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5" r:id="rId1"/>
  </p:sldMasterIdLst>
  <p:notesMasterIdLst>
    <p:notesMasterId r:id="rId67"/>
  </p:notesMasterIdLst>
  <p:sldIdLst>
    <p:sldId id="256" r:id="rId2"/>
    <p:sldId id="261" r:id="rId3"/>
    <p:sldId id="325" r:id="rId4"/>
    <p:sldId id="326" r:id="rId5"/>
    <p:sldId id="354" r:id="rId6"/>
    <p:sldId id="311" r:id="rId7"/>
    <p:sldId id="327" r:id="rId8"/>
    <p:sldId id="328" r:id="rId9"/>
    <p:sldId id="329" r:id="rId10"/>
    <p:sldId id="312" r:id="rId11"/>
    <p:sldId id="330" r:id="rId12"/>
    <p:sldId id="355" r:id="rId13"/>
    <p:sldId id="356" r:id="rId14"/>
    <p:sldId id="313" r:id="rId15"/>
    <p:sldId id="331" r:id="rId16"/>
    <p:sldId id="357" r:id="rId17"/>
    <p:sldId id="314" r:id="rId18"/>
    <p:sldId id="333" r:id="rId19"/>
    <p:sldId id="334" r:id="rId20"/>
    <p:sldId id="360" r:id="rId21"/>
    <p:sldId id="359" r:id="rId22"/>
    <p:sldId id="358" r:id="rId23"/>
    <p:sldId id="315" r:id="rId24"/>
    <p:sldId id="335" r:id="rId25"/>
    <p:sldId id="366" r:id="rId26"/>
    <p:sldId id="336" r:id="rId27"/>
    <p:sldId id="316" r:id="rId28"/>
    <p:sldId id="337" r:id="rId29"/>
    <p:sldId id="338" r:id="rId30"/>
    <p:sldId id="361" r:id="rId31"/>
    <p:sldId id="363" r:id="rId32"/>
    <p:sldId id="317" r:id="rId33"/>
    <p:sldId id="339" r:id="rId34"/>
    <p:sldId id="364" r:id="rId35"/>
    <p:sldId id="365" r:id="rId36"/>
    <p:sldId id="340" r:id="rId37"/>
    <p:sldId id="318" r:id="rId38"/>
    <p:sldId id="341" r:id="rId39"/>
    <p:sldId id="367" r:id="rId40"/>
    <p:sldId id="368" r:id="rId41"/>
    <p:sldId id="369" r:id="rId42"/>
    <p:sldId id="370" r:id="rId43"/>
    <p:sldId id="319" r:id="rId44"/>
    <p:sldId id="343" r:id="rId45"/>
    <p:sldId id="344" r:id="rId46"/>
    <p:sldId id="320" r:id="rId47"/>
    <p:sldId id="345" r:id="rId48"/>
    <p:sldId id="346" r:id="rId49"/>
    <p:sldId id="321" r:id="rId50"/>
    <p:sldId id="347" r:id="rId51"/>
    <p:sldId id="348" r:id="rId52"/>
    <p:sldId id="322" r:id="rId53"/>
    <p:sldId id="349" r:id="rId54"/>
    <p:sldId id="372" r:id="rId55"/>
    <p:sldId id="373" r:id="rId56"/>
    <p:sldId id="350" r:id="rId57"/>
    <p:sldId id="323" r:id="rId58"/>
    <p:sldId id="351" r:id="rId59"/>
    <p:sldId id="352" r:id="rId60"/>
    <p:sldId id="374" r:id="rId61"/>
    <p:sldId id="324" r:id="rId62"/>
    <p:sldId id="353" r:id="rId63"/>
    <p:sldId id="375" r:id="rId64"/>
    <p:sldId id="288" r:id="rId65"/>
    <p:sldId id="290" r:id="rId66"/>
  </p:sldIdLst>
  <p:sldSz cx="9144000" cy="5143500" type="screen16x9"/>
  <p:notesSz cx="6858000" cy="9144000"/>
  <p:embeddedFontLst>
    <p:embeddedFont>
      <p:font typeface="DM Sans" pitchFamily="2" charset="77"/>
      <p:regular r:id="rId68"/>
      <p:bold r:id="rId69"/>
      <p:italic r:id="rId70"/>
      <p:boldItalic r:id="rId71"/>
    </p:embeddedFont>
    <p:embeddedFont>
      <p:font typeface="Nunito Light" pitchFamily="2" charset="77"/>
      <p:regular r:id="rId72"/>
      <p:italic r:id="rId73"/>
    </p:embeddedFont>
    <p:embeddedFont>
      <p:font typeface="Raleway" pitchFamily="2" charset="77"/>
      <p:regular r:id="rId74"/>
      <p:bold r:id="rId75"/>
      <p:italic r:id="rId76"/>
      <p:boldItalic r:id="rId7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7D502B66-5306-4D92-AFFE-CD05537CEAC2}">
  <a:tblStyle styleId="{7D502B66-5306-4D92-AFFE-CD05537CEAC2}"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B9B06E71-2462-4E28-A6EF-C0898C586D00}" styleName="Table_1">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153"/>
    <p:restoredTop sz="94658"/>
  </p:normalViewPr>
  <p:slideViewPr>
    <p:cSldViewPr snapToGrid="0">
      <p:cViewPr varScale="1">
        <p:scale>
          <a:sx n="86" d="100"/>
          <a:sy n="86" d="100"/>
        </p:scale>
        <p:origin x="216" y="1392"/>
      </p:cViewPr>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font" Target="fonts/font1.fntdata"/><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font" Target="fonts/font7.fntdata"/><Relationship Id="rId79"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font" Target="fonts/font2.fntdata"/><Relationship Id="rId77" Type="http://schemas.openxmlformats.org/officeDocument/2006/relationships/font" Target="fonts/font10.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5.fntdata"/><Relationship Id="rId80"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font" Target="fonts/font3.fntdata"/><Relationship Id="rId75"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font" Target="fonts/font6.fntdata"/><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font" Target="fonts/font9.fntdata"/><Relationship Id="rId7" Type="http://schemas.openxmlformats.org/officeDocument/2006/relationships/slide" Target="slides/slide6.xml"/><Relationship Id="rId71" Type="http://schemas.openxmlformats.org/officeDocument/2006/relationships/font" Target="fonts/font4.fntdata"/><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g25ebfc78785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5" name="Google Shape;265;g25ebfc7878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1"/>
        <p:cNvGrpSpPr/>
        <p:nvPr/>
      </p:nvGrpSpPr>
      <p:grpSpPr>
        <a:xfrm>
          <a:off x="0" y="0"/>
          <a:ext cx="0" cy="0"/>
          <a:chOff x="0" y="0"/>
          <a:chExt cx="0" cy="0"/>
        </a:xfrm>
      </p:grpSpPr>
      <p:sp>
        <p:nvSpPr>
          <p:cNvPr id="692" name="Google Shape;692;g14072739ea5_12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3" name="Google Shape;693;g14072739ea5_1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1">
          <a:extLst>
            <a:ext uri="{FF2B5EF4-FFF2-40B4-BE49-F238E27FC236}">
              <a16:creationId xmlns:a16="http://schemas.microsoft.com/office/drawing/2014/main" id="{CAE8CC90-2DC0-1716-924E-07897527C38C}"/>
            </a:ext>
          </a:extLst>
        </p:cNvPr>
        <p:cNvGrpSpPr/>
        <p:nvPr/>
      </p:nvGrpSpPr>
      <p:grpSpPr>
        <a:xfrm>
          <a:off x="0" y="0"/>
          <a:ext cx="0" cy="0"/>
          <a:chOff x="0" y="0"/>
          <a:chExt cx="0" cy="0"/>
        </a:xfrm>
      </p:grpSpPr>
      <p:sp>
        <p:nvSpPr>
          <p:cNvPr id="692" name="Google Shape;692;g14072739ea5_12_0:notes">
            <a:extLst>
              <a:ext uri="{FF2B5EF4-FFF2-40B4-BE49-F238E27FC236}">
                <a16:creationId xmlns:a16="http://schemas.microsoft.com/office/drawing/2014/main" id="{51FA29A2-3931-0F12-4996-82C9BBA43C6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3" name="Google Shape;693;g14072739ea5_12_0:notes">
            <a:extLst>
              <a:ext uri="{FF2B5EF4-FFF2-40B4-BE49-F238E27FC236}">
                <a16:creationId xmlns:a16="http://schemas.microsoft.com/office/drawing/2014/main" id="{359BBD26-3E37-C041-4042-A77C94F1E9E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471692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Amsterdam criteria is not sensitive but is very specific. It may miss patients with Lynch syndrome. Revised Bethesda Criteria is very sensitive but not specific. The NCCN guidelines state that all colon cancers and endometrial cancers should be tested for mutations without reference to Amsterdam or Revised Bethesda Criteria. </a:t>
            </a:r>
          </a:p>
        </p:txBody>
      </p:sp>
    </p:spTree>
    <p:extLst>
      <p:ext uri="{BB962C8B-B14F-4D97-AF65-F5344CB8AC3E}">
        <p14:creationId xmlns:p14="http://schemas.microsoft.com/office/powerpoint/2010/main" val="32410274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a:t>
            </a:r>
          </a:p>
        </p:txBody>
      </p:sp>
    </p:spTree>
    <p:extLst>
      <p:ext uri="{BB962C8B-B14F-4D97-AF65-F5344CB8AC3E}">
        <p14:creationId xmlns:p14="http://schemas.microsoft.com/office/powerpoint/2010/main" val="30600434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Atypical ductal hyperplasia needs surgical resection to rule out carcinoma in situ (up to 30% upgraded) Lobular carcinoma in situ and Atypical lobular hyperplasia may not need resection. </a:t>
            </a:r>
          </a:p>
        </p:txBody>
      </p:sp>
    </p:spTree>
    <p:extLst>
      <p:ext uri="{BB962C8B-B14F-4D97-AF65-F5344CB8AC3E}">
        <p14:creationId xmlns:p14="http://schemas.microsoft.com/office/powerpoint/2010/main" val="8820963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3.5 cm spiculated mass in the right lower lobe with an enlarged hilar node</a:t>
            </a:r>
          </a:p>
        </p:txBody>
      </p:sp>
    </p:spTree>
    <p:extLst>
      <p:ext uri="{BB962C8B-B14F-4D97-AF65-F5344CB8AC3E}">
        <p14:creationId xmlns:p14="http://schemas.microsoft.com/office/powerpoint/2010/main" val="42789604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6"/>
        <p:cNvGrpSpPr/>
        <p:nvPr/>
      </p:nvGrpSpPr>
      <p:grpSpPr>
        <a:xfrm>
          <a:off x="0" y="0"/>
          <a:ext cx="0" cy="0"/>
          <a:chOff x="0" y="0"/>
          <a:chExt cx="0" cy="0"/>
        </a:xfrm>
      </p:grpSpPr>
      <p:sp>
        <p:nvSpPr>
          <p:cNvPr id="1777" name="Google Shape;1777;g25f3373e319_0_14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78" name="Google Shape;1778;g25f3373e319_0_14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8"/>
        <p:cNvGrpSpPr/>
        <p:nvPr/>
      </p:nvGrpSpPr>
      <p:grpSpPr>
        <a:xfrm>
          <a:off x="0" y="0"/>
          <a:ext cx="0" cy="0"/>
          <a:chOff x="0" y="0"/>
          <a:chExt cx="0" cy="0"/>
        </a:xfrm>
      </p:grpSpPr>
      <p:sp>
        <p:nvSpPr>
          <p:cNvPr id="1859" name="Google Shape;1859;g135e18421cc_13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60" name="Google Shape;1860;g135e18421cc_13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hyperlink" Target="http://bit.ly/2TyoMsr" TargetMode="External"/><Relationship Id="rId2" Type="http://schemas.openxmlformats.org/officeDocument/2006/relationships/hyperlink" Target="https://bit.ly/3A1uf1Q" TargetMode="External"/><Relationship Id="rId1" Type="http://schemas.openxmlformats.org/officeDocument/2006/relationships/slideMaster" Target="../slideMasters/slideMaster1.xml"/><Relationship Id="rId4" Type="http://schemas.openxmlformats.org/officeDocument/2006/relationships/hyperlink" Target="http://bit.ly/2TtBDfr" TargetMode="Externa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713225" y="573725"/>
            <a:ext cx="4329000" cy="2024700"/>
          </a:xfrm>
          <a:prstGeom prst="rect">
            <a:avLst/>
          </a:prstGeom>
        </p:spPr>
        <p:txBody>
          <a:bodyPr spcFirstLastPara="1" wrap="square" lIns="91425" tIns="91425" rIns="91425" bIns="91425" anchor="b" anchorCtr="0">
            <a:noAutofit/>
          </a:bodyPr>
          <a:lstStyle>
            <a:lvl1pPr lvl="0">
              <a:spcBef>
                <a:spcPts val="0"/>
              </a:spcBef>
              <a:spcAft>
                <a:spcPts val="0"/>
              </a:spcAft>
              <a:buClr>
                <a:srgbClr val="191919"/>
              </a:buClr>
              <a:buSzPts val="5200"/>
              <a:buNone/>
              <a:defRPr sz="4000"/>
            </a:lvl1pPr>
            <a:lvl2pPr lvl="1" algn="ctr">
              <a:spcBef>
                <a:spcPts val="0"/>
              </a:spcBef>
              <a:spcAft>
                <a:spcPts val="0"/>
              </a:spcAft>
              <a:buClr>
                <a:srgbClr val="191919"/>
              </a:buClr>
              <a:buSzPts val="5200"/>
              <a:buNone/>
              <a:defRPr sz="5200">
                <a:solidFill>
                  <a:srgbClr val="191919"/>
                </a:solidFill>
              </a:defRPr>
            </a:lvl2pPr>
            <a:lvl3pPr lvl="2" algn="ctr">
              <a:spcBef>
                <a:spcPts val="0"/>
              </a:spcBef>
              <a:spcAft>
                <a:spcPts val="0"/>
              </a:spcAft>
              <a:buClr>
                <a:srgbClr val="191919"/>
              </a:buClr>
              <a:buSzPts val="5200"/>
              <a:buNone/>
              <a:defRPr sz="5200">
                <a:solidFill>
                  <a:srgbClr val="191919"/>
                </a:solidFill>
              </a:defRPr>
            </a:lvl3pPr>
            <a:lvl4pPr lvl="3" algn="ctr">
              <a:spcBef>
                <a:spcPts val="0"/>
              </a:spcBef>
              <a:spcAft>
                <a:spcPts val="0"/>
              </a:spcAft>
              <a:buClr>
                <a:srgbClr val="191919"/>
              </a:buClr>
              <a:buSzPts val="5200"/>
              <a:buNone/>
              <a:defRPr sz="5200">
                <a:solidFill>
                  <a:srgbClr val="191919"/>
                </a:solidFill>
              </a:defRPr>
            </a:lvl4pPr>
            <a:lvl5pPr lvl="4" algn="ctr">
              <a:spcBef>
                <a:spcPts val="0"/>
              </a:spcBef>
              <a:spcAft>
                <a:spcPts val="0"/>
              </a:spcAft>
              <a:buClr>
                <a:srgbClr val="191919"/>
              </a:buClr>
              <a:buSzPts val="5200"/>
              <a:buNone/>
              <a:defRPr sz="5200">
                <a:solidFill>
                  <a:srgbClr val="191919"/>
                </a:solidFill>
              </a:defRPr>
            </a:lvl5pPr>
            <a:lvl6pPr lvl="5" algn="ctr">
              <a:spcBef>
                <a:spcPts val="0"/>
              </a:spcBef>
              <a:spcAft>
                <a:spcPts val="0"/>
              </a:spcAft>
              <a:buClr>
                <a:srgbClr val="191919"/>
              </a:buClr>
              <a:buSzPts val="5200"/>
              <a:buNone/>
              <a:defRPr sz="5200">
                <a:solidFill>
                  <a:srgbClr val="191919"/>
                </a:solidFill>
              </a:defRPr>
            </a:lvl6pPr>
            <a:lvl7pPr lvl="6" algn="ctr">
              <a:spcBef>
                <a:spcPts val="0"/>
              </a:spcBef>
              <a:spcAft>
                <a:spcPts val="0"/>
              </a:spcAft>
              <a:buClr>
                <a:srgbClr val="191919"/>
              </a:buClr>
              <a:buSzPts val="5200"/>
              <a:buNone/>
              <a:defRPr sz="5200">
                <a:solidFill>
                  <a:srgbClr val="191919"/>
                </a:solidFill>
              </a:defRPr>
            </a:lvl7pPr>
            <a:lvl8pPr lvl="7" algn="ctr">
              <a:spcBef>
                <a:spcPts val="0"/>
              </a:spcBef>
              <a:spcAft>
                <a:spcPts val="0"/>
              </a:spcAft>
              <a:buClr>
                <a:srgbClr val="191919"/>
              </a:buClr>
              <a:buSzPts val="5200"/>
              <a:buNone/>
              <a:defRPr sz="5200">
                <a:solidFill>
                  <a:srgbClr val="191919"/>
                </a:solidFill>
              </a:defRPr>
            </a:lvl8pPr>
            <a:lvl9pPr lvl="8" algn="ctr">
              <a:spcBef>
                <a:spcPts val="0"/>
              </a:spcBef>
              <a:spcAft>
                <a:spcPts val="0"/>
              </a:spcAft>
              <a:buClr>
                <a:srgbClr val="191919"/>
              </a:buClr>
              <a:buSzPts val="5200"/>
              <a:buNone/>
              <a:defRPr sz="5200">
                <a:solidFill>
                  <a:srgbClr val="191919"/>
                </a:solidFill>
              </a:defRPr>
            </a:lvl9pPr>
          </a:lstStyle>
          <a:p>
            <a:endParaRPr/>
          </a:p>
        </p:txBody>
      </p:sp>
      <p:sp>
        <p:nvSpPr>
          <p:cNvPr id="10" name="Google Shape;10;p2"/>
          <p:cNvSpPr txBox="1">
            <a:spLocks noGrp="1"/>
          </p:cNvSpPr>
          <p:nvPr>
            <p:ph type="subTitle" idx="1"/>
          </p:nvPr>
        </p:nvSpPr>
        <p:spPr>
          <a:xfrm>
            <a:off x="713225" y="2562925"/>
            <a:ext cx="2617200" cy="666300"/>
          </a:xfrm>
          <a:prstGeom prst="rect">
            <a:avLst/>
          </a:prstGeom>
        </p:spPr>
        <p:txBody>
          <a:bodyPr spcFirstLastPara="1" wrap="square" lIns="91425" tIns="91425" rIns="91425" bIns="91425" anchor="t" anchorCtr="0">
            <a:noAutofit/>
          </a:bodyPr>
          <a:lstStyle>
            <a:lvl1pPr lvl="0">
              <a:spcBef>
                <a:spcPts val="0"/>
              </a:spcBef>
              <a:spcAft>
                <a:spcPts val="0"/>
              </a:spcAft>
              <a:buSzPts val="1400"/>
              <a:buNone/>
              <a:defRPr sz="1600">
                <a:solidFill>
                  <a:schemeClr val="dk1"/>
                </a:solidFill>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
        <p:nvSpPr>
          <p:cNvPr id="11" name="Google Shape;11;p2"/>
          <p:cNvSpPr/>
          <p:nvPr/>
        </p:nvSpPr>
        <p:spPr>
          <a:xfrm>
            <a:off x="0" y="-13375"/>
            <a:ext cx="713100" cy="2736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p:nvPr/>
        </p:nvSpPr>
        <p:spPr>
          <a:xfrm>
            <a:off x="0" y="4604000"/>
            <a:ext cx="9144000" cy="556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chemeClr val="accent1"/>
        </a:solidFill>
        <a:effectLst/>
      </p:bgPr>
    </p:bg>
    <p:spTree>
      <p:nvGrpSpPr>
        <p:cNvPr id="1" name="Shape 62"/>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ext 4">
  <p:cSld name="ONE_COLUMN_TEXT_1">
    <p:spTree>
      <p:nvGrpSpPr>
        <p:cNvPr id="1" name="Shape 109"/>
        <p:cNvGrpSpPr/>
        <p:nvPr/>
      </p:nvGrpSpPr>
      <p:grpSpPr>
        <a:xfrm>
          <a:off x="0" y="0"/>
          <a:ext cx="0" cy="0"/>
          <a:chOff x="0" y="0"/>
          <a:chExt cx="0" cy="0"/>
        </a:xfrm>
      </p:grpSpPr>
      <p:sp>
        <p:nvSpPr>
          <p:cNvPr id="110" name="Google Shape;110;p19"/>
          <p:cNvSpPr txBox="1">
            <a:spLocks noGrp="1"/>
          </p:cNvSpPr>
          <p:nvPr>
            <p:ph type="title"/>
          </p:nvPr>
        </p:nvSpPr>
        <p:spPr>
          <a:xfrm>
            <a:off x="720000" y="445025"/>
            <a:ext cx="77109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111" name="Google Shape;111;p19"/>
          <p:cNvSpPr txBox="1">
            <a:spLocks noGrp="1"/>
          </p:cNvSpPr>
          <p:nvPr>
            <p:ph type="subTitle" idx="1"/>
          </p:nvPr>
        </p:nvSpPr>
        <p:spPr>
          <a:xfrm>
            <a:off x="720000" y="1431400"/>
            <a:ext cx="4294800" cy="25965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lt2"/>
              </a:buClr>
              <a:buSzPts val="1400"/>
              <a:buFont typeface="DM Sans Light"/>
              <a:buChar char="●"/>
              <a:defRPr/>
            </a:lvl1pPr>
            <a:lvl2pPr lvl="1" algn="ctr" rtl="0">
              <a:lnSpc>
                <a:spcPct val="100000"/>
              </a:lnSpc>
              <a:spcBef>
                <a:spcPts val="0"/>
              </a:spcBef>
              <a:spcAft>
                <a:spcPts val="0"/>
              </a:spcAft>
              <a:buClr>
                <a:srgbClr val="E76A28"/>
              </a:buClr>
              <a:buSzPts val="1600"/>
              <a:buFont typeface="Nunito Light"/>
              <a:buChar char="○"/>
              <a:defRPr/>
            </a:lvl2pPr>
            <a:lvl3pPr lvl="2" algn="ctr" rtl="0">
              <a:lnSpc>
                <a:spcPct val="100000"/>
              </a:lnSpc>
              <a:spcBef>
                <a:spcPts val="0"/>
              </a:spcBef>
              <a:spcAft>
                <a:spcPts val="0"/>
              </a:spcAft>
              <a:buClr>
                <a:srgbClr val="E76A28"/>
              </a:buClr>
              <a:buSzPts val="1500"/>
              <a:buFont typeface="Nunito Light"/>
              <a:buChar char="■"/>
              <a:defRPr/>
            </a:lvl3pPr>
            <a:lvl4pPr lvl="3" algn="ctr" rtl="0">
              <a:lnSpc>
                <a:spcPct val="100000"/>
              </a:lnSpc>
              <a:spcBef>
                <a:spcPts val="0"/>
              </a:spcBef>
              <a:spcAft>
                <a:spcPts val="0"/>
              </a:spcAft>
              <a:buClr>
                <a:srgbClr val="E76A28"/>
              </a:buClr>
              <a:buSzPts val="1500"/>
              <a:buFont typeface="Nunito Light"/>
              <a:buChar char="●"/>
              <a:defRPr/>
            </a:lvl4pPr>
            <a:lvl5pPr lvl="4" algn="ctr" rtl="0">
              <a:lnSpc>
                <a:spcPct val="100000"/>
              </a:lnSpc>
              <a:spcBef>
                <a:spcPts val="0"/>
              </a:spcBef>
              <a:spcAft>
                <a:spcPts val="0"/>
              </a:spcAft>
              <a:buClr>
                <a:srgbClr val="E76A28"/>
              </a:buClr>
              <a:buSzPts val="1400"/>
              <a:buFont typeface="Nunito Light"/>
              <a:buChar char="○"/>
              <a:defRPr/>
            </a:lvl5pPr>
            <a:lvl6pPr lvl="5" algn="ctr" rtl="0">
              <a:lnSpc>
                <a:spcPct val="100000"/>
              </a:lnSpc>
              <a:spcBef>
                <a:spcPts val="0"/>
              </a:spcBef>
              <a:spcAft>
                <a:spcPts val="0"/>
              </a:spcAft>
              <a:buClr>
                <a:srgbClr val="999999"/>
              </a:buClr>
              <a:buSzPts val="1400"/>
              <a:buFont typeface="Nunito Light"/>
              <a:buChar char="■"/>
              <a:defRPr/>
            </a:lvl6pPr>
            <a:lvl7pPr lvl="6" algn="ctr" rtl="0">
              <a:lnSpc>
                <a:spcPct val="100000"/>
              </a:lnSpc>
              <a:spcBef>
                <a:spcPts val="0"/>
              </a:spcBef>
              <a:spcAft>
                <a:spcPts val="0"/>
              </a:spcAft>
              <a:buClr>
                <a:srgbClr val="999999"/>
              </a:buClr>
              <a:buSzPts val="1300"/>
              <a:buFont typeface="Nunito Light"/>
              <a:buChar char="●"/>
              <a:defRPr/>
            </a:lvl7pPr>
            <a:lvl8pPr lvl="7" algn="ctr" rtl="0">
              <a:lnSpc>
                <a:spcPct val="100000"/>
              </a:lnSpc>
              <a:spcBef>
                <a:spcPts val="0"/>
              </a:spcBef>
              <a:spcAft>
                <a:spcPts val="0"/>
              </a:spcAft>
              <a:buClr>
                <a:srgbClr val="999999"/>
              </a:buClr>
              <a:buSzPts val="1300"/>
              <a:buFont typeface="Nunito Light"/>
              <a:buChar char="○"/>
              <a:defRPr/>
            </a:lvl8pPr>
            <a:lvl9pPr lvl="8" algn="ctr" rtl="0">
              <a:lnSpc>
                <a:spcPct val="100000"/>
              </a:lnSpc>
              <a:spcBef>
                <a:spcPts val="0"/>
              </a:spcBef>
              <a:spcAft>
                <a:spcPts val="0"/>
              </a:spcAft>
              <a:buClr>
                <a:srgbClr val="999999"/>
              </a:buClr>
              <a:buSzPts val="1400"/>
              <a:buFont typeface="Nunito Light"/>
              <a:buChar char="■"/>
              <a:defRPr/>
            </a:lvl9pPr>
          </a:lstStyle>
          <a:p>
            <a:endParaRPr/>
          </a:p>
        </p:txBody>
      </p:sp>
      <p:sp>
        <p:nvSpPr>
          <p:cNvPr id="112" name="Google Shape;112;p19"/>
          <p:cNvSpPr/>
          <p:nvPr/>
        </p:nvSpPr>
        <p:spPr>
          <a:xfrm>
            <a:off x="0" y="4604000"/>
            <a:ext cx="9144000" cy="556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2">
  <p:cSld name="TITLE_AND_TWO_COLUMNS_1_1">
    <p:spTree>
      <p:nvGrpSpPr>
        <p:cNvPr id="1" name="Shape 123"/>
        <p:cNvGrpSpPr/>
        <p:nvPr/>
      </p:nvGrpSpPr>
      <p:grpSpPr>
        <a:xfrm>
          <a:off x="0" y="0"/>
          <a:ext cx="0" cy="0"/>
          <a:chOff x="0" y="0"/>
          <a:chExt cx="0" cy="0"/>
        </a:xfrm>
      </p:grpSpPr>
      <p:sp>
        <p:nvSpPr>
          <p:cNvPr id="124" name="Google Shape;124;p21"/>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125" name="Google Shape;125;p21"/>
          <p:cNvSpPr txBox="1">
            <a:spLocks noGrp="1"/>
          </p:cNvSpPr>
          <p:nvPr>
            <p:ph type="subTitle" idx="1"/>
          </p:nvPr>
        </p:nvSpPr>
        <p:spPr>
          <a:xfrm>
            <a:off x="4619196" y="1687561"/>
            <a:ext cx="3361800" cy="19143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b="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26" name="Google Shape;126;p21"/>
          <p:cNvSpPr txBox="1">
            <a:spLocks noGrp="1"/>
          </p:cNvSpPr>
          <p:nvPr>
            <p:ph type="subTitle" idx="2"/>
          </p:nvPr>
        </p:nvSpPr>
        <p:spPr>
          <a:xfrm>
            <a:off x="720000" y="1687561"/>
            <a:ext cx="3361800" cy="19143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b="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27" name="Google Shape;127;p21"/>
          <p:cNvSpPr/>
          <p:nvPr/>
        </p:nvSpPr>
        <p:spPr>
          <a:xfrm>
            <a:off x="0" y="4878150"/>
            <a:ext cx="9144000" cy="2826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28;p21"/>
          <p:cNvSpPr/>
          <p:nvPr/>
        </p:nvSpPr>
        <p:spPr>
          <a:xfrm>
            <a:off x="8430775" y="-13375"/>
            <a:ext cx="713100" cy="2736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hanks">
  <p:cSld name="CUSTOM_3_1">
    <p:spTree>
      <p:nvGrpSpPr>
        <p:cNvPr id="1" name="Shape 247"/>
        <p:cNvGrpSpPr/>
        <p:nvPr/>
      </p:nvGrpSpPr>
      <p:grpSpPr>
        <a:xfrm>
          <a:off x="0" y="0"/>
          <a:ext cx="0" cy="0"/>
          <a:chOff x="0" y="0"/>
          <a:chExt cx="0" cy="0"/>
        </a:xfrm>
      </p:grpSpPr>
      <p:sp>
        <p:nvSpPr>
          <p:cNvPr id="248" name="Google Shape;248;p34"/>
          <p:cNvSpPr txBox="1">
            <a:spLocks noGrp="1"/>
          </p:cNvSpPr>
          <p:nvPr>
            <p:ph type="title"/>
          </p:nvPr>
        </p:nvSpPr>
        <p:spPr>
          <a:xfrm>
            <a:off x="713263" y="525125"/>
            <a:ext cx="4448100" cy="1058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sz="6000"/>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249" name="Google Shape;249;p34"/>
          <p:cNvSpPr txBox="1">
            <a:spLocks noGrp="1"/>
          </p:cNvSpPr>
          <p:nvPr>
            <p:ph type="subTitle" idx="1"/>
          </p:nvPr>
        </p:nvSpPr>
        <p:spPr>
          <a:xfrm>
            <a:off x="713225" y="1689050"/>
            <a:ext cx="4448100" cy="1058700"/>
          </a:xfrm>
          <a:prstGeom prst="rect">
            <a:avLst/>
          </a:prstGeom>
        </p:spPr>
        <p:txBody>
          <a:bodyPr spcFirstLastPara="1" wrap="square" lIns="91425" tIns="91425" rIns="91425" bIns="91425" anchor="ctr" anchorCtr="0">
            <a:noAutofit/>
          </a:bodyPr>
          <a:lstStyle>
            <a:lvl1pPr lvl="0" rtl="0">
              <a:spcBef>
                <a:spcPts val="0"/>
              </a:spcBef>
              <a:spcAft>
                <a:spcPts val="0"/>
              </a:spcAft>
              <a:buSzPts val="1400"/>
              <a:buNone/>
              <a:defRPr sz="16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50" name="Google Shape;250;p34"/>
          <p:cNvSpPr txBox="1"/>
          <p:nvPr/>
        </p:nvSpPr>
        <p:spPr>
          <a:xfrm>
            <a:off x="713275" y="3498564"/>
            <a:ext cx="3679200" cy="725700"/>
          </a:xfrm>
          <a:prstGeom prst="rect">
            <a:avLst/>
          </a:prstGeom>
          <a:noFill/>
          <a:ln>
            <a:noFill/>
          </a:ln>
        </p:spPr>
        <p:txBody>
          <a:bodyPr spcFirstLastPara="1" wrap="square" lIns="91425" tIns="91425" rIns="91425" bIns="91425" anchor="t" anchorCtr="0">
            <a:noAutofit/>
          </a:bodyPr>
          <a:lstStyle/>
          <a:p>
            <a:pPr marL="0" lvl="0" indent="0" algn="l" rtl="0">
              <a:spcBef>
                <a:spcPts val="300"/>
              </a:spcBef>
              <a:spcAft>
                <a:spcPts val="0"/>
              </a:spcAft>
              <a:buNone/>
            </a:pPr>
            <a:r>
              <a:rPr lang="en" sz="1200" b="1">
                <a:solidFill>
                  <a:schemeClr val="dk1"/>
                </a:solidFill>
                <a:latin typeface="DM Sans"/>
                <a:ea typeface="DM Sans"/>
                <a:cs typeface="DM Sans"/>
                <a:sym typeface="DM Sans"/>
              </a:rPr>
              <a:t>CREDITS:</a:t>
            </a:r>
            <a:r>
              <a:rPr lang="en" sz="1200">
                <a:solidFill>
                  <a:schemeClr val="dk1"/>
                </a:solidFill>
                <a:latin typeface="DM Sans"/>
                <a:ea typeface="DM Sans"/>
                <a:cs typeface="DM Sans"/>
                <a:sym typeface="DM Sans"/>
              </a:rPr>
              <a:t> This presentation template was created by </a:t>
            </a:r>
            <a:r>
              <a:rPr lang="en" sz="1200" b="1" u="sng">
                <a:solidFill>
                  <a:schemeClr val="hlink"/>
                </a:solidFill>
                <a:latin typeface="DM Sans"/>
                <a:ea typeface="DM Sans"/>
                <a:cs typeface="DM Sans"/>
                <a:sym typeface="DM Sans"/>
                <a:hlinkClick r:id="rId2"/>
              </a:rPr>
              <a:t>Slidesgo</a:t>
            </a:r>
            <a:r>
              <a:rPr lang="en" sz="1200">
                <a:solidFill>
                  <a:schemeClr val="dk1"/>
                </a:solidFill>
                <a:latin typeface="DM Sans"/>
                <a:ea typeface="DM Sans"/>
                <a:cs typeface="DM Sans"/>
                <a:sym typeface="DM Sans"/>
              </a:rPr>
              <a:t>, and includes icons by </a:t>
            </a:r>
            <a:r>
              <a:rPr lang="en" sz="1200" b="1" u="sng">
                <a:solidFill>
                  <a:schemeClr val="dk1"/>
                </a:solidFill>
                <a:latin typeface="DM Sans"/>
                <a:ea typeface="DM Sans"/>
                <a:cs typeface="DM Sans"/>
                <a:sym typeface="DM Sans"/>
                <a:hlinkClick r:id="rId3">
                  <a:extLst>
                    <a:ext uri="{A12FA001-AC4F-418D-AE19-62706E023703}">
                      <ahyp:hlinkClr xmlns:ahyp="http://schemas.microsoft.com/office/drawing/2018/hyperlinkcolor" val="tx"/>
                    </a:ext>
                  </a:extLst>
                </a:hlinkClick>
              </a:rPr>
              <a:t>Flaticon</a:t>
            </a:r>
            <a:r>
              <a:rPr lang="en" sz="1200">
                <a:solidFill>
                  <a:schemeClr val="dk1"/>
                </a:solidFill>
                <a:latin typeface="DM Sans"/>
                <a:ea typeface="DM Sans"/>
                <a:cs typeface="DM Sans"/>
                <a:sym typeface="DM Sans"/>
              </a:rPr>
              <a:t>, and infographics &amp; images by </a:t>
            </a:r>
            <a:r>
              <a:rPr lang="en" sz="1200" b="1" u="sng">
                <a:solidFill>
                  <a:schemeClr val="dk1"/>
                </a:solidFill>
                <a:latin typeface="DM Sans"/>
                <a:ea typeface="DM Sans"/>
                <a:cs typeface="DM Sans"/>
                <a:sym typeface="DM Sans"/>
                <a:hlinkClick r:id="rId4">
                  <a:extLst>
                    <a:ext uri="{A12FA001-AC4F-418D-AE19-62706E023703}">
                      <ahyp:hlinkClr xmlns:ahyp="http://schemas.microsoft.com/office/drawing/2018/hyperlinkcolor" val="tx"/>
                    </a:ext>
                  </a:extLst>
                </a:hlinkClick>
              </a:rPr>
              <a:t>Freepik</a:t>
            </a:r>
            <a:r>
              <a:rPr lang="en" sz="1200" u="sng">
                <a:solidFill>
                  <a:schemeClr val="dk1"/>
                </a:solidFill>
                <a:latin typeface="DM Sans"/>
                <a:ea typeface="DM Sans"/>
                <a:cs typeface="DM Sans"/>
                <a:sym typeface="DM Sans"/>
              </a:rPr>
              <a:t> </a:t>
            </a:r>
            <a:endParaRPr sz="1200" b="1" u="sng">
              <a:solidFill>
                <a:schemeClr val="dk1"/>
              </a:solidFill>
              <a:latin typeface="DM Sans"/>
              <a:ea typeface="DM Sans"/>
              <a:cs typeface="DM Sans"/>
              <a:sym typeface="DM San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ackground">
  <p:cSld name="CUSTOM_9">
    <p:spTree>
      <p:nvGrpSpPr>
        <p:cNvPr id="1" name="Shape 251"/>
        <p:cNvGrpSpPr/>
        <p:nvPr/>
      </p:nvGrpSpPr>
      <p:grpSpPr>
        <a:xfrm>
          <a:off x="0" y="0"/>
          <a:ext cx="0" cy="0"/>
          <a:chOff x="0" y="0"/>
          <a:chExt cx="0" cy="0"/>
        </a:xfrm>
      </p:grpSpPr>
      <p:sp>
        <p:nvSpPr>
          <p:cNvPr id="252" name="Google Shape;252;p35"/>
          <p:cNvSpPr/>
          <p:nvPr/>
        </p:nvSpPr>
        <p:spPr>
          <a:xfrm>
            <a:off x="0" y="4878150"/>
            <a:ext cx="9144000" cy="2826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253;p35"/>
          <p:cNvSpPr/>
          <p:nvPr/>
        </p:nvSpPr>
        <p:spPr>
          <a:xfrm>
            <a:off x="0" y="-13375"/>
            <a:ext cx="713100" cy="2736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ackground 1">
  <p:cSld name="CUSTOM_9_1">
    <p:spTree>
      <p:nvGrpSpPr>
        <p:cNvPr id="1" name="Shape 254"/>
        <p:cNvGrpSpPr/>
        <p:nvPr/>
      </p:nvGrpSpPr>
      <p:grpSpPr>
        <a:xfrm>
          <a:off x="0" y="0"/>
          <a:ext cx="0" cy="0"/>
          <a:chOff x="0" y="0"/>
          <a:chExt cx="0" cy="0"/>
        </a:xfrm>
      </p:grpSpPr>
      <p:sp>
        <p:nvSpPr>
          <p:cNvPr id="255" name="Google Shape;255;p36"/>
          <p:cNvSpPr/>
          <p:nvPr/>
        </p:nvSpPr>
        <p:spPr>
          <a:xfrm>
            <a:off x="0" y="4878150"/>
            <a:ext cx="9144000" cy="2826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 name="Google Shape;256;p36"/>
          <p:cNvSpPr/>
          <p:nvPr/>
        </p:nvSpPr>
        <p:spPr>
          <a:xfrm>
            <a:off x="8430775" y="0"/>
            <a:ext cx="713100" cy="2736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13225" y="445025"/>
            <a:ext cx="77175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3000"/>
              <a:buFont typeface="Raleway"/>
              <a:buNone/>
              <a:defRPr sz="3000" b="1">
                <a:solidFill>
                  <a:schemeClr val="dk1"/>
                </a:solidFill>
                <a:latin typeface="Raleway"/>
                <a:ea typeface="Raleway"/>
                <a:cs typeface="Raleway"/>
                <a:sym typeface="Raleway"/>
              </a:defRPr>
            </a:lvl1pPr>
            <a:lvl2pPr lvl="1" rtl="0">
              <a:spcBef>
                <a:spcPts val="0"/>
              </a:spcBef>
              <a:spcAft>
                <a:spcPts val="0"/>
              </a:spcAft>
              <a:buClr>
                <a:schemeClr val="dk1"/>
              </a:buClr>
              <a:buSzPts val="3000"/>
              <a:buFont typeface="Raleway"/>
              <a:buNone/>
              <a:defRPr sz="3000" b="1">
                <a:solidFill>
                  <a:schemeClr val="dk1"/>
                </a:solidFill>
                <a:latin typeface="Raleway"/>
                <a:ea typeface="Raleway"/>
                <a:cs typeface="Raleway"/>
                <a:sym typeface="Raleway"/>
              </a:defRPr>
            </a:lvl2pPr>
            <a:lvl3pPr lvl="2" rtl="0">
              <a:spcBef>
                <a:spcPts val="0"/>
              </a:spcBef>
              <a:spcAft>
                <a:spcPts val="0"/>
              </a:spcAft>
              <a:buClr>
                <a:schemeClr val="dk1"/>
              </a:buClr>
              <a:buSzPts val="3000"/>
              <a:buFont typeface="Raleway"/>
              <a:buNone/>
              <a:defRPr sz="3000" b="1">
                <a:solidFill>
                  <a:schemeClr val="dk1"/>
                </a:solidFill>
                <a:latin typeface="Raleway"/>
                <a:ea typeface="Raleway"/>
                <a:cs typeface="Raleway"/>
                <a:sym typeface="Raleway"/>
              </a:defRPr>
            </a:lvl3pPr>
            <a:lvl4pPr lvl="3" rtl="0">
              <a:spcBef>
                <a:spcPts val="0"/>
              </a:spcBef>
              <a:spcAft>
                <a:spcPts val="0"/>
              </a:spcAft>
              <a:buClr>
                <a:schemeClr val="dk1"/>
              </a:buClr>
              <a:buSzPts val="3000"/>
              <a:buFont typeface="Raleway"/>
              <a:buNone/>
              <a:defRPr sz="3000" b="1">
                <a:solidFill>
                  <a:schemeClr val="dk1"/>
                </a:solidFill>
                <a:latin typeface="Raleway"/>
                <a:ea typeface="Raleway"/>
                <a:cs typeface="Raleway"/>
                <a:sym typeface="Raleway"/>
              </a:defRPr>
            </a:lvl4pPr>
            <a:lvl5pPr lvl="4" rtl="0">
              <a:spcBef>
                <a:spcPts val="0"/>
              </a:spcBef>
              <a:spcAft>
                <a:spcPts val="0"/>
              </a:spcAft>
              <a:buClr>
                <a:schemeClr val="dk1"/>
              </a:buClr>
              <a:buSzPts val="3000"/>
              <a:buFont typeface="Raleway"/>
              <a:buNone/>
              <a:defRPr sz="3000" b="1">
                <a:solidFill>
                  <a:schemeClr val="dk1"/>
                </a:solidFill>
                <a:latin typeface="Raleway"/>
                <a:ea typeface="Raleway"/>
                <a:cs typeface="Raleway"/>
                <a:sym typeface="Raleway"/>
              </a:defRPr>
            </a:lvl5pPr>
            <a:lvl6pPr lvl="5" rtl="0">
              <a:spcBef>
                <a:spcPts val="0"/>
              </a:spcBef>
              <a:spcAft>
                <a:spcPts val="0"/>
              </a:spcAft>
              <a:buClr>
                <a:schemeClr val="dk1"/>
              </a:buClr>
              <a:buSzPts val="3000"/>
              <a:buFont typeface="Raleway"/>
              <a:buNone/>
              <a:defRPr sz="3000" b="1">
                <a:solidFill>
                  <a:schemeClr val="dk1"/>
                </a:solidFill>
                <a:latin typeface="Raleway"/>
                <a:ea typeface="Raleway"/>
                <a:cs typeface="Raleway"/>
                <a:sym typeface="Raleway"/>
              </a:defRPr>
            </a:lvl6pPr>
            <a:lvl7pPr lvl="6" rtl="0">
              <a:spcBef>
                <a:spcPts val="0"/>
              </a:spcBef>
              <a:spcAft>
                <a:spcPts val="0"/>
              </a:spcAft>
              <a:buClr>
                <a:schemeClr val="dk1"/>
              </a:buClr>
              <a:buSzPts val="3000"/>
              <a:buFont typeface="Raleway"/>
              <a:buNone/>
              <a:defRPr sz="3000" b="1">
                <a:solidFill>
                  <a:schemeClr val="dk1"/>
                </a:solidFill>
                <a:latin typeface="Raleway"/>
                <a:ea typeface="Raleway"/>
                <a:cs typeface="Raleway"/>
                <a:sym typeface="Raleway"/>
              </a:defRPr>
            </a:lvl7pPr>
            <a:lvl8pPr lvl="7" rtl="0">
              <a:spcBef>
                <a:spcPts val="0"/>
              </a:spcBef>
              <a:spcAft>
                <a:spcPts val="0"/>
              </a:spcAft>
              <a:buClr>
                <a:schemeClr val="dk1"/>
              </a:buClr>
              <a:buSzPts val="3000"/>
              <a:buFont typeface="Raleway"/>
              <a:buNone/>
              <a:defRPr sz="3000" b="1">
                <a:solidFill>
                  <a:schemeClr val="dk1"/>
                </a:solidFill>
                <a:latin typeface="Raleway"/>
                <a:ea typeface="Raleway"/>
                <a:cs typeface="Raleway"/>
                <a:sym typeface="Raleway"/>
              </a:defRPr>
            </a:lvl8pPr>
            <a:lvl9pPr lvl="8" rtl="0">
              <a:spcBef>
                <a:spcPts val="0"/>
              </a:spcBef>
              <a:spcAft>
                <a:spcPts val="0"/>
              </a:spcAft>
              <a:buClr>
                <a:schemeClr val="dk1"/>
              </a:buClr>
              <a:buSzPts val="3000"/>
              <a:buFont typeface="Raleway"/>
              <a:buNone/>
              <a:defRPr sz="3000" b="1">
                <a:solidFill>
                  <a:schemeClr val="dk1"/>
                </a:solidFill>
                <a:latin typeface="Raleway"/>
                <a:ea typeface="Raleway"/>
                <a:cs typeface="Raleway"/>
                <a:sym typeface="Raleway"/>
              </a:defRPr>
            </a:lvl9pPr>
          </a:lstStyle>
          <a:p>
            <a:endParaRPr/>
          </a:p>
        </p:txBody>
      </p:sp>
      <p:sp>
        <p:nvSpPr>
          <p:cNvPr id="7" name="Google Shape;7;p1"/>
          <p:cNvSpPr txBox="1">
            <a:spLocks noGrp="1"/>
          </p:cNvSpPr>
          <p:nvPr>
            <p:ph type="body" idx="1"/>
          </p:nvPr>
        </p:nvSpPr>
        <p:spPr>
          <a:xfrm>
            <a:off x="713225" y="1152475"/>
            <a:ext cx="7717500" cy="3416400"/>
          </a:xfrm>
          <a:prstGeom prst="rect">
            <a:avLst/>
          </a:prstGeom>
          <a:noFill/>
          <a:ln>
            <a:noFill/>
          </a:ln>
        </p:spPr>
        <p:txBody>
          <a:bodyPr spcFirstLastPara="1" wrap="square" lIns="91425" tIns="91425" rIns="91425" bIns="91425" anchor="t" anchorCtr="0">
            <a:noAutofit/>
          </a:bodyPr>
          <a:lstStyle>
            <a:lvl1pPr marL="457200" lvl="0" indent="-317500">
              <a:lnSpc>
                <a:spcPct val="115000"/>
              </a:lnSpc>
              <a:spcBef>
                <a:spcPts val="0"/>
              </a:spcBef>
              <a:spcAft>
                <a:spcPts val="0"/>
              </a:spcAft>
              <a:buClr>
                <a:schemeClr val="lt2"/>
              </a:buClr>
              <a:buSzPts val="1400"/>
              <a:buFont typeface="DM Sans"/>
              <a:buChar char="●"/>
              <a:defRPr>
                <a:solidFill>
                  <a:schemeClr val="dk1"/>
                </a:solidFill>
                <a:latin typeface="DM Sans"/>
                <a:ea typeface="DM Sans"/>
                <a:cs typeface="DM Sans"/>
                <a:sym typeface="DM Sans"/>
              </a:defRPr>
            </a:lvl1pPr>
            <a:lvl2pPr marL="914400" lvl="1" indent="-317500">
              <a:lnSpc>
                <a:spcPct val="115000"/>
              </a:lnSpc>
              <a:spcBef>
                <a:spcPts val="0"/>
              </a:spcBef>
              <a:spcAft>
                <a:spcPts val="0"/>
              </a:spcAft>
              <a:buClr>
                <a:schemeClr val="dk1"/>
              </a:buClr>
              <a:buSzPts val="1400"/>
              <a:buFont typeface="DM Sans"/>
              <a:buChar char="○"/>
              <a:defRPr>
                <a:solidFill>
                  <a:schemeClr val="dk1"/>
                </a:solidFill>
                <a:latin typeface="DM Sans"/>
                <a:ea typeface="DM Sans"/>
                <a:cs typeface="DM Sans"/>
                <a:sym typeface="DM Sans"/>
              </a:defRPr>
            </a:lvl2pPr>
            <a:lvl3pPr marL="1371600" lvl="2" indent="-317500">
              <a:lnSpc>
                <a:spcPct val="115000"/>
              </a:lnSpc>
              <a:spcBef>
                <a:spcPts val="0"/>
              </a:spcBef>
              <a:spcAft>
                <a:spcPts val="0"/>
              </a:spcAft>
              <a:buClr>
                <a:schemeClr val="dk1"/>
              </a:buClr>
              <a:buSzPts val="1400"/>
              <a:buFont typeface="DM Sans"/>
              <a:buChar char="■"/>
              <a:defRPr>
                <a:solidFill>
                  <a:schemeClr val="dk1"/>
                </a:solidFill>
                <a:latin typeface="DM Sans"/>
                <a:ea typeface="DM Sans"/>
                <a:cs typeface="DM Sans"/>
                <a:sym typeface="DM Sans"/>
              </a:defRPr>
            </a:lvl3pPr>
            <a:lvl4pPr marL="1828800" lvl="3" indent="-317500">
              <a:lnSpc>
                <a:spcPct val="115000"/>
              </a:lnSpc>
              <a:spcBef>
                <a:spcPts val="0"/>
              </a:spcBef>
              <a:spcAft>
                <a:spcPts val="0"/>
              </a:spcAft>
              <a:buClr>
                <a:schemeClr val="dk1"/>
              </a:buClr>
              <a:buSzPts val="1400"/>
              <a:buFont typeface="DM Sans"/>
              <a:buChar char="●"/>
              <a:defRPr>
                <a:solidFill>
                  <a:schemeClr val="dk1"/>
                </a:solidFill>
                <a:latin typeface="DM Sans"/>
                <a:ea typeface="DM Sans"/>
                <a:cs typeface="DM Sans"/>
                <a:sym typeface="DM Sans"/>
              </a:defRPr>
            </a:lvl4pPr>
            <a:lvl5pPr marL="2286000" lvl="4" indent="-317500">
              <a:lnSpc>
                <a:spcPct val="115000"/>
              </a:lnSpc>
              <a:spcBef>
                <a:spcPts val="0"/>
              </a:spcBef>
              <a:spcAft>
                <a:spcPts val="0"/>
              </a:spcAft>
              <a:buClr>
                <a:schemeClr val="dk1"/>
              </a:buClr>
              <a:buSzPts val="1400"/>
              <a:buFont typeface="DM Sans"/>
              <a:buChar char="○"/>
              <a:defRPr>
                <a:solidFill>
                  <a:schemeClr val="dk1"/>
                </a:solidFill>
                <a:latin typeface="DM Sans"/>
                <a:ea typeface="DM Sans"/>
                <a:cs typeface="DM Sans"/>
                <a:sym typeface="DM Sans"/>
              </a:defRPr>
            </a:lvl5pPr>
            <a:lvl6pPr marL="2743200" lvl="5" indent="-317500">
              <a:lnSpc>
                <a:spcPct val="115000"/>
              </a:lnSpc>
              <a:spcBef>
                <a:spcPts val="0"/>
              </a:spcBef>
              <a:spcAft>
                <a:spcPts val="0"/>
              </a:spcAft>
              <a:buClr>
                <a:schemeClr val="dk1"/>
              </a:buClr>
              <a:buSzPts val="1400"/>
              <a:buFont typeface="DM Sans"/>
              <a:buChar char="■"/>
              <a:defRPr>
                <a:solidFill>
                  <a:schemeClr val="dk1"/>
                </a:solidFill>
                <a:latin typeface="DM Sans"/>
                <a:ea typeface="DM Sans"/>
                <a:cs typeface="DM Sans"/>
                <a:sym typeface="DM Sans"/>
              </a:defRPr>
            </a:lvl6pPr>
            <a:lvl7pPr marL="3200400" lvl="6" indent="-317500">
              <a:lnSpc>
                <a:spcPct val="115000"/>
              </a:lnSpc>
              <a:spcBef>
                <a:spcPts val="0"/>
              </a:spcBef>
              <a:spcAft>
                <a:spcPts val="0"/>
              </a:spcAft>
              <a:buClr>
                <a:schemeClr val="dk1"/>
              </a:buClr>
              <a:buSzPts val="1400"/>
              <a:buFont typeface="DM Sans"/>
              <a:buChar char="●"/>
              <a:defRPr>
                <a:solidFill>
                  <a:schemeClr val="dk1"/>
                </a:solidFill>
                <a:latin typeface="DM Sans"/>
                <a:ea typeface="DM Sans"/>
                <a:cs typeface="DM Sans"/>
                <a:sym typeface="DM Sans"/>
              </a:defRPr>
            </a:lvl7pPr>
            <a:lvl8pPr marL="3657600" lvl="7" indent="-317500">
              <a:lnSpc>
                <a:spcPct val="115000"/>
              </a:lnSpc>
              <a:spcBef>
                <a:spcPts val="0"/>
              </a:spcBef>
              <a:spcAft>
                <a:spcPts val="0"/>
              </a:spcAft>
              <a:buClr>
                <a:schemeClr val="dk1"/>
              </a:buClr>
              <a:buSzPts val="1400"/>
              <a:buFont typeface="DM Sans"/>
              <a:buChar char="○"/>
              <a:defRPr>
                <a:solidFill>
                  <a:schemeClr val="dk1"/>
                </a:solidFill>
                <a:latin typeface="DM Sans"/>
                <a:ea typeface="DM Sans"/>
                <a:cs typeface="DM Sans"/>
                <a:sym typeface="DM Sans"/>
              </a:defRPr>
            </a:lvl8pPr>
            <a:lvl9pPr marL="4114800" lvl="8" indent="-317500">
              <a:lnSpc>
                <a:spcPct val="115000"/>
              </a:lnSpc>
              <a:spcBef>
                <a:spcPts val="0"/>
              </a:spcBef>
              <a:spcAft>
                <a:spcPts val="0"/>
              </a:spcAft>
              <a:buClr>
                <a:schemeClr val="dk1"/>
              </a:buClr>
              <a:buSzPts val="1400"/>
              <a:buFont typeface="DM Sans"/>
              <a:buChar char="■"/>
              <a:defRPr>
                <a:solidFill>
                  <a:schemeClr val="dk1"/>
                </a:solidFill>
                <a:latin typeface="DM Sans"/>
                <a:ea typeface="DM Sans"/>
                <a:cs typeface="DM Sans"/>
                <a:sym typeface="DM Sans"/>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58" r:id="rId2"/>
    <p:sldLayoutId id="2147483665" r:id="rId3"/>
    <p:sldLayoutId id="2147483667" r:id="rId4"/>
    <p:sldLayoutId id="2147483680" r:id="rId5"/>
    <p:sldLayoutId id="2147483681" r:id="rId6"/>
    <p:sldLayoutId id="2147483682" r:id="rId7"/>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hyperlink" Target="https://www.linkedin.com/pulse/high-risk-vs-low-merchant-accounts-101-ella-hernandez?tl=en" TargetMode="External"/><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hyperlink" Target="https://www.cancer.gov/about-cancer/causes-prevention/risk/diet/vitamin-d-fact-sheet" TargetMode="External"/><Relationship Id="rId2" Type="http://schemas.openxmlformats.org/officeDocument/2006/relationships/hyperlink" Target="https://www.ccjm.org/content/89/11/643" TargetMode="Externa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3" Type="http://schemas.openxmlformats.org/officeDocument/2006/relationships/hyperlink" Target="https://en.wikipedia.org/wiki/Lung_biopsy" TargetMode="External"/><Relationship Id="rId2" Type="http://schemas.openxmlformats.org/officeDocument/2006/relationships/image" Target="../media/image22.png"/><Relationship Id="rId1" Type="http://schemas.openxmlformats.org/officeDocument/2006/relationships/slideLayout" Target="../slideLayouts/slideLayout4.xml"/><Relationship Id="rId4" Type="http://schemas.openxmlformats.org/officeDocument/2006/relationships/hyperlink" Target="https://creativecommons.org/licenses/by-sa/3.0/" TargetMode="Externa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3" Type="http://schemas.openxmlformats.org/officeDocument/2006/relationships/hyperlink" Target="https://freepngimg.com/png/26926-sunshine" TargetMode="External"/><Relationship Id="rId2" Type="http://schemas.openxmlformats.org/officeDocument/2006/relationships/image" Target="../media/image26.png"/><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png"/><Relationship Id="rId1" Type="http://schemas.openxmlformats.org/officeDocument/2006/relationships/slideLayout" Target="../slideLayouts/slideLayout4.xml"/><Relationship Id="rId4" Type="http://schemas.openxmlformats.org/officeDocument/2006/relationships/image" Target="../media/image30.jpeg"/></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66"/>
        <p:cNvGrpSpPr/>
        <p:nvPr/>
      </p:nvGrpSpPr>
      <p:grpSpPr>
        <a:xfrm>
          <a:off x="0" y="0"/>
          <a:ext cx="0" cy="0"/>
          <a:chOff x="0" y="0"/>
          <a:chExt cx="0" cy="0"/>
        </a:xfrm>
      </p:grpSpPr>
      <p:sp>
        <p:nvSpPr>
          <p:cNvPr id="267" name="Google Shape;267;p40"/>
          <p:cNvSpPr txBox="1">
            <a:spLocks noGrp="1"/>
          </p:cNvSpPr>
          <p:nvPr>
            <p:ph type="ctrTitle"/>
          </p:nvPr>
        </p:nvSpPr>
        <p:spPr>
          <a:xfrm>
            <a:off x="713225" y="573725"/>
            <a:ext cx="4329000" cy="2024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5000" dirty="0"/>
              <a:t>Oncology AHD Review</a:t>
            </a:r>
            <a:endParaRPr sz="3100" dirty="0">
              <a:latin typeface="Raleway"/>
              <a:ea typeface="Raleway"/>
              <a:cs typeface="Raleway"/>
              <a:sym typeface="Raleway"/>
            </a:endParaRPr>
          </a:p>
        </p:txBody>
      </p:sp>
      <p:sp>
        <p:nvSpPr>
          <p:cNvPr id="268" name="Google Shape;268;p40"/>
          <p:cNvSpPr txBox="1">
            <a:spLocks noGrp="1"/>
          </p:cNvSpPr>
          <p:nvPr>
            <p:ph type="subTitle" idx="1"/>
          </p:nvPr>
        </p:nvSpPr>
        <p:spPr>
          <a:xfrm>
            <a:off x="713225" y="2562925"/>
            <a:ext cx="2617200" cy="666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May 26, 2026</a:t>
            </a:r>
          </a:p>
          <a:p>
            <a:pPr marL="0" lvl="0" indent="0" algn="l" rtl="0">
              <a:spcBef>
                <a:spcPts val="0"/>
              </a:spcBef>
              <a:spcAft>
                <a:spcPts val="0"/>
              </a:spcAft>
              <a:buNone/>
            </a:pPr>
            <a:r>
              <a:rPr lang="en" dirty="0"/>
              <a:t>Brenda Shinar, MD</a:t>
            </a:r>
            <a:endParaRPr dirty="0"/>
          </a:p>
        </p:txBody>
      </p:sp>
      <p:grpSp>
        <p:nvGrpSpPr>
          <p:cNvPr id="269" name="Google Shape;269;p40"/>
          <p:cNvGrpSpPr/>
          <p:nvPr/>
        </p:nvGrpSpPr>
        <p:grpSpPr>
          <a:xfrm flipH="1">
            <a:off x="5013420" y="1109734"/>
            <a:ext cx="3594984" cy="3494300"/>
            <a:chOff x="2405050" y="986900"/>
            <a:chExt cx="1224700" cy="1190400"/>
          </a:xfrm>
        </p:grpSpPr>
        <p:sp>
          <p:nvSpPr>
            <p:cNvPr id="270" name="Google Shape;270;p40"/>
            <p:cNvSpPr/>
            <p:nvPr/>
          </p:nvSpPr>
          <p:spPr>
            <a:xfrm>
              <a:off x="2680325" y="1687700"/>
              <a:ext cx="54325" cy="165525"/>
            </a:xfrm>
            <a:custGeom>
              <a:avLst/>
              <a:gdLst/>
              <a:ahLst/>
              <a:cxnLst/>
              <a:rect l="l" t="t" r="r" b="b"/>
              <a:pathLst>
                <a:path w="2173" h="6621" extrusionOk="0">
                  <a:moveTo>
                    <a:pt x="0" y="1"/>
                  </a:moveTo>
                  <a:lnTo>
                    <a:pt x="0" y="6620"/>
                  </a:lnTo>
                  <a:lnTo>
                    <a:pt x="2172" y="6620"/>
                  </a:lnTo>
                  <a:lnTo>
                    <a:pt x="2172" y="1"/>
                  </a:lnTo>
                  <a:close/>
                </a:path>
              </a:pathLst>
            </a:custGeom>
            <a:solidFill>
              <a:schemeClr val="lt1"/>
            </a:solidFill>
            <a:ln w="3100" cap="flat" cmpd="sng">
              <a:solidFill>
                <a:schemeClr val="dk1"/>
              </a:solidFill>
              <a:prstDash val="solid"/>
              <a:miter lim="95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 name="Google Shape;271;p40"/>
            <p:cNvSpPr/>
            <p:nvPr/>
          </p:nvSpPr>
          <p:spPr>
            <a:xfrm>
              <a:off x="2581025" y="1606975"/>
              <a:ext cx="252925" cy="209100"/>
            </a:xfrm>
            <a:custGeom>
              <a:avLst/>
              <a:gdLst/>
              <a:ahLst/>
              <a:cxnLst/>
              <a:rect l="l" t="t" r="r" b="b"/>
              <a:pathLst>
                <a:path w="10117" h="8364" extrusionOk="0">
                  <a:moveTo>
                    <a:pt x="0" y="1"/>
                  </a:moveTo>
                  <a:lnTo>
                    <a:pt x="0" y="8364"/>
                  </a:lnTo>
                  <a:lnTo>
                    <a:pt x="10116" y="8364"/>
                  </a:lnTo>
                  <a:lnTo>
                    <a:pt x="10116" y="1"/>
                  </a:lnTo>
                  <a:close/>
                </a:path>
              </a:pathLst>
            </a:custGeom>
            <a:solidFill>
              <a:schemeClr val="lt1"/>
            </a:solidFill>
            <a:ln w="3100" cap="flat" cmpd="sng">
              <a:solidFill>
                <a:schemeClr val="dk1"/>
              </a:solidFill>
              <a:prstDash val="solid"/>
              <a:miter lim="95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 name="Google Shape;272;p40"/>
            <p:cNvSpPr/>
            <p:nvPr/>
          </p:nvSpPr>
          <p:spPr>
            <a:xfrm>
              <a:off x="2598650" y="1621500"/>
              <a:ext cx="217675" cy="180050"/>
            </a:xfrm>
            <a:custGeom>
              <a:avLst/>
              <a:gdLst/>
              <a:ahLst/>
              <a:cxnLst/>
              <a:rect l="l" t="t" r="r" b="b"/>
              <a:pathLst>
                <a:path w="8707" h="7202" extrusionOk="0">
                  <a:moveTo>
                    <a:pt x="0" y="1"/>
                  </a:moveTo>
                  <a:lnTo>
                    <a:pt x="0" y="7202"/>
                  </a:lnTo>
                  <a:lnTo>
                    <a:pt x="8706" y="7202"/>
                  </a:lnTo>
                  <a:lnTo>
                    <a:pt x="8706" y="1"/>
                  </a:lnTo>
                  <a:close/>
                </a:path>
              </a:pathLst>
            </a:custGeom>
            <a:solidFill>
              <a:schemeClr val="lt1"/>
            </a:solidFill>
            <a:ln w="3100" cap="flat" cmpd="sng">
              <a:solidFill>
                <a:schemeClr val="dk1"/>
              </a:solidFill>
              <a:prstDash val="solid"/>
              <a:miter lim="95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 name="Google Shape;273;p40"/>
            <p:cNvSpPr/>
            <p:nvPr/>
          </p:nvSpPr>
          <p:spPr>
            <a:xfrm>
              <a:off x="2423625" y="1846525"/>
              <a:ext cx="833700" cy="330550"/>
            </a:xfrm>
            <a:custGeom>
              <a:avLst/>
              <a:gdLst/>
              <a:ahLst/>
              <a:cxnLst/>
              <a:rect l="l" t="t" r="r" b="b"/>
              <a:pathLst>
                <a:path w="33348" h="13222" extrusionOk="0">
                  <a:moveTo>
                    <a:pt x="0" y="1"/>
                  </a:moveTo>
                  <a:lnTo>
                    <a:pt x="0" y="13221"/>
                  </a:lnTo>
                  <a:lnTo>
                    <a:pt x="33347" y="13221"/>
                  </a:lnTo>
                  <a:lnTo>
                    <a:pt x="33347" y="1"/>
                  </a:lnTo>
                  <a:close/>
                </a:path>
              </a:pathLst>
            </a:custGeom>
            <a:solidFill>
              <a:schemeClr val="lt1"/>
            </a:solidFill>
            <a:ln w="3100" cap="flat" cmpd="sng">
              <a:solidFill>
                <a:schemeClr val="dk1"/>
              </a:solidFill>
              <a:prstDash val="solid"/>
              <a:miter lim="95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 name="Google Shape;274;p40"/>
            <p:cNvSpPr/>
            <p:nvPr/>
          </p:nvSpPr>
          <p:spPr>
            <a:xfrm>
              <a:off x="2423375" y="2018700"/>
              <a:ext cx="830375" cy="25"/>
            </a:xfrm>
            <a:custGeom>
              <a:avLst/>
              <a:gdLst/>
              <a:ahLst/>
              <a:cxnLst/>
              <a:rect l="l" t="t" r="r" b="b"/>
              <a:pathLst>
                <a:path w="33215" h="1" fill="none" extrusionOk="0">
                  <a:moveTo>
                    <a:pt x="1" y="0"/>
                  </a:moveTo>
                  <a:lnTo>
                    <a:pt x="33215" y="0"/>
                  </a:lnTo>
                </a:path>
              </a:pathLst>
            </a:custGeom>
            <a:solidFill>
              <a:schemeClr val="lt1"/>
            </a:solidFill>
            <a:ln w="3100" cap="flat" cmpd="sng">
              <a:solidFill>
                <a:schemeClr val="dk1"/>
              </a:solidFill>
              <a:prstDash val="solid"/>
              <a:miter lim="95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 name="Google Shape;275;p40"/>
            <p:cNvSpPr/>
            <p:nvPr/>
          </p:nvSpPr>
          <p:spPr>
            <a:xfrm>
              <a:off x="2997975" y="1846525"/>
              <a:ext cx="259350" cy="330550"/>
            </a:xfrm>
            <a:custGeom>
              <a:avLst/>
              <a:gdLst/>
              <a:ahLst/>
              <a:cxnLst/>
              <a:rect l="l" t="t" r="r" b="b"/>
              <a:pathLst>
                <a:path w="10374" h="13222" extrusionOk="0">
                  <a:moveTo>
                    <a:pt x="1" y="1"/>
                  </a:moveTo>
                  <a:lnTo>
                    <a:pt x="1" y="13221"/>
                  </a:lnTo>
                  <a:lnTo>
                    <a:pt x="10373" y="13221"/>
                  </a:lnTo>
                  <a:lnTo>
                    <a:pt x="10373" y="1"/>
                  </a:lnTo>
                  <a:close/>
                </a:path>
              </a:pathLst>
            </a:custGeom>
            <a:solidFill>
              <a:srgbClr val="FFFFFF"/>
            </a:solidFill>
            <a:ln w="3100" cap="flat" cmpd="sng">
              <a:solidFill>
                <a:srgbClr val="000000"/>
              </a:solidFill>
              <a:prstDash val="solid"/>
              <a:miter lim="95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 name="Google Shape;276;p40"/>
            <p:cNvSpPr/>
            <p:nvPr/>
          </p:nvSpPr>
          <p:spPr>
            <a:xfrm>
              <a:off x="2407675" y="1846525"/>
              <a:ext cx="865850" cy="31950"/>
            </a:xfrm>
            <a:custGeom>
              <a:avLst/>
              <a:gdLst/>
              <a:ahLst/>
              <a:cxnLst/>
              <a:rect l="l" t="t" r="r" b="b"/>
              <a:pathLst>
                <a:path w="34634" h="1278" extrusionOk="0">
                  <a:moveTo>
                    <a:pt x="0" y="1"/>
                  </a:moveTo>
                  <a:lnTo>
                    <a:pt x="0" y="1277"/>
                  </a:lnTo>
                  <a:lnTo>
                    <a:pt x="34633" y="1277"/>
                  </a:lnTo>
                  <a:lnTo>
                    <a:pt x="34633" y="1"/>
                  </a:lnTo>
                  <a:close/>
                </a:path>
              </a:pathLst>
            </a:custGeom>
            <a:solidFill>
              <a:schemeClr val="lt1"/>
            </a:solidFill>
            <a:ln w="3100" cap="flat" cmpd="sng">
              <a:solidFill>
                <a:schemeClr val="dk1"/>
              </a:solidFill>
              <a:prstDash val="solid"/>
              <a:miter lim="95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 name="Google Shape;277;p40"/>
            <p:cNvSpPr/>
            <p:nvPr/>
          </p:nvSpPr>
          <p:spPr>
            <a:xfrm>
              <a:off x="2831300" y="1878675"/>
              <a:ext cx="100500" cy="24075"/>
            </a:xfrm>
            <a:custGeom>
              <a:avLst/>
              <a:gdLst/>
              <a:ahLst/>
              <a:cxnLst/>
              <a:rect l="l" t="t" r="r" b="b"/>
              <a:pathLst>
                <a:path w="4020" h="963" extrusionOk="0">
                  <a:moveTo>
                    <a:pt x="0" y="1"/>
                  </a:moveTo>
                  <a:lnTo>
                    <a:pt x="524" y="963"/>
                  </a:lnTo>
                  <a:lnTo>
                    <a:pt x="3496" y="963"/>
                  </a:lnTo>
                  <a:lnTo>
                    <a:pt x="4020" y="1"/>
                  </a:lnTo>
                  <a:close/>
                </a:path>
              </a:pathLst>
            </a:custGeom>
            <a:solidFill>
              <a:schemeClr val="lt1"/>
            </a:solidFill>
            <a:ln w="3100" cap="flat" cmpd="sng">
              <a:solidFill>
                <a:schemeClr val="dk1"/>
              </a:solidFill>
              <a:prstDash val="solid"/>
              <a:miter lim="95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 name="Google Shape;278;p40"/>
            <p:cNvSpPr/>
            <p:nvPr/>
          </p:nvSpPr>
          <p:spPr>
            <a:xfrm>
              <a:off x="2831300" y="2017750"/>
              <a:ext cx="100500" cy="24075"/>
            </a:xfrm>
            <a:custGeom>
              <a:avLst/>
              <a:gdLst/>
              <a:ahLst/>
              <a:cxnLst/>
              <a:rect l="l" t="t" r="r" b="b"/>
              <a:pathLst>
                <a:path w="4020" h="963" extrusionOk="0">
                  <a:moveTo>
                    <a:pt x="0" y="0"/>
                  </a:moveTo>
                  <a:lnTo>
                    <a:pt x="524" y="962"/>
                  </a:lnTo>
                  <a:lnTo>
                    <a:pt x="3496" y="962"/>
                  </a:lnTo>
                  <a:lnTo>
                    <a:pt x="4020" y="0"/>
                  </a:lnTo>
                  <a:close/>
                </a:path>
              </a:pathLst>
            </a:custGeom>
            <a:solidFill>
              <a:schemeClr val="lt1"/>
            </a:solidFill>
            <a:ln w="3100" cap="flat" cmpd="sng">
              <a:solidFill>
                <a:schemeClr val="dk1"/>
              </a:solidFill>
              <a:prstDash val="solid"/>
              <a:miter lim="95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 name="Google Shape;279;p40"/>
            <p:cNvSpPr/>
            <p:nvPr/>
          </p:nvSpPr>
          <p:spPr>
            <a:xfrm>
              <a:off x="2551975" y="1878675"/>
              <a:ext cx="100500" cy="24075"/>
            </a:xfrm>
            <a:custGeom>
              <a:avLst/>
              <a:gdLst/>
              <a:ahLst/>
              <a:cxnLst/>
              <a:rect l="l" t="t" r="r" b="b"/>
              <a:pathLst>
                <a:path w="4020" h="963" extrusionOk="0">
                  <a:moveTo>
                    <a:pt x="0" y="1"/>
                  </a:moveTo>
                  <a:lnTo>
                    <a:pt x="524" y="963"/>
                  </a:lnTo>
                  <a:lnTo>
                    <a:pt x="3496" y="963"/>
                  </a:lnTo>
                  <a:lnTo>
                    <a:pt x="4020" y="1"/>
                  </a:lnTo>
                  <a:close/>
                </a:path>
              </a:pathLst>
            </a:custGeom>
            <a:solidFill>
              <a:schemeClr val="lt1"/>
            </a:solidFill>
            <a:ln w="3100" cap="flat" cmpd="sng">
              <a:solidFill>
                <a:schemeClr val="dk1"/>
              </a:solidFill>
              <a:prstDash val="solid"/>
              <a:miter lim="95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 name="Google Shape;280;p40"/>
            <p:cNvSpPr/>
            <p:nvPr/>
          </p:nvSpPr>
          <p:spPr>
            <a:xfrm>
              <a:off x="2551975" y="2017750"/>
              <a:ext cx="100500" cy="24075"/>
            </a:xfrm>
            <a:custGeom>
              <a:avLst/>
              <a:gdLst/>
              <a:ahLst/>
              <a:cxnLst/>
              <a:rect l="l" t="t" r="r" b="b"/>
              <a:pathLst>
                <a:path w="4020" h="963" extrusionOk="0">
                  <a:moveTo>
                    <a:pt x="0" y="0"/>
                  </a:moveTo>
                  <a:lnTo>
                    <a:pt x="524" y="962"/>
                  </a:lnTo>
                  <a:lnTo>
                    <a:pt x="3496" y="962"/>
                  </a:lnTo>
                  <a:lnTo>
                    <a:pt x="4020" y="0"/>
                  </a:lnTo>
                  <a:close/>
                </a:path>
              </a:pathLst>
            </a:custGeom>
            <a:solidFill>
              <a:schemeClr val="lt1"/>
            </a:solidFill>
            <a:ln w="3100" cap="flat" cmpd="sng">
              <a:solidFill>
                <a:schemeClr val="dk1"/>
              </a:solidFill>
              <a:prstDash val="solid"/>
              <a:miter lim="95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 name="Google Shape;281;p40"/>
            <p:cNvSpPr/>
            <p:nvPr/>
          </p:nvSpPr>
          <p:spPr>
            <a:xfrm>
              <a:off x="3546150" y="1804150"/>
              <a:ext cx="24550" cy="27875"/>
            </a:xfrm>
            <a:custGeom>
              <a:avLst/>
              <a:gdLst/>
              <a:ahLst/>
              <a:cxnLst/>
              <a:rect l="l" t="t" r="r" b="b"/>
              <a:pathLst>
                <a:path w="982" h="1115" extrusionOk="0">
                  <a:moveTo>
                    <a:pt x="0" y="0"/>
                  </a:moveTo>
                  <a:lnTo>
                    <a:pt x="0" y="1115"/>
                  </a:lnTo>
                  <a:lnTo>
                    <a:pt x="981" y="1115"/>
                  </a:lnTo>
                  <a:lnTo>
                    <a:pt x="981" y="0"/>
                  </a:lnTo>
                  <a:close/>
                </a:path>
              </a:pathLst>
            </a:custGeom>
            <a:solidFill>
              <a:schemeClr val="dk1"/>
            </a:solidFill>
            <a:ln w="3100" cap="flat" cmpd="sng">
              <a:solidFill>
                <a:schemeClr val="dk1"/>
              </a:solidFill>
              <a:prstDash val="solid"/>
              <a:miter lim="95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 name="Google Shape;282;p40"/>
            <p:cNvSpPr/>
            <p:nvPr/>
          </p:nvSpPr>
          <p:spPr>
            <a:xfrm>
              <a:off x="3536625" y="1793425"/>
              <a:ext cx="46925" cy="17175"/>
            </a:xfrm>
            <a:custGeom>
              <a:avLst/>
              <a:gdLst/>
              <a:ahLst/>
              <a:cxnLst/>
              <a:rect l="l" t="t" r="r" b="b"/>
              <a:pathLst>
                <a:path w="1877" h="687" extrusionOk="0">
                  <a:moveTo>
                    <a:pt x="0" y="1"/>
                  </a:moveTo>
                  <a:lnTo>
                    <a:pt x="0" y="686"/>
                  </a:lnTo>
                  <a:lnTo>
                    <a:pt x="1877" y="686"/>
                  </a:lnTo>
                  <a:lnTo>
                    <a:pt x="1877" y="1"/>
                  </a:lnTo>
                  <a:close/>
                </a:path>
              </a:pathLst>
            </a:custGeom>
            <a:solidFill>
              <a:schemeClr val="dk1"/>
            </a:solidFill>
            <a:ln w="3100" cap="flat" cmpd="sng">
              <a:solidFill>
                <a:schemeClr val="dk1"/>
              </a:solidFill>
              <a:prstDash val="solid"/>
              <a:miter lim="95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 name="Google Shape;283;p40"/>
            <p:cNvSpPr/>
            <p:nvPr/>
          </p:nvSpPr>
          <p:spPr>
            <a:xfrm>
              <a:off x="3506625" y="1823425"/>
              <a:ext cx="105750" cy="281975"/>
            </a:xfrm>
            <a:custGeom>
              <a:avLst/>
              <a:gdLst/>
              <a:ahLst/>
              <a:cxnLst/>
              <a:rect l="l" t="t" r="r" b="b"/>
              <a:pathLst>
                <a:path w="4230" h="11279" extrusionOk="0">
                  <a:moveTo>
                    <a:pt x="0" y="1"/>
                  </a:moveTo>
                  <a:lnTo>
                    <a:pt x="0" y="11278"/>
                  </a:lnTo>
                  <a:lnTo>
                    <a:pt x="4229" y="11278"/>
                  </a:lnTo>
                  <a:lnTo>
                    <a:pt x="4229" y="1"/>
                  </a:lnTo>
                  <a:close/>
                </a:path>
              </a:pathLst>
            </a:custGeom>
            <a:solidFill>
              <a:schemeClr val="accent1"/>
            </a:solidFill>
            <a:ln w="3100" cap="flat" cmpd="sng">
              <a:solidFill>
                <a:schemeClr val="dk1"/>
              </a:solidFill>
              <a:prstDash val="solid"/>
              <a:miter lim="95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 name="Google Shape;284;p40"/>
            <p:cNvSpPr/>
            <p:nvPr/>
          </p:nvSpPr>
          <p:spPr>
            <a:xfrm>
              <a:off x="3544000" y="1879875"/>
              <a:ext cx="54550" cy="54550"/>
            </a:xfrm>
            <a:custGeom>
              <a:avLst/>
              <a:gdLst/>
              <a:ahLst/>
              <a:cxnLst/>
              <a:rect l="l" t="t" r="r" b="b"/>
              <a:pathLst>
                <a:path w="2182" h="2182" extrusionOk="0">
                  <a:moveTo>
                    <a:pt x="1096" y="0"/>
                  </a:moveTo>
                  <a:cubicBezTo>
                    <a:pt x="486" y="0"/>
                    <a:pt x="1" y="496"/>
                    <a:pt x="1" y="1096"/>
                  </a:cubicBezTo>
                  <a:cubicBezTo>
                    <a:pt x="1" y="1696"/>
                    <a:pt x="486" y="2181"/>
                    <a:pt x="1096" y="2181"/>
                  </a:cubicBezTo>
                  <a:cubicBezTo>
                    <a:pt x="1696" y="2181"/>
                    <a:pt x="2182" y="1696"/>
                    <a:pt x="2182" y="1096"/>
                  </a:cubicBezTo>
                  <a:cubicBezTo>
                    <a:pt x="2182" y="496"/>
                    <a:pt x="1696" y="0"/>
                    <a:pt x="1096" y="0"/>
                  </a:cubicBezTo>
                  <a:close/>
                </a:path>
              </a:pathLst>
            </a:custGeom>
            <a:solidFill>
              <a:schemeClr val="dk1"/>
            </a:solidFill>
            <a:ln w="3100" cap="flat" cmpd="sng">
              <a:solidFill>
                <a:schemeClr val="dk1"/>
              </a:solidFill>
              <a:prstDash val="solid"/>
              <a:miter lim="95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 name="Google Shape;285;p40"/>
            <p:cNvSpPr/>
            <p:nvPr/>
          </p:nvSpPr>
          <p:spPr>
            <a:xfrm>
              <a:off x="3349225" y="2116325"/>
              <a:ext cx="236700" cy="60975"/>
            </a:xfrm>
            <a:custGeom>
              <a:avLst/>
              <a:gdLst/>
              <a:ahLst/>
              <a:cxnLst/>
              <a:rect l="l" t="t" r="r" b="b"/>
              <a:pathLst>
                <a:path w="9468" h="2439" extrusionOk="0">
                  <a:moveTo>
                    <a:pt x="1943" y="1"/>
                  </a:moveTo>
                  <a:lnTo>
                    <a:pt x="0" y="2439"/>
                  </a:lnTo>
                  <a:lnTo>
                    <a:pt x="9468" y="2439"/>
                  </a:lnTo>
                  <a:lnTo>
                    <a:pt x="7534" y="1"/>
                  </a:lnTo>
                  <a:close/>
                </a:path>
              </a:pathLst>
            </a:custGeom>
            <a:solidFill>
              <a:schemeClr val="accent1"/>
            </a:solidFill>
            <a:ln w="3100" cap="flat" cmpd="sng">
              <a:solidFill>
                <a:schemeClr val="dk1"/>
              </a:solidFill>
              <a:prstDash val="solid"/>
              <a:miter lim="95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 name="Google Shape;286;p40"/>
            <p:cNvSpPr/>
            <p:nvPr/>
          </p:nvSpPr>
          <p:spPr>
            <a:xfrm>
              <a:off x="3333500" y="2098950"/>
              <a:ext cx="225525" cy="18125"/>
            </a:xfrm>
            <a:custGeom>
              <a:avLst/>
              <a:gdLst/>
              <a:ahLst/>
              <a:cxnLst/>
              <a:rect l="l" t="t" r="r" b="b"/>
              <a:pathLst>
                <a:path w="9021" h="725" extrusionOk="0">
                  <a:moveTo>
                    <a:pt x="0" y="0"/>
                  </a:moveTo>
                  <a:lnTo>
                    <a:pt x="0" y="57"/>
                  </a:lnTo>
                  <a:cubicBezTo>
                    <a:pt x="0" y="429"/>
                    <a:pt x="305" y="724"/>
                    <a:pt x="677" y="724"/>
                  </a:cubicBezTo>
                  <a:lnTo>
                    <a:pt x="8344" y="724"/>
                  </a:lnTo>
                  <a:cubicBezTo>
                    <a:pt x="8716" y="724"/>
                    <a:pt x="9021" y="429"/>
                    <a:pt x="9021" y="57"/>
                  </a:cubicBezTo>
                  <a:lnTo>
                    <a:pt x="9021" y="0"/>
                  </a:lnTo>
                  <a:close/>
                </a:path>
              </a:pathLst>
            </a:custGeom>
            <a:solidFill>
              <a:schemeClr val="lt1"/>
            </a:solidFill>
            <a:ln w="3100" cap="flat" cmpd="sng">
              <a:solidFill>
                <a:schemeClr val="dk1"/>
              </a:solidFill>
              <a:prstDash val="solid"/>
              <a:miter lim="95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 name="Google Shape;287;p40"/>
            <p:cNvSpPr/>
            <p:nvPr/>
          </p:nvSpPr>
          <p:spPr>
            <a:xfrm>
              <a:off x="3418975" y="1727475"/>
              <a:ext cx="48125" cy="36225"/>
            </a:xfrm>
            <a:custGeom>
              <a:avLst/>
              <a:gdLst/>
              <a:ahLst/>
              <a:cxnLst/>
              <a:rect l="l" t="t" r="r" b="b"/>
              <a:pathLst>
                <a:path w="1925" h="1449" extrusionOk="0">
                  <a:moveTo>
                    <a:pt x="230" y="0"/>
                  </a:moveTo>
                  <a:lnTo>
                    <a:pt x="1" y="334"/>
                  </a:lnTo>
                  <a:lnTo>
                    <a:pt x="1706" y="1448"/>
                  </a:lnTo>
                  <a:lnTo>
                    <a:pt x="1925" y="1105"/>
                  </a:lnTo>
                  <a:lnTo>
                    <a:pt x="230" y="0"/>
                  </a:lnTo>
                  <a:close/>
                </a:path>
              </a:pathLst>
            </a:custGeom>
            <a:solidFill>
              <a:srgbClr val="FFFFFF"/>
            </a:solidFill>
            <a:ln w="2850" cap="flat" cmpd="sng">
              <a:solidFill>
                <a:schemeClr val="dk1"/>
              </a:solidFill>
              <a:prstDash val="solid"/>
              <a:miter lim="95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288;p40"/>
            <p:cNvSpPr/>
            <p:nvPr/>
          </p:nvSpPr>
          <p:spPr>
            <a:xfrm>
              <a:off x="3384925" y="1691500"/>
              <a:ext cx="56700" cy="51700"/>
            </a:xfrm>
            <a:custGeom>
              <a:avLst/>
              <a:gdLst/>
              <a:ahLst/>
              <a:cxnLst/>
              <a:rect l="l" t="t" r="r" b="b"/>
              <a:pathLst>
                <a:path w="2268" h="2068" extrusionOk="0">
                  <a:moveTo>
                    <a:pt x="677" y="1"/>
                  </a:moveTo>
                  <a:lnTo>
                    <a:pt x="1" y="1020"/>
                  </a:lnTo>
                  <a:lnTo>
                    <a:pt x="1592" y="2068"/>
                  </a:lnTo>
                  <a:lnTo>
                    <a:pt x="2268" y="1039"/>
                  </a:lnTo>
                  <a:lnTo>
                    <a:pt x="677" y="1"/>
                  </a:lnTo>
                  <a:close/>
                </a:path>
              </a:pathLst>
            </a:custGeom>
            <a:solidFill>
              <a:schemeClr val="dk1"/>
            </a:solidFill>
            <a:ln w="3100" cap="flat" cmpd="sng">
              <a:solidFill>
                <a:schemeClr val="dk1"/>
              </a:solidFill>
              <a:prstDash val="solid"/>
              <a:miter lim="95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 name="Google Shape;289;p40"/>
            <p:cNvSpPr/>
            <p:nvPr/>
          </p:nvSpPr>
          <p:spPr>
            <a:xfrm>
              <a:off x="3554725" y="1659850"/>
              <a:ext cx="9550" cy="31200"/>
            </a:xfrm>
            <a:custGeom>
              <a:avLst/>
              <a:gdLst/>
              <a:ahLst/>
              <a:cxnLst/>
              <a:rect l="l" t="t" r="r" b="b"/>
              <a:pathLst>
                <a:path w="382" h="1248" extrusionOk="0">
                  <a:moveTo>
                    <a:pt x="0" y="0"/>
                  </a:moveTo>
                  <a:lnTo>
                    <a:pt x="0" y="1248"/>
                  </a:lnTo>
                  <a:lnTo>
                    <a:pt x="381" y="1248"/>
                  </a:lnTo>
                  <a:lnTo>
                    <a:pt x="381" y="0"/>
                  </a:lnTo>
                  <a:close/>
                </a:path>
              </a:pathLst>
            </a:custGeom>
            <a:solidFill>
              <a:schemeClr val="dk1"/>
            </a:solidFill>
            <a:ln w="3100" cap="flat" cmpd="sng">
              <a:solidFill>
                <a:schemeClr val="dk1"/>
              </a:solidFill>
              <a:prstDash val="solid"/>
              <a:miter lim="95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 name="Google Shape;290;p40"/>
            <p:cNvSpPr/>
            <p:nvPr/>
          </p:nvSpPr>
          <p:spPr>
            <a:xfrm>
              <a:off x="3550425" y="1688650"/>
              <a:ext cx="19325" cy="61000"/>
            </a:xfrm>
            <a:custGeom>
              <a:avLst/>
              <a:gdLst/>
              <a:ahLst/>
              <a:cxnLst/>
              <a:rect l="l" t="t" r="r" b="b"/>
              <a:pathLst>
                <a:path w="773" h="2440" extrusionOk="0">
                  <a:moveTo>
                    <a:pt x="1" y="1"/>
                  </a:moveTo>
                  <a:lnTo>
                    <a:pt x="1" y="2439"/>
                  </a:lnTo>
                  <a:lnTo>
                    <a:pt x="772" y="2439"/>
                  </a:lnTo>
                  <a:lnTo>
                    <a:pt x="772" y="1"/>
                  </a:lnTo>
                  <a:close/>
                </a:path>
              </a:pathLst>
            </a:custGeom>
            <a:solidFill>
              <a:srgbClr val="FFFFFF"/>
            </a:solidFill>
            <a:ln w="3100" cap="flat" cmpd="sng">
              <a:solidFill>
                <a:schemeClr val="dk1"/>
              </a:solidFill>
              <a:prstDash val="solid"/>
              <a:miter lim="95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291;p40"/>
            <p:cNvSpPr/>
            <p:nvPr/>
          </p:nvSpPr>
          <p:spPr>
            <a:xfrm>
              <a:off x="3537575" y="1743175"/>
              <a:ext cx="45025" cy="35275"/>
            </a:xfrm>
            <a:custGeom>
              <a:avLst/>
              <a:gdLst/>
              <a:ahLst/>
              <a:cxnLst/>
              <a:rect l="l" t="t" r="r" b="b"/>
              <a:pathLst>
                <a:path w="1801" h="1411" extrusionOk="0">
                  <a:moveTo>
                    <a:pt x="0" y="1"/>
                  </a:moveTo>
                  <a:lnTo>
                    <a:pt x="0" y="1411"/>
                  </a:lnTo>
                  <a:lnTo>
                    <a:pt x="1801" y="1411"/>
                  </a:lnTo>
                  <a:lnTo>
                    <a:pt x="1801" y="1"/>
                  </a:lnTo>
                  <a:close/>
                </a:path>
              </a:pathLst>
            </a:custGeom>
            <a:solidFill>
              <a:srgbClr val="FFFFFF"/>
            </a:solidFill>
            <a:ln w="3100" cap="flat" cmpd="sng">
              <a:solidFill>
                <a:schemeClr val="dk1"/>
              </a:solidFill>
              <a:prstDash val="solid"/>
              <a:miter lim="95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 name="Google Shape;292;p40"/>
            <p:cNvSpPr/>
            <p:nvPr/>
          </p:nvSpPr>
          <p:spPr>
            <a:xfrm>
              <a:off x="3444000" y="1726275"/>
              <a:ext cx="185750" cy="82425"/>
            </a:xfrm>
            <a:custGeom>
              <a:avLst/>
              <a:gdLst/>
              <a:ahLst/>
              <a:cxnLst/>
              <a:rect l="l" t="t" r="r" b="b"/>
              <a:pathLst>
                <a:path w="7430" h="3297" extrusionOk="0">
                  <a:moveTo>
                    <a:pt x="848" y="1"/>
                  </a:moveTo>
                  <a:lnTo>
                    <a:pt x="0" y="1439"/>
                  </a:lnTo>
                  <a:lnTo>
                    <a:pt x="1848" y="2820"/>
                  </a:lnTo>
                  <a:lnTo>
                    <a:pt x="7325" y="3296"/>
                  </a:lnTo>
                  <a:lnTo>
                    <a:pt x="7430" y="2134"/>
                  </a:lnTo>
                  <a:lnTo>
                    <a:pt x="2886" y="1734"/>
                  </a:lnTo>
                  <a:lnTo>
                    <a:pt x="848" y="1"/>
                  </a:lnTo>
                  <a:close/>
                </a:path>
              </a:pathLst>
            </a:custGeom>
            <a:solidFill>
              <a:srgbClr val="FFFFFF"/>
            </a:solidFill>
            <a:ln w="3100" cap="flat" cmpd="sng">
              <a:solidFill>
                <a:schemeClr val="dk1"/>
              </a:solidFill>
              <a:prstDash val="solid"/>
              <a:miter lim="95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 name="Google Shape;293;p40"/>
            <p:cNvSpPr/>
            <p:nvPr/>
          </p:nvSpPr>
          <p:spPr>
            <a:xfrm>
              <a:off x="2851525" y="1189600"/>
              <a:ext cx="213400" cy="339775"/>
            </a:xfrm>
            <a:custGeom>
              <a:avLst/>
              <a:gdLst/>
              <a:ahLst/>
              <a:cxnLst/>
              <a:rect l="l" t="t" r="r" b="b"/>
              <a:pathLst>
                <a:path w="8536" h="13591" extrusionOk="0">
                  <a:moveTo>
                    <a:pt x="7920" y="0"/>
                  </a:moveTo>
                  <a:cubicBezTo>
                    <a:pt x="7317" y="0"/>
                    <a:pt x="5992" y="1513"/>
                    <a:pt x="5992" y="1513"/>
                  </a:cubicBezTo>
                  <a:cubicBezTo>
                    <a:pt x="5992" y="1513"/>
                    <a:pt x="5718" y="1456"/>
                    <a:pt x="5331" y="1456"/>
                  </a:cubicBezTo>
                  <a:cubicBezTo>
                    <a:pt x="4756" y="1456"/>
                    <a:pt x="3933" y="1582"/>
                    <a:pt x="3392" y="2208"/>
                  </a:cubicBezTo>
                  <a:cubicBezTo>
                    <a:pt x="2496" y="3256"/>
                    <a:pt x="1601" y="6609"/>
                    <a:pt x="1601" y="6609"/>
                  </a:cubicBezTo>
                  <a:lnTo>
                    <a:pt x="1" y="11095"/>
                  </a:lnTo>
                  <a:lnTo>
                    <a:pt x="296" y="13590"/>
                  </a:lnTo>
                  <a:lnTo>
                    <a:pt x="3897" y="12200"/>
                  </a:lnTo>
                  <a:lnTo>
                    <a:pt x="4087" y="7104"/>
                  </a:lnTo>
                  <a:cubicBezTo>
                    <a:pt x="4087" y="7104"/>
                    <a:pt x="5192" y="6256"/>
                    <a:pt x="5640" y="5409"/>
                  </a:cubicBezTo>
                  <a:cubicBezTo>
                    <a:pt x="6087" y="4561"/>
                    <a:pt x="6545" y="3056"/>
                    <a:pt x="6840" y="2465"/>
                  </a:cubicBezTo>
                  <a:cubicBezTo>
                    <a:pt x="7145" y="1865"/>
                    <a:pt x="8535" y="713"/>
                    <a:pt x="8135" y="113"/>
                  </a:cubicBezTo>
                  <a:cubicBezTo>
                    <a:pt x="8084" y="34"/>
                    <a:pt x="8010" y="0"/>
                    <a:pt x="7920" y="0"/>
                  </a:cubicBezTo>
                  <a:close/>
                </a:path>
              </a:pathLst>
            </a:custGeom>
            <a:solidFill>
              <a:schemeClr val="lt2"/>
            </a:solidFill>
            <a:ln w="310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 name="Google Shape;294;p40"/>
            <p:cNvSpPr/>
            <p:nvPr/>
          </p:nvSpPr>
          <p:spPr>
            <a:xfrm>
              <a:off x="2867725" y="1189600"/>
              <a:ext cx="197200" cy="249275"/>
            </a:xfrm>
            <a:custGeom>
              <a:avLst/>
              <a:gdLst/>
              <a:ahLst/>
              <a:cxnLst/>
              <a:rect l="l" t="t" r="r" b="b"/>
              <a:pathLst>
                <a:path w="7888" h="9971" extrusionOk="0">
                  <a:moveTo>
                    <a:pt x="7269" y="0"/>
                  </a:moveTo>
                  <a:cubicBezTo>
                    <a:pt x="6662" y="0"/>
                    <a:pt x="5344" y="1513"/>
                    <a:pt x="5344" y="1513"/>
                  </a:cubicBezTo>
                  <a:cubicBezTo>
                    <a:pt x="5344" y="1513"/>
                    <a:pt x="5070" y="1456"/>
                    <a:pt x="4684" y="1456"/>
                  </a:cubicBezTo>
                  <a:cubicBezTo>
                    <a:pt x="4110" y="1456"/>
                    <a:pt x="3289" y="1582"/>
                    <a:pt x="2753" y="2208"/>
                  </a:cubicBezTo>
                  <a:cubicBezTo>
                    <a:pt x="1848" y="3256"/>
                    <a:pt x="953" y="6609"/>
                    <a:pt x="953" y="6609"/>
                  </a:cubicBezTo>
                  <a:lnTo>
                    <a:pt x="1" y="9266"/>
                  </a:lnTo>
                  <a:cubicBezTo>
                    <a:pt x="363" y="9638"/>
                    <a:pt x="839" y="9876"/>
                    <a:pt x="1353" y="9952"/>
                  </a:cubicBezTo>
                  <a:cubicBezTo>
                    <a:pt x="1450" y="9964"/>
                    <a:pt x="1546" y="9970"/>
                    <a:pt x="1641" y="9970"/>
                  </a:cubicBezTo>
                  <a:cubicBezTo>
                    <a:pt x="2281" y="9970"/>
                    <a:pt x="2889" y="9710"/>
                    <a:pt x="3353" y="9428"/>
                  </a:cubicBezTo>
                  <a:lnTo>
                    <a:pt x="3449" y="7104"/>
                  </a:lnTo>
                  <a:cubicBezTo>
                    <a:pt x="3449" y="7104"/>
                    <a:pt x="4544" y="6256"/>
                    <a:pt x="4992" y="5409"/>
                  </a:cubicBezTo>
                  <a:cubicBezTo>
                    <a:pt x="5439" y="4561"/>
                    <a:pt x="5897" y="3065"/>
                    <a:pt x="6192" y="2465"/>
                  </a:cubicBezTo>
                  <a:cubicBezTo>
                    <a:pt x="6487" y="1865"/>
                    <a:pt x="7887" y="713"/>
                    <a:pt x="7487" y="113"/>
                  </a:cubicBezTo>
                  <a:cubicBezTo>
                    <a:pt x="7435" y="34"/>
                    <a:pt x="7360" y="0"/>
                    <a:pt x="7269" y="0"/>
                  </a:cubicBezTo>
                  <a:close/>
                </a:path>
              </a:pathLst>
            </a:custGeom>
            <a:solidFill>
              <a:schemeClr val="dk2"/>
            </a:solidFill>
            <a:ln w="310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 name="Google Shape;295;p40"/>
            <p:cNvSpPr/>
            <p:nvPr/>
          </p:nvSpPr>
          <p:spPr>
            <a:xfrm>
              <a:off x="3010125" y="1238600"/>
              <a:ext cx="38600" cy="129800"/>
            </a:xfrm>
            <a:custGeom>
              <a:avLst/>
              <a:gdLst/>
              <a:ahLst/>
              <a:cxnLst/>
              <a:rect l="l" t="t" r="r" b="b"/>
              <a:pathLst>
                <a:path w="1544" h="5192" fill="none" extrusionOk="0">
                  <a:moveTo>
                    <a:pt x="1" y="1"/>
                  </a:moveTo>
                  <a:lnTo>
                    <a:pt x="1544" y="1"/>
                  </a:lnTo>
                  <a:lnTo>
                    <a:pt x="1544" y="4687"/>
                  </a:lnTo>
                  <a:cubicBezTo>
                    <a:pt x="1544" y="4963"/>
                    <a:pt x="1315" y="5192"/>
                    <a:pt x="1029" y="5192"/>
                  </a:cubicBezTo>
                  <a:lnTo>
                    <a:pt x="505" y="5192"/>
                  </a:lnTo>
                  <a:cubicBezTo>
                    <a:pt x="229" y="5192"/>
                    <a:pt x="1" y="4963"/>
                    <a:pt x="1" y="4687"/>
                  </a:cubicBezTo>
                  <a:lnTo>
                    <a:pt x="1" y="1"/>
                  </a:lnTo>
                  <a:lnTo>
                    <a:pt x="1" y="1"/>
                  </a:lnTo>
                  <a:close/>
                </a:path>
              </a:pathLst>
            </a:custGeom>
            <a:noFill/>
            <a:ln w="310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 name="Google Shape;296;p40"/>
            <p:cNvSpPr/>
            <p:nvPr/>
          </p:nvSpPr>
          <p:spPr>
            <a:xfrm>
              <a:off x="3016550" y="1251450"/>
              <a:ext cx="25750" cy="106950"/>
            </a:xfrm>
            <a:custGeom>
              <a:avLst/>
              <a:gdLst/>
              <a:ahLst/>
              <a:cxnLst/>
              <a:rect l="l" t="t" r="r" b="b"/>
              <a:pathLst>
                <a:path w="1030" h="4278" extrusionOk="0">
                  <a:moveTo>
                    <a:pt x="1" y="1"/>
                  </a:moveTo>
                  <a:lnTo>
                    <a:pt x="1" y="3773"/>
                  </a:lnTo>
                  <a:cubicBezTo>
                    <a:pt x="1" y="4049"/>
                    <a:pt x="229" y="4278"/>
                    <a:pt x="515" y="4278"/>
                  </a:cubicBezTo>
                  <a:cubicBezTo>
                    <a:pt x="801" y="4278"/>
                    <a:pt x="1029" y="4049"/>
                    <a:pt x="1029" y="3773"/>
                  </a:cubicBezTo>
                  <a:lnTo>
                    <a:pt x="1029"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 name="Google Shape;297;p40"/>
            <p:cNvSpPr/>
            <p:nvPr/>
          </p:nvSpPr>
          <p:spPr>
            <a:xfrm>
              <a:off x="2901550" y="1198825"/>
              <a:ext cx="168375" cy="143625"/>
            </a:xfrm>
            <a:custGeom>
              <a:avLst/>
              <a:gdLst/>
              <a:ahLst/>
              <a:cxnLst/>
              <a:rect l="l" t="t" r="r" b="b"/>
              <a:pathLst>
                <a:path w="6735" h="5745" extrusionOk="0">
                  <a:moveTo>
                    <a:pt x="2943" y="1"/>
                  </a:moveTo>
                  <a:cubicBezTo>
                    <a:pt x="2648" y="1"/>
                    <a:pt x="495" y="1544"/>
                    <a:pt x="295" y="2344"/>
                  </a:cubicBezTo>
                  <a:cubicBezTo>
                    <a:pt x="95" y="3144"/>
                    <a:pt x="0" y="5744"/>
                    <a:pt x="0" y="5744"/>
                  </a:cubicBezTo>
                  <a:lnTo>
                    <a:pt x="1943" y="5640"/>
                  </a:lnTo>
                  <a:cubicBezTo>
                    <a:pt x="2391" y="4992"/>
                    <a:pt x="2038" y="3239"/>
                    <a:pt x="2038" y="3239"/>
                  </a:cubicBezTo>
                  <a:cubicBezTo>
                    <a:pt x="2038" y="3239"/>
                    <a:pt x="4744" y="2849"/>
                    <a:pt x="5487" y="2592"/>
                  </a:cubicBezTo>
                  <a:cubicBezTo>
                    <a:pt x="6239" y="2344"/>
                    <a:pt x="6734" y="1696"/>
                    <a:pt x="6591" y="1249"/>
                  </a:cubicBezTo>
                  <a:cubicBezTo>
                    <a:pt x="6439" y="801"/>
                    <a:pt x="3239" y="1"/>
                    <a:pt x="294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 name="Google Shape;298;p40"/>
            <p:cNvSpPr/>
            <p:nvPr/>
          </p:nvSpPr>
          <p:spPr>
            <a:xfrm>
              <a:off x="2901550" y="1198825"/>
              <a:ext cx="168375" cy="143625"/>
            </a:xfrm>
            <a:custGeom>
              <a:avLst/>
              <a:gdLst/>
              <a:ahLst/>
              <a:cxnLst/>
              <a:rect l="l" t="t" r="r" b="b"/>
              <a:pathLst>
                <a:path w="6735" h="5745" fill="none" extrusionOk="0">
                  <a:moveTo>
                    <a:pt x="0" y="5744"/>
                  </a:moveTo>
                  <a:cubicBezTo>
                    <a:pt x="0" y="5744"/>
                    <a:pt x="95" y="3144"/>
                    <a:pt x="295" y="2344"/>
                  </a:cubicBezTo>
                  <a:cubicBezTo>
                    <a:pt x="495" y="1544"/>
                    <a:pt x="2648" y="1"/>
                    <a:pt x="2943" y="1"/>
                  </a:cubicBezTo>
                  <a:cubicBezTo>
                    <a:pt x="3239" y="1"/>
                    <a:pt x="6439" y="801"/>
                    <a:pt x="6591" y="1249"/>
                  </a:cubicBezTo>
                  <a:cubicBezTo>
                    <a:pt x="6734" y="1696"/>
                    <a:pt x="6239" y="2344"/>
                    <a:pt x="5487" y="2592"/>
                  </a:cubicBezTo>
                  <a:cubicBezTo>
                    <a:pt x="4744" y="2849"/>
                    <a:pt x="2038" y="3239"/>
                    <a:pt x="2038" y="3239"/>
                  </a:cubicBezTo>
                  <a:cubicBezTo>
                    <a:pt x="2038" y="3239"/>
                    <a:pt x="2391" y="4992"/>
                    <a:pt x="1943" y="5640"/>
                  </a:cubicBezTo>
                </a:path>
              </a:pathLst>
            </a:custGeom>
            <a:noFill/>
            <a:ln w="310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 name="Google Shape;299;p40"/>
            <p:cNvSpPr/>
            <p:nvPr/>
          </p:nvSpPr>
          <p:spPr>
            <a:xfrm>
              <a:off x="2935125" y="1247400"/>
              <a:ext cx="117400" cy="13850"/>
            </a:xfrm>
            <a:custGeom>
              <a:avLst/>
              <a:gdLst/>
              <a:ahLst/>
              <a:cxnLst/>
              <a:rect l="l" t="t" r="r" b="b"/>
              <a:pathLst>
                <a:path w="4696" h="554" fill="none" extrusionOk="0">
                  <a:moveTo>
                    <a:pt x="4496" y="553"/>
                  </a:moveTo>
                  <a:cubicBezTo>
                    <a:pt x="4496" y="553"/>
                    <a:pt x="4696" y="96"/>
                    <a:pt x="4448" y="49"/>
                  </a:cubicBezTo>
                  <a:cubicBezTo>
                    <a:pt x="4191" y="1"/>
                    <a:pt x="2096" y="1"/>
                    <a:pt x="1648" y="1"/>
                  </a:cubicBezTo>
                  <a:cubicBezTo>
                    <a:pt x="1200" y="1"/>
                    <a:pt x="0" y="401"/>
                    <a:pt x="0" y="401"/>
                  </a:cubicBezTo>
                </a:path>
              </a:pathLst>
            </a:custGeom>
            <a:noFill/>
            <a:ln w="310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 name="Google Shape;300;p40"/>
            <p:cNvSpPr/>
            <p:nvPr/>
          </p:nvSpPr>
          <p:spPr>
            <a:xfrm>
              <a:off x="2932500" y="1228600"/>
              <a:ext cx="128600" cy="16225"/>
            </a:xfrm>
            <a:custGeom>
              <a:avLst/>
              <a:gdLst/>
              <a:ahLst/>
              <a:cxnLst/>
              <a:rect l="l" t="t" r="r" b="b"/>
              <a:pathLst>
                <a:path w="5144" h="649" fill="none" extrusionOk="0">
                  <a:moveTo>
                    <a:pt x="5144" y="648"/>
                  </a:moveTo>
                  <a:cubicBezTo>
                    <a:pt x="5020" y="448"/>
                    <a:pt x="4830" y="286"/>
                    <a:pt x="4601" y="200"/>
                  </a:cubicBezTo>
                  <a:cubicBezTo>
                    <a:pt x="4249" y="105"/>
                    <a:pt x="2201" y="0"/>
                    <a:pt x="1505" y="0"/>
                  </a:cubicBezTo>
                  <a:cubicBezTo>
                    <a:pt x="800" y="0"/>
                    <a:pt x="0" y="305"/>
                    <a:pt x="0" y="305"/>
                  </a:cubicBezTo>
                </a:path>
              </a:pathLst>
            </a:custGeom>
            <a:noFill/>
            <a:ln w="310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 name="Google Shape;301;p40"/>
            <p:cNvSpPr/>
            <p:nvPr/>
          </p:nvSpPr>
          <p:spPr>
            <a:xfrm>
              <a:off x="3202050" y="1516975"/>
              <a:ext cx="137425" cy="204800"/>
            </a:xfrm>
            <a:custGeom>
              <a:avLst/>
              <a:gdLst/>
              <a:ahLst/>
              <a:cxnLst/>
              <a:rect l="l" t="t" r="r" b="b"/>
              <a:pathLst>
                <a:path w="5497" h="8192" extrusionOk="0">
                  <a:moveTo>
                    <a:pt x="3201" y="0"/>
                  </a:moveTo>
                  <a:cubicBezTo>
                    <a:pt x="2639" y="10"/>
                    <a:pt x="2077" y="114"/>
                    <a:pt x="1553" y="305"/>
                  </a:cubicBezTo>
                  <a:cubicBezTo>
                    <a:pt x="753" y="600"/>
                    <a:pt x="1" y="4191"/>
                    <a:pt x="553" y="5544"/>
                  </a:cubicBezTo>
                  <a:cubicBezTo>
                    <a:pt x="1106" y="6887"/>
                    <a:pt x="3744" y="8192"/>
                    <a:pt x="3744" y="8192"/>
                  </a:cubicBezTo>
                  <a:cubicBezTo>
                    <a:pt x="3744" y="8192"/>
                    <a:pt x="4792" y="8087"/>
                    <a:pt x="5097" y="7687"/>
                  </a:cubicBezTo>
                  <a:cubicBezTo>
                    <a:pt x="5392" y="7287"/>
                    <a:pt x="5497" y="5439"/>
                    <a:pt x="4592" y="3543"/>
                  </a:cubicBezTo>
                  <a:cubicBezTo>
                    <a:pt x="4049" y="2400"/>
                    <a:pt x="3592" y="1210"/>
                    <a:pt x="3201" y="0"/>
                  </a:cubicBezTo>
                  <a:close/>
                </a:path>
              </a:pathLst>
            </a:custGeom>
            <a:solidFill>
              <a:schemeClr val="dk1"/>
            </a:solidFill>
            <a:ln w="310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 name="Google Shape;302;p40"/>
            <p:cNvSpPr/>
            <p:nvPr/>
          </p:nvSpPr>
          <p:spPr>
            <a:xfrm>
              <a:off x="2747700" y="1459575"/>
              <a:ext cx="711550" cy="717725"/>
            </a:xfrm>
            <a:custGeom>
              <a:avLst/>
              <a:gdLst/>
              <a:ahLst/>
              <a:cxnLst/>
              <a:rect l="l" t="t" r="r" b="b"/>
              <a:pathLst>
                <a:path w="28462" h="28709" extrusionOk="0">
                  <a:moveTo>
                    <a:pt x="4202" y="1"/>
                  </a:moveTo>
                  <a:cubicBezTo>
                    <a:pt x="4202" y="1"/>
                    <a:pt x="401" y="10135"/>
                    <a:pt x="201" y="10983"/>
                  </a:cubicBezTo>
                  <a:cubicBezTo>
                    <a:pt x="1" y="11831"/>
                    <a:pt x="449" y="12878"/>
                    <a:pt x="1154" y="13679"/>
                  </a:cubicBezTo>
                  <a:cubicBezTo>
                    <a:pt x="1858" y="14479"/>
                    <a:pt x="4506" y="14479"/>
                    <a:pt x="4706" y="14479"/>
                  </a:cubicBezTo>
                  <a:cubicBezTo>
                    <a:pt x="4906" y="14479"/>
                    <a:pt x="6097" y="14926"/>
                    <a:pt x="6697" y="14983"/>
                  </a:cubicBezTo>
                  <a:cubicBezTo>
                    <a:pt x="6722" y="14985"/>
                    <a:pt x="6748" y="14986"/>
                    <a:pt x="6776" y="14986"/>
                  </a:cubicBezTo>
                  <a:cubicBezTo>
                    <a:pt x="7422" y="14986"/>
                    <a:pt x="8840" y="14479"/>
                    <a:pt x="8840" y="14479"/>
                  </a:cubicBezTo>
                  <a:lnTo>
                    <a:pt x="8840" y="14479"/>
                  </a:lnTo>
                  <a:cubicBezTo>
                    <a:pt x="8840" y="14479"/>
                    <a:pt x="6849" y="26271"/>
                    <a:pt x="6602" y="27166"/>
                  </a:cubicBezTo>
                  <a:cubicBezTo>
                    <a:pt x="6345" y="28052"/>
                    <a:pt x="6202" y="28709"/>
                    <a:pt x="6202" y="28709"/>
                  </a:cubicBezTo>
                  <a:lnTo>
                    <a:pt x="28462" y="28709"/>
                  </a:lnTo>
                  <a:cubicBezTo>
                    <a:pt x="28462" y="28709"/>
                    <a:pt x="27566" y="23718"/>
                    <a:pt x="27014" y="21518"/>
                  </a:cubicBezTo>
                  <a:cubicBezTo>
                    <a:pt x="26461" y="19327"/>
                    <a:pt x="25461" y="13879"/>
                    <a:pt x="25414" y="13231"/>
                  </a:cubicBezTo>
                  <a:cubicBezTo>
                    <a:pt x="25366" y="12583"/>
                    <a:pt x="25318" y="10888"/>
                    <a:pt x="24718" y="10240"/>
                  </a:cubicBezTo>
                  <a:cubicBezTo>
                    <a:pt x="24118" y="9592"/>
                    <a:pt x="21480" y="8335"/>
                    <a:pt x="21327" y="8287"/>
                  </a:cubicBezTo>
                  <a:cubicBezTo>
                    <a:pt x="21175" y="8240"/>
                    <a:pt x="15984" y="5992"/>
                    <a:pt x="15984" y="5992"/>
                  </a:cubicBezTo>
                  <a:lnTo>
                    <a:pt x="13336" y="6240"/>
                  </a:lnTo>
                  <a:lnTo>
                    <a:pt x="11240" y="6592"/>
                  </a:lnTo>
                  <a:cubicBezTo>
                    <a:pt x="11240" y="6592"/>
                    <a:pt x="10545" y="5687"/>
                    <a:pt x="9850" y="5639"/>
                  </a:cubicBezTo>
                  <a:cubicBezTo>
                    <a:pt x="9145" y="5582"/>
                    <a:pt x="7850" y="5535"/>
                    <a:pt x="7850" y="5535"/>
                  </a:cubicBezTo>
                  <a:lnTo>
                    <a:pt x="8097" y="991"/>
                  </a:lnTo>
                  <a:lnTo>
                    <a:pt x="8097" y="991"/>
                  </a:lnTo>
                  <a:cubicBezTo>
                    <a:pt x="8097" y="991"/>
                    <a:pt x="5354" y="1744"/>
                    <a:pt x="5154" y="1849"/>
                  </a:cubicBezTo>
                  <a:cubicBezTo>
                    <a:pt x="5149" y="1851"/>
                    <a:pt x="5144" y="1852"/>
                    <a:pt x="5138" y="1852"/>
                  </a:cubicBezTo>
                  <a:cubicBezTo>
                    <a:pt x="4909" y="1852"/>
                    <a:pt x="4202" y="1"/>
                    <a:pt x="4202" y="1"/>
                  </a:cubicBezTo>
                  <a:close/>
                </a:path>
              </a:pathLst>
            </a:custGeom>
            <a:solidFill>
              <a:schemeClr val="accent1"/>
            </a:solidFill>
            <a:ln w="310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 name="Google Shape;303;p40"/>
            <p:cNvSpPr/>
            <p:nvPr/>
          </p:nvSpPr>
          <p:spPr>
            <a:xfrm>
              <a:off x="2940125" y="1761525"/>
              <a:ext cx="500" cy="23825"/>
            </a:xfrm>
            <a:custGeom>
              <a:avLst/>
              <a:gdLst/>
              <a:ahLst/>
              <a:cxnLst/>
              <a:rect l="l" t="t" r="r" b="b"/>
              <a:pathLst>
                <a:path w="20" h="953" fill="none" extrusionOk="0">
                  <a:moveTo>
                    <a:pt x="19" y="0"/>
                  </a:moveTo>
                  <a:lnTo>
                    <a:pt x="0" y="953"/>
                  </a:lnTo>
                </a:path>
              </a:pathLst>
            </a:custGeom>
            <a:noFill/>
            <a:ln w="310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 name="Google Shape;304;p40"/>
            <p:cNvSpPr/>
            <p:nvPr/>
          </p:nvSpPr>
          <p:spPr>
            <a:xfrm>
              <a:off x="2940825" y="1601750"/>
              <a:ext cx="3125" cy="148600"/>
            </a:xfrm>
            <a:custGeom>
              <a:avLst/>
              <a:gdLst/>
              <a:ahLst/>
              <a:cxnLst/>
              <a:rect l="l" t="t" r="r" b="b"/>
              <a:pathLst>
                <a:path w="125" h="5944" fill="none" extrusionOk="0">
                  <a:moveTo>
                    <a:pt x="125" y="0"/>
                  </a:moveTo>
                  <a:lnTo>
                    <a:pt x="1" y="5944"/>
                  </a:lnTo>
                </a:path>
              </a:pathLst>
            </a:custGeom>
            <a:noFill/>
            <a:ln w="310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 name="Google Shape;305;p40"/>
            <p:cNvSpPr/>
            <p:nvPr/>
          </p:nvSpPr>
          <p:spPr>
            <a:xfrm>
              <a:off x="2943925" y="1635550"/>
              <a:ext cx="18850" cy="136000"/>
            </a:xfrm>
            <a:custGeom>
              <a:avLst/>
              <a:gdLst/>
              <a:ahLst/>
              <a:cxnLst/>
              <a:rect l="l" t="t" r="r" b="b"/>
              <a:pathLst>
                <a:path w="754" h="5440" fill="none" extrusionOk="0">
                  <a:moveTo>
                    <a:pt x="1" y="1"/>
                  </a:moveTo>
                  <a:lnTo>
                    <a:pt x="753" y="5439"/>
                  </a:lnTo>
                </a:path>
              </a:pathLst>
            </a:custGeom>
            <a:noFill/>
            <a:ln w="310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 name="Google Shape;306;p40"/>
            <p:cNvSpPr/>
            <p:nvPr/>
          </p:nvSpPr>
          <p:spPr>
            <a:xfrm>
              <a:off x="2844150" y="1670075"/>
              <a:ext cx="2175" cy="22650"/>
            </a:xfrm>
            <a:custGeom>
              <a:avLst/>
              <a:gdLst/>
              <a:ahLst/>
              <a:cxnLst/>
              <a:rect l="l" t="t" r="r" b="b"/>
              <a:pathLst>
                <a:path w="87" h="906" fill="none" extrusionOk="0">
                  <a:moveTo>
                    <a:pt x="86" y="1"/>
                  </a:moveTo>
                  <a:lnTo>
                    <a:pt x="1" y="906"/>
                  </a:lnTo>
                </a:path>
              </a:pathLst>
            </a:custGeom>
            <a:noFill/>
            <a:ln w="310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 name="Google Shape;307;p40"/>
            <p:cNvSpPr/>
            <p:nvPr/>
          </p:nvSpPr>
          <p:spPr>
            <a:xfrm>
              <a:off x="2848200" y="1541250"/>
              <a:ext cx="10025" cy="109575"/>
            </a:xfrm>
            <a:custGeom>
              <a:avLst/>
              <a:gdLst/>
              <a:ahLst/>
              <a:cxnLst/>
              <a:rect l="l" t="t" r="r" b="b"/>
              <a:pathLst>
                <a:path w="401" h="4383" fill="none" extrusionOk="0">
                  <a:moveTo>
                    <a:pt x="401" y="1"/>
                  </a:moveTo>
                  <a:lnTo>
                    <a:pt x="1" y="4382"/>
                  </a:lnTo>
                </a:path>
              </a:pathLst>
            </a:custGeom>
            <a:noFill/>
            <a:ln w="310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 name="Google Shape;308;p40"/>
            <p:cNvSpPr/>
            <p:nvPr/>
          </p:nvSpPr>
          <p:spPr>
            <a:xfrm>
              <a:off x="3048000" y="1658900"/>
              <a:ext cx="8350" cy="12875"/>
            </a:xfrm>
            <a:custGeom>
              <a:avLst/>
              <a:gdLst/>
              <a:ahLst/>
              <a:cxnLst/>
              <a:rect l="l" t="t" r="r" b="b"/>
              <a:pathLst>
                <a:path w="334" h="515" fill="none" extrusionOk="0">
                  <a:moveTo>
                    <a:pt x="0" y="0"/>
                  </a:moveTo>
                  <a:lnTo>
                    <a:pt x="333" y="514"/>
                  </a:lnTo>
                </a:path>
              </a:pathLst>
            </a:custGeom>
            <a:noFill/>
            <a:ln w="3100" cap="rnd" cmpd="sng">
              <a:solidFill>
                <a:srgbClr val="26323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 name="Google Shape;309;p40"/>
            <p:cNvSpPr/>
            <p:nvPr/>
          </p:nvSpPr>
          <p:spPr>
            <a:xfrm>
              <a:off x="3028700" y="1628175"/>
              <a:ext cx="15750" cy="24775"/>
            </a:xfrm>
            <a:custGeom>
              <a:avLst/>
              <a:gdLst/>
              <a:ahLst/>
              <a:cxnLst/>
              <a:rect l="l" t="t" r="r" b="b"/>
              <a:pathLst>
                <a:path w="630" h="991" fill="none" extrusionOk="0">
                  <a:moveTo>
                    <a:pt x="0" y="0"/>
                  </a:moveTo>
                  <a:lnTo>
                    <a:pt x="629" y="991"/>
                  </a:lnTo>
                </a:path>
              </a:pathLst>
            </a:custGeom>
            <a:noFill/>
            <a:ln w="3100" cap="rnd" cmpd="sng">
              <a:solidFill>
                <a:srgbClr val="26323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 name="Google Shape;310;p40"/>
            <p:cNvSpPr/>
            <p:nvPr/>
          </p:nvSpPr>
          <p:spPr>
            <a:xfrm>
              <a:off x="3239675" y="2047275"/>
              <a:ext cx="4075" cy="112425"/>
            </a:xfrm>
            <a:custGeom>
              <a:avLst/>
              <a:gdLst/>
              <a:ahLst/>
              <a:cxnLst/>
              <a:rect l="l" t="t" r="r" b="b"/>
              <a:pathLst>
                <a:path w="163" h="4497" fill="none" extrusionOk="0">
                  <a:moveTo>
                    <a:pt x="163" y="0"/>
                  </a:moveTo>
                  <a:cubicBezTo>
                    <a:pt x="1" y="1429"/>
                    <a:pt x="1" y="4496"/>
                    <a:pt x="1" y="4496"/>
                  </a:cubicBezTo>
                </a:path>
              </a:pathLst>
            </a:custGeom>
            <a:noFill/>
            <a:ln w="310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 name="Google Shape;311;p40"/>
            <p:cNvSpPr/>
            <p:nvPr/>
          </p:nvSpPr>
          <p:spPr>
            <a:xfrm>
              <a:off x="3245625" y="1851300"/>
              <a:ext cx="4800" cy="172175"/>
            </a:xfrm>
            <a:custGeom>
              <a:avLst/>
              <a:gdLst/>
              <a:ahLst/>
              <a:cxnLst/>
              <a:rect l="l" t="t" r="r" b="b"/>
              <a:pathLst>
                <a:path w="192" h="6887" fill="none" extrusionOk="0">
                  <a:moveTo>
                    <a:pt x="1" y="0"/>
                  </a:moveTo>
                  <a:cubicBezTo>
                    <a:pt x="29" y="248"/>
                    <a:pt x="48" y="496"/>
                    <a:pt x="58" y="753"/>
                  </a:cubicBezTo>
                  <a:cubicBezTo>
                    <a:pt x="191" y="2801"/>
                    <a:pt x="172" y="5401"/>
                    <a:pt x="39" y="6887"/>
                  </a:cubicBezTo>
                </a:path>
              </a:pathLst>
            </a:custGeom>
            <a:noFill/>
            <a:ln w="310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 name="Google Shape;312;p40"/>
            <p:cNvSpPr/>
            <p:nvPr/>
          </p:nvSpPr>
          <p:spPr>
            <a:xfrm>
              <a:off x="3232300" y="1759150"/>
              <a:ext cx="12175" cy="78600"/>
            </a:xfrm>
            <a:custGeom>
              <a:avLst/>
              <a:gdLst/>
              <a:ahLst/>
              <a:cxnLst/>
              <a:rect l="l" t="t" r="r" b="b"/>
              <a:pathLst>
                <a:path w="487" h="3144" fill="none" extrusionOk="0">
                  <a:moveTo>
                    <a:pt x="0" y="0"/>
                  </a:moveTo>
                  <a:cubicBezTo>
                    <a:pt x="0" y="0"/>
                    <a:pt x="296" y="1353"/>
                    <a:pt x="486" y="3143"/>
                  </a:cubicBezTo>
                </a:path>
              </a:pathLst>
            </a:custGeom>
            <a:noFill/>
            <a:ln w="310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 name="Google Shape;313;p40"/>
            <p:cNvSpPr/>
            <p:nvPr/>
          </p:nvSpPr>
          <p:spPr>
            <a:xfrm>
              <a:off x="3358275" y="2025125"/>
              <a:ext cx="3575" cy="152175"/>
            </a:xfrm>
            <a:custGeom>
              <a:avLst/>
              <a:gdLst/>
              <a:ahLst/>
              <a:cxnLst/>
              <a:rect l="l" t="t" r="r" b="b"/>
              <a:pathLst>
                <a:path w="143" h="6087" fill="none" extrusionOk="0">
                  <a:moveTo>
                    <a:pt x="143" y="0"/>
                  </a:moveTo>
                  <a:cubicBezTo>
                    <a:pt x="0" y="2458"/>
                    <a:pt x="95" y="6087"/>
                    <a:pt x="95" y="6087"/>
                  </a:cubicBezTo>
                </a:path>
              </a:pathLst>
            </a:custGeom>
            <a:noFill/>
            <a:ln w="310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 name="Google Shape;314;p40"/>
            <p:cNvSpPr/>
            <p:nvPr/>
          </p:nvSpPr>
          <p:spPr>
            <a:xfrm>
              <a:off x="3343275" y="1825350"/>
              <a:ext cx="31200" cy="186000"/>
            </a:xfrm>
            <a:custGeom>
              <a:avLst/>
              <a:gdLst/>
              <a:ahLst/>
              <a:cxnLst/>
              <a:rect l="l" t="t" r="r" b="b"/>
              <a:pathLst>
                <a:path w="1248" h="7440" fill="none" extrusionOk="0">
                  <a:moveTo>
                    <a:pt x="0" y="0"/>
                  </a:moveTo>
                  <a:cubicBezTo>
                    <a:pt x="0" y="0"/>
                    <a:pt x="1248" y="4486"/>
                    <a:pt x="895" y="6487"/>
                  </a:cubicBezTo>
                  <a:cubicBezTo>
                    <a:pt x="857" y="6753"/>
                    <a:pt x="819" y="7077"/>
                    <a:pt x="791" y="7439"/>
                  </a:cubicBezTo>
                </a:path>
              </a:pathLst>
            </a:custGeom>
            <a:noFill/>
            <a:ln w="310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 name="Google Shape;315;p40"/>
            <p:cNvSpPr/>
            <p:nvPr/>
          </p:nvSpPr>
          <p:spPr>
            <a:xfrm>
              <a:off x="2978925" y="1954400"/>
              <a:ext cx="5500" cy="18125"/>
            </a:xfrm>
            <a:custGeom>
              <a:avLst/>
              <a:gdLst/>
              <a:ahLst/>
              <a:cxnLst/>
              <a:rect l="l" t="t" r="r" b="b"/>
              <a:pathLst>
                <a:path w="220" h="725" fill="none" extrusionOk="0">
                  <a:moveTo>
                    <a:pt x="1" y="724"/>
                  </a:moveTo>
                  <a:cubicBezTo>
                    <a:pt x="86" y="486"/>
                    <a:pt x="163" y="239"/>
                    <a:pt x="220" y="1"/>
                  </a:cubicBezTo>
                </a:path>
              </a:pathLst>
            </a:custGeom>
            <a:noFill/>
            <a:ln w="310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 name="Google Shape;316;p40"/>
            <p:cNvSpPr/>
            <p:nvPr/>
          </p:nvSpPr>
          <p:spPr>
            <a:xfrm>
              <a:off x="2922025" y="1984875"/>
              <a:ext cx="52400" cy="106950"/>
            </a:xfrm>
            <a:custGeom>
              <a:avLst/>
              <a:gdLst/>
              <a:ahLst/>
              <a:cxnLst/>
              <a:rect l="l" t="t" r="r" b="b"/>
              <a:pathLst>
                <a:path w="2096" h="4278" fill="none" extrusionOk="0">
                  <a:moveTo>
                    <a:pt x="0" y="4277"/>
                  </a:moveTo>
                  <a:cubicBezTo>
                    <a:pt x="0" y="4277"/>
                    <a:pt x="1353" y="1849"/>
                    <a:pt x="2096" y="1"/>
                  </a:cubicBezTo>
                </a:path>
              </a:pathLst>
            </a:custGeom>
            <a:noFill/>
            <a:ln w="310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 name="Google Shape;317;p40"/>
            <p:cNvSpPr/>
            <p:nvPr/>
          </p:nvSpPr>
          <p:spPr>
            <a:xfrm>
              <a:off x="3063700" y="1551275"/>
              <a:ext cx="271975" cy="201450"/>
            </a:xfrm>
            <a:custGeom>
              <a:avLst/>
              <a:gdLst/>
              <a:ahLst/>
              <a:cxnLst/>
              <a:rect l="l" t="t" r="r" b="b"/>
              <a:pathLst>
                <a:path w="10879" h="8058" extrusionOk="0">
                  <a:moveTo>
                    <a:pt x="2374" y="1"/>
                  </a:moveTo>
                  <a:cubicBezTo>
                    <a:pt x="2306" y="1"/>
                    <a:pt x="2245" y="35"/>
                    <a:pt x="2201" y="124"/>
                  </a:cubicBezTo>
                  <a:cubicBezTo>
                    <a:pt x="2001" y="524"/>
                    <a:pt x="201" y="2019"/>
                    <a:pt x="201" y="2019"/>
                  </a:cubicBezTo>
                  <a:cubicBezTo>
                    <a:pt x="201" y="2019"/>
                    <a:pt x="1" y="3619"/>
                    <a:pt x="248" y="4524"/>
                  </a:cubicBezTo>
                  <a:cubicBezTo>
                    <a:pt x="496" y="5429"/>
                    <a:pt x="648" y="6067"/>
                    <a:pt x="753" y="6220"/>
                  </a:cubicBezTo>
                  <a:cubicBezTo>
                    <a:pt x="757" y="6226"/>
                    <a:pt x="763" y="6229"/>
                    <a:pt x="771" y="6229"/>
                  </a:cubicBezTo>
                  <a:cubicBezTo>
                    <a:pt x="950" y="6229"/>
                    <a:pt x="2074" y="4674"/>
                    <a:pt x="2649" y="4619"/>
                  </a:cubicBezTo>
                  <a:cubicBezTo>
                    <a:pt x="2721" y="4614"/>
                    <a:pt x="2791" y="4611"/>
                    <a:pt x="2858" y="4611"/>
                  </a:cubicBezTo>
                  <a:cubicBezTo>
                    <a:pt x="3346" y="4611"/>
                    <a:pt x="3703" y="4760"/>
                    <a:pt x="4096" y="5019"/>
                  </a:cubicBezTo>
                  <a:cubicBezTo>
                    <a:pt x="4544" y="5324"/>
                    <a:pt x="6287" y="8058"/>
                    <a:pt x="6287" y="8058"/>
                  </a:cubicBezTo>
                  <a:cubicBezTo>
                    <a:pt x="6287" y="8058"/>
                    <a:pt x="7440" y="6372"/>
                    <a:pt x="7487" y="6067"/>
                  </a:cubicBezTo>
                  <a:cubicBezTo>
                    <a:pt x="7535" y="5772"/>
                    <a:pt x="7840" y="5524"/>
                    <a:pt x="7992" y="5420"/>
                  </a:cubicBezTo>
                  <a:cubicBezTo>
                    <a:pt x="8002" y="5413"/>
                    <a:pt x="8019" y="5410"/>
                    <a:pt x="8042" y="5410"/>
                  </a:cubicBezTo>
                  <a:cubicBezTo>
                    <a:pt x="8360" y="5410"/>
                    <a:pt x="9860" y="5982"/>
                    <a:pt x="10135" y="6124"/>
                  </a:cubicBezTo>
                  <a:cubicBezTo>
                    <a:pt x="10386" y="6246"/>
                    <a:pt x="10602" y="7059"/>
                    <a:pt x="10726" y="7059"/>
                  </a:cubicBezTo>
                  <a:cubicBezTo>
                    <a:pt x="10748" y="7059"/>
                    <a:pt x="10767" y="7033"/>
                    <a:pt x="10783" y="6972"/>
                  </a:cubicBezTo>
                  <a:cubicBezTo>
                    <a:pt x="10878" y="6572"/>
                    <a:pt x="9383" y="5077"/>
                    <a:pt x="8887" y="4324"/>
                  </a:cubicBezTo>
                  <a:cubicBezTo>
                    <a:pt x="8383" y="3572"/>
                    <a:pt x="7640" y="2029"/>
                    <a:pt x="6887" y="1629"/>
                  </a:cubicBezTo>
                  <a:cubicBezTo>
                    <a:pt x="6135" y="1229"/>
                    <a:pt x="2944" y="428"/>
                    <a:pt x="2944" y="428"/>
                  </a:cubicBezTo>
                  <a:cubicBezTo>
                    <a:pt x="2944" y="428"/>
                    <a:pt x="2614" y="1"/>
                    <a:pt x="2374" y="1"/>
                  </a:cubicBezTo>
                  <a:close/>
                </a:path>
              </a:pathLst>
            </a:custGeom>
            <a:solidFill>
              <a:schemeClr val="lt2"/>
            </a:solidFill>
            <a:ln w="310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 name="Google Shape;318;p40"/>
            <p:cNvSpPr/>
            <p:nvPr/>
          </p:nvSpPr>
          <p:spPr>
            <a:xfrm>
              <a:off x="3126100" y="1491975"/>
              <a:ext cx="121225" cy="250425"/>
            </a:xfrm>
            <a:custGeom>
              <a:avLst/>
              <a:gdLst/>
              <a:ahLst/>
              <a:cxnLst/>
              <a:rect l="l" t="t" r="r" b="b"/>
              <a:pathLst>
                <a:path w="4849" h="10017" extrusionOk="0">
                  <a:moveTo>
                    <a:pt x="353" y="0"/>
                  </a:moveTo>
                  <a:lnTo>
                    <a:pt x="0" y="3601"/>
                  </a:lnTo>
                  <a:cubicBezTo>
                    <a:pt x="0" y="3601"/>
                    <a:pt x="2296" y="7487"/>
                    <a:pt x="2601" y="7792"/>
                  </a:cubicBezTo>
                  <a:cubicBezTo>
                    <a:pt x="2866" y="8056"/>
                    <a:pt x="3460" y="10017"/>
                    <a:pt x="3862" y="10017"/>
                  </a:cubicBezTo>
                  <a:cubicBezTo>
                    <a:pt x="3908" y="10017"/>
                    <a:pt x="3951" y="9991"/>
                    <a:pt x="3991" y="9935"/>
                  </a:cubicBezTo>
                  <a:cubicBezTo>
                    <a:pt x="4391" y="9382"/>
                    <a:pt x="4696" y="7334"/>
                    <a:pt x="4696" y="6534"/>
                  </a:cubicBezTo>
                  <a:cubicBezTo>
                    <a:pt x="4696" y="5744"/>
                    <a:pt x="4848" y="2000"/>
                    <a:pt x="4848" y="2000"/>
                  </a:cubicBezTo>
                  <a:cubicBezTo>
                    <a:pt x="4848" y="2000"/>
                    <a:pt x="2705" y="1800"/>
                    <a:pt x="1943" y="1343"/>
                  </a:cubicBezTo>
                  <a:cubicBezTo>
                    <a:pt x="1191" y="895"/>
                    <a:pt x="353" y="0"/>
                    <a:pt x="353" y="0"/>
                  </a:cubicBezTo>
                  <a:close/>
                </a:path>
              </a:pathLst>
            </a:custGeom>
            <a:solidFill>
              <a:schemeClr val="accent1"/>
            </a:solidFill>
            <a:ln w="310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 name="Google Shape;319;p40"/>
            <p:cNvSpPr/>
            <p:nvPr/>
          </p:nvSpPr>
          <p:spPr>
            <a:xfrm>
              <a:off x="3133725" y="1491975"/>
              <a:ext cx="113350" cy="137400"/>
            </a:xfrm>
            <a:custGeom>
              <a:avLst/>
              <a:gdLst/>
              <a:ahLst/>
              <a:cxnLst/>
              <a:rect l="l" t="t" r="r" b="b"/>
              <a:pathLst>
                <a:path w="4534" h="5496" extrusionOk="0">
                  <a:moveTo>
                    <a:pt x="48" y="0"/>
                  </a:moveTo>
                  <a:lnTo>
                    <a:pt x="0" y="438"/>
                  </a:lnTo>
                  <a:lnTo>
                    <a:pt x="4410" y="5496"/>
                  </a:lnTo>
                  <a:cubicBezTo>
                    <a:pt x="4448" y="4105"/>
                    <a:pt x="4534" y="2000"/>
                    <a:pt x="4534" y="2000"/>
                  </a:cubicBezTo>
                  <a:cubicBezTo>
                    <a:pt x="4534" y="2000"/>
                    <a:pt x="2391" y="1800"/>
                    <a:pt x="1638" y="1353"/>
                  </a:cubicBezTo>
                  <a:cubicBezTo>
                    <a:pt x="886" y="905"/>
                    <a:pt x="48" y="0"/>
                    <a:pt x="48" y="0"/>
                  </a:cubicBezTo>
                  <a:close/>
                </a:path>
              </a:pathLst>
            </a:custGeom>
            <a:solidFill>
              <a:schemeClr val="dk1"/>
            </a:solidFill>
            <a:ln w="310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 name="Google Shape;320;p40"/>
            <p:cNvSpPr/>
            <p:nvPr/>
          </p:nvSpPr>
          <p:spPr>
            <a:xfrm>
              <a:off x="3249675" y="1792725"/>
              <a:ext cx="112425" cy="97400"/>
            </a:xfrm>
            <a:custGeom>
              <a:avLst/>
              <a:gdLst/>
              <a:ahLst/>
              <a:cxnLst/>
              <a:rect l="l" t="t" r="r" b="b"/>
              <a:pathLst>
                <a:path w="4497" h="3896" extrusionOk="0">
                  <a:moveTo>
                    <a:pt x="1" y="0"/>
                  </a:moveTo>
                  <a:lnTo>
                    <a:pt x="553" y="3448"/>
                  </a:lnTo>
                  <a:lnTo>
                    <a:pt x="4496" y="3896"/>
                  </a:lnTo>
                  <a:lnTo>
                    <a:pt x="3792" y="705"/>
                  </a:lnTo>
                  <a:lnTo>
                    <a:pt x="1" y="0"/>
                  </a:lnTo>
                  <a:close/>
                </a:path>
              </a:pathLst>
            </a:custGeom>
            <a:solidFill>
              <a:schemeClr val="lt2"/>
            </a:solidFill>
            <a:ln w="310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 name="Google Shape;321;p40"/>
            <p:cNvSpPr/>
            <p:nvPr/>
          </p:nvSpPr>
          <p:spPr>
            <a:xfrm>
              <a:off x="3106100" y="1257275"/>
              <a:ext cx="268625" cy="181125"/>
            </a:xfrm>
            <a:custGeom>
              <a:avLst/>
              <a:gdLst/>
              <a:ahLst/>
              <a:cxnLst/>
              <a:rect l="l" t="t" r="r" b="b"/>
              <a:pathLst>
                <a:path w="10745" h="7245" extrusionOk="0">
                  <a:moveTo>
                    <a:pt x="4070" y="0"/>
                  </a:moveTo>
                  <a:cubicBezTo>
                    <a:pt x="3741" y="0"/>
                    <a:pt x="3324" y="95"/>
                    <a:pt x="2800" y="358"/>
                  </a:cubicBezTo>
                  <a:cubicBezTo>
                    <a:pt x="905" y="1301"/>
                    <a:pt x="248" y="4302"/>
                    <a:pt x="248" y="4997"/>
                  </a:cubicBezTo>
                  <a:cubicBezTo>
                    <a:pt x="248" y="5692"/>
                    <a:pt x="0" y="6502"/>
                    <a:pt x="457" y="6502"/>
                  </a:cubicBezTo>
                  <a:cubicBezTo>
                    <a:pt x="915" y="6502"/>
                    <a:pt x="1457" y="5197"/>
                    <a:pt x="1810" y="4702"/>
                  </a:cubicBezTo>
                  <a:cubicBezTo>
                    <a:pt x="2145" y="4217"/>
                    <a:pt x="4835" y="2957"/>
                    <a:pt x="5512" y="2957"/>
                  </a:cubicBezTo>
                  <a:cubicBezTo>
                    <a:pt x="5527" y="2957"/>
                    <a:pt x="5540" y="2958"/>
                    <a:pt x="5553" y="2959"/>
                  </a:cubicBezTo>
                  <a:cubicBezTo>
                    <a:pt x="6153" y="3006"/>
                    <a:pt x="8249" y="5654"/>
                    <a:pt x="8249" y="5654"/>
                  </a:cubicBezTo>
                  <a:lnTo>
                    <a:pt x="8296" y="7245"/>
                  </a:lnTo>
                  <a:cubicBezTo>
                    <a:pt x="8296" y="7245"/>
                    <a:pt x="10039" y="6502"/>
                    <a:pt x="10392" y="5149"/>
                  </a:cubicBezTo>
                  <a:cubicBezTo>
                    <a:pt x="10744" y="3806"/>
                    <a:pt x="8944" y="1254"/>
                    <a:pt x="7401" y="454"/>
                  </a:cubicBezTo>
                  <a:cubicBezTo>
                    <a:pt x="6958" y="228"/>
                    <a:pt x="6588" y="148"/>
                    <a:pt x="6286" y="148"/>
                  </a:cubicBezTo>
                  <a:cubicBezTo>
                    <a:pt x="5527" y="148"/>
                    <a:pt x="5191" y="654"/>
                    <a:pt x="5191" y="654"/>
                  </a:cubicBezTo>
                  <a:cubicBezTo>
                    <a:pt x="5191" y="654"/>
                    <a:pt x="4932" y="0"/>
                    <a:pt x="4070" y="0"/>
                  </a:cubicBezTo>
                  <a:close/>
                </a:path>
              </a:pathLst>
            </a:custGeom>
            <a:solidFill>
              <a:schemeClr val="dk1"/>
            </a:solidFill>
            <a:ln w="310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 name="Google Shape;322;p40"/>
            <p:cNvSpPr/>
            <p:nvPr/>
          </p:nvSpPr>
          <p:spPr>
            <a:xfrm>
              <a:off x="3098700" y="1378975"/>
              <a:ext cx="32425" cy="71350"/>
            </a:xfrm>
            <a:custGeom>
              <a:avLst/>
              <a:gdLst/>
              <a:ahLst/>
              <a:cxnLst/>
              <a:rect l="l" t="t" r="r" b="b"/>
              <a:pathLst>
                <a:path w="1297" h="2854" extrusionOk="0">
                  <a:moveTo>
                    <a:pt x="814" y="0"/>
                  </a:moveTo>
                  <a:cubicBezTo>
                    <a:pt x="736" y="0"/>
                    <a:pt x="646" y="38"/>
                    <a:pt x="544" y="129"/>
                  </a:cubicBezTo>
                  <a:cubicBezTo>
                    <a:pt x="1" y="634"/>
                    <a:pt x="248" y="2634"/>
                    <a:pt x="601" y="2825"/>
                  </a:cubicBezTo>
                  <a:cubicBezTo>
                    <a:pt x="635" y="2845"/>
                    <a:pt x="669" y="2854"/>
                    <a:pt x="701" y="2854"/>
                  </a:cubicBezTo>
                  <a:cubicBezTo>
                    <a:pt x="991" y="2854"/>
                    <a:pt x="1191" y="2129"/>
                    <a:pt x="1191" y="2129"/>
                  </a:cubicBezTo>
                  <a:lnTo>
                    <a:pt x="1296" y="729"/>
                  </a:lnTo>
                  <a:cubicBezTo>
                    <a:pt x="1296" y="729"/>
                    <a:pt x="1163" y="0"/>
                    <a:pt x="814" y="0"/>
                  </a:cubicBezTo>
                  <a:close/>
                </a:path>
              </a:pathLst>
            </a:custGeom>
            <a:solidFill>
              <a:schemeClr val="accent1"/>
            </a:solidFill>
            <a:ln w="310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 name="Google Shape;323;p40"/>
            <p:cNvSpPr/>
            <p:nvPr/>
          </p:nvSpPr>
          <p:spPr>
            <a:xfrm>
              <a:off x="3126100" y="1308600"/>
              <a:ext cx="202425" cy="250850"/>
            </a:xfrm>
            <a:custGeom>
              <a:avLst/>
              <a:gdLst/>
              <a:ahLst/>
              <a:cxnLst/>
              <a:rect l="l" t="t" r="r" b="b"/>
              <a:pathLst>
                <a:path w="8097" h="10034" extrusionOk="0">
                  <a:moveTo>
                    <a:pt x="4448" y="1"/>
                  </a:moveTo>
                  <a:cubicBezTo>
                    <a:pt x="4448" y="1"/>
                    <a:pt x="3648" y="496"/>
                    <a:pt x="2248" y="1201"/>
                  </a:cubicBezTo>
                  <a:cubicBezTo>
                    <a:pt x="857" y="1896"/>
                    <a:pt x="505" y="2153"/>
                    <a:pt x="505" y="2153"/>
                  </a:cubicBezTo>
                  <a:cubicBezTo>
                    <a:pt x="505" y="2153"/>
                    <a:pt x="348" y="2869"/>
                    <a:pt x="224" y="2869"/>
                  </a:cubicBezTo>
                  <a:cubicBezTo>
                    <a:pt x="176" y="2869"/>
                    <a:pt x="132" y="2758"/>
                    <a:pt x="105" y="2449"/>
                  </a:cubicBezTo>
                  <a:cubicBezTo>
                    <a:pt x="105" y="2449"/>
                    <a:pt x="0" y="5744"/>
                    <a:pt x="0" y="6592"/>
                  </a:cubicBezTo>
                  <a:cubicBezTo>
                    <a:pt x="0" y="7440"/>
                    <a:pt x="153" y="7983"/>
                    <a:pt x="1496" y="8983"/>
                  </a:cubicBezTo>
                  <a:cubicBezTo>
                    <a:pt x="2470" y="9703"/>
                    <a:pt x="3207" y="10033"/>
                    <a:pt x="3881" y="10033"/>
                  </a:cubicBezTo>
                  <a:cubicBezTo>
                    <a:pt x="4143" y="10033"/>
                    <a:pt x="4395" y="9984"/>
                    <a:pt x="4648" y="9888"/>
                  </a:cubicBezTo>
                  <a:cubicBezTo>
                    <a:pt x="5544" y="9535"/>
                    <a:pt x="6792" y="8688"/>
                    <a:pt x="6992" y="8040"/>
                  </a:cubicBezTo>
                  <a:cubicBezTo>
                    <a:pt x="7192" y="7392"/>
                    <a:pt x="7792" y="3697"/>
                    <a:pt x="7944" y="3239"/>
                  </a:cubicBezTo>
                  <a:cubicBezTo>
                    <a:pt x="8096" y="2792"/>
                    <a:pt x="5096" y="401"/>
                    <a:pt x="4896" y="201"/>
                  </a:cubicBezTo>
                  <a:cubicBezTo>
                    <a:pt x="4772" y="77"/>
                    <a:pt x="4620" y="10"/>
                    <a:pt x="4448" y="1"/>
                  </a:cubicBezTo>
                  <a:close/>
                </a:path>
              </a:pathLst>
            </a:custGeom>
            <a:solidFill>
              <a:schemeClr val="accent1"/>
            </a:solidFill>
            <a:ln w="310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 name="Google Shape;324;p40"/>
            <p:cNvSpPr/>
            <p:nvPr/>
          </p:nvSpPr>
          <p:spPr>
            <a:xfrm>
              <a:off x="3188950" y="1367175"/>
              <a:ext cx="12650" cy="21250"/>
            </a:xfrm>
            <a:custGeom>
              <a:avLst/>
              <a:gdLst/>
              <a:ahLst/>
              <a:cxnLst/>
              <a:rect l="l" t="t" r="r" b="b"/>
              <a:pathLst>
                <a:path w="506" h="850" extrusionOk="0">
                  <a:moveTo>
                    <a:pt x="287" y="1"/>
                  </a:moveTo>
                  <a:cubicBezTo>
                    <a:pt x="166" y="1"/>
                    <a:pt x="48" y="178"/>
                    <a:pt x="29" y="401"/>
                  </a:cubicBezTo>
                  <a:cubicBezTo>
                    <a:pt x="1" y="639"/>
                    <a:pt x="87" y="839"/>
                    <a:pt x="210" y="849"/>
                  </a:cubicBezTo>
                  <a:cubicBezTo>
                    <a:pt x="214" y="849"/>
                    <a:pt x="217" y="849"/>
                    <a:pt x="220" y="849"/>
                  </a:cubicBezTo>
                  <a:cubicBezTo>
                    <a:pt x="340" y="849"/>
                    <a:pt x="449" y="680"/>
                    <a:pt x="477" y="449"/>
                  </a:cubicBezTo>
                  <a:cubicBezTo>
                    <a:pt x="506" y="220"/>
                    <a:pt x="420" y="11"/>
                    <a:pt x="296" y="1"/>
                  </a:cubicBezTo>
                  <a:cubicBezTo>
                    <a:pt x="293" y="1"/>
                    <a:pt x="290" y="1"/>
                    <a:pt x="28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 name="Google Shape;325;p40"/>
            <p:cNvSpPr/>
            <p:nvPr/>
          </p:nvSpPr>
          <p:spPr>
            <a:xfrm>
              <a:off x="3270400" y="1382400"/>
              <a:ext cx="12400" cy="21025"/>
            </a:xfrm>
            <a:custGeom>
              <a:avLst/>
              <a:gdLst/>
              <a:ahLst/>
              <a:cxnLst/>
              <a:rect l="l" t="t" r="r" b="b"/>
              <a:pathLst>
                <a:path w="496" h="841" extrusionOk="0">
                  <a:moveTo>
                    <a:pt x="268" y="0"/>
                  </a:moveTo>
                  <a:cubicBezTo>
                    <a:pt x="151" y="0"/>
                    <a:pt x="47" y="175"/>
                    <a:pt x="19" y="392"/>
                  </a:cubicBezTo>
                  <a:cubicBezTo>
                    <a:pt x="0" y="630"/>
                    <a:pt x="77" y="830"/>
                    <a:pt x="200" y="840"/>
                  </a:cubicBezTo>
                  <a:cubicBezTo>
                    <a:pt x="204" y="840"/>
                    <a:pt x="207" y="840"/>
                    <a:pt x="210" y="840"/>
                  </a:cubicBezTo>
                  <a:cubicBezTo>
                    <a:pt x="331" y="840"/>
                    <a:pt x="449" y="672"/>
                    <a:pt x="467" y="440"/>
                  </a:cubicBezTo>
                  <a:cubicBezTo>
                    <a:pt x="496" y="211"/>
                    <a:pt x="410" y="11"/>
                    <a:pt x="286" y="2"/>
                  </a:cubicBezTo>
                  <a:cubicBezTo>
                    <a:pt x="280" y="1"/>
                    <a:pt x="274" y="0"/>
                    <a:pt x="26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 name="Google Shape;326;p40"/>
            <p:cNvSpPr/>
            <p:nvPr/>
          </p:nvSpPr>
          <p:spPr>
            <a:xfrm>
              <a:off x="3173475" y="1343625"/>
              <a:ext cx="42650" cy="12400"/>
            </a:xfrm>
            <a:custGeom>
              <a:avLst/>
              <a:gdLst/>
              <a:ahLst/>
              <a:cxnLst/>
              <a:rect l="l" t="t" r="r" b="b"/>
              <a:pathLst>
                <a:path w="1706" h="496" fill="none" extrusionOk="0">
                  <a:moveTo>
                    <a:pt x="1" y="495"/>
                  </a:moveTo>
                  <a:cubicBezTo>
                    <a:pt x="477" y="105"/>
                    <a:pt x="1134" y="0"/>
                    <a:pt x="1706" y="248"/>
                  </a:cubicBezTo>
                </a:path>
              </a:pathLst>
            </a:custGeom>
            <a:solidFill>
              <a:schemeClr val="dk1"/>
            </a:solidFill>
            <a:ln w="310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 name="Google Shape;327;p40"/>
            <p:cNvSpPr/>
            <p:nvPr/>
          </p:nvSpPr>
          <p:spPr>
            <a:xfrm>
              <a:off x="3259675" y="1366000"/>
              <a:ext cx="51225" cy="28600"/>
            </a:xfrm>
            <a:custGeom>
              <a:avLst/>
              <a:gdLst/>
              <a:ahLst/>
              <a:cxnLst/>
              <a:rect l="l" t="t" r="r" b="b"/>
              <a:pathLst>
                <a:path w="2049" h="1144" fill="none" extrusionOk="0">
                  <a:moveTo>
                    <a:pt x="2049" y="848"/>
                  </a:moveTo>
                  <a:cubicBezTo>
                    <a:pt x="1496" y="0"/>
                    <a:pt x="401" y="153"/>
                    <a:pt x="401" y="153"/>
                  </a:cubicBezTo>
                  <a:cubicBezTo>
                    <a:pt x="401" y="153"/>
                    <a:pt x="48" y="743"/>
                    <a:pt x="1" y="1143"/>
                  </a:cubicBezTo>
                </a:path>
              </a:pathLst>
            </a:custGeom>
            <a:solidFill>
              <a:schemeClr val="dk1"/>
            </a:solidFill>
            <a:ln w="310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 name="Google Shape;328;p40"/>
            <p:cNvSpPr/>
            <p:nvPr/>
          </p:nvSpPr>
          <p:spPr>
            <a:xfrm>
              <a:off x="3126100" y="1392200"/>
              <a:ext cx="188600" cy="167125"/>
            </a:xfrm>
            <a:custGeom>
              <a:avLst/>
              <a:gdLst/>
              <a:ahLst/>
              <a:cxnLst/>
              <a:rect l="l" t="t" r="r" b="b"/>
              <a:pathLst>
                <a:path w="7544" h="6685" extrusionOk="0">
                  <a:moveTo>
                    <a:pt x="3982" y="1"/>
                  </a:moveTo>
                  <a:cubicBezTo>
                    <a:pt x="2669" y="1"/>
                    <a:pt x="551" y="504"/>
                    <a:pt x="57" y="619"/>
                  </a:cubicBezTo>
                  <a:cubicBezTo>
                    <a:pt x="29" y="1600"/>
                    <a:pt x="0" y="2781"/>
                    <a:pt x="0" y="3239"/>
                  </a:cubicBezTo>
                  <a:cubicBezTo>
                    <a:pt x="0" y="4086"/>
                    <a:pt x="153" y="4639"/>
                    <a:pt x="1496" y="5639"/>
                  </a:cubicBezTo>
                  <a:cubicBezTo>
                    <a:pt x="2468" y="6351"/>
                    <a:pt x="3204" y="6684"/>
                    <a:pt x="3874" y="6684"/>
                  </a:cubicBezTo>
                  <a:cubicBezTo>
                    <a:pt x="4136" y="6684"/>
                    <a:pt x="4387" y="6633"/>
                    <a:pt x="4639" y="6534"/>
                  </a:cubicBezTo>
                  <a:cubicBezTo>
                    <a:pt x="5544" y="6182"/>
                    <a:pt x="6782" y="5334"/>
                    <a:pt x="6992" y="4686"/>
                  </a:cubicBezTo>
                  <a:cubicBezTo>
                    <a:pt x="7096" y="4334"/>
                    <a:pt x="7334" y="3058"/>
                    <a:pt x="7544" y="1905"/>
                  </a:cubicBezTo>
                  <a:cubicBezTo>
                    <a:pt x="6944" y="1438"/>
                    <a:pt x="5582" y="400"/>
                    <a:pt x="4744" y="95"/>
                  </a:cubicBezTo>
                  <a:cubicBezTo>
                    <a:pt x="4555" y="28"/>
                    <a:pt x="4291" y="1"/>
                    <a:pt x="3982" y="1"/>
                  </a:cubicBezTo>
                  <a:close/>
                </a:path>
              </a:pathLst>
            </a:custGeom>
            <a:solidFill>
              <a:schemeClr val="accent1"/>
            </a:solidFill>
            <a:ln w="310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 name="Google Shape;329;p40"/>
            <p:cNvSpPr/>
            <p:nvPr/>
          </p:nvSpPr>
          <p:spPr>
            <a:xfrm>
              <a:off x="3137275" y="1417200"/>
              <a:ext cx="81225" cy="11200"/>
            </a:xfrm>
            <a:custGeom>
              <a:avLst/>
              <a:gdLst/>
              <a:ahLst/>
              <a:cxnLst/>
              <a:rect l="l" t="t" r="r" b="b"/>
              <a:pathLst>
                <a:path w="3249" h="448" fill="none" extrusionOk="0">
                  <a:moveTo>
                    <a:pt x="1" y="448"/>
                  </a:moveTo>
                  <a:cubicBezTo>
                    <a:pt x="1" y="448"/>
                    <a:pt x="1753" y="0"/>
                    <a:pt x="3249" y="95"/>
                  </a:cubicBezTo>
                </a:path>
              </a:pathLst>
            </a:custGeom>
            <a:noFill/>
            <a:ln w="310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 name="Google Shape;330;p40"/>
            <p:cNvSpPr/>
            <p:nvPr/>
          </p:nvSpPr>
          <p:spPr>
            <a:xfrm>
              <a:off x="3177300" y="1459575"/>
              <a:ext cx="18600" cy="500"/>
            </a:xfrm>
            <a:custGeom>
              <a:avLst/>
              <a:gdLst/>
              <a:ahLst/>
              <a:cxnLst/>
              <a:rect l="l" t="t" r="r" b="b"/>
              <a:pathLst>
                <a:path w="744" h="20" fill="none" extrusionOk="0">
                  <a:moveTo>
                    <a:pt x="0" y="20"/>
                  </a:moveTo>
                  <a:lnTo>
                    <a:pt x="743" y="1"/>
                  </a:lnTo>
                </a:path>
              </a:pathLst>
            </a:custGeom>
            <a:noFill/>
            <a:ln w="310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 name="Google Shape;331;p40"/>
            <p:cNvSpPr/>
            <p:nvPr/>
          </p:nvSpPr>
          <p:spPr>
            <a:xfrm>
              <a:off x="3133475" y="1460300"/>
              <a:ext cx="32650" cy="500"/>
            </a:xfrm>
            <a:custGeom>
              <a:avLst/>
              <a:gdLst/>
              <a:ahLst/>
              <a:cxnLst/>
              <a:rect l="l" t="t" r="r" b="b"/>
              <a:pathLst>
                <a:path w="1306" h="20" fill="none" extrusionOk="0">
                  <a:moveTo>
                    <a:pt x="0" y="19"/>
                  </a:moveTo>
                  <a:lnTo>
                    <a:pt x="1305" y="0"/>
                  </a:lnTo>
                </a:path>
              </a:pathLst>
            </a:custGeom>
            <a:noFill/>
            <a:ln w="310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 name="Google Shape;332;p40"/>
            <p:cNvSpPr/>
            <p:nvPr/>
          </p:nvSpPr>
          <p:spPr>
            <a:xfrm>
              <a:off x="3273250" y="1478400"/>
              <a:ext cx="26450" cy="7400"/>
            </a:xfrm>
            <a:custGeom>
              <a:avLst/>
              <a:gdLst/>
              <a:ahLst/>
              <a:cxnLst/>
              <a:rect l="l" t="t" r="r" b="b"/>
              <a:pathLst>
                <a:path w="1058" h="296" fill="none" extrusionOk="0">
                  <a:moveTo>
                    <a:pt x="1058" y="295"/>
                  </a:moveTo>
                  <a:lnTo>
                    <a:pt x="1" y="0"/>
                  </a:lnTo>
                </a:path>
              </a:pathLst>
            </a:custGeom>
            <a:noFill/>
            <a:ln w="310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 name="Google Shape;333;p40"/>
            <p:cNvSpPr/>
            <p:nvPr/>
          </p:nvSpPr>
          <p:spPr>
            <a:xfrm>
              <a:off x="3285875" y="1433375"/>
              <a:ext cx="21225" cy="10025"/>
            </a:xfrm>
            <a:custGeom>
              <a:avLst/>
              <a:gdLst/>
              <a:ahLst/>
              <a:cxnLst/>
              <a:rect l="l" t="t" r="r" b="b"/>
              <a:pathLst>
                <a:path w="849" h="401" fill="none" extrusionOk="0">
                  <a:moveTo>
                    <a:pt x="0" y="1"/>
                  </a:moveTo>
                  <a:lnTo>
                    <a:pt x="848" y="401"/>
                  </a:lnTo>
                </a:path>
              </a:pathLst>
            </a:custGeom>
            <a:noFill/>
            <a:ln w="310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 name="Google Shape;334;p40"/>
            <p:cNvSpPr/>
            <p:nvPr/>
          </p:nvSpPr>
          <p:spPr>
            <a:xfrm>
              <a:off x="3134900" y="1486975"/>
              <a:ext cx="38600" cy="8825"/>
            </a:xfrm>
            <a:custGeom>
              <a:avLst/>
              <a:gdLst/>
              <a:ahLst/>
              <a:cxnLst/>
              <a:rect l="l" t="t" r="r" b="b"/>
              <a:pathLst>
                <a:path w="1544" h="353" fill="none" extrusionOk="0">
                  <a:moveTo>
                    <a:pt x="1" y="0"/>
                  </a:moveTo>
                  <a:cubicBezTo>
                    <a:pt x="1" y="0"/>
                    <a:pt x="1001" y="352"/>
                    <a:pt x="1544" y="352"/>
                  </a:cubicBezTo>
                </a:path>
              </a:pathLst>
            </a:custGeom>
            <a:noFill/>
            <a:ln w="310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 name="Google Shape;335;p40"/>
            <p:cNvSpPr/>
            <p:nvPr/>
          </p:nvSpPr>
          <p:spPr>
            <a:xfrm>
              <a:off x="3305875" y="1434000"/>
              <a:ext cx="22400" cy="48000"/>
            </a:xfrm>
            <a:custGeom>
              <a:avLst/>
              <a:gdLst/>
              <a:ahLst/>
              <a:cxnLst/>
              <a:rect l="l" t="t" r="r" b="b"/>
              <a:pathLst>
                <a:path w="896" h="1920" extrusionOk="0">
                  <a:moveTo>
                    <a:pt x="719" y="0"/>
                  </a:moveTo>
                  <a:cubicBezTo>
                    <a:pt x="561" y="0"/>
                    <a:pt x="353" y="233"/>
                    <a:pt x="353" y="233"/>
                  </a:cubicBezTo>
                  <a:lnTo>
                    <a:pt x="1" y="1919"/>
                  </a:lnTo>
                  <a:cubicBezTo>
                    <a:pt x="1" y="1919"/>
                    <a:pt x="896" y="1119"/>
                    <a:pt x="896" y="376"/>
                  </a:cubicBezTo>
                  <a:cubicBezTo>
                    <a:pt x="896" y="89"/>
                    <a:pt x="817" y="0"/>
                    <a:pt x="719" y="0"/>
                  </a:cubicBezTo>
                  <a:close/>
                </a:path>
              </a:pathLst>
            </a:custGeom>
            <a:solidFill>
              <a:schemeClr val="lt1"/>
            </a:solidFill>
            <a:ln w="310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 name="Google Shape;336;p40"/>
            <p:cNvSpPr/>
            <p:nvPr/>
          </p:nvSpPr>
          <p:spPr>
            <a:xfrm>
              <a:off x="2432200" y="1538975"/>
              <a:ext cx="172900" cy="77075"/>
            </a:xfrm>
            <a:custGeom>
              <a:avLst/>
              <a:gdLst/>
              <a:ahLst/>
              <a:cxnLst/>
              <a:rect l="l" t="t" r="r" b="b"/>
              <a:pathLst>
                <a:path w="6916" h="3083" extrusionOk="0">
                  <a:moveTo>
                    <a:pt x="333" y="1"/>
                  </a:moveTo>
                  <a:cubicBezTo>
                    <a:pt x="218" y="1"/>
                    <a:pt x="110" y="72"/>
                    <a:pt x="67" y="187"/>
                  </a:cubicBezTo>
                  <a:cubicBezTo>
                    <a:pt x="0" y="339"/>
                    <a:pt x="77" y="520"/>
                    <a:pt x="229" y="578"/>
                  </a:cubicBezTo>
                  <a:lnTo>
                    <a:pt x="6468" y="3064"/>
                  </a:lnTo>
                  <a:cubicBezTo>
                    <a:pt x="6506" y="3073"/>
                    <a:pt x="6535" y="3083"/>
                    <a:pt x="6573" y="3083"/>
                  </a:cubicBezTo>
                  <a:cubicBezTo>
                    <a:pt x="6696" y="3083"/>
                    <a:pt x="6801" y="3006"/>
                    <a:pt x="6849" y="2892"/>
                  </a:cubicBezTo>
                  <a:cubicBezTo>
                    <a:pt x="6916" y="2740"/>
                    <a:pt x="6839" y="2568"/>
                    <a:pt x="6687" y="2511"/>
                  </a:cubicBezTo>
                  <a:lnTo>
                    <a:pt x="448" y="25"/>
                  </a:lnTo>
                  <a:cubicBezTo>
                    <a:pt x="410" y="9"/>
                    <a:pt x="371" y="1"/>
                    <a:pt x="333" y="1"/>
                  </a:cubicBezTo>
                  <a:close/>
                </a:path>
              </a:pathLst>
            </a:custGeom>
            <a:solidFill>
              <a:schemeClr val="lt1"/>
            </a:solidFill>
            <a:ln w="310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 name="Google Shape;337;p40"/>
            <p:cNvSpPr/>
            <p:nvPr/>
          </p:nvSpPr>
          <p:spPr>
            <a:xfrm>
              <a:off x="2432200" y="1538975"/>
              <a:ext cx="80275" cy="39700"/>
            </a:xfrm>
            <a:custGeom>
              <a:avLst/>
              <a:gdLst/>
              <a:ahLst/>
              <a:cxnLst/>
              <a:rect l="l" t="t" r="r" b="b"/>
              <a:pathLst>
                <a:path w="3211" h="1588" extrusionOk="0">
                  <a:moveTo>
                    <a:pt x="333" y="1"/>
                  </a:moveTo>
                  <a:cubicBezTo>
                    <a:pt x="218" y="1"/>
                    <a:pt x="110" y="72"/>
                    <a:pt x="67" y="187"/>
                  </a:cubicBezTo>
                  <a:cubicBezTo>
                    <a:pt x="0" y="339"/>
                    <a:pt x="77" y="520"/>
                    <a:pt x="229" y="578"/>
                  </a:cubicBezTo>
                  <a:lnTo>
                    <a:pt x="2763" y="1587"/>
                  </a:lnTo>
                  <a:cubicBezTo>
                    <a:pt x="2848" y="1378"/>
                    <a:pt x="3010" y="1216"/>
                    <a:pt x="3210" y="1120"/>
                  </a:cubicBezTo>
                  <a:lnTo>
                    <a:pt x="448" y="25"/>
                  </a:lnTo>
                  <a:cubicBezTo>
                    <a:pt x="410" y="9"/>
                    <a:pt x="371" y="1"/>
                    <a:pt x="333" y="1"/>
                  </a:cubicBezTo>
                  <a:close/>
                </a:path>
              </a:pathLst>
            </a:custGeom>
            <a:solidFill>
              <a:schemeClr val="lt1"/>
            </a:solidFill>
            <a:ln w="310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 name="Google Shape;338;p40"/>
            <p:cNvSpPr/>
            <p:nvPr/>
          </p:nvSpPr>
          <p:spPr>
            <a:xfrm>
              <a:off x="2644600" y="986900"/>
              <a:ext cx="33850" cy="75025"/>
            </a:xfrm>
            <a:custGeom>
              <a:avLst/>
              <a:gdLst/>
              <a:ahLst/>
              <a:cxnLst/>
              <a:rect l="l" t="t" r="r" b="b"/>
              <a:pathLst>
                <a:path w="1354" h="3001" extrusionOk="0">
                  <a:moveTo>
                    <a:pt x="124" y="1"/>
                  </a:moveTo>
                  <a:lnTo>
                    <a:pt x="124" y="1"/>
                  </a:lnTo>
                  <a:cubicBezTo>
                    <a:pt x="124" y="1"/>
                    <a:pt x="125" y="1"/>
                    <a:pt x="125" y="1"/>
                  </a:cubicBezTo>
                  <a:lnTo>
                    <a:pt x="125" y="1"/>
                  </a:lnTo>
                  <a:cubicBezTo>
                    <a:pt x="125" y="1"/>
                    <a:pt x="124" y="1"/>
                    <a:pt x="124" y="1"/>
                  </a:cubicBezTo>
                  <a:close/>
                  <a:moveTo>
                    <a:pt x="125" y="1"/>
                  </a:moveTo>
                  <a:lnTo>
                    <a:pt x="125" y="1"/>
                  </a:lnTo>
                  <a:cubicBezTo>
                    <a:pt x="220" y="68"/>
                    <a:pt x="115" y="1048"/>
                    <a:pt x="115" y="1191"/>
                  </a:cubicBezTo>
                  <a:cubicBezTo>
                    <a:pt x="115" y="1353"/>
                    <a:pt x="1" y="2287"/>
                    <a:pt x="124" y="2382"/>
                  </a:cubicBezTo>
                  <a:cubicBezTo>
                    <a:pt x="382" y="2563"/>
                    <a:pt x="620" y="2772"/>
                    <a:pt x="839" y="3001"/>
                  </a:cubicBezTo>
                  <a:cubicBezTo>
                    <a:pt x="1201" y="2458"/>
                    <a:pt x="1353" y="1801"/>
                    <a:pt x="1267" y="1153"/>
                  </a:cubicBezTo>
                  <a:cubicBezTo>
                    <a:pt x="963" y="705"/>
                    <a:pt x="572" y="315"/>
                    <a:pt x="125" y="1"/>
                  </a:cubicBezTo>
                  <a:close/>
                </a:path>
              </a:pathLst>
            </a:custGeom>
            <a:solidFill>
              <a:schemeClr val="dk1"/>
            </a:solidFill>
            <a:ln w="310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 name="Google Shape;339;p40"/>
            <p:cNvSpPr/>
            <p:nvPr/>
          </p:nvSpPr>
          <p:spPr>
            <a:xfrm>
              <a:off x="2409825" y="1304325"/>
              <a:ext cx="263375" cy="235775"/>
            </a:xfrm>
            <a:custGeom>
              <a:avLst/>
              <a:gdLst/>
              <a:ahLst/>
              <a:cxnLst/>
              <a:rect l="l" t="t" r="r" b="b"/>
              <a:pathLst>
                <a:path w="10535" h="9431" extrusionOk="0">
                  <a:moveTo>
                    <a:pt x="333" y="0"/>
                  </a:moveTo>
                  <a:cubicBezTo>
                    <a:pt x="333" y="0"/>
                    <a:pt x="0" y="1162"/>
                    <a:pt x="124" y="1772"/>
                  </a:cubicBezTo>
                  <a:cubicBezTo>
                    <a:pt x="143" y="1867"/>
                    <a:pt x="171" y="1972"/>
                    <a:pt x="191" y="2077"/>
                  </a:cubicBezTo>
                  <a:cubicBezTo>
                    <a:pt x="286" y="2267"/>
                    <a:pt x="400" y="2448"/>
                    <a:pt x="533" y="2610"/>
                  </a:cubicBezTo>
                  <a:cubicBezTo>
                    <a:pt x="1524" y="3820"/>
                    <a:pt x="3010" y="4658"/>
                    <a:pt x="4315" y="5477"/>
                  </a:cubicBezTo>
                  <a:cubicBezTo>
                    <a:pt x="5829" y="6420"/>
                    <a:pt x="7401" y="7306"/>
                    <a:pt x="8811" y="8392"/>
                  </a:cubicBezTo>
                  <a:cubicBezTo>
                    <a:pt x="9230" y="8697"/>
                    <a:pt x="9611" y="9049"/>
                    <a:pt x="9954" y="9430"/>
                  </a:cubicBezTo>
                  <a:cubicBezTo>
                    <a:pt x="10135" y="9240"/>
                    <a:pt x="10277" y="9021"/>
                    <a:pt x="10392" y="8782"/>
                  </a:cubicBezTo>
                  <a:cubicBezTo>
                    <a:pt x="10430" y="8668"/>
                    <a:pt x="10468" y="8554"/>
                    <a:pt x="10497" y="8440"/>
                  </a:cubicBezTo>
                  <a:cubicBezTo>
                    <a:pt x="10506" y="8401"/>
                    <a:pt x="10516" y="8382"/>
                    <a:pt x="10525" y="8363"/>
                  </a:cubicBezTo>
                  <a:cubicBezTo>
                    <a:pt x="10535" y="8335"/>
                    <a:pt x="10525" y="8297"/>
                    <a:pt x="10525" y="8268"/>
                  </a:cubicBezTo>
                  <a:cubicBezTo>
                    <a:pt x="10516" y="8049"/>
                    <a:pt x="10458" y="7839"/>
                    <a:pt x="10363" y="7639"/>
                  </a:cubicBezTo>
                  <a:cubicBezTo>
                    <a:pt x="9782" y="6458"/>
                    <a:pt x="8344" y="5639"/>
                    <a:pt x="7287" y="4944"/>
                  </a:cubicBezTo>
                  <a:cubicBezTo>
                    <a:pt x="5782" y="3963"/>
                    <a:pt x="4220" y="3077"/>
                    <a:pt x="2734" y="2067"/>
                  </a:cubicBezTo>
                  <a:cubicBezTo>
                    <a:pt x="1972" y="1543"/>
                    <a:pt x="886" y="877"/>
                    <a:pt x="333" y="0"/>
                  </a:cubicBezTo>
                  <a:close/>
                </a:path>
              </a:pathLst>
            </a:custGeom>
            <a:solidFill>
              <a:schemeClr val="dk1"/>
            </a:solidFill>
            <a:ln w="310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 name="Google Shape;340;p40"/>
            <p:cNvSpPr/>
            <p:nvPr/>
          </p:nvSpPr>
          <p:spPr>
            <a:xfrm>
              <a:off x="2469100" y="1500525"/>
              <a:ext cx="197425" cy="30775"/>
            </a:xfrm>
            <a:custGeom>
              <a:avLst/>
              <a:gdLst/>
              <a:ahLst/>
              <a:cxnLst/>
              <a:rect l="l" t="t" r="r" b="b"/>
              <a:pathLst>
                <a:path w="7897" h="1231" extrusionOk="0">
                  <a:moveTo>
                    <a:pt x="317" y="0"/>
                  </a:moveTo>
                  <a:cubicBezTo>
                    <a:pt x="162" y="0"/>
                    <a:pt x="29" y="121"/>
                    <a:pt x="10" y="277"/>
                  </a:cubicBezTo>
                  <a:cubicBezTo>
                    <a:pt x="1" y="439"/>
                    <a:pt x="125" y="582"/>
                    <a:pt x="286" y="601"/>
                  </a:cubicBezTo>
                  <a:lnTo>
                    <a:pt x="7554" y="1230"/>
                  </a:lnTo>
                  <a:lnTo>
                    <a:pt x="7583" y="1230"/>
                  </a:lnTo>
                  <a:cubicBezTo>
                    <a:pt x="7589" y="1230"/>
                    <a:pt x="7595" y="1230"/>
                    <a:pt x="7601" y="1230"/>
                  </a:cubicBezTo>
                  <a:cubicBezTo>
                    <a:pt x="7764" y="1230"/>
                    <a:pt x="7888" y="1110"/>
                    <a:pt x="7897" y="953"/>
                  </a:cubicBezTo>
                  <a:cubicBezTo>
                    <a:pt x="7897" y="782"/>
                    <a:pt x="7773" y="649"/>
                    <a:pt x="7611" y="639"/>
                  </a:cubicBezTo>
                  <a:lnTo>
                    <a:pt x="334" y="1"/>
                  </a:lnTo>
                  <a:cubicBezTo>
                    <a:pt x="328" y="1"/>
                    <a:pt x="322" y="0"/>
                    <a:pt x="317" y="0"/>
                  </a:cubicBezTo>
                  <a:close/>
                </a:path>
              </a:pathLst>
            </a:custGeom>
            <a:solidFill>
              <a:schemeClr val="lt1"/>
            </a:solidFill>
            <a:ln w="310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 name="Google Shape;341;p40"/>
            <p:cNvSpPr/>
            <p:nvPr/>
          </p:nvSpPr>
          <p:spPr>
            <a:xfrm>
              <a:off x="2469100" y="1500525"/>
              <a:ext cx="90525" cy="21950"/>
            </a:xfrm>
            <a:custGeom>
              <a:avLst/>
              <a:gdLst/>
              <a:ahLst/>
              <a:cxnLst/>
              <a:rect l="l" t="t" r="r" b="b"/>
              <a:pathLst>
                <a:path w="3621" h="878" extrusionOk="0">
                  <a:moveTo>
                    <a:pt x="317" y="0"/>
                  </a:moveTo>
                  <a:cubicBezTo>
                    <a:pt x="162" y="0"/>
                    <a:pt x="29" y="121"/>
                    <a:pt x="10" y="277"/>
                  </a:cubicBezTo>
                  <a:cubicBezTo>
                    <a:pt x="1" y="439"/>
                    <a:pt x="125" y="592"/>
                    <a:pt x="286" y="601"/>
                  </a:cubicBezTo>
                  <a:lnTo>
                    <a:pt x="3477" y="877"/>
                  </a:lnTo>
                  <a:cubicBezTo>
                    <a:pt x="3487" y="677"/>
                    <a:pt x="3535" y="477"/>
                    <a:pt x="3620" y="287"/>
                  </a:cubicBezTo>
                  <a:lnTo>
                    <a:pt x="334" y="1"/>
                  </a:lnTo>
                  <a:cubicBezTo>
                    <a:pt x="328" y="1"/>
                    <a:pt x="322" y="0"/>
                    <a:pt x="317" y="0"/>
                  </a:cubicBezTo>
                  <a:close/>
                </a:path>
              </a:pathLst>
            </a:custGeom>
            <a:solidFill>
              <a:schemeClr val="lt1"/>
            </a:solidFill>
            <a:ln w="310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 name="Google Shape;342;p40"/>
            <p:cNvSpPr/>
            <p:nvPr/>
          </p:nvSpPr>
          <p:spPr>
            <a:xfrm>
              <a:off x="2547675" y="1450950"/>
              <a:ext cx="75275" cy="30800"/>
            </a:xfrm>
            <a:custGeom>
              <a:avLst/>
              <a:gdLst/>
              <a:ahLst/>
              <a:cxnLst/>
              <a:rect l="l" t="t" r="r" b="b"/>
              <a:pathLst>
                <a:path w="3011" h="1232" extrusionOk="0">
                  <a:moveTo>
                    <a:pt x="326" y="0"/>
                  </a:moveTo>
                  <a:cubicBezTo>
                    <a:pt x="196" y="0"/>
                    <a:pt x="78" y="88"/>
                    <a:pt x="39" y="222"/>
                  </a:cubicBezTo>
                  <a:cubicBezTo>
                    <a:pt x="1" y="384"/>
                    <a:pt x="96" y="546"/>
                    <a:pt x="249" y="584"/>
                  </a:cubicBezTo>
                  <a:lnTo>
                    <a:pt x="2601" y="1222"/>
                  </a:lnTo>
                  <a:cubicBezTo>
                    <a:pt x="2630" y="1222"/>
                    <a:pt x="2649" y="1232"/>
                    <a:pt x="2678" y="1232"/>
                  </a:cubicBezTo>
                  <a:cubicBezTo>
                    <a:pt x="2820" y="1232"/>
                    <a:pt x="2935" y="1136"/>
                    <a:pt x="2973" y="1003"/>
                  </a:cubicBezTo>
                  <a:cubicBezTo>
                    <a:pt x="3011" y="851"/>
                    <a:pt x="2916" y="689"/>
                    <a:pt x="2754" y="641"/>
                  </a:cubicBezTo>
                  <a:lnTo>
                    <a:pt x="411" y="12"/>
                  </a:lnTo>
                  <a:cubicBezTo>
                    <a:pt x="382" y="4"/>
                    <a:pt x="354" y="0"/>
                    <a:pt x="326" y="0"/>
                  </a:cubicBezTo>
                  <a:close/>
                </a:path>
              </a:pathLst>
            </a:custGeom>
            <a:solidFill>
              <a:schemeClr val="lt1"/>
            </a:solidFill>
            <a:ln w="310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 name="Google Shape;343;p40"/>
            <p:cNvSpPr/>
            <p:nvPr/>
          </p:nvSpPr>
          <p:spPr>
            <a:xfrm>
              <a:off x="2513625" y="1409125"/>
              <a:ext cx="57650" cy="34050"/>
            </a:xfrm>
            <a:custGeom>
              <a:avLst/>
              <a:gdLst/>
              <a:ahLst/>
              <a:cxnLst/>
              <a:rect l="l" t="t" r="r" b="b"/>
              <a:pathLst>
                <a:path w="2306" h="1362" extrusionOk="0">
                  <a:moveTo>
                    <a:pt x="337" y="0"/>
                  </a:moveTo>
                  <a:cubicBezTo>
                    <a:pt x="223" y="0"/>
                    <a:pt x="116" y="61"/>
                    <a:pt x="68" y="171"/>
                  </a:cubicBezTo>
                  <a:cubicBezTo>
                    <a:pt x="1" y="323"/>
                    <a:pt x="58" y="495"/>
                    <a:pt x="210" y="571"/>
                  </a:cubicBezTo>
                  <a:lnTo>
                    <a:pt x="1839" y="1333"/>
                  </a:lnTo>
                  <a:cubicBezTo>
                    <a:pt x="1877" y="1352"/>
                    <a:pt x="1915" y="1361"/>
                    <a:pt x="1963" y="1361"/>
                  </a:cubicBezTo>
                  <a:cubicBezTo>
                    <a:pt x="2077" y="1361"/>
                    <a:pt x="2182" y="1295"/>
                    <a:pt x="2230" y="1190"/>
                  </a:cubicBezTo>
                  <a:cubicBezTo>
                    <a:pt x="2306" y="1047"/>
                    <a:pt x="2239" y="866"/>
                    <a:pt x="2087" y="799"/>
                  </a:cubicBezTo>
                  <a:lnTo>
                    <a:pt x="468" y="28"/>
                  </a:lnTo>
                  <a:cubicBezTo>
                    <a:pt x="425" y="9"/>
                    <a:pt x="381" y="0"/>
                    <a:pt x="337" y="0"/>
                  </a:cubicBezTo>
                  <a:close/>
                </a:path>
              </a:pathLst>
            </a:custGeom>
            <a:solidFill>
              <a:schemeClr val="lt1"/>
            </a:solidFill>
            <a:ln w="310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 name="Google Shape;344;p40"/>
            <p:cNvSpPr/>
            <p:nvPr/>
          </p:nvSpPr>
          <p:spPr>
            <a:xfrm>
              <a:off x="2417675" y="1576175"/>
              <a:ext cx="248850" cy="253225"/>
            </a:xfrm>
            <a:custGeom>
              <a:avLst/>
              <a:gdLst/>
              <a:ahLst/>
              <a:cxnLst/>
              <a:rect l="l" t="t" r="r" b="b"/>
              <a:pathLst>
                <a:path w="9954" h="10129" extrusionOk="0">
                  <a:moveTo>
                    <a:pt x="74" y="0"/>
                  </a:moveTo>
                  <a:cubicBezTo>
                    <a:pt x="65" y="0"/>
                    <a:pt x="57" y="145"/>
                    <a:pt x="48" y="347"/>
                  </a:cubicBezTo>
                  <a:cubicBezTo>
                    <a:pt x="38" y="575"/>
                    <a:pt x="38" y="852"/>
                    <a:pt x="38" y="1118"/>
                  </a:cubicBezTo>
                  <a:cubicBezTo>
                    <a:pt x="19" y="1595"/>
                    <a:pt x="0" y="2080"/>
                    <a:pt x="96" y="2538"/>
                  </a:cubicBezTo>
                  <a:cubicBezTo>
                    <a:pt x="229" y="3185"/>
                    <a:pt x="705" y="3719"/>
                    <a:pt x="1191" y="4147"/>
                  </a:cubicBezTo>
                  <a:cubicBezTo>
                    <a:pt x="2734" y="5509"/>
                    <a:pt x="4696" y="6348"/>
                    <a:pt x="6430" y="7424"/>
                  </a:cubicBezTo>
                  <a:cubicBezTo>
                    <a:pt x="7477" y="8081"/>
                    <a:pt x="8820" y="8967"/>
                    <a:pt x="9535" y="10129"/>
                  </a:cubicBezTo>
                  <a:cubicBezTo>
                    <a:pt x="9535" y="10129"/>
                    <a:pt x="9954" y="9529"/>
                    <a:pt x="9954" y="9015"/>
                  </a:cubicBezTo>
                  <a:lnTo>
                    <a:pt x="9954" y="8995"/>
                  </a:lnTo>
                  <a:cubicBezTo>
                    <a:pt x="9659" y="7462"/>
                    <a:pt x="8430" y="6386"/>
                    <a:pt x="7144" y="5509"/>
                  </a:cubicBezTo>
                  <a:cubicBezTo>
                    <a:pt x="5439" y="4357"/>
                    <a:pt x="3534" y="3509"/>
                    <a:pt x="1867" y="2299"/>
                  </a:cubicBezTo>
                  <a:cubicBezTo>
                    <a:pt x="1267" y="1871"/>
                    <a:pt x="648" y="1366"/>
                    <a:pt x="305" y="709"/>
                  </a:cubicBezTo>
                  <a:cubicBezTo>
                    <a:pt x="296" y="690"/>
                    <a:pt x="286" y="671"/>
                    <a:pt x="277" y="642"/>
                  </a:cubicBezTo>
                  <a:cubicBezTo>
                    <a:pt x="210" y="509"/>
                    <a:pt x="162" y="366"/>
                    <a:pt x="115" y="223"/>
                  </a:cubicBezTo>
                  <a:cubicBezTo>
                    <a:pt x="96" y="156"/>
                    <a:pt x="96" y="71"/>
                    <a:pt x="77" y="4"/>
                  </a:cubicBezTo>
                  <a:cubicBezTo>
                    <a:pt x="76" y="2"/>
                    <a:pt x="75" y="0"/>
                    <a:pt x="74" y="0"/>
                  </a:cubicBezTo>
                  <a:close/>
                </a:path>
              </a:pathLst>
            </a:custGeom>
            <a:solidFill>
              <a:schemeClr val="dk1"/>
            </a:solidFill>
            <a:ln w="310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 name="Google Shape;345;p40"/>
            <p:cNvSpPr/>
            <p:nvPr/>
          </p:nvSpPr>
          <p:spPr>
            <a:xfrm>
              <a:off x="2471475" y="1684600"/>
              <a:ext cx="59575" cy="18375"/>
            </a:xfrm>
            <a:custGeom>
              <a:avLst/>
              <a:gdLst/>
              <a:ahLst/>
              <a:cxnLst/>
              <a:rect l="l" t="t" r="r" b="b"/>
              <a:pathLst>
                <a:path w="2383" h="735" extrusionOk="0">
                  <a:moveTo>
                    <a:pt x="307" y="0"/>
                  </a:moveTo>
                  <a:cubicBezTo>
                    <a:pt x="153" y="0"/>
                    <a:pt x="20" y="121"/>
                    <a:pt x="11" y="277"/>
                  </a:cubicBezTo>
                  <a:cubicBezTo>
                    <a:pt x="1" y="439"/>
                    <a:pt x="115" y="582"/>
                    <a:pt x="287" y="601"/>
                  </a:cubicBezTo>
                  <a:lnTo>
                    <a:pt x="2049" y="734"/>
                  </a:lnTo>
                  <a:lnTo>
                    <a:pt x="2068" y="734"/>
                  </a:lnTo>
                  <a:cubicBezTo>
                    <a:pt x="2073" y="735"/>
                    <a:pt x="2079" y="735"/>
                    <a:pt x="2084" y="735"/>
                  </a:cubicBezTo>
                  <a:cubicBezTo>
                    <a:pt x="2239" y="735"/>
                    <a:pt x="2373" y="605"/>
                    <a:pt x="2373" y="448"/>
                  </a:cubicBezTo>
                  <a:cubicBezTo>
                    <a:pt x="2382" y="277"/>
                    <a:pt x="2258" y="144"/>
                    <a:pt x="2087" y="134"/>
                  </a:cubicBezTo>
                  <a:lnTo>
                    <a:pt x="325" y="1"/>
                  </a:lnTo>
                  <a:cubicBezTo>
                    <a:pt x="319" y="0"/>
                    <a:pt x="313" y="0"/>
                    <a:pt x="307" y="0"/>
                  </a:cubicBezTo>
                  <a:close/>
                </a:path>
              </a:pathLst>
            </a:custGeom>
            <a:solidFill>
              <a:srgbClr val="FFFFFF"/>
            </a:solidFill>
            <a:ln w="3100" cap="rnd" cmpd="sng">
              <a:solidFill>
                <a:srgbClr val="26323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 name="Google Shape;346;p40"/>
            <p:cNvSpPr/>
            <p:nvPr/>
          </p:nvSpPr>
          <p:spPr>
            <a:xfrm>
              <a:off x="2430775" y="1631500"/>
              <a:ext cx="76700" cy="20750"/>
            </a:xfrm>
            <a:custGeom>
              <a:avLst/>
              <a:gdLst/>
              <a:ahLst/>
              <a:cxnLst/>
              <a:rect l="l" t="t" r="r" b="b"/>
              <a:pathLst>
                <a:path w="3068" h="830" extrusionOk="0">
                  <a:moveTo>
                    <a:pt x="316" y="0"/>
                  </a:moveTo>
                  <a:cubicBezTo>
                    <a:pt x="161" y="0"/>
                    <a:pt x="28" y="121"/>
                    <a:pt x="10" y="277"/>
                  </a:cubicBezTo>
                  <a:cubicBezTo>
                    <a:pt x="0" y="439"/>
                    <a:pt x="115" y="582"/>
                    <a:pt x="286" y="601"/>
                  </a:cubicBezTo>
                  <a:lnTo>
                    <a:pt x="2724" y="829"/>
                  </a:lnTo>
                  <a:lnTo>
                    <a:pt x="2753" y="829"/>
                  </a:lnTo>
                  <a:cubicBezTo>
                    <a:pt x="2915" y="829"/>
                    <a:pt x="3048" y="706"/>
                    <a:pt x="3058" y="544"/>
                  </a:cubicBezTo>
                  <a:cubicBezTo>
                    <a:pt x="3067" y="382"/>
                    <a:pt x="2943" y="239"/>
                    <a:pt x="2772" y="229"/>
                  </a:cubicBezTo>
                  <a:lnTo>
                    <a:pt x="334" y="1"/>
                  </a:lnTo>
                  <a:cubicBezTo>
                    <a:pt x="328" y="0"/>
                    <a:pt x="322" y="0"/>
                    <a:pt x="316" y="0"/>
                  </a:cubicBezTo>
                  <a:close/>
                </a:path>
              </a:pathLst>
            </a:custGeom>
            <a:solidFill>
              <a:schemeClr val="lt1"/>
            </a:solidFill>
            <a:ln w="310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 name="Google Shape;347;p40"/>
            <p:cNvSpPr/>
            <p:nvPr/>
          </p:nvSpPr>
          <p:spPr>
            <a:xfrm>
              <a:off x="2419100" y="1108825"/>
              <a:ext cx="256250" cy="252675"/>
            </a:xfrm>
            <a:custGeom>
              <a:avLst/>
              <a:gdLst/>
              <a:ahLst/>
              <a:cxnLst/>
              <a:rect l="l" t="t" r="r" b="b"/>
              <a:pathLst>
                <a:path w="10250" h="10107" extrusionOk="0">
                  <a:moveTo>
                    <a:pt x="334" y="0"/>
                  </a:moveTo>
                  <a:cubicBezTo>
                    <a:pt x="334" y="0"/>
                    <a:pt x="0" y="1305"/>
                    <a:pt x="324" y="2286"/>
                  </a:cubicBezTo>
                  <a:cubicBezTo>
                    <a:pt x="343" y="2334"/>
                    <a:pt x="353" y="2382"/>
                    <a:pt x="372" y="2429"/>
                  </a:cubicBezTo>
                  <a:cubicBezTo>
                    <a:pt x="534" y="2620"/>
                    <a:pt x="705" y="2801"/>
                    <a:pt x="896" y="2972"/>
                  </a:cubicBezTo>
                  <a:cubicBezTo>
                    <a:pt x="1458" y="3515"/>
                    <a:pt x="2067" y="4029"/>
                    <a:pt x="2687" y="4515"/>
                  </a:cubicBezTo>
                  <a:cubicBezTo>
                    <a:pt x="4268" y="5773"/>
                    <a:pt x="5906" y="6954"/>
                    <a:pt x="7459" y="8230"/>
                  </a:cubicBezTo>
                  <a:cubicBezTo>
                    <a:pt x="8135" y="8792"/>
                    <a:pt x="8925" y="9392"/>
                    <a:pt x="9516" y="10106"/>
                  </a:cubicBezTo>
                  <a:cubicBezTo>
                    <a:pt x="9535" y="10087"/>
                    <a:pt x="9554" y="10078"/>
                    <a:pt x="9573" y="10059"/>
                  </a:cubicBezTo>
                  <a:cubicBezTo>
                    <a:pt x="9764" y="9916"/>
                    <a:pt x="9935" y="9744"/>
                    <a:pt x="10078" y="9554"/>
                  </a:cubicBezTo>
                  <a:cubicBezTo>
                    <a:pt x="10126" y="9468"/>
                    <a:pt x="10164" y="9382"/>
                    <a:pt x="10202" y="9287"/>
                  </a:cubicBezTo>
                  <a:cubicBezTo>
                    <a:pt x="10211" y="9259"/>
                    <a:pt x="10230" y="9240"/>
                    <a:pt x="10249" y="9211"/>
                  </a:cubicBezTo>
                  <a:lnTo>
                    <a:pt x="10240" y="9106"/>
                  </a:lnTo>
                  <a:cubicBezTo>
                    <a:pt x="10221" y="8887"/>
                    <a:pt x="10154" y="8668"/>
                    <a:pt x="10049" y="8478"/>
                  </a:cubicBezTo>
                  <a:cubicBezTo>
                    <a:pt x="9706" y="7849"/>
                    <a:pt x="9135" y="7325"/>
                    <a:pt x="8621" y="6849"/>
                  </a:cubicBezTo>
                  <a:cubicBezTo>
                    <a:pt x="7878" y="6163"/>
                    <a:pt x="7087" y="5534"/>
                    <a:pt x="6297" y="4915"/>
                  </a:cubicBezTo>
                  <a:cubicBezTo>
                    <a:pt x="4677" y="3648"/>
                    <a:pt x="2982" y="2458"/>
                    <a:pt x="1439" y="1086"/>
                  </a:cubicBezTo>
                  <a:cubicBezTo>
                    <a:pt x="1067" y="772"/>
                    <a:pt x="639" y="410"/>
                    <a:pt x="334" y="0"/>
                  </a:cubicBezTo>
                  <a:close/>
                </a:path>
              </a:pathLst>
            </a:custGeom>
            <a:solidFill>
              <a:schemeClr val="dk1"/>
            </a:solidFill>
            <a:ln w="310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 name="Google Shape;348;p40"/>
            <p:cNvSpPr/>
            <p:nvPr/>
          </p:nvSpPr>
          <p:spPr>
            <a:xfrm>
              <a:off x="2412900" y="1222750"/>
              <a:ext cx="130525" cy="65875"/>
            </a:xfrm>
            <a:custGeom>
              <a:avLst/>
              <a:gdLst/>
              <a:ahLst/>
              <a:cxnLst/>
              <a:rect l="l" t="t" r="r" b="b"/>
              <a:pathLst>
                <a:path w="5221" h="2635" extrusionOk="0">
                  <a:moveTo>
                    <a:pt x="4880" y="1"/>
                  </a:moveTo>
                  <a:cubicBezTo>
                    <a:pt x="4834" y="1"/>
                    <a:pt x="4787" y="11"/>
                    <a:pt x="4744" y="34"/>
                  </a:cubicBezTo>
                  <a:lnTo>
                    <a:pt x="182" y="2063"/>
                  </a:lnTo>
                  <a:cubicBezTo>
                    <a:pt x="77" y="2111"/>
                    <a:pt x="10" y="2216"/>
                    <a:pt x="10" y="2330"/>
                  </a:cubicBezTo>
                  <a:cubicBezTo>
                    <a:pt x="1" y="2492"/>
                    <a:pt x="134" y="2635"/>
                    <a:pt x="306" y="2635"/>
                  </a:cubicBezTo>
                  <a:cubicBezTo>
                    <a:pt x="344" y="2635"/>
                    <a:pt x="382" y="2625"/>
                    <a:pt x="420" y="2606"/>
                  </a:cubicBezTo>
                  <a:lnTo>
                    <a:pt x="4982" y="577"/>
                  </a:lnTo>
                  <a:cubicBezTo>
                    <a:pt x="4992" y="568"/>
                    <a:pt x="5011" y="568"/>
                    <a:pt x="5021" y="558"/>
                  </a:cubicBezTo>
                  <a:cubicBezTo>
                    <a:pt x="5163" y="482"/>
                    <a:pt x="5221" y="301"/>
                    <a:pt x="5144" y="158"/>
                  </a:cubicBezTo>
                  <a:cubicBezTo>
                    <a:pt x="5091" y="59"/>
                    <a:pt x="4987" y="1"/>
                    <a:pt x="4880" y="1"/>
                  </a:cubicBezTo>
                  <a:close/>
                </a:path>
              </a:pathLst>
            </a:custGeom>
            <a:solidFill>
              <a:schemeClr val="lt1"/>
            </a:solidFill>
            <a:ln w="310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 name="Google Shape;349;p40"/>
            <p:cNvSpPr/>
            <p:nvPr/>
          </p:nvSpPr>
          <p:spPr>
            <a:xfrm>
              <a:off x="2411950" y="1246700"/>
              <a:ext cx="77425" cy="41925"/>
            </a:xfrm>
            <a:custGeom>
              <a:avLst/>
              <a:gdLst/>
              <a:ahLst/>
              <a:cxnLst/>
              <a:rect l="l" t="t" r="r" b="b"/>
              <a:pathLst>
                <a:path w="3097" h="1677" extrusionOk="0">
                  <a:moveTo>
                    <a:pt x="2696" y="0"/>
                  </a:moveTo>
                  <a:lnTo>
                    <a:pt x="220" y="1105"/>
                  </a:lnTo>
                  <a:cubicBezTo>
                    <a:pt x="67" y="1172"/>
                    <a:pt x="1" y="1353"/>
                    <a:pt x="67" y="1496"/>
                  </a:cubicBezTo>
                  <a:cubicBezTo>
                    <a:pt x="115" y="1601"/>
                    <a:pt x="220" y="1677"/>
                    <a:pt x="334" y="1677"/>
                  </a:cubicBezTo>
                  <a:cubicBezTo>
                    <a:pt x="382" y="1677"/>
                    <a:pt x="420" y="1667"/>
                    <a:pt x="458" y="1648"/>
                  </a:cubicBezTo>
                  <a:lnTo>
                    <a:pt x="3096" y="467"/>
                  </a:lnTo>
                  <a:lnTo>
                    <a:pt x="2696" y="0"/>
                  </a:lnTo>
                  <a:close/>
                </a:path>
              </a:pathLst>
            </a:custGeom>
            <a:solidFill>
              <a:schemeClr val="lt1"/>
            </a:solidFill>
            <a:ln w="310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 name="Google Shape;350;p40"/>
            <p:cNvSpPr/>
            <p:nvPr/>
          </p:nvSpPr>
          <p:spPr>
            <a:xfrm>
              <a:off x="2471475" y="1371925"/>
              <a:ext cx="186975" cy="22900"/>
            </a:xfrm>
            <a:custGeom>
              <a:avLst/>
              <a:gdLst/>
              <a:ahLst/>
              <a:cxnLst/>
              <a:rect l="l" t="t" r="r" b="b"/>
              <a:pathLst>
                <a:path w="7479" h="916" extrusionOk="0">
                  <a:moveTo>
                    <a:pt x="306" y="1"/>
                  </a:moveTo>
                  <a:cubicBezTo>
                    <a:pt x="144" y="1"/>
                    <a:pt x="20" y="122"/>
                    <a:pt x="11" y="287"/>
                  </a:cubicBezTo>
                  <a:cubicBezTo>
                    <a:pt x="1" y="449"/>
                    <a:pt x="125" y="592"/>
                    <a:pt x="296" y="592"/>
                  </a:cubicBezTo>
                  <a:lnTo>
                    <a:pt x="7154" y="906"/>
                  </a:lnTo>
                  <a:lnTo>
                    <a:pt x="7173" y="906"/>
                  </a:lnTo>
                  <a:lnTo>
                    <a:pt x="7173" y="916"/>
                  </a:lnTo>
                  <a:cubicBezTo>
                    <a:pt x="7335" y="916"/>
                    <a:pt x="7469" y="783"/>
                    <a:pt x="7478" y="621"/>
                  </a:cubicBezTo>
                  <a:cubicBezTo>
                    <a:pt x="7478" y="459"/>
                    <a:pt x="7354" y="316"/>
                    <a:pt x="7183" y="316"/>
                  </a:cubicBezTo>
                  <a:lnTo>
                    <a:pt x="325" y="1"/>
                  </a:lnTo>
                  <a:cubicBezTo>
                    <a:pt x="319" y="1"/>
                    <a:pt x="312" y="1"/>
                    <a:pt x="306" y="1"/>
                  </a:cubicBezTo>
                  <a:close/>
                </a:path>
              </a:pathLst>
            </a:custGeom>
            <a:solidFill>
              <a:schemeClr val="lt1"/>
            </a:solidFill>
            <a:ln w="310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 name="Google Shape;351;p40"/>
            <p:cNvSpPr/>
            <p:nvPr/>
          </p:nvSpPr>
          <p:spPr>
            <a:xfrm>
              <a:off x="2471475" y="1371925"/>
              <a:ext cx="92425" cy="18625"/>
            </a:xfrm>
            <a:custGeom>
              <a:avLst/>
              <a:gdLst/>
              <a:ahLst/>
              <a:cxnLst/>
              <a:rect l="l" t="t" r="r" b="b"/>
              <a:pathLst>
                <a:path w="3697" h="745" extrusionOk="0">
                  <a:moveTo>
                    <a:pt x="298" y="1"/>
                  </a:moveTo>
                  <a:cubicBezTo>
                    <a:pt x="143" y="1"/>
                    <a:pt x="10" y="122"/>
                    <a:pt x="1" y="287"/>
                  </a:cubicBezTo>
                  <a:cubicBezTo>
                    <a:pt x="1" y="449"/>
                    <a:pt x="125" y="583"/>
                    <a:pt x="287" y="592"/>
                  </a:cubicBezTo>
                  <a:lnTo>
                    <a:pt x="3630" y="744"/>
                  </a:lnTo>
                  <a:cubicBezTo>
                    <a:pt x="3678" y="554"/>
                    <a:pt x="3697" y="354"/>
                    <a:pt x="3678" y="154"/>
                  </a:cubicBezTo>
                  <a:lnTo>
                    <a:pt x="315" y="1"/>
                  </a:lnTo>
                  <a:cubicBezTo>
                    <a:pt x="309" y="1"/>
                    <a:pt x="304" y="1"/>
                    <a:pt x="298" y="1"/>
                  </a:cubicBezTo>
                  <a:close/>
                </a:path>
              </a:pathLst>
            </a:custGeom>
            <a:solidFill>
              <a:schemeClr val="lt1"/>
            </a:solidFill>
            <a:ln w="310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 name="Google Shape;352;p40"/>
            <p:cNvSpPr/>
            <p:nvPr/>
          </p:nvSpPr>
          <p:spPr>
            <a:xfrm>
              <a:off x="2416000" y="1338850"/>
              <a:ext cx="261725" cy="321975"/>
            </a:xfrm>
            <a:custGeom>
              <a:avLst/>
              <a:gdLst/>
              <a:ahLst/>
              <a:cxnLst/>
              <a:rect l="l" t="t" r="r" b="b"/>
              <a:pathLst>
                <a:path w="10469" h="12879" extrusionOk="0">
                  <a:moveTo>
                    <a:pt x="10373" y="1"/>
                  </a:moveTo>
                  <a:cubicBezTo>
                    <a:pt x="10354" y="29"/>
                    <a:pt x="10335" y="58"/>
                    <a:pt x="10326" y="86"/>
                  </a:cubicBezTo>
                  <a:cubicBezTo>
                    <a:pt x="10288" y="172"/>
                    <a:pt x="10250" y="258"/>
                    <a:pt x="10202" y="343"/>
                  </a:cubicBezTo>
                  <a:cubicBezTo>
                    <a:pt x="10059" y="543"/>
                    <a:pt x="9888" y="715"/>
                    <a:pt x="9697" y="858"/>
                  </a:cubicBezTo>
                  <a:cubicBezTo>
                    <a:pt x="9678" y="867"/>
                    <a:pt x="9659" y="886"/>
                    <a:pt x="9640" y="896"/>
                  </a:cubicBezTo>
                  <a:cubicBezTo>
                    <a:pt x="9116" y="1305"/>
                    <a:pt x="8506" y="1610"/>
                    <a:pt x="7916" y="1915"/>
                  </a:cubicBezTo>
                  <a:cubicBezTo>
                    <a:pt x="6325" y="2734"/>
                    <a:pt x="4696" y="3477"/>
                    <a:pt x="3220" y="4506"/>
                  </a:cubicBezTo>
                  <a:cubicBezTo>
                    <a:pt x="1801" y="5496"/>
                    <a:pt x="448" y="6830"/>
                    <a:pt x="182" y="8621"/>
                  </a:cubicBezTo>
                  <a:cubicBezTo>
                    <a:pt x="153" y="8802"/>
                    <a:pt x="144" y="8621"/>
                    <a:pt x="134" y="8811"/>
                  </a:cubicBezTo>
                  <a:lnTo>
                    <a:pt x="105" y="9192"/>
                  </a:lnTo>
                  <a:cubicBezTo>
                    <a:pt x="105" y="9192"/>
                    <a:pt x="1" y="10888"/>
                    <a:pt x="67" y="11631"/>
                  </a:cubicBezTo>
                  <a:cubicBezTo>
                    <a:pt x="115" y="12078"/>
                    <a:pt x="267" y="12507"/>
                    <a:pt x="515" y="12878"/>
                  </a:cubicBezTo>
                  <a:cubicBezTo>
                    <a:pt x="515" y="12878"/>
                    <a:pt x="458" y="12650"/>
                    <a:pt x="325" y="11983"/>
                  </a:cubicBezTo>
                  <a:cubicBezTo>
                    <a:pt x="201" y="11307"/>
                    <a:pt x="372" y="10202"/>
                    <a:pt x="372" y="10202"/>
                  </a:cubicBezTo>
                  <a:cubicBezTo>
                    <a:pt x="429" y="10040"/>
                    <a:pt x="496" y="9887"/>
                    <a:pt x="572" y="9735"/>
                  </a:cubicBezTo>
                  <a:cubicBezTo>
                    <a:pt x="1401" y="7992"/>
                    <a:pt x="3144" y="6839"/>
                    <a:pt x="4782" y="5925"/>
                  </a:cubicBezTo>
                  <a:cubicBezTo>
                    <a:pt x="6306" y="5068"/>
                    <a:pt x="7992" y="4430"/>
                    <a:pt x="9430" y="3430"/>
                  </a:cubicBezTo>
                  <a:cubicBezTo>
                    <a:pt x="9830" y="3163"/>
                    <a:pt x="10278" y="2820"/>
                    <a:pt x="10354" y="2315"/>
                  </a:cubicBezTo>
                  <a:cubicBezTo>
                    <a:pt x="10364" y="2258"/>
                    <a:pt x="10373" y="2210"/>
                    <a:pt x="10383" y="2153"/>
                  </a:cubicBezTo>
                  <a:cubicBezTo>
                    <a:pt x="10469" y="1467"/>
                    <a:pt x="10421" y="686"/>
                    <a:pt x="10373" y="1"/>
                  </a:cubicBezTo>
                  <a:close/>
                </a:path>
              </a:pathLst>
            </a:custGeom>
            <a:solidFill>
              <a:schemeClr val="lt2"/>
            </a:solidFill>
            <a:ln w="310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 name="Google Shape;353;p40"/>
            <p:cNvSpPr/>
            <p:nvPr/>
          </p:nvSpPr>
          <p:spPr>
            <a:xfrm>
              <a:off x="2411725" y="1736525"/>
              <a:ext cx="187900" cy="21700"/>
            </a:xfrm>
            <a:custGeom>
              <a:avLst/>
              <a:gdLst/>
              <a:ahLst/>
              <a:cxnLst/>
              <a:rect l="l" t="t" r="r" b="b"/>
              <a:pathLst>
                <a:path w="7516" h="868" extrusionOk="0">
                  <a:moveTo>
                    <a:pt x="7201" y="0"/>
                  </a:moveTo>
                  <a:lnTo>
                    <a:pt x="295" y="276"/>
                  </a:lnTo>
                  <a:cubicBezTo>
                    <a:pt x="124" y="276"/>
                    <a:pt x="0" y="419"/>
                    <a:pt x="0" y="581"/>
                  </a:cubicBezTo>
                  <a:cubicBezTo>
                    <a:pt x="0" y="738"/>
                    <a:pt x="134" y="867"/>
                    <a:pt x="289" y="867"/>
                  </a:cubicBezTo>
                  <a:cubicBezTo>
                    <a:pt x="294" y="867"/>
                    <a:pt x="300" y="867"/>
                    <a:pt x="305" y="867"/>
                  </a:cubicBezTo>
                  <a:lnTo>
                    <a:pt x="315" y="867"/>
                  </a:lnTo>
                  <a:lnTo>
                    <a:pt x="7220" y="600"/>
                  </a:lnTo>
                  <a:cubicBezTo>
                    <a:pt x="7382" y="591"/>
                    <a:pt x="7515" y="457"/>
                    <a:pt x="7506" y="286"/>
                  </a:cubicBezTo>
                  <a:cubicBezTo>
                    <a:pt x="7496" y="124"/>
                    <a:pt x="7363" y="0"/>
                    <a:pt x="7201" y="0"/>
                  </a:cubicBezTo>
                  <a:close/>
                </a:path>
              </a:pathLst>
            </a:custGeom>
            <a:solidFill>
              <a:schemeClr val="lt1"/>
            </a:solidFill>
            <a:ln w="310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 name="Google Shape;354;p40"/>
            <p:cNvSpPr/>
            <p:nvPr/>
          </p:nvSpPr>
          <p:spPr>
            <a:xfrm>
              <a:off x="2411725" y="1740100"/>
              <a:ext cx="99550" cy="18125"/>
            </a:xfrm>
            <a:custGeom>
              <a:avLst/>
              <a:gdLst/>
              <a:ahLst/>
              <a:cxnLst/>
              <a:rect l="l" t="t" r="r" b="b"/>
              <a:pathLst>
                <a:path w="3982" h="725" extrusionOk="0">
                  <a:moveTo>
                    <a:pt x="3734" y="0"/>
                  </a:moveTo>
                  <a:lnTo>
                    <a:pt x="295" y="133"/>
                  </a:lnTo>
                  <a:cubicBezTo>
                    <a:pt x="124" y="133"/>
                    <a:pt x="0" y="276"/>
                    <a:pt x="0" y="438"/>
                  </a:cubicBezTo>
                  <a:cubicBezTo>
                    <a:pt x="0" y="595"/>
                    <a:pt x="134" y="724"/>
                    <a:pt x="289" y="724"/>
                  </a:cubicBezTo>
                  <a:cubicBezTo>
                    <a:pt x="294" y="724"/>
                    <a:pt x="300" y="724"/>
                    <a:pt x="305" y="724"/>
                  </a:cubicBezTo>
                  <a:lnTo>
                    <a:pt x="315" y="724"/>
                  </a:lnTo>
                  <a:lnTo>
                    <a:pt x="3982" y="581"/>
                  </a:lnTo>
                  <a:cubicBezTo>
                    <a:pt x="3963" y="372"/>
                    <a:pt x="3877" y="162"/>
                    <a:pt x="3734" y="0"/>
                  </a:cubicBezTo>
                  <a:close/>
                </a:path>
              </a:pathLst>
            </a:custGeom>
            <a:solidFill>
              <a:schemeClr val="lt1"/>
            </a:solidFill>
            <a:ln w="310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 name="Google Shape;355;p40"/>
            <p:cNvSpPr/>
            <p:nvPr/>
          </p:nvSpPr>
          <p:spPr>
            <a:xfrm>
              <a:off x="2408625" y="1513150"/>
              <a:ext cx="265300" cy="289825"/>
            </a:xfrm>
            <a:custGeom>
              <a:avLst/>
              <a:gdLst/>
              <a:ahLst/>
              <a:cxnLst/>
              <a:rect l="l" t="t" r="r" b="b"/>
              <a:pathLst>
                <a:path w="10612" h="11593" extrusionOk="0">
                  <a:moveTo>
                    <a:pt x="10573" y="1"/>
                  </a:moveTo>
                  <a:cubicBezTo>
                    <a:pt x="10564" y="20"/>
                    <a:pt x="10554" y="48"/>
                    <a:pt x="10545" y="77"/>
                  </a:cubicBezTo>
                  <a:cubicBezTo>
                    <a:pt x="10516" y="191"/>
                    <a:pt x="10478" y="315"/>
                    <a:pt x="10440" y="429"/>
                  </a:cubicBezTo>
                  <a:cubicBezTo>
                    <a:pt x="10325" y="668"/>
                    <a:pt x="10183" y="877"/>
                    <a:pt x="10002" y="1077"/>
                  </a:cubicBezTo>
                  <a:cubicBezTo>
                    <a:pt x="9354" y="1782"/>
                    <a:pt x="8325" y="2258"/>
                    <a:pt x="7554" y="2658"/>
                  </a:cubicBezTo>
                  <a:cubicBezTo>
                    <a:pt x="6049" y="3439"/>
                    <a:pt x="4496" y="4116"/>
                    <a:pt x="3077" y="5040"/>
                  </a:cubicBezTo>
                  <a:cubicBezTo>
                    <a:pt x="1724" y="5906"/>
                    <a:pt x="286" y="7097"/>
                    <a:pt x="86" y="8792"/>
                  </a:cubicBezTo>
                  <a:cubicBezTo>
                    <a:pt x="0" y="9507"/>
                    <a:pt x="48" y="10269"/>
                    <a:pt x="48" y="10983"/>
                  </a:cubicBezTo>
                  <a:cubicBezTo>
                    <a:pt x="48" y="11193"/>
                    <a:pt x="48" y="11393"/>
                    <a:pt x="77" y="11593"/>
                  </a:cubicBezTo>
                  <a:cubicBezTo>
                    <a:pt x="134" y="11078"/>
                    <a:pt x="248" y="10574"/>
                    <a:pt x="400" y="10078"/>
                  </a:cubicBezTo>
                  <a:cubicBezTo>
                    <a:pt x="820" y="9211"/>
                    <a:pt x="1572" y="8488"/>
                    <a:pt x="2324" y="7935"/>
                  </a:cubicBezTo>
                  <a:cubicBezTo>
                    <a:pt x="3648" y="6945"/>
                    <a:pt x="5163" y="6230"/>
                    <a:pt x="6639" y="5497"/>
                  </a:cubicBezTo>
                  <a:cubicBezTo>
                    <a:pt x="7801" y="4916"/>
                    <a:pt x="9173" y="4344"/>
                    <a:pt x="10059" y="3363"/>
                  </a:cubicBezTo>
                  <a:cubicBezTo>
                    <a:pt x="10364" y="3049"/>
                    <a:pt x="10545" y="2639"/>
                    <a:pt x="10564" y="2201"/>
                  </a:cubicBezTo>
                  <a:lnTo>
                    <a:pt x="10564" y="2077"/>
                  </a:lnTo>
                  <a:cubicBezTo>
                    <a:pt x="10602" y="1382"/>
                    <a:pt x="10611" y="696"/>
                    <a:pt x="10573" y="1"/>
                  </a:cubicBezTo>
                  <a:close/>
                </a:path>
              </a:pathLst>
            </a:custGeom>
            <a:solidFill>
              <a:schemeClr val="lt2"/>
            </a:solidFill>
            <a:ln w="310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 name="Google Shape;356;p40"/>
            <p:cNvSpPr/>
            <p:nvPr/>
          </p:nvSpPr>
          <p:spPr>
            <a:xfrm>
              <a:off x="2410300" y="1765100"/>
              <a:ext cx="59300" cy="100750"/>
            </a:xfrm>
            <a:custGeom>
              <a:avLst/>
              <a:gdLst/>
              <a:ahLst/>
              <a:cxnLst/>
              <a:rect l="l" t="t" r="r" b="b"/>
              <a:pathLst>
                <a:path w="2372" h="4030" extrusionOk="0">
                  <a:moveTo>
                    <a:pt x="333" y="0"/>
                  </a:moveTo>
                  <a:cubicBezTo>
                    <a:pt x="181" y="486"/>
                    <a:pt x="67" y="991"/>
                    <a:pt x="0" y="1505"/>
                  </a:cubicBezTo>
                  <a:cubicBezTo>
                    <a:pt x="19" y="1581"/>
                    <a:pt x="29" y="1658"/>
                    <a:pt x="57" y="1734"/>
                  </a:cubicBezTo>
                  <a:cubicBezTo>
                    <a:pt x="381" y="2782"/>
                    <a:pt x="1334" y="3524"/>
                    <a:pt x="2257" y="4029"/>
                  </a:cubicBezTo>
                  <a:cubicBezTo>
                    <a:pt x="2191" y="3991"/>
                    <a:pt x="2267" y="2953"/>
                    <a:pt x="2267" y="2839"/>
                  </a:cubicBezTo>
                  <a:cubicBezTo>
                    <a:pt x="2267" y="2715"/>
                    <a:pt x="2372" y="1705"/>
                    <a:pt x="2257" y="1648"/>
                  </a:cubicBezTo>
                  <a:cubicBezTo>
                    <a:pt x="1581" y="1277"/>
                    <a:pt x="781" y="715"/>
                    <a:pt x="333" y="0"/>
                  </a:cubicBezTo>
                  <a:close/>
                </a:path>
              </a:pathLst>
            </a:custGeom>
            <a:solidFill>
              <a:schemeClr val="dk1"/>
            </a:solidFill>
            <a:ln w="310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 name="Google Shape;357;p40"/>
            <p:cNvSpPr/>
            <p:nvPr/>
          </p:nvSpPr>
          <p:spPr>
            <a:xfrm>
              <a:off x="2455300" y="1170475"/>
              <a:ext cx="41225" cy="17900"/>
            </a:xfrm>
            <a:custGeom>
              <a:avLst/>
              <a:gdLst/>
              <a:ahLst/>
              <a:cxnLst/>
              <a:rect l="l" t="t" r="r" b="b"/>
              <a:pathLst>
                <a:path w="1649" h="716" extrusionOk="0">
                  <a:moveTo>
                    <a:pt x="323" y="1"/>
                  </a:moveTo>
                  <a:cubicBezTo>
                    <a:pt x="161" y="1"/>
                    <a:pt x="28" y="113"/>
                    <a:pt x="19" y="278"/>
                  </a:cubicBezTo>
                  <a:cubicBezTo>
                    <a:pt x="0" y="440"/>
                    <a:pt x="124" y="582"/>
                    <a:pt x="286" y="601"/>
                  </a:cubicBezTo>
                  <a:lnTo>
                    <a:pt x="1562" y="716"/>
                  </a:lnTo>
                  <a:cubicBezTo>
                    <a:pt x="1562" y="516"/>
                    <a:pt x="1591" y="316"/>
                    <a:pt x="1648" y="125"/>
                  </a:cubicBezTo>
                  <a:lnTo>
                    <a:pt x="343" y="1"/>
                  </a:lnTo>
                  <a:cubicBezTo>
                    <a:pt x="337" y="1"/>
                    <a:pt x="330" y="1"/>
                    <a:pt x="323" y="1"/>
                  </a:cubicBezTo>
                  <a:close/>
                </a:path>
              </a:pathLst>
            </a:custGeom>
            <a:solidFill>
              <a:schemeClr val="lt1"/>
            </a:solidFill>
            <a:ln w="310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 name="Google Shape;358;p40"/>
            <p:cNvSpPr/>
            <p:nvPr/>
          </p:nvSpPr>
          <p:spPr>
            <a:xfrm>
              <a:off x="2418150" y="1075900"/>
              <a:ext cx="244100" cy="43200"/>
            </a:xfrm>
            <a:custGeom>
              <a:avLst/>
              <a:gdLst/>
              <a:ahLst/>
              <a:cxnLst/>
              <a:rect l="l" t="t" r="r" b="b"/>
              <a:pathLst>
                <a:path w="9764" h="1728" extrusionOk="0">
                  <a:moveTo>
                    <a:pt x="317" y="1"/>
                  </a:moveTo>
                  <a:cubicBezTo>
                    <a:pt x="169" y="1"/>
                    <a:pt x="37" y="110"/>
                    <a:pt x="19" y="260"/>
                  </a:cubicBezTo>
                  <a:cubicBezTo>
                    <a:pt x="0" y="432"/>
                    <a:pt x="115" y="574"/>
                    <a:pt x="277" y="603"/>
                  </a:cubicBezTo>
                  <a:lnTo>
                    <a:pt x="9402" y="1727"/>
                  </a:lnTo>
                  <a:lnTo>
                    <a:pt x="9440" y="1727"/>
                  </a:lnTo>
                  <a:cubicBezTo>
                    <a:pt x="9446" y="1727"/>
                    <a:pt x="9452" y="1727"/>
                    <a:pt x="9458" y="1727"/>
                  </a:cubicBezTo>
                  <a:cubicBezTo>
                    <a:pt x="9621" y="1727"/>
                    <a:pt x="9745" y="1607"/>
                    <a:pt x="9754" y="1451"/>
                  </a:cubicBezTo>
                  <a:cubicBezTo>
                    <a:pt x="9764" y="1289"/>
                    <a:pt x="9640" y="1146"/>
                    <a:pt x="9478" y="1136"/>
                  </a:cubicBezTo>
                  <a:lnTo>
                    <a:pt x="353" y="3"/>
                  </a:lnTo>
                  <a:cubicBezTo>
                    <a:pt x="341" y="2"/>
                    <a:pt x="329" y="1"/>
                    <a:pt x="317" y="1"/>
                  </a:cubicBezTo>
                  <a:close/>
                </a:path>
              </a:pathLst>
            </a:custGeom>
            <a:solidFill>
              <a:schemeClr val="lt1"/>
            </a:solidFill>
            <a:ln w="310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 name="Google Shape;359;p40"/>
            <p:cNvSpPr/>
            <p:nvPr/>
          </p:nvSpPr>
          <p:spPr>
            <a:xfrm>
              <a:off x="2545300" y="1091200"/>
              <a:ext cx="116950" cy="27900"/>
            </a:xfrm>
            <a:custGeom>
              <a:avLst/>
              <a:gdLst/>
              <a:ahLst/>
              <a:cxnLst/>
              <a:rect l="l" t="t" r="r" b="b"/>
              <a:pathLst>
                <a:path w="4678" h="1116" extrusionOk="0">
                  <a:moveTo>
                    <a:pt x="201" y="1"/>
                  </a:moveTo>
                  <a:cubicBezTo>
                    <a:pt x="163" y="201"/>
                    <a:pt x="96" y="401"/>
                    <a:pt x="1" y="582"/>
                  </a:cubicBezTo>
                  <a:lnTo>
                    <a:pt x="4316" y="1115"/>
                  </a:lnTo>
                  <a:lnTo>
                    <a:pt x="4354" y="1115"/>
                  </a:lnTo>
                  <a:cubicBezTo>
                    <a:pt x="4360" y="1115"/>
                    <a:pt x="4365" y="1115"/>
                    <a:pt x="4371" y="1115"/>
                  </a:cubicBezTo>
                  <a:cubicBezTo>
                    <a:pt x="4526" y="1115"/>
                    <a:pt x="4659" y="995"/>
                    <a:pt x="4668" y="839"/>
                  </a:cubicBezTo>
                  <a:cubicBezTo>
                    <a:pt x="4678" y="677"/>
                    <a:pt x="4554" y="534"/>
                    <a:pt x="4382" y="524"/>
                  </a:cubicBezTo>
                  <a:lnTo>
                    <a:pt x="4392" y="524"/>
                  </a:lnTo>
                  <a:lnTo>
                    <a:pt x="201" y="1"/>
                  </a:lnTo>
                  <a:close/>
                </a:path>
              </a:pathLst>
            </a:custGeom>
            <a:solidFill>
              <a:schemeClr val="lt1"/>
            </a:solidFill>
            <a:ln w="310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 name="Google Shape;360;p40"/>
            <p:cNvSpPr/>
            <p:nvPr/>
          </p:nvSpPr>
          <p:spPr>
            <a:xfrm>
              <a:off x="2432900" y="1017325"/>
              <a:ext cx="236025" cy="32950"/>
            </a:xfrm>
            <a:custGeom>
              <a:avLst/>
              <a:gdLst/>
              <a:ahLst/>
              <a:cxnLst/>
              <a:rect l="l" t="t" r="r" b="b"/>
              <a:pathLst>
                <a:path w="9441" h="1318" extrusionOk="0">
                  <a:moveTo>
                    <a:pt x="9132" y="1"/>
                  </a:moveTo>
                  <a:cubicBezTo>
                    <a:pt x="9121" y="1"/>
                    <a:pt x="9109" y="2"/>
                    <a:pt x="9097" y="3"/>
                  </a:cubicBezTo>
                  <a:lnTo>
                    <a:pt x="287" y="727"/>
                  </a:lnTo>
                  <a:cubicBezTo>
                    <a:pt x="125" y="727"/>
                    <a:pt x="1" y="870"/>
                    <a:pt x="1" y="1032"/>
                  </a:cubicBezTo>
                  <a:cubicBezTo>
                    <a:pt x="10" y="1188"/>
                    <a:pt x="144" y="1318"/>
                    <a:pt x="299" y="1318"/>
                  </a:cubicBezTo>
                  <a:cubicBezTo>
                    <a:pt x="304" y="1318"/>
                    <a:pt x="310" y="1318"/>
                    <a:pt x="315" y="1317"/>
                  </a:cubicBezTo>
                  <a:lnTo>
                    <a:pt x="344" y="1317"/>
                  </a:lnTo>
                  <a:lnTo>
                    <a:pt x="9154" y="593"/>
                  </a:lnTo>
                  <a:cubicBezTo>
                    <a:pt x="9316" y="584"/>
                    <a:pt x="9440" y="441"/>
                    <a:pt x="9421" y="270"/>
                  </a:cubicBezTo>
                  <a:cubicBezTo>
                    <a:pt x="9412" y="119"/>
                    <a:pt x="9288" y="1"/>
                    <a:pt x="9132" y="1"/>
                  </a:cubicBezTo>
                  <a:close/>
                </a:path>
              </a:pathLst>
            </a:custGeom>
            <a:solidFill>
              <a:srgbClr val="FFFFFF"/>
            </a:solidFill>
            <a:ln w="310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 name="Google Shape;361;p40"/>
            <p:cNvSpPr/>
            <p:nvPr/>
          </p:nvSpPr>
          <p:spPr>
            <a:xfrm>
              <a:off x="2559350" y="1017325"/>
              <a:ext cx="109325" cy="22950"/>
            </a:xfrm>
            <a:custGeom>
              <a:avLst/>
              <a:gdLst/>
              <a:ahLst/>
              <a:cxnLst/>
              <a:rect l="l" t="t" r="r" b="b"/>
              <a:pathLst>
                <a:path w="4373" h="918" extrusionOk="0">
                  <a:moveTo>
                    <a:pt x="4072" y="1"/>
                  </a:moveTo>
                  <a:cubicBezTo>
                    <a:pt x="4061" y="1"/>
                    <a:pt x="4050" y="2"/>
                    <a:pt x="4039" y="3"/>
                  </a:cubicBezTo>
                  <a:lnTo>
                    <a:pt x="1" y="336"/>
                  </a:lnTo>
                  <a:cubicBezTo>
                    <a:pt x="125" y="498"/>
                    <a:pt x="172" y="717"/>
                    <a:pt x="134" y="917"/>
                  </a:cubicBezTo>
                  <a:lnTo>
                    <a:pt x="4087" y="593"/>
                  </a:lnTo>
                  <a:cubicBezTo>
                    <a:pt x="4258" y="584"/>
                    <a:pt x="4373" y="441"/>
                    <a:pt x="4363" y="270"/>
                  </a:cubicBezTo>
                  <a:cubicBezTo>
                    <a:pt x="4345" y="119"/>
                    <a:pt x="4220" y="1"/>
                    <a:pt x="4072" y="1"/>
                  </a:cubicBezTo>
                  <a:close/>
                </a:path>
              </a:pathLst>
            </a:custGeom>
            <a:solidFill>
              <a:srgbClr val="FFFFFF"/>
            </a:solidFill>
            <a:ln w="310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 name="Google Shape;362;p40"/>
            <p:cNvSpPr/>
            <p:nvPr/>
          </p:nvSpPr>
          <p:spPr>
            <a:xfrm>
              <a:off x="2421475" y="1123525"/>
              <a:ext cx="155300" cy="37725"/>
            </a:xfrm>
            <a:custGeom>
              <a:avLst/>
              <a:gdLst/>
              <a:ahLst/>
              <a:cxnLst/>
              <a:rect l="l" t="t" r="r" b="b"/>
              <a:pathLst>
                <a:path w="6212" h="1509" extrusionOk="0">
                  <a:moveTo>
                    <a:pt x="325" y="1"/>
                  </a:moveTo>
                  <a:cubicBezTo>
                    <a:pt x="178" y="1"/>
                    <a:pt x="47" y="101"/>
                    <a:pt x="29" y="251"/>
                  </a:cubicBezTo>
                  <a:cubicBezTo>
                    <a:pt x="1" y="413"/>
                    <a:pt x="106" y="565"/>
                    <a:pt x="267" y="593"/>
                  </a:cubicBezTo>
                  <a:lnTo>
                    <a:pt x="5830" y="1498"/>
                  </a:lnTo>
                  <a:lnTo>
                    <a:pt x="5878" y="1498"/>
                  </a:lnTo>
                  <a:lnTo>
                    <a:pt x="5878" y="1508"/>
                  </a:lnTo>
                  <a:cubicBezTo>
                    <a:pt x="5884" y="1508"/>
                    <a:pt x="5889" y="1508"/>
                    <a:pt x="5895" y="1508"/>
                  </a:cubicBezTo>
                  <a:cubicBezTo>
                    <a:pt x="6050" y="1508"/>
                    <a:pt x="6183" y="1388"/>
                    <a:pt x="6202" y="1232"/>
                  </a:cubicBezTo>
                  <a:cubicBezTo>
                    <a:pt x="6211" y="1070"/>
                    <a:pt x="6087" y="927"/>
                    <a:pt x="5925" y="908"/>
                  </a:cubicBezTo>
                  <a:lnTo>
                    <a:pt x="363" y="3"/>
                  </a:lnTo>
                  <a:cubicBezTo>
                    <a:pt x="350" y="1"/>
                    <a:pt x="337" y="1"/>
                    <a:pt x="325" y="1"/>
                  </a:cubicBezTo>
                  <a:close/>
                </a:path>
              </a:pathLst>
            </a:custGeom>
            <a:solidFill>
              <a:schemeClr val="lt1"/>
            </a:solidFill>
            <a:ln w="310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 name="Google Shape;363;p40"/>
            <p:cNvSpPr/>
            <p:nvPr/>
          </p:nvSpPr>
          <p:spPr>
            <a:xfrm>
              <a:off x="2489575" y="1134075"/>
              <a:ext cx="87200" cy="26850"/>
            </a:xfrm>
            <a:custGeom>
              <a:avLst/>
              <a:gdLst/>
              <a:ahLst/>
              <a:cxnLst/>
              <a:rect l="l" t="t" r="r" b="b"/>
              <a:pathLst>
                <a:path w="3488" h="1074" extrusionOk="0">
                  <a:moveTo>
                    <a:pt x="220" y="0"/>
                  </a:moveTo>
                  <a:cubicBezTo>
                    <a:pt x="77" y="152"/>
                    <a:pt x="1" y="362"/>
                    <a:pt x="10" y="572"/>
                  </a:cubicBezTo>
                  <a:lnTo>
                    <a:pt x="3106" y="1067"/>
                  </a:lnTo>
                  <a:cubicBezTo>
                    <a:pt x="3111" y="1072"/>
                    <a:pt x="3118" y="1074"/>
                    <a:pt x="3126" y="1074"/>
                  </a:cubicBezTo>
                  <a:cubicBezTo>
                    <a:pt x="3135" y="1074"/>
                    <a:pt x="3144" y="1072"/>
                    <a:pt x="3154" y="1067"/>
                  </a:cubicBezTo>
                  <a:cubicBezTo>
                    <a:pt x="3165" y="1068"/>
                    <a:pt x="3176" y="1069"/>
                    <a:pt x="3187" y="1069"/>
                  </a:cubicBezTo>
                  <a:cubicBezTo>
                    <a:pt x="3334" y="1069"/>
                    <a:pt x="3459" y="951"/>
                    <a:pt x="3468" y="800"/>
                  </a:cubicBezTo>
                  <a:cubicBezTo>
                    <a:pt x="3487" y="629"/>
                    <a:pt x="3363" y="486"/>
                    <a:pt x="3201" y="476"/>
                  </a:cubicBezTo>
                  <a:lnTo>
                    <a:pt x="3201" y="486"/>
                  </a:lnTo>
                  <a:lnTo>
                    <a:pt x="220" y="0"/>
                  </a:lnTo>
                  <a:close/>
                </a:path>
              </a:pathLst>
            </a:custGeom>
            <a:solidFill>
              <a:schemeClr val="lt1"/>
            </a:solidFill>
            <a:ln w="310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 name="Google Shape;364;p40"/>
            <p:cNvSpPr/>
            <p:nvPr/>
          </p:nvSpPr>
          <p:spPr>
            <a:xfrm>
              <a:off x="2416000" y="1002850"/>
              <a:ext cx="44800" cy="166725"/>
            </a:xfrm>
            <a:custGeom>
              <a:avLst/>
              <a:gdLst/>
              <a:ahLst/>
              <a:cxnLst/>
              <a:rect l="l" t="t" r="r" b="b"/>
              <a:pathLst>
                <a:path w="1792" h="6669" extrusionOk="0">
                  <a:moveTo>
                    <a:pt x="1668" y="1"/>
                  </a:moveTo>
                  <a:lnTo>
                    <a:pt x="1668" y="1"/>
                  </a:lnTo>
                  <a:cubicBezTo>
                    <a:pt x="1106" y="553"/>
                    <a:pt x="677" y="1239"/>
                    <a:pt x="410" y="1982"/>
                  </a:cubicBezTo>
                  <a:cubicBezTo>
                    <a:pt x="229" y="2496"/>
                    <a:pt x="134" y="3030"/>
                    <a:pt x="124" y="3563"/>
                  </a:cubicBezTo>
                  <a:cubicBezTo>
                    <a:pt x="117" y="3520"/>
                    <a:pt x="111" y="3499"/>
                    <a:pt x="106" y="3499"/>
                  </a:cubicBezTo>
                  <a:lnTo>
                    <a:pt x="106" y="3499"/>
                  </a:lnTo>
                  <a:cubicBezTo>
                    <a:pt x="94" y="3499"/>
                    <a:pt x="94" y="3667"/>
                    <a:pt x="115" y="4011"/>
                  </a:cubicBezTo>
                  <a:cubicBezTo>
                    <a:pt x="96" y="4659"/>
                    <a:pt x="1" y="5401"/>
                    <a:pt x="144" y="6021"/>
                  </a:cubicBezTo>
                  <a:cubicBezTo>
                    <a:pt x="210" y="6259"/>
                    <a:pt x="334" y="6478"/>
                    <a:pt x="496" y="6668"/>
                  </a:cubicBezTo>
                  <a:cubicBezTo>
                    <a:pt x="486" y="6621"/>
                    <a:pt x="467" y="6573"/>
                    <a:pt x="458" y="6525"/>
                  </a:cubicBezTo>
                  <a:cubicBezTo>
                    <a:pt x="124" y="5544"/>
                    <a:pt x="467" y="4230"/>
                    <a:pt x="467" y="4230"/>
                  </a:cubicBezTo>
                  <a:cubicBezTo>
                    <a:pt x="639" y="3801"/>
                    <a:pt x="867" y="3382"/>
                    <a:pt x="1144" y="3001"/>
                  </a:cubicBezTo>
                  <a:cubicBezTo>
                    <a:pt x="1296" y="2782"/>
                    <a:pt x="1477" y="2573"/>
                    <a:pt x="1668" y="2382"/>
                  </a:cubicBezTo>
                  <a:cubicBezTo>
                    <a:pt x="1791" y="2258"/>
                    <a:pt x="1677" y="1372"/>
                    <a:pt x="1677" y="1191"/>
                  </a:cubicBezTo>
                  <a:lnTo>
                    <a:pt x="1677" y="344"/>
                  </a:lnTo>
                  <a:cubicBezTo>
                    <a:pt x="1677" y="296"/>
                    <a:pt x="1639" y="29"/>
                    <a:pt x="1668" y="1"/>
                  </a:cubicBezTo>
                  <a:close/>
                </a:path>
              </a:pathLst>
            </a:custGeom>
            <a:solidFill>
              <a:schemeClr val="lt2"/>
            </a:solidFill>
            <a:ln w="310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 name="Google Shape;365;p40"/>
            <p:cNvSpPr/>
            <p:nvPr/>
          </p:nvSpPr>
          <p:spPr>
            <a:xfrm>
              <a:off x="2417425" y="1271500"/>
              <a:ext cx="190525" cy="78100"/>
            </a:xfrm>
            <a:custGeom>
              <a:avLst/>
              <a:gdLst/>
              <a:ahLst/>
              <a:cxnLst/>
              <a:rect l="l" t="t" r="r" b="b"/>
              <a:pathLst>
                <a:path w="7621" h="3124" extrusionOk="0">
                  <a:moveTo>
                    <a:pt x="7299" y="0"/>
                  </a:moveTo>
                  <a:cubicBezTo>
                    <a:pt x="7267" y="0"/>
                    <a:pt x="7234" y="6"/>
                    <a:pt x="7202" y="18"/>
                  </a:cubicBezTo>
                  <a:lnTo>
                    <a:pt x="201" y="2542"/>
                  </a:lnTo>
                  <a:cubicBezTo>
                    <a:pt x="77" y="2590"/>
                    <a:pt x="1" y="2695"/>
                    <a:pt x="1" y="2828"/>
                  </a:cubicBezTo>
                  <a:cubicBezTo>
                    <a:pt x="1" y="2990"/>
                    <a:pt x="134" y="3123"/>
                    <a:pt x="306" y="3123"/>
                  </a:cubicBezTo>
                  <a:cubicBezTo>
                    <a:pt x="334" y="3123"/>
                    <a:pt x="372" y="3114"/>
                    <a:pt x="401" y="3104"/>
                  </a:cubicBezTo>
                  <a:lnTo>
                    <a:pt x="7402" y="570"/>
                  </a:lnTo>
                  <a:cubicBezTo>
                    <a:pt x="7545" y="513"/>
                    <a:pt x="7621" y="351"/>
                    <a:pt x="7573" y="209"/>
                  </a:cubicBezTo>
                  <a:cubicBezTo>
                    <a:pt x="7536" y="81"/>
                    <a:pt x="7421" y="0"/>
                    <a:pt x="7299" y="0"/>
                  </a:cubicBezTo>
                  <a:close/>
                </a:path>
              </a:pathLst>
            </a:custGeom>
            <a:solidFill>
              <a:schemeClr val="lt1"/>
            </a:solidFill>
            <a:ln w="310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 name="Google Shape;366;p40"/>
            <p:cNvSpPr/>
            <p:nvPr/>
          </p:nvSpPr>
          <p:spPr>
            <a:xfrm>
              <a:off x="2416475" y="1303600"/>
              <a:ext cx="98375" cy="46000"/>
            </a:xfrm>
            <a:custGeom>
              <a:avLst/>
              <a:gdLst/>
              <a:ahLst/>
              <a:cxnLst/>
              <a:rect l="l" t="t" r="r" b="b"/>
              <a:pathLst>
                <a:path w="3935" h="1840" extrusionOk="0">
                  <a:moveTo>
                    <a:pt x="3706" y="1"/>
                  </a:moveTo>
                  <a:lnTo>
                    <a:pt x="239" y="1258"/>
                  </a:lnTo>
                  <a:cubicBezTo>
                    <a:pt x="86" y="1315"/>
                    <a:pt x="1" y="1487"/>
                    <a:pt x="58" y="1639"/>
                  </a:cubicBezTo>
                  <a:cubicBezTo>
                    <a:pt x="105" y="1763"/>
                    <a:pt x="210" y="1839"/>
                    <a:pt x="344" y="1839"/>
                  </a:cubicBezTo>
                  <a:cubicBezTo>
                    <a:pt x="372" y="1839"/>
                    <a:pt x="410" y="1830"/>
                    <a:pt x="439" y="1820"/>
                  </a:cubicBezTo>
                  <a:lnTo>
                    <a:pt x="3935" y="563"/>
                  </a:lnTo>
                  <a:cubicBezTo>
                    <a:pt x="3773" y="420"/>
                    <a:pt x="3696" y="210"/>
                    <a:pt x="3706" y="1"/>
                  </a:cubicBezTo>
                  <a:close/>
                </a:path>
              </a:pathLst>
            </a:custGeom>
            <a:solidFill>
              <a:schemeClr val="lt1"/>
            </a:solidFill>
            <a:ln w="310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 name="Google Shape;367;p40"/>
            <p:cNvSpPr/>
            <p:nvPr/>
          </p:nvSpPr>
          <p:spPr>
            <a:xfrm>
              <a:off x="2448150" y="1820250"/>
              <a:ext cx="191725" cy="67975"/>
            </a:xfrm>
            <a:custGeom>
              <a:avLst/>
              <a:gdLst/>
              <a:ahLst/>
              <a:cxnLst/>
              <a:rect l="l" t="t" r="r" b="b"/>
              <a:pathLst>
                <a:path w="7669" h="2719" extrusionOk="0">
                  <a:moveTo>
                    <a:pt x="334" y="0"/>
                  </a:moveTo>
                  <a:cubicBezTo>
                    <a:pt x="208" y="0"/>
                    <a:pt x="87" y="82"/>
                    <a:pt x="48" y="214"/>
                  </a:cubicBezTo>
                  <a:cubicBezTo>
                    <a:pt x="1" y="366"/>
                    <a:pt x="96" y="537"/>
                    <a:pt x="248" y="585"/>
                  </a:cubicBezTo>
                  <a:lnTo>
                    <a:pt x="7249" y="2700"/>
                  </a:lnTo>
                  <a:cubicBezTo>
                    <a:pt x="7278" y="2709"/>
                    <a:pt x="7306" y="2719"/>
                    <a:pt x="7335" y="2719"/>
                  </a:cubicBezTo>
                  <a:cubicBezTo>
                    <a:pt x="7468" y="2719"/>
                    <a:pt x="7592" y="2633"/>
                    <a:pt x="7630" y="2500"/>
                  </a:cubicBezTo>
                  <a:cubicBezTo>
                    <a:pt x="7668" y="2347"/>
                    <a:pt x="7582" y="2176"/>
                    <a:pt x="7421" y="2138"/>
                  </a:cubicBezTo>
                  <a:lnTo>
                    <a:pt x="420" y="14"/>
                  </a:lnTo>
                  <a:cubicBezTo>
                    <a:pt x="391" y="5"/>
                    <a:pt x="362" y="0"/>
                    <a:pt x="334" y="0"/>
                  </a:cubicBezTo>
                  <a:close/>
                </a:path>
              </a:pathLst>
            </a:custGeom>
            <a:solidFill>
              <a:schemeClr val="lt1"/>
            </a:solidFill>
            <a:ln w="310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 name="Google Shape;368;p40"/>
            <p:cNvSpPr/>
            <p:nvPr/>
          </p:nvSpPr>
          <p:spPr>
            <a:xfrm>
              <a:off x="2448150" y="1820250"/>
              <a:ext cx="79550" cy="34650"/>
            </a:xfrm>
            <a:custGeom>
              <a:avLst/>
              <a:gdLst/>
              <a:ahLst/>
              <a:cxnLst/>
              <a:rect l="l" t="t" r="r" b="b"/>
              <a:pathLst>
                <a:path w="3182" h="1386" extrusionOk="0">
                  <a:moveTo>
                    <a:pt x="334" y="0"/>
                  </a:moveTo>
                  <a:cubicBezTo>
                    <a:pt x="208" y="0"/>
                    <a:pt x="87" y="82"/>
                    <a:pt x="48" y="214"/>
                  </a:cubicBezTo>
                  <a:cubicBezTo>
                    <a:pt x="1" y="366"/>
                    <a:pt x="96" y="537"/>
                    <a:pt x="248" y="585"/>
                  </a:cubicBezTo>
                  <a:lnTo>
                    <a:pt x="2887" y="1385"/>
                  </a:lnTo>
                  <a:cubicBezTo>
                    <a:pt x="2944" y="1185"/>
                    <a:pt x="3039" y="995"/>
                    <a:pt x="3182" y="842"/>
                  </a:cubicBezTo>
                  <a:lnTo>
                    <a:pt x="420" y="14"/>
                  </a:lnTo>
                  <a:cubicBezTo>
                    <a:pt x="391" y="5"/>
                    <a:pt x="362" y="0"/>
                    <a:pt x="334" y="0"/>
                  </a:cubicBezTo>
                  <a:close/>
                </a:path>
              </a:pathLst>
            </a:custGeom>
            <a:solidFill>
              <a:schemeClr val="lt1"/>
            </a:solidFill>
            <a:ln w="310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 name="Google Shape;369;p40"/>
            <p:cNvSpPr/>
            <p:nvPr/>
          </p:nvSpPr>
          <p:spPr>
            <a:xfrm>
              <a:off x="2418375" y="1784125"/>
              <a:ext cx="238875" cy="27200"/>
            </a:xfrm>
            <a:custGeom>
              <a:avLst/>
              <a:gdLst/>
              <a:ahLst/>
              <a:cxnLst/>
              <a:rect l="l" t="t" r="r" b="b"/>
              <a:pathLst>
                <a:path w="9555" h="1088" extrusionOk="0">
                  <a:moveTo>
                    <a:pt x="9249" y="1"/>
                  </a:moveTo>
                  <a:cubicBezTo>
                    <a:pt x="9243" y="1"/>
                    <a:pt x="9237" y="1"/>
                    <a:pt x="9231" y="1"/>
                  </a:cubicBezTo>
                  <a:lnTo>
                    <a:pt x="296" y="497"/>
                  </a:lnTo>
                  <a:cubicBezTo>
                    <a:pt x="125" y="497"/>
                    <a:pt x="1" y="639"/>
                    <a:pt x="1" y="801"/>
                  </a:cubicBezTo>
                  <a:cubicBezTo>
                    <a:pt x="10" y="958"/>
                    <a:pt x="135" y="1088"/>
                    <a:pt x="289" y="1088"/>
                  </a:cubicBezTo>
                  <a:cubicBezTo>
                    <a:pt x="295" y="1088"/>
                    <a:pt x="300" y="1087"/>
                    <a:pt x="306" y="1087"/>
                  </a:cubicBezTo>
                  <a:lnTo>
                    <a:pt x="325" y="1087"/>
                  </a:lnTo>
                  <a:lnTo>
                    <a:pt x="9269" y="592"/>
                  </a:lnTo>
                  <a:cubicBezTo>
                    <a:pt x="9431" y="582"/>
                    <a:pt x="9554" y="439"/>
                    <a:pt x="9545" y="277"/>
                  </a:cubicBezTo>
                  <a:cubicBezTo>
                    <a:pt x="9536" y="121"/>
                    <a:pt x="9412" y="1"/>
                    <a:pt x="9249" y="1"/>
                  </a:cubicBezTo>
                  <a:close/>
                </a:path>
              </a:pathLst>
            </a:custGeom>
            <a:solidFill>
              <a:schemeClr val="lt1"/>
            </a:solidFill>
            <a:ln w="310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 name="Google Shape;370;p40"/>
            <p:cNvSpPr/>
            <p:nvPr/>
          </p:nvSpPr>
          <p:spPr>
            <a:xfrm>
              <a:off x="2418375" y="1789850"/>
              <a:ext cx="128150" cy="21475"/>
            </a:xfrm>
            <a:custGeom>
              <a:avLst/>
              <a:gdLst/>
              <a:ahLst/>
              <a:cxnLst/>
              <a:rect l="l" t="t" r="r" b="b"/>
              <a:pathLst>
                <a:path w="5126" h="859" extrusionOk="0">
                  <a:moveTo>
                    <a:pt x="5030" y="1"/>
                  </a:moveTo>
                  <a:lnTo>
                    <a:pt x="296" y="268"/>
                  </a:lnTo>
                  <a:cubicBezTo>
                    <a:pt x="125" y="268"/>
                    <a:pt x="1" y="410"/>
                    <a:pt x="1" y="572"/>
                  </a:cubicBezTo>
                  <a:cubicBezTo>
                    <a:pt x="10" y="729"/>
                    <a:pt x="135" y="859"/>
                    <a:pt x="289" y="859"/>
                  </a:cubicBezTo>
                  <a:cubicBezTo>
                    <a:pt x="295" y="859"/>
                    <a:pt x="300" y="858"/>
                    <a:pt x="306" y="858"/>
                  </a:cubicBezTo>
                  <a:lnTo>
                    <a:pt x="325" y="858"/>
                  </a:lnTo>
                  <a:lnTo>
                    <a:pt x="5116" y="591"/>
                  </a:lnTo>
                  <a:cubicBezTo>
                    <a:pt x="5125" y="391"/>
                    <a:pt x="5097" y="191"/>
                    <a:pt x="5030" y="1"/>
                  </a:cubicBezTo>
                  <a:close/>
                </a:path>
              </a:pathLst>
            </a:custGeom>
            <a:solidFill>
              <a:schemeClr val="lt1"/>
            </a:solidFill>
            <a:ln w="310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 name="Google Shape;371;p40"/>
            <p:cNvSpPr/>
            <p:nvPr/>
          </p:nvSpPr>
          <p:spPr>
            <a:xfrm>
              <a:off x="2430775" y="1631500"/>
              <a:ext cx="41225" cy="17900"/>
            </a:xfrm>
            <a:custGeom>
              <a:avLst/>
              <a:gdLst/>
              <a:ahLst/>
              <a:cxnLst/>
              <a:rect l="l" t="t" r="r" b="b"/>
              <a:pathLst>
                <a:path w="1649" h="716" extrusionOk="0">
                  <a:moveTo>
                    <a:pt x="315" y="0"/>
                  </a:moveTo>
                  <a:cubicBezTo>
                    <a:pt x="161" y="0"/>
                    <a:pt x="28" y="112"/>
                    <a:pt x="10" y="277"/>
                  </a:cubicBezTo>
                  <a:cubicBezTo>
                    <a:pt x="0" y="439"/>
                    <a:pt x="115" y="582"/>
                    <a:pt x="286" y="601"/>
                  </a:cubicBezTo>
                  <a:lnTo>
                    <a:pt x="1562" y="715"/>
                  </a:lnTo>
                  <a:cubicBezTo>
                    <a:pt x="1562" y="515"/>
                    <a:pt x="1591" y="315"/>
                    <a:pt x="1648" y="125"/>
                  </a:cubicBezTo>
                  <a:lnTo>
                    <a:pt x="334" y="1"/>
                  </a:lnTo>
                  <a:cubicBezTo>
                    <a:pt x="327" y="0"/>
                    <a:pt x="321" y="0"/>
                    <a:pt x="315" y="0"/>
                  </a:cubicBezTo>
                  <a:close/>
                </a:path>
              </a:pathLst>
            </a:custGeom>
            <a:solidFill>
              <a:schemeClr val="lt1"/>
            </a:solidFill>
            <a:ln w="310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 name="Google Shape;372;p40"/>
            <p:cNvSpPr/>
            <p:nvPr/>
          </p:nvSpPr>
          <p:spPr>
            <a:xfrm>
              <a:off x="2573400" y="1801050"/>
              <a:ext cx="95750" cy="139575"/>
            </a:xfrm>
            <a:custGeom>
              <a:avLst/>
              <a:gdLst/>
              <a:ahLst/>
              <a:cxnLst/>
              <a:rect l="l" t="t" r="r" b="b"/>
              <a:pathLst>
                <a:path w="3830" h="5583" extrusionOk="0">
                  <a:moveTo>
                    <a:pt x="3734" y="0"/>
                  </a:moveTo>
                  <a:lnTo>
                    <a:pt x="3734" y="20"/>
                  </a:lnTo>
                  <a:cubicBezTo>
                    <a:pt x="3734" y="524"/>
                    <a:pt x="3306" y="1134"/>
                    <a:pt x="3306" y="1134"/>
                  </a:cubicBezTo>
                  <a:cubicBezTo>
                    <a:pt x="2449" y="2067"/>
                    <a:pt x="1163" y="2725"/>
                    <a:pt x="77" y="3201"/>
                  </a:cubicBezTo>
                  <a:cubicBezTo>
                    <a:pt x="1" y="3239"/>
                    <a:pt x="67" y="4277"/>
                    <a:pt x="67" y="4391"/>
                  </a:cubicBezTo>
                  <a:cubicBezTo>
                    <a:pt x="67" y="4515"/>
                    <a:pt x="152" y="5546"/>
                    <a:pt x="78" y="5582"/>
                  </a:cubicBezTo>
                  <a:lnTo>
                    <a:pt x="78" y="5582"/>
                  </a:lnTo>
                  <a:cubicBezTo>
                    <a:pt x="1278" y="5067"/>
                    <a:pt x="2458" y="4391"/>
                    <a:pt x="3353" y="3429"/>
                  </a:cubicBezTo>
                  <a:cubicBezTo>
                    <a:pt x="3487" y="3277"/>
                    <a:pt x="3706" y="3077"/>
                    <a:pt x="3782" y="2887"/>
                  </a:cubicBezTo>
                  <a:cubicBezTo>
                    <a:pt x="3830" y="2744"/>
                    <a:pt x="3801" y="2544"/>
                    <a:pt x="3801" y="2401"/>
                  </a:cubicBezTo>
                  <a:cubicBezTo>
                    <a:pt x="3801" y="1810"/>
                    <a:pt x="3811" y="1229"/>
                    <a:pt x="3801" y="648"/>
                  </a:cubicBezTo>
                  <a:cubicBezTo>
                    <a:pt x="3801" y="591"/>
                    <a:pt x="3801" y="543"/>
                    <a:pt x="3792" y="496"/>
                  </a:cubicBezTo>
                  <a:lnTo>
                    <a:pt x="3792" y="477"/>
                  </a:lnTo>
                  <a:cubicBezTo>
                    <a:pt x="3782" y="315"/>
                    <a:pt x="3763" y="153"/>
                    <a:pt x="3734" y="0"/>
                  </a:cubicBezTo>
                  <a:close/>
                  <a:moveTo>
                    <a:pt x="78" y="5582"/>
                  </a:moveTo>
                  <a:lnTo>
                    <a:pt x="78" y="5582"/>
                  </a:lnTo>
                  <a:cubicBezTo>
                    <a:pt x="77" y="5582"/>
                    <a:pt x="77" y="5582"/>
                    <a:pt x="77" y="5582"/>
                  </a:cubicBezTo>
                  <a:cubicBezTo>
                    <a:pt x="77" y="5582"/>
                    <a:pt x="77" y="5582"/>
                    <a:pt x="78" y="5582"/>
                  </a:cubicBezTo>
                  <a:close/>
                </a:path>
              </a:pathLst>
            </a:custGeom>
            <a:solidFill>
              <a:schemeClr val="lt2"/>
            </a:solidFill>
            <a:ln w="310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 name="Google Shape;373;p40"/>
            <p:cNvSpPr/>
            <p:nvPr/>
          </p:nvSpPr>
          <p:spPr>
            <a:xfrm>
              <a:off x="2405050" y="1015725"/>
              <a:ext cx="288875" cy="340525"/>
            </a:xfrm>
            <a:custGeom>
              <a:avLst/>
              <a:gdLst/>
              <a:ahLst/>
              <a:cxnLst/>
              <a:rect l="l" t="t" r="r" b="b"/>
              <a:pathLst>
                <a:path w="11555" h="13621" extrusionOk="0">
                  <a:moveTo>
                    <a:pt x="10849" y="0"/>
                  </a:moveTo>
                  <a:lnTo>
                    <a:pt x="10849" y="0"/>
                  </a:lnTo>
                  <a:cubicBezTo>
                    <a:pt x="10935" y="648"/>
                    <a:pt x="10783" y="1305"/>
                    <a:pt x="10421" y="1848"/>
                  </a:cubicBezTo>
                  <a:cubicBezTo>
                    <a:pt x="9154" y="2924"/>
                    <a:pt x="7792" y="3886"/>
                    <a:pt x="6363" y="4734"/>
                  </a:cubicBezTo>
                  <a:cubicBezTo>
                    <a:pt x="5239" y="5391"/>
                    <a:pt x="4087" y="5982"/>
                    <a:pt x="3001" y="6687"/>
                  </a:cubicBezTo>
                  <a:cubicBezTo>
                    <a:pt x="2058" y="7306"/>
                    <a:pt x="1096" y="8039"/>
                    <a:pt x="572" y="9068"/>
                  </a:cubicBezTo>
                  <a:cubicBezTo>
                    <a:pt x="1" y="10192"/>
                    <a:pt x="162" y="11630"/>
                    <a:pt x="201" y="12840"/>
                  </a:cubicBezTo>
                  <a:cubicBezTo>
                    <a:pt x="201" y="13106"/>
                    <a:pt x="267" y="13373"/>
                    <a:pt x="382" y="13621"/>
                  </a:cubicBezTo>
                  <a:cubicBezTo>
                    <a:pt x="362" y="13516"/>
                    <a:pt x="334" y="13421"/>
                    <a:pt x="315" y="13316"/>
                  </a:cubicBezTo>
                  <a:cubicBezTo>
                    <a:pt x="201" y="12706"/>
                    <a:pt x="524" y="11544"/>
                    <a:pt x="524" y="11544"/>
                  </a:cubicBezTo>
                  <a:cubicBezTo>
                    <a:pt x="705" y="11163"/>
                    <a:pt x="953" y="10811"/>
                    <a:pt x="1239" y="10506"/>
                  </a:cubicBezTo>
                  <a:cubicBezTo>
                    <a:pt x="2029" y="9630"/>
                    <a:pt x="3058" y="9001"/>
                    <a:pt x="4068" y="8420"/>
                  </a:cubicBezTo>
                  <a:cubicBezTo>
                    <a:pt x="5239" y="7734"/>
                    <a:pt x="6411" y="7058"/>
                    <a:pt x="7554" y="6325"/>
                  </a:cubicBezTo>
                  <a:cubicBezTo>
                    <a:pt x="8125" y="5963"/>
                    <a:pt x="8697" y="5591"/>
                    <a:pt x="9249" y="5191"/>
                  </a:cubicBezTo>
                  <a:cubicBezTo>
                    <a:pt x="9764" y="4829"/>
                    <a:pt x="10335" y="4458"/>
                    <a:pt x="10783" y="4001"/>
                  </a:cubicBezTo>
                  <a:cubicBezTo>
                    <a:pt x="11554" y="3210"/>
                    <a:pt x="11488" y="2143"/>
                    <a:pt x="11278" y="1124"/>
                  </a:cubicBezTo>
                  <a:cubicBezTo>
                    <a:pt x="11250" y="972"/>
                    <a:pt x="11211" y="810"/>
                    <a:pt x="11154" y="667"/>
                  </a:cubicBezTo>
                  <a:cubicBezTo>
                    <a:pt x="11078" y="438"/>
                    <a:pt x="10878" y="95"/>
                    <a:pt x="10849" y="0"/>
                  </a:cubicBezTo>
                  <a:close/>
                </a:path>
              </a:pathLst>
            </a:custGeom>
            <a:solidFill>
              <a:schemeClr val="lt2"/>
            </a:solidFill>
            <a:ln w="310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 name="Google Shape;374;p40"/>
            <p:cNvSpPr/>
            <p:nvPr/>
          </p:nvSpPr>
          <p:spPr>
            <a:xfrm>
              <a:off x="2727475" y="2035850"/>
              <a:ext cx="15025" cy="129550"/>
            </a:xfrm>
            <a:custGeom>
              <a:avLst/>
              <a:gdLst/>
              <a:ahLst/>
              <a:cxnLst/>
              <a:rect l="l" t="t" r="r" b="b"/>
              <a:pathLst>
                <a:path w="601" h="5182" extrusionOk="0">
                  <a:moveTo>
                    <a:pt x="0" y="0"/>
                  </a:moveTo>
                  <a:lnTo>
                    <a:pt x="0" y="5182"/>
                  </a:lnTo>
                  <a:lnTo>
                    <a:pt x="600" y="5182"/>
                  </a:lnTo>
                  <a:lnTo>
                    <a:pt x="600" y="0"/>
                  </a:lnTo>
                  <a:close/>
                </a:path>
              </a:pathLst>
            </a:custGeom>
            <a:solidFill>
              <a:schemeClr val="lt1"/>
            </a:solidFill>
            <a:ln w="310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 name="Google Shape;375;p40"/>
            <p:cNvSpPr/>
            <p:nvPr/>
          </p:nvSpPr>
          <p:spPr>
            <a:xfrm>
              <a:off x="2751275" y="1998700"/>
              <a:ext cx="34325" cy="146000"/>
            </a:xfrm>
            <a:custGeom>
              <a:avLst/>
              <a:gdLst/>
              <a:ahLst/>
              <a:cxnLst/>
              <a:rect l="l" t="t" r="r" b="b"/>
              <a:pathLst>
                <a:path w="1373" h="5840" extrusionOk="0">
                  <a:moveTo>
                    <a:pt x="1" y="0"/>
                  </a:moveTo>
                  <a:lnTo>
                    <a:pt x="1" y="5296"/>
                  </a:lnTo>
                  <a:cubicBezTo>
                    <a:pt x="1" y="5591"/>
                    <a:pt x="249" y="5839"/>
                    <a:pt x="544" y="5839"/>
                  </a:cubicBezTo>
                  <a:lnTo>
                    <a:pt x="839" y="5839"/>
                  </a:lnTo>
                  <a:cubicBezTo>
                    <a:pt x="1134" y="5839"/>
                    <a:pt x="1372" y="5591"/>
                    <a:pt x="1372" y="5296"/>
                  </a:cubicBezTo>
                  <a:lnTo>
                    <a:pt x="1372" y="0"/>
                  </a:lnTo>
                  <a:close/>
                </a:path>
              </a:pathLst>
            </a:custGeom>
            <a:solidFill>
              <a:schemeClr val="lt1"/>
            </a:solidFill>
            <a:ln w="310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 name="Google Shape;376;p40"/>
            <p:cNvSpPr/>
            <p:nvPr/>
          </p:nvSpPr>
          <p:spPr>
            <a:xfrm>
              <a:off x="2755100" y="2018450"/>
              <a:ext cx="26925" cy="120275"/>
            </a:xfrm>
            <a:custGeom>
              <a:avLst/>
              <a:gdLst/>
              <a:ahLst/>
              <a:cxnLst/>
              <a:rect l="l" t="t" r="r" b="b"/>
              <a:pathLst>
                <a:path w="1077" h="4811" extrusionOk="0">
                  <a:moveTo>
                    <a:pt x="0" y="1"/>
                  </a:moveTo>
                  <a:lnTo>
                    <a:pt x="0" y="4268"/>
                  </a:lnTo>
                  <a:cubicBezTo>
                    <a:pt x="0" y="4563"/>
                    <a:pt x="238" y="4811"/>
                    <a:pt x="534" y="4811"/>
                  </a:cubicBezTo>
                  <a:cubicBezTo>
                    <a:pt x="829" y="4811"/>
                    <a:pt x="1077" y="4573"/>
                    <a:pt x="1077" y="4268"/>
                  </a:cubicBezTo>
                  <a:lnTo>
                    <a:pt x="1077"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 name="Google Shape;377;p40"/>
            <p:cNvSpPr/>
            <p:nvPr/>
          </p:nvSpPr>
          <p:spPr>
            <a:xfrm>
              <a:off x="2747225" y="1993925"/>
              <a:ext cx="42425" cy="9800"/>
            </a:xfrm>
            <a:custGeom>
              <a:avLst/>
              <a:gdLst/>
              <a:ahLst/>
              <a:cxnLst/>
              <a:rect l="l" t="t" r="r" b="b"/>
              <a:pathLst>
                <a:path w="1697" h="392" extrusionOk="0">
                  <a:moveTo>
                    <a:pt x="191" y="1"/>
                  </a:moveTo>
                  <a:cubicBezTo>
                    <a:pt x="87" y="1"/>
                    <a:pt x="1" y="86"/>
                    <a:pt x="1" y="191"/>
                  </a:cubicBezTo>
                  <a:cubicBezTo>
                    <a:pt x="1" y="296"/>
                    <a:pt x="87" y="391"/>
                    <a:pt x="191" y="391"/>
                  </a:cubicBezTo>
                  <a:lnTo>
                    <a:pt x="1506" y="391"/>
                  </a:lnTo>
                  <a:cubicBezTo>
                    <a:pt x="1611" y="391"/>
                    <a:pt x="1696" y="296"/>
                    <a:pt x="1696" y="191"/>
                  </a:cubicBezTo>
                  <a:cubicBezTo>
                    <a:pt x="1696" y="86"/>
                    <a:pt x="1611" y="1"/>
                    <a:pt x="1506" y="1"/>
                  </a:cubicBezTo>
                  <a:close/>
                </a:path>
              </a:pathLst>
            </a:custGeom>
            <a:solidFill>
              <a:schemeClr val="lt1"/>
            </a:solidFill>
            <a:ln w="310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 name="Google Shape;378;p40"/>
            <p:cNvSpPr/>
            <p:nvPr/>
          </p:nvSpPr>
          <p:spPr>
            <a:xfrm>
              <a:off x="2803900" y="1998700"/>
              <a:ext cx="34325" cy="146000"/>
            </a:xfrm>
            <a:custGeom>
              <a:avLst/>
              <a:gdLst/>
              <a:ahLst/>
              <a:cxnLst/>
              <a:rect l="l" t="t" r="r" b="b"/>
              <a:pathLst>
                <a:path w="1373" h="5840" extrusionOk="0">
                  <a:moveTo>
                    <a:pt x="1" y="0"/>
                  </a:moveTo>
                  <a:lnTo>
                    <a:pt x="1" y="5296"/>
                  </a:lnTo>
                  <a:cubicBezTo>
                    <a:pt x="1" y="5591"/>
                    <a:pt x="239" y="5839"/>
                    <a:pt x="544" y="5839"/>
                  </a:cubicBezTo>
                  <a:lnTo>
                    <a:pt x="830" y="5839"/>
                  </a:lnTo>
                  <a:cubicBezTo>
                    <a:pt x="1125" y="5839"/>
                    <a:pt x="1372" y="5591"/>
                    <a:pt x="1372" y="5296"/>
                  </a:cubicBezTo>
                  <a:lnTo>
                    <a:pt x="1372" y="0"/>
                  </a:lnTo>
                  <a:close/>
                </a:path>
              </a:pathLst>
            </a:custGeom>
            <a:solidFill>
              <a:schemeClr val="lt1"/>
            </a:solidFill>
            <a:ln w="310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 name="Google Shape;379;p40"/>
            <p:cNvSpPr/>
            <p:nvPr/>
          </p:nvSpPr>
          <p:spPr>
            <a:xfrm>
              <a:off x="2807725" y="2018450"/>
              <a:ext cx="26925" cy="120275"/>
            </a:xfrm>
            <a:custGeom>
              <a:avLst/>
              <a:gdLst/>
              <a:ahLst/>
              <a:cxnLst/>
              <a:rect l="l" t="t" r="r" b="b"/>
              <a:pathLst>
                <a:path w="1077" h="4811" extrusionOk="0">
                  <a:moveTo>
                    <a:pt x="0" y="1"/>
                  </a:moveTo>
                  <a:lnTo>
                    <a:pt x="0" y="4268"/>
                  </a:lnTo>
                  <a:cubicBezTo>
                    <a:pt x="0" y="4563"/>
                    <a:pt x="238" y="4811"/>
                    <a:pt x="534" y="4811"/>
                  </a:cubicBezTo>
                  <a:cubicBezTo>
                    <a:pt x="829" y="4811"/>
                    <a:pt x="1077" y="4573"/>
                    <a:pt x="1077" y="4268"/>
                  </a:cubicBezTo>
                  <a:lnTo>
                    <a:pt x="1077"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 name="Google Shape;380;p40"/>
            <p:cNvSpPr/>
            <p:nvPr/>
          </p:nvSpPr>
          <p:spPr>
            <a:xfrm>
              <a:off x="2799850" y="1993925"/>
              <a:ext cx="42425" cy="9800"/>
            </a:xfrm>
            <a:custGeom>
              <a:avLst/>
              <a:gdLst/>
              <a:ahLst/>
              <a:cxnLst/>
              <a:rect l="l" t="t" r="r" b="b"/>
              <a:pathLst>
                <a:path w="1697" h="392" extrusionOk="0">
                  <a:moveTo>
                    <a:pt x="191" y="1"/>
                  </a:moveTo>
                  <a:cubicBezTo>
                    <a:pt x="87" y="1"/>
                    <a:pt x="1" y="86"/>
                    <a:pt x="1" y="191"/>
                  </a:cubicBezTo>
                  <a:cubicBezTo>
                    <a:pt x="1" y="296"/>
                    <a:pt x="87" y="391"/>
                    <a:pt x="191" y="391"/>
                  </a:cubicBezTo>
                  <a:lnTo>
                    <a:pt x="1496" y="391"/>
                  </a:lnTo>
                  <a:cubicBezTo>
                    <a:pt x="1611" y="391"/>
                    <a:pt x="1696" y="296"/>
                    <a:pt x="1696" y="191"/>
                  </a:cubicBezTo>
                  <a:cubicBezTo>
                    <a:pt x="1696" y="86"/>
                    <a:pt x="1611" y="1"/>
                    <a:pt x="1496" y="1"/>
                  </a:cubicBezTo>
                  <a:close/>
                </a:path>
              </a:pathLst>
            </a:custGeom>
            <a:solidFill>
              <a:schemeClr val="lt1"/>
            </a:solidFill>
            <a:ln w="310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 name="Google Shape;381;p40"/>
            <p:cNvSpPr/>
            <p:nvPr/>
          </p:nvSpPr>
          <p:spPr>
            <a:xfrm>
              <a:off x="2856525" y="1998700"/>
              <a:ext cx="34325" cy="146000"/>
            </a:xfrm>
            <a:custGeom>
              <a:avLst/>
              <a:gdLst/>
              <a:ahLst/>
              <a:cxnLst/>
              <a:rect l="l" t="t" r="r" b="b"/>
              <a:pathLst>
                <a:path w="1373" h="5840" extrusionOk="0">
                  <a:moveTo>
                    <a:pt x="1" y="0"/>
                  </a:moveTo>
                  <a:lnTo>
                    <a:pt x="1" y="5296"/>
                  </a:lnTo>
                  <a:cubicBezTo>
                    <a:pt x="1" y="5591"/>
                    <a:pt x="239" y="5839"/>
                    <a:pt x="534" y="5839"/>
                  </a:cubicBezTo>
                  <a:lnTo>
                    <a:pt x="830" y="5839"/>
                  </a:lnTo>
                  <a:cubicBezTo>
                    <a:pt x="1125" y="5839"/>
                    <a:pt x="1373" y="5591"/>
                    <a:pt x="1373" y="5296"/>
                  </a:cubicBezTo>
                  <a:lnTo>
                    <a:pt x="1373" y="0"/>
                  </a:lnTo>
                  <a:close/>
                </a:path>
              </a:pathLst>
            </a:custGeom>
            <a:solidFill>
              <a:schemeClr val="lt1"/>
            </a:solidFill>
            <a:ln w="310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 name="Google Shape;382;p40"/>
            <p:cNvSpPr/>
            <p:nvPr/>
          </p:nvSpPr>
          <p:spPr>
            <a:xfrm>
              <a:off x="2860100" y="2018450"/>
              <a:ext cx="26950" cy="120275"/>
            </a:xfrm>
            <a:custGeom>
              <a:avLst/>
              <a:gdLst/>
              <a:ahLst/>
              <a:cxnLst/>
              <a:rect l="l" t="t" r="r" b="b"/>
              <a:pathLst>
                <a:path w="1078" h="4811" extrusionOk="0">
                  <a:moveTo>
                    <a:pt x="1" y="1"/>
                  </a:moveTo>
                  <a:lnTo>
                    <a:pt x="1" y="4268"/>
                  </a:lnTo>
                  <a:cubicBezTo>
                    <a:pt x="1" y="4563"/>
                    <a:pt x="239" y="4811"/>
                    <a:pt x="544" y="4811"/>
                  </a:cubicBezTo>
                  <a:cubicBezTo>
                    <a:pt x="839" y="4811"/>
                    <a:pt x="1077" y="4573"/>
                    <a:pt x="1077" y="4268"/>
                  </a:cubicBezTo>
                  <a:lnTo>
                    <a:pt x="1077"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 name="Google Shape;383;p40"/>
            <p:cNvSpPr/>
            <p:nvPr/>
          </p:nvSpPr>
          <p:spPr>
            <a:xfrm>
              <a:off x="2852250" y="1993925"/>
              <a:ext cx="42400" cy="9800"/>
            </a:xfrm>
            <a:custGeom>
              <a:avLst/>
              <a:gdLst/>
              <a:ahLst/>
              <a:cxnLst/>
              <a:rect l="l" t="t" r="r" b="b"/>
              <a:pathLst>
                <a:path w="1696" h="392" extrusionOk="0">
                  <a:moveTo>
                    <a:pt x="200" y="1"/>
                  </a:moveTo>
                  <a:cubicBezTo>
                    <a:pt x="86" y="1"/>
                    <a:pt x="0" y="86"/>
                    <a:pt x="0" y="191"/>
                  </a:cubicBezTo>
                  <a:cubicBezTo>
                    <a:pt x="0" y="296"/>
                    <a:pt x="86" y="391"/>
                    <a:pt x="200" y="391"/>
                  </a:cubicBezTo>
                  <a:lnTo>
                    <a:pt x="1505" y="391"/>
                  </a:lnTo>
                  <a:cubicBezTo>
                    <a:pt x="1610" y="391"/>
                    <a:pt x="1696" y="296"/>
                    <a:pt x="1696" y="191"/>
                  </a:cubicBezTo>
                  <a:cubicBezTo>
                    <a:pt x="1696" y="86"/>
                    <a:pt x="1610" y="1"/>
                    <a:pt x="1505" y="1"/>
                  </a:cubicBezTo>
                  <a:close/>
                </a:path>
              </a:pathLst>
            </a:custGeom>
            <a:solidFill>
              <a:schemeClr val="lt1"/>
            </a:solidFill>
            <a:ln w="310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 name="Google Shape;384;p40"/>
            <p:cNvSpPr/>
            <p:nvPr/>
          </p:nvSpPr>
          <p:spPr>
            <a:xfrm>
              <a:off x="2715575" y="2022500"/>
              <a:ext cx="186225" cy="22175"/>
            </a:xfrm>
            <a:custGeom>
              <a:avLst/>
              <a:gdLst/>
              <a:ahLst/>
              <a:cxnLst/>
              <a:rect l="l" t="t" r="r" b="b"/>
              <a:pathLst>
                <a:path w="7449" h="887" extrusionOk="0">
                  <a:moveTo>
                    <a:pt x="0" y="1"/>
                  </a:moveTo>
                  <a:lnTo>
                    <a:pt x="0" y="887"/>
                  </a:lnTo>
                  <a:lnTo>
                    <a:pt x="7449" y="887"/>
                  </a:lnTo>
                  <a:lnTo>
                    <a:pt x="7449" y="1"/>
                  </a:lnTo>
                  <a:close/>
                </a:path>
              </a:pathLst>
            </a:custGeom>
            <a:solidFill>
              <a:schemeClr val="lt1"/>
            </a:solidFill>
            <a:ln w="310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 name="Google Shape;385;p40"/>
            <p:cNvSpPr/>
            <p:nvPr/>
          </p:nvSpPr>
          <p:spPr>
            <a:xfrm>
              <a:off x="2715575" y="2154900"/>
              <a:ext cx="186225" cy="22400"/>
            </a:xfrm>
            <a:custGeom>
              <a:avLst/>
              <a:gdLst/>
              <a:ahLst/>
              <a:cxnLst/>
              <a:rect l="l" t="t" r="r" b="b"/>
              <a:pathLst>
                <a:path w="7449" h="896" extrusionOk="0">
                  <a:moveTo>
                    <a:pt x="0" y="1"/>
                  </a:moveTo>
                  <a:lnTo>
                    <a:pt x="0" y="896"/>
                  </a:lnTo>
                  <a:lnTo>
                    <a:pt x="7449" y="896"/>
                  </a:lnTo>
                  <a:lnTo>
                    <a:pt x="7449" y="1"/>
                  </a:lnTo>
                  <a:close/>
                </a:path>
              </a:pathLst>
            </a:custGeom>
            <a:solidFill>
              <a:schemeClr val="lt1"/>
            </a:solidFill>
            <a:ln w="310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 name="Google Shape;386;p40"/>
            <p:cNvSpPr/>
            <p:nvPr/>
          </p:nvSpPr>
          <p:spPr>
            <a:xfrm>
              <a:off x="2995600" y="1950350"/>
              <a:ext cx="163150" cy="226725"/>
            </a:xfrm>
            <a:custGeom>
              <a:avLst/>
              <a:gdLst/>
              <a:ahLst/>
              <a:cxnLst/>
              <a:rect l="l" t="t" r="r" b="b"/>
              <a:pathLst>
                <a:path w="6526" h="9069" extrusionOk="0">
                  <a:moveTo>
                    <a:pt x="1925" y="1"/>
                  </a:moveTo>
                  <a:lnTo>
                    <a:pt x="1925" y="2696"/>
                  </a:lnTo>
                  <a:lnTo>
                    <a:pt x="96" y="8354"/>
                  </a:lnTo>
                  <a:cubicBezTo>
                    <a:pt x="1" y="8649"/>
                    <a:pt x="162" y="8954"/>
                    <a:pt x="458" y="9049"/>
                  </a:cubicBezTo>
                  <a:cubicBezTo>
                    <a:pt x="505" y="9059"/>
                    <a:pt x="562" y="9068"/>
                    <a:pt x="620" y="9068"/>
                  </a:cubicBezTo>
                  <a:lnTo>
                    <a:pt x="5973" y="9068"/>
                  </a:lnTo>
                  <a:cubicBezTo>
                    <a:pt x="6277" y="9068"/>
                    <a:pt x="6525" y="8821"/>
                    <a:pt x="6525" y="8516"/>
                  </a:cubicBezTo>
                  <a:cubicBezTo>
                    <a:pt x="6525" y="8468"/>
                    <a:pt x="6516" y="8411"/>
                    <a:pt x="6497" y="8354"/>
                  </a:cubicBezTo>
                  <a:lnTo>
                    <a:pt x="4696" y="2639"/>
                  </a:lnTo>
                  <a:lnTo>
                    <a:pt x="4687" y="1"/>
                  </a:lnTo>
                  <a:close/>
                </a:path>
              </a:pathLst>
            </a:custGeom>
            <a:solidFill>
              <a:schemeClr val="lt1"/>
            </a:solidFill>
            <a:ln w="310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 name="Google Shape;387;p40"/>
            <p:cNvSpPr/>
            <p:nvPr/>
          </p:nvSpPr>
          <p:spPr>
            <a:xfrm>
              <a:off x="3009650" y="2042975"/>
              <a:ext cx="135275" cy="123850"/>
            </a:xfrm>
            <a:custGeom>
              <a:avLst/>
              <a:gdLst/>
              <a:ahLst/>
              <a:cxnLst/>
              <a:rect l="l" t="t" r="r" b="b"/>
              <a:pathLst>
                <a:path w="5411" h="4954" extrusionOk="0">
                  <a:moveTo>
                    <a:pt x="1439" y="1"/>
                  </a:moveTo>
                  <a:lnTo>
                    <a:pt x="77" y="4344"/>
                  </a:lnTo>
                  <a:cubicBezTo>
                    <a:pt x="0" y="4582"/>
                    <a:pt x="134" y="4849"/>
                    <a:pt x="372" y="4935"/>
                  </a:cubicBezTo>
                  <a:cubicBezTo>
                    <a:pt x="420" y="4944"/>
                    <a:pt x="467" y="4954"/>
                    <a:pt x="515" y="4954"/>
                  </a:cubicBezTo>
                  <a:lnTo>
                    <a:pt x="4953" y="4954"/>
                  </a:lnTo>
                  <a:cubicBezTo>
                    <a:pt x="5211" y="4954"/>
                    <a:pt x="5411" y="4735"/>
                    <a:pt x="5411" y="4478"/>
                  </a:cubicBezTo>
                  <a:cubicBezTo>
                    <a:pt x="5411" y="4430"/>
                    <a:pt x="5401" y="4382"/>
                    <a:pt x="5382" y="4344"/>
                  </a:cubicBezTo>
                  <a:lnTo>
                    <a:pt x="4058"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 name="Google Shape;388;p40"/>
            <p:cNvSpPr/>
            <p:nvPr/>
          </p:nvSpPr>
          <p:spPr>
            <a:xfrm>
              <a:off x="3030850" y="1937975"/>
              <a:ext cx="92400" cy="16450"/>
            </a:xfrm>
            <a:custGeom>
              <a:avLst/>
              <a:gdLst/>
              <a:ahLst/>
              <a:cxnLst/>
              <a:rect l="l" t="t" r="r" b="b"/>
              <a:pathLst>
                <a:path w="3696" h="658" extrusionOk="0">
                  <a:moveTo>
                    <a:pt x="229" y="0"/>
                  </a:moveTo>
                  <a:cubicBezTo>
                    <a:pt x="105" y="0"/>
                    <a:pt x="0" y="105"/>
                    <a:pt x="0" y="229"/>
                  </a:cubicBezTo>
                  <a:lnTo>
                    <a:pt x="0" y="438"/>
                  </a:lnTo>
                  <a:cubicBezTo>
                    <a:pt x="0" y="562"/>
                    <a:pt x="105" y="658"/>
                    <a:pt x="229" y="658"/>
                  </a:cubicBezTo>
                  <a:lnTo>
                    <a:pt x="3477" y="658"/>
                  </a:lnTo>
                  <a:cubicBezTo>
                    <a:pt x="3601" y="658"/>
                    <a:pt x="3696" y="562"/>
                    <a:pt x="3696" y="438"/>
                  </a:cubicBezTo>
                  <a:lnTo>
                    <a:pt x="3696" y="229"/>
                  </a:lnTo>
                  <a:cubicBezTo>
                    <a:pt x="3696" y="105"/>
                    <a:pt x="3601" y="0"/>
                    <a:pt x="3477" y="0"/>
                  </a:cubicBezTo>
                  <a:close/>
                </a:path>
              </a:pathLst>
            </a:custGeom>
            <a:solidFill>
              <a:schemeClr val="lt1"/>
            </a:solidFill>
            <a:ln w="310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89" name="Google Shape;389;p40"/>
          <p:cNvGrpSpPr/>
          <p:nvPr/>
        </p:nvGrpSpPr>
        <p:grpSpPr>
          <a:xfrm>
            <a:off x="6224475" y="539500"/>
            <a:ext cx="2070200" cy="1893900"/>
            <a:chOff x="6453075" y="528575"/>
            <a:chExt cx="2070200" cy="1893900"/>
          </a:xfrm>
        </p:grpSpPr>
        <p:sp>
          <p:nvSpPr>
            <p:cNvPr id="390" name="Google Shape;390;p40"/>
            <p:cNvSpPr/>
            <p:nvPr/>
          </p:nvSpPr>
          <p:spPr>
            <a:xfrm>
              <a:off x="6453075" y="1605125"/>
              <a:ext cx="72000" cy="720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 name="Google Shape;391;p40"/>
            <p:cNvSpPr/>
            <p:nvPr/>
          </p:nvSpPr>
          <p:spPr>
            <a:xfrm>
              <a:off x="7597350" y="1073800"/>
              <a:ext cx="72000" cy="720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 name="Google Shape;392;p40"/>
            <p:cNvSpPr/>
            <p:nvPr/>
          </p:nvSpPr>
          <p:spPr>
            <a:xfrm>
              <a:off x="7708775" y="2350475"/>
              <a:ext cx="72000" cy="720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 name="Google Shape;393;p40"/>
            <p:cNvSpPr/>
            <p:nvPr/>
          </p:nvSpPr>
          <p:spPr>
            <a:xfrm>
              <a:off x="8451275" y="528575"/>
              <a:ext cx="72000" cy="720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94"/>
        <p:cNvGrpSpPr/>
        <p:nvPr/>
      </p:nvGrpSpPr>
      <p:grpSpPr>
        <a:xfrm>
          <a:off x="0" y="0"/>
          <a:ext cx="0" cy="0"/>
          <a:chOff x="0" y="0"/>
          <a:chExt cx="0" cy="0"/>
        </a:xfrm>
      </p:grpSpPr>
      <p:sp>
        <p:nvSpPr>
          <p:cNvPr id="695" name="Google Shape;695;p45"/>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400" dirty="0"/>
              <a:t>Question 1.</a:t>
            </a:r>
            <a:endParaRPr sz="2400" dirty="0"/>
          </a:p>
        </p:txBody>
      </p:sp>
      <p:sp>
        <p:nvSpPr>
          <p:cNvPr id="696" name="Google Shape;696;p45"/>
          <p:cNvSpPr txBox="1">
            <a:spLocks noGrp="1"/>
          </p:cNvSpPr>
          <p:nvPr>
            <p:ph type="subTitle" idx="1"/>
          </p:nvPr>
        </p:nvSpPr>
        <p:spPr>
          <a:xfrm>
            <a:off x="4507878" y="1017725"/>
            <a:ext cx="3361800" cy="1914300"/>
          </a:xfrm>
          <a:prstGeom prst="rect">
            <a:avLst/>
          </a:prstGeom>
        </p:spPr>
        <p:txBody>
          <a:bodyPr spcFirstLastPara="1" wrap="square" lIns="91425" tIns="91425" rIns="91425" bIns="91425" anchor="t" anchorCtr="0">
            <a:noAutofit/>
          </a:bodyPr>
          <a:lstStyle/>
          <a:p>
            <a:r>
              <a:rPr lang="en-US" sz="1200" dirty="0"/>
              <a:t>An ultrasound of the thyroid reveals a </a:t>
            </a:r>
            <a:r>
              <a:rPr lang="en-US" sz="1200" dirty="0">
                <a:solidFill>
                  <a:srgbClr val="FF0000"/>
                </a:solidFill>
              </a:rPr>
              <a:t>1 x 0.9 x 1.5 cm nodule </a:t>
            </a:r>
            <a:r>
              <a:rPr lang="en-US" sz="1200" dirty="0"/>
              <a:t>on the left mid-thyroid that is </a:t>
            </a:r>
            <a:r>
              <a:rPr lang="en-US" sz="1200" dirty="0">
                <a:solidFill>
                  <a:srgbClr val="FF0000"/>
                </a:solidFill>
              </a:rPr>
              <a:t>hypoechoic and solid with irregular margins.</a:t>
            </a:r>
          </a:p>
          <a:p>
            <a:r>
              <a:rPr lang="en-US" sz="1200" dirty="0"/>
              <a:t> </a:t>
            </a:r>
          </a:p>
          <a:p>
            <a:r>
              <a:rPr lang="en-US" sz="1200" b="1" dirty="0"/>
              <a:t>Which of the following is the most appropriate next step in management?</a:t>
            </a:r>
            <a:endParaRPr lang="en-US" sz="1200" dirty="0"/>
          </a:p>
          <a:p>
            <a:r>
              <a:rPr lang="en-US" sz="1200" dirty="0"/>
              <a:t> </a:t>
            </a:r>
          </a:p>
          <a:p>
            <a:r>
              <a:rPr lang="en-US" sz="1200" dirty="0"/>
              <a:t>A. Fine needle aspiration biopsy</a:t>
            </a:r>
          </a:p>
          <a:p>
            <a:r>
              <a:rPr lang="en-US" sz="1200" dirty="0"/>
              <a:t>B. Surgical referral</a:t>
            </a:r>
          </a:p>
          <a:p>
            <a:r>
              <a:rPr lang="en-US" sz="1200" dirty="0"/>
              <a:t>C. Thyroid scintigraphy with radioactive iodine uptake</a:t>
            </a:r>
          </a:p>
          <a:p>
            <a:r>
              <a:rPr lang="en-US" sz="1200" dirty="0"/>
              <a:t>D. Ultrasonography in one year</a:t>
            </a:r>
          </a:p>
          <a:p>
            <a:r>
              <a:rPr lang="en-US" dirty="0"/>
              <a:t> </a:t>
            </a:r>
          </a:p>
          <a:p>
            <a:pPr marL="0" lvl="0" indent="0" algn="l" rtl="0">
              <a:spcBef>
                <a:spcPts val="0"/>
              </a:spcBef>
              <a:spcAft>
                <a:spcPts val="0"/>
              </a:spcAft>
              <a:buNone/>
            </a:pPr>
            <a:endParaRPr dirty="0"/>
          </a:p>
        </p:txBody>
      </p:sp>
      <p:sp>
        <p:nvSpPr>
          <p:cNvPr id="697" name="Google Shape;697;p45"/>
          <p:cNvSpPr txBox="1">
            <a:spLocks noGrp="1"/>
          </p:cNvSpPr>
          <p:nvPr>
            <p:ph type="subTitle" idx="2"/>
          </p:nvPr>
        </p:nvSpPr>
        <p:spPr>
          <a:xfrm>
            <a:off x="720000" y="1035512"/>
            <a:ext cx="3361800" cy="1914300"/>
          </a:xfrm>
          <a:prstGeom prst="rect">
            <a:avLst/>
          </a:prstGeom>
        </p:spPr>
        <p:txBody>
          <a:bodyPr spcFirstLastPara="1" wrap="square" lIns="91425" tIns="91425" rIns="91425" bIns="91425" anchor="t" anchorCtr="0">
            <a:noAutofit/>
          </a:bodyPr>
          <a:lstStyle/>
          <a:p>
            <a:r>
              <a:rPr lang="en-US" sz="1200" dirty="0"/>
              <a:t>A 35-year-old patient is evaluated at a follow up visit for a thyroid nodule that they incidentally found while dressing. They have </a:t>
            </a:r>
            <a:r>
              <a:rPr lang="en-US" sz="1200" dirty="0">
                <a:solidFill>
                  <a:srgbClr val="FF0000"/>
                </a:solidFill>
              </a:rPr>
              <a:t>no history of neck irradiation</a:t>
            </a:r>
            <a:r>
              <a:rPr lang="en-US" sz="1200" dirty="0"/>
              <a:t> and </a:t>
            </a:r>
            <a:r>
              <a:rPr lang="en-US" sz="1200" dirty="0">
                <a:solidFill>
                  <a:srgbClr val="FF0000"/>
                </a:solidFill>
              </a:rPr>
              <a:t>no family history of thyroid cancer.</a:t>
            </a:r>
            <a:r>
              <a:rPr lang="en-US" sz="1200" dirty="0"/>
              <a:t> Medical history is otherwise unremarkable, and they take no medications. </a:t>
            </a:r>
          </a:p>
          <a:p>
            <a:r>
              <a:rPr lang="en-US" sz="1200" dirty="0"/>
              <a:t> </a:t>
            </a:r>
          </a:p>
          <a:p>
            <a:r>
              <a:rPr lang="en-US" sz="1200" dirty="0"/>
              <a:t>On physical examination, vital signs are normal. A left thyroid nodule, but </a:t>
            </a:r>
            <a:r>
              <a:rPr lang="en-US" sz="1200" dirty="0">
                <a:solidFill>
                  <a:srgbClr val="FF0000"/>
                </a:solidFill>
              </a:rPr>
              <a:t>no cervical lymphadenopathy,</a:t>
            </a:r>
            <a:r>
              <a:rPr lang="en-US" sz="1200" dirty="0"/>
              <a:t> is palpable.</a:t>
            </a:r>
          </a:p>
          <a:p>
            <a:r>
              <a:rPr lang="en-US" sz="1200" dirty="0"/>
              <a:t> </a:t>
            </a:r>
          </a:p>
          <a:p>
            <a:r>
              <a:rPr lang="en-US" sz="1200" b="1" dirty="0"/>
              <a:t>Laboratory studies:</a:t>
            </a:r>
            <a:endParaRPr lang="en-US" sz="1200" dirty="0"/>
          </a:p>
          <a:p>
            <a:r>
              <a:rPr lang="en-US" sz="1200" dirty="0">
                <a:solidFill>
                  <a:srgbClr val="FF0000"/>
                </a:solidFill>
              </a:rPr>
              <a:t>TSH: 1.5 </a:t>
            </a:r>
            <a:r>
              <a:rPr lang="en-US" sz="1200" dirty="0" err="1">
                <a:solidFill>
                  <a:srgbClr val="FF0000"/>
                </a:solidFill>
              </a:rPr>
              <a:t>uU</a:t>
            </a:r>
            <a:r>
              <a:rPr lang="en-US" sz="1200" dirty="0">
                <a:solidFill>
                  <a:srgbClr val="FF0000"/>
                </a:solidFill>
              </a:rPr>
              <a:t>/mL </a:t>
            </a:r>
            <a:r>
              <a:rPr lang="en-US" sz="1200" dirty="0"/>
              <a:t>(0.4-4.0 </a:t>
            </a:r>
            <a:r>
              <a:rPr lang="en-US" sz="1200" dirty="0" err="1"/>
              <a:t>uU</a:t>
            </a:r>
            <a:r>
              <a:rPr lang="en-US" sz="1200" dirty="0"/>
              <a:t>/mL)</a:t>
            </a:r>
          </a:p>
          <a:p>
            <a:r>
              <a:rPr lang="en-US" dirty="0"/>
              <a:t> </a:t>
            </a:r>
          </a:p>
          <a:p>
            <a:pPr marL="0" lvl="0" indent="0" algn="l" rtl="0">
              <a:spcBef>
                <a:spcPts val="0"/>
              </a:spcBef>
              <a:spcAft>
                <a:spcPts val="0"/>
              </a:spcAft>
              <a:buNone/>
            </a:pPr>
            <a:endParaRP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94">
          <a:extLst>
            <a:ext uri="{FF2B5EF4-FFF2-40B4-BE49-F238E27FC236}">
              <a16:creationId xmlns:a16="http://schemas.microsoft.com/office/drawing/2014/main" id="{78A126D5-BB96-81E1-5946-462937A5003E}"/>
            </a:ext>
          </a:extLst>
        </p:cNvPr>
        <p:cNvGrpSpPr/>
        <p:nvPr/>
      </p:nvGrpSpPr>
      <p:grpSpPr>
        <a:xfrm>
          <a:off x="0" y="0"/>
          <a:ext cx="0" cy="0"/>
          <a:chOff x="0" y="0"/>
          <a:chExt cx="0" cy="0"/>
        </a:xfrm>
      </p:grpSpPr>
      <p:sp>
        <p:nvSpPr>
          <p:cNvPr id="695" name="Google Shape;695;p45">
            <a:extLst>
              <a:ext uri="{FF2B5EF4-FFF2-40B4-BE49-F238E27FC236}">
                <a16:creationId xmlns:a16="http://schemas.microsoft.com/office/drawing/2014/main" id="{15FAF63E-EFAC-A707-4F83-EADF72A0CCBA}"/>
              </a:ext>
            </a:extLst>
          </p:cNvPr>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400" dirty="0"/>
              <a:t>Question 1.</a:t>
            </a:r>
            <a:endParaRPr sz="2400" dirty="0"/>
          </a:p>
        </p:txBody>
      </p:sp>
      <p:sp>
        <p:nvSpPr>
          <p:cNvPr id="696" name="Google Shape;696;p45">
            <a:extLst>
              <a:ext uri="{FF2B5EF4-FFF2-40B4-BE49-F238E27FC236}">
                <a16:creationId xmlns:a16="http://schemas.microsoft.com/office/drawing/2014/main" id="{95186490-CBBF-DA80-4E57-C8F0991E1C59}"/>
              </a:ext>
            </a:extLst>
          </p:cNvPr>
          <p:cNvSpPr txBox="1">
            <a:spLocks noGrp="1"/>
          </p:cNvSpPr>
          <p:nvPr>
            <p:ph type="subTitle" idx="1"/>
          </p:nvPr>
        </p:nvSpPr>
        <p:spPr>
          <a:xfrm>
            <a:off x="4507878" y="1017725"/>
            <a:ext cx="3361800" cy="1914300"/>
          </a:xfrm>
          <a:prstGeom prst="rect">
            <a:avLst/>
          </a:prstGeom>
        </p:spPr>
        <p:txBody>
          <a:bodyPr spcFirstLastPara="1" wrap="square" lIns="91425" tIns="91425" rIns="91425" bIns="91425" anchor="t" anchorCtr="0">
            <a:noAutofit/>
          </a:bodyPr>
          <a:lstStyle/>
          <a:p>
            <a:r>
              <a:rPr lang="en-US" sz="1200" dirty="0"/>
              <a:t>An ultrasound of the thyroid reveals a 1 x 0.9 x 1.5 cm nodule on the left mid-thyroid that is hypoechoic and solid with irregular margins.</a:t>
            </a:r>
          </a:p>
          <a:p>
            <a:r>
              <a:rPr lang="en-US" sz="1200" dirty="0"/>
              <a:t> </a:t>
            </a:r>
          </a:p>
          <a:p>
            <a:r>
              <a:rPr lang="en-US" sz="1200" b="1" dirty="0"/>
              <a:t>Which of the following is the most appropriate next step in management?</a:t>
            </a:r>
            <a:endParaRPr lang="en-US" sz="1200" dirty="0"/>
          </a:p>
          <a:p>
            <a:r>
              <a:rPr lang="en-US" sz="1200" dirty="0"/>
              <a:t> </a:t>
            </a:r>
          </a:p>
          <a:p>
            <a:r>
              <a:rPr lang="en-US" sz="1200" dirty="0">
                <a:solidFill>
                  <a:srgbClr val="FF0000"/>
                </a:solidFill>
              </a:rPr>
              <a:t>A. Fine needle aspiration biopsy</a:t>
            </a:r>
          </a:p>
          <a:p>
            <a:r>
              <a:rPr lang="en-US" sz="1200" dirty="0"/>
              <a:t>B. Surgical referral</a:t>
            </a:r>
          </a:p>
          <a:p>
            <a:r>
              <a:rPr lang="en-US" sz="1200" dirty="0"/>
              <a:t>C. Thyroid scintigraphy with radioactive iodine uptake</a:t>
            </a:r>
          </a:p>
          <a:p>
            <a:r>
              <a:rPr lang="en-US" sz="1200" dirty="0"/>
              <a:t>D. Ultrasonography in one year</a:t>
            </a:r>
          </a:p>
          <a:p>
            <a:r>
              <a:rPr lang="en-US" dirty="0"/>
              <a:t> </a:t>
            </a:r>
          </a:p>
          <a:p>
            <a:pPr marL="0" lvl="0" indent="0" algn="l" rtl="0">
              <a:spcBef>
                <a:spcPts val="0"/>
              </a:spcBef>
              <a:spcAft>
                <a:spcPts val="0"/>
              </a:spcAft>
              <a:buNone/>
            </a:pPr>
            <a:endParaRPr dirty="0"/>
          </a:p>
        </p:txBody>
      </p:sp>
      <p:sp>
        <p:nvSpPr>
          <p:cNvPr id="697" name="Google Shape;697;p45">
            <a:extLst>
              <a:ext uri="{FF2B5EF4-FFF2-40B4-BE49-F238E27FC236}">
                <a16:creationId xmlns:a16="http://schemas.microsoft.com/office/drawing/2014/main" id="{4965AB1D-125C-35B1-8C4F-9D9E699DFE06}"/>
              </a:ext>
            </a:extLst>
          </p:cNvPr>
          <p:cNvSpPr txBox="1">
            <a:spLocks noGrp="1"/>
          </p:cNvSpPr>
          <p:nvPr>
            <p:ph type="subTitle" idx="2"/>
          </p:nvPr>
        </p:nvSpPr>
        <p:spPr>
          <a:xfrm>
            <a:off x="720000" y="1035512"/>
            <a:ext cx="3361800" cy="1914300"/>
          </a:xfrm>
          <a:prstGeom prst="rect">
            <a:avLst/>
          </a:prstGeom>
        </p:spPr>
        <p:txBody>
          <a:bodyPr spcFirstLastPara="1" wrap="square" lIns="91425" tIns="91425" rIns="91425" bIns="91425" anchor="t" anchorCtr="0">
            <a:noAutofit/>
          </a:bodyPr>
          <a:lstStyle/>
          <a:p>
            <a:r>
              <a:rPr lang="en-US" sz="1200" dirty="0"/>
              <a:t>A 35-year-old patient is evaluated at a follow up visit for a thyroid nodule that they incidentally found while dressing. They have no history of neck irradiation and no family history of thyroid cancer. Medical history is otherwise unremarkable, and they take no medications. </a:t>
            </a:r>
          </a:p>
          <a:p>
            <a:r>
              <a:rPr lang="en-US" sz="1200" dirty="0"/>
              <a:t> </a:t>
            </a:r>
          </a:p>
          <a:p>
            <a:r>
              <a:rPr lang="en-US" sz="1200" dirty="0"/>
              <a:t>On physical examination, vital signs are normal. A left thyroid nodule, but no cervical lymphadenopathy, is palpable.</a:t>
            </a:r>
          </a:p>
          <a:p>
            <a:r>
              <a:rPr lang="en-US" sz="1200" dirty="0"/>
              <a:t> </a:t>
            </a:r>
          </a:p>
          <a:p>
            <a:r>
              <a:rPr lang="en-US" sz="1200" b="1" dirty="0"/>
              <a:t>Laboratory studies:</a:t>
            </a:r>
            <a:endParaRPr lang="en-US" sz="1200" dirty="0"/>
          </a:p>
          <a:p>
            <a:r>
              <a:rPr lang="en-US" sz="1200" dirty="0"/>
              <a:t>TSH: 1.5 </a:t>
            </a:r>
            <a:r>
              <a:rPr lang="en-US" sz="1200" dirty="0" err="1"/>
              <a:t>uU</a:t>
            </a:r>
            <a:r>
              <a:rPr lang="en-US" sz="1200" dirty="0"/>
              <a:t>/mL (0.4-4.0 </a:t>
            </a:r>
            <a:r>
              <a:rPr lang="en-US" sz="1200" dirty="0" err="1"/>
              <a:t>uU</a:t>
            </a:r>
            <a:r>
              <a:rPr lang="en-US" sz="1200" dirty="0"/>
              <a:t>/mL)</a:t>
            </a:r>
          </a:p>
          <a:p>
            <a:r>
              <a:rPr lang="en-US" dirty="0"/>
              <a:t> </a:t>
            </a:r>
          </a:p>
          <a:p>
            <a:pPr marL="0" lvl="0" indent="0" algn="l" rtl="0">
              <a:spcBef>
                <a:spcPts val="0"/>
              </a:spcBef>
              <a:spcAft>
                <a:spcPts val="0"/>
              </a:spcAft>
              <a:buNone/>
            </a:pPr>
            <a:endParaRPr dirty="0"/>
          </a:p>
        </p:txBody>
      </p:sp>
    </p:spTree>
    <p:extLst>
      <p:ext uri="{BB962C8B-B14F-4D97-AF65-F5344CB8AC3E}">
        <p14:creationId xmlns:p14="http://schemas.microsoft.com/office/powerpoint/2010/main" val="32201234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72DCB1-2BCD-EFD7-C559-BF104F232F28}"/>
              </a:ext>
            </a:extLst>
          </p:cNvPr>
          <p:cNvSpPr>
            <a:spLocks noGrp="1"/>
          </p:cNvSpPr>
          <p:nvPr>
            <p:ph type="title"/>
          </p:nvPr>
        </p:nvSpPr>
        <p:spPr/>
        <p:txBody>
          <a:bodyPr/>
          <a:lstStyle/>
          <a:p>
            <a:r>
              <a:rPr lang="en-US" sz="2400" dirty="0"/>
              <a:t>Thyroid Nodule/Mass: </a:t>
            </a:r>
            <a:br>
              <a:rPr lang="en-US" dirty="0"/>
            </a:br>
            <a:r>
              <a:rPr lang="en-US" sz="1800" dirty="0"/>
              <a:t>Get TSH and ultrasound </a:t>
            </a:r>
            <a:r>
              <a:rPr lang="en-US" sz="1800" i="1" dirty="0"/>
              <a:t>with lymph node mapping</a:t>
            </a:r>
          </a:p>
        </p:txBody>
      </p:sp>
      <p:sp>
        <p:nvSpPr>
          <p:cNvPr id="3" name="Subtitle 2">
            <a:extLst>
              <a:ext uri="{FF2B5EF4-FFF2-40B4-BE49-F238E27FC236}">
                <a16:creationId xmlns:a16="http://schemas.microsoft.com/office/drawing/2014/main" id="{3C1127DF-A8E9-B86B-3927-E6FB3077E6F2}"/>
              </a:ext>
            </a:extLst>
          </p:cNvPr>
          <p:cNvSpPr>
            <a:spLocks noGrp="1"/>
          </p:cNvSpPr>
          <p:nvPr>
            <p:ph type="subTitle" idx="1"/>
          </p:nvPr>
        </p:nvSpPr>
        <p:spPr/>
        <p:txBody>
          <a:bodyPr/>
          <a:lstStyle/>
          <a:p>
            <a:r>
              <a:rPr lang="en-US" b="1" dirty="0"/>
              <a:t>Ultrasound red flags:</a:t>
            </a:r>
          </a:p>
          <a:p>
            <a:pPr>
              <a:buFont typeface="Arial" panose="020B0604020202020204" pitchFamily="34" charset="0"/>
              <a:buChar char="•"/>
            </a:pPr>
            <a:r>
              <a:rPr lang="en-US" dirty="0"/>
              <a:t>Microcalcifications</a:t>
            </a:r>
          </a:p>
          <a:p>
            <a:pPr>
              <a:buFont typeface="Arial" panose="020B0604020202020204" pitchFamily="34" charset="0"/>
              <a:buChar char="•"/>
            </a:pPr>
            <a:r>
              <a:rPr lang="en-US" dirty="0"/>
              <a:t>Coarse/peripheral calcifications </a:t>
            </a:r>
          </a:p>
          <a:p>
            <a:pPr>
              <a:buFont typeface="Arial" panose="020B0604020202020204" pitchFamily="34" charset="0"/>
              <a:buChar char="•"/>
            </a:pPr>
            <a:r>
              <a:rPr lang="en-US" dirty="0"/>
              <a:t>Indistinct borders/local invasion/infiltrating or irregular margins</a:t>
            </a:r>
          </a:p>
          <a:p>
            <a:pPr>
              <a:buFont typeface="Arial" panose="020B0604020202020204" pitchFamily="34" charset="0"/>
              <a:buChar char="•"/>
            </a:pPr>
            <a:r>
              <a:rPr lang="en-US" dirty="0"/>
              <a:t>Lymphadenopathy</a:t>
            </a:r>
          </a:p>
          <a:p>
            <a:pPr>
              <a:buFont typeface="Arial" panose="020B0604020202020204" pitchFamily="34" charset="0"/>
              <a:buChar char="•"/>
            </a:pPr>
            <a:r>
              <a:rPr lang="en-US" dirty="0"/>
              <a:t>Taller (in AP diameter) than wide </a:t>
            </a:r>
          </a:p>
          <a:p>
            <a:pPr>
              <a:buFont typeface="Arial" panose="020B0604020202020204" pitchFamily="34" charset="0"/>
              <a:buChar char="•"/>
            </a:pPr>
            <a:r>
              <a:rPr lang="en-US" dirty="0"/>
              <a:t>Markedly hypoechoic</a:t>
            </a:r>
          </a:p>
          <a:p>
            <a:pPr>
              <a:buFont typeface="Arial" panose="020B0604020202020204" pitchFamily="34" charset="0"/>
              <a:buChar char="•"/>
            </a:pPr>
            <a:r>
              <a:rPr lang="en-US" dirty="0" err="1"/>
              <a:t>Intranodular</a:t>
            </a:r>
            <a:r>
              <a:rPr lang="en-US" dirty="0"/>
              <a:t> hypervascularity</a:t>
            </a:r>
          </a:p>
          <a:p>
            <a:endParaRPr lang="en-US" b="1" dirty="0"/>
          </a:p>
        </p:txBody>
      </p:sp>
      <p:sp>
        <p:nvSpPr>
          <p:cNvPr id="4" name="Subtitle 3">
            <a:extLst>
              <a:ext uri="{FF2B5EF4-FFF2-40B4-BE49-F238E27FC236}">
                <a16:creationId xmlns:a16="http://schemas.microsoft.com/office/drawing/2014/main" id="{E96E882F-F453-26BC-1609-0CEABF799830}"/>
              </a:ext>
            </a:extLst>
          </p:cNvPr>
          <p:cNvSpPr>
            <a:spLocks noGrp="1"/>
          </p:cNvSpPr>
          <p:nvPr>
            <p:ph type="subTitle" idx="2"/>
          </p:nvPr>
        </p:nvSpPr>
        <p:spPr/>
        <p:txBody>
          <a:bodyPr/>
          <a:lstStyle/>
          <a:p>
            <a:r>
              <a:rPr lang="en-US" b="1" dirty="0"/>
              <a:t>Risk Factors:</a:t>
            </a:r>
          </a:p>
          <a:p>
            <a:pPr>
              <a:buFont typeface="Arial" panose="020B0604020202020204" pitchFamily="34" charset="0"/>
              <a:buChar char="•"/>
            </a:pPr>
            <a:r>
              <a:rPr lang="en-US" dirty="0"/>
              <a:t>Radiation to Head/Neck</a:t>
            </a:r>
          </a:p>
          <a:p>
            <a:pPr>
              <a:buFont typeface="Arial" panose="020B0604020202020204" pitchFamily="34" charset="0"/>
              <a:buChar char="•"/>
            </a:pPr>
            <a:r>
              <a:rPr lang="en-US" dirty="0"/>
              <a:t>Smoking</a:t>
            </a:r>
          </a:p>
          <a:p>
            <a:pPr>
              <a:buFont typeface="Arial" panose="020B0604020202020204" pitchFamily="34" charset="0"/>
              <a:buChar char="•"/>
            </a:pPr>
            <a:r>
              <a:rPr lang="en-US" dirty="0"/>
              <a:t>Obesity</a:t>
            </a:r>
          </a:p>
          <a:p>
            <a:pPr>
              <a:buFont typeface="Arial" panose="020B0604020202020204" pitchFamily="34" charset="0"/>
              <a:buChar char="•"/>
            </a:pPr>
            <a:r>
              <a:rPr lang="en-US" dirty="0"/>
              <a:t>Men solitary nodule</a:t>
            </a:r>
          </a:p>
          <a:p>
            <a:pPr>
              <a:buFont typeface="Arial" panose="020B0604020202020204" pitchFamily="34" charset="0"/>
              <a:buChar char="•"/>
            </a:pPr>
            <a:r>
              <a:rPr lang="en-US" dirty="0"/>
              <a:t>Asian ethnicity</a:t>
            </a:r>
          </a:p>
          <a:p>
            <a:pPr>
              <a:buFont typeface="Arial" panose="020B0604020202020204" pitchFamily="34" charset="0"/>
              <a:buChar char="•"/>
            </a:pPr>
            <a:r>
              <a:rPr lang="en-US" dirty="0"/>
              <a:t>Family </a:t>
            </a:r>
            <a:r>
              <a:rPr lang="en-US" dirty="0" err="1"/>
              <a:t>hx</a:t>
            </a:r>
            <a:r>
              <a:rPr lang="en-US" dirty="0"/>
              <a:t>, Hereditary syndromes (MEN, Cowden, FAP)</a:t>
            </a:r>
          </a:p>
          <a:p>
            <a:pPr>
              <a:buFont typeface="Arial" panose="020B0604020202020204" pitchFamily="34" charset="0"/>
              <a:buChar char="•"/>
            </a:pPr>
            <a:r>
              <a:rPr lang="en-US" dirty="0"/>
              <a:t>Hashimoto’s </a:t>
            </a:r>
          </a:p>
          <a:p>
            <a:pPr>
              <a:buFont typeface="Arial" panose="020B0604020202020204" pitchFamily="34" charset="0"/>
              <a:buChar char="•"/>
            </a:pPr>
            <a:r>
              <a:rPr lang="en-US" dirty="0"/>
              <a:t>Low iodine diet (1924)</a:t>
            </a:r>
          </a:p>
          <a:p>
            <a:endParaRPr lang="en-US" dirty="0"/>
          </a:p>
          <a:p>
            <a:endParaRPr lang="en-US" dirty="0"/>
          </a:p>
        </p:txBody>
      </p:sp>
    </p:spTree>
    <p:extLst>
      <p:ext uri="{BB962C8B-B14F-4D97-AF65-F5344CB8AC3E}">
        <p14:creationId xmlns:p14="http://schemas.microsoft.com/office/powerpoint/2010/main" val="2829438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 end="1"/>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381A1483-627F-FF40-17A8-7334216A4C3C}"/>
              </a:ext>
            </a:extLst>
          </p:cNvPr>
          <p:cNvPicPr>
            <a:picLocks noChangeAspect="1"/>
          </p:cNvPicPr>
          <p:nvPr/>
        </p:nvPicPr>
        <p:blipFill>
          <a:blip r:embed="rId2"/>
          <a:srcRect t="7421" b="4618"/>
          <a:stretch>
            <a:fillRect/>
          </a:stretch>
        </p:blipFill>
        <p:spPr>
          <a:xfrm>
            <a:off x="3488227" y="174928"/>
            <a:ext cx="4298496" cy="4524292"/>
          </a:xfrm>
          <a:prstGeom prst="rect">
            <a:avLst/>
          </a:prstGeom>
        </p:spPr>
      </p:pic>
      <p:sp>
        <p:nvSpPr>
          <p:cNvPr id="9" name="TextBox 8">
            <a:extLst>
              <a:ext uri="{FF2B5EF4-FFF2-40B4-BE49-F238E27FC236}">
                <a16:creationId xmlns:a16="http://schemas.microsoft.com/office/drawing/2014/main" id="{975FBF7D-71AA-F9BE-7A32-68B30CEFACE3}"/>
              </a:ext>
            </a:extLst>
          </p:cNvPr>
          <p:cNvSpPr txBox="1"/>
          <p:nvPr/>
        </p:nvSpPr>
        <p:spPr>
          <a:xfrm>
            <a:off x="508883" y="771277"/>
            <a:ext cx="2377440" cy="1200329"/>
          </a:xfrm>
          <a:prstGeom prst="rect">
            <a:avLst/>
          </a:prstGeom>
          <a:noFill/>
        </p:spPr>
        <p:txBody>
          <a:bodyPr wrap="square" rtlCol="0">
            <a:spAutoFit/>
          </a:bodyPr>
          <a:lstStyle/>
          <a:p>
            <a:pPr algn="ctr"/>
            <a:r>
              <a:rPr lang="en-US" sz="2400" dirty="0"/>
              <a:t>Practical Evaluation of Thyroid Nodule</a:t>
            </a:r>
          </a:p>
        </p:txBody>
      </p:sp>
      <p:sp>
        <p:nvSpPr>
          <p:cNvPr id="10" name="TextBox 9">
            <a:extLst>
              <a:ext uri="{FF2B5EF4-FFF2-40B4-BE49-F238E27FC236}">
                <a16:creationId xmlns:a16="http://schemas.microsoft.com/office/drawing/2014/main" id="{DD18EC8F-A9BF-F116-34AE-942E7C094145}"/>
              </a:ext>
            </a:extLst>
          </p:cNvPr>
          <p:cNvSpPr txBox="1"/>
          <p:nvPr/>
        </p:nvSpPr>
        <p:spPr>
          <a:xfrm>
            <a:off x="405517" y="4484536"/>
            <a:ext cx="2743200" cy="326003"/>
          </a:xfrm>
          <a:prstGeom prst="rect">
            <a:avLst/>
          </a:prstGeom>
          <a:noFill/>
        </p:spPr>
        <p:txBody>
          <a:bodyPr wrap="square" rtlCol="0">
            <a:spAutoFit/>
          </a:bodyPr>
          <a:lstStyle/>
          <a:p>
            <a:endParaRPr lang="en-US"/>
          </a:p>
        </p:txBody>
      </p:sp>
      <p:sp>
        <p:nvSpPr>
          <p:cNvPr id="2" name="TextBox 1">
            <a:extLst>
              <a:ext uri="{FF2B5EF4-FFF2-40B4-BE49-F238E27FC236}">
                <a16:creationId xmlns:a16="http://schemas.microsoft.com/office/drawing/2014/main" id="{02C468EE-B937-926C-6F11-AA9088BF1CAA}"/>
              </a:ext>
            </a:extLst>
          </p:cNvPr>
          <p:cNvSpPr txBox="1"/>
          <p:nvPr/>
        </p:nvSpPr>
        <p:spPr>
          <a:xfrm>
            <a:off x="178676" y="3961316"/>
            <a:ext cx="2806262" cy="523220"/>
          </a:xfrm>
          <a:prstGeom prst="rect">
            <a:avLst/>
          </a:prstGeom>
          <a:noFill/>
        </p:spPr>
        <p:txBody>
          <a:bodyPr wrap="square" rtlCol="0">
            <a:spAutoFit/>
          </a:bodyPr>
          <a:lstStyle/>
          <a:p>
            <a:r>
              <a:rPr lang="en-US" i="1" dirty="0"/>
              <a:t>American Family Physician.</a:t>
            </a:r>
            <a:r>
              <a:rPr lang="en-US" b="1" dirty="0"/>
              <a:t> Ravi Kant, MD</a:t>
            </a:r>
            <a:r>
              <a:rPr lang="en-US" i="1" dirty="0"/>
              <a:t> 2020;102(5):298-304.</a:t>
            </a:r>
          </a:p>
        </p:txBody>
      </p:sp>
      <p:sp>
        <p:nvSpPr>
          <p:cNvPr id="3" name="Oval 2">
            <a:extLst>
              <a:ext uri="{FF2B5EF4-FFF2-40B4-BE49-F238E27FC236}">
                <a16:creationId xmlns:a16="http://schemas.microsoft.com/office/drawing/2014/main" id="{9B18C8EF-D982-3263-7971-E51AD0218F6C}"/>
              </a:ext>
            </a:extLst>
          </p:cNvPr>
          <p:cNvSpPr/>
          <p:nvPr/>
        </p:nvSpPr>
        <p:spPr>
          <a:xfrm>
            <a:off x="6100550" y="2437074"/>
            <a:ext cx="491320" cy="524490"/>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57563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FB7A6E-44BE-0125-38C4-20604F36D361}"/>
              </a:ext>
            </a:extLst>
          </p:cNvPr>
          <p:cNvSpPr>
            <a:spLocks noGrp="1"/>
          </p:cNvSpPr>
          <p:nvPr>
            <p:ph type="title"/>
          </p:nvPr>
        </p:nvSpPr>
        <p:spPr/>
        <p:txBody>
          <a:bodyPr/>
          <a:lstStyle/>
          <a:p>
            <a:r>
              <a:rPr lang="en-US" sz="2400" dirty="0"/>
              <a:t>Question 2.</a:t>
            </a:r>
          </a:p>
        </p:txBody>
      </p:sp>
      <p:sp>
        <p:nvSpPr>
          <p:cNvPr id="3" name="Subtitle 2">
            <a:extLst>
              <a:ext uri="{FF2B5EF4-FFF2-40B4-BE49-F238E27FC236}">
                <a16:creationId xmlns:a16="http://schemas.microsoft.com/office/drawing/2014/main" id="{ADED0C73-BCAC-096C-B07F-2F727E72D5B3}"/>
              </a:ext>
            </a:extLst>
          </p:cNvPr>
          <p:cNvSpPr>
            <a:spLocks noGrp="1"/>
          </p:cNvSpPr>
          <p:nvPr>
            <p:ph type="subTitle" idx="1"/>
          </p:nvPr>
        </p:nvSpPr>
        <p:spPr>
          <a:xfrm>
            <a:off x="4572000" y="1393363"/>
            <a:ext cx="3361800" cy="1914300"/>
          </a:xfrm>
        </p:spPr>
        <p:txBody>
          <a:bodyPr/>
          <a:lstStyle/>
          <a:p>
            <a:r>
              <a:rPr lang="en-US" sz="1100" b="1" dirty="0"/>
              <a:t>Laboratory studies:</a:t>
            </a:r>
            <a:endParaRPr lang="en-US" sz="1100" dirty="0"/>
          </a:p>
          <a:p>
            <a:r>
              <a:rPr lang="en-US" sz="1100" dirty="0">
                <a:solidFill>
                  <a:srgbClr val="FF0000"/>
                </a:solidFill>
              </a:rPr>
              <a:t>Thyroid stimulating hormone: 0.1 </a:t>
            </a:r>
            <a:r>
              <a:rPr lang="en-US" sz="1100" dirty="0" err="1">
                <a:solidFill>
                  <a:srgbClr val="FF0000"/>
                </a:solidFill>
              </a:rPr>
              <a:t>uU</a:t>
            </a:r>
            <a:r>
              <a:rPr lang="en-US" sz="1100" dirty="0">
                <a:solidFill>
                  <a:srgbClr val="FF0000"/>
                </a:solidFill>
              </a:rPr>
              <a:t>/mL  (L)</a:t>
            </a:r>
          </a:p>
          <a:p>
            <a:r>
              <a:rPr lang="en-US" sz="1100" dirty="0">
                <a:solidFill>
                  <a:srgbClr val="FF0000"/>
                </a:solidFill>
              </a:rPr>
              <a:t>Free thyroxine: 3.1 ng/dL  (H)</a:t>
            </a:r>
          </a:p>
          <a:p>
            <a:r>
              <a:rPr lang="en-US" sz="1100" dirty="0">
                <a:solidFill>
                  <a:srgbClr val="FF0000"/>
                </a:solidFill>
              </a:rPr>
              <a:t>Total triiodothyronine: 210 ng/dL (H)</a:t>
            </a:r>
          </a:p>
          <a:p>
            <a:r>
              <a:rPr lang="en-US" sz="1100" dirty="0"/>
              <a:t>Thyrotropin receptor antibody: Negative</a:t>
            </a:r>
          </a:p>
          <a:p>
            <a:r>
              <a:rPr lang="en-US" sz="1100" b="1" dirty="0"/>
              <a:t> </a:t>
            </a:r>
            <a:endParaRPr lang="en-US" sz="1100" dirty="0"/>
          </a:p>
          <a:p>
            <a:r>
              <a:rPr lang="en-US" sz="1100" b="1" dirty="0"/>
              <a:t>Which of the following is the most appropriate diagnostic test to perform next?</a:t>
            </a:r>
            <a:endParaRPr lang="en-US" sz="1100" dirty="0"/>
          </a:p>
          <a:p>
            <a:r>
              <a:rPr lang="en-US" sz="1100" dirty="0"/>
              <a:t> </a:t>
            </a:r>
          </a:p>
          <a:p>
            <a:r>
              <a:rPr lang="en-US" sz="1100" dirty="0"/>
              <a:t>A.  Thyroid Doppler ultrasonography</a:t>
            </a:r>
          </a:p>
          <a:p>
            <a:r>
              <a:rPr lang="en-US" sz="1100" dirty="0"/>
              <a:t>B.  Thyroid peroxidase antibody measurement</a:t>
            </a:r>
          </a:p>
          <a:p>
            <a:r>
              <a:rPr lang="en-US" sz="1100" dirty="0"/>
              <a:t>C. Thyroid scintigraphy with radioactive iodine uptake</a:t>
            </a:r>
          </a:p>
          <a:p>
            <a:r>
              <a:rPr lang="en-US" sz="1100" dirty="0"/>
              <a:t>D. Total thyroxine measurement</a:t>
            </a:r>
          </a:p>
          <a:p>
            <a:endParaRPr lang="en-US" dirty="0"/>
          </a:p>
        </p:txBody>
      </p:sp>
      <p:sp>
        <p:nvSpPr>
          <p:cNvPr id="4" name="Subtitle 3">
            <a:extLst>
              <a:ext uri="{FF2B5EF4-FFF2-40B4-BE49-F238E27FC236}">
                <a16:creationId xmlns:a16="http://schemas.microsoft.com/office/drawing/2014/main" id="{24B9E0F7-3727-1C57-F127-CF8150F5956A}"/>
              </a:ext>
            </a:extLst>
          </p:cNvPr>
          <p:cNvSpPr>
            <a:spLocks noGrp="1"/>
          </p:cNvSpPr>
          <p:nvPr>
            <p:ph type="subTitle" idx="2"/>
          </p:nvPr>
        </p:nvSpPr>
        <p:spPr>
          <a:xfrm>
            <a:off x="664341" y="1258191"/>
            <a:ext cx="3361800" cy="1914300"/>
          </a:xfrm>
        </p:spPr>
        <p:txBody>
          <a:bodyPr/>
          <a:lstStyle/>
          <a:p>
            <a:r>
              <a:rPr lang="en-US" sz="1100" dirty="0"/>
              <a:t>A 40-year-old woman is evaluated for a 6-month history of </a:t>
            </a:r>
            <a:r>
              <a:rPr lang="en-US" sz="1100" dirty="0">
                <a:solidFill>
                  <a:srgbClr val="FF0000"/>
                </a:solidFill>
              </a:rPr>
              <a:t>palpitations and increased sweating, sleep disturbances and a lump on her neck</a:t>
            </a:r>
            <a:r>
              <a:rPr lang="en-US" sz="1100" dirty="0"/>
              <a:t>. Medical history is unremarkable and she takes no medications.</a:t>
            </a:r>
          </a:p>
          <a:p>
            <a:r>
              <a:rPr lang="en-US" sz="1100" dirty="0"/>
              <a:t> </a:t>
            </a:r>
          </a:p>
          <a:p>
            <a:r>
              <a:rPr lang="en-US" sz="1100" dirty="0"/>
              <a:t>On physical examination, </a:t>
            </a:r>
            <a:r>
              <a:rPr lang="en-US" sz="1100" dirty="0">
                <a:solidFill>
                  <a:srgbClr val="FF0000"/>
                </a:solidFill>
              </a:rPr>
              <a:t>blood pressure is 142/70 mm Hg, and pulse rate is 105/min; </a:t>
            </a:r>
            <a:r>
              <a:rPr lang="en-US" sz="1100" dirty="0"/>
              <a:t>other vital signs are normal. No exophthalmos or lid lag is seen. A </a:t>
            </a:r>
            <a:r>
              <a:rPr lang="en-US" sz="1100" dirty="0">
                <a:solidFill>
                  <a:srgbClr val="FF0000"/>
                </a:solidFill>
              </a:rPr>
              <a:t>right thyroid nodule is palpable; </a:t>
            </a:r>
            <a:r>
              <a:rPr lang="en-US" sz="1100" dirty="0"/>
              <a:t>the left thyroid gland is not enlarged. Aside from tachycardia, cardiopulmonary examination is unremarkable. The patient exhibits </a:t>
            </a:r>
            <a:r>
              <a:rPr lang="en-US" sz="1100" dirty="0">
                <a:solidFill>
                  <a:srgbClr val="FF0000"/>
                </a:solidFill>
              </a:rPr>
              <a:t>mild bilateral hand tremors</a:t>
            </a:r>
            <a:r>
              <a:rPr lang="en-US" sz="1100" dirty="0"/>
              <a:t>. No edema is noted.</a:t>
            </a:r>
          </a:p>
        </p:txBody>
      </p:sp>
    </p:spTree>
    <p:extLst>
      <p:ext uri="{BB962C8B-B14F-4D97-AF65-F5344CB8AC3E}">
        <p14:creationId xmlns:p14="http://schemas.microsoft.com/office/powerpoint/2010/main" val="29286618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6E3C37-8195-E80F-0659-7F128CB0610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A2C7ABA-7039-34EB-E329-73D338FE3BB2}"/>
              </a:ext>
            </a:extLst>
          </p:cNvPr>
          <p:cNvSpPr>
            <a:spLocks noGrp="1"/>
          </p:cNvSpPr>
          <p:nvPr>
            <p:ph type="title"/>
          </p:nvPr>
        </p:nvSpPr>
        <p:spPr/>
        <p:txBody>
          <a:bodyPr/>
          <a:lstStyle/>
          <a:p>
            <a:r>
              <a:rPr lang="en-US" sz="2400" dirty="0"/>
              <a:t>Question 2.</a:t>
            </a:r>
          </a:p>
        </p:txBody>
      </p:sp>
      <p:sp>
        <p:nvSpPr>
          <p:cNvPr id="3" name="Subtitle 2">
            <a:extLst>
              <a:ext uri="{FF2B5EF4-FFF2-40B4-BE49-F238E27FC236}">
                <a16:creationId xmlns:a16="http://schemas.microsoft.com/office/drawing/2014/main" id="{A6833994-5546-7A6C-02AC-6A77F0781122}"/>
              </a:ext>
            </a:extLst>
          </p:cNvPr>
          <p:cNvSpPr>
            <a:spLocks noGrp="1"/>
          </p:cNvSpPr>
          <p:nvPr>
            <p:ph type="subTitle" idx="1"/>
          </p:nvPr>
        </p:nvSpPr>
        <p:spPr>
          <a:xfrm>
            <a:off x="4572000" y="1393363"/>
            <a:ext cx="3361800" cy="1914300"/>
          </a:xfrm>
        </p:spPr>
        <p:txBody>
          <a:bodyPr/>
          <a:lstStyle/>
          <a:p>
            <a:r>
              <a:rPr lang="en-US" sz="1100" b="1" dirty="0"/>
              <a:t>Laboratory studies:</a:t>
            </a:r>
            <a:endParaRPr lang="en-US" sz="1100" dirty="0"/>
          </a:p>
          <a:p>
            <a:r>
              <a:rPr lang="en-US" sz="1100" dirty="0"/>
              <a:t>Thyroid stimulating hormone: 0.1 </a:t>
            </a:r>
            <a:r>
              <a:rPr lang="en-US" sz="1100" dirty="0" err="1"/>
              <a:t>uU</a:t>
            </a:r>
            <a:r>
              <a:rPr lang="en-US" sz="1100" dirty="0"/>
              <a:t>/mL  (L)</a:t>
            </a:r>
          </a:p>
          <a:p>
            <a:r>
              <a:rPr lang="en-US" sz="1100" dirty="0"/>
              <a:t>Free thyroxine: 3.1 ng/dL  (H)</a:t>
            </a:r>
          </a:p>
          <a:p>
            <a:r>
              <a:rPr lang="en-US" sz="1100" dirty="0"/>
              <a:t>Total triiodothyronine: 210 ng/dL (H)</a:t>
            </a:r>
          </a:p>
          <a:p>
            <a:r>
              <a:rPr lang="en-US" sz="1100" dirty="0"/>
              <a:t>Thyrotropin receptor antibody: Negative</a:t>
            </a:r>
          </a:p>
          <a:p>
            <a:r>
              <a:rPr lang="en-US" sz="1100" b="1" dirty="0"/>
              <a:t> </a:t>
            </a:r>
            <a:endParaRPr lang="en-US" sz="1100" dirty="0"/>
          </a:p>
          <a:p>
            <a:r>
              <a:rPr lang="en-US" sz="1100" b="1" dirty="0"/>
              <a:t>Which of the following is the most appropriate diagnostic test to perform next?</a:t>
            </a:r>
            <a:endParaRPr lang="en-US" sz="1100" dirty="0"/>
          </a:p>
          <a:p>
            <a:r>
              <a:rPr lang="en-US" sz="1100" dirty="0"/>
              <a:t> </a:t>
            </a:r>
          </a:p>
          <a:p>
            <a:r>
              <a:rPr lang="en-US" sz="1100" dirty="0"/>
              <a:t>A.  Thyroid Doppler ultrasonography</a:t>
            </a:r>
          </a:p>
          <a:p>
            <a:r>
              <a:rPr lang="en-US" sz="1100" dirty="0"/>
              <a:t>B.  Thyroid peroxidase antibody measurement</a:t>
            </a:r>
          </a:p>
          <a:p>
            <a:r>
              <a:rPr lang="en-US" sz="1100" dirty="0">
                <a:solidFill>
                  <a:srgbClr val="FF0000"/>
                </a:solidFill>
              </a:rPr>
              <a:t>C. Thyroid scintigraphy with radioactive iodine uptake</a:t>
            </a:r>
          </a:p>
          <a:p>
            <a:r>
              <a:rPr lang="en-US" sz="1100" dirty="0"/>
              <a:t>D. Total thyroxine measurement</a:t>
            </a:r>
          </a:p>
          <a:p>
            <a:endParaRPr lang="en-US" dirty="0"/>
          </a:p>
        </p:txBody>
      </p:sp>
      <p:sp>
        <p:nvSpPr>
          <p:cNvPr id="4" name="Subtitle 3">
            <a:extLst>
              <a:ext uri="{FF2B5EF4-FFF2-40B4-BE49-F238E27FC236}">
                <a16:creationId xmlns:a16="http://schemas.microsoft.com/office/drawing/2014/main" id="{0DEACD24-2F47-0C13-DF9C-E4F9F0E2B4AF}"/>
              </a:ext>
            </a:extLst>
          </p:cNvPr>
          <p:cNvSpPr>
            <a:spLocks noGrp="1"/>
          </p:cNvSpPr>
          <p:nvPr>
            <p:ph type="subTitle" idx="2"/>
          </p:nvPr>
        </p:nvSpPr>
        <p:spPr>
          <a:xfrm>
            <a:off x="664341" y="1258191"/>
            <a:ext cx="3361800" cy="1914300"/>
          </a:xfrm>
        </p:spPr>
        <p:txBody>
          <a:bodyPr/>
          <a:lstStyle/>
          <a:p>
            <a:r>
              <a:rPr lang="en-US" sz="1100" dirty="0"/>
              <a:t>A 40-year-old woman is evaluated for a 6-month history of palpitations and increased sweating, sleep disturbances and a lump on her neck. Medical history is unremarkable and she takes no medications.</a:t>
            </a:r>
          </a:p>
          <a:p>
            <a:r>
              <a:rPr lang="en-US" sz="1100" dirty="0"/>
              <a:t> </a:t>
            </a:r>
          </a:p>
          <a:p>
            <a:r>
              <a:rPr lang="en-US" sz="1100" dirty="0"/>
              <a:t>On physical examination, blood pressure is 142/70 mm Hg, and pulse rate is 105/min; other vital signs are normal. No exophthalmos or lid lag is seen. A right thyroid nodule is palpable; the left thyroid gland is not enlarged. Aside from tachycardia, cardiopulmonary examination is unremarkable. The patient exhibits mild bilateral hand tremors. No edema is noted.</a:t>
            </a:r>
          </a:p>
        </p:txBody>
      </p:sp>
    </p:spTree>
    <p:extLst>
      <p:ext uri="{BB962C8B-B14F-4D97-AF65-F5344CB8AC3E}">
        <p14:creationId xmlns:p14="http://schemas.microsoft.com/office/powerpoint/2010/main" val="26993436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F40827-F5CA-3740-9A00-8A1F6C580460}"/>
              </a:ext>
            </a:extLst>
          </p:cNvPr>
          <p:cNvSpPr>
            <a:spLocks noGrp="1"/>
          </p:cNvSpPr>
          <p:nvPr>
            <p:ph type="title"/>
          </p:nvPr>
        </p:nvSpPr>
        <p:spPr/>
        <p:txBody>
          <a:bodyPr/>
          <a:lstStyle/>
          <a:p>
            <a:r>
              <a:rPr lang="en-US" sz="2400" dirty="0"/>
              <a:t>Diagnosis of Thyrotoxicosis</a:t>
            </a:r>
          </a:p>
        </p:txBody>
      </p:sp>
      <p:sp>
        <p:nvSpPr>
          <p:cNvPr id="3" name="Subtitle 2">
            <a:extLst>
              <a:ext uri="{FF2B5EF4-FFF2-40B4-BE49-F238E27FC236}">
                <a16:creationId xmlns:a16="http://schemas.microsoft.com/office/drawing/2014/main" id="{24357EF4-FC29-7FF5-7C9F-C41DA81764D6}"/>
              </a:ext>
            </a:extLst>
          </p:cNvPr>
          <p:cNvSpPr>
            <a:spLocks noGrp="1"/>
          </p:cNvSpPr>
          <p:nvPr>
            <p:ph type="subTitle" idx="1"/>
          </p:nvPr>
        </p:nvSpPr>
        <p:spPr>
          <a:xfrm>
            <a:off x="4572000" y="1204085"/>
            <a:ext cx="3538330" cy="1914300"/>
          </a:xfrm>
        </p:spPr>
        <p:txBody>
          <a:bodyPr/>
          <a:lstStyle/>
          <a:p>
            <a:r>
              <a:rPr lang="en-US" b="1" dirty="0"/>
              <a:t>Evaluation: </a:t>
            </a:r>
          </a:p>
          <a:p>
            <a:pPr marL="482600" indent="-342900">
              <a:buFont typeface="+mj-lt"/>
              <a:buAutoNum type="arabicPeriod"/>
            </a:pPr>
            <a:r>
              <a:rPr lang="en-US" b="1" dirty="0"/>
              <a:t>TSH, free T4 </a:t>
            </a:r>
            <a:r>
              <a:rPr lang="en-US" b="1" i="1" dirty="0">
                <a:solidFill>
                  <a:srgbClr val="FF0000"/>
                </a:solidFill>
              </a:rPr>
              <a:t>and</a:t>
            </a:r>
            <a:r>
              <a:rPr lang="en-US" b="1" dirty="0">
                <a:solidFill>
                  <a:srgbClr val="FF0000"/>
                </a:solidFill>
              </a:rPr>
              <a:t> total (or free) T3</a:t>
            </a:r>
          </a:p>
          <a:p>
            <a:pPr marL="482600" indent="-342900">
              <a:buFont typeface="+mj-lt"/>
              <a:buAutoNum type="arabicPeriod"/>
            </a:pPr>
            <a:r>
              <a:rPr lang="en-US" b="1" dirty="0"/>
              <a:t>TSI antibodies</a:t>
            </a:r>
          </a:p>
          <a:p>
            <a:pPr marL="482600" indent="-342900">
              <a:buFont typeface="+mj-lt"/>
              <a:buAutoNum type="arabicPeriod"/>
            </a:pPr>
            <a:r>
              <a:rPr lang="en-US" b="1" dirty="0"/>
              <a:t>Thyroid uptake (number H or L)</a:t>
            </a:r>
          </a:p>
          <a:p>
            <a:pPr marL="482600" indent="-342900">
              <a:buFont typeface="+mj-lt"/>
              <a:buAutoNum type="arabicPeriod"/>
            </a:pPr>
            <a:r>
              <a:rPr lang="en-US" b="1" dirty="0"/>
              <a:t>Thyroid scintigraphy (picture)</a:t>
            </a:r>
          </a:p>
          <a:p>
            <a:pPr marL="482600" indent="-342900">
              <a:buFont typeface="+mj-lt"/>
              <a:buAutoNum type="arabicPeriod"/>
            </a:pPr>
            <a:r>
              <a:rPr lang="en-US" b="1" dirty="0"/>
              <a:t>Ultrasound with doppler if 3 &amp; 4 contraindicated (pregnancy and breastfeeding)</a:t>
            </a:r>
          </a:p>
          <a:p>
            <a:pPr marL="139700" indent="0"/>
            <a:endParaRPr lang="en-US" b="1" dirty="0"/>
          </a:p>
          <a:p>
            <a:pPr marL="139700" indent="0"/>
            <a:endParaRPr lang="en-US" b="1" dirty="0"/>
          </a:p>
          <a:p>
            <a:endParaRPr lang="en-US" b="1" dirty="0"/>
          </a:p>
          <a:p>
            <a:endParaRPr lang="en-US" b="1" dirty="0"/>
          </a:p>
          <a:p>
            <a:endParaRPr lang="en-US" b="1" dirty="0"/>
          </a:p>
        </p:txBody>
      </p:sp>
      <p:sp>
        <p:nvSpPr>
          <p:cNvPr id="4" name="Subtitle 3">
            <a:extLst>
              <a:ext uri="{FF2B5EF4-FFF2-40B4-BE49-F238E27FC236}">
                <a16:creationId xmlns:a16="http://schemas.microsoft.com/office/drawing/2014/main" id="{B9DBEEDF-41A4-FF41-38A7-16FAA12DDD70}"/>
              </a:ext>
            </a:extLst>
          </p:cNvPr>
          <p:cNvSpPr>
            <a:spLocks noGrp="1"/>
          </p:cNvSpPr>
          <p:nvPr>
            <p:ph type="subTitle" idx="2"/>
          </p:nvPr>
        </p:nvSpPr>
        <p:spPr>
          <a:xfrm>
            <a:off x="720000" y="1204085"/>
            <a:ext cx="3361800" cy="1914300"/>
          </a:xfrm>
        </p:spPr>
        <p:txBody>
          <a:bodyPr/>
          <a:lstStyle/>
          <a:p>
            <a:r>
              <a:rPr lang="en-US" b="1" dirty="0"/>
              <a:t>Differential Diagnosis:</a:t>
            </a:r>
          </a:p>
          <a:p>
            <a:pPr marL="482600" indent="-342900">
              <a:buFont typeface="+mj-lt"/>
              <a:buAutoNum type="arabicPeriod"/>
            </a:pPr>
            <a:r>
              <a:rPr lang="en-US" dirty="0"/>
              <a:t>Graves disease</a:t>
            </a:r>
          </a:p>
          <a:p>
            <a:pPr marL="482600" indent="-342900">
              <a:buFont typeface="+mj-lt"/>
              <a:buAutoNum type="arabicPeriod"/>
            </a:pPr>
            <a:r>
              <a:rPr lang="en-US" dirty="0"/>
              <a:t>Multinodular goiter</a:t>
            </a:r>
          </a:p>
          <a:p>
            <a:pPr marL="482600" indent="-342900">
              <a:buFont typeface="+mj-lt"/>
              <a:buAutoNum type="arabicPeriod"/>
            </a:pPr>
            <a:r>
              <a:rPr lang="en-US" dirty="0"/>
              <a:t>Thyroid adenoma</a:t>
            </a:r>
          </a:p>
          <a:p>
            <a:pPr marL="482600" indent="-342900">
              <a:buFont typeface="+mj-lt"/>
              <a:buAutoNum type="arabicPeriod"/>
            </a:pPr>
            <a:r>
              <a:rPr lang="en-US" dirty="0"/>
              <a:t>Thyroiditis (</a:t>
            </a:r>
            <a:r>
              <a:rPr lang="en-US" dirty="0" err="1"/>
              <a:t>DeQuervain’s</a:t>
            </a:r>
            <a:r>
              <a:rPr lang="en-US" dirty="0"/>
              <a:t>, Silent, Suppurative)</a:t>
            </a:r>
          </a:p>
          <a:p>
            <a:pPr marL="482600" indent="-342900">
              <a:buFont typeface="+mj-lt"/>
              <a:buAutoNum type="arabicPeriod"/>
            </a:pPr>
            <a:r>
              <a:rPr lang="en-US" dirty="0"/>
              <a:t>Hamburger thyrotoxicosis</a:t>
            </a:r>
          </a:p>
          <a:p>
            <a:pPr marL="482600" indent="-342900">
              <a:buFont typeface="+mj-lt"/>
              <a:buAutoNum type="arabicPeriod"/>
            </a:pPr>
            <a:r>
              <a:rPr lang="en-US" dirty="0"/>
              <a:t>Exogenous thyroid use</a:t>
            </a:r>
          </a:p>
          <a:p>
            <a:pPr marL="482600" indent="-342900">
              <a:buFont typeface="+mj-lt"/>
              <a:buAutoNum type="arabicPeriod"/>
            </a:pPr>
            <a:r>
              <a:rPr lang="en-US" dirty="0"/>
              <a:t>Secondary Hyperthyroidism (TSH hypersecretion)</a:t>
            </a:r>
          </a:p>
          <a:p>
            <a:pPr marL="482600" indent="-342900">
              <a:buFont typeface="+mj-lt"/>
              <a:buAutoNum type="arabicPeriod"/>
            </a:pPr>
            <a:r>
              <a:rPr lang="en-US" dirty="0"/>
              <a:t>Amiodarone induced</a:t>
            </a:r>
          </a:p>
          <a:p>
            <a:pPr marL="482600" indent="-342900">
              <a:buFont typeface="+mj-lt"/>
              <a:buAutoNum type="arabicPeriod"/>
            </a:pPr>
            <a:r>
              <a:rPr lang="en-US" dirty="0"/>
              <a:t>Struma </a:t>
            </a:r>
            <a:r>
              <a:rPr lang="en-US" dirty="0" err="1"/>
              <a:t>ovarii</a:t>
            </a:r>
            <a:endParaRPr lang="en-US" dirty="0"/>
          </a:p>
          <a:p>
            <a:pPr marL="482600" indent="-342900">
              <a:buFont typeface="+mj-lt"/>
              <a:buAutoNum type="arabicPeriod"/>
            </a:pPr>
            <a:r>
              <a:rPr lang="en-US" dirty="0"/>
              <a:t>Thyroid cancer (metastatic follicular)</a:t>
            </a:r>
          </a:p>
          <a:p>
            <a:pPr marL="482600" indent="-342900">
              <a:buFont typeface="+mj-lt"/>
              <a:buAutoNum type="arabicPeriod"/>
            </a:pPr>
            <a:endParaRPr lang="en-US" dirty="0"/>
          </a:p>
          <a:p>
            <a:endParaRPr lang="en-US" dirty="0"/>
          </a:p>
          <a:p>
            <a:endParaRPr lang="en-US" dirty="0"/>
          </a:p>
          <a:p>
            <a:endParaRPr lang="en-US" dirty="0"/>
          </a:p>
          <a:p>
            <a:endParaRPr lang="en-US" dirty="0"/>
          </a:p>
          <a:p>
            <a:endParaRPr lang="en-US" dirty="0"/>
          </a:p>
          <a:p>
            <a:endParaRPr lang="en-US" dirty="0"/>
          </a:p>
        </p:txBody>
      </p:sp>
      <p:pic>
        <p:nvPicPr>
          <p:cNvPr id="7" name="Picture 6">
            <a:extLst>
              <a:ext uri="{FF2B5EF4-FFF2-40B4-BE49-F238E27FC236}">
                <a16:creationId xmlns:a16="http://schemas.microsoft.com/office/drawing/2014/main" id="{0620FA46-48B1-4383-F0BB-46612E7F7C7D}"/>
              </a:ext>
            </a:extLst>
          </p:cNvPr>
          <p:cNvPicPr>
            <a:picLocks noChangeAspect="1"/>
          </p:cNvPicPr>
          <p:nvPr/>
        </p:nvPicPr>
        <p:blipFill>
          <a:blip r:embed="rId2"/>
          <a:stretch>
            <a:fillRect/>
          </a:stretch>
        </p:blipFill>
        <p:spPr>
          <a:xfrm>
            <a:off x="4714127" y="3327410"/>
            <a:ext cx="1321126" cy="1371065"/>
          </a:xfrm>
          <a:prstGeom prst="rect">
            <a:avLst/>
          </a:prstGeom>
        </p:spPr>
      </p:pic>
      <p:pic>
        <p:nvPicPr>
          <p:cNvPr id="9" name="Picture 8">
            <a:extLst>
              <a:ext uri="{FF2B5EF4-FFF2-40B4-BE49-F238E27FC236}">
                <a16:creationId xmlns:a16="http://schemas.microsoft.com/office/drawing/2014/main" id="{196B5C1D-8624-DB90-2503-973C1A5F8622}"/>
              </a:ext>
            </a:extLst>
          </p:cNvPr>
          <p:cNvPicPr>
            <a:picLocks noChangeAspect="1"/>
          </p:cNvPicPr>
          <p:nvPr/>
        </p:nvPicPr>
        <p:blipFill>
          <a:blip r:embed="rId3"/>
          <a:stretch>
            <a:fillRect/>
          </a:stretch>
        </p:blipFill>
        <p:spPr>
          <a:xfrm>
            <a:off x="6474672" y="3327410"/>
            <a:ext cx="1398125" cy="1371065"/>
          </a:xfrm>
          <a:prstGeom prst="rect">
            <a:avLst/>
          </a:prstGeom>
        </p:spPr>
      </p:pic>
    </p:spTree>
    <p:extLst>
      <p:ext uri="{BB962C8B-B14F-4D97-AF65-F5344CB8AC3E}">
        <p14:creationId xmlns:p14="http://schemas.microsoft.com/office/powerpoint/2010/main" val="1507944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4">
                                            <p:txEl>
                                              <p:pRg st="10" end="10"/>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3">
                                            <p:txEl>
                                              <p:pRg st="3" end="3"/>
                                            </p:txEl>
                                          </p:spTgt>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7"/>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9B6128-C2A1-7F7A-66AA-AC523D084D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FA22E0-B033-B79C-BF6E-F31FC7C58E10}"/>
              </a:ext>
            </a:extLst>
          </p:cNvPr>
          <p:cNvSpPr>
            <a:spLocks noGrp="1"/>
          </p:cNvSpPr>
          <p:nvPr>
            <p:ph type="title"/>
          </p:nvPr>
        </p:nvSpPr>
        <p:spPr/>
        <p:txBody>
          <a:bodyPr/>
          <a:lstStyle/>
          <a:p>
            <a:r>
              <a:rPr lang="en-US" sz="2400" dirty="0"/>
              <a:t>Question 3.</a:t>
            </a:r>
          </a:p>
        </p:txBody>
      </p:sp>
      <p:sp>
        <p:nvSpPr>
          <p:cNvPr id="3" name="Subtitle 2">
            <a:extLst>
              <a:ext uri="{FF2B5EF4-FFF2-40B4-BE49-F238E27FC236}">
                <a16:creationId xmlns:a16="http://schemas.microsoft.com/office/drawing/2014/main" id="{7864F210-E45F-1BBF-30FF-95B3B04F140B}"/>
              </a:ext>
            </a:extLst>
          </p:cNvPr>
          <p:cNvSpPr>
            <a:spLocks noGrp="1"/>
          </p:cNvSpPr>
          <p:nvPr>
            <p:ph type="subTitle" idx="1"/>
          </p:nvPr>
        </p:nvSpPr>
        <p:spPr>
          <a:xfrm>
            <a:off x="4468121" y="1123019"/>
            <a:ext cx="3361800" cy="1914300"/>
          </a:xfrm>
        </p:spPr>
        <p:txBody>
          <a:bodyPr/>
          <a:lstStyle/>
          <a:p>
            <a:r>
              <a:rPr lang="en-US" sz="1100" dirty="0">
                <a:solidFill>
                  <a:srgbClr val="FF0000"/>
                </a:solidFill>
              </a:rPr>
              <a:t>Perineural and </a:t>
            </a:r>
            <a:r>
              <a:rPr lang="en-US" sz="1100" dirty="0" err="1">
                <a:solidFill>
                  <a:srgbClr val="FF0000"/>
                </a:solidFill>
              </a:rPr>
              <a:t>lymphovascular</a:t>
            </a:r>
            <a:r>
              <a:rPr lang="en-US" sz="1100" dirty="0">
                <a:solidFill>
                  <a:srgbClr val="FF0000"/>
                </a:solidFill>
              </a:rPr>
              <a:t> invasion are noted on pathology</a:t>
            </a:r>
            <a:r>
              <a:rPr lang="en-US" sz="1100" dirty="0"/>
              <a:t>. </a:t>
            </a:r>
          </a:p>
          <a:p>
            <a:endParaRPr lang="en-US" sz="1100" dirty="0"/>
          </a:p>
          <a:p>
            <a:r>
              <a:rPr lang="en-US" sz="1100" dirty="0"/>
              <a:t>Immunohistochemical stains for mismatch repair proteins are </a:t>
            </a:r>
            <a:r>
              <a:rPr lang="en-US" sz="1100" dirty="0">
                <a:solidFill>
                  <a:srgbClr val="FF0000"/>
                </a:solidFill>
              </a:rPr>
              <a:t>negative for MLH1 and PMS2.</a:t>
            </a:r>
          </a:p>
          <a:p>
            <a:r>
              <a:rPr lang="en-US" sz="1100" b="1" dirty="0"/>
              <a:t> </a:t>
            </a:r>
            <a:endParaRPr lang="en-US" sz="1100" dirty="0"/>
          </a:p>
          <a:p>
            <a:r>
              <a:rPr lang="en-US" sz="1100" b="1" dirty="0"/>
              <a:t>Which of the following is the most appropriate treatment?</a:t>
            </a:r>
            <a:endParaRPr lang="en-US" sz="1100" dirty="0"/>
          </a:p>
          <a:p>
            <a:r>
              <a:rPr lang="en-US" sz="1100" dirty="0"/>
              <a:t> </a:t>
            </a:r>
          </a:p>
          <a:p>
            <a:r>
              <a:rPr lang="en-US" sz="1100" dirty="0"/>
              <a:t>A. Adjuvant chemotherapy with capecitabine</a:t>
            </a:r>
          </a:p>
          <a:p>
            <a:r>
              <a:rPr lang="en-US" sz="1100" dirty="0"/>
              <a:t>B. Adjuvant chemotherapy with capecitabine and oxaliplatin</a:t>
            </a:r>
          </a:p>
          <a:p>
            <a:r>
              <a:rPr lang="en-US" sz="1100" dirty="0"/>
              <a:t>C. Adjuvant chemotherapy with a PD-1 inhibitor</a:t>
            </a:r>
          </a:p>
          <a:p>
            <a:r>
              <a:rPr lang="en-US" sz="1100" dirty="0"/>
              <a:t>D. No further therapy</a:t>
            </a:r>
          </a:p>
          <a:p>
            <a:r>
              <a:rPr lang="en-US" dirty="0"/>
              <a:t> </a:t>
            </a:r>
          </a:p>
          <a:p>
            <a:endParaRPr lang="en-US" dirty="0"/>
          </a:p>
        </p:txBody>
      </p:sp>
      <p:sp>
        <p:nvSpPr>
          <p:cNvPr id="4" name="Subtitle 3">
            <a:extLst>
              <a:ext uri="{FF2B5EF4-FFF2-40B4-BE49-F238E27FC236}">
                <a16:creationId xmlns:a16="http://schemas.microsoft.com/office/drawing/2014/main" id="{AC7617A2-BB2C-1E40-2868-47C2EB43B060}"/>
              </a:ext>
            </a:extLst>
          </p:cNvPr>
          <p:cNvSpPr>
            <a:spLocks noGrp="1"/>
          </p:cNvSpPr>
          <p:nvPr>
            <p:ph type="subTitle" idx="2"/>
          </p:nvPr>
        </p:nvSpPr>
        <p:spPr>
          <a:xfrm>
            <a:off x="720000" y="1123019"/>
            <a:ext cx="3361800" cy="1914300"/>
          </a:xfrm>
        </p:spPr>
        <p:txBody>
          <a:bodyPr/>
          <a:lstStyle/>
          <a:p>
            <a:r>
              <a:rPr lang="en-US" sz="1100" dirty="0"/>
              <a:t>A 45-year-old man is evaluated during a medical oncology consultation three weeks after undergoing a </a:t>
            </a:r>
            <a:r>
              <a:rPr lang="en-US" sz="1100" dirty="0">
                <a:solidFill>
                  <a:srgbClr val="FF0000"/>
                </a:solidFill>
              </a:rPr>
              <a:t>right hemicolectomy for adenocarcinoma </a:t>
            </a:r>
            <a:r>
              <a:rPr lang="en-US" sz="1100" dirty="0"/>
              <a:t>of the ascending colon.  Preoperative staging showed </a:t>
            </a:r>
            <a:r>
              <a:rPr lang="en-US" sz="1100" dirty="0">
                <a:solidFill>
                  <a:srgbClr val="FF0000"/>
                </a:solidFill>
              </a:rPr>
              <a:t>no evidence of metastatic disease</a:t>
            </a:r>
            <a:r>
              <a:rPr lang="en-US" sz="1100" dirty="0"/>
              <a:t>. He has recovered well from surgery, has resumed regular activities, and is eating well.</a:t>
            </a:r>
          </a:p>
          <a:p>
            <a:r>
              <a:rPr lang="en-US" sz="1100" dirty="0"/>
              <a:t> </a:t>
            </a:r>
          </a:p>
          <a:p>
            <a:r>
              <a:rPr lang="en-US" sz="1100" dirty="0"/>
              <a:t>Physical examination findings, including vital signs, are normal.</a:t>
            </a:r>
          </a:p>
          <a:p>
            <a:r>
              <a:rPr lang="en-US" sz="1100" dirty="0"/>
              <a:t> </a:t>
            </a:r>
          </a:p>
          <a:p>
            <a:r>
              <a:rPr lang="en-US" sz="1100" dirty="0"/>
              <a:t>Laboratory study results are normal. </a:t>
            </a:r>
          </a:p>
          <a:p>
            <a:r>
              <a:rPr lang="en-US" sz="1100" dirty="0"/>
              <a:t> </a:t>
            </a:r>
          </a:p>
          <a:p>
            <a:r>
              <a:rPr lang="en-US" sz="1100" dirty="0"/>
              <a:t>Pathology shows a </a:t>
            </a:r>
            <a:r>
              <a:rPr lang="en-US" sz="1100" dirty="0">
                <a:solidFill>
                  <a:srgbClr val="FF0000"/>
                </a:solidFill>
              </a:rPr>
              <a:t>poorly differentiated tumor penetrating the full thickness of the bowel wall with no positive lymph nodes.</a:t>
            </a:r>
            <a:r>
              <a:rPr lang="en-US" sz="1100" dirty="0"/>
              <a:t> </a:t>
            </a:r>
          </a:p>
          <a:p>
            <a:endParaRPr lang="en-US" dirty="0"/>
          </a:p>
        </p:txBody>
      </p:sp>
    </p:spTree>
    <p:extLst>
      <p:ext uri="{BB962C8B-B14F-4D97-AF65-F5344CB8AC3E}">
        <p14:creationId xmlns:p14="http://schemas.microsoft.com/office/powerpoint/2010/main" val="32643914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D05EDB-65C0-A411-C6C6-6DAF6E4280EC}"/>
              </a:ext>
            </a:extLst>
          </p:cNvPr>
          <p:cNvSpPr>
            <a:spLocks noGrp="1"/>
          </p:cNvSpPr>
          <p:nvPr>
            <p:ph type="title"/>
          </p:nvPr>
        </p:nvSpPr>
        <p:spPr/>
        <p:txBody>
          <a:bodyPr/>
          <a:lstStyle/>
          <a:p>
            <a:r>
              <a:rPr lang="en-US" sz="2400" dirty="0"/>
              <a:t>Question 3.</a:t>
            </a:r>
          </a:p>
        </p:txBody>
      </p:sp>
      <p:sp>
        <p:nvSpPr>
          <p:cNvPr id="3" name="Subtitle 2">
            <a:extLst>
              <a:ext uri="{FF2B5EF4-FFF2-40B4-BE49-F238E27FC236}">
                <a16:creationId xmlns:a16="http://schemas.microsoft.com/office/drawing/2014/main" id="{91E74D56-F3C5-51C5-9512-85E4A65F14A5}"/>
              </a:ext>
            </a:extLst>
          </p:cNvPr>
          <p:cNvSpPr>
            <a:spLocks noGrp="1"/>
          </p:cNvSpPr>
          <p:nvPr>
            <p:ph type="subTitle" idx="1"/>
          </p:nvPr>
        </p:nvSpPr>
        <p:spPr>
          <a:xfrm>
            <a:off x="4468121" y="1123019"/>
            <a:ext cx="3361800" cy="1914300"/>
          </a:xfrm>
        </p:spPr>
        <p:txBody>
          <a:bodyPr/>
          <a:lstStyle/>
          <a:p>
            <a:r>
              <a:rPr lang="en-US" sz="1100" dirty="0"/>
              <a:t>Perineural and </a:t>
            </a:r>
            <a:r>
              <a:rPr lang="en-US" sz="1100" dirty="0" err="1"/>
              <a:t>lymphovascular</a:t>
            </a:r>
            <a:r>
              <a:rPr lang="en-US" sz="1100" dirty="0"/>
              <a:t> invasion are noted on pathology. </a:t>
            </a:r>
          </a:p>
          <a:p>
            <a:endParaRPr lang="en-US" sz="1100" dirty="0"/>
          </a:p>
          <a:p>
            <a:r>
              <a:rPr lang="en-US" sz="1100" dirty="0"/>
              <a:t>Immunohistochemical stains for mismatch repair proteins are negative for MLH1 and PMS2.</a:t>
            </a:r>
          </a:p>
          <a:p>
            <a:r>
              <a:rPr lang="en-US" sz="1100" b="1" dirty="0"/>
              <a:t> </a:t>
            </a:r>
            <a:endParaRPr lang="en-US" sz="1100" dirty="0"/>
          </a:p>
          <a:p>
            <a:r>
              <a:rPr lang="en-US" sz="1100" b="1" dirty="0"/>
              <a:t>Which of the following is the most appropriate treatment?</a:t>
            </a:r>
            <a:endParaRPr lang="en-US" sz="1100" dirty="0"/>
          </a:p>
          <a:p>
            <a:r>
              <a:rPr lang="en-US" sz="1100" dirty="0"/>
              <a:t> </a:t>
            </a:r>
          </a:p>
          <a:p>
            <a:r>
              <a:rPr lang="en-US" sz="1100" dirty="0"/>
              <a:t>A. Adjuvant chemotherapy with capecitabine</a:t>
            </a:r>
          </a:p>
          <a:p>
            <a:r>
              <a:rPr lang="en-US" sz="1100" dirty="0"/>
              <a:t>B. Adjuvant chemotherapy with capecitabine and oxaliplatin</a:t>
            </a:r>
          </a:p>
          <a:p>
            <a:r>
              <a:rPr lang="en-US" sz="1100" dirty="0"/>
              <a:t>C. Adjuvant chemotherapy with a PD-1 inhibitor</a:t>
            </a:r>
          </a:p>
          <a:p>
            <a:r>
              <a:rPr lang="en-US" sz="1100" dirty="0">
                <a:solidFill>
                  <a:srgbClr val="FF0000"/>
                </a:solidFill>
              </a:rPr>
              <a:t>D. No further therapy</a:t>
            </a:r>
          </a:p>
          <a:p>
            <a:r>
              <a:rPr lang="en-US" dirty="0"/>
              <a:t> </a:t>
            </a:r>
          </a:p>
          <a:p>
            <a:endParaRPr lang="en-US" dirty="0"/>
          </a:p>
        </p:txBody>
      </p:sp>
      <p:sp>
        <p:nvSpPr>
          <p:cNvPr id="4" name="Subtitle 3">
            <a:extLst>
              <a:ext uri="{FF2B5EF4-FFF2-40B4-BE49-F238E27FC236}">
                <a16:creationId xmlns:a16="http://schemas.microsoft.com/office/drawing/2014/main" id="{110A4DC2-B5FD-F765-5216-555DF5FD7875}"/>
              </a:ext>
            </a:extLst>
          </p:cNvPr>
          <p:cNvSpPr>
            <a:spLocks noGrp="1"/>
          </p:cNvSpPr>
          <p:nvPr>
            <p:ph type="subTitle" idx="2"/>
          </p:nvPr>
        </p:nvSpPr>
        <p:spPr>
          <a:xfrm>
            <a:off x="720000" y="1123019"/>
            <a:ext cx="3361800" cy="1914300"/>
          </a:xfrm>
        </p:spPr>
        <p:txBody>
          <a:bodyPr/>
          <a:lstStyle/>
          <a:p>
            <a:r>
              <a:rPr lang="en-US" sz="1100" dirty="0"/>
              <a:t>A 45-year-old man is evaluated during a medical oncology consultation three weeks after undergoing a right hemicolectomy for adenocarcinoma of the ascending colon.  Preoperative staging showed no evidence of metastatic disease. He has recovered well from surgery, has resumed regular activities, and is eating well.</a:t>
            </a:r>
          </a:p>
          <a:p>
            <a:r>
              <a:rPr lang="en-US" sz="1100" dirty="0"/>
              <a:t> </a:t>
            </a:r>
          </a:p>
          <a:p>
            <a:r>
              <a:rPr lang="en-US" sz="1100" dirty="0"/>
              <a:t>Physical examination findings, including vital signs, are normal.</a:t>
            </a:r>
          </a:p>
          <a:p>
            <a:r>
              <a:rPr lang="en-US" sz="1100" dirty="0"/>
              <a:t> </a:t>
            </a:r>
          </a:p>
          <a:p>
            <a:r>
              <a:rPr lang="en-US" sz="1100" dirty="0"/>
              <a:t>Laboratory study results are normal. </a:t>
            </a:r>
          </a:p>
          <a:p>
            <a:r>
              <a:rPr lang="en-US" sz="1100" dirty="0"/>
              <a:t> </a:t>
            </a:r>
          </a:p>
          <a:p>
            <a:r>
              <a:rPr lang="en-US" sz="1100" dirty="0"/>
              <a:t>Pathology shows a poorly differentiated tumor penetrating the full thickness of the bowel wall with no positive lymph nodes. </a:t>
            </a:r>
          </a:p>
          <a:p>
            <a:endParaRPr lang="en-US" dirty="0"/>
          </a:p>
        </p:txBody>
      </p:sp>
    </p:spTree>
    <p:extLst>
      <p:ext uri="{BB962C8B-B14F-4D97-AF65-F5344CB8AC3E}">
        <p14:creationId xmlns:p14="http://schemas.microsoft.com/office/powerpoint/2010/main" val="32605332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854519-2964-1593-3027-2B4E8EFE02EE}"/>
              </a:ext>
            </a:extLst>
          </p:cNvPr>
          <p:cNvSpPr>
            <a:spLocks noGrp="1"/>
          </p:cNvSpPr>
          <p:nvPr>
            <p:ph type="title"/>
          </p:nvPr>
        </p:nvSpPr>
        <p:spPr/>
        <p:txBody>
          <a:bodyPr/>
          <a:lstStyle/>
          <a:p>
            <a:r>
              <a:rPr lang="en-US" sz="2400" dirty="0"/>
              <a:t>Colon Cancer: 3 buckets</a:t>
            </a:r>
          </a:p>
        </p:txBody>
      </p:sp>
      <p:pic>
        <p:nvPicPr>
          <p:cNvPr id="6" name="Picture 5">
            <a:extLst>
              <a:ext uri="{FF2B5EF4-FFF2-40B4-BE49-F238E27FC236}">
                <a16:creationId xmlns:a16="http://schemas.microsoft.com/office/drawing/2014/main" id="{E6CA01BE-E415-F9AC-3891-495C46F6969F}"/>
              </a:ext>
            </a:extLst>
          </p:cNvPr>
          <p:cNvPicPr>
            <a:picLocks noChangeAspect="1"/>
          </p:cNvPicPr>
          <p:nvPr/>
        </p:nvPicPr>
        <p:blipFill>
          <a:blip r:embed="rId2"/>
          <a:stretch>
            <a:fillRect/>
          </a:stretch>
        </p:blipFill>
        <p:spPr>
          <a:xfrm>
            <a:off x="1765190" y="1087894"/>
            <a:ext cx="4828202" cy="3689846"/>
          </a:xfrm>
          <a:prstGeom prst="rect">
            <a:avLst/>
          </a:prstGeom>
        </p:spPr>
      </p:pic>
    </p:spTree>
    <p:extLst>
      <p:ext uri="{BB962C8B-B14F-4D97-AF65-F5344CB8AC3E}">
        <p14:creationId xmlns:p14="http://schemas.microsoft.com/office/powerpoint/2010/main" val="22739598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AB76D-340D-7B46-C888-7C0CA6CD890D}"/>
              </a:ext>
            </a:extLst>
          </p:cNvPr>
          <p:cNvSpPr>
            <a:spLocks noGrp="1"/>
          </p:cNvSpPr>
          <p:nvPr>
            <p:ph type="title"/>
          </p:nvPr>
        </p:nvSpPr>
        <p:spPr/>
        <p:txBody>
          <a:bodyPr/>
          <a:lstStyle/>
          <a:p>
            <a:r>
              <a:rPr lang="en-US" sz="2400" dirty="0"/>
              <a:t>Colon cancer testing</a:t>
            </a:r>
          </a:p>
        </p:txBody>
      </p:sp>
      <p:pic>
        <p:nvPicPr>
          <p:cNvPr id="6" name="Picture 5">
            <a:extLst>
              <a:ext uri="{FF2B5EF4-FFF2-40B4-BE49-F238E27FC236}">
                <a16:creationId xmlns:a16="http://schemas.microsoft.com/office/drawing/2014/main" id="{57C9ABF1-FA84-D064-17E2-AD4860C448B9}"/>
              </a:ext>
            </a:extLst>
          </p:cNvPr>
          <p:cNvPicPr>
            <a:picLocks noChangeAspect="1"/>
          </p:cNvPicPr>
          <p:nvPr/>
        </p:nvPicPr>
        <p:blipFill>
          <a:blip r:embed="rId2"/>
          <a:stretch>
            <a:fillRect/>
          </a:stretch>
        </p:blipFill>
        <p:spPr>
          <a:xfrm>
            <a:off x="651600" y="2571750"/>
            <a:ext cx="7772400" cy="1999852"/>
          </a:xfrm>
          <a:prstGeom prst="rect">
            <a:avLst/>
          </a:prstGeom>
        </p:spPr>
      </p:pic>
      <p:sp>
        <p:nvSpPr>
          <p:cNvPr id="8" name="Rectangle 7">
            <a:extLst>
              <a:ext uri="{FF2B5EF4-FFF2-40B4-BE49-F238E27FC236}">
                <a16:creationId xmlns:a16="http://schemas.microsoft.com/office/drawing/2014/main" id="{11528253-B9EB-1D9F-DCE9-6474A3560D5A}"/>
              </a:ext>
            </a:extLst>
          </p:cNvPr>
          <p:cNvSpPr/>
          <p:nvPr/>
        </p:nvSpPr>
        <p:spPr>
          <a:xfrm>
            <a:off x="651600" y="2555847"/>
            <a:ext cx="2218821" cy="349858"/>
          </a:xfrm>
          <a:prstGeom prst="rect">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solidFill>
                  <a:schemeClr val="bg1"/>
                </a:solidFill>
              </a:ln>
            </a:endParaRPr>
          </a:p>
        </p:txBody>
      </p:sp>
      <p:sp>
        <p:nvSpPr>
          <p:cNvPr id="9" name="TextBox 8">
            <a:extLst>
              <a:ext uri="{FF2B5EF4-FFF2-40B4-BE49-F238E27FC236}">
                <a16:creationId xmlns:a16="http://schemas.microsoft.com/office/drawing/2014/main" id="{9455D0B9-0B77-5DD7-D468-7C8D84E3B3FD}"/>
              </a:ext>
            </a:extLst>
          </p:cNvPr>
          <p:cNvSpPr txBox="1"/>
          <p:nvPr/>
        </p:nvSpPr>
        <p:spPr>
          <a:xfrm>
            <a:off x="720000" y="1105231"/>
            <a:ext cx="6770129" cy="1477328"/>
          </a:xfrm>
          <a:prstGeom prst="rect">
            <a:avLst/>
          </a:prstGeom>
          <a:noFill/>
        </p:spPr>
        <p:txBody>
          <a:bodyPr wrap="square" rtlCol="0">
            <a:spAutoFit/>
          </a:bodyPr>
          <a:lstStyle/>
          <a:p>
            <a:r>
              <a:rPr lang="en-US" sz="1800" b="1" dirty="0"/>
              <a:t>Immunohistochemical stain</a:t>
            </a:r>
            <a:r>
              <a:rPr lang="en-US" sz="1800" dirty="0"/>
              <a:t>: deficient mismatch repair (MMR) protein (</a:t>
            </a:r>
            <a:r>
              <a:rPr lang="en-US" sz="1800" dirty="0" err="1"/>
              <a:t>dMMR</a:t>
            </a:r>
            <a:r>
              <a:rPr lang="en-US" sz="1800" dirty="0"/>
              <a:t>) (versus proficient </a:t>
            </a:r>
            <a:r>
              <a:rPr lang="en-US" sz="1800" dirty="0" err="1"/>
              <a:t>pMMR</a:t>
            </a:r>
            <a:r>
              <a:rPr lang="en-US" sz="1800" dirty="0"/>
              <a:t>)</a:t>
            </a:r>
          </a:p>
          <a:p>
            <a:endParaRPr lang="en-US" sz="1800" dirty="0"/>
          </a:p>
          <a:p>
            <a:r>
              <a:rPr lang="en-US" sz="1800" b="1" dirty="0"/>
              <a:t>Next generation sequencing</a:t>
            </a:r>
            <a:r>
              <a:rPr lang="en-US" sz="1800" dirty="0"/>
              <a:t>: Microsatellite instability (MSI)-H (versus microsatellite stable MSS)</a:t>
            </a:r>
          </a:p>
        </p:txBody>
      </p:sp>
    </p:spTree>
    <p:extLst>
      <p:ext uri="{BB962C8B-B14F-4D97-AF65-F5344CB8AC3E}">
        <p14:creationId xmlns:p14="http://schemas.microsoft.com/office/powerpoint/2010/main" val="4254949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59C6A-604E-4EE3-399C-2B79F7B8C62D}"/>
              </a:ext>
            </a:extLst>
          </p:cNvPr>
          <p:cNvSpPr>
            <a:spLocks noGrp="1"/>
          </p:cNvSpPr>
          <p:nvPr>
            <p:ph type="title"/>
          </p:nvPr>
        </p:nvSpPr>
        <p:spPr/>
        <p:txBody>
          <a:bodyPr/>
          <a:lstStyle/>
          <a:p>
            <a:r>
              <a:rPr lang="en-US" sz="2400" dirty="0"/>
              <a:t>Stage 2 Colon Cancer:</a:t>
            </a:r>
            <a:br>
              <a:rPr lang="en-US" sz="2400" dirty="0"/>
            </a:br>
            <a:r>
              <a:rPr lang="en-US" sz="2400" dirty="0"/>
              <a:t> Indications for Adjuvant Chemotherapy (High risk)</a:t>
            </a:r>
            <a:br>
              <a:rPr lang="en-US" sz="2400" dirty="0"/>
            </a:br>
            <a:br>
              <a:rPr lang="en-US" sz="2400" dirty="0"/>
            </a:br>
            <a:br>
              <a:rPr lang="en-US" sz="3200" dirty="0"/>
            </a:br>
            <a:endParaRPr lang="en-US" dirty="0"/>
          </a:p>
        </p:txBody>
      </p:sp>
      <p:sp>
        <p:nvSpPr>
          <p:cNvPr id="4" name="Subtitle 3">
            <a:extLst>
              <a:ext uri="{FF2B5EF4-FFF2-40B4-BE49-F238E27FC236}">
                <a16:creationId xmlns:a16="http://schemas.microsoft.com/office/drawing/2014/main" id="{B5F6F3FA-DBB0-A888-8E30-615B2C1AAF96}"/>
              </a:ext>
            </a:extLst>
          </p:cNvPr>
          <p:cNvSpPr>
            <a:spLocks noGrp="1"/>
          </p:cNvSpPr>
          <p:nvPr>
            <p:ph type="subTitle" idx="2"/>
          </p:nvPr>
        </p:nvSpPr>
        <p:spPr/>
        <p:txBody>
          <a:bodyPr/>
          <a:lstStyle/>
          <a:p>
            <a:pPr marL="482600" indent="-342900">
              <a:buFont typeface="+mj-lt"/>
              <a:buAutoNum type="arabicPeriod"/>
            </a:pPr>
            <a:r>
              <a:rPr lang="en-US" dirty="0">
                <a:solidFill>
                  <a:srgbClr val="FF0000"/>
                </a:solidFill>
              </a:rPr>
              <a:t>Proficient MMR/ MSS </a:t>
            </a:r>
            <a:r>
              <a:rPr lang="en-US" b="1" i="1" dirty="0">
                <a:solidFill>
                  <a:srgbClr val="FF0000"/>
                </a:solidFill>
              </a:rPr>
              <a:t>PLUS</a:t>
            </a:r>
          </a:p>
          <a:p>
            <a:pPr marL="482600" indent="-342900">
              <a:buFont typeface="+mj-lt"/>
              <a:buAutoNum type="arabicPeriod"/>
            </a:pPr>
            <a:r>
              <a:rPr lang="en-US" dirty="0"/>
              <a:t>T4</a:t>
            </a:r>
          </a:p>
          <a:p>
            <a:pPr marL="482600" indent="-342900">
              <a:buFont typeface="+mj-lt"/>
              <a:buAutoNum type="arabicPeriod"/>
            </a:pPr>
            <a:r>
              <a:rPr lang="en-US" dirty="0"/>
              <a:t>High-grade</a:t>
            </a:r>
          </a:p>
          <a:p>
            <a:pPr marL="482600" indent="-342900">
              <a:buFont typeface="+mj-lt"/>
              <a:buAutoNum type="arabicPeriod"/>
            </a:pPr>
            <a:r>
              <a:rPr lang="en-US" dirty="0" err="1"/>
              <a:t>Lymphovascular</a:t>
            </a:r>
            <a:r>
              <a:rPr lang="en-US" dirty="0"/>
              <a:t> invasion</a:t>
            </a:r>
          </a:p>
          <a:p>
            <a:pPr marL="482600" indent="-342900">
              <a:buFont typeface="+mj-lt"/>
              <a:buAutoNum type="arabicPeriod"/>
            </a:pPr>
            <a:r>
              <a:rPr lang="en-US" dirty="0"/>
              <a:t>Perineural invasion</a:t>
            </a:r>
          </a:p>
          <a:p>
            <a:pPr marL="482600" indent="-342900">
              <a:buFont typeface="+mj-lt"/>
              <a:buAutoNum type="arabicPeriod"/>
            </a:pPr>
            <a:r>
              <a:rPr lang="en-US" dirty="0"/>
              <a:t>Bowel Obstruction or Perforation</a:t>
            </a:r>
          </a:p>
          <a:p>
            <a:pPr marL="482600" indent="-342900">
              <a:buFont typeface="+mj-lt"/>
              <a:buAutoNum type="arabicPeriod"/>
            </a:pPr>
            <a:r>
              <a:rPr lang="en-US" dirty="0"/>
              <a:t>Inadequate lymph node sampling (&lt;12)</a:t>
            </a:r>
          </a:p>
          <a:p>
            <a:pPr marL="482600" indent="-342900">
              <a:buFont typeface="+mj-lt"/>
              <a:buAutoNum type="arabicPeriod"/>
            </a:pPr>
            <a:r>
              <a:rPr lang="en-US" dirty="0"/>
              <a:t>Close/undetermined/positive margins</a:t>
            </a:r>
          </a:p>
        </p:txBody>
      </p:sp>
      <p:pic>
        <p:nvPicPr>
          <p:cNvPr id="6" name="Picture 5" descr="High Risk Vs Low Risk Merchant Accounts 101">
            <a:extLst>
              <a:ext uri="{FF2B5EF4-FFF2-40B4-BE49-F238E27FC236}">
                <a16:creationId xmlns:a16="http://schemas.microsoft.com/office/drawing/2014/main" id="{F69E26F3-36AC-AB99-59F5-E8606DE6A9A6}"/>
              </a:ext>
            </a:extLst>
          </p:cNvPr>
          <p:cNvPicPr>
            <a:picLocks noChangeAspect="1"/>
          </p:cNvPicPr>
          <p:nvPr/>
        </p:nvPicPr>
        <p:blipFill>
          <a:blip r:embed="rId2">
            <a:extLst>
              <a:ext uri="{837473B0-CC2E-450A-ABE3-18F120FF3D39}">
                <a1611:picAttrSrcUrl xmlns:a1611="http://schemas.microsoft.com/office/drawing/2016/11/main" r:id="rId3"/>
              </a:ext>
            </a:extLst>
          </a:blip>
          <a:srcRect t="6302"/>
          <a:stretch>
            <a:fillRect/>
          </a:stretch>
        </p:blipFill>
        <p:spPr>
          <a:xfrm>
            <a:off x="4572000" y="1839686"/>
            <a:ext cx="3629420" cy="2261782"/>
          </a:xfrm>
          <a:prstGeom prst="rect">
            <a:avLst/>
          </a:prstGeom>
        </p:spPr>
      </p:pic>
    </p:spTree>
    <p:extLst>
      <p:ext uri="{BB962C8B-B14F-4D97-AF65-F5344CB8AC3E}">
        <p14:creationId xmlns:p14="http://schemas.microsoft.com/office/powerpoint/2010/main" val="3068039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B8B4A5-F159-739A-54CB-F6799E8953ED}"/>
              </a:ext>
            </a:extLst>
          </p:cNvPr>
          <p:cNvSpPr>
            <a:spLocks noGrp="1"/>
          </p:cNvSpPr>
          <p:nvPr>
            <p:ph type="title"/>
          </p:nvPr>
        </p:nvSpPr>
        <p:spPr/>
        <p:txBody>
          <a:bodyPr/>
          <a:lstStyle/>
          <a:p>
            <a:r>
              <a:rPr lang="en-US" sz="2400" dirty="0"/>
              <a:t>Question 4.</a:t>
            </a:r>
          </a:p>
        </p:txBody>
      </p:sp>
      <p:sp>
        <p:nvSpPr>
          <p:cNvPr id="3" name="Subtitle 2">
            <a:extLst>
              <a:ext uri="{FF2B5EF4-FFF2-40B4-BE49-F238E27FC236}">
                <a16:creationId xmlns:a16="http://schemas.microsoft.com/office/drawing/2014/main" id="{F3C1E386-675D-7A9C-C22B-8E9F554390ED}"/>
              </a:ext>
            </a:extLst>
          </p:cNvPr>
          <p:cNvSpPr>
            <a:spLocks noGrp="1"/>
          </p:cNvSpPr>
          <p:nvPr>
            <p:ph type="subTitle" idx="1"/>
          </p:nvPr>
        </p:nvSpPr>
        <p:spPr>
          <a:xfrm>
            <a:off x="4572000" y="1226385"/>
            <a:ext cx="3361800" cy="1914300"/>
          </a:xfrm>
        </p:spPr>
        <p:txBody>
          <a:bodyPr/>
          <a:lstStyle/>
          <a:p>
            <a:r>
              <a:rPr lang="en-US" sz="1200" dirty="0">
                <a:solidFill>
                  <a:srgbClr val="FF0000"/>
                </a:solidFill>
              </a:rPr>
              <a:t>Serum carcinoembryonic antigen level is normal. </a:t>
            </a:r>
          </a:p>
          <a:p>
            <a:r>
              <a:rPr lang="en-US" sz="1200" dirty="0"/>
              <a:t> </a:t>
            </a:r>
          </a:p>
          <a:p>
            <a:r>
              <a:rPr lang="en-US" sz="1200" b="1" dirty="0"/>
              <a:t>Which of the following is the most appropriate management?</a:t>
            </a:r>
            <a:endParaRPr lang="en-US" sz="1200" dirty="0"/>
          </a:p>
          <a:p>
            <a:r>
              <a:rPr lang="en-US" sz="1200" dirty="0"/>
              <a:t> </a:t>
            </a:r>
          </a:p>
          <a:p>
            <a:r>
              <a:rPr lang="en-US" sz="1200" dirty="0"/>
              <a:t>A. Contrast-enhanced CT of the chest, abdomen, and pelvis</a:t>
            </a:r>
          </a:p>
          <a:p>
            <a:r>
              <a:rPr lang="en-US" sz="1200" dirty="0"/>
              <a:t>B. Molecular determination of the BRAF mutation status</a:t>
            </a:r>
          </a:p>
          <a:p>
            <a:r>
              <a:rPr lang="en-US" sz="1200" dirty="0"/>
              <a:t>C. Molecular determination of the KRAS and NRAS status</a:t>
            </a:r>
          </a:p>
          <a:p>
            <a:r>
              <a:rPr lang="en-US" sz="1200" dirty="0"/>
              <a:t>D. PET/CT</a:t>
            </a:r>
          </a:p>
          <a:p>
            <a:endParaRPr lang="en-US" dirty="0"/>
          </a:p>
        </p:txBody>
      </p:sp>
      <p:sp>
        <p:nvSpPr>
          <p:cNvPr id="4" name="Subtitle 3">
            <a:extLst>
              <a:ext uri="{FF2B5EF4-FFF2-40B4-BE49-F238E27FC236}">
                <a16:creationId xmlns:a16="http://schemas.microsoft.com/office/drawing/2014/main" id="{B94A8F91-3149-AC50-002B-0281BB9E334F}"/>
              </a:ext>
            </a:extLst>
          </p:cNvPr>
          <p:cNvSpPr>
            <a:spLocks noGrp="1"/>
          </p:cNvSpPr>
          <p:nvPr>
            <p:ph type="subTitle" idx="2"/>
          </p:nvPr>
        </p:nvSpPr>
        <p:spPr>
          <a:xfrm>
            <a:off x="720000" y="1154823"/>
            <a:ext cx="3361800" cy="1914300"/>
          </a:xfrm>
        </p:spPr>
        <p:txBody>
          <a:bodyPr/>
          <a:lstStyle/>
          <a:p>
            <a:r>
              <a:rPr lang="en-US" sz="1200" dirty="0"/>
              <a:t>.  A 50-year-old woman is evaluated after her first routine colonoscopy revealed a </a:t>
            </a:r>
            <a:r>
              <a:rPr lang="en-US" sz="1200" dirty="0">
                <a:solidFill>
                  <a:srgbClr val="FF0000"/>
                </a:solidFill>
              </a:rPr>
              <a:t>non-obstructing mass in the descending colon</a:t>
            </a:r>
            <a:r>
              <a:rPr lang="en-US" sz="1200" dirty="0"/>
              <a:t>, just distal to the splenic flexure. The colonoscopy findings were otherwise unremarkable. Biopsy and immunohistochemistry testing revealed </a:t>
            </a:r>
            <a:r>
              <a:rPr lang="en-US" sz="1200" dirty="0">
                <a:solidFill>
                  <a:srgbClr val="FF0000"/>
                </a:solidFill>
              </a:rPr>
              <a:t>mismatch repair-proficient adenocarcinoma</a:t>
            </a:r>
            <a:r>
              <a:rPr lang="en-US" sz="1200" dirty="0"/>
              <a:t>. She has no other medical problems and takes no medications. </a:t>
            </a:r>
          </a:p>
          <a:p>
            <a:r>
              <a:rPr lang="en-US" sz="1200" dirty="0"/>
              <a:t> </a:t>
            </a:r>
          </a:p>
          <a:p>
            <a:r>
              <a:rPr lang="en-US" sz="1200" dirty="0"/>
              <a:t>Physical examination findings, including vital signs, are normal.</a:t>
            </a:r>
          </a:p>
          <a:p>
            <a:endParaRPr lang="en-US" dirty="0"/>
          </a:p>
        </p:txBody>
      </p:sp>
    </p:spTree>
    <p:extLst>
      <p:ext uri="{BB962C8B-B14F-4D97-AF65-F5344CB8AC3E}">
        <p14:creationId xmlns:p14="http://schemas.microsoft.com/office/powerpoint/2010/main" val="36969502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D5E0C3-8B97-786D-1E3F-15F1E449C2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3FD1FAB-B1E8-BF75-3C6D-CDF966629010}"/>
              </a:ext>
            </a:extLst>
          </p:cNvPr>
          <p:cNvSpPr>
            <a:spLocks noGrp="1"/>
          </p:cNvSpPr>
          <p:nvPr>
            <p:ph type="title"/>
          </p:nvPr>
        </p:nvSpPr>
        <p:spPr/>
        <p:txBody>
          <a:bodyPr/>
          <a:lstStyle/>
          <a:p>
            <a:r>
              <a:rPr lang="en-US" sz="2400" dirty="0"/>
              <a:t>Question 4.</a:t>
            </a:r>
          </a:p>
        </p:txBody>
      </p:sp>
      <p:sp>
        <p:nvSpPr>
          <p:cNvPr id="3" name="Subtitle 2">
            <a:extLst>
              <a:ext uri="{FF2B5EF4-FFF2-40B4-BE49-F238E27FC236}">
                <a16:creationId xmlns:a16="http://schemas.microsoft.com/office/drawing/2014/main" id="{7CA41746-E059-C715-06A9-5BF122B6ECEC}"/>
              </a:ext>
            </a:extLst>
          </p:cNvPr>
          <p:cNvSpPr>
            <a:spLocks noGrp="1"/>
          </p:cNvSpPr>
          <p:nvPr>
            <p:ph type="subTitle" idx="1"/>
          </p:nvPr>
        </p:nvSpPr>
        <p:spPr>
          <a:xfrm>
            <a:off x="4572000" y="1226385"/>
            <a:ext cx="3361800" cy="1914300"/>
          </a:xfrm>
        </p:spPr>
        <p:txBody>
          <a:bodyPr/>
          <a:lstStyle/>
          <a:p>
            <a:r>
              <a:rPr lang="en-US" sz="1200" dirty="0"/>
              <a:t>Serum carcinoembryonic antigen level is normal. </a:t>
            </a:r>
          </a:p>
          <a:p>
            <a:r>
              <a:rPr lang="en-US" sz="1200" dirty="0"/>
              <a:t> </a:t>
            </a:r>
          </a:p>
          <a:p>
            <a:r>
              <a:rPr lang="en-US" sz="1200" b="1" dirty="0"/>
              <a:t>Which of the following is the most appropriate management?</a:t>
            </a:r>
            <a:endParaRPr lang="en-US" sz="1200" dirty="0"/>
          </a:p>
          <a:p>
            <a:r>
              <a:rPr lang="en-US" sz="1200" dirty="0"/>
              <a:t> </a:t>
            </a:r>
          </a:p>
          <a:p>
            <a:r>
              <a:rPr lang="en-US" sz="1200" dirty="0">
                <a:solidFill>
                  <a:srgbClr val="FF0000"/>
                </a:solidFill>
              </a:rPr>
              <a:t>A. Contrast-enhanced CT of the chest, abdomen, and pelvis</a:t>
            </a:r>
          </a:p>
          <a:p>
            <a:r>
              <a:rPr lang="en-US" sz="1200" dirty="0"/>
              <a:t>B. Molecular determination of the BRAF mutation status</a:t>
            </a:r>
          </a:p>
          <a:p>
            <a:r>
              <a:rPr lang="en-US" sz="1200" dirty="0"/>
              <a:t>C. Molecular determination of the KRAS and NRAS status</a:t>
            </a:r>
          </a:p>
          <a:p>
            <a:r>
              <a:rPr lang="en-US" sz="1200" dirty="0"/>
              <a:t>D. PET/CT</a:t>
            </a:r>
          </a:p>
          <a:p>
            <a:endParaRPr lang="en-US" dirty="0"/>
          </a:p>
        </p:txBody>
      </p:sp>
      <p:sp>
        <p:nvSpPr>
          <p:cNvPr id="4" name="Subtitle 3">
            <a:extLst>
              <a:ext uri="{FF2B5EF4-FFF2-40B4-BE49-F238E27FC236}">
                <a16:creationId xmlns:a16="http://schemas.microsoft.com/office/drawing/2014/main" id="{8FE173AB-7FDA-551E-4647-FB8D1611992E}"/>
              </a:ext>
            </a:extLst>
          </p:cNvPr>
          <p:cNvSpPr>
            <a:spLocks noGrp="1"/>
          </p:cNvSpPr>
          <p:nvPr>
            <p:ph type="subTitle" idx="2"/>
          </p:nvPr>
        </p:nvSpPr>
        <p:spPr>
          <a:xfrm>
            <a:off x="720000" y="1154823"/>
            <a:ext cx="3361800" cy="1914300"/>
          </a:xfrm>
        </p:spPr>
        <p:txBody>
          <a:bodyPr/>
          <a:lstStyle/>
          <a:p>
            <a:r>
              <a:rPr lang="en-US" sz="1200" dirty="0"/>
              <a:t>.  A 50-year-old woman is evaluated after her first routine colonoscopy revealed a non-obstructing mass in the descending colon, just distal to the splenic flexure. The colonoscopy findings were otherwise unremarkable. Biopsy and immunohistochemistry testing revealed mismatch repair-proficient adenocarcinoma. She has no other medical problems and takes no medications. </a:t>
            </a:r>
          </a:p>
          <a:p>
            <a:r>
              <a:rPr lang="en-US" sz="1200" dirty="0"/>
              <a:t> </a:t>
            </a:r>
          </a:p>
          <a:p>
            <a:r>
              <a:rPr lang="en-US" sz="1200" dirty="0"/>
              <a:t>Physical examination findings, including vital signs, are normal.</a:t>
            </a:r>
          </a:p>
          <a:p>
            <a:endParaRPr lang="en-US" dirty="0"/>
          </a:p>
        </p:txBody>
      </p:sp>
    </p:spTree>
    <p:extLst>
      <p:ext uri="{BB962C8B-B14F-4D97-AF65-F5344CB8AC3E}">
        <p14:creationId xmlns:p14="http://schemas.microsoft.com/office/powerpoint/2010/main" val="5382186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578BA7-92CE-C499-26EC-7B46D9DD4C54}"/>
              </a:ext>
            </a:extLst>
          </p:cNvPr>
          <p:cNvSpPr>
            <a:spLocks noGrp="1"/>
          </p:cNvSpPr>
          <p:nvPr>
            <p:ph type="title"/>
          </p:nvPr>
        </p:nvSpPr>
        <p:spPr/>
        <p:txBody>
          <a:bodyPr/>
          <a:lstStyle/>
          <a:p>
            <a:r>
              <a:rPr lang="en-US" sz="2400" dirty="0"/>
              <a:t>Staging of Colon Cancer for Metastases</a:t>
            </a:r>
          </a:p>
        </p:txBody>
      </p:sp>
      <p:sp>
        <p:nvSpPr>
          <p:cNvPr id="3" name="Subtitle 2">
            <a:extLst>
              <a:ext uri="{FF2B5EF4-FFF2-40B4-BE49-F238E27FC236}">
                <a16:creationId xmlns:a16="http://schemas.microsoft.com/office/drawing/2014/main" id="{EBCA5E50-340B-6E94-98AE-EFCFEB6272A2}"/>
              </a:ext>
            </a:extLst>
          </p:cNvPr>
          <p:cNvSpPr>
            <a:spLocks noGrp="1"/>
          </p:cNvSpPr>
          <p:nvPr>
            <p:ph type="subTitle" idx="1"/>
          </p:nvPr>
        </p:nvSpPr>
        <p:spPr>
          <a:xfrm>
            <a:off x="5062200" y="1386664"/>
            <a:ext cx="3361800" cy="1914300"/>
          </a:xfrm>
        </p:spPr>
        <p:txBody>
          <a:bodyPr/>
          <a:lstStyle/>
          <a:p>
            <a:pPr>
              <a:buFont typeface="Arial" panose="020B0604020202020204" pitchFamily="34" charset="0"/>
              <a:buChar char="•"/>
            </a:pPr>
            <a:r>
              <a:rPr lang="en-US" sz="1200" dirty="0">
                <a:solidFill>
                  <a:srgbClr val="FF0000"/>
                </a:solidFill>
              </a:rPr>
              <a:t>CT scan of chest abdomen and pelvis with contrast</a:t>
            </a:r>
          </a:p>
          <a:p>
            <a:pPr>
              <a:buFont typeface="Arial" panose="020B0604020202020204" pitchFamily="34" charset="0"/>
              <a:buChar char="•"/>
            </a:pPr>
            <a:r>
              <a:rPr lang="en-US" sz="1200" dirty="0">
                <a:solidFill>
                  <a:srgbClr val="FF0000"/>
                </a:solidFill>
              </a:rPr>
              <a:t>CEA tumor marker</a:t>
            </a:r>
          </a:p>
          <a:p>
            <a:pPr>
              <a:buFont typeface="Arial" panose="020B0604020202020204" pitchFamily="34" charset="0"/>
              <a:buChar char="•"/>
            </a:pPr>
            <a:r>
              <a:rPr lang="en-US" sz="1200" dirty="0">
                <a:solidFill>
                  <a:srgbClr val="FF0000"/>
                </a:solidFill>
              </a:rPr>
              <a:t>Basic Laboratories </a:t>
            </a:r>
          </a:p>
          <a:p>
            <a:pPr>
              <a:buFont typeface="Arial" panose="020B0604020202020204" pitchFamily="34" charset="0"/>
              <a:buChar char="•"/>
            </a:pPr>
            <a:r>
              <a:rPr lang="en-US" sz="1200" dirty="0">
                <a:solidFill>
                  <a:srgbClr val="FF0000"/>
                </a:solidFill>
              </a:rPr>
              <a:t>Complete colonoscopy</a:t>
            </a:r>
          </a:p>
          <a:p>
            <a:pPr>
              <a:buFont typeface="Arial" panose="020B0604020202020204" pitchFamily="34" charset="0"/>
              <a:buChar char="•"/>
            </a:pPr>
            <a:endParaRPr lang="en-US" sz="1200" dirty="0"/>
          </a:p>
          <a:p>
            <a:pPr>
              <a:buFont typeface="Arial" panose="020B0604020202020204" pitchFamily="34" charset="0"/>
              <a:buChar char="•"/>
            </a:pPr>
            <a:r>
              <a:rPr lang="en-US" sz="1200" dirty="0"/>
              <a:t>KRAS/BRAF testing for target therapy only if metastatic</a:t>
            </a:r>
          </a:p>
          <a:p>
            <a:pPr>
              <a:buFont typeface="Arial" panose="020B0604020202020204" pitchFamily="34" charset="0"/>
              <a:buChar char="•"/>
            </a:pPr>
            <a:endParaRPr lang="en-US" sz="1200" dirty="0"/>
          </a:p>
          <a:p>
            <a:pPr>
              <a:buFont typeface="Arial" panose="020B0604020202020204" pitchFamily="34" charset="0"/>
              <a:buChar char="•"/>
            </a:pPr>
            <a:r>
              <a:rPr lang="en-US" sz="1200" dirty="0"/>
              <a:t>PET/CT NOT used for staging colon cancer</a:t>
            </a:r>
          </a:p>
          <a:p>
            <a:pPr marL="139700" indent="0"/>
            <a:r>
              <a:rPr lang="en-US" sz="1200" dirty="0"/>
              <a:t>              FDG eliminated in bowel</a:t>
            </a:r>
          </a:p>
          <a:p>
            <a:pPr marL="139700" indent="0"/>
            <a:r>
              <a:rPr lang="en-US" sz="1200" dirty="0"/>
              <a:t>              Not sensitive for mucinous</a:t>
            </a:r>
          </a:p>
          <a:p>
            <a:pPr marL="139700" indent="0"/>
            <a:r>
              <a:rPr lang="en-US" sz="1200" dirty="0"/>
              <a:t>                   tumors or lymph node   </a:t>
            </a:r>
          </a:p>
          <a:p>
            <a:pPr marL="139700" indent="0"/>
            <a:r>
              <a:rPr lang="en-US" sz="1200" dirty="0"/>
              <a:t>                   involvement     </a:t>
            </a:r>
          </a:p>
          <a:p>
            <a:pPr>
              <a:buFont typeface="Arial" panose="020B0604020202020204" pitchFamily="34" charset="0"/>
              <a:buChar char="•"/>
            </a:pPr>
            <a:endParaRPr lang="en-US" dirty="0"/>
          </a:p>
          <a:p>
            <a:pPr>
              <a:buFont typeface="Arial" panose="020B0604020202020204" pitchFamily="34" charset="0"/>
              <a:buChar char="•"/>
            </a:pPr>
            <a:endParaRPr lang="en-US" dirty="0"/>
          </a:p>
        </p:txBody>
      </p:sp>
      <p:sp>
        <p:nvSpPr>
          <p:cNvPr id="4" name="Subtitle 3">
            <a:extLst>
              <a:ext uri="{FF2B5EF4-FFF2-40B4-BE49-F238E27FC236}">
                <a16:creationId xmlns:a16="http://schemas.microsoft.com/office/drawing/2014/main" id="{6E4FDBA9-3B3E-9ECA-BC7F-1FEA956C8C05}"/>
              </a:ext>
            </a:extLst>
          </p:cNvPr>
          <p:cNvSpPr>
            <a:spLocks noGrp="1"/>
          </p:cNvSpPr>
          <p:nvPr>
            <p:ph type="subTitle" idx="2"/>
          </p:nvPr>
        </p:nvSpPr>
        <p:spPr/>
        <p:txBody>
          <a:bodyPr/>
          <a:lstStyle/>
          <a:p>
            <a:endParaRPr lang="en-US" dirty="0"/>
          </a:p>
        </p:txBody>
      </p:sp>
      <p:pic>
        <p:nvPicPr>
          <p:cNvPr id="6" name="Picture 5">
            <a:extLst>
              <a:ext uri="{FF2B5EF4-FFF2-40B4-BE49-F238E27FC236}">
                <a16:creationId xmlns:a16="http://schemas.microsoft.com/office/drawing/2014/main" id="{6266484C-8FC9-557E-3E25-043AE4244DE6}"/>
              </a:ext>
            </a:extLst>
          </p:cNvPr>
          <p:cNvPicPr>
            <a:picLocks noChangeAspect="1"/>
          </p:cNvPicPr>
          <p:nvPr/>
        </p:nvPicPr>
        <p:blipFill>
          <a:blip r:embed="rId2"/>
          <a:stretch>
            <a:fillRect/>
          </a:stretch>
        </p:blipFill>
        <p:spPr>
          <a:xfrm>
            <a:off x="255548" y="1386389"/>
            <a:ext cx="4290703" cy="3146515"/>
          </a:xfrm>
          <a:prstGeom prst="rect">
            <a:avLst/>
          </a:prstGeom>
        </p:spPr>
      </p:pic>
    </p:spTree>
    <p:extLst>
      <p:ext uri="{BB962C8B-B14F-4D97-AF65-F5344CB8AC3E}">
        <p14:creationId xmlns:p14="http://schemas.microsoft.com/office/powerpoint/2010/main" val="1533722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1A3BEF-BCF2-D354-F61E-46B358BC7A3C}"/>
              </a:ext>
            </a:extLst>
          </p:cNvPr>
          <p:cNvSpPr>
            <a:spLocks noGrp="1"/>
          </p:cNvSpPr>
          <p:nvPr>
            <p:ph type="title"/>
          </p:nvPr>
        </p:nvSpPr>
        <p:spPr/>
        <p:txBody>
          <a:bodyPr/>
          <a:lstStyle/>
          <a:p>
            <a:r>
              <a:rPr lang="en-US" sz="2400" dirty="0"/>
              <a:t>Question 5. </a:t>
            </a:r>
          </a:p>
        </p:txBody>
      </p:sp>
      <p:sp>
        <p:nvSpPr>
          <p:cNvPr id="3" name="Subtitle 2">
            <a:extLst>
              <a:ext uri="{FF2B5EF4-FFF2-40B4-BE49-F238E27FC236}">
                <a16:creationId xmlns:a16="http://schemas.microsoft.com/office/drawing/2014/main" id="{D1048189-BDD9-E2AA-5377-F75699C01D28}"/>
              </a:ext>
            </a:extLst>
          </p:cNvPr>
          <p:cNvSpPr>
            <a:spLocks noGrp="1"/>
          </p:cNvSpPr>
          <p:nvPr>
            <p:ph type="subTitle" idx="1"/>
          </p:nvPr>
        </p:nvSpPr>
        <p:spPr>
          <a:xfrm>
            <a:off x="4572000" y="1186628"/>
            <a:ext cx="3361800" cy="1914300"/>
          </a:xfrm>
        </p:spPr>
        <p:txBody>
          <a:bodyPr/>
          <a:lstStyle/>
          <a:p>
            <a:r>
              <a:rPr lang="en-US" sz="1200" dirty="0">
                <a:solidFill>
                  <a:srgbClr val="FF0000"/>
                </a:solidFill>
              </a:rPr>
              <a:t>Previous immunohistochemistry of endometrial tumor showed loss of staining for MSH2 and MSH6. Genetic testing disclosed a pathogenic variant in the MSH6 gene. </a:t>
            </a:r>
          </a:p>
          <a:p>
            <a:r>
              <a:rPr lang="en-US" sz="1200" dirty="0"/>
              <a:t> </a:t>
            </a:r>
          </a:p>
          <a:p>
            <a:r>
              <a:rPr lang="en-US" sz="1200" b="1" dirty="0"/>
              <a:t>Which of the following is the most appropriate testing to perform next?</a:t>
            </a:r>
            <a:endParaRPr lang="en-US" sz="1200" dirty="0"/>
          </a:p>
          <a:p>
            <a:r>
              <a:rPr lang="en-US" sz="1200" dirty="0"/>
              <a:t> </a:t>
            </a:r>
          </a:p>
          <a:p>
            <a:r>
              <a:rPr lang="en-US" sz="1200" dirty="0"/>
              <a:t>A. Colonoscopy</a:t>
            </a:r>
          </a:p>
          <a:p>
            <a:r>
              <a:rPr lang="en-US" sz="1200" dirty="0"/>
              <a:t>B. Fecal immunochemistry testing</a:t>
            </a:r>
          </a:p>
          <a:p>
            <a:r>
              <a:rPr lang="en-US" sz="1200" dirty="0"/>
              <a:t>C. Upper endoscopy and colonoscopy</a:t>
            </a:r>
          </a:p>
          <a:p>
            <a:r>
              <a:rPr lang="en-US" sz="1200" dirty="0"/>
              <a:t>D. Upper endoscopy, colonoscopy, and small-bowel capsule endoscopy</a:t>
            </a:r>
          </a:p>
          <a:p>
            <a:endParaRPr lang="en-US" dirty="0"/>
          </a:p>
        </p:txBody>
      </p:sp>
      <p:sp>
        <p:nvSpPr>
          <p:cNvPr id="4" name="Subtitle 3">
            <a:extLst>
              <a:ext uri="{FF2B5EF4-FFF2-40B4-BE49-F238E27FC236}">
                <a16:creationId xmlns:a16="http://schemas.microsoft.com/office/drawing/2014/main" id="{CCE7C109-A29A-0E1E-FCEC-BB7259423706}"/>
              </a:ext>
            </a:extLst>
          </p:cNvPr>
          <p:cNvSpPr>
            <a:spLocks noGrp="1"/>
          </p:cNvSpPr>
          <p:nvPr>
            <p:ph type="subTitle" idx="2"/>
          </p:nvPr>
        </p:nvSpPr>
        <p:spPr>
          <a:xfrm>
            <a:off x="720000" y="1186628"/>
            <a:ext cx="3361800" cy="1914300"/>
          </a:xfrm>
        </p:spPr>
        <p:txBody>
          <a:bodyPr/>
          <a:lstStyle/>
          <a:p>
            <a:r>
              <a:rPr lang="en-US" dirty="0"/>
              <a:t> </a:t>
            </a:r>
            <a:r>
              <a:rPr lang="en-US" sz="1200" dirty="0"/>
              <a:t>A 45-year-old woman is evaluated at a follow-up visit. Two months ago, </a:t>
            </a:r>
            <a:r>
              <a:rPr lang="en-US" sz="1200" dirty="0">
                <a:solidFill>
                  <a:srgbClr val="FF0000"/>
                </a:solidFill>
              </a:rPr>
              <a:t>abdominal hysterectomy and bilateral oophorectomy were performed for stage 1 endometrial cancer</a:t>
            </a:r>
            <a:r>
              <a:rPr lang="en-US" sz="1200" dirty="0"/>
              <a:t>. </a:t>
            </a:r>
            <a:r>
              <a:rPr lang="en-US" sz="1200" dirty="0">
                <a:solidFill>
                  <a:srgbClr val="FF0000"/>
                </a:solidFill>
              </a:rPr>
              <a:t>Colorectal cancer was diagnosed in her father at age 59 years</a:t>
            </a:r>
            <a:r>
              <a:rPr lang="en-US" sz="1200" dirty="0"/>
              <a:t>, and </a:t>
            </a:r>
            <a:r>
              <a:rPr lang="en-US" sz="1200" dirty="0">
                <a:solidFill>
                  <a:srgbClr val="FF0000"/>
                </a:solidFill>
              </a:rPr>
              <a:t>ovarian cancer was diagnosed in her paternal aunt at age 63 years.</a:t>
            </a:r>
          </a:p>
          <a:p>
            <a:r>
              <a:rPr lang="en-US" sz="1200" dirty="0"/>
              <a:t> </a:t>
            </a:r>
          </a:p>
          <a:p>
            <a:r>
              <a:rPr lang="en-US" sz="1200" dirty="0"/>
              <a:t>On physical examination, vital signs and other findings are normal. </a:t>
            </a:r>
          </a:p>
          <a:p>
            <a:endParaRPr lang="en-US" sz="1200" dirty="0"/>
          </a:p>
          <a:p>
            <a:r>
              <a:rPr lang="en-US" sz="1200" dirty="0"/>
              <a:t>Results of laboratory studies are normal.</a:t>
            </a:r>
          </a:p>
          <a:p>
            <a:endParaRPr lang="en-US" dirty="0"/>
          </a:p>
        </p:txBody>
      </p:sp>
    </p:spTree>
    <p:extLst>
      <p:ext uri="{BB962C8B-B14F-4D97-AF65-F5344CB8AC3E}">
        <p14:creationId xmlns:p14="http://schemas.microsoft.com/office/powerpoint/2010/main" val="30368322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8E8A74-075A-4164-466F-72C47BA0C1B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B92195E-E1AE-AA6A-F595-5D57BFAB9AB0}"/>
              </a:ext>
            </a:extLst>
          </p:cNvPr>
          <p:cNvSpPr>
            <a:spLocks noGrp="1"/>
          </p:cNvSpPr>
          <p:nvPr>
            <p:ph type="title"/>
          </p:nvPr>
        </p:nvSpPr>
        <p:spPr/>
        <p:txBody>
          <a:bodyPr/>
          <a:lstStyle/>
          <a:p>
            <a:r>
              <a:rPr lang="en-US" sz="2400" dirty="0"/>
              <a:t>Question 5. </a:t>
            </a:r>
          </a:p>
        </p:txBody>
      </p:sp>
      <p:sp>
        <p:nvSpPr>
          <p:cNvPr id="3" name="Subtitle 2">
            <a:extLst>
              <a:ext uri="{FF2B5EF4-FFF2-40B4-BE49-F238E27FC236}">
                <a16:creationId xmlns:a16="http://schemas.microsoft.com/office/drawing/2014/main" id="{F6C9A76C-14DA-86BE-78FF-19939659693B}"/>
              </a:ext>
            </a:extLst>
          </p:cNvPr>
          <p:cNvSpPr>
            <a:spLocks noGrp="1"/>
          </p:cNvSpPr>
          <p:nvPr>
            <p:ph type="subTitle" idx="1"/>
          </p:nvPr>
        </p:nvSpPr>
        <p:spPr>
          <a:xfrm>
            <a:off x="4572000" y="1186628"/>
            <a:ext cx="3361800" cy="1914300"/>
          </a:xfrm>
        </p:spPr>
        <p:txBody>
          <a:bodyPr/>
          <a:lstStyle/>
          <a:p>
            <a:r>
              <a:rPr lang="en-US" sz="1200" dirty="0"/>
              <a:t>Previous immunohistochemistry of endometrial tumor showed loss of staining for MSH2 and MSH6. Genetic testing disclosed a pathogenic variant in the MSH6 gene. </a:t>
            </a:r>
          </a:p>
          <a:p>
            <a:r>
              <a:rPr lang="en-US" sz="1200" dirty="0"/>
              <a:t> </a:t>
            </a:r>
          </a:p>
          <a:p>
            <a:r>
              <a:rPr lang="en-US" sz="1200" b="1" dirty="0"/>
              <a:t>Which of the following is the most appropriate testing to perform next?</a:t>
            </a:r>
            <a:endParaRPr lang="en-US" sz="1200" dirty="0"/>
          </a:p>
          <a:p>
            <a:r>
              <a:rPr lang="en-US" sz="1200" dirty="0"/>
              <a:t> </a:t>
            </a:r>
          </a:p>
          <a:p>
            <a:r>
              <a:rPr lang="en-US" sz="1200" dirty="0"/>
              <a:t>A. Colonoscopy</a:t>
            </a:r>
          </a:p>
          <a:p>
            <a:r>
              <a:rPr lang="en-US" sz="1200" dirty="0"/>
              <a:t>B. Fecal immunochemistry testing</a:t>
            </a:r>
          </a:p>
          <a:p>
            <a:r>
              <a:rPr lang="en-US" sz="1200" dirty="0">
                <a:solidFill>
                  <a:srgbClr val="FF0000"/>
                </a:solidFill>
              </a:rPr>
              <a:t>C. Upper endoscopy and colonoscopy</a:t>
            </a:r>
          </a:p>
          <a:p>
            <a:r>
              <a:rPr lang="en-US" sz="1200" dirty="0"/>
              <a:t>D. Upper endoscopy, colonoscopy, and small-bowel capsule endoscopy</a:t>
            </a:r>
          </a:p>
          <a:p>
            <a:endParaRPr lang="en-US" dirty="0"/>
          </a:p>
        </p:txBody>
      </p:sp>
      <p:sp>
        <p:nvSpPr>
          <p:cNvPr id="4" name="Subtitle 3">
            <a:extLst>
              <a:ext uri="{FF2B5EF4-FFF2-40B4-BE49-F238E27FC236}">
                <a16:creationId xmlns:a16="http://schemas.microsoft.com/office/drawing/2014/main" id="{AEA9ED0E-D5EC-2C90-C464-14D62C553B8C}"/>
              </a:ext>
            </a:extLst>
          </p:cNvPr>
          <p:cNvSpPr>
            <a:spLocks noGrp="1"/>
          </p:cNvSpPr>
          <p:nvPr>
            <p:ph type="subTitle" idx="2"/>
          </p:nvPr>
        </p:nvSpPr>
        <p:spPr>
          <a:xfrm>
            <a:off x="720000" y="1186628"/>
            <a:ext cx="3361800" cy="1914300"/>
          </a:xfrm>
        </p:spPr>
        <p:txBody>
          <a:bodyPr/>
          <a:lstStyle/>
          <a:p>
            <a:r>
              <a:rPr lang="en-US" dirty="0"/>
              <a:t> </a:t>
            </a:r>
            <a:r>
              <a:rPr lang="en-US" sz="1200" dirty="0"/>
              <a:t>A 45-year-old woman is evaluated at a follow-up visit. Two months ago, abdominal hysterectomy and bilateral oophorectomy were performed for stage 1 endometrial cancer. Colorectal cancer was diagnosed in her father at age 59 years, and ovarian cancer was diagnosed in her paternal aunt at age 63 years.</a:t>
            </a:r>
          </a:p>
          <a:p>
            <a:r>
              <a:rPr lang="en-US" sz="1200" dirty="0"/>
              <a:t> </a:t>
            </a:r>
          </a:p>
          <a:p>
            <a:r>
              <a:rPr lang="en-US" sz="1200" dirty="0"/>
              <a:t>On physical examination, vital signs and other findings are normal. </a:t>
            </a:r>
          </a:p>
          <a:p>
            <a:endParaRPr lang="en-US" sz="1200" dirty="0"/>
          </a:p>
          <a:p>
            <a:r>
              <a:rPr lang="en-US" sz="1200" dirty="0"/>
              <a:t>Results of laboratory studies are normal.</a:t>
            </a:r>
          </a:p>
          <a:p>
            <a:endParaRPr lang="en-US" dirty="0"/>
          </a:p>
        </p:txBody>
      </p:sp>
    </p:spTree>
    <p:extLst>
      <p:ext uri="{BB962C8B-B14F-4D97-AF65-F5344CB8AC3E}">
        <p14:creationId xmlns:p14="http://schemas.microsoft.com/office/powerpoint/2010/main" val="10364563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738A68-8652-8AA7-A933-EB01A8D5D0B8}"/>
              </a:ext>
            </a:extLst>
          </p:cNvPr>
          <p:cNvSpPr>
            <a:spLocks noGrp="1"/>
          </p:cNvSpPr>
          <p:nvPr>
            <p:ph type="title"/>
          </p:nvPr>
        </p:nvSpPr>
        <p:spPr/>
        <p:txBody>
          <a:bodyPr/>
          <a:lstStyle/>
          <a:p>
            <a:r>
              <a:rPr lang="en-US" sz="2400" dirty="0"/>
              <a:t>Lynch Syndrome Criteria</a:t>
            </a:r>
          </a:p>
        </p:txBody>
      </p:sp>
      <p:pic>
        <p:nvPicPr>
          <p:cNvPr id="6" name="Picture 5">
            <a:extLst>
              <a:ext uri="{FF2B5EF4-FFF2-40B4-BE49-F238E27FC236}">
                <a16:creationId xmlns:a16="http://schemas.microsoft.com/office/drawing/2014/main" id="{B92C4E46-1ADB-41D1-6380-B7F44E89568E}"/>
              </a:ext>
            </a:extLst>
          </p:cNvPr>
          <p:cNvPicPr>
            <a:picLocks noChangeAspect="1"/>
          </p:cNvPicPr>
          <p:nvPr/>
        </p:nvPicPr>
        <p:blipFill>
          <a:blip r:embed="rId3"/>
          <a:srcRect t="8444"/>
          <a:stretch>
            <a:fillRect/>
          </a:stretch>
        </p:blipFill>
        <p:spPr>
          <a:xfrm>
            <a:off x="1355246" y="1164771"/>
            <a:ext cx="6505760" cy="3352800"/>
          </a:xfrm>
          <a:prstGeom prst="rect">
            <a:avLst/>
          </a:prstGeom>
        </p:spPr>
      </p:pic>
    </p:spTree>
    <p:extLst>
      <p:ext uri="{BB962C8B-B14F-4D97-AF65-F5344CB8AC3E}">
        <p14:creationId xmlns:p14="http://schemas.microsoft.com/office/powerpoint/2010/main" val="28816368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165890-44AB-7DF3-F301-5B74D2FD083F}"/>
              </a:ext>
            </a:extLst>
          </p:cNvPr>
          <p:cNvSpPr>
            <a:spLocks noGrp="1"/>
          </p:cNvSpPr>
          <p:nvPr>
            <p:ph type="title"/>
          </p:nvPr>
        </p:nvSpPr>
        <p:spPr/>
        <p:txBody>
          <a:bodyPr/>
          <a:lstStyle/>
          <a:p>
            <a:r>
              <a:rPr lang="en-US" sz="2400" dirty="0"/>
              <a:t>Screening for Patients with Lynch Syndrome</a:t>
            </a:r>
          </a:p>
        </p:txBody>
      </p:sp>
      <p:pic>
        <p:nvPicPr>
          <p:cNvPr id="6" name="Picture 5">
            <a:extLst>
              <a:ext uri="{FF2B5EF4-FFF2-40B4-BE49-F238E27FC236}">
                <a16:creationId xmlns:a16="http://schemas.microsoft.com/office/drawing/2014/main" id="{61C1FBD8-985B-0F10-AA85-E42431C6AC57}"/>
              </a:ext>
            </a:extLst>
          </p:cNvPr>
          <p:cNvPicPr>
            <a:picLocks noChangeAspect="1"/>
          </p:cNvPicPr>
          <p:nvPr/>
        </p:nvPicPr>
        <p:blipFill>
          <a:blip r:embed="rId2"/>
          <a:srcRect b="30077"/>
          <a:stretch>
            <a:fillRect/>
          </a:stretch>
        </p:blipFill>
        <p:spPr>
          <a:xfrm>
            <a:off x="816428" y="1160237"/>
            <a:ext cx="7434943" cy="2142522"/>
          </a:xfrm>
          <a:prstGeom prst="rect">
            <a:avLst/>
          </a:prstGeom>
        </p:spPr>
      </p:pic>
    </p:spTree>
    <p:extLst>
      <p:ext uri="{BB962C8B-B14F-4D97-AF65-F5344CB8AC3E}">
        <p14:creationId xmlns:p14="http://schemas.microsoft.com/office/powerpoint/2010/main" val="8876865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E83E29-2169-2343-DBC9-EF0C0DFB7179}"/>
              </a:ext>
            </a:extLst>
          </p:cNvPr>
          <p:cNvSpPr>
            <a:spLocks noGrp="1"/>
          </p:cNvSpPr>
          <p:nvPr>
            <p:ph type="title"/>
          </p:nvPr>
        </p:nvSpPr>
        <p:spPr>
          <a:xfrm>
            <a:off x="719999" y="445025"/>
            <a:ext cx="8086543" cy="572700"/>
          </a:xfrm>
        </p:spPr>
        <p:txBody>
          <a:bodyPr/>
          <a:lstStyle/>
          <a:p>
            <a:r>
              <a:rPr lang="en-US" sz="2400" dirty="0"/>
              <a:t>Screening for Patients with Lynch Syndrome</a:t>
            </a:r>
          </a:p>
        </p:txBody>
      </p:sp>
      <p:pic>
        <p:nvPicPr>
          <p:cNvPr id="6" name="Picture 5">
            <a:extLst>
              <a:ext uri="{FF2B5EF4-FFF2-40B4-BE49-F238E27FC236}">
                <a16:creationId xmlns:a16="http://schemas.microsoft.com/office/drawing/2014/main" id="{1E6E138B-5121-7817-2366-C34DDC89C23A}"/>
              </a:ext>
            </a:extLst>
          </p:cNvPr>
          <p:cNvPicPr>
            <a:picLocks noChangeAspect="1"/>
          </p:cNvPicPr>
          <p:nvPr/>
        </p:nvPicPr>
        <p:blipFill>
          <a:blip r:embed="rId2"/>
          <a:stretch>
            <a:fillRect/>
          </a:stretch>
        </p:blipFill>
        <p:spPr>
          <a:xfrm>
            <a:off x="1011464" y="3403459"/>
            <a:ext cx="6173107" cy="1272034"/>
          </a:xfrm>
          <a:prstGeom prst="rect">
            <a:avLst/>
          </a:prstGeom>
        </p:spPr>
      </p:pic>
      <p:pic>
        <p:nvPicPr>
          <p:cNvPr id="10" name="Picture 9">
            <a:extLst>
              <a:ext uri="{FF2B5EF4-FFF2-40B4-BE49-F238E27FC236}">
                <a16:creationId xmlns:a16="http://schemas.microsoft.com/office/drawing/2014/main" id="{318E4749-B9A4-5328-181B-865E93C651A7}"/>
              </a:ext>
            </a:extLst>
          </p:cNvPr>
          <p:cNvPicPr>
            <a:picLocks noChangeAspect="1"/>
          </p:cNvPicPr>
          <p:nvPr/>
        </p:nvPicPr>
        <p:blipFill>
          <a:blip r:embed="rId3"/>
          <a:stretch>
            <a:fillRect/>
          </a:stretch>
        </p:blipFill>
        <p:spPr>
          <a:xfrm>
            <a:off x="1011464" y="1017725"/>
            <a:ext cx="6173107" cy="2295248"/>
          </a:xfrm>
          <a:prstGeom prst="rect">
            <a:avLst/>
          </a:prstGeom>
        </p:spPr>
      </p:pic>
    </p:spTree>
    <p:extLst>
      <p:ext uri="{BB962C8B-B14F-4D97-AF65-F5344CB8AC3E}">
        <p14:creationId xmlns:p14="http://schemas.microsoft.com/office/powerpoint/2010/main" val="16209895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B21728-BBFB-46C5-683B-388E133082ED}"/>
              </a:ext>
            </a:extLst>
          </p:cNvPr>
          <p:cNvSpPr>
            <a:spLocks noGrp="1"/>
          </p:cNvSpPr>
          <p:nvPr>
            <p:ph type="title"/>
          </p:nvPr>
        </p:nvSpPr>
        <p:spPr>
          <a:xfrm>
            <a:off x="720000" y="445025"/>
            <a:ext cx="7966800" cy="572700"/>
          </a:xfrm>
        </p:spPr>
        <p:txBody>
          <a:bodyPr/>
          <a:lstStyle/>
          <a:p>
            <a:r>
              <a:rPr lang="en-US" sz="2400" dirty="0"/>
              <a:t>Screening for Patients with Lynch Syndrome</a:t>
            </a:r>
          </a:p>
        </p:txBody>
      </p:sp>
      <p:pic>
        <p:nvPicPr>
          <p:cNvPr id="6" name="Picture 5">
            <a:extLst>
              <a:ext uri="{FF2B5EF4-FFF2-40B4-BE49-F238E27FC236}">
                <a16:creationId xmlns:a16="http://schemas.microsoft.com/office/drawing/2014/main" id="{71409C4D-5299-673A-E66B-1B32DEAAE12C}"/>
              </a:ext>
            </a:extLst>
          </p:cNvPr>
          <p:cNvPicPr>
            <a:picLocks noChangeAspect="1"/>
          </p:cNvPicPr>
          <p:nvPr/>
        </p:nvPicPr>
        <p:blipFill>
          <a:blip r:embed="rId2"/>
          <a:stretch>
            <a:fillRect/>
          </a:stretch>
        </p:blipFill>
        <p:spPr>
          <a:xfrm>
            <a:off x="611143" y="1314067"/>
            <a:ext cx="7434306" cy="2515366"/>
          </a:xfrm>
          <a:prstGeom prst="rect">
            <a:avLst/>
          </a:prstGeom>
        </p:spPr>
      </p:pic>
    </p:spTree>
    <p:extLst>
      <p:ext uri="{BB962C8B-B14F-4D97-AF65-F5344CB8AC3E}">
        <p14:creationId xmlns:p14="http://schemas.microsoft.com/office/powerpoint/2010/main" val="11156809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835760-E176-DEE5-3ADC-29B0AF14D944}"/>
              </a:ext>
            </a:extLst>
          </p:cNvPr>
          <p:cNvSpPr>
            <a:spLocks noGrp="1"/>
          </p:cNvSpPr>
          <p:nvPr>
            <p:ph type="title"/>
          </p:nvPr>
        </p:nvSpPr>
        <p:spPr/>
        <p:txBody>
          <a:bodyPr/>
          <a:lstStyle/>
          <a:p>
            <a:r>
              <a:rPr lang="en-US" sz="2400" dirty="0"/>
              <a:t>Question 6.</a:t>
            </a:r>
          </a:p>
        </p:txBody>
      </p:sp>
      <p:sp>
        <p:nvSpPr>
          <p:cNvPr id="3" name="Subtitle 2">
            <a:extLst>
              <a:ext uri="{FF2B5EF4-FFF2-40B4-BE49-F238E27FC236}">
                <a16:creationId xmlns:a16="http://schemas.microsoft.com/office/drawing/2014/main" id="{BCA92704-66AF-DDA5-F692-D1A4DC03957A}"/>
              </a:ext>
            </a:extLst>
          </p:cNvPr>
          <p:cNvSpPr>
            <a:spLocks noGrp="1"/>
          </p:cNvSpPr>
          <p:nvPr>
            <p:ph type="subTitle" idx="1"/>
          </p:nvPr>
        </p:nvSpPr>
        <p:spPr>
          <a:xfrm>
            <a:off x="4572000" y="1456973"/>
            <a:ext cx="3361800" cy="1914300"/>
          </a:xfrm>
        </p:spPr>
        <p:txBody>
          <a:bodyPr/>
          <a:lstStyle/>
          <a:p>
            <a:r>
              <a:rPr lang="en-US" b="1" dirty="0"/>
              <a:t>Which of the following is the most appropriate screening test to perform next?</a:t>
            </a:r>
            <a:endParaRPr lang="en-US" dirty="0"/>
          </a:p>
          <a:p>
            <a:r>
              <a:rPr lang="en-US" dirty="0"/>
              <a:t> </a:t>
            </a:r>
          </a:p>
          <a:p>
            <a:r>
              <a:rPr lang="en-US" dirty="0"/>
              <a:t>A. Abdominal CT</a:t>
            </a:r>
          </a:p>
          <a:p>
            <a:r>
              <a:rPr lang="en-US" dirty="0"/>
              <a:t>B. CA 19-9 measurement</a:t>
            </a:r>
          </a:p>
          <a:p>
            <a:r>
              <a:rPr lang="en-US" dirty="0"/>
              <a:t>C. Endoscopic ultrasonography (EUS)</a:t>
            </a:r>
          </a:p>
          <a:p>
            <a:r>
              <a:rPr lang="en-US" dirty="0"/>
              <a:t>D. Transabdominal ultrasonography</a:t>
            </a:r>
          </a:p>
          <a:p>
            <a:endParaRPr lang="en-US" dirty="0"/>
          </a:p>
        </p:txBody>
      </p:sp>
      <p:sp>
        <p:nvSpPr>
          <p:cNvPr id="4" name="Subtitle 3">
            <a:extLst>
              <a:ext uri="{FF2B5EF4-FFF2-40B4-BE49-F238E27FC236}">
                <a16:creationId xmlns:a16="http://schemas.microsoft.com/office/drawing/2014/main" id="{0FE127E8-F989-4E88-A540-1CE60182B11B}"/>
              </a:ext>
            </a:extLst>
          </p:cNvPr>
          <p:cNvSpPr>
            <a:spLocks noGrp="1"/>
          </p:cNvSpPr>
          <p:nvPr>
            <p:ph type="subTitle" idx="2"/>
          </p:nvPr>
        </p:nvSpPr>
        <p:spPr>
          <a:xfrm>
            <a:off x="720000" y="1345655"/>
            <a:ext cx="3361800" cy="1914300"/>
          </a:xfrm>
        </p:spPr>
        <p:txBody>
          <a:bodyPr/>
          <a:lstStyle/>
          <a:p>
            <a:r>
              <a:rPr lang="en-US" dirty="0"/>
              <a:t>A 54-year-old woman is evaluated during a routine visit. She is asymptomatic. </a:t>
            </a:r>
            <a:r>
              <a:rPr lang="en-US" dirty="0">
                <a:solidFill>
                  <a:schemeClr val="tx1"/>
                </a:solidFill>
              </a:rPr>
              <a:t>Her </a:t>
            </a:r>
            <a:r>
              <a:rPr lang="en-US" dirty="0">
                <a:solidFill>
                  <a:srgbClr val="FF0000"/>
                </a:solidFill>
              </a:rPr>
              <a:t>sister was diagnosed with pancreatic cancer at age 60 years</a:t>
            </a:r>
            <a:r>
              <a:rPr lang="en-US" dirty="0"/>
              <a:t>. Her </a:t>
            </a:r>
            <a:r>
              <a:rPr lang="en-US" dirty="0">
                <a:solidFill>
                  <a:srgbClr val="FF0000"/>
                </a:solidFill>
              </a:rPr>
              <a:t>father died of pancreatic cancer at age 67 years.</a:t>
            </a:r>
          </a:p>
          <a:p>
            <a:r>
              <a:rPr lang="en-US" dirty="0"/>
              <a:t> </a:t>
            </a:r>
          </a:p>
          <a:p>
            <a:r>
              <a:rPr lang="en-US" dirty="0"/>
              <a:t>On physical examination, vital sign and other findings are normal.</a:t>
            </a:r>
          </a:p>
          <a:p>
            <a:endParaRPr lang="en-US" dirty="0"/>
          </a:p>
        </p:txBody>
      </p:sp>
    </p:spTree>
    <p:extLst>
      <p:ext uri="{BB962C8B-B14F-4D97-AF65-F5344CB8AC3E}">
        <p14:creationId xmlns:p14="http://schemas.microsoft.com/office/powerpoint/2010/main" val="32381477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0F9EAA-53BA-4760-EABD-B4B8D9F6EEA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53D827A-19E6-7C6A-2AF5-E6590ACBBDF5}"/>
              </a:ext>
            </a:extLst>
          </p:cNvPr>
          <p:cNvSpPr>
            <a:spLocks noGrp="1"/>
          </p:cNvSpPr>
          <p:nvPr>
            <p:ph type="title"/>
          </p:nvPr>
        </p:nvSpPr>
        <p:spPr/>
        <p:txBody>
          <a:bodyPr/>
          <a:lstStyle/>
          <a:p>
            <a:r>
              <a:rPr lang="en-US" sz="2400" dirty="0"/>
              <a:t>Question 6.</a:t>
            </a:r>
          </a:p>
        </p:txBody>
      </p:sp>
      <p:sp>
        <p:nvSpPr>
          <p:cNvPr id="3" name="Subtitle 2">
            <a:extLst>
              <a:ext uri="{FF2B5EF4-FFF2-40B4-BE49-F238E27FC236}">
                <a16:creationId xmlns:a16="http://schemas.microsoft.com/office/drawing/2014/main" id="{C42B331E-2E54-5691-9AAF-F6E62880B098}"/>
              </a:ext>
            </a:extLst>
          </p:cNvPr>
          <p:cNvSpPr>
            <a:spLocks noGrp="1"/>
          </p:cNvSpPr>
          <p:nvPr>
            <p:ph type="subTitle" idx="1"/>
          </p:nvPr>
        </p:nvSpPr>
        <p:spPr>
          <a:xfrm>
            <a:off x="4572000" y="1456973"/>
            <a:ext cx="3361800" cy="1914300"/>
          </a:xfrm>
        </p:spPr>
        <p:txBody>
          <a:bodyPr/>
          <a:lstStyle/>
          <a:p>
            <a:r>
              <a:rPr lang="en-US" b="1" dirty="0"/>
              <a:t>Which of the following is the most appropriate screening test to perform next?</a:t>
            </a:r>
            <a:endParaRPr lang="en-US" dirty="0"/>
          </a:p>
          <a:p>
            <a:r>
              <a:rPr lang="en-US" dirty="0"/>
              <a:t> </a:t>
            </a:r>
          </a:p>
          <a:p>
            <a:r>
              <a:rPr lang="en-US" dirty="0"/>
              <a:t>A. Abdominal CT</a:t>
            </a:r>
          </a:p>
          <a:p>
            <a:r>
              <a:rPr lang="en-US" dirty="0"/>
              <a:t>B. CA 19-9 measurement</a:t>
            </a:r>
          </a:p>
          <a:p>
            <a:r>
              <a:rPr lang="en-US" dirty="0">
                <a:solidFill>
                  <a:srgbClr val="FF0000"/>
                </a:solidFill>
              </a:rPr>
              <a:t>C. Endoscopic ultrasonography (EUS)</a:t>
            </a:r>
          </a:p>
          <a:p>
            <a:r>
              <a:rPr lang="en-US" dirty="0"/>
              <a:t>D. Transabdominal ultrasonography</a:t>
            </a:r>
          </a:p>
          <a:p>
            <a:endParaRPr lang="en-US" dirty="0"/>
          </a:p>
        </p:txBody>
      </p:sp>
      <p:sp>
        <p:nvSpPr>
          <p:cNvPr id="4" name="Subtitle 3">
            <a:extLst>
              <a:ext uri="{FF2B5EF4-FFF2-40B4-BE49-F238E27FC236}">
                <a16:creationId xmlns:a16="http://schemas.microsoft.com/office/drawing/2014/main" id="{7AC9B933-24EB-067D-A492-578A62CFC402}"/>
              </a:ext>
            </a:extLst>
          </p:cNvPr>
          <p:cNvSpPr>
            <a:spLocks noGrp="1"/>
          </p:cNvSpPr>
          <p:nvPr>
            <p:ph type="subTitle" idx="2"/>
          </p:nvPr>
        </p:nvSpPr>
        <p:spPr>
          <a:xfrm>
            <a:off x="720000" y="1345655"/>
            <a:ext cx="3361800" cy="1914300"/>
          </a:xfrm>
        </p:spPr>
        <p:txBody>
          <a:bodyPr/>
          <a:lstStyle/>
          <a:p>
            <a:r>
              <a:rPr lang="en-US" dirty="0"/>
              <a:t>A 54-year-old woman is evaluated during a routine visit. She is asymptomatic. Her sister was diagnosed with pancreatic cancer at age 60 years. Her father died of pancreatic cancer at age 67 years.</a:t>
            </a:r>
          </a:p>
          <a:p>
            <a:r>
              <a:rPr lang="en-US" dirty="0"/>
              <a:t> </a:t>
            </a:r>
          </a:p>
          <a:p>
            <a:r>
              <a:rPr lang="en-US" dirty="0"/>
              <a:t>On physical examination, vital sign and other findings are normal.</a:t>
            </a:r>
          </a:p>
          <a:p>
            <a:endParaRPr lang="en-US" dirty="0"/>
          </a:p>
        </p:txBody>
      </p:sp>
    </p:spTree>
    <p:extLst>
      <p:ext uri="{BB962C8B-B14F-4D97-AF65-F5344CB8AC3E}">
        <p14:creationId xmlns:p14="http://schemas.microsoft.com/office/powerpoint/2010/main" val="40825700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2B639A-59B1-6F5C-168F-4DF61A151CDA}"/>
              </a:ext>
            </a:extLst>
          </p:cNvPr>
          <p:cNvSpPr>
            <a:spLocks noGrp="1"/>
          </p:cNvSpPr>
          <p:nvPr>
            <p:ph type="title"/>
          </p:nvPr>
        </p:nvSpPr>
        <p:spPr/>
        <p:txBody>
          <a:bodyPr/>
          <a:lstStyle/>
          <a:p>
            <a:r>
              <a:rPr lang="en-US" dirty="0"/>
              <a:t>CA 19-9: Lewis Antigen</a:t>
            </a:r>
          </a:p>
        </p:txBody>
      </p:sp>
      <p:sp>
        <p:nvSpPr>
          <p:cNvPr id="3" name="Subtitle 2">
            <a:extLst>
              <a:ext uri="{FF2B5EF4-FFF2-40B4-BE49-F238E27FC236}">
                <a16:creationId xmlns:a16="http://schemas.microsoft.com/office/drawing/2014/main" id="{632B7F31-1BA8-2C16-0AEB-7569CA5556C8}"/>
              </a:ext>
            </a:extLst>
          </p:cNvPr>
          <p:cNvSpPr>
            <a:spLocks noGrp="1"/>
          </p:cNvSpPr>
          <p:nvPr>
            <p:ph type="subTitle" idx="1"/>
          </p:nvPr>
        </p:nvSpPr>
        <p:spPr>
          <a:xfrm>
            <a:off x="4483009" y="1317910"/>
            <a:ext cx="3361800" cy="1914300"/>
          </a:xfrm>
        </p:spPr>
        <p:txBody>
          <a:bodyPr/>
          <a:lstStyle/>
          <a:p>
            <a:pPr>
              <a:buFont typeface="Arial" panose="020B0604020202020204" pitchFamily="34" charset="0"/>
              <a:buChar char="•"/>
            </a:pPr>
            <a:r>
              <a:rPr lang="en-US" dirty="0"/>
              <a:t>A negative CA 19-9 does not rule out pancreatic cancer</a:t>
            </a:r>
          </a:p>
          <a:p>
            <a:endParaRPr lang="en-US" dirty="0"/>
          </a:p>
          <a:p>
            <a:pPr>
              <a:buFont typeface="Arial" panose="020B0604020202020204" pitchFamily="34" charset="0"/>
              <a:buChar char="•"/>
            </a:pPr>
            <a:r>
              <a:rPr lang="en-US" dirty="0"/>
              <a:t>Consider also ordering CEA and CA 125 markers</a:t>
            </a:r>
          </a:p>
          <a:p>
            <a:pPr>
              <a:buFont typeface="Arial" panose="020B0604020202020204" pitchFamily="34" charset="0"/>
              <a:buChar char="•"/>
            </a:pPr>
            <a:endParaRPr lang="en-US" dirty="0"/>
          </a:p>
          <a:p>
            <a:pPr>
              <a:buFont typeface="Arial" panose="020B0604020202020204" pitchFamily="34" charset="0"/>
              <a:buChar char="•"/>
            </a:pPr>
            <a:r>
              <a:rPr lang="en-US" dirty="0"/>
              <a:t>Benign causes of elevated CA 19-9:</a:t>
            </a:r>
          </a:p>
          <a:p>
            <a:pPr marL="139700" indent="0"/>
            <a:r>
              <a:rPr lang="en-US" dirty="0"/>
              <a:t> 	Biliary obstruction</a:t>
            </a:r>
          </a:p>
          <a:p>
            <a:pPr marL="139700" indent="0"/>
            <a:r>
              <a:rPr lang="en-US" dirty="0"/>
              <a:t>                 Bile duct inflammation</a:t>
            </a:r>
          </a:p>
          <a:p>
            <a:pPr marL="139700" indent="0"/>
            <a:r>
              <a:rPr lang="en-US" dirty="0"/>
              <a:t>                 Benign liver disease</a:t>
            </a:r>
          </a:p>
        </p:txBody>
      </p:sp>
      <p:sp>
        <p:nvSpPr>
          <p:cNvPr id="4" name="Subtitle 3">
            <a:extLst>
              <a:ext uri="{FF2B5EF4-FFF2-40B4-BE49-F238E27FC236}">
                <a16:creationId xmlns:a16="http://schemas.microsoft.com/office/drawing/2014/main" id="{E77D01D6-7D79-428C-BB25-0458018EE3C5}"/>
              </a:ext>
            </a:extLst>
          </p:cNvPr>
          <p:cNvSpPr>
            <a:spLocks noGrp="1"/>
          </p:cNvSpPr>
          <p:nvPr>
            <p:ph type="subTitle" idx="2"/>
          </p:nvPr>
        </p:nvSpPr>
        <p:spPr>
          <a:xfrm>
            <a:off x="651906" y="1317910"/>
            <a:ext cx="3361800" cy="1914300"/>
          </a:xfrm>
        </p:spPr>
        <p:txBody>
          <a:bodyPr/>
          <a:lstStyle/>
          <a:p>
            <a:pPr>
              <a:buFont typeface="Arial" panose="020B0604020202020204" pitchFamily="34" charset="0"/>
              <a:buChar char="•"/>
            </a:pPr>
            <a:r>
              <a:rPr lang="en-US" b="1" dirty="0"/>
              <a:t>Lewis Antigen-negative persons cannot make CA 19-9</a:t>
            </a:r>
          </a:p>
          <a:p>
            <a:pPr>
              <a:buFont typeface="Arial" panose="020B0604020202020204" pitchFamily="34" charset="0"/>
              <a:buChar char="•"/>
            </a:pPr>
            <a:endParaRPr lang="en-US" dirty="0"/>
          </a:p>
          <a:p>
            <a:pPr>
              <a:buFont typeface="Arial" panose="020B0604020202020204" pitchFamily="34" charset="0"/>
              <a:buChar char="•"/>
            </a:pPr>
            <a:r>
              <a:rPr lang="en-US" dirty="0"/>
              <a:t>White population: 5-10%</a:t>
            </a:r>
          </a:p>
          <a:p>
            <a:pPr>
              <a:buFont typeface="Arial" panose="020B0604020202020204" pitchFamily="34" charset="0"/>
              <a:buChar char="•"/>
            </a:pPr>
            <a:r>
              <a:rPr lang="en-US" dirty="0"/>
              <a:t>African-American/Non-white population: Up to 22%</a:t>
            </a:r>
          </a:p>
          <a:p>
            <a:pPr>
              <a:buFont typeface="Arial" panose="020B0604020202020204" pitchFamily="34" charset="0"/>
              <a:buChar char="•"/>
            </a:pPr>
            <a:endParaRPr lang="en-US" dirty="0"/>
          </a:p>
          <a:p>
            <a:pPr>
              <a:buFont typeface="Arial" panose="020B0604020202020204" pitchFamily="34" charset="0"/>
              <a:buChar char="•"/>
            </a:pPr>
            <a:r>
              <a:rPr lang="en-US" dirty="0"/>
              <a:t>Lewis negative phenotype may be as common as 20% in cancer patients compared to 8% in healthy individuals</a:t>
            </a:r>
          </a:p>
        </p:txBody>
      </p:sp>
    </p:spTree>
    <p:extLst>
      <p:ext uri="{BB962C8B-B14F-4D97-AF65-F5344CB8AC3E}">
        <p14:creationId xmlns:p14="http://schemas.microsoft.com/office/powerpoint/2010/main" val="5114079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01C0FF-C7B3-88A3-ACAF-C04FCA91B320}"/>
              </a:ext>
            </a:extLst>
          </p:cNvPr>
          <p:cNvSpPr>
            <a:spLocks noGrp="1"/>
          </p:cNvSpPr>
          <p:nvPr>
            <p:ph type="title"/>
          </p:nvPr>
        </p:nvSpPr>
        <p:spPr/>
        <p:txBody>
          <a:bodyPr/>
          <a:lstStyle/>
          <a:p>
            <a:r>
              <a:rPr lang="en-US" sz="2400" dirty="0"/>
              <a:t>Pancreatic Cancer</a:t>
            </a:r>
            <a:br>
              <a:rPr lang="en-US" sz="2400" dirty="0"/>
            </a:br>
            <a:endParaRPr lang="en-US" sz="2400" dirty="0"/>
          </a:p>
        </p:txBody>
      </p:sp>
      <p:sp>
        <p:nvSpPr>
          <p:cNvPr id="3" name="Subtitle 2">
            <a:extLst>
              <a:ext uri="{FF2B5EF4-FFF2-40B4-BE49-F238E27FC236}">
                <a16:creationId xmlns:a16="http://schemas.microsoft.com/office/drawing/2014/main" id="{1B6ED1A7-A343-13BB-CD19-78A9EA89C256}"/>
              </a:ext>
            </a:extLst>
          </p:cNvPr>
          <p:cNvSpPr>
            <a:spLocks noGrp="1"/>
          </p:cNvSpPr>
          <p:nvPr>
            <p:ph type="subTitle" idx="1"/>
          </p:nvPr>
        </p:nvSpPr>
        <p:spPr>
          <a:xfrm>
            <a:off x="4572000" y="1017725"/>
            <a:ext cx="3361800" cy="1914300"/>
          </a:xfrm>
        </p:spPr>
        <p:txBody>
          <a:bodyPr/>
          <a:lstStyle/>
          <a:p>
            <a:r>
              <a:rPr lang="en-US" b="1" dirty="0"/>
              <a:t>Screening in High-Risk Population</a:t>
            </a:r>
          </a:p>
          <a:p>
            <a:pPr>
              <a:buFont typeface="Arial" panose="020B0604020202020204" pitchFamily="34" charset="0"/>
              <a:buChar char="•"/>
            </a:pPr>
            <a:r>
              <a:rPr lang="en-US" dirty="0"/>
              <a:t>HR = Lifetime risk &gt; or = 5%</a:t>
            </a:r>
          </a:p>
          <a:p>
            <a:pPr>
              <a:buFont typeface="Arial" panose="020B0604020202020204" pitchFamily="34" charset="0"/>
              <a:buChar char="•"/>
            </a:pPr>
            <a:r>
              <a:rPr lang="en-US" dirty="0"/>
              <a:t>3 or more relatives on same side of the family</a:t>
            </a:r>
          </a:p>
          <a:p>
            <a:pPr>
              <a:buFont typeface="Arial" panose="020B0604020202020204" pitchFamily="34" charset="0"/>
              <a:buChar char="•"/>
            </a:pPr>
            <a:r>
              <a:rPr lang="en-US" dirty="0">
                <a:solidFill>
                  <a:srgbClr val="FF0000"/>
                </a:solidFill>
              </a:rPr>
              <a:t>Two affected relatives on same side of family, one FDR</a:t>
            </a:r>
          </a:p>
          <a:p>
            <a:pPr marL="139700" indent="0"/>
            <a:r>
              <a:rPr lang="en-US" b="1" dirty="0"/>
              <a:t> </a:t>
            </a:r>
          </a:p>
          <a:p>
            <a:r>
              <a:rPr lang="en-US" b="1" dirty="0"/>
              <a:t>  Annual Screen method:</a:t>
            </a:r>
          </a:p>
          <a:p>
            <a:pPr>
              <a:buFont typeface="Arial" panose="020B0604020202020204" pitchFamily="34" charset="0"/>
              <a:buChar char="•"/>
            </a:pPr>
            <a:r>
              <a:rPr lang="en-US" dirty="0"/>
              <a:t>MRI (better for cystic lesions)</a:t>
            </a:r>
          </a:p>
          <a:p>
            <a:pPr>
              <a:buFont typeface="Arial" panose="020B0604020202020204" pitchFamily="34" charset="0"/>
              <a:buChar char="•"/>
            </a:pPr>
            <a:r>
              <a:rPr lang="en-US" dirty="0"/>
              <a:t>EUS (better for solid lesions and can undergo biopsy)</a:t>
            </a:r>
          </a:p>
          <a:p>
            <a:pPr>
              <a:buFont typeface="Arial" panose="020B0604020202020204" pitchFamily="34" charset="0"/>
              <a:buChar char="•"/>
            </a:pPr>
            <a:r>
              <a:rPr lang="en-US" dirty="0"/>
              <a:t>Start age 50 or 10 years before earliest diagnosed relative</a:t>
            </a:r>
          </a:p>
          <a:p>
            <a:pPr marL="139700" indent="0"/>
            <a:endParaRPr lang="en-US" b="1" dirty="0"/>
          </a:p>
        </p:txBody>
      </p:sp>
      <p:sp>
        <p:nvSpPr>
          <p:cNvPr id="4" name="Subtitle 3">
            <a:extLst>
              <a:ext uri="{FF2B5EF4-FFF2-40B4-BE49-F238E27FC236}">
                <a16:creationId xmlns:a16="http://schemas.microsoft.com/office/drawing/2014/main" id="{A169450B-EB91-33E0-6C6B-D746432BF009}"/>
              </a:ext>
            </a:extLst>
          </p:cNvPr>
          <p:cNvSpPr>
            <a:spLocks noGrp="1"/>
          </p:cNvSpPr>
          <p:nvPr>
            <p:ph type="subTitle" idx="2"/>
          </p:nvPr>
        </p:nvSpPr>
        <p:spPr>
          <a:xfrm>
            <a:off x="720000" y="922299"/>
            <a:ext cx="3361800" cy="1914300"/>
          </a:xfrm>
        </p:spPr>
        <p:txBody>
          <a:bodyPr/>
          <a:lstStyle/>
          <a:p>
            <a:r>
              <a:rPr lang="en-US" b="1" dirty="0"/>
              <a:t>Key Points:</a:t>
            </a:r>
          </a:p>
          <a:p>
            <a:pPr marL="425450" indent="-285750">
              <a:buFont typeface="Arial" panose="020B0604020202020204" pitchFamily="34" charset="0"/>
              <a:buChar char="•"/>
            </a:pPr>
            <a:r>
              <a:rPr lang="en-US" dirty="0"/>
              <a:t>All patients diagnosed with pancreatic adenocarcinoma should should undergo genetic testing </a:t>
            </a:r>
          </a:p>
          <a:p>
            <a:pPr marL="425450" indent="-285750">
              <a:buFont typeface="Arial" panose="020B0604020202020204" pitchFamily="34" charset="0"/>
              <a:buChar char="•"/>
            </a:pPr>
            <a:endParaRPr lang="en-US" dirty="0"/>
          </a:p>
          <a:p>
            <a:pPr marL="425450" indent="-285750">
              <a:buFont typeface="Arial" panose="020B0604020202020204" pitchFamily="34" charset="0"/>
              <a:buChar char="•"/>
            </a:pPr>
            <a:r>
              <a:rPr lang="en-US" dirty="0"/>
              <a:t>One First degree relative (FDR) with PDAC = 4x risk; </a:t>
            </a:r>
            <a:r>
              <a:rPr lang="en-US" dirty="0">
                <a:solidFill>
                  <a:srgbClr val="FF0000"/>
                </a:solidFill>
              </a:rPr>
              <a:t>Two FDR = 6x risk</a:t>
            </a:r>
            <a:r>
              <a:rPr lang="en-US" dirty="0"/>
              <a:t>, and 3 FDR = 34 x risk</a:t>
            </a:r>
          </a:p>
          <a:p>
            <a:pPr marL="425450" indent="-285750">
              <a:buFont typeface="Arial" panose="020B0604020202020204" pitchFamily="34" charset="0"/>
              <a:buChar char="•"/>
            </a:pPr>
            <a:endParaRPr lang="en-US" b="1" i="1" dirty="0"/>
          </a:p>
          <a:p>
            <a:pPr marL="425450" indent="-285750">
              <a:buFont typeface="Arial" panose="020B0604020202020204" pitchFamily="34" charset="0"/>
              <a:buChar char="•"/>
            </a:pPr>
            <a:r>
              <a:rPr lang="en-US" b="1" i="1" dirty="0"/>
              <a:t>First year after type 2 DM diagnosis, 14-15x risk of pancreatic cancer compared to non-DM population</a:t>
            </a:r>
          </a:p>
          <a:p>
            <a:pPr marL="425450" indent="-285750">
              <a:buFont typeface="Arial" panose="020B0604020202020204" pitchFamily="34" charset="0"/>
              <a:buChar char="•"/>
            </a:pPr>
            <a:endParaRPr lang="en-US" sz="1200" dirty="0"/>
          </a:p>
          <a:p>
            <a:pPr marL="425450" indent="-285750">
              <a:buFont typeface="Arial" panose="020B0604020202020204" pitchFamily="34" charset="0"/>
              <a:buChar char="•"/>
            </a:pPr>
            <a:endParaRPr lang="en-US" dirty="0"/>
          </a:p>
          <a:p>
            <a:pPr marL="425450" indent="-285750">
              <a:buFont typeface="Arial" panose="020B0604020202020204" pitchFamily="34" charset="0"/>
              <a:buChar char="•"/>
            </a:pPr>
            <a:endParaRPr lang="en-US" dirty="0"/>
          </a:p>
          <a:p>
            <a:pPr marL="425450" indent="-285750">
              <a:buFont typeface="Arial" panose="020B0604020202020204" pitchFamily="34" charset="0"/>
              <a:buChar char="•"/>
            </a:pPr>
            <a:endParaRPr lang="en-US" dirty="0"/>
          </a:p>
          <a:p>
            <a:pPr>
              <a:buFont typeface="Arial" panose="020B0604020202020204" pitchFamily="34" charset="0"/>
              <a:buChar char="•"/>
            </a:pPr>
            <a:endParaRPr lang="en-US" dirty="0"/>
          </a:p>
          <a:p>
            <a:pPr>
              <a:buFont typeface="Arial" panose="020B0604020202020204" pitchFamily="34" charset="0"/>
              <a:buChar char="•"/>
            </a:pPr>
            <a:endParaRPr lang="en-US" dirty="0"/>
          </a:p>
        </p:txBody>
      </p:sp>
      <p:sp>
        <p:nvSpPr>
          <p:cNvPr id="5" name="TextBox 4">
            <a:extLst>
              <a:ext uri="{FF2B5EF4-FFF2-40B4-BE49-F238E27FC236}">
                <a16:creationId xmlns:a16="http://schemas.microsoft.com/office/drawing/2014/main" id="{B30C764F-9A2A-6848-1180-29B1B4EC6CB2}"/>
              </a:ext>
            </a:extLst>
          </p:cNvPr>
          <p:cNvSpPr txBox="1"/>
          <p:nvPr/>
        </p:nvSpPr>
        <p:spPr>
          <a:xfrm>
            <a:off x="4758335" y="4312503"/>
            <a:ext cx="4306733" cy="830997"/>
          </a:xfrm>
          <a:prstGeom prst="rect">
            <a:avLst/>
          </a:prstGeom>
          <a:noFill/>
        </p:spPr>
        <p:txBody>
          <a:bodyPr wrap="square" rtlCol="0">
            <a:spAutoFit/>
          </a:bodyPr>
          <a:lstStyle/>
          <a:p>
            <a:endParaRPr lang="en-US" dirty="0"/>
          </a:p>
          <a:p>
            <a:r>
              <a:rPr lang="en-US" sz="1000" dirty="0"/>
              <a:t>Tonini V, Zanni M. Pancreatic cancer in 2025: Have we found a solution? </a:t>
            </a:r>
          </a:p>
          <a:p>
            <a:r>
              <a:rPr lang="en-US" sz="1000" dirty="0"/>
              <a:t>World J Gastroenterol 2025; 31(43): 111433 </a:t>
            </a:r>
          </a:p>
          <a:p>
            <a:r>
              <a:rPr lang="en-US" dirty="0"/>
              <a:t> </a:t>
            </a:r>
          </a:p>
        </p:txBody>
      </p:sp>
    </p:spTree>
    <p:extLst>
      <p:ext uri="{BB962C8B-B14F-4D97-AF65-F5344CB8AC3E}">
        <p14:creationId xmlns:p14="http://schemas.microsoft.com/office/powerpoint/2010/main" val="28142349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CD8A0A-E374-44F3-E034-5D7B658A40BD}"/>
              </a:ext>
            </a:extLst>
          </p:cNvPr>
          <p:cNvSpPr>
            <a:spLocks noGrp="1"/>
          </p:cNvSpPr>
          <p:nvPr>
            <p:ph type="title"/>
          </p:nvPr>
        </p:nvSpPr>
        <p:spPr/>
        <p:txBody>
          <a:bodyPr/>
          <a:lstStyle/>
          <a:p>
            <a:r>
              <a:rPr lang="en-US" sz="2400" dirty="0"/>
              <a:t>Question 7.</a:t>
            </a:r>
          </a:p>
        </p:txBody>
      </p:sp>
      <p:sp>
        <p:nvSpPr>
          <p:cNvPr id="3" name="Subtitle 2">
            <a:extLst>
              <a:ext uri="{FF2B5EF4-FFF2-40B4-BE49-F238E27FC236}">
                <a16:creationId xmlns:a16="http://schemas.microsoft.com/office/drawing/2014/main" id="{94A920ED-055A-673D-E7EA-9AAAFF25B538}"/>
              </a:ext>
            </a:extLst>
          </p:cNvPr>
          <p:cNvSpPr>
            <a:spLocks noGrp="1"/>
          </p:cNvSpPr>
          <p:nvPr>
            <p:ph type="subTitle" idx="1"/>
          </p:nvPr>
        </p:nvSpPr>
        <p:spPr/>
        <p:txBody>
          <a:bodyPr/>
          <a:lstStyle/>
          <a:p>
            <a:r>
              <a:rPr lang="en-US" b="1" dirty="0"/>
              <a:t>Which of the following is the most appropriate colorectal cancer screening approach?</a:t>
            </a:r>
            <a:endParaRPr lang="en-US" dirty="0"/>
          </a:p>
          <a:p>
            <a:r>
              <a:rPr lang="en-US" dirty="0"/>
              <a:t> </a:t>
            </a:r>
          </a:p>
          <a:p>
            <a:r>
              <a:rPr lang="en-US" dirty="0"/>
              <a:t>A. Colonoscopy at age 40 years</a:t>
            </a:r>
          </a:p>
          <a:p>
            <a:r>
              <a:rPr lang="en-US" dirty="0"/>
              <a:t>B. Colonoscopy at age 47 years</a:t>
            </a:r>
          </a:p>
          <a:p>
            <a:r>
              <a:rPr lang="en-US" dirty="0"/>
              <a:t>C. Multitarget stool DNA testing at age 40 years</a:t>
            </a:r>
          </a:p>
          <a:p>
            <a:r>
              <a:rPr lang="en-US" dirty="0"/>
              <a:t>D. Multitarget stool DNA testing at age 47 years</a:t>
            </a:r>
          </a:p>
          <a:p>
            <a:endParaRPr lang="en-US" dirty="0"/>
          </a:p>
        </p:txBody>
      </p:sp>
      <p:sp>
        <p:nvSpPr>
          <p:cNvPr id="4" name="Subtitle 3">
            <a:extLst>
              <a:ext uri="{FF2B5EF4-FFF2-40B4-BE49-F238E27FC236}">
                <a16:creationId xmlns:a16="http://schemas.microsoft.com/office/drawing/2014/main" id="{94CDBAB9-3EC1-2CB6-FC92-300A58E882C7}"/>
              </a:ext>
            </a:extLst>
          </p:cNvPr>
          <p:cNvSpPr>
            <a:spLocks noGrp="1"/>
          </p:cNvSpPr>
          <p:nvPr>
            <p:ph type="subTitle" idx="2"/>
          </p:nvPr>
        </p:nvSpPr>
        <p:spPr/>
        <p:txBody>
          <a:bodyPr/>
          <a:lstStyle/>
          <a:p>
            <a:r>
              <a:rPr lang="en-US" dirty="0"/>
              <a:t>A 37-year-old patient is evaluated during a yearly office visit. </a:t>
            </a:r>
            <a:r>
              <a:rPr lang="en-US" dirty="0">
                <a:solidFill>
                  <a:srgbClr val="FF0000"/>
                </a:solidFill>
              </a:rPr>
              <a:t>Their father was diagnosed with colon cancer at age 57 years. </a:t>
            </a:r>
            <a:r>
              <a:rPr lang="en-US" dirty="0"/>
              <a:t>The patient has no other family history of cancer and no medical conditions.</a:t>
            </a:r>
          </a:p>
          <a:p>
            <a:r>
              <a:rPr lang="en-US" dirty="0"/>
              <a:t> </a:t>
            </a:r>
          </a:p>
          <a:p>
            <a:r>
              <a:rPr lang="en-US" dirty="0"/>
              <a:t>On physical examination, vital signs and other findings are normal.</a:t>
            </a:r>
          </a:p>
          <a:p>
            <a:endParaRPr lang="en-US" dirty="0"/>
          </a:p>
        </p:txBody>
      </p:sp>
    </p:spTree>
    <p:extLst>
      <p:ext uri="{BB962C8B-B14F-4D97-AF65-F5344CB8AC3E}">
        <p14:creationId xmlns:p14="http://schemas.microsoft.com/office/powerpoint/2010/main" val="31005679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CB5FD7-20AC-06B4-915D-0492DE1C0BD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632567A-3BBC-00FF-6C80-2C9F2070FD06}"/>
              </a:ext>
            </a:extLst>
          </p:cNvPr>
          <p:cNvSpPr>
            <a:spLocks noGrp="1"/>
          </p:cNvSpPr>
          <p:nvPr>
            <p:ph type="title"/>
          </p:nvPr>
        </p:nvSpPr>
        <p:spPr/>
        <p:txBody>
          <a:bodyPr/>
          <a:lstStyle/>
          <a:p>
            <a:r>
              <a:rPr lang="en-US" sz="2400" dirty="0"/>
              <a:t>Question 7.</a:t>
            </a:r>
          </a:p>
        </p:txBody>
      </p:sp>
      <p:sp>
        <p:nvSpPr>
          <p:cNvPr id="3" name="Subtitle 2">
            <a:extLst>
              <a:ext uri="{FF2B5EF4-FFF2-40B4-BE49-F238E27FC236}">
                <a16:creationId xmlns:a16="http://schemas.microsoft.com/office/drawing/2014/main" id="{A91D5E03-8CC6-75C3-A5AB-D110C75F6E7A}"/>
              </a:ext>
            </a:extLst>
          </p:cNvPr>
          <p:cNvSpPr>
            <a:spLocks noGrp="1"/>
          </p:cNvSpPr>
          <p:nvPr>
            <p:ph type="subTitle" idx="1"/>
          </p:nvPr>
        </p:nvSpPr>
        <p:spPr/>
        <p:txBody>
          <a:bodyPr/>
          <a:lstStyle/>
          <a:p>
            <a:r>
              <a:rPr lang="en-US" b="1" dirty="0"/>
              <a:t>Which of the following is the most appropriate colorectal cancer screening approach?</a:t>
            </a:r>
            <a:endParaRPr lang="en-US" dirty="0"/>
          </a:p>
          <a:p>
            <a:r>
              <a:rPr lang="en-US" dirty="0"/>
              <a:t> </a:t>
            </a:r>
          </a:p>
          <a:p>
            <a:r>
              <a:rPr lang="en-US" dirty="0">
                <a:solidFill>
                  <a:srgbClr val="FF0000"/>
                </a:solidFill>
              </a:rPr>
              <a:t>A. Colonoscopy at age 40 years</a:t>
            </a:r>
          </a:p>
          <a:p>
            <a:r>
              <a:rPr lang="en-US" dirty="0"/>
              <a:t>B. Colonoscopy at age 47 years</a:t>
            </a:r>
          </a:p>
          <a:p>
            <a:r>
              <a:rPr lang="en-US" dirty="0"/>
              <a:t>C. Multitarget stool DNA testing at age 40 years</a:t>
            </a:r>
          </a:p>
          <a:p>
            <a:r>
              <a:rPr lang="en-US" dirty="0"/>
              <a:t>D. Multitarget stool DNA testing at age 47 years</a:t>
            </a:r>
          </a:p>
          <a:p>
            <a:endParaRPr lang="en-US" dirty="0"/>
          </a:p>
        </p:txBody>
      </p:sp>
      <p:sp>
        <p:nvSpPr>
          <p:cNvPr id="4" name="Subtitle 3">
            <a:extLst>
              <a:ext uri="{FF2B5EF4-FFF2-40B4-BE49-F238E27FC236}">
                <a16:creationId xmlns:a16="http://schemas.microsoft.com/office/drawing/2014/main" id="{B7F48CD6-FAFE-F5BE-FECE-90FCFC52AD2A}"/>
              </a:ext>
            </a:extLst>
          </p:cNvPr>
          <p:cNvSpPr>
            <a:spLocks noGrp="1"/>
          </p:cNvSpPr>
          <p:nvPr>
            <p:ph type="subTitle" idx="2"/>
          </p:nvPr>
        </p:nvSpPr>
        <p:spPr/>
        <p:txBody>
          <a:bodyPr/>
          <a:lstStyle/>
          <a:p>
            <a:r>
              <a:rPr lang="en-US" dirty="0"/>
              <a:t>A 37-year-old patient is evaluated during a yearly office visit. </a:t>
            </a:r>
            <a:r>
              <a:rPr lang="en-US" dirty="0">
                <a:solidFill>
                  <a:srgbClr val="FF0000"/>
                </a:solidFill>
              </a:rPr>
              <a:t>Their father was diagnosed with colon cancer at age 57 years.</a:t>
            </a:r>
            <a:r>
              <a:rPr lang="en-US" dirty="0"/>
              <a:t> The patient has no other family history of cancer and no medical conditions.</a:t>
            </a:r>
          </a:p>
          <a:p>
            <a:r>
              <a:rPr lang="en-US" dirty="0"/>
              <a:t> </a:t>
            </a:r>
          </a:p>
          <a:p>
            <a:r>
              <a:rPr lang="en-US" dirty="0"/>
              <a:t>On physical examination, vital signs and other findings are normal.</a:t>
            </a:r>
          </a:p>
          <a:p>
            <a:endParaRPr lang="en-US" dirty="0"/>
          </a:p>
        </p:txBody>
      </p:sp>
    </p:spTree>
    <p:extLst>
      <p:ext uri="{BB962C8B-B14F-4D97-AF65-F5344CB8AC3E}">
        <p14:creationId xmlns:p14="http://schemas.microsoft.com/office/powerpoint/2010/main" val="21332499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F4799D-2C92-C03C-43BD-8BEE7C80B210}"/>
              </a:ext>
            </a:extLst>
          </p:cNvPr>
          <p:cNvSpPr>
            <a:spLocks noGrp="1"/>
          </p:cNvSpPr>
          <p:nvPr>
            <p:ph type="title"/>
          </p:nvPr>
        </p:nvSpPr>
        <p:spPr/>
        <p:txBody>
          <a:bodyPr/>
          <a:lstStyle/>
          <a:p>
            <a:r>
              <a:rPr lang="en-US" sz="2400" dirty="0"/>
              <a:t>Colon Cancer: 3 buckets</a:t>
            </a:r>
          </a:p>
        </p:txBody>
      </p:sp>
      <p:pic>
        <p:nvPicPr>
          <p:cNvPr id="5" name="Picture 4">
            <a:extLst>
              <a:ext uri="{FF2B5EF4-FFF2-40B4-BE49-F238E27FC236}">
                <a16:creationId xmlns:a16="http://schemas.microsoft.com/office/drawing/2014/main" id="{24AD2158-1718-9DF3-7FC6-7218B89A7B39}"/>
              </a:ext>
            </a:extLst>
          </p:cNvPr>
          <p:cNvPicPr>
            <a:picLocks noChangeAspect="1"/>
          </p:cNvPicPr>
          <p:nvPr/>
        </p:nvPicPr>
        <p:blipFill>
          <a:blip r:embed="rId2"/>
          <a:stretch>
            <a:fillRect/>
          </a:stretch>
        </p:blipFill>
        <p:spPr>
          <a:xfrm>
            <a:off x="1765190" y="1087894"/>
            <a:ext cx="4828202" cy="3689846"/>
          </a:xfrm>
          <a:prstGeom prst="rect">
            <a:avLst/>
          </a:prstGeom>
        </p:spPr>
      </p:pic>
    </p:spTree>
    <p:extLst>
      <p:ext uri="{BB962C8B-B14F-4D97-AF65-F5344CB8AC3E}">
        <p14:creationId xmlns:p14="http://schemas.microsoft.com/office/powerpoint/2010/main" val="40498685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D08961-0580-DE4D-3260-BCF245BC0840}"/>
              </a:ext>
            </a:extLst>
          </p:cNvPr>
          <p:cNvSpPr>
            <a:spLocks noGrp="1"/>
          </p:cNvSpPr>
          <p:nvPr>
            <p:ph type="title"/>
          </p:nvPr>
        </p:nvSpPr>
        <p:spPr/>
        <p:txBody>
          <a:bodyPr/>
          <a:lstStyle/>
          <a:p>
            <a:r>
              <a:rPr lang="en-US" dirty="0"/>
              <a:t>Colon Cancer Risk:</a:t>
            </a:r>
          </a:p>
        </p:txBody>
      </p:sp>
      <p:sp>
        <p:nvSpPr>
          <p:cNvPr id="3" name="Subtitle 2">
            <a:extLst>
              <a:ext uri="{FF2B5EF4-FFF2-40B4-BE49-F238E27FC236}">
                <a16:creationId xmlns:a16="http://schemas.microsoft.com/office/drawing/2014/main" id="{BB090446-9400-6B6D-3A00-6E56EB8D3FCC}"/>
              </a:ext>
            </a:extLst>
          </p:cNvPr>
          <p:cNvSpPr>
            <a:spLocks noGrp="1"/>
          </p:cNvSpPr>
          <p:nvPr>
            <p:ph type="subTitle" idx="1"/>
          </p:nvPr>
        </p:nvSpPr>
        <p:spPr>
          <a:xfrm>
            <a:off x="4572000" y="859615"/>
            <a:ext cx="3361800" cy="1914300"/>
          </a:xfrm>
        </p:spPr>
        <p:txBody>
          <a:bodyPr/>
          <a:lstStyle/>
          <a:p>
            <a:pPr marL="139700" indent="0"/>
            <a:r>
              <a:rPr lang="en-US" b="1" dirty="0"/>
              <a:t>Persons with increased risk:</a:t>
            </a:r>
          </a:p>
          <a:p>
            <a:pPr marL="425450" indent="-285750">
              <a:buFont typeface="Arial" panose="020B0604020202020204" pitchFamily="34" charset="0"/>
              <a:buChar char="•"/>
            </a:pPr>
            <a:r>
              <a:rPr lang="en-US" b="1" dirty="0"/>
              <a:t>FDR with CRC or advanced polyp &lt;60 OR 2 or more SDR with CRC/advanced polyp at any age</a:t>
            </a:r>
          </a:p>
          <a:p>
            <a:pPr marL="425450" indent="-285750">
              <a:buFont typeface="Arial" panose="020B0604020202020204" pitchFamily="34" charset="0"/>
              <a:buChar char="•"/>
            </a:pPr>
            <a:r>
              <a:rPr lang="en-US" b="1" dirty="0"/>
              <a:t>FDR with CRC or advanced polyp dx over age 60</a:t>
            </a:r>
          </a:p>
          <a:p>
            <a:pPr marL="425450" indent="-285750">
              <a:buFont typeface="Arial" panose="020B0604020202020204" pitchFamily="34" charset="0"/>
              <a:buChar char="•"/>
            </a:pPr>
            <a:r>
              <a:rPr lang="en-US" b="1" dirty="0"/>
              <a:t>Personal history of CRC</a:t>
            </a:r>
          </a:p>
          <a:p>
            <a:pPr marL="425450" indent="-285750">
              <a:buFont typeface="Arial" panose="020B0604020202020204" pitchFamily="34" charset="0"/>
              <a:buChar char="•"/>
            </a:pPr>
            <a:r>
              <a:rPr lang="en-US" b="1" dirty="0"/>
              <a:t>Adults with Cystic Fibrosis</a:t>
            </a:r>
          </a:p>
          <a:p>
            <a:pPr marL="139700" indent="0"/>
            <a:endParaRPr lang="en-US" dirty="0"/>
          </a:p>
          <a:p>
            <a:pPr marL="139700" indent="0"/>
            <a:r>
              <a:rPr lang="en-US" b="1" dirty="0"/>
              <a:t>Persons with high risk:</a:t>
            </a:r>
            <a:endParaRPr lang="en-US" dirty="0"/>
          </a:p>
          <a:p>
            <a:pPr marL="425450" indent="-285750">
              <a:buFont typeface="Arial" panose="020B0604020202020204" pitchFamily="34" charset="0"/>
              <a:buChar char="•"/>
            </a:pPr>
            <a:r>
              <a:rPr lang="en-US" dirty="0"/>
              <a:t>Hereditary syndromes (FAP, Lynch)</a:t>
            </a:r>
          </a:p>
          <a:p>
            <a:pPr marL="425450" indent="-285750">
              <a:buFont typeface="Arial" panose="020B0604020202020204" pitchFamily="34" charset="0"/>
              <a:buChar char="•"/>
            </a:pPr>
            <a:r>
              <a:rPr lang="en-US" dirty="0"/>
              <a:t>Inflammatory bowel disease (IBD)</a:t>
            </a:r>
          </a:p>
          <a:p>
            <a:pPr marL="425450" indent="-285750">
              <a:buFont typeface="Arial" panose="020B0604020202020204" pitchFamily="34" charset="0"/>
              <a:buChar char="•"/>
            </a:pPr>
            <a:endParaRPr lang="en-US" dirty="0"/>
          </a:p>
          <a:p>
            <a:pPr marL="425450" indent="-285750">
              <a:buFont typeface="Arial" panose="020B0604020202020204" pitchFamily="34" charset="0"/>
              <a:buChar char="•"/>
            </a:pPr>
            <a:endParaRPr lang="en-US" dirty="0"/>
          </a:p>
          <a:p>
            <a:pPr marL="425450" indent="-285750">
              <a:buFont typeface="Arial" panose="020B0604020202020204" pitchFamily="34" charset="0"/>
              <a:buChar char="•"/>
            </a:pPr>
            <a:endParaRPr lang="en-US" dirty="0"/>
          </a:p>
          <a:p>
            <a:pPr marL="425450" indent="-285750">
              <a:buFont typeface="Arial" panose="020B0604020202020204" pitchFamily="34" charset="0"/>
              <a:buChar char="•"/>
            </a:pPr>
            <a:endParaRPr lang="en-US" b="1" dirty="0"/>
          </a:p>
          <a:p>
            <a:pPr>
              <a:buFont typeface="Arial" panose="020B0604020202020204" pitchFamily="34" charset="0"/>
              <a:buChar char="•"/>
            </a:pPr>
            <a:endParaRPr lang="en-US" dirty="0"/>
          </a:p>
        </p:txBody>
      </p:sp>
      <p:sp>
        <p:nvSpPr>
          <p:cNvPr id="4" name="Subtitle 3">
            <a:extLst>
              <a:ext uri="{FF2B5EF4-FFF2-40B4-BE49-F238E27FC236}">
                <a16:creationId xmlns:a16="http://schemas.microsoft.com/office/drawing/2014/main" id="{4D7DDC53-16DF-9F77-DD89-27366493DC85}"/>
              </a:ext>
            </a:extLst>
          </p:cNvPr>
          <p:cNvSpPr>
            <a:spLocks noGrp="1"/>
          </p:cNvSpPr>
          <p:nvPr>
            <p:ph type="subTitle" idx="2"/>
          </p:nvPr>
        </p:nvSpPr>
        <p:spPr>
          <a:xfrm>
            <a:off x="720000" y="1117192"/>
            <a:ext cx="3361800" cy="1914300"/>
          </a:xfrm>
        </p:spPr>
        <p:txBody>
          <a:bodyPr/>
          <a:lstStyle/>
          <a:p>
            <a:r>
              <a:rPr lang="en-US" b="1" dirty="0"/>
              <a:t>Risk Factors:</a:t>
            </a:r>
          </a:p>
          <a:p>
            <a:pPr>
              <a:buFont typeface="Arial" panose="020B0604020202020204" pitchFamily="34" charset="0"/>
              <a:buChar char="•"/>
            </a:pPr>
            <a:r>
              <a:rPr lang="en-US" dirty="0"/>
              <a:t>Age</a:t>
            </a:r>
          </a:p>
          <a:p>
            <a:pPr>
              <a:buFont typeface="Arial" panose="020B0604020202020204" pitchFamily="34" charset="0"/>
              <a:buChar char="•"/>
            </a:pPr>
            <a:r>
              <a:rPr lang="en-US" dirty="0"/>
              <a:t>Family history of CRC or </a:t>
            </a:r>
            <a:r>
              <a:rPr lang="en-US" b="1" dirty="0"/>
              <a:t>advanced adenoma</a:t>
            </a:r>
          </a:p>
          <a:p>
            <a:pPr>
              <a:buFont typeface="Arial" panose="020B0604020202020204" pitchFamily="34" charset="0"/>
              <a:buChar char="•"/>
            </a:pPr>
            <a:r>
              <a:rPr lang="en-US" dirty="0"/>
              <a:t>IBD</a:t>
            </a:r>
          </a:p>
          <a:p>
            <a:pPr>
              <a:buFont typeface="Arial" panose="020B0604020202020204" pitchFamily="34" charset="0"/>
              <a:buChar char="•"/>
            </a:pPr>
            <a:r>
              <a:rPr lang="en-US" dirty="0"/>
              <a:t>Hereditary syndromes (FAP, Lynch)</a:t>
            </a:r>
          </a:p>
          <a:p>
            <a:pPr>
              <a:buFont typeface="Arial" panose="020B0604020202020204" pitchFamily="34" charset="0"/>
              <a:buChar char="•"/>
            </a:pPr>
            <a:r>
              <a:rPr lang="en-US" dirty="0"/>
              <a:t>Obesity</a:t>
            </a:r>
          </a:p>
          <a:p>
            <a:pPr>
              <a:buFont typeface="Arial" panose="020B0604020202020204" pitchFamily="34" charset="0"/>
              <a:buChar char="•"/>
            </a:pPr>
            <a:r>
              <a:rPr lang="en-US" dirty="0"/>
              <a:t>Tobacco use</a:t>
            </a:r>
          </a:p>
          <a:p>
            <a:pPr>
              <a:buFont typeface="Arial" panose="020B0604020202020204" pitchFamily="34" charset="0"/>
              <a:buChar char="•"/>
            </a:pPr>
            <a:r>
              <a:rPr lang="en-US" dirty="0"/>
              <a:t>Alcohol</a:t>
            </a:r>
          </a:p>
          <a:p>
            <a:pPr>
              <a:buFont typeface="Arial" panose="020B0604020202020204" pitchFamily="34" charset="0"/>
              <a:buChar char="•"/>
            </a:pPr>
            <a:r>
              <a:rPr lang="en-US" dirty="0"/>
              <a:t>Processed meats</a:t>
            </a:r>
          </a:p>
          <a:p>
            <a:pPr>
              <a:buFont typeface="Arial" panose="020B0604020202020204" pitchFamily="34" charset="0"/>
              <a:buChar char="•"/>
            </a:pPr>
            <a:r>
              <a:rPr lang="en-US" dirty="0"/>
              <a:t>Sedentary</a:t>
            </a:r>
          </a:p>
        </p:txBody>
      </p:sp>
    </p:spTree>
    <p:extLst>
      <p:ext uri="{BB962C8B-B14F-4D97-AF65-F5344CB8AC3E}">
        <p14:creationId xmlns:p14="http://schemas.microsoft.com/office/powerpoint/2010/main" val="1816754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
                                            <p:txEl>
                                              <p:pRg st="6" end="6"/>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4">
                                            <p:txEl>
                                              <p:pRg st="7" end="7"/>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4">
                                            <p:txEl>
                                              <p:pRg st="8" end="8"/>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3350BE-38BE-58FC-0642-99E21EF7F6D3}"/>
              </a:ext>
            </a:extLst>
          </p:cNvPr>
          <p:cNvSpPr>
            <a:spLocks noGrp="1"/>
          </p:cNvSpPr>
          <p:nvPr>
            <p:ph type="title"/>
          </p:nvPr>
        </p:nvSpPr>
        <p:spPr/>
        <p:txBody>
          <a:bodyPr/>
          <a:lstStyle/>
          <a:p>
            <a:endParaRPr lang="en-US"/>
          </a:p>
        </p:txBody>
      </p:sp>
      <p:sp>
        <p:nvSpPr>
          <p:cNvPr id="3" name="Subtitle 2">
            <a:extLst>
              <a:ext uri="{FF2B5EF4-FFF2-40B4-BE49-F238E27FC236}">
                <a16:creationId xmlns:a16="http://schemas.microsoft.com/office/drawing/2014/main" id="{370EDC0F-8C93-73E2-8F0E-34A298D40216}"/>
              </a:ext>
            </a:extLst>
          </p:cNvPr>
          <p:cNvSpPr>
            <a:spLocks noGrp="1"/>
          </p:cNvSpPr>
          <p:nvPr>
            <p:ph type="subTitle" idx="1"/>
          </p:nvPr>
        </p:nvSpPr>
        <p:spPr/>
        <p:txBody>
          <a:bodyPr/>
          <a:lstStyle/>
          <a:p>
            <a:endParaRPr lang="en-US"/>
          </a:p>
        </p:txBody>
      </p:sp>
      <p:sp>
        <p:nvSpPr>
          <p:cNvPr id="4" name="Subtitle 3">
            <a:extLst>
              <a:ext uri="{FF2B5EF4-FFF2-40B4-BE49-F238E27FC236}">
                <a16:creationId xmlns:a16="http://schemas.microsoft.com/office/drawing/2014/main" id="{67AEFEEB-48F3-29BA-6D3D-41AE8928637B}"/>
              </a:ext>
            </a:extLst>
          </p:cNvPr>
          <p:cNvSpPr>
            <a:spLocks noGrp="1"/>
          </p:cNvSpPr>
          <p:nvPr>
            <p:ph type="subTitle" idx="2"/>
          </p:nvPr>
        </p:nvSpPr>
        <p:spPr/>
        <p:txBody>
          <a:bodyPr/>
          <a:lstStyle/>
          <a:p>
            <a:endParaRPr lang="en-US"/>
          </a:p>
        </p:txBody>
      </p:sp>
      <p:pic>
        <p:nvPicPr>
          <p:cNvPr id="6" name="Picture 5">
            <a:extLst>
              <a:ext uri="{FF2B5EF4-FFF2-40B4-BE49-F238E27FC236}">
                <a16:creationId xmlns:a16="http://schemas.microsoft.com/office/drawing/2014/main" id="{582D426F-02BF-A53F-6E16-752D2C8F1391}"/>
              </a:ext>
            </a:extLst>
          </p:cNvPr>
          <p:cNvPicPr>
            <a:picLocks noChangeAspect="1"/>
          </p:cNvPicPr>
          <p:nvPr/>
        </p:nvPicPr>
        <p:blipFill>
          <a:blip r:embed="rId2"/>
          <a:stretch>
            <a:fillRect/>
          </a:stretch>
        </p:blipFill>
        <p:spPr>
          <a:xfrm>
            <a:off x="651600" y="199176"/>
            <a:ext cx="7772400" cy="4420681"/>
          </a:xfrm>
          <a:prstGeom prst="rect">
            <a:avLst/>
          </a:prstGeom>
        </p:spPr>
      </p:pic>
    </p:spTree>
    <p:extLst>
      <p:ext uri="{BB962C8B-B14F-4D97-AF65-F5344CB8AC3E}">
        <p14:creationId xmlns:p14="http://schemas.microsoft.com/office/powerpoint/2010/main" val="279223427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5118B3-45B4-7042-986E-8CE434EB9E44}"/>
              </a:ext>
            </a:extLst>
          </p:cNvPr>
          <p:cNvSpPr>
            <a:spLocks noGrp="1"/>
          </p:cNvSpPr>
          <p:nvPr>
            <p:ph type="title"/>
          </p:nvPr>
        </p:nvSpPr>
        <p:spPr/>
        <p:txBody>
          <a:bodyPr/>
          <a:lstStyle/>
          <a:p>
            <a:r>
              <a:rPr lang="en-US" sz="2400" dirty="0"/>
              <a:t>Question 8.</a:t>
            </a:r>
          </a:p>
        </p:txBody>
      </p:sp>
      <p:sp>
        <p:nvSpPr>
          <p:cNvPr id="3" name="Subtitle 2">
            <a:extLst>
              <a:ext uri="{FF2B5EF4-FFF2-40B4-BE49-F238E27FC236}">
                <a16:creationId xmlns:a16="http://schemas.microsoft.com/office/drawing/2014/main" id="{F55A4E06-A4A1-9A4D-F5BE-D992536A8C89}"/>
              </a:ext>
            </a:extLst>
          </p:cNvPr>
          <p:cNvSpPr>
            <a:spLocks noGrp="1"/>
          </p:cNvSpPr>
          <p:nvPr>
            <p:ph type="subTitle" idx="1"/>
          </p:nvPr>
        </p:nvSpPr>
        <p:spPr>
          <a:xfrm>
            <a:off x="4572000" y="1051270"/>
            <a:ext cx="3361800" cy="1914300"/>
          </a:xfrm>
        </p:spPr>
        <p:txBody>
          <a:bodyPr/>
          <a:lstStyle/>
          <a:p>
            <a:r>
              <a:rPr lang="en-US" sz="1200" dirty="0">
                <a:solidFill>
                  <a:srgbClr val="FF0000"/>
                </a:solidFill>
              </a:rPr>
              <a:t>Hepatitis B e antigen: Negative</a:t>
            </a:r>
          </a:p>
          <a:p>
            <a:r>
              <a:rPr lang="en-US" sz="1200" dirty="0">
                <a:solidFill>
                  <a:srgbClr val="FF0000"/>
                </a:solidFill>
              </a:rPr>
              <a:t>Hepatitis B e antibody: Positive</a:t>
            </a:r>
          </a:p>
          <a:p>
            <a:r>
              <a:rPr lang="en-US" sz="1200" dirty="0">
                <a:solidFill>
                  <a:srgbClr val="FF0000"/>
                </a:solidFill>
              </a:rPr>
              <a:t>Hepatitis B virus DNA: 160 IU/ml</a:t>
            </a:r>
          </a:p>
          <a:p>
            <a:r>
              <a:rPr lang="en-US" sz="1200" dirty="0"/>
              <a:t>Her Fibrosis-4 score is low.</a:t>
            </a:r>
          </a:p>
          <a:p>
            <a:r>
              <a:rPr lang="en-US" sz="1200" dirty="0"/>
              <a:t> </a:t>
            </a:r>
          </a:p>
          <a:p>
            <a:r>
              <a:rPr lang="en-US" sz="1200" dirty="0">
                <a:solidFill>
                  <a:srgbClr val="FF0000"/>
                </a:solidFill>
              </a:rPr>
              <a:t>Abdominal ultrasound shows a normal-appearing liver and spleen without free fluid.</a:t>
            </a:r>
          </a:p>
          <a:p>
            <a:r>
              <a:rPr lang="en-US" sz="1200" dirty="0"/>
              <a:t> </a:t>
            </a:r>
          </a:p>
          <a:p>
            <a:r>
              <a:rPr lang="en-US" sz="1200" b="1" dirty="0"/>
              <a:t>Which of the following is the most appropriate management?</a:t>
            </a:r>
            <a:endParaRPr lang="en-US" sz="1200" dirty="0"/>
          </a:p>
          <a:p>
            <a:r>
              <a:rPr lang="en-US" sz="1200" dirty="0"/>
              <a:t> </a:t>
            </a:r>
          </a:p>
          <a:p>
            <a:r>
              <a:rPr lang="en-US" sz="1200" dirty="0"/>
              <a:t>A. Alpha-Fetoprotein measurement</a:t>
            </a:r>
          </a:p>
          <a:p>
            <a:r>
              <a:rPr lang="en-US" sz="1200" dirty="0"/>
              <a:t>B. Hepatitis B virus DNA and alanine aminotransferase monitoring</a:t>
            </a:r>
          </a:p>
          <a:p>
            <a:r>
              <a:rPr lang="en-US" sz="1200" dirty="0"/>
              <a:t>C. Tenofovir</a:t>
            </a:r>
          </a:p>
          <a:p>
            <a:r>
              <a:rPr lang="en-US" sz="1200" dirty="0"/>
              <a:t>D. Reassurance</a:t>
            </a:r>
          </a:p>
          <a:p>
            <a:r>
              <a:rPr lang="en-US" dirty="0"/>
              <a:t> </a:t>
            </a:r>
          </a:p>
          <a:p>
            <a:endParaRPr lang="en-US" dirty="0"/>
          </a:p>
        </p:txBody>
      </p:sp>
      <p:sp>
        <p:nvSpPr>
          <p:cNvPr id="4" name="Subtitle 3">
            <a:extLst>
              <a:ext uri="{FF2B5EF4-FFF2-40B4-BE49-F238E27FC236}">
                <a16:creationId xmlns:a16="http://schemas.microsoft.com/office/drawing/2014/main" id="{F795938D-76A4-148A-DB08-90612A830867}"/>
              </a:ext>
            </a:extLst>
          </p:cNvPr>
          <p:cNvSpPr>
            <a:spLocks noGrp="1"/>
          </p:cNvSpPr>
          <p:nvPr>
            <p:ph type="subTitle" idx="2"/>
          </p:nvPr>
        </p:nvSpPr>
        <p:spPr>
          <a:xfrm>
            <a:off x="720000" y="1027561"/>
            <a:ext cx="3361800" cy="1914300"/>
          </a:xfrm>
        </p:spPr>
        <p:txBody>
          <a:bodyPr/>
          <a:lstStyle/>
          <a:p>
            <a:r>
              <a:rPr lang="en-US" sz="1200" dirty="0"/>
              <a:t>A </a:t>
            </a:r>
            <a:r>
              <a:rPr lang="en-US" sz="1200" dirty="0">
                <a:solidFill>
                  <a:srgbClr val="FF0000"/>
                </a:solidFill>
              </a:rPr>
              <a:t>43-year-old woman </a:t>
            </a:r>
            <a:r>
              <a:rPr lang="en-US" sz="1200" dirty="0"/>
              <a:t>is evaluated after testing </a:t>
            </a:r>
            <a:r>
              <a:rPr lang="en-US" sz="1200" dirty="0">
                <a:solidFill>
                  <a:srgbClr val="FF0000"/>
                </a:solidFill>
              </a:rPr>
              <a:t>positive for hepatitis B surface antigen</a:t>
            </a:r>
            <a:r>
              <a:rPr lang="en-US" sz="1200" dirty="0"/>
              <a:t> on routine screening. She is asymptomatic. </a:t>
            </a:r>
            <a:r>
              <a:rPr lang="en-US" sz="1200" dirty="0">
                <a:solidFill>
                  <a:srgbClr val="FF0000"/>
                </a:solidFill>
              </a:rPr>
              <a:t>She recently emigrated from China</a:t>
            </a:r>
            <a:r>
              <a:rPr lang="en-US" sz="1200" dirty="0"/>
              <a:t>. She does not have a family history of liver cancer. She has no other medical problems and takes no medications.</a:t>
            </a:r>
          </a:p>
          <a:p>
            <a:r>
              <a:rPr lang="en-US" sz="1200" dirty="0"/>
              <a:t> </a:t>
            </a:r>
          </a:p>
          <a:p>
            <a:r>
              <a:rPr lang="en-US" sz="1200" dirty="0"/>
              <a:t>On physical examination, vital signs are normal. </a:t>
            </a:r>
          </a:p>
          <a:p>
            <a:r>
              <a:rPr lang="en-US" sz="1200" dirty="0"/>
              <a:t> </a:t>
            </a:r>
          </a:p>
          <a:p>
            <a:r>
              <a:rPr lang="en-US" sz="1200" b="1" dirty="0"/>
              <a:t>Laboratory studies:</a:t>
            </a:r>
            <a:endParaRPr lang="en-US" sz="1200" dirty="0"/>
          </a:p>
          <a:p>
            <a:r>
              <a:rPr lang="en-US" sz="1200" dirty="0"/>
              <a:t>Complete blood count: Normal</a:t>
            </a:r>
          </a:p>
          <a:p>
            <a:r>
              <a:rPr lang="en-US" sz="1200" dirty="0"/>
              <a:t>Alanine aminotransferase: 22 U/L (Normal)</a:t>
            </a:r>
          </a:p>
          <a:p>
            <a:r>
              <a:rPr lang="en-US" sz="1200" dirty="0">
                <a:solidFill>
                  <a:srgbClr val="FF0000"/>
                </a:solidFill>
              </a:rPr>
              <a:t>Hepatitis B surface antigen: Positive</a:t>
            </a:r>
          </a:p>
          <a:p>
            <a:r>
              <a:rPr lang="en-US" sz="1200" dirty="0">
                <a:solidFill>
                  <a:srgbClr val="FF0000"/>
                </a:solidFill>
              </a:rPr>
              <a:t>Hepatitis B surface antibody: Negative</a:t>
            </a:r>
          </a:p>
          <a:p>
            <a:endParaRPr lang="en-US" dirty="0"/>
          </a:p>
        </p:txBody>
      </p:sp>
    </p:spTree>
    <p:extLst>
      <p:ext uri="{BB962C8B-B14F-4D97-AF65-F5344CB8AC3E}">
        <p14:creationId xmlns:p14="http://schemas.microsoft.com/office/powerpoint/2010/main" val="271218616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3236D3-5648-4EFC-2228-5E66837588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13F797D-145F-B447-66B4-886067088694}"/>
              </a:ext>
            </a:extLst>
          </p:cNvPr>
          <p:cNvSpPr>
            <a:spLocks noGrp="1"/>
          </p:cNvSpPr>
          <p:nvPr>
            <p:ph type="title"/>
          </p:nvPr>
        </p:nvSpPr>
        <p:spPr/>
        <p:txBody>
          <a:bodyPr/>
          <a:lstStyle/>
          <a:p>
            <a:r>
              <a:rPr lang="en-US" sz="2400" dirty="0"/>
              <a:t>Question 8.</a:t>
            </a:r>
          </a:p>
        </p:txBody>
      </p:sp>
      <p:sp>
        <p:nvSpPr>
          <p:cNvPr id="3" name="Subtitle 2">
            <a:extLst>
              <a:ext uri="{FF2B5EF4-FFF2-40B4-BE49-F238E27FC236}">
                <a16:creationId xmlns:a16="http://schemas.microsoft.com/office/drawing/2014/main" id="{DB6D18DC-5DE1-4C6E-2434-C6B29214DE85}"/>
              </a:ext>
            </a:extLst>
          </p:cNvPr>
          <p:cNvSpPr>
            <a:spLocks noGrp="1"/>
          </p:cNvSpPr>
          <p:nvPr>
            <p:ph type="subTitle" idx="1"/>
          </p:nvPr>
        </p:nvSpPr>
        <p:spPr>
          <a:xfrm>
            <a:off x="4572000" y="1051270"/>
            <a:ext cx="3361800" cy="1914300"/>
          </a:xfrm>
        </p:spPr>
        <p:txBody>
          <a:bodyPr/>
          <a:lstStyle/>
          <a:p>
            <a:r>
              <a:rPr lang="en-US" sz="1200" dirty="0">
                <a:solidFill>
                  <a:schemeClr val="tx1"/>
                </a:solidFill>
              </a:rPr>
              <a:t>Hepatitis B e antigen: Negative</a:t>
            </a:r>
          </a:p>
          <a:p>
            <a:r>
              <a:rPr lang="en-US" sz="1200" dirty="0">
                <a:solidFill>
                  <a:schemeClr val="tx1"/>
                </a:solidFill>
              </a:rPr>
              <a:t>Hepatitis B e antibody: Positive</a:t>
            </a:r>
          </a:p>
          <a:p>
            <a:r>
              <a:rPr lang="en-US" sz="1200" dirty="0">
                <a:solidFill>
                  <a:schemeClr val="tx1"/>
                </a:solidFill>
              </a:rPr>
              <a:t>Hepatitis B virus DNA: 160 IU/ml</a:t>
            </a:r>
          </a:p>
          <a:p>
            <a:r>
              <a:rPr lang="en-US" sz="1200" dirty="0">
                <a:solidFill>
                  <a:schemeClr val="tx1"/>
                </a:solidFill>
              </a:rPr>
              <a:t>Her Fibrosis-4 score is low.</a:t>
            </a:r>
          </a:p>
          <a:p>
            <a:r>
              <a:rPr lang="en-US" sz="1200" dirty="0">
                <a:solidFill>
                  <a:schemeClr val="tx1"/>
                </a:solidFill>
              </a:rPr>
              <a:t> </a:t>
            </a:r>
          </a:p>
          <a:p>
            <a:r>
              <a:rPr lang="en-US" sz="1200" dirty="0">
                <a:solidFill>
                  <a:schemeClr val="tx1"/>
                </a:solidFill>
              </a:rPr>
              <a:t>Abdominal ultrasound shows a normal-appearing liver and spleen without free fluid.</a:t>
            </a:r>
          </a:p>
          <a:p>
            <a:r>
              <a:rPr lang="en-US" sz="1200" dirty="0"/>
              <a:t> </a:t>
            </a:r>
          </a:p>
          <a:p>
            <a:r>
              <a:rPr lang="en-US" sz="1200" b="1" dirty="0"/>
              <a:t>Which of the following is the most appropriate management?</a:t>
            </a:r>
            <a:endParaRPr lang="en-US" sz="1200" dirty="0"/>
          </a:p>
          <a:p>
            <a:r>
              <a:rPr lang="en-US" sz="1200" dirty="0"/>
              <a:t> </a:t>
            </a:r>
          </a:p>
          <a:p>
            <a:r>
              <a:rPr lang="en-US" sz="1200" dirty="0"/>
              <a:t>A. Alpha-Fetoprotein measurement</a:t>
            </a:r>
          </a:p>
          <a:p>
            <a:r>
              <a:rPr lang="en-US" sz="1200" dirty="0">
                <a:solidFill>
                  <a:srgbClr val="FF0000"/>
                </a:solidFill>
              </a:rPr>
              <a:t>B. Hepatitis B virus DNA and alanine aminotransferase monitoring</a:t>
            </a:r>
          </a:p>
          <a:p>
            <a:r>
              <a:rPr lang="en-US" sz="1200" dirty="0"/>
              <a:t>C. Tenofovir</a:t>
            </a:r>
          </a:p>
          <a:p>
            <a:r>
              <a:rPr lang="en-US" sz="1200" dirty="0"/>
              <a:t>D. Reassurance</a:t>
            </a:r>
          </a:p>
          <a:p>
            <a:r>
              <a:rPr lang="en-US" dirty="0"/>
              <a:t> </a:t>
            </a:r>
          </a:p>
          <a:p>
            <a:endParaRPr lang="en-US" dirty="0"/>
          </a:p>
        </p:txBody>
      </p:sp>
      <p:sp>
        <p:nvSpPr>
          <p:cNvPr id="4" name="Subtitle 3">
            <a:extLst>
              <a:ext uri="{FF2B5EF4-FFF2-40B4-BE49-F238E27FC236}">
                <a16:creationId xmlns:a16="http://schemas.microsoft.com/office/drawing/2014/main" id="{3F9DFE94-707F-9FB9-EAB2-FC474DB1885A}"/>
              </a:ext>
            </a:extLst>
          </p:cNvPr>
          <p:cNvSpPr>
            <a:spLocks noGrp="1"/>
          </p:cNvSpPr>
          <p:nvPr>
            <p:ph type="subTitle" idx="2"/>
          </p:nvPr>
        </p:nvSpPr>
        <p:spPr>
          <a:xfrm>
            <a:off x="720000" y="1027561"/>
            <a:ext cx="3361800" cy="1914300"/>
          </a:xfrm>
        </p:spPr>
        <p:txBody>
          <a:bodyPr/>
          <a:lstStyle/>
          <a:p>
            <a:r>
              <a:rPr lang="en-US" sz="1200" dirty="0"/>
              <a:t>A 43-year-old woman is evaluated after testing positive for hepatitis B surface antigen on routine screening. She is asymptomatic. She recently emigrated from China. She does not have a family history of liver cancer. She has no other medical problems and takes no medications.</a:t>
            </a:r>
          </a:p>
          <a:p>
            <a:r>
              <a:rPr lang="en-US" sz="1200" dirty="0"/>
              <a:t> </a:t>
            </a:r>
          </a:p>
          <a:p>
            <a:r>
              <a:rPr lang="en-US" sz="1200" dirty="0"/>
              <a:t>On physical examination, vital signs are normal. </a:t>
            </a:r>
          </a:p>
          <a:p>
            <a:r>
              <a:rPr lang="en-US" sz="1200" dirty="0"/>
              <a:t> </a:t>
            </a:r>
          </a:p>
          <a:p>
            <a:r>
              <a:rPr lang="en-US" sz="1200" b="1" dirty="0"/>
              <a:t>Laboratory studies:</a:t>
            </a:r>
            <a:endParaRPr lang="en-US" sz="1200" dirty="0"/>
          </a:p>
          <a:p>
            <a:r>
              <a:rPr lang="en-US" sz="1200" dirty="0"/>
              <a:t>Complete blood count: Normal</a:t>
            </a:r>
          </a:p>
          <a:p>
            <a:r>
              <a:rPr lang="en-US" sz="1200" dirty="0">
                <a:solidFill>
                  <a:schemeClr val="tx1"/>
                </a:solidFill>
              </a:rPr>
              <a:t>Alanine aminotransferase: 22 U/L (Normal)</a:t>
            </a:r>
          </a:p>
          <a:p>
            <a:r>
              <a:rPr lang="en-US" sz="1200" dirty="0">
                <a:solidFill>
                  <a:schemeClr val="tx1"/>
                </a:solidFill>
              </a:rPr>
              <a:t>Hepatitis B surface antigen: Positive</a:t>
            </a:r>
          </a:p>
          <a:p>
            <a:r>
              <a:rPr lang="en-US" sz="1200" dirty="0"/>
              <a:t>Hepatitis B surface antibody: Negative</a:t>
            </a:r>
          </a:p>
          <a:p>
            <a:endParaRPr lang="en-US" dirty="0"/>
          </a:p>
        </p:txBody>
      </p:sp>
    </p:spTree>
    <p:extLst>
      <p:ext uri="{BB962C8B-B14F-4D97-AF65-F5344CB8AC3E}">
        <p14:creationId xmlns:p14="http://schemas.microsoft.com/office/powerpoint/2010/main" val="143632133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39C505-290B-C963-42A0-EB30B8F00EE9}"/>
              </a:ext>
            </a:extLst>
          </p:cNvPr>
          <p:cNvSpPr>
            <a:spLocks noGrp="1"/>
          </p:cNvSpPr>
          <p:nvPr>
            <p:ph type="title"/>
          </p:nvPr>
        </p:nvSpPr>
        <p:spPr/>
        <p:txBody>
          <a:bodyPr/>
          <a:lstStyle/>
          <a:p>
            <a:r>
              <a:rPr lang="en-US" dirty="0"/>
              <a:t>Chronic Hepatitis B: Four Phases</a:t>
            </a:r>
          </a:p>
        </p:txBody>
      </p:sp>
      <p:sp>
        <p:nvSpPr>
          <p:cNvPr id="7" name="Subtitle 6">
            <a:extLst>
              <a:ext uri="{FF2B5EF4-FFF2-40B4-BE49-F238E27FC236}">
                <a16:creationId xmlns:a16="http://schemas.microsoft.com/office/drawing/2014/main" id="{A50FD420-5AA0-F245-10D2-CFCF720FDEF3}"/>
              </a:ext>
            </a:extLst>
          </p:cNvPr>
          <p:cNvSpPr>
            <a:spLocks noGrp="1"/>
          </p:cNvSpPr>
          <p:nvPr>
            <p:ph type="subTitle" idx="1"/>
          </p:nvPr>
        </p:nvSpPr>
        <p:spPr>
          <a:xfrm>
            <a:off x="4572000" y="1017725"/>
            <a:ext cx="3361800" cy="1914300"/>
          </a:xfrm>
        </p:spPr>
        <p:txBody>
          <a:bodyPr/>
          <a:lstStyle/>
          <a:p>
            <a:r>
              <a:rPr lang="en-US" b="1" dirty="0">
                <a:solidFill>
                  <a:srgbClr val="FF0000"/>
                </a:solidFill>
              </a:rPr>
              <a:t>Immune Control (Inactive carrier):</a:t>
            </a:r>
          </a:p>
          <a:p>
            <a:r>
              <a:rPr lang="en-US" sz="1200" b="1" dirty="0"/>
              <a:t>     </a:t>
            </a:r>
            <a:r>
              <a:rPr lang="en-US" sz="1200" dirty="0"/>
              <a:t>The immune system successfully suppresses the virus, the disease is largely inactive, and patients are at low risk of progression (Hep B e Ag negative, LFTs normal, DNA low or neg)</a:t>
            </a:r>
          </a:p>
          <a:p>
            <a:r>
              <a:rPr lang="en-US" sz="1200" dirty="0">
                <a:solidFill>
                  <a:srgbClr val="FF0000"/>
                </a:solidFill>
              </a:rPr>
              <a:t>         (MONITOR Q 6 months)</a:t>
            </a:r>
          </a:p>
          <a:p>
            <a:endParaRPr lang="en-US" dirty="0"/>
          </a:p>
          <a:p>
            <a:endParaRPr lang="en-US" dirty="0"/>
          </a:p>
          <a:p>
            <a:r>
              <a:rPr lang="en-US" b="1" dirty="0"/>
              <a:t>Reactivation:</a:t>
            </a:r>
          </a:p>
          <a:p>
            <a:r>
              <a:rPr lang="en-US" b="1" dirty="0"/>
              <a:t>    </a:t>
            </a:r>
            <a:r>
              <a:rPr lang="en-US" sz="1200" dirty="0"/>
              <a:t>The virus mutates or the immune system weakens allowing the virus to multiply again and cause ongoing liver damage without </a:t>
            </a:r>
            <a:r>
              <a:rPr lang="en-US" sz="1200" dirty="0" err="1"/>
              <a:t>HepBeAg</a:t>
            </a:r>
            <a:r>
              <a:rPr lang="en-US" sz="1200" dirty="0"/>
              <a:t> being present (Hep B e Ag negative, LFTs elevated)</a:t>
            </a:r>
          </a:p>
        </p:txBody>
      </p:sp>
      <p:sp>
        <p:nvSpPr>
          <p:cNvPr id="8" name="Subtitle 7">
            <a:extLst>
              <a:ext uri="{FF2B5EF4-FFF2-40B4-BE49-F238E27FC236}">
                <a16:creationId xmlns:a16="http://schemas.microsoft.com/office/drawing/2014/main" id="{18825B2A-B7B5-5F2B-8558-2CB23AEA936B}"/>
              </a:ext>
            </a:extLst>
          </p:cNvPr>
          <p:cNvSpPr>
            <a:spLocks noGrp="1"/>
          </p:cNvSpPr>
          <p:nvPr>
            <p:ph type="subTitle" idx="2"/>
          </p:nvPr>
        </p:nvSpPr>
        <p:spPr>
          <a:xfrm>
            <a:off x="720000" y="1146648"/>
            <a:ext cx="3361800" cy="1914300"/>
          </a:xfrm>
        </p:spPr>
        <p:txBody>
          <a:bodyPr/>
          <a:lstStyle/>
          <a:p>
            <a:r>
              <a:rPr lang="en-US" b="1" dirty="0"/>
              <a:t>Immune Tolerant:</a:t>
            </a:r>
          </a:p>
          <a:p>
            <a:pPr marL="139700" indent="0"/>
            <a:r>
              <a:rPr lang="en-US" sz="1200" dirty="0"/>
              <a:t>     Often seen in individuals at birth; immune system does not attack the virus resulting in high viral load but no liver damage (Hep B e Ag positive, LFTs normal)</a:t>
            </a:r>
          </a:p>
          <a:p>
            <a:endParaRPr lang="en-US" dirty="0"/>
          </a:p>
          <a:p>
            <a:endParaRPr lang="en-US" dirty="0"/>
          </a:p>
          <a:p>
            <a:r>
              <a:rPr lang="en-US" b="1" dirty="0"/>
              <a:t>Immune Active:</a:t>
            </a:r>
          </a:p>
          <a:p>
            <a:r>
              <a:rPr lang="en-US" dirty="0"/>
              <a:t>     </a:t>
            </a:r>
            <a:r>
              <a:rPr lang="en-US" sz="1200" dirty="0"/>
              <a:t>The body recognizes the virus and</a:t>
            </a:r>
          </a:p>
          <a:p>
            <a:r>
              <a:rPr lang="en-US" sz="1200" dirty="0"/>
              <a:t> mounts and immune response causing</a:t>
            </a:r>
          </a:p>
          <a:p>
            <a:r>
              <a:rPr lang="en-US" sz="1200" dirty="0"/>
              <a:t> liver inflammation (Hep B e Ag positive, LFTs elevated)</a:t>
            </a:r>
          </a:p>
        </p:txBody>
      </p:sp>
    </p:spTree>
    <p:extLst>
      <p:ext uri="{BB962C8B-B14F-4D97-AF65-F5344CB8AC3E}">
        <p14:creationId xmlns:p14="http://schemas.microsoft.com/office/powerpoint/2010/main" val="21143667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1" end="1"/>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D3ECEB-4F1E-559C-5744-D8748D66EEFC}"/>
              </a:ext>
            </a:extLst>
          </p:cNvPr>
          <p:cNvSpPr>
            <a:spLocks noGrp="1"/>
          </p:cNvSpPr>
          <p:nvPr>
            <p:ph type="title"/>
          </p:nvPr>
        </p:nvSpPr>
        <p:spPr/>
        <p:txBody>
          <a:bodyPr/>
          <a:lstStyle/>
          <a:p>
            <a:r>
              <a:rPr lang="en-US" dirty="0"/>
              <a:t>Chronic Hepatitis B Serologies</a:t>
            </a:r>
            <a:br>
              <a:rPr lang="en-US" dirty="0"/>
            </a:br>
            <a:endParaRPr lang="en-US" dirty="0"/>
          </a:p>
        </p:txBody>
      </p:sp>
      <p:pic>
        <p:nvPicPr>
          <p:cNvPr id="6" name="Picture 5">
            <a:extLst>
              <a:ext uri="{FF2B5EF4-FFF2-40B4-BE49-F238E27FC236}">
                <a16:creationId xmlns:a16="http://schemas.microsoft.com/office/drawing/2014/main" id="{DFBAB572-E0A1-991F-B791-F1C3AC05BD81}"/>
              </a:ext>
            </a:extLst>
          </p:cNvPr>
          <p:cNvPicPr>
            <a:picLocks noChangeAspect="1"/>
          </p:cNvPicPr>
          <p:nvPr/>
        </p:nvPicPr>
        <p:blipFill>
          <a:blip r:embed="rId2"/>
          <a:stretch>
            <a:fillRect/>
          </a:stretch>
        </p:blipFill>
        <p:spPr>
          <a:xfrm>
            <a:off x="2073498" y="1214886"/>
            <a:ext cx="4526621" cy="3483589"/>
          </a:xfrm>
          <a:prstGeom prst="rect">
            <a:avLst/>
          </a:prstGeom>
        </p:spPr>
      </p:pic>
    </p:spTree>
    <p:extLst>
      <p:ext uri="{BB962C8B-B14F-4D97-AF65-F5344CB8AC3E}">
        <p14:creationId xmlns:p14="http://schemas.microsoft.com/office/powerpoint/2010/main" val="90479170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9CFF3D-9796-FA4F-5C76-3C18382F3D8B}"/>
              </a:ext>
            </a:extLst>
          </p:cNvPr>
          <p:cNvSpPr>
            <a:spLocks noGrp="1"/>
          </p:cNvSpPr>
          <p:nvPr>
            <p:ph type="title"/>
          </p:nvPr>
        </p:nvSpPr>
        <p:spPr/>
        <p:txBody>
          <a:bodyPr/>
          <a:lstStyle/>
          <a:p>
            <a:r>
              <a:rPr lang="en-US" sz="2400" dirty="0"/>
              <a:t>HCC Screening</a:t>
            </a:r>
          </a:p>
        </p:txBody>
      </p:sp>
      <p:pic>
        <p:nvPicPr>
          <p:cNvPr id="8" name="Picture 7">
            <a:extLst>
              <a:ext uri="{FF2B5EF4-FFF2-40B4-BE49-F238E27FC236}">
                <a16:creationId xmlns:a16="http://schemas.microsoft.com/office/drawing/2014/main" id="{3E60F99B-D135-660C-38DF-5AEF3F8158DE}"/>
              </a:ext>
            </a:extLst>
          </p:cNvPr>
          <p:cNvPicPr>
            <a:picLocks noChangeAspect="1"/>
          </p:cNvPicPr>
          <p:nvPr/>
        </p:nvPicPr>
        <p:blipFill>
          <a:blip r:embed="rId2"/>
          <a:stretch>
            <a:fillRect/>
          </a:stretch>
        </p:blipFill>
        <p:spPr>
          <a:xfrm>
            <a:off x="995123" y="1017725"/>
            <a:ext cx="6242804" cy="3524163"/>
          </a:xfrm>
          <a:prstGeom prst="rect">
            <a:avLst/>
          </a:prstGeom>
        </p:spPr>
      </p:pic>
      <p:cxnSp>
        <p:nvCxnSpPr>
          <p:cNvPr id="4" name="Straight Arrow Connector 3">
            <a:extLst>
              <a:ext uri="{FF2B5EF4-FFF2-40B4-BE49-F238E27FC236}">
                <a16:creationId xmlns:a16="http://schemas.microsoft.com/office/drawing/2014/main" id="{729D1A99-94AC-5F60-68AA-7ED209622EEA}"/>
              </a:ext>
            </a:extLst>
          </p:cNvPr>
          <p:cNvCxnSpPr/>
          <p:nvPr/>
        </p:nvCxnSpPr>
        <p:spPr>
          <a:xfrm>
            <a:off x="245660" y="2470245"/>
            <a:ext cx="749463" cy="0"/>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1671953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92FCF4-F02F-734C-E8AF-C9494C5A683E}"/>
              </a:ext>
            </a:extLst>
          </p:cNvPr>
          <p:cNvSpPr>
            <a:spLocks noGrp="1"/>
          </p:cNvSpPr>
          <p:nvPr>
            <p:ph type="title"/>
          </p:nvPr>
        </p:nvSpPr>
        <p:spPr/>
        <p:txBody>
          <a:bodyPr/>
          <a:lstStyle/>
          <a:p>
            <a:r>
              <a:rPr lang="en-US" sz="2400" dirty="0"/>
              <a:t>Question 9.</a:t>
            </a:r>
          </a:p>
        </p:txBody>
      </p:sp>
      <p:sp>
        <p:nvSpPr>
          <p:cNvPr id="3" name="Subtitle 2">
            <a:extLst>
              <a:ext uri="{FF2B5EF4-FFF2-40B4-BE49-F238E27FC236}">
                <a16:creationId xmlns:a16="http://schemas.microsoft.com/office/drawing/2014/main" id="{3F9217EB-E887-F076-DAE1-CFF27053D153}"/>
              </a:ext>
            </a:extLst>
          </p:cNvPr>
          <p:cNvSpPr>
            <a:spLocks noGrp="1"/>
          </p:cNvSpPr>
          <p:nvPr>
            <p:ph type="subTitle" idx="1"/>
          </p:nvPr>
        </p:nvSpPr>
        <p:spPr>
          <a:xfrm>
            <a:off x="4572000" y="1154824"/>
            <a:ext cx="3361800" cy="1914300"/>
          </a:xfrm>
        </p:spPr>
        <p:txBody>
          <a:bodyPr/>
          <a:lstStyle/>
          <a:p>
            <a:r>
              <a:rPr lang="en-US" dirty="0"/>
              <a:t>On physical examination, vital signs are normal. A healed left upper breast incision is noted. The remainder of the examination is normal. </a:t>
            </a:r>
          </a:p>
          <a:p>
            <a:r>
              <a:rPr lang="en-US" dirty="0"/>
              <a:t> </a:t>
            </a:r>
          </a:p>
          <a:p>
            <a:r>
              <a:rPr lang="en-US" b="1" dirty="0"/>
              <a:t>Which of the following is the most appropriate preventative measure for this patient?</a:t>
            </a:r>
            <a:endParaRPr lang="en-US" dirty="0"/>
          </a:p>
          <a:p>
            <a:r>
              <a:rPr lang="en-US" dirty="0"/>
              <a:t> </a:t>
            </a:r>
          </a:p>
          <a:p>
            <a:r>
              <a:rPr lang="en-US" dirty="0"/>
              <a:t>A. Exemestane</a:t>
            </a:r>
          </a:p>
          <a:p>
            <a:r>
              <a:rPr lang="en-US" dirty="0"/>
              <a:t>B. High-dose vitamin D</a:t>
            </a:r>
          </a:p>
          <a:p>
            <a:r>
              <a:rPr lang="en-US" dirty="0"/>
              <a:t>C. Low-fat diet</a:t>
            </a:r>
          </a:p>
          <a:p>
            <a:r>
              <a:rPr lang="en-US" dirty="0"/>
              <a:t>D. Tamoxifen</a:t>
            </a:r>
          </a:p>
        </p:txBody>
      </p:sp>
      <p:sp>
        <p:nvSpPr>
          <p:cNvPr id="4" name="Subtitle 3">
            <a:extLst>
              <a:ext uri="{FF2B5EF4-FFF2-40B4-BE49-F238E27FC236}">
                <a16:creationId xmlns:a16="http://schemas.microsoft.com/office/drawing/2014/main" id="{FBFE1975-830B-DA6E-15FF-1A6B80DF0DDC}"/>
              </a:ext>
            </a:extLst>
          </p:cNvPr>
          <p:cNvSpPr>
            <a:spLocks noGrp="1"/>
          </p:cNvSpPr>
          <p:nvPr>
            <p:ph type="subTitle" idx="2"/>
          </p:nvPr>
        </p:nvSpPr>
        <p:spPr>
          <a:xfrm>
            <a:off x="720000" y="1154824"/>
            <a:ext cx="3361800" cy="1914300"/>
          </a:xfrm>
        </p:spPr>
        <p:txBody>
          <a:bodyPr/>
          <a:lstStyle/>
          <a:p>
            <a:r>
              <a:rPr lang="en-US" dirty="0"/>
              <a:t>A 55-year-old woman is evaluated for a recent diagnosis of </a:t>
            </a:r>
            <a:r>
              <a:rPr lang="en-US" dirty="0">
                <a:solidFill>
                  <a:srgbClr val="FF0000"/>
                </a:solidFill>
              </a:rPr>
              <a:t>lobular carcinoma in situ and atypical lobular hyperplasia.</a:t>
            </a:r>
            <a:r>
              <a:rPr lang="en-US" dirty="0"/>
              <a:t> She wishes to discuss options to </a:t>
            </a:r>
            <a:r>
              <a:rPr lang="en-US" dirty="0">
                <a:solidFill>
                  <a:srgbClr val="FF0000"/>
                </a:solidFill>
              </a:rPr>
              <a:t>decrease her risk of breast cancer</a:t>
            </a:r>
            <a:r>
              <a:rPr lang="en-US" dirty="0"/>
              <a:t>. The patient is </a:t>
            </a:r>
            <a:r>
              <a:rPr lang="en-US" dirty="0">
                <a:solidFill>
                  <a:srgbClr val="FF0000"/>
                </a:solidFill>
              </a:rPr>
              <a:t>postmenopausal. </a:t>
            </a:r>
            <a:r>
              <a:rPr lang="en-US" dirty="0"/>
              <a:t>Medical history is significant for a left calf </a:t>
            </a:r>
            <a:r>
              <a:rPr lang="en-US" dirty="0">
                <a:solidFill>
                  <a:srgbClr val="FF0000"/>
                </a:solidFill>
              </a:rPr>
              <a:t>deep venous thrombosis at age 25 years </a:t>
            </a:r>
            <a:r>
              <a:rPr lang="en-US" dirty="0"/>
              <a:t>concurrent with oral contraceptive use. She takes no medication. </a:t>
            </a:r>
          </a:p>
          <a:p>
            <a:endParaRPr lang="en-US" dirty="0"/>
          </a:p>
        </p:txBody>
      </p:sp>
    </p:spTree>
    <p:extLst>
      <p:ext uri="{BB962C8B-B14F-4D97-AF65-F5344CB8AC3E}">
        <p14:creationId xmlns:p14="http://schemas.microsoft.com/office/powerpoint/2010/main" val="314424814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B9CF0B-753D-FF3E-67F8-B474797A729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8829FB6-41A6-2493-AB72-AE532C0E06A1}"/>
              </a:ext>
            </a:extLst>
          </p:cNvPr>
          <p:cNvSpPr>
            <a:spLocks noGrp="1"/>
          </p:cNvSpPr>
          <p:nvPr>
            <p:ph type="title"/>
          </p:nvPr>
        </p:nvSpPr>
        <p:spPr/>
        <p:txBody>
          <a:bodyPr/>
          <a:lstStyle/>
          <a:p>
            <a:r>
              <a:rPr lang="en-US" sz="2400" dirty="0"/>
              <a:t>Question 9.</a:t>
            </a:r>
          </a:p>
        </p:txBody>
      </p:sp>
      <p:sp>
        <p:nvSpPr>
          <p:cNvPr id="3" name="Subtitle 2">
            <a:extLst>
              <a:ext uri="{FF2B5EF4-FFF2-40B4-BE49-F238E27FC236}">
                <a16:creationId xmlns:a16="http://schemas.microsoft.com/office/drawing/2014/main" id="{4AA653B2-FA40-7300-4EC2-176138DB8C4A}"/>
              </a:ext>
            </a:extLst>
          </p:cNvPr>
          <p:cNvSpPr>
            <a:spLocks noGrp="1"/>
          </p:cNvSpPr>
          <p:nvPr>
            <p:ph type="subTitle" idx="1"/>
          </p:nvPr>
        </p:nvSpPr>
        <p:spPr>
          <a:xfrm>
            <a:off x="4572000" y="1154824"/>
            <a:ext cx="3361800" cy="1914300"/>
          </a:xfrm>
        </p:spPr>
        <p:txBody>
          <a:bodyPr/>
          <a:lstStyle/>
          <a:p>
            <a:r>
              <a:rPr lang="en-US" dirty="0"/>
              <a:t>On physical examination, vital signs are normal. A healed left upper breast incision is noted. The remainder of the examination is normal. </a:t>
            </a:r>
          </a:p>
          <a:p>
            <a:r>
              <a:rPr lang="en-US" dirty="0"/>
              <a:t> </a:t>
            </a:r>
          </a:p>
          <a:p>
            <a:r>
              <a:rPr lang="en-US" b="1" dirty="0"/>
              <a:t>Which of the following is the most appropriate preventative measure for this patient?</a:t>
            </a:r>
            <a:endParaRPr lang="en-US" dirty="0"/>
          </a:p>
          <a:p>
            <a:r>
              <a:rPr lang="en-US" dirty="0"/>
              <a:t> </a:t>
            </a:r>
          </a:p>
          <a:p>
            <a:r>
              <a:rPr lang="en-US" dirty="0">
                <a:solidFill>
                  <a:srgbClr val="FF0000"/>
                </a:solidFill>
              </a:rPr>
              <a:t>A. Exemestane</a:t>
            </a:r>
          </a:p>
          <a:p>
            <a:r>
              <a:rPr lang="en-US" dirty="0"/>
              <a:t>B. High-dose vitamin D</a:t>
            </a:r>
          </a:p>
          <a:p>
            <a:r>
              <a:rPr lang="en-US" dirty="0"/>
              <a:t>C. Low-fat diet</a:t>
            </a:r>
          </a:p>
          <a:p>
            <a:r>
              <a:rPr lang="en-US" dirty="0"/>
              <a:t>D. Tamoxifen</a:t>
            </a:r>
          </a:p>
        </p:txBody>
      </p:sp>
      <p:sp>
        <p:nvSpPr>
          <p:cNvPr id="4" name="Subtitle 3">
            <a:extLst>
              <a:ext uri="{FF2B5EF4-FFF2-40B4-BE49-F238E27FC236}">
                <a16:creationId xmlns:a16="http://schemas.microsoft.com/office/drawing/2014/main" id="{08A88E5E-DAE5-7FD2-FEC3-B7A4476C98FF}"/>
              </a:ext>
            </a:extLst>
          </p:cNvPr>
          <p:cNvSpPr>
            <a:spLocks noGrp="1"/>
          </p:cNvSpPr>
          <p:nvPr>
            <p:ph type="subTitle" idx="2"/>
          </p:nvPr>
        </p:nvSpPr>
        <p:spPr>
          <a:xfrm>
            <a:off x="720000" y="1154824"/>
            <a:ext cx="3361800" cy="1914300"/>
          </a:xfrm>
        </p:spPr>
        <p:txBody>
          <a:bodyPr/>
          <a:lstStyle/>
          <a:p>
            <a:r>
              <a:rPr lang="en-US" dirty="0"/>
              <a:t>A 55-year-old woman is evaluated for a recent diagnosis of lobular carcinoma in situ and atypical lobular hyperplasia. She wishes to discuss options to decrease her risk of breast cancer. The patient is postmenopausal. Medical history is significant for a left calf deep venous thrombosis at age 25 years concurrent with oral contraceptive use. She takes no medication. </a:t>
            </a:r>
          </a:p>
          <a:p>
            <a:endParaRPr lang="en-US" dirty="0"/>
          </a:p>
        </p:txBody>
      </p:sp>
    </p:spTree>
    <p:extLst>
      <p:ext uri="{BB962C8B-B14F-4D97-AF65-F5344CB8AC3E}">
        <p14:creationId xmlns:p14="http://schemas.microsoft.com/office/powerpoint/2010/main" val="95019621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945778B-CD09-904F-5BAE-3CF036B16A78}"/>
              </a:ext>
            </a:extLst>
          </p:cNvPr>
          <p:cNvPicPr>
            <a:picLocks noChangeAspect="1"/>
          </p:cNvPicPr>
          <p:nvPr/>
        </p:nvPicPr>
        <p:blipFill>
          <a:blip r:embed="rId3"/>
          <a:stretch>
            <a:fillRect/>
          </a:stretch>
        </p:blipFill>
        <p:spPr>
          <a:xfrm>
            <a:off x="0" y="184897"/>
            <a:ext cx="7772400" cy="4057650"/>
          </a:xfrm>
          <a:prstGeom prst="rect">
            <a:avLst/>
          </a:prstGeom>
        </p:spPr>
      </p:pic>
    </p:spTree>
    <p:extLst>
      <p:ext uri="{BB962C8B-B14F-4D97-AF65-F5344CB8AC3E}">
        <p14:creationId xmlns:p14="http://schemas.microsoft.com/office/powerpoint/2010/main" val="13739567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7F7C26A-C4A5-77A6-F12B-043CCD810ACB}"/>
              </a:ext>
            </a:extLst>
          </p:cNvPr>
          <p:cNvPicPr>
            <a:picLocks noChangeAspect="1"/>
          </p:cNvPicPr>
          <p:nvPr/>
        </p:nvPicPr>
        <p:blipFill>
          <a:blip r:embed="rId2"/>
          <a:stretch>
            <a:fillRect/>
          </a:stretch>
        </p:blipFill>
        <p:spPr>
          <a:xfrm>
            <a:off x="0" y="45783"/>
            <a:ext cx="9144000" cy="5051933"/>
          </a:xfrm>
          <a:prstGeom prst="rect">
            <a:avLst/>
          </a:prstGeom>
        </p:spPr>
      </p:pic>
    </p:spTree>
    <p:extLst>
      <p:ext uri="{BB962C8B-B14F-4D97-AF65-F5344CB8AC3E}">
        <p14:creationId xmlns:p14="http://schemas.microsoft.com/office/powerpoint/2010/main" val="241560832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F624AED-FC47-932D-6829-8EE362D4ADD9}"/>
              </a:ext>
            </a:extLst>
          </p:cNvPr>
          <p:cNvPicPr>
            <a:picLocks noChangeAspect="1"/>
          </p:cNvPicPr>
          <p:nvPr/>
        </p:nvPicPr>
        <p:blipFill>
          <a:blip r:embed="rId2"/>
          <a:stretch>
            <a:fillRect/>
          </a:stretch>
        </p:blipFill>
        <p:spPr>
          <a:xfrm>
            <a:off x="0" y="18292"/>
            <a:ext cx="9144000" cy="5106913"/>
          </a:xfrm>
          <a:prstGeom prst="rect">
            <a:avLst/>
          </a:prstGeom>
        </p:spPr>
      </p:pic>
    </p:spTree>
    <p:extLst>
      <p:ext uri="{BB962C8B-B14F-4D97-AF65-F5344CB8AC3E}">
        <p14:creationId xmlns:p14="http://schemas.microsoft.com/office/powerpoint/2010/main" val="15245914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570BCE-3DBA-AC3B-84B3-138A83BF394D}"/>
              </a:ext>
            </a:extLst>
          </p:cNvPr>
          <p:cNvSpPr>
            <a:spLocks noGrp="1"/>
          </p:cNvSpPr>
          <p:nvPr>
            <p:ph type="title"/>
          </p:nvPr>
        </p:nvSpPr>
        <p:spPr/>
        <p:txBody>
          <a:bodyPr/>
          <a:lstStyle/>
          <a:p>
            <a:r>
              <a:rPr lang="en-US" dirty="0"/>
              <a:t>Other answers….</a:t>
            </a:r>
          </a:p>
        </p:txBody>
      </p:sp>
      <p:sp>
        <p:nvSpPr>
          <p:cNvPr id="3" name="Subtitle 2">
            <a:extLst>
              <a:ext uri="{FF2B5EF4-FFF2-40B4-BE49-F238E27FC236}">
                <a16:creationId xmlns:a16="http://schemas.microsoft.com/office/drawing/2014/main" id="{5B98CF3E-5763-13EB-71C5-3C2BA5ACA3CE}"/>
              </a:ext>
            </a:extLst>
          </p:cNvPr>
          <p:cNvSpPr>
            <a:spLocks noGrp="1"/>
          </p:cNvSpPr>
          <p:nvPr>
            <p:ph type="subTitle" idx="1"/>
          </p:nvPr>
        </p:nvSpPr>
        <p:spPr/>
        <p:txBody>
          <a:bodyPr/>
          <a:lstStyle/>
          <a:p>
            <a:r>
              <a:rPr lang="en-US" b="1" dirty="0"/>
              <a:t>Low Fat Diet</a:t>
            </a:r>
          </a:p>
          <a:p>
            <a:endParaRPr lang="en-US" b="1" dirty="0"/>
          </a:p>
          <a:p>
            <a:r>
              <a:rPr lang="en-US" b="1" dirty="0">
                <a:hlinkClick r:id="rId2"/>
              </a:rPr>
              <a:t>https://www.ccjm.org/content/89/11/643</a:t>
            </a:r>
            <a:endParaRPr lang="en-US" b="1" dirty="0"/>
          </a:p>
        </p:txBody>
      </p:sp>
      <p:sp>
        <p:nvSpPr>
          <p:cNvPr id="4" name="Subtitle 3">
            <a:extLst>
              <a:ext uri="{FF2B5EF4-FFF2-40B4-BE49-F238E27FC236}">
                <a16:creationId xmlns:a16="http://schemas.microsoft.com/office/drawing/2014/main" id="{73E99876-372A-84DB-F1F2-52E4A915F127}"/>
              </a:ext>
            </a:extLst>
          </p:cNvPr>
          <p:cNvSpPr>
            <a:spLocks noGrp="1"/>
          </p:cNvSpPr>
          <p:nvPr>
            <p:ph type="subTitle" idx="2"/>
          </p:nvPr>
        </p:nvSpPr>
        <p:spPr/>
        <p:txBody>
          <a:bodyPr/>
          <a:lstStyle/>
          <a:p>
            <a:r>
              <a:rPr lang="en-US" b="1" dirty="0"/>
              <a:t>High Dose Vitamin D</a:t>
            </a:r>
          </a:p>
          <a:p>
            <a:endParaRPr lang="en-US" b="1" dirty="0">
              <a:hlinkClick r:id="rId3"/>
            </a:endParaRPr>
          </a:p>
          <a:p>
            <a:r>
              <a:rPr lang="en-US" b="1" dirty="0">
                <a:hlinkClick r:id="rId3"/>
              </a:rPr>
              <a:t>https://www.cancer.gov/about-cancer/causes-prevention/risk/diet/vitamin-d-fact-sheet</a:t>
            </a:r>
            <a:endParaRPr lang="en-US" b="1" dirty="0"/>
          </a:p>
        </p:txBody>
      </p:sp>
    </p:spTree>
    <p:extLst>
      <p:ext uri="{BB962C8B-B14F-4D97-AF65-F5344CB8AC3E}">
        <p14:creationId xmlns:p14="http://schemas.microsoft.com/office/powerpoint/2010/main" val="429298191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EEDD9C-7D60-84DE-CA6B-67C9321ED6C6}"/>
              </a:ext>
            </a:extLst>
          </p:cNvPr>
          <p:cNvSpPr>
            <a:spLocks noGrp="1"/>
          </p:cNvSpPr>
          <p:nvPr>
            <p:ph type="title"/>
          </p:nvPr>
        </p:nvSpPr>
        <p:spPr/>
        <p:txBody>
          <a:bodyPr/>
          <a:lstStyle/>
          <a:p>
            <a:r>
              <a:rPr lang="en-US" sz="2400" dirty="0"/>
              <a:t>Question 10.</a:t>
            </a:r>
          </a:p>
        </p:txBody>
      </p:sp>
      <p:sp>
        <p:nvSpPr>
          <p:cNvPr id="3" name="Subtitle 2">
            <a:extLst>
              <a:ext uri="{FF2B5EF4-FFF2-40B4-BE49-F238E27FC236}">
                <a16:creationId xmlns:a16="http://schemas.microsoft.com/office/drawing/2014/main" id="{BA32C81C-AAE6-779C-54F7-BBF66FD20BAA}"/>
              </a:ext>
            </a:extLst>
          </p:cNvPr>
          <p:cNvSpPr>
            <a:spLocks noGrp="1"/>
          </p:cNvSpPr>
          <p:nvPr>
            <p:ph type="subTitle" idx="1"/>
          </p:nvPr>
        </p:nvSpPr>
        <p:spPr>
          <a:xfrm>
            <a:off x="4572000" y="1170726"/>
            <a:ext cx="3361800" cy="1914300"/>
          </a:xfrm>
        </p:spPr>
        <p:txBody>
          <a:bodyPr/>
          <a:lstStyle/>
          <a:p>
            <a:r>
              <a:rPr lang="en-US" sz="1200" dirty="0"/>
              <a:t>The remainder of the examination, including breast examination, shows no abnormalities. </a:t>
            </a:r>
          </a:p>
          <a:p>
            <a:r>
              <a:rPr lang="en-US" sz="1200" dirty="0"/>
              <a:t> </a:t>
            </a:r>
          </a:p>
          <a:p>
            <a:r>
              <a:rPr lang="en-US" sz="1200" dirty="0"/>
              <a:t>Results of laboratory studies are normal.</a:t>
            </a:r>
          </a:p>
          <a:p>
            <a:r>
              <a:rPr lang="en-US" sz="1200" dirty="0"/>
              <a:t> </a:t>
            </a:r>
          </a:p>
          <a:p>
            <a:r>
              <a:rPr lang="en-US" sz="1200" b="1" dirty="0"/>
              <a:t>Which of the following is the most appropriate screening test to perform next?</a:t>
            </a:r>
            <a:endParaRPr lang="en-US" sz="1200" dirty="0"/>
          </a:p>
          <a:p>
            <a:r>
              <a:rPr lang="en-US" sz="1200" dirty="0"/>
              <a:t> </a:t>
            </a:r>
          </a:p>
          <a:p>
            <a:r>
              <a:rPr lang="en-US" sz="1200" dirty="0"/>
              <a:t>A. Breast MRI with contrast</a:t>
            </a:r>
          </a:p>
          <a:p>
            <a:r>
              <a:rPr lang="en-US" sz="1200" dirty="0"/>
              <a:t>B. Breast ultrasonography</a:t>
            </a:r>
          </a:p>
          <a:p>
            <a:r>
              <a:rPr lang="en-US" sz="1200" dirty="0"/>
              <a:t>C. Mammography</a:t>
            </a:r>
          </a:p>
          <a:p>
            <a:r>
              <a:rPr lang="en-US" sz="1200" dirty="0"/>
              <a:t>D. No screening is currently indicated</a:t>
            </a:r>
          </a:p>
          <a:p>
            <a:endParaRPr lang="en-US" dirty="0"/>
          </a:p>
        </p:txBody>
      </p:sp>
      <p:sp>
        <p:nvSpPr>
          <p:cNvPr id="4" name="Subtitle 3">
            <a:extLst>
              <a:ext uri="{FF2B5EF4-FFF2-40B4-BE49-F238E27FC236}">
                <a16:creationId xmlns:a16="http://schemas.microsoft.com/office/drawing/2014/main" id="{B0562593-29C6-6712-C97B-08614B7920BA}"/>
              </a:ext>
            </a:extLst>
          </p:cNvPr>
          <p:cNvSpPr>
            <a:spLocks noGrp="1"/>
          </p:cNvSpPr>
          <p:nvPr>
            <p:ph type="subTitle" idx="2"/>
          </p:nvPr>
        </p:nvSpPr>
        <p:spPr>
          <a:xfrm>
            <a:off x="720000" y="1170726"/>
            <a:ext cx="3361800" cy="1914300"/>
          </a:xfrm>
        </p:spPr>
        <p:txBody>
          <a:bodyPr/>
          <a:lstStyle/>
          <a:p>
            <a:r>
              <a:rPr lang="en-US" sz="1200" dirty="0"/>
              <a:t>A </a:t>
            </a:r>
            <a:r>
              <a:rPr lang="en-US" sz="1200" dirty="0">
                <a:solidFill>
                  <a:srgbClr val="FF0000"/>
                </a:solidFill>
              </a:rPr>
              <a:t>26-year</a:t>
            </a:r>
            <a:r>
              <a:rPr lang="en-US" sz="1200" i="1" dirty="0">
                <a:solidFill>
                  <a:srgbClr val="FF0000"/>
                </a:solidFill>
              </a:rPr>
              <a:t>-</a:t>
            </a:r>
            <a:r>
              <a:rPr lang="en-US" sz="1200" dirty="0">
                <a:solidFill>
                  <a:srgbClr val="FF0000"/>
                </a:solidFill>
              </a:rPr>
              <a:t>old woman is evaluated after genetic testing revealed a pathogenic variant of BRCA1</a:t>
            </a:r>
            <a:r>
              <a:rPr lang="en-US" sz="1200" dirty="0"/>
              <a:t>. She is asymptomatic. Breast cancer was diagnosed in her </a:t>
            </a:r>
            <a:r>
              <a:rPr lang="en-US" sz="1200" dirty="0">
                <a:solidFill>
                  <a:srgbClr val="FF0000"/>
                </a:solidFill>
              </a:rPr>
              <a:t>mother at age 32 years and in her maternal uncle at age 53 years. </a:t>
            </a:r>
            <a:r>
              <a:rPr lang="en-US" sz="1200" dirty="0"/>
              <a:t>Her sister was diagnosed with </a:t>
            </a:r>
            <a:r>
              <a:rPr lang="en-US" sz="1200" dirty="0">
                <a:solidFill>
                  <a:srgbClr val="FF0000"/>
                </a:solidFill>
              </a:rPr>
              <a:t>ovarian cancer at age 37 years. </a:t>
            </a:r>
            <a:r>
              <a:rPr lang="en-US" sz="1200" dirty="0"/>
              <a:t>Medical history is otherwise unremarkable, and she takes no medications</a:t>
            </a:r>
          </a:p>
          <a:p>
            <a:endParaRPr lang="en-US" sz="1200" dirty="0"/>
          </a:p>
          <a:p>
            <a:r>
              <a:rPr lang="en-US" sz="1200" dirty="0"/>
              <a:t>On physical examination, vital signs are normal.</a:t>
            </a:r>
          </a:p>
        </p:txBody>
      </p:sp>
    </p:spTree>
    <p:extLst>
      <p:ext uri="{BB962C8B-B14F-4D97-AF65-F5344CB8AC3E}">
        <p14:creationId xmlns:p14="http://schemas.microsoft.com/office/powerpoint/2010/main" val="17163994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4F4889-9E21-BA1D-139F-30A21488C1B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7408533-7AEE-4758-AAD3-E32CFA29869C}"/>
              </a:ext>
            </a:extLst>
          </p:cNvPr>
          <p:cNvSpPr>
            <a:spLocks noGrp="1"/>
          </p:cNvSpPr>
          <p:nvPr>
            <p:ph type="title"/>
          </p:nvPr>
        </p:nvSpPr>
        <p:spPr/>
        <p:txBody>
          <a:bodyPr/>
          <a:lstStyle/>
          <a:p>
            <a:r>
              <a:rPr lang="en-US" sz="2400" dirty="0"/>
              <a:t>Question 10.</a:t>
            </a:r>
          </a:p>
        </p:txBody>
      </p:sp>
      <p:sp>
        <p:nvSpPr>
          <p:cNvPr id="3" name="Subtitle 2">
            <a:extLst>
              <a:ext uri="{FF2B5EF4-FFF2-40B4-BE49-F238E27FC236}">
                <a16:creationId xmlns:a16="http://schemas.microsoft.com/office/drawing/2014/main" id="{2977CA9B-8BFD-AFF6-03A5-825E922C736F}"/>
              </a:ext>
            </a:extLst>
          </p:cNvPr>
          <p:cNvSpPr>
            <a:spLocks noGrp="1"/>
          </p:cNvSpPr>
          <p:nvPr>
            <p:ph type="subTitle" idx="1"/>
          </p:nvPr>
        </p:nvSpPr>
        <p:spPr>
          <a:xfrm>
            <a:off x="4572000" y="1170726"/>
            <a:ext cx="3361800" cy="1914300"/>
          </a:xfrm>
        </p:spPr>
        <p:txBody>
          <a:bodyPr/>
          <a:lstStyle/>
          <a:p>
            <a:r>
              <a:rPr lang="en-US" sz="1200" dirty="0"/>
              <a:t>The remainder of the examination, including breast examination, shows no abnormalities. </a:t>
            </a:r>
          </a:p>
          <a:p>
            <a:r>
              <a:rPr lang="en-US" sz="1200" dirty="0"/>
              <a:t> </a:t>
            </a:r>
          </a:p>
          <a:p>
            <a:r>
              <a:rPr lang="en-US" sz="1200" dirty="0"/>
              <a:t>Results of laboratory studies are normal.</a:t>
            </a:r>
          </a:p>
          <a:p>
            <a:r>
              <a:rPr lang="en-US" sz="1200" dirty="0"/>
              <a:t> </a:t>
            </a:r>
          </a:p>
          <a:p>
            <a:r>
              <a:rPr lang="en-US" sz="1200" b="1" dirty="0"/>
              <a:t>Which of the following is the most appropriate screening test to perform next?</a:t>
            </a:r>
            <a:endParaRPr lang="en-US" sz="1200" dirty="0"/>
          </a:p>
          <a:p>
            <a:r>
              <a:rPr lang="en-US" sz="1200" dirty="0"/>
              <a:t> </a:t>
            </a:r>
          </a:p>
          <a:p>
            <a:r>
              <a:rPr lang="en-US" sz="1200" dirty="0">
                <a:solidFill>
                  <a:srgbClr val="FF0000"/>
                </a:solidFill>
              </a:rPr>
              <a:t>A. Breast MRI with contrast</a:t>
            </a:r>
          </a:p>
          <a:p>
            <a:r>
              <a:rPr lang="en-US" sz="1200" dirty="0"/>
              <a:t>B. Breast ultrasonography</a:t>
            </a:r>
          </a:p>
          <a:p>
            <a:r>
              <a:rPr lang="en-US" sz="1200" dirty="0"/>
              <a:t>C. Mammography</a:t>
            </a:r>
          </a:p>
          <a:p>
            <a:r>
              <a:rPr lang="en-US" sz="1200" dirty="0"/>
              <a:t>D. No screening is currently indicated</a:t>
            </a:r>
          </a:p>
          <a:p>
            <a:endParaRPr lang="en-US" dirty="0"/>
          </a:p>
        </p:txBody>
      </p:sp>
      <p:sp>
        <p:nvSpPr>
          <p:cNvPr id="4" name="Subtitle 3">
            <a:extLst>
              <a:ext uri="{FF2B5EF4-FFF2-40B4-BE49-F238E27FC236}">
                <a16:creationId xmlns:a16="http://schemas.microsoft.com/office/drawing/2014/main" id="{721CC874-3F93-D93D-EE3B-7A2C1DFB54DB}"/>
              </a:ext>
            </a:extLst>
          </p:cNvPr>
          <p:cNvSpPr>
            <a:spLocks noGrp="1"/>
          </p:cNvSpPr>
          <p:nvPr>
            <p:ph type="subTitle" idx="2"/>
          </p:nvPr>
        </p:nvSpPr>
        <p:spPr>
          <a:xfrm>
            <a:off x="720000" y="1170726"/>
            <a:ext cx="3361800" cy="1914300"/>
          </a:xfrm>
        </p:spPr>
        <p:txBody>
          <a:bodyPr/>
          <a:lstStyle/>
          <a:p>
            <a:r>
              <a:rPr lang="en-US" sz="1200" dirty="0"/>
              <a:t>A 26-year</a:t>
            </a:r>
            <a:r>
              <a:rPr lang="en-US" sz="1200" i="1" dirty="0"/>
              <a:t>-</a:t>
            </a:r>
            <a:r>
              <a:rPr lang="en-US" sz="1200" dirty="0"/>
              <a:t>old woman is evaluated after genetic testing revealed a pathogenic variant of BRCA1. She is asymptomatic. Breast cancer was diagnosed in her mother at age 32 years and in her maternal uncle at age 53 years. Her sister was diagnosed with ovarian cancer at age 37 years. Medical history is otherwise unremarkable, and she takes no medications</a:t>
            </a:r>
          </a:p>
          <a:p>
            <a:endParaRPr lang="en-US" sz="1200" dirty="0"/>
          </a:p>
          <a:p>
            <a:r>
              <a:rPr lang="en-US" sz="1200" dirty="0"/>
              <a:t>On physical examination, vital signs are normal.</a:t>
            </a:r>
          </a:p>
        </p:txBody>
      </p:sp>
    </p:spTree>
    <p:extLst>
      <p:ext uri="{BB962C8B-B14F-4D97-AF65-F5344CB8AC3E}">
        <p14:creationId xmlns:p14="http://schemas.microsoft.com/office/powerpoint/2010/main" val="422367698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F1AC0A-C0BF-5246-A977-8740EA2785E6}"/>
              </a:ext>
            </a:extLst>
          </p:cNvPr>
          <p:cNvSpPr>
            <a:spLocks noGrp="1"/>
          </p:cNvSpPr>
          <p:nvPr>
            <p:ph type="title"/>
          </p:nvPr>
        </p:nvSpPr>
        <p:spPr/>
        <p:txBody>
          <a:bodyPr/>
          <a:lstStyle/>
          <a:p>
            <a:r>
              <a:rPr lang="en-US" sz="2400" dirty="0"/>
              <a:t>Screening BRCA Positive Patients </a:t>
            </a:r>
          </a:p>
        </p:txBody>
      </p:sp>
      <p:pic>
        <p:nvPicPr>
          <p:cNvPr id="6" name="Picture 5">
            <a:extLst>
              <a:ext uri="{FF2B5EF4-FFF2-40B4-BE49-F238E27FC236}">
                <a16:creationId xmlns:a16="http://schemas.microsoft.com/office/drawing/2014/main" id="{903FBD8E-FB8F-062D-A044-5EB0C7F3420B}"/>
              </a:ext>
            </a:extLst>
          </p:cNvPr>
          <p:cNvPicPr>
            <a:picLocks noChangeAspect="1"/>
          </p:cNvPicPr>
          <p:nvPr/>
        </p:nvPicPr>
        <p:blipFill>
          <a:blip r:embed="rId2"/>
          <a:stretch>
            <a:fillRect/>
          </a:stretch>
        </p:blipFill>
        <p:spPr>
          <a:xfrm>
            <a:off x="894944" y="1017725"/>
            <a:ext cx="7159557" cy="3815572"/>
          </a:xfrm>
          <a:prstGeom prst="rect">
            <a:avLst/>
          </a:prstGeom>
        </p:spPr>
      </p:pic>
    </p:spTree>
    <p:extLst>
      <p:ext uri="{BB962C8B-B14F-4D97-AF65-F5344CB8AC3E}">
        <p14:creationId xmlns:p14="http://schemas.microsoft.com/office/powerpoint/2010/main" val="304120361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22BED-4BAB-9849-76C0-BDAC571B5A3C}"/>
              </a:ext>
            </a:extLst>
          </p:cNvPr>
          <p:cNvSpPr>
            <a:spLocks noGrp="1"/>
          </p:cNvSpPr>
          <p:nvPr>
            <p:ph type="title"/>
          </p:nvPr>
        </p:nvSpPr>
        <p:spPr/>
        <p:txBody>
          <a:bodyPr/>
          <a:lstStyle/>
          <a:p>
            <a:r>
              <a:rPr lang="en-US" sz="2400" dirty="0"/>
              <a:t>Question 11.</a:t>
            </a:r>
          </a:p>
        </p:txBody>
      </p:sp>
      <p:sp>
        <p:nvSpPr>
          <p:cNvPr id="3" name="Subtitle 2">
            <a:extLst>
              <a:ext uri="{FF2B5EF4-FFF2-40B4-BE49-F238E27FC236}">
                <a16:creationId xmlns:a16="http://schemas.microsoft.com/office/drawing/2014/main" id="{F73CA552-5B93-AADF-0632-B22E93DDF7F3}"/>
              </a:ext>
            </a:extLst>
          </p:cNvPr>
          <p:cNvSpPr>
            <a:spLocks noGrp="1"/>
          </p:cNvSpPr>
          <p:nvPr>
            <p:ph type="subTitle" idx="1"/>
          </p:nvPr>
        </p:nvSpPr>
        <p:spPr>
          <a:xfrm>
            <a:off x="4572000" y="828779"/>
            <a:ext cx="3361800" cy="1914300"/>
          </a:xfrm>
        </p:spPr>
        <p:txBody>
          <a:bodyPr/>
          <a:lstStyle/>
          <a:p>
            <a:r>
              <a:rPr lang="en-US" sz="1200" dirty="0"/>
              <a:t> </a:t>
            </a:r>
          </a:p>
          <a:p>
            <a:r>
              <a:rPr lang="en-US" sz="1200" dirty="0"/>
              <a:t>Mammogram reveals a </a:t>
            </a:r>
            <a:r>
              <a:rPr lang="en-US" sz="1200" dirty="0">
                <a:solidFill>
                  <a:srgbClr val="FF0000"/>
                </a:solidFill>
              </a:rPr>
              <a:t>BI-RADS category of 1; negative for any abnormality. </a:t>
            </a:r>
            <a:r>
              <a:rPr lang="en-US" sz="1200" dirty="0"/>
              <a:t>Breast ultrasonography shows no abnormalities. </a:t>
            </a:r>
          </a:p>
          <a:p>
            <a:r>
              <a:rPr lang="en-US" sz="1200" dirty="0"/>
              <a:t> </a:t>
            </a:r>
          </a:p>
          <a:p>
            <a:r>
              <a:rPr lang="en-US" sz="1200" b="1" dirty="0"/>
              <a:t>Which of the following is the most appropriate management?</a:t>
            </a:r>
            <a:endParaRPr lang="en-US" sz="1200" dirty="0"/>
          </a:p>
          <a:p>
            <a:r>
              <a:rPr lang="en-US" sz="1200" dirty="0"/>
              <a:t> </a:t>
            </a:r>
          </a:p>
          <a:p>
            <a:r>
              <a:rPr lang="en-US" sz="1200" dirty="0"/>
              <a:t>A. Breast MRI</a:t>
            </a:r>
          </a:p>
          <a:p>
            <a:r>
              <a:rPr lang="en-US" sz="1200" dirty="0"/>
              <a:t>B. Referral to a breast surgeon for biopsy or excision</a:t>
            </a:r>
          </a:p>
          <a:p>
            <a:r>
              <a:rPr lang="en-US" sz="1200" dirty="0"/>
              <a:t>C. Repeat clinical breast examination in 6 weeks</a:t>
            </a:r>
          </a:p>
          <a:p>
            <a:r>
              <a:rPr lang="en-US" sz="1200" dirty="0"/>
              <a:t>D. No additional evaluation</a:t>
            </a:r>
          </a:p>
          <a:p>
            <a:r>
              <a:rPr lang="en-US" sz="1200" dirty="0"/>
              <a:t> </a:t>
            </a:r>
          </a:p>
          <a:p>
            <a:endParaRPr lang="en-US" dirty="0"/>
          </a:p>
        </p:txBody>
      </p:sp>
      <p:sp>
        <p:nvSpPr>
          <p:cNvPr id="4" name="Subtitle 3">
            <a:extLst>
              <a:ext uri="{FF2B5EF4-FFF2-40B4-BE49-F238E27FC236}">
                <a16:creationId xmlns:a16="http://schemas.microsoft.com/office/drawing/2014/main" id="{81B3D34E-C0CE-2D71-1835-3F53D0D4C984}"/>
              </a:ext>
            </a:extLst>
          </p:cNvPr>
          <p:cNvSpPr>
            <a:spLocks noGrp="1"/>
          </p:cNvSpPr>
          <p:nvPr>
            <p:ph type="subTitle" idx="2"/>
          </p:nvPr>
        </p:nvSpPr>
        <p:spPr>
          <a:xfrm>
            <a:off x="648438" y="1027561"/>
            <a:ext cx="3361800" cy="1914300"/>
          </a:xfrm>
        </p:spPr>
        <p:txBody>
          <a:bodyPr/>
          <a:lstStyle/>
          <a:p>
            <a:r>
              <a:rPr lang="en-US" sz="1200" dirty="0"/>
              <a:t>A 42-year-old woman is evaluated because of a </a:t>
            </a:r>
            <a:r>
              <a:rPr lang="en-US" sz="1200" dirty="0">
                <a:solidFill>
                  <a:srgbClr val="FF0000"/>
                </a:solidFill>
              </a:rPr>
              <a:t>quarter-sized right breast mass </a:t>
            </a:r>
            <a:r>
              <a:rPr lang="en-US" sz="1200" dirty="0"/>
              <a:t>that she first noticed two months ago. She does not have any other symptoms including breast pain or skin changes. She has no family history of breast or ovarian cancer. </a:t>
            </a:r>
          </a:p>
          <a:p>
            <a:r>
              <a:rPr lang="en-US" sz="1200" dirty="0"/>
              <a:t> </a:t>
            </a:r>
          </a:p>
          <a:p>
            <a:r>
              <a:rPr lang="en-US" sz="1200" dirty="0"/>
              <a:t>On physical examination, vital signs are normal. </a:t>
            </a:r>
            <a:r>
              <a:rPr lang="en-US" sz="1200" dirty="0">
                <a:solidFill>
                  <a:srgbClr val="FF0000"/>
                </a:solidFill>
              </a:rPr>
              <a:t>A palpable 1.5 cm round, firm mass i</a:t>
            </a:r>
            <a:r>
              <a:rPr lang="en-US" sz="1200" dirty="0"/>
              <a:t>s noted in the right breast at the 2 o’clock position</a:t>
            </a:r>
          </a:p>
          <a:p>
            <a:endParaRPr lang="en-US" sz="1200" dirty="0"/>
          </a:p>
          <a:p>
            <a:r>
              <a:rPr lang="en-US" sz="1200" dirty="0"/>
              <a:t>There is </a:t>
            </a:r>
            <a:r>
              <a:rPr lang="en-US" sz="1200" dirty="0">
                <a:solidFill>
                  <a:srgbClr val="FF0000"/>
                </a:solidFill>
              </a:rPr>
              <a:t>no axillary lymphadenopathy. </a:t>
            </a:r>
            <a:r>
              <a:rPr lang="en-US" sz="1200" dirty="0"/>
              <a:t>The remainder of the examination is normal.</a:t>
            </a:r>
          </a:p>
          <a:p>
            <a:endParaRPr lang="en-US" sz="1200" dirty="0"/>
          </a:p>
        </p:txBody>
      </p:sp>
    </p:spTree>
    <p:extLst>
      <p:ext uri="{BB962C8B-B14F-4D97-AF65-F5344CB8AC3E}">
        <p14:creationId xmlns:p14="http://schemas.microsoft.com/office/powerpoint/2010/main" val="274169543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E1776D-97A3-740C-F958-510EE8EAE1B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44D5EAD-0703-97C7-56F5-BDE44FD4326E}"/>
              </a:ext>
            </a:extLst>
          </p:cNvPr>
          <p:cNvSpPr>
            <a:spLocks noGrp="1"/>
          </p:cNvSpPr>
          <p:nvPr>
            <p:ph type="title"/>
          </p:nvPr>
        </p:nvSpPr>
        <p:spPr/>
        <p:txBody>
          <a:bodyPr/>
          <a:lstStyle/>
          <a:p>
            <a:r>
              <a:rPr lang="en-US" sz="2400" dirty="0"/>
              <a:t>Question 11.</a:t>
            </a:r>
          </a:p>
        </p:txBody>
      </p:sp>
      <p:sp>
        <p:nvSpPr>
          <p:cNvPr id="3" name="Subtitle 2">
            <a:extLst>
              <a:ext uri="{FF2B5EF4-FFF2-40B4-BE49-F238E27FC236}">
                <a16:creationId xmlns:a16="http://schemas.microsoft.com/office/drawing/2014/main" id="{F9DBF4F2-8B0F-51AF-F6B6-395117356A56}"/>
              </a:ext>
            </a:extLst>
          </p:cNvPr>
          <p:cNvSpPr>
            <a:spLocks noGrp="1"/>
          </p:cNvSpPr>
          <p:nvPr>
            <p:ph type="subTitle" idx="1"/>
          </p:nvPr>
        </p:nvSpPr>
        <p:spPr>
          <a:xfrm>
            <a:off x="4572000" y="828779"/>
            <a:ext cx="3361800" cy="1914300"/>
          </a:xfrm>
        </p:spPr>
        <p:txBody>
          <a:bodyPr/>
          <a:lstStyle/>
          <a:p>
            <a:r>
              <a:rPr lang="en-US" sz="1200" dirty="0"/>
              <a:t> </a:t>
            </a:r>
          </a:p>
          <a:p>
            <a:r>
              <a:rPr lang="en-US" sz="1200" dirty="0"/>
              <a:t>Mammogram reveals a BI-RADS category of 1; negative for any abnormality. Breast ultrasonography shows no abnormalities. </a:t>
            </a:r>
          </a:p>
          <a:p>
            <a:r>
              <a:rPr lang="en-US" sz="1200" dirty="0"/>
              <a:t> </a:t>
            </a:r>
          </a:p>
          <a:p>
            <a:r>
              <a:rPr lang="en-US" sz="1200" b="1" dirty="0"/>
              <a:t>Which of the following is the most appropriate management?</a:t>
            </a:r>
            <a:endParaRPr lang="en-US" sz="1200" dirty="0"/>
          </a:p>
          <a:p>
            <a:r>
              <a:rPr lang="en-US" sz="1200" dirty="0"/>
              <a:t> </a:t>
            </a:r>
          </a:p>
          <a:p>
            <a:r>
              <a:rPr lang="en-US" sz="1200" dirty="0"/>
              <a:t>A. Breast MRI</a:t>
            </a:r>
          </a:p>
          <a:p>
            <a:r>
              <a:rPr lang="en-US" sz="1200" dirty="0">
                <a:solidFill>
                  <a:srgbClr val="FF0000"/>
                </a:solidFill>
              </a:rPr>
              <a:t>B. Referral to a breast surgeon for biopsy or excision</a:t>
            </a:r>
          </a:p>
          <a:p>
            <a:r>
              <a:rPr lang="en-US" sz="1200" dirty="0"/>
              <a:t>C. Repeat clinical breast examination in 6 weeks</a:t>
            </a:r>
          </a:p>
          <a:p>
            <a:r>
              <a:rPr lang="en-US" sz="1200" dirty="0"/>
              <a:t>D. No additional evaluation</a:t>
            </a:r>
          </a:p>
          <a:p>
            <a:r>
              <a:rPr lang="en-US" sz="1200" dirty="0"/>
              <a:t> </a:t>
            </a:r>
          </a:p>
          <a:p>
            <a:endParaRPr lang="en-US" dirty="0"/>
          </a:p>
        </p:txBody>
      </p:sp>
      <p:sp>
        <p:nvSpPr>
          <p:cNvPr id="4" name="Subtitle 3">
            <a:extLst>
              <a:ext uri="{FF2B5EF4-FFF2-40B4-BE49-F238E27FC236}">
                <a16:creationId xmlns:a16="http://schemas.microsoft.com/office/drawing/2014/main" id="{0069A962-7282-8F6C-833F-8D6543FB640D}"/>
              </a:ext>
            </a:extLst>
          </p:cNvPr>
          <p:cNvSpPr>
            <a:spLocks noGrp="1"/>
          </p:cNvSpPr>
          <p:nvPr>
            <p:ph type="subTitle" idx="2"/>
          </p:nvPr>
        </p:nvSpPr>
        <p:spPr>
          <a:xfrm>
            <a:off x="648438" y="1027561"/>
            <a:ext cx="3361800" cy="1914300"/>
          </a:xfrm>
        </p:spPr>
        <p:txBody>
          <a:bodyPr/>
          <a:lstStyle/>
          <a:p>
            <a:r>
              <a:rPr lang="en-US" sz="1200" dirty="0"/>
              <a:t>A 42-year-old woman is evaluated because of a quarter-sized right breast mass that she first noticed two months ago. She does not have any other symptoms including breast pain or skin changes. She has no family history of breast or ovarian cancer. </a:t>
            </a:r>
          </a:p>
          <a:p>
            <a:r>
              <a:rPr lang="en-US" sz="1200" dirty="0"/>
              <a:t> </a:t>
            </a:r>
          </a:p>
          <a:p>
            <a:r>
              <a:rPr lang="en-US" sz="1200" dirty="0"/>
              <a:t>On physical examination, vital signs are normal. A palpable 1.5 cm round, firm mass is noted in the right breast at the 2 o’clock position</a:t>
            </a:r>
          </a:p>
          <a:p>
            <a:endParaRPr lang="en-US" sz="1200" dirty="0"/>
          </a:p>
          <a:p>
            <a:r>
              <a:rPr lang="en-US" sz="1200" dirty="0"/>
              <a:t>There is no axillary lymphadenopathy. The remainder of the examination is normal.</a:t>
            </a:r>
          </a:p>
          <a:p>
            <a:endParaRPr lang="en-US" sz="1200" dirty="0"/>
          </a:p>
        </p:txBody>
      </p:sp>
    </p:spTree>
    <p:extLst>
      <p:ext uri="{BB962C8B-B14F-4D97-AF65-F5344CB8AC3E}">
        <p14:creationId xmlns:p14="http://schemas.microsoft.com/office/powerpoint/2010/main" val="104586099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074745-8C13-19D0-8C15-161778E1AB45}"/>
              </a:ext>
            </a:extLst>
          </p:cNvPr>
          <p:cNvSpPr>
            <a:spLocks noGrp="1"/>
          </p:cNvSpPr>
          <p:nvPr>
            <p:ph type="title"/>
          </p:nvPr>
        </p:nvSpPr>
        <p:spPr>
          <a:xfrm>
            <a:off x="720000" y="201833"/>
            <a:ext cx="7704000" cy="572700"/>
          </a:xfrm>
        </p:spPr>
        <p:txBody>
          <a:bodyPr/>
          <a:lstStyle/>
          <a:p>
            <a:r>
              <a:rPr lang="en-US" sz="2400" dirty="0"/>
              <a:t>Evaluation of a Palpable Breast Lump</a:t>
            </a:r>
          </a:p>
        </p:txBody>
      </p:sp>
      <p:pic>
        <p:nvPicPr>
          <p:cNvPr id="6" name="Picture 5">
            <a:extLst>
              <a:ext uri="{FF2B5EF4-FFF2-40B4-BE49-F238E27FC236}">
                <a16:creationId xmlns:a16="http://schemas.microsoft.com/office/drawing/2014/main" id="{11958CB1-3CBD-92F3-5203-621E6DF47646}"/>
              </a:ext>
            </a:extLst>
          </p:cNvPr>
          <p:cNvPicPr>
            <a:picLocks noChangeAspect="1"/>
          </p:cNvPicPr>
          <p:nvPr/>
        </p:nvPicPr>
        <p:blipFill>
          <a:blip r:embed="rId2"/>
          <a:stretch>
            <a:fillRect/>
          </a:stretch>
        </p:blipFill>
        <p:spPr>
          <a:xfrm>
            <a:off x="165370" y="774533"/>
            <a:ext cx="5033842" cy="3955161"/>
          </a:xfrm>
          <a:prstGeom prst="rect">
            <a:avLst/>
          </a:prstGeom>
        </p:spPr>
      </p:pic>
      <p:pic>
        <p:nvPicPr>
          <p:cNvPr id="8" name="Picture 7">
            <a:extLst>
              <a:ext uri="{FF2B5EF4-FFF2-40B4-BE49-F238E27FC236}">
                <a16:creationId xmlns:a16="http://schemas.microsoft.com/office/drawing/2014/main" id="{6682A36A-4FDC-F078-5A4C-FDBE8B9574A0}"/>
              </a:ext>
            </a:extLst>
          </p:cNvPr>
          <p:cNvPicPr>
            <a:picLocks noChangeAspect="1"/>
          </p:cNvPicPr>
          <p:nvPr/>
        </p:nvPicPr>
        <p:blipFill>
          <a:blip r:embed="rId3"/>
          <a:stretch>
            <a:fillRect/>
          </a:stretch>
        </p:blipFill>
        <p:spPr>
          <a:xfrm>
            <a:off x="5293981" y="1241246"/>
            <a:ext cx="3510278" cy="3021734"/>
          </a:xfrm>
          <a:prstGeom prst="rect">
            <a:avLst/>
          </a:prstGeom>
        </p:spPr>
      </p:pic>
      <p:sp>
        <p:nvSpPr>
          <p:cNvPr id="3" name="Oval 2">
            <a:extLst>
              <a:ext uri="{FF2B5EF4-FFF2-40B4-BE49-F238E27FC236}">
                <a16:creationId xmlns:a16="http://schemas.microsoft.com/office/drawing/2014/main" id="{75529DA6-F086-4F72-3B6E-1BFEEA3A60E0}"/>
              </a:ext>
            </a:extLst>
          </p:cNvPr>
          <p:cNvSpPr/>
          <p:nvPr/>
        </p:nvSpPr>
        <p:spPr>
          <a:xfrm>
            <a:off x="347870" y="3200400"/>
            <a:ext cx="606287" cy="467139"/>
          </a:xfrm>
          <a:prstGeom prst="ellipse">
            <a:avLst/>
          </a:prstGeom>
          <a:noFill/>
          <a:ln w="3492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244707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4BC9B-96F1-978E-1217-44ED134018F5}"/>
              </a:ext>
            </a:extLst>
          </p:cNvPr>
          <p:cNvSpPr>
            <a:spLocks noGrp="1"/>
          </p:cNvSpPr>
          <p:nvPr>
            <p:ph type="title"/>
          </p:nvPr>
        </p:nvSpPr>
        <p:spPr/>
        <p:txBody>
          <a:bodyPr/>
          <a:lstStyle/>
          <a:p>
            <a:r>
              <a:rPr lang="en-US" sz="2400" dirty="0"/>
              <a:t>Question 12.</a:t>
            </a:r>
          </a:p>
        </p:txBody>
      </p:sp>
      <p:sp>
        <p:nvSpPr>
          <p:cNvPr id="3" name="Subtitle 2">
            <a:extLst>
              <a:ext uri="{FF2B5EF4-FFF2-40B4-BE49-F238E27FC236}">
                <a16:creationId xmlns:a16="http://schemas.microsoft.com/office/drawing/2014/main" id="{8C19B472-86AF-F712-644B-FB38AEBF4BB4}"/>
              </a:ext>
            </a:extLst>
          </p:cNvPr>
          <p:cNvSpPr>
            <a:spLocks noGrp="1"/>
          </p:cNvSpPr>
          <p:nvPr>
            <p:ph type="subTitle" idx="1"/>
          </p:nvPr>
        </p:nvSpPr>
        <p:spPr>
          <a:xfrm>
            <a:off x="4484025" y="657450"/>
            <a:ext cx="3361800" cy="1914300"/>
          </a:xfrm>
        </p:spPr>
        <p:txBody>
          <a:bodyPr/>
          <a:lstStyle/>
          <a:p>
            <a:r>
              <a:rPr lang="en-US" sz="1200" dirty="0">
                <a:solidFill>
                  <a:srgbClr val="FF0000"/>
                </a:solidFill>
              </a:rPr>
              <a:t>Calcium: Mildly elevated</a:t>
            </a:r>
          </a:p>
          <a:p>
            <a:r>
              <a:rPr lang="en-US" sz="1200" dirty="0"/>
              <a:t>Liver function testing: Normal</a:t>
            </a:r>
          </a:p>
          <a:p>
            <a:r>
              <a:rPr lang="en-US" sz="1200" dirty="0"/>
              <a:t> </a:t>
            </a:r>
          </a:p>
          <a:p>
            <a:r>
              <a:rPr lang="en-US" sz="1200" dirty="0"/>
              <a:t>CT scan of the chest shows multiple </a:t>
            </a:r>
            <a:r>
              <a:rPr lang="en-US" sz="1200" dirty="0">
                <a:solidFill>
                  <a:srgbClr val="FF0000"/>
                </a:solidFill>
              </a:rPr>
              <a:t>scattered bilateral pulmonary masses measuring up to 3.2 cm and a 4-cm x 4-cm right breast mass.</a:t>
            </a:r>
            <a:r>
              <a:rPr lang="en-US" sz="1200" dirty="0"/>
              <a:t> Spinal MRI reveals </a:t>
            </a:r>
            <a:r>
              <a:rPr lang="en-US" sz="1200" dirty="0">
                <a:solidFill>
                  <a:srgbClr val="FF0000"/>
                </a:solidFill>
              </a:rPr>
              <a:t>multiple lesions in the lumbar spine with no evidence of spinal cord compression. </a:t>
            </a:r>
          </a:p>
          <a:p>
            <a:r>
              <a:rPr lang="en-US" sz="1200" dirty="0"/>
              <a:t> </a:t>
            </a:r>
          </a:p>
          <a:p>
            <a:r>
              <a:rPr lang="en-US" sz="1200" b="1" dirty="0"/>
              <a:t>Which of the following is the most appropriate diagnostic test to perform next?</a:t>
            </a:r>
            <a:endParaRPr lang="en-US" sz="1200" dirty="0"/>
          </a:p>
          <a:p>
            <a:r>
              <a:rPr lang="en-US" sz="1200" dirty="0"/>
              <a:t> </a:t>
            </a:r>
          </a:p>
          <a:p>
            <a:r>
              <a:rPr lang="en-US" sz="1200" dirty="0"/>
              <a:t>A. Biopsy of a bone lesion</a:t>
            </a:r>
          </a:p>
          <a:p>
            <a:r>
              <a:rPr lang="en-US" sz="1200" dirty="0"/>
              <a:t>B. Biopsy of a lung lesion</a:t>
            </a:r>
          </a:p>
          <a:p>
            <a:r>
              <a:rPr lang="en-US" sz="1200" dirty="0"/>
              <a:t>C. Biopsy of the breast mass</a:t>
            </a:r>
          </a:p>
          <a:p>
            <a:r>
              <a:rPr lang="en-US" sz="1200" dirty="0"/>
              <a:t>D. Bone scan</a:t>
            </a:r>
          </a:p>
          <a:p>
            <a:endParaRPr lang="en-US" dirty="0"/>
          </a:p>
        </p:txBody>
      </p:sp>
      <p:sp>
        <p:nvSpPr>
          <p:cNvPr id="4" name="Subtitle 3">
            <a:extLst>
              <a:ext uri="{FF2B5EF4-FFF2-40B4-BE49-F238E27FC236}">
                <a16:creationId xmlns:a16="http://schemas.microsoft.com/office/drawing/2014/main" id="{F439C1B0-B7AE-229D-1F68-E2458620842D}"/>
              </a:ext>
            </a:extLst>
          </p:cNvPr>
          <p:cNvSpPr>
            <a:spLocks noGrp="1"/>
          </p:cNvSpPr>
          <p:nvPr>
            <p:ph type="subTitle" idx="2"/>
          </p:nvPr>
        </p:nvSpPr>
        <p:spPr>
          <a:xfrm>
            <a:off x="720000" y="1138921"/>
            <a:ext cx="3361800" cy="1914300"/>
          </a:xfrm>
        </p:spPr>
        <p:txBody>
          <a:bodyPr/>
          <a:lstStyle/>
          <a:p>
            <a:r>
              <a:rPr lang="en-US" sz="1200" dirty="0"/>
              <a:t>A 74-year-old woman is evaluated for a 4-month history of </a:t>
            </a:r>
            <a:r>
              <a:rPr lang="en-US" sz="1200" dirty="0">
                <a:solidFill>
                  <a:srgbClr val="FF0000"/>
                </a:solidFill>
              </a:rPr>
              <a:t>worsening back pain and dyspnea on exertion</a:t>
            </a:r>
            <a:r>
              <a:rPr lang="en-US" sz="1200" dirty="0"/>
              <a:t>. She has not experienced bladder or bowel incontinence or lower extremity weakness. She has a history of coronary artery disease and hypertension. Medications include aspirin, metoprolol tartrate, atorvastatin, and lisinopril. </a:t>
            </a:r>
          </a:p>
          <a:p>
            <a:r>
              <a:rPr lang="en-US" sz="1200" dirty="0"/>
              <a:t> </a:t>
            </a:r>
          </a:p>
          <a:p>
            <a:r>
              <a:rPr lang="en-US" sz="1200" dirty="0"/>
              <a:t>On physical examination, vital signs are normal. </a:t>
            </a:r>
            <a:r>
              <a:rPr lang="en-US" sz="1200" dirty="0">
                <a:solidFill>
                  <a:srgbClr val="FF0000"/>
                </a:solidFill>
              </a:rPr>
              <a:t>A palpable 4 cm x 3 cm right breast mass </a:t>
            </a:r>
            <a:r>
              <a:rPr lang="en-US" sz="1200" dirty="0"/>
              <a:t>is noted. </a:t>
            </a:r>
          </a:p>
          <a:p>
            <a:endParaRPr lang="en-US" sz="1200" dirty="0"/>
          </a:p>
          <a:p>
            <a:r>
              <a:rPr lang="en-US" sz="1200" dirty="0"/>
              <a:t> </a:t>
            </a:r>
            <a:r>
              <a:rPr lang="en-US" sz="1200" b="1" dirty="0"/>
              <a:t>Laboratory studies:</a:t>
            </a:r>
            <a:endParaRPr lang="en-US" sz="1200" dirty="0"/>
          </a:p>
          <a:p>
            <a:r>
              <a:rPr lang="en-US" sz="1200" dirty="0">
                <a:solidFill>
                  <a:srgbClr val="FF0000"/>
                </a:solidFill>
              </a:rPr>
              <a:t>Alkaline phosphatase: Mildly elevated</a:t>
            </a:r>
          </a:p>
          <a:p>
            <a:endParaRPr lang="en-US" sz="1200" dirty="0">
              <a:solidFill>
                <a:srgbClr val="FF0000"/>
              </a:solidFill>
            </a:endParaRPr>
          </a:p>
          <a:p>
            <a:endParaRPr lang="en-US" dirty="0"/>
          </a:p>
        </p:txBody>
      </p:sp>
    </p:spTree>
    <p:extLst>
      <p:ext uri="{BB962C8B-B14F-4D97-AF65-F5344CB8AC3E}">
        <p14:creationId xmlns:p14="http://schemas.microsoft.com/office/powerpoint/2010/main" val="414195964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46BBBE-031E-D703-8C3F-CFE90FE90C2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EB12816-F423-5FA0-0911-B9A03E1CA9EE}"/>
              </a:ext>
            </a:extLst>
          </p:cNvPr>
          <p:cNvSpPr>
            <a:spLocks noGrp="1"/>
          </p:cNvSpPr>
          <p:nvPr>
            <p:ph type="title"/>
          </p:nvPr>
        </p:nvSpPr>
        <p:spPr/>
        <p:txBody>
          <a:bodyPr/>
          <a:lstStyle/>
          <a:p>
            <a:r>
              <a:rPr lang="en-US" sz="2400" dirty="0"/>
              <a:t>Question 12.</a:t>
            </a:r>
          </a:p>
        </p:txBody>
      </p:sp>
      <p:sp>
        <p:nvSpPr>
          <p:cNvPr id="3" name="Subtitle 2">
            <a:extLst>
              <a:ext uri="{FF2B5EF4-FFF2-40B4-BE49-F238E27FC236}">
                <a16:creationId xmlns:a16="http://schemas.microsoft.com/office/drawing/2014/main" id="{86FBB9E5-2FAC-7FCF-ABB7-38FB37D2779B}"/>
              </a:ext>
            </a:extLst>
          </p:cNvPr>
          <p:cNvSpPr>
            <a:spLocks noGrp="1"/>
          </p:cNvSpPr>
          <p:nvPr>
            <p:ph type="subTitle" idx="1"/>
          </p:nvPr>
        </p:nvSpPr>
        <p:spPr>
          <a:xfrm>
            <a:off x="4484025" y="657450"/>
            <a:ext cx="3361800" cy="1914300"/>
          </a:xfrm>
        </p:spPr>
        <p:txBody>
          <a:bodyPr/>
          <a:lstStyle/>
          <a:p>
            <a:r>
              <a:rPr lang="en-US" sz="1200" dirty="0"/>
              <a:t>Calcium: Mildly elevated</a:t>
            </a:r>
          </a:p>
          <a:p>
            <a:r>
              <a:rPr lang="en-US" sz="1200" dirty="0"/>
              <a:t>Liver function testing: Normal</a:t>
            </a:r>
          </a:p>
          <a:p>
            <a:r>
              <a:rPr lang="en-US" sz="1200" dirty="0"/>
              <a:t> </a:t>
            </a:r>
          </a:p>
          <a:p>
            <a:r>
              <a:rPr lang="en-US" sz="1200" dirty="0"/>
              <a:t>CT scan of the chest shows multiple scattered bilateral pulmonary masses measuring up to 3.2 cm and a 4-cm x 4-cm right breast mass. Spinal MRI reveals multiple lesions in the lumbar spine with no evidence of spinal cord compression. </a:t>
            </a:r>
          </a:p>
          <a:p>
            <a:r>
              <a:rPr lang="en-US" sz="1200" dirty="0"/>
              <a:t> </a:t>
            </a:r>
          </a:p>
          <a:p>
            <a:r>
              <a:rPr lang="en-US" sz="1200" b="1" dirty="0"/>
              <a:t>Which of the following is the most appropriate diagnostic test to perform next?</a:t>
            </a:r>
            <a:endParaRPr lang="en-US" sz="1200" dirty="0"/>
          </a:p>
          <a:p>
            <a:r>
              <a:rPr lang="en-US" sz="1200" dirty="0"/>
              <a:t> </a:t>
            </a:r>
          </a:p>
          <a:p>
            <a:r>
              <a:rPr lang="en-US" sz="1200" dirty="0">
                <a:solidFill>
                  <a:schemeClr val="tx1"/>
                </a:solidFill>
              </a:rPr>
              <a:t>A. Biopsy of a bone lesion</a:t>
            </a:r>
          </a:p>
          <a:p>
            <a:r>
              <a:rPr lang="en-US" sz="1200" dirty="0">
                <a:solidFill>
                  <a:srgbClr val="FF0000"/>
                </a:solidFill>
              </a:rPr>
              <a:t>B. Biopsy of a lung lesion</a:t>
            </a:r>
          </a:p>
          <a:p>
            <a:r>
              <a:rPr lang="en-US" sz="1200" dirty="0"/>
              <a:t>C. Biopsy of the breast mass</a:t>
            </a:r>
          </a:p>
          <a:p>
            <a:r>
              <a:rPr lang="en-US" sz="1200" dirty="0"/>
              <a:t>D. Bone scan</a:t>
            </a:r>
          </a:p>
          <a:p>
            <a:endParaRPr lang="en-US" dirty="0"/>
          </a:p>
        </p:txBody>
      </p:sp>
      <p:sp>
        <p:nvSpPr>
          <p:cNvPr id="4" name="Subtitle 3">
            <a:extLst>
              <a:ext uri="{FF2B5EF4-FFF2-40B4-BE49-F238E27FC236}">
                <a16:creationId xmlns:a16="http://schemas.microsoft.com/office/drawing/2014/main" id="{A805CC85-618B-3812-909C-979BF7AFFA9E}"/>
              </a:ext>
            </a:extLst>
          </p:cNvPr>
          <p:cNvSpPr>
            <a:spLocks noGrp="1"/>
          </p:cNvSpPr>
          <p:nvPr>
            <p:ph type="subTitle" idx="2"/>
          </p:nvPr>
        </p:nvSpPr>
        <p:spPr>
          <a:xfrm>
            <a:off x="720000" y="1138921"/>
            <a:ext cx="3361800" cy="1914300"/>
          </a:xfrm>
        </p:spPr>
        <p:txBody>
          <a:bodyPr/>
          <a:lstStyle/>
          <a:p>
            <a:r>
              <a:rPr lang="en-US" sz="1200" dirty="0"/>
              <a:t>A 74-year-old woman is evaluated for a 4-month history of worsening back pain and dyspnea on exertion. She has not experienced bladder or bowel incontinence or lower extremity weakness. She has a history of coronary artery disease and hypertension. Medications include aspirin, metoprolol tartrate, atorvastatin, and lisinopril. </a:t>
            </a:r>
          </a:p>
          <a:p>
            <a:r>
              <a:rPr lang="en-US" sz="1200" dirty="0"/>
              <a:t> </a:t>
            </a:r>
          </a:p>
          <a:p>
            <a:r>
              <a:rPr lang="en-US" sz="1200" dirty="0"/>
              <a:t>On physical examination, vital signs are normal. A palpable 4 cm x 3 cm right breast mass is noted. </a:t>
            </a:r>
          </a:p>
          <a:p>
            <a:endParaRPr lang="en-US" sz="1200" dirty="0"/>
          </a:p>
          <a:p>
            <a:r>
              <a:rPr lang="en-US" sz="1200" dirty="0"/>
              <a:t> </a:t>
            </a:r>
            <a:r>
              <a:rPr lang="en-US" sz="1200" b="1" dirty="0"/>
              <a:t>Laboratory studies:</a:t>
            </a:r>
            <a:endParaRPr lang="en-US" sz="1200" dirty="0"/>
          </a:p>
          <a:p>
            <a:r>
              <a:rPr lang="en-US" sz="1200" dirty="0"/>
              <a:t>Alkaline phosphatase: Mildly elevated</a:t>
            </a:r>
          </a:p>
          <a:p>
            <a:endParaRPr lang="en-US" sz="1200" dirty="0"/>
          </a:p>
          <a:p>
            <a:endParaRPr lang="en-US" dirty="0"/>
          </a:p>
        </p:txBody>
      </p:sp>
    </p:spTree>
    <p:extLst>
      <p:ext uri="{BB962C8B-B14F-4D97-AF65-F5344CB8AC3E}">
        <p14:creationId xmlns:p14="http://schemas.microsoft.com/office/powerpoint/2010/main" val="263952009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FE7238-E32D-C604-58BC-1ADC35F21939}"/>
              </a:ext>
            </a:extLst>
          </p:cNvPr>
          <p:cNvSpPr>
            <a:spLocks noGrp="1"/>
          </p:cNvSpPr>
          <p:nvPr>
            <p:ph type="title"/>
          </p:nvPr>
        </p:nvSpPr>
        <p:spPr/>
        <p:txBody>
          <a:bodyPr/>
          <a:lstStyle/>
          <a:p>
            <a:r>
              <a:rPr lang="en-US" sz="2400" dirty="0"/>
              <a:t>Metastatic Breast Cancer</a:t>
            </a:r>
          </a:p>
        </p:txBody>
      </p:sp>
      <p:sp>
        <p:nvSpPr>
          <p:cNvPr id="3" name="Subtitle 2">
            <a:extLst>
              <a:ext uri="{FF2B5EF4-FFF2-40B4-BE49-F238E27FC236}">
                <a16:creationId xmlns:a16="http://schemas.microsoft.com/office/drawing/2014/main" id="{BB0EB781-ECCE-CAC5-93BA-A299C731827F}"/>
              </a:ext>
            </a:extLst>
          </p:cNvPr>
          <p:cNvSpPr>
            <a:spLocks noGrp="1"/>
          </p:cNvSpPr>
          <p:nvPr>
            <p:ph type="subTitle" idx="1"/>
          </p:nvPr>
        </p:nvSpPr>
        <p:spPr>
          <a:xfrm>
            <a:off x="4492736" y="1133084"/>
            <a:ext cx="3361800" cy="1914300"/>
          </a:xfrm>
        </p:spPr>
        <p:txBody>
          <a:bodyPr/>
          <a:lstStyle/>
          <a:p>
            <a:pPr>
              <a:buFont typeface="Arial" panose="020B0604020202020204" pitchFamily="34" charset="0"/>
              <a:buChar char="•"/>
            </a:pPr>
            <a:r>
              <a:rPr lang="en-US" dirty="0"/>
              <a:t>Bone biopsy is difficult to process for receptor (</a:t>
            </a:r>
            <a:r>
              <a:rPr lang="en-US" dirty="0" err="1"/>
              <a:t>esp</a:t>
            </a:r>
            <a:r>
              <a:rPr lang="en-US" dirty="0"/>
              <a:t> HER-2) and another site is preferred</a:t>
            </a:r>
          </a:p>
          <a:p>
            <a:pPr>
              <a:buFont typeface="Arial" panose="020B0604020202020204" pitchFamily="34" charset="0"/>
              <a:buChar char="•"/>
            </a:pPr>
            <a:endParaRPr lang="en-US" dirty="0"/>
          </a:p>
          <a:p>
            <a:pPr>
              <a:buFont typeface="Arial" panose="020B0604020202020204" pitchFamily="34" charset="0"/>
              <a:buChar char="•"/>
            </a:pPr>
            <a:r>
              <a:rPr lang="en-US" dirty="0"/>
              <a:t>Bone scan or PET/CT would be done to see if bone lesions are likely metastatic</a:t>
            </a:r>
            <a:r>
              <a:rPr lang="en-US" b="1" i="1" dirty="0"/>
              <a:t> after </a:t>
            </a:r>
            <a:r>
              <a:rPr lang="en-US" dirty="0"/>
              <a:t>the lung biopsy </a:t>
            </a:r>
          </a:p>
          <a:p>
            <a:pPr>
              <a:buFont typeface="Arial" panose="020B0604020202020204" pitchFamily="34" charset="0"/>
              <a:buChar char="•"/>
            </a:pPr>
            <a:endParaRPr lang="en-US" dirty="0"/>
          </a:p>
          <a:p>
            <a:pPr>
              <a:buFont typeface="Arial" panose="020B0604020202020204" pitchFamily="34" charset="0"/>
              <a:buChar char="•"/>
            </a:pPr>
            <a:endParaRPr lang="en-US" dirty="0"/>
          </a:p>
        </p:txBody>
      </p:sp>
      <p:sp>
        <p:nvSpPr>
          <p:cNvPr id="4" name="Subtitle 3">
            <a:extLst>
              <a:ext uri="{FF2B5EF4-FFF2-40B4-BE49-F238E27FC236}">
                <a16:creationId xmlns:a16="http://schemas.microsoft.com/office/drawing/2014/main" id="{761B28CD-073D-8CD8-E3A9-F43B6BF7435C}"/>
              </a:ext>
            </a:extLst>
          </p:cNvPr>
          <p:cNvSpPr>
            <a:spLocks noGrp="1"/>
          </p:cNvSpPr>
          <p:nvPr>
            <p:ph type="subTitle" idx="2"/>
          </p:nvPr>
        </p:nvSpPr>
        <p:spPr>
          <a:xfrm>
            <a:off x="720000" y="1133084"/>
            <a:ext cx="3361800" cy="1914300"/>
          </a:xfrm>
        </p:spPr>
        <p:txBody>
          <a:bodyPr/>
          <a:lstStyle/>
          <a:p>
            <a:pPr>
              <a:buFont typeface="Arial" panose="020B0604020202020204" pitchFamily="34" charset="0"/>
              <a:buChar char="•"/>
            </a:pPr>
            <a:r>
              <a:rPr lang="en-US" dirty="0"/>
              <a:t>The patient presents with signs of possible metastatic breast cancer</a:t>
            </a:r>
          </a:p>
          <a:p>
            <a:pPr>
              <a:buFont typeface="Arial" panose="020B0604020202020204" pitchFamily="34" charset="0"/>
              <a:buChar char="•"/>
            </a:pPr>
            <a:endParaRPr lang="en-US" dirty="0"/>
          </a:p>
          <a:p>
            <a:pPr>
              <a:buFont typeface="Arial" panose="020B0604020202020204" pitchFamily="34" charset="0"/>
              <a:buChar char="•"/>
            </a:pPr>
            <a:r>
              <a:rPr lang="en-US" dirty="0"/>
              <a:t>MUST biopsy the site that upstages the patient the MOST (in this patient- lung)</a:t>
            </a:r>
          </a:p>
          <a:p>
            <a:pPr>
              <a:buFont typeface="Arial" panose="020B0604020202020204" pitchFamily="34" charset="0"/>
              <a:buChar char="•"/>
            </a:pPr>
            <a:endParaRPr lang="en-US" dirty="0"/>
          </a:p>
          <a:p>
            <a:pPr>
              <a:buFont typeface="Arial" panose="020B0604020202020204" pitchFamily="34" charset="0"/>
              <a:buChar char="•"/>
            </a:pPr>
            <a:r>
              <a:rPr lang="en-US" dirty="0"/>
              <a:t>If the patient had previous diagnosis of breast cancer, </a:t>
            </a:r>
            <a:r>
              <a:rPr lang="en-US" b="1" i="1" dirty="0"/>
              <a:t>MUST re-biopsy </a:t>
            </a:r>
            <a:r>
              <a:rPr lang="en-US" dirty="0"/>
              <a:t>to determine receptor positivity (ER/PR, HER-2) </a:t>
            </a:r>
            <a:r>
              <a:rPr lang="en-US" b="1" i="1" dirty="0"/>
              <a:t>which changes in up to 15% of patients</a:t>
            </a:r>
          </a:p>
          <a:p>
            <a:pPr>
              <a:buFont typeface="Arial" panose="020B0604020202020204" pitchFamily="34" charset="0"/>
              <a:buChar char="•"/>
            </a:pPr>
            <a:endParaRPr lang="en-US" dirty="0"/>
          </a:p>
        </p:txBody>
      </p:sp>
      <p:pic>
        <p:nvPicPr>
          <p:cNvPr id="6" name="Picture 5" descr="Lung biopsy - Wikipedia">
            <a:extLst>
              <a:ext uri="{FF2B5EF4-FFF2-40B4-BE49-F238E27FC236}">
                <a16:creationId xmlns:a16="http://schemas.microsoft.com/office/drawing/2014/main" id="{7971A14B-4C8B-80F8-4005-CEFA290C2B5B}"/>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5083199" y="3268069"/>
            <a:ext cx="2072671" cy="1500048"/>
          </a:xfrm>
          <a:prstGeom prst="rect">
            <a:avLst/>
          </a:prstGeom>
        </p:spPr>
      </p:pic>
      <p:sp>
        <p:nvSpPr>
          <p:cNvPr id="7" name="TextBox 6">
            <a:extLst>
              <a:ext uri="{FF2B5EF4-FFF2-40B4-BE49-F238E27FC236}">
                <a16:creationId xmlns:a16="http://schemas.microsoft.com/office/drawing/2014/main" id="{881C0D3F-026F-4405-FD2E-55F2B589A2C6}"/>
              </a:ext>
            </a:extLst>
          </p:cNvPr>
          <p:cNvSpPr txBox="1"/>
          <p:nvPr/>
        </p:nvSpPr>
        <p:spPr>
          <a:xfrm>
            <a:off x="6429375" y="5143500"/>
            <a:ext cx="657225" cy="1338828"/>
          </a:xfrm>
          <a:prstGeom prst="rect">
            <a:avLst/>
          </a:prstGeom>
          <a:noFill/>
        </p:spPr>
        <p:txBody>
          <a:bodyPr wrap="square" rtlCol="0">
            <a:spAutoFit/>
          </a:bodyPr>
          <a:lstStyle/>
          <a:p>
            <a:r>
              <a:rPr lang="en-US" sz="900">
                <a:hlinkClick r:id="rId3" tooltip="https://en.wikipedia.org/wiki/Lung_biopsy"/>
              </a:rPr>
              <a:t>This Photo</a:t>
            </a:r>
            <a:r>
              <a:rPr lang="en-US" sz="900"/>
              <a:t> by Unknown Author is licensed under </a:t>
            </a:r>
            <a:r>
              <a:rPr lang="en-US" sz="900">
                <a:hlinkClick r:id="rId4" tooltip="https://creativecommons.org/licenses/by-sa/3.0/"/>
              </a:rPr>
              <a:t>CC BY-SA</a:t>
            </a:r>
            <a:endParaRPr lang="en-US" sz="900"/>
          </a:p>
        </p:txBody>
      </p:sp>
    </p:spTree>
    <p:extLst>
      <p:ext uri="{BB962C8B-B14F-4D97-AF65-F5344CB8AC3E}">
        <p14:creationId xmlns:p14="http://schemas.microsoft.com/office/powerpoint/2010/main" val="3514123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84982C-4C5E-C6B5-DEC7-67A4A8759A51}"/>
              </a:ext>
            </a:extLst>
          </p:cNvPr>
          <p:cNvSpPr>
            <a:spLocks noGrp="1"/>
          </p:cNvSpPr>
          <p:nvPr>
            <p:ph type="title"/>
          </p:nvPr>
        </p:nvSpPr>
        <p:spPr/>
        <p:txBody>
          <a:bodyPr/>
          <a:lstStyle/>
          <a:p>
            <a:r>
              <a:rPr lang="en-US" sz="2400" dirty="0"/>
              <a:t>Question 13.</a:t>
            </a:r>
          </a:p>
        </p:txBody>
      </p:sp>
      <p:sp>
        <p:nvSpPr>
          <p:cNvPr id="3" name="Subtitle 2">
            <a:extLst>
              <a:ext uri="{FF2B5EF4-FFF2-40B4-BE49-F238E27FC236}">
                <a16:creationId xmlns:a16="http://schemas.microsoft.com/office/drawing/2014/main" id="{5B8ADD81-6CF6-2EB6-A0F3-DD54FA45AE7E}"/>
              </a:ext>
            </a:extLst>
          </p:cNvPr>
          <p:cNvSpPr>
            <a:spLocks noGrp="1"/>
          </p:cNvSpPr>
          <p:nvPr>
            <p:ph type="subTitle" idx="1"/>
          </p:nvPr>
        </p:nvSpPr>
        <p:spPr>
          <a:xfrm>
            <a:off x="4492487" y="1091171"/>
            <a:ext cx="3361800" cy="1914300"/>
          </a:xfrm>
        </p:spPr>
        <p:txBody>
          <a:bodyPr/>
          <a:lstStyle/>
          <a:p>
            <a:r>
              <a:rPr lang="en-US" sz="1200" dirty="0">
                <a:solidFill>
                  <a:srgbClr val="FF0000"/>
                </a:solidFill>
              </a:rPr>
              <a:t>Two hilar lymph nodes are positive for metastatic adenocarcinoma, and negative mediastinal lymph nodes. </a:t>
            </a:r>
            <a:r>
              <a:rPr lang="en-US" sz="1200" dirty="0"/>
              <a:t>Tumor genomic profiling, including EGFR, reveals no genetic alterations. </a:t>
            </a:r>
          </a:p>
          <a:p>
            <a:r>
              <a:rPr lang="en-US" sz="1200" b="1" dirty="0"/>
              <a:t> </a:t>
            </a:r>
            <a:endParaRPr lang="en-US" sz="1200" dirty="0"/>
          </a:p>
          <a:p>
            <a:r>
              <a:rPr lang="en-US" sz="1200" b="1" dirty="0"/>
              <a:t>Which of the following is the most appropriate management?</a:t>
            </a:r>
            <a:endParaRPr lang="en-US" sz="1200" dirty="0"/>
          </a:p>
          <a:p>
            <a:r>
              <a:rPr lang="en-US" sz="1200" dirty="0"/>
              <a:t> </a:t>
            </a:r>
          </a:p>
          <a:p>
            <a:r>
              <a:rPr lang="en-US" sz="1200" dirty="0"/>
              <a:t>A. Adjuvant chemoradiation</a:t>
            </a:r>
          </a:p>
          <a:p>
            <a:r>
              <a:rPr lang="en-US" sz="1200" dirty="0"/>
              <a:t>B. Adjuvant chemotherapy followed by pembrolizumab</a:t>
            </a:r>
          </a:p>
          <a:p>
            <a:r>
              <a:rPr lang="en-US" sz="1200" dirty="0"/>
              <a:t>C. Adjuvant radiation therapy</a:t>
            </a:r>
          </a:p>
          <a:p>
            <a:r>
              <a:rPr lang="en-US" sz="1200" dirty="0"/>
              <a:t>D. Observation</a:t>
            </a:r>
          </a:p>
          <a:p>
            <a:endParaRPr lang="en-US" dirty="0"/>
          </a:p>
        </p:txBody>
      </p:sp>
      <p:sp>
        <p:nvSpPr>
          <p:cNvPr id="4" name="Subtitle 3">
            <a:extLst>
              <a:ext uri="{FF2B5EF4-FFF2-40B4-BE49-F238E27FC236}">
                <a16:creationId xmlns:a16="http://schemas.microsoft.com/office/drawing/2014/main" id="{31E7F612-590F-8B2D-1783-2082B472BBE7}"/>
              </a:ext>
            </a:extLst>
          </p:cNvPr>
          <p:cNvSpPr>
            <a:spLocks noGrp="1"/>
          </p:cNvSpPr>
          <p:nvPr>
            <p:ph type="subTitle" idx="2"/>
          </p:nvPr>
        </p:nvSpPr>
        <p:spPr>
          <a:xfrm>
            <a:off x="720000" y="1017725"/>
            <a:ext cx="3361800" cy="1914300"/>
          </a:xfrm>
        </p:spPr>
        <p:txBody>
          <a:bodyPr/>
          <a:lstStyle/>
          <a:p>
            <a:r>
              <a:rPr lang="en-US" sz="1200" dirty="0"/>
              <a:t>A </a:t>
            </a:r>
            <a:r>
              <a:rPr lang="en-US" sz="1200" dirty="0">
                <a:solidFill>
                  <a:srgbClr val="FF0000"/>
                </a:solidFill>
              </a:rPr>
              <a:t>65-year-old man is evaluated for hemoptysis</a:t>
            </a:r>
            <a:r>
              <a:rPr lang="en-US" sz="1200" dirty="0"/>
              <a:t>. He has a </a:t>
            </a:r>
            <a:r>
              <a:rPr lang="en-US" sz="1200" dirty="0">
                <a:solidFill>
                  <a:srgbClr val="FF0000"/>
                </a:solidFill>
              </a:rPr>
              <a:t>30-pack year smoking history </a:t>
            </a:r>
            <a:r>
              <a:rPr lang="en-US" sz="1200" dirty="0"/>
              <a:t>but quit smoking 1 year ago. He takes no medications. </a:t>
            </a:r>
          </a:p>
          <a:p>
            <a:r>
              <a:rPr lang="en-US" sz="1200" dirty="0"/>
              <a:t> </a:t>
            </a:r>
          </a:p>
          <a:p>
            <a:r>
              <a:rPr lang="en-US" sz="1200" dirty="0"/>
              <a:t>Vital signs and physical examination are normal.</a:t>
            </a:r>
          </a:p>
          <a:p>
            <a:r>
              <a:rPr lang="en-US" sz="1200" dirty="0"/>
              <a:t> </a:t>
            </a:r>
          </a:p>
          <a:p>
            <a:r>
              <a:rPr lang="en-US" sz="1200" dirty="0"/>
              <a:t>CT scan of the chest shows </a:t>
            </a:r>
            <a:r>
              <a:rPr lang="en-US" sz="1200" dirty="0">
                <a:solidFill>
                  <a:srgbClr val="FF0000"/>
                </a:solidFill>
              </a:rPr>
              <a:t>a 3.5-cm spiculated mass in the right lower lobe and an enlarged hilar lymph node. </a:t>
            </a:r>
            <a:r>
              <a:rPr lang="en-US" sz="1200" dirty="0"/>
              <a:t>There is no evidence of metastatic disease. </a:t>
            </a:r>
          </a:p>
          <a:p>
            <a:endParaRPr lang="en-US" sz="1200" dirty="0"/>
          </a:p>
          <a:p>
            <a:r>
              <a:rPr lang="en-US" sz="1200" dirty="0"/>
              <a:t>After further evaluation, </a:t>
            </a:r>
            <a:r>
              <a:rPr lang="en-US" sz="1200" dirty="0">
                <a:solidFill>
                  <a:srgbClr val="FF0000"/>
                </a:solidFill>
              </a:rPr>
              <a:t>surgery is performed and reveals a 3.2 cm, poorly differentiated adenocarcinoma with negative margins.</a:t>
            </a:r>
          </a:p>
          <a:p>
            <a:endParaRPr lang="en-US" dirty="0"/>
          </a:p>
        </p:txBody>
      </p:sp>
    </p:spTree>
    <p:extLst>
      <p:ext uri="{BB962C8B-B14F-4D97-AF65-F5344CB8AC3E}">
        <p14:creationId xmlns:p14="http://schemas.microsoft.com/office/powerpoint/2010/main" val="147897453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60799A-41AD-FB45-F107-5B3E4F5717C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9496B40-B25B-CA8A-1865-F8F0FF891FBA}"/>
              </a:ext>
            </a:extLst>
          </p:cNvPr>
          <p:cNvSpPr>
            <a:spLocks noGrp="1"/>
          </p:cNvSpPr>
          <p:nvPr>
            <p:ph type="title"/>
          </p:nvPr>
        </p:nvSpPr>
        <p:spPr/>
        <p:txBody>
          <a:bodyPr/>
          <a:lstStyle/>
          <a:p>
            <a:r>
              <a:rPr lang="en-US" sz="2400" dirty="0"/>
              <a:t>Question 13.</a:t>
            </a:r>
          </a:p>
        </p:txBody>
      </p:sp>
      <p:sp>
        <p:nvSpPr>
          <p:cNvPr id="3" name="Subtitle 2">
            <a:extLst>
              <a:ext uri="{FF2B5EF4-FFF2-40B4-BE49-F238E27FC236}">
                <a16:creationId xmlns:a16="http://schemas.microsoft.com/office/drawing/2014/main" id="{441D415B-63D3-A123-17CC-3E282D0366EB}"/>
              </a:ext>
            </a:extLst>
          </p:cNvPr>
          <p:cNvSpPr>
            <a:spLocks noGrp="1"/>
          </p:cNvSpPr>
          <p:nvPr>
            <p:ph type="subTitle" idx="1"/>
          </p:nvPr>
        </p:nvSpPr>
        <p:spPr>
          <a:xfrm>
            <a:off x="4492487" y="1091171"/>
            <a:ext cx="3361800" cy="1914300"/>
          </a:xfrm>
        </p:spPr>
        <p:txBody>
          <a:bodyPr/>
          <a:lstStyle/>
          <a:p>
            <a:r>
              <a:rPr lang="en-US" sz="1200" dirty="0"/>
              <a:t>Two hilar lymph nodes are positive for metastatic adenocarcinoma, and negative mediastinal lymph nodes. Tumor genomic profiling, including EGFR, reveals no genetic alterations. </a:t>
            </a:r>
          </a:p>
          <a:p>
            <a:r>
              <a:rPr lang="en-US" sz="1200" b="1" dirty="0"/>
              <a:t> </a:t>
            </a:r>
            <a:endParaRPr lang="en-US" sz="1200" dirty="0"/>
          </a:p>
          <a:p>
            <a:r>
              <a:rPr lang="en-US" sz="1200" b="1" dirty="0"/>
              <a:t>Which of the following is the most appropriate management?</a:t>
            </a:r>
            <a:endParaRPr lang="en-US" sz="1200" dirty="0"/>
          </a:p>
          <a:p>
            <a:r>
              <a:rPr lang="en-US" sz="1200" dirty="0"/>
              <a:t> </a:t>
            </a:r>
          </a:p>
          <a:p>
            <a:r>
              <a:rPr lang="en-US" sz="1200" dirty="0"/>
              <a:t>A. Adjuvant chemoradiation</a:t>
            </a:r>
          </a:p>
          <a:p>
            <a:r>
              <a:rPr lang="en-US" sz="1200" dirty="0"/>
              <a:t>B. </a:t>
            </a:r>
            <a:r>
              <a:rPr lang="en-US" sz="1200" dirty="0">
                <a:solidFill>
                  <a:srgbClr val="FF0000"/>
                </a:solidFill>
              </a:rPr>
              <a:t>Adjuvant chemotherapy followed by pembrolizumab</a:t>
            </a:r>
          </a:p>
          <a:p>
            <a:r>
              <a:rPr lang="en-US" sz="1200" dirty="0">
                <a:solidFill>
                  <a:schemeClr val="tx1"/>
                </a:solidFill>
              </a:rPr>
              <a:t>C. Adjuvant radiation therapy</a:t>
            </a:r>
          </a:p>
          <a:p>
            <a:r>
              <a:rPr lang="en-US" sz="1200" dirty="0">
                <a:solidFill>
                  <a:schemeClr val="tx1"/>
                </a:solidFill>
              </a:rPr>
              <a:t>D. Observation</a:t>
            </a:r>
          </a:p>
          <a:p>
            <a:endParaRPr lang="en-US" dirty="0"/>
          </a:p>
        </p:txBody>
      </p:sp>
      <p:sp>
        <p:nvSpPr>
          <p:cNvPr id="4" name="Subtitle 3">
            <a:extLst>
              <a:ext uri="{FF2B5EF4-FFF2-40B4-BE49-F238E27FC236}">
                <a16:creationId xmlns:a16="http://schemas.microsoft.com/office/drawing/2014/main" id="{D35C65B0-EA85-BBAE-7270-EE63B58074CA}"/>
              </a:ext>
            </a:extLst>
          </p:cNvPr>
          <p:cNvSpPr>
            <a:spLocks noGrp="1"/>
          </p:cNvSpPr>
          <p:nvPr>
            <p:ph type="subTitle" idx="2"/>
          </p:nvPr>
        </p:nvSpPr>
        <p:spPr>
          <a:xfrm>
            <a:off x="720000" y="1017725"/>
            <a:ext cx="3361800" cy="1914300"/>
          </a:xfrm>
        </p:spPr>
        <p:txBody>
          <a:bodyPr/>
          <a:lstStyle/>
          <a:p>
            <a:r>
              <a:rPr lang="en-US" sz="1200" dirty="0"/>
              <a:t>A 65-year-old man is evaluated for hemoptysis. He has a 30-pack year smoking history but quit smoking 1 year ago. He takes no medications. </a:t>
            </a:r>
          </a:p>
          <a:p>
            <a:r>
              <a:rPr lang="en-US" sz="1200" dirty="0"/>
              <a:t> </a:t>
            </a:r>
          </a:p>
          <a:p>
            <a:r>
              <a:rPr lang="en-US" sz="1200" dirty="0"/>
              <a:t>Vital signs and physical examination are normal.</a:t>
            </a:r>
          </a:p>
          <a:p>
            <a:r>
              <a:rPr lang="en-US" sz="1200" dirty="0"/>
              <a:t> </a:t>
            </a:r>
          </a:p>
          <a:p>
            <a:r>
              <a:rPr lang="en-US" sz="1200" dirty="0"/>
              <a:t>CT scan of the chest shows a 3.5-cm spiculated mass in the right lower lobe and an enlarged hilar lymph node. There is no evidence of metastatic disease. </a:t>
            </a:r>
          </a:p>
          <a:p>
            <a:endParaRPr lang="en-US" sz="1200" dirty="0"/>
          </a:p>
          <a:p>
            <a:r>
              <a:rPr lang="en-US" sz="1200" dirty="0"/>
              <a:t>After further evaluation, surgery is performed and reveals a 3.2 cm, poorly differentiate adenocarcinoma with negative margins.</a:t>
            </a:r>
          </a:p>
          <a:p>
            <a:endParaRPr lang="en-US" dirty="0"/>
          </a:p>
        </p:txBody>
      </p:sp>
    </p:spTree>
    <p:extLst>
      <p:ext uri="{BB962C8B-B14F-4D97-AF65-F5344CB8AC3E}">
        <p14:creationId xmlns:p14="http://schemas.microsoft.com/office/powerpoint/2010/main" val="202549076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BF8A6A9-3770-5AEE-4905-040D0C1B99AC}"/>
              </a:ext>
            </a:extLst>
          </p:cNvPr>
          <p:cNvPicPr>
            <a:picLocks noChangeAspect="1"/>
          </p:cNvPicPr>
          <p:nvPr/>
        </p:nvPicPr>
        <p:blipFill>
          <a:blip r:embed="rId3"/>
          <a:stretch>
            <a:fillRect/>
          </a:stretch>
        </p:blipFill>
        <p:spPr>
          <a:xfrm>
            <a:off x="2667727" y="0"/>
            <a:ext cx="3808546" cy="5143500"/>
          </a:xfrm>
          <a:prstGeom prst="rect">
            <a:avLst/>
          </a:prstGeom>
        </p:spPr>
      </p:pic>
      <p:cxnSp>
        <p:nvCxnSpPr>
          <p:cNvPr id="5" name="Straight Arrow Connector 4">
            <a:extLst>
              <a:ext uri="{FF2B5EF4-FFF2-40B4-BE49-F238E27FC236}">
                <a16:creationId xmlns:a16="http://schemas.microsoft.com/office/drawing/2014/main" id="{35489467-3C06-B16A-0E42-71F15DBF83F5}"/>
              </a:ext>
            </a:extLst>
          </p:cNvPr>
          <p:cNvCxnSpPr/>
          <p:nvPr/>
        </p:nvCxnSpPr>
        <p:spPr>
          <a:xfrm>
            <a:off x="1918252" y="2206487"/>
            <a:ext cx="646044" cy="0"/>
          </a:xfrm>
          <a:prstGeom prst="straightConnector1">
            <a:avLst/>
          </a:prstGeom>
          <a:ln w="444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A92EA252-55F3-AADE-B605-B3E88C087E28}"/>
              </a:ext>
            </a:extLst>
          </p:cNvPr>
          <p:cNvCxnSpPr/>
          <p:nvPr/>
        </p:nvCxnSpPr>
        <p:spPr>
          <a:xfrm flipH="1">
            <a:off x="6655633" y="1169233"/>
            <a:ext cx="884419" cy="0"/>
          </a:xfrm>
          <a:prstGeom prst="straightConnector1">
            <a:avLst/>
          </a:prstGeom>
          <a:ln w="444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370975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EA0B89D-B691-4A6F-D485-AC1F9D478EBD}"/>
              </a:ext>
            </a:extLst>
          </p:cNvPr>
          <p:cNvPicPr>
            <a:picLocks noChangeAspect="1"/>
          </p:cNvPicPr>
          <p:nvPr/>
        </p:nvPicPr>
        <p:blipFill>
          <a:blip r:embed="rId2"/>
          <a:stretch>
            <a:fillRect/>
          </a:stretch>
        </p:blipFill>
        <p:spPr>
          <a:xfrm>
            <a:off x="607548" y="0"/>
            <a:ext cx="7772400" cy="5041976"/>
          </a:xfrm>
          <a:prstGeom prst="rect">
            <a:avLst/>
          </a:prstGeom>
        </p:spPr>
      </p:pic>
      <p:sp>
        <p:nvSpPr>
          <p:cNvPr id="4" name="Rounded Rectangle 3">
            <a:extLst>
              <a:ext uri="{FF2B5EF4-FFF2-40B4-BE49-F238E27FC236}">
                <a16:creationId xmlns:a16="http://schemas.microsoft.com/office/drawing/2014/main" id="{09391510-A38F-EEFA-E227-2E6A26DB8013}"/>
              </a:ext>
            </a:extLst>
          </p:cNvPr>
          <p:cNvSpPr/>
          <p:nvPr/>
        </p:nvSpPr>
        <p:spPr>
          <a:xfrm>
            <a:off x="3429000" y="1808922"/>
            <a:ext cx="785191" cy="397565"/>
          </a:xfrm>
          <a:prstGeom prst="roundRect">
            <a:avLst/>
          </a:prstGeom>
          <a:noFill/>
          <a:ln w="698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4810734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987D00-109B-647E-E12F-8C809106890B}"/>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89FFB307-8696-372E-643B-F258D25B5F07}"/>
              </a:ext>
            </a:extLst>
          </p:cNvPr>
          <p:cNvPicPr>
            <a:picLocks noChangeAspect="1"/>
          </p:cNvPicPr>
          <p:nvPr/>
        </p:nvPicPr>
        <p:blipFill>
          <a:blip r:embed="rId2"/>
          <a:stretch>
            <a:fillRect/>
          </a:stretch>
        </p:blipFill>
        <p:spPr>
          <a:xfrm>
            <a:off x="298174" y="842341"/>
            <a:ext cx="4652617" cy="3458818"/>
          </a:xfrm>
          <a:prstGeom prst="rect">
            <a:avLst/>
          </a:prstGeom>
        </p:spPr>
      </p:pic>
      <p:sp>
        <p:nvSpPr>
          <p:cNvPr id="4" name="TextBox 3">
            <a:extLst>
              <a:ext uri="{FF2B5EF4-FFF2-40B4-BE49-F238E27FC236}">
                <a16:creationId xmlns:a16="http://schemas.microsoft.com/office/drawing/2014/main" id="{B3E0F08B-F8C1-2F56-C20D-F39926BF8B1A}"/>
              </a:ext>
            </a:extLst>
          </p:cNvPr>
          <p:cNvSpPr txBox="1"/>
          <p:nvPr/>
        </p:nvSpPr>
        <p:spPr>
          <a:xfrm>
            <a:off x="5208105" y="940534"/>
            <a:ext cx="3498574" cy="3262432"/>
          </a:xfrm>
          <a:prstGeom prst="rect">
            <a:avLst/>
          </a:prstGeom>
          <a:noFill/>
        </p:spPr>
        <p:txBody>
          <a:bodyPr wrap="square" rtlCol="0">
            <a:spAutoFit/>
          </a:bodyPr>
          <a:lstStyle/>
          <a:p>
            <a:pPr marL="285750" indent="-285750">
              <a:buFont typeface="Arial" panose="020B0604020202020204" pitchFamily="34" charset="0"/>
              <a:buChar char="•"/>
            </a:pPr>
            <a:r>
              <a:rPr lang="en-US" sz="1200" dirty="0"/>
              <a:t>Cisplatin-based chemotherapy is recommended after surgery for stage IB to stage III NSCLC in patients without contraindications to chemotherapy.</a:t>
            </a:r>
            <a:r>
              <a:rPr lang="en-US" sz="1200" dirty="0">
                <a:solidFill>
                  <a:srgbClr val="FF0000"/>
                </a:solidFill>
              </a:rPr>
              <a:t> (5% increase in survival in 5 years)</a:t>
            </a:r>
          </a:p>
          <a:p>
            <a:pPr marL="285750" indent="-285750">
              <a:buFont typeface="Arial" panose="020B0604020202020204" pitchFamily="34" charset="0"/>
              <a:buChar char="•"/>
            </a:pPr>
            <a:endParaRPr lang="en-US" sz="1200" dirty="0"/>
          </a:p>
          <a:p>
            <a:pPr marL="285750" indent="-285750">
              <a:buFont typeface="Arial" panose="020B0604020202020204" pitchFamily="34" charset="0"/>
              <a:buChar char="•"/>
            </a:pPr>
            <a:r>
              <a:rPr lang="en-US" sz="1200" dirty="0"/>
              <a:t>In patients without an </a:t>
            </a:r>
            <a:r>
              <a:rPr lang="en-US" sz="1200" i="1" dirty="0"/>
              <a:t>EGFR</a:t>
            </a:r>
            <a:r>
              <a:rPr lang="en-US" sz="1200" dirty="0"/>
              <a:t> or </a:t>
            </a:r>
            <a:r>
              <a:rPr lang="en-US" sz="1200" i="1" dirty="0"/>
              <a:t>ALK</a:t>
            </a:r>
            <a:r>
              <a:rPr lang="en-US" sz="1200" dirty="0"/>
              <a:t> genetic mutation, the addition of immunotherapy after completing chemotherapy further improves outcomes.</a:t>
            </a:r>
          </a:p>
          <a:p>
            <a:pPr marL="285750" indent="-285750">
              <a:buFont typeface="Arial" panose="020B0604020202020204" pitchFamily="34" charset="0"/>
              <a:buChar char="•"/>
            </a:pPr>
            <a:endParaRPr lang="en-US" sz="1200" dirty="0"/>
          </a:p>
          <a:p>
            <a:pPr marL="285750" indent="-285750">
              <a:buFont typeface="Arial" panose="020B0604020202020204" pitchFamily="34" charset="0"/>
              <a:buChar char="•"/>
            </a:pPr>
            <a:r>
              <a:rPr lang="en-US" sz="1200" dirty="0"/>
              <a:t>KEYNOTE trial demonstrated 1 year of pembrolizumab significantly prolonged survival in patients who received prior adjuvant chemotherapy from </a:t>
            </a:r>
            <a:r>
              <a:rPr lang="en-US" sz="1200" dirty="0">
                <a:solidFill>
                  <a:srgbClr val="FF0000"/>
                </a:solidFill>
              </a:rPr>
              <a:t>34.9 months to 58.7 months. </a:t>
            </a:r>
            <a:r>
              <a:rPr lang="en-US" sz="1200" dirty="0">
                <a:solidFill>
                  <a:schemeClr val="tx1"/>
                </a:solidFill>
              </a:rPr>
              <a:t>Approved for IB-IIIA NSCLC</a:t>
            </a:r>
            <a:endParaRPr lang="en-US" sz="1200" dirty="0">
              <a:solidFill>
                <a:srgbClr val="FF0000"/>
              </a:solidFill>
            </a:endParaRP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28363701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FADA75-D56D-DA21-9879-DDDF05DB36C5}"/>
              </a:ext>
            </a:extLst>
          </p:cNvPr>
          <p:cNvSpPr>
            <a:spLocks noGrp="1"/>
          </p:cNvSpPr>
          <p:nvPr>
            <p:ph type="title"/>
          </p:nvPr>
        </p:nvSpPr>
        <p:spPr/>
        <p:txBody>
          <a:bodyPr/>
          <a:lstStyle/>
          <a:p>
            <a:r>
              <a:rPr lang="en-US" sz="2400" dirty="0"/>
              <a:t>Question 14.</a:t>
            </a:r>
          </a:p>
        </p:txBody>
      </p:sp>
      <p:sp>
        <p:nvSpPr>
          <p:cNvPr id="3" name="Subtitle 2">
            <a:extLst>
              <a:ext uri="{FF2B5EF4-FFF2-40B4-BE49-F238E27FC236}">
                <a16:creationId xmlns:a16="http://schemas.microsoft.com/office/drawing/2014/main" id="{B62C4B8C-842E-F557-6473-8FE0AD7C9F21}"/>
              </a:ext>
            </a:extLst>
          </p:cNvPr>
          <p:cNvSpPr>
            <a:spLocks noGrp="1"/>
          </p:cNvSpPr>
          <p:nvPr>
            <p:ph type="subTitle" idx="1"/>
          </p:nvPr>
        </p:nvSpPr>
        <p:spPr>
          <a:xfrm>
            <a:off x="4572000" y="1083262"/>
            <a:ext cx="3361800" cy="1914300"/>
          </a:xfrm>
        </p:spPr>
        <p:txBody>
          <a:bodyPr/>
          <a:lstStyle/>
          <a:p>
            <a:r>
              <a:rPr lang="en-US" dirty="0"/>
              <a:t>The right lower extremity surgical site is clean, without evidence of infection.  Results of laboratory studies are normal.</a:t>
            </a:r>
          </a:p>
          <a:p>
            <a:r>
              <a:rPr lang="en-US" b="1" dirty="0"/>
              <a:t> </a:t>
            </a:r>
            <a:endParaRPr lang="en-US" dirty="0"/>
          </a:p>
          <a:p>
            <a:r>
              <a:rPr lang="en-US" b="1" dirty="0"/>
              <a:t>Which of the following is the most appropriate management?</a:t>
            </a:r>
            <a:endParaRPr lang="en-US" dirty="0"/>
          </a:p>
          <a:p>
            <a:r>
              <a:rPr lang="en-US" dirty="0"/>
              <a:t> </a:t>
            </a:r>
          </a:p>
          <a:p>
            <a:r>
              <a:rPr lang="en-US" dirty="0"/>
              <a:t>A. Dermatologic evaluation every six months</a:t>
            </a:r>
          </a:p>
          <a:p>
            <a:r>
              <a:rPr lang="en-US" dirty="0"/>
              <a:t>B. Nivolumab and ipilimumab</a:t>
            </a:r>
          </a:p>
          <a:p>
            <a:r>
              <a:rPr lang="en-US" dirty="0"/>
              <a:t>C. PET/CT</a:t>
            </a:r>
          </a:p>
          <a:p>
            <a:r>
              <a:rPr lang="en-US" dirty="0"/>
              <a:t>D. </a:t>
            </a:r>
            <a:r>
              <a:rPr lang="en-US" dirty="0" err="1"/>
              <a:t>Sentinal</a:t>
            </a:r>
            <a:r>
              <a:rPr lang="en-US" dirty="0"/>
              <a:t> lymph node biopsy</a:t>
            </a:r>
          </a:p>
          <a:p>
            <a:endParaRPr lang="en-US" dirty="0"/>
          </a:p>
        </p:txBody>
      </p:sp>
      <p:sp>
        <p:nvSpPr>
          <p:cNvPr id="4" name="Subtitle 3">
            <a:extLst>
              <a:ext uri="{FF2B5EF4-FFF2-40B4-BE49-F238E27FC236}">
                <a16:creationId xmlns:a16="http://schemas.microsoft.com/office/drawing/2014/main" id="{109C8F28-8C5A-E026-EE79-F1764FE63EA3}"/>
              </a:ext>
            </a:extLst>
          </p:cNvPr>
          <p:cNvSpPr>
            <a:spLocks noGrp="1"/>
          </p:cNvSpPr>
          <p:nvPr>
            <p:ph type="subTitle" idx="2"/>
          </p:nvPr>
        </p:nvSpPr>
        <p:spPr>
          <a:xfrm>
            <a:off x="656390" y="1083262"/>
            <a:ext cx="3361800" cy="1914300"/>
          </a:xfrm>
        </p:spPr>
        <p:txBody>
          <a:bodyPr/>
          <a:lstStyle/>
          <a:p>
            <a:r>
              <a:rPr lang="en-US" dirty="0"/>
              <a:t>A 50-year-old man is evaluated for follow up 2 months after surgical resection of </a:t>
            </a:r>
            <a:r>
              <a:rPr lang="en-US" dirty="0">
                <a:solidFill>
                  <a:srgbClr val="FF0000"/>
                </a:solidFill>
              </a:rPr>
              <a:t>a localized melanoma</a:t>
            </a:r>
            <a:r>
              <a:rPr lang="en-US" dirty="0"/>
              <a:t> of the right lower extremity. The </a:t>
            </a:r>
            <a:r>
              <a:rPr lang="en-US" dirty="0">
                <a:solidFill>
                  <a:srgbClr val="FF0000"/>
                </a:solidFill>
              </a:rPr>
              <a:t>depth of invasion by Breslow </a:t>
            </a:r>
            <a:r>
              <a:rPr lang="en-US" dirty="0" err="1">
                <a:solidFill>
                  <a:srgbClr val="FF0000"/>
                </a:solidFill>
              </a:rPr>
              <a:t>microstaging</a:t>
            </a:r>
            <a:r>
              <a:rPr lang="en-US" dirty="0">
                <a:solidFill>
                  <a:srgbClr val="FF0000"/>
                </a:solidFill>
              </a:rPr>
              <a:t> at excision was 0.6 mm</a:t>
            </a:r>
            <a:r>
              <a:rPr lang="en-US" dirty="0"/>
              <a:t>, and the lesion was </a:t>
            </a:r>
            <a:r>
              <a:rPr lang="en-US" dirty="0">
                <a:solidFill>
                  <a:srgbClr val="FF0000"/>
                </a:solidFill>
              </a:rPr>
              <a:t>nonulcerated.</a:t>
            </a:r>
            <a:r>
              <a:rPr lang="en-US" dirty="0"/>
              <a:t> He has no other medical problems and takes no medications. He performs daily skin self-examinations.</a:t>
            </a:r>
          </a:p>
          <a:p>
            <a:r>
              <a:rPr lang="en-US" dirty="0"/>
              <a:t> </a:t>
            </a:r>
          </a:p>
          <a:p>
            <a:r>
              <a:rPr lang="en-US" dirty="0"/>
              <a:t>On physical examination, vital signs are normal.</a:t>
            </a:r>
          </a:p>
        </p:txBody>
      </p:sp>
    </p:spTree>
    <p:extLst>
      <p:ext uri="{BB962C8B-B14F-4D97-AF65-F5344CB8AC3E}">
        <p14:creationId xmlns:p14="http://schemas.microsoft.com/office/powerpoint/2010/main" val="237339986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9EAD7D-4B75-A9D0-91C4-816F256C45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000A5A3-FEDE-A448-5661-91FA08AA0BC5}"/>
              </a:ext>
            </a:extLst>
          </p:cNvPr>
          <p:cNvSpPr>
            <a:spLocks noGrp="1"/>
          </p:cNvSpPr>
          <p:nvPr>
            <p:ph type="title"/>
          </p:nvPr>
        </p:nvSpPr>
        <p:spPr/>
        <p:txBody>
          <a:bodyPr/>
          <a:lstStyle/>
          <a:p>
            <a:r>
              <a:rPr lang="en-US" sz="2400" dirty="0"/>
              <a:t>Question 14.</a:t>
            </a:r>
          </a:p>
        </p:txBody>
      </p:sp>
      <p:sp>
        <p:nvSpPr>
          <p:cNvPr id="3" name="Subtitle 2">
            <a:extLst>
              <a:ext uri="{FF2B5EF4-FFF2-40B4-BE49-F238E27FC236}">
                <a16:creationId xmlns:a16="http://schemas.microsoft.com/office/drawing/2014/main" id="{6536167C-11FA-C776-D5F5-94BE3466BCF3}"/>
              </a:ext>
            </a:extLst>
          </p:cNvPr>
          <p:cNvSpPr>
            <a:spLocks noGrp="1"/>
          </p:cNvSpPr>
          <p:nvPr>
            <p:ph type="subTitle" idx="1"/>
          </p:nvPr>
        </p:nvSpPr>
        <p:spPr>
          <a:xfrm>
            <a:off x="4572000" y="1083262"/>
            <a:ext cx="3361800" cy="1914300"/>
          </a:xfrm>
        </p:spPr>
        <p:txBody>
          <a:bodyPr/>
          <a:lstStyle/>
          <a:p>
            <a:r>
              <a:rPr lang="en-US" dirty="0"/>
              <a:t>The right lower extremity surgical site is clean, without evidence of infection.  Results of laboratory studies are normal.</a:t>
            </a:r>
          </a:p>
          <a:p>
            <a:r>
              <a:rPr lang="en-US" b="1" dirty="0"/>
              <a:t> </a:t>
            </a:r>
            <a:endParaRPr lang="en-US" dirty="0"/>
          </a:p>
          <a:p>
            <a:r>
              <a:rPr lang="en-US" b="1" dirty="0"/>
              <a:t>Which of the following is the most appropriate management?</a:t>
            </a:r>
            <a:endParaRPr lang="en-US" dirty="0"/>
          </a:p>
          <a:p>
            <a:r>
              <a:rPr lang="en-US" dirty="0"/>
              <a:t> </a:t>
            </a:r>
          </a:p>
          <a:p>
            <a:r>
              <a:rPr lang="en-US" dirty="0">
                <a:solidFill>
                  <a:srgbClr val="FF0000"/>
                </a:solidFill>
              </a:rPr>
              <a:t>A. Dermatologic evaluation every six months</a:t>
            </a:r>
          </a:p>
          <a:p>
            <a:r>
              <a:rPr lang="en-US" dirty="0"/>
              <a:t>B. Nivolumab and ipilimumab</a:t>
            </a:r>
          </a:p>
          <a:p>
            <a:r>
              <a:rPr lang="en-US" dirty="0"/>
              <a:t>C. PET/CT</a:t>
            </a:r>
          </a:p>
          <a:p>
            <a:r>
              <a:rPr lang="en-US" dirty="0"/>
              <a:t>D. </a:t>
            </a:r>
            <a:r>
              <a:rPr lang="en-US" dirty="0" err="1"/>
              <a:t>Sentinal</a:t>
            </a:r>
            <a:r>
              <a:rPr lang="en-US" dirty="0"/>
              <a:t> lymph node biopsy</a:t>
            </a:r>
          </a:p>
          <a:p>
            <a:endParaRPr lang="en-US" dirty="0"/>
          </a:p>
        </p:txBody>
      </p:sp>
      <p:sp>
        <p:nvSpPr>
          <p:cNvPr id="4" name="Subtitle 3">
            <a:extLst>
              <a:ext uri="{FF2B5EF4-FFF2-40B4-BE49-F238E27FC236}">
                <a16:creationId xmlns:a16="http://schemas.microsoft.com/office/drawing/2014/main" id="{5E6EA96E-BC2C-FABB-1082-920ED51E0350}"/>
              </a:ext>
            </a:extLst>
          </p:cNvPr>
          <p:cNvSpPr>
            <a:spLocks noGrp="1"/>
          </p:cNvSpPr>
          <p:nvPr>
            <p:ph type="subTitle" idx="2"/>
          </p:nvPr>
        </p:nvSpPr>
        <p:spPr>
          <a:xfrm>
            <a:off x="656390" y="1083262"/>
            <a:ext cx="3361800" cy="1914300"/>
          </a:xfrm>
        </p:spPr>
        <p:txBody>
          <a:bodyPr/>
          <a:lstStyle/>
          <a:p>
            <a:r>
              <a:rPr lang="en-US" dirty="0"/>
              <a:t>A 50-year-old man is evaluated for follow up 2 months after surgical resection of a localized melanoma of the right lower extremity. The depth of invasion by Breslow </a:t>
            </a:r>
            <a:r>
              <a:rPr lang="en-US" dirty="0" err="1"/>
              <a:t>microstaging</a:t>
            </a:r>
            <a:r>
              <a:rPr lang="en-US" dirty="0"/>
              <a:t> at excision was 0.6 mm, and the lesion was nonulcerated. He has no other medical problems and takes no medications. He performs daily skin self-examinations.</a:t>
            </a:r>
          </a:p>
          <a:p>
            <a:r>
              <a:rPr lang="en-US" dirty="0"/>
              <a:t> </a:t>
            </a:r>
          </a:p>
          <a:p>
            <a:r>
              <a:rPr lang="en-US" dirty="0"/>
              <a:t>On physical examination, vital signs are normal.</a:t>
            </a:r>
          </a:p>
        </p:txBody>
      </p:sp>
    </p:spTree>
    <p:extLst>
      <p:ext uri="{BB962C8B-B14F-4D97-AF65-F5344CB8AC3E}">
        <p14:creationId xmlns:p14="http://schemas.microsoft.com/office/powerpoint/2010/main" val="74744135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F5E843-B1C9-87CB-1EDD-E435A4806D2D}"/>
              </a:ext>
            </a:extLst>
          </p:cNvPr>
          <p:cNvSpPr>
            <a:spLocks noGrp="1"/>
          </p:cNvSpPr>
          <p:nvPr>
            <p:ph type="title"/>
          </p:nvPr>
        </p:nvSpPr>
        <p:spPr/>
        <p:txBody>
          <a:bodyPr/>
          <a:lstStyle/>
          <a:p>
            <a:r>
              <a:rPr lang="en-US" sz="2400" dirty="0"/>
              <a:t>Melanoma Risk Factors </a:t>
            </a:r>
          </a:p>
        </p:txBody>
      </p:sp>
      <p:sp>
        <p:nvSpPr>
          <p:cNvPr id="7" name="Subtitle 6">
            <a:extLst>
              <a:ext uri="{FF2B5EF4-FFF2-40B4-BE49-F238E27FC236}">
                <a16:creationId xmlns:a16="http://schemas.microsoft.com/office/drawing/2014/main" id="{68D6FCD0-9711-7AB4-9F68-862BE1105E11}"/>
              </a:ext>
            </a:extLst>
          </p:cNvPr>
          <p:cNvSpPr>
            <a:spLocks noGrp="1"/>
          </p:cNvSpPr>
          <p:nvPr>
            <p:ph type="subTitle" idx="1"/>
          </p:nvPr>
        </p:nvSpPr>
        <p:spPr/>
        <p:txBody>
          <a:bodyPr/>
          <a:lstStyle/>
          <a:p>
            <a:pPr>
              <a:buFont typeface="Arial" panose="020B0604020202020204" pitchFamily="34" charset="0"/>
              <a:buChar char="•"/>
            </a:pPr>
            <a:r>
              <a:rPr lang="en-US" dirty="0"/>
              <a:t>Immunosuppression</a:t>
            </a:r>
          </a:p>
          <a:p>
            <a:pPr marL="139700" indent="0"/>
            <a:r>
              <a:rPr lang="en-US" dirty="0"/>
              <a:t>       Solid organ transplant</a:t>
            </a:r>
          </a:p>
          <a:p>
            <a:pPr marL="425450" indent="-285750">
              <a:buFont typeface="Arial" panose="020B0604020202020204" pitchFamily="34" charset="0"/>
              <a:buChar char="•"/>
            </a:pPr>
            <a:r>
              <a:rPr lang="en-US" dirty="0"/>
              <a:t> HIV/AIDS</a:t>
            </a:r>
          </a:p>
          <a:p>
            <a:pPr marL="425450" indent="-285750">
              <a:buFont typeface="Arial" panose="020B0604020202020204" pitchFamily="34" charset="0"/>
              <a:buChar char="•"/>
            </a:pPr>
            <a:r>
              <a:rPr lang="en-US" dirty="0"/>
              <a:t> Hematologic malignancy</a:t>
            </a:r>
          </a:p>
          <a:p>
            <a:pPr marL="425450" indent="-285750">
              <a:buFont typeface="Arial" panose="020B0604020202020204" pitchFamily="34" charset="0"/>
              <a:buChar char="•"/>
            </a:pPr>
            <a:r>
              <a:rPr lang="en-US" dirty="0"/>
              <a:t>Genetic predisposition</a:t>
            </a:r>
          </a:p>
          <a:p>
            <a:pPr marL="425450" indent="-285750">
              <a:buFont typeface="Arial" panose="020B0604020202020204" pitchFamily="34" charset="0"/>
              <a:buChar char="•"/>
            </a:pPr>
            <a:r>
              <a:rPr lang="en-US" dirty="0"/>
              <a:t>Tanning bed use </a:t>
            </a:r>
          </a:p>
          <a:p>
            <a:pPr marL="425450" indent="-285750">
              <a:buFont typeface="Arial" panose="020B0604020202020204" pitchFamily="34" charset="0"/>
              <a:buChar char="•"/>
            </a:pPr>
            <a:r>
              <a:rPr lang="en-US" dirty="0"/>
              <a:t>Residence in sunnier climate/nearer to equator</a:t>
            </a:r>
          </a:p>
          <a:p>
            <a:pPr marL="425450" indent="-285750">
              <a:buFont typeface="Arial" panose="020B0604020202020204" pitchFamily="34" charset="0"/>
              <a:buChar char="•"/>
            </a:pPr>
            <a:r>
              <a:rPr lang="en-US" dirty="0"/>
              <a:t>Intermittent intense sun exposure</a:t>
            </a:r>
          </a:p>
          <a:p>
            <a:pPr marL="425450" indent="-285750">
              <a:buFont typeface="Arial" panose="020B0604020202020204" pitchFamily="34" charset="0"/>
              <a:buChar char="•"/>
            </a:pPr>
            <a:r>
              <a:rPr lang="en-US" dirty="0"/>
              <a:t>Chronic sun exposure</a:t>
            </a:r>
          </a:p>
        </p:txBody>
      </p:sp>
      <p:sp>
        <p:nvSpPr>
          <p:cNvPr id="8" name="Subtitle 7">
            <a:extLst>
              <a:ext uri="{FF2B5EF4-FFF2-40B4-BE49-F238E27FC236}">
                <a16:creationId xmlns:a16="http://schemas.microsoft.com/office/drawing/2014/main" id="{31DA0801-46E0-14A9-FF85-C77D01BC24C0}"/>
              </a:ext>
            </a:extLst>
          </p:cNvPr>
          <p:cNvSpPr>
            <a:spLocks noGrp="1"/>
          </p:cNvSpPr>
          <p:nvPr>
            <p:ph type="subTitle" idx="2"/>
          </p:nvPr>
        </p:nvSpPr>
        <p:spPr/>
        <p:txBody>
          <a:bodyPr/>
          <a:lstStyle/>
          <a:p>
            <a:pPr>
              <a:buFont typeface="Arial" panose="020B0604020202020204" pitchFamily="34" charset="0"/>
              <a:buChar char="•"/>
            </a:pPr>
            <a:r>
              <a:rPr lang="en-US" dirty="0"/>
              <a:t>Male sex</a:t>
            </a:r>
          </a:p>
          <a:p>
            <a:pPr>
              <a:buFont typeface="Arial" panose="020B0604020202020204" pitchFamily="34" charset="0"/>
              <a:buChar char="•"/>
            </a:pPr>
            <a:r>
              <a:rPr lang="en-US" dirty="0"/>
              <a:t>Age &gt; 50</a:t>
            </a:r>
          </a:p>
          <a:p>
            <a:pPr>
              <a:buFont typeface="Arial" panose="020B0604020202020204" pitchFamily="34" charset="0"/>
              <a:buChar char="•"/>
            </a:pPr>
            <a:r>
              <a:rPr lang="en-US" dirty="0"/>
              <a:t>Atypical moles/dysplastic nevi</a:t>
            </a:r>
          </a:p>
          <a:p>
            <a:pPr>
              <a:buFont typeface="Arial" panose="020B0604020202020204" pitchFamily="34" charset="0"/>
              <a:buChar char="•"/>
            </a:pPr>
            <a:r>
              <a:rPr lang="en-US" dirty="0"/>
              <a:t>Increased mole count</a:t>
            </a:r>
          </a:p>
          <a:p>
            <a:pPr>
              <a:buFont typeface="Arial" panose="020B0604020202020204" pitchFamily="34" charset="0"/>
              <a:buChar char="•"/>
            </a:pPr>
            <a:r>
              <a:rPr lang="en-US" dirty="0"/>
              <a:t>Fitzpatrick skin type 1 (red hair-blue eyes)</a:t>
            </a:r>
          </a:p>
          <a:p>
            <a:pPr>
              <a:buFont typeface="Arial" panose="020B0604020202020204" pitchFamily="34" charset="0"/>
              <a:buChar char="•"/>
            </a:pPr>
            <a:r>
              <a:rPr lang="en-US" dirty="0"/>
              <a:t>Multiple and/or blistering sun burns</a:t>
            </a:r>
          </a:p>
          <a:p>
            <a:pPr>
              <a:buFont typeface="Arial" panose="020B0604020202020204" pitchFamily="34" charset="0"/>
              <a:buChar char="•"/>
            </a:pPr>
            <a:r>
              <a:rPr lang="en-US" dirty="0"/>
              <a:t>Actinic keratosis</a:t>
            </a:r>
          </a:p>
          <a:p>
            <a:pPr>
              <a:buFont typeface="Arial" panose="020B0604020202020204" pitchFamily="34" charset="0"/>
              <a:buChar char="•"/>
            </a:pPr>
            <a:r>
              <a:rPr lang="en-US" dirty="0"/>
              <a:t>Non-melanoma skin cancer (BCC and SCC)</a:t>
            </a:r>
          </a:p>
        </p:txBody>
      </p:sp>
      <p:pic>
        <p:nvPicPr>
          <p:cNvPr id="10" name="Picture 9" descr="Sunshine Transparent HQ PNG Download | FreePNGImg">
            <a:extLst>
              <a:ext uri="{FF2B5EF4-FFF2-40B4-BE49-F238E27FC236}">
                <a16:creationId xmlns:a16="http://schemas.microsoft.com/office/drawing/2014/main" id="{FADE99A7-0E1E-D988-233D-E6061B436876}"/>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7086374" y="228034"/>
            <a:ext cx="1789243" cy="1789243"/>
          </a:xfrm>
          <a:prstGeom prst="rect">
            <a:avLst/>
          </a:prstGeom>
        </p:spPr>
      </p:pic>
    </p:spTree>
    <p:extLst>
      <p:ext uri="{BB962C8B-B14F-4D97-AF65-F5344CB8AC3E}">
        <p14:creationId xmlns:p14="http://schemas.microsoft.com/office/powerpoint/2010/main" val="3599772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8">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7">
                                            <p:txEl>
                                              <p:pRg st="0" end="0"/>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7">
                                            <p:txEl>
                                              <p:pRg st="1" end="1"/>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7">
                                            <p:txEl>
                                              <p:pRg st="2" end="2"/>
                                            </p:txEl>
                                          </p:spTgt>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7">
                                            <p:txEl>
                                              <p:pRg st="6" end="6"/>
                                            </p:txEl>
                                          </p:spTgt>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7">
                                            <p:txEl>
                                              <p:pRg st="7" end="7"/>
                                            </p:txEl>
                                          </p:spTgt>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7">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C5BEE87-A8A8-FBE1-E2D3-AAF747AB2723}"/>
              </a:ext>
            </a:extLst>
          </p:cNvPr>
          <p:cNvPicPr>
            <a:picLocks noChangeAspect="1"/>
          </p:cNvPicPr>
          <p:nvPr/>
        </p:nvPicPr>
        <p:blipFill>
          <a:blip r:embed="rId2"/>
          <a:stretch>
            <a:fillRect/>
          </a:stretch>
        </p:blipFill>
        <p:spPr>
          <a:xfrm>
            <a:off x="218660" y="628141"/>
            <a:ext cx="6414784" cy="3536355"/>
          </a:xfrm>
          <a:prstGeom prst="rect">
            <a:avLst/>
          </a:prstGeom>
        </p:spPr>
      </p:pic>
      <p:sp>
        <p:nvSpPr>
          <p:cNvPr id="7" name="TextBox 6">
            <a:extLst>
              <a:ext uri="{FF2B5EF4-FFF2-40B4-BE49-F238E27FC236}">
                <a16:creationId xmlns:a16="http://schemas.microsoft.com/office/drawing/2014/main" id="{5121E730-D88E-F8A2-0ADC-6E3824A11F5E}"/>
              </a:ext>
            </a:extLst>
          </p:cNvPr>
          <p:cNvSpPr txBox="1"/>
          <p:nvPr/>
        </p:nvSpPr>
        <p:spPr>
          <a:xfrm>
            <a:off x="6788426" y="909756"/>
            <a:ext cx="2136914" cy="3323987"/>
          </a:xfrm>
          <a:prstGeom prst="rect">
            <a:avLst/>
          </a:prstGeom>
          <a:noFill/>
        </p:spPr>
        <p:txBody>
          <a:bodyPr wrap="square" rtlCol="0">
            <a:spAutoFit/>
          </a:bodyPr>
          <a:lstStyle/>
          <a:p>
            <a:pPr marL="285750" indent="-285750">
              <a:buFont typeface="Arial" panose="020B0604020202020204" pitchFamily="34" charset="0"/>
              <a:buChar char="•"/>
            </a:pPr>
            <a:r>
              <a:rPr lang="en-US" dirty="0"/>
              <a:t>Sentinel lymph node biopsy should be considered if &lt;0.8 mm thick WITH ulceration or 0.8-1.0 mm thick +/- ulceration</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Follow up for stage 1A melanoma should be clinical exam with emphasis on skin and LN q 6-12 months for 5 years, then annually </a:t>
            </a:r>
          </a:p>
        </p:txBody>
      </p:sp>
      <p:sp>
        <p:nvSpPr>
          <p:cNvPr id="2" name="Rectangle 1">
            <a:extLst>
              <a:ext uri="{FF2B5EF4-FFF2-40B4-BE49-F238E27FC236}">
                <a16:creationId xmlns:a16="http://schemas.microsoft.com/office/drawing/2014/main" id="{510B2F49-B958-3123-62B9-169DC19E91EB}"/>
              </a:ext>
            </a:extLst>
          </p:cNvPr>
          <p:cNvSpPr/>
          <p:nvPr/>
        </p:nvSpPr>
        <p:spPr>
          <a:xfrm>
            <a:off x="377687" y="2186609"/>
            <a:ext cx="864704" cy="516834"/>
          </a:xfrm>
          <a:prstGeom prst="rect">
            <a:avLst/>
          </a:prstGeom>
          <a:noFill/>
          <a:ln w="4762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74068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248752-C3DE-DA44-D546-CFDB08E52C03}"/>
              </a:ext>
            </a:extLst>
          </p:cNvPr>
          <p:cNvSpPr>
            <a:spLocks noGrp="1"/>
          </p:cNvSpPr>
          <p:nvPr>
            <p:ph type="title"/>
          </p:nvPr>
        </p:nvSpPr>
        <p:spPr/>
        <p:txBody>
          <a:bodyPr/>
          <a:lstStyle/>
          <a:p>
            <a:r>
              <a:rPr lang="en-US" sz="2400" dirty="0"/>
              <a:t>Question 15.</a:t>
            </a:r>
          </a:p>
        </p:txBody>
      </p:sp>
      <p:sp>
        <p:nvSpPr>
          <p:cNvPr id="3" name="Subtitle 2">
            <a:extLst>
              <a:ext uri="{FF2B5EF4-FFF2-40B4-BE49-F238E27FC236}">
                <a16:creationId xmlns:a16="http://schemas.microsoft.com/office/drawing/2014/main" id="{40C15C42-C171-F9DC-EED1-581E85F123A9}"/>
              </a:ext>
            </a:extLst>
          </p:cNvPr>
          <p:cNvSpPr>
            <a:spLocks noGrp="1"/>
          </p:cNvSpPr>
          <p:nvPr>
            <p:ph type="subTitle" idx="1"/>
          </p:nvPr>
        </p:nvSpPr>
        <p:spPr>
          <a:xfrm>
            <a:off x="4572000" y="1017725"/>
            <a:ext cx="3361800" cy="1914300"/>
          </a:xfrm>
        </p:spPr>
        <p:txBody>
          <a:bodyPr/>
          <a:lstStyle/>
          <a:p>
            <a:r>
              <a:rPr lang="en-US" sz="1200" dirty="0"/>
              <a:t> Results of laboratory studies are normal. </a:t>
            </a:r>
          </a:p>
          <a:p>
            <a:r>
              <a:rPr lang="en-US" sz="1200" dirty="0"/>
              <a:t> </a:t>
            </a:r>
          </a:p>
          <a:p>
            <a:r>
              <a:rPr lang="en-US" sz="1200" dirty="0">
                <a:solidFill>
                  <a:srgbClr val="FF0000"/>
                </a:solidFill>
              </a:rPr>
              <a:t>A PET/CT scan shows uptake in the nodule in the left upper lung and no other evidence of disease</a:t>
            </a:r>
            <a:r>
              <a:rPr lang="en-US" sz="1200" dirty="0"/>
              <a:t>.</a:t>
            </a:r>
          </a:p>
          <a:p>
            <a:r>
              <a:rPr lang="en-US" sz="1200" dirty="0"/>
              <a:t> </a:t>
            </a:r>
          </a:p>
          <a:p>
            <a:r>
              <a:rPr lang="en-US" sz="1200" dirty="0"/>
              <a:t>Findings on biopsy of the lung lesion are consistent </a:t>
            </a:r>
            <a:r>
              <a:rPr lang="en-US" sz="1200" dirty="0">
                <a:solidFill>
                  <a:srgbClr val="FF0000"/>
                </a:solidFill>
              </a:rPr>
              <a:t>with </a:t>
            </a:r>
            <a:r>
              <a:rPr lang="en-US" sz="1200" i="1" dirty="0">
                <a:solidFill>
                  <a:srgbClr val="FF0000"/>
                </a:solidFill>
              </a:rPr>
              <a:t>BRAFV600E-</a:t>
            </a:r>
            <a:r>
              <a:rPr lang="en-US" sz="1200" dirty="0">
                <a:solidFill>
                  <a:srgbClr val="FF0000"/>
                </a:solidFill>
              </a:rPr>
              <a:t>mutation melanoma.</a:t>
            </a:r>
          </a:p>
          <a:p>
            <a:r>
              <a:rPr lang="en-US" sz="1200" b="1" dirty="0"/>
              <a:t> </a:t>
            </a:r>
            <a:endParaRPr lang="en-US" sz="1200" dirty="0"/>
          </a:p>
          <a:p>
            <a:r>
              <a:rPr lang="en-US" sz="1200" b="1" dirty="0"/>
              <a:t>Which of the following is the most appropriate next treatment?</a:t>
            </a:r>
            <a:endParaRPr lang="en-US" sz="1200" dirty="0"/>
          </a:p>
          <a:p>
            <a:r>
              <a:rPr lang="en-US" sz="1200" dirty="0"/>
              <a:t> </a:t>
            </a:r>
          </a:p>
          <a:p>
            <a:r>
              <a:rPr lang="en-US" sz="1200" dirty="0"/>
              <a:t>A. BRAF inhibitor plus MEK inhibitor</a:t>
            </a:r>
          </a:p>
          <a:p>
            <a:r>
              <a:rPr lang="en-US" sz="1200" dirty="0"/>
              <a:t>B. Immune checkpoint inhibitor</a:t>
            </a:r>
          </a:p>
          <a:p>
            <a:r>
              <a:rPr lang="en-US" sz="1200" dirty="0"/>
              <a:t>C. Interferon</a:t>
            </a:r>
          </a:p>
          <a:p>
            <a:r>
              <a:rPr lang="en-US" sz="1200" dirty="0"/>
              <a:t>D. Surgical resection</a:t>
            </a:r>
          </a:p>
          <a:p>
            <a:r>
              <a:rPr lang="en-US" sz="1200" dirty="0"/>
              <a:t> </a:t>
            </a:r>
          </a:p>
          <a:p>
            <a:endParaRPr lang="en-US" dirty="0"/>
          </a:p>
          <a:p>
            <a:endParaRPr lang="en-US" dirty="0"/>
          </a:p>
        </p:txBody>
      </p:sp>
      <p:sp>
        <p:nvSpPr>
          <p:cNvPr id="4" name="Subtitle 3">
            <a:extLst>
              <a:ext uri="{FF2B5EF4-FFF2-40B4-BE49-F238E27FC236}">
                <a16:creationId xmlns:a16="http://schemas.microsoft.com/office/drawing/2014/main" id="{DBECBC7F-91D9-608C-ADB4-0C7F75FE7F7C}"/>
              </a:ext>
            </a:extLst>
          </p:cNvPr>
          <p:cNvSpPr>
            <a:spLocks noGrp="1"/>
          </p:cNvSpPr>
          <p:nvPr>
            <p:ph type="subTitle" idx="2"/>
          </p:nvPr>
        </p:nvSpPr>
        <p:spPr>
          <a:xfrm>
            <a:off x="720000" y="1017725"/>
            <a:ext cx="3361800" cy="1914300"/>
          </a:xfrm>
        </p:spPr>
        <p:txBody>
          <a:bodyPr/>
          <a:lstStyle/>
          <a:p>
            <a:r>
              <a:rPr lang="en-US" sz="1200" dirty="0"/>
              <a:t>A 60-year-old man is evaluated for a </a:t>
            </a:r>
            <a:r>
              <a:rPr lang="en-US" sz="1200" dirty="0">
                <a:solidFill>
                  <a:srgbClr val="FF0000"/>
                </a:solidFill>
              </a:rPr>
              <a:t>nodule in the left upper lung </a:t>
            </a:r>
            <a:r>
              <a:rPr lang="en-US" sz="1200" dirty="0">
                <a:solidFill>
                  <a:schemeClr val="tx1"/>
                </a:solidFill>
              </a:rPr>
              <a:t>discovered on a chest radiograph because of a chronic cough</a:t>
            </a:r>
            <a:r>
              <a:rPr lang="en-US" sz="1200" dirty="0"/>
              <a:t>. Five years ago, </a:t>
            </a:r>
            <a:r>
              <a:rPr lang="en-US" sz="1200" dirty="0">
                <a:solidFill>
                  <a:srgbClr val="FF0000"/>
                </a:solidFill>
              </a:rPr>
              <a:t>melanoma of the left upper extremity was surgically removed</a:t>
            </a:r>
            <a:r>
              <a:rPr lang="en-US" sz="1200" dirty="0"/>
              <a:t>. The sentinel node biopsy at that time was negative, and he did not receive adjuvant therapy. The patient has gastroesophageal reflux disease, hypertension, and type 2 diabetes mellitus. Medications include omeprazole, empagliflozin, lisinopril, metformin, and simvastatin. </a:t>
            </a:r>
          </a:p>
          <a:p>
            <a:r>
              <a:rPr lang="en-US" sz="1200" dirty="0"/>
              <a:t> </a:t>
            </a:r>
          </a:p>
          <a:p>
            <a:r>
              <a:rPr lang="en-US" sz="1200" dirty="0"/>
              <a:t>On physical examination, vital signs and other findings are normal.</a:t>
            </a:r>
          </a:p>
          <a:p>
            <a:endParaRPr lang="en-US" dirty="0"/>
          </a:p>
        </p:txBody>
      </p:sp>
    </p:spTree>
    <p:extLst>
      <p:ext uri="{BB962C8B-B14F-4D97-AF65-F5344CB8AC3E}">
        <p14:creationId xmlns:p14="http://schemas.microsoft.com/office/powerpoint/2010/main" val="414711073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AB0C26-7D50-DD63-AF53-5D5B6235536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C765E2-ABFB-3070-D517-66226FCCFEDB}"/>
              </a:ext>
            </a:extLst>
          </p:cNvPr>
          <p:cNvSpPr>
            <a:spLocks noGrp="1"/>
          </p:cNvSpPr>
          <p:nvPr>
            <p:ph type="title"/>
          </p:nvPr>
        </p:nvSpPr>
        <p:spPr/>
        <p:txBody>
          <a:bodyPr/>
          <a:lstStyle/>
          <a:p>
            <a:r>
              <a:rPr lang="en-US" sz="2400" dirty="0"/>
              <a:t>Question 15.</a:t>
            </a:r>
          </a:p>
        </p:txBody>
      </p:sp>
      <p:sp>
        <p:nvSpPr>
          <p:cNvPr id="3" name="Subtitle 2">
            <a:extLst>
              <a:ext uri="{FF2B5EF4-FFF2-40B4-BE49-F238E27FC236}">
                <a16:creationId xmlns:a16="http://schemas.microsoft.com/office/drawing/2014/main" id="{F2BEB696-9E62-EA7F-A63A-623BFFB4C421}"/>
              </a:ext>
            </a:extLst>
          </p:cNvPr>
          <p:cNvSpPr>
            <a:spLocks noGrp="1"/>
          </p:cNvSpPr>
          <p:nvPr>
            <p:ph type="subTitle" idx="1"/>
          </p:nvPr>
        </p:nvSpPr>
        <p:spPr>
          <a:xfrm>
            <a:off x="4572000" y="1017725"/>
            <a:ext cx="3361800" cy="1914300"/>
          </a:xfrm>
        </p:spPr>
        <p:txBody>
          <a:bodyPr/>
          <a:lstStyle/>
          <a:p>
            <a:r>
              <a:rPr lang="en-US" sz="1200" dirty="0"/>
              <a:t> Results of laboratory studies are normal. </a:t>
            </a:r>
          </a:p>
          <a:p>
            <a:r>
              <a:rPr lang="en-US" sz="1200" dirty="0"/>
              <a:t> </a:t>
            </a:r>
          </a:p>
          <a:p>
            <a:r>
              <a:rPr lang="en-US" sz="1200" dirty="0"/>
              <a:t>A PET/CT scan shows uptake in the nodule in the left upper lung and no other evidence of disease.</a:t>
            </a:r>
          </a:p>
          <a:p>
            <a:r>
              <a:rPr lang="en-US" sz="1200" dirty="0"/>
              <a:t> </a:t>
            </a:r>
          </a:p>
          <a:p>
            <a:r>
              <a:rPr lang="en-US" sz="1200" dirty="0"/>
              <a:t>Findings on biopsy of the lung lesion are consistent with </a:t>
            </a:r>
            <a:r>
              <a:rPr lang="en-US" sz="1200" i="1" dirty="0"/>
              <a:t>BRAFV600E-</a:t>
            </a:r>
            <a:r>
              <a:rPr lang="en-US" sz="1200" dirty="0"/>
              <a:t>mutation melanoma.</a:t>
            </a:r>
          </a:p>
          <a:p>
            <a:r>
              <a:rPr lang="en-US" sz="1200" b="1" dirty="0"/>
              <a:t> </a:t>
            </a:r>
            <a:endParaRPr lang="en-US" sz="1200" dirty="0"/>
          </a:p>
          <a:p>
            <a:r>
              <a:rPr lang="en-US" sz="1200" b="1" dirty="0"/>
              <a:t>Which of the following is the most appropriate next treatment?</a:t>
            </a:r>
            <a:endParaRPr lang="en-US" sz="1200" dirty="0"/>
          </a:p>
          <a:p>
            <a:r>
              <a:rPr lang="en-US" sz="1200" dirty="0"/>
              <a:t> </a:t>
            </a:r>
          </a:p>
          <a:p>
            <a:r>
              <a:rPr lang="en-US" sz="1200" dirty="0"/>
              <a:t>A. BRAF inhibitor plus MEK inhibitor</a:t>
            </a:r>
          </a:p>
          <a:p>
            <a:r>
              <a:rPr lang="en-US" sz="1200" dirty="0"/>
              <a:t>B. Immune checkpoint inhibitor</a:t>
            </a:r>
          </a:p>
          <a:p>
            <a:r>
              <a:rPr lang="en-US" sz="1200" dirty="0"/>
              <a:t>C. Interferon</a:t>
            </a:r>
          </a:p>
          <a:p>
            <a:r>
              <a:rPr lang="en-US" sz="1200" dirty="0">
                <a:solidFill>
                  <a:srgbClr val="FF0000"/>
                </a:solidFill>
              </a:rPr>
              <a:t>D. Surgical resection</a:t>
            </a:r>
          </a:p>
          <a:p>
            <a:r>
              <a:rPr lang="en-US" sz="1200" dirty="0"/>
              <a:t> </a:t>
            </a:r>
          </a:p>
          <a:p>
            <a:endParaRPr lang="en-US" dirty="0"/>
          </a:p>
          <a:p>
            <a:endParaRPr lang="en-US" dirty="0"/>
          </a:p>
        </p:txBody>
      </p:sp>
      <p:sp>
        <p:nvSpPr>
          <p:cNvPr id="4" name="Subtitle 3">
            <a:extLst>
              <a:ext uri="{FF2B5EF4-FFF2-40B4-BE49-F238E27FC236}">
                <a16:creationId xmlns:a16="http://schemas.microsoft.com/office/drawing/2014/main" id="{BF0C89F3-E1C3-24C8-04DF-3887560F1D91}"/>
              </a:ext>
            </a:extLst>
          </p:cNvPr>
          <p:cNvSpPr>
            <a:spLocks noGrp="1"/>
          </p:cNvSpPr>
          <p:nvPr>
            <p:ph type="subTitle" idx="2"/>
          </p:nvPr>
        </p:nvSpPr>
        <p:spPr>
          <a:xfrm>
            <a:off x="720000" y="1017725"/>
            <a:ext cx="3361800" cy="1914300"/>
          </a:xfrm>
        </p:spPr>
        <p:txBody>
          <a:bodyPr/>
          <a:lstStyle/>
          <a:p>
            <a:r>
              <a:rPr lang="en-US" sz="1200" dirty="0"/>
              <a:t>A 60-year-old man is evaluated for a nodule in the left upper lung discovered on a chest radiograph because of a chronic cough. Five years ago, melanoma of the left upper extremity was surgically removed. The sentinel node biopsy at that time was negative, and he did not receive adjuvant therapy. The patient has gastroesophageal reflux disease, hypertension, and type 2 diabetes mellitus. Medications include omeprazole, empagliflozin, lisinopril, metformin, and simvastatin. </a:t>
            </a:r>
          </a:p>
          <a:p>
            <a:r>
              <a:rPr lang="en-US" sz="1200" dirty="0"/>
              <a:t> </a:t>
            </a:r>
          </a:p>
          <a:p>
            <a:r>
              <a:rPr lang="en-US" sz="1200" dirty="0"/>
              <a:t>On physical examination, vital signs and other findings are normal.</a:t>
            </a:r>
          </a:p>
          <a:p>
            <a:endParaRPr lang="en-US" dirty="0"/>
          </a:p>
        </p:txBody>
      </p:sp>
    </p:spTree>
    <p:extLst>
      <p:ext uri="{BB962C8B-B14F-4D97-AF65-F5344CB8AC3E}">
        <p14:creationId xmlns:p14="http://schemas.microsoft.com/office/powerpoint/2010/main" val="359514576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3BF50-805D-70EC-9613-C38BCD3D5AED}"/>
              </a:ext>
            </a:extLst>
          </p:cNvPr>
          <p:cNvSpPr>
            <a:spLocks noGrp="1"/>
          </p:cNvSpPr>
          <p:nvPr>
            <p:ph type="title"/>
          </p:nvPr>
        </p:nvSpPr>
        <p:spPr>
          <a:xfrm>
            <a:off x="615069" y="242853"/>
            <a:ext cx="7704000" cy="572700"/>
          </a:xfrm>
        </p:spPr>
        <p:txBody>
          <a:bodyPr/>
          <a:lstStyle/>
          <a:p>
            <a:r>
              <a:rPr lang="en-US" sz="2400" dirty="0"/>
              <a:t>Oligo Metastatic Melanoma</a:t>
            </a:r>
          </a:p>
        </p:txBody>
      </p:sp>
      <p:pic>
        <p:nvPicPr>
          <p:cNvPr id="6" name="Picture 5">
            <a:extLst>
              <a:ext uri="{FF2B5EF4-FFF2-40B4-BE49-F238E27FC236}">
                <a16:creationId xmlns:a16="http://schemas.microsoft.com/office/drawing/2014/main" id="{2D0F4F61-AFF9-29F2-2E7E-552874AB0125}"/>
              </a:ext>
            </a:extLst>
          </p:cNvPr>
          <p:cNvPicPr>
            <a:picLocks noChangeAspect="1"/>
          </p:cNvPicPr>
          <p:nvPr/>
        </p:nvPicPr>
        <p:blipFill>
          <a:blip r:embed="rId2"/>
          <a:stretch>
            <a:fillRect/>
          </a:stretch>
        </p:blipFill>
        <p:spPr>
          <a:xfrm>
            <a:off x="1162373" y="815553"/>
            <a:ext cx="5149480" cy="3882922"/>
          </a:xfrm>
          <a:prstGeom prst="rect">
            <a:avLst/>
          </a:prstGeom>
        </p:spPr>
      </p:pic>
      <p:pic>
        <p:nvPicPr>
          <p:cNvPr id="9" name="Picture 8">
            <a:extLst>
              <a:ext uri="{FF2B5EF4-FFF2-40B4-BE49-F238E27FC236}">
                <a16:creationId xmlns:a16="http://schemas.microsoft.com/office/drawing/2014/main" id="{430C09B1-FD30-9542-E765-BEEFDB2750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50393" y="1043608"/>
            <a:ext cx="2226365" cy="1669774"/>
          </a:xfrm>
          <a:prstGeom prst="rect">
            <a:avLst/>
          </a:prstGeom>
        </p:spPr>
      </p:pic>
      <p:pic>
        <p:nvPicPr>
          <p:cNvPr id="10" name="Picture 9">
            <a:extLst>
              <a:ext uri="{FF2B5EF4-FFF2-40B4-BE49-F238E27FC236}">
                <a16:creationId xmlns:a16="http://schemas.microsoft.com/office/drawing/2014/main" id="{7CB2EA76-DEF9-45D0-6DB5-A93A089981EA}"/>
              </a:ext>
            </a:extLst>
          </p:cNvPr>
          <p:cNvPicPr>
            <a:picLocks noChangeAspect="1"/>
          </p:cNvPicPr>
          <p:nvPr/>
        </p:nvPicPr>
        <p:blipFill rotWithShape="1">
          <a:blip r:embed="rId4">
            <a:extLst>
              <a:ext uri="{28A0092B-C50C-407E-A947-70E740481C1C}">
                <a14:useLocalDpi xmlns:a14="http://schemas.microsoft.com/office/drawing/2010/main" val="0"/>
              </a:ext>
            </a:extLst>
          </a:blip>
          <a:srcRect l="5236" t="7188" b="14168"/>
          <a:stretch/>
        </p:blipFill>
        <p:spPr>
          <a:xfrm>
            <a:off x="6474093" y="2941437"/>
            <a:ext cx="2302665" cy="1443406"/>
          </a:xfrm>
          <a:prstGeom prst="rect">
            <a:avLst/>
          </a:prstGeom>
        </p:spPr>
      </p:pic>
      <p:sp>
        <p:nvSpPr>
          <p:cNvPr id="3" name="Rectangle 2">
            <a:extLst>
              <a:ext uri="{FF2B5EF4-FFF2-40B4-BE49-F238E27FC236}">
                <a16:creationId xmlns:a16="http://schemas.microsoft.com/office/drawing/2014/main" id="{AB07D902-FE53-143E-3272-1B2DED586384}"/>
              </a:ext>
            </a:extLst>
          </p:cNvPr>
          <p:cNvSpPr/>
          <p:nvPr/>
        </p:nvSpPr>
        <p:spPr>
          <a:xfrm>
            <a:off x="2892287" y="2571750"/>
            <a:ext cx="536713" cy="1085850"/>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38371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1779"/>
        <p:cNvGrpSpPr/>
        <p:nvPr/>
      </p:nvGrpSpPr>
      <p:grpSpPr>
        <a:xfrm>
          <a:off x="0" y="0"/>
          <a:ext cx="0" cy="0"/>
          <a:chOff x="0" y="0"/>
          <a:chExt cx="0" cy="0"/>
        </a:xfrm>
      </p:grpSpPr>
      <p:sp>
        <p:nvSpPr>
          <p:cNvPr id="1780" name="Google Shape;1780;p72"/>
          <p:cNvSpPr txBox="1">
            <a:spLocks noGrp="1"/>
          </p:cNvSpPr>
          <p:nvPr>
            <p:ph type="title"/>
          </p:nvPr>
        </p:nvSpPr>
        <p:spPr>
          <a:xfrm>
            <a:off x="720000" y="445025"/>
            <a:ext cx="77109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400" dirty="0"/>
              <a:t>Conclusions from Oncology Month</a:t>
            </a:r>
            <a:endParaRPr sz="2400" dirty="0"/>
          </a:p>
        </p:txBody>
      </p:sp>
      <p:sp>
        <p:nvSpPr>
          <p:cNvPr id="1781" name="Google Shape;1781;p72"/>
          <p:cNvSpPr txBox="1">
            <a:spLocks noGrp="1"/>
          </p:cNvSpPr>
          <p:nvPr>
            <p:ph type="subTitle" idx="1"/>
          </p:nvPr>
        </p:nvSpPr>
        <p:spPr>
          <a:xfrm>
            <a:off x="720000" y="1431400"/>
            <a:ext cx="4294800" cy="2596500"/>
          </a:xfrm>
          <a:prstGeom prst="rect">
            <a:avLst/>
          </a:prstGeom>
        </p:spPr>
        <p:txBody>
          <a:bodyPr spcFirstLastPara="1" wrap="square" lIns="91425" tIns="91425" rIns="91425" bIns="91425" anchor="t" anchorCtr="0">
            <a:noAutofit/>
          </a:bodyPr>
          <a:lstStyle/>
          <a:p>
            <a:pPr marL="457200" lvl="0" indent="-317500" algn="l" rtl="0">
              <a:spcBef>
                <a:spcPts val="0"/>
              </a:spcBef>
              <a:spcAft>
                <a:spcPts val="0"/>
              </a:spcAft>
              <a:buSzPts val="1400"/>
              <a:buChar char="●"/>
            </a:pPr>
            <a:r>
              <a:rPr lang="en-US" sz="2000" dirty="0"/>
              <a:t>Prevent Cancer</a:t>
            </a:r>
          </a:p>
          <a:p>
            <a:pPr marL="457200" lvl="0" indent="-317500" algn="l" rtl="0">
              <a:spcBef>
                <a:spcPts val="0"/>
              </a:spcBef>
              <a:spcAft>
                <a:spcPts val="0"/>
              </a:spcAft>
              <a:buSzPts val="1400"/>
              <a:buChar char="●"/>
            </a:pPr>
            <a:r>
              <a:rPr lang="en-US" sz="2000" dirty="0"/>
              <a:t>Screen for Cancer-find it early</a:t>
            </a:r>
          </a:p>
          <a:p>
            <a:pPr marL="457200" lvl="0" indent="-317500" algn="l" rtl="0">
              <a:spcBef>
                <a:spcPts val="0"/>
              </a:spcBef>
              <a:spcAft>
                <a:spcPts val="0"/>
              </a:spcAft>
              <a:buSzPts val="1400"/>
              <a:buChar char="●"/>
            </a:pPr>
            <a:r>
              <a:rPr lang="en-US" sz="2000" dirty="0"/>
              <a:t>Take good family histories</a:t>
            </a:r>
          </a:p>
          <a:p>
            <a:pPr marL="457200" lvl="0" indent="-317500" algn="l" rtl="0">
              <a:spcBef>
                <a:spcPts val="0"/>
              </a:spcBef>
              <a:spcAft>
                <a:spcPts val="0"/>
              </a:spcAft>
              <a:buSzPts val="1400"/>
              <a:buChar char="●"/>
            </a:pPr>
            <a:r>
              <a:rPr lang="en-US" sz="2000" dirty="0"/>
              <a:t>Involve genetic counsellors</a:t>
            </a:r>
          </a:p>
          <a:p>
            <a:pPr marL="457200" lvl="0" indent="-317500" algn="l" rtl="0">
              <a:spcBef>
                <a:spcPts val="0"/>
              </a:spcBef>
              <a:spcAft>
                <a:spcPts val="0"/>
              </a:spcAft>
              <a:buSzPts val="1400"/>
              <a:buChar char="●"/>
            </a:pPr>
            <a:r>
              <a:rPr lang="en-US" sz="2000" dirty="0"/>
              <a:t>Be sun safe!</a:t>
            </a:r>
            <a:endParaRPr sz="2000" dirty="0"/>
          </a:p>
        </p:txBody>
      </p:sp>
      <p:grpSp>
        <p:nvGrpSpPr>
          <p:cNvPr id="1782" name="Google Shape;1782;p72"/>
          <p:cNvGrpSpPr/>
          <p:nvPr/>
        </p:nvGrpSpPr>
        <p:grpSpPr>
          <a:xfrm rot="9900040" flipH="1">
            <a:off x="5211372" y="1548816"/>
            <a:ext cx="2948631" cy="1615383"/>
            <a:chOff x="5714175" y="1000923"/>
            <a:chExt cx="2948719" cy="1615431"/>
          </a:xfrm>
        </p:grpSpPr>
        <p:sp>
          <p:nvSpPr>
            <p:cNvPr id="1783" name="Google Shape;1783;p72"/>
            <p:cNvSpPr/>
            <p:nvPr/>
          </p:nvSpPr>
          <p:spPr>
            <a:xfrm>
              <a:off x="5714175" y="1295000"/>
              <a:ext cx="72000" cy="720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4" name="Google Shape;1784;p72"/>
            <p:cNvSpPr/>
            <p:nvPr/>
          </p:nvSpPr>
          <p:spPr>
            <a:xfrm>
              <a:off x="8590894" y="1000923"/>
              <a:ext cx="72000" cy="720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5" name="Google Shape;1785;p72"/>
            <p:cNvSpPr/>
            <p:nvPr/>
          </p:nvSpPr>
          <p:spPr>
            <a:xfrm>
              <a:off x="6704029" y="2016271"/>
              <a:ext cx="72000" cy="720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6" name="Google Shape;1786;p72"/>
            <p:cNvSpPr/>
            <p:nvPr/>
          </p:nvSpPr>
          <p:spPr>
            <a:xfrm>
              <a:off x="8335232" y="2544354"/>
              <a:ext cx="72000" cy="720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87" name="Google Shape;1787;p72"/>
          <p:cNvGrpSpPr/>
          <p:nvPr/>
        </p:nvGrpSpPr>
        <p:grpSpPr>
          <a:xfrm>
            <a:off x="5240816" y="1963039"/>
            <a:ext cx="639481" cy="639415"/>
            <a:chOff x="3397550" y="1187175"/>
            <a:chExt cx="241250" cy="241225"/>
          </a:xfrm>
        </p:grpSpPr>
        <p:sp>
          <p:nvSpPr>
            <p:cNvPr id="1788" name="Google Shape;1788;p72"/>
            <p:cNvSpPr/>
            <p:nvPr/>
          </p:nvSpPr>
          <p:spPr>
            <a:xfrm>
              <a:off x="3397550" y="1187175"/>
              <a:ext cx="241250" cy="241225"/>
            </a:xfrm>
            <a:custGeom>
              <a:avLst/>
              <a:gdLst/>
              <a:ahLst/>
              <a:cxnLst/>
              <a:rect l="l" t="t" r="r" b="b"/>
              <a:pathLst>
                <a:path w="9650" h="9649" fill="none" extrusionOk="0">
                  <a:moveTo>
                    <a:pt x="9650" y="4820"/>
                  </a:moveTo>
                  <a:cubicBezTo>
                    <a:pt x="9650" y="7487"/>
                    <a:pt x="7487" y="9649"/>
                    <a:pt x="4820" y="9649"/>
                  </a:cubicBezTo>
                  <a:cubicBezTo>
                    <a:pt x="2153" y="9649"/>
                    <a:pt x="1" y="7487"/>
                    <a:pt x="1" y="4820"/>
                  </a:cubicBezTo>
                  <a:cubicBezTo>
                    <a:pt x="1" y="2153"/>
                    <a:pt x="2153" y="0"/>
                    <a:pt x="4820" y="0"/>
                  </a:cubicBezTo>
                  <a:cubicBezTo>
                    <a:pt x="7487" y="0"/>
                    <a:pt x="9650" y="2153"/>
                    <a:pt x="9650" y="4820"/>
                  </a:cubicBezTo>
                  <a:close/>
                </a:path>
              </a:pathLst>
            </a:custGeom>
            <a:noFill/>
            <a:ln w="3100" cap="flat" cmpd="sng">
              <a:solidFill>
                <a:schemeClr val="dk1"/>
              </a:solidFill>
              <a:prstDash val="solid"/>
              <a:miter lim="95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9" name="Google Shape;1789;p72"/>
            <p:cNvSpPr/>
            <p:nvPr/>
          </p:nvSpPr>
          <p:spPr>
            <a:xfrm>
              <a:off x="3410175" y="1199775"/>
              <a:ext cx="216000" cy="216025"/>
            </a:xfrm>
            <a:custGeom>
              <a:avLst/>
              <a:gdLst/>
              <a:ahLst/>
              <a:cxnLst/>
              <a:rect l="l" t="t" r="r" b="b"/>
              <a:pathLst>
                <a:path w="8640" h="8641" fill="none" extrusionOk="0">
                  <a:moveTo>
                    <a:pt x="8640" y="4316"/>
                  </a:moveTo>
                  <a:cubicBezTo>
                    <a:pt x="8640" y="6707"/>
                    <a:pt x="6706" y="8640"/>
                    <a:pt x="4315" y="8640"/>
                  </a:cubicBezTo>
                  <a:cubicBezTo>
                    <a:pt x="1934" y="8640"/>
                    <a:pt x="1" y="6707"/>
                    <a:pt x="1" y="4316"/>
                  </a:cubicBezTo>
                  <a:cubicBezTo>
                    <a:pt x="1" y="1935"/>
                    <a:pt x="1934" y="1"/>
                    <a:pt x="4315" y="1"/>
                  </a:cubicBezTo>
                  <a:cubicBezTo>
                    <a:pt x="6706" y="1"/>
                    <a:pt x="8640" y="1935"/>
                    <a:pt x="8640" y="4316"/>
                  </a:cubicBezTo>
                  <a:close/>
                </a:path>
              </a:pathLst>
            </a:custGeom>
            <a:noFill/>
            <a:ln w="3100" cap="flat" cmpd="sng">
              <a:solidFill>
                <a:schemeClr val="dk1"/>
              </a:solidFill>
              <a:prstDash val="solid"/>
              <a:miter lim="95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0" name="Google Shape;1790;p72"/>
            <p:cNvSpPr/>
            <p:nvPr/>
          </p:nvSpPr>
          <p:spPr>
            <a:xfrm>
              <a:off x="3453050" y="1307650"/>
              <a:ext cx="84550" cy="59800"/>
            </a:xfrm>
            <a:custGeom>
              <a:avLst/>
              <a:gdLst/>
              <a:ahLst/>
              <a:cxnLst/>
              <a:rect l="l" t="t" r="r" b="b"/>
              <a:pathLst>
                <a:path w="3382" h="2392" fill="none" extrusionOk="0">
                  <a:moveTo>
                    <a:pt x="3381" y="1068"/>
                  </a:moveTo>
                  <a:lnTo>
                    <a:pt x="2600" y="1"/>
                  </a:lnTo>
                  <a:lnTo>
                    <a:pt x="0" y="2392"/>
                  </a:lnTo>
                </a:path>
              </a:pathLst>
            </a:custGeom>
            <a:noFill/>
            <a:ln w="3100" cap="flat" cmpd="sng">
              <a:solidFill>
                <a:schemeClr val="dk1"/>
              </a:solidFill>
              <a:prstDash val="solid"/>
              <a:miter lim="95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91" name="Google Shape;1791;p72"/>
          <p:cNvGrpSpPr/>
          <p:nvPr/>
        </p:nvGrpSpPr>
        <p:grpSpPr>
          <a:xfrm flipH="1">
            <a:off x="6629489" y="1361606"/>
            <a:ext cx="408212" cy="448699"/>
            <a:chOff x="5331331" y="2056660"/>
            <a:chExt cx="673729" cy="740549"/>
          </a:xfrm>
        </p:grpSpPr>
        <p:sp>
          <p:nvSpPr>
            <p:cNvPr id="1792" name="Google Shape;1792;p72"/>
            <p:cNvSpPr/>
            <p:nvPr/>
          </p:nvSpPr>
          <p:spPr>
            <a:xfrm>
              <a:off x="5331331" y="2056660"/>
              <a:ext cx="673729" cy="740549"/>
            </a:xfrm>
            <a:custGeom>
              <a:avLst/>
              <a:gdLst/>
              <a:ahLst/>
              <a:cxnLst/>
              <a:rect l="l" t="t" r="r" b="b"/>
              <a:pathLst>
                <a:path w="9135" h="10041" fill="none" extrusionOk="0">
                  <a:moveTo>
                    <a:pt x="8764" y="5183"/>
                  </a:moveTo>
                  <a:cubicBezTo>
                    <a:pt x="8792" y="5268"/>
                    <a:pt x="8859" y="5402"/>
                    <a:pt x="8935" y="5402"/>
                  </a:cubicBezTo>
                  <a:cubicBezTo>
                    <a:pt x="9049" y="5402"/>
                    <a:pt x="9135" y="5240"/>
                    <a:pt x="9135" y="5040"/>
                  </a:cubicBezTo>
                  <a:cubicBezTo>
                    <a:pt x="9135" y="4849"/>
                    <a:pt x="9049" y="4687"/>
                    <a:pt x="8935" y="4687"/>
                  </a:cubicBezTo>
                  <a:cubicBezTo>
                    <a:pt x="8868" y="4687"/>
                    <a:pt x="8802" y="4802"/>
                    <a:pt x="8773" y="4868"/>
                  </a:cubicBezTo>
                  <a:lnTo>
                    <a:pt x="8021" y="4849"/>
                  </a:lnTo>
                  <a:cubicBezTo>
                    <a:pt x="8002" y="4373"/>
                    <a:pt x="7878" y="3906"/>
                    <a:pt x="7668" y="3478"/>
                  </a:cubicBezTo>
                  <a:lnTo>
                    <a:pt x="8649" y="2868"/>
                  </a:lnTo>
                  <a:cubicBezTo>
                    <a:pt x="8725" y="2935"/>
                    <a:pt x="8868" y="3020"/>
                    <a:pt x="8935" y="2982"/>
                  </a:cubicBezTo>
                  <a:cubicBezTo>
                    <a:pt x="9040" y="2916"/>
                    <a:pt x="9040" y="2716"/>
                    <a:pt x="8925" y="2525"/>
                  </a:cubicBezTo>
                  <a:cubicBezTo>
                    <a:pt x="8821" y="2335"/>
                    <a:pt x="8640" y="2230"/>
                    <a:pt x="8535" y="2287"/>
                  </a:cubicBezTo>
                  <a:cubicBezTo>
                    <a:pt x="8478" y="2325"/>
                    <a:pt x="8478" y="2468"/>
                    <a:pt x="8487" y="2554"/>
                  </a:cubicBezTo>
                  <a:lnTo>
                    <a:pt x="7459" y="3106"/>
                  </a:lnTo>
                  <a:cubicBezTo>
                    <a:pt x="7192" y="2716"/>
                    <a:pt x="6849" y="2373"/>
                    <a:pt x="6458" y="2116"/>
                  </a:cubicBezTo>
                  <a:lnTo>
                    <a:pt x="6811" y="1468"/>
                  </a:lnTo>
                  <a:cubicBezTo>
                    <a:pt x="6897" y="1487"/>
                    <a:pt x="7049" y="1487"/>
                    <a:pt x="7078" y="1430"/>
                  </a:cubicBezTo>
                  <a:cubicBezTo>
                    <a:pt x="7135" y="1334"/>
                    <a:pt x="7039" y="1173"/>
                    <a:pt x="6868" y="1068"/>
                  </a:cubicBezTo>
                  <a:cubicBezTo>
                    <a:pt x="6697" y="973"/>
                    <a:pt x="6506" y="963"/>
                    <a:pt x="6449" y="1068"/>
                  </a:cubicBezTo>
                  <a:cubicBezTo>
                    <a:pt x="6420" y="1125"/>
                    <a:pt x="6487" y="1239"/>
                    <a:pt x="6535" y="1306"/>
                  </a:cubicBezTo>
                  <a:lnTo>
                    <a:pt x="6135" y="1944"/>
                  </a:lnTo>
                  <a:cubicBezTo>
                    <a:pt x="5716" y="1735"/>
                    <a:pt x="5258" y="1601"/>
                    <a:pt x="4782" y="1573"/>
                  </a:cubicBezTo>
                  <a:lnTo>
                    <a:pt x="4744" y="420"/>
                  </a:lnTo>
                  <a:cubicBezTo>
                    <a:pt x="4839" y="382"/>
                    <a:pt x="4982" y="306"/>
                    <a:pt x="4982" y="230"/>
                  </a:cubicBezTo>
                  <a:cubicBezTo>
                    <a:pt x="4982" y="106"/>
                    <a:pt x="4811" y="1"/>
                    <a:pt x="4592" y="1"/>
                  </a:cubicBezTo>
                  <a:cubicBezTo>
                    <a:pt x="4372" y="1"/>
                    <a:pt x="4192" y="106"/>
                    <a:pt x="4192" y="230"/>
                  </a:cubicBezTo>
                  <a:cubicBezTo>
                    <a:pt x="4192" y="296"/>
                    <a:pt x="4315" y="372"/>
                    <a:pt x="4392" y="411"/>
                  </a:cubicBezTo>
                  <a:lnTo>
                    <a:pt x="4363" y="1573"/>
                  </a:lnTo>
                  <a:cubicBezTo>
                    <a:pt x="3887" y="1601"/>
                    <a:pt x="3430" y="1735"/>
                    <a:pt x="3001" y="1944"/>
                  </a:cubicBezTo>
                  <a:lnTo>
                    <a:pt x="2620" y="1315"/>
                  </a:lnTo>
                  <a:cubicBezTo>
                    <a:pt x="2677" y="1249"/>
                    <a:pt x="2753" y="1125"/>
                    <a:pt x="2715" y="1058"/>
                  </a:cubicBezTo>
                  <a:cubicBezTo>
                    <a:pt x="2658" y="963"/>
                    <a:pt x="2477" y="963"/>
                    <a:pt x="2306" y="1058"/>
                  </a:cubicBezTo>
                  <a:cubicBezTo>
                    <a:pt x="2125" y="1154"/>
                    <a:pt x="2029" y="1315"/>
                    <a:pt x="2086" y="1420"/>
                  </a:cubicBezTo>
                  <a:cubicBezTo>
                    <a:pt x="2125" y="1477"/>
                    <a:pt x="2258" y="1477"/>
                    <a:pt x="2325" y="1468"/>
                  </a:cubicBezTo>
                  <a:lnTo>
                    <a:pt x="2687" y="2125"/>
                  </a:lnTo>
                  <a:cubicBezTo>
                    <a:pt x="2287" y="2382"/>
                    <a:pt x="1944" y="2716"/>
                    <a:pt x="1686" y="3116"/>
                  </a:cubicBezTo>
                  <a:lnTo>
                    <a:pt x="667" y="2563"/>
                  </a:lnTo>
                  <a:cubicBezTo>
                    <a:pt x="686" y="2468"/>
                    <a:pt x="686" y="2306"/>
                    <a:pt x="620" y="2268"/>
                  </a:cubicBezTo>
                  <a:cubicBezTo>
                    <a:pt x="515" y="2201"/>
                    <a:pt x="343" y="2306"/>
                    <a:pt x="229" y="2506"/>
                  </a:cubicBezTo>
                  <a:cubicBezTo>
                    <a:pt x="124" y="2697"/>
                    <a:pt x="115" y="2897"/>
                    <a:pt x="220" y="2954"/>
                  </a:cubicBezTo>
                  <a:cubicBezTo>
                    <a:pt x="286" y="2992"/>
                    <a:pt x="410" y="2925"/>
                    <a:pt x="477" y="2868"/>
                  </a:cubicBezTo>
                  <a:lnTo>
                    <a:pt x="1477" y="3478"/>
                  </a:lnTo>
                  <a:cubicBezTo>
                    <a:pt x="1258" y="3906"/>
                    <a:pt x="1144" y="4363"/>
                    <a:pt x="1115" y="4840"/>
                  </a:cubicBezTo>
                  <a:lnTo>
                    <a:pt x="372" y="4859"/>
                  </a:lnTo>
                  <a:cubicBezTo>
                    <a:pt x="343" y="4783"/>
                    <a:pt x="277" y="4649"/>
                    <a:pt x="201" y="4649"/>
                  </a:cubicBezTo>
                  <a:cubicBezTo>
                    <a:pt x="96" y="4649"/>
                    <a:pt x="1" y="4811"/>
                    <a:pt x="1" y="5002"/>
                  </a:cubicBezTo>
                  <a:cubicBezTo>
                    <a:pt x="1" y="5202"/>
                    <a:pt x="96" y="5364"/>
                    <a:pt x="201" y="5364"/>
                  </a:cubicBezTo>
                  <a:cubicBezTo>
                    <a:pt x="267" y="5364"/>
                    <a:pt x="334" y="5240"/>
                    <a:pt x="362" y="5173"/>
                  </a:cubicBezTo>
                  <a:lnTo>
                    <a:pt x="1115" y="5202"/>
                  </a:lnTo>
                  <a:cubicBezTo>
                    <a:pt x="1144" y="5668"/>
                    <a:pt x="1258" y="6135"/>
                    <a:pt x="1477" y="6554"/>
                  </a:cubicBezTo>
                  <a:lnTo>
                    <a:pt x="486" y="7164"/>
                  </a:lnTo>
                  <a:cubicBezTo>
                    <a:pt x="410" y="7107"/>
                    <a:pt x="277" y="7021"/>
                    <a:pt x="201" y="7059"/>
                  </a:cubicBezTo>
                  <a:cubicBezTo>
                    <a:pt x="96" y="7116"/>
                    <a:pt x="105" y="7326"/>
                    <a:pt x="210" y="7516"/>
                  </a:cubicBezTo>
                  <a:cubicBezTo>
                    <a:pt x="324" y="7697"/>
                    <a:pt x="496" y="7802"/>
                    <a:pt x="601" y="7754"/>
                  </a:cubicBezTo>
                  <a:cubicBezTo>
                    <a:pt x="667" y="7716"/>
                    <a:pt x="667" y="7564"/>
                    <a:pt x="658" y="7488"/>
                  </a:cubicBezTo>
                  <a:lnTo>
                    <a:pt x="1686" y="6926"/>
                  </a:lnTo>
                  <a:cubicBezTo>
                    <a:pt x="1944" y="7326"/>
                    <a:pt x="2287" y="7659"/>
                    <a:pt x="2687" y="7916"/>
                  </a:cubicBezTo>
                  <a:lnTo>
                    <a:pt x="2334" y="8573"/>
                  </a:lnTo>
                  <a:cubicBezTo>
                    <a:pt x="2248" y="8554"/>
                    <a:pt x="2096" y="8545"/>
                    <a:pt x="2058" y="8612"/>
                  </a:cubicBezTo>
                  <a:cubicBezTo>
                    <a:pt x="2001" y="8707"/>
                    <a:pt x="2096" y="8869"/>
                    <a:pt x="2277" y="8964"/>
                  </a:cubicBezTo>
                  <a:cubicBezTo>
                    <a:pt x="2448" y="9069"/>
                    <a:pt x="2629" y="9069"/>
                    <a:pt x="2687" y="8974"/>
                  </a:cubicBezTo>
                  <a:cubicBezTo>
                    <a:pt x="2725" y="8916"/>
                    <a:pt x="2658" y="8802"/>
                    <a:pt x="2610" y="8735"/>
                  </a:cubicBezTo>
                  <a:lnTo>
                    <a:pt x="3001" y="8097"/>
                  </a:lnTo>
                  <a:cubicBezTo>
                    <a:pt x="3420" y="8316"/>
                    <a:pt x="3887" y="8440"/>
                    <a:pt x="4353" y="8469"/>
                  </a:cubicBezTo>
                  <a:lnTo>
                    <a:pt x="4392" y="9631"/>
                  </a:lnTo>
                  <a:cubicBezTo>
                    <a:pt x="4296" y="9659"/>
                    <a:pt x="4153" y="9736"/>
                    <a:pt x="4153" y="9812"/>
                  </a:cubicBezTo>
                  <a:cubicBezTo>
                    <a:pt x="4153" y="9936"/>
                    <a:pt x="4334" y="10040"/>
                    <a:pt x="4553" y="10040"/>
                  </a:cubicBezTo>
                  <a:cubicBezTo>
                    <a:pt x="4773" y="10040"/>
                    <a:pt x="4944" y="9936"/>
                    <a:pt x="4944" y="9812"/>
                  </a:cubicBezTo>
                  <a:cubicBezTo>
                    <a:pt x="4944" y="9745"/>
                    <a:pt x="4820" y="9669"/>
                    <a:pt x="4744" y="9640"/>
                  </a:cubicBezTo>
                  <a:lnTo>
                    <a:pt x="4782" y="8469"/>
                  </a:lnTo>
                  <a:cubicBezTo>
                    <a:pt x="5249" y="8440"/>
                    <a:pt x="5716" y="8316"/>
                    <a:pt x="6135" y="8097"/>
                  </a:cubicBezTo>
                  <a:lnTo>
                    <a:pt x="6525" y="8726"/>
                  </a:lnTo>
                  <a:cubicBezTo>
                    <a:pt x="6468" y="8793"/>
                    <a:pt x="6382" y="8916"/>
                    <a:pt x="6420" y="8983"/>
                  </a:cubicBezTo>
                  <a:cubicBezTo>
                    <a:pt x="6478" y="9078"/>
                    <a:pt x="6658" y="9078"/>
                    <a:pt x="6839" y="8974"/>
                  </a:cubicBezTo>
                  <a:cubicBezTo>
                    <a:pt x="7011" y="8878"/>
                    <a:pt x="7106" y="8716"/>
                    <a:pt x="7049" y="8621"/>
                  </a:cubicBezTo>
                  <a:cubicBezTo>
                    <a:pt x="7020" y="8564"/>
                    <a:pt x="6887" y="8564"/>
                    <a:pt x="6811" y="8573"/>
                  </a:cubicBezTo>
                  <a:lnTo>
                    <a:pt x="6458" y="7916"/>
                  </a:lnTo>
                  <a:cubicBezTo>
                    <a:pt x="6849" y="7659"/>
                    <a:pt x="7192" y="7316"/>
                    <a:pt x="7449" y="6926"/>
                  </a:cubicBezTo>
                  <a:lnTo>
                    <a:pt x="8468" y="7478"/>
                  </a:lnTo>
                  <a:cubicBezTo>
                    <a:pt x="8459" y="7573"/>
                    <a:pt x="8449" y="7735"/>
                    <a:pt x="8516" y="7773"/>
                  </a:cubicBezTo>
                  <a:cubicBezTo>
                    <a:pt x="8621" y="7831"/>
                    <a:pt x="8802" y="7726"/>
                    <a:pt x="8906" y="7535"/>
                  </a:cubicBezTo>
                  <a:cubicBezTo>
                    <a:pt x="9021" y="7335"/>
                    <a:pt x="9021" y="7145"/>
                    <a:pt x="8916" y="7078"/>
                  </a:cubicBezTo>
                  <a:cubicBezTo>
                    <a:pt x="8849" y="7040"/>
                    <a:pt x="8725" y="7116"/>
                    <a:pt x="8659" y="7164"/>
                  </a:cubicBezTo>
                  <a:lnTo>
                    <a:pt x="7668" y="6564"/>
                  </a:lnTo>
                  <a:cubicBezTo>
                    <a:pt x="7878" y="6145"/>
                    <a:pt x="8002" y="5678"/>
                    <a:pt x="8021" y="5211"/>
                  </a:cubicBezTo>
                  <a:close/>
                </a:path>
              </a:pathLst>
            </a:custGeom>
            <a:noFill/>
            <a:ln w="310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3" name="Google Shape;1793;p72"/>
            <p:cNvSpPr/>
            <p:nvPr/>
          </p:nvSpPr>
          <p:spPr>
            <a:xfrm>
              <a:off x="5634823" y="2207042"/>
              <a:ext cx="54134" cy="53471"/>
            </a:xfrm>
            <a:custGeom>
              <a:avLst/>
              <a:gdLst/>
              <a:ahLst/>
              <a:cxnLst/>
              <a:rect l="l" t="t" r="r" b="b"/>
              <a:pathLst>
                <a:path w="734" h="725" fill="none" extrusionOk="0">
                  <a:moveTo>
                    <a:pt x="724" y="343"/>
                  </a:moveTo>
                  <a:cubicBezTo>
                    <a:pt x="734" y="543"/>
                    <a:pt x="581" y="705"/>
                    <a:pt x="391" y="715"/>
                  </a:cubicBezTo>
                  <a:cubicBezTo>
                    <a:pt x="191" y="724"/>
                    <a:pt x="19" y="581"/>
                    <a:pt x="10" y="381"/>
                  </a:cubicBezTo>
                  <a:cubicBezTo>
                    <a:pt x="0" y="181"/>
                    <a:pt x="153" y="19"/>
                    <a:pt x="353" y="0"/>
                  </a:cubicBezTo>
                  <a:lnTo>
                    <a:pt x="372" y="0"/>
                  </a:lnTo>
                  <a:cubicBezTo>
                    <a:pt x="562" y="0"/>
                    <a:pt x="724" y="153"/>
                    <a:pt x="724" y="343"/>
                  </a:cubicBezTo>
                  <a:close/>
                </a:path>
              </a:pathLst>
            </a:custGeom>
            <a:noFill/>
            <a:ln w="310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4" name="Google Shape;1794;p72"/>
            <p:cNvSpPr/>
            <p:nvPr/>
          </p:nvSpPr>
          <p:spPr>
            <a:xfrm>
              <a:off x="5476034" y="2409345"/>
              <a:ext cx="54208" cy="54134"/>
            </a:xfrm>
            <a:custGeom>
              <a:avLst/>
              <a:gdLst/>
              <a:ahLst/>
              <a:cxnLst/>
              <a:rect l="l" t="t" r="r" b="b"/>
              <a:pathLst>
                <a:path w="735" h="734" fill="none" extrusionOk="0">
                  <a:moveTo>
                    <a:pt x="725" y="343"/>
                  </a:moveTo>
                  <a:cubicBezTo>
                    <a:pt x="734" y="543"/>
                    <a:pt x="582" y="705"/>
                    <a:pt x="391" y="724"/>
                  </a:cubicBezTo>
                  <a:cubicBezTo>
                    <a:pt x="191" y="734"/>
                    <a:pt x="20" y="582"/>
                    <a:pt x="10" y="382"/>
                  </a:cubicBezTo>
                  <a:cubicBezTo>
                    <a:pt x="1" y="181"/>
                    <a:pt x="153" y="20"/>
                    <a:pt x="353" y="10"/>
                  </a:cubicBezTo>
                  <a:lnTo>
                    <a:pt x="372" y="10"/>
                  </a:lnTo>
                  <a:cubicBezTo>
                    <a:pt x="563" y="1"/>
                    <a:pt x="725" y="153"/>
                    <a:pt x="725" y="343"/>
                  </a:cubicBezTo>
                  <a:close/>
                </a:path>
              </a:pathLst>
            </a:custGeom>
            <a:noFill/>
            <a:ln w="310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5" name="Google Shape;1795;p72"/>
            <p:cNvSpPr/>
            <p:nvPr/>
          </p:nvSpPr>
          <p:spPr>
            <a:xfrm>
              <a:off x="5594038" y="2344000"/>
              <a:ext cx="54208" cy="54208"/>
            </a:xfrm>
            <a:custGeom>
              <a:avLst/>
              <a:gdLst/>
              <a:ahLst/>
              <a:cxnLst/>
              <a:rect l="l" t="t" r="r" b="b"/>
              <a:pathLst>
                <a:path w="735" h="735" fill="none" extrusionOk="0">
                  <a:moveTo>
                    <a:pt x="725" y="353"/>
                  </a:moveTo>
                  <a:cubicBezTo>
                    <a:pt x="734" y="544"/>
                    <a:pt x="582" y="715"/>
                    <a:pt x="382" y="725"/>
                  </a:cubicBezTo>
                  <a:cubicBezTo>
                    <a:pt x="182" y="734"/>
                    <a:pt x="20" y="582"/>
                    <a:pt x="10" y="382"/>
                  </a:cubicBezTo>
                  <a:cubicBezTo>
                    <a:pt x="1" y="191"/>
                    <a:pt x="144" y="20"/>
                    <a:pt x="344" y="10"/>
                  </a:cubicBezTo>
                  <a:lnTo>
                    <a:pt x="363" y="10"/>
                  </a:lnTo>
                  <a:cubicBezTo>
                    <a:pt x="553" y="1"/>
                    <a:pt x="715" y="153"/>
                    <a:pt x="725" y="353"/>
                  </a:cubicBezTo>
                  <a:close/>
                </a:path>
              </a:pathLst>
            </a:custGeom>
            <a:noFill/>
            <a:ln w="310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6" name="Google Shape;1796;p72"/>
            <p:cNvSpPr/>
            <p:nvPr/>
          </p:nvSpPr>
          <p:spPr>
            <a:xfrm>
              <a:off x="5532233" y="2561791"/>
              <a:ext cx="54208" cy="54134"/>
            </a:xfrm>
            <a:custGeom>
              <a:avLst/>
              <a:gdLst/>
              <a:ahLst/>
              <a:cxnLst/>
              <a:rect l="l" t="t" r="r" b="b"/>
              <a:pathLst>
                <a:path w="735" h="734" fill="none" extrusionOk="0">
                  <a:moveTo>
                    <a:pt x="725" y="353"/>
                  </a:moveTo>
                  <a:cubicBezTo>
                    <a:pt x="734" y="543"/>
                    <a:pt x="582" y="715"/>
                    <a:pt x="391" y="724"/>
                  </a:cubicBezTo>
                  <a:cubicBezTo>
                    <a:pt x="191" y="734"/>
                    <a:pt x="20" y="581"/>
                    <a:pt x="10" y="381"/>
                  </a:cubicBezTo>
                  <a:cubicBezTo>
                    <a:pt x="1" y="191"/>
                    <a:pt x="153" y="19"/>
                    <a:pt x="353" y="10"/>
                  </a:cubicBezTo>
                  <a:lnTo>
                    <a:pt x="372" y="10"/>
                  </a:lnTo>
                  <a:cubicBezTo>
                    <a:pt x="563" y="0"/>
                    <a:pt x="725" y="153"/>
                    <a:pt x="725" y="353"/>
                  </a:cubicBezTo>
                  <a:close/>
                </a:path>
              </a:pathLst>
            </a:custGeom>
            <a:noFill/>
            <a:ln w="310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7" name="Google Shape;1797;p72"/>
            <p:cNvSpPr/>
            <p:nvPr/>
          </p:nvSpPr>
          <p:spPr>
            <a:xfrm>
              <a:off x="5818835" y="2457136"/>
              <a:ext cx="54208" cy="53471"/>
            </a:xfrm>
            <a:custGeom>
              <a:avLst/>
              <a:gdLst/>
              <a:ahLst/>
              <a:cxnLst/>
              <a:rect l="l" t="t" r="r" b="b"/>
              <a:pathLst>
                <a:path w="735" h="725" fill="none" extrusionOk="0">
                  <a:moveTo>
                    <a:pt x="725" y="343"/>
                  </a:moveTo>
                  <a:cubicBezTo>
                    <a:pt x="734" y="543"/>
                    <a:pt x="582" y="705"/>
                    <a:pt x="391" y="715"/>
                  </a:cubicBezTo>
                  <a:cubicBezTo>
                    <a:pt x="191" y="724"/>
                    <a:pt x="20" y="572"/>
                    <a:pt x="10" y="381"/>
                  </a:cubicBezTo>
                  <a:cubicBezTo>
                    <a:pt x="1" y="181"/>
                    <a:pt x="153" y="10"/>
                    <a:pt x="353" y="0"/>
                  </a:cubicBezTo>
                  <a:lnTo>
                    <a:pt x="372" y="0"/>
                  </a:lnTo>
                  <a:cubicBezTo>
                    <a:pt x="563" y="0"/>
                    <a:pt x="725" y="153"/>
                    <a:pt x="725" y="343"/>
                  </a:cubicBezTo>
                  <a:close/>
                </a:path>
              </a:pathLst>
            </a:custGeom>
            <a:noFill/>
            <a:ln w="310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8" name="Google Shape;1798;p72"/>
            <p:cNvSpPr/>
            <p:nvPr/>
          </p:nvSpPr>
          <p:spPr>
            <a:xfrm>
              <a:off x="5630619" y="2490841"/>
              <a:ext cx="54872" cy="54134"/>
            </a:xfrm>
            <a:custGeom>
              <a:avLst/>
              <a:gdLst/>
              <a:ahLst/>
              <a:cxnLst/>
              <a:rect l="l" t="t" r="r" b="b"/>
              <a:pathLst>
                <a:path w="744" h="734" fill="none" extrusionOk="0">
                  <a:moveTo>
                    <a:pt x="724" y="353"/>
                  </a:moveTo>
                  <a:cubicBezTo>
                    <a:pt x="743" y="543"/>
                    <a:pt x="591" y="715"/>
                    <a:pt x="391" y="724"/>
                  </a:cubicBezTo>
                  <a:cubicBezTo>
                    <a:pt x="191" y="734"/>
                    <a:pt x="29" y="581"/>
                    <a:pt x="10" y="381"/>
                  </a:cubicBezTo>
                  <a:cubicBezTo>
                    <a:pt x="0" y="191"/>
                    <a:pt x="153" y="19"/>
                    <a:pt x="353" y="10"/>
                  </a:cubicBezTo>
                  <a:lnTo>
                    <a:pt x="372" y="10"/>
                  </a:lnTo>
                  <a:cubicBezTo>
                    <a:pt x="562" y="0"/>
                    <a:pt x="724" y="153"/>
                    <a:pt x="724" y="353"/>
                  </a:cubicBezTo>
                  <a:close/>
                </a:path>
              </a:pathLst>
            </a:custGeom>
            <a:noFill/>
            <a:ln w="310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9" name="Google Shape;1799;p72"/>
            <p:cNvSpPr/>
            <p:nvPr/>
          </p:nvSpPr>
          <p:spPr>
            <a:xfrm>
              <a:off x="5716319" y="2391054"/>
              <a:ext cx="54134" cy="54208"/>
            </a:xfrm>
            <a:custGeom>
              <a:avLst/>
              <a:gdLst/>
              <a:ahLst/>
              <a:cxnLst/>
              <a:rect l="l" t="t" r="r" b="b"/>
              <a:pathLst>
                <a:path w="734" h="735" fill="none" extrusionOk="0">
                  <a:moveTo>
                    <a:pt x="724" y="344"/>
                  </a:moveTo>
                  <a:cubicBezTo>
                    <a:pt x="734" y="544"/>
                    <a:pt x="581" y="706"/>
                    <a:pt x="381" y="715"/>
                  </a:cubicBezTo>
                  <a:cubicBezTo>
                    <a:pt x="181" y="734"/>
                    <a:pt x="19" y="582"/>
                    <a:pt x="10" y="382"/>
                  </a:cubicBezTo>
                  <a:cubicBezTo>
                    <a:pt x="0" y="182"/>
                    <a:pt x="143" y="20"/>
                    <a:pt x="343" y="1"/>
                  </a:cubicBezTo>
                  <a:lnTo>
                    <a:pt x="362" y="1"/>
                  </a:lnTo>
                  <a:cubicBezTo>
                    <a:pt x="553" y="1"/>
                    <a:pt x="715" y="153"/>
                    <a:pt x="724" y="344"/>
                  </a:cubicBezTo>
                  <a:close/>
                </a:path>
              </a:pathLst>
            </a:custGeom>
            <a:noFill/>
            <a:ln w="310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0" name="Google Shape;1800;p72"/>
            <p:cNvSpPr/>
            <p:nvPr/>
          </p:nvSpPr>
          <p:spPr>
            <a:xfrm>
              <a:off x="5779525" y="2274452"/>
              <a:ext cx="54134" cy="54208"/>
            </a:xfrm>
            <a:custGeom>
              <a:avLst/>
              <a:gdLst/>
              <a:ahLst/>
              <a:cxnLst/>
              <a:rect l="l" t="t" r="r" b="b"/>
              <a:pathLst>
                <a:path w="734" h="735" fill="none" extrusionOk="0">
                  <a:moveTo>
                    <a:pt x="724" y="344"/>
                  </a:moveTo>
                  <a:cubicBezTo>
                    <a:pt x="734" y="544"/>
                    <a:pt x="581" y="706"/>
                    <a:pt x="381" y="715"/>
                  </a:cubicBezTo>
                  <a:cubicBezTo>
                    <a:pt x="191" y="734"/>
                    <a:pt x="20" y="582"/>
                    <a:pt x="10" y="382"/>
                  </a:cubicBezTo>
                  <a:cubicBezTo>
                    <a:pt x="0" y="182"/>
                    <a:pt x="153" y="20"/>
                    <a:pt x="353" y="1"/>
                  </a:cubicBezTo>
                  <a:lnTo>
                    <a:pt x="372" y="1"/>
                  </a:lnTo>
                  <a:cubicBezTo>
                    <a:pt x="562" y="1"/>
                    <a:pt x="724" y="153"/>
                    <a:pt x="724" y="344"/>
                  </a:cubicBezTo>
                  <a:close/>
                </a:path>
              </a:pathLst>
            </a:custGeom>
            <a:noFill/>
            <a:ln w="310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1" name="Google Shape;1801;p72"/>
            <p:cNvSpPr/>
            <p:nvPr/>
          </p:nvSpPr>
          <p:spPr>
            <a:xfrm>
              <a:off x="5719122" y="2574403"/>
              <a:ext cx="54134" cy="54208"/>
            </a:xfrm>
            <a:custGeom>
              <a:avLst/>
              <a:gdLst/>
              <a:ahLst/>
              <a:cxnLst/>
              <a:rect l="l" t="t" r="r" b="b"/>
              <a:pathLst>
                <a:path w="734" h="735" fill="none" extrusionOk="0">
                  <a:moveTo>
                    <a:pt x="724" y="344"/>
                  </a:moveTo>
                  <a:cubicBezTo>
                    <a:pt x="734" y="544"/>
                    <a:pt x="581" y="715"/>
                    <a:pt x="381" y="725"/>
                  </a:cubicBezTo>
                  <a:cubicBezTo>
                    <a:pt x="181" y="734"/>
                    <a:pt x="19" y="582"/>
                    <a:pt x="10" y="382"/>
                  </a:cubicBezTo>
                  <a:cubicBezTo>
                    <a:pt x="0" y="182"/>
                    <a:pt x="153" y="20"/>
                    <a:pt x="343" y="10"/>
                  </a:cubicBezTo>
                  <a:lnTo>
                    <a:pt x="362" y="10"/>
                  </a:lnTo>
                  <a:cubicBezTo>
                    <a:pt x="553" y="1"/>
                    <a:pt x="715" y="153"/>
                    <a:pt x="724" y="344"/>
                  </a:cubicBezTo>
                  <a:close/>
                </a:path>
              </a:pathLst>
            </a:custGeom>
            <a:noFill/>
            <a:ln w="310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2" name="Google Shape;1802;p72"/>
            <p:cNvSpPr/>
            <p:nvPr/>
          </p:nvSpPr>
          <p:spPr>
            <a:xfrm>
              <a:off x="5503469" y="2251293"/>
              <a:ext cx="54134" cy="54134"/>
            </a:xfrm>
            <a:custGeom>
              <a:avLst/>
              <a:gdLst/>
              <a:ahLst/>
              <a:cxnLst/>
              <a:rect l="l" t="t" r="r" b="b"/>
              <a:pathLst>
                <a:path w="734" h="734" fill="none" extrusionOk="0">
                  <a:moveTo>
                    <a:pt x="724" y="353"/>
                  </a:moveTo>
                  <a:cubicBezTo>
                    <a:pt x="734" y="543"/>
                    <a:pt x="581" y="715"/>
                    <a:pt x="391" y="724"/>
                  </a:cubicBezTo>
                  <a:cubicBezTo>
                    <a:pt x="191" y="734"/>
                    <a:pt x="19" y="581"/>
                    <a:pt x="10" y="381"/>
                  </a:cubicBezTo>
                  <a:cubicBezTo>
                    <a:pt x="0" y="191"/>
                    <a:pt x="153" y="19"/>
                    <a:pt x="353" y="10"/>
                  </a:cubicBezTo>
                  <a:lnTo>
                    <a:pt x="372" y="10"/>
                  </a:lnTo>
                  <a:cubicBezTo>
                    <a:pt x="562" y="0"/>
                    <a:pt x="724" y="153"/>
                    <a:pt x="724" y="353"/>
                  </a:cubicBezTo>
                  <a:close/>
                </a:path>
              </a:pathLst>
            </a:custGeom>
            <a:noFill/>
            <a:ln w="310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03" name="Google Shape;1803;p72"/>
          <p:cNvGrpSpPr/>
          <p:nvPr/>
        </p:nvGrpSpPr>
        <p:grpSpPr>
          <a:xfrm>
            <a:off x="6051547" y="2154188"/>
            <a:ext cx="2823948" cy="2483201"/>
            <a:chOff x="6051547" y="2154188"/>
            <a:chExt cx="2823948" cy="2483201"/>
          </a:xfrm>
        </p:grpSpPr>
        <p:grpSp>
          <p:nvGrpSpPr>
            <p:cNvPr id="1804" name="Google Shape;1804;p72"/>
            <p:cNvGrpSpPr/>
            <p:nvPr/>
          </p:nvGrpSpPr>
          <p:grpSpPr>
            <a:xfrm>
              <a:off x="6051547" y="2154188"/>
              <a:ext cx="2055758" cy="2483201"/>
              <a:chOff x="6051547" y="2140897"/>
              <a:chExt cx="2055758" cy="2483201"/>
            </a:xfrm>
          </p:grpSpPr>
          <p:sp>
            <p:nvSpPr>
              <p:cNvPr id="1805" name="Google Shape;1805;p72"/>
              <p:cNvSpPr/>
              <p:nvPr/>
            </p:nvSpPr>
            <p:spPr>
              <a:xfrm flipH="1">
                <a:off x="6962310" y="4114207"/>
                <a:ext cx="509891" cy="342647"/>
              </a:xfrm>
              <a:custGeom>
                <a:avLst/>
                <a:gdLst/>
                <a:ahLst/>
                <a:cxnLst/>
                <a:rect l="l" t="t" r="r" b="b"/>
                <a:pathLst>
                  <a:path w="4125" h="2772" extrusionOk="0">
                    <a:moveTo>
                      <a:pt x="1448" y="0"/>
                    </a:moveTo>
                    <a:lnTo>
                      <a:pt x="115" y="2143"/>
                    </a:lnTo>
                    <a:cubicBezTo>
                      <a:pt x="0" y="2334"/>
                      <a:pt x="57" y="2591"/>
                      <a:pt x="248" y="2705"/>
                    </a:cubicBezTo>
                    <a:cubicBezTo>
                      <a:pt x="315" y="2743"/>
                      <a:pt x="391" y="2772"/>
                      <a:pt x="467" y="2772"/>
                    </a:cubicBezTo>
                    <a:lnTo>
                      <a:pt x="3191" y="2772"/>
                    </a:lnTo>
                    <a:cubicBezTo>
                      <a:pt x="2963" y="2772"/>
                      <a:pt x="2782" y="2591"/>
                      <a:pt x="2782" y="2362"/>
                    </a:cubicBezTo>
                    <a:cubicBezTo>
                      <a:pt x="2782" y="2286"/>
                      <a:pt x="2801" y="2210"/>
                      <a:pt x="2839" y="2143"/>
                    </a:cubicBezTo>
                    <a:lnTo>
                      <a:pt x="4125" y="38"/>
                    </a:lnTo>
                    <a:lnTo>
                      <a:pt x="1448" y="0"/>
                    </a:lnTo>
                    <a:close/>
                  </a:path>
                </a:pathLst>
              </a:custGeom>
              <a:solidFill>
                <a:schemeClr val="accent1"/>
              </a:solidFill>
              <a:ln w="310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6" name="Google Shape;1806;p72"/>
              <p:cNvSpPr/>
              <p:nvPr/>
            </p:nvSpPr>
            <p:spPr>
              <a:xfrm flipH="1">
                <a:off x="6355256" y="2985030"/>
                <a:ext cx="1408289" cy="1188139"/>
              </a:xfrm>
              <a:custGeom>
                <a:avLst/>
                <a:gdLst/>
                <a:ahLst/>
                <a:cxnLst/>
                <a:rect l="l" t="t" r="r" b="b"/>
                <a:pathLst>
                  <a:path w="11393" h="9612" extrusionOk="0">
                    <a:moveTo>
                      <a:pt x="353" y="1"/>
                    </a:moveTo>
                    <a:cubicBezTo>
                      <a:pt x="162" y="1"/>
                      <a:pt x="1" y="153"/>
                      <a:pt x="1" y="344"/>
                    </a:cubicBezTo>
                    <a:lnTo>
                      <a:pt x="1" y="9268"/>
                    </a:lnTo>
                    <a:cubicBezTo>
                      <a:pt x="1" y="9459"/>
                      <a:pt x="162" y="9611"/>
                      <a:pt x="353" y="9611"/>
                    </a:cubicBezTo>
                    <a:lnTo>
                      <a:pt x="11040" y="9611"/>
                    </a:lnTo>
                    <a:cubicBezTo>
                      <a:pt x="11231" y="9611"/>
                      <a:pt x="11392" y="9459"/>
                      <a:pt x="11392" y="9268"/>
                    </a:cubicBezTo>
                    <a:lnTo>
                      <a:pt x="11392" y="344"/>
                    </a:lnTo>
                    <a:cubicBezTo>
                      <a:pt x="11392" y="153"/>
                      <a:pt x="11231" y="1"/>
                      <a:pt x="11040" y="1"/>
                    </a:cubicBezTo>
                    <a:close/>
                  </a:path>
                </a:pathLst>
              </a:custGeom>
              <a:solidFill>
                <a:schemeClr val="accent1"/>
              </a:solidFill>
              <a:ln w="310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7" name="Google Shape;1807;p72"/>
              <p:cNvSpPr/>
              <p:nvPr/>
            </p:nvSpPr>
            <p:spPr>
              <a:xfrm flipH="1">
                <a:off x="6302228" y="2985030"/>
                <a:ext cx="1407176" cy="1188139"/>
              </a:xfrm>
              <a:custGeom>
                <a:avLst/>
                <a:gdLst/>
                <a:ahLst/>
                <a:cxnLst/>
                <a:rect l="l" t="t" r="r" b="b"/>
                <a:pathLst>
                  <a:path w="11384" h="9612" extrusionOk="0">
                    <a:moveTo>
                      <a:pt x="344" y="1"/>
                    </a:moveTo>
                    <a:cubicBezTo>
                      <a:pt x="153" y="1"/>
                      <a:pt x="1" y="153"/>
                      <a:pt x="1" y="344"/>
                    </a:cubicBezTo>
                    <a:lnTo>
                      <a:pt x="1" y="9268"/>
                    </a:lnTo>
                    <a:cubicBezTo>
                      <a:pt x="1" y="9459"/>
                      <a:pt x="153" y="9611"/>
                      <a:pt x="344" y="9611"/>
                    </a:cubicBezTo>
                    <a:lnTo>
                      <a:pt x="11031" y="9611"/>
                    </a:lnTo>
                    <a:cubicBezTo>
                      <a:pt x="11231" y="9611"/>
                      <a:pt x="11383" y="9459"/>
                      <a:pt x="11383" y="9268"/>
                    </a:cubicBezTo>
                    <a:lnTo>
                      <a:pt x="11383" y="344"/>
                    </a:lnTo>
                    <a:cubicBezTo>
                      <a:pt x="11383" y="153"/>
                      <a:pt x="11231" y="1"/>
                      <a:pt x="11031" y="1"/>
                    </a:cubicBezTo>
                    <a:close/>
                  </a:path>
                </a:pathLst>
              </a:custGeom>
              <a:solidFill>
                <a:schemeClr val="accent1"/>
              </a:solidFill>
              <a:ln w="310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8" name="Google Shape;1808;p72"/>
              <p:cNvSpPr/>
              <p:nvPr/>
            </p:nvSpPr>
            <p:spPr>
              <a:xfrm flipH="1">
                <a:off x="6302228" y="2985030"/>
                <a:ext cx="1407176" cy="975036"/>
              </a:xfrm>
              <a:custGeom>
                <a:avLst/>
                <a:gdLst/>
                <a:ahLst/>
                <a:cxnLst/>
                <a:rect l="l" t="t" r="r" b="b"/>
                <a:pathLst>
                  <a:path w="11384" h="7888" extrusionOk="0">
                    <a:moveTo>
                      <a:pt x="382" y="1"/>
                    </a:moveTo>
                    <a:cubicBezTo>
                      <a:pt x="172" y="1"/>
                      <a:pt x="1" y="172"/>
                      <a:pt x="1" y="382"/>
                    </a:cubicBezTo>
                    <a:lnTo>
                      <a:pt x="1" y="7887"/>
                    </a:lnTo>
                    <a:lnTo>
                      <a:pt x="11383" y="7887"/>
                    </a:lnTo>
                    <a:lnTo>
                      <a:pt x="11383" y="382"/>
                    </a:lnTo>
                    <a:cubicBezTo>
                      <a:pt x="11383" y="172"/>
                      <a:pt x="11212" y="1"/>
                      <a:pt x="11002" y="1"/>
                    </a:cubicBezTo>
                    <a:close/>
                  </a:path>
                </a:pathLst>
              </a:custGeom>
              <a:solidFill>
                <a:schemeClr val="dk1"/>
              </a:solidFill>
              <a:ln w="310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9" name="Google Shape;1809;p72"/>
              <p:cNvSpPr/>
              <p:nvPr/>
            </p:nvSpPr>
            <p:spPr>
              <a:xfrm flipH="1">
                <a:off x="6361190" y="3032125"/>
                <a:ext cx="1289376" cy="863169"/>
              </a:xfrm>
              <a:custGeom>
                <a:avLst/>
                <a:gdLst/>
                <a:ahLst/>
                <a:cxnLst/>
                <a:rect l="l" t="t" r="r" b="b"/>
                <a:pathLst>
                  <a:path w="10431" h="6983" extrusionOk="0">
                    <a:moveTo>
                      <a:pt x="1" y="1"/>
                    </a:moveTo>
                    <a:lnTo>
                      <a:pt x="1" y="6982"/>
                    </a:lnTo>
                    <a:lnTo>
                      <a:pt x="10431" y="6982"/>
                    </a:lnTo>
                    <a:lnTo>
                      <a:pt x="10431" y="1"/>
                    </a:lnTo>
                    <a:close/>
                  </a:path>
                </a:pathLst>
              </a:custGeom>
              <a:solidFill>
                <a:srgbClr val="FFFFFF"/>
              </a:solidFill>
              <a:ln w="3100" cap="rnd" cmpd="sng">
                <a:solidFill>
                  <a:srgbClr val="26323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0" name="Google Shape;1810;p72"/>
              <p:cNvSpPr/>
              <p:nvPr/>
            </p:nvSpPr>
            <p:spPr>
              <a:xfrm flipH="1">
                <a:off x="6509522" y="3078108"/>
                <a:ext cx="326207" cy="376887"/>
              </a:xfrm>
              <a:custGeom>
                <a:avLst/>
                <a:gdLst/>
                <a:ahLst/>
                <a:cxnLst/>
                <a:rect l="l" t="t" r="r" b="b"/>
                <a:pathLst>
                  <a:path w="2639" h="3049" extrusionOk="0">
                    <a:moveTo>
                      <a:pt x="1324" y="0"/>
                    </a:moveTo>
                    <a:lnTo>
                      <a:pt x="0" y="762"/>
                    </a:lnTo>
                    <a:lnTo>
                      <a:pt x="0" y="2277"/>
                    </a:lnTo>
                    <a:lnTo>
                      <a:pt x="1324" y="3048"/>
                    </a:lnTo>
                    <a:lnTo>
                      <a:pt x="2639" y="2277"/>
                    </a:lnTo>
                    <a:lnTo>
                      <a:pt x="2639" y="762"/>
                    </a:lnTo>
                    <a:lnTo>
                      <a:pt x="1324" y="0"/>
                    </a:lnTo>
                    <a:close/>
                  </a:path>
                </a:pathLst>
              </a:custGeom>
              <a:solidFill>
                <a:schemeClr val="lt2"/>
              </a:solidFill>
              <a:ln w="310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1" name="Google Shape;1811;p72"/>
              <p:cNvSpPr/>
              <p:nvPr/>
            </p:nvSpPr>
            <p:spPr>
              <a:xfrm flipH="1">
                <a:off x="6974543" y="3304067"/>
                <a:ext cx="266256" cy="307418"/>
              </a:xfrm>
              <a:custGeom>
                <a:avLst/>
                <a:gdLst/>
                <a:ahLst/>
                <a:cxnLst/>
                <a:rect l="l" t="t" r="r" b="b"/>
                <a:pathLst>
                  <a:path w="2154" h="2487" extrusionOk="0">
                    <a:moveTo>
                      <a:pt x="1077" y="1"/>
                    </a:moveTo>
                    <a:lnTo>
                      <a:pt x="1" y="620"/>
                    </a:lnTo>
                    <a:lnTo>
                      <a:pt x="1" y="1868"/>
                    </a:lnTo>
                    <a:lnTo>
                      <a:pt x="1077" y="2487"/>
                    </a:lnTo>
                    <a:lnTo>
                      <a:pt x="2153" y="1868"/>
                    </a:lnTo>
                    <a:lnTo>
                      <a:pt x="2153" y="620"/>
                    </a:lnTo>
                    <a:lnTo>
                      <a:pt x="1077" y="1"/>
                    </a:lnTo>
                    <a:close/>
                  </a:path>
                </a:pathLst>
              </a:custGeom>
              <a:solidFill>
                <a:schemeClr val="lt2"/>
              </a:solidFill>
              <a:ln w="310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2" name="Google Shape;1812;p72"/>
              <p:cNvSpPr/>
              <p:nvPr/>
            </p:nvSpPr>
            <p:spPr>
              <a:xfrm flipH="1">
                <a:off x="7132393" y="3062781"/>
                <a:ext cx="266132" cy="308531"/>
              </a:xfrm>
              <a:custGeom>
                <a:avLst/>
                <a:gdLst/>
                <a:ahLst/>
                <a:cxnLst/>
                <a:rect l="l" t="t" r="r" b="b"/>
                <a:pathLst>
                  <a:path w="2153" h="2496" extrusionOk="0">
                    <a:moveTo>
                      <a:pt x="1077" y="0"/>
                    </a:moveTo>
                    <a:lnTo>
                      <a:pt x="0" y="629"/>
                    </a:lnTo>
                    <a:lnTo>
                      <a:pt x="0" y="1867"/>
                    </a:lnTo>
                    <a:lnTo>
                      <a:pt x="1077" y="2496"/>
                    </a:lnTo>
                    <a:lnTo>
                      <a:pt x="2153" y="1867"/>
                    </a:lnTo>
                    <a:lnTo>
                      <a:pt x="2153" y="629"/>
                    </a:lnTo>
                    <a:lnTo>
                      <a:pt x="1077" y="0"/>
                    </a:lnTo>
                    <a:close/>
                  </a:path>
                </a:pathLst>
              </a:custGeom>
              <a:solidFill>
                <a:schemeClr val="lt2"/>
              </a:solidFill>
              <a:ln w="310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3" name="Google Shape;1813;p72"/>
              <p:cNvSpPr/>
              <p:nvPr/>
            </p:nvSpPr>
            <p:spPr>
              <a:xfrm flipH="1">
                <a:off x="7132393" y="3541893"/>
                <a:ext cx="266132" cy="307418"/>
              </a:xfrm>
              <a:custGeom>
                <a:avLst/>
                <a:gdLst/>
                <a:ahLst/>
                <a:cxnLst/>
                <a:rect l="l" t="t" r="r" b="b"/>
                <a:pathLst>
                  <a:path w="2153" h="2487" extrusionOk="0">
                    <a:moveTo>
                      <a:pt x="1077" y="1"/>
                    </a:moveTo>
                    <a:lnTo>
                      <a:pt x="0" y="620"/>
                    </a:lnTo>
                    <a:lnTo>
                      <a:pt x="0" y="1858"/>
                    </a:lnTo>
                    <a:lnTo>
                      <a:pt x="1077" y="2487"/>
                    </a:lnTo>
                    <a:lnTo>
                      <a:pt x="2153" y="1858"/>
                    </a:lnTo>
                    <a:lnTo>
                      <a:pt x="2153" y="620"/>
                    </a:lnTo>
                    <a:lnTo>
                      <a:pt x="1077" y="1"/>
                    </a:lnTo>
                    <a:close/>
                  </a:path>
                </a:pathLst>
              </a:custGeom>
              <a:solidFill>
                <a:schemeClr val="lt2"/>
              </a:solidFill>
              <a:ln w="310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4" name="Google Shape;1814;p72"/>
              <p:cNvSpPr/>
              <p:nvPr/>
            </p:nvSpPr>
            <p:spPr>
              <a:xfrm flipH="1">
                <a:off x="7293580" y="3304067"/>
                <a:ext cx="267492" cy="307418"/>
              </a:xfrm>
              <a:custGeom>
                <a:avLst/>
                <a:gdLst/>
                <a:ahLst/>
                <a:cxnLst/>
                <a:rect l="l" t="t" r="r" b="b"/>
                <a:pathLst>
                  <a:path w="2164" h="2487" extrusionOk="0">
                    <a:moveTo>
                      <a:pt x="1087" y="1"/>
                    </a:moveTo>
                    <a:lnTo>
                      <a:pt x="1" y="620"/>
                    </a:lnTo>
                    <a:lnTo>
                      <a:pt x="1" y="1868"/>
                    </a:lnTo>
                    <a:lnTo>
                      <a:pt x="1087" y="2487"/>
                    </a:lnTo>
                    <a:lnTo>
                      <a:pt x="2163" y="1868"/>
                    </a:lnTo>
                    <a:lnTo>
                      <a:pt x="2163" y="620"/>
                    </a:lnTo>
                    <a:lnTo>
                      <a:pt x="1087" y="1"/>
                    </a:lnTo>
                    <a:close/>
                  </a:path>
                </a:pathLst>
              </a:custGeom>
              <a:solidFill>
                <a:schemeClr val="lt2"/>
              </a:solidFill>
              <a:ln w="310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5" name="Google Shape;1815;p72"/>
              <p:cNvSpPr/>
              <p:nvPr/>
            </p:nvSpPr>
            <p:spPr>
              <a:xfrm flipH="1">
                <a:off x="6529547" y="3552523"/>
                <a:ext cx="285045" cy="124"/>
              </a:xfrm>
              <a:custGeom>
                <a:avLst/>
                <a:gdLst/>
                <a:ahLst/>
                <a:cxnLst/>
                <a:rect l="l" t="t" r="r" b="b"/>
                <a:pathLst>
                  <a:path w="2306" h="1" fill="none" extrusionOk="0">
                    <a:moveTo>
                      <a:pt x="1" y="1"/>
                    </a:moveTo>
                    <a:lnTo>
                      <a:pt x="2306" y="1"/>
                    </a:lnTo>
                  </a:path>
                </a:pathLst>
              </a:custGeom>
              <a:noFill/>
              <a:ln w="310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6" name="Google Shape;1816;p72"/>
              <p:cNvSpPr/>
              <p:nvPr/>
            </p:nvSpPr>
            <p:spPr>
              <a:xfrm flipH="1">
                <a:off x="6529547" y="3610249"/>
                <a:ext cx="285045" cy="124"/>
              </a:xfrm>
              <a:custGeom>
                <a:avLst/>
                <a:gdLst/>
                <a:ahLst/>
                <a:cxnLst/>
                <a:rect l="l" t="t" r="r" b="b"/>
                <a:pathLst>
                  <a:path w="2306" h="1" fill="none" extrusionOk="0">
                    <a:moveTo>
                      <a:pt x="1" y="0"/>
                    </a:moveTo>
                    <a:lnTo>
                      <a:pt x="2306" y="0"/>
                    </a:lnTo>
                  </a:path>
                </a:pathLst>
              </a:custGeom>
              <a:noFill/>
              <a:ln w="310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7" name="Google Shape;1817;p72"/>
              <p:cNvSpPr/>
              <p:nvPr/>
            </p:nvSpPr>
            <p:spPr>
              <a:xfrm flipH="1">
                <a:off x="6529547" y="3667975"/>
                <a:ext cx="285045" cy="124"/>
              </a:xfrm>
              <a:custGeom>
                <a:avLst/>
                <a:gdLst/>
                <a:ahLst/>
                <a:cxnLst/>
                <a:rect l="l" t="t" r="r" b="b"/>
                <a:pathLst>
                  <a:path w="2306" h="1" fill="none" extrusionOk="0">
                    <a:moveTo>
                      <a:pt x="1" y="0"/>
                    </a:moveTo>
                    <a:lnTo>
                      <a:pt x="2306" y="0"/>
                    </a:lnTo>
                  </a:path>
                </a:pathLst>
              </a:custGeom>
              <a:noFill/>
              <a:ln w="310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8" name="Google Shape;1818;p72"/>
              <p:cNvSpPr/>
              <p:nvPr/>
            </p:nvSpPr>
            <p:spPr>
              <a:xfrm flipH="1">
                <a:off x="6051547" y="3758581"/>
                <a:ext cx="722995" cy="865517"/>
              </a:xfrm>
              <a:custGeom>
                <a:avLst/>
                <a:gdLst/>
                <a:ahLst/>
                <a:cxnLst/>
                <a:rect l="l" t="t" r="r" b="b"/>
                <a:pathLst>
                  <a:path w="5849" h="7002" extrusionOk="0">
                    <a:moveTo>
                      <a:pt x="2067" y="1"/>
                    </a:moveTo>
                    <a:cubicBezTo>
                      <a:pt x="1896" y="1"/>
                      <a:pt x="1772" y="124"/>
                      <a:pt x="1763" y="296"/>
                    </a:cubicBezTo>
                    <a:cubicBezTo>
                      <a:pt x="1763" y="410"/>
                      <a:pt x="1839" y="524"/>
                      <a:pt x="1953" y="572"/>
                    </a:cubicBezTo>
                    <a:lnTo>
                      <a:pt x="1953" y="2629"/>
                    </a:lnTo>
                    <a:lnTo>
                      <a:pt x="201" y="5839"/>
                    </a:lnTo>
                    <a:cubicBezTo>
                      <a:pt x="1" y="6230"/>
                      <a:pt x="153" y="6716"/>
                      <a:pt x="553" y="6916"/>
                    </a:cubicBezTo>
                    <a:cubicBezTo>
                      <a:pt x="667" y="6973"/>
                      <a:pt x="791" y="7001"/>
                      <a:pt x="915" y="7001"/>
                    </a:cubicBezTo>
                    <a:lnTo>
                      <a:pt x="5049" y="7001"/>
                    </a:lnTo>
                    <a:cubicBezTo>
                      <a:pt x="5487" y="7001"/>
                      <a:pt x="5849" y="6639"/>
                      <a:pt x="5839" y="6192"/>
                    </a:cubicBezTo>
                    <a:cubicBezTo>
                      <a:pt x="5839" y="6068"/>
                      <a:pt x="5811" y="5935"/>
                      <a:pt x="5744" y="5830"/>
                    </a:cubicBezTo>
                    <a:lnTo>
                      <a:pt x="4001" y="2715"/>
                    </a:lnTo>
                    <a:lnTo>
                      <a:pt x="4001" y="572"/>
                    </a:lnTo>
                    <a:cubicBezTo>
                      <a:pt x="4153" y="505"/>
                      <a:pt x="4230" y="334"/>
                      <a:pt x="4163" y="181"/>
                    </a:cubicBezTo>
                    <a:cubicBezTo>
                      <a:pt x="4125" y="77"/>
                      <a:pt x="4011" y="1"/>
                      <a:pt x="3887" y="1"/>
                    </a:cubicBezTo>
                    <a:close/>
                  </a:path>
                </a:pathLst>
              </a:custGeom>
              <a:solidFill>
                <a:schemeClr val="accent1"/>
              </a:solidFill>
              <a:ln w="310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9" name="Google Shape;1819;p72"/>
              <p:cNvSpPr/>
              <p:nvPr/>
            </p:nvSpPr>
            <p:spPr>
              <a:xfrm flipH="1">
                <a:off x="6111498" y="4284913"/>
                <a:ext cx="601857" cy="296788"/>
              </a:xfrm>
              <a:custGeom>
                <a:avLst/>
                <a:gdLst/>
                <a:ahLst/>
                <a:cxnLst/>
                <a:rect l="l" t="t" r="r" b="b"/>
                <a:pathLst>
                  <a:path w="4869" h="2401" extrusionOk="0">
                    <a:moveTo>
                      <a:pt x="953" y="0"/>
                    </a:moveTo>
                    <a:lnTo>
                      <a:pt x="172" y="1429"/>
                    </a:lnTo>
                    <a:cubicBezTo>
                      <a:pt x="1" y="1762"/>
                      <a:pt x="134" y="2162"/>
                      <a:pt x="458" y="2324"/>
                    </a:cubicBezTo>
                    <a:cubicBezTo>
                      <a:pt x="553" y="2372"/>
                      <a:pt x="658" y="2400"/>
                      <a:pt x="763" y="2400"/>
                    </a:cubicBezTo>
                    <a:lnTo>
                      <a:pt x="4201" y="2400"/>
                    </a:lnTo>
                    <a:cubicBezTo>
                      <a:pt x="4573" y="2400"/>
                      <a:pt x="4868" y="2105"/>
                      <a:pt x="4868" y="1734"/>
                    </a:cubicBezTo>
                    <a:cubicBezTo>
                      <a:pt x="4868" y="1629"/>
                      <a:pt x="4840" y="1515"/>
                      <a:pt x="4792" y="1419"/>
                    </a:cubicBezTo>
                    <a:lnTo>
                      <a:pt x="3982" y="0"/>
                    </a:lnTo>
                    <a:close/>
                  </a:path>
                </a:pathLst>
              </a:custGeom>
              <a:solidFill>
                <a:schemeClr val="lt2"/>
              </a:solidFill>
              <a:ln w="310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0" name="Google Shape;1820;p72"/>
              <p:cNvSpPr/>
              <p:nvPr/>
            </p:nvSpPr>
            <p:spPr>
              <a:xfrm flipH="1">
                <a:off x="7927081" y="2175014"/>
                <a:ext cx="58962" cy="2237094"/>
              </a:xfrm>
              <a:custGeom>
                <a:avLst/>
                <a:gdLst/>
                <a:ahLst/>
                <a:cxnLst/>
                <a:rect l="l" t="t" r="r" b="b"/>
                <a:pathLst>
                  <a:path w="477" h="18098" extrusionOk="0">
                    <a:moveTo>
                      <a:pt x="238" y="0"/>
                    </a:moveTo>
                    <a:cubicBezTo>
                      <a:pt x="105" y="0"/>
                      <a:pt x="0" y="105"/>
                      <a:pt x="0" y="239"/>
                    </a:cubicBezTo>
                    <a:lnTo>
                      <a:pt x="0" y="17860"/>
                    </a:lnTo>
                    <a:cubicBezTo>
                      <a:pt x="0" y="17984"/>
                      <a:pt x="105" y="18098"/>
                      <a:pt x="238" y="18098"/>
                    </a:cubicBezTo>
                    <a:cubicBezTo>
                      <a:pt x="362" y="18098"/>
                      <a:pt x="477" y="17984"/>
                      <a:pt x="477" y="17860"/>
                    </a:cubicBezTo>
                    <a:lnTo>
                      <a:pt x="477" y="239"/>
                    </a:lnTo>
                    <a:cubicBezTo>
                      <a:pt x="477" y="105"/>
                      <a:pt x="362" y="0"/>
                      <a:pt x="238" y="0"/>
                    </a:cubicBezTo>
                    <a:close/>
                  </a:path>
                </a:pathLst>
              </a:custGeom>
              <a:solidFill>
                <a:schemeClr val="accent1"/>
              </a:solidFill>
              <a:ln w="310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1" name="Google Shape;1821;p72"/>
              <p:cNvSpPr/>
              <p:nvPr/>
            </p:nvSpPr>
            <p:spPr>
              <a:xfrm flipH="1">
                <a:off x="6976891" y="2290342"/>
                <a:ext cx="1067990" cy="59086"/>
              </a:xfrm>
              <a:custGeom>
                <a:avLst/>
                <a:gdLst/>
                <a:ahLst/>
                <a:cxnLst/>
                <a:rect l="l" t="t" r="r" b="b"/>
                <a:pathLst>
                  <a:path w="8640" h="478" extrusionOk="0">
                    <a:moveTo>
                      <a:pt x="238" y="1"/>
                    </a:moveTo>
                    <a:cubicBezTo>
                      <a:pt x="105" y="1"/>
                      <a:pt x="0" y="106"/>
                      <a:pt x="0" y="239"/>
                    </a:cubicBezTo>
                    <a:cubicBezTo>
                      <a:pt x="0" y="372"/>
                      <a:pt x="105" y="477"/>
                      <a:pt x="238" y="477"/>
                    </a:cubicBezTo>
                    <a:lnTo>
                      <a:pt x="8401" y="477"/>
                    </a:lnTo>
                    <a:cubicBezTo>
                      <a:pt x="8534" y="477"/>
                      <a:pt x="8639" y="372"/>
                      <a:pt x="8639" y="239"/>
                    </a:cubicBezTo>
                    <a:cubicBezTo>
                      <a:pt x="8639" y="106"/>
                      <a:pt x="8534" y="1"/>
                      <a:pt x="8401" y="1"/>
                    </a:cubicBezTo>
                    <a:close/>
                  </a:path>
                </a:pathLst>
              </a:custGeom>
              <a:solidFill>
                <a:schemeClr val="accent1"/>
              </a:solidFill>
              <a:ln w="310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2" name="Google Shape;1822;p72"/>
              <p:cNvSpPr/>
              <p:nvPr/>
            </p:nvSpPr>
            <p:spPr>
              <a:xfrm flipH="1">
                <a:off x="7064036" y="4373170"/>
                <a:ext cx="1043268" cy="226206"/>
              </a:xfrm>
              <a:custGeom>
                <a:avLst/>
                <a:gdLst/>
                <a:ahLst/>
                <a:cxnLst/>
                <a:rect l="l" t="t" r="r" b="b"/>
                <a:pathLst>
                  <a:path w="8440" h="1830" extrusionOk="0">
                    <a:moveTo>
                      <a:pt x="324" y="1"/>
                    </a:moveTo>
                    <a:cubicBezTo>
                      <a:pt x="143" y="1"/>
                      <a:pt x="0" y="153"/>
                      <a:pt x="0" y="334"/>
                    </a:cubicBezTo>
                    <a:lnTo>
                      <a:pt x="0" y="1496"/>
                    </a:lnTo>
                    <a:cubicBezTo>
                      <a:pt x="0" y="1677"/>
                      <a:pt x="143" y="1829"/>
                      <a:pt x="324" y="1829"/>
                    </a:cubicBezTo>
                    <a:lnTo>
                      <a:pt x="8106" y="1829"/>
                    </a:lnTo>
                    <a:cubicBezTo>
                      <a:pt x="8287" y="1829"/>
                      <a:pt x="8439" y="1677"/>
                      <a:pt x="8439" y="1496"/>
                    </a:cubicBezTo>
                    <a:lnTo>
                      <a:pt x="8439" y="334"/>
                    </a:lnTo>
                    <a:cubicBezTo>
                      <a:pt x="8439" y="153"/>
                      <a:pt x="8287" y="1"/>
                      <a:pt x="8106" y="1"/>
                    </a:cubicBezTo>
                    <a:close/>
                  </a:path>
                </a:pathLst>
              </a:custGeom>
              <a:solidFill>
                <a:schemeClr val="dk1"/>
              </a:solidFill>
              <a:ln w="310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3" name="Google Shape;1823;p72"/>
              <p:cNvSpPr/>
              <p:nvPr/>
            </p:nvSpPr>
            <p:spPr>
              <a:xfrm flipH="1">
                <a:off x="7921148" y="2277486"/>
                <a:ext cx="74290" cy="78987"/>
              </a:xfrm>
              <a:custGeom>
                <a:avLst/>
                <a:gdLst/>
                <a:ahLst/>
                <a:cxnLst/>
                <a:rect l="l" t="t" r="r" b="b"/>
                <a:pathLst>
                  <a:path w="601" h="639" extrusionOk="0">
                    <a:moveTo>
                      <a:pt x="0" y="0"/>
                    </a:moveTo>
                    <a:lnTo>
                      <a:pt x="0" y="638"/>
                    </a:lnTo>
                    <a:lnTo>
                      <a:pt x="600" y="638"/>
                    </a:lnTo>
                    <a:lnTo>
                      <a:pt x="600" y="0"/>
                    </a:lnTo>
                    <a:close/>
                  </a:path>
                </a:pathLst>
              </a:custGeom>
              <a:solidFill>
                <a:schemeClr val="dk1"/>
              </a:solidFill>
              <a:ln w="310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4" name="Google Shape;1824;p72"/>
              <p:cNvSpPr/>
              <p:nvPr/>
            </p:nvSpPr>
            <p:spPr>
              <a:xfrm flipH="1">
                <a:off x="6590733" y="2158573"/>
                <a:ext cx="663044" cy="893206"/>
              </a:xfrm>
              <a:custGeom>
                <a:avLst/>
                <a:gdLst/>
                <a:ahLst/>
                <a:cxnLst/>
                <a:rect l="l" t="t" r="r" b="b"/>
                <a:pathLst>
                  <a:path w="5364" h="7226" extrusionOk="0">
                    <a:moveTo>
                      <a:pt x="2020" y="0"/>
                    </a:moveTo>
                    <a:lnTo>
                      <a:pt x="2020" y="2496"/>
                    </a:lnTo>
                    <a:cubicBezTo>
                      <a:pt x="744" y="2858"/>
                      <a:pt x="1" y="4191"/>
                      <a:pt x="363" y="5467"/>
                    </a:cubicBezTo>
                    <a:cubicBezTo>
                      <a:pt x="663" y="6533"/>
                      <a:pt x="1624" y="7226"/>
                      <a:pt x="2676" y="7226"/>
                    </a:cubicBezTo>
                    <a:cubicBezTo>
                      <a:pt x="2893" y="7226"/>
                      <a:pt x="3114" y="7196"/>
                      <a:pt x="3335" y="7134"/>
                    </a:cubicBezTo>
                    <a:cubicBezTo>
                      <a:pt x="4611" y="6772"/>
                      <a:pt x="5363" y="5439"/>
                      <a:pt x="5002" y="4162"/>
                    </a:cubicBezTo>
                    <a:cubicBezTo>
                      <a:pt x="4773" y="3353"/>
                      <a:pt x="4144" y="2724"/>
                      <a:pt x="3335" y="2496"/>
                    </a:cubicBezTo>
                    <a:lnTo>
                      <a:pt x="3335" y="0"/>
                    </a:lnTo>
                    <a:close/>
                  </a:path>
                </a:pathLst>
              </a:custGeom>
              <a:solidFill>
                <a:schemeClr val="accent1"/>
              </a:solidFill>
              <a:ln w="310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5" name="Google Shape;1825;p72"/>
              <p:cNvSpPr/>
              <p:nvPr/>
            </p:nvSpPr>
            <p:spPr>
              <a:xfrm flipH="1">
                <a:off x="6813231" y="2140897"/>
                <a:ext cx="219161" cy="41286"/>
              </a:xfrm>
              <a:custGeom>
                <a:avLst/>
                <a:gdLst/>
                <a:ahLst/>
                <a:cxnLst/>
                <a:rect l="l" t="t" r="r" b="b"/>
                <a:pathLst>
                  <a:path w="1773" h="334" extrusionOk="0">
                    <a:moveTo>
                      <a:pt x="172" y="0"/>
                    </a:moveTo>
                    <a:cubicBezTo>
                      <a:pt x="77" y="0"/>
                      <a:pt x="1" y="76"/>
                      <a:pt x="1" y="172"/>
                    </a:cubicBezTo>
                    <a:cubicBezTo>
                      <a:pt x="1" y="257"/>
                      <a:pt x="77" y="334"/>
                      <a:pt x="172" y="334"/>
                    </a:cubicBezTo>
                    <a:lnTo>
                      <a:pt x="1610" y="334"/>
                    </a:lnTo>
                    <a:cubicBezTo>
                      <a:pt x="1706" y="334"/>
                      <a:pt x="1772" y="257"/>
                      <a:pt x="1772" y="172"/>
                    </a:cubicBezTo>
                    <a:cubicBezTo>
                      <a:pt x="1772" y="76"/>
                      <a:pt x="1706" y="0"/>
                      <a:pt x="1610" y="0"/>
                    </a:cubicBezTo>
                    <a:close/>
                  </a:path>
                </a:pathLst>
              </a:custGeom>
              <a:solidFill>
                <a:schemeClr val="accent1"/>
              </a:solidFill>
              <a:ln w="310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6" name="Google Shape;1826;p72"/>
              <p:cNvSpPr/>
              <p:nvPr/>
            </p:nvSpPr>
            <p:spPr>
              <a:xfrm flipH="1">
                <a:off x="6656618" y="2624707"/>
                <a:ext cx="560571" cy="384427"/>
              </a:xfrm>
              <a:custGeom>
                <a:avLst/>
                <a:gdLst/>
                <a:ahLst/>
                <a:cxnLst/>
                <a:rect l="l" t="t" r="r" b="b"/>
                <a:pathLst>
                  <a:path w="4535" h="3110" extrusionOk="0">
                    <a:moveTo>
                      <a:pt x="562" y="1"/>
                    </a:moveTo>
                    <a:cubicBezTo>
                      <a:pt x="0" y="1001"/>
                      <a:pt x="343" y="2268"/>
                      <a:pt x="1343" y="2839"/>
                    </a:cubicBezTo>
                    <a:cubicBezTo>
                      <a:pt x="1665" y="3022"/>
                      <a:pt x="2016" y="3109"/>
                      <a:pt x="2363" y="3109"/>
                    </a:cubicBezTo>
                    <a:cubicBezTo>
                      <a:pt x="3084" y="3109"/>
                      <a:pt x="3786" y="2733"/>
                      <a:pt x="4172" y="2058"/>
                    </a:cubicBezTo>
                    <a:cubicBezTo>
                      <a:pt x="4534" y="1420"/>
                      <a:pt x="4534" y="639"/>
                      <a:pt x="4172" y="1"/>
                    </a:cubicBezTo>
                    <a:close/>
                  </a:path>
                </a:pathLst>
              </a:custGeom>
              <a:solidFill>
                <a:schemeClr val="lt2"/>
              </a:solidFill>
              <a:ln w="310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7" name="Google Shape;1827;p72"/>
              <p:cNvSpPr/>
              <p:nvPr/>
            </p:nvSpPr>
            <p:spPr>
              <a:xfrm flipH="1">
                <a:off x="6902725" y="2710739"/>
                <a:ext cx="81335" cy="80099"/>
              </a:xfrm>
              <a:custGeom>
                <a:avLst/>
                <a:gdLst/>
                <a:ahLst/>
                <a:cxnLst/>
                <a:rect l="l" t="t" r="r" b="b"/>
                <a:pathLst>
                  <a:path w="658" h="648" fill="none" extrusionOk="0">
                    <a:moveTo>
                      <a:pt x="657" y="324"/>
                    </a:moveTo>
                    <a:cubicBezTo>
                      <a:pt x="657" y="505"/>
                      <a:pt x="505" y="648"/>
                      <a:pt x="333" y="648"/>
                    </a:cubicBezTo>
                    <a:cubicBezTo>
                      <a:pt x="153" y="648"/>
                      <a:pt x="0" y="505"/>
                      <a:pt x="0" y="324"/>
                    </a:cubicBezTo>
                    <a:cubicBezTo>
                      <a:pt x="0" y="143"/>
                      <a:pt x="153" y="0"/>
                      <a:pt x="333" y="0"/>
                    </a:cubicBezTo>
                    <a:cubicBezTo>
                      <a:pt x="505" y="0"/>
                      <a:pt x="657" y="143"/>
                      <a:pt x="657" y="324"/>
                    </a:cubicBezTo>
                    <a:close/>
                  </a:path>
                </a:pathLst>
              </a:custGeom>
              <a:noFill/>
              <a:ln w="310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8" name="Google Shape;1828;p72"/>
              <p:cNvSpPr/>
              <p:nvPr/>
            </p:nvSpPr>
            <p:spPr>
              <a:xfrm flipH="1">
                <a:off x="6821513" y="2710739"/>
                <a:ext cx="37825" cy="36589"/>
              </a:xfrm>
              <a:custGeom>
                <a:avLst/>
                <a:gdLst/>
                <a:ahLst/>
                <a:cxnLst/>
                <a:rect l="l" t="t" r="r" b="b"/>
                <a:pathLst>
                  <a:path w="306" h="296" fill="none" extrusionOk="0">
                    <a:moveTo>
                      <a:pt x="306" y="143"/>
                    </a:moveTo>
                    <a:cubicBezTo>
                      <a:pt x="306" y="229"/>
                      <a:pt x="239" y="296"/>
                      <a:pt x="153" y="296"/>
                    </a:cubicBezTo>
                    <a:cubicBezTo>
                      <a:pt x="67" y="296"/>
                      <a:pt x="1" y="229"/>
                      <a:pt x="1" y="143"/>
                    </a:cubicBezTo>
                    <a:cubicBezTo>
                      <a:pt x="1" y="67"/>
                      <a:pt x="67" y="0"/>
                      <a:pt x="153" y="0"/>
                    </a:cubicBezTo>
                    <a:cubicBezTo>
                      <a:pt x="239" y="0"/>
                      <a:pt x="306" y="67"/>
                      <a:pt x="306" y="143"/>
                    </a:cubicBezTo>
                    <a:close/>
                  </a:path>
                </a:pathLst>
              </a:custGeom>
              <a:noFill/>
              <a:ln w="310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9" name="Google Shape;1829;p72"/>
              <p:cNvSpPr/>
              <p:nvPr/>
            </p:nvSpPr>
            <p:spPr>
              <a:xfrm flipH="1">
                <a:off x="6995803" y="2813088"/>
                <a:ext cx="47219" cy="47219"/>
              </a:xfrm>
              <a:custGeom>
                <a:avLst/>
                <a:gdLst/>
                <a:ahLst/>
                <a:cxnLst/>
                <a:rect l="l" t="t" r="r" b="b"/>
                <a:pathLst>
                  <a:path w="382" h="382" fill="none" extrusionOk="0">
                    <a:moveTo>
                      <a:pt x="382" y="191"/>
                    </a:moveTo>
                    <a:cubicBezTo>
                      <a:pt x="382" y="296"/>
                      <a:pt x="296" y="382"/>
                      <a:pt x="191" y="382"/>
                    </a:cubicBezTo>
                    <a:cubicBezTo>
                      <a:pt x="87" y="382"/>
                      <a:pt x="1" y="296"/>
                      <a:pt x="1" y="191"/>
                    </a:cubicBezTo>
                    <a:cubicBezTo>
                      <a:pt x="1" y="87"/>
                      <a:pt x="87" y="1"/>
                      <a:pt x="191" y="1"/>
                    </a:cubicBezTo>
                    <a:lnTo>
                      <a:pt x="191" y="1"/>
                    </a:lnTo>
                    <a:cubicBezTo>
                      <a:pt x="296" y="1"/>
                      <a:pt x="382" y="87"/>
                      <a:pt x="382" y="191"/>
                    </a:cubicBezTo>
                    <a:lnTo>
                      <a:pt x="382" y="191"/>
                    </a:lnTo>
                    <a:close/>
                  </a:path>
                </a:pathLst>
              </a:custGeom>
              <a:noFill/>
              <a:ln w="310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0" name="Google Shape;1830;p72"/>
              <p:cNvSpPr/>
              <p:nvPr/>
            </p:nvSpPr>
            <p:spPr>
              <a:xfrm flipH="1">
                <a:off x="6796791" y="2249180"/>
                <a:ext cx="252041" cy="148456"/>
              </a:xfrm>
              <a:custGeom>
                <a:avLst/>
                <a:gdLst/>
                <a:ahLst/>
                <a:cxnLst/>
                <a:rect l="l" t="t" r="r" b="b"/>
                <a:pathLst>
                  <a:path w="2039" h="1201" extrusionOk="0">
                    <a:moveTo>
                      <a:pt x="0" y="1"/>
                    </a:moveTo>
                    <a:lnTo>
                      <a:pt x="0" y="1201"/>
                    </a:lnTo>
                    <a:lnTo>
                      <a:pt x="2039" y="1201"/>
                    </a:lnTo>
                    <a:lnTo>
                      <a:pt x="2039" y="1"/>
                    </a:lnTo>
                    <a:close/>
                  </a:path>
                </a:pathLst>
              </a:custGeom>
              <a:solidFill>
                <a:schemeClr val="dk1"/>
              </a:solidFill>
              <a:ln w="310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31" name="Google Shape;1831;p72"/>
            <p:cNvGrpSpPr/>
            <p:nvPr/>
          </p:nvGrpSpPr>
          <p:grpSpPr>
            <a:xfrm rot="10800000" flipH="1">
              <a:off x="8385405" y="3366066"/>
              <a:ext cx="490090" cy="1237938"/>
              <a:chOff x="6907050" y="3762000"/>
              <a:chExt cx="165750" cy="418675"/>
            </a:xfrm>
          </p:grpSpPr>
          <p:sp>
            <p:nvSpPr>
              <p:cNvPr id="1832" name="Google Shape;1832;p72"/>
              <p:cNvSpPr/>
              <p:nvPr/>
            </p:nvSpPr>
            <p:spPr>
              <a:xfrm>
                <a:off x="6907050" y="3762000"/>
                <a:ext cx="157425" cy="418675"/>
              </a:xfrm>
              <a:custGeom>
                <a:avLst/>
                <a:gdLst/>
                <a:ahLst/>
                <a:cxnLst/>
                <a:rect l="l" t="t" r="r" b="b"/>
                <a:pathLst>
                  <a:path w="6297" h="16747" extrusionOk="0">
                    <a:moveTo>
                      <a:pt x="592" y="0"/>
                    </a:moveTo>
                    <a:cubicBezTo>
                      <a:pt x="490" y="0"/>
                      <a:pt x="395" y="71"/>
                      <a:pt x="372" y="182"/>
                    </a:cubicBezTo>
                    <a:cubicBezTo>
                      <a:pt x="353" y="248"/>
                      <a:pt x="10" y="1772"/>
                      <a:pt x="1772" y="3534"/>
                    </a:cubicBezTo>
                    <a:cubicBezTo>
                      <a:pt x="2305" y="4039"/>
                      <a:pt x="2858" y="4515"/>
                      <a:pt x="3439" y="4963"/>
                    </a:cubicBezTo>
                    <a:cubicBezTo>
                      <a:pt x="4715" y="5973"/>
                      <a:pt x="5820" y="6859"/>
                      <a:pt x="5820" y="8021"/>
                    </a:cubicBezTo>
                    <a:cubicBezTo>
                      <a:pt x="5820" y="9716"/>
                      <a:pt x="3067" y="11678"/>
                      <a:pt x="3048" y="11697"/>
                    </a:cubicBezTo>
                    <a:cubicBezTo>
                      <a:pt x="2924" y="11773"/>
                      <a:pt x="0" y="13698"/>
                      <a:pt x="467" y="16545"/>
                    </a:cubicBezTo>
                    <a:cubicBezTo>
                      <a:pt x="485" y="16663"/>
                      <a:pt x="572" y="16746"/>
                      <a:pt x="686" y="16746"/>
                    </a:cubicBezTo>
                    <a:cubicBezTo>
                      <a:pt x="693" y="16746"/>
                      <a:pt x="699" y="16746"/>
                      <a:pt x="705" y="16745"/>
                    </a:cubicBezTo>
                    <a:lnTo>
                      <a:pt x="743" y="16745"/>
                    </a:lnTo>
                    <a:cubicBezTo>
                      <a:pt x="876" y="16726"/>
                      <a:pt x="962" y="16603"/>
                      <a:pt x="943" y="16469"/>
                    </a:cubicBezTo>
                    <a:cubicBezTo>
                      <a:pt x="524" y="13936"/>
                      <a:pt x="3286" y="12116"/>
                      <a:pt x="3324" y="12088"/>
                    </a:cubicBezTo>
                    <a:cubicBezTo>
                      <a:pt x="3439" y="12002"/>
                      <a:pt x="6296" y="9964"/>
                      <a:pt x="6296" y="8021"/>
                    </a:cubicBezTo>
                    <a:cubicBezTo>
                      <a:pt x="6296" y="6630"/>
                      <a:pt x="5058" y="5639"/>
                      <a:pt x="3734" y="4592"/>
                    </a:cubicBezTo>
                    <a:cubicBezTo>
                      <a:pt x="3172" y="4153"/>
                      <a:pt x="2629" y="3687"/>
                      <a:pt x="2105" y="3191"/>
                    </a:cubicBezTo>
                    <a:cubicBezTo>
                      <a:pt x="553" y="1639"/>
                      <a:pt x="819" y="353"/>
                      <a:pt x="829" y="286"/>
                    </a:cubicBezTo>
                    <a:cubicBezTo>
                      <a:pt x="857" y="163"/>
                      <a:pt x="781" y="39"/>
                      <a:pt x="657" y="10"/>
                    </a:cubicBezTo>
                    <a:cubicBezTo>
                      <a:pt x="636" y="3"/>
                      <a:pt x="614" y="0"/>
                      <a:pt x="59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3" name="Google Shape;1833;p72"/>
              <p:cNvSpPr/>
              <p:nvPr/>
            </p:nvSpPr>
            <p:spPr>
              <a:xfrm>
                <a:off x="6915375" y="3762100"/>
                <a:ext cx="157425" cy="418550"/>
              </a:xfrm>
              <a:custGeom>
                <a:avLst/>
                <a:gdLst/>
                <a:ahLst/>
                <a:cxnLst/>
                <a:rect l="l" t="t" r="r" b="b"/>
                <a:pathLst>
                  <a:path w="6297" h="16742" extrusionOk="0">
                    <a:moveTo>
                      <a:pt x="5695" y="0"/>
                    </a:moveTo>
                    <a:cubicBezTo>
                      <a:pt x="5677" y="0"/>
                      <a:pt x="5658" y="2"/>
                      <a:pt x="5639" y="6"/>
                    </a:cubicBezTo>
                    <a:cubicBezTo>
                      <a:pt x="5516" y="35"/>
                      <a:pt x="5430" y="159"/>
                      <a:pt x="5458" y="292"/>
                    </a:cubicBezTo>
                    <a:cubicBezTo>
                      <a:pt x="5477" y="339"/>
                      <a:pt x="5744" y="1635"/>
                      <a:pt x="4182" y="3187"/>
                    </a:cubicBezTo>
                    <a:cubicBezTo>
                      <a:pt x="3668" y="3683"/>
                      <a:pt x="3125" y="4149"/>
                      <a:pt x="2563" y="4588"/>
                    </a:cubicBezTo>
                    <a:cubicBezTo>
                      <a:pt x="1239" y="5635"/>
                      <a:pt x="1" y="6626"/>
                      <a:pt x="1" y="8026"/>
                    </a:cubicBezTo>
                    <a:cubicBezTo>
                      <a:pt x="1" y="9960"/>
                      <a:pt x="2858" y="12008"/>
                      <a:pt x="2982" y="12093"/>
                    </a:cubicBezTo>
                    <a:cubicBezTo>
                      <a:pt x="3020" y="12112"/>
                      <a:pt x="5782" y="13932"/>
                      <a:pt x="5363" y="16475"/>
                    </a:cubicBezTo>
                    <a:cubicBezTo>
                      <a:pt x="5344" y="16599"/>
                      <a:pt x="5430" y="16722"/>
                      <a:pt x="5563" y="16741"/>
                    </a:cubicBezTo>
                    <a:lnTo>
                      <a:pt x="5601" y="16741"/>
                    </a:lnTo>
                    <a:cubicBezTo>
                      <a:pt x="5716" y="16741"/>
                      <a:pt x="5811" y="16656"/>
                      <a:pt x="5830" y="16551"/>
                    </a:cubicBezTo>
                    <a:cubicBezTo>
                      <a:pt x="6297" y="13694"/>
                      <a:pt x="3372" y="11769"/>
                      <a:pt x="3249" y="11703"/>
                    </a:cubicBezTo>
                    <a:cubicBezTo>
                      <a:pt x="3220" y="11684"/>
                      <a:pt x="477" y="9712"/>
                      <a:pt x="477" y="8026"/>
                    </a:cubicBezTo>
                    <a:cubicBezTo>
                      <a:pt x="477" y="6855"/>
                      <a:pt x="1572" y="5978"/>
                      <a:pt x="2858" y="4959"/>
                    </a:cubicBezTo>
                    <a:cubicBezTo>
                      <a:pt x="3439" y="4511"/>
                      <a:pt x="3992" y="4035"/>
                      <a:pt x="4525" y="3530"/>
                    </a:cubicBezTo>
                    <a:cubicBezTo>
                      <a:pt x="6287" y="1768"/>
                      <a:pt x="5944" y="244"/>
                      <a:pt x="5925" y="178"/>
                    </a:cubicBezTo>
                    <a:cubicBezTo>
                      <a:pt x="5901" y="71"/>
                      <a:pt x="5806" y="0"/>
                      <a:pt x="569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4" name="Google Shape;1834;p72"/>
              <p:cNvSpPr/>
              <p:nvPr/>
            </p:nvSpPr>
            <p:spPr>
              <a:xfrm>
                <a:off x="6922750" y="3786300"/>
                <a:ext cx="135775" cy="5975"/>
              </a:xfrm>
              <a:custGeom>
                <a:avLst/>
                <a:gdLst/>
                <a:ahLst/>
                <a:cxnLst/>
                <a:rect l="l" t="t" r="r" b="b"/>
                <a:pathLst>
                  <a:path w="5431" h="239" extrusionOk="0">
                    <a:moveTo>
                      <a:pt x="125" y="0"/>
                    </a:moveTo>
                    <a:cubicBezTo>
                      <a:pt x="58" y="0"/>
                      <a:pt x="1" y="48"/>
                      <a:pt x="1" y="114"/>
                    </a:cubicBezTo>
                    <a:cubicBezTo>
                      <a:pt x="1" y="181"/>
                      <a:pt x="58" y="238"/>
                      <a:pt x="125" y="238"/>
                    </a:cubicBezTo>
                    <a:lnTo>
                      <a:pt x="5316" y="238"/>
                    </a:lnTo>
                    <a:cubicBezTo>
                      <a:pt x="5382" y="238"/>
                      <a:pt x="5430" y="181"/>
                      <a:pt x="5430" y="114"/>
                    </a:cubicBezTo>
                    <a:cubicBezTo>
                      <a:pt x="5430" y="48"/>
                      <a:pt x="5382" y="0"/>
                      <a:pt x="531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5" name="Google Shape;1835;p72"/>
              <p:cNvSpPr/>
              <p:nvPr/>
            </p:nvSpPr>
            <p:spPr>
              <a:xfrm>
                <a:off x="6922750" y="3800100"/>
                <a:ext cx="135775" cy="5975"/>
              </a:xfrm>
              <a:custGeom>
                <a:avLst/>
                <a:gdLst/>
                <a:ahLst/>
                <a:cxnLst/>
                <a:rect l="l" t="t" r="r" b="b"/>
                <a:pathLst>
                  <a:path w="5431" h="239" extrusionOk="0">
                    <a:moveTo>
                      <a:pt x="125" y="1"/>
                    </a:moveTo>
                    <a:cubicBezTo>
                      <a:pt x="58" y="1"/>
                      <a:pt x="1" y="48"/>
                      <a:pt x="1" y="115"/>
                    </a:cubicBezTo>
                    <a:cubicBezTo>
                      <a:pt x="1" y="182"/>
                      <a:pt x="58" y="239"/>
                      <a:pt x="125" y="239"/>
                    </a:cubicBezTo>
                    <a:lnTo>
                      <a:pt x="5316" y="239"/>
                    </a:lnTo>
                    <a:cubicBezTo>
                      <a:pt x="5382" y="239"/>
                      <a:pt x="5430" y="182"/>
                      <a:pt x="5430" y="115"/>
                    </a:cubicBezTo>
                    <a:cubicBezTo>
                      <a:pt x="5430" y="48"/>
                      <a:pt x="5382" y="1"/>
                      <a:pt x="531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6" name="Google Shape;1836;p72"/>
              <p:cNvSpPr/>
              <p:nvPr/>
            </p:nvSpPr>
            <p:spPr>
              <a:xfrm>
                <a:off x="6930150" y="3813675"/>
                <a:ext cx="120975" cy="5975"/>
              </a:xfrm>
              <a:custGeom>
                <a:avLst/>
                <a:gdLst/>
                <a:ahLst/>
                <a:cxnLst/>
                <a:rect l="l" t="t" r="r" b="b"/>
                <a:pathLst>
                  <a:path w="4839" h="239" extrusionOk="0">
                    <a:moveTo>
                      <a:pt x="124" y="1"/>
                    </a:moveTo>
                    <a:cubicBezTo>
                      <a:pt x="57" y="1"/>
                      <a:pt x="0" y="58"/>
                      <a:pt x="0" y="124"/>
                    </a:cubicBezTo>
                    <a:cubicBezTo>
                      <a:pt x="0" y="191"/>
                      <a:pt x="57" y="239"/>
                      <a:pt x="124" y="239"/>
                    </a:cubicBezTo>
                    <a:lnTo>
                      <a:pt x="4724" y="239"/>
                    </a:lnTo>
                    <a:cubicBezTo>
                      <a:pt x="4791" y="239"/>
                      <a:pt x="4839" y="191"/>
                      <a:pt x="4839" y="124"/>
                    </a:cubicBezTo>
                    <a:cubicBezTo>
                      <a:pt x="4839" y="58"/>
                      <a:pt x="4791" y="1"/>
                      <a:pt x="472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7" name="Google Shape;1837;p72"/>
              <p:cNvSpPr/>
              <p:nvPr/>
            </p:nvSpPr>
            <p:spPr>
              <a:xfrm>
                <a:off x="6941325" y="3827475"/>
                <a:ext cx="98850" cy="6000"/>
              </a:xfrm>
              <a:custGeom>
                <a:avLst/>
                <a:gdLst/>
                <a:ahLst/>
                <a:cxnLst/>
                <a:rect l="l" t="t" r="r" b="b"/>
                <a:pathLst>
                  <a:path w="3954" h="240" extrusionOk="0">
                    <a:moveTo>
                      <a:pt x="115" y="1"/>
                    </a:moveTo>
                    <a:cubicBezTo>
                      <a:pt x="48" y="1"/>
                      <a:pt x="1" y="58"/>
                      <a:pt x="1" y="125"/>
                    </a:cubicBezTo>
                    <a:cubicBezTo>
                      <a:pt x="1" y="191"/>
                      <a:pt x="48" y="239"/>
                      <a:pt x="115" y="239"/>
                    </a:cubicBezTo>
                    <a:lnTo>
                      <a:pt x="3830" y="239"/>
                    </a:lnTo>
                    <a:cubicBezTo>
                      <a:pt x="3896" y="239"/>
                      <a:pt x="3954" y="191"/>
                      <a:pt x="3954" y="125"/>
                    </a:cubicBezTo>
                    <a:cubicBezTo>
                      <a:pt x="3954" y="58"/>
                      <a:pt x="3896" y="1"/>
                      <a:pt x="383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8" name="Google Shape;1838;p72"/>
              <p:cNvSpPr/>
              <p:nvPr/>
            </p:nvSpPr>
            <p:spPr>
              <a:xfrm>
                <a:off x="6922750" y="4151100"/>
                <a:ext cx="135775" cy="5975"/>
              </a:xfrm>
              <a:custGeom>
                <a:avLst/>
                <a:gdLst/>
                <a:ahLst/>
                <a:cxnLst/>
                <a:rect l="l" t="t" r="r" b="b"/>
                <a:pathLst>
                  <a:path w="5431" h="239" extrusionOk="0">
                    <a:moveTo>
                      <a:pt x="125" y="0"/>
                    </a:moveTo>
                    <a:cubicBezTo>
                      <a:pt x="58" y="0"/>
                      <a:pt x="1" y="58"/>
                      <a:pt x="1" y="124"/>
                    </a:cubicBezTo>
                    <a:cubicBezTo>
                      <a:pt x="1" y="191"/>
                      <a:pt x="58" y="239"/>
                      <a:pt x="125" y="239"/>
                    </a:cubicBezTo>
                    <a:lnTo>
                      <a:pt x="5316" y="239"/>
                    </a:lnTo>
                    <a:cubicBezTo>
                      <a:pt x="5382" y="239"/>
                      <a:pt x="5430" y="191"/>
                      <a:pt x="5430" y="124"/>
                    </a:cubicBezTo>
                    <a:cubicBezTo>
                      <a:pt x="5430" y="58"/>
                      <a:pt x="5382" y="0"/>
                      <a:pt x="531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9" name="Google Shape;1839;p72"/>
              <p:cNvSpPr/>
              <p:nvPr/>
            </p:nvSpPr>
            <p:spPr>
              <a:xfrm>
                <a:off x="6922750" y="4137525"/>
                <a:ext cx="135775" cy="5975"/>
              </a:xfrm>
              <a:custGeom>
                <a:avLst/>
                <a:gdLst/>
                <a:ahLst/>
                <a:cxnLst/>
                <a:rect l="l" t="t" r="r" b="b"/>
                <a:pathLst>
                  <a:path w="5431" h="239" extrusionOk="0">
                    <a:moveTo>
                      <a:pt x="125" y="0"/>
                    </a:moveTo>
                    <a:cubicBezTo>
                      <a:pt x="58" y="0"/>
                      <a:pt x="1" y="48"/>
                      <a:pt x="1" y="115"/>
                    </a:cubicBezTo>
                    <a:cubicBezTo>
                      <a:pt x="1" y="181"/>
                      <a:pt x="58" y="239"/>
                      <a:pt x="125" y="239"/>
                    </a:cubicBezTo>
                    <a:lnTo>
                      <a:pt x="5316" y="239"/>
                    </a:lnTo>
                    <a:cubicBezTo>
                      <a:pt x="5382" y="239"/>
                      <a:pt x="5430" y="181"/>
                      <a:pt x="5430" y="115"/>
                    </a:cubicBezTo>
                    <a:cubicBezTo>
                      <a:pt x="5430" y="48"/>
                      <a:pt x="5382" y="0"/>
                      <a:pt x="531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0" name="Google Shape;1840;p72"/>
              <p:cNvSpPr/>
              <p:nvPr/>
            </p:nvSpPr>
            <p:spPr>
              <a:xfrm>
                <a:off x="6930150" y="4123725"/>
                <a:ext cx="120975" cy="5975"/>
              </a:xfrm>
              <a:custGeom>
                <a:avLst/>
                <a:gdLst/>
                <a:ahLst/>
                <a:cxnLst/>
                <a:rect l="l" t="t" r="r" b="b"/>
                <a:pathLst>
                  <a:path w="4839" h="239" extrusionOk="0">
                    <a:moveTo>
                      <a:pt x="124" y="0"/>
                    </a:moveTo>
                    <a:cubicBezTo>
                      <a:pt x="57" y="0"/>
                      <a:pt x="0" y="48"/>
                      <a:pt x="0" y="114"/>
                    </a:cubicBezTo>
                    <a:cubicBezTo>
                      <a:pt x="0" y="181"/>
                      <a:pt x="57" y="238"/>
                      <a:pt x="124" y="238"/>
                    </a:cubicBezTo>
                    <a:lnTo>
                      <a:pt x="4724" y="238"/>
                    </a:lnTo>
                    <a:cubicBezTo>
                      <a:pt x="4791" y="238"/>
                      <a:pt x="4839" y="181"/>
                      <a:pt x="4839" y="114"/>
                    </a:cubicBezTo>
                    <a:cubicBezTo>
                      <a:pt x="4839" y="48"/>
                      <a:pt x="4791" y="0"/>
                      <a:pt x="472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1" name="Google Shape;1841;p72"/>
              <p:cNvSpPr/>
              <p:nvPr/>
            </p:nvSpPr>
            <p:spPr>
              <a:xfrm>
                <a:off x="6941325" y="4109900"/>
                <a:ext cx="98850" cy="5975"/>
              </a:xfrm>
              <a:custGeom>
                <a:avLst/>
                <a:gdLst/>
                <a:ahLst/>
                <a:cxnLst/>
                <a:rect l="l" t="t" r="r" b="b"/>
                <a:pathLst>
                  <a:path w="3954" h="239" extrusionOk="0">
                    <a:moveTo>
                      <a:pt x="115" y="1"/>
                    </a:moveTo>
                    <a:cubicBezTo>
                      <a:pt x="48" y="1"/>
                      <a:pt x="1" y="58"/>
                      <a:pt x="1" y="115"/>
                    </a:cubicBezTo>
                    <a:cubicBezTo>
                      <a:pt x="1" y="182"/>
                      <a:pt x="48" y="239"/>
                      <a:pt x="115" y="239"/>
                    </a:cubicBezTo>
                    <a:lnTo>
                      <a:pt x="3830" y="239"/>
                    </a:lnTo>
                    <a:cubicBezTo>
                      <a:pt x="3896" y="239"/>
                      <a:pt x="3954" y="182"/>
                      <a:pt x="3954" y="115"/>
                    </a:cubicBezTo>
                    <a:cubicBezTo>
                      <a:pt x="3954" y="58"/>
                      <a:pt x="3896" y="1"/>
                      <a:pt x="383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2" name="Google Shape;1842;p72"/>
              <p:cNvSpPr/>
              <p:nvPr/>
            </p:nvSpPr>
            <p:spPr>
              <a:xfrm>
                <a:off x="6922750" y="3938925"/>
                <a:ext cx="135775" cy="5975"/>
              </a:xfrm>
              <a:custGeom>
                <a:avLst/>
                <a:gdLst/>
                <a:ahLst/>
                <a:cxnLst/>
                <a:rect l="l" t="t" r="r" b="b"/>
                <a:pathLst>
                  <a:path w="5431" h="239" extrusionOk="0">
                    <a:moveTo>
                      <a:pt x="125" y="1"/>
                    </a:moveTo>
                    <a:cubicBezTo>
                      <a:pt x="58" y="1"/>
                      <a:pt x="1" y="58"/>
                      <a:pt x="1" y="115"/>
                    </a:cubicBezTo>
                    <a:cubicBezTo>
                      <a:pt x="1" y="182"/>
                      <a:pt x="58" y="239"/>
                      <a:pt x="125" y="239"/>
                    </a:cubicBezTo>
                    <a:lnTo>
                      <a:pt x="5316" y="239"/>
                    </a:lnTo>
                    <a:cubicBezTo>
                      <a:pt x="5382" y="239"/>
                      <a:pt x="5430" y="182"/>
                      <a:pt x="5430" y="115"/>
                    </a:cubicBezTo>
                    <a:cubicBezTo>
                      <a:pt x="5430" y="58"/>
                      <a:pt x="5382" y="1"/>
                      <a:pt x="531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3" name="Google Shape;1843;p72"/>
              <p:cNvSpPr/>
              <p:nvPr/>
            </p:nvSpPr>
            <p:spPr>
              <a:xfrm>
                <a:off x="6922750" y="3952275"/>
                <a:ext cx="135775" cy="5975"/>
              </a:xfrm>
              <a:custGeom>
                <a:avLst/>
                <a:gdLst/>
                <a:ahLst/>
                <a:cxnLst/>
                <a:rect l="l" t="t" r="r" b="b"/>
                <a:pathLst>
                  <a:path w="5431" h="239" extrusionOk="0">
                    <a:moveTo>
                      <a:pt x="125" y="0"/>
                    </a:moveTo>
                    <a:cubicBezTo>
                      <a:pt x="58" y="0"/>
                      <a:pt x="1" y="48"/>
                      <a:pt x="1" y="114"/>
                    </a:cubicBezTo>
                    <a:cubicBezTo>
                      <a:pt x="1" y="181"/>
                      <a:pt x="58" y="238"/>
                      <a:pt x="125" y="238"/>
                    </a:cubicBezTo>
                    <a:lnTo>
                      <a:pt x="5316" y="238"/>
                    </a:lnTo>
                    <a:cubicBezTo>
                      <a:pt x="5382" y="238"/>
                      <a:pt x="5430" y="181"/>
                      <a:pt x="5430" y="114"/>
                    </a:cubicBezTo>
                    <a:cubicBezTo>
                      <a:pt x="5430" y="48"/>
                      <a:pt x="5382" y="0"/>
                      <a:pt x="531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4" name="Google Shape;1844;p72"/>
              <p:cNvSpPr/>
              <p:nvPr/>
            </p:nvSpPr>
            <p:spPr>
              <a:xfrm>
                <a:off x="6920625" y="3965350"/>
                <a:ext cx="140275" cy="6000"/>
              </a:xfrm>
              <a:custGeom>
                <a:avLst/>
                <a:gdLst/>
                <a:ahLst/>
                <a:cxnLst/>
                <a:rect l="l" t="t" r="r" b="b"/>
                <a:pathLst>
                  <a:path w="5611" h="240" extrusionOk="0">
                    <a:moveTo>
                      <a:pt x="114" y="1"/>
                    </a:moveTo>
                    <a:cubicBezTo>
                      <a:pt x="57" y="1"/>
                      <a:pt x="0" y="58"/>
                      <a:pt x="0" y="125"/>
                    </a:cubicBezTo>
                    <a:cubicBezTo>
                      <a:pt x="0" y="182"/>
                      <a:pt x="57" y="239"/>
                      <a:pt x="114" y="239"/>
                    </a:cubicBezTo>
                    <a:lnTo>
                      <a:pt x="5486" y="239"/>
                    </a:lnTo>
                    <a:cubicBezTo>
                      <a:pt x="5553" y="239"/>
                      <a:pt x="5610" y="182"/>
                      <a:pt x="5610" y="125"/>
                    </a:cubicBezTo>
                    <a:cubicBezTo>
                      <a:pt x="5610" y="58"/>
                      <a:pt x="5553" y="1"/>
                      <a:pt x="548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5" name="Google Shape;1845;p72"/>
              <p:cNvSpPr/>
              <p:nvPr/>
            </p:nvSpPr>
            <p:spPr>
              <a:xfrm>
                <a:off x="6923475" y="3978700"/>
                <a:ext cx="134325" cy="5975"/>
              </a:xfrm>
              <a:custGeom>
                <a:avLst/>
                <a:gdLst/>
                <a:ahLst/>
                <a:cxnLst/>
                <a:rect l="l" t="t" r="r" b="b"/>
                <a:pathLst>
                  <a:path w="5373" h="239" extrusionOk="0">
                    <a:moveTo>
                      <a:pt x="124" y="0"/>
                    </a:moveTo>
                    <a:cubicBezTo>
                      <a:pt x="58" y="0"/>
                      <a:pt x="0" y="57"/>
                      <a:pt x="0" y="124"/>
                    </a:cubicBezTo>
                    <a:cubicBezTo>
                      <a:pt x="0" y="191"/>
                      <a:pt x="58" y="238"/>
                      <a:pt x="124" y="238"/>
                    </a:cubicBezTo>
                    <a:lnTo>
                      <a:pt x="5258" y="238"/>
                    </a:lnTo>
                    <a:cubicBezTo>
                      <a:pt x="5325" y="238"/>
                      <a:pt x="5372" y="191"/>
                      <a:pt x="5372" y="124"/>
                    </a:cubicBezTo>
                    <a:cubicBezTo>
                      <a:pt x="5372" y="57"/>
                      <a:pt x="5325" y="0"/>
                      <a:pt x="525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6" name="Google Shape;1846;p72"/>
              <p:cNvSpPr/>
              <p:nvPr/>
            </p:nvSpPr>
            <p:spPr>
              <a:xfrm>
                <a:off x="6928950" y="3992275"/>
                <a:ext cx="123600" cy="5975"/>
              </a:xfrm>
              <a:custGeom>
                <a:avLst/>
                <a:gdLst/>
                <a:ahLst/>
                <a:cxnLst/>
                <a:rect l="l" t="t" r="r" b="b"/>
                <a:pathLst>
                  <a:path w="4944" h="239" extrusionOk="0">
                    <a:moveTo>
                      <a:pt x="124" y="0"/>
                    </a:moveTo>
                    <a:cubicBezTo>
                      <a:pt x="58" y="0"/>
                      <a:pt x="0" y="48"/>
                      <a:pt x="0" y="115"/>
                    </a:cubicBezTo>
                    <a:cubicBezTo>
                      <a:pt x="0" y="181"/>
                      <a:pt x="58" y="238"/>
                      <a:pt x="124" y="238"/>
                    </a:cubicBezTo>
                    <a:lnTo>
                      <a:pt x="4820" y="238"/>
                    </a:lnTo>
                    <a:cubicBezTo>
                      <a:pt x="4887" y="238"/>
                      <a:pt x="4944" y="181"/>
                      <a:pt x="4944" y="115"/>
                    </a:cubicBezTo>
                    <a:cubicBezTo>
                      <a:pt x="4944" y="48"/>
                      <a:pt x="4887" y="0"/>
                      <a:pt x="482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8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8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8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8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78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1861"/>
        <p:cNvGrpSpPr/>
        <p:nvPr/>
      </p:nvGrpSpPr>
      <p:grpSpPr>
        <a:xfrm>
          <a:off x="0" y="0"/>
          <a:ext cx="0" cy="0"/>
          <a:chOff x="0" y="0"/>
          <a:chExt cx="0" cy="0"/>
        </a:xfrm>
      </p:grpSpPr>
      <p:sp>
        <p:nvSpPr>
          <p:cNvPr id="1862" name="Google Shape;1862;p74"/>
          <p:cNvSpPr txBox="1">
            <a:spLocks noGrp="1"/>
          </p:cNvSpPr>
          <p:nvPr>
            <p:ph type="title"/>
          </p:nvPr>
        </p:nvSpPr>
        <p:spPr>
          <a:xfrm>
            <a:off x="713263" y="525125"/>
            <a:ext cx="4448100" cy="1058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Thanks!</a:t>
            </a:r>
            <a:endParaRPr/>
          </a:p>
        </p:txBody>
      </p:sp>
      <p:sp>
        <p:nvSpPr>
          <p:cNvPr id="1863" name="Google Shape;1863;p74"/>
          <p:cNvSpPr txBox="1">
            <a:spLocks noGrp="1"/>
          </p:cNvSpPr>
          <p:nvPr>
            <p:ph type="subTitle" idx="1"/>
          </p:nvPr>
        </p:nvSpPr>
        <p:spPr>
          <a:xfrm>
            <a:off x="713225" y="1689050"/>
            <a:ext cx="4448100" cy="1058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b="1"/>
              <a:t>Do you have any questions?</a:t>
            </a:r>
            <a:endParaRPr b="1"/>
          </a:p>
          <a:p>
            <a:pPr marL="0" lvl="0" indent="0" algn="l" rtl="0">
              <a:spcBef>
                <a:spcPts val="0"/>
              </a:spcBef>
              <a:spcAft>
                <a:spcPts val="0"/>
              </a:spcAft>
              <a:buNone/>
            </a:pPr>
            <a:r>
              <a:rPr lang="en"/>
              <a:t>youremail@freepik.com</a:t>
            </a:r>
            <a:endParaRPr/>
          </a:p>
          <a:p>
            <a:pPr marL="0" lvl="0" indent="0" algn="l" rtl="0">
              <a:spcBef>
                <a:spcPts val="0"/>
              </a:spcBef>
              <a:spcAft>
                <a:spcPts val="0"/>
              </a:spcAft>
              <a:buNone/>
            </a:pPr>
            <a:r>
              <a:rPr lang="en"/>
              <a:t>+34 654 321 432</a:t>
            </a:r>
            <a:endParaRPr/>
          </a:p>
          <a:p>
            <a:pPr marL="0" lvl="0" indent="0" algn="l" rtl="0">
              <a:spcBef>
                <a:spcPts val="0"/>
              </a:spcBef>
              <a:spcAft>
                <a:spcPts val="0"/>
              </a:spcAft>
              <a:buNone/>
            </a:pPr>
            <a:r>
              <a:rPr lang="en"/>
              <a:t>yourwebsite.com</a:t>
            </a:r>
            <a:endParaRPr/>
          </a:p>
        </p:txBody>
      </p:sp>
      <p:grpSp>
        <p:nvGrpSpPr>
          <p:cNvPr id="1864" name="Google Shape;1864;p74"/>
          <p:cNvGrpSpPr/>
          <p:nvPr/>
        </p:nvGrpSpPr>
        <p:grpSpPr>
          <a:xfrm>
            <a:off x="851024" y="3062007"/>
            <a:ext cx="276012" cy="275991"/>
            <a:chOff x="3368074" y="3882537"/>
            <a:chExt cx="215298" cy="215298"/>
          </a:xfrm>
        </p:grpSpPr>
        <p:sp>
          <p:nvSpPr>
            <p:cNvPr id="1865" name="Google Shape;1865;p74"/>
            <p:cNvSpPr/>
            <p:nvPr/>
          </p:nvSpPr>
          <p:spPr>
            <a:xfrm>
              <a:off x="3368074" y="3882537"/>
              <a:ext cx="215298" cy="215298"/>
            </a:xfrm>
            <a:custGeom>
              <a:avLst/>
              <a:gdLst/>
              <a:ahLst/>
              <a:cxnLst/>
              <a:rect l="l" t="t" r="r" b="b"/>
              <a:pathLst>
                <a:path w="6764" h="6764" extrusionOk="0">
                  <a:moveTo>
                    <a:pt x="5335" y="346"/>
                  </a:moveTo>
                  <a:cubicBezTo>
                    <a:pt x="5930" y="346"/>
                    <a:pt x="6418" y="834"/>
                    <a:pt x="6418" y="1429"/>
                  </a:cubicBezTo>
                  <a:lnTo>
                    <a:pt x="6418" y="5335"/>
                  </a:lnTo>
                  <a:cubicBezTo>
                    <a:pt x="6418" y="5930"/>
                    <a:pt x="5930" y="6418"/>
                    <a:pt x="5335" y="6418"/>
                  </a:cubicBezTo>
                  <a:lnTo>
                    <a:pt x="1429" y="6418"/>
                  </a:lnTo>
                  <a:cubicBezTo>
                    <a:pt x="834" y="6418"/>
                    <a:pt x="346" y="5930"/>
                    <a:pt x="346" y="5335"/>
                  </a:cubicBezTo>
                  <a:lnTo>
                    <a:pt x="346" y="1429"/>
                  </a:lnTo>
                  <a:cubicBezTo>
                    <a:pt x="346" y="834"/>
                    <a:pt x="834" y="346"/>
                    <a:pt x="1429" y="346"/>
                  </a:cubicBezTo>
                  <a:close/>
                  <a:moveTo>
                    <a:pt x="1429" y="1"/>
                  </a:moveTo>
                  <a:cubicBezTo>
                    <a:pt x="644" y="1"/>
                    <a:pt x="1" y="644"/>
                    <a:pt x="1" y="1429"/>
                  </a:cubicBezTo>
                  <a:lnTo>
                    <a:pt x="1" y="5335"/>
                  </a:lnTo>
                  <a:cubicBezTo>
                    <a:pt x="1" y="6120"/>
                    <a:pt x="644" y="6763"/>
                    <a:pt x="1429" y="6763"/>
                  </a:cubicBezTo>
                  <a:lnTo>
                    <a:pt x="5335" y="6763"/>
                  </a:lnTo>
                  <a:cubicBezTo>
                    <a:pt x="6121" y="6763"/>
                    <a:pt x="6763" y="6120"/>
                    <a:pt x="6763" y="5335"/>
                  </a:cubicBezTo>
                  <a:lnTo>
                    <a:pt x="6763" y="1429"/>
                  </a:lnTo>
                  <a:cubicBezTo>
                    <a:pt x="6763" y="644"/>
                    <a:pt x="6121" y="1"/>
                    <a:pt x="533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6" name="Google Shape;1866;p74"/>
            <p:cNvSpPr/>
            <p:nvPr/>
          </p:nvSpPr>
          <p:spPr>
            <a:xfrm>
              <a:off x="3418143" y="3933656"/>
              <a:ext cx="114811" cy="112742"/>
            </a:xfrm>
            <a:custGeom>
              <a:avLst/>
              <a:gdLst/>
              <a:ahLst/>
              <a:cxnLst/>
              <a:rect l="l" t="t" r="r" b="b"/>
              <a:pathLst>
                <a:path w="3607" h="3542" extrusionOk="0">
                  <a:moveTo>
                    <a:pt x="1822" y="0"/>
                  </a:moveTo>
                  <a:cubicBezTo>
                    <a:pt x="812" y="0"/>
                    <a:pt x="1" y="851"/>
                    <a:pt x="59" y="1859"/>
                  </a:cubicBezTo>
                  <a:cubicBezTo>
                    <a:pt x="95" y="2776"/>
                    <a:pt x="833" y="3502"/>
                    <a:pt x="1726" y="3538"/>
                  </a:cubicBezTo>
                  <a:cubicBezTo>
                    <a:pt x="1764" y="3541"/>
                    <a:pt x="1802" y="3542"/>
                    <a:pt x="1840" y="3542"/>
                  </a:cubicBezTo>
                  <a:cubicBezTo>
                    <a:pt x="2178" y="3542"/>
                    <a:pt x="2494" y="3447"/>
                    <a:pt x="2762" y="3276"/>
                  </a:cubicBezTo>
                  <a:cubicBezTo>
                    <a:pt x="2857" y="3217"/>
                    <a:pt x="2869" y="3086"/>
                    <a:pt x="2797" y="3014"/>
                  </a:cubicBezTo>
                  <a:cubicBezTo>
                    <a:pt x="2761" y="2978"/>
                    <a:pt x="2711" y="2964"/>
                    <a:pt x="2664" y="2964"/>
                  </a:cubicBezTo>
                  <a:cubicBezTo>
                    <a:pt x="2634" y="2964"/>
                    <a:pt x="2606" y="2969"/>
                    <a:pt x="2583" y="2979"/>
                  </a:cubicBezTo>
                  <a:cubicBezTo>
                    <a:pt x="2380" y="3096"/>
                    <a:pt x="2149" y="3185"/>
                    <a:pt x="1897" y="3185"/>
                  </a:cubicBezTo>
                  <a:cubicBezTo>
                    <a:pt x="1868" y="3185"/>
                    <a:pt x="1839" y="3183"/>
                    <a:pt x="1809" y="3181"/>
                  </a:cubicBezTo>
                  <a:cubicBezTo>
                    <a:pt x="1023" y="3169"/>
                    <a:pt x="380" y="2514"/>
                    <a:pt x="392" y="1716"/>
                  </a:cubicBezTo>
                  <a:cubicBezTo>
                    <a:pt x="426" y="948"/>
                    <a:pt x="1028" y="330"/>
                    <a:pt x="1792" y="330"/>
                  </a:cubicBezTo>
                  <a:cubicBezTo>
                    <a:pt x="1833" y="330"/>
                    <a:pt x="1874" y="332"/>
                    <a:pt x="1916" y="335"/>
                  </a:cubicBezTo>
                  <a:cubicBezTo>
                    <a:pt x="2619" y="371"/>
                    <a:pt x="3190" y="943"/>
                    <a:pt x="3250" y="1633"/>
                  </a:cubicBezTo>
                  <a:cubicBezTo>
                    <a:pt x="3285" y="1919"/>
                    <a:pt x="3214" y="2193"/>
                    <a:pt x="3095" y="2431"/>
                  </a:cubicBezTo>
                  <a:cubicBezTo>
                    <a:pt x="3059" y="2490"/>
                    <a:pt x="3059" y="2574"/>
                    <a:pt x="3119" y="2633"/>
                  </a:cubicBezTo>
                  <a:cubicBezTo>
                    <a:pt x="3149" y="2663"/>
                    <a:pt x="3191" y="2678"/>
                    <a:pt x="3234" y="2678"/>
                  </a:cubicBezTo>
                  <a:cubicBezTo>
                    <a:pt x="3295" y="2678"/>
                    <a:pt x="3358" y="2648"/>
                    <a:pt x="3393" y="2586"/>
                  </a:cubicBezTo>
                  <a:cubicBezTo>
                    <a:pt x="3536" y="2324"/>
                    <a:pt x="3607" y="2014"/>
                    <a:pt x="3583" y="1669"/>
                  </a:cubicBezTo>
                  <a:cubicBezTo>
                    <a:pt x="3536" y="764"/>
                    <a:pt x="2797" y="50"/>
                    <a:pt x="1904" y="2"/>
                  </a:cubicBezTo>
                  <a:cubicBezTo>
                    <a:pt x="1877" y="1"/>
                    <a:pt x="1849" y="0"/>
                    <a:pt x="182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7" name="Google Shape;1867;p74"/>
            <p:cNvSpPr/>
            <p:nvPr/>
          </p:nvSpPr>
          <p:spPr>
            <a:xfrm>
              <a:off x="3519298" y="3910197"/>
              <a:ext cx="29570" cy="29220"/>
            </a:xfrm>
            <a:custGeom>
              <a:avLst/>
              <a:gdLst/>
              <a:ahLst/>
              <a:cxnLst/>
              <a:rect l="l" t="t" r="r" b="b"/>
              <a:pathLst>
                <a:path w="929" h="918" extrusionOk="0">
                  <a:moveTo>
                    <a:pt x="465" y="1"/>
                  </a:moveTo>
                  <a:cubicBezTo>
                    <a:pt x="203" y="1"/>
                    <a:pt x="0" y="203"/>
                    <a:pt x="0" y="453"/>
                  </a:cubicBezTo>
                  <a:cubicBezTo>
                    <a:pt x="0" y="715"/>
                    <a:pt x="203" y="918"/>
                    <a:pt x="465" y="918"/>
                  </a:cubicBezTo>
                  <a:cubicBezTo>
                    <a:pt x="715" y="918"/>
                    <a:pt x="929" y="715"/>
                    <a:pt x="929" y="453"/>
                  </a:cubicBezTo>
                  <a:cubicBezTo>
                    <a:pt x="929" y="203"/>
                    <a:pt x="715" y="1"/>
                    <a:pt x="46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68" name="Google Shape;1868;p74"/>
          <p:cNvGrpSpPr/>
          <p:nvPr/>
        </p:nvGrpSpPr>
        <p:grpSpPr>
          <a:xfrm>
            <a:off x="1717056" y="3080715"/>
            <a:ext cx="266790" cy="238574"/>
            <a:chOff x="3824739" y="3890112"/>
            <a:chExt cx="208105" cy="186110"/>
          </a:xfrm>
        </p:grpSpPr>
        <p:sp>
          <p:nvSpPr>
            <p:cNvPr id="1869" name="Google Shape;1869;p74"/>
            <p:cNvSpPr/>
            <p:nvPr/>
          </p:nvSpPr>
          <p:spPr>
            <a:xfrm>
              <a:off x="3831933" y="3955682"/>
              <a:ext cx="47809" cy="120540"/>
            </a:xfrm>
            <a:custGeom>
              <a:avLst/>
              <a:gdLst/>
              <a:ahLst/>
              <a:cxnLst/>
              <a:rect l="l" t="t" r="r" b="b"/>
              <a:pathLst>
                <a:path w="1502" h="3787" extrusionOk="0">
                  <a:moveTo>
                    <a:pt x="1168" y="346"/>
                  </a:moveTo>
                  <a:lnTo>
                    <a:pt x="1168" y="3430"/>
                  </a:lnTo>
                  <a:lnTo>
                    <a:pt x="358" y="3430"/>
                  </a:lnTo>
                  <a:lnTo>
                    <a:pt x="358" y="346"/>
                  </a:lnTo>
                  <a:close/>
                  <a:moveTo>
                    <a:pt x="180" y="1"/>
                  </a:moveTo>
                  <a:cubicBezTo>
                    <a:pt x="96" y="1"/>
                    <a:pt x="1" y="72"/>
                    <a:pt x="1" y="179"/>
                  </a:cubicBezTo>
                  <a:lnTo>
                    <a:pt x="1" y="3608"/>
                  </a:lnTo>
                  <a:cubicBezTo>
                    <a:pt x="1" y="3703"/>
                    <a:pt x="72" y="3787"/>
                    <a:pt x="180" y="3787"/>
                  </a:cubicBezTo>
                  <a:lnTo>
                    <a:pt x="1323" y="3787"/>
                  </a:lnTo>
                  <a:cubicBezTo>
                    <a:pt x="1418" y="3787"/>
                    <a:pt x="1501" y="3715"/>
                    <a:pt x="1501" y="3608"/>
                  </a:cubicBezTo>
                  <a:lnTo>
                    <a:pt x="1501" y="179"/>
                  </a:lnTo>
                  <a:cubicBezTo>
                    <a:pt x="1501" y="72"/>
                    <a:pt x="1430" y="1"/>
                    <a:pt x="132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0" name="Google Shape;1870;p74"/>
            <p:cNvSpPr/>
            <p:nvPr/>
          </p:nvSpPr>
          <p:spPr>
            <a:xfrm>
              <a:off x="3824739" y="3890112"/>
              <a:ext cx="55002" cy="55002"/>
            </a:xfrm>
            <a:custGeom>
              <a:avLst/>
              <a:gdLst/>
              <a:ahLst/>
              <a:cxnLst/>
              <a:rect l="l" t="t" r="r" b="b"/>
              <a:pathLst>
                <a:path w="1728" h="1728" extrusionOk="0">
                  <a:moveTo>
                    <a:pt x="870" y="334"/>
                  </a:moveTo>
                  <a:cubicBezTo>
                    <a:pt x="1156" y="334"/>
                    <a:pt x="1394" y="572"/>
                    <a:pt x="1394" y="846"/>
                  </a:cubicBezTo>
                  <a:cubicBezTo>
                    <a:pt x="1394" y="1132"/>
                    <a:pt x="1156" y="1370"/>
                    <a:pt x="870" y="1370"/>
                  </a:cubicBezTo>
                  <a:cubicBezTo>
                    <a:pt x="584" y="1370"/>
                    <a:pt x="346" y="1132"/>
                    <a:pt x="346" y="846"/>
                  </a:cubicBezTo>
                  <a:cubicBezTo>
                    <a:pt x="346" y="572"/>
                    <a:pt x="584" y="334"/>
                    <a:pt x="870" y="334"/>
                  </a:cubicBezTo>
                  <a:close/>
                  <a:moveTo>
                    <a:pt x="870" y="1"/>
                  </a:moveTo>
                  <a:cubicBezTo>
                    <a:pt x="394" y="1"/>
                    <a:pt x="1" y="394"/>
                    <a:pt x="1" y="870"/>
                  </a:cubicBezTo>
                  <a:cubicBezTo>
                    <a:pt x="1" y="1346"/>
                    <a:pt x="394" y="1727"/>
                    <a:pt x="870" y="1727"/>
                  </a:cubicBezTo>
                  <a:cubicBezTo>
                    <a:pt x="1346" y="1727"/>
                    <a:pt x="1727" y="1334"/>
                    <a:pt x="1727" y="870"/>
                  </a:cubicBezTo>
                  <a:cubicBezTo>
                    <a:pt x="1727" y="394"/>
                    <a:pt x="1346" y="1"/>
                    <a:pt x="8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1" name="Google Shape;1871;p74"/>
            <p:cNvSpPr/>
            <p:nvPr/>
          </p:nvSpPr>
          <p:spPr>
            <a:xfrm>
              <a:off x="3904696" y="3955682"/>
              <a:ext cx="128148" cy="120540"/>
            </a:xfrm>
            <a:custGeom>
              <a:avLst/>
              <a:gdLst/>
              <a:ahLst/>
              <a:cxnLst/>
              <a:rect l="l" t="t" r="r" b="b"/>
              <a:pathLst>
                <a:path w="4026" h="3787" extrusionOk="0">
                  <a:moveTo>
                    <a:pt x="191" y="1"/>
                  </a:moveTo>
                  <a:cubicBezTo>
                    <a:pt x="96" y="1"/>
                    <a:pt x="1" y="72"/>
                    <a:pt x="1" y="179"/>
                  </a:cubicBezTo>
                  <a:lnTo>
                    <a:pt x="1" y="3608"/>
                  </a:lnTo>
                  <a:cubicBezTo>
                    <a:pt x="1" y="3703"/>
                    <a:pt x="84" y="3787"/>
                    <a:pt x="191" y="3787"/>
                  </a:cubicBezTo>
                  <a:lnTo>
                    <a:pt x="1334" y="3787"/>
                  </a:lnTo>
                  <a:cubicBezTo>
                    <a:pt x="1418" y="3787"/>
                    <a:pt x="1513" y="3715"/>
                    <a:pt x="1513" y="3608"/>
                  </a:cubicBezTo>
                  <a:lnTo>
                    <a:pt x="1513" y="2382"/>
                  </a:lnTo>
                  <a:cubicBezTo>
                    <a:pt x="1513" y="1977"/>
                    <a:pt x="1596" y="1501"/>
                    <a:pt x="2037" y="1501"/>
                  </a:cubicBezTo>
                  <a:cubicBezTo>
                    <a:pt x="2347" y="1501"/>
                    <a:pt x="2477" y="1763"/>
                    <a:pt x="2525" y="2060"/>
                  </a:cubicBezTo>
                  <a:cubicBezTo>
                    <a:pt x="2537" y="2156"/>
                    <a:pt x="2608" y="2215"/>
                    <a:pt x="2692" y="2215"/>
                  </a:cubicBezTo>
                  <a:cubicBezTo>
                    <a:pt x="2787" y="2215"/>
                    <a:pt x="2870" y="2120"/>
                    <a:pt x="2847" y="2025"/>
                  </a:cubicBezTo>
                  <a:cubicBezTo>
                    <a:pt x="2763" y="1465"/>
                    <a:pt x="2477" y="1155"/>
                    <a:pt x="2013" y="1155"/>
                  </a:cubicBezTo>
                  <a:cubicBezTo>
                    <a:pt x="1465" y="1155"/>
                    <a:pt x="1156" y="1608"/>
                    <a:pt x="1156" y="2382"/>
                  </a:cubicBezTo>
                  <a:lnTo>
                    <a:pt x="1156" y="3430"/>
                  </a:lnTo>
                  <a:lnTo>
                    <a:pt x="346" y="3430"/>
                  </a:lnTo>
                  <a:lnTo>
                    <a:pt x="346" y="358"/>
                  </a:lnTo>
                  <a:lnTo>
                    <a:pt x="918" y="358"/>
                  </a:lnTo>
                  <a:lnTo>
                    <a:pt x="918" y="572"/>
                  </a:lnTo>
                  <a:cubicBezTo>
                    <a:pt x="918" y="632"/>
                    <a:pt x="930" y="679"/>
                    <a:pt x="977" y="715"/>
                  </a:cubicBezTo>
                  <a:cubicBezTo>
                    <a:pt x="1007" y="733"/>
                    <a:pt x="1043" y="742"/>
                    <a:pt x="1078" y="742"/>
                  </a:cubicBezTo>
                  <a:cubicBezTo>
                    <a:pt x="1114" y="742"/>
                    <a:pt x="1150" y="733"/>
                    <a:pt x="1180" y="715"/>
                  </a:cubicBezTo>
                  <a:cubicBezTo>
                    <a:pt x="1477" y="477"/>
                    <a:pt x="1835" y="358"/>
                    <a:pt x="2227" y="358"/>
                  </a:cubicBezTo>
                  <a:cubicBezTo>
                    <a:pt x="3204" y="358"/>
                    <a:pt x="3656" y="1191"/>
                    <a:pt x="3656" y="2001"/>
                  </a:cubicBezTo>
                  <a:lnTo>
                    <a:pt x="3656" y="3430"/>
                  </a:lnTo>
                  <a:lnTo>
                    <a:pt x="2847" y="3430"/>
                  </a:lnTo>
                  <a:lnTo>
                    <a:pt x="2847" y="2870"/>
                  </a:lnTo>
                  <a:cubicBezTo>
                    <a:pt x="2847" y="2775"/>
                    <a:pt x="2775" y="2703"/>
                    <a:pt x="2692" y="2703"/>
                  </a:cubicBezTo>
                  <a:cubicBezTo>
                    <a:pt x="2597" y="2703"/>
                    <a:pt x="2525" y="2775"/>
                    <a:pt x="2525" y="2870"/>
                  </a:cubicBezTo>
                  <a:lnTo>
                    <a:pt x="2525" y="3596"/>
                  </a:lnTo>
                  <a:cubicBezTo>
                    <a:pt x="2525" y="3691"/>
                    <a:pt x="2597" y="3775"/>
                    <a:pt x="2704" y="3775"/>
                  </a:cubicBezTo>
                  <a:lnTo>
                    <a:pt x="3847" y="3775"/>
                  </a:lnTo>
                  <a:cubicBezTo>
                    <a:pt x="3942" y="3775"/>
                    <a:pt x="4025" y="3703"/>
                    <a:pt x="4025" y="3596"/>
                  </a:cubicBezTo>
                  <a:lnTo>
                    <a:pt x="4025" y="1989"/>
                  </a:lnTo>
                  <a:cubicBezTo>
                    <a:pt x="4025" y="810"/>
                    <a:pt x="3299" y="1"/>
                    <a:pt x="2239" y="1"/>
                  </a:cubicBezTo>
                  <a:cubicBezTo>
                    <a:pt x="1894" y="1"/>
                    <a:pt x="1573" y="84"/>
                    <a:pt x="1275" y="251"/>
                  </a:cubicBezTo>
                  <a:lnTo>
                    <a:pt x="1275" y="179"/>
                  </a:lnTo>
                  <a:cubicBezTo>
                    <a:pt x="1275" y="84"/>
                    <a:pt x="1204" y="1"/>
                    <a:pt x="109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872" name="Google Shape;1872;p74"/>
          <p:cNvSpPr/>
          <p:nvPr/>
        </p:nvSpPr>
        <p:spPr>
          <a:xfrm>
            <a:off x="2580940" y="3087599"/>
            <a:ext cx="291511" cy="238097"/>
          </a:xfrm>
          <a:custGeom>
            <a:avLst/>
            <a:gdLst/>
            <a:ahLst/>
            <a:cxnLst/>
            <a:rect l="l" t="t" r="r" b="b"/>
            <a:pathLst>
              <a:path w="7144" h="5835" extrusionOk="0">
                <a:moveTo>
                  <a:pt x="4620" y="0"/>
                </a:moveTo>
                <a:cubicBezTo>
                  <a:pt x="3727" y="0"/>
                  <a:pt x="2977" y="691"/>
                  <a:pt x="2905" y="1572"/>
                </a:cubicBezTo>
                <a:cubicBezTo>
                  <a:pt x="2727" y="1548"/>
                  <a:pt x="2358" y="1441"/>
                  <a:pt x="2262" y="1405"/>
                </a:cubicBezTo>
                <a:cubicBezTo>
                  <a:pt x="1643" y="1203"/>
                  <a:pt x="1072" y="810"/>
                  <a:pt x="631" y="322"/>
                </a:cubicBezTo>
                <a:cubicBezTo>
                  <a:pt x="596" y="298"/>
                  <a:pt x="572" y="274"/>
                  <a:pt x="524" y="262"/>
                </a:cubicBezTo>
                <a:cubicBezTo>
                  <a:pt x="517" y="261"/>
                  <a:pt x="509" y="260"/>
                  <a:pt x="501" y="260"/>
                </a:cubicBezTo>
                <a:cubicBezTo>
                  <a:pt x="436" y="260"/>
                  <a:pt x="367" y="304"/>
                  <a:pt x="346" y="357"/>
                </a:cubicBezTo>
                <a:cubicBezTo>
                  <a:pt x="238" y="572"/>
                  <a:pt x="179" y="810"/>
                  <a:pt x="179" y="1048"/>
                </a:cubicBezTo>
                <a:cubicBezTo>
                  <a:pt x="179" y="1393"/>
                  <a:pt x="286" y="1727"/>
                  <a:pt x="476" y="1977"/>
                </a:cubicBezTo>
                <a:cubicBezTo>
                  <a:pt x="466" y="1975"/>
                  <a:pt x="456" y="1974"/>
                  <a:pt x="446" y="1974"/>
                </a:cubicBezTo>
                <a:cubicBezTo>
                  <a:pt x="397" y="1974"/>
                  <a:pt x="349" y="1997"/>
                  <a:pt x="310" y="2036"/>
                </a:cubicBezTo>
                <a:cubicBezTo>
                  <a:pt x="286" y="2060"/>
                  <a:pt x="286" y="2108"/>
                  <a:pt x="274" y="2143"/>
                </a:cubicBezTo>
                <a:lnTo>
                  <a:pt x="274" y="2203"/>
                </a:lnTo>
                <a:cubicBezTo>
                  <a:pt x="274" y="2655"/>
                  <a:pt x="476" y="3072"/>
                  <a:pt x="822" y="3358"/>
                </a:cubicBezTo>
                <a:cubicBezTo>
                  <a:pt x="786" y="3370"/>
                  <a:pt x="774" y="3405"/>
                  <a:pt x="762" y="3417"/>
                </a:cubicBezTo>
                <a:cubicBezTo>
                  <a:pt x="750" y="3465"/>
                  <a:pt x="727" y="3513"/>
                  <a:pt x="750" y="3548"/>
                </a:cubicBezTo>
                <a:cubicBezTo>
                  <a:pt x="893" y="4024"/>
                  <a:pt x="1262" y="4405"/>
                  <a:pt x="1727" y="4548"/>
                </a:cubicBezTo>
                <a:cubicBezTo>
                  <a:pt x="1310" y="4798"/>
                  <a:pt x="834" y="4941"/>
                  <a:pt x="334" y="4941"/>
                </a:cubicBezTo>
                <a:lnTo>
                  <a:pt x="191" y="4941"/>
                </a:lnTo>
                <a:cubicBezTo>
                  <a:pt x="107" y="4941"/>
                  <a:pt x="36" y="5001"/>
                  <a:pt x="12" y="5084"/>
                </a:cubicBezTo>
                <a:cubicBezTo>
                  <a:pt x="0" y="5156"/>
                  <a:pt x="48" y="5239"/>
                  <a:pt x="107" y="5263"/>
                </a:cubicBezTo>
                <a:cubicBezTo>
                  <a:pt x="727" y="5632"/>
                  <a:pt x="1465" y="5834"/>
                  <a:pt x="2191" y="5834"/>
                </a:cubicBezTo>
                <a:cubicBezTo>
                  <a:pt x="3072" y="5834"/>
                  <a:pt x="3905" y="5560"/>
                  <a:pt x="4596" y="5060"/>
                </a:cubicBezTo>
                <a:cubicBezTo>
                  <a:pt x="4691" y="5001"/>
                  <a:pt x="4691" y="4858"/>
                  <a:pt x="4620" y="4786"/>
                </a:cubicBezTo>
                <a:cubicBezTo>
                  <a:pt x="4587" y="4754"/>
                  <a:pt x="4544" y="4735"/>
                  <a:pt x="4499" y="4735"/>
                </a:cubicBezTo>
                <a:cubicBezTo>
                  <a:pt x="4463" y="4735"/>
                  <a:pt x="4426" y="4748"/>
                  <a:pt x="4394" y="4775"/>
                </a:cubicBezTo>
                <a:cubicBezTo>
                  <a:pt x="3763" y="5215"/>
                  <a:pt x="3013" y="5489"/>
                  <a:pt x="2191" y="5489"/>
                </a:cubicBezTo>
                <a:cubicBezTo>
                  <a:pt x="1727" y="5489"/>
                  <a:pt x="1262" y="5394"/>
                  <a:pt x="846" y="5239"/>
                </a:cubicBezTo>
                <a:cubicBezTo>
                  <a:pt x="1369" y="5144"/>
                  <a:pt x="1846" y="4917"/>
                  <a:pt x="2262" y="4584"/>
                </a:cubicBezTo>
                <a:cubicBezTo>
                  <a:pt x="2310" y="4536"/>
                  <a:pt x="2334" y="4477"/>
                  <a:pt x="2322" y="4417"/>
                </a:cubicBezTo>
                <a:cubicBezTo>
                  <a:pt x="2310" y="4346"/>
                  <a:pt x="2239" y="4286"/>
                  <a:pt x="2155" y="4286"/>
                </a:cubicBezTo>
                <a:cubicBezTo>
                  <a:pt x="1739" y="4263"/>
                  <a:pt x="1369" y="4048"/>
                  <a:pt x="1167" y="3691"/>
                </a:cubicBezTo>
                <a:cubicBezTo>
                  <a:pt x="1250" y="3691"/>
                  <a:pt x="1358" y="3667"/>
                  <a:pt x="1441" y="3643"/>
                </a:cubicBezTo>
                <a:cubicBezTo>
                  <a:pt x="1524" y="3632"/>
                  <a:pt x="1584" y="3572"/>
                  <a:pt x="1584" y="3489"/>
                </a:cubicBezTo>
                <a:cubicBezTo>
                  <a:pt x="1596" y="3405"/>
                  <a:pt x="1536" y="3334"/>
                  <a:pt x="1441" y="3298"/>
                </a:cubicBezTo>
                <a:cubicBezTo>
                  <a:pt x="1000" y="3191"/>
                  <a:pt x="667" y="2822"/>
                  <a:pt x="596" y="2381"/>
                </a:cubicBezTo>
                <a:lnTo>
                  <a:pt x="596" y="2381"/>
                </a:lnTo>
                <a:cubicBezTo>
                  <a:pt x="727" y="2405"/>
                  <a:pt x="869" y="2417"/>
                  <a:pt x="1000" y="2417"/>
                </a:cubicBezTo>
                <a:cubicBezTo>
                  <a:pt x="1084" y="2417"/>
                  <a:pt x="1143" y="2358"/>
                  <a:pt x="1167" y="2274"/>
                </a:cubicBezTo>
                <a:cubicBezTo>
                  <a:pt x="1179" y="2203"/>
                  <a:pt x="1131" y="2143"/>
                  <a:pt x="1072" y="2108"/>
                </a:cubicBezTo>
                <a:cubicBezTo>
                  <a:pt x="703" y="1881"/>
                  <a:pt x="476" y="1488"/>
                  <a:pt x="476" y="1048"/>
                </a:cubicBezTo>
                <a:cubicBezTo>
                  <a:pt x="476" y="953"/>
                  <a:pt x="488" y="846"/>
                  <a:pt x="524" y="738"/>
                </a:cubicBezTo>
                <a:cubicBezTo>
                  <a:pt x="965" y="1191"/>
                  <a:pt x="1524" y="1524"/>
                  <a:pt x="2120" y="1727"/>
                </a:cubicBezTo>
                <a:cubicBezTo>
                  <a:pt x="2120" y="1727"/>
                  <a:pt x="2715" y="1905"/>
                  <a:pt x="2929" y="1917"/>
                </a:cubicBezTo>
                <a:lnTo>
                  <a:pt x="3024" y="1917"/>
                </a:lnTo>
                <a:cubicBezTo>
                  <a:pt x="3096" y="1917"/>
                  <a:pt x="3167" y="1869"/>
                  <a:pt x="3191" y="1798"/>
                </a:cubicBezTo>
                <a:cubicBezTo>
                  <a:pt x="3203" y="1786"/>
                  <a:pt x="3203" y="1750"/>
                  <a:pt x="3203" y="1738"/>
                </a:cubicBezTo>
                <a:lnTo>
                  <a:pt x="3203" y="1703"/>
                </a:lnTo>
                <a:cubicBezTo>
                  <a:pt x="3203" y="953"/>
                  <a:pt x="3810" y="334"/>
                  <a:pt x="4572" y="334"/>
                </a:cubicBezTo>
                <a:cubicBezTo>
                  <a:pt x="4941" y="334"/>
                  <a:pt x="5287" y="488"/>
                  <a:pt x="5549" y="750"/>
                </a:cubicBezTo>
                <a:cubicBezTo>
                  <a:pt x="5585" y="787"/>
                  <a:pt x="5621" y="802"/>
                  <a:pt x="5663" y="802"/>
                </a:cubicBezTo>
                <a:cubicBezTo>
                  <a:pt x="5676" y="802"/>
                  <a:pt x="5689" y="801"/>
                  <a:pt x="5703" y="798"/>
                </a:cubicBezTo>
                <a:cubicBezTo>
                  <a:pt x="5882" y="762"/>
                  <a:pt x="6049" y="738"/>
                  <a:pt x="6203" y="679"/>
                </a:cubicBezTo>
                <a:lnTo>
                  <a:pt x="6203" y="679"/>
                </a:lnTo>
                <a:cubicBezTo>
                  <a:pt x="6120" y="762"/>
                  <a:pt x="6013" y="857"/>
                  <a:pt x="5894" y="917"/>
                </a:cubicBezTo>
                <a:cubicBezTo>
                  <a:pt x="5822" y="965"/>
                  <a:pt x="5787" y="1048"/>
                  <a:pt x="5822" y="1143"/>
                </a:cubicBezTo>
                <a:cubicBezTo>
                  <a:pt x="5846" y="1203"/>
                  <a:pt x="5930" y="1250"/>
                  <a:pt x="6001" y="1250"/>
                </a:cubicBezTo>
                <a:cubicBezTo>
                  <a:pt x="6144" y="1227"/>
                  <a:pt x="6287" y="1215"/>
                  <a:pt x="6418" y="1167"/>
                </a:cubicBezTo>
                <a:lnTo>
                  <a:pt x="6418" y="1167"/>
                </a:lnTo>
                <a:cubicBezTo>
                  <a:pt x="6299" y="1286"/>
                  <a:pt x="6168" y="1405"/>
                  <a:pt x="6013" y="1512"/>
                </a:cubicBezTo>
                <a:cubicBezTo>
                  <a:pt x="5965" y="1548"/>
                  <a:pt x="5941" y="1608"/>
                  <a:pt x="5941" y="1655"/>
                </a:cubicBezTo>
                <a:lnTo>
                  <a:pt x="5941" y="1679"/>
                </a:lnTo>
                <a:lnTo>
                  <a:pt x="5941" y="1703"/>
                </a:lnTo>
                <a:lnTo>
                  <a:pt x="5941" y="1727"/>
                </a:lnTo>
                <a:cubicBezTo>
                  <a:pt x="5941" y="2691"/>
                  <a:pt x="5572" y="3572"/>
                  <a:pt x="4977" y="4227"/>
                </a:cubicBezTo>
                <a:cubicBezTo>
                  <a:pt x="4918" y="4298"/>
                  <a:pt x="4918" y="4405"/>
                  <a:pt x="4977" y="4465"/>
                </a:cubicBezTo>
                <a:cubicBezTo>
                  <a:pt x="5011" y="4499"/>
                  <a:pt x="5053" y="4514"/>
                  <a:pt x="5096" y="4514"/>
                </a:cubicBezTo>
                <a:cubicBezTo>
                  <a:pt x="5143" y="4514"/>
                  <a:pt x="5190" y="4496"/>
                  <a:pt x="5227" y="4465"/>
                </a:cubicBezTo>
                <a:cubicBezTo>
                  <a:pt x="5894" y="3715"/>
                  <a:pt x="6263" y="2762"/>
                  <a:pt x="6287" y="1750"/>
                </a:cubicBezTo>
                <a:cubicBezTo>
                  <a:pt x="6596" y="1524"/>
                  <a:pt x="6846" y="1250"/>
                  <a:pt x="7061" y="917"/>
                </a:cubicBezTo>
                <a:cubicBezTo>
                  <a:pt x="7144" y="857"/>
                  <a:pt x="7132" y="750"/>
                  <a:pt x="7061" y="715"/>
                </a:cubicBezTo>
                <a:cubicBezTo>
                  <a:pt x="7029" y="683"/>
                  <a:pt x="6987" y="667"/>
                  <a:pt x="6937" y="667"/>
                </a:cubicBezTo>
                <a:cubicBezTo>
                  <a:pt x="6912" y="667"/>
                  <a:pt x="6886" y="671"/>
                  <a:pt x="6858" y="679"/>
                </a:cubicBezTo>
                <a:cubicBezTo>
                  <a:pt x="6775" y="726"/>
                  <a:pt x="6680" y="750"/>
                  <a:pt x="6596" y="786"/>
                </a:cubicBezTo>
                <a:cubicBezTo>
                  <a:pt x="6680" y="667"/>
                  <a:pt x="6763" y="512"/>
                  <a:pt x="6823" y="369"/>
                </a:cubicBezTo>
                <a:cubicBezTo>
                  <a:pt x="6834" y="310"/>
                  <a:pt x="6834" y="238"/>
                  <a:pt x="6787" y="191"/>
                </a:cubicBezTo>
                <a:cubicBezTo>
                  <a:pt x="6750" y="153"/>
                  <a:pt x="6703" y="135"/>
                  <a:pt x="6659" y="135"/>
                </a:cubicBezTo>
                <a:cubicBezTo>
                  <a:pt x="6632" y="135"/>
                  <a:pt x="6607" y="142"/>
                  <a:pt x="6584" y="155"/>
                </a:cubicBezTo>
                <a:cubicBezTo>
                  <a:pt x="6322" y="310"/>
                  <a:pt x="6061" y="393"/>
                  <a:pt x="5775" y="441"/>
                </a:cubicBezTo>
                <a:cubicBezTo>
                  <a:pt x="5465" y="143"/>
                  <a:pt x="5048" y="0"/>
                  <a:pt x="462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3" name="Google Shape;1873;p74"/>
          <p:cNvSpPr txBox="1"/>
          <p:nvPr/>
        </p:nvSpPr>
        <p:spPr>
          <a:xfrm>
            <a:off x="713275" y="4278250"/>
            <a:ext cx="3307200" cy="310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a:solidFill>
                  <a:schemeClr val="dk1"/>
                </a:solidFill>
                <a:latin typeface="DM Sans"/>
                <a:ea typeface="DM Sans"/>
                <a:cs typeface="DM Sans"/>
                <a:sym typeface="DM Sans"/>
              </a:rPr>
              <a:t>Please keep this slide for attribution</a:t>
            </a:r>
            <a:endParaRPr sz="1200">
              <a:solidFill>
                <a:schemeClr val="dk1"/>
              </a:solidFill>
              <a:latin typeface="DM Sans"/>
              <a:ea typeface="DM Sans"/>
              <a:cs typeface="DM Sans"/>
              <a:sym typeface="DM Sans"/>
            </a:endParaRPr>
          </a:p>
        </p:txBody>
      </p:sp>
      <p:grpSp>
        <p:nvGrpSpPr>
          <p:cNvPr id="1874" name="Google Shape;1874;p74"/>
          <p:cNvGrpSpPr/>
          <p:nvPr/>
        </p:nvGrpSpPr>
        <p:grpSpPr>
          <a:xfrm flipH="1">
            <a:off x="4677672" y="1837367"/>
            <a:ext cx="5302840" cy="2766685"/>
            <a:chOff x="5599861" y="1163810"/>
            <a:chExt cx="1471989" cy="767990"/>
          </a:xfrm>
        </p:grpSpPr>
        <p:sp>
          <p:nvSpPr>
            <p:cNvPr id="1875" name="Google Shape;1875;p74"/>
            <p:cNvSpPr/>
            <p:nvPr/>
          </p:nvSpPr>
          <p:spPr>
            <a:xfrm>
              <a:off x="5599861" y="1163810"/>
              <a:ext cx="756550" cy="266700"/>
            </a:xfrm>
            <a:custGeom>
              <a:avLst/>
              <a:gdLst/>
              <a:ahLst/>
              <a:cxnLst/>
              <a:rect l="l" t="t" r="r" b="b"/>
              <a:pathLst>
                <a:path w="30262" h="10668" fill="none" extrusionOk="0">
                  <a:moveTo>
                    <a:pt x="0" y="0"/>
                  </a:moveTo>
                  <a:lnTo>
                    <a:pt x="30261" y="0"/>
                  </a:lnTo>
                  <a:lnTo>
                    <a:pt x="30261" y="10668"/>
                  </a:lnTo>
                  <a:lnTo>
                    <a:pt x="0" y="10668"/>
                  </a:lnTo>
                  <a:close/>
                </a:path>
              </a:pathLst>
            </a:custGeom>
            <a:noFill/>
            <a:ln w="2150" cap="flat" cmpd="sng">
              <a:solidFill>
                <a:schemeClr val="dk1"/>
              </a:solidFill>
              <a:prstDash val="solid"/>
              <a:miter lim="95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6" name="Google Shape;1876;p74"/>
            <p:cNvSpPr/>
            <p:nvPr/>
          </p:nvSpPr>
          <p:spPr>
            <a:xfrm>
              <a:off x="5614136" y="1179285"/>
              <a:ext cx="727975" cy="235750"/>
            </a:xfrm>
            <a:custGeom>
              <a:avLst/>
              <a:gdLst/>
              <a:ahLst/>
              <a:cxnLst/>
              <a:rect l="l" t="t" r="r" b="b"/>
              <a:pathLst>
                <a:path w="29119" h="9430" fill="none" extrusionOk="0">
                  <a:moveTo>
                    <a:pt x="1" y="0"/>
                  </a:moveTo>
                  <a:lnTo>
                    <a:pt x="29119" y="0"/>
                  </a:lnTo>
                  <a:lnTo>
                    <a:pt x="29119" y="9430"/>
                  </a:lnTo>
                  <a:lnTo>
                    <a:pt x="1" y="9430"/>
                  </a:lnTo>
                  <a:close/>
                </a:path>
              </a:pathLst>
            </a:custGeom>
            <a:noFill/>
            <a:ln w="2150" cap="flat" cmpd="sng">
              <a:solidFill>
                <a:schemeClr val="dk1"/>
              </a:solidFill>
              <a:prstDash val="solid"/>
              <a:miter lim="95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7" name="Google Shape;1877;p74"/>
            <p:cNvSpPr/>
            <p:nvPr/>
          </p:nvSpPr>
          <p:spPr>
            <a:xfrm>
              <a:off x="5978011" y="1179285"/>
              <a:ext cx="0" cy="235750"/>
            </a:xfrm>
            <a:custGeom>
              <a:avLst/>
              <a:gdLst/>
              <a:ahLst/>
              <a:cxnLst/>
              <a:rect l="l" t="t" r="r" b="b"/>
              <a:pathLst>
                <a:path h="9430" fill="none" extrusionOk="0">
                  <a:moveTo>
                    <a:pt x="0" y="0"/>
                  </a:moveTo>
                  <a:lnTo>
                    <a:pt x="0" y="9430"/>
                  </a:lnTo>
                </a:path>
              </a:pathLst>
            </a:custGeom>
            <a:noFill/>
            <a:ln w="2150" cap="flat" cmpd="sng">
              <a:solidFill>
                <a:schemeClr val="dk1"/>
              </a:solidFill>
              <a:prstDash val="solid"/>
              <a:miter lim="95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8" name="Google Shape;1878;p74"/>
            <p:cNvSpPr/>
            <p:nvPr/>
          </p:nvSpPr>
          <p:spPr>
            <a:xfrm>
              <a:off x="5993236" y="1179285"/>
              <a:ext cx="25" cy="235750"/>
            </a:xfrm>
            <a:custGeom>
              <a:avLst/>
              <a:gdLst/>
              <a:ahLst/>
              <a:cxnLst/>
              <a:rect l="l" t="t" r="r" b="b"/>
              <a:pathLst>
                <a:path w="1" h="9430" fill="none" extrusionOk="0">
                  <a:moveTo>
                    <a:pt x="1" y="0"/>
                  </a:moveTo>
                  <a:lnTo>
                    <a:pt x="1" y="9430"/>
                  </a:lnTo>
                </a:path>
              </a:pathLst>
            </a:custGeom>
            <a:noFill/>
            <a:ln w="2150" cap="flat" cmpd="sng">
              <a:solidFill>
                <a:schemeClr val="dk1"/>
              </a:solidFill>
              <a:prstDash val="solid"/>
              <a:miter lim="95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9" name="Google Shape;1879;p74"/>
            <p:cNvSpPr/>
            <p:nvPr/>
          </p:nvSpPr>
          <p:spPr>
            <a:xfrm>
              <a:off x="5962036" y="1179285"/>
              <a:ext cx="25" cy="235750"/>
            </a:xfrm>
            <a:custGeom>
              <a:avLst/>
              <a:gdLst/>
              <a:ahLst/>
              <a:cxnLst/>
              <a:rect l="l" t="t" r="r" b="b"/>
              <a:pathLst>
                <a:path w="1" h="9430" fill="none" extrusionOk="0">
                  <a:moveTo>
                    <a:pt x="1" y="0"/>
                  </a:moveTo>
                  <a:lnTo>
                    <a:pt x="1" y="9430"/>
                  </a:lnTo>
                </a:path>
              </a:pathLst>
            </a:custGeom>
            <a:noFill/>
            <a:ln w="2150" cap="flat" cmpd="sng">
              <a:solidFill>
                <a:schemeClr val="dk1"/>
              </a:solidFill>
              <a:prstDash val="solid"/>
              <a:miter lim="95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0" name="Google Shape;1880;p74"/>
            <p:cNvSpPr/>
            <p:nvPr/>
          </p:nvSpPr>
          <p:spPr>
            <a:xfrm>
              <a:off x="5922761" y="1289760"/>
              <a:ext cx="20500" cy="20500"/>
            </a:xfrm>
            <a:custGeom>
              <a:avLst/>
              <a:gdLst/>
              <a:ahLst/>
              <a:cxnLst/>
              <a:rect l="l" t="t" r="r" b="b"/>
              <a:pathLst>
                <a:path w="820" h="820" fill="none" extrusionOk="0">
                  <a:moveTo>
                    <a:pt x="819" y="410"/>
                  </a:moveTo>
                  <a:cubicBezTo>
                    <a:pt x="819" y="639"/>
                    <a:pt x="638" y="820"/>
                    <a:pt x="410" y="820"/>
                  </a:cubicBezTo>
                  <a:cubicBezTo>
                    <a:pt x="181" y="820"/>
                    <a:pt x="0" y="639"/>
                    <a:pt x="0" y="410"/>
                  </a:cubicBezTo>
                  <a:cubicBezTo>
                    <a:pt x="0" y="182"/>
                    <a:pt x="181" y="1"/>
                    <a:pt x="410" y="1"/>
                  </a:cubicBezTo>
                  <a:lnTo>
                    <a:pt x="410" y="1"/>
                  </a:lnTo>
                  <a:cubicBezTo>
                    <a:pt x="638" y="1"/>
                    <a:pt x="819" y="182"/>
                    <a:pt x="819" y="410"/>
                  </a:cubicBezTo>
                  <a:close/>
                </a:path>
              </a:pathLst>
            </a:custGeom>
            <a:noFill/>
            <a:ln w="2150" cap="flat" cmpd="sng">
              <a:solidFill>
                <a:schemeClr val="dk1"/>
              </a:solidFill>
              <a:prstDash val="solid"/>
              <a:miter lim="95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1" name="Google Shape;1881;p74"/>
            <p:cNvSpPr/>
            <p:nvPr/>
          </p:nvSpPr>
          <p:spPr>
            <a:xfrm>
              <a:off x="6006086" y="1289535"/>
              <a:ext cx="20750" cy="20725"/>
            </a:xfrm>
            <a:custGeom>
              <a:avLst/>
              <a:gdLst/>
              <a:ahLst/>
              <a:cxnLst/>
              <a:rect l="l" t="t" r="r" b="b"/>
              <a:pathLst>
                <a:path w="830" h="829" fill="none" extrusionOk="0">
                  <a:moveTo>
                    <a:pt x="830" y="419"/>
                  </a:moveTo>
                  <a:cubicBezTo>
                    <a:pt x="830" y="648"/>
                    <a:pt x="649" y="829"/>
                    <a:pt x="420" y="829"/>
                  </a:cubicBezTo>
                  <a:cubicBezTo>
                    <a:pt x="191" y="829"/>
                    <a:pt x="1" y="648"/>
                    <a:pt x="1" y="419"/>
                  </a:cubicBezTo>
                  <a:cubicBezTo>
                    <a:pt x="1" y="191"/>
                    <a:pt x="191" y="0"/>
                    <a:pt x="420" y="0"/>
                  </a:cubicBezTo>
                  <a:cubicBezTo>
                    <a:pt x="649" y="0"/>
                    <a:pt x="830" y="191"/>
                    <a:pt x="830" y="419"/>
                  </a:cubicBezTo>
                  <a:close/>
                </a:path>
              </a:pathLst>
            </a:custGeom>
            <a:noFill/>
            <a:ln w="2150" cap="flat" cmpd="sng">
              <a:solidFill>
                <a:schemeClr val="dk1"/>
              </a:solidFill>
              <a:prstDash val="solid"/>
              <a:miter lim="95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2" name="Google Shape;1882;p74"/>
            <p:cNvSpPr/>
            <p:nvPr/>
          </p:nvSpPr>
          <p:spPr>
            <a:xfrm>
              <a:off x="6000025" y="1497950"/>
              <a:ext cx="758450" cy="432675"/>
            </a:xfrm>
            <a:custGeom>
              <a:avLst/>
              <a:gdLst/>
              <a:ahLst/>
              <a:cxnLst/>
              <a:rect l="l" t="t" r="r" b="b"/>
              <a:pathLst>
                <a:path w="30338" h="17307" extrusionOk="0">
                  <a:moveTo>
                    <a:pt x="13046" y="1"/>
                  </a:moveTo>
                  <a:cubicBezTo>
                    <a:pt x="12714" y="1"/>
                    <a:pt x="12446" y="11"/>
                    <a:pt x="12288" y="37"/>
                  </a:cubicBezTo>
                  <a:cubicBezTo>
                    <a:pt x="12288" y="37"/>
                    <a:pt x="5677" y="1523"/>
                    <a:pt x="5125" y="1618"/>
                  </a:cubicBezTo>
                  <a:cubicBezTo>
                    <a:pt x="4572" y="1704"/>
                    <a:pt x="4020" y="2171"/>
                    <a:pt x="3963" y="2723"/>
                  </a:cubicBezTo>
                  <a:cubicBezTo>
                    <a:pt x="3934" y="2971"/>
                    <a:pt x="3801" y="3809"/>
                    <a:pt x="3668" y="4638"/>
                  </a:cubicBezTo>
                  <a:cubicBezTo>
                    <a:pt x="3582" y="5000"/>
                    <a:pt x="3410" y="5638"/>
                    <a:pt x="3220" y="6190"/>
                  </a:cubicBezTo>
                  <a:cubicBezTo>
                    <a:pt x="2429" y="8391"/>
                    <a:pt x="1839" y="9324"/>
                    <a:pt x="962" y="11477"/>
                  </a:cubicBezTo>
                  <a:cubicBezTo>
                    <a:pt x="867" y="11715"/>
                    <a:pt x="0" y="13982"/>
                    <a:pt x="0" y="14230"/>
                  </a:cubicBezTo>
                  <a:cubicBezTo>
                    <a:pt x="7" y="14511"/>
                    <a:pt x="218" y="14617"/>
                    <a:pt x="554" y="14617"/>
                  </a:cubicBezTo>
                  <a:cubicBezTo>
                    <a:pt x="1595" y="14617"/>
                    <a:pt x="3829" y="13594"/>
                    <a:pt x="4821" y="13594"/>
                  </a:cubicBezTo>
                  <a:cubicBezTo>
                    <a:pt x="4992" y="13594"/>
                    <a:pt x="5126" y="13625"/>
                    <a:pt x="5211" y="13696"/>
                  </a:cubicBezTo>
                  <a:cubicBezTo>
                    <a:pt x="5087" y="14401"/>
                    <a:pt x="4934" y="15106"/>
                    <a:pt x="4972" y="15134"/>
                  </a:cubicBezTo>
                  <a:cubicBezTo>
                    <a:pt x="5115" y="15249"/>
                    <a:pt x="4792" y="17306"/>
                    <a:pt x="4792" y="17306"/>
                  </a:cubicBezTo>
                  <a:lnTo>
                    <a:pt x="29557" y="17306"/>
                  </a:lnTo>
                  <a:cubicBezTo>
                    <a:pt x="29557" y="17306"/>
                    <a:pt x="30338" y="14630"/>
                    <a:pt x="29899" y="13582"/>
                  </a:cubicBezTo>
                  <a:cubicBezTo>
                    <a:pt x="29461" y="12534"/>
                    <a:pt x="27337" y="8629"/>
                    <a:pt x="26318" y="6533"/>
                  </a:cubicBezTo>
                  <a:cubicBezTo>
                    <a:pt x="25299" y="4438"/>
                    <a:pt x="24137" y="2428"/>
                    <a:pt x="23842" y="1733"/>
                  </a:cubicBezTo>
                  <a:cubicBezTo>
                    <a:pt x="23556" y="1037"/>
                    <a:pt x="23060" y="856"/>
                    <a:pt x="23060" y="856"/>
                  </a:cubicBezTo>
                  <a:lnTo>
                    <a:pt x="17384" y="218"/>
                  </a:lnTo>
                  <a:cubicBezTo>
                    <a:pt x="17384" y="218"/>
                    <a:pt x="14551" y="1"/>
                    <a:pt x="13046" y="1"/>
                  </a:cubicBezTo>
                  <a:close/>
                </a:path>
              </a:pathLst>
            </a:custGeom>
            <a:solidFill>
              <a:schemeClr val="accent1"/>
            </a:solidFill>
            <a:ln w="2150" cap="flat" cmpd="sng">
              <a:solidFill>
                <a:schemeClr val="dk1"/>
              </a:solidFill>
              <a:prstDash val="solid"/>
              <a:miter lim="95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3" name="Google Shape;1883;p74"/>
            <p:cNvSpPr/>
            <p:nvPr/>
          </p:nvSpPr>
          <p:spPr>
            <a:xfrm>
              <a:off x="6556750" y="1671500"/>
              <a:ext cx="27425" cy="256500"/>
            </a:xfrm>
            <a:custGeom>
              <a:avLst/>
              <a:gdLst/>
              <a:ahLst/>
              <a:cxnLst/>
              <a:rect l="l" t="t" r="r" b="b"/>
              <a:pathLst>
                <a:path w="1097" h="10260" fill="none" extrusionOk="0">
                  <a:moveTo>
                    <a:pt x="1096" y="1"/>
                  </a:moveTo>
                  <a:lnTo>
                    <a:pt x="1" y="10259"/>
                  </a:lnTo>
                </a:path>
              </a:pathLst>
            </a:custGeom>
            <a:noFill/>
            <a:ln w="2150" cap="flat" cmpd="sng">
              <a:solidFill>
                <a:schemeClr val="dk1"/>
              </a:solidFill>
              <a:prstDash val="solid"/>
              <a:miter lim="95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4" name="Google Shape;1884;p74"/>
            <p:cNvSpPr/>
            <p:nvPr/>
          </p:nvSpPr>
          <p:spPr>
            <a:xfrm>
              <a:off x="6586050" y="1634850"/>
              <a:ext cx="2175" cy="19550"/>
            </a:xfrm>
            <a:custGeom>
              <a:avLst/>
              <a:gdLst/>
              <a:ahLst/>
              <a:cxnLst/>
              <a:rect l="l" t="t" r="r" b="b"/>
              <a:pathLst>
                <a:path w="87" h="782" fill="none" extrusionOk="0">
                  <a:moveTo>
                    <a:pt x="86" y="0"/>
                  </a:moveTo>
                  <a:lnTo>
                    <a:pt x="0" y="781"/>
                  </a:lnTo>
                </a:path>
              </a:pathLst>
            </a:custGeom>
            <a:noFill/>
            <a:ln w="2150" cap="flat" cmpd="sng">
              <a:solidFill>
                <a:schemeClr val="dk1"/>
              </a:solidFill>
              <a:prstDash val="solid"/>
              <a:miter lim="95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5" name="Google Shape;1885;p74"/>
            <p:cNvSpPr/>
            <p:nvPr/>
          </p:nvSpPr>
          <p:spPr>
            <a:xfrm>
              <a:off x="6614375" y="1669125"/>
              <a:ext cx="7175" cy="11225"/>
            </a:xfrm>
            <a:custGeom>
              <a:avLst/>
              <a:gdLst/>
              <a:ahLst/>
              <a:cxnLst/>
              <a:rect l="l" t="t" r="r" b="b"/>
              <a:pathLst>
                <a:path w="287" h="449" fill="none" extrusionOk="0">
                  <a:moveTo>
                    <a:pt x="1" y="448"/>
                  </a:moveTo>
                  <a:cubicBezTo>
                    <a:pt x="87" y="296"/>
                    <a:pt x="182" y="144"/>
                    <a:pt x="287" y="1"/>
                  </a:cubicBezTo>
                </a:path>
              </a:pathLst>
            </a:custGeom>
            <a:noFill/>
            <a:ln w="2150" cap="flat" cmpd="sng">
              <a:solidFill>
                <a:schemeClr val="dk1"/>
              </a:solidFill>
              <a:prstDash val="solid"/>
              <a:miter lim="95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6" name="Google Shape;1886;p74"/>
            <p:cNvSpPr/>
            <p:nvPr/>
          </p:nvSpPr>
          <p:spPr>
            <a:xfrm>
              <a:off x="6573675" y="1694850"/>
              <a:ext cx="32875" cy="85500"/>
            </a:xfrm>
            <a:custGeom>
              <a:avLst/>
              <a:gdLst/>
              <a:ahLst/>
              <a:cxnLst/>
              <a:rect l="l" t="t" r="r" b="b"/>
              <a:pathLst>
                <a:path w="1315" h="3420" fill="none" extrusionOk="0">
                  <a:moveTo>
                    <a:pt x="0" y="3420"/>
                  </a:moveTo>
                  <a:cubicBezTo>
                    <a:pt x="0" y="3420"/>
                    <a:pt x="591" y="1467"/>
                    <a:pt x="1315" y="0"/>
                  </a:cubicBezTo>
                </a:path>
              </a:pathLst>
            </a:custGeom>
            <a:noFill/>
            <a:ln w="2150" cap="flat" cmpd="sng">
              <a:solidFill>
                <a:schemeClr val="dk1"/>
              </a:solidFill>
              <a:prstDash val="solid"/>
              <a:miter lim="95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7" name="Google Shape;1887;p74"/>
            <p:cNvSpPr/>
            <p:nvPr/>
          </p:nvSpPr>
          <p:spPr>
            <a:xfrm>
              <a:off x="6653450" y="1745800"/>
              <a:ext cx="23350" cy="3850"/>
            </a:xfrm>
            <a:custGeom>
              <a:avLst/>
              <a:gdLst/>
              <a:ahLst/>
              <a:cxnLst/>
              <a:rect l="l" t="t" r="r" b="b"/>
              <a:pathLst>
                <a:path w="934" h="154" fill="none" extrusionOk="0">
                  <a:moveTo>
                    <a:pt x="0" y="153"/>
                  </a:moveTo>
                  <a:cubicBezTo>
                    <a:pt x="295" y="39"/>
                    <a:pt x="619" y="1"/>
                    <a:pt x="933" y="48"/>
                  </a:cubicBezTo>
                </a:path>
              </a:pathLst>
            </a:custGeom>
            <a:noFill/>
            <a:ln w="2150" cap="flat" cmpd="sng">
              <a:solidFill>
                <a:schemeClr val="dk1"/>
              </a:solidFill>
              <a:prstDash val="solid"/>
              <a:miter lim="95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8" name="Google Shape;1888;p74"/>
            <p:cNvSpPr/>
            <p:nvPr/>
          </p:nvSpPr>
          <p:spPr>
            <a:xfrm>
              <a:off x="6568425" y="1756525"/>
              <a:ext cx="69550" cy="63825"/>
            </a:xfrm>
            <a:custGeom>
              <a:avLst/>
              <a:gdLst/>
              <a:ahLst/>
              <a:cxnLst/>
              <a:rect l="l" t="t" r="r" b="b"/>
              <a:pathLst>
                <a:path w="2782" h="2553" fill="none" extrusionOk="0">
                  <a:moveTo>
                    <a:pt x="1" y="2553"/>
                  </a:moveTo>
                  <a:cubicBezTo>
                    <a:pt x="1" y="2553"/>
                    <a:pt x="1334" y="810"/>
                    <a:pt x="2782" y="0"/>
                  </a:cubicBezTo>
                </a:path>
              </a:pathLst>
            </a:custGeom>
            <a:noFill/>
            <a:ln w="2150" cap="flat" cmpd="sng">
              <a:solidFill>
                <a:schemeClr val="dk1"/>
              </a:solidFill>
              <a:prstDash val="solid"/>
              <a:miter lim="95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9" name="Google Shape;1889;p74"/>
            <p:cNvSpPr/>
            <p:nvPr/>
          </p:nvSpPr>
          <p:spPr>
            <a:xfrm>
              <a:off x="6695575" y="1798900"/>
              <a:ext cx="27900" cy="25025"/>
            </a:xfrm>
            <a:custGeom>
              <a:avLst/>
              <a:gdLst/>
              <a:ahLst/>
              <a:cxnLst/>
              <a:rect l="l" t="t" r="r" b="b"/>
              <a:pathLst>
                <a:path w="1116" h="1001" fill="none" extrusionOk="0">
                  <a:moveTo>
                    <a:pt x="1" y="1"/>
                  </a:moveTo>
                  <a:cubicBezTo>
                    <a:pt x="582" y="372"/>
                    <a:pt x="1039" y="887"/>
                    <a:pt x="1115" y="1001"/>
                  </a:cubicBezTo>
                </a:path>
              </a:pathLst>
            </a:custGeom>
            <a:noFill/>
            <a:ln w="2150" cap="flat" cmpd="sng">
              <a:solidFill>
                <a:schemeClr val="dk1"/>
              </a:solidFill>
              <a:prstDash val="solid"/>
              <a:miter lim="95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0" name="Google Shape;1890;p74"/>
            <p:cNvSpPr/>
            <p:nvPr/>
          </p:nvSpPr>
          <p:spPr>
            <a:xfrm>
              <a:off x="6600575" y="1788200"/>
              <a:ext cx="79550" cy="20500"/>
            </a:xfrm>
            <a:custGeom>
              <a:avLst/>
              <a:gdLst/>
              <a:ahLst/>
              <a:cxnLst/>
              <a:rect l="l" t="t" r="r" b="b"/>
              <a:pathLst>
                <a:path w="3182" h="820" fill="none" extrusionOk="0">
                  <a:moveTo>
                    <a:pt x="0" y="819"/>
                  </a:moveTo>
                  <a:cubicBezTo>
                    <a:pt x="0" y="819"/>
                    <a:pt x="1448" y="67"/>
                    <a:pt x="2525" y="10"/>
                  </a:cubicBezTo>
                  <a:cubicBezTo>
                    <a:pt x="2753" y="0"/>
                    <a:pt x="2972" y="38"/>
                    <a:pt x="3182" y="114"/>
                  </a:cubicBezTo>
                </a:path>
              </a:pathLst>
            </a:custGeom>
            <a:noFill/>
            <a:ln w="2150" cap="flat" cmpd="sng">
              <a:solidFill>
                <a:schemeClr val="dk1"/>
              </a:solidFill>
              <a:prstDash val="solid"/>
              <a:miter lim="95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1" name="Google Shape;1891;p74"/>
            <p:cNvSpPr/>
            <p:nvPr/>
          </p:nvSpPr>
          <p:spPr>
            <a:xfrm>
              <a:off x="6288875" y="1465825"/>
              <a:ext cx="206700" cy="315250"/>
            </a:xfrm>
            <a:custGeom>
              <a:avLst/>
              <a:gdLst/>
              <a:ahLst/>
              <a:cxnLst/>
              <a:rect l="l" t="t" r="r" b="b"/>
              <a:pathLst>
                <a:path w="8268" h="12610" extrusionOk="0">
                  <a:moveTo>
                    <a:pt x="3884" y="1"/>
                  </a:moveTo>
                  <a:cubicBezTo>
                    <a:pt x="3716" y="1"/>
                    <a:pt x="3556" y="22"/>
                    <a:pt x="3410" y="65"/>
                  </a:cubicBezTo>
                  <a:cubicBezTo>
                    <a:pt x="2124" y="446"/>
                    <a:pt x="477" y="1599"/>
                    <a:pt x="191" y="2656"/>
                  </a:cubicBezTo>
                  <a:cubicBezTo>
                    <a:pt x="191" y="2656"/>
                    <a:pt x="0" y="3665"/>
                    <a:pt x="0" y="4389"/>
                  </a:cubicBezTo>
                  <a:cubicBezTo>
                    <a:pt x="0" y="5104"/>
                    <a:pt x="0" y="5980"/>
                    <a:pt x="162" y="6704"/>
                  </a:cubicBezTo>
                  <a:cubicBezTo>
                    <a:pt x="610" y="6656"/>
                    <a:pt x="1067" y="6666"/>
                    <a:pt x="1524" y="6656"/>
                  </a:cubicBezTo>
                  <a:lnTo>
                    <a:pt x="1524" y="6656"/>
                  </a:lnTo>
                  <a:lnTo>
                    <a:pt x="438" y="7656"/>
                  </a:lnTo>
                  <a:cubicBezTo>
                    <a:pt x="400" y="7685"/>
                    <a:pt x="381" y="7723"/>
                    <a:pt x="372" y="7771"/>
                  </a:cubicBezTo>
                  <a:cubicBezTo>
                    <a:pt x="372" y="7818"/>
                    <a:pt x="391" y="7856"/>
                    <a:pt x="419" y="7895"/>
                  </a:cubicBezTo>
                  <a:cubicBezTo>
                    <a:pt x="1648" y="9523"/>
                    <a:pt x="2705" y="11322"/>
                    <a:pt x="4323" y="12608"/>
                  </a:cubicBezTo>
                  <a:lnTo>
                    <a:pt x="4323" y="12608"/>
                  </a:lnTo>
                  <a:cubicBezTo>
                    <a:pt x="3759" y="12155"/>
                    <a:pt x="6963" y="8228"/>
                    <a:pt x="7306" y="7771"/>
                  </a:cubicBezTo>
                  <a:cubicBezTo>
                    <a:pt x="7344" y="7723"/>
                    <a:pt x="6039" y="6494"/>
                    <a:pt x="5963" y="6409"/>
                  </a:cubicBezTo>
                  <a:lnTo>
                    <a:pt x="7935" y="6313"/>
                  </a:lnTo>
                  <a:cubicBezTo>
                    <a:pt x="7935" y="6313"/>
                    <a:pt x="8268" y="5256"/>
                    <a:pt x="7639" y="3142"/>
                  </a:cubicBezTo>
                  <a:cubicBezTo>
                    <a:pt x="7090" y="1276"/>
                    <a:pt x="5202" y="1"/>
                    <a:pt x="3884" y="1"/>
                  </a:cubicBezTo>
                  <a:close/>
                  <a:moveTo>
                    <a:pt x="4323" y="12608"/>
                  </a:moveTo>
                  <a:cubicBezTo>
                    <a:pt x="4324" y="12609"/>
                    <a:pt x="4324" y="12609"/>
                    <a:pt x="4325" y="12609"/>
                  </a:cubicBezTo>
                  <a:cubicBezTo>
                    <a:pt x="4324" y="12609"/>
                    <a:pt x="4324" y="12609"/>
                    <a:pt x="4323" y="12608"/>
                  </a:cubicBezTo>
                  <a:close/>
                </a:path>
              </a:pathLst>
            </a:custGeom>
            <a:solidFill>
              <a:schemeClr val="accent1"/>
            </a:solidFill>
            <a:ln w="2150" cap="flat" cmpd="sng">
              <a:solidFill>
                <a:schemeClr val="dk1"/>
              </a:solidFill>
              <a:prstDash val="solid"/>
              <a:miter lim="95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2" name="Google Shape;1892;p74"/>
            <p:cNvSpPr/>
            <p:nvPr/>
          </p:nvSpPr>
          <p:spPr>
            <a:xfrm>
              <a:off x="6228625" y="1301600"/>
              <a:ext cx="135525" cy="358450"/>
            </a:xfrm>
            <a:custGeom>
              <a:avLst/>
              <a:gdLst/>
              <a:ahLst/>
              <a:cxnLst/>
              <a:rect l="l" t="t" r="r" b="b"/>
              <a:pathLst>
                <a:path w="5421" h="14338" extrusionOk="0">
                  <a:moveTo>
                    <a:pt x="3784" y="0"/>
                  </a:moveTo>
                  <a:cubicBezTo>
                    <a:pt x="3355" y="0"/>
                    <a:pt x="2895" y="119"/>
                    <a:pt x="2477" y="471"/>
                  </a:cubicBezTo>
                  <a:cubicBezTo>
                    <a:pt x="2477" y="471"/>
                    <a:pt x="753" y="2595"/>
                    <a:pt x="496" y="4196"/>
                  </a:cubicBezTo>
                  <a:cubicBezTo>
                    <a:pt x="229" y="5805"/>
                    <a:pt x="667" y="7253"/>
                    <a:pt x="581" y="8596"/>
                  </a:cubicBezTo>
                  <a:cubicBezTo>
                    <a:pt x="496" y="9939"/>
                    <a:pt x="324" y="10663"/>
                    <a:pt x="115" y="11882"/>
                  </a:cubicBezTo>
                  <a:cubicBezTo>
                    <a:pt x="0" y="12673"/>
                    <a:pt x="48" y="13473"/>
                    <a:pt x="267" y="14235"/>
                  </a:cubicBezTo>
                  <a:lnTo>
                    <a:pt x="2210" y="14273"/>
                  </a:lnTo>
                  <a:lnTo>
                    <a:pt x="2534" y="12578"/>
                  </a:lnTo>
                  <a:lnTo>
                    <a:pt x="2734" y="14330"/>
                  </a:lnTo>
                  <a:cubicBezTo>
                    <a:pt x="2848" y="14335"/>
                    <a:pt x="2960" y="14337"/>
                    <a:pt x="3072" y="14337"/>
                  </a:cubicBezTo>
                  <a:cubicBezTo>
                    <a:pt x="3184" y="14337"/>
                    <a:pt x="3296" y="14335"/>
                    <a:pt x="3410" y="14330"/>
                  </a:cubicBezTo>
                  <a:cubicBezTo>
                    <a:pt x="3639" y="14302"/>
                    <a:pt x="4515" y="14235"/>
                    <a:pt x="4515" y="14235"/>
                  </a:cubicBezTo>
                  <a:cubicBezTo>
                    <a:pt x="4515" y="14235"/>
                    <a:pt x="4306" y="13568"/>
                    <a:pt x="4106" y="12701"/>
                  </a:cubicBezTo>
                  <a:cubicBezTo>
                    <a:pt x="3715" y="11035"/>
                    <a:pt x="3696" y="11216"/>
                    <a:pt x="3696" y="9987"/>
                  </a:cubicBezTo>
                  <a:cubicBezTo>
                    <a:pt x="3696" y="8768"/>
                    <a:pt x="4163" y="4281"/>
                    <a:pt x="4572" y="3148"/>
                  </a:cubicBezTo>
                  <a:cubicBezTo>
                    <a:pt x="4982" y="2005"/>
                    <a:pt x="5420" y="500"/>
                    <a:pt x="5420" y="500"/>
                  </a:cubicBezTo>
                  <a:cubicBezTo>
                    <a:pt x="5420" y="500"/>
                    <a:pt x="4666" y="0"/>
                    <a:pt x="3784" y="0"/>
                  </a:cubicBezTo>
                  <a:close/>
                </a:path>
              </a:pathLst>
            </a:custGeom>
            <a:solidFill>
              <a:schemeClr val="dk1"/>
            </a:solidFill>
            <a:ln w="2150" cap="flat" cmpd="sng">
              <a:solidFill>
                <a:srgbClr val="263238"/>
              </a:solidFill>
              <a:prstDash val="solid"/>
              <a:miter lim="95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3" name="Google Shape;1893;p74"/>
            <p:cNvSpPr/>
            <p:nvPr/>
          </p:nvSpPr>
          <p:spPr>
            <a:xfrm>
              <a:off x="6421275" y="1277100"/>
              <a:ext cx="135275" cy="383125"/>
            </a:xfrm>
            <a:custGeom>
              <a:avLst/>
              <a:gdLst/>
              <a:ahLst/>
              <a:cxnLst/>
              <a:rect l="l" t="t" r="r" b="b"/>
              <a:pathLst>
                <a:path w="5411" h="15325" extrusionOk="0">
                  <a:moveTo>
                    <a:pt x="1642" y="1"/>
                  </a:moveTo>
                  <a:cubicBezTo>
                    <a:pt x="757" y="1"/>
                    <a:pt x="0" y="537"/>
                    <a:pt x="0" y="537"/>
                  </a:cubicBezTo>
                  <a:cubicBezTo>
                    <a:pt x="0" y="537"/>
                    <a:pt x="438" y="2156"/>
                    <a:pt x="848" y="3366"/>
                  </a:cubicBezTo>
                  <a:cubicBezTo>
                    <a:pt x="1248" y="4585"/>
                    <a:pt x="1715" y="9376"/>
                    <a:pt x="1715" y="10681"/>
                  </a:cubicBezTo>
                  <a:cubicBezTo>
                    <a:pt x="1715" y="11986"/>
                    <a:pt x="1696" y="11795"/>
                    <a:pt x="1305" y="13577"/>
                  </a:cubicBezTo>
                  <a:cubicBezTo>
                    <a:pt x="1105" y="14510"/>
                    <a:pt x="905" y="15224"/>
                    <a:pt x="905" y="15224"/>
                  </a:cubicBezTo>
                  <a:cubicBezTo>
                    <a:pt x="905" y="15224"/>
                    <a:pt x="1781" y="15282"/>
                    <a:pt x="2010" y="15310"/>
                  </a:cubicBezTo>
                  <a:cubicBezTo>
                    <a:pt x="2119" y="15320"/>
                    <a:pt x="2231" y="15324"/>
                    <a:pt x="2343" y="15324"/>
                  </a:cubicBezTo>
                  <a:cubicBezTo>
                    <a:pt x="2455" y="15324"/>
                    <a:pt x="2567" y="15320"/>
                    <a:pt x="2677" y="15310"/>
                  </a:cubicBezTo>
                  <a:lnTo>
                    <a:pt x="2886" y="13443"/>
                  </a:lnTo>
                  <a:lnTo>
                    <a:pt x="3201" y="15253"/>
                  </a:lnTo>
                  <a:lnTo>
                    <a:pt x="5153" y="15224"/>
                  </a:lnTo>
                  <a:cubicBezTo>
                    <a:pt x="5363" y="14396"/>
                    <a:pt x="5410" y="13539"/>
                    <a:pt x="5296" y="12700"/>
                  </a:cubicBezTo>
                  <a:cubicBezTo>
                    <a:pt x="5096" y="11395"/>
                    <a:pt x="4915" y="10614"/>
                    <a:pt x="4829" y="9186"/>
                  </a:cubicBezTo>
                  <a:cubicBezTo>
                    <a:pt x="4753" y="7757"/>
                    <a:pt x="5182" y="6195"/>
                    <a:pt x="4925" y="4490"/>
                  </a:cubicBezTo>
                  <a:cubicBezTo>
                    <a:pt x="4667" y="2775"/>
                    <a:pt x="2943" y="499"/>
                    <a:pt x="2943" y="499"/>
                  </a:cubicBezTo>
                  <a:cubicBezTo>
                    <a:pt x="2527" y="126"/>
                    <a:pt x="2069" y="1"/>
                    <a:pt x="1642" y="1"/>
                  </a:cubicBezTo>
                  <a:close/>
                </a:path>
              </a:pathLst>
            </a:custGeom>
            <a:solidFill>
              <a:schemeClr val="dk1"/>
            </a:solidFill>
            <a:ln w="2150" cap="flat" cmpd="sng">
              <a:solidFill>
                <a:srgbClr val="263238"/>
              </a:solidFill>
              <a:prstDash val="solid"/>
              <a:miter lim="95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4" name="Google Shape;1894;p74"/>
            <p:cNvSpPr/>
            <p:nvPr/>
          </p:nvSpPr>
          <p:spPr>
            <a:xfrm>
              <a:off x="6269350" y="1259975"/>
              <a:ext cx="253375" cy="216650"/>
            </a:xfrm>
            <a:custGeom>
              <a:avLst/>
              <a:gdLst/>
              <a:ahLst/>
              <a:cxnLst/>
              <a:rect l="l" t="t" r="r" b="b"/>
              <a:pathLst>
                <a:path w="10135" h="8666" extrusionOk="0">
                  <a:moveTo>
                    <a:pt x="5093" y="0"/>
                  </a:moveTo>
                  <a:cubicBezTo>
                    <a:pt x="4122" y="0"/>
                    <a:pt x="3205" y="160"/>
                    <a:pt x="2534" y="479"/>
                  </a:cubicBezTo>
                  <a:cubicBezTo>
                    <a:pt x="1191" y="1117"/>
                    <a:pt x="295" y="2670"/>
                    <a:pt x="143" y="4118"/>
                  </a:cubicBezTo>
                  <a:cubicBezTo>
                    <a:pt x="0" y="5565"/>
                    <a:pt x="429" y="7423"/>
                    <a:pt x="429" y="7423"/>
                  </a:cubicBezTo>
                  <a:lnTo>
                    <a:pt x="429" y="7413"/>
                  </a:lnTo>
                  <a:cubicBezTo>
                    <a:pt x="524" y="8099"/>
                    <a:pt x="1258" y="8261"/>
                    <a:pt x="1258" y="8261"/>
                  </a:cubicBezTo>
                  <a:cubicBezTo>
                    <a:pt x="1686" y="7823"/>
                    <a:pt x="2210" y="7489"/>
                    <a:pt x="2791" y="7299"/>
                  </a:cubicBezTo>
                  <a:cubicBezTo>
                    <a:pt x="3588" y="7031"/>
                    <a:pt x="4927" y="6187"/>
                    <a:pt x="6106" y="6187"/>
                  </a:cubicBezTo>
                  <a:cubicBezTo>
                    <a:pt x="6350" y="6187"/>
                    <a:pt x="6587" y="6223"/>
                    <a:pt x="6811" y="6308"/>
                  </a:cubicBezTo>
                  <a:cubicBezTo>
                    <a:pt x="8088" y="6790"/>
                    <a:pt x="8367" y="8666"/>
                    <a:pt x="8653" y="8666"/>
                  </a:cubicBezTo>
                  <a:cubicBezTo>
                    <a:pt x="8661" y="8666"/>
                    <a:pt x="8669" y="8664"/>
                    <a:pt x="8677" y="8661"/>
                  </a:cubicBezTo>
                  <a:cubicBezTo>
                    <a:pt x="8963" y="8547"/>
                    <a:pt x="9401" y="7728"/>
                    <a:pt x="9430" y="7613"/>
                  </a:cubicBezTo>
                  <a:cubicBezTo>
                    <a:pt x="9459" y="7499"/>
                    <a:pt x="9725" y="6365"/>
                    <a:pt x="9925" y="5022"/>
                  </a:cubicBezTo>
                  <a:cubicBezTo>
                    <a:pt x="10135" y="3689"/>
                    <a:pt x="9754" y="1127"/>
                    <a:pt x="7973" y="479"/>
                  </a:cubicBezTo>
                  <a:cubicBezTo>
                    <a:pt x="7087" y="160"/>
                    <a:pt x="6063" y="0"/>
                    <a:pt x="5093" y="0"/>
                  </a:cubicBezTo>
                  <a:close/>
                </a:path>
              </a:pathLst>
            </a:custGeom>
            <a:solidFill>
              <a:schemeClr val="dk1"/>
            </a:solidFill>
            <a:ln w="2150" cap="flat" cmpd="sng">
              <a:solidFill>
                <a:srgbClr val="263238"/>
              </a:solidFill>
              <a:prstDash val="solid"/>
              <a:miter lim="95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5" name="Google Shape;1895;p74"/>
            <p:cNvSpPr/>
            <p:nvPr/>
          </p:nvSpPr>
          <p:spPr>
            <a:xfrm>
              <a:off x="6348650" y="1587700"/>
              <a:ext cx="72875" cy="92650"/>
            </a:xfrm>
            <a:custGeom>
              <a:avLst/>
              <a:gdLst/>
              <a:ahLst/>
              <a:cxnLst/>
              <a:rect l="l" t="t" r="r" b="b"/>
              <a:pathLst>
                <a:path w="2915" h="3706" extrusionOk="0">
                  <a:moveTo>
                    <a:pt x="0" y="0"/>
                  </a:moveTo>
                  <a:cubicBezTo>
                    <a:pt x="0" y="0"/>
                    <a:pt x="210" y="1810"/>
                    <a:pt x="676" y="2419"/>
                  </a:cubicBezTo>
                  <a:cubicBezTo>
                    <a:pt x="981" y="2829"/>
                    <a:pt x="1257" y="3258"/>
                    <a:pt x="1515" y="3705"/>
                  </a:cubicBezTo>
                  <a:cubicBezTo>
                    <a:pt x="1515" y="3705"/>
                    <a:pt x="1838" y="3143"/>
                    <a:pt x="2238" y="2419"/>
                  </a:cubicBezTo>
                  <a:cubicBezTo>
                    <a:pt x="2648" y="1696"/>
                    <a:pt x="2915" y="267"/>
                    <a:pt x="2915" y="267"/>
                  </a:cubicBezTo>
                  <a:lnTo>
                    <a:pt x="2915" y="267"/>
                  </a:lnTo>
                  <a:cubicBezTo>
                    <a:pt x="2915" y="267"/>
                    <a:pt x="2762" y="271"/>
                    <a:pt x="2525" y="271"/>
                  </a:cubicBezTo>
                  <a:cubicBezTo>
                    <a:pt x="1853" y="271"/>
                    <a:pt x="500" y="239"/>
                    <a:pt x="0" y="0"/>
                  </a:cubicBezTo>
                  <a:close/>
                </a:path>
              </a:pathLst>
            </a:custGeom>
            <a:solidFill>
              <a:schemeClr val="accent1"/>
            </a:solidFill>
            <a:ln w="2150" cap="flat" cmpd="sng">
              <a:solidFill>
                <a:schemeClr val="dk1"/>
              </a:solidFill>
              <a:prstDash val="solid"/>
              <a:miter lim="95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6" name="Google Shape;1896;p74"/>
            <p:cNvSpPr/>
            <p:nvPr/>
          </p:nvSpPr>
          <p:spPr>
            <a:xfrm>
              <a:off x="6477950" y="1442575"/>
              <a:ext cx="35975" cy="64650"/>
            </a:xfrm>
            <a:custGeom>
              <a:avLst/>
              <a:gdLst/>
              <a:ahLst/>
              <a:cxnLst/>
              <a:rect l="l" t="t" r="r" b="b"/>
              <a:pathLst>
                <a:path w="1439" h="2586" extrusionOk="0">
                  <a:moveTo>
                    <a:pt x="953" y="1"/>
                  </a:moveTo>
                  <a:cubicBezTo>
                    <a:pt x="632" y="1"/>
                    <a:pt x="362" y="624"/>
                    <a:pt x="362" y="624"/>
                  </a:cubicBezTo>
                  <a:lnTo>
                    <a:pt x="0" y="2586"/>
                  </a:lnTo>
                  <a:cubicBezTo>
                    <a:pt x="314" y="2509"/>
                    <a:pt x="591" y="2309"/>
                    <a:pt x="753" y="2024"/>
                  </a:cubicBezTo>
                  <a:cubicBezTo>
                    <a:pt x="1029" y="1538"/>
                    <a:pt x="1438" y="233"/>
                    <a:pt x="1076" y="33"/>
                  </a:cubicBezTo>
                  <a:cubicBezTo>
                    <a:pt x="1035" y="11"/>
                    <a:pt x="993" y="1"/>
                    <a:pt x="953" y="1"/>
                  </a:cubicBezTo>
                  <a:close/>
                </a:path>
              </a:pathLst>
            </a:custGeom>
            <a:solidFill>
              <a:schemeClr val="lt1"/>
            </a:solidFill>
            <a:ln w="2150" cap="flat" cmpd="sng">
              <a:solidFill>
                <a:schemeClr val="dk1"/>
              </a:solidFill>
              <a:prstDash val="solid"/>
              <a:miter lim="95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7" name="Google Shape;1897;p74"/>
            <p:cNvSpPr/>
            <p:nvPr/>
          </p:nvSpPr>
          <p:spPr>
            <a:xfrm>
              <a:off x="6272450" y="1438525"/>
              <a:ext cx="27875" cy="64425"/>
            </a:xfrm>
            <a:custGeom>
              <a:avLst/>
              <a:gdLst/>
              <a:ahLst/>
              <a:cxnLst/>
              <a:rect l="l" t="t" r="r" b="b"/>
              <a:pathLst>
                <a:path w="1115" h="2577" extrusionOk="0">
                  <a:moveTo>
                    <a:pt x="545" y="1"/>
                  </a:moveTo>
                  <a:cubicBezTo>
                    <a:pt x="446" y="1"/>
                    <a:pt x="358" y="74"/>
                    <a:pt x="305" y="281"/>
                  </a:cubicBezTo>
                  <a:cubicBezTo>
                    <a:pt x="0" y="1452"/>
                    <a:pt x="1114" y="2576"/>
                    <a:pt x="1114" y="2576"/>
                  </a:cubicBezTo>
                  <a:lnTo>
                    <a:pt x="1076" y="424"/>
                  </a:lnTo>
                  <a:cubicBezTo>
                    <a:pt x="1076" y="424"/>
                    <a:pt x="782" y="1"/>
                    <a:pt x="545" y="1"/>
                  </a:cubicBezTo>
                  <a:close/>
                </a:path>
              </a:pathLst>
            </a:custGeom>
            <a:solidFill>
              <a:schemeClr val="lt1"/>
            </a:solidFill>
            <a:ln w="2150" cap="flat" cmpd="sng">
              <a:solidFill>
                <a:schemeClr val="dk1"/>
              </a:solidFill>
              <a:prstDash val="solid"/>
              <a:miter lim="95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8" name="Google Shape;1898;p74"/>
            <p:cNvSpPr/>
            <p:nvPr/>
          </p:nvSpPr>
          <p:spPr>
            <a:xfrm>
              <a:off x="6296725" y="1355525"/>
              <a:ext cx="193850" cy="261825"/>
            </a:xfrm>
            <a:custGeom>
              <a:avLst/>
              <a:gdLst/>
              <a:ahLst/>
              <a:cxnLst/>
              <a:rect l="l" t="t" r="r" b="b"/>
              <a:pathLst>
                <a:path w="7754" h="10473" extrusionOk="0">
                  <a:moveTo>
                    <a:pt x="5487" y="0"/>
                  </a:moveTo>
                  <a:cubicBezTo>
                    <a:pt x="5077" y="810"/>
                    <a:pt x="4439" y="1486"/>
                    <a:pt x="3639" y="1943"/>
                  </a:cubicBezTo>
                  <a:cubicBezTo>
                    <a:pt x="2619" y="2498"/>
                    <a:pt x="956" y="2557"/>
                    <a:pt x="295" y="2557"/>
                  </a:cubicBezTo>
                  <a:cubicBezTo>
                    <a:pt x="116" y="2557"/>
                    <a:pt x="10" y="2553"/>
                    <a:pt x="10" y="2553"/>
                  </a:cubicBezTo>
                  <a:lnTo>
                    <a:pt x="10" y="2553"/>
                  </a:lnTo>
                  <a:cubicBezTo>
                    <a:pt x="1" y="3667"/>
                    <a:pt x="48" y="4782"/>
                    <a:pt x="143" y="5896"/>
                  </a:cubicBezTo>
                  <a:cubicBezTo>
                    <a:pt x="305" y="7544"/>
                    <a:pt x="534" y="7849"/>
                    <a:pt x="1239" y="8792"/>
                  </a:cubicBezTo>
                  <a:cubicBezTo>
                    <a:pt x="1953" y="9735"/>
                    <a:pt x="2925" y="10363"/>
                    <a:pt x="3411" y="10459"/>
                  </a:cubicBezTo>
                  <a:cubicBezTo>
                    <a:pt x="3458" y="10468"/>
                    <a:pt x="3507" y="10472"/>
                    <a:pt x="3558" y="10472"/>
                  </a:cubicBezTo>
                  <a:cubicBezTo>
                    <a:pt x="4029" y="10472"/>
                    <a:pt x="4641" y="10094"/>
                    <a:pt x="5192" y="9716"/>
                  </a:cubicBezTo>
                  <a:cubicBezTo>
                    <a:pt x="5811" y="9287"/>
                    <a:pt x="6897" y="7773"/>
                    <a:pt x="7125" y="6706"/>
                  </a:cubicBezTo>
                  <a:cubicBezTo>
                    <a:pt x="7344" y="5630"/>
                    <a:pt x="7754" y="3305"/>
                    <a:pt x="7754" y="3305"/>
                  </a:cubicBezTo>
                  <a:lnTo>
                    <a:pt x="6811" y="2362"/>
                  </a:lnTo>
                  <a:cubicBezTo>
                    <a:pt x="6430" y="1972"/>
                    <a:pt x="5487" y="0"/>
                    <a:pt x="5487" y="0"/>
                  </a:cubicBezTo>
                  <a:close/>
                </a:path>
              </a:pathLst>
            </a:custGeom>
            <a:solidFill>
              <a:schemeClr val="accent1"/>
            </a:solidFill>
            <a:ln w="2150" cap="flat" cmpd="sng">
              <a:solidFill>
                <a:schemeClr val="dk1"/>
              </a:solidFill>
              <a:prstDash val="solid"/>
              <a:miter lim="95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9" name="Google Shape;1899;p74"/>
            <p:cNvSpPr/>
            <p:nvPr/>
          </p:nvSpPr>
          <p:spPr>
            <a:xfrm>
              <a:off x="6364825" y="1535775"/>
              <a:ext cx="39550" cy="18375"/>
            </a:xfrm>
            <a:custGeom>
              <a:avLst/>
              <a:gdLst/>
              <a:ahLst/>
              <a:cxnLst/>
              <a:rect l="l" t="t" r="r" b="b"/>
              <a:pathLst>
                <a:path w="1582" h="735" fill="none" extrusionOk="0">
                  <a:moveTo>
                    <a:pt x="1" y="1"/>
                  </a:moveTo>
                  <a:cubicBezTo>
                    <a:pt x="1" y="1"/>
                    <a:pt x="610" y="734"/>
                    <a:pt x="1582" y="105"/>
                  </a:cubicBezTo>
                </a:path>
              </a:pathLst>
            </a:custGeom>
            <a:noFill/>
            <a:ln w="2150" cap="flat" cmpd="sng">
              <a:solidFill>
                <a:schemeClr val="dk1"/>
              </a:solidFill>
              <a:prstDash val="solid"/>
              <a:miter lim="95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0" name="Google Shape;1900;p74"/>
            <p:cNvSpPr/>
            <p:nvPr/>
          </p:nvSpPr>
          <p:spPr>
            <a:xfrm>
              <a:off x="6354125" y="1553150"/>
              <a:ext cx="64300" cy="14075"/>
            </a:xfrm>
            <a:custGeom>
              <a:avLst/>
              <a:gdLst/>
              <a:ahLst/>
              <a:cxnLst/>
              <a:rect l="l" t="t" r="r" b="b"/>
              <a:pathLst>
                <a:path w="2572" h="563" fill="none" extrusionOk="0">
                  <a:moveTo>
                    <a:pt x="0" y="96"/>
                  </a:moveTo>
                  <a:cubicBezTo>
                    <a:pt x="343" y="401"/>
                    <a:pt x="791" y="563"/>
                    <a:pt x="1257" y="544"/>
                  </a:cubicBezTo>
                  <a:cubicBezTo>
                    <a:pt x="1743" y="525"/>
                    <a:pt x="2219" y="334"/>
                    <a:pt x="2572" y="1"/>
                  </a:cubicBezTo>
                </a:path>
              </a:pathLst>
            </a:custGeom>
            <a:noFill/>
            <a:ln w="2150" cap="flat" cmpd="sng">
              <a:solidFill>
                <a:schemeClr val="dk1"/>
              </a:solidFill>
              <a:prstDash val="solid"/>
              <a:miter lim="95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1" name="Google Shape;1901;p74"/>
            <p:cNvSpPr/>
            <p:nvPr/>
          </p:nvSpPr>
          <p:spPr>
            <a:xfrm>
              <a:off x="6316500" y="1435250"/>
              <a:ext cx="50025" cy="15225"/>
            </a:xfrm>
            <a:custGeom>
              <a:avLst/>
              <a:gdLst/>
              <a:ahLst/>
              <a:cxnLst/>
              <a:rect l="l" t="t" r="r" b="b"/>
              <a:pathLst>
                <a:path w="2001" h="609" extrusionOk="0">
                  <a:moveTo>
                    <a:pt x="942" y="0"/>
                  </a:moveTo>
                  <a:cubicBezTo>
                    <a:pt x="896" y="0"/>
                    <a:pt x="849" y="1"/>
                    <a:pt x="800" y="2"/>
                  </a:cubicBezTo>
                  <a:cubicBezTo>
                    <a:pt x="95" y="21"/>
                    <a:pt x="0" y="383"/>
                    <a:pt x="0" y="383"/>
                  </a:cubicBezTo>
                  <a:cubicBezTo>
                    <a:pt x="220" y="278"/>
                    <a:pt x="451" y="240"/>
                    <a:pt x="673" y="240"/>
                  </a:cubicBezTo>
                  <a:cubicBezTo>
                    <a:pt x="1279" y="240"/>
                    <a:pt x="1810" y="526"/>
                    <a:pt x="1810" y="526"/>
                  </a:cubicBezTo>
                  <a:cubicBezTo>
                    <a:pt x="1810" y="526"/>
                    <a:pt x="1886" y="608"/>
                    <a:pt x="1938" y="608"/>
                  </a:cubicBezTo>
                  <a:cubicBezTo>
                    <a:pt x="1975" y="608"/>
                    <a:pt x="2001" y="568"/>
                    <a:pt x="1981" y="431"/>
                  </a:cubicBezTo>
                  <a:cubicBezTo>
                    <a:pt x="1937" y="121"/>
                    <a:pt x="1555" y="0"/>
                    <a:pt x="942" y="0"/>
                  </a:cubicBezTo>
                  <a:close/>
                </a:path>
              </a:pathLst>
            </a:custGeom>
            <a:solidFill>
              <a:schemeClr val="dk1"/>
            </a:solidFill>
            <a:ln w="2150" cap="flat" cmpd="sng">
              <a:solidFill>
                <a:srgbClr val="263238"/>
              </a:solidFill>
              <a:prstDash val="solid"/>
              <a:miter lim="95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2" name="Google Shape;1902;p74"/>
            <p:cNvSpPr/>
            <p:nvPr/>
          </p:nvSpPr>
          <p:spPr>
            <a:xfrm>
              <a:off x="6411400" y="1445025"/>
              <a:ext cx="50125" cy="14300"/>
            </a:xfrm>
            <a:custGeom>
              <a:avLst/>
              <a:gdLst/>
              <a:ahLst/>
              <a:cxnLst/>
              <a:rect l="l" t="t" r="r" b="b"/>
              <a:pathLst>
                <a:path w="2005" h="572" extrusionOk="0">
                  <a:moveTo>
                    <a:pt x="936" y="1"/>
                  </a:moveTo>
                  <a:cubicBezTo>
                    <a:pt x="401" y="1"/>
                    <a:pt x="73" y="124"/>
                    <a:pt x="24" y="402"/>
                  </a:cubicBezTo>
                  <a:cubicBezTo>
                    <a:pt x="1" y="533"/>
                    <a:pt x="24" y="572"/>
                    <a:pt x="61" y="572"/>
                  </a:cubicBezTo>
                  <a:cubicBezTo>
                    <a:pt x="114" y="572"/>
                    <a:pt x="195" y="487"/>
                    <a:pt x="195" y="487"/>
                  </a:cubicBezTo>
                  <a:cubicBezTo>
                    <a:pt x="195" y="487"/>
                    <a:pt x="700" y="240"/>
                    <a:pt x="1279" y="240"/>
                  </a:cubicBezTo>
                  <a:cubicBezTo>
                    <a:pt x="1519" y="240"/>
                    <a:pt x="1771" y="282"/>
                    <a:pt x="2005" y="402"/>
                  </a:cubicBezTo>
                  <a:cubicBezTo>
                    <a:pt x="2005" y="402"/>
                    <a:pt x="1919" y="49"/>
                    <a:pt x="1224" y="11"/>
                  </a:cubicBezTo>
                  <a:cubicBezTo>
                    <a:pt x="1122" y="4"/>
                    <a:pt x="1026" y="1"/>
                    <a:pt x="936" y="1"/>
                  </a:cubicBezTo>
                  <a:close/>
                </a:path>
              </a:pathLst>
            </a:custGeom>
            <a:solidFill>
              <a:schemeClr val="dk1"/>
            </a:solidFill>
            <a:ln w="2150" cap="flat" cmpd="sng">
              <a:solidFill>
                <a:srgbClr val="263238"/>
              </a:solidFill>
              <a:prstDash val="solid"/>
              <a:miter lim="95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3" name="Google Shape;1903;p74"/>
            <p:cNvSpPr/>
            <p:nvPr/>
          </p:nvSpPr>
          <p:spPr>
            <a:xfrm>
              <a:off x="6335775" y="1474350"/>
              <a:ext cx="12900" cy="19775"/>
            </a:xfrm>
            <a:custGeom>
              <a:avLst/>
              <a:gdLst/>
              <a:ahLst/>
              <a:cxnLst/>
              <a:rect l="l" t="t" r="r" b="b"/>
              <a:pathLst>
                <a:path w="516" h="791" extrusionOk="0">
                  <a:moveTo>
                    <a:pt x="258" y="0"/>
                  </a:moveTo>
                  <a:cubicBezTo>
                    <a:pt x="115" y="0"/>
                    <a:pt x="1" y="181"/>
                    <a:pt x="1" y="400"/>
                  </a:cubicBezTo>
                  <a:cubicBezTo>
                    <a:pt x="1" y="610"/>
                    <a:pt x="115" y="791"/>
                    <a:pt x="258" y="791"/>
                  </a:cubicBezTo>
                  <a:cubicBezTo>
                    <a:pt x="401" y="791"/>
                    <a:pt x="515" y="619"/>
                    <a:pt x="515" y="400"/>
                  </a:cubicBezTo>
                  <a:cubicBezTo>
                    <a:pt x="515" y="172"/>
                    <a:pt x="401" y="0"/>
                    <a:pt x="25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4" name="Google Shape;1904;p74"/>
            <p:cNvSpPr/>
            <p:nvPr/>
          </p:nvSpPr>
          <p:spPr>
            <a:xfrm>
              <a:off x="6328875" y="1472925"/>
              <a:ext cx="25975" cy="6925"/>
            </a:xfrm>
            <a:custGeom>
              <a:avLst/>
              <a:gdLst/>
              <a:ahLst/>
              <a:cxnLst/>
              <a:rect l="l" t="t" r="r" b="b"/>
              <a:pathLst>
                <a:path w="1039" h="277" fill="none" extrusionOk="0">
                  <a:moveTo>
                    <a:pt x="0" y="86"/>
                  </a:moveTo>
                  <a:cubicBezTo>
                    <a:pt x="0" y="86"/>
                    <a:pt x="762" y="0"/>
                    <a:pt x="1039" y="276"/>
                  </a:cubicBezTo>
                </a:path>
              </a:pathLst>
            </a:custGeom>
            <a:noFill/>
            <a:ln w="2150" cap="flat" cmpd="sng">
              <a:solidFill>
                <a:schemeClr val="dk1"/>
              </a:solidFill>
              <a:prstDash val="solid"/>
              <a:miter lim="95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5" name="Google Shape;1905;p74"/>
            <p:cNvSpPr/>
            <p:nvPr/>
          </p:nvSpPr>
          <p:spPr>
            <a:xfrm>
              <a:off x="6424125" y="1482450"/>
              <a:ext cx="13125" cy="20025"/>
            </a:xfrm>
            <a:custGeom>
              <a:avLst/>
              <a:gdLst/>
              <a:ahLst/>
              <a:cxnLst/>
              <a:rect l="l" t="t" r="r" b="b"/>
              <a:pathLst>
                <a:path w="525" h="801" extrusionOk="0">
                  <a:moveTo>
                    <a:pt x="258" y="0"/>
                  </a:moveTo>
                  <a:cubicBezTo>
                    <a:pt x="115" y="0"/>
                    <a:pt x="0" y="181"/>
                    <a:pt x="0" y="400"/>
                  </a:cubicBezTo>
                  <a:cubicBezTo>
                    <a:pt x="0" y="619"/>
                    <a:pt x="115" y="800"/>
                    <a:pt x="258" y="800"/>
                  </a:cubicBezTo>
                  <a:cubicBezTo>
                    <a:pt x="410" y="800"/>
                    <a:pt x="524" y="619"/>
                    <a:pt x="524" y="400"/>
                  </a:cubicBezTo>
                  <a:cubicBezTo>
                    <a:pt x="524" y="181"/>
                    <a:pt x="410" y="0"/>
                    <a:pt x="25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6" name="Google Shape;1906;p74"/>
            <p:cNvSpPr/>
            <p:nvPr/>
          </p:nvSpPr>
          <p:spPr>
            <a:xfrm>
              <a:off x="6417225" y="1481250"/>
              <a:ext cx="26200" cy="6925"/>
            </a:xfrm>
            <a:custGeom>
              <a:avLst/>
              <a:gdLst/>
              <a:ahLst/>
              <a:cxnLst/>
              <a:rect l="l" t="t" r="r" b="b"/>
              <a:pathLst>
                <a:path w="1048" h="277" fill="none" extrusionOk="0">
                  <a:moveTo>
                    <a:pt x="0" y="77"/>
                  </a:moveTo>
                  <a:cubicBezTo>
                    <a:pt x="0" y="77"/>
                    <a:pt x="772" y="0"/>
                    <a:pt x="1048" y="277"/>
                  </a:cubicBezTo>
                </a:path>
              </a:pathLst>
            </a:custGeom>
            <a:noFill/>
            <a:ln w="2150" cap="flat" cmpd="sng">
              <a:solidFill>
                <a:schemeClr val="dk1"/>
              </a:solidFill>
              <a:prstDash val="solid"/>
              <a:miter lim="95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7" name="Google Shape;1907;p74"/>
            <p:cNvSpPr/>
            <p:nvPr/>
          </p:nvSpPr>
          <p:spPr>
            <a:xfrm>
              <a:off x="6285525" y="1435300"/>
              <a:ext cx="211725" cy="92875"/>
            </a:xfrm>
            <a:custGeom>
              <a:avLst/>
              <a:gdLst/>
              <a:ahLst/>
              <a:cxnLst/>
              <a:rect l="l" t="t" r="r" b="b"/>
              <a:pathLst>
                <a:path w="8469" h="3715" fill="none" extrusionOk="0">
                  <a:moveTo>
                    <a:pt x="268" y="200"/>
                  </a:moveTo>
                  <a:cubicBezTo>
                    <a:pt x="268" y="200"/>
                    <a:pt x="2030" y="876"/>
                    <a:pt x="3897" y="1038"/>
                  </a:cubicBezTo>
                  <a:cubicBezTo>
                    <a:pt x="5764" y="1200"/>
                    <a:pt x="8097" y="610"/>
                    <a:pt x="8278" y="591"/>
                  </a:cubicBezTo>
                  <a:cubicBezTo>
                    <a:pt x="8469" y="572"/>
                    <a:pt x="8183" y="1562"/>
                    <a:pt x="7992" y="2248"/>
                  </a:cubicBezTo>
                  <a:cubicBezTo>
                    <a:pt x="7811" y="2943"/>
                    <a:pt x="7649" y="3305"/>
                    <a:pt x="6897" y="3486"/>
                  </a:cubicBezTo>
                  <a:cubicBezTo>
                    <a:pt x="6154" y="3677"/>
                    <a:pt x="5335" y="3715"/>
                    <a:pt x="5011" y="3410"/>
                  </a:cubicBezTo>
                  <a:cubicBezTo>
                    <a:pt x="4687" y="3105"/>
                    <a:pt x="4220" y="1829"/>
                    <a:pt x="3935" y="1848"/>
                  </a:cubicBezTo>
                  <a:cubicBezTo>
                    <a:pt x="3659" y="1867"/>
                    <a:pt x="3163" y="2962"/>
                    <a:pt x="2820" y="3229"/>
                  </a:cubicBezTo>
                  <a:cubicBezTo>
                    <a:pt x="2477" y="3486"/>
                    <a:pt x="1363" y="3181"/>
                    <a:pt x="734" y="2820"/>
                  </a:cubicBezTo>
                  <a:cubicBezTo>
                    <a:pt x="106" y="2458"/>
                    <a:pt x="1" y="0"/>
                    <a:pt x="268" y="200"/>
                  </a:cubicBezTo>
                  <a:close/>
                </a:path>
              </a:pathLst>
            </a:custGeom>
            <a:noFill/>
            <a:ln w="2150" cap="flat" cmpd="sng">
              <a:solidFill>
                <a:schemeClr val="dk1"/>
              </a:solidFill>
              <a:prstDash val="solid"/>
              <a:miter lim="95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8" name="Google Shape;1908;p74"/>
            <p:cNvSpPr/>
            <p:nvPr/>
          </p:nvSpPr>
          <p:spPr>
            <a:xfrm>
              <a:off x="6288450" y="1440000"/>
              <a:ext cx="205925" cy="29825"/>
            </a:xfrm>
            <a:custGeom>
              <a:avLst/>
              <a:gdLst/>
              <a:ahLst/>
              <a:cxnLst/>
              <a:rect l="l" t="t" r="r" b="b"/>
              <a:pathLst>
                <a:path w="8237" h="1193" extrusionOk="0">
                  <a:moveTo>
                    <a:pt x="121" y="1"/>
                  </a:moveTo>
                  <a:cubicBezTo>
                    <a:pt x="37" y="1"/>
                    <a:pt x="0" y="295"/>
                    <a:pt x="17" y="698"/>
                  </a:cubicBezTo>
                  <a:cubicBezTo>
                    <a:pt x="25" y="467"/>
                    <a:pt x="62" y="315"/>
                    <a:pt x="121" y="315"/>
                  </a:cubicBezTo>
                  <a:cubicBezTo>
                    <a:pt x="131" y="315"/>
                    <a:pt x="140" y="319"/>
                    <a:pt x="151" y="326"/>
                  </a:cubicBezTo>
                  <a:cubicBezTo>
                    <a:pt x="151" y="326"/>
                    <a:pt x="1913" y="1003"/>
                    <a:pt x="3780" y="1165"/>
                  </a:cubicBezTo>
                  <a:cubicBezTo>
                    <a:pt x="4004" y="1184"/>
                    <a:pt x="4236" y="1193"/>
                    <a:pt x="4469" y="1193"/>
                  </a:cubicBezTo>
                  <a:cubicBezTo>
                    <a:pt x="6177" y="1193"/>
                    <a:pt x="8002" y="734"/>
                    <a:pt x="8161" y="717"/>
                  </a:cubicBezTo>
                  <a:cubicBezTo>
                    <a:pt x="8166" y="714"/>
                    <a:pt x="8171" y="713"/>
                    <a:pt x="8176" y="713"/>
                  </a:cubicBezTo>
                  <a:cubicBezTo>
                    <a:pt x="8189" y="713"/>
                    <a:pt x="8199" y="722"/>
                    <a:pt x="8199" y="736"/>
                  </a:cubicBezTo>
                  <a:cubicBezTo>
                    <a:pt x="8236" y="534"/>
                    <a:pt x="8228" y="402"/>
                    <a:pt x="8168" y="402"/>
                  </a:cubicBezTo>
                  <a:cubicBezTo>
                    <a:pt x="8166" y="402"/>
                    <a:pt x="8163" y="402"/>
                    <a:pt x="8161" y="403"/>
                  </a:cubicBezTo>
                  <a:cubicBezTo>
                    <a:pt x="8002" y="419"/>
                    <a:pt x="6177" y="878"/>
                    <a:pt x="4469" y="878"/>
                  </a:cubicBezTo>
                  <a:cubicBezTo>
                    <a:pt x="4236" y="878"/>
                    <a:pt x="4004" y="870"/>
                    <a:pt x="3780" y="850"/>
                  </a:cubicBezTo>
                  <a:cubicBezTo>
                    <a:pt x="1913" y="688"/>
                    <a:pt x="151" y="12"/>
                    <a:pt x="151" y="12"/>
                  </a:cubicBezTo>
                  <a:cubicBezTo>
                    <a:pt x="140" y="4"/>
                    <a:pt x="130" y="1"/>
                    <a:pt x="121" y="1"/>
                  </a:cubicBezTo>
                  <a:close/>
                </a:path>
              </a:pathLst>
            </a:custGeom>
            <a:solidFill>
              <a:schemeClr val="lt2"/>
            </a:solidFill>
            <a:ln w="2150" cap="flat" cmpd="sng">
              <a:solidFill>
                <a:srgbClr val="263238"/>
              </a:solidFill>
              <a:prstDash val="solid"/>
              <a:miter lim="95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9" name="Google Shape;1909;p74"/>
            <p:cNvSpPr/>
            <p:nvPr/>
          </p:nvSpPr>
          <p:spPr>
            <a:xfrm>
              <a:off x="5987650" y="1715575"/>
              <a:ext cx="187425" cy="213675"/>
            </a:xfrm>
            <a:custGeom>
              <a:avLst/>
              <a:gdLst/>
              <a:ahLst/>
              <a:cxnLst/>
              <a:rect l="l" t="t" r="r" b="b"/>
              <a:pathLst>
                <a:path w="7497" h="8547" extrusionOk="0">
                  <a:moveTo>
                    <a:pt x="4296" y="0"/>
                  </a:moveTo>
                  <a:cubicBezTo>
                    <a:pt x="4296" y="0"/>
                    <a:pt x="2962" y="1467"/>
                    <a:pt x="1953" y="2477"/>
                  </a:cubicBezTo>
                  <a:cubicBezTo>
                    <a:pt x="943" y="3486"/>
                    <a:pt x="0" y="6029"/>
                    <a:pt x="324" y="6810"/>
                  </a:cubicBezTo>
                  <a:cubicBezTo>
                    <a:pt x="648" y="7601"/>
                    <a:pt x="1429" y="8220"/>
                    <a:pt x="2534" y="8477"/>
                  </a:cubicBezTo>
                  <a:cubicBezTo>
                    <a:pt x="2740" y="8525"/>
                    <a:pt x="2934" y="8547"/>
                    <a:pt x="3117" y="8547"/>
                  </a:cubicBezTo>
                  <a:cubicBezTo>
                    <a:pt x="3927" y="8547"/>
                    <a:pt x="4543" y="8117"/>
                    <a:pt x="5172" y="7534"/>
                  </a:cubicBezTo>
                  <a:cubicBezTo>
                    <a:pt x="5953" y="6820"/>
                    <a:pt x="7496" y="1600"/>
                    <a:pt x="7496" y="1600"/>
                  </a:cubicBezTo>
                  <a:lnTo>
                    <a:pt x="4296" y="0"/>
                  </a:lnTo>
                  <a:close/>
                </a:path>
              </a:pathLst>
            </a:custGeom>
            <a:solidFill>
              <a:schemeClr val="accent1"/>
            </a:solidFill>
            <a:ln w="2150" cap="flat" cmpd="sng">
              <a:solidFill>
                <a:schemeClr val="dk1"/>
              </a:solidFill>
              <a:prstDash val="solid"/>
              <a:miter lim="95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0" name="Google Shape;1910;p74"/>
            <p:cNvSpPr/>
            <p:nvPr/>
          </p:nvSpPr>
          <p:spPr>
            <a:xfrm>
              <a:off x="5987400" y="1777475"/>
              <a:ext cx="152675" cy="151875"/>
            </a:xfrm>
            <a:custGeom>
              <a:avLst/>
              <a:gdLst/>
              <a:ahLst/>
              <a:cxnLst/>
              <a:rect l="l" t="t" r="r" b="b"/>
              <a:pathLst>
                <a:path w="6107" h="6075" extrusionOk="0">
                  <a:moveTo>
                    <a:pt x="1953" y="1"/>
                  </a:moveTo>
                  <a:lnTo>
                    <a:pt x="1953" y="1"/>
                  </a:lnTo>
                  <a:cubicBezTo>
                    <a:pt x="944" y="1010"/>
                    <a:pt x="1" y="3553"/>
                    <a:pt x="334" y="4344"/>
                  </a:cubicBezTo>
                  <a:cubicBezTo>
                    <a:pt x="658" y="5125"/>
                    <a:pt x="1439" y="5744"/>
                    <a:pt x="2544" y="6001"/>
                  </a:cubicBezTo>
                  <a:cubicBezTo>
                    <a:pt x="2753" y="6051"/>
                    <a:pt x="2949" y="6074"/>
                    <a:pt x="3135" y="6074"/>
                  </a:cubicBezTo>
                  <a:cubicBezTo>
                    <a:pt x="3941" y="6074"/>
                    <a:pt x="4555" y="5639"/>
                    <a:pt x="5182" y="5058"/>
                  </a:cubicBezTo>
                  <a:cubicBezTo>
                    <a:pt x="5439" y="4820"/>
                    <a:pt x="5773" y="4115"/>
                    <a:pt x="6106" y="3268"/>
                  </a:cubicBezTo>
                  <a:lnTo>
                    <a:pt x="6106" y="3268"/>
                  </a:lnTo>
                  <a:cubicBezTo>
                    <a:pt x="5858" y="3344"/>
                    <a:pt x="5384" y="3465"/>
                    <a:pt x="4822" y="3465"/>
                  </a:cubicBezTo>
                  <a:cubicBezTo>
                    <a:pt x="4327" y="3465"/>
                    <a:pt x="3765" y="3371"/>
                    <a:pt x="3230" y="3068"/>
                  </a:cubicBezTo>
                  <a:cubicBezTo>
                    <a:pt x="1791" y="2248"/>
                    <a:pt x="1953" y="1"/>
                    <a:pt x="1953" y="1"/>
                  </a:cubicBezTo>
                  <a:close/>
                </a:path>
              </a:pathLst>
            </a:custGeom>
            <a:solidFill>
              <a:schemeClr val="accent1"/>
            </a:solidFill>
            <a:ln w="2150" cap="flat" cmpd="sng">
              <a:solidFill>
                <a:schemeClr val="dk1"/>
              </a:solidFill>
              <a:prstDash val="solid"/>
              <a:miter lim="95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1" name="Google Shape;1911;p74"/>
            <p:cNvSpPr/>
            <p:nvPr/>
          </p:nvSpPr>
          <p:spPr>
            <a:xfrm>
              <a:off x="6082425" y="1529000"/>
              <a:ext cx="180875" cy="247550"/>
            </a:xfrm>
            <a:custGeom>
              <a:avLst/>
              <a:gdLst/>
              <a:ahLst/>
              <a:cxnLst/>
              <a:rect l="l" t="t" r="r" b="b"/>
              <a:pathLst>
                <a:path w="7235" h="9902" extrusionOk="0">
                  <a:moveTo>
                    <a:pt x="6968" y="1"/>
                  </a:moveTo>
                  <a:cubicBezTo>
                    <a:pt x="6882" y="1"/>
                    <a:pt x="6766" y="20"/>
                    <a:pt x="6610" y="62"/>
                  </a:cubicBezTo>
                  <a:cubicBezTo>
                    <a:pt x="5963" y="234"/>
                    <a:pt x="5467" y="881"/>
                    <a:pt x="5325" y="1196"/>
                  </a:cubicBezTo>
                  <a:cubicBezTo>
                    <a:pt x="5244" y="1374"/>
                    <a:pt x="5254" y="1472"/>
                    <a:pt x="5232" y="1472"/>
                  </a:cubicBezTo>
                  <a:cubicBezTo>
                    <a:pt x="5215" y="1472"/>
                    <a:pt x="5179" y="1415"/>
                    <a:pt x="5067" y="1291"/>
                  </a:cubicBezTo>
                  <a:cubicBezTo>
                    <a:pt x="4801" y="996"/>
                    <a:pt x="4458" y="500"/>
                    <a:pt x="4458" y="500"/>
                  </a:cubicBezTo>
                  <a:lnTo>
                    <a:pt x="1334" y="2148"/>
                  </a:lnTo>
                  <a:cubicBezTo>
                    <a:pt x="1334" y="2148"/>
                    <a:pt x="1019" y="2615"/>
                    <a:pt x="1162" y="2958"/>
                  </a:cubicBezTo>
                  <a:cubicBezTo>
                    <a:pt x="1162" y="2958"/>
                    <a:pt x="1515" y="5034"/>
                    <a:pt x="1515" y="5177"/>
                  </a:cubicBezTo>
                  <a:cubicBezTo>
                    <a:pt x="1515" y="5320"/>
                    <a:pt x="0" y="7711"/>
                    <a:pt x="0" y="7711"/>
                  </a:cubicBezTo>
                  <a:cubicBezTo>
                    <a:pt x="0" y="7711"/>
                    <a:pt x="143" y="7863"/>
                    <a:pt x="1019" y="8758"/>
                  </a:cubicBezTo>
                  <a:cubicBezTo>
                    <a:pt x="1896" y="9663"/>
                    <a:pt x="2819" y="9901"/>
                    <a:pt x="3229" y="9901"/>
                  </a:cubicBezTo>
                  <a:lnTo>
                    <a:pt x="3782" y="9901"/>
                  </a:lnTo>
                  <a:cubicBezTo>
                    <a:pt x="3782" y="9901"/>
                    <a:pt x="4077" y="7863"/>
                    <a:pt x="4429" y="7072"/>
                  </a:cubicBezTo>
                  <a:cubicBezTo>
                    <a:pt x="4772" y="6282"/>
                    <a:pt x="4858" y="6025"/>
                    <a:pt x="5010" y="5825"/>
                  </a:cubicBezTo>
                  <a:cubicBezTo>
                    <a:pt x="5153" y="5615"/>
                    <a:pt x="5410" y="5415"/>
                    <a:pt x="5620" y="4834"/>
                  </a:cubicBezTo>
                  <a:cubicBezTo>
                    <a:pt x="5820" y="4253"/>
                    <a:pt x="6001" y="2481"/>
                    <a:pt x="6201" y="2034"/>
                  </a:cubicBezTo>
                  <a:cubicBezTo>
                    <a:pt x="6401" y="1596"/>
                    <a:pt x="7163" y="900"/>
                    <a:pt x="7191" y="500"/>
                  </a:cubicBezTo>
                  <a:cubicBezTo>
                    <a:pt x="7213" y="191"/>
                    <a:pt x="7235" y="1"/>
                    <a:pt x="6968" y="1"/>
                  </a:cubicBezTo>
                  <a:close/>
                </a:path>
              </a:pathLst>
            </a:custGeom>
            <a:solidFill>
              <a:schemeClr val="dk2"/>
            </a:solidFill>
            <a:ln w="2150" cap="flat" cmpd="sng">
              <a:solidFill>
                <a:schemeClr val="dk1"/>
              </a:solidFill>
              <a:prstDash val="solid"/>
              <a:miter lim="95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2" name="Google Shape;1912;p74"/>
            <p:cNvSpPr/>
            <p:nvPr/>
          </p:nvSpPr>
          <p:spPr>
            <a:xfrm>
              <a:off x="6176950" y="1626500"/>
              <a:ext cx="8825" cy="29800"/>
            </a:xfrm>
            <a:custGeom>
              <a:avLst/>
              <a:gdLst/>
              <a:ahLst/>
              <a:cxnLst/>
              <a:rect l="l" t="t" r="r" b="b"/>
              <a:pathLst>
                <a:path w="353" h="1192" fill="none" extrusionOk="0">
                  <a:moveTo>
                    <a:pt x="1" y="1"/>
                  </a:moveTo>
                  <a:cubicBezTo>
                    <a:pt x="1" y="1"/>
                    <a:pt x="353" y="429"/>
                    <a:pt x="229" y="1191"/>
                  </a:cubicBezTo>
                </a:path>
              </a:pathLst>
            </a:custGeom>
            <a:noFill/>
            <a:ln w="2150" cap="flat" cmpd="sng">
              <a:solidFill>
                <a:schemeClr val="dk1"/>
              </a:solidFill>
              <a:prstDash val="solid"/>
              <a:miter lim="95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3" name="Google Shape;1913;p74"/>
            <p:cNvSpPr/>
            <p:nvPr/>
          </p:nvSpPr>
          <p:spPr>
            <a:xfrm>
              <a:off x="6189100" y="1484575"/>
              <a:ext cx="98600" cy="205725"/>
            </a:xfrm>
            <a:custGeom>
              <a:avLst/>
              <a:gdLst/>
              <a:ahLst/>
              <a:cxnLst/>
              <a:rect l="l" t="t" r="r" b="b"/>
              <a:pathLst>
                <a:path w="3944" h="8229" extrusionOk="0">
                  <a:moveTo>
                    <a:pt x="248" y="1"/>
                  </a:moveTo>
                  <a:lnTo>
                    <a:pt x="0" y="115"/>
                  </a:lnTo>
                  <a:lnTo>
                    <a:pt x="3801" y="8183"/>
                  </a:lnTo>
                  <a:cubicBezTo>
                    <a:pt x="3815" y="8211"/>
                    <a:pt x="3839" y="8228"/>
                    <a:pt x="3866" y="8228"/>
                  </a:cubicBezTo>
                  <a:cubicBezTo>
                    <a:pt x="3876" y="8228"/>
                    <a:pt x="3886" y="8226"/>
                    <a:pt x="3896" y="8221"/>
                  </a:cubicBezTo>
                  <a:cubicBezTo>
                    <a:pt x="3925" y="8202"/>
                    <a:pt x="3944" y="8164"/>
                    <a:pt x="3925" y="8126"/>
                  </a:cubicBezTo>
                  <a:lnTo>
                    <a:pt x="248" y="1"/>
                  </a:lnTo>
                  <a:close/>
                </a:path>
              </a:pathLst>
            </a:custGeom>
            <a:solidFill>
              <a:schemeClr val="dk1"/>
            </a:solidFill>
            <a:ln w="2150" cap="flat" cmpd="sng">
              <a:solidFill>
                <a:schemeClr val="dk1"/>
              </a:solidFill>
              <a:prstDash val="solid"/>
              <a:miter lim="95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4" name="Google Shape;1914;p74"/>
            <p:cNvSpPr/>
            <p:nvPr/>
          </p:nvSpPr>
          <p:spPr>
            <a:xfrm>
              <a:off x="6169575" y="1445300"/>
              <a:ext cx="108375" cy="217175"/>
            </a:xfrm>
            <a:custGeom>
              <a:avLst/>
              <a:gdLst/>
              <a:ahLst/>
              <a:cxnLst/>
              <a:rect l="l" t="t" r="r" b="b"/>
              <a:pathLst>
                <a:path w="4335" h="8687" extrusionOk="0">
                  <a:moveTo>
                    <a:pt x="259" y="1"/>
                  </a:moveTo>
                  <a:cubicBezTo>
                    <a:pt x="227" y="1"/>
                    <a:pt x="194" y="7"/>
                    <a:pt x="162" y="19"/>
                  </a:cubicBezTo>
                  <a:cubicBezTo>
                    <a:pt x="48" y="76"/>
                    <a:pt x="0" y="210"/>
                    <a:pt x="48" y="334"/>
                  </a:cubicBezTo>
                  <a:lnTo>
                    <a:pt x="3905" y="8687"/>
                  </a:lnTo>
                  <a:lnTo>
                    <a:pt x="4334" y="8487"/>
                  </a:lnTo>
                  <a:lnTo>
                    <a:pt x="476" y="134"/>
                  </a:lnTo>
                  <a:cubicBezTo>
                    <a:pt x="434" y="49"/>
                    <a:pt x="350" y="1"/>
                    <a:pt x="259" y="1"/>
                  </a:cubicBezTo>
                  <a:close/>
                </a:path>
              </a:pathLst>
            </a:custGeom>
            <a:solidFill>
              <a:schemeClr val="lt1"/>
            </a:solidFill>
            <a:ln w="2150" cap="flat" cmpd="sng">
              <a:solidFill>
                <a:schemeClr val="dk1"/>
              </a:solidFill>
              <a:prstDash val="solid"/>
              <a:miter lim="95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5" name="Google Shape;1915;p74"/>
            <p:cNvSpPr/>
            <p:nvPr/>
          </p:nvSpPr>
          <p:spPr>
            <a:xfrm>
              <a:off x="6238150" y="1587450"/>
              <a:ext cx="33125" cy="69075"/>
            </a:xfrm>
            <a:custGeom>
              <a:avLst/>
              <a:gdLst/>
              <a:ahLst/>
              <a:cxnLst/>
              <a:rect l="l" t="t" r="r" b="b"/>
              <a:pathLst>
                <a:path w="1325" h="2763" fill="none" extrusionOk="0">
                  <a:moveTo>
                    <a:pt x="1324" y="2763"/>
                  </a:moveTo>
                  <a:lnTo>
                    <a:pt x="0" y="1"/>
                  </a:lnTo>
                </a:path>
              </a:pathLst>
            </a:custGeom>
            <a:noFill/>
            <a:ln w="9525" cap="flat" cmpd="sng">
              <a:solidFill>
                <a:schemeClr val="lt2"/>
              </a:solidFill>
              <a:prstDash val="solid"/>
              <a:miter lim="95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6" name="Google Shape;1916;p74"/>
            <p:cNvSpPr/>
            <p:nvPr/>
          </p:nvSpPr>
          <p:spPr>
            <a:xfrm>
              <a:off x="6169575" y="1509400"/>
              <a:ext cx="70025" cy="69800"/>
            </a:xfrm>
            <a:custGeom>
              <a:avLst/>
              <a:gdLst/>
              <a:ahLst/>
              <a:cxnLst/>
              <a:rect l="l" t="t" r="r" b="b"/>
              <a:pathLst>
                <a:path w="2801" h="2792" extrusionOk="0">
                  <a:moveTo>
                    <a:pt x="1124" y="0"/>
                  </a:moveTo>
                  <a:cubicBezTo>
                    <a:pt x="1022" y="0"/>
                    <a:pt x="913" y="44"/>
                    <a:pt x="791" y="141"/>
                  </a:cubicBezTo>
                  <a:cubicBezTo>
                    <a:pt x="381" y="456"/>
                    <a:pt x="0" y="1503"/>
                    <a:pt x="0" y="1503"/>
                  </a:cubicBezTo>
                  <a:lnTo>
                    <a:pt x="762" y="1246"/>
                  </a:lnTo>
                  <a:cubicBezTo>
                    <a:pt x="762" y="1246"/>
                    <a:pt x="1543" y="2237"/>
                    <a:pt x="1896" y="2523"/>
                  </a:cubicBezTo>
                  <a:cubicBezTo>
                    <a:pt x="2081" y="2678"/>
                    <a:pt x="2288" y="2791"/>
                    <a:pt x="2452" y="2791"/>
                  </a:cubicBezTo>
                  <a:cubicBezTo>
                    <a:pt x="2599" y="2791"/>
                    <a:pt x="2712" y="2700"/>
                    <a:pt x="2743" y="2465"/>
                  </a:cubicBezTo>
                  <a:cubicBezTo>
                    <a:pt x="2801" y="1970"/>
                    <a:pt x="2153" y="1132"/>
                    <a:pt x="1810" y="608"/>
                  </a:cubicBezTo>
                  <a:cubicBezTo>
                    <a:pt x="1563" y="241"/>
                    <a:pt x="1363" y="0"/>
                    <a:pt x="1124" y="0"/>
                  </a:cubicBezTo>
                  <a:close/>
                </a:path>
              </a:pathLst>
            </a:custGeom>
            <a:solidFill>
              <a:schemeClr val="dk2"/>
            </a:solidFill>
            <a:ln w="2150" cap="flat" cmpd="sng">
              <a:solidFill>
                <a:schemeClr val="dk1"/>
              </a:solidFill>
              <a:prstDash val="solid"/>
              <a:miter lim="95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7" name="Google Shape;1917;p74"/>
            <p:cNvSpPr/>
            <p:nvPr/>
          </p:nvSpPr>
          <p:spPr>
            <a:xfrm>
              <a:off x="6104075" y="1537150"/>
              <a:ext cx="108625" cy="96625"/>
            </a:xfrm>
            <a:custGeom>
              <a:avLst/>
              <a:gdLst/>
              <a:ahLst/>
              <a:cxnLst/>
              <a:rect l="l" t="t" r="r" b="b"/>
              <a:pathLst>
                <a:path w="4345" h="3865" extrusionOk="0">
                  <a:moveTo>
                    <a:pt x="3087" y="1"/>
                  </a:moveTo>
                  <a:cubicBezTo>
                    <a:pt x="3038" y="1"/>
                    <a:pt x="2981" y="7"/>
                    <a:pt x="2916" y="22"/>
                  </a:cubicBezTo>
                  <a:cubicBezTo>
                    <a:pt x="2544" y="108"/>
                    <a:pt x="468" y="1070"/>
                    <a:pt x="239" y="1384"/>
                  </a:cubicBezTo>
                  <a:cubicBezTo>
                    <a:pt x="1" y="1708"/>
                    <a:pt x="1" y="1936"/>
                    <a:pt x="144" y="2432"/>
                  </a:cubicBezTo>
                  <a:cubicBezTo>
                    <a:pt x="287" y="2927"/>
                    <a:pt x="582" y="3860"/>
                    <a:pt x="582" y="3860"/>
                  </a:cubicBezTo>
                  <a:lnTo>
                    <a:pt x="1258" y="3013"/>
                  </a:lnTo>
                  <a:cubicBezTo>
                    <a:pt x="1258" y="3013"/>
                    <a:pt x="1487" y="3832"/>
                    <a:pt x="1839" y="3860"/>
                  </a:cubicBezTo>
                  <a:cubicBezTo>
                    <a:pt x="1869" y="3863"/>
                    <a:pt x="1897" y="3864"/>
                    <a:pt x="1923" y="3864"/>
                  </a:cubicBezTo>
                  <a:cubicBezTo>
                    <a:pt x="2195" y="3864"/>
                    <a:pt x="2228" y="3729"/>
                    <a:pt x="2620" y="3546"/>
                  </a:cubicBezTo>
                  <a:cubicBezTo>
                    <a:pt x="3058" y="3337"/>
                    <a:pt x="3382" y="3222"/>
                    <a:pt x="3697" y="3079"/>
                  </a:cubicBezTo>
                  <a:cubicBezTo>
                    <a:pt x="4020" y="2927"/>
                    <a:pt x="4344" y="2527"/>
                    <a:pt x="4344" y="2146"/>
                  </a:cubicBezTo>
                  <a:cubicBezTo>
                    <a:pt x="4344" y="1765"/>
                    <a:pt x="3382" y="136"/>
                    <a:pt x="3382" y="136"/>
                  </a:cubicBezTo>
                  <a:cubicBezTo>
                    <a:pt x="3382" y="136"/>
                    <a:pt x="3318" y="1"/>
                    <a:pt x="308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8" name="Google Shape;1918;p74"/>
            <p:cNvSpPr/>
            <p:nvPr/>
          </p:nvSpPr>
          <p:spPr>
            <a:xfrm>
              <a:off x="6104075" y="1535550"/>
              <a:ext cx="108625" cy="98850"/>
            </a:xfrm>
            <a:custGeom>
              <a:avLst/>
              <a:gdLst/>
              <a:ahLst/>
              <a:cxnLst/>
              <a:rect l="l" t="t" r="r" b="b"/>
              <a:pathLst>
                <a:path w="4345" h="3954" fill="none" extrusionOk="0">
                  <a:moveTo>
                    <a:pt x="1258" y="3077"/>
                  </a:moveTo>
                  <a:cubicBezTo>
                    <a:pt x="1258" y="3077"/>
                    <a:pt x="1487" y="3896"/>
                    <a:pt x="1839" y="3924"/>
                  </a:cubicBezTo>
                  <a:cubicBezTo>
                    <a:pt x="2192" y="3953"/>
                    <a:pt x="2192" y="3810"/>
                    <a:pt x="2620" y="3610"/>
                  </a:cubicBezTo>
                  <a:cubicBezTo>
                    <a:pt x="3058" y="3401"/>
                    <a:pt x="3382" y="3286"/>
                    <a:pt x="3697" y="3143"/>
                  </a:cubicBezTo>
                  <a:cubicBezTo>
                    <a:pt x="4020" y="2991"/>
                    <a:pt x="4344" y="2591"/>
                    <a:pt x="4344" y="2210"/>
                  </a:cubicBezTo>
                  <a:cubicBezTo>
                    <a:pt x="4344" y="1829"/>
                    <a:pt x="3382" y="200"/>
                    <a:pt x="3382" y="200"/>
                  </a:cubicBezTo>
                  <a:cubicBezTo>
                    <a:pt x="3382" y="200"/>
                    <a:pt x="3287" y="0"/>
                    <a:pt x="2916" y="86"/>
                  </a:cubicBezTo>
                  <a:cubicBezTo>
                    <a:pt x="2544" y="172"/>
                    <a:pt x="468" y="1134"/>
                    <a:pt x="239" y="1448"/>
                  </a:cubicBezTo>
                  <a:cubicBezTo>
                    <a:pt x="1" y="1772"/>
                    <a:pt x="1" y="2000"/>
                    <a:pt x="144" y="2496"/>
                  </a:cubicBezTo>
                  <a:cubicBezTo>
                    <a:pt x="287" y="2991"/>
                    <a:pt x="582" y="3924"/>
                    <a:pt x="582" y="3924"/>
                  </a:cubicBezTo>
                </a:path>
              </a:pathLst>
            </a:custGeom>
            <a:noFill/>
            <a:ln w="2150" cap="flat" cmpd="sng">
              <a:solidFill>
                <a:schemeClr val="dk1"/>
              </a:solidFill>
              <a:prstDash val="solid"/>
              <a:miter lim="95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9" name="Google Shape;1919;p74"/>
            <p:cNvSpPr/>
            <p:nvPr/>
          </p:nvSpPr>
          <p:spPr>
            <a:xfrm>
              <a:off x="6162425" y="1546975"/>
              <a:ext cx="28350" cy="71450"/>
            </a:xfrm>
            <a:custGeom>
              <a:avLst/>
              <a:gdLst/>
              <a:ahLst/>
              <a:cxnLst/>
              <a:rect l="l" t="t" r="r" b="b"/>
              <a:pathLst>
                <a:path w="1134" h="2858" fill="none" extrusionOk="0">
                  <a:moveTo>
                    <a:pt x="0" y="0"/>
                  </a:moveTo>
                  <a:cubicBezTo>
                    <a:pt x="0" y="0"/>
                    <a:pt x="991" y="1486"/>
                    <a:pt x="1048" y="1839"/>
                  </a:cubicBezTo>
                  <a:cubicBezTo>
                    <a:pt x="1105" y="2182"/>
                    <a:pt x="1134" y="2686"/>
                    <a:pt x="953" y="2858"/>
                  </a:cubicBezTo>
                </a:path>
              </a:pathLst>
            </a:custGeom>
            <a:noFill/>
            <a:ln w="2150" cap="flat" cmpd="sng">
              <a:solidFill>
                <a:schemeClr val="dk1"/>
              </a:solidFill>
              <a:prstDash val="solid"/>
              <a:miter lim="95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0" name="Google Shape;1920;p74"/>
            <p:cNvSpPr/>
            <p:nvPr/>
          </p:nvSpPr>
          <p:spPr>
            <a:xfrm>
              <a:off x="6139800" y="1555075"/>
              <a:ext cx="35025" cy="102650"/>
            </a:xfrm>
            <a:custGeom>
              <a:avLst/>
              <a:gdLst/>
              <a:ahLst/>
              <a:cxnLst/>
              <a:rect l="l" t="t" r="r" b="b"/>
              <a:pathLst>
                <a:path w="1401" h="4106" fill="none" extrusionOk="0">
                  <a:moveTo>
                    <a:pt x="1" y="0"/>
                  </a:moveTo>
                  <a:cubicBezTo>
                    <a:pt x="1" y="0"/>
                    <a:pt x="820" y="1334"/>
                    <a:pt x="1077" y="1772"/>
                  </a:cubicBezTo>
                  <a:cubicBezTo>
                    <a:pt x="1334" y="2210"/>
                    <a:pt x="1401" y="2648"/>
                    <a:pt x="1191" y="2820"/>
                  </a:cubicBezTo>
                  <a:cubicBezTo>
                    <a:pt x="1191" y="2820"/>
                    <a:pt x="1401" y="3382"/>
                    <a:pt x="934" y="4105"/>
                  </a:cubicBezTo>
                </a:path>
              </a:pathLst>
            </a:custGeom>
            <a:noFill/>
            <a:ln w="2150" cap="flat" cmpd="sng">
              <a:solidFill>
                <a:schemeClr val="dk1"/>
              </a:solidFill>
              <a:prstDash val="solid"/>
              <a:miter lim="95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1" name="Google Shape;1921;p74"/>
            <p:cNvSpPr/>
            <p:nvPr/>
          </p:nvSpPr>
          <p:spPr>
            <a:xfrm>
              <a:off x="6126700" y="1608875"/>
              <a:ext cx="20500" cy="8850"/>
            </a:xfrm>
            <a:custGeom>
              <a:avLst/>
              <a:gdLst/>
              <a:ahLst/>
              <a:cxnLst/>
              <a:rect l="l" t="t" r="r" b="b"/>
              <a:pathLst>
                <a:path w="820" h="354" fill="none" extrusionOk="0">
                  <a:moveTo>
                    <a:pt x="1" y="1"/>
                  </a:moveTo>
                  <a:lnTo>
                    <a:pt x="820" y="353"/>
                  </a:lnTo>
                </a:path>
              </a:pathLst>
            </a:custGeom>
            <a:noFill/>
            <a:ln w="2150" cap="flat" cmpd="sng">
              <a:solidFill>
                <a:schemeClr val="dk1"/>
              </a:solidFill>
              <a:prstDash val="solid"/>
              <a:miter lim="95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2" name="Google Shape;1922;p74"/>
            <p:cNvSpPr/>
            <p:nvPr/>
          </p:nvSpPr>
          <p:spPr>
            <a:xfrm>
              <a:off x="6306975" y="1819900"/>
              <a:ext cx="434600" cy="111675"/>
            </a:xfrm>
            <a:custGeom>
              <a:avLst/>
              <a:gdLst/>
              <a:ahLst/>
              <a:cxnLst/>
              <a:rect l="l" t="t" r="r" b="b"/>
              <a:pathLst>
                <a:path w="17384" h="4467" extrusionOk="0">
                  <a:moveTo>
                    <a:pt x="12060" y="1"/>
                  </a:moveTo>
                  <a:cubicBezTo>
                    <a:pt x="11749" y="1"/>
                    <a:pt x="11488" y="19"/>
                    <a:pt x="11306" y="47"/>
                  </a:cubicBezTo>
                  <a:cubicBezTo>
                    <a:pt x="10373" y="189"/>
                    <a:pt x="8744" y="837"/>
                    <a:pt x="7839" y="1237"/>
                  </a:cubicBezTo>
                  <a:cubicBezTo>
                    <a:pt x="7217" y="1522"/>
                    <a:pt x="6138" y="1581"/>
                    <a:pt x="5485" y="1581"/>
                  </a:cubicBezTo>
                  <a:cubicBezTo>
                    <a:pt x="5198" y="1581"/>
                    <a:pt x="4993" y="1570"/>
                    <a:pt x="4944" y="1561"/>
                  </a:cubicBezTo>
                  <a:cubicBezTo>
                    <a:pt x="4798" y="1529"/>
                    <a:pt x="2847" y="1298"/>
                    <a:pt x="1866" y="1298"/>
                  </a:cubicBezTo>
                  <a:cubicBezTo>
                    <a:pt x="1690" y="1298"/>
                    <a:pt x="1545" y="1306"/>
                    <a:pt x="1448" y="1323"/>
                  </a:cubicBezTo>
                  <a:cubicBezTo>
                    <a:pt x="810" y="1447"/>
                    <a:pt x="810" y="1990"/>
                    <a:pt x="753" y="2171"/>
                  </a:cubicBezTo>
                  <a:cubicBezTo>
                    <a:pt x="695" y="2342"/>
                    <a:pt x="114" y="3447"/>
                    <a:pt x="57" y="3828"/>
                  </a:cubicBezTo>
                  <a:cubicBezTo>
                    <a:pt x="0" y="4209"/>
                    <a:pt x="257" y="4352"/>
                    <a:pt x="400" y="4380"/>
                  </a:cubicBezTo>
                  <a:cubicBezTo>
                    <a:pt x="505" y="4399"/>
                    <a:pt x="600" y="4428"/>
                    <a:pt x="695" y="4466"/>
                  </a:cubicBezTo>
                  <a:lnTo>
                    <a:pt x="16898" y="4409"/>
                  </a:lnTo>
                  <a:cubicBezTo>
                    <a:pt x="16898" y="4409"/>
                    <a:pt x="17383" y="3047"/>
                    <a:pt x="16345" y="1532"/>
                  </a:cubicBezTo>
                  <a:cubicBezTo>
                    <a:pt x="15501" y="312"/>
                    <a:pt x="13351" y="1"/>
                    <a:pt x="12060" y="1"/>
                  </a:cubicBezTo>
                  <a:close/>
                </a:path>
              </a:pathLst>
            </a:custGeom>
            <a:solidFill>
              <a:schemeClr val="accent1"/>
            </a:solidFill>
            <a:ln w="2150" cap="flat" cmpd="sng">
              <a:solidFill>
                <a:schemeClr val="dk1"/>
              </a:solidFill>
              <a:prstDash val="solid"/>
              <a:miter lim="95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3" name="Google Shape;1923;p74"/>
            <p:cNvSpPr/>
            <p:nvPr/>
          </p:nvSpPr>
          <p:spPr>
            <a:xfrm>
              <a:off x="6306725" y="1850825"/>
              <a:ext cx="219825" cy="80750"/>
            </a:xfrm>
            <a:custGeom>
              <a:avLst/>
              <a:gdLst/>
              <a:ahLst/>
              <a:cxnLst/>
              <a:rect l="l" t="t" r="r" b="b"/>
              <a:pathLst>
                <a:path w="8793" h="3230" extrusionOk="0">
                  <a:moveTo>
                    <a:pt x="7859" y="0"/>
                  </a:moveTo>
                  <a:cubicBezTo>
                    <a:pt x="7230" y="285"/>
                    <a:pt x="6149" y="344"/>
                    <a:pt x="5495" y="344"/>
                  </a:cubicBezTo>
                  <a:cubicBezTo>
                    <a:pt x="5208" y="344"/>
                    <a:pt x="5003" y="333"/>
                    <a:pt x="4954" y="324"/>
                  </a:cubicBezTo>
                  <a:lnTo>
                    <a:pt x="4944" y="324"/>
                  </a:lnTo>
                  <a:cubicBezTo>
                    <a:pt x="4798" y="300"/>
                    <a:pt x="2838" y="62"/>
                    <a:pt x="1864" y="62"/>
                  </a:cubicBezTo>
                  <a:cubicBezTo>
                    <a:pt x="1693" y="62"/>
                    <a:pt x="1553" y="69"/>
                    <a:pt x="1458" y="86"/>
                  </a:cubicBezTo>
                  <a:cubicBezTo>
                    <a:pt x="820" y="210"/>
                    <a:pt x="820" y="753"/>
                    <a:pt x="763" y="934"/>
                  </a:cubicBezTo>
                  <a:cubicBezTo>
                    <a:pt x="705" y="1105"/>
                    <a:pt x="115" y="2210"/>
                    <a:pt x="58" y="2591"/>
                  </a:cubicBezTo>
                  <a:cubicBezTo>
                    <a:pt x="1" y="2972"/>
                    <a:pt x="267" y="3115"/>
                    <a:pt x="410" y="3143"/>
                  </a:cubicBezTo>
                  <a:cubicBezTo>
                    <a:pt x="515" y="3162"/>
                    <a:pt x="610" y="3191"/>
                    <a:pt x="705" y="3229"/>
                  </a:cubicBezTo>
                  <a:lnTo>
                    <a:pt x="8754" y="3201"/>
                  </a:lnTo>
                  <a:cubicBezTo>
                    <a:pt x="8783" y="2982"/>
                    <a:pt x="8792" y="2762"/>
                    <a:pt x="8792" y="2534"/>
                  </a:cubicBezTo>
                  <a:cubicBezTo>
                    <a:pt x="8764" y="1543"/>
                    <a:pt x="7859" y="0"/>
                    <a:pt x="7859" y="0"/>
                  </a:cubicBezTo>
                  <a:close/>
                </a:path>
              </a:pathLst>
            </a:custGeom>
            <a:solidFill>
              <a:schemeClr val="dk2"/>
            </a:solidFill>
            <a:ln w="2150" cap="flat" cmpd="sng">
              <a:solidFill>
                <a:schemeClr val="dk1"/>
              </a:solidFill>
              <a:prstDash val="solid"/>
              <a:miter lim="95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4" name="Google Shape;1924;p74"/>
            <p:cNvSpPr/>
            <p:nvPr/>
          </p:nvSpPr>
          <p:spPr>
            <a:xfrm>
              <a:off x="6328400" y="1857475"/>
              <a:ext cx="37875" cy="74325"/>
            </a:xfrm>
            <a:custGeom>
              <a:avLst/>
              <a:gdLst/>
              <a:ahLst/>
              <a:cxnLst/>
              <a:rect l="l" t="t" r="r" b="b"/>
              <a:pathLst>
                <a:path w="1515" h="2973" fill="none" extrusionOk="0">
                  <a:moveTo>
                    <a:pt x="1515" y="1"/>
                  </a:moveTo>
                  <a:cubicBezTo>
                    <a:pt x="1515" y="1"/>
                    <a:pt x="1201" y="29"/>
                    <a:pt x="1048" y="258"/>
                  </a:cubicBezTo>
                  <a:cubicBezTo>
                    <a:pt x="905" y="496"/>
                    <a:pt x="962" y="525"/>
                    <a:pt x="705" y="1172"/>
                  </a:cubicBezTo>
                  <a:cubicBezTo>
                    <a:pt x="439" y="1811"/>
                    <a:pt x="0" y="2392"/>
                    <a:pt x="210" y="2649"/>
                  </a:cubicBezTo>
                  <a:cubicBezTo>
                    <a:pt x="410" y="2916"/>
                    <a:pt x="381" y="2944"/>
                    <a:pt x="820" y="2973"/>
                  </a:cubicBezTo>
                </a:path>
              </a:pathLst>
            </a:custGeom>
            <a:noFill/>
            <a:ln w="2150" cap="flat" cmpd="sng">
              <a:solidFill>
                <a:schemeClr val="dk1"/>
              </a:solidFill>
              <a:prstDash val="solid"/>
              <a:miter lim="95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5" name="Google Shape;1925;p74"/>
            <p:cNvSpPr/>
            <p:nvPr/>
          </p:nvSpPr>
          <p:spPr>
            <a:xfrm>
              <a:off x="6359350" y="1863450"/>
              <a:ext cx="35275" cy="68350"/>
            </a:xfrm>
            <a:custGeom>
              <a:avLst/>
              <a:gdLst/>
              <a:ahLst/>
              <a:cxnLst/>
              <a:rect l="l" t="t" r="r" b="b"/>
              <a:pathLst>
                <a:path w="1411" h="2734" fill="none" extrusionOk="0">
                  <a:moveTo>
                    <a:pt x="1410" y="0"/>
                  </a:moveTo>
                  <a:cubicBezTo>
                    <a:pt x="1410" y="0"/>
                    <a:pt x="1115" y="29"/>
                    <a:pt x="982" y="238"/>
                  </a:cubicBezTo>
                  <a:cubicBezTo>
                    <a:pt x="839" y="448"/>
                    <a:pt x="896" y="476"/>
                    <a:pt x="648" y="1067"/>
                  </a:cubicBezTo>
                  <a:cubicBezTo>
                    <a:pt x="410" y="1657"/>
                    <a:pt x="1" y="2191"/>
                    <a:pt x="191" y="2438"/>
                  </a:cubicBezTo>
                  <a:cubicBezTo>
                    <a:pt x="382" y="2677"/>
                    <a:pt x="353" y="2705"/>
                    <a:pt x="763" y="2734"/>
                  </a:cubicBezTo>
                </a:path>
              </a:pathLst>
            </a:custGeom>
            <a:noFill/>
            <a:ln w="2150" cap="flat" cmpd="sng">
              <a:solidFill>
                <a:schemeClr val="dk1"/>
              </a:solidFill>
              <a:prstDash val="solid"/>
              <a:miter lim="95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6" name="Google Shape;1926;p74"/>
            <p:cNvSpPr/>
            <p:nvPr/>
          </p:nvSpPr>
          <p:spPr>
            <a:xfrm>
              <a:off x="6387225" y="1874150"/>
              <a:ext cx="51675" cy="57425"/>
            </a:xfrm>
            <a:custGeom>
              <a:avLst/>
              <a:gdLst/>
              <a:ahLst/>
              <a:cxnLst/>
              <a:rect l="l" t="t" r="r" b="b"/>
              <a:pathLst>
                <a:path w="2067" h="2297" fill="none" extrusionOk="0">
                  <a:moveTo>
                    <a:pt x="1057" y="1"/>
                  </a:moveTo>
                  <a:cubicBezTo>
                    <a:pt x="924" y="20"/>
                    <a:pt x="810" y="96"/>
                    <a:pt x="734" y="201"/>
                  </a:cubicBezTo>
                  <a:cubicBezTo>
                    <a:pt x="629" y="382"/>
                    <a:pt x="667" y="410"/>
                    <a:pt x="486" y="906"/>
                  </a:cubicBezTo>
                  <a:cubicBezTo>
                    <a:pt x="305" y="1401"/>
                    <a:pt x="0" y="1848"/>
                    <a:pt x="143" y="2049"/>
                  </a:cubicBezTo>
                  <a:cubicBezTo>
                    <a:pt x="286" y="2249"/>
                    <a:pt x="267" y="2277"/>
                    <a:pt x="572" y="2296"/>
                  </a:cubicBezTo>
                  <a:cubicBezTo>
                    <a:pt x="753" y="2277"/>
                    <a:pt x="934" y="2239"/>
                    <a:pt x="1115" y="2182"/>
                  </a:cubicBezTo>
                  <a:cubicBezTo>
                    <a:pt x="1372" y="2087"/>
                    <a:pt x="1515" y="1887"/>
                    <a:pt x="1457" y="1715"/>
                  </a:cubicBezTo>
                  <a:cubicBezTo>
                    <a:pt x="1648" y="1839"/>
                    <a:pt x="1857" y="1934"/>
                    <a:pt x="2067" y="2010"/>
                  </a:cubicBezTo>
                </a:path>
              </a:pathLst>
            </a:custGeom>
            <a:noFill/>
            <a:ln w="2150" cap="flat" cmpd="sng">
              <a:solidFill>
                <a:schemeClr val="dk1"/>
              </a:solidFill>
              <a:prstDash val="solid"/>
              <a:miter lim="95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7" name="Google Shape;1927;p74"/>
            <p:cNvSpPr/>
            <p:nvPr/>
          </p:nvSpPr>
          <p:spPr>
            <a:xfrm>
              <a:off x="6415800" y="1903200"/>
              <a:ext cx="18100" cy="14550"/>
            </a:xfrm>
            <a:custGeom>
              <a:avLst/>
              <a:gdLst/>
              <a:ahLst/>
              <a:cxnLst/>
              <a:rect l="l" t="t" r="r" b="b"/>
              <a:pathLst>
                <a:path w="724" h="582" fill="none" extrusionOk="0">
                  <a:moveTo>
                    <a:pt x="0" y="582"/>
                  </a:moveTo>
                  <a:cubicBezTo>
                    <a:pt x="257" y="401"/>
                    <a:pt x="495" y="210"/>
                    <a:pt x="724" y="1"/>
                  </a:cubicBezTo>
                </a:path>
              </a:pathLst>
            </a:custGeom>
            <a:noFill/>
            <a:ln w="2150" cap="flat" cmpd="sng">
              <a:solidFill>
                <a:schemeClr val="dk1"/>
              </a:solidFill>
              <a:prstDash val="solid"/>
              <a:miter lim="95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8" name="Google Shape;1928;p74"/>
            <p:cNvSpPr/>
            <p:nvPr/>
          </p:nvSpPr>
          <p:spPr>
            <a:xfrm>
              <a:off x="6260775" y="1872000"/>
              <a:ext cx="79325" cy="44700"/>
            </a:xfrm>
            <a:custGeom>
              <a:avLst/>
              <a:gdLst/>
              <a:ahLst/>
              <a:cxnLst/>
              <a:rect l="l" t="t" r="r" b="b"/>
              <a:pathLst>
                <a:path w="3173" h="1788" extrusionOk="0">
                  <a:moveTo>
                    <a:pt x="3172" y="1"/>
                  </a:moveTo>
                  <a:cubicBezTo>
                    <a:pt x="3172" y="1"/>
                    <a:pt x="1953" y="58"/>
                    <a:pt x="1781" y="172"/>
                  </a:cubicBezTo>
                  <a:cubicBezTo>
                    <a:pt x="1601" y="296"/>
                    <a:pt x="991" y="811"/>
                    <a:pt x="496" y="992"/>
                  </a:cubicBezTo>
                  <a:cubicBezTo>
                    <a:pt x="0" y="1163"/>
                    <a:pt x="124" y="1601"/>
                    <a:pt x="610" y="1744"/>
                  </a:cubicBezTo>
                  <a:cubicBezTo>
                    <a:pt x="710" y="1775"/>
                    <a:pt x="801" y="1787"/>
                    <a:pt x="886" y="1787"/>
                  </a:cubicBezTo>
                  <a:cubicBezTo>
                    <a:pt x="1223" y="1787"/>
                    <a:pt x="1452" y="1590"/>
                    <a:pt x="1658" y="1544"/>
                  </a:cubicBezTo>
                  <a:cubicBezTo>
                    <a:pt x="1924" y="1487"/>
                    <a:pt x="2734" y="1449"/>
                    <a:pt x="2734" y="1449"/>
                  </a:cubicBezTo>
                  <a:lnTo>
                    <a:pt x="3172" y="1"/>
                  </a:lnTo>
                  <a:close/>
                </a:path>
              </a:pathLst>
            </a:custGeom>
            <a:solidFill>
              <a:schemeClr val="dk2"/>
            </a:solidFill>
            <a:ln w="2150" cap="flat" cmpd="sng">
              <a:solidFill>
                <a:schemeClr val="dk1"/>
              </a:solidFill>
              <a:prstDash val="solid"/>
              <a:miter lim="95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9" name="Google Shape;1929;p74"/>
            <p:cNvSpPr/>
            <p:nvPr/>
          </p:nvSpPr>
          <p:spPr>
            <a:xfrm>
              <a:off x="6220050" y="1741050"/>
              <a:ext cx="34325" cy="176225"/>
            </a:xfrm>
            <a:custGeom>
              <a:avLst/>
              <a:gdLst/>
              <a:ahLst/>
              <a:cxnLst/>
              <a:rect l="l" t="t" r="r" b="b"/>
              <a:pathLst>
                <a:path w="1373" h="7049" fill="none" extrusionOk="0">
                  <a:moveTo>
                    <a:pt x="1" y="0"/>
                  </a:moveTo>
                  <a:lnTo>
                    <a:pt x="1372" y="0"/>
                  </a:lnTo>
                  <a:lnTo>
                    <a:pt x="1372" y="6611"/>
                  </a:lnTo>
                  <a:cubicBezTo>
                    <a:pt x="1372" y="6858"/>
                    <a:pt x="1182" y="7049"/>
                    <a:pt x="944" y="7049"/>
                  </a:cubicBezTo>
                  <a:lnTo>
                    <a:pt x="439" y="7049"/>
                  </a:lnTo>
                  <a:cubicBezTo>
                    <a:pt x="201" y="7049"/>
                    <a:pt x="1" y="6858"/>
                    <a:pt x="1" y="6611"/>
                  </a:cubicBezTo>
                  <a:lnTo>
                    <a:pt x="1" y="0"/>
                  </a:lnTo>
                  <a:lnTo>
                    <a:pt x="1" y="0"/>
                  </a:lnTo>
                  <a:close/>
                </a:path>
              </a:pathLst>
            </a:custGeom>
            <a:solidFill>
              <a:schemeClr val="accent1"/>
            </a:solidFill>
            <a:ln w="2150" cap="flat" cmpd="sng">
              <a:solidFill>
                <a:schemeClr val="dk1"/>
              </a:solidFill>
              <a:prstDash val="solid"/>
              <a:miter lim="95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0" name="Google Shape;1930;p74"/>
            <p:cNvSpPr/>
            <p:nvPr/>
          </p:nvSpPr>
          <p:spPr>
            <a:xfrm>
              <a:off x="6226950" y="1781050"/>
              <a:ext cx="20275" cy="127425"/>
            </a:xfrm>
            <a:custGeom>
              <a:avLst/>
              <a:gdLst/>
              <a:ahLst/>
              <a:cxnLst/>
              <a:rect l="l" t="t" r="r" b="b"/>
              <a:pathLst>
                <a:path w="811" h="5097" extrusionOk="0">
                  <a:moveTo>
                    <a:pt x="1" y="0"/>
                  </a:moveTo>
                  <a:lnTo>
                    <a:pt x="1" y="4839"/>
                  </a:lnTo>
                  <a:cubicBezTo>
                    <a:pt x="1" y="4982"/>
                    <a:pt x="115" y="5096"/>
                    <a:pt x="258" y="5096"/>
                  </a:cubicBezTo>
                  <a:lnTo>
                    <a:pt x="553" y="5096"/>
                  </a:lnTo>
                  <a:cubicBezTo>
                    <a:pt x="696" y="5096"/>
                    <a:pt x="810" y="4982"/>
                    <a:pt x="810" y="4839"/>
                  </a:cubicBezTo>
                  <a:lnTo>
                    <a:pt x="810" y="0"/>
                  </a:lnTo>
                  <a:close/>
                </a:path>
              </a:pathLst>
            </a:custGeom>
            <a:solidFill>
              <a:schemeClr val="lt2"/>
            </a:solidFill>
            <a:ln w="2150" cap="flat" cmpd="sng">
              <a:solidFill>
                <a:schemeClr val="dk1"/>
              </a:solidFill>
              <a:prstDash val="solid"/>
              <a:miter lim="95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1" name="Google Shape;1931;p74"/>
            <p:cNvSpPr/>
            <p:nvPr/>
          </p:nvSpPr>
          <p:spPr>
            <a:xfrm>
              <a:off x="6295050" y="1741050"/>
              <a:ext cx="34325" cy="176225"/>
            </a:xfrm>
            <a:custGeom>
              <a:avLst/>
              <a:gdLst/>
              <a:ahLst/>
              <a:cxnLst/>
              <a:rect l="l" t="t" r="r" b="b"/>
              <a:pathLst>
                <a:path w="1373" h="7049" fill="none" extrusionOk="0">
                  <a:moveTo>
                    <a:pt x="1" y="0"/>
                  </a:moveTo>
                  <a:lnTo>
                    <a:pt x="1373" y="0"/>
                  </a:lnTo>
                  <a:lnTo>
                    <a:pt x="1373" y="6611"/>
                  </a:lnTo>
                  <a:cubicBezTo>
                    <a:pt x="1373" y="6858"/>
                    <a:pt x="1172" y="7049"/>
                    <a:pt x="934" y="7049"/>
                  </a:cubicBezTo>
                  <a:lnTo>
                    <a:pt x="430" y="7049"/>
                  </a:lnTo>
                  <a:cubicBezTo>
                    <a:pt x="191" y="7049"/>
                    <a:pt x="1" y="6858"/>
                    <a:pt x="1" y="6611"/>
                  </a:cubicBezTo>
                  <a:lnTo>
                    <a:pt x="1" y="0"/>
                  </a:lnTo>
                  <a:close/>
                </a:path>
              </a:pathLst>
            </a:custGeom>
            <a:solidFill>
              <a:schemeClr val="accent1"/>
            </a:solidFill>
            <a:ln w="2150" cap="flat" cmpd="sng">
              <a:solidFill>
                <a:schemeClr val="dk1"/>
              </a:solidFill>
              <a:prstDash val="solid"/>
              <a:miter lim="95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2" name="Google Shape;1932;p74"/>
            <p:cNvSpPr/>
            <p:nvPr/>
          </p:nvSpPr>
          <p:spPr>
            <a:xfrm>
              <a:off x="6301975" y="1781050"/>
              <a:ext cx="20250" cy="127425"/>
            </a:xfrm>
            <a:custGeom>
              <a:avLst/>
              <a:gdLst/>
              <a:ahLst/>
              <a:cxnLst/>
              <a:rect l="l" t="t" r="r" b="b"/>
              <a:pathLst>
                <a:path w="810" h="5097" extrusionOk="0">
                  <a:moveTo>
                    <a:pt x="0" y="0"/>
                  </a:moveTo>
                  <a:lnTo>
                    <a:pt x="0" y="4839"/>
                  </a:lnTo>
                  <a:cubicBezTo>
                    <a:pt x="0" y="4982"/>
                    <a:pt x="114" y="5096"/>
                    <a:pt x="257" y="5096"/>
                  </a:cubicBezTo>
                  <a:lnTo>
                    <a:pt x="553" y="5096"/>
                  </a:lnTo>
                  <a:cubicBezTo>
                    <a:pt x="695" y="5096"/>
                    <a:pt x="810" y="4982"/>
                    <a:pt x="810" y="4839"/>
                  </a:cubicBezTo>
                  <a:lnTo>
                    <a:pt x="810" y="0"/>
                  </a:lnTo>
                  <a:close/>
                </a:path>
              </a:pathLst>
            </a:custGeom>
            <a:solidFill>
              <a:schemeClr val="lt2"/>
            </a:solidFill>
            <a:ln w="2150" cap="flat" cmpd="sng">
              <a:solidFill>
                <a:schemeClr val="dk1"/>
              </a:solidFill>
              <a:prstDash val="solid"/>
              <a:miter lim="95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3" name="Google Shape;1933;p74"/>
            <p:cNvSpPr/>
            <p:nvPr/>
          </p:nvSpPr>
          <p:spPr>
            <a:xfrm>
              <a:off x="6369825" y="1741050"/>
              <a:ext cx="34325" cy="176225"/>
            </a:xfrm>
            <a:custGeom>
              <a:avLst/>
              <a:gdLst/>
              <a:ahLst/>
              <a:cxnLst/>
              <a:rect l="l" t="t" r="r" b="b"/>
              <a:pathLst>
                <a:path w="1373" h="7049" fill="none" extrusionOk="0">
                  <a:moveTo>
                    <a:pt x="1" y="0"/>
                  </a:moveTo>
                  <a:lnTo>
                    <a:pt x="1372" y="0"/>
                  </a:lnTo>
                  <a:lnTo>
                    <a:pt x="1372" y="6611"/>
                  </a:lnTo>
                  <a:cubicBezTo>
                    <a:pt x="1372" y="6858"/>
                    <a:pt x="1182" y="7049"/>
                    <a:pt x="944" y="7049"/>
                  </a:cubicBezTo>
                  <a:lnTo>
                    <a:pt x="439" y="7049"/>
                  </a:lnTo>
                  <a:cubicBezTo>
                    <a:pt x="201" y="7049"/>
                    <a:pt x="1" y="6858"/>
                    <a:pt x="1" y="6611"/>
                  </a:cubicBezTo>
                  <a:lnTo>
                    <a:pt x="1" y="0"/>
                  </a:lnTo>
                  <a:close/>
                </a:path>
              </a:pathLst>
            </a:custGeom>
            <a:solidFill>
              <a:schemeClr val="accent1"/>
            </a:solidFill>
            <a:ln w="2150" cap="flat" cmpd="sng">
              <a:solidFill>
                <a:schemeClr val="dk1"/>
              </a:solidFill>
              <a:prstDash val="solid"/>
              <a:miter lim="95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4" name="Google Shape;1934;p74"/>
            <p:cNvSpPr/>
            <p:nvPr/>
          </p:nvSpPr>
          <p:spPr>
            <a:xfrm>
              <a:off x="6376975" y="1781050"/>
              <a:ext cx="20025" cy="127425"/>
            </a:xfrm>
            <a:custGeom>
              <a:avLst/>
              <a:gdLst/>
              <a:ahLst/>
              <a:cxnLst/>
              <a:rect l="l" t="t" r="r" b="b"/>
              <a:pathLst>
                <a:path w="801" h="5097" extrusionOk="0">
                  <a:moveTo>
                    <a:pt x="1" y="0"/>
                  </a:moveTo>
                  <a:lnTo>
                    <a:pt x="1" y="4839"/>
                  </a:lnTo>
                  <a:cubicBezTo>
                    <a:pt x="1" y="4982"/>
                    <a:pt x="115" y="5096"/>
                    <a:pt x="258" y="5096"/>
                  </a:cubicBezTo>
                  <a:lnTo>
                    <a:pt x="553" y="5096"/>
                  </a:lnTo>
                  <a:cubicBezTo>
                    <a:pt x="686" y="5096"/>
                    <a:pt x="801" y="4982"/>
                    <a:pt x="801" y="4839"/>
                  </a:cubicBezTo>
                  <a:lnTo>
                    <a:pt x="801" y="0"/>
                  </a:lnTo>
                  <a:close/>
                </a:path>
              </a:pathLst>
            </a:custGeom>
            <a:solidFill>
              <a:schemeClr val="lt2"/>
            </a:solidFill>
            <a:ln w="2150" cap="flat" cmpd="sng">
              <a:solidFill>
                <a:schemeClr val="dk1"/>
              </a:solidFill>
              <a:prstDash val="solid"/>
              <a:miter lim="95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5" name="Google Shape;1935;p74"/>
            <p:cNvSpPr/>
            <p:nvPr/>
          </p:nvSpPr>
          <p:spPr>
            <a:xfrm>
              <a:off x="6212200" y="1798675"/>
              <a:ext cx="213850" cy="9300"/>
            </a:xfrm>
            <a:custGeom>
              <a:avLst/>
              <a:gdLst/>
              <a:ahLst/>
              <a:cxnLst/>
              <a:rect l="l" t="t" r="r" b="b"/>
              <a:pathLst>
                <a:path w="8554" h="372" extrusionOk="0">
                  <a:moveTo>
                    <a:pt x="0" y="0"/>
                  </a:moveTo>
                  <a:lnTo>
                    <a:pt x="0" y="372"/>
                  </a:lnTo>
                  <a:lnTo>
                    <a:pt x="8554" y="372"/>
                  </a:lnTo>
                  <a:lnTo>
                    <a:pt x="8554" y="0"/>
                  </a:lnTo>
                  <a:close/>
                </a:path>
              </a:pathLst>
            </a:custGeom>
            <a:solidFill>
              <a:schemeClr val="accent1"/>
            </a:solidFill>
            <a:ln w="2150" cap="flat" cmpd="sng">
              <a:solidFill>
                <a:schemeClr val="dk1"/>
              </a:solidFill>
              <a:prstDash val="solid"/>
              <a:miter lim="95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6" name="Google Shape;1936;p74"/>
            <p:cNvSpPr/>
            <p:nvPr/>
          </p:nvSpPr>
          <p:spPr>
            <a:xfrm>
              <a:off x="6419350" y="1778200"/>
              <a:ext cx="11000" cy="153375"/>
            </a:xfrm>
            <a:custGeom>
              <a:avLst/>
              <a:gdLst/>
              <a:ahLst/>
              <a:cxnLst/>
              <a:rect l="l" t="t" r="r" b="b"/>
              <a:pathLst>
                <a:path w="440" h="6135" extrusionOk="0">
                  <a:moveTo>
                    <a:pt x="1" y="0"/>
                  </a:moveTo>
                  <a:lnTo>
                    <a:pt x="1" y="6134"/>
                  </a:lnTo>
                  <a:lnTo>
                    <a:pt x="439" y="6134"/>
                  </a:lnTo>
                  <a:lnTo>
                    <a:pt x="439" y="0"/>
                  </a:lnTo>
                  <a:close/>
                </a:path>
              </a:pathLst>
            </a:custGeom>
            <a:solidFill>
              <a:schemeClr val="accent1"/>
            </a:solidFill>
            <a:ln w="2150" cap="flat" cmpd="sng">
              <a:solidFill>
                <a:schemeClr val="dk1"/>
              </a:solidFill>
              <a:prstDash val="solid"/>
              <a:miter lim="95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7" name="Google Shape;1937;p74"/>
            <p:cNvSpPr/>
            <p:nvPr/>
          </p:nvSpPr>
          <p:spPr>
            <a:xfrm>
              <a:off x="6207675" y="1909875"/>
              <a:ext cx="222675" cy="21700"/>
            </a:xfrm>
            <a:custGeom>
              <a:avLst/>
              <a:gdLst/>
              <a:ahLst/>
              <a:cxnLst/>
              <a:rect l="l" t="t" r="r" b="b"/>
              <a:pathLst>
                <a:path w="8907" h="868" extrusionOk="0">
                  <a:moveTo>
                    <a:pt x="0" y="0"/>
                  </a:moveTo>
                  <a:lnTo>
                    <a:pt x="0" y="867"/>
                  </a:lnTo>
                  <a:lnTo>
                    <a:pt x="8906" y="867"/>
                  </a:lnTo>
                  <a:lnTo>
                    <a:pt x="8906" y="0"/>
                  </a:lnTo>
                  <a:close/>
                </a:path>
              </a:pathLst>
            </a:custGeom>
            <a:solidFill>
              <a:schemeClr val="accent1"/>
            </a:solidFill>
            <a:ln w="2150" cap="flat" cmpd="sng">
              <a:solidFill>
                <a:schemeClr val="dk1"/>
              </a:solidFill>
              <a:prstDash val="solid"/>
              <a:miter lim="95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8" name="Google Shape;1938;p74"/>
            <p:cNvSpPr/>
            <p:nvPr/>
          </p:nvSpPr>
          <p:spPr>
            <a:xfrm>
              <a:off x="6767500" y="1569125"/>
              <a:ext cx="119075" cy="270050"/>
            </a:xfrm>
            <a:custGeom>
              <a:avLst/>
              <a:gdLst/>
              <a:ahLst/>
              <a:cxnLst/>
              <a:rect l="l" t="t" r="r" b="b"/>
              <a:pathLst>
                <a:path w="4763" h="10802" extrusionOk="0">
                  <a:moveTo>
                    <a:pt x="1296" y="0"/>
                  </a:moveTo>
                  <a:lnTo>
                    <a:pt x="1048" y="819"/>
                  </a:lnTo>
                  <a:cubicBezTo>
                    <a:pt x="1048" y="819"/>
                    <a:pt x="1037" y="809"/>
                    <a:pt x="1015" y="809"/>
                  </a:cubicBezTo>
                  <a:cubicBezTo>
                    <a:pt x="933" y="809"/>
                    <a:pt x="701" y="965"/>
                    <a:pt x="391" y="2477"/>
                  </a:cubicBezTo>
                  <a:cubicBezTo>
                    <a:pt x="1" y="4372"/>
                    <a:pt x="191" y="7315"/>
                    <a:pt x="1010" y="8592"/>
                  </a:cubicBezTo>
                  <a:cubicBezTo>
                    <a:pt x="1820" y="9868"/>
                    <a:pt x="3563" y="10801"/>
                    <a:pt x="3563" y="10801"/>
                  </a:cubicBezTo>
                  <a:lnTo>
                    <a:pt x="4763" y="9249"/>
                  </a:lnTo>
                  <a:cubicBezTo>
                    <a:pt x="4763" y="9249"/>
                    <a:pt x="2401" y="8477"/>
                    <a:pt x="1820" y="6191"/>
                  </a:cubicBezTo>
                  <a:cubicBezTo>
                    <a:pt x="1239" y="3905"/>
                    <a:pt x="1591" y="2477"/>
                    <a:pt x="2010" y="2391"/>
                  </a:cubicBezTo>
                  <a:cubicBezTo>
                    <a:pt x="2025" y="2388"/>
                    <a:pt x="2040" y="2387"/>
                    <a:pt x="2055" y="2387"/>
                  </a:cubicBezTo>
                  <a:cubicBezTo>
                    <a:pt x="2481" y="2387"/>
                    <a:pt x="3068" y="3401"/>
                    <a:pt x="3068" y="3401"/>
                  </a:cubicBezTo>
                  <a:lnTo>
                    <a:pt x="1296" y="0"/>
                  </a:lnTo>
                  <a:close/>
                </a:path>
              </a:pathLst>
            </a:custGeom>
            <a:solidFill>
              <a:schemeClr val="accent1"/>
            </a:solidFill>
            <a:ln w="2150" cap="flat" cmpd="sng">
              <a:solidFill>
                <a:schemeClr val="dk1"/>
              </a:solidFill>
              <a:prstDash val="solid"/>
              <a:miter lim="95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9" name="Google Shape;1939;p74"/>
            <p:cNvSpPr/>
            <p:nvPr/>
          </p:nvSpPr>
          <p:spPr>
            <a:xfrm>
              <a:off x="6784875" y="1621275"/>
              <a:ext cx="17425" cy="17400"/>
            </a:xfrm>
            <a:custGeom>
              <a:avLst/>
              <a:gdLst/>
              <a:ahLst/>
              <a:cxnLst/>
              <a:rect l="l" t="t" r="r" b="b"/>
              <a:pathLst>
                <a:path w="697" h="696" extrusionOk="0">
                  <a:moveTo>
                    <a:pt x="353" y="0"/>
                  </a:moveTo>
                  <a:cubicBezTo>
                    <a:pt x="163" y="0"/>
                    <a:pt x="1" y="153"/>
                    <a:pt x="1" y="353"/>
                  </a:cubicBezTo>
                  <a:cubicBezTo>
                    <a:pt x="1" y="543"/>
                    <a:pt x="163" y="695"/>
                    <a:pt x="353" y="695"/>
                  </a:cubicBezTo>
                  <a:cubicBezTo>
                    <a:pt x="544" y="695"/>
                    <a:pt x="696" y="543"/>
                    <a:pt x="696" y="353"/>
                  </a:cubicBezTo>
                  <a:cubicBezTo>
                    <a:pt x="696" y="153"/>
                    <a:pt x="544" y="0"/>
                    <a:pt x="353" y="0"/>
                  </a:cubicBezTo>
                  <a:close/>
                </a:path>
              </a:pathLst>
            </a:custGeom>
            <a:solidFill>
              <a:schemeClr val="dk1"/>
            </a:solidFill>
            <a:ln w="2150" cap="flat" cmpd="sng">
              <a:solidFill>
                <a:schemeClr val="dk1"/>
              </a:solidFill>
              <a:prstDash val="solid"/>
              <a:miter lim="95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0" name="Google Shape;1940;p74"/>
            <p:cNvSpPr/>
            <p:nvPr/>
          </p:nvSpPr>
          <p:spPr>
            <a:xfrm>
              <a:off x="6788225" y="1624600"/>
              <a:ext cx="10975" cy="10975"/>
            </a:xfrm>
            <a:custGeom>
              <a:avLst/>
              <a:gdLst/>
              <a:ahLst/>
              <a:cxnLst/>
              <a:rect l="l" t="t" r="r" b="b"/>
              <a:pathLst>
                <a:path w="439" h="439" extrusionOk="0">
                  <a:moveTo>
                    <a:pt x="219" y="0"/>
                  </a:moveTo>
                  <a:cubicBezTo>
                    <a:pt x="95" y="0"/>
                    <a:pt x="0" y="96"/>
                    <a:pt x="0" y="220"/>
                  </a:cubicBezTo>
                  <a:cubicBezTo>
                    <a:pt x="0" y="334"/>
                    <a:pt x="95" y="439"/>
                    <a:pt x="219" y="439"/>
                  </a:cubicBezTo>
                  <a:cubicBezTo>
                    <a:pt x="334" y="439"/>
                    <a:pt x="438" y="334"/>
                    <a:pt x="438" y="220"/>
                  </a:cubicBezTo>
                  <a:cubicBezTo>
                    <a:pt x="438" y="96"/>
                    <a:pt x="334" y="0"/>
                    <a:pt x="219" y="0"/>
                  </a:cubicBezTo>
                  <a:close/>
                </a:path>
              </a:pathLst>
            </a:custGeom>
            <a:solidFill>
              <a:schemeClr val="accent1"/>
            </a:solidFill>
            <a:ln w="2150" cap="flat" cmpd="sng">
              <a:solidFill>
                <a:schemeClr val="dk1"/>
              </a:solidFill>
              <a:prstDash val="solid"/>
              <a:miter lim="95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1" name="Google Shape;1941;p74"/>
            <p:cNvSpPr/>
            <p:nvPr/>
          </p:nvSpPr>
          <p:spPr>
            <a:xfrm>
              <a:off x="6785825" y="1516975"/>
              <a:ext cx="47900" cy="35500"/>
            </a:xfrm>
            <a:custGeom>
              <a:avLst/>
              <a:gdLst/>
              <a:ahLst/>
              <a:cxnLst/>
              <a:rect l="l" t="t" r="r" b="b"/>
              <a:pathLst>
                <a:path w="1916" h="1420" extrusionOk="0">
                  <a:moveTo>
                    <a:pt x="1477" y="0"/>
                  </a:moveTo>
                  <a:lnTo>
                    <a:pt x="1" y="791"/>
                  </a:lnTo>
                  <a:lnTo>
                    <a:pt x="153" y="1419"/>
                  </a:lnTo>
                  <a:lnTo>
                    <a:pt x="1915" y="476"/>
                  </a:lnTo>
                  <a:lnTo>
                    <a:pt x="1477" y="0"/>
                  </a:lnTo>
                  <a:close/>
                </a:path>
              </a:pathLst>
            </a:custGeom>
            <a:solidFill>
              <a:schemeClr val="accent1"/>
            </a:solidFill>
            <a:ln w="2150" cap="flat" cmpd="sng">
              <a:solidFill>
                <a:schemeClr val="dk1"/>
              </a:solidFill>
              <a:prstDash val="solid"/>
              <a:miter lim="95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2" name="Google Shape;1942;p74"/>
            <p:cNvSpPr/>
            <p:nvPr/>
          </p:nvSpPr>
          <p:spPr>
            <a:xfrm>
              <a:off x="6728200" y="1409575"/>
              <a:ext cx="94325" cy="127175"/>
            </a:xfrm>
            <a:custGeom>
              <a:avLst/>
              <a:gdLst/>
              <a:ahLst/>
              <a:cxnLst/>
              <a:rect l="l" t="t" r="r" b="b"/>
              <a:pathLst>
                <a:path w="3773" h="5087" extrusionOk="0">
                  <a:moveTo>
                    <a:pt x="1468" y="0"/>
                  </a:moveTo>
                  <a:lnTo>
                    <a:pt x="1" y="781"/>
                  </a:lnTo>
                  <a:lnTo>
                    <a:pt x="2306" y="5087"/>
                  </a:lnTo>
                  <a:lnTo>
                    <a:pt x="3773" y="4296"/>
                  </a:lnTo>
                  <a:lnTo>
                    <a:pt x="1468" y="0"/>
                  </a:lnTo>
                  <a:close/>
                </a:path>
              </a:pathLst>
            </a:custGeom>
            <a:solidFill>
              <a:schemeClr val="dk1"/>
            </a:solidFill>
            <a:ln w="2150" cap="flat" cmpd="sng">
              <a:solidFill>
                <a:schemeClr val="dk1"/>
              </a:solidFill>
              <a:prstDash val="solid"/>
              <a:miter lim="95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3" name="Google Shape;1943;p74"/>
            <p:cNvSpPr/>
            <p:nvPr/>
          </p:nvSpPr>
          <p:spPr>
            <a:xfrm>
              <a:off x="6728200" y="1409325"/>
              <a:ext cx="40525" cy="26700"/>
            </a:xfrm>
            <a:custGeom>
              <a:avLst/>
              <a:gdLst/>
              <a:ahLst/>
              <a:cxnLst/>
              <a:rect l="l" t="t" r="r" b="b"/>
              <a:pathLst>
                <a:path w="1621" h="1068" extrusionOk="0">
                  <a:moveTo>
                    <a:pt x="1468" y="1"/>
                  </a:moveTo>
                  <a:lnTo>
                    <a:pt x="1" y="791"/>
                  </a:lnTo>
                  <a:lnTo>
                    <a:pt x="153" y="1068"/>
                  </a:lnTo>
                  <a:lnTo>
                    <a:pt x="1620" y="277"/>
                  </a:lnTo>
                  <a:lnTo>
                    <a:pt x="1468" y="1"/>
                  </a:lnTo>
                  <a:close/>
                </a:path>
              </a:pathLst>
            </a:custGeom>
            <a:solidFill>
              <a:schemeClr val="accent1"/>
            </a:solidFill>
            <a:ln w="2150" cap="flat" cmpd="sng">
              <a:solidFill>
                <a:schemeClr val="dk1"/>
              </a:solidFill>
              <a:prstDash val="solid"/>
              <a:miter lim="95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4" name="Google Shape;1944;p74"/>
            <p:cNvSpPr/>
            <p:nvPr/>
          </p:nvSpPr>
          <p:spPr>
            <a:xfrm>
              <a:off x="6789650" y="1528875"/>
              <a:ext cx="109550" cy="146225"/>
            </a:xfrm>
            <a:custGeom>
              <a:avLst/>
              <a:gdLst/>
              <a:ahLst/>
              <a:cxnLst/>
              <a:rect l="l" t="t" r="r" b="b"/>
              <a:pathLst>
                <a:path w="4382" h="5849" extrusionOk="0">
                  <a:moveTo>
                    <a:pt x="1753" y="0"/>
                  </a:moveTo>
                  <a:lnTo>
                    <a:pt x="0" y="934"/>
                  </a:lnTo>
                  <a:lnTo>
                    <a:pt x="2629" y="5849"/>
                  </a:lnTo>
                  <a:lnTo>
                    <a:pt x="4382" y="4906"/>
                  </a:lnTo>
                  <a:lnTo>
                    <a:pt x="1753" y="0"/>
                  </a:lnTo>
                  <a:close/>
                </a:path>
              </a:pathLst>
            </a:custGeom>
            <a:solidFill>
              <a:schemeClr val="accent1"/>
            </a:solidFill>
            <a:ln w="2150" cap="flat" cmpd="sng">
              <a:solidFill>
                <a:schemeClr val="dk1"/>
              </a:solidFill>
              <a:prstDash val="solid"/>
              <a:miter lim="95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5" name="Google Shape;1945;p74"/>
            <p:cNvSpPr/>
            <p:nvPr/>
          </p:nvSpPr>
          <p:spPr>
            <a:xfrm>
              <a:off x="6844175" y="1630550"/>
              <a:ext cx="55025" cy="44550"/>
            </a:xfrm>
            <a:custGeom>
              <a:avLst/>
              <a:gdLst/>
              <a:ahLst/>
              <a:cxnLst/>
              <a:rect l="l" t="t" r="r" b="b"/>
              <a:pathLst>
                <a:path w="2201" h="1782" extrusionOk="0">
                  <a:moveTo>
                    <a:pt x="1744" y="1"/>
                  </a:moveTo>
                  <a:lnTo>
                    <a:pt x="1" y="934"/>
                  </a:lnTo>
                  <a:lnTo>
                    <a:pt x="448" y="1782"/>
                  </a:lnTo>
                  <a:lnTo>
                    <a:pt x="2201" y="848"/>
                  </a:lnTo>
                  <a:lnTo>
                    <a:pt x="1744" y="1"/>
                  </a:lnTo>
                  <a:close/>
                </a:path>
              </a:pathLst>
            </a:custGeom>
            <a:solidFill>
              <a:schemeClr val="dk1"/>
            </a:solidFill>
            <a:ln w="2150" cap="flat" cmpd="sng">
              <a:solidFill>
                <a:schemeClr val="dk1"/>
              </a:solidFill>
              <a:prstDash val="solid"/>
              <a:miter lim="95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6" name="Google Shape;1946;p74"/>
            <p:cNvSpPr/>
            <p:nvPr/>
          </p:nvSpPr>
          <p:spPr>
            <a:xfrm>
              <a:off x="6903700" y="1652925"/>
              <a:ext cx="33850" cy="44800"/>
            </a:xfrm>
            <a:custGeom>
              <a:avLst/>
              <a:gdLst/>
              <a:ahLst/>
              <a:cxnLst/>
              <a:rect l="l" t="t" r="r" b="b"/>
              <a:pathLst>
                <a:path w="1354" h="1792" extrusionOk="0">
                  <a:moveTo>
                    <a:pt x="553" y="1"/>
                  </a:moveTo>
                  <a:lnTo>
                    <a:pt x="1" y="287"/>
                  </a:lnTo>
                  <a:lnTo>
                    <a:pt x="810" y="1792"/>
                  </a:lnTo>
                  <a:lnTo>
                    <a:pt x="1353" y="1506"/>
                  </a:lnTo>
                  <a:lnTo>
                    <a:pt x="553" y="1"/>
                  </a:lnTo>
                  <a:close/>
                </a:path>
              </a:pathLst>
            </a:custGeom>
            <a:solidFill>
              <a:schemeClr val="accent1"/>
            </a:solidFill>
            <a:ln w="2150" cap="flat" cmpd="sng">
              <a:solidFill>
                <a:schemeClr val="dk1"/>
              </a:solidFill>
              <a:prstDash val="solid"/>
              <a:miter lim="95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7" name="Google Shape;1947;p74"/>
            <p:cNvSpPr/>
            <p:nvPr/>
          </p:nvSpPr>
          <p:spPr>
            <a:xfrm>
              <a:off x="6882525" y="1661025"/>
              <a:ext cx="27400" cy="45275"/>
            </a:xfrm>
            <a:custGeom>
              <a:avLst/>
              <a:gdLst/>
              <a:ahLst/>
              <a:cxnLst/>
              <a:rect l="l" t="t" r="r" b="b"/>
              <a:pathLst>
                <a:path w="1096" h="1811" extrusionOk="0">
                  <a:moveTo>
                    <a:pt x="600" y="1"/>
                  </a:moveTo>
                  <a:lnTo>
                    <a:pt x="0" y="182"/>
                  </a:lnTo>
                  <a:lnTo>
                    <a:pt x="505" y="1811"/>
                  </a:lnTo>
                  <a:lnTo>
                    <a:pt x="1095" y="1630"/>
                  </a:lnTo>
                  <a:lnTo>
                    <a:pt x="600" y="1"/>
                  </a:lnTo>
                  <a:close/>
                </a:path>
              </a:pathLst>
            </a:custGeom>
            <a:solidFill>
              <a:schemeClr val="accent1"/>
            </a:solidFill>
            <a:ln w="2150" cap="flat" cmpd="sng">
              <a:solidFill>
                <a:schemeClr val="dk1"/>
              </a:solidFill>
              <a:prstDash val="solid"/>
              <a:miter lim="95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8" name="Google Shape;1948;p74"/>
            <p:cNvSpPr/>
            <p:nvPr/>
          </p:nvSpPr>
          <p:spPr>
            <a:xfrm>
              <a:off x="6924675" y="1636500"/>
              <a:ext cx="39075" cy="42900"/>
            </a:xfrm>
            <a:custGeom>
              <a:avLst/>
              <a:gdLst/>
              <a:ahLst/>
              <a:cxnLst/>
              <a:rect l="l" t="t" r="r" b="b"/>
              <a:pathLst>
                <a:path w="1563" h="1716" extrusionOk="0">
                  <a:moveTo>
                    <a:pt x="486" y="1"/>
                  </a:moveTo>
                  <a:lnTo>
                    <a:pt x="0" y="401"/>
                  </a:lnTo>
                  <a:lnTo>
                    <a:pt x="1086" y="1715"/>
                  </a:lnTo>
                  <a:lnTo>
                    <a:pt x="1562" y="1325"/>
                  </a:lnTo>
                  <a:lnTo>
                    <a:pt x="486" y="1"/>
                  </a:lnTo>
                  <a:close/>
                </a:path>
              </a:pathLst>
            </a:custGeom>
            <a:solidFill>
              <a:schemeClr val="accent1"/>
            </a:solidFill>
            <a:ln w="2150" cap="flat" cmpd="sng">
              <a:solidFill>
                <a:schemeClr val="dk1"/>
              </a:solidFill>
              <a:prstDash val="solid"/>
              <a:miter lim="95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9" name="Google Shape;1949;p74"/>
            <p:cNvSpPr/>
            <p:nvPr/>
          </p:nvSpPr>
          <p:spPr>
            <a:xfrm>
              <a:off x="6872750" y="1629125"/>
              <a:ext cx="74800" cy="48600"/>
            </a:xfrm>
            <a:custGeom>
              <a:avLst/>
              <a:gdLst/>
              <a:ahLst/>
              <a:cxnLst/>
              <a:rect l="l" t="t" r="r" b="b"/>
              <a:pathLst>
                <a:path w="2992" h="1944" extrusionOk="0">
                  <a:moveTo>
                    <a:pt x="2734" y="0"/>
                  </a:moveTo>
                  <a:lnTo>
                    <a:pt x="1" y="1467"/>
                  </a:lnTo>
                  <a:lnTo>
                    <a:pt x="258" y="1944"/>
                  </a:lnTo>
                  <a:lnTo>
                    <a:pt x="2991" y="486"/>
                  </a:lnTo>
                  <a:lnTo>
                    <a:pt x="2734" y="0"/>
                  </a:lnTo>
                  <a:close/>
                </a:path>
              </a:pathLst>
            </a:custGeom>
            <a:solidFill>
              <a:schemeClr val="accent1"/>
            </a:solidFill>
            <a:ln w="2150" cap="flat" cmpd="sng">
              <a:solidFill>
                <a:schemeClr val="dk1"/>
              </a:solidFill>
              <a:prstDash val="solid"/>
              <a:miter lim="95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0" name="Google Shape;1950;p74"/>
            <p:cNvSpPr/>
            <p:nvPr/>
          </p:nvSpPr>
          <p:spPr>
            <a:xfrm>
              <a:off x="6874650" y="1710075"/>
              <a:ext cx="113375" cy="66950"/>
            </a:xfrm>
            <a:custGeom>
              <a:avLst/>
              <a:gdLst/>
              <a:ahLst/>
              <a:cxnLst/>
              <a:rect l="l" t="t" r="r" b="b"/>
              <a:pathLst>
                <a:path w="4535" h="2678" extrusionOk="0">
                  <a:moveTo>
                    <a:pt x="4354" y="1"/>
                  </a:moveTo>
                  <a:lnTo>
                    <a:pt x="1" y="2335"/>
                  </a:lnTo>
                  <a:lnTo>
                    <a:pt x="182" y="2677"/>
                  </a:lnTo>
                  <a:lnTo>
                    <a:pt x="4535" y="344"/>
                  </a:lnTo>
                  <a:lnTo>
                    <a:pt x="4354" y="1"/>
                  </a:lnTo>
                  <a:close/>
                </a:path>
              </a:pathLst>
            </a:custGeom>
            <a:solidFill>
              <a:schemeClr val="dk1"/>
            </a:solidFill>
            <a:ln w="2150" cap="flat" cmpd="sng">
              <a:solidFill>
                <a:schemeClr val="dk1"/>
              </a:solidFill>
              <a:prstDash val="solid"/>
              <a:miter lim="95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1" name="Google Shape;1951;p74"/>
            <p:cNvSpPr/>
            <p:nvPr/>
          </p:nvSpPr>
          <p:spPr>
            <a:xfrm>
              <a:off x="6927750" y="1774150"/>
              <a:ext cx="86475" cy="55250"/>
            </a:xfrm>
            <a:custGeom>
              <a:avLst/>
              <a:gdLst/>
              <a:ahLst/>
              <a:cxnLst/>
              <a:rect l="l" t="t" r="r" b="b"/>
              <a:pathLst>
                <a:path w="3459" h="2210" extrusionOk="0">
                  <a:moveTo>
                    <a:pt x="3135" y="0"/>
                  </a:moveTo>
                  <a:lnTo>
                    <a:pt x="1" y="1362"/>
                  </a:lnTo>
                  <a:lnTo>
                    <a:pt x="315" y="2210"/>
                  </a:lnTo>
                  <a:lnTo>
                    <a:pt x="3458" y="848"/>
                  </a:lnTo>
                  <a:lnTo>
                    <a:pt x="3135" y="0"/>
                  </a:lnTo>
                  <a:close/>
                </a:path>
              </a:pathLst>
            </a:custGeom>
            <a:solidFill>
              <a:schemeClr val="dk1"/>
            </a:solidFill>
            <a:ln w="2150" cap="flat" cmpd="sng">
              <a:solidFill>
                <a:schemeClr val="dk1"/>
              </a:solidFill>
              <a:prstDash val="solid"/>
              <a:miter lim="95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2" name="Google Shape;1952;p74"/>
            <p:cNvSpPr/>
            <p:nvPr/>
          </p:nvSpPr>
          <p:spPr>
            <a:xfrm>
              <a:off x="6885375" y="1762700"/>
              <a:ext cx="31225" cy="26475"/>
            </a:xfrm>
            <a:custGeom>
              <a:avLst/>
              <a:gdLst/>
              <a:ahLst/>
              <a:cxnLst/>
              <a:rect l="l" t="t" r="r" b="b"/>
              <a:pathLst>
                <a:path w="1249" h="1059" extrusionOk="0">
                  <a:moveTo>
                    <a:pt x="953" y="1"/>
                  </a:moveTo>
                  <a:lnTo>
                    <a:pt x="0" y="515"/>
                  </a:lnTo>
                  <a:lnTo>
                    <a:pt x="296" y="1058"/>
                  </a:lnTo>
                  <a:lnTo>
                    <a:pt x="1248" y="544"/>
                  </a:lnTo>
                  <a:lnTo>
                    <a:pt x="953" y="1"/>
                  </a:lnTo>
                  <a:close/>
                </a:path>
              </a:pathLst>
            </a:custGeom>
            <a:solidFill>
              <a:schemeClr val="accent1"/>
            </a:solidFill>
            <a:ln w="2150" cap="flat" cmpd="sng">
              <a:solidFill>
                <a:schemeClr val="dk1"/>
              </a:solidFill>
              <a:prstDash val="solid"/>
              <a:miter lim="95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3" name="Google Shape;1953;p74"/>
            <p:cNvSpPr/>
            <p:nvPr/>
          </p:nvSpPr>
          <p:spPr>
            <a:xfrm>
              <a:off x="6781075" y="1556250"/>
              <a:ext cx="52175" cy="52425"/>
            </a:xfrm>
            <a:custGeom>
              <a:avLst/>
              <a:gdLst/>
              <a:ahLst/>
              <a:cxnLst/>
              <a:rect l="l" t="t" r="r" b="b"/>
              <a:pathLst>
                <a:path w="2087" h="2097" extrusionOk="0">
                  <a:moveTo>
                    <a:pt x="1039" y="1"/>
                  </a:moveTo>
                  <a:cubicBezTo>
                    <a:pt x="467" y="1"/>
                    <a:pt x="0" y="468"/>
                    <a:pt x="0" y="1049"/>
                  </a:cubicBezTo>
                  <a:cubicBezTo>
                    <a:pt x="0" y="1630"/>
                    <a:pt x="467" y="2096"/>
                    <a:pt x="1039" y="2096"/>
                  </a:cubicBezTo>
                  <a:cubicBezTo>
                    <a:pt x="1620" y="2096"/>
                    <a:pt x="2086" y="1630"/>
                    <a:pt x="2086" y="1049"/>
                  </a:cubicBezTo>
                  <a:cubicBezTo>
                    <a:pt x="2086" y="468"/>
                    <a:pt x="1620" y="1"/>
                    <a:pt x="1039" y="1"/>
                  </a:cubicBezTo>
                  <a:close/>
                </a:path>
              </a:pathLst>
            </a:custGeom>
            <a:solidFill>
              <a:schemeClr val="dk1"/>
            </a:solidFill>
            <a:ln w="2150" cap="flat" cmpd="sng">
              <a:solidFill>
                <a:schemeClr val="dk1"/>
              </a:solidFill>
              <a:prstDash val="solid"/>
              <a:miter lim="95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4" name="Google Shape;1954;p74"/>
            <p:cNvSpPr/>
            <p:nvPr/>
          </p:nvSpPr>
          <p:spPr>
            <a:xfrm>
              <a:off x="6789875" y="1567275"/>
              <a:ext cx="34550" cy="30375"/>
            </a:xfrm>
            <a:custGeom>
              <a:avLst/>
              <a:gdLst/>
              <a:ahLst/>
              <a:cxnLst/>
              <a:rect l="l" t="t" r="r" b="b"/>
              <a:pathLst>
                <a:path w="1382" h="1215" extrusionOk="0">
                  <a:moveTo>
                    <a:pt x="693" y="0"/>
                  </a:moveTo>
                  <a:cubicBezTo>
                    <a:pt x="595" y="0"/>
                    <a:pt x="495" y="24"/>
                    <a:pt x="401" y="74"/>
                  </a:cubicBezTo>
                  <a:cubicBezTo>
                    <a:pt x="106" y="227"/>
                    <a:pt x="1" y="598"/>
                    <a:pt x="153" y="893"/>
                  </a:cubicBezTo>
                  <a:cubicBezTo>
                    <a:pt x="265" y="1097"/>
                    <a:pt x="477" y="1215"/>
                    <a:pt x="694" y="1215"/>
                  </a:cubicBezTo>
                  <a:cubicBezTo>
                    <a:pt x="792" y="1215"/>
                    <a:pt x="891" y="1191"/>
                    <a:pt x="982" y="1141"/>
                  </a:cubicBezTo>
                  <a:cubicBezTo>
                    <a:pt x="1277" y="989"/>
                    <a:pt x="1382" y="617"/>
                    <a:pt x="1230" y="322"/>
                  </a:cubicBezTo>
                  <a:cubicBezTo>
                    <a:pt x="1118" y="118"/>
                    <a:pt x="911" y="0"/>
                    <a:pt x="693" y="0"/>
                  </a:cubicBezTo>
                  <a:close/>
                </a:path>
              </a:pathLst>
            </a:custGeom>
            <a:solidFill>
              <a:srgbClr val="FFFFFF"/>
            </a:solidFill>
            <a:ln w="2150" cap="flat" cmpd="sng">
              <a:solidFill>
                <a:srgbClr val="263238"/>
              </a:solidFill>
              <a:prstDash val="solid"/>
              <a:miter lim="95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5" name="Google Shape;1955;p74"/>
            <p:cNvSpPr/>
            <p:nvPr/>
          </p:nvSpPr>
          <p:spPr>
            <a:xfrm>
              <a:off x="6909175" y="1800300"/>
              <a:ext cx="53850" cy="37450"/>
            </a:xfrm>
            <a:custGeom>
              <a:avLst/>
              <a:gdLst/>
              <a:ahLst/>
              <a:cxnLst/>
              <a:rect l="l" t="t" r="r" b="b"/>
              <a:pathLst>
                <a:path w="2154" h="1498" extrusionOk="0">
                  <a:moveTo>
                    <a:pt x="1809" y="1"/>
                  </a:moveTo>
                  <a:cubicBezTo>
                    <a:pt x="1765" y="1"/>
                    <a:pt x="1721" y="10"/>
                    <a:pt x="1677" y="30"/>
                  </a:cubicBezTo>
                  <a:lnTo>
                    <a:pt x="1" y="754"/>
                  </a:lnTo>
                  <a:lnTo>
                    <a:pt x="153" y="1497"/>
                  </a:lnTo>
                  <a:lnTo>
                    <a:pt x="1944" y="583"/>
                  </a:lnTo>
                  <a:cubicBezTo>
                    <a:pt x="2087" y="516"/>
                    <a:pt x="2154" y="345"/>
                    <a:pt x="2087" y="192"/>
                  </a:cubicBezTo>
                  <a:cubicBezTo>
                    <a:pt x="2087" y="192"/>
                    <a:pt x="2087" y="183"/>
                    <a:pt x="2087" y="183"/>
                  </a:cubicBezTo>
                  <a:cubicBezTo>
                    <a:pt x="2038" y="71"/>
                    <a:pt x="1928" y="1"/>
                    <a:pt x="1809" y="1"/>
                  </a:cubicBezTo>
                  <a:close/>
                </a:path>
              </a:pathLst>
            </a:custGeom>
            <a:solidFill>
              <a:schemeClr val="accent1"/>
            </a:solidFill>
            <a:ln w="2150" cap="flat" cmpd="sng">
              <a:solidFill>
                <a:schemeClr val="dk1"/>
              </a:solidFill>
              <a:prstDash val="solid"/>
              <a:miter lim="95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6" name="Google Shape;1956;p74"/>
            <p:cNvSpPr/>
            <p:nvPr/>
          </p:nvSpPr>
          <p:spPr>
            <a:xfrm>
              <a:off x="6893475" y="1794625"/>
              <a:ext cx="34775" cy="52875"/>
            </a:xfrm>
            <a:custGeom>
              <a:avLst/>
              <a:gdLst/>
              <a:ahLst/>
              <a:cxnLst/>
              <a:rect l="l" t="t" r="r" b="b"/>
              <a:pathLst>
                <a:path w="1391" h="2115" extrusionOk="0">
                  <a:moveTo>
                    <a:pt x="0" y="0"/>
                  </a:moveTo>
                  <a:lnTo>
                    <a:pt x="810" y="2096"/>
                  </a:lnTo>
                  <a:lnTo>
                    <a:pt x="1010" y="2115"/>
                  </a:lnTo>
                  <a:cubicBezTo>
                    <a:pt x="1067" y="2115"/>
                    <a:pt x="1115" y="2105"/>
                    <a:pt x="1172" y="2086"/>
                  </a:cubicBezTo>
                  <a:cubicBezTo>
                    <a:pt x="1324" y="2010"/>
                    <a:pt x="1391" y="1829"/>
                    <a:pt x="1315" y="1677"/>
                  </a:cubicBezTo>
                  <a:lnTo>
                    <a:pt x="734" y="419"/>
                  </a:lnTo>
                  <a:cubicBezTo>
                    <a:pt x="619" y="162"/>
                    <a:pt x="362" y="0"/>
                    <a:pt x="76" y="0"/>
                  </a:cubicBezTo>
                  <a:close/>
                </a:path>
              </a:pathLst>
            </a:custGeom>
            <a:solidFill>
              <a:schemeClr val="accent1"/>
            </a:solidFill>
            <a:ln w="2150" cap="flat" cmpd="sng">
              <a:solidFill>
                <a:schemeClr val="dk1"/>
              </a:solidFill>
              <a:prstDash val="solid"/>
              <a:miter lim="95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7" name="Google Shape;1957;p74"/>
            <p:cNvSpPr/>
            <p:nvPr/>
          </p:nvSpPr>
          <p:spPr>
            <a:xfrm>
              <a:off x="6812975" y="1782575"/>
              <a:ext cx="135525" cy="103975"/>
            </a:xfrm>
            <a:custGeom>
              <a:avLst/>
              <a:gdLst/>
              <a:ahLst/>
              <a:cxnLst/>
              <a:rect l="l" t="t" r="r" b="b"/>
              <a:pathLst>
                <a:path w="5421" h="4159" extrusionOk="0">
                  <a:moveTo>
                    <a:pt x="2960" y="0"/>
                  </a:moveTo>
                  <a:cubicBezTo>
                    <a:pt x="2932" y="0"/>
                    <a:pt x="2905" y="5"/>
                    <a:pt x="2877" y="16"/>
                  </a:cubicBezTo>
                  <a:cubicBezTo>
                    <a:pt x="2820" y="25"/>
                    <a:pt x="2782" y="63"/>
                    <a:pt x="2754" y="101"/>
                  </a:cubicBezTo>
                  <a:lnTo>
                    <a:pt x="1" y="4159"/>
                  </a:lnTo>
                  <a:lnTo>
                    <a:pt x="5421" y="4159"/>
                  </a:lnTo>
                  <a:lnTo>
                    <a:pt x="4030" y="2568"/>
                  </a:lnTo>
                  <a:lnTo>
                    <a:pt x="3182" y="158"/>
                  </a:lnTo>
                  <a:cubicBezTo>
                    <a:pt x="3145" y="62"/>
                    <a:pt x="3056" y="0"/>
                    <a:pt x="2960" y="0"/>
                  </a:cubicBezTo>
                  <a:close/>
                </a:path>
              </a:pathLst>
            </a:custGeom>
            <a:solidFill>
              <a:schemeClr val="accent1"/>
            </a:solidFill>
            <a:ln w="2150" cap="flat" cmpd="sng">
              <a:solidFill>
                <a:schemeClr val="dk1"/>
              </a:solidFill>
              <a:prstDash val="solid"/>
              <a:miter lim="95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8" name="Google Shape;1958;p74"/>
            <p:cNvSpPr/>
            <p:nvPr/>
          </p:nvSpPr>
          <p:spPr>
            <a:xfrm>
              <a:off x="6874900" y="1799375"/>
              <a:ext cx="17650" cy="17425"/>
            </a:xfrm>
            <a:custGeom>
              <a:avLst/>
              <a:gdLst/>
              <a:ahLst/>
              <a:cxnLst/>
              <a:rect l="l" t="t" r="r" b="b"/>
              <a:pathLst>
                <a:path w="706" h="697" extrusionOk="0">
                  <a:moveTo>
                    <a:pt x="353" y="1"/>
                  </a:moveTo>
                  <a:cubicBezTo>
                    <a:pt x="162" y="1"/>
                    <a:pt x="0" y="153"/>
                    <a:pt x="0" y="353"/>
                  </a:cubicBezTo>
                  <a:cubicBezTo>
                    <a:pt x="0" y="544"/>
                    <a:pt x="162" y="696"/>
                    <a:pt x="353" y="696"/>
                  </a:cubicBezTo>
                  <a:cubicBezTo>
                    <a:pt x="543" y="696"/>
                    <a:pt x="705" y="544"/>
                    <a:pt x="705" y="353"/>
                  </a:cubicBezTo>
                  <a:cubicBezTo>
                    <a:pt x="705" y="153"/>
                    <a:pt x="543" y="1"/>
                    <a:pt x="353" y="1"/>
                  </a:cubicBezTo>
                  <a:close/>
                </a:path>
              </a:pathLst>
            </a:custGeom>
            <a:solidFill>
              <a:schemeClr val="accent1"/>
            </a:solidFill>
            <a:ln w="2150" cap="flat" cmpd="sng">
              <a:solidFill>
                <a:schemeClr val="dk1"/>
              </a:solidFill>
              <a:prstDash val="solid"/>
              <a:miter lim="95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9" name="Google Shape;1959;p74"/>
            <p:cNvSpPr/>
            <p:nvPr/>
          </p:nvSpPr>
          <p:spPr>
            <a:xfrm>
              <a:off x="6793925" y="1883200"/>
              <a:ext cx="277925" cy="47425"/>
            </a:xfrm>
            <a:custGeom>
              <a:avLst/>
              <a:gdLst/>
              <a:ahLst/>
              <a:cxnLst/>
              <a:rect l="l" t="t" r="r" b="b"/>
              <a:pathLst>
                <a:path w="11117" h="1897" extrusionOk="0">
                  <a:moveTo>
                    <a:pt x="382" y="1"/>
                  </a:moveTo>
                  <a:cubicBezTo>
                    <a:pt x="172" y="1"/>
                    <a:pt x="1" y="172"/>
                    <a:pt x="1" y="382"/>
                  </a:cubicBezTo>
                  <a:lnTo>
                    <a:pt x="1" y="1896"/>
                  </a:lnTo>
                  <a:lnTo>
                    <a:pt x="11116" y="1896"/>
                  </a:lnTo>
                  <a:lnTo>
                    <a:pt x="11116" y="382"/>
                  </a:lnTo>
                  <a:cubicBezTo>
                    <a:pt x="11116" y="172"/>
                    <a:pt x="10945" y="1"/>
                    <a:pt x="10735" y="1"/>
                  </a:cubicBezTo>
                  <a:close/>
                </a:path>
              </a:pathLst>
            </a:custGeom>
            <a:solidFill>
              <a:schemeClr val="accent1"/>
            </a:solidFill>
            <a:ln w="2150" cap="flat" cmpd="sng">
              <a:solidFill>
                <a:schemeClr val="dk1"/>
              </a:solidFill>
              <a:prstDash val="solid"/>
              <a:miter lim="95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60" name="Google Shape;1960;p74"/>
          <p:cNvGrpSpPr/>
          <p:nvPr/>
        </p:nvGrpSpPr>
        <p:grpSpPr>
          <a:xfrm flipH="1">
            <a:off x="5663564" y="1882843"/>
            <a:ext cx="408212" cy="448699"/>
            <a:chOff x="5331331" y="2056660"/>
            <a:chExt cx="673729" cy="740549"/>
          </a:xfrm>
        </p:grpSpPr>
        <p:sp>
          <p:nvSpPr>
            <p:cNvPr id="1961" name="Google Shape;1961;p74"/>
            <p:cNvSpPr/>
            <p:nvPr/>
          </p:nvSpPr>
          <p:spPr>
            <a:xfrm>
              <a:off x="5331331" y="2056660"/>
              <a:ext cx="673729" cy="740549"/>
            </a:xfrm>
            <a:custGeom>
              <a:avLst/>
              <a:gdLst/>
              <a:ahLst/>
              <a:cxnLst/>
              <a:rect l="l" t="t" r="r" b="b"/>
              <a:pathLst>
                <a:path w="9135" h="10041" fill="none" extrusionOk="0">
                  <a:moveTo>
                    <a:pt x="8764" y="5183"/>
                  </a:moveTo>
                  <a:cubicBezTo>
                    <a:pt x="8792" y="5268"/>
                    <a:pt x="8859" y="5402"/>
                    <a:pt x="8935" y="5402"/>
                  </a:cubicBezTo>
                  <a:cubicBezTo>
                    <a:pt x="9049" y="5402"/>
                    <a:pt x="9135" y="5240"/>
                    <a:pt x="9135" y="5040"/>
                  </a:cubicBezTo>
                  <a:cubicBezTo>
                    <a:pt x="9135" y="4849"/>
                    <a:pt x="9049" y="4687"/>
                    <a:pt x="8935" y="4687"/>
                  </a:cubicBezTo>
                  <a:cubicBezTo>
                    <a:pt x="8868" y="4687"/>
                    <a:pt x="8802" y="4802"/>
                    <a:pt x="8773" y="4868"/>
                  </a:cubicBezTo>
                  <a:lnTo>
                    <a:pt x="8021" y="4849"/>
                  </a:lnTo>
                  <a:cubicBezTo>
                    <a:pt x="8002" y="4373"/>
                    <a:pt x="7878" y="3906"/>
                    <a:pt x="7668" y="3478"/>
                  </a:cubicBezTo>
                  <a:lnTo>
                    <a:pt x="8649" y="2868"/>
                  </a:lnTo>
                  <a:cubicBezTo>
                    <a:pt x="8725" y="2935"/>
                    <a:pt x="8868" y="3020"/>
                    <a:pt x="8935" y="2982"/>
                  </a:cubicBezTo>
                  <a:cubicBezTo>
                    <a:pt x="9040" y="2916"/>
                    <a:pt x="9040" y="2716"/>
                    <a:pt x="8925" y="2525"/>
                  </a:cubicBezTo>
                  <a:cubicBezTo>
                    <a:pt x="8821" y="2335"/>
                    <a:pt x="8640" y="2230"/>
                    <a:pt x="8535" y="2287"/>
                  </a:cubicBezTo>
                  <a:cubicBezTo>
                    <a:pt x="8478" y="2325"/>
                    <a:pt x="8478" y="2468"/>
                    <a:pt x="8487" y="2554"/>
                  </a:cubicBezTo>
                  <a:lnTo>
                    <a:pt x="7459" y="3106"/>
                  </a:lnTo>
                  <a:cubicBezTo>
                    <a:pt x="7192" y="2716"/>
                    <a:pt x="6849" y="2373"/>
                    <a:pt x="6458" y="2116"/>
                  </a:cubicBezTo>
                  <a:lnTo>
                    <a:pt x="6811" y="1468"/>
                  </a:lnTo>
                  <a:cubicBezTo>
                    <a:pt x="6897" y="1487"/>
                    <a:pt x="7049" y="1487"/>
                    <a:pt x="7078" y="1430"/>
                  </a:cubicBezTo>
                  <a:cubicBezTo>
                    <a:pt x="7135" y="1334"/>
                    <a:pt x="7039" y="1173"/>
                    <a:pt x="6868" y="1068"/>
                  </a:cubicBezTo>
                  <a:cubicBezTo>
                    <a:pt x="6697" y="973"/>
                    <a:pt x="6506" y="963"/>
                    <a:pt x="6449" y="1068"/>
                  </a:cubicBezTo>
                  <a:cubicBezTo>
                    <a:pt x="6420" y="1125"/>
                    <a:pt x="6487" y="1239"/>
                    <a:pt x="6535" y="1306"/>
                  </a:cubicBezTo>
                  <a:lnTo>
                    <a:pt x="6135" y="1944"/>
                  </a:lnTo>
                  <a:cubicBezTo>
                    <a:pt x="5716" y="1735"/>
                    <a:pt x="5258" y="1601"/>
                    <a:pt x="4782" y="1573"/>
                  </a:cubicBezTo>
                  <a:lnTo>
                    <a:pt x="4744" y="420"/>
                  </a:lnTo>
                  <a:cubicBezTo>
                    <a:pt x="4839" y="382"/>
                    <a:pt x="4982" y="306"/>
                    <a:pt x="4982" y="230"/>
                  </a:cubicBezTo>
                  <a:cubicBezTo>
                    <a:pt x="4982" y="106"/>
                    <a:pt x="4811" y="1"/>
                    <a:pt x="4592" y="1"/>
                  </a:cubicBezTo>
                  <a:cubicBezTo>
                    <a:pt x="4372" y="1"/>
                    <a:pt x="4192" y="106"/>
                    <a:pt x="4192" y="230"/>
                  </a:cubicBezTo>
                  <a:cubicBezTo>
                    <a:pt x="4192" y="296"/>
                    <a:pt x="4315" y="372"/>
                    <a:pt x="4392" y="411"/>
                  </a:cubicBezTo>
                  <a:lnTo>
                    <a:pt x="4363" y="1573"/>
                  </a:lnTo>
                  <a:cubicBezTo>
                    <a:pt x="3887" y="1601"/>
                    <a:pt x="3430" y="1735"/>
                    <a:pt x="3001" y="1944"/>
                  </a:cubicBezTo>
                  <a:lnTo>
                    <a:pt x="2620" y="1315"/>
                  </a:lnTo>
                  <a:cubicBezTo>
                    <a:pt x="2677" y="1249"/>
                    <a:pt x="2753" y="1125"/>
                    <a:pt x="2715" y="1058"/>
                  </a:cubicBezTo>
                  <a:cubicBezTo>
                    <a:pt x="2658" y="963"/>
                    <a:pt x="2477" y="963"/>
                    <a:pt x="2306" y="1058"/>
                  </a:cubicBezTo>
                  <a:cubicBezTo>
                    <a:pt x="2125" y="1154"/>
                    <a:pt x="2029" y="1315"/>
                    <a:pt x="2086" y="1420"/>
                  </a:cubicBezTo>
                  <a:cubicBezTo>
                    <a:pt x="2125" y="1477"/>
                    <a:pt x="2258" y="1477"/>
                    <a:pt x="2325" y="1468"/>
                  </a:cubicBezTo>
                  <a:lnTo>
                    <a:pt x="2687" y="2125"/>
                  </a:lnTo>
                  <a:cubicBezTo>
                    <a:pt x="2287" y="2382"/>
                    <a:pt x="1944" y="2716"/>
                    <a:pt x="1686" y="3116"/>
                  </a:cubicBezTo>
                  <a:lnTo>
                    <a:pt x="667" y="2563"/>
                  </a:lnTo>
                  <a:cubicBezTo>
                    <a:pt x="686" y="2468"/>
                    <a:pt x="686" y="2306"/>
                    <a:pt x="620" y="2268"/>
                  </a:cubicBezTo>
                  <a:cubicBezTo>
                    <a:pt x="515" y="2201"/>
                    <a:pt x="343" y="2306"/>
                    <a:pt x="229" y="2506"/>
                  </a:cubicBezTo>
                  <a:cubicBezTo>
                    <a:pt x="124" y="2697"/>
                    <a:pt x="115" y="2897"/>
                    <a:pt x="220" y="2954"/>
                  </a:cubicBezTo>
                  <a:cubicBezTo>
                    <a:pt x="286" y="2992"/>
                    <a:pt x="410" y="2925"/>
                    <a:pt x="477" y="2868"/>
                  </a:cubicBezTo>
                  <a:lnTo>
                    <a:pt x="1477" y="3478"/>
                  </a:lnTo>
                  <a:cubicBezTo>
                    <a:pt x="1258" y="3906"/>
                    <a:pt x="1144" y="4363"/>
                    <a:pt x="1115" y="4840"/>
                  </a:cubicBezTo>
                  <a:lnTo>
                    <a:pt x="372" y="4859"/>
                  </a:lnTo>
                  <a:cubicBezTo>
                    <a:pt x="343" y="4783"/>
                    <a:pt x="277" y="4649"/>
                    <a:pt x="201" y="4649"/>
                  </a:cubicBezTo>
                  <a:cubicBezTo>
                    <a:pt x="96" y="4649"/>
                    <a:pt x="1" y="4811"/>
                    <a:pt x="1" y="5002"/>
                  </a:cubicBezTo>
                  <a:cubicBezTo>
                    <a:pt x="1" y="5202"/>
                    <a:pt x="96" y="5364"/>
                    <a:pt x="201" y="5364"/>
                  </a:cubicBezTo>
                  <a:cubicBezTo>
                    <a:pt x="267" y="5364"/>
                    <a:pt x="334" y="5240"/>
                    <a:pt x="362" y="5173"/>
                  </a:cubicBezTo>
                  <a:lnTo>
                    <a:pt x="1115" y="5202"/>
                  </a:lnTo>
                  <a:cubicBezTo>
                    <a:pt x="1144" y="5668"/>
                    <a:pt x="1258" y="6135"/>
                    <a:pt x="1477" y="6554"/>
                  </a:cubicBezTo>
                  <a:lnTo>
                    <a:pt x="486" y="7164"/>
                  </a:lnTo>
                  <a:cubicBezTo>
                    <a:pt x="410" y="7107"/>
                    <a:pt x="277" y="7021"/>
                    <a:pt x="201" y="7059"/>
                  </a:cubicBezTo>
                  <a:cubicBezTo>
                    <a:pt x="96" y="7116"/>
                    <a:pt x="105" y="7326"/>
                    <a:pt x="210" y="7516"/>
                  </a:cubicBezTo>
                  <a:cubicBezTo>
                    <a:pt x="324" y="7697"/>
                    <a:pt x="496" y="7802"/>
                    <a:pt x="601" y="7754"/>
                  </a:cubicBezTo>
                  <a:cubicBezTo>
                    <a:pt x="667" y="7716"/>
                    <a:pt x="667" y="7564"/>
                    <a:pt x="658" y="7488"/>
                  </a:cubicBezTo>
                  <a:lnTo>
                    <a:pt x="1686" y="6926"/>
                  </a:lnTo>
                  <a:cubicBezTo>
                    <a:pt x="1944" y="7326"/>
                    <a:pt x="2287" y="7659"/>
                    <a:pt x="2687" y="7916"/>
                  </a:cubicBezTo>
                  <a:lnTo>
                    <a:pt x="2334" y="8573"/>
                  </a:lnTo>
                  <a:cubicBezTo>
                    <a:pt x="2248" y="8554"/>
                    <a:pt x="2096" y="8545"/>
                    <a:pt x="2058" y="8612"/>
                  </a:cubicBezTo>
                  <a:cubicBezTo>
                    <a:pt x="2001" y="8707"/>
                    <a:pt x="2096" y="8869"/>
                    <a:pt x="2277" y="8964"/>
                  </a:cubicBezTo>
                  <a:cubicBezTo>
                    <a:pt x="2448" y="9069"/>
                    <a:pt x="2629" y="9069"/>
                    <a:pt x="2687" y="8974"/>
                  </a:cubicBezTo>
                  <a:cubicBezTo>
                    <a:pt x="2725" y="8916"/>
                    <a:pt x="2658" y="8802"/>
                    <a:pt x="2610" y="8735"/>
                  </a:cubicBezTo>
                  <a:lnTo>
                    <a:pt x="3001" y="8097"/>
                  </a:lnTo>
                  <a:cubicBezTo>
                    <a:pt x="3420" y="8316"/>
                    <a:pt x="3887" y="8440"/>
                    <a:pt x="4353" y="8469"/>
                  </a:cubicBezTo>
                  <a:lnTo>
                    <a:pt x="4392" y="9631"/>
                  </a:lnTo>
                  <a:cubicBezTo>
                    <a:pt x="4296" y="9659"/>
                    <a:pt x="4153" y="9736"/>
                    <a:pt x="4153" y="9812"/>
                  </a:cubicBezTo>
                  <a:cubicBezTo>
                    <a:pt x="4153" y="9936"/>
                    <a:pt x="4334" y="10040"/>
                    <a:pt x="4553" y="10040"/>
                  </a:cubicBezTo>
                  <a:cubicBezTo>
                    <a:pt x="4773" y="10040"/>
                    <a:pt x="4944" y="9936"/>
                    <a:pt x="4944" y="9812"/>
                  </a:cubicBezTo>
                  <a:cubicBezTo>
                    <a:pt x="4944" y="9745"/>
                    <a:pt x="4820" y="9669"/>
                    <a:pt x="4744" y="9640"/>
                  </a:cubicBezTo>
                  <a:lnTo>
                    <a:pt x="4782" y="8469"/>
                  </a:lnTo>
                  <a:cubicBezTo>
                    <a:pt x="5249" y="8440"/>
                    <a:pt x="5716" y="8316"/>
                    <a:pt x="6135" y="8097"/>
                  </a:cubicBezTo>
                  <a:lnTo>
                    <a:pt x="6525" y="8726"/>
                  </a:lnTo>
                  <a:cubicBezTo>
                    <a:pt x="6468" y="8793"/>
                    <a:pt x="6382" y="8916"/>
                    <a:pt x="6420" y="8983"/>
                  </a:cubicBezTo>
                  <a:cubicBezTo>
                    <a:pt x="6478" y="9078"/>
                    <a:pt x="6658" y="9078"/>
                    <a:pt x="6839" y="8974"/>
                  </a:cubicBezTo>
                  <a:cubicBezTo>
                    <a:pt x="7011" y="8878"/>
                    <a:pt x="7106" y="8716"/>
                    <a:pt x="7049" y="8621"/>
                  </a:cubicBezTo>
                  <a:cubicBezTo>
                    <a:pt x="7020" y="8564"/>
                    <a:pt x="6887" y="8564"/>
                    <a:pt x="6811" y="8573"/>
                  </a:cubicBezTo>
                  <a:lnTo>
                    <a:pt x="6458" y="7916"/>
                  </a:lnTo>
                  <a:cubicBezTo>
                    <a:pt x="6849" y="7659"/>
                    <a:pt x="7192" y="7316"/>
                    <a:pt x="7449" y="6926"/>
                  </a:cubicBezTo>
                  <a:lnTo>
                    <a:pt x="8468" y="7478"/>
                  </a:lnTo>
                  <a:cubicBezTo>
                    <a:pt x="8459" y="7573"/>
                    <a:pt x="8449" y="7735"/>
                    <a:pt x="8516" y="7773"/>
                  </a:cubicBezTo>
                  <a:cubicBezTo>
                    <a:pt x="8621" y="7831"/>
                    <a:pt x="8802" y="7726"/>
                    <a:pt x="8906" y="7535"/>
                  </a:cubicBezTo>
                  <a:cubicBezTo>
                    <a:pt x="9021" y="7335"/>
                    <a:pt x="9021" y="7145"/>
                    <a:pt x="8916" y="7078"/>
                  </a:cubicBezTo>
                  <a:cubicBezTo>
                    <a:pt x="8849" y="7040"/>
                    <a:pt x="8725" y="7116"/>
                    <a:pt x="8659" y="7164"/>
                  </a:cubicBezTo>
                  <a:lnTo>
                    <a:pt x="7668" y="6564"/>
                  </a:lnTo>
                  <a:cubicBezTo>
                    <a:pt x="7878" y="6145"/>
                    <a:pt x="8002" y="5678"/>
                    <a:pt x="8021" y="5211"/>
                  </a:cubicBezTo>
                  <a:close/>
                </a:path>
              </a:pathLst>
            </a:custGeom>
            <a:noFill/>
            <a:ln w="310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2" name="Google Shape;1962;p74"/>
            <p:cNvSpPr/>
            <p:nvPr/>
          </p:nvSpPr>
          <p:spPr>
            <a:xfrm>
              <a:off x="5634823" y="2207042"/>
              <a:ext cx="54134" cy="53471"/>
            </a:xfrm>
            <a:custGeom>
              <a:avLst/>
              <a:gdLst/>
              <a:ahLst/>
              <a:cxnLst/>
              <a:rect l="l" t="t" r="r" b="b"/>
              <a:pathLst>
                <a:path w="734" h="725" fill="none" extrusionOk="0">
                  <a:moveTo>
                    <a:pt x="724" y="343"/>
                  </a:moveTo>
                  <a:cubicBezTo>
                    <a:pt x="734" y="543"/>
                    <a:pt x="581" y="705"/>
                    <a:pt x="391" y="715"/>
                  </a:cubicBezTo>
                  <a:cubicBezTo>
                    <a:pt x="191" y="724"/>
                    <a:pt x="19" y="581"/>
                    <a:pt x="10" y="381"/>
                  </a:cubicBezTo>
                  <a:cubicBezTo>
                    <a:pt x="0" y="181"/>
                    <a:pt x="153" y="19"/>
                    <a:pt x="353" y="0"/>
                  </a:cubicBezTo>
                  <a:lnTo>
                    <a:pt x="372" y="0"/>
                  </a:lnTo>
                  <a:cubicBezTo>
                    <a:pt x="562" y="0"/>
                    <a:pt x="724" y="153"/>
                    <a:pt x="724" y="343"/>
                  </a:cubicBezTo>
                  <a:close/>
                </a:path>
              </a:pathLst>
            </a:custGeom>
            <a:noFill/>
            <a:ln w="310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3" name="Google Shape;1963;p74"/>
            <p:cNvSpPr/>
            <p:nvPr/>
          </p:nvSpPr>
          <p:spPr>
            <a:xfrm>
              <a:off x="5476034" y="2409345"/>
              <a:ext cx="54208" cy="54134"/>
            </a:xfrm>
            <a:custGeom>
              <a:avLst/>
              <a:gdLst/>
              <a:ahLst/>
              <a:cxnLst/>
              <a:rect l="l" t="t" r="r" b="b"/>
              <a:pathLst>
                <a:path w="735" h="734" fill="none" extrusionOk="0">
                  <a:moveTo>
                    <a:pt x="725" y="343"/>
                  </a:moveTo>
                  <a:cubicBezTo>
                    <a:pt x="734" y="543"/>
                    <a:pt x="582" y="705"/>
                    <a:pt x="391" y="724"/>
                  </a:cubicBezTo>
                  <a:cubicBezTo>
                    <a:pt x="191" y="734"/>
                    <a:pt x="20" y="582"/>
                    <a:pt x="10" y="382"/>
                  </a:cubicBezTo>
                  <a:cubicBezTo>
                    <a:pt x="1" y="181"/>
                    <a:pt x="153" y="20"/>
                    <a:pt x="353" y="10"/>
                  </a:cubicBezTo>
                  <a:lnTo>
                    <a:pt x="372" y="10"/>
                  </a:lnTo>
                  <a:cubicBezTo>
                    <a:pt x="563" y="1"/>
                    <a:pt x="725" y="153"/>
                    <a:pt x="725" y="343"/>
                  </a:cubicBezTo>
                  <a:close/>
                </a:path>
              </a:pathLst>
            </a:custGeom>
            <a:noFill/>
            <a:ln w="310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4" name="Google Shape;1964;p74"/>
            <p:cNvSpPr/>
            <p:nvPr/>
          </p:nvSpPr>
          <p:spPr>
            <a:xfrm>
              <a:off x="5594038" y="2344000"/>
              <a:ext cx="54208" cy="54208"/>
            </a:xfrm>
            <a:custGeom>
              <a:avLst/>
              <a:gdLst/>
              <a:ahLst/>
              <a:cxnLst/>
              <a:rect l="l" t="t" r="r" b="b"/>
              <a:pathLst>
                <a:path w="735" h="735" fill="none" extrusionOk="0">
                  <a:moveTo>
                    <a:pt x="725" y="353"/>
                  </a:moveTo>
                  <a:cubicBezTo>
                    <a:pt x="734" y="544"/>
                    <a:pt x="582" y="715"/>
                    <a:pt x="382" y="725"/>
                  </a:cubicBezTo>
                  <a:cubicBezTo>
                    <a:pt x="182" y="734"/>
                    <a:pt x="20" y="582"/>
                    <a:pt x="10" y="382"/>
                  </a:cubicBezTo>
                  <a:cubicBezTo>
                    <a:pt x="1" y="191"/>
                    <a:pt x="144" y="20"/>
                    <a:pt x="344" y="10"/>
                  </a:cubicBezTo>
                  <a:lnTo>
                    <a:pt x="363" y="10"/>
                  </a:lnTo>
                  <a:cubicBezTo>
                    <a:pt x="553" y="1"/>
                    <a:pt x="715" y="153"/>
                    <a:pt x="725" y="353"/>
                  </a:cubicBezTo>
                  <a:close/>
                </a:path>
              </a:pathLst>
            </a:custGeom>
            <a:noFill/>
            <a:ln w="310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5" name="Google Shape;1965;p74"/>
            <p:cNvSpPr/>
            <p:nvPr/>
          </p:nvSpPr>
          <p:spPr>
            <a:xfrm>
              <a:off x="5532233" y="2561791"/>
              <a:ext cx="54208" cy="54134"/>
            </a:xfrm>
            <a:custGeom>
              <a:avLst/>
              <a:gdLst/>
              <a:ahLst/>
              <a:cxnLst/>
              <a:rect l="l" t="t" r="r" b="b"/>
              <a:pathLst>
                <a:path w="735" h="734" fill="none" extrusionOk="0">
                  <a:moveTo>
                    <a:pt x="725" y="353"/>
                  </a:moveTo>
                  <a:cubicBezTo>
                    <a:pt x="734" y="543"/>
                    <a:pt x="582" y="715"/>
                    <a:pt x="391" y="724"/>
                  </a:cubicBezTo>
                  <a:cubicBezTo>
                    <a:pt x="191" y="734"/>
                    <a:pt x="20" y="581"/>
                    <a:pt x="10" y="381"/>
                  </a:cubicBezTo>
                  <a:cubicBezTo>
                    <a:pt x="1" y="191"/>
                    <a:pt x="153" y="19"/>
                    <a:pt x="353" y="10"/>
                  </a:cubicBezTo>
                  <a:lnTo>
                    <a:pt x="372" y="10"/>
                  </a:lnTo>
                  <a:cubicBezTo>
                    <a:pt x="563" y="0"/>
                    <a:pt x="725" y="153"/>
                    <a:pt x="725" y="353"/>
                  </a:cubicBezTo>
                  <a:close/>
                </a:path>
              </a:pathLst>
            </a:custGeom>
            <a:noFill/>
            <a:ln w="310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6" name="Google Shape;1966;p74"/>
            <p:cNvSpPr/>
            <p:nvPr/>
          </p:nvSpPr>
          <p:spPr>
            <a:xfrm>
              <a:off x="5818835" y="2457136"/>
              <a:ext cx="54208" cy="53471"/>
            </a:xfrm>
            <a:custGeom>
              <a:avLst/>
              <a:gdLst/>
              <a:ahLst/>
              <a:cxnLst/>
              <a:rect l="l" t="t" r="r" b="b"/>
              <a:pathLst>
                <a:path w="735" h="725" fill="none" extrusionOk="0">
                  <a:moveTo>
                    <a:pt x="725" y="343"/>
                  </a:moveTo>
                  <a:cubicBezTo>
                    <a:pt x="734" y="543"/>
                    <a:pt x="582" y="705"/>
                    <a:pt x="391" y="715"/>
                  </a:cubicBezTo>
                  <a:cubicBezTo>
                    <a:pt x="191" y="724"/>
                    <a:pt x="20" y="572"/>
                    <a:pt x="10" y="381"/>
                  </a:cubicBezTo>
                  <a:cubicBezTo>
                    <a:pt x="1" y="181"/>
                    <a:pt x="153" y="10"/>
                    <a:pt x="353" y="0"/>
                  </a:cubicBezTo>
                  <a:lnTo>
                    <a:pt x="372" y="0"/>
                  </a:lnTo>
                  <a:cubicBezTo>
                    <a:pt x="563" y="0"/>
                    <a:pt x="725" y="153"/>
                    <a:pt x="725" y="343"/>
                  </a:cubicBezTo>
                  <a:close/>
                </a:path>
              </a:pathLst>
            </a:custGeom>
            <a:noFill/>
            <a:ln w="310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7" name="Google Shape;1967;p74"/>
            <p:cNvSpPr/>
            <p:nvPr/>
          </p:nvSpPr>
          <p:spPr>
            <a:xfrm>
              <a:off x="5630619" y="2490841"/>
              <a:ext cx="54872" cy="54134"/>
            </a:xfrm>
            <a:custGeom>
              <a:avLst/>
              <a:gdLst/>
              <a:ahLst/>
              <a:cxnLst/>
              <a:rect l="l" t="t" r="r" b="b"/>
              <a:pathLst>
                <a:path w="744" h="734" fill="none" extrusionOk="0">
                  <a:moveTo>
                    <a:pt x="724" y="353"/>
                  </a:moveTo>
                  <a:cubicBezTo>
                    <a:pt x="743" y="543"/>
                    <a:pt x="591" y="715"/>
                    <a:pt x="391" y="724"/>
                  </a:cubicBezTo>
                  <a:cubicBezTo>
                    <a:pt x="191" y="734"/>
                    <a:pt x="29" y="581"/>
                    <a:pt x="10" y="381"/>
                  </a:cubicBezTo>
                  <a:cubicBezTo>
                    <a:pt x="0" y="191"/>
                    <a:pt x="153" y="19"/>
                    <a:pt x="353" y="10"/>
                  </a:cubicBezTo>
                  <a:lnTo>
                    <a:pt x="372" y="10"/>
                  </a:lnTo>
                  <a:cubicBezTo>
                    <a:pt x="562" y="0"/>
                    <a:pt x="724" y="153"/>
                    <a:pt x="724" y="353"/>
                  </a:cubicBezTo>
                  <a:close/>
                </a:path>
              </a:pathLst>
            </a:custGeom>
            <a:noFill/>
            <a:ln w="310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8" name="Google Shape;1968;p74"/>
            <p:cNvSpPr/>
            <p:nvPr/>
          </p:nvSpPr>
          <p:spPr>
            <a:xfrm>
              <a:off x="5716319" y="2391054"/>
              <a:ext cx="54134" cy="54208"/>
            </a:xfrm>
            <a:custGeom>
              <a:avLst/>
              <a:gdLst/>
              <a:ahLst/>
              <a:cxnLst/>
              <a:rect l="l" t="t" r="r" b="b"/>
              <a:pathLst>
                <a:path w="734" h="735" fill="none" extrusionOk="0">
                  <a:moveTo>
                    <a:pt x="724" y="344"/>
                  </a:moveTo>
                  <a:cubicBezTo>
                    <a:pt x="734" y="544"/>
                    <a:pt x="581" y="706"/>
                    <a:pt x="381" y="715"/>
                  </a:cubicBezTo>
                  <a:cubicBezTo>
                    <a:pt x="181" y="734"/>
                    <a:pt x="19" y="582"/>
                    <a:pt x="10" y="382"/>
                  </a:cubicBezTo>
                  <a:cubicBezTo>
                    <a:pt x="0" y="182"/>
                    <a:pt x="143" y="20"/>
                    <a:pt x="343" y="1"/>
                  </a:cubicBezTo>
                  <a:lnTo>
                    <a:pt x="362" y="1"/>
                  </a:lnTo>
                  <a:cubicBezTo>
                    <a:pt x="553" y="1"/>
                    <a:pt x="715" y="153"/>
                    <a:pt x="724" y="344"/>
                  </a:cubicBezTo>
                  <a:close/>
                </a:path>
              </a:pathLst>
            </a:custGeom>
            <a:noFill/>
            <a:ln w="310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9" name="Google Shape;1969;p74"/>
            <p:cNvSpPr/>
            <p:nvPr/>
          </p:nvSpPr>
          <p:spPr>
            <a:xfrm>
              <a:off x="5779525" y="2274452"/>
              <a:ext cx="54134" cy="54208"/>
            </a:xfrm>
            <a:custGeom>
              <a:avLst/>
              <a:gdLst/>
              <a:ahLst/>
              <a:cxnLst/>
              <a:rect l="l" t="t" r="r" b="b"/>
              <a:pathLst>
                <a:path w="734" h="735" fill="none" extrusionOk="0">
                  <a:moveTo>
                    <a:pt x="724" y="344"/>
                  </a:moveTo>
                  <a:cubicBezTo>
                    <a:pt x="734" y="544"/>
                    <a:pt x="581" y="706"/>
                    <a:pt x="381" y="715"/>
                  </a:cubicBezTo>
                  <a:cubicBezTo>
                    <a:pt x="191" y="734"/>
                    <a:pt x="20" y="582"/>
                    <a:pt x="10" y="382"/>
                  </a:cubicBezTo>
                  <a:cubicBezTo>
                    <a:pt x="0" y="182"/>
                    <a:pt x="153" y="20"/>
                    <a:pt x="353" y="1"/>
                  </a:cubicBezTo>
                  <a:lnTo>
                    <a:pt x="372" y="1"/>
                  </a:lnTo>
                  <a:cubicBezTo>
                    <a:pt x="562" y="1"/>
                    <a:pt x="724" y="153"/>
                    <a:pt x="724" y="344"/>
                  </a:cubicBezTo>
                  <a:close/>
                </a:path>
              </a:pathLst>
            </a:custGeom>
            <a:noFill/>
            <a:ln w="310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0" name="Google Shape;1970;p74"/>
            <p:cNvSpPr/>
            <p:nvPr/>
          </p:nvSpPr>
          <p:spPr>
            <a:xfrm>
              <a:off x="5719122" y="2574403"/>
              <a:ext cx="54134" cy="54208"/>
            </a:xfrm>
            <a:custGeom>
              <a:avLst/>
              <a:gdLst/>
              <a:ahLst/>
              <a:cxnLst/>
              <a:rect l="l" t="t" r="r" b="b"/>
              <a:pathLst>
                <a:path w="734" h="735" fill="none" extrusionOk="0">
                  <a:moveTo>
                    <a:pt x="724" y="344"/>
                  </a:moveTo>
                  <a:cubicBezTo>
                    <a:pt x="734" y="544"/>
                    <a:pt x="581" y="715"/>
                    <a:pt x="381" y="725"/>
                  </a:cubicBezTo>
                  <a:cubicBezTo>
                    <a:pt x="181" y="734"/>
                    <a:pt x="19" y="582"/>
                    <a:pt x="10" y="382"/>
                  </a:cubicBezTo>
                  <a:cubicBezTo>
                    <a:pt x="0" y="182"/>
                    <a:pt x="153" y="20"/>
                    <a:pt x="343" y="10"/>
                  </a:cubicBezTo>
                  <a:lnTo>
                    <a:pt x="362" y="10"/>
                  </a:lnTo>
                  <a:cubicBezTo>
                    <a:pt x="553" y="1"/>
                    <a:pt x="715" y="153"/>
                    <a:pt x="724" y="344"/>
                  </a:cubicBezTo>
                  <a:close/>
                </a:path>
              </a:pathLst>
            </a:custGeom>
            <a:noFill/>
            <a:ln w="310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1" name="Google Shape;1971;p74"/>
            <p:cNvSpPr/>
            <p:nvPr/>
          </p:nvSpPr>
          <p:spPr>
            <a:xfrm>
              <a:off x="5503469" y="2251293"/>
              <a:ext cx="54134" cy="54134"/>
            </a:xfrm>
            <a:custGeom>
              <a:avLst/>
              <a:gdLst/>
              <a:ahLst/>
              <a:cxnLst/>
              <a:rect l="l" t="t" r="r" b="b"/>
              <a:pathLst>
                <a:path w="734" h="734" fill="none" extrusionOk="0">
                  <a:moveTo>
                    <a:pt x="724" y="353"/>
                  </a:moveTo>
                  <a:cubicBezTo>
                    <a:pt x="734" y="543"/>
                    <a:pt x="581" y="715"/>
                    <a:pt x="391" y="724"/>
                  </a:cubicBezTo>
                  <a:cubicBezTo>
                    <a:pt x="191" y="734"/>
                    <a:pt x="19" y="581"/>
                    <a:pt x="10" y="381"/>
                  </a:cubicBezTo>
                  <a:cubicBezTo>
                    <a:pt x="0" y="191"/>
                    <a:pt x="153" y="19"/>
                    <a:pt x="353" y="10"/>
                  </a:cubicBezTo>
                  <a:lnTo>
                    <a:pt x="372" y="10"/>
                  </a:lnTo>
                  <a:cubicBezTo>
                    <a:pt x="562" y="0"/>
                    <a:pt x="724" y="153"/>
                    <a:pt x="724" y="353"/>
                  </a:cubicBezTo>
                  <a:close/>
                </a:path>
              </a:pathLst>
            </a:custGeom>
            <a:noFill/>
            <a:ln w="310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72" name="Google Shape;1972;p74"/>
          <p:cNvGrpSpPr/>
          <p:nvPr/>
        </p:nvGrpSpPr>
        <p:grpSpPr>
          <a:xfrm flipH="1">
            <a:off x="5139375" y="1073800"/>
            <a:ext cx="3385325" cy="1969375"/>
            <a:chOff x="5714175" y="1073800"/>
            <a:chExt cx="3385325" cy="1969375"/>
          </a:xfrm>
        </p:grpSpPr>
        <p:sp>
          <p:nvSpPr>
            <p:cNvPr id="1973" name="Google Shape;1973;p74"/>
            <p:cNvSpPr/>
            <p:nvPr/>
          </p:nvSpPr>
          <p:spPr>
            <a:xfrm>
              <a:off x="5714175" y="1295000"/>
              <a:ext cx="72000" cy="720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4" name="Google Shape;1974;p74"/>
            <p:cNvSpPr/>
            <p:nvPr/>
          </p:nvSpPr>
          <p:spPr>
            <a:xfrm>
              <a:off x="7597350" y="1073800"/>
              <a:ext cx="72000" cy="720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5" name="Google Shape;1975;p74"/>
            <p:cNvSpPr/>
            <p:nvPr/>
          </p:nvSpPr>
          <p:spPr>
            <a:xfrm>
              <a:off x="7700350" y="1907100"/>
              <a:ext cx="72000" cy="720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6" name="Google Shape;1976;p74"/>
            <p:cNvSpPr/>
            <p:nvPr/>
          </p:nvSpPr>
          <p:spPr>
            <a:xfrm>
              <a:off x="9027500" y="2971175"/>
              <a:ext cx="72000" cy="720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77" name="Google Shape;1977;p74"/>
          <p:cNvGrpSpPr/>
          <p:nvPr/>
        </p:nvGrpSpPr>
        <p:grpSpPr>
          <a:xfrm rot="4499958" flipH="1">
            <a:off x="7252094" y="549295"/>
            <a:ext cx="490083" cy="1237921"/>
            <a:chOff x="6907050" y="3762000"/>
            <a:chExt cx="165750" cy="418675"/>
          </a:xfrm>
        </p:grpSpPr>
        <p:sp>
          <p:nvSpPr>
            <p:cNvPr id="1978" name="Google Shape;1978;p74"/>
            <p:cNvSpPr/>
            <p:nvPr/>
          </p:nvSpPr>
          <p:spPr>
            <a:xfrm>
              <a:off x="6907050" y="3762000"/>
              <a:ext cx="157425" cy="418675"/>
            </a:xfrm>
            <a:custGeom>
              <a:avLst/>
              <a:gdLst/>
              <a:ahLst/>
              <a:cxnLst/>
              <a:rect l="l" t="t" r="r" b="b"/>
              <a:pathLst>
                <a:path w="6297" h="16747" extrusionOk="0">
                  <a:moveTo>
                    <a:pt x="592" y="0"/>
                  </a:moveTo>
                  <a:cubicBezTo>
                    <a:pt x="490" y="0"/>
                    <a:pt x="395" y="71"/>
                    <a:pt x="372" y="182"/>
                  </a:cubicBezTo>
                  <a:cubicBezTo>
                    <a:pt x="353" y="248"/>
                    <a:pt x="10" y="1772"/>
                    <a:pt x="1772" y="3534"/>
                  </a:cubicBezTo>
                  <a:cubicBezTo>
                    <a:pt x="2305" y="4039"/>
                    <a:pt x="2858" y="4515"/>
                    <a:pt x="3439" y="4963"/>
                  </a:cubicBezTo>
                  <a:cubicBezTo>
                    <a:pt x="4715" y="5973"/>
                    <a:pt x="5820" y="6859"/>
                    <a:pt x="5820" y="8021"/>
                  </a:cubicBezTo>
                  <a:cubicBezTo>
                    <a:pt x="5820" y="9716"/>
                    <a:pt x="3067" y="11678"/>
                    <a:pt x="3048" y="11697"/>
                  </a:cubicBezTo>
                  <a:cubicBezTo>
                    <a:pt x="2924" y="11773"/>
                    <a:pt x="0" y="13698"/>
                    <a:pt x="467" y="16545"/>
                  </a:cubicBezTo>
                  <a:cubicBezTo>
                    <a:pt x="485" y="16663"/>
                    <a:pt x="572" y="16746"/>
                    <a:pt x="686" y="16746"/>
                  </a:cubicBezTo>
                  <a:cubicBezTo>
                    <a:pt x="693" y="16746"/>
                    <a:pt x="699" y="16746"/>
                    <a:pt x="705" y="16745"/>
                  </a:cubicBezTo>
                  <a:lnTo>
                    <a:pt x="743" y="16745"/>
                  </a:lnTo>
                  <a:cubicBezTo>
                    <a:pt x="876" y="16726"/>
                    <a:pt x="962" y="16603"/>
                    <a:pt x="943" y="16469"/>
                  </a:cubicBezTo>
                  <a:cubicBezTo>
                    <a:pt x="524" y="13936"/>
                    <a:pt x="3286" y="12116"/>
                    <a:pt x="3324" y="12088"/>
                  </a:cubicBezTo>
                  <a:cubicBezTo>
                    <a:pt x="3439" y="12002"/>
                    <a:pt x="6296" y="9964"/>
                    <a:pt x="6296" y="8021"/>
                  </a:cubicBezTo>
                  <a:cubicBezTo>
                    <a:pt x="6296" y="6630"/>
                    <a:pt x="5058" y="5639"/>
                    <a:pt x="3734" y="4592"/>
                  </a:cubicBezTo>
                  <a:cubicBezTo>
                    <a:pt x="3172" y="4153"/>
                    <a:pt x="2629" y="3687"/>
                    <a:pt x="2105" y="3191"/>
                  </a:cubicBezTo>
                  <a:cubicBezTo>
                    <a:pt x="553" y="1639"/>
                    <a:pt x="819" y="353"/>
                    <a:pt x="829" y="286"/>
                  </a:cubicBezTo>
                  <a:cubicBezTo>
                    <a:pt x="857" y="163"/>
                    <a:pt x="781" y="39"/>
                    <a:pt x="657" y="10"/>
                  </a:cubicBezTo>
                  <a:cubicBezTo>
                    <a:pt x="636" y="3"/>
                    <a:pt x="614" y="0"/>
                    <a:pt x="59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9" name="Google Shape;1979;p74"/>
            <p:cNvSpPr/>
            <p:nvPr/>
          </p:nvSpPr>
          <p:spPr>
            <a:xfrm>
              <a:off x="6915375" y="3762100"/>
              <a:ext cx="157425" cy="418550"/>
            </a:xfrm>
            <a:custGeom>
              <a:avLst/>
              <a:gdLst/>
              <a:ahLst/>
              <a:cxnLst/>
              <a:rect l="l" t="t" r="r" b="b"/>
              <a:pathLst>
                <a:path w="6297" h="16742" extrusionOk="0">
                  <a:moveTo>
                    <a:pt x="5695" y="0"/>
                  </a:moveTo>
                  <a:cubicBezTo>
                    <a:pt x="5677" y="0"/>
                    <a:pt x="5658" y="2"/>
                    <a:pt x="5639" y="6"/>
                  </a:cubicBezTo>
                  <a:cubicBezTo>
                    <a:pt x="5516" y="35"/>
                    <a:pt x="5430" y="159"/>
                    <a:pt x="5458" y="292"/>
                  </a:cubicBezTo>
                  <a:cubicBezTo>
                    <a:pt x="5477" y="339"/>
                    <a:pt x="5744" y="1635"/>
                    <a:pt x="4182" y="3187"/>
                  </a:cubicBezTo>
                  <a:cubicBezTo>
                    <a:pt x="3668" y="3683"/>
                    <a:pt x="3125" y="4149"/>
                    <a:pt x="2563" y="4588"/>
                  </a:cubicBezTo>
                  <a:cubicBezTo>
                    <a:pt x="1239" y="5635"/>
                    <a:pt x="1" y="6626"/>
                    <a:pt x="1" y="8026"/>
                  </a:cubicBezTo>
                  <a:cubicBezTo>
                    <a:pt x="1" y="9960"/>
                    <a:pt x="2858" y="12008"/>
                    <a:pt x="2982" y="12093"/>
                  </a:cubicBezTo>
                  <a:cubicBezTo>
                    <a:pt x="3020" y="12112"/>
                    <a:pt x="5782" y="13932"/>
                    <a:pt x="5363" y="16475"/>
                  </a:cubicBezTo>
                  <a:cubicBezTo>
                    <a:pt x="5344" y="16599"/>
                    <a:pt x="5430" y="16722"/>
                    <a:pt x="5563" y="16741"/>
                  </a:cubicBezTo>
                  <a:lnTo>
                    <a:pt x="5601" y="16741"/>
                  </a:lnTo>
                  <a:cubicBezTo>
                    <a:pt x="5716" y="16741"/>
                    <a:pt x="5811" y="16656"/>
                    <a:pt x="5830" y="16551"/>
                  </a:cubicBezTo>
                  <a:cubicBezTo>
                    <a:pt x="6297" y="13694"/>
                    <a:pt x="3372" y="11769"/>
                    <a:pt x="3249" y="11703"/>
                  </a:cubicBezTo>
                  <a:cubicBezTo>
                    <a:pt x="3220" y="11684"/>
                    <a:pt x="477" y="9712"/>
                    <a:pt x="477" y="8026"/>
                  </a:cubicBezTo>
                  <a:cubicBezTo>
                    <a:pt x="477" y="6855"/>
                    <a:pt x="1572" y="5978"/>
                    <a:pt x="2858" y="4959"/>
                  </a:cubicBezTo>
                  <a:cubicBezTo>
                    <a:pt x="3439" y="4511"/>
                    <a:pt x="3992" y="4035"/>
                    <a:pt x="4525" y="3530"/>
                  </a:cubicBezTo>
                  <a:cubicBezTo>
                    <a:pt x="6287" y="1768"/>
                    <a:pt x="5944" y="244"/>
                    <a:pt x="5925" y="178"/>
                  </a:cubicBezTo>
                  <a:cubicBezTo>
                    <a:pt x="5901" y="71"/>
                    <a:pt x="5806" y="0"/>
                    <a:pt x="569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0" name="Google Shape;1980;p74"/>
            <p:cNvSpPr/>
            <p:nvPr/>
          </p:nvSpPr>
          <p:spPr>
            <a:xfrm>
              <a:off x="6922750" y="3786300"/>
              <a:ext cx="135775" cy="5975"/>
            </a:xfrm>
            <a:custGeom>
              <a:avLst/>
              <a:gdLst/>
              <a:ahLst/>
              <a:cxnLst/>
              <a:rect l="l" t="t" r="r" b="b"/>
              <a:pathLst>
                <a:path w="5431" h="239" extrusionOk="0">
                  <a:moveTo>
                    <a:pt x="125" y="0"/>
                  </a:moveTo>
                  <a:cubicBezTo>
                    <a:pt x="58" y="0"/>
                    <a:pt x="1" y="48"/>
                    <a:pt x="1" y="114"/>
                  </a:cubicBezTo>
                  <a:cubicBezTo>
                    <a:pt x="1" y="181"/>
                    <a:pt x="58" y="238"/>
                    <a:pt x="125" y="238"/>
                  </a:cubicBezTo>
                  <a:lnTo>
                    <a:pt x="5316" y="238"/>
                  </a:lnTo>
                  <a:cubicBezTo>
                    <a:pt x="5382" y="238"/>
                    <a:pt x="5430" y="181"/>
                    <a:pt x="5430" y="114"/>
                  </a:cubicBezTo>
                  <a:cubicBezTo>
                    <a:pt x="5430" y="48"/>
                    <a:pt x="5382" y="0"/>
                    <a:pt x="531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1" name="Google Shape;1981;p74"/>
            <p:cNvSpPr/>
            <p:nvPr/>
          </p:nvSpPr>
          <p:spPr>
            <a:xfrm>
              <a:off x="6922750" y="3800100"/>
              <a:ext cx="135775" cy="5975"/>
            </a:xfrm>
            <a:custGeom>
              <a:avLst/>
              <a:gdLst/>
              <a:ahLst/>
              <a:cxnLst/>
              <a:rect l="l" t="t" r="r" b="b"/>
              <a:pathLst>
                <a:path w="5431" h="239" extrusionOk="0">
                  <a:moveTo>
                    <a:pt x="125" y="1"/>
                  </a:moveTo>
                  <a:cubicBezTo>
                    <a:pt x="58" y="1"/>
                    <a:pt x="1" y="48"/>
                    <a:pt x="1" y="115"/>
                  </a:cubicBezTo>
                  <a:cubicBezTo>
                    <a:pt x="1" y="182"/>
                    <a:pt x="58" y="239"/>
                    <a:pt x="125" y="239"/>
                  </a:cubicBezTo>
                  <a:lnTo>
                    <a:pt x="5316" y="239"/>
                  </a:lnTo>
                  <a:cubicBezTo>
                    <a:pt x="5382" y="239"/>
                    <a:pt x="5430" y="182"/>
                    <a:pt x="5430" y="115"/>
                  </a:cubicBezTo>
                  <a:cubicBezTo>
                    <a:pt x="5430" y="48"/>
                    <a:pt x="5382" y="1"/>
                    <a:pt x="531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2" name="Google Shape;1982;p74"/>
            <p:cNvSpPr/>
            <p:nvPr/>
          </p:nvSpPr>
          <p:spPr>
            <a:xfrm>
              <a:off x="6930150" y="3813675"/>
              <a:ext cx="120975" cy="5975"/>
            </a:xfrm>
            <a:custGeom>
              <a:avLst/>
              <a:gdLst/>
              <a:ahLst/>
              <a:cxnLst/>
              <a:rect l="l" t="t" r="r" b="b"/>
              <a:pathLst>
                <a:path w="4839" h="239" extrusionOk="0">
                  <a:moveTo>
                    <a:pt x="124" y="1"/>
                  </a:moveTo>
                  <a:cubicBezTo>
                    <a:pt x="57" y="1"/>
                    <a:pt x="0" y="58"/>
                    <a:pt x="0" y="124"/>
                  </a:cubicBezTo>
                  <a:cubicBezTo>
                    <a:pt x="0" y="191"/>
                    <a:pt x="57" y="239"/>
                    <a:pt x="124" y="239"/>
                  </a:cubicBezTo>
                  <a:lnTo>
                    <a:pt x="4724" y="239"/>
                  </a:lnTo>
                  <a:cubicBezTo>
                    <a:pt x="4791" y="239"/>
                    <a:pt x="4839" y="191"/>
                    <a:pt x="4839" y="124"/>
                  </a:cubicBezTo>
                  <a:cubicBezTo>
                    <a:pt x="4839" y="58"/>
                    <a:pt x="4791" y="1"/>
                    <a:pt x="472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3" name="Google Shape;1983;p74"/>
            <p:cNvSpPr/>
            <p:nvPr/>
          </p:nvSpPr>
          <p:spPr>
            <a:xfrm>
              <a:off x="6941325" y="3827475"/>
              <a:ext cx="98850" cy="6000"/>
            </a:xfrm>
            <a:custGeom>
              <a:avLst/>
              <a:gdLst/>
              <a:ahLst/>
              <a:cxnLst/>
              <a:rect l="l" t="t" r="r" b="b"/>
              <a:pathLst>
                <a:path w="3954" h="240" extrusionOk="0">
                  <a:moveTo>
                    <a:pt x="115" y="1"/>
                  </a:moveTo>
                  <a:cubicBezTo>
                    <a:pt x="48" y="1"/>
                    <a:pt x="1" y="58"/>
                    <a:pt x="1" y="125"/>
                  </a:cubicBezTo>
                  <a:cubicBezTo>
                    <a:pt x="1" y="191"/>
                    <a:pt x="48" y="239"/>
                    <a:pt x="115" y="239"/>
                  </a:cubicBezTo>
                  <a:lnTo>
                    <a:pt x="3830" y="239"/>
                  </a:lnTo>
                  <a:cubicBezTo>
                    <a:pt x="3896" y="239"/>
                    <a:pt x="3954" y="191"/>
                    <a:pt x="3954" y="125"/>
                  </a:cubicBezTo>
                  <a:cubicBezTo>
                    <a:pt x="3954" y="58"/>
                    <a:pt x="3896" y="1"/>
                    <a:pt x="383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4" name="Google Shape;1984;p74"/>
            <p:cNvSpPr/>
            <p:nvPr/>
          </p:nvSpPr>
          <p:spPr>
            <a:xfrm>
              <a:off x="6922750" y="4151100"/>
              <a:ext cx="135775" cy="5975"/>
            </a:xfrm>
            <a:custGeom>
              <a:avLst/>
              <a:gdLst/>
              <a:ahLst/>
              <a:cxnLst/>
              <a:rect l="l" t="t" r="r" b="b"/>
              <a:pathLst>
                <a:path w="5431" h="239" extrusionOk="0">
                  <a:moveTo>
                    <a:pt x="125" y="0"/>
                  </a:moveTo>
                  <a:cubicBezTo>
                    <a:pt x="58" y="0"/>
                    <a:pt x="1" y="58"/>
                    <a:pt x="1" y="124"/>
                  </a:cubicBezTo>
                  <a:cubicBezTo>
                    <a:pt x="1" y="191"/>
                    <a:pt x="58" y="239"/>
                    <a:pt x="125" y="239"/>
                  </a:cubicBezTo>
                  <a:lnTo>
                    <a:pt x="5316" y="239"/>
                  </a:lnTo>
                  <a:cubicBezTo>
                    <a:pt x="5382" y="239"/>
                    <a:pt x="5430" y="191"/>
                    <a:pt x="5430" y="124"/>
                  </a:cubicBezTo>
                  <a:cubicBezTo>
                    <a:pt x="5430" y="58"/>
                    <a:pt x="5382" y="0"/>
                    <a:pt x="531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5" name="Google Shape;1985;p74"/>
            <p:cNvSpPr/>
            <p:nvPr/>
          </p:nvSpPr>
          <p:spPr>
            <a:xfrm>
              <a:off x="6922750" y="4137525"/>
              <a:ext cx="135775" cy="5975"/>
            </a:xfrm>
            <a:custGeom>
              <a:avLst/>
              <a:gdLst/>
              <a:ahLst/>
              <a:cxnLst/>
              <a:rect l="l" t="t" r="r" b="b"/>
              <a:pathLst>
                <a:path w="5431" h="239" extrusionOk="0">
                  <a:moveTo>
                    <a:pt x="125" y="0"/>
                  </a:moveTo>
                  <a:cubicBezTo>
                    <a:pt x="58" y="0"/>
                    <a:pt x="1" y="48"/>
                    <a:pt x="1" y="115"/>
                  </a:cubicBezTo>
                  <a:cubicBezTo>
                    <a:pt x="1" y="181"/>
                    <a:pt x="58" y="239"/>
                    <a:pt x="125" y="239"/>
                  </a:cubicBezTo>
                  <a:lnTo>
                    <a:pt x="5316" y="239"/>
                  </a:lnTo>
                  <a:cubicBezTo>
                    <a:pt x="5382" y="239"/>
                    <a:pt x="5430" y="181"/>
                    <a:pt x="5430" y="115"/>
                  </a:cubicBezTo>
                  <a:cubicBezTo>
                    <a:pt x="5430" y="48"/>
                    <a:pt x="5382" y="0"/>
                    <a:pt x="531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6" name="Google Shape;1986;p74"/>
            <p:cNvSpPr/>
            <p:nvPr/>
          </p:nvSpPr>
          <p:spPr>
            <a:xfrm>
              <a:off x="6930150" y="4123725"/>
              <a:ext cx="120975" cy="5975"/>
            </a:xfrm>
            <a:custGeom>
              <a:avLst/>
              <a:gdLst/>
              <a:ahLst/>
              <a:cxnLst/>
              <a:rect l="l" t="t" r="r" b="b"/>
              <a:pathLst>
                <a:path w="4839" h="239" extrusionOk="0">
                  <a:moveTo>
                    <a:pt x="124" y="0"/>
                  </a:moveTo>
                  <a:cubicBezTo>
                    <a:pt x="57" y="0"/>
                    <a:pt x="0" y="48"/>
                    <a:pt x="0" y="114"/>
                  </a:cubicBezTo>
                  <a:cubicBezTo>
                    <a:pt x="0" y="181"/>
                    <a:pt x="57" y="238"/>
                    <a:pt x="124" y="238"/>
                  </a:cubicBezTo>
                  <a:lnTo>
                    <a:pt x="4724" y="238"/>
                  </a:lnTo>
                  <a:cubicBezTo>
                    <a:pt x="4791" y="238"/>
                    <a:pt x="4839" y="181"/>
                    <a:pt x="4839" y="114"/>
                  </a:cubicBezTo>
                  <a:cubicBezTo>
                    <a:pt x="4839" y="48"/>
                    <a:pt x="4791" y="0"/>
                    <a:pt x="472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7" name="Google Shape;1987;p74"/>
            <p:cNvSpPr/>
            <p:nvPr/>
          </p:nvSpPr>
          <p:spPr>
            <a:xfrm>
              <a:off x="6941325" y="4109900"/>
              <a:ext cx="98850" cy="5975"/>
            </a:xfrm>
            <a:custGeom>
              <a:avLst/>
              <a:gdLst/>
              <a:ahLst/>
              <a:cxnLst/>
              <a:rect l="l" t="t" r="r" b="b"/>
              <a:pathLst>
                <a:path w="3954" h="239" extrusionOk="0">
                  <a:moveTo>
                    <a:pt x="115" y="1"/>
                  </a:moveTo>
                  <a:cubicBezTo>
                    <a:pt x="48" y="1"/>
                    <a:pt x="1" y="58"/>
                    <a:pt x="1" y="115"/>
                  </a:cubicBezTo>
                  <a:cubicBezTo>
                    <a:pt x="1" y="182"/>
                    <a:pt x="48" y="239"/>
                    <a:pt x="115" y="239"/>
                  </a:cubicBezTo>
                  <a:lnTo>
                    <a:pt x="3830" y="239"/>
                  </a:lnTo>
                  <a:cubicBezTo>
                    <a:pt x="3896" y="239"/>
                    <a:pt x="3954" y="182"/>
                    <a:pt x="3954" y="115"/>
                  </a:cubicBezTo>
                  <a:cubicBezTo>
                    <a:pt x="3954" y="58"/>
                    <a:pt x="3896" y="1"/>
                    <a:pt x="383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8" name="Google Shape;1988;p74"/>
            <p:cNvSpPr/>
            <p:nvPr/>
          </p:nvSpPr>
          <p:spPr>
            <a:xfrm>
              <a:off x="6922750" y="3938925"/>
              <a:ext cx="135775" cy="5975"/>
            </a:xfrm>
            <a:custGeom>
              <a:avLst/>
              <a:gdLst/>
              <a:ahLst/>
              <a:cxnLst/>
              <a:rect l="l" t="t" r="r" b="b"/>
              <a:pathLst>
                <a:path w="5431" h="239" extrusionOk="0">
                  <a:moveTo>
                    <a:pt x="125" y="1"/>
                  </a:moveTo>
                  <a:cubicBezTo>
                    <a:pt x="58" y="1"/>
                    <a:pt x="1" y="58"/>
                    <a:pt x="1" y="115"/>
                  </a:cubicBezTo>
                  <a:cubicBezTo>
                    <a:pt x="1" y="182"/>
                    <a:pt x="58" y="239"/>
                    <a:pt x="125" y="239"/>
                  </a:cubicBezTo>
                  <a:lnTo>
                    <a:pt x="5316" y="239"/>
                  </a:lnTo>
                  <a:cubicBezTo>
                    <a:pt x="5382" y="239"/>
                    <a:pt x="5430" y="182"/>
                    <a:pt x="5430" y="115"/>
                  </a:cubicBezTo>
                  <a:cubicBezTo>
                    <a:pt x="5430" y="58"/>
                    <a:pt x="5382" y="1"/>
                    <a:pt x="531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9" name="Google Shape;1989;p74"/>
            <p:cNvSpPr/>
            <p:nvPr/>
          </p:nvSpPr>
          <p:spPr>
            <a:xfrm>
              <a:off x="6922750" y="3952275"/>
              <a:ext cx="135775" cy="5975"/>
            </a:xfrm>
            <a:custGeom>
              <a:avLst/>
              <a:gdLst/>
              <a:ahLst/>
              <a:cxnLst/>
              <a:rect l="l" t="t" r="r" b="b"/>
              <a:pathLst>
                <a:path w="5431" h="239" extrusionOk="0">
                  <a:moveTo>
                    <a:pt x="125" y="0"/>
                  </a:moveTo>
                  <a:cubicBezTo>
                    <a:pt x="58" y="0"/>
                    <a:pt x="1" y="48"/>
                    <a:pt x="1" y="114"/>
                  </a:cubicBezTo>
                  <a:cubicBezTo>
                    <a:pt x="1" y="181"/>
                    <a:pt x="58" y="238"/>
                    <a:pt x="125" y="238"/>
                  </a:cubicBezTo>
                  <a:lnTo>
                    <a:pt x="5316" y="238"/>
                  </a:lnTo>
                  <a:cubicBezTo>
                    <a:pt x="5382" y="238"/>
                    <a:pt x="5430" y="181"/>
                    <a:pt x="5430" y="114"/>
                  </a:cubicBezTo>
                  <a:cubicBezTo>
                    <a:pt x="5430" y="48"/>
                    <a:pt x="5382" y="0"/>
                    <a:pt x="531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0" name="Google Shape;1990;p74"/>
            <p:cNvSpPr/>
            <p:nvPr/>
          </p:nvSpPr>
          <p:spPr>
            <a:xfrm>
              <a:off x="6920625" y="3965350"/>
              <a:ext cx="140275" cy="6000"/>
            </a:xfrm>
            <a:custGeom>
              <a:avLst/>
              <a:gdLst/>
              <a:ahLst/>
              <a:cxnLst/>
              <a:rect l="l" t="t" r="r" b="b"/>
              <a:pathLst>
                <a:path w="5611" h="240" extrusionOk="0">
                  <a:moveTo>
                    <a:pt x="114" y="1"/>
                  </a:moveTo>
                  <a:cubicBezTo>
                    <a:pt x="57" y="1"/>
                    <a:pt x="0" y="58"/>
                    <a:pt x="0" y="125"/>
                  </a:cubicBezTo>
                  <a:cubicBezTo>
                    <a:pt x="0" y="182"/>
                    <a:pt x="57" y="239"/>
                    <a:pt x="114" y="239"/>
                  </a:cubicBezTo>
                  <a:lnTo>
                    <a:pt x="5486" y="239"/>
                  </a:lnTo>
                  <a:cubicBezTo>
                    <a:pt x="5553" y="239"/>
                    <a:pt x="5610" y="182"/>
                    <a:pt x="5610" y="125"/>
                  </a:cubicBezTo>
                  <a:cubicBezTo>
                    <a:pt x="5610" y="58"/>
                    <a:pt x="5553" y="1"/>
                    <a:pt x="548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1" name="Google Shape;1991;p74"/>
            <p:cNvSpPr/>
            <p:nvPr/>
          </p:nvSpPr>
          <p:spPr>
            <a:xfrm>
              <a:off x="6923475" y="3978700"/>
              <a:ext cx="134325" cy="5975"/>
            </a:xfrm>
            <a:custGeom>
              <a:avLst/>
              <a:gdLst/>
              <a:ahLst/>
              <a:cxnLst/>
              <a:rect l="l" t="t" r="r" b="b"/>
              <a:pathLst>
                <a:path w="5373" h="239" extrusionOk="0">
                  <a:moveTo>
                    <a:pt x="124" y="0"/>
                  </a:moveTo>
                  <a:cubicBezTo>
                    <a:pt x="58" y="0"/>
                    <a:pt x="0" y="57"/>
                    <a:pt x="0" y="124"/>
                  </a:cubicBezTo>
                  <a:cubicBezTo>
                    <a:pt x="0" y="191"/>
                    <a:pt x="58" y="238"/>
                    <a:pt x="124" y="238"/>
                  </a:cubicBezTo>
                  <a:lnTo>
                    <a:pt x="5258" y="238"/>
                  </a:lnTo>
                  <a:cubicBezTo>
                    <a:pt x="5325" y="238"/>
                    <a:pt x="5372" y="191"/>
                    <a:pt x="5372" y="124"/>
                  </a:cubicBezTo>
                  <a:cubicBezTo>
                    <a:pt x="5372" y="57"/>
                    <a:pt x="5325" y="0"/>
                    <a:pt x="525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2" name="Google Shape;1992;p74"/>
            <p:cNvSpPr/>
            <p:nvPr/>
          </p:nvSpPr>
          <p:spPr>
            <a:xfrm>
              <a:off x="6928950" y="3992275"/>
              <a:ext cx="123600" cy="5975"/>
            </a:xfrm>
            <a:custGeom>
              <a:avLst/>
              <a:gdLst/>
              <a:ahLst/>
              <a:cxnLst/>
              <a:rect l="l" t="t" r="r" b="b"/>
              <a:pathLst>
                <a:path w="4944" h="239" extrusionOk="0">
                  <a:moveTo>
                    <a:pt x="124" y="0"/>
                  </a:moveTo>
                  <a:cubicBezTo>
                    <a:pt x="58" y="0"/>
                    <a:pt x="0" y="48"/>
                    <a:pt x="0" y="115"/>
                  </a:cubicBezTo>
                  <a:cubicBezTo>
                    <a:pt x="0" y="181"/>
                    <a:pt x="58" y="238"/>
                    <a:pt x="124" y="238"/>
                  </a:cubicBezTo>
                  <a:lnTo>
                    <a:pt x="4820" y="238"/>
                  </a:lnTo>
                  <a:cubicBezTo>
                    <a:pt x="4887" y="238"/>
                    <a:pt x="4944" y="181"/>
                    <a:pt x="4944" y="115"/>
                  </a:cubicBezTo>
                  <a:cubicBezTo>
                    <a:pt x="4944" y="48"/>
                    <a:pt x="4887" y="0"/>
                    <a:pt x="482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993" name="Google Shape;1993;p74"/>
          <p:cNvSpPr/>
          <p:nvPr/>
        </p:nvSpPr>
        <p:spPr>
          <a:xfrm>
            <a:off x="0" y="-13375"/>
            <a:ext cx="713100" cy="2736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4" name="Google Shape;1994;p74"/>
          <p:cNvSpPr/>
          <p:nvPr/>
        </p:nvSpPr>
        <p:spPr>
          <a:xfrm>
            <a:off x="0" y="4604000"/>
            <a:ext cx="9144000" cy="556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theme/theme1.xml><?xml version="1.0" encoding="utf-8"?>
<a:theme xmlns:a="http://schemas.openxmlformats.org/drawingml/2006/main" name="Genetics - Bachelor of Science in Biological Sciences by Slidesgo">
  <a:themeElements>
    <a:clrScheme name="Simple Light">
      <a:dk1>
        <a:srgbClr val="000000"/>
      </a:dk1>
      <a:lt1>
        <a:srgbClr val="F7F7F7"/>
      </a:lt1>
      <a:dk2>
        <a:srgbClr val="777676"/>
      </a:dk2>
      <a:lt2>
        <a:srgbClr val="3271D3"/>
      </a:lt2>
      <a:accent1>
        <a:srgbClr val="FFFFFF"/>
      </a:accent1>
      <a:accent2>
        <a:srgbClr val="FFFFFF"/>
      </a:accent2>
      <a:accent3>
        <a:srgbClr val="FFFFFF"/>
      </a:accent3>
      <a:accent4>
        <a:srgbClr val="FFFFFF"/>
      </a:accent4>
      <a:accent5>
        <a:srgbClr val="FFFFFF"/>
      </a:accent5>
      <a:accent6>
        <a:srgbClr val="FFFFFF"/>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1390</TotalTime>
  <Words>5698</Words>
  <Application>Microsoft Macintosh PowerPoint</Application>
  <PresentationFormat>On-screen Show (16:9)</PresentationFormat>
  <Paragraphs>673</Paragraphs>
  <Slides>65</Slides>
  <Notes>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65</vt:i4>
      </vt:variant>
    </vt:vector>
  </HeadingPairs>
  <TitlesOfParts>
    <vt:vector size="71" baseType="lpstr">
      <vt:lpstr>Nunito Light</vt:lpstr>
      <vt:lpstr>Arial</vt:lpstr>
      <vt:lpstr>DM Sans</vt:lpstr>
      <vt:lpstr>DM Sans Light</vt:lpstr>
      <vt:lpstr>Raleway</vt:lpstr>
      <vt:lpstr>Genetics - Bachelor of Science in Biological Sciences by Slidesgo</vt:lpstr>
      <vt:lpstr>Oncology AHD Review</vt:lpstr>
      <vt:lpstr>Question 1.</vt:lpstr>
      <vt:lpstr>Question 1.</vt:lpstr>
      <vt:lpstr>Thyroid Nodule/Mass:  Get TSH and ultrasound with lymph node mapping</vt:lpstr>
      <vt:lpstr>PowerPoint Presentation</vt:lpstr>
      <vt:lpstr>Question 2.</vt:lpstr>
      <vt:lpstr>Question 2.</vt:lpstr>
      <vt:lpstr>Diagnosis of Thyrotoxicosis</vt:lpstr>
      <vt:lpstr>Question 3.</vt:lpstr>
      <vt:lpstr>Question 3.</vt:lpstr>
      <vt:lpstr>Colon Cancer: 3 buckets</vt:lpstr>
      <vt:lpstr>Colon cancer testing</vt:lpstr>
      <vt:lpstr>Stage 2 Colon Cancer:  Indications for Adjuvant Chemotherapy (High risk)   </vt:lpstr>
      <vt:lpstr>Question 4.</vt:lpstr>
      <vt:lpstr>Question 4.</vt:lpstr>
      <vt:lpstr>Staging of Colon Cancer for Metastases</vt:lpstr>
      <vt:lpstr>Question 5. </vt:lpstr>
      <vt:lpstr>Question 5. </vt:lpstr>
      <vt:lpstr>Lynch Syndrome Criteria</vt:lpstr>
      <vt:lpstr>Screening for Patients with Lynch Syndrome</vt:lpstr>
      <vt:lpstr>Screening for Patients with Lynch Syndrome</vt:lpstr>
      <vt:lpstr>Screening for Patients with Lynch Syndrome</vt:lpstr>
      <vt:lpstr>Question 6.</vt:lpstr>
      <vt:lpstr>Question 6.</vt:lpstr>
      <vt:lpstr>CA 19-9: Lewis Antigen</vt:lpstr>
      <vt:lpstr>Pancreatic Cancer </vt:lpstr>
      <vt:lpstr>Question 7.</vt:lpstr>
      <vt:lpstr>Question 7.</vt:lpstr>
      <vt:lpstr>Colon Cancer: 3 buckets</vt:lpstr>
      <vt:lpstr>Colon Cancer Risk:</vt:lpstr>
      <vt:lpstr>PowerPoint Presentation</vt:lpstr>
      <vt:lpstr>Question 8.</vt:lpstr>
      <vt:lpstr>Question 8.</vt:lpstr>
      <vt:lpstr>Chronic Hepatitis B: Four Phases</vt:lpstr>
      <vt:lpstr>Chronic Hepatitis B Serologies </vt:lpstr>
      <vt:lpstr>HCC Screening</vt:lpstr>
      <vt:lpstr>Question 9.</vt:lpstr>
      <vt:lpstr>Question 9.</vt:lpstr>
      <vt:lpstr>PowerPoint Presentation</vt:lpstr>
      <vt:lpstr>PowerPoint Presentation</vt:lpstr>
      <vt:lpstr>PowerPoint Presentation</vt:lpstr>
      <vt:lpstr>Other answers….</vt:lpstr>
      <vt:lpstr>Question 10.</vt:lpstr>
      <vt:lpstr>Question 10.</vt:lpstr>
      <vt:lpstr>Screening BRCA Positive Patients </vt:lpstr>
      <vt:lpstr>Question 11.</vt:lpstr>
      <vt:lpstr>Question 11.</vt:lpstr>
      <vt:lpstr>Evaluation of a Palpable Breast Lump</vt:lpstr>
      <vt:lpstr>Question 12.</vt:lpstr>
      <vt:lpstr>Question 12.</vt:lpstr>
      <vt:lpstr>Metastatic Breast Cancer</vt:lpstr>
      <vt:lpstr>Question 13.</vt:lpstr>
      <vt:lpstr>Question 13.</vt:lpstr>
      <vt:lpstr>PowerPoint Presentation</vt:lpstr>
      <vt:lpstr>PowerPoint Presentation</vt:lpstr>
      <vt:lpstr>PowerPoint Presentation</vt:lpstr>
      <vt:lpstr>Question 14.</vt:lpstr>
      <vt:lpstr>Question 14.</vt:lpstr>
      <vt:lpstr>Melanoma Risk Factors </vt:lpstr>
      <vt:lpstr>PowerPoint Presentation</vt:lpstr>
      <vt:lpstr>Question 15.</vt:lpstr>
      <vt:lpstr>Question 15.</vt:lpstr>
      <vt:lpstr>Oligo Metastatic Melanoma</vt:lpstr>
      <vt:lpstr>Conclusions from Oncology Month</vt:lpstr>
      <vt:lpstr>Thanks!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Ron Shinar</cp:lastModifiedBy>
  <cp:revision>37</cp:revision>
  <dcterms:modified xsi:type="dcterms:W3CDTF">2026-05-26T14:13:30Z</dcterms:modified>
</cp:coreProperties>
</file>