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1"/>
  </p:notesMasterIdLst>
  <p:sldIdLst>
    <p:sldId id="256" r:id="rId2"/>
    <p:sldId id="259" r:id="rId3"/>
    <p:sldId id="300" r:id="rId4"/>
    <p:sldId id="262" r:id="rId5"/>
    <p:sldId id="263" r:id="rId6"/>
    <p:sldId id="301" r:id="rId7"/>
    <p:sldId id="265" r:id="rId8"/>
    <p:sldId id="266" r:id="rId9"/>
    <p:sldId id="268" r:id="rId10"/>
    <p:sldId id="302" r:id="rId11"/>
    <p:sldId id="276" r:id="rId12"/>
    <p:sldId id="277" r:id="rId13"/>
    <p:sldId id="281" r:id="rId14"/>
    <p:sldId id="282" r:id="rId15"/>
    <p:sldId id="305" r:id="rId16"/>
    <p:sldId id="280" r:id="rId17"/>
    <p:sldId id="274" r:id="rId18"/>
    <p:sldId id="283" r:id="rId19"/>
    <p:sldId id="315" r:id="rId20"/>
    <p:sldId id="286" r:id="rId21"/>
    <p:sldId id="291" r:id="rId22"/>
    <p:sldId id="292" r:id="rId23"/>
    <p:sldId id="293" r:id="rId24"/>
    <p:sldId id="306" r:id="rId25"/>
    <p:sldId id="312" r:id="rId26"/>
    <p:sldId id="610" r:id="rId27"/>
    <p:sldId id="310" r:id="rId28"/>
    <p:sldId id="313" r:id="rId29"/>
    <p:sldId id="314" r:id="rId30"/>
    <p:sldId id="294" r:id="rId31"/>
    <p:sldId id="297" r:id="rId32"/>
    <p:sldId id="298" r:id="rId33"/>
    <p:sldId id="287" r:id="rId34"/>
    <p:sldId id="299" r:id="rId35"/>
    <p:sldId id="309" r:id="rId36"/>
    <p:sldId id="327" r:id="rId37"/>
    <p:sldId id="311" r:id="rId38"/>
    <p:sldId id="328" r:id="rId39"/>
    <p:sldId id="329" r:id="rId40"/>
    <p:sldId id="323" r:id="rId41"/>
    <p:sldId id="330" r:id="rId42"/>
    <p:sldId id="318" r:id="rId43"/>
    <p:sldId id="316" r:id="rId44"/>
    <p:sldId id="322" r:id="rId45"/>
    <p:sldId id="319" r:id="rId46"/>
    <p:sldId id="331" r:id="rId47"/>
    <p:sldId id="376" r:id="rId48"/>
    <p:sldId id="333" r:id="rId49"/>
    <p:sldId id="307" r:id="rId50"/>
    <p:sldId id="324" r:id="rId51"/>
    <p:sldId id="325" r:id="rId52"/>
    <p:sldId id="296" r:id="rId53"/>
    <p:sldId id="321" r:id="rId54"/>
    <p:sldId id="336" r:id="rId55"/>
    <p:sldId id="337" r:id="rId56"/>
    <p:sldId id="338" r:id="rId57"/>
    <p:sldId id="339" r:id="rId58"/>
    <p:sldId id="289" r:id="rId59"/>
    <p:sldId id="341" r:id="rId60"/>
    <p:sldId id="342" r:id="rId61"/>
    <p:sldId id="343" r:id="rId62"/>
    <p:sldId id="344" r:id="rId63"/>
    <p:sldId id="345" r:id="rId64"/>
    <p:sldId id="346" r:id="rId65"/>
    <p:sldId id="347" r:id="rId66"/>
    <p:sldId id="348" r:id="rId67"/>
    <p:sldId id="349" r:id="rId68"/>
    <p:sldId id="352" r:id="rId69"/>
    <p:sldId id="285" r:id="rId70"/>
    <p:sldId id="353" r:id="rId71"/>
    <p:sldId id="354" r:id="rId72"/>
    <p:sldId id="288" r:id="rId73"/>
    <p:sldId id="356" r:id="rId74"/>
    <p:sldId id="357" r:id="rId75"/>
    <p:sldId id="517" r:id="rId76"/>
    <p:sldId id="523" r:id="rId77"/>
    <p:sldId id="521" r:id="rId78"/>
    <p:sldId id="522" r:id="rId79"/>
    <p:sldId id="387" r:id="rId80"/>
    <p:sldId id="520" r:id="rId81"/>
    <p:sldId id="273" r:id="rId82"/>
    <p:sldId id="532" r:id="rId83"/>
    <p:sldId id="534" r:id="rId84"/>
    <p:sldId id="525" r:id="rId85"/>
    <p:sldId id="535" r:id="rId86"/>
    <p:sldId id="526" r:id="rId87"/>
    <p:sldId id="581" r:id="rId88"/>
    <p:sldId id="607" r:id="rId89"/>
    <p:sldId id="583" r:id="rId90"/>
    <p:sldId id="608" r:id="rId91"/>
    <p:sldId id="609" r:id="rId92"/>
    <p:sldId id="529" r:id="rId93"/>
    <p:sldId id="537" r:id="rId94"/>
    <p:sldId id="611" r:id="rId95"/>
    <p:sldId id="359" r:id="rId96"/>
    <p:sldId id="368" r:id="rId97"/>
    <p:sldId id="546" r:id="rId98"/>
    <p:sldId id="605" r:id="rId99"/>
    <p:sldId id="547" r:id="rId100"/>
    <p:sldId id="606" r:id="rId101"/>
    <p:sldId id="544" r:id="rId102"/>
    <p:sldId id="360" r:id="rId103"/>
    <p:sldId id="369" r:id="rId104"/>
    <p:sldId id="588" r:id="rId105"/>
    <p:sldId id="587" r:id="rId106"/>
    <p:sldId id="589" r:id="rId107"/>
    <p:sldId id="590" r:id="rId108"/>
    <p:sldId id="591" r:id="rId109"/>
    <p:sldId id="361" r:id="rId110"/>
    <p:sldId id="370" r:id="rId111"/>
    <p:sldId id="555" r:id="rId112"/>
    <p:sldId id="556" r:id="rId113"/>
    <p:sldId id="557" r:id="rId114"/>
    <p:sldId id="559" r:id="rId115"/>
    <p:sldId id="592" r:id="rId116"/>
    <p:sldId id="554" r:id="rId117"/>
    <p:sldId id="363" r:id="rId118"/>
    <p:sldId id="372" r:id="rId119"/>
    <p:sldId id="593" r:id="rId120"/>
    <p:sldId id="561" r:id="rId121"/>
    <p:sldId id="562" r:id="rId122"/>
    <p:sldId id="563" r:id="rId123"/>
    <p:sldId id="364" r:id="rId124"/>
    <p:sldId id="373" r:id="rId125"/>
    <p:sldId id="595" r:id="rId126"/>
    <p:sldId id="597" r:id="rId127"/>
    <p:sldId id="596" r:id="rId128"/>
    <p:sldId id="566" r:id="rId129"/>
    <p:sldId id="365" r:id="rId130"/>
    <p:sldId id="374" r:id="rId131"/>
    <p:sldId id="612" r:id="rId132"/>
    <p:sldId id="572" r:id="rId133"/>
    <p:sldId id="598" r:id="rId134"/>
    <p:sldId id="599" r:id="rId135"/>
    <p:sldId id="366" r:id="rId136"/>
    <p:sldId id="604" r:id="rId137"/>
    <p:sldId id="375" r:id="rId138"/>
    <p:sldId id="573" r:id="rId139"/>
    <p:sldId id="575" r:id="rId140"/>
    <p:sldId id="600" r:id="rId141"/>
    <p:sldId id="574" r:id="rId142"/>
    <p:sldId id="576" r:id="rId143"/>
    <p:sldId id="578" r:id="rId144"/>
    <p:sldId id="577" r:id="rId145"/>
    <p:sldId id="601" r:id="rId146"/>
    <p:sldId id="602" r:id="rId147"/>
    <p:sldId id="580" r:id="rId148"/>
    <p:sldId id="264" r:id="rId149"/>
    <p:sldId id="603" r:id="rId1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00"/>
    <p:restoredTop sz="94795"/>
  </p:normalViewPr>
  <p:slideViewPr>
    <p:cSldViewPr snapToGrid="0">
      <p:cViewPr varScale="1">
        <p:scale>
          <a:sx n="120" d="100"/>
          <a:sy n="120" d="100"/>
        </p:scale>
        <p:origin x="6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59C65F-D5C9-E241-954D-3C546B09EBE3}" type="datetimeFigureOut">
              <a:rPr lang="en-US" smtClean="0"/>
              <a:t>4/2/26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F94C2F-FBB1-C64F-9798-76D76052F6ED}" type="slidenum">
              <a:rPr lang="en-US" smtClean="0"/>
              <a:t>‹#›</a:t>
            </a:fld>
            <a:endParaRPr lang="en-US"/>
          </a:p>
        </p:txBody>
      </p:sp>
    </p:spTree>
    <p:extLst>
      <p:ext uri="{BB962C8B-B14F-4D97-AF65-F5344CB8AC3E}">
        <p14:creationId xmlns:p14="http://schemas.microsoft.com/office/powerpoint/2010/main" val="4277130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F94C2F-FBB1-C64F-9798-76D76052F6ED}" type="slidenum">
              <a:rPr lang="en-US" smtClean="0"/>
              <a:t>2</a:t>
            </a:fld>
            <a:endParaRPr lang="en-US"/>
          </a:p>
        </p:txBody>
      </p:sp>
    </p:spTree>
    <p:extLst>
      <p:ext uri="{BB962C8B-B14F-4D97-AF65-F5344CB8AC3E}">
        <p14:creationId xmlns:p14="http://schemas.microsoft.com/office/powerpoint/2010/main" val="3175581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A0ADF4-2CD8-4649-BB4D-F368947552AA}" type="slidenum">
              <a:rPr lang="en-US" smtClean="0"/>
              <a:t>65</a:t>
            </a:fld>
            <a:endParaRPr lang="en-US"/>
          </a:p>
        </p:txBody>
      </p:sp>
    </p:spTree>
    <p:extLst>
      <p:ext uri="{BB962C8B-B14F-4D97-AF65-F5344CB8AC3E}">
        <p14:creationId xmlns:p14="http://schemas.microsoft.com/office/powerpoint/2010/main" val="1511650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F94C2F-FBB1-C64F-9798-76D76052F6ED}" type="slidenum">
              <a:rPr lang="en-US" smtClean="0"/>
              <a:t>99</a:t>
            </a:fld>
            <a:endParaRPr lang="en-US"/>
          </a:p>
        </p:txBody>
      </p:sp>
    </p:spTree>
    <p:extLst>
      <p:ext uri="{BB962C8B-B14F-4D97-AF65-F5344CB8AC3E}">
        <p14:creationId xmlns:p14="http://schemas.microsoft.com/office/powerpoint/2010/main" val="2572987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4F1EC-64C0-823F-E5EC-AECD3234DD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0E4794-3FF0-CFC7-CB61-10446BBAD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50E90F-5FF5-9710-201B-65BF181A294B}"/>
              </a:ext>
            </a:extLst>
          </p:cNvPr>
          <p:cNvSpPr>
            <a:spLocks noGrp="1"/>
          </p:cNvSpPr>
          <p:nvPr>
            <p:ph type="dt" sz="half" idx="10"/>
          </p:nvPr>
        </p:nvSpPr>
        <p:spPr/>
        <p:txBody>
          <a:bodyPr/>
          <a:lstStyle/>
          <a:p>
            <a:fld id="{E8F8390B-2160-0548-8563-C346C845B4A9}" type="datetimeFigureOut">
              <a:rPr lang="en-US" smtClean="0"/>
              <a:t>4/2/26</a:t>
            </a:fld>
            <a:endParaRPr lang="en-US"/>
          </a:p>
        </p:txBody>
      </p:sp>
      <p:sp>
        <p:nvSpPr>
          <p:cNvPr id="5" name="Footer Placeholder 4">
            <a:extLst>
              <a:ext uri="{FF2B5EF4-FFF2-40B4-BE49-F238E27FC236}">
                <a16:creationId xmlns:a16="http://schemas.microsoft.com/office/drawing/2014/main" id="{8D4F040D-FFD1-859B-67BC-1FEB795BF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1A041-92D4-8698-3B20-833D2F1C3728}"/>
              </a:ext>
            </a:extLst>
          </p:cNvPr>
          <p:cNvSpPr>
            <a:spLocks noGrp="1"/>
          </p:cNvSpPr>
          <p:nvPr>
            <p:ph type="sldNum" sz="quarter" idx="12"/>
          </p:nvPr>
        </p:nvSpPr>
        <p:spPr/>
        <p:txBody>
          <a:bodyPr/>
          <a:lstStyle/>
          <a:p>
            <a:fld id="{2DF30BEB-B1B9-B04B-8968-FC473C7FC51E}" type="slidenum">
              <a:rPr lang="en-US" smtClean="0"/>
              <a:t>‹#›</a:t>
            </a:fld>
            <a:endParaRPr lang="en-US"/>
          </a:p>
        </p:txBody>
      </p:sp>
    </p:spTree>
    <p:extLst>
      <p:ext uri="{BB962C8B-B14F-4D97-AF65-F5344CB8AC3E}">
        <p14:creationId xmlns:p14="http://schemas.microsoft.com/office/powerpoint/2010/main" val="2952691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27B7E-9F47-2811-9127-7D5620F281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63EBBB-6316-9437-162B-F61E75D883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408D4-BE25-EBA4-9125-AE58ACAC44F8}"/>
              </a:ext>
            </a:extLst>
          </p:cNvPr>
          <p:cNvSpPr>
            <a:spLocks noGrp="1"/>
          </p:cNvSpPr>
          <p:nvPr>
            <p:ph type="dt" sz="half" idx="10"/>
          </p:nvPr>
        </p:nvSpPr>
        <p:spPr/>
        <p:txBody>
          <a:bodyPr/>
          <a:lstStyle/>
          <a:p>
            <a:fld id="{E8F8390B-2160-0548-8563-C346C845B4A9}" type="datetimeFigureOut">
              <a:rPr lang="en-US" smtClean="0"/>
              <a:t>4/2/26</a:t>
            </a:fld>
            <a:endParaRPr lang="en-US"/>
          </a:p>
        </p:txBody>
      </p:sp>
      <p:sp>
        <p:nvSpPr>
          <p:cNvPr id="5" name="Footer Placeholder 4">
            <a:extLst>
              <a:ext uri="{FF2B5EF4-FFF2-40B4-BE49-F238E27FC236}">
                <a16:creationId xmlns:a16="http://schemas.microsoft.com/office/drawing/2014/main" id="{6B52B979-DC9B-AA1F-1795-1626B0BB5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F1614-1877-8A9C-0587-734EDE0014A5}"/>
              </a:ext>
            </a:extLst>
          </p:cNvPr>
          <p:cNvSpPr>
            <a:spLocks noGrp="1"/>
          </p:cNvSpPr>
          <p:nvPr>
            <p:ph type="sldNum" sz="quarter" idx="12"/>
          </p:nvPr>
        </p:nvSpPr>
        <p:spPr/>
        <p:txBody>
          <a:bodyPr/>
          <a:lstStyle/>
          <a:p>
            <a:fld id="{2DF30BEB-B1B9-B04B-8968-FC473C7FC51E}" type="slidenum">
              <a:rPr lang="en-US" smtClean="0"/>
              <a:t>‹#›</a:t>
            </a:fld>
            <a:endParaRPr lang="en-US"/>
          </a:p>
        </p:txBody>
      </p:sp>
    </p:spTree>
    <p:extLst>
      <p:ext uri="{BB962C8B-B14F-4D97-AF65-F5344CB8AC3E}">
        <p14:creationId xmlns:p14="http://schemas.microsoft.com/office/powerpoint/2010/main" val="4167501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93F2FF-AB6C-BD9C-ABA7-3744F4C520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8622F3-96E8-6F67-616C-5EB746DE57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6AE05-A3FA-7FCB-CBB4-E8DA43A68E6E}"/>
              </a:ext>
            </a:extLst>
          </p:cNvPr>
          <p:cNvSpPr>
            <a:spLocks noGrp="1"/>
          </p:cNvSpPr>
          <p:nvPr>
            <p:ph type="dt" sz="half" idx="10"/>
          </p:nvPr>
        </p:nvSpPr>
        <p:spPr/>
        <p:txBody>
          <a:bodyPr/>
          <a:lstStyle/>
          <a:p>
            <a:fld id="{E8F8390B-2160-0548-8563-C346C845B4A9}" type="datetimeFigureOut">
              <a:rPr lang="en-US" smtClean="0"/>
              <a:t>4/2/26</a:t>
            </a:fld>
            <a:endParaRPr lang="en-US"/>
          </a:p>
        </p:txBody>
      </p:sp>
      <p:sp>
        <p:nvSpPr>
          <p:cNvPr id="5" name="Footer Placeholder 4">
            <a:extLst>
              <a:ext uri="{FF2B5EF4-FFF2-40B4-BE49-F238E27FC236}">
                <a16:creationId xmlns:a16="http://schemas.microsoft.com/office/drawing/2014/main" id="{344E8FAA-B3DE-89AC-5E0B-8ABA4BE01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4E1A33-B11E-EC67-254F-D68CFDD2633D}"/>
              </a:ext>
            </a:extLst>
          </p:cNvPr>
          <p:cNvSpPr>
            <a:spLocks noGrp="1"/>
          </p:cNvSpPr>
          <p:nvPr>
            <p:ph type="sldNum" sz="quarter" idx="12"/>
          </p:nvPr>
        </p:nvSpPr>
        <p:spPr/>
        <p:txBody>
          <a:bodyPr/>
          <a:lstStyle/>
          <a:p>
            <a:fld id="{2DF30BEB-B1B9-B04B-8968-FC473C7FC51E}" type="slidenum">
              <a:rPr lang="en-US" smtClean="0"/>
              <a:t>‹#›</a:t>
            </a:fld>
            <a:endParaRPr lang="en-US"/>
          </a:p>
        </p:txBody>
      </p:sp>
    </p:spTree>
    <p:extLst>
      <p:ext uri="{BB962C8B-B14F-4D97-AF65-F5344CB8AC3E}">
        <p14:creationId xmlns:p14="http://schemas.microsoft.com/office/powerpoint/2010/main" val="351590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C482F-C8C3-7352-10BF-A6D6CF87D3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79F899-451C-11EA-638E-E34B68C0B4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1E051-FA15-337C-B301-74E8509E2E08}"/>
              </a:ext>
            </a:extLst>
          </p:cNvPr>
          <p:cNvSpPr>
            <a:spLocks noGrp="1"/>
          </p:cNvSpPr>
          <p:nvPr>
            <p:ph type="dt" sz="half" idx="10"/>
          </p:nvPr>
        </p:nvSpPr>
        <p:spPr/>
        <p:txBody>
          <a:bodyPr/>
          <a:lstStyle/>
          <a:p>
            <a:fld id="{E8F8390B-2160-0548-8563-C346C845B4A9}" type="datetimeFigureOut">
              <a:rPr lang="en-US" smtClean="0"/>
              <a:t>4/2/26</a:t>
            </a:fld>
            <a:endParaRPr lang="en-US"/>
          </a:p>
        </p:txBody>
      </p:sp>
      <p:sp>
        <p:nvSpPr>
          <p:cNvPr id="5" name="Footer Placeholder 4">
            <a:extLst>
              <a:ext uri="{FF2B5EF4-FFF2-40B4-BE49-F238E27FC236}">
                <a16:creationId xmlns:a16="http://schemas.microsoft.com/office/drawing/2014/main" id="{7654DD0D-2FC7-7C0E-C529-24F5D8115A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2B014-9334-B71E-E4BC-C6FED998FF2A}"/>
              </a:ext>
            </a:extLst>
          </p:cNvPr>
          <p:cNvSpPr>
            <a:spLocks noGrp="1"/>
          </p:cNvSpPr>
          <p:nvPr>
            <p:ph type="sldNum" sz="quarter" idx="12"/>
          </p:nvPr>
        </p:nvSpPr>
        <p:spPr/>
        <p:txBody>
          <a:bodyPr/>
          <a:lstStyle/>
          <a:p>
            <a:fld id="{2DF30BEB-B1B9-B04B-8968-FC473C7FC51E}" type="slidenum">
              <a:rPr lang="en-US" smtClean="0"/>
              <a:t>‹#›</a:t>
            </a:fld>
            <a:endParaRPr lang="en-US"/>
          </a:p>
        </p:txBody>
      </p:sp>
    </p:spTree>
    <p:extLst>
      <p:ext uri="{BB962C8B-B14F-4D97-AF65-F5344CB8AC3E}">
        <p14:creationId xmlns:p14="http://schemas.microsoft.com/office/powerpoint/2010/main" val="1210418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D651A-04B5-26FF-7821-FFBD85E603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FFBA0C-5048-0AD7-F27B-7AE3BA75D6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32110-0309-A733-5BDC-370ED17640C1}"/>
              </a:ext>
            </a:extLst>
          </p:cNvPr>
          <p:cNvSpPr>
            <a:spLocks noGrp="1"/>
          </p:cNvSpPr>
          <p:nvPr>
            <p:ph type="dt" sz="half" idx="10"/>
          </p:nvPr>
        </p:nvSpPr>
        <p:spPr/>
        <p:txBody>
          <a:bodyPr/>
          <a:lstStyle/>
          <a:p>
            <a:fld id="{E8F8390B-2160-0548-8563-C346C845B4A9}" type="datetimeFigureOut">
              <a:rPr lang="en-US" smtClean="0"/>
              <a:t>4/2/26</a:t>
            </a:fld>
            <a:endParaRPr lang="en-US"/>
          </a:p>
        </p:txBody>
      </p:sp>
      <p:sp>
        <p:nvSpPr>
          <p:cNvPr id="5" name="Footer Placeholder 4">
            <a:extLst>
              <a:ext uri="{FF2B5EF4-FFF2-40B4-BE49-F238E27FC236}">
                <a16:creationId xmlns:a16="http://schemas.microsoft.com/office/drawing/2014/main" id="{BA257E8F-2B02-B7E4-E54C-BCCA4E608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C4015-4E35-6D9B-0532-01FC816F4245}"/>
              </a:ext>
            </a:extLst>
          </p:cNvPr>
          <p:cNvSpPr>
            <a:spLocks noGrp="1"/>
          </p:cNvSpPr>
          <p:nvPr>
            <p:ph type="sldNum" sz="quarter" idx="12"/>
          </p:nvPr>
        </p:nvSpPr>
        <p:spPr/>
        <p:txBody>
          <a:bodyPr/>
          <a:lstStyle/>
          <a:p>
            <a:fld id="{2DF30BEB-B1B9-B04B-8968-FC473C7FC51E}" type="slidenum">
              <a:rPr lang="en-US" smtClean="0"/>
              <a:t>‹#›</a:t>
            </a:fld>
            <a:endParaRPr lang="en-US"/>
          </a:p>
        </p:txBody>
      </p:sp>
    </p:spTree>
    <p:extLst>
      <p:ext uri="{BB962C8B-B14F-4D97-AF65-F5344CB8AC3E}">
        <p14:creationId xmlns:p14="http://schemas.microsoft.com/office/powerpoint/2010/main" val="1434909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80B75-22CE-D401-F678-5818350F1F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9E4FB-85F6-D885-CB77-ACC436F231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2609C9-CEE2-DA89-E78D-3616A9A293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8FC5B3-BD5B-30E1-C76B-1E239F7838F5}"/>
              </a:ext>
            </a:extLst>
          </p:cNvPr>
          <p:cNvSpPr>
            <a:spLocks noGrp="1"/>
          </p:cNvSpPr>
          <p:nvPr>
            <p:ph type="dt" sz="half" idx="10"/>
          </p:nvPr>
        </p:nvSpPr>
        <p:spPr/>
        <p:txBody>
          <a:bodyPr/>
          <a:lstStyle/>
          <a:p>
            <a:fld id="{E8F8390B-2160-0548-8563-C346C845B4A9}" type="datetimeFigureOut">
              <a:rPr lang="en-US" smtClean="0"/>
              <a:t>4/2/26</a:t>
            </a:fld>
            <a:endParaRPr lang="en-US"/>
          </a:p>
        </p:txBody>
      </p:sp>
      <p:sp>
        <p:nvSpPr>
          <p:cNvPr id="6" name="Footer Placeholder 5">
            <a:extLst>
              <a:ext uri="{FF2B5EF4-FFF2-40B4-BE49-F238E27FC236}">
                <a16:creationId xmlns:a16="http://schemas.microsoft.com/office/drawing/2014/main" id="{BFF4D61C-1133-DAA3-4C13-A8B4C2779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7826CB-0844-EE06-C747-8014552D594F}"/>
              </a:ext>
            </a:extLst>
          </p:cNvPr>
          <p:cNvSpPr>
            <a:spLocks noGrp="1"/>
          </p:cNvSpPr>
          <p:nvPr>
            <p:ph type="sldNum" sz="quarter" idx="12"/>
          </p:nvPr>
        </p:nvSpPr>
        <p:spPr/>
        <p:txBody>
          <a:bodyPr/>
          <a:lstStyle/>
          <a:p>
            <a:fld id="{2DF30BEB-B1B9-B04B-8968-FC473C7FC51E}" type="slidenum">
              <a:rPr lang="en-US" smtClean="0"/>
              <a:t>‹#›</a:t>
            </a:fld>
            <a:endParaRPr lang="en-US"/>
          </a:p>
        </p:txBody>
      </p:sp>
    </p:spTree>
    <p:extLst>
      <p:ext uri="{BB962C8B-B14F-4D97-AF65-F5344CB8AC3E}">
        <p14:creationId xmlns:p14="http://schemas.microsoft.com/office/powerpoint/2010/main" val="453567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46E9-7EF6-1639-F282-400741BB63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65432C-F6C2-42D4-F1FA-CD217602ED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976A74-1886-9EDF-22BE-CEB15740D5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011191-B99A-B1D1-72C3-32DF55FBB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B1CA6E-2867-B730-A17C-9549C78ACD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C4F9DA-D7C6-9503-4018-0FFF3328EC45}"/>
              </a:ext>
            </a:extLst>
          </p:cNvPr>
          <p:cNvSpPr>
            <a:spLocks noGrp="1"/>
          </p:cNvSpPr>
          <p:nvPr>
            <p:ph type="dt" sz="half" idx="10"/>
          </p:nvPr>
        </p:nvSpPr>
        <p:spPr/>
        <p:txBody>
          <a:bodyPr/>
          <a:lstStyle/>
          <a:p>
            <a:fld id="{E8F8390B-2160-0548-8563-C346C845B4A9}" type="datetimeFigureOut">
              <a:rPr lang="en-US" smtClean="0"/>
              <a:t>4/2/26</a:t>
            </a:fld>
            <a:endParaRPr lang="en-US"/>
          </a:p>
        </p:txBody>
      </p:sp>
      <p:sp>
        <p:nvSpPr>
          <p:cNvPr id="8" name="Footer Placeholder 7">
            <a:extLst>
              <a:ext uri="{FF2B5EF4-FFF2-40B4-BE49-F238E27FC236}">
                <a16:creationId xmlns:a16="http://schemas.microsoft.com/office/drawing/2014/main" id="{3D9BC3A4-C23B-57B6-40E2-CE4C6498EE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F9FC0-5851-4782-8C3C-6BDF3C5D02C1}"/>
              </a:ext>
            </a:extLst>
          </p:cNvPr>
          <p:cNvSpPr>
            <a:spLocks noGrp="1"/>
          </p:cNvSpPr>
          <p:nvPr>
            <p:ph type="sldNum" sz="quarter" idx="12"/>
          </p:nvPr>
        </p:nvSpPr>
        <p:spPr/>
        <p:txBody>
          <a:bodyPr/>
          <a:lstStyle/>
          <a:p>
            <a:fld id="{2DF30BEB-B1B9-B04B-8968-FC473C7FC51E}" type="slidenum">
              <a:rPr lang="en-US" smtClean="0"/>
              <a:t>‹#›</a:t>
            </a:fld>
            <a:endParaRPr lang="en-US"/>
          </a:p>
        </p:txBody>
      </p:sp>
    </p:spTree>
    <p:extLst>
      <p:ext uri="{BB962C8B-B14F-4D97-AF65-F5344CB8AC3E}">
        <p14:creationId xmlns:p14="http://schemas.microsoft.com/office/powerpoint/2010/main" val="4088996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0CA03-82D0-41DF-E618-DD70E75182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977833-70CE-0710-E2F8-D26D88924BC9}"/>
              </a:ext>
            </a:extLst>
          </p:cNvPr>
          <p:cNvSpPr>
            <a:spLocks noGrp="1"/>
          </p:cNvSpPr>
          <p:nvPr>
            <p:ph type="dt" sz="half" idx="10"/>
          </p:nvPr>
        </p:nvSpPr>
        <p:spPr/>
        <p:txBody>
          <a:bodyPr/>
          <a:lstStyle/>
          <a:p>
            <a:fld id="{E8F8390B-2160-0548-8563-C346C845B4A9}" type="datetimeFigureOut">
              <a:rPr lang="en-US" smtClean="0"/>
              <a:t>4/2/26</a:t>
            </a:fld>
            <a:endParaRPr lang="en-US"/>
          </a:p>
        </p:txBody>
      </p:sp>
      <p:sp>
        <p:nvSpPr>
          <p:cNvPr id="4" name="Footer Placeholder 3">
            <a:extLst>
              <a:ext uri="{FF2B5EF4-FFF2-40B4-BE49-F238E27FC236}">
                <a16:creationId xmlns:a16="http://schemas.microsoft.com/office/drawing/2014/main" id="{BD95F6E1-1D0D-08A7-E07D-FC43645FE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1C8715-B334-7B79-7D3F-937B0CB3391C}"/>
              </a:ext>
            </a:extLst>
          </p:cNvPr>
          <p:cNvSpPr>
            <a:spLocks noGrp="1"/>
          </p:cNvSpPr>
          <p:nvPr>
            <p:ph type="sldNum" sz="quarter" idx="12"/>
          </p:nvPr>
        </p:nvSpPr>
        <p:spPr/>
        <p:txBody>
          <a:bodyPr/>
          <a:lstStyle/>
          <a:p>
            <a:fld id="{2DF30BEB-B1B9-B04B-8968-FC473C7FC51E}" type="slidenum">
              <a:rPr lang="en-US" smtClean="0"/>
              <a:t>‹#›</a:t>
            </a:fld>
            <a:endParaRPr lang="en-US"/>
          </a:p>
        </p:txBody>
      </p:sp>
    </p:spTree>
    <p:extLst>
      <p:ext uri="{BB962C8B-B14F-4D97-AF65-F5344CB8AC3E}">
        <p14:creationId xmlns:p14="http://schemas.microsoft.com/office/powerpoint/2010/main" val="1656571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CCCB81-F6D8-D700-7824-3C4416D80B34}"/>
              </a:ext>
            </a:extLst>
          </p:cNvPr>
          <p:cNvSpPr>
            <a:spLocks noGrp="1"/>
          </p:cNvSpPr>
          <p:nvPr>
            <p:ph type="dt" sz="half" idx="10"/>
          </p:nvPr>
        </p:nvSpPr>
        <p:spPr/>
        <p:txBody>
          <a:bodyPr/>
          <a:lstStyle/>
          <a:p>
            <a:fld id="{E8F8390B-2160-0548-8563-C346C845B4A9}" type="datetimeFigureOut">
              <a:rPr lang="en-US" smtClean="0"/>
              <a:t>4/2/26</a:t>
            </a:fld>
            <a:endParaRPr lang="en-US"/>
          </a:p>
        </p:txBody>
      </p:sp>
      <p:sp>
        <p:nvSpPr>
          <p:cNvPr id="3" name="Footer Placeholder 2">
            <a:extLst>
              <a:ext uri="{FF2B5EF4-FFF2-40B4-BE49-F238E27FC236}">
                <a16:creationId xmlns:a16="http://schemas.microsoft.com/office/drawing/2014/main" id="{829825D4-B207-9F1D-6A0E-B3FE05763C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AAF0F6-9420-C1BD-86C4-C789C26EE6A0}"/>
              </a:ext>
            </a:extLst>
          </p:cNvPr>
          <p:cNvSpPr>
            <a:spLocks noGrp="1"/>
          </p:cNvSpPr>
          <p:nvPr>
            <p:ph type="sldNum" sz="quarter" idx="12"/>
          </p:nvPr>
        </p:nvSpPr>
        <p:spPr/>
        <p:txBody>
          <a:bodyPr/>
          <a:lstStyle/>
          <a:p>
            <a:fld id="{2DF30BEB-B1B9-B04B-8968-FC473C7FC51E}" type="slidenum">
              <a:rPr lang="en-US" smtClean="0"/>
              <a:t>‹#›</a:t>
            </a:fld>
            <a:endParaRPr lang="en-US"/>
          </a:p>
        </p:txBody>
      </p:sp>
    </p:spTree>
    <p:extLst>
      <p:ext uri="{BB962C8B-B14F-4D97-AF65-F5344CB8AC3E}">
        <p14:creationId xmlns:p14="http://schemas.microsoft.com/office/powerpoint/2010/main" val="180314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F599-D79D-39B5-9254-45EB4520F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479F2-1FF0-DF42-80F4-B84832008F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5FFB24-7DD8-1355-982C-C1F4691889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1455A5-9B51-361E-CD27-DF9D6EE0217E}"/>
              </a:ext>
            </a:extLst>
          </p:cNvPr>
          <p:cNvSpPr>
            <a:spLocks noGrp="1"/>
          </p:cNvSpPr>
          <p:nvPr>
            <p:ph type="dt" sz="half" idx="10"/>
          </p:nvPr>
        </p:nvSpPr>
        <p:spPr/>
        <p:txBody>
          <a:bodyPr/>
          <a:lstStyle/>
          <a:p>
            <a:fld id="{E8F8390B-2160-0548-8563-C346C845B4A9}" type="datetimeFigureOut">
              <a:rPr lang="en-US" smtClean="0"/>
              <a:t>4/2/26</a:t>
            </a:fld>
            <a:endParaRPr lang="en-US"/>
          </a:p>
        </p:txBody>
      </p:sp>
      <p:sp>
        <p:nvSpPr>
          <p:cNvPr id="6" name="Footer Placeholder 5">
            <a:extLst>
              <a:ext uri="{FF2B5EF4-FFF2-40B4-BE49-F238E27FC236}">
                <a16:creationId xmlns:a16="http://schemas.microsoft.com/office/drawing/2014/main" id="{78196BB2-C163-AC0F-BC47-E22E2BBE9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EEFCB9-D7FD-C35C-9741-4A2AB7FDC94C}"/>
              </a:ext>
            </a:extLst>
          </p:cNvPr>
          <p:cNvSpPr>
            <a:spLocks noGrp="1"/>
          </p:cNvSpPr>
          <p:nvPr>
            <p:ph type="sldNum" sz="quarter" idx="12"/>
          </p:nvPr>
        </p:nvSpPr>
        <p:spPr/>
        <p:txBody>
          <a:bodyPr/>
          <a:lstStyle/>
          <a:p>
            <a:fld id="{2DF30BEB-B1B9-B04B-8968-FC473C7FC51E}" type="slidenum">
              <a:rPr lang="en-US" smtClean="0"/>
              <a:t>‹#›</a:t>
            </a:fld>
            <a:endParaRPr lang="en-US"/>
          </a:p>
        </p:txBody>
      </p:sp>
    </p:spTree>
    <p:extLst>
      <p:ext uri="{BB962C8B-B14F-4D97-AF65-F5344CB8AC3E}">
        <p14:creationId xmlns:p14="http://schemas.microsoft.com/office/powerpoint/2010/main" val="1161764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1B1F-8F2C-2F34-075F-6B3302BC0B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CBD233-AB07-923F-ECCA-E231F8F3F7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4D4A9-9C3F-C7FF-17F0-6EFF2A4FB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9D5C44-890C-D6CF-3533-C8713433B42A}"/>
              </a:ext>
            </a:extLst>
          </p:cNvPr>
          <p:cNvSpPr>
            <a:spLocks noGrp="1"/>
          </p:cNvSpPr>
          <p:nvPr>
            <p:ph type="dt" sz="half" idx="10"/>
          </p:nvPr>
        </p:nvSpPr>
        <p:spPr/>
        <p:txBody>
          <a:bodyPr/>
          <a:lstStyle/>
          <a:p>
            <a:fld id="{E8F8390B-2160-0548-8563-C346C845B4A9}" type="datetimeFigureOut">
              <a:rPr lang="en-US" smtClean="0"/>
              <a:t>4/2/26</a:t>
            </a:fld>
            <a:endParaRPr lang="en-US"/>
          </a:p>
        </p:txBody>
      </p:sp>
      <p:sp>
        <p:nvSpPr>
          <p:cNvPr id="6" name="Footer Placeholder 5">
            <a:extLst>
              <a:ext uri="{FF2B5EF4-FFF2-40B4-BE49-F238E27FC236}">
                <a16:creationId xmlns:a16="http://schemas.microsoft.com/office/drawing/2014/main" id="{96D02DCE-9117-F84C-6A4E-6C8233187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C885DB-38E8-7CE9-F7BB-E1C0797DEF5C}"/>
              </a:ext>
            </a:extLst>
          </p:cNvPr>
          <p:cNvSpPr>
            <a:spLocks noGrp="1"/>
          </p:cNvSpPr>
          <p:nvPr>
            <p:ph type="sldNum" sz="quarter" idx="12"/>
          </p:nvPr>
        </p:nvSpPr>
        <p:spPr/>
        <p:txBody>
          <a:bodyPr/>
          <a:lstStyle/>
          <a:p>
            <a:fld id="{2DF30BEB-B1B9-B04B-8968-FC473C7FC51E}" type="slidenum">
              <a:rPr lang="en-US" smtClean="0"/>
              <a:t>‹#›</a:t>
            </a:fld>
            <a:endParaRPr lang="en-US"/>
          </a:p>
        </p:txBody>
      </p:sp>
    </p:spTree>
    <p:extLst>
      <p:ext uri="{BB962C8B-B14F-4D97-AF65-F5344CB8AC3E}">
        <p14:creationId xmlns:p14="http://schemas.microsoft.com/office/powerpoint/2010/main" val="683452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BD8436-674B-25DF-6B55-C9384D1274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77B45F-B1DE-7F31-36AA-0CB5A9316A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35870-2100-9ADC-940A-3FA74AAA0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8390B-2160-0548-8563-C346C845B4A9}" type="datetimeFigureOut">
              <a:rPr lang="en-US" smtClean="0"/>
              <a:t>4/2/26</a:t>
            </a:fld>
            <a:endParaRPr lang="en-US"/>
          </a:p>
        </p:txBody>
      </p:sp>
      <p:sp>
        <p:nvSpPr>
          <p:cNvPr id="5" name="Footer Placeholder 4">
            <a:extLst>
              <a:ext uri="{FF2B5EF4-FFF2-40B4-BE49-F238E27FC236}">
                <a16:creationId xmlns:a16="http://schemas.microsoft.com/office/drawing/2014/main" id="{1E1BD1BA-500F-487A-06A5-02AF842093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775F0C-16F7-245A-22E8-65DA2794F6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30BEB-B1B9-B04B-8968-FC473C7FC51E}" type="slidenum">
              <a:rPr lang="en-US" smtClean="0"/>
              <a:t>‹#›</a:t>
            </a:fld>
            <a:endParaRPr lang="en-US"/>
          </a:p>
        </p:txBody>
      </p:sp>
    </p:spTree>
    <p:extLst>
      <p:ext uri="{BB962C8B-B14F-4D97-AF65-F5344CB8AC3E}">
        <p14:creationId xmlns:p14="http://schemas.microsoft.com/office/powerpoint/2010/main" val="565302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8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51C5-B57E-6127-320F-9DA9F9EBBBCC}"/>
              </a:ext>
            </a:extLst>
          </p:cNvPr>
          <p:cNvSpPr>
            <a:spLocks noGrp="1"/>
          </p:cNvSpPr>
          <p:nvPr>
            <p:ph type="ctrTitle"/>
          </p:nvPr>
        </p:nvSpPr>
        <p:spPr/>
        <p:txBody>
          <a:bodyPr/>
          <a:lstStyle/>
          <a:p>
            <a:r>
              <a:rPr lang="en-US" dirty="0"/>
              <a:t>Rheumatology Test Review</a:t>
            </a:r>
          </a:p>
        </p:txBody>
      </p:sp>
      <p:sp>
        <p:nvSpPr>
          <p:cNvPr id="3" name="Subtitle 2">
            <a:extLst>
              <a:ext uri="{FF2B5EF4-FFF2-40B4-BE49-F238E27FC236}">
                <a16:creationId xmlns:a16="http://schemas.microsoft.com/office/drawing/2014/main" id="{28E5B308-E3B9-2723-6D3A-830AEC296852}"/>
              </a:ext>
            </a:extLst>
          </p:cNvPr>
          <p:cNvSpPr>
            <a:spLocks noGrp="1"/>
          </p:cNvSpPr>
          <p:nvPr>
            <p:ph type="subTitle" idx="1"/>
          </p:nvPr>
        </p:nvSpPr>
        <p:spPr/>
        <p:txBody>
          <a:bodyPr/>
          <a:lstStyle/>
          <a:p>
            <a:r>
              <a:rPr lang="en-US" dirty="0"/>
              <a:t>March 31, 2026</a:t>
            </a:r>
          </a:p>
        </p:txBody>
      </p:sp>
    </p:spTree>
    <p:extLst>
      <p:ext uri="{BB962C8B-B14F-4D97-AF65-F5344CB8AC3E}">
        <p14:creationId xmlns:p14="http://schemas.microsoft.com/office/powerpoint/2010/main" val="329776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C2850-F534-0BC1-2692-9EA7E1AB9ABC}"/>
              </a:ext>
            </a:extLst>
          </p:cNvPr>
          <p:cNvSpPr>
            <a:spLocks noGrp="1"/>
          </p:cNvSpPr>
          <p:nvPr>
            <p:ph type="title"/>
          </p:nvPr>
        </p:nvSpPr>
        <p:spPr/>
        <p:txBody>
          <a:bodyPr/>
          <a:lstStyle/>
          <a:p>
            <a:r>
              <a:rPr lang="en-US" dirty="0"/>
              <a:t>Question 2.</a:t>
            </a:r>
          </a:p>
        </p:txBody>
      </p:sp>
      <p:sp>
        <p:nvSpPr>
          <p:cNvPr id="3" name="Content Placeholder 2">
            <a:extLst>
              <a:ext uri="{FF2B5EF4-FFF2-40B4-BE49-F238E27FC236}">
                <a16:creationId xmlns:a16="http://schemas.microsoft.com/office/drawing/2014/main" id="{D2F5E616-9405-FC02-E877-153EE979C68E}"/>
              </a:ext>
            </a:extLst>
          </p:cNvPr>
          <p:cNvSpPr>
            <a:spLocks noGrp="1"/>
          </p:cNvSpPr>
          <p:nvPr>
            <p:ph idx="1"/>
          </p:nvPr>
        </p:nvSpPr>
        <p:spPr/>
        <p:txBody>
          <a:bodyPr/>
          <a:lstStyle/>
          <a:p>
            <a:pPr marL="0" indent="0">
              <a:buNone/>
            </a:pPr>
            <a:r>
              <a:rPr lang="en-US" dirty="0"/>
              <a:t>ANSWER : D</a:t>
            </a:r>
          </a:p>
        </p:txBody>
      </p:sp>
    </p:spTree>
    <p:extLst>
      <p:ext uri="{BB962C8B-B14F-4D97-AF65-F5344CB8AC3E}">
        <p14:creationId xmlns:p14="http://schemas.microsoft.com/office/powerpoint/2010/main" val="6553994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A7F0DE-69AA-D61B-611F-4AE74668EC16}"/>
              </a:ext>
            </a:extLst>
          </p:cNvPr>
          <p:cNvSpPr txBox="1"/>
          <p:nvPr/>
        </p:nvSpPr>
        <p:spPr>
          <a:xfrm>
            <a:off x="126124" y="178676"/>
            <a:ext cx="10993820" cy="6740307"/>
          </a:xfrm>
          <a:prstGeom prst="rect">
            <a:avLst/>
          </a:prstGeom>
          <a:noFill/>
        </p:spPr>
        <p:txBody>
          <a:bodyPr wrap="square">
            <a:spAutoFit/>
          </a:bodyPr>
          <a:lstStyle/>
          <a:p>
            <a:pPr marL="0" indent="0">
              <a:buNone/>
            </a:pPr>
            <a:r>
              <a:rPr lang="en-US" sz="2400" b="1" dirty="0">
                <a:latin typeface="+mj-lt"/>
              </a:rPr>
              <a:t>2013 ACR/EULAR Classification Criteria (score ≥9 = definite </a:t>
            </a:r>
            <a:r>
              <a:rPr lang="en-US" sz="2400" b="1" dirty="0" err="1">
                <a:latin typeface="+mj-lt"/>
              </a:rPr>
              <a:t>SSc</a:t>
            </a:r>
            <a:r>
              <a:rPr lang="en-US" sz="2400" b="1" dirty="0">
                <a:latin typeface="+mj-lt"/>
              </a:rPr>
              <a:t>):</a:t>
            </a:r>
          </a:p>
          <a:p>
            <a:r>
              <a:rPr lang="en-US" sz="2400" dirty="0">
                <a:latin typeface="+mj-lt"/>
              </a:rPr>
              <a:t>Skin thickening proximal to MCPs = 9 points </a:t>
            </a:r>
          </a:p>
          <a:p>
            <a:r>
              <a:rPr lang="en-US" sz="2400" dirty="0">
                <a:latin typeface="+mj-lt"/>
              </a:rPr>
              <a:t>Puffy fingers = 2 points</a:t>
            </a:r>
          </a:p>
          <a:p>
            <a:r>
              <a:rPr lang="en-US" sz="2400" dirty="0">
                <a:latin typeface="+mj-lt"/>
              </a:rPr>
              <a:t>Fingertip lesions (digital ulcers or pitting scars) = 2-3 points</a:t>
            </a:r>
          </a:p>
          <a:p>
            <a:r>
              <a:rPr lang="en-US" sz="2400" dirty="0">
                <a:latin typeface="+mj-lt"/>
              </a:rPr>
              <a:t>Telangiectasia = 2 points</a:t>
            </a:r>
          </a:p>
          <a:p>
            <a:r>
              <a:rPr lang="en-US" sz="2400" dirty="0">
                <a:latin typeface="+mj-lt"/>
              </a:rPr>
              <a:t>Abnormal nailfold capillaries = 2 points</a:t>
            </a:r>
          </a:p>
          <a:p>
            <a:r>
              <a:rPr lang="en-US" sz="2400" dirty="0">
                <a:latin typeface="+mj-lt"/>
              </a:rPr>
              <a:t>PAH or ILD = 2 points (maximum)</a:t>
            </a:r>
          </a:p>
          <a:p>
            <a:r>
              <a:rPr lang="en-US" sz="2400" dirty="0">
                <a:latin typeface="+mj-lt"/>
              </a:rPr>
              <a:t>Raynaud phenomenon = 3 points</a:t>
            </a:r>
          </a:p>
          <a:p>
            <a:r>
              <a:rPr lang="en-US" sz="2400" dirty="0" err="1">
                <a:latin typeface="+mj-lt"/>
              </a:rPr>
              <a:t>SSc</a:t>
            </a:r>
            <a:r>
              <a:rPr lang="en-US" sz="2400" dirty="0">
                <a:latin typeface="+mj-lt"/>
              </a:rPr>
              <a:t>-related autoantibodies (ACA, anti-Scl-70, anti-RNA pol III) = 3 points</a:t>
            </a:r>
          </a:p>
          <a:p>
            <a:pPr marL="0" indent="0">
              <a:buNone/>
            </a:pPr>
            <a:endParaRPr lang="en-US" sz="2400" dirty="0">
              <a:latin typeface="+mj-lt"/>
            </a:endParaRPr>
          </a:p>
          <a:p>
            <a:r>
              <a:rPr lang="en-US" sz="2400" b="1" dirty="0">
                <a:latin typeface="+mj-lt"/>
              </a:rPr>
              <a:t>Very Early Diagnosis (VEDOSS) Criteria: </a:t>
            </a:r>
          </a:p>
          <a:p>
            <a:r>
              <a:rPr lang="en-US" sz="2400" dirty="0">
                <a:latin typeface="+mj-lt"/>
              </a:rPr>
              <a:t>Raynaud phenomenon + </a:t>
            </a:r>
            <a:r>
              <a:rPr lang="en-US" sz="2400" dirty="0" err="1">
                <a:latin typeface="+mj-lt"/>
              </a:rPr>
              <a:t>SSc</a:t>
            </a:r>
            <a:r>
              <a:rPr lang="en-US" sz="2400" dirty="0">
                <a:latin typeface="+mj-lt"/>
              </a:rPr>
              <a:t>-specific antibody + scleroderma pattern on nailfold capillaroscopy → 66% develop definite </a:t>
            </a:r>
            <a:r>
              <a:rPr lang="en-US" sz="2400" dirty="0" err="1">
                <a:latin typeface="+mj-lt"/>
              </a:rPr>
              <a:t>SSc</a:t>
            </a:r>
            <a:r>
              <a:rPr lang="en-US" sz="2400" dirty="0">
                <a:latin typeface="+mj-lt"/>
              </a:rPr>
              <a:t> at 5 years, 73% at 10 years</a:t>
            </a:r>
          </a:p>
          <a:p>
            <a:r>
              <a:rPr lang="en-US" sz="2400" dirty="0">
                <a:latin typeface="+mj-lt"/>
              </a:rPr>
              <a:t>Adding puffy fingers increases risk to 94% at 5 years</a:t>
            </a:r>
          </a:p>
          <a:p>
            <a:endParaRPr lang="en-US" sz="2400" dirty="0">
              <a:latin typeface="+mj-lt"/>
            </a:endParaRPr>
          </a:p>
          <a:p>
            <a:r>
              <a:rPr lang="en-US" sz="2400" b="1" dirty="0">
                <a:latin typeface="+mj-lt"/>
              </a:rPr>
              <a:t>Limited vs. Diffuse </a:t>
            </a:r>
            <a:r>
              <a:rPr lang="en-US" sz="2400" b="1" dirty="0" err="1">
                <a:latin typeface="+mj-lt"/>
              </a:rPr>
              <a:t>SSc</a:t>
            </a:r>
            <a:r>
              <a:rPr lang="en-US" sz="2400" b="1" dirty="0">
                <a:latin typeface="+mj-lt"/>
              </a:rPr>
              <a:t> - Temporal Pattern: </a:t>
            </a:r>
          </a:p>
          <a:p>
            <a:r>
              <a:rPr lang="en-US" sz="2400" dirty="0">
                <a:latin typeface="+mj-lt"/>
              </a:rPr>
              <a:t>Limited </a:t>
            </a:r>
            <a:r>
              <a:rPr lang="en-US" sz="2400" dirty="0" err="1">
                <a:latin typeface="+mj-lt"/>
              </a:rPr>
              <a:t>SSc</a:t>
            </a:r>
            <a:r>
              <a:rPr lang="en-US" sz="2400" dirty="0">
                <a:latin typeface="+mj-lt"/>
              </a:rPr>
              <a:t>: Raynaud → 5-10 years → first non-Raynaud symptom</a:t>
            </a:r>
          </a:p>
          <a:p>
            <a:r>
              <a:rPr lang="en-US" sz="2400" dirty="0">
                <a:latin typeface="+mj-lt"/>
              </a:rPr>
              <a:t>Diffuse </a:t>
            </a:r>
            <a:r>
              <a:rPr lang="en-US" sz="2400" dirty="0" err="1">
                <a:latin typeface="+mj-lt"/>
              </a:rPr>
              <a:t>SSc</a:t>
            </a:r>
            <a:r>
              <a:rPr lang="en-US" sz="2400" dirty="0">
                <a:latin typeface="+mj-lt"/>
              </a:rPr>
              <a:t>: Raynaud → &lt;1 year → skin thickening/organ involvement</a:t>
            </a:r>
          </a:p>
        </p:txBody>
      </p:sp>
    </p:spTree>
    <p:extLst>
      <p:ext uri="{BB962C8B-B14F-4D97-AF65-F5344CB8AC3E}">
        <p14:creationId xmlns:p14="http://schemas.microsoft.com/office/powerpoint/2010/main" val="21477643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856AB-CFAC-E83C-7713-F89C58957B28}"/>
              </a:ext>
            </a:extLst>
          </p:cNvPr>
          <p:cNvSpPr>
            <a:spLocks noGrp="1"/>
          </p:cNvSpPr>
          <p:nvPr>
            <p:ph type="title"/>
          </p:nvPr>
        </p:nvSpPr>
        <p:spPr/>
        <p:txBody>
          <a:bodyPr/>
          <a:lstStyle/>
          <a:p>
            <a:r>
              <a:rPr lang="en-US" dirty="0"/>
              <a:t>Pearl </a:t>
            </a:r>
          </a:p>
        </p:txBody>
      </p:sp>
      <p:sp>
        <p:nvSpPr>
          <p:cNvPr id="3" name="Content Placeholder 2">
            <a:extLst>
              <a:ext uri="{FF2B5EF4-FFF2-40B4-BE49-F238E27FC236}">
                <a16:creationId xmlns:a16="http://schemas.microsoft.com/office/drawing/2014/main" id="{B02D3E0A-DE14-3D3C-F71D-9372FDB72438}"/>
              </a:ext>
            </a:extLst>
          </p:cNvPr>
          <p:cNvSpPr>
            <a:spLocks noGrp="1"/>
          </p:cNvSpPr>
          <p:nvPr>
            <p:ph idx="1"/>
          </p:nvPr>
        </p:nvSpPr>
        <p:spPr/>
        <p:txBody>
          <a:bodyPr>
            <a:normAutofit/>
          </a:bodyPr>
          <a:lstStyle/>
          <a:p>
            <a:pPr marL="0" indent="0">
              <a:buNone/>
            </a:pPr>
            <a:endParaRPr lang="en-US" dirty="0"/>
          </a:p>
          <a:p>
            <a:r>
              <a:rPr lang="en-US" sz="2400" dirty="0">
                <a:latin typeface="+mj-lt"/>
              </a:rPr>
              <a:t>Why not the others:</a:t>
            </a:r>
          </a:p>
          <a:p>
            <a:pPr lvl="1"/>
            <a:r>
              <a:rPr lang="en-US" dirty="0">
                <a:latin typeface="+mj-lt"/>
              </a:rPr>
              <a:t>B. Molluscum contagiosum: Usually presents as small, umbilicated papules, not firm nodules over elbows.</a:t>
            </a:r>
          </a:p>
          <a:p>
            <a:pPr lvl="1"/>
            <a:r>
              <a:rPr lang="en-US" dirty="0">
                <a:latin typeface="+mj-lt"/>
              </a:rPr>
              <a:t>C. Rheumatoid arthritis: Can cause subcutaneous nodules, but usually associated with joint pain, swelling, and deformities, not isolated calcinosis.</a:t>
            </a:r>
          </a:p>
          <a:p>
            <a:pPr lvl="1"/>
            <a:r>
              <a:rPr lang="en-US" dirty="0">
                <a:latin typeface="+mj-lt"/>
              </a:rPr>
              <a:t>D. Tophaceous gout: Typically occurs in patients with hyperuricemia, often on fingers, toes, and ears; associated with painful flares.</a:t>
            </a:r>
          </a:p>
          <a:p>
            <a:endParaRPr lang="en-US" dirty="0"/>
          </a:p>
        </p:txBody>
      </p:sp>
    </p:spTree>
    <p:extLst>
      <p:ext uri="{BB962C8B-B14F-4D97-AF65-F5344CB8AC3E}">
        <p14:creationId xmlns:p14="http://schemas.microsoft.com/office/powerpoint/2010/main" val="15955200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D881-BECB-754C-1BEC-E73CE16B8971}"/>
              </a:ext>
            </a:extLst>
          </p:cNvPr>
          <p:cNvSpPr>
            <a:spLocks noGrp="1"/>
          </p:cNvSpPr>
          <p:nvPr>
            <p:ph type="title"/>
          </p:nvPr>
        </p:nvSpPr>
        <p:spPr/>
        <p:txBody>
          <a:bodyPr/>
          <a:lstStyle/>
          <a:p>
            <a:r>
              <a:rPr lang="en-US" dirty="0"/>
              <a:t>Question 14.</a:t>
            </a:r>
          </a:p>
        </p:txBody>
      </p:sp>
      <p:sp>
        <p:nvSpPr>
          <p:cNvPr id="3" name="Content Placeholder 2">
            <a:extLst>
              <a:ext uri="{FF2B5EF4-FFF2-40B4-BE49-F238E27FC236}">
                <a16:creationId xmlns:a16="http://schemas.microsoft.com/office/drawing/2014/main" id="{6FD62D3F-CE07-244D-9EA7-7C9CCC88A10D}"/>
              </a:ext>
            </a:extLst>
          </p:cNvPr>
          <p:cNvSpPr>
            <a:spLocks noGrp="1"/>
          </p:cNvSpPr>
          <p:nvPr>
            <p:ph sz="half" idx="1"/>
          </p:nvPr>
        </p:nvSpPr>
        <p:spPr/>
        <p:txBody>
          <a:bodyPr>
            <a:normAutofit fontScale="77500" lnSpcReduction="20000"/>
          </a:bodyPr>
          <a:lstStyle/>
          <a:p>
            <a:pPr marL="0" indent="0">
              <a:spcBef>
                <a:spcPts val="0"/>
              </a:spcBef>
              <a:buNone/>
            </a:pPr>
            <a:r>
              <a:rPr lang="en-US" dirty="0">
                <a:latin typeface="+mj-lt"/>
              </a:rPr>
              <a:t>A 20-year-old woman experiences temperature-dependent episodic finger pain. She has no other medical problems. </a:t>
            </a:r>
          </a:p>
          <a:p>
            <a:pPr marL="0" indent="0">
              <a:spcBef>
                <a:spcPts val="0"/>
              </a:spcBef>
              <a:buNone/>
            </a:pPr>
            <a:r>
              <a:rPr lang="en-US" dirty="0">
                <a:latin typeface="+mj-lt"/>
              </a:rPr>
              <a:t> </a:t>
            </a:r>
          </a:p>
          <a:p>
            <a:pPr marL="0" indent="0">
              <a:spcBef>
                <a:spcPts val="0"/>
              </a:spcBef>
              <a:buNone/>
            </a:pPr>
            <a:r>
              <a:rPr lang="en-US" dirty="0">
                <a:latin typeface="+mj-lt"/>
              </a:rPr>
              <a:t>Hand findings are shown:</a:t>
            </a:r>
          </a:p>
          <a:p>
            <a:pPr marL="0" indent="0">
              <a:spcBef>
                <a:spcPts val="0"/>
              </a:spcBef>
              <a:buNone/>
            </a:pPr>
            <a:endParaRPr lang="en-US" dirty="0">
              <a:latin typeface="+mj-lt"/>
            </a:endParaRPr>
          </a:p>
          <a:p>
            <a:pPr marL="0" indent="0">
              <a:buNone/>
            </a:pPr>
            <a:r>
              <a:rPr lang="en-US" b="1" dirty="0">
                <a:latin typeface="+mj-lt"/>
              </a:rPr>
              <a:t>Which of the following is the most likely diagnosis?</a:t>
            </a:r>
            <a:endParaRPr lang="en-US" dirty="0">
              <a:latin typeface="+mj-lt"/>
            </a:endParaRPr>
          </a:p>
          <a:p>
            <a:pPr marL="0" indent="0">
              <a:buNone/>
            </a:pPr>
            <a:r>
              <a:rPr lang="en-US" dirty="0">
                <a:latin typeface="+mj-lt"/>
              </a:rPr>
              <a:t> </a:t>
            </a:r>
          </a:p>
          <a:p>
            <a:pPr marL="0" indent="0">
              <a:buNone/>
            </a:pPr>
            <a:r>
              <a:rPr lang="en-US" dirty="0">
                <a:latin typeface="+mj-lt"/>
              </a:rPr>
              <a:t>A. Acrocyanosis</a:t>
            </a:r>
          </a:p>
          <a:p>
            <a:pPr marL="0" indent="0">
              <a:buNone/>
            </a:pPr>
            <a:r>
              <a:rPr lang="en-US" dirty="0">
                <a:latin typeface="+mj-lt"/>
              </a:rPr>
              <a:t>B. Complex regional pain syndrome</a:t>
            </a:r>
          </a:p>
          <a:p>
            <a:pPr marL="0" indent="0">
              <a:buNone/>
            </a:pPr>
            <a:r>
              <a:rPr lang="en-US" dirty="0">
                <a:latin typeface="+mj-lt"/>
              </a:rPr>
              <a:t>C. Erythromelalgia</a:t>
            </a:r>
          </a:p>
          <a:p>
            <a:pPr marL="0" indent="0">
              <a:buNone/>
            </a:pPr>
            <a:r>
              <a:rPr lang="en-US" dirty="0">
                <a:latin typeface="+mj-lt"/>
              </a:rPr>
              <a:t>D. Primary Raynaud’s phenomenon</a:t>
            </a:r>
          </a:p>
          <a:p>
            <a:pPr marL="0" indent="0">
              <a:spcBef>
                <a:spcPts val="0"/>
              </a:spcBef>
              <a:buNone/>
            </a:pPr>
            <a:endParaRPr lang="en-US" sz="2400" dirty="0"/>
          </a:p>
          <a:p>
            <a:pPr marL="0" indent="0">
              <a:buNone/>
            </a:pPr>
            <a:endParaRPr lang="en-US" dirty="0"/>
          </a:p>
          <a:p>
            <a:pPr marL="0" indent="0">
              <a:buNone/>
            </a:pPr>
            <a:endParaRPr lang="en-US" dirty="0"/>
          </a:p>
        </p:txBody>
      </p:sp>
      <p:pic>
        <p:nvPicPr>
          <p:cNvPr id="5" name="Content Placeholder 4">
            <a:extLst>
              <a:ext uri="{FF2B5EF4-FFF2-40B4-BE49-F238E27FC236}">
                <a16:creationId xmlns:a16="http://schemas.microsoft.com/office/drawing/2014/main" id="{CA3A53F4-7B2A-25E3-8354-1FB9047176D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687" t="3105" r="4001" b="6676"/>
          <a:stretch>
            <a:fillRect/>
          </a:stretch>
        </p:blipFill>
        <p:spPr bwMode="auto">
          <a:xfrm>
            <a:off x="6172200" y="2366742"/>
            <a:ext cx="5181600" cy="32691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66703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7AF9D-E1F7-7BA4-26CC-3ABFA09EC5CC}"/>
              </a:ext>
            </a:extLst>
          </p:cNvPr>
          <p:cNvSpPr>
            <a:spLocks noGrp="1"/>
          </p:cNvSpPr>
          <p:nvPr>
            <p:ph type="title"/>
          </p:nvPr>
        </p:nvSpPr>
        <p:spPr/>
        <p:txBody>
          <a:bodyPr/>
          <a:lstStyle/>
          <a:p>
            <a:r>
              <a:rPr lang="en-US" dirty="0"/>
              <a:t>Question 14.</a:t>
            </a:r>
          </a:p>
        </p:txBody>
      </p:sp>
      <p:sp>
        <p:nvSpPr>
          <p:cNvPr id="3" name="Content Placeholder 2">
            <a:extLst>
              <a:ext uri="{FF2B5EF4-FFF2-40B4-BE49-F238E27FC236}">
                <a16:creationId xmlns:a16="http://schemas.microsoft.com/office/drawing/2014/main" id="{AB80F93D-B35D-83CE-19A5-2843F7D8DB24}"/>
              </a:ext>
            </a:extLst>
          </p:cNvPr>
          <p:cNvSpPr>
            <a:spLocks noGrp="1"/>
          </p:cNvSpPr>
          <p:nvPr>
            <p:ph idx="1"/>
          </p:nvPr>
        </p:nvSpPr>
        <p:spPr/>
        <p:txBody>
          <a:bodyPr/>
          <a:lstStyle/>
          <a:p>
            <a:pPr marL="0" indent="0">
              <a:buNone/>
            </a:pPr>
            <a:r>
              <a:rPr lang="en-US" dirty="0"/>
              <a:t>ANSWER: D </a:t>
            </a:r>
          </a:p>
        </p:txBody>
      </p:sp>
    </p:spTree>
    <p:extLst>
      <p:ext uri="{BB962C8B-B14F-4D97-AF65-F5344CB8AC3E}">
        <p14:creationId xmlns:p14="http://schemas.microsoft.com/office/powerpoint/2010/main" val="21351113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7F74578B-AD05-7C2C-9F7C-F91E3F8F0F43}"/>
              </a:ext>
            </a:extLst>
          </p:cNvPr>
          <p:cNvPicPr>
            <a:picLocks noChangeAspect="1"/>
          </p:cNvPicPr>
          <p:nvPr/>
        </p:nvPicPr>
        <p:blipFill>
          <a:blip r:embed="rId2"/>
          <a:stretch>
            <a:fillRect/>
          </a:stretch>
        </p:blipFill>
        <p:spPr>
          <a:xfrm>
            <a:off x="2761668" y="1373501"/>
            <a:ext cx="5880100" cy="3644900"/>
          </a:xfrm>
          <a:prstGeom prst="rect">
            <a:avLst/>
          </a:prstGeom>
        </p:spPr>
      </p:pic>
    </p:spTree>
    <p:extLst>
      <p:ext uri="{BB962C8B-B14F-4D97-AF65-F5344CB8AC3E}">
        <p14:creationId xmlns:p14="http://schemas.microsoft.com/office/powerpoint/2010/main" val="28804123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EF0837-7C1C-60DD-9E7F-66EEFF6F3057}"/>
              </a:ext>
            </a:extLst>
          </p:cNvPr>
          <p:cNvPicPr>
            <a:picLocks noChangeAspect="1"/>
          </p:cNvPicPr>
          <p:nvPr/>
        </p:nvPicPr>
        <p:blipFill>
          <a:blip r:embed="rId2"/>
          <a:stretch>
            <a:fillRect/>
          </a:stretch>
        </p:blipFill>
        <p:spPr>
          <a:xfrm>
            <a:off x="3246540" y="595619"/>
            <a:ext cx="4863692" cy="5352467"/>
          </a:xfrm>
          <a:prstGeom prst="rect">
            <a:avLst/>
          </a:prstGeom>
        </p:spPr>
      </p:pic>
    </p:spTree>
    <p:extLst>
      <p:ext uri="{BB962C8B-B14F-4D97-AF65-F5344CB8AC3E}">
        <p14:creationId xmlns:p14="http://schemas.microsoft.com/office/powerpoint/2010/main" val="34326753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CB71E0-6757-D2EF-BEF2-F12917323316}"/>
              </a:ext>
            </a:extLst>
          </p:cNvPr>
          <p:cNvPicPr>
            <a:picLocks noChangeAspect="1"/>
          </p:cNvPicPr>
          <p:nvPr/>
        </p:nvPicPr>
        <p:blipFill>
          <a:blip r:embed="rId2"/>
          <a:stretch>
            <a:fillRect/>
          </a:stretch>
        </p:blipFill>
        <p:spPr>
          <a:xfrm>
            <a:off x="2546350" y="1371600"/>
            <a:ext cx="7099300" cy="4114800"/>
          </a:xfrm>
          <a:prstGeom prst="rect">
            <a:avLst/>
          </a:prstGeom>
        </p:spPr>
      </p:pic>
      <p:sp>
        <p:nvSpPr>
          <p:cNvPr id="3" name="TextBox 2">
            <a:extLst>
              <a:ext uri="{FF2B5EF4-FFF2-40B4-BE49-F238E27FC236}">
                <a16:creationId xmlns:a16="http://schemas.microsoft.com/office/drawing/2014/main" id="{56F82D18-2F43-1073-393A-6F4929911D60}"/>
              </a:ext>
            </a:extLst>
          </p:cNvPr>
          <p:cNvSpPr txBox="1"/>
          <p:nvPr/>
        </p:nvSpPr>
        <p:spPr>
          <a:xfrm>
            <a:off x="4051883" y="461394"/>
            <a:ext cx="2233945" cy="369332"/>
          </a:xfrm>
          <a:prstGeom prst="rect">
            <a:avLst/>
          </a:prstGeom>
          <a:noFill/>
        </p:spPr>
        <p:txBody>
          <a:bodyPr wrap="none" rtlCol="0">
            <a:spAutoFit/>
          </a:bodyPr>
          <a:lstStyle/>
          <a:p>
            <a:r>
              <a:rPr lang="en-US" dirty="0"/>
              <a:t>Always ask and assess</a:t>
            </a:r>
          </a:p>
        </p:txBody>
      </p:sp>
    </p:spTree>
    <p:extLst>
      <p:ext uri="{BB962C8B-B14F-4D97-AF65-F5344CB8AC3E}">
        <p14:creationId xmlns:p14="http://schemas.microsoft.com/office/powerpoint/2010/main" val="30043454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2AA361-4C83-83DB-E3E9-C07D063EBCE9}"/>
              </a:ext>
            </a:extLst>
          </p:cNvPr>
          <p:cNvPicPr>
            <a:picLocks noChangeAspect="1"/>
          </p:cNvPicPr>
          <p:nvPr/>
        </p:nvPicPr>
        <p:blipFill>
          <a:blip r:embed="rId2"/>
          <a:stretch>
            <a:fillRect/>
          </a:stretch>
        </p:blipFill>
        <p:spPr>
          <a:xfrm>
            <a:off x="2298700" y="1054100"/>
            <a:ext cx="7594600" cy="4749800"/>
          </a:xfrm>
          <a:prstGeom prst="rect">
            <a:avLst/>
          </a:prstGeom>
        </p:spPr>
      </p:pic>
      <p:sp>
        <p:nvSpPr>
          <p:cNvPr id="3" name="TextBox 2">
            <a:extLst>
              <a:ext uri="{FF2B5EF4-FFF2-40B4-BE49-F238E27FC236}">
                <a16:creationId xmlns:a16="http://schemas.microsoft.com/office/drawing/2014/main" id="{2D8DC5BE-AD0C-47DD-AF18-EFC9910116E3}"/>
              </a:ext>
            </a:extLst>
          </p:cNvPr>
          <p:cNvSpPr txBox="1"/>
          <p:nvPr/>
        </p:nvSpPr>
        <p:spPr>
          <a:xfrm>
            <a:off x="8692055" y="1513490"/>
            <a:ext cx="4258795" cy="646331"/>
          </a:xfrm>
          <a:prstGeom prst="rect">
            <a:avLst/>
          </a:prstGeom>
          <a:noFill/>
        </p:spPr>
        <p:txBody>
          <a:bodyPr wrap="none" rtlCol="0">
            <a:spAutoFit/>
          </a:bodyPr>
          <a:lstStyle/>
          <a:p>
            <a:r>
              <a:rPr lang="en-US" dirty="0"/>
              <a:t>Color changes and nail fold cuticle changes,</a:t>
            </a:r>
          </a:p>
          <a:p>
            <a:r>
              <a:rPr lang="en-US" dirty="0"/>
              <a:t>Digital pitting, ulcers</a:t>
            </a:r>
          </a:p>
        </p:txBody>
      </p:sp>
      <p:sp>
        <p:nvSpPr>
          <p:cNvPr id="4" name="TextBox 3">
            <a:extLst>
              <a:ext uri="{FF2B5EF4-FFF2-40B4-BE49-F238E27FC236}">
                <a16:creationId xmlns:a16="http://schemas.microsoft.com/office/drawing/2014/main" id="{D099C30E-9BF3-E81E-3A0F-EA2F3C6BD8D7}"/>
              </a:ext>
            </a:extLst>
          </p:cNvPr>
          <p:cNvSpPr txBox="1"/>
          <p:nvPr/>
        </p:nvSpPr>
        <p:spPr>
          <a:xfrm>
            <a:off x="8818179" y="3048000"/>
            <a:ext cx="1899879" cy="369332"/>
          </a:xfrm>
          <a:prstGeom prst="rect">
            <a:avLst/>
          </a:prstGeom>
          <a:noFill/>
        </p:spPr>
        <p:txBody>
          <a:bodyPr wrap="none" rtlCol="0">
            <a:spAutoFit/>
          </a:bodyPr>
          <a:lstStyle/>
          <a:p>
            <a:r>
              <a:rPr lang="en-US" dirty="0"/>
              <a:t>Palpate for pulses </a:t>
            </a:r>
          </a:p>
        </p:txBody>
      </p:sp>
      <p:sp>
        <p:nvSpPr>
          <p:cNvPr id="8" name="TextBox 7">
            <a:extLst>
              <a:ext uri="{FF2B5EF4-FFF2-40B4-BE49-F238E27FC236}">
                <a16:creationId xmlns:a16="http://schemas.microsoft.com/office/drawing/2014/main" id="{8173B0C1-9FF7-9466-3863-81692565DABA}"/>
              </a:ext>
            </a:extLst>
          </p:cNvPr>
          <p:cNvSpPr txBox="1"/>
          <p:nvPr/>
        </p:nvSpPr>
        <p:spPr>
          <a:xfrm>
            <a:off x="9183414" y="4593021"/>
            <a:ext cx="1518429" cy="369332"/>
          </a:xfrm>
          <a:prstGeom prst="rect">
            <a:avLst/>
          </a:prstGeom>
          <a:noFill/>
        </p:spPr>
        <p:txBody>
          <a:bodyPr wrap="none" rtlCol="0">
            <a:spAutoFit/>
          </a:bodyPr>
          <a:lstStyle/>
          <a:p>
            <a:r>
              <a:rPr lang="en-US" dirty="0"/>
              <a:t>Do Allen’s test</a:t>
            </a:r>
          </a:p>
        </p:txBody>
      </p:sp>
    </p:spTree>
    <p:extLst>
      <p:ext uri="{BB962C8B-B14F-4D97-AF65-F5344CB8AC3E}">
        <p14:creationId xmlns:p14="http://schemas.microsoft.com/office/powerpoint/2010/main" val="24525684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91A560-89A6-78D3-B546-A70EBAAD0594}"/>
              </a:ext>
            </a:extLst>
          </p:cNvPr>
          <p:cNvPicPr>
            <a:picLocks noChangeAspect="1"/>
          </p:cNvPicPr>
          <p:nvPr/>
        </p:nvPicPr>
        <p:blipFill>
          <a:blip r:embed="rId2"/>
          <a:stretch>
            <a:fillRect/>
          </a:stretch>
        </p:blipFill>
        <p:spPr>
          <a:xfrm>
            <a:off x="2209800" y="1511934"/>
            <a:ext cx="7772400" cy="4632917"/>
          </a:xfrm>
          <a:prstGeom prst="rect">
            <a:avLst/>
          </a:prstGeom>
        </p:spPr>
      </p:pic>
      <p:sp>
        <p:nvSpPr>
          <p:cNvPr id="4" name="TextBox 3">
            <a:extLst>
              <a:ext uri="{FF2B5EF4-FFF2-40B4-BE49-F238E27FC236}">
                <a16:creationId xmlns:a16="http://schemas.microsoft.com/office/drawing/2014/main" id="{72C77C16-D367-452D-7612-E0A6F8FB2A09}"/>
              </a:ext>
            </a:extLst>
          </p:cNvPr>
          <p:cNvSpPr txBox="1"/>
          <p:nvPr/>
        </p:nvSpPr>
        <p:spPr>
          <a:xfrm>
            <a:off x="3342290" y="399393"/>
            <a:ext cx="5324150" cy="369332"/>
          </a:xfrm>
          <a:prstGeom prst="rect">
            <a:avLst/>
          </a:prstGeom>
          <a:noFill/>
        </p:spPr>
        <p:txBody>
          <a:bodyPr wrap="none" rtlCol="0">
            <a:spAutoFit/>
          </a:bodyPr>
          <a:lstStyle/>
          <a:p>
            <a:r>
              <a:rPr lang="en-US" dirty="0"/>
              <a:t>Raynaud’s is a progressive obliterative microangiopathy</a:t>
            </a:r>
          </a:p>
        </p:txBody>
      </p:sp>
    </p:spTree>
    <p:extLst>
      <p:ext uri="{BB962C8B-B14F-4D97-AF65-F5344CB8AC3E}">
        <p14:creationId xmlns:p14="http://schemas.microsoft.com/office/powerpoint/2010/main" val="41437764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0372-306C-7FBB-9C34-BEFEE46B82FA}"/>
              </a:ext>
            </a:extLst>
          </p:cNvPr>
          <p:cNvSpPr>
            <a:spLocks noGrp="1"/>
          </p:cNvSpPr>
          <p:nvPr>
            <p:ph type="title"/>
          </p:nvPr>
        </p:nvSpPr>
        <p:spPr/>
        <p:txBody>
          <a:bodyPr/>
          <a:lstStyle/>
          <a:p>
            <a:r>
              <a:rPr lang="en-US" dirty="0"/>
              <a:t>Question 15.</a:t>
            </a:r>
          </a:p>
        </p:txBody>
      </p:sp>
      <p:sp>
        <p:nvSpPr>
          <p:cNvPr id="3" name="Content Placeholder 2">
            <a:extLst>
              <a:ext uri="{FF2B5EF4-FFF2-40B4-BE49-F238E27FC236}">
                <a16:creationId xmlns:a16="http://schemas.microsoft.com/office/drawing/2014/main" id="{037FCF9E-CFF8-DCCD-C38E-0040A691BDF2}"/>
              </a:ext>
            </a:extLst>
          </p:cNvPr>
          <p:cNvSpPr>
            <a:spLocks noGrp="1"/>
          </p:cNvSpPr>
          <p:nvPr>
            <p:ph sz="half" idx="1"/>
          </p:nvPr>
        </p:nvSpPr>
        <p:spPr>
          <a:xfrm>
            <a:off x="838200" y="1825624"/>
            <a:ext cx="5181600" cy="5032375"/>
          </a:xfrm>
        </p:spPr>
        <p:txBody>
          <a:bodyPr>
            <a:normAutofit fontScale="47500" lnSpcReduction="20000"/>
          </a:bodyPr>
          <a:lstStyle/>
          <a:p>
            <a:pPr marL="0" indent="0">
              <a:spcBef>
                <a:spcPts val="0"/>
              </a:spcBef>
              <a:buNone/>
            </a:pPr>
            <a:r>
              <a:rPr lang="en-US" sz="4400" dirty="0">
                <a:latin typeface="+mj-lt"/>
              </a:rPr>
              <a:t>A 27-year-old woman is evaluated for a 6-month history of progressive bilateral leg soreness when she walks more than two blocks; the soreness resolves with rest. The patient reports increased headaches and fatigue during the past 3 months, as well as increased lightheadedness and dizziness without syncope that began this past month. She has no medical problems and takes no medications.</a:t>
            </a:r>
          </a:p>
          <a:p>
            <a:pPr marL="0" indent="0">
              <a:spcBef>
                <a:spcPts val="0"/>
              </a:spcBef>
              <a:buNone/>
            </a:pPr>
            <a:r>
              <a:rPr lang="en-US" sz="4400" dirty="0">
                <a:latin typeface="+mj-lt"/>
              </a:rPr>
              <a:t> </a:t>
            </a:r>
          </a:p>
          <a:p>
            <a:pPr marL="0" indent="0">
              <a:spcBef>
                <a:spcPts val="0"/>
              </a:spcBef>
              <a:buNone/>
            </a:pPr>
            <a:r>
              <a:rPr lang="en-US" sz="4400" dirty="0">
                <a:latin typeface="+mj-lt"/>
              </a:rPr>
              <a:t>On physical examination, blood pressure is 150/100 mm Hg in the right arm and pulse rate is 80/min; other vital signs are normal. There is tenderness to palpation over the right carotid artery.</a:t>
            </a:r>
          </a:p>
          <a:p>
            <a:pPr marL="0" indent="0">
              <a:spcBef>
                <a:spcPts val="0"/>
              </a:spcBef>
              <a:buNone/>
            </a:pPr>
            <a:r>
              <a:rPr lang="en-US" sz="4400" dirty="0">
                <a:latin typeface="+mj-lt"/>
              </a:rPr>
              <a:t> </a:t>
            </a:r>
          </a:p>
          <a:p>
            <a:pPr marL="0" indent="0">
              <a:spcBef>
                <a:spcPts val="0"/>
              </a:spcBef>
              <a:buNone/>
            </a:pPr>
            <a:r>
              <a:rPr lang="en-US" sz="4400" b="1" dirty="0">
                <a:latin typeface="+mj-lt"/>
              </a:rPr>
              <a:t>Laboratory studies:</a:t>
            </a:r>
            <a:endParaRPr lang="en-US" sz="4400" dirty="0">
              <a:latin typeface="+mj-lt"/>
            </a:endParaRPr>
          </a:p>
          <a:p>
            <a:pPr marL="0" indent="0">
              <a:spcBef>
                <a:spcPts val="0"/>
              </a:spcBef>
              <a:buNone/>
            </a:pPr>
            <a:r>
              <a:rPr lang="en-US" sz="4400" dirty="0">
                <a:latin typeface="+mj-lt"/>
              </a:rPr>
              <a:t>ESR: 52 mm/h (H)</a:t>
            </a:r>
          </a:p>
          <a:p>
            <a:pPr marL="0" indent="0">
              <a:spcBef>
                <a:spcPts val="0"/>
              </a:spcBef>
              <a:buNone/>
            </a:pPr>
            <a:r>
              <a:rPr lang="en-US" sz="4400" dirty="0">
                <a:latin typeface="+mj-lt"/>
              </a:rPr>
              <a:t>C-reactive protein: 1.5 mg/dL (H)</a:t>
            </a:r>
          </a:p>
          <a:p>
            <a:pPr marL="0" indent="0">
              <a:spcBef>
                <a:spcPts val="0"/>
              </a:spcBef>
              <a:buNone/>
            </a:pPr>
            <a:r>
              <a:rPr lang="en-US" sz="4400" dirty="0">
                <a:latin typeface="+mj-lt"/>
              </a:rPr>
              <a:t>Antinuclear antibody : Negative</a:t>
            </a:r>
          </a:p>
          <a:p>
            <a:pPr marL="0" indent="0">
              <a:spcBef>
                <a:spcPts val="0"/>
              </a:spcBef>
              <a:buNone/>
            </a:pPr>
            <a:r>
              <a:rPr lang="en-US" sz="4400" dirty="0">
                <a:latin typeface="+mj-lt"/>
              </a:rPr>
              <a:t> </a:t>
            </a:r>
          </a:p>
          <a:p>
            <a:pPr marL="0" indent="0">
              <a:buNone/>
            </a:pPr>
            <a:endParaRPr lang="en-US" dirty="0"/>
          </a:p>
        </p:txBody>
      </p:sp>
      <p:sp>
        <p:nvSpPr>
          <p:cNvPr id="4" name="Content Placeholder 3">
            <a:extLst>
              <a:ext uri="{FF2B5EF4-FFF2-40B4-BE49-F238E27FC236}">
                <a16:creationId xmlns:a16="http://schemas.microsoft.com/office/drawing/2014/main" id="{E8D5558A-85BD-B21E-6C51-D6BB77917961}"/>
              </a:ext>
            </a:extLst>
          </p:cNvPr>
          <p:cNvSpPr>
            <a:spLocks noGrp="1"/>
          </p:cNvSpPr>
          <p:nvPr>
            <p:ph sz="half" idx="2"/>
          </p:nvPr>
        </p:nvSpPr>
        <p:spPr/>
        <p:txBody>
          <a:bodyPr>
            <a:normAutofit fontScale="47500" lnSpcReduction="20000"/>
          </a:bodyPr>
          <a:lstStyle/>
          <a:p>
            <a:pPr marL="0" indent="0">
              <a:spcBef>
                <a:spcPts val="0"/>
              </a:spcBef>
              <a:buNone/>
            </a:pPr>
            <a:r>
              <a:rPr lang="en-US" sz="5100" dirty="0">
                <a:latin typeface="+mj-lt"/>
              </a:rPr>
              <a:t>Magnetic resonance angiogram shows edema and enhancement of the right carotid artery with moderate stenosis. Wall thickening and stenosis of the left renal artery are noted. Areas of stenosis and dilation of the bilateral femoral arteries with enhancement are observed.</a:t>
            </a:r>
          </a:p>
          <a:p>
            <a:pPr marL="0" indent="0">
              <a:spcBef>
                <a:spcPts val="0"/>
              </a:spcBef>
              <a:buNone/>
            </a:pPr>
            <a:r>
              <a:rPr lang="en-US" sz="5100" dirty="0">
                <a:latin typeface="+mj-lt"/>
              </a:rPr>
              <a:t> </a:t>
            </a:r>
          </a:p>
          <a:p>
            <a:pPr marL="0" indent="0">
              <a:spcBef>
                <a:spcPts val="0"/>
              </a:spcBef>
              <a:buNone/>
            </a:pPr>
            <a:r>
              <a:rPr lang="en-US" sz="5100" b="1" dirty="0">
                <a:latin typeface="+mj-lt"/>
              </a:rPr>
              <a:t>Which of the following is the most likely diagnosis?</a:t>
            </a:r>
            <a:endParaRPr lang="en-US" sz="5100" dirty="0">
              <a:latin typeface="+mj-lt"/>
            </a:endParaRPr>
          </a:p>
          <a:p>
            <a:pPr marL="0" indent="0">
              <a:spcBef>
                <a:spcPts val="0"/>
              </a:spcBef>
              <a:buNone/>
            </a:pPr>
            <a:r>
              <a:rPr lang="en-US" sz="5100" dirty="0">
                <a:latin typeface="+mj-lt"/>
              </a:rPr>
              <a:t> </a:t>
            </a:r>
          </a:p>
          <a:p>
            <a:pPr marL="0" indent="0">
              <a:spcBef>
                <a:spcPts val="0"/>
              </a:spcBef>
              <a:buNone/>
            </a:pPr>
            <a:r>
              <a:rPr lang="en-US" sz="5100" dirty="0">
                <a:latin typeface="+mj-lt"/>
              </a:rPr>
              <a:t>A. Fibromuscular dysplasia</a:t>
            </a:r>
          </a:p>
          <a:p>
            <a:pPr marL="0" indent="0">
              <a:spcBef>
                <a:spcPts val="0"/>
              </a:spcBef>
              <a:buNone/>
            </a:pPr>
            <a:r>
              <a:rPr lang="en-US" sz="5100" dirty="0">
                <a:latin typeface="+mj-lt"/>
              </a:rPr>
              <a:t>B. Giant cell arteritis</a:t>
            </a:r>
          </a:p>
          <a:p>
            <a:pPr marL="0" indent="0">
              <a:spcBef>
                <a:spcPts val="0"/>
              </a:spcBef>
              <a:buNone/>
            </a:pPr>
            <a:r>
              <a:rPr lang="en-US" sz="5100" dirty="0">
                <a:latin typeface="+mj-lt"/>
              </a:rPr>
              <a:t>C. Takayasu arteritis</a:t>
            </a:r>
          </a:p>
          <a:p>
            <a:pPr marL="0" indent="0">
              <a:spcBef>
                <a:spcPts val="0"/>
              </a:spcBef>
              <a:buNone/>
            </a:pPr>
            <a:r>
              <a:rPr lang="en-US" sz="5100" dirty="0">
                <a:latin typeface="+mj-lt"/>
              </a:rPr>
              <a:t>D. Vascular Erlers-Danlos syndrome</a:t>
            </a:r>
          </a:p>
          <a:p>
            <a:pPr marL="0" indent="0">
              <a:buNone/>
            </a:pPr>
            <a:endParaRPr lang="en-US" dirty="0"/>
          </a:p>
        </p:txBody>
      </p:sp>
    </p:spTree>
    <p:extLst>
      <p:ext uri="{BB962C8B-B14F-4D97-AF65-F5344CB8AC3E}">
        <p14:creationId xmlns:p14="http://schemas.microsoft.com/office/powerpoint/2010/main" val="990272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AE5F-CAE2-21DD-0BF4-748AE3B1D9B0}"/>
              </a:ext>
            </a:extLst>
          </p:cNvPr>
          <p:cNvSpPr>
            <a:spLocks noGrp="1"/>
          </p:cNvSpPr>
          <p:nvPr>
            <p:ph type="title"/>
          </p:nvPr>
        </p:nvSpPr>
        <p:spPr/>
        <p:txBody>
          <a:bodyPr/>
          <a:lstStyle/>
          <a:p>
            <a:r>
              <a:rPr lang="en-US" dirty="0"/>
              <a:t>DEFINITION OF INFLAMMATORY BACK PAIN</a:t>
            </a:r>
          </a:p>
        </p:txBody>
      </p:sp>
      <p:sp>
        <p:nvSpPr>
          <p:cNvPr id="3" name="Content Placeholder 2">
            <a:extLst>
              <a:ext uri="{FF2B5EF4-FFF2-40B4-BE49-F238E27FC236}">
                <a16:creationId xmlns:a16="http://schemas.microsoft.com/office/drawing/2014/main" id="{5222E283-C038-4ABD-353A-E3F367888DEB}"/>
              </a:ext>
            </a:extLst>
          </p:cNvPr>
          <p:cNvSpPr>
            <a:spLocks noGrp="1"/>
          </p:cNvSpPr>
          <p:nvPr>
            <p:ph idx="1"/>
          </p:nvPr>
        </p:nvSpPr>
        <p:spPr/>
        <p:txBody>
          <a:bodyPr/>
          <a:lstStyle/>
          <a:p>
            <a:pPr marL="0" indent="0">
              <a:buNone/>
            </a:pPr>
            <a:r>
              <a:rPr lang="en-US" sz="2000" dirty="0">
                <a:latin typeface="+mj-lt"/>
              </a:rPr>
              <a:t>Inflammatory back pain (IBP) is a condition of pain localized to the axial spine and sacroiliac joints that is chronic and is differentiated from mechanical back pain by a set of key diagnostic features :</a:t>
            </a:r>
          </a:p>
          <a:p>
            <a:pPr marL="0" indent="0">
              <a:buNone/>
            </a:pPr>
            <a:r>
              <a:rPr lang="en-US" sz="2000" dirty="0">
                <a:latin typeface="+mj-lt"/>
              </a:rPr>
              <a:t>Young age of onset (&lt;40 years of age)</a:t>
            </a:r>
          </a:p>
          <a:p>
            <a:pPr marL="0" indent="0">
              <a:buNone/>
            </a:pPr>
            <a:r>
              <a:rPr lang="en-US" sz="2000" dirty="0">
                <a:latin typeface="+mj-lt"/>
              </a:rPr>
              <a:t>Insidious in onset</a:t>
            </a:r>
          </a:p>
          <a:p>
            <a:pPr marL="0" indent="0">
              <a:buNone/>
            </a:pPr>
            <a:r>
              <a:rPr lang="en-US" sz="2000" dirty="0">
                <a:latin typeface="+mj-lt"/>
              </a:rPr>
              <a:t>Lasting at least 3 months</a:t>
            </a:r>
          </a:p>
          <a:p>
            <a:pPr marL="0" indent="0">
              <a:buNone/>
            </a:pPr>
            <a:r>
              <a:rPr lang="en-US" sz="2000" dirty="0">
                <a:latin typeface="+mj-lt"/>
              </a:rPr>
              <a:t>Morning stiffness</a:t>
            </a:r>
          </a:p>
          <a:p>
            <a:pPr marL="0" indent="0">
              <a:buNone/>
            </a:pPr>
            <a:r>
              <a:rPr lang="en-US" sz="2000" dirty="0">
                <a:latin typeface="+mj-lt"/>
              </a:rPr>
              <a:t>Pain relieved by exercise or activity and worsened by rest</a:t>
            </a:r>
          </a:p>
          <a:p>
            <a:endParaRPr lang="en-US" dirty="0"/>
          </a:p>
        </p:txBody>
      </p:sp>
    </p:spTree>
    <p:extLst>
      <p:ext uri="{BB962C8B-B14F-4D97-AF65-F5344CB8AC3E}">
        <p14:creationId xmlns:p14="http://schemas.microsoft.com/office/powerpoint/2010/main" val="20996141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557E4-9834-2484-E6CC-EAD20BE52095}"/>
              </a:ext>
            </a:extLst>
          </p:cNvPr>
          <p:cNvSpPr>
            <a:spLocks noGrp="1"/>
          </p:cNvSpPr>
          <p:nvPr>
            <p:ph type="title"/>
          </p:nvPr>
        </p:nvSpPr>
        <p:spPr/>
        <p:txBody>
          <a:bodyPr/>
          <a:lstStyle/>
          <a:p>
            <a:r>
              <a:rPr lang="en-US" dirty="0"/>
              <a:t>Question 15</a:t>
            </a:r>
          </a:p>
        </p:txBody>
      </p:sp>
      <p:sp>
        <p:nvSpPr>
          <p:cNvPr id="3" name="Content Placeholder 2">
            <a:extLst>
              <a:ext uri="{FF2B5EF4-FFF2-40B4-BE49-F238E27FC236}">
                <a16:creationId xmlns:a16="http://schemas.microsoft.com/office/drawing/2014/main" id="{AF95CA64-695C-9EB9-057E-F8205E10C606}"/>
              </a:ext>
            </a:extLst>
          </p:cNvPr>
          <p:cNvSpPr>
            <a:spLocks noGrp="1"/>
          </p:cNvSpPr>
          <p:nvPr>
            <p:ph sz="half" idx="1"/>
          </p:nvPr>
        </p:nvSpPr>
        <p:spPr/>
        <p:txBody>
          <a:bodyPr/>
          <a:lstStyle/>
          <a:p>
            <a:pPr marL="0" indent="0">
              <a:buNone/>
            </a:pPr>
            <a:r>
              <a:rPr lang="en-US" dirty="0"/>
              <a:t>ANSWER: C </a:t>
            </a:r>
          </a:p>
        </p:txBody>
      </p:sp>
    </p:spTree>
    <p:extLst>
      <p:ext uri="{BB962C8B-B14F-4D97-AF65-F5344CB8AC3E}">
        <p14:creationId xmlns:p14="http://schemas.microsoft.com/office/powerpoint/2010/main" val="7421527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62BA5-778C-D297-27E3-29797353B9F9}"/>
              </a:ext>
            </a:extLst>
          </p:cNvPr>
          <p:cNvSpPr>
            <a:spLocks noGrp="1"/>
          </p:cNvSpPr>
          <p:nvPr>
            <p:ph type="title"/>
          </p:nvPr>
        </p:nvSpPr>
        <p:spPr/>
        <p:txBody>
          <a:bodyPr/>
          <a:lstStyle/>
          <a:p>
            <a:r>
              <a:rPr lang="en-US" dirty="0"/>
              <a:t>What is Takayasu’s arteritis?</a:t>
            </a:r>
          </a:p>
        </p:txBody>
      </p:sp>
      <p:sp>
        <p:nvSpPr>
          <p:cNvPr id="3" name="Content Placeholder 2">
            <a:extLst>
              <a:ext uri="{FF2B5EF4-FFF2-40B4-BE49-F238E27FC236}">
                <a16:creationId xmlns:a16="http://schemas.microsoft.com/office/drawing/2014/main" id="{9CEEC0AE-210B-D20D-DC45-45F1841A5973}"/>
              </a:ext>
            </a:extLst>
          </p:cNvPr>
          <p:cNvSpPr>
            <a:spLocks noGrp="1"/>
          </p:cNvSpPr>
          <p:nvPr>
            <p:ph idx="1"/>
          </p:nvPr>
        </p:nvSpPr>
        <p:spPr/>
        <p:txBody>
          <a:bodyPr>
            <a:normAutofit/>
          </a:bodyPr>
          <a:lstStyle/>
          <a:p>
            <a:r>
              <a:rPr lang="en-US" sz="2400" dirty="0">
                <a:latin typeface="+mj-lt"/>
              </a:rPr>
              <a:t>It is also called Pulseless disease, aortic arch syndrome, non specific aorto-arteritis. </a:t>
            </a:r>
          </a:p>
          <a:p>
            <a:r>
              <a:rPr lang="en-US" sz="2400" dirty="0">
                <a:latin typeface="+mj-lt"/>
              </a:rPr>
              <a:t>Most frequently seen in young women, 8: 1 female&gt; male, peak age 15 to 30 years. </a:t>
            </a:r>
          </a:p>
          <a:p>
            <a:r>
              <a:rPr lang="en-US" sz="2400" dirty="0">
                <a:latin typeface="+mj-lt"/>
              </a:rPr>
              <a:t>Common in Asian women – Japan/China/India/S E </a:t>
            </a:r>
            <a:r>
              <a:rPr lang="en-US" sz="2400" dirty="0" err="1">
                <a:latin typeface="+mj-lt"/>
              </a:rPr>
              <a:t>asia</a:t>
            </a:r>
            <a:endParaRPr lang="en-US" sz="2400" dirty="0">
              <a:latin typeface="+mj-lt"/>
            </a:endParaRPr>
          </a:p>
          <a:p>
            <a:endParaRPr lang="en-US" dirty="0"/>
          </a:p>
          <a:p>
            <a:endParaRPr lang="en-US" dirty="0"/>
          </a:p>
        </p:txBody>
      </p:sp>
    </p:spTree>
    <p:extLst>
      <p:ext uri="{BB962C8B-B14F-4D97-AF65-F5344CB8AC3E}">
        <p14:creationId xmlns:p14="http://schemas.microsoft.com/office/powerpoint/2010/main" val="35142679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09636-1F50-94A9-B45C-05DE58C74E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712451-5E85-1FE4-A98F-691B33E36D0A}"/>
              </a:ext>
            </a:extLst>
          </p:cNvPr>
          <p:cNvSpPr>
            <a:spLocks noGrp="1"/>
          </p:cNvSpPr>
          <p:nvPr>
            <p:ph idx="1"/>
          </p:nvPr>
        </p:nvSpPr>
        <p:spPr/>
        <p:txBody>
          <a:bodyPr>
            <a:normAutofit fontScale="92500" lnSpcReduction="10000"/>
          </a:bodyPr>
          <a:lstStyle/>
          <a:p>
            <a:r>
              <a:rPr lang="en-US" sz="2600" dirty="0">
                <a:latin typeface="+mj-lt"/>
              </a:rPr>
              <a:t>There are 3 phases of progression</a:t>
            </a:r>
          </a:p>
          <a:p>
            <a:pPr marL="0" indent="0">
              <a:buNone/>
            </a:pPr>
            <a:r>
              <a:rPr lang="en-US" sz="2600" dirty="0">
                <a:latin typeface="+mj-lt"/>
              </a:rPr>
              <a:t>Phase 1 : pre pulseless, inflammatory period, characterized by systemic complaints, such as fever, arthralgias, weight loss</a:t>
            </a:r>
          </a:p>
          <a:p>
            <a:pPr marL="0" indent="0">
              <a:buNone/>
            </a:pPr>
            <a:r>
              <a:rPr lang="en-US" sz="2600" dirty="0">
                <a:latin typeface="+mj-lt"/>
              </a:rPr>
              <a:t>Phase 2 : vessel inflammation, dominated by vessel pain and tenderness</a:t>
            </a:r>
          </a:p>
          <a:p>
            <a:pPr marL="0" indent="0">
              <a:buNone/>
            </a:pPr>
            <a:r>
              <a:rPr lang="en-US" sz="2600" dirty="0">
                <a:latin typeface="+mj-lt"/>
              </a:rPr>
              <a:t>Phase 3 : fibrotic burnt out stage with bruits and ischemia</a:t>
            </a:r>
          </a:p>
          <a:p>
            <a:r>
              <a:rPr lang="en-US" sz="2600" dirty="0">
                <a:latin typeface="+mj-lt"/>
              </a:rPr>
              <a:t>Patients can present in any phase or combination since the disease is chronic and recurrent.</a:t>
            </a:r>
          </a:p>
          <a:p>
            <a:r>
              <a:rPr lang="en-US" sz="2600" dirty="0">
                <a:latin typeface="+mj-lt"/>
              </a:rPr>
              <a:t>Up to 10% present with no symptoms, and the incidental finding of unequal pulses/BPs, bruits, or hypertension prompts further evaluation.</a:t>
            </a:r>
          </a:p>
          <a:p>
            <a:r>
              <a:rPr lang="en-US" sz="2600" dirty="0">
                <a:latin typeface="+mj-lt"/>
              </a:rPr>
              <a:t>There are no lab markers to make the diagnosis. There can be elevated ESR,CRP, anemia of chronic disease and thrombocytosis.</a:t>
            </a:r>
          </a:p>
          <a:p>
            <a:endParaRPr lang="en-US" dirty="0"/>
          </a:p>
        </p:txBody>
      </p:sp>
    </p:spTree>
    <p:extLst>
      <p:ext uri="{BB962C8B-B14F-4D97-AF65-F5344CB8AC3E}">
        <p14:creationId xmlns:p14="http://schemas.microsoft.com/office/powerpoint/2010/main" val="33316902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C638A-CF61-D959-1BE1-459B73123F64}"/>
              </a:ext>
            </a:extLst>
          </p:cNvPr>
          <p:cNvSpPr>
            <a:spLocks noGrp="1"/>
          </p:cNvSpPr>
          <p:nvPr>
            <p:ph type="title"/>
          </p:nvPr>
        </p:nvSpPr>
        <p:spPr/>
        <p:txBody>
          <a:bodyPr/>
          <a:lstStyle/>
          <a:p>
            <a:r>
              <a:rPr lang="en-US" dirty="0"/>
              <a:t>Diagnosis has to be clinical and supported by imaging </a:t>
            </a:r>
          </a:p>
        </p:txBody>
      </p:sp>
      <p:sp>
        <p:nvSpPr>
          <p:cNvPr id="3" name="Content Placeholder 2">
            <a:extLst>
              <a:ext uri="{FF2B5EF4-FFF2-40B4-BE49-F238E27FC236}">
                <a16:creationId xmlns:a16="http://schemas.microsoft.com/office/drawing/2014/main" id="{96B7E269-B794-96B2-4E4E-FA1B7F49A736}"/>
              </a:ext>
            </a:extLst>
          </p:cNvPr>
          <p:cNvSpPr>
            <a:spLocks noGrp="1"/>
          </p:cNvSpPr>
          <p:nvPr>
            <p:ph idx="1"/>
          </p:nvPr>
        </p:nvSpPr>
        <p:spPr/>
        <p:txBody>
          <a:bodyPr>
            <a:normAutofit fontScale="85000" lnSpcReduction="10000"/>
          </a:bodyPr>
          <a:lstStyle/>
          <a:p>
            <a:r>
              <a:rPr lang="en-US" dirty="0">
                <a:latin typeface="+mj-lt"/>
              </a:rPr>
              <a:t>Check for bruits, decreased pulses, asymmetric blood pressures.</a:t>
            </a:r>
          </a:p>
          <a:p>
            <a:r>
              <a:rPr lang="en-US" dirty="0">
                <a:latin typeface="+mj-lt"/>
              </a:rPr>
              <a:t>Limb claudication – due to involvement of subclavian and iliac arteries</a:t>
            </a:r>
          </a:p>
          <a:p>
            <a:r>
              <a:rPr lang="en-US" dirty="0">
                <a:latin typeface="+mj-lt"/>
              </a:rPr>
              <a:t>If carotid and vertebral arteries are involved, there is presyncope, dizziness, headache, and </a:t>
            </a:r>
            <a:r>
              <a:rPr lang="en-US" dirty="0" err="1">
                <a:latin typeface="+mj-lt"/>
              </a:rPr>
              <a:t>carotidynia</a:t>
            </a:r>
            <a:r>
              <a:rPr lang="en-US" dirty="0">
                <a:latin typeface="+mj-lt"/>
              </a:rPr>
              <a:t> (tenderness with palpation over the carotid artery). </a:t>
            </a:r>
          </a:p>
          <a:p>
            <a:r>
              <a:rPr lang="en-US" dirty="0">
                <a:latin typeface="+mj-lt"/>
              </a:rPr>
              <a:t>Pulmonary artery disease occurs in </a:t>
            </a:r>
            <a:r>
              <a:rPr lang="en-US" dirty="0" err="1">
                <a:latin typeface="+mj-lt"/>
              </a:rPr>
              <a:t>upto</a:t>
            </a:r>
            <a:r>
              <a:rPr lang="en-US" dirty="0">
                <a:latin typeface="+mj-lt"/>
              </a:rPr>
              <a:t> 70% of patients, with quarter having pulmonary hypertension.</a:t>
            </a:r>
          </a:p>
          <a:p>
            <a:r>
              <a:rPr lang="en-US" dirty="0">
                <a:latin typeface="+mj-lt"/>
              </a:rPr>
              <a:t>Cardiac involvement with angina, myocardial infarction, heart failure, sudden death, and aortic valvular regurgitation occurs in up to 15% of patients. </a:t>
            </a:r>
          </a:p>
          <a:p>
            <a:r>
              <a:rPr lang="en-US" dirty="0">
                <a:latin typeface="+mj-lt"/>
              </a:rPr>
              <a:t>Renovascular hypertension can occur from the involvement of the renal arteries.</a:t>
            </a:r>
          </a:p>
          <a:p>
            <a:r>
              <a:rPr lang="en-US" dirty="0">
                <a:latin typeface="+mj-lt"/>
              </a:rPr>
              <a:t>Arthralgias (50%) and constitutional symptoms (40%) are common. </a:t>
            </a:r>
          </a:p>
        </p:txBody>
      </p:sp>
    </p:spTree>
    <p:extLst>
      <p:ext uri="{BB962C8B-B14F-4D97-AF65-F5344CB8AC3E}">
        <p14:creationId xmlns:p14="http://schemas.microsoft.com/office/powerpoint/2010/main" val="24335037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73DA-A418-B622-71F0-66D1E3D40A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05F4B8-649E-BDB4-C507-C6943A4D061B}"/>
              </a:ext>
            </a:extLst>
          </p:cNvPr>
          <p:cNvSpPr>
            <a:spLocks noGrp="1"/>
          </p:cNvSpPr>
          <p:nvPr>
            <p:ph idx="1"/>
          </p:nvPr>
        </p:nvSpPr>
        <p:spPr/>
        <p:txBody>
          <a:bodyPr>
            <a:normAutofit/>
          </a:bodyPr>
          <a:lstStyle/>
          <a:p>
            <a:r>
              <a:rPr lang="en-US" sz="2400" dirty="0">
                <a:latin typeface="+mj-lt"/>
              </a:rPr>
              <a:t>Gold standard : Angiography – but this is invasive. </a:t>
            </a:r>
          </a:p>
          <a:p>
            <a:r>
              <a:rPr lang="en-US" sz="2400" dirty="0">
                <a:latin typeface="+mj-lt"/>
              </a:rPr>
              <a:t>MRA : preferred initial modality for the diagnosis. Less radiation</a:t>
            </a:r>
          </a:p>
          <a:p>
            <a:r>
              <a:rPr lang="en-US" sz="2400" dirty="0">
                <a:latin typeface="+mj-lt"/>
              </a:rPr>
              <a:t>CTA is an option</a:t>
            </a:r>
          </a:p>
          <a:p>
            <a:r>
              <a:rPr lang="en-US" sz="2400" dirty="0">
                <a:latin typeface="+mj-lt"/>
              </a:rPr>
              <a:t>FDG-PET also suggested</a:t>
            </a:r>
          </a:p>
          <a:p>
            <a:r>
              <a:rPr lang="en-US" sz="2400" dirty="0">
                <a:latin typeface="+mj-lt"/>
              </a:rPr>
              <a:t>Ultrasound </a:t>
            </a:r>
          </a:p>
          <a:p>
            <a:endParaRPr lang="en-US" sz="2400" dirty="0">
              <a:latin typeface="+mj-lt"/>
            </a:endParaRPr>
          </a:p>
          <a:p>
            <a:r>
              <a:rPr lang="en-US" sz="2400" dirty="0">
                <a:latin typeface="+mj-lt"/>
              </a:rPr>
              <a:t>There is usually no need to biopsy</a:t>
            </a:r>
          </a:p>
          <a:p>
            <a:endParaRPr lang="en-US" dirty="0"/>
          </a:p>
          <a:p>
            <a:endParaRPr lang="en-US" dirty="0"/>
          </a:p>
        </p:txBody>
      </p:sp>
    </p:spTree>
    <p:extLst>
      <p:ext uri="{BB962C8B-B14F-4D97-AF65-F5344CB8AC3E}">
        <p14:creationId xmlns:p14="http://schemas.microsoft.com/office/powerpoint/2010/main" val="27424750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enerated image: Detailed MRA of Takayasu's arteritis">
            <a:extLst>
              <a:ext uri="{FF2B5EF4-FFF2-40B4-BE49-F238E27FC236}">
                <a16:creationId xmlns:a16="http://schemas.microsoft.com/office/drawing/2014/main" id="{785D4E02-20FF-FBB4-7858-1C0AD4601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2966" y="115614"/>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6617D5-22E8-3231-8697-78BF614D231D}"/>
              </a:ext>
            </a:extLst>
          </p:cNvPr>
          <p:cNvSpPr txBox="1"/>
          <p:nvPr/>
        </p:nvSpPr>
        <p:spPr>
          <a:xfrm>
            <a:off x="599090" y="1387366"/>
            <a:ext cx="3145733" cy="1477328"/>
          </a:xfrm>
          <a:prstGeom prst="rect">
            <a:avLst/>
          </a:prstGeom>
          <a:noFill/>
        </p:spPr>
        <p:txBody>
          <a:bodyPr wrap="none" rtlCol="0">
            <a:spAutoFit/>
          </a:bodyPr>
          <a:lstStyle/>
          <a:p>
            <a:r>
              <a:rPr lang="en-US" sz="2400" dirty="0">
                <a:latin typeface="+mj-lt"/>
              </a:rPr>
              <a:t>This is a picture of MRA </a:t>
            </a:r>
          </a:p>
          <a:p>
            <a:r>
              <a:rPr lang="en-US" sz="2400" dirty="0">
                <a:latin typeface="+mj-lt"/>
              </a:rPr>
              <a:t>in a patient with TAK</a:t>
            </a:r>
          </a:p>
          <a:p>
            <a:r>
              <a:rPr lang="en-US" sz="2400" dirty="0">
                <a:latin typeface="+mj-lt"/>
              </a:rPr>
              <a:t>Look at the arrows</a:t>
            </a:r>
          </a:p>
          <a:p>
            <a:endParaRPr lang="en-US" dirty="0"/>
          </a:p>
        </p:txBody>
      </p:sp>
    </p:spTree>
    <p:extLst>
      <p:ext uri="{BB962C8B-B14F-4D97-AF65-F5344CB8AC3E}">
        <p14:creationId xmlns:p14="http://schemas.microsoft.com/office/powerpoint/2010/main" val="14558624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42BFAA-AFFE-3994-DF53-59AB3251039C}"/>
              </a:ext>
            </a:extLst>
          </p:cNvPr>
          <p:cNvPicPr>
            <a:picLocks noChangeAspect="1"/>
          </p:cNvPicPr>
          <p:nvPr/>
        </p:nvPicPr>
        <p:blipFill>
          <a:blip r:embed="rId2"/>
          <a:stretch>
            <a:fillRect/>
          </a:stretch>
        </p:blipFill>
        <p:spPr>
          <a:xfrm>
            <a:off x="2209800" y="614680"/>
            <a:ext cx="7772400" cy="5628639"/>
          </a:xfrm>
          <a:prstGeom prst="rect">
            <a:avLst/>
          </a:prstGeom>
        </p:spPr>
      </p:pic>
    </p:spTree>
    <p:extLst>
      <p:ext uri="{BB962C8B-B14F-4D97-AF65-F5344CB8AC3E}">
        <p14:creationId xmlns:p14="http://schemas.microsoft.com/office/powerpoint/2010/main" val="42782971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8112-DB6C-6D43-13AB-C9E28EBBC14F}"/>
              </a:ext>
            </a:extLst>
          </p:cNvPr>
          <p:cNvSpPr>
            <a:spLocks noGrp="1"/>
          </p:cNvSpPr>
          <p:nvPr>
            <p:ph type="title"/>
          </p:nvPr>
        </p:nvSpPr>
        <p:spPr/>
        <p:txBody>
          <a:bodyPr/>
          <a:lstStyle/>
          <a:p>
            <a:r>
              <a:rPr lang="en-US" dirty="0"/>
              <a:t>Question 16</a:t>
            </a:r>
          </a:p>
        </p:txBody>
      </p:sp>
      <p:sp>
        <p:nvSpPr>
          <p:cNvPr id="3" name="Content Placeholder 2">
            <a:extLst>
              <a:ext uri="{FF2B5EF4-FFF2-40B4-BE49-F238E27FC236}">
                <a16:creationId xmlns:a16="http://schemas.microsoft.com/office/drawing/2014/main" id="{2CC17F1B-A85D-E36D-87F4-13BED3E9602B}"/>
              </a:ext>
            </a:extLst>
          </p:cNvPr>
          <p:cNvSpPr>
            <a:spLocks noGrp="1"/>
          </p:cNvSpPr>
          <p:nvPr>
            <p:ph idx="1"/>
          </p:nvPr>
        </p:nvSpPr>
        <p:spPr/>
        <p:txBody>
          <a:bodyPr>
            <a:normAutofit fontScale="70000" lnSpcReduction="20000"/>
          </a:bodyPr>
          <a:lstStyle/>
          <a:p>
            <a:pPr marL="0" indent="0">
              <a:spcBef>
                <a:spcPts val="0"/>
              </a:spcBef>
              <a:buNone/>
            </a:pPr>
            <a:r>
              <a:rPr lang="en-US" sz="3100" dirty="0">
                <a:latin typeface="+mj-lt"/>
              </a:rPr>
              <a:t>A 30-year-old man is evaluated for sudden onset of severe pain, redness, and photophobia in his right eye associated with blurred vision and seeing halos around lights. He has had two similar episodes over the past year, one in each eye.  He reports no other symptoms or medical problems and takes no medications.</a:t>
            </a:r>
          </a:p>
          <a:p>
            <a:pPr marL="0" indent="0">
              <a:spcBef>
                <a:spcPts val="0"/>
              </a:spcBef>
              <a:buNone/>
            </a:pPr>
            <a:r>
              <a:rPr lang="en-US" sz="3100" dirty="0">
                <a:latin typeface="+mj-lt"/>
              </a:rPr>
              <a:t> </a:t>
            </a:r>
          </a:p>
          <a:p>
            <a:pPr marL="0" indent="0">
              <a:spcBef>
                <a:spcPts val="0"/>
              </a:spcBef>
              <a:buNone/>
            </a:pPr>
            <a:r>
              <a:rPr lang="en-US" sz="3100" dirty="0">
                <a:latin typeface="+mj-lt"/>
              </a:rPr>
              <a:t>On physical examination, the affected eye shows conjunctival injection, anterior chamber cells, and flare. Slit-lamp examination reveals keratic precipitates in the endothelium and anterior chamber cells. Joint examination is unremarkable. </a:t>
            </a:r>
          </a:p>
          <a:p>
            <a:pPr marL="0" indent="0">
              <a:spcBef>
                <a:spcPts val="0"/>
              </a:spcBef>
              <a:buNone/>
            </a:pPr>
            <a:r>
              <a:rPr lang="en-US" sz="3100" dirty="0">
                <a:latin typeface="+mj-lt"/>
              </a:rPr>
              <a:t> </a:t>
            </a:r>
          </a:p>
          <a:p>
            <a:pPr marL="0" indent="0">
              <a:spcBef>
                <a:spcPts val="0"/>
              </a:spcBef>
              <a:buNone/>
            </a:pPr>
            <a:r>
              <a:rPr lang="en-US" sz="3100" dirty="0">
                <a:latin typeface="+mj-lt"/>
              </a:rPr>
              <a:t>Laboratory studies show normal complete blood counts, serum creatinine, and C-reactive protein levels, and urinalysis. </a:t>
            </a:r>
          </a:p>
          <a:p>
            <a:pPr marL="0" indent="0">
              <a:spcBef>
                <a:spcPts val="0"/>
              </a:spcBef>
              <a:buNone/>
            </a:pPr>
            <a:r>
              <a:rPr lang="en-US" sz="3100" dirty="0">
                <a:latin typeface="+mj-lt"/>
              </a:rPr>
              <a:t> </a:t>
            </a:r>
          </a:p>
          <a:p>
            <a:pPr marL="0" indent="0">
              <a:spcBef>
                <a:spcPts val="0"/>
              </a:spcBef>
              <a:buNone/>
            </a:pPr>
            <a:r>
              <a:rPr lang="en-US" sz="3100" b="1" dirty="0">
                <a:latin typeface="+mj-lt"/>
              </a:rPr>
              <a:t>Which of the following is the most appropriate diagnostic test to perform next?</a:t>
            </a:r>
            <a:endParaRPr lang="en-US" sz="3100" dirty="0">
              <a:latin typeface="+mj-lt"/>
            </a:endParaRPr>
          </a:p>
          <a:p>
            <a:pPr marL="0" indent="0">
              <a:spcBef>
                <a:spcPts val="0"/>
              </a:spcBef>
              <a:buNone/>
            </a:pPr>
            <a:r>
              <a:rPr lang="en-US" sz="3100" dirty="0">
                <a:latin typeface="+mj-lt"/>
              </a:rPr>
              <a:t> </a:t>
            </a:r>
          </a:p>
          <a:p>
            <a:pPr marL="0" indent="0">
              <a:spcBef>
                <a:spcPts val="0"/>
              </a:spcBef>
              <a:buNone/>
            </a:pPr>
            <a:r>
              <a:rPr lang="en-US" sz="3100" dirty="0">
                <a:latin typeface="+mj-lt"/>
              </a:rPr>
              <a:t>A. ANCA</a:t>
            </a:r>
          </a:p>
          <a:p>
            <a:pPr marL="0" indent="0">
              <a:spcBef>
                <a:spcPts val="0"/>
              </a:spcBef>
              <a:buNone/>
            </a:pPr>
            <a:r>
              <a:rPr lang="en-US" sz="3100" dirty="0">
                <a:latin typeface="+mj-lt"/>
              </a:rPr>
              <a:t>B. Anti-cyclic citrullinated peptide antibodies</a:t>
            </a:r>
          </a:p>
          <a:p>
            <a:pPr marL="0" indent="0">
              <a:spcBef>
                <a:spcPts val="0"/>
              </a:spcBef>
              <a:buNone/>
            </a:pPr>
            <a:r>
              <a:rPr lang="en-US" sz="3100" dirty="0">
                <a:latin typeface="+mj-lt"/>
              </a:rPr>
              <a:t>C. Antinuclear antibodies</a:t>
            </a:r>
          </a:p>
          <a:p>
            <a:pPr marL="0" indent="0">
              <a:spcBef>
                <a:spcPts val="0"/>
              </a:spcBef>
              <a:buNone/>
            </a:pPr>
            <a:r>
              <a:rPr lang="en-US" sz="3100" dirty="0">
                <a:latin typeface="+mj-lt"/>
              </a:rPr>
              <a:t>D. HLA-B27</a:t>
            </a:r>
          </a:p>
          <a:p>
            <a:pPr marL="0" indent="0">
              <a:buNone/>
            </a:pPr>
            <a:endParaRPr lang="en-US" dirty="0"/>
          </a:p>
        </p:txBody>
      </p:sp>
    </p:spTree>
    <p:extLst>
      <p:ext uri="{BB962C8B-B14F-4D97-AF65-F5344CB8AC3E}">
        <p14:creationId xmlns:p14="http://schemas.microsoft.com/office/powerpoint/2010/main" val="18597279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93CA5-9816-D5A7-A8D7-209C035F525F}"/>
              </a:ext>
            </a:extLst>
          </p:cNvPr>
          <p:cNvSpPr>
            <a:spLocks noGrp="1"/>
          </p:cNvSpPr>
          <p:nvPr>
            <p:ph type="title"/>
          </p:nvPr>
        </p:nvSpPr>
        <p:spPr/>
        <p:txBody>
          <a:bodyPr/>
          <a:lstStyle/>
          <a:p>
            <a:r>
              <a:rPr lang="en-US" dirty="0"/>
              <a:t>Question 17.</a:t>
            </a:r>
          </a:p>
        </p:txBody>
      </p:sp>
      <p:sp>
        <p:nvSpPr>
          <p:cNvPr id="3" name="Content Placeholder 2">
            <a:extLst>
              <a:ext uri="{FF2B5EF4-FFF2-40B4-BE49-F238E27FC236}">
                <a16:creationId xmlns:a16="http://schemas.microsoft.com/office/drawing/2014/main" id="{FA359951-BE04-E3E4-BDC4-E7125E6238E5}"/>
              </a:ext>
            </a:extLst>
          </p:cNvPr>
          <p:cNvSpPr>
            <a:spLocks noGrp="1"/>
          </p:cNvSpPr>
          <p:nvPr>
            <p:ph idx="1"/>
          </p:nvPr>
        </p:nvSpPr>
        <p:spPr/>
        <p:txBody>
          <a:bodyPr/>
          <a:lstStyle/>
          <a:p>
            <a:pPr marL="0" indent="0">
              <a:buNone/>
            </a:pPr>
            <a:r>
              <a:rPr lang="en-US" dirty="0"/>
              <a:t>ANSWER: D</a:t>
            </a:r>
          </a:p>
        </p:txBody>
      </p:sp>
    </p:spTree>
    <p:extLst>
      <p:ext uri="{BB962C8B-B14F-4D97-AF65-F5344CB8AC3E}">
        <p14:creationId xmlns:p14="http://schemas.microsoft.com/office/powerpoint/2010/main" val="12160667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31FE12-EFF0-F26A-B4C5-361178AFDA28}"/>
              </a:ext>
            </a:extLst>
          </p:cNvPr>
          <p:cNvPicPr>
            <a:picLocks noChangeAspect="1"/>
          </p:cNvPicPr>
          <p:nvPr/>
        </p:nvPicPr>
        <p:blipFill>
          <a:blip r:embed="rId2"/>
          <a:stretch>
            <a:fillRect/>
          </a:stretch>
        </p:blipFill>
        <p:spPr>
          <a:xfrm>
            <a:off x="2209800" y="1020337"/>
            <a:ext cx="7772400" cy="4817326"/>
          </a:xfrm>
          <a:prstGeom prst="rect">
            <a:avLst/>
          </a:prstGeom>
        </p:spPr>
      </p:pic>
      <p:sp>
        <p:nvSpPr>
          <p:cNvPr id="3" name="TextBox 2">
            <a:extLst>
              <a:ext uri="{FF2B5EF4-FFF2-40B4-BE49-F238E27FC236}">
                <a16:creationId xmlns:a16="http://schemas.microsoft.com/office/drawing/2014/main" id="{ECBB7359-5CCB-97E6-BD87-F4018466E062}"/>
              </a:ext>
            </a:extLst>
          </p:cNvPr>
          <p:cNvSpPr txBox="1"/>
          <p:nvPr/>
        </p:nvSpPr>
        <p:spPr>
          <a:xfrm>
            <a:off x="4361793" y="420414"/>
            <a:ext cx="1680396" cy="369332"/>
          </a:xfrm>
          <a:prstGeom prst="rect">
            <a:avLst/>
          </a:prstGeom>
          <a:noFill/>
        </p:spPr>
        <p:txBody>
          <a:bodyPr wrap="none" rtlCol="0">
            <a:spAutoFit/>
          </a:bodyPr>
          <a:lstStyle/>
          <a:p>
            <a:r>
              <a:rPr lang="en-US" dirty="0"/>
              <a:t>Types of uveitis </a:t>
            </a:r>
          </a:p>
        </p:txBody>
      </p:sp>
    </p:spTree>
    <p:extLst>
      <p:ext uri="{BB962C8B-B14F-4D97-AF65-F5344CB8AC3E}">
        <p14:creationId xmlns:p14="http://schemas.microsoft.com/office/powerpoint/2010/main" val="1762430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E6983-F20E-F28D-1897-C568B108B33B}"/>
              </a:ext>
            </a:extLst>
          </p:cNvPr>
          <p:cNvPicPr>
            <a:picLocks noChangeAspect="1"/>
          </p:cNvPicPr>
          <p:nvPr/>
        </p:nvPicPr>
        <p:blipFill>
          <a:blip r:embed="rId2"/>
          <a:stretch>
            <a:fillRect/>
          </a:stretch>
        </p:blipFill>
        <p:spPr>
          <a:xfrm>
            <a:off x="2209800" y="486363"/>
            <a:ext cx="7772400" cy="5885273"/>
          </a:xfrm>
          <a:prstGeom prst="rect">
            <a:avLst/>
          </a:prstGeom>
        </p:spPr>
      </p:pic>
    </p:spTree>
    <p:extLst>
      <p:ext uri="{BB962C8B-B14F-4D97-AF65-F5344CB8AC3E}">
        <p14:creationId xmlns:p14="http://schemas.microsoft.com/office/powerpoint/2010/main" val="23380691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98D57-CC93-3AE5-FFDB-6E871C6100DF}"/>
              </a:ext>
            </a:extLst>
          </p:cNvPr>
          <p:cNvSpPr>
            <a:spLocks noGrp="1"/>
          </p:cNvSpPr>
          <p:nvPr>
            <p:ph type="title"/>
          </p:nvPr>
        </p:nvSpPr>
        <p:spPr/>
        <p:txBody>
          <a:bodyPr/>
          <a:lstStyle/>
          <a:p>
            <a:r>
              <a:rPr lang="en-US" dirty="0"/>
              <a:t>Anterior uveitis</a:t>
            </a:r>
          </a:p>
        </p:txBody>
      </p:sp>
      <p:sp>
        <p:nvSpPr>
          <p:cNvPr id="3" name="Content Placeholder 2">
            <a:extLst>
              <a:ext uri="{FF2B5EF4-FFF2-40B4-BE49-F238E27FC236}">
                <a16:creationId xmlns:a16="http://schemas.microsoft.com/office/drawing/2014/main" id="{EF901ACD-20B0-D3A9-0BD1-811E6C48F02F}"/>
              </a:ext>
            </a:extLst>
          </p:cNvPr>
          <p:cNvSpPr>
            <a:spLocks noGrp="1"/>
          </p:cNvSpPr>
          <p:nvPr>
            <p:ph idx="1"/>
          </p:nvPr>
        </p:nvSpPr>
        <p:spPr/>
        <p:txBody>
          <a:bodyPr>
            <a:normAutofit/>
          </a:bodyPr>
          <a:lstStyle/>
          <a:p>
            <a:r>
              <a:rPr lang="en-US" sz="2400" dirty="0">
                <a:latin typeface="+mj-lt"/>
              </a:rPr>
              <a:t>Anterior uveitis : inflammation predominantly anterior to the lens of the eyes. It can be iritis or iridocyclitis.</a:t>
            </a:r>
          </a:p>
          <a:p>
            <a:r>
              <a:rPr lang="en-US" sz="2400" dirty="0">
                <a:latin typeface="+mj-lt"/>
              </a:rPr>
              <a:t>It accounts for 50 to 80% of the cases of uveitis.</a:t>
            </a:r>
          </a:p>
          <a:p>
            <a:r>
              <a:rPr lang="en-US" sz="2400" dirty="0">
                <a:latin typeface="+mj-lt"/>
              </a:rPr>
              <a:t>Causes : Idiopathic, HLA B27 associated, Sarcoidosis, Behcet’s disease, MS, Infections such as HSV, VZV, CMV, EBV, Syphilis, Lyme, Drugs such as bisphosphonates, rifabutin, cidofovir, sulfonamides, MEK and BRAF inhibitors, cancer immunotherapy agents, and trauma.</a:t>
            </a:r>
          </a:p>
          <a:p>
            <a:pPr marL="0" indent="0">
              <a:buNone/>
            </a:pPr>
            <a:endParaRPr lang="en-US" dirty="0"/>
          </a:p>
        </p:txBody>
      </p:sp>
    </p:spTree>
    <p:extLst>
      <p:ext uri="{BB962C8B-B14F-4D97-AF65-F5344CB8AC3E}">
        <p14:creationId xmlns:p14="http://schemas.microsoft.com/office/powerpoint/2010/main" val="25635300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3F1DE-5294-649D-50FD-1C59AC7E220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DF0537-9B84-A93A-C884-5566DB10B5DB}"/>
              </a:ext>
            </a:extLst>
          </p:cNvPr>
          <p:cNvSpPr>
            <a:spLocks noGrp="1"/>
          </p:cNvSpPr>
          <p:nvPr>
            <p:ph idx="1"/>
          </p:nvPr>
        </p:nvSpPr>
        <p:spPr/>
        <p:txBody>
          <a:bodyPr>
            <a:normAutofit/>
          </a:bodyPr>
          <a:lstStyle/>
          <a:p>
            <a:r>
              <a:rPr lang="en-US" sz="2400" dirty="0">
                <a:latin typeface="+mj-lt"/>
              </a:rPr>
              <a:t>In the Western population, 50% of the cases of acute anterior uveitis is associated with HLAB27.</a:t>
            </a:r>
          </a:p>
          <a:p>
            <a:r>
              <a:rPr lang="en-US" sz="2400" dirty="0">
                <a:latin typeface="+mj-lt"/>
              </a:rPr>
              <a:t>This group can be subdivided into : Isolated HLAB27 associated anterior uveitis and HLAB27 associated with </a:t>
            </a:r>
            <a:r>
              <a:rPr lang="en-US" sz="2400" dirty="0" err="1">
                <a:latin typeface="+mj-lt"/>
              </a:rPr>
              <a:t>spondylo</a:t>
            </a:r>
            <a:r>
              <a:rPr lang="en-US" sz="2400" dirty="0">
                <a:latin typeface="+mj-lt"/>
              </a:rPr>
              <a:t>-arthritis. </a:t>
            </a:r>
          </a:p>
          <a:p>
            <a:r>
              <a:rPr lang="en-US" sz="2400" dirty="0">
                <a:latin typeface="+mj-lt"/>
              </a:rPr>
              <a:t>Patients with HLAB27 positive acute anterior uveitis are usually whites, younger, male sex, have an acute course, have many recurrences, develop hypopyon.</a:t>
            </a:r>
          </a:p>
        </p:txBody>
      </p:sp>
    </p:spTree>
    <p:extLst>
      <p:ext uri="{BB962C8B-B14F-4D97-AF65-F5344CB8AC3E}">
        <p14:creationId xmlns:p14="http://schemas.microsoft.com/office/powerpoint/2010/main" val="4132742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38656-A642-4BD0-33AA-C8F500E730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F77C64-80B7-E823-6B3E-619474CCBEB6}"/>
              </a:ext>
            </a:extLst>
          </p:cNvPr>
          <p:cNvSpPr>
            <a:spLocks noGrp="1"/>
          </p:cNvSpPr>
          <p:nvPr>
            <p:ph idx="1"/>
          </p:nvPr>
        </p:nvSpPr>
        <p:spPr/>
        <p:txBody>
          <a:bodyPr>
            <a:normAutofit fontScale="92500"/>
          </a:bodyPr>
          <a:lstStyle/>
          <a:p>
            <a:r>
              <a:rPr lang="en-US" sz="2600" dirty="0">
                <a:latin typeface="+mj-lt"/>
              </a:rPr>
              <a:t>All forms of </a:t>
            </a:r>
            <a:r>
              <a:rPr lang="en-US" sz="2600" dirty="0" err="1">
                <a:latin typeface="+mj-lt"/>
              </a:rPr>
              <a:t>spondylo</a:t>
            </a:r>
            <a:r>
              <a:rPr lang="en-US" sz="2600" dirty="0">
                <a:latin typeface="+mj-lt"/>
              </a:rPr>
              <a:t>-arthritis can be associated with Uveitis</a:t>
            </a:r>
          </a:p>
          <a:p>
            <a:pPr>
              <a:buFontTx/>
              <a:buChar char="-"/>
            </a:pPr>
            <a:r>
              <a:rPr lang="en-US" sz="2600" dirty="0">
                <a:latin typeface="+mj-lt"/>
              </a:rPr>
              <a:t>In ankylosing spondylitis and reactive arthritis, 90% are HLAB27 positive. They can have sudden onset anterior uveitis which is unilateral but alternating, has a recurrent course and resolves completely within several months.</a:t>
            </a:r>
          </a:p>
          <a:p>
            <a:pPr>
              <a:buFontTx/>
              <a:buChar char="-"/>
            </a:pPr>
            <a:r>
              <a:rPr lang="en-US" sz="2600" dirty="0">
                <a:latin typeface="+mj-lt"/>
              </a:rPr>
              <a:t>In psoriatic arthritis and entero-pathic arthritis, 45 to 50% are HLAB27 positive, and present with classic acute anterior uveitis. In the ones that are HLAB27 negative, they have insidious onset bilateral, chronic uveitis which is anterior, intermediate or posterior.</a:t>
            </a:r>
          </a:p>
          <a:p>
            <a:endParaRPr lang="en-US" dirty="0"/>
          </a:p>
          <a:p>
            <a:pPr marL="0" indent="0">
              <a:buNone/>
            </a:pPr>
            <a:br>
              <a:rPr lang="en-US" dirty="0"/>
            </a:br>
            <a:endParaRPr lang="en-US" dirty="0"/>
          </a:p>
        </p:txBody>
      </p:sp>
    </p:spTree>
    <p:extLst>
      <p:ext uri="{BB962C8B-B14F-4D97-AF65-F5344CB8AC3E}">
        <p14:creationId xmlns:p14="http://schemas.microsoft.com/office/powerpoint/2010/main" val="29238373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27A66-FBE4-3921-DAD9-F7A6835C7AC5}"/>
              </a:ext>
            </a:extLst>
          </p:cNvPr>
          <p:cNvSpPr>
            <a:spLocks noGrp="1"/>
          </p:cNvSpPr>
          <p:nvPr>
            <p:ph type="title"/>
          </p:nvPr>
        </p:nvSpPr>
        <p:spPr/>
        <p:txBody>
          <a:bodyPr/>
          <a:lstStyle/>
          <a:p>
            <a:r>
              <a:rPr lang="en-US" dirty="0"/>
              <a:t>Question 17.</a:t>
            </a:r>
          </a:p>
        </p:txBody>
      </p:sp>
      <p:sp>
        <p:nvSpPr>
          <p:cNvPr id="3" name="Content Placeholder 2">
            <a:extLst>
              <a:ext uri="{FF2B5EF4-FFF2-40B4-BE49-F238E27FC236}">
                <a16:creationId xmlns:a16="http://schemas.microsoft.com/office/drawing/2014/main" id="{214298DB-3462-5CEF-B3CF-49423D0269C7}"/>
              </a:ext>
            </a:extLst>
          </p:cNvPr>
          <p:cNvSpPr>
            <a:spLocks noGrp="1"/>
          </p:cNvSpPr>
          <p:nvPr>
            <p:ph idx="1"/>
          </p:nvPr>
        </p:nvSpPr>
        <p:spPr/>
        <p:txBody>
          <a:bodyPr>
            <a:normAutofit fontScale="32500" lnSpcReduction="20000"/>
          </a:bodyPr>
          <a:lstStyle/>
          <a:p>
            <a:pPr marL="0" indent="0">
              <a:spcBef>
                <a:spcPts val="0"/>
              </a:spcBef>
              <a:buNone/>
            </a:pPr>
            <a:r>
              <a:rPr lang="en-US" sz="5100" dirty="0">
                <a:latin typeface="+mj-lt"/>
              </a:rPr>
              <a:t>A 55-year-old man is evaluated by his primary physician for a 2-day history of a swollen, tender, and red right great toe. Symptoms were initially severe and prevented him from walking. Similar episodes occurred twice in the past year and resolved spontaneously within a week. He presented to the ED yesterday and colchicine was initiated. He can now walk, but symptoms have not fully resolved. The patient is of Korean heritage. He has no other medical problems and takes no other medications. </a:t>
            </a:r>
          </a:p>
          <a:p>
            <a:pPr marL="0" indent="0">
              <a:spcBef>
                <a:spcPts val="0"/>
              </a:spcBef>
              <a:buNone/>
            </a:pPr>
            <a:r>
              <a:rPr lang="en-US" sz="5100" dirty="0">
                <a:latin typeface="+mj-lt"/>
              </a:rPr>
              <a:t> </a:t>
            </a:r>
          </a:p>
          <a:p>
            <a:pPr marL="0" indent="0">
              <a:spcBef>
                <a:spcPts val="0"/>
              </a:spcBef>
              <a:buNone/>
            </a:pPr>
            <a:r>
              <a:rPr lang="en-US" sz="5100" dirty="0">
                <a:latin typeface="+mj-lt"/>
              </a:rPr>
              <a:t>On physical examination, vital signs are normal. Swelling, mild redness, warmth, and moderate tenderness of the right first metatarsophalangeal (MTP) joint are noted. The remainder of the examination is normal. </a:t>
            </a:r>
          </a:p>
          <a:p>
            <a:pPr marL="0" indent="0">
              <a:spcBef>
                <a:spcPts val="0"/>
              </a:spcBef>
              <a:buNone/>
            </a:pPr>
            <a:r>
              <a:rPr lang="en-US" sz="5100" dirty="0">
                <a:latin typeface="+mj-lt"/>
              </a:rPr>
              <a:t> </a:t>
            </a:r>
          </a:p>
          <a:p>
            <a:pPr marL="0" indent="0">
              <a:spcBef>
                <a:spcPts val="0"/>
              </a:spcBef>
              <a:buNone/>
            </a:pPr>
            <a:r>
              <a:rPr lang="en-US" sz="5100" b="1" dirty="0">
                <a:latin typeface="+mj-lt"/>
              </a:rPr>
              <a:t>Laboratory studies from the Emergency Department: </a:t>
            </a:r>
            <a:endParaRPr lang="en-US" sz="5100" dirty="0">
              <a:latin typeface="+mj-lt"/>
            </a:endParaRPr>
          </a:p>
          <a:p>
            <a:pPr marL="0" indent="0">
              <a:spcBef>
                <a:spcPts val="0"/>
              </a:spcBef>
              <a:buNone/>
            </a:pPr>
            <a:r>
              <a:rPr lang="en-US" sz="5100" dirty="0">
                <a:latin typeface="+mj-lt"/>
              </a:rPr>
              <a:t>ESR: 56 mm/h (H)</a:t>
            </a:r>
          </a:p>
          <a:p>
            <a:pPr marL="0" indent="0">
              <a:spcBef>
                <a:spcPts val="0"/>
              </a:spcBef>
              <a:buNone/>
            </a:pPr>
            <a:r>
              <a:rPr lang="en-US" sz="5100" dirty="0">
                <a:latin typeface="+mj-lt"/>
              </a:rPr>
              <a:t>Leukocyte count: 12,000/</a:t>
            </a:r>
            <a:r>
              <a:rPr lang="en-US" sz="5100" dirty="0" err="1">
                <a:latin typeface="+mj-lt"/>
              </a:rPr>
              <a:t>uL</a:t>
            </a:r>
            <a:r>
              <a:rPr lang="en-US" sz="5100" dirty="0">
                <a:latin typeface="+mj-lt"/>
              </a:rPr>
              <a:t> (H)</a:t>
            </a:r>
          </a:p>
          <a:p>
            <a:pPr marL="0" indent="0">
              <a:spcBef>
                <a:spcPts val="0"/>
              </a:spcBef>
              <a:buNone/>
            </a:pPr>
            <a:r>
              <a:rPr lang="en-US" sz="5100" dirty="0">
                <a:latin typeface="+mj-lt"/>
              </a:rPr>
              <a:t>Urate: 8.6 mg/dL</a:t>
            </a:r>
          </a:p>
          <a:p>
            <a:pPr marL="0" indent="0">
              <a:spcBef>
                <a:spcPts val="0"/>
              </a:spcBef>
              <a:buNone/>
            </a:pPr>
            <a:r>
              <a:rPr lang="en-US" sz="5100" dirty="0">
                <a:latin typeface="+mj-lt"/>
              </a:rPr>
              <a:t> </a:t>
            </a:r>
          </a:p>
          <a:p>
            <a:pPr marL="0" indent="0">
              <a:spcBef>
                <a:spcPts val="0"/>
              </a:spcBef>
              <a:buNone/>
            </a:pPr>
            <a:r>
              <a:rPr lang="en-US" sz="5100" dirty="0">
                <a:latin typeface="+mj-lt"/>
              </a:rPr>
              <a:t>Ultrasound shows soft-tissue swelling over the right first MTP joint. A double contour sign is seen over the MTP head, without discrete fluid collection or bony changes.</a:t>
            </a:r>
          </a:p>
          <a:p>
            <a:pPr marL="0" indent="0">
              <a:spcBef>
                <a:spcPts val="0"/>
              </a:spcBef>
              <a:buNone/>
            </a:pPr>
            <a:r>
              <a:rPr lang="en-US" sz="5100" dirty="0">
                <a:latin typeface="+mj-lt"/>
              </a:rPr>
              <a:t> </a:t>
            </a:r>
          </a:p>
          <a:p>
            <a:pPr marL="0" indent="0">
              <a:spcBef>
                <a:spcPts val="0"/>
              </a:spcBef>
              <a:buNone/>
            </a:pPr>
            <a:r>
              <a:rPr lang="en-US" sz="5100" b="1" dirty="0">
                <a:latin typeface="+mj-lt"/>
              </a:rPr>
              <a:t>Which of the following is the most appropriate next step in management?</a:t>
            </a:r>
            <a:endParaRPr lang="en-US" sz="5100" dirty="0">
              <a:latin typeface="+mj-lt"/>
            </a:endParaRPr>
          </a:p>
          <a:p>
            <a:pPr marL="0" indent="0">
              <a:spcBef>
                <a:spcPts val="0"/>
              </a:spcBef>
              <a:buNone/>
            </a:pPr>
            <a:r>
              <a:rPr lang="en-US" sz="5100" dirty="0">
                <a:latin typeface="+mj-lt"/>
              </a:rPr>
              <a:t> </a:t>
            </a:r>
          </a:p>
          <a:p>
            <a:pPr marL="0" indent="0">
              <a:spcBef>
                <a:spcPts val="0"/>
              </a:spcBef>
              <a:buNone/>
            </a:pPr>
            <a:r>
              <a:rPr lang="en-US" sz="5100" dirty="0">
                <a:latin typeface="+mj-lt"/>
              </a:rPr>
              <a:t>A. Glucocorticoid intra-articular injection</a:t>
            </a:r>
          </a:p>
          <a:p>
            <a:pPr marL="0" indent="0">
              <a:spcBef>
                <a:spcPts val="0"/>
              </a:spcBef>
              <a:buNone/>
            </a:pPr>
            <a:r>
              <a:rPr lang="en-US" sz="5100" dirty="0">
                <a:latin typeface="+mj-lt"/>
              </a:rPr>
              <a:t>B. HLA-B*58:01 testing</a:t>
            </a:r>
          </a:p>
          <a:p>
            <a:pPr marL="0" indent="0">
              <a:spcBef>
                <a:spcPts val="0"/>
              </a:spcBef>
              <a:buNone/>
            </a:pPr>
            <a:r>
              <a:rPr lang="en-US" sz="5100" dirty="0">
                <a:latin typeface="+mj-lt"/>
              </a:rPr>
              <a:t>C. Initiation of allopurinol</a:t>
            </a:r>
          </a:p>
          <a:p>
            <a:pPr marL="0" indent="0">
              <a:spcBef>
                <a:spcPts val="0"/>
              </a:spcBef>
              <a:buNone/>
            </a:pPr>
            <a:r>
              <a:rPr lang="en-US" sz="5100" dirty="0">
                <a:latin typeface="+mj-lt"/>
              </a:rPr>
              <a:t>D. Initiation of febuxostat</a:t>
            </a:r>
          </a:p>
          <a:p>
            <a:pPr marL="0" indent="0">
              <a:buNone/>
            </a:pPr>
            <a:endParaRPr lang="en-US" dirty="0"/>
          </a:p>
        </p:txBody>
      </p:sp>
    </p:spTree>
    <p:extLst>
      <p:ext uri="{BB962C8B-B14F-4D97-AF65-F5344CB8AC3E}">
        <p14:creationId xmlns:p14="http://schemas.microsoft.com/office/powerpoint/2010/main" val="2332395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AB87-5D6C-AEB2-0104-04ADF5392F29}"/>
              </a:ext>
            </a:extLst>
          </p:cNvPr>
          <p:cNvSpPr>
            <a:spLocks noGrp="1"/>
          </p:cNvSpPr>
          <p:nvPr>
            <p:ph type="title"/>
          </p:nvPr>
        </p:nvSpPr>
        <p:spPr/>
        <p:txBody>
          <a:bodyPr/>
          <a:lstStyle/>
          <a:p>
            <a:r>
              <a:rPr lang="en-US" dirty="0"/>
              <a:t>Question 17</a:t>
            </a:r>
          </a:p>
        </p:txBody>
      </p:sp>
      <p:sp>
        <p:nvSpPr>
          <p:cNvPr id="3" name="Content Placeholder 2">
            <a:extLst>
              <a:ext uri="{FF2B5EF4-FFF2-40B4-BE49-F238E27FC236}">
                <a16:creationId xmlns:a16="http://schemas.microsoft.com/office/drawing/2014/main" id="{967E140C-D612-16F5-1A46-63206554FD9D}"/>
              </a:ext>
            </a:extLst>
          </p:cNvPr>
          <p:cNvSpPr>
            <a:spLocks noGrp="1"/>
          </p:cNvSpPr>
          <p:nvPr>
            <p:ph idx="1"/>
          </p:nvPr>
        </p:nvSpPr>
        <p:spPr/>
        <p:txBody>
          <a:bodyPr/>
          <a:lstStyle/>
          <a:p>
            <a:pPr marL="0" indent="0">
              <a:buNone/>
            </a:pPr>
            <a:r>
              <a:rPr lang="en-US" dirty="0"/>
              <a:t>ANSWER: B </a:t>
            </a:r>
          </a:p>
        </p:txBody>
      </p:sp>
    </p:spTree>
    <p:extLst>
      <p:ext uri="{BB962C8B-B14F-4D97-AF65-F5344CB8AC3E}">
        <p14:creationId xmlns:p14="http://schemas.microsoft.com/office/powerpoint/2010/main" val="34087175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AC26FC89-B513-CAFC-094D-E5A2E0E150C4}"/>
              </a:ext>
            </a:extLst>
          </p:cNvPr>
          <p:cNvPicPr>
            <a:picLocks noChangeAspect="1"/>
          </p:cNvPicPr>
          <p:nvPr/>
        </p:nvPicPr>
        <p:blipFill>
          <a:blip r:embed="rId2"/>
          <a:stretch>
            <a:fillRect/>
          </a:stretch>
        </p:blipFill>
        <p:spPr>
          <a:xfrm>
            <a:off x="2230332" y="327000"/>
            <a:ext cx="7188472" cy="5571066"/>
          </a:xfrm>
          <a:prstGeom prst="rect">
            <a:avLst/>
          </a:prstGeom>
        </p:spPr>
      </p:pic>
    </p:spTree>
    <p:extLst>
      <p:ext uri="{BB962C8B-B14F-4D97-AF65-F5344CB8AC3E}">
        <p14:creationId xmlns:p14="http://schemas.microsoft.com/office/powerpoint/2010/main" val="39411038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E2D8A9-065B-1F4D-FF80-BCA180ADBF80}"/>
              </a:ext>
            </a:extLst>
          </p:cNvPr>
          <p:cNvPicPr>
            <a:picLocks noChangeAspect="1"/>
          </p:cNvPicPr>
          <p:nvPr/>
        </p:nvPicPr>
        <p:blipFill>
          <a:blip r:embed="rId2"/>
          <a:stretch>
            <a:fillRect/>
          </a:stretch>
        </p:blipFill>
        <p:spPr>
          <a:xfrm>
            <a:off x="1506374" y="261112"/>
            <a:ext cx="7594600" cy="3454400"/>
          </a:xfrm>
          <a:prstGeom prst="rect">
            <a:avLst/>
          </a:prstGeom>
        </p:spPr>
      </p:pic>
      <p:pic>
        <p:nvPicPr>
          <p:cNvPr id="3" name="Picture 2">
            <a:extLst>
              <a:ext uri="{FF2B5EF4-FFF2-40B4-BE49-F238E27FC236}">
                <a16:creationId xmlns:a16="http://schemas.microsoft.com/office/drawing/2014/main" id="{9B5009D8-7FB1-5641-988C-C1284A1CA658}"/>
              </a:ext>
            </a:extLst>
          </p:cNvPr>
          <p:cNvPicPr>
            <a:picLocks noChangeAspect="1"/>
          </p:cNvPicPr>
          <p:nvPr/>
        </p:nvPicPr>
        <p:blipFill>
          <a:blip r:embed="rId3"/>
          <a:stretch>
            <a:fillRect/>
          </a:stretch>
        </p:blipFill>
        <p:spPr>
          <a:xfrm>
            <a:off x="2814345" y="4182931"/>
            <a:ext cx="5295900" cy="1028700"/>
          </a:xfrm>
          <a:prstGeom prst="rect">
            <a:avLst/>
          </a:prstGeom>
        </p:spPr>
      </p:pic>
    </p:spTree>
    <p:extLst>
      <p:ext uri="{BB962C8B-B14F-4D97-AF65-F5344CB8AC3E}">
        <p14:creationId xmlns:p14="http://schemas.microsoft.com/office/powerpoint/2010/main" val="39584272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E86F5-EB61-9E54-AD02-08A92D0C152C}"/>
              </a:ext>
            </a:extLst>
          </p:cNvPr>
          <p:cNvPicPr>
            <a:picLocks noChangeAspect="1"/>
          </p:cNvPicPr>
          <p:nvPr/>
        </p:nvPicPr>
        <p:blipFill>
          <a:blip r:embed="rId2"/>
          <a:stretch>
            <a:fillRect/>
          </a:stretch>
        </p:blipFill>
        <p:spPr>
          <a:xfrm>
            <a:off x="1742288" y="1143408"/>
            <a:ext cx="5905500" cy="1282700"/>
          </a:xfrm>
          <a:prstGeom prst="rect">
            <a:avLst/>
          </a:prstGeom>
        </p:spPr>
      </p:pic>
      <p:pic>
        <p:nvPicPr>
          <p:cNvPr id="3" name="Picture 2">
            <a:extLst>
              <a:ext uri="{FF2B5EF4-FFF2-40B4-BE49-F238E27FC236}">
                <a16:creationId xmlns:a16="http://schemas.microsoft.com/office/drawing/2014/main" id="{6AF77236-3E74-4EDA-2D0B-88A116448562}"/>
              </a:ext>
            </a:extLst>
          </p:cNvPr>
          <p:cNvPicPr>
            <a:picLocks noChangeAspect="1"/>
          </p:cNvPicPr>
          <p:nvPr/>
        </p:nvPicPr>
        <p:blipFill>
          <a:blip r:embed="rId3"/>
          <a:stretch>
            <a:fillRect/>
          </a:stretch>
        </p:blipFill>
        <p:spPr>
          <a:xfrm>
            <a:off x="2209800" y="2691780"/>
            <a:ext cx="7772400" cy="1474439"/>
          </a:xfrm>
          <a:prstGeom prst="rect">
            <a:avLst/>
          </a:prstGeom>
        </p:spPr>
      </p:pic>
    </p:spTree>
    <p:extLst>
      <p:ext uri="{BB962C8B-B14F-4D97-AF65-F5344CB8AC3E}">
        <p14:creationId xmlns:p14="http://schemas.microsoft.com/office/powerpoint/2010/main" val="17187512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3FC2950A-C2D1-ED5E-08D4-AC4B32E3F93E}"/>
              </a:ext>
            </a:extLst>
          </p:cNvPr>
          <p:cNvPicPr>
            <a:picLocks noChangeAspect="1"/>
          </p:cNvPicPr>
          <p:nvPr/>
        </p:nvPicPr>
        <p:blipFill>
          <a:blip r:embed="rId2"/>
          <a:stretch>
            <a:fillRect/>
          </a:stretch>
        </p:blipFill>
        <p:spPr>
          <a:xfrm>
            <a:off x="1504776" y="1253331"/>
            <a:ext cx="9048223" cy="4351338"/>
          </a:xfrm>
          <a:prstGeom prst="rect">
            <a:avLst/>
          </a:prstGeom>
        </p:spPr>
      </p:pic>
    </p:spTree>
    <p:extLst>
      <p:ext uri="{BB962C8B-B14F-4D97-AF65-F5344CB8AC3E}">
        <p14:creationId xmlns:p14="http://schemas.microsoft.com/office/powerpoint/2010/main" val="38369250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CDE30-58FD-FAE8-3B5E-1B98A859CE02}"/>
              </a:ext>
            </a:extLst>
          </p:cNvPr>
          <p:cNvSpPr>
            <a:spLocks noGrp="1"/>
          </p:cNvSpPr>
          <p:nvPr>
            <p:ph type="title"/>
          </p:nvPr>
        </p:nvSpPr>
        <p:spPr/>
        <p:txBody>
          <a:bodyPr/>
          <a:lstStyle/>
          <a:p>
            <a:r>
              <a:rPr lang="en-US" dirty="0"/>
              <a:t>Question 18.</a:t>
            </a:r>
          </a:p>
        </p:txBody>
      </p:sp>
      <p:sp>
        <p:nvSpPr>
          <p:cNvPr id="3" name="Content Placeholder 2">
            <a:extLst>
              <a:ext uri="{FF2B5EF4-FFF2-40B4-BE49-F238E27FC236}">
                <a16:creationId xmlns:a16="http://schemas.microsoft.com/office/drawing/2014/main" id="{3B158451-8E0D-2A3F-C2B3-2F5E11307134}"/>
              </a:ext>
            </a:extLst>
          </p:cNvPr>
          <p:cNvSpPr>
            <a:spLocks noGrp="1"/>
          </p:cNvSpPr>
          <p:nvPr>
            <p:ph idx="1"/>
          </p:nvPr>
        </p:nvSpPr>
        <p:spPr/>
        <p:txBody>
          <a:bodyPr>
            <a:normAutofit fontScale="70000" lnSpcReduction="20000"/>
          </a:bodyPr>
          <a:lstStyle/>
          <a:p>
            <a:pPr marL="0" indent="0">
              <a:spcBef>
                <a:spcPts val="0"/>
              </a:spcBef>
              <a:buNone/>
            </a:pPr>
            <a:r>
              <a:rPr lang="en-US" sz="3100" dirty="0">
                <a:latin typeface="+mj-lt"/>
              </a:rPr>
              <a:t>A 32-year-old man is evaluated for a recent diagnosis of rheumatoid arthritis. He has had a 4-month history of progressive bilateral hand pain. Medical history is otherwise unremarkable. </a:t>
            </a:r>
          </a:p>
          <a:p>
            <a:pPr marL="0" indent="0">
              <a:spcBef>
                <a:spcPts val="0"/>
              </a:spcBef>
              <a:buNone/>
            </a:pPr>
            <a:r>
              <a:rPr lang="en-US" sz="3100" dirty="0">
                <a:latin typeface="+mj-lt"/>
              </a:rPr>
              <a:t> </a:t>
            </a:r>
          </a:p>
          <a:p>
            <a:pPr marL="0" indent="0">
              <a:spcBef>
                <a:spcPts val="0"/>
              </a:spcBef>
              <a:buNone/>
            </a:pPr>
            <a:r>
              <a:rPr lang="en-US" sz="3100" dirty="0">
                <a:latin typeface="+mj-lt"/>
              </a:rPr>
              <a:t>On physical examination, vital signs are normal. Joint examination shows swelling and tenderness in the wrists and second metacarpophalangeal joints bilaterally and tenderness in the third and fifth metacarpophalangeal joints bilaterally. No rash, lymphadenopathy, edema, or other joint tenderness or swelling is noted.</a:t>
            </a:r>
          </a:p>
          <a:p>
            <a:pPr marL="0" indent="0">
              <a:spcBef>
                <a:spcPts val="0"/>
              </a:spcBef>
              <a:buNone/>
            </a:pPr>
            <a:r>
              <a:rPr lang="en-US" sz="3100" dirty="0">
                <a:latin typeface="+mj-lt"/>
              </a:rPr>
              <a:t> </a:t>
            </a:r>
          </a:p>
          <a:p>
            <a:pPr marL="0" indent="0">
              <a:spcBef>
                <a:spcPts val="0"/>
              </a:spcBef>
              <a:buNone/>
            </a:pPr>
            <a:r>
              <a:rPr lang="en-US" sz="3100" dirty="0">
                <a:latin typeface="+mj-lt"/>
              </a:rPr>
              <a:t>Laboratory studies reveal a normal complete blood count and comprehensive metabolic panel.</a:t>
            </a:r>
          </a:p>
          <a:p>
            <a:pPr marL="0" indent="0">
              <a:spcBef>
                <a:spcPts val="0"/>
              </a:spcBef>
              <a:buNone/>
            </a:pPr>
            <a:r>
              <a:rPr lang="en-US" sz="3100" dirty="0">
                <a:latin typeface="+mj-lt"/>
              </a:rPr>
              <a:t> </a:t>
            </a:r>
          </a:p>
          <a:p>
            <a:pPr marL="0" indent="0">
              <a:spcBef>
                <a:spcPts val="0"/>
              </a:spcBef>
              <a:buNone/>
            </a:pPr>
            <a:r>
              <a:rPr lang="en-US" sz="3100" b="1" dirty="0">
                <a:latin typeface="+mj-lt"/>
              </a:rPr>
              <a:t>Which of the following is the most appropriate treatment?</a:t>
            </a:r>
            <a:endParaRPr lang="en-US" sz="3100" dirty="0">
              <a:latin typeface="+mj-lt"/>
            </a:endParaRPr>
          </a:p>
          <a:p>
            <a:pPr marL="0" indent="0">
              <a:spcBef>
                <a:spcPts val="0"/>
              </a:spcBef>
              <a:buNone/>
            </a:pPr>
            <a:r>
              <a:rPr lang="en-US" sz="3100" dirty="0">
                <a:latin typeface="+mj-lt"/>
              </a:rPr>
              <a:t> </a:t>
            </a:r>
          </a:p>
          <a:p>
            <a:pPr marL="0" indent="0">
              <a:spcBef>
                <a:spcPts val="0"/>
              </a:spcBef>
              <a:buNone/>
            </a:pPr>
            <a:r>
              <a:rPr lang="en-US" sz="3100" dirty="0">
                <a:latin typeface="+mj-lt"/>
              </a:rPr>
              <a:t>A. Adalimumab</a:t>
            </a:r>
          </a:p>
          <a:p>
            <a:pPr marL="0" indent="0">
              <a:spcBef>
                <a:spcPts val="0"/>
              </a:spcBef>
              <a:buNone/>
            </a:pPr>
            <a:r>
              <a:rPr lang="en-US" sz="3100" dirty="0">
                <a:latin typeface="+mj-lt"/>
              </a:rPr>
              <a:t>B. High dose prednisone</a:t>
            </a:r>
          </a:p>
          <a:p>
            <a:pPr marL="0" indent="0">
              <a:spcBef>
                <a:spcPts val="0"/>
              </a:spcBef>
              <a:buNone/>
            </a:pPr>
            <a:r>
              <a:rPr lang="en-US" sz="3100" dirty="0">
                <a:latin typeface="+mj-lt"/>
              </a:rPr>
              <a:t>C. Methotrexate</a:t>
            </a:r>
          </a:p>
          <a:p>
            <a:pPr marL="0" indent="0">
              <a:spcBef>
                <a:spcPts val="0"/>
              </a:spcBef>
              <a:buNone/>
            </a:pPr>
            <a:r>
              <a:rPr lang="en-US" sz="3100" dirty="0">
                <a:latin typeface="+mj-lt"/>
              </a:rPr>
              <a:t>D. Naproxen</a:t>
            </a:r>
          </a:p>
          <a:p>
            <a:pPr marL="0" indent="0">
              <a:buNone/>
            </a:pPr>
            <a:endParaRPr lang="en-US" dirty="0"/>
          </a:p>
        </p:txBody>
      </p:sp>
    </p:spTree>
    <p:extLst>
      <p:ext uri="{BB962C8B-B14F-4D97-AF65-F5344CB8AC3E}">
        <p14:creationId xmlns:p14="http://schemas.microsoft.com/office/powerpoint/2010/main" val="3582468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E07818-C06D-D237-F8AF-D965BA4A455B}"/>
              </a:ext>
            </a:extLst>
          </p:cNvPr>
          <p:cNvPicPr>
            <a:picLocks noChangeAspect="1"/>
          </p:cNvPicPr>
          <p:nvPr/>
        </p:nvPicPr>
        <p:blipFill>
          <a:blip r:embed="rId2"/>
          <a:stretch>
            <a:fillRect/>
          </a:stretch>
        </p:blipFill>
        <p:spPr>
          <a:xfrm>
            <a:off x="2209800" y="2003440"/>
            <a:ext cx="7772400" cy="2851119"/>
          </a:xfrm>
          <a:prstGeom prst="rect">
            <a:avLst/>
          </a:prstGeom>
        </p:spPr>
      </p:pic>
    </p:spTree>
    <p:extLst>
      <p:ext uri="{BB962C8B-B14F-4D97-AF65-F5344CB8AC3E}">
        <p14:creationId xmlns:p14="http://schemas.microsoft.com/office/powerpoint/2010/main" val="6975314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DE23-FA6B-6DFE-C29F-9D6C5D5163B3}"/>
              </a:ext>
            </a:extLst>
          </p:cNvPr>
          <p:cNvSpPr>
            <a:spLocks noGrp="1"/>
          </p:cNvSpPr>
          <p:nvPr>
            <p:ph type="title"/>
          </p:nvPr>
        </p:nvSpPr>
        <p:spPr/>
        <p:txBody>
          <a:bodyPr/>
          <a:lstStyle/>
          <a:p>
            <a:r>
              <a:rPr lang="en-US" dirty="0"/>
              <a:t>Question 18. </a:t>
            </a:r>
          </a:p>
        </p:txBody>
      </p:sp>
      <p:sp>
        <p:nvSpPr>
          <p:cNvPr id="3" name="Content Placeholder 2">
            <a:extLst>
              <a:ext uri="{FF2B5EF4-FFF2-40B4-BE49-F238E27FC236}">
                <a16:creationId xmlns:a16="http://schemas.microsoft.com/office/drawing/2014/main" id="{A7AB0EEB-8FB8-A25F-38C6-868BFF5BD6BA}"/>
              </a:ext>
            </a:extLst>
          </p:cNvPr>
          <p:cNvSpPr>
            <a:spLocks noGrp="1"/>
          </p:cNvSpPr>
          <p:nvPr>
            <p:ph idx="1"/>
          </p:nvPr>
        </p:nvSpPr>
        <p:spPr/>
        <p:txBody>
          <a:bodyPr/>
          <a:lstStyle/>
          <a:p>
            <a:pPr marL="0" indent="0">
              <a:buNone/>
            </a:pPr>
            <a:r>
              <a:rPr lang="en-US" dirty="0"/>
              <a:t>ANSWER: C</a:t>
            </a:r>
          </a:p>
        </p:txBody>
      </p:sp>
    </p:spTree>
    <p:extLst>
      <p:ext uri="{BB962C8B-B14F-4D97-AF65-F5344CB8AC3E}">
        <p14:creationId xmlns:p14="http://schemas.microsoft.com/office/powerpoint/2010/main" val="27833334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84BE11-0072-33C3-5CBB-0C172E03EEA2}"/>
              </a:ext>
            </a:extLst>
          </p:cNvPr>
          <p:cNvPicPr>
            <a:picLocks noChangeAspect="1"/>
          </p:cNvPicPr>
          <p:nvPr/>
        </p:nvPicPr>
        <p:blipFill>
          <a:blip r:embed="rId2"/>
          <a:stretch>
            <a:fillRect/>
          </a:stretch>
        </p:blipFill>
        <p:spPr>
          <a:xfrm>
            <a:off x="2209800" y="2990960"/>
            <a:ext cx="7772400" cy="876079"/>
          </a:xfrm>
          <a:prstGeom prst="rect">
            <a:avLst/>
          </a:prstGeom>
          <a:solidFill>
            <a:schemeClr val="accent2"/>
          </a:solidFill>
        </p:spPr>
      </p:pic>
    </p:spTree>
    <p:extLst>
      <p:ext uri="{BB962C8B-B14F-4D97-AF65-F5344CB8AC3E}">
        <p14:creationId xmlns:p14="http://schemas.microsoft.com/office/powerpoint/2010/main" val="784102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0A3BA-3248-66DA-1FC1-6F456E12C3B9}"/>
              </a:ext>
            </a:extLst>
          </p:cNvPr>
          <p:cNvSpPr>
            <a:spLocks noGrp="1"/>
          </p:cNvSpPr>
          <p:nvPr>
            <p:ph type="title"/>
          </p:nvPr>
        </p:nvSpPr>
        <p:spPr/>
        <p:txBody>
          <a:bodyPr/>
          <a:lstStyle/>
          <a:p>
            <a:r>
              <a:rPr lang="en-US" dirty="0"/>
              <a:t>ACR recommendations</a:t>
            </a:r>
          </a:p>
        </p:txBody>
      </p:sp>
      <p:sp>
        <p:nvSpPr>
          <p:cNvPr id="3" name="Content Placeholder 2">
            <a:extLst>
              <a:ext uri="{FF2B5EF4-FFF2-40B4-BE49-F238E27FC236}">
                <a16:creationId xmlns:a16="http://schemas.microsoft.com/office/drawing/2014/main" id="{E8893373-9191-2EE9-E152-552F165CFE38}"/>
              </a:ext>
            </a:extLst>
          </p:cNvPr>
          <p:cNvSpPr>
            <a:spLocks noGrp="1"/>
          </p:cNvSpPr>
          <p:nvPr>
            <p:ph idx="1"/>
          </p:nvPr>
        </p:nvSpPr>
        <p:spPr/>
        <p:txBody>
          <a:bodyPr>
            <a:normAutofit fontScale="55000" lnSpcReduction="20000"/>
          </a:bodyPr>
          <a:lstStyle/>
          <a:p>
            <a:endParaRPr lang="en-US" sz="3400" b="1" dirty="0">
              <a:latin typeface="+mj-lt"/>
            </a:endParaRPr>
          </a:p>
          <a:p>
            <a:r>
              <a:rPr lang="en-US" sz="3400" b="1" dirty="0">
                <a:latin typeface="+mj-lt"/>
              </a:rPr>
              <a:t>Methotrexate (MTX) as First-Line DMARD for DMARD-Naive Patients with Moderate-to-High Disease Activity</a:t>
            </a:r>
          </a:p>
          <a:p>
            <a:pPr marL="0" indent="0">
              <a:buNone/>
            </a:pPr>
            <a:r>
              <a:rPr lang="en-US" sz="3400" b="1" dirty="0">
                <a:latin typeface="+mj-lt"/>
              </a:rPr>
              <a:t>1. Strong Recommendations for Methotrexate Monotherapy</a:t>
            </a:r>
          </a:p>
          <a:p>
            <a:r>
              <a:rPr lang="en-US" sz="3400" b="1" dirty="0">
                <a:latin typeface="+mj-lt"/>
              </a:rPr>
              <a:t>Over hydroxychloroquine or sulfasalazine:</a:t>
            </a:r>
          </a:p>
          <a:p>
            <a:pPr lvl="1"/>
            <a:r>
              <a:rPr lang="en-US" sz="3400" dirty="0">
                <a:latin typeface="+mj-lt"/>
              </a:rPr>
              <a:t>MTX has </a:t>
            </a:r>
            <a:r>
              <a:rPr lang="en-US" sz="3400" b="1" dirty="0">
                <a:latin typeface="+mj-lt"/>
              </a:rPr>
              <a:t>strong evidence</a:t>
            </a:r>
            <a:r>
              <a:rPr lang="en-US" sz="3400" dirty="0">
                <a:latin typeface="+mj-lt"/>
              </a:rPr>
              <a:t> for disease-modifying efficacy.</a:t>
            </a:r>
          </a:p>
          <a:p>
            <a:pPr lvl="1"/>
            <a:r>
              <a:rPr lang="en-US" sz="3400" dirty="0">
                <a:latin typeface="+mj-lt"/>
              </a:rPr>
              <a:t>Hydroxychloroquine and sulfasalazine have </a:t>
            </a:r>
            <a:r>
              <a:rPr lang="en-US" sz="3400" b="1" dirty="0">
                <a:latin typeface="+mj-lt"/>
              </a:rPr>
              <a:t>low-certainty evidence</a:t>
            </a:r>
            <a:r>
              <a:rPr lang="en-US" sz="3400" dirty="0">
                <a:latin typeface="+mj-lt"/>
              </a:rPr>
              <a:t>.</a:t>
            </a:r>
          </a:p>
          <a:p>
            <a:pPr lvl="1"/>
            <a:r>
              <a:rPr lang="en-US" sz="3400" dirty="0">
                <a:latin typeface="+mj-lt"/>
              </a:rPr>
              <a:t>Concerns exist about </a:t>
            </a:r>
            <a:r>
              <a:rPr lang="en-US" sz="3400" b="1" dirty="0">
                <a:latin typeface="+mj-lt"/>
              </a:rPr>
              <a:t>long-term tolerability</a:t>
            </a:r>
            <a:r>
              <a:rPr lang="en-US" sz="3400" dirty="0">
                <a:latin typeface="+mj-lt"/>
              </a:rPr>
              <a:t> of sulfasalazine.</a:t>
            </a:r>
          </a:p>
          <a:p>
            <a:r>
              <a:rPr lang="en-US" sz="3400" b="1" dirty="0">
                <a:latin typeface="+mj-lt"/>
              </a:rPr>
              <a:t>Over </a:t>
            </a:r>
            <a:r>
              <a:rPr lang="en-US" sz="3400" b="1" dirty="0" err="1">
                <a:latin typeface="+mj-lt"/>
              </a:rPr>
              <a:t>bDMARD</a:t>
            </a:r>
            <a:r>
              <a:rPr lang="en-US" sz="3400" b="1" dirty="0">
                <a:latin typeface="+mj-lt"/>
              </a:rPr>
              <a:t> or </a:t>
            </a:r>
            <a:r>
              <a:rPr lang="en-US" sz="3400" b="1" dirty="0" err="1">
                <a:latin typeface="+mj-lt"/>
              </a:rPr>
              <a:t>tsDMARD</a:t>
            </a:r>
            <a:r>
              <a:rPr lang="en-US" sz="3400" b="1" dirty="0">
                <a:latin typeface="+mj-lt"/>
              </a:rPr>
              <a:t> monotherapy:</a:t>
            </a:r>
          </a:p>
          <a:p>
            <a:pPr lvl="1"/>
            <a:r>
              <a:rPr lang="en-US" sz="3400" dirty="0">
                <a:latin typeface="+mj-lt"/>
              </a:rPr>
              <a:t>MTX monotherapy is </a:t>
            </a:r>
            <a:r>
              <a:rPr lang="en-US" sz="3400" b="1" dirty="0">
                <a:latin typeface="+mj-lt"/>
              </a:rPr>
              <a:t>strongly preferred</a:t>
            </a:r>
            <a:r>
              <a:rPr lang="en-US" sz="3400" dirty="0">
                <a:latin typeface="+mj-lt"/>
              </a:rPr>
              <a:t> for DMARD-naive patients.</a:t>
            </a:r>
          </a:p>
          <a:p>
            <a:pPr lvl="1"/>
            <a:r>
              <a:rPr lang="en-US" sz="3400" dirty="0">
                <a:latin typeface="+mj-lt"/>
              </a:rPr>
              <a:t>Most biologics are </a:t>
            </a:r>
            <a:r>
              <a:rPr lang="en-US" sz="3400" b="1" dirty="0">
                <a:latin typeface="+mj-lt"/>
              </a:rPr>
              <a:t>comparable in efficacy</a:t>
            </a:r>
            <a:r>
              <a:rPr lang="en-US" sz="3400" dirty="0">
                <a:latin typeface="+mj-lt"/>
              </a:rPr>
              <a:t> to MTX, except </a:t>
            </a:r>
            <a:r>
              <a:rPr lang="en-US" sz="3400" b="1" dirty="0">
                <a:latin typeface="+mj-lt"/>
              </a:rPr>
              <a:t>tocilizumab</a:t>
            </a:r>
            <a:r>
              <a:rPr lang="en-US" sz="3400" dirty="0">
                <a:latin typeface="+mj-lt"/>
              </a:rPr>
              <a:t> and </a:t>
            </a:r>
            <a:r>
              <a:rPr lang="en-US" sz="3400" b="1" dirty="0">
                <a:latin typeface="+mj-lt"/>
              </a:rPr>
              <a:t>JAK inhibitors</a:t>
            </a:r>
            <a:r>
              <a:rPr lang="en-US" sz="3400" dirty="0">
                <a:latin typeface="+mj-lt"/>
              </a:rPr>
              <a:t>.</a:t>
            </a:r>
          </a:p>
          <a:p>
            <a:r>
              <a:rPr lang="en-US" sz="3400" b="1" dirty="0">
                <a:latin typeface="+mj-lt"/>
              </a:rPr>
              <a:t>Over methotrexate plus non-TNF inhibitor </a:t>
            </a:r>
            <a:r>
              <a:rPr lang="en-US" sz="3400" b="1" dirty="0" err="1">
                <a:latin typeface="+mj-lt"/>
              </a:rPr>
              <a:t>bDMARD</a:t>
            </a:r>
            <a:r>
              <a:rPr lang="en-US" sz="3400" b="1" dirty="0">
                <a:latin typeface="+mj-lt"/>
              </a:rPr>
              <a:t> or </a:t>
            </a:r>
            <a:r>
              <a:rPr lang="en-US" sz="3400" b="1" dirty="0" err="1">
                <a:latin typeface="+mj-lt"/>
              </a:rPr>
              <a:t>tsDMARD</a:t>
            </a:r>
            <a:r>
              <a:rPr lang="en-US" sz="3400" b="1" dirty="0">
                <a:latin typeface="+mj-lt"/>
              </a:rPr>
              <a:t>:</a:t>
            </a:r>
            <a:endParaRPr lang="en-US" sz="3400" dirty="0">
              <a:latin typeface="+mj-lt"/>
            </a:endParaRPr>
          </a:p>
          <a:p>
            <a:pPr lvl="1"/>
            <a:r>
              <a:rPr lang="en-US" sz="3400" dirty="0">
                <a:latin typeface="+mj-lt"/>
              </a:rPr>
              <a:t>Very low-certainty evidence for superiority of combination therapy.</a:t>
            </a:r>
          </a:p>
          <a:p>
            <a:pPr lvl="1"/>
            <a:r>
              <a:rPr lang="en-US" sz="3400" dirty="0">
                <a:latin typeface="+mj-lt"/>
              </a:rPr>
              <a:t>MTX monotherapy is strongly preferred due to </a:t>
            </a:r>
            <a:r>
              <a:rPr lang="en-US" sz="3400" b="1" dirty="0">
                <a:latin typeface="+mj-lt"/>
              </a:rPr>
              <a:t>lower risk and cost</a:t>
            </a:r>
            <a:r>
              <a:rPr lang="en-US" sz="3400" dirty="0">
                <a:latin typeface="+mj-lt"/>
              </a:rPr>
              <a:t>, and </a:t>
            </a:r>
            <a:r>
              <a:rPr lang="en-US" sz="3400" b="1" dirty="0">
                <a:latin typeface="+mj-lt"/>
              </a:rPr>
              <a:t>lack of proven added benefit</a:t>
            </a:r>
            <a:r>
              <a:rPr lang="en-US" sz="3400" dirty="0">
                <a:latin typeface="+mj-lt"/>
              </a:rPr>
              <a:t>.</a:t>
            </a:r>
          </a:p>
          <a:p>
            <a:endParaRPr lang="en-US" b="1" dirty="0"/>
          </a:p>
          <a:p>
            <a:endParaRPr lang="en-US" dirty="0"/>
          </a:p>
        </p:txBody>
      </p:sp>
    </p:spTree>
    <p:extLst>
      <p:ext uri="{BB962C8B-B14F-4D97-AF65-F5344CB8AC3E}">
        <p14:creationId xmlns:p14="http://schemas.microsoft.com/office/powerpoint/2010/main" val="28455837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4FD7C-8D09-8597-EA34-DE813BB013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F36A14-556D-21A2-6FDE-9C16633D8075}"/>
              </a:ext>
            </a:extLst>
          </p:cNvPr>
          <p:cNvSpPr>
            <a:spLocks noGrp="1"/>
          </p:cNvSpPr>
          <p:nvPr>
            <p:ph idx="1"/>
          </p:nvPr>
        </p:nvSpPr>
        <p:spPr/>
        <p:txBody>
          <a:bodyPr>
            <a:normAutofit fontScale="62500" lnSpcReduction="20000"/>
          </a:bodyPr>
          <a:lstStyle/>
          <a:p>
            <a:r>
              <a:rPr lang="en-US" dirty="0">
                <a:latin typeface="+mj-lt"/>
              </a:rPr>
              <a:t>2. Conditional Recommendations</a:t>
            </a:r>
          </a:p>
          <a:p>
            <a:r>
              <a:rPr lang="en-US" b="1" dirty="0">
                <a:latin typeface="+mj-lt"/>
              </a:rPr>
              <a:t>Over sulfasalazine or hydroxychloroquine:</a:t>
            </a:r>
          </a:p>
          <a:p>
            <a:pPr lvl="1"/>
            <a:r>
              <a:rPr lang="en-US" sz="2800" dirty="0">
                <a:latin typeface="+mj-lt"/>
              </a:rPr>
              <a:t>MTX is conditionally recommended over leflunomide, since no direct head-to-head efficacy comparison exists.</a:t>
            </a:r>
          </a:p>
          <a:p>
            <a:r>
              <a:rPr lang="en-US" b="1" dirty="0">
                <a:latin typeface="+mj-lt"/>
              </a:rPr>
              <a:t>Over dual or triple </a:t>
            </a:r>
            <a:r>
              <a:rPr lang="en-US" b="1" dirty="0" err="1">
                <a:latin typeface="+mj-lt"/>
              </a:rPr>
              <a:t>csDMARD</a:t>
            </a:r>
            <a:r>
              <a:rPr lang="en-US" b="1" dirty="0">
                <a:latin typeface="+mj-lt"/>
              </a:rPr>
              <a:t> therapy:</a:t>
            </a:r>
          </a:p>
          <a:p>
            <a:pPr lvl="1"/>
            <a:r>
              <a:rPr lang="en-US" sz="2800" dirty="0">
                <a:latin typeface="+mj-lt"/>
              </a:rPr>
              <a:t>MTX monotherapy is conditionally recommended due to:</a:t>
            </a:r>
          </a:p>
          <a:p>
            <a:pPr lvl="2"/>
            <a:r>
              <a:rPr lang="en-US" sz="2800" dirty="0">
                <a:latin typeface="+mj-lt"/>
              </a:rPr>
              <a:t>Lower medication burden and cost.</a:t>
            </a:r>
          </a:p>
          <a:p>
            <a:pPr lvl="2"/>
            <a:r>
              <a:rPr lang="en-US" sz="2800" dirty="0">
                <a:latin typeface="+mj-lt"/>
              </a:rPr>
              <a:t>Moderate-quality evidence that combination therapy may slightly improve disease activity.</a:t>
            </a:r>
          </a:p>
          <a:p>
            <a:pPr lvl="2"/>
            <a:r>
              <a:rPr lang="en-US" sz="2800" dirty="0">
                <a:latin typeface="+mj-lt"/>
              </a:rPr>
              <a:t>Some patients may prefer combination therapy for a higher probability of better response.</a:t>
            </a:r>
          </a:p>
          <a:p>
            <a:r>
              <a:rPr lang="en-US" b="1" dirty="0">
                <a:latin typeface="+mj-lt"/>
              </a:rPr>
              <a:t>Over MTX plus TNF inhibitor:</a:t>
            </a:r>
          </a:p>
          <a:p>
            <a:pPr lvl="1"/>
            <a:r>
              <a:rPr lang="en-US" sz="2800" dirty="0">
                <a:latin typeface="+mj-lt"/>
              </a:rPr>
              <a:t>Conditional recommendation because:</a:t>
            </a:r>
          </a:p>
          <a:p>
            <a:pPr lvl="2"/>
            <a:r>
              <a:rPr lang="en-US" sz="2800" dirty="0">
                <a:latin typeface="+mj-lt"/>
              </a:rPr>
              <a:t>Most patients achieve treatment goals with MTX alone.</a:t>
            </a:r>
          </a:p>
          <a:p>
            <a:pPr lvl="2"/>
            <a:r>
              <a:rPr lang="en-US" sz="2800" dirty="0">
                <a:latin typeface="+mj-lt"/>
              </a:rPr>
              <a:t>TNF inhibitors have higher toxicity risk and cost.</a:t>
            </a:r>
          </a:p>
          <a:p>
            <a:pPr lvl="2"/>
            <a:r>
              <a:rPr lang="en-US" sz="2800" dirty="0">
                <a:latin typeface="+mj-lt"/>
              </a:rPr>
              <a:t>Some patients with poor prognostic factors may prefer combination therapy for faster or greater improvement.</a:t>
            </a:r>
          </a:p>
          <a:p>
            <a:endParaRPr lang="en-US" dirty="0"/>
          </a:p>
        </p:txBody>
      </p:sp>
    </p:spTree>
    <p:extLst>
      <p:ext uri="{BB962C8B-B14F-4D97-AF65-F5344CB8AC3E}">
        <p14:creationId xmlns:p14="http://schemas.microsoft.com/office/powerpoint/2010/main" val="134602313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1EC03-14C1-9612-926F-ECFB0C5AED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707F87F-96D1-348F-E856-2CECAA0E340D}"/>
              </a:ext>
            </a:extLst>
          </p:cNvPr>
          <p:cNvSpPr>
            <a:spLocks noGrp="1"/>
          </p:cNvSpPr>
          <p:nvPr>
            <p:ph idx="1"/>
          </p:nvPr>
        </p:nvSpPr>
        <p:spPr/>
        <p:txBody>
          <a:bodyPr/>
          <a:lstStyle/>
          <a:p>
            <a:r>
              <a:rPr lang="en-US" sz="2400" dirty="0">
                <a:latin typeface="+mj-lt"/>
              </a:rPr>
              <a:t>3</a:t>
            </a:r>
            <a:r>
              <a:rPr lang="en-US" sz="2400" b="1" dirty="0">
                <a:latin typeface="+mj-lt"/>
              </a:rPr>
              <a:t>. Advantages of Methotrexate</a:t>
            </a:r>
          </a:p>
          <a:p>
            <a:r>
              <a:rPr lang="en-US" sz="2400" dirty="0">
                <a:latin typeface="+mj-lt"/>
              </a:rPr>
              <a:t>Established efficacy and safety as first-line DMARD.</a:t>
            </a:r>
          </a:p>
          <a:p>
            <a:r>
              <a:rPr lang="en-US" sz="2400" dirty="0">
                <a:latin typeface="+mj-lt"/>
              </a:rPr>
              <a:t>Greater dosing flexibility.</a:t>
            </a:r>
          </a:p>
          <a:p>
            <a:r>
              <a:rPr lang="en-US" sz="2400" dirty="0">
                <a:latin typeface="+mj-lt"/>
              </a:rPr>
              <a:t>Lower cost compared to combination DMARDs and biologics.</a:t>
            </a:r>
          </a:p>
          <a:p>
            <a:r>
              <a:rPr lang="en-US" sz="2400" dirty="0">
                <a:latin typeface="+mj-lt"/>
              </a:rPr>
              <a:t>Acts as an anchor DMARD in combination regimens.</a:t>
            </a:r>
          </a:p>
          <a:p>
            <a:endParaRPr lang="en-US" dirty="0"/>
          </a:p>
        </p:txBody>
      </p:sp>
    </p:spTree>
    <p:extLst>
      <p:ext uri="{BB962C8B-B14F-4D97-AF65-F5344CB8AC3E}">
        <p14:creationId xmlns:p14="http://schemas.microsoft.com/office/powerpoint/2010/main" val="30824726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E230-4EE1-2766-AEE3-CFDB08F8000D}"/>
              </a:ext>
            </a:extLst>
          </p:cNvPr>
          <p:cNvSpPr>
            <a:spLocks noGrp="1"/>
          </p:cNvSpPr>
          <p:nvPr>
            <p:ph type="title"/>
          </p:nvPr>
        </p:nvSpPr>
        <p:spPr/>
        <p:txBody>
          <a:bodyPr/>
          <a:lstStyle/>
          <a:p>
            <a:r>
              <a:rPr lang="en-US" dirty="0"/>
              <a:t>Question 19.</a:t>
            </a:r>
          </a:p>
        </p:txBody>
      </p:sp>
      <p:sp>
        <p:nvSpPr>
          <p:cNvPr id="3" name="Content Placeholder 2">
            <a:extLst>
              <a:ext uri="{FF2B5EF4-FFF2-40B4-BE49-F238E27FC236}">
                <a16:creationId xmlns:a16="http://schemas.microsoft.com/office/drawing/2014/main" id="{94249652-710A-1B77-EC70-44E2C0F3D1BA}"/>
              </a:ext>
            </a:extLst>
          </p:cNvPr>
          <p:cNvSpPr>
            <a:spLocks noGrp="1"/>
          </p:cNvSpPr>
          <p:nvPr>
            <p:ph idx="1"/>
          </p:nvPr>
        </p:nvSpPr>
        <p:spPr>
          <a:xfrm>
            <a:off x="838200" y="1825624"/>
            <a:ext cx="10515600" cy="5032375"/>
          </a:xfrm>
        </p:spPr>
        <p:txBody>
          <a:bodyPr>
            <a:normAutofit fontScale="62500" lnSpcReduction="20000"/>
          </a:bodyPr>
          <a:lstStyle/>
          <a:p>
            <a:pPr marL="0" indent="0">
              <a:spcBef>
                <a:spcPts val="0"/>
              </a:spcBef>
              <a:buNone/>
            </a:pPr>
            <a:r>
              <a:rPr lang="en-US" sz="3800" dirty="0">
                <a:latin typeface="+mj-lt"/>
              </a:rPr>
              <a:t>A 54-year-old man is evaluated for a 1-month history of progressive dyspnea and pleuritic chest pain. He has rheumatoid arthritis treated with methotrexate. </a:t>
            </a:r>
          </a:p>
          <a:p>
            <a:pPr marL="0" indent="0">
              <a:spcBef>
                <a:spcPts val="0"/>
              </a:spcBef>
              <a:buNone/>
            </a:pPr>
            <a:r>
              <a:rPr lang="en-US" sz="3800" dirty="0">
                <a:latin typeface="+mj-lt"/>
              </a:rPr>
              <a:t>Pulmonary examination reveals left-sided decreased breath sounds and dullness to percussion. Metacarpophalangeal joint deformities with ulnar deviation and subcutaneous nodules along the right ulna are noted. </a:t>
            </a:r>
          </a:p>
          <a:p>
            <a:pPr marL="0" indent="0">
              <a:spcBef>
                <a:spcPts val="0"/>
              </a:spcBef>
              <a:buNone/>
            </a:pPr>
            <a:r>
              <a:rPr lang="en-US" sz="3800" dirty="0">
                <a:latin typeface="+mj-lt"/>
              </a:rPr>
              <a:t> </a:t>
            </a:r>
          </a:p>
          <a:p>
            <a:pPr marL="0" indent="0">
              <a:spcBef>
                <a:spcPts val="0"/>
              </a:spcBef>
              <a:buNone/>
            </a:pPr>
            <a:r>
              <a:rPr lang="en-US" sz="3800" dirty="0">
                <a:latin typeface="+mj-lt"/>
              </a:rPr>
              <a:t>A chest radiograph shows a left-sided pleural effusion. </a:t>
            </a:r>
          </a:p>
          <a:p>
            <a:pPr marL="0" indent="0">
              <a:spcBef>
                <a:spcPts val="0"/>
              </a:spcBef>
              <a:buNone/>
            </a:pPr>
            <a:r>
              <a:rPr lang="en-US" sz="3800" dirty="0">
                <a:latin typeface="+mj-lt"/>
              </a:rPr>
              <a:t> </a:t>
            </a:r>
          </a:p>
          <a:p>
            <a:pPr marL="0" indent="0">
              <a:spcBef>
                <a:spcPts val="0"/>
              </a:spcBef>
              <a:buNone/>
            </a:pPr>
            <a:r>
              <a:rPr lang="en-US" sz="3800" dirty="0">
                <a:latin typeface="+mj-lt"/>
              </a:rPr>
              <a:t>Thoracentesis is performed.</a:t>
            </a:r>
          </a:p>
          <a:p>
            <a:pPr marL="0" indent="0">
              <a:spcBef>
                <a:spcPts val="0"/>
              </a:spcBef>
              <a:buNone/>
            </a:pPr>
            <a:r>
              <a:rPr lang="en-US" sz="3800" dirty="0">
                <a:latin typeface="+mj-lt"/>
              </a:rPr>
              <a:t> </a:t>
            </a:r>
          </a:p>
          <a:p>
            <a:pPr marL="0" indent="0">
              <a:spcBef>
                <a:spcPts val="0"/>
              </a:spcBef>
              <a:buNone/>
            </a:pPr>
            <a:r>
              <a:rPr lang="en-US" sz="3800" b="1" dirty="0">
                <a:latin typeface="+mj-lt"/>
              </a:rPr>
              <a:t>Pleural fluid studies:</a:t>
            </a:r>
            <a:endParaRPr lang="en-US" sz="3800" dirty="0">
              <a:latin typeface="+mj-lt"/>
            </a:endParaRPr>
          </a:p>
          <a:p>
            <a:pPr marL="0" indent="0">
              <a:spcBef>
                <a:spcPts val="0"/>
              </a:spcBef>
              <a:buNone/>
            </a:pPr>
            <a:r>
              <a:rPr lang="en-US" sz="3800" dirty="0">
                <a:latin typeface="+mj-lt"/>
              </a:rPr>
              <a:t>Leukocyte count: 1600/</a:t>
            </a:r>
            <a:r>
              <a:rPr lang="en-US" sz="3800" dirty="0" err="1">
                <a:latin typeface="+mj-lt"/>
              </a:rPr>
              <a:t>uL</a:t>
            </a:r>
            <a:r>
              <a:rPr lang="en-US" sz="3800" dirty="0">
                <a:latin typeface="+mj-lt"/>
              </a:rPr>
              <a:t>  with 98% lymphocytes (H)</a:t>
            </a:r>
          </a:p>
          <a:p>
            <a:pPr marL="0" indent="0">
              <a:spcBef>
                <a:spcPts val="0"/>
              </a:spcBef>
              <a:buNone/>
            </a:pPr>
            <a:r>
              <a:rPr lang="en-US" sz="3800" dirty="0">
                <a:latin typeface="+mj-lt"/>
              </a:rPr>
              <a:t>pH: 7.1 (L)</a:t>
            </a:r>
          </a:p>
          <a:p>
            <a:pPr marL="0" indent="0">
              <a:spcBef>
                <a:spcPts val="0"/>
              </a:spcBef>
              <a:buNone/>
            </a:pPr>
            <a:r>
              <a:rPr lang="en-US" sz="3800" dirty="0">
                <a:latin typeface="+mj-lt"/>
              </a:rPr>
              <a:t>Glucose: 42 mg/dL (L)</a:t>
            </a:r>
          </a:p>
          <a:p>
            <a:pPr marL="0" indent="0">
              <a:spcBef>
                <a:spcPts val="0"/>
              </a:spcBef>
              <a:buNone/>
            </a:pPr>
            <a:r>
              <a:rPr lang="en-US" sz="3800" dirty="0">
                <a:latin typeface="+mj-lt"/>
              </a:rPr>
              <a:t>Lactate dehydrogenase: 2310 U/L (H)</a:t>
            </a:r>
          </a:p>
          <a:p>
            <a:pPr marL="0" indent="0">
              <a:spcBef>
                <a:spcPts val="0"/>
              </a:spcBef>
              <a:buNone/>
            </a:pPr>
            <a:r>
              <a:rPr lang="en-US" sz="3800" dirty="0">
                <a:latin typeface="+mj-lt"/>
              </a:rPr>
              <a:t>Protein, total: 5.2 g/dL (H)</a:t>
            </a:r>
          </a:p>
          <a:p>
            <a:pPr marL="0" indent="0">
              <a:spcBef>
                <a:spcPts val="0"/>
              </a:spcBef>
              <a:buNone/>
            </a:pPr>
            <a:r>
              <a:rPr lang="en-US" sz="3800" dirty="0">
                <a:latin typeface="+mj-lt"/>
              </a:rPr>
              <a:t>Gram stain: Negative</a:t>
            </a:r>
          </a:p>
          <a:p>
            <a:pPr marL="0" indent="0">
              <a:spcBef>
                <a:spcPts val="0"/>
              </a:spcBef>
              <a:buNone/>
            </a:pPr>
            <a:r>
              <a:rPr lang="en-US" sz="3800" dirty="0">
                <a:latin typeface="+mj-lt"/>
              </a:rPr>
              <a:t>Cytology: Negative</a:t>
            </a:r>
          </a:p>
          <a:p>
            <a:pPr marL="0" indent="0">
              <a:buNone/>
            </a:pPr>
            <a:endParaRPr lang="en-US" dirty="0"/>
          </a:p>
        </p:txBody>
      </p:sp>
    </p:spTree>
    <p:extLst>
      <p:ext uri="{BB962C8B-B14F-4D97-AF65-F5344CB8AC3E}">
        <p14:creationId xmlns:p14="http://schemas.microsoft.com/office/powerpoint/2010/main" val="118633581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BE2A1-1D72-EC20-A506-15F1BF4BED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E5E320-1ABD-4226-F670-FC192B198155}"/>
              </a:ext>
            </a:extLst>
          </p:cNvPr>
          <p:cNvSpPr>
            <a:spLocks noGrp="1"/>
          </p:cNvSpPr>
          <p:nvPr>
            <p:ph idx="1"/>
          </p:nvPr>
        </p:nvSpPr>
        <p:spPr/>
        <p:txBody>
          <a:bodyPr/>
          <a:lstStyle/>
          <a:p>
            <a:pPr marL="0" indent="0">
              <a:spcBef>
                <a:spcPts val="0"/>
              </a:spcBef>
              <a:buNone/>
            </a:pPr>
            <a:r>
              <a:rPr lang="en-US" sz="2400" b="1" dirty="0">
                <a:latin typeface="+mj-lt"/>
              </a:rPr>
              <a:t> </a:t>
            </a:r>
          </a:p>
          <a:p>
            <a:pPr marL="0" indent="0">
              <a:spcBef>
                <a:spcPts val="0"/>
              </a:spcBef>
              <a:buNone/>
            </a:pPr>
            <a:r>
              <a:rPr lang="en-US" sz="2400" b="1" dirty="0">
                <a:latin typeface="+mj-lt"/>
              </a:rPr>
              <a:t>Which of the following is the most likely cause of the patient’s pleural effusion?</a:t>
            </a:r>
          </a:p>
          <a:p>
            <a:pPr marL="0" indent="0">
              <a:spcBef>
                <a:spcPts val="0"/>
              </a:spcBef>
              <a:buNone/>
            </a:pPr>
            <a:r>
              <a:rPr lang="en-US" sz="2400" b="1" dirty="0">
                <a:latin typeface="+mj-lt"/>
              </a:rPr>
              <a:t> </a:t>
            </a:r>
          </a:p>
          <a:p>
            <a:pPr marL="0" indent="0">
              <a:spcBef>
                <a:spcPts val="0"/>
              </a:spcBef>
              <a:buNone/>
            </a:pPr>
            <a:r>
              <a:rPr lang="en-US" sz="2400" b="1" dirty="0">
                <a:latin typeface="+mj-lt"/>
              </a:rPr>
              <a:t>A. Bacterial pneumonia</a:t>
            </a:r>
          </a:p>
          <a:p>
            <a:pPr marL="0" indent="0">
              <a:spcBef>
                <a:spcPts val="0"/>
              </a:spcBef>
              <a:buNone/>
            </a:pPr>
            <a:r>
              <a:rPr lang="en-US" sz="2400" b="1" dirty="0">
                <a:latin typeface="+mj-lt"/>
              </a:rPr>
              <a:t>B. Heart failure</a:t>
            </a:r>
          </a:p>
          <a:p>
            <a:pPr marL="0" indent="0">
              <a:spcBef>
                <a:spcPts val="0"/>
              </a:spcBef>
              <a:buNone/>
            </a:pPr>
            <a:r>
              <a:rPr lang="en-US" sz="2400" b="1" dirty="0">
                <a:latin typeface="+mj-lt"/>
              </a:rPr>
              <a:t>C. Malignancy</a:t>
            </a:r>
          </a:p>
          <a:p>
            <a:pPr marL="0" indent="0">
              <a:spcBef>
                <a:spcPts val="0"/>
              </a:spcBef>
              <a:buNone/>
            </a:pPr>
            <a:r>
              <a:rPr lang="en-US" sz="2400" b="1" dirty="0">
                <a:latin typeface="+mj-lt"/>
              </a:rPr>
              <a:t>D. Rheumatoid arthritis</a:t>
            </a:r>
          </a:p>
          <a:p>
            <a:pPr marL="0" indent="0">
              <a:buNone/>
            </a:pPr>
            <a:r>
              <a:rPr lang="en-US" dirty="0"/>
              <a:t> </a:t>
            </a:r>
          </a:p>
          <a:p>
            <a:endParaRPr lang="en-US" dirty="0"/>
          </a:p>
        </p:txBody>
      </p:sp>
    </p:spTree>
    <p:extLst>
      <p:ext uri="{BB962C8B-B14F-4D97-AF65-F5344CB8AC3E}">
        <p14:creationId xmlns:p14="http://schemas.microsoft.com/office/powerpoint/2010/main" val="25700655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4AF9-DD57-936F-D3E1-E65A04B74008}"/>
              </a:ext>
            </a:extLst>
          </p:cNvPr>
          <p:cNvSpPr>
            <a:spLocks noGrp="1"/>
          </p:cNvSpPr>
          <p:nvPr>
            <p:ph type="title"/>
          </p:nvPr>
        </p:nvSpPr>
        <p:spPr/>
        <p:txBody>
          <a:bodyPr/>
          <a:lstStyle/>
          <a:p>
            <a:r>
              <a:rPr lang="en-US" dirty="0"/>
              <a:t>Question 19.</a:t>
            </a:r>
          </a:p>
        </p:txBody>
      </p:sp>
      <p:sp>
        <p:nvSpPr>
          <p:cNvPr id="3" name="Content Placeholder 2">
            <a:extLst>
              <a:ext uri="{FF2B5EF4-FFF2-40B4-BE49-F238E27FC236}">
                <a16:creationId xmlns:a16="http://schemas.microsoft.com/office/drawing/2014/main" id="{D89B7AD2-CFFA-0DEB-899C-60BA410FE292}"/>
              </a:ext>
            </a:extLst>
          </p:cNvPr>
          <p:cNvSpPr>
            <a:spLocks noGrp="1"/>
          </p:cNvSpPr>
          <p:nvPr>
            <p:ph idx="1"/>
          </p:nvPr>
        </p:nvSpPr>
        <p:spPr/>
        <p:txBody>
          <a:bodyPr/>
          <a:lstStyle/>
          <a:p>
            <a:pPr marL="0" indent="0">
              <a:buNone/>
            </a:pPr>
            <a:r>
              <a:rPr lang="en-US" dirty="0"/>
              <a:t>ANSWER: D </a:t>
            </a:r>
          </a:p>
        </p:txBody>
      </p:sp>
    </p:spTree>
    <p:extLst>
      <p:ext uri="{BB962C8B-B14F-4D97-AF65-F5344CB8AC3E}">
        <p14:creationId xmlns:p14="http://schemas.microsoft.com/office/powerpoint/2010/main" val="236288775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F513B-C31E-B57A-2D7F-7CCD5B24B5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697839-94FF-B69B-AC68-7DC04A4EC721}"/>
              </a:ext>
            </a:extLst>
          </p:cNvPr>
          <p:cNvSpPr>
            <a:spLocks noGrp="1"/>
          </p:cNvSpPr>
          <p:nvPr>
            <p:ph idx="1"/>
          </p:nvPr>
        </p:nvSpPr>
        <p:spPr/>
        <p:txBody>
          <a:bodyPr>
            <a:normAutofit fontScale="92500" lnSpcReduction="20000"/>
          </a:bodyPr>
          <a:lstStyle/>
          <a:p>
            <a:pPr marL="0" indent="0">
              <a:buNone/>
            </a:pPr>
            <a:endParaRPr lang="en-US" sz="2600" dirty="0">
              <a:latin typeface="+mj-lt"/>
            </a:endParaRPr>
          </a:p>
          <a:p>
            <a:r>
              <a:rPr lang="en-US" sz="2600" dirty="0">
                <a:latin typeface="+mj-lt"/>
              </a:rPr>
              <a:t>Classic triad of RA-Pleural effusions :</a:t>
            </a:r>
          </a:p>
          <a:p>
            <a:pPr marL="0" indent="0">
              <a:buNone/>
            </a:pPr>
            <a:endParaRPr lang="en-US" sz="2600" dirty="0">
              <a:latin typeface="+mj-lt"/>
            </a:endParaRPr>
          </a:p>
          <a:p>
            <a:pPr marL="0" indent="0">
              <a:buNone/>
            </a:pPr>
            <a:r>
              <a:rPr lang="en-US" sz="2600" dirty="0">
                <a:latin typeface="+mj-lt"/>
              </a:rPr>
              <a:t>Low glucose &lt; 40 mg/dl due to defect in glucose transport across pleura</a:t>
            </a:r>
          </a:p>
          <a:p>
            <a:pPr marL="0" indent="0">
              <a:buNone/>
            </a:pPr>
            <a:r>
              <a:rPr lang="en-US" sz="2600" dirty="0">
                <a:latin typeface="+mj-lt"/>
              </a:rPr>
              <a:t>Low pH, &lt; 7.2 – mimics infection</a:t>
            </a:r>
          </a:p>
          <a:p>
            <a:pPr marL="0" indent="0">
              <a:buNone/>
            </a:pPr>
            <a:r>
              <a:rPr lang="en-US" sz="2600" dirty="0">
                <a:latin typeface="+mj-lt"/>
              </a:rPr>
              <a:t>High LDH- cellular exudate with high protein</a:t>
            </a:r>
          </a:p>
          <a:p>
            <a:pPr marL="0" indent="0">
              <a:buNone/>
            </a:pPr>
            <a:endParaRPr lang="en-US" b="1" dirty="0"/>
          </a:p>
          <a:p>
            <a:endParaRPr lang="en-US" b="1" dirty="0"/>
          </a:p>
          <a:p>
            <a:endParaRPr lang="en-US" dirty="0"/>
          </a:p>
          <a:p>
            <a:pPr marL="0" indent="0">
              <a:buNone/>
            </a:pPr>
            <a:br>
              <a:rPr lang="en-US" dirty="0"/>
            </a:br>
            <a:endParaRPr lang="en-US" dirty="0"/>
          </a:p>
        </p:txBody>
      </p:sp>
    </p:spTree>
    <p:extLst>
      <p:ext uri="{BB962C8B-B14F-4D97-AF65-F5344CB8AC3E}">
        <p14:creationId xmlns:p14="http://schemas.microsoft.com/office/powerpoint/2010/main" val="60344586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054AB-3C39-B187-913A-7298194F0159}"/>
              </a:ext>
            </a:extLst>
          </p:cNvPr>
          <p:cNvSpPr>
            <a:spLocks noGrp="1"/>
          </p:cNvSpPr>
          <p:nvPr>
            <p:ph type="title"/>
          </p:nvPr>
        </p:nvSpPr>
        <p:spPr/>
        <p:txBody>
          <a:bodyPr/>
          <a:lstStyle/>
          <a:p>
            <a:r>
              <a:rPr lang="en-US" dirty="0"/>
              <a:t>Rheumatoid pleuritis</a:t>
            </a:r>
          </a:p>
        </p:txBody>
      </p:sp>
      <p:sp>
        <p:nvSpPr>
          <p:cNvPr id="3" name="Content Placeholder 2">
            <a:extLst>
              <a:ext uri="{FF2B5EF4-FFF2-40B4-BE49-F238E27FC236}">
                <a16:creationId xmlns:a16="http://schemas.microsoft.com/office/drawing/2014/main" id="{E6DC3AF2-5F5D-1A6A-23CA-0447AB6240A2}"/>
              </a:ext>
            </a:extLst>
          </p:cNvPr>
          <p:cNvSpPr>
            <a:spLocks noGrp="1"/>
          </p:cNvSpPr>
          <p:nvPr>
            <p:ph idx="1"/>
          </p:nvPr>
        </p:nvSpPr>
        <p:spPr/>
        <p:txBody>
          <a:bodyPr>
            <a:normAutofit fontScale="47500" lnSpcReduction="20000"/>
          </a:bodyPr>
          <a:lstStyle/>
          <a:p>
            <a:r>
              <a:rPr lang="en-US" sz="3800" dirty="0">
                <a:latin typeface="+mj-lt"/>
              </a:rPr>
              <a:t>Pleura is involved in the course of rheumatoid arthritis. 5% of patients with RA have a pleural effusion, 20% have pleuritic chest pain.</a:t>
            </a:r>
          </a:p>
          <a:p>
            <a:r>
              <a:rPr lang="en-US" sz="3800" dirty="0">
                <a:latin typeface="+mj-lt"/>
              </a:rPr>
              <a:t>Rheumatoid pleurisy is seen mostly in male, &gt; 10% of men and &lt; 2% of women have rheumatoid pleural effusion.</a:t>
            </a:r>
          </a:p>
          <a:p>
            <a:r>
              <a:rPr lang="en-US" sz="3800" dirty="0">
                <a:latin typeface="+mj-lt"/>
              </a:rPr>
              <a:t>Patients are older than 35 years. </a:t>
            </a:r>
          </a:p>
          <a:p>
            <a:r>
              <a:rPr lang="en-US" sz="3800" dirty="0">
                <a:latin typeface="+mj-lt"/>
              </a:rPr>
              <a:t>Patients usually have subcutaneous nodules in many cases.</a:t>
            </a:r>
          </a:p>
          <a:p>
            <a:r>
              <a:rPr lang="en-US" sz="3800" dirty="0">
                <a:latin typeface="+mj-lt"/>
              </a:rPr>
              <a:t>Arthritis is usually present for several years , very rarely it is the first manifestation</a:t>
            </a:r>
          </a:p>
          <a:p>
            <a:r>
              <a:rPr lang="en-US" sz="3800" dirty="0">
                <a:latin typeface="+mj-lt"/>
              </a:rPr>
              <a:t>95% are RF positive</a:t>
            </a:r>
          </a:p>
          <a:p>
            <a:r>
              <a:rPr lang="en-US" sz="3800" dirty="0">
                <a:latin typeface="+mj-lt"/>
              </a:rPr>
              <a:t>Asymptomatic or symptomatic with pleuritic chest pain, fever or both.</a:t>
            </a:r>
          </a:p>
          <a:p>
            <a:r>
              <a:rPr lang="en-US" sz="3800" dirty="0">
                <a:latin typeface="+mj-lt"/>
              </a:rPr>
              <a:t>Some patients experience dyspnea secondary to the pleural fluid.</a:t>
            </a:r>
          </a:p>
          <a:p>
            <a:r>
              <a:rPr lang="en-US" sz="3800" dirty="0">
                <a:latin typeface="+mj-lt"/>
              </a:rPr>
              <a:t>CXR reveals a small to moderate sized pleural effusion in most patients.</a:t>
            </a:r>
          </a:p>
          <a:p>
            <a:r>
              <a:rPr lang="en-US" sz="3800" dirty="0">
                <a:latin typeface="+mj-lt"/>
              </a:rPr>
              <a:t>It can be bilateral in a quarter of patients</a:t>
            </a:r>
          </a:p>
          <a:p>
            <a:r>
              <a:rPr lang="en-US" sz="3800" dirty="0">
                <a:latin typeface="+mj-lt"/>
              </a:rPr>
              <a:t>It can alternate from one side to the other or may come and go on the same side.</a:t>
            </a:r>
          </a:p>
          <a:p>
            <a:r>
              <a:rPr lang="en-US" sz="3800" dirty="0">
                <a:latin typeface="+mj-lt"/>
              </a:rPr>
              <a:t>1/3</a:t>
            </a:r>
            <a:r>
              <a:rPr lang="en-US" sz="3800" baseline="30000" dirty="0">
                <a:latin typeface="+mj-lt"/>
              </a:rPr>
              <a:t>rd</a:t>
            </a:r>
            <a:r>
              <a:rPr lang="en-US" sz="3800" dirty="0">
                <a:latin typeface="+mj-lt"/>
              </a:rPr>
              <a:t> patients can have other intrathoracic manifestations of rheumatoid disease.</a:t>
            </a:r>
          </a:p>
          <a:p>
            <a:endParaRPr lang="en-US" i="1" dirty="0"/>
          </a:p>
          <a:p>
            <a:endParaRPr lang="en-US" dirty="0"/>
          </a:p>
        </p:txBody>
      </p:sp>
    </p:spTree>
    <p:extLst>
      <p:ext uri="{BB962C8B-B14F-4D97-AF65-F5344CB8AC3E}">
        <p14:creationId xmlns:p14="http://schemas.microsoft.com/office/powerpoint/2010/main" val="1780606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E97547-BC4B-38CA-F76B-310E5502365B}"/>
              </a:ext>
            </a:extLst>
          </p:cNvPr>
          <p:cNvPicPr>
            <a:picLocks noChangeAspect="1"/>
          </p:cNvPicPr>
          <p:nvPr/>
        </p:nvPicPr>
        <p:blipFill>
          <a:blip r:embed="rId2"/>
          <a:stretch>
            <a:fillRect/>
          </a:stretch>
        </p:blipFill>
        <p:spPr>
          <a:xfrm>
            <a:off x="1184304" y="1387277"/>
            <a:ext cx="7772400" cy="2716119"/>
          </a:xfrm>
          <a:prstGeom prst="rect">
            <a:avLst/>
          </a:prstGeom>
        </p:spPr>
      </p:pic>
      <p:sp>
        <p:nvSpPr>
          <p:cNvPr id="3" name="TextBox 2">
            <a:extLst>
              <a:ext uri="{FF2B5EF4-FFF2-40B4-BE49-F238E27FC236}">
                <a16:creationId xmlns:a16="http://schemas.microsoft.com/office/drawing/2014/main" id="{F9C1F00C-B95D-C36B-7B57-219AC6CEDC61}"/>
              </a:ext>
            </a:extLst>
          </p:cNvPr>
          <p:cNvSpPr txBox="1"/>
          <p:nvPr/>
        </p:nvSpPr>
        <p:spPr>
          <a:xfrm>
            <a:off x="529839" y="4657458"/>
            <a:ext cx="12067131" cy="646331"/>
          </a:xfrm>
          <a:prstGeom prst="rect">
            <a:avLst/>
          </a:prstGeom>
          <a:noFill/>
        </p:spPr>
        <p:txBody>
          <a:bodyPr wrap="square" rtlCol="0">
            <a:spAutoFit/>
          </a:bodyPr>
          <a:lstStyle/>
          <a:p>
            <a:r>
              <a:rPr lang="en-US" dirty="0"/>
              <a:t>C, Erosions, narrowing, and partial fusion in the sacroiliac joints (arrowheads) (bilateral grade 3 sacroiliitis).</a:t>
            </a:r>
            <a:br>
              <a:rPr lang="en-US" dirty="0"/>
            </a:br>
            <a:r>
              <a:rPr lang="en-US" dirty="0"/>
              <a:t>D, Complete ankylosis (fusion) of the sacroiliac joints (arrowheads) (bilateral grade 4 sacroiliitis). </a:t>
            </a:r>
          </a:p>
        </p:txBody>
      </p:sp>
    </p:spTree>
    <p:extLst>
      <p:ext uri="{BB962C8B-B14F-4D97-AF65-F5344CB8AC3E}">
        <p14:creationId xmlns:p14="http://schemas.microsoft.com/office/powerpoint/2010/main" val="3715157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D3155-1D55-36FE-52AD-BB20BA491F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87548F-B9BB-15F6-3CAC-FC23177AE603}"/>
              </a:ext>
            </a:extLst>
          </p:cNvPr>
          <p:cNvSpPr>
            <a:spLocks noGrp="1"/>
          </p:cNvSpPr>
          <p:nvPr>
            <p:ph idx="1"/>
          </p:nvPr>
        </p:nvSpPr>
        <p:spPr/>
        <p:txBody>
          <a:bodyPr>
            <a:normAutofit lnSpcReduction="10000"/>
          </a:bodyPr>
          <a:lstStyle/>
          <a:p>
            <a:pPr marL="0" indent="0">
              <a:buNone/>
            </a:pPr>
            <a:r>
              <a:rPr lang="en-US" sz="2600" dirty="0">
                <a:latin typeface="+mj-lt"/>
              </a:rPr>
              <a:t>Cell Count Evolution:</a:t>
            </a:r>
          </a:p>
          <a:p>
            <a:pPr marL="0" indent="0">
              <a:buNone/>
            </a:pPr>
            <a:r>
              <a:rPr lang="en-US" sz="2600" dirty="0">
                <a:latin typeface="+mj-lt"/>
              </a:rPr>
              <a:t>Early: neutrophil predominance (mimics empyema) </a:t>
            </a:r>
          </a:p>
          <a:p>
            <a:pPr marL="0" indent="0">
              <a:buNone/>
            </a:pPr>
            <a:r>
              <a:rPr lang="en-US" sz="2600" dirty="0">
                <a:latin typeface="+mj-lt"/>
              </a:rPr>
              <a:t>7-11 days later: lymphocyte predominance (as in this case - 98% lymphocytes) </a:t>
            </a:r>
          </a:p>
          <a:p>
            <a:pPr marL="0" indent="0">
              <a:buNone/>
            </a:pPr>
            <a:endParaRPr lang="en-US" sz="2600" dirty="0">
              <a:latin typeface="+mj-lt"/>
            </a:endParaRPr>
          </a:p>
          <a:p>
            <a:pPr marL="0" indent="0">
              <a:buNone/>
            </a:pPr>
            <a:r>
              <a:rPr lang="en-US" sz="2600" dirty="0">
                <a:latin typeface="+mj-lt"/>
              </a:rPr>
              <a:t>Differential Diagnosis - Other Causes of Low Glucose/Low pH:</a:t>
            </a:r>
          </a:p>
          <a:p>
            <a:r>
              <a:rPr lang="en-US" sz="2600" dirty="0">
                <a:latin typeface="+mj-lt"/>
              </a:rPr>
              <a:t>Complicated parapneumonic/empyema: positive Gram stain/culture, neutrophil predominant </a:t>
            </a:r>
          </a:p>
          <a:p>
            <a:r>
              <a:rPr lang="en-US" sz="2600" dirty="0">
                <a:latin typeface="+mj-lt"/>
              </a:rPr>
              <a:t>Malignancy: positive cytology, usually not this low glucose </a:t>
            </a:r>
          </a:p>
          <a:p>
            <a:r>
              <a:rPr lang="en-US" sz="2600" dirty="0">
                <a:latin typeface="+mj-lt"/>
              </a:rPr>
              <a:t>Tuberculosis : high ADA (&gt;45 U/L), lymphocyte predominant </a:t>
            </a:r>
          </a:p>
          <a:p>
            <a:endParaRPr lang="en-US" dirty="0"/>
          </a:p>
        </p:txBody>
      </p:sp>
    </p:spTree>
    <p:extLst>
      <p:ext uri="{BB962C8B-B14F-4D97-AF65-F5344CB8AC3E}">
        <p14:creationId xmlns:p14="http://schemas.microsoft.com/office/powerpoint/2010/main" val="28158215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5A10D-C6DF-EE31-3F45-42652F9A3782}"/>
              </a:ext>
            </a:extLst>
          </p:cNvPr>
          <p:cNvSpPr>
            <a:spLocks noGrp="1"/>
          </p:cNvSpPr>
          <p:nvPr>
            <p:ph type="title"/>
          </p:nvPr>
        </p:nvSpPr>
        <p:spPr/>
        <p:txBody>
          <a:bodyPr/>
          <a:lstStyle/>
          <a:p>
            <a:r>
              <a:rPr lang="en-US" dirty="0"/>
              <a:t>Why don’t other options fit?</a:t>
            </a:r>
          </a:p>
        </p:txBody>
      </p:sp>
      <p:sp>
        <p:nvSpPr>
          <p:cNvPr id="3" name="Content Placeholder 2">
            <a:extLst>
              <a:ext uri="{FF2B5EF4-FFF2-40B4-BE49-F238E27FC236}">
                <a16:creationId xmlns:a16="http://schemas.microsoft.com/office/drawing/2014/main" id="{00692C19-D072-3D93-70A2-383A0E391EBC}"/>
              </a:ext>
            </a:extLst>
          </p:cNvPr>
          <p:cNvSpPr>
            <a:spLocks noGrp="1"/>
          </p:cNvSpPr>
          <p:nvPr>
            <p:ph idx="1"/>
          </p:nvPr>
        </p:nvSpPr>
        <p:spPr/>
        <p:txBody>
          <a:bodyPr>
            <a:normAutofit/>
          </a:bodyPr>
          <a:lstStyle/>
          <a:p>
            <a:pPr marL="0" indent="0">
              <a:buNone/>
            </a:pPr>
            <a:r>
              <a:rPr lang="en-US" sz="2400" dirty="0">
                <a:latin typeface="+mj-lt"/>
              </a:rPr>
              <a:t>A (Bacterial pneumonia): Negative Gram stain, lymphocyte (not neutrophil) predominant</a:t>
            </a:r>
          </a:p>
          <a:p>
            <a:pPr marL="0" indent="0">
              <a:buNone/>
            </a:pPr>
            <a:r>
              <a:rPr lang="en-US" sz="2400" dirty="0">
                <a:latin typeface="+mj-lt"/>
              </a:rPr>
              <a:t>B (Heart failure): Transudate, not exudate; normal glucose/pH</a:t>
            </a:r>
          </a:p>
          <a:p>
            <a:pPr marL="0" indent="0">
              <a:buNone/>
            </a:pPr>
            <a:r>
              <a:rPr lang="en-US" sz="2400" dirty="0">
                <a:latin typeface="+mj-lt"/>
              </a:rPr>
              <a:t>C (Malignancy): Negative cytology; glucose rarely this low</a:t>
            </a:r>
          </a:p>
          <a:p>
            <a:pPr marL="0" indent="0">
              <a:buNone/>
            </a:pPr>
            <a:br>
              <a:rPr lang="en-US" dirty="0"/>
            </a:br>
            <a:endParaRPr lang="en-US" dirty="0"/>
          </a:p>
        </p:txBody>
      </p:sp>
    </p:spTree>
    <p:extLst>
      <p:ext uri="{BB962C8B-B14F-4D97-AF65-F5344CB8AC3E}">
        <p14:creationId xmlns:p14="http://schemas.microsoft.com/office/powerpoint/2010/main" val="195419706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66AA9-DEF9-6E99-1928-D25D7C766E56}"/>
              </a:ext>
            </a:extLst>
          </p:cNvPr>
          <p:cNvSpPr>
            <a:spLocks noGrp="1"/>
          </p:cNvSpPr>
          <p:nvPr>
            <p:ph type="title"/>
          </p:nvPr>
        </p:nvSpPr>
        <p:spPr/>
        <p:txBody>
          <a:bodyPr/>
          <a:lstStyle/>
          <a:p>
            <a:r>
              <a:rPr lang="en-US" dirty="0"/>
              <a:t>Question 20</a:t>
            </a:r>
          </a:p>
        </p:txBody>
      </p:sp>
      <p:sp>
        <p:nvSpPr>
          <p:cNvPr id="3" name="Content Placeholder 2">
            <a:extLst>
              <a:ext uri="{FF2B5EF4-FFF2-40B4-BE49-F238E27FC236}">
                <a16:creationId xmlns:a16="http://schemas.microsoft.com/office/drawing/2014/main" id="{D89626E2-2EC9-8E8A-01FA-5C96F866B538}"/>
              </a:ext>
            </a:extLst>
          </p:cNvPr>
          <p:cNvSpPr>
            <a:spLocks noGrp="1"/>
          </p:cNvSpPr>
          <p:nvPr>
            <p:ph idx="1"/>
          </p:nvPr>
        </p:nvSpPr>
        <p:spPr/>
        <p:txBody>
          <a:bodyPr>
            <a:normAutofit fontScale="85000" lnSpcReduction="20000"/>
          </a:bodyPr>
          <a:lstStyle/>
          <a:p>
            <a:r>
              <a:rPr lang="en-US" dirty="0">
                <a:latin typeface="+mj-lt"/>
              </a:rPr>
              <a:t>A 28-year-old man is referred for possible vasculitis. He has a 2-week history of a painful purpuric skin rash affecting his fingertips, toes, and ears. He also has a few scattered ulcerative lesions on his lower extremities, both ears, and right great toe. </a:t>
            </a:r>
          </a:p>
          <a:p>
            <a:r>
              <a:rPr lang="en-US" dirty="0">
                <a:latin typeface="+mj-lt"/>
              </a:rPr>
              <a:t>Past medical history is significant for previously treated hepatitis C. He saw his primary care physician 3 days ago who obtained laboratories and referred him for evaluation.</a:t>
            </a:r>
          </a:p>
          <a:p>
            <a:r>
              <a:rPr lang="en-US" dirty="0">
                <a:latin typeface="+mj-lt"/>
              </a:rPr>
              <a:t>Physical examination shows a temperature 38°C, pulse 100 beats/minute, and BP 140/92 mm Hg. He is in distress because of pain. HEENT exam reveals painful, purpuric ulcerative lesions on both ears (see figure below). He has a septal perforation and poor dentition. He has a normal lung examination. Heart examination shows tachycardia with a 1/6 systolic murmur that has been present for several years per report. Extremity examination shows several painful, purpuric lesions on the fingertips and toes, some with early ulceration. He also has several large (3 cm) purpuric and ulcerative lesions on his lower extremities. The remainder of his examination is unremarkable.</a:t>
            </a:r>
          </a:p>
          <a:p>
            <a:endParaRPr lang="en-US" dirty="0"/>
          </a:p>
        </p:txBody>
      </p:sp>
    </p:spTree>
    <p:extLst>
      <p:ext uri="{BB962C8B-B14F-4D97-AF65-F5344CB8AC3E}">
        <p14:creationId xmlns:p14="http://schemas.microsoft.com/office/powerpoint/2010/main" val="19623916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ltText currently not available">
            <a:extLst>
              <a:ext uri="{FF2B5EF4-FFF2-40B4-BE49-F238E27FC236}">
                <a16:creationId xmlns:a16="http://schemas.microsoft.com/office/drawing/2014/main" id="{80B48657-3474-5BE8-3097-46A4B7482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663" y="0"/>
            <a:ext cx="51450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4907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72487-A244-FB9D-51AE-130ADF83F2E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A8FEFE2-E8A3-DBB2-5C29-D45613169495}"/>
              </a:ext>
            </a:extLst>
          </p:cNvPr>
          <p:cNvSpPr>
            <a:spLocks noGrp="1"/>
          </p:cNvSpPr>
          <p:nvPr>
            <p:ph idx="1"/>
          </p:nvPr>
        </p:nvSpPr>
        <p:spPr/>
        <p:txBody>
          <a:bodyPr>
            <a:normAutofit fontScale="85000" lnSpcReduction="20000"/>
          </a:bodyPr>
          <a:lstStyle/>
          <a:p>
            <a:r>
              <a:rPr lang="en-US" sz="2600" dirty="0">
                <a:latin typeface="+mj-lt"/>
              </a:rPr>
              <a:t>Laboratory tests through primary care one week ago:</a:t>
            </a:r>
          </a:p>
          <a:p>
            <a:pPr lvl="1"/>
            <a:r>
              <a:rPr lang="en-US" sz="2600" dirty="0">
                <a:latin typeface="+mj-lt"/>
              </a:rPr>
              <a:t>CBC: Hct 33%, WBC 2800/cu mm with 11% neutrophils, platelets 436,000/cu mm</a:t>
            </a:r>
          </a:p>
          <a:p>
            <a:pPr lvl="1"/>
            <a:r>
              <a:rPr lang="en-US" sz="2600" dirty="0">
                <a:latin typeface="+mj-lt"/>
              </a:rPr>
              <a:t>Chemistries: normal</a:t>
            </a:r>
          </a:p>
          <a:p>
            <a:pPr lvl="1"/>
            <a:r>
              <a:rPr lang="en-US" sz="2600" dirty="0">
                <a:latin typeface="+mj-lt"/>
              </a:rPr>
              <a:t>Liver associated enzymes: normal except alkaline phosphatase 152 IU/L (</a:t>
            </a:r>
            <a:r>
              <a:rPr lang="en-US" sz="2600" dirty="0" err="1">
                <a:latin typeface="+mj-lt"/>
              </a:rPr>
              <a:t>nl</a:t>
            </a:r>
            <a:r>
              <a:rPr lang="en-US" sz="2600" dirty="0">
                <a:latin typeface="+mj-lt"/>
              </a:rPr>
              <a:t> 45–135)</a:t>
            </a:r>
          </a:p>
          <a:p>
            <a:pPr lvl="1"/>
            <a:r>
              <a:rPr lang="en-US" sz="2600" dirty="0">
                <a:latin typeface="+mj-lt"/>
              </a:rPr>
              <a:t>Albumin: 2.8 g/dL</a:t>
            </a:r>
          </a:p>
          <a:p>
            <a:pPr lvl="1"/>
            <a:r>
              <a:rPr lang="en-US" sz="2600" dirty="0">
                <a:latin typeface="+mj-lt"/>
              </a:rPr>
              <a:t>Urinalysis: normal</a:t>
            </a:r>
          </a:p>
          <a:p>
            <a:pPr lvl="1"/>
            <a:r>
              <a:rPr lang="en-US" sz="2600" dirty="0">
                <a:latin typeface="+mj-lt"/>
              </a:rPr>
              <a:t>RF: negative</a:t>
            </a:r>
          </a:p>
          <a:p>
            <a:pPr lvl="1"/>
            <a:r>
              <a:rPr lang="en-US" sz="2600" dirty="0">
                <a:latin typeface="+mj-lt"/>
              </a:rPr>
              <a:t>C3/C4: both elevated</a:t>
            </a:r>
          </a:p>
          <a:p>
            <a:pPr lvl="1"/>
            <a:r>
              <a:rPr lang="en-US" sz="2600" dirty="0">
                <a:latin typeface="+mj-lt"/>
              </a:rPr>
              <a:t>P-ANCA: 1:320</a:t>
            </a:r>
          </a:p>
          <a:p>
            <a:pPr lvl="1"/>
            <a:r>
              <a:rPr lang="en-US" sz="2600" dirty="0">
                <a:latin typeface="+mj-lt"/>
              </a:rPr>
              <a:t>C-ANCA: negative</a:t>
            </a:r>
          </a:p>
          <a:p>
            <a:pPr lvl="1"/>
            <a:r>
              <a:rPr lang="en-US" sz="2600" dirty="0">
                <a:latin typeface="+mj-lt"/>
              </a:rPr>
              <a:t>Hepatitis C load by PCR: negative</a:t>
            </a:r>
          </a:p>
          <a:p>
            <a:pPr lvl="1"/>
            <a:r>
              <a:rPr lang="en-US" sz="2600" dirty="0">
                <a:latin typeface="+mj-lt"/>
              </a:rPr>
              <a:t>ESR: 105 mm/h (</a:t>
            </a:r>
            <a:r>
              <a:rPr lang="en-US" sz="2600" dirty="0" err="1">
                <a:latin typeface="+mj-lt"/>
              </a:rPr>
              <a:t>nl</a:t>
            </a:r>
            <a:r>
              <a:rPr lang="en-US" sz="2600" dirty="0">
                <a:latin typeface="+mj-lt"/>
              </a:rPr>
              <a:t> 0–15)</a:t>
            </a:r>
          </a:p>
          <a:p>
            <a:pPr lvl="1"/>
            <a:r>
              <a:rPr lang="en-US" sz="2600" dirty="0">
                <a:latin typeface="+mj-lt"/>
              </a:rPr>
              <a:t>CRP: 24 mg/dL (</a:t>
            </a:r>
            <a:r>
              <a:rPr lang="en-US" sz="2600" dirty="0" err="1">
                <a:latin typeface="+mj-lt"/>
              </a:rPr>
              <a:t>nl</a:t>
            </a:r>
            <a:r>
              <a:rPr lang="en-US" sz="2600" dirty="0">
                <a:latin typeface="+mj-lt"/>
              </a:rPr>
              <a:t> 0–1)</a:t>
            </a:r>
          </a:p>
          <a:p>
            <a:pPr lvl="1"/>
            <a:r>
              <a:rPr lang="en-US" sz="2600" dirty="0">
                <a:latin typeface="+mj-lt"/>
              </a:rPr>
              <a:t>PTT: normal</a:t>
            </a:r>
          </a:p>
          <a:p>
            <a:endParaRPr lang="en-US" dirty="0"/>
          </a:p>
        </p:txBody>
      </p:sp>
    </p:spTree>
    <p:extLst>
      <p:ext uri="{BB962C8B-B14F-4D97-AF65-F5344CB8AC3E}">
        <p14:creationId xmlns:p14="http://schemas.microsoft.com/office/powerpoint/2010/main" val="197161330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1628A-DD2B-93DE-8BC6-B53DDEE6A8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3D1F21-64CE-AA27-CCB5-0765635B9AF5}"/>
              </a:ext>
            </a:extLst>
          </p:cNvPr>
          <p:cNvSpPr>
            <a:spLocks noGrp="1"/>
          </p:cNvSpPr>
          <p:nvPr>
            <p:ph idx="1"/>
          </p:nvPr>
        </p:nvSpPr>
        <p:spPr/>
        <p:txBody>
          <a:bodyPr>
            <a:normAutofit lnSpcReduction="10000"/>
          </a:bodyPr>
          <a:lstStyle/>
          <a:p>
            <a:pPr>
              <a:spcAft>
                <a:spcPts val="1500"/>
              </a:spcAft>
              <a:buNone/>
            </a:pPr>
            <a:r>
              <a:rPr lang="en-US" sz="2600" dirty="0">
                <a:solidFill>
                  <a:srgbClr val="494949"/>
                </a:solidFill>
                <a:latin typeface="+mj-lt"/>
              </a:rPr>
              <a:t>Which of the following should be ordered next to establish the cause of this patient's symptoms?</a:t>
            </a:r>
          </a:p>
          <a:p>
            <a:pPr marL="0" indent="0">
              <a:spcAft>
                <a:spcPts val="1500"/>
              </a:spcAft>
              <a:buNone/>
            </a:pPr>
            <a:r>
              <a:rPr lang="en-US" sz="2600" dirty="0">
                <a:solidFill>
                  <a:srgbClr val="494949"/>
                </a:solidFill>
                <a:latin typeface="+mj-lt"/>
              </a:rPr>
              <a:t>a)Cryoglobulins</a:t>
            </a:r>
          </a:p>
          <a:p>
            <a:pPr marL="0" indent="0">
              <a:spcAft>
                <a:spcPts val="1500"/>
              </a:spcAft>
              <a:buNone/>
            </a:pPr>
            <a:r>
              <a:rPr lang="en-US" sz="2600" dirty="0">
                <a:solidFill>
                  <a:srgbClr val="494949"/>
                </a:solidFill>
                <a:latin typeface="+mj-lt"/>
              </a:rPr>
              <a:t>b)Transthoracic echocardiogram</a:t>
            </a:r>
          </a:p>
          <a:p>
            <a:pPr marL="0" indent="0">
              <a:spcAft>
                <a:spcPts val="1500"/>
              </a:spcAft>
              <a:buNone/>
            </a:pPr>
            <a:r>
              <a:rPr lang="en-US" sz="2600" dirty="0">
                <a:solidFill>
                  <a:srgbClr val="494949"/>
                </a:solidFill>
                <a:latin typeface="+mj-lt"/>
              </a:rPr>
              <a:t>c)Bone marrow biopsy</a:t>
            </a:r>
          </a:p>
          <a:p>
            <a:pPr marL="0" indent="0">
              <a:spcAft>
                <a:spcPts val="1500"/>
              </a:spcAft>
              <a:buNone/>
            </a:pPr>
            <a:r>
              <a:rPr lang="en-US" sz="2600" dirty="0">
                <a:solidFill>
                  <a:srgbClr val="494949"/>
                </a:solidFill>
                <a:latin typeface="+mj-lt"/>
              </a:rPr>
              <a:t>d)Urine toxicology screen</a:t>
            </a:r>
          </a:p>
          <a:p>
            <a:pPr marL="0" indent="0">
              <a:spcAft>
                <a:spcPts val="1500"/>
              </a:spcAft>
              <a:buNone/>
            </a:pPr>
            <a:r>
              <a:rPr lang="en-US" sz="2600" dirty="0">
                <a:solidFill>
                  <a:srgbClr val="494949"/>
                </a:solidFill>
                <a:latin typeface="+mj-lt"/>
              </a:rPr>
              <a:t>e) Abdominal angiogram</a:t>
            </a:r>
          </a:p>
          <a:p>
            <a:endParaRPr lang="en-US" dirty="0"/>
          </a:p>
        </p:txBody>
      </p:sp>
    </p:spTree>
    <p:extLst>
      <p:ext uri="{BB962C8B-B14F-4D97-AF65-F5344CB8AC3E}">
        <p14:creationId xmlns:p14="http://schemas.microsoft.com/office/powerpoint/2010/main" val="365739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61004-D821-0F99-2039-7DD74697A6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D7F0DF-8788-21BE-DFAE-3B1BD57E50DA}"/>
              </a:ext>
            </a:extLst>
          </p:cNvPr>
          <p:cNvSpPr>
            <a:spLocks noGrp="1"/>
          </p:cNvSpPr>
          <p:nvPr>
            <p:ph idx="1"/>
          </p:nvPr>
        </p:nvSpPr>
        <p:spPr/>
        <p:txBody>
          <a:bodyPr/>
          <a:lstStyle/>
          <a:p>
            <a:r>
              <a:rPr lang="en-US" dirty="0">
                <a:solidFill>
                  <a:srgbClr val="494949"/>
                </a:solidFill>
                <a:latin typeface="NexusSerifWebPro"/>
              </a:rPr>
              <a:t>Answer: D</a:t>
            </a:r>
          </a:p>
          <a:p>
            <a:endParaRPr lang="en-US" dirty="0"/>
          </a:p>
        </p:txBody>
      </p:sp>
    </p:spTree>
    <p:extLst>
      <p:ext uri="{BB962C8B-B14F-4D97-AF65-F5344CB8AC3E}">
        <p14:creationId xmlns:p14="http://schemas.microsoft.com/office/powerpoint/2010/main" val="30619108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F6794-818D-CB92-EE71-36C45AC8320B}"/>
              </a:ext>
            </a:extLst>
          </p:cNvPr>
          <p:cNvSpPr>
            <a:spLocks noGrp="1"/>
          </p:cNvSpPr>
          <p:nvPr>
            <p:ph type="title"/>
          </p:nvPr>
        </p:nvSpPr>
        <p:spPr/>
        <p:txBody>
          <a:bodyPr/>
          <a:lstStyle/>
          <a:p>
            <a:r>
              <a:rPr lang="en-US" dirty="0"/>
              <a:t>Cocaine induced vasculitis</a:t>
            </a:r>
            <a:br>
              <a:rPr lang="en-US" dirty="0"/>
            </a:br>
            <a:endParaRPr lang="en-US" dirty="0"/>
          </a:p>
        </p:txBody>
      </p:sp>
      <p:sp>
        <p:nvSpPr>
          <p:cNvPr id="3" name="Content Placeholder 2">
            <a:extLst>
              <a:ext uri="{FF2B5EF4-FFF2-40B4-BE49-F238E27FC236}">
                <a16:creationId xmlns:a16="http://schemas.microsoft.com/office/drawing/2014/main" id="{CC16A677-2C7A-7D90-AC82-FDC2104E0D7A}"/>
              </a:ext>
            </a:extLst>
          </p:cNvPr>
          <p:cNvSpPr>
            <a:spLocks noGrp="1"/>
          </p:cNvSpPr>
          <p:nvPr>
            <p:ph idx="1"/>
          </p:nvPr>
        </p:nvSpPr>
        <p:spPr/>
        <p:txBody>
          <a:bodyPr>
            <a:normAutofit fontScale="70000" lnSpcReduction="20000"/>
          </a:bodyPr>
          <a:lstStyle/>
          <a:p>
            <a:endParaRPr lang="en-US" dirty="0"/>
          </a:p>
          <a:p>
            <a:r>
              <a:rPr lang="en-US" sz="3100" dirty="0">
                <a:latin typeface="+mj-lt"/>
              </a:rPr>
              <a:t>Vasculitis is caused by Levamisole, which is used to cut cocaine to enhance the effects of cocaine.  It is very hard to detect levamisole in any of our drug screen testing, we can only test cocaine. U tox has to be ordered very quickly since cocaine is cleared very quickly through the urine.</a:t>
            </a:r>
          </a:p>
          <a:p>
            <a:r>
              <a:rPr lang="en-US" sz="3100" dirty="0">
                <a:latin typeface="+mj-lt"/>
              </a:rPr>
              <a:t>Vasculitis caused by the drug- mimics ANCA associated vasculitis. There is ENT, skin, kidney and lung involvement.</a:t>
            </a:r>
          </a:p>
          <a:p>
            <a:r>
              <a:rPr lang="en-US" sz="3100" dirty="0">
                <a:latin typeface="+mj-lt"/>
              </a:rPr>
              <a:t>Very commonly there is midline destruction in the ENT pathway. Like nasal septal perforation.</a:t>
            </a:r>
          </a:p>
          <a:p>
            <a:r>
              <a:rPr lang="en-US" sz="3100" dirty="0">
                <a:latin typeface="+mj-lt"/>
              </a:rPr>
              <a:t>Skin lesions can be necrotic.</a:t>
            </a:r>
          </a:p>
          <a:p>
            <a:r>
              <a:rPr lang="en-US" sz="3100" dirty="0">
                <a:latin typeface="+mj-lt"/>
              </a:rPr>
              <a:t>Severe neutropenia and at times pancytopenia can be present</a:t>
            </a:r>
          </a:p>
          <a:p>
            <a:r>
              <a:rPr lang="en-US" sz="3100" dirty="0">
                <a:latin typeface="+mj-lt"/>
              </a:rPr>
              <a:t>Antibodies : positive p-ANCA, high </a:t>
            </a:r>
            <a:r>
              <a:rPr lang="en-US" sz="3100" dirty="0" err="1">
                <a:latin typeface="+mj-lt"/>
              </a:rPr>
              <a:t>titre</a:t>
            </a:r>
            <a:r>
              <a:rPr lang="en-US" sz="3100" dirty="0">
                <a:latin typeface="+mj-lt"/>
              </a:rPr>
              <a:t> MPO, dual ANCA, dual MPO.PR3, cardiolipin antibodies, cold agglutinins, human neutrophil elastase antibodies can be present.</a:t>
            </a:r>
          </a:p>
          <a:p>
            <a:endParaRPr lang="en-US" dirty="0"/>
          </a:p>
          <a:p>
            <a:endParaRPr lang="en-US" dirty="0"/>
          </a:p>
          <a:p>
            <a:endParaRPr lang="en-US" dirty="0"/>
          </a:p>
        </p:txBody>
      </p:sp>
    </p:spTree>
    <p:extLst>
      <p:ext uri="{BB962C8B-B14F-4D97-AF65-F5344CB8AC3E}">
        <p14:creationId xmlns:p14="http://schemas.microsoft.com/office/powerpoint/2010/main" val="12162045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4353-8412-3B8D-5D36-F2D8B1E61084}"/>
              </a:ext>
            </a:extLst>
          </p:cNvPr>
          <p:cNvSpPr>
            <a:spLocks noGrp="1"/>
          </p:cNvSpPr>
          <p:nvPr>
            <p:ph type="title"/>
          </p:nvPr>
        </p:nvSpPr>
        <p:spPr/>
        <p:txBody>
          <a:bodyPr/>
          <a:lstStyle/>
          <a:p>
            <a:r>
              <a:rPr lang="en-US" dirty="0"/>
              <a:t>Treatment </a:t>
            </a:r>
          </a:p>
        </p:txBody>
      </p:sp>
      <p:sp>
        <p:nvSpPr>
          <p:cNvPr id="3" name="Content Placeholder 2">
            <a:extLst>
              <a:ext uri="{FF2B5EF4-FFF2-40B4-BE49-F238E27FC236}">
                <a16:creationId xmlns:a16="http://schemas.microsoft.com/office/drawing/2014/main" id="{23B17837-7F6D-9960-D542-F73B8241685B}"/>
              </a:ext>
            </a:extLst>
          </p:cNvPr>
          <p:cNvSpPr>
            <a:spLocks noGrp="1"/>
          </p:cNvSpPr>
          <p:nvPr>
            <p:ph idx="1"/>
          </p:nvPr>
        </p:nvSpPr>
        <p:spPr/>
        <p:txBody>
          <a:bodyPr/>
          <a:lstStyle/>
          <a:p>
            <a:r>
              <a:rPr lang="en-US" dirty="0" err="1"/>
              <a:t>Coccaine</a:t>
            </a:r>
            <a:r>
              <a:rPr lang="en-US" dirty="0"/>
              <a:t> use needs to stop</a:t>
            </a:r>
          </a:p>
          <a:p>
            <a:r>
              <a:rPr lang="en-US" dirty="0"/>
              <a:t>Cytoxan and rituximab might be needed for severe manifestations</a:t>
            </a:r>
          </a:p>
          <a:p>
            <a:endParaRPr lang="en-US" dirty="0"/>
          </a:p>
        </p:txBody>
      </p:sp>
    </p:spTree>
    <p:extLst>
      <p:ext uri="{BB962C8B-B14F-4D97-AF65-F5344CB8AC3E}">
        <p14:creationId xmlns:p14="http://schemas.microsoft.com/office/powerpoint/2010/main" val="402322017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A5F30-A8B5-4F93-8CB2-5CC31356C12A}"/>
              </a:ext>
            </a:extLst>
          </p:cNvPr>
          <p:cNvSpPr>
            <a:spLocks noGrp="1"/>
          </p:cNvSpPr>
          <p:nvPr>
            <p:ph type="title"/>
          </p:nvPr>
        </p:nvSpPr>
        <p:spPr/>
        <p:txBody>
          <a:bodyPr/>
          <a:lstStyle/>
          <a:p>
            <a:r>
              <a:rPr lang="en-US" dirty="0"/>
              <a:t>Why other choices are not correct?</a:t>
            </a:r>
          </a:p>
        </p:txBody>
      </p:sp>
      <p:sp>
        <p:nvSpPr>
          <p:cNvPr id="3" name="Content Placeholder 2">
            <a:extLst>
              <a:ext uri="{FF2B5EF4-FFF2-40B4-BE49-F238E27FC236}">
                <a16:creationId xmlns:a16="http://schemas.microsoft.com/office/drawing/2014/main" id="{A85F7135-0AAF-2D95-71E1-EE84D498C3C5}"/>
              </a:ext>
            </a:extLst>
          </p:cNvPr>
          <p:cNvSpPr>
            <a:spLocks noGrp="1"/>
          </p:cNvSpPr>
          <p:nvPr>
            <p:ph idx="1"/>
          </p:nvPr>
        </p:nvSpPr>
        <p:spPr/>
        <p:txBody>
          <a:bodyPr/>
          <a:lstStyle/>
          <a:p>
            <a:r>
              <a:rPr lang="en-US" dirty="0"/>
              <a:t>Since this is a small vessel vasculitis, an abdominal angiogram would not be helpful. </a:t>
            </a:r>
          </a:p>
          <a:p>
            <a:r>
              <a:rPr lang="en-US" dirty="0"/>
              <a:t>Although the patient has a history of treated hepatitis C, cryoglobulinemia is an unlikely cause of the current symptoms since viral load is negative, urinalysis is normal, RF is negative, and complement levels are not depressed. </a:t>
            </a:r>
          </a:p>
          <a:p>
            <a:r>
              <a:rPr lang="en-US" dirty="0"/>
              <a:t>An echocardiogram is not indicated because the murmur is benign, longstanding, and unchanged. </a:t>
            </a:r>
          </a:p>
          <a:p>
            <a:r>
              <a:rPr lang="en-US" dirty="0"/>
              <a:t>A bone marrow biopsy would only be indicated if the leukocyte count failed to improve with abstinence from cocaine/levamisole.</a:t>
            </a:r>
          </a:p>
          <a:p>
            <a:endParaRPr lang="en-US" dirty="0"/>
          </a:p>
        </p:txBody>
      </p:sp>
    </p:spTree>
    <p:extLst>
      <p:ext uri="{BB962C8B-B14F-4D97-AF65-F5344CB8AC3E}">
        <p14:creationId xmlns:p14="http://schemas.microsoft.com/office/powerpoint/2010/main" val="218895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8F5F-7D42-EFA0-7922-DFED4583F798}"/>
              </a:ext>
            </a:extLst>
          </p:cNvPr>
          <p:cNvSpPr>
            <a:spLocks noGrp="1"/>
          </p:cNvSpPr>
          <p:nvPr>
            <p:ph type="title"/>
          </p:nvPr>
        </p:nvSpPr>
        <p:spPr/>
        <p:txBody>
          <a:bodyPr>
            <a:normAutofit fontScale="90000"/>
          </a:bodyPr>
          <a:lstStyle/>
          <a:p>
            <a:br>
              <a:rPr lang="en-US" dirty="0"/>
            </a:br>
            <a:r>
              <a:rPr lang="en-US" dirty="0"/>
              <a:t>What is the role of HLAB27 ?</a:t>
            </a:r>
            <a:br>
              <a:rPr lang="en-US" dirty="0"/>
            </a:br>
            <a:endParaRPr lang="en-US" dirty="0"/>
          </a:p>
        </p:txBody>
      </p:sp>
      <p:sp>
        <p:nvSpPr>
          <p:cNvPr id="3" name="Content Placeholder 2">
            <a:extLst>
              <a:ext uri="{FF2B5EF4-FFF2-40B4-BE49-F238E27FC236}">
                <a16:creationId xmlns:a16="http://schemas.microsoft.com/office/drawing/2014/main" id="{9D8BB8A7-FBD4-62D3-4EE9-DA85BA96B629}"/>
              </a:ext>
            </a:extLst>
          </p:cNvPr>
          <p:cNvSpPr>
            <a:spLocks noGrp="1"/>
          </p:cNvSpPr>
          <p:nvPr>
            <p:ph idx="1"/>
          </p:nvPr>
        </p:nvSpPr>
        <p:spPr/>
        <p:txBody>
          <a:bodyPr/>
          <a:lstStyle/>
          <a:p>
            <a:pPr marL="0" indent="0">
              <a:buNone/>
            </a:pPr>
            <a:r>
              <a:rPr lang="en-US" sz="2000" dirty="0">
                <a:latin typeface="+mj-lt"/>
              </a:rPr>
              <a:t>P</a:t>
            </a:r>
            <a:r>
              <a:rPr lang="en-US" sz="2000" dirty="0">
                <a:effectLst/>
                <a:latin typeface="+mj-lt"/>
              </a:rPr>
              <a:t>ositive HLA-B27 test is not diagnostic of ankylosing spondylitis.</a:t>
            </a:r>
            <a:r>
              <a:rPr lang="en-US" sz="2000" dirty="0">
                <a:latin typeface="+mj-lt"/>
              </a:rPr>
              <a:t> </a:t>
            </a:r>
          </a:p>
          <a:p>
            <a:pPr marL="0" indent="0">
              <a:buNone/>
            </a:pPr>
            <a:r>
              <a:rPr lang="en-US" sz="2000" dirty="0">
                <a:latin typeface="+mj-lt"/>
              </a:rPr>
              <a:t>HLA-B27 is present in 70-90% of patients with axial </a:t>
            </a:r>
            <a:r>
              <a:rPr lang="en-US" sz="2000" dirty="0" err="1">
                <a:latin typeface="+mj-lt"/>
              </a:rPr>
              <a:t>spondyloarthritis</a:t>
            </a:r>
            <a:r>
              <a:rPr lang="en-US" sz="2000" dirty="0">
                <a:latin typeface="+mj-lt"/>
              </a:rPr>
              <a:t> (including ankylosing spondylitis).</a:t>
            </a:r>
          </a:p>
          <a:p>
            <a:pPr marL="0" indent="0">
              <a:buNone/>
            </a:pPr>
            <a:r>
              <a:rPr lang="en-US" sz="2000" dirty="0">
                <a:latin typeface="+mj-lt"/>
              </a:rPr>
              <a:t>Approximately 6% of the general US population is HLA-B27 positive, and only about 6% of HLA-B27-positive individuals develop axial </a:t>
            </a:r>
            <a:r>
              <a:rPr lang="en-US" sz="2000" dirty="0" err="1">
                <a:latin typeface="+mj-lt"/>
              </a:rPr>
              <a:t>spondyloarthritis</a:t>
            </a:r>
            <a:r>
              <a:rPr lang="en-US" sz="2000" dirty="0">
                <a:latin typeface="+mj-lt"/>
              </a:rPr>
              <a:t>.</a:t>
            </a:r>
          </a:p>
          <a:p>
            <a:pPr marL="0" indent="0">
              <a:buNone/>
            </a:pPr>
            <a:r>
              <a:rPr lang="en-US" sz="2000" dirty="0">
                <a:latin typeface="+mj-lt"/>
              </a:rPr>
              <a:t>The test has a sensitivity of only 50% and specificity of 90%, with a positive likelihood ratio of 3.1, making it insufficient for diagnosis on its own. </a:t>
            </a:r>
            <a:br>
              <a:rPr lang="en-US" dirty="0"/>
            </a:br>
            <a:endParaRPr lang="en-US" dirty="0"/>
          </a:p>
        </p:txBody>
      </p:sp>
    </p:spTree>
    <p:extLst>
      <p:ext uri="{BB962C8B-B14F-4D97-AF65-F5344CB8AC3E}">
        <p14:creationId xmlns:p14="http://schemas.microsoft.com/office/powerpoint/2010/main" val="4239731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29EB02-D685-4E19-664F-CE3A9087B74E}"/>
              </a:ext>
            </a:extLst>
          </p:cNvPr>
          <p:cNvPicPr>
            <a:picLocks noChangeAspect="1"/>
          </p:cNvPicPr>
          <p:nvPr/>
        </p:nvPicPr>
        <p:blipFill>
          <a:blip r:embed="rId2"/>
          <a:stretch>
            <a:fillRect/>
          </a:stretch>
        </p:blipFill>
        <p:spPr>
          <a:xfrm>
            <a:off x="2209800" y="1576641"/>
            <a:ext cx="7772400" cy="3704718"/>
          </a:xfrm>
          <a:prstGeom prst="rect">
            <a:avLst/>
          </a:prstGeom>
        </p:spPr>
      </p:pic>
    </p:spTree>
    <p:extLst>
      <p:ext uri="{BB962C8B-B14F-4D97-AF65-F5344CB8AC3E}">
        <p14:creationId xmlns:p14="http://schemas.microsoft.com/office/powerpoint/2010/main" val="2810824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AB2E2-77B2-D36F-9DB0-2A31CF5860DD}"/>
              </a:ext>
            </a:extLst>
          </p:cNvPr>
          <p:cNvSpPr>
            <a:spLocks noGrp="1"/>
          </p:cNvSpPr>
          <p:nvPr>
            <p:ph type="title"/>
          </p:nvPr>
        </p:nvSpPr>
        <p:spPr/>
        <p:txBody>
          <a:bodyPr/>
          <a:lstStyle/>
          <a:p>
            <a:r>
              <a:rPr lang="en-US" dirty="0"/>
              <a:t>BONUS SLIDE </a:t>
            </a:r>
          </a:p>
        </p:txBody>
      </p:sp>
      <p:pic>
        <p:nvPicPr>
          <p:cNvPr id="4" name="Content Placeholder 3">
            <a:extLst>
              <a:ext uri="{FF2B5EF4-FFF2-40B4-BE49-F238E27FC236}">
                <a16:creationId xmlns:a16="http://schemas.microsoft.com/office/drawing/2014/main" id="{95EC20FD-2EE1-86A7-93D7-623E25359E95}"/>
              </a:ext>
            </a:extLst>
          </p:cNvPr>
          <p:cNvPicPr>
            <a:picLocks noGrp="1" noChangeAspect="1"/>
          </p:cNvPicPr>
          <p:nvPr>
            <p:ph idx="1"/>
          </p:nvPr>
        </p:nvPicPr>
        <p:blipFill>
          <a:blip r:embed="rId2"/>
          <a:stretch>
            <a:fillRect/>
          </a:stretch>
        </p:blipFill>
        <p:spPr>
          <a:xfrm>
            <a:off x="2464582" y="1825625"/>
            <a:ext cx="7262836" cy="4351338"/>
          </a:xfrm>
          <a:prstGeom prst="rect">
            <a:avLst/>
          </a:prstGeom>
        </p:spPr>
      </p:pic>
    </p:spTree>
    <p:extLst>
      <p:ext uri="{BB962C8B-B14F-4D97-AF65-F5344CB8AC3E}">
        <p14:creationId xmlns:p14="http://schemas.microsoft.com/office/powerpoint/2010/main" val="1124123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1202-917B-73D4-79EC-30D719374ACC}"/>
              </a:ext>
            </a:extLst>
          </p:cNvPr>
          <p:cNvSpPr>
            <a:spLocks noGrp="1"/>
          </p:cNvSpPr>
          <p:nvPr>
            <p:ph type="title"/>
          </p:nvPr>
        </p:nvSpPr>
        <p:spPr/>
        <p:txBody>
          <a:bodyPr/>
          <a:lstStyle/>
          <a:p>
            <a:r>
              <a:rPr lang="en-US" dirty="0"/>
              <a:t>Question 3.</a:t>
            </a:r>
          </a:p>
        </p:txBody>
      </p:sp>
      <p:sp>
        <p:nvSpPr>
          <p:cNvPr id="3" name="Content Placeholder 2">
            <a:extLst>
              <a:ext uri="{FF2B5EF4-FFF2-40B4-BE49-F238E27FC236}">
                <a16:creationId xmlns:a16="http://schemas.microsoft.com/office/drawing/2014/main" id="{D4FB8C63-DF15-C11D-1450-6C56362F16A9}"/>
              </a:ext>
            </a:extLst>
          </p:cNvPr>
          <p:cNvSpPr>
            <a:spLocks noGrp="1"/>
          </p:cNvSpPr>
          <p:nvPr>
            <p:ph sz="half" idx="1"/>
          </p:nvPr>
        </p:nvSpPr>
        <p:spPr/>
        <p:txBody>
          <a:bodyPr>
            <a:normAutofit fontScale="85000" lnSpcReduction="10000"/>
          </a:bodyPr>
          <a:lstStyle/>
          <a:p>
            <a:pPr marL="0" indent="0">
              <a:buNone/>
            </a:pPr>
            <a:r>
              <a:rPr lang="en-US" sz="2200" dirty="0">
                <a:latin typeface="+mj-lt"/>
              </a:rPr>
              <a:t> </a:t>
            </a:r>
            <a:r>
              <a:rPr lang="en-US" sz="2000" dirty="0">
                <a:latin typeface="+mj-lt"/>
              </a:rPr>
              <a:t>A 40-year-old woman, with no past medical history, comes to you for suspected Rheumatoid arthritis. She reports joint pain for 3 months affecting her fingers, wrists, knees, and feet, with joint stiffness and pain. Symptoms are worse in the mornings and improve with activity. She also reports a rash on the backs of her hands and forearms for 6 weeks. Progressively worsening fatigue for 6 months is another complaint.</a:t>
            </a:r>
          </a:p>
          <a:p>
            <a:pPr marL="0" indent="0">
              <a:buNone/>
            </a:pPr>
            <a:endParaRPr lang="en-US" sz="2000" dirty="0">
              <a:latin typeface="+mj-lt"/>
            </a:endParaRPr>
          </a:p>
          <a:p>
            <a:pPr marL="0" indent="0">
              <a:buNone/>
            </a:pPr>
            <a:r>
              <a:rPr lang="en-US" sz="2000" dirty="0">
                <a:latin typeface="+mj-lt"/>
              </a:rPr>
              <a:t>Physical examination reveals tenderness in 3 proximal interphalangeal joints and 3 metacarpophalangeal joints, tenderness in bilateral wrists, and trace effusions in the knees and tenderness in the ankles. In addition, you notice erythematous patches over the dorsal aspect of the fingers between the joints, and there are erythematous papules on the dorsum of the hands. There is 1+ pitting edema on the lower extremities to the mid tibia bilaterally.</a:t>
            </a:r>
          </a:p>
          <a:p>
            <a:pPr marL="0" indent="0">
              <a:buNone/>
            </a:pPr>
            <a:endParaRPr lang="en-US" dirty="0"/>
          </a:p>
        </p:txBody>
      </p:sp>
      <p:sp>
        <p:nvSpPr>
          <p:cNvPr id="4" name="Content Placeholder 3">
            <a:extLst>
              <a:ext uri="{FF2B5EF4-FFF2-40B4-BE49-F238E27FC236}">
                <a16:creationId xmlns:a16="http://schemas.microsoft.com/office/drawing/2014/main" id="{D92576A5-B761-E22C-DDF3-B42532C6B1FA}"/>
              </a:ext>
            </a:extLst>
          </p:cNvPr>
          <p:cNvSpPr>
            <a:spLocks noGrp="1"/>
          </p:cNvSpPr>
          <p:nvPr>
            <p:ph sz="half" idx="2"/>
          </p:nvPr>
        </p:nvSpPr>
        <p:spPr/>
        <p:txBody>
          <a:bodyPr>
            <a:normAutofit fontScale="85000" lnSpcReduction="10000"/>
          </a:bodyPr>
          <a:lstStyle/>
          <a:p>
            <a:pPr marL="0" indent="0">
              <a:buNone/>
            </a:pPr>
            <a:r>
              <a:rPr lang="en-US" sz="1600" b="1" dirty="0"/>
              <a:t>Laboratory results:</a:t>
            </a:r>
          </a:p>
          <a:p>
            <a:pPr marL="0" indent="0">
              <a:buNone/>
            </a:pPr>
            <a:r>
              <a:rPr lang="en-US" sz="1600" dirty="0"/>
              <a:t>WBC count of 2.5, with 1.0 lymphocytes, hemoglobin (Hgb) of 11.5 g/dL (normal 12–15 g/dL), rest of CBC normal</a:t>
            </a:r>
          </a:p>
          <a:p>
            <a:pPr marL="0" indent="0">
              <a:buNone/>
            </a:pPr>
            <a:r>
              <a:rPr lang="en-US" sz="1600" dirty="0"/>
              <a:t>Normal chemistries; urinalysis with 2+ protein and 1+ blood on dipstick</a:t>
            </a:r>
          </a:p>
          <a:p>
            <a:pPr marL="0" indent="0">
              <a:buNone/>
            </a:pPr>
            <a:r>
              <a:rPr lang="en-US" sz="1600" dirty="0"/>
              <a:t>ESR of 66 (normal 0–20); CRP 7 mg/dL (normal 0–10 mg/dL).</a:t>
            </a:r>
          </a:p>
          <a:p>
            <a:pPr marL="0" indent="0">
              <a:buNone/>
            </a:pPr>
            <a:endParaRPr lang="en-US" sz="1600" dirty="0"/>
          </a:p>
          <a:p>
            <a:pPr marL="0" indent="0">
              <a:buNone/>
            </a:pPr>
            <a:r>
              <a:rPr lang="en-US" sz="1600" b="1" dirty="0"/>
              <a:t>Which of the following diagnostic tests is most likely to confirm the suspected diagnosis in this patient?</a:t>
            </a:r>
          </a:p>
          <a:p>
            <a:pPr marL="0" indent="0">
              <a:buNone/>
            </a:pPr>
            <a:r>
              <a:rPr lang="en-US" sz="1600" dirty="0"/>
              <a:t>A. Serum RF and anti-cyclic citrullinated peptide (anti-CCP) antibody</a:t>
            </a:r>
          </a:p>
          <a:p>
            <a:pPr marL="0" indent="0">
              <a:buNone/>
            </a:pPr>
            <a:r>
              <a:rPr lang="en-US" sz="1600" dirty="0"/>
              <a:t>B. MRI of the hand and wrist</a:t>
            </a:r>
          </a:p>
          <a:p>
            <a:pPr marL="0" indent="0">
              <a:buNone/>
            </a:pPr>
            <a:r>
              <a:rPr lang="en-US" sz="1600" dirty="0"/>
              <a:t>C. Genetic testing for susceptibility alleles in the human leucocyte antigen (HLA)-DR4 locus</a:t>
            </a:r>
          </a:p>
          <a:p>
            <a:pPr marL="0" indent="0">
              <a:buNone/>
            </a:pPr>
            <a:r>
              <a:rPr lang="en-US" sz="1600" dirty="0"/>
              <a:t>D.ANA with reflex profile and complement testing</a:t>
            </a:r>
          </a:p>
          <a:p>
            <a:pPr marL="0" indent="0">
              <a:buNone/>
            </a:pPr>
            <a:r>
              <a:rPr lang="en-US" sz="1600" dirty="0"/>
              <a:t>E. Serum uric acid and synovial fluid crystal analysis from knee</a:t>
            </a:r>
          </a:p>
          <a:p>
            <a:pPr marL="0" indent="0">
              <a:buNone/>
            </a:pPr>
            <a:endParaRPr lang="en-US" sz="1600" dirty="0"/>
          </a:p>
          <a:p>
            <a:pPr marL="0" indent="0">
              <a:buNone/>
            </a:pPr>
            <a:endParaRPr lang="en-US" dirty="0"/>
          </a:p>
        </p:txBody>
      </p:sp>
    </p:spTree>
    <p:extLst>
      <p:ext uri="{BB962C8B-B14F-4D97-AF65-F5344CB8AC3E}">
        <p14:creationId xmlns:p14="http://schemas.microsoft.com/office/powerpoint/2010/main" val="1162518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F3E8-D58B-627A-B29D-01D2DFD86305}"/>
              </a:ext>
            </a:extLst>
          </p:cNvPr>
          <p:cNvSpPr>
            <a:spLocks noGrp="1"/>
          </p:cNvSpPr>
          <p:nvPr>
            <p:ph type="title"/>
          </p:nvPr>
        </p:nvSpPr>
        <p:spPr/>
        <p:txBody>
          <a:bodyPr/>
          <a:lstStyle/>
          <a:p>
            <a:r>
              <a:rPr lang="en-US" dirty="0"/>
              <a:t>Question 3.</a:t>
            </a:r>
          </a:p>
        </p:txBody>
      </p:sp>
      <p:sp>
        <p:nvSpPr>
          <p:cNvPr id="3" name="Content Placeholder 2">
            <a:extLst>
              <a:ext uri="{FF2B5EF4-FFF2-40B4-BE49-F238E27FC236}">
                <a16:creationId xmlns:a16="http://schemas.microsoft.com/office/drawing/2014/main" id="{A63C29B6-B3B3-85B6-9F68-FC9797F4E6AE}"/>
              </a:ext>
            </a:extLst>
          </p:cNvPr>
          <p:cNvSpPr>
            <a:spLocks noGrp="1"/>
          </p:cNvSpPr>
          <p:nvPr>
            <p:ph sz="half" idx="1"/>
          </p:nvPr>
        </p:nvSpPr>
        <p:spPr/>
        <p:txBody>
          <a:bodyPr/>
          <a:lstStyle/>
          <a:p>
            <a:pPr marL="0" indent="0">
              <a:buNone/>
            </a:pPr>
            <a:r>
              <a:rPr lang="en-US" dirty="0"/>
              <a:t>Answer: D</a:t>
            </a:r>
          </a:p>
        </p:txBody>
      </p:sp>
    </p:spTree>
    <p:extLst>
      <p:ext uri="{BB962C8B-B14F-4D97-AF65-F5344CB8AC3E}">
        <p14:creationId xmlns:p14="http://schemas.microsoft.com/office/powerpoint/2010/main" val="3257469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F997D-A143-516C-9730-B6A3EFAED431}"/>
              </a:ext>
            </a:extLst>
          </p:cNvPr>
          <p:cNvSpPr>
            <a:spLocks noGrp="1"/>
          </p:cNvSpPr>
          <p:nvPr>
            <p:ph type="title"/>
          </p:nvPr>
        </p:nvSpPr>
        <p:spPr/>
        <p:txBody>
          <a:bodyPr/>
          <a:lstStyle/>
          <a:p>
            <a:r>
              <a:rPr lang="en-US" dirty="0"/>
              <a:t>Question 1. </a:t>
            </a:r>
          </a:p>
        </p:txBody>
      </p:sp>
      <p:sp>
        <p:nvSpPr>
          <p:cNvPr id="3" name="Content Placeholder 2">
            <a:extLst>
              <a:ext uri="{FF2B5EF4-FFF2-40B4-BE49-F238E27FC236}">
                <a16:creationId xmlns:a16="http://schemas.microsoft.com/office/drawing/2014/main" id="{B104D841-9C61-5FDD-199D-8FFC02166595}"/>
              </a:ext>
            </a:extLst>
          </p:cNvPr>
          <p:cNvSpPr>
            <a:spLocks noGrp="1"/>
          </p:cNvSpPr>
          <p:nvPr>
            <p:ph sz="half" idx="1"/>
          </p:nvPr>
        </p:nvSpPr>
        <p:spPr/>
        <p:txBody>
          <a:bodyPr>
            <a:normAutofit lnSpcReduction="10000"/>
          </a:bodyPr>
          <a:lstStyle/>
          <a:p>
            <a:pPr marL="0" marR="0" indent="0">
              <a:lnSpc>
                <a:spcPct val="115000"/>
              </a:lnSpc>
              <a:spcBef>
                <a:spcPts val="0"/>
              </a:spcBef>
              <a:buNone/>
            </a:pPr>
            <a:r>
              <a:rPr lang="en-US" sz="1200" kern="100" dirty="0">
                <a:ea typeface="Aptos" panose="020B0004020202020204" pitchFamily="34" charset="0"/>
                <a:cs typeface="Times New Roman" panose="02020603050405020304" pitchFamily="18" charset="0"/>
              </a:rPr>
              <a:t>A  62-year-old woman presents with a 4-day history of daily fevers with temperatures reaching up to 38.6 C  (101.5 F). She reports associated fatigue, a 10-lb unintentional weight loss, and stiffness in her shoulders and hips, particularly in the morning. She denies cough, diarrhea, dysuria, rash, or recent travel. She s</a:t>
            </a:r>
            <a:r>
              <a:rPr lang="en-US" sz="1200" kern="100" dirty="0">
                <a:effectLst/>
                <a:ea typeface="Aptos" panose="020B0004020202020204" pitchFamily="34" charset="0"/>
                <a:cs typeface="Times New Roman" panose="02020603050405020304" pitchFamily="18" charset="0"/>
              </a:rPr>
              <a:t>moked for 35 years</a:t>
            </a:r>
            <a:r>
              <a:rPr lang="en-US" sz="1200" kern="100" dirty="0">
                <a:ea typeface="Aptos" panose="020B0004020202020204" pitchFamily="34" charset="0"/>
                <a:cs typeface="Times New Roman" panose="02020603050405020304" pitchFamily="18" charset="0"/>
              </a:rPr>
              <a:t> </a:t>
            </a:r>
            <a:r>
              <a:rPr lang="en-US" sz="1200" kern="100" dirty="0">
                <a:effectLst/>
                <a:ea typeface="Aptos" panose="020B0004020202020204" pitchFamily="34" charset="0"/>
                <a:cs typeface="Times New Roman" panose="02020603050405020304" pitchFamily="18" charset="0"/>
              </a:rPr>
              <a:t> and quit smoking </a:t>
            </a:r>
            <a:r>
              <a:rPr lang="en-US" sz="1200" kern="100" dirty="0">
                <a:ea typeface="Aptos" panose="020B0004020202020204" pitchFamily="34" charset="0"/>
                <a:cs typeface="Times New Roman" panose="02020603050405020304" pitchFamily="18" charset="0"/>
              </a:rPr>
              <a:t>one </a:t>
            </a:r>
            <a:r>
              <a:rPr lang="en-US" sz="1200" kern="100" dirty="0">
                <a:effectLst/>
                <a:ea typeface="Aptos" panose="020B0004020202020204" pitchFamily="34" charset="0"/>
                <a:cs typeface="Times New Roman" panose="02020603050405020304" pitchFamily="18" charset="0"/>
              </a:rPr>
              <a:t>year ago.</a:t>
            </a:r>
            <a:r>
              <a:rPr lang="en-US" sz="1200" kern="100" dirty="0">
                <a:ea typeface="Aptos" panose="020B0004020202020204" pitchFamily="34" charset="0"/>
                <a:cs typeface="Times New Roman" panose="02020603050405020304" pitchFamily="18" charset="0"/>
              </a:rPr>
              <a:t> </a:t>
            </a:r>
            <a:r>
              <a:rPr lang="en-US" sz="1200" kern="100" dirty="0">
                <a:effectLst/>
                <a:ea typeface="Aptos" panose="020B0004020202020204" pitchFamily="34" charset="0"/>
                <a:cs typeface="Times New Roman" panose="02020603050405020304" pitchFamily="18" charset="0"/>
              </a:rPr>
              <a:t>Review of systems otherwise negative</a:t>
            </a:r>
          </a:p>
          <a:p>
            <a:pPr marL="0" marR="0">
              <a:lnSpc>
                <a:spcPct val="115000"/>
              </a:lnSpc>
              <a:spcBef>
                <a:spcPts val="0"/>
              </a:spcBef>
              <a:buNone/>
            </a:pPr>
            <a:endParaRPr lang="en-US" sz="1200" kern="100" dirty="0">
              <a:ea typeface="Aptos" panose="020B0004020202020204" pitchFamily="34" charset="0"/>
              <a:cs typeface="Times New Roman" panose="02020603050405020304" pitchFamily="18" charset="0"/>
            </a:endParaRPr>
          </a:p>
          <a:p>
            <a:pPr marL="0" marR="0">
              <a:lnSpc>
                <a:spcPct val="115000"/>
              </a:lnSpc>
              <a:spcBef>
                <a:spcPts val="0"/>
              </a:spcBef>
              <a:buNone/>
            </a:pPr>
            <a:r>
              <a:rPr lang="en-US" sz="1200" kern="100" dirty="0">
                <a:ea typeface="Aptos" panose="020B0004020202020204" pitchFamily="34" charset="0"/>
                <a:cs typeface="Times New Roman" panose="02020603050405020304" pitchFamily="18" charset="0"/>
              </a:rPr>
              <a:t>Physical examination is remarkable only for mild, diffuse tenderness upon  palpation of the shoulders and reduced range of motion in the hips. There is tenderness in the MCPs of the hands bilaterally.</a:t>
            </a:r>
          </a:p>
          <a:p>
            <a:pPr marL="457200" marR="0">
              <a:lnSpc>
                <a:spcPct val="115000"/>
              </a:lnSpc>
              <a:spcBef>
                <a:spcPts val="0"/>
              </a:spcBef>
              <a:buNone/>
            </a:pPr>
            <a:endParaRPr lang="en-US" sz="1200" kern="100" dirty="0">
              <a:effectLst/>
              <a:ea typeface="Aptos" panose="020B0004020202020204" pitchFamily="34" charset="0"/>
              <a:cs typeface="Times New Roman" panose="02020603050405020304" pitchFamily="18" charset="0"/>
            </a:endParaRPr>
          </a:p>
          <a:p>
            <a:pPr marL="0" marR="0">
              <a:lnSpc>
                <a:spcPct val="115000"/>
              </a:lnSpc>
              <a:spcBef>
                <a:spcPts val="0"/>
              </a:spcBef>
              <a:buNone/>
            </a:pPr>
            <a:r>
              <a:rPr lang="en-US" sz="1200" b="1" kern="100" dirty="0">
                <a:ea typeface="Aptos" panose="020B0004020202020204" pitchFamily="34" charset="0"/>
                <a:cs typeface="Times New Roman" panose="02020603050405020304" pitchFamily="18" charset="0"/>
              </a:rPr>
              <a:t>Laboratories:</a:t>
            </a:r>
            <a:endParaRPr lang="en-US" sz="1200" kern="100" dirty="0">
              <a:ea typeface="Aptos" panose="020B0004020202020204" pitchFamily="34" charset="0"/>
              <a:cs typeface="Times New Roman" panose="02020603050405020304" pitchFamily="18" charset="0"/>
            </a:endParaRPr>
          </a:p>
          <a:p>
            <a:pPr marL="0" marR="0">
              <a:lnSpc>
                <a:spcPct val="115000"/>
              </a:lnSpc>
              <a:spcBef>
                <a:spcPts val="0"/>
              </a:spcBef>
              <a:buNone/>
            </a:pPr>
            <a:r>
              <a:rPr lang="en-US" sz="1200" kern="100" dirty="0">
                <a:ea typeface="Aptos" panose="020B0004020202020204" pitchFamily="34" charset="0"/>
                <a:cs typeface="Times New Roman" panose="02020603050405020304" pitchFamily="18" charset="0"/>
              </a:rPr>
              <a:t>CBC  Hgb 10.5 g/dL (normal 12-16), WBC 9500/</a:t>
            </a:r>
            <a:r>
              <a:rPr lang="en-US" sz="1200" kern="100" dirty="0" err="1">
                <a:ea typeface="Aptos" panose="020B0004020202020204" pitchFamily="34" charset="0"/>
                <a:cs typeface="Times New Roman" panose="02020603050405020304" pitchFamily="18" charset="0"/>
              </a:rPr>
              <a:t>uL</a:t>
            </a:r>
            <a:r>
              <a:rPr lang="en-US" sz="1200" kern="100" dirty="0">
                <a:ea typeface="Aptos" panose="020B0004020202020204" pitchFamily="34" charset="0"/>
                <a:cs typeface="Times New Roman" panose="02020603050405020304" pitchFamily="18" charset="0"/>
              </a:rPr>
              <a:t>, platelets 350,000/</a:t>
            </a:r>
            <a:r>
              <a:rPr lang="en-US" sz="1200" kern="100" dirty="0" err="1">
                <a:ea typeface="Aptos" panose="020B0004020202020204" pitchFamily="34" charset="0"/>
                <a:cs typeface="Times New Roman" panose="02020603050405020304" pitchFamily="18" charset="0"/>
              </a:rPr>
              <a:t>uL</a:t>
            </a:r>
            <a:endParaRPr lang="en-US" sz="1200" kern="100" dirty="0">
              <a:ea typeface="Aptos" panose="020B0004020202020204" pitchFamily="34" charset="0"/>
              <a:cs typeface="Times New Roman" panose="02020603050405020304" pitchFamily="18" charset="0"/>
            </a:endParaRPr>
          </a:p>
          <a:p>
            <a:pPr marL="0" marR="0">
              <a:lnSpc>
                <a:spcPct val="115000"/>
              </a:lnSpc>
              <a:spcBef>
                <a:spcPts val="0"/>
              </a:spcBef>
              <a:buNone/>
            </a:pPr>
            <a:r>
              <a:rPr lang="en-US" sz="1200" kern="100" dirty="0">
                <a:ea typeface="Aptos" panose="020B0004020202020204" pitchFamily="34" charset="0"/>
                <a:cs typeface="Times New Roman" panose="02020603050405020304" pitchFamily="18" charset="0"/>
              </a:rPr>
              <a:t>ESR: 95 mm/h (normal &lt;30 mm/h)</a:t>
            </a:r>
          </a:p>
          <a:p>
            <a:pPr marL="0" marR="0">
              <a:lnSpc>
                <a:spcPct val="115000"/>
              </a:lnSpc>
              <a:spcBef>
                <a:spcPts val="0"/>
              </a:spcBef>
              <a:buNone/>
            </a:pPr>
            <a:r>
              <a:rPr lang="en-US" sz="1200" kern="100" dirty="0">
                <a:ea typeface="Aptos" panose="020B0004020202020204" pitchFamily="34" charset="0"/>
                <a:cs typeface="Times New Roman" panose="02020603050405020304" pitchFamily="18" charset="0"/>
              </a:rPr>
              <a:t>CRP: 110 mg/L (normal &lt;10 mg/L)</a:t>
            </a:r>
          </a:p>
          <a:p>
            <a:pPr marL="0" marR="0">
              <a:lnSpc>
                <a:spcPct val="115000"/>
              </a:lnSpc>
              <a:spcBef>
                <a:spcPts val="0"/>
              </a:spcBef>
              <a:buNone/>
            </a:pPr>
            <a:r>
              <a:rPr lang="en-US" sz="1200" kern="100" dirty="0">
                <a:ea typeface="Aptos" panose="020B0004020202020204" pitchFamily="34" charset="0"/>
                <a:cs typeface="Times New Roman" panose="02020603050405020304" pitchFamily="18" charset="0"/>
              </a:rPr>
              <a:t>Blood cultures x 3: Negative</a:t>
            </a:r>
          </a:p>
          <a:p>
            <a:pPr marL="0" marR="0">
              <a:lnSpc>
                <a:spcPct val="115000"/>
              </a:lnSpc>
              <a:spcBef>
                <a:spcPts val="0"/>
              </a:spcBef>
              <a:buNone/>
            </a:pPr>
            <a:r>
              <a:rPr lang="en-US" sz="1200" kern="100" dirty="0">
                <a:ea typeface="Aptos" panose="020B0004020202020204" pitchFamily="34" charset="0"/>
                <a:cs typeface="Times New Roman" panose="02020603050405020304" pitchFamily="18" charset="0"/>
              </a:rPr>
              <a:t>Chest x-ray: Normal</a:t>
            </a:r>
          </a:p>
          <a:p>
            <a:pPr marL="0" marR="0">
              <a:lnSpc>
                <a:spcPct val="115000"/>
              </a:lnSpc>
              <a:spcBef>
                <a:spcPts val="0"/>
              </a:spcBef>
              <a:buNone/>
            </a:pPr>
            <a:r>
              <a:rPr lang="en-US" sz="1200" kern="100" dirty="0">
                <a:ea typeface="Aptos" panose="020B0004020202020204" pitchFamily="34" charset="0"/>
                <a:cs typeface="Times New Roman" panose="02020603050405020304" pitchFamily="18" charset="0"/>
              </a:rPr>
              <a:t>ANA, RF, Anti-CCP antibodies: Negative</a:t>
            </a:r>
          </a:p>
          <a:p>
            <a:pPr marL="0" marR="0">
              <a:lnSpc>
                <a:spcPct val="115000"/>
              </a:lnSpc>
              <a:spcBef>
                <a:spcPts val="0"/>
              </a:spcBef>
              <a:buNone/>
            </a:pPr>
            <a:r>
              <a:rPr lang="en-US" sz="1200" kern="100" dirty="0">
                <a:ea typeface="Aptos" panose="020B0004020202020204" pitchFamily="34" charset="0"/>
                <a:cs typeface="Times New Roman" panose="02020603050405020304" pitchFamily="18" charset="0"/>
              </a:rPr>
              <a:t>HIV testing: negative</a:t>
            </a:r>
          </a:p>
          <a:p>
            <a:pPr marL="0">
              <a:lnSpc>
                <a:spcPct val="115000"/>
              </a:lnSpc>
              <a:spcBef>
                <a:spcPts val="0"/>
              </a:spcBef>
              <a:buNone/>
            </a:pPr>
            <a:r>
              <a:rPr lang="en-US" sz="1200" kern="100" dirty="0">
                <a:ea typeface="Aptos" panose="020B0004020202020204" pitchFamily="34" charset="0"/>
                <a:cs typeface="Times New Roman" panose="02020603050405020304" pitchFamily="18" charset="0"/>
              </a:rPr>
              <a:t>A CT scan of the abdomen and pelvis is negative for occult abscess or malignancy. </a:t>
            </a:r>
          </a:p>
          <a:p>
            <a:pPr marL="457200" marR="0" algn="just">
              <a:lnSpc>
                <a:spcPct val="115000"/>
              </a:lnSpc>
              <a:spcBef>
                <a:spcPts val="0"/>
              </a:spcBef>
              <a:buNone/>
            </a:pPr>
            <a:endParaRPr lang="en-US" sz="900" kern="100" dirty="0">
              <a:effectLst/>
              <a:ea typeface="Aptos" panose="020B0004020202020204" pitchFamily="34" charset="0"/>
              <a:cs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F71C5A93-339D-17A6-9FDE-A6BECCD15DF6}"/>
              </a:ext>
            </a:extLst>
          </p:cNvPr>
          <p:cNvSpPr>
            <a:spLocks noGrp="1"/>
          </p:cNvSpPr>
          <p:nvPr>
            <p:ph sz="half" idx="2"/>
          </p:nvPr>
        </p:nvSpPr>
        <p:spPr/>
        <p:txBody>
          <a:bodyPr>
            <a:normAutofit lnSpcReduction="10000"/>
          </a:bodyPr>
          <a:lstStyle/>
          <a:p>
            <a:pPr marL="0" marR="0" algn="just">
              <a:lnSpc>
                <a:spcPct val="115000"/>
              </a:lnSpc>
              <a:spcBef>
                <a:spcPts val="0"/>
              </a:spcBef>
              <a:buNone/>
            </a:pPr>
            <a:r>
              <a:rPr lang="en-US" sz="1500" b="1" kern="100" dirty="0">
                <a:ea typeface="Aptos" panose="020B0004020202020204" pitchFamily="34" charset="0"/>
                <a:cs typeface="Times New Roman" panose="02020603050405020304" pitchFamily="18" charset="0"/>
              </a:rPr>
              <a:t>Which of the following is the most appropriate next step in the management of this patient?</a:t>
            </a:r>
            <a:endParaRPr lang="en-US" sz="1500" kern="100" dirty="0">
              <a:ea typeface="Aptos" panose="020B0004020202020204" pitchFamily="34" charset="0"/>
              <a:cs typeface="Times New Roman" panose="02020603050405020304" pitchFamily="18" charset="0"/>
            </a:endParaRPr>
          </a:p>
          <a:p>
            <a:pPr marL="0" marR="0" algn="just">
              <a:lnSpc>
                <a:spcPct val="115000"/>
              </a:lnSpc>
              <a:spcBef>
                <a:spcPts val="0"/>
              </a:spcBef>
              <a:buNone/>
            </a:pPr>
            <a:r>
              <a:rPr lang="en-US" sz="1500" kern="100" dirty="0">
                <a:ea typeface="Aptos" panose="020B0004020202020204" pitchFamily="34" charset="0"/>
                <a:cs typeface="Times New Roman" panose="02020603050405020304" pitchFamily="18" charset="0"/>
              </a:rPr>
              <a:t> </a:t>
            </a:r>
          </a:p>
          <a:p>
            <a:pPr marL="0" marR="0" algn="just">
              <a:lnSpc>
                <a:spcPct val="115000"/>
              </a:lnSpc>
              <a:spcBef>
                <a:spcPts val="0"/>
              </a:spcBef>
              <a:buNone/>
            </a:pPr>
            <a:r>
              <a:rPr lang="en-US" sz="1500" kern="100" dirty="0">
                <a:ea typeface="Aptos" panose="020B0004020202020204" pitchFamily="34" charset="0"/>
                <a:cs typeface="Times New Roman" panose="02020603050405020304" pitchFamily="18" charset="0"/>
              </a:rPr>
              <a:t>A. Initiate broad-spectrum antibiotics</a:t>
            </a:r>
          </a:p>
          <a:p>
            <a:pPr marL="0" marR="0" algn="just">
              <a:lnSpc>
                <a:spcPct val="115000"/>
              </a:lnSpc>
              <a:spcBef>
                <a:spcPts val="0"/>
              </a:spcBef>
              <a:buNone/>
            </a:pPr>
            <a:r>
              <a:rPr lang="en-US" sz="1500" kern="100" dirty="0">
                <a:ea typeface="Aptos" panose="020B0004020202020204" pitchFamily="34" charset="0"/>
                <a:cs typeface="Times New Roman" panose="02020603050405020304" pitchFamily="18" charset="0"/>
              </a:rPr>
              <a:t>B. Perform a PET/CT scan</a:t>
            </a:r>
          </a:p>
          <a:p>
            <a:pPr marL="0" marR="0" algn="just">
              <a:lnSpc>
                <a:spcPct val="115000"/>
              </a:lnSpc>
              <a:spcBef>
                <a:spcPts val="0"/>
              </a:spcBef>
              <a:buNone/>
            </a:pPr>
            <a:r>
              <a:rPr lang="en-US" sz="1500" kern="100" dirty="0">
                <a:ea typeface="Aptos" panose="020B0004020202020204" pitchFamily="34" charset="0"/>
                <a:cs typeface="Times New Roman" panose="02020603050405020304" pitchFamily="18" charset="0"/>
              </a:rPr>
              <a:t>C. Initiate prednisone 20 mg po q day</a:t>
            </a:r>
          </a:p>
          <a:p>
            <a:pPr marL="0" marR="0" algn="just">
              <a:lnSpc>
                <a:spcPct val="115000"/>
              </a:lnSpc>
              <a:spcBef>
                <a:spcPts val="0"/>
              </a:spcBef>
              <a:buNone/>
            </a:pPr>
            <a:r>
              <a:rPr lang="en-US" sz="1500" kern="100" dirty="0">
                <a:ea typeface="Aptos" panose="020B0004020202020204" pitchFamily="34" charset="0"/>
                <a:cs typeface="Times New Roman" panose="02020603050405020304" pitchFamily="18" charset="0"/>
              </a:rPr>
              <a:t>D. Perform a transthoracic echocardiogram</a:t>
            </a:r>
          </a:p>
          <a:p>
            <a:pPr marL="0" marR="0" algn="just">
              <a:lnSpc>
                <a:spcPct val="115000"/>
              </a:lnSpc>
              <a:spcBef>
                <a:spcPts val="0"/>
              </a:spcBef>
              <a:spcAft>
                <a:spcPts val="800"/>
              </a:spcAft>
              <a:buNone/>
            </a:pPr>
            <a:r>
              <a:rPr lang="en-US" sz="1500" kern="100" dirty="0">
                <a:ea typeface="Aptos" panose="020B0004020202020204" pitchFamily="34" charset="0"/>
                <a:cs typeface="Times New Roman" panose="02020603050405020304" pitchFamily="18" charset="0"/>
              </a:rPr>
              <a:t>E. Perform a temporal artery biopsy</a:t>
            </a:r>
          </a:p>
          <a:p>
            <a:endParaRPr lang="en-US" dirty="0"/>
          </a:p>
        </p:txBody>
      </p:sp>
    </p:spTree>
    <p:extLst>
      <p:ext uri="{BB962C8B-B14F-4D97-AF65-F5344CB8AC3E}">
        <p14:creationId xmlns:p14="http://schemas.microsoft.com/office/powerpoint/2010/main" val="1983026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5EE66-66FB-6679-55B6-ED26EA65B011}"/>
              </a:ext>
            </a:extLst>
          </p:cNvPr>
          <p:cNvSpPr>
            <a:spLocks noGrp="1"/>
          </p:cNvSpPr>
          <p:nvPr>
            <p:ph type="title"/>
          </p:nvPr>
        </p:nvSpPr>
        <p:spPr/>
        <p:txBody>
          <a:bodyPr/>
          <a:lstStyle/>
          <a:p>
            <a:r>
              <a:rPr lang="en-US" dirty="0"/>
              <a:t>IMPORTANT POINTS IN THIS CASE</a:t>
            </a:r>
          </a:p>
        </p:txBody>
      </p:sp>
      <p:sp>
        <p:nvSpPr>
          <p:cNvPr id="3" name="Content Placeholder 2">
            <a:extLst>
              <a:ext uri="{FF2B5EF4-FFF2-40B4-BE49-F238E27FC236}">
                <a16:creationId xmlns:a16="http://schemas.microsoft.com/office/drawing/2014/main" id="{8D766F83-5EC4-5594-606C-2A193FED821E}"/>
              </a:ext>
            </a:extLst>
          </p:cNvPr>
          <p:cNvSpPr>
            <a:spLocks noGrp="1"/>
          </p:cNvSpPr>
          <p:nvPr>
            <p:ph idx="1"/>
          </p:nvPr>
        </p:nvSpPr>
        <p:spPr/>
        <p:txBody>
          <a:bodyPr>
            <a:normAutofit/>
          </a:bodyPr>
          <a:lstStyle/>
          <a:p>
            <a:pPr marL="0" indent="0">
              <a:buNone/>
            </a:pPr>
            <a:br>
              <a:rPr lang="en-US" sz="2000" dirty="0">
                <a:latin typeface="+mj-lt"/>
              </a:rPr>
            </a:br>
            <a:r>
              <a:rPr lang="en-US" sz="2000" dirty="0">
                <a:latin typeface="+mj-lt"/>
              </a:rPr>
              <a:t>Inflammatory arthritis is a pattern and not a diagnosis</a:t>
            </a:r>
          </a:p>
          <a:p>
            <a:pPr marL="0" indent="0">
              <a:buNone/>
            </a:pPr>
            <a:r>
              <a:rPr lang="en-US" sz="2000" dirty="0">
                <a:latin typeface="+mj-lt"/>
              </a:rPr>
              <a:t>Morning stiffness, symmetric small joint involvement, synovitis points to inflammatory arthritis, but this is not rheumatoid arthritis always.</a:t>
            </a:r>
          </a:p>
          <a:p>
            <a:pPr marL="0" indent="0">
              <a:buNone/>
            </a:pPr>
            <a:r>
              <a:rPr lang="en-US" sz="2000" dirty="0">
                <a:latin typeface="+mj-lt"/>
              </a:rPr>
              <a:t>Always look for extra-articular causes – In this case :</a:t>
            </a:r>
          </a:p>
          <a:p>
            <a:pPr marL="0" indent="0">
              <a:buNone/>
            </a:pPr>
            <a:r>
              <a:rPr lang="en-US" sz="2000" dirty="0">
                <a:latin typeface="+mj-lt"/>
              </a:rPr>
              <a:t>-rash in sun exposed areas</a:t>
            </a:r>
          </a:p>
          <a:p>
            <a:pPr marL="0" indent="0">
              <a:buNone/>
            </a:pPr>
            <a:r>
              <a:rPr lang="en-US" sz="2000" dirty="0">
                <a:latin typeface="+mj-lt"/>
              </a:rPr>
              <a:t>-</a:t>
            </a:r>
            <a:r>
              <a:rPr lang="en-US" sz="2000" dirty="0" err="1">
                <a:latin typeface="+mj-lt"/>
              </a:rPr>
              <a:t>cytopenias</a:t>
            </a:r>
            <a:r>
              <a:rPr lang="en-US" sz="2000" dirty="0">
                <a:latin typeface="+mj-lt"/>
              </a:rPr>
              <a:t> : anemia, leukopenia and lymphopenia</a:t>
            </a:r>
          </a:p>
          <a:p>
            <a:pPr marL="0" indent="0">
              <a:buNone/>
            </a:pPr>
            <a:r>
              <a:rPr lang="en-US" sz="2000" dirty="0">
                <a:latin typeface="+mj-lt"/>
              </a:rPr>
              <a:t>-proteinuria and hematuria, with peripheral edema</a:t>
            </a:r>
          </a:p>
          <a:p>
            <a:pPr marL="0" indent="0">
              <a:buNone/>
            </a:pPr>
            <a:r>
              <a:rPr lang="en-US" sz="2000" dirty="0">
                <a:latin typeface="+mj-lt"/>
              </a:rPr>
              <a:t>So something systemic is going on!</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261341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E9E5-D597-4776-D394-67FB3391334B}"/>
              </a:ext>
            </a:extLst>
          </p:cNvPr>
          <p:cNvSpPr>
            <a:spLocks noGrp="1"/>
          </p:cNvSpPr>
          <p:nvPr>
            <p:ph type="title"/>
          </p:nvPr>
        </p:nvSpPr>
        <p:spPr/>
        <p:txBody>
          <a:bodyPr/>
          <a:lstStyle/>
          <a:p>
            <a:r>
              <a:rPr lang="en-US" dirty="0"/>
              <a:t>Think broadly…</a:t>
            </a:r>
          </a:p>
        </p:txBody>
      </p:sp>
      <p:sp>
        <p:nvSpPr>
          <p:cNvPr id="3" name="Content Placeholder 2">
            <a:extLst>
              <a:ext uri="{FF2B5EF4-FFF2-40B4-BE49-F238E27FC236}">
                <a16:creationId xmlns:a16="http://schemas.microsoft.com/office/drawing/2014/main" id="{0D4E1375-BDAD-BEB1-1928-EEE900BAD85F}"/>
              </a:ext>
            </a:extLst>
          </p:cNvPr>
          <p:cNvSpPr>
            <a:spLocks noGrp="1"/>
          </p:cNvSpPr>
          <p:nvPr>
            <p:ph idx="1"/>
          </p:nvPr>
        </p:nvSpPr>
        <p:spPr/>
        <p:txBody>
          <a:bodyPr>
            <a:normAutofit/>
          </a:bodyPr>
          <a:lstStyle/>
          <a:p>
            <a:r>
              <a:rPr lang="en-US" sz="2000" dirty="0">
                <a:latin typeface="+mj-lt"/>
              </a:rPr>
              <a:t>Hence ordering RF,CCP is not wrong but think outside the box.</a:t>
            </a:r>
          </a:p>
          <a:p>
            <a:r>
              <a:rPr lang="en-US" sz="2000" dirty="0">
                <a:latin typeface="+mj-lt"/>
              </a:rPr>
              <a:t>Skin is a window to systemic disease in Rheumatology.</a:t>
            </a:r>
          </a:p>
          <a:p>
            <a:r>
              <a:rPr lang="en-US" sz="2000" dirty="0">
                <a:latin typeface="+mj-lt"/>
              </a:rPr>
              <a:t>Lab clues in her case : proteinuria and hematuria which should make you think of glomerular involvement, ESR out of proportion to CRP is common in Systemic lupus.</a:t>
            </a:r>
          </a:p>
          <a:p>
            <a:pPr marL="0" indent="0">
              <a:buNone/>
            </a:pPr>
            <a:endParaRPr lang="en-US" dirty="0"/>
          </a:p>
          <a:p>
            <a:pPr marL="0" indent="0">
              <a:buNone/>
            </a:pPr>
            <a:br>
              <a:rPr lang="en-US" dirty="0"/>
            </a:br>
            <a:endParaRPr lang="en-US" dirty="0"/>
          </a:p>
          <a:p>
            <a:endParaRPr lang="en-US" dirty="0"/>
          </a:p>
        </p:txBody>
      </p:sp>
    </p:spTree>
    <p:extLst>
      <p:ext uri="{BB962C8B-B14F-4D97-AF65-F5344CB8AC3E}">
        <p14:creationId xmlns:p14="http://schemas.microsoft.com/office/powerpoint/2010/main" val="2306176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85449-246A-C8D6-2075-27576D447EB6}"/>
              </a:ext>
            </a:extLst>
          </p:cNvPr>
          <p:cNvSpPr>
            <a:spLocks noGrp="1"/>
          </p:cNvSpPr>
          <p:nvPr>
            <p:ph type="title"/>
          </p:nvPr>
        </p:nvSpPr>
        <p:spPr/>
        <p:txBody>
          <a:bodyPr/>
          <a:lstStyle/>
          <a:p>
            <a:r>
              <a:rPr lang="en-US" dirty="0"/>
              <a:t>RA vs Lupus</a:t>
            </a:r>
          </a:p>
        </p:txBody>
      </p:sp>
      <p:sp>
        <p:nvSpPr>
          <p:cNvPr id="3" name="Content Placeholder 2">
            <a:extLst>
              <a:ext uri="{FF2B5EF4-FFF2-40B4-BE49-F238E27FC236}">
                <a16:creationId xmlns:a16="http://schemas.microsoft.com/office/drawing/2014/main" id="{9BFB1B37-73A7-49AC-B1D4-1CF4E137E490}"/>
              </a:ext>
            </a:extLst>
          </p:cNvPr>
          <p:cNvSpPr>
            <a:spLocks noGrp="1"/>
          </p:cNvSpPr>
          <p:nvPr>
            <p:ph idx="1"/>
          </p:nvPr>
        </p:nvSpPr>
        <p:spPr/>
        <p:txBody>
          <a:bodyPr>
            <a:normAutofit/>
          </a:bodyPr>
          <a:lstStyle/>
          <a:p>
            <a:r>
              <a:rPr lang="en-US" sz="2000" dirty="0">
                <a:latin typeface="+mj-lt"/>
              </a:rPr>
              <a:t>Rheumatoid arthritis is a symmetrical polyarthritis predominantly affecting small joints of the hands, metacarpophalangeal and proximal interphalangeal joints, wrists, and feet with marked morning stiffness. </a:t>
            </a:r>
          </a:p>
          <a:p>
            <a:r>
              <a:rPr lang="en-US" sz="2000" dirty="0">
                <a:latin typeface="+mj-lt"/>
              </a:rPr>
              <a:t>In contrast, Systemic lupus arthritis commonly affects the hands, wrists, and knees and can be initially asymmetric and migratory.  </a:t>
            </a:r>
          </a:p>
          <a:p>
            <a:r>
              <a:rPr lang="en-US" sz="2000" dirty="0">
                <a:latin typeface="+mj-lt"/>
              </a:rPr>
              <a:t>Radiographic joint erosions are typical of RA, but not characteristic of Systemic lupus.</a:t>
            </a:r>
          </a:p>
          <a:p>
            <a:endParaRPr lang="en-US" dirty="0"/>
          </a:p>
        </p:txBody>
      </p:sp>
    </p:spTree>
    <p:extLst>
      <p:ext uri="{BB962C8B-B14F-4D97-AF65-F5344CB8AC3E}">
        <p14:creationId xmlns:p14="http://schemas.microsoft.com/office/powerpoint/2010/main" val="2536519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61857-DEF6-B570-BEF3-9ABF06FCBFF7}"/>
              </a:ext>
            </a:extLst>
          </p:cNvPr>
          <p:cNvSpPr>
            <a:spLocks noGrp="1"/>
          </p:cNvSpPr>
          <p:nvPr>
            <p:ph type="title"/>
          </p:nvPr>
        </p:nvSpPr>
        <p:spPr/>
        <p:txBody>
          <a:bodyPr/>
          <a:lstStyle/>
          <a:p>
            <a:r>
              <a:rPr lang="en-US" dirty="0"/>
              <a:t>FUN FACTS</a:t>
            </a:r>
          </a:p>
        </p:txBody>
      </p:sp>
      <p:sp>
        <p:nvSpPr>
          <p:cNvPr id="3" name="Content Placeholder 2">
            <a:extLst>
              <a:ext uri="{FF2B5EF4-FFF2-40B4-BE49-F238E27FC236}">
                <a16:creationId xmlns:a16="http://schemas.microsoft.com/office/drawing/2014/main" id="{609B70D4-9737-8B31-1CB8-EC36C14E93AC}"/>
              </a:ext>
            </a:extLst>
          </p:cNvPr>
          <p:cNvSpPr>
            <a:spLocks noGrp="1"/>
          </p:cNvSpPr>
          <p:nvPr>
            <p:ph idx="1"/>
          </p:nvPr>
        </p:nvSpPr>
        <p:spPr/>
        <p:txBody>
          <a:bodyPr/>
          <a:lstStyle/>
          <a:p>
            <a:r>
              <a:rPr lang="en-US" sz="2000" dirty="0" err="1">
                <a:latin typeface="+mj-lt"/>
              </a:rPr>
              <a:t>Rhupus</a:t>
            </a:r>
            <a:r>
              <a:rPr lang="en-US" sz="2000" dirty="0">
                <a:latin typeface="+mj-lt"/>
              </a:rPr>
              <a:t> = Rheumatoid arthritis and Systemic lupus </a:t>
            </a:r>
          </a:p>
          <a:p>
            <a:r>
              <a:rPr lang="en-US" sz="2000" dirty="0" err="1">
                <a:latin typeface="+mj-lt"/>
              </a:rPr>
              <a:t>Jaccoud’s</a:t>
            </a:r>
            <a:r>
              <a:rPr lang="en-US" sz="2000" dirty="0">
                <a:latin typeface="+mj-lt"/>
              </a:rPr>
              <a:t> arthropathy is a reducible non-erosive joint deformity seen in patients with systemic lupus.</a:t>
            </a:r>
          </a:p>
          <a:p>
            <a:endParaRPr lang="en-US" dirty="0"/>
          </a:p>
        </p:txBody>
      </p:sp>
      <p:pic>
        <p:nvPicPr>
          <p:cNvPr id="4" name="Picture 3">
            <a:extLst>
              <a:ext uri="{FF2B5EF4-FFF2-40B4-BE49-F238E27FC236}">
                <a16:creationId xmlns:a16="http://schemas.microsoft.com/office/drawing/2014/main" id="{E2422B37-6EF4-48C1-E6A5-BB09B3094EBA}"/>
              </a:ext>
            </a:extLst>
          </p:cNvPr>
          <p:cNvPicPr>
            <a:picLocks noChangeAspect="1"/>
          </p:cNvPicPr>
          <p:nvPr/>
        </p:nvPicPr>
        <p:blipFill>
          <a:blip r:embed="rId2"/>
          <a:stretch>
            <a:fillRect/>
          </a:stretch>
        </p:blipFill>
        <p:spPr>
          <a:xfrm>
            <a:off x="5905263" y="2795603"/>
            <a:ext cx="5816600" cy="3898900"/>
          </a:xfrm>
          <a:prstGeom prst="rect">
            <a:avLst/>
          </a:prstGeom>
        </p:spPr>
      </p:pic>
    </p:spTree>
    <p:extLst>
      <p:ext uri="{BB962C8B-B14F-4D97-AF65-F5344CB8AC3E}">
        <p14:creationId xmlns:p14="http://schemas.microsoft.com/office/powerpoint/2010/main" val="998336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81939-F947-CACD-4616-CA7DA827F8D2}"/>
              </a:ext>
            </a:extLst>
          </p:cNvPr>
          <p:cNvSpPr>
            <a:spLocks noGrp="1"/>
          </p:cNvSpPr>
          <p:nvPr>
            <p:ph type="title"/>
          </p:nvPr>
        </p:nvSpPr>
        <p:spPr/>
        <p:txBody>
          <a:bodyPr/>
          <a:lstStyle/>
          <a:p>
            <a:r>
              <a:rPr lang="en-US" dirty="0"/>
              <a:t>Question 4. </a:t>
            </a:r>
          </a:p>
        </p:txBody>
      </p:sp>
      <p:sp>
        <p:nvSpPr>
          <p:cNvPr id="3" name="Content Placeholder 2">
            <a:extLst>
              <a:ext uri="{FF2B5EF4-FFF2-40B4-BE49-F238E27FC236}">
                <a16:creationId xmlns:a16="http://schemas.microsoft.com/office/drawing/2014/main" id="{3FB47C4C-6FBE-941F-5A4B-EAE1B78766A9}"/>
              </a:ext>
            </a:extLst>
          </p:cNvPr>
          <p:cNvSpPr>
            <a:spLocks noGrp="1"/>
          </p:cNvSpPr>
          <p:nvPr>
            <p:ph sz="half" idx="1"/>
          </p:nvPr>
        </p:nvSpPr>
        <p:spPr>
          <a:xfrm>
            <a:off x="838200" y="1825625"/>
            <a:ext cx="5181600" cy="4821360"/>
          </a:xfrm>
        </p:spPr>
        <p:txBody>
          <a:bodyPr>
            <a:normAutofit fontScale="92500" lnSpcReduction="10000"/>
          </a:bodyPr>
          <a:lstStyle/>
          <a:p>
            <a:pPr marL="0" indent="0">
              <a:spcBef>
                <a:spcPts val="0"/>
              </a:spcBef>
              <a:buNone/>
            </a:pPr>
            <a:r>
              <a:rPr lang="en-US" sz="1400" dirty="0">
                <a:latin typeface="+mj-lt"/>
              </a:rPr>
              <a:t>A 42-year-old woman presents to the rheumatology clinic with a 6-month history of progressive joint pain and stiffness. She reports pain and swelling in her right second and third fingers, left ankle, and right knee. The stiffness is worst in the morning, lasting approximately 90 minutes, and improves with activity. She has noticed that her right third finger appears "sausage-like" in appearance.</a:t>
            </a:r>
          </a:p>
          <a:p>
            <a:pPr marL="0" indent="0">
              <a:spcBef>
                <a:spcPts val="0"/>
              </a:spcBef>
              <a:buNone/>
            </a:pPr>
            <a:endParaRPr lang="en-US" sz="1400" dirty="0"/>
          </a:p>
          <a:p>
            <a:pPr marL="0" indent="0">
              <a:spcBef>
                <a:spcPts val="0"/>
              </a:spcBef>
              <a:buNone/>
            </a:pPr>
            <a:r>
              <a:rPr lang="en-US" sz="1400" dirty="0"/>
              <a:t>Past Medical History: The patient has a 10-year history of plaque psoriasis, primarily affecting her elbows, knees, and scalp, managed by her dermatologist with topical corticosteroids. She notes that her fingernails have become pitted and some have begun to separate from the nail beds over the past year.</a:t>
            </a:r>
          </a:p>
          <a:p>
            <a:pPr marL="0" indent="0">
              <a:spcBef>
                <a:spcPts val="0"/>
              </a:spcBef>
              <a:buNone/>
            </a:pPr>
            <a:endParaRPr lang="en-US" sz="1400" dirty="0"/>
          </a:p>
          <a:p>
            <a:pPr marL="0" indent="0">
              <a:spcBef>
                <a:spcPts val="0"/>
              </a:spcBef>
              <a:buNone/>
            </a:pPr>
            <a:r>
              <a:rPr lang="en-US" sz="1400" dirty="0"/>
              <a:t>Family History : Her father has psoriasis. No family history of rheumatoid arthritis or other autoimmune conditions.</a:t>
            </a:r>
          </a:p>
          <a:p>
            <a:pPr marL="0" indent="0">
              <a:spcBef>
                <a:spcPts val="0"/>
              </a:spcBef>
              <a:buNone/>
            </a:pPr>
            <a:endParaRPr lang="en-US" sz="1400" dirty="0"/>
          </a:p>
          <a:p>
            <a:pPr marL="0" indent="0">
              <a:spcBef>
                <a:spcPts val="0"/>
              </a:spcBef>
              <a:buNone/>
            </a:pPr>
            <a:r>
              <a:rPr lang="en-US" sz="1400" dirty="0"/>
              <a:t>Physical Examination:</a:t>
            </a:r>
          </a:p>
          <a:p>
            <a:pPr marL="0" lvl="0" indent="0">
              <a:spcBef>
                <a:spcPts val="0"/>
              </a:spcBef>
              <a:buNone/>
            </a:pPr>
            <a:r>
              <a:rPr lang="en-US" sz="1400" dirty="0"/>
              <a:t>Skin: Erythematous plaques with silvery scales on bilateral elbows and knees; smaller lesions in the scalp and behind the ears</a:t>
            </a:r>
          </a:p>
          <a:p>
            <a:pPr marL="0" lvl="0" indent="0">
              <a:spcBef>
                <a:spcPts val="0"/>
              </a:spcBef>
              <a:buNone/>
            </a:pPr>
            <a:r>
              <a:rPr lang="en-US" sz="1400" dirty="0"/>
              <a:t>Nails: Pitting of multiple fingernails bilaterally; onycholysis of the right third fingernail</a:t>
            </a:r>
          </a:p>
          <a:p>
            <a:pPr marL="0" lvl="0" indent="0">
              <a:spcBef>
                <a:spcPts val="0"/>
              </a:spcBef>
              <a:buNone/>
            </a:pPr>
            <a:r>
              <a:rPr lang="en-US" sz="1400" dirty="0"/>
              <a:t>Musculoskeletal:</a:t>
            </a:r>
          </a:p>
          <a:p>
            <a:pPr marL="0" lvl="0" indent="0">
              <a:spcBef>
                <a:spcPts val="0"/>
              </a:spcBef>
              <a:buNone/>
            </a:pPr>
            <a:r>
              <a:rPr lang="en-US" sz="1400" dirty="0"/>
              <a:t>Dactylitis of the right third finger with diffuse swelling</a:t>
            </a:r>
          </a:p>
          <a:p>
            <a:pPr marL="0" lvl="0" indent="0">
              <a:spcBef>
                <a:spcPts val="0"/>
              </a:spcBef>
              <a:buNone/>
            </a:pPr>
            <a:r>
              <a:rPr lang="en-US" sz="1400" dirty="0"/>
              <a:t>Synovitis of the right second and third proximal interphalangeal joints, left ankle, and right knee with warmth and tenderness</a:t>
            </a:r>
          </a:p>
          <a:p>
            <a:pPr marL="0" lvl="0" indent="0">
              <a:spcBef>
                <a:spcPts val="0"/>
              </a:spcBef>
              <a:buNone/>
            </a:pPr>
            <a:r>
              <a:rPr lang="en-US" sz="1400" dirty="0"/>
              <a:t>Tenderness at the left Achilles tendon insertion (enthesitis) Asymmetric joint involvement affecting 4 joints</a:t>
            </a:r>
          </a:p>
          <a:p>
            <a:pPr marL="0" indent="0">
              <a:buNone/>
            </a:pPr>
            <a:endParaRPr lang="en-US" sz="1400" dirty="0"/>
          </a:p>
          <a:p>
            <a:pPr marL="0" indent="0">
              <a:buNone/>
            </a:pPr>
            <a:endParaRPr lang="en-US" dirty="0"/>
          </a:p>
        </p:txBody>
      </p:sp>
      <p:sp>
        <p:nvSpPr>
          <p:cNvPr id="4" name="Content Placeholder 3">
            <a:extLst>
              <a:ext uri="{FF2B5EF4-FFF2-40B4-BE49-F238E27FC236}">
                <a16:creationId xmlns:a16="http://schemas.microsoft.com/office/drawing/2014/main" id="{BCF59C59-ACDF-BA4A-987A-C3CC7FB48353}"/>
              </a:ext>
            </a:extLst>
          </p:cNvPr>
          <p:cNvSpPr>
            <a:spLocks noGrp="1"/>
          </p:cNvSpPr>
          <p:nvPr>
            <p:ph sz="half" idx="2"/>
          </p:nvPr>
        </p:nvSpPr>
        <p:spPr/>
        <p:txBody>
          <a:bodyPr>
            <a:normAutofit fontScale="92500" lnSpcReduction="10000"/>
          </a:bodyPr>
          <a:lstStyle/>
          <a:p>
            <a:pPr marL="0" indent="0">
              <a:lnSpc>
                <a:spcPct val="110000"/>
              </a:lnSpc>
              <a:spcBef>
                <a:spcPts val="0"/>
              </a:spcBef>
              <a:buNone/>
            </a:pPr>
            <a:r>
              <a:rPr lang="en-US" sz="1300" b="1" dirty="0"/>
              <a:t>Laboratory Studies:</a:t>
            </a:r>
            <a:endParaRPr lang="en-US" sz="1300" dirty="0"/>
          </a:p>
          <a:p>
            <a:pPr marL="0" lvl="0" indent="0">
              <a:lnSpc>
                <a:spcPct val="110000"/>
              </a:lnSpc>
              <a:spcBef>
                <a:spcPts val="0"/>
              </a:spcBef>
              <a:buNone/>
            </a:pPr>
            <a:r>
              <a:rPr lang="en-US" sz="1300" dirty="0"/>
              <a:t>Rheumatoid factor: Negative</a:t>
            </a:r>
          </a:p>
          <a:p>
            <a:pPr marL="0" lvl="0" indent="0">
              <a:lnSpc>
                <a:spcPct val="110000"/>
              </a:lnSpc>
              <a:spcBef>
                <a:spcPts val="0"/>
              </a:spcBef>
              <a:buNone/>
            </a:pPr>
            <a:r>
              <a:rPr lang="en-US" sz="1300" dirty="0"/>
              <a:t>Anti-CCP antibodies: Negative</a:t>
            </a:r>
          </a:p>
          <a:p>
            <a:pPr marL="0" lvl="0" indent="0">
              <a:lnSpc>
                <a:spcPct val="110000"/>
              </a:lnSpc>
              <a:spcBef>
                <a:spcPts val="0"/>
              </a:spcBef>
              <a:buNone/>
            </a:pPr>
            <a:r>
              <a:rPr lang="en-US" sz="1300" dirty="0"/>
              <a:t>ESR: 38 mm/</a:t>
            </a:r>
            <a:r>
              <a:rPr lang="en-US" sz="1300" dirty="0" err="1"/>
              <a:t>hr</a:t>
            </a:r>
            <a:r>
              <a:rPr lang="en-US" sz="1300" dirty="0"/>
              <a:t> (elevated)</a:t>
            </a:r>
          </a:p>
          <a:p>
            <a:pPr marL="0" lvl="0" indent="0">
              <a:lnSpc>
                <a:spcPct val="110000"/>
              </a:lnSpc>
              <a:spcBef>
                <a:spcPts val="0"/>
              </a:spcBef>
              <a:buNone/>
            </a:pPr>
            <a:r>
              <a:rPr lang="en-US" sz="1300" dirty="0"/>
              <a:t>CRP: 2.1 mg/dL (elevated)</a:t>
            </a:r>
          </a:p>
          <a:p>
            <a:pPr marL="0" indent="0">
              <a:lnSpc>
                <a:spcPct val="110000"/>
              </a:lnSpc>
              <a:spcBef>
                <a:spcPts val="0"/>
              </a:spcBef>
              <a:buNone/>
            </a:pPr>
            <a:endParaRPr lang="en-US" sz="1300" b="1" dirty="0"/>
          </a:p>
          <a:p>
            <a:pPr marL="0" indent="0">
              <a:lnSpc>
                <a:spcPct val="110000"/>
              </a:lnSpc>
              <a:spcBef>
                <a:spcPts val="0"/>
              </a:spcBef>
              <a:buNone/>
            </a:pPr>
            <a:r>
              <a:rPr lang="en-US" sz="1300" b="1" dirty="0"/>
              <a:t>Imaging:</a:t>
            </a:r>
          </a:p>
          <a:p>
            <a:pPr marL="0" indent="0">
              <a:lnSpc>
                <a:spcPct val="110000"/>
              </a:lnSpc>
              <a:spcBef>
                <a:spcPts val="0"/>
              </a:spcBef>
              <a:buNone/>
            </a:pPr>
            <a:r>
              <a:rPr lang="en-US" sz="1300" dirty="0"/>
              <a:t>Hand radiographs: Early erosive changes at the right second proximal interphalangeal joint with juxta-articular new bone formation</a:t>
            </a:r>
          </a:p>
          <a:p>
            <a:pPr marL="0" indent="0">
              <a:lnSpc>
                <a:spcPct val="110000"/>
              </a:lnSpc>
              <a:spcBef>
                <a:spcPts val="0"/>
              </a:spcBef>
              <a:buNone/>
            </a:pPr>
            <a:r>
              <a:rPr lang="en-US" sz="1300" dirty="0"/>
              <a:t>Foot radiographs: Soft tissue swelling without erosions</a:t>
            </a:r>
          </a:p>
          <a:p>
            <a:pPr marL="0" indent="0">
              <a:lnSpc>
                <a:spcPct val="110000"/>
              </a:lnSpc>
              <a:spcBef>
                <a:spcPts val="0"/>
              </a:spcBef>
              <a:buNone/>
            </a:pPr>
            <a:endParaRPr lang="en-US" sz="1300" dirty="0"/>
          </a:p>
          <a:p>
            <a:pPr marL="0" indent="0">
              <a:buNone/>
            </a:pPr>
            <a:r>
              <a:rPr lang="en-US" sz="1400" b="1" dirty="0"/>
              <a:t>What is the most likely diagnosis?</a:t>
            </a:r>
          </a:p>
          <a:p>
            <a:pPr marL="0" indent="0">
              <a:buNone/>
            </a:pPr>
            <a:r>
              <a:rPr lang="en-US" sz="1400" dirty="0"/>
              <a:t>A. Rheumatoid arthritis</a:t>
            </a:r>
          </a:p>
          <a:p>
            <a:pPr marL="0" indent="0">
              <a:buNone/>
            </a:pPr>
            <a:r>
              <a:rPr lang="en-US" sz="1400" dirty="0"/>
              <a:t>B. Psoriatic arthritis</a:t>
            </a:r>
          </a:p>
          <a:p>
            <a:pPr marL="0" indent="0">
              <a:buNone/>
            </a:pPr>
            <a:r>
              <a:rPr lang="en-US" sz="1400" dirty="0"/>
              <a:t>C. Parvovirus arthritis</a:t>
            </a:r>
          </a:p>
          <a:p>
            <a:pPr marL="0" indent="0">
              <a:buNone/>
            </a:pPr>
            <a:r>
              <a:rPr lang="en-US" sz="1400" dirty="0"/>
              <a:t>D. Crystalline arthritis</a:t>
            </a:r>
          </a:p>
          <a:p>
            <a:pPr marL="0" indent="0">
              <a:lnSpc>
                <a:spcPct val="110000"/>
              </a:lnSpc>
              <a:spcBef>
                <a:spcPts val="0"/>
              </a:spcBef>
              <a:buNone/>
            </a:pPr>
            <a:endParaRPr lang="en-US" sz="1300" dirty="0"/>
          </a:p>
          <a:p>
            <a:pPr marL="0" indent="0">
              <a:buNone/>
            </a:pPr>
            <a:endParaRPr lang="en-US" dirty="0"/>
          </a:p>
        </p:txBody>
      </p:sp>
    </p:spTree>
    <p:extLst>
      <p:ext uri="{BB962C8B-B14F-4D97-AF65-F5344CB8AC3E}">
        <p14:creationId xmlns:p14="http://schemas.microsoft.com/office/powerpoint/2010/main" val="2736833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074EC-7E68-EA6C-D117-882798681792}"/>
              </a:ext>
            </a:extLst>
          </p:cNvPr>
          <p:cNvSpPr>
            <a:spLocks noGrp="1"/>
          </p:cNvSpPr>
          <p:nvPr>
            <p:ph type="title"/>
          </p:nvPr>
        </p:nvSpPr>
        <p:spPr/>
        <p:txBody>
          <a:bodyPr/>
          <a:lstStyle/>
          <a:p>
            <a:r>
              <a:rPr lang="en-US" dirty="0"/>
              <a:t>Question 4.</a:t>
            </a:r>
          </a:p>
        </p:txBody>
      </p:sp>
      <p:sp>
        <p:nvSpPr>
          <p:cNvPr id="3" name="Content Placeholder 2">
            <a:extLst>
              <a:ext uri="{FF2B5EF4-FFF2-40B4-BE49-F238E27FC236}">
                <a16:creationId xmlns:a16="http://schemas.microsoft.com/office/drawing/2014/main" id="{2138393A-FC7F-2F8E-5469-679A87373E9F}"/>
              </a:ext>
            </a:extLst>
          </p:cNvPr>
          <p:cNvSpPr>
            <a:spLocks noGrp="1"/>
          </p:cNvSpPr>
          <p:nvPr>
            <p:ph idx="1"/>
          </p:nvPr>
        </p:nvSpPr>
        <p:spPr/>
        <p:txBody>
          <a:bodyPr/>
          <a:lstStyle/>
          <a:p>
            <a:pPr marL="0" indent="0">
              <a:buNone/>
            </a:pPr>
            <a:r>
              <a:rPr lang="en-US" dirty="0"/>
              <a:t>ANSWER: B</a:t>
            </a:r>
          </a:p>
        </p:txBody>
      </p:sp>
    </p:spTree>
    <p:extLst>
      <p:ext uri="{BB962C8B-B14F-4D97-AF65-F5344CB8AC3E}">
        <p14:creationId xmlns:p14="http://schemas.microsoft.com/office/powerpoint/2010/main" val="1655821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D692F2-986A-9895-55C3-C447DF1A14D5}"/>
              </a:ext>
            </a:extLst>
          </p:cNvPr>
          <p:cNvPicPr>
            <a:picLocks noChangeAspect="1"/>
          </p:cNvPicPr>
          <p:nvPr/>
        </p:nvPicPr>
        <p:blipFill>
          <a:blip r:embed="rId2"/>
          <a:stretch>
            <a:fillRect/>
          </a:stretch>
        </p:blipFill>
        <p:spPr>
          <a:xfrm>
            <a:off x="2209800" y="247936"/>
            <a:ext cx="7772400" cy="6362128"/>
          </a:xfrm>
          <a:prstGeom prst="rect">
            <a:avLst/>
          </a:prstGeom>
        </p:spPr>
      </p:pic>
    </p:spTree>
    <p:extLst>
      <p:ext uri="{BB962C8B-B14F-4D97-AF65-F5344CB8AC3E}">
        <p14:creationId xmlns:p14="http://schemas.microsoft.com/office/powerpoint/2010/main" val="1975669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08EBC-DCB1-FF16-EB86-1141EE6BE5BB}"/>
              </a:ext>
            </a:extLst>
          </p:cNvPr>
          <p:cNvSpPr>
            <a:spLocks noGrp="1"/>
          </p:cNvSpPr>
          <p:nvPr>
            <p:ph type="title"/>
          </p:nvPr>
        </p:nvSpPr>
        <p:spPr/>
        <p:txBody>
          <a:bodyPr/>
          <a:lstStyle/>
          <a:p>
            <a:r>
              <a:rPr lang="en-US" dirty="0"/>
              <a:t>Psoriatic Arthritis</a:t>
            </a:r>
          </a:p>
        </p:txBody>
      </p:sp>
      <p:sp>
        <p:nvSpPr>
          <p:cNvPr id="3" name="Content Placeholder 2">
            <a:extLst>
              <a:ext uri="{FF2B5EF4-FFF2-40B4-BE49-F238E27FC236}">
                <a16:creationId xmlns:a16="http://schemas.microsoft.com/office/drawing/2014/main" id="{2E1A219B-4AF3-A64D-1432-2D29DB32237E}"/>
              </a:ext>
            </a:extLst>
          </p:cNvPr>
          <p:cNvSpPr>
            <a:spLocks noGrp="1"/>
          </p:cNvSpPr>
          <p:nvPr>
            <p:ph idx="1"/>
          </p:nvPr>
        </p:nvSpPr>
        <p:spPr/>
        <p:txBody>
          <a:bodyPr>
            <a:normAutofit/>
          </a:bodyPr>
          <a:lstStyle/>
          <a:p>
            <a:r>
              <a:rPr lang="en-US" sz="2000" dirty="0">
                <a:latin typeface="+mj-lt"/>
              </a:rPr>
              <a:t>Knowing CASPAR criteria helps make a diagnosis of psoriatic arthritis : Inflammatory articular disease ( peripheral arthritis ) plus 5 points : current psoriasis (2 points), psoriatic nail dystrophy (1 point), negative rheumatoid factor (1 point), and dactylitis (1 point), Xray findings ( 1 point ). </a:t>
            </a:r>
          </a:p>
          <a:p>
            <a:r>
              <a:rPr lang="en-US" sz="2000" dirty="0">
                <a:latin typeface="+mj-lt"/>
              </a:rPr>
              <a:t>The clinical presentation demonstrates the asymmetric oligoarticular subtype with characteristic features including dactylitis, enthesitis, and nail involvement.</a:t>
            </a:r>
          </a:p>
          <a:p>
            <a:r>
              <a:rPr lang="en-US" sz="2000" dirty="0">
                <a:latin typeface="+mj-lt"/>
              </a:rPr>
              <a:t>The diagnosis is supported by the typical pattern of psoriasis preceding arthritis by several years, which occurs in approximately 85% of psoriatic arthritis cases. </a:t>
            </a:r>
          </a:p>
          <a:p>
            <a:endParaRPr lang="en-US" dirty="0"/>
          </a:p>
        </p:txBody>
      </p:sp>
    </p:spTree>
    <p:extLst>
      <p:ext uri="{BB962C8B-B14F-4D97-AF65-F5344CB8AC3E}">
        <p14:creationId xmlns:p14="http://schemas.microsoft.com/office/powerpoint/2010/main" val="1504601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50F9D-515D-B80D-BBE1-2AE87FC30368}"/>
              </a:ext>
            </a:extLst>
          </p:cNvPr>
          <p:cNvSpPr>
            <a:spLocks noGrp="1"/>
          </p:cNvSpPr>
          <p:nvPr>
            <p:ph type="title"/>
          </p:nvPr>
        </p:nvSpPr>
        <p:spPr/>
        <p:txBody>
          <a:bodyPr/>
          <a:lstStyle/>
          <a:p>
            <a:r>
              <a:rPr lang="en-US" dirty="0"/>
              <a:t>RA vs Psoriatic</a:t>
            </a:r>
          </a:p>
        </p:txBody>
      </p:sp>
      <p:sp>
        <p:nvSpPr>
          <p:cNvPr id="3" name="Content Placeholder 2">
            <a:extLst>
              <a:ext uri="{FF2B5EF4-FFF2-40B4-BE49-F238E27FC236}">
                <a16:creationId xmlns:a16="http://schemas.microsoft.com/office/drawing/2014/main" id="{5F1F3843-5F41-26A1-D63E-0CCE39F9BF39}"/>
              </a:ext>
            </a:extLst>
          </p:cNvPr>
          <p:cNvSpPr>
            <a:spLocks noGrp="1"/>
          </p:cNvSpPr>
          <p:nvPr>
            <p:ph idx="1"/>
          </p:nvPr>
        </p:nvSpPr>
        <p:spPr/>
        <p:txBody>
          <a:bodyPr/>
          <a:lstStyle/>
          <a:p>
            <a:r>
              <a:rPr lang="en-US" sz="2000" b="1" dirty="0">
                <a:latin typeface="+mj-lt"/>
              </a:rPr>
              <a:t>Key Differences from Rheumatoid Arthritis</a:t>
            </a:r>
          </a:p>
          <a:p>
            <a:pPr marL="0" indent="0">
              <a:buNone/>
            </a:pPr>
            <a:r>
              <a:rPr lang="en-US" sz="2000" b="1" dirty="0">
                <a:latin typeface="+mj-lt"/>
              </a:rPr>
              <a:t>Distribution patterns</a:t>
            </a:r>
            <a:r>
              <a:rPr lang="en-US" sz="2000" dirty="0">
                <a:latin typeface="+mj-lt"/>
              </a:rPr>
              <a:t> are your best friend for differentiation:</a:t>
            </a:r>
          </a:p>
          <a:p>
            <a:pPr marL="0" indent="0">
              <a:buNone/>
            </a:pPr>
            <a:r>
              <a:rPr lang="en-US" sz="2000" b="1" dirty="0">
                <a:latin typeface="+mj-lt"/>
              </a:rPr>
              <a:t>PsA</a:t>
            </a:r>
            <a:r>
              <a:rPr lang="en-US" sz="2000" dirty="0">
                <a:latin typeface="+mj-lt"/>
              </a:rPr>
              <a:t>: DIP involvement (&gt;50% of cases), asymmetric "ray" pattern, spares the wrist relatively.</a:t>
            </a:r>
          </a:p>
          <a:p>
            <a:pPr marL="0" indent="0">
              <a:buNone/>
            </a:pPr>
            <a:r>
              <a:rPr lang="en-US" sz="2000" b="1" dirty="0">
                <a:latin typeface="+mj-lt"/>
              </a:rPr>
              <a:t>RA</a:t>
            </a:r>
            <a:r>
              <a:rPr lang="en-US" sz="2000" dirty="0">
                <a:latin typeface="+mj-lt"/>
              </a:rPr>
              <a:t>: Symmetric MCP/PIP involvement, DIP sparing, prominent wrist and ulnar styloid involvement.</a:t>
            </a:r>
          </a:p>
          <a:p>
            <a:pPr marL="0" indent="0">
              <a:buNone/>
            </a:pPr>
            <a:br>
              <a:rPr lang="en-US" dirty="0"/>
            </a:br>
            <a:endParaRPr lang="en-US" dirty="0"/>
          </a:p>
        </p:txBody>
      </p:sp>
    </p:spTree>
    <p:extLst>
      <p:ext uri="{BB962C8B-B14F-4D97-AF65-F5344CB8AC3E}">
        <p14:creationId xmlns:p14="http://schemas.microsoft.com/office/powerpoint/2010/main" val="4203288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6F85AD-4648-2452-A212-2251AE41ACEF}"/>
              </a:ext>
            </a:extLst>
          </p:cNvPr>
          <p:cNvPicPr>
            <a:picLocks noChangeAspect="1"/>
          </p:cNvPicPr>
          <p:nvPr/>
        </p:nvPicPr>
        <p:blipFill>
          <a:blip r:embed="rId2"/>
          <a:stretch>
            <a:fillRect/>
          </a:stretch>
        </p:blipFill>
        <p:spPr>
          <a:xfrm>
            <a:off x="60057" y="-90562"/>
            <a:ext cx="6756400" cy="4851400"/>
          </a:xfrm>
          <a:prstGeom prst="rect">
            <a:avLst/>
          </a:prstGeom>
        </p:spPr>
      </p:pic>
      <p:sp>
        <p:nvSpPr>
          <p:cNvPr id="4" name="TextBox 3">
            <a:extLst>
              <a:ext uri="{FF2B5EF4-FFF2-40B4-BE49-F238E27FC236}">
                <a16:creationId xmlns:a16="http://schemas.microsoft.com/office/drawing/2014/main" id="{7FF39D03-AB6F-B16D-6F9D-4A73CEBD99CB}"/>
              </a:ext>
            </a:extLst>
          </p:cNvPr>
          <p:cNvSpPr txBox="1"/>
          <p:nvPr/>
        </p:nvSpPr>
        <p:spPr>
          <a:xfrm>
            <a:off x="6816457" y="871671"/>
            <a:ext cx="4472537" cy="5632311"/>
          </a:xfrm>
          <a:prstGeom prst="rect">
            <a:avLst/>
          </a:prstGeom>
          <a:noFill/>
        </p:spPr>
        <p:txBody>
          <a:bodyPr wrap="square">
            <a:spAutoFit/>
          </a:bodyPr>
          <a:lstStyle/>
          <a:p>
            <a:r>
              <a:rPr lang="en-US" sz="2000" dirty="0">
                <a:latin typeface="+mj-lt"/>
              </a:rPr>
              <a:t>On the right toe, there is:</a:t>
            </a:r>
          </a:p>
          <a:p>
            <a:endParaRPr lang="en-US" sz="2000" dirty="0">
              <a:latin typeface="+mj-lt"/>
            </a:endParaRPr>
          </a:p>
          <a:p>
            <a:r>
              <a:rPr lang="en-US" sz="2000" dirty="0">
                <a:latin typeface="+mj-lt"/>
              </a:rPr>
              <a:t>Diffuse soft tissue swelling that extends beyond just the joint (not limited to the joint capsule).</a:t>
            </a:r>
          </a:p>
          <a:p>
            <a:endParaRPr lang="en-US" sz="2000" dirty="0">
              <a:latin typeface="+mj-lt"/>
            </a:endParaRPr>
          </a:p>
          <a:p>
            <a:r>
              <a:rPr lang="en-US" sz="2000" dirty="0">
                <a:latin typeface="+mj-lt"/>
              </a:rPr>
              <a:t>Narrowing of the interphalangeal joint space, suggesting cartilage loss.</a:t>
            </a:r>
          </a:p>
          <a:p>
            <a:r>
              <a:rPr lang="en-US" sz="2000" dirty="0">
                <a:latin typeface="+mj-lt"/>
              </a:rPr>
              <a:t>Subchondral cysts and marginal erosions, indicating inflammatory joint damage.</a:t>
            </a:r>
          </a:p>
          <a:p>
            <a:endParaRPr lang="en-US" sz="2000" dirty="0">
              <a:latin typeface="+mj-lt"/>
            </a:endParaRPr>
          </a:p>
          <a:p>
            <a:r>
              <a:rPr lang="en-US" sz="2000" dirty="0">
                <a:latin typeface="+mj-lt"/>
              </a:rPr>
              <a:t>New bone formation, including:</a:t>
            </a:r>
          </a:p>
          <a:p>
            <a:pPr lvl="1"/>
            <a:r>
              <a:rPr lang="en-US" sz="2000" dirty="0">
                <a:latin typeface="+mj-lt"/>
              </a:rPr>
              <a:t>Periosteal bone formation (along the outer surface of the bone)</a:t>
            </a:r>
          </a:p>
          <a:p>
            <a:pPr lvl="1"/>
            <a:r>
              <a:rPr lang="en-US" sz="2000" dirty="0">
                <a:latin typeface="+mj-lt"/>
              </a:rPr>
              <a:t>Endosteal bone formation, creating an “ivory phalanx” appearance (increased bone density within the phalanx)</a:t>
            </a:r>
          </a:p>
        </p:txBody>
      </p:sp>
    </p:spTree>
    <p:extLst>
      <p:ext uri="{BB962C8B-B14F-4D97-AF65-F5344CB8AC3E}">
        <p14:creationId xmlns:p14="http://schemas.microsoft.com/office/powerpoint/2010/main" val="851317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0915-5DFB-0B73-C431-114BBCF923EE}"/>
              </a:ext>
            </a:extLst>
          </p:cNvPr>
          <p:cNvSpPr>
            <a:spLocks noGrp="1"/>
          </p:cNvSpPr>
          <p:nvPr>
            <p:ph type="title"/>
          </p:nvPr>
        </p:nvSpPr>
        <p:spPr/>
        <p:txBody>
          <a:bodyPr/>
          <a:lstStyle/>
          <a:p>
            <a:r>
              <a:rPr lang="en-US" dirty="0"/>
              <a:t>Question 1.</a:t>
            </a:r>
          </a:p>
        </p:txBody>
      </p:sp>
      <p:sp>
        <p:nvSpPr>
          <p:cNvPr id="3" name="Content Placeholder 2">
            <a:extLst>
              <a:ext uri="{FF2B5EF4-FFF2-40B4-BE49-F238E27FC236}">
                <a16:creationId xmlns:a16="http://schemas.microsoft.com/office/drawing/2014/main" id="{FA2E83A8-0C8E-A1A5-495D-EB788410C1E2}"/>
              </a:ext>
            </a:extLst>
          </p:cNvPr>
          <p:cNvSpPr>
            <a:spLocks noGrp="1"/>
          </p:cNvSpPr>
          <p:nvPr>
            <p:ph idx="1"/>
          </p:nvPr>
        </p:nvSpPr>
        <p:spPr/>
        <p:txBody>
          <a:bodyPr/>
          <a:lstStyle/>
          <a:p>
            <a:pPr marL="0" indent="0">
              <a:buNone/>
            </a:pPr>
            <a:r>
              <a:rPr lang="en-US" dirty="0"/>
              <a:t>ANSWER : C</a:t>
            </a:r>
          </a:p>
        </p:txBody>
      </p:sp>
    </p:spTree>
    <p:extLst>
      <p:ext uri="{BB962C8B-B14F-4D97-AF65-F5344CB8AC3E}">
        <p14:creationId xmlns:p14="http://schemas.microsoft.com/office/powerpoint/2010/main" val="404120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C66D-36AF-6208-9FAB-353A5B68D257}"/>
              </a:ext>
            </a:extLst>
          </p:cNvPr>
          <p:cNvSpPr>
            <a:spLocks noGrp="1"/>
          </p:cNvSpPr>
          <p:nvPr>
            <p:ph type="title"/>
          </p:nvPr>
        </p:nvSpPr>
        <p:spPr/>
        <p:txBody>
          <a:bodyPr/>
          <a:lstStyle/>
          <a:p>
            <a:r>
              <a:rPr lang="en-US" dirty="0"/>
              <a:t>Question 5. </a:t>
            </a:r>
          </a:p>
        </p:txBody>
      </p:sp>
      <p:sp>
        <p:nvSpPr>
          <p:cNvPr id="3" name="Content Placeholder 2">
            <a:extLst>
              <a:ext uri="{FF2B5EF4-FFF2-40B4-BE49-F238E27FC236}">
                <a16:creationId xmlns:a16="http://schemas.microsoft.com/office/drawing/2014/main" id="{EC3F3707-026E-2CE8-EB56-5A809263BE93}"/>
              </a:ext>
            </a:extLst>
          </p:cNvPr>
          <p:cNvSpPr>
            <a:spLocks noGrp="1"/>
          </p:cNvSpPr>
          <p:nvPr>
            <p:ph sz="half" idx="1"/>
          </p:nvPr>
        </p:nvSpPr>
        <p:spPr>
          <a:xfrm>
            <a:off x="838200" y="1825624"/>
            <a:ext cx="5181600" cy="5032375"/>
          </a:xfrm>
        </p:spPr>
        <p:txBody>
          <a:bodyPr>
            <a:normAutofit fontScale="55000" lnSpcReduction="20000"/>
          </a:bodyPr>
          <a:lstStyle/>
          <a:p>
            <a:pPr marL="0" indent="0">
              <a:buNone/>
            </a:pPr>
            <a:r>
              <a:rPr lang="en-US" sz="2500" dirty="0"/>
              <a:t>You are seeing a 25-year-old woman presenting to your service with a high fever. She has no known medical conditions. For 2 months, she has fevers every day to 40 degrees Celsius. Fever is mostly in the late afternoon and at night and resolves by morning. Fever is associated with a maculopapular rash on the abdomen and extremities, </a:t>
            </a:r>
            <a:r>
              <a:rPr lang="en-US" sz="2500" dirty="0" err="1"/>
              <a:t>polyarthralgias</a:t>
            </a:r>
            <a:r>
              <a:rPr lang="en-US" sz="2500" dirty="0"/>
              <a:t>, sore throat, and headaches. She has leukocytosis 17,000/</a:t>
            </a:r>
            <a:r>
              <a:rPr lang="en-US" sz="2500" dirty="0" err="1"/>
              <a:t>microl</a:t>
            </a:r>
            <a:r>
              <a:rPr lang="en-US" sz="2500" dirty="0"/>
              <a:t> with neutrophilia up to 88%, thrombocytosis up to 452,000/</a:t>
            </a:r>
            <a:r>
              <a:rPr lang="en-US" sz="2500" dirty="0" err="1"/>
              <a:t>microl</a:t>
            </a:r>
            <a:r>
              <a:rPr lang="en-US" sz="2500" dirty="0"/>
              <a:t>. Antibiotics have not helped her; however, steroids up to 60 mg daily have benefited her, and she had no fevers or joint pains. But the moment she tapered steroids, all her symptoms came back with a vengeance, with unremitting high-grade fevers, worsening lethargy: no sick contacts, no travel, no exposure to pets.</a:t>
            </a:r>
          </a:p>
          <a:p>
            <a:pPr marL="0" indent="0">
              <a:buNone/>
            </a:pPr>
            <a:r>
              <a:rPr lang="en-US" sz="2500" dirty="0"/>
              <a:t>She is in distress and slow to answer your questions, but has no focal neurologic findings.</a:t>
            </a:r>
          </a:p>
          <a:p>
            <a:pPr marL="0" indent="0">
              <a:buNone/>
            </a:pPr>
            <a:r>
              <a:rPr lang="en-US" sz="2500" dirty="0"/>
              <a:t>Vitals: temperature 39.7°C (103.5°F), heart rate 115 beats/min, BP 100/70 mm Hg, respiratory rate 24/min, and oxygen saturation 97% on room air.</a:t>
            </a:r>
          </a:p>
          <a:p>
            <a:pPr marL="0" indent="0">
              <a:buNone/>
            </a:pPr>
            <a:r>
              <a:rPr lang="en-US" sz="2500" dirty="0"/>
              <a:t>Her fever has been persistent during her hospital stay. </a:t>
            </a:r>
          </a:p>
          <a:p>
            <a:pPr marL="0" indent="0">
              <a:buNone/>
            </a:pPr>
            <a:r>
              <a:rPr lang="en-US" sz="2500" dirty="0"/>
              <a:t>She has mild cervical adenopathy. She had a palpably enlarged liver 3 cm below the right costal margin and a palpable spleen tip. </a:t>
            </a:r>
          </a:p>
          <a:p>
            <a:pPr marL="0" indent="0">
              <a:buNone/>
            </a:pPr>
            <a:r>
              <a:rPr lang="en-US" sz="2500" dirty="0"/>
              <a:t>Many joints are tender, and she has a faint pink macular rash over the chest, abdomen, and extremities. </a:t>
            </a:r>
          </a:p>
          <a:p>
            <a:pPr marL="0" indent="0">
              <a:buNone/>
            </a:pPr>
            <a:endParaRPr lang="en-US" sz="2200" dirty="0">
              <a:latin typeface="+mj-lt"/>
            </a:endParaRPr>
          </a:p>
          <a:p>
            <a:pPr marL="0" indent="0">
              <a:buNone/>
            </a:pPr>
            <a:endParaRPr lang="en-US" sz="2200" dirty="0">
              <a:latin typeface="+mj-lt"/>
            </a:endParaRPr>
          </a:p>
          <a:p>
            <a:pPr marL="0" indent="0">
              <a:buNone/>
            </a:pPr>
            <a:br>
              <a:rPr lang="en-US" dirty="0"/>
            </a:br>
            <a:endParaRPr lang="en-US" dirty="0"/>
          </a:p>
        </p:txBody>
      </p:sp>
      <p:sp>
        <p:nvSpPr>
          <p:cNvPr id="4" name="Content Placeholder 3">
            <a:extLst>
              <a:ext uri="{FF2B5EF4-FFF2-40B4-BE49-F238E27FC236}">
                <a16:creationId xmlns:a16="http://schemas.microsoft.com/office/drawing/2014/main" id="{303AFB50-9548-2A68-C757-BBA57BF50E4F}"/>
              </a:ext>
            </a:extLst>
          </p:cNvPr>
          <p:cNvSpPr>
            <a:spLocks noGrp="1"/>
          </p:cNvSpPr>
          <p:nvPr>
            <p:ph sz="half" idx="2"/>
          </p:nvPr>
        </p:nvSpPr>
        <p:spPr>
          <a:xfrm>
            <a:off x="6172200" y="1825625"/>
            <a:ext cx="5181600" cy="5149606"/>
          </a:xfrm>
        </p:spPr>
        <p:txBody>
          <a:bodyPr>
            <a:normAutofit fontScale="55000" lnSpcReduction="20000"/>
          </a:bodyPr>
          <a:lstStyle/>
          <a:p>
            <a:pPr marL="0" indent="0">
              <a:spcBef>
                <a:spcPts val="0"/>
              </a:spcBef>
              <a:buNone/>
            </a:pPr>
            <a:r>
              <a:rPr lang="en-US" b="1" dirty="0"/>
              <a:t>Labs:</a:t>
            </a:r>
          </a:p>
          <a:p>
            <a:pPr marL="0" indent="0">
              <a:spcBef>
                <a:spcPts val="0"/>
              </a:spcBef>
              <a:buNone/>
            </a:pPr>
            <a:r>
              <a:rPr lang="en-US" dirty="0"/>
              <a:t>CBC: Hct 27%, WBC 3300/</a:t>
            </a:r>
            <a:r>
              <a:rPr lang="en-US" dirty="0" err="1"/>
              <a:t>uL</a:t>
            </a:r>
            <a:r>
              <a:rPr lang="en-US" dirty="0"/>
              <a:t> with normal differential, platelets 72,000/</a:t>
            </a:r>
            <a:r>
              <a:rPr lang="en-US" dirty="0" err="1"/>
              <a:t>uL</a:t>
            </a:r>
            <a:endParaRPr lang="en-US" dirty="0"/>
          </a:p>
          <a:p>
            <a:pPr marL="0" indent="0">
              <a:spcBef>
                <a:spcPts val="0"/>
              </a:spcBef>
              <a:buNone/>
            </a:pPr>
            <a:r>
              <a:rPr lang="en-US" dirty="0"/>
              <a:t>Electrolytes: sodium (Na) 128 </a:t>
            </a:r>
            <a:r>
              <a:rPr lang="en-US" dirty="0" err="1"/>
              <a:t>mEq</a:t>
            </a:r>
            <a:r>
              <a:rPr lang="en-US" dirty="0"/>
              <a:t>/L, creatinine 1.1 mg/dL, rest normal</a:t>
            </a:r>
          </a:p>
          <a:p>
            <a:pPr marL="0" indent="0">
              <a:spcBef>
                <a:spcPts val="0"/>
              </a:spcBef>
              <a:buNone/>
            </a:pPr>
            <a:r>
              <a:rPr lang="en-US" dirty="0"/>
              <a:t>Serum transaminases: ALT 116 U/L (</a:t>
            </a:r>
            <a:r>
              <a:rPr lang="en-US" dirty="0" err="1"/>
              <a:t>nl</a:t>
            </a:r>
            <a:r>
              <a:rPr lang="en-US" dirty="0"/>
              <a:t> 10–50), AST 380 U/L (</a:t>
            </a:r>
            <a:r>
              <a:rPr lang="en-US" dirty="0" err="1"/>
              <a:t>nl</a:t>
            </a:r>
            <a:r>
              <a:rPr lang="en-US" dirty="0"/>
              <a:t> 10–40)</a:t>
            </a:r>
          </a:p>
          <a:p>
            <a:pPr marL="0" indent="0">
              <a:spcBef>
                <a:spcPts val="0"/>
              </a:spcBef>
              <a:buNone/>
            </a:pPr>
            <a:r>
              <a:rPr lang="en-US" dirty="0"/>
              <a:t>LDH 1028 U/L (</a:t>
            </a:r>
            <a:r>
              <a:rPr lang="en-US" dirty="0" err="1"/>
              <a:t>nl</a:t>
            </a:r>
            <a:r>
              <a:rPr lang="en-US" dirty="0"/>
              <a:t> 140–280), albumin 2.7 g/dL (</a:t>
            </a:r>
            <a:r>
              <a:rPr lang="en-US" dirty="0" err="1"/>
              <a:t>nl</a:t>
            </a:r>
            <a:r>
              <a:rPr lang="en-US" dirty="0"/>
              <a:t> 3.5–4.5)</a:t>
            </a:r>
          </a:p>
          <a:p>
            <a:pPr marL="0" indent="0">
              <a:spcBef>
                <a:spcPts val="0"/>
              </a:spcBef>
              <a:buNone/>
            </a:pPr>
            <a:r>
              <a:rPr lang="en-US" dirty="0"/>
              <a:t>Urinalysis: normal</a:t>
            </a:r>
          </a:p>
          <a:p>
            <a:pPr marL="0" indent="0">
              <a:spcBef>
                <a:spcPts val="0"/>
              </a:spcBef>
              <a:buNone/>
            </a:pPr>
            <a:r>
              <a:rPr lang="en-US" dirty="0"/>
              <a:t>ESR: 38 mm/h</a:t>
            </a:r>
          </a:p>
          <a:p>
            <a:pPr marL="0" indent="0">
              <a:spcBef>
                <a:spcPts val="0"/>
              </a:spcBef>
              <a:buNone/>
            </a:pPr>
            <a:r>
              <a:rPr lang="en-US" dirty="0"/>
              <a:t>Fibrinogen: 185 mg/dL (</a:t>
            </a:r>
            <a:r>
              <a:rPr lang="en-US" dirty="0" err="1"/>
              <a:t>nl</a:t>
            </a:r>
            <a:r>
              <a:rPr lang="en-US" dirty="0"/>
              <a:t> 200–400 mg/dL)</a:t>
            </a:r>
          </a:p>
          <a:p>
            <a:pPr marL="0" indent="0">
              <a:spcBef>
                <a:spcPts val="0"/>
              </a:spcBef>
              <a:buNone/>
            </a:pPr>
            <a:r>
              <a:rPr lang="en-US" dirty="0"/>
              <a:t>Triglycerides: 350 mg/dL</a:t>
            </a:r>
          </a:p>
          <a:p>
            <a:pPr marL="0" indent="0">
              <a:spcBef>
                <a:spcPts val="0"/>
              </a:spcBef>
              <a:buNone/>
            </a:pPr>
            <a:r>
              <a:rPr lang="en-US" dirty="0"/>
              <a:t>ANA: negative</a:t>
            </a:r>
          </a:p>
          <a:p>
            <a:pPr marL="0" indent="0">
              <a:spcBef>
                <a:spcPts val="0"/>
              </a:spcBef>
              <a:buNone/>
            </a:pPr>
            <a:r>
              <a:rPr lang="en-US" dirty="0"/>
              <a:t>RF: negative</a:t>
            </a:r>
          </a:p>
          <a:p>
            <a:pPr marL="0" indent="0">
              <a:spcBef>
                <a:spcPts val="0"/>
              </a:spcBef>
              <a:buNone/>
            </a:pPr>
            <a:r>
              <a:rPr lang="en-US" dirty="0"/>
              <a:t>Ferritin: 10,800 ng/mL</a:t>
            </a:r>
          </a:p>
          <a:p>
            <a:pPr marL="0" indent="0">
              <a:spcBef>
                <a:spcPts val="0"/>
              </a:spcBef>
              <a:buNone/>
            </a:pPr>
            <a:r>
              <a:rPr lang="en-US" dirty="0"/>
              <a:t>D-dimer: 5800 (</a:t>
            </a:r>
            <a:r>
              <a:rPr lang="en-US" dirty="0" err="1"/>
              <a:t>nl</a:t>
            </a:r>
            <a:r>
              <a:rPr lang="en-US" dirty="0"/>
              <a:t> &lt;250 ug/L)</a:t>
            </a:r>
          </a:p>
          <a:p>
            <a:pPr marL="0" indent="0">
              <a:spcBef>
                <a:spcPts val="0"/>
              </a:spcBef>
              <a:buNone/>
            </a:pPr>
            <a:r>
              <a:rPr lang="en-US" dirty="0"/>
              <a:t>Interferon gamma release assay: negative</a:t>
            </a:r>
          </a:p>
          <a:p>
            <a:pPr marL="0" indent="0">
              <a:spcBef>
                <a:spcPts val="0"/>
              </a:spcBef>
              <a:buNone/>
            </a:pPr>
            <a:r>
              <a:rPr lang="en-US" dirty="0"/>
              <a:t>Blood cultures: negative at 48 h</a:t>
            </a:r>
          </a:p>
          <a:p>
            <a:pPr marL="0" indent="0">
              <a:spcBef>
                <a:spcPts val="0"/>
              </a:spcBef>
              <a:buNone/>
            </a:pPr>
            <a:r>
              <a:rPr lang="en-US" dirty="0"/>
              <a:t>Chest radiograph: normal</a:t>
            </a:r>
          </a:p>
          <a:p>
            <a:pPr marL="0" indent="0">
              <a:spcBef>
                <a:spcPts val="0"/>
              </a:spcBef>
              <a:buNone/>
            </a:pPr>
            <a:endParaRPr lang="en-US" dirty="0"/>
          </a:p>
          <a:p>
            <a:pPr marL="0" indent="0">
              <a:buNone/>
            </a:pPr>
            <a:r>
              <a:rPr lang="en-US" b="1" dirty="0"/>
              <a:t>Which one of the following tests is most likely to establish the diagnosis?</a:t>
            </a:r>
          </a:p>
          <a:p>
            <a:pPr marL="0" indent="0">
              <a:spcBef>
                <a:spcPts val="0"/>
              </a:spcBef>
              <a:buNone/>
            </a:pPr>
            <a:r>
              <a:rPr lang="en-US" dirty="0"/>
              <a:t>A. Lumbar puncture for CSF analysis</a:t>
            </a:r>
          </a:p>
          <a:p>
            <a:pPr marL="0" indent="0">
              <a:spcBef>
                <a:spcPts val="0"/>
              </a:spcBef>
              <a:buNone/>
            </a:pPr>
            <a:r>
              <a:rPr lang="en-US" dirty="0"/>
              <a:t>B. Chest CT pulmonary embolus study</a:t>
            </a:r>
          </a:p>
          <a:p>
            <a:pPr marL="0" indent="0">
              <a:spcBef>
                <a:spcPts val="0"/>
              </a:spcBef>
              <a:buNone/>
            </a:pPr>
            <a:r>
              <a:rPr lang="en-US" dirty="0"/>
              <a:t>C. Skin biopsy with immunofluorescence</a:t>
            </a:r>
          </a:p>
          <a:p>
            <a:pPr marL="0" indent="0">
              <a:spcBef>
                <a:spcPts val="0"/>
              </a:spcBef>
              <a:buNone/>
            </a:pPr>
            <a:r>
              <a:rPr lang="en-US" dirty="0"/>
              <a:t>D. Genetic testing for perforin gene mutation</a:t>
            </a:r>
          </a:p>
          <a:p>
            <a:pPr marL="0" indent="0">
              <a:spcBef>
                <a:spcPts val="0"/>
              </a:spcBef>
              <a:buNone/>
            </a:pPr>
            <a:r>
              <a:rPr lang="en-US" dirty="0"/>
              <a:t>E. Bone marrow biopsy</a:t>
            </a:r>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spcBef>
                <a:spcPts val="0"/>
              </a:spcBef>
              <a:buNone/>
            </a:pPr>
            <a:endParaRPr lang="en-US" dirty="0"/>
          </a:p>
          <a:p>
            <a:pPr marL="0" indent="0">
              <a:buNone/>
            </a:pPr>
            <a:endParaRPr lang="en-US" dirty="0"/>
          </a:p>
        </p:txBody>
      </p:sp>
    </p:spTree>
    <p:extLst>
      <p:ext uri="{BB962C8B-B14F-4D97-AF65-F5344CB8AC3E}">
        <p14:creationId xmlns:p14="http://schemas.microsoft.com/office/powerpoint/2010/main" val="2722588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0555E-1CC5-3126-7298-78CEC8123C6D}"/>
              </a:ext>
            </a:extLst>
          </p:cNvPr>
          <p:cNvSpPr>
            <a:spLocks noGrp="1"/>
          </p:cNvSpPr>
          <p:nvPr>
            <p:ph type="title"/>
          </p:nvPr>
        </p:nvSpPr>
        <p:spPr/>
        <p:txBody>
          <a:bodyPr/>
          <a:lstStyle/>
          <a:p>
            <a:r>
              <a:rPr lang="en-US" dirty="0"/>
              <a:t>Question 5.</a:t>
            </a:r>
          </a:p>
        </p:txBody>
      </p:sp>
      <p:sp>
        <p:nvSpPr>
          <p:cNvPr id="3" name="Content Placeholder 2">
            <a:extLst>
              <a:ext uri="{FF2B5EF4-FFF2-40B4-BE49-F238E27FC236}">
                <a16:creationId xmlns:a16="http://schemas.microsoft.com/office/drawing/2014/main" id="{89026BA9-3DCE-C4FA-32EE-F92433D9282E}"/>
              </a:ext>
            </a:extLst>
          </p:cNvPr>
          <p:cNvSpPr>
            <a:spLocks noGrp="1"/>
          </p:cNvSpPr>
          <p:nvPr>
            <p:ph idx="1"/>
          </p:nvPr>
        </p:nvSpPr>
        <p:spPr/>
        <p:txBody>
          <a:bodyPr>
            <a:normAutofit/>
          </a:bodyPr>
          <a:lstStyle/>
          <a:p>
            <a:pPr marL="0" indent="0">
              <a:buNone/>
            </a:pPr>
            <a:r>
              <a:rPr lang="en-US" dirty="0"/>
              <a:t>ANSWER: E </a:t>
            </a:r>
          </a:p>
        </p:txBody>
      </p:sp>
    </p:spTree>
    <p:extLst>
      <p:ext uri="{BB962C8B-B14F-4D97-AF65-F5344CB8AC3E}">
        <p14:creationId xmlns:p14="http://schemas.microsoft.com/office/powerpoint/2010/main" val="2854545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A465D-C5AC-517D-46CE-C9A98A7899E3}"/>
              </a:ext>
            </a:extLst>
          </p:cNvPr>
          <p:cNvSpPr>
            <a:spLocks noGrp="1"/>
          </p:cNvSpPr>
          <p:nvPr>
            <p:ph type="title"/>
          </p:nvPr>
        </p:nvSpPr>
        <p:spPr/>
        <p:txBody>
          <a:bodyPr>
            <a:normAutofit fontScale="90000"/>
          </a:bodyPr>
          <a:lstStyle/>
          <a:p>
            <a:br>
              <a:rPr lang="en-US" dirty="0"/>
            </a:br>
            <a:r>
              <a:rPr lang="en-US" dirty="0"/>
              <a:t>Diagnosis : Macrophage activation syndrome secondary to Adult onset Still disease</a:t>
            </a:r>
            <a:br>
              <a:rPr lang="en-US" dirty="0"/>
            </a:br>
            <a:endParaRPr lang="en-US" dirty="0"/>
          </a:p>
        </p:txBody>
      </p:sp>
      <p:sp>
        <p:nvSpPr>
          <p:cNvPr id="3" name="Content Placeholder 2">
            <a:extLst>
              <a:ext uri="{FF2B5EF4-FFF2-40B4-BE49-F238E27FC236}">
                <a16:creationId xmlns:a16="http://schemas.microsoft.com/office/drawing/2014/main" id="{7DB0E59C-E4A2-32E7-388A-23EADEB4633D}"/>
              </a:ext>
            </a:extLst>
          </p:cNvPr>
          <p:cNvSpPr>
            <a:spLocks noGrp="1"/>
          </p:cNvSpPr>
          <p:nvPr>
            <p:ph idx="1"/>
          </p:nvPr>
        </p:nvSpPr>
        <p:spPr/>
        <p:txBody>
          <a:bodyPr>
            <a:normAutofit/>
          </a:bodyPr>
          <a:lstStyle/>
          <a:p>
            <a:endParaRPr lang="en-US" sz="2400" dirty="0">
              <a:latin typeface="+mj-lt"/>
            </a:endParaRPr>
          </a:p>
          <a:p>
            <a:pPr marL="0" indent="0">
              <a:buNone/>
            </a:pPr>
            <a:r>
              <a:rPr lang="en-US" sz="2400" dirty="0">
                <a:latin typeface="+mj-lt"/>
              </a:rPr>
              <a:t>Adult onset Still disease : </a:t>
            </a:r>
          </a:p>
          <a:p>
            <a:pPr marL="0" indent="0">
              <a:buNone/>
            </a:pPr>
            <a:r>
              <a:rPr lang="en-US" sz="2400" dirty="0">
                <a:latin typeface="+mj-lt"/>
              </a:rPr>
              <a:t>Quotidian fever &gt; 39 degree Celsius</a:t>
            </a:r>
          </a:p>
          <a:p>
            <a:pPr marL="0" indent="0">
              <a:buNone/>
            </a:pPr>
            <a:r>
              <a:rPr lang="en-US" sz="2400" dirty="0">
                <a:latin typeface="+mj-lt"/>
              </a:rPr>
              <a:t>Evanescent, salmon-colored macular rash on the trunk and extremities, often coincident with fever spikes, typically in the late afternoon or evening.</a:t>
            </a:r>
          </a:p>
          <a:p>
            <a:pPr marL="0" indent="0">
              <a:buNone/>
            </a:pPr>
            <a:r>
              <a:rPr lang="en-US" sz="2400" dirty="0">
                <a:latin typeface="+mj-lt"/>
              </a:rPr>
              <a:t>Pharyngitis, polyarthralgia, lymphadenopathy, splenomegaly, and serositis.</a:t>
            </a:r>
          </a:p>
          <a:p>
            <a:pPr marL="0" indent="0">
              <a:buNone/>
            </a:pPr>
            <a:r>
              <a:rPr lang="en-US" sz="2400" dirty="0">
                <a:latin typeface="+mj-lt"/>
              </a:rPr>
              <a:t>Leucocyte elevations of the acute phase reactants (erythrocyte sedimentation rate and C-reactive protein), and dramatic increases in the serum ferritin level.</a:t>
            </a:r>
          </a:p>
          <a:p>
            <a:pPr marL="0" indent="0">
              <a:buNone/>
            </a:pPr>
            <a:r>
              <a:rPr lang="en-US" sz="2400" dirty="0">
                <a:latin typeface="+mj-lt"/>
              </a:rPr>
              <a:t>Lasting for &gt; 2 weeks</a:t>
            </a:r>
          </a:p>
          <a:p>
            <a:pPr marL="0" indent="0">
              <a:buNone/>
            </a:pPr>
            <a:r>
              <a:rPr lang="en-US" sz="2400" dirty="0">
                <a:latin typeface="+mj-lt"/>
              </a:rPr>
              <a:t>Respond to prednisone</a:t>
            </a:r>
          </a:p>
          <a:p>
            <a:endParaRPr lang="en-US" dirty="0"/>
          </a:p>
        </p:txBody>
      </p:sp>
    </p:spTree>
    <p:extLst>
      <p:ext uri="{BB962C8B-B14F-4D97-AF65-F5344CB8AC3E}">
        <p14:creationId xmlns:p14="http://schemas.microsoft.com/office/powerpoint/2010/main" val="841343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6A0EB-3B92-4313-ACA1-5D55D8DC7CF4}"/>
              </a:ext>
            </a:extLst>
          </p:cNvPr>
          <p:cNvSpPr>
            <a:spLocks noGrp="1"/>
          </p:cNvSpPr>
          <p:nvPr>
            <p:ph type="title"/>
          </p:nvPr>
        </p:nvSpPr>
        <p:spPr/>
        <p:txBody>
          <a:bodyPr/>
          <a:lstStyle/>
          <a:p>
            <a:r>
              <a:rPr lang="en-US" dirty="0"/>
              <a:t>MAS vs HLH</a:t>
            </a:r>
          </a:p>
        </p:txBody>
      </p:sp>
      <p:sp>
        <p:nvSpPr>
          <p:cNvPr id="3" name="Content Placeholder 2">
            <a:extLst>
              <a:ext uri="{FF2B5EF4-FFF2-40B4-BE49-F238E27FC236}">
                <a16:creationId xmlns:a16="http://schemas.microsoft.com/office/drawing/2014/main" id="{D22AB728-81B8-46AA-9790-4D7EE3581D5D}"/>
              </a:ext>
            </a:extLst>
          </p:cNvPr>
          <p:cNvSpPr>
            <a:spLocks noGrp="1"/>
          </p:cNvSpPr>
          <p:nvPr>
            <p:ph idx="1"/>
          </p:nvPr>
        </p:nvSpPr>
        <p:spPr/>
        <p:txBody>
          <a:bodyPr>
            <a:normAutofit fontScale="70000" lnSpcReduction="20000"/>
          </a:bodyPr>
          <a:lstStyle/>
          <a:p>
            <a:r>
              <a:rPr lang="en-US" b="1" dirty="0">
                <a:latin typeface="+mj-lt"/>
              </a:rPr>
              <a:t>Macrophage activation syndrome (MAS) is a life-threatening hyperinflammatory complication</a:t>
            </a:r>
            <a:r>
              <a:rPr lang="en-US" dirty="0">
                <a:latin typeface="+mj-lt"/>
              </a:rPr>
              <a:t> of rheumatic diseases including adult-onset Still's disease (AOSD) that is classified as secondary hemophagocytic </a:t>
            </a:r>
            <a:r>
              <a:rPr lang="en-US" dirty="0" err="1">
                <a:latin typeface="+mj-lt"/>
              </a:rPr>
              <a:t>lympho</a:t>
            </a:r>
            <a:r>
              <a:rPr lang="en-US" dirty="0">
                <a:latin typeface="+mj-lt"/>
              </a:rPr>
              <a:t> histiocytosis ( HLH )due to shared clinical and laboratory features. </a:t>
            </a:r>
          </a:p>
          <a:p>
            <a:pPr marL="0" indent="0">
              <a:buNone/>
            </a:pPr>
            <a:r>
              <a:rPr lang="en-US" b="1" dirty="0">
                <a:latin typeface="+mj-lt"/>
              </a:rPr>
              <a:t>Diagnostic Criteria</a:t>
            </a:r>
            <a:endParaRPr lang="en-US" dirty="0">
              <a:latin typeface="+mj-lt"/>
            </a:endParaRPr>
          </a:p>
          <a:p>
            <a:r>
              <a:rPr lang="en-US" dirty="0">
                <a:latin typeface="+mj-lt"/>
              </a:rPr>
              <a:t>In patients with systemic juvenile idiopathic arthritis (which along with AOSD comprises Still's disease), MAS-HLH is defined by the presence of fever, a ferritin level exceeding 684 </a:t>
            </a:r>
            <a:r>
              <a:rPr lang="el-GR" dirty="0">
                <a:latin typeface="+mj-lt"/>
              </a:rPr>
              <a:t>μ</a:t>
            </a:r>
            <a:r>
              <a:rPr lang="en-US" dirty="0">
                <a:latin typeface="+mj-lt"/>
              </a:rPr>
              <a:t>g/L, and any two of the following: platelet count ≤181×10⁹/L, aspartate aminotransferase &gt;48 U/L, fasting triglyceride level &gt;1.76 mmol/L (156 mg/dL), and fibrinogen level ≤3.6 g/L. Notably, fibrinogen and platelet levels are often higher in MAS-HLH than in other forms of HLH because of the underlying inflammatory nature of the disease. </a:t>
            </a:r>
          </a:p>
          <a:p>
            <a:pPr marL="0" indent="0">
              <a:buNone/>
            </a:pPr>
            <a:r>
              <a:rPr lang="en-US" b="1" dirty="0">
                <a:latin typeface="+mj-lt"/>
              </a:rPr>
              <a:t>Prognosis</a:t>
            </a:r>
            <a:endParaRPr lang="en-US" dirty="0">
              <a:latin typeface="+mj-lt"/>
            </a:endParaRPr>
          </a:p>
          <a:p>
            <a:r>
              <a:rPr lang="en-US" dirty="0">
                <a:latin typeface="+mj-lt"/>
              </a:rPr>
              <a:t>Mortality associated with MAS-HLH is approximately 10-15% among adults. </a:t>
            </a:r>
          </a:p>
          <a:p>
            <a:r>
              <a:rPr lang="en-US" dirty="0">
                <a:latin typeface="+mj-lt"/>
              </a:rPr>
              <a:t>Central nervous system involvement may lead to irreversible neurologic damage, and severe pulmonary disease with high risk of death may develop, though optimal prevention and treatment strategies remain uncertain. </a:t>
            </a:r>
          </a:p>
          <a:p>
            <a:endParaRPr lang="en-US" dirty="0"/>
          </a:p>
        </p:txBody>
      </p:sp>
    </p:spTree>
    <p:extLst>
      <p:ext uri="{BB962C8B-B14F-4D97-AF65-F5344CB8AC3E}">
        <p14:creationId xmlns:p14="http://schemas.microsoft.com/office/powerpoint/2010/main" val="2735613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6936-C2AE-D0DB-8DD8-57C7651DB1F4}"/>
              </a:ext>
            </a:extLst>
          </p:cNvPr>
          <p:cNvSpPr>
            <a:spLocks noGrp="1"/>
          </p:cNvSpPr>
          <p:nvPr>
            <p:ph type="title"/>
          </p:nvPr>
        </p:nvSpPr>
        <p:spPr/>
        <p:txBody>
          <a:bodyPr/>
          <a:lstStyle/>
          <a:p>
            <a:r>
              <a:rPr lang="en-US" dirty="0"/>
              <a:t>MAS Treatment</a:t>
            </a:r>
          </a:p>
        </p:txBody>
      </p:sp>
      <p:sp>
        <p:nvSpPr>
          <p:cNvPr id="3" name="Content Placeholder 2">
            <a:extLst>
              <a:ext uri="{FF2B5EF4-FFF2-40B4-BE49-F238E27FC236}">
                <a16:creationId xmlns:a16="http://schemas.microsoft.com/office/drawing/2014/main" id="{43A8D082-47BB-C46B-CE87-F54FD52AC2BB}"/>
              </a:ext>
            </a:extLst>
          </p:cNvPr>
          <p:cNvSpPr>
            <a:spLocks noGrp="1"/>
          </p:cNvSpPr>
          <p:nvPr>
            <p:ph idx="1"/>
          </p:nvPr>
        </p:nvSpPr>
        <p:spPr/>
        <p:txBody>
          <a:bodyPr>
            <a:normAutofit/>
          </a:bodyPr>
          <a:lstStyle/>
          <a:p>
            <a:r>
              <a:rPr lang="en-US" sz="2200" dirty="0">
                <a:latin typeface="+mj-lt"/>
              </a:rPr>
              <a:t>A common first-line approach involves </a:t>
            </a:r>
            <a:r>
              <a:rPr lang="en-US" sz="2200" b="1" dirty="0">
                <a:latin typeface="+mj-lt"/>
              </a:rPr>
              <a:t>high-dose glucocorticoid therapy</a:t>
            </a:r>
            <a:r>
              <a:rPr lang="en-US" sz="2200" dirty="0">
                <a:latin typeface="+mj-lt"/>
              </a:rPr>
              <a:t>, such as intravenous pulse methylprednisolone at 30 mg/kg/dose (maximum 1000 mg/dose) once daily for 3-5 days, followed by oral or intravenous glucocorticoids. </a:t>
            </a:r>
          </a:p>
          <a:p>
            <a:r>
              <a:rPr lang="en-US" sz="2200" dirty="0">
                <a:latin typeface="+mj-lt"/>
              </a:rPr>
              <a:t>Cyclosporine can be added at 2-7 mg/kg/day (trough value 100-150 </a:t>
            </a:r>
            <a:r>
              <a:rPr lang="el-GR" sz="2200" dirty="0">
                <a:latin typeface="+mj-lt"/>
              </a:rPr>
              <a:t>μ</a:t>
            </a:r>
            <a:r>
              <a:rPr lang="en-US" sz="2200" dirty="0">
                <a:latin typeface="+mj-lt"/>
              </a:rPr>
              <a:t>g/L). Interleukin-1 blocking therapy is increasingly used, with anakinra administered at 2-10 mg/kg/day.</a:t>
            </a:r>
          </a:p>
          <a:p>
            <a:r>
              <a:rPr lang="en-US" sz="2200" dirty="0">
                <a:latin typeface="+mj-lt"/>
              </a:rPr>
              <a:t>In patients with severe disease or CNS involvement despite glucocorticoid therapy and cyclosporine or anakinra (or both), one or a few moderate weekly doses of </a:t>
            </a:r>
            <a:r>
              <a:rPr lang="en-US" sz="2200" b="1" dirty="0">
                <a:latin typeface="+mj-lt"/>
              </a:rPr>
              <a:t>etoposide</a:t>
            </a:r>
            <a:r>
              <a:rPr lang="en-US" sz="2200" dirty="0">
                <a:latin typeface="+mj-lt"/>
              </a:rPr>
              <a:t> (50-100 mg/m²) can be effective. </a:t>
            </a:r>
          </a:p>
          <a:p>
            <a:endParaRPr lang="en-US" dirty="0"/>
          </a:p>
        </p:txBody>
      </p:sp>
    </p:spTree>
    <p:extLst>
      <p:ext uri="{BB962C8B-B14F-4D97-AF65-F5344CB8AC3E}">
        <p14:creationId xmlns:p14="http://schemas.microsoft.com/office/powerpoint/2010/main" val="4031956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C81DB-3CC9-B0AF-348A-962FE2225B32}"/>
              </a:ext>
            </a:extLst>
          </p:cNvPr>
          <p:cNvSpPr>
            <a:spLocks noGrp="1"/>
          </p:cNvSpPr>
          <p:nvPr>
            <p:ph type="title"/>
          </p:nvPr>
        </p:nvSpPr>
        <p:spPr/>
        <p:txBody>
          <a:bodyPr/>
          <a:lstStyle/>
          <a:p>
            <a:r>
              <a:rPr lang="en-US" dirty="0"/>
              <a:t>Question 6. </a:t>
            </a:r>
          </a:p>
        </p:txBody>
      </p:sp>
      <p:sp>
        <p:nvSpPr>
          <p:cNvPr id="3" name="Content Placeholder 2">
            <a:extLst>
              <a:ext uri="{FF2B5EF4-FFF2-40B4-BE49-F238E27FC236}">
                <a16:creationId xmlns:a16="http://schemas.microsoft.com/office/drawing/2014/main" id="{F01EFC84-69C1-BE61-3D4E-8E0186763D70}"/>
              </a:ext>
            </a:extLst>
          </p:cNvPr>
          <p:cNvSpPr>
            <a:spLocks noGrp="1"/>
          </p:cNvSpPr>
          <p:nvPr>
            <p:ph sz="half" idx="1"/>
          </p:nvPr>
        </p:nvSpPr>
        <p:spPr>
          <a:xfrm>
            <a:off x="838200" y="1488740"/>
            <a:ext cx="5181600" cy="5248943"/>
          </a:xfrm>
        </p:spPr>
        <p:txBody>
          <a:bodyPr>
            <a:normAutofit/>
          </a:bodyPr>
          <a:lstStyle/>
          <a:p>
            <a:pPr marL="0" indent="0">
              <a:buNone/>
            </a:pPr>
            <a:r>
              <a:rPr lang="en-US" sz="1400" dirty="0"/>
              <a:t>A 60-year-old woman presents to your clinic for evaluation of weakness and a new skin rash. Over the last several months, she has noted worsening weakness in her arms and legs with difficulty combing her hair and rising from a seated position. </a:t>
            </a:r>
          </a:p>
          <a:p>
            <a:pPr marL="0" indent="0">
              <a:buNone/>
            </a:pPr>
            <a:r>
              <a:rPr lang="en-US" sz="1400" dirty="0"/>
              <a:t>Her rash has involved her chest and eyelids and is purplish in color. On examination, you note 4/5 proximal muscle weakness, heliotrope rash, and "V sign". You diagnose her with dermatomyositis, and subsequent laboratory testing reveals positive anti-TIF-1 gamma antibodies. </a:t>
            </a:r>
          </a:p>
          <a:p>
            <a:pPr marL="0" indent="0">
              <a:buNone/>
            </a:pPr>
            <a:r>
              <a:rPr lang="en-US" sz="1400" dirty="0"/>
              <a:t>She has received a mammogram in the past year and had a Pap smear two years prior; both of these studies were normal. </a:t>
            </a:r>
          </a:p>
          <a:p>
            <a:pPr marL="0" indent="0">
              <a:buNone/>
            </a:pPr>
            <a:r>
              <a:rPr lang="en-US" sz="1400" dirty="0"/>
              <a:t>She has never had a screening colonoscopy.</a:t>
            </a:r>
          </a:p>
          <a:p>
            <a:pPr marL="0" indent="0">
              <a:buNone/>
            </a:pPr>
            <a:r>
              <a:rPr lang="en-US" sz="1400" b="1" dirty="0"/>
              <a:t>Which one of the following should you recommend for cancer screening at this time?</a:t>
            </a:r>
          </a:p>
          <a:p>
            <a:pPr marL="0" indent="0">
              <a:buNone/>
            </a:pPr>
            <a:r>
              <a:rPr lang="en-US" sz="1400" b="1" dirty="0"/>
              <a:t>A.</a:t>
            </a:r>
            <a:r>
              <a:rPr lang="en-US" sz="1400" dirty="0"/>
              <a:t> No additional screening necessary</a:t>
            </a:r>
          </a:p>
          <a:p>
            <a:pPr marL="0" indent="0">
              <a:buNone/>
            </a:pPr>
            <a:r>
              <a:rPr lang="en-US" sz="1400" b="1" dirty="0"/>
              <a:t>B.</a:t>
            </a:r>
            <a:r>
              <a:rPr lang="en-US" sz="1400" dirty="0"/>
              <a:t> Colonoscopy only</a:t>
            </a:r>
          </a:p>
          <a:p>
            <a:pPr marL="0" indent="0">
              <a:buNone/>
            </a:pPr>
            <a:r>
              <a:rPr lang="en-US" sz="1400" b="1" dirty="0"/>
              <a:t>C.</a:t>
            </a:r>
            <a:r>
              <a:rPr lang="en-US" sz="1400" dirty="0"/>
              <a:t> CT of chest, abdomen, pelvis, CA-125 blood test, pelvic ultrasound, and colonoscopy</a:t>
            </a:r>
          </a:p>
          <a:p>
            <a:pPr marL="0" indent="0">
              <a:buNone/>
            </a:pPr>
            <a:r>
              <a:rPr lang="en-US" sz="1400" b="1" dirty="0"/>
              <a:t>D.</a:t>
            </a:r>
            <a:r>
              <a:rPr lang="en-US" sz="1400" dirty="0"/>
              <a:t> CT of chest, abdomen, pelvis only</a:t>
            </a:r>
          </a:p>
          <a:p>
            <a:pPr marL="0" indent="0">
              <a:buNone/>
            </a:pPr>
            <a:br>
              <a:rPr lang="en-US" sz="1100" b="1" dirty="0"/>
            </a:br>
            <a:endParaRPr lang="en-US" sz="1100" dirty="0"/>
          </a:p>
          <a:p>
            <a:endParaRPr lang="en-US" dirty="0"/>
          </a:p>
        </p:txBody>
      </p:sp>
      <p:pic>
        <p:nvPicPr>
          <p:cNvPr id="5" name="Picture 2" descr="Figure 1">
            <a:extLst>
              <a:ext uri="{FF2B5EF4-FFF2-40B4-BE49-F238E27FC236}">
                <a16:creationId xmlns:a16="http://schemas.microsoft.com/office/drawing/2014/main" id="{87F057D1-E143-EEF6-E8BC-C0DCB62AE01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15201" y="401126"/>
            <a:ext cx="2322740" cy="577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851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36777-6F04-66A4-56DC-05073A72B679}"/>
              </a:ext>
            </a:extLst>
          </p:cNvPr>
          <p:cNvSpPr>
            <a:spLocks noGrp="1"/>
          </p:cNvSpPr>
          <p:nvPr>
            <p:ph type="title"/>
          </p:nvPr>
        </p:nvSpPr>
        <p:spPr>
          <a:xfrm>
            <a:off x="838200" y="162371"/>
            <a:ext cx="10515600" cy="1528318"/>
          </a:xfrm>
        </p:spPr>
        <p:txBody>
          <a:bodyPr>
            <a:normAutofit fontScale="90000"/>
          </a:bodyPr>
          <a:lstStyle/>
          <a:p>
            <a:br>
              <a:rPr lang="en-US" b="1" dirty="0"/>
            </a:br>
            <a:r>
              <a:rPr lang="en-US" b="1" dirty="0"/>
              <a:t>Question 6.</a:t>
            </a:r>
            <a:br>
              <a:rPr lang="en-US" sz="3600" b="1" dirty="0"/>
            </a:br>
            <a:endParaRPr lang="en-US" sz="3600" dirty="0"/>
          </a:p>
        </p:txBody>
      </p:sp>
      <p:sp>
        <p:nvSpPr>
          <p:cNvPr id="3" name="Content Placeholder 2">
            <a:extLst>
              <a:ext uri="{FF2B5EF4-FFF2-40B4-BE49-F238E27FC236}">
                <a16:creationId xmlns:a16="http://schemas.microsoft.com/office/drawing/2014/main" id="{E96512AB-D9B8-6DF7-8BEB-71D7F8228D0B}"/>
              </a:ext>
            </a:extLst>
          </p:cNvPr>
          <p:cNvSpPr>
            <a:spLocks noGrp="1"/>
          </p:cNvSpPr>
          <p:nvPr>
            <p:ph idx="1"/>
          </p:nvPr>
        </p:nvSpPr>
        <p:spPr/>
        <p:txBody>
          <a:bodyPr>
            <a:normAutofit/>
          </a:bodyPr>
          <a:lstStyle/>
          <a:p>
            <a:pPr marL="0" indent="0">
              <a:buNone/>
            </a:pPr>
            <a:r>
              <a:rPr lang="en-US" dirty="0"/>
              <a:t>ANSWER: C</a:t>
            </a:r>
          </a:p>
          <a:p>
            <a:endParaRPr lang="en-US" dirty="0"/>
          </a:p>
        </p:txBody>
      </p:sp>
    </p:spTree>
    <p:extLst>
      <p:ext uri="{BB962C8B-B14F-4D97-AF65-F5344CB8AC3E}">
        <p14:creationId xmlns:p14="http://schemas.microsoft.com/office/powerpoint/2010/main" val="105115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0C42-E354-A794-0277-F8FC02C69CC2}"/>
              </a:ext>
            </a:extLst>
          </p:cNvPr>
          <p:cNvSpPr>
            <a:spLocks noGrp="1"/>
          </p:cNvSpPr>
          <p:nvPr>
            <p:ph type="title"/>
          </p:nvPr>
        </p:nvSpPr>
        <p:spPr>
          <a:xfrm>
            <a:off x="838200" y="188007"/>
            <a:ext cx="10515600" cy="1502681"/>
          </a:xfrm>
        </p:spPr>
        <p:txBody>
          <a:bodyPr>
            <a:normAutofit fontScale="90000"/>
          </a:bodyPr>
          <a:lstStyle/>
          <a:p>
            <a:br>
              <a:rPr lang="en-US" b="1" dirty="0"/>
            </a:br>
            <a:r>
              <a:rPr lang="en-US" sz="3600" b="1" dirty="0"/>
              <a:t>Understanding the Cancer Risk in Dermatomyositis</a:t>
            </a:r>
            <a:br>
              <a:rPr lang="en-US" b="1" dirty="0"/>
            </a:br>
            <a:endParaRPr lang="en-US" dirty="0"/>
          </a:p>
        </p:txBody>
      </p:sp>
      <p:sp>
        <p:nvSpPr>
          <p:cNvPr id="3" name="Content Placeholder 2">
            <a:extLst>
              <a:ext uri="{FF2B5EF4-FFF2-40B4-BE49-F238E27FC236}">
                <a16:creationId xmlns:a16="http://schemas.microsoft.com/office/drawing/2014/main" id="{77DF22E1-8A49-2E36-204F-5D9506192A08}"/>
              </a:ext>
            </a:extLst>
          </p:cNvPr>
          <p:cNvSpPr>
            <a:spLocks noGrp="1"/>
          </p:cNvSpPr>
          <p:nvPr>
            <p:ph idx="1"/>
          </p:nvPr>
        </p:nvSpPr>
        <p:spPr/>
        <p:txBody>
          <a:bodyPr>
            <a:normAutofit/>
          </a:bodyPr>
          <a:lstStyle/>
          <a:p>
            <a:r>
              <a:rPr lang="en-US" sz="1800" dirty="0">
                <a:latin typeface="+mj-lt"/>
              </a:rPr>
              <a:t>Patients with dermatomyositis (DM) face a </a:t>
            </a:r>
            <a:r>
              <a:rPr lang="en-US" sz="1800" b="1" dirty="0">
                <a:latin typeface="+mj-lt"/>
              </a:rPr>
              <a:t>significantly elevated risk of malignancy</a:t>
            </a:r>
            <a:r>
              <a:rPr lang="en-US" sz="1800" dirty="0">
                <a:latin typeface="+mj-lt"/>
              </a:rPr>
              <a:t>, with studies showing a </a:t>
            </a:r>
            <a:r>
              <a:rPr lang="en-US" sz="1800" b="1" dirty="0">
                <a:latin typeface="+mj-lt"/>
              </a:rPr>
              <a:t>4.66-fold increased cancer risk</a:t>
            </a:r>
            <a:r>
              <a:rPr lang="en-US" sz="1800" dirty="0">
                <a:latin typeface="+mj-lt"/>
              </a:rPr>
              <a:t> compared to the general population. </a:t>
            </a:r>
          </a:p>
          <a:p>
            <a:r>
              <a:rPr lang="en-US" sz="1800" dirty="0">
                <a:latin typeface="+mj-lt"/>
              </a:rPr>
              <a:t> This risk is particularly pronounced within </a:t>
            </a:r>
            <a:r>
              <a:rPr lang="en-US" sz="1800" b="1" dirty="0">
                <a:latin typeface="+mj-lt"/>
              </a:rPr>
              <a:t>3 years before and after the diagnosis</a:t>
            </a:r>
            <a:r>
              <a:rPr lang="en-US" sz="1800" dirty="0">
                <a:latin typeface="+mj-lt"/>
              </a:rPr>
              <a:t> of dermatomyositis. </a:t>
            </a:r>
          </a:p>
          <a:p>
            <a:r>
              <a:rPr lang="en-US" sz="1800" dirty="0">
                <a:latin typeface="+mj-lt"/>
              </a:rPr>
              <a:t>The temporal clustering of cancer diagnoses around the time of DM diagnosis is well-documented, with most malignancies occurring within the first year after diagnosis.</a:t>
            </a:r>
          </a:p>
          <a:p>
            <a:endParaRPr lang="en-US" dirty="0"/>
          </a:p>
        </p:txBody>
      </p:sp>
    </p:spTree>
    <p:extLst>
      <p:ext uri="{BB962C8B-B14F-4D97-AF65-F5344CB8AC3E}">
        <p14:creationId xmlns:p14="http://schemas.microsoft.com/office/powerpoint/2010/main" val="862592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E30E8AF-A714-383B-F565-A3903EE5A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182" y="102549"/>
            <a:ext cx="8991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070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94AD3-32C3-1715-EE99-A78249F148A7}"/>
              </a:ext>
            </a:extLst>
          </p:cNvPr>
          <p:cNvSpPr>
            <a:spLocks noGrp="1"/>
          </p:cNvSpPr>
          <p:nvPr>
            <p:ph type="title"/>
          </p:nvPr>
        </p:nvSpPr>
        <p:spPr/>
        <p:txBody>
          <a:bodyPr>
            <a:normAutofit fontScale="90000"/>
          </a:bodyPr>
          <a:lstStyle/>
          <a:p>
            <a:r>
              <a:rPr lang="en-US" b="1" dirty="0"/>
              <a:t>International Guidelines for Cancer Screening</a:t>
            </a:r>
            <a:br>
              <a:rPr lang="en-US" dirty="0"/>
            </a:br>
            <a:endParaRPr lang="en-US" dirty="0"/>
          </a:p>
        </p:txBody>
      </p:sp>
      <p:sp>
        <p:nvSpPr>
          <p:cNvPr id="3" name="Content Placeholder 2">
            <a:extLst>
              <a:ext uri="{FF2B5EF4-FFF2-40B4-BE49-F238E27FC236}">
                <a16:creationId xmlns:a16="http://schemas.microsoft.com/office/drawing/2014/main" id="{D8676890-B2B5-3A64-E501-9B2BE895DAA8}"/>
              </a:ext>
            </a:extLst>
          </p:cNvPr>
          <p:cNvSpPr>
            <a:spLocks noGrp="1"/>
          </p:cNvSpPr>
          <p:nvPr>
            <p:ph idx="1"/>
          </p:nvPr>
        </p:nvSpPr>
        <p:spPr/>
        <p:txBody>
          <a:bodyPr>
            <a:normAutofit/>
          </a:bodyPr>
          <a:lstStyle/>
          <a:p>
            <a:pPr marL="0" indent="0">
              <a:buNone/>
            </a:pPr>
            <a:r>
              <a:rPr lang="en-US" dirty="0">
                <a:latin typeface="+mj-lt"/>
              </a:rPr>
              <a:t>The </a:t>
            </a:r>
            <a:r>
              <a:rPr lang="en-US" b="1" dirty="0">
                <a:latin typeface="+mj-lt"/>
              </a:rPr>
              <a:t>International Myositis Assessment and Clinical Studies Group (IMACS)</a:t>
            </a:r>
            <a:r>
              <a:rPr lang="en-US" dirty="0">
                <a:latin typeface="+mj-lt"/>
              </a:rPr>
              <a:t> published comprehensive guidelines in 2023 for cancer screening in idiopathic inflammatory myopathies. </a:t>
            </a:r>
          </a:p>
          <a:p>
            <a:pPr marL="0" indent="0">
              <a:buNone/>
            </a:pPr>
            <a:r>
              <a:rPr lang="en-US" dirty="0">
                <a:latin typeface="+mj-lt"/>
              </a:rPr>
              <a:t>These guidelines stratify patients into </a:t>
            </a:r>
            <a:r>
              <a:rPr lang="en-US" b="1" dirty="0">
                <a:latin typeface="+mj-lt"/>
              </a:rPr>
              <a:t>standard, moderate, or high risk</a:t>
            </a:r>
            <a:r>
              <a:rPr lang="en-US" dirty="0">
                <a:latin typeface="+mj-lt"/>
              </a:rPr>
              <a:t> based on:</a:t>
            </a:r>
          </a:p>
          <a:p>
            <a:r>
              <a:rPr lang="en-US" dirty="0">
                <a:latin typeface="+mj-lt"/>
              </a:rPr>
              <a:t>IIM subtype</a:t>
            </a:r>
          </a:p>
          <a:p>
            <a:r>
              <a:rPr lang="en-US" dirty="0">
                <a:latin typeface="+mj-lt"/>
              </a:rPr>
              <a:t>Autoantibody status</a:t>
            </a:r>
          </a:p>
          <a:p>
            <a:r>
              <a:rPr lang="en-US" dirty="0">
                <a:latin typeface="+mj-lt"/>
              </a:rPr>
              <a:t>Clinical features</a:t>
            </a:r>
          </a:p>
          <a:p>
            <a:pPr marL="0" indent="0">
              <a:buNone/>
            </a:pPr>
            <a:endParaRPr lang="en-US" sz="1900" dirty="0">
              <a:latin typeface="+mj-lt"/>
            </a:endParaRPr>
          </a:p>
          <a:p>
            <a:endParaRPr lang="en-US" dirty="0"/>
          </a:p>
        </p:txBody>
      </p:sp>
    </p:spTree>
    <p:extLst>
      <p:ext uri="{BB962C8B-B14F-4D97-AF65-F5344CB8AC3E}">
        <p14:creationId xmlns:p14="http://schemas.microsoft.com/office/powerpoint/2010/main" val="1064787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5182-C7A5-6062-8BCB-4DC674E39444}"/>
              </a:ext>
            </a:extLst>
          </p:cNvPr>
          <p:cNvSpPr>
            <a:spLocks noGrp="1"/>
          </p:cNvSpPr>
          <p:nvPr>
            <p:ph type="title"/>
          </p:nvPr>
        </p:nvSpPr>
        <p:spPr/>
        <p:txBody>
          <a:bodyPr/>
          <a:lstStyle/>
          <a:p>
            <a:r>
              <a:rPr lang="en-US" dirty="0"/>
              <a:t>FEW SALIENT POINTS on D/D</a:t>
            </a:r>
          </a:p>
        </p:txBody>
      </p:sp>
      <p:sp>
        <p:nvSpPr>
          <p:cNvPr id="3" name="Content Placeholder 2">
            <a:extLst>
              <a:ext uri="{FF2B5EF4-FFF2-40B4-BE49-F238E27FC236}">
                <a16:creationId xmlns:a16="http://schemas.microsoft.com/office/drawing/2014/main" id="{470EF325-5C8E-B298-CD0C-0A40BCE93D01}"/>
              </a:ext>
            </a:extLst>
          </p:cNvPr>
          <p:cNvSpPr>
            <a:spLocks noGrp="1"/>
          </p:cNvSpPr>
          <p:nvPr>
            <p:ph idx="1"/>
          </p:nvPr>
        </p:nvSpPr>
        <p:spPr/>
        <p:txBody>
          <a:bodyPr>
            <a:normAutofit/>
          </a:bodyPr>
          <a:lstStyle/>
          <a:p>
            <a:r>
              <a:rPr lang="en-US" sz="2000" dirty="0">
                <a:latin typeface="+mj-lt"/>
              </a:rPr>
              <a:t>Polymyalgia rheumatica/PMR :  The clinical picture presented and elevated inflammatory markers, in an elderly patient should make one think of PMR . </a:t>
            </a:r>
          </a:p>
          <a:p>
            <a:r>
              <a:rPr lang="en-US" sz="2000" dirty="0">
                <a:latin typeface="+mj-lt"/>
              </a:rPr>
              <a:t>It is important not to miss late onset Rheumatoid arthritis which is an important mimicker. While RF,CCP should be ordered to diagnose or rule out seropositive RA, it is important to have seronegative RA on the differential. Symmetric small joint involvement points towards RA.</a:t>
            </a:r>
          </a:p>
          <a:p>
            <a:r>
              <a:rPr lang="en-US" sz="2000" dirty="0">
                <a:latin typeface="+mj-lt"/>
              </a:rPr>
              <a:t>Malignancy is a big mimicker of PMR, hence when the patient does not respond rapidly to steroids, make sure an extensive malignancy screen is performed.</a:t>
            </a:r>
          </a:p>
          <a:p>
            <a:r>
              <a:rPr lang="en-US" sz="2000" dirty="0">
                <a:latin typeface="+mj-lt"/>
              </a:rPr>
              <a:t>Myositis is often confused with PMR – normal muscle strength and normal CK, aldolase usually means no myositis.</a:t>
            </a:r>
          </a:p>
          <a:p>
            <a:r>
              <a:rPr lang="en-US" sz="2000" dirty="0">
                <a:latin typeface="+mj-lt"/>
              </a:rPr>
              <a:t>Osteoarthritis is often confused with PMR, but normal inflammatory markers is the norm in OA.</a:t>
            </a:r>
          </a:p>
          <a:p>
            <a:r>
              <a:rPr lang="en-US" sz="2000" dirty="0">
                <a:latin typeface="+mj-lt"/>
              </a:rPr>
              <a:t>Lastly Fibromyalgia, a pain syndrome should not be confused with Polymyalgia rheumatica.</a:t>
            </a:r>
          </a:p>
          <a:p>
            <a:endParaRPr lang="en-US" dirty="0"/>
          </a:p>
          <a:p>
            <a:endParaRPr lang="en-US" dirty="0"/>
          </a:p>
        </p:txBody>
      </p:sp>
    </p:spTree>
    <p:extLst>
      <p:ext uri="{BB962C8B-B14F-4D97-AF65-F5344CB8AC3E}">
        <p14:creationId xmlns:p14="http://schemas.microsoft.com/office/powerpoint/2010/main" val="916960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Fig. 1: Risk stratification and frequency of screening for IIM-related cancer.">
            <a:extLst>
              <a:ext uri="{FF2B5EF4-FFF2-40B4-BE49-F238E27FC236}">
                <a16:creationId xmlns:a16="http://schemas.microsoft.com/office/drawing/2014/main" id="{F3AF385C-9108-7142-0106-E1B5480C0588}"/>
              </a:ext>
            </a:extLst>
          </p:cNvPr>
          <p:cNvSpPr>
            <a:spLocks noChangeAspect="1" noChangeArrowheads="1"/>
          </p:cNvSpPr>
          <p:nvPr/>
        </p:nvSpPr>
        <p:spPr bwMode="auto">
          <a:xfrm>
            <a:off x="2636838" y="0"/>
            <a:ext cx="6918325"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8A64E2A2-A6F9-994A-99EE-266BD4F8EDD2}"/>
              </a:ext>
            </a:extLst>
          </p:cNvPr>
          <p:cNvPicPr>
            <a:picLocks noChangeAspect="1"/>
          </p:cNvPicPr>
          <p:nvPr/>
        </p:nvPicPr>
        <p:blipFill>
          <a:blip r:embed="rId2"/>
          <a:stretch>
            <a:fillRect/>
          </a:stretch>
        </p:blipFill>
        <p:spPr>
          <a:xfrm>
            <a:off x="2601863" y="0"/>
            <a:ext cx="6988274" cy="6858000"/>
          </a:xfrm>
          <a:prstGeom prst="rect">
            <a:avLst/>
          </a:prstGeom>
        </p:spPr>
      </p:pic>
    </p:spTree>
    <p:extLst>
      <p:ext uri="{BB962C8B-B14F-4D97-AF65-F5344CB8AC3E}">
        <p14:creationId xmlns:p14="http://schemas.microsoft.com/office/powerpoint/2010/main" val="315946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7EDE5-D08B-292C-247E-3D7B5F055892}"/>
              </a:ext>
            </a:extLst>
          </p:cNvPr>
          <p:cNvSpPr>
            <a:spLocks noGrp="1"/>
          </p:cNvSpPr>
          <p:nvPr>
            <p:ph type="title"/>
          </p:nvPr>
        </p:nvSpPr>
        <p:spPr/>
        <p:txBody>
          <a:bodyPr>
            <a:normAutofit/>
          </a:bodyPr>
          <a:lstStyle/>
          <a:p>
            <a:r>
              <a:rPr lang="en-US" sz="3200" b="1" dirty="0"/>
              <a:t>Risk Stratification: Why This Patient is High-Risk ?</a:t>
            </a:r>
            <a:br>
              <a:rPr lang="en-US" sz="3200" dirty="0"/>
            </a:br>
            <a:endParaRPr lang="en-US" sz="3200" dirty="0"/>
          </a:p>
        </p:txBody>
      </p:sp>
      <p:sp>
        <p:nvSpPr>
          <p:cNvPr id="3" name="Content Placeholder 2">
            <a:extLst>
              <a:ext uri="{FF2B5EF4-FFF2-40B4-BE49-F238E27FC236}">
                <a16:creationId xmlns:a16="http://schemas.microsoft.com/office/drawing/2014/main" id="{D5AD51BD-99B6-AE2C-AF1F-C767E6D67EF0}"/>
              </a:ext>
            </a:extLst>
          </p:cNvPr>
          <p:cNvSpPr>
            <a:spLocks noGrp="1"/>
          </p:cNvSpPr>
          <p:nvPr>
            <p:ph idx="1"/>
          </p:nvPr>
        </p:nvSpPr>
        <p:spPr/>
        <p:txBody>
          <a:bodyPr>
            <a:normAutofit/>
          </a:bodyPr>
          <a:lstStyle/>
          <a:p>
            <a:pPr marL="0" indent="0">
              <a:buNone/>
            </a:pPr>
            <a:r>
              <a:rPr lang="en-US" sz="2100" dirty="0">
                <a:latin typeface="+mj-lt"/>
              </a:rPr>
              <a:t>This patient has </a:t>
            </a:r>
            <a:r>
              <a:rPr lang="en-US" sz="2100" b="1" dirty="0">
                <a:latin typeface="+mj-lt"/>
              </a:rPr>
              <a:t>multiple high-risk features</a:t>
            </a:r>
            <a:r>
              <a:rPr lang="en-US" sz="2100" dirty="0">
                <a:latin typeface="+mj-lt"/>
              </a:rPr>
              <a:t> that place her in the highest cancer risk category:</a:t>
            </a:r>
          </a:p>
          <a:p>
            <a:pPr marL="0" indent="0">
              <a:buNone/>
            </a:pPr>
            <a:r>
              <a:rPr lang="en-US" sz="2100" b="1" dirty="0">
                <a:latin typeface="+mj-lt"/>
              </a:rPr>
              <a:t>Anti-TIF-1</a:t>
            </a:r>
            <a:r>
              <a:rPr lang="el-GR" sz="2100" b="1" dirty="0">
                <a:latin typeface="+mj-lt"/>
              </a:rPr>
              <a:t>γ </a:t>
            </a:r>
            <a:r>
              <a:rPr lang="en-US" sz="2100" b="1" dirty="0">
                <a:latin typeface="+mj-lt"/>
              </a:rPr>
              <a:t>antibody positivity</a:t>
            </a:r>
            <a:r>
              <a:rPr lang="en-US" sz="2100" dirty="0">
                <a:latin typeface="+mj-lt"/>
              </a:rPr>
              <a:t>: This is the </a:t>
            </a:r>
            <a:r>
              <a:rPr lang="en-US" sz="2100" b="1" dirty="0">
                <a:latin typeface="+mj-lt"/>
              </a:rPr>
              <a:t>strongest predictor of cancer-associated dermatomyositis</a:t>
            </a:r>
            <a:r>
              <a:rPr lang="en-US" sz="2100" dirty="0">
                <a:latin typeface="+mj-lt"/>
              </a:rPr>
              <a:t>, conferring a </a:t>
            </a:r>
            <a:r>
              <a:rPr lang="en-US" sz="2100" b="1" dirty="0">
                <a:latin typeface="+mj-lt"/>
              </a:rPr>
              <a:t>9.37-fold increased cancer risk</a:t>
            </a:r>
            <a:r>
              <a:rPr lang="en-US" sz="2100" dirty="0">
                <a:latin typeface="+mj-lt"/>
              </a:rPr>
              <a:t>. Patients with anti-TIF-1</a:t>
            </a:r>
            <a:r>
              <a:rPr lang="el-GR" sz="2100" dirty="0">
                <a:latin typeface="+mj-lt"/>
              </a:rPr>
              <a:t>γ </a:t>
            </a:r>
            <a:r>
              <a:rPr lang="en-US" sz="2100" dirty="0">
                <a:latin typeface="+mj-lt"/>
              </a:rPr>
              <a:t>antibodies have particularly elevated risks for ovarian cancer (standardized prevalence ratio 18.39) and breast cancer (standardized prevalence ratio 3.84). </a:t>
            </a:r>
          </a:p>
          <a:p>
            <a:pPr marL="0" indent="0">
              <a:buNone/>
            </a:pPr>
            <a:r>
              <a:rPr lang="en-US" sz="2100" b="1" dirty="0">
                <a:latin typeface="+mj-lt"/>
              </a:rPr>
              <a:t>Age 60 years</a:t>
            </a:r>
            <a:r>
              <a:rPr lang="en-US" sz="2100" dirty="0">
                <a:latin typeface="+mj-lt"/>
              </a:rPr>
              <a:t>: Older age (particularly &gt;45 years) is an independent risk factor for malignancy in dermatomyositis. </a:t>
            </a:r>
          </a:p>
          <a:p>
            <a:pPr marL="0" indent="0">
              <a:buNone/>
            </a:pPr>
            <a:r>
              <a:rPr lang="en-US" sz="2100" b="1" dirty="0">
                <a:latin typeface="+mj-lt"/>
              </a:rPr>
              <a:t>Classic dermatomyositis with cutaneous manifestations</a:t>
            </a:r>
            <a:r>
              <a:rPr lang="en-US" sz="2100" dirty="0">
                <a:latin typeface="+mj-lt"/>
              </a:rPr>
              <a:t>: The presence of classic DM (rather than clinically amyopathic DM) increases cancer risk, with one study showing 9.9% of classic DM patients had malignancy within 2 years versus only 1.7% of clinically amyopathic DM patients. </a:t>
            </a:r>
          </a:p>
          <a:p>
            <a:endParaRPr lang="en-US" b="1" dirty="0"/>
          </a:p>
          <a:p>
            <a:endParaRPr lang="en-US" dirty="0"/>
          </a:p>
        </p:txBody>
      </p:sp>
    </p:spTree>
    <p:extLst>
      <p:ext uri="{BB962C8B-B14F-4D97-AF65-F5344CB8AC3E}">
        <p14:creationId xmlns:p14="http://schemas.microsoft.com/office/powerpoint/2010/main" val="2641397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17448-AC5F-235C-D9CA-DB1E4824B1F6}"/>
              </a:ext>
            </a:extLst>
          </p:cNvPr>
          <p:cNvSpPr>
            <a:spLocks noGrp="1"/>
          </p:cNvSpPr>
          <p:nvPr>
            <p:ph type="title"/>
          </p:nvPr>
        </p:nvSpPr>
        <p:spPr/>
        <p:txBody>
          <a:bodyPr>
            <a:normAutofit/>
          </a:bodyPr>
          <a:lstStyle/>
          <a:p>
            <a:r>
              <a:rPr lang="en-US" sz="3200" dirty="0"/>
              <a:t>Common malignancies in Dermatomyositis</a:t>
            </a:r>
          </a:p>
        </p:txBody>
      </p:sp>
      <p:sp>
        <p:nvSpPr>
          <p:cNvPr id="3" name="Content Placeholder 2">
            <a:extLst>
              <a:ext uri="{FF2B5EF4-FFF2-40B4-BE49-F238E27FC236}">
                <a16:creationId xmlns:a16="http://schemas.microsoft.com/office/drawing/2014/main" id="{51C27198-31C9-F9E4-8724-61EC09D64A60}"/>
              </a:ext>
            </a:extLst>
          </p:cNvPr>
          <p:cNvSpPr>
            <a:spLocks noGrp="1"/>
          </p:cNvSpPr>
          <p:nvPr>
            <p:ph idx="1"/>
          </p:nvPr>
        </p:nvSpPr>
        <p:spPr/>
        <p:txBody>
          <a:bodyPr>
            <a:normAutofit lnSpcReduction="10000"/>
          </a:bodyPr>
          <a:lstStyle/>
          <a:p>
            <a:pPr marL="0" indent="0">
              <a:buNone/>
            </a:pPr>
            <a:endParaRPr lang="en-US" dirty="0">
              <a:latin typeface="+mj-lt"/>
            </a:endParaRPr>
          </a:p>
          <a:p>
            <a:r>
              <a:rPr lang="en-US" dirty="0">
                <a:latin typeface="+mj-lt"/>
              </a:rPr>
              <a:t>Ovarian cancer (especially with anti-TIF-1</a:t>
            </a:r>
            <a:r>
              <a:rPr lang="el-GR" dirty="0">
                <a:latin typeface="+mj-lt"/>
              </a:rPr>
              <a:t>γ)</a:t>
            </a:r>
          </a:p>
          <a:p>
            <a:r>
              <a:rPr lang="en-US" dirty="0">
                <a:latin typeface="+mj-lt"/>
              </a:rPr>
              <a:t>Lung cancer</a:t>
            </a:r>
          </a:p>
          <a:p>
            <a:r>
              <a:rPr lang="en-US" dirty="0">
                <a:latin typeface="+mj-lt"/>
              </a:rPr>
              <a:t>Breast cancer</a:t>
            </a:r>
          </a:p>
          <a:p>
            <a:r>
              <a:rPr lang="en-US" dirty="0">
                <a:latin typeface="+mj-lt"/>
              </a:rPr>
              <a:t>Colorectal cancer</a:t>
            </a:r>
          </a:p>
          <a:p>
            <a:r>
              <a:rPr lang="en-US" dirty="0">
                <a:latin typeface="+mj-lt"/>
              </a:rPr>
              <a:t>Gastric cancer</a:t>
            </a:r>
          </a:p>
          <a:p>
            <a:r>
              <a:rPr lang="en-US" dirty="0">
                <a:latin typeface="+mj-lt"/>
              </a:rPr>
              <a:t>Pancreatic cancer</a:t>
            </a:r>
          </a:p>
          <a:p>
            <a:r>
              <a:rPr lang="en-US" dirty="0">
                <a:latin typeface="+mj-lt"/>
              </a:rPr>
              <a:t>Nasopharyngeal cancer (particularly in Asian populations)</a:t>
            </a:r>
          </a:p>
          <a:p>
            <a:r>
              <a:rPr lang="en-US" dirty="0">
                <a:latin typeface="+mj-lt"/>
              </a:rPr>
              <a:t>Lymphoma</a:t>
            </a:r>
          </a:p>
          <a:p>
            <a:endParaRPr lang="en-US" dirty="0"/>
          </a:p>
        </p:txBody>
      </p:sp>
    </p:spTree>
    <p:extLst>
      <p:ext uri="{BB962C8B-B14F-4D97-AF65-F5344CB8AC3E}">
        <p14:creationId xmlns:p14="http://schemas.microsoft.com/office/powerpoint/2010/main" val="2462232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374F-2D4E-7AA4-DCA6-EC3EA9AC6036}"/>
              </a:ext>
            </a:extLst>
          </p:cNvPr>
          <p:cNvSpPr>
            <a:spLocks noGrp="1"/>
          </p:cNvSpPr>
          <p:nvPr>
            <p:ph type="title"/>
          </p:nvPr>
        </p:nvSpPr>
        <p:spPr/>
        <p:txBody>
          <a:bodyPr>
            <a:normAutofit/>
          </a:bodyPr>
          <a:lstStyle/>
          <a:p>
            <a:r>
              <a:rPr lang="en-US" sz="3200" dirty="0"/>
              <a:t>Pearls</a:t>
            </a:r>
          </a:p>
        </p:txBody>
      </p:sp>
      <p:sp>
        <p:nvSpPr>
          <p:cNvPr id="3" name="Content Placeholder 2">
            <a:extLst>
              <a:ext uri="{FF2B5EF4-FFF2-40B4-BE49-F238E27FC236}">
                <a16:creationId xmlns:a16="http://schemas.microsoft.com/office/drawing/2014/main" id="{CDD364AB-75FD-56CC-B7D1-AF766F6119F8}"/>
              </a:ext>
            </a:extLst>
          </p:cNvPr>
          <p:cNvSpPr>
            <a:spLocks noGrp="1"/>
          </p:cNvSpPr>
          <p:nvPr>
            <p:ph idx="1"/>
          </p:nvPr>
        </p:nvSpPr>
        <p:spPr/>
        <p:txBody>
          <a:bodyPr>
            <a:normAutofit lnSpcReduction="10000"/>
          </a:bodyPr>
          <a:lstStyle/>
          <a:p>
            <a:pPr marL="0" indent="0">
              <a:buNone/>
            </a:pPr>
            <a:endParaRPr lang="en-US" dirty="0">
              <a:effectLst/>
              <a:latin typeface="+mj-lt"/>
            </a:endParaRPr>
          </a:p>
          <a:p>
            <a:r>
              <a:rPr lang="en-US" dirty="0">
                <a:latin typeface="+mj-lt"/>
              </a:rPr>
              <a:t>No additional screening is incorrect. This patient is at extremely high risk for occult malignancy,  hence comprehensive screening needs to be done immediately.</a:t>
            </a:r>
          </a:p>
          <a:p>
            <a:r>
              <a:rPr lang="en-US" dirty="0">
                <a:latin typeface="+mj-lt"/>
              </a:rPr>
              <a:t>Doing colonoscopy alone is grossly inappropriate for a high-risk dermatomyositis patient. Colorectal cancer is one of several malignancies associated with DM, but ovarian, lung, and breast cancers are equally or more concerning, particularly with anti-TIF-1</a:t>
            </a:r>
            <a:r>
              <a:rPr lang="el-GR" dirty="0">
                <a:latin typeface="+mj-lt"/>
              </a:rPr>
              <a:t>γ </a:t>
            </a:r>
            <a:r>
              <a:rPr lang="en-US" dirty="0">
                <a:latin typeface="+mj-lt"/>
              </a:rPr>
              <a:t>positivity. </a:t>
            </a:r>
          </a:p>
          <a:p>
            <a:r>
              <a:rPr lang="en-US" dirty="0">
                <a:latin typeface="+mj-lt"/>
              </a:rPr>
              <a:t>CT chest, abdomen and pelvis  alone misses ovarian cancer screening and colon cancer screening.</a:t>
            </a:r>
          </a:p>
          <a:p>
            <a:endParaRPr lang="en-US" dirty="0"/>
          </a:p>
        </p:txBody>
      </p:sp>
    </p:spTree>
    <p:extLst>
      <p:ext uri="{BB962C8B-B14F-4D97-AF65-F5344CB8AC3E}">
        <p14:creationId xmlns:p14="http://schemas.microsoft.com/office/powerpoint/2010/main" val="2283718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E1-7B53-DFE6-B700-3BDDD9A3B339}"/>
              </a:ext>
            </a:extLst>
          </p:cNvPr>
          <p:cNvSpPr>
            <a:spLocks noGrp="1"/>
          </p:cNvSpPr>
          <p:nvPr>
            <p:ph type="title"/>
          </p:nvPr>
        </p:nvSpPr>
        <p:spPr/>
        <p:txBody>
          <a:bodyPr/>
          <a:lstStyle/>
          <a:p>
            <a:r>
              <a:rPr lang="en-US" dirty="0"/>
              <a:t>Important message</a:t>
            </a:r>
          </a:p>
        </p:txBody>
      </p:sp>
      <p:sp>
        <p:nvSpPr>
          <p:cNvPr id="3" name="Content Placeholder 2">
            <a:extLst>
              <a:ext uri="{FF2B5EF4-FFF2-40B4-BE49-F238E27FC236}">
                <a16:creationId xmlns:a16="http://schemas.microsoft.com/office/drawing/2014/main" id="{C65C58B9-2D7F-C333-A9D9-DE004F7EC4B2}"/>
              </a:ext>
            </a:extLst>
          </p:cNvPr>
          <p:cNvSpPr>
            <a:spLocks noGrp="1"/>
          </p:cNvSpPr>
          <p:nvPr>
            <p:ph idx="1"/>
          </p:nvPr>
        </p:nvSpPr>
        <p:spPr/>
        <p:txBody>
          <a:bodyPr/>
          <a:lstStyle/>
          <a:p>
            <a:r>
              <a:rPr lang="en-US" dirty="0">
                <a:latin typeface="+mj-lt"/>
              </a:rPr>
              <a:t>Patients classified as </a:t>
            </a:r>
            <a:r>
              <a:rPr lang="en-US" b="1" dirty="0">
                <a:latin typeface="+mj-lt"/>
              </a:rPr>
              <a:t>high-risk</a:t>
            </a:r>
            <a:r>
              <a:rPr lang="en-US" dirty="0">
                <a:latin typeface="+mj-lt"/>
              </a:rPr>
              <a:t> (which includes this patient with anti-TIF-1</a:t>
            </a:r>
            <a:r>
              <a:rPr lang="el-GR" dirty="0">
                <a:latin typeface="+mj-lt"/>
              </a:rPr>
              <a:t>γ </a:t>
            </a:r>
            <a:r>
              <a:rPr lang="en-US" dirty="0">
                <a:latin typeface="+mj-lt"/>
              </a:rPr>
              <a:t>positive dermatomyositis at age 60) should undergo </a:t>
            </a:r>
            <a:r>
              <a:rPr lang="en-US" b="1" dirty="0">
                <a:latin typeface="+mj-lt"/>
              </a:rPr>
              <a:t>enhanced cancer screening</a:t>
            </a:r>
            <a:r>
              <a:rPr lang="en-US" dirty="0">
                <a:latin typeface="+mj-lt"/>
              </a:rPr>
              <a:t> that includes :</a:t>
            </a:r>
          </a:p>
          <a:p>
            <a:r>
              <a:rPr lang="en-US" b="1" dirty="0">
                <a:latin typeface="+mj-lt"/>
              </a:rPr>
              <a:t>CT imaging</a:t>
            </a:r>
            <a:r>
              <a:rPr lang="en-US" dirty="0">
                <a:latin typeface="+mj-lt"/>
              </a:rPr>
              <a:t> of chest, abdomen, and pelvis</a:t>
            </a:r>
          </a:p>
          <a:p>
            <a:r>
              <a:rPr lang="en-US" b="1" dirty="0">
                <a:latin typeface="+mj-lt"/>
              </a:rPr>
              <a:t>Tumor markers</a:t>
            </a:r>
            <a:r>
              <a:rPr lang="en-US" dirty="0">
                <a:latin typeface="+mj-lt"/>
              </a:rPr>
              <a:t> (including CA-125 for ovarian cancer screening in women)</a:t>
            </a:r>
          </a:p>
          <a:p>
            <a:r>
              <a:rPr lang="en-US" b="1" dirty="0">
                <a:latin typeface="+mj-lt"/>
              </a:rPr>
              <a:t>Pelvic ultrasound</a:t>
            </a:r>
            <a:r>
              <a:rPr lang="en-US" dirty="0">
                <a:latin typeface="+mj-lt"/>
              </a:rPr>
              <a:t> (particularly important given the high ovarian cancer risk with anti-TIF-1</a:t>
            </a:r>
            <a:r>
              <a:rPr lang="el-GR" dirty="0">
                <a:latin typeface="+mj-lt"/>
              </a:rPr>
              <a:t>γ)</a:t>
            </a:r>
          </a:p>
          <a:p>
            <a:r>
              <a:rPr lang="en-US" b="1" dirty="0">
                <a:latin typeface="+mj-lt"/>
              </a:rPr>
              <a:t>Age-appropriate screening</a:t>
            </a:r>
            <a:r>
              <a:rPr lang="en-US" dirty="0">
                <a:latin typeface="+mj-lt"/>
              </a:rPr>
              <a:t> updated to current recommendations</a:t>
            </a:r>
          </a:p>
          <a:p>
            <a:pPr marL="0" indent="0">
              <a:buNone/>
            </a:pPr>
            <a:endParaRPr lang="en-US" sz="3200" dirty="0"/>
          </a:p>
          <a:p>
            <a:endParaRPr lang="en-US" dirty="0"/>
          </a:p>
        </p:txBody>
      </p:sp>
    </p:spTree>
    <p:extLst>
      <p:ext uri="{BB962C8B-B14F-4D97-AF65-F5344CB8AC3E}">
        <p14:creationId xmlns:p14="http://schemas.microsoft.com/office/powerpoint/2010/main" val="1460033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D55F1-D63A-2131-7CD5-12A637E14D98}"/>
              </a:ext>
            </a:extLst>
          </p:cNvPr>
          <p:cNvSpPr>
            <a:spLocks noGrp="1"/>
          </p:cNvSpPr>
          <p:nvPr>
            <p:ph type="title"/>
          </p:nvPr>
        </p:nvSpPr>
        <p:spPr/>
        <p:txBody>
          <a:bodyPr/>
          <a:lstStyle/>
          <a:p>
            <a:r>
              <a:rPr lang="en-US" dirty="0"/>
              <a:t>Clinical pearls </a:t>
            </a:r>
          </a:p>
        </p:txBody>
      </p:sp>
      <p:sp>
        <p:nvSpPr>
          <p:cNvPr id="3" name="Content Placeholder 2">
            <a:extLst>
              <a:ext uri="{FF2B5EF4-FFF2-40B4-BE49-F238E27FC236}">
                <a16:creationId xmlns:a16="http://schemas.microsoft.com/office/drawing/2014/main" id="{050033BA-B35C-02CF-984A-32C317A82E77}"/>
              </a:ext>
            </a:extLst>
          </p:cNvPr>
          <p:cNvSpPr>
            <a:spLocks noGrp="1"/>
          </p:cNvSpPr>
          <p:nvPr>
            <p:ph idx="1"/>
          </p:nvPr>
        </p:nvSpPr>
        <p:spPr/>
        <p:txBody>
          <a:bodyPr>
            <a:normAutofit/>
          </a:bodyPr>
          <a:lstStyle/>
          <a:p>
            <a:r>
              <a:rPr lang="en-US" sz="2100" b="1" dirty="0">
                <a:latin typeface="+mj-lt"/>
              </a:rPr>
              <a:t>Timing is critical</a:t>
            </a:r>
            <a:r>
              <a:rPr lang="en-US" sz="2100" dirty="0">
                <a:latin typeface="+mj-lt"/>
              </a:rPr>
              <a:t>: Most dermatomyositis-associated cancers are diagnosed within 1 year of DM diagnosis, and cancers are often at advanced stages, contributing to mortality.</a:t>
            </a:r>
          </a:p>
          <a:p>
            <a:r>
              <a:rPr lang="en-US" sz="2100" b="1" dirty="0">
                <a:latin typeface="+mj-lt"/>
              </a:rPr>
              <a:t>Anti-TIF-1</a:t>
            </a:r>
            <a:r>
              <a:rPr lang="el-GR" sz="2100" b="1" dirty="0">
                <a:latin typeface="+mj-lt"/>
              </a:rPr>
              <a:t>γ </a:t>
            </a:r>
            <a:r>
              <a:rPr lang="en-US" sz="2100" b="1" dirty="0">
                <a:latin typeface="+mj-lt"/>
              </a:rPr>
              <a:t>is the strongest predictor</a:t>
            </a:r>
            <a:r>
              <a:rPr lang="en-US" sz="2100" dirty="0">
                <a:latin typeface="+mj-lt"/>
              </a:rPr>
              <a:t>: Among all myositis-specific antibodies, anti-TIF-1</a:t>
            </a:r>
            <a:r>
              <a:rPr lang="el-GR" sz="2100" dirty="0">
                <a:latin typeface="+mj-lt"/>
              </a:rPr>
              <a:t>γ </a:t>
            </a:r>
            <a:r>
              <a:rPr lang="en-US" sz="2100" dirty="0">
                <a:latin typeface="+mj-lt"/>
              </a:rPr>
              <a:t>confers the highest cancer risk.</a:t>
            </a:r>
          </a:p>
          <a:p>
            <a:r>
              <a:rPr lang="en-US" sz="2100" b="1" dirty="0">
                <a:latin typeface="+mj-lt"/>
              </a:rPr>
              <a:t>Enhanced screening saves lives</a:t>
            </a:r>
            <a:r>
              <a:rPr lang="en-US" sz="2100" dirty="0">
                <a:latin typeface="+mj-lt"/>
              </a:rPr>
              <a:t>: Myositis-associated cancers are often occult and asymptomatic at diagnosis. Enhanced screening with CT imaging has been shown to effectively identify underlying malignancies. </a:t>
            </a:r>
          </a:p>
          <a:p>
            <a:r>
              <a:rPr lang="en-US" sz="2100" b="1" dirty="0">
                <a:latin typeface="+mj-lt"/>
              </a:rPr>
              <a:t>PET-CT may be considered</a:t>
            </a:r>
            <a:r>
              <a:rPr lang="en-US" sz="2100" dirty="0">
                <a:latin typeface="+mj-lt"/>
              </a:rPr>
              <a:t>: For very high-risk patients where initial enhanced screening is negative, whole-body PET-CT can be considered as it has shown good performance (AUC 0.87) for detecting occult malignancy. </a:t>
            </a:r>
          </a:p>
          <a:p>
            <a:r>
              <a:rPr lang="en-US" sz="2100" b="1" dirty="0">
                <a:latin typeface="+mj-lt"/>
              </a:rPr>
              <a:t>Follow-up screening</a:t>
            </a:r>
            <a:r>
              <a:rPr lang="en-US" sz="2100" dirty="0">
                <a:latin typeface="+mj-lt"/>
              </a:rPr>
              <a:t>: The elevated cancer risk persists for 3 years, so continued surveillance is recommended during this period. </a:t>
            </a:r>
          </a:p>
          <a:p>
            <a:endParaRPr lang="en-US" dirty="0"/>
          </a:p>
        </p:txBody>
      </p:sp>
    </p:spTree>
    <p:extLst>
      <p:ext uri="{BB962C8B-B14F-4D97-AF65-F5344CB8AC3E}">
        <p14:creationId xmlns:p14="http://schemas.microsoft.com/office/powerpoint/2010/main" val="16786761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F92F7-536E-A3C0-97C7-A708F4023556}"/>
              </a:ext>
            </a:extLst>
          </p:cNvPr>
          <p:cNvSpPr>
            <a:spLocks noGrp="1"/>
          </p:cNvSpPr>
          <p:nvPr>
            <p:ph type="title"/>
          </p:nvPr>
        </p:nvSpPr>
        <p:spPr/>
        <p:txBody>
          <a:bodyPr/>
          <a:lstStyle/>
          <a:p>
            <a:r>
              <a:rPr lang="en-US" dirty="0"/>
              <a:t>Question 7 </a:t>
            </a:r>
          </a:p>
        </p:txBody>
      </p:sp>
      <p:sp>
        <p:nvSpPr>
          <p:cNvPr id="3" name="Content Placeholder 2">
            <a:extLst>
              <a:ext uri="{FF2B5EF4-FFF2-40B4-BE49-F238E27FC236}">
                <a16:creationId xmlns:a16="http://schemas.microsoft.com/office/drawing/2014/main" id="{0385D67C-6D85-808A-77D1-B014539ECBA1}"/>
              </a:ext>
            </a:extLst>
          </p:cNvPr>
          <p:cNvSpPr>
            <a:spLocks noGrp="1"/>
          </p:cNvSpPr>
          <p:nvPr>
            <p:ph sz="half" idx="1"/>
          </p:nvPr>
        </p:nvSpPr>
        <p:spPr/>
        <p:txBody>
          <a:bodyPr>
            <a:noAutofit/>
          </a:bodyPr>
          <a:lstStyle/>
          <a:p>
            <a:pPr marL="0" indent="0">
              <a:spcBef>
                <a:spcPts val="0"/>
              </a:spcBef>
              <a:buNone/>
            </a:pPr>
            <a:r>
              <a:rPr lang="en-US" sz="1200" dirty="0">
                <a:latin typeface="+mj-lt"/>
              </a:rPr>
              <a:t>A 54-year-old woman presents with </a:t>
            </a:r>
            <a:r>
              <a:rPr lang="en-US" sz="1200" b="1" dirty="0">
                <a:latin typeface="+mj-lt"/>
              </a:rPr>
              <a:t>progressive weakness and sensory changes</a:t>
            </a:r>
            <a:r>
              <a:rPr lang="en-US" sz="1200" dirty="0">
                <a:latin typeface="+mj-lt"/>
              </a:rPr>
              <a:t>.</a:t>
            </a:r>
          </a:p>
          <a:p>
            <a:pPr marL="0" indent="0">
              <a:spcBef>
                <a:spcPts val="0"/>
              </a:spcBef>
              <a:buNone/>
            </a:pPr>
            <a:r>
              <a:rPr lang="en-US" sz="1200" b="1" dirty="0">
                <a:latin typeface="+mj-lt"/>
              </a:rPr>
              <a:t>Three weeks prior to your visit:</a:t>
            </a:r>
            <a:r>
              <a:rPr lang="en-US" sz="1200" dirty="0">
                <a:latin typeface="+mj-lt"/>
              </a:rPr>
              <a:t> left foot dorsiflexion weakness (“foot drop”).</a:t>
            </a:r>
          </a:p>
          <a:p>
            <a:pPr marL="0" indent="0">
              <a:spcBef>
                <a:spcPts val="0"/>
              </a:spcBef>
              <a:buNone/>
            </a:pPr>
            <a:r>
              <a:rPr lang="en-US" sz="1200" b="1" dirty="0">
                <a:latin typeface="+mj-lt"/>
              </a:rPr>
              <a:t>One week later:</a:t>
            </a:r>
            <a:r>
              <a:rPr lang="en-US" sz="1200" dirty="0">
                <a:latin typeface="+mj-lt"/>
              </a:rPr>
              <a:t> distal right arm weakness with wrist drop and </a:t>
            </a:r>
            <a:r>
              <a:rPr lang="en-US" sz="1200" b="1" dirty="0">
                <a:latin typeface="+mj-lt"/>
              </a:rPr>
              <a:t>painful </a:t>
            </a:r>
            <a:r>
              <a:rPr lang="en-US" sz="1200" b="1" dirty="0" err="1">
                <a:latin typeface="+mj-lt"/>
              </a:rPr>
              <a:t>paresthesias</a:t>
            </a:r>
            <a:r>
              <a:rPr lang="en-US" sz="1200" b="1" dirty="0">
                <a:latin typeface="+mj-lt"/>
              </a:rPr>
              <a:t> in right hand</a:t>
            </a:r>
            <a:r>
              <a:rPr lang="en-US" sz="1200" dirty="0">
                <a:latin typeface="+mj-lt"/>
              </a:rPr>
              <a:t>. Then: </a:t>
            </a:r>
            <a:r>
              <a:rPr lang="en-US" sz="1200" b="1" dirty="0">
                <a:latin typeface="+mj-lt"/>
              </a:rPr>
              <a:t>painful burning in both feet</a:t>
            </a:r>
            <a:r>
              <a:rPr lang="en-US" sz="1200" dirty="0">
                <a:latin typeface="+mj-lt"/>
              </a:rPr>
              <a:t> and </a:t>
            </a:r>
            <a:r>
              <a:rPr lang="en-US" sz="1200" b="1" dirty="0">
                <a:latin typeface="+mj-lt"/>
              </a:rPr>
              <a:t>right foot weakness</a:t>
            </a:r>
            <a:r>
              <a:rPr lang="en-US" sz="1200" dirty="0">
                <a:latin typeface="+mj-lt"/>
              </a:rPr>
              <a:t>. She also complains of </a:t>
            </a:r>
            <a:r>
              <a:rPr lang="en-US" sz="1200" b="1" dirty="0">
                <a:latin typeface="+mj-lt"/>
              </a:rPr>
              <a:t>generalized fatigue</a:t>
            </a:r>
            <a:r>
              <a:rPr lang="en-US" sz="1200" dirty="0">
                <a:latin typeface="+mj-lt"/>
              </a:rPr>
              <a:t> and </a:t>
            </a:r>
            <a:r>
              <a:rPr lang="en-US" sz="1200" b="1" dirty="0">
                <a:latin typeface="+mj-lt"/>
              </a:rPr>
              <a:t>nonproductive cough</a:t>
            </a:r>
            <a:r>
              <a:rPr lang="en-US" sz="1200" dirty="0">
                <a:latin typeface="+mj-lt"/>
              </a:rPr>
              <a:t>.</a:t>
            </a:r>
          </a:p>
          <a:p>
            <a:pPr marL="0" indent="0">
              <a:spcBef>
                <a:spcPts val="0"/>
              </a:spcBef>
              <a:buNone/>
            </a:pPr>
            <a:endParaRPr lang="en-US" sz="1200" b="1" dirty="0">
              <a:latin typeface="+mj-lt"/>
            </a:endParaRPr>
          </a:p>
          <a:p>
            <a:pPr marL="0" indent="0">
              <a:spcBef>
                <a:spcPts val="0"/>
              </a:spcBef>
              <a:buNone/>
            </a:pPr>
            <a:r>
              <a:rPr lang="en-US" sz="1200" b="1" dirty="0">
                <a:latin typeface="+mj-lt"/>
              </a:rPr>
              <a:t>Past Medical History:</a:t>
            </a:r>
            <a:endParaRPr lang="en-US" sz="1200" dirty="0">
              <a:latin typeface="+mj-lt"/>
            </a:endParaRPr>
          </a:p>
          <a:p>
            <a:pPr marL="0" indent="0">
              <a:spcBef>
                <a:spcPts val="0"/>
              </a:spcBef>
              <a:buNone/>
            </a:pPr>
            <a:r>
              <a:rPr lang="en-US" sz="1200" dirty="0">
                <a:latin typeface="+mj-lt"/>
              </a:rPr>
              <a:t>No other pertinent medical problems.</a:t>
            </a:r>
          </a:p>
          <a:p>
            <a:pPr marL="0" indent="0">
              <a:spcBef>
                <a:spcPts val="0"/>
              </a:spcBef>
              <a:buNone/>
            </a:pPr>
            <a:r>
              <a:rPr lang="en-US" sz="1200" dirty="0">
                <a:latin typeface="+mj-lt"/>
              </a:rPr>
              <a:t>History of </a:t>
            </a:r>
            <a:r>
              <a:rPr lang="en-US" sz="1200" b="1" dirty="0">
                <a:latin typeface="+mj-lt"/>
              </a:rPr>
              <a:t>recurrent sinusitis over past 6 months</a:t>
            </a:r>
            <a:r>
              <a:rPr lang="en-US" sz="1200" dirty="0">
                <a:latin typeface="+mj-lt"/>
              </a:rPr>
              <a:t>, treated with repeated courses of antibiotics (most recently </a:t>
            </a:r>
            <a:r>
              <a:rPr lang="en-US" sz="1200" b="1" dirty="0">
                <a:latin typeface="+mj-lt"/>
              </a:rPr>
              <a:t>fluoroquinolone</a:t>
            </a:r>
            <a:r>
              <a:rPr lang="en-US" sz="1200" dirty="0">
                <a:latin typeface="+mj-lt"/>
              </a:rPr>
              <a:t>).</a:t>
            </a:r>
          </a:p>
          <a:p>
            <a:pPr marL="0" indent="0">
              <a:spcBef>
                <a:spcPts val="0"/>
              </a:spcBef>
              <a:buNone/>
            </a:pPr>
            <a:r>
              <a:rPr lang="en-US" sz="1200" dirty="0">
                <a:latin typeface="+mj-lt"/>
              </a:rPr>
              <a:t> </a:t>
            </a:r>
          </a:p>
          <a:p>
            <a:pPr marL="0" indent="0">
              <a:spcBef>
                <a:spcPts val="0"/>
              </a:spcBef>
              <a:buNone/>
            </a:pPr>
            <a:r>
              <a:rPr lang="en-US" sz="1200" b="1" dirty="0">
                <a:latin typeface="+mj-lt"/>
              </a:rPr>
              <a:t>Physical Exam:</a:t>
            </a:r>
          </a:p>
          <a:p>
            <a:pPr marL="0" indent="0">
              <a:lnSpc>
                <a:spcPct val="100000"/>
              </a:lnSpc>
              <a:spcBef>
                <a:spcPts val="0"/>
              </a:spcBef>
              <a:buNone/>
            </a:pPr>
            <a:r>
              <a:rPr lang="en-US" sz="1100" dirty="0"/>
              <a:t>Vital signs: normal</a:t>
            </a:r>
          </a:p>
          <a:p>
            <a:pPr marL="0" indent="0">
              <a:lnSpc>
                <a:spcPct val="100000"/>
              </a:lnSpc>
              <a:spcBef>
                <a:spcPts val="0"/>
              </a:spcBef>
              <a:buNone/>
            </a:pPr>
            <a:r>
              <a:rPr lang="en-US" sz="1100" dirty="0"/>
              <a:t>Mental status: normal</a:t>
            </a:r>
          </a:p>
          <a:p>
            <a:pPr marL="0" indent="0">
              <a:lnSpc>
                <a:spcPct val="100000"/>
              </a:lnSpc>
              <a:spcBef>
                <a:spcPts val="0"/>
              </a:spcBef>
              <a:buNone/>
            </a:pPr>
            <a:r>
              <a:rPr lang="en-US" sz="1100" dirty="0"/>
              <a:t>Cranial nerves: normal</a:t>
            </a:r>
          </a:p>
          <a:p>
            <a:pPr marL="0" indent="0">
              <a:lnSpc>
                <a:spcPct val="100000"/>
              </a:lnSpc>
              <a:spcBef>
                <a:spcPts val="0"/>
              </a:spcBef>
              <a:buNone/>
            </a:pPr>
            <a:r>
              <a:rPr lang="en-US" sz="1100" b="1" dirty="0"/>
              <a:t>Motor strength:</a:t>
            </a:r>
            <a:endParaRPr lang="en-US" sz="1100" dirty="0"/>
          </a:p>
          <a:p>
            <a:pPr marL="457200" lvl="1" indent="0">
              <a:lnSpc>
                <a:spcPct val="100000"/>
              </a:lnSpc>
              <a:spcBef>
                <a:spcPts val="0"/>
              </a:spcBef>
              <a:buNone/>
            </a:pPr>
            <a:r>
              <a:rPr lang="en-US" sz="1100" dirty="0"/>
              <a:t>Bilateral foot movements: 2/5</a:t>
            </a:r>
          </a:p>
          <a:p>
            <a:pPr marL="457200" lvl="1" indent="0">
              <a:lnSpc>
                <a:spcPct val="100000"/>
              </a:lnSpc>
              <a:spcBef>
                <a:spcPts val="0"/>
              </a:spcBef>
              <a:buNone/>
            </a:pPr>
            <a:r>
              <a:rPr lang="en-US" sz="1100" dirty="0"/>
              <a:t>Right upper extremity distally: 3/5</a:t>
            </a:r>
          </a:p>
          <a:p>
            <a:pPr marL="457200" lvl="1" indent="0">
              <a:lnSpc>
                <a:spcPct val="100000"/>
              </a:lnSpc>
              <a:spcBef>
                <a:spcPts val="0"/>
              </a:spcBef>
              <a:buNone/>
            </a:pPr>
            <a:r>
              <a:rPr lang="en-US" sz="1100" dirty="0"/>
              <a:t>Left upper extremity: 5/5</a:t>
            </a:r>
          </a:p>
          <a:p>
            <a:pPr marL="0" indent="0">
              <a:lnSpc>
                <a:spcPct val="100000"/>
              </a:lnSpc>
              <a:spcBef>
                <a:spcPts val="0"/>
              </a:spcBef>
              <a:buNone/>
            </a:pPr>
            <a:r>
              <a:rPr lang="en-US" sz="1100" b="1" dirty="0"/>
              <a:t>Reflexes:</a:t>
            </a:r>
            <a:endParaRPr lang="en-US" sz="1100" dirty="0"/>
          </a:p>
          <a:p>
            <a:pPr marL="457200" lvl="1" indent="0">
              <a:lnSpc>
                <a:spcPct val="100000"/>
              </a:lnSpc>
              <a:spcBef>
                <a:spcPts val="0"/>
              </a:spcBef>
              <a:buNone/>
            </a:pPr>
            <a:r>
              <a:rPr lang="en-US" sz="1100" dirty="0"/>
              <a:t>Achilles: absent</a:t>
            </a:r>
          </a:p>
          <a:p>
            <a:pPr marL="457200" lvl="1" indent="0">
              <a:lnSpc>
                <a:spcPct val="100000"/>
              </a:lnSpc>
              <a:spcBef>
                <a:spcPts val="0"/>
              </a:spcBef>
              <a:buNone/>
            </a:pPr>
            <a:r>
              <a:rPr lang="en-US" sz="1100" dirty="0"/>
              <a:t>Patella and upper extremities: normal</a:t>
            </a:r>
          </a:p>
          <a:p>
            <a:pPr marL="0" indent="0">
              <a:lnSpc>
                <a:spcPct val="100000"/>
              </a:lnSpc>
              <a:spcBef>
                <a:spcPts val="0"/>
              </a:spcBef>
              <a:buNone/>
            </a:pPr>
            <a:r>
              <a:rPr lang="en-US" sz="1100" b="1" dirty="0"/>
              <a:t>Sensory changes:</a:t>
            </a:r>
            <a:endParaRPr lang="en-US" sz="1100" dirty="0"/>
          </a:p>
          <a:p>
            <a:pPr marL="457200" lvl="1" indent="0">
              <a:lnSpc>
                <a:spcPct val="100000"/>
              </a:lnSpc>
              <a:spcBef>
                <a:spcPts val="0"/>
              </a:spcBef>
              <a:buNone/>
            </a:pPr>
            <a:r>
              <a:rPr lang="en-US" sz="1100" dirty="0"/>
              <a:t>Radial and ulnar distributions of right hand</a:t>
            </a:r>
          </a:p>
          <a:p>
            <a:pPr marL="457200" lvl="1" indent="0">
              <a:lnSpc>
                <a:spcPct val="100000"/>
              </a:lnSpc>
              <a:spcBef>
                <a:spcPts val="0"/>
              </a:spcBef>
              <a:buNone/>
            </a:pPr>
            <a:r>
              <a:rPr lang="en-US" sz="1100" dirty="0"/>
              <a:t>Lateral lower legs and dorsum of feet bilaterally</a:t>
            </a:r>
          </a:p>
          <a:p>
            <a:pPr marL="0" indent="0">
              <a:spcBef>
                <a:spcPts val="0"/>
              </a:spcBef>
              <a:buNone/>
            </a:pPr>
            <a:endParaRPr lang="en-US" sz="1200" dirty="0">
              <a:latin typeface="+mj-lt"/>
            </a:endParaRPr>
          </a:p>
          <a:p>
            <a:pPr marL="0" indent="0">
              <a:buNone/>
            </a:pPr>
            <a:br>
              <a:rPr lang="en-US" sz="1800" dirty="0">
                <a:latin typeface="+mj-lt"/>
              </a:rPr>
            </a:br>
            <a:endParaRPr lang="en-US" sz="1800" dirty="0">
              <a:latin typeface="+mj-lt"/>
            </a:endParaRPr>
          </a:p>
        </p:txBody>
      </p:sp>
      <p:sp>
        <p:nvSpPr>
          <p:cNvPr id="4" name="Content Placeholder 3">
            <a:extLst>
              <a:ext uri="{FF2B5EF4-FFF2-40B4-BE49-F238E27FC236}">
                <a16:creationId xmlns:a16="http://schemas.microsoft.com/office/drawing/2014/main" id="{75E0641C-C8DA-8169-CDB8-6D88852119B8}"/>
              </a:ext>
            </a:extLst>
          </p:cNvPr>
          <p:cNvSpPr>
            <a:spLocks noGrp="1"/>
          </p:cNvSpPr>
          <p:nvPr>
            <p:ph sz="half" idx="2"/>
          </p:nvPr>
        </p:nvSpPr>
        <p:spPr/>
        <p:txBody>
          <a:bodyPr>
            <a:normAutofit/>
          </a:bodyPr>
          <a:lstStyle/>
          <a:p>
            <a:pPr marL="0" indent="0">
              <a:spcBef>
                <a:spcPts val="0"/>
              </a:spcBef>
              <a:buNone/>
            </a:pPr>
            <a:r>
              <a:rPr lang="en-US" sz="1400" b="1" dirty="0"/>
              <a:t>CBC:</a:t>
            </a:r>
            <a:r>
              <a:rPr lang="en-US" sz="1400" dirty="0"/>
              <a:t> Hct 32%, WBC 11,200/</a:t>
            </a:r>
            <a:r>
              <a:rPr lang="en-US" sz="1400" dirty="0" err="1"/>
              <a:t>uL</a:t>
            </a:r>
            <a:r>
              <a:rPr lang="en-US" sz="1400" dirty="0"/>
              <a:t> (normal differential), platelets 456,000/</a:t>
            </a:r>
            <a:r>
              <a:rPr lang="en-US" sz="1400" dirty="0" err="1"/>
              <a:t>uL</a:t>
            </a:r>
            <a:endParaRPr lang="en-US" sz="1400" dirty="0"/>
          </a:p>
          <a:p>
            <a:pPr marL="0" indent="0">
              <a:spcBef>
                <a:spcPts val="0"/>
              </a:spcBef>
              <a:buNone/>
            </a:pPr>
            <a:r>
              <a:rPr lang="en-US" sz="1400" b="1" dirty="0"/>
              <a:t>CMP:</a:t>
            </a:r>
            <a:r>
              <a:rPr lang="en-US" sz="1400" dirty="0"/>
              <a:t> Creatinine 1.6 mg/dL, albumin 3.1 g/dL</a:t>
            </a:r>
          </a:p>
          <a:p>
            <a:pPr marL="0" indent="0">
              <a:spcBef>
                <a:spcPts val="0"/>
              </a:spcBef>
              <a:buNone/>
            </a:pPr>
            <a:r>
              <a:rPr lang="en-US" sz="1400" b="1" dirty="0"/>
              <a:t>Urine dipstick (office):</a:t>
            </a:r>
            <a:r>
              <a:rPr lang="en-US" sz="1400" dirty="0"/>
              <a:t> positive for blood and protein</a:t>
            </a:r>
          </a:p>
          <a:p>
            <a:pPr marL="0" indent="0">
              <a:spcBef>
                <a:spcPts val="0"/>
              </a:spcBef>
              <a:buNone/>
            </a:pPr>
            <a:r>
              <a:rPr lang="en-US" sz="1400" b="1" dirty="0"/>
              <a:t>Inflammatory markers:</a:t>
            </a:r>
            <a:r>
              <a:rPr lang="en-US" sz="1400" dirty="0"/>
              <a:t> ESR 80 mm/h, CRP 45 mg/L</a:t>
            </a:r>
          </a:p>
          <a:p>
            <a:pPr marL="0" indent="0">
              <a:spcBef>
                <a:spcPts val="0"/>
              </a:spcBef>
              <a:buNone/>
            </a:pPr>
            <a:r>
              <a:rPr lang="en-US" sz="1400" b="1" dirty="0"/>
              <a:t>Complement:</a:t>
            </a:r>
            <a:r>
              <a:rPr lang="en-US" sz="1400" dirty="0"/>
              <a:t> C3 198 mg/dL, C4 42 mg/dL (both normal)</a:t>
            </a:r>
          </a:p>
          <a:p>
            <a:pPr marL="0" indent="0">
              <a:spcBef>
                <a:spcPts val="0"/>
              </a:spcBef>
              <a:buNone/>
            </a:pPr>
            <a:r>
              <a:rPr lang="en-US" sz="1400" b="1" dirty="0"/>
              <a:t>Serologies:</a:t>
            </a:r>
            <a:r>
              <a:rPr lang="en-US" sz="1400" dirty="0"/>
              <a:t> ANA, RF, ANCA, ACE </a:t>
            </a:r>
            <a:r>
              <a:rPr lang="en-US" sz="1400" b="1" dirty="0"/>
              <a:t>pending</a:t>
            </a:r>
            <a:endParaRPr lang="en-US" sz="1400" dirty="0"/>
          </a:p>
          <a:p>
            <a:pPr marL="0" indent="0">
              <a:spcBef>
                <a:spcPts val="0"/>
              </a:spcBef>
              <a:buNone/>
            </a:pPr>
            <a:r>
              <a:rPr lang="en-US" sz="1400" b="1" dirty="0"/>
              <a:t>Imaging:</a:t>
            </a:r>
            <a:r>
              <a:rPr lang="en-US" sz="1400" dirty="0"/>
              <a:t> </a:t>
            </a:r>
            <a:r>
              <a:rPr lang="en-US" sz="1400" b="1" dirty="0"/>
              <a:t>Chest x-ray:</a:t>
            </a:r>
            <a:r>
              <a:rPr lang="en-US" sz="1400" dirty="0"/>
              <a:t> bilateral lung nodules</a:t>
            </a:r>
          </a:p>
          <a:p>
            <a:pPr marL="0" indent="0">
              <a:lnSpc>
                <a:spcPct val="100000"/>
              </a:lnSpc>
              <a:buNone/>
            </a:pPr>
            <a:r>
              <a:rPr lang="en-US" sz="1400" b="1" dirty="0"/>
              <a:t>Which one of the following is the most likely diagnosis of this patient’s neuromuscular symptoms?</a:t>
            </a:r>
            <a:endParaRPr lang="en-US" sz="1400" dirty="0"/>
          </a:p>
          <a:p>
            <a:pPr marL="0" indent="0">
              <a:lnSpc>
                <a:spcPct val="100000"/>
              </a:lnSpc>
              <a:buNone/>
            </a:pPr>
            <a:r>
              <a:rPr lang="en-US" sz="1400" dirty="0"/>
              <a:t>A. Guillain-Barré syndrome</a:t>
            </a:r>
            <a:br>
              <a:rPr lang="en-US" sz="1400" dirty="0"/>
            </a:br>
            <a:r>
              <a:rPr lang="en-US" sz="1400" dirty="0"/>
              <a:t>B. Antibiotic-induced polyneuropathy</a:t>
            </a:r>
            <a:br>
              <a:rPr lang="en-US" sz="1400" dirty="0"/>
            </a:br>
            <a:r>
              <a:rPr lang="en-US" sz="1400" dirty="0"/>
              <a:t>C. </a:t>
            </a:r>
            <a:r>
              <a:rPr lang="en-US" sz="1400" dirty="0" err="1"/>
              <a:t>Vasculitic</a:t>
            </a:r>
            <a:r>
              <a:rPr lang="en-US" sz="1400" dirty="0"/>
              <a:t> neuropathy</a:t>
            </a:r>
            <a:br>
              <a:rPr lang="en-US" sz="1400" dirty="0"/>
            </a:br>
            <a:r>
              <a:rPr lang="en-US" sz="1400" dirty="0"/>
              <a:t>D. Idiopathic inflammatory myositis</a:t>
            </a:r>
            <a:br>
              <a:rPr lang="en-US" sz="1400" dirty="0"/>
            </a:br>
            <a:r>
              <a:rPr lang="en-US" sz="1400" dirty="0"/>
              <a:t>E. SLE</a:t>
            </a:r>
          </a:p>
          <a:p>
            <a:pPr marL="0" indent="0">
              <a:buNone/>
            </a:pPr>
            <a:endParaRPr lang="en-US" dirty="0"/>
          </a:p>
        </p:txBody>
      </p:sp>
    </p:spTree>
    <p:extLst>
      <p:ext uri="{BB962C8B-B14F-4D97-AF65-F5344CB8AC3E}">
        <p14:creationId xmlns:p14="http://schemas.microsoft.com/office/powerpoint/2010/main" val="571357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10D95-A99E-20BC-9D82-C6A64B767BF4}"/>
              </a:ext>
            </a:extLst>
          </p:cNvPr>
          <p:cNvSpPr>
            <a:spLocks noGrp="1"/>
          </p:cNvSpPr>
          <p:nvPr>
            <p:ph type="title"/>
          </p:nvPr>
        </p:nvSpPr>
        <p:spPr/>
        <p:txBody>
          <a:bodyPr/>
          <a:lstStyle/>
          <a:p>
            <a:r>
              <a:rPr lang="en-US" dirty="0"/>
              <a:t>Question 7.</a:t>
            </a:r>
          </a:p>
        </p:txBody>
      </p:sp>
      <p:sp>
        <p:nvSpPr>
          <p:cNvPr id="3" name="Content Placeholder 2">
            <a:extLst>
              <a:ext uri="{FF2B5EF4-FFF2-40B4-BE49-F238E27FC236}">
                <a16:creationId xmlns:a16="http://schemas.microsoft.com/office/drawing/2014/main" id="{CE198886-101A-A81D-7F69-DD3192FA6011}"/>
              </a:ext>
            </a:extLst>
          </p:cNvPr>
          <p:cNvSpPr>
            <a:spLocks noGrp="1"/>
          </p:cNvSpPr>
          <p:nvPr>
            <p:ph sz="half" idx="1"/>
          </p:nvPr>
        </p:nvSpPr>
        <p:spPr/>
        <p:txBody>
          <a:bodyPr/>
          <a:lstStyle/>
          <a:p>
            <a:pPr marL="0" indent="0">
              <a:buNone/>
            </a:pPr>
            <a:r>
              <a:rPr lang="en-US" dirty="0"/>
              <a:t>ANSWER: C </a:t>
            </a:r>
          </a:p>
        </p:txBody>
      </p:sp>
    </p:spTree>
    <p:extLst>
      <p:ext uri="{BB962C8B-B14F-4D97-AF65-F5344CB8AC3E}">
        <p14:creationId xmlns:p14="http://schemas.microsoft.com/office/powerpoint/2010/main" val="189212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7852B-934E-18C2-CCBE-CF2F3A8FE7C7}"/>
              </a:ext>
            </a:extLst>
          </p:cNvPr>
          <p:cNvSpPr>
            <a:spLocks noGrp="1"/>
          </p:cNvSpPr>
          <p:nvPr>
            <p:ph type="title"/>
          </p:nvPr>
        </p:nvSpPr>
        <p:spPr/>
        <p:txBody>
          <a:bodyPr/>
          <a:lstStyle/>
          <a:p>
            <a:r>
              <a:rPr lang="en-US" dirty="0"/>
              <a:t>Explanation and rationale </a:t>
            </a:r>
          </a:p>
        </p:txBody>
      </p:sp>
      <p:sp>
        <p:nvSpPr>
          <p:cNvPr id="3" name="Content Placeholder 2">
            <a:extLst>
              <a:ext uri="{FF2B5EF4-FFF2-40B4-BE49-F238E27FC236}">
                <a16:creationId xmlns:a16="http://schemas.microsoft.com/office/drawing/2014/main" id="{7D770E0C-AD35-85EF-9332-D76CCE45588E}"/>
              </a:ext>
            </a:extLst>
          </p:cNvPr>
          <p:cNvSpPr>
            <a:spLocks noGrp="1"/>
          </p:cNvSpPr>
          <p:nvPr>
            <p:ph idx="1"/>
          </p:nvPr>
        </p:nvSpPr>
        <p:spPr/>
        <p:txBody>
          <a:bodyPr>
            <a:normAutofit/>
          </a:bodyPr>
          <a:lstStyle/>
          <a:p>
            <a:r>
              <a:rPr lang="en-US" sz="1900" dirty="0">
                <a:latin typeface="+mj-lt"/>
              </a:rPr>
              <a:t>This case illustrates a presentation most consistent with </a:t>
            </a:r>
            <a:r>
              <a:rPr lang="en-US" sz="1900" b="1" dirty="0">
                <a:latin typeface="+mj-lt"/>
              </a:rPr>
              <a:t>“mononeuritis multiplex”</a:t>
            </a:r>
            <a:r>
              <a:rPr lang="en-US" sz="1900" dirty="0">
                <a:latin typeface="+mj-lt"/>
              </a:rPr>
              <a:t>, which is </a:t>
            </a:r>
            <a:r>
              <a:rPr lang="en-US" sz="1900" b="1" dirty="0">
                <a:latin typeface="+mj-lt"/>
              </a:rPr>
              <a:t>most often caused by a </a:t>
            </a:r>
            <a:r>
              <a:rPr lang="en-US" sz="1900" b="1" dirty="0" err="1">
                <a:latin typeface="+mj-lt"/>
              </a:rPr>
              <a:t>vasculitic</a:t>
            </a:r>
            <a:r>
              <a:rPr lang="en-US" sz="1900" b="1" dirty="0">
                <a:latin typeface="+mj-lt"/>
              </a:rPr>
              <a:t> neuropathy</a:t>
            </a:r>
            <a:r>
              <a:rPr lang="en-US" sz="1900" dirty="0">
                <a:latin typeface="+mj-lt"/>
              </a:rPr>
              <a:t>.</a:t>
            </a:r>
          </a:p>
          <a:p>
            <a:r>
              <a:rPr lang="en-US" sz="1900" dirty="0">
                <a:latin typeface="+mj-lt"/>
              </a:rPr>
              <a:t>Features supporting </a:t>
            </a:r>
            <a:r>
              <a:rPr lang="en-US" sz="1900" b="1" dirty="0" err="1">
                <a:latin typeface="+mj-lt"/>
              </a:rPr>
              <a:t>vasculitic</a:t>
            </a:r>
            <a:r>
              <a:rPr lang="en-US" sz="1900" b="1" dirty="0">
                <a:latin typeface="+mj-lt"/>
              </a:rPr>
              <a:t> neuropathy:</a:t>
            </a:r>
            <a:endParaRPr lang="en-US" sz="1900" dirty="0">
              <a:latin typeface="+mj-lt"/>
            </a:endParaRPr>
          </a:p>
          <a:p>
            <a:pPr lvl="1"/>
            <a:r>
              <a:rPr lang="en-US" sz="1900" dirty="0">
                <a:latin typeface="+mj-lt"/>
              </a:rPr>
              <a:t>Progressive, </a:t>
            </a:r>
            <a:r>
              <a:rPr lang="en-US" sz="1900" b="1" dirty="0">
                <a:latin typeface="+mj-lt"/>
              </a:rPr>
              <a:t>asymmetric weakness in different myotomes</a:t>
            </a:r>
            <a:endParaRPr lang="en-US" sz="1900" dirty="0">
              <a:latin typeface="+mj-lt"/>
            </a:endParaRPr>
          </a:p>
          <a:p>
            <a:pPr lvl="1"/>
            <a:r>
              <a:rPr lang="en-US" sz="1900" dirty="0">
                <a:latin typeface="+mj-lt"/>
              </a:rPr>
              <a:t>Pain and </a:t>
            </a:r>
            <a:r>
              <a:rPr lang="en-US" sz="1900" b="1" dirty="0">
                <a:latin typeface="+mj-lt"/>
              </a:rPr>
              <a:t>altered sensation in individual nerve distributions</a:t>
            </a:r>
            <a:endParaRPr lang="en-US" sz="1900" dirty="0">
              <a:latin typeface="+mj-lt"/>
            </a:endParaRPr>
          </a:p>
          <a:p>
            <a:pPr lvl="1"/>
            <a:r>
              <a:rPr lang="en-US" sz="1900" dirty="0">
                <a:latin typeface="+mj-lt"/>
              </a:rPr>
              <a:t>History of </a:t>
            </a:r>
            <a:r>
              <a:rPr lang="en-US" sz="1900" b="1" dirty="0">
                <a:latin typeface="+mj-lt"/>
              </a:rPr>
              <a:t>recurrent sinus inflammation</a:t>
            </a:r>
            <a:endParaRPr lang="en-US" sz="1900" dirty="0">
              <a:latin typeface="+mj-lt"/>
            </a:endParaRPr>
          </a:p>
          <a:p>
            <a:pPr lvl="1"/>
            <a:r>
              <a:rPr lang="en-US" sz="1900" dirty="0">
                <a:latin typeface="+mj-lt"/>
              </a:rPr>
              <a:t>Abnormal chest x-ray with </a:t>
            </a:r>
            <a:r>
              <a:rPr lang="en-US" sz="1900" b="1" dirty="0">
                <a:latin typeface="+mj-lt"/>
              </a:rPr>
              <a:t>lung nodules</a:t>
            </a:r>
            <a:endParaRPr lang="en-US" sz="1900" dirty="0">
              <a:latin typeface="+mj-lt"/>
            </a:endParaRPr>
          </a:p>
          <a:p>
            <a:pPr lvl="1"/>
            <a:r>
              <a:rPr lang="en-US" sz="1900" dirty="0">
                <a:latin typeface="+mj-lt"/>
              </a:rPr>
              <a:t>Elevated inflammatory markers (ESR, CRP)</a:t>
            </a:r>
          </a:p>
          <a:p>
            <a:pPr lvl="1"/>
            <a:r>
              <a:rPr lang="en-US" sz="1900" dirty="0">
                <a:latin typeface="+mj-lt"/>
              </a:rPr>
              <a:t>Renal dysfunction and </a:t>
            </a:r>
            <a:r>
              <a:rPr lang="en-US" sz="1900" b="1" dirty="0">
                <a:latin typeface="+mj-lt"/>
              </a:rPr>
              <a:t>abnormal urine</a:t>
            </a:r>
            <a:endParaRPr lang="en-US" sz="1900" dirty="0">
              <a:latin typeface="+mj-lt"/>
            </a:endParaRPr>
          </a:p>
          <a:p>
            <a:r>
              <a:rPr lang="en-US" sz="1900" dirty="0">
                <a:latin typeface="+mj-lt"/>
              </a:rPr>
              <a:t>This patient actually had </a:t>
            </a:r>
            <a:r>
              <a:rPr lang="en-US" sz="1900" b="1" dirty="0">
                <a:latin typeface="+mj-lt"/>
              </a:rPr>
              <a:t>ANCA-associated vasculitis/</a:t>
            </a:r>
            <a:r>
              <a:rPr lang="en-US" sz="1900" dirty="0">
                <a:latin typeface="+mj-lt"/>
              </a:rPr>
              <a:t> </a:t>
            </a:r>
            <a:r>
              <a:rPr lang="en-US" sz="1900" b="1" dirty="0">
                <a:latin typeface="+mj-lt"/>
              </a:rPr>
              <a:t>GPA (Granulomatosis with Polyangiitis)</a:t>
            </a:r>
            <a:r>
              <a:rPr lang="en-US" sz="1900" dirty="0">
                <a:latin typeface="+mj-lt"/>
              </a:rPr>
              <a:t>.</a:t>
            </a:r>
          </a:p>
          <a:p>
            <a:r>
              <a:rPr lang="en-US" sz="1900" b="1" dirty="0">
                <a:latin typeface="+mj-lt"/>
              </a:rPr>
              <a:t>Immediate management:</a:t>
            </a:r>
            <a:r>
              <a:rPr lang="en-US" sz="1900" dirty="0">
                <a:latin typeface="+mj-lt"/>
              </a:rPr>
              <a:t> start </a:t>
            </a:r>
            <a:r>
              <a:rPr lang="en-US" sz="1900" b="1" dirty="0">
                <a:latin typeface="+mj-lt"/>
              </a:rPr>
              <a:t>high-dose glucocorticoids</a:t>
            </a:r>
            <a:r>
              <a:rPr lang="en-US" sz="1900" dirty="0">
                <a:latin typeface="+mj-lt"/>
              </a:rPr>
              <a:t>.</a:t>
            </a:r>
          </a:p>
          <a:p>
            <a:endParaRPr lang="en-US" dirty="0"/>
          </a:p>
        </p:txBody>
      </p:sp>
    </p:spTree>
    <p:extLst>
      <p:ext uri="{BB962C8B-B14F-4D97-AF65-F5344CB8AC3E}">
        <p14:creationId xmlns:p14="http://schemas.microsoft.com/office/powerpoint/2010/main" val="2821973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5AF2-112E-30BF-BB5C-ECFD2614383C}"/>
              </a:ext>
            </a:extLst>
          </p:cNvPr>
          <p:cNvSpPr>
            <a:spLocks noGrp="1"/>
          </p:cNvSpPr>
          <p:nvPr>
            <p:ph type="title"/>
          </p:nvPr>
        </p:nvSpPr>
        <p:spPr/>
        <p:txBody>
          <a:bodyPr/>
          <a:lstStyle/>
          <a:p>
            <a:r>
              <a:rPr lang="en-US" dirty="0"/>
              <a:t>Differential considerations</a:t>
            </a:r>
          </a:p>
        </p:txBody>
      </p:sp>
      <p:sp>
        <p:nvSpPr>
          <p:cNvPr id="3" name="Content Placeholder 2">
            <a:extLst>
              <a:ext uri="{FF2B5EF4-FFF2-40B4-BE49-F238E27FC236}">
                <a16:creationId xmlns:a16="http://schemas.microsoft.com/office/drawing/2014/main" id="{9BB4ACF5-030A-C3FA-A206-7308FEDB5FCB}"/>
              </a:ext>
            </a:extLst>
          </p:cNvPr>
          <p:cNvSpPr>
            <a:spLocks noGrp="1"/>
          </p:cNvSpPr>
          <p:nvPr>
            <p:ph idx="1"/>
          </p:nvPr>
        </p:nvSpPr>
        <p:spPr/>
        <p:txBody>
          <a:bodyPr>
            <a:normAutofit lnSpcReduction="10000"/>
          </a:bodyPr>
          <a:lstStyle/>
          <a:p>
            <a:pPr marL="0" indent="0">
              <a:buNone/>
            </a:pPr>
            <a:r>
              <a:rPr lang="en-US" sz="2100" dirty="0"/>
              <a:t>SLE neuropathy:</a:t>
            </a:r>
          </a:p>
          <a:p>
            <a:pPr lvl="1"/>
            <a:r>
              <a:rPr lang="en-US" sz="2100" dirty="0"/>
              <a:t>Can affect peripheral nervous system and cause nephropathy</a:t>
            </a:r>
          </a:p>
          <a:p>
            <a:pPr lvl="1"/>
            <a:r>
              <a:rPr lang="en-US" sz="2100" b="1" dirty="0"/>
              <a:t>Sinus involvement, lung nodules, elevated WBC/platelets, and high complement</a:t>
            </a:r>
            <a:r>
              <a:rPr lang="en-US" sz="2100" dirty="0"/>
              <a:t> levels make SLE less likely in this patient</a:t>
            </a:r>
          </a:p>
          <a:p>
            <a:pPr marL="0" indent="0">
              <a:buNone/>
            </a:pPr>
            <a:r>
              <a:rPr lang="en-US" sz="1900" b="1" dirty="0">
                <a:latin typeface="+mj-lt"/>
              </a:rPr>
              <a:t>Guillain-Barré syndrome (GBS):</a:t>
            </a:r>
            <a:endParaRPr lang="en-US" sz="1900" dirty="0">
              <a:latin typeface="+mj-lt"/>
            </a:endParaRPr>
          </a:p>
          <a:p>
            <a:pPr lvl="1"/>
            <a:r>
              <a:rPr lang="en-US" sz="1900" dirty="0">
                <a:latin typeface="+mj-lt"/>
              </a:rPr>
              <a:t>Classically presents as </a:t>
            </a:r>
            <a:r>
              <a:rPr lang="en-US" sz="1900" b="1" dirty="0">
                <a:latin typeface="+mj-lt"/>
              </a:rPr>
              <a:t>initially distal symmetric lower extremity weakness</a:t>
            </a:r>
            <a:r>
              <a:rPr lang="en-US" sz="1900" dirty="0">
                <a:latin typeface="+mj-lt"/>
              </a:rPr>
              <a:t>, </a:t>
            </a:r>
            <a:r>
              <a:rPr lang="en-US" sz="1900" b="1" dirty="0">
                <a:latin typeface="+mj-lt"/>
              </a:rPr>
              <a:t>ascending proximally</a:t>
            </a:r>
            <a:endParaRPr lang="en-US" sz="1900" dirty="0">
              <a:latin typeface="+mj-lt"/>
            </a:endParaRPr>
          </a:p>
          <a:p>
            <a:pPr lvl="1"/>
            <a:r>
              <a:rPr lang="en-US" sz="1900" dirty="0">
                <a:latin typeface="+mj-lt"/>
              </a:rPr>
              <a:t>Diffuse </a:t>
            </a:r>
            <a:r>
              <a:rPr lang="en-US" sz="1900" b="1" dirty="0">
                <a:latin typeface="+mj-lt"/>
              </a:rPr>
              <a:t>areflexia</a:t>
            </a:r>
            <a:endParaRPr lang="en-US" sz="1900" dirty="0">
              <a:latin typeface="+mj-lt"/>
            </a:endParaRPr>
          </a:p>
          <a:p>
            <a:pPr lvl="1"/>
            <a:r>
              <a:rPr lang="en-US" sz="1900" b="1" dirty="0">
                <a:latin typeface="+mj-lt"/>
              </a:rPr>
              <a:t>Motor deficits more common than sensory</a:t>
            </a:r>
            <a:endParaRPr lang="en-US" sz="1900" dirty="0">
              <a:latin typeface="+mj-lt"/>
            </a:endParaRPr>
          </a:p>
          <a:p>
            <a:pPr lvl="1"/>
            <a:r>
              <a:rPr lang="en-US" sz="1900" dirty="0">
                <a:latin typeface="+mj-lt"/>
              </a:rPr>
              <a:t>Often preceded by </a:t>
            </a:r>
            <a:r>
              <a:rPr lang="en-US" sz="1900" b="1" dirty="0">
                <a:latin typeface="+mj-lt"/>
              </a:rPr>
              <a:t>viral infection or immunization</a:t>
            </a:r>
            <a:endParaRPr lang="en-US" sz="1900" dirty="0">
              <a:latin typeface="+mj-lt"/>
            </a:endParaRPr>
          </a:p>
          <a:p>
            <a:pPr marL="0" indent="0">
              <a:buNone/>
            </a:pPr>
            <a:r>
              <a:rPr lang="en-US" sz="1900" b="1" dirty="0">
                <a:latin typeface="+mj-lt"/>
              </a:rPr>
              <a:t>Antibiotic-induced peripheral neuropathy:</a:t>
            </a:r>
            <a:endParaRPr lang="en-US" sz="1900" dirty="0">
              <a:latin typeface="+mj-lt"/>
            </a:endParaRPr>
          </a:p>
          <a:p>
            <a:pPr lvl="1"/>
            <a:r>
              <a:rPr lang="en-US" sz="1900" dirty="0">
                <a:latin typeface="+mj-lt"/>
              </a:rPr>
              <a:t>Rare complication</a:t>
            </a:r>
          </a:p>
          <a:p>
            <a:pPr lvl="1"/>
            <a:r>
              <a:rPr lang="en-US" sz="1900" dirty="0">
                <a:latin typeface="+mj-lt"/>
              </a:rPr>
              <a:t>Typically </a:t>
            </a:r>
            <a:r>
              <a:rPr lang="en-US" sz="1900" b="1" dirty="0">
                <a:latin typeface="+mj-lt"/>
              </a:rPr>
              <a:t>symmetric sensory neuropathy</a:t>
            </a:r>
            <a:r>
              <a:rPr lang="en-US" sz="1900" dirty="0">
                <a:latin typeface="+mj-lt"/>
              </a:rPr>
              <a:t> or </a:t>
            </a:r>
            <a:r>
              <a:rPr lang="en-US" sz="1900" b="1" dirty="0">
                <a:latin typeface="+mj-lt"/>
              </a:rPr>
              <a:t>diffuse small fiber neuropathy</a:t>
            </a:r>
            <a:r>
              <a:rPr lang="en-US" sz="1900" dirty="0">
                <a:latin typeface="+mj-lt"/>
              </a:rPr>
              <a:t>, primarily </a:t>
            </a:r>
            <a:r>
              <a:rPr lang="en-US" sz="1900" b="1" dirty="0">
                <a:latin typeface="+mj-lt"/>
              </a:rPr>
              <a:t>pain</a:t>
            </a:r>
            <a:endParaRPr lang="en-US" sz="1900" dirty="0">
              <a:latin typeface="+mj-lt"/>
            </a:endParaRPr>
          </a:p>
          <a:p>
            <a:pPr lvl="1"/>
            <a:r>
              <a:rPr lang="en-US" sz="1900" dirty="0">
                <a:latin typeface="+mj-lt"/>
              </a:rPr>
              <a:t>Fluoroquinolones most commonly implicated (also dapsone, linezolid, metronidazole, nitrofurantoin)</a:t>
            </a:r>
          </a:p>
          <a:p>
            <a:pPr lvl="1"/>
            <a:endParaRPr lang="en-US" sz="1900" dirty="0">
              <a:latin typeface="+mj-lt"/>
            </a:endParaRPr>
          </a:p>
          <a:p>
            <a:endParaRPr lang="en-US" dirty="0"/>
          </a:p>
        </p:txBody>
      </p:sp>
    </p:spTree>
    <p:extLst>
      <p:ext uri="{BB962C8B-B14F-4D97-AF65-F5344CB8AC3E}">
        <p14:creationId xmlns:p14="http://schemas.microsoft.com/office/powerpoint/2010/main" val="3522924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AF0BD-8E5A-B302-C509-B5F4570454DD}"/>
              </a:ext>
            </a:extLst>
          </p:cNvPr>
          <p:cNvSpPr>
            <a:spLocks noGrp="1"/>
          </p:cNvSpPr>
          <p:nvPr>
            <p:ph type="title"/>
          </p:nvPr>
        </p:nvSpPr>
        <p:spPr/>
        <p:txBody>
          <a:bodyPr/>
          <a:lstStyle/>
          <a:p>
            <a:r>
              <a:rPr lang="en-US" dirty="0"/>
              <a:t>SYMPTOMS OF PMR</a:t>
            </a:r>
          </a:p>
        </p:txBody>
      </p:sp>
      <p:sp>
        <p:nvSpPr>
          <p:cNvPr id="3" name="Content Placeholder 2">
            <a:extLst>
              <a:ext uri="{FF2B5EF4-FFF2-40B4-BE49-F238E27FC236}">
                <a16:creationId xmlns:a16="http://schemas.microsoft.com/office/drawing/2014/main" id="{DC464A4B-9EBA-9E0C-66C9-9BE3C647D70E}"/>
              </a:ext>
            </a:extLst>
          </p:cNvPr>
          <p:cNvSpPr>
            <a:spLocks noGrp="1"/>
          </p:cNvSpPr>
          <p:nvPr>
            <p:ph idx="1"/>
          </p:nvPr>
        </p:nvSpPr>
        <p:spPr/>
        <p:txBody>
          <a:bodyPr>
            <a:normAutofit/>
          </a:bodyPr>
          <a:lstStyle/>
          <a:p>
            <a:r>
              <a:rPr lang="en-US" sz="2000" dirty="0">
                <a:latin typeface="+mj-lt"/>
              </a:rPr>
              <a:t>Most common inflammatory rheumatic condition in patients &gt; 50 years</a:t>
            </a:r>
          </a:p>
          <a:p>
            <a:r>
              <a:rPr lang="en-US" sz="2000" dirty="0">
                <a:latin typeface="+mj-lt"/>
              </a:rPr>
              <a:t>Females &gt; affected than males 3: 1</a:t>
            </a:r>
          </a:p>
          <a:p>
            <a:r>
              <a:rPr lang="en-US" sz="2000" dirty="0">
                <a:latin typeface="+mj-lt"/>
              </a:rPr>
              <a:t>Always ask- onset of symptoms is over few days to weeks</a:t>
            </a:r>
          </a:p>
          <a:p>
            <a:r>
              <a:rPr lang="en-US" sz="2000" dirty="0">
                <a:latin typeface="+mj-lt"/>
              </a:rPr>
              <a:t>Joint distribution : shoulder/neck bilaterally &gt; hips</a:t>
            </a:r>
          </a:p>
          <a:p>
            <a:r>
              <a:rPr lang="en-US" sz="2000" dirty="0">
                <a:latin typeface="+mj-lt"/>
              </a:rPr>
              <a:t>Morning stiffness &gt; 30 to 45 minutes that resolves partially as day progresses.</a:t>
            </a:r>
          </a:p>
          <a:p>
            <a:r>
              <a:rPr lang="en-US" sz="2000" dirty="0">
                <a:latin typeface="+mj-lt"/>
              </a:rPr>
              <a:t>Elevation of inflammatory markers is the norm.</a:t>
            </a:r>
          </a:p>
          <a:p>
            <a:r>
              <a:rPr lang="en-US" sz="2000" dirty="0">
                <a:latin typeface="+mj-lt"/>
              </a:rPr>
              <a:t>Rapid resolution of symptoms within 48 years with initiation of prednisone is a key to diagnosis.</a:t>
            </a:r>
          </a:p>
        </p:txBody>
      </p:sp>
    </p:spTree>
    <p:extLst>
      <p:ext uri="{BB962C8B-B14F-4D97-AF65-F5344CB8AC3E}">
        <p14:creationId xmlns:p14="http://schemas.microsoft.com/office/powerpoint/2010/main" val="2000163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0D38D-9A97-B919-E229-FCA234BACC7A}"/>
              </a:ext>
            </a:extLst>
          </p:cNvPr>
          <p:cNvSpPr>
            <a:spLocks noGrp="1"/>
          </p:cNvSpPr>
          <p:nvPr>
            <p:ph type="title"/>
          </p:nvPr>
        </p:nvSpPr>
        <p:spPr/>
        <p:txBody>
          <a:bodyPr/>
          <a:lstStyle/>
          <a:p>
            <a:r>
              <a:rPr lang="en-US" dirty="0"/>
              <a:t>Why is it not</a:t>
            </a:r>
            <a:br>
              <a:rPr lang="en-US" dirty="0"/>
            </a:br>
            <a:r>
              <a:rPr lang="en-US" dirty="0"/>
              <a:t>Idiopathic Inflammatory Myositis?</a:t>
            </a:r>
          </a:p>
        </p:txBody>
      </p:sp>
      <p:sp>
        <p:nvSpPr>
          <p:cNvPr id="3" name="Content Placeholder 2">
            <a:extLst>
              <a:ext uri="{FF2B5EF4-FFF2-40B4-BE49-F238E27FC236}">
                <a16:creationId xmlns:a16="http://schemas.microsoft.com/office/drawing/2014/main" id="{809D645A-8B12-2938-F9B5-25811341B2F5}"/>
              </a:ext>
            </a:extLst>
          </p:cNvPr>
          <p:cNvSpPr>
            <a:spLocks noGrp="1"/>
          </p:cNvSpPr>
          <p:nvPr>
            <p:ph idx="1"/>
          </p:nvPr>
        </p:nvSpPr>
        <p:spPr>
          <a:xfrm>
            <a:off x="838200" y="1825624"/>
            <a:ext cx="10515600" cy="4840095"/>
          </a:xfrm>
        </p:spPr>
        <p:txBody>
          <a:bodyPr>
            <a:noAutofit/>
          </a:bodyPr>
          <a:lstStyle/>
          <a:p>
            <a:r>
              <a:rPr lang="en-US" sz="1800" b="1" dirty="0">
                <a:latin typeface="+mj-lt"/>
              </a:rPr>
              <a:t>Pattern of Weakness:</a:t>
            </a:r>
            <a:endParaRPr lang="en-US" sz="1800" dirty="0">
              <a:latin typeface="+mj-lt"/>
            </a:endParaRPr>
          </a:p>
          <a:p>
            <a:pPr lvl="1"/>
            <a:r>
              <a:rPr lang="en-US" sz="1800" dirty="0">
                <a:latin typeface="+mj-lt"/>
              </a:rPr>
              <a:t>IIM typically causes </a:t>
            </a:r>
            <a:r>
              <a:rPr lang="en-US" sz="1800" b="1" dirty="0">
                <a:latin typeface="+mj-lt"/>
              </a:rPr>
              <a:t>symmetric, proximal muscle weakness</a:t>
            </a:r>
            <a:r>
              <a:rPr lang="en-US" sz="1800" dirty="0">
                <a:latin typeface="+mj-lt"/>
              </a:rPr>
              <a:t> (shoulders, hips) rather than </a:t>
            </a:r>
            <a:r>
              <a:rPr lang="en-US" sz="1800" b="1" dirty="0">
                <a:latin typeface="+mj-lt"/>
              </a:rPr>
              <a:t>asymmetric, distal weakness</a:t>
            </a:r>
            <a:r>
              <a:rPr lang="en-US" sz="1800" dirty="0">
                <a:latin typeface="+mj-lt"/>
              </a:rPr>
              <a:t> in multiple individual nerves (mononeuritis multiplex pattern).</a:t>
            </a:r>
          </a:p>
          <a:p>
            <a:pPr lvl="1"/>
            <a:r>
              <a:rPr lang="en-US" sz="1800" dirty="0">
                <a:latin typeface="+mj-lt"/>
              </a:rPr>
              <a:t>This patient has </a:t>
            </a:r>
            <a:r>
              <a:rPr lang="en-US" sz="1800" b="1" dirty="0">
                <a:latin typeface="+mj-lt"/>
              </a:rPr>
              <a:t>foot drop, wrist drop, and distal limb involvement</a:t>
            </a:r>
            <a:r>
              <a:rPr lang="en-US" sz="1800" dirty="0">
                <a:latin typeface="+mj-lt"/>
              </a:rPr>
              <a:t>, which is not characteristic of IIM.</a:t>
            </a:r>
          </a:p>
          <a:p>
            <a:r>
              <a:rPr lang="en-US" sz="1800" b="1" dirty="0">
                <a:latin typeface="+mj-lt"/>
              </a:rPr>
              <a:t>Sensory Involvement:</a:t>
            </a:r>
            <a:endParaRPr lang="en-US" sz="1800" dirty="0">
              <a:latin typeface="+mj-lt"/>
            </a:endParaRPr>
          </a:p>
          <a:p>
            <a:pPr lvl="1"/>
            <a:r>
              <a:rPr lang="en-US" sz="1800" dirty="0">
                <a:latin typeface="+mj-lt"/>
              </a:rPr>
              <a:t>IIM is primarily a </a:t>
            </a:r>
            <a:r>
              <a:rPr lang="en-US" sz="1800" b="1" dirty="0">
                <a:latin typeface="+mj-lt"/>
              </a:rPr>
              <a:t>motor disorder</a:t>
            </a:r>
            <a:r>
              <a:rPr lang="en-US" sz="1800" dirty="0">
                <a:latin typeface="+mj-lt"/>
              </a:rPr>
              <a:t>; </a:t>
            </a:r>
            <a:r>
              <a:rPr lang="en-US" sz="1800" b="1" dirty="0">
                <a:latin typeface="+mj-lt"/>
              </a:rPr>
              <a:t>sensory symptoms are usually absent</a:t>
            </a:r>
            <a:r>
              <a:rPr lang="en-US" sz="1800" dirty="0">
                <a:latin typeface="+mj-lt"/>
              </a:rPr>
              <a:t>.</a:t>
            </a:r>
          </a:p>
          <a:p>
            <a:pPr lvl="1"/>
            <a:r>
              <a:rPr lang="en-US" sz="1800" dirty="0">
                <a:latin typeface="+mj-lt"/>
              </a:rPr>
              <a:t>This patient has </a:t>
            </a:r>
            <a:r>
              <a:rPr lang="en-US" sz="1800" b="1" dirty="0">
                <a:latin typeface="+mj-lt"/>
              </a:rPr>
              <a:t>painful </a:t>
            </a:r>
            <a:r>
              <a:rPr lang="en-US" sz="1800" b="1" dirty="0" err="1">
                <a:latin typeface="+mj-lt"/>
              </a:rPr>
              <a:t>paresthesias</a:t>
            </a:r>
            <a:r>
              <a:rPr lang="en-US" sz="1800" b="1" dirty="0">
                <a:latin typeface="+mj-lt"/>
              </a:rPr>
              <a:t> in the right hand and burning in the feet</a:t>
            </a:r>
            <a:r>
              <a:rPr lang="en-US" sz="1800" dirty="0">
                <a:latin typeface="+mj-lt"/>
              </a:rPr>
              <a:t>, suggesting </a:t>
            </a:r>
            <a:r>
              <a:rPr lang="en-US" sz="1800" b="1" dirty="0">
                <a:latin typeface="+mj-lt"/>
              </a:rPr>
              <a:t>peripheral nerve involvement</a:t>
            </a:r>
            <a:r>
              <a:rPr lang="en-US" sz="1800" dirty="0">
                <a:latin typeface="+mj-lt"/>
              </a:rPr>
              <a:t>, not myopathy.</a:t>
            </a:r>
          </a:p>
          <a:p>
            <a:r>
              <a:rPr lang="en-US" sz="1800" b="1" dirty="0">
                <a:latin typeface="+mj-lt"/>
              </a:rPr>
              <a:t>Reflexes:</a:t>
            </a:r>
            <a:endParaRPr lang="en-US" sz="1800" dirty="0">
              <a:latin typeface="+mj-lt"/>
            </a:endParaRPr>
          </a:p>
          <a:p>
            <a:pPr lvl="1"/>
            <a:r>
              <a:rPr lang="en-US" sz="1800" dirty="0">
                <a:latin typeface="+mj-lt"/>
              </a:rPr>
              <a:t>Reflexes in IIM are generally </a:t>
            </a:r>
            <a:r>
              <a:rPr lang="en-US" sz="1800" b="1" dirty="0">
                <a:latin typeface="+mj-lt"/>
              </a:rPr>
              <a:t>preserved</a:t>
            </a:r>
            <a:r>
              <a:rPr lang="en-US" sz="1800" dirty="0">
                <a:latin typeface="+mj-lt"/>
              </a:rPr>
              <a:t> unless severe weakness is present.</a:t>
            </a:r>
          </a:p>
          <a:p>
            <a:pPr lvl="1"/>
            <a:r>
              <a:rPr lang="en-US" sz="1800" dirty="0">
                <a:latin typeface="+mj-lt"/>
              </a:rPr>
              <a:t>This patient has </a:t>
            </a:r>
            <a:r>
              <a:rPr lang="en-US" sz="1800" b="1" dirty="0">
                <a:latin typeface="+mj-lt"/>
              </a:rPr>
              <a:t>absent Achilles reflexes</a:t>
            </a:r>
            <a:r>
              <a:rPr lang="en-US" sz="1800" dirty="0">
                <a:latin typeface="+mj-lt"/>
              </a:rPr>
              <a:t>, consistent with </a:t>
            </a:r>
            <a:r>
              <a:rPr lang="en-US" sz="1800" b="1" dirty="0">
                <a:latin typeface="+mj-lt"/>
              </a:rPr>
              <a:t>peripheral neuropathy</a:t>
            </a:r>
            <a:r>
              <a:rPr lang="en-US" sz="1800" dirty="0">
                <a:latin typeface="+mj-lt"/>
              </a:rPr>
              <a:t>, not a primary muscle disease.</a:t>
            </a:r>
          </a:p>
          <a:p>
            <a:r>
              <a:rPr lang="en-US" sz="1800" b="1" dirty="0">
                <a:latin typeface="+mj-lt"/>
              </a:rPr>
              <a:t>Timeline and Progression:</a:t>
            </a:r>
            <a:endParaRPr lang="en-US" sz="1800" dirty="0">
              <a:latin typeface="+mj-lt"/>
            </a:endParaRPr>
          </a:p>
          <a:p>
            <a:pPr lvl="1"/>
            <a:r>
              <a:rPr lang="en-US" sz="1800" dirty="0">
                <a:latin typeface="+mj-lt"/>
              </a:rPr>
              <a:t>IIM usually develops </a:t>
            </a:r>
            <a:r>
              <a:rPr lang="en-US" sz="1800" b="1" dirty="0">
                <a:latin typeface="+mj-lt"/>
              </a:rPr>
              <a:t>gradually over weeks to months</a:t>
            </a:r>
            <a:r>
              <a:rPr lang="en-US" sz="1800" dirty="0">
                <a:latin typeface="+mj-lt"/>
              </a:rPr>
              <a:t>, often bilaterally.</a:t>
            </a:r>
          </a:p>
          <a:p>
            <a:pPr lvl="1"/>
            <a:r>
              <a:rPr lang="en-US" sz="1800" dirty="0">
                <a:latin typeface="+mj-lt"/>
              </a:rPr>
              <a:t>This patient’s course is </a:t>
            </a:r>
            <a:r>
              <a:rPr lang="en-US" sz="1800" b="1" dirty="0">
                <a:latin typeface="+mj-lt"/>
              </a:rPr>
              <a:t>rapid, asymmetric, and sequential in different nerve distributions</a:t>
            </a:r>
            <a:r>
              <a:rPr lang="en-US" sz="1800" dirty="0">
                <a:latin typeface="+mj-lt"/>
              </a:rPr>
              <a:t>.</a:t>
            </a:r>
          </a:p>
        </p:txBody>
      </p:sp>
    </p:spTree>
    <p:extLst>
      <p:ext uri="{BB962C8B-B14F-4D97-AF65-F5344CB8AC3E}">
        <p14:creationId xmlns:p14="http://schemas.microsoft.com/office/powerpoint/2010/main" val="17936648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9BB9E-AF68-C258-AFDD-4E2FC1E0EE35}"/>
              </a:ext>
            </a:extLst>
          </p:cNvPr>
          <p:cNvSpPr>
            <a:spLocks noGrp="1"/>
          </p:cNvSpPr>
          <p:nvPr>
            <p:ph type="title"/>
          </p:nvPr>
        </p:nvSpPr>
        <p:spPr/>
        <p:txBody>
          <a:bodyPr/>
          <a:lstStyle/>
          <a:p>
            <a:r>
              <a:rPr lang="en-US" dirty="0"/>
              <a:t>Why is it not</a:t>
            </a:r>
            <a:br>
              <a:rPr lang="en-US" dirty="0"/>
            </a:br>
            <a:r>
              <a:rPr lang="en-US" dirty="0"/>
              <a:t>Idiopathic Inflammatory Myositis?</a:t>
            </a:r>
          </a:p>
        </p:txBody>
      </p:sp>
      <p:sp>
        <p:nvSpPr>
          <p:cNvPr id="3" name="Content Placeholder 2">
            <a:extLst>
              <a:ext uri="{FF2B5EF4-FFF2-40B4-BE49-F238E27FC236}">
                <a16:creationId xmlns:a16="http://schemas.microsoft.com/office/drawing/2014/main" id="{B384DF41-B2B9-D4B2-2525-FD031B18F42F}"/>
              </a:ext>
            </a:extLst>
          </p:cNvPr>
          <p:cNvSpPr>
            <a:spLocks noGrp="1"/>
          </p:cNvSpPr>
          <p:nvPr>
            <p:ph idx="1"/>
          </p:nvPr>
        </p:nvSpPr>
        <p:spPr/>
        <p:txBody>
          <a:bodyPr>
            <a:normAutofit fontScale="92500" lnSpcReduction="10000"/>
          </a:bodyPr>
          <a:lstStyle/>
          <a:p>
            <a:r>
              <a:rPr lang="en-US" sz="1900" b="1" dirty="0">
                <a:latin typeface="+mj-lt"/>
              </a:rPr>
              <a:t>Laboratory Findings:</a:t>
            </a:r>
            <a:endParaRPr lang="en-US" sz="1900" dirty="0">
              <a:latin typeface="+mj-lt"/>
            </a:endParaRPr>
          </a:p>
          <a:p>
            <a:pPr lvl="1"/>
            <a:r>
              <a:rPr lang="en-US" sz="1900" dirty="0">
                <a:latin typeface="+mj-lt"/>
              </a:rPr>
              <a:t>IIM is usually associated with </a:t>
            </a:r>
            <a:r>
              <a:rPr lang="en-US" sz="1900" b="1" dirty="0">
                <a:latin typeface="+mj-lt"/>
              </a:rPr>
              <a:t>elevated creatine kinase (CK) and aldolase</a:t>
            </a:r>
            <a:r>
              <a:rPr lang="en-US" sz="1900" dirty="0">
                <a:latin typeface="+mj-lt"/>
              </a:rPr>
              <a:t>.</a:t>
            </a:r>
          </a:p>
          <a:p>
            <a:pPr lvl="1"/>
            <a:r>
              <a:rPr lang="en-US" sz="1900" dirty="0">
                <a:latin typeface="+mj-lt"/>
              </a:rPr>
              <a:t>No CK or aldolase elevation is mentioned here, and the </a:t>
            </a:r>
            <a:r>
              <a:rPr lang="en-US" sz="1900" b="1" dirty="0">
                <a:latin typeface="+mj-lt"/>
              </a:rPr>
              <a:t>pattern of renal and inflammatory labs</a:t>
            </a:r>
            <a:r>
              <a:rPr lang="en-US" sz="1900" dirty="0">
                <a:latin typeface="+mj-lt"/>
              </a:rPr>
              <a:t> points toward vasculitis rather than primary myositis.</a:t>
            </a:r>
          </a:p>
          <a:p>
            <a:r>
              <a:rPr lang="en-US" sz="1900" b="1" dirty="0">
                <a:latin typeface="+mj-lt"/>
              </a:rPr>
              <a:t>Systemic Features:</a:t>
            </a:r>
            <a:endParaRPr lang="en-US" sz="1900" dirty="0">
              <a:latin typeface="+mj-lt"/>
            </a:endParaRPr>
          </a:p>
          <a:p>
            <a:pPr lvl="1"/>
            <a:r>
              <a:rPr lang="en-US" sz="1900" dirty="0">
                <a:latin typeface="+mj-lt"/>
              </a:rPr>
              <a:t>IIM often has </a:t>
            </a:r>
            <a:r>
              <a:rPr lang="en-US" sz="1900" b="1" dirty="0">
                <a:latin typeface="+mj-lt"/>
              </a:rPr>
              <a:t>skin findings</a:t>
            </a:r>
            <a:r>
              <a:rPr lang="en-US" sz="1900" dirty="0">
                <a:latin typeface="+mj-lt"/>
              </a:rPr>
              <a:t> (heliotrope rash, Gottron’s papules in dermatomyositis) or </a:t>
            </a:r>
            <a:r>
              <a:rPr lang="en-US" sz="1900" b="1" dirty="0">
                <a:latin typeface="+mj-lt"/>
              </a:rPr>
              <a:t>interstitial lung disease</a:t>
            </a:r>
            <a:r>
              <a:rPr lang="en-US" sz="1900" dirty="0">
                <a:latin typeface="+mj-lt"/>
              </a:rPr>
              <a:t>.</a:t>
            </a:r>
          </a:p>
          <a:p>
            <a:pPr lvl="1"/>
            <a:r>
              <a:rPr lang="en-US" sz="1900" dirty="0">
                <a:latin typeface="+mj-lt"/>
              </a:rPr>
              <a:t>This patient has </a:t>
            </a:r>
            <a:r>
              <a:rPr lang="en-US" sz="1900" b="1" dirty="0">
                <a:latin typeface="+mj-lt"/>
              </a:rPr>
              <a:t>sinusitis, lung nodules, renal involvement</a:t>
            </a:r>
            <a:r>
              <a:rPr lang="en-US" sz="1900" dirty="0">
                <a:latin typeface="+mj-lt"/>
              </a:rPr>
              <a:t>, which are more consistent with </a:t>
            </a:r>
            <a:r>
              <a:rPr lang="en-US" sz="1900" b="1" dirty="0">
                <a:latin typeface="+mj-lt"/>
              </a:rPr>
              <a:t>ANCA-associated vasculitis</a:t>
            </a:r>
            <a:r>
              <a:rPr lang="en-US" sz="1900" dirty="0">
                <a:latin typeface="+mj-lt"/>
              </a:rPr>
              <a:t> rather than idiopathic myositis.</a:t>
            </a:r>
          </a:p>
          <a:p>
            <a:r>
              <a:rPr lang="en-US" sz="1900" b="1" dirty="0">
                <a:latin typeface="+mj-lt"/>
              </a:rPr>
              <a:t>Response to Distribution:</a:t>
            </a:r>
            <a:endParaRPr lang="en-US" sz="1900" dirty="0">
              <a:latin typeface="+mj-lt"/>
            </a:endParaRPr>
          </a:p>
          <a:p>
            <a:pPr lvl="1"/>
            <a:r>
              <a:rPr lang="en-US" sz="1900" dirty="0">
                <a:latin typeface="+mj-lt"/>
              </a:rPr>
              <a:t>IIM rarely causes </a:t>
            </a:r>
            <a:r>
              <a:rPr lang="en-US" sz="1900" b="1" dirty="0">
                <a:latin typeface="+mj-lt"/>
              </a:rPr>
              <a:t>mononeuritis-like patterns</a:t>
            </a:r>
            <a:r>
              <a:rPr lang="en-US" sz="1900" dirty="0">
                <a:latin typeface="+mj-lt"/>
              </a:rPr>
              <a:t>; asymmetric, distal, painful neuropathy points strongly toward </a:t>
            </a:r>
            <a:r>
              <a:rPr lang="en-US" sz="1900" b="1" dirty="0" err="1">
                <a:latin typeface="+mj-lt"/>
              </a:rPr>
              <a:t>vasculitic</a:t>
            </a:r>
            <a:r>
              <a:rPr lang="en-US" sz="1900" b="1" dirty="0">
                <a:latin typeface="+mj-lt"/>
              </a:rPr>
              <a:t> neuropathy</a:t>
            </a:r>
            <a:r>
              <a:rPr lang="en-US" sz="1900" dirty="0">
                <a:latin typeface="+mj-lt"/>
              </a:rPr>
              <a:t>.</a:t>
            </a:r>
          </a:p>
          <a:p>
            <a:pPr marL="0" indent="0">
              <a:buNone/>
            </a:pPr>
            <a:br>
              <a:rPr lang="en-US" dirty="0"/>
            </a:br>
            <a:endParaRPr lang="en-US" dirty="0"/>
          </a:p>
          <a:p>
            <a:endParaRPr lang="en-US" dirty="0"/>
          </a:p>
        </p:txBody>
      </p:sp>
    </p:spTree>
    <p:extLst>
      <p:ext uri="{BB962C8B-B14F-4D97-AF65-F5344CB8AC3E}">
        <p14:creationId xmlns:p14="http://schemas.microsoft.com/office/powerpoint/2010/main" val="351292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DA84-615A-C5B0-A964-D4B4AF2C0D2F}"/>
              </a:ext>
            </a:extLst>
          </p:cNvPr>
          <p:cNvSpPr>
            <a:spLocks noGrp="1"/>
          </p:cNvSpPr>
          <p:nvPr>
            <p:ph type="title"/>
          </p:nvPr>
        </p:nvSpPr>
        <p:spPr/>
        <p:txBody>
          <a:bodyPr/>
          <a:lstStyle/>
          <a:p>
            <a:r>
              <a:rPr lang="en-US" dirty="0"/>
              <a:t>Question 8.</a:t>
            </a:r>
          </a:p>
        </p:txBody>
      </p:sp>
      <p:sp>
        <p:nvSpPr>
          <p:cNvPr id="3" name="Content Placeholder 2">
            <a:extLst>
              <a:ext uri="{FF2B5EF4-FFF2-40B4-BE49-F238E27FC236}">
                <a16:creationId xmlns:a16="http://schemas.microsoft.com/office/drawing/2014/main" id="{28877ADF-A8FE-E7C1-EE23-062CABEFFD99}"/>
              </a:ext>
            </a:extLst>
          </p:cNvPr>
          <p:cNvSpPr>
            <a:spLocks noGrp="1"/>
          </p:cNvSpPr>
          <p:nvPr>
            <p:ph sz="half" idx="1"/>
          </p:nvPr>
        </p:nvSpPr>
        <p:spPr/>
        <p:txBody>
          <a:bodyPr>
            <a:normAutofit lnSpcReduction="10000"/>
          </a:bodyPr>
          <a:lstStyle/>
          <a:p>
            <a:pPr marL="0" indent="0">
              <a:spcBef>
                <a:spcPts val="0"/>
              </a:spcBef>
              <a:buNone/>
            </a:pPr>
            <a:r>
              <a:rPr lang="en-US" sz="1200" dirty="0">
                <a:latin typeface="+mj-lt"/>
              </a:rPr>
              <a:t>A 29-year-old woman with </a:t>
            </a:r>
            <a:r>
              <a:rPr lang="en-US" sz="1200" b="1" dirty="0">
                <a:latin typeface="+mj-lt"/>
              </a:rPr>
              <a:t>SLE</a:t>
            </a:r>
            <a:r>
              <a:rPr lang="en-US" sz="1200" dirty="0">
                <a:latin typeface="+mj-lt"/>
              </a:rPr>
              <a:t> is admitted to the hospital with </a:t>
            </a:r>
            <a:r>
              <a:rPr lang="en-US" sz="1200" b="1" dirty="0">
                <a:latin typeface="+mj-lt"/>
              </a:rPr>
              <a:t>headache, confusion, and visual disturbance</a:t>
            </a:r>
            <a:r>
              <a:rPr lang="en-US" sz="1200" dirty="0">
                <a:latin typeface="+mj-lt"/>
              </a:rPr>
              <a:t>. Her mother reports she had </a:t>
            </a:r>
            <a:r>
              <a:rPr lang="en-US" sz="1200" b="1" dirty="0">
                <a:latin typeface="+mj-lt"/>
              </a:rPr>
              <a:t>one generalized seizure</a:t>
            </a:r>
            <a:r>
              <a:rPr lang="en-US" sz="1200" dirty="0">
                <a:latin typeface="+mj-lt"/>
              </a:rPr>
              <a:t>.</a:t>
            </a:r>
          </a:p>
          <a:p>
            <a:pPr marL="0" indent="0">
              <a:spcBef>
                <a:spcPts val="0"/>
              </a:spcBef>
              <a:buNone/>
            </a:pPr>
            <a:r>
              <a:rPr lang="en-US" sz="1200" b="1" dirty="0">
                <a:latin typeface="+mj-lt"/>
              </a:rPr>
              <a:t>Past Medical History:</a:t>
            </a:r>
            <a:endParaRPr lang="en-US" sz="1200" dirty="0">
              <a:latin typeface="+mj-lt"/>
            </a:endParaRPr>
          </a:p>
          <a:p>
            <a:pPr marL="0" indent="0">
              <a:spcBef>
                <a:spcPts val="0"/>
              </a:spcBef>
              <a:buNone/>
            </a:pPr>
            <a:r>
              <a:rPr lang="en-US" sz="1200" dirty="0">
                <a:latin typeface="+mj-lt"/>
              </a:rPr>
              <a:t>Diagnosed with SLE </a:t>
            </a:r>
            <a:r>
              <a:rPr lang="en-US" sz="1200" b="1" dirty="0">
                <a:latin typeface="+mj-lt"/>
              </a:rPr>
              <a:t>1 month ago</a:t>
            </a:r>
            <a:r>
              <a:rPr lang="en-US" sz="1200" dirty="0">
                <a:latin typeface="+mj-lt"/>
              </a:rPr>
              <a:t>, manifested by fever, adenopathy, arthritis, rash, and nephritis.</a:t>
            </a:r>
          </a:p>
          <a:p>
            <a:pPr marL="0" indent="0">
              <a:spcBef>
                <a:spcPts val="0"/>
              </a:spcBef>
              <a:buNone/>
            </a:pPr>
            <a:r>
              <a:rPr lang="en-US" sz="1200" dirty="0">
                <a:latin typeface="+mj-lt"/>
              </a:rPr>
              <a:t>Labs at diagnosis: positive ANA, elevated anti-dsDNA antibodies, low complements.</a:t>
            </a:r>
          </a:p>
          <a:p>
            <a:pPr marL="0" indent="0">
              <a:spcBef>
                <a:spcPts val="0"/>
              </a:spcBef>
              <a:buNone/>
            </a:pPr>
            <a:r>
              <a:rPr lang="en-US" sz="1200" dirty="0">
                <a:latin typeface="+mj-lt"/>
              </a:rPr>
              <a:t>Antiphospholipid antibodies: negative for lupus anticoagulant; IgM anticardiolipin antibody 44 MPL units (</a:t>
            </a:r>
            <a:r>
              <a:rPr lang="en-US" sz="1200" dirty="0" err="1">
                <a:latin typeface="+mj-lt"/>
              </a:rPr>
              <a:t>nl</a:t>
            </a:r>
            <a:r>
              <a:rPr lang="en-US" sz="1200" dirty="0">
                <a:latin typeface="+mj-lt"/>
              </a:rPr>
              <a:t> &lt;40); IgM anti-</a:t>
            </a:r>
            <a:r>
              <a:rPr lang="el-GR" sz="1200" dirty="0">
                <a:latin typeface="+mj-lt"/>
              </a:rPr>
              <a:t>β2 </a:t>
            </a:r>
            <a:r>
              <a:rPr lang="en-US" sz="1200" dirty="0">
                <a:latin typeface="+mj-lt"/>
              </a:rPr>
              <a:t>glycoprotein I 33 MPL units (</a:t>
            </a:r>
            <a:r>
              <a:rPr lang="en-US" sz="1200" dirty="0" err="1">
                <a:latin typeface="+mj-lt"/>
              </a:rPr>
              <a:t>nl</a:t>
            </a:r>
            <a:r>
              <a:rPr lang="en-US" sz="1200" dirty="0">
                <a:latin typeface="+mj-lt"/>
              </a:rPr>
              <a:t> &lt;30).</a:t>
            </a:r>
          </a:p>
          <a:p>
            <a:pPr marL="0" indent="0">
              <a:spcBef>
                <a:spcPts val="0"/>
              </a:spcBef>
              <a:buNone/>
            </a:pPr>
            <a:r>
              <a:rPr lang="en-US" sz="1200" dirty="0">
                <a:latin typeface="+mj-lt"/>
              </a:rPr>
              <a:t>Kidney biopsy: diffuse proliferative glomerulonephritis.</a:t>
            </a:r>
          </a:p>
          <a:p>
            <a:pPr marL="0" indent="0">
              <a:spcBef>
                <a:spcPts val="0"/>
              </a:spcBef>
              <a:buNone/>
            </a:pPr>
            <a:r>
              <a:rPr lang="en-US" sz="1200" dirty="0">
                <a:latin typeface="+mj-lt"/>
              </a:rPr>
              <a:t>Treatment started: prednisone 30 mg twice daily.</a:t>
            </a:r>
          </a:p>
          <a:p>
            <a:pPr marL="0" indent="0">
              <a:spcBef>
                <a:spcPts val="0"/>
              </a:spcBef>
              <a:buNone/>
            </a:pPr>
            <a:r>
              <a:rPr lang="en-US" sz="1200" dirty="0">
                <a:latin typeface="+mj-lt"/>
              </a:rPr>
              <a:t>One week ago: first dose of IV cyclophosphamide (0.75 g/m²).</a:t>
            </a:r>
          </a:p>
          <a:p>
            <a:pPr marL="0" indent="0">
              <a:spcBef>
                <a:spcPts val="0"/>
              </a:spcBef>
              <a:buNone/>
            </a:pPr>
            <a:endParaRPr lang="en-US" sz="1200" dirty="0">
              <a:latin typeface="+mj-lt"/>
            </a:endParaRPr>
          </a:p>
          <a:p>
            <a:pPr marL="0" indent="0">
              <a:spcBef>
                <a:spcPts val="0"/>
              </a:spcBef>
              <a:buNone/>
            </a:pPr>
            <a:r>
              <a:rPr lang="en-US" sz="1200" b="1" dirty="0"/>
              <a:t>Current Medications:</a:t>
            </a:r>
            <a:endParaRPr lang="en-US" sz="1200" dirty="0"/>
          </a:p>
          <a:p>
            <a:pPr marL="0" indent="0">
              <a:spcBef>
                <a:spcPts val="0"/>
              </a:spcBef>
              <a:buNone/>
            </a:pPr>
            <a:r>
              <a:rPr lang="en-US" sz="1200" dirty="0"/>
              <a:t>Acetylsalicylic acid 81 mg</a:t>
            </a:r>
          </a:p>
          <a:p>
            <a:pPr marL="0" indent="0">
              <a:spcBef>
                <a:spcPts val="0"/>
              </a:spcBef>
              <a:buNone/>
            </a:pPr>
            <a:r>
              <a:rPr lang="en-US" sz="1200" dirty="0"/>
              <a:t>Furosemide 80 mg daily</a:t>
            </a:r>
          </a:p>
          <a:p>
            <a:pPr marL="0" indent="0">
              <a:spcBef>
                <a:spcPts val="0"/>
              </a:spcBef>
              <a:buNone/>
            </a:pPr>
            <a:r>
              <a:rPr lang="en-US" sz="1200" dirty="0"/>
              <a:t>Lisinopril 10 mg daily</a:t>
            </a:r>
            <a:br>
              <a:rPr lang="en-US" sz="1200" dirty="0"/>
            </a:br>
            <a:endParaRPr lang="en-US" sz="1200" dirty="0"/>
          </a:p>
          <a:p>
            <a:pPr marL="0" indent="0">
              <a:spcBef>
                <a:spcPts val="0"/>
              </a:spcBef>
              <a:buNone/>
            </a:pPr>
            <a:r>
              <a:rPr lang="en-US" sz="1200" b="1" dirty="0"/>
              <a:t>Physical Examination :</a:t>
            </a:r>
          </a:p>
          <a:p>
            <a:pPr marL="0" indent="0">
              <a:spcBef>
                <a:spcPts val="0"/>
              </a:spcBef>
              <a:buNone/>
            </a:pPr>
            <a:r>
              <a:rPr lang="en-US" sz="1200" dirty="0"/>
              <a:t>Pulse: 90/min</a:t>
            </a:r>
          </a:p>
          <a:p>
            <a:pPr marL="0" indent="0">
              <a:spcBef>
                <a:spcPts val="0"/>
              </a:spcBef>
              <a:buNone/>
            </a:pPr>
            <a:r>
              <a:rPr lang="en-US" sz="1200" dirty="0"/>
              <a:t>Blood pressure: 188/105 mm Hg</a:t>
            </a:r>
          </a:p>
          <a:p>
            <a:pPr marL="0" indent="0">
              <a:spcBef>
                <a:spcPts val="0"/>
              </a:spcBef>
              <a:buNone/>
            </a:pPr>
            <a:r>
              <a:rPr lang="en-US" sz="1200" dirty="0"/>
              <a:t>Afebrile, mildly Cushingoid</a:t>
            </a:r>
          </a:p>
          <a:p>
            <a:pPr marL="0" indent="0">
              <a:spcBef>
                <a:spcPts val="0"/>
              </a:spcBef>
              <a:buNone/>
            </a:pPr>
            <a:r>
              <a:rPr lang="en-US" sz="1200" dirty="0"/>
              <a:t>Discoid lupus lesions: right ear, scalp, left upper arm</a:t>
            </a:r>
          </a:p>
          <a:p>
            <a:pPr marL="0" indent="0">
              <a:spcBef>
                <a:spcPts val="0"/>
              </a:spcBef>
              <a:buNone/>
            </a:pPr>
            <a:r>
              <a:rPr lang="en-US" sz="1200" dirty="0"/>
              <a:t>Cardiac: 2/6 systolic murmur (known)</a:t>
            </a:r>
          </a:p>
          <a:p>
            <a:pPr marL="0" indent="0">
              <a:spcBef>
                <a:spcPts val="0"/>
              </a:spcBef>
              <a:buNone/>
            </a:pPr>
            <a:r>
              <a:rPr lang="en-US" sz="1200" dirty="0"/>
              <a:t>Neurologic: somnolent, only knows name, does not follow commands well; moves all extremities equally; responds to painful stimuli; </a:t>
            </a:r>
            <a:r>
              <a:rPr lang="en-US" sz="1200" b="1" dirty="0"/>
              <a:t>diffusely </a:t>
            </a:r>
            <a:r>
              <a:rPr lang="en-US" sz="1200" b="1" dirty="0" err="1"/>
              <a:t>hyperreflexic</a:t>
            </a:r>
            <a:r>
              <a:rPr lang="en-US" sz="1200" dirty="0"/>
              <a:t>; 3 beats of </a:t>
            </a:r>
            <a:r>
              <a:rPr lang="en-US" sz="1200" dirty="0" err="1"/>
              <a:t>nonsustained</a:t>
            </a:r>
            <a:r>
              <a:rPr lang="en-US" sz="1200" dirty="0"/>
              <a:t> clonus; negative Babinski</a:t>
            </a:r>
          </a:p>
          <a:p>
            <a:pPr marL="0" indent="0">
              <a:spcBef>
                <a:spcPts val="0"/>
              </a:spcBef>
              <a:buNone/>
            </a:pPr>
            <a:r>
              <a:rPr lang="en-US" sz="1200" dirty="0"/>
              <a:t>Other: unremarkable</a:t>
            </a:r>
          </a:p>
          <a:p>
            <a:pPr marL="0" indent="0">
              <a:spcBef>
                <a:spcPts val="0"/>
              </a:spcBef>
              <a:buNone/>
            </a:pPr>
            <a:endParaRPr lang="en-US" sz="1200" dirty="0">
              <a:latin typeface="+mj-lt"/>
            </a:endParaRPr>
          </a:p>
          <a:p>
            <a:endParaRPr lang="en-US" dirty="0"/>
          </a:p>
        </p:txBody>
      </p:sp>
      <p:sp>
        <p:nvSpPr>
          <p:cNvPr id="4" name="Content Placeholder 3">
            <a:extLst>
              <a:ext uri="{FF2B5EF4-FFF2-40B4-BE49-F238E27FC236}">
                <a16:creationId xmlns:a16="http://schemas.microsoft.com/office/drawing/2014/main" id="{571C2C3C-946E-1712-07D4-8E56CD917BDC}"/>
              </a:ext>
            </a:extLst>
          </p:cNvPr>
          <p:cNvSpPr>
            <a:spLocks noGrp="1"/>
          </p:cNvSpPr>
          <p:nvPr>
            <p:ph sz="half" idx="2"/>
          </p:nvPr>
        </p:nvSpPr>
        <p:spPr/>
        <p:txBody>
          <a:bodyPr>
            <a:normAutofit lnSpcReduction="10000"/>
          </a:bodyPr>
          <a:lstStyle/>
          <a:p>
            <a:pPr marL="0" indent="0">
              <a:spcBef>
                <a:spcPts val="0"/>
              </a:spcBef>
              <a:buNone/>
            </a:pPr>
            <a:r>
              <a:rPr lang="en-US" sz="1300" b="1" dirty="0"/>
              <a:t>CBC:</a:t>
            </a:r>
            <a:r>
              <a:rPr lang="en-US" sz="1300" dirty="0"/>
              <a:t> Hct 33%, WBC 4600/</a:t>
            </a:r>
            <a:r>
              <a:rPr lang="en-US" sz="1300" dirty="0" err="1"/>
              <a:t>uL</a:t>
            </a:r>
            <a:r>
              <a:rPr lang="en-US" sz="1300" dirty="0"/>
              <a:t> (82% neutrophils), platelets 180,000/</a:t>
            </a:r>
            <a:r>
              <a:rPr lang="en-US" sz="1300" dirty="0" err="1"/>
              <a:t>uL</a:t>
            </a:r>
            <a:endParaRPr lang="en-US" sz="1300" dirty="0"/>
          </a:p>
          <a:p>
            <a:pPr marL="0" indent="0">
              <a:spcBef>
                <a:spcPts val="0"/>
              </a:spcBef>
              <a:buNone/>
            </a:pPr>
            <a:r>
              <a:rPr lang="en-US" sz="1300" b="1" dirty="0"/>
              <a:t>Chemistries:</a:t>
            </a:r>
            <a:r>
              <a:rPr lang="en-US" sz="1300" dirty="0"/>
              <a:t> normal electrolytes, glucose, calcium, magnesium</a:t>
            </a:r>
          </a:p>
          <a:p>
            <a:pPr marL="0" indent="0">
              <a:spcBef>
                <a:spcPts val="0"/>
              </a:spcBef>
              <a:buNone/>
            </a:pPr>
            <a:r>
              <a:rPr lang="en-US" sz="1300" dirty="0"/>
              <a:t>Creatinine: 1.7 mg/dL (same as 1 week ago)</a:t>
            </a:r>
          </a:p>
          <a:p>
            <a:pPr marL="0" indent="0">
              <a:spcBef>
                <a:spcPts val="0"/>
              </a:spcBef>
              <a:buNone/>
            </a:pPr>
            <a:r>
              <a:rPr lang="en-US" sz="1300" b="1" dirty="0"/>
              <a:t>Liver tests:</a:t>
            </a:r>
            <a:r>
              <a:rPr lang="en-US" sz="1300" dirty="0"/>
              <a:t> normal except albumin 2.7 g/dL</a:t>
            </a:r>
          </a:p>
          <a:p>
            <a:pPr marL="0" indent="0">
              <a:spcBef>
                <a:spcPts val="0"/>
              </a:spcBef>
              <a:buNone/>
            </a:pPr>
            <a:r>
              <a:rPr lang="en-US" sz="1300" b="1" dirty="0"/>
              <a:t>Urinalysis:</a:t>
            </a:r>
            <a:r>
              <a:rPr lang="en-US" sz="1300" dirty="0"/>
              <a:t> 2+ protein, 5–10 RBCs/HPF, 0–2 hyaline or granular casts/low PF</a:t>
            </a:r>
          </a:p>
          <a:p>
            <a:pPr marL="0" indent="0">
              <a:spcBef>
                <a:spcPts val="0"/>
              </a:spcBef>
              <a:buNone/>
            </a:pPr>
            <a:r>
              <a:rPr lang="en-US" sz="1300" b="1" dirty="0"/>
              <a:t>CSF:</a:t>
            </a:r>
            <a:r>
              <a:rPr lang="en-US" sz="1300" dirty="0"/>
              <a:t> 2 mononuclear cells/</a:t>
            </a:r>
            <a:r>
              <a:rPr lang="en-US" sz="1300" dirty="0" err="1"/>
              <a:t>uL</a:t>
            </a:r>
            <a:r>
              <a:rPr lang="en-US" sz="1300" dirty="0"/>
              <a:t>, protein 66 mg/dL, normal glucose</a:t>
            </a:r>
          </a:p>
          <a:p>
            <a:pPr marL="0" indent="0">
              <a:spcBef>
                <a:spcPts val="0"/>
              </a:spcBef>
              <a:buNone/>
            </a:pPr>
            <a:endParaRPr lang="en-US" sz="1300" dirty="0"/>
          </a:p>
          <a:p>
            <a:pPr marL="0" indent="0">
              <a:spcBef>
                <a:spcPts val="0"/>
              </a:spcBef>
              <a:buNone/>
            </a:pPr>
            <a:r>
              <a:rPr lang="en-US" sz="1400" dirty="0"/>
              <a:t>MRI of the brain: radiologist reports </a:t>
            </a:r>
            <a:r>
              <a:rPr lang="en-US" sz="1400" b="1" dirty="0"/>
              <a:t>posterior leukoencephalopathy</a:t>
            </a:r>
          </a:p>
          <a:p>
            <a:pPr marL="0" indent="0">
              <a:buNone/>
            </a:pPr>
            <a:r>
              <a:rPr lang="en-US" sz="1400" b="1" dirty="0"/>
              <a:t>Which one of the following is the most important treatment for this patient?</a:t>
            </a:r>
            <a:endParaRPr lang="en-US" sz="1400" dirty="0"/>
          </a:p>
          <a:p>
            <a:pPr marL="0" indent="0">
              <a:buNone/>
            </a:pPr>
            <a:r>
              <a:rPr lang="en-US" sz="1400" dirty="0"/>
              <a:t>A. Control BP</a:t>
            </a:r>
            <a:br>
              <a:rPr lang="en-US" sz="1400" dirty="0"/>
            </a:br>
            <a:r>
              <a:rPr lang="en-US" sz="1400" dirty="0"/>
              <a:t>B. High dose IV solumedrol</a:t>
            </a:r>
            <a:br>
              <a:rPr lang="en-US" sz="1400" dirty="0"/>
            </a:br>
            <a:r>
              <a:rPr lang="en-US" sz="1400" dirty="0"/>
              <a:t>C. Rituximab</a:t>
            </a:r>
            <a:br>
              <a:rPr lang="en-US" sz="1400" dirty="0"/>
            </a:br>
            <a:r>
              <a:rPr lang="en-US" sz="1400" dirty="0"/>
              <a:t>D. Heparinization</a:t>
            </a:r>
            <a:br>
              <a:rPr lang="en-US" sz="1400" dirty="0"/>
            </a:br>
            <a:r>
              <a:rPr lang="en-US" sz="1400" dirty="0"/>
              <a:t>E. Anticonvulsant therapy</a:t>
            </a:r>
          </a:p>
          <a:p>
            <a:pPr marL="0" indent="0">
              <a:spcBef>
                <a:spcPts val="0"/>
              </a:spcBef>
              <a:buNone/>
            </a:pPr>
            <a:endParaRPr lang="en-US" sz="1400" dirty="0"/>
          </a:p>
          <a:p>
            <a:pPr marL="0" indent="0">
              <a:spcBef>
                <a:spcPts val="0"/>
              </a:spcBef>
              <a:buNone/>
            </a:pPr>
            <a:endParaRPr lang="en-US" sz="1300" dirty="0"/>
          </a:p>
          <a:p>
            <a:pPr marL="0" indent="0">
              <a:spcBef>
                <a:spcPts val="0"/>
              </a:spcBef>
              <a:buNone/>
            </a:pPr>
            <a:endParaRPr lang="en-US" sz="1300" dirty="0"/>
          </a:p>
          <a:p>
            <a:pPr marL="0" indent="0">
              <a:spcBef>
                <a:spcPts val="0"/>
              </a:spcBef>
              <a:buNone/>
            </a:pPr>
            <a:endParaRPr lang="en-US" sz="1300" dirty="0"/>
          </a:p>
          <a:p>
            <a:pPr marL="0" indent="0">
              <a:buNone/>
            </a:pPr>
            <a:endParaRPr lang="en-US" dirty="0"/>
          </a:p>
        </p:txBody>
      </p:sp>
    </p:spTree>
    <p:extLst>
      <p:ext uri="{BB962C8B-B14F-4D97-AF65-F5344CB8AC3E}">
        <p14:creationId xmlns:p14="http://schemas.microsoft.com/office/powerpoint/2010/main" val="315088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AltText currently not available">
            <a:extLst>
              <a:ext uri="{FF2B5EF4-FFF2-40B4-BE49-F238E27FC236}">
                <a16:creationId xmlns:a16="http://schemas.microsoft.com/office/drawing/2014/main" id="{543E156E-7AB4-A226-C8EC-2AE6537C9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59" y="0"/>
            <a:ext cx="6688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55BFA51-C264-0854-FA7B-0E30C4EA7296}"/>
              </a:ext>
            </a:extLst>
          </p:cNvPr>
          <p:cNvSpPr txBox="1"/>
          <p:nvPr/>
        </p:nvSpPr>
        <p:spPr>
          <a:xfrm>
            <a:off x="7785218" y="1743343"/>
            <a:ext cx="1734797" cy="1754326"/>
          </a:xfrm>
          <a:prstGeom prst="rect">
            <a:avLst/>
          </a:prstGeom>
          <a:noFill/>
        </p:spPr>
        <p:txBody>
          <a:bodyPr wrap="square">
            <a:spAutoFit/>
          </a:bodyPr>
          <a:lstStyle/>
          <a:p>
            <a:r>
              <a:rPr lang="en-US" sz="1800" dirty="0">
                <a:latin typeface="+mj-lt"/>
              </a:rPr>
              <a:t>MRI of the brain: radiologist reports </a:t>
            </a:r>
            <a:r>
              <a:rPr lang="en-US" sz="1800" b="1" dirty="0">
                <a:latin typeface="+mj-lt"/>
              </a:rPr>
              <a:t>posterior leukoencephalopathy</a:t>
            </a:r>
            <a:endParaRPr lang="en-US" sz="1800" dirty="0">
              <a:latin typeface="+mj-lt"/>
            </a:endParaRPr>
          </a:p>
        </p:txBody>
      </p:sp>
    </p:spTree>
    <p:extLst>
      <p:ext uri="{BB962C8B-B14F-4D97-AF65-F5344CB8AC3E}">
        <p14:creationId xmlns:p14="http://schemas.microsoft.com/office/powerpoint/2010/main" val="36311434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A0725-609E-E460-3118-83D0523C0827}"/>
              </a:ext>
            </a:extLst>
          </p:cNvPr>
          <p:cNvSpPr>
            <a:spLocks noGrp="1"/>
          </p:cNvSpPr>
          <p:nvPr>
            <p:ph type="title"/>
          </p:nvPr>
        </p:nvSpPr>
        <p:spPr/>
        <p:txBody>
          <a:bodyPr/>
          <a:lstStyle/>
          <a:p>
            <a:r>
              <a:rPr lang="en-US" dirty="0"/>
              <a:t>Question 8.</a:t>
            </a:r>
          </a:p>
        </p:txBody>
      </p:sp>
      <p:sp>
        <p:nvSpPr>
          <p:cNvPr id="3" name="Content Placeholder 2">
            <a:extLst>
              <a:ext uri="{FF2B5EF4-FFF2-40B4-BE49-F238E27FC236}">
                <a16:creationId xmlns:a16="http://schemas.microsoft.com/office/drawing/2014/main" id="{F84F0975-96FA-59A9-C3EE-BCA608BC5D3B}"/>
              </a:ext>
            </a:extLst>
          </p:cNvPr>
          <p:cNvSpPr>
            <a:spLocks noGrp="1"/>
          </p:cNvSpPr>
          <p:nvPr>
            <p:ph idx="1"/>
          </p:nvPr>
        </p:nvSpPr>
        <p:spPr/>
        <p:txBody>
          <a:bodyPr/>
          <a:lstStyle/>
          <a:p>
            <a:pPr marL="0" indent="0">
              <a:buNone/>
            </a:pPr>
            <a:r>
              <a:rPr lang="en-US" sz="3200" b="1" dirty="0">
                <a:latin typeface="+mj-lt"/>
              </a:rPr>
              <a:t>Answer:</a:t>
            </a:r>
            <a:r>
              <a:rPr lang="en-US" sz="3200" dirty="0">
                <a:latin typeface="+mj-lt"/>
              </a:rPr>
              <a:t> A</a:t>
            </a:r>
          </a:p>
          <a:p>
            <a:endParaRPr lang="en-US" dirty="0"/>
          </a:p>
        </p:txBody>
      </p:sp>
    </p:spTree>
    <p:extLst>
      <p:ext uri="{BB962C8B-B14F-4D97-AF65-F5344CB8AC3E}">
        <p14:creationId xmlns:p14="http://schemas.microsoft.com/office/powerpoint/2010/main" val="23735242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AA1B7-127D-1F1E-7067-2401097A6E37}"/>
              </a:ext>
            </a:extLst>
          </p:cNvPr>
          <p:cNvSpPr>
            <a:spLocks noGrp="1"/>
          </p:cNvSpPr>
          <p:nvPr>
            <p:ph type="title"/>
          </p:nvPr>
        </p:nvSpPr>
        <p:spPr/>
        <p:txBody>
          <a:bodyPr/>
          <a:lstStyle/>
          <a:p>
            <a:r>
              <a:rPr lang="en-US" dirty="0"/>
              <a:t>Explanation/Rationale </a:t>
            </a:r>
          </a:p>
        </p:txBody>
      </p:sp>
      <p:sp>
        <p:nvSpPr>
          <p:cNvPr id="3" name="Content Placeholder 2">
            <a:extLst>
              <a:ext uri="{FF2B5EF4-FFF2-40B4-BE49-F238E27FC236}">
                <a16:creationId xmlns:a16="http://schemas.microsoft.com/office/drawing/2014/main" id="{8D2A5B74-ADFE-AB05-A63E-209EBCD5CADE}"/>
              </a:ext>
            </a:extLst>
          </p:cNvPr>
          <p:cNvSpPr>
            <a:spLocks noGrp="1"/>
          </p:cNvSpPr>
          <p:nvPr>
            <p:ph idx="1"/>
          </p:nvPr>
        </p:nvSpPr>
        <p:spPr/>
        <p:txBody>
          <a:bodyPr>
            <a:normAutofit/>
          </a:bodyPr>
          <a:lstStyle/>
          <a:p>
            <a:r>
              <a:rPr lang="en-US" sz="2400" b="1" dirty="0">
                <a:latin typeface="+mj-lt"/>
              </a:rPr>
              <a:t>Posterior leukoencephalopathy syndrome (PLS) / Posterior reversible encephalopathy syndrome (PRES):</a:t>
            </a:r>
            <a:endParaRPr lang="en-US" sz="2400" dirty="0">
              <a:latin typeface="+mj-lt"/>
            </a:endParaRPr>
          </a:p>
          <a:p>
            <a:pPr lvl="1"/>
            <a:r>
              <a:rPr lang="en-US" dirty="0">
                <a:latin typeface="+mj-lt"/>
              </a:rPr>
              <a:t>Important </a:t>
            </a:r>
            <a:r>
              <a:rPr lang="en-US" b="1" dirty="0">
                <a:latin typeface="+mj-lt"/>
              </a:rPr>
              <a:t>reversible secondary cause</a:t>
            </a:r>
            <a:r>
              <a:rPr lang="en-US" dirty="0">
                <a:latin typeface="+mj-lt"/>
              </a:rPr>
              <a:t> of neurologic dysfunction in SLE patients.</a:t>
            </a:r>
          </a:p>
          <a:p>
            <a:pPr lvl="1"/>
            <a:r>
              <a:rPr lang="en-US" dirty="0">
                <a:latin typeface="+mj-lt"/>
              </a:rPr>
              <a:t>Typical onset: </a:t>
            </a:r>
            <a:r>
              <a:rPr lang="en-US" b="1" dirty="0">
                <a:latin typeface="+mj-lt"/>
              </a:rPr>
              <a:t>seizures, accelerated hypertension, renal insufficiency, headache, visual disturbance, and confusion</a:t>
            </a:r>
            <a:r>
              <a:rPr lang="en-US" dirty="0">
                <a:latin typeface="+mj-lt"/>
              </a:rPr>
              <a:t>.</a:t>
            </a:r>
          </a:p>
          <a:p>
            <a:pPr lvl="1"/>
            <a:r>
              <a:rPr lang="en-US" dirty="0">
                <a:latin typeface="+mj-lt"/>
              </a:rPr>
              <a:t>Over 75% of patients developing PLS/PRES had </a:t>
            </a:r>
            <a:r>
              <a:rPr lang="en-US" b="1" dirty="0">
                <a:latin typeface="+mj-lt"/>
              </a:rPr>
              <a:t>recent initiation or escalation of immunosuppressive therapy</a:t>
            </a:r>
            <a:r>
              <a:rPr lang="en-US" dirty="0">
                <a:latin typeface="+mj-lt"/>
              </a:rPr>
              <a:t> (IV solumedrol, IV cyclophosphamide) within ~7 days before neurologic symptoms.</a:t>
            </a:r>
          </a:p>
          <a:p>
            <a:pPr lvl="1"/>
            <a:r>
              <a:rPr lang="en-US" dirty="0">
                <a:latin typeface="+mj-lt"/>
              </a:rPr>
              <a:t>MRI findings: majority have </a:t>
            </a:r>
            <a:r>
              <a:rPr lang="en-US" b="1" dirty="0">
                <a:latin typeface="+mj-lt"/>
              </a:rPr>
              <a:t>posterior circulation brain abnormalities</a:t>
            </a:r>
            <a:r>
              <a:rPr lang="en-US" dirty="0">
                <a:latin typeface="+mj-lt"/>
              </a:rPr>
              <a:t>, likely due to </a:t>
            </a:r>
            <a:r>
              <a:rPr lang="en-US" b="1" dirty="0">
                <a:latin typeface="+mj-lt"/>
              </a:rPr>
              <a:t>vasogenic edema</a:t>
            </a:r>
            <a:r>
              <a:rPr lang="en-US" dirty="0">
                <a:latin typeface="+mj-lt"/>
              </a:rPr>
              <a:t>.</a:t>
            </a:r>
          </a:p>
          <a:p>
            <a:endParaRPr lang="en-US" dirty="0"/>
          </a:p>
        </p:txBody>
      </p:sp>
    </p:spTree>
    <p:extLst>
      <p:ext uri="{BB962C8B-B14F-4D97-AF65-F5344CB8AC3E}">
        <p14:creationId xmlns:p14="http://schemas.microsoft.com/office/powerpoint/2010/main" val="36682087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309E2-ECC6-98B9-0944-98098C0174F8}"/>
              </a:ext>
            </a:extLst>
          </p:cNvPr>
          <p:cNvSpPr>
            <a:spLocks noGrp="1"/>
          </p:cNvSpPr>
          <p:nvPr>
            <p:ph type="title"/>
          </p:nvPr>
        </p:nvSpPr>
        <p:spPr/>
        <p:txBody>
          <a:bodyPr/>
          <a:lstStyle/>
          <a:p>
            <a:r>
              <a:rPr lang="en-US" dirty="0"/>
              <a:t>Treatment </a:t>
            </a:r>
          </a:p>
        </p:txBody>
      </p:sp>
      <p:sp>
        <p:nvSpPr>
          <p:cNvPr id="3" name="Content Placeholder 2">
            <a:extLst>
              <a:ext uri="{FF2B5EF4-FFF2-40B4-BE49-F238E27FC236}">
                <a16:creationId xmlns:a16="http://schemas.microsoft.com/office/drawing/2014/main" id="{04D3AA83-CC13-2AB2-B9A1-0BA2C5940169}"/>
              </a:ext>
            </a:extLst>
          </p:cNvPr>
          <p:cNvSpPr>
            <a:spLocks noGrp="1"/>
          </p:cNvSpPr>
          <p:nvPr>
            <p:ph idx="1"/>
          </p:nvPr>
        </p:nvSpPr>
        <p:spPr/>
        <p:txBody>
          <a:bodyPr>
            <a:normAutofit lnSpcReduction="10000"/>
          </a:bodyPr>
          <a:lstStyle/>
          <a:p>
            <a:pPr lvl="1"/>
            <a:r>
              <a:rPr lang="en-US" sz="2800" b="1" dirty="0">
                <a:latin typeface="+mj-lt"/>
              </a:rPr>
              <a:t>Most important immediate therapy:</a:t>
            </a:r>
            <a:r>
              <a:rPr lang="en-US" sz="2800" dirty="0">
                <a:latin typeface="+mj-lt"/>
              </a:rPr>
              <a:t> </a:t>
            </a:r>
            <a:r>
              <a:rPr lang="en-US" sz="2800" b="1" dirty="0">
                <a:latin typeface="+mj-lt"/>
              </a:rPr>
              <a:t>control BP</a:t>
            </a:r>
            <a:r>
              <a:rPr lang="en-US" sz="2800" dirty="0">
                <a:latin typeface="+mj-lt"/>
              </a:rPr>
              <a:t> to &lt;140/90 mm Hg.</a:t>
            </a:r>
          </a:p>
          <a:p>
            <a:pPr lvl="1"/>
            <a:r>
              <a:rPr lang="en-US" sz="2800" b="1" dirty="0">
                <a:latin typeface="+mj-lt"/>
              </a:rPr>
              <a:t>Giving more immunosuppression is contraindicated.</a:t>
            </a:r>
            <a:endParaRPr lang="en-US" sz="2800" dirty="0">
              <a:latin typeface="+mj-lt"/>
            </a:endParaRPr>
          </a:p>
          <a:p>
            <a:pPr lvl="1"/>
            <a:r>
              <a:rPr lang="en-US" sz="2800" dirty="0">
                <a:latin typeface="+mj-lt"/>
              </a:rPr>
              <a:t>Low titer antiphospholipid antibodies </a:t>
            </a:r>
            <a:r>
              <a:rPr lang="en-US" sz="2800" b="1" dirty="0">
                <a:latin typeface="+mj-lt"/>
              </a:rPr>
              <a:t>do not contribute to PLS/PRES</a:t>
            </a:r>
            <a:r>
              <a:rPr lang="en-US" sz="2800" dirty="0">
                <a:latin typeface="+mj-lt"/>
              </a:rPr>
              <a:t>, so anticoagulation is </a:t>
            </a:r>
            <a:r>
              <a:rPr lang="en-US" sz="2800" b="1" dirty="0">
                <a:latin typeface="+mj-lt"/>
              </a:rPr>
              <a:t>not indicated</a:t>
            </a:r>
            <a:r>
              <a:rPr lang="en-US" sz="2800" dirty="0">
                <a:latin typeface="+mj-lt"/>
              </a:rPr>
              <a:t>.</a:t>
            </a:r>
          </a:p>
          <a:p>
            <a:pPr lvl="1"/>
            <a:r>
              <a:rPr lang="en-US" sz="2800" dirty="0">
                <a:latin typeface="+mj-lt"/>
              </a:rPr>
              <a:t>Most patients achieve </a:t>
            </a:r>
            <a:r>
              <a:rPr lang="en-US" sz="2800" b="1" dirty="0">
                <a:latin typeface="+mj-lt"/>
              </a:rPr>
              <a:t>complete resolution of symptoms with BP control</a:t>
            </a:r>
            <a:r>
              <a:rPr lang="en-US" sz="2800" dirty="0">
                <a:latin typeface="+mj-lt"/>
              </a:rPr>
              <a:t>.</a:t>
            </a:r>
          </a:p>
          <a:p>
            <a:pPr lvl="1"/>
            <a:r>
              <a:rPr lang="en-US" sz="2800" b="1" dirty="0">
                <a:latin typeface="+mj-lt"/>
              </a:rPr>
              <a:t>Anticonvulsants</a:t>
            </a:r>
            <a:r>
              <a:rPr lang="en-US" sz="2800" dirty="0">
                <a:latin typeface="+mj-lt"/>
              </a:rPr>
              <a:t> are only indicated if seizures recur despite BP control.</a:t>
            </a:r>
          </a:p>
          <a:p>
            <a:pPr lvl="1"/>
            <a:r>
              <a:rPr lang="en-US" sz="2800" dirty="0">
                <a:latin typeface="+mj-lt"/>
              </a:rPr>
              <a:t>In this patient, </a:t>
            </a:r>
            <a:r>
              <a:rPr lang="en-US" sz="2800" b="1" dirty="0">
                <a:latin typeface="+mj-lt"/>
              </a:rPr>
              <a:t>switching from IV cyclophosphamide to mycophenolate mofetil</a:t>
            </a:r>
            <a:r>
              <a:rPr lang="en-US" sz="2800" dirty="0">
                <a:latin typeface="+mj-lt"/>
              </a:rPr>
              <a:t> may reduce relapse risk of PLS/PRES.</a:t>
            </a:r>
          </a:p>
          <a:p>
            <a:endParaRPr lang="en-US" dirty="0"/>
          </a:p>
        </p:txBody>
      </p:sp>
    </p:spTree>
    <p:extLst>
      <p:ext uri="{BB962C8B-B14F-4D97-AF65-F5344CB8AC3E}">
        <p14:creationId xmlns:p14="http://schemas.microsoft.com/office/powerpoint/2010/main" val="1085351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FC7B4F-D3FB-5C15-FDBF-DB0218552616}"/>
              </a:ext>
            </a:extLst>
          </p:cNvPr>
          <p:cNvSpPr txBox="1"/>
          <p:nvPr/>
        </p:nvSpPr>
        <p:spPr>
          <a:xfrm>
            <a:off x="273465" y="1683521"/>
            <a:ext cx="2056105" cy="923330"/>
          </a:xfrm>
          <a:prstGeom prst="rect">
            <a:avLst/>
          </a:prstGeom>
          <a:noFill/>
        </p:spPr>
        <p:txBody>
          <a:bodyPr wrap="square" rtlCol="0">
            <a:spAutoFit/>
          </a:bodyPr>
          <a:lstStyle/>
          <a:p>
            <a:r>
              <a:rPr lang="en-US" dirty="0"/>
              <a:t>PRES vs</a:t>
            </a:r>
          </a:p>
          <a:p>
            <a:r>
              <a:rPr lang="en-US" dirty="0"/>
              <a:t>Neuropsychiatric Lupus </a:t>
            </a:r>
          </a:p>
        </p:txBody>
      </p:sp>
      <p:pic>
        <p:nvPicPr>
          <p:cNvPr id="4" name="Picture 3">
            <a:extLst>
              <a:ext uri="{FF2B5EF4-FFF2-40B4-BE49-F238E27FC236}">
                <a16:creationId xmlns:a16="http://schemas.microsoft.com/office/drawing/2014/main" id="{2E3F2946-A022-914F-6D29-2A521BEA0201}"/>
              </a:ext>
            </a:extLst>
          </p:cNvPr>
          <p:cNvPicPr>
            <a:picLocks noChangeAspect="1"/>
          </p:cNvPicPr>
          <p:nvPr/>
        </p:nvPicPr>
        <p:blipFill>
          <a:blip r:embed="rId2"/>
          <a:stretch>
            <a:fillRect/>
          </a:stretch>
        </p:blipFill>
        <p:spPr>
          <a:xfrm>
            <a:off x="2209800" y="1097280"/>
            <a:ext cx="7772400" cy="4663440"/>
          </a:xfrm>
          <a:prstGeom prst="rect">
            <a:avLst/>
          </a:prstGeom>
        </p:spPr>
      </p:pic>
    </p:spTree>
    <p:extLst>
      <p:ext uri="{BB962C8B-B14F-4D97-AF65-F5344CB8AC3E}">
        <p14:creationId xmlns:p14="http://schemas.microsoft.com/office/powerpoint/2010/main" val="31354268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90662-F21F-0490-537B-25BCFFB180C9}"/>
              </a:ext>
            </a:extLst>
          </p:cNvPr>
          <p:cNvSpPr>
            <a:spLocks noGrp="1"/>
          </p:cNvSpPr>
          <p:nvPr>
            <p:ph type="title"/>
          </p:nvPr>
        </p:nvSpPr>
        <p:spPr/>
        <p:txBody>
          <a:bodyPr/>
          <a:lstStyle/>
          <a:p>
            <a:r>
              <a:rPr lang="en-US" dirty="0"/>
              <a:t>Question 9.</a:t>
            </a:r>
          </a:p>
        </p:txBody>
      </p:sp>
      <p:sp>
        <p:nvSpPr>
          <p:cNvPr id="3" name="Content Placeholder 2">
            <a:extLst>
              <a:ext uri="{FF2B5EF4-FFF2-40B4-BE49-F238E27FC236}">
                <a16:creationId xmlns:a16="http://schemas.microsoft.com/office/drawing/2014/main" id="{E1A81D98-ACD9-3E1C-E2CF-E8B0EAD86210}"/>
              </a:ext>
            </a:extLst>
          </p:cNvPr>
          <p:cNvSpPr>
            <a:spLocks noGrp="1"/>
          </p:cNvSpPr>
          <p:nvPr>
            <p:ph sz="half" idx="1"/>
          </p:nvPr>
        </p:nvSpPr>
        <p:spPr/>
        <p:txBody>
          <a:bodyPr>
            <a:normAutofit/>
          </a:bodyPr>
          <a:lstStyle/>
          <a:p>
            <a:pPr marL="0" indent="0">
              <a:buNone/>
            </a:pPr>
            <a:r>
              <a:rPr lang="en-US" sz="1200" dirty="0"/>
              <a:t>A 67-year-old woman presents with ocular and oral dryness of 5 years duration. She has a daily gritty sensation in her eyes and uses preservative-free eye drops three times daily to alleviate her symptoms. She wakes up at night with a dry mouth and must sip water in order to swallow crackers and other dry foods.</a:t>
            </a:r>
          </a:p>
          <a:p>
            <a:pPr marL="0" indent="0">
              <a:buNone/>
            </a:pPr>
            <a:r>
              <a:rPr lang="en-US" sz="1200" dirty="0"/>
              <a:t>The patient has never noted enlargement of her salivary glands. She denies fevers, chills, unintentional weight loss, Raynaud's, inflammatory joint pain, photosensitivity, oral or nasal ulcerations, pleuritic chest pain, shortness of breath, or focal neurologic symptoms.</a:t>
            </a:r>
          </a:p>
          <a:p>
            <a:pPr marL="0" indent="0">
              <a:buNone/>
            </a:pPr>
            <a:r>
              <a:rPr lang="en-US" sz="1200" dirty="0"/>
              <a:t>She has mild lower extremity edema which she treats with compression stockings and furosemide as needed. Of note, she has been using this medication over the last two weeks on a more regular basis. She is currently using prescription-strength retinoids topically at night to alleviate photoaging.</a:t>
            </a:r>
          </a:p>
          <a:p>
            <a:pPr marL="0" indent="0">
              <a:spcBef>
                <a:spcPts val="0"/>
              </a:spcBef>
              <a:buNone/>
            </a:pPr>
            <a:endParaRPr lang="en-US" sz="1200" dirty="0"/>
          </a:p>
          <a:p>
            <a:pPr marL="0" indent="0">
              <a:spcBef>
                <a:spcPts val="0"/>
              </a:spcBef>
              <a:buNone/>
            </a:pPr>
            <a:r>
              <a:rPr lang="en-US" sz="1200" dirty="0"/>
              <a:t>Physical Exam:</a:t>
            </a:r>
          </a:p>
          <a:p>
            <a:pPr>
              <a:spcBef>
                <a:spcPts val="0"/>
              </a:spcBef>
            </a:pPr>
            <a:r>
              <a:rPr lang="en-US" sz="1200" dirty="0"/>
              <a:t>Reduced sublingual salivary pooling.</a:t>
            </a:r>
          </a:p>
          <a:p>
            <a:pPr>
              <a:spcBef>
                <a:spcPts val="0"/>
              </a:spcBef>
            </a:pPr>
            <a:r>
              <a:rPr lang="en-US" sz="1200" dirty="0"/>
              <a:t>No major salivary gland tenderness or enlargement.</a:t>
            </a:r>
          </a:p>
          <a:p>
            <a:pPr>
              <a:spcBef>
                <a:spcPts val="0"/>
              </a:spcBef>
            </a:pPr>
            <a:r>
              <a:rPr lang="en-US" sz="1200" dirty="0"/>
              <a:t>Saliva can be expressed from Stenson's ducts bilaterally.</a:t>
            </a:r>
          </a:p>
          <a:p>
            <a:pPr>
              <a:spcBef>
                <a:spcPts val="0"/>
              </a:spcBef>
            </a:pPr>
            <a:r>
              <a:rPr lang="en-US" sz="1200" dirty="0"/>
              <a:t>Tongue is without fissuring or papillary atrophy.</a:t>
            </a:r>
          </a:p>
          <a:p>
            <a:pPr>
              <a:spcBef>
                <a:spcPts val="0"/>
              </a:spcBef>
            </a:pPr>
            <a:r>
              <a:rPr lang="en-US" sz="1200" dirty="0"/>
              <a:t>No evidence of synovitis, rash, lymphadenopathy, abnormal breath sounds, or splenomegaly.</a:t>
            </a:r>
          </a:p>
          <a:p>
            <a:pPr marL="0" indent="0">
              <a:spcBef>
                <a:spcPts val="0"/>
              </a:spcBef>
              <a:buNone/>
            </a:pPr>
            <a:r>
              <a:rPr lang="en-US" sz="1200" b="1" dirty="0"/>
              <a:t>Objective Tests:</a:t>
            </a:r>
            <a:endParaRPr lang="en-US" sz="1200" dirty="0"/>
          </a:p>
          <a:p>
            <a:pPr>
              <a:spcBef>
                <a:spcPts val="0"/>
              </a:spcBef>
            </a:pPr>
            <a:r>
              <a:rPr lang="en-US" sz="1200" dirty="0"/>
              <a:t>Unstimulated whole salivary flow: 0.2 mL/5-minutes</a:t>
            </a:r>
          </a:p>
          <a:p>
            <a:pPr>
              <a:spcBef>
                <a:spcPts val="0"/>
              </a:spcBef>
            </a:pPr>
            <a:r>
              <a:rPr lang="en-US" sz="1200" dirty="0"/>
              <a:t>Schirmer's test: 1 mm of wetting in each eye after 5 minutes</a:t>
            </a:r>
          </a:p>
          <a:p>
            <a:pPr marL="0" indent="0">
              <a:buNone/>
            </a:pPr>
            <a:endParaRPr lang="en-US" sz="1200" dirty="0"/>
          </a:p>
          <a:p>
            <a:endParaRPr lang="en-US" dirty="0"/>
          </a:p>
        </p:txBody>
      </p:sp>
      <p:sp>
        <p:nvSpPr>
          <p:cNvPr id="4" name="Content Placeholder 3">
            <a:extLst>
              <a:ext uri="{FF2B5EF4-FFF2-40B4-BE49-F238E27FC236}">
                <a16:creationId xmlns:a16="http://schemas.microsoft.com/office/drawing/2014/main" id="{422EAA83-96C2-912B-DCBD-C027731FFE16}"/>
              </a:ext>
            </a:extLst>
          </p:cNvPr>
          <p:cNvSpPr>
            <a:spLocks noGrp="1"/>
          </p:cNvSpPr>
          <p:nvPr>
            <p:ph sz="half" idx="2"/>
          </p:nvPr>
        </p:nvSpPr>
        <p:spPr/>
        <p:txBody>
          <a:bodyPr>
            <a:normAutofit/>
          </a:bodyPr>
          <a:lstStyle/>
          <a:p>
            <a:pPr marL="0" indent="0">
              <a:spcBef>
                <a:spcPts val="0"/>
              </a:spcBef>
              <a:buNone/>
            </a:pPr>
            <a:r>
              <a:rPr lang="en-US" sz="1200" dirty="0"/>
              <a:t>Laboratory Findings:</a:t>
            </a:r>
          </a:p>
          <a:p>
            <a:pPr marL="0" indent="0">
              <a:spcBef>
                <a:spcPts val="0"/>
              </a:spcBef>
              <a:buNone/>
            </a:pPr>
            <a:r>
              <a:rPr lang="en-US" sz="1200" dirty="0"/>
              <a:t>ANA: 1:160 (homogenous staining)</a:t>
            </a:r>
          </a:p>
          <a:p>
            <a:pPr marL="0" indent="0">
              <a:spcBef>
                <a:spcPts val="0"/>
              </a:spcBef>
              <a:buNone/>
            </a:pPr>
            <a:r>
              <a:rPr lang="en-US" sz="1200" dirty="0"/>
              <a:t>Rheumatoid factor: negative</a:t>
            </a:r>
          </a:p>
          <a:p>
            <a:pPr marL="0" indent="0">
              <a:spcBef>
                <a:spcPts val="0"/>
              </a:spcBef>
              <a:buNone/>
            </a:pPr>
            <a:r>
              <a:rPr lang="en-US" sz="1200" dirty="0"/>
              <a:t>Anti-SSA antibody: negative</a:t>
            </a:r>
          </a:p>
          <a:p>
            <a:pPr marL="0" indent="0">
              <a:spcBef>
                <a:spcPts val="0"/>
              </a:spcBef>
              <a:buNone/>
            </a:pPr>
            <a:r>
              <a:rPr lang="en-US" sz="1200" dirty="0"/>
              <a:t>Anti-SSB antibody: negative</a:t>
            </a:r>
          </a:p>
          <a:p>
            <a:pPr marL="0" indent="0">
              <a:spcBef>
                <a:spcPts val="0"/>
              </a:spcBef>
              <a:buNone/>
            </a:pPr>
            <a:endParaRPr lang="en-US" sz="1200" dirty="0"/>
          </a:p>
          <a:p>
            <a:pPr marL="0" indent="0">
              <a:buNone/>
            </a:pPr>
            <a:r>
              <a:rPr lang="en-US" sz="1200" b="1" dirty="0"/>
              <a:t>What should be the next step to complete a diagnostic evaluation for Sjögren's?</a:t>
            </a:r>
            <a:endParaRPr lang="en-US" sz="1200" dirty="0"/>
          </a:p>
          <a:p>
            <a:pPr marL="0" indent="0">
              <a:buNone/>
            </a:pPr>
            <a:r>
              <a:rPr lang="en-US" sz="1200" dirty="0"/>
              <a:t>A. Perform salivary gland ultrasound</a:t>
            </a:r>
            <a:br>
              <a:rPr lang="en-US" sz="1200" dirty="0"/>
            </a:br>
            <a:r>
              <a:rPr lang="en-US" sz="1200" dirty="0"/>
              <a:t>B. Send her to a cornea expert for a dry eye exam, to include ocular surface staining assessment with both fluorescein and </a:t>
            </a:r>
            <a:r>
              <a:rPr lang="en-US" sz="1200" dirty="0" err="1"/>
              <a:t>lissamine</a:t>
            </a:r>
            <a:r>
              <a:rPr lang="en-US" sz="1200" dirty="0"/>
              <a:t> green</a:t>
            </a:r>
            <a:br>
              <a:rPr lang="en-US" sz="1200" dirty="0"/>
            </a:br>
            <a:r>
              <a:rPr lang="en-US" sz="1200" dirty="0"/>
              <a:t>C. Send for labial salivary gland biopsy</a:t>
            </a:r>
            <a:br>
              <a:rPr lang="en-US" sz="1200" dirty="0"/>
            </a:br>
            <a:r>
              <a:rPr lang="en-US" sz="1200" dirty="0"/>
              <a:t>D. Order a send-out lab for early markers: salivary protein-1 (SP-1), carbonic anhydrase 6 (CA6), and parotid secretory protein (PSP)</a:t>
            </a:r>
          </a:p>
          <a:p>
            <a:pPr marL="0" indent="0">
              <a:spcBef>
                <a:spcPts val="0"/>
              </a:spcBef>
              <a:buNone/>
            </a:pPr>
            <a:endParaRPr lang="en-US" sz="1200" dirty="0"/>
          </a:p>
          <a:p>
            <a:pPr marL="0" indent="0">
              <a:buNone/>
            </a:pPr>
            <a:endParaRPr lang="en-US" dirty="0"/>
          </a:p>
        </p:txBody>
      </p:sp>
    </p:spTree>
    <p:extLst>
      <p:ext uri="{BB962C8B-B14F-4D97-AF65-F5344CB8AC3E}">
        <p14:creationId xmlns:p14="http://schemas.microsoft.com/office/powerpoint/2010/main" val="766564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A3104-4FAD-F556-8BBB-0565016403B3}"/>
              </a:ext>
            </a:extLst>
          </p:cNvPr>
          <p:cNvSpPr>
            <a:spLocks noGrp="1"/>
          </p:cNvSpPr>
          <p:nvPr>
            <p:ph type="title"/>
          </p:nvPr>
        </p:nvSpPr>
        <p:spPr/>
        <p:txBody>
          <a:bodyPr/>
          <a:lstStyle/>
          <a:p>
            <a:r>
              <a:rPr lang="en-US" dirty="0"/>
              <a:t>Question 9.</a:t>
            </a:r>
          </a:p>
        </p:txBody>
      </p:sp>
      <p:sp>
        <p:nvSpPr>
          <p:cNvPr id="3" name="Content Placeholder 2">
            <a:extLst>
              <a:ext uri="{FF2B5EF4-FFF2-40B4-BE49-F238E27FC236}">
                <a16:creationId xmlns:a16="http://schemas.microsoft.com/office/drawing/2014/main" id="{25DDEBAF-0587-C36B-C0E4-822B2CD28E10}"/>
              </a:ext>
            </a:extLst>
          </p:cNvPr>
          <p:cNvSpPr>
            <a:spLocks noGrp="1"/>
          </p:cNvSpPr>
          <p:nvPr>
            <p:ph idx="1"/>
          </p:nvPr>
        </p:nvSpPr>
        <p:spPr/>
        <p:txBody>
          <a:bodyPr>
            <a:normAutofit/>
          </a:bodyPr>
          <a:lstStyle/>
          <a:p>
            <a:pPr marL="0" indent="0">
              <a:buNone/>
            </a:pPr>
            <a:r>
              <a:rPr lang="en-US" sz="3200" b="1" dirty="0">
                <a:latin typeface="+mj-lt"/>
              </a:rPr>
              <a:t>ANSWER:</a:t>
            </a:r>
            <a:r>
              <a:rPr lang="en-US" sz="3200" dirty="0">
                <a:latin typeface="+mj-lt"/>
              </a:rPr>
              <a:t> C</a:t>
            </a:r>
          </a:p>
          <a:p>
            <a:endParaRPr lang="en-US" dirty="0"/>
          </a:p>
        </p:txBody>
      </p:sp>
    </p:spTree>
    <p:extLst>
      <p:ext uri="{BB962C8B-B14F-4D97-AF65-F5344CB8AC3E}">
        <p14:creationId xmlns:p14="http://schemas.microsoft.com/office/powerpoint/2010/main" val="4066901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nerated image">
            <a:extLst>
              <a:ext uri="{FF2B5EF4-FFF2-40B4-BE49-F238E27FC236}">
                <a16:creationId xmlns:a16="http://schemas.microsoft.com/office/drawing/2014/main" id="{3FECE74E-A8BE-2141-E27A-9F84EFA96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1236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CCC87-C0B4-9425-DCA1-32FF24C28EFA}"/>
              </a:ext>
            </a:extLst>
          </p:cNvPr>
          <p:cNvSpPr>
            <a:spLocks noGrp="1"/>
          </p:cNvSpPr>
          <p:nvPr>
            <p:ph type="title"/>
          </p:nvPr>
        </p:nvSpPr>
        <p:spPr/>
        <p:txBody>
          <a:bodyPr/>
          <a:lstStyle/>
          <a:p>
            <a:r>
              <a:rPr lang="en-US" dirty="0"/>
              <a:t>Explanation/Rationale</a:t>
            </a:r>
          </a:p>
        </p:txBody>
      </p:sp>
      <p:sp>
        <p:nvSpPr>
          <p:cNvPr id="3" name="Content Placeholder 2">
            <a:extLst>
              <a:ext uri="{FF2B5EF4-FFF2-40B4-BE49-F238E27FC236}">
                <a16:creationId xmlns:a16="http://schemas.microsoft.com/office/drawing/2014/main" id="{273280E3-970D-18FD-9CE5-A29B3EBBFF0C}"/>
              </a:ext>
            </a:extLst>
          </p:cNvPr>
          <p:cNvSpPr>
            <a:spLocks noGrp="1"/>
          </p:cNvSpPr>
          <p:nvPr>
            <p:ph idx="1"/>
          </p:nvPr>
        </p:nvSpPr>
        <p:spPr/>
        <p:txBody>
          <a:bodyPr>
            <a:normAutofit/>
          </a:bodyPr>
          <a:lstStyle/>
          <a:p>
            <a:r>
              <a:rPr lang="en-US" dirty="0">
                <a:latin typeface="+mj-lt"/>
              </a:rPr>
              <a:t>This patient presents with symptoms of dryness and has </a:t>
            </a:r>
            <a:r>
              <a:rPr lang="en-US" b="1" dirty="0">
                <a:latin typeface="+mj-lt"/>
              </a:rPr>
              <a:t>low tear and saliva flow rates</a:t>
            </a:r>
            <a:r>
              <a:rPr lang="en-US" dirty="0">
                <a:latin typeface="+mj-lt"/>
              </a:rPr>
              <a:t> (by the stringent 2016 American College of Rheumatology [ACR]/European Alliance of Associations for Rheumatology [EULAR] criteria).</a:t>
            </a:r>
          </a:p>
          <a:p>
            <a:r>
              <a:rPr lang="en-US" dirty="0">
                <a:latin typeface="+mj-lt"/>
              </a:rPr>
              <a:t>To differentiate dryness in the setting of </a:t>
            </a:r>
            <a:r>
              <a:rPr lang="en-US" b="1" dirty="0">
                <a:latin typeface="+mj-lt"/>
              </a:rPr>
              <a:t>Sjögren's disease (</a:t>
            </a:r>
            <a:r>
              <a:rPr lang="en-US" b="1" dirty="0" err="1">
                <a:latin typeface="+mj-lt"/>
              </a:rPr>
              <a:t>SjD</a:t>
            </a:r>
            <a:r>
              <a:rPr lang="en-US" b="1" dirty="0">
                <a:latin typeface="+mj-lt"/>
              </a:rPr>
              <a:t>)</a:t>
            </a:r>
            <a:r>
              <a:rPr lang="en-US" dirty="0">
                <a:latin typeface="+mj-lt"/>
              </a:rPr>
              <a:t> from other causes, it is imperative to establish that </a:t>
            </a:r>
            <a:r>
              <a:rPr lang="en-US" b="1" dirty="0">
                <a:latin typeface="+mj-lt"/>
              </a:rPr>
              <a:t>autoimmunity is driving the dryness</a:t>
            </a:r>
            <a:r>
              <a:rPr lang="en-US" dirty="0">
                <a:latin typeface="+mj-lt"/>
              </a:rPr>
              <a:t>.</a:t>
            </a:r>
          </a:p>
          <a:p>
            <a:pPr marL="0" indent="0">
              <a:buNone/>
            </a:pPr>
            <a:endParaRPr lang="en-US" dirty="0"/>
          </a:p>
        </p:txBody>
      </p:sp>
    </p:spTree>
    <p:extLst>
      <p:ext uri="{BB962C8B-B14F-4D97-AF65-F5344CB8AC3E}">
        <p14:creationId xmlns:p14="http://schemas.microsoft.com/office/powerpoint/2010/main" val="6980315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07B47D-20A8-AC45-DDED-FB9892C76A8A}"/>
              </a:ext>
            </a:extLst>
          </p:cNvPr>
          <p:cNvPicPr>
            <a:picLocks noChangeAspect="1"/>
          </p:cNvPicPr>
          <p:nvPr/>
        </p:nvPicPr>
        <p:blipFill>
          <a:blip r:embed="rId2"/>
          <a:stretch>
            <a:fillRect/>
          </a:stretch>
        </p:blipFill>
        <p:spPr>
          <a:xfrm>
            <a:off x="560461" y="359477"/>
            <a:ext cx="7772400" cy="4669169"/>
          </a:xfrm>
          <a:prstGeom prst="rect">
            <a:avLst/>
          </a:prstGeom>
        </p:spPr>
      </p:pic>
      <p:sp>
        <p:nvSpPr>
          <p:cNvPr id="5" name="TextBox 4">
            <a:extLst>
              <a:ext uri="{FF2B5EF4-FFF2-40B4-BE49-F238E27FC236}">
                <a16:creationId xmlns:a16="http://schemas.microsoft.com/office/drawing/2014/main" id="{0F8A2CC1-D9A5-37C5-C2F3-A85169B79933}"/>
              </a:ext>
            </a:extLst>
          </p:cNvPr>
          <p:cNvSpPr txBox="1"/>
          <p:nvPr/>
        </p:nvSpPr>
        <p:spPr>
          <a:xfrm>
            <a:off x="2033899" y="5315484"/>
            <a:ext cx="7019297" cy="646331"/>
          </a:xfrm>
          <a:prstGeom prst="rect">
            <a:avLst/>
          </a:prstGeom>
          <a:noFill/>
        </p:spPr>
        <p:txBody>
          <a:bodyPr wrap="square">
            <a:spAutoFit/>
          </a:bodyPr>
          <a:lstStyle/>
          <a:p>
            <a:pPr lvl="1"/>
            <a:r>
              <a:rPr lang="en-US" sz="1800" dirty="0">
                <a:latin typeface="+mj-lt"/>
              </a:rPr>
              <a:t>Currently, </a:t>
            </a:r>
            <a:r>
              <a:rPr lang="en-US" sz="1800" b="1" dirty="0">
                <a:latin typeface="+mj-lt"/>
              </a:rPr>
              <a:t>labial salivary gland biopsy remains the gold standard</a:t>
            </a:r>
            <a:r>
              <a:rPr lang="en-US" sz="1800" dirty="0">
                <a:latin typeface="+mj-lt"/>
              </a:rPr>
              <a:t> for diagnosis of anti-SSA antibody negative Sjögren's patients.</a:t>
            </a:r>
          </a:p>
        </p:txBody>
      </p:sp>
    </p:spTree>
    <p:extLst>
      <p:ext uri="{BB962C8B-B14F-4D97-AF65-F5344CB8AC3E}">
        <p14:creationId xmlns:p14="http://schemas.microsoft.com/office/powerpoint/2010/main" val="508125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1C69C-B7F8-6E08-907D-C9E1653E5EC7}"/>
              </a:ext>
            </a:extLst>
          </p:cNvPr>
          <p:cNvPicPr>
            <a:picLocks noChangeAspect="1"/>
          </p:cNvPicPr>
          <p:nvPr/>
        </p:nvPicPr>
        <p:blipFill>
          <a:blip r:embed="rId2"/>
          <a:stretch>
            <a:fillRect/>
          </a:stretch>
        </p:blipFill>
        <p:spPr>
          <a:xfrm>
            <a:off x="2209800" y="1867448"/>
            <a:ext cx="7772400" cy="4539081"/>
          </a:xfrm>
          <a:prstGeom prst="rect">
            <a:avLst/>
          </a:prstGeom>
        </p:spPr>
      </p:pic>
      <p:sp>
        <p:nvSpPr>
          <p:cNvPr id="6" name="TextBox 5">
            <a:extLst>
              <a:ext uri="{FF2B5EF4-FFF2-40B4-BE49-F238E27FC236}">
                <a16:creationId xmlns:a16="http://schemas.microsoft.com/office/drawing/2014/main" id="{51030F99-A595-51FA-D083-CCA0EE133AEA}"/>
              </a:ext>
            </a:extLst>
          </p:cNvPr>
          <p:cNvSpPr txBox="1"/>
          <p:nvPr/>
        </p:nvSpPr>
        <p:spPr>
          <a:xfrm>
            <a:off x="3117078" y="944118"/>
            <a:ext cx="6097424" cy="923330"/>
          </a:xfrm>
          <a:prstGeom prst="rect">
            <a:avLst/>
          </a:prstGeom>
          <a:noFill/>
        </p:spPr>
        <p:txBody>
          <a:bodyPr wrap="square">
            <a:spAutoFit/>
          </a:bodyPr>
          <a:lstStyle/>
          <a:p>
            <a:r>
              <a:rPr lang="en-US" dirty="0">
                <a:latin typeface="+mj-lt"/>
              </a:rPr>
              <a:t>Findings of minor salivary gland biopsy : </a:t>
            </a:r>
            <a:r>
              <a:rPr lang="en-US" b="0" i="0" u="none" strike="noStrike" dirty="0">
                <a:effectLst/>
                <a:latin typeface="+mj-lt"/>
              </a:rPr>
              <a:t>The characteristic finding is </a:t>
            </a:r>
            <a:r>
              <a:rPr lang="en-US" b="1" i="0" u="none" strike="noStrike" dirty="0">
                <a:effectLst/>
                <a:latin typeface="+mj-lt"/>
              </a:rPr>
              <a:t>focal lymphocytic sialadenitis (FLS)</a:t>
            </a:r>
            <a:r>
              <a:rPr lang="en-US" b="0" i="0" u="none" strike="noStrike" dirty="0">
                <a:effectLst/>
                <a:latin typeface="+mj-lt"/>
              </a:rPr>
              <a:t>—periductal aggregates of lymphocytes</a:t>
            </a:r>
            <a:endParaRPr lang="en-US" dirty="0">
              <a:latin typeface="+mj-lt"/>
            </a:endParaRPr>
          </a:p>
        </p:txBody>
      </p:sp>
    </p:spTree>
    <p:extLst>
      <p:ext uri="{BB962C8B-B14F-4D97-AF65-F5344CB8AC3E}">
        <p14:creationId xmlns:p14="http://schemas.microsoft.com/office/powerpoint/2010/main" val="20428961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D509C3-19E7-5500-9083-5889408E6602}"/>
              </a:ext>
            </a:extLst>
          </p:cNvPr>
          <p:cNvSpPr txBox="1"/>
          <p:nvPr/>
        </p:nvSpPr>
        <p:spPr>
          <a:xfrm>
            <a:off x="613611" y="2290813"/>
            <a:ext cx="3611880" cy="1754326"/>
          </a:xfrm>
          <a:prstGeom prst="rect">
            <a:avLst/>
          </a:prstGeom>
          <a:noFill/>
        </p:spPr>
        <p:txBody>
          <a:bodyPr wrap="square">
            <a:spAutoFit/>
          </a:bodyPr>
          <a:lstStyle/>
          <a:p>
            <a:pPr>
              <a:buNone/>
            </a:pPr>
            <a:r>
              <a:rPr lang="en-US" dirty="0">
                <a:latin typeface="+mj-lt"/>
              </a:rPr>
              <a:t>Focal lymphocytic sialadenitis: Dense aggregates of lymphocytes (focus) adjacent to salivary ducts and acini. A “focus” = ≥50 lymphocytes in a 4 mm² area.</a:t>
            </a:r>
          </a:p>
          <a:p>
            <a:pPr>
              <a:buNone/>
            </a:pPr>
            <a:endParaRPr lang="en-US" dirty="0">
              <a:latin typeface="+mj-lt"/>
            </a:endParaRPr>
          </a:p>
        </p:txBody>
      </p:sp>
      <p:pic>
        <p:nvPicPr>
          <p:cNvPr id="8196" name="Picture 4" descr="Focal lymphocytic sialadenitis (FLS) comprised of mononuclear cell... |  Download Scientific Diagram">
            <a:extLst>
              <a:ext uri="{FF2B5EF4-FFF2-40B4-BE49-F238E27FC236}">
                <a16:creationId xmlns:a16="http://schemas.microsoft.com/office/drawing/2014/main" id="{DBA9B2EE-1CAD-3336-ACF3-19867DDD6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5760" y="510138"/>
            <a:ext cx="3611880" cy="341218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he accessory salivary gland biopsy showed grade 4 lymphocytic... |  Download Scientific Diagram">
            <a:extLst>
              <a:ext uri="{FF2B5EF4-FFF2-40B4-BE49-F238E27FC236}">
                <a16:creationId xmlns:a16="http://schemas.microsoft.com/office/drawing/2014/main" id="{703811A1-C76C-E3B1-89A9-95F1EDC41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511" y="2216228"/>
            <a:ext cx="3302000" cy="24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1446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rontiers | Normal-Appearing Salivary Gland Ultrasonography Identifies a  Milder Phenotype of Primary Sjögren's Syndrome">
            <a:extLst>
              <a:ext uri="{FF2B5EF4-FFF2-40B4-BE49-F238E27FC236}">
                <a16:creationId xmlns:a16="http://schemas.microsoft.com/office/drawing/2014/main" id="{1E01ACE2-C0F2-BE68-EE4F-871977F2E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2654" y="0"/>
            <a:ext cx="4702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06F645-9AF8-8B23-7159-46366FEB5DF7}"/>
              </a:ext>
            </a:extLst>
          </p:cNvPr>
          <p:cNvSpPr txBox="1"/>
          <p:nvPr/>
        </p:nvSpPr>
        <p:spPr>
          <a:xfrm>
            <a:off x="160234" y="1257969"/>
            <a:ext cx="6097424" cy="3416320"/>
          </a:xfrm>
          <a:prstGeom prst="rect">
            <a:avLst/>
          </a:prstGeom>
          <a:noFill/>
        </p:spPr>
        <p:txBody>
          <a:bodyPr wrap="square">
            <a:spAutoFit/>
          </a:bodyPr>
          <a:lstStyle/>
          <a:p>
            <a:pPr>
              <a:buNone/>
            </a:pPr>
            <a:r>
              <a:rPr lang="en-US" b="1" dirty="0">
                <a:latin typeface="+mj-lt"/>
              </a:rPr>
              <a:t>Patchy or “honeycomb-like” appearance of normally smooth gland tissue.</a:t>
            </a:r>
          </a:p>
          <a:p>
            <a:pPr>
              <a:buNone/>
            </a:pPr>
            <a:endParaRPr lang="en-US" b="1" dirty="0">
              <a:latin typeface="+mj-lt"/>
            </a:endParaRPr>
          </a:p>
          <a:p>
            <a:pPr>
              <a:buNone/>
            </a:pPr>
            <a:r>
              <a:rPr lang="en-US" b="1" dirty="0">
                <a:latin typeface="+mj-lt"/>
              </a:rPr>
              <a:t>Small, multiple, rounded/oval dark spots → lymphocytic infiltration or tissue destruction.</a:t>
            </a:r>
          </a:p>
          <a:p>
            <a:pPr>
              <a:buNone/>
            </a:pPr>
            <a:endParaRPr lang="en-US" b="1" dirty="0">
              <a:latin typeface="+mj-lt"/>
            </a:endParaRPr>
          </a:p>
          <a:p>
            <a:pPr>
              <a:buNone/>
            </a:pPr>
            <a:r>
              <a:rPr lang="en-US" b="1" dirty="0">
                <a:latin typeface="+mj-lt"/>
              </a:rPr>
              <a:t>Bright white lines or spots → fibrosis or fatty infiltration.</a:t>
            </a:r>
          </a:p>
          <a:p>
            <a:pPr>
              <a:buNone/>
            </a:pPr>
            <a:endParaRPr lang="en-US" b="1" dirty="0">
              <a:latin typeface="+mj-lt"/>
            </a:endParaRPr>
          </a:p>
          <a:p>
            <a:pPr>
              <a:buNone/>
            </a:pPr>
            <a:r>
              <a:rPr lang="en-US" b="1" dirty="0">
                <a:latin typeface="+mj-lt"/>
              </a:rPr>
              <a:t>Gland edges difficult to distinguish from surrounding tissue.</a:t>
            </a:r>
          </a:p>
          <a:p>
            <a:pPr>
              <a:buNone/>
            </a:pPr>
            <a:endParaRPr lang="en-US" b="1" dirty="0">
              <a:latin typeface="+mj-lt"/>
            </a:endParaRPr>
          </a:p>
          <a:p>
            <a:pPr>
              <a:buNone/>
            </a:pPr>
            <a:r>
              <a:rPr lang="en-US" b="1" dirty="0">
                <a:latin typeface="+mj-lt"/>
              </a:rPr>
              <a:t>Color Doppler shows increased blood flow in active inflammation.</a:t>
            </a:r>
          </a:p>
        </p:txBody>
      </p:sp>
      <p:sp>
        <p:nvSpPr>
          <p:cNvPr id="7" name="TextBox 6">
            <a:extLst>
              <a:ext uri="{FF2B5EF4-FFF2-40B4-BE49-F238E27FC236}">
                <a16:creationId xmlns:a16="http://schemas.microsoft.com/office/drawing/2014/main" id="{F53231C0-5716-D1F7-2FF9-3A16A3AAE6F1}"/>
              </a:ext>
            </a:extLst>
          </p:cNvPr>
          <p:cNvSpPr txBox="1"/>
          <p:nvPr/>
        </p:nvSpPr>
        <p:spPr>
          <a:xfrm>
            <a:off x="1674976" y="427290"/>
            <a:ext cx="1779013" cy="369332"/>
          </a:xfrm>
          <a:prstGeom prst="rect">
            <a:avLst/>
          </a:prstGeom>
          <a:noFill/>
        </p:spPr>
        <p:txBody>
          <a:bodyPr wrap="none" rtlCol="0">
            <a:spAutoFit/>
          </a:bodyPr>
          <a:lstStyle/>
          <a:p>
            <a:r>
              <a:rPr lang="en-US" dirty="0"/>
              <a:t>Salivary gland US</a:t>
            </a:r>
          </a:p>
        </p:txBody>
      </p:sp>
    </p:spTree>
    <p:extLst>
      <p:ext uri="{BB962C8B-B14F-4D97-AF65-F5344CB8AC3E}">
        <p14:creationId xmlns:p14="http://schemas.microsoft.com/office/powerpoint/2010/main" val="34605154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B22DCD-578C-18E1-2412-6ECC2EA3FCBC}"/>
              </a:ext>
            </a:extLst>
          </p:cNvPr>
          <p:cNvPicPr>
            <a:picLocks noChangeAspect="1"/>
          </p:cNvPicPr>
          <p:nvPr/>
        </p:nvPicPr>
        <p:blipFill>
          <a:blip r:embed="rId3"/>
          <a:stretch>
            <a:fillRect/>
          </a:stretch>
        </p:blipFill>
        <p:spPr>
          <a:xfrm>
            <a:off x="4161457" y="305721"/>
            <a:ext cx="7772400" cy="3978929"/>
          </a:xfrm>
          <a:prstGeom prst="rect">
            <a:avLst/>
          </a:prstGeom>
        </p:spPr>
      </p:pic>
      <p:sp>
        <p:nvSpPr>
          <p:cNvPr id="3" name="TextBox 2">
            <a:extLst>
              <a:ext uri="{FF2B5EF4-FFF2-40B4-BE49-F238E27FC236}">
                <a16:creationId xmlns:a16="http://schemas.microsoft.com/office/drawing/2014/main" id="{C73C2383-774F-8B25-ACCC-33B52E0B546A}"/>
              </a:ext>
            </a:extLst>
          </p:cNvPr>
          <p:cNvSpPr txBox="1"/>
          <p:nvPr/>
        </p:nvSpPr>
        <p:spPr>
          <a:xfrm rot="10800000" flipV="1">
            <a:off x="290557" y="1699327"/>
            <a:ext cx="2649197" cy="2585323"/>
          </a:xfrm>
          <a:prstGeom prst="rect">
            <a:avLst/>
          </a:prstGeom>
          <a:noFill/>
        </p:spPr>
        <p:txBody>
          <a:bodyPr wrap="square">
            <a:spAutoFit/>
          </a:bodyPr>
          <a:lstStyle/>
          <a:p>
            <a:r>
              <a:rPr lang="en-US" b="1" i="0" u="none" strike="noStrike" dirty="0" err="1">
                <a:solidFill>
                  <a:srgbClr val="000000"/>
                </a:solidFill>
                <a:effectLst/>
                <a:latin typeface="+mj-lt"/>
              </a:rPr>
              <a:t>Lissamine</a:t>
            </a:r>
            <a:r>
              <a:rPr lang="en-US" b="1" i="0" u="none" strike="noStrike" dirty="0">
                <a:solidFill>
                  <a:srgbClr val="000000"/>
                </a:solidFill>
                <a:effectLst/>
                <a:latin typeface="+mj-lt"/>
              </a:rPr>
              <a:t> green and fluorescein staining are used together</a:t>
            </a:r>
            <a:r>
              <a:rPr lang="en-US" b="0" i="0" u="none" strike="noStrike" dirty="0">
                <a:solidFill>
                  <a:srgbClr val="000000"/>
                </a:solidFill>
                <a:effectLst/>
                <a:latin typeface="+mj-lt"/>
              </a:rPr>
              <a:t> to assess ocular surface damage in autoimmune dry eye—</a:t>
            </a:r>
            <a:r>
              <a:rPr lang="en-US" b="0" i="0" u="none" strike="noStrike" dirty="0" err="1">
                <a:solidFill>
                  <a:srgbClr val="000000"/>
                </a:solidFill>
                <a:effectLst/>
                <a:latin typeface="+mj-lt"/>
              </a:rPr>
              <a:t>lissamine</a:t>
            </a:r>
            <a:r>
              <a:rPr lang="en-US" b="0" i="0" u="none" strike="noStrike" dirty="0">
                <a:solidFill>
                  <a:srgbClr val="000000"/>
                </a:solidFill>
                <a:effectLst/>
                <a:latin typeface="+mj-lt"/>
              </a:rPr>
              <a:t> stains devitalized conjunctival cells, fluorescein stains corneal epithelial defects.</a:t>
            </a:r>
            <a:endParaRPr lang="en-US" dirty="0">
              <a:latin typeface="+mj-lt"/>
            </a:endParaRPr>
          </a:p>
        </p:txBody>
      </p:sp>
      <p:sp>
        <p:nvSpPr>
          <p:cNvPr id="6" name="TextBox 5">
            <a:extLst>
              <a:ext uri="{FF2B5EF4-FFF2-40B4-BE49-F238E27FC236}">
                <a16:creationId xmlns:a16="http://schemas.microsoft.com/office/drawing/2014/main" id="{13F2FD0F-3059-5E36-760D-91724648D8DB}"/>
              </a:ext>
            </a:extLst>
          </p:cNvPr>
          <p:cNvSpPr txBox="1"/>
          <p:nvPr/>
        </p:nvSpPr>
        <p:spPr>
          <a:xfrm rot="10800000" flipV="1">
            <a:off x="1090385" y="5255228"/>
            <a:ext cx="4572858" cy="1754326"/>
          </a:xfrm>
          <a:prstGeom prst="rect">
            <a:avLst/>
          </a:prstGeom>
          <a:noFill/>
        </p:spPr>
        <p:txBody>
          <a:bodyPr wrap="square" rtlCol="0">
            <a:spAutoFit/>
          </a:bodyPr>
          <a:lstStyle/>
          <a:p>
            <a:r>
              <a:rPr lang="en-US" dirty="0"/>
              <a:t>Conjunctival </a:t>
            </a:r>
            <a:r>
              <a:rPr lang="en-US" dirty="0" err="1"/>
              <a:t>lissamine</a:t>
            </a:r>
            <a:r>
              <a:rPr lang="en-US" dirty="0"/>
              <a:t> green staining</a:t>
            </a:r>
          </a:p>
          <a:p>
            <a:r>
              <a:rPr lang="en-US" dirty="0"/>
              <a:t>A,C,D </a:t>
            </a:r>
          </a:p>
          <a:p>
            <a:endParaRPr lang="en-US" dirty="0"/>
          </a:p>
          <a:p>
            <a:r>
              <a:rPr lang="en-US" dirty="0"/>
              <a:t>Corneal fluorescein staining </a:t>
            </a:r>
          </a:p>
          <a:p>
            <a:r>
              <a:rPr lang="en-US" dirty="0"/>
              <a:t>B,E</a:t>
            </a:r>
          </a:p>
          <a:p>
            <a:endParaRPr lang="en-US" dirty="0"/>
          </a:p>
        </p:txBody>
      </p:sp>
    </p:spTree>
    <p:extLst>
      <p:ext uri="{BB962C8B-B14F-4D97-AF65-F5344CB8AC3E}">
        <p14:creationId xmlns:p14="http://schemas.microsoft.com/office/powerpoint/2010/main" val="25769031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6ED67-5777-C835-F5C6-F9041DEC3450}"/>
              </a:ext>
            </a:extLst>
          </p:cNvPr>
          <p:cNvSpPr>
            <a:spLocks noGrp="1"/>
          </p:cNvSpPr>
          <p:nvPr>
            <p:ph type="title"/>
          </p:nvPr>
        </p:nvSpPr>
        <p:spPr/>
        <p:txBody>
          <a:bodyPr/>
          <a:lstStyle/>
          <a:p>
            <a:r>
              <a:rPr lang="en-US" dirty="0"/>
              <a:t>Question 10.</a:t>
            </a:r>
          </a:p>
        </p:txBody>
      </p:sp>
      <p:sp>
        <p:nvSpPr>
          <p:cNvPr id="3" name="Content Placeholder 2">
            <a:extLst>
              <a:ext uri="{FF2B5EF4-FFF2-40B4-BE49-F238E27FC236}">
                <a16:creationId xmlns:a16="http://schemas.microsoft.com/office/drawing/2014/main" id="{C40400E9-9C91-081A-C56D-F55FAAD599FA}"/>
              </a:ext>
            </a:extLst>
          </p:cNvPr>
          <p:cNvSpPr>
            <a:spLocks noGrp="1"/>
          </p:cNvSpPr>
          <p:nvPr>
            <p:ph sz="half" idx="1"/>
          </p:nvPr>
        </p:nvSpPr>
        <p:spPr/>
        <p:txBody>
          <a:bodyPr>
            <a:normAutofit fontScale="55000" lnSpcReduction="20000"/>
          </a:bodyPr>
          <a:lstStyle/>
          <a:p>
            <a:pPr marL="0" indent="0">
              <a:buNone/>
            </a:pPr>
            <a:r>
              <a:rPr lang="en-US" dirty="0"/>
              <a:t>A 48-year-old woman with a past medical history of SLE for 10 years manifested by arthritis, photosensitivity, a discoid rash and leukopenia with positive ANA, anti-SSA, and negative ds-DNA and normal complements presents with acute right lower extremity swelling after a long plane ride one week ago.  She is seeing you now in follow up. She denies a history of previous venous or arterial thrombosis. She has had one normal pregnancy.</a:t>
            </a:r>
          </a:p>
          <a:p>
            <a:pPr marL="0" indent="0">
              <a:spcBef>
                <a:spcPts val="0"/>
              </a:spcBef>
              <a:buNone/>
            </a:pPr>
            <a:endParaRPr lang="en-US" dirty="0"/>
          </a:p>
          <a:p>
            <a:pPr marL="0" indent="0">
              <a:spcBef>
                <a:spcPts val="0"/>
              </a:spcBef>
              <a:buNone/>
            </a:pPr>
            <a:endParaRPr lang="en-US" dirty="0"/>
          </a:p>
          <a:p>
            <a:pPr marL="0" indent="0">
              <a:spcBef>
                <a:spcPts val="0"/>
              </a:spcBef>
              <a:buNone/>
            </a:pPr>
            <a:r>
              <a:rPr lang="en-US" dirty="0"/>
              <a:t>A doppler ultrasound one week ago in the ED revealed a posterior tibial vein distal DVT. Her medications are prednisone 5 mg po q day,  hydroxychloroquine 400 mg q day, calcium and vitamin D.  Rivaroxaban was started for the acute thrombus one week ago.  </a:t>
            </a:r>
          </a:p>
          <a:p>
            <a:pPr marL="0" indent="0">
              <a:spcBef>
                <a:spcPts val="0"/>
              </a:spcBef>
              <a:buNone/>
            </a:pPr>
            <a:endParaRPr lang="en-US" dirty="0"/>
          </a:p>
          <a:p>
            <a:pPr marL="0" indent="0">
              <a:spcBef>
                <a:spcPts val="0"/>
              </a:spcBef>
              <a:buNone/>
            </a:pPr>
            <a:r>
              <a:rPr lang="en-US" dirty="0"/>
              <a:t>On physical examination, vital signs are normal. The patient is obese, with mild mottling of the lower extremities that resolves with warming. She has mild alopecia and a healed discoid lupus lesion on the left ear. Her right lower extremity is swollen below the knee. </a:t>
            </a:r>
          </a:p>
          <a:p>
            <a:pPr marL="0" indent="0">
              <a:spcBef>
                <a:spcPts val="0"/>
              </a:spcBef>
              <a:buNone/>
            </a:pPr>
            <a:r>
              <a:rPr lang="en-US" b="1" dirty="0"/>
              <a:t> </a:t>
            </a:r>
            <a:endParaRPr lang="en-US" dirty="0"/>
          </a:p>
          <a:p>
            <a:pPr marL="0" indent="0">
              <a:buNone/>
            </a:pPr>
            <a:endParaRPr lang="en-US" dirty="0"/>
          </a:p>
        </p:txBody>
      </p:sp>
      <p:sp>
        <p:nvSpPr>
          <p:cNvPr id="4" name="Content Placeholder 3">
            <a:extLst>
              <a:ext uri="{FF2B5EF4-FFF2-40B4-BE49-F238E27FC236}">
                <a16:creationId xmlns:a16="http://schemas.microsoft.com/office/drawing/2014/main" id="{34754538-C132-440E-C0BF-AC781D52DA9F}"/>
              </a:ext>
            </a:extLst>
          </p:cNvPr>
          <p:cNvSpPr>
            <a:spLocks noGrp="1"/>
          </p:cNvSpPr>
          <p:nvPr>
            <p:ph sz="half" idx="2"/>
          </p:nvPr>
        </p:nvSpPr>
        <p:spPr/>
        <p:txBody>
          <a:bodyPr>
            <a:normAutofit fontScale="55000" lnSpcReduction="20000"/>
          </a:bodyPr>
          <a:lstStyle/>
          <a:p>
            <a:pPr marL="0" indent="0">
              <a:spcBef>
                <a:spcPts val="0"/>
              </a:spcBef>
              <a:buNone/>
            </a:pPr>
            <a:r>
              <a:rPr lang="en-US" b="1" dirty="0"/>
              <a:t>Laboratories:</a:t>
            </a:r>
            <a:endParaRPr lang="en-US" dirty="0"/>
          </a:p>
          <a:p>
            <a:pPr marL="0" indent="0">
              <a:spcBef>
                <a:spcPts val="0"/>
              </a:spcBef>
              <a:buNone/>
            </a:pPr>
            <a:r>
              <a:rPr lang="en-US" dirty="0"/>
              <a:t>WBC: 3800/</a:t>
            </a:r>
            <a:r>
              <a:rPr lang="en-US" dirty="0" err="1"/>
              <a:t>uL</a:t>
            </a:r>
            <a:endParaRPr lang="en-US" dirty="0"/>
          </a:p>
          <a:p>
            <a:pPr marL="0" indent="0">
              <a:spcBef>
                <a:spcPts val="0"/>
              </a:spcBef>
              <a:buNone/>
            </a:pPr>
            <a:r>
              <a:rPr lang="en-US" dirty="0"/>
              <a:t>Hct: 40%</a:t>
            </a:r>
          </a:p>
          <a:p>
            <a:pPr marL="0" indent="0">
              <a:spcBef>
                <a:spcPts val="0"/>
              </a:spcBef>
              <a:buNone/>
            </a:pPr>
            <a:r>
              <a:rPr lang="en-US" dirty="0"/>
              <a:t>Platelets: 140,000/</a:t>
            </a:r>
            <a:r>
              <a:rPr lang="en-US" dirty="0" err="1"/>
              <a:t>uL</a:t>
            </a:r>
            <a:endParaRPr lang="en-US" dirty="0"/>
          </a:p>
          <a:p>
            <a:pPr marL="0" indent="0">
              <a:spcBef>
                <a:spcPts val="0"/>
              </a:spcBef>
              <a:buNone/>
            </a:pPr>
            <a:r>
              <a:rPr lang="en-US" dirty="0"/>
              <a:t>Urinalysis: normal</a:t>
            </a:r>
          </a:p>
          <a:p>
            <a:pPr marL="0" indent="0">
              <a:spcBef>
                <a:spcPts val="0"/>
              </a:spcBef>
              <a:buNone/>
            </a:pPr>
            <a:r>
              <a:rPr lang="en-US" dirty="0"/>
              <a:t>PT/aPTT: normal</a:t>
            </a:r>
          </a:p>
          <a:p>
            <a:pPr marL="0" indent="0">
              <a:spcBef>
                <a:spcPts val="0"/>
              </a:spcBef>
              <a:buNone/>
            </a:pPr>
            <a:r>
              <a:rPr lang="en-US" dirty="0"/>
              <a:t>Doppler US: distal posterior tibial vein clot</a:t>
            </a:r>
          </a:p>
          <a:p>
            <a:pPr marL="0" indent="0">
              <a:buNone/>
            </a:pPr>
            <a:endParaRPr lang="en-US" b="1" dirty="0"/>
          </a:p>
          <a:p>
            <a:pPr marL="0" indent="0">
              <a:buNone/>
            </a:pPr>
            <a:r>
              <a:rPr lang="en-US" b="1" dirty="0"/>
              <a:t>Which of the following tests is most likely to be positive if you ordered it today?</a:t>
            </a:r>
            <a:endParaRPr lang="en-US" dirty="0"/>
          </a:p>
          <a:p>
            <a:endParaRPr lang="en-US" dirty="0"/>
          </a:p>
          <a:p>
            <a:pPr marL="0" indent="0">
              <a:buNone/>
            </a:pPr>
            <a:r>
              <a:rPr lang="en-US" dirty="0"/>
              <a:t>A. Anticardiolipin antibody IgM</a:t>
            </a:r>
          </a:p>
          <a:p>
            <a:pPr marL="0" indent="0">
              <a:buNone/>
            </a:pPr>
            <a:r>
              <a:rPr lang="en-US" dirty="0"/>
              <a:t>B. Anti-B2 glycoprotein 1 antibody IgG</a:t>
            </a:r>
          </a:p>
          <a:p>
            <a:pPr marL="0" indent="0">
              <a:buNone/>
            </a:pPr>
            <a:r>
              <a:rPr lang="en-US" dirty="0"/>
              <a:t>C. Lupus anticoagulant</a:t>
            </a:r>
          </a:p>
          <a:p>
            <a:pPr marL="0" indent="0">
              <a:buNone/>
            </a:pPr>
            <a:r>
              <a:rPr lang="en-US" dirty="0"/>
              <a:t>D. Factor V Leiden mutation</a:t>
            </a:r>
          </a:p>
          <a:p>
            <a:pPr marL="0" indent="0">
              <a:buNone/>
            </a:pPr>
            <a:r>
              <a:rPr lang="en-US" dirty="0"/>
              <a:t>E. Elevated homocysteine</a:t>
            </a:r>
          </a:p>
          <a:p>
            <a:pPr marL="0" indent="0">
              <a:buNone/>
            </a:pPr>
            <a:endParaRPr lang="en-US" dirty="0"/>
          </a:p>
        </p:txBody>
      </p:sp>
    </p:spTree>
    <p:extLst>
      <p:ext uri="{BB962C8B-B14F-4D97-AF65-F5344CB8AC3E}">
        <p14:creationId xmlns:p14="http://schemas.microsoft.com/office/powerpoint/2010/main" val="9637988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6081E-7DC8-52F0-DB77-CA45257D19A0}"/>
              </a:ext>
            </a:extLst>
          </p:cNvPr>
          <p:cNvSpPr>
            <a:spLocks noGrp="1"/>
          </p:cNvSpPr>
          <p:nvPr>
            <p:ph type="title"/>
          </p:nvPr>
        </p:nvSpPr>
        <p:spPr/>
        <p:txBody>
          <a:bodyPr/>
          <a:lstStyle/>
          <a:p>
            <a:r>
              <a:rPr lang="en-US" dirty="0"/>
              <a:t>Question 10.</a:t>
            </a:r>
          </a:p>
        </p:txBody>
      </p:sp>
      <p:sp>
        <p:nvSpPr>
          <p:cNvPr id="3" name="Content Placeholder 2">
            <a:extLst>
              <a:ext uri="{FF2B5EF4-FFF2-40B4-BE49-F238E27FC236}">
                <a16:creationId xmlns:a16="http://schemas.microsoft.com/office/drawing/2014/main" id="{C6B51B81-805F-3525-9554-2097977B94AD}"/>
              </a:ext>
            </a:extLst>
          </p:cNvPr>
          <p:cNvSpPr>
            <a:spLocks noGrp="1"/>
          </p:cNvSpPr>
          <p:nvPr>
            <p:ph idx="1"/>
          </p:nvPr>
        </p:nvSpPr>
        <p:spPr/>
        <p:txBody>
          <a:bodyPr>
            <a:normAutofit/>
          </a:bodyPr>
          <a:lstStyle/>
          <a:p>
            <a:pPr marL="0" indent="0">
              <a:buNone/>
            </a:pPr>
            <a:r>
              <a:rPr lang="en-US" sz="3200" dirty="0">
                <a:latin typeface="+mj-lt"/>
              </a:rPr>
              <a:t>ANSWER: C</a:t>
            </a:r>
          </a:p>
        </p:txBody>
      </p:sp>
    </p:spTree>
    <p:extLst>
      <p:ext uri="{BB962C8B-B14F-4D97-AF65-F5344CB8AC3E}">
        <p14:creationId xmlns:p14="http://schemas.microsoft.com/office/powerpoint/2010/main" val="22813160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F9EA2-47A9-1F24-8E7F-015438453A53}"/>
              </a:ext>
            </a:extLst>
          </p:cNvPr>
          <p:cNvSpPr>
            <a:spLocks noGrp="1"/>
          </p:cNvSpPr>
          <p:nvPr>
            <p:ph type="title"/>
          </p:nvPr>
        </p:nvSpPr>
        <p:spPr/>
        <p:txBody>
          <a:bodyPr/>
          <a:lstStyle/>
          <a:p>
            <a:r>
              <a:rPr lang="en-US" dirty="0"/>
              <a:t>Key concepts</a:t>
            </a:r>
          </a:p>
        </p:txBody>
      </p:sp>
      <p:sp>
        <p:nvSpPr>
          <p:cNvPr id="3" name="Content Placeholder 2">
            <a:extLst>
              <a:ext uri="{FF2B5EF4-FFF2-40B4-BE49-F238E27FC236}">
                <a16:creationId xmlns:a16="http://schemas.microsoft.com/office/drawing/2014/main" id="{C3901F3B-9473-A8FB-43A5-9C5075150398}"/>
              </a:ext>
            </a:extLst>
          </p:cNvPr>
          <p:cNvSpPr>
            <a:spLocks noGrp="1"/>
          </p:cNvSpPr>
          <p:nvPr>
            <p:ph idx="1"/>
          </p:nvPr>
        </p:nvSpPr>
        <p:spPr/>
        <p:txBody>
          <a:bodyPr>
            <a:normAutofit fontScale="92500" lnSpcReduction="10000"/>
          </a:bodyPr>
          <a:lstStyle/>
          <a:p>
            <a:pPr marL="0" indent="0">
              <a:buNone/>
            </a:pPr>
            <a:r>
              <a:rPr lang="en-US" sz="2100" b="1" dirty="0">
                <a:latin typeface="+mj-lt"/>
              </a:rPr>
              <a:t>1. Thrombosis Risk in SLE</a:t>
            </a:r>
          </a:p>
          <a:p>
            <a:r>
              <a:rPr lang="en-US" sz="2100" b="1" dirty="0">
                <a:latin typeface="+mj-lt"/>
              </a:rPr>
              <a:t>Provoked vs Unprovoked DVT:</a:t>
            </a:r>
            <a:endParaRPr lang="en-US" sz="2100" dirty="0">
              <a:latin typeface="+mj-lt"/>
            </a:endParaRPr>
          </a:p>
          <a:p>
            <a:pPr lvl="1"/>
            <a:r>
              <a:rPr lang="en-US" sz="2100" dirty="0">
                <a:latin typeface="+mj-lt"/>
              </a:rPr>
              <a:t>This patient’s DVT is </a:t>
            </a:r>
            <a:r>
              <a:rPr lang="en-US" sz="2100" b="1" dirty="0">
                <a:latin typeface="+mj-lt"/>
              </a:rPr>
              <a:t>provoked</a:t>
            </a:r>
            <a:r>
              <a:rPr lang="en-US" sz="2100" dirty="0">
                <a:latin typeface="+mj-lt"/>
              </a:rPr>
              <a:t>: long plane flight, obesity, smoking, SLE itself</a:t>
            </a:r>
          </a:p>
          <a:p>
            <a:pPr lvl="1"/>
            <a:r>
              <a:rPr lang="en-US" sz="2100" dirty="0">
                <a:latin typeface="+mj-lt"/>
              </a:rPr>
              <a:t>No history of recurrent thrombosis or pregnancy complications → low suspicion for primary thrombophilia</a:t>
            </a:r>
          </a:p>
          <a:p>
            <a:r>
              <a:rPr lang="en-US" sz="2100" b="1" dirty="0">
                <a:latin typeface="+mj-lt"/>
              </a:rPr>
              <a:t>Laboratory Considerations:</a:t>
            </a:r>
            <a:endParaRPr lang="en-US" sz="2100" dirty="0">
              <a:latin typeface="+mj-lt"/>
            </a:endParaRPr>
          </a:p>
          <a:p>
            <a:pPr lvl="1"/>
            <a:r>
              <a:rPr lang="en-US" sz="2100" b="1" dirty="0">
                <a:latin typeface="+mj-lt"/>
              </a:rPr>
              <a:t>Lupus anticoagulant (LA):</a:t>
            </a:r>
            <a:r>
              <a:rPr lang="en-US" sz="2100" dirty="0">
                <a:latin typeface="+mj-lt"/>
              </a:rPr>
              <a:t> Can be </a:t>
            </a:r>
            <a:r>
              <a:rPr lang="en-US" sz="2100" b="1" dirty="0">
                <a:latin typeface="+mj-lt"/>
              </a:rPr>
              <a:t>falsely positive with DOACs</a:t>
            </a:r>
            <a:r>
              <a:rPr lang="en-US" sz="2100" dirty="0">
                <a:latin typeface="+mj-lt"/>
              </a:rPr>
              <a:t> (rivaroxaban)</a:t>
            </a:r>
          </a:p>
          <a:p>
            <a:pPr lvl="1"/>
            <a:r>
              <a:rPr lang="en-US" sz="2100" b="1" dirty="0">
                <a:latin typeface="+mj-lt"/>
              </a:rPr>
              <a:t>Anticardiolipin &amp; anti-</a:t>
            </a:r>
            <a:r>
              <a:rPr lang="el-GR" sz="2100" b="1" dirty="0">
                <a:latin typeface="+mj-lt"/>
              </a:rPr>
              <a:t>β2 </a:t>
            </a:r>
            <a:r>
              <a:rPr lang="en-US" sz="2100" b="1" dirty="0">
                <a:latin typeface="+mj-lt"/>
              </a:rPr>
              <a:t>glycoprotein I antibodies:</a:t>
            </a:r>
            <a:r>
              <a:rPr lang="en-US" sz="2100" dirty="0">
                <a:latin typeface="+mj-lt"/>
              </a:rPr>
              <a:t> Often negative in isolated provoked DVT</a:t>
            </a:r>
          </a:p>
          <a:p>
            <a:pPr lvl="1"/>
            <a:r>
              <a:rPr lang="en-US" sz="2100" b="1" dirty="0">
                <a:latin typeface="+mj-lt"/>
              </a:rPr>
              <a:t>Genetic thrombophilia:</a:t>
            </a:r>
            <a:r>
              <a:rPr lang="en-US" sz="2100" dirty="0">
                <a:latin typeface="+mj-lt"/>
              </a:rPr>
              <a:t> Factor V Leiden, prothrombin mutation, </a:t>
            </a:r>
            <a:r>
              <a:rPr lang="en-US" sz="2100" dirty="0" err="1">
                <a:latin typeface="+mj-lt"/>
              </a:rPr>
              <a:t>hyperhomocysteinemia</a:t>
            </a:r>
            <a:r>
              <a:rPr lang="en-US" sz="2100" dirty="0">
                <a:latin typeface="+mj-lt"/>
              </a:rPr>
              <a:t> → less likely</a:t>
            </a:r>
          </a:p>
          <a:p>
            <a:pPr marL="0" indent="0">
              <a:buNone/>
            </a:pPr>
            <a:r>
              <a:rPr lang="en-US" sz="2100" b="1" dirty="0">
                <a:latin typeface="+mj-lt"/>
              </a:rPr>
              <a:t>2. Cutaneous Clues</a:t>
            </a:r>
          </a:p>
          <a:p>
            <a:r>
              <a:rPr lang="en-US" sz="2100" b="1" dirty="0">
                <a:latin typeface="+mj-lt"/>
              </a:rPr>
              <a:t>Cutis marmorata</a:t>
            </a:r>
            <a:r>
              <a:rPr lang="en-US" sz="2100" dirty="0">
                <a:latin typeface="+mj-lt"/>
              </a:rPr>
              <a:t>: mottled, blanchable skin that resolves with warming</a:t>
            </a:r>
          </a:p>
          <a:p>
            <a:pPr lvl="1"/>
            <a:r>
              <a:rPr lang="en-US" sz="2100" dirty="0">
                <a:latin typeface="+mj-lt"/>
              </a:rPr>
              <a:t>Often benign, not associated with hypercoagulability</a:t>
            </a:r>
          </a:p>
          <a:p>
            <a:r>
              <a:rPr lang="en-US" sz="2100" b="1" dirty="0">
                <a:latin typeface="+mj-lt"/>
              </a:rPr>
              <a:t>Livedo reticularis</a:t>
            </a:r>
            <a:r>
              <a:rPr lang="en-US" sz="2100" dirty="0">
                <a:latin typeface="+mj-lt"/>
              </a:rPr>
              <a:t>: persistent, non-blanchable → raises suspicion for APS</a:t>
            </a:r>
          </a:p>
          <a:p>
            <a:endParaRPr lang="en-US" dirty="0"/>
          </a:p>
        </p:txBody>
      </p:sp>
    </p:spTree>
    <p:extLst>
      <p:ext uri="{BB962C8B-B14F-4D97-AF65-F5344CB8AC3E}">
        <p14:creationId xmlns:p14="http://schemas.microsoft.com/office/powerpoint/2010/main" val="10939168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1C901-F49E-F119-922E-DFDCAE878E74}"/>
              </a:ext>
            </a:extLst>
          </p:cNvPr>
          <p:cNvSpPr>
            <a:spLocks noGrp="1"/>
          </p:cNvSpPr>
          <p:nvPr>
            <p:ph type="title"/>
          </p:nvPr>
        </p:nvSpPr>
        <p:spPr/>
        <p:txBody>
          <a:bodyPr/>
          <a:lstStyle/>
          <a:p>
            <a:r>
              <a:rPr lang="en-US" dirty="0"/>
              <a:t>Answer and rationale</a:t>
            </a:r>
          </a:p>
        </p:txBody>
      </p:sp>
      <p:sp>
        <p:nvSpPr>
          <p:cNvPr id="3" name="Content Placeholder 2">
            <a:extLst>
              <a:ext uri="{FF2B5EF4-FFF2-40B4-BE49-F238E27FC236}">
                <a16:creationId xmlns:a16="http://schemas.microsoft.com/office/drawing/2014/main" id="{0F05B918-E706-81E8-1900-97268EBF134A}"/>
              </a:ext>
            </a:extLst>
          </p:cNvPr>
          <p:cNvSpPr>
            <a:spLocks noGrp="1"/>
          </p:cNvSpPr>
          <p:nvPr>
            <p:ph idx="1"/>
          </p:nvPr>
        </p:nvSpPr>
        <p:spPr/>
        <p:txBody>
          <a:bodyPr>
            <a:normAutofit/>
          </a:bodyPr>
          <a:lstStyle/>
          <a:p>
            <a:pPr marL="0" indent="0">
              <a:buNone/>
            </a:pPr>
            <a:r>
              <a:rPr lang="en-US" sz="2400" b="1" dirty="0">
                <a:latin typeface="+mj-lt"/>
              </a:rPr>
              <a:t>Answer: C. Lupus anticoagulant</a:t>
            </a:r>
            <a:endParaRPr lang="en-US" sz="2400" dirty="0">
              <a:latin typeface="+mj-lt"/>
            </a:endParaRPr>
          </a:p>
          <a:p>
            <a:r>
              <a:rPr lang="en-US" sz="2400" dirty="0">
                <a:latin typeface="+mj-lt"/>
              </a:rPr>
              <a:t>Patient is on a DOAC (rivaroxaban) → </a:t>
            </a:r>
            <a:r>
              <a:rPr lang="en-US" sz="2400" b="1" dirty="0">
                <a:latin typeface="+mj-lt"/>
              </a:rPr>
              <a:t>LA test can be falsely positive</a:t>
            </a:r>
            <a:endParaRPr lang="en-US" sz="2400" dirty="0">
              <a:latin typeface="+mj-lt"/>
            </a:endParaRPr>
          </a:p>
          <a:p>
            <a:r>
              <a:rPr lang="en-US" sz="2400" dirty="0">
                <a:latin typeface="+mj-lt"/>
              </a:rPr>
              <a:t>No history of recurrent thrombosis or pregnancy complications → low pre-test probability for APS</a:t>
            </a:r>
          </a:p>
          <a:p>
            <a:r>
              <a:rPr lang="en-US" sz="2400" dirty="0">
                <a:latin typeface="+mj-lt"/>
              </a:rPr>
              <a:t>Other thrombophilia tests likely negative given provoked nature of DVT</a:t>
            </a:r>
          </a:p>
          <a:p>
            <a:r>
              <a:rPr lang="en-US" sz="2400" dirty="0">
                <a:latin typeface="+mj-lt"/>
              </a:rPr>
              <a:t>The DVT is considered provoked due to her risk factors of SLE, obesity, smoking, and immobility during a plane flight. </a:t>
            </a:r>
          </a:p>
          <a:p>
            <a:r>
              <a:rPr lang="en-US" sz="2400" dirty="0">
                <a:latin typeface="+mj-lt"/>
              </a:rPr>
              <a:t>She has no prior history of clot or pregnancy complications and no family history of thrombosis. </a:t>
            </a:r>
          </a:p>
          <a:p>
            <a:r>
              <a:rPr lang="en-US" sz="2400" dirty="0">
                <a:latin typeface="+mj-lt"/>
              </a:rPr>
              <a:t>Her PTT was normal prior to starting anticoagulation.</a:t>
            </a:r>
          </a:p>
          <a:p>
            <a:endParaRPr lang="en-US" dirty="0"/>
          </a:p>
        </p:txBody>
      </p:sp>
    </p:spTree>
    <p:extLst>
      <p:ext uri="{BB962C8B-B14F-4D97-AF65-F5344CB8AC3E}">
        <p14:creationId xmlns:p14="http://schemas.microsoft.com/office/powerpoint/2010/main" val="902740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1362B-1110-21E1-B7D8-80B5538D0C21}"/>
              </a:ext>
            </a:extLst>
          </p:cNvPr>
          <p:cNvSpPr>
            <a:spLocks noGrp="1"/>
          </p:cNvSpPr>
          <p:nvPr>
            <p:ph type="title"/>
          </p:nvPr>
        </p:nvSpPr>
        <p:spPr/>
        <p:txBody>
          <a:bodyPr/>
          <a:lstStyle/>
          <a:p>
            <a:r>
              <a:rPr lang="en-US" dirty="0"/>
              <a:t>TIPS TO INTERPRET INFLAMMATORY MARKERS -FORMULAS</a:t>
            </a:r>
          </a:p>
        </p:txBody>
      </p:sp>
      <p:sp>
        <p:nvSpPr>
          <p:cNvPr id="3" name="Content Placeholder 2">
            <a:extLst>
              <a:ext uri="{FF2B5EF4-FFF2-40B4-BE49-F238E27FC236}">
                <a16:creationId xmlns:a16="http://schemas.microsoft.com/office/drawing/2014/main" id="{C0A92AA6-2A77-0147-BC56-D3C6776B45DF}"/>
              </a:ext>
            </a:extLst>
          </p:cNvPr>
          <p:cNvSpPr>
            <a:spLocks noGrp="1"/>
          </p:cNvSpPr>
          <p:nvPr>
            <p:ph idx="1"/>
          </p:nvPr>
        </p:nvSpPr>
        <p:spPr/>
        <p:txBody>
          <a:bodyPr>
            <a:normAutofit/>
          </a:bodyPr>
          <a:lstStyle/>
          <a:p>
            <a:r>
              <a:rPr lang="en-US" sz="2000" dirty="0">
                <a:latin typeface="+mj-lt"/>
              </a:rPr>
              <a:t>ESR : Age/2 in males. Age/2 + 10 in females</a:t>
            </a:r>
          </a:p>
          <a:p>
            <a:r>
              <a:rPr lang="en-US" sz="2000" dirty="0">
                <a:latin typeface="+mj-lt"/>
              </a:rPr>
              <a:t>CRP mg/dl : Age/ 50 in males. Age/ 50 + 0.6 in females</a:t>
            </a:r>
          </a:p>
        </p:txBody>
      </p:sp>
    </p:spTree>
    <p:extLst>
      <p:ext uri="{BB962C8B-B14F-4D97-AF65-F5344CB8AC3E}">
        <p14:creationId xmlns:p14="http://schemas.microsoft.com/office/powerpoint/2010/main" val="7793539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tis marmorata">
            <a:extLst>
              <a:ext uri="{FF2B5EF4-FFF2-40B4-BE49-F238E27FC236}">
                <a16:creationId xmlns:a16="http://schemas.microsoft.com/office/drawing/2014/main" id="{AFED2DF1-7068-856D-B293-905169498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0224"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9617365-6801-5090-992E-D37180135168}"/>
              </a:ext>
            </a:extLst>
          </p:cNvPr>
          <p:cNvSpPr txBox="1"/>
          <p:nvPr/>
        </p:nvSpPr>
        <p:spPr>
          <a:xfrm>
            <a:off x="611024" y="1177745"/>
            <a:ext cx="2078261" cy="1077218"/>
          </a:xfrm>
          <a:prstGeom prst="rect">
            <a:avLst/>
          </a:prstGeom>
          <a:noFill/>
        </p:spPr>
        <p:txBody>
          <a:bodyPr wrap="none" rtlCol="0">
            <a:spAutoFit/>
          </a:bodyPr>
          <a:lstStyle/>
          <a:p>
            <a:r>
              <a:rPr lang="en-US" sz="3200" dirty="0"/>
              <a:t>Cutis </a:t>
            </a:r>
          </a:p>
          <a:p>
            <a:r>
              <a:rPr lang="en-US" sz="3200" dirty="0"/>
              <a:t>Marmorata</a:t>
            </a:r>
          </a:p>
        </p:txBody>
      </p:sp>
    </p:spTree>
    <p:extLst>
      <p:ext uri="{BB962C8B-B14F-4D97-AF65-F5344CB8AC3E}">
        <p14:creationId xmlns:p14="http://schemas.microsoft.com/office/powerpoint/2010/main" val="32793539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ivedo racemosa: a cutaneous manifestation of Sneddon's syndrome | BMJ Case  Reports">
            <a:extLst>
              <a:ext uri="{FF2B5EF4-FFF2-40B4-BE49-F238E27FC236}">
                <a16:creationId xmlns:a16="http://schemas.microsoft.com/office/drawing/2014/main" id="{E1BF299E-74A9-BF9D-4940-68BD2EC18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0"/>
            <a:ext cx="5903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B3D7F6-4E0E-DE7E-1D59-F75EF4D00521}"/>
              </a:ext>
            </a:extLst>
          </p:cNvPr>
          <p:cNvSpPr txBox="1"/>
          <p:nvPr/>
        </p:nvSpPr>
        <p:spPr>
          <a:xfrm>
            <a:off x="709301" y="1256232"/>
            <a:ext cx="1976823" cy="1354217"/>
          </a:xfrm>
          <a:prstGeom prst="rect">
            <a:avLst/>
          </a:prstGeom>
          <a:noFill/>
        </p:spPr>
        <p:txBody>
          <a:bodyPr wrap="none" rtlCol="0">
            <a:spAutoFit/>
          </a:bodyPr>
          <a:lstStyle/>
          <a:p>
            <a:r>
              <a:rPr lang="en-US" sz="3200" dirty="0"/>
              <a:t>Livedo</a:t>
            </a:r>
          </a:p>
          <a:p>
            <a:r>
              <a:rPr lang="en-US" sz="3200" dirty="0"/>
              <a:t> Racemosa</a:t>
            </a:r>
          </a:p>
          <a:p>
            <a:endParaRPr lang="en-US" dirty="0"/>
          </a:p>
        </p:txBody>
      </p:sp>
    </p:spTree>
    <p:extLst>
      <p:ext uri="{BB962C8B-B14F-4D97-AF65-F5344CB8AC3E}">
        <p14:creationId xmlns:p14="http://schemas.microsoft.com/office/powerpoint/2010/main" val="7276588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B3F3-157F-0796-C0E5-9D7FBE79E6C6}"/>
              </a:ext>
            </a:extLst>
          </p:cNvPr>
          <p:cNvSpPr>
            <a:spLocks noGrp="1"/>
          </p:cNvSpPr>
          <p:nvPr>
            <p:ph type="title"/>
          </p:nvPr>
        </p:nvSpPr>
        <p:spPr/>
        <p:txBody>
          <a:bodyPr/>
          <a:lstStyle/>
          <a:p>
            <a:r>
              <a:rPr lang="en-US" sz="3200" b="1" dirty="0"/>
              <a:t>High-Yield Pearls</a:t>
            </a:r>
            <a:br>
              <a:rPr lang="en-US" dirty="0"/>
            </a:br>
            <a:endParaRPr lang="en-US" dirty="0"/>
          </a:p>
        </p:txBody>
      </p:sp>
      <p:sp>
        <p:nvSpPr>
          <p:cNvPr id="3" name="Content Placeholder 2">
            <a:extLst>
              <a:ext uri="{FF2B5EF4-FFF2-40B4-BE49-F238E27FC236}">
                <a16:creationId xmlns:a16="http://schemas.microsoft.com/office/drawing/2014/main" id="{359BAACB-C16D-B4FA-FC27-E4518DFB2B71}"/>
              </a:ext>
            </a:extLst>
          </p:cNvPr>
          <p:cNvSpPr>
            <a:spLocks noGrp="1"/>
          </p:cNvSpPr>
          <p:nvPr>
            <p:ph idx="1"/>
          </p:nvPr>
        </p:nvSpPr>
        <p:spPr/>
        <p:txBody>
          <a:bodyPr/>
          <a:lstStyle/>
          <a:p>
            <a:r>
              <a:rPr lang="en-US" b="1" dirty="0">
                <a:latin typeface="+mj-lt"/>
              </a:rPr>
              <a:t>DOACs interfere with lupus anticoagulant testing.</a:t>
            </a:r>
            <a:endParaRPr lang="en-US" dirty="0">
              <a:latin typeface="+mj-lt"/>
            </a:endParaRPr>
          </a:p>
          <a:p>
            <a:r>
              <a:rPr lang="en-US" b="1" dirty="0">
                <a:latin typeface="+mj-lt"/>
              </a:rPr>
              <a:t>Provoked DVT in SLE</a:t>
            </a:r>
            <a:r>
              <a:rPr lang="en-US" dirty="0">
                <a:latin typeface="+mj-lt"/>
              </a:rPr>
              <a:t> without history of recurrent thrombosis or pregnancy morbidity generally does </a:t>
            </a:r>
            <a:r>
              <a:rPr lang="en-US" b="1" dirty="0">
                <a:latin typeface="+mj-lt"/>
              </a:rPr>
              <a:t>not indicate primary thrombophilia</a:t>
            </a:r>
            <a:r>
              <a:rPr lang="en-US" dirty="0">
                <a:latin typeface="+mj-lt"/>
              </a:rPr>
              <a:t>.</a:t>
            </a:r>
          </a:p>
          <a:p>
            <a:r>
              <a:rPr lang="en-US" b="1" dirty="0">
                <a:latin typeface="+mj-lt"/>
              </a:rPr>
              <a:t>Cutis marmorata ≠ livedo reticularis</a:t>
            </a:r>
            <a:r>
              <a:rPr lang="en-US" dirty="0">
                <a:latin typeface="+mj-lt"/>
              </a:rPr>
              <a:t> → important dermatologic clue. Mottled skin that resolves with warming and rubbing the skin </a:t>
            </a:r>
          </a:p>
          <a:p>
            <a:r>
              <a:rPr lang="en-US" b="1" dirty="0">
                <a:latin typeface="+mj-lt"/>
              </a:rPr>
              <a:t>APS antibodies</a:t>
            </a:r>
            <a:r>
              <a:rPr lang="en-US" dirty="0">
                <a:latin typeface="+mj-lt"/>
              </a:rPr>
              <a:t> (anticardiolipin, anti-</a:t>
            </a:r>
            <a:r>
              <a:rPr lang="el-GR" dirty="0">
                <a:latin typeface="+mj-lt"/>
              </a:rPr>
              <a:t>β2-</a:t>
            </a:r>
            <a:r>
              <a:rPr lang="en-US" dirty="0">
                <a:latin typeface="+mj-lt"/>
              </a:rPr>
              <a:t>GPI) are usually checked </a:t>
            </a:r>
            <a:r>
              <a:rPr lang="en-US" b="1" dirty="0">
                <a:latin typeface="+mj-lt"/>
              </a:rPr>
              <a:t>after anticoagulation is paused</a:t>
            </a:r>
            <a:r>
              <a:rPr lang="en-US" dirty="0">
                <a:latin typeface="+mj-lt"/>
              </a:rPr>
              <a:t> for accuracy.</a:t>
            </a:r>
          </a:p>
          <a:p>
            <a:endParaRPr lang="en-US" dirty="0"/>
          </a:p>
        </p:txBody>
      </p:sp>
    </p:spTree>
    <p:extLst>
      <p:ext uri="{BB962C8B-B14F-4D97-AF65-F5344CB8AC3E}">
        <p14:creationId xmlns:p14="http://schemas.microsoft.com/office/powerpoint/2010/main" val="2391439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5FDED-E80B-E9ED-EFF6-ED30A7E397E6}"/>
              </a:ext>
            </a:extLst>
          </p:cNvPr>
          <p:cNvSpPr>
            <a:spLocks noGrp="1"/>
          </p:cNvSpPr>
          <p:nvPr>
            <p:ph type="title"/>
          </p:nvPr>
        </p:nvSpPr>
        <p:spPr/>
        <p:txBody>
          <a:bodyPr/>
          <a:lstStyle/>
          <a:p>
            <a:r>
              <a:rPr lang="en-US" dirty="0"/>
              <a:t>Question 11.</a:t>
            </a:r>
          </a:p>
        </p:txBody>
      </p:sp>
      <p:sp>
        <p:nvSpPr>
          <p:cNvPr id="3" name="Content Placeholder 2">
            <a:extLst>
              <a:ext uri="{FF2B5EF4-FFF2-40B4-BE49-F238E27FC236}">
                <a16:creationId xmlns:a16="http://schemas.microsoft.com/office/drawing/2014/main" id="{DC5E6412-779D-CE56-5C02-B27992B2A8A3}"/>
              </a:ext>
            </a:extLst>
          </p:cNvPr>
          <p:cNvSpPr>
            <a:spLocks noGrp="1"/>
          </p:cNvSpPr>
          <p:nvPr>
            <p:ph sz="half" idx="1"/>
          </p:nvPr>
        </p:nvSpPr>
        <p:spPr>
          <a:xfrm>
            <a:off x="838200" y="1825624"/>
            <a:ext cx="5257800" cy="4742955"/>
          </a:xfrm>
        </p:spPr>
        <p:txBody>
          <a:bodyPr>
            <a:noAutofit/>
          </a:bodyPr>
          <a:lstStyle/>
          <a:p>
            <a:r>
              <a:rPr lang="en-US" sz="1200" dirty="0"/>
              <a:t>A 56-year-old patient presents for management of </a:t>
            </a:r>
            <a:r>
              <a:rPr lang="en-US" sz="1200" b="1" dirty="0"/>
              <a:t>refractory gout</a:t>
            </a:r>
            <a:r>
              <a:rPr lang="en-US" sz="1200" dirty="0"/>
              <a:t>. The patient experiences </a:t>
            </a:r>
            <a:r>
              <a:rPr lang="en-US" sz="1200" b="1" dirty="0"/>
              <a:t>3–4 acute flares per year</a:t>
            </a:r>
            <a:r>
              <a:rPr lang="en-US" sz="1200" dirty="0"/>
              <a:t>, with increasing frequency and severity over the past 2 years despite </a:t>
            </a:r>
            <a:r>
              <a:rPr lang="en-US" sz="1200" b="1" dirty="0"/>
              <a:t>allopurinol therapy</a:t>
            </a:r>
            <a:r>
              <a:rPr lang="en-US" sz="1200" dirty="0"/>
              <a:t> at the maximally tolerated dose. </a:t>
            </a:r>
            <a:r>
              <a:rPr lang="en-US" sz="1200" b="1" dirty="0"/>
              <a:t>Febuxostat</a:t>
            </a:r>
            <a:r>
              <a:rPr lang="en-US" sz="1200" dirty="0"/>
              <a:t> was not tolerated. Comorbidities include </a:t>
            </a:r>
            <a:r>
              <a:rPr lang="en-US" sz="1200" b="1" dirty="0"/>
              <a:t>stage G3a chronic kidney disease (eGFR 45–59 mL/min/1.73 m²)</a:t>
            </a:r>
            <a:r>
              <a:rPr lang="en-US" sz="1200" dirty="0"/>
              <a:t>, </a:t>
            </a:r>
            <a:r>
              <a:rPr lang="en-US" sz="1200" b="1" dirty="0"/>
              <a:t>hypercholesterolemia</a:t>
            </a:r>
            <a:r>
              <a:rPr lang="en-US" sz="1200" dirty="0"/>
              <a:t>, and </a:t>
            </a:r>
            <a:r>
              <a:rPr lang="en-US" sz="1200" b="1" dirty="0"/>
              <a:t>hypertension</a:t>
            </a:r>
            <a:r>
              <a:rPr lang="en-US" sz="1200" dirty="0"/>
              <a:t>. Current medications include </a:t>
            </a:r>
            <a:r>
              <a:rPr lang="en-US" sz="1200" b="1" dirty="0"/>
              <a:t>atorvastatin, lisinopril, allopurinol, and colchicine</a:t>
            </a:r>
            <a:r>
              <a:rPr lang="en-US" sz="1200" dirty="0"/>
              <a:t>.</a:t>
            </a:r>
          </a:p>
          <a:p>
            <a:r>
              <a:rPr lang="en-US" sz="1200" b="1" dirty="0"/>
              <a:t>Physical Examination:</a:t>
            </a:r>
            <a:endParaRPr lang="en-US" sz="1200" dirty="0"/>
          </a:p>
          <a:p>
            <a:r>
              <a:rPr lang="en-US" sz="1200" dirty="0"/>
              <a:t>Vital signs: within normal limits.</a:t>
            </a:r>
          </a:p>
          <a:p>
            <a:r>
              <a:rPr lang="en-US" sz="1200" b="1" dirty="0"/>
              <a:t>Tophi</a:t>
            </a:r>
            <a:r>
              <a:rPr lang="en-US" sz="1200" dirty="0"/>
              <a:t> noted on the left elbow, right ear, multiple fingers, and left heel.</a:t>
            </a:r>
          </a:p>
          <a:p>
            <a:r>
              <a:rPr lang="en-US" sz="1200" dirty="0"/>
              <a:t>No active joint tenderness or swelling observed.</a:t>
            </a:r>
          </a:p>
          <a:p>
            <a:r>
              <a:rPr lang="en-US" sz="1200" b="1" dirty="0"/>
              <a:t>Laboratory Findings:</a:t>
            </a:r>
            <a:endParaRPr lang="en-US" sz="1200" dirty="0"/>
          </a:p>
          <a:p>
            <a:r>
              <a:rPr lang="en-US" sz="1200" dirty="0"/>
              <a:t>ESR: 15 mm/h (normal)</a:t>
            </a:r>
          </a:p>
          <a:p>
            <a:r>
              <a:rPr lang="en-US" sz="1200" dirty="0"/>
              <a:t>Serum creatinine: 1.4 mg/dL (elevated)</a:t>
            </a:r>
          </a:p>
          <a:p>
            <a:r>
              <a:rPr lang="en-US" sz="1200" dirty="0"/>
              <a:t>Serum urate: 9.0 mg/dL (elevated; target &lt;6 mg/dL per ACR 2020 gout guidelines)</a:t>
            </a:r>
          </a:p>
          <a:p>
            <a:r>
              <a:rPr lang="en-US" sz="1200" dirty="0"/>
              <a:t>CBC: within normal limits</a:t>
            </a:r>
          </a:p>
          <a:p>
            <a:endParaRPr lang="en-US" sz="1200" dirty="0"/>
          </a:p>
          <a:p>
            <a:pPr marL="0" indent="0">
              <a:buNone/>
            </a:pPr>
            <a:r>
              <a:rPr lang="en-US" sz="1200" dirty="0"/>
              <a:t>A decision is made to initiate </a:t>
            </a:r>
            <a:r>
              <a:rPr lang="en-US" sz="1200" dirty="0" err="1"/>
              <a:t>pegloticase</a:t>
            </a:r>
            <a:r>
              <a:rPr lang="en-US" sz="1200" dirty="0"/>
              <a:t> therapy</a:t>
            </a:r>
          </a:p>
        </p:txBody>
      </p:sp>
      <p:sp>
        <p:nvSpPr>
          <p:cNvPr id="4" name="Content Placeholder 3">
            <a:extLst>
              <a:ext uri="{FF2B5EF4-FFF2-40B4-BE49-F238E27FC236}">
                <a16:creationId xmlns:a16="http://schemas.microsoft.com/office/drawing/2014/main" id="{AF80302B-1DA6-8FEE-167D-A7F54D174BE5}"/>
              </a:ext>
            </a:extLst>
          </p:cNvPr>
          <p:cNvSpPr>
            <a:spLocks noGrp="1"/>
          </p:cNvSpPr>
          <p:nvPr>
            <p:ph sz="half" idx="2"/>
          </p:nvPr>
        </p:nvSpPr>
        <p:spPr/>
        <p:txBody>
          <a:bodyPr>
            <a:normAutofit fontScale="25000" lnSpcReduction="20000"/>
          </a:bodyPr>
          <a:lstStyle/>
          <a:p>
            <a:pPr marL="0" indent="0">
              <a:buNone/>
            </a:pPr>
            <a:r>
              <a:rPr lang="en-US" sz="9600" b="1" dirty="0"/>
              <a:t>Which of the following adverse effects is most likely to limit therapy in this patient?</a:t>
            </a:r>
            <a:endParaRPr lang="en-US" sz="9600" dirty="0"/>
          </a:p>
          <a:p>
            <a:pPr marL="0" indent="0">
              <a:buNone/>
            </a:pPr>
            <a:r>
              <a:rPr lang="en-US" sz="9600" dirty="0"/>
              <a:t> </a:t>
            </a:r>
          </a:p>
          <a:p>
            <a:pPr marL="0" indent="0">
              <a:buNone/>
            </a:pPr>
            <a:r>
              <a:rPr lang="en-US" sz="9600" dirty="0"/>
              <a:t>A. Cardiovascular toxicity</a:t>
            </a:r>
          </a:p>
          <a:p>
            <a:pPr marL="0" indent="0">
              <a:buNone/>
            </a:pPr>
            <a:r>
              <a:rPr lang="en-US" sz="9600" dirty="0"/>
              <a:t>B. Immunogenicity</a:t>
            </a:r>
          </a:p>
          <a:p>
            <a:pPr marL="0" indent="0">
              <a:buNone/>
            </a:pPr>
            <a:r>
              <a:rPr lang="en-US" sz="9600" dirty="0"/>
              <a:t>C. Interactions with atorvastatin</a:t>
            </a:r>
          </a:p>
          <a:p>
            <a:pPr marL="0" indent="0">
              <a:buNone/>
            </a:pPr>
            <a:r>
              <a:rPr lang="en-US" sz="9600" dirty="0"/>
              <a:t>D. Interactions with lisinopril</a:t>
            </a:r>
          </a:p>
          <a:p>
            <a:pPr marL="0" indent="0">
              <a:buNone/>
            </a:pPr>
            <a:r>
              <a:rPr lang="en-US" sz="9600" dirty="0"/>
              <a:t>E. Nephrotoxicity</a:t>
            </a:r>
          </a:p>
          <a:p>
            <a:pPr marL="0" indent="0">
              <a:buNone/>
            </a:pPr>
            <a:endParaRPr lang="en-US" dirty="0"/>
          </a:p>
        </p:txBody>
      </p:sp>
    </p:spTree>
    <p:extLst>
      <p:ext uri="{BB962C8B-B14F-4D97-AF65-F5344CB8AC3E}">
        <p14:creationId xmlns:p14="http://schemas.microsoft.com/office/powerpoint/2010/main" val="10237054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3F868-896B-2EC5-CB0D-702C47A9CB7D}"/>
              </a:ext>
            </a:extLst>
          </p:cNvPr>
          <p:cNvSpPr>
            <a:spLocks noGrp="1"/>
          </p:cNvSpPr>
          <p:nvPr>
            <p:ph type="title"/>
          </p:nvPr>
        </p:nvSpPr>
        <p:spPr/>
        <p:txBody>
          <a:bodyPr/>
          <a:lstStyle/>
          <a:p>
            <a:r>
              <a:rPr lang="en-US" dirty="0"/>
              <a:t>Question 11.</a:t>
            </a:r>
          </a:p>
        </p:txBody>
      </p:sp>
      <p:sp>
        <p:nvSpPr>
          <p:cNvPr id="3" name="Content Placeholder 2">
            <a:extLst>
              <a:ext uri="{FF2B5EF4-FFF2-40B4-BE49-F238E27FC236}">
                <a16:creationId xmlns:a16="http://schemas.microsoft.com/office/drawing/2014/main" id="{695E798D-74CE-A0E7-FDEA-A95FB3D1AF98}"/>
              </a:ext>
            </a:extLst>
          </p:cNvPr>
          <p:cNvSpPr>
            <a:spLocks noGrp="1"/>
          </p:cNvSpPr>
          <p:nvPr>
            <p:ph idx="1"/>
          </p:nvPr>
        </p:nvSpPr>
        <p:spPr/>
        <p:txBody>
          <a:bodyPr/>
          <a:lstStyle/>
          <a:p>
            <a:pPr marL="0" indent="0">
              <a:buNone/>
            </a:pPr>
            <a:r>
              <a:rPr lang="en-US" dirty="0"/>
              <a:t>ANSWER: B </a:t>
            </a:r>
          </a:p>
        </p:txBody>
      </p:sp>
    </p:spTree>
    <p:extLst>
      <p:ext uri="{BB962C8B-B14F-4D97-AF65-F5344CB8AC3E}">
        <p14:creationId xmlns:p14="http://schemas.microsoft.com/office/powerpoint/2010/main" val="27147806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E6B4-9CED-5A23-1B1F-D8A9E437C59C}"/>
              </a:ext>
            </a:extLst>
          </p:cNvPr>
          <p:cNvSpPr>
            <a:spLocks noGrp="1"/>
          </p:cNvSpPr>
          <p:nvPr>
            <p:ph type="title"/>
          </p:nvPr>
        </p:nvSpPr>
        <p:spPr/>
        <p:txBody>
          <a:bodyPr/>
          <a:lstStyle/>
          <a:p>
            <a:r>
              <a:rPr lang="en-US" dirty="0"/>
              <a:t>LEARNING PEARL 1 : WHEN TO USE PEGLOTICASE?</a:t>
            </a:r>
          </a:p>
        </p:txBody>
      </p:sp>
      <p:sp>
        <p:nvSpPr>
          <p:cNvPr id="3" name="Content Placeholder 2">
            <a:extLst>
              <a:ext uri="{FF2B5EF4-FFF2-40B4-BE49-F238E27FC236}">
                <a16:creationId xmlns:a16="http://schemas.microsoft.com/office/drawing/2014/main" id="{8F2DBD02-8BD0-FFDD-B215-8157802BF45A}"/>
              </a:ext>
            </a:extLst>
          </p:cNvPr>
          <p:cNvSpPr>
            <a:spLocks noGrp="1"/>
          </p:cNvSpPr>
          <p:nvPr>
            <p:ph idx="1"/>
          </p:nvPr>
        </p:nvSpPr>
        <p:spPr/>
        <p:txBody>
          <a:bodyPr>
            <a:normAutofit fontScale="77500" lnSpcReduction="20000"/>
          </a:bodyPr>
          <a:lstStyle/>
          <a:p>
            <a:r>
              <a:rPr lang="en-US" b="1" dirty="0"/>
              <a:t>Clinical Context:</a:t>
            </a:r>
            <a:endParaRPr lang="en-US" dirty="0"/>
          </a:p>
          <a:p>
            <a:pPr lvl="1"/>
            <a:r>
              <a:rPr lang="en-US" dirty="0"/>
              <a:t>The patient has </a:t>
            </a:r>
            <a:r>
              <a:rPr lang="en-US" b="1" dirty="0"/>
              <a:t>chronic tophaceous gout</a:t>
            </a:r>
            <a:r>
              <a:rPr lang="en-US" dirty="0"/>
              <a:t>.</a:t>
            </a:r>
          </a:p>
          <a:p>
            <a:pPr lvl="1"/>
            <a:r>
              <a:rPr lang="en-US" dirty="0"/>
              <a:t>He is </a:t>
            </a:r>
            <a:r>
              <a:rPr lang="en-US" b="1" dirty="0"/>
              <a:t>refractory to one xanthine oxidase inhibitor (XOI)</a:t>
            </a:r>
            <a:r>
              <a:rPr lang="en-US" dirty="0"/>
              <a:t> and </a:t>
            </a:r>
            <a:r>
              <a:rPr lang="en-US" b="1" dirty="0"/>
              <a:t>intolerant to the second XOI</a:t>
            </a:r>
            <a:r>
              <a:rPr lang="en-US" dirty="0"/>
              <a:t>.</a:t>
            </a:r>
          </a:p>
          <a:p>
            <a:pPr lvl="1"/>
            <a:r>
              <a:rPr lang="en-US" b="1" dirty="0"/>
              <a:t>Serum urate goal:</a:t>
            </a:r>
            <a:endParaRPr lang="en-US" dirty="0"/>
          </a:p>
          <a:p>
            <a:pPr lvl="2"/>
            <a:r>
              <a:rPr lang="en-US" dirty="0"/>
              <a:t>&lt;5 mg/dL for </a:t>
            </a:r>
            <a:r>
              <a:rPr lang="en-US" b="1" dirty="0"/>
              <a:t>tophaceous gout</a:t>
            </a:r>
            <a:endParaRPr lang="en-US" dirty="0"/>
          </a:p>
          <a:p>
            <a:pPr lvl="2"/>
            <a:r>
              <a:rPr lang="en-US" dirty="0"/>
              <a:t>&lt;6 mg/dL for </a:t>
            </a:r>
            <a:r>
              <a:rPr lang="en-US" b="1" dirty="0"/>
              <a:t>non-tophaceous gout</a:t>
            </a:r>
            <a:endParaRPr lang="en-US" dirty="0"/>
          </a:p>
          <a:p>
            <a:pPr lvl="1"/>
            <a:r>
              <a:rPr lang="en-US" dirty="0"/>
              <a:t>The patient’s </a:t>
            </a:r>
            <a:r>
              <a:rPr lang="en-US" b="1" dirty="0"/>
              <a:t>serum urate remains elevated</a:t>
            </a:r>
            <a:r>
              <a:rPr lang="en-US" dirty="0"/>
              <a:t>, putting him at risk for </a:t>
            </a:r>
            <a:r>
              <a:rPr lang="en-US" b="1" dirty="0"/>
              <a:t>ongoing flares and persistent tophi</a:t>
            </a:r>
            <a:r>
              <a:rPr lang="en-US" dirty="0"/>
              <a:t>.</a:t>
            </a:r>
          </a:p>
          <a:p>
            <a:r>
              <a:rPr lang="en-US" b="1" dirty="0"/>
              <a:t>Evidence-Based Guidelines:</a:t>
            </a:r>
            <a:endParaRPr lang="en-US" dirty="0"/>
          </a:p>
          <a:p>
            <a:pPr lvl="1"/>
            <a:r>
              <a:rPr lang="en-US" b="1" dirty="0"/>
              <a:t>ACR 2020 recommendations</a:t>
            </a:r>
            <a:r>
              <a:rPr lang="en-US" dirty="0"/>
              <a:t>: Escalate urate-lowering therapy with </a:t>
            </a:r>
            <a:r>
              <a:rPr lang="en-US" b="1" dirty="0" err="1"/>
              <a:t>pegloticase</a:t>
            </a:r>
            <a:r>
              <a:rPr lang="en-US" dirty="0"/>
              <a:t> in patients who </a:t>
            </a:r>
            <a:r>
              <a:rPr lang="en-US" b="1" dirty="0"/>
              <a:t>cannot achieve target serum urate levels with conventional therapy</a:t>
            </a:r>
            <a:r>
              <a:rPr lang="en-US" dirty="0"/>
              <a:t> and have </a:t>
            </a:r>
            <a:r>
              <a:rPr lang="en-US" b="1" dirty="0"/>
              <a:t>debilitating tophi</a:t>
            </a:r>
            <a:r>
              <a:rPr lang="en-US" dirty="0"/>
              <a:t> (Singh et al., </a:t>
            </a:r>
            <a:r>
              <a:rPr lang="en-US" i="1" dirty="0"/>
              <a:t>Arthritis </a:t>
            </a:r>
            <a:r>
              <a:rPr lang="en-US" i="1" dirty="0" err="1"/>
              <a:t>Rheumatol</a:t>
            </a:r>
            <a:r>
              <a:rPr lang="en-US" dirty="0"/>
              <a:t>, 2020).</a:t>
            </a:r>
          </a:p>
          <a:p>
            <a:r>
              <a:rPr lang="en-US" b="1" dirty="0"/>
              <a:t>Clinical Implication:</a:t>
            </a:r>
            <a:endParaRPr lang="en-US" dirty="0"/>
          </a:p>
          <a:p>
            <a:pPr lvl="1"/>
            <a:r>
              <a:rPr lang="en-US" dirty="0"/>
              <a:t>Without achieving target urate levels, </a:t>
            </a:r>
            <a:r>
              <a:rPr lang="en-US" b="1" dirty="0"/>
              <a:t>flares will continue</a:t>
            </a:r>
            <a:r>
              <a:rPr lang="en-US" dirty="0"/>
              <a:t> and </a:t>
            </a:r>
            <a:r>
              <a:rPr lang="en-US" b="1" dirty="0"/>
              <a:t>tophi will not regress</a:t>
            </a:r>
            <a:r>
              <a:rPr lang="en-US" dirty="0"/>
              <a:t>.</a:t>
            </a:r>
          </a:p>
          <a:p>
            <a:pPr lvl="1"/>
            <a:r>
              <a:rPr lang="en-US" dirty="0" err="1"/>
              <a:t>Pegloticase</a:t>
            </a:r>
            <a:r>
              <a:rPr lang="en-US" dirty="0"/>
              <a:t> is indicated to </a:t>
            </a:r>
            <a:r>
              <a:rPr lang="en-US" b="1" dirty="0"/>
              <a:t>rapidly lower urate, reduce tophi burden, and prevent recurrent flares</a:t>
            </a:r>
            <a:r>
              <a:rPr lang="en-US" dirty="0"/>
              <a:t> in this refractory scenario.</a:t>
            </a:r>
          </a:p>
          <a:p>
            <a:endParaRPr lang="en-US" b="1" dirty="0"/>
          </a:p>
        </p:txBody>
      </p:sp>
    </p:spTree>
    <p:extLst>
      <p:ext uri="{BB962C8B-B14F-4D97-AF65-F5344CB8AC3E}">
        <p14:creationId xmlns:p14="http://schemas.microsoft.com/office/powerpoint/2010/main" val="16114706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A27D-F0B5-A393-FD8D-B09A0DD37377}"/>
              </a:ext>
            </a:extLst>
          </p:cNvPr>
          <p:cNvSpPr>
            <a:spLocks noGrp="1"/>
          </p:cNvSpPr>
          <p:nvPr>
            <p:ph type="title"/>
          </p:nvPr>
        </p:nvSpPr>
        <p:spPr/>
        <p:txBody>
          <a:bodyPr/>
          <a:lstStyle/>
          <a:p>
            <a:r>
              <a:rPr lang="en-US" dirty="0"/>
              <a:t>PEARL 2</a:t>
            </a:r>
          </a:p>
        </p:txBody>
      </p:sp>
      <p:sp>
        <p:nvSpPr>
          <p:cNvPr id="3" name="Content Placeholder 2">
            <a:extLst>
              <a:ext uri="{FF2B5EF4-FFF2-40B4-BE49-F238E27FC236}">
                <a16:creationId xmlns:a16="http://schemas.microsoft.com/office/drawing/2014/main" id="{17C9C3AB-87C7-2124-145E-2C1C5E7D48DC}"/>
              </a:ext>
            </a:extLst>
          </p:cNvPr>
          <p:cNvSpPr>
            <a:spLocks noGrp="1"/>
          </p:cNvSpPr>
          <p:nvPr>
            <p:ph idx="1"/>
          </p:nvPr>
        </p:nvSpPr>
        <p:spPr/>
        <p:txBody>
          <a:bodyPr/>
          <a:lstStyle/>
          <a:p>
            <a:r>
              <a:rPr lang="en-US" dirty="0"/>
              <a:t>For all patients with gout, including CKD stage 3, or higher, the first line therapy is allopurinol. </a:t>
            </a:r>
          </a:p>
          <a:p>
            <a:r>
              <a:rPr lang="en-US" dirty="0"/>
              <a:t>Maximal dose titration can be achieved even in this patient population. </a:t>
            </a:r>
          </a:p>
          <a:p>
            <a:r>
              <a:rPr lang="en-US" dirty="0"/>
              <a:t> Start low and titrate gently is the approach in this patient population. </a:t>
            </a:r>
          </a:p>
          <a:p>
            <a:endParaRPr lang="en-US" dirty="0"/>
          </a:p>
        </p:txBody>
      </p:sp>
    </p:spTree>
    <p:extLst>
      <p:ext uri="{BB962C8B-B14F-4D97-AF65-F5344CB8AC3E}">
        <p14:creationId xmlns:p14="http://schemas.microsoft.com/office/powerpoint/2010/main" val="197440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5AAC67-CBB8-865E-2EC4-458CF2D5B419}"/>
              </a:ext>
            </a:extLst>
          </p:cNvPr>
          <p:cNvPicPr>
            <a:picLocks noChangeAspect="1"/>
          </p:cNvPicPr>
          <p:nvPr/>
        </p:nvPicPr>
        <p:blipFill>
          <a:blip r:embed="rId2"/>
          <a:stretch>
            <a:fillRect/>
          </a:stretch>
        </p:blipFill>
        <p:spPr>
          <a:xfrm>
            <a:off x="3287982" y="0"/>
            <a:ext cx="6824050" cy="6858000"/>
          </a:xfrm>
          <a:prstGeom prst="rect">
            <a:avLst/>
          </a:prstGeom>
        </p:spPr>
      </p:pic>
      <p:sp>
        <p:nvSpPr>
          <p:cNvPr id="3" name="TextBox 2">
            <a:extLst>
              <a:ext uri="{FF2B5EF4-FFF2-40B4-BE49-F238E27FC236}">
                <a16:creationId xmlns:a16="http://schemas.microsoft.com/office/drawing/2014/main" id="{BD451B3A-2B86-DEC8-A995-B838B853FA23}"/>
              </a:ext>
            </a:extLst>
          </p:cNvPr>
          <p:cNvSpPr txBox="1"/>
          <p:nvPr/>
        </p:nvSpPr>
        <p:spPr>
          <a:xfrm>
            <a:off x="637563" y="822121"/>
            <a:ext cx="2556854" cy="923330"/>
          </a:xfrm>
          <a:prstGeom prst="rect">
            <a:avLst/>
          </a:prstGeom>
          <a:noFill/>
        </p:spPr>
        <p:txBody>
          <a:bodyPr wrap="none" rtlCol="0">
            <a:spAutoFit/>
          </a:bodyPr>
          <a:lstStyle/>
          <a:p>
            <a:r>
              <a:rPr lang="en-US" dirty="0"/>
              <a:t>FUN PICTURE</a:t>
            </a:r>
          </a:p>
          <a:p>
            <a:r>
              <a:rPr lang="en-US" dirty="0"/>
              <a:t>THIS IS HOW</a:t>
            </a:r>
          </a:p>
          <a:p>
            <a:r>
              <a:rPr lang="en-US" dirty="0"/>
              <a:t>PEGLOTICASE LOOKS LIKE</a:t>
            </a:r>
          </a:p>
        </p:txBody>
      </p:sp>
    </p:spTree>
    <p:extLst>
      <p:ext uri="{BB962C8B-B14F-4D97-AF65-F5344CB8AC3E}">
        <p14:creationId xmlns:p14="http://schemas.microsoft.com/office/powerpoint/2010/main" val="8565250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30748-018B-1B2B-36AB-280A1994DAE9}"/>
              </a:ext>
            </a:extLst>
          </p:cNvPr>
          <p:cNvSpPr>
            <a:spLocks noGrp="1"/>
          </p:cNvSpPr>
          <p:nvPr>
            <p:ph type="title"/>
          </p:nvPr>
        </p:nvSpPr>
        <p:spPr/>
        <p:txBody>
          <a:bodyPr/>
          <a:lstStyle/>
          <a:p>
            <a:r>
              <a:rPr lang="en-US" dirty="0" err="1"/>
              <a:t>Pegloticase</a:t>
            </a:r>
            <a:endParaRPr lang="en-US" dirty="0"/>
          </a:p>
        </p:txBody>
      </p:sp>
      <p:sp>
        <p:nvSpPr>
          <p:cNvPr id="3" name="Content Placeholder 2">
            <a:extLst>
              <a:ext uri="{FF2B5EF4-FFF2-40B4-BE49-F238E27FC236}">
                <a16:creationId xmlns:a16="http://schemas.microsoft.com/office/drawing/2014/main" id="{EFEC8601-5C94-2831-A29A-AAD20356ED70}"/>
              </a:ext>
            </a:extLst>
          </p:cNvPr>
          <p:cNvSpPr>
            <a:spLocks noGrp="1"/>
          </p:cNvSpPr>
          <p:nvPr>
            <p:ph idx="1"/>
          </p:nvPr>
        </p:nvSpPr>
        <p:spPr/>
        <p:txBody>
          <a:bodyPr>
            <a:normAutofit fontScale="62500" lnSpcReduction="20000"/>
          </a:bodyPr>
          <a:lstStyle/>
          <a:p>
            <a:r>
              <a:rPr lang="en-US" b="1" dirty="0"/>
              <a:t>Mechanism of Action:</a:t>
            </a:r>
            <a:endParaRPr lang="en-US" dirty="0"/>
          </a:p>
          <a:p>
            <a:pPr lvl="1"/>
            <a:r>
              <a:rPr lang="en-US" dirty="0"/>
              <a:t>Humans lack </a:t>
            </a:r>
            <a:r>
              <a:rPr lang="en-US" b="1" dirty="0"/>
              <a:t>uricase</a:t>
            </a:r>
            <a:r>
              <a:rPr lang="en-US" dirty="0"/>
              <a:t>, an enzyme that converts uric acid to the more soluble </a:t>
            </a:r>
            <a:r>
              <a:rPr lang="en-US" b="1" dirty="0"/>
              <a:t>allantoin</a:t>
            </a:r>
            <a:r>
              <a:rPr lang="en-US" dirty="0"/>
              <a:t>.</a:t>
            </a:r>
          </a:p>
          <a:p>
            <a:pPr lvl="1"/>
            <a:r>
              <a:rPr lang="en-US" b="1" dirty="0" err="1"/>
              <a:t>Pegloticase</a:t>
            </a:r>
            <a:r>
              <a:rPr lang="en-US" dirty="0"/>
              <a:t> is a </a:t>
            </a:r>
            <a:r>
              <a:rPr lang="en-US" b="1" dirty="0"/>
              <a:t>recombinant mammalian uricase</a:t>
            </a:r>
            <a:r>
              <a:rPr lang="en-US" dirty="0"/>
              <a:t> conjugated to </a:t>
            </a:r>
            <a:r>
              <a:rPr lang="en-US" b="1" dirty="0"/>
              <a:t>polyethylene glycol (PEG)</a:t>
            </a:r>
            <a:r>
              <a:rPr lang="en-US" dirty="0"/>
              <a:t>.</a:t>
            </a:r>
          </a:p>
          <a:p>
            <a:pPr lvl="1"/>
            <a:r>
              <a:rPr lang="en-US" dirty="0"/>
              <a:t>It </a:t>
            </a:r>
            <a:r>
              <a:rPr lang="en-US" b="1" dirty="0"/>
              <a:t>converts urate to allantoin</a:t>
            </a:r>
            <a:r>
              <a:rPr lang="en-US" dirty="0"/>
              <a:t>, effectively lowering serum urate levels.</a:t>
            </a:r>
          </a:p>
          <a:p>
            <a:r>
              <a:rPr lang="en-US" b="1" dirty="0"/>
              <a:t>Indications:</a:t>
            </a:r>
            <a:endParaRPr lang="en-US" dirty="0"/>
          </a:p>
          <a:p>
            <a:pPr lvl="1"/>
            <a:r>
              <a:rPr lang="en-US" b="1" dirty="0"/>
              <a:t>Refractory gout</a:t>
            </a:r>
            <a:r>
              <a:rPr lang="en-US" dirty="0"/>
              <a:t> not controlled with conventional urate-lowering therapy (ULT).</a:t>
            </a:r>
          </a:p>
          <a:p>
            <a:pPr lvl="1"/>
            <a:r>
              <a:rPr lang="en-US" b="1" dirty="0"/>
              <a:t>Intolerance to oral ULT</a:t>
            </a:r>
            <a:r>
              <a:rPr lang="en-US" dirty="0"/>
              <a:t> (e.g., allopurinol, febuxostat).</a:t>
            </a:r>
          </a:p>
          <a:p>
            <a:pPr lvl="1"/>
            <a:r>
              <a:rPr lang="en-US" b="1" dirty="0"/>
              <a:t>Chronic symptomatic or tophaceous gout</a:t>
            </a:r>
            <a:r>
              <a:rPr lang="en-US" dirty="0"/>
              <a:t>.</a:t>
            </a:r>
          </a:p>
          <a:p>
            <a:pPr lvl="1"/>
            <a:r>
              <a:rPr lang="en-US" dirty="0"/>
              <a:t>Particularly useful for patients with </a:t>
            </a:r>
            <a:r>
              <a:rPr lang="en-US" b="1" dirty="0"/>
              <a:t>draining or infected tophi</a:t>
            </a:r>
            <a:r>
              <a:rPr lang="en-US" dirty="0"/>
              <a:t> requiring rapid urate reduction.</a:t>
            </a:r>
          </a:p>
          <a:p>
            <a:r>
              <a:rPr lang="en-US" b="1" dirty="0"/>
              <a:t>Efficacy:</a:t>
            </a:r>
            <a:endParaRPr lang="en-US" dirty="0"/>
          </a:p>
          <a:p>
            <a:pPr lvl="1"/>
            <a:r>
              <a:rPr lang="en-US" dirty="0"/>
              <a:t>Clinical trials show </a:t>
            </a:r>
            <a:r>
              <a:rPr lang="en-US" b="1" dirty="0"/>
              <a:t>significant reduction in tophi burden</a:t>
            </a:r>
            <a:r>
              <a:rPr lang="en-US" dirty="0"/>
              <a:t>, prevention of recurrent flares, and </a:t>
            </a:r>
            <a:r>
              <a:rPr lang="en-US" b="1" dirty="0"/>
              <a:t>dramatic lowering of serum uric acid</a:t>
            </a:r>
            <a:r>
              <a:rPr lang="en-US" dirty="0"/>
              <a:t>, including in patients with </a:t>
            </a:r>
            <a:r>
              <a:rPr lang="en-US" b="1" dirty="0"/>
              <a:t>CKD stage 3</a:t>
            </a:r>
            <a:r>
              <a:rPr lang="en-US" dirty="0"/>
              <a:t>.</a:t>
            </a:r>
          </a:p>
          <a:p>
            <a:r>
              <a:rPr lang="en-US" b="1" dirty="0"/>
              <a:t>Administration:</a:t>
            </a:r>
            <a:endParaRPr lang="en-US" dirty="0"/>
          </a:p>
          <a:p>
            <a:r>
              <a:rPr lang="en-US" b="1" dirty="0"/>
              <a:t>Intravenous (IV) infusion every 2 weeks</a:t>
            </a:r>
            <a:r>
              <a:rPr lang="en-US" dirty="0"/>
              <a:t>.</a:t>
            </a:r>
            <a:r>
              <a:rPr lang="en-US" b="1" dirty="0"/>
              <a:t> </a:t>
            </a:r>
          </a:p>
          <a:p>
            <a:r>
              <a:rPr lang="en-US" dirty="0"/>
              <a:t>Therapy is usually </a:t>
            </a:r>
            <a:r>
              <a:rPr lang="en-US" b="1" dirty="0"/>
              <a:t>short-term</a:t>
            </a:r>
            <a:r>
              <a:rPr lang="en-US" dirty="0"/>
              <a:t>, followed by transition to </a:t>
            </a:r>
            <a:r>
              <a:rPr lang="en-US" b="1" dirty="0"/>
              <a:t>oral urate-lowering therapy (ULT)</a:t>
            </a:r>
            <a:r>
              <a:rPr lang="en-US" dirty="0"/>
              <a:t> once urate is controlled.</a:t>
            </a:r>
          </a:p>
        </p:txBody>
      </p:sp>
    </p:spTree>
    <p:extLst>
      <p:ext uri="{BB962C8B-B14F-4D97-AF65-F5344CB8AC3E}">
        <p14:creationId xmlns:p14="http://schemas.microsoft.com/office/powerpoint/2010/main" val="35207973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5DCDCE7-E9F0-4D57-8AB7-B0F4E50459BB}"/>
              </a:ext>
            </a:extLst>
          </p:cNvPr>
          <p:cNvPicPr>
            <a:picLocks noGrp="1" noChangeAspect="1"/>
          </p:cNvPicPr>
          <p:nvPr>
            <p:ph idx="1"/>
          </p:nvPr>
        </p:nvPicPr>
        <p:blipFill>
          <a:blip r:embed="rId2"/>
          <a:stretch>
            <a:fillRect/>
          </a:stretch>
        </p:blipFill>
        <p:spPr>
          <a:xfrm>
            <a:off x="2240590" y="643467"/>
            <a:ext cx="7710819" cy="5571066"/>
          </a:xfrm>
          <a:prstGeom prst="rect">
            <a:avLst/>
          </a:prstGeom>
        </p:spPr>
      </p:pic>
    </p:spTree>
    <p:extLst>
      <p:ext uri="{BB962C8B-B14F-4D97-AF65-F5344CB8AC3E}">
        <p14:creationId xmlns:p14="http://schemas.microsoft.com/office/powerpoint/2010/main" val="919456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E53A7-7149-F226-84A2-5FFA2CF647DC}"/>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32729384-698B-1B99-B035-72DBF8924CC0}"/>
              </a:ext>
            </a:extLst>
          </p:cNvPr>
          <p:cNvSpPr>
            <a:spLocks noGrp="1"/>
          </p:cNvSpPr>
          <p:nvPr>
            <p:ph idx="1"/>
          </p:nvPr>
        </p:nvSpPr>
        <p:spPr/>
        <p:txBody>
          <a:bodyPr>
            <a:normAutofit/>
          </a:bodyPr>
          <a:lstStyle/>
          <a:p>
            <a:r>
              <a:rPr lang="en-US" sz="2000" dirty="0">
                <a:latin typeface="+mj-lt"/>
              </a:rPr>
              <a:t>Prednisone 12.5 mg to 25 mg – follow up in 2 to 4 weeks, clinical and serologic resolution- taper gradually over several months.</a:t>
            </a:r>
          </a:p>
          <a:p>
            <a:r>
              <a:rPr lang="en-US" sz="2000" dirty="0">
                <a:latin typeface="+mj-lt"/>
              </a:rPr>
              <a:t>If relapses, there is role for steroid sparing agent such as IL6 inhibitor.</a:t>
            </a:r>
          </a:p>
          <a:p>
            <a:r>
              <a:rPr lang="en-US" sz="2000" dirty="0">
                <a:latin typeface="+mj-lt"/>
              </a:rPr>
              <a:t>Bone protection is extremely important due to age and steroid toxicity.</a:t>
            </a:r>
          </a:p>
        </p:txBody>
      </p:sp>
    </p:spTree>
    <p:extLst>
      <p:ext uri="{BB962C8B-B14F-4D97-AF65-F5344CB8AC3E}">
        <p14:creationId xmlns:p14="http://schemas.microsoft.com/office/powerpoint/2010/main" val="33682731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ED7-F1FD-8F97-6301-53DA7947B4BE}"/>
              </a:ext>
            </a:extLst>
          </p:cNvPr>
          <p:cNvSpPr>
            <a:spLocks noGrp="1"/>
          </p:cNvSpPr>
          <p:nvPr>
            <p:ph type="title"/>
          </p:nvPr>
        </p:nvSpPr>
        <p:spPr/>
        <p:txBody>
          <a:bodyPr/>
          <a:lstStyle/>
          <a:p>
            <a:r>
              <a:rPr lang="en-US" dirty="0"/>
              <a:t>Safety, Monitoring and Practical considerations with </a:t>
            </a:r>
            <a:r>
              <a:rPr lang="en-US" dirty="0" err="1"/>
              <a:t>Pegloticase</a:t>
            </a:r>
            <a:endParaRPr lang="en-US" dirty="0"/>
          </a:p>
        </p:txBody>
      </p:sp>
      <p:sp>
        <p:nvSpPr>
          <p:cNvPr id="3" name="Content Placeholder 2">
            <a:extLst>
              <a:ext uri="{FF2B5EF4-FFF2-40B4-BE49-F238E27FC236}">
                <a16:creationId xmlns:a16="http://schemas.microsoft.com/office/drawing/2014/main" id="{30981314-820F-29D7-0530-5BDD88513916}"/>
              </a:ext>
            </a:extLst>
          </p:cNvPr>
          <p:cNvSpPr>
            <a:spLocks noGrp="1"/>
          </p:cNvSpPr>
          <p:nvPr>
            <p:ph idx="1"/>
          </p:nvPr>
        </p:nvSpPr>
        <p:spPr/>
        <p:txBody>
          <a:bodyPr>
            <a:normAutofit fontScale="92500" lnSpcReduction="10000"/>
          </a:bodyPr>
          <a:lstStyle/>
          <a:p>
            <a:r>
              <a:rPr lang="en-US" sz="2400" b="1" dirty="0">
                <a:latin typeface="+mj-lt"/>
              </a:rPr>
              <a:t>Risks and Adverse Events:</a:t>
            </a:r>
            <a:endParaRPr lang="en-US" sz="2400" dirty="0">
              <a:latin typeface="+mj-lt"/>
            </a:endParaRPr>
          </a:p>
          <a:p>
            <a:pPr lvl="1"/>
            <a:r>
              <a:rPr lang="en-US" b="1" dirty="0">
                <a:latin typeface="+mj-lt"/>
              </a:rPr>
              <a:t>Infusion reactions</a:t>
            </a:r>
            <a:r>
              <a:rPr lang="en-US" dirty="0">
                <a:latin typeface="+mj-lt"/>
              </a:rPr>
              <a:t> occur in ~25–30% of patients; may include </a:t>
            </a:r>
            <a:r>
              <a:rPr lang="en-US" b="1" dirty="0">
                <a:latin typeface="+mj-lt"/>
              </a:rPr>
              <a:t>anaphylaxis</a:t>
            </a:r>
            <a:r>
              <a:rPr lang="en-US" dirty="0">
                <a:latin typeface="+mj-lt"/>
              </a:rPr>
              <a:t>.</a:t>
            </a:r>
          </a:p>
          <a:p>
            <a:pPr lvl="1"/>
            <a:r>
              <a:rPr lang="en-US" b="1" dirty="0">
                <a:latin typeface="+mj-lt"/>
              </a:rPr>
              <a:t>Loss of efficacy</a:t>
            </a:r>
            <a:r>
              <a:rPr lang="en-US" dirty="0">
                <a:latin typeface="+mj-lt"/>
              </a:rPr>
              <a:t> occurs in ~50% due to development of </a:t>
            </a:r>
            <a:r>
              <a:rPr lang="en-US" b="1" dirty="0">
                <a:latin typeface="+mj-lt"/>
              </a:rPr>
              <a:t>anti-</a:t>
            </a:r>
            <a:r>
              <a:rPr lang="en-US" b="1" dirty="0" err="1">
                <a:latin typeface="+mj-lt"/>
              </a:rPr>
              <a:t>pegloticase</a:t>
            </a:r>
            <a:r>
              <a:rPr lang="en-US" b="1" dirty="0">
                <a:latin typeface="+mj-lt"/>
              </a:rPr>
              <a:t> antibodies</a:t>
            </a:r>
            <a:r>
              <a:rPr lang="en-US" dirty="0">
                <a:latin typeface="+mj-lt"/>
              </a:rPr>
              <a:t>.</a:t>
            </a:r>
          </a:p>
          <a:p>
            <a:pPr lvl="1"/>
            <a:r>
              <a:rPr lang="en-US" b="1" dirty="0">
                <a:latin typeface="+mj-lt"/>
              </a:rPr>
              <a:t>Hemolytic anemia</a:t>
            </a:r>
            <a:r>
              <a:rPr lang="en-US" dirty="0">
                <a:latin typeface="+mj-lt"/>
              </a:rPr>
              <a:t> and </a:t>
            </a:r>
            <a:r>
              <a:rPr lang="en-US" b="1" dirty="0">
                <a:latin typeface="+mj-lt"/>
              </a:rPr>
              <a:t>methemoglobinemia</a:t>
            </a:r>
            <a:r>
              <a:rPr lang="en-US" dirty="0">
                <a:latin typeface="+mj-lt"/>
              </a:rPr>
              <a:t> can occur in patients with </a:t>
            </a:r>
            <a:r>
              <a:rPr lang="en-US" b="1" dirty="0">
                <a:latin typeface="+mj-lt"/>
              </a:rPr>
              <a:t>G6PD deficiency</a:t>
            </a:r>
            <a:r>
              <a:rPr lang="en-US" dirty="0">
                <a:latin typeface="+mj-lt"/>
              </a:rPr>
              <a:t>; always </a:t>
            </a:r>
            <a:r>
              <a:rPr lang="en-US" b="1" dirty="0">
                <a:latin typeface="+mj-lt"/>
              </a:rPr>
              <a:t>screen for G6PD</a:t>
            </a:r>
            <a:r>
              <a:rPr lang="en-US" dirty="0">
                <a:latin typeface="+mj-lt"/>
              </a:rPr>
              <a:t> before initiation.</a:t>
            </a:r>
          </a:p>
          <a:p>
            <a:r>
              <a:rPr lang="en-US" sz="2400" b="1" dirty="0">
                <a:latin typeface="+mj-lt"/>
              </a:rPr>
              <a:t>Mitigation Strategies:</a:t>
            </a:r>
            <a:endParaRPr lang="en-US" sz="2400" dirty="0">
              <a:latin typeface="+mj-lt"/>
            </a:endParaRPr>
          </a:p>
          <a:p>
            <a:pPr lvl="1"/>
            <a:r>
              <a:rPr lang="en-US" b="1" dirty="0">
                <a:latin typeface="+mj-lt"/>
              </a:rPr>
              <a:t>Premedication</a:t>
            </a:r>
            <a:r>
              <a:rPr lang="en-US" dirty="0">
                <a:latin typeface="+mj-lt"/>
              </a:rPr>
              <a:t> with </a:t>
            </a:r>
            <a:r>
              <a:rPr lang="en-US" b="1" dirty="0">
                <a:latin typeface="+mj-lt"/>
              </a:rPr>
              <a:t>antihistamines, acetaminophen, and corticosteroids</a:t>
            </a:r>
            <a:r>
              <a:rPr lang="en-US" dirty="0">
                <a:latin typeface="+mj-lt"/>
              </a:rPr>
              <a:t> is recommended to reduce infusion reactions.</a:t>
            </a:r>
          </a:p>
          <a:p>
            <a:pPr lvl="1"/>
            <a:r>
              <a:rPr lang="en-US" b="1" dirty="0">
                <a:latin typeface="+mj-lt"/>
              </a:rPr>
              <a:t>Background gout prophylaxis</a:t>
            </a:r>
            <a:r>
              <a:rPr lang="en-US" dirty="0">
                <a:latin typeface="+mj-lt"/>
              </a:rPr>
              <a:t> (colchicine or NSAID) should be continued, as </a:t>
            </a:r>
            <a:r>
              <a:rPr lang="en-US" dirty="0" err="1">
                <a:latin typeface="+mj-lt"/>
              </a:rPr>
              <a:t>pegloticase</a:t>
            </a:r>
            <a:r>
              <a:rPr lang="en-US" dirty="0">
                <a:latin typeface="+mj-lt"/>
              </a:rPr>
              <a:t> can </a:t>
            </a:r>
            <a:r>
              <a:rPr lang="en-US" b="1" dirty="0">
                <a:latin typeface="+mj-lt"/>
              </a:rPr>
              <a:t>trigger acute flares</a:t>
            </a:r>
            <a:r>
              <a:rPr lang="en-US" dirty="0">
                <a:latin typeface="+mj-lt"/>
              </a:rPr>
              <a:t>.</a:t>
            </a:r>
          </a:p>
          <a:p>
            <a:pPr lvl="1"/>
            <a:r>
              <a:rPr lang="en-US" b="1" dirty="0">
                <a:latin typeface="+mj-lt"/>
              </a:rPr>
              <a:t>Monitor serum uric acid</a:t>
            </a:r>
            <a:r>
              <a:rPr lang="en-US" dirty="0">
                <a:latin typeface="+mj-lt"/>
              </a:rPr>
              <a:t> prior to each infusion:</a:t>
            </a:r>
          </a:p>
          <a:p>
            <a:pPr lvl="2"/>
            <a:r>
              <a:rPr lang="en-US" sz="2400" dirty="0">
                <a:latin typeface="+mj-lt"/>
              </a:rPr>
              <a:t>After the initial doses, if </a:t>
            </a:r>
            <a:r>
              <a:rPr lang="en-US" sz="2400" b="1" dirty="0">
                <a:latin typeface="+mj-lt"/>
              </a:rPr>
              <a:t>serum uric acid &gt;6 mg/dL</a:t>
            </a:r>
            <a:r>
              <a:rPr lang="en-US" sz="2400" dirty="0">
                <a:latin typeface="+mj-lt"/>
              </a:rPr>
              <a:t>, this suggests </a:t>
            </a:r>
            <a:r>
              <a:rPr lang="en-US" sz="2400" b="1" dirty="0">
                <a:latin typeface="+mj-lt"/>
              </a:rPr>
              <a:t>loss of efficacy due to antibody formation</a:t>
            </a:r>
            <a:r>
              <a:rPr lang="en-US" sz="2400" dirty="0">
                <a:latin typeface="+mj-lt"/>
              </a:rPr>
              <a:t> → discontinue therapy.</a:t>
            </a:r>
          </a:p>
          <a:p>
            <a:endParaRPr lang="en-US" dirty="0"/>
          </a:p>
        </p:txBody>
      </p:sp>
    </p:spTree>
    <p:extLst>
      <p:ext uri="{BB962C8B-B14F-4D97-AF65-F5344CB8AC3E}">
        <p14:creationId xmlns:p14="http://schemas.microsoft.com/office/powerpoint/2010/main" val="31051609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59FDA3-5BBF-B4C0-5784-2B8AD0D19422}"/>
              </a:ext>
            </a:extLst>
          </p:cNvPr>
          <p:cNvPicPr>
            <a:picLocks noChangeAspect="1"/>
          </p:cNvPicPr>
          <p:nvPr/>
        </p:nvPicPr>
        <p:blipFill>
          <a:blip r:embed="rId2"/>
          <a:stretch>
            <a:fillRect/>
          </a:stretch>
        </p:blipFill>
        <p:spPr>
          <a:xfrm>
            <a:off x="2209800" y="952133"/>
            <a:ext cx="7772400" cy="4953734"/>
          </a:xfrm>
          <a:prstGeom prst="rect">
            <a:avLst/>
          </a:prstGeom>
        </p:spPr>
      </p:pic>
    </p:spTree>
    <p:extLst>
      <p:ext uri="{BB962C8B-B14F-4D97-AF65-F5344CB8AC3E}">
        <p14:creationId xmlns:p14="http://schemas.microsoft.com/office/powerpoint/2010/main" val="18108730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8D79-3CAD-6C3A-20AA-D8E11091619C}"/>
              </a:ext>
            </a:extLst>
          </p:cNvPr>
          <p:cNvSpPr>
            <a:spLocks noGrp="1"/>
          </p:cNvSpPr>
          <p:nvPr>
            <p:ph type="title"/>
          </p:nvPr>
        </p:nvSpPr>
        <p:spPr/>
        <p:txBody>
          <a:bodyPr/>
          <a:lstStyle/>
          <a:p>
            <a:r>
              <a:rPr lang="en-US" dirty="0"/>
              <a:t>Question 12</a:t>
            </a:r>
          </a:p>
        </p:txBody>
      </p:sp>
      <p:sp>
        <p:nvSpPr>
          <p:cNvPr id="3" name="Content Placeholder 2">
            <a:extLst>
              <a:ext uri="{FF2B5EF4-FFF2-40B4-BE49-F238E27FC236}">
                <a16:creationId xmlns:a16="http://schemas.microsoft.com/office/drawing/2014/main" id="{C6F091E0-0E7C-562B-6427-C3D1CD19300F}"/>
              </a:ext>
            </a:extLst>
          </p:cNvPr>
          <p:cNvSpPr>
            <a:spLocks noGrp="1"/>
          </p:cNvSpPr>
          <p:nvPr>
            <p:ph sz="half" idx="1"/>
          </p:nvPr>
        </p:nvSpPr>
        <p:spPr/>
        <p:txBody>
          <a:bodyPr>
            <a:normAutofit fontScale="25000" lnSpcReduction="20000"/>
          </a:bodyPr>
          <a:lstStyle/>
          <a:p>
            <a:r>
              <a:rPr lang="en-US" sz="5100" dirty="0">
                <a:latin typeface="+mj-lt"/>
              </a:rPr>
              <a:t>An 82-year-old man presents with acute onset of right wrist pain, swelling, and warmth that began 2 days ago. He describes the pain as severe (9/10), constant, and worse with any movement. He denies trauma but notes he was recently hospitalized for pneumonia 2 weeks ago. Past medical history includes type 2 diabetes, chronic kidney disease (stage 3), and osteoarthritis.</a:t>
            </a:r>
          </a:p>
          <a:p>
            <a:r>
              <a:rPr lang="en-US" sz="5100" b="1" dirty="0">
                <a:latin typeface="+mj-lt"/>
              </a:rPr>
              <a:t>Physical Examination: </a:t>
            </a:r>
            <a:endParaRPr lang="en-US" sz="5100" dirty="0">
              <a:latin typeface="+mj-lt"/>
            </a:endParaRPr>
          </a:p>
          <a:p>
            <a:r>
              <a:rPr lang="en-US" sz="5100" dirty="0">
                <a:latin typeface="+mj-lt"/>
              </a:rPr>
              <a:t>Temperature: 37.8°C</a:t>
            </a:r>
          </a:p>
          <a:p>
            <a:r>
              <a:rPr lang="en-US" sz="5100" dirty="0">
                <a:latin typeface="+mj-lt"/>
              </a:rPr>
              <a:t>Right wrist: marked swelling, warmth, erythema, tenderness, severely limited range of motion</a:t>
            </a:r>
          </a:p>
          <a:p>
            <a:r>
              <a:rPr lang="en-US" sz="5100" dirty="0">
                <a:latin typeface="+mj-lt"/>
              </a:rPr>
              <a:t>No other joint involvement on examination</a:t>
            </a:r>
          </a:p>
          <a:p>
            <a:r>
              <a:rPr lang="en-US" sz="5100" dirty="0">
                <a:latin typeface="+mj-lt"/>
              </a:rPr>
              <a:t>Left knee shows mild effusion (chronic, asymptomatic per patient)</a:t>
            </a:r>
          </a:p>
          <a:p>
            <a:r>
              <a:rPr lang="en-US" sz="5100" b="1" dirty="0">
                <a:latin typeface="+mj-lt"/>
              </a:rPr>
              <a:t>Initial Laboratory Results:</a:t>
            </a:r>
            <a:endParaRPr lang="en-US" sz="5100" dirty="0">
              <a:latin typeface="+mj-lt"/>
            </a:endParaRPr>
          </a:p>
          <a:p>
            <a:r>
              <a:rPr lang="en-US" sz="5100" dirty="0">
                <a:latin typeface="+mj-lt"/>
              </a:rPr>
              <a:t>WBC: 9,800/</a:t>
            </a:r>
            <a:r>
              <a:rPr lang="el-GR" sz="5100" dirty="0">
                <a:latin typeface="+mj-lt"/>
              </a:rPr>
              <a:t>μ</a:t>
            </a:r>
            <a:r>
              <a:rPr lang="en-US" sz="5100" dirty="0">
                <a:latin typeface="+mj-lt"/>
              </a:rPr>
              <a:t>L</a:t>
            </a:r>
          </a:p>
          <a:p>
            <a:r>
              <a:rPr lang="en-US" sz="5100" dirty="0">
                <a:latin typeface="+mj-lt"/>
              </a:rPr>
              <a:t>CRP: 78 mg/L</a:t>
            </a:r>
          </a:p>
          <a:p>
            <a:r>
              <a:rPr lang="en-US" sz="5100" dirty="0">
                <a:latin typeface="+mj-lt"/>
              </a:rPr>
              <a:t>ESR: 55 mm/</a:t>
            </a:r>
            <a:r>
              <a:rPr lang="en-US" sz="5100" dirty="0" err="1">
                <a:latin typeface="+mj-lt"/>
              </a:rPr>
              <a:t>hr</a:t>
            </a:r>
            <a:endParaRPr lang="en-US" sz="5100" dirty="0">
              <a:latin typeface="+mj-lt"/>
            </a:endParaRPr>
          </a:p>
          <a:p>
            <a:r>
              <a:rPr lang="en-US" sz="5100" dirty="0">
                <a:latin typeface="+mj-lt"/>
              </a:rPr>
              <a:t>Creatinine: 1.8 mg/dL (baseline)</a:t>
            </a:r>
          </a:p>
          <a:p>
            <a:r>
              <a:rPr lang="en-US" sz="5100" dirty="0">
                <a:latin typeface="+mj-lt"/>
              </a:rPr>
              <a:t>How does the joint distribution pattern help differentiate CPPD from primary osteoarthritis?</a:t>
            </a:r>
          </a:p>
          <a:p>
            <a:endParaRPr lang="en-US" dirty="0"/>
          </a:p>
        </p:txBody>
      </p:sp>
      <p:sp>
        <p:nvSpPr>
          <p:cNvPr id="4" name="Content Placeholder 3">
            <a:extLst>
              <a:ext uri="{FF2B5EF4-FFF2-40B4-BE49-F238E27FC236}">
                <a16:creationId xmlns:a16="http://schemas.microsoft.com/office/drawing/2014/main" id="{6EC2D173-367A-6163-A045-EB416059D446}"/>
              </a:ext>
            </a:extLst>
          </p:cNvPr>
          <p:cNvSpPr>
            <a:spLocks noGrp="1"/>
          </p:cNvSpPr>
          <p:nvPr>
            <p:ph sz="half" idx="2"/>
          </p:nvPr>
        </p:nvSpPr>
        <p:spPr>
          <a:xfrm>
            <a:off x="6096000" y="1690688"/>
            <a:ext cx="5257800" cy="4941340"/>
          </a:xfrm>
        </p:spPr>
        <p:txBody>
          <a:bodyPr>
            <a:normAutofit fontScale="25000" lnSpcReduction="20000"/>
          </a:bodyPr>
          <a:lstStyle/>
          <a:p>
            <a:pPr marL="0" indent="0">
              <a:buNone/>
            </a:pPr>
            <a:r>
              <a:rPr lang="en-US" sz="8000" b="1" dirty="0"/>
              <a:t>ANSWER CHOICES:</a:t>
            </a:r>
          </a:p>
          <a:p>
            <a:pPr marL="0" indent="0">
              <a:buNone/>
            </a:pPr>
            <a:endParaRPr lang="en-US" sz="8000" b="1" dirty="0"/>
          </a:p>
          <a:p>
            <a:r>
              <a:rPr lang="en-US" sz="8000" b="1" dirty="0"/>
              <a:t>A.</a:t>
            </a:r>
            <a:r>
              <a:rPr lang="en-US" sz="8000" dirty="0"/>
              <a:t> CPPD typically affects the distal interphalangeal (DIP) and proximal interphalangeal (PIP) joints, while primary osteoarthritis spares these joints</a:t>
            </a:r>
          </a:p>
          <a:p>
            <a:r>
              <a:rPr lang="en-US" sz="8000" b="1" dirty="0"/>
              <a:t>B.</a:t>
            </a:r>
            <a:r>
              <a:rPr lang="en-US" sz="8000" dirty="0"/>
              <a:t> CPPD commonly involves the wrist, metacarpophalangeal (MCP) joints, and glenohumeral joint—sites that are typically spared in primary osteoarthritis</a:t>
            </a:r>
          </a:p>
          <a:p>
            <a:r>
              <a:rPr lang="en-US" sz="8000" b="1" dirty="0"/>
              <a:t>C.</a:t>
            </a:r>
            <a:r>
              <a:rPr lang="en-US" sz="8000" dirty="0"/>
              <a:t> CPPD preferentially affects the first metatarsophalangeal (MTP) joint, while primary osteoarthritis does not</a:t>
            </a:r>
          </a:p>
          <a:p>
            <a:r>
              <a:rPr lang="en-US" sz="8000" b="1" dirty="0"/>
              <a:t>D.</a:t>
            </a:r>
            <a:r>
              <a:rPr lang="en-US" sz="8000" dirty="0"/>
              <a:t> CPPD and primary osteoarthritis have identical joint distribution patterns and cannot be distinguished by location</a:t>
            </a:r>
          </a:p>
          <a:p>
            <a:r>
              <a:rPr lang="en-US" sz="8000" b="1" dirty="0"/>
              <a:t>E.</a:t>
            </a:r>
            <a:r>
              <a:rPr lang="en-US" sz="8000" dirty="0"/>
              <a:t> CPPD typically affects weight-bearing joints only, while primary osteoarthritis affects both weight-bearing and non-weight-bearing joints</a:t>
            </a:r>
          </a:p>
          <a:p>
            <a:endParaRPr lang="en-US" dirty="0"/>
          </a:p>
        </p:txBody>
      </p:sp>
    </p:spTree>
    <p:extLst>
      <p:ext uri="{BB962C8B-B14F-4D97-AF65-F5344CB8AC3E}">
        <p14:creationId xmlns:p14="http://schemas.microsoft.com/office/powerpoint/2010/main" val="14312113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CE2D6-343E-D93A-5DE6-29225C1029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D609C1-3336-5850-8655-BBF8CC4FED59}"/>
              </a:ext>
            </a:extLst>
          </p:cNvPr>
          <p:cNvSpPr>
            <a:spLocks noGrp="1"/>
          </p:cNvSpPr>
          <p:nvPr>
            <p:ph idx="1"/>
          </p:nvPr>
        </p:nvSpPr>
        <p:spPr/>
        <p:txBody>
          <a:bodyPr/>
          <a:lstStyle/>
          <a:p>
            <a:endParaRPr lang="en-US" dirty="0"/>
          </a:p>
          <a:p>
            <a:pPr marL="0" indent="0">
              <a:buNone/>
            </a:pPr>
            <a:r>
              <a:rPr lang="en-US" dirty="0"/>
              <a:t>CORRECT ANSWER: B</a:t>
            </a:r>
          </a:p>
          <a:p>
            <a:r>
              <a:rPr lang="en-US" sz="2400" dirty="0">
                <a:latin typeface="+mj-lt"/>
              </a:rPr>
              <a:t>CPPD commonly involves the wrist, metacarpophalangeal (MCP) joints, and glenohumeral joint—sites that are typically spared in primary osteoarthritis.</a:t>
            </a:r>
          </a:p>
          <a:p>
            <a:endParaRPr lang="en-US" dirty="0"/>
          </a:p>
        </p:txBody>
      </p:sp>
    </p:spTree>
    <p:extLst>
      <p:ext uri="{BB962C8B-B14F-4D97-AF65-F5344CB8AC3E}">
        <p14:creationId xmlns:p14="http://schemas.microsoft.com/office/powerpoint/2010/main" val="33764843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358A-2E25-F6E1-FA22-B50E111909F9}"/>
              </a:ext>
            </a:extLst>
          </p:cNvPr>
          <p:cNvSpPr>
            <a:spLocks noGrp="1"/>
          </p:cNvSpPr>
          <p:nvPr>
            <p:ph type="title"/>
          </p:nvPr>
        </p:nvSpPr>
        <p:spPr/>
        <p:txBody>
          <a:bodyPr/>
          <a:lstStyle/>
          <a:p>
            <a:r>
              <a:rPr lang="en-US" dirty="0"/>
              <a:t>Pearl 1</a:t>
            </a:r>
          </a:p>
        </p:txBody>
      </p:sp>
      <p:sp>
        <p:nvSpPr>
          <p:cNvPr id="3" name="Content Placeholder 2">
            <a:extLst>
              <a:ext uri="{FF2B5EF4-FFF2-40B4-BE49-F238E27FC236}">
                <a16:creationId xmlns:a16="http://schemas.microsoft.com/office/drawing/2014/main" id="{647514D2-ECB4-FF21-753C-1AC190F59886}"/>
              </a:ext>
            </a:extLst>
          </p:cNvPr>
          <p:cNvSpPr>
            <a:spLocks noGrp="1"/>
          </p:cNvSpPr>
          <p:nvPr>
            <p:ph idx="1"/>
          </p:nvPr>
        </p:nvSpPr>
        <p:spPr/>
        <p:txBody>
          <a:bodyPr>
            <a:normAutofit/>
          </a:bodyPr>
          <a:lstStyle/>
          <a:p>
            <a:r>
              <a:rPr lang="en-US" sz="2400" dirty="0">
                <a:latin typeface="+mj-lt"/>
              </a:rPr>
              <a:t>What is the differential diagnosis ?</a:t>
            </a:r>
          </a:p>
          <a:p>
            <a:r>
              <a:rPr lang="en-US" sz="2400" dirty="0">
                <a:latin typeface="+mj-lt"/>
              </a:rPr>
              <a:t>In an elderly patient with acute monoarticular arthritis, think of gout, CPPD, inflammatory arthritis flare.</a:t>
            </a:r>
          </a:p>
          <a:p>
            <a:pPr marL="0" indent="0">
              <a:buNone/>
            </a:pPr>
            <a:br>
              <a:rPr lang="en-US" dirty="0"/>
            </a:br>
            <a:endParaRPr lang="en-US" dirty="0"/>
          </a:p>
        </p:txBody>
      </p:sp>
    </p:spTree>
    <p:extLst>
      <p:ext uri="{BB962C8B-B14F-4D97-AF65-F5344CB8AC3E}">
        <p14:creationId xmlns:p14="http://schemas.microsoft.com/office/powerpoint/2010/main" val="12868172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9B343-CA71-3A32-E3A3-CF9A22212C94}"/>
              </a:ext>
            </a:extLst>
          </p:cNvPr>
          <p:cNvSpPr>
            <a:spLocks noGrp="1"/>
          </p:cNvSpPr>
          <p:nvPr>
            <p:ph type="title"/>
          </p:nvPr>
        </p:nvSpPr>
        <p:spPr/>
        <p:txBody>
          <a:bodyPr/>
          <a:lstStyle/>
          <a:p>
            <a:r>
              <a:rPr lang="en-US" dirty="0"/>
              <a:t>Pearl 2 : synovial fluid aspiration</a:t>
            </a:r>
          </a:p>
        </p:txBody>
      </p:sp>
      <p:sp>
        <p:nvSpPr>
          <p:cNvPr id="3" name="Content Placeholder 2">
            <a:extLst>
              <a:ext uri="{FF2B5EF4-FFF2-40B4-BE49-F238E27FC236}">
                <a16:creationId xmlns:a16="http://schemas.microsoft.com/office/drawing/2014/main" id="{2E4E6647-78D4-AD5D-024B-6A10D59DE12A}"/>
              </a:ext>
            </a:extLst>
          </p:cNvPr>
          <p:cNvSpPr>
            <a:spLocks noGrp="1"/>
          </p:cNvSpPr>
          <p:nvPr>
            <p:ph idx="1"/>
          </p:nvPr>
        </p:nvSpPr>
        <p:spPr/>
        <p:txBody>
          <a:bodyPr>
            <a:normAutofit fontScale="85000" lnSpcReduction="10000"/>
          </a:bodyPr>
          <a:lstStyle/>
          <a:p>
            <a:r>
              <a:rPr lang="en-US" dirty="0">
                <a:latin typeface="+mj-lt"/>
              </a:rPr>
              <a:t>This is the gold standard. </a:t>
            </a:r>
          </a:p>
          <a:p>
            <a:r>
              <a:rPr lang="en-US" dirty="0">
                <a:latin typeface="+mj-lt"/>
              </a:rPr>
              <a:t>Always rule out septic arthritis and ask for crystal analysis, ask for cell count and differential, gram stain, culture, compensated polarized light microscopy.</a:t>
            </a:r>
          </a:p>
          <a:p>
            <a:pPr marL="0" indent="0">
              <a:buNone/>
            </a:pPr>
            <a:r>
              <a:rPr lang="en-US" dirty="0">
                <a:latin typeface="+mj-lt"/>
              </a:rPr>
              <a:t>What does a typical synovial fluid analysis look like in CPPD ?</a:t>
            </a:r>
          </a:p>
          <a:p>
            <a:r>
              <a:rPr lang="en-US" dirty="0">
                <a:latin typeface="+mj-lt"/>
              </a:rPr>
              <a:t>Cell count : 2000 to &gt; 50,000 white cells/</a:t>
            </a:r>
            <a:r>
              <a:rPr lang="en-US" dirty="0" err="1">
                <a:latin typeface="+mj-lt"/>
              </a:rPr>
              <a:t>microl</a:t>
            </a:r>
            <a:endParaRPr lang="en-US" dirty="0">
              <a:latin typeface="+mj-lt"/>
            </a:endParaRPr>
          </a:p>
          <a:p>
            <a:r>
              <a:rPr lang="en-US" dirty="0">
                <a:latin typeface="+mj-lt"/>
              </a:rPr>
              <a:t>Rhomboid shaped, weakly positively birefringent CPP crystals</a:t>
            </a:r>
          </a:p>
          <a:p>
            <a:r>
              <a:rPr lang="en-US" dirty="0">
                <a:latin typeface="+mj-lt"/>
              </a:rPr>
              <a:t>Under a compensated polarized light microscopy with red filter,</a:t>
            </a:r>
          </a:p>
          <a:p>
            <a:r>
              <a:rPr lang="en-US" dirty="0">
                <a:latin typeface="+mj-lt"/>
              </a:rPr>
              <a:t>Blue when parallel to polarizer axis</a:t>
            </a:r>
          </a:p>
          <a:p>
            <a:r>
              <a:rPr lang="en-US" dirty="0">
                <a:latin typeface="+mj-lt"/>
              </a:rPr>
              <a:t>Yellow when perpendicular to polarizer axis</a:t>
            </a:r>
          </a:p>
          <a:p>
            <a:r>
              <a:rPr lang="en-US" dirty="0">
                <a:latin typeface="+mj-lt"/>
              </a:rPr>
              <a:t>Look for mention of intracellular crystals rather than just extracellular crystals</a:t>
            </a:r>
          </a:p>
          <a:p>
            <a:endParaRPr lang="en-US" dirty="0"/>
          </a:p>
          <a:p>
            <a:endParaRPr lang="en-US" dirty="0"/>
          </a:p>
        </p:txBody>
      </p:sp>
    </p:spTree>
    <p:extLst>
      <p:ext uri="{BB962C8B-B14F-4D97-AF65-F5344CB8AC3E}">
        <p14:creationId xmlns:p14="http://schemas.microsoft.com/office/powerpoint/2010/main" val="27079464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A133E-2A46-B5E3-14B1-3EBB65E949D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AABB88E-208D-247E-FAC7-2FA378119D1F}"/>
              </a:ext>
            </a:extLst>
          </p:cNvPr>
          <p:cNvPicPr>
            <a:picLocks noGrp="1" noChangeAspect="1"/>
          </p:cNvPicPr>
          <p:nvPr>
            <p:ph idx="1"/>
          </p:nvPr>
        </p:nvPicPr>
        <p:blipFill>
          <a:blip r:embed="rId2"/>
          <a:stretch>
            <a:fillRect/>
          </a:stretch>
        </p:blipFill>
        <p:spPr>
          <a:xfrm>
            <a:off x="1848006" y="1825625"/>
            <a:ext cx="8495987" cy="4351338"/>
          </a:xfrm>
          <a:prstGeom prst="rect">
            <a:avLst/>
          </a:prstGeom>
        </p:spPr>
      </p:pic>
    </p:spTree>
    <p:extLst>
      <p:ext uri="{BB962C8B-B14F-4D97-AF65-F5344CB8AC3E}">
        <p14:creationId xmlns:p14="http://schemas.microsoft.com/office/powerpoint/2010/main" val="16152929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BA5F17-DDAB-CCDB-F2F3-B658CD107800}"/>
              </a:ext>
            </a:extLst>
          </p:cNvPr>
          <p:cNvPicPr>
            <a:picLocks noChangeAspect="1"/>
          </p:cNvPicPr>
          <p:nvPr/>
        </p:nvPicPr>
        <p:blipFill>
          <a:blip r:embed="rId2"/>
          <a:stretch>
            <a:fillRect/>
          </a:stretch>
        </p:blipFill>
        <p:spPr>
          <a:xfrm>
            <a:off x="87385" y="0"/>
            <a:ext cx="7772400" cy="3593314"/>
          </a:xfrm>
          <a:prstGeom prst="rect">
            <a:avLst/>
          </a:prstGeom>
        </p:spPr>
      </p:pic>
      <p:pic>
        <p:nvPicPr>
          <p:cNvPr id="4" name="Picture 3">
            <a:extLst>
              <a:ext uri="{FF2B5EF4-FFF2-40B4-BE49-F238E27FC236}">
                <a16:creationId xmlns:a16="http://schemas.microsoft.com/office/drawing/2014/main" id="{F8C0ABB8-E046-0FCE-A6B7-E2D4038A2443}"/>
              </a:ext>
            </a:extLst>
          </p:cNvPr>
          <p:cNvPicPr>
            <a:picLocks noChangeAspect="1"/>
          </p:cNvPicPr>
          <p:nvPr/>
        </p:nvPicPr>
        <p:blipFill>
          <a:blip r:embed="rId3"/>
          <a:stretch>
            <a:fillRect/>
          </a:stretch>
        </p:blipFill>
        <p:spPr>
          <a:xfrm>
            <a:off x="7298829" y="1018738"/>
            <a:ext cx="3416300" cy="2857500"/>
          </a:xfrm>
          <a:prstGeom prst="rect">
            <a:avLst/>
          </a:prstGeom>
        </p:spPr>
      </p:pic>
      <p:pic>
        <p:nvPicPr>
          <p:cNvPr id="3" name="Picture 2">
            <a:extLst>
              <a:ext uri="{FF2B5EF4-FFF2-40B4-BE49-F238E27FC236}">
                <a16:creationId xmlns:a16="http://schemas.microsoft.com/office/drawing/2014/main" id="{FD6ABC25-B89F-ACC3-8E3F-ED11E485342E}"/>
              </a:ext>
            </a:extLst>
          </p:cNvPr>
          <p:cNvPicPr>
            <a:picLocks noChangeAspect="1"/>
          </p:cNvPicPr>
          <p:nvPr/>
        </p:nvPicPr>
        <p:blipFill>
          <a:blip r:embed="rId4"/>
          <a:stretch>
            <a:fillRect/>
          </a:stretch>
        </p:blipFill>
        <p:spPr>
          <a:xfrm>
            <a:off x="7251700" y="573597"/>
            <a:ext cx="4940300" cy="5257800"/>
          </a:xfrm>
          <a:prstGeom prst="rect">
            <a:avLst/>
          </a:prstGeom>
        </p:spPr>
      </p:pic>
    </p:spTree>
    <p:extLst>
      <p:ext uri="{BB962C8B-B14F-4D97-AF65-F5344CB8AC3E}">
        <p14:creationId xmlns:p14="http://schemas.microsoft.com/office/powerpoint/2010/main" val="19150730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DDF086-3DA2-7AC6-8A16-6A09DA94E5D9}"/>
              </a:ext>
            </a:extLst>
          </p:cNvPr>
          <p:cNvPicPr>
            <a:picLocks noChangeAspect="1"/>
          </p:cNvPicPr>
          <p:nvPr/>
        </p:nvPicPr>
        <p:blipFill>
          <a:blip r:embed="rId2"/>
          <a:stretch>
            <a:fillRect/>
          </a:stretch>
        </p:blipFill>
        <p:spPr>
          <a:xfrm>
            <a:off x="136671" y="0"/>
            <a:ext cx="7086600" cy="3276600"/>
          </a:xfrm>
          <a:prstGeom prst="rect">
            <a:avLst/>
          </a:prstGeom>
        </p:spPr>
      </p:pic>
      <p:pic>
        <p:nvPicPr>
          <p:cNvPr id="3" name="Picture 2">
            <a:extLst>
              <a:ext uri="{FF2B5EF4-FFF2-40B4-BE49-F238E27FC236}">
                <a16:creationId xmlns:a16="http://schemas.microsoft.com/office/drawing/2014/main" id="{0BA8657A-8261-4114-A568-ADB4C7D546A7}"/>
              </a:ext>
            </a:extLst>
          </p:cNvPr>
          <p:cNvPicPr>
            <a:picLocks noChangeAspect="1"/>
          </p:cNvPicPr>
          <p:nvPr/>
        </p:nvPicPr>
        <p:blipFill>
          <a:blip r:embed="rId3"/>
          <a:stretch>
            <a:fillRect/>
          </a:stretch>
        </p:blipFill>
        <p:spPr>
          <a:xfrm>
            <a:off x="548779" y="3581401"/>
            <a:ext cx="7772400" cy="2557499"/>
          </a:xfrm>
          <a:prstGeom prst="rect">
            <a:avLst/>
          </a:prstGeom>
        </p:spPr>
      </p:pic>
      <p:pic>
        <p:nvPicPr>
          <p:cNvPr id="4" name="Picture 3">
            <a:extLst>
              <a:ext uri="{FF2B5EF4-FFF2-40B4-BE49-F238E27FC236}">
                <a16:creationId xmlns:a16="http://schemas.microsoft.com/office/drawing/2014/main" id="{149F0567-77AE-2BFB-4ADC-3C4852E36859}"/>
              </a:ext>
            </a:extLst>
          </p:cNvPr>
          <p:cNvPicPr>
            <a:picLocks noChangeAspect="1"/>
          </p:cNvPicPr>
          <p:nvPr/>
        </p:nvPicPr>
        <p:blipFill>
          <a:blip r:embed="rId4"/>
          <a:stretch>
            <a:fillRect/>
          </a:stretch>
        </p:blipFill>
        <p:spPr>
          <a:xfrm>
            <a:off x="7640682" y="0"/>
            <a:ext cx="3873500" cy="3238500"/>
          </a:xfrm>
          <a:prstGeom prst="rect">
            <a:avLst/>
          </a:prstGeom>
        </p:spPr>
      </p:pic>
      <p:pic>
        <p:nvPicPr>
          <p:cNvPr id="5" name="Picture 4">
            <a:extLst>
              <a:ext uri="{FF2B5EF4-FFF2-40B4-BE49-F238E27FC236}">
                <a16:creationId xmlns:a16="http://schemas.microsoft.com/office/drawing/2014/main" id="{5113D8F7-3C19-60BE-D8A7-3F58EB60FE7C}"/>
              </a:ext>
            </a:extLst>
          </p:cNvPr>
          <p:cNvPicPr>
            <a:picLocks noChangeAspect="1"/>
          </p:cNvPicPr>
          <p:nvPr/>
        </p:nvPicPr>
        <p:blipFill>
          <a:blip r:embed="rId5"/>
          <a:stretch>
            <a:fillRect/>
          </a:stretch>
        </p:blipFill>
        <p:spPr>
          <a:xfrm>
            <a:off x="8470900" y="3276600"/>
            <a:ext cx="3721100" cy="3225800"/>
          </a:xfrm>
          <a:prstGeom prst="rect">
            <a:avLst/>
          </a:prstGeom>
        </p:spPr>
      </p:pic>
    </p:spTree>
    <p:extLst>
      <p:ext uri="{BB962C8B-B14F-4D97-AF65-F5344CB8AC3E}">
        <p14:creationId xmlns:p14="http://schemas.microsoft.com/office/powerpoint/2010/main" val="11521506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6C13DC-6188-7706-976B-956269E294AB}"/>
              </a:ext>
            </a:extLst>
          </p:cNvPr>
          <p:cNvPicPr>
            <a:picLocks noChangeAspect="1"/>
          </p:cNvPicPr>
          <p:nvPr/>
        </p:nvPicPr>
        <p:blipFill>
          <a:blip r:embed="rId2"/>
          <a:stretch>
            <a:fillRect/>
          </a:stretch>
        </p:blipFill>
        <p:spPr>
          <a:xfrm>
            <a:off x="2209800" y="1870079"/>
            <a:ext cx="7772400" cy="3117842"/>
          </a:xfrm>
          <a:prstGeom prst="rect">
            <a:avLst/>
          </a:prstGeom>
        </p:spPr>
      </p:pic>
    </p:spTree>
    <p:extLst>
      <p:ext uri="{BB962C8B-B14F-4D97-AF65-F5344CB8AC3E}">
        <p14:creationId xmlns:p14="http://schemas.microsoft.com/office/powerpoint/2010/main" val="1272721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93AA-5888-23B5-63C3-66918D92FAC6}"/>
              </a:ext>
            </a:extLst>
          </p:cNvPr>
          <p:cNvSpPr>
            <a:spLocks noGrp="1"/>
          </p:cNvSpPr>
          <p:nvPr>
            <p:ph type="title"/>
          </p:nvPr>
        </p:nvSpPr>
        <p:spPr/>
        <p:txBody>
          <a:bodyPr/>
          <a:lstStyle/>
          <a:p>
            <a:r>
              <a:rPr lang="en-US" dirty="0"/>
              <a:t>Question 2. </a:t>
            </a:r>
          </a:p>
        </p:txBody>
      </p:sp>
      <p:sp>
        <p:nvSpPr>
          <p:cNvPr id="3" name="Content Placeholder 2">
            <a:extLst>
              <a:ext uri="{FF2B5EF4-FFF2-40B4-BE49-F238E27FC236}">
                <a16:creationId xmlns:a16="http://schemas.microsoft.com/office/drawing/2014/main" id="{690A5B44-D958-58F6-D043-DCA460228B32}"/>
              </a:ext>
            </a:extLst>
          </p:cNvPr>
          <p:cNvSpPr>
            <a:spLocks noGrp="1"/>
          </p:cNvSpPr>
          <p:nvPr>
            <p:ph sz="half" idx="1"/>
          </p:nvPr>
        </p:nvSpPr>
        <p:spPr/>
        <p:txBody>
          <a:bodyPr>
            <a:normAutofit lnSpcReduction="10000"/>
          </a:bodyPr>
          <a:lstStyle/>
          <a:p>
            <a:pPr marL="0" indent="0">
              <a:buNone/>
            </a:pPr>
            <a:r>
              <a:rPr lang="en-US" sz="2000" dirty="0">
                <a:latin typeface="+mj-lt"/>
              </a:rPr>
              <a:t>A 26-year-old man is evaluated for a 2-year history of back pain. He has morning stiffness lasting longer than 1 hour that improves with activity. He wakes up at 2 am in the morning with low back pain and stiffness. He reports alternating buttock pain. He does not like his desk job anymore since sitting for extended period of time has become almost impossible due to back discomfort.</a:t>
            </a:r>
          </a:p>
          <a:p>
            <a:pPr marL="0" indent="0">
              <a:buNone/>
            </a:pPr>
            <a:endParaRPr lang="en-US" sz="2000" dirty="0">
              <a:latin typeface="+mj-lt"/>
            </a:endParaRPr>
          </a:p>
          <a:p>
            <a:pPr marL="0" indent="0">
              <a:buNone/>
            </a:pPr>
            <a:r>
              <a:rPr lang="en-US" sz="2000" dirty="0">
                <a:latin typeface="+mj-lt"/>
              </a:rPr>
              <a:t>On physical examination, vitals are normal. There is mild reduction of lumbar flexion and tenderness over the sacroiliac joints bilaterally. Results of the FABER (Flexion, Abduction, and External Rotation) are positive bilaterally.</a:t>
            </a:r>
          </a:p>
          <a:p>
            <a:pPr marL="0" indent="0">
              <a:buNone/>
            </a:pPr>
            <a:endParaRPr lang="en-US" dirty="0"/>
          </a:p>
          <a:p>
            <a:endParaRPr lang="en-US" dirty="0"/>
          </a:p>
        </p:txBody>
      </p:sp>
      <p:sp>
        <p:nvSpPr>
          <p:cNvPr id="4" name="Content Placeholder 3">
            <a:extLst>
              <a:ext uri="{FF2B5EF4-FFF2-40B4-BE49-F238E27FC236}">
                <a16:creationId xmlns:a16="http://schemas.microsoft.com/office/drawing/2014/main" id="{F89246F5-5992-051C-0488-68F68EA00154}"/>
              </a:ext>
            </a:extLst>
          </p:cNvPr>
          <p:cNvSpPr>
            <a:spLocks noGrp="1"/>
          </p:cNvSpPr>
          <p:nvPr>
            <p:ph sz="half" idx="2"/>
          </p:nvPr>
        </p:nvSpPr>
        <p:spPr/>
        <p:txBody>
          <a:bodyPr>
            <a:normAutofit lnSpcReduction="10000"/>
          </a:bodyPr>
          <a:lstStyle/>
          <a:p>
            <a:pPr marL="0" indent="0">
              <a:buNone/>
            </a:pPr>
            <a:r>
              <a:rPr lang="en-US" sz="1900" b="1" dirty="0"/>
              <a:t>Laboratory studies: </a:t>
            </a:r>
          </a:p>
          <a:p>
            <a:pPr marL="0" indent="0">
              <a:buNone/>
            </a:pPr>
            <a:r>
              <a:rPr lang="en-US" sz="1900" dirty="0"/>
              <a:t>C-reactive protein  3.0 mg/dL (H)</a:t>
            </a:r>
          </a:p>
          <a:p>
            <a:pPr marL="0" indent="0">
              <a:buNone/>
            </a:pPr>
            <a:r>
              <a:rPr lang="en-US" sz="1900" dirty="0"/>
              <a:t>Radiographs show normal lumbar vertebrae and bilateral sacroiliac joint sclerosis and erosions consistent with sacroiliitis. </a:t>
            </a:r>
          </a:p>
          <a:p>
            <a:pPr marL="0" indent="0">
              <a:buNone/>
            </a:pPr>
            <a:endParaRPr lang="en-US" sz="1900" b="1" dirty="0"/>
          </a:p>
          <a:p>
            <a:pPr marL="0" indent="0">
              <a:buNone/>
            </a:pPr>
            <a:r>
              <a:rPr lang="en-US" sz="1900" b="1" dirty="0"/>
              <a:t>Which of the following is the most appropriate treatment?</a:t>
            </a:r>
            <a:endParaRPr lang="en-US" sz="1900" dirty="0"/>
          </a:p>
          <a:p>
            <a:pPr marL="0" indent="0">
              <a:buNone/>
            </a:pPr>
            <a:r>
              <a:rPr lang="en-US" sz="1900" dirty="0"/>
              <a:t>A. Acetaminophen</a:t>
            </a:r>
          </a:p>
          <a:p>
            <a:pPr marL="0" indent="0">
              <a:buNone/>
            </a:pPr>
            <a:r>
              <a:rPr lang="en-US" sz="1900" dirty="0"/>
              <a:t>B. Adalimumab</a:t>
            </a:r>
          </a:p>
          <a:p>
            <a:pPr marL="0" indent="0">
              <a:buNone/>
            </a:pPr>
            <a:r>
              <a:rPr lang="en-US" sz="1900" dirty="0"/>
              <a:t>C. Methotrexate</a:t>
            </a:r>
          </a:p>
          <a:p>
            <a:pPr marL="0" indent="0">
              <a:buNone/>
            </a:pPr>
            <a:r>
              <a:rPr lang="en-US" sz="1900" dirty="0"/>
              <a:t>D. Naproxen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54177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2AF386-AA95-82CB-E214-B275CAB14B94}"/>
              </a:ext>
            </a:extLst>
          </p:cNvPr>
          <p:cNvPicPr>
            <a:picLocks noChangeAspect="1"/>
          </p:cNvPicPr>
          <p:nvPr/>
        </p:nvPicPr>
        <p:blipFill>
          <a:blip r:embed="rId2"/>
          <a:stretch>
            <a:fillRect/>
          </a:stretch>
        </p:blipFill>
        <p:spPr>
          <a:xfrm>
            <a:off x="360144" y="120126"/>
            <a:ext cx="7747000" cy="5359400"/>
          </a:xfrm>
          <a:prstGeom prst="rect">
            <a:avLst/>
          </a:prstGeom>
        </p:spPr>
      </p:pic>
      <p:sp>
        <p:nvSpPr>
          <p:cNvPr id="3" name="TextBox 2">
            <a:extLst>
              <a:ext uri="{FF2B5EF4-FFF2-40B4-BE49-F238E27FC236}">
                <a16:creationId xmlns:a16="http://schemas.microsoft.com/office/drawing/2014/main" id="{5FC7B0B9-C83B-249C-C323-793C30B4616D}"/>
              </a:ext>
            </a:extLst>
          </p:cNvPr>
          <p:cNvSpPr txBox="1"/>
          <p:nvPr/>
        </p:nvSpPr>
        <p:spPr>
          <a:xfrm>
            <a:off x="9093666" y="1434517"/>
            <a:ext cx="1864806" cy="369332"/>
          </a:xfrm>
          <a:prstGeom prst="rect">
            <a:avLst/>
          </a:prstGeom>
          <a:noFill/>
        </p:spPr>
        <p:txBody>
          <a:bodyPr wrap="none" rtlCol="0">
            <a:spAutoFit/>
          </a:bodyPr>
          <a:lstStyle/>
          <a:p>
            <a:r>
              <a:rPr lang="en-US" dirty="0"/>
              <a:t>Subchondral cysts</a:t>
            </a:r>
          </a:p>
        </p:txBody>
      </p:sp>
    </p:spTree>
    <p:extLst>
      <p:ext uri="{BB962C8B-B14F-4D97-AF65-F5344CB8AC3E}">
        <p14:creationId xmlns:p14="http://schemas.microsoft.com/office/powerpoint/2010/main" val="28504201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16EFFE-937C-7175-9E34-DB02169EA630}"/>
              </a:ext>
            </a:extLst>
          </p:cNvPr>
          <p:cNvPicPr>
            <a:picLocks noChangeAspect="1"/>
          </p:cNvPicPr>
          <p:nvPr/>
        </p:nvPicPr>
        <p:blipFill>
          <a:blip r:embed="rId2"/>
          <a:stretch>
            <a:fillRect/>
          </a:stretch>
        </p:blipFill>
        <p:spPr>
          <a:xfrm>
            <a:off x="2328929" y="0"/>
            <a:ext cx="7534141" cy="6858000"/>
          </a:xfrm>
          <a:prstGeom prst="rect">
            <a:avLst/>
          </a:prstGeom>
        </p:spPr>
      </p:pic>
      <p:sp>
        <p:nvSpPr>
          <p:cNvPr id="3" name="TextBox 2">
            <a:extLst>
              <a:ext uri="{FF2B5EF4-FFF2-40B4-BE49-F238E27FC236}">
                <a16:creationId xmlns:a16="http://schemas.microsoft.com/office/drawing/2014/main" id="{1AE89238-4E1E-5BE4-ED30-961CAB016A33}"/>
              </a:ext>
            </a:extLst>
          </p:cNvPr>
          <p:cNvSpPr txBox="1"/>
          <p:nvPr/>
        </p:nvSpPr>
        <p:spPr>
          <a:xfrm>
            <a:off x="503339" y="1451295"/>
            <a:ext cx="1358129" cy="646331"/>
          </a:xfrm>
          <a:prstGeom prst="rect">
            <a:avLst/>
          </a:prstGeom>
          <a:noFill/>
        </p:spPr>
        <p:txBody>
          <a:bodyPr wrap="none" rtlCol="0">
            <a:spAutoFit/>
          </a:bodyPr>
          <a:lstStyle/>
          <a:p>
            <a:r>
              <a:rPr lang="en-US" dirty="0"/>
              <a:t>Subchondral</a:t>
            </a:r>
          </a:p>
          <a:p>
            <a:r>
              <a:rPr lang="en-US" dirty="0"/>
              <a:t>cysts</a:t>
            </a:r>
          </a:p>
        </p:txBody>
      </p:sp>
    </p:spTree>
    <p:extLst>
      <p:ext uri="{BB962C8B-B14F-4D97-AF65-F5344CB8AC3E}">
        <p14:creationId xmlns:p14="http://schemas.microsoft.com/office/powerpoint/2010/main" val="21277705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A113-8717-A1F2-D9CB-B09F6B7E24FE}"/>
              </a:ext>
            </a:extLst>
          </p:cNvPr>
          <p:cNvSpPr>
            <a:spLocks noGrp="1"/>
          </p:cNvSpPr>
          <p:nvPr>
            <p:ph type="title"/>
          </p:nvPr>
        </p:nvSpPr>
        <p:spPr/>
        <p:txBody>
          <a:bodyPr/>
          <a:lstStyle/>
          <a:p>
            <a:r>
              <a:rPr lang="en-US" dirty="0"/>
              <a:t>Role of other imaging modalities</a:t>
            </a:r>
            <a:br>
              <a:rPr lang="en-US" dirty="0"/>
            </a:br>
            <a:endParaRPr lang="en-US" dirty="0"/>
          </a:p>
        </p:txBody>
      </p:sp>
      <p:sp>
        <p:nvSpPr>
          <p:cNvPr id="3" name="Content Placeholder 2">
            <a:extLst>
              <a:ext uri="{FF2B5EF4-FFF2-40B4-BE49-F238E27FC236}">
                <a16:creationId xmlns:a16="http://schemas.microsoft.com/office/drawing/2014/main" id="{6B5504DB-A25E-58B4-BC16-0D423EC41538}"/>
              </a:ext>
            </a:extLst>
          </p:cNvPr>
          <p:cNvSpPr>
            <a:spLocks noGrp="1"/>
          </p:cNvSpPr>
          <p:nvPr>
            <p:ph idx="1"/>
          </p:nvPr>
        </p:nvSpPr>
        <p:spPr/>
        <p:txBody>
          <a:bodyPr>
            <a:normAutofit/>
          </a:bodyPr>
          <a:lstStyle/>
          <a:p>
            <a:r>
              <a:rPr lang="en-US" sz="2400" b="1" dirty="0">
                <a:latin typeface="+mj-lt"/>
              </a:rPr>
              <a:t>MSUS :  </a:t>
            </a:r>
            <a:r>
              <a:rPr lang="en-US" sz="2400" dirty="0">
                <a:latin typeface="+mj-lt"/>
              </a:rPr>
              <a:t>Hyperechoic linear deposits in hyaline or fibrocartilage; higher sensitivity (71-87%) than plain radiographs.</a:t>
            </a:r>
          </a:p>
          <a:p>
            <a:r>
              <a:rPr lang="en-US" sz="2400" dirty="0">
                <a:latin typeface="+mj-lt"/>
              </a:rPr>
              <a:t>CT :  Superior for detecting calcifications; useful when X-ray negative but clinical suspicion high</a:t>
            </a:r>
          </a:p>
          <a:p>
            <a:r>
              <a:rPr lang="en-US" sz="2400" dirty="0">
                <a:latin typeface="+mj-lt"/>
              </a:rPr>
              <a:t> </a:t>
            </a:r>
            <a:r>
              <a:rPr lang="en-US" sz="2400" b="1" dirty="0">
                <a:latin typeface="+mj-lt"/>
              </a:rPr>
              <a:t>DECT:</a:t>
            </a:r>
            <a:r>
              <a:rPr lang="en-US" sz="2400" dirty="0">
                <a:latin typeface="+mj-lt"/>
              </a:rPr>
              <a:t> Can characterize calcium deposits and potentially differentiate CPP from other calcium crystals, though spatial resolution limitations exist.</a:t>
            </a:r>
          </a:p>
          <a:p>
            <a:pPr marL="0" indent="0">
              <a:buNone/>
            </a:pPr>
            <a:br>
              <a:rPr lang="en-US" dirty="0"/>
            </a:br>
            <a:endParaRPr lang="en-US" dirty="0"/>
          </a:p>
        </p:txBody>
      </p:sp>
    </p:spTree>
    <p:extLst>
      <p:ext uri="{BB962C8B-B14F-4D97-AF65-F5344CB8AC3E}">
        <p14:creationId xmlns:p14="http://schemas.microsoft.com/office/powerpoint/2010/main" val="9125353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FCDE0-F2B3-3403-9AE1-6883D1E982F6}"/>
              </a:ext>
            </a:extLst>
          </p:cNvPr>
          <p:cNvSpPr>
            <a:spLocks noGrp="1"/>
          </p:cNvSpPr>
          <p:nvPr>
            <p:ph type="title"/>
          </p:nvPr>
        </p:nvSpPr>
        <p:spPr/>
        <p:txBody>
          <a:bodyPr/>
          <a:lstStyle/>
          <a:p>
            <a:r>
              <a:rPr lang="en-US" dirty="0"/>
              <a:t>Role of labs </a:t>
            </a:r>
          </a:p>
        </p:txBody>
      </p:sp>
      <p:sp>
        <p:nvSpPr>
          <p:cNvPr id="3" name="Content Placeholder 2">
            <a:extLst>
              <a:ext uri="{FF2B5EF4-FFF2-40B4-BE49-F238E27FC236}">
                <a16:creationId xmlns:a16="http://schemas.microsoft.com/office/drawing/2014/main" id="{BF8ADB05-CD2F-A7F1-E310-BAB442966FC0}"/>
              </a:ext>
            </a:extLst>
          </p:cNvPr>
          <p:cNvSpPr>
            <a:spLocks noGrp="1"/>
          </p:cNvSpPr>
          <p:nvPr>
            <p:ph idx="1"/>
          </p:nvPr>
        </p:nvSpPr>
        <p:spPr/>
        <p:txBody>
          <a:bodyPr/>
          <a:lstStyle/>
          <a:p>
            <a:pPr marL="457200" lvl="1" indent="0">
              <a:buNone/>
            </a:pPr>
            <a:r>
              <a:rPr lang="en-US" dirty="0">
                <a:latin typeface="+mj-lt"/>
              </a:rPr>
              <a:t>Screen for metabolic associations: calcium, phosphate, magnesium, alkaline phosphatase, parathyroid hormone, iron studies, ferritin </a:t>
            </a:r>
          </a:p>
          <a:p>
            <a:endParaRPr lang="en-US" dirty="0"/>
          </a:p>
        </p:txBody>
      </p:sp>
    </p:spTree>
    <p:extLst>
      <p:ext uri="{BB962C8B-B14F-4D97-AF65-F5344CB8AC3E}">
        <p14:creationId xmlns:p14="http://schemas.microsoft.com/office/powerpoint/2010/main" val="2435097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906DDF-BE69-4738-BBBF-8325CDECFAE9}"/>
              </a:ext>
            </a:extLst>
          </p:cNvPr>
          <p:cNvPicPr>
            <a:picLocks noChangeAspect="1"/>
          </p:cNvPicPr>
          <p:nvPr/>
        </p:nvPicPr>
        <p:blipFill>
          <a:blip r:embed="rId2"/>
          <a:stretch>
            <a:fillRect/>
          </a:stretch>
        </p:blipFill>
        <p:spPr>
          <a:xfrm>
            <a:off x="2209800" y="15646"/>
            <a:ext cx="7772400" cy="6826708"/>
          </a:xfrm>
          <a:prstGeom prst="rect">
            <a:avLst/>
          </a:prstGeom>
        </p:spPr>
      </p:pic>
    </p:spTree>
    <p:extLst>
      <p:ext uri="{BB962C8B-B14F-4D97-AF65-F5344CB8AC3E}">
        <p14:creationId xmlns:p14="http://schemas.microsoft.com/office/powerpoint/2010/main" val="16854123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4848-E7D4-0D3C-F73A-E2A02AF34008}"/>
              </a:ext>
            </a:extLst>
          </p:cNvPr>
          <p:cNvSpPr>
            <a:spLocks noGrp="1"/>
          </p:cNvSpPr>
          <p:nvPr>
            <p:ph type="title"/>
          </p:nvPr>
        </p:nvSpPr>
        <p:spPr/>
        <p:txBody>
          <a:bodyPr/>
          <a:lstStyle/>
          <a:p>
            <a:r>
              <a:rPr lang="en-US" dirty="0"/>
              <a:t>Question 13.</a:t>
            </a:r>
          </a:p>
        </p:txBody>
      </p:sp>
      <p:sp>
        <p:nvSpPr>
          <p:cNvPr id="3" name="Content Placeholder 2">
            <a:extLst>
              <a:ext uri="{FF2B5EF4-FFF2-40B4-BE49-F238E27FC236}">
                <a16:creationId xmlns:a16="http://schemas.microsoft.com/office/drawing/2014/main" id="{BF652B1B-E7DA-43E6-7432-17388048EBBA}"/>
              </a:ext>
            </a:extLst>
          </p:cNvPr>
          <p:cNvSpPr>
            <a:spLocks noGrp="1"/>
          </p:cNvSpPr>
          <p:nvPr>
            <p:ph sz="half" idx="1"/>
          </p:nvPr>
        </p:nvSpPr>
        <p:spPr/>
        <p:txBody>
          <a:bodyPr>
            <a:normAutofit fontScale="92500" lnSpcReduction="20000"/>
          </a:bodyPr>
          <a:lstStyle/>
          <a:p>
            <a:r>
              <a:rPr lang="en-US" dirty="0"/>
              <a:t> </a:t>
            </a:r>
            <a:r>
              <a:rPr lang="en-US" sz="2600" dirty="0">
                <a:latin typeface="+mj-lt"/>
              </a:rPr>
              <a:t>A 49-year-old man presents with </a:t>
            </a:r>
            <a:r>
              <a:rPr lang="en-US" sz="2600" b="1" dirty="0">
                <a:latin typeface="+mj-lt"/>
              </a:rPr>
              <a:t>Raynaud phenomenon</a:t>
            </a:r>
            <a:r>
              <a:rPr lang="en-US" sz="2600" dirty="0">
                <a:latin typeface="+mj-lt"/>
              </a:rPr>
              <a:t> and </a:t>
            </a:r>
            <a:r>
              <a:rPr lang="en-US" sz="2600" b="1" dirty="0">
                <a:latin typeface="+mj-lt"/>
              </a:rPr>
              <a:t>gastroesophageal reflux disease (GERD)</a:t>
            </a:r>
            <a:r>
              <a:rPr lang="en-US" sz="2600" dirty="0">
                <a:latin typeface="+mj-lt"/>
              </a:rPr>
              <a:t>. On examination, he has a firm, whitish nodule over his </a:t>
            </a:r>
            <a:r>
              <a:rPr lang="en-US" sz="2600" b="1" dirty="0">
                <a:latin typeface="+mj-lt"/>
              </a:rPr>
              <a:t>left elbow</a:t>
            </a:r>
            <a:r>
              <a:rPr lang="en-US" sz="2600" dirty="0">
                <a:latin typeface="+mj-lt"/>
              </a:rPr>
              <a:t>. He denies joint pain or recent trauma.</a:t>
            </a:r>
          </a:p>
          <a:p>
            <a:r>
              <a:rPr lang="en-US" sz="2600" dirty="0">
                <a:latin typeface="+mj-lt"/>
              </a:rPr>
              <a:t>Which of the following is the </a:t>
            </a:r>
            <a:r>
              <a:rPr lang="en-US" sz="2600" b="1" dirty="0">
                <a:latin typeface="+mj-lt"/>
              </a:rPr>
              <a:t>most likely diagnosis</a:t>
            </a:r>
            <a:r>
              <a:rPr lang="en-US" sz="2600" dirty="0">
                <a:latin typeface="+mj-lt"/>
              </a:rPr>
              <a:t>?</a:t>
            </a:r>
          </a:p>
          <a:p>
            <a:r>
              <a:rPr lang="en-US" sz="2600" dirty="0">
                <a:latin typeface="+mj-lt"/>
              </a:rPr>
              <a:t>A. Limited cutaneous systemic sclerosis (CREST syndrome)</a:t>
            </a:r>
            <a:br>
              <a:rPr lang="en-US" sz="2600" dirty="0">
                <a:latin typeface="+mj-lt"/>
              </a:rPr>
            </a:br>
            <a:r>
              <a:rPr lang="en-US" sz="2600" dirty="0">
                <a:latin typeface="+mj-lt"/>
              </a:rPr>
              <a:t>B. Molluscum contagiosum</a:t>
            </a:r>
            <a:br>
              <a:rPr lang="en-US" sz="2600" dirty="0">
                <a:latin typeface="+mj-lt"/>
              </a:rPr>
            </a:br>
            <a:r>
              <a:rPr lang="en-US" sz="2600" dirty="0">
                <a:latin typeface="+mj-lt"/>
              </a:rPr>
              <a:t>C. Rheumatoid arthritis</a:t>
            </a:r>
            <a:br>
              <a:rPr lang="en-US" sz="2600" dirty="0">
                <a:latin typeface="+mj-lt"/>
              </a:rPr>
            </a:br>
            <a:r>
              <a:rPr lang="en-US" sz="2600" dirty="0">
                <a:latin typeface="+mj-lt"/>
              </a:rPr>
              <a:t>D. Tophaceous gout</a:t>
            </a:r>
          </a:p>
          <a:p>
            <a:pPr marL="0" indent="0">
              <a:buNone/>
            </a:pPr>
            <a:endParaRPr lang="en-US" dirty="0"/>
          </a:p>
          <a:p>
            <a:pPr marL="0" indent="0">
              <a:buNone/>
            </a:pPr>
            <a:endParaRPr lang="en-US" sz="1800" dirty="0"/>
          </a:p>
        </p:txBody>
      </p:sp>
      <p:pic>
        <p:nvPicPr>
          <p:cNvPr id="5" name="Content Placeholder 4">
            <a:extLst>
              <a:ext uri="{FF2B5EF4-FFF2-40B4-BE49-F238E27FC236}">
                <a16:creationId xmlns:a16="http://schemas.microsoft.com/office/drawing/2014/main" id="{6FC08D85-C54B-F7BE-EAC0-0935E8D719BB}"/>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0387" t="19644" r="38832" b="27561"/>
          <a:stretch>
            <a:fillRect/>
          </a:stretch>
        </p:blipFill>
        <p:spPr bwMode="auto">
          <a:xfrm rot="5400000">
            <a:off x="6699792" y="1405615"/>
            <a:ext cx="4351337" cy="44815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69938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FDB4-E79B-887F-6979-5B29DBBAAA44}"/>
              </a:ext>
            </a:extLst>
          </p:cNvPr>
          <p:cNvSpPr>
            <a:spLocks noGrp="1"/>
          </p:cNvSpPr>
          <p:nvPr>
            <p:ph type="title"/>
          </p:nvPr>
        </p:nvSpPr>
        <p:spPr/>
        <p:txBody>
          <a:bodyPr/>
          <a:lstStyle/>
          <a:p>
            <a:r>
              <a:rPr lang="en-US" dirty="0"/>
              <a:t>Question 13.</a:t>
            </a:r>
          </a:p>
        </p:txBody>
      </p:sp>
      <p:sp>
        <p:nvSpPr>
          <p:cNvPr id="3" name="Content Placeholder 2">
            <a:extLst>
              <a:ext uri="{FF2B5EF4-FFF2-40B4-BE49-F238E27FC236}">
                <a16:creationId xmlns:a16="http://schemas.microsoft.com/office/drawing/2014/main" id="{56E2572A-BD28-7CF3-B69D-B6337B6D0EF0}"/>
              </a:ext>
            </a:extLst>
          </p:cNvPr>
          <p:cNvSpPr>
            <a:spLocks noGrp="1"/>
          </p:cNvSpPr>
          <p:nvPr>
            <p:ph idx="1"/>
          </p:nvPr>
        </p:nvSpPr>
        <p:spPr/>
        <p:txBody>
          <a:bodyPr/>
          <a:lstStyle/>
          <a:p>
            <a:pPr marL="0" indent="0">
              <a:buNone/>
            </a:pPr>
            <a:r>
              <a:rPr lang="en-US" dirty="0"/>
              <a:t>ANSWER: A</a:t>
            </a:r>
          </a:p>
        </p:txBody>
      </p:sp>
    </p:spTree>
    <p:extLst>
      <p:ext uri="{BB962C8B-B14F-4D97-AF65-F5344CB8AC3E}">
        <p14:creationId xmlns:p14="http://schemas.microsoft.com/office/powerpoint/2010/main" val="31230294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A5BC-F495-21D1-3FC0-D93A57FC3A76}"/>
              </a:ext>
            </a:extLst>
          </p:cNvPr>
          <p:cNvSpPr>
            <a:spLocks noGrp="1"/>
          </p:cNvSpPr>
          <p:nvPr>
            <p:ph type="title"/>
          </p:nvPr>
        </p:nvSpPr>
        <p:spPr/>
        <p:txBody>
          <a:bodyPr/>
          <a:lstStyle/>
          <a:p>
            <a:r>
              <a:rPr lang="en-US" dirty="0"/>
              <a:t>Pearls </a:t>
            </a:r>
          </a:p>
        </p:txBody>
      </p:sp>
      <p:sp>
        <p:nvSpPr>
          <p:cNvPr id="3" name="Content Placeholder 2">
            <a:extLst>
              <a:ext uri="{FF2B5EF4-FFF2-40B4-BE49-F238E27FC236}">
                <a16:creationId xmlns:a16="http://schemas.microsoft.com/office/drawing/2014/main" id="{65410A32-0CEC-EC5A-9383-FE17272859A8}"/>
              </a:ext>
            </a:extLst>
          </p:cNvPr>
          <p:cNvSpPr>
            <a:spLocks noGrp="1"/>
          </p:cNvSpPr>
          <p:nvPr>
            <p:ph idx="1"/>
          </p:nvPr>
        </p:nvSpPr>
        <p:spPr/>
        <p:txBody>
          <a:bodyPr>
            <a:normAutofit fontScale="25000" lnSpcReduction="20000"/>
          </a:bodyPr>
          <a:lstStyle/>
          <a:p>
            <a:pPr marL="0" indent="0">
              <a:buNone/>
            </a:pPr>
            <a:r>
              <a:rPr lang="en-US" sz="7400" b="1" dirty="0">
                <a:latin typeface="+mj-lt"/>
              </a:rPr>
              <a:t>CREST : is now Limited systemic sclerosis </a:t>
            </a:r>
          </a:p>
          <a:p>
            <a:pPr marL="0" indent="0">
              <a:buNone/>
            </a:pPr>
            <a:r>
              <a:rPr lang="en-US" sz="7400" b="1" dirty="0">
                <a:latin typeface="+mj-lt"/>
              </a:rPr>
              <a:t>C</a:t>
            </a:r>
            <a:r>
              <a:rPr lang="en-US" sz="7400" dirty="0">
                <a:latin typeface="+mj-lt"/>
              </a:rPr>
              <a:t>alcinosis cutis: Calcium deposits in skin/subcutaneous tissue, especially </a:t>
            </a:r>
            <a:r>
              <a:rPr lang="en-US" sz="7400" b="1" dirty="0">
                <a:latin typeface="+mj-lt"/>
              </a:rPr>
              <a:t>fingers, elbows, extensor surfaces</a:t>
            </a:r>
            <a:endParaRPr lang="en-US" sz="7400" dirty="0">
              <a:latin typeface="+mj-lt"/>
            </a:endParaRPr>
          </a:p>
          <a:p>
            <a:pPr marL="0" indent="0">
              <a:buNone/>
            </a:pPr>
            <a:r>
              <a:rPr lang="en-US" sz="7400" b="1" dirty="0">
                <a:latin typeface="+mj-lt"/>
              </a:rPr>
              <a:t>R</a:t>
            </a:r>
            <a:r>
              <a:rPr lang="en-US" sz="7400" dirty="0">
                <a:latin typeface="+mj-lt"/>
              </a:rPr>
              <a:t>aynaud phenomenon: </a:t>
            </a:r>
            <a:r>
              <a:rPr lang="en-US" sz="7400" b="1" dirty="0">
                <a:latin typeface="+mj-lt"/>
              </a:rPr>
              <a:t>Precedes other symptoms by 5-10 years</a:t>
            </a:r>
            <a:r>
              <a:rPr lang="en-US" sz="7400" dirty="0">
                <a:latin typeface="+mj-lt"/>
              </a:rPr>
              <a:t> (vs. 1-2 years in diffuse </a:t>
            </a:r>
            <a:r>
              <a:rPr lang="en-US" sz="7400" dirty="0" err="1">
                <a:latin typeface="+mj-lt"/>
              </a:rPr>
              <a:t>SSc</a:t>
            </a:r>
            <a:r>
              <a:rPr lang="en-US" sz="7400" dirty="0">
                <a:latin typeface="+mj-lt"/>
              </a:rPr>
              <a:t>)</a:t>
            </a:r>
          </a:p>
          <a:p>
            <a:pPr marL="0" indent="0">
              <a:buNone/>
            </a:pPr>
            <a:r>
              <a:rPr lang="en-US" sz="7400" b="1" dirty="0">
                <a:latin typeface="+mj-lt"/>
              </a:rPr>
              <a:t>E</a:t>
            </a:r>
            <a:r>
              <a:rPr lang="en-US" sz="7400" dirty="0">
                <a:latin typeface="+mj-lt"/>
              </a:rPr>
              <a:t>sophageal dysmotility: Lower esophageal dysfunction, GERD, dysphagia</a:t>
            </a:r>
          </a:p>
          <a:p>
            <a:pPr marL="0" indent="0">
              <a:buNone/>
            </a:pPr>
            <a:r>
              <a:rPr lang="en-US" sz="7400" b="1" dirty="0">
                <a:latin typeface="+mj-lt"/>
              </a:rPr>
              <a:t>S</a:t>
            </a:r>
            <a:r>
              <a:rPr lang="en-US" sz="7400" dirty="0">
                <a:latin typeface="+mj-lt"/>
              </a:rPr>
              <a:t>clerodactyly: Skin thickening </a:t>
            </a:r>
            <a:r>
              <a:rPr lang="en-US" sz="7400" b="1" dirty="0">
                <a:latin typeface="+mj-lt"/>
              </a:rPr>
              <a:t>limited to fingers, hands, face, and distal forearms</a:t>
            </a:r>
            <a:r>
              <a:rPr lang="en-US" sz="7400" dirty="0">
                <a:latin typeface="+mj-lt"/>
              </a:rPr>
              <a:t> (does NOT extend proximal to elbows or above knees)</a:t>
            </a:r>
          </a:p>
          <a:p>
            <a:pPr marL="0" indent="0">
              <a:buNone/>
            </a:pPr>
            <a:r>
              <a:rPr lang="en-US" sz="7400" b="1" dirty="0">
                <a:latin typeface="+mj-lt"/>
              </a:rPr>
              <a:t>T</a:t>
            </a:r>
            <a:r>
              <a:rPr lang="en-US" sz="7400" dirty="0">
                <a:latin typeface="+mj-lt"/>
              </a:rPr>
              <a:t>elangiectasias: Mat-like telangiectasias on face, hands, mucous membranes</a:t>
            </a:r>
          </a:p>
          <a:p>
            <a:pPr marL="0" indent="0">
              <a:buNone/>
            </a:pPr>
            <a:r>
              <a:rPr lang="en-US" sz="7400" dirty="0">
                <a:latin typeface="+mj-lt"/>
              </a:rPr>
              <a:t>Commonly associated with anticentromere antibody ( on immunofluorescence, it is seen as discrete punctate nuclear staining at centromeres)</a:t>
            </a:r>
          </a:p>
          <a:p>
            <a:pPr marL="0" indent="0">
              <a:buNone/>
            </a:pPr>
            <a:r>
              <a:rPr lang="en-US" sz="7400" dirty="0">
                <a:latin typeface="+mj-lt"/>
              </a:rPr>
              <a:t>Common organ complication : Pulmonary arterial hypertension</a:t>
            </a:r>
          </a:p>
          <a:p>
            <a:pPr marL="0" indent="0">
              <a:buNone/>
            </a:pPr>
            <a:r>
              <a:rPr lang="en-US" sz="7400" dirty="0">
                <a:latin typeface="+mj-lt"/>
              </a:rPr>
              <a:t>Less ILD, scleroderma renal crisis, cardiac involvement </a:t>
            </a:r>
          </a:p>
          <a:p>
            <a:pPr marL="0" indent="0">
              <a:buNone/>
            </a:pPr>
            <a:br>
              <a:rPr lang="en-US" sz="7400" dirty="0">
                <a:latin typeface="+mj-lt"/>
              </a:rPr>
            </a:br>
            <a:r>
              <a:rPr lang="en-US" sz="7400" b="1" dirty="0">
                <a:latin typeface="+mj-lt"/>
              </a:rPr>
              <a:t>Best prognosis</a:t>
            </a:r>
            <a:r>
              <a:rPr lang="en-US" sz="7400" dirty="0">
                <a:latin typeface="+mj-lt"/>
              </a:rPr>
              <a:t> among </a:t>
            </a:r>
            <a:r>
              <a:rPr lang="en-US" sz="7400" dirty="0" err="1">
                <a:latin typeface="+mj-lt"/>
              </a:rPr>
              <a:t>SSc</a:t>
            </a:r>
            <a:r>
              <a:rPr lang="en-US" sz="7400" dirty="0">
                <a:latin typeface="+mj-lt"/>
              </a:rPr>
              <a:t> subtypes: </a:t>
            </a:r>
            <a:r>
              <a:rPr lang="en-US" sz="7400" b="1" dirty="0">
                <a:latin typeface="+mj-lt"/>
              </a:rPr>
              <a:t>65% 20-year survival</a:t>
            </a:r>
            <a:r>
              <a:rPr lang="en-US" sz="7400" dirty="0">
                <a:latin typeface="+mj-lt"/>
              </a:rPr>
              <a:t> in ACA+ limited </a:t>
            </a:r>
            <a:r>
              <a:rPr lang="en-US" sz="7400" dirty="0" err="1">
                <a:latin typeface="+mj-lt"/>
              </a:rPr>
              <a:t>SSc</a:t>
            </a:r>
            <a:endParaRPr lang="en-US" sz="7400" dirty="0">
              <a:latin typeface="+mj-lt"/>
            </a:endParaRPr>
          </a:p>
          <a:p>
            <a:pPr marL="0" indent="0">
              <a:buNone/>
            </a:pPr>
            <a:endParaRPr lang="en-US" sz="7400" dirty="0">
              <a:latin typeface="+mj-lt"/>
            </a:endParaRPr>
          </a:p>
          <a:p>
            <a:endParaRPr lang="en-US" dirty="0"/>
          </a:p>
        </p:txBody>
      </p:sp>
    </p:spTree>
    <p:extLst>
      <p:ext uri="{BB962C8B-B14F-4D97-AF65-F5344CB8AC3E}">
        <p14:creationId xmlns:p14="http://schemas.microsoft.com/office/powerpoint/2010/main" val="4067221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364E2-B691-B6A0-53F7-153F7F07BD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8D0EAE-34F0-8537-D930-086A578B99CB}"/>
              </a:ext>
            </a:extLst>
          </p:cNvPr>
          <p:cNvSpPr>
            <a:spLocks noGrp="1"/>
          </p:cNvSpPr>
          <p:nvPr>
            <p:ph idx="1"/>
          </p:nvPr>
        </p:nvSpPr>
        <p:spPr/>
        <p:txBody>
          <a:bodyPr/>
          <a:lstStyle/>
          <a:p>
            <a:pPr marL="0" indent="0">
              <a:buNone/>
            </a:pPr>
            <a:r>
              <a:rPr lang="en-US" sz="2400" dirty="0">
                <a:latin typeface="+mj-lt"/>
              </a:rPr>
              <a:t>Calcinosis cutis –Develops 7.5 years after Systemic sclerosis diagnosis.</a:t>
            </a:r>
          </a:p>
          <a:p>
            <a:r>
              <a:rPr lang="en-US" sz="2400" dirty="0">
                <a:latin typeface="+mj-lt"/>
              </a:rPr>
              <a:t>Most common sites: Fingers, hands, feet (pressure points, extensor surfaces)</a:t>
            </a:r>
          </a:p>
          <a:p>
            <a:r>
              <a:rPr lang="en-US" sz="2400" dirty="0">
                <a:latin typeface="+mj-lt"/>
              </a:rPr>
              <a:t>Dystrophic calcification: Normal serum calcium/phosphate levels</a:t>
            </a:r>
          </a:p>
          <a:p>
            <a:r>
              <a:rPr lang="en-US" sz="2400" dirty="0">
                <a:latin typeface="+mj-lt"/>
              </a:rPr>
              <a:t>Can be severely disabling: ulceration, infection, functional impairment</a:t>
            </a:r>
          </a:p>
          <a:p>
            <a:pPr marL="0" indent="0">
              <a:buNone/>
            </a:pPr>
            <a:br>
              <a:rPr lang="en-US" dirty="0"/>
            </a:br>
            <a:endParaRPr lang="en-US" dirty="0"/>
          </a:p>
          <a:p>
            <a:endParaRPr lang="en-US" dirty="0"/>
          </a:p>
        </p:txBody>
      </p:sp>
    </p:spTree>
    <p:extLst>
      <p:ext uri="{BB962C8B-B14F-4D97-AF65-F5344CB8AC3E}">
        <p14:creationId xmlns:p14="http://schemas.microsoft.com/office/powerpoint/2010/main" val="11477445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62397-8A03-EEAD-60D4-6E00D241462D}"/>
              </a:ext>
            </a:extLst>
          </p:cNvPr>
          <p:cNvSpPr>
            <a:spLocks noGrp="1"/>
          </p:cNvSpPr>
          <p:nvPr>
            <p:ph type="title"/>
          </p:nvPr>
        </p:nvSpPr>
        <p:spPr>
          <a:xfrm>
            <a:off x="136634" y="11987"/>
            <a:ext cx="10880835" cy="776289"/>
          </a:xfrm>
        </p:spPr>
        <p:txBody>
          <a:bodyPr/>
          <a:lstStyle/>
          <a:p>
            <a:r>
              <a:rPr lang="en-US" dirty="0"/>
              <a:t>                             </a:t>
            </a:r>
          </a:p>
        </p:txBody>
      </p:sp>
      <p:sp>
        <p:nvSpPr>
          <p:cNvPr id="3" name="Content Placeholder 2">
            <a:extLst>
              <a:ext uri="{FF2B5EF4-FFF2-40B4-BE49-F238E27FC236}">
                <a16:creationId xmlns:a16="http://schemas.microsoft.com/office/drawing/2014/main" id="{7C50F9BF-DE98-FDC3-7B6B-68C68E95DB6D}"/>
              </a:ext>
            </a:extLst>
          </p:cNvPr>
          <p:cNvSpPr>
            <a:spLocks noGrp="1"/>
          </p:cNvSpPr>
          <p:nvPr>
            <p:ph idx="1"/>
          </p:nvPr>
        </p:nvSpPr>
        <p:spPr>
          <a:xfrm>
            <a:off x="220717" y="998484"/>
            <a:ext cx="11133083" cy="6243144"/>
          </a:xfrm>
        </p:spPr>
        <p:txBody>
          <a:bodyPr>
            <a:normAutofit fontScale="25000" lnSpcReduction="20000"/>
          </a:bodyPr>
          <a:lstStyle/>
          <a:p>
            <a:pPr marL="0" indent="0">
              <a:buNone/>
            </a:pPr>
            <a:r>
              <a:rPr lang="en-US" sz="9600" b="1" dirty="0">
                <a:latin typeface="+mj-lt"/>
              </a:rPr>
              <a:t>Other autoimmune conditions with calcinosis </a:t>
            </a:r>
          </a:p>
          <a:p>
            <a:pPr marL="0" indent="0">
              <a:buNone/>
            </a:pPr>
            <a:endParaRPr lang="en-US" sz="9600" b="1" dirty="0">
              <a:latin typeface="+mj-lt"/>
            </a:endParaRPr>
          </a:p>
          <a:p>
            <a:pPr marL="0" indent="0">
              <a:buNone/>
            </a:pPr>
            <a:r>
              <a:rPr lang="en-US" sz="9600" b="1" dirty="0">
                <a:latin typeface="+mj-lt"/>
              </a:rPr>
              <a:t>Dermatomyositis/Polymyositis:</a:t>
            </a:r>
            <a:endParaRPr lang="en-US" sz="9600" dirty="0">
              <a:latin typeface="+mj-lt"/>
            </a:endParaRPr>
          </a:p>
          <a:p>
            <a:r>
              <a:rPr lang="en-US" sz="9600" b="1" dirty="0">
                <a:latin typeface="+mj-lt"/>
              </a:rPr>
              <a:t>Juvenile dermatomyositis</a:t>
            </a:r>
            <a:r>
              <a:rPr lang="en-US" sz="9600" dirty="0">
                <a:latin typeface="+mj-lt"/>
              </a:rPr>
              <a:t>: 44-70% develop calcinosis (much higher than adult-onset)</a:t>
            </a:r>
          </a:p>
          <a:p>
            <a:r>
              <a:rPr lang="en-US" sz="9600" dirty="0">
                <a:latin typeface="+mj-lt"/>
              </a:rPr>
              <a:t>Develops </a:t>
            </a:r>
            <a:r>
              <a:rPr lang="en-US" sz="9600" b="1" dirty="0">
                <a:latin typeface="+mj-lt"/>
              </a:rPr>
              <a:t>earlier</a:t>
            </a:r>
            <a:r>
              <a:rPr lang="en-US" sz="9600" dirty="0">
                <a:latin typeface="+mj-lt"/>
              </a:rPr>
              <a:t> in juvenile DM (2.9 years) vs. adult DM (7.8 years)</a:t>
            </a:r>
          </a:p>
          <a:p>
            <a:r>
              <a:rPr lang="en-US" sz="9600" b="1" dirty="0">
                <a:latin typeface="+mj-lt"/>
              </a:rPr>
              <a:t>Extremities</a:t>
            </a:r>
            <a:r>
              <a:rPr lang="en-US" sz="9600" dirty="0">
                <a:latin typeface="+mj-lt"/>
              </a:rPr>
              <a:t> most common; </a:t>
            </a:r>
            <a:r>
              <a:rPr lang="en-US" sz="9600" b="1" dirty="0">
                <a:latin typeface="+mj-lt"/>
              </a:rPr>
              <a:t>head involvement rare but more likely in juvenile DM</a:t>
            </a:r>
          </a:p>
          <a:p>
            <a:endParaRPr lang="en-US" sz="9600" b="1" dirty="0">
              <a:latin typeface="+mj-lt"/>
            </a:endParaRPr>
          </a:p>
          <a:p>
            <a:pPr marL="0" indent="0">
              <a:buNone/>
            </a:pPr>
            <a:r>
              <a:rPr lang="en-US" sz="9600" b="1" dirty="0">
                <a:latin typeface="+mj-lt"/>
              </a:rPr>
              <a:t>Systemic Lupus Erythematosus :</a:t>
            </a:r>
            <a:endParaRPr lang="en-US" sz="9600" dirty="0">
              <a:latin typeface="+mj-lt"/>
            </a:endParaRPr>
          </a:p>
          <a:p>
            <a:r>
              <a:rPr lang="en-US" sz="9600" b="1" dirty="0">
                <a:latin typeface="+mj-lt"/>
              </a:rPr>
              <a:t>Rare</a:t>
            </a:r>
            <a:r>
              <a:rPr lang="en-US" sz="9600" dirty="0">
                <a:latin typeface="+mj-lt"/>
              </a:rPr>
              <a:t> association with calcinosis cutis</a:t>
            </a:r>
          </a:p>
          <a:p>
            <a:r>
              <a:rPr lang="en-US" sz="9600" dirty="0">
                <a:latin typeface="+mj-lt"/>
              </a:rPr>
              <a:t>Occurs after </a:t>
            </a:r>
            <a:r>
              <a:rPr lang="en-US" sz="9600" b="1" dirty="0">
                <a:latin typeface="+mj-lt"/>
              </a:rPr>
              <a:t>long-standing disease</a:t>
            </a:r>
            <a:r>
              <a:rPr lang="en-US" sz="9600" dirty="0">
                <a:latin typeface="+mj-lt"/>
              </a:rPr>
              <a:t> (&gt;20 years mean)</a:t>
            </a:r>
          </a:p>
          <a:p>
            <a:r>
              <a:rPr lang="en-US" sz="9600" dirty="0">
                <a:latin typeface="+mj-lt"/>
              </a:rPr>
              <a:t>Often </a:t>
            </a:r>
            <a:r>
              <a:rPr lang="en-US" sz="9600" b="1" dirty="0">
                <a:latin typeface="+mj-lt"/>
              </a:rPr>
              <a:t>clinically silent</a:t>
            </a:r>
          </a:p>
          <a:p>
            <a:endParaRPr lang="en-US" sz="9600" dirty="0">
              <a:latin typeface="+mj-lt"/>
            </a:endParaRPr>
          </a:p>
          <a:p>
            <a:pPr marL="0" indent="0">
              <a:buNone/>
            </a:pPr>
            <a:r>
              <a:rPr lang="en-US" sz="9600" b="1" dirty="0">
                <a:latin typeface="+mj-lt"/>
              </a:rPr>
              <a:t>Mixed Connective Tissue Disease (MCTD):</a:t>
            </a:r>
            <a:endParaRPr lang="en-US" sz="9600" dirty="0">
              <a:latin typeface="+mj-lt"/>
            </a:endParaRPr>
          </a:p>
          <a:p>
            <a:r>
              <a:rPr lang="en-US" sz="9600" dirty="0">
                <a:latin typeface="+mj-lt"/>
              </a:rPr>
              <a:t>Calcinosis occurs in overlap syndromes</a:t>
            </a:r>
          </a:p>
          <a:p>
            <a:r>
              <a:rPr lang="en-US" sz="9600" dirty="0">
                <a:latin typeface="+mj-lt"/>
              </a:rPr>
              <a:t>Associated with </a:t>
            </a:r>
            <a:r>
              <a:rPr lang="en-US" sz="9600" b="1" dirty="0">
                <a:latin typeface="+mj-lt"/>
              </a:rPr>
              <a:t>anti-U1 RNP antibodies</a:t>
            </a:r>
            <a:endParaRPr lang="en-US" sz="9600" dirty="0">
              <a:latin typeface="+mj-lt"/>
            </a:endParaRPr>
          </a:p>
          <a:p>
            <a:endParaRPr lang="en-US" dirty="0"/>
          </a:p>
        </p:txBody>
      </p:sp>
    </p:spTree>
    <p:extLst>
      <p:ext uri="{BB962C8B-B14F-4D97-AF65-F5344CB8AC3E}">
        <p14:creationId xmlns:p14="http://schemas.microsoft.com/office/powerpoint/2010/main" val="37744373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3321</TotalTime>
  <Words>10855</Words>
  <Application>Microsoft Macintosh PowerPoint</Application>
  <PresentationFormat>Widescreen</PresentationFormat>
  <Paragraphs>964</Paragraphs>
  <Slides>149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149</vt:i4>
      </vt:variant>
    </vt:vector>
  </HeadingPairs>
  <TitlesOfParts>
    <vt:vector size="155" baseType="lpstr">
      <vt:lpstr>Aptos</vt:lpstr>
      <vt:lpstr>Arial</vt:lpstr>
      <vt:lpstr>Calibri</vt:lpstr>
      <vt:lpstr>Calibri Light</vt:lpstr>
      <vt:lpstr>NexusSerifWebPro</vt:lpstr>
      <vt:lpstr>Office Theme</vt:lpstr>
      <vt:lpstr>Rheumatology Test Review</vt:lpstr>
      <vt:lpstr>Question 1. </vt:lpstr>
      <vt:lpstr>Question 1.</vt:lpstr>
      <vt:lpstr>FEW SALIENT POINTS on D/D</vt:lpstr>
      <vt:lpstr>SYMPTOMS OF PMR</vt:lpstr>
      <vt:lpstr>PowerPoint Presentation</vt:lpstr>
      <vt:lpstr>TIPS TO INTERPRET INFLAMMATORY MARKERS -FORMULAS</vt:lpstr>
      <vt:lpstr>TREATMENT</vt:lpstr>
      <vt:lpstr>Question 2. </vt:lpstr>
      <vt:lpstr>Question 2.</vt:lpstr>
      <vt:lpstr>DEFINITION OF INFLAMMATORY BACK PAIN</vt:lpstr>
      <vt:lpstr>PowerPoint Presentation</vt:lpstr>
      <vt:lpstr>PowerPoint Presentation</vt:lpstr>
      <vt:lpstr>PowerPoint Presentation</vt:lpstr>
      <vt:lpstr> What is the role of HLAB27 ? </vt:lpstr>
      <vt:lpstr>PowerPoint Presentation</vt:lpstr>
      <vt:lpstr>BONUS SLIDE </vt:lpstr>
      <vt:lpstr>Question 3.</vt:lpstr>
      <vt:lpstr>Question 3.</vt:lpstr>
      <vt:lpstr>IMPORTANT POINTS IN THIS CASE</vt:lpstr>
      <vt:lpstr>Think broadly…</vt:lpstr>
      <vt:lpstr>RA vs Lupus</vt:lpstr>
      <vt:lpstr>FUN FACTS</vt:lpstr>
      <vt:lpstr>Question 4. </vt:lpstr>
      <vt:lpstr>Question 4.</vt:lpstr>
      <vt:lpstr>PowerPoint Presentation</vt:lpstr>
      <vt:lpstr>Psoriatic Arthritis</vt:lpstr>
      <vt:lpstr>RA vs Psoriatic</vt:lpstr>
      <vt:lpstr>PowerPoint Presentation</vt:lpstr>
      <vt:lpstr>Question 5. </vt:lpstr>
      <vt:lpstr>Question 5.</vt:lpstr>
      <vt:lpstr> Diagnosis : Macrophage activation syndrome secondary to Adult onset Still disease </vt:lpstr>
      <vt:lpstr>MAS vs HLH</vt:lpstr>
      <vt:lpstr>MAS Treatment</vt:lpstr>
      <vt:lpstr>Question 6. </vt:lpstr>
      <vt:lpstr> Question 6. </vt:lpstr>
      <vt:lpstr> Understanding the Cancer Risk in Dermatomyositis </vt:lpstr>
      <vt:lpstr>PowerPoint Presentation</vt:lpstr>
      <vt:lpstr>International Guidelines for Cancer Screening </vt:lpstr>
      <vt:lpstr>PowerPoint Presentation</vt:lpstr>
      <vt:lpstr>Risk Stratification: Why This Patient is High-Risk ? </vt:lpstr>
      <vt:lpstr>Common malignancies in Dermatomyositis</vt:lpstr>
      <vt:lpstr>Pearls</vt:lpstr>
      <vt:lpstr>Important message</vt:lpstr>
      <vt:lpstr>Clinical pearls </vt:lpstr>
      <vt:lpstr>Question 7 </vt:lpstr>
      <vt:lpstr>Question 7.</vt:lpstr>
      <vt:lpstr>Explanation and rationale </vt:lpstr>
      <vt:lpstr>Differential considerations</vt:lpstr>
      <vt:lpstr>Why is it not Idiopathic Inflammatory Myositis?</vt:lpstr>
      <vt:lpstr>Why is it not Idiopathic Inflammatory Myositis?</vt:lpstr>
      <vt:lpstr>Question 8.</vt:lpstr>
      <vt:lpstr>PowerPoint Presentation</vt:lpstr>
      <vt:lpstr>Question 8.</vt:lpstr>
      <vt:lpstr>Explanation/Rationale </vt:lpstr>
      <vt:lpstr>Treatment </vt:lpstr>
      <vt:lpstr>PowerPoint Presentation</vt:lpstr>
      <vt:lpstr>Question 9.</vt:lpstr>
      <vt:lpstr>Question 9.</vt:lpstr>
      <vt:lpstr>Explanation/Rationale</vt:lpstr>
      <vt:lpstr>PowerPoint Presentation</vt:lpstr>
      <vt:lpstr>PowerPoint Presentation</vt:lpstr>
      <vt:lpstr>PowerPoint Presentation</vt:lpstr>
      <vt:lpstr>PowerPoint Presentation</vt:lpstr>
      <vt:lpstr>PowerPoint Presentation</vt:lpstr>
      <vt:lpstr>Question 10.</vt:lpstr>
      <vt:lpstr>Question 10.</vt:lpstr>
      <vt:lpstr>Key concepts</vt:lpstr>
      <vt:lpstr>Answer and rationale</vt:lpstr>
      <vt:lpstr>PowerPoint Presentation</vt:lpstr>
      <vt:lpstr>PowerPoint Presentation</vt:lpstr>
      <vt:lpstr>High-Yield Pearls </vt:lpstr>
      <vt:lpstr>Question 11.</vt:lpstr>
      <vt:lpstr>Question 11.</vt:lpstr>
      <vt:lpstr>LEARNING PEARL 1 : WHEN TO USE PEGLOTICASE?</vt:lpstr>
      <vt:lpstr>PEARL 2</vt:lpstr>
      <vt:lpstr>PowerPoint Presentation</vt:lpstr>
      <vt:lpstr>Pegloticase</vt:lpstr>
      <vt:lpstr>PowerPoint Presentation</vt:lpstr>
      <vt:lpstr>Safety, Monitoring and Practical considerations with Pegloticase</vt:lpstr>
      <vt:lpstr>PowerPoint Presentation</vt:lpstr>
      <vt:lpstr>Question 12</vt:lpstr>
      <vt:lpstr>PowerPoint Presentation</vt:lpstr>
      <vt:lpstr>Pearl 1</vt:lpstr>
      <vt:lpstr>Pearl 2 : synovial fluid aspiration</vt:lpstr>
      <vt:lpstr>PowerPoint Presentation</vt:lpstr>
      <vt:lpstr>PowerPoint Presentation</vt:lpstr>
      <vt:lpstr>PowerPoint Presentation</vt:lpstr>
      <vt:lpstr>PowerPoint Presentation</vt:lpstr>
      <vt:lpstr>PowerPoint Presentation</vt:lpstr>
      <vt:lpstr>PowerPoint Presentation</vt:lpstr>
      <vt:lpstr>Role of other imaging modalities </vt:lpstr>
      <vt:lpstr>Role of labs </vt:lpstr>
      <vt:lpstr>PowerPoint Presentation</vt:lpstr>
      <vt:lpstr>Question 13.</vt:lpstr>
      <vt:lpstr>Question 13.</vt:lpstr>
      <vt:lpstr>Pearls </vt:lpstr>
      <vt:lpstr>PowerPoint Presentation</vt:lpstr>
      <vt:lpstr>                             </vt:lpstr>
      <vt:lpstr>PowerPoint Presentation</vt:lpstr>
      <vt:lpstr>Pearl </vt:lpstr>
      <vt:lpstr>Question 14.</vt:lpstr>
      <vt:lpstr>Question 14.</vt:lpstr>
      <vt:lpstr>PowerPoint Presentation</vt:lpstr>
      <vt:lpstr>PowerPoint Presentation</vt:lpstr>
      <vt:lpstr>PowerPoint Presentation</vt:lpstr>
      <vt:lpstr>PowerPoint Presentation</vt:lpstr>
      <vt:lpstr>PowerPoint Presentation</vt:lpstr>
      <vt:lpstr>Question 15.</vt:lpstr>
      <vt:lpstr>Question 15</vt:lpstr>
      <vt:lpstr>What is Takayasu’s arteritis?</vt:lpstr>
      <vt:lpstr>PowerPoint Presentation</vt:lpstr>
      <vt:lpstr>Diagnosis has to be clinical and supported by imaging </vt:lpstr>
      <vt:lpstr>PowerPoint Presentation</vt:lpstr>
      <vt:lpstr>PowerPoint Presentation</vt:lpstr>
      <vt:lpstr>PowerPoint Presentation</vt:lpstr>
      <vt:lpstr>Question 16</vt:lpstr>
      <vt:lpstr>Question 17.</vt:lpstr>
      <vt:lpstr>PowerPoint Presentation</vt:lpstr>
      <vt:lpstr>Anterior uveitis</vt:lpstr>
      <vt:lpstr>PowerPoint Presentation</vt:lpstr>
      <vt:lpstr>PowerPoint Presentation</vt:lpstr>
      <vt:lpstr>Question 17.</vt:lpstr>
      <vt:lpstr>Question 17</vt:lpstr>
      <vt:lpstr>PowerPoint Presentation</vt:lpstr>
      <vt:lpstr>PowerPoint Presentation</vt:lpstr>
      <vt:lpstr>PowerPoint Presentation</vt:lpstr>
      <vt:lpstr>PowerPoint Presentation</vt:lpstr>
      <vt:lpstr>Question 18.</vt:lpstr>
      <vt:lpstr>Question 18. </vt:lpstr>
      <vt:lpstr>PowerPoint Presentation</vt:lpstr>
      <vt:lpstr>ACR recommendations</vt:lpstr>
      <vt:lpstr>PowerPoint Presentation</vt:lpstr>
      <vt:lpstr>PowerPoint Presentation</vt:lpstr>
      <vt:lpstr>Question 19.</vt:lpstr>
      <vt:lpstr>PowerPoint Presentation</vt:lpstr>
      <vt:lpstr>Question 19.</vt:lpstr>
      <vt:lpstr>PowerPoint Presentation</vt:lpstr>
      <vt:lpstr>Rheumatoid pleuritis</vt:lpstr>
      <vt:lpstr>PowerPoint Presentation</vt:lpstr>
      <vt:lpstr>Why don’t other options fit?</vt:lpstr>
      <vt:lpstr>Question 20</vt:lpstr>
      <vt:lpstr>PowerPoint Presentation</vt:lpstr>
      <vt:lpstr>PowerPoint Presentation</vt:lpstr>
      <vt:lpstr>PowerPoint Presentation</vt:lpstr>
      <vt:lpstr>PowerPoint Presentation</vt:lpstr>
      <vt:lpstr>Cocaine induced vasculitis </vt:lpstr>
      <vt:lpstr>Treatment </vt:lpstr>
      <vt:lpstr>Why other choices are not correct?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murty.chandana@outlook.com</dc:creator>
  <cp:lastModifiedBy>Ron Shinar</cp:lastModifiedBy>
  <cp:revision>14</cp:revision>
  <dcterms:created xsi:type="dcterms:W3CDTF">2026-03-01T23:35:32Z</dcterms:created>
  <dcterms:modified xsi:type="dcterms:W3CDTF">2026-04-02T17:35:58Z</dcterms:modified>
</cp:coreProperties>
</file>