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1"/>
  </p:notesMasterIdLst>
  <p:sldIdLst>
    <p:sldId id="256" r:id="rId2"/>
    <p:sldId id="257" r:id="rId3"/>
    <p:sldId id="394" r:id="rId4"/>
    <p:sldId id="395" r:id="rId5"/>
    <p:sldId id="270" r:id="rId6"/>
    <p:sldId id="272" r:id="rId7"/>
    <p:sldId id="273" r:id="rId8"/>
    <p:sldId id="274" r:id="rId9"/>
    <p:sldId id="275" r:id="rId10"/>
    <p:sldId id="276" r:id="rId11"/>
    <p:sldId id="277" r:id="rId12"/>
    <p:sldId id="278" r:id="rId13"/>
    <p:sldId id="279" r:id="rId14"/>
    <p:sldId id="258" r:id="rId15"/>
    <p:sldId id="260" r:id="rId16"/>
    <p:sldId id="261" r:id="rId17"/>
    <p:sldId id="262" r:id="rId18"/>
    <p:sldId id="263" r:id="rId19"/>
    <p:sldId id="264" r:id="rId20"/>
    <p:sldId id="265" r:id="rId21"/>
    <p:sldId id="266" r:id="rId22"/>
    <p:sldId id="267" r:id="rId23"/>
    <p:sldId id="268" r:id="rId24"/>
    <p:sldId id="269" r:id="rId25"/>
    <p:sldId id="280" r:id="rId26"/>
    <p:sldId id="282" r:id="rId27"/>
    <p:sldId id="283" r:id="rId28"/>
    <p:sldId id="284" r:id="rId29"/>
    <p:sldId id="285" r:id="rId30"/>
    <p:sldId id="259" r:id="rId31"/>
    <p:sldId id="389" r:id="rId32"/>
    <p:sldId id="385" r:id="rId33"/>
    <p:sldId id="390" r:id="rId34"/>
    <p:sldId id="391" r:id="rId35"/>
    <p:sldId id="296" r:id="rId36"/>
    <p:sldId id="298" r:id="rId37"/>
    <p:sldId id="299" r:id="rId38"/>
    <p:sldId id="300" r:id="rId39"/>
    <p:sldId id="301" r:id="rId40"/>
    <p:sldId id="302" r:id="rId41"/>
    <p:sldId id="303" r:id="rId42"/>
    <p:sldId id="304" r:id="rId43"/>
    <p:sldId id="305" r:id="rId44"/>
    <p:sldId id="307" r:id="rId45"/>
    <p:sldId id="308" r:id="rId46"/>
    <p:sldId id="309" r:id="rId47"/>
    <p:sldId id="310" r:id="rId48"/>
    <p:sldId id="311" r:id="rId49"/>
    <p:sldId id="312" r:id="rId50"/>
    <p:sldId id="314" r:id="rId51"/>
    <p:sldId id="315" r:id="rId52"/>
    <p:sldId id="316" r:id="rId53"/>
    <p:sldId id="317" r:id="rId54"/>
    <p:sldId id="392" r:id="rId55"/>
    <p:sldId id="318" r:id="rId56"/>
    <p:sldId id="319" r:id="rId57"/>
    <p:sldId id="321" r:id="rId58"/>
    <p:sldId id="322" r:id="rId59"/>
    <p:sldId id="323" r:id="rId60"/>
    <p:sldId id="324" r:id="rId61"/>
    <p:sldId id="325" r:id="rId62"/>
    <p:sldId id="326" r:id="rId63"/>
    <p:sldId id="327" r:id="rId64"/>
    <p:sldId id="328" r:id="rId65"/>
    <p:sldId id="397" r:id="rId66"/>
    <p:sldId id="396" r:id="rId67"/>
    <p:sldId id="401" r:id="rId68"/>
    <p:sldId id="402" r:id="rId69"/>
    <p:sldId id="329" r:id="rId70"/>
  </p:sldIdLst>
  <p:sldSz cx="12192000" cy="6858000"/>
  <p:notesSz cx="6858000" cy="9144000"/>
  <p:embeddedFontLst>
    <p:embeddedFont>
      <p:font typeface="Century Gothic" panose="020B0502020202020204" pitchFamily="3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6" roundtripDataSignature="AMtx7mh+SW9AijwnddXto/ZW5brhf1Rw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3FD62C-C928-451A-90E5-9F88CB7DB33C}">
  <a:tblStyle styleId="{F53FD62C-C928-451A-90E5-9F88CB7DB33C}"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7EA"/>
          </a:solidFill>
        </a:fill>
      </a:tcStyle>
    </a:wholeTbl>
    <a:band1H>
      <a:tcTxStyle/>
      <a:tcStyle>
        <a:tcBdr/>
        <a:fill>
          <a:solidFill>
            <a:srgbClr val="CACCD1"/>
          </a:solidFill>
        </a:fill>
      </a:tcStyle>
    </a:band1H>
    <a:band2H>
      <a:tcTxStyle/>
      <a:tcStyle>
        <a:tcBdr/>
      </a:tcStyle>
    </a:band2H>
    <a:band1V>
      <a:tcTxStyle/>
      <a:tcStyle>
        <a:tcBdr/>
        <a:fill>
          <a:solidFill>
            <a:srgbClr val="CACCD1"/>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913" autoAdjust="0"/>
  </p:normalViewPr>
  <p:slideViewPr>
    <p:cSldViewPr snapToGrid="0">
      <p:cViewPr varScale="1">
        <p:scale>
          <a:sx n="84" d="100"/>
          <a:sy n="84" d="100"/>
        </p:scale>
        <p:origin x="15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90"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86"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 Seroy" userId="0d897b5cd8f35148" providerId="LiveId" clId="{B12B0AA7-609E-446D-AF7B-892C7E0A83B9}"/>
    <pc:docChg chg="custSel modSld">
      <pc:chgData name="Justin Seroy" userId="0d897b5cd8f35148" providerId="LiveId" clId="{B12B0AA7-609E-446D-AF7B-892C7E0A83B9}" dt="2026-08-11T03:14:36.556" v="66" actId="20577"/>
      <pc:docMkLst>
        <pc:docMk/>
      </pc:docMkLst>
      <pc:sldChg chg="modSp mod">
        <pc:chgData name="Justin Seroy" userId="0d897b5cd8f35148" providerId="LiveId" clId="{B12B0AA7-609E-446D-AF7B-892C7E0A83B9}" dt="2026-08-11T03:14:36.556" v="66" actId="20577"/>
        <pc:sldMkLst>
          <pc:docMk/>
          <pc:sldMk cId="0" sldId="256"/>
        </pc:sldMkLst>
        <pc:spChg chg="mod">
          <ac:chgData name="Justin Seroy" userId="0d897b5cd8f35148" providerId="LiveId" clId="{B12B0AA7-609E-446D-AF7B-892C7E0A83B9}" dt="2026-08-11T03:14:36.556" v="66" actId="20577"/>
          <ac:spMkLst>
            <pc:docMk/>
            <pc:sldMk cId="0" sldId="256"/>
            <ac:spMk id="15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radiopaedia.org/cases/pseudomembranous-colitis-toxic-megacolon?lang=u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a:extLst>
            <a:ext uri="{FF2B5EF4-FFF2-40B4-BE49-F238E27FC236}">
              <a16:creationId xmlns:a16="http://schemas.microsoft.com/office/drawing/2014/main" id="{E4557E58-984B-130D-D3F1-69DFC420952D}"/>
            </a:ext>
          </a:extLst>
        </p:cNvPr>
        <p:cNvGrpSpPr/>
        <p:nvPr/>
      </p:nvGrpSpPr>
      <p:grpSpPr>
        <a:xfrm>
          <a:off x="0" y="0"/>
          <a:ext cx="0" cy="0"/>
          <a:chOff x="0" y="0"/>
          <a:chExt cx="0" cy="0"/>
        </a:xfrm>
      </p:grpSpPr>
      <p:sp>
        <p:nvSpPr>
          <p:cNvPr id="179" name="Google Shape;179;p6:notes">
            <a:extLst>
              <a:ext uri="{FF2B5EF4-FFF2-40B4-BE49-F238E27FC236}">
                <a16:creationId xmlns:a16="http://schemas.microsoft.com/office/drawing/2014/main" id="{00F00925-A5BC-D078-7BDE-3D6C2E47942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6:notes">
            <a:extLst>
              <a:ext uri="{FF2B5EF4-FFF2-40B4-BE49-F238E27FC236}">
                <a16:creationId xmlns:a16="http://schemas.microsoft.com/office/drawing/2014/main" id="{9F3B2EFA-D6AC-05D0-E2D1-521F9247DE8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0489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a:extLst>
            <a:ext uri="{FF2B5EF4-FFF2-40B4-BE49-F238E27FC236}">
              <a16:creationId xmlns:a16="http://schemas.microsoft.com/office/drawing/2014/main" id="{98478BB8-2F0F-12CA-F481-80846C8C6D54}"/>
            </a:ext>
          </a:extLst>
        </p:cNvPr>
        <p:cNvGrpSpPr/>
        <p:nvPr/>
      </p:nvGrpSpPr>
      <p:grpSpPr>
        <a:xfrm>
          <a:off x="0" y="0"/>
          <a:ext cx="0" cy="0"/>
          <a:chOff x="0" y="0"/>
          <a:chExt cx="0" cy="0"/>
        </a:xfrm>
      </p:grpSpPr>
      <p:sp>
        <p:nvSpPr>
          <p:cNvPr id="179" name="Google Shape;179;p6:notes">
            <a:extLst>
              <a:ext uri="{FF2B5EF4-FFF2-40B4-BE49-F238E27FC236}">
                <a16:creationId xmlns:a16="http://schemas.microsoft.com/office/drawing/2014/main" id="{E03FE78C-50B9-A2A5-A71C-14525540D88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6:notes">
            <a:extLst>
              <a:ext uri="{FF2B5EF4-FFF2-40B4-BE49-F238E27FC236}">
                <a16:creationId xmlns:a16="http://schemas.microsoft.com/office/drawing/2014/main" id="{6B501749-D2B1-14DC-02D3-7FBECCD55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539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996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002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Other lake related infections – leptospirosis, Naegleria </a:t>
            </a:r>
            <a:r>
              <a:rPr lang="en-US" dirty="0" err="1"/>
              <a:t>fowleri</a:t>
            </a:r>
            <a:r>
              <a:rPr lang="en-US" dirty="0"/>
              <a:t>, cyanobacteria/swimmer’s itch (algae bloom), Schistosomes/schistosomiasis</a:t>
            </a:r>
            <a:endParaRPr dirty="0"/>
          </a:p>
        </p:txBody>
      </p:sp>
      <p:sp>
        <p:nvSpPr>
          <p:cNvPr id="259" name="Google Shape;25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2194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1">
                <a:solidFill>
                  <a:schemeClr val="dk1"/>
                </a:solidFill>
                <a:latin typeface="Calibri"/>
                <a:ea typeface="Calibri"/>
                <a:cs typeface="Calibri"/>
                <a:sym typeface="Calibri"/>
              </a:rPr>
              <a:t>Campylobacter jejuni </a:t>
            </a:r>
            <a:r>
              <a:rPr lang="en-US" sz="1200" b="0" i="0">
                <a:solidFill>
                  <a:schemeClr val="dk1"/>
                </a:solidFill>
                <a:latin typeface="Calibri"/>
                <a:ea typeface="Calibri"/>
                <a:cs typeface="Calibri"/>
                <a:sym typeface="Calibri"/>
              </a:rPr>
              <a:t>is a gram negative, comma/S-shaped rod bacteria. It has polar flagella.  Gull-wing shaped.</a:t>
            </a:r>
            <a:endParaRPr/>
          </a:p>
        </p:txBody>
      </p:sp>
      <p:sp>
        <p:nvSpPr>
          <p:cNvPr id="265" name="Google Shape;265;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262012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7902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e4b69f2b41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7" name="Google Shape;287;ge4b69f2b41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0288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200"/>
              <a:buFont typeface="Calibri"/>
              <a:buAutoNum type="alphaUcParenR"/>
            </a:pPr>
            <a:r>
              <a:rPr lang="en-US"/>
              <a:t>HUS from E coli 0157:H7 </a:t>
            </a:r>
            <a:r>
              <a:rPr lang="en-US" sz="1200"/>
              <a:t>Shiga-like toxin causes </a:t>
            </a:r>
            <a:r>
              <a:rPr lang="en-US" sz="1200" b="1"/>
              <a:t>hemolytic uremic syndrome</a:t>
            </a:r>
            <a:r>
              <a:rPr lang="en-US" sz="1200"/>
              <a:t>: triad of anemia, thrombocytopenia, and acute kidney injury due to microthrombi forming on damaged endothelium -&gt; mechanical hemolysis (with </a:t>
            </a:r>
            <a:r>
              <a:rPr lang="en-US" sz="1200" b="1"/>
              <a:t>schistocytes</a:t>
            </a:r>
            <a:r>
              <a:rPr lang="en-US" sz="1200"/>
              <a:t> on peripheral smear), platelet consumption, and decreased renal blood flow.</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Correct answer – Gilliam barre</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C diff</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Strongy hypereosinophilic syndrome with GNR meningitis</a:t>
            </a:r>
            <a:endParaRPr/>
          </a:p>
          <a:p>
            <a:pPr marL="0" lvl="0" indent="0" algn="l" rtl="0">
              <a:spcBef>
                <a:spcPts val="0"/>
              </a:spcBef>
              <a:spcAft>
                <a:spcPts val="0"/>
              </a:spcAft>
              <a:buNone/>
            </a:pPr>
            <a:endParaRPr/>
          </a:p>
        </p:txBody>
      </p:sp>
      <p:sp>
        <p:nvSpPr>
          <p:cNvPr id="294" name="Google Shape;29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881324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e4b69f2b41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e4b69f2b41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200"/>
              <a:buFont typeface="Calibri"/>
              <a:buAutoNum type="alphaUcParenR"/>
            </a:pPr>
            <a:r>
              <a:rPr lang="en-US"/>
              <a:t>HUS from E coli 0157:H7 </a:t>
            </a:r>
            <a:r>
              <a:rPr lang="en-US" sz="1200"/>
              <a:t>Shiga-like toxin causes </a:t>
            </a:r>
            <a:r>
              <a:rPr lang="en-US" sz="1200" b="1"/>
              <a:t>hemolytic uremic syndrome</a:t>
            </a:r>
            <a:r>
              <a:rPr lang="en-US" sz="1200"/>
              <a:t>: triad of anemia, thrombocytopenia, and acute kidney injury due to microthrombi forming on damaged endothelium -&gt; mechanical hemolysis (with </a:t>
            </a:r>
            <a:r>
              <a:rPr lang="en-US" sz="1200" b="1"/>
              <a:t>schistocytes</a:t>
            </a:r>
            <a:r>
              <a:rPr lang="en-US" sz="1200"/>
              <a:t> on peripheral smear), platelet consumption, and decreased renal blood flow.</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Correct answer – Gilliam barre</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C diff</a:t>
            </a:r>
            <a:endParaRPr/>
          </a:p>
          <a:p>
            <a:pPr marL="228600" marR="0" lvl="0" indent="-228600" algn="l" rtl="0">
              <a:lnSpc>
                <a:spcPct val="100000"/>
              </a:lnSpc>
              <a:spcBef>
                <a:spcPts val="0"/>
              </a:spcBef>
              <a:spcAft>
                <a:spcPts val="0"/>
              </a:spcAft>
              <a:buClr>
                <a:schemeClr val="dk1"/>
              </a:buClr>
              <a:buSzPts val="1200"/>
              <a:buFont typeface="Calibri"/>
              <a:buAutoNum type="alphaUcParenR"/>
            </a:pPr>
            <a:r>
              <a:rPr lang="en-US" sz="1200"/>
              <a:t>Strongy hypereosinophilic syndrome with GNR meningitis</a:t>
            </a:r>
            <a:endParaRPr/>
          </a:p>
          <a:p>
            <a:pPr marL="0" lvl="0" indent="0" algn="l" rtl="0">
              <a:spcBef>
                <a:spcPts val="0"/>
              </a:spcBef>
              <a:spcAft>
                <a:spcPts val="0"/>
              </a:spcAft>
              <a:buNone/>
            </a:pPr>
            <a:endParaRPr/>
          </a:p>
        </p:txBody>
      </p:sp>
      <p:sp>
        <p:nvSpPr>
          <p:cNvPr id="301" name="Google Shape;301;ge4b69f2b41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99996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2635762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e4b69f2b4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Listeria - This syndrome is characterized by frequent watery diarrhea, fever, abdominal cramps, headache, and myalgias, with a median incubation period of 20 to 31 hours.</a:t>
            </a:r>
          </a:p>
          <a:p>
            <a:pPr marL="0" lvl="0" indent="0" algn="l" rtl="0">
              <a:spcBef>
                <a:spcPts val="0"/>
              </a:spcBef>
              <a:spcAft>
                <a:spcPts val="0"/>
              </a:spcAft>
              <a:buNone/>
            </a:pPr>
            <a:r>
              <a:rPr lang="en-US" dirty="0"/>
              <a:t>E coli – timeline</a:t>
            </a:r>
          </a:p>
          <a:p>
            <a:pPr marL="0" lvl="0" indent="0" algn="l" rtl="0">
              <a:spcBef>
                <a:spcPts val="0"/>
              </a:spcBef>
              <a:spcAft>
                <a:spcPts val="0"/>
              </a:spcAft>
              <a:buNone/>
            </a:pPr>
            <a:r>
              <a:rPr lang="en-US" dirty="0"/>
              <a:t>Yersinia - &lt;2 weeks, may be bloody, </a:t>
            </a:r>
            <a:r>
              <a:rPr lang="en-US" dirty="0" err="1"/>
              <a:t>pseudoappendicitis</a:t>
            </a:r>
            <a:endParaRPr dirty="0"/>
          </a:p>
        </p:txBody>
      </p:sp>
      <p:sp>
        <p:nvSpPr>
          <p:cNvPr id="192" name="Google Shape;192;ge4b69f2b4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e4b69f2b41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Stool O&amp;P insensitive, non specific.  PCR or antigen detection is best.  </a:t>
            </a:r>
            <a:endParaRPr dirty="0"/>
          </a:p>
        </p:txBody>
      </p:sp>
      <p:sp>
        <p:nvSpPr>
          <p:cNvPr id="204" name="Google Shape;204;ge4b69f2b41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Giardiasis and Cryptosporidiosis most common US parasitic infections</a:t>
            </a:r>
            <a:endParaRPr/>
          </a:p>
        </p:txBody>
      </p:sp>
      <p:sp>
        <p:nvSpPr>
          <p:cNvPr id="211" name="Google Shape;21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Giardiasis and Cryptosporidiosis m</a:t>
            </a:r>
          </a:p>
          <a:p>
            <a:pPr marL="0" lvl="0" indent="0" algn="l" rtl="0">
              <a:spcBef>
                <a:spcPts val="0"/>
              </a:spcBef>
              <a:spcAft>
                <a:spcPts val="0"/>
              </a:spcAft>
              <a:buNone/>
            </a:pPr>
            <a:r>
              <a:rPr lang="en-US" dirty="0"/>
              <a:t>E. histolytica induces apoptosis in hepatocytes and neutrophils, forming large, </a:t>
            </a:r>
            <a:r>
              <a:rPr lang="en-US" dirty="0" err="1"/>
              <a:t>nonpurulent</a:t>
            </a:r>
            <a:r>
              <a:rPr lang="en-US" dirty="0"/>
              <a:t>, “anchovy paste” abscesses that grow inexorably without </a:t>
            </a:r>
            <a:r>
              <a:rPr lang="en-US" dirty="0" err="1"/>
              <a:t>treatmentost</a:t>
            </a:r>
            <a:r>
              <a:rPr lang="en-US" dirty="0"/>
              <a:t> common US parasitic infections</a:t>
            </a:r>
            <a:endParaRPr dirty="0"/>
          </a:p>
        </p:txBody>
      </p:sp>
      <p:sp>
        <p:nvSpPr>
          <p:cNvPr id="218" name="Google Shape;21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Giardiasis and Cryptosporidiosis most common US parasitic infections</a:t>
            </a:r>
            <a:endParaRPr/>
          </a:p>
        </p:txBody>
      </p:sp>
      <p:sp>
        <p:nvSpPr>
          <p:cNvPr id="225" name="Google Shape;22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Giardiasis and Cryptosporidiosis most common US parasitic infections</a:t>
            </a:r>
            <a:endParaRPr/>
          </a:p>
        </p:txBody>
      </p:sp>
      <p:sp>
        <p:nvSpPr>
          <p:cNvPr id="234" name="Google Shape;23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27" name="Google Shape;32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Non typhoidal salmonella - Typically self limiting, N/V, abdominal cramps, watery diarrhea, usually non-bloody</a:t>
            </a:r>
          </a:p>
          <a:p>
            <a:pPr marL="0" lvl="0" indent="0" algn="l" rtl="0">
              <a:spcBef>
                <a:spcPts val="0"/>
              </a:spcBef>
              <a:spcAft>
                <a:spcPts val="0"/>
              </a:spcAft>
              <a:buNone/>
            </a:pPr>
            <a:r>
              <a:rPr lang="en-US" dirty="0"/>
              <a:t>C diff associated with </a:t>
            </a:r>
            <a:r>
              <a:rPr lang="en-US" dirty="0" err="1"/>
              <a:t>abx</a:t>
            </a:r>
            <a:r>
              <a:rPr lang="en-US" dirty="0"/>
              <a:t> </a:t>
            </a:r>
            <a:r>
              <a:rPr lang="en-US" dirty="0" err="1"/>
              <a:t>useage</a:t>
            </a:r>
            <a:r>
              <a:rPr lang="en-US" dirty="0"/>
              <a:t>, fever, acutely ill</a:t>
            </a:r>
          </a:p>
          <a:p>
            <a:pPr marL="0" lvl="0" indent="0" algn="l" rtl="0">
              <a:spcBef>
                <a:spcPts val="0"/>
              </a:spcBef>
              <a:spcAft>
                <a:spcPts val="0"/>
              </a:spcAft>
              <a:buNone/>
            </a:pPr>
            <a:r>
              <a:rPr lang="en-US" dirty="0"/>
              <a:t>Enterohemorrhagic E coli – acute bloody diarrhea, undercooked meat</a:t>
            </a:r>
          </a:p>
          <a:p>
            <a:pPr marL="0" marR="0" lvl="0" indent="0" algn="l" rtl="0">
              <a:lnSpc>
                <a:spcPct val="100000"/>
              </a:lnSpc>
              <a:spcBef>
                <a:spcPts val="0"/>
              </a:spcBef>
              <a:spcAft>
                <a:spcPts val="0"/>
              </a:spcAft>
              <a:buClr>
                <a:schemeClr val="dk1"/>
              </a:buClr>
              <a:buSzPts val="1200"/>
              <a:buFont typeface="Calibri"/>
              <a:buNone/>
            </a:pPr>
            <a:r>
              <a:rPr lang="en-US" dirty="0"/>
              <a:t>Listeria - Deli/processes meats, soft cheeses, unpasteurized milk, cantaloupe, high inoculum, self limited, invasive disease can occur in patients with cell mediated deficiencies</a:t>
            </a:r>
          </a:p>
          <a:p>
            <a:pPr marL="0" lvl="0" indent="0" algn="l" rtl="0">
              <a:spcBef>
                <a:spcPts val="0"/>
              </a:spcBef>
              <a:spcAft>
                <a:spcPts val="0"/>
              </a:spcAft>
              <a:buNone/>
            </a:pPr>
            <a:endParaRPr dirty="0"/>
          </a:p>
        </p:txBody>
      </p:sp>
      <p:sp>
        <p:nvSpPr>
          <p:cNvPr id="333" name="Google Shape;33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e4b69f2b4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Non typhoidal salmonella - Typically self limiting, N/V, abdominal cramps, watery diarrhea, usually non-bloody</a:t>
            </a:r>
          </a:p>
          <a:p>
            <a:pPr marL="0" lvl="0" indent="0" algn="l" rtl="0">
              <a:spcBef>
                <a:spcPts val="0"/>
              </a:spcBef>
              <a:spcAft>
                <a:spcPts val="0"/>
              </a:spcAft>
              <a:buNone/>
            </a:pPr>
            <a:r>
              <a:rPr lang="en-US" dirty="0"/>
              <a:t>C diff associated with </a:t>
            </a:r>
            <a:r>
              <a:rPr lang="en-US" dirty="0" err="1"/>
              <a:t>abx</a:t>
            </a:r>
            <a:r>
              <a:rPr lang="en-US" dirty="0"/>
              <a:t> </a:t>
            </a:r>
            <a:r>
              <a:rPr lang="en-US" dirty="0" err="1"/>
              <a:t>useage</a:t>
            </a:r>
            <a:r>
              <a:rPr lang="en-US" dirty="0"/>
              <a:t>, fever, acutely ill</a:t>
            </a:r>
          </a:p>
          <a:p>
            <a:pPr marL="0" lvl="0" indent="0" algn="l" rtl="0">
              <a:spcBef>
                <a:spcPts val="0"/>
              </a:spcBef>
              <a:spcAft>
                <a:spcPts val="0"/>
              </a:spcAft>
              <a:buNone/>
            </a:pPr>
            <a:r>
              <a:rPr lang="en-US" dirty="0"/>
              <a:t>Enterohemorrhagic E coli – acute bloody diarrhea, undercooked meat</a:t>
            </a:r>
          </a:p>
          <a:p>
            <a:pPr marL="0" marR="0" lvl="0" indent="0" algn="l" rtl="0">
              <a:lnSpc>
                <a:spcPct val="100000"/>
              </a:lnSpc>
              <a:spcBef>
                <a:spcPts val="0"/>
              </a:spcBef>
              <a:spcAft>
                <a:spcPts val="0"/>
              </a:spcAft>
              <a:buClr>
                <a:schemeClr val="dk1"/>
              </a:buClr>
              <a:buSzPts val="1200"/>
              <a:buFont typeface="Calibri"/>
              <a:buNone/>
            </a:pPr>
            <a:r>
              <a:rPr lang="en-US" dirty="0"/>
              <a:t>Listeria - Deli/processes meats, soft cheeses, unpasteurized milk, cantaloupe, high inoculum, self limited, invasive disease can occur in patients with cell mediated deficiencies</a:t>
            </a:r>
          </a:p>
          <a:p>
            <a:pPr marL="0" lvl="0" indent="0" algn="l" rtl="0">
              <a:spcBef>
                <a:spcPts val="0"/>
              </a:spcBef>
              <a:spcAft>
                <a:spcPts val="0"/>
              </a:spcAft>
              <a:buNone/>
            </a:pPr>
            <a:endParaRPr dirty="0"/>
          </a:p>
        </p:txBody>
      </p:sp>
      <p:sp>
        <p:nvSpPr>
          <p:cNvPr id="339" name="Google Shape;339;ge4b69f2b41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Listeria - Infrequent outbreaks of diarrhea with fever caused by Listeria monocytogenes (see Chapter 206) have been reported among previously healthy people. 53 – 55 This syndrome is characterized by frequent watery diarrhea, fever, abdominal cramps, headache, and myalgias, with a median incubation period of 20 to 31 hours.</a:t>
            </a:r>
          </a:p>
          <a:p>
            <a:endParaRPr lang="en-US" dirty="0"/>
          </a:p>
          <a:p>
            <a:r>
              <a:rPr lang="en-US" dirty="0"/>
              <a:t>Bacillus -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5607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Listeria - Infrequent outbreaks of diarrhea with fever caused by Listeria monocytogenes (see Chapter 206) have been reported among previously healthy people. 53 – 55 This syndrome is characterized by frequent watery diarrhea, fever, abdominal cramps, headache, and myalgias, with a median incubation period of 20 to 31 hours.</a:t>
            </a:r>
          </a:p>
          <a:p>
            <a:endParaRPr lang="en-US" dirty="0"/>
          </a:p>
          <a:p>
            <a:r>
              <a:rPr lang="en-US" dirty="0"/>
              <a:t>Bacillus -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68305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e4b69f2b41_0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e4b69f2b41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http://textbookofbacteriology.net/salmonella.html</a:t>
            </a:r>
            <a:endParaRPr/>
          </a:p>
        </p:txBody>
      </p:sp>
      <p:sp>
        <p:nvSpPr>
          <p:cNvPr id="480" name="Google Shape;48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1" name="Google Shape;50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2" name="Google Shape;522;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000" u="sng">
                <a:solidFill>
                  <a:schemeClr val="lt1"/>
                </a:solid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https://radiopaedia.org/cases/pseudomembranous-colitis-toxic-megacolon?lang=us</a:t>
            </a:r>
            <a:endParaRPr/>
          </a:p>
        </p:txBody>
      </p:sp>
      <p:sp>
        <p:nvSpPr>
          <p:cNvPr id="535" name="Google Shape;535;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e4b69f2b41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7" name="Google Shape;547;ge4b69f2b41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3" name="Google Shape;553;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560" name="Google Shape;560;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Clr>
                <a:schemeClr val="dk1"/>
              </a:buClr>
              <a:buSzPts val="1200"/>
              <a:buFont typeface="Calibri"/>
              <a:buAutoNum type="alphaUcParenR"/>
            </a:pPr>
            <a:r>
              <a:rPr lang="en-US" dirty="0"/>
              <a:t>Microsporidia – can affect HIV +, causes watery diarrhea or intestinal/bile duct obstruction</a:t>
            </a:r>
            <a:endParaRPr dirty="0"/>
          </a:p>
          <a:p>
            <a:pPr marL="228600" lvl="0" indent="-228600" algn="l" rtl="0">
              <a:spcBef>
                <a:spcPts val="0"/>
              </a:spcBef>
              <a:spcAft>
                <a:spcPts val="0"/>
              </a:spcAft>
              <a:buClr>
                <a:schemeClr val="dk1"/>
              </a:buClr>
              <a:buSzPts val="1200"/>
              <a:buFont typeface="Calibri"/>
              <a:buAutoNum type="alphaUcParenR"/>
            </a:pPr>
            <a:r>
              <a:rPr lang="en-US" dirty="0"/>
              <a:t>Can cause bloody diarrhea, would not likely cause systemic symptoms unless </a:t>
            </a:r>
            <a:r>
              <a:rPr lang="en-US" dirty="0" err="1"/>
              <a:t>enteroinvasive</a:t>
            </a:r>
            <a:endParaRPr dirty="0"/>
          </a:p>
          <a:p>
            <a:pPr marL="228600" marR="0" lvl="0" indent="-228600" algn="l" rtl="0">
              <a:lnSpc>
                <a:spcPct val="100000"/>
              </a:lnSpc>
              <a:spcBef>
                <a:spcPts val="0"/>
              </a:spcBef>
              <a:spcAft>
                <a:spcPts val="0"/>
              </a:spcAft>
              <a:buClr>
                <a:schemeClr val="dk1"/>
              </a:buClr>
              <a:buSzPts val="1200"/>
              <a:buFont typeface="Calibri"/>
              <a:buAutoNum type="alphaUcParenR"/>
            </a:pPr>
            <a:r>
              <a:rPr lang="en-US" dirty="0"/>
              <a:t>Correct similar to E coli 0157:H7, </a:t>
            </a:r>
            <a:r>
              <a:rPr lang="en-US" sz="1200" dirty="0">
                <a:solidFill>
                  <a:schemeClr val="lt1"/>
                </a:solidFill>
              </a:rPr>
              <a:t>Shiga toxin (cytotoxin) 🡪 E.coli O157:H7 (HUS)</a:t>
            </a:r>
            <a:endParaRPr dirty="0"/>
          </a:p>
          <a:p>
            <a:pPr marL="228600" lvl="0" indent="-228600" algn="l" rtl="0">
              <a:spcBef>
                <a:spcPts val="0"/>
              </a:spcBef>
              <a:spcAft>
                <a:spcPts val="0"/>
              </a:spcAft>
              <a:buClr>
                <a:schemeClr val="dk1"/>
              </a:buClr>
              <a:buSzPts val="1200"/>
              <a:buFont typeface="Calibri"/>
              <a:buAutoNum type="alphaUcParenR"/>
            </a:pPr>
            <a:r>
              <a:rPr lang="en-US" dirty="0"/>
              <a:t>No recent </a:t>
            </a:r>
            <a:r>
              <a:rPr lang="en-US" dirty="0" err="1"/>
              <a:t>abx</a:t>
            </a:r>
            <a:endParaRPr dirty="0"/>
          </a:p>
        </p:txBody>
      </p:sp>
      <p:sp>
        <p:nvSpPr>
          <p:cNvPr id="576" name="Google Shape;576;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8" name="Google Shape;58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228600" lvl="0" indent="-228600" algn="l" rtl="0">
              <a:spcBef>
                <a:spcPts val="0"/>
              </a:spcBef>
              <a:spcAft>
                <a:spcPts val="0"/>
              </a:spcAft>
              <a:buClr>
                <a:schemeClr val="dk1"/>
              </a:buClr>
              <a:buSzPts val="1200"/>
              <a:buFont typeface="Calibri"/>
              <a:buAutoNum type="alphaUcParenR"/>
            </a:pPr>
            <a:r>
              <a:rPr lang="en-US" dirty="0"/>
              <a:t>Microsporidia – can affect HIV +, causes watery diarrhea or intestinal/bile duct obstruction</a:t>
            </a:r>
          </a:p>
          <a:p>
            <a:pPr marL="228600" lvl="0" indent="-228600" algn="l" rtl="0">
              <a:spcBef>
                <a:spcPts val="0"/>
              </a:spcBef>
              <a:spcAft>
                <a:spcPts val="0"/>
              </a:spcAft>
              <a:buClr>
                <a:schemeClr val="dk1"/>
              </a:buClr>
              <a:buSzPts val="1200"/>
              <a:buFont typeface="Calibri"/>
              <a:buAutoNum type="alphaUcParenR"/>
            </a:pPr>
            <a:r>
              <a:rPr lang="en-US" dirty="0"/>
              <a:t>Can cause bloody diarrhea, would not likely cause systemic symptoms unless </a:t>
            </a:r>
            <a:r>
              <a:rPr lang="en-US" dirty="0" err="1"/>
              <a:t>enteroinvasive</a:t>
            </a:r>
            <a:endParaRPr lang="en-US" dirty="0"/>
          </a:p>
          <a:p>
            <a:pPr marL="228600" marR="0" lvl="0" indent="-228600" algn="l" rtl="0">
              <a:lnSpc>
                <a:spcPct val="100000"/>
              </a:lnSpc>
              <a:spcBef>
                <a:spcPts val="0"/>
              </a:spcBef>
              <a:spcAft>
                <a:spcPts val="0"/>
              </a:spcAft>
              <a:buClr>
                <a:schemeClr val="dk1"/>
              </a:buClr>
              <a:buSzPts val="1200"/>
              <a:buFont typeface="Calibri"/>
              <a:buAutoNum type="alphaUcParenR"/>
            </a:pPr>
            <a:r>
              <a:rPr lang="en-US" dirty="0"/>
              <a:t>Correct similar to E coli 0157:H7, </a:t>
            </a:r>
            <a:r>
              <a:rPr lang="en-US" sz="1200" dirty="0">
                <a:solidFill>
                  <a:schemeClr val="lt1"/>
                </a:solidFill>
              </a:rPr>
              <a:t>Shiga toxin (cytotoxin) 🡪 E.coli O157:H7 (HUS)</a:t>
            </a:r>
            <a:endParaRPr lang="en-US" dirty="0"/>
          </a:p>
          <a:p>
            <a:pPr marL="228600" lvl="0" indent="-228600" algn="l" rtl="0">
              <a:spcBef>
                <a:spcPts val="0"/>
              </a:spcBef>
              <a:spcAft>
                <a:spcPts val="0"/>
              </a:spcAft>
              <a:buClr>
                <a:schemeClr val="dk1"/>
              </a:buClr>
              <a:buSzPts val="1200"/>
              <a:buFont typeface="Calibri"/>
              <a:buAutoNum type="alphaUcParenR"/>
            </a:pPr>
            <a:r>
              <a:rPr lang="en-US" dirty="0"/>
              <a:t>No recent </a:t>
            </a:r>
            <a:r>
              <a:rPr lang="en-US" dirty="0" err="1"/>
              <a:t>abx</a:t>
            </a:r>
            <a:endParaRPr lang="en-US" dirty="0"/>
          </a:p>
          <a:p>
            <a:pPr marL="0" lvl="0" indent="0" algn="l" rtl="0">
              <a:spcBef>
                <a:spcPts val="0"/>
              </a:spcBef>
              <a:spcAft>
                <a:spcPts val="0"/>
              </a:spcAft>
              <a:buNone/>
            </a:pPr>
            <a:endParaRPr dirty="0"/>
          </a:p>
        </p:txBody>
      </p:sp>
      <p:sp>
        <p:nvSpPr>
          <p:cNvPr id="594" name="Google Shape;59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e4b69f2b41_0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0" name="Google Shape;600;ge4b69f2b41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152400" algn="l" rtl="0">
              <a:spcBef>
                <a:spcPts val="0"/>
              </a:spcBef>
              <a:spcAft>
                <a:spcPts val="0"/>
              </a:spcAft>
              <a:buClr>
                <a:schemeClr val="dk1"/>
              </a:buClr>
              <a:buSzPts val="1200"/>
              <a:buFont typeface="Calibri"/>
              <a:buNone/>
            </a:pPr>
            <a:endParaRPr/>
          </a:p>
        </p:txBody>
      </p:sp>
      <p:sp>
        <p:nvSpPr>
          <p:cNvPr id="613" name="Google Shape;613;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9" name="Google Shape;619;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e4b69f2b41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3" name="Google Shape;643;ge4b69f2b41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Cryptosporidium </a:t>
            </a:r>
            <a:endParaRPr/>
          </a:p>
          <a:p>
            <a:pPr marL="0" lvl="0" indent="0" algn="l" rtl="0">
              <a:spcBef>
                <a:spcPts val="0"/>
              </a:spcBef>
              <a:spcAft>
                <a:spcPts val="0"/>
              </a:spcAft>
              <a:buNone/>
            </a:pPr>
            <a:r>
              <a:rPr lang="en-US"/>
              <a:t>Oocytes on modified acid fast stain</a:t>
            </a:r>
            <a:endParaRPr/>
          </a:p>
          <a:p>
            <a:pPr marL="0" lvl="0" indent="0" algn="l" rtl="0">
              <a:spcBef>
                <a:spcPts val="0"/>
              </a:spcBef>
              <a:spcAft>
                <a:spcPts val="0"/>
              </a:spcAft>
              <a:buNone/>
            </a:pPr>
            <a:r>
              <a:rPr lang="en-US"/>
              <a:t>Causes severe/prolonged diarrhea in AIDS patients</a:t>
            </a:r>
            <a:endParaRPr/>
          </a:p>
          <a:p>
            <a:pPr marL="0" lvl="0" indent="0" algn="l" rtl="0">
              <a:spcBef>
                <a:spcPts val="0"/>
              </a:spcBef>
              <a:spcAft>
                <a:spcPts val="0"/>
              </a:spcAft>
              <a:buNone/>
            </a:pPr>
            <a:r>
              <a:rPr lang="en-US"/>
              <a:t>worldwide distribution, resource -limited and -sufficient countries</a:t>
            </a:r>
            <a:endParaRPr/>
          </a:p>
          <a:p>
            <a:pPr marL="0" lvl="0" indent="0" algn="l" rtl="0">
              <a:spcBef>
                <a:spcPts val="0"/>
              </a:spcBef>
              <a:spcAft>
                <a:spcPts val="0"/>
              </a:spcAft>
              <a:buNone/>
            </a:pPr>
            <a:r>
              <a:rPr lang="en-US"/>
              <a:t>Most common causes: cryptosporidiosis and giardiasis</a:t>
            </a:r>
            <a:endParaRPr/>
          </a:p>
          <a:p>
            <a:pPr marL="0" lvl="0" indent="0" algn="l" rtl="0">
              <a:spcBef>
                <a:spcPts val="0"/>
              </a:spcBef>
              <a:spcAft>
                <a:spcPts val="0"/>
              </a:spcAft>
              <a:buNone/>
            </a:pPr>
            <a:endParaRPr/>
          </a:p>
        </p:txBody>
      </p:sp>
      <p:sp>
        <p:nvSpPr>
          <p:cNvPr id="650" name="Google Shape;650;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67" name="Google Shape;667;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lvl="0" indent="-152400" algn="l" rtl="0">
              <a:spcBef>
                <a:spcPts val="0"/>
              </a:spcBef>
              <a:spcAft>
                <a:spcPts val="0"/>
              </a:spcAft>
              <a:buClr>
                <a:schemeClr val="dk1"/>
              </a:buClr>
              <a:buSzPts val="1200"/>
              <a:buFont typeface="Calibri"/>
              <a:buNone/>
            </a:pPr>
            <a:endParaRPr/>
          </a:p>
        </p:txBody>
      </p:sp>
      <p:sp>
        <p:nvSpPr>
          <p:cNvPr id="677" name="Google Shape;677;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4" name="Google Shape;684;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1" name="Google Shape;691;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A thorough history and physical examination should be the first step in evaluating the patient with a gastrointestinal illness. The history should focus on recent travel, specific items in the diet, animal and other epidemiologic exposures, recent and current medications, and underlying medical conditions, particularly immunosuppressive conditions. The nature of the symptoms (vomiting, type of diarrhea—watery, mucus, or blood—and the presence of fever or other systemic symptoms) should also be explored. The clinician should be aware of any relevant ongoing outbreaks in the community or in the patient’s travel destinations. A directed physical examination is important and should focus on vital signs (particularly fever and orthostasis), volume status, abdominal tenderness, complications outside the gastrointestinal tract, and the sensorium.</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For purposes of directing the diagnostic evaluation, diarrheal illness can be divided into community-acquired/traveler’s diarrhea, nosocomial diarrhea, and persistent diarrhea (</a:t>
            </a:r>
            <a:r>
              <a:rPr lang="en-US" sz="1200" b="0" i="0" u="sng" strike="noStrike"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Fig. 98-1</a:t>
            </a:r>
            <a:r>
              <a:rPr lang="en-US" sz="1200" b="0" i="0" u="none" strike="noStrike" dirty="0">
                <a:solidFill>
                  <a:schemeClr val="dk1"/>
                </a:solidFill>
                <a:latin typeface="Calibri"/>
                <a:ea typeface="Calibri"/>
                <a:cs typeface="Calibri"/>
                <a:sym typeface="Calibri"/>
              </a:rPr>
              <a:t>). Most cases of community-acquired or traveler’s diarrhea are mild and self-limited, and a specific microbiologic diagnosis usually is not necessary.</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123</a:t>
            </a:r>
            <a:r>
              <a:rPr lang="en-US" sz="1200" b="0" i="0" u="none" strike="noStrike" dirty="0">
                <a:solidFill>
                  <a:schemeClr val="dk1"/>
                </a:solidFill>
                <a:latin typeface="Calibri"/>
                <a:ea typeface="Calibri"/>
                <a:cs typeface="Calibri"/>
                <a:sym typeface="Calibri"/>
              </a:rPr>
              <a:t> However, the presence of fever or blood in the stool should prompt evaluation of a fecal specimen for commonly associated pathogens, including </a:t>
            </a:r>
            <a:r>
              <a:rPr lang="en-US" sz="1200" b="0" i="1" u="none" strike="noStrike" dirty="0">
                <a:solidFill>
                  <a:schemeClr val="dk1"/>
                </a:solidFill>
                <a:latin typeface="Calibri"/>
                <a:ea typeface="Calibri"/>
                <a:cs typeface="Calibri"/>
                <a:sym typeface="Calibri"/>
              </a:rPr>
              <a:t>Salmonella, Shigella, Campylobacter,</a:t>
            </a:r>
            <a:r>
              <a:rPr lang="en-US" sz="1200" b="0" i="0" u="none" strike="noStrike" dirty="0">
                <a:solidFill>
                  <a:schemeClr val="dk1"/>
                </a:solidFill>
                <a:latin typeface="Calibri"/>
                <a:ea typeface="Calibri"/>
                <a:cs typeface="Calibri"/>
                <a:sym typeface="Calibri"/>
              </a:rPr>
              <a:t> STEC, and, in the case of appropriate epidemiologic exposure, </a:t>
            </a:r>
            <a:r>
              <a:rPr lang="en-US" sz="1200" b="0" i="1" u="none" strike="noStrike" dirty="0">
                <a:solidFill>
                  <a:schemeClr val="dk1"/>
                </a:solidFill>
                <a:latin typeface="Calibri"/>
                <a:ea typeface="Calibri"/>
                <a:cs typeface="Calibri"/>
                <a:sym typeface="Calibri"/>
              </a:rPr>
              <a:t>E. histolytica.</a:t>
            </a:r>
            <a:r>
              <a:rPr lang="en-US" sz="1200" b="0" i="0" u="none" strike="noStrike" dirty="0">
                <a:solidFill>
                  <a:schemeClr val="dk1"/>
                </a:solidFill>
                <a:latin typeface="Calibri"/>
                <a:ea typeface="Calibri"/>
                <a:cs typeface="Calibri"/>
                <a:sym typeface="Calibri"/>
              </a:rPr>
              <a:t> Testing for </a:t>
            </a:r>
            <a:r>
              <a:rPr lang="en-US" sz="1200" b="0" i="1" u="none" strike="noStrike" dirty="0">
                <a:solidFill>
                  <a:schemeClr val="dk1"/>
                </a:solidFill>
                <a:latin typeface="Calibri"/>
                <a:ea typeface="Calibri"/>
                <a:cs typeface="Calibri"/>
                <a:sym typeface="Calibri"/>
              </a:rPr>
              <a:t>C. difficile</a:t>
            </a:r>
            <a:r>
              <a:rPr lang="en-US" sz="1200" b="0" i="0" u="none" strike="noStrike" dirty="0">
                <a:solidFill>
                  <a:schemeClr val="dk1"/>
                </a:solidFill>
                <a:latin typeface="Calibri"/>
                <a:ea typeface="Calibri"/>
                <a:cs typeface="Calibri"/>
                <a:sym typeface="Calibri"/>
              </a:rPr>
              <a:t> should also be considered if there is a history of recent anti­biotic use or if other testing is negative. Nosocomial diarrhea is a common complication in hospitalized patients. </a:t>
            </a:r>
            <a:r>
              <a:rPr lang="en-US" sz="1200" b="0" i="1" u="none" strike="noStrike" dirty="0">
                <a:solidFill>
                  <a:schemeClr val="dk1"/>
                </a:solidFill>
                <a:latin typeface="Calibri"/>
                <a:ea typeface="Calibri"/>
                <a:cs typeface="Calibri"/>
                <a:sym typeface="Calibri"/>
              </a:rPr>
              <a:t>C. difficile</a:t>
            </a:r>
            <a:r>
              <a:rPr lang="en-US" sz="1200" b="0" i="0" u="none" strike="noStrike" dirty="0">
                <a:solidFill>
                  <a:schemeClr val="dk1"/>
                </a:solidFill>
                <a:latin typeface="Calibri"/>
                <a:ea typeface="Calibri"/>
                <a:cs typeface="Calibri"/>
                <a:sym typeface="Calibri"/>
              </a:rPr>
              <a:t> is by far the most common infectious cause of nosocomial diarrhea, with 10% to 20% of patients becoming colonized with this organism during hospitalization.</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20,124</a:t>
            </a:r>
            <a:r>
              <a:rPr lang="en-US" sz="1200" b="0" i="0" u="none" strike="noStrike" dirty="0">
                <a:solidFill>
                  <a:schemeClr val="dk1"/>
                </a:solidFill>
                <a:latin typeface="Calibri"/>
                <a:ea typeface="Calibri"/>
                <a:cs typeface="Calibri"/>
                <a:sym typeface="Calibri"/>
              </a:rPr>
              <a:t> Other causes of antibiotic-associated nosocomial diarrhea, including cytotoxic </a:t>
            </a:r>
            <a:r>
              <a:rPr lang="en-US" sz="1200" b="0" i="1" u="none" strike="noStrike" dirty="0">
                <a:solidFill>
                  <a:schemeClr val="dk1"/>
                </a:solidFill>
                <a:latin typeface="Calibri"/>
                <a:ea typeface="Calibri"/>
                <a:cs typeface="Calibri"/>
                <a:sym typeface="Calibri"/>
              </a:rPr>
              <a:t>K. </a:t>
            </a:r>
            <a:r>
              <a:rPr lang="en-US" sz="1200" b="0" i="1" u="none" strike="noStrike" dirty="0" err="1">
                <a:solidFill>
                  <a:schemeClr val="dk1"/>
                </a:solidFill>
                <a:latin typeface="Calibri"/>
                <a:ea typeface="Calibri"/>
                <a:cs typeface="Calibri"/>
                <a:sym typeface="Calibri"/>
              </a:rPr>
              <a:t>oxytoca</a:t>
            </a:r>
            <a:r>
              <a:rPr lang="en-US" sz="1200" b="0" i="1" u="none" strike="noStrike" dirty="0">
                <a:solidFill>
                  <a:schemeClr val="dk1"/>
                </a:solidFill>
                <a:latin typeface="Calibri"/>
                <a:ea typeface="Calibri"/>
                <a:cs typeface="Calibri"/>
                <a:sym typeface="Calibri"/>
              </a:rPr>
              <a:t>,</a:t>
            </a:r>
            <a:r>
              <a:rPr lang="en-US" sz="1200" b="0" i="0" u="none" strike="noStrike" dirty="0">
                <a:solidFill>
                  <a:schemeClr val="dk1"/>
                </a:solidFill>
                <a:latin typeface="Calibri"/>
                <a:ea typeface="Calibri"/>
                <a:cs typeface="Calibri"/>
                <a:sym typeface="Calibri"/>
              </a:rPr>
              <a:t> enterotoxin-producing </a:t>
            </a:r>
            <a:r>
              <a:rPr lang="en-US" sz="1200" b="0" i="1" u="none" strike="noStrike" dirty="0">
                <a:solidFill>
                  <a:schemeClr val="dk1"/>
                </a:solidFill>
                <a:latin typeface="Calibri"/>
                <a:ea typeface="Calibri"/>
                <a:cs typeface="Calibri"/>
                <a:sym typeface="Calibri"/>
              </a:rPr>
              <a:t>C. perfringens,</a:t>
            </a:r>
            <a:r>
              <a:rPr lang="en-US" sz="1200" b="0" i="0" u="none" strike="noStrike" dirty="0">
                <a:solidFill>
                  <a:schemeClr val="dk1"/>
                </a:solidFill>
                <a:latin typeface="Calibri"/>
                <a:ea typeface="Calibri"/>
                <a:cs typeface="Calibri"/>
                <a:sym typeface="Calibri"/>
              </a:rPr>
              <a:t> and potentially </a:t>
            </a:r>
            <a:r>
              <a:rPr lang="en-US" sz="1200" b="0" i="1" u="none" strike="noStrike" dirty="0">
                <a:solidFill>
                  <a:schemeClr val="dk1"/>
                </a:solidFill>
                <a:latin typeface="Calibri"/>
                <a:ea typeface="Calibri"/>
                <a:cs typeface="Calibri"/>
                <a:sym typeface="Calibri"/>
              </a:rPr>
              <a:t>S. aureus,</a:t>
            </a:r>
            <a:r>
              <a:rPr lang="en-US" sz="1200" b="0" i="0" u="none" strike="noStrike" dirty="0">
                <a:solidFill>
                  <a:schemeClr val="dk1"/>
                </a:solidFill>
                <a:latin typeface="Calibri"/>
                <a:ea typeface="Calibri"/>
                <a:cs typeface="Calibri"/>
                <a:sym typeface="Calibri"/>
              </a:rPr>
              <a:t> are rare and not readily diagnosed. Importantly, most cases of diarrhea in the hospitalized patient are noninfectious and are due to medications, enteral feeding, or underlying illness.</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125</a:t>
            </a:r>
            <a:r>
              <a:rPr lang="en-US" sz="1200" b="0" i="0" u="none" strike="noStrike" dirty="0">
                <a:solidFill>
                  <a:schemeClr val="dk1"/>
                </a:solidFill>
                <a:latin typeface="Calibri"/>
                <a:ea typeface="Calibri"/>
                <a:cs typeface="Calibri"/>
                <a:sym typeface="Calibri"/>
              </a:rPr>
              <a:t> Persistent diarrhea, particularly in the immunocompromised host, should prompt consideration of a distinct array of organisms, including parasites (</a:t>
            </a:r>
            <a:r>
              <a:rPr lang="en-US" sz="1200" b="0" i="1" u="none" strike="noStrike" dirty="0">
                <a:solidFill>
                  <a:schemeClr val="dk1"/>
                </a:solidFill>
                <a:latin typeface="Calibri"/>
                <a:ea typeface="Calibri"/>
                <a:cs typeface="Calibri"/>
                <a:sym typeface="Calibri"/>
              </a:rPr>
              <a:t>Giardia, C. hominis/parvum, I. belli, C. </a:t>
            </a:r>
            <a:r>
              <a:rPr lang="en-US" sz="1200" b="0" i="1" u="none" strike="noStrike" dirty="0" err="1">
                <a:solidFill>
                  <a:schemeClr val="dk1"/>
                </a:solidFill>
                <a:latin typeface="Calibri"/>
                <a:ea typeface="Calibri"/>
                <a:cs typeface="Calibri"/>
                <a:sym typeface="Calibri"/>
              </a:rPr>
              <a:t>cayetanensis</a:t>
            </a:r>
            <a:r>
              <a:rPr lang="en-US" sz="1200" b="0" i="1" u="none" strike="noStrike" dirty="0">
                <a:solidFill>
                  <a:schemeClr val="dk1"/>
                </a:solidFill>
                <a:latin typeface="Calibri"/>
                <a:ea typeface="Calibri"/>
                <a:cs typeface="Calibri"/>
                <a:sym typeface="Calibri"/>
              </a:rPr>
              <a:t>,</a:t>
            </a:r>
            <a:r>
              <a:rPr lang="en-US" sz="1200" b="0" i="0" u="none" strike="noStrike" dirty="0">
                <a:solidFill>
                  <a:schemeClr val="dk1"/>
                </a:solidFill>
                <a:latin typeface="Calibri"/>
                <a:ea typeface="Calibri"/>
                <a:cs typeface="Calibri"/>
                <a:sym typeface="Calibri"/>
              </a:rPr>
              <a:t> microsporidia) and </a:t>
            </a:r>
            <a:r>
              <a:rPr lang="en-US" sz="1200" b="0" i="1" u="none" strike="noStrike" dirty="0">
                <a:solidFill>
                  <a:schemeClr val="dk1"/>
                </a:solidFill>
                <a:latin typeface="Calibri"/>
                <a:ea typeface="Calibri"/>
                <a:cs typeface="Calibri"/>
                <a:sym typeface="Calibri"/>
              </a:rPr>
              <a:t>M. avium</a:t>
            </a:r>
            <a:r>
              <a:rPr lang="en-US" sz="1200" b="0" i="0" u="none" strike="noStrike" dirty="0">
                <a:solidFill>
                  <a:schemeClr val="dk1"/>
                </a:solidFill>
                <a:latin typeface="Calibri"/>
                <a:ea typeface="Calibri"/>
                <a:cs typeface="Calibri"/>
                <a:sym typeface="Calibri"/>
              </a:rPr>
              <a:t> complex. In transplant patients, cytomegalovirus and gastrointestinal viruses, such as rotavirus, adenovirus, and norovirus, should be considered, as well as parasites and bacteria that are typically associated with community-acquired diarrhea.</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Most laboratories are able to culture for </a:t>
            </a:r>
            <a:r>
              <a:rPr lang="en-US" sz="1200" b="0" i="1" u="none" strike="noStrike" dirty="0">
                <a:solidFill>
                  <a:schemeClr val="dk1"/>
                </a:solidFill>
                <a:latin typeface="Calibri"/>
                <a:ea typeface="Calibri"/>
                <a:cs typeface="Calibri"/>
                <a:sym typeface="Calibri"/>
              </a:rPr>
              <a:t>Salmonella, Shigella,</a:t>
            </a:r>
            <a:r>
              <a:rPr lang="en-US" sz="1200" b="0" i="0" u="none" strike="noStrike" dirty="0">
                <a:solidFill>
                  <a:schemeClr val="dk1"/>
                </a:solidFill>
                <a:latin typeface="Calibri"/>
                <a:ea typeface="Calibri"/>
                <a:cs typeface="Calibri"/>
                <a:sym typeface="Calibri"/>
              </a:rPr>
              <a:t> and </a:t>
            </a:r>
            <a:r>
              <a:rPr lang="en-US" sz="1200" b="0" i="1" u="none" strike="noStrike" dirty="0">
                <a:solidFill>
                  <a:schemeClr val="dk1"/>
                </a:solidFill>
                <a:latin typeface="Calibri"/>
                <a:ea typeface="Calibri"/>
                <a:cs typeface="Calibri"/>
                <a:sym typeface="Calibri"/>
              </a:rPr>
              <a:t>Campylobacter</a:t>
            </a:r>
            <a:r>
              <a:rPr lang="en-US" sz="1200" b="0" i="0" u="none" strike="noStrike" dirty="0">
                <a:solidFill>
                  <a:schemeClr val="dk1"/>
                </a:solidFill>
                <a:latin typeface="Calibri"/>
                <a:ea typeface="Calibri"/>
                <a:cs typeface="Calibri"/>
                <a:sym typeface="Calibri"/>
              </a:rPr>
              <a:t> and to test for </a:t>
            </a:r>
            <a:r>
              <a:rPr lang="en-US" sz="1200" b="0" i="1" u="none" strike="noStrike" dirty="0">
                <a:solidFill>
                  <a:schemeClr val="dk1"/>
                </a:solidFill>
                <a:latin typeface="Calibri"/>
                <a:ea typeface="Calibri"/>
                <a:cs typeface="Calibri"/>
                <a:sym typeface="Calibri"/>
              </a:rPr>
              <a:t>C. difficile</a:t>
            </a:r>
            <a:r>
              <a:rPr lang="en-US" sz="1200" b="0" i="0" u="none" strike="noStrike" dirty="0">
                <a:solidFill>
                  <a:schemeClr val="dk1"/>
                </a:solidFill>
                <a:latin typeface="Calibri"/>
                <a:ea typeface="Calibri"/>
                <a:cs typeface="Calibri"/>
                <a:sym typeface="Calibri"/>
              </a:rPr>
              <a:t> and STEC. Consultation with the laboratory and use of special media may be required if other pathogens, such as </a:t>
            </a:r>
            <a:r>
              <a:rPr lang="en-US" sz="1200" b="0" i="1" u="none" strike="noStrike" dirty="0">
                <a:solidFill>
                  <a:schemeClr val="dk1"/>
                </a:solidFill>
                <a:latin typeface="Calibri"/>
                <a:ea typeface="Calibri"/>
                <a:cs typeface="Calibri"/>
                <a:sym typeface="Calibri"/>
              </a:rPr>
              <a:t>Yersinia</a:t>
            </a:r>
            <a:r>
              <a:rPr lang="en-US" sz="1200" b="0" i="0" u="none" strike="noStrike" dirty="0">
                <a:solidFill>
                  <a:schemeClr val="dk1"/>
                </a:solidFill>
                <a:latin typeface="Calibri"/>
                <a:ea typeface="Calibri"/>
                <a:cs typeface="Calibri"/>
                <a:sym typeface="Calibri"/>
              </a:rPr>
              <a:t> or </a:t>
            </a:r>
            <a:r>
              <a:rPr lang="en-US" sz="1200" b="0" i="1" u="none" strike="noStrike" dirty="0">
                <a:solidFill>
                  <a:schemeClr val="dk1"/>
                </a:solidFill>
                <a:latin typeface="Calibri"/>
                <a:ea typeface="Calibri"/>
                <a:cs typeface="Calibri"/>
                <a:sym typeface="Calibri"/>
              </a:rPr>
              <a:t>Vibrio,</a:t>
            </a:r>
            <a:r>
              <a:rPr lang="en-US" sz="1200" b="0" i="0" u="none" strike="noStrike" dirty="0">
                <a:solidFill>
                  <a:schemeClr val="dk1"/>
                </a:solidFill>
                <a:latin typeface="Calibri"/>
                <a:ea typeface="Calibri"/>
                <a:cs typeface="Calibri"/>
                <a:sym typeface="Calibri"/>
              </a:rPr>
              <a:t> are suspected. The specimen of choice for laboratory testing is a loose stool that takes the shape of the container. Multiple stool specimens are rarely indicated for the detection of stool pathogens. In a study of 1,256 adult patients who submitted more than one specimen, the enteric pathogen was detected in the first sample 87% to 94% of the time, with the second specimen increasing the detection rate to 98%.</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126</a:t>
            </a:r>
            <a:r>
              <a:rPr lang="en-US" sz="1200" b="0" i="0" u="none" strike="noStrike" dirty="0">
                <a:solidFill>
                  <a:schemeClr val="dk1"/>
                </a:solidFill>
                <a:latin typeface="Calibri"/>
                <a:ea typeface="Calibri"/>
                <a:cs typeface="Calibri"/>
                <a:sym typeface="Calibri"/>
              </a:rPr>
              <a:t> In pediatric patients, the first specimen detects 98% of the identifiable enteric pathogens.</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127</a:t>
            </a:r>
            <a:r>
              <a:rPr lang="en-US" sz="1200" b="0" i="0" u="none" strike="noStrike" dirty="0">
                <a:solidFill>
                  <a:schemeClr val="dk1"/>
                </a:solidFill>
                <a:latin typeface="Calibri"/>
                <a:ea typeface="Calibri"/>
                <a:cs typeface="Calibri"/>
                <a:sym typeface="Calibri"/>
              </a:rPr>
              <a:t> Thus, one sample for children and a second for selected adult patients are generally sufficient. Rectal swabs are less sensitive than stool specimens and are not recommended in adults, but in symptomatic pediatric patients, rectal swabs and stool culture are equivalent in the ability to detect fecal pathogens.</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128,129</a:t>
            </a:r>
            <a:r>
              <a:rPr lang="en-US" sz="1200" b="0" i="0" u="none" strike="noStrike" dirty="0">
                <a:solidFill>
                  <a:schemeClr val="dk1"/>
                </a:solidFill>
                <a:latin typeface="Calibri"/>
                <a:ea typeface="Calibri"/>
                <a:cs typeface="Calibri"/>
                <a:sym typeface="Calibri"/>
              </a:rPr>
              <a:t> Given that most community-acquired gastroenteritis has an incubation period of less than 3 days, evaluation in a hospitalized patient after the third hospital day can be focused on nosocomial pathogens alone.</a:t>
            </a:r>
            <a:r>
              <a:rPr lang="en-US" sz="1200" b="0" i="0" u="sng" strike="noStrike" baseline="30000"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130</a:t>
            </a:r>
            <a:endParaRPr dirty="0"/>
          </a:p>
        </p:txBody>
      </p:sp>
      <p:sp>
        <p:nvSpPr>
          <p:cNvPr id="692" name="Google Shape;692;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57073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8" name="Google Shape;69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1"/>
        <p:cNvGrpSpPr/>
        <p:nvPr/>
      </p:nvGrpSpPr>
      <p:grpSpPr>
        <a:xfrm>
          <a:off x="0" y="0"/>
          <a:ext cx="0" cy="0"/>
          <a:chOff x="0" y="0"/>
          <a:chExt cx="0" cy="0"/>
        </a:xfrm>
      </p:grpSpPr>
      <p:sp>
        <p:nvSpPr>
          <p:cNvPr id="22" name="Google Shape;22;p66"/>
          <p:cNvSpPr txBox="1">
            <a:spLocks noGrp="1"/>
          </p:cNvSpPr>
          <p:nvPr>
            <p:ph type="ctrTitle"/>
          </p:nvPr>
        </p:nvSpPr>
        <p:spPr>
          <a:xfrm>
            <a:off x="684212" y="685799"/>
            <a:ext cx="8001000" cy="297180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66"/>
          <p:cNvSpPr txBox="1">
            <a:spLocks noGrp="1"/>
          </p:cNvSpPr>
          <p:nvPr>
            <p:ph type="subTitle" idx="1"/>
          </p:nvPr>
        </p:nvSpPr>
        <p:spPr>
          <a:xfrm>
            <a:off x="684212" y="3843867"/>
            <a:ext cx="6400800" cy="1947333"/>
          </a:xfrm>
          <a:prstGeom prst="rect">
            <a:avLst/>
          </a:prstGeom>
          <a:noFill/>
          <a:ln>
            <a:noFill/>
          </a:ln>
        </p:spPr>
        <p:txBody>
          <a:bodyPr spcFirstLastPara="1" wrap="square" lIns="91425" tIns="45700" rIns="91425" bIns="45700" anchor="t" anchorCtr="0">
            <a:normAutofit/>
          </a:bodyPr>
          <a:lstStyle>
            <a:lvl1pPr lvl="0" algn="l">
              <a:spcBef>
                <a:spcPts val="420"/>
              </a:spcBef>
              <a:spcAft>
                <a:spcPts val="0"/>
              </a:spcAft>
              <a:buSzPts val="1680"/>
              <a:buNone/>
              <a:defRPr sz="21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a:endParaRPr/>
          </a:p>
        </p:txBody>
      </p:sp>
      <p:sp>
        <p:nvSpPr>
          <p:cNvPr id="24" name="Google Shape;24;p66"/>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6"/>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7" name="Google Shape;27;p66"/>
          <p:cNvCxnSpPr/>
          <p:nvPr/>
        </p:nvCxnSpPr>
        <p:spPr>
          <a:xfrm flipH="1">
            <a:off x="8228012" y="8467"/>
            <a:ext cx="3810000" cy="3810000"/>
          </a:xfrm>
          <a:prstGeom prst="straightConnector1">
            <a:avLst/>
          </a:prstGeom>
          <a:noFill/>
          <a:ln w="12700" cap="flat" cmpd="sng">
            <a:solidFill>
              <a:schemeClr val="lt1"/>
            </a:solidFill>
            <a:prstDash val="solid"/>
            <a:round/>
            <a:headEnd type="none" w="sm" len="sm"/>
            <a:tailEnd type="none" w="sm" len="sm"/>
          </a:ln>
        </p:spPr>
      </p:cxnSp>
      <p:cxnSp>
        <p:nvCxnSpPr>
          <p:cNvPr id="28" name="Google Shape;28;p66"/>
          <p:cNvCxnSpPr/>
          <p:nvPr/>
        </p:nvCxnSpPr>
        <p:spPr>
          <a:xfrm flipH="1">
            <a:off x="6108170" y="91545"/>
            <a:ext cx="6080655" cy="6080655"/>
          </a:xfrm>
          <a:prstGeom prst="straightConnector1">
            <a:avLst/>
          </a:prstGeom>
          <a:noFill/>
          <a:ln w="12700" cap="flat" cmpd="sng">
            <a:solidFill>
              <a:schemeClr val="lt1"/>
            </a:solidFill>
            <a:prstDash val="solid"/>
            <a:round/>
            <a:headEnd type="none" w="sm" len="sm"/>
            <a:tailEnd type="none" w="sm" len="sm"/>
          </a:ln>
        </p:spPr>
      </p:cxnSp>
      <p:cxnSp>
        <p:nvCxnSpPr>
          <p:cNvPr id="29" name="Google Shape;29;p66"/>
          <p:cNvCxnSpPr/>
          <p:nvPr/>
        </p:nvCxnSpPr>
        <p:spPr>
          <a:xfrm flipH="1">
            <a:off x="7235825" y="228600"/>
            <a:ext cx="4953000" cy="4953000"/>
          </a:xfrm>
          <a:prstGeom prst="straightConnector1">
            <a:avLst/>
          </a:prstGeom>
          <a:noFill/>
          <a:ln w="12700" cap="flat" cmpd="sng">
            <a:solidFill>
              <a:schemeClr val="lt1"/>
            </a:solidFill>
            <a:prstDash val="solid"/>
            <a:round/>
            <a:headEnd type="none" w="sm" len="sm"/>
            <a:tailEnd type="none" w="sm" len="sm"/>
          </a:ln>
        </p:spPr>
      </p:cxnSp>
      <p:cxnSp>
        <p:nvCxnSpPr>
          <p:cNvPr id="30" name="Google Shape;30;p66"/>
          <p:cNvCxnSpPr/>
          <p:nvPr/>
        </p:nvCxnSpPr>
        <p:spPr>
          <a:xfrm flipH="1">
            <a:off x="7335837" y="32278"/>
            <a:ext cx="4852989" cy="4852989"/>
          </a:xfrm>
          <a:prstGeom prst="straightConnector1">
            <a:avLst/>
          </a:prstGeom>
          <a:noFill/>
          <a:ln w="31750" cap="flat" cmpd="sng">
            <a:solidFill>
              <a:schemeClr val="lt1"/>
            </a:solidFill>
            <a:prstDash val="solid"/>
            <a:round/>
            <a:headEnd type="none" w="sm" len="sm"/>
            <a:tailEnd type="none" w="sm" len="sm"/>
          </a:ln>
        </p:spPr>
      </p:cxnSp>
      <p:cxnSp>
        <p:nvCxnSpPr>
          <p:cNvPr id="31" name="Google Shape;31;p66"/>
          <p:cNvCxnSpPr/>
          <p:nvPr/>
        </p:nvCxnSpPr>
        <p:spPr>
          <a:xfrm flipH="1">
            <a:off x="7845426" y="609601"/>
            <a:ext cx="4343399" cy="4343399"/>
          </a:xfrm>
          <a:prstGeom prst="straightConnector1">
            <a:avLst/>
          </a:prstGeom>
          <a:noFill/>
          <a:ln w="31750"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67"/>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7"/>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35" name="Google Shape;35;p67"/>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7"/>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8"/>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8"/>
          <p:cNvSpPr txBox="1">
            <a:spLocks noGrp="1"/>
          </p:cNvSpPr>
          <p:nvPr>
            <p:ph type="body" idx="1"/>
          </p:nvPr>
        </p:nvSpPr>
        <p:spPr>
          <a:xfrm>
            <a:off x="684211" y="685800"/>
            <a:ext cx="4937655" cy="3615267"/>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1" name="Google Shape;41;p68"/>
          <p:cNvSpPr txBox="1">
            <a:spLocks noGrp="1"/>
          </p:cNvSpPr>
          <p:nvPr>
            <p:ph type="body" idx="2"/>
          </p:nvPr>
        </p:nvSpPr>
        <p:spPr>
          <a:xfrm>
            <a:off x="5808133" y="685801"/>
            <a:ext cx="4934479" cy="3615266"/>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2" name="Google Shape;42;p68"/>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8"/>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4 Content" type="fourObj">
  <p:cSld name="FOUR_OBJECTS">
    <p:spTree>
      <p:nvGrpSpPr>
        <p:cNvPr id="1" name="Shape 45"/>
        <p:cNvGrpSpPr/>
        <p:nvPr/>
      </p:nvGrpSpPr>
      <p:grpSpPr>
        <a:xfrm>
          <a:off x="0" y="0"/>
          <a:ext cx="0" cy="0"/>
          <a:chOff x="0" y="0"/>
          <a:chExt cx="0" cy="0"/>
        </a:xfrm>
      </p:grpSpPr>
      <p:sp>
        <p:nvSpPr>
          <p:cNvPr id="46" name="Google Shape;46;p69"/>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9"/>
          <p:cNvSpPr txBox="1">
            <a:spLocks noGrp="1"/>
          </p:cNvSpPr>
          <p:nvPr>
            <p:ph type="body" idx="1"/>
          </p:nvPr>
        </p:nvSpPr>
        <p:spPr>
          <a:xfrm>
            <a:off x="609600" y="1600200"/>
            <a:ext cx="5384800" cy="2185988"/>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8" name="Google Shape;48;p69"/>
          <p:cNvSpPr txBox="1">
            <a:spLocks noGrp="1"/>
          </p:cNvSpPr>
          <p:nvPr>
            <p:ph type="body" idx="2"/>
          </p:nvPr>
        </p:nvSpPr>
        <p:spPr>
          <a:xfrm>
            <a:off x="6197600" y="1600200"/>
            <a:ext cx="5384800" cy="2185988"/>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9" name="Google Shape;49;p69"/>
          <p:cNvSpPr txBox="1">
            <a:spLocks noGrp="1"/>
          </p:cNvSpPr>
          <p:nvPr>
            <p:ph type="body" idx="3"/>
          </p:nvPr>
        </p:nvSpPr>
        <p:spPr>
          <a:xfrm>
            <a:off x="609600" y="3938589"/>
            <a:ext cx="5384800" cy="2187575"/>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50" name="Google Shape;50;p69"/>
          <p:cNvSpPr txBox="1">
            <a:spLocks noGrp="1"/>
          </p:cNvSpPr>
          <p:nvPr>
            <p:ph type="body" idx="4"/>
          </p:nvPr>
        </p:nvSpPr>
        <p:spPr>
          <a:xfrm>
            <a:off x="6197600" y="3938589"/>
            <a:ext cx="5384800" cy="2187575"/>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51" name="Google Shape;51;p69"/>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9"/>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69"/>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sz="3200" b="0" i="0">
                <a:solidFill>
                  <a:srgbClr val="09304A"/>
                </a:solidFill>
                <a:latin typeface="Century Gothic"/>
                <a:ea typeface="Century Gothic"/>
                <a:cs typeface="Century Gothic"/>
                <a:sym typeface="Century Gothic"/>
              </a:defRPr>
            </a:lvl1pPr>
            <a:lvl2pPr marL="0" lvl="1" indent="0" algn="r">
              <a:spcBef>
                <a:spcPts val="0"/>
              </a:spcBef>
              <a:buNone/>
              <a:defRPr sz="3200" b="0" i="0">
                <a:solidFill>
                  <a:srgbClr val="09304A"/>
                </a:solidFill>
                <a:latin typeface="Century Gothic"/>
                <a:ea typeface="Century Gothic"/>
                <a:cs typeface="Century Gothic"/>
                <a:sym typeface="Century Gothic"/>
              </a:defRPr>
            </a:lvl2pPr>
            <a:lvl3pPr marL="0" lvl="2" indent="0" algn="r">
              <a:spcBef>
                <a:spcPts val="0"/>
              </a:spcBef>
              <a:buNone/>
              <a:defRPr sz="3200" b="0" i="0">
                <a:solidFill>
                  <a:srgbClr val="09304A"/>
                </a:solidFill>
                <a:latin typeface="Century Gothic"/>
                <a:ea typeface="Century Gothic"/>
                <a:cs typeface="Century Gothic"/>
                <a:sym typeface="Century Gothic"/>
              </a:defRPr>
            </a:lvl3pPr>
            <a:lvl4pPr marL="0" lvl="3" indent="0" algn="r">
              <a:spcBef>
                <a:spcPts val="0"/>
              </a:spcBef>
              <a:buNone/>
              <a:defRPr sz="3200" b="0" i="0">
                <a:solidFill>
                  <a:srgbClr val="09304A"/>
                </a:solidFill>
                <a:latin typeface="Century Gothic"/>
                <a:ea typeface="Century Gothic"/>
                <a:cs typeface="Century Gothic"/>
                <a:sym typeface="Century Gothic"/>
              </a:defRPr>
            </a:lvl4pPr>
            <a:lvl5pPr marL="0" lvl="4" indent="0" algn="r">
              <a:spcBef>
                <a:spcPts val="0"/>
              </a:spcBef>
              <a:buNone/>
              <a:defRPr sz="3200" b="0" i="0">
                <a:solidFill>
                  <a:srgbClr val="09304A"/>
                </a:solidFill>
                <a:latin typeface="Century Gothic"/>
                <a:ea typeface="Century Gothic"/>
                <a:cs typeface="Century Gothic"/>
                <a:sym typeface="Century Gothic"/>
              </a:defRPr>
            </a:lvl5pPr>
            <a:lvl6pPr marL="0" lvl="5" indent="0" algn="r">
              <a:spcBef>
                <a:spcPts val="0"/>
              </a:spcBef>
              <a:buNone/>
              <a:defRPr sz="3200" b="0" i="0">
                <a:solidFill>
                  <a:srgbClr val="09304A"/>
                </a:solidFill>
                <a:latin typeface="Century Gothic"/>
                <a:ea typeface="Century Gothic"/>
                <a:cs typeface="Century Gothic"/>
                <a:sym typeface="Century Gothic"/>
              </a:defRPr>
            </a:lvl6pPr>
            <a:lvl7pPr marL="0" lvl="6" indent="0" algn="r">
              <a:spcBef>
                <a:spcPts val="0"/>
              </a:spcBef>
              <a:buNone/>
              <a:defRPr sz="3200" b="0" i="0">
                <a:solidFill>
                  <a:srgbClr val="09304A"/>
                </a:solidFill>
                <a:latin typeface="Century Gothic"/>
                <a:ea typeface="Century Gothic"/>
                <a:cs typeface="Century Gothic"/>
                <a:sym typeface="Century Gothic"/>
              </a:defRPr>
            </a:lvl7pPr>
            <a:lvl8pPr marL="0" lvl="7" indent="0" algn="r">
              <a:spcBef>
                <a:spcPts val="0"/>
              </a:spcBef>
              <a:buNone/>
              <a:defRPr sz="3200" b="0" i="0">
                <a:solidFill>
                  <a:srgbClr val="09304A"/>
                </a:solidFill>
                <a:latin typeface="Century Gothic"/>
                <a:ea typeface="Century Gothic"/>
                <a:cs typeface="Century Gothic"/>
                <a:sym typeface="Century Gothic"/>
              </a:defRPr>
            </a:lvl8pPr>
            <a:lvl9pPr marL="0" lvl="8" indent="0" algn="r">
              <a:spcBef>
                <a:spcPts val="0"/>
              </a:spcBef>
              <a:buNone/>
              <a:defRPr sz="3200" b="0" i="0">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4"/>
        <p:cNvGrpSpPr/>
        <p:nvPr/>
      </p:nvGrpSpPr>
      <p:grpSpPr>
        <a:xfrm>
          <a:off x="0" y="0"/>
          <a:ext cx="0" cy="0"/>
          <a:chOff x="0" y="0"/>
          <a:chExt cx="0" cy="0"/>
        </a:xfrm>
      </p:grpSpPr>
      <p:sp>
        <p:nvSpPr>
          <p:cNvPr id="55" name="Google Shape;55;p70"/>
          <p:cNvSpPr txBox="1">
            <a:spLocks noGrp="1"/>
          </p:cNvSpPr>
          <p:nvPr>
            <p:ph type="title"/>
          </p:nvPr>
        </p:nvSpPr>
        <p:spPr>
          <a:xfrm>
            <a:off x="684211" y="2006600"/>
            <a:ext cx="8534401" cy="228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600"/>
              <a:buFont typeface="Century Gothic"/>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0"/>
          <p:cNvSpPr txBox="1">
            <a:spLocks noGrp="1"/>
          </p:cNvSpPr>
          <p:nvPr>
            <p:ph type="body" idx="1"/>
          </p:nvPr>
        </p:nvSpPr>
        <p:spPr>
          <a:xfrm>
            <a:off x="684213" y="4495800"/>
            <a:ext cx="8534400" cy="14986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57" name="Google Shape;57;p70"/>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0"/>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0"/>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0"/>
        <p:cNvGrpSpPr/>
        <p:nvPr/>
      </p:nvGrpSpPr>
      <p:grpSpPr>
        <a:xfrm>
          <a:off x="0" y="0"/>
          <a:ext cx="0" cy="0"/>
          <a:chOff x="0" y="0"/>
          <a:chExt cx="0" cy="0"/>
        </a:xfrm>
      </p:grpSpPr>
      <p:sp>
        <p:nvSpPr>
          <p:cNvPr id="61" name="Google Shape;61;p71"/>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71"/>
          <p:cNvSpPr txBox="1">
            <a:spLocks noGrp="1"/>
          </p:cNvSpPr>
          <p:nvPr>
            <p:ph type="body" idx="1"/>
          </p:nvPr>
        </p:nvSpPr>
        <p:spPr>
          <a:xfrm>
            <a:off x="972080" y="685800"/>
            <a:ext cx="4649787"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240"/>
              <a:buNone/>
              <a:defRPr sz="2800" b="0">
                <a:solidFill>
                  <a:schemeClr val="lt1"/>
                </a:solidFill>
              </a:defRPr>
            </a:lvl1pPr>
            <a:lvl2pPr marL="914400" lvl="1" indent="-228600" algn="l">
              <a:spcBef>
                <a:spcPts val="600"/>
              </a:spcBef>
              <a:spcAft>
                <a:spcPts val="0"/>
              </a:spcAft>
              <a:buSzPts val="1600"/>
              <a:buNone/>
              <a:defRPr sz="2000" b="1"/>
            </a:lvl2pPr>
            <a:lvl3pPr marL="1371600" lvl="2" indent="-228600" algn="l">
              <a:spcBef>
                <a:spcPts val="600"/>
              </a:spcBef>
              <a:spcAft>
                <a:spcPts val="0"/>
              </a:spcAft>
              <a:buSzPts val="1440"/>
              <a:buNone/>
              <a:defRPr sz="1800" b="1"/>
            </a:lvl3pPr>
            <a:lvl4pPr marL="1828800" lvl="3" indent="-228600" algn="l">
              <a:spcBef>
                <a:spcPts val="600"/>
              </a:spcBef>
              <a:spcAft>
                <a:spcPts val="0"/>
              </a:spcAft>
              <a:buSzPts val="1280"/>
              <a:buNone/>
              <a:defRPr sz="1600" b="1"/>
            </a:lvl4pPr>
            <a:lvl5pPr marL="2286000" lvl="4" indent="-228600" algn="l">
              <a:spcBef>
                <a:spcPts val="600"/>
              </a:spcBef>
              <a:spcAft>
                <a:spcPts val="0"/>
              </a:spcAft>
              <a:buSzPts val="1280"/>
              <a:buNone/>
              <a:defRPr sz="1600" b="1"/>
            </a:lvl5pPr>
            <a:lvl6pPr marL="2743200" lvl="5" indent="-228600" algn="l">
              <a:spcBef>
                <a:spcPts val="600"/>
              </a:spcBef>
              <a:spcAft>
                <a:spcPts val="0"/>
              </a:spcAft>
              <a:buSzPts val="1280"/>
              <a:buNone/>
              <a:defRPr sz="1600" b="1"/>
            </a:lvl6pPr>
            <a:lvl7pPr marL="3200400" lvl="6" indent="-228600" algn="l">
              <a:spcBef>
                <a:spcPts val="600"/>
              </a:spcBef>
              <a:spcAft>
                <a:spcPts val="0"/>
              </a:spcAft>
              <a:buSzPts val="1280"/>
              <a:buNone/>
              <a:defRPr sz="1600" b="1"/>
            </a:lvl7pPr>
            <a:lvl8pPr marL="3657600" lvl="7" indent="-228600" algn="l">
              <a:spcBef>
                <a:spcPts val="600"/>
              </a:spcBef>
              <a:spcAft>
                <a:spcPts val="0"/>
              </a:spcAft>
              <a:buSzPts val="1280"/>
              <a:buNone/>
              <a:defRPr sz="1600" b="1"/>
            </a:lvl8pPr>
            <a:lvl9pPr marL="4114800" lvl="8" indent="-228600" algn="l">
              <a:spcBef>
                <a:spcPts val="600"/>
              </a:spcBef>
              <a:spcAft>
                <a:spcPts val="600"/>
              </a:spcAft>
              <a:buSzPts val="1280"/>
              <a:buNone/>
              <a:defRPr sz="1600" b="1"/>
            </a:lvl9pPr>
          </a:lstStyle>
          <a:p>
            <a:endParaRPr/>
          </a:p>
        </p:txBody>
      </p:sp>
      <p:sp>
        <p:nvSpPr>
          <p:cNvPr id="63" name="Google Shape;63;p71"/>
          <p:cNvSpPr txBox="1">
            <a:spLocks noGrp="1"/>
          </p:cNvSpPr>
          <p:nvPr>
            <p:ph type="body" idx="2"/>
          </p:nvPr>
        </p:nvSpPr>
        <p:spPr>
          <a:xfrm>
            <a:off x="684211" y="1270529"/>
            <a:ext cx="4937655" cy="3030538"/>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64" name="Google Shape;64;p71"/>
          <p:cNvSpPr txBox="1">
            <a:spLocks noGrp="1"/>
          </p:cNvSpPr>
          <p:nvPr>
            <p:ph type="body" idx="3"/>
          </p:nvPr>
        </p:nvSpPr>
        <p:spPr>
          <a:xfrm>
            <a:off x="6079066" y="685800"/>
            <a:ext cx="466513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240"/>
              <a:buNone/>
              <a:defRPr sz="2800" b="0">
                <a:solidFill>
                  <a:schemeClr val="lt1"/>
                </a:solidFill>
              </a:defRPr>
            </a:lvl1pPr>
            <a:lvl2pPr marL="914400" lvl="1" indent="-228600" algn="l">
              <a:spcBef>
                <a:spcPts val="600"/>
              </a:spcBef>
              <a:spcAft>
                <a:spcPts val="0"/>
              </a:spcAft>
              <a:buSzPts val="1600"/>
              <a:buNone/>
              <a:defRPr sz="2000" b="1"/>
            </a:lvl2pPr>
            <a:lvl3pPr marL="1371600" lvl="2" indent="-228600" algn="l">
              <a:spcBef>
                <a:spcPts val="600"/>
              </a:spcBef>
              <a:spcAft>
                <a:spcPts val="0"/>
              </a:spcAft>
              <a:buSzPts val="1440"/>
              <a:buNone/>
              <a:defRPr sz="1800" b="1"/>
            </a:lvl3pPr>
            <a:lvl4pPr marL="1828800" lvl="3" indent="-228600" algn="l">
              <a:spcBef>
                <a:spcPts val="600"/>
              </a:spcBef>
              <a:spcAft>
                <a:spcPts val="0"/>
              </a:spcAft>
              <a:buSzPts val="1280"/>
              <a:buNone/>
              <a:defRPr sz="1600" b="1"/>
            </a:lvl4pPr>
            <a:lvl5pPr marL="2286000" lvl="4" indent="-228600" algn="l">
              <a:spcBef>
                <a:spcPts val="600"/>
              </a:spcBef>
              <a:spcAft>
                <a:spcPts val="0"/>
              </a:spcAft>
              <a:buSzPts val="1280"/>
              <a:buNone/>
              <a:defRPr sz="1600" b="1"/>
            </a:lvl5pPr>
            <a:lvl6pPr marL="2743200" lvl="5" indent="-228600" algn="l">
              <a:spcBef>
                <a:spcPts val="600"/>
              </a:spcBef>
              <a:spcAft>
                <a:spcPts val="0"/>
              </a:spcAft>
              <a:buSzPts val="1280"/>
              <a:buNone/>
              <a:defRPr sz="1600" b="1"/>
            </a:lvl6pPr>
            <a:lvl7pPr marL="3200400" lvl="6" indent="-228600" algn="l">
              <a:spcBef>
                <a:spcPts val="600"/>
              </a:spcBef>
              <a:spcAft>
                <a:spcPts val="0"/>
              </a:spcAft>
              <a:buSzPts val="1280"/>
              <a:buNone/>
              <a:defRPr sz="1600" b="1"/>
            </a:lvl7pPr>
            <a:lvl8pPr marL="3657600" lvl="7" indent="-228600" algn="l">
              <a:spcBef>
                <a:spcPts val="600"/>
              </a:spcBef>
              <a:spcAft>
                <a:spcPts val="0"/>
              </a:spcAft>
              <a:buSzPts val="1280"/>
              <a:buNone/>
              <a:defRPr sz="1600" b="1"/>
            </a:lvl8pPr>
            <a:lvl9pPr marL="4114800" lvl="8" indent="-228600" algn="l">
              <a:spcBef>
                <a:spcPts val="600"/>
              </a:spcBef>
              <a:spcAft>
                <a:spcPts val="600"/>
              </a:spcAft>
              <a:buSzPts val="1280"/>
              <a:buNone/>
              <a:defRPr sz="1600" b="1"/>
            </a:lvl9pPr>
          </a:lstStyle>
          <a:p>
            <a:endParaRPr/>
          </a:p>
        </p:txBody>
      </p:sp>
      <p:sp>
        <p:nvSpPr>
          <p:cNvPr id="65" name="Google Shape;65;p71"/>
          <p:cNvSpPr txBox="1">
            <a:spLocks noGrp="1"/>
          </p:cNvSpPr>
          <p:nvPr>
            <p:ph type="body" idx="4"/>
          </p:nvPr>
        </p:nvSpPr>
        <p:spPr>
          <a:xfrm>
            <a:off x="5806545" y="1262062"/>
            <a:ext cx="4929188" cy="3030538"/>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66" name="Google Shape;66;p71"/>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1"/>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7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sp>
        <p:nvSpPr>
          <p:cNvPr id="70" name="Google Shape;70;p72"/>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2"/>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2"/>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72"/>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8"/>
        <p:cNvGrpSpPr/>
        <p:nvPr/>
      </p:nvGrpSpPr>
      <p:grpSpPr>
        <a:xfrm>
          <a:off x="0" y="0"/>
          <a:ext cx="0" cy="0"/>
          <a:chOff x="0" y="0"/>
          <a:chExt cx="0" cy="0"/>
        </a:xfrm>
      </p:grpSpPr>
      <p:sp>
        <p:nvSpPr>
          <p:cNvPr id="79" name="Google Shape;79;p74"/>
          <p:cNvSpPr txBox="1">
            <a:spLocks noGrp="1"/>
          </p:cNvSpPr>
          <p:nvPr>
            <p:ph type="title"/>
          </p:nvPr>
        </p:nvSpPr>
        <p:spPr>
          <a:xfrm>
            <a:off x="7085012" y="685800"/>
            <a:ext cx="3657600"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74"/>
          <p:cNvSpPr txBox="1">
            <a:spLocks noGrp="1"/>
          </p:cNvSpPr>
          <p:nvPr>
            <p:ph type="body" idx="1"/>
          </p:nvPr>
        </p:nvSpPr>
        <p:spPr>
          <a:xfrm>
            <a:off x="684212" y="685800"/>
            <a:ext cx="5943601" cy="5308600"/>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81" name="Google Shape;81;p74"/>
          <p:cNvSpPr txBox="1">
            <a:spLocks noGrp="1"/>
          </p:cNvSpPr>
          <p:nvPr>
            <p:ph type="body" idx="2"/>
          </p:nvPr>
        </p:nvSpPr>
        <p:spPr>
          <a:xfrm>
            <a:off x="7085012" y="2209799"/>
            <a:ext cx="3657600" cy="2091267"/>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80"/>
              <a:buNone/>
              <a:defRPr sz="1600"/>
            </a:lvl1pPr>
            <a:lvl2pPr marL="914400" lvl="1" indent="-228600" algn="l">
              <a:spcBef>
                <a:spcPts val="600"/>
              </a:spcBef>
              <a:spcAft>
                <a:spcPts val="0"/>
              </a:spcAft>
              <a:buSzPts val="960"/>
              <a:buNone/>
              <a:defRPr sz="1200"/>
            </a:lvl2pPr>
            <a:lvl3pPr marL="1371600" lvl="2" indent="-228600" algn="l">
              <a:spcBef>
                <a:spcPts val="600"/>
              </a:spcBef>
              <a:spcAft>
                <a:spcPts val="0"/>
              </a:spcAft>
              <a:buSzPts val="800"/>
              <a:buNone/>
              <a:defRPr sz="1000"/>
            </a:lvl3pPr>
            <a:lvl4pPr marL="1828800" lvl="3" indent="-228600" algn="l">
              <a:spcBef>
                <a:spcPts val="600"/>
              </a:spcBef>
              <a:spcAft>
                <a:spcPts val="0"/>
              </a:spcAft>
              <a:buSzPts val="720"/>
              <a:buNone/>
              <a:defRPr sz="900"/>
            </a:lvl4pPr>
            <a:lvl5pPr marL="2286000" lvl="4" indent="-228600" algn="l">
              <a:spcBef>
                <a:spcPts val="600"/>
              </a:spcBef>
              <a:spcAft>
                <a:spcPts val="0"/>
              </a:spcAft>
              <a:buSzPts val="720"/>
              <a:buNone/>
              <a:defRPr sz="900"/>
            </a:lvl5pPr>
            <a:lvl6pPr marL="2743200" lvl="5" indent="-228600" algn="l">
              <a:spcBef>
                <a:spcPts val="600"/>
              </a:spcBef>
              <a:spcAft>
                <a:spcPts val="0"/>
              </a:spcAft>
              <a:buSzPts val="720"/>
              <a:buNone/>
              <a:defRPr sz="900"/>
            </a:lvl6pPr>
            <a:lvl7pPr marL="3200400" lvl="6" indent="-228600" algn="l">
              <a:spcBef>
                <a:spcPts val="600"/>
              </a:spcBef>
              <a:spcAft>
                <a:spcPts val="0"/>
              </a:spcAft>
              <a:buSzPts val="720"/>
              <a:buNone/>
              <a:defRPr sz="900"/>
            </a:lvl7pPr>
            <a:lvl8pPr marL="3657600" lvl="7" indent="-228600" algn="l">
              <a:spcBef>
                <a:spcPts val="600"/>
              </a:spcBef>
              <a:spcAft>
                <a:spcPts val="0"/>
              </a:spcAft>
              <a:buSzPts val="720"/>
              <a:buNone/>
              <a:defRPr sz="900"/>
            </a:lvl8pPr>
            <a:lvl9pPr marL="4114800" lvl="8" indent="-228600" algn="l">
              <a:spcBef>
                <a:spcPts val="600"/>
              </a:spcBef>
              <a:spcAft>
                <a:spcPts val="600"/>
              </a:spcAft>
              <a:buSzPts val="720"/>
              <a:buNone/>
              <a:defRPr sz="900"/>
            </a:lvl9pPr>
          </a:lstStyle>
          <a:p>
            <a:endParaRPr/>
          </a:p>
        </p:txBody>
      </p:sp>
      <p:sp>
        <p:nvSpPr>
          <p:cNvPr id="82" name="Google Shape;82;p74"/>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4"/>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4"/>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5"/>
        <p:cNvGrpSpPr/>
        <p:nvPr/>
      </p:nvGrpSpPr>
      <p:grpSpPr>
        <a:xfrm>
          <a:off x="0" y="0"/>
          <a:ext cx="0" cy="0"/>
          <a:chOff x="0" y="0"/>
          <a:chExt cx="0" cy="0"/>
        </a:xfrm>
      </p:grpSpPr>
      <p:sp>
        <p:nvSpPr>
          <p:cNvPr id="86" name="Google Shape;86;p75"/>
          <p:cNvSpPr txBox="1">
            <a:spLocks noGrp="1"/>
          </p:cNvSpPr>
          <p:nvPr>
            <p:ph type="title"/>
          </p:nvPr>
        </p:nvSpPr>
        <p:spPr>
          <a:xfrm>
            <a:off x="4722812" y="1447800"/>
            <a:ext cx="6019800"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2800"/>
              <a:buFont typeface="Century Gothic"/>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75"/>
          <p:cNvSpPr>
            <a:spLocks noGrp="1"/>
          </p:cNvSpPr>
          <p:nvPr>
            <p:ph type="pic" idx="2"/>
          </p:nvPr>
        </p:nvSpPr>
        <p:spPr>
          <a:xfrm>
            <a:off x="989012" y="914400"/>
            <a:ext cx="3280974" cy="45720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91425" tIns="45700" rIns="91425" bIns="45700" anchor="t" anchorCtr="0">
            <a:normAutofit/>
          </a:bodyPr>
          <a:lstStyle>
            <a:lvl1pPr marR="0" lvl="0" algn="ctr"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R="0" lvl="1"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2pPr>
            <a:lvl3pPr marR="0" lvl="2"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R="0" lvl="3"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4pPr>
            <a:lvl5pPr marR="0" lvl="4"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5pPr>
            <a:lvl6pPr marR="0" lvl="5"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6pPr>
            <a:lvl7pPr marR="0" lvl="6"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7pPr>
            <a:lvl8pPr marR="0" lvl="7"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8pPr>
            <a:lvl9pPr marR="0" lvl="8" algn="l" rtl="0">
              <a:spcBef>
                <a:spcPts val="600"/>
              </a:spcBef>
              <a:spcAft>
                <a:spcPts val="60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9pPr>
          </a:lstStyle>
          <a:p>
            <a:endParaRPr/>
          </a:p>
        </p:txBody>
      </p:sp>
      <p:sp>
        <p:nvSpPr>
          <p:cNvPr id="88" name="Google Shape;88;p75"/>
          <p:cNvSpPr txBox="1">
            <a:spLocks noGrp="1"/>
          </p:cNvSpPr>
          <p:nvPr>
            <p:ph type="body" idx="1"/>
          </p:nvPr>
        </p:nvSpPr>
        <p:spPr>
          <a:xfrm>
            <a:off x="4722812" y="2777066"/>
            <a:ext cx="6021388" cy="2048933"/>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lvl1pPr>
            <a:lvl2pPr marL="914400" lvl="1" indent="-228600" algn="l">
              <a:spcBef>
                <a:spcPts val="600"/>
              </a:spcBef>
              <a:spcAft>
                <a:spcPts val="0"/>
              </a:spcAft>
              <a:buSzPts val="960"/>
              <a:buNone/>
              <a:defRPr sz="1200"/>
            </a:lvl2pPr>
            <a:lvl3pPr marL="1371600" lvl="2" indent="-228600" algn="l">
              <a:spcBef>
                <a:spcPts val="600"/>
              </a:spcBef>
              <a:spcAft>
                <a:spcPts val="0"/>
              </a:spcAft>
              <a:buSzPts val="800"/>
              <a:buNone/>
              <a:defRPr sz="1000"/>
            </a:lvl3pPr>
            <a:lvl4pPr marL="1828800" lvl="3" indent="-228600" algn="l">
              <a:spcBef>
                <a:spcPts val="600"/>
              </a:spcBef>
              <a:spcAft>
                <a:spcPts val="0"/>
              </a:spcAft>
              <a:buSzPts val="720"/>
              <a:buNone/>
              <a:defRPr sz="900"/>
            </a:lvl4pPr>
            <a:lvl5pPr marL="2286000" lvl="4" indent="-228600" algn="l">
              <a:spcBef>
                <a:spcPts val="600"/>
              </a:spcBef>
              <a:spcAft>
                <a:spcPts val="0"/>
              </a:spcAft>
              <a:buSzPts val="720"/>
              <a:buNone/>
              <a:defRPr sz="900"/>
            </a:lvl5pPr>
            <a:lvl6pPr marL="2743200" lvl="5" indent="-228600" algn="l">
              <a:spcBef>
                <a:spcPts val="600"/>
              </a:spcBef>
              <a:spcAft>
                <a:spcPts val="0"/>
              </a:spcAft>
              <a:buSzPts val="720"/>
              <a:buNone/>
              <a:defRPr sz="900"/>
            </a:lvl6pPr>
            <a:lvl7pPr marL="3200400" lvl="6" indent="-228600" algn="l">
              <a:spcBef>
                <a:spcPts val="600"/>
              </a:spcBef>
              <a:spcAft>
                <a:spcPts val="0"/>
              </a:spcAft>
              <a:buSzPts val="720"/>
              <a:buNone/>
              <a:defRPr sz="900"/>
            </a:lvl7pPr>
            <a:lvl8pPr marL="3657600" lvl="7" indent="-228600" algn="l">
              <a:spcBef>
                <a:spcPts val="600"/>
              </a:spcBef>
              <a:spcAft>
                <a:spcPts val="0"/>
              </a:spcAft>
              <a:buSzPts val="720"/>
              <a:buNone/>
              <a:defRPr sz="900"/>
            </a:lvl8pPr>
            <a:lvl9pPr marL="4114800" lvl="8" indent="-228600" algn="l">
              <a:spcBef>
                <a:spcPts val="600"/>
              </a:spcBef>
              <a:spcAft>
                <a:spcPts val="600"/>
              </a:spcAft>
              <a:buSzPts val="720"/>
              <a:buNone/>
              <a:defRPr sz="900"/>
            </a:lvl9pPr>
          </a:lstStyle>
          <a:p>
            <a:endParaRPr/>
          </a:p>
        </p:txBody>
      </p:sp>
      <p:sp>
        <p:nvSpPr>
          <p:cNvPr id="89" name="Google Shape;89;p75"/>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75"/>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7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92"/>
        <p:cNvGrpSpPr/>
        <p:nvPr/>
      </p:nvGrpSpPr>
      <p:grpSpPr>
        <a:xfrm>
          <a:off x="0" y="0"/>
          <a:ext cx="0" cy="0"/>
          <a:chOff x="0" y="0"/>
          <a:chExt cx="0" cy="0"/>
        </a:xfrm>
      </p:grpSpPr>
      <p:sp>
        <p:nvSpPr>
          <p:cNvPr id="93" name="Google Shape;93;p76"/>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76"/>
          <p:cNvSpPr>
            <a:spLocks noGrp="1"/>
          </p:cNvSpPr>
          <p:nvPr>
            <p:ph type="pic" idx="2"/>
          </p:nvPr>
        </p:nvSpPr>
        <p:spPr>
          <a:xfrm>
            <a:off x="685800" y="533400"/>
            <a:ext cx="10818812" cy="31242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txBody>
          <a:bodyPr spcFirstLastPara="1" wrap="square" lIns="91425" tIns="45700" rIns="91425" bIns="45700" anchor="t" anchorCtr="0">
            <a:normAutofit/>
          </a:bodyPr>
          <a:lstStyle>
            <a:lvl1pPr marR="0" lvl="0" algn="ctr" rtl="0">
              <a:spcBef>
                <a:spcPts val="32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1pPr>
            <a:lvl2pPr marR="0" lvl="1"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2pPr>
            <a:lvl3pPr marR="0" lvl="2"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3pPr>
            <a:lvl4pPr marR="0" lvl="3"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4pPr>
            <a:lvl5pPr marR="0" lvl="4"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5pPr>
            <a:lvl6pPr marR="0" lvl="5"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6pPr>
            <a:lvl7pPr marR="0" lvl="6"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7pPr>
            <a:lvl8pPr marR="0" lvl="7" algn="l" rtl="0">
              <a:spcBef>
                <a:spcPts val="600"/>
              </a:spcBef>
              <a:spcAft>
                <a:spcPts val="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8pPr>
            <a:lvl9pPr marR="0" lvl="8" algn="l" rtl="0">
              <a:spcBef>
                <a:spcPts val="600"/>
              </a:spcBef>
              <a:spcAft>
                <a:spcPts val="600"/>
              </a:spcAft>
              <a:buClr>
                <a:schemeClr val="lt1"/>
              </a:buClr>
              <a:buSzPts val="1280"/>
              <a:buFont typeface="Noto Sans Symbols"/>
              <a:buNone/>
              <a:defRPr sz="1600" b="0" i="0" u="none" strike="noStrike" cap="none">
                <a:solidFill>
                  <a:srgbClr val="0F486F"/>
                </a:solidFill>
                <a:latin typeface="Century Gothic"/>
                <a:ea typeface="Century Gothic"/>
                <a:cs typeface="Century Gothic"/>
                <a:sym typeface="Century Gothic"/>
              </a:defRPr>
            </a:lvl9pPr>
          </a:lstStyle>
          <a:p>
            <a:endParaRPr/>
          </a:p>
        </p:txBody>
      </p:sp>
      <p:sp>
        <p:nvSpPr>
          <p:cNvPr id="95" name="Google Shape;95;p76"/>
          <p:cNvSpPr txBox="1">
            <a:spLocks noGrp="1"/>
          </p:cNvSpPr>
          <p:nvPr>
            <p:ph type="body" idx="1"/>
          </p:nvPr>
        </p:nvSpPr>
        <p:spPr>
          <a:xfrm>
            <a:off x="914402" y="3843867"/>
            <a:ext cx="8304210" cy="45720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80"/>
              <a:buFont typeface="Century Gothic"/>
              <a:buNone/>
              <a:defRPr sz="1600"/>
            </a:lvl1pPr>
            <a:lvl2pPr marL="914400" lvl="1" indent="-228600" algn="l">
              <a:spcBef>
                <a:spcPts val="600"/>
              </a:spcBef>
              <a:spcAft>
                <a:spcPts val="0"/>
              </a:spcAft>
              <a:buSzPts val="1440"/>
              <a:buFont typeface="Century Gothic"/>
              <a:buNone/>
              <a:defRPr/>
            </a:lvl2pPr>
            <a:lvl3pPr marL="1371600" lvl="2" indent="-228600" algn="l">
              <a:spcBef>
                <a:spcPts val="600"/>
              </a:spcBef>
              <a:spcAft>
                <a:spcPts val="0"/>
              </a:spcAft>
              <a:buSzPts val="1280"/>
              <a:buFont typeface="Century Gothic"/>
              <a:buNone/>
              <a:defRPr/>
            </a:lvl3pPr>
            <a:lvl4pPr marL="1828800" lvl="3" indent="-228600" algn="l">
              <a:spcBef>
                <a:spcPts val="600"/>
              </a:spcBef>
              <a:spcAft>
                <a:spcPts val="0"/>
              </a:spcAft>
              <a:buSzPts val="1120"/>
              <a:buFont typeface="Century Gothic"/>
              <a:buNone/>
              <a:defRPr/>
            </a:lvl4pPr>
            <a:lvl5pPr marL="2286000" lvl="4" indent="-228600" algn="l">
              <a:spcBef>
                <a:spcPts val="600"/>
              </a:spcBef>
              <a:spcAft>
                <a:spcPts val="0"/>
              </a:spcAft>
              <a:buSzPts val="1120"/>
              <a:buFont typeface="Century Gothic"/>
              <a:buNone/>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96" name="Google Shape;96;p76"/>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6"/>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7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9"/>
        <p:cNvGrpSpPr/>
        <p:nvPr/>
      </p:nvGrpSpPr>
      <p:grpSpPr>
        <a:xfrm>
          <a:off x="0" y="0"/>
          <a:ext cx="0" cy="0"/>
          <a:chOff x="0" y="0"/>
          <a:chExt cx="0" cy="0"/>
        </a:xfrm>
      </p:grpSpPr>
      <p:sp>
        <p:nvSpPr>
          <p:cNvPr id="100" name="Google Shape;100;p77"/>
          <p:cNvSpPr txBox="1">
            <a:spLocks noGrp="1"/>
          </p:cNvSpPr>
          <p:nvPr>
            <p:ph type="title"/>
          </p:nvPr>
        </p:nvSpPr>
        <p:spPr>
          <a:xfrm>
            <a:off x="684213" y="685800"/>
            <a:ext cx="100584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77"/>
          <p:cNvSpPr txBox="1">
            <a:spLocks noGrp="1"/>
          </p:cNvSpPr>
          <p:nvPr>
            <p:ph type="body" idx="1"/>
          </p:nvPr>
        </p:nvSpPr>
        <p:spPr>
          <a:xfrm>
            <a:off x="684212" y="4114800"/>
            <a:ext cx="8535988" cy="1879600"/>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02" name="Google Shape;102;p77"/>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77"/>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7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5"/>
        <p:cNvGrpSpPr/>
        <p:nvPr/>
      </p:nvGrpSpPr>
      <p:grpSpPr>
        <a:xfrm>
          <a:off x="0" y="0"/>
          <a:ext cx="0" cy="0"/>
          <a:chOff x="0" y="0"/>
          <a:chExt cx="0" cy="0"/>
        </a:xfrm>
      </p:grpSpPr>
      <p:sp>
        <p:nvSpPr>
          <p:cNvPr id="106" name="Google Shape;106;p78"/>
          <p:cNvSpPr txBox="1">
            <a:spLocks noGrp="1"/>
          </p:cNvSpPr>
          <p:nvPr>
            <p:ph type="title"/>
          </p:nvPr>
        </p:nvSpPr>
        <p:spPr>
          <a:xfrm>
            <a:off x="1141411" y="685800"/>
            <a:ext cx="9144001"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a:buNone/>
              <a:defRPr sz="320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78"/>
          <p:cNvSpPr txBox="1">
            <a:spLocks noGrp="1"/>
          </p:cNvSpPr>
          <p:nvPr>
            <p:ph type="body" idx="1"/>
          </p:nvPr>
        </p:nvSpPr>
        <p:spPr>
          <a:xfrm>
            <a:off x="1446212" y="3429000"/>
            <a:ext cx="8534400" cy="381000"/>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Font typeface="Century Gothic"/>
              <a:buNone/>
              <a:defRPr/>
            </a:lvl1pPr>
            <a:lvl2pPr marL="914400" lvl="1" indent="-228600" algn="l">
              <a:spcBef>
                <a:spcPts val="600"/>
              </a:spcBef>
              <a:spcAft>
                <a:spcPts val="0"/>
              </a:spcAft>
              <a:buSzPts val="1440"/>
              <a:buFont typeface="Century Gothic"/>
              <a:buNone/>
              <a:defRPr/>
            </a:lvl2pPr>
            <a:lvl3pPr marL="1371600" lvl="2" indent="-228600" algn="l">
              <a:spcBef>
                <a:spcPts val="600"/>
              </a:spcBef>
              <a:spcAft>
                <a:spcPts val="0"/>
              </a:spcAft>
              <a:buSzPts val="1280"/>
              <a:buFont typeface="Century Gothic"/>
              <a:buNone/>
              <a:defRPr/>
            </a:lvl3pPr>
            <a:lvl4pPr marL="1828800" lvl="3" indent="-228600" algn="l">
              <a:spcBef>
                <a:spcPts val="600"/>
              </a:spcBef>
              <a:spcAft>
                <a:spcPts val="0"/>
              </a:spcAft>
              <a:buSzPts val="1120"/>
              <a:buFont typeface="Century Gothic"/>
              <a:buNone/>
              <a:defRPr/>
            </a:lvl4pPr>
            <a:lvl5pPr marL="2286000" lvl="4" indent="-228600" algn="l">
              <a:spcBef>
                <a:spcPts val="600"/>
              </a:spcBef>
              <a:spcAft>
                <a:spcPts val="0"/>
              </a:spcAft>
              <a:buSzPts val="1120"/>
              <a:buFont typeface="Century Gothic"/>
              <a:buNone/>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08" name="Google Shape;108;p78"/>
          <p:cNvSpPr txBox="1">
            <a:spLocks noGrp="1"/>
          </p:cNvSpPr>
          <p:nvPr>
            <p:ph type="body" idx="2"/>
          </p:nvPr>
        </p:nvSpPr>
        <p:spPr>
          <a:xfrm>
            <a:off x="684213" y="4301067"/>
            <a:ext cx="8534400" cy="1684865"/>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09" name="Google Shape;109;p78"/>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78"/>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7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2" name="Google Shape;112;p78"/>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13" name="Google Shape;113;p78"/>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4"/>
        <p:cNvGrpSpPr/>
        <p:nvPr/>
      </p:nvGrpSpPr>
      <p:grpSpPr>
        <a:xfrm>
          <a:off x="0" y="0"/>
          <a:ext cx="0" cy="0"/>
          <a:chOff x="0" y="0"/>
          <a:chExt cx="0" cy="0"/>
        </a:xfrm>
      </p:grpSpPr>
      <p:sp>
        <p:nvSpPr>
          <p:cNvPr id="115" name="Google Shape;115;p79"/>
          <p:cNvSpPr txBox="1">
            <a:spLocks noGrp="1"/>
          </p:cNvSpPr>
          <p:nvPr>
            <p:ph type="title"/>
          </p:nvPr>
        </p:nvSpPr>
        <p:spPr>
          <a:xfrm>
            <a:off x="684212" y="3429000"/>
            <a:ext cx="8534400" cy="169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200"/>
              <a:buFont typeface="Century Gothic"/>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79"/>
          <p:cNvSpPr txBox="1">
            <a:spLocks noGrp="1"/>
          </p:cNvSpPr>
          <p:nvPr>
            <p:ph type="body" idx="1"/>
          </p:nvPr>
        </p:nvSpPr>
        <p:spPr>
          <a:xfrm>
            <a:off x="684211" y="5132981"/>
            <a:ext cx="8535990"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17" name="Google Shape;117;p79"/>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79"/>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79"/>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0"/>
        <p:cNvGrpSpPr/>
        <p:nvPr/>
      </p:nvGrpSpPr>
      <p:grpSpPr>
        <a:xfrm>
          <a:off x="0" y="0"/>
          <a:ext cx="0" cy="0"/>
          <a:chOff x="0" y="0"/>
          <a:chExt cx="0" cy="0"/>
        </a:xfrm>
      </p:grpSpPr>
      <p:sp>
        <p:nvSpPr>
          <p:cNvPr id="121" name="Google Shape;121;p80"/>
          <p:cNvSpPr txBox="1">
            <a:spLocks noGrp="1"/>
          </p:cNvSpPr>
          <p:nvPr>
            <p:ph type="title"/>
          </p:nvPr>
        </p:nvSpPr>
        <p:spPr>
          <a:xfrm>
            <a:off x="1141413" y="685800"/>
            <a:ext cx="91440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a:buNone/>
              <a:defRPr sz="320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80"/>
          <p:cNvSpPr txBox="1">
            <a:spLocks noGrp="1"/>
          </p:cNvSpPr>
          <p:nvPr>
            <p:ph type="body" idx="1"/>
          </p:nvPr>
        </p:nvSpPr>
        <p:spPr>
          <a:xfrm>
            <a:off x="684212" y="3928534"/>
            <a:ext cx="8534401" cy="1049866"/>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920"/>
              <a:buNone/>
              <a:defRPr sz="2400" b="0" cap="none">
                <a:solidFill>
                  <a:schemeClr val="lt1"/>
                </a:solidFill>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23" name="Google Shape;123;p80"/>
          <p:cNvSpPr txBox="1">
            <a:spLocks noGrp="1"/>
          </p:cNvSpPr>
          <p:nvPr>
            <p:ph type="body" idx="2"/>
          </p:nvPr>
        </p:nvSpPr>
        <p:spPr>
          <a:xfrm>
            <a:off x="684211" y="4978400"/>
            <a:ext cx="8534401" cy="10160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24" name="Google Shape;124;p80"/>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80"/>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80"/>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7" name="Google Shape;127;p80"/>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
        <p:nvSpPr>
          <p:cNvPr id="128" name="Google Shape;128;p80"/>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n-US"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9"/>
        <p:cNvGrpSpPr/>
        <p:nvPr/>
      </p:nvGrpSpPr>
      <p:grpSpPr>
        <a:xfrm>
          <a:off x="0" y="0"/>
          <a:ext cx="0" cy="0"/>
          <a:chOff x="0" y="0"/>
          <a:chExt cx="0" cy="0"/>
        </a:xfrm>
      </p:grpSpPr>
      <p:sp>
        <p:nvSpPr>
          <p:cNvPr id="130" name="Google Shape;130;p81"/>
          <p:cNvSpPr txBox="1">
            <a:spLocks noGrp="1"/>
          </p:cNvSpPr>
          <p:nvPr>
            <p:ph type="title"/>
          </p:nvPr>
        </p:nvSpPr>
        <p:spPr>
          <a:xfrm>
            <a:off x="684213" y="685800"/>
            <a:ext cx="100584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81"/>
          <p:cNvSpPr txBox="1">
            <a:spLocks noGrp="1"/>
          </p:cNvSpPr>
          <p:nvPr>
            <p:ph type="body" idx="1"/>
          </p:nvPr>
        </p:nvSpPr>
        <p:spPr>
          <a:xfrm>
            <a:off x="684212" y="3928534"/>
            <a:ext cx="8534400" cy="8382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920"/>
              <a:buNone/>
              <a:defRPr sz="2400" b="0" cap="none">
                <a:solidFill>
                  <a:schemeClr val="lt1"/>
                </a:solidFill>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32" name="Google Shape;132;p81"/>
          <p:cNvSpPr txBox="1">
            <a:spLocks noGrp="1"/>
          </p:cNvSpPr>
          <p:nvPr>
            <p:ph type="body" idx="2"/>
          </p:nvPr>
        </p:nvSpPr>
        <p:spPr>
          <a:xfrm>
            <a:off x="684211" y="4766732"/>
            <a:ext cx="8534401" cy="12276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33" name="Google Shape;133;p81"/>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81"/>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8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82"/>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82"/>
          <p:cNvSpPr txBox="1">
            <a:spLocks noGrp="1"/>
          </p:cNvSpPr>
          <p:nvPr>
            <p:ph type="body" idx="1"/>
          </p:nvPr>
        </p:nvSpPr>
        <p:spPr>
          <a:xfrm rot="5400000">
            <a:off x="3143778" y="-1773767"/>
            <a:ext cx="3615267" cy="8534400"/>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39" name="Google Shape;139;p82"/>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82"/>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82"/>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83"/>
          <p:cNvSpPr txBox="1">
            <a:spLocks noGrp="1"/>
          </p:cNvSpPr>
          <p:nvPr>
            <p:ph type="title"/>
          </p:nvPr>
        </p:nvSpPr>
        <p:spPr>
          <a:xfrm rot="5400000">
            <a:off x="7427912" y="1943100"/>
            <a:ext cx="45720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83"/>
          <p:cNvSpPr txBox="1">
            <a:spLocks noGrp="1"/>
          </p:cNvSpPr>
          <p:nvPr>
            <p:ph type="body" idx="1"/>
          </p:nvPr>
        </p:nvSpPr>
        <p:spPr>
          <a:xfrm rot="5400000">
            <a:off x="1943100" y="-571500"/>
            <a:ext cx="5308600" cy="7823200"/>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39" algn="l">
              <a:spcBef>
                <a:spcPts val="600"/>
              </a:spcBef>
              <a:spcAft>
                <a:spcPts val="0"/>
              </a:spcAft>
              <a:buSzPts val="1440"/>
              <a:buChar char="▶"/>
              <a:defRPr/>
            </a:lvl3pPr>
            <a:lvl4pPr marL="1828800" lvl="3" indent="-320039" algn="l">
              <a:spcBef>
                <a:spcPts val="600"/>
              </a:spcBef>
              <a:spcAft>
                <a:spcPts val="0"/>
              </a:spcAft>
              <a:buSzPts val="1440"/>
              <a:buChar char="▶"/>
              <a:defRPr/>
            </a:lvl4pPr>
            <a:lvl5pPr marL="2286000" lvl="4" indent="-320039" algn="l">
              <a:spcBef>
                <a:spcPts val="600"/>
              </a:spcBef>
              <a:spcAft>
                <a:spcPts val="0"/>
              </a:spcAft>
              <a:buSzPts val="1440"/>
              <a:buChar char="▶"/>
              <a:defRPr/>
            </a:lvl5pPr>
            <a:lvl6pPr marL="2743200" lvl="5" indent="-320039" algn="l">
              <a:spcBef>
                <a:spcPts val="600"/>
              </a:spcBef>
              <a:spcAft>
                <a:spcPts val="0"/>
              </a:spcAft>
              <a:buSzPts val="1440"/>
              <a:buChar char="▶"/>
              <a:defRPr/>
            </a:lvl6pPr>
            <a:lvl7pPr marL="3200400" lvl="6" indent="-320039"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45" name="Google Shape;145;p83"/>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83"/>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83"/>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9"/>
        <p:cNvGrpSpPr/>
        <p:nvPr/>
      </p:nvGrpSpPr>
      <p:grpSpPr>
        <a:xfrm>
          <a:off x="0" y="0"/>
          <a:ext cx="0" cy="0"/>
          <a:chOff x="0" y="0"/>
          <a:chExt cx="0" cy="0"/>
        </a:xfrm>
      </p:grpSpPr>
      <p:grpSp>
        <p:nvGrpSpPr>
          <p:cNvPr id="10" name="Google Shape;10;p65"/>
          <p:cNvGrpSpPr/>
          <p:nvPr/>
        </p:nvGrpSpPr>
        <p:grpSpPr>
          <a:xfrm>
            <a:off x="9206969" y="2963333"/>
            <a:ext cx="2981859" cy="3208867"/>
            <a:chOff x="9206969" y="2963333"/>
            <a:chExt cx="2981859" cy="3208867"/>
          </a:xfrm>
        </p:grpSpPr>
        <p:cxnSp>
          <p:nvCxnSpPr>
            <p:cNvPr id="11" name="Google Shape;11;p65"/>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12" name="Google Shape;12;p65"/>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13" name="Google Shape;13;p65"/>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14" name="Google Shape;14;p65"/>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15" name="Google Shape;15;p65"/>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16" name="Google Shape;16;p65"/>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7" name="Google Shape;17;p65"/>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rm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a:ea typeface="Century Gothic"/>
                <a:cs typeface="Century Gothic"/>
                <a:sym typeface="Century Gothic"/>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a:ea typeface="Century Gothic"/>
                <a:cs typeface="Century Gothic"/>
                <a:sym typeface="Century Gothic"/>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a:ea typeface="Century Gothic"/>
                <a:cs typeface="Century Gothic"/>
                <a:sym typeface="Century Gothic"/>
              </a:defRPr>
            </a:lvl3pPr>
            <a:lvl4pPr marL="1828800" marR="0" lvl="3" indent="-299719"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a:ea typeface="Century Gothic"/>
                <a:cs typeface="Century Gothic"/>
                <a:sym typeface="Century Gothic"/>
              </a:defRPr>
            </a:lvl9pPr>
          </a:lstStyle>
          <a:p>
            <a:endParaRPr/>
          </a:p>
        </p:txBody>
      </p:sp>
      <p:sp>
        <p:nvSpPr>
          <p:cNvPr id="18" name="Google Shape;18;p65"/>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9" name="Google Shape;19;p65"/>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rgbClr val="09304A"/>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20" name="Google Shape;20;p6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9304A"/>
                </a:solidFill>
                <a:latin typeface="Century Gothic"/>
                <a:ea typeface="Century Gothic"/>
                <a:cs typeface="Century Gothic"/>
                <a:sym typeface="Century Gothic"/>
              </a:defRPr>
            </a:lvl1pPr>
            <a:lvl2pPr marL="0" marR="0" lvl="1" indent="0" algn="r" rtl="0">
              <a:spcBef>
                <a:spcPts val="0"/>
              </a:spcBef>
              <a:buNone/>
              <a:defRPr sz="3200" b="0" i="0" u="none" strike="noStrike" cap="none">
                <a:solidFill>
                  <a:srgbClr val="09304A"/>
                </a:solidFill>
                <a:latin typeface="Century Gothic"/>
                <a:ea typeface="Century Gothic"/>
                <a:cs typeface="Century Gothic"/>
                <a:sym typeface="Century Gothic"/>
              </a:defRPr>
            </a:lvl2pPr>
            <a:lvl3pPr marL="0" marR="0" lvl="2" indent="0" algn="r" rtl="0">
              <a:spcBef>
                <a:spcPts val="0"/>
              </a:spcBef>
              <a:buNone/>
              <a:defRPr sz="3200" b="0" i="0" u="none" strike="noStrike" cap="none">
                <a:solidFill>
                  <a:srgbClr val="09304A"/>
                </a:solidFill>
                <a:latin typeface="Century Gothic"/>
                <a:ea typeface="Century Gothic"/>
                <a:cs typeface="Century Gothic"/>
                <a:sym typeface="Century Gothic"/>
              </a:defRPr>
            </a:lvl3pPr>
            <a:lvl4pPr marL="0" marR="0" lvl="3" indent="0" algn="r" rtl="0">
              <a:spcBef>
                <a:spcPts val="0"/>
              </a:spcBef>
              <a:buNone/>
              <a:defRPr sz="3200" b="0" i="0" u="none" strike="noStrike" cap="none">
                <a:solidFill>
                  <a:srgbClr val="09304A"/>
                </a:solidFill>
                <a:latin typeface="Century Gothic"/>
                <a:ea typeface="Century Gothic"/>
                <a:cs typeface="Century Gothic"/>
                <a:sym typeface="Century Gothic"/>
              </a:defRPr>
            </a:lvl4pPr>
            <a:lvl5pPr marL="0" marR="0" lvl="4" indent="0" algn="r" rtl="0">
              <a:spcBef>
                <a:spcPts val="0"/>
              </a:spcBef>
              <a:buNone/>
              <a:defRPr sz="3200" b="0" i="0" u="none" strike="noStrike" cap="none">
                <a:solidFill>
                  <a:srgbClr val="09304A"/>
                </a:solidFill>
                <a:latin typeface="Century Gothic"/>
                <a:ea typeface="Century Gothic"/>
                <a:cs typeface="Century Gothic"/>
                <a:sym typeface="Century Gothic"/>
              </a:defRPr>
            </a:lvl5pPr>
            <a:lvl6pPr marL="0" marR="0" lvl="5" indent="0" algn="r" rtl="0">
              <a:spcBef>
                <a:spcPts val="0"/>
              </a:spcBef>
              <a:buNone/>
              <a:defRPr sz="3200" b="0" i="0" u="none" strike="noStrike" cap="none">
                <a:solidFill>
                  <a:srgbClr val="09304A"/>
                </a:solidFill>
                <a:latin typeface="Century Gothic"/>
                <a:ea typeface="Century Gothic"/>
                <a:cs typeface="Century Gothic"/>
                <a:sym typeface="Century Gothic"/>
              </a:defRPr>
            </a:lvl6pPr>
            <a:lvl7pPr marL="0" marR="0" lvl="6" indent="0" algn="r" rtl="0">
              <a:spcBef>
                <a:spcPts val="0"/>
              </a:spcBef>
              <a:buNone/>
              <a:defRPr sz="3200" b="0" i="0" u="none" strike="noStrike" cap="none">
                <a:solidFill>
                  <a:srgbClr val="09304A"/>
                </a:solidFill>
                <a:latin typeface="Century Gothic"/>
                <a:ea typeface="Century Gothic"/>
                <a:cs typeface="Century Gothic"/>
                <a:sym typeface="Century Gothic"/>
              </a:defRPr>
            </a:lvl7pPr>
            <a:lvl8pPr marL="0" marR="0" lvl="7" indent="0" algn="r" rtl="0">
              <a:spcBef>
                <a:spcPts val="0"/>
              </a:spcBef>
              <a:buNone/>
              <a:defRPr sz="3200" b="0" i="0" u="none" strike="noStrike" cap="none">
                <a:solidFill>
                  <a:srgbClr val="09304A"/>
                </a:solidFill>
                <a:latin typeface="Century Gothic"/>
                <a:ea typeface="Century Gothic"/>
                <a:cs typeface="Century Gothic"/>
                <a:sym typeface="Century Gothic"/>
              </a:defRPr>
            </a:lvl8pPr>
            <a:lvl9pPr marL="0" marR="0" lvl="8" indent="0" algn="r" rtl="0">
              <a:spcBef>
                <a:spcPts val="0"/>
              </a:spcBef>
              <a:buNone/>
              <a:defRPr sz="3200" b="0" i="0" u="none" strike="noStrike" cap="none">
                <a:solidFill>
                  <a:srgbClr val="09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stepwards.com/?page_id=7207"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cdc.gov/parasites/giardia/general-info.htm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www.uptodate.com/contents/epidemiology-microbiology-clinical-manifestations-and-diagnosis-of-enteric-typhoid-and-paratyphoid-fever?search=rose%20spots&amp;source=search_result&amp;selectedTitle=1~12&amp;usage_type=default&amp;display_rank=1"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13.jpg"/></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hyperlink" Target="https://www.cdc.gov/dpdx/strongyloidiasis/index.html"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
          <p:cNvSpPr txBox="1">
            <a:spLocks noGrp="1"/>
          </p:cNvSpPr>
          <p:nvPr>
            <p:ph type="ctrTitle"/>
          </p:nvPr>
        </p:nvSpPr>
        <p:spPr>
          <a:xfrm>
            <a:off x="684212" y="685799"/>
            <a:ext cx="8001000" cy="2971801"/>
          </a:xfrm>
          <a:prstGeom prst="rect">
            <a:avLst/>
          </a:prstGeom>
          <a:noFill/>
          <a:ln>
            <a:noFill/>
          </a:ln>
        </p:spPr>
        <p:txBody>
          <a:bodyPr spcFirstLastPara="1" wrap="square" lIns="54864" tIns="45700" rIns="54864" bIns="45700" anchor="b" anchorCtr="0">
            <a:normAutofit fontScale="90000"/>
          </a:bodyPr>
          <a:lstStyle/>
          <a:p>
            <a:pPr marL="0" lvl="0" indent="0" algn="l" rtl="0">
              <a:spcBef>
                <a:spcPts val="0"/>
              </a:spcBef>
              <a:spcAft>
                <a:spcPts val="0"/>
              </a:spcAft>
              <a:buClr>
                <a:schemeClr val="lt1"/>
              </a:buClr>
              <a:buSzPct val="100000"/>
              <a:buFont typeface="Century Gothic"/>
              <a:buNone/>
            </a:pPr>
            <a:r>
              <a:rPr lang="en-US" dirty="0">
                <a:latin typeface="Century Gothic"/>
              </a:rPr>
              <a:t>GASTROINTESTINAL INFECTIONS:</a:t>
            </a:r>
            <a:br>
              <a:rPr lang="en-US" dirty="0"/>
            </a:br>
            <a:r>
              <a:rPr lang="en-US" sz="2700" dirty="0">
                <a:latin typeface="Century Gothic"/>
              </a:rPr>
              <a:t>BACTERIAL AND VIRAL</a:t>
            </a:r>
            <a:br>
              <a:rPr lang="en-US" sz="2700" dirty="0"/>
            </a:br>
            <a:br>
              <a:rPr lang="en-US" dirty="0"/>
            </a:br>
            <a:r>
              <a:rPr lang="en-US" dirty="0">
                <a:latin typeface="Century Gothic"/>
              </a:rPr>
              <a:t>CASES AND DISCUSSION</a:t>
            </a:r>
            <a:endParaRPr dirty="0"/>
          </a:p>
        </p:txBody>
      </p:sp>
      <p:sp>
        <p:nvSpPr>
          <p:cNvPr id="153" name="Google Shape;153;p1"/>
          <p:cNvSpPr txBox="1">
            <a:spLocks noGrp="1"/>
          </p:cNvSpPr>
          <p:nvPr>
            <p:ph type="subTitle" idx="1"/>
          </p:nvPr>
        </p:nvSpPr>
        <p:spPr>
          <a:xfrm>
            <a:off x="684212" y="3843867"/>
            <a:ext cx="6400800" cy="1947333"/>
          </a:xfrm>
          <a:prstGeom prst="rect">
            <a:avLst/>
          </a:prstGeom>
          <a:noFill/>
          <a:ln>
            <a:noFill/>
          </a:ln>
        </p:spPr>
        <p:txBody>
          <a:bodyPr spcFirstLastPara="1" wrap="square" lIns="54864" tIns="45700" rIns="54864" bIns="45700" anchor="t" anchorCtr="0">
            <a:normAutofit lnSpcReduction="10000"/>
          </a:bodyPr>
          <a:lstStyle/>
          <a:p>
            <a:pPr marL="0" lvl="0" indent="0" algn="l" rtl="0">
              <a:spcBef>
                <a:spcPts val="0"/>
              </a:spcBef>
              <a:spcAft>
                <a:spcPts val="0"/>
              </a:spcAft>
              <a:buSzPts val="1680"/>
              <a:buNone/>
            </a:pPr>
            <a:r>
              <a:rPr lang="en-US" dirty="0">
                <a:solidFill>
                  <a:schemeClr val="bg1"/>
                </a:solidFill>
                <a:latin typeface="Century Gothic"/>
              </a:rPr>
              <a:t>Justin Seroy, DO</a:t>
            </a:r>
            <a:br>
              <a:rPr lang="en-US" dirty="0">
                <a:solidFill>
                  <a:schemeClr val="bg1"/>
                </a:solidFill>
              </a:rPr>
            </a:br>
            <a:r>
              <a:rPr lang="en-US" dirty="0">
                <a:solidFill>
                  <a:schemeClr val="bg1"/>
                </a:solidFill>
                <a:latin typeface="Century Gothic"/>
              </a:rPr>
              <a:t>Infectious Disease</a:t>
            </a:r>
            <a:endParaRPr dirty="0">
              <a:solidFill>
                <a:schemeClr val="bg1"/>
              </a:solidFill>
            </a:endParaRPr>
          </a:p>
          <a:p>
            <a:pPr marL="0" lvl="0" indent="0" algn="l" rtl="0">
              <a:spcBef>
                <a:spcPts val="1020"/>
              </a:spcBef>
              <a:spcAft>
                <a:spcPts val="0"/>
              </a:spcAft>
              <a:buSzPts val="1680"/>
              <a:buNone/>
            </a:pPr>
            <a:r>
              <a:rPr lang="en-US" dirty="0">
                <a:solidFill>
                  <a:schemeClr val="bg1"/>
                </a:solidFill>
                <a:latin typeface="Century Gothic"/>
              </a:rPr>
              <a:t>Arizona Infectious Disease</a:t>
            </a:r>
          </a:p>
          <a:p>
            <a:pPr marL="0" lvl="0" indent="0" algn="l" rtl="0">
              <a:spcBef>
                <a:spcPts val="1020"/>
              </a:spcBef>
              <a:spcAft>
                <a:spcPts val="0"/>
              </a:spcAft>
              <a:buSzPts val="1680"/>
              <a:buNone/>
            </a:pPr>
            <a:r>
              <a:rPr lang="en-US" dirty="0">
                <a:solidFill>
                  <a:schemeClr val="bg1"/>
                </a:solidFill>
              </a:rPr>
              <a:t>608-213-4710 (Cell)</a:t>
            </a:r>
          </a:p>
          <a:p>
            <a:pPr marL="0" lvl="0" indent="0" algn="l" rtl="0">
              <a:spcBef>
                <a:spcPts val="1020"/>
              </a:spcBef>
              <a:spcAft>
                <a:spcPts val="0"/>
              </a:spcAft>
              <a:buSzPts val="1680"/>
              <a:buNone/>
            </a:pPr>
            <a:r>
              <a:rPr lang="en-US" dirty="0">
                <a:solidFill>
                  <a:schemeClr val="bg1"/>
                </a:solidFill>
              </a:rPr>
              <a:t>jseroy@azinfection.com</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LEARNING OBJECTIVES</a:t>
            </a:r>
            <a:endParaRPr/>
          </a:p>
        </p:txBody>
      </p:sp>
      <p:sp>
        <p:nvSpPr>
          <p:cNvPr id="159" name="Google Shape;159;p2"/>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600"/>
              <a:buNone/>
            </a:pPr>
            <a:r>
              <a:rPr lang="en-US" dirty="0">
                <a:solidFill>
                  <a:schemeClr val="lt1"/>
                </a:solidFill>
                <a:latin typeface="Century Gothic"/>
              </a:rPr>
              <a:t>1) Devise an algorithm for the diagnosis of infectious diarrhea and organize by type of intestinal pathogen based on microbiology. </a:t>
            </a:r>
            <a:endParaRPr dirty="0"/>
          </a:p>
          <a:p>
            <a:pPr marL="0" lvl="0" indent="0" algn="l" rtl="0">
              <a:spcBef>
                <a:spcPts val="1000"/>
              </a:spcBef>
              <a:spcAft>
                <a:spcPts val="0"/>
              </a:spcAft>
              <a:buSzPts val="1600"/>
              <a:buNone/>
            </a:pPr>
            <a:r>
              <a:rPr lang="en-US" dirty="0">
                <a:solidFill>
                  <a:schemeClr val="lt1"/>
                </a:solidFill>
                <a:latin typeface="Century Gothic"/>
              </a:rPr>
              <a:t>2) Predict intestinal pathogens in immunocompromised patients. </a:t>
            </a:r>
            <a:endParaRPr dirty="0"/>
          </a:p>
          <a:p>
            <a:pPr marL="0" lvl="0" indent="0" algn="l" rtl="0">
              <a:spcBef>
                <a:spcPts val="1000"/>
              </a:spcBef>
              <a:spcAft>
                <a:spcPts val="0"/>
              </a:spcAft>
              <a:buSzPts val="1600"/>
              <a:buNone/>
            </a:pPr>
            <a:r>
              <a:rPr lang="en-US" dirty="0">
                <a:solidFill>
                  <a:schemeClr val="lt1"/>
                </a:solidFill>
                <a:latin typeface="Century Gothic"/>
              </a:rPr>
              <a:t>3) Construct a differential diagnosis for patients with fever and abdominal pain.</a:t>
            </a:r>
            <a:endParaRPr dirty="0"/>
          </a:p>
          <a:p>
            <a:pPr marL="0" lvl="0" indent="0" algn="l" rtl="0">
              <a:spcBef>
                <a:spcPts val="1000"/>
              </a:spcBef>
              <a:spcAft>
                <a:spcPts val="0"/>
              </a:spcAft>
              <a:buSzPts val="1600"/>
              <a:buNone/>
            </a:pPr>
            <a:r>
              <a:rPr lang="en-US" dirty="0">
                <a:solidFill>
                  <a:schemeClr val="lt1"/>
                </a:solidFill>
                <a:latin typeface="Century Gothic"/>
              </a:rPr>
              <a:t>4) Review expected gastrointestinal infectious processes associated with the boards (Estimated 9% ID, &lt;2% enteric infections, &lt;2% travel)</a:t>
            </a:r>
          </a:p>
          <a:p>
            <a:pPr marL="0" lvl="0" indent="0" algn="l" rtl="0">
              <a:spcBef>
                <a:spcPts val="1000"/>
              </a:spcBef>
              <a:spcAft>
                <a:spcPts val="0"/>
              </a:spcAft>
              <a:buSzPts val="1600"/>
              <a:buNone/>
            </a:pPr>
            <a:r>
              <a:rPr lang="en-US" dirty="0">
                <a:solidFill>
                  <a:schemeClr val="lt1"/>
                </a:solidFill>
                <a:latin typeface="Century Gothic"/>
              </a:rPr>
              <a:t>5) Learn something</a:t>
            </a:r>
            <a:endParaRPr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1">
          <a:extLst>
            <a:ext uri="{FF2B5EF4-FFF2-40B4-BE49-F238E27FC236}">
              <a16:creationId xmlns:a16="http://schemas.microsoft.com/office/drawing/2014/main" id="{119B10B4-8962-F867-5948-E99AF913676F}"/>
            </a:ext>
          </a:extLst>
        </p:cNvPr>
        <p:cNvGrpSpPr/>
        <p:nvPr/>
      </p:nvGrpSpPr>
      <p:grpSpPr>
        <a:xfrm>
          <a:off x="0" y="0"/>
          <a:ext cx="0" cy="0"/>
          <a:chOff x="0" y="0"/>
          <a:chExt cx="0" cy="0"/>
        </a:xfrm>
      </p:grpSpPr>
      <p:sp>
        <p:nvSpPr>
          <p:cNvPr id="182" name="Google Shape;182;p6">
            <a:extLst>
              <a:ext uri="{FF2B5EF4-FFF2-40B4-BE49-F238E27FC236}">
                <a16:creationId xmlns:a16="http://schemas.microsoft.com/office/drawing/2014/main" id="{F43B8805-3D1A-E1E9-5B27-AE6276968DF4}"/>
              </a:ext>
            </a:extLst>
          </p:cNvPr>
          <p:cNvSpPr txBox="1">
            <a:spLocks noGrp="1"/>
          </p:cNvSpPr>
          <p:nvPr>
            <p:ph type="title"/>
          </p:nvPr>
        </p:nvSpPr>
        <p:spPr>
          <a:xfrm>
            <a:off x="684212" y="290647"/>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Introduction</a:t>
            </a:r>
            <a:endParaRPr dirty="0"/>
          </a:p>
        </p:txBody>
      </p:sp>
      <p:sp>
        <p:nvSpPr>
          <p:cNvPr id="183" name="Google Shape;183;p6">
            <a:extLst>
              <a:ext uri="{FF2B5EF4-FFF2-40B4-BE49-F238E27FC236}">
                <a16:creationId xmlns:a16="http://schemas.microsoft.com/office/drawing/2014/main" id="{C25B87BE-39BD-AE46-DF68-96CB01E85A79}"/>
              </a:ext>
            </a:extLst>
          </p:cNvPr>
          <p:cNvSpPr txBox="1">
            <a:spLocks noGrp="1"/>
          </p:cNvSpPr>
          <p:nvPr>
            <p:ph type="body" idx="1"/>
          </p:nvPr>
        </p:nvSpPr>
        <p:spPr>
          <a:xfrm>
            <a:off x="684212" y="1943100"/>
            <a:ext cx="8534400" cy="3870719"/>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2880"/>
              <a:buNone/>
            </a:pPr>
            <a:r>
              <a:rPr lang="en-US" sz="3600" dirty="0">
                <a:solidFill>
                  <a:schemeClr val="lt1"/>
                </a:solidFill>
                <a:latin typeface="Century Gothic"/>
              </a:rPr>
              <a:t>Diarrhea – 3 or more unformed stools in a day</a:t>
            </a:r>
          </a:p>
          <a:p>
            <a:pPr marL="0" lvl="0" indent="0" algn="l" rtl="0">
              <a:spcBef>
                <a:spcPts val="0"/>
              </a:spcBef>
              <a:spcAft>
                <a:spcPts val="0"/>
              </a:spcAft>
              <a:buSzPts val="2880"/>
              <a:buNone/>
            </a:pPr>
            <a:r>
              <a:rPr lang="en-US" sz="3600" dirty="0">
                <a:solidFill>
                  <a:schemeClr val="lt1"/>
                </a:solidFill>
                <a:latin typeface="Century Gothic"/>
              </a:rPr>
              <a:t>	</a:t>
            </a:r>
            <a:r>
              <a:rPr lang="en-US" sz="2400" dirty="0">
                <a:solidFill>
                  <a:schemeClr val="lt1"/>
                </a:solidFill>
                <a:latin typeface="Century Gothic"/>
              </a:rPr>
              <a:t>NOT soft, loose, some solid.  Liquid.  Like water.  	Mashed potato or pudding consistency doesn’t 	count.</a:t>
            </a:r>
          </a:p>
          <a:p>
            <a:pPr marL="0" lvl="0" indent="0" algn="l" rtl="0">
              <a:spcBef>
                <a:spcPts val="0"/>
              </a:spcBef>
              <a:spcAft>
                <a:spcPts val="0"/>
              </a:spcAft>
              <a:buSzPts val="2880"/>
              <a:buNone/>
            </a:pPr>
            <a:r>
              <a:rPr lang="en-US" sz="3600" dirty="0">
                <a:solidFill>
                  <a:schemeClr val="lt1"/>
                </a:solidFill>
                <a:latin typeface="Century Gothic"/>
              </a:rPr>
              <a:t>Acute – less than 2 weeks</a:t>
            </a:r>
          </a:p>
          <a:p>
            <a:pPr marL="0" lvl="0" indent="0" algn="l" rtl="0">
              <a:spcBef>
                <a:spcPts val="0"/>
              </a:spcBef>
              <a:spcAft>
                <a:spcPts val="0"/>
              </a:spcAft>
              <a:buSzPts val="2880"/>
              <a:buNone/>
            </a:pPr>
            <a:r>
              <a:rPr lang="en-US" sz="3600" dirty="0">
                <a:solidFill>
                  <a:schemeClr val="lt1"/>
                </a:solidFill>
                <a:latin typeface="Century Gothic"/>
              </a:rPr>
              <a:t>Persistent – 4 weeks</a:t>
            </a:r>
          </a:p>
          <a:p>
            <a:pPr marL="0" lvl="0" indent="0" algn="l" rtl="0">
              <a:spcBef>
                <a:spcPts val="0"/>
              </a:spcBef>
              <a:spcAft>
                <a:spcPts val="0"/>
              </a:spcAft>
              <a:buSzPts val="2880"/>
              <a:buNone/>
            </a:pPr>
            <a:r>
              <a:rPr lang="en-US" sz="3600" dirty="0">
                <a:solidFill>
                  <a:schemeClr val="lt1"/>
                </a:solidFill>
                <a:latin typeface="Century Gothic"/>
              </a:rPr>
              <a:t>Chronic – more than 4 weeks.</a:t>
            </a:r>
          </a:p>
          <a:p>
            <a:pPr marL="0" lvl="0" indent="0" algn="l" rtl="0">
              <a:spcBef>
                <a:spcPts val="0"/>
              </a:spcBef>
              <a:spcAft>
                <a:spcPts val="0"/>
              </a:spcAft>
              <a:buSzPts val="2880"/>
              <a:buNone/>
            </a:pPr>
            <a:endParaRPr lang="en-US" sz="3600" dirty="0">
              <a:solidFill>
                <a:schemeClr val="lt1"/>
              </a:solidFill>
            </a:endParaRPr>
          </a:p>
        </p:txBody>
      </p:sp>
    </p:spTree>
    <p:extLst>
      <p:ext uri="{BB962C8B-B14F-4D97-AF65-F5344CB8AC3E}">
        <p14:creationId xmlns:p14="http://schemas.microsoft.com/office/powerpoint/2010/main" val="1338882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a:extLst>
            <a:ext uri="{FF2B5EF4-FFF2-40B4-BE49-F238E27FC236}">
              <a16:creationId xmlns:a16="http://schemas.microsoft.com/office/drawing/2014/main" id="{E15EB6A7-19FA-E13E-79CD-CCBA2B04706D}"/>
            </a:ext>
          </a:extLst>
        </p:cNvPr>
        <p:cNvGrpSpPr/>
        <p:nvPr/>
      </p:nvGrpSpPr>
      <p:grpSpPr>
        <a:xfrm>
          <a:off x="0" y="0"/>
          <a:ext cx="0" cy="0"/>
          <a:chOff x="0" y="0"/>
          <a:chExt cx="0" cy="0"/>
        </a:xfrm>
      </p:grpSpPr>
      <p:sp>
        <p:nvSpPr>
          <p:cNvPr id="182" name="Google Shape;182;p6">
            <a:extLst>
              <a:ext uri="{FF2B5EF4-FFF2-40B4-BE49-F238E27FC236}">
                <a16:creationId xmlns:a16="http://schemas.microsoft.com/office/drawing/2014/main" id="{465C6479-C686-3D16-71A5-D7537D44536E}"/>
              </a:ext>
            </a:extLst>
          </p:cNvPr>
          <p:cNvSpPr txBox="1">
            <a:spLocks noGrp="1"/>
          </p:cNvSpPr>
          <p:nvPr>
            <p:ph type="title"/>
          </p:nvPr>
        </p:nvSpPr>
        <p:spPr>
          <a:xfrm>
            <a:off x="684212" y="290647"/>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Approach to diarrhea illness</a:t>
            </a:r>
            <a:endParaRPr dirty="0"/>
          </a:p>
        </p:txBody>
      </p:sp>
      <p:sp>
        <p:nvSpPr>
          <p:cNvPr id="183" name="Google Shape;183;p6">
            <a:extLst>
              <a:ext uri="{FF2B5EF4-FFF2-40B4-BE49-F238E27FC236}">
                <a16:creationId xmlns:a16="http://schemas.microsoft.com/office/drawing/2014/main" id="{2E4BE232-EFE9-E149-E85A-A33BC84F3E88}"/>
              </a:ext>
            </a:extLst>
          </p:cNvPr>
          <p:cNvSpPr txBox="1">
            <a:spLocks noGrp="1"/>
          </p:cNvSpPr>
          <p:nvPr>
            <p:ph type="body" idx="1"/>
          </p:nvPr>
        </p:nvSpPr>
        <p:spPr>
          <a:xfrm>
            <a:off x="684212" y="1943100"/>
            <a:ext cx="8534400" cy="3870719"/>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dirty="0">
                <a:solidFill>
                  <a:schemeClr val="lt1"/>
                </a:solidFill>
                <a:latin typeface="Century Gothic"/>
              </a:rPr>
              <a:t>Factors to consider:</a:t>
            </a:r>
          </a:p>
          <a:p>
            <a:pPr marL="0" lvl="0" indent="0" algn="l" rtl="0">
              <a:spcBef>
                <a:spcPts val="0"/>
              </a:spcBef>
              <a:spcAft>
                <a:spcPts val="0"/>
              </a:spcAft>
              <a:buSzPts val="2880"/>
              <a:buNone/>
            </a:pPr>
            <a:r>
              <a:rPr lang="en-US" sz="3600" dirty="0">
                <a:solidFill>
                  <a:schemeClr val="lt1"/>
                </a:solidFill>
                <a:latin typeface="Century Gothic"/>
              </a:rPr>
              <a:t>	</a:t>
            </a:r>
            <a:r>
              <a:rPr lang="en-US" sz="2400" dirty="0">
                <a:solidFill>
                  <a:schemeClr val="lt1"/>
                </a:solidFill>
                <a:latin typeface="Century Gothic"/>
              </a:rPr>
              <a:t>Duration of illness</a:t>
            </a:r>
          </a:p>
          <a:p>
            <a:pPr marL="0" lvl="0" indent="0" algn="l" rtl="0">
              <a:spcBef>
                <a:spcPts val="0"/>
              </a:spcBef>
              <a:spcAft>
                <a:spcPts val="0"/>
              </a:spcAft>
              <a:buSzPts val="2880"/>
              <a:buNone/>
            </a:pPr>
            <a:r>
              <a:rPr lang="en-US" sz="2400" dirty="0">
                <a:solidFill>
                  <a:schemeClr val="lt1"/>
                </a:solidFill>
                <a:latin typeface="Century Gothic"/>
              </a:rPr>
              <a:t>	Dysentery (Bloody, fever, cramping </a:t>
            </a:r>
            <a:r>
              <a:rPr lang="en-US" sz="2400" dirty="0" err="1">
                <a:solidFill>
                  <a:schemeClr val="lt1"/>
                </a:solidFill>
                <a:latin typeface="Century Gothic"/>
              </a:rPr>
              <a:t>tenesmus</a:t>
            </a:r>
            <a:r>
              <a:rPr lang="en-US" sz="2400" dirty="0">
                <a:solidFill>
                  <a:schemeClr val="lt1"/>
                </a:solidFill>
                <a:latin typeface="Century Gothic"/>
              </a:rPr>
              <a:t>) vs 	watery</a:t>
            </a:r>
          </a:p>
          <a:p>
            <a:pPr marL="0" lvl="0" indent="0" algn="l" rtl="0">
              <a:spcBef>
                <a:spcPts val="0"/>
              </a:spcBef>
              <a:spcAft>
                <a:spcPts val="0"/>
              </a:spcAft>
              <a:buSzPts val="2880"/>
              <a:buNone/>
            </a:pPr>
            <a:r>
              <a:rPr lang="en-US" sz="2400" dirty="0">
                <a:solidFill>
                  <a:schemeClr val="lt1"/>
                </a:solidFill>
                <a:latin typeface="Century Gothic"/>
              </a:rPr>
              <a:t>	Epidemiologic factors – travel, food, outbreaks</a:t>
            </a:r>
          </a:p>
          <a:p>
            <a:pPr marL="0" lvl="0" indent="0" algn="l" rtl="0">
              <a:spcBef>
                <a:spcPts val="0"/>
              </a:spcBef>
              <a:spcAft>
                <a:spcPts val="0"/>
              </a:spcAft>
              <a:buSzPts val="2880"/>
              <a:buNone/>
            </a:pPr>
            <a:endParaRPr lang="en-US" sz="3600" dirty="0">
              <a:solidFill>
                <a:schemeClr val="lt1"/>
              </a:solidFill>
            </a:endParaRPr>
          </a:p>
        </p:txBody>
      </p:sp>
    </p:spTree>
    <p:extLst>
      <p:ext uri="{BB962C8B-B14F-4D97-AF65-F5344CB8AC3E}">
        <p14:creationId xmlns:p14="http://schemas.microsoft.com/office/powerpoint/2010/main" val="1586558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3"/>
          <p:cNvSpPr txBox="1">
            <a:spLocks noGrp="1"/>
          </p:cNvSpPr>
          <p:nvPr>
            <p:ph type="title"/>
          </p:nvPr>
        </p:nvSpPr>
        <p:spPr>
          <a:xfrm>
            <a:off x="684212" y="79852"/>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1</a:t>
            </a:r>
            <a:endParaRPr dirty="0"/>
          </a:p>
        </p:txBody>
      </p:sp>
      <p:sp>
        <p:nvSpPr>
          <p:cNvPr id="244" name="Google Shape;244;p13"/>
          <p:cNvSpPr txBox="1">
            <a:spLocks noGrp="1"/>
          </p:cNvSpPr>
          <p:nvPr>
            <p:ph type="body" idx="1"/>
          </p:nvPr>
        </p:nvSpPr>
        <p:spPr>
          <a:xfrm>
            <a:off x="684212" y="1815354"/>
            <a:ext cx="9938964" cy="4303888"/>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600"/>
              <a:buNone/>
            </a:pPr>
            <a:r>
              <a:rPr lang="en-US" dirty="0">
                <a:solidFill>
                  <a:schemeClr val="lt1"/>
                </a:solidFill>
                <a:latin typeface="Century Gothic"/>
              </a:rPr>
              <a:t>A healthy 23-year-old man presents to your office with complaints of profuse diarrhea, abdominal cramps and fevers for two days. He first noticed headaches and body aches followed by diarrhea.</a:t>
            </a:r>
          </a:p>
          <a:p>
            <a:pPr marL="0" lvl="0" indent="0" algn="l" rtl="0">
              <a:spcBef>
                <a:spcPts val="0"/>
              </a:spcBef>
              <a:spcAft>
                <a:spcPts val="0"/>
              </a:spcAft>
              <a:buSzPts val="1600"/>
              <a:buNone/>
            </a:pPr>
            <a:endParaRPr lang="en-US" dirty="0">
              <a:solidFill>
                <a:schemeClr val="lt1"/>
              </a:solidFill>
            </a:endParaRPr>
          </a:p>
          <a:p>
            <a:pPr marL="0" lvl="0" indent="0" algn="l" rtl="0">
              <a:spcBef>
                <a:spcPts val="0"/>
              </a:spcBef>
              <a:spcAft>
                <a:spcPts val="0"/>
              </a:spcAft>
              <a:buSzPts val="1600"/>
              <a:buNone/>
            </a:pPr>
            <a:r>
              <a:rPr lang="en-US" dirty="0">
                <a:solidFill>
                  <a:schemeClr val="lt1"/>
                </a:solidFill>
                <a:latin typeface="Century Gothic"/>
              </a:rPr>
              <a:t>He feels like his bowel movements have some mucus in and thinks he has noticed blood in the toilet.  He has no past medical history and takes no medications.  </a:t>
            </a:r>
          </a:p>
          <a:p>
            <a:pPr marL="0" lvl="0" indent="0" algn="l" rtl="0">
              <a:spcBef>
                <a:spcPts val="0"/>
              </a:spcBef>
              <a:spcAft>
                <a:spcPts val="0"/>
              </a:spcAft>
              <a:buSzPts val="1600"/>
              <a:buNone/>
            </a:pPr>
            <a:endParaRPr lang="en-US" dirty="0">
              <a:solidFill>
                <a:schemeClr val="lt1"/>
              </a:solidFill>
            </a:endParaRPr>
          </a:p>
          <a:p>
            <a:pPr marL="0" lvl="0" indent="0" algn="l" rtl="0">
              <a:spcBef>
                <a:spcPts val="0"/>
              </a:spcBef>
              <a:spcAft>
                <a:spcPts val="0"/>
              </a:spcAft>
              <a:buSzPts val="1600"/>
              <a:buNone/>
            </a:pPr>
            <a:r>
              <a:rPr lang="en-US" dirty="0">
                <a:solidFill>
                  <a:schemeClr val="lt1"/>
                </a:solidFill>
                <a:latin typeface="Century Gothic"/>
              </a:rPr>
              <a:t>Last weekend, he and some of his buddies went on a camping trip.  They reported drinking "too many beers," swimming in and drinking from the lake, grilling burgers and chicken for dinner.  He is unsure if any of his friends are sick also.  </a:t>
            </a:r>
            <a:endParaRPr dirty="0"/>
          </a:p>
          <a:p>
            <a:pPr marL="0" lvl="0" indent="0" algn="l" rtl="0">
              <a:spcBef>
                <a:spcPts val="1000"/>
              </a:spcBef>
              <a:spcAft>
                <a:spcPts val="0"/>
              </a:spcAft>
              <a:buSzPts val="1600"/>
              <a:buNone/>
            </a:pPr>
            <a:endParaRPr dirty="0">
              <a:solidFill>
                <a:schemeClr val="lt1"/>
              </a:solidFill>
            </a:endParaRPr>
          </a:p>
          <a:p>
            <a:pPr marL="0" lvl="0" indent="0" algn="l" rtl="0">
              <a:spcBef>
                <a:spcPts val="1000"/>
              </a:spcBef>
              <a:spcAft>
                <a:spcPts val="0"/>
              </a:spcAft>
              <a:buSzPts val="1600"/>
              <a:buNone/>
            </a:pPr>
            <a:endParaRPr dirty="0">
              <a:solidFill>
                <a:schemeClr val="lt1"/>
              </a:solidFill>
            </a:endParaRPr>
          </a:p>
        </p:txBody>
      </p:sp>
    </p:spTree>
    <p:extLst>
      <p:ext uri="{BB962C8B-B14F-4D97-AF65-F5344CB8AC3E}">
        <p14:creationId xmlns:p14="http://schemas.microsoft.com/office/powerpoint/2010/main" val="2268378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5"/>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KEY POINTS IN THE HISTORY?</a:t>
            </a:r>
            <a:br>
              <a:rPr lang="en-US" sz="4400"/>
            </a:br>
            <a:endParaRPr sz="4400"/>
          </a:p>
        </p:txBody>
      </p:sp>
      <p:sp>
        <p:nvSpPr>
          <p:cNvPr id="256" name="Google Shape;256;p15"/>
          <p:cNvSpPr txBox="1">
            <a:spLocks noGrp="1"/>
          </p:cNvSpPr>
          <p:nvPr>
            <p:ph type="body" idx="1"/>
          </p:nvPr>
        </p:nvSpPr>
        <p:spPr>
          <a:xfrm>
            <a:off x="684212" y="2000120"/>
            <a:ext cx="894498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dirty="0">
                <a:solidFill>
                  <a:schemeClr val="lt1"/>
                </a:solidFill>
                <a:latin typeface="Century Gothic"/>
              </a:rPr>
              <a:t>Healthy, no antibiotics or medications </a:t>
            </a:r>
            <a:endParaRPr dirty="0"/>
          </a:p>
          <a:p>
            <a:pPr marL="0" lvl="0" indent="0" algn="l" rtl="0">
              <a:spcBef>
                <a:spcPts val="1320"/>
              </a:spcBef>
              <a:spcAft>
                <a:spcPts val="0"/>
              </a:spcAft>
              <a:buSzPts val="2880"/>
              <a:buNone/>
            </a:pPr>
            <a:r>
              <a:rPr lang="en-US" sz="3600" dirty="0">
                <a:solidFill>
                  <a:schemeClr val="lt1"/>
                </a:solidFill>
                <a:latin typeface="Century Gothic"/>
              </a:rPr>
              <a:t>Profuse diarrhea with blood, abdominal cramps and fevers for </a:t>
            </a:r>
            <a:r>
              <a:rPr lang="en-US" sz="3600" b="1" dirty="0">
                <a:solidFill>
                  <a:schemeClr val="lt1"/>
                </a:solidFill>
                <a:latin typeface="Century Gothic"/>
              </a:rPr>
              <a:t>two days</a:t>
            </a:r>
            <a:r>
              <a:rPr lang="en-US" sz="3600" dirty="0">
                <a:solidFill>
                  <a:schemeClr val="lt1"/>
                </a:solidFill>
                <a:latin typeface="Century Gothic"/>
              </a:rPr>
              <a:t> </a:t>
            </a:r>
            <a:endParaRPr dirty="0"/>
          </a:p>
          <a:p>
            <a:pPr marL="0" lvl="0" indent="0" algn="l" rtl="0">
              <a:spcBef>
                <a:spcPts val="1320"/>
              </a:spcBef>
              <a:spcAft>
                <a:spcPts val="0"/>
              </a:spcAft>
              <a:buSzPts val="2880"/>
              <a:buNone/>
            </a:pPr>
            <a:r>
              <a:rPr lang="en-US" sz="3600" dirty="0">
                <a:solidFill>
                  <a:schemeClr val="lt1"/>
                </a:solidFill>
                <a:latin typeface="Century Gothic"/>
              </a:rPr>
              <a:t>Drinking from the lake, grilling burgers and chicken for dinner</a:t>
            </a:r>
            <a:endParaRPr dirty="0"/>
          </a:p>
        </p:txBody>
      </p:sp>
    </p:spTree>
    <p:extLst>
      <p:ext uri="{BB962C8B-B14F-4D97-AF65-F5344CB8AC3E}">
        <p14:creationId xmlns:p14="http://schemas.microsoft.com/office/powerpoint/2010/main" val="971005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6"/>
          <p:cNvSpPr txBox="1">
            <a:spLocks noGrp="1"/>
          </p:cNvSpPr>
          <p:nvPr>
            <p:ph type="body" idx="1"/>
          </p:nvPr>
        </p:nvSpPr>
        <p:spPr>
          <a:xfrm>
            <a:off x="684212" y="685800"/>
            <a:ext cx="8534400" cy="3615267"/>
          </a:xfrm>
          <a:prstGeom prst="rect">
            <a:avLst/>
          </a:prstGeom>
          <a:noFill/>
          <a:ln>
            <a:noFill/>
          </a:ln>
        </p:spPr>
        <p:txBody>
          <a:bodyPr spcFirstLastPara="1" wrap="square" lIns="54864" tIns="45700" rIns="54864" bIns="45700" anchor="ctr" anchorCtr="0">
            <a:normAutofit/>
          </a:bodyPr>
          <a:lstStyle/>
          <a:p>
            <a:pPr marL="285750" lvl="0" indent="-285750" algn="l" rtl="0">
              <a:spcBef>
                <a:spcPts val="0"/>
              </a:spcBef>
              <a:spcAft>
                <a:spcPts val="0"/>
              </a:spcAft>
              <a:buSzPts val="3200"/>
              <a:buChar char="▶"/>
            </a:pPr>
            <a:r>
              <a:rPr lang="en-US" sz="4000">
                <a:solidFill>
                  <a:schemeClr val="lt1"/>
                </a:solidFill>
                <a:latin typeface="Century Gothic"/>
              </a:rPr>
              <a:t>What is your differential diagnosis?</a:t>
            </a:r>
            <a:endParaRPr/>
          </a:p>
          <a:p>
            <a:pPr marL="0" lvl="0" indent="0" algn="l" rtl="0">
              <a:spcBef>
                <a:spcPts val="1000"/>
              </a:spcBef>
              <a:spcAft>
                <a:spcPts val="0"/>
              </a:spcAft>
              <a:buSzPts val="1600"/>
              <a:buNone/>
            </a:pPr>
            <a:endParaRPr/>
          </a:p>
        </p:txBody>
      </p:sp>
    </p:spTree>
    <p:extLst>
      <p:ext uri="{BB962C8B-B14F-4D97-AF65-F5344CB8AC3E}">
        <p14:creationId xmlns:p14="http://schemas.microsoft.com/office/powerpoint/2010/main" val="3234537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7"/>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68" name="Google Shape;268;p17"/>
          <p:cNvSpPr txBox="1">
            <a:spLocks noGrp="1"/>
          </p:cNvSpPr>
          <p:nvPr>
            <p:ph type="title"/>
          </p:nvPr>
        </p:nvSpPr>
        <p:spPr>
          <a:xfrm>
            <a:off x="6084114" y="4487332"/>
            <a:ext cx="4205003"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200"/>
              <a:buFont typeface="Century Gothic"/>
              <a:buNone/>
            </a:pPr>
            <a:r>
              <a:rPr lang="en-US" sz="3200" dirty="0">
                <a:latin typeface="Century Gothic"/>
              </a:rPr>
              <a:t>CASE 1</a:t>
            </a:r>
            <a:endParaRPr dirty="0"/>
          </a:p>
        </p:txBody>
      </p:sp>
      <p:sp>
        <p:nvSpPr>
          <p:cNvPr id="269" name="Google Shape;269;p17"/>
          <p:cNvSpPr/>
          <p:nvPr/>
        </p:nvSpPr>
        <p:spPr>
          <a:xfrm>
            <a:off x="634000" y="620722"/>
            <a:ext cx="5136155" cy="5286838"/>
          </a:xfrm>
          <a:prstGeom prst="snip2DiagRect">
            <a:avLst>
              <a:gd name="adj1" fmla="val 9954"/>
              <a:gd name="adj2" fmla="val 0"/>
            </a:avLst>
          </a:prstGeom>
          <a:solidFill>
            <a:schemeClr val="lt1"/>
          </a:soli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270" name="Google Shape;270;p17"/>
          <p:cNvPicPr preferRelativeResize="0"/>
          <p:nvPr/>
        </p:nvPicPr>
        <p:blipFill rotWithShape="1">
          <a:blip r:embed="rId3">
            <a:alphaModFix/>
          </a:blip>
          <a:srcRect l="14969" r="12245" b="-1"/>
          <a:stretch/>
        </p:blipFill>
        <p:spPr>
          <a:xfrm>
            <a:off x="797205" y="786117"/>
            <a:ext cx="4809744" cy="4956048"/>
          </a:xfrm>
          <a:custGeom>
            <a:avLst/>
            <a:gdLst/>
            <a:ahLst/>
            <a:cxnLst/>
            <a:rect l="l" t="t" r="r" b="b"/>
            <a:pathLst>
              <a:path w="4809744" h="4956048" extrusionOk="0">
                <a:moveTo>
                  <a:pt x="478762" y="0"/>
                </a:moveTo>
                <a:lnTo>
                  <a:pt x="4809744" y="0"/>
                </a:lnTo>
                <a:lnTo>
                  <a:pt x="4809744" y="4477286"/>
                </a:lnTo>
                <a:lnTo>
                  <a:pt x="4330982" y="4956048"/>
                </a:lnTo>
                <a:lnTo>
                  <a:pt x="0" y="4956048"/>
                </a:lnTo>
                <a:lnTo>
                  <a:pt x="0" y="478762"/>
                </a:lnTo>
                <a:close/>
              </a:path>
            </a:pathLst>
          </a:custGeom>
          <a:noFill/>
          <a:ln>
            <a:noFill/>
          </a:ln>
        </p:spPr>
      </p:pic>
      <p:sp>
        <p:nvSpPr>
          <p:cNvPr id="271" name="Google Shape;271;p17"/>
          <p:cNvSpPr txBox="1">
            <a:spLocks noGrp="1"/>
          </p:cNvSpPr>
          <p:nvPr>
            <p:ph type="body" idx="1"/>
          </p:nvPr>
        </p:nvSpPr>
        <p:spPr>
          <a:xfrm>
            <a:off x="6095998" y="685800"/>
            <a:ext cx="4819653"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440"/>
              <a:buNone/>
            </a:pPr>
            <a:r>
              <a:rPr lang="en-US" sz="1800">
                <a:solidFill>
                  <a:schemeClr val="lt1"/>
                </a:solidFill>
                <a:latin typeface="Century Gothic"/>
              </a:rPr>
              <a:t>Being the amazing clinician you are, you obtain a stool sample and look at it under a microscope after gram staining.  </a:t>
            </a:r>
            <a:endParaRPr/>
          </a:p>
          <a:p>
            <a:pPr marL="0" lvl="0" indent="0" algn="l" rtl="0">
              <a:spcBef>
                <a:spcPts val="960"/>
              </a:spcBef>
              <a:spcAft>
                <a:spcPts val="0"/>
              </a:spcAft>
              <a:buSzPts val="1440"/>
              <a:buNone/>
            </a:pPr>
            <a:endParaRPr sz="1800">
              <a:solidFill>
                <a:schemeClr val="lt1"/>
              </a:solidFill>
            </a:endParaRPr>
          </a:p>
          <a:p>
            <a:pPr marL="0" lvl="0" indent="0" algn="l" rtl="0">
              <a:spcBef>
                <a:spcPts val="960"/>
              </a:spcBef>
              <a:spcAft>
                <a:spcPts val="0"/>
              </a:spcAft>
              <a:buSzPts val="1440"/>
              <a:buNone/>
            </a:pPr>
            <a:r>
              <a:rPr lang="en-US" sz="1800">
                <a:solidFill>
                  <a:schemeClr val="lt1"/>
                </a:solidFill>
                <a:latin typeface="Century Gothic"/>
              </a:rPr>
              <a:t>Describe what you see:</a:t>
            </a:r>
            <a:endParaRPr/>
          </a:p>
          <a:p>
            <a:pPr marL="0" lvl="0" indent="0" algn="l" rtl="0">
              <a:spcBef>
                <a:spcPts val="960"/>
              </a:spcBef>
              <a:spcAft>
                <a:spcPts val="0"/>
              </a:spcAft>
              <a:buSzPts val="1440"/>
              <a:buNone/>
            </a:pPr>
            <a:r>
              <a:rPr lang="en-US" sz="1800">
                <a:solidFill>
                  <a:schemeClr val="lt1"/>
                </a:solidFill>
                <a:latin typeface="Century Gothic"/>
              </a:rPr>
              <a:t> </a:t>
            </a:r>
            <a:endParaRPr/>
          </a:p>
          <a:p>
            <a:pPr marL="0" lvl="0" indent="0" algn="l" rtl="0">
              <a:spcBef>
                <a:spcPts val="960"/>
              </a:spcBef>
              <a:spcAft>
                <a:spcPts val="0"/>
              </a:spcAft>
              <a:buSzPts val="1440"/>
              <a:buNone/>
            </a:pPr>
            <a:endParaRPr sz="1800">
              <a:solidFill>
                <a:schemeClr val="lt1"/>
              </a:solidFill>
            </a:endParaRPr>
          </a:p>
        </p:txBody>
      </p:sp>
      <p:grpSp>
        <p:nvGrpSpPr>
          <p:cNvPr id="272" name="Google Shape;272;p17"/>
          <p:cNvGrpSpPr/>
          <p:nvPr/>
        </p:nvGrpSpPr>
        <p:grpSpPr>
          <a:xfrm>
            <a:off x="9206969" y="2963333"/>
            <a:ext cx="2981859" cy="3208867"/>
            <a:chOff x="9206969" y="2963333"/>
            <a:chExt cx="2981859" cy="3208867"/>
          </a:xfrm>
        </p:grpSpPr>
        <p:cxnSp>
          <p:nvCxnSpPr>
            <p:cNvPr id="273" name="Google Shape;273;p17"/>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274" name="Google Shape;274;p17"/>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275" name="Google Shape;275;p17"/>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276" name="Google Shape;276;p17"/>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277" name="Google Shape;277;p17"/>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278" name="Google Shape;278;p17"/>
          <p:cNvSpPr txBox="1"/>
          <p:nvPr/>
        </p:nvSpPr>
        <p:spPr>
          <a:xfrm>
            <a:off x="797205" y="5991439"/>
            <a:ext cx="2683748" cy="230832"/>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900"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https://www.stepwards.com/?page_id=7207</a:t>
            </a:r>
            <a:endParaRPr sz="900">
              <a:solidFill>
                <a:schemeClr val="lt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2782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684212" y="223242"/>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284" name="Google Shape;284;p18"/>
          <p:cNvSpPr txBox="1">
            <a:spLocks noGrp="1"/>
          </p:cNvSpPr>
          <p:nvPr>
            <p:ph type="body" idx="1"/>
          </p:nvPr>
        </p:nvSpPr>
        <p:spPr>
          <a:xfrm>
            <a:off x="684212" y="1800808"/>
            <a:ext cx="8534400" cy="4077478"/>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ct val="80000"/>
              <a:buNone/>
            </a:pPr>
            <a:r>
              <a:rPr lang="en-US" sz="2800" dirty="0">
                <a:solidFill>
                  <a:schemeClr val="lt1"/>
                </a:solidFill>
                <a:latin typeface="Century Gothic"/>
              </a:rPr>
              <a:t>In addition to recommending supportive care, you order which of the following tests to confirm the diagnosis?</a:t>
            </a:r>
            <a:endParaRPr dirty="0"/>
          </a:p>
          <a:p>
            <a:pPr marL="0" lvl="0" indent="0" algn="l" rtl="0">
              <a:spcBef>
                <a:spcPts val="1118"/>
              </a:spcBef>
              <a:spcAft>
                <a:spcPts val="0"/>
              </a:spcAft>
              <a:buSzPct val="80000"/>
              <a:buNone/>
            </a:pPr>
            <a:r>
              <a:rPr lang="en-US" sz="2800" dirty="0">
                <a:solidFill>
                  <a:schemeClr val="lt1"/>
                </a:solidFill>
                <a:latin typeface="Century Gothic"/>
              </a:rPr>
              <a:t> </a:t>
            </a:r>
            <a:endParaRPr dirty="0"/>
          </a:p>
          <a:p>
            <a:pPr marL="0" lvl="0" indent="0" algn="l" rtl="0">
              <a:spcBef>
                <a:spcPts val="1118"/>
              </a:spcBef>
              <a:spcAft>
                <a:spcPts val="0"/>
              </a:spcAft>
              <a:buSzPct val="80000"/>
              <a:buNone/>
            </a:pPr>
            <a:r>
              <a:rPr lang="en-US" sz="2800" dirty="0">
                <a:solidFill>
                  <a:schemeClr val="lt1"/>
                </a:solidFill>
                <a:latin typeface="Century Gothic"/>
              </a:rPr>
              <a:t>A) Stool culture</a:t>
            </a:r>
            <a:endParaRPr dirty="0"/>
          </a:p>
          <a:p>
            <a:pPr marL="0" lvl="0" indent="0" algn="l" rtl="0">
              <a:spcBef>
                <a:spcPts val="1118"/>
              </a:spcBef>
              <a:spcAft>
                <a:spcPts val="0"/>
              </a:spcAft>
              <a:buSzPct val="80000"/>
              <a:buNone/>
            </a:pPr>
            <a:r>
              <a:rPr lang="en-US" sz="2800" dirty="0">
                <a:solidFill>
                  <a:schemeClr val="lt1"/>
                </a:solidFill>
                <a:latin typeface="Century Gothic"/>
              </a:rPr>
              <a:t>B) Molecular identification – immunoassay or </a:t>
            </a:r>
            <a:r>
              <a:rPr lang="en-US" sz="2800" dirty="0" err="1">
                <a:solidFill>
                  <a:schemeClr val="lt1"/>
                </a:solidFill>
                <a:latin typeface="Century Gothic"/>
              </a:rPr>
              <a:t>pcr</a:t>
            </a:r>
            <a:endParaRPr dirty="0"/>
          </a:p>
          <a:p>
            <a:pPr marL="0" lvl="0" indent="0" algn="l" rtl="0">
              <a:spcBef>
                <a:spcPts val="1118"/>
              </a:spcBef>
              <a:spcAft>
                <a:spcPts val="0"/>
              </a:spcAft>
              <a:buSzPct val="80000"/>
              <a:buNone/>
            </a:pPr>
            <a:r>
              <a:rPr lang="en-US" sz="2800" dirty="0">
                <a:solidFill>
                  <a:schemeClr val="lt1"/>
                </a:solidFill>
                <a:latin typeface="Century Gothic"/>
              </a:rPr>
              <a:t>C) Stool O&amp;P </a:t>
            </a:r>
            <a:endParaRPr dirty="0"/>
          </a:p>
          <a:p>
            <a:pPr marL="0" lvl="0" indent="0" algn="l" rtl="0">
              <a:spcBef>
                <a:spcPts val="1118"/>
              </a:spcBef>
              <a:spcAft>
                <a:spcPts val="0"/>
              </a:spcAft>
              <a:buSzPct val="80000"/>
              <a:buNone/>
            </a:pPr>
            <a:r>
              <a:rPr lang="en-US" sz="2800" dirty="0">
                <a:solidFill>
                  <a:schemeClr val="lt1"/>
                </a:solidFill>
                <a:latin typeface="Century Gothic"/>
              </a:rPr>
              <a:t>D) Stool C. diff PCR</a:t>
            </a:r>
            <a:endParaRPr dirty="0"/>
          </a:p>
          <a:p>
            <a:pPr marL="285750" lvl="0" indent="-191770" algn="l" rtl="0">
              <a:spcBef>
                <a:spcPts val="970"/>
              </a:spcBef>
              <a:spcAft>
                <a:spcPts val="0"/>
              </a:spcAft>
              <a:buSzPct val="80000"/>
              <a:buNone/>
            </a:pPr>
            <a:endParaRPr dirty="0"/>
          </a:p>
        </p:txBody>
      </p:sp>
    </p:spTree>
    <p:extLst>
      <p:ext uri="{BB962C8B-B14F-4D97-AF65-F5344CB8AC3E}">
        <p14:creationId xmlns:p14="http://schemas.microsoft.com/office/powerpoint/2010/main" val="128799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e4b69f2b41_0_10"/>
          <p:cNvSpPr txBox="1">
            <a:spLocks noGrp="1"/>
          </p:cNvSpPr>
          <p:nvPr>
            <p:ph type="title"/>
          </p:nvPr>
        </p:nvSpPr>
        <p:spPr>
          <a:xfrm>
            <a:off x="684212" y="161696"/>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290" name="Google Shape;290;ge4b69f2b41_0_10"/>
          <p:cNvSpPr txBox="1">
            <a:spLocks noGrp="1"/>
          </p:cNvSpPr>
          <p:nvPr>
            <p:ph type="body" idx="1"/>
          </p:nvPr>
        </p:nvSpPr>
        <p:spPr>
          <a:xfrm>
            <a:off x="684212" y="1800808"/>
            <a:ext cx="8534400" cy="4077600"/>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2240"/>
              <a:buNone/>
            </a:pPr>
            <a:r>
              <a:rPr lang="en-US" sz="2800" dirty="0">
                <a:solidFill>
                  <a:schemeClr val="lt1"/>
                </a:solidFill>
                <a:latin typeface="Century Gothic"/>
              </a:rPr>
              <a:t>In addition to recommending supportive care, you order which of the following tests to confirm the diagnosis?</a:t>
            </a:r>
            <a:endParaRPr dirty="0"/>
          </a:p>
          <a:p>
            <a:pPr marL="0" lvl="0" indent="0" algn="l" rtl="0">
              <a:spcBef>
                <a:spcPts val="1118"/>
              </a:spcBef>
              <a:spcAft>
                <a:spcPts val="0"/>
              </a:spcAft>
              <a:buSzPts val="2240"/>
              <a:buNone/>
            </a:pPr>
            <a:r>
              <a:rPr lang="en-US" sz="2800" dirty="0">
                <a:solidFill>
                  <a:schemeClr val="lt1"/>
                </a:solidFill>
                <a:latin typeface="Century Gothic"/>
              </a:rPr>
              <a:t> </a:t>
            </a:r>
            <a:endParaRPr dirty="0"/>
          </a:p>
          <a:p>
            <a:pPr marL="0" lvl="0" indent="0" algn="l" rtl="0">
              <a:spcBef>
                <a:spcPts val="1118"/>
              </a:spcBef>
              <a:spcAft>
                <a:spcPts val="0"/>
              </a:spcAft>
              <a:buSzPts val="2240"/>
              <a:buNone/>
            </a:pPr>
            <a:r>
              <a:rPr lang="en-US" sz="2800" dirty="0">
                <a:solidFill>
                  <a:schemeClr val="tx1"/>
                </a:solidFill>
                <a:highlight>
                  <a:srgbClr val="FFFF00"/>
                </a:highlight>
                <a:latin typeface="Century Gothic"/>
              </a:rPr>
              <a:t>A) Stool culture</a:t>
            </a:r>
            <a:endParaRPr dirty="0">
              <a:solidFill>
                <a:schemeClr val="tx1"/>
              </a:solidFill>
              <a:highlight>
                <a:srgbClr val="FFFF00"/>
              </a:highlight>
            </a:endParaRPr>
          </a:p>
          <a:p>
            <a:pPr marL="0" lvl="0" indent="0">
              <a:spcBef>
                <a:spcPts val="1118"/>
              </a:spcBef>
              <a:buSzPct val="80000"/>
              <a:buNone/>
            </a:pPr>
            <a:r>
              <a:rPr lang="en-US" sz="2800" dirty="0">
                <a:solidFill>
                  <a:schemeClr val="tx1"/>
                </a:solidFill>
                <a:highlight>
                  <a:srgbClr val="FFFF00"/>
                </a:highlight>
                <a:latin typeface="Century Gothic"/>
              </a:rPr>
              <a:t>B) Molecular identification – immunoassay or </a:t>
            </a:r>
            <a:r>
              <a:rPr lang="en-US" sz="2800" dirty="0" err="1">
                <a:solidFill>
                  <a:schemeClr val="tx1"/>
                </a:solidFill>
                <a:highlight>
                  <a:srgbClr val="FFFF00"/>
                </a:highlight>
                <a:latin typeface="Century Gothic"/>
              </a:rPr>
              <a:t>pcr</a:t>
            </a:r>
            <a:endParaRPr lang="en-US" sz="2800" dirty="0">
              <a:solidFill>
                <a:schemeClr val="tx1"/>
              </a:solidFill>
              <a:highlight>
                <a:srgbClr val="FFFF00"/>
              </a:highlight>
            </a:endParaRPr>
          </a:p>
          <a:p>
            <a:pPr marL="0" lvl="0" indent="0" algn="l" rtl="0">
              <a:spcBef>
                <a:spcPts val="1118"/>
              </a:spcBef>
              <a:spcAft>
                <a:spcPts val="0"/>
              </a:spcAft>
              <a:buSzPts val="2240"/>
              <a:buNone/>
            </a:pPr>
            <a:r>
              <a:rPr lang="en-US" sz="2800" dirty="0">
                <a:solidFill>
                  <a:schemeClr val="lt1"/>
                </a:solidFill>
                <a:latin typeface="Century Gothic"/>
              </a:rPr>
              <a:t>C) Stool O&amp;P </a:t>
            </a:r>
            <a:endParaRPr dirty="0"/>
          </a:p>
          <a:p>
            <a:pPr marL="0" lvl="0" indent="0" algn="l" rtl="0">
              <a:spcBef>
                <a:spcPts val="1118"/>
              </a:spcBef>
              <a:spcAft>
                <a:spcPts val="0"/>
              </a:spcAft>
              <a:buSzPts val="2240"/>
              <a:buNone/>
            </a:pPr>
            <a:r>
              <a:rPr lang="en-US" sz="2800" dirty="0">
                <a:solidFill>
                  <a:schemeClr val="lt1"/>
                </a:solidFill>
                <a:latin typeface="Century Gothic"/>
              </a:rPr>
              <a:t>D) Stool C. diff PCR</a:t>
            </a:r>
            <a:endParaRPr dirty="0"/>
          </a:p>
          <a:p>
            <a:pPr marL="285750" lvl="0" indent="-191770" algn="l" rtl="0">
              <a:spcBef>
                <a:spcPts val="970"/>
              </a:spcBef>
              <a:spcAft>
                <a:spcPts val="0"/>
              </a:spcAft>
              <a:buSzPts val="1600"/>
              <a:buNone/>
            </a:pPr>
            <a:endParaRPr dirty="0"/>
          </a:p>
        </p:txBody>
      </p:sp>
    </p:spTree>
    <p:extLst>
      <p:ext uri="{BB962C8B-B14F-4D97-AF65-F5344CB8AC3E}">
        <p14:creationId xmlns:p14="http://schemas.microsoft.com/office/powerpoint/2010/main" val="1414673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9"/>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1: FOLLOW UP</a:t>
            </a:r>
            <a:endParaRPr dirty="0"/>
          </a:p>
        </p:txBody>
      </p:sp>
      <p:sp>
        <p:nvSpPr>
          <p:cNvPr id="297" name="Google Shape;297;p19"/>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fontScale="85000" lnSpcReduction="20000"/>
          </a:bodyPr>
          <a:lstStyle/>
          <a:p>
            <a:pPr marL="0" lvl="0" indent="0" algn="l" rtl="0">
              <a:spcBef>
                <a:spcPts val="0"/>
              </a:spcBef>
              <a:spcAft>
                <a:spcPts val="0"/>
              </a:spcAft>
              <a:buSzPct val="80000"/>
              <a:buNone/>
            </a:pPr>
            <a:r>
              <a:rPr lang="en-US" sz="3200">
                <a:solidFill>
                  <a:schemeClr val="lt1"/>
                </a:solidFill>
                <a:latin typeface="Century Gothic"/>
              </a:rPr>
              <a:t>Before you send the patient home, you instruct him to call your office should he develop which of the following complications?</a:t>
            </a:r>
            <a:endParaRPr/>
          </a:p>
          <a:p>
            <a:pPr marL="0" lvl="0" indent="0" algn="l" rtl="0">
              <a:spcBef>
                <a:spcPts val="1144"/>
              </a:spcBef>
              <a:spcAft>
                <a:spcPts val="0"/>
              </a:spcAft>
              <a:buSzPct val="80000"/>
              <a:buNone/>
            </a:pPr>
            <a:r>
              <a:rPr lang="en-US" sz="3200">
                <a:solidFill>
                  <a:schemeClr val="lt1"/>
                </a:solidFill>
                <a:latin typeface="Century Gothic"/>
              </a:rPr>
              <a:t> </a:t>
            </a:r>
            <a:endParaRPr/>
          </a:p>
          <a:p>
            <a:pPr marL="0" lvl="0" indent="0" algn="l" rtl="0">
              <a:spcBef>
                <a:spcPts val="1144"/>
              </a:spcBef>
              <a:spcAft>
                <a:spcPts val="0"/>
              </a:spcAft>
              <a:buSzPct val="80000"/>
              <a:buNone/>
            </a:pPr>
            <a:r>
              <a:rPr lang="en-US" sz="3200">
                <a:solidFill>
                  <a:schemeClr val="lt1"/>
                </a:solidFill>
                <a:latin typeface="Century Gothic"/>
              </a:rPr>
              <a:t>A) Weakness, fatigue, easy bruising</a:t>
            </a:r>
            <a:endParaRPr/>
          </a:p>
          <a:p>
            <a:pPr marL="0" lvl="0" indent="0" algn="l" rtl="0">
              <a:spcBef>
                <a:spcPts val="1144"/>
              </a:spcBef>
              <a:spcAft>
                <a:spcPts val="0"/>
              </a:spcAft>
              <a:buSzPct val="80000"/>
              <a:buNone/>
            </a:pPr>
            <a:r>
              <a:rPr lang="en-US" sz="3200">
                <a:solidFill>
                  <a:schemeClr val="lt1"/>
                </a:solidFill>
                <a:latin typeface="Century Gothic"/>
              </a:rPr>
              <a:t>B) Ascending paralysis</a:t>
            </a:r>
            <a:endParaRPr/>
          </a:p>
          <a:p>
            <a:pPr marL="0" lvl="0" indent="0" algn="l" rtl="0">
              <a:spcBef>
                <a:spcPts val="1144"/>
              </a:spcBef>
              <a:spcAft>
                <a:spcPts val="0"/>
              </a:spcAft>
              <a:buSzPct val="80000"/>
              <a:buNone/>
            </a:pPr>
            <a:r>
              <a:rPr lang="en-US" sz="3200">
                <a:solidFill>
                  <a:schemeClr val="lt1"/>
                </a:solidFill>
                <a:latin typeface="Century Gothic"/>
              </a:rPr>
              <a:t>C) Toxic megacolon</a:t>
            </a:r>
            <a:endParaRPr/>
          </a:p>
          <a:p>
            <a:pPr marL="0" lvl="0" indent="0" algn="l" rtl="0">
              <a:spcBef>
                <a:spcPts val="1144"/>
              </a:spcBef>
              <a:spcAft>
                <a:spcPts val="0"/>
              </a:spcAft>
              <a:buSzPct val="80000"/>
              <a:buNone/>
            </a:pPr>
            <a:r>
              <a:rPr lang="en-US" sz="3200">
                <a:solidFill>
                  <a:schemeClr val="lt1"/>
                </a:solidFill>
                <a:latin typeface="Century Gothic"/>
              </a:rPr>
              <a:t>D) Headache and neck stiffness</a:t>
            </a:r>
            <a:endParaRPr/>
          </a:p>
          <a:p>
            <a:pPr marL="0" lvl="0" indent="0" algn="l" rtl="0">
              <a:spcBef>
                <a:spcPts val="940"/>
              </a:spcBef>
              <a:spcAft>
                <a:spcPts val="0"/>
              </a:spcAft>
              <a:buSzPct val="80000"/>
              <a:buNone/>
            </a:pPr>
            <a:endParaRPr>
              <a:solidFill>
                <a:schemeClr val="lt1"/>
              </a:solidFill>
            </a:endParaRPr>
          </a:p>
        </p:txBody>
      </p:sp>
    </p:spTree>
    <p:extLst>
      <p:ext uri="{BB962C8B-B14F-4D97-AF65-F5344CB8AC3E}">
        <p14:creationId xmlns:p14="http://schemas.microsoft.com/office/powerpoint/2010/main" val="110632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e4b69f2b41_0_15"/>
          <p:cNvSpPr txBox="1">
            <a:spLocks noGrp="1"/>
          </p:cNvSpPr>
          <p:nvPr>
            <p:ph type="title"/>
          </p:nvPr>
        </p:nvSpPr>
        <p:spPr>
          <a:xfrm>
            <a:off x="684212" y="691485"/>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1: FOLLOW UP</a:t>
            </a:r>
            <a:endParaRPr dirty="0"/>
          </a:p>
        </p:txBody>
      </p:sp>
      <p:sp>
        <p:nvSpPr>
          <p:cNvPr id="304" name="Google Shape;304;ge4b69f2b41_0_15"/>
          <p:cNvSpPr txBox="1">
            <a:spLocks noGrp="1"/>
          </p:cNvSpPr>
          <p:nvPr>
            <p:ph type="body" idx="1"/>
          </p:nvPr>
        </p:nvSpPr>
        <p:spPr>
          <a:xfrm>
            <a:off x="684212" y="2503974"/>
            <a:ext cx="8534400" cy="3615300"/>
          </a:xfrm>
          <a:prstGeom prst="rect">
            <a:avLst/>
          </a:prstGeom>
          <a:noFill/>
          <a:ln>
            <a:noFill/>
          </a:ln>
        </p:spPr>
        <p:txBody>
          <a:bodyPr spcFirstLastPara="1" wrap="square" lIns="54864" tIns="45700" rIns="54864" bIns="45700" anchor="ctr" anchorCtr="0">
            <a:normAutofit fontScale="85000" lnSpcReduction="20000"/>
          </a:bodyPr>
          <a:lstStyle/>
          <a:p>
            <a:pPr marL="0" lvl="0" indent="0" algn="l" rtl="0">
              <a:spcBef>
                <a:spcPts val="0"/>
              </a:spcBef>
              <a:spcAft>
                <a:spcPts val="0"/>
              </a:spcAft>
              <a:buSzPct val="80000"/>
              <a:buNone/>
            </a:pPr>
            <a:r>
              <a:rPr lang="en-US" sz="3200">
                <a:solidFill>
                  <a:schemeClr val="lt1"/>
                </a:solidFill>
                <a:latin typeface="Century Gothic"/>
              </a:rPr>
              <a:t>Before you send the patient home, you instruct him to call your office should he develop which of the following complications?</a:t>
            </a:r>
            <a:endParaRPr/>
          </a:p>
          <a:p>
            <a:pPr marL="0" lvl="0" indent="0" algn="l" rtl="0">
              <a:spcBef>
                <a:spcPts val="1144"/>
              </a:spcBef>
              <a:spcAft>
                <a:spcPts val="0"/>
              </a:spcAft>
              <a:buSzPct val="80000"/>
              <a:buNone/>
            </a:pPr>
            <a:r>
              <a:rPr lang="en-US" sz="3200">
                <a:solidFill>
                  <a:schemeClr val="lt1"/>
                </a:solidFill>
                <a:latin typeface="Century Gothic"/>
              </a:rPr>
              <a:t> </a:t>
            </a:r>
            <a:endParaRPr/>
          </a:p>
          <a:p>
            <a:pPr marL="0" lvl="0" indent="0" algn="l" rtl="0">
              <a:spcBef>
                <a:spcPts val="1144"/>
              </a:spcBef>
              <a:spcAft>
                <a:spcPts val="0"/>
              </a:spcAft>
              <a:buSzPct val="80000"/>
              <a:buNone/>
            </a:pPr>
            <a:r>
              <a:rPr lang="en-US" sz="3200">
                <a:solidFill>
                  <a:schemeClr val="lt1"/>
                </a:solidFill>
                <a:latin typeface="Century Gothic"/>
              </a:rPr>
              <a:t>A) Weakness, fatigue, easy bruising</a:t>
            </a:r>
            <a:endParaRPr/>
          </a:p>
          <a:p>
            <a:pPr marL="0" lvl="0" indent="0" algn="l" rtl="0">
              <a:spcBef>
                <a:spcPts val="1144"/>
              </a:spcBef>
              <a:spcAft>
                <a:spcPts val="0"/>
              </a:spcAft>
              <a:buSzPct val="80000"/>
              <a:buNone/>
            </a:pPr>
            <a:r>
              <a:rPr lang="en-US" sz="3200">
                <a:solidFill>
                  <a:schemeClr val="dk1"/>
                </a:solidFill>
                <a:highlight>
                  <a:srgbClr val="FFFF00"/>
                </a:highlight>
                <a:latin typeface="Century Gothic"/>
              </a:rPr>
              <a:t>B) Ascending paralysis</a:t>
            </a:r>
            <a:endParaRPr>
              <a:solidFill>
                <a:schemeClr val="dk1"/>
              </a:solidFill>
              <a:highlight>
                <a:srgbClr val="FFFF00"/>
              </a:highlight>
            </a:endParaRPr>
          </a:p>
          <a:p>
            <a:pPr marL="0" lvl="0" indent="0" algn="l" rtl="0">
              <a:spcBef>
                <a:spcPts val="1144"/>
              </a:spcBef>
              <a:spcAft>
                <a:spcPts val="0"/>
              </a:spcAft>
              <a:buSzPct val="80000"/>
              <a:buNone/>
            </a:pPr>
            <a:r>
              <a:rPr lang="en-US" sz="3200">
                <a:solidFill>
                  <a:schemeClr val="lt1"/>
                </a:solidFill>
                <a:latin typeface="Century Gothic"/>
              </a:rPr>
              <a:t>C) Toxic megacolon</a:t>
            </a:r>
            <a:endParaRPr/>
          </a:p>
          <a:p>
            <a:pPr marL="0" lvl="0" indent="0" algn="l" rtl="0">
              <a:spcBef>
                <a:spcPts val="1144"/>
              </a:spcBef>
              <a:spcAft>
                <a:spcPts val="0"/>
              </a:spcAft>
              <a:buSzPct val="80000"/>
              <a:buNone/>
            </a:pPr>
            <a:r>
              <a:rPr lang="en-US" sz="3200">
                <a:solidFill>
                  <a:schemeClr val="lt1"/>
                </a:solidFill>
                <a:latin typeface="Century Gothic"/>
              </a:rPr>
              <a:t>D) Headache and neck stiffness</a:t>
            </a:r>
            <a:endParaRPr/>
          </a:p>
          <a:p>
            <a:pPr marL="0" lvl="0" indent="0" algn="l" rtl="0">
              <a:spcBef>
                <a:spcPts val="940"/>
              </a:spcBef>
              <a:spcAft>
                <a:spcPts val="0"/>
              </a:spcAft>
              <a:buSzPct val="80000"/>
              <a:buNone/>
            </a:pPr>
            <a:endParaRPr>
              <a:solidFill>
                <a:schemeClr val="lt1"/>
              </a:solidFill>
            </a:endParaRPr>
          </a:p>
        </p:txBody>
      </p:sp>
    </p:spTree>
    <p:extLst>
      <p:ext uri="{BB962C8B-B14F-4D97-AF65-F5344CB8AC3E}">
        <p14:creationId xmlns:p14="http://schemas.microsoft.com/office/powerpoint/2010/main" val="2917617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0"/>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200"/>
              <a:buFont typeface="Century Gothic"/>
              <a:buNone/>
            </a:pPr>
            <a:r>
              <a:rPr lang="en-US" sz="3200" dirty="0">
                <a:latin typeface="Century Gothic"/>
              </a:rPr>
              <a:t>CASE 1 TAKEAWAY – CAMPYLOBACTER</a:t>
            </a:r>
            <a:endParaRPr dirty="0"/>
          </a:p>
        </p:txBody>
      </p:sp>
      <p:sp>
        <p:nvSpPr>
          <p:cNvPr id="311" name="Google Shape;311;p20"/>
          <p:cNvSpPr txBox="1">
            <a:spLocks noGrp="1"/>
          </p:cNvSpPr>
          <p:nvPr>
            <p:ph type="body" idx="1"/>
          </p:nvPr>
        </p:nvSpPr>
        <p:spPr>
          <a:xfrm>
            <a:off x="684212" y="2118050"/>
            <a:ext cx="8534400" cy="4001192"/>
          </a:xfrm>
          <a:prstGeom prst="rect">
            <a:avLst/>
          </a:prstGeom>
          <a:noFill/>
          <a:ln>
            <a:noFill/>
          </a:ln>
        </p:spPr>
        <p:txBody>
          <a:bodyPr spcFirstLastPara="1" wrap="square" lIns="54864" tIns="45700" rIns="54864" bIns="45700" anchor="ctr" anchorCtr="0">
            <a:normAutofit fontScale="62500" lnSpcReduction="20000"/>
          </a:bodyPr>
          <a:lstStyle/>
          <a:p>
            <a:pPr marL="285750" lvl="0" indent="-285750" algn="l" rtl="0">
              <a:spcBef>
                <a:spcPts val="0"/>
              </a:spcBef>
              <a:spcAft>
                <a:spcPts val="0"/>
              </a:spcAft>
              <a:buSzPct val="79999"/>
              <a:buChar char="▶"/>
            </a:pPr>
            <a:r>
              <a:rPr lang="en-US" sz="3600" b="1" dirty="0">
                <a:solidFill>
                  <a:schemeClr val="lt1"/>
                </a:solidFill>
                <a:latin typeface="Century Gothic"/>
              </a:rPr>
              <a:t>Bloody</a:t>
            </a:r>
            <a:r>
              <a:rPr lang="en-US" sz="3600" dirty="0">
                <a:solidFill>
                  <a:schemeClr val="lt1"/>
                </a:solidFill>
                <a:latin typeface="Century Gothic"/>
              </a:rPr>
              <a:t> diarrhea with </a:t>
            </a:r>
            <a:r>
              <a:rPr lang="en-US" sz="3600" b="1" dirty="0">
                <a:solidFill>
                  <a:schemeClr val="lt1"/>
                </a:solidFill>
                <a:latin typeface="Century Gothic"/>
              </a:rPr>
              <a:t>fever</a:t>
            </a:r>
            <a:r>
              <a:rPr lang="en-US" sz="3600" dirty="0">
                <a:solidFill>
                  <a:schemeClr val="lt1"/>
                </a:solidFill>
                <a:latin typeface="Century Gothic"/>
              </a:rPr>
              <a:t>: shigella, campylobacter, Salmonella, E. coli</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Incubation 1-3 days, duration 7 days</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Pathogen shedding may occur for weeks after disease</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Gram negative, curved/S-shaped rod</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Typically, self-limited in immunocompetent</a:t>
            </a:r>
          </a:p>
          <a:p>
            <a:pPr marL="742950" lvl="1" indent="-285750">
              <a:spcBef>
                <a:spcPts val="1050"/>
              </a:spcBef>
              <a:buSzPct val="79999"/>
            </a:pPr>
            <a:r>
              <a:rPr lang="en-US" dirty="0">
                <a:solidFill>
                  <a:schemeClr val="lt1"/>
                </a:solidFill>
                <a:latin typeface="Century Gothic"/>
              </a:rPr>
              <a:t>Single dose azithromycin vs 500mg per day x3 days</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Could be severe, prolonged in the extreme of ages or immunocompromised</a:t>
            </a:r>
            <a:endParaRPr dirty="0"/>
          </a:p>
          <a:p>
            <a:pPr marL="285750" lvl="0" indent="-285750" algn="l" rtl="0">
              <a:spcBef>
                <a:spcPts val="1050"/>
              </a:spcBef>
              <a:spcAft>
                <a:spcPts val="0"/>
              </a:spcAft>
              <a:buSzPct val="79999"/>
              <a:buChar char="▶"/>
            </a:pPr>
            <a:r>
              <a:rPr lang="en-US" sz="3600" dirty="0">
                <a:solidFill>
                  <a:schemeClr val="lt1"/>
                </a:solidFill>
                <a:latin typeface="Century Gothic"/>
              </a:rPr>
              <a:t>Be aware of post-infectious complications, including GBS</a:t>
            </a:r>
            <a:endParaRPr dirty="0"/>
          </a:p>
          <a:p>
            <a:pPr marL="0" lvl="0" indent="0" algn="l" rtl="0">
              <a:spcBef>
                <a:spcPts val="1050"/>
              </a:spcBef>
              <a:spcAft>
                <a:spcPts val="0"/>
              </a:spcAft>
              <a:buSzPct val="79999"/>
              <a:buNone/>
            </a:pPr>
            <a:endParaRPr sz="3600" dirty="0">
              <a:solidFill>
                <a:schemeClr val="lt1"/>
              </a:solidFill>
            </a:endParaRPr>
          </a:p>
        </p:txBody>
      </p:sp>
    </p:spTree>
    <p:extLst>
      <p:ext uri="{BB962C8B-B14F-4D97-AF65-F5344CB8AC3E}">
        <p14:creationId xmlns:p14="http://schemas.microsoft.com/office/powerpoint/2010/main" val="775448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
          <p:cNvSpPr txBox="1">
            <a:spLocks noGrp="1"/>
          </p:cNvSpPr>
          <p:nvPr>
            <p:ph type="title"/>
          </p:nvPr>
        </p:nvSpPr>
        <p:spPr>
          <a:xfrm>
            <a:off x="684211" y="18080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a:t>
            </a:r>
            <a:endParaRPr dirty="0"/>
          </a:p>
        </p:txBody>
      </p:sp>
      <p:sp>
        <p:nvSpPr>
          <p:cNvPr id="165" name="Google Shape;165;p3"/>
          <p:cNvSpPr txBox="1">
            <a:spLocks noGrp="1"/>
          </p:cNvSpPr>
          <p:nvPr>
            <p:ph type="body" idx="1"/>
          </p:nvPr>
        </p:nvSpPr>
        <p:spPr>
          <a:xfrm>
            <a:off x="669175" y="2635623"/>
            <a:ext cx="9185929" cy="1732164"/>
          </a:xfrm>
          <a:prstGeom prst="rect">
            <a:avLst/>
          </a:prstGeom>
          <a:noFill/>
          <a:ln>
            <a:noFill/>
          </a:ln>
        </p:spPr>
        <p:txBody>
          <a:bodyPr spcFirstLastPara="1" wrap="square" lIns="54864" tIns="45700" rIns="54864" bIns="45700" anchor="ctr" anchorCtr="0">
            <a:noAutofit/>
          </a:bodyPr>
          <a:lstStyle/>
          <a:p>
            <a:pPr marL="0" lvl="0" indent="0" algn="l" rtl="0">
              <a:spcBef>
                <a:spcPts val="0"/>
              </a:spcBef>
              <a:spcAft>
                <a:spcPts val="0"/>
              </a:spcAft>
              <a:buSzPts val="1920"/>
              <a:buNone/>
            </a:pPr>
            <a:r>
              <a:rPr lang="en-US" sz="2400" dirty="0">
                <a:solidFill>
                  <a:schemeClr val="lt1"/>
                </a:solidFill>
                <a:latin typeface="Century Gothic"/>
              </a:rPr>
              <a:t>A 24 year old male presents to the emergency department with complaint of progressive worsening of diarrhea.  He states he started to have some watery stools and abdominal pain 2 or 3 weeks ago.  In the past day he has developed bloody diarrhea and more severe abdominal pain.  </a:t>
            </a:r>
            <a:endParaRPr dirty="0"/>
          </a:p>
          <a:p>
            <a:pPr marL="0" lvl="0" indent="0" algn="l" rtl="0">
              <a:spcBef>
                <a:spcPts val="1080"/>
              </a:spcBef>
              <a:spcAft>
                <a:spcPts val="0"/>
              </a:spcAft>
              <a:buSzPts val="1920"/>
              <a:buNone/>
            </a:pPr>
            <a:endParaRPr sz="2400" dirty="0">
              <a:solidFill>
                <a:schemeClr val="lt1"/>
              </a:solidFill>
            </a:endParaRPr>
          </a:p>
          <a:p>
            <a:pPr marL="0" lvl="0" indent="0" algn="l" rtl="0">
              <a:spcBef>
                <a:spcPts val="1080"/>
              </a:spcBef>
              <a:spcAft>
                <a:spcPts val="0"/>
              </a:spcAft>
              <a:buSzPts val="1920"/>
              <a:buNone/>
            </a:pPr>
            <a:r>
              <a:rPr lang="en-US" sz="2400" dirty="0">
                <a:solidFill>
                  <a:schemeClr val="lt1"/>
                </a:solidFill>
                <a:latin typeface="Century Gothic"/>
              </a:rPr>
              <a:t>Vitals in ED: T 99.0</a:t>
            </a:r>
            <a:r>
              <a:rPr lang="en-US" sz="2400" baseline="30000" dirty="0">
                <a:solidFill>
                  <a:schemeClr val="lt1"/>
                </a:solidFill>
                <a:latin typeface="Century Gothic"/>
              </a:rPr>
              <a:t>F</a:t>
            </a:r>
            <a:r>
              <a:rPr lang="en-US" sz="2400" dirty="0">
                <a:solidFill>
                  <a:schemeClr val="lt1"/>
                </a:solidFill>
                <a:latin typeface="Century Gothic"/>
              </a:rPr>
              <a:t> P 85  RR 16  BP 128/74  O2 98% on room air.</a:t>
            </a:r>
            <a:endParaRPr dirty="0"/>
          </a:p>
          <a:p>
            <a:pPr marL="0" lvl="0" indent="0" algn="l" rtl="0">
              <a:spcBef>
                <a:spcPts val="1080"/>
              </a:spcBef>
              <a:spcAft>
                <a:spcPts val="0"/>
              </a:spcAft>
              <a:buSzPts val="1920"/>
              <a:buNone/>
            </a:pPr>
            <a:endParaRPr sz="2400" dirty="0">
              <a:solidFill>
                <a:schemeClr val="lt1"/>
              </a:solidFill>
            </a:endParaRPr>
          </a:p>
          <a:p>
            <a:pPr marL="0" lvl="0" indent="0" algn="l" rtl="0">
              <a:spcBef>
                <a:spcPts val="1080"/>
              </a:spcBef>
              <a:spcAft>
                <a:spcPts val="0"/>
              </a:spcAft>
              <a:buSzPts val="1920"/>
              <a:buNone/>
            </a:pPr>
            <a:r>
              <a:rPr lang="en-US" sz="2400" dirty="0">
                <a:solidFill>
                  <a:schemeClr val="lt1"/>
                </a:solidFill>
                <a:latin typeface="Century Gothic"/>
              </a:rPr>
              <a:t>Patient appears uncomfortable but is non toxic appearing</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5"/>
          <p:cNvSpPr txBox="1">
            <a:spLocks noGrp="1"/>
          </p:cNvSpPr>
          <p:nvPr>
            <p:ph type="title"/>
          </p:nvPr>
        </p:nvSpPr>
        <p:spPr>
          <a:xfrm>
            <a:off x="669175" y="700758"/>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a:t>
            </a:r>
            <a:endParaRPr dirty="0"/>
          </a:p>
        </p:txBody>
      </p:sp>
      <p:sp>
        <p:nvSpPr>
          <p:cNvPr id="177" name="Google Shape;177;p5"/>
          <p:cNvSpPr txBox="1">
            <a:spLocks noGrp="1"/>
          </p:cNvSpPr>
          <p:nvPr>
            <p:ph type="body" idx="1"/>
          </p:nvPr>
        </p:nvSpPr>
        <p:spPr>
          <a:xfrm>
            <a:off x="669175" y="2635623"/>
            <a:ext cx="9185929" cy="1732164"/>
          </a:xfrm>
          <a:prstGeom prst="rect">
            <a:avLst/>
          </a:prstGeom>
          <a:noFill/>
          <a:ln>
            <a:noFill/>
          </a:ln>
        </p:spPr>
        <p:txBody>
          <a:bodyPr spcFirstLastPara="1" wrap="square" lIns="54864" tIns="45700" rIns="54864" bIns="45700" anchor="ctr" anchorCtr="0">
            <a:noAutofit/>
          </a:bodyPr>
          <a:lstStyle/>
          <a:p>
            <a:pPr marL="0" lvl="0" indent="0" algn="l" rtl="0">
              <a:spcBef>
                <a:spcPts val="0"/>
              </a:spcBef>
              <a:spcAft>
                <a:spcPts val="0"/>
              </a:spcAft>
              <a:buSzPts val="1920"/>
              <a:buNone/>
            </a:pPr>
            <a:r>
              <a:rPr lang="en-US" sz="2400">
                <a:solidFill>
                  <a:schemeClr val="lt1"/>
                </a:solidFill>
                <a:latin typeface="Century Gothic"/>
              </a:rPr>
              <a:t>Patient reports to you that he returned from mission work in a remote Honduras village one month ago.  He had lived in the village for the prior two months.  He does not recall any sick contacts at the time.  He has no sick contacts at home.  </a:t>
            </a:r>
            <a:endParaRPr/>
          </a:p>
          <a:p>
            <a:pPr marL="0" lvl="0" indent="0" algn="l" rtl="0">
              <a:spcBef>
                <a:spcPts val="1080"/>
              </a:spcBef>
              <a:spcAft>
                <a:spcPts val="0"/>
              </a:spcAft>
              <a:buSzPts val="1920"/>
              <a:buNone/>
            </a:pP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Differential diagnosis?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6"/>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 SUMMARY</a:t>
            </a:r>
            <a:endParaRPr dirty="0"/>
          </a:p>
        </p:txBody>
      </p:sp>
      <p:sp>
        <p:nvSpPr>
          <p:cNvPr id="183" name="Google Shape;183;p6"/>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dirty="0">
                <a:solidFill>
                  <a:schemeClr val="lt1"/>
                </a:solidFill>
                <a:latin typeface="Century Gothic"/>
              </a:rPr>
              <a:t>Otherwise healthy young male, diarrhea for several weeks now worsening</a:t>
            </a:r>
            <a:endParaRPr dirty="0"/>
          </a:p>
          <a:p>
            <a:pPr marL="0" lvl="0" indent="0" algn="l" rtl="0">
              <a:spcBef>
                <a:spcPts val="1320"/>
              </a:spcBef>
              <a:spcAft>
                <a:spcPts val="0"/>
              </a:spcAft>
              <a:buSzPts val="2880"/>
              <a:buNone/>
            </a:pPr>
            <a:r>
              <a:rPr lang="en-US" sz="3600" dirty="0">
                <a:solidFill>
                  <a:schemeClr val="lt1"/>
                </a:solidFill>
                <a:latin typeface="Century Gothic"/>
              </a:rPr>
              <a:t>Recent travel to Honduras</a:t>
            </a:r>
            <a:endParaRPr dirty="0"/>
          </a:p>
          <a:p>
            <a:pPr marL="0" lvl="0" indent="0" algn="l" rtl="0">
              <a:spcBef>
                <a:spcPts val="1320"/>
              </a:spcBef>
              <a:spcAft>
                <a:spcPts val="0"/>
              </a:spcAft>
              <a:buSzPts val="2880"/>
              <a:buNone/>
            </a:pPr>
            <a:r>
              <a:rPr lang="en-US" sz="3600" dirty="0">
                <a:solidFill>
                  <a:schemeClr val="lt1"/>
                </a:solidFill>
                <a:latin typeface="Century Gothic"/>
              </a:rPr>
              <a:t>No sick contacts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7"/>
          <p:cNvSpPr txBox="1">
            <a:spLocks noGrp="1"/>
          </p:cNvSpPr>
          <p:nvPr>
            <p:ph type="body" idx="1"/>
          </p:nvPr>
        </p:nvSpPr>
        <p:spPr>
          <a:xfrm>
            <a:off x="1225387" y="1296955"/>
            <a:ext cx="8534400" cy="419843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Which of the following is the most likely cause for his clinical presentation?</a:t>
            </a:r>
            <a:endParaRPr/>
          </a:p>
          <a:p>
            <a:pPr marL="0" lvl="0" indent="0" algn="l" rtl="0">
              <a:spcBef>
                <a:spcPts val="1080"/>
              </a:spcBef>
              <a:spcAft>
                <a:spcPts val="0"/>
              </a:spcAft>
              <a:buSzPts val="1920"/>
              <a:buNone/>
            </a:pP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A) Listeria</a:t>
            </a:r>
            <a:endParaRPr/>
          </a:p>
          <a:p>
            <a:pPr marL="0" lvl="0" indent="0" algn="l" rtl="0">
              <a:spcBef>
                <a:spcPts val="1080"/>
              </a:spcBef>
              <a:spcAft>
                <a:spcPts val="0"/>
              </a:spcAft>
              <a:buSzPts val="1920"/>
              <a:buNone/>
            </a:pPr>
            <a:r>
              <a:rPr lang="en-US" sz="2400">
                <a:solidFill>
                  <a:schemeClr val="lt1"/>
                </a:solidFill>
                <a:latin typeface="Century Gothic"/>
              </a:rPr>
              <a:t>	B) Enteroinvasive </a:t>
            </a:r>
            <a:r>
              <a:rPr lang="en-US" sz="2400" i="1">
                <a:solidFill>
                  <a:schemeClr val="lt1"/>
                </a:solidFill>
                <a:latin typeface="Century Gothic"/>
              </a:rPr>
              <a:t>E coli</a:t>
            </a: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C) </a:t>
            </a:r>
            <a:r>
              <a:rPr lang="en-US" sz="2400" i="1">
                <a:solidFill>
                  <a:schemeClr val="lt1"/>
                </a:solidFill>
                <a:latin typeface="Century Gothic"/>
              </a:rPr>
              <a:t>Yersinia enterolytica</a:t>
            </a: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D) </a:t>
            </a:r>
            <a:r>
              <a:rPr lang="en-US" sz="2400" i="1">
                <a:solidFill>
                  <a:schemeClr val="lt1"/>
                </a:solidFill>
                <a:latin typeface="Century Gothic"/>
              </a:rPr>
              <a:t>Entamoeba histolytica</a:t>
            </a:r>
            <a:endParaRPr/>
          </a:p>
          <a:p>
            <a:pPr marL="285750" lvl="0" indent="-184150" algn="l" rtl="0">
              <a:spcBef>
                <a:spcPts val="1000"/>
              </a:spcBef>
              <a:spcAft>
                <a:spcPts val="0"/>
              </a:spcAft>
              <a:buSzPts val="1600"/>
              <a:buNone/>
            </a:pPr>
            <a:endParaRPr/>
          </a:p>
        </p:txBody>
      </p:sp>
      <p:sp>
        <p:nvSpPr>
          <p:cNvPr id="189" name="Google Shape;189;p7"/>
          <p:cNvSpPr txBox="1"/>
          <p:nvPr/>
        </p:nvSpPr>
        <p:spPr>
          <a:xfrm>
            <a:off x="1225388" y="569167"/>
            <a:ext cx="7106850" cy="646331"/>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3600" b="0" i="0" u="none" strike="noStrike" cap="none">
                <a:solidFill>
                  <a:schemeClr val="lt1"/>
                </a:solidFill>
                <a:latin typeface="Century Gothic"/>
                <a:ea typeface="Century Gothic"/>
                <a:cs typeface="Century Gothic"/>
                <a:sym typeface="Century Gothic"/>
              </a:rPr>
              <a:t>Question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e4b69f2b41_0_0"/>
          <p:cNvSpPr txBox="1">
            <a:spLocks noGrp="1"/>
          </p:cNvSpPr>
          <p:nvPr>
            <p:ph type="body" idx="1"/>
          </p:nvPr>
        </p:nvSpPr>
        <p:spPr>
          <a:xfrm>
            <a:off x="1225387" y="1296955"/>
            <a:ext cx="8534400" cy="41985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Which of the following is the most likely cause for his clinical presentation?</a:t>
            </a:r>
            <a:endParaRPr/>
          </a:p>
          <a:p>
            <a:pPr marL="0" lvl="0" indent="0" algn="l" rtl="0">
              <a:spcBef>
                <a:spcPts val="1080"/>
              </a:spcBef>
              <a:spcAft>
                <a:spcPts val="0"/>
              </a:spcAft>
              <a:buSzPts val="1920"/>
              <a:buNone/>
            </a:pP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A) Listeria</a:t>
            </a:r>
            <a:endParaRPr/>
          </a:p>
          <a:p>
            <a:pPr marL="0" lvl="0" indent="0" algn="l" rtl="0">
              <a:spcBef>
                <a:spcPts val="1080"/>
              </a:spcBef>
              <a:spcAft>
                <a:spcPts val="0"/>
              </a:spcAft>
              <a:buSzPts val="1920"/>
              <a:buNone/>
            </a:pPr>
            <a:r>
              <a:rPr lang="en-US" sz="2400">
                <a:solidFill>
                  <a:schemeClr val="lt1"/>
                </a:solidFill>
                <a:latin typeface="Century Gothic"/>
              </a:rPr>
              <a:t>	B) Enteroinvasive </a:t>
            </a:r>
            <a:r>
              <a:rPr lang="en-US" sz="2400" i="1">
                <a:solidFill>
                  <a:schemeClr val="lt1"/>
                </a:solidFill>
                <a:latin typeface="Century Gothic"/>
              </a:rPr>
              <a:t>E coli</a:t>
            </a: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C) </a:t>
            </a:r>
            <a:r>
              <a:rPr lang="en-US" sz="2400" i="1">
                <a:solidFill>
                  <a:schemeClr val="lt1"/>
                </a:solidFill>
                <a:latin typeface="Century Gothic"/>
              </a:rPr>
              <a:t>Yersinia enterolytica</a:t>
            </a: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a:t>
            </a:r>
            <a:r>
              <a:rPr lang="en-US" sz="2400">
                <a:solidFill>
                  <a:schemeClr val="dk1"/>
                </a:solidFill>
                <a:highlight>
                  <a:srgbClr val="FFFF00"/>
                </a:highlight>
                <a:latin typeface="Century Gothic"/>
              </a:rPr>
              <a:t>D) </a:t>
            </a:r>
            <a:r>
              <a:rPr lang="en-US" sz="2400" i="1">
                <a:solidFill>
                  <a:schemeClr val="dk1"/>
                </a:solidFill>
                <a:highlight>
                  <a:srgbClr val="FFFF00"/>
                </a:highlight>
                <a:latin typeface="Century Gothic"/>
              </a:rPr>
              <a:t>Entamoeba histolytica</a:t>
            </a:r>
            <a:endParaRPr>
              <a:solidFill>
                <a:schemeClr val="dk1"/>
              </a:solidFill>
              <a:highlight>
                <a:srgbClr val="FFFF00"/>
              </a:highlight>
            </a:endParaRPr>
          </a:p>
          <a:p>
            <a:pPr marL="285750" lvl="0" indent="-184150" algn="l" rtl="0">
              <a:spcBef>
                <a:spcPts val="1000"/>
              </a:spcBef>
              <a:spcAft>
                <a:spcPts val="0"/>
              </a:spcAft>
              <a:buSzPts val="1600"/>
              <a:buNone/>
            </a:pPr>
            <a:endParaRPr/>
          </a:p>
        </p:txBody>
      </p:sp>
      <p:sp>
        <p:nvSpPr>
          <p:cNvPr id="195" name="Google Shape;195;ge4b69f2b41_0_0"/>
          <p:cNvSpPr txBox="1"/>
          <p:nvPr/>
        </p:nvSpPr>
        <p:spPr>
          <a:xfrm>
            <a:off x="1225388" y="569167"/>
            <a:ext cx="7106700" cy="646500"/>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3600" b="0" i="0" u="none" strike="noStrike" cap="none">
                <a:solidFill>
                  <a:schemeClr val="lt1"/>
                </a:solidFill>
                <a:latin typeface="Century Gothic"/>
                <a:ea typeface="Century Gothic"/>
                <a:cs typeface="Century Gothic"/>
                <a:sym typeface="Century Gothic"/>
              </a:rPr>
              <a:t>Question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8"/>
          <p:cNvSpPr txBox="1">
            <a:spLocks noGrp="1"/>
          </p:cNvSpPr>
          <p:nvPr>
            <p:ph type="body" idx="1"/>
          </p:nvPr>
        </p:nvSpPr>
        <p:spPr>
          <a:xfrm>
            <a:off x="1225387" y="1296955"/>
            <a:ext cx="8534400" cy="419843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What test should you order to confirm the diagnosis?</a:t>
            </a:r>
            <a:endParaRPr/>
          </a:p>
          <a:p>
            <a:pPr marL="0" lvl="0" indent="0" algn="l" rtl="0">
              <a:spcBef>
                <a:spcPts val="1080"/>
              </a:spcBef>
              <a:spcAft>
                <a:spcPts val="0"/>
              </a:spcAft>
              <a:buSzPts val="1920"/>
              <a:buNone/>
            </a:pPr>
            <a:endParaRPr sz="2400">
              <a:solidFill>
                <a:schemeClr val="lt1"/>
              </a:solidFill>
            </a:endParaRPr>
          </a:p>
          <a:p>
            <a:pPr marL="0" lvl="0" indent="0" algn="l" rtl="0">
              <a:spcBef>
                <a:spcPts val="1080"/>
              </a:spcBef>
              <a:spcAft>
                <a:spcPts val="0"/>
              </a:spcAft>
              <a:buSzPts val="1920"/>
              <a:buNone/>
            </a:pPr>
            <a:r>
              <a:rPr lang="en-US" sz="2400">
                <a:solidFill>
                  <a:schemeClr val="lt1"/>
                </a:solidFill>
                <a:latin typeface="Century Gothic"/>
              </a:rPr>
              <a:t>	A) Stool PCR</a:t>
            </a:r>
            <a:endParaRPr/>
          </a:p>
          <a:p>
            <a:pPr marL="0" lvl="0" indent="0" algn="l" rtl="0">
              <a:spcBef>
                <a:spcPts val="1080"/>
              </a:spcBef>
              <a:spcAft>
                <a:spcPts val="0"/>
              </a:spcAft>
              <a:buSzPts val="1920"/>
              <a:buNone/>
            </a:pPr>
            <a:r>
              <a:rPr lang="en-US" sz="2400">
                <a:solidFill>
                  <a:schemeClr val="lt1"/>
                </a:solidFill>
                <a:latin typeface="Century Gothic"/>
              </a:rPr>
              <a:t>	B) Stool culture</a:t>
            </a:r>
            <a:endParaRPr/>
          </a:p>
          <a:p>
            <a:pPr marL="0" lvl="0" indent="0" algn="l" rtl="0">
              <a:spcBef>
                <a:spcPts val="1080"/>
              </a:spcBef>
              <a:spcAft>
                <a:spcPts val="0"/>
              </a:spcAft>
              <a:buSzPts val="1920"/>
              <a:buNone/>
            </a:pPr>
            <a:r>
              <a:rPr lang="en-US" sz="2400">
                <a:solidFill>
                  <a:schemeClr val="lt1"/>
                </a:solidFill>
                <a:latin typeface="Century Gothic"/>
              </a:rPr>
              <a:t>	C) Stool ova and parasite examination</a:t>
            </a:r>
            <a:endParaRPr/>
          </a:p>
          <a:p>
            <a:pPr marL="0" lvl="0" indent="0" algn="l" rtl="0">
              <a:spcBef>
                <a:spcPts val="1080"/>
              </a:spcBef>
              <a:spcAft>
                <a:spcPts val="0"/>
              </a:spcAft>
              <a:buSzPts val="1920"/>
              <a:buNone/>
            </a:pPr>
            <a:r>
              <a:rPr lang="en-US" sz="2400">
                <a:solidFill>
                  <a:schemeClr val="lt1"/>
                </a:solidFill>
                <a:latin typeface="Century Gothic"/>
              </a:rPr>
              <a:t>	D) Blood cultures</a:t>
            </a:r>
            <a:endParaRPr/>
          </a:p>
          <a:p>
            <a:pPr marL="285750" lvl="0" indent="-184150" algn="l" rtl="0">
              <a:spcBef>
                <a:spcPts val="1000"/>
              </a:spcBef>
              <a:spcAft>
                <a:spcPts val="0"/>
              </a:spcAft>
              <a:buSzPts val="1600"/>
              <a:buNone/>
            </a:pPr>
            <a:endParaRPr/>
          </a:p>
        </p:txBody>
      </p:sp>
      <p:sp>
        <p:nvSpPr>
          <p:cNvPr id="201" name="Google Shape;201;p8"/>
          <p:cNvSpPr txBox="1"/>
          <p:nvPr/>
        </p:nvSpPr>
        <p:spPr>
          <a:xfrm>
            <a:off x="1225388" y="569167"/>
            <a:ext cx="7106850" cy="646331"/>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3600">
                <a:solidFill>
                  <a:schemeClr val="lt1"/>
                </a:solidFill>
                <a:latin typeface="Century Gothic"/>
                <a:ea typeface="Century Gothic"/>
                <a:cs typeface="Century Gothic"/>
                <a:sym typeface="Century Gothic"/>
              </a:rPr>
              <a:t>Question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e4b69f2b41_0_5"/>
          <p:cNvSpPr txBox="1">
            <a:spLocks noGrp="1"/>
          </p:cNvSpPr>
          <p:nvPr>
            <p:ph type="body" idx="1"/>
          </p:nvPr>
        </p:nvSpPr>
        <p:spPr>
          <a:xfrm>
            <a:off x="1225387" y="1296955"/>
            <a:ext cx="8534400" cy="41985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What test should you order to confirm the diagnosis?</a:t>
            </a:r>
            <a:endParaRPr/>
          </a:p>
          <a:p>
            <a:pPr marL="0" lvl="0" indent="0" algn="l" rtl="0">
              <a:spcBef>
                <a:spcPts val="1080"/>
              </a:spcBef>
              <a:spcAft>
                <a:spcPts val="0"/>
              </a:spcAft>
              <a:buSzPts val="1920"/>
              <a:buNone/>
            </a:pPr>
            <a:endParaRPr sz="2400">
              <a:solidFill>
                <a:schemeClr val="lt1"/>
              </a:solidFill>
            </a:endParaRPr>
          </a:p>
          <a:p>
            <a:pPr marL="0" lvl="0" indent="0" algn="l" rtl="0">
              <a:spcBef>
                <a:spcPts val="1080"/>
              </a:spcBef>
              <a:spcAft>
                <a:spcPts val="0"/>
              </a:spcAft>
              <a:buSzPts val="1920"/>
              <a:buNone/>
            </a:pPr>
            <a:r>
              <a:rPr lang="en-US" sz="2400">
                <a:solidFill>
                  <a:schemeClr val="dk1"/>
                </a:solidFill>
                <a:highlight>
                  <a:srgbClr val="FFFF00"/>
                </a:highlight>
                <a:latin typeface="Century Gothic"/>
              </a:rPr>
              <a:t>	A) Stool PCR</a:t>
            </a:r>
            <a:endParaRPr>
              <a:solidFill>
                <a:schemeClr val="dk1"/>
              </a:solidFill>
              <a:highlight>
                <a:srgbClr val="FFFF00"/>
              </a:highlight>
            </a:endParaRPr>
          </a:p>
          <a:p>
            <a:pPr marL="0" lvl="0" indent="0" algn="l" rtl="0">
              <a:spcBef>
                <a:spcPts val="1080"/>
              </a:spcBef>
              <a:spcAft>
                <a:spcPts val="0"/>
              </a:spcAft>
              <a:buSzPts val="1920"/>
              <a:buNone/>
            </a:pPr>
            <a:r>
              <a:rPr lang="en-US" sz="2400">
                <a:solidFill>
                  <a:schemeClr val="lt1"/>
                </a:solidFill>
                <a:latin typeface="Century Gothic"/>
              </a:rPr>
              <a:t>	B) Stool culture</a:t>
            </a:r>
            <a:endParaRPr/>
          </a:p>
          <a:p>
            <a:pPr marL="0" lvl="0" indent="0" algn="l" rtl="0">
              <a:spcBef>
                <a:spcPts val="1080"/>
              </a:spcBef>
              <a:spcAft>
                <a:spcPts val="0"/>
              </a:spcAft>
              <a:buSzPts val="1920"/>
              <a:buNone/>
            </a:pPr>
            <a:r>
              <a:rPr lang="en-US" sz="2400">
                <a:solidFill>
                  <a:schemeClr val="lt1"/>
                </a:solidFill>
                <a:latin typeface="Century Gothic"/>
              </a:rPr>
              <a:t>	C) Stool ova and parasite examination</a:t>
            </a:r>
            <a:endParaRPr/>
          </a:p>
          <a:p>
            <a:pPr marL="0" lvl="0" indent="0" algn="l" rtl="0">
              <a:spcBef>
                <a:spcPts val="1080"/>
              </a:spcBef>
              <a:spcAft>
                <a:spcPts val="0"/>
              </a:spcAft>
              <a:buSzPts val="1920"/>
              <a:buNone/>
            </a:pPr>
            <a:r>
              <a:rPr lang="en-US" sz="2400">
                <a:solidFill>
                  <a:schemeClr val="lt1"/>
                </a:solidFill>
                <a:latin typeface="Century Gothic"/>
              </a:rPr>
              <a:t>	D) Blood cultures</a:t>
            </a:r>
            <a:endParaRPr/>
          </a:p>
          <a:p>
            <a:pPr marL="285750" lvl="0" indent="-184150" algn="l" rtl="0">
              <a:spcBef>
                <a:spcPts val="1000"/>
              </a:spcBef>
              <a:spcAft>
                <a:spcPts val="0"/>
              </a:spcAft>
              <a:buSzPts val="1600"/>
              <a:buNone/>
            </a:pPr>
            <a:endParaRPr/>
          </a:p>
        </p:txBody>
      </p:sp>
      <p:sp>
        <p:nvSpPr>
          <p:cNvPr id="207" name="Google Shape;207;ge4b69f2b41_0_5"/>
          <p:cNvSpPr txBox="1"/>
          <p:nvPr/>
        </p:nvSpPr>
        <p:spPr>
          <a:xfrm>
            <a:off x="1225388" y="569167"/>
            <a:ext cx="7106700" cy="646500"/>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3600">
                <a:solidFill>
                  <a:schemeClr val="lt1"/>
                </a:solidFill>
                <a:latin typeface="Century Gothic"/>
                <a:ea typeface="Century Gothic"/>
                <a:cs typeface="Century Gothic"/>
                <a:sym typeface="Century Gothic"/>
              </a:rPr>
              <a:t>Question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9"/>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 TAKEAWAY </a:t>
            </a:r>
            <a:r>
              <a:rPr lang="en-US" sz="4400" i="1" dirty="0">
                <a:latin typeface="Century Gothic"/>
              </a:rPr>
              <a:t>ENTAMOEBA HISTOLYTICA</a:t>
            </a:r>
            <a:endParaRPr dirty="0"/>
          </a:p>
        </p:txBody>
      </p:sp>
      <p:sp>
        <p:nvSpPr>
          <p:cNvPr id="214" name="Google Shape;214;p9"/>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fontScale="85000" lnSpcReduction="10000"/>
          </a:bodyPr>
          <a:lstStyle/>
          <a:p>
            <a:pPr marL="0" lvl="0" indent="0" algn="l" rtl="0">
              <a:spcBef>
                <a:spcPts val="0"/>
              </a:spcBef>
              <a:spcAft>
                <a:spcPts val="0"/>
              </a:spcAft>
              <a:buSzPct val="79999"/>
              <a:buNone/>
            </a:pPr>
            <a:r>
              <a:rPr lang="en-US" sz="3600">
                <a:solidFill>
                  <a:schemeClr val="lt1"/>
                </a:solidFill>
                <a:latin typeface="Century Gothic"/>
              </a:rPr>
              <a:t>30-50 million cases/year worldwide, up to 100K deaths</a:t>
            </a:r>
            <a:endParaRPr/>
          </a:p>
          <a:p>
            <a:pPr marL="0" lvl="0" indent="0" algn="l" rtl="0">
              <a:spcBef>
                <a:spcPts val="1212"/>
              </a:spcBef>
              <a:spcAft>
                <a:spcPts val="0"/>
              </a:spcAft>
              <a:buSzPct val="79999"/>
              <a:buNone/>
            </a:pPr>
            <a:r>
              <a:rPr lang="en-US" sz="3600">
                <a:solidFill>
                  <a:schemeClr val="lt1"/>
                </a:solidFill>
                <a:latin typeface="Century Gothic"/>
              </a:rPr>
              <a:t>Most cases from Central/South America, Africa, Indian subcontinent</a:t>
            </a:r>
            <a:endParaRPr/>
          </a:p>
          <a:p>
            <a:pPr marL="0" lvl="0" indent="0" algn="l" rtl="0">
              <a:spcBef>
                <a:spcPts val="1212"/>
              </a:spcBef>
              <a:spcAft>
                <a:spcPts val="0"/>
              </a:spcAft>
              <a:buSzPct val="79999"/>
              <a:buNone/>
            </a:pPr>
            <a:r>
              <a:rPr lang="en-US" sz="3600">
                <a:solidFill>
                  <a:schemeClr val="lt1"/>
                </a:solidFill>
                <a:latin typeface="Century Gothic"/>
              </a:rPr>
              <a:t>3</a:t>
            </a:r>
            <a:r>
              <a:rPr lang="en-US" sz="3600" baseline="30000">
                <a:solidFill>
                  <a:schemeClr val="lt1"/>
                </a:solidFill>
                <a:latin typeface="Century Gothic"/>
              </a:rPr>
              <a:t>rd</a:t>
            </a:r>
            <a:r>
              <a:rPr lang="en-US" sz="3600">
                <a:solidFill>
                  <a:schemeClr val="lt1"/>
                </a:solidFill>
                <a:latin typeface="Century Gothic"/>
              </a:rPr>
              <a:t> most common parasitic infection in USA</a:t>
            </a:r>
            <a:endParaRPr/>
          </a:p>
          <a:p>
            <a:pPr marL="0" lvl="0" indent="0" algn="l" rtl="0">
              <a:spcBef>
                <a:spcPts val="1212"/>
              </a:spcBef>
              <a:spcAft>
                <a:spcPts val="0"/>
              </a:spcAft>
              <a:buSzPct val="79999"/>
              <a:buNone/>
            </a:pPr>
            <a:r>
              <a:rPr lang="en-US" sz="3600">
                <a:solidFill>
                  <a:schemeClr val="lt1"/>
                </a:solidFill>
                <a:latin typeface="Century Gothic"/>
              </a:rPr>
              <a:t>2</a:t>
            </a:r>
            <a:r>
              <a:rPr lang="en-US" sz="3600" baseline="30000">
                <a:solidFill>
                  <a:schemeClr val="lt1"/>
                </a:solidFill>
                <a:latin typeface="Century Gothic"/>
              </a:rPr>
              <a:t>nd</a:t>
            </a:r>
            <a:r>
              <a:rPr lang="en-US" sz="3600">
                <a:solidFill>
                  <a:schemeClr val="lt1"/>
                </a:solidFill>
                <a:latin typeface="Century Gothic"/>
              </a:rPr>
              <a:t> most common cause of diarrhea in a returning traveler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0"/>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 TAKEAWAY </a:t>
            </a:r>
            <a:r>
              <a:rPr lang="en-US" sz="4400" i="1" dirty="0">
                <a:latin typeface="Century Gothic"/>
              </a:rPr>
              <a:t>ENTAMOEBA HISTOLYTICA</a:t>
            </a:r>
            <a:endParaRPr dirty="0"/>
          </a:p>
        </p:txBody>
      </p:sp>
      <p:sp>
        <p:nvSpPr>
          <p:cNvPr id="221" name="Google Shape;221;p10"/>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Clinical Manifestations</a:t>
            </a:r>
            <a:endParaRPr/>
          </a:p>
          <a:p>
            <a:pPr marL="0" lvl="0" indent="0" algn="l" rtl="0">
              <a:spcBef>
                <a:spcPts val="1320"/>
              </a:spcBef>
              <a:spcAft>
                <a:spcPts val="0"/>
              </a:spcAft>
              <a:buSzPts val="2880"/>
              <a:buNone/>
            </a:pPr>
            <a:r>
              <a:rPr lang="en-US" sz="3600">
                <a:solidFill>
                  <a:schemeClr val="lt1"/>
                </a:solidFill>
                <a:latin typeface="Century Gothic"/>
              </a:rPr>
              <a:t>	Amebic diarrhea</a:t>
            </a:r>
            <a:endParaRPr/>
          </a:p>
          <a:p>
            <a:pPr marL="0" lvl="0" indent="0" algn="l" rtl="0">
              <a:spcBef>
                <a:spcPts val="1320"/>
              </a:spcBef>
              <a:spcAft>
                <a:spcPts val="0"/>
              </a:spcAft>
              <a:buSzPts val="2880"/>
              <a:buNone/>
            </a:pPr>
            <a:r>
              <a:rPr lang="en-US" sz="3600">
                <a:solidFill>
                  <a:schemeClr val="lt1"/>
                </a:solidFill>
                <a:latin typeface="Century Gothic"/>
              </a:rPr>
              <a:t>	Amebic dysentery/colitis</a:t>
            </a:r>
            <a:endParaRPr/>
          </a:p>
          <a:p>
            <a:pPr marL="0" lvl="0" indent="0" algn="l" rtl="0">
              <a:spcBef>
                <a:spcPts val="1320"/>
              </a:spcBef>
              <a:spcAft>
                <a:spcPts val="0"/>
              </a:spcAft>
              <a:buSzPts val="2880"/>
              <a:buNone/>
            </a:pPr>
            <a:r>
              <a:rPr lang="en-US" sz="3600">
                <a:solidFill>
                  <a:schemeClr val="lt1"/>
                </a:solidFill>
                <a:latin typeface="Century Gothic"/>
              </a:rPr>
              <a:t>	Amebic liver abscess</a:t>
            </a:r>
            <a:endParaRPr/>
          </a:p>
        </p:txBody>
      </p:sp>
      <p:pic>
        <p:nvPicPr>
          <p:cNvPr id="3" name="Picture 2" descr="A picture containing cup, orange&#10;&#10;Description automatically generated">
            <a:extLst>
              <a:ext uri="{FF2B5EF4-FFF2-40B4-BE49-F238E27FC236}">
                <a16:creationId xmlns:a16="http://schemas.microsoft.com/office/drawing/2014/main" id="{9EC0F887-B0FD-0054-E3BB-D0CA30529D33}"/>
              </a:ext>
            </a:extLst>
          </p:cNvPr>
          <p:cNvPicPr>
            <a:picLocks noChangeAspect="1"/>
          </p:cNvPicPr>
          <p:nvPr/>
        </p:nvPicPr>
        <p:blipFill>
          <a:blip r:embed="rId3"/>
          <a:stretch>
            <a:fillRect/>
          </a:stretch>
        </p:blipFill>
        <p:spPr>
          <a:xfrm>
            <a:off x="10185083" y="210043"/>
            <a:ext cx="1667828" cy="2877821"/>
          </a:xfrm>
          <a:prstGeom prst="rect">
            <a:avLst/>
          </a:prstGeom>
        </p:spPr>
      </p:pic>
      <p:sp>
        <p:nvSpPr>
          <p:cNvPr id="4" name="TextBox 3">
            <a:extLst>
              <a:ext uri="{FF2B5EF4-FFF2-40B4-BE49-F238E27FC236}">
                <a16:creationId xmlns:a16="http://schemas.microsoft.com/office/drawing/2014/main" id="{695B5F1E-0A36-2C61-C710-332B705DA634}"/>
              </a:ext>
            </a:extLst>
          </p:cNvPr>
          <p:cNvSpPr txBox="1"/>
          <p:nvPr/>
        </p:nvSpPr>
        <p:spPr>
          <a:xfrm>
            <a:off x="7044690" y="3136612"/>
            <a:ext cx="5147310" cy="584775"/>
          </a:xfrm>
          <a:prstGeom prst="rect">
            <a:avLst/>
          </a:prstGeom>
          <a:noFill/>
        </p:spPr>
        <p:txBody>
          <a:bodyPr wrap="square" lIns="54864" rIns="54864" rtlCol="0">
            <a:spAutoFit/>
          </a:bodyPr>
          <a:lstStyle/>
          <a:p>
            <a:pPr algn="l"/>
            <a:r>
              <a:rPr lang="en-US" sz="800" b="0" i="0" dirty="0" err="1">
                <a:solidFill>
                  <a:schemeClr val="bg1"/>
                </a:solidFill>
                <a:effectLst/>
                <a:latin typeface="Century Gothic"/>
              </a:rPr>
              <a:t>Kakoullis</a:t>
            </a:r>
            <a:r>
              <a:rPr lang="en-US" sz="800" b="0" i="0" dirty="0">
                <a:solidFill>
                  <a:schemeClr val="bg1"/>
                </a:solidFill>
                <a:effectLst/>
                <a:latin typeface="Century Gothic"/>
              </a:rPr>
              <a:t> L, </a:t>
            </a:r>
            <a:r>
              <a:rPr lang="en-US" sz="800" b="0" i="0" dirty="0" err="1">
                <a:solidFill>
                  <a:schemeClr val="bg1"/>
                </a:solidFill>
                <a:effectLst/>
                <a:latin typeface="Century Gothic"/>
              </a:rPr>
              <a:t>Hadjihannas</a:t>
            </a:r>
            <a:r>
              <a:rPr lang="en-US" sz="800" b="0" i="0" dirty="0">
                <a:solidFill>
                  <a:schemeClr val="bg1"/>
                </a:solidFill>
                <a:effectLst/>
                <a:latin typeface="Century Gothic"/>
              </a:rPr>
              <a:t> L, </a:t>
            </a:r>
            <a:r>
              <a:rPr lang="en-US" sz="800" b="0" i="0" dirty="0" err="1">
                <a:solidFill>
                  <a:schemeClr val="bg1"/>
                </a:solidFill>
                <a:effectLst/>
                <a:latin typeface="Century Gothic"/>
              </a:rPr>
              <a:t>Louppides</a:t>
            </a:r>
            <a:r>
              <a:rPr lang="en-US" sz="800" b="0" i="0" dirty="0">
                <a:solidFill>
                  <a:schemeClr val="bg1"/>
                </a:solidFill>
                <a:effectLst/>
                <a:latin typeface="Century Gothic"/>
              </a:rPr>
              <a:t> S</a:t>
            </a:r>
            <a:r>
              <a:rPr lang="en-US" sz="800" b="0" i="1" dirty="0">
                <a:solidFill>
                  <a:schemeClr val="bg1"/>
                </a:solidFill>
                <a:effectLst/>
                <a:latin typeface="Century Gothic"/>
              </a:rPr>
              <a:t>, et al </a:t>
            </a:r>
            <a:r>
              <a:rPr lang="en-US" sz="800" b="0" i="0" dirty="0">
                <a:solidFill>
                  <a:schemeClr val="bg1"/>
                </a:solidFill>
                <a:effectLst/>
                <a:latin typeface="Century Gothic"/>
              </a:rPr>
              <a:t>Aspiration of anchovy paste liquid from a multilobulated liver space-occupying lesion in a patient presenting with fever and weight loss: early stage amoebic liver abscess </a:t>
            </a:r>
            <a:r>
              <a:rPr lang="en-US" sz="800" b="0" i="1" dirty="0">
                <a:solidFill>
                  <a:schemeClr val="bg1"/>
                </a:solidFill>
                <a:effectLst/>
                <a:latin typeface="Century Gothic"/>
              </a:rPr>
              <a:t>BMJ Case Reports CP </a:t>
            </a:r>
            <a:r>
              <a:rPr lang="en-US" sz="800" b="0" i="0" dirty="0">
                <a:solidFill>
                  <a:schemeClr val="bg1"/>
                </a:solidFill>
                <a:effectLst/>
                <a:latin typeface="Century Gothic"/>
              </a:rPr>
              <a:t>2020;</a:t>
            </a:r>
            <a:r>
              <a:rPr lang="en-US" sz="800" b="1" i="0" dirty="0">
                <a:solidFill>
                  <a:schemeClr val="bg1"/>
                </a:solidFill>
                <a:effectLst/>
                <a:latin typeface="Century Gothic"/>
              </a:rPr>
              <a:t>13:</a:t>
            </a:r>
            <a:r>
              <a:rPr lang="en-US" sz="800" b="0" i="0" dirty="0">
                <a:solidFill>
                  <a:schemeClr val="bg1"/>
                </a:solidFill>
                <a:effectLst/>
                <a:latin typeface="Century Gothic"/>
              </a:rPr>
              <a:t>e234107.</a:t>
            </a:r>
          </a:p>
          <a:p>
            <a:endParaRPr lang="en-US" sz="800" dirty="0">
              <a:solidFill>
                <a:schemeClr val="bg1"/>
              </a:solidFill>
            </a:endParaRPr>
          </a:p>
        </p:txBody>
      </p:sp>
      <p:pic>
        <p:nvPicPr>
          <p:cNvPr id="6" name="Picture 5" descr="A picture containing food, sweet, pickle, honey&#10;&#10;Description automatically generated">
            <a:extLst>
              <a:ext uri="{FF2B5EF4-FFF2-40B4-BE49-F238E27FC236}">
                <a16:creationId xmlns:a16="http://schemas.microsoft.com/office/drawing/2014/main" id="{11F74EDA-83DE-0265-BD96-9C9A9C1758DB}"/>
              </a:ext>
            </a:extLst>
          </p:cNvPr>
          <p:cNvPicPr>
            <a:picLocks noChangeAspect="1"/>
          </p:cNvPicPr>
          <p:nvPr/>
        </p:nvPicPr>
        <p:blipFill>
          <a:blip r:embed="rId4"/>
          <a:stretch>
            <a:fillRect/>
          </a:stretch>
        </p:blipFill>
        <p:spPr>
          <a:xfrm>
            <a:off x="10185084" y="4025925"/>
            <a:ext cx="1666216" cy="166621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1"/>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dirty="0">
                <a:latin typeface="Century Gothic"/>
              </a:rPr>
              <a:t>CASE 2 TAKEAWAY </a:t>
            </a:r>
            <a:r>
              <a:rPr lang="en-US" sz="4400" i="1" dirty="0">
                <a:latin typeface="Century Gothic"/>
              </a:rPr>
              <a:t>ENTAMOEBA HISTOLYTICA</a:t>
            </a:r>
            <a:endParaRPr dirty="0"/>
          </a:p>
        </p:txBody>
      </p:sp>
      <p:sp>
        <p:nvSpPr>
          <p:cNvPr id="228" name="Google Shape;228;p11"/>
          <p:cNvSpPr txBox="1">
            <a:spLocks noGrp="1"/>
          </p:cNvSpPr>
          <p:nvPr>
            <p:ph type="body" idx="1"/>
          </p:nvPr>
        </p:nvSpPr>
        <p:spPr>
          <a:xfrm>
            <a:off x="602019" y="1208656"/>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Diagnosis</a:t>
            </a:r>
            <a:endParaRPr/>
          </a:p>
          <a:p>
            <a:pPr marL="0" lvl="0" indent="0" algn="l" rtl="0">
              <a:spcBef>
                <a:spcPts val="1320"/>
              </a:spcBef>
              <a:spcAft>
                <a:spcPts val="0"/>
              </a:spcAft>
              <a:buSzPts val="2880"/>
              <a:buNone/>
            </a:pPr>
            <a:r>
              <a:rPr lang="en-US" sz="3600">
                <a:solidFill>
                  <a:schemeClr val="lt1"/>
                </a:solidFill>
                <a:latin typeface="Century Gothic"/>
              </a:rPr>
              <a:t>	</a:t>
            </a:r>
            <a:endParaRPr/>
          </a:p>
        </p:txBody>
      </p:sp>
      <p:pic>
        <p:nvPicPr>
          <p:cNvPr id="229" name="Google Shape;229;p11" descr="Table&#10;&#10;Description automatically generated"/>
          <p:cNvPicPr preferRelativeResize="0"/>
          <p:nvPr/>
        </p:nvPicPr>
        <p:blipFill rotWithShape="1">
          <a:blip r:embed="rId3">
            <a:alphaModFix/>
          </a:blip>
          <a:srcRect/>
          <a:stretch/>
        </p:blipFill>
        <p:spPr>
          <a:xfrm>
            <a:off x="2134456" y="2950735"/>
            <a:ext cx="6660222" cy="3746375"/>
          </a:xfrm>
          <a:prstGeom prst="rect">
            <a:avLst/>
          </a:prstGeom>
          <a:noFill/>
          <a:ln>
            <a:noFill/>
          </a:ln>
        </p:spPr>
      </p:pic>
      <p:sp>
        <p:nvSpPr>
          <p:cNvPr id="230" name="Google Shape;230;p11"/>
          <p:cNvSpPr txBox="1"/>
          <p:nvPr/>
        </p:nvSpPr>
        <p:spPr>
          <a:xfrm>
            <a:off x="8957853" y="6235445"/>
            <a:ext cx="3234147" cy="461665"/>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800" i="1">
                <a:solidFill>
                  <a:srgbClr val="FFFFFF"/>
                </a:solidFill>
                <a:latin typeface="Century Gothic"/>
                <a:ea typeface="Century Gothic"/>
                <a:cs typeface="Century Gothic"/>
                <a:sym typeface="Century Gothic"/>
              </a:rPr>
              <a:t>Mandell et al. Principles and Practice of Infectious Diseases 8</a:t>
            </a:r>
            <a:r>
              <a:rPr lang="en-US" sz="800" i="1" baseline="30000">
                <a:solidFill>
                  <a:srgbClr val="FFFFFF"/>
                </a:solidFill>
                <a:latin typeface="Century Gothic"/>
                <a:ea typeface="Century Gothic"/>
                <a:cs typeface="Century Gothic"/>
                <a:sym typeface="Century Gothic"/>
              </a:rPr>
              <a:t>th</a:t>
            </a:r>
            <a:r>
              <a:rPr lang="en-US" sz="800" i="1">
                <a:solidFill>
                  <a:srgbClr val="FFFFFF"/>
                </a:solidFill>
                <a:latin typeface="Century Gothic"/>
                <a:ea typeface="Century Gothic"/>
                <a:cs typeface="Century Gothic"/>
                <a:sym typeface="Century Gothic"/>
              </a:rPr>
              <a:t> Ed.  Philadelphia, PA: Elsevier, 2015</a:t>
            </a:r>
            <a:endParaRPr/>
          </a:p>
          <a:p>
            <a:pPr marL="0" marR="0" lvl="0" indent="0" algn="l" rtl="0">
              <a:spcBef>
                <a:spcPts val="0"/>
              </a:spcBef>
              <a:spcAft>
                <a:spcPts val="0"/>
              </a:spcAft>
              <a:buNone/>
            </a:pPr>
            <a:endParaRPr sz="800">
              <a:solidFill>
                <a:schemeClr val="lt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2"/>
          <p:cNvSpPr txBox="1">
            <a:spLocks noGrp="1"/>
          </p:cNvSpPr>
          <p:nvPr>
            <p:ph type="title"/>
          </p:nvPr>
        </p:nvSpPr>
        <p:spPr>
          <a:xfrm>
            <a:off x="684212" y="691485"/>
            <a:ext cx="5737136" cy="2267472"/>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1 TAKEAWAY </a:t>
            </a:r>
            <a:r>
              <a:rPr lang="en-US" sz="4400" i="1">
                <a:latin typeface="Century Gothic"/>
              </a:rPr>
              <a:t>ENTAMOEBA HISTOLYTICA</a:t>
            </a:r>
            <a:endParaRPr/>
          </a:p>
        </p:txBody>
      </p:sp>
      <p:sp>
        <p:nvSpPr>
          <p:cNvPr id="237" name="Google Shape;237;p12"/>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Treatment	</a:t>
            </a:r>
            <a:endParaRPr/>
          </a:p>
          <a:p>
            <a:pPr marL="0" lvl="0" indent="0" algn="l" rtl="0">
              <a:spcBef>
                <a:spcPts val="1320"/>
              </a:spcBef>
              <a:spcAft>
                <a:spcPts val="0"/>
              </a:spcAft>
              <a:buSzPts val="2880"/>
              <a:buNone/>
            </a:pPr>
            <a:r>
              <a:rPr lang="en-US" sz="3600">
                <a:solidFill>
                  <a:schemeClr val="lt1"/>
                </a:solidFill>
                <a:latin typeface="Century Gothic"/>
              </a:rPr>
              <a:t>	</a:t>
            </a:r>
            <a:endParaRPr/>
          </a:p>
        </p:txBody>
      </p:sp>
      <p:pic>
        <p:nvPicPr>
          <p:cNvPr id="238" name="Google Shape;238;p12" descr="Table&#10;&#10;Description automatically generated"/>
          <p:cNvPicPr preferRelativeResize="0"/>
          <p:nvPr/>
        </p:nvPicPr>
        <p:blipFill rotWithShape="1">
          <a:blip r:embed="rId3">
            <a:alphaModFix/>
          </a:blip>
          <a:srcRect/>
          <a:stretch/>
        </p:blipFill>
        <p:spPr>
          <a:xfrm>
            <a:off x="6532562" y="233362"/>
            <a:ext cx="5372100" cy="6391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1"/>
          <p:cNvSpPr txBox="1">
            <a:spLocks noGrp="1"/>
          </p:cNvSpPr>
          <p:nvPr>
            <p:ph type="title"/>
          </p:nvPr>
        </p:nvSpPr>
        <p:spPr>
          <a:xfrm>
            <a:off x="724553" y="6640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3</a:t>
            </a:r>
            <a:endParaRPr/>
          </a:p>
        </p:txBody>
      </p:sp>
      <p:sp>
        <p:nvSpPr>
          <p:cNvPr id="317" name="Google Shape;317;p21"/>
          <p:cNvSpPr txBox="1">
            <a:spLocks noGrp="1"/>
          </p:cNvSpPr>
          <p:nvPr>
            <p:ph type="body" idx="1"/>
          </p:nvPr>
        </p:nvSpPr>
        <p:spPr>
          <a:xfrm>
            <a:off x="270588" y="1869142"/>
            <a:ext cx="10290001" cy="42501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A 30-year-old woman presents to your office with complaints of 3 months of diarrhea.  Her symptoms include abdominal cramping, bloating and non-bloody diarrhea.  PMHx is significant for IgA deficiency with recurrent sinus infections.  It has been nearly a year since the last time she was treated with antibiotics for a sinus infection.</a:t>
            </a:r>
            <a:endParaRPr/>
          </a:p>
          <a:p>
            <a:pPr marL="0" lvl="0" indent="0" algn="l" rtl="0">
              <a:spcBef>
                <a:spcPts val="1080"/>
              </a:spcBef>
              <a:spcAft>
                <a:spcPts val="0"/>
              </a:spcAft>
              <a:buSzPts val="1920"/>
              <a:buNone/>
            </a:pPr>
            <a:r>
              <a:rPr lang="en-US" sz="2400">
                <a:solidFill>
                  <a:schemeClr val="lt1"/>
                </a:solidFill>
                <a:latin typeface="Century Gothic"/>
              </a:rPr>
              <a:t>She is afebrile, vital signs are normal.  Abdominal exam reveals active bowel sounds and minimal diffuse tenderness.  Stool occult testing for blood is negative.  </a:t>
            </a:r>
            <a:endParaRPr>
              <a:solidFill>
                <a:schemeClr val="lt1"/>
              </a:solidFill>
            </a:endParaRPr>
          </a:p>
          <a:p>
            <a:pPr marL="0" lvl="0" indent="0" algn="l" rtl="0">
              <a:spcBef>
                <a:spcPts val="1000"/>
              </a:spcBef>
              <a:spcAft>
                <a:spcPts val="0"/>
              </a:spcAft>
              <a:buSzPts val="1600"/>
              <a:buNone/>
            </a:pPr>
            <a:endParaRPr>
              <a:solidFill>
                <a:schemeClr val="lt1"/>
              </a:solidFill>
            </a:endParaRPr>
          </a:p>
          <a:p>
            <a:pPr marL="0" lvl="0" indent="0" algn="l" rtl="0">
              <a:spcBef>
                <a:spcPts val="1000"/>
              </a:spcBef>
              <a:spcAft>
                <a:spcPts val="0"/>
              </a:spcAft>
              <a:buSzPts val="1600"/>
              <a:buNone/>
            </a:pPr>
            <a:endParaRPr>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3"/>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3 SUMMARY</a:t>
            </a:r>
            <a:endParaRPr/>
          </a:p>
        </p:txBody>
      </p:sp>
      <p:sp>
        <p:nvSpPr>
          <p:cNvPr id="330" name="Google Shape;330;p23"/>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240"/>
              <a:buNone/>
            </a:pPr>
            <a:r>
              <a:rPr lang="en-US" sz="2800">
                <a:solidFill>
                  <a:schemeClr val="lt1"/>
                </a:solidFill>
                <a:latin typeface="Century Gothic"/>
              </a:rPr>
              <a:t>Young woman with IgA deficiency </a:t>
            </a:r>
            <a:endParaRPr/>
          </a:p>
          <a:p>
            <a:pPr marL="0" lvl="0" indent="0" algn="l" rtl="0">
              <a:spcBef>
                <a:spcPts val="1160"/>
              </a:spcBef>
              <a:spcAft>
                <a:spcPts val="0"/>
              </a:spcAft>
              <a:buSzPts val="2240"/>
              <a:buNone/>
            </a:pPr>
            <a:r>
              <a:rPr lang="en-US" sz="2800">
                <a:solidFill>
                  <a:schemeClr val="lt1"/>
                </a:solidFill>
                <a:latin typeface="Century Gothic"/>
              </a:rPr>
              <a:t>3 months of non-bloody diarrhea </a:t>
            </a:r>
            <a:endParaRPr/>
          </a:p>
          <a:p>
            <a:pPr marL="0" lvl="0" indent="0" algn="l" rtl="0">
              <a:spcBef>
                <a:spcPts val="1160"/>
              </a:spcBef>
              <a:spcAft>
                <a:spcPts val="0"/>
              </a:spcAft>
              <a:buSzPts val="2240"/>
              <a:buNone/>
            </a:pPr>
            <a:r>
              <a:rPr lang="en-US" sz="2800">
                <a:solidFill>
                  <a:schemeClr val="lt1"/>
                </a:solidFill>
                <a:latin typeface="Century Gothic"/>
              </a:rPr>
              <a:t>Afebrile</a:t>
            </a:r>
            <a:endParaRPr/>
          </a:p>
          <a:p>
            <a:pPr marL="0" lvl="0" indent="0" algn="l" rtl="0">
              <a:spcBef>
                <a:spcPts val="1160"/>
              </a:spcBef>
              <a:spcAft>
                <a:spcPts val="0"/>
              </a:spcAft>
              <a:buSzPts val="2240"/>
              <a:buNone/>
            </a:pPr>
            <a:endParaRPr sz="2800">
              <a:solidFill>
                <a:schemeClr val="lt1"/>
              </a:solidFill>
            </a:endParaRPr>
          </a:p>
          <a:p>
            <a:pPr marL="0" lvl="0" indent="0" algn="l" rtl="0">
              <a:spcBef>
                <a:spcPts val="1160"/>
              </a:spcBef>
              <a:spcAft>
                <a:spcPts val="0"/>
              </a:spcAft>
              <a:buSzPts val="2240"/>
              <a:buNone/>
            </a:pPr>
            <a:endParaRPr sz="2800">
              <a:solidFill>
                <a:schemeClr val="lt1"/>
              </a:solidFill>
            </a:endParaRPr>
          </a:p>
          <a:p>
            <a:pPr marL="0" lvl="0" indent="0" algn="l" rtl="0">
              <a:spcBef>
                <a:spcPts val="1160"/>
              </a:spcBef>
              <a:spcAft>
                <a:spcPts val="0"/>
              </a:spcAft>
              <a:buSzPts val="2240"/>
              <a:buNone/>
            </a:pPr>
            <a:endParaRPr sz="28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4"/>
          <p:cNvSpPr txBox="1">
            <a:spLocks noGrp="1"/>
          </p:cNvSpPr>
          <p:nvPr>
            <p:ph type="title"/>
          </p:nvPr>
        </p:nvSpPr>
        <p:spPr>
          <a:xfrm>
            <a:off x="758857" y="4191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336" name="Google Shape;336;p24"/>
          <p:cNvSpPr txBox="1">
            <a:spLocks noGrp="1"/>
          </p:cNvSpPr>
          <p:nvPr>
            <p:ph type="body" idx="1"/>
          </p:nvPr>
        </p:nvSpPr>
        <p:spPr>
          <a:xfrm>
            <a:off x="758857" y="2010747"/>
            <a:ext cx="8534400" cy="3895531"/>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dirty="0">
                <a:solidFill>
                  <a:schemeClr val="lt1"/>
                </a:solidFill>
                <a:latin typeface="Century Gothic"/>
              </a:rPr>
              <a:t>Which of the following is the most likely cause of her diarrheal illness?</a:t>
            </a:r>
            <a:endParaRPr dirty="0"/>
          </a:p>
          <a:p>
            <a:pPr marL="0" lvl="0" indent="0" algn="l" rtl="0">
              <a:spcBef>
                <a:spcPts val="1080"/>
              </a:spcBef>
              <a:spcAft>
                <a:spcPts val="0"/>
              </a:spcAft>
              <a:buSzPts val="1920"/>
              <a:buNone/>
            </a:pPr>
            <a:endParaRPr sz="2400" dirty="0">
              <a:solidFill>
                <a:schemeClr val="lt1"/>
              </a:solidFill>
            </a:endParaRPr>
          </a:p>
          <a:p>
            <a:pPr marL="457200" lvl="0" indent="-457200" algn="l" rtl="0">
              <a:spcBef>
                <a:spcPts val="1080"/>
              </a:spcBef>
              <a:spcAft>
                <a:spcPts val="0"/>
              </a:spcAft>
              <a:buSzPts val="1920"/>
              <a:buAutoNum type="alphaUcParenR"/>
            </a:pPr>
            <a:r>
              <a:rPr lang="en-US" sz="2400" dirty="0">
                <a:solidFill>
                  <a:schemeClr val="lt1"/>
                </a:solidFill>
                <a:latin typeface="Century Gothic"/>
              </a:rPr>
              <a:t>C difficile</a:t>
            </a:r>
            <a:endParaRPr dirty="0"/>
          </a:p>
          <a:p>
            <a:pPr marL="457200" lvl="0" indent="-457200" algn="l" rtl="0">
              <a:spcBef>
                <a:spcPts val="1080"/>
              </a:spcBef>
              <a:spcAft>
                <a:spcPts val="0"/>
              </a:spcAft>
              <a:buSzPts val="1920"/>
              <a:buAutoNum type="alphaUcParenR"/>
            </a:pPr>
            <a:r>
              <a:rPr lang="en-US" sz="2400" dirty="0">
                <a:solidFill>
                  <a:schemeClr val="lt1"/>
                </a:solidFill>
                <a:latin typeface="Century Gothic"/>
              </a:rPr>
              <a:t>Nontyphoidal Salmonella</a:t>
            </a:r>
            <a:endParaRPr dirty="0"/>
          </a:p>
          <a:p>
            <a:pPr marL="457200" lvl="0" indent="-457200" algn="l" rtl="0">
              <a:spcBef>
                <a:spcPts val="1080"/>
              </a:spcBef>
              <a:spcAft>
                <a:spcPts val="0"/>
              </a:spcAft>
              <a:buSzPts val="1920"/>
              <a:buAutoNum type="alphaUcParenR"/>
            </a:pPr>
            <a:r>
              <a:rPr lang="en-US" sz="2400" dirty="0">
                <a:solidFill>
                  <a:schemeClr val="lt1"/>
                </a:solidFill>
                <a:latin typeface="Century Gothic"/>
              </a:rPr>
              <a:t>Enterohemorrhagic E. coli</a:t>
            </a:r>
            <a:endParaRPr dirty="0"/>
          </a:p>
          <a:p>
            <a:pPr marL="457200" lvl="0" indent="-457200" algn="l" rtl="0">
              <a:spcBef>
                <a:spcPts val="1080"/>
              </a:spcBef>
              <a:spcAft>
                <a:spcPts val="0"/>
              </a:spcAft>
              <a:buSzPts val="1920"/>
              <a:buAutoNum type="alphaUcParenR"/>
            </a:pPr>
            <a:r>
              <a:rPr lang="en-US" sz="2400" i="1" dirty="0">
                <a:solidFill>
                  <a:schemeClr val="lt1"/>
                </a:solidFill>
                <a:latin typeface="Century Gothic"/>
              </a:rPr>
              <a:t>Listeria monocytogenes</a:t>
            </a:r>
            <a:endParaRPr i="1" dirty="0"/>
          </a:p>
          <a:p>
            <a:pPr marL="457200" lvl="0" indent="-457200" algn="l" rtl="0">
              <a:spcBef>
                <a:spcPts val="1080"/>
              </a:spcBef>
              <a:spcAft>
                <a:spcPts val="0"/>
              </a:spcAft>
              <a:buSzPts val="1920"/>
              <a:buAutoNum type="alphaUcParenR"/>
            </a:pPr>
            <a:r>
              <a:rPr lang="en-US" sz="2400" i="1" dirty="0">
                <a:solidFill>
                  <a:schemeClr val="lt1"/>
                </a:solidFill>
                <a:latin typeface="Century Gothic"/>
              </a:rPr>
              <a:t>Giardia </a:t>
            </a:r>
            <a:r>
              <a:rPr lang="en-US" sz="2400" i="1" dirty="0" err="1">
                <a:solidFill>
                  <a:schemeClr val="lt1"/>
                </a:solidFill>
                <a:latin typeface="Century Gothic"/>
              </a:rPr>
              <a:t>duodenalis</a:t>
            </a:r>
            <a:r>
              <a:rPr lang="en-US" sz="2400" i="1" dirty="0">
                <a:solidFill>
                  <a:schemeClr val="lt1"/>
                </a:solidFill>
                <a:latin typeface="Century Gothic"/>
              </a:rPr>
              <a:t> </a:t>
            </a:r>
            <a:r>
              <a:rPr lang="en-US" sz="2400" dirty="0">
                <a:solidFill>
                  <a:schemeClr val="lt1"/>
                </a:solidFill>
                <a:latin typeface="Century Gothic"/>
              </a:rPr>
              <a:t>(formerly </a:t>
            </a:r>
            <a:r>
              <a:rPr lang="en-US" sz="2400" i="1" dirty="0">
                <a:solidFill>
                  <a:schemeClr val="lt1"/>
                </a:solidFill>
                <a:latin typeface="Century Gothic"/>
              </a:rPr>
              <a:t>G. lamblia</a:t>
            </a:r>
            <a:r>
              <a:rPr lang="en-US" sz="2400" dirty="0">
                <a:solidFill>
                  <a:schemeClr val="lt1"/>
                </a:solidFill>
                <a:latin typeface="Century Gothic"/>
              </a:rPr>
              <a:t>)</a:t>
            </a:r>
            <a:endParaRPr dirty="0"/>
          </a:p>
          <a:p>
            <a:pPr marL="0" lvl="0" indent="0" algn="l" rtl="0">
              <a:spcBef>
                <a:spcPts val="1000"/>
              </a:spcBef>
              <a:spcAft>
                <a:spcPts val="0"/>
              </a:spcAft>
              <a:buSzPts val="1600"/>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e4b69f2b41_0_21"/>
          <p:cNvSpPr txBox="1">
            <a:spLocks noGrp="1"/>
          </p:cNvSpPr>
          <p:nvPr>
            <p:ph type="title"/>
          </p:nvPr>
        </p:nvSpPr>
        <p:spPr>
          <a:xfrm>
            <a:off x="758857" y="419185"/>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342" name="Google Shape;342;ge4b69f2b41_0_21"/>
          <p:cNvSpPr txBox="1">
            <a:spLocks noGrp="1"/>
          </p:cNvSpPr>
          <p:nvPr>
            <p:ph type="body" idx="1"/>
          </p:nvPr>
        </p:nvSpPr>
        <p:spPr>
          <a:xfrm>
            <a:off x="967000" y="1926375"/>
            <a:ext cx="8659800" cy="38955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dirty="0">
                <a:solidFill>
                  <a:schemeClr val="lt1"/>
                </a:solidFill>
                <a:latin typeface="Century Gothic"/>
              </a:rPr>
              <a:t>Which of the following is the most likely cause of her diarrheal illness?</a:t>
            </a:r>
            <a:endParaRPr dirty="0"/>
          </a:p>
          <a:p>
            <a:pPr marL="0" lvl="0" indent="0" algn="l" rtl="0">
              <a:spcBef>
                <a:spcPts val="1080"/>
              </a:spcBef>
              <a:spcAft>
                <a:spcPts val="0"/>
              </a:spcAft>
              <a:buSzPts val="1920"/>
              <a:buNone/>
            </a:pPr>
            <a:endParaRPr sz="2400" dirty="0">
              <a:solidFill>
                <a:schemeClr val="lt1"/>
              </a:solidFill>
            </a:endParaRPr>
          </a:p>
          <a:p>
            <a:pPr marL="457200" lvl="0" indent="-457200" algn="l" rtl="0">
              <a:spcBef>
                <a:spcPts val="1080"/>
              </a:spcBef>
              <a:spcAft>
                <a:spcPts val="0"/>
              </a:spcAft>
              <a:buSzPts val="1920"/>
              <a:buAutoNum type="alphaUcParenR"/>
            </a:pPr>
            <a:r>
              <a:rPr lang="en-US" sz="2400" dirty="0">
                <a:solidFill>
                  <a:schemeClr val="lt1"/>
                </a:solidFill>
                <a:latin typeface="Century Gothic"/>
              </a:rPr>
              <a:t>C difficile</a:t>
            </a:r>
            <a:endParaRPr dirty="0"/>
          </a:p>
          <a:p>
            <a:pPr marL="457200" lvl="0" indent="-457200" algn="l" rtl="0">
              <a:spcBef>
                <a:spcPts val="1080"/>
              </a:spcBef>
              <a:spcAft>
                <a:spcPts val="0"/>
              </a:spcAft>
              <a:buSzPts val="1920"/>
              <a:buAutoNum type="alphaUcParenR"/>
            </a:pPr>
            <a:r>
              <a:rPr lang="en-US" sz="2400" dirty="0">
                <a:solidFill>
                  <a:schemeClr val="lt1"/>
                </a:solidFill>
                <a:latin typeface="Century Gothic"/>
              </a:rPr>
              <a:t>Nontyphoidal Salmonella</a:t>
            </a:r>
            <a:endParaRPr dirty="0"/>
          </a:p>
          <a:p>
            <a:pPr marL="457200" lvl="0" indent="-457200" algn="l" rtl="0">
              <a:spcBef>
                <a:spcPts val="1080"/>
              </a:spcBef>
              <a:spcAft>
                <a:spcPts val="0"/>
              </a:spcAft>
              <a:buSzPts val="1920"/>
              <a:buAutoNum type="alphaUcParenR"/>
            </a:pPr>
            <a:r>
              <a:rPr lang="en-US" sz="2400" dirty="0">
                <a:solidFill>
                  <a:schemeClr val="lt1"/>
                </a:solidFill>
                <a:latin typeface="Century Gothic"/>
              </a:rPr>
              <a:t>Enterohemorrhagic E. coli</a:t>
            </a:r>
            <a:endParaRPr dirty="0"/>
          </a:p>
          <a:p>
            <a:pPr marL="457200" lvl="0" indent="-457200" algn="l" rtl="0">
              <a:spcBef>
                <a:spcPts val="1080"/>
              </a:spcBef>
              <a:spcAft>
                <a:spcPts val="0"/>
              </a:spcAft>
              <a:buSzPts val="1920"/>
              <a:buAutoNum type="alphaUcParenR"/>
            </a:pPr>
            <a:r>
              <a:rPr lang="en-US" sz="2400" i="1" dirty="0">
                <a:solidFill>
                  <a:schemeClr val="lt1"/>
                </a:solidFill>
                <a:latin typeface="Century Gothic"/>
              </a:rPr>
              <a:t>Listeria monocytogenes</a:t>
            </a:r>
            <a:endParaRPr i="1" dirty="0"/>
          </a:p>
          <a:p>
            <a:pPr lvl="0" indent="-457200">
              <a:spcBef>
                <a:spcPts val="1080"/>
              </a:spcBef>
              <a:buSzPts val="1920"/>
              <a:buAutoNum type="alphaUcParenR"/>
            </a:pPr>
            <a:r>
              <a:rPr lang="it-IT" sz="2400" i="1" dirty="0">
                <a:solidFill>
                  <a:schemeClr val="tx1"/>
                </a:solidFill>
                <a:highlight>
                  <a:srgbClr val="FFFF00"/>
                </a:highlight>
                <a:latin typeface="Century Gothic"/>
              </a:rPr>
              <a:t>Giardia duodenalis </a:t>
            </a:r>
            <a:r>
              <a:rPr lang="it-IT" sz="2400" dirty="0">
                <a:solidFill>
                  <a:schemeClr val="tx1"/>
                </a:solidFill>
                <a:highlight>
                  <a:srgbClr val="FFFF00"/>
                </a:highlight>
                <a:latin typeface="Century Gothic"/>
              </a:rPr>
              <a:t>(formerly </a:t>
            </a:r>
            <a:r>
              <a:rPr lang="it-IT" sz="2400" i="1" dirty="0">
                <a:solidFill>
                  <a:schemeClr val="tx1"/>
                </a:solidFill>
                <a:highlight>
                  <a:srgbClr val="FFFF00"/>
                </a:highlight>
                <a:latin typeface="Century Gothic"/>
              </a:rPr>
              <a:t>G. lamblia</a:t>
            </a:r>
            <a:r>
              <a:rPr lang="it-IT" sz="2400" dirty="0">
                <a:solidFill>
                  <a:schemeClr val="tx1"/>
                </a:solidFill>
                <a:highlight>
                  <a:srgbClr val="FFFF00"/>
                </a:highlight>
                <a:latin typeface="Century Gothic"/>
              </a:rPr>
              <a:t>)</a:t>
            </a:r>
          </a:p>
          <a:p>
            <a:pPr marL="0" lvl="0" indent="0" algn="l" rtl="0">
              <a:spcBef>
                <a:spcPts val="1000"/>
              </a:spcBef>
              <a:spcAft>
                <a:spcPts val="0"/>
              </a:spcAft>
              <a:buSzPts val="1600"/>
              <a:buNone/>
            </a:pP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5"/>
          <p:cNvSpPr txBox="1">
            <a:spLocks noGrp="1"/>
          </p:cNvSpPr>
          <p:nvPr>
            <p:ph type="title"/>
          </p:nvPr>
        </p:nvSpPr>
        <p:spPr>
          <a:xfrm>
            <a:off x="444874" y="167748"/>
            <a:ext cx="7812718" cy="1275443"/>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000"/>
              <a:buFont typeface="Century Gothic"/>
              <a:buNone/>
            </a:pPr>
            <a:r>
              <a:rPr lang="en-US" sz="4000">
                <a:latin typeface="Century Gothic"/>
              </a:rPr>
              <a:t>CASE 3 TAKEAWAY - GIARDIA</a:t>
            </a:r>
            <a:endParaRPr/>
          </a:p>
        </p:txBody>
      </p:sp>
      <p:sp>
        <p:nvSpPr>
          <p:cNvPr id="348" name="Google Shape;348;p25"/>
          <p:cNvSpPr txBox="1">
            <a:spLocks noGrp="1"/>
          </p:cNvSpPr>
          <p:nvPr>
            <p:ph type="body" idx="1"/>
          </p:nvPr>
        </p:nvSpPr>
        <p:spPr>
          <a:xfrm>
            <a:off x="389693" y="1406072"/>
            <a:ext cx="6990821" cy="4938744"/>
          </a:xfrm>
          <a:prstGeom prst="rect">
            <a:avLst/>
          </a:prstGeom>
          <a:noFill/>
          <a:ln>
            <a:noFill/>
          </a:ln>
        </p:spPr>
        <p:txBody>
          <a:bodyPr spcFirstLastPara="1" wrap="square" lIns="54864" tIns="45700" rIns="54864" bIns="45700" anchor="ctr" anchorCtr="0">
            <a:normAutofit fontScale="40000" lnSpcReduction="20000"/>
          </a:bodyPr>
          <a:lstStyle/>
          <a:p>
            <a:pPr marL="0" lvl="0" indent="0" algn="l" rtl="0">
              <a:spcBef>
                <a:spcPts val="0"/>
              </a:spcBef>
              <a:spcAft>
                <a:spcPts val="0"/>
              </a:spcAft>
              <a:buSzPct val="80000"/>
              <a:buNone/>
            </a:pPr>
            <a:r>
              <a:rPr lang="en-US" sz="4600">
                <a:solidFill>
                  <a:schemeClr val="lt1"/>
                </a:solidFill>
                <a:latin typeface="Century Gothic"/>
              </a:rPr>
              <a:t>Infection with 10-25 cysts</a:t>
            </a:r>
            <a:endParaRPr/>
          </a:p>
          <a:p>
            <a:pPr marL="0" lvl="0" indent="0" algn="l" rtl="0">
              <a:spcBef>
                <a:spcPts val="968"/>
              </a:spcBef>
              <a:spcAft>
                <a:spcPts val="0"/>
              </a:spcAft>
              <a:buSzPct val="80000"/>
              <a:buNone/>
            </a:pPr>
            <a:endParaRPr sz="4600">
              <a:solidFill>
                <a:schemeClr val="lt1"/>
              </a:solidFill>
            </a:endParaRPr>
          </a:p>
          <a:p>
            <a:pPr marL="0" lvl="0" indent="0" algn="l" rtl="0">
              <a:spcBef>
                <a:spcPts val="968"/>
              </a:spcBef>
              <a:spcAft>
                <a:spcPts val="0"/>
              </a:spcAft>
              <a:buSzPct val="80000"/>
              <a:buNone/>
            </a:pPr>
            <a:r>
              <a:rPr lang="en-US" sz="4600">
                <a:solidFill>
                  <a:schemeClr val="lt1"/>
                </a:solidFill>
                <a:latin typeface="Century Gothic"/>
              </a:rPr>
              <a:t>Pathophysiology: villous atrophy, deactivate bile salts</a:t>
            </a:r>
            <a:endParaRPr/>
          </a:p>
          <a:p>
            <a:pPr marL="0" lvl="0" indent="0" algn="l" rtl="0">
              <a:spcBef>
                <a:spcPts val="968"/>
              </a:spcBef>
              <a:spcAft>
                <a:spcPts val="0"/>
              </a:spcAft>
              <a:buSzPct val="80000"/>
              <a:buNone/>
            </a:pPr>
            <a:endParaRPr sz="4600">
              <a:solidFill>
                <a:schemeClr val="lt1"/>
              </a:solidFill>
            </a:endParaRPr>
          </a:p>
          <a:p>
            <a:pPr marL="0" lvl="0" indent="0" algn="l" rtl="0">
              <a:spcBef>
                <a:spcPts val="968"/>
              </a:spcBef>
              <a:spcAft>
                <a:spcPts val="0"/>
              </a:spcAft>
              <a:buSzPct val="80000"/>
              <a:buNone/>
            </a:pPr>
            <a:r>
              <a:rPr lang="en-US" sz="4600">
                <a:solidFill>
                  <a:schemeClr val="lt1"/>
                </a:solidFill>
                <a:latin typeface="Century Gothic"/>
              </a:rPr>
              <a:t>Symptoms: steatorrhea (foul-smelling/fatty) watery diarrhea, flatulence, bloating, crampy abdominal pain, and significant weight loss (10% of body weight)</a:t>
            </a:r>
            <a:endParaRPr/>
          </a:p>
          <a:p>
            <a:pPr marL="0" lvl="0" indent="0" algn="l" rtl="0">
              <a:spcBef>
                <a:spcPts val="968"/>
              </a:spcBef>
              <a:spcAft>
                <a:spcPts val="0"/>
              </a:spcAft>
              <a:buSzPct val="80000"/>
              <a:buNone/>
            </a:pPr>
            <a:endParaRPr sz="4600">
              <a:solidFill>
                <a:schemeClr val="lt1"/>
              </a:solidFill>
            </a:endParaRPr>
          </a:p>
          <a:p>
            <a:pPr marL="0" lvl="0" indent="0" algn="l" rtl="0">
              <a:spcBef>
                <a:spcPts val="968"/>
              </a:spcBef>
              <a:spcAft>
                <a:spcPts val="0"/>
              </a:spcAft>
              <a:buSzPct val="80000"/>
              <a:buNone/>
            </a:pPr>
            <a:r>
              <a:rPr lang="en-US" sz="4600">
                <a:solidFill>
                  <a:schemeClr val="lt1"/>
                </a:solidFill>
                <a:latin typeface="Century Gothic"/>
              </a:rPr>
              <a:t>Duration: &gt; 2 weeks; can be chronic in patients with humoral deficiencies</a:t>
            </a:r>
            <a:endParaRPr/>
          </a:p>
          <a:p>
            <a:pPr marL="0" lvl="0" indent="0" algn="l" rtl="0">
              <a:spcBef>
                <a:spcPts val="968"/>
              </a:spcBef>
              <a:spcAft>
                <a:spcPts val="0"/>
              </a:spcAft>
              <a:buSzPct val="80000"/>
              <a:buNone/>
            </a:pPr>
            <a:endParaRPr sz="4600">
              <a:solidFill>
                <a:schemeClr val="lt1"/>
              </a:solidFill>
            </a:endParaRPr>
          </a:p>
          <a:p>
            <a:pPr marL="0" lvl="0" indent="0" algn="l" rtl="0">
              <a:spcBef>
                <a:spcPts val="968"/>
              </a:spcBef>
              <a:spcAft>
                <a:spcPts val="0"/>
              </a:spcAft>
              <a:buSzPct val="80000"/>
              <a:buNone/>
            </a:pPr>
            <a:r>
              <a:rPr lang="en-US" sz="4600">
                <a:solidFill>
                  <a:schemeClr val="lt1"/>
                </a:solidFill>
                <a:latin typeface="Century Gothic"/>
              </a:rPr>
              <a:t>Diagnosis: usually made by detection in stool with immunofluorescence</a:t>
            </a:r>
            <a:endParaRPr/>
          </a:p>
          <a:p>
            <a:pPr marL="0" lvl="0" indent="0" algn="l" rtl="0">
              <a:spcBef>
                <a:spcPts val="888"/>
              </a:spcBef>
              <a:spcAft>
                <a:spcPts val="0"/>
              </a:spcAft>
              <a:buSzPct val="79999"/>
              <a:buNone/>
            </a:pPr>
            <a:endParaRPr sz="3600">
              <a:solidFill>
                <a:schemeClr val="lt1"/>
              </a:solidFill>
            </a:endParaRPr>
          </a:p>
        </p:txBody>
      </p:sp>
      <p:pic>
        <p:nvPicPr>
          <p:cNvPr id="349" name="Google Shape;349;p25"/>
          <p:cNvPicPr preferRelativeResize="0"/>
          <p:nvPr/>
        </p:nvPicPr>
        <p:blipFill rotWithShape="1">
          <a:blip r:embed="rId3">
            <a:alphaModFix/>
          </a:blip>
          <a:srcRect/>
          <a:stretch/>
        </p:blipFill>
        <p:spPr>
          <a:xfrm>
            <a:off x="8136294" y="310493"/>
            <a:ext cx="3906341" cy="3222182"/>
          </a:xfrm>
          <a:prstGeom prst="rect">
            <a:avLst/>
          </a:prstGeom>
          <a:noFill/>
          <a:ln w="9525" cap="flat" cmpd="sng">
            <a:solidFill>
              <a:schemeClr val="accent1"/>
            </a:solidFill>
            <a:prstDash val="solid"/>
            <a:round/>
            <a:headEnd type="none" w="sm" len="sm"/>
            <a:tailEnd type="none" w="sm" len="sm"/>
          </a:ln>
        </p:spPr>
      </p:pic>
      <p:sp>
        <p:nvSpPr>
          <p:cNvPr id="350" name="Google Shape;350;p25"/>
          <p:cNvSpPr txBox="1"/>
          <p:nvPr/>
        </p:nvSpPr>
        <p:spPr>
          <a:xfrm>
            <a:off x="8572061" y="3566248"/>
            <a:ext cx="3034805" cy="215444"/>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800"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https://www.cdc.gov/parasites/giardia/general-info.html</a:t>
            </a:r>
            <a:endParaRPr sz="800">
              <a:solidFill>
                <a:schemeClr val="lt1"/>
              </a:solidFill>
              <a:latin typeface="Century Gothic"/>
              <a:ea typeface="Century Gothic"/>
              <a:cs typeface="Century Gothic"/>
              <a:sym typeface="Century Gothic"/>
            </a:endParaRPr>
          </a:p>
        </p:txBody>
      </p:sp>
      <p:pic>
        <p:nvPicPr>
          <p:cNvPr id="351" name="Google Shape;351;p25"/>
          <p:cNvPicPr preferRelativeResize="0"/>
          <p:nvPr/>
        </p:nvPicPr>
        <p:blipFill rotWithShape="1">
          <a:blip r:embed="rId5">
            <a:alphaModFix/>
          </a:blip>
          <a:srcRect/>
          <a:stretch/>
        </p:blipFill>
        <p:spPr>
          <a:xfrm>
            <a:off x="8136292" y="3815266"/>
            <a:ext cx="3906341" cy="2629156"/>
          </a:xfrm>
          <a:prstGeom prst="rect">
            <a:avLst/>
          </a:prstGeom>
          <a:noFill/>
          <a:ln w="9525" cap="flat" cmpd="sng">
            <a:solidFill>
              <a:schemeClr val="accent1"/>
            </a:solidFill>
            <a:prstDash val="solid"/>
            <a:round/>
            <a:headEnd type="none" w="sm" len="sm"/>
            <a:tailEnd type="none" w="sm" len="sm"/>
          </a:ln>
        </p:spPr>
      </p:pic>
      <p:sp>
        <p:nvSpPr>
          <p:cNvPr id="352" name="Google Shape;352;p25"/>
          <p:cNvSpPr txBox="1"/>
          <p:nvPr/>
        </p:nvSpPr>
        <p:spPr>
          <a:xfrm>
            <a:off x="8136295" y="6444421"/>
            <a:ext cx="3906340" cy="338554"/>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800">
                <a:solidFill>
                  <a:schemeClr val="lt1"/>
                </a:solidFill>
                <a:latin typeface="Century Gothic"/>
                <a:ea typeface="Century Gothic"/>
                <a:cs typeface="Century Gothic"/>
                <a:sym typeface="Century Gothic"/>
              </a:rPr>
              <a:t>Cysts of </a:t>
            </a:r>
            <a:r>
              <a:rPr lang="en-US" sz="800" i="1">
                <a:solidFill>
                  <a:schemeClr val="lt1"/>
                </a:solidFill>
                <a:latin typeface="Century Gothic"/>
                <a:ea typeface="Century Gothic"/>
                <a:cs typeface="Century Gothic"/>
                <a:sym typeface="Century Gothic"/>
              </a:rPr>
              <a:t>G. duodenalis</a:t>
            </a:r>
            <a:r>
              <a:rPr lang="en-US" sz="800">
                <a:solidFill>
                  <a:schemeClr val="lt1"/>
                </a:solidFill>
                <a:latin typeface="Century Gothic"/>
                <a:ea typeface="Century Gothic"/>
                <a:cs typeface="Century Gothic"/>
                <a:sym typeface="Century Gothic"/>
              </a:rPr>
              <a:t> (lower right) and </a:t>
            </a:r>
            <a:r>
              <a:rPr lang="en-US" sz="800" i="1">
                <a:solidFill>
                  <a:schemeClr val="lt1"/>
                </a:solidFill>
                <a:latin typeface="Century Gothic"/>
                <a:ea typeface="Century Gothic"/>
                <a:cs typeface="Century Gothic"/>
                <a:sym typeface="Century Gothic"/>
              </a:rPr>
              <a:t>Cryptosporidium</a:t>
            </a:r>
            <a:r>
              <a:rPr lang="en-US" sz="800">
                <a:solidFill>
                  <a:schemeClr val="lt1"/>
                </a:solidFill>
                <a:latin typeface="Century Gothic"/>
                <a:ea typeface="Century Gothic"/>
                <a:cs typeface="Century Gothic"/>
                <a:sym typeface="Century Gothic"/>
              </a:rPr>
              <a:t> (upper left) labeled with commercially available immunofluorescent antibodies.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1BF6-B542-4935-ABDA-67E3025F23A3}"/>
              </a:ext>
            </a:extLst>
          </p:cNvPr>
          <p:cNvSpPr>
            <a:spLocks noGrp="1"/>
          </p:cNvSpPr>
          <p:nvPr>
            <p:ph type="title"/>
          </p:nvPr>
        </p:nvSpPr>
        <p:spPr>
          <a:xfrm>
            <a:off x="684211" y="180805"/>
            <a:ext cx="8534400" cy="1507067"/>
          </a:xfrm>
        </p:spPr>
        <p:txBody>
          <a:bodyPr lIns="54864" rIns="54864">
            <a:normAutofit/>
          </a:bodyPr>
          <a:lstStyle/>
          <a:p>
            <a:r>
              <a:rPr lang="en-US" sz="4400" dirty="0">
                <a:latin typeface="Century Gothic"/>
              </a:rPr>
              <a:t>CASE 4</a:t>
            </a:r>
          </a:p>
        </p:txBody>
      </p:sp>
      <p:sp>
        <p:nvSpPr>
          <p:cNvPr id="3" name="Content Placeholder 2">
            <a:extLst>
              <a:ext uri="{FF2B5EF4-FFF2-40B4-BE49-F238E27FC236}">
                <a16:creationId xmlns:a16="http://schemas.microsoft.com/office/drawing/2014/main" id="{BBA07741-05AE-4BE8-A6E3-0478696D8600}"/>
              </a:ext>
            </a:extLst>
          </p:cNvPr>
          <p:cNvSpPr>
            <a:spLocks noGrp="1"/>
          </p:cNvSpPr>
          <p:nvPr>
            <p:ph idx="1"/>
          </p:nvPr>
        </p:nvSpPr>
        <p:spPr>
          <a:xfrm>
            <a:off x="684211" y="1439334"/>
            <a:ext cx="9185929" cy="4658642"/>
          </a:xfrm>
        </p:spPr>
        <p:txBody>
          <a:bodyPr lIns="54864" rIns="54864">
            <a:normAutofit fontScale="92500" lnSpcReduction="20000"/>
          </a:bodyPr>
          <a:lstStyle/>
          <a:p>
            <a:pPr marL="0" lvl="0" indent="0">
              <a:buNone/>
            </a:pPr>
            <a:r>
              <a:rPr lang="en-US" sz="2600" dirty="0">
                <a:solidFill>
                  <a:schemeClr val="bg1"/>
                </a:solidFill>
                <a:latin typeface="Century Gothic"/>
              </a:rPr>
              <a:t>Your 33-year-old healthy male friend calls you to cancel plans due to abdominal cramping, nausea, vomiting, and diarrhea that started abruptly 2 nights ago. </a:t>
            </a:r>
          </a:p>
          <a:p>
            <a:pPr marL="0" lvl="0" indent="0">
              <a:buNone/>
            </a:pPr>
            <a:endParaRPr lang="en-US" sz="2600" dirty="0">
              <a:solidFill>
                <a:schemeClr val="bg1"/>
              </a:solidFill>
            </a:endParaRPr>
          </a:p>
          <a:p>
            <a:pPr marL="0" lvl="0" indent="0">
              <a:buNone/>
            </a:pPr>
            <a:r>
              <a:rPr lang="en-US" sz="2600" dirty="0">
                <a:solidFill>
                  <a:schemeClr val="bg1"/>
                </a:solidFill>
                <a:latin typeface="Century Gothic"/>
              </a:rPr>
              <a:t>He describes his bowel movements as watery, without blood or mucus.  At first, he had 7-8 stools a day but now he has 3-4.  He is afebrile.  He has not taken any recent antibiotics.  </a:t>
            </a:r>
          </a:p>
          <a:p>
            <a:pPr marL="0" lvl="0" indent="0">
              <a:buNone/>
            </a:pPr>
            <a:endParaRPr lang="en-US" sz="2600" dirty="0">
              <a:solidFill>
                <a:schemeClr val="bg1"/>
              </a:solidFill>
            </a:endParaRPr>
          </a:p>
          <a:p>
            <a:pPr marL="0" lvl="0" indent="0">
              <a:buNone/>
            </a:pPr>
            <a:r>
              <a:rPr lang="en-US" sz="2600" dirty="0">
                <a:solidFill>
                  <a:schemeClr val="bg1"/>
                </a:solidFill>
                <a:latin typeface="Century Gothic"/>
              </a:rPr>
              <a:t>He went to a picnic two weeks ago where he ate potato salad, kimchi fried rice and cold cut sandwiches.  </a:t>
            </a:r>
          </a:p>
          <a:p>
            <a:pPr marL="0" lvl="0" indent="0">
              <a:buNone/>
            </a:pPr>
            <a:endParaRPr lang="en-US" sz="2600" dirty="0">
              <a:solidFill>
                <a:schemeClr val="bg1"/>
              </a:solidFill>
            </a:endParaRPr>
          </a:p>
          <a:p>
            <a:pPr marL="0" lvl="0" indent="0">
              <a:buNone/>
            </a:pPr>
            <a:r>
              <a:rPr lang="en-US" sz="2600" dirty="0">
                <a:solidFill>
                  <a:schemeClr val="bg1"/>
                </a:solidFill>
                <a:latin typeface="Century Gothic"/>
              </a:rPr>
              <a:t>Three days ago, he went to a work meeting with 12 of his coworkers.  One of his friends at work reports similar symptoms in herself and her kids. </a:t>
            </a:r>
          </a:p>
          <a:p>
            <a:pPr marL="0" indent="0">
              <a:buNone/>
            </a:pPr>
            <a:endParaRPr lang="en-US" dirty="0">
              <a:solidFill>
                <a:schemeClr val="bg1"/>
              </a:solidFill>
            </a:endParaRPr>
          </a:p>
        </p:txBody>
      </p:sp>
    </p:spTree>
    <p:extLst>
      <p:ext uri="{BB962C8B-B14F-4D97-AF65-F5344CB8AC3E}">
        <p14:creationId xmlns:p14="http://schemas.microsoft.com/office/powerpoint/2010/main" val="2658145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1BF6-B542-4935-ABDA-67E3025F23A3}"/>
              </a:ext>
            </a:extLst>
          </p:cNvPr>
          <p:cNvSpPr>
            <a:spLocks noGrp="1"/>
          </p:cNvSpPr>
          <p:nvPr>
            <p:ph type="title"/>
          </p:nvPr>
        </p:nvSpPr>
        <p:spPr>
          <a:xfrm>
            <a:off x="684212" y="691485"/>
            <a:ext cx="8534400" cy="1507067"/>
          </a:xfrm>
        </p:spPr>
        <p:txBody>
          <a:bodyPr lIns="54864" rIns="54864">
            <a:normAutofit/>
          </a:bodyPr>
          <a:lstStyle/>
          <a:p>
            <a:r>
              <a:rPr lang="en-US" sz="4400" dirty="0">
                <a:latin typeface="Century Gothic"/>
              </a:rPr>
              <a:t>Case 4 summary</a:t>
            </a:r>
          </a:p>
        </p:txBody>
      </p:sp>
      <p:sp>
        <p:nvSpPr>
          <p:cNvPr id="3" name="Content Placeholder 2">
            <a:extLst>
              <a:ext uri="{FF2B5EF4-FFF2-40B4-BE49-F238E27FC236}">
                <a16:creationId xmlns:a16="http://schemas.microsoft.com/office/drawing/2014/main" id="{BBA07741-05AE-4BE8-A6E3-0478696D8600}"/>
              </a:ext>
            </a:extLst>
          </p:cNvPr>
          <p:cNvSpPr>
            <a:spLocks noGrp="1"/>
          </p:cNvSpPr>
          <p:nvPr>
            <p:ph idx="1"/>
          </p:nvPr>
        </p:nvSpPr>
        <p:spPr>
          <a:xfrm>
            <a:off x="684212" y="2503974"/>
            <a:ext cx="8534400" cy="3615267"/>
          </a:xfrm>
        </p:spPr>
        <p:txBody>
          <a:bodyPr lIns="54864" rIns="54864">
            <a:normAutofit/>
          </a:bodyPr>
          <a:lstStyle/>
          <a:p>
            <a:pPr marL="571500" indent="-571500"/>
            <a:r>
              <a:rPr lang="en-US" sz="3600" dirty="0">
                <a:solidFill>
                  <a:schemeClr val="bg1"/>
                </a:solidFill>
                <a:latin typeface="Century Gothic"/>
              </a:rPr>
              <a:t>Otherwise healthy male, acute onset diarrhea, now resolving</a:t>
            </a:r>
          </a:p>
          <a:p>
            <a:pPr marL="571500" indent="-571500"/>
            <a:r>
              <a:rPr lang="en-US" sz="3600" dirty="0">
                <a:solidFill>
                  <a:schemeClr val="bg1"/>
                </a:solidFill>
                <a:latin typeface="Century Gothic"/>
              </a:rPr>
              <a:t>Other contacts sick with similar symptoms</a:t>
            </a:r>
          </a:p>
          <a:p>
            <a:pPr marL="571500" indent="-571500"/>
            <a:r>
              <a:rPr lang="en-US" sz="3600" dirty="0">
                <a:solidFill>
                  <a:schemeClr val="bg1"/>
                </a:solidFill>
                <a:latin typeface="Century Gothic"/>
              </a:rPr>
              <a:t>Starting to improve</a:t>
            </a:r>
          </a:p>
        </p:txBody>
      </p:sp>
    </p:spTree>
    <p:extLst>
      <p:ext uri="{BB962C8B-B14F-4D97-AF65-F5344CB8AC3E}">
        <p14:creationId xmlns:p14="http://schemas.microsoft.com/office/powerpoint/2010/main" val="1965279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D833F3-A853-0A47-80A4-8C14C0E3F1FD}"/>
              </a:ext>
            </a:extLst>
          </p:cNvPr>
          <p:cNvSpPr>
            <a:spLocks noGrp="1"/>
          </p:cNvSpPr>
          <p:nvPr>
            <p:ph idx="1"/>
          </p:nvPr>
        </p:nvSpPr>
        <p:spPr>
          <a:xfrm>
            <a:off x="1225387" y="1296955"/>
            <a:ext cx="8534400" cy="4198430"/>
          </a:xfrm>
        </p:spPr>
        <p:txBody>
          <a:bodyPr lIns="54864" rIns="54864"/>
          <a:lstStyle/>
          <a:p>
            <a:pPr marL="0" indent="0">
              <a:buNone/>
            </a:pPr>
            <a:r>
              <a:rPr lang="en-US" sz="2400" dirty="0">
                <a:solidFill>
                  <a:schemeClr val="bg1"/>
                </a:solidFill>
                <a:latin typeface="Century Gothic"/>
              </a:rPr>
              <a:t>Which of the following is the most likely cause for his clinical presentation?</a:t>
            </a:r>
          </a:p>
          <a:p>
            <a:pPr marL="0" indent="0">
              <a:buNone/>
            </a:pPr>
            <a:endParaRPr lang="en-US" sz="2400" dirty="0">
              <a:solidFill>
                <a:schemeClr val="bg1"/>
              </a:solidFill>
            </a:endParaRPr>
          </a:p>
          <a:p>
            <a:pPr marL="0" indent="0">
              <a:buNone/>
            </a:pPr>
            <a:r>
              <a:rPr lang="en-US" sz="2400" dirty="0">
                <a:solidFill>
                  <a:schemeClr val="bg1"/>
                </a:solidFill>
                <a:latin typeface="Century Gothic"/>
              </a:rPr>
              <a:t>	A) Listeria</a:t>
            </a:r>
          </a:p>
          <a:p>
            <a:pPr marL="0" indent="0">
              <a:buNone/>
            </a:pPr>
            <a:r>
              <a:rPr lang="en-US" sz="2400" dirty="0">
                <a:solidFill>
                  <a:schemeClr val="bg1"/>
                </a:solidFill>
                <a:latin typeface="Century Gothic"/>
              </a:rPr>
              <a:t>	B) Norovirus</a:t>
            </a:r>
          </a:p>
          <a:p>
            <a:pPr marL="0" indent="0">
              <a:buNone/>
            </a:pPr>
            <a:r>
              <a:rPr lang="en-US" sz="2400" dirty="0">
                <a:solidFill>
                  <a:schemeClr val="bg1"/>
                </a:solidFill>
                <a:latin typeface="Century Gothic"/>
              </a:rPr>
              <a:t>	C) Bacillus</a:t>
            </a:r>
          </a:p>
          <a:p>
            <a:pPr marL="0" indent="0">
              <a:buNone/>
            </a:pPr>
            <a:r>
              <a:rPr lang="en-US" sz="2400" dirty="0">
                <a:solidFill>
                  <a:schemeClr val="bg1"/>
                </a:solidFill>
                <a:latin typeface="Century Gothic"/>
              </a:rPr>
              <a:t>	D) E. coli O157:H7</a:t>
            </a:r>
          </a:p>
          <a:p>
            <a:endParaRPr lang="en-US" dirty="0">
              <a:solidFill>
                <a:schemeClr val="bg1"/>
              </a:solidFill>
            </a:endParaRPr>
          </a:p>
        </p:txBody>
      </p:sp>
      <p:sp>
        <p:nvSpPr>
          <p:cNvPr id="4" name="TextBox 3">
            <a:extLst>
              <a:ext uri="{FF2B5EF4-FFF2-40B4-BE49-F238E27FC236}">
                <a16:creationId xmlns:a16="http://schemas.microsoft.com/office/drawing/2014/main" id="{E52CD0BB-3308-0B41-97D1-A99C5F1E8932}"/>
              </a:ext>
            </a:extLst>
          </p:cNvPr>
          <p:cNvSpPr txBox="1"/>
          <p:nvPr/>
        </p:nvSpPr>
        <p:spPr>
          <a:xfrm>
            <a:off x="1225388" y="569167"/>
            <a:ext cx="7106850" cy="646331"/>
          </a:xfrm>
          <a:prstGeom prst="rect">
            <a:avLst/>
          </a:prstGeom>
          <a:noFill/>
        </p:spPr>
        <p:txBody>
          <a:bodyPr wrap="square" lIns="54864" rIns="54864" rtlCol="0">
            <a:spAutoFit/>
          </a:bodyPr>
          <a:lstStyle/>
          <a:p>
            <a:r>
              <a:rPr lang="en-US" sz="3600" dirty="0">
                <a:solidFill>
                  <a:schemeClr val="bg1"/>
                </a:solidFill>
                <a:latin typeface="Century Gothic"/>
              </a:rPr>
              <a:t>Question</a:t>
            </a:r>
          </a:p>
        </p:txBody>
      </p:sp>
    </p:spTree>
    <p:extLst>
      <p:ext uri="{BB962C8B-B14F-4D97-AF65-F5344CB8AC3E}">
        <p14:creationId xmlns:p14="http://schemas.microsoft.com/office/powerpoint/2010/main" val="1780569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1BF6-B542-4935-ABDA-67E3025F23A3}"/>
              </a:ext>
            </a:extLst>
          </p:cNvPr>
          <p:cNvSpPr>
            <a:spLocks noGrp="1"/>
          </p:cNvSpPr>
          <p:nvPr>
            <p:ph type="title"/>
          </p:nvPr>
        </p:nvSpPr>
        <p:spPr>
          <a:xfrm>
            <a:off x="684212" y="691485"/>
            <a:ext cx="8534400" cy="1507067"/>
          </a:xfrm>
        </p:spPr>
        <p:txBody>
          <a:bodyPr lIns="54864" rIns="54864">
            <a:normAutofit/>
          </a:bodyPr>
          <a:lstStyle/>
          <a:p>
            <a:r>
              <a:rPr lang="en-US" sz="4400" dirty="0">
                <a:latin typeface="Century Gothic"/>
              </a:rPr>
              <a:t>Case 4 Takeaway Norovirus</a:t>
            </a:r>
          </a:p>
        </p:txBody>
      </p:sp>
      <p:sp>
        <p:nvSpPr>
          <p:cNvPr id="3" name="Content Placeholder 2">
            <a:extLst>
              <a:ext uri="{FF2B5EF4-FFF2-40B4-BE49-F238E27FC236}">
                <a16:creationId xmlns:a16="http://schemas.microsoft.com/office/drawing/2014/main" id="{BBA07741-05AE-4BE8-A6E3-0478696D8600}"/>
              </a:ext>
            </a:extLst>
          </p:cNvPr>
          <p:cNvSpPr>
            <a:spLocks noGrp="1"/>
          </p:cNvSpPr>
          <p:nvPr>
            <p:ph idx="1"/>
          </p:nvPr>
        </p:nvSpPr>
        <p:spPr>
          <a:xfrm>
            <a:off x="684212" y="1863090"/>
            <a:ext cx="8534400" cy="4256151"/>
          </a:xfrm>
        </p:spPr>
        <p:txBody>
          <a:bodyPr lIns="54864" rIns="54864">
            <a:normAutofit fontScale="55000" lnSpcReduction="20000"/>
          </a:bodyPr>
          <a:lstStyle/>
          <a:p>
            <a:pPr marL="571500" indent="-571500"/>
            <a:r>
              <a:rPr lang="en-US" sz="3600" dirty="0">
                <a:solidFill>
                  <a:schemeClr val="bg1"/>
                </a:solidFill>
                <a:latin typeface="Century Gothic"/>
              </a:rPr>
              <a:t>The most common cause of acute gastroenteritis in the U.S.  and causes 90% of epidemic gastroenteritis in restaurants, cruise ships, schools, congregate settings, and healthcare settings due to contaminated foods </a:t>
            </a:r>
          </a:p>
          <a:p>
            <a:pPr marL="571500" indent="-571500"/>
            <a:r>
              <a:rPr lang="en-US" sz="3600" dirty="0">
                <a:solidFill>
                  <a:schemeClr val="bg1"/>
                </a:solidFill>
                <a:latin typeface="Century Gothic"/>
              </a:rPr>
              <a:t>Extremely contagious (requires low inoculum: infectious dose = 10-100 virions, 2000 virion dose leads to infection in 50% of individuals)</a:t>
            </a:r>
          </a:p>
          <a:p>
            <a:pPr marL="571500" indent="-571500"/>
            <a:r>
              <a:rPr lang="en-US" sz="3600" dirty="0">
                <a:solidFill>
                  <a:schemeClr val="bg1"/>
                </a:solidFill>
                <a:latin typeface="Century Gothic"/>
              </a:rPr>
              <a:t>Fecal-oral, person to person transmission (viral shedding up to 2 weeks), fomites (lives on surfaces for 5-12 days) </a:t>
            </a:r>
          </a:p>
          <a:p>
            <a:pPr marL="571500" indent="-571500"/>
            <a:r>
              <a:rPr lang="en-US" sz="3600" dirty="0">
                <a:solidFill>
                  <a:schemeClr val="bg1"/>
                </a:solidFill>
                <a:latin typeface="Century Gothic"/>
              </a:rPr>
              <a:t>Incubation period: 12-48 </a:t>
            </a:r>
            <a:r>
              <a:rPr lang="en-US" sz="3600" dirty="0" err="1">
                <a:solidFill>
                  <a:schemeClr val="bg1"/>
                </a:solidFill>
                <a:latin typeface="Century Gothic"/>
              </a:rPr>
              <a:t>hrs</a:t>
            </a:r>
            <a:endParaRPr lang="en-US" sz="3600" dirty="0">
              <a:solidFill>
                <a:schemeClr val="bg1"/>
              </a:solidFill>
            </a:endParaRPr>
          </a:p>
          <a:p>
            <a:pPr marL="571500" indent="-571500"/>
            <a:r>
              <a:rPr lang="en-US" sz="3600" dirty="0">
                <a:solidFill>
                  <a:schemeClr val="bg1"/>
                </a:solidFill>
                <a:latin typeface="Century Gothic"/>
              </a:rPr>
              <a:t>Duration of illness: 12-72 </a:t>
            </a:r>
            <a:r>
              <a:rPr lang="en-US" sz="3600" dirty="0" err="1">
                <a:solidFill>
                  <a:schemeClr val="bg1"/>
                </a:solidFill>
                <a:latin typeface="Century Gothic"/>
              </a:rPr>
              <a:t>hrs</a:t>
            </a:r>
            <a:r>
              <a:rPr lang="en-US" sz="3600" dirty="0">
                <a:solidFill>
                  <a:schemeClr val="bg1"/>
                </a:solidFill>
                <a:latin typeface="Century Gothic"/>
              </a:rPr>
              <a:t> (except in immunocompromised can last weeks to months)</a:t>
            </a:r>
          </a:p>
          <a:p>
            <a:pPr marL="571500" indent="-571500"/>
            <a:r>
              <a:rPr lang="en-US" sz="3600" dirty="0" err="1">
                <a:solidFill>
                  <a:schemeClr val="bg1"/>
                </a:solidFill>
                <a:latin typeface="Century Gothic"/>
              </a:rPr>
              <a:t>Sx</a:t>
            </a:r>
            <a:r>
              <a:rPr lang="en-US" sz="3600" dirty="0">
                <a:solidFill>
                  <a:schemeClr val="bg1"/>
                </a:solidFill>
                <a:latin typeface="Century Gothic"/>
              </a:rPr>
              <a:t>: sudden onset of nausea, vomiting, abdominal cramps, and non-bloody diarrhea (4-8 stools over 24 </a:t>
            </a:r>
            <a:r>
              <a:rPr lang="en-US" sz="3600" dirty="0" err="1">
                <a:solidFill>
                  <a:schemeClr val="bg1"/>
                </a:solidFill>
                <a:latin typeface="Century Gothic"/>
              </a:rPr>
              <a:t>hrs</a:t>
            </a:r>
            <a:r>
              <a:rPr lang="en-US" sz="3600" dirty="0">
                <a:solidFill>
                  <a:schemeClr val="bg1"/>
                </a:solidFill>
                <a:latin typeface="Century Gothic"/>
              </a:rPr>
              <a:t>;  diarrhea may be absent) </a:t>
            </a:r>
          </a:p>
          <a:p>
            <a:pPr marL="0" indent="0">
              <a:buNone/>
            </a:pPr>
            <a:endParaRPr lang="en-US" sz="3600" dirty="0">
              <a:solidFill>
                <a:schemeClr val="bg1"/>
              </a:solidFill>
            </a:endParaRPr>
          </a:p>
        </p:txBody>
      </p:sp>
    </p:spTree>
    <p:extLst>
      <p:ext uri="{BB962C8B-B14F-4D97-AF65-F5344CB8AC3E}">
        <p14:creationId xmlns:p14="http://schemas.microsoft.com/office/powerpoint/2010/main" val="2941492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D833F3-A853-0A47-80A4-8C14C0E3F1FD}"/>
              </a:ext>
            </a:extLst>
          </p:cNvPr>
          <p:cNvSpPr>
            <a:spLocks noGrp="1"/>
          </p:cNvSpPr>
          <p:nvPr>
            <p:ph idx="1"/>
          </p:nvPr>
        </p:nvSpPr>
        <p:spPr>
          <a:xfrm>
            <a:off x="1225387" y="1296955"/>
            <a:ext cx="8534400" cy="4198430"/>
          </a:xfrm>
        </p:spPr>
        <p:txBody>
          <a:bodyPr lIns="54864" rIns="54864"/>
          <a:lstStyle/>
          <a:p>
            <a:r>
              <a:rPr lang="en-US" dirty="0">
                <a:solidFill>
                  <a:schemeClr val="bg1"/>
                </a:solidFill>
                <a:latin typeface="Century Gothic"/>
              </a:rPr>
              <a:t>The actual number of foodborne illnesses in the United States is unknown but has been estimated to be approximately 48 million cases, with 128,000 hospitalizations and 3000 deaths each year</a:t>
            </a:r>
          </a:p>
          <a:p>
            <a:r>
              <a:rPr lang="en-US" dirty="0">
                <a:solidFill>
                  <a:schemeClr val="bg1"/>
                </a:solidFill>
                <a:latin typeface="Century Gothic"/>
              </a:rPr>
              <a:t>Nausea/vomiting &lt;24 hours</a:t>
            </a:r>
          </a:p>
          <a:p>
            <a:pPr lvl="1"/>
            <a:r>
              <a:rPr lang="en-US" i="1" dirty="0">
                <a:solidFill>
                  <a:schemeClr val="bg1"/>
                </a:solidFill>
                <a:latin typeface="Century Gothic"/>
              </a:rPr>
              <a:t>S. aureus</a:t>
            </a:r>
            <a:r>
              <a:rPr lang="en-US" dirty="0">
                <a:solidFill>
                  <a:schemeClr val="bg1"/>
                </a:solidFill>
                <a:latin typeface="Century Gothic"/>
              </a:rPr>
              <a:t>, </a:t>
            </a:r>
            <a:r>
              <a:rPr lang="en-US" i="1" dirty="0">
                <a:solidFill>
                  <a:schemeClr val="bg1"/>
                </a:solidFill>
                <a:latin typeface="Century Gothic"/>
              </a:rPr>
              <a:t>B. cereus</a:t>
            </a:r>
            <a:r>
              <a:rPr lang="en-US" dirty="0">
                <a:solidFill>
                  <a:schemeClr val="bg1"/>
                </a:solidFill>
                <a:latin typeface="Century Gothic"/>
              </a:rPr>
              <a:t> preformed enterotoxins – incubation 1-6 hours</a:t>
            </a:r>
          </a:p>
          <a:p>
            <a:r>
              <a:rPr lang="en-US" dirty="0">
                <a:solidFill>
                  <a:schemeClr val="bg1"/>
                </a:solidFill>
                <a:latin typeface="Century Gothic"/>
              </a:rPr>
              <a:t>Watery diarrhea 1-2 days</a:t>
            </a:r>
          </a:p>
          <a:p>
            <a:pPr lvl="1"/>
            <a:r>
              <a:rPr lang="en-US" i="1" dirty="0">
                <a:solidFill>
                  <a:schemeClr val="bg1"/>
                </a:solidFill>
                <a:latin typeface="Century Gothic"/>
              </a:rPr>
              <a:t>C. perfringens</a:t>
            </a:r>
            <a:r>
              <a:rPr lang="en-US" dirty="0">
                <a:solidFill>
                  <a:schemeClr val="bg1"/>
                </a:solidFill>
                <a:latin typeface="Century Gothic"/>
              </a:rPr>
              <a:t>, </a:t>
            </a:r>
            <a:r>
              <a:rPr lang="en-US" i="1" dirty="0">
                <a:solidFill>
                  <a:schemeClr val="bg1"/>
                </a:solidFill>
                <a:latin typeface="Century Gothic"/>
              </a:rPr>
              <a:t>B. cereus</a:t>
            </a:r>
          </a:p>
          <a:p>
            <a:r>
              <a:rPr lang="en-US" dirty="0">
                <a:solidFill>
                  <a:schemeClr val="bg1"/>
                </a:solidFill>
                <a:latin typeface="Century Gothic"/>
              </a:rPr>
              <a:t>Watery diarrhea, </a:t>
            </a:r>
            <a:r>
              <a:rPr lang="en-US" dirty="0" err="1">
                <a:solidFill>
                  <a:schemeClr val="bg1"/>
                </a:solidFill>
                <a:latin typeface="Century Gothic"/>
              </a:rPr>
              <a:t>abd</a:t>
            </a:r>
            <a:r>
              <a:rPr lang="en-US" dirty="0">
                <a:solidFill>
                  <a:schemeClr val="bg1"/>
                </a:solidFill>
                <a:latin typeface="Century Gothic"/>
              </a:rPr>
              <a:t> cramps &gt;2 days</a:t>
            </a:r>
          </a:p>
          <a:p>
            <a:pPr lvl="1"/>
            <a:r>
              <a:rPr lang="en-US" dirty="0">
                <a:solidFill>
                  <a:schemeClr val="bg1"/>
                </a:solidFill>
                <a:latin typeface="Century Gothic"/>
              </a:rPr>
              <a:t>Enterotoxigenic </a:t>
            </a:r>
            <a:r>
              <a:rPr lang="en-US" i="1" dirty="0">
                <a:solidFill>
                  <a:schemeClr val="bg1"/>
                </a:solidFill>
                <a:latin typeface="Century Gothic"/>
              </a:rPr>
              <a:t>E. coli</a:t>
            </a:r>
            <a:r>
              <a:rPr lang="en-US" dirty="0">
                <a:solidFill>
                  <a:schemeClr val="bg1"/>
                </a:solidFill>
                <a:latin typeface="Century Gothic"/>
              </a:rPr>
              <a:t>, </a:t>
            </a:r>
            <a:r>
              <a:rPr lang="en-US" i="1" dirty="0">
                <a:solidFill>
                  <a:schemeClr val="bg1"/>
                </a:solidFill>
                <a:latin typeface="Century Gothic"/>
              </a:rPr>
              <a:t>Vibrio sp. </a:t>
            </a:r>
            <a:r>
              <a:rPr lang="en-US" dirty="0">
                <a:solidFill>
                  <a:schemeClr val="bg1"/>
                </a:solidFill>
                <a:latin typeface="Century Gothic"/>
              </a:rPr>
              <a:t>(Illness may be prolonged)</a:t>
            </a:r>
          </a:p>
          <a:p>
            <a:r>
              <a:rPr lang="en-US" dirty="0">
                <a:solidFill>
                  <a:schemeClr val="bg1"/>
                </a:solidFill>
                <a:latin typeface="Century Gothic"/>
              </a:rPr>
              <a:t>Diarrhea, </a:t>
            </a:r>
            <a:r>
              <a:rPr lang="en-US" dirty="0" err="1">
                <a:solidFill>
                  <a:schemeClr val="bg1"/>
                </a:solidFill>
                <a:latin typeface="Century Gothic"/>
              </a:rPr>
              <a:t>abd</a:t>
            </a:r>
            <a:r>
              <a:rPr lang="en-US" dirty="0">
                <a:solidFill>
                  <a:schemeClr val="bg1"/>
                </a:solidFill>
                <a:latin typeface="Century Gothic"/>
              </a:rPr>
              <a:t> cramps, Fever (may be bloody; 2-7 days)</a:t>
            </a:r>
          </a:p>
          <a:p>
            <a:pPr lvl="1"/>
            <a:r>
              <a:rPr lang="en-US" dirty="0">
                <a:solidFill>
                  <a:schemeClr val="bg1"/>
                </a:solidFill>
                <a:latin typeface="Century Gothic"/>
              </a:rPr>
              <a:t>Nontyphoidal </a:t>
            </a:r>
            <a:r>
              <a:rPr lang="en-US" i="1" dirty="0">
                <a:solidFill>
                  <a:schemeClr val="bg1"/>
                </a:solidFill>
                <a:latin typeface="Century Gothic"/>
              </a:rPr>
              <a:t>Salmonella</a:t>
            </a:r>
            <a:r>
              <a:rPr lang="en-US" dirty="0">
                <a:solidFill>
                  <a:schemeClr val="bg1"/>
                </a:solidFill>
                <a:latin typeface="Century Gothic"/>
              </a:rPr>
              <a:t>, </a:t>
            </a:r>
            <a:r>
              <a:rPr lang="en-US" i="1" dirty="0">
                <a:solidFill>
                  <a:schemeClr val="bg1"/>
                </a:solidFill>
                <a:latin typeface="Century Gothic"/>
              </a:rPr>
              <a:t>Shigella, Vibrio, Campylobacter, Yersinia</a:t>
            </a:r>
            <a:endParaRPr lang="en-US" dirty="0">
              <a:solidFill>
                <a:schemeClr val="bg1"/>
              </a:solidFill>
            </a:endParaRPr>
          </a:p>
        </p:txBody>
      </p:sp>
      <p:sp>
        <p:nvSpPr>
          <p:cNvPr id="4" name="TextBox 3">
            <a:extLst>
              <a:ext uri="{FF2B5EF4-FFF2-40B4-BE49-F238E27FC236}">
                <a16:creationId xmlns:a16="http://schemas.microsoft.com/office/drawing/2014/main" id="{E52CD0BB-3308-0B41-97D1-A99C5F1E8932}"/>
              </a:ext>
            </a:extLst>
          </p:cNvPr>
          <p:cNvSpPr txBox="1"/>
          <p:nvPr/>
        </p:nvSpPr>
        <p:spPr>
          <a:xfrm>
            <a:off x="1076798" y="569167"/>
            <a:ext cx="7106850" cy="646331"/>
          </a:xfrm>
          <a:prstGeom prst="rect">
            <a:avLst/>
          </a:prstGeom>
          <a:noFill/>
        </p:spPr>
        <p:txBody>
          <a:bodyPr wrap="square" lIns="54864" rIns="54864" rtlCol="0">
            <a:spAutoFit/>
          </a:bodyPr>
          <a:lstStyle/>
          <a:p>
            <a:r>
              <a:rPr lang="en-US" sz="3600" dirty="0">
                <a:solidFill>
                  <a:schemeClr val="bg1"/>
                </a:solidFill>
                <a:latin typeface="Century Gothic"/>
              </a:rPr>
              <a:t>Foodborne Illnesses</a:t>
            </a:r>
          </a:p>
        </p:txBody>
      </p:sp>
      <p:sp>
        <p:nvSpPr>
          <p:cNvPr id="2" name="TextBox 1">
            <a:extLst>
              <a:ext uri="{FF2B5EF4-FFF2-40B4-BE49-F238E27FC236}">
                <a16:creationId xmlns:a16="http://schemas.microsoft.com/office/drawing/2014/main" id="{C3AC2B12-1F27-22A7-5C46-703EB79A5813}"/>
              </a:ext>
            </a:extLst>
          </p:cNvPr>
          <p:cNvSpPr txBox="1"/>
          <p:nvPr/>
        </p:nvSpPr>
        <p:spPr>
          <a:xfrm>
            <a:off x="1314450" y="6126481"/>
            <a:ext cx="8652510" cy="215444"/>
          </a:xfrm>
          <a:prstGeom prst="rect">
            <a:avLst/>
          </a:prstGeom>
          <a:noFill/>
        </p:spPr>
        <p:txBody>
          <a:bodyPr wrap="square" lIns="54864" rIns="54864" rtlCol="0">
            <a:spAutoFit/>
          </a:bodyPr>
          <a:lstStyle/>
          <a:p>
            <a:r>
              <a:rPr lang="en-US" sz="800" dirty="0" err="1">
                <a:solidFill>
                  <a:schemeClr val="bg1"/>
                </a:solidFill>
                <a:latin typeface="Century Gothic"/>
              </a:rPr>
              <a:t>Scallan</a:t>
            </a:r>
            <a:r>
              <a:rPr lang="en-US" sz="800" dirty="0">
                <a:solidFill>
                  <a:schemeClr val="bg1"/>
                </a:solidFill>
                <a:latin typeface="Century Gothic"/>
              </a:rPr>
              <a:t> E, Hoekstra RM, Angulo FJ, et al. Foodborne illness acquired in the United States—major pathogens. </a:t>
            </a:r>
            <a:r>
              <a:rPr lang="en-US" sz="800" dirty="0" err="1">
                <a:solidFill>
                  <a:schemeClr val="bg1"/>
                </a:solidFill>
                <a:latin typeface="Century Gothic"/>
              </a:rPr>
              <a:t>Emerg</a:t>
            </a:r>
            <a:r>
              <a:rPr lang="en-US" sz="800" dirty="0">
                <a:solidFill>
                  <a:schemeClr val="bg1"/>
                </a:solidFill>
                <a:latin typeface="Century Gothic"/>
              </a:rPr>
              <a:t> Infect Dis. 2011;17:7–15.</a:t>
            </a:r>
          </a:p>
        </p:txBody>
      </p:sp>
    </p:spTree>
    <p:extLst>
      <p:ext uri="{BB962C8B-B14F-4D97-AF65-F5344CB8AC3E}">
        <p14:creationId xmlns:p14="http://schemas.microsoft.com/office/powerpoint/2010/main" val="2163653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35"/>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5</a:t>
            </a:r>
            <a:endParaRPr/>
          </a:p>
        </p:txBody>
      </p:sp>
      <p:sp>
        <p:nvSpPr>
          <p:cNvPr id="446" name="Google Shape;446;p35"/>
          <p:cNvSpPr txBox="1">
            <a:spLocks noGrp="1"/>
          </p:cNvSpPr>
          <p:nvPr>
            <p:ph type="body" idx="1"/>
          </p:nvPr>
        </p:nvSpPr>
        <p:spPr>
          <a:xfrm>
            <a:off x="546561" y="1956756"/>
            <a:ext cx="10121440" cy="4209759"/>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600"/>
              <a:buNone/>
            </a:pPr>
            <a:r>
              <a:rPr lang="en-US" dirty="0">
                <a:solidFill>
                  <a:schemeClr val="lt1"/>
                </a:solidFill>
                <a:latin typeface="Century Gothic"/>
              </a:rPr>
              <a:t>A 56-year-old man presents to the ER for evaluation of acute non-bloody diarrhea.  PMHx is significant for GERD and he takes a PPI.  He reports feeling fine the day prior.  Over the weekend he went to a local farmers’ market and purchased some fresh eggs, chicken and vegetables.  His wife has similar complaints today but is not as sick as he is.  Two weeks ago he ate out at Chinese restaurant and took home leftovers including some fried rice.  He has not been treated with any antibiotics recently.  On physical exam he has a fever of 100.4F, with the remainder of his vital signs normal.  Abdominal examination reveals mild diffuse tenderness.  </a:t>
            </a:r>
            <a:endParaRPr dirty="0"/>
          </a:p>
          <a:p>
            <a:pPr marL="0" lvl="0" indent="0" algn="l" rtl="0">
              <a:spcBef>
                <a:spcPts val="1000"/>
              </a:spcBef>
              <a:spcAft>
                <a:spcPts val="0"/>
              </a:spcAft>
              <a:buSzPts val="1600"/>
              <a:buNone/>
            </a:pPr>
            <a:endParaRPr dirty="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7"/>
          <p:cNvSpPr txBox="1">
            <a:spLocks noGrp="1"/>
          </p:cNvSpPr>
          <p:nvPr>
            <p:ph type="title"/>
          </p:nvPr>
        </p:nvSpPr>
        <p:spPr>
          <a:xfrm>
            <a:off x="802199" y="367616"/>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5 SUMMARY</a:t>
            </a:r>
            <a:endParaRPr/>
          </a:p>
        </p:txBody>
      </p:sp>
      <p:sp>
        <p:nvSpPr>
          <p:cNvPr id="458" name="Google Shape;458;p37"/>
          <p:cNvSpPr txBox="1">
            <a:spLocks noGrp="1"/>
          </p:cNvSpPr>
          <p:nvPr>
            <p:ph type="body" idx="1"/>
          </p:nvPr>
        </p:nvSpPr>
        <p:spPr>
          <a:xfrm>
            <a:off x="802199" y="2064774"/>
            <a:ext cx="4937655" cy="3337506"/>
          </a:xfrm>
          <a:prstGeom prst="rect">
            <a:avLst/>
          </a:prstGeom>
          <a:noFill/>
          <a:ln>
            <a:noFill/>
          </a:ln>
        </p:spPr>
        <p:txBody>
          <a:bodyPr spcFirstLastPara="1" wrap="square" lIns="54864" tIns="45700" rIns="54864" bIns="45700" anchor="ctr" anchorCtr="0">
            <a:normAutofit fontScale="77500" lnSpcReduction="20000"/>
          </a:bodyPr>
          <a:lstStyle/>
          <a:p>
            <a:pPr marL="0" lvl="0" indent="0" algn="l" rtl="0">
              <a:spcBef>
                <a:spcPts val="0"/>
              </a:spcBef>
              <a:spcAft>
                <a:spcPts val="0"/>
              </a:spcAft>
              <a:buSzPct val="79999"/>
              <a:buNone/>
            </a:pPr>
            <a:r>
              <a:rPr lang="en-US" sz="3600" b="1" dirty="0">
                <a:solidFill>
                  <a:schemeClr val="lt1"/>
                </a:solidFill>
                <a:latin typeface="Century Gothic"/>
              </a:rPr>
              <a:t>Pertinent Positives:</a:t>
            </a:r>
            <a:endParaRPr dirty="0"/>
          </a:p>
          <a:p>
            <a:pPr marL="285750" lvl="0" indent="-285750" algn="l" rtl="0">
              <a:spcBef>
                <a:spcPts val="1158"/>
              </a:spcBef>
              <a:spcAft>
                <a:spcPts val="0"/>
              </a:spcAft>
              <a:buSzPct val="79999"/>
              <a:buChar char="▶"/>
            </a:pPr>
            <a:r>
              <a:rPr lang="en-US" sz="3600" dirty="0">
                <a:solidFill>
                  <a:schemeClr val="lt1"/>
                </a:solidFill>
                <a:latin typeface="Century Gothic"/>
              </a:rPr>
              <a:t>Diarrhea x 1 day</a:t>
            </a:r>
            <a:endParaRPr dirty="0"/>
          </a:p>
          <a:p>
            <a:pPr marL="285750" lvl="0" indent="-285750" algn="l" rtl="0">
              <a:spcBef>
                <a:spcPts val="1158"/>
              </a:spcBef>
              <a:spcAft>
                <a:spcPts val="0"/>
              </a:spcAft>
              <a:buSzPct val="79999"/>
              <a:buChar char="▶"/>
            </a:pPr>
            <a:r>
              <a:rPr lang="en-US" sz="3600" dirty="0">
                <a:solidFill>
                  <a:schemeClr val="lt1"/>
                </a:solidFill>
                <a:latin typeface="Century Gothic"/>
              </a:rPr>
              <a:t>PPI  </a:t>
            </a:r>
            <a:endParaRPr dirty="0"/>
          </a:p>
          <a:p>
            <a:pPr marL="285750" lvl="0" indent="-285750" algn="l" rtl="0">
              <a:spcBef>
                <a:spcPts val="1158"/>
              </a:spcBef>
              <a:spcAft>
                <a:spcPts val="0"/>
              </a:spcAft>
              <a:buSzPct val="79999"/>
              <a:buChar char="▶"/>
            </a:pPr>
            <a:r>
              <a:rPr lang="en-US" sz="3600" dirty="0">
                <a:solidFill>
                  <a:schemeClr val="lt1"/>
                </a:solidFill>
                <a:latin typeface="Century Gothic"/>
              </a:rPr>
              <a:t>Ingestion of fresh eggs, chicken and vegetables from farmers' market</a:t>
            </a:r>
            <a:endParaRPr dirty="0"/>
          </a:p>
          <a:p>
            <a:pPr marL="285750" lvl="0" indent="-285750" algn="l" rtl="0">
              <a:spcBef>
                <a:spcPts val="1158"/>
              </a:spcBef>
              <a:spcAft>
                <a:spcPts val="0"/>
              </a:spcAft>
              <a:buSzPct val="79999"/>
              <a:buChar char="▶"/>
            </a:pPr>
            <a:r>
              <a:rPr lang="en-US" sz="3600" dirty="0">
                <a:solidFill>
                  <a:schemeClr val="lt1"/>
                </a:solidFill>
                <a:latin typeface="Century Gothic"/>
              </a:rPr>
              <a:t>+ sick contact </a:t>
            </a:r>
            <a:endParaRPr dirty="0"/>
          </a:p>
        </p:txBody>
      </p:sp>
      <p:sp>
        <p:nvSpPr>
          <p:cNvPr id="459" name="Google Shape;459;p37"/>
          <p:cNvSpPr txBox="1">
            <a:spLocks noGrp="1"/>
          </p:cNvSpPr>
          <p:nvPr>
            <p:ph type="body" idx="2"/>
          </p:nvPr>
        </p:nvSpPr>
        <p:spPr>
          <a:xfrm>
            <a:off x="5837629" y="2064773"/>
            <a:ext cx="4934479" cy="3425175"/>
          </a:xfrm>
          <a:prstGeom prst="rect">
            <a:avLst/>
          </a:prstGeom>
          <a:noFill/>
          <a:ln>
            <a:noFill/>
          </a:ln>
        </p:spPr>
        <p:txBody>
          <a:bodyPr spcFirstLastPara="1" wrap="square" lIns="54864" tIns="45700" rIns="54864" bIns="45700" anchor="ctr" anchorCtr="0">
            <a:normAutofit fontScale="92500"/>
          </a:bodyPr>
          <a:lstStyle/>
          <a:p>
            <a:pPr marL="0" lvl="0" indent="0" algn="l" rtl="0">
              <a:spcBef>
                <a:spcPts val="0"/>
              </a:spcBef>
              <a:spcAft>
                <a:spcPts val="0"/>
              </a:spcAft>
              <a:buSzPct val="79999"/>
              <a:buNone/>
            </a:pPr>
            <a:r>
              <a:rPr lang="en-US" sz="3600" b="1">
                <a:solidFill>
                  <a:schemeClr val="lt1"/>
                </a:solidFill>
                <a:latin typeface="Century Gothic"/>
              </a:rPr>
              <a:t>Pertinent Negatives:</a:t>
            </a:r>
            <a:endParaRPr/>
          </a:p>
          <a:p>
            <a:pPr marL="285750" lvl="0" indent="-285750" algn="l" rtl="0">
              <a:spcBef>
                <a:spcPts val="1158"/>
              </a:spcBef>
              <a:spcAft>
                <a:spcPts val="0"/>
              </a:spcAft>
              <a:buSzPct val="79999"/>
              <a:buChar char="▶"/>
            </a:pPr>
            <a:r>
              <a:rPr lang="en-US" sz="3600">
                <a:solidFill>
                  <a:schemeClr val="lt1"/>
                </a:solidFill>
                <a:latin typeface="Century Gothic"/>
              </a:rPr>
              <a:t>Non-bloody</a:t>
            </a:r>
            <a:endParaRPr/>
          </a:p>
          <a:p>
            <a:pPr marL="285750" lvl="0" indent="-285750" algn="l" rtl="0">
              <a:spcBef>
                <a:spcPts val="1158"/>
              </a:spcBef>
              <a:spcAft>
                <a:spcPts val="0"/>
              </a:spcAft>
              <a:buSzPct val="79999"/>
              <a:buChar char="▶"/>
            </a:pPr>
            <a:r>
              <a:rPr lang="en-US" sz="3600">
                <a:solidFill>
                  <a:schemeClr val="lt1"/>
                </a:solidFill>
                <a:latin typeface="Century Gothic"/>
              </a:rPr>
              <a:t>Fried rice 2 weeks ago</a:t>
            </a:r>
            <a:endParaRPr/>
          </a:p>
          <a:p>
            <a:pPr marL="285750" lvl="0" indent="-285750" algn="l" rtl="0">
              <a:spcBef>
                <a:spcPts val="1158"/>
              </a:spcBef>
              <a:spcAft>
                <a:spcPts val="0"/>
              </a:spcAft>
              <a:buSzPct val="79999"/>
              <a:buChar char="▶"/>
            </a:pPr>
            <a:r>
              <a:rPr lang="en-US" sz="3600">
                <a:solidFill>
                  <a:schemeClr val="lt1"/>
                </a:solidFill>
                <a:latin typeface="Century Gothic"/>
              </a:rPr>
              <a:t>No recent antibiotics</a:t>
            </a:r>
            <a:endParaRPr/>
          </a:p>
          <a:p>
            <a:pPr marL="0" lvl="0" indent="0" algn="l" rtl="0">
              <a:spcBef>
                <a:spcPts val="1158"/>
              </a:spcBef>
              <a:spcAft>
                <a:spcPts val="0"/>
              </a:spcAft>
              <a:buSzPct val="79999"/>
              <a:buNone/>
            </a:pPr>
            <a:endParaRPr sz="3600">
              <a:solidFill>
                <a:schemeClr val="lt1"/>
              </a:solidFill>
            </a:endParaRPr>
          </a:p>
          <a:p>
            <a:pPr marL="0" lvl="0" indent="0" algn="l" rtl="0">
              <a:spcBef>
                <a:spcPts val="1158"/>
              </a:spcBef>
              <a:spcAft>
                <a:spcPts val="0"/>
              </a:spcAft>
              <a:buSzPct val="79999"/>
              <a:buNone/>
            </a:pPr>
            <a:endParaRPr sz="3600">
              <a:solidFill>
                <a:schemeClr val="lt1"/>
              </a:solidFill>
            </a:endParaRPr>
          </a:p>
          <a:p>
            <a:pPr marL="285750" lvl="0" indent="-207009" algn="l" rtl="0">
              <a:spcBef>
                <a:spcPts val="910"/>
              </a:spcBef>
              <a:spcAft>
                <a:spcPts val="0"/>
              </a:spcAft>
              <a:buSzPct val="80000"/>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8"/>
          <p:cNvSpPr txBox="1">
            <a:spLocks noGrp="1"/>
          </p:cNvSpPr>
          <p:nvPr>
            <p:ph type="title"/>
          </p:nvPr>
        </p:nvSpPr>
        <p:spPr>
          <a:xfrm>
            <a:off x="756949" y="268624"/>
            <a:ext cx="8534400" cy="1227668"/>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465" name="Google Shape;465;p38"/>
          <p:cNvSpPr txBox="1">
            <a:spLocks noGrp="1"/>
          </p:cNvSpPr>
          <p:nvPr>
            <p:ph type="body" idx="1"/>
          </p:nvPr>
        </p:nvSpPr>
        <p:spPr>
          <a:xfrm>
            <a:off x="756949" y="1984664"/>
            <a:ext cx="8534400" cy="3615267"/>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ct val="80000"/>
              <a:buNone/>
            </a:pPr>
            <a:r>
              <a:rPr lang="en-US" sz="2800">
                <a:solidFill>
                  <a:schemeClr val="lt1"/>
                </a:solidFill>
                <a:latin typeface="Century Gothic"/>
              </a:rPr>
              <a:t>In addition to supportive care, you recommend the following:</a:t>
            </a:r>
            <a:endParaRPr/>
          </a:p>
          <a:p>
            <a:pPr marL="457200" lvl="0" indent="-457200" algn="l" rtl="0">
              <a:spcBef>
                <a:spcPts val="1118"/>
              </a:spcBef>
              <a:spcAft>
                <a:spcPts val="0"/>
              </a:spcAft>
              <a:buSzPct val="80000"/>
              <a:buAutoNum type="alphaUcParenR"/>
            </a:pPr>
            <a:r>
              <a:rPr lang="en-US" sz="2800">
                <a:solidFill>
                  <a:schemeClr val="lt1"/>
                </a:solidFill>
                <a:latin typeface="Century Gothic"/>
              </a:rPr>
              <a:t>Ciprofloxacin 500mg PO BID</a:t>
            </a:r>
            <a:endParaRPr/>
          </a:p>
          <a:p>
            <a:pPr marL="457200" lvl="0" indent="-457200" algn="l" rtl="0">
              <a:spcBef>
                <a:spcPts val="1118"/>
              </a:spcBef>
              <a:spcAft>
                <a:spcPts val="0"/>
              </a:spcAft>
              <a:buSzPct val="80000"/>
              <a:buAutoNum type="alphaUcParenR"/>
            </a:pPr>
            <a:r>
              <a:rPr lang="en-US" sz="2800">
                <a:solidFill>
                  <a:schemeClr val="lt1"/>
                </a:solidFill>
                <a:latin typeface="Century Gothic"/>
              </a:rPr>
              <a:t>Stool culture</a:t>
            </a:r>
            <a:endParaRPr/>
          </a:p>
          <a:p>
            <a:pPr marL="457200" lvl="0" indent="-457200" algn="l" rtl="0">
              <a:spcBef>
                <a:spcPts val="1118"/>
              </a:spcBef>
              <a:spcAft>
                <a:spcPts val="0"/>
              </a:spcAft>
              <a:buSzPct val="80000"/>
              <a:buAutoNum type="alphaUcParenR"/>
            </a:pPr>
            <a:r>
              <a:rPr lang="en-US" sz="2800">
                <a:solidFill>
                  <a:schemeClr val="lt1"/>
                </a:solidFill>
                <a:latin typeface="Century Gothic"/>
              </a:rPr>
              <a:t>Stool ova and parasite examination</a:t>
            </a:r>
            <a:endParaRPr/>
          </a:p>
          <a:p>
            <a:pPr marL="457200" lvl="0" indent="-457200" algn="l" rtl="0">
              <a:spcBef>
                <a:spcPts val="1118"/>
              </a:spcBef>
              <a:spcAft>
                <a:spcPts val="0"/>
              </a:spcAft>
              <a:buSzPct val="80000"/>
              <a:buAutoNum type="alphaUcParenR"/>
            </a:pPr>
            <a:r>
              <a:rPr lang="en-US" sz="2800">
                <a:solidFill>
                  <a:schemeClr val="lt1"/>
                </a:solidFill>
                <a:latin typeface="Century Gothic"/>
              </a:rPr>
              <a:t>C diff testing</a:t>
            </a:r>
            <a:endParaRPr/>
          </a:p>
          <a:p>
            <a:pPr marL="457200" lvl="0" indent="-457200" algn="l" rtl="0">
              <a:spcBef>
                <a:spcPts val="1118"/>
              </a:spcBef>
              <a:spcAft>
                <a:spcPts val="0"/>
              </a:spcAft>
              <a:buSzPct val="80000"/>
              <a:buAutoNum type="alphaUcParenR"/>
            </a:pPr>
            <a:r>
              <a:rPr lang="en-US" sz="2800">
                <a:solidFill>
                  <a:schemeClr val="lt1"/>
                </a:solidFill>
                <a:latin typeface="Century Gothic"/>
              </a:rPr>
              <a:t>No additional treatment</a:t>
            </a:r>
            <a:endParaRPr/>
          </a:p>
          <a:p>
            <a:pPr marL="285750" lvl="0" indent="-191770" algn="l" rtl="0">
              <a:spcBef>
                <a:spcPts val="970"/>
              </a:spcBef>
              <a:spcAft>
                <a:spcPts val="0"/>
              </a:spcAft>
              <a:buSzPct val="80000"/>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e4b69f2b41_0_31"/>
          <p:cNvSpPr txBox="1">
            <a:spLocks noGrp="1"/>
          </p:cNvSpPr>
          <p:nvPr>
            <p:ph type="title"/>
          </p:nvPr>
        </p:nvSpPr>
        <p:spPr>
          <a:xfrm>
            <a:off x="756949" y="268624"/>
            <a:ext cx="8534400" cy="12276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471" name="Google Shape;471;ge4b69f2b41_0_31"/>
          <p:cNvSpPr txBox="1">
            <a:spLocks noGrp="1"/>
          </p:cNvSpPr>
          <p:nvPr>
            <p:ph type="body" idx="1"/>
          </p:nvPr>
        </p:nvSpPr>
        <p:spPr>
          <a:xfrm>
            <a:off x="756949" y="1984664"/>
            <a:ext cx="8534400" cy="3615300"/>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2240"/>
              <a:buNone/>
            </a:pPr>
            <a:r>
              <a:rPr lang="en-US" sz="2800">
                <a:solidFill>
                  <a:schemeClr val="lt1"/>
                </a:solidFill>
                <a:latin typeface="Century Gothic"/>
              </a:rPr>
              <a:t>In addition to supportive care, you recommend the following:</a:t>
            </a:r>
            <a:endParaRPr/>
          </a:p>
          <a:p>
            <a:pPr marL="457200" lvl="0" indent="-467868" algn="l" rtl="0">
              <a:spcBef>
                <a:spcPts val="1118"/>
              </a:spcBef>
              <a:spcAft>
                <a:spcPts val="0"/>
              </a:spcAft>
              <a:buSzPts val="2240"/>
              <a:buAutoNum type="alphaUcParenR"/>
            </a:pPr>
            <a:r>
              <a:rPr lang="en-US" sz="2800">
                <a:solidFill>
                  <a:schemeClr val="lt1"/>
                </a:solidFill>
                <a:latin typeface="Century Gothic"/>
              </a:rPr>
              <a:t>Ciprofloxacin 500mg PO BID</a:t>
            </a:r>
            <a:endParaRPr/>
          </a:p>
          <a:p>
            <a:pPr marL="457200" lvl="0" indent="-467868" algn="l" rtl="0">
              <a:spcBef>
                <a:spcPts val="1118"/>
              </a:spcBef>
              <a:spcAft>
                <a:spcPts val="0"/>
              </a:spcAft>
              <a:buSzPts val="2240"/>
              <a:buAutoNum type="alphaUcParenR"/>
            </a:pPr>
            <a:r>
              <a:rPr lang="en-US" sz="2800">
                <a:solidFill>
                  <a:schemeClr val="lt1"/>
                </a:solidFill>
                <a:latin typeface="Century Gothic"/>
              </a:rPr>
              <a:t>Stool culture</a:t>
            </a:r>
            <a:endParaRPr/>
          </a:p>
          <a:p>
            <a:pPr marL="457200" lvl="0" indent="-467868" algn="l" rtl="0">
              <a:spcBef>
                <a:spcPts val="1118"/>
              </a:spcBef>
              <a:spcAft>
                <a:spcPts val="0"/>
              </a:spcAft>
              <a:buSzPts val="2240"/>
              <a:buAutoNum type="alphaUcParenR"/>
            </a:pPr>
            <a:r>
              <a:rPr lang="en-US" sz="2800">
                <a:solidFill>
                  <a:schemeClr val="lt1"/>
                </a:solidFill>
                <a:latin typeface="Century Gothic"/>
              </a:rPr>
              <a:t>Stool ova and parasite examination</a:t>
            </a:r>
            <a:endParaRPr/>
          </a:p>
          <a:p>
            <a:pPr marL="457200" lvl="0" indent="-467868" algn="l" rtl="0">
              <a:spcBef>
                <a:spcPts val="1118"/>
              </a:spcBef>
              <a:spcAft>
                <a:spcPts val="0"/>
              </a:spcAft>
              <a:buSzPts val="2240"/>
              <a:buAutoNum type="alphaUcParenR"/>
            </a:pPr>
            <a:r>
              <a:rPr lang="en-US" sz="2800">
                <a:solidFill>
                  <a:schemeClr val="lt1"/>
                </a:solidFill>
                <a:latin typeface="Century Gothic"/>
              </a:rPr>
              <a:t>C diff testing</a:t>
            </a:r>
            <a:endParaRPr/>
          </a:p>
          <a:p>
            <a:pPr marL="457200" lvl="0" indent="-467868" algn="l" rtl="0">
              <a:spcBef>
                <a:spcPts val="1118"/>
              </a:spcBef>
              <a:spcAft>
                <a:spcPts val="0"/>
              </a:spcAft>
              <a:buClr>
                <a:schemeClr val="dk1"/>
              </a:buClr>
              <a:buSzPts val="2240"/>
              <a:buAutoNum type="alphaUcParenR"/>
            </a:pPr>
            <a:r>
              <a:rPr lang="en-US" sz="2800">
                <a:solidFill>
                  <a:schemeClr val="dk1"/>
                </a:solidFill>
                <a:highlight>
                  <a:srgbClr val="FFFF00"/>
                </a:highlight>
                <a:latin typeface="Century Gothic"/>
              </a:rPr>
              <a:t>No additional treatment</a:t>
            </a:r>
            <a:endParaRPr>
              <a:solidFill>
                <a:schemeClr val="dk1"/>
              </a:solidFill>
              <a:highlight>
                <a:srgbClr val="FFFF00"/>
              </a:highlight>
            </a:endParaRPr>
          </a:p>
          <a:p>
            <a:pPr marL="285750" lvl="0" indent="-191770" algn="l" rtl="0">
              <a:spcBef>
                <a:spcPts val="970"/>
              </a:spcBef>
              <a:spcAft>
                <a:spcPts val="0"/>
              </a:spcAft>
              <a:buSzPts val="16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39"/>
          <p:cNvSpPr txBox="1">
            <a:spLocks noGrp="1"/>
          </p:cNvSpPr>
          <p:nvPr>
            <p:ph type="title"/>
          </p:nvPr>
        </p:nvSpPr>
        <p:spPr>
          <a:xfrm>
            <a:off x="760412" y="169333"/>
            <a:ext cx="10456228"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200"/>
              <a:buFont typeface="Century Gothic"/>
              <a:buNone/>
            </a:pPr>
            <a:r>
              <a:rPr lang="en-US" sz="3200">
                <a:latin typeface="Century Gothic"/>
              </a:rPr>
              <a:t>CASE 5 TAKEAWAY – NONTYPHOIDAL SALMONELLA</a:t>
            </a:r>
            <a:endParaRPr/>
          </a:p>
        </p:txBody>
      </p:sp>
      <p:sp>
        <p:nvSpPr>
          <p:cNvPr id="477" name="Google Shape;477;p39"/>
          <p:cNvSpPr txBox="1">
            <a:spLocks noGrp="1"/>
          </p:cNvSpPr>
          <p:nvPr>
            <p:ph type="body" idx="1"/>
          </p:nvPr>
        </p:nvSpPr>
        <p:spPr>
          <a:xfrm>
            <a:off x="684212" y="1676400"/>
            <a:ext cx="9892348" cy="4442841"/>
          </a:xfrm>
          <a:prstGeom prst="rect">
            <a:avLst/>
          </a:prstGeom>
          <a:noFill/>
          <a:ln>
            <a:noFill/>
          </a:ln>
        </p:spPr>
        <p:txBody>
          <a:bodyPr spcFirstLastPara="1" wrap="square" lIns="54864" tIns="45700" rIns="54864" bIns="45700" anchor="ctr" anchorCtr="0">
            <a:normAutofit/>
          </a:bodyPr>
          <a:lstStyle/>
          <a:p>
            <a:pPr marL="285750" lvl="0" indent="-285750" algn="l" rtl="0">
              <a:spcBef>
                <a:spcPts val="0"/>
              </a:spcBef>
              <a:spcAft>
                <a:spcPts val="0"/>
              </a:spcAft>
              <a:buSzPts val="1600"/>
              <a:buChar char="▶"/>
            </a:pPr>
            <a:r>
              <a:rPr lang="en-US" dirty="0">
                <a:solidFill>
                  <a:schemeClr val="lt1"/>
                </a:solidFill>
                <a:latin typeface="Century Gothic"/>
              </a:rPr>
              <a:t>Common enteric pathogen</a:t>
            </a:r>
            <a:endParaRPr dirty="0"/>
          </a:p>
          <a:p>
            <a:pPr marL="285750" lvl="0" indent="-285750" algn="l" rtl="0">
              <a:spcBef>
                <a:spcPts val="1000"/>
              </a:spcBef>
              <a:spcAft>
                <a:spcPts val="0"/>
              </a:spcAft>
              <a:buSzPts val="1600"/>
              <a:buChar char="▶"/>
            </a:pPr>
            <a:r>
              <a:rPr lang="en-US" dirty="0">
                <a:solidFill>
                  <a:schemeClr val="lt1"/>
                </a:solidFill>
                <a:latin typeface="Century Gothic"/>
              </a:rPr>
              <a:t>Cause enterocolitis and are a major cause of </a:t>
            </a:r>
            <a:r>
              <a:rPr lang="en-US" b="1" dirty="0">
                <a:solidFill>
                  <a:schemeClr val="lt1"/>
                </a:solidFill>
                <a:latin typeface="Century Gothic"/>
              </a:rPr>
              <a:t>food-borne</a:t>
            </a:r>
            <a:r>
              <a:rPr lang="en-US" dirty="0">
                <a:solidFill>
                  <a:schemeClr val="lt1"/>
                </a:solidFill>
                <a:latin typeface="Century Gothic"/>
              </a:rPr>
              <a:t> infection, primarily from </a:t>
            </a:r>
            <a:r>
              <a:rPr lang="en-US" b="1" dirty="0">
                <a:solidFill>
                  <a:schemeClr val="lt1"/>
                </a:solidFill>
                <a:latin typeface="Century Gothic"/>
              </a:rPr>
              <a:t>poultry and eggs</a:t>
            </a:r>
            <a:endParaRPr dirty="0"/>
          </a:p>
          <a:p>
            <a:pPr marL="742950" lvl="1" indent="-285750" algn="l" rtl="0">
              <a:spcBef>
                <a:spcPts val="960"/>
              </a:spcBef>
              <a:spcAft>
                <a:spcPts val="0"/>
              </a:spcAft>
              <a:buSzPts val="1440"/>
              <a:buChar char="▶"/>
            </a:pPr>
            <a:r>
              <a:rPr lang="en-US" dirty="0">
                <a:solidFill>
                  <a:schemeClr val="lt1"/>
                </a:solidFill>
                <a:latin typeface="Century Gothic"/>
              </a:rPr>
              <a:t>Typically, self limiting, N/V, abdominal cramps, watery diarrhea, usually non-bloody</a:t>
            </a:r>
            <a:endParaRPr dirty="0"/>
          </a:p>
          <a:p>
            <a:pPr marL="742950" lvl="1" indent="-285750" algn="l" rtl="0">
              <a:spcBef>
                <a:spcPts val="960"/>
              </a:spcBef>
              <a:spcAft>
                <a:spcPts val="0"/>
              </a:spcAft>
              <a:buSzPts val="1440"/>
              <a:buChar char="▶"/>
            </a:pPr>
            <a:r>
              <a:rPr lang="en-US" dirty="0">
                <a:solidFill>
                  <a:schemeClr val="lt1"/>
                </a:solidFill>
                <a:latin typeface="Century Gothic"/>
              </a:rPr>
              <a:t>Incubation: 12-72 </a:t>
            </a:r>
            <a:r>
              <a:rPr lang="en-US" dirty="0" err="1">
                <a:solidFill>
                  <a:schemeClr val="lt1"/>
                </a:solidFill>
                <a:latin typeface="Century Gothic"/>
              </a:rPr>
              <a:t>hrs</a:t>
            </a:r>
            <a:r>
              <a:rPr lang="en-US" dirty="0">
                <a:solidFill>
                  <a:schemeClr val="lt1"/>
                </a:solidFill>
                <a:latin typeface="Century Gothic"/>
              </a:rPr>
              <a:t> with symptoms often self-limiting within 3-7 days</a:t>
            </a:r>
            <a:endParaRPr dirty="0"/>
          </a:p>
          <a:p>
            <a:pPr marL="285750" lvl="0" indent="-285750" algn="l" rtl="0">
              <a:spcBef>
                <a:spcPts val="1000"/>
              </a:spcBef>
              <a:spcAft>
                <a:spcPts val="0"/>
              </a:spcAft>
              <a:buSzPts val="1600"/>
              <a:buChar char="▶"/>
            </a:pPr>
            <a:r>
              <a:rPr lang="en-US" dirty="0">
                <a:solidFill>
                  <a:schemeClr val="lt1"/>
                </a:solidFill>
                <a:latin typeface="Century Gothic"/>
              </a:rPr>
              <a:t>Most common cause of hospitalization and death from foodborne diarrheal disease</a:t>
            </a:r>
            <a:endParaRPr dirty="0"/>
          </a:p>
          <a:p>
            <a:pPr marL="0" lvl="0" indent="0" algn="l" rtl="0">
              <a:spcBef>
                <a:spcPts val="1320"/>
              </a:spcBef>
              <a:spcAft>
                <a:spcPts val="0"/>
              </a:spcAft>
              <a:buSzPts val="2880"/>
              <a:buNone/>
            </a:pPr>
            <a:endParaRPr sz="3600" dirty="0">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481"/>
        <p:cNvGrpSpPr/>
        <p:nvPr/>
      </p:nvGrpSpPr>
      <p:grpSpPr>
        <a:xfrm>
          <a:off x="0" y="0"/>
          <a:ext cx="0" cy="0"/>
          <a:chOff x="0" y="0"/>
          <a:chExt cx="0" cy="0"/>
        </a:xfrm>
      </p:grpSpPr>
      <p:sp>
        <p:nvSpPr>
          <p:cNvPr id="482" name="Google Shape;482;p40"/>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83" name="Google Shape;483;p40"/>
          <p:cNvSpPr txBox="1">
            <a:spLocks noGrp="1"/>
          </p:cNvSpPr>
          <p:nvPr>
            <p:ph type="title"/>
          </p:nvPr>
        </p:nvSpPr>
        <p:spPr>
          <a:xfrm>
            <a:off x="6171161" y="4620096"/>
            <a:ext cx="4205003"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200"/>
              <a:buFont typeface="Century Gothic"/>
              <a:buNone/>
            </a:pPr>
            <a:r>
              <a:rPr lang="en-US" sz="3200">
                <a:latin typeface="Century Gothic"/>
              </a:rPr>
              <a:t>CASE 5</a:t>
            </a:r>
            <a:endParaRPr/>
          </a:p>
        </p:txBody>
      </p:sp>
      <p:sp>
        <p:nvSpPr>
          <p:cNvPr id="484" name="Google Shape;484;p40"/>
          <p:cNvSpPr/>
          <p:nvPr/>
        </p:nvSpPr>
        <p:spPr>
          <a:xfrm>
            <a:off x="634000" y="620722"/>
            <a:ext cx="5136155" cy="5286838"/>
          </a:xfrm>
          <a:prstGeom prst="snip2DiagRect">
            <a:avLst>
              <a:gd name="adj1" fmla="val 9954"/>
              <a:gd name="adj2" fmla="val 0"/>
            </a:avLst>
          </a:prstGeom>
          <a:solidFill>
            <a:schemeClr val="lt1"/>
          </a:soli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485" name="Google Shape;485;p40"/>
          <p:cNvPicPr preferRelativeResize="0"/>
          <p:nvPr/>
        </p:nvPicPr>
        <p:blipFill rotWithShape="1">
          <a:blip r:embed="rId3">
            <a:alphaModFix/>
          </a:blip>
          <a:srcRect l="4233" r="-2" b="-2"/>
          <a:stretch/>
        </p:blipFill>
        <p:spPr>
          <a:xfrm>
            <a:off x="794030" y="807043"/>
            <a:ext cx="4809744" cy="4956048"/>
          </a:xfrm>
          <a:custGeom>
            <a:avLst/>
            <a:gdLst/>
            <a:ahLst/>
            <a:cxnLst/>
            <a:rect l="l" t="t" r="r" b="b"/>
            <a:pathLst>
              <a:path w="4809744" h="4956048" extrusionOk="0">
                <a:moveTo>
                  <a:pt x="478762" y="0"/>
                </a:moveTo>
                <a:lnTo>
                  <a:pt x="4809744" y="0"/>
                </a:lnTo>
                <a:lnTo>
                  <a:pt x="4809744" y="4477286"/>
                </a:lnTo>
                <a:lnTo>
                  <a:pt x="4330982" y="4956048"/>
                </a:lnTo>
                <a:lnTo>
                  <a:pt x="0" y="4956048"/>
                </a:lnTo>
                <a:lnTo>
                  <a:pt x="0" y="478762"/>
                </a:lnTo>
                <a:close/>
              </a:path>
            </a:pathLst>
          </a:custGeom>
          <a:noFill/>
          <a:ln>
            <a:noFill/>
          </a:ln>
        </p:spPr>
      </p:pic>
      <p:sp>
        <p:nvSpPr>
          <p:cNvPr id="486" name="Google Shape;486;p40"/>
          <p:cNvSpPr txBox="1">
            <a:spLocks noGrp="1"/>
          </p:cNvSpPr>
          <p:nvPr>
            <p:ph type="body" idx="1"/>
          </p:nvPr>
        </p:nvSpPr>
        <p:spPr>
          <a:xfrm>
            <a:off x="6095998" y="685800"/>
            <a:ext cx="5591890" cy="4073013"/>
          </a:xfrm>
          <a:prstGeom prst="rect">
            <a:avLst/>
          </a:prstGeom>
          <a:noFill/>
          <a:ln>
            <a:noFill/>
          </a:ln>
        </p:spPr>
        <p:txBody>
          <a:bodyPr spcFirstLastPara="1" wrap="square" lIns="54864" tIns="45700" rIns="54864" bIns="45700" anchor="ctr" anchorCtr="0">
            <a:normAutofit/>
          </a:bodyPr>
          <a:lstStyle/>
          <a:p>
            <a:pPr marL="0" lvl="0" indent="0" algn="l" rtl="0">
              <a:lnSpc>
                <a:spcPct val="90000"/>
              </a:lnSpc>
              <a:spcBef>
                <a:spcPts val="0"/>
              </a:spcBef>
              <a:spcAft>
                <a:spcPts val="0"/>
              </a:spcAft>
              <a:buSzPts val="1280"/>
              <a:buNone/>
            </a:pPr>
            <a:r>
              <a:rPr lang="en-US" sz="1600">
                <a:solidFill>
                  <a:schemeClr val="lt1"/>
                </a:solidFill>
                <a:latin typeface="Century Gothic"/>
              </a:rPr>
              <a:t>Two days after you discharge the patient home, the lab calls to report positive blood cultures drawn in the ER, which are positive for a non-lactose fermenting bacteria with the following gram stain pictured here.</a:t>
            </a:r>
            <a:endParaRPr/>
          </a:p>
          <a:p>
            <a:pPr marL="0" lvl="0" indent="0" algn="l" rtl="0">
              <a:lnSpc>
                <a:spcPct val="90000"/>
              </a:lnSpc>
              <a:spcBef>
                <a:spcPts val="920"/>
              </a:spcBef>
              <a:spcAft>
                <a:spcPts val="0"/>
              </a:spcAft>
              <a:buSzPts val="1280"/>
              <a:buNone/>
            </a:pPr>
            <a:endParaRPr sz="1600">
              <a:solidFill>
                <a:schemeClr val="lt1"/>
              </a:solidFill>
            </a:endParaRPr>
          </a:p>
          <a:p>
            <a:pPr marL="0" lvl="0" indent="0" algn="l" rtl="0">
              <a:lnSpc>
                <a:spcPct val="90000"/>
              </a:lnSpc>
              <a:spcBef>
                <a:spcPts val="920"/>
              </a:spcBef>
              <a:spcAft>
                <a:spcPts val="0"/>
              </a:spcAft>
              <a:buSzPts val="1280"/>
              <a:buNone/>
            </a:pPr>
            <a:r>
              <a:rPr lang="en-US" sz="1600">
                <a:solidFill>
                  <a:schemeClr val="lt1"/>
                </a:solidFill>
                <a:latin typeface="Century Gothic"/>
              </a:rPr>
              <a:t>You interpret this as:</a:t>
            </a:r>
            <a:endParaRPr/>
          </a:p>
          <a:p>
            <a:pPr marL="0" lvl="0" indent="0" algn="l" rtl="0">
              <a:lnSpc>
                <a:spcPct val="90000"/>
              </a:lnSpc>
              <a:spcBef>
                <a:spcPts val="920"/>
              </a:spcBef>
              <a:spcAft>
                <a:spcPts val="0"/>
              </a:spcAft>
              <a:buSzPts val="1280"/>
              <a:buNone/>
            </a:pPr>
            <a:endParaRPr sz="1600">
              <a:solidFill>
                <a:schemeClr val="lt1"/>
              </a:solidFill>
            </a:endParaRPr>
          </a:p>
          <a:p>
            <a:pPr marL="457200" lvl="0" indent="-457200" algn="l" rtl="0">
              <a:lnSpc>
                <a:spcPct val="90000"/>
              </a:lnSpc>
              <a:spcBef>
                <a:spcPts val="920"/>
              </a:spcBef>
              <a:spcAft>
                <a:spcPts val="0"/>
              </a:spcAft>
              <a:buSzPts val="1280"/>
              <a:buAutoNum type="alphaUcParenR"/>
            </a:pPr>
            <a:r>
              <a:rPr lang="en-US" sz="1600">
                <a:solidFill>
                  <a:schemeClr val="lt1"/>
                </a:solidFill>
                <a:latin typeface="Century Gothic"/>
              </a:rPr>
              <a:t>Gram negative rod</a:t>
            </a:r>
            <a:endParaRPr/>
          </a:p>
          <a:p>
            <a:pPr marL="457200" lvl="0" indent="-457200" algn="l" rtl="0">
              <a:lnSpc>
                <a:spcPct val="90000"/>
              </a:lnSpc>
              <a:spcBef>
                <a:spcPts val="920"/>
              </a:spcBef>
              <a:spcAft>
                <a:spcPts val="0"/>
              </a:spcAft>
              <a:buSzPts val="1280"/>
              <a:buAutoNum type="alphaUcParenR"/>
            </a:pPr>
            <a:r>
              <a:rPr lang="en-US" sz="1600">
                <a:solidFill>
                  <a:schemeClr val="lt1"/>
                </a:solidFill>
                <a:latin typeface="Century Gothic"/>
              </a:rPr>
              <a:t>Gram positive rod</a:t>
            </a:r>
            <a:endParaRPr/>
          </a:p>
          <a:p>
            <a:pPr marL="457200" lvl="0" indent="-457200" algn="l" rtl="0">
              <a:lnSpc>
                <a:spcPct val="90000"/>
              </a:lnSpc>
              <a:spcBef>
                <a:spcPts val="920"/>
              </a:spcBef>
              <a:spcAft>
                <a:spcPts val="0"/>
              </a:spcAft>
              <a:buSzPts val="1280"/>
              <a:buAutoNum type="alphaUcParenR"/>
            </a:pPr>
            <a:r>
              <a:rPr lang="en-US" sz="1600">
                <a:solidFill>
                  <a:schemeClr val="lt1"/>
                </a:solidFill>
                <a:latin typeface="Century Gothic"/>
              </a:rPr>
              <a:t>Gram positive beaded branching rod</a:t>
            </a:r>
            <a:endParaRPr/>
          </a:p>
          <a:p>
            <a:pPr marL="457200" lvl="0" indent="-457200" algn="l" rtl="0">
              <a:lnSpc>
                <a:spcPct val="90000"/>
              </a:lnSpc>
              <a:spcBef>
                <a:spcPts val="920"/>
              </a:spcBef>
              <a:spcAft>
                <a:spcPts val="0"/>
              </a:spcAft>
              <a:buSzPts val="1280"/>
              <a:buAutoNum type="alphaUcParenR"/>
            </a:pPr>
            <a:r>
              <a:rPr lang="en-US" sz="1600">
                <a:solidFill>
                  <a:schemeClr val="lt1"/>
                </a:solidFill>
                <a:latin typeface="Century Gothic"/>
              </a:rPr>
              <a:t>Gram negative cocci</a:t>
            </a:r>
            <a:endParaRPr/>
          </a:p>
          <a:p>
            <a:pPr marL="457200" lvl="0" indent="-457200" algn="l" rtl="0">
              <a:lnSpc>
                <a:spcPct val="90000"/>
              </a:lnSpc>
              <a:spcBef>
                <a:spcPts val="920"/>
              </a:spcBef>
              <a:spcAft>
                <a:spcPts val="0"/>
              </a:spcAft>
              <a:buSzPts val="1280"/>
              <a:buAutoNum type="alphaUcParenR"/>
            </a:pPr>
            <a:r>
              <a:rPr lang="en-US" sz="1600">
                <a:solidFill>
                  <a:schemeClr val="lt1"/>
                </a:solidFill>
                <a:latin typeface="Century Gothic"/>
              </a:rPr>
              <a:t>Polymicrobial, likely contamination</a:t>
            </a:r>
            <a:endParaRPr/>
          </a:p>
        </p:txBody>
      </p:sp>
      <p:grpSp>
        <p:nvGrpSpPr>
          <p:cNvPr id="487" name="Google Shape;487;p40"/>
          <p:cNvGrpSpPr/>
          <p:nvPr/>
        </p:nvGrpSpPr>
        <p:grpSpPr>
          <a:xfrm>
            <a:off x="9206969" y="2963333"/>
            <a:ext cx="2981859" cy="3208867"/>
            <a:chOff x="9206969" y="2963333"/>
            <a:chExt cx="2981859" cy="3208867"/>
          </a:xfrm>
        </p:grpSpPr>
        <p:cxnSp>
          <p:nvCxnSpPr>
            <p:cNvPr id="488" name="Google Shape;488;p40"/>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489" name="Google Shape;489;p40"/>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490" name="Google Shape;490;p40"/>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491" name="Google Shape;491;p40"/>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492" name="Google Shape;492;p40"/>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1"/>
          <p:cNvSpPr txBox="1">
            <a:spLocks noGrp="1"/>
          </p:cNvSpPr>
          <p:nvPr>
            <p:ph type="title"/>
          </p:nvPr>
        </p:nvSpPr>
        <p:spPr>
          <a:xfrm>
            <a:off x="684212" y="-182570"/>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2400"/>
              <a:buFont typeface="Century Gothic"/>
              <a:buNone/>
            </a:pPr>
            <a:r>
              <a:rPr lang="en-US" sz="2400">
                <a:latin typeface="Century Gothic"/>
              </a:rPr>
              <a:t>ENTERIC FEVER/TYPHOIDAL SALMONELLA</a:t>
            </a:r>
            <a:endParaRPr/>
          </a:p>
        </p:txBody>
      </p:sp>
      <p:sp>
        <p:nvSpPr>
          <p:cNvPr id="498" name="Google Shape;498;p41"/>
          <p:cNvSpPr txBox="1">
            <a:spLocks noGrp="1"/>
          </p:cNvSpPr>
          <p:nvPr>
            <p:ph type="body" idx="1"/>
          </p:nvPr>
        </p:nvSpPr>
        <p:spPr>
          <a:xfrm>
            <a:off x="684212" y="1465730"/>
            <a:ext cx="10059988" cy="4653512"/>
          </a:xfrm>
          <a:prstGeom prst="rect">
            <a:avLst/>
          </a:prstGeom>
          <a:noFill/>
          <a:ln>
            <a:noFill/>
          </a:ln>
        </p:spPr>
        <p:txBody>
          <a:bodyPr spcFirstLastPara="1" wrap="square" lIns="54864" tIns="45700" rIns="54864" bIns="45700" anchor="ctr" anchorCtr="0">
            <a:normAutofit fontScale="85000" lnSpcReduction="20000"/>
          </a:bodyPr>
          <a:lstStyle/>
          <a:p>
            <a:pPr marL="285750" lvl="0" indent="-285750" algn="l" rtl="0">
              <a:lnSpc>
                <a:spcPct val="90000"/>
              </a:lnSpc>
              <a:spcBef>
                <a:spcPts val="0"/>
              </a:spcBef>
              <a:spcAft>
                <a:spcPts val="0"/>
              </a:spcAft>
              <a:buSzPct val="80000"/>
              <a:buChar char="▶"/>
            </a:pPr>
            <a:r>
              <a:rPr lang="en-US" sz="2400">
                <a:solidFill>
                  <a:schemeClr val="lt1"/>
                </a:solidFill>
                <a:latin typeface="Century Gothic"/>
              </a:rPr>
              <a:t>Micro:</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Salmonella enterica serotype Typhi or Paratyphi</a:t>
            </a:r>
            <a:endParaRPr sz="2000">
              <a:solidFill>
                <a:schemeClr val="lt1"/>
              </a:solidFill>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Human reservoir only. 22 million cases </a:t>
            </a:r>
            <a:r>
              <a:rPr lang="en-US">
                <a:solidFill>
                  <a:schemeClr val="lt1"/>
                </a:solidFill>
                <a:latin typeface="Century Gothic"/>
              </a:rPr>
              <a:t>🡪</a:t>
            </a:r>
            <a:r>
              <a:rPr lang="en-US" sz="2000">
                <a:solidFill>
                  <a:schemeClr val="lt1"/>
                </a:solidFill>
                <a:latin typeface="Century Gothic"/>
              </a:rPr>
              <a:t> 200,000 deaths / year</a:t>
            </a:r>
            <a:endParaRPr sz="2000">
              <a:solidFill>
                <a:schemeClr val="lt1"/>
              </a:solidFill>
            </a:endParaRPr>
          </a:p>
          <a:p>
            <a:pPr marL="285750" lvl="0" indent="-285750" algn="l" rtl="0">
              <a:lnSpc>
                <a:spcPct val="90000"/>
              </a:lnSpc>
              <a:spcBef>
                <a:spcPts val="1008"/>
              </a:spcBef>
              <a:spcAft>
                <a:spcPts val="0"/>
              </a:spcAft>
              <a:buSzPct val="80000"/>
              <a:buChar char="▶"/>
            </a:pPr>
            <a:r>
              <a:rPr lang="en-US" sz="2400">
                <a:solidFill>
                  <a:schemeClr val="lt1"/>
                </a:solidFill>
                <a:latin typeface="Century Gothic"/>
              </a:rPr>
              <a:t>Clinical:</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Symptoms: </a:t>
            </a:r>
            <a:r>
              <a:rPr lang="en-US">
                <a:solidFill>
                  <a:schemeClr val="lt1"/>
                </a:solidFill>
                <a:latin typeface="Century Gothic"/>
              </a:rPr>
              <a:t>fever &amp; abdominal pain, diarrhea (preceding fever), constipation </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PE: </a:t>
            </a:r>
            <a:r>
              <a:rPr lang="en-US">
                <a:solidFill>
                  <a:schemeClr val="lt1"/>
                </a:solidFill>
                <a:latin typeface="Century Gothic"/>
              </a:rPr>
              <a:t>relative bradycardia, hepatosplenomegaly, Rose spots</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Laboratory: </a:t>
            </a:r>
            <a:r>
              <a:rPr lang="en-US">
                <a:solidFill>
                  <a:schemeClr val="lt1"/>
                </a:solidFill>
                <a:latin typeface="Century Gothic"/>
              </a:rPr>
              <a:t>leukopenia, thrombocytopenia, transaminase elevations</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Prognosis:</a:t>
            </a:r>
            <a:endParaRPr/>
          </a:p>
          <a:p>
            <a:pPr marL="1200150" lvl="2" indent="-285750" algn="l" rtl="0">
              <a:lnSpc>
                <a:spcPct val="90000"/>
              </a:lnSpc>
              <a:spcBef>
                <a:spcPts val="872"/>
              </a:spcBef>
              <a:spcAft>
                <a:spcPts val="0"/>
              </a:spcAft>
              <a:buSzPct val="80000"/>
              <a:buChar char="▶"/>
            </a:pPr>
            <a:r>
              <a:rPr lang="en-US">
                <a:solidFill>
                  <a:schemeClr val="lt1"/>
                </a:solidFill>
                <a:latin typeface="Century Gothic"/>
              </a:rPr>
              <a:t>Intestinal perforation – necrosis of ileocecal lymphoid tissue</a:t>
            </a:r>
            <a:endParaRPr/>
          </a:p>
          <a:p>
            <a:pPr marL="1200150" lvl="2" indent="-285750" algn="l" rtl="0">
              <a:lnSpc>
                <a:spcPct val="90000"/>
              </a:lnSpc>
              <a:spcBef>
                <a:spcPts val="872"/>
              </a:spcBef>
              <a:spcAft>
                <a:spcPts val="0"/>
              </a:spcAft>
              <a:buSzPct val="80000"/>
              <a:buChar char="▶"/>
            </a:pPr>
            <a:r>
              <a:rPr lang="en-US">
                <a:solidFill>
                  <a:schemeClr val="lt1"/>
                </a:solidFill>
                <a:latin typeface="Century Gothic"/>
              </a:rPr>
              <a:t>Mortality ~15-50% without antibiotic therapy</a:t>
            </a:r>
            <a:endParaRPr/>
          </a:p>
          <a:p>
            <a:pPr marL="1200150" lvl="2" indent="-285750" algn="l" rtl="0">
              <a:lnSpc>
                <a:spcPct val="90000"/>
              </a:lnSpc>
              <a:spcBef>
                <a:spcPts val="872"/>
              </a:spcBef>
              <a:spcAft>
                <a:spcPts val="0"/>
              </a:spcAft>
              <a:buSzPct val="80000"/>
              <a:buChar char="▶"/>
            </a:pPr>
            <a:r>
              <a:rPr lang="en-US">
                <a:solidFill>
                  <a:schemeClr val="lt1"/>
                </a:solidFill>
                <a:latin typeface="Century Gothic"/>
              </a:rPr>
              <a:t>Resolution at 4 weeks 🡪 relapsing disease possible</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Diagnosis: </a:t>
            </a:r>
            <a:r>
              <a:rPr lang="en-US">
                <a:solidFill>
                  <a:schemeClr val="lt1"/>
                </a:solidFill>
                <a:latin typeface="Century Gothic"/>
              </a:rPr>
              <a:t>blood culture, BM culture, cx of Rose spot biopsy</a:t>
            </a:r>
            <a:endParaRPr/>
          </a:p>
          <a:p>
            <a:pPr marL="742950" lvl="1" indent="-285750" algn="l" rtl="0">
              <a:lnSpc>
                <a:spcPct val="90000"/>
              </a:lnSpc>
              <a:spcBef>
                <a:spcPts val="940"/>
              </a:spcBef>
              <a:spcAft>
                <a:spcPts val="0"/>
              </a:spcAft>
              <a:buSzPct val="80000"/>
              <a:buChar char="▶"/>
            </a:pPr>
            <a:r>
              <a:rPr lang="en-US" sz="2000">
                <a:solidFill>
                  <a:schemeClr val="lt1"/>
                </a:solidFill>
                <a:latin typeface="Century Gothic"/>
              </a:rPr>
              <a:t>Treatment: </a:t>
            </a:r>
            <a:endParaRPr/>
          </a:p>
          <a:p>
            <a:pPr marL="1200150" lvl="2" indent="-285750" algn="l" rtl="0">
              <a:lnSpc>
                <a:spcPct val="90000"/>
              </a:lnSpc>
              <a:spcBef>
                <a:spcPts val="872"/>
              </a:spcBef>
              <a:spcAft>
                <a:spcPts val="0"/>
              </a:spcAft>
              <a:buSzPct val="80000"/>
              <a:buChar char="▶"/>
            </a:pPr>
            <a:r>
              <a:rPr lang="en-US">
                <a:solidFill>
                  <a:schemeClr val="lt1"/>
                </a:solidFill>
                <a:latin typeface="Century Gothic"/>
              </a:rPr>
              <a:t>3</a:t>
            </a:r>
            <a:r>
              <a:rPr lang="en-US" baseline="30000">
                <a:solidFill>
                  <a:schemeClr val="lt1"/>
                </a:solidFill>
                <a:latin typeface="Century Gothic"/>
              </a:rPr>
              <a:t>rd</a:t>
            </a:r>
            <a:r>
              <a:rPr lang="en-US">
                <a:solidFill>
                  <a:schemeClr val="lt1"/>
                </a:solidFill>
                <a:latin typeface="Century Gothic"/>
              </a:rPr>
              <a:t> generation Cephalosporin, Azithromycin, Quinolones</a:t>
            </a:r>
            <a:endParaRPr/>
          </a:p>
          <a:p>
            <a:pPr marL="1200150" lvl="2" indent="-285750" algn="l" rtl="0">
              <a:lnSpc>
                <a:spcPct val="90000"/>
              </a:lnSpc>
              <a:spcBef>
                <a:spcPts val="872"/>
              </a:spcBef>
              <a:spcAft>
                <a:spcPts val="0"/>
              </a:spcAft>
              <a:buSzPct val="80000"/>
              <a:buChar char="▶"/>
            </a:pPr>
            <a:r>
              <a:rPr lang="en-US">
                <a:solidFill>
                  <a:schemeClr val="lt1"/>
                </a:solidFill>
                <a:latin typeface="Century Gothic"/>
              </a:rPr>
              <a:t>Significant resistance worldwide to Ampicillin/Amoxicillin, TMP-SMX</a:t>
            </a:r>
            <a:endParaRPr>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502"/>
        <p:cNvGrpSpPr/>
        <p:nvPr/>
      </p:nvGrpSpPr>
      <p:grpSpPr>
        <a:xfrm>
          <a:off x="0" y="0"/>
          <a:ext cx="0" cy="0"/>
          <a:chOff x="0" y="0"/>
          <a:chExt cx="0" cy="0"/>
        </a:xfrm>
      </p:grpSpPr>
      <p:cxnSp>
        <p:nvCxnSpPr>
          <p:cNvPr id="503" name="Google Shape;503;p42"/>
          <p:cNvCxnSpPr/>
          <p:nvPr/>
        </p:nvCxnSpPr>
        <p:spPr>
          <a:xfrm flipH="1">
            <a:off x="8228012" y="8467"/>
            <a:ext cx="3810000" cy="3810000"/>
          </a:xfrm>
          <a:prstGeom prst="straightConnector1">
            <a:avLst/>
          </a:prstGeom>
          <a:noFill/>
          <a:ln w="12700" cap="flat" cmpd="sng">
            <a:solidFill>
              <a:schemeClr val="lt1"/>
            </a:solidFill>
            <a:prstDash val="solid"/>
            <a:round/>
            <a:headEnd type="none" w="sm" len="sm"/>
            <a:tailEnd type="none" w="sm" len="sm"/>
          </a:ln>
        </p:spPr>
      </p:cxnSp>
      <p:cxnSp>
        <p:nvCxnSpPr>
          <p:cNvPr id="504" name="Google Shape;504;p42"/>
          <p:cNvCxnSpPr/>
          <p:nvPr/>
        </p:nvCxnSpPr>
        <p:spPr>
          <a:xfrm flipH="1">
            <a:off x="6108170" y="91545"/>
            <a:ext cx="6080655" cy="6080655"/>
          </a:xfrm>
          <a:prstGeom prst="straightConnector1">
            <a:avLst/>
          </a:prstGeom>
          <a:noFill/>
          <a:ln w="12700" cap="flat" cmpd="sng">
            <a:solidFill>
              <a:schemeClr val="lt1"/>
            </a:solidFill>
            <a:prstDash val="solid"/>
            <a:round/>
            <a:headEnd type="none" w="sm" len="sm"/>
            <a:tailEnd type="none" w="sm" len="sm"/>
          </a:ln>
        </p:spPr>
      </p:cxnSp>
      <p:cxnSp>
        <p:nvCxnSpPr>
          <p:cNvPr id="505" name="Google Shape;505;p42"/>
          <p:cNvCxnSpPr/>
          <p:nvPr/>
        </p:nvCxnSpPr>
        <p:spPr>
          <a:xfrm flipH="1">
            <a:off x="7235825" y="228600"/>
            <a:ext cx="4953000" cy="4953000"/>
          </a:xfrm>
          <a:prstGeom prst="straightConnector1">
            <a:avLst/>
          </a:prstGeom>
          <a:noFill/>
          <a:ln w="12700" cap="flat" cmpd="sng">
            <a:solidFill>
              <a:schemeClr val="lt1"/>
            </a:solidFill>
            <a:prstDash val="solid"/>
            <a:round/>
            <a:headEnd type="none" w="sm" len="sm"/>
            <a:tailEnd type="none" w="sm" len="sm"/>
          </a:ln>
        </p:spPr>
      </p:cxnSp>
      <p:cxnSp>
        <p:nvCxnSpPr>
          <p:cNvPr id="506" name="Google Shape;506;p42"/>
          <p:cNvCxnSpPr/>
          <p:nvPr/>
        </p:nvCxnSpPr>
        <p:spPr>
          <a:xfrm flipH="1">
            <a:off x="7335837" y="32278"/>
            <a:ext cx="4852989" cy="4852989"/>
          </a:xfrm>
          <a:prstGeom prst="straightConnector1">
            <a:avLst/>
          </a:prstGeom>
          <a:noFill/>
          <a:ln w="31750" cap="flat" cmpd="sng">
            <a:solidFill>
              <a:schemeClr val="lt1"/>
            </a:solidFill>
            <a:prstDash val="solid"/>
            <a:round/>
            <a:headEnd type="none" w="sm" len="sm"/>
            <a:tailEnd type="none" w="sm" len="sm"/>
          </a:ln>
        </p:spPr>
      </p:cxnSp>
      <p:cxnSp>
        <p:nvCxnSpPr>
          <p:cNvPr id="507" name="Google Shape;507;p42"/>
          <p:cNvCxnSpPr/>
          <p:nvPr/>
        </p:nvCxnSpPr>
        <p:spPr>
          <a:xfrm flipH="1">
            <a:off x="7845426" y="609601"/>
            <a:ext cx="4343399" cy="4343399"/>
          </a:xfrm>
          <a:prstGeom prst="straightConnector1">
            <a:avLst/>
          </a:prstGeom>
          <a:noFill/>
          <a:ln w="31750" cap="flat" cmpd="sng">
            <a:solidFill>
              <a:schemeClr val="lt1"/>
            </a:solidFill>
            <a:prstDash val="solid"/>
            <a:round/>
            <a:headEnd type="none" w="sm" len="sm"/>
            <a:tailEnd type="none" w="sm" len="sm"/>
          </a:ln>
        </p:spPr>
      </p:cxnSp>
      <p:sp>
        <p:nvSpPr>
          <p:cNvPr id="508" name="Google Shape;508;p42"/>
          <p:cNvSpPr/>
          <p:nvPr/>
        </p:nvSpPr>
        <p:spPr>
          <a:xfrm>
            <a:off x="0" y="0"/>
            <a:ext cx="12192000" cy="6858000"/>
          </a:xfrm>
          <a:prstGeom prst="rect">
            <a:avLst/>
          </a:prstGeom>
          <a:gradFill>
            <a:gsLst>
              <a:gs pos="0">
                <a:srgbClr val="62D2EF"/>
              </a:gs>
              <a:gs pos="10000">
                <a:srgbClr val="62D2EF"/>
              </a:gs>
              <a:gs pos="100000">
                <a:srgbClr val="05578D"/>
              </a:gs>
            </a:gsLst>
            <a:lin ang="6120000" scaled="0"/>
          </a:gra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09" name="Google Shape;509;p42"/>
          <p:cNvSpPr txBox="1">
            <a:spLocks noGrp="1"/>
          </p:cNvSpPr>
          <p:nvPr>
            <p:ph type="title"/>
          </p:nvPr>
        </p:nvSpPr>
        <p:spPr>
          <a:xfrm>
            <a:off x="4461358" y="256085"/>
            <a:ext cx="7288190" cy="2189196"/>
          </a:xfrm>
          <a:prstGeom prst="rect">
            <a:avLst/>
          </a:prstGeom>
          <a:noFill/>
          <a:ln>
            <a:noFill/>
          </a:ln>
        </p:spPr>
        <p:txBody>
          <a:bodyPr spcFirstLastPara="1" wrap="square" lIns="54864" tIns="45700" rIns="54864" bIns="45700" anchor="b"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ENTERIC FEVER / TYPHOIDAL SALMONELLA – ROSE SPOTS</a:t>
            </a:r>
            <a:endParaRPr/>
          </a:p>
        </p:txBody>
      </p:sp>
      <p:sp>
        <p:nvSpPr>
          <p:cNvPr id="510" name="Google Shape;510;p42"/>
          <p:cNvSpPr/>
          <p:nvPr/>
        </p:nvSpPr>
        <p:spPr>
          <a:xfrm>
            <a:off x="634001" y="620722"/>
            <a:ext cx="3670674" cy="5286838"/>
          </a:xfrm>
          <a:prstGeom prst="snip2DiagRect">
            <a:avLst>
              <a:gd name="adj1" fmla="val 11518"/>
              <a:gd name="adj2" fmla="val 0"/>
            </a:avLst>
          </a:prstGeom>
          <a:solidFill>
            <a:schemeClr val="lt1"/>
          </a:soli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pic>
        <p:nvPicPr>
          <p:cNvPr id="511" name="Google Shape;511;p42"/>
          <p:cNvPicPr preferRelativeResize="0">
            <a:picLocks noGrp="1"/>
          </p:cNvPicPr>
          <p:nvPr>
            <p:ph type="body" idx="1"/>
          </p:nvPr>
        </p:nvPicPr>
        <p:blipFill rotWithShape="1">
          <a:blip r:embed="rId3">
            <a:alphaModFix/>
          </a:blip>
          <a:srcRect r="-2" b="879"/>
          <a:stretch/>
        </p:blipFill>
        <p:spPr>
          <a:xfrm>
            <a:off x="800558" y="786117"/>
            <a:ext cx="3337560" cy="4956048"/>
          </a:xfrm>
          <a:prstGeom prst="rect">
            <a:avLst/>
          </a:prstGeom>
          <a:noFill/>
          <a:ln>
            <a:noFill/>
          </a:ln>
        </p:spPr>
      </p:pic>
      <p:grpSp>
        <p:nvGrpSpPr>
          <p:cNvPr id="512" name="Google Shape;512;p42"/>
          <p:cNvGrpSpPr/>
          <p:nvPr/>
        </p:nvGrpSpPr>
        <p:grpSpPr>
          <a:xfrm>
            <a:off x="9206969" y="2963333"/>
            <a:ext cx="2981859" cy="3208867"/>
            <a:chOff x="9206969" y="2963333"/>
            <a:chExt cx="2981859" cy="3208867"/>
          </a:xfrm>
        </p:grpSpPr>
        <p:cxnSp>
          <p:nvCxnSpPr>
            <p:cNvPr id="513" name="Google Shape;513;p42"/>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514" name="Google Shape;514;p42"/>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515" name="Google Shape;515;p42"/>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516" name="Google Shape;516;p42"/>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517" name="Google Shape;517;p42"/>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518" name="Google Shape;518;p42"/>
          <p:cNvSpPr txBox="1"/>
          <p:nvPr/>
        </p:nvSpPr>
        <p:spPr>
          <a:xfrm>
            <a:off x="4814264" y="2670654"/>
            <a:ext cx="6613246" cy="2708434"/>
          </a:xfrm>
          <a:prstGeom prst="rect">
            <a:avLst/>
          </a:prstGeom>
          <a:noFill/>
          <a:ln>
            <a:noFill/>
          </a:ln>
        </p:spPr>
        <p:txBody>
          <a:bodyPr spcFirstLastPara="1" wrap="square" lIns="54864" tIns="45700" rIns="54864" bIns="45700" anchor="t" anchorCtr="0">
            <a:spAutoFit/>
          </a:bodyPr>
          <a:lstStyle/>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Century Gothic"/>
                <a:ea typeface="Century Gothic"/>
                <a:cs typeface="Century Gothic"/>
                <a:sym typeface="Century Gothic"/>
              </a:rPr>
              <a:t>Small (1 to 5 mm), erythematous, blanchable, nontender papules, which begin during the acute febrile period of typhoid fever. </a:t>
            </a:r>
            <a:endParaRPr dirty="0"/>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Century Gothic"/>
                <a:ea typeface="Century Gothic"/>
                <a:cs typeface="Century Gothic"/>
                <a:sym typeface="Century Gothic"/>
              </a:rPr>
              <a:t>Crops of lesions (10 to 20) appear at irregular intervals for approximately 10 to 14 days, typically distributed on the abdomen, chest, and back.</a:t>
            </a:r>
            <a:endParaRPr dirty="0"/>
          </a:p>
          <a:p>
            <a:pPr marL="342900" marR="0" lvl="0" indent="-342900" algn="l" rtl="0">
              <a:spcBef>
                <a:spcPts val="0"/>
              </a:spcBef>
              <a:spcAft>
                <a:spcPts val="0"/>
              </a:spcAft>
              <a:buClr>
                <a:schemeClr val="lt1"/>
              </a:buClr>
              <a:buSzPts val="2000"/>
              <a:buFont typeface="Arial"/>
              <a:buChar char="•"/>
            </a:pPr>
            <a:r>
              <a:rPr lang="en-US" sz="2000" dirty="0">
                <a:solidFill>
                  <a:schemeClr val="lt1"/>
                </a:solidFill>
                <a:latin typeface="Century Gothic"/>
                <a:ea typeface="Century Gothic"/>
                <a:cs typeface="Century Gothic"/>
                <a:sym typeface="Century Gothic"/>
              </a:rPr>
              <a:t>Rarely, vesicular or hemorrhagic lesions appear. The lesions persist for two to three days.</a:t>
            </a:r>
            <a:endParaRPr dirty="0"/>
          </a:p>
          <a:p>
            <a:pPr marL="0" marR="0" lvl="0" indent="0" algn="l" rtl="0">
              <a:spcBef>
                <a:spcPts val="0"/>
              </a:spcBef>
              <a:spcAft>
                <a:spcPts val="0"/>
              </a:spcAft>
              <a:buNone/>
            </a:pPr>
            <a:endParaRPr sz="1000" dirty="0">
              <a:solidFill>
                <a:schemeClr val="lt1"/>
              </a:solidFill>
              <a:latin typeface="Century Gothic"/>
              <a:ea typeface="Century Gothic"/>
              <a:cs typeface="Century Gothic"/>
              <a:sym typeface="Century Gothic"/>
            </a:endParaRPr>
          </a:p>
        </p:txBody>
      </p:sp>
      <p:sp>
        <p:nvSpPr>
          <p:cNvPr id="519" name="Google Shape;519;p42"/>
          <p:cNvSpPr txBox="1"/>
          <p:nvPr/>
        </p:nvSpPr>
        <p:spPr>
          <a:xfrm>
            <a:off x="1524000" y="6229383"/>
            <a:ext cx="9752012" cy="738664"/>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1200"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https://www.uptodate.com/contents/epidemiology-microbiology-clinical-manifestations-and-diagnosis-of-enteric-typhoid-and-paratyphoid-fever?search=rose%20spots&amp;source=search_result&amp;selectedTitle=1~12&amp;use_type=default&amp;display_rank=1</a:t>
            </a:r>
            <a:endParaRPr sz="12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43"/>
          <p:cNvSpPr txBox="1">
            <a:spLocks noGrp="1"/>
          </p:cNvSpPr>
          <p:nvPr>
            <p:ph type="title"/>
          </p:nvPr>
        </p:nvSpPr>
        <p:spPr>
          <a:xfrm>
            <a:off x="684212" y="93300"/>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6</a:t>
            </a:r>
            <a:endParaRPr/>
          </a:p>
        </p:txBody>
      </p:sp>
      <p:sp>
        <p:nvSpPr>
          <p:cNvPr id="525" name="Google Shape;525;p43"/>
          <p:cNvSpPr txBox="1">
            <a:spLocks noGrp="1"/>
          </p:cNvSpPr>
          <p:nvPr>
            <p:ph type="body" idx="1"/>
          </p:nvPr>
        </p:nvSpPr>
        <p:spPr>
          <a:xfrm>
            <a:off x="684212" y="1855694"/>
            <a:ext cx="10357414" cy="426354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600"/>
              <a:buNone/>
            </a:pPr>
            <a:r>
              <a:rPr lang="en-US">
                <a:solidFill>
                  <a:schemeClr val="lt1"/>
                </a:solidFill>
                <a:latin typeface="Century Gothic"/>
              </a:rPr>
              <a:t>A 57-year-old female undergoes orthotopic liver transplantation for HCV related cirrhosis.  13 days after her transplant, she becomes febrile to 101.1F and her WBC rises to 18.7K. She has been on an empiric course of vancomycin and zosyn since the transplant and now has VRE bacteremia, which is treated with daptomycin.  </a:t>
            </a:r>
            <a:endParaRPr/>
          </a:p>
          <a:p>
            <a:pPr marL="0" lvl="0" indent="0" algn="l" rtl="0">
              <a:spcBef>
                <a:spcPts val="1000"/>
              </a:spcBef>
              <a:spcAft>
                <a:spcPts val="0"/>
              </a:spcAft>
              <a:buSzPts val="1600"/>
              <a:buNone/>
            </a:pPr>
            <a:r>
              <a:rPr lang="en-US">
                <a:solidFill>
                  <a:schemeClr val="lt1"/>
                </a:solidFill>
                <a:latin typeface="Century Gothic"/>
              </a:rPr>
              <a:t>She is discharged from the hospital on day #27 following transplant. One week following this, she is admitted with one day of LLQ abdominal pain, fever, watery non-bloody diarrhea x 10 episodes.  </a:t>
            </a:r>
            <a:endParaRPr/>
          </a:p>
          <a:p>
            <a:pPr marL="0" lvl="0" indent="0" algn="l" rtl="0">
              <a:spcBef>
                <a:spcPts val="1000"/>
              </a:spcBef>
              <a:spcAft>
                <a:spcPts val="0"/>
              </a:spcAft>
              <a:buSzPts val="1600"/>
              <a:buNone/>
            </a:pPr>
            <a:r>
              <a:rPr lang="en-US">
                <a:solidFill>
                  <a:schemeClr val="lt1"/>
                </a:solidFill>
                <a:latin typeface="Century Gothic"/>
              </a:rPr>
              <a:t>VS: Temp 101.7F, P109, BP 121/75.  </a:t>
            </a:r>
            <a:endParaRPr/>
          </a:p>
          <a:p>
            <a:pPr marL="0" lvl="0" indent="0" algn="l" rtl="0">
              <a:spcBef>
                <a:spcPts val="1000"/>
              </a:spcBef>
              <a:spcAft>
                <a:spcPts val="0"/>
              </a:spcAft>
              <a:buSzPts val="1600"/>
              <a:buNone/>
            </a:pPr>
            <a:r>
              <a:rPr lang="en-US">
                <a:solidFill>
                  <a:schemeClr val="lt1"/>
                </a:solidFill>
                <a:latin typeface="Century Gothic"/>
              </a:rPr>
              <a:t>She has left lower abdominal pain on exam.  </a:t>
            </a:r>
            <a:endParaRPr/>
          </a:p>
          <a:p>
            <a:pPr marL="0" lvl="0" indent="0" algn="l" rtl="0">
              <a:spcBef>
                <a:spcPts val="1000"/>
              </a:spcBef>
              <a:spcAft>
                <a:spcPts val="0"/>
              </a:spcAft>
              <a:buSzPts val="1600"/>
              <a:buNone/>
            </a:pPr>
            <a:r>
              <a:rPr lang="en-US">
                <a:solidFill>
                  <a:schemeClr val="lt1"/>
                </a:solidFill>
                <a:latin typeface="Century Gothic"/>
              </a:rPr>
              <a:t>WBC count is 29,000.  </a:t>
            </a:r>
            <a:endParaRPr/>
          </a:p>
          <a:p>
            <a:pPr marL="0" lvl="0" indent="0" algn="l" rtl="0">
              <a:spcBef>
                <a:spcPts val="1000"/>
              </a:spcBef>
              <a:spcAft>
                <a:spcPts val="0"/>
              </a:spcAft>
              <a:buSzPts val="1600"/>
              <a:buNone/>
            </a:pPr>
            <a:endParaRPr>
              <a:solidFill>
                <a:schemeClr val="lt1"/>
              </a:solidFill>
            </a:endParaRPr>
          </a:p>
          <a:p>
            <a:pPr marL="0" lvl="0" indent="0" algn="l" rtl="0">
              <a:spcBef>
                <a:spcPts val="1000"/>
              </a:spcBef>
              <a:spcAft>
                <a:spcPts val="0"/>
              </a:spcAft>
              <a:buSzPts val="1600"/>
              <a:buNone/>
            </a:pPr>
            <a:endParaRPr>
              <a:solidFill>
                <a:schemeClr val="lt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45"/>
          <p:cNvSpPr txBox="1">
            <a:spLocks noGrp="1"/>
          </p:cNvSpPr>
          <p:nvPr>
            <p:ph type="title"/>
          </p:nvPr>
        </p:nvSpPr>
        <p:spPr>
          <a:xfrm>
            <a:off x="684212" y="-101888"/>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INITIAL WORKUP</a:t>
            </a:r>
            <a:endParaRPr/>
          </a:p>
        </p:txBody>
      </p:sp>
      <p:pic>
        <p:nvPicPr>
          <p:cNvPr id="538" name="Google Shape;538;p45"/>
          <p:cNvPicPr preferRelativeResize="0">
            <a:picLocks noGrp="1"/>
          </p:cNvPicPr>
          <p:nvPr>
            <p:ph type="body" idx="1"/>
          </p:nvPr>
        </p:nvPicPr>
        <p:blipFill rotWithShape="1">
          <a:blip r:embed="rId3">
            <a:alphaModFix/>
          </a:blip>
          <a:srcRect/>
          <a:stretch/>
        </p:blipFill>
        <p:spPr>
          <a:xfrm>
            <a:off x="3372858" y="1143002"/>
            <a:ext cx="4895499" cy="560757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46"/>
          <p:cNvSpPr txBox="1">
            <a:spLocks noGrp="1"/>
          </p:cNvSpPr>
          <p:nvPr>
            <p:ph type="title"/>
          </p:nvPr>
        </p:nvSpPr>
        <p:spPr>
          <a:xfrm>
            <a:off x="802199" y="220132"/>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544" name="Google Shape;544;p46"/>
          <p:cNvSpPr txBox="1">
            <a:spLocks noGrp="1"/>
          </p:cNvSpPr>
          <p:nvPr>
            <p:ph type="body" idx="1"/>
          </p:nvPr>
        </p:nvSpPr>
        <p:spPr>
          <a:xfrm>
            <a:off x="733373" y="1963993"/>
            <a:ext cx="8534400" cy="4141839"/>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1920"/>
              <a:buNone/>
            </a:pPr>
            <a:r>
              <a:rPr lang="en-US" sz="2400">
                <a:solidFill>
                  <a:schemeClr val="lt1"/>
                </a:solidFill>
                <a:latin typeface="Century Gothic"/>
              </a:rPr>
              <a:t>What is the most likely diagnosis and testing strategy?</a:t>
            </a:r>
            <a:endParaRPr/>
          </a:p>
          <a:p>
            <a:pPr marL="0" lvl="0" indent="0" algn="l" rtl="0">
              <a:spcBef>
                <a:spcPts val="1080"/>
              </a:spcBef>
              <a:spcAft>
                <a:spcPts val="0"/>
              </a:spcAft>
              <a:buSzPts val="1920"/>
              <a:buNone/>
            </a:pPr>
            <a:endParaRPr sz="2400">
              <a:solidFill>
                <a:schemeClr val="lt1"/>
              </a:solidFill>
            </a:endParaRPr>
          </a:p>
          <a:p>
            <a:pPr marL="285750" lvl="0" indent="-285750" algn="l" rtl="0">
              <a:spcBef>
                <a:spcPts val="1080"/>
              </a:spcBef>
              <a:spcAft>
                <a:spcPts val="0"/>
              </a:spcAft>
              <a:buSzPts val="1920"/>
              <a:buAutoNum type="alphaUcPeriod"/>
            </a:pPr>
            <a:r>
              <a:rPr lang="en-US" sz="2400">
                <a:solidFill>
                  <a:schemeClr val="lt1"/>
                </a:solidFill>
                <a:latin typeface="Century Gothic"/>
              </a:rPr>
              <a:t>Norovirus; No testing indicated as self limiting viral illness</a:t>
            </a:r>
            <a:endParaRPr/>
          </a:p>
          <a:p>
            <a:pPr marL="285750" lvl="0" indent="-285750" algn="l" rtl="0">
              <a:spcBef>
                <a:spcPts val="1080"/>
              </a:spcBef>
              <a:spcAft>
                <a:spcPts val="0"/>
              </a:spcAft>
              <a:buSzPts val="1920"/>
              <a:buAutoNum type="alphaUcPeriod"/>
            </a:pPr>
            <a:r>
              <a:rPr lang="en-US" sz="2400">
                <a:solidFill>
                  <a:schemeClr val="lt1"/>
                </a:solidFill>
                <a:latin typeface="Century Gothic"/>
              </a:rPr>
              <a:t>Invasive salmonella; blood cultures</a:t>
            </a:r>
            <a:endParaRPr/>
          </a:p>
          <a:p>
            <a:pPr marL="285750" lvl="0" indent="-285750" algn="l" rtl="0">
              <a:spcBef>
                <a:spcPts val="1080"/>
              </a:spcBef>
              <a:spcAft>
                <a:spcPts val="0"/>
              </a:spcAft>
              <a:buSzPts val="1920"/>
              <a:buAutoNum type="alphaUcPeriod"/>
            </a:pPr>
            <a:r>
              <a:rPr lang="en-US" sz="2400">
                <a:solidFill>
                  <a:schemeClr val="lt1"/>
                </a:solidFill>
                <a:latin typeface="Century Gothic"/>
              </a:rPr>
              <a:t>Recurrent bacteremia; blood cultures and empiric antibiotics</a:t>
            </a:r>
            <a:endParaRPr/>
          </a:p>
          <a:p>
            <a:pPr marL="285750" lvl="0" indent="-285750" algn="l" rtl="0">
              <a:spcBef>
                <a:spcPts val="1080"/>
              </a:spcBef>
              <a:spcAft>
                <a:spcPts val="0"/>
              </a:spcAft>
              <a:buSzPts val="1920"/>
              <a:buFont typeface="Noto Sans Symbols"/>
              <a:buAutoNum type="alphaUcPeriod"/>
            </a:pPr>
            <a:r>
              <a:rPr lang="en-US" sz="2400">
                <a:solidFill>
                  <a:schemeClr val="lt1"/>
                </a:solidFill>
                <a:latin typeface="Century Gothic"/>
              </a:rPr>
              <a:t>C. diff; C. difficile NAAT/PCR with reflex toxin EIA</a:t>
            </a:r>
            <a:endParaRPr/>
          </a:p>
          <a:p>
            <a:pPr marL="285750" lvl="0" indent="-285750" algn="l" rtl="0">
              <a:spcBef>
                <a:spcPts val="1080"/>
              </a:spcBef>
              <a:spcAft>
                <a:spcPts val="0"/>
              </a:spcAft>
              <a:buSzPts val="1920"/>
              <a:buFont typeface="Noto Sans Symbols"/>
              <a:buAutoNum type="alphaUcPeriod"/>
            </a:pPr>
            <a:r>
              <a:rPr lang="en-US" sz="2400">
                <a:solidFill>
                  <a:schemeClr val="lt1"/>
                </a:solidFill>
                <a:latin typeface="Century Gothic"/>
              </a:rPr>
              <a:t>Cystoisospora;, stool O&amp;P</a:t>
            </a:r>
            <a:endParaRPr/>
          </a:p>
          <a:p>
            <a:pPr marL="0" lvl="0" indent="0" algn="l" rtl="0">
              <a:spcBef>
                <a:spcPts val="1000"/>
              </a:spcBef>
              <a:spcAft>
                <a:spcPts val="0"/>
              </a:spcAft>
              <a:buSzPts val="1600"/>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ge4b69f2b41_0_36"/>
          <p:cNvSpPr txBox="1">
            <a:spLocks noGrp="1"/>
          </p:cNvSpPr>
          <p:nvPr>
            <p:ph type="title"/>
          </p:nvPr>
        </p:nvSpPr>
        <p:spPr>
          <a:xfrm>
            <a:off x="802199" y="220132"/>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550" name="Google Shape;550;ge4b69f2b41_0_36"/>
          <p:cNvSpPr txBox="1">
            <a:spLocks noGrp="1"/>
          </p:cNvSpPr>
          <p:nvPr>
            <p:ph type="body" idx="1"/>
          </p:nvPr>
        </p:nvSpPr>
        <p:spPr>
          <a:xfrm>
            <a:off x="733373" y="1963993"/>
            <a:ext cx="8534400" cy="4141800"/>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1920"/>
              <a:buNone/>
            </a:pPr>
            <a:r>
              <a:rPr lang="en-US" sz="2400">
                <a:solidFill>
                  <a:schemeClr val="lt1"/>
                </a:solidFill>
                <a:latin typeface="Century Gothic"/>
              </a:rPr>
              <a:t>What is the most likely diagnosis and testing strategy?</a:t>
            </a:r>
            <a:endParaRPr/>
          </a:p>
          <a:p>
            <a:pPr marL="0" lvl="0" indent="0" algn="l" rtl="0">
              <a:spcBef>
                <a:spcPts val="1080"/>
              </a:spcBef>
              <a:spcAft>
                <a:spcPts val="0"/>
              </a:spcAft>
              <a:buSzPts val="1920"/>
              <a:buNone/>
            </a:pPr>
            <a:endParaRPr sz="2400">
              <a:solidFill>
                <a:schemeClr val="lt1"/>
              </a:solidFill>
            </a:endParaRPr>
          </a:p>
          <a:p>
            <a:pPr marL="285750" lvl="0" indent="-285750" algn="l" rtl="0">
              <a:spcBef>
                <a:spcPts val="1080"/>
              </a:spcBef>
              <a:spcAft>
                <a:spcPts val="0"/>
              </a:spcAft>
              <a:buSzPts val="1920"/>
              <a:buAutoNum type="alphaUcPeriod"/>
            </a:pPr>
            <a:r>
              <a:rPr lang="en-US" sz="2400">
                <a:solidFill>
                  <a:schemeClr val="lt1"/>
                </a:solidFill>
                <a:latin typeface="Century Gothic"/>
              </a:rPr>
              <a:t>Norovirus; No testing indicated as self limiting viral illness</a:t>
            </a:r>
            <a:endParaRPr/>
          </a:p>
          <a:p>
            <a:pPr marL="285750" lvl="0" indent="-285750" algn="l" rtl="0">
              <a:spcBef>
                <a:spcPts val="1080"/>
              </a:spcBef>
              <a:spcAft>
                <a:spcPts val="0"/>
              </a:spcAft>
              <a:buSzPts val="1920"/>
              <a:buAutoNum type="alphaUcPeriod"/>
            </a:pPr>
            <a:r>
              <a:rPr lang="en-US" sz="2400">
                <a:solidFill>
                  <a:schemeClr val="lt1"/>
                </a:solidFill>
                <a:latin typeface="Century Gothic"/>
              </a:rPr>
              <a:t>Invasive salmonella; blood cultures</a:t>
            </a:r>
            <a:endParaRPr/>
          </a:p>
          <a:p>
            <a:pPr marL="285750" lvl="0" indent="-285750" algn="l" rtl="0">
              <a:spcBef>
                <a:spcPts val="1080"/>
              </a:spcBef>
              <a:spcAft>
                <a:spcPts val="0"/>
              </a:spcAft>
              <a:buSzPts val="1920"/>
              <a:buAutoNum type="alphaUcPeriod"/>
            </a:pPr>
            <a:r>
              <a:rPr lang="en-US" sz="2400">
                <a:solidFill>
                  <a:schemeClr val="lt1"/>
                </a:solidFill>
                <a:latin typeface="Century Gothic"/>
              </a:rPr>
              <a:t>Recurrent bacteremia; blood cultures and empiric antibiotics</a:t>
            </a:r>
            <a:endParaRPr/>
          </a:p>
          <a:p>
            <a:pPr marL="285750" lvl="0" indent="-285750" algn="l" rtl="0">
              <a:spcBef>
                <a:spcPts val="1080"/>
              </a:spcBef>
              <a:spcAft>
                <a:spcPts val="0"/>
              </a:spcAft>
              <a:buClr>
                <a:schemeClr val="dk1"/>
              </a:buClr>
              <a:buSzPts val="1920"/>
              <a:buFont typeface="Noto Sans Symbols"/>
              <a:buAutoNum type="alphaUcPeriod"/>
            </a:pPr>
            <a:r>
              <a:rPr lang="en-US" sz="2400">
                <a:solidFill>
                  <a:schemeClr val="dk1"/>
                </a:solidFill>
                <a:highlight>
                  <a:srgbClr val="FFFF00"/>
                </a:highlight>
                <a:latin typeface="Century Gothic"/>
              </a:rPr>
              <a:t>C. diff; C. difficile NAAT/PCR with reflex toxin EIA</a:t>
            </a:r>
            <a:endParaRPr>
              <a:solidFill>
                <a:schemeClr val="dk1"/>
              </a:solidFill>
              <a:highlight>
                <a:srgbClr val="FFFF00"/>
              </a:highlight>
            </a:endParaRPr>
          </a:p>
          <a:p>
            <a:pPr marL="285750" lvl="0" indent="-285750" algn="l" rtl="0">
              <a:spcBef>
                <a:spcPts val="1080"/>
              </a:spcBef>
              <a:spcAft>
                <a:spcPts val="0"/>
              </a:spcAft>
              <a:buSzPts val="1920"/>
              <a:buFont typeface="Noto Sans Symbols"/>
              <a:buAutoNum type="alphaUcPeriod"/>
            </a:pPr>
            <a:r>
              <a:rPr lang="en-US" sz="2400">
                <a:solidFill>
                  <a:schemeClr val="lt1"/>
                </a:solidFill>
                <a:latin typeface="Century Gothic"/>
              </a:rPr>
              <a:t>Cystoisospora;, stool O&amp;P</a:t>
            </a:r>
            <a:endParaRPr/>
          </a:p>
          <a:p>
            <a:pPr marL="0" lvl="0" indent="0" algn="l" rtl="0">
              <a:spcBef>
                <a:spcPts val="1000"/>
              </a:spcBef>
              <a:spcAft>
                <a:spcPts val="0"/>
              </a:spcAft>
              <a:buSzPts val="1600"/>
              <a:buNone/>
            </a:pP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7"/>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6 SUMMARY</a:t>
            </a:r>
            <a:endParaRPr/>
          </a:p>
        </p:txBody>
      </p:sp>
      <p:sp>
        <p:nvSpPr>
          <p:cNvPr id="556" name="Google Shape;556;p47"/>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lnSpcReduction="10000"/>
          </a:bodyPr>
          <a:lstStyle/>
          <a:p>
            <a:pPr marL="0" lvl="0" indent="0" algn="l" rtl="0">
              <a:spcBef>
                <a:spcPts val="0"/>
              </a:spcBef>
              <a:spcAft>
                <a:spcPts val="0"/>
              </a:spcAft>
              <a:buSzPts val="2880"/>
              <a:buNone/>
            </a:pPr>
            <a:r>
              <a:rPr lang="en-US" sz="3600">
                <a:solidFill>
                  <a:schemeClr val="lt1"/>
                </a:solidFill>
                <a:latin typeface="Century Gothic"/>
              </a:rPr>
              <a:t>Liver transplant recipient, complicated by long hospitalization, </a:t>
            </a:r>
            <a:r>
              <a:rPr lang="en-US" sz="3600" b="1">
                <a:solidFill>
                  <a:schemeClr val="lt1"/>
                </a:solidFill>
                <a:latin typeface="Century Gothic"/>
              </a:rPr>
              <a:t>broad spectrum antibiotics</a:t>
            </a:r>
            <a:endParaRPr/>
          </a:p>
          <a:p>
            <a:pPr marL="0" lvl="0" indent="0" algn="l" rtl="0">
              <a:spcBef>
                <a:spcPts val="1320"/>
              </a:spcBef>
              <a:spcAft>
                <a:spcPts val="0"/>
              </a:spcAft>
              <a:buSzPts val="2880"/>
              <a:buNone/>
            </a:pPr>
            <a:endParaRPr sz="3600" b="1">
              <a:solidFill>
                <a:schemeClr val="lt1"/>
              </a:solidFill>
            </a:endParaRPr>
          </a:p>
          <a:p>
            <a:pPr marL="0" lvl="0" indent="0" algn="l" rtl="0">
              <a:spcBef>
                <a:spcPts val="1320"/>
              </a:spcBef>
              <a:spcAft>
                <a:spcPts val="0"/>
              </a:spcAft>
              <a:buSzPts val="2880"/>
              <a:buNone/>
            </a:pPr>
            <a:r>
              <a:rPr lang="en-US" sz="3600">
                <a:solidFill>
                  <a:schemeClr val="lt1"/>
                </a:solidFill>
                <a:latin typeface="Century Gothic"/>
              </a:rPr>
              <a:t>Abdominal pain, profuse watery diarrhea, marked </a:t>
            </a:r>
            <a:r>
              <a:rPr lang="en-US" sz="3600" b="1">
                <a:solidFill>
                  <a:schemeClr val="lt1"/>
                </a:solidFill>
                <a:latin typeface="Century Gothic"/>
              </a:rPr>
              <a:t>leukocytosis</a:t>
            </a:r>
            <a:r>
              <a:rPr lang="en-US" sz="3600">
                <a:solidFill>
                  <a:schemeClr val="lt1"/>
                </a:solidFill>
                <a:latin typeface="Century Gothic"/>
              </a:rPr>
              <a:t>, sepsis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561"/>
        <p:cNvGrpSpPr/>
        <p:nvPr/>
      </p:nvGrpSpPr>
      <p:grpSpPr>
        <a:xfrm>
          <a:off x="0" y="0"/>
          <a:ext cx="0" cy="0"/>
          <a:chOff x="0" y="0"/>
          <a:chExt cx="0" cy="0"/>
        </a:xfrm>
      </p:grpSpPr>
      <p:sp>
        <p:nvSpPr>
          <p:cNvPr id="573" name="Rectangle 572"/>
          <p:cNvSpPr/>
          <p:nvPr/>
        </p:nvSpPr>
        <p:spPr>
          <a:xfrm>
            <a:off x="530352" y="201168"/>
            <a:ext cx="73152" cy="566928"/>
          </a:xfrm>
          <a:prstGeom prst="rect">
            <a:avLst/>
          </a:prstGeom>
          <a:solidFill>
            <a:srgbClr val="1F6F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2" name="Google Shape;562;p48"/>
          <p:cNvSpPr/>
          <p:nvPr/>
        </p:nvSpPr>
        <p:spPr>
          <a:xfrm>
            <a:off x="114300" y="0"/>
            <a:ext cx="12192000" cy="6858000"/>
          </a:xfrm>
          <a:prstGeom prst="rect">
            <a:avLst/>
          </a:prstGeom>
          <a:gradFill>
            <a:gsLst>
              <a:gs pos="0">
                <a:srgbClr val="62D2EF"/>
              </a:gs>
              <a:gs pos="10000">
                <a:srgbClr val="62D2EF"/>
              </a:gs>
              <a:gs pos="100000">
                <a:srgbClr val="05578D"/>
              </a:gs>
            </a:gsLst>
            <a:lin ang="6120000" scaled="0"/>
          </a:gradFill>
          <a:ln>
            <a:noFill/>
          </a:ln>
        </p:spPr>
        <p:txBody>
          <a:bodyPr spcFirstLastPara="1" wrap="square" lIns="54864" tIns="45700" rIns="54864"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63" name="Google Shape;563;p48"/>
          <p:cNvSpPr txBox="1">
            <a:spLocks noGrp="1"/>
          </p:cNvSpPr>
          <p:nvPr>
            <p:ph type="title"/>
          </p:nvPr>
        </p:nvSpPr>
        <p:spPr>
          <a:xfrm>
            <a:off x="3978579" y="4487332"/>
            <a:ext cx="5627158"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CASE 6 TAKEAWAY: </a:t>
            </a:r>
            <a:r>
              <a:rPr lang="en-US" i="1">
                <a:latin typeface="Century Gothic"/>
              </a:rPr>
              <a:t>CLOSTRIDIUM DIFFICILE</a:t>
            </a:r>
            <a:endParaRPr/>
          </a:p>
        </p:txBody>
      </p:sp>
      <p:pic>
        <p:nvPicPr>
          <p:cNvPr id="564" name="Google Shape;564;p48"/>
          <p:cNvPicPr preferRelativeResize="0"/>
          <p:nvPr/>
        </p:nvPicPr>
        <p:blipFill rotWithShape="1">
          <a:blip r:embed="rId3">
            <a:alphaModFix/>
          </a:blip>
          <a:srcRect l="26175" r="20072"/>
          <a:stretch/>
        </p:blipFill>
        <p:spPr>
          <a:xfrm>
            <a:off x="831" y="10"/>
            <a:ext cx="3502025" cy="6857990"/>
          </a:xfrm>
          <a:prstGeom prst="rect">
            <a:avLst/>
          </a:prstGeom>
          <a:noFill/>
          <a:ln>
            <a:noFill/>
          </a:ln>
        </p:spPr>
      </p:pic>
      <p:sp>
        <p:nvSpPr>
          <p:cNvPr id="565" name="Google Shape;565;p48"/>
          <p:cNvSpPr txBox="1">
            <a:spLocks noGrp="1"/>
          </p:cNvSpPr>
          <p:nvPr>
            <p:ph type="body" idx="1"/>
          </p:nvPr>
        </p:nvSpPr>
        <p:spPr>
          <a:xfrm>
            <a:off x="3884612" y="685800"/>
            <a:ext cx="7388226" cy="3623731"/>
          </a:xfrm>
          <a:prstGeom prst="rect">
            <a:avLst/>
          </a:prstGeom>
          <a:noFill/>
          <a:ln>
            <a:noFill/>
          </a:ln>
        </p:spPr>
        <p:txBody>
          <a:bodyPr spcFirstLastPara="1" wrap="square" lIns="54864" tIns="45700" rIns="54864" bIns="45700" anchor="ctr" anchorCtr="0">
            <a:normAutofit/>
          </a:bodyPr>
          <a:lstStyle/>
          <a:p>
            <a:pPr marL="285750" lvl="0" indent="-285750" algn="l" rtl="0">
              <a:lnSpc>
                <a:spcPct val="90000"/>
              </a:lnSpc>
              <a:spcBef>
                <a:spcPts val="0"/>
              </a:spcBef>
              <a:spcAft>
                <a:spcPts val="0"/>
              </a:spcAft>
              <a:buSzPts val="1200"/>
              <a:buChar char="▶"/>
            </a:pPr>
            <a:r>
              <a:rPr lang="en-US" sz="1500" dirty="0">
                <a:solidFill>
                  <a:schemeClr val="lt1"/>
                </a:solidFill>
                <a:latin typeface="Century Gothic"/>
              </a:rPr>
              <a:t>Micro:</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Toxigenic and nontoxigenic. Asymptomatic colonization possible.</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Pathogenesis: Loss of normal flora 🡪 colonization 🡪 toxin</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Toxin A (enterotoxin) &amp; Toxin B (cytotoxin)</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NAP1/027:  ↑ Toxin A &amp; B, production of binary toxin</a:t>
            </a:r>
            <a:endParaRPr dirty="0"/>
          </a:p>
          <a:p>
            <a:pPr marL="285750" lvl="0" indent="-285750" algn="l" rtl="0">
              <a:lnSpc>
                <a:spcPct val="90000"/>
              </a:lnSpc>
              <a:spcBef>
                <a:spcPts val="900"/>
              </a:spcBef>
              <a:spcAft>
                <a:spcPts val="0"/>
              </a:spcAft>
              <a:buSzPts val="1200"/>
              <a:buChar char="▶"/>
            </a:pPr>
            <a:r>
              <a:rPr lang="en-US" sz="1500" dirty="0">
                <a:solidFill>
                  <a:schemeClr val="lt1"/>
                </a:solidFill>
                <a:latin typeface="Century Gothic"/>
              </a:rPr>
              <a:t>Clinical:</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Inflammatory diarrhea, leukocytosis can be extreme</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Complications: toxic megacolon, perforation, protein-losing enteropathy</a:t>
            </a:r>
            <a:endParaRPr dirty="0"/>
          </a:p>
          <a:p>
            <a:pPr marL="742950" lvl="1" indent="-285750" algn="l" rtl="0">
              <a:lnSpc>
                <a:spcPct val="90000"/>
              </a:lnSpc>
              <a:spcBef>
                <a:spcPts val="900"/>
              </a:spcBef>
              <a:spcAft>
                <a:spcPts val="0"/>
              </a:spcAft>
              <a:buSzPts val="1200"/>
              <a:buChar char="▶"/>
            </a:pPr>
            <a:r>
              <a:rPr lang="en-US" sz="1500" dirty="0">
                <a:solidFill>
                  <a:schemeClr val="lt1"/>
                </a:solidFill>
                <a:latin typeface="Century Gothic"/>
              </a:rPr>
              <a:t>Treatment: PO Vancomycin, fidaxomicin</a:t>
            </a:r>
            <a:endParaRPr dirty="0"/>
          </a:p>
        </p:txBody>
      </p:sp>
      <p:grpSp>
        <p:nvGrpSpPr>
          <p:cNvPr id="566" name="Google Shape;566;p48"/>
          <p:cNvGrpSpPr/>
          <p:nvPr/>
        </p:nvGrpSpPr>
        <p:grpSpPr>
          <a:xfrm>
            <a:off x="9206969" y="2963333"/>
            <a:ext cx="2981859" cy="3208867"/>
            <a:chOff x="9206969" y="2963333"/>
            <a:chExt cx="2981859" cy="3208867"/>
          </a:xfrm>
        </p:grpSpPr>
        <p:cxnSp>
          <p:nvCxnSpPr>
            <p:cNvPr id="567" name="Google Shape;567;p48"/>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568" name="Google Shape;568;p48"/>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569" name="Google Shape;569;p48"/>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570" name="Google Shape;570;p48"/>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571" name="Google Shape;571;p48"/>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572" name="Google Shape;572;p48"/>
          <p:cNvSpPr txBox="1"/>
          <p:nvPr/>
        </p:nvSpPr>
        <p:spPr>
          <a:xfrm>
            <a:off x="831" y="6172201"/>
            <a:ext cx="3502025" cy="685799"/>
          </a:xfrm>
          <a:prstGeom prst="rect">
            <a:avLst/>
          </a:prstGeom>
          <a:solidFill>
            <a:srgbClr val="09304A">
              <a:alpha val="49803"/>
            </a:srgbClr>
          </a:solidFill>
          <a:ln>
            <a:noFill/>
          </a:ln>
        </p:spPr>
        <p:txBody>
          <a:bodyPr spcFirstLastPara="1" wrap="square" lIns="54864" tIns="45700" rIns="54864" bIns="45700" anchor="t" anchorCtr="0">
            <a:noAutofit/>
          </a:bodyPr>
          <a:lstStyle/>
          <a:p>
            <a:pPr marL="0" marR="0" lvl="0" indent="0" algn="ctr" rtl="0">
              <a:spcBef>
                <a:spcPts val="0"/>
              </a:spcBef>
              <a:spcAft>
                <a:spcPts val="0"/>
              </a:spcAft>
              <a:buNone/>
            </a:pPr>
            <a:r>
              <a:rPr lang="en-US" sz="1300" i="1">
                <a:solidFill>
                  <a:srgbClr val="FFFFFF"/>
                </a:solidFill>
                <a:latin typeface="Century Gothic"/>
                <a:ea typeface="Century Gothic"/>
                <a:cs typeface="Century Gothic"/>
                <a:sym typeface="Century Gothic"/>
              </a:rPr>
              <a:t>Mandell et al. Principles and Practice of Infectious Diseases 6</a:t>
            </a:r>
            <a:r>
              <a:rPr lang="en-US" sz="1300" i="1" baseline="30000">
                <a:solidFill>
                  <a:srgbClr val="FFFFFF"/>
                </a:solidFill>
                <a:latin typeface="Century Gothic"/>
                <a:ea typeface="Century Gothic"/>
                <a:cs typeface="Century Gothic"/>
                <a:sym typeface="Century Gothic"/>
              </a:rPr>
              <a:t>th</a:t>
            </a:r>
            <a:r>
              <a:rPr lang="en-US" sz="1300" i="1">
                <a:solidFill>
                  <a:srgbClr val="FFFFFF"/>
                </a:solidFill>
                <a:latin typeface="Century Gothic"/>
                <a:ea typeface="Century Gothic"/>
                <a:cs typeface="Century Gothic"/>
                <a:sym typeface="Century Gothic"/>
              </a:rPr>
              <a:t> Ed.  Philadelphia, PA: Elsevier, 2005</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49"/>
          <p:cNvSpPr txBox="1">
            <a:spLocks noGrp="1"/>
          </p:cNvSpPr>
          <p:nvPr>
            <p:ph type="title"/>
          </p:nvPr>
        </p:nvSpPr>
        <p:spPr>
          <a:xfrm>
            <a:off x="684212" y="-142229"/>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7</a:t>
            </a:r>
            <a:endParaRPr/>
          </a:p>
        </p:txBody>
      </p:sp>
      <p:sp>
        <p:nvSpPr>
          <p:cNvPr id="579" name="Google Shape;579;p49"/>
          <p:cNvSpPr txBox="1">
            <a:spLocks noGrp="1"/>
          </p:cNvSpPr>
          <p:nvPr>
            <p:ph type="body" idx="1"/>
          </p:nvPr>
        </p:nvSpPr>
        <p:spPr>
          <a:xfrm>
            <a:off x="470648" y="1546412"/>
            <a:ext cx="10217018" cy="5070369"/>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600"/>
              <a:buNone/>
            </a:pPr>
            <a:r>
              <a:rPr lang="en-US" dirty="0">
                <a:solidFill>
                  <a:schemeClr val="lt1"/>
                </a:solidFill>
                <a:latin typeface="Century Gothic"/>
              </a:rPr>
              <a:t>A 37-year-old man with history of HIV presents to the ED with 2 days of fever, abdominal cramping, and bloody diarrhea.  Initially the diarrhea was watery, then it turned bloody today so he came to the ED.  </a:t>
            </a:r>
          </a:p>
          <a:p>
            <a:pPr marL="0" lvl="0" indent="0" algn="l" rtl="0">
              <a:spcBef>
                <a:spcPts val="0"/>
              </a:spcBef>
              <a:spcAft>
                <a:spcPts val="0"/>
              </a:spcAft>
              <a:buSzPts val="1600"/>
              <a:buNone/>
            </a:pPr>
            <a:endParaRPr lang="en-US" dirty="0">
              <a:solidFill>
                <a:schemeClr val="lt1"/>
              </a:solidFill>
            </a:endParaRPr>
          </a:p>
          <a:p>
            <a:pPr marL="0" lvl="0" indent="0" algn="l" rtl="0">
              <a:spcBef>
                <a:spcPts val="0"/>
              </a:spcBef>
              <a:spcAft>
                <a:spcPts val="0"/>
              </a:spcAft>
              <a:buSzPts val="1600"/>
              <a:buNone/>
            </a:pPr>
            <a:r>
              <a:rPr lang="en-US" dirty="0">
                <a:solidFill>
                  <a:schemeClr val="lt1"/>
                </a:solidFill>
                <a:latin typeface="Century Gothic"/>
              </a:rPr>
              <a:t>The patient reports that he was at a cookout the weekend prior where they ate hamburgers, hot dogs and potato salad.  He is unsure if anyone from it is ill. </a:t>
            </a:r>
          </a:p>
          <a:p>
            <a:pPr marL="0" lvl="0" indent="0" algn="l" rtl="0">
              <a:spcBef>
                <a:spcPts val="0"/>
              </a:spcBef>
              <a:spcAft>
                <a:spcPts val="0"/>
              </a:spcAft>
              <a:buSzPts val="1600"/>
              <a:buNone/>
            </a:pPr>
            <a:endParaRPr lang="en-US" dirty="0">
              <a:solidFill>
                <a:schemeClr val="lt1"/>
              </a:solidFill>
            </a:endParaRPr>
          </a:p>
          <a:p>
            <a:pPr marL="0" lvl="0" indent="0" algn="l" rtl="0">
              <a:spcBef>
                <a:spcPts val="0"/>
              </a:spcBef>
              <a:spcAft>
                <a:spcPts val="0"/>
              </a:spcAft>
              <a:buSzPts val="1600"/>
              <a:buNone/>
            </a:pPr>
            <a:r>
              <a:rPr lang="en-US" dirty="0">
                <a:solidFill>
                  <a:schemeClr val="lt1"/>
                </a:solidFill>
                <a:latin typeface="Century Gothic"/>
              </a:rPr>
              <a:t>Reports that he has been sexually active with three other male partners in the past 6 months.  No recent antibiotics.  He only takes his HIV medications intermittently and not for the past month.  </a:t>
            </a:r>
          </a:p>
          <a:p>
            <a:pPr marL="0" lvl="0" indent="0" algn="l" rtl="0">
              <a:spcBef>
                <a:spcPts val="0"/>
              </a:spcBef>
              <a:spcAft>
                <a:spcPts val="0"/>
              </a:spcAft>
              <a:buSzPts val="1600"/>
              <a:buNone/>
            </a:pPr>
            <a:endParaRPr lang="en-US" dirty="0">
              <a:solidFill>
                <a:schemeClr val="lt1"/>
              </a:solidFill>
            </a:endParaRPr>
          </a:p>
          <a:p>
            <a:pPr marL="0" lvl="0" indent="0" algn="l" rtl="0">
              <a:spcBef>
                <a:spcPts val="0"/>
              </a:spcBef>
              <a:spcAft>
                <a:spcPts val="0"/>
              </a:spcAft>
              <a:buSzPts val="1600"/>
              <a:buNone/>
            </a:pPr>
            <a:r>
              <a:rPr lang="en-US" dirty="0">
                <a:solidFill>
                  <a:schemeClr val="lt1"/>
                </a:solidFill>
                <a:latin typeface="Century Gothic"/>
              </a:rPr>
              <a:t>He is febrile to 102.7, pulse 110, respirations 16, BP 100/61.  He is started on empiric antibiotics and admitted to the hospital for further workup.  </a:t>
            </a:r>
            <a:endParaRPr dirty="0"/>
          </a:p>
          <a:p>
            <a:pPr marL="0" lvl="0" indent="0" algn="l" rtl="0">
              <a:spcBef>
                <a:spcPts val="1000"/>
              </a:spcBef>
              <a:spcAft>
                <a:spcPts val="0"/>
              </a:spcAft>
              <a:buSzPts val="1600"/>
              <a:buNone/>
            </a:pPr>
            <a:endParaRPr dirty="0">
              <a:solidFill>
                <a:schemeClr val="lt1"/>
              </a:solidFill>
            </a:endParaRPr>
          </a:p>
          <a:p>
            <a:pPr marL="0" lvl="0" indent="0" algn="l" rtl="0">
              <a:spcBef>
                <a:spcPts val="1000"/>
              </a:spcBef>
              <a:spcAft>
                <a:spcPts val="0"/>
              </a:spcAft>
              <a:buSzPts val="1600"/>
              <a:buNone/>
            </a:pPr>
            <a:endParaRPr dirty="0">
              <a:solidFill>
                <a:schemeClr val="lt1"/>
              </a:solidFill>
            </a:endParaRPr>
          </a:p>
          <a:p>
            <a:pPr marL="0" lvl="0" indent="0" algn="l" rtl="0">
              <a:spcBef>
                <a:spcPts val="1000"/>
              </a:spcBef>
              <a:spcAft>
                <a:spcPts val="0"/>
              </a:spcAft>
              <a:buSzPts val="1600"/>
              <a:buNone/>
            </a:pPr>
            <a:endParaRPr dirty="0">
              <a:solidFill>
                <a:schemeClr val="lt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51"/>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7 SUMMARY</a:t>
            </a:r>
            <a:endParaRPr/>
          </a:p>
        </p:txBody>
      </p:sp>
      <p:sp>
        <p:nvSpPr>
          <p:cNvPr id="591" name="Google Shape;591;p51"/>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37 year old male, HIV+ not currently on medication</a:t>
            </a:r>
            <a:endParaRPr/>
          </a:p>
          <a:p>
            <a:pPr marL="0" lvl="0" indent="0" algn="l" rtl="0">
              <a:spcBef>
                <a:spcPts val="1320"/>
              </a:spcBef>
              <a:spcAft>
                <a:spcPts val="0"/>
              </a:spcAft>
              <a:buSzPts val="2880"/>
              <a:buNone/>
            </a:pPr>
            <a:r>
              <a:rPr lang="en-US" sz="3600">
                <a:solidFill>
                  <a:schemeClr val="lt1"/>
                </a:solidFill>
                <a:latin typeface="Century Gothic"/>
              </a:rPr>
              <a:t>Acute bloody diarrhea with systemic illness</a:t>
            </a:r>
            <a:endParaRPr/>
          </a:p>
          <a:p>
            <a:pPr marL="0" lvl="0" indent="0" algn="l" rtl="0">
              <a:spcBef>
                <a:spcPts val="1320"/>
              </a:spcBef>
              <a:spcAft>
                <a:spcPts val="0"/>
              </a:spcAft>
              <a:buSzPts val="2880"/>
              <a:buNone/>
            </a:pPr>
            <a:r>
              <a:rPr lang="en-US" sz="3600">
                <a:solidFill>
                  <a:schemeClr val="lt1"/>
                </a:solidFill>
                <a:latin typeface="Century Gothic"/>
              </a:rPr>
              <a:t>Recent cookout?  MSM?</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2"/>
          <p:cNvSpPr txBox="1">
            <a:spLocks noGrp="1"/>
          </p:cNvSpPr>
          <p:nvPr>
            <p:ph type="title"/>
          </p:nvPr>
        </p:nvSpPr>
        <p:spPr>
          <a:xfrm>
            <a:off x="684212" y="544597"/>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597" name="Google Shape;597;p52"/>
          <p:cNvSpPr txBox="1">
            <a:spLocks noGrp="1"/>
          </p:cNvSpPr>
          <p:nvPr>
            <p:ph type="body" idx="1"/>
          </p:nvPr>
        </p:nvSpPr>
        <p:spPr>
          <a:xfrm>
            <a:off x="753038" y="205166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Based on his presentation, what do you suspect the following cause of his illness?</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Microsporidia</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Enterohemorrhagic E. coli</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Shigellosis</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C difficile colitis</a:t>
            </a:r>
            <a:endParaRPr/>
          </a:p>
          <a:p>
            <a:pPr marL="0" lvl="0" indent="0" algn="l" rtl="0">
              <a:spcBef>
                <a:spcPts val="1000"/>
              </a:spcBef>
              <a:spcAft>
                <a:spcPts val="0"/>
              </a:spcAft>
              <a:buSzPts val="1600"/>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ge4b69f2b41_0_41"/>
          <p:cNvSpPr txBox="1">
            <a:spLocks noGrp="1"/>
          </p:cNvSpPr>
          <p:nvPr>
            <p:ph type="title"/>
          </p:nvPr>
        </p:nvSpPr>
        <p:spPr>
          <a:xfrm>
            <a:off x="684212" y="544597"/>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603" name="Google Shape;603;ge4b69f2b41_0_41"/>
          <p:cNvSpPr txBox="1">
            <a:spLocks noGrp="1"/>
          </p:cNvSpPr>
          <p:nvPr>
            <p:ph type="body" idx="1"/>
          </p:nvPr>
        </p:nvSpPr>
        <p:spPr>
          <a:xfrm>
            <a:off x="753038" y="2051664"/>
            <a:ext cx="8534400" cy="36153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Based on his presentation, what do you suspect the following cause of his illness?</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Microsporidia</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Enterohemorrhagic E. coli</a:t>
            </a:r>
            <a:endParaRPr/>
          </a:p>
          <a:p>
            <a:pPr marL="457200" lvl="0" indent="-457200" algn="l" rtl="0">
              <a:spcBef>
                <a:spcPts val="1080"/>
              </a:spcBef>
              <a:spcAft>
                <a:spcPts val="0"/>
              </a:spcAft>
              <a:buClr>
                <a:schemeClr val="dk1"/>
              </a:buClr>
              <a:buSzPts val="1920"/>
              <a:buAutoNum type="alphaUcParenR"/>
            </a:pPr>
            <a:r>
              <a:rPr lang="en-US" sz="2400">
                <a:solidFill>
                  <a:schemeClr val="dk1"/>
                </a:solidFill>
                <a:highlight>
                  <a:srgbClr val="FFFF00"/>
                </a:highlight>
                <a:latin typeface="Century Gothic"/>
              </a:rPr>
              <a:t>Shigellosis</a:t>
            </a:r>
            <a:endParaRPr>
              <a:solidFill>
                <a:schemeClr val="dk1"/>
              </a:solidFill>
              <a:highlight>
                <a:srgbClr val="FFFF00"/>
              </a:highlight>
            </a:endParaRPr>
          </a:p>
          <a:p>
            <a:pPr marL="457200" lvl="0" indent="-457200" algn="l" rtl="0">
              <a:spcBef>
                <a:spcPts val="1080"/>
              </a:spcBef>
              <a:spcAft>
                <a:spcPts val="0"/>
              </a:spcAft>
              <a:buSzPts val="1920"/>
              <a:buAutoNum type="alphaUcParenR"/>
            </a:pPr>
            <a:r>
              <a:rPr lang="en-US" sz="2400">
                <a:solidFill>
                  <a:schemeClr val="lt1"/>
                </a:solidFill>
                <a:latin typeface="Century Gothic"/>
              </a:rPr>
              <a:t>C difficile colitis</a:t>
            </a:r>
            <a:endParaRPr/>
          </a:p>
          <a:p>
            <a:pPr marL="0" lvl="0" indent="0" algn="l" rtl="0">
              <a:spcBef>
                <a:spcPts val="1000"/>
              </a:spcBef>
              <a:spcAft>
                <a:spcPts val="0"/>
              </a:spcAft>
              <a:buSzPts val="1600"/>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53"/>
          <p:cNvSpPr txBox="1">
            <a:spLocks noGrp="1"/>
          </p:cNvSpPr>
          <p:nvPr>
            <p:ph type="title"/>
          </p:nvPr>
        </p:nvSpPr>
        <p:spPr>
          <a:xfrm>
            <a:off x="684212" y="-88441"/>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CASE 7 TAKEAWAY - SHIGELLOSIS</a:t>
            </a:r>
            <a:endParaRPr/>
          </a:p>
        </p:txBody>
      </p:sp>
      <p:sp>
        <p:nvSpPr>
          <p:cNvPr id="609" name="Google Shape;609;p53"/>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Autofit/>
          </a:bodyPr>
          <a:lstStyle/>
          <a:p>
            <a:pPr marL="0" lvl="0" indent="0" algn="l" rtl="0">
              <a:spcBef>
                <a:spcPts val="0"/>
              </a:spcBef>
              <a:spcAft>
                <a:spcPts val="0"/>
              </a:spcAft>
              <a:buSzPts val="1440"/>
              <a:buNone/>
            </a:pPr>
            <a:r>
              <a:rPr lang="en-US" sz="1800" dirty="0">
                <a:solidFill>
                  <a:schemeClr val="lt1"/>
                </a:solidFill>
                <a:latin typeface="Century Gothic"/>
              </a:rPr>
              <a:t>Shigellosis is the most infectious bacterial </a:t>
            </a:r>
            <a:r>
              <a:rPr lang="en-US" sz="1800" dirty="0" err="1">
                <a:solidFill>
                  <a:schemeClr val="lt1"/>
                </a:solidFill>
                <a:latin typeface="Century Gothic"/>
              </a:rPr>
              <a:t>enteropathogen</a:t>
            </a:r>
            <a:r>
              <a:rPr lang="en-US" sz="1800" dirty="0">
                <a:solidFill>
                  <a:schemeClr val="lt1"/>
                </a:solidFill>
                <a:latin typeface="Century Gothic"/>
              </a:rPr>
              <a:t> – 1 to 100 organisms needed for transmission</a:t>
            </a:r>
            <a:endParaRPr dirty="0"/>
          </a:p>
          <a:p>
            <a:pPr marL="0" lvl="0" indent="0" algn="l" rtl="0">
              <a:spcBef>
                <a:spcPts val="960"/>
              </a:spcBef>
              <a:spcAft>
                <a:spcPts val="0"/>
              </a:spcAft>
              <a:buSzPts val="1440"/>
              <a:buNone/>
            </a:pPr>
            <a:endParaRPr sz="1800" dirty="0">
              <a:solidFill>
                <a:schemeClr val="lt1"/>
              </a:solidFill>
            </a:endParaRPr>
          </a:p>
          <a:p>
            <a:pPr marL="0" lvl="0" indent="0" algn="l" rtl="0">
              <a:spcBef>
                <a:spcPts val="960"/>
              </a:spcBef>
              <a:spcAft>
                <a:spcPts val="0"/>
              </a:spcAft>
              <a:buSzPts val="1440"/>
              <a:buNone/>
            </a:pPr>
            <a:r>
              <a:rPr lang="en-US" sz="1800" dirty="0">
                <a:solidFill>
                  <a:schemeClr val="lt1"/>
                </a:solidFill>
                <a:latin typeface="Century Gothic"/>
              </a:rPr>
              <a:t>Spread </a:t>
            </a:r>
            <a:r>
              <a:rPr lang="en-US" sz="1800" b="1" dirty="0">
                <a:solidFill>
                  <a:schemeClr val="lt1"/>
                </a:solidFill>
                <a:latin typeface="Century Gothic"/>
              </a:rPr>
              <a:t>person to person, </a:t>
            </a:r>
            <a:r>
              <a:rPr lang="en-US" sz="1800" dirty="0">
                <a:solidFill>
                  <a:schemeClr val="lt1"/>
                </a:solidFill>
                <a:latin typeface="Century Gothic"/>
              </a:rPr>
              <a:t>usually fecal/oral transmission</a:t>
            </a:r>
            <a:endParaRPr sz="1800" b="1" dirty="0">
              <a:solidFill>
                <a:schemeClr val="lt1"/>
              </a:solidFill>
            </a:endParaRPr>
          </a:p>
          <a:p>
            <a:pPr marL="0" lvl="0" indent="0" algn="l" rtl="0">
              <a:spcBef>
                <a:spcPts val="960"/>
              </a:spcBef>
              <a:spcAft>
                <a:spcPts val="0"/>
              </a:spcAft>
              <a:buSzPts val="1440"/>
              <a:buNone/>
            </a:pPr>
            <a:endParaRPr sz="1800" dirty="0">
              <a:solidFill>
                <a:schemeClr val="lt1"/>
              </a:solidFill>
            </a:endParaRPr>
          </a:p>
          <a:p>
            <a:pPr marL="0" lvl="0" indent="0" algn="l" rtl="0">
              <a:spcBef>
                <a:spcPts val="960"/>
              </a:spcBef>
              <a:spcAft>
                <a:spcPts val="0"/>
              </a:spcAft>
              <a:buSzPts val="1440"/>
              <a:buNone/>
            </a:pPr>
            <a:r>
              <a:rPr lang="en-US" sz="1800" dirty="0">
                <a:solidFill>
                  <a:schemeClr val="lt1"/>
                </a:solidFill>
                <a:latin typeface="Century Gothic"/>
              </a:rPr>
              <a:t>Antibiotic treatment recommended for severe illness, immunocompromised – quinolone or 3</a:t>
            </a:r>
            <a:r>
              <a:rPr lang="en-US" sz="1800" baseline="30000" dirty="0">
                <a:solidFill>
                  <a:schemeClr val="lt1"/>
                </a:solidFill>
                <a:latin typeface="Century Gothic"/>
              </a:rPr>
              <a:t>rd</a:t>
            </a:r>
            <a:r>
              <a:rPr lang="en-US" sz="1800" dirty="0">
                <a:solidFill>
                  <a:schemeClr val="lt1"/>
                </a:solidFill>
                <a:latin typeface="Century Gothic"/>
              </a:rPr>
              <a:t> generation cephalosporin</a:t>
            </a:r>
            <a:endParaRPr dirty="0"/>
          </a:p>
          <a:p>
            <a:pPr marL="0" lvl="0" indent="0" algn="l" rtl="0">
              <a:spcBef>
                <a:spcPts val="960"/>
              </a:spcBef>
              <a:spcAft>
                <a:spcPts val="0"/>
              </a:spcAft>
              <a:buSzPts val="1440"/>
              <a:buNone/>
            </a:pPr>
            <a:endParaRPr sz="1800" dirty="0">
              <a:solidFill>
                <a:schemeClr val="lt1"/>
              </a:solidFill>
            </a:endParaRPr>
          </a:p>
          <a:p>
            <a:pPr marL="0" lvl="0" indent="0" algn="l" rtl="0">
              <a:spcBef>
                <a:spcPts val="960"/>
              </a:spcBef>
              <a:spcAft>
                <a:spcPts val="0"/>
              </a:spcAft>
              <a:buSzPts val="1440"/>
              <a:buNone/>
            </a:pPr>
            <a:r>
              <a:rPr lang="en-US" sz="1800" dirty="0">
                <a:solidFill>
                  <a:schemeClr val="lt1"/>
                </a:solidFill>
                <a:latin typeface="Century Gothic"/>
              </a:rPr>
              <a:t>Complications:</a:t>
            </a:r>
            <a:endParaRPr dirty="0"/>
          </a:p>
          <a:p>
            <a:pPr marL="1200150" lvl="2" indent="-285750" algn="l" rtl="0">
              <a:spcBef>
                <a:spcPts val="960"/>
              </a:spcBef>
              <a:spcAft>
                <a:spcPts val="0"/>
              </a:spcAft>
              <a:buSzPts val="1440"/>
              <a:buChar char="▶"/>
            </a:pPr>
            <a:r>
              <a:rPr lang="en-US" sz="1800" dirty="0">
                <a:solidFill>
                  <a:schemeClr val="lt1"/>
                </a:solidFill>
                <a:latin typeface="Century Gothic"/>
              </a:rPr>
              <a:t>Bacteremia, HUS, post-infectious reactive arthritis, acute GN</a:t>
            </a:r>
            <a:endParaRPr dirty="0"/>
          </a:p>
          <a:p>
            <a:pPr marL="0" lvl="0" indent="0" algn="l" rtl="0">
              <a:spcBef>
                <a:spcPts val="960"/>
              </a:spcBef>
              <a:spcAft>
                <a:spcPts val="0"/>
              </a:spcAft>
              <a:buSzPts val="1440"/>
              <a:buNone/>
            </a:pPr>
            <a:endParaRPr sz="1800" dirty="0">
              <a:solidFill>
                <a:schemeClr val="lt1"/>
              </a:solidFill>
            </a:endParaRPr>
          </a:p>
          <a:p>
            <a:pPr marL="0" lvl="0" indent="0" algn="l" rtl="0">
              <a:spcBef>
                <a:spcPts val="960"/>
              </a:spcBef>
              <a:spcAft>
                <a:spcPts val="0"/>
              </a:spcAft>
              <a:buSzPts val="1440"/>
              <a:buNone/>
            </a:pPr>
            <a:endParaRPr sz="1800" dirty="0">
              <a:solidFill>
                <a:schemeClr val="l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35EB-7C02-B69C-AA0E-E254C76BEB92}"/>
              </a:ext>
            </a:extLst>
          </p:cNvPr>
          <p:cNvSpPr>
            <a:spLocks noGrp="1"/>
          </p:cNvSpPr>
          <p:nvPr>
            <p:ph type="title"/>
          </p:nvPr>
        </p:nvSpPr>
        <p:spPr>
          <a:xfrm>
            <a:off x="684212" y="429682"/>
            <a:ext cx="8534400" cy="1507067"/>
          </a:xfrm>
        </p:spPr>
        <p:txBody>
          <a:bodyPr lIns="54864" rIns="54864"/>
          <a:lstStyle/>
          <a:p>
            <a:r>
              <a:rPr lang="en-US" dirty="0">
                <a:latin typeface="Century Gothic"/>
              </a:rPr>
              <a:t>Bloody diarrhea with fever</a:t>
            </a:r>
          </a:p>
        </p:txBody>
      </p:sp>
      <p:sp>
        <p:nvSpPr>
          <p:cNvPr id="3" name="Text Placeholder 2">
            <a:extLst>
              <a:ext uri="{FF2B5EF4-FFF2-40B4-BE49-F238E27FC236}">
                <a16:creationId xmlns:a16="http://schemas.microsoft.com/office/drawing/2014/main" id="{4F6EE4C0-26C0-9B66-973C-CC7B2DA15B39}"/>
              </a:ext>
            </a:extLst>
          </p:cNvPr>
          <p:cNvSpPr>
            <a:spLocks noGrp="1"/>
          </p:cNvSpPr>
          <p:nvPr>
            <p:ph type="body" idx="1"/>
          </p:nvPr>
        </p:nvSpPr>
        <p:spPr>
          <a:xfrm>
            <a:off x="684212" y="2308860"/>
            <a:ext cx="8534400" cy="3615267"/>
          </a:xfrm>
        </p:spPr>
        <p:txBody>
          <a:bodyPr lIns="54864" rIns="54864">
            <a:normAutofit/>
          </a:bodyPr>
          <a:lstStyle/>
          <a:p>
            <a:r>
              <a:rPr lang="en-US" sz="2800" dirty="0">
                <a:solidFill>
                  <a:schemeClr val="bg1"/>
                </a:solidFill>
                <a:latin typeface="Century Gothic"/>
              </a:rPr>
              <a:t>Hemorrhagic colitis STEC (0157:H7 or Shigella)</a:t>
            </a:r>
          </a:p>
          <a:p>
            <a:pPr lvl="1"/>
            <a:r>
              <a:rPr lang="en-US" sz="2800" dirty="0">
                <a:solidFill>
                  <a:schemeClr val="bg1"/>
                </a:solidFill>
                <a:latin typeface="Century Gothic"/>
              </a:rPr>
              <a:t>Shiga toxin 1 or 2 – cytotoxins that damage vascular endothelial cells in gut and kidneys</a:t>
            </a:r>
          </a:p>
          <a:p>
            <a:r>
              <a:rPr lang="en-US" sz="2800" dirty="0">
                <a:solidFill>
                  <a:schemeClr val="bg1"/>
                </a:solidFill>
                <a:latin typeface="Century Gothic"/>
              </a:rPr>
              <a:t>Severe abdominal cramping, watery </a:t>
            </a:r>
            <a:r>
              <a:rPr lang="en-US" sz="2800" dirty="0">
                <a:solidFill>
                  <a:schemeClr val="bg1"/>
                </a:solidFill>
                <a:latin typeface="Century Gothic"/>
                <a:sym typeface="Wingdings" panose="05000000000000000000" pitchFamily="2" charset="2"/>
              </a:rPr>
              <a:t> grossly bloody diarrhea</a:t>
            </a:r>
          </a:p>
          <a:p>
            <a:r>
              <a:rPr lang="en-US" sz="2800" dirty="0">
                <a:solidFill>
                  <a:schemeClr val="bg1"/>
                </a:solidFill>
                <a:latin typeface="Century Gothic"/>
                <a:sym typeface="Wingdings" panose="05000000000000000000" pitchFamily="2" charset="2"/>
              </a:rPr>
              <a:t>HUS is children</a:t>
            </a:r>
            <a:endParaRPr lang="en-US" sz="2800" dirty="0">
              <a:solidFill>
                <a:schemeClr val="bg1"/>
              </a:solidFill>
            </a:endParaRPr>
          </a:p>
        </p:txBody>
      </p:sp>
    </p:spTree>
    <p:extLst>
      <p:ext uri="{BB962C8B-B14F-4D97-AF65-F5344CB8AC3E}">
        <p14:creationId xmlns:p14="http://schemas.microsoft.com/office/powerpoint/2010/main" val="16972177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54"/>
          <p:cNvSpPr txBox="1">
            <a:spLocks noGrp="1"/>
          </p:cNvSpPr>
          <p:nvPr>
            <p:ph type="title"/>
          </p:nvPr>
        </p:nvSpPr>
        <p:spPr>
          <a:xfrm>
            <a:off x="684212" y="-142229"/>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8</a:t>
            </a:r>
            <a:endParaRPr/>
          </a:p>
        </p:txBody>
      </p:sp>
      <p:sp>
        <p:nvSpPr>
          <p:cNvPr id="616" name="Google Shape;616;p54"/>
          <p:cNvSpPr txBox="1">
            <a:spLocks noGrp="1"/>
          </p:cNvSpPr>
          <p:nvPr>
            <p:ph type="body" idx="1"/>
          </p:nvPr>
        </p:nvSpPr>
        <p:spPr>
          <a:xfrm>
            <a:off x="470647" y="1546412"/>
            <a:ext cx="10118695" cy="5070369"/>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dirty="0">
                <a:solidFill>
                  <a:schemeClr val="lt1"/>
                </a:solidFill>
                <a:latin typeface="Century Gothic"/>
              </a:rPr>
              <a:t>A 55-year-old woman is admitted to the hospital with diarrhea for the past 3 months.  She tells you this is her 4</a:t>
            </a:r>
            <a:r>
              <a:rPr lang="en-US" sz="2400" baseline="30000" dirty="0">
                <a:solidFill>
                  <a:schemeClr val="lt1"/>
                </a:solidFill>
                <a:latin typeface="Century Gothic"/>
              </a:rPr>
              <a:t>th</a:t>
            </a:r>
            <a:r>
              <a:rPr lang="en-US" sz="2400" dirty="0">
                <a:solidFill>
                  <a:schemeClr val="lt1"/>
                </a:solidFill>
                <a:latin typeface="Century Gothic"/>
              </a:rPr>
              <a:t> admission in the past year for the same complaint.  Past medical history is significant for HIV diagnosed 25 years ago.  </a:t>
            </a:r>
          </a:p>
          <a:p>
            <a:pPr marL="0" lvl="0" indent="0" algn="l" rtl="0">
              <a:spcBef>
                <a:spcPts val="0"/>
              </a:spcBef>
              <a:spcAft>
                <a:spcPts val="0"/>
              </a:spcAft>
              <a:buSzPts val="1920"/>
              <a:buNone/>
            </a:pPr>
            <a:endParaRPr lang="en-US" sz="2400" dirty="0">
              <a:solidFill>
                <a:schemeClr val="lt1"/>
              </a:solidFill>
            </a:endParaRPr>
          </a:p>
          <a:p>
            <a:pPr marL="0" lvl="0" indent="0" algn="l" rtl="0">
              <a:spcBef>
                <a:spcPts val="0"/>
              </a:spcBef>
              <a:spcAft>
                <a:spcPts val="0"/>
              </a:spcAft>
              <a:buSzPts val="1920"/>
              <a:buNone/>
            </a:pPr>
            <a:r>
              <a:rPr lang="en-US" sz="2400" dirty="0">
                <a:solidFill>
                  <a:schemeClr val="lt1"/>
                </a:solidFill>
                <a:latin typeface="Century Gothic"/>
              </a:rPr>
              <a:t>She is not adherent to her antiretroviral medications, last took as directed about a year ago.  </a:t>
            </a:r>
          </a:p>
          <a:p>
            <a:pPr marL="0" lvl="0" indent="0" algn="l" rtl="0">
              <a:spcBef>
                <a:spcPts val="0"/>
              </a:spcBef>
              <a:spcAft>
                <a:spcPts val="0"/>
              </a:spcAft>
              <a:buSzPts val="1920"/>
              <a:buNone/>
            </a:pPr>
            <a:endParaRPr lang="en-US" sz="2400" dirty="0">
              <a:solidFill>
                <a:schemeClr val="lt1"/>
              </a:solidFill>
            </a:endParaRPr>
          </a:p>
          <a:p>
            <a:pPr marL="0" lvl="0" indent="0" algn="l" rtl="0">
              <a:spcBef>
                <a:spcPts val="0"/>
              </a:spcBef>
              <a:spcAft>
                <a:spcPts val="0"/>
              </a:spcAft>
              <a:buSzPts val="1920"/>
              <a:buNone/>
            </a:pPr>
            <a:r>
              <a:rPr lang="en-US" sz="2400" dirty="0">
                <a:solidFill>
                  <a:schemeClr val="lt1"/>
                </a:solidFill>
                <a:latin typeface="Century Gothic"/>
              </a:rPr>
              <a:t>ROS positive for unintentional weight loss. Physical exam reveals afebrile, cachectic-appearing woman.  Vital signs are normal. </a:t>
            </a:r>
            <a:endParaRPr dirty="0"/>
          </a:p>
          <a:p>
            <a:pPr marL="0" lvl="0" indent="0" algn="l" rtl="0">
              <a:spcBef>
                <a:spcPts val="1000"/>
              </a:spcBef>
              <a:spcAft>
                <a:spcPts val="0"/>
              </a:spcAft>
              <a:buSzPts val="1600"/>
              <a:buNone/>
            </a:pPr>
            <a:endParaRPr dirty="0">
              <a:solidFill>
                <a:schemeClr val="lt1"/>
              </a:solidFill>
            </a:endParaRPr>
          </a:p>
          <a:p>
            <a:pPr marL="0" lvl="0" indent="0" algn="l" rtl="0">
              <a:spcBef>
                <a:spcPts val="1000"/>
              </a:spcBef>
              <a:spcAft>
                <a:spcPts val="0"/>
              </a:spcAft>
              <a:buSzPts val="1600"/>
              <a:buNone/>
            </a:pPr>
            <a:endParaRPr dirty="0">
              <a:solidFill>
                <a:schemeClr val="lt1"/>
              </a:solidFill>
            </a:endParaRPr>
          </a:p>
          <a:p>
            <a:pPr marL="0" lvl="0" indent="0" algn="l" rtl="0">
              <a:spcBef>
                <a:spcPts val="1000"/>
              </a:spcBef>
              <a:spcAft>
                <a:spcPts val="0"/>
              </a:spcAft>
              <a:buSzPts val="1600"/>
              <a:buNone/>
            </a:pPr>
            <a:endParaRPr dirty="0">
              <a:solidFill>
                <a:schemeClr val="lt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55"/>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INITIAL WORKUP</a:t>
            </a:r>
            <a:endParaRPr/>
          </a:p>
        </p:txBody>
      </p:sp>
      <p:sp>
        <p:nvSpPr>
          <p:cNvPr id="622" name="Google Shape;622;p55"/>
          <p:cNvSpPr txBox="1">
            <a:spLocks noGrp="1"/>
          </p:cNvSpPr>
          <p:nvPr>
            <p:ph type="body" idx="1"/>
          </p:nvPr>
        </p:nvSpPr>
        <p:spPr>
          <a:xfrm>
            <a:off x="684212" y="2503974"/>
            <a:ext cx="615904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Labs?</a:t>
            </a:r>
            <a:endParaRPr/>
          </a:p>
          <a:p>
            <a:pPr marL="0" lvl="0" indent="0" algn="l" rtl="0">
              <a:spcBef>
                <a:spcPts val="1320"/>
              </a:spcBef>
              <a:spcAft>
                <a:spcPts val="0"/>
              </a:spcAft>
              <a:buSzPts val="2880"/>
              <a:buNone/>
            </a:pPr>
            <a:r>
              <a:rPr lang="en-US" sz="3600">
                <a:solidFill>
                  <a:schemeClr val="lt1"/>
                </a:solidFill>
                <a:latin typeface="Century Gothic"/>
              </a:rPr>
              <a:t>Other tests?</a:t>
            </a:r>
            <a:endParaRPr/>
          </a:p>
          <a:p>
            <a:pPr marL="0" lvl="0" indent="0" algn="l" rtl="0">
              <a:spcBef>
                <a:spcPts val="1320"/>
              </a:spcBef>
              <a:spcAft>
                <a:spcPts val="0"/>
              </a:spcAft>
              <a:buSzPts val="2880"/>
              <a:buNone/>
            </a:pPr>
            <a:endParaRPr sz="3600">
              <a:solidFill>
                <a:schemeClr val="lt1"/>
              </a:solidFill>
            </a:endParaRPr>
          </a:p>
          <a:p>
            <a:pPr marL="0" lvl="0" indent="0" algn="l" rtl="0">
              <a:spcBef>
                <a:spcPts val="1320"/>
              </a:spcBef>
              <a:spcAft>
                <a:spcPts val="0"/>
              </a:spcAft>
              <a:buSzPts val="2880"/>
              <a:buNone/>
            </a:pPr>
            <a:endParaRPr sz="3600">
              <a:solidFill>
                <a:schemeClr val="lt1"/>
              </a:solidFill>
            </a:endParaRPr>
          </a:p>
        </p:txBody>
      </p:sp>
      <p:sp>
        <p:nvSpPr>
          <p:cNvPr id="623" name="Google Shape;623;p55"/>
          <p:cNvSpPr txBox="1"/>
          <p:nvPr/>
        </p:nvSpPr>
        <p:spPr>
          <a:xfrm>
            <a:off x="6027174" y="2187948"/>
            <a:ext cx="4503174" cy="3816429"/>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2800">
                <a:solidFill>
                  <a:schemeClr val="lt1"/>
                </a:solidFill>
                <a:latin typeface="Century Gothic"/>
                <a:ea typeface="Century Gothic"/>
                <a:cs typeface="Century Gothic"/>
                <a:sym typeface="Century Gothic"/>
              </a:rPr>
              <a:t>CD4 count is 47.  </a:t>
            </a:r>
            <a:endParaRPr/>
          </a:p>
          <a:p>
            <a:pPr marL="0" marR="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US" sz="2800">
                <a:solidFill>
                  <a:schemeClr val="lt1"/>
                </a:solidFill>
                <a:latin typeface="Century Gothic"/>
                <a:ea typeface="Century Gothic"/>
                <a:cs typeface="Century Gothic"/>
                <a:sym typeface="Century Gothic"/>
              </a:rPr>
              <a:t>HIV viral load 36,521 copies/mL </a:t>
            </a:r>
            <a:endParaRPr/>
          </a:p>
          <a:p>
            <a:pPr marL="0" marR="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US" sz="2800">
                <a:solidFill>
                  <a:schemeClr val="lt1"/>
                </a:solidFill>
                <a:latin typeface="Century Gothic"/>
                <a:ea typeface="Century Gothic"/>
                <a:cs typeface="Century Gothic"/>
                <a:sym typeface="Century Gothic"/>
              </a:rPr>
              <a:t>Stool C diff negative</a:t>
            </a:r>
            <a:endParaRPr/>
          </a:p>
          <a:p>
            <a:pPr marL="0" marR="0" lvl="0" indent="0" algn="l" rtl="0">
              <a:spcBef>
                <a:spcPts val="0"/>
              </a:spcBef>
              <a:spcAft>
                <a:spcPts val="0"/>
              </a:spcAft>
              <a:buNone/>
            </a:pPr>
            <a:endParaRPr sz="2800">
              <a:solidFill>
                <a:schemeClr val="lt1"/>
              </a:solidFill>
              <a:latin typeface="Century Gothic"/>
              <a:ea typeface="Century Gothic"/>
              <a:cs typeface="Century Gothic"/>
              <a:sym typeface="Century Gothic"/>
            </a:endParaRPr>
          </a:p>
          <a:p>
            <a:pPr marL="0" marR="0" lvl="0" indent="0" algn="l" rtl="0">
              <a:spcBef>
                <a:spcPts val="0"/>
              </a:spcBef>
              <a:spcAft>
                <a:spcPts val="0"/>
              </a:spcAft>
              <a:buNone/>
            </a:pPr>
            <a:r>
              <a:rPr lang="en-US" sz="2800">
                <a:solidFill>
                  <a:schemeClr val="lt1"/>
                </a:solidFill>
                <a:latin typeface="Century Gothic"/>
                <a:ea typeface="Century Gothic"/>
                <a:cs typeface="Century Gothic"/>
                <a:sym typeface="Century Gothic"/>
              </a:rPr>
              <a:t>Stool culture negative.  </a:t>
            </a:r>
            <a:endParaRPr/>
          </a:p>
          <a:p>
            <a:pPr marL="0" marR="0" lvl="0" indent="0" algn="l" rtl="0">
              <a:spcBef>
                <a:spcPts val="0"/>
              </a:spcBef>
              <a:spcAft>
                <a:spcPts val="0"/>
              </a:spcAft>
              <a:buNone/>
            </a:pPr>
            <a:endParaRPr sz="1800">
              <a:solidFill>
                <a:schemeClr val="lt1"/>
              </a:solidFill>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3">
                                            <p:txEl>
                                              <p:pRg st="0" end="0"/>
                                            </p:txEl>
                                          </p:spTgt>
                                        </p:tgtEl>
                                        <p:attrNameLst>
                                          <p:attrName>style.visibility</p:attrName>
                                        </p:attrNameLst>
                                      </p:cBhvr>
                                      <p:to>
                                        <p:strVal val="visible"/>
                                      </p:to>
                                    </p:set>
                                    <p:anim calcmode="lin" valueType="num">
                                      <p:cBhvr additive="base">
                                        <p:cTn id="7" dur="1000"/>
                                        <p:tgtEl>
                                          <p:spTgt spid="6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23">
                                            <p:txEl>
                                              <p:pRg st="1" end="1"/>
                                            </p:txEl>
                                          </p:spTgt>
                                        </p:tgtEl>
                                        <p:attrNameLst>
                                          <p:attrName>style.visibility</p:attrName>
                                        </p:attrNameLst>
                                      </p:cBhvr>
                                      <p:to>
                                        <p:strVal val="visible"/>
                                      </p:to>
                                    </p:set>
                                    <p:anim calcmode="lin" valueType="num">
                                      <p:cBhvr additive="base">
                                        <p:cTn id="12" dur="1000"/>
                                        <p:tgtEl>
                                          <p:spTgt spid="62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23">
                                            <p:txEl>
                                              <p:pRg st="2" end="2"/>
                                            </p:txEl>
                                          </p:spTgt>
                                        </p:tgtEl>
                                        <p:attrNameLst>
                                          <p:attrName>style.visibility</p:attrName>
                                        </p:attrNameLst>
                                      </p:cBhvr>
                                      <p:to>
                                        <p:strVal val="visible"/>
                                      </p:to>
                                    </p:set>
                                    <p:anim calcmode="lin" valueType="num">
                                      <p:cBhvr additive="base">
                                        <p:cTn id="17" dur="1000"/>
                                        <p:tgtEl>
                                          <p:spTgt spid="6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23">
                                            <p:txEl>
                                              <p:pRg st="3" end="3"/>
                                            </p:txEl>
                                          </p:spTgt>
                                        </p:tgtEl>
                                        <p:attrNameLst>
                                          <p:attrName>style.visibility</p:attrName>
                                        </p:attrNameLst>
                                      </p:cBhvr>
                                      <p:to>
                                        <p:strVal val="visible"/>
                                      </p:to>
                                    </p:set>
                                    <p:anim calcmode="lin" valueType="num">
                                      <p:cBhvr additive="base">
                                        <p:cTn id="22" dur="1000"/>
                                        <p:tgtEl>
                                          <p:spTgt spid="62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23">
                                            <p:txEl>
                                              <p:pRg st="4" end="4"/>
                                            </p:txEl>
                                          </p:spTgt>
                                        </p:tgtEl>
                                        <p:attrNameLst>
                                          <p:attrName>style.visibility</p:attrName>
                                        </p:attrNameLst>
                                      </p:cBhvr>
                                      <p:to>
                                        <p:strVal val="visible"/>
                                      </p:to>
                                    </p:set>
                                    <p:anim calcmode="lin" valueType="num">
                                      <p:cBhvr additive="base">
                                        <p:cTn id="27" dur="1000"/>
                                        <p:tgtEl>
                                          <p:spTgt spid="6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23">
                                            <p:txEl>
                                              <p:pRg st="5" end="5"/>
                                            </p:txEl>
                                          </p:spTgt>
                                        </p:tgtEl>
                                        <p:attrNameLst>
                                          <p:attrName>style.visibility</p:attrName>
                                        </p:attrNameLst>
                                      </p:cBhvr>
                                      <p:to>
                                        <p:strVal val="visible"/>
                                      </p:to>
                                    </p:set>
                                    <p:anim calcmode="lin" valueType="num">
                                      <p:cBhvr additive="base">
                                        <p:cTn id="32" dur="1000"/>
                                        <p:tgtEl>
                                          <p:spTgt spid="62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23">
                                            <p:txEl>
                                              <p:pRg st="6" end="6"/>
                                            </p:txEl>
                                          </p:spTgt>
                                        </p:tgtEl>
                                        <p:attrNameLst>
                                          <p:attrName>style.visibility</p:attrName>
                                        </p:attrNameLst>
                                      </p:cBhvr>
                                      <p:to>
                                        <p:strVal val="visible"/>
                                      </p:to>
                                    </p:set>
                                    <p:anim calcmode="lin" valueType="num">
                                      <p:cBhvr additive="base">
                                        <p:cTn id="37" dur="1000"/>
                                        <p:tgtEl>
                                          <p:spTgt spid="62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623">
                                            <p:txEl>
                                              <p:pRg st="7" end="7"/>
                                            </p:txEl>
                                          </p:spTgt>
                                        </p:tgtEl>
                                        <p:attrNameLst>
                                          <p:attrName>style.visibility</p:attrName>
                                        </p:attrNameLst>
                                      </p:cBhvr>
                                      <p:to>
                                        <p:strVal val="visible"/>
                                      </p:to>
                                    </p:set>
                                    <p:anim calcmode="lin" valueType="num">
                                      <p:cBhvr additive="base">
                                        <p:cTn id="42" dur="1000"/>
                                        <p:tgtEl>
                                          <p:spTgt spid="62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57"/>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8 SUMMARY</a:t>
            </a:r>
            <a:endParaRPr/>
          </a:p>
        </p:txBody>
      </p:sp>
      <p:sp>
        <p:nvSpPr>
          <p:cNvPr id="634" name="Google Shape;634;p57"/>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2880"/>
              <a:buNone/>
            </a:pPr>
            <a:r>
              <a:rPr lang="en-US" sz="3600">
                <a:solidFill>
                  <a:schemeClr val="lt1"/>
                </a:solidFill>
                <a:latin typeface="Century Gothic"/>
              </a:rPr>
              <a:t>HIV+ not on antiretrovirals</a:t>
            </a:r>
            <a:endParaRPr/>
          </a:p>
          <a:p>
            <a:pPr marL="0" lvl="0" indent="0" algn="l" rtl="0">
              <a:spcBef>
                <a:spcPts val="1320"/>
              </a:spcBef>
              <a:spcAft>
                <a:spcPts val="0"/>
              </a:spcAft>
              <a:buSzPts val="2880"/>
              <a:buNone/>
            </a:pPr>
            <a:r>
              <a:rPr lang="en-US" sz="3600">
                <a:solidFill>
                  <a:schemeClr val="lt1"/>
                </a:solidFill>
                <a:latin typeface="Century Gothic"/>
              </a:rPr>
              <a:t>Chronic Diarrhea, weight loss</a:t>
            </a:r>
            <a:endParaRPr/>
          </a:p>
          <a:p>
            <a:pPr marL="0" lvl="0" indent="0" algn="l" rtl="0">
              <a:spcBef>
                <a:spcPts val="1320"/>
              </a:spcBef>
              <a:spcAft>
                <a:spcPts val="0"/>
              </a:spcAft>
              <a:buSzPts val="2880"/>
              <a:buNone/>
            </a:pPr>
            <a:r>
              <a:rPr lang="en-US" sz="3600">
                <a:solidFill>
                  <a:schemeClr val="lt1"/>
                </a:solidFill>
                <a:latin typeface="Century Gothic"/>
              </a:rPr>
              <a:t>Stool culture, C diff negative</a:t>
            </a:r>
            <a:endParaRPr/>
          </a:p>
          <a:p>
            <a:pPr marL="0" lvl="0" indent="0" algn="l" rtl="0">
              <a:spcBef>
                <a:spcPts val="1320"/>
              </a:spcBef>
              <a:spcAft>
                <a:spcPts val="0"/>
              </a:spcAft>
              <a:buSzPts val="2880"/>
              <a:buNone/>
            </a:pPr>
            <a:endParaRPr sz="3600">
              <a:solidFill>
                <a:schemeClr val="lt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58"/>
          <p:cNvSpPr txBox="1">
            <a:spLocks noGrp="1"/>
          </p:cNvSpPr>
          <p:nvPr>
            <p:ph type="title"/>
          </p:nvPr>
        </p:nvSpPr>
        <p:spPr>
          <a:xfrm>
            <a:off x="684212" y="475771"/>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640" name="Google Shape;640;p58"/>
          <p:cNvSpPr txBox="1">
            <a:spLocks noGrp="1"/>
          </p:cNvSpPr>
          <p:nvPr>
            <p:ph type="body" idx="1"/>
          </p:nvPr>
        </p:nvSpPr>
        <p:spPr>
          <a:xfrm>
            <a:off x="684212" y="2249129"/>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What is the next best test to order?</a:t>
            </a:r>
            <a:endParaRPr/>
          </a:p>
          <a:p>
            <a:pPr marL="0" lvl="0" indent="0" algn="l" rtl="0">
              <a:spcBef>
                <a:spcPts val="1080"/>
              </a:spcBef>
              <a:spcAft>
                <a:spcPts val="0"/>
              </a:spcAft>
              <a:buSzPts val="1920"/>
              <a:buNone/>
            </a:pPr>
            <a:endParaRPr sz="2400">
              <a:solidFill>
                <a:schemeClr val="lt1"/>
              </a:solidFill>
            </a:endParaRPr>
          </a:p>
          <a:p>
            <a:pPr marL="457200" lvl="0" indent="-457200" algn="l" rtl="0">
              <a:spcBef>
                <a:spcPts val="1080"/>
              </a:spcBef>
              <a:spcAft>
                <a:spcPts val="0"/>
              </a:spcAft>
              <a:buSzPts val="1920"/>
              <a:buAutoNum type="alphaUcParenR"/>
            </a:pPr>
            <a:r>
              <a:rPr lang="en-US" sz="2400">
                <a:solidFill>
                  <a:schemeClr val="lt1"/>
                </a:solidFill>
                <a:latin typeface="Century Gothic"/>
              </a:rPr>
              <a:t>Repeat stool culture</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Stool O&amp;P with immunofluorescence </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Stool acid fast stain</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Endoscopy with intestinal biopsy</a:t>
            </a:r>
            <a:endParaRPr/>
          </a:p>
          <a:p>
            <a:pPr marL="0" lvl="0" indent="0" algn="l" rtl="0">
              <a:spcBef>
                <a:spcPts val="1000"/>
              </a:spcBef>
              <a:spcAft>
                <a:spcPts val="0"/>
              </a:spcAft>
              <a:buSzPts val="1600"/>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ge4b69f2b41_0_46"/>
          <p:cNvSpPr txBox="1">
            <a:spLocks noGrp="1"/>
          </p:cNvSpPr>
          <p:nvPr>
            <p:ph type="title"/>
          </p:nvPr>
        </p:nvSpPr>
        <p:spPr>
          <a:xfrm>
            <a:off x="684212" y="475771"/>
            <a:ext cx="8534400" cy="15072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a:latin typeface="Century Gothic"/>
              </a:rPr>
              <a:t>QUESTION</a:t>
            </a:r>
            <a:endParaRPr/>
          </a:p>
        </p:txBody>
      </p:sp>
      <p:sp>
        <p:nvSpPr>
          <p:cNvPr id="646" name="Google Shape;646;ge4b69f2b41_0_46"/>
          <p:cNvSpPr txBox="1">
            <a:spLocks noGrp="1"/>
          </p:cNvSpPr>
          <p:nvPr>
            <p:ph type="body" idx="1"/>
          </p:nvPr>
        </p:nvSpPr>
        <p:spPr>
          <a:xfrm>
            <a:off x="684212" y="2249129"/>
            <a:ext cx="8534400" cy="36153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920"/>
              <a:buNone/>
            </a:pPr>
            <a:r>
              <a:rPr lang="en-US" sz="2400">
                <a:solidFill>
                  <a:schemeClr val="lt1"/>
                </a:solidFill>
                <a:latin typeface="Century Gothic"/>
              </a:rPr>
              <a:t>What is the next best test to order?</a:t>
            </a:r>
            <a:endParaRPr/>
          </a:p>
          <a:p>
            <a:pPr marL="0" lvl="0" indent="0" algn="l" rtl="0">
              <a:spcBef>
                <a:spcPts val="1080"/>
              </a:spcBef>
              <a:spcAft>
                <a:spcPts val="0"/>
              </a:spcAft>
              <a:buSzPts val="1920"/>
              <a:buNone/>
            </a:pPr>
            <a:endParaRPr sz="2400">
              <a:solidFill>
                <a:schemeClr val="lt1"/>
              </a:solidFill>
            </a:endParaRPr>
          </a:p>
          <a:p>
            <a:pPr marL="457200" lvl="0" indent="-457200" algn="l" rtl="0">
              <a:spcBef>
                <a:spcPts val="1080"/>
              </a:spcBef>
              <a:spcAft>
                <a:spcPts val="0"/>
              </a:spcAft>
              <a:buSzPts val="1920"/>
              <a:buAutoNum type="alphaUcParenR"/>
            </a:pPr>
            <a:r>
              <a:rPr lang="en-US" sz="2400">
                <a:solidFill>
                  <a:schemeClr val="lt1"/>
                </a:solidFill>
                <a:latin typeface="Century Gothic"/>
              </a:rPr>
              <a:t>Repeat stool culture</a:t>
            </a:r>
            <a:endParaRPr/>
          </a:p>
          <a:p>
            <a:pPr marL="457200" lvl="0" indent="-457200" algn="l" rtl="0">
              <a:spcBef>
                <a:spcPts val="1080"/>
              </a:spcBef>
              <a:spcAft>
                <a:spcPts val="0"/>
              </a:spcAft>
              <a:buSzPts val="1920"/>
              <a:buAutoNum type="alphaUcParenR"/>
            </a:pPr>
            <a:r>
              <a:rPr lang="en-US" sz="2400">
                <a:solidFill>
                  <a:schemeClr val="dk1"/>
                </a:solidFill>
                <a:highlight>
                  <a:srgbClr val="FFFF00"/>
                </a:highlight>
                <a:latin typeface="Century Gothic"/>
              </a:rPr>
              <a:t>Stool O&amp;P with immunofluorescence</a:t>
            </a:r>
            <a:r>
              <a:rPr lang="en-US" sz="2400">
                <a:solidFill>
                  <a:schemeClr val="lt1"/>
                </a:solidFill>
                <a:latin typeface="Century Gothic"/>
              </a:rPr>
              <a:t> </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Stool acid fast stain</a:t>
            </a:r>
            <a:endParaRPr/>
          </a:p>
          <a:p>
            <a:pPr marL="457200" lvl="0" indent="-457200" algn="l" rtl="0">
              <a:spcBef>
                <a:spcPts val="1080"/>
              </a:spcBef>
              <a:spcAft>
                <a:spcPts val="0"/>
              </a:spcAft>
              <a:buSzPts val="1920"/>
              <a:buAutoNum type="alphaUcParenR"/>
            </a:pPr>
            <a:r>
              <a:rPr lang="en-US" sz="2400">
                <a:solidFill>
                  <a:schemeClr val="lt1"/>
                </a:solidFill>
                <a:latin typeface="Century Gothic"/>
              </a:rPr>
              <a:t>Endoscopy with intestinal biopsy</a:t>
            </a:r>
            <a:endParaRPr/>
          </a:p>
          <a:p>
            <a:pPr marL="0" lvl="0" indent="0" algn="l" rtl="0">
              <a:spcBef>
                <a:spcPts val="1000"/>
              </a:spcBef>
              <a:spcAft>
                <a:spcPts val="0"/>
              </a:spcAft>
              <a:buSzPts val="1600"/>
              <a:buNone/>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59"/>
          <p:cNvSpPr txBox="1">
            <a:spLocks noGrp="1"/>
          </p:cNvSpPr>
          <p:nvPr>
            <p:ph type="title"/>
          </p:nvPr>
        </p:nvSpPr>
        <p:spPr>
          <a:xfrm>
            <a:off x="609600" y="274638"/>
            <a:ext cx="10972800" cy="114300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600"/>
              <a:buFont typeface="Century Gothic"/>
              <a:buNone/>
            </a:pPr>
            <a:r>
              <a:rPr lang="en-US" i="1">
                <a:latin typeface="Century Gothic"/>
              </a:rPr>
              <a:t>CRYPTOSPORIDIUM</a:t>
            </a:r>
            <a:endParaRPr/>
          </a:p>
        </p:txBody>
      </p:sp>
      <p:pic>
        <p:nvPicPr>
          <p:cNvPr id="653" name="Google Shape;653;p59" descr="DPDxCrypto_oo_AFvar"/>
          <p:cNvPicPr preferRelativeResize="0">
            <a:picLocks noGrp="1"/>
          </p:cNvPicPr>
          <p:nvPr>
            <p:ph type="body" idx="1"/>
          </p:nvPr>
        </p:nvPicPr>
        <p:blipFill rotWithShape="1">
          <a:blip r:embed="rId3">
            <a:alphaModFix/>
          </a:blip>
          <a:srcRect/>
          <a:stretch/>
        </p:blipFill>
        <p:spPr>
          <a:xfrm>
            <a:off x="1676400" y="1447800"/>
            <a:ext cx="2243138" cy="2286000"/>
          </a:xfrm>
          <a:prstGeom prst="rect">
            <a:avLst/>
          </a:prstGeom>
          <a:noFill/>
          <a:ln>
            <a:noFill/>
          </a:ln>
        </p:spPr>
      </p:pic>
      <p:pic>
        <p:nvPicPr>
          <p:cNvPr id="654" name="Google Shape;654;p59" descr="Crypto_Giardia_IFA"/>
          <p:cNvPicPr preferRelativeResize="0">
            <a:picLocks noGrp="1"/>
          </p:cNvPicPr>
          <p:nvPr>
            <p:ph type="body" idx="3"/>
          </p:nvPr>
        </p:nvPicPr>
        <p:blipFill rotWithShape="1">
          <a:blip r:embed="rId4">
            <a:alphaModFix/>
          </a:blip>
          <a:srcRect/>
          <a:stretch/>
        </p:blipFill>
        <p:spPr>
          <a:xfrm>
            <a:off x="1676401" y="4114800"/>
            <a:ext cx="3305175" cy="2547938"/>
          </a:xfrm>
          <a:prstGeom prst="rect">
            <a:avLst/>
          </a:prstGeom>
          <a:noFill/>
          <a:ln>
            <a:noFill/>
          </a:ln>
        </p:spPr>
      </p:pic>
      <p:pic>
        <p:nvPicPr>
          <p:cNvPr id="655" name="Google Shape;655;p59" descr="280FF2"/>
          <p:cNvPicPr preferRelativeResize="0">
            <a:picLocks noGrp="1"/>
          </p:cNvPicPr>
          <p:nvPr>
            <p:ph type="body" idx="2"/>
          </p:nvPr>
        </p:nvPicPr>
        <p:blipFill rotWithShape="1">
          <a:blip r:embed="rId5">
            <a:alphaModFix/>
          </a:blip>
          <a:srcRect/>
          <a:stretch/>
        </p:blipFill>
        <p:spPr>
          <a:xfrm>
            <a:off x="5715000" y="1447800"/>
            <a:ext cx="4800600" cy="2973388"/>
          </a:xfrm>
          <a:prstGeom prst="rect">
            <a:avLst/>
          </a:prstGeom>
          <a:noFill/>
          <a:ln>
            <a:noFill/>
          </a:ln>
        </p:spPr>
      </p:pic>
      <p:sp>
        <p:nvSpPr>
          <p:cNvPr id="656" name="Google Shape;656;p59"/>
          <p:cNvSpPr txBox="1"/>
          <p:nvPr/>
        </p:nvSpPr>
        <p:spPr>
          <a:xfrm>
            <a:off x="5867400" y="4419600"/>
            <a:ext cx="4495800" cy="655638"/>
          </a:xfrm>
          <a:prstGeom prst="rect">
            <a:avLst/>
          </a:prstGeom>
          <a:noFill/>
          <a:ln>
            <a:noFill/>
          </a:ln>
        </p:spPr>
        <p:txBody>
          <a:bodyPr spcFirstLastPara="1" wrap="square" lIns="54864" tIns="45700" rIns="54864" bIns="45700" anchor="t" anchorCtr="0">
            <a:spAutoFit/>
          </a:bodyPr>
          <a:lstStyle/>
          <a:p>
            <a:pPr marL="0" marR="0" lvl="0" indent="0" algn="ctr" rtl="0">
              <a:spcBef>
                <a:spcPts val="0"/>
              </a:spcBef>
              <a:spcAft>
                <a:spcPts val="0"/>
              </a:spcAft>
              <a:buNone/>
            </a:pPr>
            <a:r>
              <a:rPr lang="en-US" sz="1200">
                <a:solidFill>
                  <a:schemeClr val="lt1"/>
                </a:solidFill>
                <a:latin typeface="Century Gothic"/>
                <a:ea typeface="Century Gothic"/>
                <a:cs typeface="Century Gothic"/>
                <a:sym typeface="Century Gothic"/>
              </a:rPr>
              <a:t>Intestinal biopsy showing intracellular </a:t>
            </a:r>
            <a:r>
              <a:rPr lang="en-US" sz="1200" i="1">
                <a:solidFill>
                  <a:schemeClr val="lt1"/>
                </a:solidFill>
                <a:latin typeface="Century Gothic"/>
                <a:ea typeface="Century Gothic"/>
                <a:cs typeface="Century Gothic"/>
                <a:sym typeface="Century Gothic"/>
              </a:rPr>
              <a:t>Cryptosporidium.</a:t>
            </a:r>
            <a:endParaRPr/>
          </a:p>
          <a:p>
            <a:pPr marL="0" marR="0" lvl="0" indent="0" algn="ctr" rtl="0">
              <a:spcBef>
                <a:spcPts val="500"/>
              </a:spcBef>
              <a:spcAft>
                <a:spcPts val="0"/>
              </a:spcAft>
              <a:buNone/>
            </a:pPr>
            <a:r>
              <a:rPr lang="en-US" sz="1000">
                <a:solidFill>
                  <a:schemeClr val="lt1"/>
                </a:solidFill>
                <a:latin typeface="Century Gothic"/>
                <a:ea typeface="Century Gothic"/>
                <a:cs typeface="Century Gothic"/>
                <a:sym typeface="Century Gothic"/>
              </a:rPr>
              <a:t>Mandell et al. Principles and Practice of Infectious Diseases 6th Ed. Philadelphia: Elsevier, 2005.</a:t>
            </a:r>
            <a:endParaRPr/>
          </a:p>
        </p:txBody>
      </p:sp>
      <p:sp>
        <p:nvSpPr>
          <p:cNvPr id="657" name="Google Shape;657;p59"/>
          <p:cNvSpPr txBox="1"/>
          <p:nvPr/>
        </p:nvSpPr>
        <p:spPr>
          <a:xfrm>
            <a:off x="1615440" y="3733800"/>
            <a:ext cx="2057400" cy="400110"/>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1000">
                <a:solidFill>
                  <a:schemeClr val="lt1"/>
                </a:solidFill>
                <a:latin typeface="Century Gothic"/>
                <a:ea typeface="Century Gothic"/>
                <a:cs typeface="Century Gothic"/>
                <a:sym typeface="Century Gothic"/>
              </a:rPr>
              <a:t>http://www.dpd.cdc.gov/dpdx</a:t>
            </a:r>
            <a:endParaRPr/>
          </a:p>
        </p:txBody>
      </p:sp>
      <p:sp>
        <p:nvSpPr>
          <p:cNvPr id="658" name="Google Shape;658;p59"/>
          <p:cNvSpPr txBox="1"/>
          <p:nvPr/>
        </p:nvSpPr>
        <p:spPr>
          <a:xfrm>
            <a:off x="3962400" y="1600201"/>
            <a:ext cx="1524000" cy="830997"/>
          </a:xfrm>
          <a:prstGeom prst="rect">
            <a:avLst/>
          </a:prstGeom>
          <a:noFill/>
          <a:ln w="9525" cap="flat" cmpd="sng">
            <a:solidFill>
              <a:schemeClr val="dk1"/>
            </a:solidFill>
            <a:prstDash val="solid"/>
            <a:miter lim="800000"/>
            <a:headEnd type="none" w="sm" len="sm"/>
            <a:tailEnd type="none" w="sm" len="sm"/>
          </a:ln>
        </p:spPr>
        <p:txBody>
          <a:bodyPr spcFirstLastPara="1" wrap="square" lIns="54864" tIns="45700" rIns="54864" bIns="45700" anchor="t" anchorCtr="0">
            <a:spAutoFit/>
          </a:bodyPr>
          <a:lstStyle/>
          <a:p>
            <a:pPr marL="0" marR="0" lvl="0" indent="0" algn="l" rtl="0">
              <a:spcBef>
                <a:spcPts val="0"/>
              </a:spcBef>
              <a:spcAft>
                <a:spcPts val="0"/>
              </a:spcAft>
              <a:buNone/>
            </a:pPr>
            <a:r>
              <a:rPr lang="en-US" sz="1200" i="1">
                <a:solidFill>
                  <a:schemeClr val="lt1"/>
                </a:solidFill>
                <a:latin typeface="Century Gothic"/>
                <a:ea typeface="Century Gothic"/>
                <a:cs typeface="Century Gothic"/>
                <a:sym typeface="Century Gothic"/>
              </a:rPr>
              <a:t>Cryptosporidium </a:t>
            </a:r>
            <a:r>
              <a:rPr lang="en-US" sz="1200">
                <a:solidFill>
                  <a:schemeClr val="lt1"/>
                </a:solidFill>
                <a:latin typeface="Century Gothic"/>
                <a:ea typeface="Century Gothic"/>
                <a:cs typeface="Century Gothic"/>
                <a:sym typeface="Century Gothic"/>
              </a:rPr>
              <a:t>oocysts in stool with acid-fast stain.</a:t>
            </a:r>
            <a:endParaRPr/>
          </a:p>
        </p:txBody>
      </p:sp>
      <p:cxnSp>
        <p:nvCxnSpPr>
          <p:cNvPr id="659" name="Google Shape;659;p59"/>
          <p:cNvCxnSpPr/>
          <p:nvPr/>
        </p:nvCxnSpPr>
        <p:spPr>
          <a:xfrm flipH="1">
            <a:off x="3276600" y="1905000"/>
            <a:ext cx="685800" cy="304800"/>
          </a:xfrm>
          <a:prstGeom prst="straightConnector1">
            <a:avLst/>
          </a:prstGeom>
          <a:noFill/>
          <a:ln w="28575" cap="flat" cmpd="sng">
            <a:solidFill>
              <a:schemeClr val="lt1"/>
            </a:solidFill>
            <a:prstDash val="solid"/>
            <a:round/>
            <a:headEnd type="none" w="med" len="med"/>
            <a:tailEnd type="triangle" w="med" len="med"/>
          </a:ln>
        </p:spPr>
      </p:cxnSp>
      <p:sp>
        <p:nvSpPr>
          <p:cNvPr id="660" name="Google Shape;660;p59"/>
          <p:cNvSpPr txBox="1"/>
          <p:nvPr/>
        </p:nvSpPr>
        <p:spPr>
          <a:xfrm>
            <a:off x="3962400" y="3429000"/>
            <a:ext cx="1524000" cy="649288"/>
          </a:xfrm>
          <a:prstGeom prst="rect">
            <a:avLst/>
          </a:prstGeom>
          <a:noFill/>
          <a:ln w="9525" cap="flat" cmpd="sng">
            <a:solidFill>
              <a:schemeClr val="dk1"/>
            </a:solidFill>
            <a:prstDash val="solid"/>
            <a:miter lim="800000"/>
            <a:headEnd type="none" w="sm" len="sm"/>
            <a:tailEnd type="none" w="sm" len="sm"/>
          </a:ln>
        </p:spPr>
        <p:txBody>
          <a:bodyPr spcFirstLastPara="1" wrap="square" lIns="54864" tIns="45700" rIns="54864" bIns="45700" anchor="t" anchorCtr="0">
            <a:spAutoFit/>
          </a:bodyPr>
          <a:lstStyle/>
          <a:p>
            <a:pPr marL="0" marR="0" lvl="0" indent="0" algn="l" rtl="0">
              <a:spcBef>
                <a:spcPts val="0"/>
              </a:spcBef>
              <a:spcAft>
                <a:spcPts val="0"/>
              </a:spcAft>
              <a:buNone/>
            </a:pPr>
            <a:r>
              <a:rPr lang="en-US" sz="1200" b="1" i="1">
                <a:solidFill>
                  <a:schemeClr val="lt1"/>
                </a:solidFill>
                <a:latin typeface="Century Gothic"/>
                <a:ea typeface="Century Gothic"/>
                <a:cs typeface="Century Gothic"/>
                <a:sym typeface="Century Gothic"/>
              </a:rPr>
              <a:t>Cryptosporidium</a:t>
            </a:r>
            <a:r>
              <a:rPr lang="en-US" sz="1200">
                <a:solidFill>
                  <a:schemeClr val="lt1"/>
                </a:solidFill>
                <a:latin typeface="Century Gothic"/>
                <a:ea typeface="Century Gothic"/>
                <a:cs typeface="Century Gothic"/>
                <a:sym typeface="Century Gothic"/>
              </a:rPr>
              <a:t> &amp; </a:t>
            </a:r>
            <a:r>
              <a:rPr lang="en-US" sz="1200" b="1" i="1">
                <a:solidFill>
                  <a:schemeClr val="lt1"/>
                </a:solidFill>
                <a:latin typeface="Century Gothic"/>
                <a:ea typeface="Century Gothic"/>
                <a:cs typeface="Century Gothic"/>
                <a:sym typeface="Century Gothic"/>
              </a:rPr>
              <a:t>Giardia</a:t>
            </a:r>
            <a:r>
              <a:rPr lang="en-US" sz="1200">
                <a:solidFill>
                  <a:schemeClr val="lt1"/>
                </a:solidFill>
                <a:latin typeface="Century Gothic"/>
                <a:ea typeface="Century Gothic"/>
                <a:cs typeface="Century Gothic"/>
                <a:sym typeface="Century Gothic"/>
              </a:rPr>
              <a:t> oocysts in stool with IFA.</a:t>
            </a:r>
            <a:endParaRPr/>
          </a:p>
        </p:txBody>
      </p:sp>
      <p:cxnSp>
        <p:nvCxnSpPr>
          <p:cNvPr id="661" name="Google Shape;661;p59"/>
          <p:cNvCxnSpPr/>
          <p:nvPr/>
        </p:nvCxnSpPr>
        <p:spPr>
          <a:xfrm>
            <a:off x="4495800" y="4724400"/>
            <a:ext cx="0" cy="304800"/>
          </a:xfrm>
          <a:prstGeom prst="straightConnector1">
            <a:avLst/>
          </a:prstGeom>
          <a:noFill/>
          <a:ln w="28575" cap="flat" cmpd="sng">
            <a:solidFill>
              <a:schemeClr val="dk1"/>
            </a:solidFill>
            <a:prstDash val="solid"/>
            <a:round/>
            <a:headEnd type="none" w="med" len="med"/>
            <a:tailEnd type="triangle" w="med" len="med"/>
          </a:ln>
        </p:spPr>
      </p:cxnSp>
      <p:cxnSp>
        <p:nvCxnSpPr>
          <p:cNvPr id="662" name="Google Shape;662;p59"/>
          <p:cNvCxnSpPr/>
          <p:nvPr/>
        </p:nvCxnSpPr>
        <p:spPr>
          <a:xfrm>
            <a:off x="2133600" y="5029200"/>
            <a:ext cx="0" cy="304800"/>
          </a:xfrm>
          <a:prstGeom prst="straightConnector1">
            <a:avLst/>
          </a:prstGeom>
          <a:noFill/>
          <a:ln w="28575" cap="flat" cmpd="sng">
            <a:solidFill>
              <a:srgbClr val="FF0000"/>
            </a:solidFill>
            <a:prstDash val="solid"/>
            <a:round/>
            <a:headEnd type="none" w="med" len="med"/>
            <a:tailEnd type="triangle" w="med" len="med"/>
          </a:ln>
        </p:spPr>
      </p:cxnSp>
      <p:sp>
        <p:nvSpPr>
          <p:cNvPr id="663" name="Google Shape;663;p59"/>
          <p:cNvSpPr txBox="1"/>
          <p:nvPr/>
        </p:nvSpPr>
        <p:spPr>
          <a:xfrm>
            <a:off x="5486400" y="5257800"/>
            <a:ext cx="4876800" cy="1297278"/>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1800">
                <a:solidFill>
                  <a:schemeClr val="lt1"/>
                </a:solidFill>
                <a:latin typeface="Century Gothic"/>
                <a:ea typeface="Century Gothic"/>
                <a:cs typeface="Century Gothic"/>
                <a:sym typeface="Century Gothic"/>
              </a:rPr>
              <a:t>Treatment:</a:t>
            </a:r>
            <a:endParaRPr/>
          </a:p>
          <a:p>
            <a:pPr marL="0" marR="0" lvl="0" indent="0" algn="l" rtl="0">
              <a:spcBef>
                <a:spcPts val="210"/>
              </a:spcBef>
              <a:spcAft>
                <a:spcPts val="0"/>
              </a:spcAft>
              <a:buNone/>
            </a:pPr>
            <a:r>
              <a:rPr lang="en-US" sz="1400">
                <a:solidFill>
                  <a:schemeClr val="lt1"/>
                </a:solidFill>
                <a:latin typeface="Century Gothic"/>
                <a:ea typeface="Century Gothic"/>
                <a:cs typeface="Century Gothic"/>
                <a:sym typeface="Century Gothic"/>
              </a:rPr>
              <a:t>  Difficult due to unique location of the protozoa</a:t>
            </a:r>
            <a:endParaRPr/>
          </a:p>
          <a:p>
            <a:pPr marL="0" marR="0" lvl="0" indent="0" algn="l" rtl="0">
              <a:spcBef>
                <a:spcPts val="210"/>
              </a:spcBef>
              <a:spcAft>
                <a:spcPts val="0"/>
              </a:spcAft>
              <a:buNone/>
            </a:pPr>
            <a:r>
              <a:rPr lang="en-US" sz="1400">
                <a:solidFill>
                  <a:schemeClr val="lt1"/>
                </a:solidFill>
                <a:latin typeface="Century Gothic"/>
                <a:ea typeface="Century Gothic"/>
                <a:cs typeface="Century Gothic"/>
                <a:sym typeface="Century Gothic"/>
              </a:rPr>
              <a:t>  Nitazoxanide </a:t>
            </a:r>
            <a:r>
              <a:rPr lang="en-US" sz="1200">
                <a:solidFill>
                  <a:schemeClr val="lt1"/>
                </a:solidFill>
                <a:latin typeface="Century Gothic"/>
                <a:ea typeface="Century Gothic"/>
                <a:cs typeface="Century Gothic"/>
                <a:sym typeface="Century Gothic"/>
              </a:rPr>
              <a:t>– has activity against </a:t>
            </a:r>
            <a:r>
              <a:rPr lang="en-US" sz="1200" i="1">
                <a:solidFill>
                  <a:schemeClr val="lt1"/>
                </a:solidFill>
                <a:latin typeface="Century Gothic"/>
                <a:ea typeface="Century Gothic"/>
                <a:cs typeface="Century Gothic"/>
                <a:sym typeface="Century Gothic"/>
              </a:rPr>
              <a:t>Giardia </a:t>
            </a:r>
            <a:r>
              <a:rPr lang="en-US" sz="1200">
                <a:solidFill>
                  <a:schemeClr val="lt1"/>
                </a:solidFill>
                <a:latin typeface="Century Gothic"/>
                <a:ea typeface="Century Gothic"/>
                <a:cs typeface="Century Gothic"/>
                <a:sym typeface="Century Gothic"/>
              </a:rPr>
              <a:t>and </a:t>
            </a:r>
            <a:r>
              <a:rPr lang="en-US" sz="1200" i="1">
                <a:solidFill>
                  <a:schemeClr val="lt1"/>
                </a:solidFill>
                <a:latin typeface="Century Gothic"/>
                <a:ea typeface="Century Gothic"/>
                <a:cs typeface="Century Gothic"/>
                <a:sym typeface="Century Gothic"/>
              </a:rPr>
              <a:t>Cryptosporidium.</a:t>
            </a:r>
            <a:endParaRPr/>
          </a:p>
          <a:p>
            <a:pPr marL="0" marR="0" lvl="0" indent="0" algn="l" rtl="0">
              <a:spcBef>
                <a:spcPts val="210"/>
              </a:spcBef>
              <a:spcAft>
                <a:spcPts val="0"/>
              </a:spcAft>
              <a:buNone/>
            </a:pPr>
            <a:r>
              <a:rPr lang="en-US" sz="1400">
                <a:solidFill>
                  <a:schemeClr val="lt1"/>
                </a:solidFill>
                <a:latin typeface="Century Gothic"/>
                <a:ea typeface="Century Gothic"/>
                <a:cs typeface="Century Gothic"/>
                <a:sym typeface="Century Gothic"/>
              </a:rPr>
              <a:t>  HAART </a:t>
            </a:r>
            <a:r>
              <a:rPr lang="en-US" sz="1200">
                <a:solidFill>
                  <a:schemeClr val="lt1"/>
                </a:solidFill>
                <a:latin typeface="Century Gothic"/>
                <a:ea typeface="Century Gothic"/>
                <a:cs typeface="Century Gothic"/>
                <a:sym typeface="Century Gothic"/>
              </a:rPr>
              <a:t>– most effective therapy in patients with HIV.</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60"/>
          <p:cNvSpPr txBox="1">
            <a:spLocks noGrp="1"/>
          </p:cNvSpPr>
          <p:nvPr>
            <p:ph type="title"/>
          </p:nvPr>
        </p:nvSpPr>
        <p:spPr>
          <a:xfrm>
            <a:off x="638492" y="194733"/>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2800"/>
              <a:buFont typeface="Century Gothic"/>
              <a:buNone/>
            </a:pPr>
            <a:r>
              <a:rPr lang="en-US" sz="2800">
                <a:latin typeface="Century Gothic"/>
              </a:rPr>
              <a:t>CASE 8 TAKEAWAY - INTESTINAL SPOROZOITES</a:t>
            </a:r>
            <a:endParaRPr/>
          </a:p>
        </p:txBody>
      </p:sp>
      <p:sp>
        <p:nvSpPr>
          <p:cNvPr id="670" name="Google Shape;670;p60"/>
          <p:cNvSpPr txBox="1">
            <a:spLocks noGrp="1"/>
          </p:cNvSpPr>
          <p:nvPr>
            <p:ph type="body" idx="1"/>
          </p:nvPr>
        </p:nvSpPr>
        <p:spPr>
          <a:xfrm>
            <a:off x="638492" y="1701800"/>
            <a:ext cx="9907588" cy="4758267"/>
          </a:xfrm>
          <a:prstGeom prst="rect">
            <a:avLst/>
          </a:prstGeom>
          <a:noFill/>
          <a:ln>
            <a:noFill/>
          </a:ln>
        </p:spPr>
        <p:txBody>
          <a:bodyPr spcFirstLastPara="1" wrap="square" lIns="54864" tIns="45700" rIns="54864" bIns="45700" anchor="ctr" anchorCtr="0">
            <a:normAutofit fontScale="92500" lnSpcReduction="10000"/>
          </a:bodyPr>
          <a:lstStyle/>
          <a:p>
            <a:pPr marL="0" lvl="0" indent="0" algn="l" rtl="0">
              <a:spcBef>
                <a:spcPts val="0"/>
              </a:spcBef>
              <a:spcAft>
                <a:spcPts val="0"/>
              </a:spcAft>
              <a:buSzPct val="80000"/>
              <a:buNone/>
            </a:pPr>
            <a:r>
              <a:rPr lang="en-US" sz="2400">
                <a:solidFill>
                  <a:schemeClr val="lt1"/>
                </a:solidFill>
                <a:latin typeface="Century Gothic"/>
              </a:rPr>
              <a:t>Microbiology:</a:t>
            </a:r>
            <a:endParaRPr/>
          </a:p>
          <a:p>
            <a:pPr marL="457200" lvl="1" indent="0" algn="l" rtl="0">
              <a:spcBef>
                <a:spcPts val="896"/>
              </a:spcBef>
              <a:spcAft>
                <a:spcPts val="0"/>
              </a:spcAft>
              <a:buSzPct val="80000"/>
              <a:buNone/>
            </a:pPr>
            <a:r>
              <a:rPr lang="en-US" sz="1600">
                <a:solidFill>
                  <a:schemeClr val="lt1"/>
                </a:solidFill>
                <a:latin typeface="Century Gothic"/>
              </a:rPr>
              <a:t>Ingestion of oocyst </a:t>
            </a:r>
            <a:r>
              <a:rPr lang="en-US" sz="1400">
                <a:solidFill>
                  <a:schemeClr val="lt1"/>
                </a:solidFill>
                <a:latin typeface="Century Gothic"/>
              </a:rPr>
              <a:t>🡪</a:t>
            </a:r>
            <a:r>
              <a:rPr lang="en-US" sz="1600">
                <a:solidFill>
                  <a:schemeClr val="lt1"/>
                </a:solidFill>
                <a:latin typeface="Century Gothic"/>
              </a:rPr>
              <a:t> sporozoite penetrates intestinal epithelial cell.</a:t>
            </a:r>
            <a:endParaRPr/>
          </a:p>
          <a:p>
            <a:pPr marL="457200" lvl="1" indent="0" algn="l" rtl="0">
              <a:spcBef>
                <a:spcPts val="896"/>
              </a:spcBef>
              <a:spcAft>
                <a:spcPts val="0"/>
              </a:spcAft>
              <a:buSzPct val="80000"/>
              <a:buNone/>
            </a:pPr>
            <a:r>
              <a:rPr lang="en-US" sz="1600">
                <a:solidFill>
                  <a:schemeClr val="lt1"/>
                </a:solidFill>
                <a:latin typeface="Century Gothic"/>
              </a:rPr>
              <a:t>Can propagate asexually within cell and/or sexual stage </a:t>
            </a:r>
            <a:r>
              <a:rPr lang="en-US" sz="1400">
                <a:solidFill>
                  <a:schemeClr val="lt1"/>
                </a:solidFill>
                <a:latin typeface="Century Gothic"/>
              </a:rPr>
              <a:t>🡪</a:t>
            </a:r>
            <a:r>
              <a:rPr lang="en-US" sz="1600">
                <a:solidFill>
                  <a:schemeClr val="lt1"/>
                </a:solidFill>
                <a:latin typeface="Century Gothic"/>
              </a:rPr>
              <a:t> oocyst in feces</a:t>
            </a:r>
            <a:endParaRPr/>
          </a:p>
          <a:p>
            <a:pPr marL="457200" lvl="1" indent="0" algn="l" rtl="0">
              <a:spcBef>
                <a:spcPts val="896"/>
              </a:spcBef>
              <a:spcAft>
                <a:spcPts val="0"/>
              </a:spcAft>
              <a:buSzPct val="80000"/>
              <a:buNone/>
            </a:pPr>
            <a:endParaRPr sz="1600">
              <a:solidFill>
                <a:schemeClr val="lt1"/>
              </a:solidFill>
            </a:endParaRPr>
          </a:p>
          <a:p>
            <a:pPr marL="0" lvl="0" indent="0" algn="l" rtl="0">
              <a:spcBef>
                <a:spcPts val="1044"/>
              </a:spcBef>
              <a:spcAft>
                <a:spcPts val="0"/>
              </a:spcAft>
              <a:buSzPct val="80000"/>
              <a:buNone/>
            </a:pPr>
            <a:r>
              <a:rPr lang="en-US" sz="2400">
                <a:solidFill>
                  <a:schemeClr val="lt1"/>
                </a:solidFill>
                <a:latin typeface="Century Gothic"/>
              </a:rPr>
              <a:t>Cryptosporidium</a:t>
            </a:r>
            <a:endParaRPr/>
          </a:p>
          <a:p>
            <a:pPr marL="457200" lvl="1" indent="0" algn="l" rtl="0">
              <a:spcBef>
                <a:spcPts val="896"/>
              </a:spcBef>
              <a:spcAft>
                <a:spcPts val="0"/>
              </a:spcAft>
              <a:buSzPct val="80000"/>
              <a:buNone/>
            </a:pPr>
            <a:r>
              <a:rPr lang="en-US" sz="1600">
                <a:solidFill>
                  <a:schemeClr val="lt1"/>
                </a:solidFill>
                <a:latin typeface="Century Gothic"/>
              </a:rPr>
              <a:t>Distributed worldwide.  Higher rates in developing countries.</a:t>
            </a:r>
            <a:endParaRPr/>
          </a:p>
          <a:p>
            <a:pPr marL="457200" lvl="1" indent="0" algn="l" rtl="0">
              <a:spcBef>
                <a:spcPts val="896"/>
              </a:spcBef>
              <a:spcAft>
                <a:spcPts val="0"/>
              </a:spcAft>
              <a:buSzPct val="80000"/>
              <a:buNone/>
            </a:pPr>
            <a:r>
              <a:rPr lang="en-US" sz="1600">
                <a:solidFill>
                  <a:schemeClr val="lt1"/>
                </a:solidFill>
                <a:latin typeface="Century Gothic"/>
              </a:rPr>
              <a:t>Outbreaks: </a:t>
            </a:r>
            <a:r>
              <a:rPr lang="en-US" sz="1400">
                <a:solidFill>
                  <a:schemeClr val="lt1"/>
                </a:solidFill>
                <a:latin typeface="Century Gothic"/>
              </a:rPr>
              <a:t>swimming pools, water, foodborne (produce, unpasteurized milk, shellfish)</a:t>
            </a:r>
            <a:endParaRPr/>
          </a:p>
          <a:p>
            <a:pPr marL="0" lvl="0" indent="0" algn="l" rtl="0">
              <a:spcBef>
                <a:spcPts val="1044"/>
              </a:spcBef>
              <a:spcAft>
                <a:spcPts val="0"/>
              </a:spcAft>
              <a:buSzPct val="80000"/>
              <a:buNone/>
            </a:pPr>
            <a:r>
              <a:rPr lang="en-US" sz="2400">
                <a:solidFill>
                  <a:schemeClr val="lt1"/>
                </a:solidFill>
                <a:latin typeface="Century Gothic"/>
              </a:rPr>
              <a:t>Cyclospora</a:t>
            </a:r>
            <a:endParaRPr sz="2400">
              <a:solidFill>
                <a:schemeClr val="lt1"/>
              </a:solidFill>
            </a:endParaRPr>
          </a:p>
          <a:p>
            <a:pPr marL="457200" lvl="1" indent="0" algn="l" rtl="0">
              <a:spcBef>
                <a:spcPts val="896"/>
              </a:spcBef>
              <a:spcAft>
                <a:spcPts val="0"/>
              </a:spcAft>
              <a:buSzPct val="80000"/>
              <a:buNone/>
            </a:pPr>
            <a:r>
              <a:rPr lang="en-US" sz="1600">
                <a:solidFill>
                  <a:schemeClr val="lt1"/>
                </a:solidFill>
                <a:latin typeface="Century Gothic"/>
              </a:rPr>
              <a:t>Distributed worldwide: </a:t>
            </a:r>
            <a:r>
              <a:rPr lang="en-US" sz="1400">
                <a:solidFill>
                  <a:schemeClr val="lt1"/>
                </a:solidFill>
                <a:latin typeface="Century Gothic"/>
              </a:rPr>
              <a:t>Nepal, Latin America, Caribbean.</a:t>
            </a:r>
            <a:endParaRPr/>
          </a:p>
          <a:p>
            <a:pPr marL="457200" lvl="1" indent="0" algn="l" rtl="0">
              <a:spcBef>
                <a:spcPts val="896"/>
              </a:spcBef>
              <a:spcAft>
                <a:spcPts val="0"/>
              </a:spcAft>
              <a:buSzPct val="80000"/>
              <a:buNone/>
            </a:pPr>
            <a:r>
              <a:rPr lang="en-US" sz="1600">
                <a:solidFill>
                  <a:schemeClr val="lt1"/>
                </a:solidFill>
                <a:latin typeface="Century Gothic"/>
              </a:rPr>
              <a:t>U.S. foodborne outbreaks: </a:t>
            </a:r>
            <a:r>
              <a:rPr lang="en-US" sz="1400">
                <a:solidFill>
                  <a:schemeClr val="lt1"/>
                </a:solidFill>
                <a:latin typeface="Century Gothic"/>
              </a:rPr>
              <a:t>imported raspberries, basil, snow peas, salad greens.</a:t>
            </a:r>
            <a:endParaRPr sz="2400">
              <a:solidFill>
                <a:schemeClr val="lt1"/>
              </a:solidFill>
            </a:endParaRPr>
          </a:p>
          <a:p>
            <a:pPr marL="0" lvl="0" indent="0" algn="l" rtl="0">
              <a:spcBef>
                <a:spcPts val="1044"/>
              </a:spcBef>
              <a:spcAft>
                <a:spcPts val="0"/>
              </a:spcAft>
              <a:buSzPct val="80000"/>
              <a:buNone/>
            </a:pPr>
            <a:r>
              <a:rPr lang="en-US" sz="2400">
                <a:solidFill>
                  <a:schemeClr val="lt1"/>
                </a:solidFill>
                <a:latin typeface="Century Gothic"/>
              </a:rPr>
              <a:t>Isospora</a:t>
            </a:r>
            <a:endParaRPr sz="2400">
              <a:solidFill>
                <a:schemeClr val="lt1"/>
              </a:solidFill>
            </a:endParaRPr>
          </a:p>
          <a:p>
            <a:pPr marL="457200" lvl="1" indent="0" algn="l" rtl="0">
              <a:spcBef>
                <a:spcPts val="896"/>
              </a:spcBef>
              <a:spcAft>
                <a:spcPts val="0"/>
              </a:spcAft>
              <a:buSzPct val="80000"/>
              <a:buNone/>
            </a:pPr>
            <a:r>
              <a:rPr lang="en-US" sz="1600">
                <a:solidFill>
                  <a:schemeClr val="lt1"/>
                </a:solidFill>
                <a:latin typeface="Century Gothic"/>
              </a:rPr>
              <a:t>Distributed in tropical / sub-tropical regions: </a:t>
            </a:r>
            <a:r>
              <a:rPr lang="en-US" sz="1400">
                <a:solidFill>
                  <a:schemeClr val="lt1"/>
                </a:solidFill>
                <a:latin typeface="Century Gothic"/>
              </a:rPr>
              <a:t>Africa, South America, SE Asia</a:t>
            </a:r>
            <a:endParaRPr/>
          </a:p>
          <a:p>
            <a:pPr marL="457200" lvl="1" indent="0" algn="l" rtl="0">
              <a:spcBef>
                <a:spcPts val="896"/>
              </a:spcBef>
              <a:spcAft>
                <a:spcPts val="0"/>
              </a:spcAft>
              <a:buSzPct val="80000"/>
              <a:buNone/>
            </a:pPr>
            <a:r>
              <a:rPr lang="en-US" sz="1600">
                <a:solidFill>
                  <a:schemeClr val="lt1"/>
                </a:solidFill>
                <a:latin typeface="Century Gothic"/>
              </a:rPr>
              <a:t>U.S.: </a:t>
            </a:r>
            <a:r>
              <a:rPr lang="en-US" sz="1400">
                <a:solidFill>
                  <a:schemeClr val="lt1"/>
                </a:solidFill>
                <a:latin typeface="Century Gothic"/>
              </a:rPr>
              <a:t>immunocompromised, daycare centers, psychiatric institutions</a:t>
            </a:r>
            <a:endParaRPr/>
          </a:p>
          <a:p>
            <a:pPr marL="285750" lvl="0" indent="-172974" algn="l" rtl="0">
              <a:spcBef>
                <a:spcPts val="1044"/>
              </a:spcBef>
              <a:spcAft>
                <a:spcPts val="0"/>
              </a:spcAft>
              <a:buSzPct val="80000"/>
              <a:buNone/>
            </a:pPr>
            <a:endParaRPr sz="2400">
              <a:solidFill>
                <a:schemeClr val="lt1"/>
              </a:solidFill>
            </a:endParaRPr>
          </a:p>
        </p:txBody>
      </p:sp>
      <p:pic>
        <p:nvPicPr>
          <p:cNvPr id="671" name="Google Shape;671;p60"/>
          <p:cNvPicPr preferRelativeResize="0"/>
          <p:nvPr/>
        </p:nvPicPr>
        <p:blipFill rotWithShape="1">
          <a:blip r:embed="rId3">
            <a:alphaModFix/>
          </a:blip>
          <a:srcRect/>
          <a:stretch/>
        </p:blipFill>
        <p:spPr>
          <a:xfrm>
            <a:off x="8887550" y="3747902"/>
            <a:ext cx="2822983" cy="2816596"/>
          </a:xfrm>
          <a:prstGeom prst="rect">
            <a:avLst/>
          </a:prstGeom>
          <a:noFill/>
          <a:ln>
            <a:noFill/>
          </a:ln>
        </p:spPr>
      </p:pic>
      <p:pic>
        <p:nvPicPr>
          <p:cNvPr id="672" name="Google Shape;672;p60"/>
          <p:cNvPicPr preferRelativeResize="0"/>
          <p:nvPr/>
        </p:nvPicPr>
        <p:blipFill rotWithShape="1">
          <a:blip r:embed="rId4">
            <a:alphaModFix/>
          </a:blip>
          <a:srcRect/>
          <a:stretch/>
        </p:blipFill>
        <p:spPr>
          <a:xfrm>
            <a:off x="8893937" y="299720"/>
            <a:ext cx="2816596" cy="2816596"/>
          </a:xfrm>
          <a:prstGeom prst="rect">
            <a:avLst/>
          </a:prstGeom>
          <a:noFill/>
          <a:ln>
            <a:noFill/>
          </a:ln>
        </p:spPr>
      </p:pic>
      <p:sp>
        <p:nvSpPr>
          <p:cNvPr id="673" name="Google Shape;673;p60"/>
          <p:cNvSpPr txBox="1"/>
          <p:nvPr/>
        </p:nvSpPr>
        <p:spPr>
          <a:xfrm>
            <a:off x="8689276" y="3056729"/>
            <a:ext cx="3713607" cy="646331"/>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1200">
                <a:solidFill>
                  <a:schemeClr val="lt1"/>
                </a:solidFill>
                <a:latin typeface="Century Gothic"/>
                <a:ea typeface="Century Gothic"/>
                <a:cs typeface="Century Gothic"/>
                <a:sym typeface="Century Gothic"/>
              </a:rPr>
              <a:t>Above: </a:t>
            </a:r>
            <a:r>
              <a:rPr lang="en-US" sz="1200" i="1">
                <a:solidFill>
                  <a:schemeClr val="lt1"/>
                </a:solidFill>
                <a:latin typeface="Century Gothic"/>
                <a:ea typeface="Century Gothic"/>
                <a:cs typeface="Century Gothic"/>
                <a:sym typeface="Century Gothic"/>
              </a:rPr>
              <a:t>Cyclospora</a:t>
            </a:r>
            <a:r>
              <a:rPr lang="en-US" sz="1200">
                <a:solidFill>
                  <a:schemeClr val="lt1"/>
                </a:solidFill>
                <a:latin typeface="Century Gothic"/>
                <a:ea typeface="Century Gothic"/>
                <a:cs typeface="Century Gothic"/>
                <a:sym typeface="Century Gothic"/>
              </a:rPr>
              <a:t> oocyst in stool - acid-fast stain</a:t>
            </a:r>
            <a:endParaRPr/>
          </a:p>
          <a:p>
            <a:pPr marL="0" marR="0" lvl="0" indent="0" algn="l" rtl="0">
              <a:spcBef>
                <a:spcPts val="0"/>
              </a:spcBef>
              <a:spcAft>
                <a:spcPts val="0"/>
              </a:spcAft>
              <a:buNone/>
            </a:pPr>
            <a:r>
              <a:rPr lang="en-US" sz="1200">
                <a:solidFill>
                  <a:schemeClr val="lt1"/>
                </a:solidFill>
                <a:latin typeface="Century Gothic"/>
                <a:ea typeface="Century Gothic"/>
                <a:cs typeface="Century Gothic"/>
                <a:sym typeface="Century Gothic"/>
              </a:rPr>
              <a:t>Below: </a:t>
            </a:r>
            <a:r>
              <a:rPr lang="en-US" sz="1200" i="1">
                <a:solidFill>
                  <a:schemeClr val="lt1"/>
                </a:solidFill>
                <a:latin typeface="Century Gothic"/>
                <a:ea typeface="Century Gothic"/>
                <a:cs typeface="Century Gothic"/>
                <a:sym typeface="Century Gothic"/>
              </a:rPr>
              <a:t>Isospora </a:t>
            </a:r>
            <a:r>
              <a:rPr lang="en-US" sz="1200">
                <a:solidFill>
                  <a:schemeClr val="lt1"/>
                </a:solidFill>
                <a:latin typeface="Century Gothic"/>
                <a:ea typeface="Century Gothic"/>
                <a:cs typeface="Century Gothic"/>
                <a:sym typeface="Century Gothic"/>
              </a:rPr>
              <a:t>oocyst in stool – acid-fast stain</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61"/>
          <p:cNvSpPr txBox="1">
            <a:spLocks noGrp="1"/>
          </p:cNvSpPr>
          <p:nvPr>
            <p:ph type="title"/>
          </p:nvPr>
        </p:nvSpPr>
        <p:spPr>
          <a:xfrm>
            <a:off x="684212" y="78658"/>
            <a:ext cx="8534400" cy="1286180"/>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CASE 9: BONUS CASE</a:t>
            </a:r>
            <a:endParaRPr/>
          </a:p>
        </p:txBody>
      </p:sp>
      <p:sp>
        <p:nvSpPr>
          <p:cNvPr id="680" name="Google Shape;680;p61"/>
          <p:cNvSpPr txBox="1">
            <a:spLocks noGrp="1"/>
          </p:cNvSpPr>
          <p:nvPr>
            <p:ph type="body" idx="1"/>
          </p:nvPr>
        </p:nvSpPr>
        <p:spPr>
          <a:xfrm>
            <a:off x="470647" y="1546412"/>
            <a:ext cx="11241741" cy="5070369"/>
          </a:xfrm>
          <a:prstGeom prst="rect">
            <a:avLst/>
          </a:prstGeom>
          <a:noFill/>
          <a:ln>
            <a:noFill/>
          </a:ln>
        </p:spPr>
        <p:txBody>
          <a:bodyPr spcFirstLastPara="1" wrap="square" lIns="54864" tIns="45700" rIns="54864" bIns="45700" anchor="ctr" anchorCtr="0">
            <a:normAutofit/>
          </a:bodyPr>
          <a:lstStyle/>
          <a:p>
            <a:pPr marL="0" lvl="0" indent="0" algn="just" rtl="0">
              <a:spcBef>
                <a:spcPts val="0"/>
              </a:spcBef>
              <a:spcAft>
                <a:spcPts val="0"/>
              </a:spcAft>
              <a:buSzPts val="1440"/>
              <a:buNone/>
            </a:pPr>
            <a:r>
              <a:rPr lang="en-US" sz="1800">
                <a:solidFill>
                  <a:schemeClr val="lt1"/>
                </a:solidFill>
                <a:latin typeface="Century Gothic"/>
              </a:rPr>
              <a:t>Your patient is a 50-year-old wagon driver on the Oregon trail who presents with two days of fevers, chills, abdominal pain and 1 day of diarrhea. The diarrhea is watery, non-bloody, occurring almost every 2 hours. He drinks a bottle of whiskey a day. As the physician in the wagon trail, you examine him and find he is febrile, hypotensive, and confused. Sclera are icteric. He also has a distended abdomen with shifting dullness.</a:t>
            </a:r>
            <a:endParaRPr/>
          </a:p>
          <a:p>
            <a:pPr marL="0" lvl="0" indent="0" algn="l" rtl="0">
              <a:spcBef>
                <a:spcPts val="960"/>
              </a:spcBef>
              <a:spcAft>
                <a:spcPts val="0"/>
              </a:spcAft>
              <a:buSzPts val="1440"/>
              <a:buNone/>
            </a:pPr>
            <a:endParaRPr sz="1800">
              <a:solidFill>
                <a:schemeClr val="lt1"/>
              </a:solidFill>
            </a:endParaRPr>
          </a:p>
          <a:p>
            <a:pPr marL="0" lvl="0" indent="0" algn="l" rtl="0">
              <a:spcBef>
                <a:spcPts val="960"/>
              </a:spcBef>
              <a:spcAft>
                <a:spcPts val="0"/>
              </a:spcAft>
              <a:buSzPts val="1440"/>
              <a:buNone/>
            </a:pPr>
            <a:r>
              <a:rPr lang="en-US" sz="1800">
                <a:solidFill>
                  <a:schemeClr val="lt1"/>
                </a:solidFill>
                <a:latin typeface="Century Gothic"/>
              </a:rPr>
              <a:t>Which of the following is the most likely cause for his clinical presentation?</a:t>
            </a:r>
            <a:endParaRPr/>
          </a:p>
          <a:p>
            <a:pPr marL="457200" lvl="0" indent="-342900" algn="l" rtl="0">
              <a:spcBef>
                <a:spcPts val="960"/>
              </a:spcBef>
              <a:spcAft>
                <a:spcPts val="0"/>
              </a:spcAft>
              <a:buClr>
                <a:schemeClr val="lt1"/>
              </a:buClr>
              <a:buSzPts val="1800"/>
              <a:buAutoNum type="alphaUcPeriod"/>
            </a:pPr>
            <a:r>
              <a:rPr lang="en-US" sz="1800">
                <a:solidFill>
                  <a:schemeClr val="lt1"/>
                </a:solidFill>
                <a:latin typeface="Century Gothic"/>
              </a:rPr>
              <a:t>Vibrio</a:t>
            </a:r>
            <a:endParaRPr/>
          </a:p>
          <a:p>
            <a:pPr marL="457200" lvl="0" indent="-342900" algn="l" rtl="0">
              <a:spcBef>
                <a:spcPts val="0"/>
              </a:spcBef>
              <a:spcAft>
                <a:spcPts val="0"/>
              </a:spcAft>
              <a:buClr>
                <a:schemeClr val="lt1"/>
              </a:buClr>
              <a:buSzPts val="1800"/>
              <a:buAutoNum type="alphaUcPeriod"/>
            </a:pPr>
            <a:r>
              <a:rPr lang="en-US" sz="1800">
                <a:solidFill>
                  <a:schemeClr val="lt1"/>
                </a:solidFill>
                <a:latin typeface="Century Gothic"/>
              </a:rPr>
              <a:t>Shigella</a:t>
            </a:r>
            <a:endParaRPr sz="1800">
              <a:solidFill>
                <a:schemeClr val="lt1"/>
              </a:solidFill>
            </a:endParaRPr>
          </a:p>
          <a:p>
            <a:pPr marL="457200" lvl="0" indent="-342900" algn="l" rtl="0">
              <a:spcBef>
                <a:spcPts val="0"/>
              </a:spcBef>
              <a:spcAft>
                <a:spcPts val="0"/>
              </a:spcAft>
              <a:buClr>
                <a:schemeClr val="lt1"/>
              </a:buClr>
              <a:buSzPts val="1800"/>
              <a:buAutoNum type="alphaUcPeriod"/>
            </a:pPr>
            <a:r>
              <a:rPr lang="en-US" sz="1800">
                <a:solidFill>
                  <a:schemeClr val="lt1"/>
                </a:solidFill>
                <a:latin typeface="Century Gothic"/>
              </a:rPr>
              <a:t>Listeria 			</a:t>
            </a:r>
            <a:endParaRPr/>
          </a:p>
          <a:p>
            <a:pPr marL="457200" lvl="0" indent="-342900" algn="l" rtl="0">
              <a:spcBef>
                <a:spcPts val="0"/>
              </a:spcBef>
              <a:spcAft>
                <a:spcPts val="0"/>
              </a:spcAft>
              <a:buClr>
                <a:schemeClr val="lt1"/>
              </a:buClr>
              <a:buSzPts val="1800"/>
              <a:buAutoNum type="alphaUcPeriod"/>
            </a:pPr>
            <a:r>
              <a:rPr lang="en-US" sz="1800">
                <a:solidFill>
                  <a:schemeClr val="lt1"/>
                </a:solidFill>
                <a:latin typeface="Century Gothic"/>
              </a:rPr>
              <a:t>Clostridium		</a:t>
            </a:r>
            <a:endParaRPr/>
          </a:p>
          <a:p>
            <a:pPr marL="457200" lvl="0" indent="-342900" algn="l" rtl="0">
              <a:spcBef>
                <a:spcPts val="0"/>
              </a:spcBef>
              <a:spcAft>
                <a:spcPts val="0"/>
              </a:spcAft>
              <a:buClr>
                <a:schemeClr val="lt1"/>
              </a:buClr>
              <a:buSzPts val="1800"/>
              <a:buAutoNum type="alphaUcPeriod"/>
            </a:pPr>
            <a:r>
              <a:rPr lang="en-US" sz="1800">
                <a:solidFill>
                  <a:schemeClr val="lt1"/>
                </a:solidFill>
                <a:latin typeface="Century Gothic"/>
              </a:rPr>
              <a:t>Campylobacter	</a:t>
            </a:r>
            <a:r>
              <a:rPr lang="en-US">
                <a:latin typeface="Century Gothic"/>
              </a:rPr>
              <a:t>	</a:t>
            </a:r>
            <a:endParaRPr>
              <a:solidFill>
                <a:schemeClr val="accent4"/>
              </a:solidFill>
            </a:endParaRPr>
          </a:p>
        </p:txBody>
      </p:sp>
      <p:pic>
        <p:nvPicPr>
          <p:cNvPr id="681" name="Google Shape;681;p61"/>
          <p:cNvPicPr preferRelativeResize="0"/>
          <p:nvPr/>
        </p:nvPicPr>
        <p:blipFill rotWithShape="1">
          <a:blip r:embed="rId3">
            <a:alphaModFix/>
          </a:blip>
          <a:srcRect/>
          <a:stretch/>
        </p:blipFill>
        <p:spPr>
          <a:xfrm>
            <a:off x="8185673" y="4406981"/>
            <a:ext cx="3535680" cy="22098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62"/>
          <p:cNvSpPr txBox="1">
            <a:spLocks noGrp="1"/>
          </p:cNvSpPr>
          <p:nvPr>
            <p:ph type="title"/>
          </p:nvPr>
        </p:nvSpPr>
        <p:spPr>
          <a:xfrm>
            <a:off x="684212" y="-320040"/>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3200"/>
              <a:buFont typeface="Century Gothic"/>
              <a:buNone/>
            </a:pPr>
            <a:r>
              <a:rPr lang="en-US" sz="3200">
                <a:latin typeface="Century Gothic"/>
              </a:rPr>
              <a:t>CASE 9 SUMMARY – </a:t>
            </a:r>
            <a:r>
              <a:rPr lang="en-US" sz="3200" i="1">
                <a:latin typeface="Century Gothic"/>
              </a:rPr>
              <a:t>VIBRIO / CHOLERA</a:t>
            </a:r>
            <a:endParaRPr sz="3200"/>
          </a:p>
        </p:txBody>
      </p:sp>
      <p:sp>
        <p:nvSpPr>
          <p:cNvPr id="687" name="Google Shape;687;p62"/>
          <p:cNvSpPr txBox="1">
            <a:spLocks noGrp="1"/>
          </p:cNvSpPr>
          <p:nvPr>
            <p:ph type="body" idx="1"/>
          </p:nvPr>
        </p:nvSpPr>
        <p:spPr>
          <a:xfrm>
            <a:off x="117987" y="904567"/>
            <a:ext cx="6977462" cy="5801033"/>
          </a:xfrm>
          <a:prstGeom prst="rect">
            <a:avLst/>
          </a:prstGeom>
          <a:noFill/>
          <a:ln>
            <a:noFill/>
          </a:ln>
        </p:spPr>
        <p:txBody>
          <a:bodyPr spcFirstLastPara="1" wrap="square" lIns="54864" tIns="45700" rIns="54864" bIns="45700" anchor="ctr" anchorCtr="0">
            <a:noAutofit/>
          </a:bodyPr>
          <a:lstStyle/>
          <a:p>
            <a:pPr marL="285750" lvl="0" indent="-285750" algn="l" rtl="0">
              <a:spcBef>
                <a:spcPts val="0"/>
              </a:spcBef>
              <a:spcAft>
                <a:spcPts val="0"/>
              </a:spcAft>
              <a:buSzPts val="1120"/>
              <a:buChar char="▶"/>
            </a:pPr>
            <a:r>
              <a:rPr lang="en-US" sz="1400">
                <a:solidFill>
                  <a:schemeClr val="lt1"/>
                </a:solidFill>
                <a:latin typeface="Century Gothic"/>
              </a:rPr>
              <a:t>Micro:</a:t>
            </a:r>
            <a:endParaRPr/>
          </a:p>
          <a:p>
            <a:pPr marL="742950" lvl="1" indent="-285750" algn="l" rtl="0">
              <a:spcBef>
                <a:spcPts val="880"/>
              </a:spcBef>
              <a:spcAft>
                <a:spcPts val="0"/>
              </a:spcAft>
              <a:buSzPts val="1120"/>
              <a:buChar char="▶"/>
            </a:pPr>
            <a:r>
              <a:rPr lang="en-US" sz="1400">
                <a:solidFill>
                  <a:schemeClr val="lt1"/>
                </a:solidFill>
                <a:latin typeface="Century Gothic"/>
              </a:rPr>
              <a:t>GNR with curved or comma shape.</a:t>
            </a:r>
            <a:endParaRPr/>
          </a:p>
          <a:p>
            <a:pPr marL="742950" lvl="1" indent="-285750" algn="l" rtl="0">
              <a:spcBef>
                <a:spcPts val="880"/>
              </a:spcBef>
              <a:spcAft>
                <a:spcPts val="0"/>
              </a:spcAft>
              <a:buSzPts val="1120"/>
              <a:buChar char="▶"/>
            </a:pPr>
            <a:r>
              <a:rPr lang="en-US" sz="1400">
                <a:solidFill>
                  <a:schemeClr val="lt1"/>
                </a:solidFill>
                <a:latin typeface="Century Gothic"/>
              </a:rPr>
              <a:t>Natural reservoir: marine, brackish lakes, plankton – warm temperature</a:t>
            </a:r>
            <a:endParaRPr/>
          </a:p>
          <a:p>
            <a:pPr marL="1200150" lvl="2" indent="-285750" algn="l" rtl="0">
              <a:spcBef>
                <a:spcPts val="880"/>
              </a:spcBef>
              <a:spcAft>
                <a:spcPts val="0"/>
              </a:spcAft>
              <a:buSzPts val="1120"/>
              <a:buChar char="▶"/>
            </a:pPr>
            <a:r>
              <a:rPr lang="en-US" sz="1400">
                <a:solidFill>
                  <a:schemeClr val="lt1"/>
                </a:solidFill>
                <a:latin typeface="Century Gothic"/>
              </a:rPr>
              <a:t>Commonly isolated from shellfish, shrimp, crabs, sediment.</a:t>
            </a:r>
            <a:endParaRPr/>
          </a:p>
          <a:p>
            <a:pPr marL="285750" lvl="0" indent="-285750" algn="l" rtl="0">
              <a:spcBef>
                <a:spcPts val="880"/>
              </a:spcBef>
              <a:spcAft>
                <a:spcPts val="0"/>
              </a:spcAft>
              <a:buSzPts val="1120"/>
              <a:buChar char="▶"/>
            </a:pPr>
            <a:r>
              <a:rPr lang="en-US" sz="1400">
                <a:solidFill>
                  <a:schemeClr val="lt1"/>
                </a:solidFill>
                <a:latin typeface="Century Gothic"/>
              </a:rPr>
              <a:t>Clinical:</a:t>
            </a:r>
            <a:endParaRPr/>
          </a:p>
          <a:p>
            <a:pPr marL="742950" lvl="1" indent="-285750" algn="l" rtl="0">
              <a:spcBef>
                <a:spcPts val="880"/>
              </a:spcBef>
              <a:spcAft>
                <a:spcPts val="0"/>
              </a:spcAft>
              <a:buSzPts val="1120"/>
              <a:buChar char="▶"/>
            </a:pPr>
            <a:r>
              <a:rPr lang="en-US" sz="1400">
                <a:solidFill>
                  <a:schemeClr val="lt1"/>
                </a:solidFill>
                <a:latin typeface="Century Gothic"/>
              </a:rPr>
              <a:t>Vibrio cholerae </a:t>
            </a:r>
            <a:endParaRPr/>
          </a:p>
          <a:p>
            <a:pPr marL="1200150" lvl="2" indent="-285750" algn="l" rtl="0">
              <a:spcBef>
                <a:spcPts val="880"/>
              </a:spcBef>
              <a:spcAft>
                <a:spcPts val="0"/>
              </a:spcAft>
              <a:buSzPts val="1120"/>
              <a:buChar char="▶"/>
            </a:pPr>
            <a:r>
              <a:rPr lang="en-US" sz="1400">
                <a:solidFill>
                  <a:schemeClr val="lt1"/>
                </a:solidFill>
                <a:latin typeface="Century Gothic"/>
              </a:rPr>
              <a:t>Toxigenic (O1 &amp; O139) – contaminated water / food</a:t>
            </a:r>
            <a:endParaRPr/>
          </a:p>
          <a:p>
            <a:pPr marL="1200150" lvl="2" indent="-285750" algn="l" rtl="0">
              <a:spcBef>
                <a:spcPts val="880"/>
              </a:spcBef>
              <a:spcAft>
                <a:spcPts val="0"/>
              </a:spcAft>
              <a:buSzPts val="1120"/>
              <a:buChar char="▶"/>
            </a:pPr>
            <a:r>
              <a:rPr lang="en-US" sz="1400">
                <a:solidFill>
                  <a:schemeClr val="lt1"/>
                </a:solidFill>
                <a:latin typeface="Century Gothic"/>
              </a:rPr>
              <a:t>Non-toxigenic – shellfish, wounds</a:t>
            </a:r>
            <a:endParaRPr/>
          </a:p>
          <a:p>
            <a:pPr marL="742950" lvl="1" indent="-285750" algn="l" rtl="0">
              <a:spcBef>
                <a:spcPts val="880"/>
              </a:spcBef>
              <a:spcAft>
                <a:spcPts val="0"/>
              </a:spcAft>
              <a:buSzPts val="1120"/>
              <a:buChar char="▶"/>
            </a:pPr>
            <a:r>
              <a:rPr lang="en-US" sz="1400">
                <a:solidFill>
                  <a:schemeClr val="lt1"/>
                </a:solidFill>
                <a:latin typeface="Century Gothic"/>
              </a:rPr>
              <a:t>Vibrio parahemolyticus</a:t>
            </a:r>
            <a:endParaRPr sz="1400">
              <a:solidFill>
                <a:schemeClr val="lt1"/>
              </a:solidFill>
            </a:endParaRPr>
          </a:p>
          <a:p>
            <a:pPr marL="1200150" lvl="2" indent="-285750" algn="l" rtl="0">
              <a:spcBef>
                <a:spcPts val="880"/>
              </a:spcBef>
              <a:spcAft>
                <a:spcPts val="0"/>
              </a:spcAft>
              <a:buSzPts val="1120"/>
              <a:buChar char="▶"/>
            </a:pPr>
            <a:r>
              <a:rPr lang="en-US" sz="1400">
                <a:solidFill>
                  <a:schemeClr val="lt1"/>
                </a:solidFill>
                <a:latin typeface="Century Gothic"/>
              </a:rPr>
              <a:t>Diarrhea can range from watery to dysentery-like.</a:t>
            </a:r>
            <a:endParaRPr/>
          </a:p>
          <a:p>
            <a:pPr marL="1200150" lvl="2" indent="-285750" algn="l" rtl="0">
              <a:spcBef>
                <a:spcPts val="880"/>
              </a:spcBef>
              <a:spcAft>
                <a:spcPts val="0"/>
              </a:spcAft>
              <a:buSzPts val="1120"/>
              <a:buChar char="▶"/>
            </a:pPr>
            <a:r>
              <a:rPr lang="en-US" sz="1400">
                <a:solidFill>
                  <a:schemeClr val="lt1"/>
                </a:solidFill>
                <a:latin typeface="Century Gothic"/>
              </a:rPr>
              <a:t>Diarrhea &gt; wound infection / septicemia</a:t>
            </a:r>
            <a:endParaRPr/>
          </a:p>
          <a:p>
            <a:pPr marL="742950" lvl="1" indent="-285750" algn="l" rtl="0">
              <a:spcBef>
                <a:spcPts val="880"/>
              </a:spcBef>
              <a:spcAft>
                <a:spcPts val="0"/>
              </a:spcAft>
              <a:buSzPts val="1120"/>
              <a:buChar char="▶"/>
            </a:pPr>
            <a:r>
              <a:rPr lang="en-US" sz="1400">
                <a:solidFill>
                  <a:schemeClr val="lt1"/>
                </a:solidFill>
                <a:latin typeface="Century Gothic"/>
              </a:rPr>
              <a:t>Vibrio vulnificus</a:t>
            </a:r>
            <a:endParaRPr/>
          </a:p>
          <a:p>
            <a:pPr marL="1200150" lvl="2" indent="-285750" algn="l" rtl="0">
              <a:spcBef>
                <a:spcPts val="880"/>
              </a:spcBef>
              <a:spcAft>
                <a:spcPts val="0"/>
              </a:spcAft>
              <a:buSzPts val="1120"/>
              <a:buChar char="▶"/>
            </a:pPr>
            <a:r>
              <a:rPr lang="en-US" sz="1400">
                <a:solidFill>
                  <a:schemeClr val="lt1"/>
                </a:solidFill>
                <a:latin typeface="Century Gothic"/>
              </a:rPr>
              <a:t>Septicemia with secondary cellulitis in cirrhotics / iron overload.</a:t>
            </a:r>
            <a:endParaRPr/>
          </a:p>
          <a:p>
            <a:pPr marL="1200150" lvl="2" indent="-285750" algn="l" rtl="0">
              <a:spcBef>
                <a:spcPts val="880"/>
              </a:spcBef>
              <a:spcAft>
                <a:spcPts val="0"/>
              </a:spcAft>
              <a:buSzPts val="1120"/>
              <a:buChar char="▶"/>
            </a:pPr>
            <a:r>
              <a:rPr lang="en-US" sz="1400">
                <a:solidFill>
                  <a:schemeClr val="lt1"/>
                </a:solidFill>
                <a:latin typeface="Century Gothic"/>
              </a:rPr>
              <a:t>Wound infection with severe cellulitis / necrosis in healthy patients.</a:t>
            </a:r>
            <a:endParaRPr/>
          </a:p>
        </p:txBody>
      </p:sp>
      <p:pic>
        <p:nvPicPr>
          <p:cNvPr id="688" name="Google Shape;688;p62"/>
          <p:cNvPicPr preferRelativeResize="0"/>
          <p:nvPr/>
        </p:nvPicPr>
        <p:blipFill rotWithShape="1">
          <a:blip r:embed="rId3">
            <a:alphaModFix/>
          </a:blip>
          <a:srcRect/>
          <a:stretch/>
        </p:blipFill>
        <p:spPr>
          <a:xfrm>
            <a:off x="6744516" y="1268360"/>
            <a:ext cx="5447484" cy="4106310"/>
          </a:xfrm>
          <a:prstGeom prst="rect">
            <a:avLst/>
          </a:prstGeom>
          <a:noFill/>
          <a:ln w="9525" cap="flat" cmpd="sng">
            <a:solidFill>
              <a:schemeClr val="accent1"/>
            </a:solidFill>
            <a:prstDash val="solid"/>
            <a:round/>
            <a:headEnd type="none" w="sm" len="sm"/>
            <a:tailEnd type="none" w="sm" len="sm"/>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pic>
        <p:nvPicPr>
          <p:cNvPr id="694" name="Google Shape;694;p63"/>
          <p:cNvPicPr preferRelativeResize="0">
            <a:picLocks noGrp="1"/>
          </p:cNvPicPr>
          <p:nvPr>
            <p:ph type="body" idx="1"/>
          </p:nvPr>
        </p:nvPicPr>
        <p:blipFill rotWithShape="1">
          <a:blip r:embed="rId3">
            <a:alphaModFix/>
          </a:blip>
          <a:srcRect/>
          <a:stretch/>
        </p:blipFill>
        <p:spPr>
          <a:xfrm>
            <a:off x="1132209" y="1"/>
            <a:ext cx="8382181" cy="6858000"/>
          </a:xfrm>
          <a:prstGeom prst="rect">
            <a:avLst/>
          </a:prstGeom>
          <a:noFill/>
          <a:ln>
            <a:noFill/>
          </a:ln>
        </p:spPr>
      </p:pic>
      <p:sp>
        <p:nvSpPr>
          <p:cNvPr id="695" name="Google Shape;695;p63"/>
          <p:cNvSpPr txBox="1"/>
          <p:nvPr/>
        </p:nvSpPr>
        <p:spPr>
          <a:xfrm>
            <a:off x="9713022" y="5499850"/>
            <a:ext cx="2402772" cy="1200329"/>
          </a:xfrm>
          <a:prstGeom prst="rect">
            <a:avLst/>
          </a:prstGeom>
          <a:noFill/>
          <a:ln>
            <a:noFill/>
          </a:ln>
        </p:spPr>
        <p:txBody>
          <a:bodyPr spcFirstLastPara="1" wrap="square" lIns="54864" tIns="45700" rIns="54864" bIns="45700" anchor="t" anchorCtr="0">
            <a:spAutoFit/>
          </a:bodyPr>
          <a:lstStyle/>
          <a:p>
            <a:pPr marL="0" marR="0" lvl="0" indent="0" algn="l" rtl="0">
              <a:spcBef>
                <a:spcPts val="0"/>
              </a:spcBef>
              <a:spcAft>
                <a:spcPts val="0"/>
              </a:spcAft>
              <a:buNone/>
            </a:pPr>
            <a:r>
              <a:rPr lang="en-US" sz="1200">
                <a:solidFill>
                  <a:schemeClr val="lt1"/>
                </a:solidFill>
                <a:latin typeface="Century Gothic"/>
                <a:ea typeface="Century Gothic"/>
                <a:cs typeface="Century Gothic"/>
                <a:sym typeface="Century Gothic"/>
              </a:rPr>
              <a:t>Figure 98-1: Approach to diagnosis of infectious diarrhea. Mandell, Douglas and Bennett’s Principles and Practice of Infectious Diseases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658368" y="419618"/>
            <a:ext cx="10698480" cy="523220"/>
          </a:xfrm>
          <a:prstGeom prst="rect">
            <a:avLst/>
          </a:prstGeom>
          <a:noFill/>
        </p:spPr>
        <p:txBody>
          <a:bodyPr wrap="square" anchor="ctr">
            <a:spAutoFit/>
          </a:bodyPr>
          <a:lstStyle/>
          <a:p>
            <a:pPr algn="l"/>
            <a:r>
              <a:rPr sz="2800" b="1" dirty="0">
                <a:solidFill>
                  <a:schemeClr val="bg1"/>
                </a:solidFill>
                <a:latin typeface="Century Gothic"/>
              </a:rPr>
              <a:t>HIGH-YIELD DIFFERENTIATORS: BACTERIAL ENTERITIS</a:t>
            </a:r>
          </a:p>
        </p:txBody>
      </p:sp>
      <p:sp>
        <p:nvSpPr>
          <p:cNvPr id="4" name="Rectangle 3"/>
          <p:cNvSpPr/>
          <p:nvPr/>
        </p:nvSpPr>
        <p:spPr>
          <a:xfrm>
            <a:off x="658368" y="1051560"/>
            <a:ext cx="1143000" cy="64008"/>
          </a:xfrm>
          <a:prstGeom prst="rect">
            <a:avLst/>
          </a:prstGeom>
          <a:solidFill>
            <a:srgbClr val="1F6F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1229978"/>
            <a:ext cx="10607040" cy="292388"/>
          </a:xfrm>
          <a:prstGeom prst="rect">
            <a:avLst/>
          </a:prstGeom>
          <a:noFill/>
        </p:spPr>
        <p:txBody>
          <a:bodyPr wrap="square" anchor="ctr">
            <a:spAutoFit/>
          </a:bodyPr>
          <a:lstStyle/>
          <a:p>
            <a:pPr algn="l"/>
            <a:r>
              <a:rPr sz="1300" b="0" dirty="0">
                <a:solidFill>
                  <a:schemeClr val="bg1"/>
                </a:solidFill>
                <a:latin typeface="Century Gothic"/>
              </a:rPr>
              <a:t>Board-style clues that separate the common invasive and toxin-mediated pathogens.</a:t>
            </a:r>
          </a:p>
        </p:txBody>
      </p:sp>
      <p:sp>
        <p:nvSpPr>
          <p:cNvPr id="6" name="Rectangle 5"/>
          <p:cNvSpPr/>
          <p:nvPr/>
        </p:nvSpPr>
        <p:spPr>
          <a:xfrm>
            <a:off x="658368" y="1691640"/>
            <a:ext cx="1874519" cy="557784"/>
          </a:xfrm>
          <a:prstGeom prst="rect">
            <a:avLst/>
          </a:prstGeom>
          <a:solidFill>
            <a:srgbClr val="254F62"/>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31519" y="1709928"/>
            <a:ext cx="1728216" cy="521207"/>
          </a:xfrm>
          <a:prstGeom prst="rect">
            <a:avLst/>
          </a:prstGeom>
          <a:noFill/>
        </p:spPr>
        <p:txBody>
          <a:bodyPr wrap="square" anchor="ctr">
            <a:spAutoFit/>
          </a:bodyPr>
          <a:lstStyle/>
          <a:p>
            <a:pPr algn="l"/>
            <a:r>
              <a:rPr sz="1200" b="1">
                <a:solidFill>
                  <a:srgbClr val="FFFFFF"/>
                </a:solidFill>
                <a:latin typeface="Century Gothic"/>
              </a:rPr>
              <a:t>Pathogen</a:t>
            </a:r>
          </a:p>
        </p:txBody>
      </p:sp>
      <p:sp>
        <p:nvSpPr>
          <p:cNvPr id="8" name="Rectangle 7"/>
          <p:cNvSpPr/>
          <p:nvPr/>
        </p:nvSpPr>
        <p:spPr>
          <a:xfrm>
            <a:off x="2532887" y="1691640"/>
            <a:ext cx="2834640" cy="557784"/>
          </a:xfrm>
          <a:prstGeom prst="rect">
            <a:avLst/>
          </a:prstGeom>
          <a:solidFill>
            <a:srgbClr val="254F62"/>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606039" y="1709928"/>
            <a:ext cx="2688336" cy="521207"/>
          </a:xfrm>
          <a:prstGeom prst="rect">
            <a:avLst/>
          </a:prstGeom>
          <a:noFill/>
        </p:spPr>
        <p:txBody>
          <a:bodyPr wrap="square" anchor="ctr">
            <a:spAutoFit/>
          </a:bodyPr>
          <a:lstStyle/>
          <a:p>
            <a:pPr algn="l"/>
            <a:r>
              <a:rPr sz="1200" b="1">
                <a:solidFill>
                  <a:srgbClr val="FFFFFF"/>
                </a:solidFill>
                <a:latin typeface="Century Gothic"/>
              </a:rPr>
              <a:t>Classic clue</a:t>
            </a:r>
          </a:p>
        </p:txBody>
      </p:sp>
      <p:sp>
        <p:nvSpPr>
          <p:cNvPr id="10" name="Rectangle 9"/>
          <p:cNvSpPr/>
          <p:nvPr/>
        </p:nvSpPr>
        <p:spPr>
          <a:xfrm>
            <a:off x="5367527" y="1691640"/>
            <a:ext cx="2331720" cy="557784"/>
          </a:xfrm>
          <a:prstGeom prst="rect">
            <a:avLst/>
          </a:prstGeom>
          <a:solidFill>
            <a:srgbClr val="254F62"/>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440679" y="1709928"/>
            <a:ext cx="2185415" cy="521207"/>
          </a:xfrm>
          <a:prstGeom prst="rect">
            <a:avLst/>
          </a:prstGeom>
          <a:noFill/>
        </p:spPr>
        <p:txBody>
          <a:bodyPr wrap="square" anchor="ctr">
            <a:spAutoFit/>
          </a:bodyPr>
          <a:lstStyle/>
          <a:p>
            <a:pPr algn="l"/>
            <a:r>
              <a:rPr sz="1200" b="1">
                <a:solidFill>
                  <a:srgbClr val="FFFFFF"/>
                </a:solidFill>
                <a:latin typeface="Century Gothic"/>
              </a:rPr>
              <a:t>Stool / fever</a:t>
            </a:r>
          </a:p>
        </p:txBody>
      </p:sp>
      <p:sp>
        <p:nvSpPr>
          <p:cNvPr id="12" name="Rectangle 11"/>
          <p:cNvSpPr/>
          <p:nvPr/>
        </p:nvSpPr>
        <p:spPr>
          <a:xfrm>
            <a:off x="7699247" y="1691640"/>
            <a:ext cx="3886200" cy="557784"/>
          </a:xfrm>
          <a:prstGeom prst="rect">
            <a:avLst/>
          </a:prstGeom>
          <a:solidFill>
            <a:srgbClr val="254F62"/>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772399" y="1709928"/>
            <a:ext cx="3739896" cy="521207"/>
          </a:xfrm>
          <a:prstGeom prst="rect">
            <a:avLst/>
          </a:prstGeom>
          <a:noFill/>
        </p:spPr>
        <p:txBody>
          <a:bodyPr wrap="square" anchor="ctr">
            <a:spAutoFit/>
          </a:bodyPr>
          <a:lstStyle/>
          <a:p>
            <a:pPr algn="l"/>
            <a:r>
              <a:rPr sz="1200" b="1">
                <a:solidFill>
                  <a:srgbClr val="FFFFFF"/>
                </a:solidFill>
                <a:latin typeface="Century Gothic"/>
              </a:rPr>
              <a:t>Pearl / complication</a:t>
            </a:r>
          </a:p>
        </p:txBody>
      </p:sp>
      <p:sp>
        <p:nvSpPr>
          <p:cNvPr id="14" name="Rectangle 13"/>
          <p:cNvSpPr/>
          <p:nvPr/>
        </p:nvSpPr>
        <p:spPr>
          <a:xfrm>
            <a:off x="658368" y="2249424"/>
            <a:ext cx="1874519"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19" y="2267712"/>
            <a:ext cx="1728216" cy="521207"/>
          </a:xfrm>
          <a:prstGeom prst="rect">
            <a:avLst/>
          </a:prstGeom>
          <a:noFill/>
        </p:spPr>
        <p:txBody>
          <a:bodyPr wrap="square" anchor="ctr">
            <a:spAutoFit/>
          </a:bodyPr>
          <a:lstStyle/>
          <a:p>
            <a:pPr algn="l"/>
            <a:r>
              <a:rPr sz="1150" b="0">
                <a:solidFill>
                  <a:srgbClr val="28323A"/>
                </a:solidFill>
                <a:latin typeface="Century Gothic"/>
              </a:rPr>
              <a:t>Shigella</a:t>
            </a:r>
          </a:p>
        </p:txBody>
      </p:sp>
      <p:sp>
        <p:nvSpPr>
          <p:cNvPr id="16" name="Rectangle 15"/>
          <p:cNvSpPr/>
          <p:nvPr/>
        </p:nvSpPr>
        <p:spPr>
          <a:xfrm>
            <a:off x="2532887" y="2249424"/>
            <a:ext cx="283464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2606039" y="2267712"/>
            <a:ext cx="2688336" cy="521207"/>
          </a:xfrm>
          <a:prstGeom prst="rect">
            <a:avLst/>
          </a:prstGeom>
          <a:noFill/>
        </p:spPr>
        <p:txBody>
          <a:bodyPr wrap="square" anchor="ctr">
            <a:spAutoFit/>
          </a:bodyPr>
          <a:lstStyle/>
          <a:p>
            <a:pPr algn="l"/>
            <a:r>
              <a:rPr sz="1150" b="0">
                <a:solidFill>
                  <a:srgbClr val="28323A"/>
                </a:solidFill>
                <a:latin typeface="Century Gothic"/>
              </a:rPr>
              <a:t>Person-to-person; daycare; MSM</a:t>
            </a:r>
          </a:p>
        </p:txBody>
      </p:sp>
      <p:sp>
        <p:nvSpPr>
          <p:cNvPr id="18" name="Rectangle 17"/>
          <p:cNvSpPr/>
          <p:nvPr/>
        </p:nvSpPr>
        <p:spPr>
          <a:xfrm>
            <a:off x="5367527" y="2249424"/>
            <a:ext cx="233172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440679" y="2267712"/>
            <a:ext cx="2185415" cy="521207"/>
          </a:xfrm>
          <a:prstGeom prst="rect">
            <a:avLst/>
          </a:prstGeom>
          <a:noFill/>
        </p:spPr>
        <p:txBody>
          <a:bodyPr wrap="square" anchor="ctr">
            <a:spAutoFit/>
          </a:bodyPr>
          <a:lstStyle/>
          <a:p>
            <a:pPr algn="l"/>
            <a:r>
              <a:rPr sz="1150" b="0">
                <a:solidFill>
                  <a:srgbClr val="28323A"/>
                </a:solidFill>
                <a:latin typeface="Century Gothic"/>
              </a:rPr>
              <a:t>Bloody/mucoid + fever; tenesmus</a:t>
            </a:r>
          </a:p>
        </p:txBody>
      </p:sp>
      <p:sp>
        <p:nvSpPr>
          <p:cNvPr id="20" name="Rectangle 19"/>
          <p:cNvSpPr/>
          <p:nvPr/>
        </p:nvSpPr>
        <p:spPr>
          <a:xfrm>
            <a:off x="7699247" y="2249424"/>
            <a:ext cx="388620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772399" y="2267712"/>
            <a:ext cx="3739896" cy="521207"/>
          </a:xfrm>
          <a:prstGeom prst="rect">
            <a:avLst/>
          </a:prstGeom>
          <a:noFill/>
        </p:spPr>
        <p:txBody>
          <a:bodyPr wrap="square" anchor="ctr">
            <a:spAutoFit/>
          </a:bodyPr>
          <a:lstStyle/>
          <a:p>
            <a:pPr algn="l"/>
            <a:r>
              <a:rPr sz="1150" b="0">
                <a:solidFill>
                  <a:srgbClr val="28323A"/>
                </a:solidFill>
                <a:latin typeface="Century Gothic"/>
              </a:rPr>
              <a:t>Very low inoculum; treat severe/high-risk disease</a:t>
            </a:r>
          </a:p>
        </p:txBody>
      </p:sp>
      <p:sp>
        <p:nvSpPr>
          <p:cNvPr id="22" name="Rectangle 21"/>
          <p:cNvSpPr/>
          <p:nvPr/>
        </p:nvSpPr>
        <p:spPr>
          <a:xfrm>
            <a:off x="658368" y="2807208"/>
            <a:ext cx="1874519"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1519" y="2825496"/>
            <a:ext cx="1728216" cy="521207"/>
          </a:xfrm>
          <a:prstGeom prst="rect">
            <a:avLst/>
          </a:prstGeom>
          <a:noFill/>
        </p:spPr>
        <p:txBody>
          <a:bodyPr wrap="square" anchor="ctr">
            <a:spAutoFit/>
          </a:bodyPr>
          <a:lstStyle/>
          <a:p>
            <a:pPr algn="l"/>
            <a:r>
              <a:rPr sz="1150" b="0">
                <a:solidFill>
                  <a:srgbClr val="28323A"/>
                </a:solidFill>
                <a:latin typeface="Century Gothic"/>
              </a:rPr>
              <a:t>ETEC</a:t>
            </a:r>
          </a:p>
        </p:txBody>
      </p:sp>
      <p:sp>
        <p:nvSpPr>
          <p:cNvPr id="24" name="Rectangle 23"/>
          <p:cNvSpPr/>
          <p:nvPr/>
        </p:nvSpPr>
        <p:spPr>
          <a:xfrm>
            <a:off x="2532887" y="2807208"/>
            <a:ext cx="283464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2606039" y="2825496"/>
            <a:ext cx="2688336" cy="521207"/>
          </a:xfrm>
          <a:prstGeom prst="rect">
            <a:avLst/>
          </a:prstGeom>
          <a:noFill/>
        </p:spPr>
        <p:txBody>
          <a:bodyPr wrap="square" anchor="ctr">
            <a:spAutoFit/>
          </a:bodyPr>
          <a:lstStyle/>
          <a:p>
            <a:pPr algn="l"/>
            <a:r>
              <a:rPr sz="1150" b="0">
                <a:solidFill>
                  <a:srgbClr val="28323A"/>
                </a:solidFill>
                <a:latin typeface="Century Gothic"/>
              </a:rPr>
              <a:t>International travel; food/water</a:t>
            </a:r>
          </a:p>
        </p:txBody>
      </p:sp>
      <p:sp>
        <p:nvSpPr>
          <p:cNvPr id="26" name="Rectangle 25"/>
          <p:cNvSpPr/>
          <p:nvPr/>
        </p:nvSpPr>
        <p:spPr>
          <a:xfrm>
            <a:off x="5367527" y="2807208"/>
            <a:ext cx="233172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5440679" y="2825496"/>
            <a:ext cx="2185415" cy="521207"/>
          </a:xfrm>
          <a:prstGeom prst="rect">
            <a:avLst/>
          </a:prstGeom>
          <a:noFill/>
        </p:spPr>
        <p:txBody>
          <a:bodyPr wrap="square" anchor="ctr">
            <a:spAutoFit/>
          </a:bodyPr>
          <a:lstStyle/>
          <a:p>
            <a:pPr algn="l"/>
            <a:r>
              <a:rPr sz="1150" b="0">
                <a:solidFill>
                  <a:srgbClr val="28323A"/>
                </a:solidFill>
                <a:latin typeface="Century Gothic"/>
              </a:rPr>
              <a:t>Watery; usually no blood</a:t>
            </a:r>
          </a:p>
        </p:txBody>
      </p:sp>
      <p:sp>
        <p:nvSpPr>
          <p:cNvPr id="28" name="Rectangle 27"/>
          <p:cNvSpPr/>
          <p:nvPr/>
        </p:nvSpPr>
        <p:spPr>
          <a:xfrm>
            <a:off x="7699247" y="2807208"/>
            <a:ext cx="388620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772399" y="2825496"/>
            <a:ext cx="3739896" cy="521207"/>
          </a:xfrm>
          <a:prstGeom prst="rect">
            <a:avLst/>
          </a:prstGeom>
          <a:noFill/>
        </p:spPr>
        <p:txBody>
          <a:bodyPr wrap="square" anchor="ctr">
            <a:spAutoFit/>
          </a:bodyPr>
          <a:lstStyle/>
          <a:p>
            <a:pPr algn="l"/>
            <a:r>
              <a:rPr sz="1150" b="0">
                <a:solidFill>
                  <a:srgbClr val="28323A"/>
                </a:solidFill>
                <a:latin typeface="Century Gothic"/>
              </a:rPr>
              <a:t>Heat-labile + heat-stable enterotoxins</a:t>
            </a:r>
          </a:p>
        </p:txBody>
      </p:sp>
      <p:sp>
        <p:nvSpPr>
          <p:cNvPr id="30" name="Rectangle 29"/>
          <p:cNvSpPr/>
          <p:nvPr/>
        </p:nvSpPr>
        <p:spPr>
          <a:xfrm>
            <a:off x="658368" y="3364992"/>
            <a:ext cx="1874519"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31519" y="3383280"/>
            <a:ext cx="1728216" cy="521207"/>
          </a:xfrm>
          <a:prstGeom prst="rect">
            <a:avLst/>
          </a:prstGeom>
          <a:noFill/>
        </p:spPr>
        <p:txBody>
          <a:bodyPr wrap="square" anchor="ctr">
            <a:spAutoFit/>
          </a:bodyPr>
          <a:lstStyle/>
          <a:p>
            <a:pPr algn="l"/>
            <a:r>
              <a:rPr sz="1150" b="0">
                <a:solidFill>
                  <a:srgbClr val="28323A"/>
                </a:solidFill>
                <a:latin typeface="Century Gothic"/>
              </a:rPr>
              <a:t>STEC / EHEC</a:t>
            </a:r>
          </a:p>
        </p:txBody>
      </p:sp>
      <p:sp>
        <p:nvSpPr>
          <p:cNvPr id="32" name="Rectangle 31"/>
          <p:cNvSpPr/>
          <p:nvPr/>
        </p:nvSpPr>
        <p:spPr>
          <a:xfrm>
            <a:off x="2532887" y="3364992"/>
            <a:ext cx="283464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2606039" y="3383280"/>
            <a:ext cx="2688336" cy="521207"/>
          </a:xfrm>
          <a:prstGeom prst="rect">
            <a:avLst/>
          </a:prstGeom>
          <a:noFill/>
        </p:spPr>
        <p:txBody>
          <a:bodyPr wrap="square" anchor="ctr">
            <a:spAutoFit/>
          </a:bodyPr>
          <a:lstStyle/>
          <a:p>
            <a:pPr algn="l"/>
            <a:r>
              <a:rPr sz="1150" b="0">
                <a:solidFill>
                  <a:srgbClr val="28323A"/>
                </a:solidFill>
                <a:latin typeface="Century Gothic"/>
              </a:rPr>
              <a:t>Undercooked beef; leafy greens</a:t>
            </a:r>
          </a:p>
        </p:txBody>
      </p:sp>
      <p:sp>
        <p:nvSpPr>
          <p:cNvPr id="34" name="Rectangle 33"/>
          <p:cNvSpPr/>
          <p:nvPr/>
        </p:nvSpPr>
        <p:spPr>
          <a:xfrm>
            <a:off x="5367527" y="3364992"/>
            <a:ext cx="233172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5440679" y="3383280"/>
            <a:ext cx="2185415" cy="521207"/>
          </a:xfrm>
          <a:prstGeom prst="rect">
            <a:avLst/>
          </a:prstGeom>
          <a:noFill/>
        </p:spPr>
        <p:txBody>
          <a:bodyPr wrap="square" anchor="ctr">
            <a:spAutoFit/>
          </a:bodyPr>
          <a:lstStyle/>
          <a:p>
            <a:pPr algn="l"/>
            <a:r>
              <a:rPr sz="1150" b="0">
                <a:solidFill>
                  <a:srgbClr val="28323A"/>
                </a:solidFill>
                <a:latin typeface="Century Gothic"/>
              </a:rPr>
              <a:t>Severe cramps; bloody; little/no fever</a:t>
            </a:r>
          </a:p>
        </p:txBody>
      </p:sp>
      <p:sp>
        <p:nvSpPr>
          <p:cNvPr id="36" name="Rectangle 35"/>
          <p:cNvSpPr/>
          <p:nvPr/>
        </p:nvSpPr>
        <p:spPr>
          <a:xfrm>
            <a:off x="7699247" y="3364992"/>
            <a:ext cx="388620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7772399" y="3383280"/>
            <a:ext cx="3739896" cy="521207"/>
          </a:xfrm>
          <a:prstGeom prst="rect">
            <a:avLst/>
          </a:prstGeom>
          <a:noFill/>
        </p:spPr>
        <p:txBody>
          <a:bodyPr wrap="square" anchor="ctr">
            <a:spAutoFit/>
          </a:bodyPr>
          <a:lstStyle/>
          <a:p>
            <a:pPr algn="l"/>
            <a:r>
              <a:rPr sz="1150" b="0">
                <a:solidFill>
                  <a:srgbClr val="28323A"/>
                </a:solidFill>
                <a:latin typeface="Century Gothic"/>
              </a:rPr>
              <a:t>HUS risk → avoid antibiotics + antimotility agents</a:t>
            </a:r>
          </a:p>
        </p:txBody>
      </p:sp>
      <p:sp>
        <p:nvSpPr>
          <p:cNvPr id="38" name="Rectangle 37"/>
          <p:cNvSpPr/>
          <p:nvPr/>
        </p:nvSpPr>
        <p:spPr>
          <a:xfrm>
            <a:off x="658368" y="3922776"/>
            <a:ext cx="1874519"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31519" y="3941063"/>
            <a:ext cx="1728216" cy="521207"/>
          </a:xfrm>
          <a:prstGeom prst="rect">
            <a:avLst/>
          </a:prstGeom>
          <a:noFill/>
        </p:spPr>
        <p:txBody>
          <a:bodyPr wrap="square" anchor="ctr">
            <a:spAutoFit/>
          </a:bodyPr>
          <a:lstStyle/>
          <a:p>
            <a:pPr algn="l"/>
            <a:r>
              <a:rPr sz="1150" b="0">
                <a:solidFill>
                  <a:srgbClr val="28323A"/>
                </a:solidFill>
                <a:latin typeface="Century Gothic"/>
              </a:rPr>
              <a:t>Campylobacter</a:t>
            </a:r>
          </a:p>
        </p:txBody>
      </p:sp>
      <p:sp>
        <p:nvSpPr>
          <p:cNvPr id="40" name="Rectangle 39"/>
          <p:cNvSpPr/>
          <p:nvPr/>
        </p:nvSpPr>
        <p:spPr>
          <a:xfrm>
            <a:off x="2532887" y="3922776"/>
            <a:ext cx="283464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2606039" y="3941063"/>
            <a:ext cx="2688336" cy="521207"/>
          </a:xfrm>
          <a:prstGeom prst="rect">
            <a:avLst/>
          </a:prstGeom>
          <a:noFill/>
        </p:spPr>
        <p:txBody>
          <a:bodyPr wrap="square" anchor="ctr">
            <a:spAutoFit/>
          </a:bodyPr>
          <a:lstStyle/>
          <a:p>
            <a:pPr algn="l"/>
            <a:r>
              <a:rPr sz="1150" b="0">
                <a:solidFill>
                  <a:srgbClr val="28323A"/>
                </a:solidFill>
                <a:latin typeface="Century Gothic"/>
              </a:rPr>
              <a:t>Undercooked poultry; unpasteurized milk</a:t>
            </a:r>
          </a:p>
        </p:txBody>
      </p:sp>
      <p:sp>
        <p:nvSpPr>
          <p:cNvPr id="42" name="Rectangle 41"/>
          <p:cNvSpPr/>
          <p:nvPr/>
        </p:nvSpPr>
        <p:spPr>
          <a:xfrm>
            <a:off x="5367527" y="3922776"/>
            <a:ext cx="233172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5440679" y="3941063"/>
            <a:ext cx="2185415" cy="521207"/>
          </a:xfrm>
          <a:prstGeom prst="rect">
            <a:avLst/>
          </a:prstGeom>
          <a:noFill/>
        </p:spPr>
        <p:txBody>
          <a:bodyPr wrap="square" anchor="ctr">
            <a:spAutoFit/>
          </a:bodyPr>
          <a:lstStyle/>
          <a:p>
            <a:pPr algn="l"/>
            <a:r>
              <a:rPr sz="1150" b="0">
                <a:solidFill>
                  <a:srgbClr val="28323A"/>
                </a:solidFill>
                <a:latin typeface="Century Gothic"/>
              </a:rPr>
              <a:t>Fever; inflammatory/bloody</a:t>
            </a:r>
          </a:p>
        </p:txBody>
      </p:sp>
      <p:sp>
        <p:nvSpPr>
          <p:cNvPr id="44" name="Rectangle 43"/>
          <p:cNvSpPr/>
          <p:nvPr/>
        </p:nvSpPr>
        <p:spPr>
          <a:xfrm>
            <a:off x="7699247" y="3922776"/>
            <a:ext cx="388620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7772399" y="3941063"/>
            <a:ext cx="3739896" cy="521207"/>
          </a:xfrm>
          <a:prstGeom prst="rect">
            <a:avLst/>
          </a:prstGeom>
          <a:noFill/>
        </p:spPr>
        <p:txBody>
          <a:bodyPr wrap="square" anchor="ctr">
            <a:spAutoFit/>
          </a:bodyPr>
          <a:lstStyle/>
          <a:p>
            <a:pPr algn="l"/>
            <a:r>
              <a:rPr sz="1150" b="0">
                <a:solidFill>
                  <a:srgbClr val="28323A"/>
                </a:solidFill>
                <a:latin typeface="Century Gothic"/>
              </a:rPr>
              <a:t>GBS; reactive arthritis; azithro if severe/prolonged</a:t>
            </a:r>
          </a:p>
        </p:txBody>
      </p:sp>
      <p:sp>
        <p:nvSpPr>
          <p:cNvPr id="46" name="Rectangle 45"/>
          <p:cNvSpPr/>
          <p:nvPr/>
        </p:nvSpPr>
        <p:spPr>
          <a:xfrm>
            <a:off x="658368" y="4480560"/>
            <a:ext cx="1874519"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31519" y="4498848"/>
            <a:ext cx="1728216" cy="521207"/>
          </a:xfrm>
          <a:prstGeom prst="rect">
            <a:avLst/>
          </a:prstGeom>
          <a:noFill/>
        </p:spPr>
        <p:txBody>
          <a:bodyPr wrap="square" anchor="ctr">
            <a:spAutoFit/>
          </a:bodyPr>
          <a:lstStyle/>
          <a:p>
            <a:pPr algn="l"/>
            <a:r>
              <a:rPr sz="1150" b="0">
                <a:solidFill>
                  <a:srgbClr val="28323A"/>
                </a:solidFill>
                <a:latin typeface="Century Gothic"/>
              </a:rPr>
              <a:t>Yersinia</a:t>
            </a:r>
          </a:p>
        </p:txBody>
      </p:sp>
      <p:sp>
        <p:nvSpPr>
          <p:cNvPr id="48" name="Rectangle 47"/>
          <p:cNvSpPr/>
          <p:nvPr/>
        </p:nvSpPr>
        <p:spPr>
          <a:xfrm>
            <a:off x="2532887" y="4480560"/>
            <a:ext cx="283464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2606039" y="4498848"/>
            <a:ext cx="2688336" cy="521207"/>
          </a:xfrm>
          <a:prstGeom prst="rect">
            <a:avLst/>
          </a:prstGeom>
          <a:noFill/>
        </p:spPr>
        <p:txBody>
          <a:bodyPr wrap="square" anchor="ctr">
            <a:spAutoFit/>
          </a:bodyPr>
          <a:lstStyle/>
          <a:p>
            <a:pPr algn="l"/>
            <a:r>
              <a:rPr sz="1150" b="0">
                <a:solidFill>
                  <a:srgbClr val="28323A"/>
                </a:solidFill>
                <a:latin typeface="Century Gothic"/>
              </a:rPr>
              <a:t>Pork/chitterlings</a:t>
            </a:r>
          </a:p>
        </p:txBody>
      </p:sp>
      <p:sp>
        <p:nvSpPr>
          <p:cNvPr id="50" name="Rectangle 49"/>
          <p:cNvSpPr/>
          <p:nvPr/>
        </p:nvSpPr>
        <p:spPr>
          <a:xfrm>
            <a:off x="5367527" y="4480560"/>
            <a:ext cx="233172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5440679" y="4498848"/>
            <a:ext cx="2185415" cy="521207"/>
          </a:xfrm>
          <a:prstGeom prst="rect">
            <a:avLst/>
          </a:prstGeom>
          <a:noFill/>
        </p:spPr>
        <p:txBody>
          <a:bodyPr wrap="square" anchor="ctr">
            <a:spAutoFit/>
          </a:bodyPr>
          <a:lstStyle/>
          <a:p>
            <a:pPr algn="l"/>
            <a:r>
              <a:rPr sz="1150" b="0">
                <a:solidFill>
                  <a:srgbClr val="28323A"/>
                </a:solidFill>
                <a:latin typeface="Century Gothic"/>
              </a:rPr>
              <a:t>Watery or bloody + fever</a:t>
            </a:r>
          </a:p>
        </p:txBody>
      </p:sp>
      <p:sp>
        <p:nvSpPr>
          <p:cNvPr id="52" name="Rectangle 51"/>
          <p:cNvSpPr/>
          <p:nvPr/>
        </p:nvSpPr>
        <p:spPr>
          <a:xfrm>
            <a:off x="7699247" y="4480560"/>
            <a:ext cx="3886200" cy="557784"/>
          </a:xfrm>
          <a:prstGeom prst="rect">
            <a:avLst/>
          </a:prstGeom>
          <a:solidFill>
            <a:srgbClr val="F7F9FA"/>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7772399" y="4498848"/>
            <a:ext cx="3739896" cy="521207"/>
          </a:xfrm>
          <a:prstGeom prst="rect">
            <a:avLst/>
          </a:prstGeom>
          <a:noFill/>
        </p:spPr>
        <p:txBody>
          <a:bodyPr wrap="square" anchor="ctr">
            <a:spAutoFit/>
          </a:bodyPr>
          <a:lstStyle/>
          <a:p>
            <a:pPr algn="l"/>
            <a:r>
              <a:rPr sz="1150" b="0">
                <a:solidFill>
                  <a:srgbClr val="28323A"/>
                </a:solidFill>
                <a:latin typeface="Century Gothic"/>
              </a:rPr>
              <a:t>RLQ pain / pseudoappendicitis; reactive arthritis</a:t>
            </a:r>
          </a:p>
        </p:txBody>
      </p:sp>
      <p:sp>
        <p:nvSpPr>
          <p:cNvPr id="54" name="Rectangle 53"/>
          <p:cNvSpPr/>
          <p:nvPr/>
        </p:nvSpPr>
        <p:spPr>
          <a:xfrm>
            <a:off x="658368" y="5038344"/>
            <a:ext cx="1874519"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731519" y="5056631"/>
            <a:ext cx="1728216" cy="521207"/>
          </a:xfrm>
          <a:prstGeom prst="rect">
            <a:avLst/>
          </a:prstGeom>
          <a:noFill/>
        </p:spPr>
        <p:txBody>
          <a:bodyPr wrap="square" anchor="ctr">
            <a:spAutoFit/>
          </a:bodyPr>
          <a:lstStyle/>
          <a:p>
            <a:pPr algn="l"/>
            <a:r>
              <a:rPr sz="1150" b="0">
                <a:solidFill>
                  <a:srgbClr val="28323A"/>
                </a:solidFill>
                <a:latin typeface="Century Gothic"/>
              </a:rPr>
              <a:t>Nontyphoidal Salmonella</a:t>
            </a:r>
          </a:p>
        </p:txBody>
      </p:sp>
      <p:sp>
        <p:nvSpPr>
          <p:cNvPr id="56" name="Rectangle 55"/>
          <p:cNvSpPr/>
          <p:nvPr/>
        </p:nvSpPr>
        <p:spPr>
          <a:xfrm>
            <a:off x="2532887" y="5038344"/>
            <a:ext cx="283464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2606039" y="5056631"/>
            <a:ext cx="2688336" cy="521207"/>
          </a:xfrm>
          <a:prstGeom prst="rect">
            <a:avLst/>
          </a:prstGeom>
          <a:noFill/>
        </p:spPr>
        <p:txBody>
          <a:bodyPr wrap="square" anchor="ctr">
            <a:spAutoFit/>
          </a:bodyPr>
          <a:lstStyle/>
          <a:p>
            <a:pPr algn="l"/>
            <a:r>
              <a:rPr sz="1150" b="0">
                <a:solidFill>
                  <a:srgbClr val="28323A"/>
                </a:solidFill>
                <a:latin typeface="Century Gothic"/>
              </a:rPr>
              <a:t>Poultry/eggs; reptiles</a:t>
            </a:r>
          </a:p>
        </p:txBody>
      </p:sp>
      <p:sp>
        <p:nvSpPr>
          <p:cNvPr id="58" name="Rectangle 57"/>
          <p:cNvSpPr/>
          <p:nvPr/>
        </p:nvSpPr>
        <p:spPr>
          <a:xfrm>
            <a:off x="5367527" y="5038344"/>
            <a:ext cx="233172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5440679" y="5056631"/>
            <a:ext cx="2185415" cy="521207"/>
          </a:xfrm>
          <a:prstGeom prst="rect">
            <a:avLst/>
          </a:prstGeom>
          <a:noFill/>
        </p:spPr>
        <p:txBody>
          <a:bodyPr wrap="square" anchor="ctr">
            <a:spAutoFit/>
          </a:bodyPr>
          <a:lstStyle/>
          <a:p>
            <a:pPr algn="l"/>
            <a:r>
              <a:rPr sz="1150" b="0">
                <a:solidFill>
                  <a:srgbClr val="28323A"/>
                </a:solidFill>
                <a:latin typeface="Century Gothic"/>
              </a:rPr>
              <a:t>Usually watery + fever</a:t>
            </a:r>
          </a:p>
        </p:txBody>
      </p:sp>
      <p:sp>
        <p:nvSpPr>
          <p:cNvPr id="60" name="Rectangle 59"/>
          <p:cNvSpPr/>
          <p:nvPr/>
        </p:nvSpPr>
        <p:spPr>
          <a:xfrm>
            <a:off x="7699247" y="5038344"/>
            <a:ext cx="3886200" cy="557784"/>
          </a:xfrm>
          <a:prstGeom prst="rect">
            <a:avLst/>
          </a:prstGeom>
          <a:solidFill>
            <a:srgbClr val="ECF2F4"/>
          </a:solidFill>
          <a:ln>
            <a:solidFill>
              <a:srgbClr val="CDD6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7772399" y="5056631"/>
            <a:ext cx="3739896" cy="521207"/>
          </a:xfrm>
          <a:prstGeom prst="rect">
            <a:avLst/>
          </a:prstGeom>
          <a:noFill/>
        </p:spPr>
        <p:txBody>
          <a:bodyPr wrap="square" anchor="ctr">
            <a:spAutoFit/>
          </a:bodyPr>
          <a:lstStyle/>
          <a:p>
            <a:pPr algn="l"/>
            <a:r>
              <a:rPr sz="1150" b="0">
                <a:solidFill>
                  <a:srgbClr val="28323A"/>
                </a:solidFill>
                <a:latin typeface="Century Gothic"/>
              </a:rPr>
              <a:t>Bacteremia/endovascular seeding in high-risk hosts</a:t>
            </a:r>
          </a:p>
        </p:txBody>
      </p:sp>
      <p:sp>
        <p:nvSpPr>
          <p:cNvPr id="62" name="TextBox 61"/>
          <p:cNvSpPr txBox="1"/>
          <p:nvPr/>
        </p:nvSpPr>
        <p:spPr>
          <a:xfrm>
            <a:off x="685800" y="5680987"/>
            <a:ext cx="10698480" cy="415498"/>
          </a:xfrm>
          <a:prstGeom prst="rect">
            <a:avLst/>
          </a:prstGeom>
          <a:noFill/>
        </p:spPr>
        <p:txBody>
          <a:bodyPr wrap="square" anchor="ctr">
            <a:spAutoFit/>
          </a:bodyPr>
          <a:lstStyle/>
          <a:p>
            <a:pPr algn="l"/>
            <a:r>
              <a:rPr sz="1050" b="0" dirty="0">
                <a:solidFill>
                  <a:schemeClr val="bg1"/>
                </a:solidFill>
                <a:latin typeface="Century Gothic"/>
              </a:rPr>
              <a:t>Testing trigger: fever, bloody/mucoid stool, severe abdominal pain/tenderness, or sepsis → test for Salmonella, Shigella, Campylobacter, Yersinia, STEC ± C. difficile based on context.</a:t>
            </a:r>
          </a:p>
        </p:txBody>
      </p:sp>
      <p:sp>
        <p:nvSpPr>
          <p:cNvPr id="63" name="TextBox 62"/>
          <p:cNvSpPr txBox="1"/>
          <p:nvPr/>
        </p:nvSpPr>
        <p:spPr>
          <a:xfrm>
            <a:off x="685800" y="6062472"/>
            <a:ext cx="10698480" cy="228600"/>
          </a:xfrm>
          <a:prstGeom prst="rect">
            <a:avLst/>
          </a:prstGeom>
          <a:noFill/>
        </p:spPr>
        <p:txBody>
          <a:bodyPr wrap="square" anchor="ctr">
            <a:spAutoFit/>
          </a:bodyPr>
          <a:lstStyle/>
          <a:p>
            <a:pPr algn="l"/>
            <a:r>
              <a:rPr sz="850" b="0" dirty="0">
                <a:solidFill>
                  <a:srgbClr val="787D82"/>
                </a:solidFill>
                <a:latin typeface="Century Gothic"/>
              </a:rPr>
              <a:t>Sources: IDSA Infectious Diarrhea Guideline (2017); CDC Yellow Book / enteric pathogen guidance. Updated teaching slide added Aug 2026.</a:t>
            </a:r>
          </a:p>
        </p:txBody>
      </p:sp>
    </p:spTree>
    <p:extLst>
      <p:ext uri="{BB962C8B-B14F-4D97-AF65-F5344CB8AC3E}">
        <p14:creationId xmlns:p14="http://schemas.microsoft.com/office/powerpoint/2010/main" val="34573481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658368" y="419618"/>
            <a:ext cx="10698480" cy="523220"/>
          </a:xfrm>
          <a:prstGeom prst="rect">
            <a:avLst/>
          </a:prstGeom>
          <a:noFill/>
        </p:spPr>
        <p:txBody>
          <a:bodyPr wrap="square" anchor="ctr">
            <a:spAutoFit/>
          </a:bodyPr>
          <a:lstStyle/>
          <a:p>
            <a:pPr algn="l"/>
            <a:r>
              <a:rPr sz="2800" b="1" dirty="0">
                <a:solidFill>
                  <a:schemeClr val="bg1"/>
                </a:solidFill>
                <a:latin typeface="Century Gothic"/>
              </a:rPr>
              <a:t>BACTERIAL DIARRHEA: PATTERN RECOGNITION</a:t>
            </a:r>
          </a:p>
        </p:txBody>
      </p:sp>
      <p:sp>
        <p:nvSpPr>
          <p:cNvPr id="4" name="Rectangle 3"/>
          <p:cNvSpPr/>
          <p:nvPr/>
        </p:nvSpPr>
        <p:spPr>
          <a:xfrm>
            <a:off x="658368" y="1051560"/>
            <a:ext cx="1143000" cy="64008"/>
          </a:xfrm>
          <a:prstGeom prst="rect">
            <a:avLst/>
          </a:prstGeom>
          <a:solidFill>
            <a:srgbClr val="1F6F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58368" y="1229978"/>
            <a:ext cx="10607040" cy="292388"/>
          </a:xfrm>
          <a:prstGeom prst="rect">
            <a:avLst/>
          </a:prstGeom>
          <a:noFill/>
        </p:spPr>
        <p:txBody>
          <a:bodyPr wrap="square" anchor="ctr">
            <a:spAutoFit/>
          </a:bodyPr>
          <a:lstStyle/>
          <a:p>
            <a:pPr algn="l"/>
            <a:r>
              <a:rPr sz="1300" b="0" dirty="0">
                <a:solidFill>
                  <a:schemeClr val="bg1"/>
                </a:solidFill>
                <a:latin typeface="Century Gothic"/>
              </a:rPr>
              <a:t>Start with stool phenotype + fever, then use the exposure to narrow the organism.</a:t>
            </a:r>
          </a:p>
        </p:txBody>
      </p:sp>
      <p:sp>
        <p:nvSpPr>
          <p:cNvPr id="6" name="Rounded Rectangle 5"/>
          <p:cNvSpPr/>
          <p:nvPr/>
        </p:nvSpPr>
        <p:spPr>
          <a:xfrm>
            <a:off x="658368" y="1691640"/>
            <a:ext cx="3429000" cy="4251960"/>
          </a:xfrm>
          <a:prstGeom prst="roundRect">
            <a:avLst/>
          </a:prstGeom>
          <a:solidFill>
            <a:srgbClr val="F7F9FA"/>
          </a:solidFill>
          <a:ln>
            <a:solidFill>
              <a:srgbClr val="D2D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59" y="1801368"/>
            <a:ext cx="3099816" cy="347472"/>
          </a:xfrm>
          <a:prstGeom prst="rect">
            <a:avLst/>
          </a:prstGeom>
          <a:noFill/>
        </p:spPr>
        <p:txBody>
          <a:bodyPr wrap="square" anchor="ctr">
            <a:spAutoFit/>
          </a:bodyPr>
          <a:lstStyle/>
          <a:p>
            <a:pPr algn="l"/>
            <a:r>
              <a:rPr sz="1600" b="1">
                <a:solidFill>
                  <a:srgbClr val="1F6F8B"/>
                </a:solidFill>
                <a:latin typeface="Century Gothic"/>
              </a:rPr>
              <a:t>WATERY / SECRETORY</a:t>
            </a:r>
          </a:p>
        </p:txBody>
      </p:sp>
      <p:sp>
        <p:nvSpPr>
          <p:cNvPr id="8" name="TextBox 7"/>
          <p:cNvSpPr txBox="1"/>
          <p:nvPr/>
        </p:nvSpPr>
        <p:spPr>
          <a:xfrm>
            <a:off x="822959" y="2221992"/>
            <a:ext cx="3099816" cy="3611880"/>
          </a:xfrm>
          <a:prstGeom prst="rect">
            <a:avLst/>
          </a:prstGeom>
          <a:noFill/>
        </p:spPr>
        <p:txBody>
          <a:bodyPr wrap="square">
            <a:spAutoFit/>
          </a:bodyPr>
          <a:lstStyle/>
          <a:p>
            <a:pPr>
              <a:spcAft>
                <a:spcPts val="500"/>
              </a:spcAft>
              <a:defRPr sz="1350">
                <a:solidFill>
                  <a:srgbClr val="2D373E"/>
                </a:solidFill>
                <a:latin typeface="Century Gothic"/>
              </a:defRPr>
            </a:pPr>
            <a:r>
              <a:rPr dirty="0"/>
              <a:t>ETEC — traveler’s diarrhea; contaminated food/water; watery, crampy, usually afebrile.</a:t>
            </a:r>
          </a:p>
          <a:p>
            <a:pPr>
              <a:spcAft>
                <a:spcPts val="500"/>
              </a:spcAft>
              <a:defRPr sz="1350">
                <a:solidFill>
                  <a:srgbClr val="2D373E"/>
                </a:solidFill>
                <a:latin typeface="Century Gothic"/>
              </a:defRPr>
            </a:pPr>
            <a:r>
              <a:rPr dirty="0"/>
              <a:t>Vibrio cholerae — profuse “rice-water” stool; travel/endemic water exposure.</a:t>
            </a:r>
          </a:p>
          <a:p>
            <a:pPr>
              <a:spcAft>
                <a:spcPts val="500"/>
              </a:spcAft>
              <a:defRPr sz="1350">
                <a:solidFill>
                  <a:srgbClr val="2D373E"/>
                </a:solidFill>
                <a:latin typeface="Century Gothic"/>
              </a:defRPr>
            </a:pPr>
            <a:r>
              <a:rPr dirty="0"/>
              <a:t>C. perfringens / B. cereus — abrupt foodborne illness; short incubation.</a:t>
            </a:r>
          </a:p>
        </p:txBody>
      </p:sp>
      <p:sp>
        <p:nvSpPr>
          <p:cNvPr id="9" name="Rounded Rectangle 8"/>
          <p:cNvSpPr/>
          <p:nvPr/>
        </p:nvSpPr>
        <p:spPr>
          <a:xfrm>
            <a:off x="4370832" y="1691640"/>
            <a:ext cx="3429000" cy="4251960"/>
          </a:xfrm>
          <a:prstGeom prst="roundRect">
            <a:avLst/>
          </a:prstGeom>
          <a:solidFill>
            <a:srgbClr val="F7F9FA"/>
          </a:solidFill>
          <a:ln>
            <a:solidFill>
              <a:srgbClr val="D2D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35424" y="1801368"/>
            <a:ext cx="3099816" cy="347472"/>
          </a:xfrm>
          <a:prstGeom prst="rect">
            <a:avLst/>
          </a:prstGeom>
          <a:noFill/>
        </p:spPr>
        <p:txBody>
          <a:bodyPr wrap="square" anchor="ctr">
            <a:spAutoFit/>
          </a:bodyPr>
          <a:lstStyle/>
          <a:p>
            <a:pPr algn="l"/>
            <a:r>
              <a:rPr sz="1600" b="1">
                <a:solidFill>
                  <a:srgbClr val="9C4836"/>
                </a:solidFill>
                <a:latin typeface="Century Gothic"/>
              </a:rPr>
              <a:t>INFLAMMATORY / DYSENTERY</a:t>
            </a:r>
          </a:p>
        </p:txBody>
      </p:sp>
      <p:sp>
        <p:nvSpPr>
          <p:cNvPr id="11" name="TextBox 10"/>
          <p:cNvSpPr txBox="1"/>
          <p:nvPr/>
        </p:nvSpPr>
        <p:spPr>
          <a:xfrm>
            <a:off x="4535424" y="2221992"/>
            <a:ext cx="3099816" cy="3611880"/>
          </a:xfrm>
          <a:prstGeom prst="rect">
            <a:avLst/>
          </a:prstGeom>
          <a:noFill/>
        </p:spPr>
        <p:txBody>
          <a:bodyPr wrap="square">
            <a:spAutoFit/>
          </a:bodyPr>
          <a:lstStyle/>
          <a:p>
            <a:pPr>
              <a:spcAft>
                <a:spcPts val="500"/>
              </a:spcAft>
              <a:defRPr sz="1350">
                <a:solidFill>
                  <a:srgbClr val="2D373E"/>
                </a:solidFill>
                <a:latin typeface="Century Gothic"/>
              </a:defRPr>
            </a:pPr>
            <a:r>
              <a:t>Shigella — fever, tenesmus, scant bloody/mucoid stool; very low infectious dose; person-to-person/MSM/daycare.</a:t>
            </a:r>
          </a:p>
          <a:p>
            <a:pPr>
              <a:spcAft>
                <a:spcPts val="500"/>
              </a:spcAft>
              <a:defRPr sz="1350">
                <a:solidFill>
                  <a:srgbClr val="2D373E"/>
                </a:solidFill>
                <a:latin typeface="Century Gothic"/>
              </a:defRPr>
            </a:pPr>
            <a:r>
              <a:t>Campylobacter — fever + abdominal pain → bloody diarrhea; poultry; can mimic appendicitis.</a:t>
            </a:r>
          </a:p>
          <a:p>
            <a:pPr>
              <a:spcAft>
                <a:spcPts val="500"/>
              </a:spcAft>
              <a:defRPr sz="1350">
                <a:solidFill>
                  <a:srgbClr val="2D373E"/>
                </a:solidFill>
                <a:latin typeface="Century Gothic"/>
              </a:defRPr>
            </a:pPr>
            <a:r>
              <a:t>Salmonella — fever + diarrhea; poultry/eggs/reptiles; bacteremia risk in high-risk hosts.</a:t>
            </a:r>
          </a:p>
        </p:txBody>
      </p:sp>
      <p:sp>
        <p:nvSpPr>
          <p:cNvPr id="12" name="Rounded Rectangle 11"/>
          <p:cNvSpPr/>
          <p:nvPr/>
        </p:nvSpPr>
        <p:spPr>
          <a:xfrm>
            <a:off x="8083296" y="1691640"/>
            <a:ext cx="3429000" cy="4251960"/>
          </a:xfrm>
          <a:prstGeom prst="roundRect">
            <a:avLst/>
          </a:prstGeom>
          <a:solidFill>
            <a:srgbClr val="F7F9FA"/>
          </a:solidFill>
          <a:ln>
            <a:solidFill>
              <a:srgbClr val="D2DA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47888" y="1801368"/>
            <a:ext cx="3099816" cy="347472"/>
          </a:xfrm>
          <a:prstGeom prst="rect">
            <a:avLst/>
          </a:prstGeom>
          <a:noFill/>
        </p:spPr>
        <p:txBody>
          <a:bodyPr wrap="square" anchor="ctr">
            <a:spAutoFit/>
          </a:bodyPr>
          <a:lstStyle/>
          <a:p>
            <a:pPr algn="l"/>
            <a:r>
              <a:rPr sz="1600" b="1">
                <a:solidFill>
                  <a:srgbClr val="854A7E"/>
                </a:solidFill>
                <a:latin typeface="Century Gothic"/>
              </a:rPr>
              <a:t>BLOODY — THINK BEFORE TREATING</a:t>
            </a:r>
          </a:p>
        </p:txBody>
      </p:sp>
      <p:sp>
        <p:nvSpPr>
          <p:cNvPr id="14" name="TextBox 13"/>
          <p:cNvSpPr txBox="1"/>
          <p:nvPr/>
        </p:nvSpPr>
        <p:spPr>
          <a:xfrm>
            <a:off x="8247888" y="2221992"/>
            <a:ext cx="3099816" cy="3611880"/>
          </a:xfrm>
          <a:prstGeom prst="rect">
            <a:avLst/>
          </a:prstGeom>
          <a:noFill/>
        </p:spPr>
        <p:txBody>
          <a:bodyPr wrap="square">
            <a:spAutoFit/>
          </a:bodyPr>
          <a:lstStyle/>
          <a:p>
            <a:pPr>
              <a:spcAft>
                <a:spcPts val="500"/>
              </a:spcAft>
              <a:defRPr sz="1350">
                <a:solidFill>
                  <a:srgbClr val="2D373E"/>
                </a:solidFill>
                <a:latin typeface="Century Gothic"/>
              </a:defRPr>
            </a:pPr>
            <a:r>
              <a:t>STEC/EHEC — severe cramping, watery → bloody diarrhea; fever often absent or low; undercooked beef/leafy greens.</a:t>
            </a:r>
          </a:p>
          <a:p>
            <a:pPr>
              <a:spcAft>
                <a:spcPts val="500"/>
              </a:spcAft>
              <a:defRPr sz="1350">
                <a:solidFill>
                  <a:srgbClr val="2D373E"/>
                </a:solidFill>
                <a:latin typeface="Century Gothic"/>
              </a:defRPr>
            </a:pPr>
            <a:r>
              <a:t>Yersinia enterocolitica — pork; fever/diarrhea + terminal ileitis or mesenteric adenitis (“pseudoappendicitis”).</a:t>
            </a:r>
          </a:p>
          <a:p>
            <a:pPr>
              <a:spcAft>
                <a:spcPts val="500"/>
              </a:spcAft>
              <a:defRPr sz="1350">
                <a:solidFill>
                  <a:srgbClr val="2D373E"/>
                </a:solidFill>
                <a:latin typeface="Century Gothic"/>
              </a:defRPr>
            </a:pPr>
            <a:r>
              <a:t>Key trap: suspected STEC → test for Shiga toxin and avoid antibiotics/antimotility drugs.</a:t>
            </a:r>
          </a:p>
        </p:txBody>
      </p:sp>
      <p:sp>
        <p:nvSpPr>
          <p:cNvPr id="15" name="TextBox 14"/>
          <p:cNvSpPr txBox="1"/>
          <p:nvPr/>
        </p:nvSpPr>
        <p:spPr>
          <a:xfrm>
            <a:off x="685800" y="6141979"/>
            <a:ext cx="10789920" cy="261610"/>
          </a:xfrm>
          <a:prstGeom prst="rect">
            <a:avLst/>
          </a:prstGeom>
          <a:noFill/>
        </p:spPr>
        <p:txBody>
          <a:bodyPr wrap="square" anchor="ctr">
            <a:spAutoFit/>
          </a:bodyPr>
          <a:lstStyle/>
          <a:p>
            <a:pPr algn="l"/>
            <a:r>
              <a:rPr sz="1100" b="0" dirty="0">
                <a:solidFill>
                  <a:schemeClr val="bg1"/>
                </a:solidFill>
                <a:latin typeface="Century Gothic"/>
              </a:rPr>
              <a:t>Clinical overlap is substantial—multiplex stool NAAT/PCR is often the fastest discriminator when testing is indicated.</a:t>
            </a:r>
          </a:p>
        </p:txBody>
      </p:sp>
    </p:spTree>
    <p:extLst>
      <p:ext uri="{BB962C8B-B14F-4D97-AF65-F5344CB8AC3E}">
        <p14:creationId xmlns:p14="http://schemas.microsoft.com/office/powerpoint/2010/main" val="1183857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502920" y="256032"/>
            <a:ext cx="7678705" cy="492443"/>
          </a:xfrm>
          <a:prstGeom prst="rect">
            <a:avLst/>
          </a:prstGeom>
          <a:noFill/>
        </p:spPr>
        <p:txBody>
          <a:bodyPr wrap="none">
            <a:spAutoFit/>
          </a:bodyPr>
          <a:lstStyle/>
          <a:p>
            <a:pPr>
              <a:defRPr sz="2600" b="1">
                <a:solidFill>
                  <a:srgbClr val="1E3752"/>
                </a:solidFill>
              </a:defRPr>
            </a:pPr>
            <a:r>
              <a:rPr dirty="0">
                <a:solidFill>
                  <a:schemeClr val="bg1"/>
                </a:solidFill>
              </a:rPr>
              <a:t>Yersinia enterocolitica: The Appendicitis Mimic</a:t>
            </a:r>
          </a:p>
        </p:txBody>
      </p:sp>
      <p:sp>
        <p:nvSpPr>
          <p:cNvPr id="4" name="TextBox 3"/>
          <p:cNvSpPr txBox="1"/>
          <p:nvPr/>
        </p:nvSpPr>
        <p:spPr>
          <a:xfrm>
            <a:off x="530352" y="822960"/>
            <a:ext cx="3597460" cy="261610"/>
          </a:xfrm>
          <a:prstGeom prst="rect">
            <a:avLst/>
          </a:prstGeom>
          <a:noFill/>
        </p:spPr>
        <p:txBody>
          <a:bodyPr wrap="none">
            <a:spAutoFit/>
          </a:bodyPr>
          <a:lstStyle/>
          <a:p>
            <a:pPr>
              <a:defRPr sz="1100">
                <a:solidFill>
                  <a:srgbClr val="677078"/>
                </a:solidFill>
              </a:defRPr>
            </a:pPr>
            <a:r>
              <a:rPr dirty="0">
                <a:solidFill>
                  <a:schemeClr val="bg1"/>
                </a:solidFill>
              </a:rPr>
              <a:t>Think pork + fever/diarrhea + right-lower-quadrant pain</a:t>
            </a:r>
          </a:p>
        </p:txBody>
      </p:sp>
      <p:sp>
        <p:nvSpPr>
          <p:cNvPr id="5" name="Rectangle 4"/>
          <p:cNvSpPr/>
          <p:nvPr/>
        </p:nvSpPr>
        <p:spPr>
          <a:xfrm>
            <a:off x="502920" y="1143000"/>
            <a:ext cx="11155680" cy="41148"/>
          </a:xfrm>
          <a:prstGeom prst="rect">
            <a:avLst/>
          </a:prstGeom>
          <a:solidFill>
            <a:srgbClr val="2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yersinia_ct.jpg"/>
          <p:cNvPicPr>
            <a:picLocks noChangeAspect="1"/>
          </p:cNvPicPr>
          <p:nvPr/>
        </p:nvPicPr>
        <p:blipFill>
          <a:blip r:embed="rId2"/>
          <a:stretch>
            <a:fillRect/>
          </a:stretch>
        </p:blipFill>
        <p:spPr>
          <a:xfrm>
            <a:off x="640080" y="1417320"/>
            <a:ext cx="4754880" cy="4754880"/>
          </a:xfrm>
          <a:prstGeom prst="rect">
            <a:avLst/>
          </a:prstGeom>
        </p:spPr>
      </p:pic>
      <p:sp>
        <p:nvSpPr>
          <p:cNvPr id="7" name="Rounded Rectangle 6"/>
          <p:cNvSpPr/>
          <p:nvPr/>
        </p:nvSpPr>
        <p:spPr>
          <a:xfrm>
            <a:off x="960120" y="5212080"/>
            <a:ext cx="4114800" cy="594360"/>
          </a:xfrm>
          <a:prstGeom prst="roundRect">
            <a:avLst/>
          </a:prstGeom>
          <a:solidFill>
            <a:srgbClr val="FFFFFF"/>
          </a:solidFill>
          <a:ln>
            <a:solidFill>
              <a:srgbClr val="A4752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1E3752"/>
                </a:solidFill>
              </a:defRPr>
            </a:pPr>
            <a:r>
              <a:t>Terminal ileitis → pseudoappendicitis</a:t>
            </a:r>
          </a:p>
        </p:txBody>
      </p:sp>
      <p:sp>
        <p:nvSpPr>
          <p:cNvPr id="8" name="TextBox 7"/>
          <p:cNvSpPr txBox="1"/>
          <p:nvPr/>
        </p:nvSpPr>
        <p:spPr>
          <a:xfrm>
            <a:off x="5715001" y="1508760"/>
            <a:ext cx="5212079" cy="2672526"/>
          </a:xfrm>
          <a:prstGeom prst="rect">
            <a:avLst/>
          </a:prstGeom>
          <a:noFill/>
        </p:spPr>
        <p:txBody>
          <a:bodyPr wrap="square">
            <a:spAutoFit/>
          </a:bodyPr>
          <a:lstStyle/>
          <a:p>
            <a:pPr>
              <a:spcAft>
                <a:spcPts val="1000"/>
              </a:spcAft>
              <a:defRPr sz="1400">
                <a:solidFill>
                  <a:srgbClr val="232A30"/>
                </a:solidFill>
              </a:defRPr>
            </a:pPr>
            <a:r>
              <a:rPr dirty="0">
                <a:solidFill>
                  <a:schemeClr val="bg1"/>
                </a:solidFill>
              </a:rPr>
              <a:t>• Typical exposure: undercooked pork/chitterlings; contaminated food or water.</a:t>
            </a:r>
          </a:p>
          <a:p>
            <a:pPr>
              <a:spcAft>
                <a:spcPts val="1000"/>
              </a:spcAft>
              <a:defRPr sz="1400">
                <a:solidFill>
                  <a:srgbClr val="232A30"/>
                </a:solidFill>
              </a:defRPr>
            </a:pPr>
            <a:r>
              <a:rPr dirty="0">
                <a:solidFill>
                  <a:schemeClr val="bg1"/>
                </a:solidFill>
              </a:rPr>
              <a:t>• Can cause fever and watery or bloody diarrhea.</a:t>
            </a:r>
          </a:p>
          <a:p>
            <a:pPr>
              <a:spcAft>
                <a:spcPts val="1000"/>
              </a:spcAft>
              <a:defRPr sz="1400">
                <a:solidFill>
                  <a:srgbClr val="232A30"/>
                </a:solidFill>
              </a:defRPr>
            </a:pPr>
            <a:r>
              <a:rPr dirty="0">
                <a:solidFill>
                  <a:schemeClr val="bg1"/>
                </a:solidFill>
              </a:rPr>
              <a:t>• Terminal ileitis + mesenteric adenitis can produce striking RLQ pain.</a:t>
            </a:r>
          </a:p>
          <a:p>
            <a:pPr>
              <a:spcAft>
                <a:spcPts val="1000"/>
              </a:spcAft>
              <a:defRPr sz="1400">
                <a:solidFill>
                  <a:srgbClr val="232A30"/>
                </a:solidFill>
              </a:defRPr>
            </a:pPr>
            <a:r>
              <a:rPr dirty="0">
                <a:solidFill>
                  <a:schemeClr val="bg1"/>
                </a:solidFill>
              </a:rPr>
              <a:t>• May be mistaken for appendicitis or Crohn disease.</a:t>
            </a:r>
          </a:p>
          <a:p>
            <a:pPr>
              <a:spcAft>
                <a:spcPts val="1000"/>
              </a:spcAft>
              <a:defRPr sz="1400">
                <a:solidFill>
                  <a:srgbClr val="232A30"/>
                </a:solidFill>
              </a:defRPr>
            </a:pPr>
            <a:r>
              <a:rPr dirty="0">
                <a:solidFill>
                  <a:schemeClr val="bg1"/>
                </a:solidFill>
              </a:rPr>
              <a:t>• Reactive arthritis can occur after infection.</a:t>
            </a:r>
          </a:p>
          <a:p>
            <a:pPr>
              <a:spcAft>
                <a:spcPts val="1000"/>
              </a:spcAft>
              <a:defRPr sz="1400">
                <a:solidFill>
                  <a:srgbClr val="232A30"/>
                </a:solidFill>
              </a:defRPr>
            </a:pPr>
            <a:r>
              <a:rPr dirty="0">
                <a:solidFill>
                  <a:schemeClr val="bg1"/>
                </a:solidFill>
              </a:rPr>
              <a:t>• Diagnostic pearl: if specifically suspected and culture is used, the laboratory may need special culture conditions/media.</a:t>
            </a:r>
          </a:p>
        </p:txBody>
      </p:sp>
      <p:sp>
        <p:nvSpPr>
          <p:cNvPr id="9" name="TextBox 8"/>
          <p:cNvSpPr txBox="1"/>
          <p:nvPr/>
        </p:nvSpPr>
        <p:spPr>
          <a:xfrm>
            <a:off x="548640" y="6537960"/>
            <a:ext cx="10972800" cy="201168"/>
          </a:xfrm>
          <a:prstGeom prst="rect">
            <a:avLst/>
          </a:prstGeom>
          <a:noFill/>
        </p:spPr>
        <p:txBody>
          <a:bodyPr wrap="none">
            <a:spAutoFit/>
          </a:bodyPr>
          <a:lstStyle/>
          <a:p>
            <a:pPr algn="r">
              <a:defRPr sz="750">
                <a:solidFill>
                  <a:srgbClr val="677078"/>
                </a:solidFill>
              </a:defRPr>
            </a:pPr>
            <a:r>
              <a:t>CT image: Radiopaedia case redistributed via NC Commons; terminal ileal thickening with adjacent inflammatory change.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dirty="0"/>
          </a:p>
        </p:txBody>
      </p:sp>
      <p:sp>
        <p:nvSpPr>
          <p:cNvPr id="3" name="TextBox 2"/>
          <p:cNvSpPr txBox="1"/>
          <p:nvPr/>
        </p:nvSpPr>
        <p:spPr>
          <a:xfrm>
            <a:off x="502920" y="256032"/>
            <a:ext cx="7282763" cy="492443"/>
          </a:xfrm>
          <a:prstGeom prst="rect">
            <a:avLst/>
          </a:prstGeom>
          <a:noFill/>
        </p:spPr>
        <p:txBody>
          <a:bodyPr wrap="none">
            <a:spAutoFit/>
          </a:bodyPr>
          <a:lstStyle/>
          <a:p>
            <a:pPr>
              <a:defRPr sz="2600" b="1">
                <a:solidFill>
                  <a:srgbClr val="1E3752"/>
                </a:solidFill>
              </a:defRPr>
            </a:pPr>
            <a:r>
              <a:rPr dirty="0">
                <a:solidFill>
                  <a:schemeClr val="bg1"/>
                </a:solidFill>
              </a:rPr>
              <a:t>STEC / EHEC: Why the HUS Warning Matters</a:t>
            </a:r>
          </a:p>
        </p:txBody>
      </p:sp>
      <p:sp>
        <p:nvSpPr>
          <p:cNvPr id="4" name="TextBox 3"/>
          <p:cNvSpPr txBox="1"/>
          <p:nvPr/>
        </p:nvSpPr>
        <p:spPr>
          <a:xfrm>
            <a:off x="530352" y="822960"/>
            <a:ext cx="10972800" cy="320040"/>
          </a:xfrm>
          <a:prstGeom prst="rect">
            <a:avLst/>
          </a:prstGeom>
          <a:noFill/>
        </p:spPr>
        <p:txBody>
          <a:bodyPr wrap="none">
            <a:spAutoFit/>
          </a:bodyPr>
          <a:lstStyle/>
          <a:p>
            <a:pPr>
              <a:defRPr sz="1100">
                <a:solidFill>
                  <a:srgbClr val="677078"/>
                </a:solidFill>
              </a:defRPr>
            </a:pPr>
            <a:r>
              <a:t>The management distinction residents should remember</a:t>
            </a:r>
          </a:p>
        </p:txBody>
      </p:sp>
      <p:sp>
        <p:nvSpPr>
          <p:cNvPr id="5" name="Rectangle 4"/>
          <p:cNvSpPr/>
          <p:nvPr/>
        </p:nvSpPr>
        <p:spPr>
          <a:xfrm>
            <a:off x="502920" y="1143000"/>
            <a:ext cx="11155680" cy="41148"/>
          </a:xfrm>
          <a:prstGeom prst="rect">
            <a:avLst/>
          </a:prstGeom>
          <a:solidFill>
            <a:srgbClr val="2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874519"/>
            <a:ext cx="2468880" cy="1965960"/>
          </a:xfrm>
          <a:prstGeom prst="roundRect">
            <a:avLst/>
          </a:prstGeom>
          <a:solidFill>
            <a:srgbClr val="F8FAFB"/>
          </a:solidFill>
          <a:ln w="25400">
            <a:solidFill>
              <a:srgbClr val="2D7A8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2D7A80"/>
                </a:solidFill>
              </a:defRPr>
            </a:pPr>
            <a:r>
              <a:t>STEC exposure</a:t>
            </a:r>
          </a:p>
          <a:p>
            <a:pPr algn="ctr">
              <a:spcBef>
                <a:spcPts val="800"/>
              </a:spcBef>
              <a:defRPr sz="1050">
                <a:solidFill>
                  <a:srgbClr val="232A30"/>
                </a:solidFill>
              </a:defRPr>
            </a:pPr>
            <a:r>
              <a:t>Undercooked beef • leafy greens • unpasteurized food • animal contact</a:t>
            </a:r>
          </a:p>
        </p:txBody>
      </p:sp>
      <p:sp>
        <p:nvSpPr>
          <p:cNvPr id="7" name="Chevron 6"/>
          <p:cNvSpPr/>
          <p:nvPr/>
        </p:nvSpPr>
        <p:spPr>
          <a:xfrm>
            <a:off x="3017520" y="2542032"/>
            <a:ext cx="292608" cy="566928"/>
          </a:xfrm>
          <a:prstGeom prst="chevron">
            <a:avLst/>
          </a:prstGeom>
          <a:solidFill>
            <a:srgbClr val="6770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337560" y="1874519"/>
            <a:ext cx="2468880" cy="1965960"/>
          </a:xfrm>
          <a:prstGeom prst="roundRect">
            <a:avLst/>
          </a:prstGeom>
          <a:solidFill>
            <a:srgbClr val="F8FAFB"/>
          </a:solidFill>
          <a:ln w="25400">
            <a:solidFill>
              <a:srgbClr val="A4752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A4752D"/>
                </a:solidFill>
              </a:defRPr>
            </a:pPr>
            <a:r>
              <a:t>Shiga toxin</a:t>
            </a:r>
          </a:p>
          <a:p>
            <a:pPr algn="ctr">
              <a:spcBef>
                <a:spcPts val="800"/>
              </a:spcBef>
              <a:defRPr sz="1050">
                <a:solidFill>
                  <a:srgbClr val="232A30"/>
                </a:solidFill>
              </a:defRPr>
            </a:pPr>
            <a:r>
              <a:t>Endothelial injury, especially in gut and renal microvasculature</a:t>
            </a:r>
          </a:p>
        </p:txBody>
      </p:sp>
      <p:sp>
        <p:nvSpPr>
          <p:cNvPr id="9" name="Chevron 8"/>
          <p:cNvSpPr/>
          <p:nvPr/>
        </p:nvSpPr>
        <p:spPr>
          <a:xfrm>
            <a:off x="5852160" y="2542032"/>
            <a:ext cx="292608" cy="566928"/>
          </a:xfrm>
          <a:prstGeom prst="chevron">
            <a:avLst/>
          </a:prstGeom>
          <a:solidFill>
            <a:srgbClr val="6770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172200" y="1874519"/>
            <a:ext cx="2468880" cy="1965960"/>
          </a:xfrm>
          <a:prstGeom prst="roundRect">
            <a:avLst/>
          </a:prstGeom>
          <a:solidFill>
            <a:srgbClr val="F8FAFB"/>
          </a:solidFill>
          <a:ln w="25400">
            <a:solidFill>
              <a:srgbClr val="AD3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AD3636"/>
                </a:solidFill>
              </a:defRPr>
            </a:pPr>
            <a:r>
              <a:t>Hemorrhagic colitis</a:t>
            </a:r>
          </a:p>
          <a:p>
            <a:pPr algn="ctr">
              <a:spcBef>
                <a:spcPts val="800"/>
              </a:spcBef>
              <a:defRPr sz="1050">
                <a:solidFill>
                  <a:srgbClr val="232A30"/>
                </a:solidFill>
              </a:defRPr>
            </a:pPr>
            <a:r>
              <a:t>Severe cramps • watery → bloody diarrhea • often little/no fever</a:t>
            </a:r>
          </a:p>
        </p:txBody>
      </p:sp>
      <p:sp>
        <p:nvSpPr>
          <p:cNvPr id="11" name="Chevron 10"/>
          <p:cNvSpPr/>
          <p:nvPr/>
        </p:nvSpPr>
        <p:spPr>
          <a:xfrm>
            <a:off x="8686800" y="2542032"/>
            <a:ext cx="292608" cy="566928"/>
          </a:xfrm>
          <a:prstGeom prst="chevron">
            <a:avLst/>
          </a:prstGeom>
          <a:solidFill>
            <a:srgbClr val="6770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9006840" y="1874519"/>
            <a:ext cx="2468880" cy="1965960"/>
          </a:xfrm>
          <a:prstGeom prst="roundRect">
            <a:avLst/>
          </a:prstGeom>
          <a:solidFill>
            <a:srgbClr val="F8FAFB"/>
          </a:solidFill>
          <a:ln w="25400">
            <a:solidFill>
              <a:srgbClr val="1E3752"/>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1E3752"/>
                </a:solidFill>
              </a:defRPr>
            </a:pPr>
            <a:r>
              <a:t>HUS</a:t>
            </a:r>
          </a:p>
          <a:p>
            <a:pPr algn="ctr">
              <a:spcBef>
                <a:spcPts val="800"/>
              </a:spcBef>
              <a:defRPr sz="1050">
                <a:solidFill>
                  <a:srgbClr val="232A30"/>
                </a:solidFill>
              </a:defRPr>
            </a:pPr>
            <a:r>
              <a:t>Microangiopathic hemolytic anemia + thrombocytopenia + acute kidney injury</a:t>
            </a:r>
          </a:p>
        </p:txBody>
      </p:sp>
      <p:sp>
        <p:nvSpPr>
          <p:cNvPr id="13" name="Rounded Rectangle 12"/>
          <p:cNvSpPr/>
          <p:nvPr/>
        </p:nvSpPr>
        <p:spPr>
          <a:xfrm>
            <a:off x="969264" y="4384040"/>
            <a:ext cx="10058400" cy="1188720"/>
          </a:xfrm>
          <a:prstGeom prst="roundRect">
            <a:avLst/>
          </a:prstGeom>
          <a:solidFill>
            <a:srgbClr val="FCEEEB"/>
          </a:solidFill>
          <a:ln w="25400">
            <a:solidFill>
              <a:srgbClr val="AD363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AD3636"/>
                </a:solidFill>
              </a:defRPr>
            </a:pPr>
            <a:r>
              <a:rPr dirty="0"/>
              <a:t>MANAGEMENT TRAP</a:t>
            </a:r>
          </a:p>
          <a:p>
            <a:pPr algn="ctr">
              <a:defRPr sz="1600" b="1">
                <a:solidFill>
                  <a:srgbClr val="232A30"/>
                </a:solidFill>
              </a:defRPr>
            </a:pPr>
            <a:r>
              <a:rPr dirty="0"/>
              <a:t>When STEC is suspected: obtain Shiga toxin/STEC testing, give supportive care, and avoid antibiotics and antimotility drugs because of concern for HUS.</a:t>
            </a:r>
          </a:p>
        </p:txBody>
      </p:sp>
      <p:sp>
        <p:nvSpPr>
          <p:cNvPr id="14" name="TextBox 13"/>
          <p:cNvSpPr txBox="1"/>
          <p:nvPr/>
        </p:nvSpPr>
        <p:spPr>
          <a:xfrm>
            <a:off x="548640" y="6537960"/>
            <a:ext cx="10972800" cy="201168"/>
          </a:xfrm>
          <a:prstGeom prst="rect">
            <a:avLst/>
          </a:prstGeom>
          <a:noFill/>
        </p:spPr>
        <p:txBody>
          <a:bodyPr wrap="none">
            <a:spAutoFit/>
          </a:bodyPr>
          <a:lstStyle/>
          <a:p>
            <a:pPr algn="r">
              <a:defRPr sz="750">
                <a:solidFill>
                  <a:srgbClr val="677078"/>
                </a:solidFill>
              </a:defRPr>
            </a:pPr>
            <a:r>
              <a:t>CDC: HUS is a serious complication of STEC infection; especially associated with STEC O157.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64"/>
          <p:cNvSpPr txBox="1">
            <a:spLocks noGrp="1"/>
          </p:cNvSpPr>
          <p:nvPr>
            <p:ph type="title"/>
          </p:nvPr>
        </p:nvSpPr>
        <p:spPr>
          <a:xfrm>
            <a:off x="684212" y="691485"/>
            <a:ext cx="8534400" cy="15070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Clr>
                <a:schemeClr val="lt1"/>
              </a:buClr>
              <a:buSzPts val="4400"/>
              <a:buFont typeface="Century Gothic"/>
              <a:buNone/>
            </a:pPr>
            <a:r>
              <a:rPr lang="en-US" sz="4400">
                <a:latin typeface="Century Gothic"/>
              </a:rPr>
              <a:t>REFERENCES</a:t>
            </a:r>
            <a:endParaRPr/>
          </a:p>
        </p:txBody>
      </p:sp>
      <p:sp>
        <p:nvSpPr>
          <p:cNvPr id="701" name="Google Shape;701;p64"/>
          <p:cNvSpPr txBox="1">
            <a:spLocks noGrp="1"/>
          </p:cNvSpPr>
          <p:nvPr>
            <p:ph type="body" idx="1"/>
          </p:nvPr>
        </p:nvSpPr>
        <p:spPr>
          <a:xfrm>
            <a:off x="684212" y="2503974"/>
            <a:ext cx="8534400" cy="3615267"/>
          </a:xfrm>
          <a:prstGeom prst="rect">
            <a:avLst/>
          </a:prstGeom>
          <a:noFill/>
          <a:ln>
            <a:noFill/>
          </a:ln>
        </p:spPr>
        <p:txBody>
          <a:bodyPr spcFirstLastPara="1" wrap="square" lIns="54864" tIns="45700" rIns="54864" bIns="45700" anchor="ctr" anchorCtr="0">
            <a:normAutofit/>
          </a:bodyPr>
          <a:lstStyle/>
          <a:p>
            <a:pPr marL="0" lvl="0" indent="0" algn="l" rtl="0">
              <a:spcBef>
                <a:spcPts val="0"/>
              </a:spcBef>
              <a:spcAft>
                <a:spcPts val="0"/>
              </a:spcAft>
              <a:buSzPts val="1280"/>
              <a:buNone/>
            </a:pPr>
            <a:r>
              <a:rPr lang="en-US" sz="1600" dirty="0">
                <a:solidFill>
                  <a:schemeClr val="lt1"/>
                </a:solidFill>
                <a:latin typeface="Century Gothic"/>
              </a:rPr>
              <a:t>Corte, </a:t>
            </a:r>
            <a:r>
              <a:rPr lang="en-US" sz="1600" dirty="0" err="1">
                <a:solidFill>
                  <a:schemeClr val="lt1"/>
                </a:solidFill>
                <a:latin typeface="Century Gothic"/>
              </a:rPr>
              <a:t>Liliam</a:t>
            </a:r>
            <a:r>
              <a:rPr lang="en-US" sz="1600" dirty="0">
                <a:solidFill>
                  <a:schemeClr val="lt1"/>
                </a:solidFill>
                <a:latin typeface="Century Gothic"/>
              </a:rPr>
              <a:t> Dalla et al. “Simultaneous Larva </a:t>
            </a:r>
            <a:r>
              <a:rPr lang="en-US" sz="1600" dirty="0" err="1">
                <a:solidFill>
                  <a:schemeClr val="lt1"/>
                </a:solidFill>
                <a:latin typeface="Century Gothic"/>
              </a:rPr>
              <a:t>Migrans</a:t>
            </a:r>
            <a:r>
              <a:rPr lang="en-US" sz="1600" dirty="0">
                <a:solidFill>
                  <a:schemeClr val="lt1"/>
                </a:solidFill>
                <a:latin typeface="Century Gothic"/>
              </a:rPr>
              <a:t> and Larva </a:t>
            </a:r>
            <a:r>
              <a:rPr lang="en-US" sz="1600" dirty="0" err="1">
                <a:solidFill>
                  <a:schemeClr val="lt1"/>
                </a:solidFill>
                <a:latin typeface="Century Gothic"/>
              </a:rPr>
              <a:t>Currens</a:t>
            </a:r>
            <a:r>
              <a:rPr lang="en-US" sz="1600" dirty="0">
                <a:solidFill>
                  <a:schemeClr val="lt1"/>
                </a:solidFill>
                <a:latin typeface="Century Gothic"/>
              </a:rPr>
              <a:t> Caused by </a:t>
            </a:r>
            <a:r>
              <a:rPr lang="en-US" sz="1600" dirty="0" err="1">
                <a:solidFill>
                  <a:schemeClr val="lt1"/>
                </a:solidFill>
                <a:latin typeface="Century Gothic"/>
              </a:rPr>
              <a:t>Strongyloides</a:t>
            </a:r>
            <a:r>
              <a:rPr lang="en-US" sz="1600" dirty="0">
                <a:solidFill>
                  <a:schemeClr val="lt1"/>
                </a:solidFill>
                <a:latin typeface="Century Gothic"/>
              </a:rPr>
              <a:t> </a:t>
            </a:r>
            <a:r>
              <a:rPr lang="en-US" sz="1600" dirty="0" err="1">
                <a:solidFill>
                  <a:schemeClr val="lt1"/>
                </a:solidFill>
                <a:latin typeface="Century Gothic"/>
              </a:rPr>
              <a:t>stercoralis</a:t>
            </a:r>
            <a:r>
              <a:rPr lang="en-US" sz="1600" dirty="0">
                <a:solidFill>
                  <a:schemeClr val="lt1"/>
                </a:solidFill>
                <a:latin typeface="Century Gothic"/>
              </a:rPr>
              <a:t>: A Case Report.” </a:t>
            </a:r>
            <a:r>
              <a:rPr lang="en-US" sz="1600" i="1" dirty="0">
                <a:solidFill>
                  <a:schemeClr val="lt1"/>
                </a:solidFill>
                <a:latin typeface="Century Gothic"/>
              </a:rPr>
              <a:t>Case Reports in Dermatological Medicine</a:t>
            </a:r>
            <a:r>
              <a:rPr lang="en-US" sz="1600" dirty="0">
                <a:solidFill>
                  <a:schemeClr val="lt1"/>
                </a:solidFill>
                <a:latin typeface="Century Gothic"/>
              </a:rPr>
              <a:t> 2013 (2013): n. </a:t>
            </a:r>
            <a:r>
              <a:rPr lang="en-US" sz="1600" dirty="0" err="1">
                <a:solidFill>
                  <a:schemeClr val="lt1"/>
                </a:solidFill>
                <a:latin typeface="Century Gothic"/>
              </a:rPr>
              <a:t>pag</a:t>
            </a:r>
            <a:r>
              <a:rPr lang="en-US" sz="1600" dirty="0">
                <a:solidFill>
                  <a:schemeClr val="lt1"/>
                </a:solidFill>
                <a:latin typeface="Century Gothic"/>
              </a:rPr>
              <a:t>.</a:t>
            </a:r>
            <a:endParaRPr dirty="0"/>
          </a:p>
          <a:p>
            <a:pPr marL="0" lvl="0" indent="0" algn="l" rtl="0">
              <a:spcBef>
                <a:spcPts val="920"/>
              </a:spcBef>
              <a:spcAft>
                <a:spcPts val="0"/>
              </a:spcAft>
              <a:buSzPts val="1280"/>
              <a:buNone/>
            </a:pPr>
            <a:r>
              <a:rPr lang="en-US" sz="1600" u="sng" dirty="0">
                <a:solidFill>
                  <a:schemeClr val="lt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https://www.cdc.gov/dpdx/strongyloidiasis/index.html</a:t>
            </a:r>
            <a:endParaRPr sz="1600" dirty="0">
              <a:solidFill>
                <a:schemeClr val="lt1"/>
              </a:solidFill>
              <a:latin typeface="Century Gothic" panose="020B0502020202020204" pitchFamily="34" charset="0"/>
            </a:endParaRPr>
          </a:p>
          <a:p>
            <a:pPr marL="0" lvl="0" indent="0" algn="l" rtl="0">
              <a:spcBef>
                <a:spcPts val="920"/>
              </a:spcBef>
              <a:spcAft>
                <a:spcPts val="0"/>
              </a:spcAft>
              <a:buSzPts val="1280"/>
              <a:buNone/>
            </a:pPr>
            <a:r>
              <a:rPr lang="en-US" sz="1600" dirty="0">
                <a:solidFill>
                  <a:schemeClr val="lt1"/>
                </a:solidFill>
                <a:latin typeface="Century Gothic" panose="020B0502020202020204" pitchFamily="34" charset="0"/>
              </a:rPr>
              <a:t>Mandell: Mandell, Douglas, and Bennett's Principles and Practice of Infectious Diseases, 8</a:t>
            </a:r>
            <a:r>
              <a:rPr lang="en-US" sz="1600" i="1" baseline="30000" dirty="0">
                <a:solidFill>
                  <a:schemeClr val="lt1"/>
                </a:solidFill>
                <a:latin typeface="Century Gothic" panose="020B0502020202020204" pitchFamily="34" charset="0"/>
              </a:rPr>
              <a:t>th</a:t>
            </a:r>
            <a:r>
              <a:rPr lang="en-US" sz="1600" i="1" dirty="0">
                <a:solidFill>
                  <a:schemeClr val="lt1"/>
                </a:solidFill>
                <a:latin typeface="Century Gothic" panose="020B0502020202020204" pitchFamily="34" charset="0"/>
              </a:rPr>
              <a:t>  ed.</a:t>
            </a:r>
            <a:r>
              <a:rPr lang="en-US" sz="1600" dirty="0">
                <a:solidFill>
                  <a:schemeClr val="lt1"/>
                </a:solidFill>
                <a:latin typeface="Century Gothic" panose="020B0502020202020204" pitchFamily="34" charset="0"/>
              </a:rPr>
              <a:t>;</a:t>
            </a:r>
          </a:p>
          <a:p>
            <a:pPr marL="0" lvl="0" indent="0" algn="l" rtl="0">
              <a:spcBef>
                <a:spcPts val="920"/>
              </a:spcBef>
              <a:spcAft>
                <a:spcPts val="0"/>
              </a:spcAft>
              <a:buSzPts val="1280"/>
              <a:buNone/>
            </a:pPr>
            <a:r>
              <a:rPr lang="en-US" sz="1600" i="0" dirty="0" err="1">
                <a:solidFill>
                  <a:schemeClr val="bg1"/>
                </a:solidFill>
                <a:effectLst/>
                <a:latin typeface="Century Gothic" panose="020B0502020202020204" pitchFamily="34" charset="0"/>
              </a:rPr>
              <a:t>Kakoullis</a:t>
            </a:r>
            <a:r>
              <a:rPr lang="en-US" sz="1600" i="0" dirty="0">
                <a:solidFill>
                  <a:schemeClr val="bg1"/>
                </a:solidFill>
                <a:effectLst/>
                <a:latin typeface="Century Gothic" panose="020B0502020202020204" pitchFamily="34" charset="0"/>
              </a:rPr>
              <a:t> L, </a:t>
            </a:r>
            <a:r>
              <a:rPr lang="en-US" sz="1600" i="0" dirty="0" err="1">
                <a:solidFill>
                  <a:schemeClr val="bg1"/>
                </a:solidFill>
                <a:effectLst/>
                <a:latin typeface="Century Gothic" panose="020B0502020202020204" pitchFamily="34" charset="0"/>
              </a:rPr>
              <a:t>Hadjihannas</a:t>
            </a:r>
            <a:r>
              <a:rPr lang="en-US" sz="1600" i="0" dirty="0">
                <a:solidFill>
                  <a:schemeClr val="bg1"/>
                </a:solidFill>
                <a:effectLst/>
                <a:latin typeface="Century Gothic" panose="020B0502020202020204" pitchFamily="34" charset="0"/>
              </a:rPr>
              <a:t> L, </a:t>
            </a:r>
            <a:r>
              <a:rPr lang="en-US" sz="1600" i="0" dirty="0" err="1">
                <a:solidFill>
                  <a:schemeClr val="bg1"/>
                </a:solidFill>
                <a:effectLst/>
                <a:latin typeface="Century Gothic" panose="020B0502020202020204" pitchFamily="34" charset="0"/>
              </a:rPr>
              <a:t>Louppides</a:t>
            </a:r>
            <a:r>
              <a:rPr lang="en-US" sz="1600" i="0" dirty="0">
                <a:solidFill>
                  <a:schemeClr val="bg1"/>
                </a:solidFill>
                <a:effectLst/>
                <a:latin typeface="Century Gothic" panose="020B0502020202020204" pitchFamily="34" charset="0"/>
              </a:rPr>
              <a:t> S</a:t>
            </a:r>
            <a:r>
              <a:rPr lang="en-US" sz="1600" i="1" dirty="0">
                <a:solidFill>
                  <a:schemeClr val="bg1"/>
                </a:solidFill>
                <a:effectLst/>
                <a:latin typeface="Century Gothic" panose="020B0502020202020204" pitchFamily="34" charset="0"/>
              </a:rPr>
              <a:t>, et al </a:t>
            </a:r>
            <a:r>
              <a:rPr lang="en-US" sz="1600" i="0" dirty="0">
                <a:solidFill>
                  <a:schemeClr val="bg1"/>
                </a:solidFill>
                <a:effectLst/>
                <a:latin typeface="Century Gothic" panose="020B0502020202020204" pitchFamily="34" charset="0"/>
              </a:rPr>
              <a:t>Aspiration of anchovy paste liquid from a multilobulated liver space-occupying lesion in a patient presenting with fever and weight loss: early stage amoebic liver abscess </a:t>
            </a:r>
            <a:r>
              <a:rPr lang="en-US" sz="1600" i="1" dirty="0">
                <a:solidFill>
                  <a:schemeClr val="bg1"/>
                </a:solidFill>
                <a:effectLst/>
                <a:latin typeface="Century Gothic" panose="020B0502020202020204" pitchFamily="34" charset="0"/>
              </a:rPr>
              <a:t>BMJ Case Reports CP </a:t>
            </a:r>
            <a:r>
              <a:rPr lang="en-US" sz="1600" i="0" dirty="0">
                <a:solidFill>
                  <a:schemeClr val="bg1"/>
                </a:solidFill>
                <a:effectLst/>
                <a:latin typeface="Century Gothic" panose="020B0502020202020204" pitchFamily="34" charset="0"/>
              </a:rPr>
              <a:t>2020;13:e234107. (Slide 11)</a:t>
            </a:r>
          </a:p>
          <a:p>
            <a:pPr marL="0" lvl="0" indent="0" algn="l" rtl="0">
              <a:spcBef>
                <a:spcPts val="920"/>
              </a:spcBef>
              <a:spcAft>
                <a:spcPts val="0"/>
              </a:spcAft>
              <a:buSzPts val="1280"/>
              <a:buNone/>
            </a:pPr>
            <a:endParaRPr dirty="0"/>
          </a:p>
        </p:txBody>
      </p:sp>
      <p:sp>
        <p:nvSpPr>
          <p:cNvPr id="702" name="TextBox 701"/>
          <p:cNvSpPr txBox="1"/>
          <p:nvPr/>
        </p:nvSpPr>
        <p:spPr>
          <a:xfrm>
            <a:off x="658368" y="6144768"/>
            <a:ext cx="10698480" cy="201168"/>
          </a:xfrm>
          <a:prstGeom prst="rect">
            <a:avLst/>
          </a:prstGeom>
          <a:noFill/>
        </p:spPr>
        <p:txBody>
          <a:bodyPr wrap="square" anchor="ctr">
            <a:spAutoFit/>
          </a:bodyPr>
          <a:lstStyle/>
          <a:p>
            <a:pPr algn="l"/>
            <a:r>
              <a:rPr sz="850" b="0">
                <a:solidFill>
                  <a:srgbClr val="64696E"/>
                </a:solidFill>
                <a:latin typeface="Century Gothic"/>
              </a:rPr>
              <a:t>Shane AL, et al. IDSA Clinical Practice Guidelines for Infectious Diarrhea. Clin Infect Dis. 2017;65:e45–e80.</a:t>
            </a:r>
          </a:p>
        </p:txBody>
      </p:sp>
    </p:spTree>
  </p:cSld>
  <p:clrMapOvr>
    <a:masterClrMapping/>
  </p:clrMapOvr>
</p:sld>
</file>

<file path=ppt/theme/theme1.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506</TotalTime>
  <Words>5923</Words>
  <Application>Microsoft Office PowerPoint</Application>
  <PresentationFormat>Widescreen</PresentationFormat>
  <Paragraphs>583</Paragraphs>
  <Slides>69</Slides>
  <Notes>62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69</vt:i4>
      </vt:variant>
    </vt:vector>
  </HeadingPairs>
  <TitlesOfParts>
    <vt:vector size="74" baseType="lpstr">
      <vt:lpstr>Arial</vt:lpstr>
      <vt:lpstr>Century Gothic</vt:lpstr>
      <vt:lpstr>Noto Sans Symbols</vt:lpstr>
      <vt:lpstr>Calibri</vt:lpstr>
      <vt:lpstr>Slice</vt:lpstr>
      <vt:lpstr>GASTROINTESTINAL INFECTIONS: BACTERIAL AND VIRAL  CASES AND DISCUSSION</vt:lpstr>
      <vt:lpstr>LEARNING OBJECTIVES</vt:lpstr>
      <vt:lpstr>Introduction</vt:lpstr>
      <vt:lpstr>Approach to diarrhea illness</vt:lpstr>
      <vt:lpstr>CASE 1</vt:lpstr>
      <vt:lpstr>KEY POINTS IN THE HISTORY? </vt:lpstr>
      <vt:lpstr>PowerPoint Presentation</vt:lpstr>
      <vt:lpstr>CASE 1</vt:lpstr>
      <vt:lpstr>QUESTION</vt:lpstr>
      <vt:lpstr>QUESTION</vt:lpstr>
      <vt:lpstr>CASE 1: FOLLOW UP</vt:lpstr>
      <vt:lpstr>CASE 1: FOLLOW UP</vt:lpstr>
      <vt:lpstr>CASE 1 TAKEAWAY – CAMPYLOBACTER</vt:lpstr>
      <vt:lpstr>CASE 2</vt:lpstr>
      <vt:lpstr>CASE 2</vt:lpstr>
      <vt:lpstr>CASE 2 SUMMARY</vt:lpstr>
      <vt:lpstr>PowerPoint Presentation</vt:lpstr>
      <vt:lpstr>PowerPoint Presentation</vt:lpstr>
      <vt:lpstr>PowerPoint Presentation</vt:lpstr>
      <vt:lpstr>PowerPoint Presentation</vt:lpstr>
      <vt:lpstr>CASE 2 TAKEAWAY ENTAMOEBA HISTOLYTICA</vt:lpstr>
      <vt:lpstr>CASE 2 TAKEAWAY ENTAMOEBA HISTOLYTICA</vt:lpstr>
      <vt:lpstr>CASE 2 TAKEAWAY ENTAMOEBA HISTOLYTICA</vt:lpstr>
      <vt:lpstr>CASE 1 TAKEAWAY ENTAMOEBA HISTOLYTICA</vt:lpstr>
      <vt:lpstr>CASE 3</vt:lpstr>
      <vt:lpstr>CASE 3 SUMMARY</vt:lpstr>
      <vt:lpstr>QUESTION</vt:lpstr>
      <vt:lpstr>QUESTION</vt:lpstr>
      <vt:lpstr>CASE 3 TAKEAWAY - GIARDIA</vt:lpstr>
      <vt:lpstr>CASE 4</vt:lpstr>
      <vt:lpstr>Case 4 summary</vt:lpstr>
      <vt:lpstr>PowerPoint Presentation</vt:lpstr>
      <vt:lpstr>Case 4 Takeaway Norovirus</vt:lpstr>
      <vt:lpstr>PowerPoint Presentation</vt:lpstr>
      <vt:lpstr>CASE 5</vt:lpstr>
      <vt:lpstr>CASE 5 SUMMARY</vt:lpstr>
      <vt:lpstr>QUESTION</vt:lpstr>
      <vt:lpstr>QUESTION</vt:lpstr>
      <vt:lpstr>CASE 5 TAKEAWAY – NONTYPHOIDAL SALMONELLA</vt:lpstr>
      <vt:lpstr>CASE 5</vt:lpstr>
      <vt:lpstr>ENTERIC FEVER/TYPHOIDAL SALMONELLA</vt:lpstr>
      <vt:lpstr>ENTERIC FEVER / TYPHOIDAL SALMONELLA – ROSE SPOTS</vt:lpstr>
      <vt:lpstr>CASE 6</vt:lpstr>
      <vt:lpstr>INITIAL WORKUP</vt:lpstr>
      <vt:lpstr>QUESTION</vt:lpstr>
      <vt:lpstr>QUESTION</vt:lpstr>
      <vt:lpstr>CASE 6 SUMMARY</vt:lpstr>
      <vt:lpstr>CASE 6 TAKEAWAY: CLOSTRIDIUM DIFFICILE</vt:lpstr>
      <vt:lpstr>CASE 7</vt:lpstr>
      <vt:lpstr>CASE 7 SUMMARY</vt:lpstr>
      <vt:lpstr>QUESTION</vt:lpstr>
      <vt:lpstr>QUESTION</vt:lpstr>
      <vt:lpstr>CASE 7 TAKEAWAY - SHIGELLOSIS</vt:lpstr>
      <vt:lpstr>Bloody diarrhea with fever</vt:lpstr>
      <vt:lpstr>CASE 8</vt:lpstr>
      <vt:lpstr>INITIAL WORKUP</vt:lpstr>
      <vt:lpstr>CASE 8 SUMMARY</vt:lpstr>
      <vt:lpstr>QUESTION</vt:lpstr>
      <vt:lpstr>QUESTION</vt:lpstr>
      <vt:lpstr>CRYPTOSPORIDIUM</vt:lpstr>
      <vt:lpstr>CASE 8 TAKEAWAY - INTESTINAL SPOROZOITES</vt:lpstr>
      <vt:lpstr>CASE 9: BONUS CASE</vt:lpstr>
      <vt:lpstr>CASE 9 SUMMARY – VIBRIO / CHOLERA</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GASTROINTESTINAL INFECTIONS: BACTERIAL, VIRAL, HELMINTHIC  CASES AND DISCUSSION</dc:title>
  <dc:creator>Barney, Elise J - (ejbarney)</dc:creator>
  <cp:lastModifiedBy>Justin Seroy</cp:lastModifiedBy>
  <cp:revision>5</cp:revision>
  <dcterms:created xsi:type="dcterms:W3CDTF">2020-07-23T04:44:05Z</dcterms:created>
  <dcterms:modified xsi:type="dcterms:W3CDTF">2026-08-11T03:15:07Z</dcterms:modified>
</cp:coreProperties>
</file>