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90" r:id="rId4"/>
    <p:sldId id="291" r:id="rId5"/>
    <p:sldId id="292" r:id="rId6"/>
    <p:sldId id="288" r:id="rId7"/>
    <p:sldId id="289" r:id="rId8"/>
    <p:sldId id="287" r:id="rId9"/>
    <p:sldId id="258" r:id="rId10"/>
    <p:sldId id="259" r:id="rId11"/>
    <p:sldId id="293" r:id="rId12"/>
    <p:sldId id="294" r:id="rId13"/>
    <p:sldId id="295" r:id="rId14"/>
    <p:sldId id="264" r:id="rId15"/>
    <p:sldId id="260" r:id="rId16"/>
    <p:sldId id="263" r:id="rId17"/>
    <p:sldId id="297" r:id="rId18"/>
    <p:sldId id="262" r:id="rId19"/>
    <p:sldId id="296" r:id="rId20"/>
    <p:sldId id="265" r:id="rId21"/>
    <p:sldId id="267" r:id="rId22"/>
    <p:sldId id="266" r:id="rId23"/>
    <p:sldId id="298" r:id="rId24"/>
    <p:sldId id="268" r:id="rId25"/>
    <p:sldId id="299" r:id="rId26"/>
    <p:sldId id="300" r:id="rId27"/>
    <p:sldId id="285" r:id="rId28"/>
    <p:sldId id="261" r:id="rId29"/>
    <p:sldId id="269" r:id="rId30"/>
    <p:sldId id="271" r:id="rId31"/>
    <p:sldId id="272" r:id="rId32"/>
    <p:sldId id="273" r:id="rId33"/>
    <p:sldId id="274" r:id="rId34"/>
    <p:sldId id="284" r:id="rId35"/>
    <p:sldId id="283" r:id="rId36"/>
    <p:sldId id="275" r:id="rId37"/>
    <p:sldId id="276" r:id="rId38"/>
    <p:sldId id="277" r:id="rId39"/>
    <p:sldId id="278" r:id="rId40"/>
    <p:sldId id="279" r:id="rId41"/>
    <p:sldId id="280" r:id="rId42"/>
    <p:sldId id="282" r:id="rId43"/>
    <p:sldId id="28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40330-281F-E3E3-DAC0-F5A66E5987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B4493D-8D3A-1183-3CDA-5F613F82C5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C0A201-87F1-2489-51FE-249EA64FCAD2}"/>
              </a:ext>
            </a:extLst>
          </p:cNvPr>
          <p:cNvSpPr>
            <a:spLocks noGrp="1"/>
          </p:cNvSpPr>
          <p:nvPr>
            <p:ph type="dt" sz="half" idx="10"/>
          </p:nvPr>
        </p:nvSpPr>
        <p:spPr/>
        <p:txBody>
          <a:bodyPr/>
          <a:lstStyle/>
          <a:p>
            <a:fld id="{9B32392D-F1CB-47AA-A9BF-8CDE36DD9240}" type="datetimeFigureOut">
              <a:rPr lang="en-US" smtClean="0"/>
              <a:t>11/18/2025</a:t>
            </a:fld>
            <a:endParaRPr lang="en-US"/>
          </a:p>
        </p:txBody>
      </p:sp>
      <p:sp>
        <p:nvSpPr>
          <p:cNvPr id="5" name="Footer Placeholder 4">
            <a:extLst>
              <a:ext uri="{FF2B5EF4-FFF2-40B4-BE49-F238E27FC236}">
                <a16:creationId xmlns:a16="http://schemas.microsoft.com/office/drawing/2014/main" id="{AC4447A2-B59E-6C17-D036-CC08FD45F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E85DE-127D-1285-034B-2FEA9962BCF4}"/>
              </a:ext>
            </a:extLst>
          </p:cNvPr>
          <p:cNvSpPr>
            <a:spLocks noGrp="1"/>
          </p:cNvSpPr>
          <p:nvPr>
            <p:ph type="sldNum" sz="quarter" idx="12"/>
          </p:nvPr>
        </p:nvSpPr>
        <p:spPr/>
        <p:txBody>
          <a:bodyPr/>
          <a:lstStyle/>
          <a:p>
            <a:fld id="{9C3C66EA-AC3E-48E8-BB5E-EC7A7B66A918}" type="slidenum">
              <a:rPr lang="en-US" smtClean="0"/>
              <a:t>‹#›</a:t>
            </a:fld>
            <a:endParaRPr lang="en-US"/>
          </a:p>
        </p:txBody>
      </p:sp>
    </p:spTree>
    <p:extLst>
      <p:ext uri="{BB962C8B-B14F-4D97-AF65-F5344CB8AC3E}">
        <p14:creationId xmlns:p14="http://schemas.microsoft.com/office/powerpoint/2010/main" val="294768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C85C-30C6-601F-5D2B-785131489B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9E5F18-3980-0D5C-0698-47FF15786D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09E12-99C1-B1CA-7CF5-C162484F2184}"/>
              </a:ext>
            </a:extLst>
          </p:cNvPr>
          <p:cNvSpPr>
            <a:spLocks noGrp="1"/>
          </p:cNvSpPr>
          <p:nvPr>
            <p:ph type="dt" sz="half" idx="10"/>
          </p:nvPr>
        </p:nvSpPr>
        <p:spPr/>
        <p:txBody>
          <a:bodyPr/>
          <a:lstStyle/>
          <a:p>
            <a:fld id="{9B32392D-F1CB-47AA-A9BF-8CDE36DD9240}" type="datetimeFigureOut">
              <a:rPr lang="en-US" smtClean="0"/>
              <a:t>11/18/2025</a:t>
            </a:fld>
            <a:endParaRPr lang="en-US"/>
          </a:p>
        </p:txBody>
      </p:sp>
      <p:sp>
        <p:nvSpPr>
          <p:cNvPr id="5" name="Footer Placeholder 4">
            <a:extLst>
              <a:ext uri="{FF2B5EF4-FFF2-40B4-BE49-F238E27FC236}">
                <a16:creationId xmlns:a16="http://schemas.microsoft.com/office/drawing/2014/main" id="{BF5E2FFF-924D-2657-1321-8DB433934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72C7C-19E4-4C24-0692-AE61366FC517}"/>
              </a:ext>
            </a:extLst>
          </p:cNvPr>
          <p:cNvSpPr>
            <a:spLocks noGrp="1"/>
          </p:cNvSpPr>
          <p:nvPr>
            <p:ph type="sldNum" sz="quarter" idx="12"/>
          </p:nvPr>
        </p:nvSpPr>
        <p:spPr/>
        <p:txBody>
          <a:bodyPr/>
          <a:lstStyle/>
          <a:p>
            <a:fld id="{9C3C66EA-AC3E-48E8-BB5E-EC7A7B66A918}" type="slidenum">
              <a:rPr lang="en-US" smtClean="0"/>
              <a:t>‹#›</a:t>
            </a:fld>
            <a:endParaRPr lang="en-US"/>
          </a:p>
        </p:txBody>
      </p:sp>
    </p:spTree>
    <p:extLst>
      <p:ext uri="{BB962C8B-B14F-4D97-AF65-F5344CB8AC3E}">
        <p14:creationId xmlns:p14="http://schemas.microsoft.com/office/powerpoint/2010/main" val="1265831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50ECF1-393B-61E3-1ADB-01E418822F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12F4D3-EE8D-B21D-6EC5-B5EF79FBE5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F1C6B-F263-4A74-DC4F-47E1C9B8FBB1}"/>
              </a:ext>
            </a:extLst>
          </p:cNvPr>
          <p:cNvSpPr>
            <a:spLocks noGrp="1"/>
          </p:cNvSpPr>
          <p:nvPr>
            <p:ph type="dt" sz="half" idx="10"/>
          </p:nvPr>
        </p:nvSpPr>
        <p:spPr/>
        <p:txBody>
          <a:bodyPr/>
          <a:lstStyle/>
          <a:p>
            <a:fld id="{9B32392D-F1CB-47AA-A9BF-8CDE36DD9240}" type="datetimeFigureOut">
              <a:rPr lang="en-US" smtClean="0"/>
              <a:t>11/18/2025</a:t>
            </a:fld>
            <a:endParaRPr lang="en-US"/>
          </a:p>
        </p:txBody>
      </p:sp>
      <p:sp>
        <p:nvSpPr>
          <p:cNvPr id="5" name="Footer Placeholder 4">
            <a:extLst>
              <a:ext uri="{FF2B5EF4-FFF2-40B4-BE49-F238E27FC236}">
                <a16:creationId xmlns:a16="http://schemas.microsoft.com/office/drawing/2014/main" id="{02722F26-292A-7707-3400-AE9FA1726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31C63-E3DE-EB8C-4223-83B9211431A6}"/>
              </a:ext>
            </a:extLst>
          </p:cNvPr>
          <p:cNvSpPr>
            <a:spLocks noGrp="1"/>
          </p:cNvSpPr>
          <p:nvPr>
            <p:ph type="sldNum" sz="quarter" idx="12"/>
          </p:nvPr>
        </p:nvSpPr>
        <p:spPr/>
        <p:txBody>
          <a:bodyPr/>
          <a:lstStyle/>
          <a:p>
            <a:fld id="{9C3C66EA-AC3E-48E8-BB5E-EC7A7B66A918}" type="slidenum">
              <a:rPr lang="en-US" smtClean="0"/>
              <a:t>‹#›</a:t>
            </a:fld>
            <a:endParaRPr lang="en-US"/>
          </a:p>
        </p:txBody>
      </p:sp>
    </p:spTree>
    <p:extLst>
      <p:ext uri="{BB962C8B-B14F-4D97-AF65-F5344CB8AC3E}">
        <p14:creationId xmlns:p14="http://schemas.microsoft.com/office/powerpoint/2010/main" val="280591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F1B7-9D4C-AEAF-B344-F4B96BF867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23F2DC-03B4-5240-244F-B8F35C4CE0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FDAB0-72C1-5C10-AA37-98F8E64DBC46}"/>
              </a:ext>
            </a:extLst>
          </p:cNvPr>
          <p:cNvSpPr>
            <a:spLocks noGrp="1"/>
          </p:cNvSpPr>
          <p:nvPr>
            <p:ph type="dt" sz="half" idx="10"/>
          </p:nvPr>
        </p:nvSpPr>
        <p:spPr/>
        <p:txBody>
          <a:bodyPr/>
          <a:lstStyle/>
          <a:p>
            <a:fld id="{9B32392D-F1CB-47AA-A9BF-8CDE36DD9240}" type="datetimeFigureOut">
              <a:rPr lang="en-US" smtClean="0"/>
              <a:t>11/18/2025</a:t>
            </a:fld>
            <a:endParaRPr lang="en-US"/>
          </a:p>
        </p:txBody>
      </p:sp>
      <p:sp>
        <p:nvSpPr>
          <p:cNvPr id="5" name="Footer Placeholder 4">
            <a:extLst>
              <a:ext uri="{FF2B5EF4-FFF2-40B4-BE49-F238E27FC236}">
                <a16:creationId xmlns:a16="http://schemas.microsoft.com/office/drawing/2014/main" id="{424D77C8-E9FD-AB07-9210-00356BF7C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290134-A754-F665-BC58-2E63D85528FA}"/>
              </a:ext>
            </a:extLst>
          </p:cNvPr>
          <p:cNvSpPr>
            <a:spLocks noGrp="1"/>
          </p:cNvSpPr>
          <p:nvPr>
            <p:ph type="sldNum" sz="quarter" idx="12"/>
          </p:nvPr>
        </p:nvSpPr>
        <p:spPr/>
        <p:txBody>
          <a:bodyPr/>
          <a:lstStyle/>
          <a:p>
            <a:fld id="{9C3C66EA-AC3E-48E8-BB5E-EC7A7B66A918}" type="slidenum">
              <a:rPr lang="en-US" smtClean="0"/>
              <a:t>‹#›</a:t>
            </a:fld>
            <a:endParaRPr lang="en-US"/>
          </a:p>
        </p:txBody>
      </p:sp>
    </p:spTree>
    <p:extLst>
      <p:ext uri="{BB962C8B-B14F-4D97-AF65-F5344CB8AC3E}">
        <p14:creationId xmlns:p14="http://schemas.microsoft.com/office/powerpoint/2010/main" val="169811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4ABA2-116F-3A75-E973-51E2A2FC7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AEED47-5343-BAEB-A195-53640FEC4B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AFB306-C7F9-39D0-C4DC-13BA5F7ACA12}"/>
              </a:ext>
            </a:extLst>
          </p:cNvPr>
          <p:cNvSpPr>
            <a:spLocks noGrp="1"/>
          </p:cNvSpPr>
          <p:nvPr>
            <p:ph type="dt" sz="half" idx="10"/>
          </p:nvPr>
        </p:nvSpPr>
        <p:spPr/>
        <p:txBody>
          <a:bodyPr/>
          <a:lstStyle/>
          <a:p>
            <a:fld id="{9B32392D-F1CB-47AA-A9BF-8CDE36DD9240}" type="datetimeFigureOut">
              <a:rPr lang="en-US" smtClean="0"/>
              <a:t>11/18/2025</a:t>
            </a:fld>
            <a:endParaRPr lang="en-US"/>
          </a:p>
        </p:txBody>
      </p:sp>
      <p:sp>
        <p:nvSpPr>
          <p:cNvPr id="5" name="Footer Placeholder 4">
            <a:extLst>
              <a:ext uri="{FF2B5EF4-FFF2-40B4-BE49-F238E27FC236}">
                <a16:creationId xmlns:a16="http://schemas.microsoft.com/office/drawing/2014/main" id="{2AA20D3B-D539-B815-AC15-6B7483C41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586791-F803-A300-9120-5F1C58B551B5}"/>
              </a:ext>
            </a:extLst>
          </p:cNvPr>
          <p:cNvSpPr>
            <a:spLocks noGrp="1"/>
          </p:cNvSpPr>
          <p:nvPr>
            <p:ph type="sldNum" sz="quarter" idx="12"/>
          </p:nvPr>
        </p:nvSpPr>
        <p:spPr/>
        <p:txBody>
          <a:bodyPr/>
          <a:lstStyle/>
          <a:p>
            <a:fld id="{9C3C66EA-AC3E-48E8-BB5E-EC7A7B66A918}" type="slidenum">
              <a:rPr lang="en-US" smtClean="0"/>
              <a:t>‹#›</a:t>
            </a:fld>
            <a:endParaRPr lang="en-US"/>
          </a:p>
        </p:txBody>
      </p:sp>
    </p:spTree>
    <p:extLst>
      <p:ext uri="{BB962C8B-B14F-4D97-AF65-F5344CB8AC3E}">
        <p14:creationId xmlns:p14="http://schemas.microsoft.com/office/powerpoint/2010/main" val="406417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91484-2C43-D45A-183E-AC54CC101C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AA16E5-2EB1-79C2-A154-57704D7AD3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E04FB6-1263-4066-E2D8-50F189FC37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6F05FA-AA44-0EE9-2509-D76B33201D3C}"/>
              </a:ext>
            </a:extLst>
          </p:cNvPr>
          <p:cNvSpPr>
            <a:spLocks noGrp="1"/>
          </p:cNvSpPr>
          <p:nvPr>
            <p:ph type="dt" sz="half" idx="10"/>
          </p:nvPr>
        </p:nvSpPr>
        <p:spPr/>
        <p:txBody>
          <a:bodyPr/>
          <a:lstStyle/>
          <a:p>
            <a:fld id="{9B32392D-F1CB-47AA-A9BF-8CDE36DD9240}" type="datetimeFigureOut">
              <a:rPr lang="en-US" smtClean="0"/>
              <a:t>11/18/2025</a:t>
            </a:fld>
            <a:endParaRPr lang="en-US"/>
          </a:p>
        </p:txBody>
      </p:sp>
      <p:sp>
        <p:nvSpPr>
          <p:cNvPr id="6" name="Footer Placeholder 5">
            <a:extLst>
              <a:ext uri="{FF2B5EF4-FFF2-40B4-BE49-F238E27FC236}">
                <a16:creationId xmlns:a16="http://schemas.microsoft.com/office/drawing/2014/main" id="{F1D8101D-BECC-8A86-404A-BD60DA05D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0DE5D2-8AB6-13E5-55DD-7A45AB7534F0}"/>
              </a:ext>
            </a:extLst>
          </p:cNvPr>
          <p:cNvSpPr>
            <a:spLocks noGrp="1"/>
          </p:cNvSpPr>
          <p:nvPr>
            <p:ph type="sldNum" sz="quarter" idx="12"/>
          </p:nvPr>
        </p:nvSpPr>
        <p:spPr/>
        <p:txBody>
          <a:bodyPr/>
          <a:lstStyle/>
          <a:p>
            <a:fld id="{9C3C66EA-AC3E-48E8-BB5E-EC7A7B66A918}" type="slidenum">
              <a:rPr lang="en-US" smtClean="0"/>
              <a:t>‹#›</a:t>
            </a:fld>
            <a:endParaRPr lang="en-US"/>
          </a:p>
        </p:txBody>
      </p:sp>
    </p:spTree>
    <p:extLst>
      <p:ext uri="{BB962C8B-B14F-4D97-AF65-F5344CB8AC3E}">
        <p14:creationId xmlns:p14="http://schemas.microsoft.com/office/powerpoint/2010/main" val="179589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7CED-1801-4B58-4E4E-307599F8E0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4FC22F-D9AE-F732-DE9A-A02317B208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6643CC-D4B1-108D-CF6D-99A0D9F363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F55C30-4D9D-3C7C-0AAC-19D64C3992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FCB6E3-247A-AC4A-3410-D5070406D2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D82338-45AD-E48D-3980-FDED7DCC8729}"/>
              </a:ext>
            </a:extLst>
          </p:cNvPr>
          <p:cNvSpPr>
            <a:spLocks noGrp="1"/>
          </p:cNvSpPr>
          <p:nvPr>
            <p:ph type="dt" sz="half" idx="10"/>
          </p:nvPr>
        </p:nvSpPr>
        <p:spPr/>
        <p:txBody>
          <a:bodyPr/>
          <a:lstStyle/>
          <a:p>
            <a:fld id="{9B32392D-F1CB-47AA-A9BF-8CDE36DD9240}" type="datetimeFigureOut">
              <a:rPr lang="en-US" smtClean="0"/>
              <a:t>11/18/2025</a:t>
            </a:fld>
            <a:endParaRPr lang="en-US"/>
          </a:p>
        </p:txBody>
      </p:sp>
      <p:sp>
        <p:nvSpPr>
          <p:cNvPr id="8" name="Footer Placeholder 7">
            <a:extLst>
              <a:ext uri="{FF2B5EF4-FFF2-40B4-BE49-F238E27FC236}">
                <a16:creationId xmlns:a16="http://schemas.microsoft.com/office/drawing/2014/main" id="{9CAFEBC6-27D1-F746-A549-0C043211FE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D4B87E-79E7-51FC-4728-1DC708FA5CD7}"/>
              </a:ext>
            </a:extLst>
          </p:cNvPr>
          <p:cNvSpPr>
            <a:spLocks noGrp="1"/>
          </p:cNvSpPr>
          <p:nvPr>
            <p:ph type="sldNum" sz="quarter" idx="12"/>
          </p:nvPr>
        </p:nvSpPr>
        <p:spPr/>
        <p:txBody>
          <a:bodyPr/>
          <a:lstStyle/>
          <a:p>
            <a:fld id="{9C3C66EA-AC3E-48E8-BB5E-EC7A7B66A918}" type="slidenum">
              <a:rPr lang="en-US" smtClean="0"/>
              <a:t>‹#›</a:t>
            </a:fld>
            <a:endParaRPr lang="en-US"/>
          </a:p>
        </p:txBody>
      </p:sp>
    </p:spTree>
    <p:extLst>
      <p:ext uri="{BB962C8B-B14F-4D97-AF65-F5344CB8AC3E}">
        <p14:creationId xmlns:p14="http://schemas.microsoft.com/office/powerpoint/2010/main" val="3008513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5333-D36D-5A45-ED2D-02F0DBB02D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A72D38-EC1D-4E43-EC75-E5F5A561DFDF}"/>
              </a:ext>
            </a:extLst>
          </p:cNvPr>
          <p:cNvSpPr>
            <a:spLocks noGrp="1"/>
          </p:cNvSpPr>
          <p:nvPr>
            <p:ph type="dt" sz="half" idx="10"/>
          </p:nvPr>
        </p:nvSpPr>
        <p:spPr/>
        <p:txBody>
          <a:bodyPr/>
          <a:lstStyle/>
          <a:p>
            <a:fld id="{9B32392D-F1CB-47AA-A9BF-8CDE36DD9240}" type="datetimeFigureOut">
              <a:rPr lang="en-US" smtClean="0"/>
              <a:t>11/18/2025</a:t>
            </a:fld>
            <a:endParaRPr lang="en-US"/>
          </a:p>
        </p:txBody>
      </p:sp>
      <p:sp>
        <p:nvSpPr>
          <p:cNvPr id="4" name="Footer Placeholder 3">
            <a:extLst>
              <a:ext uri="{FF2B5EF4-FFF2-40B4-BE49-F238E27FC236}">
                <a16:creationId xmlns:a16="http://schemas.microsoft.com/office/drawing/2014/main" id="{B9555989-70D9-8A98-1610-471D800474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36CF1C-F3B4-F685-2F8C-CE398DB3E2D8}"/>
              </a:ext>
            </a:extLst>
          </p:cNvPr>
          <p:cNvSpPr>
            <a:spLocks noGrp="1"/>
          </p:cNvSpPr>
          <p:nvPr>
            <p:ph type="sldNum" sz="quarter" idx="12"/>
          </p:nvPr>
        </p:nvSpPr>
        <p:spPr/>
        <p:txBody>
          <a:bodyPr/>
          <a:lstStyle/>
          <a:p>
            <a:fld id="{9C3C66EA-AC3E-48E8-BB5E-EC7A7B66A918}" type="slidenum">
              <a:rPr lang="en-US" smtClean="0"/>
              <a:t>‹#›</a:t>
            </a:fld>
            <a:endParaRPr lang="en-US"/>
          </a:p>
        </p:txBody>
      </p:sp>
    </p:spTree>
    <p:extLst>
      <p:ext uri="{BB962C8B-B14F-4D97-AF65-F5344CB8AC3E}">
        <p14:creationId xmlns:p14="http://schemas.microsoft.com/office/powerpoint/2010/main" val="315318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AEBBB9-2B44-CEC9-37C6-16797944BCFA}"/>
              </a:ext>
            </a:extLst>
          </p:cNvPr>
          <p:cNvSpPr>
            <a:spLocks noGrp="1"/>
          </p:cNvSpPr>
          <p:nvPr>
            <p:ph type="dt" sz="half" idx="10"/>
          </p:nvPr>
        </p:nvSpPr>
        <p:spPr/>
        <p:txBody>
          <a:bodyPr/>
          <a:lstStyle/>
          <a:p>
            <a:fld id="{9B32392D-F1CB-47AA-A9BF-8CDE36DD9240}" type="datetimeFigureOut">
              <a:rPr lang="en-US" smtClean="0"/>
              <a:t>11/18/2025</a:t>
            </a:fld>
            <a:endParaRPr lang="en-US"/>
          </a:p>
        </p:txBody>
      </p:sp>
      <p:sp>
        <p:nvSpPr>
          <p:cNvPr id="3" name="Footer Placeholder 2">
            <a:extLst>
              <a:ext uri="{FF2B5EF4-FFF2-40B4-BE49-F238E27FC236}">
                <a16:creationId xmlns:a16="http://schemas.microsoft.com/office/drawing/2014/main" id="{5E31040F-E784-532E-7B20-139983A1D0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ED9BE1-872C-C943-4E96-BD293522F868}"/>
              </a:ext>
            </a:extLst>
          </p:cNvPr>
          <p:cNvSpPr>
            <a:spLocks noGrp="1"/>
          </p:cNvSpPr>
          <p:nvPr>
            <p:ph type="sldNum" sz="quarter" idx="12"/>
          </p:nvPr>
        </p:nvSpPr>
        <p:spPr/>
        <p:txBody>
          <a:bodyPr/>
          <a:lstStyle/>
          <a:p>
            <a:fld id="{9C3C66EA-AC3E-48E8-BB5E-EC7A7B66A918}" type="slidenum">
              <a:rPr lang="en-US" smtClean="0"/>
              <a:t>‹#›</a:t>
            </a:fld>
            <a:endParaRPr lang="en-US"/>
          </a:p>
        </p:txBody>
      </p:sp>
    </p:spTree>
    <p:extLst>
      <p:ext uri="{BB962C8B-B14F-4D97-AF65-F5344CB8AC3E}">
        <p14:creationId xmlns:p14="http://schemas.microsoft.com/office/powerpoint/2010/main" val="202811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E853-3C2E-5363-4B0F-3C66E4B1D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5E85EC-B16C-FFB0-2EA8-E7CAE8F45D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9696D0-1D9A-DEEB-657C-88E262BBE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121990-D900-C862-8A49-E05AFC057020}"/>
              </a:ext>
            </a:extLst>
          </p:cNvPr>
          <p:cNvSpPr>
            <a:spLocks noGrp="1"/>
          </p:cNvSpPr>
          <p:nvPr>
            <p:ph type="dt" sz="half" idx="10"/>
          </p:nvPr>
        </p:nvSpPr>
        <p:spPr/>
        <p:txBody>
          <a:bodyPr/>
          <a:lstStyle/>
          <a:p>
            <a:fld id="{9B32392D-F1CB-47AA-A9BF-8CDE36DD9240}" type="datetimeFigureOut">
              <a:rPr lang="en-US" smtClean="0"/>
              <a:t>11/18/2025</a:t>
            </a:fld>
            <a:endParaRPr lang="en-US"/>
          </a:p>
        </p:txBody>
      </p:sp>
      <p:sp>
        <p:nvSpPr>
          <p:cNvPr id="6" name="Footer Placeholder 5">
            <a:extLst>
              <a:ext uri="{FF2B5EF4-FFF2-40B4-BE49-F238E27FC236}">
                <a16:creationId xmlns:a16="http://schemas.microsoft.com/office/drawing/2014/main" id="{ABF97854-577F-E8C7-BBF6-578CE9DF61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761D4-3467-4188-293C-F50779360D6C}"/>
              </a:ext>
            </a:extLst>
          </p:cNvPr>
          <p:cNvSpPr>
            <a:spLocks noGrp="1"/>
          </p:cNvSpPr>
          <p:nvPr>
            <p:ph type="sldNum" sz="quarter" idx="12"/>
          </p:nvPr>
        </p:nvSpPr>
        <p:spPr/>
        <p:txBody>
          <a:bodyPr/>
          <a:lstStyle/>
          <a:p>
            <a:fld id="{9C3C66EA-AC3E-48E8-BB5E-EC7A7B66A918}" type="slidenum">
              <a:rPr lang="en-US" smtClean="0"/>
              <a:t>‹#›</a:t>
            </a:fld>
            <a:endParaRPr lang="en-US"/>
          </a:p>
        </p:txBody>
      </p:sp>
    </p:spTree>
    <p:extLst>
      <p:ext uri="{BB962C8B-B14F-4D97-AF65-F5344CB8AC3E}">
        <p14:creationId xmlns:p14="http://schemas.microsoft.com/office/powerpoint/2010/main" val="396739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CDBE-439D-4A98-5569-3DA84352BF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DB3909-8AFC-EF00-F96D-99C50DA144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93274A-8903-DF0F-5295-43BABFA46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E7C522-3A66-BC17-46FA-D694207F35D1}"/>
              </a:ext>
            </a:extLst>
          </p:cNvPr>
          <p:cNvSpPr>
            <a:spLocks noGrp="1"/>
          </p:cNvSpPr>
          <p:nvPr>
            <p:ph type="dt" sz="half" idx="10"/>
          </p:nvPr>
        </p:nvSpPr>
        <p:spPr/>
        <p:txBody>
          <a:bodyPr/>
          <a:lstStyle/>
          <a:p>
            <a:fld id="{9B32392D-F1CB-47AA-A9BF-8CDE36DD9240}" type="datetimeFigureOut">
              <a:rPr lang="en-US" smtClean="0"/>
              <a:t>11/18/2025</a:t>
            </a:fld>
            <a:endParaRPr lang="en-US"/>
          </a:p>
        </p:txBody>
      </p:sp>
      <p:sp>
        <p:nvSpPr>
          <p:cNvPr id="6" name="Footer Placeholder 5">
            <a:extLst>
              <a:ext uri="{FF2B5EF4-FFF2-40B4-BE49-F238E27FC236}">
                <a16:creationId xmlns:a16="http://schemas.microsoft.com/office/drawing/2014/main" id="{3728B249-7E20-ECE2-2DED-1C0FB935B7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7E9970-3D7C-EA59-031F-E4FFB718E0D6}"/>
              </a:ext>
            </a:extLst>
          </p:cNvPr>
          <p:cNvSpPr>
            <a:spLocks noGrp="1"/>
          </p:cNvSpPr>
          <p:nvPr>
            <p:ph type="sldNum" sz="quarter" idx="12"/>
          </p:nvPr>
        </p:nvSpPr>
        <p:spPr/>
        <p:txBody>
          <a:bodyPr/>
          <a:lstStyle/>
          <a:p>
            <a:fld id="{9C3C66EA-AC3E-48E8-BB5E-EC7A7B66A918}" type="slidenum">
              <a:rPr lang="en-US" smtClean="0"/>
              <a:t>‹#›</a:t>
            </a:fld>
            <a:endParaRPr lang="en-US"/>
          </a:p>
        </p:txBody>
      </p:sp>
    </p:spTree>
    <p:extLst>
      <p:ext uri="{BB962C8B-B14F-4D97-AF65-F5344CB8AC3E}">
        <p14:creationId xmlns:p14="http://schemas.microsoft.com/office/powerpoint/2010/main" val="514411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4CCA7-6277-3B75-BD54-235A2B5925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DE7583-54A2-EBC7-B537-CFB84644B0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849C9-B6EA-67E7-7462-70991B8D2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2392D-F1CB-47AA-A9BF-8CDE36DD9240}" type="datetimeFigureOut">
              <a:rPr lang="en-US" smtClean="0"/>
              <a:t>11/18/2025</a:t>
            </a:fld>
            <a:endParaRPr lang="en-US"/>
          </a:p>
        </p:txBody>
      </p:sp>
      <p:sp>
        <p:nvSpPr>
          <p:cNvPr id="5" name="Footer Placeholder 4">
            <a:extLst>
              <a:ext uri="{FF2B5EF4-FFF2-40B4-BE49-F238E27FC236}">
                <a16:creationId xmlns:a16="http://schemas.microsoft.com/office/drawing/2014/main" id="{D7AF0085-2796-9318-ED21-B05BB993BF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FA631A-9436-36C7-1D97-7A96BFEB15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C66EA-AC3E-48E8-BB5E-EC7A7B66A918}" type="slidenum">
              <a:rPr lang="en-US" smtClean="0"/>
              <a:t>‹#›</a:t>
            </a:fld>
            <a:endParaRPr lang="en-US"/>
          </a:p>
        </p:txBody>
      </p:sp>
    </p:spTree>
    <p:extLst>
      <p:ext uri="{BB962C8B-B14F-4D97-AF65-F5344CB8AC3E}">
        <p14:creationId xmlns:p14="http://schemas.microsoft.com/office/powerpoint/2010/main" val="2289838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video" Target="https://www.youtube.com/embed/jilnqJtL_Hc?feature=oembed" TargetMode="External"/><Relationship Id="rId7" Type="http://schemas.openxmlformats.org/officeDocument/2006/relationships/image" Target="../media/image17.jpeg"/><Relationship Id="rId2" Type="http://schemas.openxmlformats.org/officeDocument/2006/relationships/video" Target="https://www.youtube.com/embed/AWxbAg0E3E4?feature=oembed" TargetMode="External"/><Relationship Id="rId1" Type="http://schemas.openxmlformats.org/officeDocument/2006/relationships/video" Target="https://www.youtube.com/embed/_QR9_pFt-Yk?feature=oembed" TargetMode="Externa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jamanetwork-com.ezproxy3.library.arizona.edu/journals/jama/fullarticle/201713#REF-JRC50004-21" TargetMode="External"/><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hyperlink" Target="https://jamanetwork-com.ezproxy3.library.arizona.edu/journals/jama/fullarticle/201713#REF-JRC50004-3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A group of people sitting in chairs&#10;&#10;Description automatically generated with low confidence">
            <a:extLst>
              <a:ext uri="{FF2B5EF4-FFF2-40B4-BE49-F238E27FC236}">
                <a16:creationId xmlns:a16="http://schemas.microsoft.com/office/drawing/2014/main" id="{880E9A15-7EC2-2AEA-0ABE-8A47AD49FC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89" r="16978" b="60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D6F1BA-185C-42CE-FD5B-C86F30BBC36A}"/>
              </a:ext>
            </a:extLst>
          </p:cNvPr>
          <p:cNvSpPr>
            <a:spLocks noGrp="1"/>
          </p:cNvSpPr>
          <p:nvPr>
            <p:ph type="ctrTitle"/>
          </p:nvPr>
        </p:nvSpPr>
        <p:spPr>
          <a:xfrm>
            <a:off x="477981" y="1122363"/>
            <a:ext cx="4023360" cy="3204134"/>
          </a:xfrm>
        </p:spPr>
        <p:txBody>
          <a:bodyPr anchor="b">
            <a:normAutofit/>
          </a:bodyPr>
          <a:lstStyle/>
          <a:p>
            <a:pPr algn="l"/>
            <a:r>
              <a:rPr lang="en-US" sz="4800" dirty="0"/>
              <a:t>Acute Heart Failure</a:t>
            </a:r>
          </a:p>
        </p:txBody>
      </p:sp>
      <p:sp>
        <p:nvSpPr>
          <p:cNvPr id="3" name="Subtitle 2">
            <a:extLst>
              <a:ext uri="{FF2B5EF4-FFF2-40B4-BE49-F238E27FC236}">
                <a16:creationId xmlns:a16="http://schemas.microsoft.com/office/drawing/2014/main" id="{6A8779C5-E10C-78CA-D533-5288B67FD988}"/>
              </a:ext>
            </a:extLst>
          </p:cNvPr>
          <p:cNvSpPr>
            <a:spLocks noGrp="1"/>
          </p:cNvSpPr>
          <p:nvPr>
            <p:ph type="subTitle" idx="1"/>
          </p:nvPr>
        </p:nvSpPr>
        <p:spPr>
          <a:xfrm>
            <a:off x="477980" y="4872922"/>
            <a:ext cx="4023359" cy="1208141"/>
          </a:xfrm>
        </p:spPr>
        <p:txBody>
          <a:bodyPr>
            <a:normAutofit/>
          </a:bodyPr>
          <a:lstStyle/>
          <a:p>
            <a:pPr algn="l"/>
            <a:r>
              <a:rPr lang="en-US" sz="2000" dirty="0"/>
              <a:t>Zack Wilson</a:t>
            </a:r>
          </a:p>
          <a:p>
            <a:pPr algn="l"/>
            <a:r>
              <a:rPr lang="en-US" sz="2000" dirty="0"/>
              <a:t>Heart Failure Fellow, PGY7</a:t>
            </a:r>
          </a:p>
        </p:txBody>
      </p:sp>
      <p:sp>
        <p:nvSpPr>
          <p:cNvPr id="6155" name="Rectangle 615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57" name="Rectangle 615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F589C92-79DB-FAE2-EB51-4D1DF0DA3BA3}"/>
              </a:ext>
            </a:extLst>
          </p:cNvPr>
          <p:cNvSpPr txBox="1"/>
          <p:nvPr/>
        </p:nvSpPr>
        <p:spPr>
          <a:xfrm>
            <a:off x="1338971" y="110487"/>
            <a:ext cx="7280695" cy="1477328"/>
          </a:xfrm>
          <a:prstGeom prst="rect">
            <a:avLst/>
          </a:prstGeom>
          <a:noFill/>
        </p:spPr>
        <p:txBody>
          <a:bodyPr wrap="square" rtlCol="0">
            <a:spAutoFit/>
          </a:bodyPr>
          <a:lstStyle/>
          <a:p>
            <a:r>
              <a:rPr lang="en-US" b="1" i="0" dirty="0">
                <a:solidFill>
                  <a:srgbClr val="CCCCCC"/>
                </a:solidFill>
                <a:effectLst/>
                <a:latin typeface="Trebuchet MS" panose="020B0603020202020204" pitchFamily="34" charset="0"/>
              </a:rPr>
              <a:t>Luke 14, 1-6: One Sabbath, when Jesus went to eat in the house of a prominent Pharisee, he was being carefully watched. There in front of him was </a:t>
            </a:r>
            <a:r>
              <a:rPr lang="en-US" b="1" i="0" u="sng" dirty="0">
                <a:solidFill>
                  <a:srgbClr val="CCCCCC"/>
                </a:solidFill>
                <a:effectLst/>
                <a:latin typeface="Trebuchet MS" panose="020B0603020202020204" pitchFamily="34" charset="0"/>
              </a:rPr>
              <a:t>a man suffering from abnormal swelling of his body</a:t>
            </a:r>
            <a:r>
              <a:rPr lang="en-US" b="1" i="0" dirty="0">
                <a:solidFill>
                  <a:srgbClr val="CCCCCC"/>
                </a:solidFill>
                <a:effectLst/>
                <a:latin typeface="Trebuchet MS" panose="020B0603020202020204" pitchFamily="34" charset="0"/>
              </a:rPr>
              <a:t>… So taking hold of the man, he healed him and sent him on his way.</a:t>
            </a:r>
            <a:endParaRPr lang="en-US" b="1" dirty="0"/>
          </a:p>
        </p:txBody>
      </p:sp>
    </p:spTree>
    <p:extLst>
      <p:ext uri="{BB962C8B-B14F-4D97-AF65-F5344CB8AC3E}">
        <p14:creationId xmlns:p14="http://schemas.microsoft.com/office/powerpoint/2010/main" val="17318128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88A52C-45C2-C95E-D5EF-28FD590D68AA}"/>
              </a:ext>
            </a:extLst>
          </p:cNvPr>
          <p:cNvPicPr>
            <a:picLocks noChangeAspect="1"/>
          </p:cNvPicPr>
          <p:nvPr/>
        </p:nvPicPr>
        <p:blipFill>
          <a:blip r:embed="rId2"/>
          <a:stretch>
            <a:fillRect/>
          </a:stretch>
        </p:blipFill>
        <p:spPr>
          <a:xfrm>
            <a:off x="5151298" y="3789546"/>
            <a:ext cx="5652357" cy="3158835"/>
          </a:xfrm>
          <a:prstGeom prst="rect">
            <a:avLst/>
          </a:prstGeom>
        </p:spPr>
      </p:pic>
      <p:pic>
        <p:nvPicPr>
          <p:cNvPr id="3" name="Picture 2">
            <a:extLst>
              <a:ext uri="{FF2B5EF4-FFF2-40B4-BE49-F238E27FC236}">
                <a16:creationId xmlns:a16="http://schemas.microsoft.com/office/drawing/2014/main" id="{63FE83AB-5EF3-8DC1-1846-E4463B9C74BB}"/>
              </a:ext>
            </a:extLst>
          </p:cNvPr>
          <p:cNvPicPr>
            <a:picLocks noChangeAspect="1"/>
          </p:cNvPicPr>
          <p:nvPr/>
        </p:nvPicPr>
        <p:blipFill>
          <a:blip r:embed="rId3"/>
          <a:stretch>
            <a:fillRect/>
          </a:stretch>
        </p:blipFill>
        <p:spPr>
          <a:xfrm>
            <a:off x="3857336" y="-55416"/>
            <a:ext cx="8334664" cy="3952857"/>
          </a:xfrm>
          <a:prstGeom prst="rect">
            <a:avLst/>
          </a:prstGeom>
        </p:spPr>
      </p:pic>
      <p:pic>
        <p:nvPicPr>
          <p:cNvPr id="9" name="Picture 8">
            <a:extLst>
              <a:ext uri="{FF2B5EF4-FFF2-40B4-BE49-F238E27FC236}">
                <a16:creationId xmlns:a16="http://schemas.microsoft.com/office/drawing/2014/main" id="{30203A9C-7B95-49C4-9F9B-780BEE42B299}"/>
              </a:ext>
            </a:extLst>
          </p:cNvPr>
          <p:cNvPicPr>
            <a:picLocks noChangeAspect="1"/>
          </p:cNvPicPr>
          <p:nvPr/>
        </p:nvPicPr>
        <p:blipFill>
          <a:blip r:embed="rId4"/>
          <a:stretch>
            <a:fillRect/>
          </a:stretch>
        </p:blipFill>
        <p:spPr>
          <a:xfrm>
            <a:off x="182227" y="2372264"/>
            <a:ext cx="2906023" cy="2113472"/>
          </a:xfrm>
          <a:prstGeom prst="rect">
            <a:avLst/>
          </a:prstGeom>
        </p:spPr>
      </p:pic>
      <p:pic>
        <p:nvPicPr>
          <p:cNvPr id="10" name="Picture 9">
            <a:extLst>
              <a:ext uri="{FF2B5EF4-FFF2-40B4-BE49-F238E27FC236}">
                <a16:creationId xmlns:a16="http://schemas.microsoft.com/office/drawing/2014/main" id="{CB139C38-3A7B-6949-4DB4-4E19543B0BF0}"/>
              </a:ext>
            </a:extLst>
          </p:cNvPr>
          <p:cNvPicPr>
            <a:picLocks noChangeAspect="1"/>
          </p:cNvPicPr>
          <p:nvPr/>
        </p:nvPicPr>
        <p:blipFill>
          <a:blip r:embed="rId5"/>
          <a:stretch>
            <a:fillRect/>
          </a:stretch>
        </p:blipFill>
        <p:spPr>
          <a:xfrm>
            <a:off x="-7424" y="0"/>
            <a:ext cx="3315854" cy="895927"/>
          </a:xfrm>
          <a:prstGeom prst="rect">
            <a:avLst/>
          </a:prstGeom>
        </p:spPr>
      </p:pic>
    </p:spTree>
    <p:extLst>
      <p:ext uri="{BB962C8B-B14F-4D97-AF65-F5344CB8AC3E}">
        <p14:creationId xmlns:p14="http://schemas.microsoft.com/office/powerpoint/2010/main" val="3973330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0D11-71AA-7EC0-6622-8EA51181D204}"/>
              </a:ext>
            </a:extLst>
          </p:cNvPr>
          <p:cNvSpPr>
            <a:spLocks noGrp="1"/>
          </p:cNvSpPr>
          <p:nvPr>
            <p:ph type="ctrTitle"/>
          </p:nvPr>
        </p:nvSpPr>
        <p:spPr/>
        <p:txBody>
          <a:bodyPr/>
          <a:lstStyle/>
          <a:p>
            <a:r>
              <a:rPr lang="en-US" dirty="0"/>
              <a:t>Diagnosis</a:t>
            </a:r>
          </a:p>
        </p:txBody>
      </p:sp>
    </p:spTree>
    <p:extLst>
      <p:ext uri="{BB962C8B-B14F-4D97-AF65-F5344CB8AC3E}">
        <p14:creationId xmlns:p14="http://schemas.microsoft.com/office/powerpoint/2010/main" val="3927149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AC8B-B4FA-456C-EC25-FD39BB4949DF}"/>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1CE5AA7D-9897-F669-A947-BA5EFBA912E7}"/>
              </a:ext>
            </a:extLst>
          </p:cNvPr>
          <p:cNvSpPr>
            <a:spLocks noGrp="1"/>
          </p:cNvSpPr>
          <p:nvPr>
            <p:ph idx="1"/>
          </p:nvPr>
        </p:nvSpPr>
        <p:spPr/>
        <p:txBody>
          <a:bodyPr/>
          <a:lstStyle/>
          <a:p>
            <a:pPr marL="0" indent="0">
              <a:buNone/>
            </a:pPr>
            <a:r>
              <a:rPr lang="en-US" dirty="0"/>
              <a:t>Which sign and/or symptom is the most specific for an acute heart failure diagnosis?</a:t>
            </a:r>
          </a:p>
          <a:p>
            <a:pPr marL="0" indent="0">
              <a:buNone/>
            </a:pPr>
            <a:r>
              <a:rPr lang="en-US" dirty="0"/>
              <a:t>A) Orthopnea</a:t>
            </a:r>
          </a:p>
          <a:p>
            <a:pPr marL="0" indent="0">
              <a:buNone/>
            </a:pPr>
            <a:r>
              <a:rPr lang="en-US" dirty="0"/>
              <a:t>B) Presence of edema</a:t>
            </a:r>
          </a:p>
          <a:p>
            <a:pPr marL="0" indent="0">
              <a:buNone/>
            </a:pPr>
            <a:r>
              <a:rPr lang="en-US" dirty="0"/>
              <a:t>C) Rales</a:t>
            </a:r>
          </a:p>
          <a:p>
            <a:pPr marL="0" indent="0">
              <a:buNone/>
            </a:pPr>
            <a:r>
              <a:rPr lang="en-US" dirty="0"/>
              <a:t>D) Weight Gain</a:t>
            </a:r>
          </a:p>
          <a:p>
            <a:pPr marL="0" indent="0">
              <a:buNone/>
            </a:pPr>
            <a:r>
              <a:rPr lang="en-US" dirty="0"/>
              <a:t>E) Audible S3</a:t>
            </a:r>
          </a:p>
          <a:p>
            <a:pPr marL="0" indent="0">
              <a:buNone/>
            </a:pPr>
            <a:endParaRPr lang="en-US" dirty="0"/>
          </a:p>
        </p:txBody>
      </p:sp>
    </p:spTree>
    <p:extLst>
      <p:ext uri="{BB962C8B-B14F-4D97-AF65-F5344CB8AC3E}">
        <p14:creationId xmlns:p14="http://schemas.microsoft.com/office/powerpoint/2010/main" val="4121120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18F06-8F9A-6039-A42C-3A3A4D21B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281EC1-3201-4198-7E29-32B9C08CBAB2}"/>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2BF9A423-5B83-27EC-BD5C-524BA10A62A9}"/>
              </a:ext>
            </a:extLst>
          </p:cNvPr>
          <p:cNvSpPr>
            <a:spLocks noGrp="1"/>
          </p:cNvSpPr>
          <p:nvPr>
            <p:ph idx="1"/>
          </p:nvPr>
        </p:nvSpPr>
        <p:spPr/>
        <p:txBody>
          <a:bodyPr/>
          <a:lstStyle/>
          <a:p>
            <a:pPr marL="0" indent="0">
              <a:buNone/>
            </a:pPr>
            <a:r>
              <a:rPr lang="en-US" dirty="0"/>
              <a:t>Which sign and/or symptoms is the most specific for heart failure diagnosis?</a:t>
            </a:r>
          </a:p>
          <a:p>
            <a:pPr marL="0" indent="0">
              <a:buNone/>
            </a:pPr>
            <a:r>
              <a:rPr lang="en-US" dirty="0"/>
              <a:t>A) Orthopnea</a:t>
            </a:r>
          </a:p>
          <a:p>
            <a:pPr marL="0" indent="0">
              <a:buNone/>
            </a:pPr>
            <a:r>
              <a:rPr lang="en-US" dirty="0"/>
              <a:t>B) Presence of edema</a:t>
            </a:r>
          </a:p>
          <a:p>
            <a:pPr marL="0" indent="0">
              <a:buNone/>
            </a:pPr>
            <a:r>
              <a:rPr lang="en-US" dirty="0"/>
              <a:t>C) Rales</a:t>
            </a:r>
          </a:p>
          <a:p>
            <a:pPr marL="0" indent="0">
              <a:buNone/>
            </a:pPr>
            <a:r>
              <a:rPr lang="en-US" dirty="0"/>
              <a:t>D) Weight Gain</a:t>
            </a:r>
          </a:p>
          <a:p>
            <a:pPr marL="0" indent="0">
              <a:buNone/>
            </a:pPr>
            <a:r>
              <a:rPr lang="en-US" b="1" dirty="0">
                <a:solidFill>
                  <a:srgbClr val="FF0000"/>
                </a:solidFill>
              </a:rPr>
              <a:t>E) Audible S3</a:t>
            </a:r>
          </a:p>
          <a:p>
            <a:pPr marL="0" indent="0">
              <a:buNone/>
            </a:pPr>
            <a:endParaRPr lang="en-US" dirty="0"/>
          </a:p>
        </p:txBody>
      </p:sp>
    </p:spTree>
    <p:extLst>
      <p:ext uri="{BB962C8B-B14F-4D97-AF65-F5344CB8AC3E}">
        <p14:creationId xmlns:p14="http://schemas.microsoft.com/office/powerpoint/2010/main" val="345941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23AFE9-E72F-CAB8-A9C4-6869D71AD754}"/>
              </a:ext>
            </a:extLst>
          </p:cNvPr>
          <p:cNvPicPr>
            <a:picLocks noChangeAspect="1"/>
          </p:cNvPicPr>
          <p:nvPr/>
        </p:nvPicPr>
        <p:blipFill>
          <a:blip r:embed="rId2"/>
          <a:stretch>
            <a:fillRect/>
          </a:stretch>
        </p:blipFill>
        <p:spPr>
          <a:xfrm>
            <a:off x="2371205" y="1306890"/>
            <a:ext cx="7394964" cy="5579320"/>
          </a:xfrm>
          <a:prstGeom prst="rect">
            <a:avLst/>
          </a:prstGeom>
        </p:spPr>
      </p:pic>
      <p:pic>
        <p:nvPicPr>
          <p:cNvPr id="2" name="Picture 1">
            <a:extLst>
              <a:ext uri="{FF2B5EF4-FFF2-40B4-BE49-F238E27FC236}">
                <a16:creationId xmlns:a16="http://schemas.microsoft.com/office/drawing/2014/main" id="{476345C5-B8AD-F8CE-66D8-A485D2A43C62}"/>
              </a:ext>
            </a:extLst>
          </p:cNvPr>
          <p:cNvPicPr>
            <a:picLocks noChangeAspect="1"/>
          </p:cNvPicPr>
          <p:nvPr/>
        </p:nvPicPr>
        <p:blipFill>
          <a:blip r:embed="rId3"/>
          <a:stretch>
            <a:fillRect/>
          </a:stretch>
        </p:blipFill>
        <p:spPr>
          <a:xfrm>
            <a:off x="3669599" y="0"/>
            <a:ext cx="4852801" cy="1311202"/>
          </a:xfrm>
          <a:prstGeom prst="rect">
            <a:avLst/>
          </a:prstGeom>
        </p:spPr>
      </p:pic>
    </p:spTree>
    <p:extLst>
      <p:ext uri="{BB962C8B-B14F-4D97-AF65-F5344CB8AC3E}">
        <p14:creationId xmlns:p14="http://schemas.microsoft.com/office/powerpoint/2010/main" val="82238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75989211-64C0-6A26-E4E3-3074D48007AD}"/>
              </a:ext>
            </a:extLst>
          </p:cNvPr>
          <p:cNvSpPr/>
          <p:nvPr/>
        </p:nvSpPr>
        <p:spPr>
          <a:xfrm>
            <a:off x="6212261" y="4014637"/>
            <a:ext cx="5906342" cy="2734276"/>
          </a:xfrm>
          <a:prstGeom prst="roundRect">
            <a:avLst/>
          </a:prstGeom>
          <a:solidFill>
            <a:srgbClr val="FF7C80"/>
          </a:solidFill>
          <a:ln>
            <a:solidFill>
              <a:srgbClr val="FF7C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FE07CF3-B092-C68A-92E9-2344C9660027}"/>
              </a:ext>
            </a:extLst>
          </p:cNvPr>
          <p:cNvSpPr/>
          <p:nvPr/>
        </p:nvSpPr>
        <p:spPr>
          <a:xfrm>
            <a:off x="73397" y="4007866"/>
            <a:ext cx="5906341" cy="2734276"/>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61105CB-95A5-B7C4-6FF8-DE5093812C25}"/>
              </a:ext>
            </a:extLst>
          </p:cNvPr>
          <p:cNvSpPr/>
          <p:nvPr/>
        </p:nvSpPr>
        <p:spPr>
          <a:xfrm>
            <a:off x="6212263" y="2340550"/>
            <a:ext cx="5906339" cy="1608858"/>
          </a:xfrm>
          <a:prstGeom prst="roundRect">
            <a:avLst/>
          </a:prstGeom>
          <a:solidFill>
            <a:srgbClr val="FF7C80"/>
          </a:solidFill>
          <a:ln>
            <a:solidFill>
              <a:srgbClr val="FF7C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B39625D-2912-6472-E710-38FB5F89B34D}"/>
              </a:ext>
            </a:extLst>
          </p:cNvPr>
          <p:cNvSpPr/>
          <p:nvPr/>
        </p:nvSpPr>
        <p:spPr>
          <a:xfrm>
            <a:off x="104819" y="2331548"/>
            <a:ext cx="5874919" cy="1608858"/>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F1E005E-9FF0-4F7A-B4E0-5F7298838575}"/>
              </a:ext>
            </a:extLst>
          </p:cNvPr>
          <p:cNvSpPr/>
          <p:nvPr/>
        </p:nvSpPr>
        <p:spPr>
          <a:xfrm>
            <a:off x="6212263" y="109087"/>
            <a:ext cx="5906339" cy="2124157"/>
          </a:xfrm>
          <a:prstGeom prst="roundRect">
            <a:avLst/>
          </a:prstGeom>
          <a:solidFill>
            <a:srgbClr val="FF7C80"/>
          </a:solidFill>
          <a:ln>
            <a:solidFill>
              <a:srgbClr val="FF7C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5D52C42C-1FC2-9F97-9FBF-0099B0635AA9}"/>
              </a:ext>
            </a:extLst>
          </p:cNvPr>
          <p:cNvSpPr/>
          <p:nvPr/>
        </p:nvSpPr>
        <p:spPr>
          <a:xfrm>
            <a:off x="89108" y="122548"/>
            <a:ext cx="5890630" cy="212415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96B8FA-A591-6070-4621-C53B12E7BDA4}"/>
              </a:ext>
            </a:extLst>
          </p:cNvPr>
          <p:cNvSpPr txBox="1"/>
          <p:nvPr/>
        </p:nvSpPr>
        <p:spPr>
          <a:xfrm>
            <a:off x="526210" y="187861"/>
            <a:ext cx="5063885" cy="2154436"/>
          </a:xfrm>
          <a:prstGeom prst="rect">
            <a:avLst/>
          </a:prstGeom>
          <a:noFill/>
        </p:spPr>
        <p:txBody>
          <a:bodyPr wrap="square" rtlCol="0">
            <a:spAutoFit/>
          </a:bodyPr>
          <a:lstStyle/>
          <a:p>
            <a:r>
              <a:rPr lang="en-US" sz="2000" b="1" dirty="0"/>
              <a:t>Most helpful history findings:</a:t>
            </a:r>
          </a:p>
          <a:p>
            <a:pPr marL="285750" indent="-285750">
              <a:buFont typeface="Arial" panose="020B0604020202020204" pitchFamily="34" charset="0"/>
              <a:buChar char="•"/>
            </a:pPr>
            <a:r>
              <a:rPr lang="en-US" sz="2000" dirty="0" err="1"/>
              <a:t>Hx</a:t>
            </a:r>
            <a:r>
              <a:rPr lang="en-US" sz="2000" dirty="0"/>
              <a:t> of CHF or MI (presence or absence)</a:t>
            </a:r>
          </a:p>
          <a:p>
            <a:pPr marL="285750" indent="-285750">
              <a:buFont typeface="Arial" panose="020B0604020202020204" pitchFamily="34" charset="0"/>
              <a:buChar char="•"/>
            </a:pPr>
            <a:r>
              <a:rPr lang="en-US" sz="2000" dirty="0"/>
              <a:t>PND (presence or absence)</a:t>
            </a:r>
          </a:p>
          <a:p>
            <a:pPr marL="285750" indent="-285750">
              <a:buFont typeface="Arial" panose="020B0604020202020204" pitchFamily="34" charset="0"/>
              <a:buChar char="•"/>
            </a:pPr>
            <a:r>
              <a:rPr lang="en-US" sz="2000" dirty="0"/>
              <a:t>DOE (absence)</a:t>
            </a:r>
          </a:p>
          <a:p>
            <a:endParaRPr lang="en-US" dirty="0"/>
          </a:p>
          <a:p>
            <a:endParaRPr lang="en-US" dirty="0"/>
          </a:p>
          <a:p>
            <a:endParaRPr lang="en-US" dirty="0"/>
          </a:p>
        </p:txBody>
      </p:sp>
      <p:sp>
        <p:nvSpPr>
          <p:cNvPr id="4" name="TextBox 3">
            <a:extLst>
              <a:ext uri="{FF2B5EF4-FFF2-40B4-BE49-F238E27FC236}">
                <a16:creationId xmlns:a16="http://schemas.microsoft.com/office/drawing/2014/main" id="{BE11CC47-726D-DD0C-A466-643C1F6D8757}"/>
              </a:ext>
            </a:extLst>
          </p:cNvPr>
          <p:cNvSpPr txBox="1"/>
          <p:nvPr/>
        </p:nvSpPr>
        <p:spPr>
          <a:xfrm>
            <a:off x="6416029" y="208151"/>
            <a:ext cx="6094562" cy="1015663"/>
          </a:xfrm>
          <a:prstGeom prst="rect">
            <a:avLst/>
          </a:prstGeom>
          <a:noFill/>
        </p:spPr>
        <p:txBody>
          <a:bodyPr wrap="square">
            <a:spAutoFit/>
          </a:bodyPr>
          <a:lstStyle/>
          <a:p>
            <a:r>
              <a:rPr lang="en-US" sz="2000" b="1" dirty="0"/>
              <a:t>Least helpful exam findings :</a:t>
            </a:r>
          </a:p>
          <a:p>
            <a:pPr marL="285750" indent="-285750">
              <a:buFont typeface="Arial" panose="020B0604020202020204" pitchFamily="34" charset="0"/>
              <a:buChar char="•"/>
            </a:pPr>
            <a:r>
              <a:rPr lang="en-US" sz="2000" dirty="0"/>
              <a:t>Fatigue/Weight Gain (presence or absence)</a:t>
            </a:r>
          </a:p>
          <a:p>
            <a:pPr marL="285750" indent="-285750">
              <a:buFont typeface="Arial" panose="020B0604020202020204" pitchFamily="34" charset="0"/>
              <a:buChar char="•"/>
            </a:pPr>
            <a:r>
              <a:rPr lang="en-US" sz="2000" dirty="0"/>
              <a:t>Cough (presence or absence)</a:t>
            </a:r>
          </a:p>
        </p:txBody>
      </p:sp>
      <p:sp>
        <p:nvSpPr>
          <p:cNvPr id="6" name="TextBox 5">
            <a:extLst>
              <a:ext uri="{FF2B5EF4-FFF2-40B4-BE49-F238E27FC236}">
                <a16:creationId xmlns:a16="http://schemas.microsoft.com/office/drawing/2014/main" id="{6AAC1C95-422A-BDB0-E181-78931C705F4F}"/>
              </a:ext>
            </a:extLst>
          </p:cNvPr>
          <p:cNvSpPr txBox="1"/>
          <p:nvPr/>
        </p:nvSpPr>
        <p:spPr>
          <a:xfrm>
            <a:off x="526210" y="2405838"/>
            <a:ext cx="6788988" cy="1323439"/>
          </a:xfrm>
          <a:prstGeom prst="rect">
            <a:avLst/>
          </a:prstGeom>
          <a:noFill/>
        </p:spPr>
        <p:txBody>
          <a:bodyPr wrap="square">
            <a:spAutoFit/>
          </a:bodyPr>
          <a:lstStyle/>
          <a:p>
            <a:r>
              <a:rPr lang="en-US" sz="2000" b="1" dirty="0"/>
              <a:t>Most helpful exam findings:</a:t>
            </a:r>
          </a:p>
          <a:p>
            <a:pPr marL="285750" indent="-285750">
              <a:buFont typeface="Arial" panose="020B0604020202020204" pitchFamily="34" charset="0"/>
              <a:buChar char="•"/>
            </a:pPr>
            <a:r>
              <a:rPr lang="en-US" sz="2000" dirty="0"/>
              <a:t>3</a:t>
            </a:r>
            <a:r>
              <a:rPr lang="en-US" sz="2000" baseline="30000" dirty="0"/>
              <a:t>rd</a:t>
            </a:r>
            <a:r>
              <a:rPr lang="en-US" sz="2000" dirty="0"/>
              <a:t> Heart Sound (presence)</a:t>
            </a:r>
          </a:p>
          <a:p>
            <a:pPr marL="285750" indent="-285750">
              <a:buFont typeface="Arial" panose="020B0604020202020204" pitchFamily="34" charset="0"/>
              <a:buChar char="•"/>
            </a:pPr>
            <a:r>
              <a:rPr lang="en-US" sz="2000" dirty="0"/>
              <a:t>HJR or AJR (presence)</a:t>
            </a:r>
          </a:p>
          <a:p>
            <a:pPr marL="285750" indent="-285750">
              <a:buFont typeface="Arial" panose="020B0604020202020204" pitchFamily="34" charset="0"/>
              <a:buChar char="•"/>
            </a:pPr>
            <a:r>
              <a:rPr lang="en-US" sz="2000" dirty="0"/>
              <a:t>JVD (presence or absence)</a:t>
            </a:r>
          </a:p>
        </p:txBody>
      </p:sp>
      <p:sp>
        <p:nvSpPr>
          <p:cNvPr id="8" name="TextBox 7">
            <a:extLst>
              <a:ext uri="{FF2B5EF4-FFF2-40B4-BE49-F238E27FC236}">
                <a16:creationId xmlns:a16="http://schemas.microsoft.com/office/drawing/2014/main" id="{5332DA79-3019-7F89-FA48-936E7A103F25}"/>
              </a:ext>
            </a:extLst>
          </p:cNvPr>
          <p:cNvSpPr txBox="1"/>
          <p:nvPr/>
        </p:nvSpPr>
        <p:spPr>
          <a:xfrm>
            <a:off x="6416029" y="2317827"/>
            <a:ext cx="5471171" cy="1631216"/>
          </a:xfrm>
          <a:prstGeom prst="rect">
            <a:avLst/>
          </a:prstGeom>
          <a:noFill/>
        </p:spPr>
        <p:txBody>
          <a:bodyPr wrap="square">
            <a:spAutoFit/>
          </a:bodyPr>
          <a:lstStyle/>
          <a:p>
            <a:r>
              <a:rPr lang="en-US" sz="2000" b="1" dirty="0"/>
              <a:t>Least helpful exam findings :</a:t>
            </a:r>
          </a:p>
          <a:p>
            <a:pPr marL="285750" indent="-285750">
              <a:buFont typeface="Arial" panose="020B0604020202020204" pitchFamily="34" charset="0"/>
              <a:buChar char="•"/>
            </a:pPr>
            <a:r>
              <a:rPr lang="en-US" sz="2000" dirty="0"/>
              <a:t>Edema (presence or absence)</a:t>
            </a:r>
          </a:p>
          <a:p>
            <a:pPr marL="285750" indent="-285750">
              <a:buFont typeface="Arial" panose="020B0604020202020204" pitchFamily="34" charset="0"/>
              <a:buChar char="•"/>
            </a:pPr>
            <a:r>
              <a:rPr lang="en-US" sz="2000" dirty="0"/>
              <a:t>Blood Pressure cutoffs</a:t>
            </a:r>
          </a:p>
          <a:p>
            <a:pPr marL="285750" indent="-285750">
              <a:buFont typeface="Arial" panose="020B0604020202020204" pitchFamily="34" charset="0"/>
              <a:buChar char="•"/>
            </a:pPr>
            <a:r>
              <a:rPr lang="en-US" sz="2000" dirty="0"/>
              <a:t>Wheeze (presence or absence)</a:t>
            </a:r>
          </a:p>
          <a:p>
            <a:pPr marL="285750" indent="-285750">
              <a:buFont typeface="Arial" panose="020B0604020202020204" pitchFamily="34" charset="0"/>
              <a:buChar char="•"/>
            </a:pPr>
            <a:r>
              <a:rPr lang="en-US" sz="2000" dirty="0"/>
              <a:t>Ascites (presence or absence)</a:t>
            </a:r>
          </a:p>
        </p:txBody>
      </p:sp>
      <p:sp>
        <p:nvSpPr>
          <p:cNvPr id="9" name="TextBox 8">
            <a:extLst>
              <a:ext uri="{FF2B5EF4-FFF2-40B4-BE49-F238E27FC236}">
                <a16:creationId xmlns:a16="http://schemas.microsoft.com/office/drawing/2014/main" id="{4F944DC1-3F62-4E25-212A-DCE9854FB0DB}"/>
              </a:ext>
            </a:extLst>
          </p:cNvPr>
          <p:cNvSpPr txBox="1"/>
          <p:nvPr/>
        </p:nvSpPr>
        <p:spPr>
          <a:xfrm>
            <a:off x="526210" y="4023698"/>
            <a:ext cx="5453528" cy="3170099"/>
          </a:xfrm>
          <a:prstGeom prst="rect">
            <a:avLst/>
          </a:prstGeom>
          <a:noFill/>
        </p:spPr>
        <p:txBody>
          <a:bodyPr wrap="square">
            <a:spAutoFit/>
          </a:bodyPr>
          <a:lstStyle/>
          <a:p>
            <a:r>
              <a:rPr lang="en-US" sz="2000" b="1" dirty="0"/>
              <a:t>Most helpful diagnostic findings:</a:t>
            </a:r>
          </a:p>
          <a:p>
            <a:pPr marL="285750" indent="-285750">
              <a:buFont typeface="Arial" panose="020B0604020202020204" pitchFamily="34" charset="0"/>
              <a:buChar char="•"/>
            </a:pPr>
            <a:r>
              <a:rPr lang="en-US" sz="2000" dirty="0"/>
              <a:t>BNP (presence (&gt;80) or absence (&lt;80))</a:t>
            </a:r>
          </a:p>
          <a:p>
            <a:pPr marL="285750" indent="-285750">
              <a:buFont typeface="Arial" panose="020B0604020202020204" pitchFamily="34" charset="0"/>
              <a:buChar char="•"/>
            </a:pPr>
            <a:r>
              <a:rPr lang="en-US" sz="2000" dirty="0"/>
              <a:t>Pulmonary Venous Congestion (presence or absence)</a:t>
            </a:r>
          </a:p>
          <a:p>
            <a:pPr marL="285750" indent="-285750">
              <a:buFont typeface="Arial" panose="020B0604020202020204" pitchFamily="34" charset="0"/>
              <a:buChar char="•"/>
            </a:pPr>
            <a:r>
              <a:rPr lang="en-US" sz="2000" dirty="0"/>
              <a:t>Interstitial Edema (presence)</a:t>
            </a:r>
          </a:p>
          <a:p>
            <a:pPr marL="285750" indent="-285750">
              <a:buFont typeface="Arial" panose="020B0604020202020204" pitchFamily="34" charset="0"/>
              <a:buChar char="•"/>
            </a:pPr>
            <a:r>
              <a:rPr lang="en-US" sz="2000" dirty="0"/>
              <a:t>Alveolar Edema (presence)</a:t>
            </a:r>
          </a:p>
          <a:p>
            <a:pPr marL="285750" indent="-285750">
              <a:buFont typeface="Arial" panose="020B0604020202020204" pitchFamily="34" charset="0"/>
              <a:buChar char="•"/>
            </a:pPr>
            <a:r>
              <a:rPr lang="en-US" sz="2000" dirty="0"/>
              <a:t>Cardiomegaly (absence)</a:t>
            </a:r>
          </a:p>
          <a:p>
            <a:pPr marL="285750" indent="-285750">
              <a:buFont typeface="Arial" panose="020B0604020202020204" pitchFamily="34" charset="0"/>
              <a:buChar char="•"/>
            </a:pPr>
            <a:r>
              <a:rPr lang="en-US" sz="2000" dirty="0" err="1"/>
              <a:t>Afib</a:t>
            </a:r>
            <a:r>
              <a:rPr lang="en-US" sz="2000" dirty="0"/>
              <a:t> on ECG (presence)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10" name="TextBox 9">
            <a:extLst>
              <a:ext uri="{FF2B5EF4-FFF2-40B4-BE49-F238E27FC236}">
                <a16:creationId xmlns:a16="http://schemas.microsoft.com/office/drawing/2014/main" id="{6214E712-D862-1D2A-E4D5-6DBA29C66E4C}"/>
              </a:ext>
            </a:extLst>
          </p:cNvPr>
          <p:cNvSpPr txBox="1"/>
          <p:nvPr/>
        </p:nvSpPr>
        <p:spPr>
          <a:xfrm>
            <a:off x="6416029" y="4083113"/>
            <a:ext cx="6788988" cy="1323439"/>
          </a:xfrm>
          <a:prstGeom prst="rect">
            <a:avLst/>
          </a:prstGeom>
          <a:noFill/>
        </p:spPr>
        <p:txBody>
          <a:bodyPr wrap="square">
            <a:spAutoFit/>
          </a:bodyPr>
          <a:lstStyle/>
          <a:p>
            <a:r>
              <a:rPr lang="en-US" sz="2000" b="1" dirty="0"/>
              <a:t>Least helpful diagnostic findings:</a:t>
            </a:r>
          </a:p>
          <a:p>
            <a:pPr marL="285750" indent="-285750">
              <a:buFont typeface="Arial" panose="020B0604020202020204" pitchFamily="34" charset="0"/>
              <a:buChar char="•"/>
            </a:pPr>
            <a:r>
              <a:rPr lang="en-US" sz="2000" dirty="0"/>
              <a:t>Any edema (presence or absence)</a:t>
            </a:r>
          </a:p>
          <a:p>
            <a:pPr marL="285750" indent="-285750">
              <a:buFont typeface="Arial" panose="020B0604020202020204" pitchFamily="34" charset="0"/>
              <a:buChar char="•"/>
            </a:pPr>
            <a:r>
              <a:rPr lang="en-US" sz="2000" dirty="0"/>
              <a:t>Hyperinflation (presence or absence)</a:t>
            </a:r>
          </a:p>
          <a:p>
            <a:pPr marL="285750" indent="-285750">
              <a:buFont typeface="Arial" panose="020B0604020202020204" pitchFamily="34" charset="0"/>
              <a:buChar char="•"/>
            </a:pPr>
            <a:r>
              <a:rPr lang="en-US" sz="2000" dirty="0"/>
              <a:t>ST Changes (presence or absence)</a:t>
            </a:r>
          </a:p>
        </p:txBody>
      </p:sp>
    </p:spTree>
    <p:extLst>
      <p:ext uri="{BB962C8B-B14F-4D97-AF65-F5344CB8AC3E}">
        <p14:creationId xmlns:p14="http://schemas.microsoft.com/office/powerpoint/2010/main" val="3841226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A8E409-42B6-6FB7-F37F-BF264787EF1E}"/>
              </a:ext>
            </a:extLst>
          </p:cNvPr>
          <p:cNvSpPr txBox="1"/>
          <p:nvPr/>
        </p:nvSpPr>
        <p:spPr>
          <a:xfrm>
            <a:off x="2899216" y="200777"/>
            <a:ext cx="10765410" cy="369332"/>
          </a:xfrm>
          <a:prstGeom prst="rect">
            <a:avLst/>
          </a:prstGeom>
          <a:noFill/>
        </p:spPr>
        <p:txBody>
          <a:bodyPr wrap="square" rtlCol="0">
            <a:spAutoFit/>
          </a:bodyPr>
          <a:lstStyle/>
          <a:p>
            <a:r>
              <a:rPr lang="en-US" b="1" i="1" dirty="0"/>
              <a:t>My approach to measuring jugular venous pressure/distention </a:t>
            </a:r>
          </a:p>
        </p:txBody>
      </p:sp>
      <p:pic>
        <p:nvPicPr>
          <p:cNvPr id="5122" name="Picture 2" descr="Jugular Venous Pulse and Pressure (JVP) Examination | Epomedicine">
            <a:extLst>
              <a:ext uri="{FF2B5EF4-FFF2-40B4-BE49-F238E27FC236}">
                <a16:creationId xmlns:a16="http://schemas.microsoft.com/office/drawing/2014/main" id="{96C55CEB-C6D8-3212-C991-405B3D91D8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492"/>
          <a:stretch>
            <a:fillRect/>
          </a:stretch>
        </p:blipFill>
        <p:spPr bwMode="auto">
          <a:xfrm>
            <a:off x="4308049" y="1056278"/>
            <a:ext cx="3638747" cy="47454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9497E8E-00E1-1388-44C6-124F392F4889}"/>
              </a:ext>
            </a:extLst>
          </p:cNvPr>
          <p:cNvSpPr txBox="1"/>
          <p:nvPr/>
        </p:nvSpPr>
        <p:spPr>
          <a:xfrm>
            <a:off x="255678" y="1659285"/>
            <a:ext cx="4052371" cy="3754874"/>
          </a:xfrm>
          <a:prstGeom prst="rect">
            <a:avLst/>
          </a:prstGeom>
          <a:noFill/>
        </p:spPr>
        <p:txBody>
          <a:bodyPr wrap="square" rtlCol="0">
            <a:spAutoFit/>
          </a:bodyPr>
          <a:lstStyle/>
          <a:p>
            <a:r>
              <a:rPr lang="en-US" sz="1400" b="1" dirty="0"/>
              <a:t>Technique:</a:t>
            </a:r>
          </a:p>
          <a:p>
            <a:pPr marL="285750" indent="-285750">
              <a:buFont typeface="Arial" panose="020B0604020202020204" pitchFamily="34" charset="0"/>
              <a:buChar char="•"/>
            </a:pPr>
            <a:r>
              <a:rPr lang="en-US" sz="1400" dirty="0"/>
              <a:t>Sit patient upright</a:t>
            </a:r>
          </a:p>
          <a:p>
            <a:pPr marL="285750" indent="-285750">
              <a:buFont typeface="Arial" panose="020B0604020202020204" pitchFamily="34" charset="0"/>
              <a:buChar char="•"/>
            </a:pPr>
            <a:r>
              <a:rPr lang="en-US" sz="1400" dirty="0"/>
              <a:t>Turn neck to the left. Ensure you have good lighting. </a:t>
            </a:r>
          </a:p>
          <a:p>
            <a:pPr marL="285750" indent="-285750">
              <a:buFont typeface="Arial" panose="020B0604020202020204" pitchFamily="34" charset="0"/>
              <a:buChar char="•"/>
            </a:pPr>
            <a:r>
              <a:rPr lang="en-US" sz="1400" dirty="0"/>
              <a:t>Scan from temple down to the clavicle looking for triphasic waveform. </a:t>
            </a:r>
          </a:p>
          <a:p>
            <a:pPr marL="285750" indent="-285750">
              <a:buFont typeface="Arial" panose="020B0604020202020204" pitchFamily="34" charset="0"/>
              <a:buChar char="•"/>
            </a:pPr>
            <a:r>
              <a:rPr lang="en-US" sz="1400" dirty="0"/>
              <a:t>Press firmly on RUQ, it should rise 1-2cm, if it remains elevated for ~30 secs then +HJR. </a:t>
            </a:r>
          </a:p>
          <a:p>
            <a:pPr marL="285750" indent="-285750">
              <a:buFont typeface="Arial" panose="020B0604020202020204" pitchFamily="34" charset="0"/>
              <a:buChar char="•"/>
            </a:pPr>
            <a:r>
              <a:rPr lang="en-US" sz="1400" dirty="0"/>
              <a:t>Try occluding below the pulsation, it will disappear. Carotid won’t occlude. </a:t>
            </a:r>
          </a:p>
          <a:p>
            <a:pPr marL="285750" indent="-285750">
              <a:buFont typeface="Arial" panose="020B0604020202020204" pitchFamily="34" charset="0"/>
              <a:buChar char="•"/>
            </a:pPr>
            <a:r>
              <a:rPr lang="en-US" sz="1400" dirty="0"/>
              <a:t>Try tilting patient back to 45 degrees or farther.</a:t>
            </a:r>
          </a:p>
          <a:p>
            <a:pPr marL="285750" indent="-285750">
              <a:buFont typeface="Arial" panose="020B0604020202020204" pitchFamily="34" charset="0"/>
              <a:buChar char="•"/>
            </a:pPr>
            <a:r>
              <a:rPr lang="en-US" sz="1400" dirty="0"/>
              <a:t>Look at both sides. </a:t>
            </a:r>
          </a:p>
          <a:p>
            <a:pPr marL="285750" indent="-285750">
              <a:buFont typeface="Arial" panose="020B0604020202020204" pitchFamily="34" charset="0"/>
              <a:buChar char="•"/>
            </a:pPr>
            <a:endParaRPr lang="en-US" sz="1400" dirty="0"/>
          </a:p>
          <a:p>
            <a:r>
              <a:rPr lang="en-US" sz="1400" b="1" dirty="0"/>
              <a:t>Alternate:</a:t>
            </a:r>
          </a:p>
          <a:p>
            <a:pPr marL="285750" indent="-285750">
              <a:buFont typeface="Arial" panose="020B0604020202020204" pitchFamily="34" charset="0"/>
              <a:buChar char="•"/>
            </a:pPr>
            <a:r>
              <a:rPr lang="en-US" sz="1400" dirty="0"/>
              <a:t>Hand vein distension</a:t>
            </a:r>
          </a:p>
          <a:p>
            <a:pPr marL="285750" indent="-285750">
              <a:buFont typeface="Arial" panose="020B0604020202020204" pitchFamily="34" charset="0"/>
              <a:buChar char="•"/>
            </a:pPr>
            <a:r>
              <a:rPr lang="en-US" sz="1400" dirty="0"/>
              <a:t>U/S guided JVP</a:t>
            </a:r>
          </a:p>
          <a:p>
            <a:pPr marL="285750" indent="-285750">
              <a:buFont typeface="Arial" panose="020B0604020202020204" pitchFamily="34" charset="0"/>
              <a:buChar char="•"/>
            </a:pPr>
            <a:endParaRPr lang="en-US" sz="1400" dirty="0"/>
          </a:p>
        </p:txBody>
      </p:sp>
      <p:sp>
        <p:nvSpPr>
          <p:cNvPr id="12" name="TextBox 11">
            <a:extLst>
              <a:ext uri="{FF2B5EF4-FFF2-40B4-BE49-F238E27FC236}">
                <a16:creationId xmlns:a16="http://schemas.microsoft.com/office/drawing/2014/main" id="{A118FA48-5A49-DD31-93DE-758FC587EAE7}"/>
              </a:ext>
            </a:extLst>
          </p:cNvPr>
          <p:cNvSpPr txBox="1"/>
          <p:nvPr/>
        </p:nvSpPr>
        <p:spPr>
          <a:xfrm>
            <a:off x="8281921" y="1659285"/>
            <a:ext cx="3638747" cy="4616648"/>
          </a:xfrm>
          <a:prstGeom prst="rect">
            <a:avLst/>
          </a:prstGeom>
          <a:noFill/>
        </p:spPr>
        <p:txBody>
          <a:bodyPr wrap="square">
            <a:spAutoFit/>
          </a:bodyPr>
          <a:lstStyle/>
          <a:p>
            <a:r>
              <a:rPr lang="en-US" sz="1400" b="1" dirty="0"/>
              <a:t>Tips:</a:t>
            </a:r>
          </a:p>
          <a:p>
            <a:pPr marL="285750" indent="-285750">
              <a:buFont typeface="Arial" panose="020B0604020202020204" pitchFamily="34" charset="0"/>
              <a:buChar char="•"/>
            </a:pPr>
            <a:r>
              <a:rPr lang="en-US" sz="1400" dirty="0"/>
              <a:t>When patient is upright.</a:t>
            </a:r>
          </a:p>
          <a:p>
            <a:pPr marL="742950" lvl="1" indent="-285750">
              <a:buFont typeface="Arial" panose="020B0604020202020204" pitchFamily="34" charset="0"/>
              <a:buChar char="•"/>
            </a:pPr>
            <a:r>
              <a:rPr lang="en-US" sz="1400" dirty="0"/>
              <a:t>JVP not visible at clavicle? &lt;10cm</a:t>
            </a:r>
          </a:p>
          <a:p>
            <a:pPr marL="742950" lvl="1" indent="-285750">
              <a:buFont typeface="Arial" panose="020B0604020202020204" pitchFamily="34" charset="0"/>
              <a:buChar char="•"/>
            </a:pPr>
            <a:r>
              <a:rPr lang="en-US" sz="1400" dirty="0"/>
              <a:t>Just visible at clavicle? ~10cm</a:t>
            </a:r>
          </a:p>
          <a:p>
            <a:pPr marL="742950" lvl="1" indent="-285750">
              <a:buFont typeface="Arial" panose="020B0604020202020204" pitchFamily="34" charset="0"/>
              <a:buChar char="•"/>
            </a:pPr>
            <a:r>
              <a:rPr lang="en-US" sz="1400" dirty="0"/>
              <a:t>Mid neck? ~15cm</a:t>
            </a:r>
          </a:p>
          <a:p>
            <a:pPr marL="742950" lvl="1" indent="-285750">
              <a:buFont typeface="Arial" panose="020B0604020202020204" pitchFamily="34" charset="0"/>
              <a:buChar char="•"/>
            </a:pPr>
            <a:r>
              <a:rPr lang="en-US" sz="1400" dirty="0"/>
              <a:t>Mandible or above? &gt;20cm</a:t>
            </a:r>
          </a:p>
          <a:p>
            <a:pPr marL="285750" indent="-285750">
              <a:buFont typeface="Arial" panose="020B0604020202020204" pitchFamily="34" charset="0"/>
              <a:buChar char="•"/>
            </a:pPr>
            <a:r>
              <a:rPr lang="en-US" sz="1400" dirty="0"/>
              <a:t>Both the EJV and IJV are valid for assessment.</a:t>
            </a:r>
          </a:p>
          <a:p>
            <a:pPr marL="285750" indent="-285750">
              <a:buFont typeface="Arial" panose="020B0604020202020204" pitchFamily="34" charset="0"/>
              <a:buChar char="•"/>
            </a:pPr>
            <a:r>
              <a:rPr lang="en-US" sz="1400" dirty="0"/>
              <a:t>Use a penlight, otoscope to shine light on neck</a:t>
            </a:r>
          </a:p>
          <a:p>
            <a:endParaRPr lang="en-US" sz="1400" dirty="0"/>
          </a:p>
          <a:p>
            <a:r>
              <a:rPr lang="en-US" sz="1400" b="1" dirty="0"/>
              <a:t>Pitfalls:</a:t>
            </a:r>
          </a:p>
          <a:p>
            <a:pPr marL="285750" indent="-285750">
              <a:buFont typeface="Arial" panose="020B0604020202020204" pitchFamily="34" charset="0"/>
              <a:buChar char="•"/>
            </a:pPr>
            <a:r>
              <a:rPr lang="en-US" sz="1400" dirty="0"/>
              <a:t>Not checking both sides</a:t>
            </a:r>
          </a:p>
          <a:p>
            <a:pPr marL="285750" indent="-285750">
              <a:buFont typeface="Arial" panose="020B0604020202020204" pitchFamily="34" charset="0"/>
              <a:buChar char="•"/>
            </a:pPr>
            <a:r>
              <a:rPr lang="en-US" sz="1400" dirty="0"/>
              <a:t>Not checking upright and looking from temple down</a:t>
            </a:r>
          </a:p>
          <a:p>
            <a:pPr marL="285750" indent="-285750">
              <a:buFont typeface="Arial" panose="020B0604020202020204" pitchFamily="34" charset="0"/>
              <a:buChar char="•"/>
            </a:pPr>
            <a:r>
              <a:rPr lang="en-US" sz="1400" dirty="0"/>
              <a:t>Not occluding to exclude carotid pulsation</a:t>
            </a:r>
          </a:p>
          <a:p>
            <a:pPr marL="285750" indent="-285750">
              <a:buFont typeface="Arial" panose="020B0604020202020204" pitchFamily="34" charset="0"/>
              <a:buChar char="•"/>
            </a:pPr>
            <a:r>
              <a:rPr lang="en-US" sz="1400" dirty="0"/>
              <a:t>Presence of TR which overestimates volume status.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To convert JVP in cm H2O to CVP in mmHg divided by 1.3.</a:t>
            </a:r>
          </a:p>
        </p:txBody>
      </p:sp>
    </p:spTree>
    <p:extLst>
      <p:ext uri="{BB962C8B-B14F-4D97-AF65-F5344CB8AC3E}">
        <p14:creationId xmlns:p14="http://schemas.microsoft.com/office/powerpoint/2010/main" val="970892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Measuring Central Venous Pressure using a Patient's Arm">
            <a:hlinkClick r:id="" action="ppaction://media"/>
            <a:extLst>
              <a:ext uri="{FF2B5EF4-FFF2-40B4-BE49-F238E27FC236}">
                <a16:creationId xmlns:a16="http://schemas.microsoft.com/office/drawing/2014/main" id="{2312D02F-6ED5-728D-A59E-A43D1B0BDCED}"/>
              </a:ext>
            </a:extLst>
          </p:cNvPr>
          <p:cNvPicPr>
            <a:picLocks noRot="1" noChangeAspect="1"/>
          </p:cNvPicPr>
          <p:nvPr>
            <a:videoFile r:link="rId1"/>
          </p:nvPr>
        </p:nvPicPr>
        <p:blipFill>
          <a:blip r:embed="rId5"/>
          <a:stretch>
            <a:fillRect/>
          </a:stretch>
        </p:blipFill>
        <p:spPr>
          <a:xfrm>
            <a:off x="6752818" y="0"/>
            <a:ext cx="5439182" cy="3073138"/>
          </a:xfrm>
          <a:prstGeom prst="rect">
            <a:avLst/>
          </a:prstGeom>
        </p:spPr>
      </p:pic>
      <p:pic>
        <p:nvPicPr>
          <p:cNvPr id="6" name="Online Media 5" title="Examination of the Neck Veins (Stanford Medicine 25)">
            <a:hlinkClick r:id="" action="ppaction://media"/>
            <a:extLst>
              <a:ext uri="{FF2B5EF4-FFF2-40B4-BE49-F238E27FC236}">
                <a16:creationId xmlns:a16="http://schemas.microsoft.com/office/drawing/2014/main" id="{DFC740DE-B423-13C7-F4A0-52D04EDB6464}"/>
              </a:ext>
            </a:extLst>
          </p:cNvPr>
          <p:cNvPicPr>
            <a:picLocks noRot="1" noChangeAspect="1"/>
          </p:cNvPicPr>
          <p:nvPr>
            <a:videoFile r:link="rId2"/>
          </p:nvPr>
        </p:nvPicPr>
        <p:blipFill>
          <a:blip r:embed="rId6"/>
          <a:stretch>
            <a:fillRect/>
          </a:stretch>
        </p:blipFill>
        <p:spPr>
          <a:xfrm>
            <a:off x="1" y="0"/>
            <a:ext cx="5439182" cy="3073138"/>
          </a:xfrm>
          <a:prstGeom prst="rect">
            <a:avLst/>
          </a:prstGeom>
        </p:spPr>
      </p:pic>
      <p:pic>
        <p:nvPicPr>
          <p:cNvPr id="7" name="Online Media 6" title="Ultrasound to estimate JVP">
            <a:hlinkClick r:id="" action="ppaction://media"/>
            <a:extLst>
              <a:ext uri="{FF2B5EF4-FFF2-40B4-BE49-F238E27FC236}">
                <a16:creationId xmlns:a16="http://schemas.microsoft.com/office/drawing/2014/main" id="{6985C528-A997-5D7C-58A5-B04FDFE46375}"/>
              </a:ext>
            </a:extLst>
          </p:cNvPr>
          <p:cNvPicPr>
            <a:picLocks noRot="1" noChangeAspect="1"/>
          </p:cNvPicPr>
          <p:nvPr>
            <a:videoFile r:link="rId3"/>
          </p:nvPr>
        </p:nvPicPr>
        <p:blipFill>
          <a:blip r:embed="rId7"/>
          <a:stretch>
            <a:fillRect/>
          </a:stretch>
        </p:blipFill>
        <p:spPr>
          <a:xfrm>
            <a:off x="3610331" y="3073138"/>
            <a:ext cx="5046483" cy="3784862"/>
          </a:xfrm>
          <a:prstGeom prst="rect">
            <a:avLst/>
          </a:prstGeom>
        </p:spPr>
      </p:pic>
    </p:spTree>
    <p:extLst>
      <p:ext uri="{BB962C8B-B14F-4D97-AF65-F5344CB8AC3E}">
        <p14:creationId xmlns:p14="http://schemas.microsoft.com/office/powerpoint/2010/main" val="21114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video>
              <p:cMediaNode vol="80000">
                <p:cTn id="21" fill="hold" display="0">
                  <p:stCondLst>
                    <p:cond delay="indefinite"/>
                  </p:stCondLst>
                </p:cTn>
                <p:tgtEl>
                  <p:spTgt spid="6"/>
                </p:tgtEl>
              </p:cMediaNode>
            </p:video>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6"/>
                                        </p:tgtEl>
                                      </p:cBhvr>
                                    </p:cmd>
                                  </p:childTnLst>
                                </p:cTn>
                              </p:par>
                            </p:childTnLst>
                          </p:cTn>
                        </p:par>
                      </p:childTnLst>
                    </p:cTn>
                  </p:par>
                </p:childTnLst>
              </p:cTn>
              <p:nextCondLst>
                <p:cond evt="onClick" delay="0">
                  <p:tgtEl>
                    <p:spTgt spid="6"/>
                  </p:tgtEl>
                </p:cond>
              </p:nextCondLst>
            </p:seq>
            <p:video>
              <p:cMediaNode vol="80000">
                <p:cTn id="27" fill="hold" display="0">
                  <p:stCondLst>
                    <p:cond delay="indefinite"/>
                  </p:stCondLst>
                </p:cTn>
                <p:tgtEl>
                  <p:spTgt spid="7"/>
                </p:tgtEl>
              </p:cMediaNode>
            </p:video>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RomitB_MD's Tweet on Twitter / Twitter">
            <a:extLst>
              <a:ext uri="{FF2B5EF4-FFF2-40B4-BE49-F238E27FC236}">
                <a16:creationId xmlns:a16="http://schemas.microsoft.com/office/drawing/2014/main" id="{7EC4E4C3-EF75-929E-24D5-701341625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7" y="0"/>
            <a:ext cx="70199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215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F9EAC2A-82E1-755C-0616-C75D492F2D87}"/>
            </a:ext>
          </a:extLst>
        </p:cNvPr>
        <p:cNvGrpSpPr/>
        <p:nvPr/>
      </p:nvGrpSpPr>
      <p:grpSpPr>
        <a:xfrm>
          <a:off x="0" y="0"/>
          <a:ext cx="0" cy="0"/>
          <a:chOff x="0" y="0"/>
          <a:chExt cx="0" cy="0"/>
        </a:xfrm>
      </p:grpSpPr>
      <p:pic>
        <p:nvPicPr>
          <p:cNvPr id="4098" name="Picture 2" descr="See @RomitB_MD's Tweet on Twitter / Twitter">
            <a:extLst>
              <a:ext uri="{FF2B5EF4-FFF2-40B4-BE49-F238E27FC236}">
                <a16:creationId xmlns:a16="http://schemas.microsoft.com/office/drawing/2014/main" id="{D4CFFA3E-8EDB-0970-6D3F-DEA843863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8339" y="0"/>
            <a:ext cx="70199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1E31CBA-244E-97DA-7704-A150663F745D}"/>
              </a:ext>
            </a:extLst>
          </p:cNvPr>
          <p:cNvSpPr txBox="1"/>
          <p:nvPr/>
        </p:nvSpPr>
        <p:spPr>
          <a:xfrm>
            <a:off x="724618" y="53363"/>
            <a:ext cx="4054415" cy="369332"/>
          </a:xfrm>
          <a:prstGeom prst="rect">
            <a:avLst/>
          </a:prstGeom>
          <a:noFill/>
        </p:spPr>
        <p:txBody>
          <a:bodyPr wrap="square" rtlCol="0">
            <a:spAutoFit/>
          </a:bodyPr>
          <a:lstStyle/>
          <a:p>
            <a:r>
              <a:rPr lang="en-US" b="1" i="1" dirty="0"/>
              <a:t>What is square wave response?</a:t>
            </a:r>
          </a:p>
        </p:txBody>
      </p:sp>
      <p:sp>
        <p:nvSpPr>
          <p:cNvPr id="4" name="TextBox 3">
            <a:extLst>
              <a:ext uri="{FF2B5EF4-FFF2-40B4-BE49-F238E27FC236}">
                <a16:creationId xmlns:a16="http://schemas.microsoft.com/office/drawing/2014/main" id="{CCDAEAD0-4CF6-0BBE-5727-B0CEB27014CD}"/>
              </a:ext>
            </a:extLst>
          </p:cNvPr>
          <p:cNvSpPr txBox="1"/>
          <p:nvPr/>
        </p:nvSpPr>
        <p:spPr>
          <a:xfrm>
            <a:off x="63618" y="422695"/>
            <a:ext cx="5376413" cy="5693866"/>
          </a:xfrm>
          <a:prstGeom prst="rect">
            <a:avLst/>
          </a:prstGeom>
          <a:noFill/>
        </p:spPr>
        <p:txBody>
          <a:bodyPr wrap="square">
            <a:spAutoFit/>
          </a:bodyPr>
          <a:lstStyle/>
          <a:p>
            <a:r>
              <a:rPr lang="en-US" sz="1400" b="1" i="0" dirty="0">
                <a:solidFill>
                  <a:srgbClr val="333333"/>
                </a:solidFill>
                <a:effectLst/>
                <a:latin typeface="Guardian TextSans Web"/>
              </a:rPr>
              <a:t>Technique:</a:t>
            </a:r>
            <a:endParaRPr lang="en-US" sz="1400" b="1" dirty="0">
              <a:solidFill>
                <a:srgbClr val="333333"/>
              </a:solidFill>
              <a:latin typeface="Guardian TextSans Web"/>
            </a:endParaRPr>
          </a:p>
          <a:p>
            <a:pPr marL="285750" indent="-285750">
              <a:buFont typeface="Arial" panose="020B0604020202020204" pitchFamily="34" charset="0"/>
              <a:buChar char="•"/>
            </a:pPr>
            <a:r>
              <a:rPr lang="en-US" sz="1400" b="0" i="0" dirty="0">
                <a:solidFill>
                  <a:srgbClr val="333333"/>
                </a:solidFill>
                <a:effectLst/>
                <a:latin typeface="Guardian TextSans Web"/>
              </a:rPr>
              <a:t>Inflate and lock a blood pressure cuff to 15 mm Hg above the resting supine systolic pressure (Korotkoff sounds should not be audible at this point)</a:t>
            </a:r>
          </a:p>
          <a:p>
            <a:pPr marL="285750" indent="-285750">
              <a:buFont typeface="Arial" panose="020B0604020202020204" pitchFamily="34" charset="0"/>
              <a:buChar char="•"/>
            </a:pPr>
            <a:r>
              <a:rPr lang="en-US" sz="1400" dirty="0">
                <a:solidFill>
                  <a:srgbClr val="333333"/>
                </a:solidFill>
                <a:latin typeface="Guardian TextSans Web"/>
              </a:rPr>
              <a:t>Have </a:t>
            </a:r>
            <a:r>
              <a:rPr lang="en-US" sz="1400" b="0" i="0" dirty="0">
                <a:solidFill>
                  <a:srgbClr val="333333"/>
                </a:solidFill>
                <a:effectLst/>
                <a:latin typeface="Guardian TextSans Web"/>
              </a:rPr>
              <a:t>the patient performs a sustained Valsalva (exhalation against a closed glottis) for at least 10 seconds. </a:t>
            </a:r>
          </a:p>
          <a:p>
            <a:pPr marL="285750" indent="-285750">
              <a:buFont typeface="Arial" panose="020B0604020202020204" pitchFamily="34" charset="0"/>
              <a:buChar char="•"/>
            </a:pPr>
            <a:r>
              <a:rPr lang="en-US" sz="1400" dirty="0">
                <a:solidFill>
                  <a:srgbClr val="333333"/>
                </a:solidFill>
                <a:latin typeface="Guardian TextSans Web"/>
              </a:rPr>
              <a:t>Monitor and record BP response for another 15 seconds.</a:t>
            </a:r>
          </a:p>
          <a:p>
            <a:pPr marL="285750" indent="-285750">
              <a:buFont typeface="Arial" panose="020B0604020202020204" pitchFamily="34" charset="0"/>
              <a:buChar char="•"/>
            </a:pPr>
            <a:endParaRPr lang="en-US" sz="1400" b="0" i="0" dirty="0">
              <a:solidFill>
                <a:srgbClr val="333333"/>
              </a:solidFill>
              <a:effectLst/>
              <a:latin typeface="Guardian TextSans Web"/>
            </a:endParaRPr>
          </a:p>
          <a:p>
            <a:r>
              <a:rPr lang="en-US" sz="1400" b="1" dirty="0">
                <a:solidFill>
                  <a:srgbClr val="333333"/>
                </a:solidFill>
                <a:latin typeface="Guardian TextSans Web"/>
              </a:rPr>
              <a:t>N</a:t>
            </a:r>
            <a:r>
              <a:rPr lang="en-US" sz="1400" b="1" i="0" dirty="0">
                <a:solidFill>
                  <a:srgbClr val="333333"/>
                </a:solidFill>
                <a:effectLst/>
                <a:latin typeface="Guardian TextSans Web"/>
              </a:rPr>
              <a:t>ormal response: </a:t>
            </a:r>
          </a:p>
          <a:p>
            <a:pPr marL="285750" indent="-285750">
              <a:buFont typeface="Arial" panose="020B0604020202020204" pitchFamily="34" charset="0"/>
              <a:buChar char="•"/>
            </a:pPr>
            <a:r>
              <a:rPr lang="en-US" sz="1400" dirty="0">
                <a:solidFill>
                  <a:srgbClr val="333333"/>
                </a:solidFill>
                <a:latin typeface="Guardian TextSans Web"/>
              </a:rPr>
              <a:t>S</a:t>
            </a:r>
            <a:r>
              <a:rPr lang="en-US" sz="1400" b="0" i="0" dirty="0">
                <a:solidFill>
                  <a:srgbClr val="333333"/>
                </a:solidFill>
                <a:effectLst/>
                <a:latin typeface="Guardian TextSans Web"/>
              </a:rPr>
              <a:t>ystolic blood pressure immediately rises 30 to 40 mm Hg above baseline for 1 to 3 seconds (phase 1, appearance of Korotkoff sounds). </a:t>
            </a:r>
          </a:p>
          <a:p>
            <a:pPr marL="285750" indent="-285750">
              <a:buFont typeface="Arial" panose="020B0604020202020204" pitchFamily="34" charset="0"/>
              <a:buChar char="•"/>
            </a:pPr>
            <a:r>
              <a:rPr lang="en-US" sz="1400" b="0" i="0" dirty="0">
                <a:solidFill>
                  <a:srgbClr val="333333"/>
                </a:solidFill>
                <a:effectLst/>
                <a:latin typeface="Guardian TextSans Web"/>
              </a:rPr>
              <a:t>As venous return decreases, systolic blood pressure drops sharply below baseline (phase 2, disappearance of Korotkoff sounds). </a:t>
            </a:r>
          </a:p>
          <a:p>
            <a:pPr marL="285750" indent="-285750">
              <a:buFont typeface="Arial" panose="020B0604020202020204" pitchFamily="34" charset="0"/>
              <a:buChar char="•"/>
            </a:pPr>
            <a:r>
              <a:rPr lang="en-US" sz="1400" b="0" i="0" dirty="0">
                <a:solidFill>
                  <a:srgbClr val="333333"/>
                </a:solidFill>
                <a:effectLst/>
                <a:latin typeface="Guardian TextSans Web"/>
              </a:rPr>
              <a:t>When the Valsalva is released, there is a further drop of systolic blood pressure below baseline (phase 3, continued absence of Korotkoff sounds). </a:t>
            </a:r>
          </a:p>
          <a:p>
            <a:pPr marL="285750" indent="-285750">
              <a:buFont typeface="Arial" panose="020B0604020202020204" pitchFamily="34" charset="0"/>
              <a:buChar char="•"/>
            </a:pPr>
            <a:r>
              <a:rPr lang="en-US" sz="1400" b="0" i="0" dirty="0">
                <a:solidFill>
                  <a:srgbClr val="333333"/>
                </a:solidFill>
                <a:effectLst/>
                <a:latin typeface="Guardian TextSans Web"/>
              </a:rPr>
              <a:t>Between 3 to 15 seconds after release, systolic blood pressure rises 15 mm Hg or more above the baseline level (phase 4, reappearance of Korotkoff sounds).</a:t>
            </a:r>
            <a:r>
              <a:rPr lang="en-US" sz="1400" b="0" i="0" u="none" strike="noStrike" baseline="30000" dirty="0">
                <a:solidFill>
                  <a:srgbClr val="981B1E"/>
                </a:solidFill>
                <a:effectLst/>
                <a:latin typeface="Guardian TextSans Web"/>
                <a:hlinkClick r:id="rId3"/>
              </a:rPr>
              <a:t>21</a:t>
            </a:r>
            <a:r>
              <a:rPr lang="en-US" sz="1400" b="0" i="0" baseline="30000" dirty="0">
                <a:solidFill>
                  <a:srgbClr val="333333"/>
                </a:solidFill>
                <a:effectLst/>
                <a:latin typeface="Guardian TextSans Web"/>
              </a:rPr>
              <a:t>,</a:t>
            </a:r>
            <a:r>
              <a:rPr lang="en-US" sz="1400" b="0" i="0" u="none" strike="noStrike" baseline="30000" dirty="0">
                <a:solidFill>
                  <a:srgbClr val="981B1E"/>
                </a:solidFill>
                <a:effectLst/>
                <a:latin typeface="Guardian TextSans Web"/>
                <a:hlinkClick r:id="rId4"/>
              </a:rPr>
              <a:t>31</a:t>
            </a:r>
            <a:r>
              <a:rPr lang="en-US" sz="1400" b="0" i="0" baseline="30000" dirty="0">
                <a:solidFill>
                  <a:srgbClr val="333333"/>
                </a:solidFill>
                <a:effectLst/>
                <a:latin typeface="Guardian TextSans Web"/>
              </a:rPr>
              <a:t>-</a:t>
            </a:r>
            <a:r>
              <a:rPr lang="en-US" sz="1400" b="0" i="0" u="none" strike="noStrike" baseline="30000" dirty="0">
                <a:solidFill>
                  <a:srgbClr val="981B1E"/>
                </a:solidFill>
                <a:effectLst/>
                <a:latin typeface="Guardian TextSans Web"/>
                <a:hlinkClick r:id="rId4"/>
              </a:rPr>
              <a:t>34</a:t>
            </a:r>
            <a:r>
              <a:rPr lang="en-US" sz="1400" b="0" i="0" dirty="0">
                <a:solidFill>
                  <a:srgbClr val="333333"/>
                </a:solidFill>
                <a:effectLst/>
                <a:latin typeface="Guardian TextSans Web"/>
              </a:rPr>
              <a:t> </a:t>
            </a:r>
          </a:p>
          <a:p>
            <a:endParaRPr lang="en-US" sz="1400" b="0" i="0" dirty="0">
              <a:solidFill>
                <a:srgbClr val="333333"/>
              </a:solidFill>
              <a:effectLst/>
              <a:latin typeface="Guardian TextSans Web"/>
            </a:endParaRPr>
          </a:p>
          <a:p>
            <a:r>
              <a:rPr lang="en-US" sz="1400" b="1" i="0" dirty="0">
                <a:solidFill>
                  <a:srgbClr val="333333"/>
                </a:solidFill>
                <a:effectLst/>
                <a:latin typeface="Guardian TextSans Web"/>
              </a:rPr>
              <a:t>Abnormal responses described in heart failure</a:t>
            </a:r>
            <a:r>
              <a:rPr lang="en-US" sz="1400" b="1" dirty="0">
                <a:solidFill>
                  <a:srgbClr val="333333"/>
                </a:solidFill>
                <a:latin typeface="Guardian TextSans Web"/>
              </a:rPr>
              <a:t>:</a:t>
            </a:r>
            <a:endParaRPr lang="en-US" sz="1400" b="1" i="0" dirty="0">
              <a:solidFill>
                <a:srgbClr val="333333"/>
              </a:solidFill>
              <a:effectLst/>
              <a:latin typeface="Guardian TextSans Web"/>
            </a:endParaRPr>
          </a:p>
          <a:p>
            <a:pPr marL="285750" indent="-285750">
              <a:buFont typeface="Arial" panose="020B0604020202020204" pitchFamily="34" charset="0"/>
              <a:buChar char="•"/>
            </a:pPr>
            <a:r>
              <a:rPr lang="en-US" sz="1400" b="0" i="0" dirty="0">
                <a:solidFill>
                  <a:srgbClr val="333333"/>
                </a:solidFill>
                <a:effectLst/>
                <a:latin typeface="Guardian TextSans Web"/>
              </a:rPr>
              <a:t>Absent overshoot response, phases 1 to 3 are normal, but Korotkoff sounds do not reappear in phase 4. </a:t>
            </a:r>
          </a:p>
          <a:p>
            <a:pPr marL="285750" indent="-285750">
              <a:buFont typeface="Arial" panose="020B0604020202020204" pitchFamily="34" charset="0"/>
              <a:buChar char="•"/>
            </a:pPr>
            <a:r>
              <a:rPr lang="en-US" sz="1400" dirty="0" err="1">
                <a:solidFill>
                  <a:srgbClr val="333333"/>
                </a:solidFill>
                <a:latin typeface="Guardian TextSans Web"/>
              </a:rPr>
              <a:t>S</a:t>
            </a:r>
            <a:r>
              <a:rPr lang="en-US" sz="1400" b="0" i="0" dirty="0" err="1">
                <a:solidFill>
                  <a:srgbClr val="333333"/>
                </a:solidFill>
                <a:effectLst/>
                <a:latin typeface="Guardian TextSans Web"/>
              </a:rPr>
              <a:t>quarewave</a:t>
            </a:r>
            <a:r>
              <a:rPr lang="en-US" sz="1400" b="0" i="0" dirty="0">
                <a:solidFill>
                  <a:srgbClr val="333333"/>
                </a:solidFill>
                <a:effectLst/>
                <a:latin typeface="Guardian TextSans Web"/>
              </a:rPr>
              <a:t> response, phase 1 is normal, but Korotkoff sounds are present in phases 2 and 3, followed by disappearance in phase 4.</a:t>
            </a:r>
            <a:endParaRPr lang="en-US" sz="1400" dirty="0"/>
          </a:p>
        </p:txBody>
      </p:sp>
    </p:spTree>
    <p:extLst>
      <p:ext uri="{BB962C8B-B14F-4D97-AF65-F5344CB8AC3E}">
        <p14:creationId xmlns:p14="http://schemas.microsoft.com/office/powerpoint/2010/main" val="19796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56BB6D-9FFD-3B3C-AAF6-1644DC985439}"/>
              </a:ext>
            </a:extLst>
          </p:cNvPr>
          <p:cNvSpPr>
            <a:spLocks noGrp="1"/>
          </p:cNvSpPr>
          <p:nvPr>
            <p:ph type="title"/>
          </p:nvPr>
        </p:nvSpPr>
        <p:spPr/>
        <p:txBody>
          <a:bodyPr/>
          <a:lstStyle/>
          <a:p>
            <a:r>
              <a:rPr lang="en-US" dirty="0"/>
              <a:t>Learning Objectives</a:t>
            </a:r>
          </a:p>
        </p:txBody>
      </p:sp>
      <p:sp>
        <p:nvSpPr>
          <p:cNvPr id="6" name="Content Placeholder 5">
            <a:extLst>
              <a:ext uri="{FF2B5EF4-FFF2-40B4-BE49-F238E27FC236}">
                <a16:creationId xmlns:a16="http://schemas.microsoft.com/office/drawing/2014/main" id="{3A004F38-916C-B39B-65E4-172321FB559D}"/>
              </a:ext>
            </a:extLst>
          </p:cNvPr>
          <p:cNvSpPr>
            <a:spLocks noGrp="1"/>
          </p:cNvSpPr>
          <p:nvPr>
            <p:ph idx="1"/>
          </p:nvPr>
        </p:nvSpPr>
        <p:spPr/>
        <p:txBody>
          <a:bodyPr>
            <a:normAutofit fontScale="77500" lnSpcReduction="20000"/>
          </a:bodyPr>
          <a:lstStyle/>
          <a:p>
            <a:pPr marL="0" indent="0">
              <a:buNone/>
            </a:pPr>
            <a:r>
              <a:rPr lang="en-US" dirty="0"/>
              <a:t>1) Describe the fundamental pathophysiology and natural history of heart failure.</a:t>
            </a:r>
          </a:p>
          <a:p>
            <a:pPr marL="0" indent="0">
              <a:buNone/>
            </a:pPr>
            <a:r>
              <a:rPr lang="en-US" dirty="0"/>
              <a:t> </a:t>
            </a:r>
          </a:p>
          <a:p>
            <a:pPr marL="0" indent="0">
              <a:buNone/>
            </a:pPr>
            <a:r>
              <a:rPr lang="en-US" dirty="0"/>
              <a:t>2) Assess a patient’s volume status through comprehensive clinical evaluation and bedside examination.</a:t>
            </a:r>
          </a:p>
          <a:p>
            <a:pPr marL="0" indent="0">
              <a:buNone/>
            </a:pPr>
            <a:r>
              <a:rPr lang="en-US" dirty="0"/>
              <a:t> </a:t>
            </a:r>
          </a:p>
          <a:p>
            <a:pPr marL="0" indent="0">
              <a:buNone/>
            </a:pPr>
            <a:r>
              <a:rPr lang="en-US" dirty="0"/>
              <a:t>3) Explain the principles and strategies of decongestion, including the use of loop diuretics, thiazide diuretics, and adjunctive agents.</a:t>
            </a:r>
          </a:p>
          <a:p>
            <a:pPr marL="0" indent="0">
              <a:buNone/>
            </a:pPr>
            <a:r>
              <a:rPr lang="en-US" dirty="0"/>
              <a:t> </a:t>
            </a:r>
          </a:p>
          <a:p>
            <a:pPr marL="0" indent="0">
              <a:buNone/>
            </a:pPr>
            <a:r>
              <a:rPr lang="en-US" dirty="0"/>
              <a:t>4) Compare and evaluate in-hospital strategies for initiation and up-titration of guideline-directed medical therapy (GDMT).</a:t>
            </a:r>
          </a:p>
          <a:p>
            <a:pPr marL="0" indent="0">
              <a:buNone/>
            </a:pPr>
            <a:r>
              <a:rPr lang="en-US" dirty="0"/>
              <a:t> </a:t>
            </a:r>
          </a:p>
          <a:p>
            <a:pPr marL="0" indent="0">
              <a:buNone/>
            </a:pPr>
            <a:r>
              <a:rPr lang="en-US" dirty="0"/>
              <a:t>5) Identify clinical features indicative of cardiogenic shock and advanced heart failure.</a:t>
            </a:r>
          </a:p>
          <a:p>
            <a:pPr marL="514350" indent="-514350">
              <a:buFont typeface="+mj-lt"/>
              <a:buAutoNum type="arabicPeriod"/>
            </a:pPr>
            <a:endParaRPr lang="en-US" dirty="0"/>
          </a:p>
        </p:txBody>
      </p:sp>
    </p:spTree>
    <p:extLst>
      <p:ext uri="{BB962C8B-B14F-4D97-AF65-F5344CB8AC3E}">
        <p14:creationId xmlns:p14="http://schemas.microsoft.com/office/powerpoint/2010/main" val="1087697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0EA0A0-CE7B-B750-765F-6B16E3135827}"/>
              </a:ext>
            </a:extLst>
          </p:cNvPr>
          <p:cNvPicPr>
            <a:picLocks noChangeAspect="1"/>
          </p:cNvPicPr>
          <p:nvPr/>
        </p:nvPicPr>
        <p:blipFill>
          <a:blip r:embed="rId2"/>
          <a:stretch>
            <a:fillRect/>
          </a:stretch>
        </p:blipFill>
        <p:spPr>
          <a:xfrm>
            <a:off x="93073" y="3703646"/>
            <a:ext cx="3219899" cy="3038899"/>
          </a:xfrm>
          <a:prstGeom prst="rect">
            <a:avLst/>
          </a:prstGeom>
        </p:spPr>
      </p:pic>
      <p:pic>
        <p:nvPicPr>
          <p:cNvPr id="5" name="Picture 4">
            <a:extLst>
              <a:ext uri="{FF2B5EF4-FFF2-40B4-BE49-F238E27FC236}">
                <a16:creationId xmlns:a16="http://schemas.microsoft.com/office/drawing/2014/main" id="{1F3BCF53-2EF4-9E5D-7425-8F2B7FBA5284}"/>
              </a:ext>
            </a:extLst>
          </p:cNvPr>
          <p:cNvPicPr>
            <a:picLocks noChangeAspect="1"/>
          </p:cNvPicPr>
          <p:nvPr/>
        </p:nvPicPr>
        <p:blipFill>
          <a:blip r:embed="rId3"/>
          <a:stretch>
            <a:fillRect/>
          </a:stretch>
        </p:blipFill>
        <p:spPr>
          <a:xfrm>
            <a:off x="3097566" y="3352311"/>
            <a:ext cx="3553321" cy="3505689"/>
          </a:xfrm>
          <a:prstGeom prst="rect">
            <a:avLst/>
          </a:prstGeom>
        </p:spPr>
      </p:pic>
      <p:pic>
        <p:nvPicPr>
          <p:cNvPr id="7" name="Picture 6">
            <a:extLst>
              <a:ext uri="{FF2B5EF4-FFF2-40B4-BE49-F238E27FC236}">
                <a16:creationId xmlns:a16="http://schemas.microsoft.com/office/drawing/2014/main" id="{0C7C6DD9-674C-1BC1-9D32-194E87C81BFD}"/>
              </a:ext>
            </a:extLst>
          </p:cNvPr>
          <p:cNvPicPr>
            <a:picLocks noChangeAspect="1"/>
          </p:cNvPicPr>
          <p:nvPr/>
        </p:nvPicPr>
        <p:blipFill>
          <a:blip r:embed="rId4"/>
          <a:stretch>
            <a:fillRect/>
          </a:stretch>
        </p:blipFill>
        <p:spPr>
          <a:xfrm>
            <a:off x="6096000" y="3005262"/>
            <a:ext cx="6379636" cy="3852738"/>
          </a:xfrm>
          <a:prstGeom prst="rect">
            <a:avLst/>
          </a:prstGeom>
        </p:spPr>
      </p:pic>
      <p:pic>
        <p:nvPicPr>
          <p:cNvPr id="9" name="Picture 8">
            <a:extLst>
              <a:ext uri="{FF2B5EF4-FFF2-40B4-BE49-F238E27FC236}">
                <a16:creationId xmlns:a16="http://schemas.microsoft.com/office/drawing/2014/main" id="{53F558DC-5C9C-A6E2-7D00-A4F1BB0DF345}"/>
              </a:ext>
            </a:extLst>
          </p:cNvPr>
          <p:cNvPicPr>
            <a:picLocks noChangeAspect="1"/>
          </p:cNvPicPr>
          <p:nvPr/>
        </p:nvPicPr>
        <p:blipFill>
          <a:blip r:embed="rId5"/>
          <a:stretch>
            <a:fillRect/>
          </a:stretch>
        </p:blipFill>
        <p:spPr>
          <a:xfrm>
            <a:off x="1042282" y="71778"/>
            <a:ext cx="10107436" cy="3219899"/>
          </a:xfrm>
          <a:prstGeom prst="rect">
            <a:avLst/>
          </a:prstGeom>
        </p:spPr>
      </p:pic>
    </p:spTree>
    <p:extLst>
      <p:ext uri="{BB962C8B-B14F-4D97-AF65-F5344CB8AC3E}">
        <p14:creationId xmlns:p14="http://schemas.microsoft.com/office/powerpoint/2010/main" val="2077691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7C42BD3C-64D3-7AC9-C824-7BAC76CF8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219" y="560717"/>
            <a:ext cx="6767562" cy="573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293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LEBOLYMPHEDEMA: A hidden side of advanced vein disease | Vein Therapy News">
            <a:extLst>
              <a:ext uri="{FF2B5EF4-FFF2-40B4-BE49-F238E27FC236}">
                <a16:creationId xmlns:a16="http://schemas.microsoft.com/office/drawing/2014/main" id="{8A7422C5-7C7D-30CC-935A-4EF33F06A1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52" r="11300"/>
          <a:stretch/>
        </p:blipFill>
        <p:spPr bwMode="auto">
          <a:xfrm>
            <a:off x="0" y="452582"/>
            <a:ext cx="7969705" cy="57958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emmers sign Illustration by Nicholas Reback | Medical Illustration &amp;  Animation">
            <a:extLst>
              <a:ext uri="{FF2B5EF4-FFF2-40B4-BE49-F238E27FC236}">
                <a16:creationId xmlns:a16="http://schemas.microsoft.com/office/drawing/2014/main" id="{69297FF0-A6B1-42AB-3CF7-7042D0932A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10"/>
          <a:stretch/>
        </p:blipFill>
        <p:spPr bwMode="auto">
          <a:xfrm>
            <a:off x="8164945" y="2842600"/>
            <a:ext cx="3749965" cy="4015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dema: Causes, Symptoms &amp; Treatment">
            <a:extLst>
              <a:ext uri="{FF2B5EF4-FFF2-40B4-BE49-F238E27FC236}">
                <a16:creationId xmlns:a16="http://schemas.microsoft.com/office/drawing/2014/main" id="{7E76B9E5-8348-48ED-A60F-958E9F0214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7973"/>
          <a:stretch/>
        </p:blipFill>
        <p:spPr bwMode="auto">
          <a:xfrm>
            <a:off x="7902431" y="157018"/>
            <a:ext cx="4289569" cy="292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809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D4A37D3-8E28-1D9A-486F-36E853784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0"/>
            <a:ext cx="8972550" cy="6864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C09451F-CA43-1217-B66D-183623C62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704" y="-13038"/>
            <a:ext cx="8970221" cy="68710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D125AE7-275D-6579-C4D1-9D8A837DA3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014" y="13641"/>
            <a:ext cx="8343600" cy="6857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D40432-C540-8135-DE94-3A9DCA2D8993}"/>
              </a:ext>
            </a:extLst>
          </p:cNvPr>
          <p:cNvPicPr>
            <a:picLocks noChangeAspect="1"/>
          </p:cNvPicPr>
          <p:nvPr/>
        </p:nvPicPr>
        <p:blipFill>
          <a:blip r:embed="rId2"/>
          <a:stretch>
            <a:fillRect/>
          </a:stretch>
        </p:blipFill>
        <p:spPr>
          <a:xfrm>
            <a:off x="6185861" y="4349896"/>
            <a:ext cx="5565707" cy="2508104"/>
          </a:xfrm>
          <a:prstGeom prst="rect">
            <a:avLst/>
          </a:prstGeom>
        </p:spPr>
      </p:pic>
      <p:pic>
        <p:nvPicPr>
          <p:cNvPr id="4" name="Picture 3">
            <a:extLst>
              <a:ext uri="{FF2B5EF4-FFF2-40B4-BE49-F238E27FC236}">
                <a16:creationId xmlns:a16="http://schemas.microsoft.com/office/drawing/2014/main" id="{CFC706B4-7113-4B0D-5110-4F53D699AC9D}"/>
              </a:ext>
            </a:extLst>
          </p:cNvPr>
          <p:cNvPicPr>
            <a:picLocks noChangeAspect="1"/>
          </p:cNvPicPr>
          <p:nvPr/>
        </p:nvPicPr>
        <p:blipFill>
          <a:blip r:embed="rId3"/>
          <a:stretch>
            <a:fillRect/>
          </a:stretch>
        </p:blipFill>
        <p:spPr>
          <a:xfrm>
            <a:off x="5667909" y="71584"/>
            <a:ext cx="6524091" cy="4278312"/>
          </a:xfrm>
          <a:prstGeom prst="rect">
            <a:avLst/>
          </a:prstGeom>
        </p:spPr>
      </p:pic>
      <p:pic>
        <p:nvPicPr>
          <p:cNvPr id="5" name="Picture 4">
            <a:extLst>
              <a:ext uri="{FF2B5EF4-FFF2-40B4-BE49-F238E27FC236}">
                <a16:creationId xmlns:a16="http://schemas.microsoft.com/office/drawing/2014/main" id="{370B1FE3-58C9-6188-4DAF-84D5B2784B09}"/>
              </a:ext>
            </a:extLst>
          </p:cNvPr>
          <p:cNvPicPr>
            <a:picLocks noChangeAspect="1"/>
          </p:cNvPicPr>
          <p:nvPr/>
        </p:nvPicPr>
        <p:blipFill>
          <a:blip r:embed="rId4"/>
          <a:stretch>
            <a:fillRect/>
          </a:stretch>
        </p:blipFill>
        <p:spPr>
          <a:xfrm>
            <a:off x="0" y="484895"/>
            <a:ext cx="5448440" cy="2417266"/>
          </a:xfrm>
          <a:prstGeom prst="rect">
            <a:avLst/>
          </a:prstGeom>
        </p:spPr>
      </p:pic>
      <p:pic>
        <p:nvPicPr>
          <p:cNvPr id="7" name="Picture 6">
            <a:extLst>
              <a:ext uri="{FF2B5EF4-FFF2-40B4-BE49-F238E27FC236}">
                <a16:creationId xmlns:a16="http://schemas.microsoft.com/office/drawing/2014/main" id="{E3ECBFCE-6915-EFE7-16A2-A23B3AA06535}"/>
              </a:ext>
            </a:extLst>
          </p:cNvPr>
          <p:cNvPicPr>
            <a:picLocks noChangeAspect="1"/>
          </p:cNvPicPr>
          <p:nvPr/>
        </p:nvPicPr>
        <p:blipFill>
          <a:blip r:embed="rId5"/>
          <a:stretch>
            <a:fillRect/>
          </a:stretch>
        </p:blipFill>
        <p:spPr>
          <a:xfrm>
            <a:off x="-11322" y="3812874"/>
            <a:ext cx="6083659" cy="3045125"/>
          </a:xfrm>
          <a:prstGeom prst="rect">
            <a:avLst/>
          </a:prstGeom>
        </p:spPr>
      </p:pic>
    </p:spTree>
    <p:extLst>
      <p:ext uri="{BB962C8B-B14F-4D97-AF65-F5344CB8AC3E}">
        <p14:creationId xmlns:p14="http://schemas.microsoft.com/office/powerpoint/2010/main" val="1070790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2EF9-55DF-7A1D-8019-A526D45863F1}"/>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47EE8AA3-1EFF-D639-4E3A-3A9A311BA2A0}"/>
              </a:ext>
            </a:extLst>
          </p:cNvPr>
          <p:cNvSpPr>
            <a:spLocks noGrp="1"/>
          </p:cNvSpPr>
          <p:nvPr>
            <p:ph idx="1"/>
          </p:nvPr>
        </p:nvSpPr>
        <p:spPr>
          <a:xfrm>
            <a:off x="838200" y="1461155"/>
            <a:ext cx="10515600" cy="4715808"/>
          </a:xfrm>
        </p:spPr>
        <p:txBody>
          <a:bodyPr>
            <a:normAutofit fontScale="85000" lnSpcReduction="20000"/>
          </a:bodyPr>
          <a:lstStyle/>
          <a:p>
            <a:pPr marL="0" indent="0">
              <a:buNone/>
            </a:pPr>
            <a:r>
              <a:rPr lang="en-US" dirty="0"/>
              <a:t>A 67-year-old man with multivessel CAD s/p multiple MI’s and known LVEF 20% on Entresto 24/26mg BID, spironolactone 25mg QD, Coreg 6.25mg BID and Bumex 2mg BID presents to the ED with worsening dizziness and dyspnea. He has had multiple hospital admissions this year for congestion. During his last admission, his diuretics were intensified.</a:t>
            </a:r>
          </a:p>
          <a:p>
            <a:pPr marL="0" indent="0">
              <a:buNone/>
            </a:pPr>
            <a:r>
              <a:rPr lang="en-US" dirty="0"/>
              <a:t>Vitals: BP 87/44, HR 112, SpO2 95%</a:t>
            </a:r>
          </a:p>
          <a:p>
            <a:pPr marL="0" indent="0">
              <a:buNone/>
            </a:pPr>
            <a:r>
              <a:rPr lang="en-US" dirty="0"/>
              <a:t>Exam: Obese man, alert but lethargic, Lungs clear, JVP estimated at 6cm H2O, Heart RRR with III/VI systolic murmur, no pitting edema is noted, legs are cool to touch.</a:t>
            </a:r>
          </a:p>
          <a:p>
            <a:pPr marL="0" indent="0">
              <a:buNone/>
            </a:pPr>
            <a:endParaRPr lang="en-US" dirty="0"/>
          </a:p>
          <a:p>
            <a:pPr marL="0" indent="0">
              <a:buNone/>
            </a:pPr>
            <a:r>
              <a:rPr lang="en-US" dirty="0"/>
              <a:t>What is the hemodynamic profile of this patient and its appropriate treatment?</a:t>
            </a:r>
          </a:p>
          <a:p>
            <a:pPr marL="0" indent="0">
              <a:buNone/>
            </a:pPr>
            <a:r>
              <a:rPr lang="en-US" dirty="0"/>
              <a:t>A) Warm and Wet -&gt; start diuretics and hold all GDMT</a:t>
            </a:r>
          </a:p>
          <a:p>
            <a:pPr marL="0" indent="0">
              <a:buNone/>
            </a:pPr>
            <a:r>
              <a:rPr lang="en-US" dirty="0"/>
              <a:t>B) Cold and Wet -&gt; Hold beta blocker and give IVFs </a:t>
            </a:r>
          </a:p>
          <a:p>
            <a:pPr marL="0" indent="0">
              <a:buNone/>
            </a:pPr>
            <a:r>
              <a:rPr lang="en-US" dirty="0"/>
              <a:t>C) Cold and Dry -&gt; Hold beta blocker and give IVFs</a:t>
            </a:r>
          </a:p>
          <a:p>
            <a:pPr marL="0" indent="0">
              <a:buNone/>
            </a:pPr>
            <a:r>
              <a:rPr lang="en-US" dirty="0"/>
              <a:t>D) Warm and Dry -&gt; Continue GDMT</a:t>
            </a:r>
          </a:p>
          <a:p>
            <a:pPr marL="0" indent="0">
              <a:buNone/>
            </a:pPr>
            <a:endParaRPr lang="en-US" dirty="0"/>
          </a:p>
        </p:txBody>
      </p:sp>
    </p:spTree>
    <p:extLst>
      <p:ext uri="{BB962C8B-B14F-4D97-AF65-F5344CB8AC3E}">
        <p14:creationId xmlns:p14="http://schemas.microsoft.com/office/powerpoint/2010/main" val="3885756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36FE4-1A8B-CF70-CC9A-C74ECAA38E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D94AB5-2C5E-19CE-D32F-20993177BB40}"/>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E0E38D25-9FF9-E519-7861-6203D63F2256}"/>
              </a:ext>
            </a:extLst>
          </p:cNvPr>
          <p:cNvSpPr>
            <a:spLocks noGrp="1"/>
          </p:cNvSpPr>
          <p:nvPr>
            <p:ph idx="1"/>
          </p:nvPr>
        </p:nvSpPr>
        <p:spPr>
          <a:xfrm>
            <a:off x="838200" y="1461155"/>
            <a:ext cx="10515600" cy="4715808"/>
          </a:xfrm>
        </p:spPr>
        <p:txBody>
          <a:bodyPr>
            <a:normAutofit fontScale="85000" lnSpcReduction="20000"/>
          </a:bodyPr>
          <a:lstStyle/>
          <a:p>
            <a:pPr marL="0" indent="0">
              <a:buNone/>
            </a:pPr>
            <a:r>
              <a:rPr lang="en-US" dirty="0"/>
              <a:t>A 67-year-old man with multivessel CAD s/p multiple MI’s and known LVEF 20% on Entresto 24/26mg BID, spironolactone 25mg QD, Coreg 6.25mg BID and Bumex 2mg BID presents to the ED with worsening dizziness and dyspnea. He has had multiple hospital admissions this year for congestion. During his last admission, his diuretics were intensified.</a:t>
            </a:r>
          </a:p>
          <a:p>
            <a:pPr marL="0" indent="0">
              <a:buNone/>
            </a:pPr>
            <a:r>
              <a:rPr lang="en-US" dirty="0"/>
              <a:t>Vitals: BP 87/44, HR 112, SpO2 95%</a:t>
            </a:r>
          </a:p>
          <a:p>
            <a:pPr marL="0" indent="0">
              <a:buNone/>
            </a:pPr>
            <a:r>
              <a:rPr lang="en-US" dirty="0"/>
              <a:t>Exam: Obese man, alert but lethargic, Lungs clear, JVP estimated at 6cm H2O, Heart RRR with III/VI systolic murmur, no pitting edema is noted.</a:t>
            </a:r>
          </a:p>
          <a:p>
            <a:pPr marL="0" indent="0">
              <a:buNone/>
            </a:pPr>
            <a:endParaRPr lang="en-US" dirty="0"/>
          </a:p>
          <a:p>
            <a:pPr marL="0" indent="0">
              <a:buNone/>
            </a:pPr>
            <a:r>
              <a:rPr lang="en-US" dirty="0"/>
              <a:t>What is the hemodynamic profile of this patient and its appropriate treatment?</a:t>
            </a:r>
          </a:p>
          <a:p>
            <a:pPr marL="0" indent="0">
              <a:buNone/>
            </a:pPr>
            <a:r>
              <a:rPr lang="en-US" dirty="0"/>
              <a:t>A) Warm and Wet -&gt; start diuretics and hold all GDMT</a:t>
            </a:r>
          </a:p>
          <a:p>
            <a:pPr marL="0" indent="0">
              <a:buNone/>
            </a:pPr>
            <a:r>
              <a:rPr lang="en-US" dirty="0"/>
              <a:t>B) Cold and Wet -&gt; Hold beta blocker and give IVFs </a:t>
            </a:r>
          </a:p>
          <a:p>
            <a:pPr marL="0" indent="0">
              <a:buNone/>
            </a:pPr>
            <a:r>
              <a:rPr lang="en-US" b="1" dirty="0">
                <a:solidFill>
                  <a:srgbClr val="FF0000"/>
                </a:solidFill>
              </a:rPr>
              <a:t>C) Cold and Dry -&gt; Hold beta blocker and give IVFs</a:t>
            </a:r>
          </a:p>
          <a:p>
            <a:pPr marL="0" indent="0">
              <a:buNone/>
            </a:pPr>
            <a:r>
              <a:rPr lang="en-US" dirty="0"/>
              <a:t>D) Warm and Dry -&gt; start diuretics and continue GDMT</a:t>
            </a:r>
          </a:p>
          <a:p>
            <a:pPr marL="0" indent="0">
              <a:buNone/>
            </a:pPr>
            <a:endParaRPr lang="en-US" dirty="0"/>
          </a:p>
        </p:txBody>
      </p:sp>
    </p:spTree>
    <p:extLst>
      <p:ext uri="{BB962C8B-B14F-4D97-AF65-F5344CB8AC3E}">
        <p14:creationId xmlns:p14="http://schemas.microsoft.com/office/powerpoint/2010/main" val="184980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esign of therapy for advanced heart failure - Stevenson ...">
            <a:extLst>
              <a:ext uri="{FF2B5EF4-FFF2-40B4-BE49-F238E27FC236}">
                <a16:creationId xmlns:a16="http://schemas.microsoft.com/office/drawing/2014/main" id="{CF5F3E64-EB88-4E36-B0BC-1006FD436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171450"/>
            <a:ext cx="9086850"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502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48276-4B0F-9746-D204-0751A9200382}"/>
              </a:ext>
            </a:extLst>
          </p:cNvPr>
          <p:cNvPicPr>
            <a:picLocks noChangeAspect="1"/>
          </p:cNvPicPr>
          <p:nvPr/>
        </p:nvPicPr>
        <p:blipFill>
          <a:blip r:embed="rId2"/>
          <a:stretch>
            <a:fillRect/>
          </a:stretch>
        </p:blipFill>
        <p:spPr>
          <a:xfrm>
            <a:off x="341489" y="894996"/>
            <a:ext cx="4763165" cy="5068007"/>
          </a:xfrm>
          <a:prstGeom prst="rect">
            <a:avLst/>
          </a:prstGeom>
        </p:spPr>
      </p:pic>
      <p:pic>
        <p:nvPicPr>
          <p:cNvPr id="5" name="Picture 4">
            <a:extLst>
              <a:ext uri="{FF2B5EF4-FFF2-40B4-BE49-F238E27FC236}">
                <a16:creationId xmlns:a16="http://schemas.microsoft.com/office/drawing/2014/main" id="{F5A42556-2C54-B20D-C496-420238673D68}"/>
              </a:ext>
            </a:extLst>
          </p:cNvPr>
          <p:cNvPicPr>
            <a:picLocks noChangeAspect="1"/>
          </p:cNvPicPr>
          <p:nvPr/>
        </p:nvPicPr>
        <p:blipFill>
          <a:blip r:embed="rId3"/>
          <a:stretch>
            <a:fillRect/>
          </a:stretch>
        </p:blipFill>
        <p:spPr>
          <a:xfrm>
            <a:off x="5187781" y="823761"/>
            <a:ext cx="6799341" cy="5139242"/>
          </a:xfrm>
          <a:prstGeom prst="rect">
            <a:avLst/>
          </a:prstGeom>
        </p:spPr>
      </p:pic>
      <p:sp>
        <p:nvSpPr>
          <p:cNvPr id="2" name="TextBox 1">
            <a:extLst>
              <a:ext uri="{FF2B5EF4-FFF2-40B4-BE49-F238E27FC236}">
                <a16:creationId xmlns:a16="http://schemas.microsoft.com/office/drawing/2014/main" id="{C1D349A3-DB11-0D57-1BD8-61E652F6477E}"/>
              </a:ext>
            </a:extLst>
          </p:cNvPr>
          <p:cNvSpPr txBox="1"/>
          <p:nvPr/>
        </p:nvSpPr>
        <p:spPr>
          <a:xfrm>
            <a:off x="263951" y="6240545"/>
            <a:ext cx="12192000" cy="400110"/>
          </a:xfrm>
          <a:prstGeom prst="rect">
            <a:avLst/>
          </a:prstGeom>
          <a:noFill/>
        </p:spPr>
        <p:txBody>
          <a:bodyPr wrap="square" rtlCol="0">
            <a:spAutoFit/>
          </a:bodyPr>
          <a:lstStyle/>
          <a:p>
            <a:r>
              <a:rPr lang="en-US" sz="2000" b="1" dirty="0">
                <a:solidFill>
                  <a:srgbClr val="FF0000"/>
                </a:solidFill>
              </a:rPr>
              <a:t>Basic HF Labs: CBC, CMP, HS-troponin, NT-pro BNP, TSH, Iron Profile (with ferritin), UA, and CK. Consider UDS.</a:t>
            </a:r>
          </a:p>
        </p:txBody>
      </p:sp>
    </p:spTree>
    <p:extLst>
      <p:ext uri="{BB962C8B-B14F-4D97-AF65-F5344CB8AC3E}">
        <p14:creationId xmlns:p14="http://schemas.microsoft.com/office/powerpoint/2010/main" val="19742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B510148-94ED-23C6-1EC9-E25436D33643}"/>
              </a:ext>
            </a:extLst>
          </p:cNvPr>
          <p:cNvSpPr/>
          <p:nvPr/>
        </p:nvSpPr>
        <p:spPr>
          <a:xfrm>
            <a:off x="5989160" y="1480006"/>
            <a:ext cx="5906339" cy="49302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674EAAF-FC36-DC27-0921-C5F4085AE60A}"/>
              </a:ext>
            </a:extLst>
          </p:cNvPr>
          <p:cNvSpPr/>
          <p:nvPr/>
        </p:nvSpPr>
        <p:spPr>
          <a:xfrm>
            <a:off x="296500" y="1480007"/>
            <a:ext cx="5406715" cy="4930219"/>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63C049-4789-ABDF-4A66-792A9D0E8BFE}"/>
              </a:ext>
            </a:extLst>
          </p:cNvPr>
          <p:cNvSpPr>
            <a:spLocks noGrp="1"/>
          </p:cNvSpPr>
          <p:nvPr>
            <p:ph type="title"/>
          </p:nvPr>
        </p:nvSpPr>
        <p:spPr/>
        <p:txBody>
          <a:bodyPr/>
          <a:lstStyle/>
          <a:p>
            <a:r>
              <a:rPr lang="en-US" dirty="0"/>
              <a:t>Treatment - Overview</a:t>
            </a:r>
          </a:p>
        </p:txBody>
      </p:sp>
      <p:sp>
        <p:nvSpPr>
          <p:cNvPr id="3" name="Content Placeholder 2">
            <a:extLst>
              <a:ext uri="{FF2B5EF4-FFF2-40B4-BE49-F238E27FC236}">
                <a16:creationId xmlns:a16="http://schemas.microsoft.com/office/drawing/2014/main" id="{52FC0DBC-5533-CB18-17FD-4E8E00B24646}"/>
              </a:ext>
            </a:extLst>
          </p:cNvPr>
          <p:cNvSpPr>
            <a:spLocks noGrp="1"/>
          </p:cNvSpPr>
          <p:nvPr>
            <p:ph sz="half" idx="1"/>
          </p:nvPr>
        </p:nvSpPr>
        <p:spPr>
          <a:xfrm>
            <a:off x="809415" y="1825625"/>
            <a:ext cx="5181600" cy="4351338"/>
          </a:xfrm>
        </p:spPr>
        <p:txBody>
          <a:bodyPr>
            <a:normAutofit fontScale="92500" lnSpcReduction="20000"/>
          </a:bodyPr>
          <a:lstStyle/>
          <a:p>
            <a:pPr marL="0" indent="0">
              <a:buNone/>
            </a:pPr>
            <a:r>
              <a:rPr lang="en-US" b="1" dirty="0"/>
              <a:t>Goal #1 Decongestion:</a:t>
            </a:r>
          </a:p>
          <a:p>
            <a:r>
              <a:rPr lang="en-US" dirty="0"/>
              <a:t>Loop diuretics</a:t>
            </a:r>
          </a:p>
          <a:p>
            <a:pPr lvl="1"/>
            <a:r>
              <a:rPr lang="en-US" dirty="0"/>
              <a:t>IV bolus vs continuous infusion?</a:t>
            </a:r>
          </a:p>
          <a:p>
            <a:pPr lvl="1"/>
            <a:r>
              <a:rPr lang="en-US" dirty="0"/>
              <a:t>Dosing?</a:t>
            </a:r>
          </a:p>
          <a:p>
            <a:r>
              <a:rPr lang="en-US" dirty="0"/>
              <a:t>Thiazide diuretics</a:t>
            </a:r>
          </a:p>
          <a:p>
            <a:pPr lvl="1"/>
            <a:r>
              <a:rPr lang="en-US" dirty="0"/>
              <a:t>When to add?</a:t>
            </a:r>
          </a:p>
          <a:p>
            <a:pPr lvl="1"/>
            <a:r>
              <a:rPr lang="en-US" dirty="0"/>
              <a:t>What do we monitor?</a:t>
            </a:r>
          </a:p>
          <a:p>
            <a:r>
              <a:rPr lang="en-US" dirty="0"/>
              <a:t>Acetazolamide</a:t>
            </a:r>
          </a:p>
          <a:p>
            <a:pPr lvl="1"/>
            <a:r>
              <a:rPr lang="en-US" dirty="0"/>
              <a:t>When to add?</a:t>
            </a:r>
          </a:p>
          <a:p>
            <a:pPr lvl="1"/>
            <a:r>
              <a:rPr lang="en-US" dirty="0"/>
              <a:t>What do we monitor?</a:t>
            </a:r>
          </a:p>
          <a:p>
            <a:r>
              <a:rPr lang="en-US" dirty="0"/>
              <a:t>How do we define euvolemia?</a:t>
            </a:r>
          </a:p>
          <a:p>
            <a:r>
              <a:rPr lang="en-US" dirty="0"/>
              <a:t>Worsening renal function</a:t>
            </a:r>
          </a:p>
        </p:txBody>
      </p:sp>
      <p:sp>
        <p:nvSpPr>
          <p:cNvPr id="4" name="Content Placeholder 3">
            <a:extLst>
              <a:ext uri="{FF2B5EF4-FFF2-40B4-BE49-F238E27FC236}">
                <a16:creationId xmlns:a16="http://schemas.microsoft.com/office/drawing/2014/main" id="{E3C8498D-776E-D803-F8A1-C38318182020}"/>
              </a:ext>
            </a:extLst>
          </p:cNvPr>
          <p:cNvSpPr>
            <a:spLocks noGrp="1"/>
          </p:cNvSpPr>
          <p:nvPr>
            <p:ph sz="half" idx="2"/>
          </p:nvPr>
        </p:nvSpPr>
        <p:spPr>
          <a:xfrm>
            <a:off x="6502074" y="1769446"/>
            <a:ext cx="5181600" cy="4351338"/>
          </a:xfrm>
        </p:spPr>
        <p:txBody>
          <a:bodyPr>
            <a:normAutofit fontScale="92500" lnSpcReduction="20000"/>
          </a:bodyPr>
          <a:lstStyle/>
          <a:p>
            <a:pPr marL="0" indent="0">
              <a:buNone/>
            </a:pPr>
            <a:r>
              <a:rPr lang="en-US" b="1" dirty="0"/>
              <a:t>Goal #2 Initiation of guideline directed medical therapy:</a:t>
            </a:r>
          </a:p>
          <a:p>
            <a:pPr lvl="1"/>
            <a:r>
              <a:rPr lang="en-US" dirty="0"/>
              <a:t>Renin-Angiotensin System inhibitors</a:t>
            </a:r>
          </a:p>
          <a:p>
            <a:pPr lvl="1"/>
            <a:r>
              <a:rPr lang="en-US" dirty="0"/>
              <a:t>Beta Blockers</a:t>
            </a:r>
          </a:p>
          <a:p>
            <a:pPr lvl="1"/>
            <a:r>
              <a:rPr lang="en-US" dirty="0"/>
              <a:t>Mineralocorticoid receptor blockers</a:t>
            </a:r>
          </a:p>
          <a:p>
            <a:pPr lvl="1"/>
            <a:r>
              <a:rPr lang="en-US" dirty="0"/>
              <a:t>Sodium-glucose co-transporter 2 inhibitors</a:t>
            </a:r>
          </a:p>
          <a:p>
            <a:r>
              <a:rPr lang="en-US" dirty="0"/>
              <a:t>When to add? </a:t>
            </a:r>
          </a:p>
          <a:p>
            <a:r>
              <a:rPr lang="en-US" dirty="0"/>
              <a:t>In what order? </a:t>
            </a:r>
          </a:p>
          <a:p>
            <a:r>
              <a:rPr lang="en-US" dirty="0"/>
              <a:t>At what dose? </a:t>
            </a:r>
          </a:p>
          <a:p>
            <a:r>
              <a:rPr lang="en-US" dirty="0"/>
              <a:t>How many while inpatients?</a:t>
            </a:r>
          </a:p>
        </p:txBody>
      </p:sp>
    </p:spTree>
    <p:extLst>
      <p:ext uri="{BB962C8B-B14F-4D97-AF65-F5344CB8AC3E}">
        <p14:creationId xmlns:p14="http://schemas.microsoft.com/office/powerpoint/2010/main" val="86982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581A3-BAA5-783A-33E4-130B38B5712F}"/>
              </a:ext>
            </a:extLst>
          </p:cNvPr>
          <p:cNvSpPr>
            <a:spLocks noGrp="1"/>
          </p:cNvSpPr>
          <p:nvPr>
            <p:ph type="title"/>
          </p:nvPr>
        </p:nvSpPr>
        <p:spPr/>
        <p:txBody>
          <a:bodyPr/>
          <a:lstStyle/>
          <a:p>
            <a:r>
              <a:rPr lang="en-US" dirty="0"/>
              <a:t>Definition of heart failure</a:t>
            </a:r>
          </a:p>
        </p:txBody>
      </p:sp>
      <p:sp>
        <p:nvSpPr>
          <p:cNvPr id="3" name="Content Placeholder 2">
            <a:extLst>
              <a:ext uri="{FF2B5EF4-FFF2-40B4-BE49-F238E27FC236}">
                <a16:creationId xmlns:a16="http://schemas.microsoft.com/office/drawing/2014/main" id="{C348D028-BF2A-6B8C-F7FC-418503135789}"/>
              </a:ext>
            </a:extLst>
          </p:cNvPr>
          <p:cNvSpPr>
            <a:spLocks noGrp="1"/>
          </p:cNvSpPr>
          <p:nvPr>
            <p:ph idx="1"/>
          </p:nvPr>
        </p:nvSpPr>
        <p:spPr>
          <a:xfrm>
            <a:off x="684523" y="1803809"/>
            <a:ext cx="10515600" cy="4351338"/>
          </a:xfrm>
        </p:spPr>
        <p:txBody>
          <a:bodyPr>
            <a:normAutofit/>
          </a:bodyPr>
          <a:lstStyle/>
          <a:p>
            <a:pPr marL="0" indent="0" algn="ctr">
              <a:buNone/>
            </a:pPr>
            <a:r>
              <a:rPr lang="en-US" sz="3200" dirty="0"/>
              <a:t>HF is a complex clinical syndrome with symptoms and signs that result from </a:t>
            </a:r>
            <a:r>
              <a:rPr lang="en-US" sz="3200" b="1" dirty="0">
                <a:solidFill>
                  <a:srgbClr val="FF0000"/>
                </a:solidFill>
              </a:rPr>
              <a:t>any structural or functional impairment of ventricular filling or ejection of blood</a:t>
            </a:r>
            <a:r>
              <a:rPr lang="en-US" sz="3200" dirty="0"/>
              <a:t>.</a:t>
            </a:r>
          </a:p>
        </p:txBody>
      </p:sp>
      <p:pic>
        <p:nvPicPr>
          <p:cNvPr id="12290" name="Picture 2">
            <a:extLst>
              <a:ext uri="{FF2B5EF4-FFF2-40B4-BE49-F238E27FC236}">
                <a16:creationId xmlns:a16="http://schemas.microsoft.com/office/drawing/2014/main" id="{CE0C3D9E-877A-6ABB-D83C-0DA44F25A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317" y="3363012"/>
            <a:ext cx="716201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01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19AC3-E925-D087-D6DB-D64E0FDEE466}"/>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5462699-E5D6-7D0E-1C9E-EAF7B14C73F7}"/>
              </a:ext>
            </a:extLst>
          </p:cNvPr>
          <p:cNvSpPr/>
          <p:nvPr/>
        </p:nvSpPr>
        <p:spPr>
          <a:xfrm>
            <a:off x="296500" y="1480007"/>
            <a:ext cx="11618980" cy="4930219"/>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941509-C000-0986-BE21-35836E9EC9A6}"/>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8D32FD81-A52A-862F-B87F-533AA7AC873F}"/>
              </a:ext>
            </a:extLst>
          </p:cNvPr>
          <p:cNvSpPr>
            <a:spLocks noGrp="1"/>
          </p:cNvSpPr>
          <p:nvPr>
            <p:ph sz="half" idx="1"/>
          </p:nvPr>
        </p:nvSpPr>
        <p:spPr>
          <a:xfrm>
            <a:off x="809415" y="1825625"/>
            <a:ext cx="4928629" cy="4535438"/>
          </a:xfrm>
        </p:spPr>
        <p:txBody>
          <a:bodyPr>
            <a:normAutofit fontScale="92500" lnSpcReduction="20000"/>
          </a:bodyPr>
          <a:lstStyle/>
          <a:p>
            <a:pPr marL="0" indent="0">
              <a:buNone/>
            </a:pPr>
            <a:r>
              <a:rPr lang="en-US" b="1" dirty="0"/>
              <a:t>Goal #1 Decongestion:</a:t>
            </a:r>
          </a:p>
          <a:p>
            <a:r>
              <a:rPr lang="en-US" dirty="0"/>
              <a:t>Loop diuretics</a:t>
            </a:r>
          </a:p>
          <a:p>
            <a:pPr lvl="1"/>
            <a:r>
              <a:rPr lang="en-US" dirty="0"/>
              <a:t>Furosemide 20-160mg IV BID or TID</a:t>
            </a:r>
          </a:p>
          <a:p>
            <a:pPr lvl="1"/>
            <a:r>
              <a:rPr lang="en-US" dirty="0"/>
              <a:t>Bumetanide 0.5-3mg IV BID or TID</a:t>
            </a:r>
          </a:p>
          <a:p>
            <a:r>
              <a:rPr lang="en-US" dirty="0"/>
              <a:t>IV bolus Q12H vs continuous infusion?</a:t>
            </a:r>
          </a:p>
          <a:p>
            <a:pPr lvl="2"/>
            <a:r>
              <a:rPr lang="en-US" dirty="0"/>
              <a:t>Doesn’t matter, no difference.</a:t>
            </a:r>
          </a:p>
          <a:p>
            <a:pPr lvl="2"/>
            <a:r>
              <a:rPr lang="en-US" dirty="0"/>
              <a:t>This doesn’t mean a continuous infusion is wrong.</a:t>
            </a:r>
          </a:p>
          <a:p>
            <a:r>
              <a:rPr lang="en-US" dirty="0"/>
              <a:t>Dosing?</a:t>
            </a:r>
          </a:p>
          <a:p>
            <a:pPr lvl="2"/>
            <a:r>
              <a:rPr lang="en-US" dirty="0"/>
              <a:t>High dose (2.5x home oral dose) is better than low dose.</a:t>
            </a:r>
          </a:p>
          <a:p>
            <a:pPr lvl="2"/>
            <a:r>
              <a:rPr lang="en-US" dirty="0"/>
              <a:t>Double the dose until desired response, please don’t wait 12 hours.</a:t>
            </a:r>
          </a:p>
        </p:txBody>
      </p:sp>
      <p:pic>
        <p:nvPicPr>
          <p:cNvPr id="10" name="Picture 9">
            <a:extLst>
              <a:ext uri="{FF2B5EF4-FFF2-40B4-BE49-F238E27FC236}">
                <a16:creationId xmlns:a16="http://schemas.microsoft.com/office/drawing/2014/main" id="{DAAAA4F0-8899-811C-DDDB-223A8A3600DF}"/>
              </a:ext>
            </a:extLst>
          </p:cNvPr>
          <p:cNvPicPr>
            <a:picLocks noChangeAspect="1"/>
          </p:cNvPicPr>
          <p:nvPr/>
        </p:nvPicPr>
        <p:blipFill>
          <a:blip r:embed="rId2"/>
          <a:stretch>
            <a:fillRect/>
          </a:stretch>
        </p:blipFill>
        <p:spPr>
          <a:xfrm>
            <a:off x="6096000" y="1577471"/>
            <a:ext cx="4978899" cy="2215491"/>
          </a:xfrm>
          <a:prstGeom prst="rect">
            <a:avLst/>
          </a:prstGeom>
        </p:spPr>
      </p:pic>
      <p:pic>
        <p:nvPicPr>
          <p:cNvPr id="12" name="Picture 11">
            <a:extLst>
              <a:ext uri="{FF2B5EF4-FFF2-40B4-BE49-F238E27FC236}">
                <a16:creationId xmlns:a16="http://schemas.microsoft.com/office/drawing/2014/main" id="{8F83CB63-8329-F9C1-04ED-CCB1599C001D}"/>
              </a:ext>
            </a:extLst>
          </p:cNvPr>
          <p:cNvPicPr>
            <a:picLocks noChangeAspect="1"/>
          </p:cNvPicPr>
          <p:nvPr/>
        </p:nvPicPr>
        <p:blipFill>
          <a:blip r:embed="rId3"/>
          <a:stretch>
            <a:fillRect/>
          </a:stretch>
        </p:blipFill>
        <p:spPr>
          <a:xfrm>
            <a:off x="5857309" y="3842125"/>
            <a:ext cx="5667611" cy="2518938"/>
          </a:xfrm>
          <a:prstGeom prst="rect">
            <a:avLst/>
          </a:prstGeom>
        </p:spPr>
      </p:pic>
      <p:grpSp>
        <p:nvGrpSpPr>
          <p:cNvPr id="17" name="Group 16">
            <a:extLst>
              <a:ext uri="{FF2B5EF4-FFF2-40B4-BE49-F238E27FC236}">
                <a16:creationId xmlns:a16="http://schemas.microsoft.com/office/drawing/2014/main" id="{E0A3F2C7-E563-31A1-0D25-BF6CB9BF73F9}"/>
              </a:ext>
            </a:extLst>
          </p:cNvPr>
          <p:cNvGrpSpPr/>
          <p:nvPr/>
        </p:nvGrpSpPr>
        <p:grpSpPr>
          <a:xfrm>
            <a:off x="5662988" y="1918072"/>
            <a:ext cx="6189960" cy="4237008"/>
            <a:chOff x="5662988" y="1918072"/>
            <a:chExt cx="6189960" cy="4237008"/>
          </a:xfrm>
        </p:grpSpPr>
        <p:pic>
          <p:nvPicPr>
            <p:cNvPr id="14" name="Picture 13">
              <a:extLst>
                <a:ext uri="{FF2B5EF4-FFF2-40B4-BE49-F238E27FC236}">
                  <a16:creationId xmlns:a16="http://schemas.microsoft.com/office/drawing/2014/main" id="{2F825087-0C8D-CFB4-7B78-2D7F95E65E2D}"/>
                </a:ext>
              </a:extLst>
            </p:cNvPr>
            <p:cNvPicPr>
              <a:picLocks noChangeAspect="1"/>
            </p:cNvPicPr>
            <p:nvPr/>
          </p:nvPicPr>
          <p:blipFill>
            <a:blip r:embed="rId4"/>
            <a:stretch>
              <a:fillRect/>
            </a:stretch>
          </p:blipFill>
          <p:spPr>
            <a:xfrm>
              <a:off x="5662988" y="1918072"/>
              <a:ext cx="6189960" cy="4237008"/>
            </a:xfrm>
            <a:prstGeom prst="rect">
              <a:avLst/>
            </a:prstGeom>
          </p:spPr>
        </p:pic>
        <p:sp>
          <p:nvSpPr>
            <p:cNvPr id="15" name="Rectangle 14">
              <a:extLst>
                <a:ext uri="{FF2B5EF4-FFF2-40B4-BE49-F238E27FC236}">
                  <a16:creationId xmlns:a16="http://schemas.microsoft.com/office/drawing/2014/main" id="{0274E116-0E63-E04C-F1F1-E7C232D86520}"/>
                </a:ext>
              </a:extLst>
            </p:cNvPr>
            <p:cNvSpPr/>
            <p:nvPr/>
          </p:nvSpPr>
          <p:spPr>
            <a:xfrm>
              <a:off x="11353800" y="2507530"/>
              <a:ext cx="363718" cy="82955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B40A08C-5841-6D80-9CF8-01E93A47D6B1}"/>
                </a:ext>
              </a:extLst>
            </p:cNvPr>
            <p:cNvSpPr/>
            <p:nvPr/>
          </p:nvSpPr>
          <p:spPr>
            <a:xfrm>
              <a:off x="11369965" y="4055430"/>
              <a:ext cx="363718" cy="21303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136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8CAD1-1DE4-79E6-B904-4531259ED79D}"/>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58F2049-E39D-A404-00CA-BE528737DBE4}"/>
              </a:ext>
            </a:extLst>
          </p:cNvPr>
          <p:cNvSpPr/>
          <p:nvPr/>
        </p:nvSpPr>
        <p:spPr>
          <a:xfrm>
            <a:off x="296500" y="1480007"/>
            <a:ext cx="11618980" cy="4930219"/>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8E387B-550D-49FB-F630-8AD4AEAF2C30}"/>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547348B1-58EA-71A0-ACEC-1095133D8272}"/>
              </a:ext>
            </a:extLst>
          </p:cNvPr>
          <p:cNvSpPr>
            <a:spLocks noGrp="1"/>
          </p:cNvSpPr>
          <p:nvPr>
            <p:ph sz="half" idx="1"/>
          </p:nvPr>
        </p:nvSpPr>
        <p:spPr>
          <a:xfrm>
            <a:off x="809414" y="1825625"/>
            <a:ext cx="10544385" cy="4351338"/>
          </a:xfrm>
        </p:spPr>
        <p:txBody>
          <a:bodyPr>
            <a:normAutofit/>
          </a:bodyPr>
          <a:lstStyle/>
          <a:p>
            <a:pPr marL="0" indent="0">
              <a:buNone/>
            </a:pPr>
            <a:r>
              <a:rPr lang="en-US" b="1" dirty="0"/>
              <a:t>Goal #1 Decongestion:</a:t>
            </a:r>
          </a:p>
          <a:p>
            <a:r>
              <a:rPr lang="en-US" dirty="0"/>
              <a:t>Thiazide diuretics</a:t>
            </a:r>
          </a:p>
          <a:p>
            <a:pPr lvl="1"/>
            <a:r>
              <a:rPr lang="en-US" dirty="0"/>
              <a:t>Metolazone 2.5-5mg once daily or Chlorthalidone 250-500mg BID</a:t>
            </a:r>
          </a:p>
          <a:p>
            <a:pPr lvl="1"/>
            <a:r>
              <a:rPr lang="en-US" dirty="0"/>
              <a:t>When to add?</a:t>
            </a:r>
          </a:p>
          <a:p>
            <a:pPr lvl="2"/>
            <a:r>
              <a:rPr lang="en-US" dirty="0"/>
              <a:t>When “diuretic resistance” is encountered. No clear definition. </a:t>
            </a:r>
          </a:p>
          <a:p>
            <a:pPr lvl="2"/>
            <a:r>
              <a:rPr lang="en-US" dirty="0"/>
              <a:t>&gt;150cc/</a:t>
            </a:r>
            <a:r>
              <a:rPr lang="en-US" dirty="0" err="1"/>
              <a:t>hr</a:t>
            </a:r>
            <a:r>
              <a:rPr lang="en-US" dirty="0"/>
              <a:t> (3600cc in 24 </a:t>
            </a:r>
            <a:r>
              <a:rPr lang="en-US" dirty="0" err="1"/>
              <a:t>hrs</a:t>
            </a:r>
            <a:r>
              <a:rPr lang="en-US" dirty="0"/>
              <a:t>) is a reasonable goal</a:t>
            </a:r>
          </a:p>
          <a:p>
            <a:pPr lvl="2"/>
            <a:r>
              <a:rPr lang="en-US" dirty="0"/>
              <a:t>Post-diuretic spot urine sodium &lt;50 to 70 mmol/l is associated with higher risk of worsening kidney function, worsening HF, and long-term adverse events. Can be useful.</a:t>
            </a:r>
          </a:p>
          <a:p>
            <a:pPr lvl="1"/>
            <a:r>
              <a:rPr lang="en-US" dirty="0"/>
              <a:t>What do we monitor?</a:t>
            </a:r>
          </a:p>
          <a:p>
            <a:pPr lvl="2"/>
            <a:r>
              <a:rPr lang="en-US" dirty="0"/>
              <a:t>BMP at least Q12, consider Q6H if using continuous infusion or daily thiazide augmentation.</a:t>
            </a:r>
          </a:p>
        </p:txBody>
      </p:sp>
      <p:pic>
        <p:nvPicPr>
          <p:cNvPr id="2050" name="Picture 2">
            <a:extLst>
              <a:ext uri="{FF2B5EF4-FFF2-40B4-BE49-F238E27FC236}">
                <a16:creationId xmlns:a16="http://schemas.microsoft.com/office/drawing/2014/main" id="{8E0B58DE-523F-71DD-A192-B89979C4C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742" y="1369983"/>
            <a:ext cx="9071728" cy="504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81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C214D-74B4-3CF3-FFE1-A8E5A5616F59}"/>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CC2AB6-DE51-2449-7D49-5963CD0221A3}"/>
              </a:ext>
            </a:extLst>
          </p:cNvPr>
          <p:cNvSpPr/>
          <p:nvPr/>
        </p:nvSpPr>
        <p:spPr>
          <a:xfrm>
            <a:off x="296500" y="1480007"/>
            <a:ext cx="11618980" cy="4930219"/>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BB627-29E4-C350-AD1E-58420D43ABB2}"/>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4D19AC34-E9EB-6207-F474-5AE60F753C98}"/>
              </a:ext>
            </a:extLst>
          </p:cNvPr>
          <p:cNvSpPr>
            <a:spLocks noGrp="1"/>
          </p:cNvSpPr>
          <p:nvPr>
            <p:ph sz="half" idx="1"/>
          </p:nvPr>
        </p:nvSpPr>
        <p:spPr>
          <a:xfrm>
            <a:off x="809414" y="1825625"/>
            <a:ext cx="3988413" cy="4351338"/>
          </a:xfrm>
        </p:spPr>
        <p:txBody>
          <a:bodyPr>
            <a:normAutofit/>
          </a:bodyPr>
          <a:lstStyle/>
          <a:p>
            <a:pPr marL="0" indent="0">
              <a:buNone/>
            </a:pPr>
            <a:r>
              <a:rPr lang="en-US" b="1" dirty="0"/>
              <a:t>Goal #1 Decongestion:</a:t>
            </a:r>
          </a:p>
          <a:p>
            <a:r>
              <a:rPr lang="en-US" dirty="0"/>
              <a:t>Acetazolamide 250-500mg PO or IV daily</a:t>
            </a:r>
          </a:p>
          <a:p>
            <a:pPr lvl="1"/>
            <a:r>
              <a:rPr lang="en-US" dirty="0"/>
              <a:t>When to add?</a:t>
            </a:r>
          </a:p>
          <a:p>
            <a:pPr lvl="2"/>
            <a:r>
              <a:rPr lang="en-US" dirty="0"/>
              <a:t>Often when HCO3 &gt; 27 so  called contraction alkalosis.</a:t>
            </a:r>
          </a:p>
          <a:p>
            <a:pPr lvl="1"/>
            <a:r>
              <a:rPr lang="en-US" dirty="0"/>
              <a:t>What do we monitor?</a:t>
            </a:r>
          </a:p>
          <a:p>
            <a:pPr lvl="2"/>
            <a:r>
              <a:rPr lang="en-US" dirty="0"/>
              <a:t>BMP daily at minimum</a:t>
            </a:r>
          </a:p>
        </p:txBody>
      </p:sp>
      <p:pic>
        <p:nvPicPr>
          <p:cNvPr id="3074" name="Picture 2">
            <a:extLst>
              <a:ext uri="{FF2B5EF4-FFF2-40B4-BE49-F238E27FC236}">
                <a16:creationId xmlns:a16="http://schemas.microsoft.com/office/drawing/2014/main" id="{40F794A1-3145-7695-B62E-434EBF94F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328" y="3655898"/>
            <a:ext cx="7082672" cy="26560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6F4B6DA-EA02-AFEF-A1C7-BEA173EDFF2C}"/>
              </a:ext>
            </a:extLst>
          </p:cNvPr>
          <p:cNvPicPr>
            <a:picLocks noChangeAspect="1"/>
          </p:cNvPicPr>
          <p:nvPr/>
        </p:nvPicPr>
        <p:blipFill>
          <a:blip r:embed="rId3"/>
          <a:stretch>
            <a:fillRect/>
          </a:stretch>
        </p:blipFill>
        <p:spPr>
          <a:xfrm>
            <a:off x="4797828" y="409197"/>
            <a:ext cx="7007673" cy="3148375"/>
          </a:xfrm>
          <a:prstGeom prst="rect">
            <a:avLst/>
          </a:prstGeom>
        </p:spPr>
      </p:pic>
    </p:spTree>
    <p:extLst>
      <p:ext uri="{BB962C8B-B14F-4D97-AF65-F5344CB8AC3E}">
        <p14:creationId xmlns:p14="http://schemas.microsoft.com/office/powerpoint/2010/main" val="2443921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1890D-FFFD-9ED5-0923-CF4F072EDDEA}"/>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155C07C-7EE7-AE21-7BB6-81884CEA60BC}"/>
              </a:ext>
            </a:extLst>
          </p:cNvPr>
          <p:cNvSpPr/>
          <p:nvPr/>
        </p:nvSpPr>
        <p:spPr>
          <a:xfrm>
            <a:off x="296500" y="1480007"/>
            <a:ext cx="11618980" cy="4930219"/>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986E70-6346-2124-2599-720E95213CF9}"/>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C84CE8B4-0296-5DC6-F1C6-8961D91C9EDB}"/>
              </a:ext>
            </a:extLst>
          </p:cNvPr>
          <p:cNvSpPr>
            <a:spLocks noGrp="1"/>
          </p:cNvSpPr>
          <p:nvPr>
            <p:ph sz="half" idx="1"/>
          </p:nvPr>
        </p:nvSpPr>
        <p:spPr>
          <a:xfrm>
            <a:off x="809414" y="1825625"/>
            <a:ext cx="10908103" cy="4351338"/>
          </a:xfrm>
        </p:spPr>
        <p:txBody>
          <a:bodyPr>
            <a:normAutofit/>
          </a:bodyPr>
          <a:lstStyle/>
          <a:p>
            <a:pPr marL="0" indent="0">
              <a:buNone/>
            </a:pPr>
            <a:r>
              <a:rPr lang="en-US" b="1" dirty="0"/>
              <a:t>Goal #1 Decongestion:</a:t>
            </a:r>
          </a:p>
          <a:p>
            <a:r>
              <a:rPr lang="en-US" dirty="0"/>
              <a:t>How do we define euvolemia?</a:t>
            </a:r>
          </a:p>
          <a:p>
            <a:pPr lvl="1"/>
            <a:r>
              <a:rPr lang="en-US" dirty="0"/>
              <a:t>No more dyspnea?</a:t>
            </a:r>
          </a:p>
          <a:p>
            <a:pPr lvl="1"/>
            <a:r>
              <a:rPr lang="en-US" dirty="0"/>
              <a:t>No more JVD?</a:t>
            </a:r>
          </a:p>
          <a:p>
            <a:pPr lvl="1"/>
            <a:r>
              <a:rPr lang="en-US" dirty="0"/>
              <a:t>No more edema?</a:t>
            </a:r>
          </a:p>
          <a:p>
            <a:pPr lvl="1"/>
            <a:r>
              <a:rPr lang="en-US" dirty="0"/>
              <a:t>Patient looks like a raisin?</a:t>
            </a:r>
          </a:p>
          <a:p>
            <a:pPr lvl="1"/>
            <a:r>
              <a:rPr lang="en-US" dirty="0"/>
              <a:t>Your nephrologist is getting upset at this AKI?</a:t>
            </a:r>
          </a:p>
          <a:p>
            <a:pPr lvl="1"/>
            <a:r>
              <a:rPr lang="en-US" dirty="0"/>
              <a:t>The pharmacist has no more loop diuretics left?</a:t>
            </a:r>
          </a:p>
          <a:p>
            <a:pPr lvl="1"/>
            <a:r>
              <a:rPr lang="en-US" dirty="0"/>
              <a:t>Patient is now dust?</a:t>
            </a:r>
          </a:p>
          <a:p>
            <a:pPr lvl="1"/>
            <a:r>
              <a:rPr lang="en-US" dirty="0"/>
              <a:t>Doesn’t matter and what we are doing is working</a:t>
            </a:r>
          </a:p>
        </p:txBody>
      </p:sp>
      <p:pic>
        <p:nvPicPr>
          <p:cNvPr id="6" name="Picture 5">
            <a:extLst>
              <a:ext uri="{FF2B5EF4-FFF2-40B4-BE49-F238E27FC236}">
                <a16:creationId xmlns:a16="http://schemas.microsoft.com/office/drawing/2014/main" id="{447C6B95-4B8C-3FF0-35B1-12F8F8F98FC1}"/>
              </a:ext>
            </a:extLst>
          </p:cNvPr>
          <p:cNvPicPr>
            <a:picLocks noChangeAspect="1"/>
          </p:cNvPicPr>
          <p:nvPr/>
        </p:nvPicPr>
        <p:blipFill>
          <a:blip r:embed="rId2"/>
          <a:stretch>
            <a:fillRect/>
          </a:stretch>
        </p:blipFill>
        <p:spPr>
          <a:xfrm>
            <a:off x="5558983" y="1404016"/>
            <a:ext cx="6633017" cy="2024984"/>
          </a:xfrm>
          <a:prstGeom prst="rect">
            <a:avLst/>
          </a:prstGeom>
        </p:spPr>
      </p:pic>
      <p:pic>
        <p:nvPicPr>
          <p:cNvPr id="5122" name="Picture 2" descr="Figure 8:">
            <a:extLst>
              <a:ext uri="{FF2B5EF4-FFF2-40B4-BE49-F238E27FC236}">
                <a16:creationId xmlns:a16="http://schemas.microsoft.com/office/drawing/2014/main" id="{CB9F3258-FC13-52F0-8CA8-477AE798B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983" y="3429000"/>
            <a:ext cx="660082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33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B8CD7-BD2E-2646-CD7E-F8ABC42CFF20}"/>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30B7DD-53B7-FBE0-C4E2-A169C59ABC23}"/>
              </a:ext>
            </a:extLst>
          </p:cNvPr>
          <p:cNvSpPr/>
          <p:nvPr/>
        </p:nvSpPr>
        <p:spPr>
          <a:xfrm>
            <a:off x="296500" y="1480007"/>
            <a:ext cx="11618980" cy="4930219"/>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a:extLst>
              <a:ext uri="{FF2B5EF4-FFF2-40B4-BE49-F238E27FC236}">
                <a16:creationId xmlns:a16="http://schemas.microsoft.com/office/drawing/2014/main" id="{79375CB7-FA82-B3E4-0951-19B8DD415960}"/>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C2571A8C-B522-372B-2C0A-1B7FB3D5133F}"/>
              </a:ext>
            </a:extLst>
          </p:cNvPr>
          <p:cNvSpPr>
            <a:spLocks noGrp="1"/>
          </p:cNvSpPr>
          <p:nvPr>
            <p:ph sz="half" idx="1"/>
          </p:nvPr>
        </p:nvSpPr>
        <p:spPr>
          <a:xfrm>
            <a:off x="809414" y="1825625"/>
            <a:ext cx="10908103" cy="4351338"/>
          </a:xfrm>
        </p:spPr>
        <p:txBody>
          <a:bodyPr>
            <a:normAutofit lnSpcReduction="10000"/>
          </a:bodyPr>
          <a:lstStyle/>
          <a:p>
            <a:pPr marL="0" indent="0">
              <a:buNone/>
            </a:pPr>
            <a:r>
              <a:rPr lang="en-US" b="1" dirty="0"/>
              <a:t>Goal #1 Decongestion:</a:t>
            </a:r>
          </a:p>
          <a:p>
            <a:r>
              <a:rPr lang="en-US" dirty="0"/>
              <a:t>How do we define euvolemia?</a:t>
            </a:r>
          </a:p>
          <a:p>
            <a:pPr lvl="1"/>
            <a:r>
              <a:rPr lang="en-US" dirty="0"/>
              <a:t>Clinical targets:</a:t>
            </a:r>
          </a:p>
          <a:p>
            <a:pPr lvl="2"/>
            <a:r>
              <a:rPr lang="en-US" dirty="0"/>
              <a:t>Improvement in symptoms and exam findings</a:t>
            </a:r>
          </a:p>
          <a:p>
            <a:pPr lvl="2"/>
            <a:r>
              <a:rPr lang="en-US" dirty="0"/>
              <a:t>Negative fluid balance</a:t>
            </a:r>
          </a:p>
          <a:p>
            <a:pPr lvl="2"/>
            <a:r>
              <a:rPr lang="en-US" dirty="0"/>
              <a:t>Decreased body weight</a:t>
            </a:r>
          </a:p>
          <a:p>
            <a:pPr lvl="2"/>
            <a:r>
              <a:rPr lang="en-US" dirty="0"/>
              <a:t>RHC:</a:t>
            </a:r>
          </a:p>
          <a:p>
            <a:pPr lvl="3"/>
            <a:r>
              <a:rPr lang="en-US" dirty="0"/>
              <a:t>CVP &lt;5 mmHg</a:t>
            </a:r>
          </a:p>
          <a:p>
            <a:pPr lvl="3"/>
            <a:r>
              <a:rPr lang="en-US" dirty="0"/>
              <a:t>PCWP &lt;10 mmHg</a:t>
            </a:r>
          </a:p>
          <a:p>
            <a:pPr lvl="2"/>
            <a:r>
              <a:rPr lang="en-US" dirty="0"/>
              <a:t>NT-pro BNP improvement</a:t>
            </a:r>
          </a:p>
          <a:p>
            <a:pPr lvl="2"/>
            <a:r>
              <a:rPr lang="en-US" dirty="0"/>
              <a:t>IVC size on echo</a:t>
            </a:r>
          </a:p>
          <a:p>
            <a:pPr lvl="2"/>
            <a:r>
              <a:rPr lang="en-US" dirty="0"/>
              <a:t>Increased hematocrit</a:t>
            </a:r>
          </a:p>
          <a:p>
            <a:pPr lvl="2"/>
            <a:r>
              <a:rPr lang="en-US" dirty="0"/>
              <a:t>Chest X-ray</a:t>
            </a:r>
          </a:p>
          <a:p>
            <a:pPr lvl="2"/>
            <a:endParaRPr lang="en-US" dirty="0"/>
          </a:p>
        </p:txBody>
      </p:sp>
      <p:pic>
        <p:nvPicPr>
          <p:cNvPr id="6" name="Picture 5">
            <a:extLst>
              <a:ext uri="{FF2B5EF4-FFF2-40B4-BE49-F238E27FC236}">
                <a16:creationId xmlns:a16="http://schemas.microsoft.com/office/drawing/2014/main" id="{69A08DAD-1B2D-7E55-A184-537DE4001C9C}"/>
              </a:ext>
            </a:extLst>
          </p:cNvPr>
          <p:cNvPicPr>
            <a:picLocks noChangeAspect="1"/>
          </p:cNvPicPr>
          <p:nvPr/>
        </p:nvPicPr>
        <p:blipFill>
          <a:blip r:embed="rId2"/>
          <a:stretch>
            <a:fillRect/>
          </a:stretch>
        </p:blipFill>
        <p:spPr>
          <a:xfrm>
            <a:off x="7696172" y="1319807"/>
            <a:ext cx="3815247" cy="2543498"/>
          </a:xfrm>
          <a:prstGeom prst="rect">
            <a:avLst/>
          </a:prstGeom>
        </p:spPr>
      </p:pic>
      <p:pic>
        <p:nvPicPr>
          <p:cNvPr id="8" name="Picture 7">
            <a:extLst>
              <a:ext uri="{FF2B5EF4-FFF2-40B4-BE49-F238E27FC236}">
                <a16:creationId xmlns:a16="http://schemas.microsoft.com/office/drawing/2014/main" id="{0DADC4B5-0BAF-40DB-4D8E-44EB0FF015B6}"/>
              </a:ext>
            </a:extLst>
          </p:cNvPr>
          <p:cNvPicPr>
            <a:picLocks noChangeAspect="1"/>
          </p:cNvPicPr>
          <p:nvPr/>
        </p:nvPicPr>
        <p:blipFill>
          <a:blip r:embed="rId3"/>
          <a:stretch>
            <a:fillRect/>
          </a:stretch>
        </p:blipFill>
        <p:spPr>
          <a:xfrm>
            <a:off x="7696172" y="3863305"/>
            <a:ext cx="3815247" cy="2546921"/>
          </a:xfrm>
          <a:prstGeom prst="rect">
            <a:avLst/>
          </a:prstGeom>
        </p:spPr>
      </p:pic>
    </p:spTree>
    <p:extLst>
      <p:ext uri="{BB962C8B-B14F-4D97-AF65-F5344CB8AC3E}">
        <p14:creationId xmlns:p14="http://schemas.microsoft.com/office/powerpoint/2010/main" val="3559108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12B29-7AD5-851F-DA43-A4CF79749D43}"/>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36094FD-1353-5EE5-1565-D94372C84813}"/>
              </a:ext>
            </a:extLst>
          </p:cNvPr>
          <p:cNvSpPr/>
          <p:nvPr/>
        </p:nvSpPr>
        <p:spPr>
          <a:xfrm>
            <a:off x="296500" y="1480007"/>
            <a:ext cx="11618980" cy="4930219"/>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E16819-E40A-1E4C-1C28-D046681CB978}"/>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641D7CFA-70E1-C22D-C0EC-AB594E891090}"/>
              </a:ext>
            </a:extLst>
          </p:cNvPr>
          <p:cNvSpPr>
            <a:spLocks noGrp="1"/>
          </p:cNvSpPr>
          <p:nvPr>
            <p:ph sz="half" idx="1"/>
          </p:nvPr>
        </p:nvSpPr>
        <p:spPr>
          <a:xfrm>
            <a:off x="809414" y="1825625"/>
            <a:ext cx="10908103" cy="4351338"/>
          </a:xfrm>
        </p:spPr>
        <p:txBody>
          <a:bodyPr>
            <a:normAutofit/>
          </a:bodyPr>
          <a:lstStyle/>
          <a:p>
            <a:pPr marL="0" indent="0">
              <a:buNone/>
            </a:pPr>
            <a:r>
              <a:rPr lang="en-US" b="1" dirty="0"/>
              <a:t>Goal #1 Decongestion:</a:t>
            </a:r>
          </a:p>
          <a:p>
            <a:r>
              <a:rPr lang="en-US" dirty="0"/>
              <a:t>How do we define euvolemia?</a:t>
            </a:r>
          </a:p>
        </p:txBody>
      </p:sp>
      <p:pic>
        <p:nvPicPr>
          <p:cNvPr id="5124" name="Picture 4" descr="Figure 1:">
            <a:extLst>
              <a:ext uri="{FF2B5EF4-FFF2-40B4-BE49-F238E27FC236}">
                <a16:creationId xmlns:a16="http://schemas.microsoft.com/office/drawing/2014/main" id="{4602D8FB-A80C-5479-42E5-3E5068497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64" y="2805570"/>
            <a:ext cx="8853693" cy="354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57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BDFBB-EA5B-59C8-B1B8-F6F49C8F5837}"/>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B0EB0F6-84E2-5D5A-1E9A-03AF4DE6E3D9}"/>
              </a:ext>
            </a:extLst>
          </p:cNvPr>
          <p:cNvSpPr/>
          <p:nvPr/>
        </p:nvSpPr>
        <p:spPr>
          <a:xfrm>
            <a:off x="296500" y="1480007"/>
            <a:ext cx="11618980" cy="4930219"/>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9F9F6B-C347-6CA4-87A9-A18486FB606B}"/>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4CD5489C-BFBF-19AC-E076-CBFC87DC0D9F}"/>
              </a:ext>
            </a:extLst>
          </p:cNvPr>
          <p:cNvSpPr>
            <a:spLocks noGrp="1"/>
          </p:cNvSpPr>
          <p:nvPr>
            <p:ph sz="half" idx="1"/>
          </p:nvPr>
        </p:nvSpPr>
        <p:spPr>
          <a:xfrm>
            <a:off x="809415" y="1825625"/>
            <a:ext cx="5181600" cy="4351338"/>
          </a:xfrm>
        </p:spPr>
        <p:txBody>
          <a:bodyPr>
            <a:normAutofit/>
          </a:bodyPr>
          <a:lstStyle/>
          <a:p>
            <a:pPr marL="0" indent="0">
              <a:buNone/>
            </a:pPr>
            <a:r>
              <a:rPr lang="en-US" b="1" dirty="0"/>
              <a:t>Goal #1 Decongestion:</a:t>
            </a:r>
          </a:p>
          <a:p>
            <a:r>
              <a:rPr lang="en-US" dirty="0"/>
              <a:t>Worsening renal function, &gt;20% decrease in eGFR</a:t>
            </a:r>
          </a:p>
          <a:p>
            <a:pPr lvl="1"/>
            <a:r>
              <a:rPr lang="en-US" dirty="0"/>
              <a:t>Normal to see a rise in creatinine.</a:t>
            </a:r>
          </a:p>
          <a:p>
            <a:pPr lvl="1"/>
            <a:r>
              <a:rPr lang="en-US" dirty="0"/>
              <a:t>Patients are better off decongested with mild-moderate increase in creatinine than falsely reassured with “normal” renal function but persistent congestion.</a:t>
            </a:r>
          </a:p>
          <a:p>
            <a:pPr lvl="1"/>
            <a:r>
              <a:rPr lang="en-US" dirty="0"/>
              <a:t>RHC if suspected poor perfusion</a:t>
            </a:r>
          </a:p>
        </p:txBody>
      </p:sp>
      <p:pic>
        <p:nvPicPr>
          <p:cNvPr id="6146" name="Picture 2">
            <a:extLst>
              <a:ext uri="{FF2B5EF4-FFF2-40B4-BE49-F238E27FC236}">
                <a16:creationId xmlns:a16="http://schemas.microsoft.com/office/drawing/2014/main" id="{2B9AB552-7D23-E115-CD14-7919EB44A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2917" y="3007151"/>
            <a:ext cx="4111116" cy="35715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89041C5-007F-393B-D4D5-DB36641AB6CF}"/>
              </a:ext>
            </a:extLst>
          </p:cNvPr>
          <p:cNvPicPr>
            <a:picLocks noChangeAspect="1"/>
          </p:cNvPicPr>
          <p:nvPr/>
        </p:nvPicPr>
        <p:blipFill>
          <a:blip r:embed="rId3"/>
          <a:stretch>
            <a:fillRect/>
          </a:stretch>
        </p:blipFill>
        <p:spPr>
          <a:xfrm>
            <a:off x="6453040" y="1027906"/>
            <a:ext cx="5181600" cy="1948861"/>
          </a:xfrm>
          <a:prstGeom prst="rect">
            <a:avLst/>
          </a:prstGeom>
        </p:spPr>
      </p:pic>
      <p:sp>
        <p:nvSpPr>
          <p:cNvPr id="7" name="TextBox 6">
            <a:extLst>
              <a:ext uri="{FF2B5EF4-FFF2-40B4-BE49-F238E27FC236}">
                <a16:creationId xmlns:a16="http://schemas.microsoft.com/office/drawing/2014/main" id="{CADDB00D-28BE-D124-E2D2-45A338F4C187}"/>
              </a:ext>
            </a:extLst>
          </p:cNvPr>
          <p:cNvSpPr txBox="1"/>
          <p:nvPr/>
        </p:nvSpPr>
        <p:spPr>
          <a:xfrm>
            <a:off x="9643171" y="2950591"/>
            <a:ext cx="1710629" cy="923330"/>
          </a:xfrm>
          <a:prstGeom prst="rect">
            <a:avLst/>
          </a:prstGeom>
          <a:noFill/>
        </p:spPr>
        <p:txBody>
          <a:bodyPr wrap="square" rtlCol="0">
            <a:spAutoFit/>
          </a:bodyPr>
          <a:lstStyle/>
          <a:p>
            <a:r>
              <a:rPr lang="en-US" b="1" dirty="0"/>
              <a:t>Median total Lasix dose of 560mg in 72 </a:t>
            </a:r>
            <a:r>
              <a:rPr lang="en-US" b="1" dirty="0" err="1"/>
              <a:t>hrs</a:t>
            </a:r>
            <a:endParaRPr lang="en-US" b="1" dirty="0"/>
          </a:p>
        </p:txBody>
      </p:sp>
    </p:spTree>
    <p:extLst>
      <p:ext uri="{BB962C8B-B14F-4D97-AF65-F5344CB8AC3E}">
        <p14:creationId xmlns:p14="http://schemas.microsoft.com/office/powerpoint/2010/main" val="1694638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BF276-6F53-CDDB-713B-8CC39847BDC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0109772-D7C5-620A-9351-C11157991C1C}"/>
              </a:ext>
            </a:extLst>
          </p:cNvPr>
          <p:cNvSpPr/>
          <p:nvPr/>
        </p:nvSpPr>
        <p:spPr>
          <a:xfrm>
            <a:off x="339366" y="1480006"/>
            <a:ext cx="11556134" cy="49302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E87FF1-03F8-C486-B279-74A3E573CC85}"/>
              </a:ext>
            </a:extLst>
          </p:cNvPr>
          <p:cNvSpPr>
            <a:spLocks noGrp="1"/>
          </p:cNvSpPr>
          <p:nvPr>
            <p:ph type="title"/>
          </p:nvPr>
        </p:nvSpPr>
        <p:spPr/>
        <p:txBody>
          <a:bodyPr/>
          <a:lstStyle/>
          <a:p>
            <a:r>
              <a:rPr lang="en-US" dirty="0"/>
              <a:t>Treatment</a:t>
            </a:r>
          </a:p>
        </p:txBody>
      </p:sp>
      <p:sp>
        <p:nvSpPr>
          <p:cNvPr id="4" name="Content Placeholder 3">
            <a:extLst>
              <a:ext uri="{FF2B5EF4-FFF2-40B4-BE49-F238E27FC236}">
                <a16:creationId xmlns:a16="http://schemas.microsoft.com/office/drawing/2014/main" id="{6DC489BD-4827-979B-C55D-F755934C82FC}"/>
              </a:ext>
            </a:extLst>
          </p:cNvPr>
          <p:cNvSpPr>
            <a:spLocks noGrp="1"/>
          </p:cNvSpPr>
          <p:nvPr>
            <p:ph sz="half" idx="2"/>
          </p:nvPr>
        </p:nvSpPr>
        <p:spPr>
          <a:xfrm>
            <a:off x="914400" y="1690688"/>
            <a:ext cx="10671142" cy="4351338"/>
          </a:xfrm>
        </p:spPr>
        <p:txBody>
          <a:bodyPr>
            <a:normAutofit/>
          </a:bodyPr>
          <a:lstStyle/>
          <a:p>
            <a:pPr marL="0" indent="0">
              <a:buNone/>
            </a:pPr>
            <a:r>
              <a:rPr lang="en-US" b="1" dirty="0"/>
              <a:t>Goal #2 Initiation of guideline directed medical therapy:</a:t>
            </a:r>
          </a:p>
          <a:p>
            <a:pPr lvl="1"/>
            <a:r>
              <a:rPr lang="en-US" dirty="0"/>
              <a:t>Renin-Angiotensin System inhibitors</a:t>
            </a:r>
          </a:p>
          <a:p>
            <a:pPr lvl="1"/>
            <a:r>
              <a:rPr lang="en-US" dirty="0"/>
              <a:t>Beta Blockers</a:t>
            </a:r>
          </a:p>
          <a:p>
            <a:pPr lvl="1"/>
            <a:r>
              <a:rPr lang="en-US" dirty="0"/>
              <a:t>Mineralocorticoid receptor blockers</a:t>
            </a:r>
          </a:p>
          <a:p>
            <a:pPr lvl="1"/>
            <a:r>
              <a:rPr lang="en-US" dirty="0"/>
              <a:t>Sodium-glucose co-transporter 2 inhibitors</a:t>
            </a:r>
          </a:p>
          <a:p>
            <a:r>
              <a:rPr lang="en-US" dirty="0"/>
              <a:t>When to add? </a:t>
            </a:r>
          </a:p>
          <a:p>
            <a:r>
              <a:rPr lang="en-US" dirty="0"/>
              <a:t>In what order? </a:t>
            </a:r>
          </a:p>
          <a:p>
            <a:r>
              <a:rPr lang="en-US" dirty="0"/>
              <a:t>At what dose? </a:t>
            </a:r>
          </a:p>
          <a:p>
            <a:r>
              <a:rPr lang="en-US" dirty="0"/>
              <a:t>How many while inpatients?</a:t>
            </a:r>
          </a:p>
        </p:txBody>
      </p:sp>
    </p:spTree>
    <p:extLst>
      <p:ext uri="{BB962C8B-B14F-4D97-AF65-F5344CB8AC3E}">
        <p14:creationId xmlns:p14="http://schemas.microsoft.com/office/powerpoint/2010/main" val="2908598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9F2F7-7011-9A30-4C6B-2D7F82F1A5E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CCD36A0-5B9C-38A7-8051-7322564D3A87}"/>
              </a:ext>
            </a:extLst>
          </p:cNvPr>
          <p:cNvSpPr/>
          <p:nvPr/>
        </p:nvSpPr>
        <p:spPr>
          <a:xfrm>
            <a:off x="339366" y="1480006"/>
            <a:ext cx="11556134" cy="49302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19BE0-5A63-95A4-327E-4F9F700ED98B}"/>
              </a:ext>
            </a:extLst>
          </p:cNvPr>
          <p:cNvSpPr>
            <a:spLocks noGrp="1"/>
          </p:cNvSpPr>
          <p:nvPr>
            <p:ph type="title"/>
          </p:nvPr>
        </p:nvSpPr>
        <p:spPr/>
        <p:txBody>
          <a:bodyPr/>
          <a:lstStyle/>
          <a:p>
            <a:r>
              <a:rPr lang="en-US" dirty="0"/>
              <a:t>Treatment</a:t>
            </a:r>
          </a:p>
        </p:txBody>
      </p:sp>
      <p:sp>
        <p:nvSpPr>
          <p:cNvPr id="4" name="Content Placeholder 3">
            <a:extLst>
              <a:ext uri="{FF2B5EF4-FFF2-40B4-BE49-F238E27FC236}">
                <a16:creationId xmlns:a16="http://schemas.microsoft.com/office/drawing/2014/main" id="{3C9F46CE-1F71-1084-F877-EFA7BAD5EFCA}"/>
              </a:ext>
            </a:extLst>
          </p:cNvPr>
          <p:cNvSpPr>
            <a:spLocks noGrp="1"/>
          </p:cNvSpPr>
          <p:nvPr>
            <p:ph sz="half" idx="2"/>
          </p:nvPr>
        </p:nvSpPr>
        <p:spPr>
          <a:xfrm>
            <a:off x="914399" y="1690688"/>
            <a:ext cx="10708849" cy="4351338"/>
          </a:xfrm>
        </p:spPr>
        <p:txBody>
          <a:bodyPr>
            <a:normAutofit lnSpcReduction="10000"/>
          </a:bodyPr>
          <a:lstStyle/>
          <a:p>
            <a:pPr marL="0" indent="0">
              <a:buNone/>
            </a:pPr>
            <a:r>
              <a:rPr lang="en-US" b="1" dirty="0"/>
              <a:t>Goal #2 Initiation of guideline directed medical therapy:</a:t>
            </a:r>
          </a:p>
          <a:p>
            <a:r>
              <a:rPr lang="en-US" dirty="0"/>
              <a:t>When do I add GDMT?</a:t>
            </a:r>
          </a:p>
          <a:p>
            <a:pPr lvl="1"/>
            <a:r>
              <a:rPr lang="en-US" dirty="0"/>
              <a:t>ASAP</a:t>
            </a:r>
          </a:p>
          <a:p>
            <a:pPr lvl="1"/>
            <a:r>
              <a:rPr lang="en-US" dirty="0"/>
              <a:t>RASI early, especially if hypertensive with preference to ARNI &gt; </a:t>
            </a:r>
            <a:r>
              <a:rPr lang="en-US" dirty="0" err="1"/>
              <a:t>ACEi</a:t>
            </a:r>
            <a:r>
              <a:rPr lang="en-US" dirty="0"/>
              <a:t>/ARB</a:t>
            </a:r>
          </a:p>
          <a:p>
            <a:pPr lvl="2"/>
            <a:r>
              <a:rPr lang="en-US" dirty="0"/>
              <a:t>ACE and ARNI C/I if history of angioedema; ARB may be okay</a:t>
            </a:r>
          </a:p>
          <a:p>
            <a:pPr lvl="1"/>
            <a:r>
              <a:rPr lang="en-US" dirty="0"/>
              <a:t>MRA has minimal effect on BP and offsets hypokalemia of diuretics</a:t>
            </a:r>
          </a:p>
          <a:p>
            <a:pPr lvl="2"/>
            <a:r>
              <a:rPr lang="en-US" dirty="0"/>
              <a:t>Avoid if eGFR &lt;30 or K &gt;5</a:t>
            </a:r>
          </a:p>
          <a:p>
            <a:pPr lvl="1"/>
            <a:r>
              <a:rPr lang="en-US" dirty="0"/>
              <a:t>SGLT2 is well tolerated with mild BP lowering. </a:t>
            </a:r>
          </a:p>
          <a:p>
            <a:pPr lvl="2"/>
            <a:r>
              <a:rPr lang="en-US" dirty="0"/>
              <a:t>Caution in poorly controlled DM.</a:t>
            </a:r>
          </a:p>
          <a:p>
            <a:pPr lvl="2"/>
            <a:r>
              <a:rPr lang="en-US" dirty="0"/>
              <a:t>Avoid if eGFR &lt;20, frequent/active UTIs or genital yeast infections and T1DM</a:t>
            </a:r>
          </a:p>
          <a:p>
            <a:pPr lvl="1"/>
            <a:r>
              <a:rPr lang="en-US" dirty="0"/>
              <a:t>Beta-blocker once euvolemic</a:t>
            </a:r>
          </a:p>
          <a:p>
            <a:pPr lvl="2"/>
            <a:r>
              <a:rPr lang="en-US" dirty="0"/>
              <a:t>Caution if patient is tachycardic at rest (can suggest poor output state) </a:t>
            </a:r>
          </a:p>
        </p:txBody>
      </p:sp>
    </p:spTree>
    <p:extLst>
      <p:ext uri="{BB962C8B-B14F-4D97-AF65-F5344CB8AC3E}">
        <p14:creationId xmlns:p14="http://schemas.microsoft.com/office/powerpoint/2010/main" val="1939761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569DA-E855-5893-92EA-5767C4399AB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3FA0ABD-5A33-3665-DA10-09D1DC4309F0}"/>
              </a:ext>
            </a:extLst>
          </p:cNvPr>
          <p:cNvSpPr/>
          <p:nvPr/>
        </p:nvSpPr>
        <p:spPr>
          <a:xfrm>
            <a:off x="339366" y="1480006"/>
            <a:ext cx="11556134" cy="49302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4E280-1716-F86A-F834-58F0794D74B3}"/>
              </a:ext>
            </a:extLst>
          </p:cNvPr>
          <p:cNvSpPr>
            <a:spLocks noGrp="1"/>
          </p:cNvSpPr>
          <p:nvPr>
            <p:ph type="title"/>
          </p:nvPr>
        </p:nvSpPr>
        <p:spPr/>
        <p:txBody>
          <a:bodyPr/>
          <a:lstStyle/>
          <a:p>
            <a:r>
              <a:rPr lang="en-US" dirty="0"/>
              <a:t>Treatment</a:t>
            </a:r>
          </a:p>
        </p:txBody>
      </p:sp>
      <p:sp>
        <p:nvSpPr>
          <p:cNvPr id="4" name="Content Placeholder 3">
            <a:extLst>
              <a:ext uri="{FF2B5EF4-FFF2-40B4-BE49-F238E27FC236}">
                <a16:creationId xmlns:a16="http://schemas.microsoft.com/office/drawing/2014/main" id="{F9EF8A35-A779-5D9C-60EF-A16D97E36F98}"/>
              </a:ext>
            </a:extLst>
          </p:cNvPr>
          <p:cNvSpPr>
            <a:spLocks noGrp="1"/>
          </p:cNvSpPr>
          <p:nvPr>
            <p:ph sz="half" idx="2"/>
          </p:nvPr>
        </p:nvSpPr>
        <p:spPr>
          <a:xfrm>
            <a:off x="914399" y="1690688"/>
            <a:ext cx="10515599" cy="4351338"/>
          </a:xfrm>
        </p:spPr>
        <p:txBody>
          <a:bodyPr>
            <a:normAutofit/>
          </a:bodyPr>
          <a:lstStyle/>
          <a:p>
            <a:pPr marL="0" indent="0">
              <a:buNone/>
            </a:pPr>
            <a:r>
              <a:rPr lang="en-US" b="1" dirty="0"/>
              <a:t>Goal #2 Initiation of guideline directed medical therapy:</a:t>
            </a:r>
          </a:p>
          <a:p>
            <a:r>
              <a:rPr lang="en-US" dirty="0"/>
              <a:t>In what order do I add GDMT? </a:t>
            </a:r>
          </a:p>
        </p:txBody>
      </p:sp>
      <p:pic>
        <p:nvPicPr>
          <p:cNvPr id="8194" name="Picture 2">
            <a:extLst>
              <a:ext uri="{FF2B5EF4-FFF2-40B4-BE49-F238E27FC236}">
                <a16:creationId xmlns:a16="http://schemas.microsoft.com/office/drawing/2014/main" id="{6F30D20A-FF74-EF2F-5D3E-870F81F37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3434" y="2196445"/>
            <a:ext cx="5564167" cy="4133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82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D847-9B85-16E1-6040-7F91B58401A0}"/>
              </a:ext>
            </a:extLst>
          </p:cNvPr>
          <p:cNvSpPr>
            <a:spLocks noGrp="1"/>
          </p:cNvSpPr>
          <p:nvPr>
            <p:ph type="title"/>
          </p:nvPr>
        </p:nvSpPr>
        <p:spPr/>
        <p:txBody>
          <a:bodyPr/>
          <a:lstStyle/>
          <a:p>
            <a:r>
              <a:rPr lang="en-US" dirty="0"/>
              <a:t>Pathophysiology of heart failure</a:t>
            </a:r>
          </a:p>
        </p:txBody>
      </p:sp>
      <p:pic>
        <p:nvPicPr>
          <p:cNvPr id="5" name="Picture 4">
            <a:extLst>
              <a:ext uri="{FF2B5EF4-FFF2-40B4-BE49-F238E27FC236}">
                <a16:creationId xmlns:a16="http://schemas.microsoft.com/office/drawing/2014/main" id="{EDECDA77-1A6A-0188-E897-8909FFA7FF46}"/>
              </a:ext>
            </a:extLst>
          </p:cNvPr>
          <p:cNvPicPr>
            <a:picLocks noChangeAspect="1"/>
          </p:cNvPicPr>
          <p:nvPr/>
        </p:nvPicPr>
        <p:blipFill>
          <a:blip r:embed="rId2"/>
          <a:stretch>
            <a:fillRect/>
          </a:stretch>
        </p:blipFill>
        <p:spPr>
          <a:xfrm>
            <a:off x="8739499" y="1"/>
            <a:ext cx="3452501" cy="1219200"/>
          </a:xfrm>
          <a:prstGeom prst="rect">
            <a:avLst/>
          </a:prstGeom>
        </p:spPr>
      </p:pic>
      <p:pic>
        <p:nvPicPr>
          <p:cNvPr id="13316" name="Picture 4">
            <a:extLst>
              <a:ext uri="{FF2B5EF4-FFF2-40B4-BE49-F238E27FC236}">
                <a16:creationId xmlns:a16="http://schemas.microsoft.com/office/drawing/2014/main" id="{4673DD04-A373-2B88-ADFB-539097467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508" y="1932495"/>
            <a:ext cx="8077140" cy="4016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5867299-3ECE-857A-7DE2-560BF110D8D6}"/>
              </a:ext>
            </a:extLst>
          </p:cNvPr>
          <p:cNvSpPr txBox="1"/>
          <p:nvPr/>
        </p:nvSpPr>
        <p:spPr>
          <a:xfrm>
            <a:off x="9943648" y="4703974"/>
            <a:ext cx="1896418" cy="923330"/>
          </a:xfrm>
          <a:prstGeom prst="rect">
            <a:avLst/>
          </a:prstGeom>
          <a:noFill/>
        </p:spPr>
        <p:txBody>
          <a:bodyPr wrap="square" rtlCol="0">
            <a:spAutoFit/>
          </a:bodyPr>
          <a:lstStyle/>
          <a:p>
            <a:pPr algn="ctr"/>
            <a:r>
              <a:rPr lang="en-US" b="1" dirty="0"/>
              <a:t>Treatments:</a:t>
            </a:r>
          </a:p>
          <a:p>
            <a:pPr algn="ctr"/>
            <a:r>
              <a:rPr lang="en-US" b="1" dirty="0"/>
              <a:t>Diuretics</a:t>
            </a:r>
          </a:p>
          <a:p>
            <a:pPr algn="ctr"/>
            <a:r>
              <a:rPr lang="en-US" b="1" dirty="0"/>
              <a:t>GDMT</a:t>
            </a:r>
          </a:p>
        </p:txBody>
      </p:sp>
      <p:cxnSp>
        <p:nvCxnSpPr>
          <p:cNvPr id="8" name="Straight Arrow Connector 7">
            <a:extLst>
              <a:ext uri="{FF2B5EF4-FFF2-40B4-BE49-F238E27FC236}">
                <a16:creationId xmlns:a16="http://schemas.microsoft.com/office/drawing/2014/main" id="{0F7802E8-FAE1-8DD2-33F4-4D0DBD0A4F42}"/>
              </a:ext>
            </a:extLst>
          </p:cNvPr>
          <p:cNvCxnSpPr/>
          <p:nvPr/>
        </p:nvCxnSpPr>
        <p:spPr>
          <a:xfrm flipH="1" flipV="1">
            <a:off x="9719035" y="5081047"/>
            <a:ext cx="669303" cy="845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CB0DFCA-F8C0-2E51-15EE-8581A117C5C1}"/>
              </a:ext>
            </a:extLst>
          </p:cNvPr>
          <p:cNvCxnSpPr>
            <a:cxnSpLocks/>
          </p:cNvCxnSpPr>
          <p:nvPr/>
        </p:nvCxnSpPr>
        <p:spPr>
          <a:xfrm flipH="1">
            <a:off x="9719035" y="5449742"/>
            <a:ext cx="783877" cy="653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C8C01E6-9D36-86F3-A297-237F4C8CBCE6}"/>
              </a:ext>
            </a:extLst>
          </p:cNvPr>
          <p:cNvSpPr txBox="1"/>
          <p:nvPr/>
        </p:nvSpPr>
        <p:spPr>
          <a:xfrm>
            <a:off x="4851662" y="3109868"/>
            <a:ext cx="2488676" cy="830997"/>
          </a:xfrm>
          <a:prstGeom prst="rect">
            <a:avLst/>
          </a:prstGeom>
          <a:noFill/>
        </p:spPr>
        <p:txBody>
          <a:bodyPr wrap="square" rtlCol="0">
            <a:spAutoFit/>
          </a:bodyPr>
          <a:lstStyle/>
          <a:p>
            <a:pPr algn="ctr"/>
            <a:r>
              <a:rPr lang="en-US" sz="4800" b="1" dirty="0">
                <a:solidFill>
                  <a:srgbClr val="FF0000"/>
                </a:solidFill>
              </a:rPr>
              <a:t>Simple</a:t>
            </a:r>
          </a:p>
        </p:txBody>
      </p:sp>
    </p:spTree>
    <p:extLst>
      <p:ext uri="{BB962C8B-B14F-4D97-AF65-F5344CB8AC3E}">
        <p14:creationId xmlns:p14="http://schemas.microsoft.com/office/powerpoint/2010/main" val="378905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FCE2C-E56F-3FEB-0CAA-B17443096CA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A0A8FDC-DBB3-17A3-33B1-3ED9C16F5164}"/>
              </a:ext>
            </a:extLst>
          </p:cNvPr>
          <p:cNvSpPr/>
          <p:nvPr/>
        </p:nvSpPr>
        <p:spPr>
          <a:xfrm>
            <a:off x="339366" y="1480006"/>
            <a:ext cx="11556134" cy="49302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2B4CB6-B61B-E428-90EB-44DC81567E9F}"/>
              </a:ext>
            </a:extLst>
          </p:cNvPr>
          <p:cNvSpPr>
            <a:spLocks noGrp="1"/>
          </p:cNvSpPr>
          <p:nvPr>
            <p:ph type="title"/>
          </p:nvPr>
        </p:nvSpPr>
        <p:spPr/>
        <p:txBody>
          <a:bodyPr/>
          <a:lstStyle/>
          <a:p>
            <a:r>
              <a:rPr lang="en-US" dirty="0"/>
              <a:t>Treatment</a:t>
            </a:r>
          </a:p>
        </p:txBody>
      </p:sp>
      <p:sp>
        <p:nvSpPr>
          <p:cNvPr id="4" name="Content Placeholder 3">
            <a:extLst>
              <a:ext uri="{FF2B5EF4-FFF2-40B4-BE49-F238E27FC236}">
                <a16:creationId xmlns:a16="http://schemas.microsoft.com/office/drawing/2014/main" id="{BCCFF9D5-6515-D300-356B-0B6DA5B899FC}"/>
              </a:ext>
            </a:extLst>
          </p:cNvPr>
          <p:cNvSpPr>
            <a:spLocks noGrp="1"/>
          </p:cNvSpPr>
          <p:nvPr>
            <p:ph sz="half" idx="2"/>
          </p:nvPr>
        </p:nvSpPr>
        <p:spPr>
          <a:xfrm>
            <a:off x="914400" y="1690688"/>
            <a:ext cx="10718276" cy="4351338"/>
          </a:xfrm>
        </p:spPr>
        <p:txBody>
          <a:bodyPr>
            <a:normAutofit/>
          </a:bodyPr>
          <a:lstStyle/>
          <a:p>
            <a:pPr marL="0" indent="0">
              <a:buNone/>
            </a:pPr>
            <a:r>
              <a:rPr lang="en-US" b="1" dirty="0"/>
              <a:t>Goal #2 Initiation of guideline directed medical therapy:</a:t>
            </a:r>
          </a:p>
          <a:p>
            <a:r>
              <a:rPr lang="en-US" dirty="0"/>
              <a:t>What doses should I target? </a:t>
            </a:r>
          </a:p>
        </p:txBody>
      </p:sp>
      <p:pic>
        <p:nvPicPr>
          <p:cNvPr id="9218" name="Picture 2" descr="In-hospital Medical Therapy Initiation/Titration | CFR Journal">
            <a:extLst>
              <a:ext uri="{FF2B5EF4-FFF2-40B4-BE49-F238E27FC236}">
                <a16:creationId xmlns:a16="http://schemas.microsoft.com/office/drawing/2014/main" id="{2F23D21B-4A2D-E4B5-BDCA-B24A44373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2705" y="2126110"/>
            <a:ext cx="5763705" cy="473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386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FD2D4-20F9-2B95-A0EE-2D8E77A198C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BE8B027-8EA6-20EE-A850-4B7338FB3CA4}"/>
              </a:ext>
            </a:extLst>
          </p:cNvPr>
          <p:cNvSpPr/>
          <p:nvPr/>
        </p:nvSpPr>
        <p:spPr>
          <a:xfrm>
            <a:off x="339366" y="1480006"/>
            <a:ext cx="11556134" cy="49302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2CD23-A796-5C24-6CB6-6DE601DFC9B7}"/>
              </a:ext>
            </a:extLst>
          </p:cNvPr>
          <p:cNvSpPr>
            <a:spLocks noGrp="1"/>
          </p:cNvSpPr>
          <p:nvPr>
            <p:ph type="title"/>
          </p:nvPr>
        </p:nvSpPr>
        <p:spPr/>
        <p:txBody>
          <a:bodyPr/>
          <a:lstStyle/>
          <a:p>
            <a:r>
              <a:rPr lang="en-US" dirty="0"/>
              <a:t>Treatment</a:t>
            </a:r>
          </a:p>
        </p:txBody>
      </p:sp>
      <p:sp>
        <p:nvSpPr>
          <p:cNvPr id="4" name="Content Placeholder 3">
            <a:extLst>
              <a:ext uri="{FF2B5EF4-FFF2-40B4-BE49-F238E27FC236}">
                <a16:creationId xmlns:a16="http://schemas.microsoft.com/office/drawing/2014/main" id="{3A6948D0-A484-E11E-2C8A-37C46D4F2223}"/>
              </a:ext>
            </a:extLst>
          </p:cNvPr>
          <p:cNvSpPr>
            <a:spLocks noGrp="1"/>
          </p:cNvSpPr>
          <p:nvPr>
            <p:ph sz="half" idx="2"/>
          </p:nvPr>
        </p:nvSpPr>
        <p:spPr>
          <a:xfrm>
            <a:off x="914400" y="1690688"/>
            <a:ext cx="10275216" cy="4351338"/>
          </a:xfrm>
        </p:spPr>
        <p:txBody>
          <a:bodyPr>
            <a:normAutofit/>
          </a:bodyPr>
          <a:lstStyle/>
          <a:p>
            <a:pPr marL="0" indent="0">
              <a:buNone/>
            </a:pPr>
            <a:r>
              <a:rPr lang="en-US" b="1" dirty="0"/>
              <a:t>Goal #2 Initiation of guideline directed medical therapy:</a:t>
            </a:r>
          </a:p>
          <a:p>
            <a:r>
              <a:rPr lang="en-US" dirty="0"/>
              <a:t>How many can I add while inpatient?</a:t>
            </a:r>
          </a:p>
        </p:txBody>
      </p:sp>
      <p:pic>
        <p:nvPicPr>
          <p:cNvPr id="10244" name="Picture 4" descr="STRONG-HF">
            <a:extLst>
              <a:ext uri="{FF2B5EF4-FFF2-40B4-BE49-F238E27FC236}">
                <a16:creationId xmlns:a16="http://schemas.microsoft.com/office/drawing/2014/main" id="{C9C017BD-617C-8408-4C1E-70BDB1571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907" y="2684152"/>
            <a:ext cx="7950186" cy="41738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1D68F44-DEF4-DFBA-7F3A-3C200000A6FF}"/>
              </a:ext>
            </a:extLst>
          </p:cNvPr>
          <p:cNvPicPr>
            <a:picLocks noChangeAspect="1"/>
          </p:cNvPicPr>
          <p:nvPr/>
        </p:nvPicPr>
        <p:blipFill>
          <a:blip r:embed="rId3"/>
          <a:stretch>
            <a:fillRect/>
          </a:stretch>
        </p:blipFill>
        <p:spPr>
          <a:xfrm>
            <a:off x="5763884" y="2684152"/>
            <a:ext cx="6012066" cy="3936755"/>
          </a:xfrm>
          <a:prstGeom prst="rect">
            <a:avLst/>
          </a:prstGeom>
        </p:spPr>
      </p:pic>
      <p:pic>
        <p:nvPicPr>
          <p:cNvPr id="5" name="Picture 4">
            <a:extLst>
              <a:ext uri="{FF2B5EF4-FFF2-40B4-BE49-F238E27FC236}">
                <a16:creationId xmlns:a16="http://schemas.microsoft.com/office/drawing/2014/main" id="{40B91CA8-05E1-A279-E1DB-1A32A4AE3A24}"/>
              </a:ext>
            </a:extLst>
          </p:cNvPr>
          <p:cNvPicPr>
            <a:picLocks noChangeAspect="1"/>
          </p:cNvPicPr>
          <p:nvPr/>
        </p:nvPicPr>
        <p:blipFill>
          <a:blip r:embed="rId4"/>
          <a:stretch>
            <a:fillRect/>
          </a:stretch>
        </p:blipFill>
        <p:spPr>
          <a:xfrm>
            <a:off x="1507692" y="2674928"/>
            <a:ext cx="4256192" cy="4173848"/>
          </a:xfrm>
          <a:prstGeom prst="rect">
            <a:avLst/>
          </a:prstGeom>
        </p:spPr>
      </p:pic>
    </p:spTree>
    <p:extLst>
      <p:ext uri="{BB962C8B-B14F-4D97-AF65-F5344CB8AC3E}">
        <p14:creationId xmlns:p14="http://schemas.microsoft.com/office/powerpoint/2010/main" val="42030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E861-5BD0-4280-0D4E-4D065EDDACBB}"/>
              </a:ext>
            </a:extLst>
          </p:cNvPr>
          <p:cNvSpPr>
            <a:spLocks noGrp="1"/>
          </p:cNvSpPr>
          <p:nvPr>
            <p:ph type="title"/>
          </p:nvPr>
        </p:nvSpPr>
        <p:spPr/>
        <p:txBody>
          <a:bodyPr/>
          <a:lstStyle/>
          <a:p>
            <a:r>
              <a:rPr lang="en-US" dirty="0"/>
              <a:t>A brief word on “advanced” heart failure</a:t>
            </a:r>
          </a:p>
        </p:txBody>
      </p:sp>
      <p:sp>
        <p:nvSpPr>
          <p:cNvPr id="3" name="Content Placeholder 2">
            <a:extLst>
              <a:ext uri="{FF2B5EF4-FFF2-40B4-BE49-F238E27FC236}">
                <a16:creationId xmlns:a16="http://schemas.microsoft.com/office/drawing/2014/main" id="{6EB03FA5-5695-9357-D5A0-51CCA3FFF60D}"/>
              </a:ext>
            </a:extLst>
          </p:cNvPr>
          <p:cNvSpPr>
            <a:spLocks noGrp="1"/>
          </p:cNvSpPr>
          <p:nvPr>
            <p:ph sz="half" idx="1"/>
          </p:nvPr>
        </p:nvSpPr>
        <p:spPr/>
        <p:txBody>
          <a:bodyPr/>
          <a:lstStyle/>
          <a:p>
            <a:r>
              <a:rPr lang="en-US" dirty="0"/>
              <a:t>Cardiogenic Shock</a:t>
            </a:r>
          </a:p>
        </p:txBody>
      </p:sp>
      <p:sp>
        <p:nvSpPr>
          <p:cNvPr id="4" name="Content Placeholder 3">
            <a:extLst>
              <a:ext uri="{FF2B5EF4-FFF2-40B4-BE49-F238E27FC236}">
                <a16:creationId xmlns:a16="http://schemas.microsoft.com/office/drawing/2014/main" id="{CE7883AA-4EED-9463-86D1-2EE56126AB80}"/>
              </a:ext>
            </a:extLst>
          </p:cNvPr>
          <p:cNvSpPr>
            <a:spLocks noGrp="1"/>
          </p:cNvSpPr>
          <p:nvPr>
            <p:ph sz="half" idx="2"/>
          </p:nvPr>
        </p:nvSpPr>
        <p:spPr/>
        <p:txBody>
          <a:bodyPr/>
          <a:lstStyle/>
          <a:p>
            <a:r>
              <a:rPr lang="en-US" dirty="0"/>
              <a:t>Stage D Heart Failure</a:t>
            </a:r>
          </a:p>
        </p:txBody>
      </p:sp>
      <p:pic>
        <p:nvPicPr>
          <p:cNvPr id="6" name="Picture 5">
            <a:extLst>
              <a:ext uri="{FF2B5EF4-FFF2-40B4-BE49-F238E27FC236}">
                <a16:creationId xmlns:a16="http://schemas.microsoft.com/office/drawing/2014/main" id="{6B3570D4-EA78-0CF2-FD80-FAE70A1A4DEC}"/>
              </a:ext>
            </a:extLst>
          </p:cNvPr>
          <p:cNvPicPr>
            <a:picLocks noChangeAspect="1"/>
          </p:cNvPicPr>
          <p:nvPr/>
        </p:nvPicPr>
        <p:blipFill>
          <a:blip r:embed="rId2"/>
          <a:stretch>
            <a:fillRect/>
          </a:stretch>
        </p:blipFill>
        <p:spPr>
          <a:xfrm>
            <a:off x="6343812" y="2520396"/>
            <a:ext cx="4225305" cy="4205136"/>
          </a:xfrm>
          <a:prstGeom prst="rect">
            <a:avLst/>
          </a:prstGeom>
        </p:spPr>
      </p:pic>
      <p:pic>
        <p:nvPicPr>
          <p:cNvPr id="1026" name="Picture 2" descr="Criteria for Defining Stages of Cardiogenic Shock Severity - ScienceDirect">
            <a:extLst>
              <a:ext uri="{FF2B5EF4-FFF2-40B4-BE49-F238E27FC236}">
                <a16:creationId xmlns:a16="http://schemas.microsoft.com/office/drawing/2014/main" id="{16D48631-CB0C-178C-4EC4-1AA505599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508" y="2435553"/>
            <a:ext cx="4700850" cy="4289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965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B007B-B689-C05D-9701-FC2DD3738644}"/>
              </a:ext>
            </a:extLst>
          </p:cNvPr>
          <p:cNvSpPr>
            <a:spLocks noGrp="1"/>
          </p:cNvSpPr>
          <p:nvPr>
            <p:ph type="title"/>
          </p:nvPr>
        </p:nvSpPr>
        <p:spPr/>
        <p:txBody>
          <a:bodyPr/>
          <a:lstStyle/>
          <a:p>
            <a:r>
              <a:rPr lang="en-US" dirty="0"/>
              <a:t>Discharge Checklist</a:t>
            </a:r>
          </a:p>
        </p:txBody>
      </p:sp>
      <p:sp>
        <p:nvSpPr>
          <p:cNvPr id="3" name="Content Placeholder 2">
            <a:extLst>
              <a:ext uri="{FF2B5EF4-FFF2-40B4-BE49-F238E27FC236}">
                <a16:creationId xmlns:a16="http://schemas.microsoft.com/office/drawing/2014/main" id="{362FC347-9107-ABF1-4C16-D6C19B79FC0E}"/>
              </a:ext>
            </a:extLst>
          </p:cNvPr>
          <p:cNvSpPr>
            <a:spLocks noGrp="1"/>
          </p:cNvSpPr>
          <p:nvPr>
            <p:ph sz="half" idx="1"/>
          </p:nvPr>
        </p:nvSpPr>
        <p:spPr>
          <a:xfrm>
            <a:off x="838199" y="1574276"/>
            <a:ext cx="10690781" cy="4918599"/>
          </a:xfrm>
        </p:spPr>
        <p:txBody>
          <a:bodyPr>
            <a:normAutofit lnSpcReduction="10000"/>
          </a:bodyPr>
          <a:lstStyle/>
          <a:p>
            <a:pPr>
              <a:buFont typeface="Wingdings" panose="05000000000000000000" pitchFamily="2" charset="2"/>
              <a:buChar char="ü"/>
            </a:pPr>
            <a:r>
              <a:rPr lang="en-US" dirty="0"/>
              <a:t>Patient has been classified </a:t>
            </a:r>
          </a:p>
          <a:p>
            <a:pPr lvl="1"/>
            <a:r>
              <a:rPr lang="en-US" dirty="0"/>
              <a:t>HFpEF, </a:t>
            </a:r>
            <a:r>
              <a:rPr lang="en-US" dirty="0" err="1"/>
              <a:t>HFmrEF</a:t>
            </a:r>
            <a:r>
              <a:rPr lang="en-US" dirty="0"/>
              <a:t>, </a:t>
            </a:r>
            <a:r>
              <a:rPr lang="en-US" dirty="0" err="1"/>
              <a:t>HFrEF</a:t>
            </a:r>
            <a:r>
              <a:rPr lang="en-US" dirty="0"/>
              <a:t>, </a:t>
            </a:r>
            <a:r>
              <a:rPr lang="en-US" dirty="0" err="1"/>
              <a:t>HFimpEF</a:t>
            </a:r>
            <a:endParaRPr lang="en-US" dirty="0"/>
          </a:p>
          <a:p>
            <a:pPr lvl="1"/>
            <a:r>
              <a:rPr lang="en-US" dirty="0"/>
              <a:t>Warm and wet, </a:t>
            </a:r>
            <a:r>
              <a:rPr lang="en-US" dirty="0" err="1"/>
              <a:t>etc</a:t>
            </a:r>
            <a:r>
              <a:rPr lang="en-US" dirty="0"/>
              <a:t>…</a:t>
            </a:r>
          </a:p>
          <a:p>
            <a:pPr>
              <a:buFont typeface="Wingdings" panose="05000000000000000000" pitchFamily="2" charset="2"/>
              <a:buChar char="ü"/>
            </a:pPr>
            <a:r>
              <a:rPr lang="en-US" dirty="0"/>
              <a:t>Etiology of exacerbation has been addressed?</a:t>
            </a:r>
          </a:p>
          <a:p>
            <a:pPr lvl="1"/>
            <a:r>
              <a:rPr lang="en-US" dirty="0"/>
              <a:t>HF education</a:t>
            </a:r>
          </a:p>
          <a:p>
            <a:pPr lvl="1"/>
            <a:r>
              <a:rPr lang="en-US" dirty="0"/>
              <a:t>Prescriptions refilled</a:t>
            </a:r>
          </a:p>
          <a:p>
            <a:pPr lvl="1"/>
            <a:r>
              <a:rPr lang="en-US" dirty="0"/>
              <a:t>Vaccines updated</a:t>
            </a:r>
          </a:p>
          <a:p>
            <a:pPr lvl="1"/>
            <a:r>
              <a:rPr lang="en-US" dirty="0"/>
              <a:t>Follow-up established (1-2 weeks)</a:t>
            </a:r>
          </a:p>
          <a:p>
            <a:pPr>
              <a:buFont typeface="Wingdings" panose="05000000000000000000" pitchFamily="2" charset="2"/>
              <a:buChar char="ü"/>
            </a:pPr>
            <a:r>
              <a:rPr lang="en-US" dirty="0"/>
              <a:t>Patient is euvolemic. </a:t>
            </a:r>
          </a:p>
          <a:p>
            <a:pPr lvl="1"/>
            <a:r>
              <a:rPr lang="en-US" dirty="0"/>
              <a:t>Did I try to decongest them as much as reasonably possible?</a:t>
            </a:r>
          </a:p>
          <a:p>
            <a:pPr>
              <a:buFont typeface="Wingdings" panose="05000000000000000000" pitchFamily="2" charset="2"/>
              <a:buChar char="ü"/>
            </a:pPr>
            <a:r>
              <a:rPr lang="en-US" dirty="0"/>
              <a:t>Guideline directed medical therapy has been started</a:t>
            </a:r>
          </a:p>
          <a:p>
            <a:pPr lvl="1"/>
            <a:r>
              <a:rPr lang="en-US" dirty="0"/>
              <a:t>As many agents as possible at low doses preferred</a:t>
            </a:r>
          </a:p>
        </p:txBody>
      </p:sp>
    </p:spTree>
    <p:extLst>
      <p:ext uri="{BB962C8B-B14F-4D97-AF65-F5344CB8AC3E}">
        <p14:creationId xmlns:p14="http://schemas.microsoft.com/office/powerpoint/2010/main" val="228748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DA1ECB38-2238-5A7D-8373-53D3B38B1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638" y="0"/>
            <a:ext cx="4276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7789A1-138A-B983-1E15-2A7DAD5633FE}"/>
              </a:ext>
            </a:extLst>
          </p:cNvPr>
          <p:cNvSpPr txBox="1"/>
          <p:nvPr/>
        </p:nvSpPr>
        <p:spPr>
          <a:xfrm>
            <a:off x="4121084" y="2432116"/>
            <a:ext cx="3949831" cy="1569660"/>
          </a:xfrm>
          <a:prstGeom prst="rect">
            <a:avLst/>
          </a:prstGeom>
          <a:solidFill>
            <a:schemeClr val="bg1"/>
          </a:solidFill>
        </p:spPr>
        <p:txBody>
          <a:bodyPr wrap="square" rtlCol="0">
            <a:spAutoFit/>
          </a:bodyPr>
          <a:lstStyle/>
          <a:p>
            <a:pPr algn="ctr"/>
            <a:r>
              <a:rPr lang="en-US" sz="4800" b="1" dirty="0">
                <a:solidFill>
                  <a:srgbClr val="FF0000"/>
                </a:solidFill>
              </a:rPr>
              <a:t>MUCH MORE COMPLEX!</a:t>
            </a:r>
          </a:p>
        </p:txBody>
      </p:sp>
    </p:spTree>
    <p:extLst>
      <p:ext uri="{BB962C8B-B14F-4D97-AF65-F5344CB8AC3E}">
        <p14:creationId xmlns:p14="http://schemas.microsoft.com/office/powerpoint/2010/main" val="271827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9913-FD49-A7C9-FE91-EB5461226F7C}"/>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DDA61788-D423-9C92-E8A5-E457B60E6BC8}"/>
              </a:ext>
            </a:extLst>
          </p:cNvPr>
          <p:cNvSpPr>
            <a:spLocks noGrp="1"/>
          </p:cNvSpPr>
          <p:nvPr>
            <p:ph idx="1"/>
          </p:nvPr>
        </p:nvSpPr>
        <p:spPr/>
        <p:txBody>
          <a:bodyPr/>
          <a:lstStyle/>
          <a:p>
            <a:r>
              <a:rPr lang="en-US" dirty="0"/>
              <a:t>Which of the following clinical conditions has been shown to carry a worst prognosis?</a:t>
            </a:r>
          </a:p>
          <a:p>
            <a:pPr marL="514350" indent="-514350">
              <a:buAutoNum type="alphaUcParenR"/>
            </a:pPr>
            <a:r>
              <a:rPr lang="en-US" dirty="0"/>
              <a:t>Myocardial Infarction</a:t>
            </a:r>
          </a:p>
          <a:p>
            <a:pPr marL="514350" indent="-514350">
              <a:buAutoNum type="alphaUcParenR"/>
            </a:pPr>
            <a:r>
              <a:rPr lang="en-US" dirty="0"/>
              <a:t>Heart Failure</a:t>
            </a:r>
          </a:p>
          <a:p>
            <a:pPr marL="514350" indent="-514350">
              <a:buAutoNum type="alphaUcParenR"/>
            </a:pPr>
            <a:r>
              <a:rPr lang="en-US" dirty="0"/>
              <a:t>Bowel Cancer</a:t>
            </a:r>
          </a:p>
          <a:p>
            <a:pPr marL="514350" indent="-514350">
              <a:buAutoNum type="alphaUcParenR"/>
            </a:pPr>
            <a:r>
              <a:rPr lang="en-US" dirty="0"/>
              <a:t>Ovarian Cancer</a:t>
            </a:r>
          </a:p>
          <a:p>
            <a:pPr marL="514350" indent="-514350">
              <a:buAutoNum type="alphaUcParenR"/>
            </a:pPr>
            <a:r>
              <a:rPr lang="en-US" dirty="0"/>
              <a:t>Breast Cancer</a:t>
            </a:r>
          </a:p>
        </p:txBody>
      </p:sp>
    </p:spTree>
    <p:extLst>
      <p:ext uri="{BB962C8B-B14F-4D97-AF65-F5344CB8AC3E}">
        <p14:creationId xmlns:p14="http://schemas.microsoft.com/office/powerpoint/2010/main" val="782868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C9A70-77E8-8504-75E9-DAFDF4BBFA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06150F-5D93-FCF2-1535-369F7BF03A08}"/>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996A5A5D-A543-659F-379C-7EDCEF286122}"/>
              </a:ext>
            </a:extLst>
          </p:cNvPr>
          <p:cNvSpPr>
            <a:spLocks noGrp="1"/>
          </p:cNvSpPr>
          <p:nvPr>
            <p:ph idx="1"/>
          </p:nvPr>
        </p:nvSpPr>
        <p:spPr/>
        <p:txBody>
          <a:bodyPr/>
          <a:lstStyle/>
          <a:p>
            <a:r>
              <a:rPr lang="en-US" dirty="0"/>
              <a:t>Which of the following clinical conditions has been shown to carry a worst prognosis?</a:t>
            </a:r>
          </a:p>
          <a:p>
            <a:pPr marL="514350" indent="-514350">
              <a:buAutoNum type="alphaUcParenR"/>
            </a:pPr>
            <a:r>
              <a:rPr lang="en-US" dirty="0"/>
              <a:t>Myocardial Infarction</a:t>
            </a:r>
          </a:p>
          <a:p>
            <a:pPr marL="514350" indent="-514350">
              <a:buAutoNum type="alphaUcParenR"/>
            </a:pPr>
            <a:r>
              <a:rPr lang="en-US" b="1" dirty="0">
                <a:solidFill>
                  <a:srgbClr val="FF0000"/>
                </a:solidFill>
              </a:rPr>
              <a:t>Heart Failure</a:t>
            </a:r>
          </a:p>
          <a:p>
            <a:pPr marL="514350" indent="-514350">
              <a:buAutoNum type="alphaUcParenR"/>
            </a:pPr>
            <a:r>
              <a:rPr lang="en-US" dirty="0"/>
              <a:t>Bowel Cancer</a:t>
            </a:r>
          </a:p>
          <a:p>
            <a:pPr marL="514350" indent="-514350">
              <a:buAutoNum type="alphaUcParenR"/>
            </a:pPr>
            <a:r>
              <a:rPr lang="en-US" dirty="0"/>
              <a:t>Ovarian Cancer</a:t>
            </a:r>
          </a:p>
          <a:p>
            <a:pPr marL="514350" indent="-514350">
              <a:buAutoNum type="alphaUcParenR"/>
            </a:pPr>
            <a:r>
              <a:rPr lang="en-US" dirty="0"/>
              <a:t>Breast Cancer</a:t>
            </a:r>
          </a:p>
        </p:txBody>
      </p:sp>
    </p:spTree>
    <p:extLst>
      <p:ext uri="{BB962C8B-B14F-4D97-AF65-F5344CB8AC3E}">
        <p14:creationId xmlns:p14="http://schemas.microsoft.com/office/powerpoint/2010/main" val="113828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D92DF-1788-45D4-8233-79FCFAAB8561}"/>
              </a:ext>
            </a:extLst>
          </p:cNvPr>
          <p:cNvSpPr>
            <a:spLocks noGrp="1"/>
          </p:cNvSpPr>
          <p:nvPr>
            <p:ph type="title"/>
          </p:nvPr>
        </p:nvSpPr>
        <p:spPr/>
        <p:txBody>
          <a:bodyPr/>
          <a:lstStyle/>
          <a:p>
            <a:r>
              <a:rPr lang="en-US" dirty="0"/>
              <a:t>Natural history of heart failure</a:t>
            </a:r>
          </a:p>
        </p:txBody>
      </p:sp>
      <p:pic>
        <p:nvPicPr>
          <p:cNvPr id="11266" name="Picture 2" descr="Description unavailable">
            <a:extLst>
              <a:ext uri="{FF2B5EF4-FFF2-40B4-BE49-F238E27FC236}">
                <a16:creationId xmlns:a16="http://schemas.microsoft.com/office/drawing/2014/main" id="{E1A444B3-C313-BDAE-74CC-82F83CF52A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229254"/>
            <a:ext cx="10515600" cy="35440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6DF2540-274A-4703-3E5E-186F4894D0A1}"/>
              </a:ext>
            </a:extLst>
          </p:cNvPr>
          <p:cNvPicPr>
            <a:picLocks noChangeAspect="1"/>
          </p:cNvPicPr>
          <p:nvPr/>
        </p:nvPicPr>
        <p:blipFill>
          <a:blip r:embed="rId3"/>
          <a:stretch>
            <a:fillRect/>
          </a:stretch>
        </p:blipFill>
        <p:spPr>
          <a:xfrm>
            <a:off x="7828431" y="-1"/>
            <a:ext cx="4363569" cy="1571625"/>
          </a:xfrm>
          <a:prstGeom prst="rect">
            <a:avLst/>
          </a:prstGeom>
        </p:spPr>
      </p:pic>
      <p:sp>
        <p:nvSpPr>
          <p:cNvPr id="7" name="TextBox 6">
            <a:extLst>
              <a:ext uri="{FF2B5EF4-FFF2-40B4-BE49-F238E27FC236}">
                <a16:creationId xmlns:a16="http://schemas.microsoft.com/office/drawing/2014/main" id="{1E4AB2A5-CAA6-0AD0-CC4C-FBF704F25B36}"/>
              </a:ext>
            </a:extLst>
          </p:cNvPr>
          <p:cNvSpPr txBox="1"/>
          <p:nvPr/>
        </p:nvSpPr>
        <p:spPr>
          <a:xfrm>
            <a:off x="243525" y="5988734"/>
            <a:ext cx="11704949" cy="646331"/>
          </a:xfrm>
          <a:prstGeom prst="rect">
            <a:avLst/>
          </a:prstGeom>
          <a:noFill/>
        </p:spPr>
        <p:txBody>
          <a:bodyPr wrap="square">
            <a:spAutoFit/>
          </a:bodyPr>
          <a:lstStyle/>
          <a:p>
            <a:pPr algn="ctr"/>
            <a:r>
              <a:rPr lang="en-US" b="1" i="0" dirty="0">
                <a:solidFill>
                  <a:srgbClr val="000000"/>
                </a:solidFill>
                <a:effectLst/>
                <a:latin typeface="Open Sans" panose="020B0606030504020204" pitchFamily="34" charset="0"/>
              </a:rPr>
              <a:t>With the exception of lung cancer, heart failure was associated with the poorest </a:t>
            </a:r>
            <a:r>
              <a:rPr lang="en-US" b="1" i="0" dirty="0">
                <a:solidFill>
                  <a:srgbClr val="FF0000"/>
                </a:solidFill>
                <a:effectLst/>
                <a:latin typeface="Open Sans" panose="020B0606030504020204" pitchFamily="34" charset="0"/>
              </a:rPr>
              <a:t>5-year survival rate (approximately 25% for both sexes). </a:t>
            </a:r>
            <a:r>
              <a:rPr lang="en-US" b="1" dirty="0">
                <a:latin typeface="Open Sans" panose="020B0606030504020204" pitchFamily="34" charset="0"/>
              </a:rPr>
              <a:t>Data from 1991 in Scottland</a:t>
            </a:r>
            <a:endParaRPr lang="en-US" b="1" dirty="0"/>
          </a:p>
        </p:txBody>
      </p:sp>
    </p:spTree>
    <p:extLst>
      <p:ext uri="{BB962C8B-B14F-4D97-AF65-F5344CB8AC3E}">
        <p14:creationId xmlns:p14="http://schemas.microsoft.com/office/powerpoint/2010/main" val="353726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FCA52D-30FF-152B-7C68-994F0F492785}"/>
              </a:ext>
            </a:extLst>
          </p:cNvPr>
          <p:cNvPicPr>
            <a:picLocks noChangeAspect="1"/>
          </p:cNvPicPr>
          <p:nvPr/>
        </p:nvPicPr>
        <p:blipFill>
          <a:blip r:embed="rId2"/>
          <a:stretch>
            <a:fillRect/>
          </a:stretch>
        </p:blipFill>
        <p:spPr>
          <a:xfrm>
            <a:off x="-7424" y="0"/>
            <a:ext cx="3315854" cy="895927"/>
          </a:xfrm>
          <a:prstGeom prst="rect">
            <a:avLst/>
          </a:prstGeom>
        </p:spPr>
      </p:pic>
      <p:pic>
        <p:nvPicPr>
          <p:cNvPr id="5" name="Picture 4">
            <a:extLst>
              <a:ext uri="{FF2B5EF4-FFF2-40B4-BE49-F238E27FC236}">
                <a16:creationId xmlns:a16="http://schemas.microsoft.com/office/drawing/2014/main" id="{A280491A-C4C0-5AAE-9E45-6AF79A87AA6C}"/>
              </a:ext>
            </a:extLst>
          </p:cNvPr>
          <p:cNvPicPr>
            <a:picLocks noChangeAspect="1"/>
          </p:cNvPicPr>
          <p:nvPr/>
        </p:nvPicPr>
        <p:blipFill>
          <a:blip r:embed="rId3"/>
          <a:stretch>
            <a:fillRect/>
          </a:stretch>
        </p:blipFill>
        <p:spPr>
          <a:xfrm>
            <a:off x="3299194" y="0"/>
            <a:ext cx="8883570" cy="6858000"/>
          </a:xfrm>
          <a:prstGeom prst="rect">
            <a:avLst/>
          </a:prstGeom>
        </p:spPr>
      </p:pic>
      <p:sp>
        <p:nvSpPr>
          <p:cNvPr id="7" name="Rectangle 6">
            <a:extLst>
              <a:ext uri="{FF2B5EF4-FFF2-40B4-BE49-F238E27FC236}">
                <a16:creationId xmlns:a16="http://schemas.microsoft.com/office/drawing/2014/main" id="{E229654D-C33B-F48C-58A3-9398297EC3E3}"/>
              </a:ext>
            </a:extLst>
          </p:cNvPr>
          <p:cNvSpPr/>
          <p:nvPr/>
        </p:nvSpPr>
        <p:spPr>
          <a:xfrm>
            <a:off x="3467819" y="4226944"/>
            <a:ext cx="8724181" cy="2156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C628018-88CC-8C8A-676E-9B401E05490F}"/>
              </a:ext>
            </a:extLst>
          </p:cNvPr>
          <p:cNvSpPr/>
          <p:nvPr/>
        </p:nvSpPr>
        <p:spPr>
          <a:xfrm>
            <a:off x="3464947" y="4413848"/>
            <a:ext cx="8724181" cy="2156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F815242-8673-666E-6989-08B2056A572D}"/>
              </a:ext>
            </a:extLst>
          </p:cNvPr>
          <p:cNvSpPr/>
          <p:nvPr/>
        </p:nvSpPr>
        <p:spPr>
          <a:xfrm>
            <a:off x="3467819" y="4629508"/>
            <a:ext cx="8724181" cy="2156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9A84F3-5FA9-AD93-FC67-96E5F9B93B5D}"/>
              </a:ext>
            </a:extLst>
          </p:cNvPr>
          <p:cNvSpPr/>
          <p:nvPr/>
        </p:nvSpPr>
        <p:spPr>
          <a:xfrm>
            <a:off x="3459193" y="1227826"/>
            <a:ext cx="8724181" cy="2156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0E91569-CE38-B082-F1A3-34DD55563448}"/>
              </a:ext>
            </a:extLst>
          </p:cNvPr>
          <p:cNvPicPr>
            <a:picLocks noChangeAspect="1"/>
          </p:cNvPicPr>
          <p:nvPr/>
        </p:nvPicPr>
        <p:blipFill>
          <a:blip r:embed="rId4"/>
          <a:stretch>
            <a:fillRect/>
          </a:stretch>
        </p:blipFill>
        <p:spPr>
          <a:xfrm>
            <a:off x="225734" y="2363028"/>
            <a:ext cx="2906023" cy="2113472"/>
          </a:xfrm>
          <a:prstGeom prst="rect">
            <a:avLst/>
          </a:prstGeom>
        </p:spPr>
      </p:pic>
    </p:spTree>
    <p:extLst>
      <p:ext uri="{BB962C8B-B14F-4D97-AF65-F5344CB8AC3E}">
        <p14:creationId xmlns:p14="http://schemas.microsoft.com/office/powerpoint/2010/main" val="3336752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16945</TotalTime>
  <Words>2099</Words>
  <Application>Microsoft Office PowerPoint</Application>
  <PresentationFormat>Widescreen</PresentationFormat>
  <Paragraphs>280</Paragraphs>
  <Slides>43</Slides>
  <Notes>0</Notes>
  <HiddenSlides>5</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Light</vt:lpstr>
      <vt:lpstr>Guardian TextSans Web</vt:lpstr>
      <vt:lpstr>Open Sans</vt:lpstr>
      <vt:lpstr>Trebuchet MS</vt:lpstr>
      <vt:lpstr>Wingdings</vt:lpstr>
      <vt:lpstr>Office Theme</vt:lpstr>
      <vt:lpstr>Acute Heart Failure</vt:lpstr>
      <vt:lpstr>Learning Objectives</vt:lpstr>
      <vt:lpstr>Definition of heart failure</vt:lpstr>
      <vt:lpstr>Pathophysiology of heart failure</vt:lpstr>
      <vt:lpstr>PowerPoint Presentation</vt:lpstr>
      <vt:lpstr>Question 1</vt:lpstr>
      <vt:lpstr>Question 1</vt:lpstr>
      <vt:lpstr>Natural history of heart failure</vt:lpstr>
      <vt:lpstr>PowerPoint Presentation</vt:lpstr>
      <vt:lpstr>PowerPoint Presentation</vt:lpstr>
      <vt:lpstr>Diagnosis</vt:lpstr>
      <vt:lpstr>Question #2</vt:lpstr>
      <vt:lpstr>Question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#3</vt:lpstr>
      <vt:lpstr>Question #3</vt:lpstr>
      <vt:lpstr>PowerPoint Presentation</vt:lpstr>
      <vt:lpstr>PowerPoint Presentation</vt:lpstr>
      <vt:lpstr>Treatment - Overview</vt:lpstr>
      <vt:lpstr>Treatment</vt:lpstr>
      <vt:lpstr>Treatment</vt:lpstr>
      <vt:lpstr>Treatment</vt:lpstr>
      <vt:lpstr>Treatment</vt:lpstr>
      <vt:lpstr>Treatment</vt:lpstr>
      <vt:lpstr>Treatment</vt:lpstr>
      <vt:lpstr>Treatment</vt:lpstr>
      <vt:lpstr>Treatment</vt:lpstr>
      <vt:lpstr>Treatment</vt:lpstr>
      <vt:lpstr>Treatment</vt:lpstr>
      <vt:lpstr>Treatment</vt:lpstr>
      <vt:lpstr>Treatment</vt:lpstr>
      <vt:lpstr>A brief word on “advanced” heart failure</vt:lpstr>
      <vt:lpstr>Discharge Checklist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Failure Diagnosis</dc:title>
  <dc:creator>Zack Wilson</dc:creator>
  <cp:lastModifiedBy>Zack Wilson</cp:lastModifiedBy>
  <cp:revision>62</cp:revision>
  <dcterms:created xsi:type="dcterms:W3CDTF">2022-08-24T21:10:42Z</dcterms:created>
  <dcterms:modified xsi:type="dcterms:W3CDTF">2025-11-18T16:43:50Z</dcterms:modified>
</cp:coreProperties>
</file>