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8" r:id="rId2"/>
    <p:sldId id="308" r:id="rId3"/>
    <p:sldId id="257" r:id="rId4"/>
    <p:sldId id="259" r:id="rId5"/>
    <p:sldId id="256" r:id="rId6"/>
    <p:sldId id="260" r:id="rId7"/>
    <p:sldId id="261" r:id="rId8"/>
    <p:sldId id="262" r:id="rId9"/>
    <p:sldId id="263" r:id="rId10"/>
    <p:sldId id="264" r:id="rId11"/>
    <p:sldId id="265" r:id="rId12"/>
    <p:sldId id="309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310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5E7F18F0-3B72-4BA0-BB4B-EE3E250D9155}">
          <p14:sldIdLst>
            <p14:sldId id="258"/>
            <p14:sldId id="308"/>
            <p14:sldId id="257"/>
          </p14:sldIdLst>
        </p14:section>
        <p14:section name="Screening Guidelines" id="{D454530A-093A-4DCD-B72C-F1A803C48010}">
          <p14:sldIdLst>
            <p14:sldId id="259"/>
            <p14:sldId id="256"/>
            <p14:sldId id="260"/>
            <p14:sldId id="261"/>
            <p14:sldId id="262"/>
            <p14:sldId id="263"/>
            <p14:sldId id="264"/>
            <p14:sldId id="265"/>
            <p14:sldId id="309"/>
            <p14:sldId id="266"/>
            <p14:sldId id="267"/>
          </p14:sldIdLst>
        </p14:section>
        <p14:section name="Risk Assessment Tools" id="{EAA7CC10-2202-450A-8451-FDB700DE527C}">
          <p14:sldIdLst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</p14:sldIdLst>
        </p14:section>
        <p14:section name="Imaging" id="{1B77C798-6211-4F09-8616-BC319C5D5C3C}">
          <p14:sldIdLst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</p14:sldIdLst>
        </p14:section>
        <p14:section name="BIRADS" id="{B0561EA2-D837-41E8-B70B-1A05185F3F09}">
          <p14:sldIdLst>
            <p14:sldId id="288"/>
            <p14:sldId id="289"/>
            <p14:sldId id="290"/>
            <p14:sldId id="291"/>
            <p14:sldId id="292"/>
            <p14:sldId id="293"/>
            <p14:sldId id="310"/>
            <p14:sldId id="294"/>
            <p14:sldId id="295"/>
            <p14:sldId id="296"/>
            <p14:sldId id="297"/>
          </p14:sldIdLst>
        </p14:section>
        <p14:section name="Cases" id="{F23743C6-662F-4FB0-8037-9CA981AF9C51}">
          <p14:sldIdLst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5B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C69813-DFAD-4DA2-9C31-0D4042C82866}" v="6" dt="2026-05-19T03:37:03.2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419" autoAdjust="0"/>
    <p:restoredTop sz="87039" autoAdjust="0"/>
  </p:normalViewPr>
  <p:slideViewPr>
    <p:cSldViewPr snapToGrid="0">
      <p:cViewPr varScale="1">
        <p:scale>
          <a:sx n="104" d="100"/>
          <a:sy n="104" d="100"/>
        </p:scale>
        <p:origin x="60" y="24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mmers, Danielle E" userId="72c1ed23-ce96-464d-a132-cb947f7682c2" providerId="ADAL" clId="{1BF8D654-309C-42A8-8CDC-8CE42CAB96B9}"/>
    <pc:docChg chg="modSld">
      <pc:chgData name="Summers, Danielle E" userId="72c1ed23-ce96-464d-a132-cb947f7682c2" providerId="ADAL" clId="{1BF8D654-309C-42A8-8CDC-8CE42CAB96B9}" dt="2026-05-18T14:52:49.643" v="5" actId="1076"/>
      <pc:docMkLst>
        <pc:docMk/>
      </pc:docMkLst>
      <pc:sldChg chg="addSp modSp mod">
        <pc:chgData name="Summers, Danielle E" userId="72c1ed23-ce96-464d-a132-cb947f7682c2" providerId="ADAL" clId="{1BF8D654-309C-42A8-8CDC-8CE42CAB96B9}" dt="2026-05-18T14:52:49.643" v="5" actId="1076"/>
        <pc:sldMkLst>
          <pc:docMk/>
          <pc:sldMk cId="1679127996" sldId="291"/>
        </pc:sldMkLst>
        <pc:picChg chg="mod">
          <ac:chgData name="Summers, Danielle E" userId="72c1ed23-ce96-464d-a132-cb947f7682c2" providerId="ADAL" clId="{1BF8D654-309C-42A8-8CDC-8CE42CAB96B9}" dt="2026-05-18T14:52:27.579" v="0" actId="1076"/>
          <ac:picMkLst>
            <pc:docMk/>
            <pc:sldMk cId="1679127996" sldId="291"/>
            <ac:picMk id="6" creationId="{866E73F6-D690-99FF-B8FF-6EB03BFE4B05}"/>
          </ac:picMkLst>
        </pc:picChg>
        <pc:picChg chg="mod">
          <ac:chgData name="Summers, Danielle E" userId="72c1ed23-ce96-464d-a132-cb947f7682c2" providerId="ADAL" clId="{1BF8D654-309C-42A8-8CDC-8CE42CAB96B9}" dt="2026-05-18T14:52:29.619" v="1" actId="1076"/>
          <ac:picMkLst>
            <pc:docMk/>
            <pc:sldMk cId="1679127996" sldId="291"/>
            <ac:picMk id="8" creationId="{E715ADA3-B3D8-75BA-9CF8-33193C20FCDC}"/>
          </ac:picMkLst>
        </pc:picChg>
        <pc:picChg chg="add mod">
          <ac:chgData name="Summers, Danielle E" userId="72c1ed23-ce96-464d-a132-cb947f7682c2" providerId="ADAL" clId="{1BF8D654-309C-42A8-8CDC-8CE42CAB96B9}" dt="2026-05-18T14:52:49.643" v="5" actId="1076"/>
          <ac:picMkLst>
            <pc:docMk/>
            <pc:sldMk cId="1679127996" sldId="291"/>
            <ac:picMk id="10" creationId="{6392942C-F49A-95E1-5C84-A33D2150BAB5}"/>
          </ac:picMkLst>
        </pc:picChg>
      </pc:sldChg>
    </pc:docChg>
  </pc:docChgLst>
  <pc:docChgLst>
    <pc:chgData name="Gavin Young" userId="97f036ffab701135" providerId="LiveId" clId="{57708835-721F-495B-A0E7-86380A42F9F8}"/>
    <pc:docChg chg="undo custSel modSld">
      <pc:chgData name="Gavin Young" userId="97f036ffab701135" providerId="LiveId" clId="{57708835-721F-495B-A0E7-86380A42F9F8}" dt="2026-05-19T04:09:16.567" v="192" actId="113"/>
      <pc:docMkLst>
        <pc:docMk/>
      </pc:docMkLst>
      <pc:sldChg chg="modSp">
        <pc:chgData name="Gavin Young" userId="97f036ffab701135" providerId="LiveId" clId="{57708835-721F-495B-A0E7-86380A42F9F8}" dt="2026-05-19T02:42:27.917" v="2"/>
        <pc:sldMkLst>
          <pc:docMk/>
          <pc:sldMk cId="1750952714" sldId="257"/>
        </pc:sldMkLst>
        <pc:spChg chg="mod">
          <ac:chgData name="Gavin Young" userId="97f036ffab701135" providerId="LiveId" clId="{57708835-721F-495B-A0E7-86380A42F9F8}" dt="2026-05-19T02:42:20.386" v="1"/>
          <ac:spMkLst>
            <pc:docMk/>
            <pc:sldMk cId="1750952714" sldId="257"/>
            <ac:spMk id="10" creationId="{535FDF9B-811E-A28B-B6F0-E6628C5B306F}"/>
          </ac:spMkLst>
        </pc:spChg>
        <pc:spChg chg="mod">
          <ac:chgData name="Gavin Young" userId="97f036ffab701135" providerId="LiveId" clId="{57708835-721F-495B-A0E7-86380A42F9F8}" dt="2026-05-19T02:42:27.917" v="2"/>
          <ac:spMkLst>
            <pc:docMk/>
            <pc:sldMk cId="1750952714" sldId="257"/>
            <ac:spMk id="31" creationId="{ED119D99-5735-F1B5-A637-F67436B25F03}"/>
          </ac:spMkLst>
        </pc:spChg>
      </pc:sldChg>
      <pc:sldChg chg="modSp mod">
        <pc:chgData name="Gavin Young" userId="97f036ffab701135" providerId="LiveId" clId="{57708835-721F-495B-A0E7-86380A42F9F8}" dt="2026-05-19T03:33:36.893" v="27" actId="1076"/>
        <pc:sldMkLst>
          <pc:docMk/>
          <pc:sldMk cId="3373927671" sldId="267"/>
        </pc:sldMkLst>
        <pc:graphicFrameChg chg="mod modGraphic">
          <ac:chgData name="Gavin Young" userId="97f036ffab701135" providerId="LiveId" clId="{57708835-721F-495B-A0E7-86380A42F9F8}" dt="2026-05-19T03:33:36.893" v="27" actId="1076"/>
          <ac:graphicFrameMkLst>
            <pc:docMk/>
            <pc:sldMk cId="3373927671" sldId="267"/>
            <ac:graphicFrameMk id="6" creationId="{1FC62E6D-CA6C-6F92-33A6-4D7920BCB96A}"/>
          </ac:graphicFrameMkLst>
        </pc:graphicFrameChg>
      </pc:sldChg>
      <pc:sldChg chg="addSp modSp mod">
        <pc:chgData name="Gavin Young" userId="97f036ffab701135" providerId="LiveId" clId="{57708835-721F-495B-A0E7-86380A42F9F8}" dt="2026-05-19T03:45:21.618" v="149" actId="1076"/>
        <pc:sldMkLst>
          <pc:docMk/>
          <pc:sldMk cId="1858876130" sldId="287"/>
        </pc:sldMkLst>
        <pc:spChg chg="mod">
          <ac:chgData name="Gavin Young" userId="97f036ffab701135" providerId="LiveId" clId="{57708835-721F-495B-A0E7-86380A42F9F8}" dt="2026-05-19T03:45:15.345" v="146" actId="14100"/>
          <ac:spMkLst>
            <pc:docMk/>
            <pc:sldMk cId="1858876130" sldId="287"/>
            <ac:spMk id="5" creationId="{7C3DE767-CF4C-BB00-CA27-EAA48AC01811}"/>
          </ac:spMkLst>
        </pc:spChg>
        <pc:spChg chg="mod">
          <ac:chgData name="Gavin Young" userId="97f036ffab701135" providerId="LiveId" clId="{57708835-721F-495B-A0E7-86380A42F9F8}" dt="2026-05-19T03:36:54.326" v="43" actId="164"/>
          <ac:spMkLst>
            <pc:docMk/>
            <pc:sldMk cId="1858876130" sldId="287"/>
            <ac:spMk id="6" creationId="{691172BB-D101-BB0F-4003-9939DF0AB9D2}"/>
          </ac:spMkLst>
        </pc:spChg>
        <pc:spChg chg="mod">
          <ac:chgData name="Gavin Young" userId="97f036ffab701135" providerId="LiveId" clId="{57708835-721F-495B-A0E7-86380A42F9F8}" dt="2026-05-19T03:37:03.271" v="47" actId="164"/>
          <ac:spMkLst>
            <pc:docMk/>
            <pc:sldMk cId="1858876130" sldId="287"/>
            <ac:spMk id="7" creationId="{8E7F4841-A39B-EF7C-FCCE-04192015F28B}"/>
          </ac:spMkLst>
        </pc:spChg>
        <pc:spChg chg="add mod">
          <ac:chgData name="Gavin Young" userId="97f036ffab701135" providerId="LiveId" clId="{57708835-721F-495B-A0E7-86380A42F9F8}" dt="2026-05-19T03:45:21.618" v="149" actId="1076"/>
          <ac:spMkLst>
            <pc:docMk/>
            <pc:sldMk cId="1858876130" sldId="287"/>
            <ac:spMk id="11" creationId="{98EB60B6-AF76-A007-4B0F-1C4303753011}"/>
          </ac:spMkLst>
        </pc:spChg>
        <pc:grpChg chg="add mod">
          <ac:chgData name="Gavin Young" userId="97f036ffab701135" providerId="LiveId" clId="{57708835-721F-495B-A0E7-86380A42F9F8}" dt="2026-05-19T03:37:03.271" v="47" actId="164"/>
          <ac:grpSpMkLst>
            <pc:docMk/>
            <pc:sldMk cId="1858876130" sldId="287"/>
            <ac:grpSpMk id="8" creationId="{EB6414DA-F1D8-3F71-081B-96DFB315E0C3}"/>
          </ac:grpSpMkLst>
        </pc:grpChg>
        <pc:grpChg chg="add mod">
          <ac:chgData name="Gavin Young" userId="97f036ffab701135" providerId="LiveId" clId="{57708835-721F-495B-A0E7-86380A42F9F8}" dt="2026-05-19T03:44:03.361" v="123" actId="1076"/>
          <ac:grpSpMkLst>
            <pc:docMk/>
            <pc:sldMk cId="1858876130" sldId="287"/>
            <ac:grpSpMk id="9" creationId="{6F48C2D3-DC67-6C31-CF2B-EF9D40BF3E99}"/>
          </ac:grpSpMkLst>
        </pc:grpChg>
        <pc:picChg chg="mod ord">
          <ac:chgData name="Gavin Young" userId="97f036ffab701135" providerId="LiveId" clId="{57708835-721F-495B-A0E7-86380A42F9F8}" dt="2026-05-19T03:44:04.791" v="124" actId="1076"/>
          <ac:picMkLst>
            <pc:docMk/>
            <pc:sldMk cId="1858876130" sldId="287"/>
            <ac:picMk id="2" creationId="{18D151FC-0864-33B7-7CA4-30090FDDE5D7}"/>
          </ac:picMkLst>
        </pc:picChg>
        <pc:picChg chg="mod">
          <ac:chgData name="Gavin Young" userId="97f036ffab701135" providerId="LiveId" clId="{57708835-721F-495B-A0E7-86380A42F9F8}" dt="2026-05-19T03:36:54.326" v="43" actId="164"/>
          <ac:picMkLst>
            <pc:docMk/>
            <pc:sldMk cId="1858876130" sldId="287"/>
            <ac:picMk id="3" creationId="{F6BF23C2-14C8-5411-8308-55AF9D5A0AC0}"/>
          </ac:picMkLst>
        </pc:picChg>
      </pc:sldChg>
      <pc:sldChg chg="modSp mod">
        <pc:chgData name="Gavin Young" userId="97f036ffab701135" providerId="LiveId" clId="{57708835-721F-495B-A0E7-86380A42F9F8}" dt="2026-05-19T02:58:55.596" v="11" actId="20577"/>
        <pc:sldMkLst>
          <pc:docMk/>
          <pc:sldMk cId="3964689511" sldId="288"/>
        </pc:sldMkLst>
        <pc:spChg chg="mod">
          <ac:chgData name="Gavin Young" userId="97f036ffab701135" providerId="LiveId" clId="{57708835-721F-495B-A0E7-86380A42F9F8}" dt="2026-05-19T02:58:55.596" v="11" actId="20577"/>
          <ac:spMkLst>
            <pc:docMk/>
            <pc:sldMk cId="3964689511" sldId="288"/>
            <ac:spMk id="3" creationId="{DED4EDA5-6AF2-2B72-5EAC-CC599BADE7EC}"/>
          </ac:spMkLst>
        </pc:spChg>
      </pc:sldChg>
      <pc:sldChg chg="modSp mod">
        <pc:chgData name="Gavin Young" userId="97f036ffab701135" providerId="LiveId" clId="{57708835-721F-495B-A0E7-86380A42F9F8}" dt="2026-05-19T03:00:42.365" v="16" actId="20577"/>
        <pc:sldMkLst>
          <pc:docMk/>
          <pc:sldMk cId="1514454531" sldId="289"/>
        </pc:sldMkLst>
        <pc:spChg chg="mod">
          <ac:chgData name="Gavin Young" userId="97f036ffab701135" providerId="LiveId" clId="{57708835-721F-495B-A0E7-86380A42F9F8}" dt="2026-05-19T03:00:42.365" v="16" actId="20577"/>
          <ac:spMkLst>
            <pc:docMk/>
            <pc:sldMk cId="1514454531" sldId="289"/>
            <ac:spMk id="5" creationId="{55452152-C644-AF8A-FA0E-0659E426F8A1}"/>
          </ac:spMkLst>
        </pc:spChg>
      </pc:sldChg>
      <pc:sldChg chg="modSp mod">
        <pc:chgData name="Gavin Young" userId="97f036ffab701135" providerId="LiveId" clId="{57708835-721F-495B-A0E7-86380A42F9F8}" dt="2026-05-19T03:15:42.372" v="17" actId="20577"/>
        <pc:sldMkLst>
          <pc:docMk/>
          <pc:sldMk cId="281522214" sldId="293"/>
        </pc:sldMkLst>
        <pc:spChg chg="mod">
          <ac:chgData name="Gavin Young" userId="97f036ffab701135" providerId="LiveId" clId="{57708835-721F-495B-A0E7-86380A42F9F8}" dt="2026-05-19T03:15:42.372" v="17" actId="20577"/>
          <ac:spMkLst>
            <pc:docMk/>
            <pc:sldMk cId="281522214" sldId="293"/>
            <ac:spMk id="5" creationId="{D5BDA657-64EE-CE12-9620-3AE917B987B9}"/>
          </ac:spMkLst>
        </pc:spChg>
      </pc:sldChg>
      <pc:sldChg chg="modSp mod">
        <pc:chgData name="Gavin Young" userId="97f036ffab701135" providerId="LiveId" clId="{57708835-721F-495B-A0E7-86380A42F9F8}" dt="2026-05-19T03:56:35.823" v="155" actId="20577"/>
        <pc:sldMkLst>
          <pc:docMk/>
          <pc:sldMk cId="2203641777" sldId="301"/>
        </pc:sldMkLst>
        <pc:spChg chg="mod">
          <ac:chgData name="Gavin Young" userId="97f036ffab701135" providerId="LiveId" clId="{57708835-721F-495B-A0E7-86380A42F9F8}" dt="2026-05-19T03:56:35.823" v="155" actId="20577"/>
          <ac:spMkLst>
            <pc:docMk/>
            <pc:sldMk cId="2203641777" sldId="301"/>
            <ac:spMk id="5" creationId="{4135417D-1E81-3895-1B69-C5256C7A239D}"/>
          </ac:spMkLst>
        </pc:spChg>
      </pc:sldChg>
      <pc:sldChg chg="modSp mod">
        <pc:chgData name="Gavin Young" userId="97f036ffab701135" providerId="LiveId" clId="{57708835-721F-495B-A0E7-86380A42F9F8}" dt="2026-05-19T04:02:09.558" v="188" actId="27636"/>
        <pc:sldMkLst>
          <pc:docMk/>
          <pc:sldMk cId="2639094575" sldId="302"/>
        </pc:sldMkLst>
        <pc:spChg chg="mod">
          <ac:chgData name="Gavin Young" userId="97f036ffab701135" providerId="LiveId" clId="{57708835-721F-495B-A0E7-86380A42F9F8}" dt="2026-05-19T04:02:09.558" v="188" actId="27636"/>
          <ac:spMkLst>
            <pc:docMk/>
            <pc:sldMk cId="2639094575" sldId="302"/>
            <ac:spMk id="3" creationId="{7AD29D7A-FF9F-3FEA-D354-00F9D9522284}"/>
          </ac:spMkLst>
        </pc:spChg>
      </pc:sldChg>
      <pc:sldChg chg="modSp mod">
        <pc:chgData name="Gavin Young" userId="97f036ffab701135" providerId="LiveId" clId="{57708835-721F-495B-A0E7-86380A42F9F8}" dt="2026-05-19T04:03:48.125" v="189" actId="20577"/>
        <pc:sldMkLst>
          <pc:docMk/>
          <pc:sldMk cId="1033996124" sldId="304"/>
        </pc:sldMkLst>
        <pc:spChg chg="mod">
          <ac:chgData name="Gavin Young" userId="97f036ffab701135" providerId="LiveId" clId="{57708835-721F-495B-A0E7-86380A42F9F8}" dt="2026-05-19T04:03:48.125" v="189" actId="20577"/>
          <ac:spMkLst>
            <pc:docMk/>
            <pc:sldMk cId="1033996124" sldId="304"/>
            <ac:spMk id="3" creationId="{1772983F-5C09-3CC0-B41B-DC1521950861}"/>
          </ac:spMkLst>
        </pc:spChg>
      </pc:sldChg>
      <pc:sldChg chg="modSp mod">
        <pc:chgData name="Gavin Young" userId="97f036ffab701135" providerId="LiveId" clId="{57708835-721F-495B-A0E7-86380A42F9F8}" dt="2026-05-19T04:04:56.730" v="190" actId="20577"/>
        <pc:sldMkLst>
          <pc:docMk/>
          <pc:sldMk cId="820444643" sldId="305"/>
        </pc:sldMkLst>
        <pc:spChg chg="mod">
          <ac:chgData name="Gavin Young" userId="97f036ffab701135" providerId="LiveId" clId="{57708835-721F-495B-A0E7-86380A42F9F8}" dt="2026-05-19T04:04:56.730" v="190" actId="20577"/>
          <ac:spMkLst>
            <pc:docMk/>
            <pc:sldMk cId="820444643" sldId="305"/>
            <ac:spMk id="5" creationId="{BF9F4C71-999E-D0CE-FD1D-7E096BBD5BC5}"/>
          </ac:spMkLst>
        </pc:spChg>
      </pc:sldChg>
      <pc:sldChg chg="modSp mod">
        <pc:chgData name="Gavin Young" userId="97f036ffab701135" providerId="LiveId" clId="{57708835-721F-495B-A0E7-86380A42F9F8}" dt="2026-05-19T04:09:16.567" v="192" actId="113"/>
        <pc:sldMkLst>
          <pc:docMk/>
          <pc:sldMk cId="1480962702" sldId="307"/>
        </pc:sldMkLst>
        <pc:spChg chg="mod">
          <ac:chgData name="Gavin Young" userId="97f036ffab701135" providerId="LiveId" clId="{57708835-721F-495B-A0E7-86380A42F9F8}" dt="2026-05-19T04:09:16.567" v="192" actId="113"/>
          <ac:spMkLst>
            <pc:docMk/>
            <pc:sldMk cId="1480962702" sldId="307"/>
            <ac:spMk id="4" creationId="{BFE70070-35DB-EA64-39F1-905E59E2D68F}"/>
          </ac:spMkLst>
        </pc:spChg>
      </pc:sldChg>
      <pc:sldChg chg="mod modShow">
        <pc:chgData name="Gavin Young" userId="97f036ffab701135" providerId="LiveId" clId="{57708835-721F-495B-A0E7-86380A42F9F8}" dt="2026-05-19T02:42:09.218" v="0" actId="729"/>
        <pc:sldMkLst>
          <pc:docMk/>
          <pc:sldMk cId="2812326934" sldId="30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36596-F7AB-437A-90E7-10CCE009F449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32EF3-A1F2-46A6-8C84-1104244DC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43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32EF3-A1F2-46A6-8C84-1104244DCA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63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a large mammography cohort (n=35,921), all major risk models showed only moderate discriminatory accuracy (AUCs 0.61–0.64)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Board pearl: If a question describes a patient with extensive family history (multiple relatives, ovarian cancer, young-onset cancers), the Gail model is the wrong tool — use Tyrer-Cuzick, BRCAPRO, or BOADICEA/</a:t>
            </a:r>
            <a:r>
              <a:rPr lang="en-US" dirty="0" err="1"/>
              <a:t>CanRisk</a:t>
            </a:r>
            <a:r>
              <a:rPr lang="en-US" dirty="0"/>
              <a:t> instead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32EF3-A1F2-46A6-8C84-1104244DCA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48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Agents: Tamoxifen (pre- or postmenopausal), Raloxifene (postmenopausal only), Aromatase inhibitors — exemestane or anastrozole (postmenopausal only); all for 5 years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Board tip: If a question asks "at what risk level should chemoprevention be </a:t>
            </a:r>
            <a:r>
              <a:rPr lang="en-US" i="1" dirty="0"/>
              <a:t>offered/recommended</a:t>
            </a:r>
            <a:r>
              <a:rPr lang="en-US" dirty="0"/>
              <a:t>," the answer is ≥3% (USPSTF); if it asks about </a:t>
            </a:r>
            <a:r>
              <a:rPr lang="en-US" i="1" dirty="0"/>
              <a:t>trial eligibility</a:t>
            </a:r>
            <a:r>
              <a:rPr lang="en-US" dirty="0"/>
              <a:t> or </a:t>
            </a:r>
            <a:r>
              <a:rPr lang="en-US" i="1" dirty="0"/>
              <a:t>consideration</a:t>
            </a:r>
            <a:r>
              <a:rPr lang="en-US" dirty="0"/>
              <a:t>, the answer is ≥1.67%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32EF3-A1F2-46A6-8C84-1104244DCA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01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Why not just order MRI anyway?</a:t>
            </a:r>
            <a:r>
              <a:rPr lang="en-US" dirty="0"/>
              <a:t> Insurance coverage for screening MRI typically requires documented ≥20% lifetime risk using a validated model.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32EF3-A1F2-46A6-8C84-1104244DCAD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68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Why not go straight to biopsy? Most BI-RADS 0 findings resolve to benign on diagnostic workup; only ~4.4% of recalled women have cancer — diagnostic imaging prevents unnecessary biopsies</a:t>
            </a:r>
          </a:p>
          <a:p>
            <a:pPr lvl="0"/>
            <a:r>
              <a:rPr lang="en-US" dirty="0"/>
              <a:t>Why not MRI? MRI is rarely indicated for routine diagnostic evaluation of mammographic abnormalities; it is reserved for high-risk screening or specific clinical scenarios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32EF3-A1F2-46A6-8C84-1104244DCAD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67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Why not mammography? Mammography cannot reliably distinguish cystic from solid lesions — round dense lesions on mammography require ultrasound for characterization</a:t>
            </a:r>
          </a:p>
          <a:p>
            <a:pPr lvl="0"/>
            <a:r>
              <a:rPr lang="en-US" dirty="0"/>
              <a:t>Board pearl: Simple cyst on ultrasound = reassurance and return to screening; do NOT aspirate or biopsy unless symptomatic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32EF3-A1F2-46A6-8C84-1104244DCAD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49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For patients who cannot undergo MRI: contrast-enhanced mammography (CEM); whole breast ultrasound is a fallback but has ~4× lower cancer detection rate than MRI</a:t>
            </a:r>
          </a:p>
          <a:p>
            <a:pPr lvl="0"/>
            <a:r>
              <a:rPr lang="en-US" dirty="0"/>
              <a:t>Why not MRI for average-risk women? Lower specificity (81–99%) leads to more false-positive recalls and benign biopsies; no proven mortality benefit in average-risk populations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Also: Breast cancer before age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 or a personal history of breast cancer with dense breast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32EF3-A1F2-46A6-8C84-1104244DCAD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96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Board pearl: CEM is NOT recommended for average-risk women with dense breasts (insufficient evidence); it is currently positioned as an MRI alternative for intermediate- and high-risk patients only. The low-energy CEM image counts as the patient's annual screening mammogram, so CEM replaces (not supplements) the mammogram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32EF3-A1F2-46A6-8C84-1104244DCAD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939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BI-RADS system is standardized by the ACR and mandated by the Mammography Quality Standards Act (MQSA) for all mammography reports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32EF3-A1F2-46A6-8C84-1104244DCAD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878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Why not biopsy immediately? Surveillance avoids unnecessary biopsies of benign lesions; in the National Mammography Database (n=43,628), cumulative cancer yield through 2-year follow-up was only 1.86%, validating the safety of this approach</a:t>
            </a:r>
          </a:p>
          <a:p>
            <a:pPr lvl="0"/>
            <a:r>
              <a:rPr lang="en-US" dirty="0"/>
              <a:t>Boards: BI-RADS 3 should only be assigned AFTER a complete diagnostic workup — never directly from a screening mammogram; also not validated for palpable lesions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32EF3-A1F2-46A6-8C84-1104244DCAD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076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Why core needle biopsy, not surgical excision? Core needle biopsy is less invasive, allows preoperative tissue diagnosis, and facilitates treatment planning (e.g., neoadjuvant chemotherapy, sentinel node biopsy)</a:t>
            </a:r>
          </a:p>
          <a:p>
            <a:pPr lvl="0"/>
            <a:r>
              <a:rPr lang="en-US" dirty="0"/>
              <a:t>Almost all breast interventional procedures originate from BI-RADS 4 assessments — this is the workhorse category in clinical practice</a:t>
            </a:r>
          </a:p>
          <a:p>
            <a:r>
              <a:rPr lang="en-US" dirty="0"/>
              <a:t>Board tip: Any BI-RADS 5 lesion with a benign biopsy result is automatically considered discordant → requires repeat biopsy or surgical excision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32EF3-A1F2-46A6-8C84-1104244DCAD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14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32EF3-A1F2-46A6-8C84-1104244DCA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695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32EF3-A1F2-46A6-8C84-1104244DCAD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935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Why not MRI instead of short-interval mammography? MRI is not indicated for BI-RADS 3 surveillance in average-risk women — it is expensive, has lower specificity, and would generate additional false positives. Short-interval mammographic or ultrasound follow-up is the validated, cost-effective approach</a:t>
            </a:r>
          </a:p>
          <a:p>
            <a:endParaRPr lang="en-US" dirty="0"/>
          </a:p>
          <a:p>
            <a:r>
              <a:rPr lang="en-US" dirty="0"/>
              <a:t>In practice, can get biopsy per pt preference (BIRADS 3 or 4 depending on insurance)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32EF3-A1F2-46A6-8C84-1104244DCAD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573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Board pearl: Never reassure a patient based on a benign biopsy if the imaging is suspicious — the next best step is ALWAYS repeat tissue sampling or surgical excision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32EF3-A1F2-46A6-8C84-1104244DCAD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84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Board pearl: Low-dose tamoxifen (5 mg/day or 10 mg every other day) is an alternative if the patient is intolerant of the standard dose; CYP2D6 testing is NOT recommended before starting tamoxifen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32EF3-A1F2-46A6-8C84-1104244DCAD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312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Board pearl: None of these agents reduce ER-negative breast cancer risk or all-cause mortality; benefit is limited to ER-positive cancers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32EF3-A1F2-46A6-8C84-1104244DCAD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082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Why not mastitis? Key red flags: non-lactating, no fever, no response to antibiotics, skin changes ≥1/3 of breast, </a:t>
            </a:r>
            <a:r>
              <a:rPr lang="en-US" dirty="0" err="1"/>
              <a:t>peau</a:t>
            </a:r>
            <a:r>
              <a:rPr lang="en-US" dirty="0"/>
              <a:t> </a:t>
            </a:r>
            <a:r>
              <a:rPr lang="en-US" dirty="0" err="1"/>
              <a:t>d'orange</a:t>
            </a:r>
            <a:r>
              <a:rPr lang="en-US" dirty="0"/>
              <a:t>; if antibiotics fail after 7–10 days → imaging and biopsy are mandatory</a:t>
            </a:r>
          </a:p>
          <a:p>
            <a:pPr lvl="0"/>
            <a:r>
              <a:rPr lang="en-US" dirty="0"/>
              <a:t>Board pearl: Skin-sparing and nipple-sparing mastectomy are contraindicated in IBC; immediate breast reconstruction is also contraindicated due to need for post-mastectomy radiation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32EF3-A1F2-46A6-8C84-1104244DCAD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096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Most common cause of bloody nipple discharge: intraductal papilloma (~50–60% of cases); </a:t>
            </a:r>
          </a:p>
          <a:p>
            <a:pPr lvl="0"/>
            <a:r>
              <a:rPr lang="en-US" dirty="0"/>
              <a:t>Board pearl: Nipple smear cytology and </a:t>
            </a:r>
            <a:r>
              <a:rPr lang="en-US" dirty="0" err="1"/>
              <a:t>ductography</a:t>
            </a:r>
            <a:r>
              <a:rPr lang="en-US" dirty="0"/>
              <a:t> are NOT routinely recommended; for bilateral milky discharge, consider endocrine workup (prolactin, TSH, pregnancy test) — this is galactorrhea, not pathologic discharge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32EF3-A1F2-46A6-8C84-1104244DCAD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35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Why not the Gail Model for this purpose? The Gail Model estimates overall breast cancer risk for chemoprevention decisions but does NOT assess hereditary risk or BRCA mutation probability — use Tyrer-Cuzick, BRCAPRO, or </a:t>
            </a:r>
            <a:r>
              <a:rPr lang="en-US" dirty="0" err="1"/>
              <a:t>CanRisk</a:t>
            </a:r>
            <a:r>
              <a:rPr lang="en-US" dirty="0"/>
              <a:t>/BOADICEA instead</a:t>
            </a:r>
          </a:p>
          <a:p>
            <a:pPr lvl="0"/>
            <a:r>
              <a:rPr lang="en-US" dirty="0"/>
              <a:t>Board pearl: A negative family history does NOT rule out hereditary breast cancer — limited family structure (few female relatives, paternal transmission) can mask autosomal dominant inheritance; BRCA mutations were found in 13.7% of women with breast cancer 50 and no affected relatives when family structure was limited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32EF3-A1F2-46A6-8C84-1104244DCAD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76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Why biennial, not annual? Biennial captures most of the mortality benefit while halving false-positive recalls (~1,376 per 1,000 women lifetime) and benign biopsies</a:t>
            </a:r>
          </a:p>
          <a:p>
            <a:pPr lvl="0"/>
            <a:r>
              <a:rPr lang="en-US" dirty="0"/>
              <a:t>Why not ACR? ACR recommends </a:t>
            </a:r>
            <a:r>
              <a:rPr lang="en-US" b="1" dirty="0"/>
              <a:t>annual</a:t>
            </a:r>
            <a:r>
              <a:rPr lang="en-US" dirty="0"/>
              <a:t> mammography starting at 40 with no upper age limit</a:t>
            </a:r>
          </a:p>
          <a:p>
            <a:pPr lvl="0"/>
            <a:r>
              <a:rPr lang="en-US" dirty="0"/>
              <a:t>Why not ACS? ACS recommends </a:t>
            </a:r>
            <a:r>
              <a:rPr lang="en-US" b="1" dirty="0"/>
              <a:t>annual</a:t>
            </a:r>
            <a:r>
              <a:rPr lang="en-US" dirty="0"/>
              <a:t> starting at age 45 (option to start at 40), transitioning to biennial at 55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32EF3-A1F2-46A6-8C84-1104244DCA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82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Any boards question offering MRI, BSE, or ultrasound as an alternative to mammography → the answer is mammography is the standard of care. The only acceptable substitution question on boards is digital mammography vs. tomosynthesis (both are acceptable per USPSTF, ACR, and NCCN)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32EF3-A1F2-46A6-8C84-1104244DCA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7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Bonus points for NCCN and ACS. Which one is most important on boards?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32EF3-A1F2-46A6-8C84-1104244DCA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14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What changed in 2024? The USPSTF lowered the starting age from 50 to 40 </a:t>
            </a:r>
          </a:p>
          <a:p>
            <a:pPr lvl="1"/>
            <a:r>
              <a:rPr lang="en-US" dirty="0"/>
              <a:t>Previously a C recommendation for ages 40–49, now a B recommendation for all 40–74 </a:t>
            </a:r>
          </a:p>
          <a:p>
            <a:pPr lvl="1"/>
            <a:r>
              <a:rPr lang="en-US" dirty="0"/>
              <a:t>Key drivers: </a:t>
            </a:r>
          </a:p>
          <a:p>
            <a:pPr lvl="2"/>
            <a:r>
              <a:rPr lang="en-US" dirty="0"/>
              <a:t>Rising breast cancer incidence in women aged 40–49 </a:t>
            </a:r>
          </a:p>
          <a:p>
            <a:pPr lvl="2"/>
            <a:r>
              <a:rPr lang="en-US" dirty="0"/>
              <a:t>Modeling showing 1.3 additional deaths averted per 1,000 women by starting at 40 vs. 50</a:t>
            </a:r>
          </a:p>
          <a:p>
            <a:pPr lvl="2"/>
            <a:r>
              <a:rPr lang="en-US" dirty="0"/>
              <a:t>Greater absolute benefit for Black women (1.8 additional deaths averted per 1,000)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32EF3-A1F2-46A6-8C84-1104244DCA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50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 boards, if 5-year risk ≥3%, discuss chemoprevention; if 3%, harms likely outweigh benefits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32EF3-A1F2-46A6-8C84-1104244DCA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21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 boards: Average-risk woman with dense breasts and negative mammogram → continue routine biennial mammography (do NOT order MRI)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32EF3-A1F2-46A6-8C84-1104244DCA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67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not Tyrer-Cuzick? Tyrer-Cuzick is more comprehensive (includes 2nd/3rd-degree relatives, ovarian cancer, breast density, BRCA status) but is primarily used for hereditary risk assessment and lifetime risk estimation — not the standard primary care chemoprevention eligibility tool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32EF3-A1F2-46A6-8C84-1104244DCA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0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E1F5E-D792-BAEC-D213-3ACBD33008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9A43A3-2C53-C930-1C58-7831C00C9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8BEC9-402F-C9C2-1222-469FCC5F9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2D42A-E477-4143-9D8D-E19D8C98D45E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BB774-E8B8-FC72-947B-DB9E845F4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43E9D-A6C6-BAA9-3DA3-CA68DDF70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4E9F1-0943-4073-B86E-924EA2BB7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8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35FEA-498B-CDF3-7658-A996802AF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910B65-6A06-89B6-A5CC-F74E9E1CBA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D269E7-ED70-0A9D-49B2-2B7412E0E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835E4D-E13E-1812-7F5B-45323CF97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2D42A-E477-4143-9D8D-E19D8C98D45E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E0283-FA2D-9EA2-4506-5C9B214BE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769DDC-3CA7-C995-EC97-BEB65DB12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4E9F1-0943-4073-B86E-924EA2BB7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1C655-BCA8-405B-AC70-3FB280345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28132A-403F-ABC0-0096-2C8A9011E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8B38A-0089-AABA-1401-2B73CD8D5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2D42A-E477-4143-9D8D-E19D8C98D45E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1BC16-1331-5EC3-D365-41F3FF816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44FBF-134A-C837-F0A7-CB98CD587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4E9F1-0943-4073-B86E-924EA2BB7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45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3B3688-D685-40AD-82A1-C076E7AD0E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DBE1F3-A305-716A-0DFF-01D6EAA41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DA0ED-7874-D3BF-F6C3-104CEF07A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2D42A-E477-4143-9D8D-E19D8C98D45E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8D940-04F6-03A9-3D46-E5E43545E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DA5ED-5502-6638-3903-C050DAECF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4E9F1-0943-4073-B86E-924EA2BB7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78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w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6C202-E61F-A1DD-7636-FAA29B893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06" y="136525"/>
            <a:ext cx="11915588" cy="1644463"/>
          </a:xfrm>
        </p:spPr>
        <p:txBody>
          <a:bodyPr/>
          <a:lstStyle>
            <a:lvl1pPr algn="ctr">
              <a:defRPr>
                <a:solidFill>
                  <a:srgbClr val="FFC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8C0E3-E0C2-BC74-8112-3475BC95C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860" y="1825625"/>
            <a:ext cx="11104278" cy="4351338"/>
          </a:xfrm>
        </p:spPr>
        <p:txBody>
          <a:bodyPr/>
          <a:lstStyle>
            <a:lvl1pPr>
              <a:lnSpc>
                <a:spcPct val="105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ct val="105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ct val="105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lnSpc>
                <a:spcPct val="105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lnSpc>
                <a:spcPct val="105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FF71C-CD1F-862F-7F5F-C8223707C6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279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AHD 5/19/26: Breast Cancer Screening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5E311-DE65-212D-B4A0-BFD08FE83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6604" y="6356350"/>
            <a:ext cx="293397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: Rounded Corners 6">
            <a:hlinkClick r:id="rId2" action="ppaction://hlinksldjump"/>
            <a:extLst>
              <a:ext uri="{FF2B5EF4-FFF2-40B4-BE49-F238E27FC236}">
                <a16:creationId xmlns:a16="http://schemas.microsoft.com/office/drawing/2014/main" id="{12B85529-C0EA-E1B3-C6E9-5FA958DE05C8}"/>
              </a:ext>
            </a:extLst>
          </p:cNvPr>
          <p:cNvSpPr/>
          <p:nvPr userDrawn="1"/>
        </p:nvSpPr>
        <p:spPr>
          <a:xfrm>
            <a:off x="9944847" y="6263341"/>
            <a:ext cx="2108945" cy="458134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Return Home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D80132-BCA3-B667-9F77-C98E83D0AA83}"/>
              </a:ext>
            </a:extLst>
          </p:cNvPr>
          <p:cNvSpPr txBox="1"/>
          <p:nvPr userDrawn="1"/>
        </p:nvSpPr>
        <p:spPr>
          <a:xfrm>
            <a:off x="138206" y="6192364"/>
            <a:ext cx="1828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AHD 5/19/26: Breast Cancer Screening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9CDF10-F317-20F2-9A0B-8DFE829413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27312" y="6192364"/>
            <a:ext cx="6940127" cy="523220"/>
          </a:xfrm>
        </p:spPr>
        <p:txBody>
          <a:bodyPr/>
          <a:lstStyle>
            <a:lvl1pPr algn="ctr">
              <a:lnSpc>
                <a:spcPct val="100000"/>
              </a:lnSpc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Sources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881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6C202-E61F-A1DD-7636-FAA29B893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06" y="136525"/>
            <a:ext cx="11915588" cy="1644463"/>
          </a:xfrm>
        </p:spPr>
        <p:txBody>
          <a:bodyPr/>
          <a:lstStyle>
            <a:lvl1pPr algn="ctr">
              <a:defRPr>
                <a:solidFill>
                  <a:srgbClr val="FFC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8C0E3-E0C2-BC74-8112-3475BC95C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860" y="1825625"/>
            <a:ext cx="11104278" cy="4351338"/>
          </a:xfrm>
        </p:spPr>
        <p:txBody>
          <a:bodyPr/>
          <a:lstStyle>
            <a:lvl1pPr>
              <a:lnSpc>
                <a:spcPct val="105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ct val="105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ct val="105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lnSpc>
                <a:spcPct val="105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lnSpc>
                <a:spcPct val="105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FF71C-CD1F-862F-7F5F-C8223707C6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279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AHD 5/19/26: Breast Cancer Screening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5E311-DE65-212D-B4A0-BFD08FE83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6604" y="6356350"/>
            <a:ext cx="293397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D80132-BCA3-B667-9F77-C98E83D0AA83}"/>
              </a:ext>
            </a:extLst>
          </p:cNvPr>
          <p:cNvSpPr txBox="1"/>
          <p:nvPr userDrawn="1"/>
        </p:nvSpPr>
        <p:spPr>
          <a:xfrm>
            <a:off x="138206" y="6192364"/>
            <a:ext cx="1828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AHD 5/19/26: Breast Cancer Screening</a:t>
            </a:r>
          </a:p>
        </p:txBody>
      </p:sp>
    </p:spTree>
    <p:extLst>
      <p:ext uri="{BB962C8B-B14F-4D97-AF65-F5344CB8AC3E}">
        <p14:creationId xmlns:p14="http://schemas.microsoft.com/office/powerpoint/2010/main" val="3511792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romp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D4C61-E314-EFFD-A021-F45F1D992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66510"/>
            <a:ext cx="10515600" cy="558799"/>
          </a:xfrm>
        </p:spPr>
        <p:txBody>
          <a:bodyPr anchor="ctr" anchorCtr="0"/>
          <a:lstStyle>
            <a:lvl1pPr algn="ctr">
              <a:defRPr sz="3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10269-5B62-0D64-0DDD-68FF86972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44645"/>
            <a:ext cx="10515600" cy="486145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C0830-7B7D-3DFC-06ED-0FD2DF6C2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2D42A-E477-4143-9D8D-E19D8C98D45E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8BA1F-8642-ECEA-A658-21605A675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0905F-7BF8-807F-8417-B76789415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4E9F1-0943-4073-B86E-924EA2BB77F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E5FD78-B3C8-C913-1A73-53F4A35AE1FC}"/>
              </a:ext>
            </a:extLst>
          </p:cNvPr>
          <p:cNvSpPr txBox="1"/>
          <p:nvPr userDrawn="1"/>
        </p:nvSpPr>
        <p:spPr>
          <a:xfrm>
            <a:off x="138206" y="6192364"/>
            <a:ext cx="1828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AHD 5/19/26: Breast Cancer Screening</a:t>
            </a:r>
          </a:p>
        </p:txBody>
      </p:sp>
      <p:sp>
        <p:nvSpPr>
          <p:cNvPr id="11" name="Rectangl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0BBFB81-B6BD-C4A3-342D-97211412A662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hlinkClick r:id="rId2" action="ppaction://hlinksldjump"/>
            <a:extLst>
              <a:ext uri="{FF2B5EF4-FFF2-40B4-BE49-F238E27FC236}">
                <a16:creationId xmlns:a16="http://schemas.microsoft.com/office/drawing/2014/main" id="{73AC4805-A322-FF01-A60E-3E91CC66333B}"/>
              </a:ext>
            </a:extLst>
          </p:cNvPr>
          <p:cNvSpPr/>
          <p:nvPr userDrawn="1"/>
        </p:nvSpPr>
        <p:spPr>
          <a:xfrm>
            <a:off x="9944847" y="6263341"/>
            <a:ext cx="2108945" cy="458134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Return Home</a:t>
            </a:r>
          </a:p>
        </p:txBody>
      </p:sp>
    </p:spTree>
    <p:extLst>
      <p:ext uri="{BB962C8B-B14F-4D97-AF65-F5344CB8AC3E}">
        <p14:creationId xmlns:p14="http://schemas.microsoft.com/office/powerpoint/2010/main" val="2620758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B7C45-3A07-D2C9-BAC8-E7B16DC36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C37853-FDAB-2CE0-E435-1143D5724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2D42A-E477-4143-9D8D-E19D8C98D45E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53EB93-57E2-6D20-9E52-2B266C733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4B67F0-82F6-14EF-0190-02595D30E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4E9F1-0943-4073-B86E-924EA2BB7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72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CAA7D-5A8D-E5AC-C89D-E43253593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4D3A1-1D12-0EEF-DCA5-4548C3CBDB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A22166-983C-B414-4ADD-37E4244BC2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571F8C-E4C1-AAFE-E18D-3EE5B358D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2D42A-E477-4143-9D8D-E19D8C98D45E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0109B3-973B-2410-CE7D-3706244EB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48522-3A8B-9FB2-93DC-0C96167D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4E9F1-0943-4073-B86E-924EA2BB7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56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4A0C2-B810-4902-A0BA-D6069D9D0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16EE0-EF3D-5F47-A589-3995A1E96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9DB06C-50E7-0EE7-FF69-50D4A9A40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B2CB3B-130C-03A8-EF2F-1660B196EB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C070B5-6288-F040-8DA8-32304873FD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BA622-9A49-2BAA-5094-F002CD8F7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2D42A-E477-4143-9D8D-E19D8C98D45E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0599BF-7EC3-1410-4624-CE4524A5C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CCC062-5FE7-1728-3668-539FF09EA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4E9F1-0943-4073-B86E-924EA2BB7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11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2346D3-7080-DDCE-736E-3008912E2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2D42A-E477-4143-9D8D-E19D8C98D45E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284B2F-25AD-A797-D941-F148E0A6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ADCD7-DAD5-208B-8F38-50460FAFA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4E9F1-0943-4073-B86E-924EA2BB7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8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238FD-1116-5CAF-4F22-8584BF85F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FA7A8-E860-7837-77D0-91D2A18C4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9AF5F8-D528-D024-F576-FCB0B4A81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54EC7B-B3C9-14E9-5918-032B4FFCD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2D42A-E477-4143-9D8D-E19D8C98D45E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A2B9B4-98F6-97F7-C7C2-252008323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703BC5-3053-8111-A49C-A1D605EB1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4E9F1-0943-4073-B86E-924EA2BB7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14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6EF97E-5573-5AF8-F31A-79711AED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D539F1-2EDE-900F-69F1-2629DDA00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7A99A-1515-192B-36E0-8554467426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72D42A-E477-4143-9D8D-E19D8C98D45E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C08DE-EF6D-21DE-8AB0-D2C44450D7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A01C1-78D2-17F4-0F81-B93EB4497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64E9F1-0943-4073-B86E-924EA2BB7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66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4" r:id="rId5"/>
    <p:sldLayoutId id="2147483652" r:id="rId6"/>
    <p:sldLayoutId id="2147483653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13" Type="http://schemas.openxmlformats.org/officeDocument/2006/relationships/slide" Target="slide35.xml"/><Relationship Id="rId18" Type="http://schemas.openxmlformats.org/officeDocument/2006/relationships/slide" Target="slide25.xml"/><Relationship Id="rId26" Type="http://schemas.openxmlformats.org/officeDocument/2006/relationships/slide" Target="slide19.xml"/><Relationship Id="rId3" Type="http://schemas.openxmlformats.org/officeDocument/2006/relationships/slide" Target="slide4.xml"/><Relationship Id="rId21" Type="http://schemas.openxmlformats.org/officeDocument/2006/relationships/slide" Target="slide29.xml"/><Relationship Id="rId7" Type="http://schemas.openxmlformats.org/officeDocument/2006/relationships/slide" Target="slide10.xml"/><Relationship Id="rId12" Type="http://schemas.openxmlformats.org/officeDocument/2006/relationships/slide" Target="slide52.xml"/><Relationship Id="rId17" Type="http://schemas.openxmlformats.org/officeDocument/2006/relationships/slide" Target="slide42.xml"/><Relationship Id="rId25" Type="http://schemas.openxmlformats.org/officeDocument/2006/relationships/slide" Target="slide17.xml"/><Relationship Id="rId2" Type="http://schemas.openxmlformats.org/officeDocument/2006/relationships/notesSlide" Target="../notesSlides/notesSlide2.xml"/><Relationship Id="rId16" Type="http://schemas.openxmlformats.org/officeDocument/2006/relationships/slide" Target="slide39.xml"/><Relationship Id="rId20" Type="http://schemas.openxmlformats.org/officeDocument/2006/relationships/slide" Target="slide27.xml"/><Relationship Id="rId1" Type="http://schemas.openxmlformats.org/officeDocument/2006/relationships/slideLayout" Target="../slideLayouts/slideLayout8.xml"/><Relationship Id="rId6" Type="http://schemas.openxmlformats.org/officeDocument/2006/relationships/slide" Target="slide8.xml"/><Relationship Id="rId11" Type="http://schemas.openxmlformats.org/officeDocument/2006/relationships/slide" Target="slide50.xml"/><Relationship Id="rId24" Type="http://schemas.openxmlformats.org/officeDocument/2006/relationships/slide" Target="slide23.xml"/><Relationship Id="rId5" Type="http://schemas.openxmlformats.org/officeDocument/2006/relationships/slide" Target="slide6.xml"/><Relationship Id="rId15" Type="http://schemas.openxmlformats.org/officeDocument/2006/relationships/slide" Target="slide37.xml"/><Relationship Id="rId23" Type="http://schemas.openxmlformats.org/officeDocument/2006/relationships/slide" Target="slide15.xml"/><Relationship Id="rId10" Type="http://schemas.openxmlformats.org/officeDocument/2006/relationships/slide" Target="slide48.xml"/><Relationship Id="rId19" Type="http://schemas.openxmlformats.org/officeDocument/2006/relationships/slide" Target="slide33.xml"/><Relationship Id="rId4" Type="http://schemas.openxmlformats.org/officeDocument/2006/relationships/slide" Target="slide13.xml"/><Relationship Id="rId9" Type="http://schemas.openxmlformats.org/officeDocument/2006/relationships/slide" Target="slide54.xml"/><Relationship Id="rId14" Type="http://schemas.openxmlformats.org/officeDocument/2006/relationships/slide" Target="slide44.xml"/><Relationship Id="rId22" Type="http://schemas.openxmlformats.org/officeDocument/2006/relationships/slide" Target="slide31.xml"/><Relationship Id="rId27" Type="http://schemas.openxmlformats.org/officeDocument/2006/relationships/slide" Target="slide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F608BF7-B0A1-3B63-6574-BB4A64682BB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-24" t="3397" r="-174" b="8368"/>
          <a:stretch>
            <a:fillRect/>
          </a:stretch>
        </p:blipFill>
        <p:spPr>
          <a:xfrm>
            <a:off x="-12061" y="0"/>
            <a:ext cx="12216121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C1B4E38-FCCE-65BB-75DA-5142815C8790}"/>
              </a:ext>
            </a:extLst>
          </p:cNvPr>
          <p:cNvSpPr/>
          <p:nvPr/>
        </p:nvSpPr>
        <p:spPr>
          <a:xfrm>
            <a:off x="2062767" y="249606"/>
            <a:ext cx="8066466" cy="2335153"/>
          </a:xfrm>
          <a:prstGeom prst="roundRect">
            <a:avLst/>
          </a:prstGeom>
          <a:solidFill>
            <a:srgbClr val="1B5BC3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F1DF5B-DFA6-4725-5C0B-8367B68E7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451849"/>
            <a:ext cx="9144000" cy="590035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Bahnschrift SemiBold" panose="020B0502040204020203" pitchFamily="34" charset="0"/>
              </a:rPr>
              <a:t>Breast Cancer Screening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1B69C6-7812-3010-3685-89F8BCE74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8772" y="5835485"/>
            <a:ext cx="9144000" cy="1091485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Academic Half-Day</a:t>
            </a:r>
          </a:p>
          <a:p>
            <a:r>
              <a:rPr lang="en-US" b="1" dirty="0">
                <a:solidFill>
                  <a:schemeClr val="bg1"/>
                </a:solidFill>
              </a:rPr>
              <a:t>May 19, 2026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042154-26E5-DD0B-E344-F6430E96A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620" y="1162631"/>
            <a:ext cx="4442758" cy="128770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97D8531-DD36-AE28-AC5D-03BAD2412D43}"/>
              </a:ext>
            </a:extLst>
          </p:cNvPr>
          <p:cNvGrpSpPr/>
          <p:nvPr/>
        </p:nvGrpSpPr>
        <p:grpSpPr>
          <a:xfrm>
            <a:off x="-654254" y="2688479"/>
            <a:ext cx="6182599" cy="4169521"/>
            <a:chOff x="-1417416" y="2092350"/>
            <a:chExt cx="7066543" cy="47656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EE2DFA2-47A3-E347-8DA6-DA6D0C366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417416" y="2092350"/>
              <a:ext cx="7066543" cy="476565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C789B6-132E-E886-3FD9-D0EB4C1E6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410835">
              <a:off x="2608046" y="4180266"/>
              <a:ext cx="435551" cy="63820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E5E19BD-E5BE-27A5-A6CF-B72FAB52FA31}"/>
              </a:ext>
            </a:extLst>
          </p:cNvPr>
          <p:cNvGrpSpPr/>
          <p:nvPr/>
        </p:nvGrpSpPr>
        <p:grpSpPr>
          <a:xfrm>
            <a:off x="6995195" y="3098509"/>
            <a:ext cx="5012655" cy="3759491"/>
            <a:chOff x="6830095" y="2686654"/>
            <a:chExt cx="5561795" cy="417134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030472-19F8-A60C-140E-DE99688A2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30095" y="2686654"/>
              <a:ext cx="5561795" cy="417134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421BBC0-B5DB-5E33-7CCB-1610C69DC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246142">
              <a:off x="10155598" y="4663025"/>
              <a:ext cx="411517" cy="602992"/>
            </a:xfrm>
            <a:prstGeom prst="rect">
              <a:avLst/>
            </a:prstGeom>
          </p:spPr>
        </p:pic>
      </p:grpSp>
      <p:sp>
        <p:nvSpPr>
          <p:cNvPr id="22" name="Rectangle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2B969A8-808B-4FC5-DF54-CFD8F2E0956A}"/>
              </a:ext>
            </a:extLst>
          </p:cNvPr>
          <p:cNvSpPr/>
          <p:nvPr/>
        </p:nvSpPr>
        <p:spPr>
          <a:xfrm>
            <a:off x="1553858" y="0"/>
            <a:ext cx="1065020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10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207FD-547D-0776-EF35-89F7559D1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5C7C7-0891-0B53-1B71-80FD9C245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800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0006C-E110-C5C9-4C9A-32BA9CC18D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patients qualify for risk-reducing medications such as tamoxifen or raloxifene based on elevated 5-year risk</a:t>
            </a:r>
          </a:p>
          <a:p>
            <a:r>
              <a:rPr lang="en-US" dirty="0"/>
              <a:t>(Percent risk level)</a:t>
            </a:r>
          </a:p>
        </p:txBody>
      </p:sp>
    </p:spTree>
    <p:extLst>
      <p:ext uri="{BB962C8B-B14F-4D97-AF65-F5344CB8AC3E}">
        <p14:creationId xmlns:p14="http://schemas.microsoft.com/office/powerpoint/2010/main" val="4189891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2FC70-67EC-0CA0-F284-D99BA9802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803CE8-5342-AC6D-3571-BC47AF55E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Women with </a:t>
            </a:r>
            <a:r>
              <a:rPr lang="en-US" b="1" dirty="0"/>
              <a:t>≥3%</a:t>
            </a:r>
            <a:r>
              <a:rPr lang="en-US" dirty="0"/>
              <a:t> 5-year breast cancer risk </a:t>
            </a:r>
            <a:br>
              <a:rPr lang="en-US" dirty="0"/>
            </a:br>
            <a:r>
              <a:rPr lang="en-US" dirty="0"/>
              <a:t>(and low risk of adverse effects)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5044F4-25A4-C9DD-157C-F8DCA8B52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The historical trial enrollment threshold was </a:t>
            </a:r>
            <a:r>
              <a:rPr lang="en-US" u="sng" dirty="0"/>
              <a:t>≥1.67%</a:t>
            </a:r>
            <a:r>
              <a:rPr lang="en-US" dirty="0"/>
              <a:t>, but the USPSTF recommends the higher </a:t>
            </a:r>
            <a:r>
              <a:rPr lang="en-US" u="sng" dirty="0">
                <a:solidFill>
                  <a:srgbClr val="FFC000"/>
                </a:solidFill>
              </a:rPr>
              <a:t>≥3%</a:t>
            </a:r>
            <a:r>
              <a:rPr lang="en-US" dirty="0"/>
              <a:t> threshold because </a:t>
            </a:r>
            <a:r>
              <a:rPr lang="en-US" dirty="0">
                <a:solidFill>
                  <a:srgbClr val="FFC000"/>
                </a:solidFill>
              </a:rPr>
              <a:t>net benefit is substantially greater at this level</a:t>
            </a:r>
          </a:p>
          <a:p>
            <a:pPr lvl="0"/>
            <a:r>
              <a:rPr lang="en-US" dirty="0"/>
              <a:t>Approved agents: 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Tamoxifen</a:t>
            </a:r>
            <a:r>
              <a:rPr lang="en-US" dirty="0"/>
              <a:t> (pre- or postmenopausal)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Raloxifene</a:t>
            </a:r>
            <a:r>
              <a:rPr lang="en-US" dirty="0"/>
              <a:t> (postmenopausal only)</a:t>
            </a:r>
          </a:p>
          <a:p>
            <a:pPr lvl="1"/>
            <a:r>
              <a:rPr lang="en-US" dirty="0"/>
              <a:t>Aromatase inhibitors, </a:t>
            </a:r>
            <a:r>
              <a:rPr lang="en-US" dirty="0">
                <a:solidFill>
                  <a:srgbClr val="FFC000"/>
                </a:solidFill>
              </a:rPr>
              <a:t>anastrozole</a:t>
            </a:r>
            <a:r>
              <a:rPr lang="en-US" dirty="0"/>
              <a:t> or </a:t>
            </a:r>
            <a:r>
              <a:rPr lang="en-US" dirty="0">
                <a:solidFill>
                  <a:srgbClr val="FFC000"/>
                </a:solidFill>
              </a:rPr>
              <a:t>exemestane</a:t>
            </a:r>
            <a:r>
              <a:rPr lang="en-US" dirty="0"/>
              <a:t> (postmenopausal only)</a:t>
            </a:r>
          </a:p>
          <a:p>
            <a:pPr lvl="1"/>
            <a:r>
              <a:rPr lang="en-US" dirty="0"/>
              <a:t>All given for 5 years</a:t>
            </a:r>
          </a:p>
          <a:p>
            <a:pPr lvl="0"/>
            <a:r>
              <a:rPr lang="en-US" dirty="0"/>
              <a:t>Key harms to weigh: VTE (tamoxifen, raloxifene), endometrial cancer (tamoxifen)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5F2EBF-10F0-49C6-7849-F5FF9EDF5F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i="1" dirty="0"/>
              <a:t>USPSTF </a:t>
            </a:r>
            <a:r>
              <a:rPr lang="fr-FR" i="1" dirty="0" err="1"/>
              <a:t>Recommendation</a:t>
            </a:r>
            <a:r>
              <a:rPr lang="fr-FR" i="1" dirty="0"/>
              <a:t> </a:t>
            </a:r>
            <a:r>
              <a:rPr lang="fr-FR" i="1" dirty="0" err="1"/>
              <a:t>Statement</a:t>
            </a:r>
            <a:r>
              <a:rPr lang="fr-FR" i="1" dirty="0"/>
              <a:t>, JAMA 2019; </a:t>
            </a:r>
            <a:r>
              <a:rPr lang="fr-FR" i="1" dirty="0" err="1"/>
              <a:t>Visvanathan</a:t>
            </a:r>
            <a:r>
              <a:rPr lang="fr-FR" i="1" dirty="0"/>
              <a:t> et al. </a:t>
            </a:r>
            <a:r>
              <a:rPr lang="en-US" i="1" dirty="0"/>
              <a:t>(ASCO Guideline Update), JCO 2019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61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4C42161-9DB1-83A4-9719-17F2EC0AF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0"/>
            <a:ext cx="12192000" cy="68519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F88332-4BB4-7DA8-8281-F9B49ED5E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6B2753-E743-78D0-EDC0-E7321F47C8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01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C0A5B-B67A-A0AF-C53C-4C47B2FC9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41D0E-669F-16C3-A328-39BEFA845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1000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C4D3A-8DFB-4D5D-1C82-18BB2FBA2A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This is the recommended </a:t>
            </a:r>
            <a:r>
              <a:rPr lang="en-US" dirty="0">
                <a:solidFill>
                  <a:srgbClr val="FFC000"/>
                </a:solidFill>
              </a:rPr>
              <a:t>starting age</a:t>
            </a:r>
            <a:r>
              <a:rPr lang="en-US" dirty="0"/>
              <a:t>, </a:t>
            </a:r>
            <a:r>
              <a:rPr lang="en-US" dirty="0">
                <a:solidFill>
                  <a:srgbClr val="FFC000"/>
                </a:solidFill>
              </a:rPr>
              <a:t>screening</a:t>
            </a:r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interval</a:t>
            </a:r>
            <a:r>
              <a:rPr lang="en-US" dirty="0"/>
              <a:t>, and </a:t>
            </a:r>
            <a:r>
              <a:rPr lang="en-US" dirty="0">
                <a:solidFill>
                  <a:srgbClr val="FFC000"/>
                </a:solidFill>
              </a:rPr>
              <a:t>stopping age </a:t>
            </a:r>
            <a:r>
              <a:rPr lang="en-US" dirty="0"/>
              <a:t>for average-risk breast cancer screening according to the </a:t>
            </a:r>
            <a:r>
              <a:rPr lang="en-US" dirty="0">
                <a:solidFill>
                  <a:srgbClr val="FFC000"/>
                </a:solidFill>
              </a:rPr>
              <a:t>USPSTF </a:t>
            </a:r>
            <a:r>
              <a:rPr lang="en-US" dirty="0"/>
              <a:t>and </a:t>
            </a:r>
            <a:r>
              <a:rPr lang="en-US" dirty="0">
                <a:solidFill>
                  <a:srgbClr val="FFC000"/>
                </a:solidFill>
              </a:rPr>
              <a:t>ACR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9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9D08D-661E-39C4-4F6D-95595642D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5AE85B-2E0E-835F-4CB7-11A074DE3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USPSTF: </a:t>
            </a:r>
            <a:r>
              <a:rPr lang="en-US" dirty="0"/>
              <a:t>biennial starting at 40</a:t>
            </a:r>
            <a:br>
              <a:rPr lang="en-US" b="1" dirty="0"/>
            </a:br>
            <a:r>
              <a:rPr lang="en-US" b="1" dirty="0"/>
              <a:t>ACR and NCCN: </a:t>
            </a:r>
            <a:r>
              <a:rPr lang="en-US" dirty="0"/>
              <a:t>annual starting at 40</a:t>
            </a:r>
            <a:br>
              <a:rPr lang="en-US" b="1" dirty="0"/>
            </a:br>
            <a:r>
              <a:rPr lang="en-US" b="1" dirty="0"/>
              <a:t>ACS: </a:t>
            </a:r>
            <a:r>
              <a:rPr lang="en-US" dirty="0"/>
              <a:t>annual at 45 then biennial at 55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AA393D-C501-ED4B-B850-D71AA7FFF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5598" y="1973009"/>
            <a:ext cx="3368060" cy="3007993"/>
          </a:xfrm>
        </p:spPr>
        <p:txBody>
          <a:bodyPr>
            <a:noAutofit/>
          </a:bodyPr>
          <a:lstStyle/>
          <a:p>
            <a:pPr lvl="0"/>
            <a:r>
              <a:rPr lang="en-US" sz="1800" dirty="0"/>
              <a:t>No RCT has directly compared annual vs. biennial screening</a:t>
            </a:r>
          </a:p>
          <a:p>
            <a:pPr lvl="0"/>
            <a:r>
              <a:rPr lang="en-US" sz="1800" dirty="0"/>
              <a:t>Modeling estimated that annual screening </a:t>
            </a:r>
            <a:r>
              <a:rPr lang="en-US" sz="1800" dirty="0">
                <a:solidFill>
                  <a:srgbClr val="FFC000"/>
                </a:solidFill>
              </a:rPr>
              <a:t>averts 2 additional deaths per 1,000 women </a:t>
            </a:r>
            <a:r>
              <a:rPr lang="en-US" sz="1800" dirty="0"/>
              <a:t>over biennial but causes </a:t>
            </a:r>
            <a:r>
              <a:rPr lang="en-US" sz="1800" dirty="0">
                <a:solidFill>
                  <a:srgbClr val="FFC000"/>
                </a:solidFill>
              </a:rPr>
              <a:t>845 more false-positives per 1,000 women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E39BFF-0898-6FF2-1891-29279763EC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r-FR" i="1" dirty="0"/>
              <a:t>USPSTF </a:t>
            </a:r>
            <a:r>
              <a:rPr lang="fr-FR" i="1" dirty="0" err="1"/>
              <a:t>Recommendation</a:t>
            </a:r>
            <a:r>
              <a:rPr lang="fr-FR" i="1" dirty="0"/>
              <a:t> </a:t>
            </a:r>
            <a:r>
              <a:rPr lang="fr-FR" i="1" dirty="0" err="1"/>
              <a:t>Statement</a:t>
            </a:r>
            <a:r>
              <a:rPr lang="fr-FR" i="1" dirty="0"/>
              <a:t>, JAMA 2024; Henderson et al. </a:t>
            </a:r>
            <a:r>
              <a:rPr lang="en-US" i="1" dirty="0"/>
              <a:t>(USPSTF Evidence Review), JAMA 2024; ACR </a:t>
            </a:r>
            <a:r>
              <a:rPr lang="en-US" dirty="0"/>
              <a:t>Appropriateness </a:t>
            </a:r>
            <a:r>
              <a:rPr lang="en-US" i="1" dirty="0"/>
              <a:t>Criteria 2025; ACP Guidance Statement on </a:t>
            </a:r>
            <a:r>
              <a:rPr lang="en-US" dirty="0"/>
              <a:t>Screening for Breast Cancer, Version 2, 2026; </a:t>
            </a:r>
            <a:r>
              <a:rPr lang="en-US" i="1" dirty="0"/>
              <a:t>NCCN Breast Cancer Risk Reduction Guidelines v1.2026 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FC62E6D-CA6C-6F92-33A6-4D7920BCB9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5515056"/>
              </p:ext>
            </p:extLst>
          </p:nvPr>
        </p:nvGraphicFramePr>
        <p:xfrm>
          <a:off x="1180032" y="2127816"/>
          <a:ext cx="6398380" cy="23691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9676">
                  <a:extLst>
                    <a:ext uri="{9D8B030D-6E8A-4147-A177-3AD203B41FA5}">
                      <a16:colId xmlns:a16="http://schemas.microsoft.com/office/drawing/2014/main" val="2404802541"/>
                    </a:ext>
                  </a:extLst>
                </a:gridCol>
                <a:gridCol w="1279676">
                  <a:extLst>
                    <a:ext uri="{9D8B030D-6E8A-4147-A177-3AD203B41FA5}">
                      <a16:colId xmlns:a16="http://schemas.microsoft.com/office/drawing/2014/main" val="1266407152"/>
                    </a:ext>
                  </a:extLst>
                </a:gridCol>
                <a:gridCol w="1279676">
                  <a:extLst>
                    <a:ext uri="{9D8B030D-6E8A-4147-A177-3AD203B41FA5}">
                      <a16:colId xmlns:a16="http://schemas.microsoft.com/office/drawing/2014/main" val="3421801518"/>
                    </a:ext>
                  </a:extLst>
                </a:gridCol>
                <a:gridCol w="1279676">
                  <a:extLst>
                    <a:ext uri="{9D8B030D-6E8A-4147-A177-3AD203B41FA5}">
                      <a16:colId xmlns:a16="http://schemas.microsoft.com/office/drawing/2014/main" val="4039457999"/>
                    </a:ext>
                  </a:extLst>
                </a:gridCol>
                <a:gridCol w="1279676">
                  <a:extLst>
                    <a:ext uri="{9D8B030D-6E8A-4147-A177-3AD203B41FA5}">
                      <a16:colId xmlns:a16="http://schemas.microsoft.com/office/drawing/2014/main" val="746338546"/>
                    </a:ext>
                  </a:extLst>
                </a:gridCol>
              </a:tblGrid>
              <a:tr h="56728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FFC000"/>
                          </a:solidFill>
                          <a:effectLst/>
                        </a:rPr>
                        <a:t>USPSTF (2024)</a:t>
                      </a:r>
                      <a:endParaRPr lang="en-US" sz="1400" b="0" i="0" u="none" strike="noStrike" dirty="0">
                        <a:solidFill>
                          <a:srgbClr val="FFC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FFC000"/>
                          </a:solidFill>
                          <a:effectLst/>
                        </a:rPr>
                        <a:t>ACR / NCCN / </a:t>
                      </a:r>
                      <a:r>
                        <a:rPr lang="en-US" sz="1400" b="0" i="0" u="none" strike="noStrike" dirty="0" err="1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ASBrS</a:t>
                      </a:r>
                      <a:endParaRPr lang="en-US" sz="1400" b="0" i="0" u="none" strike="noStrike" dirty="0">
                        <a:solidFill>
                          <a:srgbClr val="FFC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ACS</a:t>
                      </a:r>
                      <a:endParaRPr lang="en-US" sz="14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ACP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4411922"/>
                  </a:ext>
                </a:extLst>
              </a:tr>
              <a:tr h="56728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FFC000"/>
                          </a:solidFill>
                          <a:effectLst/>
                        </a:rPr>
                        <a:t>Start Age</a:t>
                      </a:r>
                      <a:endParaRPr lang="en-US" sz="1400" b="0" i="0" u="none" strike="noStrike" dirty="0">
                        <a:solidFill>
                          <a:srgbClr val="FFC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45 </a:t>
                      </a:r>
                    </a:p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(can start at 40)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(can start at 40)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88121555"/>
                  </a:ext>
                </a:extLst>
              </a:tr>
              <a:tr h="56728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FFC000"/>
                          </a:solidFill>
                          <a:effectLst/>
                        </a:rPr>
                        <a:t>Frequency</a:t>
                      </a:r>
                      <a:endParaRPr lang="en-US" sz="1400" b="0" i="0" u="none" strike="noStrike" dirty="0">
                        <a:solidFill>
                          <a:srgbClr val="FFC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Biennial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Annual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Annual </a:t>
                      </a:r>
                    </a:p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(Biennial at 55)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Biennial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97469363"/>
                  </a:ext>
                </a:extLst>
              </a:tr>
              <a:tr h="66733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rgbClr val="FFC000"/>
                          </a:solidFill>
                          <a:effectLst/>
                        </a:rPr>
                        <a:t>Stop Age</a:t>
                      </a:r>
                      <a:endParaRPr lang="en-US" sz="1400" b="0" i="0" u="none" strike="noStrike" dirty="0">
                        <a:solidFill>
                          <a:srgbClr val="FFC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74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No age limit </a:t>
                      </a:r>
                    </a:p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(&lt;10 yr expect)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No age limit </a:t>
                      </a:r>
                    </a:p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(&lt;10 yr expect)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No age limit </a:t>
                      </a:r>
                    </a:p>
                    <a:p>
                      <a:pPr algn="ctr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(&lt;10 yr expect)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73101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0E4B8C4-813D-2135-965C-38B121C50063}"/>
              </a:ext>
            </a:extLst>
          </p:cNvPr>
          <p:cNvSpPr txBox="1"/>
          <p:nvPr/>
        </p:nvSpPr>
        <p:spPr>
          <a:xfrm>
            <a:off x="435641" y="4843842"/>
            <a:ext cx="113207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All organizations agree that screening should be stopped when </a:t>
            </a:r>
            <a:r>
              <a:rPr lang="en-US" dirty="0">
                <a:solidFill>
                  <a:srgbClr val="FFC000"/>
                </a:solidFill>
              </a:rPr>
              <a:t>life expectancy is 10 years or less 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Most agree </a:t>
            </a:r>
            <a:r>
              <a:rPr lang="en-US" dirty="0">
                <a:solidFill>
                  <a:srgbClr val="FFC000"/>
                </a:solidFill>
              </a:rPr>
              <a:t>risk assessment should start at age 25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USPSTF issues an I statement (insufficient evidence) for age ≥75</a:t>
            </a:r>
          </a:p>
        </p:txBody>
      </p:sp>
    </p:spTree>
    <p:extLst>
      <p:ext uri="{BB962C8B-B14F-4D97-AF65-F5344CB8AC3E}">
        <p14:creationId xmlns:p14="http://schemas.microsoft.com/office/powerpoint/2010/main" val="337392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32EBD-C373-08EF-ABD0-362FE9317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3954C-E10C-F395-158E-002DBAF50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CBF48-400C-0586-A037-62708D3092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model is used in primary care to estimate </a:t>
            </a:r>
          </a:p>
          <a:p>
            <a:r>
              <a:rPr lang="en-US" dirty="0"/>
              <a:t>5-year breast cancer risk for chemoprevention decisions</a:t>
            </a:r>
          </a:p>
        </p:txBody>
      </p:sp>
    </p:spTree>
    <p:extLst>
      <p:ext uri="{BB962C8B-B14F-4D97-AF65-F5344CB8AC3E}">
        <p14:creationId xmlns:p14="http://schemas.microsoft.com/office/powerpoint/2010/main" val="540470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2E3E9-D387-53E8-205A-CBEF04855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6B1D6B-E919-EC47-3BAF-3A99317CD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Gail Model </a:t>
            </a:r>
            <a:br>
              <a:rPr lang="en-US" b="1" dirty="0"/>
            </a:br>
            <a:r>
              <a:rPr lang="en-US" dirty="0"/>
              <a:t>(NCI Breast Cancer Risk Assessment Tool)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6E6B154-3804-B8FB-8544-4F3DF84FB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860" y="1825625"/>
            <a:ext cx="4800066" cy="4351338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US" dirty="0"/>
              <a:t>Most widely used and validated tool in primary care for estimating individualized </a:t>
            </a:r>
            <a:r>
              <a:rPr lang="en-US" dirty="0">
                <a:solidFill>
                  <a:srgbClr val="FFC000"/>
                </a:solidFill>
              </a:rPr>
              <a:t>5-year </a:t>
            </a:r>
            <a:r>
              <a:rPr lang="en-US" u="sng" dirty="0">
                <a:solidFill>
                  <a:srgbClr val="FFC000"/>
                </a:solidFill>
              </a:rPr>
              <a:t>and</a:t>
            </a:r>
            <a:r>
              <a:rPr lang="en-US" dirty="0">
                <a:solidFill>
                  <a:srgbClr val="FFC000"/>
                </a:solidFill>
              </a:rPr>
              <a:t> lifetime </a:t>
            </a:r>
            <a:r>
              <a:rPr lang="en-US" dirty="0"/>
              <a:t>breast cancer risk</a:t>
            </a:r>
          </a:p>
          <a:p>
            <a:pPr lvl="0"/>
            <a:r>
              <a:rPr lang="en-US" dirty="0"/>
              <a:t>Inputs: </a:t>
            </a:r>
          </a:p>
          <a:p>
            <a:pPr lvl="1"/>
            <a:r>
              <a:rPr lang="en-US" dirty="0"/>
              <a:t>Current age</a:t>
            </a:r>
          </a:p>
          <a:p>
            <a:pPr lvl="1"/>
            <a:r>
              <a:rPr lang="en-US" dirty="0"/>
              <a:t>Age at menarche</a:t>
            </a:r>
          </a:p>
          <a:p>
            <a:pPr lvl="1"/>
            <a:r>
              <a:rPr lang="en-US" dirty="0"/>
              <a:t>Age at first live birth</a:t>
            </a:r>
          </a:p>
          <a:p>
            <a:pPr lvl="1"/>
            <a:r>
              <a:rPr lang="en-US" dirty="0"/>
              <a:t>Number of first-degree relatives with breast cancer</a:t>
            </a:r>
          </a:p>
          <a:p>
            <a:pPr lvl="1"/>
            <a:r>
              <a:rPr lang="en-US" dirty="0"/>
              <a:t>Number of prior breast biopsies</a:t>
            </a:r>
          </a:p>
          <a:p>
            <a:pPr lvl="1"/>
            <a:r>
              <a:rPr lang="en-US" dirty="0"/>
              <a:t>Presence of atypical hyperplasia on biopsy</a:t>
            </a:r>
          </a:p>
          <a:p>
            <a:pPr lvl="0"/>
            <a:r>
              <a:rPr lang="en-US" dirty="0"/>
              <a:t>Determines eligibility for </a:t>
            </a:r>
            <a:r>
              <a:rPr lang="en-US" dirty="0">
                <a:solidFill>
                  <a:srgbClr val="FFC000"/>
                </a:solidFill>
              </a:rPr>
              <a:t>chemoprevention</a:t>
            </a:r>
            <a:r>
              <a:rPr lang="en-US" dirty="0"/>
              <a:t> (5-year risk ≥1.7% per NCCN; ≥3% per USPSTF)</a:t>
            </a:r>
          </a:p>
          <a:p>
            <a:pPr lvl="0"/>
            <a:r>
              <a:rPr lang="en-US" u="sng" dirty="0"/>
              <a:t>Cannot</a:t>
            </a:r>
            <a:r>
              <a:rPr lang="en-US" dirty="0"/>
              <a:t> be used in women </a:t>
            </a:r>
            <a:r>
              <a:rPr lang="en-US" dirty="0">
                <a:solidFill>
                  <a:srgbClr val="FFC000"/>
                </a:solidFill>
              </a:rPr>
              <a:t>&lt;35 years old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E3F7C7-B7D0-5578-380C-764E8C3908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i="1" dirty="0"/>
              <a:t>NCCN Breast Cancer Risk Reduction Guidelines v1.2026 (BRISK-C)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F26E69-60AC-AB2E-32D3-1869DEC5A0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67"/>
          <a:stretch>
            <a:fillRect/>
          </a:stretch>
        </p:blipFill>
        <p:spPr bwMode="auto">
          <a:xfrm>
            <a:off x="5504468" y="1780988"/>
            <a:ext cx="6388784" cy="405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3E0C36C-FAEE-6486-F8E1-EB959F05DDF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3926" y="4229750"/>
            <a:ext cx="1947213" cy="194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0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40209-09A4-BA70-1F47-8D860C132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541E1-179A-462D-DBBC-7BB715E24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400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1B305-40FB-C585-6DCA-D6220F8821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major limitation of the Gail Model in assessing cancer risk</a:t>
            </a:r>
          </a:p>
        </p:txBody>
      </p:sp>
    </p:spTree>
    <p:extLst>
      <p:ext uri="{BB962C8B-B14F-4D97-AF65-F5344CB8AC3E}">
        <p14:creationId xmlns:p14="http://schemas.microsoft.com/office/powerpoint/2010/main" val="3157336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7C763-7BED-392F-CB8A-649F5D911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58EA50-3AF4-C19E-97A4-31BA4EBF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06" y="136525"/>
            <a:ext cx="11915588" cy="1644463"/>
          </a:xfrm>
        </p:spPr>
        <p:txBody>
          <a:bodyPr/>
          <a:lstStyle/>
          <a:p>
            <a:r>
              <a:rPr lang="en-US" dirty="0"/>
              <a:t>The Gail Model underestimates hereditary risk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1B78C5-5BAB-BB1B-9335-65BF497EE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860" y="1825625"/>
            <a:ext cx="11104278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Only includes </a:t>
            </a:r>
            <a:r>
              <a:rPr lang="en-US" dirty="0">
                <a:solidFill>
                  <a:srgbClr val="FFC000"/>
                </a:solidFill>
              </a:rPr>
              <a:t>first-degree relatives </a:t>
            </a:r>
            <a:r>
              <a:rPr lang="en-US" dirty="0"/>
              <a:t>assigned female at birth; excludes paternal family history</a:t>
            </a:r>
          </a:p>
          <a:p>
            <a:r>
              <a:rPr lang="en-US" dirty="0"/>
              <a:t>Does not include </a:t>
            </a:r>
            <a:r>
              <a:rPr lang="en-US" dirty="0">
                <a:solidFill>
                  <a:srgbClr val="FFC000"/>
                </a:solidFill>
              </a:rPr>
              <a:t>age at diagnosis </a:t>
            </a:r>
            <a:r>
              <a:rPr lang="en-US" dirty="0"/>
              <a:t>of relatives' cancers</a:t>
            </a:r>
          </a:p>
          <a:p>
            <a:r>
              <a:rPr lang="en-US" dirty="0"/>
              <a:t>Does not include family history of </a:t>
            </a:r>
            <a:r>
              <a:rPr lang="en-US" dirty="0">
                <a:solidFill>
                  <a:srgbClr val="FFC000"/>
                </a:solidFill>
              </a:rPr>
              <a:t>ovarian, pancreatic, or prostate cancer</a:t>
            </a:r>
          </a:p>
          <a:p>
            <a:r>
              <a:rPr lang="en-US" dirty="0"/>
              <a:t>Does not account for </a:t>
            </a:r>
            <a:r>
              <a:rPr lang="en-US" dirty="0">
                <a:solidFill>
                  <a:srgbClr val="FFC000"/>
                </a:solidFill>
              </a:rPr>
              <a:t>BRCA1/2</a:t>
            </a:r>
            <a:r>
              <a:rPr lang="en-US" dirty="0"/>
              <a:t> or other germline pathogenic variants</a:t>
            </a:r>
          </a:p>
          <a:p>
            <a:r>
              <a:rPr lang="en-US" dirty="0"/>
              <a:t>Cannot be used in individuals </a:t>
            </a:r>
            <a:r>
              <a:rPr lang="en-US" dirty="0">
                <a:solidFill>
                  <a:srgbClr val="FFC000"/>
                </a:solidFill>
              </a:rPr>
              <a:t>&lt;35 years old</a:t>
            </a:r>
          </a:p>
          <a:p>
            <a:pPr lvl="0"/>
            <a:r>
              <a:rPr lang="en-US" dirty="0"/>
              <a:t>Also underestimates risk in: Non-white individuals and those with strong family history of breast cancer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BA9835-2C8C-4254-31E3-C319784735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27312" y="6192364"/>
            <a:ext cx="6940127" cy="52322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NCCN Breast Cancer Risk Reduction v1.2026 (BRISK-C); McCarthy et al., JNCI 2020; ACOG Practice Bulletin 179, 2017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41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EB7E6-D939-12E4-B62A-3C12B75F4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52425-9493-894B-DD82-F16CA7310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600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2591F-3BF0-9918-B084-2AAEB7AAC5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approximate </a:t>
            </a:r>
          </a:p>
          <a:p>
            <a:r>
              <a:rPr lang="en-US" dirty="0"/>
              <a:t>5-year risk threshold at which chemoprevention is considered</a:t>
            </a:r>
          </a:p>
        </p:txBody>
      </p:sp>
    </p:spTree>
    <p:extLst>
      <p:ext uri="{BB962C8B-B14F-4D97-AF65-F5344CB8AC3E}">
        <p14:creationId xmlns:p14="http://schemas.microsoft.com/office/powerpoint/2010/main" val="3996275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DE73C65-4C78-A742-BB49-D172D7C946C2}"/>
              </a:ext>
            </a:extLst>
          </p:cNvPr>
          <p:cNvSpPr/>
          <p:nvPr/>
        </p:nvSpPr>
        <p:spPr>
          <a:xfrm>
            <a:off x="1541798" y="0"/>
            <a:ext cx="1065020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153C24B-0A98-D7D1-85B8-F6733B08583E}"/>
              </a:ext>
            </a:extLst>
          </p:cNvPr>
          <p:cNvSpPr/>
          <p:nvPr/>
        </p:nvSpPr>
        <p:spPr>
          <a:xfrm>
            <a:off x="1" y="-14440"/>
            <a:ext cx="1541797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E0048E-3A01-DCFA-4D91-8154BF003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 Your Team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DA6939-41BC-5D4A-95C4-AE2CB5CA2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Go to: </a:t>
            </a:r>
            <a:r>
              <a:rPr lang="en-US" sz="3600" dirty="0">
                <a:solidFill>
                  <a:srgbClr val="FFC000"/>
                </a:solidFill>
              </a:rPr>
              <a:t>https://buzzin.live/play</a:t>
            </a:r>
          </a:p>
          <a:p>
            <a:r>
              <a:rPr lang="en-US" sz="3600" dirty="0"/>
              <a:t>Room Code:</a:t>
            </a:r>
            <a:endParaRPr lang="en-US" sz="3600" b="1" dirty="0"/>
          </a:p>
          <a:p>
            <a:r>
              <a:rPr lang="en-US" sz="3600" dirty="0"/>
              <a:t>Enter your name and join team:</a:t>
            </a:r>
          </a:p>
          <a:p>
            <a:pPr lvl="2"/>
            <a:r>
              <a:rPr lang="en-US" dirty="0"/>
              <a:t>[Team A]: </a:t>
            </a:r>
          </a:p>
          <a:p>
            <a:pPr lvl="2"/>
            <a:r>
              <a:rPr lang="en-US" dirty="0"/>
              <a:t>[Team B]:</a:t>
            </a:r>
          </a:p>
          <a:p>
            <a:pPr lvl="2"/>
            <a:r>
              <a:rPr lang="en-US" dirty="0"/>
              <a:t>[Team C]:</a:t>
            </a:r>
          </a:p>
          <a:p>
            <a:pPr lvl="2"/>
            <a:r>
              <a:rPr lang="en-US" dirty="0"/>
              <a:t>[Team D]: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72E1560-C573-637C-9DA1-9B9E21A64F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1698" y="1985093"/>
            <a:ext cx="3651482" cy="365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26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0D2C0-50EB-4B13-353F-7FB0BCC18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1F6E41-AD8B-474D-E195-6CE89075D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≥1.67% </a:t>
            </a:r>
            <a:r>
              <a:rPr lang="en-US" dirty="0"/>
              <a:t>5-year risk (trial eligibility) vs. </a:t>
            </a:r>
            <a:br>
              <a:rPr lang="en-US" dirty="0"/>
            </a:br>
            <a:r>
              <a:rPr lang="en-US" b="1" dirty="0"/>
              <a:t>≥3%</a:t>
            </a:r>
            <a:r>
              <a:rPr lang="en-US" dirty="0"/>
              <a:t> (USPSTF recommendation)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9BB735-4693-CD34-65AA-86E1364B9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Per NCCN:</a:t>
            </a:r>
          </a:p>
          <a:p>
            <a:pPr lvl="1"/>
            <a:r>
              <a:rPr lang="en-US" dirty="0"/>
              <a:t>≥1.67% (1.7%) was the eligibility threshold for the landmark NSABP P-1 and STAR chemoprevention trials </a:t>
            </a:r>
          </a:p>
          <a:p>
            <a:pPr lvl="1"/>
            <a:r>
              <a:rPr lang="en-US" i="1" dirty="0">
                <a:solidFill>
                  <a:srgbClr val="FFC000"/>
                </a:solidFill>
              </a:rPr>
              <a:t>Discuss</a:t>
            </a:r>
            <a:r>
              <a:rPr lang="en-US" dirty="0"/>
              <a:t> risk-reducing agents at ≥1.7% Gail risk</a:t>
            </a:r>
          </a:p>
          <a:p>
            <a:pPr lvl="1"/>
            <a:r>
              <a:rPr lang="en-US" i="1" dirty="0">
                <a:solidFill>
                  <a:srgbClr val="FFC000"/>
                </a:solidFill>
              </a:rPr>
              <a:t>Recommend</a:t>
            </a:r>
            <a:r>
              <a:rPr lang="en-US" dirty="0"/>
              <a:t> them at ≥3% Gail risk </a:t>
            </a:r>
            <a:r>
              <a:rPr lang="en-US" u="sng" dirty="0"/>
              <a:t>or</a:t>
            </a:r>
            <a:r>
              <a:rPr lang="en-US" dirty="0"/>
              <a:t> ≥5% 10-year Tyrer-Cuzick risk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Per USPSTF: </a:t>
            </a:r>
          </a:p>
          <a:p>
            <a:pPr lvl="1"/>
            <a:r>
              <a:rPr lang="en-US" dirty="0"/>
              <a:t>Threshold of ≥3% 5-year risk for chemoprevention </a:t>
            </a:r>
            <a:r>
              <a:rPr lang="en-US" dirty="0">
                <a:solidFill>
                  <a:srgbClr val="FFC000"/>
                </a:solidFill>
              </a:rPr>
              <a:t>recommendation</a:t>
            </a:r>
          </a:p>
          <a:p>
            <a:pPr lvl="1"/>
            <a:r>
              <a:rPr lang="en-US" dirty="0"/>
              <a:t>Net benefit is substantially greater at this level</a:t>
            </a:r>
          </a:p>
          <a:p>
            <a:pPr lvl="1"/>
            <a:r>
              <a:rPr lang="en-US" u="sng" dirty="0"/>
              <a:t>** This is likely what boards will test **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4FEFCC-42EE-F674-4B12-6DD64E92B1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i="1" dirty="0"/>
              <a:t>USPSTF Chemoprevention Recommendation, JAMA 2019; NCCN Breast Cancer Risk Reduction v1.2026 (BRISK-5, BRISK-B)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31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086B3-B6BB-455F-D362-092ED4A0D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26F7A-E8D5-E77B-4FDA-438E97913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800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306B0-E68B-FB01-3CF3-D3862BCE46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model or tool is preferred over Gail for assessing hereditary breast cancer syndromes such as BRCA</a:t>
            </a:r>
          </a:p>
        </p:txBody>
      </p:sp>
    </p:spTree>
    <p:extLst>
      <p:ext uri="{BB962C8B-B14F-4D97-AF65-F5344CB8AC3E}">
        <p14:creationId xmlns:p14="http://schemas.microsoft.com/office/powerpoint/2010/main" val="2930946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1F914-1593-69BB-9A38-EAB040917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B5EAE5-E52D-1638-6717-5330637C3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Tyrer-Cuzick (IBIS) </a:t>
            </a:r>
            <a:r>
              <a:rPr lang="en-US" dirty="0"/>
              <a:t>Model </a:t>
            </a:r>
            <a:br>
              <a:rPr lang="en-US" dirty="0"/>
            </a:br>
            <a:r>
              <a:rPr lang="en-US" dirty="0"/>
              <a:t>(or BOADICEA/</a:t>
            </a:r>
            <a:r>
              <a:rPr lang="en-US" dirty="0" err="1"/>
              <a:t>CanRisk</a:t>
            </a:r>
            <a:r>
              <a:rPr lang="en-US" dirty="0"/>
              <a:t>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F81886-1504-4900-6BCD-0A43C67E5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860" y="1825625"/>
            <a:ext cx="5156122" cy="4351338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n-US" dirty="0"/>
              <a:t>Uses </a:t>
            </a:r>
            <a:r>
              <a:rPr lang="en-US" dirty="0">
                <a:solidFill>
                  <a:srgbClr val="FFC000"/>
                </a:solidFill>
              </a:rPr>
              <a:t>comprehensive family history </a:t>
            </a:r>
            <a:r>
              <a:rPr lang="en-US" dirty="0"/>
              <a:t>(1st-, 2nd-, and 3rd-degree relatives), ovarian cancer, male breast cancer, reproductive history, BMI, breast density, and BRCA1/2 test results</a:t>
            </a:r>
          </a:p>
          <a:p>
            <a:pPr lvl="0"/>
            <a:r>
              <a:rPr lang="en-US" dirty="0"/>
              <a:t>Provides both 10-year and lifetime risk estimates</a:t>
            </a:r>
          </a:p>
          <a:p>
            <a:pPr lvl="0"/>
            <a:r>
              <a:rPr lang="en-US" dirty="0"/>
              <a:t>Can compute probability of carrying BRCA1/2 </a:t>
            </a:r>
          </a:p>
          <a:p>
            <a:pPr lvl="0"/>
            <a:r>
              <a:rPr lang="en-US" dirty="0"/>
              <a:t>Tyrer-Cuzick is the </a:t>
            </a:r>
            <a:r>
              <a:rPr lang="en-US" dirty="0">
                <a:solidFill>
                  <a:srgbClr val="FFC000"/>
                </a:solidFill>
              </a:rPr>
              <a:t>more consistently accurate </a:t>
            </a:r>
            <a:r>
              <a:rPr lang="en-US" dirty="0"/>
              <a:t>model (AUC 0.762 vs. Gail 0.61–0.64)</a:t>
            </a:r>
          </a:p>
          <a:p>
            <a:pPr lvl="0"/>
            <a:r>
              <a:rPr lang="en-US" dirty="0"/>
              <a:t>BOADICEA/</a:t>
            </a:r>
            <a:r>
              <a:rPr lang="en-US" dirty="0" err="1"/>
              <a:t>CanRisk</a:t>
            </a:r>
            <a:r>
              <a:rPr lang="en-US" dirty="0"/>
              <a:t> is another pedigree-based alternative that incorporates BRCA1/2, PALB2, CHEK2, ATM, RAD51C, RAD51D, and polygenic risk scores</a:t>
            </a:r>
          </a:p>
          <a:p>
            <a:r>
              <a:rPr lang="en-US" dirty="0"/>
              <a:t>NCCN uses Tyrer-Cuzick/BOADICEA (not Gail) to define the </a:t>
            </a:r>
            <a:r>
              <a:rPr lang="en-US" dirty="0">
                <a:solidFill>
                  <a:srgbClr val="FFC000"/>
                </a:solidFill>
              </a:rPr>
              <a:t>≥20% lifetime risk</a:t>
            </a:r>
            <a:r>
              <a:rPr lang="en-US" dirty="0"/>
              <a:t> threshold for enhanced screening with annual </a:t>
            </a:r>
            <a:r>
              <a:rPr lang="en-US" dirty="0">
                <a:solidFill>
                  <a:srgbClr val="FFC000"/>
                </a:solidFill>
              </a:rPr>
              <a:t>breast MRI</a:t>
            </a:r>
          </a:p>
          <a:p>
            <a:r>
              <a:rPr lang="en-US" dirty="0"/>
              <a:t>Boards:</a:t>
            </a:r>
          </a:p>
          <a:p>
            <a:pPr lvl="1"/>
            <a:r>
              <a:rPr lang="en-US" dirty="0"/>
              <a:t>“… hereditary risk?" → Tyrer-Cuzick or BOADICEA</a:t>
            </a:r>
          </a:p>
          <a:p>
            <a:pPr lvl="1"/>
            <a:r>
              <a:rPr lang="en-US" dirty="0"/>
              <a:t>“… chemoprevention eligibility?" → Gail</a:t>
            </a:r>
          </a:p>
          <a:p>
            <a:pPr lvl="0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F4BEBA-22B2-2DF4-138B-B0B16E5260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i="1" dirty="0"/>
              <a:t>NCCN Breast Cancer Risk Reduction v1.2026 (BRISK-C); NCCN Genetic/Familial High-Risk Assessment v3.2026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2345B0-F8E3-82E9-E7B9-87347EB1AB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98"/>
          <a:stretch>
            <a:fillRect/>
          </a:stretch>
        </p:blipFill>
        <p:spPr bwMode="auto">
          <a:xfrm>
            <a:off x="5941468" y="1825625"/>
            <a:ext cx="5943600" cy="3108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3831844-CD0C-882B-57BC-315A4925A1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4723" y="3844486"/>
            <a:ext cx="1968728" cy="196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6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DB674-4BCC-C012-9ACE-93CFC31B1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B235D-0740-1FFD-857F-C4CEE0882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1000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A8CFC-8A1D-0F22-6C7D-F62BC3A76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 42-year-old woman has a mother diagnosed with breast cancer at age 48 and a maternal aunt with ovarian cancer at age 55. </a:t>
            </a:r>
          </a:p>
          <a:p>
            <a:r>
              <a:rPr lang="en-US" sz="3600" dirty="0"/>
              <a:t>She has no personal history of breast cancer, no prior biopsies, and genetic testing is negative for BRCA1/2. </a:t>
            </a:r>
          </a:p>
          <a:p>
            <a:r>
              <a:rPr lang="en-US" sz="3600" dirty="0"/>
              <a:t>Her Gail model 5-year risk is </a:t>
            </a:r>
            <a:r>
              <a:rPr lang="en-US" sz="3600" dirty="0">
                <a:solidFill>
                  <a:srgbClr val="FFC000"/>
                </a:solidFill>
              </a:rPr>
              <a:t>2.1% </a:t>
            </a:r>
            <a:r>
              <a:rPr lang="en-US" sz="3600" dirty="0"/>
              <a:t>and lifetime risk is </a:t>
            </a:r>
            <a:r>
              <a:rPr lang="en-US" sz="3600" dirty="0">
                <a:solidFill>
                  <a:srgbClr val="FFC000"/>
                </a:solidFill>
              </a:rPr>
              <a:t>15.4%</a:t>
            </a:r>
            <a:r>
              <a:rPr lang="en-US" sz="3600" dirty="0"/>
              <a:t>. She asks whether she qualifies for screening breast MRI. What is the next best step?</a:t>
            </a:r>
            <a:endParaRPr lang="en-US" sz="3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576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2AD85-E695-8E5E-E954-C9442697D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DAB90E-24F2-66F0-ABA4-29E5CAEC4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Recalculate </a:t>
            </a:r>
            <a:r>
              <a:rPr lang="en-US" dirty="0"/>
              <a:t>with a model that incorporates comprehensive family history (e.g., Tyrer-Cuzick)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5EFBEA-FBE5-092F-5147-19759E56F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The Gail model cannot be used to determine MRI eligibility </a:t>
            </a:r>
          </a:p>
          <a:p>
            <a:r>
              <a:rPr lang="en-US" dirty="0"/>
              <a:t>The ≥20% lifetime risk threshold for MRI screening requires a model with comprehensive family history input</a:t>
            </a:r>
          </a:p>
          <a:p>
            <a:r>
              <a:rPr lang="en-US" dirty="0">
                <a:solidFill>
                  <a:srgbClr val="FFC000"/>
                </a:solidFill>
              </a:rPr>
              <a:t>5-year risk (Gail model)</a:t>
            </a:r>
          </a:p>
          <a:p>
            <a:pPr lvl="1"/>
            <a:r>
              <a:rPr lang="en-US" dirty="0"/>
              <a:t> Triggers discussion of chemoprevention (tamoxifen, raloxifene, or aromatase inhibitor)</a:t>
            </a:r>
          </a:p>
          <a:p>
            <a:pPr lvl="1"/>
            <a:r>
              <a:rPr lang="en-US" dirty="0"/>
              <a:t>NCCN recommends discussing chemoprevention when risk ≥1.7%, and strongly recommends it when ≥3%</a:t>
            </a:r>
          </a:p>
          <a:p>
            <a:r>
              <a:rPr lang="en-US" dirty="0">
                <a:solidFill>
                  <a:srgbClr val="FFC000"/>
                </a:solidFill>
              </a:rPr>
              <a:t>≥20% lifetime risk (Tyrer-Cuzick, BRCAPRO, BOADICEA, or BCSC) </a:t>
            </a:r>
          </a:p>
          <a:p>
            <a:pPr lvl="1"/>
            <a:r>
              <a:rPr lang="en-US" dirty="0"/>
              <a:t>Triggers annual breast MRI in addition to mammography</a:t>
            </a:r>
          </a:p>
          <a:p>
            <a:r>
              <a:rPr lang="en-US" dirty="0"/>
              <a:t>The Gail model underestimates this patient's risk: it misses the maternal aunt with ovarian cancer entirely, does not capture the age at diagnosis of the mother's cancer, and excludes paternal lineage. 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927B6F-0BDF-31BC-CFE2-A5BB937C82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i="1" dirty="0"/>
              <a:t>NCCN Breast Cancer Screening and Diagnosis v1.2026 (BSCR-1, BSCR-2); NCCN Breast Cancer Risk Reduction v1.2026 (BRISK-C-4, BRISK-C-5, BRISK-5); ACR Recommendations for Higher-Than-Average Risk, JACR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61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3EC12-C606-2763-6403-E4AE38B36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83819-7C13-585F-6F2E-DABDD9E85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BFA53-31EA-F932-F480-9C55CEEC29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This is the first-line imaging modality for a palpable breast mass in a woman under age 30</a:t>
            </a:r>
          </a:p>
        </p:txBody>
      </p:sp>
    </p:spTree>
    <p:extLst>
      <p:ext uri="{BB962C8B-B14F-4D97-AF65-F5344CB8AC3E}">
        <p14:creationId xmlns:p14="http://schemas.microsoft.com/office/powerpoint/2010/main" val="2557159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E92BF-48FC-4FE2-9C24-93E1D2DF2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F3C3C-5D76-0108-439D-20F12F357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Breast Ultrasound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4D207D-2935-3851-CC4F-4FBF674C1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860" y="1825625"/>
            <a:ext cx="4974290" cy="4351338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n-US" dirty="0"/>
              <a:t>Per NCCN and ACR Appropriateness Criteria, ultrasound is the preferred initial imaging modality for </a:t>
            </a:r>
            <a:r>
              <a:rPr lang="en-US" u="sng" dirty="0"/>
              <a:t>palpable masses</a:t>
            </a:r>
            <a:r>
              <a:rPr lang="en-US" dirty="0"/>
              <a:t> in women 30 years</a:t>
            </a:r>
          </a:p>
          <a:p>
            <a:pPr lvl="0"/>
            <a:r>
              <a:rPr lang="en-US" dirty="0"/>
              <a:t>Breast tissue in young women is dense, reducing mammographic sensitivity (~61%) vs. ultrasound sensitivity (~96%)</a:t>
            </a:r>
          </a:p>
          <a:p>
            <a:pPr lvl="0"/>
            <a:r>
              <a:rPr lang="en-US" dirty="0"/>
              <a:t>Ultrasound also avoids ionizing radiation</a:t>
            </a:r>
          </a:p>
          <a:p>
            <a:pPr lvl="0"/>
            <a:r>
              <a:rPr lang="en-US" dirty="0"/>
              <a:t>If ultrasound is clinically suspicious (BI-RADS 4–5), THEN add diagnostic mammogram; </a:t>
            </a:r>
            <a:r>
              <a:rPr lang="en-US" dirty="0">
                <a:solidFill>
                  <a:srgbClr val="FFC000"/>
                </a:solidFill>
              </a:rPr>
              <a:t>do not start with mammography</a:t>
            </a:r>
          </a:p>
          <a:p>
            <a:pPr lvl="0"/>
            <a:r>
              <a:rPr lang="en-US" dirty="0"/>
              <a:t>For women </a:t>
            </a:r>
            <a:r>
              <a:rPr lang="en-US" dirty="0">
                <a:solidFill>
                  <a:srgbClr val="FFC000"/>
                </a:solidFill>
              </a:rPr>
              <a:t>≥40 years</a:t>
            </a:r>
            <a:r>
              <a:rPr lang="en-US" dirty="0"/>
              <a:t>: diagnostic mammogram with tomosynthesis + ultrasound is the standard workup for palpable masses</a:t>
            </a:r>
          </a:p>
          <a:p>
            <a:pPr lvl="0"/>
            <a:r>
              <a:rPr lang="en-US" dirty="0"/>
              <a:t>For women </a:t>
            </a:r>
            <a:r>
              <a:rPr lang="en-US" dirty="0">
                <a:solidFill>
                  <a:srgbClr val="FFC000"/>
                </a:solidFill>
              </a:rPr>
              <a:t>30–39 years</a:t>
            </a:r>
            <a:r>
              <a:rPr lang="en-US" dirty="0"/>
              <a:t>: either ultrasound or mammography may be performed first at the discretion of the radiologist</a:t>
            </a:r>
          </a:p>
          <a:p>
            <a:pPr marL="0" lv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AE6D65-9340-7B75-D545-97CAB9F36B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i="1" dirty="0"/>
              <a:t>NCCN Breast Cancer Screening and Diagnosis v1.2026 (BSCR-6); ACR Appropriateness Criteria: Palpable Breast Masses, JACR 2023;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5830A1-005E-B585-95C8-5975E73975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09"/>
          <a:stretch>
            <a:fillRect/>
          </a:stretch>
        </p:blipFill>
        <p:spPr bwMode="auto">
          <a:xfrm>
            <a:off x="5780722" y="1825625"/>
            <a:ext cx="6175884" cy="334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04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C4374-92EB-C7A6-14DC-672E37AF0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C8C3F-600D-B909-5F25-EC15F266C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400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B641E-0248-9EAC-1682-81C2B89F43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first step after an abnormal screening mammogram</a:t>
            </a:r>
          </a:p>
        </p:txBody>
      </p:sp>
    </p:spTree>
    <p:extLst>
      <p:ext uri="{BB962C8B-B14F-4D97-AF65-F5344CB8AC3E}">
        <p14:creationId xmlns:p14="http://schemas.microsoft.com/office/powerpoint/2010/main" val="10214885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FED0D-D71D-794F-8778-EFB62CA1C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A82AA9-9B07-A671-7360-02BE687EE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Diagnostic mammography </a:t>
            </a:r>
            <a:r>
              <a:rPr lang="en-US" dirty="0"/>
              <a:t>(with tomosynthesis) </a:t>
            </a:r>
            <a:r>
              <a:rPr lang="en-US" b="1" dirty="0"/>
              <a:t>± targeted ultrasound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D95B8C-E395-6DC4-3A7D-5C7737DA1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dirty="0"/>
              <a:t>An abnormal screening mammogram is classified as </a:t>
            </a:r>
            <a:r>
              <a:rPr lang="en-US" dirty="0">
                <a:solidFill>
                  <a:srgbClr val="1B5BC3"/>
                </a:solidFill>
              </a:rPr>
              <a:t>BI-RADS 0</a:t>
            </a:r>
            <a:r>
              <a:rPr lang="en-US" dirty="0"/>
              <a:t> ("needs additional imaging evaluation"), which triggers a diagnostic workup</a:t>
            </a:r>
          </a:p>
          <a:p>
            <a:pPr lvl="0"/>
            <a:r>
              <a:rPr lang="en-US" dirty="0"/>
              <a:t>The diagnostic workup includes diagnostic mammogram with </a:t>
            </a:r>
            <a:r>
              <a:rPr lang="en-US" dirty="0">
                <a:solidFill>
                  <a:srgbClr val="FFC000"/>
                </a:solidFill>
              </a:rPr>
              <a:t>tomosynthesis</a:t>
            </a:r>
            <a:r>
              <a:rPr lang="en-US" dirty="0"/>
              <a:t> and/or </a:t>
            </a:r>
            <a:r>
              <a:rPr lang="en-US" dirty="0">
                <a:solidFill>
                  <a:srgbClr val="FFC000"/>
                </a:solidFill>
              </a:rPr>
              <a:t>ultrasound</a:t>
            </a:r>
            <a:r>
              <a:rPr lang="en-US" dirty="0"/>
              <a:t> as indicated</a:t>
            </a:r>
          </a:p>
          <a:p>
            <a:pPr lvl="0"/>
            <a:r>
              <a:rPr lang="en-US" dirty="0"/>
              <a:t>After diagnostic workup, a FINAL BI-RADS assessment is assigned:</a:t>
            </a:r>
          </a:p>
          <a:p>
            <a:pPr lvl="1"/>
            <a:r>
              <a:rPr lang="en-US" dirty="0">
                <a:solidFill>
                  <a:schemeClr val="accent3"/>
                </a:solidFill>
              </a:rPr>
              <a:t>BI-RADS 1–2 </a:t>
            </a:r>
            <a:r>
              <a:rPr lang="en-US" dirty="0"/>
              <a:t>→ return to routine screening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BI-RADS 3</a:t>
            </a:r>
            <a:r>
              <a:rPr lang="en-US" dirty="0"/>
              <a:t> → short-interval follow-up imaging at 6, 12, and 24 months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BI-RADS 4</a:t>
            </a:r>
            <a:r>
              <a:rPr lang="en-US" dirty="0">
                <a:solidFill>
                  <a:srgbClr val="C00000"/>
                </a:solidFill>
              </a:rPr>
              <a:t>–5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→ image-guided core needle biopsy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BI-RADS 6</a:t>
            </a:r>
            <a:r>
              <a:rPr lang="en-US" dirty="0"/>
              <a:t> → known malignancy, refer for treatment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384387-C928-AA52-A968-D0DFEAD449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i="1" dirty="0"/>
              <a:t>NCCN Breast Cancer Screening and Diagnosis v1.2026 (BSCR-18)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41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F7619-A695-FC29-544A-22777AC52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3E354-CA8F-74A3-69B2-16D9D0DEE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600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84BD9-D7DB-69E7-7912-E5277C1A24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imaging modality best distinguishes cystic vs solid breast lesions</a:t>
            </a:r>
          </a:p>
        </p:txBody>
      </p:sp>
    </p:spTree>
    <p:extLst>
      <p:ext uri="{BB962C8B-B14F-4D97-AF65-F5344CB8AC3E}">
        <p14:creationId xmlns:p14="http://schemas.microsoft.com/office/powerpoint/2010/main" val="3594227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A3188823-0E2E-2E9B-5BC2-AC62F58E1E2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89721" y="2085376"/>
            <a:ext cx="11612558" cy="4649090"/>
            <a:chOff x="289721" y="2085376"/>
            <a:chExt cx="11612558" cy="4649090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48" name="Rectangle: Rounded Corners 47">
              <a:hlinkClick r:id="rId3" action="ppaction://hlinksldjump"/>
              <a:extLst>
                <a:ext uri="{FF2B5EF4-FFF2-40B4-BE49-F238E27FC236}">
                  <a16:creationId xmlns:a16="http://schemas.microsoft.com/office/drawing/2014/main" id="{E4AE25DA-D3F6-E4DE-631B-810C59B9B87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9721" y="2085376"/>
              <a:ext cx="1889658" cy="807294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2">
                      <a:lumMod val="25000"/>
                    </a:schemeClr>
                  </a:solidFill>
                </a:rPr>
                <a:t>200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34E1D97B-4651-ED0C-8E7A-1F3FA610C66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9721" y="5927172"/>
              <a:ext cx="1889658" cy="807294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2">
                      <a:lumMod val="25000"/>
                    </a:schemeClr>
                  </a:solidFill>
                </a:rPr>
                <a:t>1000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187BD260-DB39-1678-32D7-237428A43C7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9721" y="3045825"/>
              <a:ext cx="1889658" cy="807294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2">
                      <a:lumMod val="25000"/>
                    </a:schemeClr>
                  </a:solidFill>
                </a:rPr>
                <a:t>400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CFE0568F-70C5-71EE-AEE8-C342BA43F0B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9721" y="4006274"/>
              <a:ext cx="1889658" cy="807294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2">
                      <a:lumMod val="25000"/>
                    </a:schemeClr>
                  </a:solidFill>
                </a:rPr>
                <a:t>600</a:t>
              </a: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3C51A50B-C880-A726-05F4-5E6618D0175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9721" y="4966723"/>
              <a:ext cx="1889658" cy="807294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2">
                      <a:lumMod val="25000"/>
                    </a:schemeClr>
                  </a:solidFill>
                </a:rPr>
                <a:t>800</a:t>
              </a: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27A4A26F-F3C4-C78C-D07D-112AFEBF20D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012621" y="2085376"/>
              <a:ext cx="1889658" cy="807294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bg2">
                      <a:lumMod val="25000"/>
                    </a:schemeClr>
                  </a:solidFill>
                </a:rPr>
                <a:t>200</a:t>
              </a: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6726FC73-2C06-ADD8-C9AE-BA5BDA5E97E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012621" y="5927172"/>
              <a:ext cx="1889658" cy="807294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bg2">
                      <a:lumMod val="25000"/>
                    </a:schemeClr>
                  </a:solidFill>
                </a:rPr>
                <a:t>1000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C8A6E2CE-4E5C-94EB-0DDD-15F51B6B848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012621" y="3045825"/>
              <a:ext cx="1889658" cy="807294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bg2">
                      <a:lumMod val="25000"/>
                    </a:schemeClr>
                  </a:solidFill>
                </a:rPr>
                <a:t>400</a:t>
              </a: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DAF27D4E-6673-A308-A74A-B5E0F247705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012621" y="4006274"/>
              <a:ext cx="1889658" cy="807294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bg2">
                      <a:lumMod val="25000"/>
                    </a:schemeClr>
                  </a:solidFill>
                </a:rPr>
                <a:t>600</a:t>
              </a: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286B9DB2-E467-0336-A0E3-620D29450B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012621" y="4966723"/>
              <a:ext cx="1889658" cy="807294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bg2">
                      <a:lumMod val="25000"/>
                    </a:schemeClr>
                  </a:solidFill>
                </a:rPr>
                <a:t>800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FCAEB832-9AFF-1E9E-1CC0-553585B260E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81896" y="2085376"/>
              <a:ext cx="1889658" cy="807294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2">
                      <a:lumMod val="25000"/>
                    </a:schemeClr>
                  </a:solidFill>
                </a:rPr>
                <a:t>200</a:t>
              </a: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1DE393F-3A5C-3483-C960-99538E4E809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81896" y="5927172"/>
              <a:ext cx="1889658" cy="807294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bg2">
                      <a:lumMod val="25000"/>
                    </a:schemeClr>
                  </a:solidFill>
                </a:rPr>
                <a:t>1000</a:t>
              </a: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612EEDE-C99A-B971-923C-9044DD128F6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81896" y="3045825"/>
              <a:ext cx="1889658" cy="807294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bg2">
                      <a:lumMod val="25000"/>
                    </a:schemeClr>
                  </a:solidFill>
                </a:rPr>
                <a:t>400</a:t>
              </a: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6F20F15B-6362-6E2D-3E43-38C5A679C70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81896" y="4006274"/>
              <a:ext cx="1889658" cy="807294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bg2">
                      <a:lumMod val="25000"/>
                    </a:schemeClr>
                  </a:solidFill>
                </a:rPr>
                <a:t>600</a:t>
              </a: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699711B7-ECA2-24E1-A6D6-A110CFD199F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81896" y="4966723"/>
              <a:ext cx="1889658" cy="807294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bg2">
                      <a:lumMod val="25000"/>
                    </a:schemeClr>
                  </a:solidFill>
                </a:rPr>
                <a:t>800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87BF9528-FCBD-C1EE-9CFB-563610B5806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51171" y="2085376"/>
              <a:ext cx="1889658" cy="807294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bg2">
                      <a:lumMod val="25000"/>
                    </a:schemeClr>
                  </a:solidFill>
                </a:rPr>
                <a:t>200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1730A064-F5B6-CF36-5A2B-DA8CD810661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51171" y="5927172"/>
              <a:ext cx="1889658" cy="807294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bg2">
                      <a:lumMod val="25000"/>
                    </a:schemeClr>
                  </a:solidFill>
                </a:rPr>
                <a:t>1000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5FCE620-B1F6-0B08-18F1-B18D88D3453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51171" y="3045825"/>
              <a:ext cx="1889658" cy="807294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2">
                      <a:lumMod val="25000"/>
                    </a:schemeClr>
                  </a:solidFill>
                </a:rPr>
                <a:t>400</a:t>
              </a: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27B907AC-579F-C596-F891-7D278751EFE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51171" y="4006274"/>
              <a:ext cx="1889658" cy="807294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bg2">
                      <a:lumMod val="25000"/>
                    </a:schemeClr>
                  </a:solidFill>
                </a:rPr>
                <a:t>600</a:t>
              </a: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51EB3C05-B32F-60D9-2039-1A3D80EE05F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51171" y="4966723"/>
              <a:ext cx="1889658" cy="807294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bg2">
                      <a:lumMod val="25000"/>
                    </a:schemeClr>
                  </a:solidFill>
                </a:rPr>
                <a:t>800</a:t>
              </a:r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288B6704-7741-6763-3DC2-1266B7A10F4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0446" y="2085376"/>
              <a:ext cx="1889658" cy="807294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bg2">
                      <a:lumMod val="25000"/>
                    </a:schemeClr>
                  </a:solidFill>
                </a:rPr>
                <a:t>200</a:t>
              </a: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2C75C005-20D5-9551-CEEA-E0DE74B0BB5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0446" y="5927172"/>
              <a:ext cx="1889658" cy="807294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bg2">
                      <a:lumMod val="25000"/>
                    </a:schemeClr>
                  </a:solidFill>
                </a:rPr>
                <a:t>1000</a:t>
              </a:r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7980FA63-29DF-D8AC-4165-6526B587B60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0446" y="3045825"/>
              <a:ext cx="1889658" cy="807294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bg2">
                      <a:lumMod val="25000"/>
                    </a:schemeClr>
                  </a:solidFill>
                </a:rPr>
                <a:t>400</a:t>
              </a:r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65A30ECC-F01C-3096-BDC2-BA59FA64D04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0446" y="4006274"/>
              <a:ext cx="1889658" cy="807294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bg2">
                      <a:lumMod val="25000"/>
                    </a:schemeClr>
                  </a:solidFill>
                </a:rPr>
                <a:t>600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6779C188-C58B-D891-BFB1-7492780BBFB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0446" y="4966723"/>
              <a:ext cx="1889658" cy="807294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bg2">
                      <a:lumMod val="25000"/>
                    </a:schemeClr>
                  </a:solidFill>
                </a:rPr>
                <a:t>800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C7AD3C-69CF-689E-6358-5191A574EF3C}"/>
              </a:ext>
            </a:extLst>
          </p:cNvPr>
          <p:cNvSpPr/>
          <p:nvPr/>
        </p:nvSpPr>
        <p:spPr>
          <a:xfrm>
            <a:off x="134857" y="123535"/>
            <a:ext cx="2199386" cy="180906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Numbers to Memorize </a:t>
            </a:r>
            <a:r>
              <a:rPr lang="en-US" dirty="0"/>
              <a:t>(Screening Guidelines)</a:t>
            </a:r>
            <a:endParaRPr lang="en-US" sz="28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8A1892D-7658-28E1-5136-BC65787D4A51}"/>
              </a:ext>
            </a:extLst>
          </p:cNvPr>
          <p:cNvSpPr/>
          <p:nvPr/>
        </p:nvSpPr>
        <p:spPr>
          <a:xfrm>
            <a:off x="9857757" y="123535"/>
            <a:ext cx="2199386" cy="180906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Are We Done Yet?</a:t>
            </a:r>
          </a:p>
          <a:p>
            <a:pPr algn="ctr"/>
            <a:r>
              <a:rPr lang="en-US" dirty="0"/>
              <a:t>(Cases)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155DC33-EBBC-ED0A-3A2C-DE5E700A142E}"/>
              </a:ext>
            </a:extLst>
          </p:cNvPr>
          <p:cNvSpPr/>
          <p:nvPr/>
        </p:nvSpPr>
        <p:spPr>
          <a:xfrm>
            <a:off x="7427032" y="123535"/>
            <a:ext cx="2199386" cy="180906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Correlate Clinically</a:t>
            </a:r>
          </a:p>
          <a:p>
            <a:pPr algn="ctr"/>
            <a:r>
              <a:rPr lang="en-US" dirty="0"/>
              <a:t>(BI-RADS)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36DE706-4DFE-99E1-359F-F23EE3090C46}"/>
              </a:ext>
            </a:extLst>
          </p:cNvPr>
          <p:cNvSpPr/>
          <p:nvPr/>
        </p:nvSpPr>
        <p:spPr>
          <a:xfrm>
            <a:off x="4996307" y="123535"/>
            <a:ext cx="2199386" cy="180906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Just Get Imaging</a:t>
            </a:r>
          </a:p>
          <a:p>
            <a:pPr algn="ctr"/>
            <a:r>
              <a:rPr lang="en-US" dirty="0"/>
              <a:t>(Modalities)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AE2AE46-386F-1C14-6CA7-130B2DBB6D9A}"/>
              </a:ext>
            </a:extLst>
          </p:cNvPr>
          <p:cNvSpPr/>
          <p:nvPr/>
        </p:nvSpPr>
        <p:spPr>
          <a:xfrm>
            <a:off x="2565582" y="123535"/>
            <a:ext cx="2199386" cy="180906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Risky Business</a:t>
            </a:r>
          </a:p>
          <a:p>
            <a:pPr algn="ctr"/>
            <a:r>
              <a:rPr lang="en-US" dirty="0"/>
              <a:t>(Tools &amp; Models)</a:t>
            </a:r>
          </a:p>
        </p:txBody>
      </p:sp>
      <p:sp>
        <p:nvSpPr>
          <p:cNvPr id="3" name="Rectangle: Rounded Corners 2">
            <a:hlinkClick r:id="rId3" action="ppaction://hlinksldjump"/>
            <a:extLst>
              <a:ext uri="{FF2B5EF4-FFF2-40B4-BE49-F238E27FC236}">
                <a16:creationId xmlns:a16="http://schemas.microsoft.com/office/drawing/2014/main" id="{B30221FE-6812-1EB6-8AE3-6D5F09F1C85F}"/>
              </a:ext>
            </a:extLst>
          </p:cNvPr>
          <p:cNvSpPr/>
          <p:nvPr/>
        </p:nvSpPr>
        <p:spPr>
          <a:xfrm>
            <a:off x="289721" y="2085376"/>
            <a:ext cx="1889658" cy="80729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C000"/>
                </a:solidFill>
              </a:rPr>
              <a:t>200</a:t>
            </a:r>
          </a:p>
        </p:txBody>
      </p:sp>
      <p:sp>
        <p:nvSpPr>
          <p:cNvPr id="10" name="Rectangle: Rounded Corners 9">
            <a:hlinkClick r:id="rId4" action="ppaction://hlinksldjump"/>
            <a:extLst>
              <a:ext uri="{FF2B5EF4-FFF2-40B4-BE49-F238E27FC236}">
                <a16:creationId xmlns:a16="http://schemas.microsoft.com/office/drawing/2014/main" id="{535FDF9B-811E-A28B-B6F0-E6628C5B306F}"/>
              </a:ext>
            </a:extLst>
          </p:cNvPr>
          <p:cNvSpPr/>
          <p:nvPr/>
        </p:nvSpPr>
        <p:spPr>
          <a:xfrm>
            <a:off x="289721" y="5927172"/>
            <a:ext cx="1889658" cy="80729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C000"/>
                </a:solidFill>
              </a:rPr>
              <a:t>1000</a:t>
            </a:r>
          </a:p>
        </p:txBody>
      </p:sp>
      <p:sp>
        <p:nvSpPr>
          <p:cNvPr id="13" name="Rectangle: Rounded Corners 12">
            <a:hlinkClick r:id="rId5" action="ppaction://hlinksldjump"/>
            <a:extLst>
              <a:ext uri="{FF2B5EF4-FFF2-40B4-BE49-F238E27FC236}">
                <a16:creationId xmlns:a16="http://schemas.microsoft.com/office/drawing/2014/main" id="{D15116B3-79EE-1A7B-71E1-6C19FB2F5F3D}"/>
              </a:ext>
            </a:extLst>
          </p:cNvPr>
          <p:cNvSpPr/>
          <p:nvPr/>
        </p:nvSpPr>
        <p:spPr>
          <a:xfrm>
            <a:off x="289721" y="3045825"/>
            <a:ext cx="1889658" cy="80729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C000"/>
                </a:solidFill>
              </a:rPr>
              <a:t>400</a:t>
            </a:r>
          </a:p>
        </p:txBody>
      </p:sp>
      <p:sp>
        <p:nvSpPr>
          <p:cNvPr id="14" name="Rectangle: Rounded Corners 13">
            <a:hlinkClick r:id="rId6" action="ppaction://hlinksldjump"/>
            <a:extLst>
              <a:ext uri="{FF2B5EF4-FFF2-40B4-BE49-F238E27FC236}">
                <a16:creationId xmlns:a16="http://schemas.microsoft.com/office/drawing/2014/main" id="{9A79AA51-63EB-353E-3A0E-EB390074AFC1}"/>
              </a:ext>
            </a:extLst>
          </p:cNvPr>
          <p:cNvSpPr/>
          <p:nvPr/>
        </p:nvSpPr>
        <p:spPr>
          <a:xfrm>
            <a:off x="289721" y="4006274"/>
            <a:ext cx="1889658" cy="80729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C000"/>
                </a:solidFill>
              </a:rPr>
              <a:t>600</a:t>
            </a:r>
          </a:p>
        </p:txBody>
      </p:sp>
      <p:sp>
        <p:nvSpPr>
          <p:cNvPr id="15" name="Rectangle: Rounded Corners 14">
            <a:hlinkClick r:id="rId7" action="ppaction://hlinksldjump"/>
            <a:extLst>
              <a:ext uri="{FF2B5EF4-FFF2-40B4-BE49-F238E27FC236}">
                <a16:creationId xmlns:a16="http://schemas.microsoft.com/office/drawing/2014/main" id="{233D814C-48D3-4E0A-2371-284406B784C3}"/>
              </a:ext>
            </a:extLst>
          </p:cNvPr>
          <p:cNvSpPr/>
          <p:nvPr/>
        </p:nvSpPr>
        <p:spPr>
          <a:xfrm>
            <a:off x="289721" y="4966723"/>
            <a:ext cx="1889658" cy="80729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C000"/>
                </a:solidFill>
              </a:rPr>
              <a:t>800</a:t>
            </a:r>
          </a:p>
        </p:txBody>
      </p:sp>
      <p:sp>
        <p:nvSpPr>
          <p:cNvPr id="19" name="Rectangle: Rounded Corners 18">
            <a:hlinkClick r:id="rId8" action="ppaction://hlinksldjump"/>
            <a:extLst>
              <a:ext uri="{FF2B5EF4-FFF2-40B4-BE49-F238E27FC236}">
                <a16:creationId xmlns:a16="http://schemas.microsoft.com/office/drawing/2014/main" id="{C9C296C1-DAA9-975C-91A4-2187312420EF}"/>
              </a:ext>
            </a:extLst>
          </p:cNvPr>
          <p:cNvSpPr/>
          <p:nvPr/>
        </p:nvSpPr>
        <p:spPr>
          <a:xfrm>
            <a:off x="10012621" y="2085376"/>
            <a:ext cx="1889658" cy="80729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C000"/>
                </a:solidFill>
              </a:rPr>
              <a:t>200</a:t>
            </a:r>
          </a:p>
        </p:txBody>
      </p:sp>
      <p:sp>
        <p:nvSpPr>
          <p:cNvPr id="20" name="Rectangle: Rounded Corners 19">
            <a:hlinkClick r:id="rId9" action="ppaction://hlinksldjump"/>
            <a:extLst>
              <a:ext uri="{FF2B5EF4-FFF2-40B4-BE49-F238E27FC236}">
                <a16:creationId xmlns:a16="http://schemas.microsoft.com/office/drawing/2014/main" id="{483A3EC6-EEBA-B7F2-C505-70736AD6B41C}"/>
              </a:ext>
            </a:extLst>
          </p:cNvPr>
          <p:cNvSpPr/>
          <p:nvPr/>
        </p:nvSpPr>
        <p:spPr>
          <a:xfrm>
            <a:off x="10012621" y="5927172"/>
            <a:ext cx="1889658" cy="80729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C000"/>
                </a:solidFill>
              </a:rPr>
              <a:t>1000</a:t>
            </a:r>
          </a:p>
        </p:txBody>
      </p:sp>
      <p:sp>
        <p:nvSpPr>
          <p:cNvPr id="21" name="Rectangle: Rounded Corners 20">
            <a:hlinkClick r:id="rId10" action="ppaction://hlinksldjump"/>
            <a:extLst>
              <a:ext uri="{FF2B5EF4-FFF2-40B4-BE49-F238E27FC236}">
                <a16:creationId xmlns:a16="http://schemas.microsoft.com/office/drawing/2014/main" id="{03F43FB7-D622-6274-E548-30DAFE3AD7FC}"/>
              </a:ext>
            </a:extLst>
          </p:cNvPr>
          <p:cNvSpPr/>
          <p:nvPr/>
        </p:nvSpPr>
        <p:spPr>
          <a:xfrm>
            <a:off x="10012621" y="3045825"/>
            <a:ext cx="1889658" cy="80729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C000"/>
                </a:solidFill>
              </a:rPr>
              <a:t>400</a:t>
            </a:r>
          </a:p>
        </p:txBody>
      </p:sp>
      <p:sp>
        <p:nvSpPr>
          <p:cNvPr id="22" name="Rectangle: Rounded Corners 21">
            <a:hlinkClick r:id="rId11" action="ppaction://hlinksldjump"/>
            <a:extLst>
              <a:ext uri="{FF2B5EF4-FFF2-40B4-BE49-F238E27FC236}">
                <a16:creationId xmlns:a16="http://schemas.microsoft.com/office/drawing/2014/main" id="{DDB34875-EA12-37CD-D8CC-A1E76C7C232F}"/>
              </a:ext>
            </a:extLst>
          </p:cNvPr>
          <p:cNvSpPr/>
          <p:nvPr/>
        </p:nvSpPr>
        <p:spPr>
          <a:xfrm>
            <a:off x="10012621" y="4006274"/>
            <a:ext cx="1889658" cy="80729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C000"/>
                </a:solidFill>
              </a:rPr>
              <a:t>600</a:t>
            </a:r>
          </a:p>
        </p:txBody>
      </p:sp>
      <p:sp>
        <p:nvSpPr>
          <p:cNvPr id="23" name="Rectangle: Rounded Corners 22">
            <a:hlinkClick r:id="rId12" action="ppaction://hlinksldjump"/>
            <a:extLst>
              <a:ext uri="{FF2B5EF4-FFF2-40B4-BE49-F238E27FC236}">
                <a16:creationId xmlns:a16="http://schemas.microsoft.com/office/drawing/2014/main" id="{8CE6DC1E-F842-15F8-D037-9A92DBD8F18D}"/>
              </a:ext>
            </a:extLst>
          </p:cNvPr>
          <p:cNvSpPr/>
          <p:nvPr/>
        </p:nvSpPr>
        <p:spPr>
          <a:xfrm>
            <a:off x="10012621" y="4966723"/>
            <a:ext cx="1889658" cy="80729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C000"/>
                </a:solidFill>
              </a:rPr>
              <a:t>800</a:t>
            </a:r>
          </a:p>
        </p:txBody>
      </p:sp>
      <p:sp>
        <p:nvSpPr>
          <p:cNvPr id="27" name="Rectangle: Rounded Corners 26">
            <a:hlinkClick r:id="rId13" action="ppaction://hlinksldjump"/>
            <a:extLst>
              <a:ext uri="{FF2B5EF4-FFF2-40B4-BE49-F238E27FC236}">
                <a16:creationId xmlns:a16="http://schemas.microsoft.com/office/drawing/2014/main" id="{802168BF-A851-1A09-0E7E-D99C18CEB2AB}"/>
              </a:ext>
            </a:extLst>
          </p:cNvPr>
          <p:cNvSpPr/>
          <p:nvPr/>
        </p:nvSpPr>
        <p:spPr>
          <a:xfrm>
            <a:off x="7581896" y="2085376"/>
            <a:ext cx="1889658" cy="80729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C000"/>
                </a:solidFill>
              </a:rPr>
              <a:t>200</a:t>
            </a:r>
          </a:p>
        </p:txBody>
      </p:sp>
      <p:sp>
        <p:nvSpPr>
          <p:cNvPr id="28" name="Rectangle: Rounded Corners 27">
            <a:hlinkClick r:id="rId14" action="ppaction://hlinksldjump"/>
            <a:extLst>
              <a:ext uri="{FF2B5EF4-FFF2-40B4-BE49-F238E27FC236}">
                <a16:creationId xmlns:a16="http://schemas.microsoft.com/office/drawing/2014/main" id="{F75D380F-F194-FD1D-94A0-79171F8B0EC2}"/>
              </a:ext>
            </a:extLst>
          </p:cNvPr>
          <p:cNvSpPr/>
          <p:nvPr/>
        </p:nvSpPr>
        <p:spPr>
          <a:xfrm>
            <a:off x="7581896" y="5927172"/>
            <a:ext cx="1889658" cy="80729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C000"/>
                </a:solidFill>
              </a:rPr>
              <a:t>1000</a:t>
            </a:r>
          </a:p>
        </p:txBody>
      </p:sp>
      <p:sp>
        <p:nvSpPr>
          <p:cNvPr id="29" name="Rectangle: Rounded Corners 28">
            <a:hlinkClick r:id="rId15" action="ppaction://hlinksldjump"/>
            <a:extLst>
              <a:ext uri="{FF2B5EF4-FFF2-40B4-BE49-F238E27FC236}">
                <a16:creationId xmlns:a16="http://schemas.microsoft.com/office/drawing/2014/main" id="{D703FA62-0583-2DCE-5024-8D430EB13004}"/>
              </a:ext>
            </a:extLst>
          </p:cNvPr>
          <p:cNvSpPr/>
          <p:nvPr/>
        </p:nvSpPr>
        <p:spPr>
          <a:xfrm>
            <a:off x="7581896" y="3045825"/>
            <a:ext cx="1889658" cy="80729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C000"/>
                </a:solidFill>
              </a:rPr>
              <a:t>400</a:t>
            </a:r>
          </a:p>
        </p:txBody>
      </p:sp>
      <p:sp>
        <p:nvSpPr>
          <p:cNvPr id="30" name="Rectangle: Rounded Corners 29">
            <a:hlinkClick r:id="rId16" action="ppaction://hlinksldjump"/>
            <a:extLst>
              <a:ext uri="{FF2B5EF4-FFF2-40B4-BE49-F238E27FC236}">
                <a16:creationId xmlns:a16="http://schemas.microsoft.com/office/drawing/2014/main" id="{0BD11BC3-D787-B3F4-D5B6-EE65AF4986A3}"/>
              </a:ext>
            </a:extLst>
          </p:cNvPr>
          <p:cNvSpPr/>
          <p:nvPr/>
        </p:nvSpPr>
        <p:spPr>
          <a:xfrm>
            <a:off x="7581896" y="4006274"/>
            <a:ext cx="1889658" cy="80729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C000"/>
                </a:solidFill>
              </a:rPr>
              <a:t>600</a:t>
            </a:r>
          </a:p>
        </p:txBody>
      </p:sp>
      <p:sp>
        <p:nvSpPr>
          <p:cNvPr id="31" name="Rectangle: Rounded Corners 30">
            <a:hlinkClick r:id="rId17" action="ppaction://hlinksldjump"/>
            <a:extLst>
              <a:ext uri="{FF2B5EF4-FFF2-40B4-BE49-F238E27FC236}">
                <a16:creationId xmlns:a16="http://schemas.microsoft.com/office/drawing/2014/main" id="{ED119D99-5735-F1B5-A637-F67436B25F03}"/>
              </a:ext>
            </a:extLst>
          </p:cNvPr>
          <p:cNvSpPr/>
          <p:nvPr/>
        </p:nvSpPr>
        <p:spPr>
          <a:xfrm>
            <a:off x="7581896" y="4966723"/>
            <a:ext cx="1889658" cy="80729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C000"/>
                </a:solidFill>
              </a:rPr>
              <a:t>800</a:t>
            </a:r>
          </a:p>
        </p:txBody>
      </p:sp>
      <p:sp>
        <p:nvSpPr>
          <p:cNvPr id="34" name="Rectangle: Rounded Corners 33">
            <a:hlinkClick r:id="rId18" action="ppaction://hlinksldjump"/>
            <a:extLst>
              <a:ext uri="{FF2B5EF4-FFF2-40B4-BE49-F238E27FC236}">
                <a16:creationId xmlns:a16="http://schemas.microsoft.com/office/drawing/2014/main" id="{76BF4E65-7D2D-C35D-1855-F3F7A0D0B07D}"/>
              </a:ext>
            </a:extLst>
          </p:cNvPr>
          <p:cNvSpPr/>
          <p:nvPr/>
        </p:nvSpPr>
        <p:spPr>
          <a:xfrm>
            <a:off x="5151171" y="2085376"/>
            <a:ext cx="1889658" cy="80729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C000"/>
                </a:solidFill>
              </a:rPr>
              <a:t>200</a:t>
            </a:r>
          </a:p>
        </p:txBody>
      </p:sp>
      <p:sp>
        <p:nvSpPr>
          <p:cNvPr id="35" name="Rectangle: Rounded Corners 34">
            <a:hlinkClick r:id="rId19" action="ppaction://hlinksldjump"/>
            <a:extLst>
              <a:ext uri="{FF2B5EF4-FFF2-40B4-BE49-F238E27FC236}">
                <a16:creationId xmlns:a16="http://schemas.microsoft.com/office/drawing/2014/main" id="{8796F207-1329-4966-9DB0-18CB1C215C4A}"/>
              </a:ext>
            </a:extLst>
          </p:cNvPr>
          <p:cNvSpPr/>
          <p:nvPr/>
        </p:nvSpPr>
        <p:spPr>
          <a:xfrm>
            <a:off x="5151171" y="5927172"/>
            <a:ext cx="1889658" cy="80729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C000"/>
                </a:solidFill>
              </a:rPr>
              <a:t>1000</a:t>
            </a:r>
          </a:p>
        </p:txBody>
      </p:sp>
      <p:sp>
        <p:nvSpPr>
          <p:cNvPr id="36" name="Rectangle: Rounded Corners 35">
            <a:hlinkClick r:id="rId20" action="ppaction://hlinksldjump"/>
            <a:extLst>
              <a:ext uri="{FF2B5EF4-FFF2-40B4-BE49-F238E27FC236}">
                <a16:creationId xmlns:a16="http://schemas.microsoft.com/office/drawing/2014/main" id="{53E583DC-93E2-BC64-16BA-625CDE1F5358}"/>
              </a:ext>
            </a:extLst>
          </p:cNvPr>
          <p:cNvSpPr/>
          <p:nvPr/>
        </p:nvSpPr>
        <p:spPr>
          <a:xfrm>
            <a:off x="5151171" y="3045825"/>
            <a:ext cx="1889658" cy="80729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C000"/>
                </a:solidFill>
              </a:rPr>
              <a:t>400</a:t>
            </a:r>
          </a:p>
        </p:txBody>
      </p:sp>
      <p:sp>
        <p:nvSpPr>
          <p:cNvPr id="37" name="Rectangle: Rounded Corners 36">
            <a:hlinkClick r:id="rId21" action="ppaction://hlinksldjump"/>
            <a:extLst>
              <a:ext uri="{FF2B5EF4-FFF2-40B4-BE49-F238E27FC236}">
                <a16:creationId xmlns:a16="http://schemas.microsoft.com/office/drawing/2014/main" id="{871649DA-9C70-38BE-9D26-FE516744DA85}"/>
              </a:ext>
            </a:extLst>
          </p:cNvPr>
          <p:cNvSpPr/>
          <p:nvPr/>
        </p:nvSpPr>
        <p:spPr>
          <a:xfrm>
            <a:off x="5151171" y="4006274"/>
            <a:ext cx="1889658" cy="80729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C000"/>
                </a:solidFill>
              </a:rPr>
              <a:t>600</a:t>
            </a:r>
          </a:p>
        </p:txBody>
      </p:sp>
      <p:sp>
        <p:nvSpPr>
          <p:cNvPr id="38" name="Rectangle: Rounded Corners 37">
            <a:hlinkClick r:id="rId22" action="ppaction://hlinksldjump"/>
            <a:extLst>
              <a:ext uri="{FF2B5EF4-FFF2-40B4-BE49-F238E27FC236}">
                <a16:creationId xmlns:a16="http://schemas.microsoft.com/office/drawing/2014/main" id="{11756B10-3C2F-7815-9B56-0751691F8180}"/>
              </a:ext>
            </a:extLst>
          </p:cNvPr>
          <p:cNvSpPr/>
          <p:nvPr/>
        </p:nvSpPr>
        <p:spPr>
          <a:xfrm>
            <a:off x="5151171" y="4966723"/>
            <a:ext cx="1889658" cy="80729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C000"/>
                </a:solidFill>
              </a:rPr>
              <a:t>800</a:t>
            </a:r>
          </a:p>
        </p:txBody>
      </p:sp>
      <p:sp>
        <p:nvSpPr>
          <p:cNvPr id="41" name="Rectangle: Rounded Corners 40">
            <a:hlinkClick r:id="rId23" action="ppaction://hlinksldjump"/>
            <a:extLst>
              <a:ext uri="{FF2B5EF4-FFF2-40B4-BE49-F238E27FC236}">
                <a16:creationId xmlns:a16="http://schemas.microsoft.com/office/drawing/2014/main" id="{3A8E26A7-920B-7EB9-0A66-D4C126E0C909}"/>
              </a:ext>
            </a:extLst>
          </p:cNvPr>
          <p:cNvSpPr/>
          <p:nvPr/>
        </p:nvSpPr>
        <p:spPr>
          <a:xfrm>
            <a:off x="2720446" y="2085376"/>
            <a:ext cx="1889658" cy="80729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C000"/>
                </a:solidFill>
              </a:rPr>
              <a:t>200</a:t>
            </a:r>
          </a:p>
        </p:txBody>
      </p:sp>
      <p:sp>
        <p:nvSpPr>
          <p:cNvPr id="42" name="Rectangle: Rounded Corners 41">
            <a:hlinkClick r:id="rId24" action="ppaction://hlinksldjump"/>
            <a:extLst>
              <a:ext uri="{FF2B5EF4-FFF2-40B4-BE49-F238E27FC236}">
                <a16:creationId xmlns:a16="http://schemas.microsoft.com/office/drawing/2014/main" id="{562D4948-754D-9127-35C8-2111C6491805}"/>
              </a:ext>
            </a:extLst>
          </p:cNvPr>
          <p:cNvSpPr/>
          <p:nvPr/>
        </p:nvSpPr>
        <p:spPr>
          <a:xfrm>
            <a:off x="2720446" y="5927172"/>
            <a:ext cx="1889658" cy="80729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C000"/>
                </a:solidFill>
              </a:rPr>
              <a:t>1000</a:t>
            </a:r>
          </a:p>
        </p:txBody>
      </p:sp>
      <p:sp>
        <p:nvSpPr>
          <p:cNvPr id="43" name="Rectangle: Rounded Corners 42">
            <a:hlinkClick r:id="rId25" action="ppaction://hlinksldjump"/>
            <a:extLst>
              <a:ext uri="{FF2B5EF4-FFF2-40B4-BE49-F238E27FC236}">
                <a16:creationId xmlns:a16="http://schemas.microsoft.com/office/drawing/2014/main" id="{328ADD7D-DF57-54B0-C677-983D1EE3AFFA}"/>
              </a:ext>
            </a:extLst>
          </p:cNvPr>
          <p:cNvSpPr/>
          <p:nvPr/>
        </p:nvSpPr>
        <p:spPr>
          <a:xfrm>
            <a:off x="2720446" y="3045825"/>
            <a:ext cx="1889658" cy="80729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C000"/>
                </a:solidFill>
              </a:rPr>
              <a:t>400</a:t>
            </a:r>
          </a:p>
        </p:txBody>
      </p:sp>
      <p:sp>
        <p:nvSpPr>
          <p:cNvPr id="44" name="Rectangle: Rounded Corners 43">
            <a:hlinkClick r:id="rId26" action="ppaction://hlinksldjump"/>
            <a:extLst>
              <a:ext uri="{FF2B5EF4-FFF2-40B4-BE49-F238E27FC236}">
                <a16:creationId xmlns:a16="http://schemas.microsoft.com/office/drawing/2014/main" id="{664267DE-3312-CBEC-3D32-F7D5C59A1506}"/>
              </a:ext>
            </a:extLst>
          </p:cNvPr>
          <p:cNvSpPr/>
          <p:nvPr/>
        </p:nvSpPr>
        <p:spPr>
          <a:xfrm>
            <a:off x="2720446" y="4006274"/>
            <a:ext cx="1889658" cy="80729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C000"/>
                </a:solidFill>
              </a:rPr>
              <a:t>600</a:t>
            </a:r>
          </a:p>
        </p:txBody>
      </p:sp>
      <p:sp>
        <p:nvSpPr>
          <p:cNvPr id="45" name="Rectangle: Rounded Corners 44">
            <a:hlinkClick r:id="rId27" action="ppaction://hlinksldjump"/>
            <a:extLst>
              <a:ext uri="{FF2B5EF4-FFF2-40B4-BE49-F238E27FC236}">
                <a16:creationId xmlns:a16="http://schemas.microsoft.com/office/drawing/2014/main" id="{BADA2A99-76D2-76E2-9724-7352A2BCC20D}"/>
              </a:ext>
            </a:extLst>
          </p:cNvPr>
          <p:cNvSpPr/>
          <p:nvPr/>
        </p:nvSpPr>
        <p:spPr>
          <a:xfrm>
            <a:off x="2720446" y="4966723"/>
            <a:ext cx="1889658" cy="80729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C000"/>
                </a:solidFill>
              </a:rPr>
              <a:t>800</a:t>
            </a:r>
          </a:p>
        </p:txBody>
      </p:sp>
      <p:sp>
        <p:nvSpPr>
          <p:cNvPr id="73" name="Rectangle 7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CD2619C-B280-4B6C-B5D1-AA3677630DD9}"/>
              </a:ext>
            </a:extLst>
          </p:cNvPr>
          <p:cNvSpPr/>
          <p:nvPr/>
        </p:nvSpPr>
        <p:spPr>
          <a:xfrm>
            <a:off x="1" y="-14440"/>
            <a:ext cx="1541797" cy="10423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id="{25DAC438-E63E-67D7-35B1-0C1A98F22578}"/>
              </a:ext>
            </a:extLst>
          </p:cNvPr>
          <p:cNvSpPr/>
          <p:nvPr/>
        </p:nvSpPr>
        <p:spPr>
          <a:xfrm>
            <a:off x="10650202" y="-14440"/>
            <a:ext cx="1541797" cy="10423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95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3" grpId="0" animBg="1"/>
      <p:bldP spid="14" grpId="0" animBg="1"/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FE2E9-CE31-51AD-51CE-C2C8BE085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9A4907-9161-2A57-931C-3CEB2F03A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Ultrasound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C05E1C-586C-7AA3-7E8B-937884A4E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16" y="1360021"/>
            <a:ext cx="10550860" cy="748242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dirty="0"/>
              <a:t>The primary clinical function of breast ultrasound is differentiating cystic from solid lesions</a:t>
            </a:r>
          </a:p>
          <a:p>
            <a:pPr lvl="0"/>
            <a:r>
              <a:rPr lang="en-US" dirty="0"/>
              <a:t>Diagnostic accuracy for simple cysts approaches 100%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AC294A-25EE-42A8-D316-A4C0BAA810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i="1" dirty="0"/>
              <a:t>Berg et al., Radiology 2003; Lim et al., </a:t>
            </a:r>
            <a:r>
              <a:rPr lang="en-US" i="1" dirty="0" err="1"/>
              <a:t>RadioGraphics</a:t>
            </a:r>
            <a:r>
              <a:rPr lang="en-US" i="1" dirty="0"/>
              <a:t> 2025; ACR BI-RADS Ultrasound Assessment Categories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C0536-1026-CF62-3F8E-A7061E9C378A}"/>
              </a:ext>
            </a:extLst>
          </p:cNvPr>
          <p:cNvSpPr txBox="1"/>
          <p:nvPr/>
        </p:nvSpPr>
        <p:spPr>
          <a:xfrm>
            <a:off x="7838438" y="2108263"/>
            <a:ext cx="420624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Complex solid and cystic masses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Thick wall, thick septations, </a:t>
            </a:r>
            <a:r>
              <a:rPr lang="en-US" dirty="0" err="1">
                <a:solidFill>
                  <a:schemeClr val="bg1"/>
                </a:solidFill>
              </a:rPr>
              <a:t>intracystic</a:t>
            </a:r>
            <a:r>
              <a:rPr lang="en-US" dirty="0">
                <a:solidFill>
                  <a:schemeClr val="bg1"/>
                </a:solidFill>
              </a:rPr>
              <a:t> mass, mixed components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→ </a:t>
            </a:r>
            <a:r>
              <a:rPr lang="en-US" dirty="0">
                <a:solidFill>
                  <a:schemeClr val="accent2"/>
                </a:solidFill>
              </a:rPr>
              <a:t>BI-RADS 4</a:t>
            </a:r>
            <a:r>
              <a:rPr lang="en-US" dirty="0">
                <a:solidFill>
                  <a:schemeClr val="bg1"/>
                </a:solidFill>
              </a:rPr>
              <a:t> (suspicious),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bg1"/>
                </a:solidFill>
              </a:rPr>
              <a:t>~23%</a:t>
            </a:r>
            <a:r>
              <a:rPr lang="en-US" dirty="0">
                <a:solidFill>
                  <a:schemeClr val="bg1"/>
                </a:solidFill>
              </a:rPr>
              <a:t> malignancy rate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Biopsy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034CE4-81CE-D0EA-2A49-B3EBFCAD6DB2}"/>
              </a:ext>
            </a:extLst>
          </p:cNvPr>
          <p:cNvSpPr txBox="1"/>
          <p:nvPr/>
        </p:nvSpPr>
        <p:spPr>
          <a:xfrm>
            <a:off x="534316" y="2168117"/>
            <a:ext cx="414328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Simple cyst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Anechoic interior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Circumscribed margins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Round/oval shape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Posterior acoustic enhancement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→ </a:t>
            </a:r>
            <a:r>
              <a:rPr lang="en-US" dirty="0">
                <a:solidFill>
                  <a:schemeClr val="accent3"/>
                </a:solidFill>
              </a:rPr>
              <a:t>BI-RADS 2</a:t>
            </a:r>
            <a:r>
              <a:rPr lang="en-US" dirty="0">
                <a:solidFill>
                  <a:schemeClr val="bg1"/>
                </a:solidFill>
              </a:rPr>
              <a:t> (benign)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 further workup needed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B73332-A313-05B8-56D9-D64C780B9A44}"/>
              </a:ext>
            </a:extLst>
          </p:cNvPr>
          <p:cNvSpPr txBox="1"/>
          <p:nvPr/>
        </p:nvSpPr>
        <p:spPr>
          <a:xfrm>
            <a:off x="4778894" y="2168117"/>
            <a:ext cx="295825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Complicated cysts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→ </a:t>
            </a:r>
            <a:r>
              <a:rPr lang="en-US" dirty="0">
                <a:solidFill>
                  <a:srgbClr val="FFC000"/>
                </a:solidFill>
              </a:rPr>
              <a:t>BI-RADS 3</a:t>
            </a:r>
            <a:r>
              <a:rPr lang="en-US" dirty="0">
                <a:solidFill>
                  <a:schemeClr val="bg1"/>
                </a:solidFill>
              </a:rPr>
              <a:t> (probably benign)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bg1"/>
                </a:solidFill>
              </a:rPr>
              <a:t>~2%</a:t>
            </a:r>
            <a:r>
              <a:rPr lang="en-US" dirty="0">
                <a:solidFill>
                  <a:schemeClr val="bg1"/>
                </a:solidFill>
              </a:rPr>
              <a:t> malignancy risk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Short-interval follow-up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FE6FCA-49DF-D51F-B08B-44F4EE39B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111" y="4139588"/>
            <a:ext cx="1844368" cy="1943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DB9BC2-5D6F-74B6-F6A6-5F396D980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436" y="4132214"/>
            <a:ext cx="1837169" cy="1732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D074A7-BFE3-F313-1B95-3EF5E40A1D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605" y="4161039"/>
            <a:ext cx="2225913" cy="1542208"/>
          </a:xfrm>
          <a:prstGeom prst="rect">
            <a:avLst/>
          </a:prstGeom>
        </p:spPr>
      </p:pic>
      <p:pic>
        <p:nvPicPr>
          <p:cNvPr id="14" name="Picture 13" descr="An ultrasound of a baby&#10;&#10;AI-generated content may be incorrect.">
            <a:extLst>
              <a:ext uri="{FF2B5EF4-FFF2-40B4-BE49-F238E27FC236}">
                <a16:creationId xmlns:a16="http://schemas.microsoft.com/office/drawing/2014/main" id="{1C5B0857-E9B0-F8BB-8682-B3B36A9663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156" y="4541347"/>
            <a:ext cx="2232717" cy="154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7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2572F-28CA-937C-8FB8-28B7AFAB8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7D83B-8D50-CFD7-2C60-607C925CA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800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54B159-51DD-5919-18E0-D1B0DC1BC8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the main clinical indications for Breast MRI in screening</a:t>
            </a:r>
          </a:p>
        </p:txBody>
      </p:sp>
    </p:spTree>
    <p:extLst>
      <p:ext uri="{BB962C8B-B14F-4D97-AF65-F5344CB8AC3E}">
        <p14:creationId xmlns:p14="http://schemas.microsoft.com/office/powerpoint/2010/main" val="27562140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D79EB-05D7-B375-FEDA-1B3B5FED5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A0E40F-C7ED-FF1B-8F63-116054B63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High-risk patients </a:t>
            </a:r>
            <a:br>
              <a:rPr lang="en-US" dirty="0"/>
            </a:br>
            <a:r>
              <a:rPr lang="en-US" dirty="0"/>
              <a:t>(≥20% lifetime risk, BRCA mutation, </a:t>
            </a:r>
            <a:br>
              <a:rPr lang="en-US" dirty="0"/>
            </a:br>
            <a:r>
              <a:rPr lang="en-US" dirty="0"/>
              <a:t>prior chest radiation)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8C9AFA-988C-A947-B597-ECCFBED4B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Estimated </a:t>
            </a:r>
            <a:r>
              <a:rPr lang="en-US" dirty="0">
                <a:solidFill>
                  <a:srgbClr val="FFC000"/>
                </a:solidFill>
              </a:rPr>
              <a:t>lifetime risk ≥20% </a:t>
            </a:r>
            <a:r>
              <a:rPr lang="en-US" dirty="0"/>
              <a:t>(by Tyrer-Cuzick, BRCAPRO, BOADICEA/</a:t>
            </a:r>
            <a:r>
              <a:rPr lang="en-US" dirty="0" err="1"/>
              <a:t>CanRisk</a:t>
            </a:r>
            <a:r>
              <a:rPr lang="en-US" dirty="0"/>
              <a:t>)</a:t>
            </a:r>
          </a:p>
          <a:p>
            <a:r>
              <a:rPr lang="en-US" dirty="0"/>
              <a:t>Known </a:t>
            </a:r>
            <a:r>
              <a:rPr lang="en-US" dirty="0">
                <a:solidFill>
                  <a:srgbClr val="FFC000"/>
                </a:solidFill>
              </a:rPr>
              <a:t>BRCA1/2</a:t>
            </a:r>
            <a:r>
              <a:rPr lang="en-US" dirty="0"/>
              <a:t> or other high-penetrance pathogenic variant (TP53, PTEN, CDH1, PALB2)</a:t>
            </a:r>
          </a:p>
          <a:p>
            <a:r>
              <a:rPr lang="en-US" dirty="0"/>
              <a:t>Prior </a:t>
            </a:r>
            <a:r>
              <a:rPr lang="en-US" dirty="0">
                <a:solidFill>
                  <a:srgbClr val="FFC000"/>
                </a:solidFill>
              </a:rPr>
              <a:t>chest radiation </a:t>
            </a:r>
            <a:r>
              <a:rPr lang="en-US" dirty="0"/>
              <a:t>(≥10 Gy) between ages 10–30 years</a:t>
            </a:r>
          </a:p>
          <a:p>
            <a:r>
              <a:rPr lang="en-US" dirty="0">
                <a:solidFill>
                  <a:srgbClr val="FFC000"/>
                </a:solidFill>
              </a:rPr>
              <a:t>Li-Fraumeni </a:t>
            </a:r>
            <a:r>
              <a:rPr lang="en-US" dirty="0"/>
              <a:t>or </a:t>
            </a:r>
            <a:r>
              <a:rPr lang="en-US" dirty="0">
                <a:solidFill>
                  <a:srgbClr val="FFC000"/>
                </a:solidFill>
              </a:rPr>
              <a:t>Cowden</a:t>
            </a:r>
            <a:r>
              <a:rPr lang="en-US" dirty="0"/>
              <a:t> syndrome</a:t>
            </a:r>
          </a:p>
          <a:p>
            <a:pPr lvl="0"/>
            <a:r>
              <a:rPr lang="en-US" dirty="0"/>
              <a:t>MRI sensitivity for breast cancer in high-risk women: 77–100% vs. mammography 25–59%</a:t>
            </a:r>
          </a:p>
          <a:p>
            <a:pPr lvl="0"/>
            <a:r>
              <a:rPr lang="en-US" dirty="0"/>
              <a:t>MRI should be performed in addition to (not instead of) annual mammography</a:t>
            </a:r>
          </a:p>
          <a:p>
            <a:pPr lvl="0"/>
            <a:r>
              <a:rPr lang="en-US" dirty="0"/>
              <a:t>Some recommend alternating MRI and mammography every 6 months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CDA673-9CA2-9750-C24C-8CE9E16D88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i="1" dirty="0"/>
              <a:t>NCCN Breast Cancer Screening and Diagnosis v1.2026 (BSCR-2, BSCR-3); NCCN Genetic/Familial High-Risk Assessment v3.2026 (BRCA-A-1); ACR Higher-Risk Recommendations, JACR 2023;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94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5037E-F58A-FAC6-13D7-C75827A15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0D34B-B9AB-AE98-2A9C-A2F9D1DBF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1000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50F06C-7D33-8ACD-7C38-0E57854013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 55-year-old woman with a lifetime breast cancer risk of 25% (BRCA2 carrier) has severe claustrophobia and cannot tolerate breast MRI. She has very dense breasts. </a:t>
            </a:r>
          </a:p>
          <a:p>
            <a:r>
              <a:rPr lang="en-US" dirty="0"/>
              <a:t>What is the best alternative supplemental screening modality?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0432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DB136-82BF-5F77-B1E6-65F5183FB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D151FC-0864-33B7-7CA4-30090FDDE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105" y="3935880"/>
            <a:ext cx="3362344" cy="273203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C16172C-201E-C5E7-A2B1-7E1A80446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06" y="-12801"/>
            <a:ext cx="11915588" cy="1644463"/>
          </a:xfrm>
        </p:spPr>
        <p:txBody>
          <a:bodyPr/>
          <a:lstStyle/>
          <a:p>
            <a:r>
              <a:rPr lang="en-US" b="1" dirty="0"/>
              <a:t>Contrast-enhanced mammography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3DE767-CF4C-BB00-CA27-EAA48AC01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863" y="1283247"/>
            <a:ext cx="5491586" cy="2403556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US" dirty="0"/>
              <a:t>Whole breast ultrasound may be used if CEM/MBI is not available</a:t>
            </a:r>
          </a:p>
          <a:p>
            <a:pPr lvl="0"/>
            <a:r>
              <a:rPr lang="en-US" dirty="0"/>
              <a:t>Method: IV iodinated contrast → dual-energy mammography → produces a low-energy image (equivalent to standard mammogram) AND a recombined image highlighting enhancing lesions</a:t>
            </a:r>
          </a:p>
          <a:p>
            <a:pPr lvl="0"/>
            <a:r>
              <a:rPr lang="en-US" dirty="0"/>
              <a:t>Acquisition takes only 8–10 minutes vs. 30–45 min for MRI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48C2D3-DC67-6C31-CF2B-EF9D40BF3E99}"/>
              </a:ext>
            </a:extLst>
          </p:cNvPr>
          <p:cNvGrpSpPr/>
          <p:nvPr/>
        </p:nvGrpSpPr>
        <p:grpSpPr>
          <a:xfrm>
            <a:off x="5909136" y="3874619"/>
            <a:ext cx="3664677" cy="2854552"/>
            <a:chOff x="9988583" y="4358739"/>
            <a:chExt cx="2134483" cy="174131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B6414DA-F1D8-3F71-081B-96DFB315E0C3}"/>
                </a:ext>
              </a:extLst>
            </p:cNvPr>
            <p:cNvGrpSpPr/>
            <p:nvPr/>
          </p:nvGrpSpPr>
          <p:grpSpPr>
            <a:xfrm>
              <a:off x="9988583" y="4358739"/>
              <a:ext cx="2134483" cy="1741318"/>
              <a:chOff x="9988583" y="4358739"/>
              <a:chExt cx="2134483" cy="1741318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F6BF23C2-14C8-5411-8308-55AF9D5A0A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88583" y="4358739"/>
                <a:ext cx="2134483" cy="1741318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91172BB-D101-BB0F-4003-9939DF0AB9D2}"/>
                  </a:ext>
                </a:extLst>
              </p:cNvPr>
              <p:cNvSpPr/>
              <p:nvPr/>
            </p:nvSpPr>
            <p:spPr>
              <a:xfrm>
                <a:off x="10685747" y="4823019"/>
                <a:ext cx="228600" cy="236220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7F4841-A39B-EF7C-FCCE-04192015F28B}"/>
                </a:ext>
              </a:extLst>
            </p:cNvPr>
            <p:cNvSpPr txBox="1"/>
            <p:nvPr/>
          </p:nvSpPr>
          <p:spPr>
            <a:xfrm>
              <a:off x="10572486" y="5203379"/>
              <a:ext cx="6837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FFFF00"/>
                  </a:solidFill>
                </a:rPr>
                <a:t>IDC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8EB60B6-AF76-A007-4B0F-1C4303753011}"/>
              </a:ext>
            </a:extLst>
          </p:cNvPr>
          <p:cNvSpPr txBox="1"/>
          <p:nvPr/>
        </p:nvSpPr>
        <p:spPr>
          <a:xfrm>
            <a:off x="5941106" y="1263113"/>
            <a:ext cx="609523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CEM vs. MRI: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Comparable cancer detection rates (19.2 vs. 17.4 per 1,000)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MRI higher sensitivity, CEM had higher specificity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Limitations: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Risk of iodinated contrast reaction (~0.82%; severe ~0.04%)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Slightly higher radiation dose than standard mammography</a:t>
            </a:r>
          </a:p>
        </p:txBody>
      </p:sp>
    </p:spTree>
    <p:extLst>
      <p:ext uri="{BB962C8B-B14F-4D97-AF65-F5344CB8AC3E}">
        <p14:creationId xmlns:p14="http://schemas.microsoft.com/office/powerpoint/2010/main" val="185887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C6298-1CB0-A29A-30C9-DFB9A3379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6B514-1F51-C643-34AF-BF3DD7FC9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4EDA5-6AF2-2B72-5EAC-CC599BADE7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BI-RADS categories indicates a negative or benign study with routine screening follow-up</a:t>
            </a:r>
          </a:p>
        </p:txBody>
      </p:sp>
    </p:spTree>
    <p:extLst>
      <p:ext uri="{BB962C8B-B14F-4D97-AF65-F5344CB8AC3E}">
        <p14:creationId xmlns:p14="http://schemas.microsoft.com/office/powerpoint/2010/main" val="39646895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D101D-2BFF-02DB-CCEF-D3FDF331B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43BC33-C840-61C3-A0C8-2BED149A7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3"/>
                </a:solidFill>
              </a:rPr>
              <a:t>BI-RADS 1</a:t>
            </a:r>
            <a:r>
              <a:rPr lang="en-US" b="1" dirty="0"/>
              <a:t> </a:t>
            </a:r>
            <a:r>
              <a:rPr lang="en-US" dirty="0"/>
              <a:t>(Negative) or </a:t>
            </a:r>
            <a:r>
              <a:rPr lang="en-US" b="1" dirty="0">
                <a:solidFill>
                  <a:schemeClr val="accent3"/>
                </a:solidFill>
              </a:rPr>
              <a:t>BI-RADS 2</a:t>
            </a:r>
            <a:r>
              <a:rPr lang="en-US" dirty="0"/>
              <a:t> (Benign)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452152-C644-AF8A-FA0E-0659E426F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860" y="1825625"/>
            <a:ext cx="4853640" cy="4351338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US" dirty="0"/>
              <a:t>Both categories carry an essentially 0% likelihood of malignancy and require no further workup </a:t>
            </a:r>
          </a:p>
          <a:p>
            <a:pPr lvl="1"/>
            <a:r>
              <a:rPr lang="en-US" dirty="0"/>
              <a:t>→ resume routine screening</a:t>
            </a:r>
          </a:p>
          <a:p>
            <a:pPr lvl="0"/>
            <a:r>
              <a:rPr lang="en-US" dirty="0">
                <a:solidFill>
                  <a:schemeClr val="accent3"/>
                </a:solidFill>
              </a:rPr>
              <a:t>BI-RADS 1 </a:t>
            </a:r>
            <a:r>
              <a:rPr lang="en-US" dirty="0"/>
              <a:t>= no mammographic finding to comment on</a:t>
            </a:r>
          </a:p>
          <a:p>
            <a:pPr lvl="0"/>
            <a:r>
              <a:rPr lang="en-US" dirty="0">
                <a:solidFill>
                  <a:schemeClr val="accent3"/>
                </a:solidFill>
              </a:rPr>
              <a:t>BI-RADS 2</a:t>
            </a:r>
            <a:r>
              <a:rPr lang="en-US" dirty="0"/>
              <a:t> = definitively benign finding (e.g., calcified fibroadenoma, oil cyst, lipoma, simple cyst on ultrasound)</a:t>
            </a:r>
          </a:p>
          <a:p>
            <a:pPr lvl="0"/>
            <a:r>
              <a:rPr lang="en-US" dirty="0"/>
              <a:t>Exception on boards: </a:t>
            </a:r>
          </a:p>
          <a:p>
            <a:pPr lvl="1"/>
            <a:r>
              <a:rPr lang="en-US" dirty="0"/>
              <a:t>If a palpable mass is present AND clinically suspicious, and is</a:t>
            </a:r>
          </a:p>
          <a:p>
            <a:pPr lvl="1"/>
            <a:r>
              <a:rPr lang="en-US" dirty="0">
                <a:solidFill>
                  <a:schemeClr val="accent3"/>
                </a:solidFill>
              </a:rPr>
              <a:t>BI-RADS 2 </a:t>
            </a:r>
            <a:r>
              <a:rPr lang="en-US" dirty="0"/>
              <a:t>on imaging</a:t>
            </a:r>
          </a:p>
          <a:p>
            <a:pPr lvl="1"/>
            <a:r>
              <a:rPr lang="en-US" dirty="0"/>
              <a:t>Clinical suspicion overrides imaging </a:t>
            </a:r>
          </a:p>
          <a:p>
            <a:pPr lvl="1"/>
            <a:r>
              <a:rPr lang="en-US" dirty="0"/>
              <a:t>→ refer to breast surgeon for palpation-guided biopsy further evaluation (and likely MRI)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A06696-B8CC-F20A-C477-7D2FE44F58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i="1" dirty="0"/>
              <a:t>ACR BI-RADS 5th Edition, 2025; NCCN Breast Cancer Screening and Diagnosis v1.2026 (BSCR-18, BSCR-C)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497886-4A4F-759F-CE3D-178B64CD4C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6"/>
          <a:stretch>
            <a:fillRect/>
          </a:stretch>
        </p:blipFill>
        <p:spPr bwMode="auto">
          <a:xfrm>
            <a:off x="5778500" y="1796389"/>
            <a:ext cx="5943600" cy="35467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445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9573A-347E-4467-AED0-F9AAED338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47030-B7ED-86A4-A558-90B6CE434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400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178EEC-3423-0195-FDA5-8531B234CB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BI-RADS category requires short-interval (6-month) follow-up imaging</a:t>
            </a:r>
          </a:p>
        </p:txBody>
      </p:sp>
    </p:spTree>
    <p:extLst>
      <p:ext uri="{BB962C8B-B14F-4D97-AF65-F5344CB8AC3E}">
        <p14:creationId xmlns:p14="http://schemas.microsoft.com/office/powerpoint/2010/main" val="982113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85711-610D-6FA1-4EEB-3818C87E9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1DCBBA-81AE-6900-15E1-3CFC892B1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BI-RADS 3 </a:t>
            </a:r>
            <a:r>
              <a:rPr lang="en-US" dirty="0"/>
              <a:t>(Probably Benign)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4448D6-BF48-FB1A-5971-D9D4A41D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859" y="1825625"/>
            <a:ext cx="5696753" cy="4351338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US" dirty="0"/>
              <a:t>Defined as </a:t>
            </a:r>
            <a:r>
              <a:rPr lang="en-US" dirty="0">
                <a:solidFill>
                  <a:srgbClr val="FFC000"/>
                </a:solidFill>
              </a:rPr>
              <a:t>≤2%</a:t>
            </a:r>
            <a:r>
              <a:rPr lang="en-US" dirty="0"/>
              <a:t> likelihood of malignancy</a:t>
            </a:r>
          </a:p>
          <a:p>
            <a:pPr lvl="0"/>
            <a:r>
              <a:rPr lang="en-US" dirty="0"/>
              <a:t>Short-interval diagnostic mammography surveillance at 6, 12, and 24 months </a:t>
            </a:r>
          </a:p>
          <a:p>
            <a:pPr lvl="0"/>
            <a:r>
              <a:rPr lang="en-US" dirty="0"/>
              <a:t>No immediate biopsy</a:t>
            </a:r>
          </a:p>
          <a:p>
            <a:pPr lvl="0"/>
            <a:r>
              <a:rPr lang="en-US" dirty="0"/>
              <a:t>Validated </a:t>
            </a:r>
            <a:r>
              <a:rPr lang="en-US" dirty="0">
                <a:solidFill>
                  <a:srgbClr val="FFC000"/>
                </a:solidFill>
              </a:rPr>
              <a:t>BI-RADS 3</a:t>
            </a:r>
            <a:r>
              <a:rPr lang="en-US" dirty="0"/>
              <a:t> mammographic findings: </a:t>
            </a:r>
          </a:p>
          <a:p>
            <a:pPr lvl="1"/>
            <a:r>
              <a:rPr lang="en-US" dirty="0"/>
              <a:t>Noncalcified circumscribed solid mass</a:t>
            </a:r>
          </a:p>
          <a:p>
            <a:pPr lvl="1"/>
            <a:r>
              <a:rPr lang="en-US" dirty="0"/>
              <a:t>Focal asymmetry that is less dense on spot compression</a:t>
            </a:r>
          </a:p>
          <a:p>
            <a:pPr lvl="1"/>
            <a:r>
              <a:rPr lang="en-US" dirty="0"/>
              <a:t>Solitary group of punctate calcifications</a:t>
            </a:r>
          </a:p>
          <a:p>
            <a:pPr lvl="0"/>
            <a:r>
              <a:rPr lang="en-US" dirty="0"/>
              <a:t>After 2–3 years of stability, the finding is reclassified as </a:t>
            </a:r>
            <a:r>
              <a:rPr lang="en-US" dirty="0">
                <a:solidFill>
                  <a:schemeClr val="accent3"/>
                </a:solidFill>
              </a:rPr>
              <a:t>BI-RADS 2</a:t>
            </a:r>
            <a:r>
              <a:rPr lang="en-US" dirty="0"/>
              <a:t> (benign) → returns to routine screening</a:t>
            </a:r>
          </a:p>
          <a:p>
            <a:pPr lvl="0"/>
            <a:r>
              <a:rPr lang="en-US" dirty="0"/>
              <a:t>If the finding increases in size or suspicion at any follow-up → upgrade to </a:t>
            </a:r>
            <a:r>
              <a:rPr lang="en-US" dirty="0">
                <a:solidFill>
                  <a:schemeClr val="accent2"/>
                </a:solidFill>
              </a:rPr>
              <a:t>BI-RADS 4</a:t>
            </a:r>
            <a:r>
              <a:rPr lang="en-US" dirty="0"/>
              <a:t> → core needle biopsy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F8B77-CD7D-C3D0-9105-0C7F1A4C74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i="1" dirty="0"/>
              <a:t>ACR BI-RADS 5th Edition, 2025; NCCN Breast Cancer Screening and Diagnosis v1.2026 (BSCR-C-3, BSCR-18); Berg et al., Radiology 2020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6E73F6-D690-99FF-B8FF-6EB03BFE4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341" y="1290969"/>
            <a:ext cx="2151606" cy="3730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15ADA3-B3D8-75BA-9CF8-33193C20F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9846" y="1290969"/>
            <a:ext cx="2510531" cy="2015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92942C-F49A-95E1-5C84-A33D2150B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4260" y="3378074"/>
            <a:ext cx="2290866" cy="257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2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2A0CB-40D9-F25A-A576-BD934B8F3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51BF9-E6BE-D87F-7801-E8DBA5198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600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99F106-08A6-B0E9-569A-F722DE7CB8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minimum BI-RADS category at which biopsy is recommended</a:t>
            </a:r>
          </a:p>
        </p:txBody>
      </p:sp>
    </p:spTree>
    <p:extLst>
      <p:ext uri="{BB962C8B-B14F-4D97-AF65-F5344CB8AC3E}">
        <p14:creationId xmlns:p14="http://schemas.microsoft.com/office/powerpoint/2010/main" val="1140460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82BFE-C9BE-09DC-EA87-D2F03A461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3ECB1-3340-D88D-CC4D-89A82356CB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organization recommends biennial mammography for women age 40–74 at average risk</a:t>
            </a:r>
          </a:p>
        </p:txBody>
      </p:sp>
    </p:spTree>
    <p:extLst>
      <p:ext uri="{BB962C8B-B14F-4D97-AF65-F5344CB8AC3E}">
        <p14:creationId xmlns:p14="http://schemas.microsoft.com/office/powerpoint/2010/main" val="19964654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6563B-9A94-2CD8-C6DF-900FD8F11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463BD3-BC72-60A4-C56F-31CF535AB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BI-RADS 4</a:t>
            </a:r>
            <a:r>
              <a:rPr lang="en-US" b="1" dirty="0"/>
              <a:t> </a:t>
            </a:r>
            <a:r>
              <a:rPr lang="en-US" dirty="0"/>
              <a:t>(Suspicious Abnormality)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BDA657-64EE-CE12-9620-3AE917B98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860" y="1825625"/>
            <a:ext cx="4923490" cy="4351338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/>
              <a:t>Covers the wide malignancy range between &gt;2% and &lt;95%</a:t>
            </a:r>
          </a:p>
          <a:p>
            <a:pPr lvl="0"/>
            <a:r>
              <a:rPr lang="en-US" dirty="0">
                <a:solidFill>
                  <a:schemeClr val="accent2"/>
                </a:solidFill>
              </a:rPr>
              <a:t>BI-RADS 4</a:t>
            </a:r>
            <a:r>
              <a:rPr lang="en-US" dirty="0"/>
              <a:t> are suspicious lesions that don’t fall to </a:t>
            </a:r>
            <a:r>
              <a:rPr lang="en-US" dirty="0">
                <a:solidFill>
                  <a:srgbClr val="FFC000"/>
                </a:solidFill>
              </a:rPr>
              <a:t>3</a:t>
            </a:r>
            <a:r>
              <a:rPr lang="en-US" dirty="0"/>
              <a:t> or </a:t>
            </a:r>
            <a:r>
              <a:rPr lang="en-US" dirty="0">
                <a:solidFill>
                  <a:srgbClr val="C00000"/>
                </a:solidFill>
              </a:rPr>
              <a:t>5</a:t>
            </a:r>
          </a:p>
          <a:p>
            <a:pPr lvl="0"/>
            <a:r>
              <a:rPr lang="en-US" dirty="0">
                <a:solidFill>
                  <a:srgbClr val="C00000"/>
                </a:solidFill>
              </a:rPr>
              <a:t>BI-RADS 5</a:t>
            </a:r>
            <a:r>
              <a:rPr lang="en-US" dirty="0"/>
              <a:t> (≥95% malignancy) also requires biopsy, but for boards, remember </a:t>
            </a:r>
            <a:r>
              <a:rPr lang="en-US" dirty="0">
                <a:solidFill>
                  <a:schemeClr val="accent2"/>
                </a:solidFill>
              </a:rPr>
              <a:t>4</a:t>
            </a:r>
            <a:r>
              <a:rPr lang="en-US" dirty="0"/>
              <a:t> is the threshold for tissue sampling; defined as 2+ of:</a:t>
            </a:r>
          </a:p>
          <a:p>
            <a:pPr lvl="1"/>
            <a:r>
              <a:rPr lang="en-US" dirty="0"/>
              <a:t>Spiculated or irregular mass</a:t>
            </a:r>
          </a:p>
          <a:p>
            <a:pPr lvl="1"/>
            <a:r>
              <a:rPr lang="en-US" dirty="0"/>
              <a:t>High density</a:t>
            </a:r>
          </a:p>
          <a:p>
            <a:pPr lvl="1"/>
            <a:r>
              <a:rPr lang="en-US" dirty="0"/>
              <a:t>Fine linear or linear branching segmental calcifications</a:t>
            </a:r>
          </a:p>
          <a:p>
            <a:pPr lvl="0"/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BA07E-B7AC-59E8-34E5-2C6F5458EF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i="1" dirty="0"/>
              <a:t>ACR BI-RADS 5th Edition, 2025; NCCN Breast Cancer Screening and Diagnosis v1.2026 (BSCR-C-4, BSCR-18)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BE275D-761E-4A2F-81B3-BAA4836341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90"/>
          <a:stretch>
            <a:fillRect/>
          </a:stretch>
        </p:blipFill>
        <p:spPr bwMode="auto">
          <a:xfrm>
            <a:off x="5794630" y="2207095"/>
            <a:ext cx="5943600" cy="30768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52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0E50A-ABC9-45F6-98C1-E8064BDB1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1D812B5-1D08-A3E2-0A10-5D54991FF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0"/>
            <a:ext cx="12192000" cy="68519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415B08-E8CB-6283-8533-B2BB66244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F3114-E9BE-80D0-725F-B9731E170B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1031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90C99-7B07-4348-DA36-46BBA1A51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E38F4-18A6-C4EF-0D70-1D325D21A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800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ED93E-6AC9-95FA-2489-51F5CEC435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 48-year-old woman had a screening mammogram 6 months ago showing a noncalcified circumscribed solid mass classified as </a:t>
            </a:r>
            <a:r>
              <a:rPr lang="en-US" sz="3600" dirty="0">
                <a:solidFill>
                  <a:srgbClr val="FFC000"/>
                </a:solidFill>
              </a:rPr>
              <a:t>BI-RADS 3</a:t>
            </a:r>
            <a:endParaRPr lang="en-US" sz="3600" dirty="0"/>
          </a:p>
          <a:p>
            <a:r>
              <a:rPr lang="en-US" sz="3600" dirty="0"/>
              <a:t>She returns for her 6-month follow-up mammogram, which shows the lesion is unchanged in size and morphology</a:t>
            </a:r>
          </a:p>
          <a:p>
            <a:r>
              <a:rPr lang="en-US" sz="3600" dirty="0"/>
              <a:t>She is anxious and asks if continued follow up is reasonable or if she should get a biopsy. What do you do?</a:t>
            </a:r>
          </a:p>
        </p:txBody>
      </p:sp>
    </p:spTree>
    <p:extLst>
      <p:ext uri="{BB962C8B-B14F-4D97-AF65-F5344CB8AC3E}">
        <p14:creationId xmlns:p14="http://schemas.microsoft.com/office/powerpoint/2010/main" val="14032007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30565-5769-339D-743F-3A4C87FD7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676680-D42D-BD94-9C77-6ECE3779C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Continue short-interval follow-up imaging </a:t>
            </a:r>
            <a:br>
              <a:rPr lang="en-US" b="1" dirty="0"/>
            </a:br>
            <a:r>
              <a:rPr lang="en-US" dirty="0"/>
              <a:t>the lesion is stable and within the surveillance window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6128FD-EF8A-6271-1380-0BD57F511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en-US" dirty="0"/>
              <a:t>The lesion is stable at 6 months, consistent with the expected </a:t>
            </a:r>
            <a:r>
              <a:rPr lang="en-US" dirty="0">
                <a:solidFill>
                  <a:srgbClr val="FFC000"/>
                </a:solidFill>
              </a:rPr>
              <a:t>BI-RADS 3</a:t>
            </a:r>
            <a:r>
              <a:rPr lang="en-US" dirty="0"/>
              <a:t> protocol:</a:t>
            </a:r>
          </a:p>
          <a:p>
            <a:pPr lvl="1"/>
            <a:r>
              <a:rPr lang="en-US" dirty="0"/>
              <a:t>Standard follow-up is imaging at 6, 12, and 24 months</a:t>
            </a:r>
          </a:p>
          <a:p>
            <a:pPr lvl="1"/>
            <a:r>
              <a:rPr lang="en-US" dirty="0"/>
              <a:t>After 2–3 years of stability, the lesion is downgraded to BI-RADS 2 (benign) </a:t>
            </a:r>
          </a:p>
          <a:p>
            <a:pPr lvl="1"/>
            <a:r>
              <a:rPr lang="en-US" dirty="0"/>
              <a:t>Returns to routine screening </a:t>
            </a:r>
          </a:p>
          <a:p>
            <a:pPr lvl="0"/>
            <a:r>
              <a:rPr lang="en-US" dirty="0"/>
              <a:t>When SHOULD a </a:t>
            </a:r>
            <a:r>
              <a:rPr lang="en-US" dirty="0">
                <a:solidFill>
                  <a:srgbClr val="FFC000"/>
                </a:solidFill>
              </a:rPr>
              <a:t>BI-RADS 3</a:t>
            </a:r>
            <a:r>
              <a:rPr lang="en-US" dirty="0"/>
              <a:t> lesion be biopsied? </a:t>
            </a:r>
          </a:p>
          <a:p>
            <a:pPr lvl="1"/>
            <a:r>
              <a:rPr lang="en-US" dirty="0"/>
              <a:t>Lesion increases in size or changes morphology on follow-up → upgraded to </a:t>
            </a:r>
            <a:r>
              <a:rPr lang="en-US" dirty="0">
                <a:solidFill>
                  <a:schemeClr val="accent2"/>
                </a:solidFill>
              </a:rPr>
              <a:t>BI-RADS 4</a:t>
            </a:r>
            <a:r>
              <a:rPr lang="en-US" dirty="0"/>
              <a:t> → core needle biopsy</a:t>
            </a:r>
          </a:p>
          <a:p>
            <a:pPr lvl="1"/>
            <a:r>
              <a:rPr lang="en-US" dirty="0"/>
              <a:t>High clinical suspicion (palpable, clinically suspicious exam) overrides imaging category</a:t>
            </a:r>
          </a:p>
          <a:p>
            <a:pPr lvl="1"/>
            <a:r>
              <a:rPr lang="en-US" dirty="0"/>
              <a:t>NCCN: "if a return visit is uncertain or there is strong patient preference"</a:t>
            </a:r>
          </a:p>
          <a:p>
            <a:pPr lvl="0"/>
            <a:r>
              <a:rPr lang="en-US" dirty="0">
                <a:solidFill>
                  <a:srgbClr val="FFC000"/>
                </a:solidFill>
              </a:rPr>
              <a:t>BI-RADS 3 </a:t>
            </a:r>
            <a:r>
              <a:rPr lang="en-US" dirty="0"/>
              <a:t>should ONLY be assigned after a complete diagnostic workup, never on a screening mammogram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84EC91-B8D7-4E66-6A31-D8D5840C14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i="1" dirty="0"/>
              <a:t>NCCN Breast Cancer Screening and Diagnosis v1.2026 (BSCR-18, BSCR-C); ACR BI-RADS 5th Edition, 2025; Berg et al., Radiology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58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5675C-CE2C-4CC9-5E37-867F41FAE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A84E6-2546-AA5A-A6FE-A85E0BAB4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1000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FAAF19-4FA4-39B5-DAB8-E164050F68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appropriate next step when imaging findings and biopsy results are discordant</a:t>
            </a:r>
          </a:p>
        </p:txBody>
      </p:sp>
    </p:spTree>
    <p:extLst>
      <p:ext uri="{BB962C8B-B14F-4D97-AF65-F5344CB8AC3E}">
        <p14:creationId xmlns:p14="http://schemas.microsoft.com/office/powerpoint/2010/main" val="18924006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8D986-90AB-2F72-009F-B6CC8A53C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7D0569-D1B7-DE91-6038-7819CAB30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Repeat biopsy or surgical excision </a:t>
            </a:r>
            <a:br>
              <a:rPr lang="en-US" dirty="0"/>
            </a:br>
            <a:r>
              <a:rPr lang="en-US" dirty="0"/>
              <a:t>(do NOT rely on a discordant benign result)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652103-46DB-1CA6-4E09-17B0C3FFB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dirty="0"/>
              <a:t>Discordance = the histologic diagnosis does not provide a sufficient explanation for the imaging features (BI-RADS 5 spiculated mass with biopsy showing only normal breast tissue or fat necrosis)</a:t>
            </a:r>
          </a:p>
          <a:p>
            <a:pPr lvl="0"/>
            <a:r>
              <a:rPr lang="en-US" dirty="0"/>
              <a:t>Malignancy rate in discordant lesions: ~24% overall, ~44% for </a:t>
            </a:r>
            <a:r>
              <a:rPr lang="en-US" dirty="0">
                <a:solidFill>
                  <a:srgbClr val="C00000"/>
                </a:solidFill>
              </a:rPr>
              <a:t>BI-RADS 5</a:t>
            </a:r>
          </a:p>
          <a:p>
            <a:pPr lvl="0"/>
            <a:r>
              <a:rPr lang="en-US" dirty="0"/>
              <a:t>Concordance is established by the radiologist/breast specialist after reviewing both the pathology report and imaging findings</a:t>
            </a:r>
          </a:p>
          <a:p>
            <a:pPr lvl="0"/>
            <a:r>
              <a:rPr lang="en-US" dirty="0"/>
              <a:t>Any non-malignant percutaneous biopsy result from a BI-RADS 5 lesion is </a:t>
            </a:r>
            <a:r>
              <a:rPr lang="en-US" u="sng" dirty="0"/>
              <a:t>automatically considered discordant </a:t>
            </a:r>
            <a:r>
              <a:rPr lang="en-US" dirty="0"/>
              <a:t>→ repeat (usually surgical) biopsy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0EA60F-8E6D-91F3-E09E-44FBE0D4C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i="1" dirty="0"/>
              <a:t>NCCN Breast Cancer Screening and Diagnosis v1.2026 (BSCR-15, BSCR-C-4); Liberman et al., Cancer 2000; Jörg et al., J Cancer Res Clin Oncol 2021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92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9944-3F83-AD40-234F-1CD967AE8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A5091-D8CB-2DB3-E3BF-0426FD5A3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8B85A-AE8E-2AC2-FE95-4E5933342F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 38-year-old premenopausal woman with atypical ductal hyperplasia on biopsy has a Gail Model 5-year risk of 2.5%</a:t>
            </a:r>
          </a:p>
          <a:p>
            <a:r>
              <a:rPr lang="en-US" dirty="0"/>
              <a:t>She asks about medications to reduce her breast cancer risk. </a:t>
            </a:r>
          </a:p>
          <a:p>
            <a:r>
              <a:rPr lang="en-US" dirty="0"/>
              <a:t>What is the recommended risk-reducing agent?</a:t>
            </a:r>
          </a:p>
        </p:txBody>
      </p:sp>
    </p:spTree>
    <p:extLst>
      <p:ext uri="{BB962C8B-B14F-4D97-AF65-F5344CB8AC3E}">
        <p14:creationId xmlns:p14="http://schemas.microsoft.com/office/powerpoint/2010/main" val="42530613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9F380-CEDE-FDBC-05B9-4F8F132A2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3C3A90-D874-0367-4C95-DD3BFFC23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Tamoxifen </a:t>
            </a:r>
            <a:br>
              <a:rPr lang="en-US" b="1" dirty="0"/>
            </a:br>
            <a:r>
              <a:rPr lang="en-US" dirty="0"/>
              <a:t>(the only option for premenopausal women)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233018-37B7-2B83-6937-39AB010F3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Tamoxifen 20 mg/day for 5 years </a:t>
            </a:r>
          </a:p>
          <a:p>
            <a:pPr lvl="0"/>
            <a:r>
              <a:rPr lang="en-US" dirty="0"/>
              <a:t>Raloxifene and aromatase inhibitors are restricted to postmenopausal women</a:t>
            </a:r>
          </a:p>
          <a:p>
            <a:pPr lvl="0"/>
            <a:r>
              <a:rPr lang="en-US" dirty="0"/>
              <a:t>Tamoxifen reduces invasive breast cancer risk by </a:t>
            </a:r>
            <a:r>
              <a:rPr lang="en-US" u="sng" dirty="0"/>
              <a:t>49%</a:t>
            </a:r>
            <a:r>
              <a:rPr lang="en-US" dirty="0"/>
              <a:t> overall</a:t>
            </a:r>
          </a:p>
          <a:p>
            <a:pPr lvl="0"/>
            <a:r>
              <a:rPr lang="en-US" dirty="0"/>
              <a:t>Risk threshold: USPSTF recommends discussing chemoprevention to women at increased risk (</a:t>
            </a:r>
            <a:r>
              <a:rPr lang="en-US" dirty="0">
                <a:solidFill>
                  <a:srgbClr val="FFC000"/>
                </a:solidFill>
              </a:rPr>
              <a:t>≥1.67% 5-year Gail risk</a:t>
            </a:r>
            <a:r>
              <a:rPr lang="en-US" dirty="0"/>
              <a:t>) and low risk of adverse effects</a:t>
            </a:r>
          </a:p>
          <a:p>
            <a:pPr lvl="0"/>
            <a:r>
              <a:rPr lang="en-US" dirty="0"/>
              <a:t>USPSTF and NCCN both strongly recommend when 5-year Gail risk ≥3%</a:t>
            </a:r>
          </a:p>
          <a:p>
            <a:pPr lvl="0"/>
            <a:r>
              <a:rPr lang="en-US" dirty="0"/>
              <a:t>Adverse effects of tamoxifen: VTE, endometrial cancer, cataracts, hot flashes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CF661B-4EFD-EC9B-3433-CDFF47F3C0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i="1" dirty="0"/>
              <a:t>NCCN Breast Cancer Risk Reduction v1.2026 (BRISK-6, BRISK-B); USPSTF Chemoprevention Recommendation, JAMA 2019; Nelson et al., JAMA 2019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85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0A527-03E3-EAE0-109A-CB0F107EB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48373-D3AB-CF9C-4926-0ECDA6422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400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CD9AF-BA5E-06F6-4167-AFC420B3EC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58-year-old postmenopausal woman with a 5-year Gail risk of 3.2% and a history of prior DVT wants chemoprevention. What is the best agent?</a:t>
            </a:r>
          </a:p>
        </p:txBody>
      </p:sp>
    </p:spTree>
    <p:extLst>
      <p:ext uri="{BB962C8B-B14F-4D97-AF65-F5344CB8AC3E}">
        <p14:creationId xmlns:p14="http://schemas.microsoft.com/office/powerpoint/2010/main" val="29057848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402FE-2B74-7264-5077-07684F832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78F310-8B13-3580-5C78-6315461D0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Aromatase inhibitor </a:t>
            </a:r>
            <a:r>
              <a:rPr lang="en-US" dirty="0"/>
              <a:t>(exemestane or anastrozole)</a:t>
            </a:r>
            <a:br>
              <a:rPr lang="en-US" dirty="0"/>
            </a:br>
            <a:r>
              <a:rPr lang="en-US" dirty="0"/>
              <a:t>postmenopausal women with history of DVT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35417D-1E81-3895-1B69-C5256C7A2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860" y="1825625"/>
            <a:ext cx="10493270" cy="435133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Aromatase inhibitor (exemestane 25 mg/day or anastrozole 1 mg/day)</a:t>
            </a:r>
          </a:p>
          <a:p>
            <a:pPr lvl="0"/>
            <a:r>
              <a:rPr lang="en-US" dirty="0"/>
              <a:t>Tamoxifen and raloxifene are </a:t>
            </a:r>
            <a:r>
              <a:rPr lang="en-US" dirty="0">
                <a:solidFill>
                  <a:srgbClr val="FFC000"/>
                </a:solidFill>
              </a:rPr>
              <a:t>contraindicated</a:t>
            </a:r>
            <a:r>
              <a:rPr lang="en-US" dirty="0"/>
              <a:t> in patients with a history of </a:t>
            </a:r>
            <a:r>
              <a:rPr lang="en-US" dirty="0">
                <a:solidFill>
                  <a:srgbClr val="FFC000"/>
                </a:solidFill>
              </a:rPr>
              <a:t>DVT, PE, thrombotic stroke, TIA, or inherited clotting trait</a:t>
            </a:r>
          </a:p>
          <a:p>
            <a:pPr lvl="0"/>
            <a:r>
              <a:rPr lang="en-US" dirty="0"/>
              <a:t>Reduce invasive breast cancer by </a:t>
            </a:r>
            <a:r>
              <a:rPr lang="en-US" u="sng" dirty="0"/>
              <a:t>55–65%</a:t>
            </a:r>
            <a:r>
              <a:rPr lang="en-US" dirty="0"/>
              <a:t>  (~16 fewer cancers per 1,000 women over 5 years)</a:t>
            </a:r>
          </a:p>
          <a:p>
            <a:pPr lvl="0"/>
            <a:r>
              <a:rPr lang="en-US" dirty="0"/>
              <a:t>Comorbidity-based agent selection for boards:</a:t>
            </a:r>
          </a:p>
          <a:p>
            <a:pPr lvl="1"/>
            <a:r>
              <a:rPr lang="en-US" dirty="0"/>
              <a:t>History of VTE → aromatase inhibitor</a:t>
            </a:r>
          </a:p>
          <a:p>
            <a:pPr lvl="1"/>
            <a:r>
              <a:rPr lang="en-US" dirty="0"/>
              <a:t>Osteoporosis → raloxifene (reduces vertebral fractures) or tamoxifen, avoid AIs</a:t>
            </a:r>
          </a:p>
          <a:p>
            <a:pPr lvl="1"/>
            <a:r>
              <a:rPr lang="en-US" dirty="0"/>
              <a:t>Age &gt;60 with uterus → AI or raloxifene preferred over tamoxifen (endometrial cancer risk)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7BE0FE-60B8-A916-EAAF-B5354538F3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i="1" dirty="0"/>
              <a:t>NCCN Breast Cancer Risk Reduction v1.2026 (BRISK-A, BRISK-B); ASCO Chemoprevention Guideline Update, JCO 2019; USPSTF, JAMA 2019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4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9B827B-9BDC-399B-B738-32AB96E48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U.S. Preventive Services Task Force (USPSTF)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A15253-B66D-DE4E-5FD1-61F7C5BD2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u="sng" dirty="0">
                <a:solidFill>
                  <a:srgbClr val="FFC000"/>
                </a:solidFill>
              </a:rPr>
              <a:t>Biennial</a:t>
            </a:r>
            <a:r>
              <a:rPr lang="en-US" dirty="0"/>
              <a:t> screening mammography for all average-risk women aged </a:t>
            </a:r>
            <a:r>
              <a:rPr lang="en-US" b="1" u="sng" dirty="0">
                <a:solidFill>
                  <a:srgbClr val="FFC000"/>
                </a:solidFill>
              </a:rPr>
              <a:t>40–74</a:t>
            </a:r>
          </a:p>
          <a:p>
            <a:pPr lvl="0"/>
            <a:r>
              <a:rPr lang="en-US" dirty="0"/>
              <a:t>Major update in 2024 from 2016: previously recommended starting at age 50 with shared decision-making for ages 40–49; now universally starts at 40</a:t>
            </a:r>
          </a:p>
          <a:p>
            <a:pPr lvl="0"/>
            <a:r>
              <a:rPr lang="en-US" dirty="0"/>
              <a:t>Starting at 40 (vs. 50) averts ~1.3 additional breast cancer deaths per 1,000 women screened over a lifetime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A9FBADD-5D24-A221-5747-3802684D3D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i="1" dirty="0"/>
              <a:t>USPSTF Recommendation Statement, JAMA 2024; Trentham-Dietz et al., JAMA 2024 (CISNET modeling); ACR Appropriateness Criteria, JACR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47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E7718-ADD0-14A4-F239-E6073C47B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F3C19-A699-D743-1C35-80B6BC1EB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600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29D7A-FF9F-3FEA-D354-00F9D95222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 42-year-old woman presents with 3 weeks of rapidly progressive breast erythema, edema, and </a:t>
            </a:r>
            <a:r>
              <a:rPr lang="en-US" dirty="0" err="1">
                <a:solidFill>
                  <a:srgbClr val="FFC000"/>
                </a:solidFill>
              </a:rPr>
              <a:t>peau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d'orange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/>
              <a:t>involving half the breast. </a:t>
            </a:r>
          </a:p>
          <a:p>
            <a:r>
              <a:rPr lang="en-US" dirty="0"/>
              <a:t>She has no fever. A 10-day course of antibiotics produced no improvement</a:t>
            </a:r>
          </a:p>
          <a:p>
            <a:r>
              <a:rPr lang="en-US" dirty="0"/>
              <a:t>What is the most likely diagnosis and next step?</a:t>
            </a:r>
          </a:p>
        </p:txBody>
      </p:sp>
    </p:spTree>
    <p:extLst>
      <p:ext uri="{BB962C8B-B14F-4D97-AF65-F5344CB8AC3E}">
        <p14:creationId xmlns:p14="http://schemas.microsoft.com/office/powerpoint/2010/main" val="26390945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4BA51-3116-6E23-B8F8-F7A34108D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FB0B27-17E5-0057-DE86-C1C48DE95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Inflammatory breast cancer (IBC) </a:t>
            </a:r>
            <a:br>
              <a:rPr lang="en-US" b="1" dirty="0"/>
            </a:br>
            <a:r>
              <a:rPr lang="en-US" dirty="0"/>
              <a:t>not mastitis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B95EC8-1137-A11F-98FB-5C4AAC6BB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Clinical diagnosis: rapid onset (≤6 months) erythema, edema, and/or </a:t>
            </a:r>
            <a:r>
              <a:rPr lang="en-US" dirty="0" err="1"/>
              <a:t>peau</a:t>
            </a:r>
            <a:r>
              <a:rPr lang="en-US" dirty="0"/>
              <a:t> </a:t>
            </a:r>
            <a:r>
              <a:rPr lang="en-US" dirty="0" err="1"/>
              <a:t>d'orange</a:t>
            </a:r>
            <a:r>
              <a:rPr lang="en-US" dirty="0"/>
              <a:t> occupying ≥1/3 of the breast</a:t>
            </a:r>
          </a:p>
          <a:p>
            <a:pPr lvl="0"/>
            <a:r>
              <a:rPr lang="en-US" dirty="0"/>
              <a:t>Next step: </a:t>
            </a:r>
            <a:r>
              <a:rPr lang="en-US" dirty="0">
                <a:solidFill>
                  <a:srgbClr val="FFC000"/>
                </a:solidFill>
              </a:rPr>
              <a:t>Diagnostic mammogram with tomosynthesis + ultrasound </a:t>
            </a:r>
            <a:r>
              <a:rPr lang="en-US" dirty="0"/>
              <a:t>→ </a:t>
            </a:r>
            <a:r>
              <a:rPr lang="en-US" dirty="0">
                <a:solidFill>
                  <a:srgbClr val="FFC000"/>
                </a:solidFill>
              </a:rPr>
              <a:t>core needle biopsy </a:t>
            </a:r>
            <a:r>
              <a:rPr lang="en-US" dirty="0"/>
              <a:t>of breast parenchyma AND </a:t>
            </a:r>
            <a:r>
              <a:rPr lang="en-US" dirty="0">
                <a:solidFill>
                  <a:srgbClr val="FFC000"/>
                </a:solidFill>
              </a:rPr>
              <a:t>skin punch biopsy</a:t>
            </a:r>
          </a:p>
          <a:p>
            <a:pPr lvl="0"/>
            <a:r>
              <a:rPr lang="en-US" dirty="0"/>
              <a:t>A benign skin punch biopsy does NOT rule out IBC; it is a clinical diagnosis, not dependent on dermal lymphatic invasion on biopsy</a:t>
            </a:r>
          </a:p>
          <a:p>
            <a:pPr lvl="0"/>
            <a:r>
              <a:rPr lang="en-US" dirty="0"/>
              <a:t>Neoadjuvant chemotherapy → modified </a:t>
            </a:r>
            <a:r>
              <a:rPr lang="en-US" dirty="0">
                <a:solidFill>
                  <a:srgbClr val="FFC000"/>
                </a:solidFill>
              </a:rPr>
              <a:t>radical mastectomy </a:t>
            </a:r>
            <a:r>
              <a:rPr lang="en-US" dirty="0"/>
              <a:t>with level </a:t>
            </a:r>
            <a:r>
              <a:rPr lang="en-US" dirty="0">
                <a:solidFill>
                  <a:srgbClr val="FFC000"/>
                </a:solidFill>
              </a:rPr>
              <a:t>axillary dissection </a:t>
            </a:r>
            <a:r>
              <a:rPr lang="en-US" dirty="0"/>
              <a:t>(NOT sentinel node biopsy, NOT breast conservation) → </a:t>
            </a:r>
            <a:r>
              <a:rPr lang="en-US" dirty="0">
                <a:solidFill>
                  <a:srgbClr val="FFC000"/>
                </a:solidFill>
              </a:rPr>
              <a:t>post-mastectomy radiation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D73099-4F5B-8B19-AF26-64811F4C24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i="1" dirty="0"/>
              <a:t>NCCN Breast Cancer v2.2026 (IBC-1, IBC-2); NCCN Breast Cancer Screening and Diagnosis v1.2026 (BSCR-10)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93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2ACCB-ECE6-4838-8457-9D851A8FD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3FB91-4063-459B-9885-0B5A1CEF3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800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2983F-5C09-3CC0-B41B-DC15219508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45-year-old woman presents with spontaneous, unilateral, bloody nipple discharge from a single duct. </a:t>
            </a:r>
          </a:p>
          <a:p>
            <a:r>
              <a:rPr lang="en-US" dirty="0"/>
              <a:t>There is no palpable mass.</a:t>
            </a:r>
          </a:p>
          <a:p>
            <a:r>
              <a:rPr lang="en-US" dirty="0"/>
              <a:t> What is the next best step?</a:t>
            </a:r>
          </a:p>
        </p:txBody>
      </p:sp>
    </p:spTree>
    <p:extLst>
      <p:ext uri="{BB962C8B-B14F-4D97-AF65-F5344CB8AC3E}">
        <p14:creationId xmlns:p14="http://schemas.microsoft.com/office/powerpoint/2010/main" val="10339961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A69F9-A244-021C-1ACC-997B03D76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F6114A-C668-1E44-D280-67690E901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Pathologic nipple discharge </a:t>
            </a:r>
            <a:br>
              <a:rPr lang="en-US" dirty="0"/>
            </a:br>
            <a:r>
              <a:rPr lang="en-US" dirty="0"/>
              <a:t>next step is age-appropriate diagnostic imaging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9F4C71-999E-D0CE-FD1D-7E096BBD5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dirty="0"/>
              <a:t>Diagnostic mammogram with tomosynthesis + targeted ultrasound </a:t>
            </a:r>
          </a:p>
          <a:p>
            <a:pPr lvl="0"/>
            <a:r>
              <a:rPr lang="en-US" dirty="0">
                <a:solidFill>
                  <a:srgbClr val="FFC000"/>
                </a:solidFill>
              </a:rPr>
              <a:t>Pathologic</a:t>
            </a:r>
            <a:r>
              <a:rPr lang="en-US" dirty="0"/>
              <a:t> discharge </a:t>
            </a:r>
          </a:p>
          <a:p>
            <a:pPr lvl="1"/>
            <a:r>
              <a:rPr lang="en-US" dirty="0"/>
              <a:t>Spontaneous, unilateral, single-duct, and bloody or clear (all must be present)</a:t>
            </a:r>
          </a:p>
          <a:p>
            <a:pPr lvl="1"/>
            <a:r>
              <a:rPr lang="en-US" dirty="0"/>
              <a:t>Malignancy rate in pathologic discharge is </a:t>
            </a:r>
            <a:r>
              <a:rPr lang="en-US" u="sng" dirty="0"/>
              <a:t>~5–15%</a:t>
            </a:r>
          </a:p>
          <a:p>
            <a:pPr lvl="1"/>
            <a:r>
              <a:rPr lang="en-US" dirty="0"/>
              <a:t>→ </a:t>
            </a:r>
            <a:r>
              <a:rPr lang="en-US" dirty="0">
                <a:solidFill>
                  <a:srgbClr val="FFC000"/>
                </a:solidFill>
              </a:rPr>
              <a:t>diagnostic imaging </a:t>
            </a:r>
            <a:r>
              <a:rPr lang="en-US" dirty="0"/>
              <a:t>regardless of age</a:t>
            </a:r>
          </a:p>
          <a:p>
            <a:pPr lvl="0"/>
            <a:r>
              <a:rPr lang="en-US" dirty="0"/>
              <a:t>Almost always </a:t>
            </a:r>
            <a:r>
              <a:rPr lang="en-US" dirty="0">
                <a:solidFill>
                  <a:srgbClr val="FFC000"/>
                </a:solidFill>
              </a:rPr>
              <a:t>benign</a:t>
            </a:r>
          </a:p>
          <a:p>
            <a:pPr lvl="1"/>
            <a:r>
              <a:rPr lang="en-US" dirty="0"/>
              <a:t>Non-spontaneous, multi-duct, or milky discharge </a:t>
            </a:r>
          </a:p>
          <a:p>
            <a:pPr lvl="1"/>
            <a:r>
              <a:rPr lang="en-US" dirty="0"/>
              <a:t>→ </a:t>
            </a:r>
            <a:r>
              <a:rPr lang="en-US" dirty="0">
                <a:solidFill>
                  <a:srgbClr val="FFC000"/>
                </a:solidFill>
              </a:rPr>
              <a:t>observation</a:t>
            </a:r>
          </a:p>
          <a:p>
            <a:r>
              <a:rPr lang="en-US" dirty="0"/>
              <a:t>If mammogram/ultrasound is </a:t>
            </a:r>
          </a:p>
          <a:p>
            <a:pPr lvl="1"/>
            <a:r>
              <a:rPr lang="en-US" dirty="0"/>
              <a:t>BI-RADS </a:t>
            </a:r>
            <a:r>
              <a:rPr lang="en-US" dirty="0">
                <a:solidFill>
                  <a:schemeClr val="accent2"/>
                </a:solidFill>
              </a:rPr>
              <a:t>4–</a:t>
            </a:r>
            <a:r>
              <a:rPr lang="en-US" dirty="0">
                <a:solidFill>
                  <a:srgbClr val="C00000"/>
                </a:solidFill>
              </a:rPr>
              <a:t>5</a:t>
            </a:r>
            <a:r>
              <a:rPr lang="en-US" dirty="0"/>
              <a:t> → core needle biopsy</a:t>
            </a:r>
          </a:p>
          <a:p>
            <a:pPr lvl="1"/>
            <a:r>
              <a:rPr lang="en-US" dirty="0"/>
              <a:t>BI-RADS </a:t>
            </a:r>
            <a:r>
              <a:rPr lang="en-US" dirty="0">
                <a:solidFill>
                  <a:schemeClr val="accent3"/>
                </a:solidFill>
              </a:rPr>
              <a:t>1–</a:t>
            </a:r>
            <a:r>
              <a:rPr lang="en-US" dirty="0">
                <a:solidFill>
                  <a:srgbClr val="FFC000"/>
                </a:solidFill>
              </a:rPr>
              <a:t>3</a:t>
            </a:r>
            <a:r>
              <a:rPr lang="en-US" dirty="0"/>
              <a:t> → breast MRI</a:t>
            </a:r>
          </a:p>
          <a:p>
            <a:pPr lvl="1"/>
            <a:r>
              <a:rPr lang="en-US" dirty="0"/>
              <a:t>If all imaging is negative (MRI BI-RADS </a:t>
            </a:r>
            <a:r>
              <a:rPr lang="en-US" dirty="0">
                <a:solidFill>
                  <a:schemeClr val="accent3"/>
                </a:solidFill>
              </a:rPr>
              <a:t>1–</a:t>
            </a:r>
            <a:r>
              <a:rPr lang="en-US" dirty="0">
                <a:solidFill>
                  <a:srgbClr val="FFC000"/>
                </a:solidFill>
              </a:rPr>
              <a:t>3</a:t>
            </a:r>
            <a:r>
              <a:rPr lang="en-US" dirty="0"/>
              <a:t>) → options include 6-month follow-up with physical exam ± imaging OR duct excision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874A8E-A001-2624-CA14-D80579C7F6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en-US" i="1" dirty="0"/>
              <a:t>NCCN Breast Cancer Screening and Diagnosis v1.2026 (BSCR-9)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44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E000B-C8AF-BA40-DDB1-ADC8D22F3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131A-2E72-11D6-7952-C89B86B45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1000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150546-6039-6FBF-76B5-FCC73A67E4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42-year-old woman is newly diagnosed with triple-negative breast cancer. She has no family history of cancer</a:t>
            </a:r>
          </a:p>
          <a:p>
            <a:r>
              <a:rPr lang="en-US" dirty="0"/>
              <a:t>What additional evaluation is recommended?</a:t>
            </a:r>
          </a:p>
        </p:txBody>
      </p:sp>
    </p:spTree>
    <p:extLst>
      <p:ext uri="{BB962C8B-B14F-4D97-AF65-F5344CB8AC3E}">
        <p14:creationId xmlns:p14="http://schemas.microsoft.com/office/powerpoint/2010/main" val="32405736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0E6D6-B83F-45FA-3BE8-0B3CE5E9A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E70070-35DB-EA64-39F1-905E59E2D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 for </a:t>
            </a:r>
            <a:r>
              <a:rPr lang="en-US" b="1" dirty="0"/>
              <a:t>genetic counseling </a:t>
            </a:r>
            <a:r>
              <a:rPr lang="en-US" dirty="0"/>
              <a:t>and testing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0EBD1D-53FA-7E2F-BC64-EA412297B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dirty="0"/>
              <a:t>Genetic counseling and germline testing for BRCA1/2 and other high-penetrance genes</a:t>
            </a:r>
          </a:p>
          <a:p>
            <a:pPr lvl="0"/>
            <a:r>
              <a:rPr lang="en-US" dirty="0"/>
              <a:t>NCCN recommends testing for ALL patients with triple-negative breast cancer at any age, regardless of family history</a:t>
            </a:r>
          </a:p>
          <a:p>
            <a:pPr lvl="0"/>
            <a:r>
              <a:rPr lang="en-US" dirty="0"/>
              <a:t>Also indicated for: </a:t>
            </a:r>
          </a:p>
          <a:p>
            <a:pPr lvl="1"/>
            <a:r>
              <a:rPr lang="en-US" dirty="0"/>
              <a:t>Breast cancer ≤50 years</a:t>
            </a:r>
          </a:p>
          <a:p>
            <a:pPr lvl="1"/>
            <a:r>
              <a:rPr lang="en-US" dirty="0"/>
              <a:t>Male breast cancer</a:t>
            </a:r>
          </a:p>
          <a:p>
            <a:pPr lvl="1"/>
            <a:r>
              <a:rPr lang="en-US" dirty="0"/>
              <a:t>Multiple primary breast cancers</a:t>
            </a:r>
          </a:p>
          <a:p>
            <a:pPr lvl="1"/>
            <a:r>
              <a:rPr lang="en-US" dirty="0"/>
              <a:t>Ashkenazi Jewish ancestry with breast cancer at any age</a:t>
            </a:r>
          </a:p>
          <a:p>
            <a:pPr lvl="1"/>
            <a:r>
              <a:rPr lang="en-US" dirty="0"/>
              <a:t>≥1 close relative with breast/ovarian/pancreatic/prostate cancer</a:t>
            </a:r>
          </a:p>
          <a:p>
            <a:pPr lvl="0"/>
            <a:r>
              <a:rPr lang="en-US" dirty="0"/>
              <a:t>USPSTF: PCPs should screen all women with personal/family history or high-risk ancestry using a brief familial risk assessment tool → positive screen → genetic counseling → testing if indicated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C5B845-62E2-9F3D-EBDC-DB3439FCF3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i="1" dirty="0"/>
              <a:t>NCCN Genetic/Familial High-Risk Assessment v3.2026 (CRIT-1, CRIT-2); USPSTF BRCA Recommendation, JAMA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96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5AA48-BCAE-7A97-850B-C253EE882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BD601-7D6F-2E5B-D7B2-E7523BA16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400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09D7F-8CF1-BC9C-00F1-943C25DCA7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This modality can be used by a 45-year-old average-risk woman for screening </a:t>
            </a:r>
            <a:r>
              <a:rPr lang="en-US" i="1" dirty="0"/>
              <a:t>instead</a:t>
            </a:r>
            <a:r>
              <a:rPr lang="en-US" dirty="0"/>
              <a:t> of mammogram: </a:t>
            </a:r>
          </a:p>
          <a:p>
            <a:r>
              <a:rPr lang="en-US" dirty="0"/>
              <a:t>MRI, breast ultrasound, or clinical breast exam?</a:t>
            </a:r>
          </a:p>
        </p:txBody>
      </p:sp>
    </p:spTree>
    <p:extLst>
      <p:ext uri="{BB962C8B-B14F-4D97-AF65-F5344CB8AC3E}">
        <p14:creationId xmlns:p14="http://schemas.microsoft.com/office/powerpoint/2010/main" val="426478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62D68-F718-6B56-5D4F-30A38E00C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6F6230-DE69-B5D8-D54B-2DE4A629A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None. </a:t>
            </a:r>
            <a:r>
              <a:rPr lang="en-US" dirty="0"/>
              <a:t>Mammography is the ONLY screening modality recommended by the USPSTF for average-risk women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FC33FC-6E46-F864-9813-9C7E2FD5F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en-US" dirty="0">
                <a:solidFill>
                  <a:srgbClr val="FFC000"/>
                </a:solidFill>
              </a:rPr>
              <a:t>Clinical breast exam</a:t>
            </a:r>
            <a:r>
              <a:rPr lang="en-US" dirty="0"/>
              <a:t>: USPSTF issues an </a:t>
            </a:r>
            <a:r>
              <a:rPr lang="en-US" dirty="0">
                <a:solidFill>
                  <a:srgbClr val="FFC000"/>
                </a:solidFill>
              </a:rPr>
              <a:t>I statement (insufficient evidence)</a:t>
            </a:r>
          </a:p>
          <a:p>
            <a:pPr lvl="1"/>
            <a:r>
              <a:rPr lang="en-US" dirty="0"/>
              <a:t>No mortality benefit of CBE when added to mammography. </a:t>
            </a:r>
          </a:p>
          <a:p>
            <a:pPr lvl="1"/>
            <a:r>
              <a:rPr lang="en-US" dirty="0"/>
              <a:t>ACS explicitly recommends against routine CBE</a:t>
            </a:r>
          </a:p>
          <a:p>
            <a:pPr lvl="1"/>
            <a:r>
              <a:rPr lang="en-US" dirty="0"/>
              <a:t>ACOG and NCCN state CBE "may be offered" but is not required</a:t>
            </a:r>
          </a:p>
          <a:p>
            <a:pPr lvl="0"/>
            <a:r>
              <a:rPr lang="en-US" dirty="0">
                <a:solidFill>
                  <a:srgbClr val="FFC000"/>
                </a:solidFill>
              </a:rPr>
              <a:t>Breast self-exam</a:t>
            </a:r>
            <a:r>
              <a:rPr lang="en-US" dirty="0"/>
              <a:t>: USPSTF gives a </a:t>
            </a:r>
            <a:r>
              <a:rPr lang="en-US" dirty="0">
                <a:solidFill>
                  <a:srgbClr val="FFC000"/>
                </a:solidFill>
              </a:rPr>
              <a:t>Grade D recommendation (recommend against)</a:t>
            </a:r>
            <a:endParaRPr lang="en-US" dirty="0"/>
          </a:p>
          <a:p>
            <a:pPr lvl="1"/>
            <a:r>
              <a:rPr lang="en-US" dirty="0"/>
              <a:t>No mortality benefit but significantly increased benign biopsies</a:t>
            </a:r>
          </a:p>
          <a:p>
            <a:pPr lvl="0"/>
            <a:r>
              <a:rPr lang="en-US" dirty="0">
                <a:solidFill>
                  <a:srgbClr val="FFC000"/>
                </a:solidFill>
              </a:rPr>
              <a:t>Ultrasound </a:t>
            </a:r>
            <a:r>
              <a:rPr lang="en-US" dirty="0">
                <a:solidFill>
                  <a:schemeClr val="bg2"/>
                </a:solidFill>
              </a:rPr>
              <a:t>and</a:t>
            </a:r>
            <a:r>
              <a:rPr lang="en-US" dirty="0">
                <a:solidFill>
                  <a:srgbClr val="FFC000"/>
                </a:solidFill>
              </a:rPr>
              <a:t> MRI</a:t>
            </a:r>
            <a:r>
              <a:rPr lang="en-US" dirty="0"/>
              <a:t>: </a:t>
            </a:r>
            <a:r>
              <a:rPr lang="en-US" dirty="0">
                <a:solidFill>
                  <a:srgbClr val="FFC000"/>
                </a:solidFill>
              </a:rPr>
              <a:t>Not recommended </a:t>
            </a:r>
            <a:r>
              <a:rPr lang="en-US" dirty="0"/>
              <a:t>as primary screening for average-risk women</a:t>
            </a:r>
          </a:p>
          <a:p>
            <a:pPr lvl="1"/>
            <a:r>
              <a:rPr lang="en-US" dirty="0"/>
              <a:t>Both are supplemental tools reserved for specific populations (dense breasts, high-risk patients)</a:t>
            </a:r>
          </a:p>
          <a:p>
            <a:pPr lvl="1"/>
            <a:r>
              <a:rPr lang="en-US" dirty="0"/>
              <a:t>Ultrasound has high false-positive rates; MRI is expensive and has lower specificity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D074E-8959-A5E0-003C-A05C59CDEB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i="1" dirty="0"/>
              <a:t>USPSTF Recommendation Statement, JAMA 2024; NCCN Breast Cancer Screening and Diagnosis v1.2026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1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FBD75-EBC9-CA26-B25C-AC5D13EAB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FAE5F-5F41-B362-437C-117A8CF4C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600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6A5E0-C56B-4F94-8535-99C8F8DB06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is the recommendation regarding supplemental MRI screening in women with dense breasts but otherwise average risk</a:t>
            </a:r>
          </a:p>
        </p:txBody>
      </p:sp>
    </p:spTree>
    <p:extLst>
      <p:ext uri="{BB962C8B-B14F-4D97-AF65-F5344CB8AC3E}">
        <p14:creationId xmlns:p14="http://schemas.microsoft.com/office/powerpoint/2010/main" val="1623735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5307C-63AD-D7E3-50AC-86E95CCAF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F7554F-1B61-1AF2-7B1A-5C50620D6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Supplemental MRI is </a:t>
            </a:r>
            <a:r>
              <a:rPr lang="en-US" b="1" dirty="0"/>
              <a:t>not</a:t>
            </a:r>
            <a:r>
              <a:rPr lang="en-US" dirty="0"/>
              <a:t> routinely recommended for average-risk women with dense breasts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249BB4-AA9E-1381-822F-70815B70F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860" y="1825625"/>
            <a:ext cx="11189828" cy="4351338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USPSTF issues an "I statement" (insufficient evidence) for supplemental MRI or ultrasound in women with dense breasts and a negative mammogram</a:t>
            </a:r>
          </a:p>
          <a:p>
            <a:pPr lvl="0"/>
            <a:r>
              <a:rPr lang="en-US" dirty="0"/>
              <a:t>Adding </a:t>
            </a:r>
            <a:r>
              <a:rPr lang="en-US" dirty="0">
                <a:solidFill>
                  <a:srgbClr val="FFC000"/>
                </a:solidFill>
              </a:rPr>
              <a:t>MRI markedly increases false-positive recalls </a:t>
            </a:r>
            <a:r>
              <a:rPr lang="en-US" dirty="0"/>
              <a:t>and biopsies with only modest increase in cancer detection</a:t>
            </a:r>
          </a:p>
          <a:p>
            <a:pPr lvl="0"/>
            <a:r>
              <a:rPr lang="en-US" dirty="0">
                <a:solidFill>
                  <a:srgbClr val="FFC000"/>
                </a:solidFill>
              </a:rPr>
              <a:t>Dense breasts ≠ high risk</a:t>
            </a:r>
            <a:r>
              <a:rPr lang="en-US" dirty="0"/>
              <a:t>: Breast density is an independent risk factor and reduces mammographic sensitivity, but alone does not reclassify a woman as high-risk</a:t>
            </a:r>
          </a:p>
          <a:p>
            <a:pPr lvl="0"/>
            <a:r>
              <a:rPr lang="en-US" dirty="0"/>
              <a:t>Supplemental </a:t>
            </a:r>
            <a:r>
              <a:rPr lang="en-US" dirty="0">
                <a:solidFill>
                  <a:srgbClr val="FFC000"/>
                </a:solidFill>
              </a:rPr>
              <a:t>MRI IS recommended for high-risk women</a:t>
            </a:r>
            <a:r>
              <a:rPr lang="en-US" dirty="0"/>
              <a:t>: lifetime risk ≥20%, BRCA1/2 carriers, prior chest radiation, Li-Fraumeni/Cowden syndrome</a:t>
            </a:r>
          </a:p>
          <a:p>
            <a:r>
              <a:rPr lang="en-US" dirty="0"/>
              <a:t>As of Sept 2024, FDA requires breast density notification on all mammograms</a:t>
            </a:r>
          </a:p>
          <a:p>
            <a:r>
              <a:rPr lang="en-US" dirty="0"/>
              <a:t>Expect patient questions but do not reflexively order supplemental imaging for average-risk women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5B1D1-61A8-41A5-2DF6-7F08454E07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r-FR" i="1" dirty="0"/>
              <a:t>USPSTF </a:t>
            </a:r>
            <a:r>
              <a:rPr lang="fr-FR" i="1" dirty="0" err="1"/>
              <a:t>Recommendation</a:t>
            </a:r>
            <a:r>
              <a:rPr lang="fr-FR" i="1" dirty="0"/>
              <a:t> </a:t>
            </a:r>
            <a:r>
              <a:rPr lang="fr-FR" i="1" dirty="0" err="1"/>
              <a:t>Statement</a:t>
            </a:r>
            <a:r>
              <a:rPr lang="fr-FR" i="1" dirty="0"/>
              <a:t>, JAMA 2024; Trentham-Dietz et al. </a:t>
            </a:r>
            <a:r>
              <a:rPr lang="en-US" i="1" dirty="0"/>
              <a:t>(CISNET), JAMA 2024; NCCN Breast Cancer Screening and Diagnosis v1.2026 (BSCR-1); ACP Guidance Statement on </a:t>
            </a:r>
            <a:r>
              <a:rPr lang="en-US" dirty="0"/>
              <a:t>Screening for Breast Cancer, Version 2, 2026</a:t>
            </a:r>
          </a:p>
        </p:txBody>
      </p:sp>
    </p:spTree>
    <p:extLst>
      <p:ext uri="{BB962C8B-B14F-4D97-AF65-F5344CB8AC3E}">
        <p14:creationId xmlns:p14="http://schemas.microsoft.com/office/powerpoint/2010/main" val="261234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4e77fabd-40e5-4335-9d12-298222ec242f}" enabled="1" method="Standard" siteId="{adeadcd2-3aaf-4835-b273-1ebe8a7726f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5134</Words>
  <Application>Microsoft Office PowerPoint</Application>
  <PresentationFormat>Widescreen</PresentationFormat>
  <Paragraphs>479</Paragraphs>
  <Slides>55</Slides>
  <Notes>27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Aptos</vt:lpstr>
      <vt:lpstr>Aptos Display</vt:lpstr>
      <vt:lpstr>Aptos Narrow</vt:lpstr>
      <vt:lpstr>Arial</vt:lpstr>
      <vt:lpstr>Bahnschrift SemiBold</vt:lpstr>
      <vt:lpstr>Office Theme</vt:lpstr>
      <vt:lpstr>Breast Cancer Screening</vt:lpstr>
      <vt:lpstr>Join Your Team</vt:lpstr>
      <vt:lpstr>PowerPoint Presentation</vt:lpstr>
      <vt:lpstr>200</vt:lpstr>
      <vt:lpstr>U.S. Preventive Services Task Force (USPSTF)</vt:lpstr>
      <vt:lpstr>400</vt:lpstr>
      <vt:lpstr>None. Mammography is the ONLY screening modality recommended by the USPSTF for average-risk women</vt:lpstr>
      <vt:lpstr>600</vt:lpstr>
      <vt:lpstr>Supplemental MRI is not routinely recommended for average-risk women with dense breasts</vt:lpstr>
      <vt:lpstr>800</vt:lpstr>
      <vt:lpstr>Women with ≥3% 5-year breast cancer risk  (and low risk of adverse effects)</vt:lpstr>
      <vt:lpstr>PowerPoint Presentation</vt:lpstr>
      <vt:lpstr>1000</vt:lpstr>
      <vt:lpstr>USPSTF: biennial starting at 40 ACR and NCCN: annual starting at 40 ACS: annual at 45 then biennial at 55</vt:lpstr>
      <vt:lpstr>200</vt:lpstr>
      <vt:lpstr>Gail Model  (NCI Breast Cancer Risk Assessment Tool)</vt:lpstr>
      <vt:lpstr>400</vt:lpstr>
      <vt:lpstr>The Gail Model underestimates hereditary risk</vt:lpstr>
      <vt:lpstr>600</vt:lpstr>
      <vt:lpstr>≥1.67% 5-year risk (trial eligibility) vs.  ≥3% (USPSTF recommendation)</vt:lpstr>
      <vt:lpstr>800</vt:lpstr>
      <vt:lpstr>Tyrer-Cuzick (IBIS) Model  (or BOADICEA/CanRisk)</vt:lpstr>
      <vt:lpstr>1000</vt:lpstr>
      <vt:lpstr>Recalculate with a model that incorporates comprehensive family history (e.g., Tyrer-Cuzick) </vt:lpstr>
      <vt:lpstr>200</vt:lpstr>
      <vt:lpstr>Breast Ultrasound</vt:lpstr>
      <vt:lpstr>400</vt:lpstr>
      <vt:lpstr>Diagnostic mammography (with tomosynthesis) ± targeted ultrasound</vt:lpstr>
      <vt:lpstr>600</vt:lpstr>
      <vt:lpstr>Ultrasound</vt:lpstr>
      <vt:lpstr>800</vt:lpstr>
      <vt:lpstr>High-risk patients  (≥20% lifetime risk, BRCA mutation,  prior chest radiation)</vt:lpstr>
      <vt:lpstr>1000</vt:lpstr>
      <vt:lpstr>Contrast-enhanced mammography</vt:lpstr>
      <vt:lpstr>200</vt:lpstr>
      <vt:lpstr>BI-RADS 1 (Negative) or BI-RADS 2 (Benign)</vt:lpstr>
      <vt:lpstr>400</vt:lpstr>
      <vt:lpstr>BI-RADS 3 (Probably Benign)</vt:lpstr>
      <vt:lpstr>600</vt:lpstr>
      <vt:lpstr>BI-RADS 4 (Suspicious Abnormality)</vt:lpstr>
      <vt:lpstr>PowerPoint Presentation</vt:lpstr>
      <vt:lpstr>800</vt:lpstr>
      <vt:lpstr>Continue short-interval follow-up imaging  the lesion is stable and within the surveillance window</vt:lpstr>
      <vt:lpstr>1000</vt:lpstr>
      <vt:lpstr>Repeat biopsy or surgical excision  (do NOT rely on a discordant benign result)</vt:lpstr>
      <vt:lpstr>200</vt:lpstr>
      <vt:lpstr>Tamoxifen  (the only option for premenopausal women)</vt:lpstr>
      <vt:lpstr>400</vt:lpstr>
      <vt:lpstr>Aromatase inhibitor (exemestane or anastrozole) postmenopausal women with history of DVT</vt:lpstr>
      <vt:lpstr>600</vt:lpstr>
      <vt:lpstr>Inflammatory breast cancer (IBC)  not mastitis</vt:lpstr>
      <vt:lpstr>800</vt:lpstr>
      <vt:lpstr>Pathologic nipple discharge  next step is age-appropriate diagnostic imaging</vt:lpstr>
      <vt:lpstr>1000</vt:lpstr>
      <vt:lpstr>Refer for genetic counseling and testing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Gavin Young</dc:creator>
  <cp:lastModifiedBy>Gavin Young</cp:lastModifiedBy>
  <cp:revision>3</cp:revision>
  <dcterms:created xsi:type="dcterms:W3CDTF">2026-05-14T17:35:30Z</dcterms:created>
  <dcterms:modified xsi:type="dcterms:W3CDTF">2026-05-19T04:09:19Z</dcterms:modified>
</cp:coreProperties>
</file>