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8"/>
    <p:restoredTop sz="94658"/>
  </p:normalViewPr>
  <p:slideViewPr>
    <p:cSldViewPr snapToGrid="0">
      <p:cViewPr varScale="1">
        <p:scale>
          <a:sx n="106" d="100"/>
          <a:sy n="106" d="100"/>
        </p:scale>
        <p:origin x="816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FB507D-4A2C-2AF9-FE33-4F9CD3CF1D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75855A-0BDC-1AA4-B3AC-B6588CEEDF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B5D46B-0BAF-4589-6AAC-8605E52B7B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EABD1-EEBE-9D46-9F2A-87B2004D0CB7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934A6E-77CA-5551-5D96-50D05F406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8DBBE5-EC73-1CEE-EC44-870D991A2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516BD-2885-6445-9F88-EDCE8C058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43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67B61-5F89-C280-7C49-A2B766D3C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ED0A26-1C04-4863-6368-5F5F53B4D8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675EF-42C0-E857-73D4-97205BB4D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EABD1-EEBE-9D46-9F2A-87B2004D0CB7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34C8E8-D699-4626-D645-5922A24C2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317893-C895-214E-6DFD-D67E975FE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516BD-2885-6445-9F88-EDCE8C058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573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4FFB161-B993-3C8C-2D8A-59DBAF0814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F9FB6A-E070-061F-3EDB-4364392A23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92A1DA-991A-D53C-A27B-267A1F5D1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EABD1-EEBE-9D46-9F2A-87B2004D0CB7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743DFD-A525-821A-65C6-41116134D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26832C-C954-B29A-3FC1-0D31C4C71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516BD-2885-6445-9F88-EDCE8C058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78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107ED-D39A-4AA1-EF51-9C0A5BB15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829FC5-74B6-5A55-112A-68279A47F6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0F22ED-53A8-B319-93B9-F6AE2870B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EABD1-EEBE-9D46-9F2A-87B2004D0CB7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A07FD5-7D35-04D8-3521-9AE0ECA6D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A35317-7602-9FF8-4B60-789934CD4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516BD-2885-6445-9F88-EDCE8C058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749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5DF29-D908-C2B9-94B5-1F716F069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F001E9-197D-9E68-826F-ABF0E3795E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EBBAB4-0DBE-0DB7-7D5E-95ED18538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EABD1-EEBE-9D46-9F2A-87B2004D0CB7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1A3EF5-D6C0-FA29-4473-B4875B49B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2FA7AB-96F5-1C0E-3460-48728A9BD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516BD-2885-6445-9F88-EDCE8C058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99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98FE1-FCC9-5105-C183-351CAF25B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5CA6DF-9358-FB47-52FF-AFFAE2803E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0EF6AE-ADA2-5D2E-8379-D1B1CA7072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82B24F-F4BD-C16D-FFF5-48AF08F17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EABD1-EEBE-9D46-9F2A-87B2004D0CB7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4C74C2-7C30-ABEE-F56D-5CC4A047E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C50FE7-4743-674F-FE2D-C26974935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516BD-2885-6445-9F88-EDCE8C058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573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F87E65-8451-7ADF-1D51-F6A6AF34E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03A2A0-108F-2E2E-8A33-DD87CBB11B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0381B4-E7B5-767C-1DE7-490DCC444A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65FB85-CBD3-805B-C371-ECEBF24159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4BE63D-A387-DC49-92DC-E59388C0AB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5EBDE8-B19B-5E66-4E36-B44A99DED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EABD1-EEBE-9D46-9F2A-87B2004D0CB7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6F1AF6-B46A-14C2-F076-B8CC8343D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DC0A741-78A8-1169-3130-4444245B0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516BD-2885-6445-9F88-EDCE8C058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499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A0FD3-459B-3238-1F6E-AE4F8E139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42C032-8E97-0C61-376F-F8CC7F608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EABD1-EEBE-9D46-9F2A-87B2004D0CB7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19333F-DA94-9E1E-40F2-8DF16A7EE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4075C6-5043-4261-78FB-8DCF3F842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516BD-2885-6445-9F88-EDCE8C058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732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57F42E-88C8-D86B-6CB8-DAE7E9B9F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EABD1-EEBE-9D46-9F2A-87B2004D0CB7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45C6925-D7DC-E86F-B5FC-EEF04B3E4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A7FB1C-779E-8267-6CD6-0D6F8EC95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516BD-2885-6445-9F88-EDCE8C058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750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944823-9462-D0E0-E04D-7FA7B061AF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11F0D-2A09-E4BD-7EDE-8965866170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29F1A5-557D-30A0-E1EC-E8C058F62D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36D00C-191C-E8B9-3AA8-A8E6AC833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EABD1-EEBE-9D46-9F2A-87B2004D0CB7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E2A0BE-8D55-D7F0-45F3-5E6295F94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AF7CF8-BEEC-82E5-3174-CEC80B37E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516BD-2885-6445-9F88-EDCE8C058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584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B5005-3AB4-72A5-CE8E-DD0967ED4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B5D520-8B28-3CFC-1A74-00D246228E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979B05-7A63-BD3A-5902-3C880C5786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D32799-96DB-6B23-E125-61B175F68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EABD1-EEBE-9D46-9F2A-87B2004D0CB7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3336A7-1E32-FFEB-432D-1A032C6A3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770A40-7BF0-8105-F5C9-742AAF0E0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516BD-2885-6445-9F88-EDCE8C058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273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CDD7609-7442-5C4C-43AF-F4ADE05405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CA1573-678F-F1F9-C675-9D2424CF3A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CBD85F-A0E2-7722-82EA-6AE9211218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2EABD1-EEBE-9D46-9F2A-87B2004D0CB7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078CF3-2BC3-3AE9-8678-EDC0AC522E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5F4A1-90D0-9E04-1228-F109FC4BC1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F516BD-2885-6445-9F88-EDCE8C058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156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CA200-BD21-755F-F3DD-E3F5F539F40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October 21, 2025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0E28E2-DA0F-CB4E-59F3-C680D9797A2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MKSAP Questions</a:t>
            </a:r>
          </a:p>
        </p:txBody>
      </p:sp>
    </p:spTree>
    <p:extLst>
      <p:ext uri="{BB962C8B-B14F-4D97-AF65-F5344CB8AC3E}">
        <p14:creationId xmlns:p14="http://schemas.microsoft.com/office/powerpoint/2010/main" val="3970873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4B1903-DFAF-3DA3-A55E-27BD1F9FCE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1.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EB4A81-F831-879D-2DE4-65877041AE8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47500" lnSpcReduction="20000"/>
          </a:bodyPr>
          <a:lstStyle/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300" dirty="0"/>
              <a:t>A 58-year-old woman is evaluated for decreased urine output and nausea that began 2 days ago. Medical history is significant for hypertension and kidney transplantation 2 years ago for diabetic kidney disease.  She has maintained a serum creatinine level of 1.2 mg/dL on prednisone, mycophenolate mofetil, and tacrolimus. Other medications are trimethoprim-sulfamethoxazole, hydrochlorothiazide, lisinopril, and metformin.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300" dirty="0"/>
              <a:t> 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300" dirty="0"/>
              <a:t>Physical exam findings, including vital signs, are normal.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300" dirty="0"/>
              <a:t> 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300" dirty="0"/>
              <a:t>Laboratory studies show a serum creatinine level of 4.3 mg/dL. Urinalysis is normal.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C4DF6E-EA37-FC95-7D3F-C6F0B934E58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3800" dirty="0"/>
              <a:t>Kidney ultrasound shows no evidence of hydronephrosis. </a:t>
            </a:r>
          </a:p>
          <a:p>
            <a:pPr marL="0" indent="0">
              <a:buNone/>
            </a:pPr>
            <a:r>
              <a:rPr lang="en-US" sz="3800" dirty="0"/>
              <a:t> </a:t>
            </a:r>
          </a:p>
          <a:p>
            <a:pPr marL="0" indent="0">
              <a:buNone/>
            </a:pPr>
            <a:r>
              <a:rPr lang="en-US" sz="3800" b="1" dirty="0"/>
              <a:t>Which of the following is the most appropriate next step in management?</a:t>
            </a:r>
            <a:endParaRPr lang="en-US" sz="3800" dirty="0"/>
          </a:p>
          <a:p>
            <a:pPr marL="0" indent="0">
              <a:buNone/>
            </a:pPr>
            <a:r>
              <a:rPr lang="en-US" sz="3800" dirty="0"/>
              <a:t> </a:t>
            </a:r>
          </a:p>
          <a:p>
            <a:pPr marL="0" lvl="0" indent="0">
              <a:buNone/>
            </a:pPr>
            <a:r>
              <a:rPr lang="en-US" sz="3800" dirty="0"/>
              <a:t>A. Obtain a tacrolimus trough blood level</a:t>
            </a:r>
          </a:p>
          <a:p>
            <a:pPr marL="0" lvl="0" indent="0">
              <a:buNone/>
            </a:pPr>
            <a:r>
              <a:rPr lang="en-US" sz="3800" dirty="0"/>
              <a:t>B. Obtain a urine albumin-creatinine ratio</a:t>
            </a:r>
          </a:p>
          <a:p>
            <a:pPr marL="0" lvl="0" indent="0">
              <a:buNone/>
            </a:pPr>
            <a:r>
              <a:rPr lang="en-US" sz="3800" dirty="0"/>
              <a:t>C. Perform a kidney biopsy</a:t>
            </a:r>
          </a:p>
          <a:p>
            <a:pPr marL="0" lvl="0" indent="0">
              <a:buNone/>
            </a:pPr>
            <a:r>
              <a:rPr lang="en-US" sz="3800" dirty="0"/>
              <a:t>D. Ureteral stent placement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9069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22542-B035-5252-5BB0-8FA170AA5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2.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C8F7E9-8121-DC4D-AB3E-621ED2E2EC2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marL="0" lvl="0" indent="0">
              <a:buNone/>
            </a:pPr>
            <a:r>
              <a:rPr lang="en-US" dirty="0"/>
              <a:t>A 43-year-old man is evaluated during a routine follow-up visit for end-stage kidney disease due to IgA nephropathy. He received a living-donor related kidney transplant 5 years ago. He is asymptomatic. Medical history is also significant for hypertension. Medications are prednisone, mycophenolate mofetil, tacrolimus, lisinopril, metoprolol, and atorvastatin.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All physical examination findings, including vital signs, are normal.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b="1" dirty="0"/>
              <a:t> 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1CD68E-09DA-D8E3-9941-D0368B233A3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Laboratory studies show a serum creatinine level of 0.8 mg/dL and a fasting blood glucose level of 99 mg/dL.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Which of the following is the most appropriate screening test at this time?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lvl="0" indent="0">
              <a:buNone/>
            </a:pPr>
            <a:r>
              <a:rPr lang="en-US" dirty="0"/>
              <a:t>A. Colonoscopy</a:t>
            </a:r>
          </a:p>
          <a:p>
            <a:pPr marL="0" lvl="0" indent="0">
              <a:buNone/>
            </a:pPr>
            <a:r>
              <a:rPr lang="en-US" dirty="0"/>
              <a:t>B. Low-dose chest CT</a:t>
            </a:r>
          </a:p>
          <a:p>
            <a:pPr marL="0" lvl="0" indent="0">
              <a:buNone/>
            </a:pPr>
            <a:r>
              <a:rPr lang="en-US" dirty="0"/>
              <a:t>C. Oral glucose tolerance test</a:t>
            </a:r>
          </a:p>
          <a:p>
            <a:pPr marL="0" lvl="0" indent="0">
              <a:buNone/>
            </a:pPr>
            <a:r>
              <a:rPr lang="en-US" dirty="0"/>
              <a:t>D. Skin examination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94256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121C8-6E5E-FBBF-CE97-F5975874D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3.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6D4AE2-142B-DB20-FDE6-1AD5FB71AFB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A 47-year-old man is evaluated in the emergency department after collapsing at the finish line of a 10-kilometer road race during a 90-degree day. He has obesity. Medical history is otherwise unremarkable, and he takes no medications.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 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On physical examination, temperature is 37.8 C (100.0 F), blood pressure is 90/60 mm Hg and pulse rate is 128/min. BMI is 36. The patient is awake and responds to questions appropriately but slowly. Mucous membranes are dry. There is poor skin turgor.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AE7F73-9AE2-7234-437C-21EDE9F96F9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/>
              <a:t>Laboratory studies:</a:t>
            </a:r>
            <a:endParaRPr lang="en-US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Blood urea nitrogen: 38 mg/dL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Creatinine: 1.2 mg/dL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Sodium: 152 </a:t>
            </a:r>
            <a:r>
              <a:rPr lang="en-US" dirty="0" err="1"/>
              <a:t>mEq</a:t>
            </a:r>
            <a:r>
              <a:rPr lang="en-US" dirty="0"/>
              <a:t>/L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Urine sodium: 5.0 </a:t>
            </a:r>
            <a:r>
              <a:rPr lang="en-US" dirty="0" err="1"/>
              <a:t>mEq</a:t>
            </a:r>
            <a:r>
              <a:rPr lang="en-US" dirty="0"/>
              <a:t>/L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Urine osmolality: 600 </a:t>
            </a:r>
            <a:r>
              <a:rPr lang="en-US" dirty="0" err="1"/>
              <a:t>mOsm</a:t>
            </a:r>
            <a:r>
              <a:rPr lang="en-US" dirty="0"/>
              <a:t>/kg H20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 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/>
              <a:t>Which of the following is the most appropriate initial management?</a:t>
            </a:r>
            <a:endParaRPr lang="en-US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 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A. Intravenous 0.225% saline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B. Intravenous 0.9% saline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C. Intravenous 5% dextrose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D. Intravenous 5% dextrose and vasopressin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4299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030ED6-E61A-25AD-06CD-95014D9C2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4.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C55DC2-D841-BA72-2702-22E60657E99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A 75-year-old woman is hospitalized for community-acquired pneumonia following a 3-day history of fever, cough, and sweats accompanied by decreased appetite. She has hypertension. Medications are lisinopril and hydrochlorothiazide.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 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On physical examination, temperature is 37.9 C (100.2 F), blood pressure is 124/68 mm Hg, pulse rate is 84/min and respiration rate is 20/min. Oxygen saturation is 92% with the patient breathing 3 L/min of oxygen. BMI is 22. Crackles are heard at the right lower lobe. There is no edema. On mental status examination, the patient is alert and oriented without lethargy.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EFC066-67AB-1394-6747-FB681DE1C49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/>
              <a:t>Laboratory studies:</a:t>
            </a:r>
            <a:endParaRPr lang="en-US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Blood urea nitrogen: 12 mg/dL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Creatinine: 0.6 mg/dL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Sodium: 118 </a:t>
            </a:r>
            <a:r>
              <a:rPr lang="en-US" dirty="0" err="1"/>
              <a:t>mEq</a:t>
            </a:r>
            <a:r>
              <a:rPr lang="en-US" dirty="0"/>
              <a:t>/L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Potassium: 3.4 </a:t>
            </a:r>
            <a:r>
              <a:rPr lang="en-US" dirty="0" err="1"/>
              <a:t>mEq</a:t>
            </a:r>
            <a:r>
              <a:rPr lang="en-US" dirty="0"/>
              <a:t>/L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Serum osmolality: 250 </a:t>
            </a:r>
            <a:r>
              <a:rPr lang="en-US" dirty="0" err="1"/>
              <a:t>mOsm</a:t>
            </a:r>
            <a:r>
              <a:rPr lang="en-US" dirty="0"/>
              <a:t>/kg H20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Urine osmolality: 510 </a:t>
            </a:r>
            <a:r>
              <a:rPr lang="en-US" dirty="0" err="1"/>
              <a:t>mOsm</a:t>
            </a:r>
            <a:r>
              <a:rPr lang="en-US" dirty="0"/>
              <a:t>/kg H20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Urine sodium: 42 </a:t>
            </a:r>
            <a:r>
              <a:rPr lang="en-US" dirty="0" err="1"/>
              <a:t>mEq</a:t>
            </a:r>
            <a:r>
              <a:rPr lang="en-US" dirty="0"/>
              <a:t>/L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 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Chest radiograph shows right lower lobe infiltrate.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 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/>
              <a:t>Which of the following is the most appropriate management?</a:t>
            </a:r>
            <a:endParaRPr lang="en-US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 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A. Fluid restriction and withholding hydrochlorothiazide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B. Hypertonic saline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C. 0.9% saline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D. Tolvaptan</a:t>
            </a:r>
          </a:p>
        </p:txBody>
      </p:sp>
    </p:spTree>
    <p:extLst>
      <p:ext uri="{BB962C8B-B14F-4D97-AF65-F5344CB8AC3E}">
        <p14:creationId xmlns:p14="http://schemas.microsoft.com/office/powerpoint/2010/main" val="124773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CA2AF-32EC-DE0B-B70E-B64804293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5.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449EC7-1CB1-7D71-779C-1963902A644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/>
              <a:t>Electrolytes:</a:t>
            </a:r>
            <a:endParaRPr lang="en-US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Sodium: 130 </a:t>
            </a:r>
            <a:r>
              <a:rPr lang="en-US" dirty="0" err="1"/>
              <a:t>mEq</a:t>
            </a:r>
            <a:r>
              <a:rPr lang="en-US" dirty="0"/>
              <a:t>/L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Potassium: 3.6 </a:t>
            </a:r>
            <a:r>
              <a:rPr lang="en-US" dirty="0" err="1"/>
              <a:t>mEq</a:t>
            </a:r>
            <a:r>
              <a:rPr lang="en-US" dirty="0"/>
              <a:t>/L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Chloride: 99 </a:t>
            </a:r>
            <a:r>
              <a:rPr lang="en-US" dirty="0" err="1"/>
              <a:t>mEq</a:t>
            </a:r>
            <a:r>
              <a:rPr lang="en-US" dirty="0"/>
              <a:t>/L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Bicarbonate: 23 </a:t>
            </a:r>
            <a:r>
              <a:rPr lang="en-US" dirty="0" err="1"/>
              <a:t>mEq</a:t>
            </a:r>
            <a:r>
              <a:rPr lang="en-US" dirty="0"/>
              <a:t>/L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Osmolality: 290 </a:t>
            </a:r>
            <a:r>
              <a:rPr lang="en-US" dirty="0" err="1"/>
              <a:t>mOs</a:t>
            </a:r>
            <a:r>
              <a:rPr lang="en-US" dirty="0"/>
              <a:t>/kg H20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Total protein: 9.8 g/dL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Urine osmolality: 240 </a:t>
            </a:r>
            <a:r>
              <a:rPr lang="en-US" dirty="0" err="1"/>
              <a:t>mOsm</a:t>
            </a:r>
            <a:r>
              <a:rPr lang="en-US" dirty="0"/>
              <a:t>/kg H20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Urine sodium: 45 </a:t>
            </a:r>
            <a:r>
              <a:rPr lang="en-US" dirty="0" err="1"/>
              <a:t>mEq</a:t>
            </a:r>
            <a:r>
              <a:rPr lang="en-US" dirty="0"/>
              <a:t>/L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/>
              <a:t> </a:t>
            </a:r>
            <a:endParaRPr lang="en-US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/>
              <a:t>Which of the following is the most likely cause of this patient’s hyponatremia?</a:t>
            </a:r>
            <a:endParaRPr lang="en-US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 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A. Hypercalcemia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B. Multiple myeloma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C. Poor solute intake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D. Psychogenic polydipsia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/>
              <a:t>E. Syndrome </a:t>
            </a:r>
            <a:r>
              <a:rPr lang="en-US" dirty="0"/>
              <a:t>of inappropriate antidiuretic hormone secretion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583572A8-079C-A0E2-0D9E-B153740B639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A 65-year-old man is evaluated for a 7-week history of increasing fatigue and poor appetite. Medical history is otherwise unremarkable. He takes no medications.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Physical examination findings, including vital signs, are normal.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 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/>
              <a:t>Laboratory studies:</a:t>
            </a:r>
            <a:endParaRPr lang="en-US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Hematocrit: 28%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Albumin: 3.0 g/dL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Calcium: 10.4 mg/dL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Creatinine: 1.6 mg/dL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59874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838</Words>
  <Application>Microsoft Macintosh PowerPoint</Application>
  <PresentationFormat>Widescreen</PresentationFormat>
  <Paragraphs>98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October 21, 2025</vt:lpstr>
      <vt:lpstr>Question 1.</vt:lpstr>
      <vt:lpstr>Question 2.</vt:lpstr>
      <vt:lpstr>Question 3.</vt:lpstr>
      <vt:lpstr>Question 4.</vt:lpstr>
      <vt:lpstr>Question 5.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Ron Shinar</dc:creator>
  <cp:lastModifiedBy>Ron Shinar</cp:lastModifiedBy>
  <cp:revision>1</cp:revision>
  <dcterms:created xsi:type="dcterms:W3CDTF">2025-10-21T01:07:27Z</dcterms:created>
  <dcterms:modified xsi:type="dcterms:W3CDTF">2025-10-21T01:19:27Z</dcterms:modified>
</cp:coreProperties>
</file>