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8" r:id="rId1"/>
  </p:sldMasterIdLst>
  <p:notesMasterIdLst>
    <p:notesMasterId r:id="rId9"/>
  </p:notes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799" autoAdjust="0"/>
    <p:restoredTop sz="94719" autoAdjust="0"/>
  </p:normalViewPr>
  <p:slideViewPr>
    <p:cSldViewPr snapToGrid="0" snapToObjects="1" showGuides="1">
      <p:cViewPr varScale="1">
        <p:scale>
          <a:sx n="83" d="100"/>
          <a:sy n="83" d="100"/>
        </p:scale>
        <p:origin x="200" y="456"/>
      </p:cViewPr>
      <p:guideLst>
        <p:guide orient="horz" pos="2160"/>
        <p:guide pos="2902"/>
      </p:guideLst>
    </p:cSldViewPr>
  </p:slideViewPr>
  <p:outlineViewPr>
    <p:cViewPr>
      <p:scale>
        <a:sx n="33" d="100"/>
        <a:sy n="33" d="100"/>
      </p:scale>
      <p:origin x="0" y="46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CCECE-D6C9-ED46-95D7-54C6A9A8161A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480A2-8414-C340-A3D5-FE7594738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7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Fever//Roth's spots//</a:t>
            </a:r>
            <a:r>
              <a:rPr lang="en-US" baseline="0" dirty="0" smtClean="0"/>
              <a:t> </a:t>
            </a:r>
            <a:r>
              <a:rPr lang="en-US" dirty="0" smtClean="0"/>
              <a:t>Osler's nodes//</a:t>
            </a:r>
            <a:r>
              <a:rPr lang="en-US" baseline="0" dirty="0" smtClean="0"/>
              <a:t> </a:t>
            </a:r>
            <a:r>
              <a:rPr lang="en-US" dirty="0" smtClean="0"/>
              <a:t>Murmur//</a:t>
            </a:r>
            <a:r>
              <a:rPr lang="en-US" dirty="0" err="1" smtClean="0"/>
              <a:t>Janeway</a:t>
            </a:r>
            <a:r>
              <a:rPr lang="en-US" dirty="0" smtClean="0"/>
              <a:t> lesions// Anemia//</a:t>
            </a:r>
            <a:r>
              <a:rPr lang="en-US" baseline="0" dirty="0" smtClean="0"/>
              <a:t> </a:t>
            </a:r>
            <a:r>
              <a:rPr lang="en-US" dirty="0" smtClean="0"/>
              <a:t>Nail hemorrhage (splinter hemorrhages)//</a:t>
            </a:r>
            <a:r>
              <a:rPr lang="en-US" baseline="0" dirty="0" smtClean="0"/>
              <a:t> </a:t>
            </a:r>
            <a:r>
              <a:rPr lang="en-US" dirty="0" smtClean="0"/>
              <a:t>Emboli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480A2-8414-C340-A3D5-FE75947388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72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480A2-8414-C340-A3D5-FE75947388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72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480A2-8414-C340-A3D5-FE75947388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88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084" y="1958974"/>
            <a:ext cx="82042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Acute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Pancreatitis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670" y="5828754"/>
            <a:ext cx="2413001" cy="96090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28754"/>
            <a:ext cx="1918802" cy="1029246"/>
          </a:xfrm>
          <a:prstGeom prst="rect">
            <a:avLst/>
          </a:prstGeom>
        </p:spPr>
      </p:pic>
      <p:pic>
        <p:nvPicPr>
          <p:cNvPr id="11" name="Picture 10" descr="A 2019 pitch deck presentation.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3" t="25845" r="8868" b="16736"/>
          <a:stretch/>
        </p:blipFill>
        <p:spPr>
          <a:xfrm>
            <a:off x="2702108" y="5264980"/>
            <a:ext cx="2990396" cy="159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7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718"/>
            <a:ext cx="6001806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</a:t>
            </a:r>
            <a:r>
              <a:rPr lang="en-US" sz="5400" dirty="0" smtClean="0"/>
              <a:t>Characteristics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68" y="1600199"/>
            <a:ext cx="4547491" cy="4809565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000" dirty="0" smtClean="0">
                <a:sym typeface="Wingdings"/>
              </a:rPr>
              <a:t>Inflammation </a:t>
            </a:r>
            <a:r>
              <a:rPr lang="en-US" sz="2000" b="0" dirty="0" smtClean="0">
                <a:sym typeface="Wingdings"/>
              </a:rPr>
              <a:t>of the pancreas </a:t>
            </a:r>
            <a:r>
              <a:rPr lang="mr-IN" sz="2000" b="0" dirty="0" smtClean="0">
                <a:sym typeface="Wingdings"/>
              </a:rPr>
              <a:t>–</a:t>
            </a:r>
            <a:r>
              <a:rPr lang="en-US" sz="2000" b="0" dirty="0" smtClean="0">
                <a:sym typeface="Wingdings"/>
              </a:rPr>
              <a:t> most mild, some are severe (necrotizing) High mortality and morbidity </a:t>
            </a:r>
          </a:p>
          <a:p>
            <a:pPr marL="457200" indent="-457200">
              <a:buFont typeface="Arial"/>
              <a:buChar char="•"/>
            </a:pPr>
            <a:r>
              <a:rPr lang="en-US" sz="2000" b="0" dirty="0" smtClean="0">
                <a:sym typeface="Wingdings"/>
              </a:rPr>
              <a:t>Abdominal pain, often radiates to the back, nausea, vomiting, anorexia </a:t>
            </a:r>
          </a:p>
          <a:p>
            <a:pPr marL="457200" indent="-457200">
              <a:buFont typeface="Arial"/>
              <a:buChar char="•"/>
            </a:pPr>
            <a:r>
              <a:rPr lang="en-US" sz="2000" b="0" dirty="0" smtClean="0">
                <a:sym typeface="Wingdings"/>
              </a:rPr>
              <a:t>Fever, tachycardia, hypotension, leukocytosis</a:t>
            </a:r>
          </a:p>
          <a:p>
            <a:pPr marL="457200" indent="-457200">
              <a:buFont typeface="Arial"/>
              <a:buChar char="•"/>
            </a:pPr>
            <a:r>
              <a:rPr lang="en-US" sz="2000" b="0" dirty="0" smtClean="0">
                <a:sym typeface="Wingdings"/>
              </a:rPr>
              <a:t>Signs of hemorrhagic pancreatitis:  </a:t>
            </a:r>
          </a:p>
          <a:p>
            <a:pPr marL="914400" lvl="1" indent="-457200">
              <a:buFont typeface="Arial"/>
              <a:buChar char="•"/>
            </a:pPr>
            <a:r>
              <a:rPr lang="en-US" sz="1800" b="0" dirty="0" smtClean="0">
                <a:sym typeface="Wingdings"/>
              </a:rPr>
              <a:t>Grey turner’s sign: flank ecchymosis </a:t>
            </a:r>
          </a:p>
          <a:p>
            <a:pPr marL="914400" lvl="1" indent="-457200">
              <a:buFont typeface="Arial"/>
              <a:buChar char="•"/>
            </a:pPr>
            <a:r>
              <a:rPr lang="en-US" sz="1800" b="0" dirty="0" smtClean="0">
                <a:sym typeface="Wingdings"/>
              </a:rPr>
              <a:t>Cullen’s sign: </a:t>
            </a:r>
            <a:r>
              <a:rPr lang="en-US" sz="1800" b="0" dirty="0" err="1" smtClean="0">
                <a:sym typeface="Wingdings"/>
              </a:rPr>
              <a:t>periumbilical</a:t>
            </a:r>
            <a:r>
              <a:rPr lang="en-US" sz="1800" b="0" dirty="0" smtClean="0">
                <a:sym typeface="Wingdings"/>
              </a:rPr>
              <a:t> ecchymosis </a:t>
            </a:r>
          </a:p>
          <a:p>
            <a:pPr marL="914400" lvl="1" indent="-457200">
              <a:buFont typeface="Arial"/>
              <a:buChar char="•"/>
            </a:pPr>
            <a:r>
              <a:rPr lang="en-US" sz="1800" b="0" dirty="0" smtClean="0">
                <a:sym typeface="Wingdings"/>
              </a:rPr>
              <a:t>Fox’s sign </a:t>
            </a:r>
            <a:r>
              <a:rPr lang="mr-IN" sz="1800" b="0" dirty="0" smtClean="0">
                <a:sym typeface="Wingdings"/>
              </a:rPr>
              <a:t>–</a:t>
            </a:r>
            <a:r>
              <a:rPr lang="en-US" sz="1800" b="0" dirty="0" smtClean="0">
                <a:sym typeface="Wingdings"/>
              </a:rPr>
              <a:t> ecchymosis of inguinal ligament </a:t>
            </a:r>
          </a:p>
          <a:p>
            <a:pPr marL="457200" indent="-457200">
              <a:buFont typeface="Arial"/>
              <a:buChar char="•"/>
            </a:pPr>
            <a:endParaRPr lang="en-US" sz="2000" b="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endParaRPr lang="en-US" sz="1600" b="0" dirty="0" smtClean="0">
              <a:sym typeface="Wingding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9946" y="1637034"/>
            <a:ext cx="3844664" cy="4834965"/>
          </a:xfrm>
          <a:solidFill>
            <a:schemeClr val="tx1">
              <a:alpha val="78000"/>
            </a:schemeClr>
          </a:solidFill>
          <a:ln w="38100" cmpd="sng"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Causes: 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2000" b="0" dirty="0" smtClean="0">
                <a:solidFill>
                  <a:schemeClr val="bg1"/>
                </a:solidFill>
              </a:rPr>
              <a:t>Alcohol  (40%) </a:t>
            </a:r>
            <a:r>
              <a:rPr lang="mr-IN" sz="2000" b="0" dirty="0" smtClean="0">
                <a:solidFill>
                  <a:schemeClr val="bg1"/>
                </a:solidFill>
              </a:rPr>
              <a:t>–</a:t>
            </a:r>
            <a:r>
              <a:rPr lang="en-US" sz="2000" b="0" dirty="0" smtClean="0">
                <a:solidFill>
                  <a:schemeClr val="bg1"/>
                </a:solidFill>
              </a:rPr>
              <a:t> Often reoccur 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2000" b="0" dirty="0" smtClean="0">
                <a:solidFill>
                  <a:schemeClr val="bg1"/>
                </a:solidFill>
              </a:rPr>
              <a:t>Gallstones (40%) 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2000" b="0" dirty="0" smtClean="0">
                <a:solidFill>
                  <a:schemeClr val="bg1"/>
                </a:solidFill>
              </a:rPr>
              <a:t>Post-ERCP 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2000" b="0" dirty="0" smtClean="0">
                <a:solidFill>
                  <a:schemeClr val="bg1"/>
                </a:solidFill>
              </a:rPr>
              <a:t>Viral 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2000" b="0" dirty="0" smtClean="0">
                <a:solidFill>
                  <a:schemeClr val="bg1"/>
                </a:solidFill>
              </a:rPr>
              <a:t>Drugs (Sulfonamides, thiazides, furosemide, HIV meds) 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2000" b="0" dirty="0" smtClean="0">
                <a:solidFill>
                  <a:schemeClr val="bg1"/>
                </a:solidFill>
              </a:rPr>
              <a:t>Post operative 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2000" b="0" dirty="0" smtClean="0">
                <a:solidFill>
                  <a:schemeClr val="bg1"/>
                </a:solidFill>
              </a:rPr>
              <a:t>Scorpion bites 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2000" b="0" dirty="0" smtClean="0">
                <a:solidFill>
                  <a:schemeClr val="bg1"/>
                </a:solidFill>
              </a:rPr>
              <a:t>Pancreases </a:t>
            </a:r>
            <a:r>
              <a:rPr lang="en-US" sz="2000" b="0" dirty="0" err="1" smtClean="0">
                <a:solidFill>
                  <a:schemeClr val="bg1"/>
                </a:solidFill>
              </a:rPr>
              <a:t>divisum</a:t>
            </a:r>
            <a:r>
              <a:rPr lang="en-US" sz="2000" b="0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2000" b="0" dirty="0" smtClean="0">
                <a:solidFill>
                  <a:schemeClr val="bg1"/>
                </a:solidFill>
              </a:rPr>
              <a:t>Hypertriglyceridemia 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2000" b="0" dirty="0" smtClean="0">
                <a:solidFill>
                  <a:schemeClr val="bg1"/>
                </a:solidFill>
              </a:rPr>
              <a:t>Uremia 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2000" b="0" dirty="0" smtClean="0">
                <a:solidFill>
                  <a:schemeClr val="bg1"/>
                </a:solidFill>
              </a:rPr>
              <a:t>Trauma </a:t>
            </a:r>
            <a:endParaRPr lang="en-US" sz="20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0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1354"/>
            <a:ext cx="8229600" cy="855503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Diagnosis</a:t>
            </a:r>
            <a:r>
              <a:rPr lang="en-US" dirty="0" smtClean="0"/>
              <a:t>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55791"/>
            <a:ext cx="8229600" cy="45259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Usually a clinical diagnosis, but labs and CT confirm </a:t>
            </a:r>
          </a:p>
          <a:p>
            <a:pPr marL="342900" indent="-342900">
              <a:buFont typeface="Arial"/>
              <a:buChar char="•"/>
            </a:pPr>
            <a:r>
              <a:rPr lang="en-US" sz="1800" b="0" dirty="0" smtClean="0"/>
              <a:t>Lipase more specific than amylase, </a:t>
            </a:r>
            <a:r>
              <a:rPr lang="en-US" sz="1800" dirty="0" smtClean="0"/>
              <a:t>BUT DOES NOT predict the severity of disease 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Hypocalcaemia </a:t>
            </a:r>
            <a:r>
              <a:rPr lang="en-US" sz="1800" b="0" dirty="0" smtClean="0"/>
              <a:t>related to acute pancreatitis is due to fat saponification </a:t>
            </a:r>
            <a:r>
              <a:rPr lang="mr-IN" sz="1800" b="0" dirty="0" smtClean="0"/>
              <a:t>–</a:t>
            </a:r>
            <a:r>
              <a:rPr lang="en-US" sz="1800" b="0" dirty="0" smtClean="0"/>
              <a:t> fat necrosis binds calcium 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960661"/>
              </p:ext>
            </p:extLst>
          </p:nvPr>
        </p:nvGraphicFramePr>
        <p:xfrm>
          <a:off x="1007181" y="2529153"/>
          <a:ext cx="6448808" cy="4147610"/>
        </p:xfrm>
        <a:graphic>
          <a:graphicData uri="http://schemas.openxmlformats.org/drawingml/2006/table">
            <a:tbl>
              <a:tblPr/>
              <a:tblGrid>
                <a:gridCol w="2213199"/>
                <a:gridCol w="2384915"/>
                <a:gridCol w="1850694"/>
              </a:tblGrid>
              <a:tr h="57960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Ranson's</a:t>
                      </a:r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Criteria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1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Admission 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Criteria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(GA LAW)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Initial 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48hr Criteria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(C HOBBS)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Mortality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7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lucose &gt; 200mg/dl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</a:t>
                      </a: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alcium &lt; 8, decrease in </a:t>
                      </a:r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</a:t>
                      </a: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ematocrit &gt; 10%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&lt; 3 criteria  - 1%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957">
                <a:tc>
                  <a:txBody>
                    <a:bodyPr/>
                    <a:lstStyle/>
                    <a:p>
                      <a:pPr algn="l" fontAlgn="ctr"/>
                      <a:r>
                        <a:rPr lang="mr-IN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</a:t>
                      </a:r>
                      <a:r>
                        <a:rPr lang="mr-IN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ge &gt; 55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PaO2 &lt; 60mmHg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3-4 criteria - 15%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</a:t>
                      </a: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DH &gt; 350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UN increase &gt; 8mg/dl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5-6 criteria 40%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957">
                <a:tc>
                  <a:txBody>
                    <a:bodyPr/>
                    <a:lstStyle/>
                    <a:p>
                      <a:pPr algn="l" fontAlgn="ctr"/>
                      <a:r>
                        <a:rPr lang="mr-IN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</a:t>
                      </a:r>
                      <a:r>
                        <a:rPr lang="mr-IN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ST &gt; 250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ase deficit &gt; 4mg/dl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&gt; 7 criteria -100 %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</a:t>
                      </a: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BC &gt; 16,000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Fluid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sequestration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&gt; 6L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69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9" y="-150404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Complications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17" y="1237146"/>
            <a:ext cx="4412808" cy="5588683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Local complications: 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Pancreatic necrosis (sterile and infected)</a:t>
            </a:r>
            <a:endParaRPr lang="en-US" b="0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Infected necrosis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Leading cause of morbidity/mortality. </a:t>
            </a:r>
          </a:p>
          <a:p>
            <a:pPr marL="800100" lvl="1" indent="-342900">
              <a:buFont typeface="Arial"/>
              <a:buChar char="•"/>
            </a:pPr>
            <a:r>
              <a:rPr lang="en-US" b="0" dirty="0" smtClean="0"/>
              <a:t>Organisms </a:t>
            </a:r>
            <a:r>
              <a:rPr lang="en-US" b="0" dirty="0" smtClean="0">
                <a:sym typeface="Wingdings"/>
              </a:rPr>
              <a:t> E coli, pseudomonas, </a:t>
            </a:r>
            <a:r>
              <a:rPr lang="en-US" b="0" dirty="0" err="1" smtClean="0">
                <a:sym typeface="Wingdings"/>
              </a:rPr>
              <a:t>klebsiella</a:t>
            </a:r>
            <a:r>
              <a:rPr lang="en-US" b="0" dirty="0" smtClean="0">
                <a:sym typeface="Wingdings"/>
              </a:rPr>
              <a:t>, enterococcus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sym typeface="Wingdings"/>
              </a:rPr>
              <a:t>Suspect in patients who are clinically unstable (septic), increased WBC count, fevers and failure to improve. 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Pancreatic </a:t>
            </a:r>
            <a:r>
              <a:rPr lang="en-US" b="0" dirty="0" err="1" smtClean="0"/>
              <a:t>pseudocyst</a:t>
            </a:r>
            <a:r>
              <a:rPr lang="en-US" b="0" dirty="0" smtClean="0"/>
              <a:t>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&lt; 5cm = observation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&gt; 5 cm = percutaneous drainage or surgical 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Acute </a:t>
            </a:r>
            <a:r>
              <a:rPr lang="en-US" b="0" dirty="0" err="1" smtClean="0"/>
              <a:t>peripancreatic</a:t>
            </a:r>
            <a:r>
              <a:rPr lang="en-US" b="0" dirty="0" smtClean="0"/>
              <a:t> fluid collections 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Splanchnic venous thrombosis </a:t>
            </a:r>
          </a:p>
          <a:p>
            <a:pPr marL="342900" indent="-342900">
              <a:buFont typeface="Arial"/>
              <a:buChar char="•"/>
            </a:pPr>
            <a:r>
              <a:rPr lang="en-US" b="0" dirty="0" err="1" smtClean="0"/>
              <a:t>Pseudoaneurysm</a:t>
            </a:r>
            <a:r>
              <a:rPr lang="en-US" b="0" dirty="0" smtClean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Abdominal compartment syndrome </a:t>
            </a:r>
          </a:p>
          <a:p>
            <a:pPr marL="342900" indent="-342900">
              <a:buFont typeface="Arial"/>
              <a:buChar char="•"/>
            </a:pPr>
            <a:endParaRPr lang="en-US" b="0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7814" y="1278891"/>
            <a:ext cx="3893197" cy="5059683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Systemic </a:t>
            </a:r>
            <a:r>
              <a:rPr lang="en-US" sz="4000" dirty="0"/>
              <a:t>complications: 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Shock 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Renal failure 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ARDS 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Pleural effusion 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Hyperglycemia </a:t>
            </a:r>
            <a:r>
              <a:rPr lang="en-US" b="0" dirty="0">
                <a:sym typeface="Wingdings"/>
              </a:rPr>
              <a:t> Diabetes </a:t>
            </a:r>
          </a:p>
          <a:p>
            <a:pPr marL="342900" indent="-342900">
              <a:buFont typeface="Arial"/>
              <a:buChar char="•"/>
            </a:pPr>
            <a:r>
              <a:rPr lang="en-US" b="0" dirty="0">
                <a:sym typeface="Wingdings"/>
              </a:rPr>
              <a:t>Hyperlipidemia </a:t>
            </a:r>
          </a:p>
          <a:p>
            <a:pPr marL="342900" indent="-342900">
              <a:buFont typeface="Arial"/>
              <a:buChar char="•"/>
            </a:pPr>
            <a:r>
              <a:rPr lang="en-US" b="0" dirty="0" err="1">
                <a:sym typeface="Wingdings"/>
              </a:rPr>
              <a:t>Hypercalcemia</a:t>
            </a:r>
            <a:r>
              <a:rPr lang="en-US" b="0" dirty="0">
                <a:sym typeface="Wingdings"/>
              </a:rPr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b="0" dirty="0">
                <a:sym typeface="Wingdings"/>
              </a:rPr>
              <a:t>Ileus 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34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592144" cy="1171774"/>
          </a:xfrm>
        </p:spPr>
        <p:txBody>
          <a:bodyPr/>
          <a:lstStyle/>
          <a:p>
            <a:r>
              <a:rPr lang="en-US" sz="5400" dirty="0" smtClean="0"/>
              <a:t>Treatment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b="0" dirty="0" smtClean="0"/>
              <a:t>Admission: Floor vs. ICU </a:t>
            </a:r>
            <a:endParaRPr lang="en-US" b="0" dirty="0"/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 Close monitoring of respiratory status, electrolytes, vitals, urine output </a:t>
            </a:r>
          </a:p>
          <a:p>
            <a:pPr marL="457200" indent="-457200">
              <a:buFont typeface="Arial"/>
              <a:buChar char="•"/>
            </a:pPr>
            <a:r>
              <a:rPr lang="en-US" b="0" dirty="0" smtClean="0"/>
              <a:t>Bowel rest </a:t>
            </a:r>
            <a:r>
              <a:rPr lang="mr-IN" b="0" dirty="0" smtClean="0"/>
              <a:t>–</a:t>
            </a:r>
            <a:r>
              <a:rPr lang="en-US" b="0" dirty="0" smtClean="0"/>
              <a:t> NPO </a:t>
            </a:r>
          </a:p>
          <a:p>
            <a:pPr marL="457200" indent="-457200">
              <a:buFont typeface="Arial"/>
              <a:buChar char="•"/>
            </a:pPr>
            <a:r>
              <a:rPr lang="en-US" b="0" dirty="0" smtClean="0"/>
              <a:t>Aggressive IV fluids &amp; correct electrolytes</a:t>
            </a:r>
          </a:p>
          <a:p>
            <a:pPr marL="457200" indent="-457200">
              <a:buFont typeface="Arial"/>
              <a:buChar char="•"/>
            </a:pPr>
            <a:r>
              <a:rPr lang="en-US" b="0" dirty="0" smtClean="0"/>
              <a:t>Pain control </a:t>
            </a:r>
          </a:p>
          <a:p>
            <a:pPr marL="457200" indent="-457200">
              <a:buFont typeface="Arial"/>
              <a:buChar char="•"/>
            </a:pPr>
            <a:r>
              <a:rPr lang="en-US" b="0" dirty="0" smtClean="0"/>
              <a:t>Begin NG or NJ tube feeding at 72 hours </a:t>
            </a:r>
          </a:p>
          <a:p>
            <a:pPr marL="457200" indent="-457200">
              <a:buFont typeface="Arial"/>
              <a:buChar char="•"/>
            </a:pPr>
            <a:r>
              <a:rPr lang="en-US" b="0" dirty="0" smtClean="0"/>
              <a:t>Uncomplicated gallstone pancreatitis </a:t>
            </a:r>
            <a:r>
              <a:rPr lang="en-US" b="0" dirty="0" smtClean="0">
                <a:sym typeface="Wingdings"/>
              </a:rPr>
              <a:t> cholecystectomy should be done prior to discharge </a:t>
            </a:r>
            <a:endParaRPr lang="en-US" b="0" dirty="0"/>
          </a:p>
          <a:p>
            <a:pPr marL="457200" indent="-4572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501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4991306" cy="98061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MKSAP High Yield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6617"/>
            <a:ext cx="7620000" cy="532046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600" dirty="0"/>
              <a:t>Gallstones and alcohol </a:t>
            </a:r>
            <a:r>
              <a:rPr lang="en-US" sz="1600" b="0" dirty="0"/>
              <a:t>use are the most common causes of acute pancreatitis, accounting for 80% of cases in the United States</a:t>
            </a:r>
            <a:r>
              <a:rPr lang="en-US" sz="1600" b="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Diagnosis of acute pancreatitis requires two of three criteria: </a:t>
            </a:r>
            <a:r>
              <a:rPr lang="en-US" sz="1600" b="0" dirty="0"/>
              <a:t>(1) acute onset of upper abdominal pain, (2) serum amylase or lipase level increased by at least three times the upper limit of normal, and (3) characteristic findings on cross-sectional imaging.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Because gallstones are the most common cause of pancreatitis</a:t>
            </a:r>
            <a:r>
              <a:rPr lang="en-US" sz="1600" b="0" dirty="0"/>
              <a:t>, all patients should be evaluated with a </a:t>
            </a:r>
            <a:r>
              <a:rPr lang="en-US" sz="1600" b="0" dirty="0" err="1"/>
              <a:t>transabdominal</a:t>
            </a:r>
            <a:r>
              <a:rPr lang="en-US" sz="1600" b="0" dirty="0"/>
              <a:t> ultrasound unless another obvious cause of pancreatitis is present</a:t>
            </a:r>
            <a:r>
              <a:rPr lang="en-US" sz="1600" b="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b="0" dirty="0"/>
              <a:t>Poor prognostic indicators for acute pancreatitis are </a:t>
            </a:r>
            <a:r>
              <a:rPr lang="en-US" sz="1600" dirty="0"/>
              <a:t>elevated serum blood urea nitrogen level greater than 20 mg/</a:t>
            </a:r>
            <a:r>
              <a:rPr lang="en-US" sz="1600" dirty="0" err="1"/>
              <a:t>dL</a:t>
            </a:r>
            <a:r>
              <a:rPr lang="en-US" sz="1600" dirty="0"/>
              <a:t> </a:t>
            </a:r>
            <a:r>
              <a:rPr lang="en-US" sz="1600" b="0" dirty="0"/>
              <a:t>(7.1 </a:t>
            </a:r>
            <a:r>
              <a:rPr lang="en-US" sz="1600" b="0" dirty="0" err="1"/>
              <a:t>mmol</a:t>
            </a:r>
            <a:r>
              <a:rPr lang="en-US" sz="1600" b="0" dirty="0"/>
              <a:t>/L), </a:t>
            </a:r>
            <a:r>
              <a:rPr lang="en-US" sz="1600" dirty="0"/>
              <a:t>a hematocrit greater than 44%</a:t>
            </a:r>
            <a:r>
              <a:rPr lang="en-US" sz="1600" b="0" dirty="0"/>
              <a:t>, or </a:t>
            </a:r>
            <a:r>
              <a:rPr lang="en-US" sz="1600" dirty="0"/>
              <a:t>an elevated serum creatinine level</a:t>
            </a:r>
            <a:r>
              <a:rPr lang="en-US" sz="1600" b="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b="0" dirty="0"/>
              <a:t>The </a:t>
            </a:r>
            <a:r>
              <a:rPr lang="en-US" sz="1600" dirty="0"/>
              <a:t>common diagnostic criteria for chronic pancreatitis </a:t>
            </a:r>
            <a:r>
              <a:rPr lang="en-US" sz="1600" b="0" dirty="0"/>
              <a:t>include </a:t>
            </a:r>
            <a:r>
              <a:rPr lang="en-US" sz="1600" dirty="0"/>
              <a:t>clinical features </a:t>
            </a:r>
            <a:r>
              <a:rPr lang="en-US" sz="1600" b="0" dirty="0"/>
              <a:t>(pain, recurrent attacks of pancreatitis, weight loss) with objective findings of </a:t>
            </a:r>
            <a:r>
              <a:rPr lang="en-US" sz="1600" dirty="0"/>
              <a:t>calcifications, imaging features of ductal dilatation or inflammatory masses, exocrine pancreatic insufficiency,</a:t>
            </a:r>
            <a:r>
              <a:rPr lang="en-US" sz="1600" b="0" dirty="0"/>
              <a:t> diabetes mellitus, and histologic findings</a:t>
            </a:r>
            <a:r>
              <a:rPr lang="en-US" sz="1600" b="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b="0" dirty="0"/>
              <a:t>Patients with chronic pancreatitis should be counseled </a:t>
            </a:r>
            <a:r>
              <a:rPr lang="en-US" sz="1600" dirty="0"/>
              <a:t>to stop smoking and drinking alcohol.</a:t>
            </a:r>
          </a:p>
        </p:txBody>
      </p:sp>
    </p:spTree>
    <p:extLst>
      <p:ext uri="{BB962C8B-B14F-4D97-AF65-F5344CB8AC3E}">
        <p14:creationId xmlns:p14="http://schemas.microsoft.com/office/powerpoint/2010/main" val="327198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Value 	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Contrast-enhanced CT is not usually required to diagnose acute pancreatitis; </a:t>
            </a:r>
            <a:r>
              <a:rPr lang="en-US" b="0" dirty="0"/>
              <a:t>it is less sensitive than ultrasound for gallstones, exposes patients to the risk of contrast-medium–induced nephropathy (particularly in </a:t>
            </a:r>
            <a:r>
              <a:rPr lang="en-US" b="0" dirty="0" err="1" smtClean="0"/>
              <a:t>underresuscitated</a:t>
            </a:r>
            <a:r>
              <a:rPr lang="en-US" b="0" dirty="0" smtClean="0"/>
              <a:t> </a:t>
            </a:r>
            <a:r>
              <a:rPr lang="en-US" b="0" dirty="0"/>
              <a:t>patients), and is expensive</a:t>
            </a:r>
            <a:r>
              <a:rPr lang="en-US" b="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Do not test for amylase in cases of suspected acute pancreatitis. Instead, test for lipase</a:t>
            </a:r>
            <a:r>
              <a:rPr lang="en-US" b="0" dirty="0" smtClean="0"/>
              <a:t>.</a:t>
            </a:r>
          </a:p>
          <a:p>
            <a:pPr marL="914400" lvl="1" indent="-457200"/>
            <a:r>
              <a:rPr lang="en-US" dirty="0" smtClean="0"/>
              <a:t>Choosing Wisely </a:t>
            </a:r>
            <a:r>
              <a:rPr lang="en-US" dirty="0"/>
              <a:t>- American Society for Clinical Pathology</a:t>
            </a: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4391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ustom 1">
      <a:dk1>
        <a:srgbClr val="103D80"/>
      </a:dk1>
      <a:lt1>
        <a:srgbClr val="FFFFFF"/>
      </a:lt1>
      <a:dk2>
        <a:srgbClr val="D22643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4670</TotalTime>
  <Words>651</Words>
  <Application>Microsoft Macintosh PowerPoint</Application>
  <PresentationFormat>On-screen Show (4:3)</PresentationFormat>
  <Paragraphs>92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Mangal</vt:lpstr>
      <vt:lpstr>Wingdings</vt:lpstr>
      <vt:lpstr>Arial</vt:lpstr>
      <vt:lpstr>Essential</vt:lpstr>
      <vt:lpstr>Acute  Pancreatitis </vt:lpstr>
      <vt:lpstr>General Characteristics</vt:lpstr>
      <vt:lpstr>Diagnosis  </vt:lpstr>
      <vt:lpstr>Complications </vt:lpstr>
      <vt:lpstr>Treatment </vt:lpstr>
      <vt:lpstr>MKSAP High Yield </vt:lpstr>
      <vt:lpstr>Value  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Infective Endocarditis  </dc:title>
  <dc:creator>Kristen Young</dc:creator>
  <cp:lastModifiedBy>Brittany Muscha</cp:lastModifiedBy>
  <cp:revision>33</cp:revision>
  <dcterms:created xsi:type="dcterms:W3CDTF">2017-05-11T18:07:00Z</dcterms:created>
  <dcterms:modified xsi:type="dcterms:W3CDTF">2018-06-04T17:50:42Z</dcterms:modified>
</cp:coreProperties>
</file>