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60"/>
  </p:notesMasterIdLst>
  <p:sldIdLst>
    <p:sldId id="256" r:id="rId2"/>
    <p:sldId id="259" r:id="rId3"/>
    <p:sldId id="322" r:id="rId4"/>
    <p:sldId id="295" r:id="rId5"/>
    <p:sldId id="263" r:id="rId6"/>
    <p:sldId id="343" r:id="rId7"/>
    <p:sldId id="297" r:id="rId8"/>
    <p:sldId id="323" r:id="rId9"/>
    <p:sldId id="324" r:id="rId10"/>
    <p:sldId id="362" r:id="rId11"/>
    <p:sldId id="358" r:id="rId12"/>
    <p:sldId id="349" r:id="rId13"/>
    <p:sldId id="350" r:id="rId14"/>
    <p:sldId id="351" r:id="rId15"/>
    <p:sldId id="363" r:id="rId16"/>
    <p:sldId id="326" r:id="rId17"/>
    <p:sldId id="301" r:id="rId18"/>
    <p:sldId id="356" r:id="rId19"/>
    <p:sldId id="357" r:id="rId20"/>
    <p:sldId id="344" r:id="rId21"/>
    <p:sldId id="329" r:id="rId22"/>
    <p:sldId id="359" r:id="rId23"/>
    <p:sldId id="336" r:id="rId24"/>
    <p:sldId id="337" r:id="rId25"/>
    <p:sldId id="360" r:id="rId26"/>
    <p:sldId id="325" r:id="rId27"/>
    <p:sldId id="298" r:id="rId28"/>
    <p:sldId id="299" r:id="rId29"/>
    <p:sldId id="300" r:id="rId30"/>
    <p:sldId id="352" r:id="rId31"/>
    <p:sldId id="353" r:id="rId32"/>
    <p:sldId id="361" r:id="rId33"/>
    <p:sldId id="339" r:id="rId34"/>
    <p:sldId id="315" r:id="rId35"/>
    <p:sldId id="340" r:id="rId36"/>
    <p:sldId id="341" r:id="rId37"/>
    <p:sldId id="342" r:id="rId38"/>
    <p:sldId id="348" r:id="rId39"/>
    <p:sldId id="364" r:id="rId40"/>
    <p:sldId id="334" r:id="rId41"/>
    <p:sldId id="335" r:id="rId42"/>
    <p:sldId id="316" r:id="rId43"/>
    <p:sldId id="317" r:id="rId44"/>
    <p:sldId id="366" r:id="rId45"/>
    <p:sldId id="367" r:id="rId46"/>
    <p:sldId id="365" r:id="rId47"/>
    <p:sldId id="330" r:id="rId48"/>
    <p:sldId id="346" r:id="rId49"/>
    <p:sldId id="354" r:id="rId50"/>
    <p:sldId id="355" r:id="rId51"/>
    <p:sldId id="332" r:id="rId52"/>
    <p:sldId id="318" r:id="rId53"/>
    <p:sldId id="345" r:id="rId54"/>
    <p:sldId id="319" r:id="rId55"/>
    <p:sldId id="320" r:id="rId56"/>
    <p:sldId id="338" r:id="rId57"/>
    <p:sldId id="262" r:id="rId58"/>
    <p:sldId id="321" r:id="rId59"/>
  </p:sldIdLst>
  <p:sldSz cx="9144000" cy="5143500" type="screen16x9"/>
  <p:notesSz cx="6858000" cy="9144000"/>
  <p:embeddedFontLst>
    <p:embeddedFont>
      <p:font typeface="Bellota Text Light" panose="020B0604020202020204" charset="0"/>
      <p:regular r:id="rId61"/>
      <p:bold r:id="rId62"/>
      <p:italic r:id="rId63"/>
      <p:boldItalic r:id="rId64"/>
    </p:embeddedFont>
    <p:embeddedFont>
      <p:font typeface="Parisienne" panose="020B0604020202020204" charset="0"/>
      <p:regular r:id="rId65"/>
    </p:embeddedFont>
    <p:embeddedFont>
      <p:font typeface="Vidaloka" panose="020B0604020202020204" charset="0"/>
      <p:regular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5CB4430-2524-4F17-90F3-FB2896347D83}">
  <a:tblStyle styleId="{D5CB4430-2524-4F17-90F3-FB2896347D8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6CB284C-9BF5-42FC-AE91-A9D059309DA2}"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nsinger, Hillary P." userId="1c122a6b-6c82-4834-8ad8-596d7a7a6bec" providerId="ADAL" clId="{54EF3CA0-E13B-4DE8-A568-13F8C26869BA}"/>
    <pc:docChg chg="modSld">
      <pc:chgData name="Hunsinger, Hillary P." userId="1c122a6b-6c82-4834-8ad8-596d7a7a6bec" providerId="ADAL" clId="{54EF3CA0-E13B-4DE8-A568-13F8C26869BA}" dt="2026-08-25T02:46:39.475" v="20" actId="20577"/>
      <pc:docMkLst>
        <pc:docMk/>
      </pc:docMkLst>
      <pc:sldChg chg="modSp mod">
        <pc:chgData name="Hunsinger, Hillary P." userId="1c122a6b-6c82-4834-8ad8-596d7a7a6bec" providerId="ADAL" clId="{54EF3CA0-E13B-4DE8-A568-13F8C26869BA}" dt="2026-08-25T02:33:44.649" v="19" actId="20577"/>
        <pc:sldMkLst>
          <pc:docMk/>
          <pc:sldMk cId="1624244887" sldId="299"/>
        </pc:sldMkLst>
        <pc:spChg chg="mod">
          <ac:chgData name="Hunsinger, Hillary P." userId="1c122a6b-6c82-4834-8ad8-596d7a7a6bec" providerId="ADAL" clId="{54EF3CA0-E13B-4DE8-A568-13F8C26869BA}" dt="2026-08-25T02:33:44.649" v="19" actId="20577"/>
          <ac:spMkLst>
            <pc:docMk/>
            <pc:sldMk cId="1624244887" sldId="299"/>
            <ac:spMk id="3" creationId="{C974B587-6C40-5A2E-A8F2-F56C7D68B93E}"/>
          </ac:spMkLst>
        </pc:spChg>
      </pc:sldChg>
      <pc:sldChg chg="modSp mod">
        <pc:chgData name="Hunsinger, Hillary P." userId="1c122a6b-6c82-4834-8ad8-596d7a7a6bec" providerId="ADAL" clId="{54EF3CA0-E13B-4DE8-A568-13F8C26869BA}" dt="2026-08-25T02:46:39.475" v="20" actId="20577"/>
        <pc:sldMkLst>
          <pc:docMk/>
          <pc:sldMk cId="850162741" sldId="318"/>
        </pc:sldMkLst>
        <pc:spChg chg="mod">
          <ac:chgData name="Hunsinger, Hillary P." userId="1c122a6b-6c82-4834-8ad8-596d7a7a6bec" providerId="ADAL" clId="{54EF3CA0-E13B-4DE8-A568-13F8C26869BA}" dt="2026-08-25T02:46:39.475" v="20" actId="20577"/>
          <ac:spMkLst>
            <pc:docMk/>
            <pc:sldMk cId="850162741" sldId="318"/>
            <ac:spMk id="3" creationId="{7B174CB2-803D-68B8-CDEE-95A12D7F9892}"/>
          </ac:spMkLst>
        </pc:spChg>
      </pc:sldChg>
      <pc:sldChg chg="modSp mod">
        <pc:chgData name="Hunsinger, Hillary P." userId="1c122a6b-6c82-4834-8ad8-596d7a7a6bec" providerId="ADAL" clId="{54EF3CA0-E13B-4DE8-A568-13F8C26869BA}" dt="2026-08-25T02:21:47.826" v="17" actId="20577"/>
        <pc:sldMkLst>
          <pc:docMk/>
          <pc:sldMk cId="4203226435" sldId="322"/>
        </pc:sldMkLst>
        <pc:spChg chg="mod">
          <ac:chgData name="Hunsinger, Hillary P." userId="1c122a6b-6c82-4834-8ad8-596d7a7a6bec" providerId="ADAL" clId="{54EF3CA0-E13B-4DE8-A568-13F8C26869BA}" dt="2026-08-25T02:21:47.826" v="17" actId="20577"/>
          <ac:spMkLst>
            <pc:docMk/>
            <pc:sldMk cId="4203226435" sldId="322"/>
            <ac:spMk id="3" creationId="{1833F0DD-E8F7-85A0-63C8-5CFC5D17213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lIns="91435" tIns="45718" rIns="91435" bIns="45718"/>
          <a:lstStyle/>
          <a:p>
            <a:fld id="{10D78C18-E2C4-428B-AE1B-8FE9AC529238}" type="slidenum">
              <a:rPr lang="en-US" smtClean="0"/>
              <a:t>29</a:t>
            </a:fld>
            <a:endParaRPr lang="en-US"/>
          </a:p>
        </p:txBody>
      </p:sp>
    </p:spTree>
    <p:extLst>
      <p:ext uri="{BB962C8B-B14F-4D97-AF65-F5344CB8AC3E}">
        <p14:creationId xmlns:p14="http://schemas.microsoft.com/office/powerpoint/2010/main" val="2607269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2547725"/>
            <a:ext cx="2595750" cy="2595775"/>
          </a:xfrm>
          <a:prstGeom prst="rect">
            <a:avLst/>
          </a:prstGeom>
          <a:noFill/>
          <a:ln>
            <a:noFill/>
          </a:ln>
        </p:spPr>
      </p:pic>
      <p:sp>
        <p:nvSpPr>
          <p:cNvPr id="11" name="Google Shape;11;p2"/>
          <p:cNvSpPr/>
          <p:nvPr/>
        </p:nvSpPr>
        <p:spPr>
          <a:xfrm>
            <a:off x="548700" y="548700"/>
            <a:ext cx="8046600" cy="4046100"/>
          </a:xfrm>
          <a:prstGeom prst="frame">
            <a:avLst>
              <a:gd name="adj1" fmla="val 637"/>
            </a:avLst>
          </a:prstGeom>
          <a:gradFill>
            <a:gsLst>
              <a:gs pos="0">
                <a:schemeClr val="accent5"/>
              </a:gs>
              <a:gs pos="31000">
                <a:schemeClr val="accent6"/>
              </a:gs>
              <a:gs pos="69000">
                <a:schemeClr val="accent5"/>
              </a:gs>
              <a:gs pos="100000">
                <a:schemeClr val="accent6"/>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Google Shape;12;p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218425" y="-25"/>
            <a:ext cx="3925575" cy="4932726"/>
          </a:xfrm>
          <a:prstGeom prst="rect">
            <a:avLst/>
          </a:prstGeom>
          <a:noFill/>
          <a:ln>
            <a:noFill/>
          </a:ln>
        </p:spPr>
      </p:pic>
      <p:sp>
        <p:nvSpPr>
          <p:cNvPr id="13" name="Google Shape;13;p2"/>
          <p:cNvSpPr txBox="1">
            <a:spLocks noGrp="1"/>
          </p:cNvSpPr>
          <p:nvPr>
            <p:ph type="ctrTitle"/>
          </p:nvPr>
        </p:nvSpPr>
        <p:spPr>
          <a:xfrm>
            <a:off x="994975" y="1003175"/>
            <a:ext cx="4781700" cy="1710000"/>
          </a:xfrm>
          <a:prstGeom prst="rect">
            <a:avLst/>
          </a:prstGeom>
        </p:spPr>
        <p:txBody>
          <a:bodyPr spcFirstLastPara="1" wrap="square" lIns="0" tIns="0" rIns="0" bIns="0" anchor="t" anchorCtr="0">
            <a:noAutofit/>
          </a:bodyPr>
          <a:lstStyle>
            <a:lvl1pPr lvl="0" rtl="0">
              <a:lnSpc>
                <a:spcPct val="80000"/>
              </a:lnSpc>
              <a:spcBef>
                <a:spcPts val="0"/>
              </a:spcBef>
              <a:spcAft>
                <a:spcPts val="0"/>
              </a:spcAft>
              <a:buSzPts val="6000"/>
              <a:buNone/>
              <a:defRPr sz="6000"/>
            </a:lvl1pPr>
            <a:lvl2pPr lvl="1" rtl="0">
              <a:lnSpc>
                <a:spcPct val="80000"/>
              </a:lnSpc>
              <a:spcBef>
                <a:spcPts val="0"/>
              </a:spcBef>
              <a:spcAft>
                <a:spcPts val="0"/>
              </a:spcAft>
              <a:buSzPts val="6000"/>
              <a:buNone/>
              <a:defRPr sz="6000"/>
            </a:lvl2pPr>
            <a:lvl3pPr lvl="2" rtl="0">
              <a:lnSpc>
                <a:spcPct val="80000"/>
              </a:lnSpc>
              <a:spcBef>
                <a:spcPts val="0"/>
              </a:spcBef>
              <a:spcAft>
                <a:spcPts val="0"/>
              </a:spcAft>
              <a:buSzPts val="6000"/>
              <a:buNone/>
              <a:defRPr sz="6000"/>
            </a:lvl3pPr>
            <a:lvl4pPr lvl="3" rtl="0">
              <a:lnSpc>
                <a:spcPct val="80000"/>
              </a:lnSpc>
              <a:spcBef>
                <a:spcPts val="0"/>
              </a:spcBef>
              <a:spcAft>
                <a:spcPts val="0"/>
              </a:spcAft>
              <a:buSzPts val="6000"/>
              <a:buNone/>
              <a:defRPr sz="6000"/>
            </a:lvl4pPr>
            <a:lvl5pPr lvl="4" rtl="0">
              <a:lnSpc>
                <a:spcPct val="80000"/>
              </a:lnSpc>
              <a:spcBef>
                <a:spcPts val="0"/>
              </a:spcBef>
              <a:spcAft>
                <a:spcPts val="0"/>
              </a:spcAft>
              <a:buSzPts val="6000"/>
              <a:buNone/>
              <a:defRPr sz="6000"/>
            </a:lvl5pPr>
            <a:lvl6pPr lvl="5" rtl="0">
              <a:lnSpc>
                <a:spcPct val="80000"/>
              </a:lnSpc>
              <a:spcBef>
                <a:spcPts val="0"/>
              </a:spcBef>
              <a:spcAft>
                <a:spcPts val="0"/>
              </a:spcAft>
              <a:buSzPts val="6000"/>
              <a:buNone/>
              <a:defRPr sz="6000"/>
            </a:lvl6pPr>
            <a:lvl7pPr lvl="6" rtl="0">
              <a:lnSpc>
                <a:spcPct val="80000"/>
              </a:lnSpc>
              <a:spcBef>
                <a:spcPts val="0"/>
              </a:spcBef>
              <a:spcAft>
                <a:spcPts val="0"/>
              </a:spcAft>
              <a:buSzPts val="6000"/>
              <a:buNone/>
              <a:defRPr sz="6000"/>
            </a:lvl7pPr>
            <a:lvl8pPr lvl="7" rtl="0">
              <a:lnSpc>
                <a:spcPct val="80000"/>
              </a:lnSpc>
              <a:spcBef>
                <a:spcPts val="0"/>
              </a:spcBef>
              <a:spcAft>
                <a:spcPts val="0"/>
              </a:spcAft>
              <a:buSzPts val="6000"/>
              <a:buNone/>
              <a:defRPr sz="6000"/>
            </a:lvl8pPr>
            <a:lvl9pPr lvl="8" rtl="0">
              <a:lnSpc>
                <a:spcPct val="80000"/>
              </a:lnSpc>
              <a:spcBef>
                <a:spcPts val="0"/>
              </a:spcBef>
              <a:spcAft>
                <a:spcPts val="0"/>
              </a:spcAft>
              <a:buSzPts val="6000"/>
              <a:buNone/>
              <a:defRPr sz="6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pic>
        <p:nvPicPr>
          <p:cNvPr id="32" name="Google Shape;32;p5"/>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2616525"/>
            <a:ext cx="1540475" cy="2526975"/>
          </a:xfrm>
          <a:prstGeom prst="rect">
            <a:avLst/>
          </a:prstGeom>
          <a:noFill/>
          <a:ln>
            <a:noFill/>
          </a:ln>
        </p:spPr>
      </p:pic>
      <p:sp>
        <p:nvSpPr>
          <p:cNvPr id="33" name="Google Shape;33;p5"/>
          <p:cNvSpPr/>
          <p:nvPr/>
        </p:nvSpPr>
        <p:spPr>
          <a:xfrm>
            <a:off x="548700" y="548700"/>
            <a:ext cx="8046600" cy="4046100"/>
          </a:xfrm>
          <a:prstGeom prst="frame">
            <a:avLst>
              <a:gd name="adj1" fmla="val 637"/>
            </a:avLst>
          </a:prstGeom>
          <a:gradFill>
            <a:gsLst>
              <a:gs pos="0">
                <a:schemeClr val="accent5"/>
              </a:gs>
              <a:gs pos="31000">
                <a:schemeClr val="accent6"/>
              </a:gs>
              <a:gs pos="69000">
                <a:schemeClr val="accent5"/>
              </a:gs>
              <a:gs pos="100000">
                <a:schemeClr val="accent6"/>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5"/>
          <p:cNvSpPr txBox="1">
            <a:spLocks noGrp="1"/>
          </p:cNvSpPr>
          <p:nvPr>
            <p:ph type="title"/>
          </p:nvPr>
        </p:nvSpPr>
        <p:spPr>
          <a:xfrm>
            <a:off x="994975" y="984265"/>
            <a:ext cx="7154100" cy="393600"/>
          </a:xfrm>
          <a:prstGeom prst="rect">
            <a:avLst/>
          </a:prstGeom>
        </p:spPr>
        <p:txBody>
          <a:bodyPr spcFirstLastPara="1" wrap="square" lIns="0" tIns="0" rIns="0" bIns="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 name="Google Shape;35;p5"/>
          <p:cNvSpPr txBox="1">
            <a:spLocks noGrp="1"/>
          </p:cNvSpPr>
          <p:nvPr>
            <p:ph type="body" idx="1"/>
          </p:nvPr>
        </p:nvSpPr>
        <p:spPr>
          <a:xfrm>
            <a:off x="994975" y="1524837"/>
            <a:ext cx="7154100" cy="28056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36" name="Google Shape;36;p5"/>
          <p:cNvSpPr txBox="1">
            <a:spLocks noGrp="1"/>
          </p:cNvSpPr>
          <p:nvPr>
            <p:ph type="sldNum" idx="12"/>
          </p:nvPr>
        </p:nvSpPr>
        <p:spPr>
          <a:xfrm>
            <a:off x="4297650" y="4594800"/>
            <a:ext cx="548700" cy="54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pic>
        <p:nvPicPr>
          <p:cNvPr id="37" name="Google Shape;37;p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961300" y="0"/>
            <a:ext cx="3182701" cy="232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10"/>
          <p:cNvSpPr/>
          <p:nvPr/>
        </p:nvSpPr>
        <p:spPr>
          <a:xfrm>
            <a:off x="548700" y="548700"/>
            <a:ext cx="8046600" cy="4046100"/>
          </a:xfrm>
          <a:prstGeom prst="frame">
            <a:avLst>
              <a:gd name="adj1" fmla="val 637"/>
            </a:avLst>
          </a:prstGeom>
          <a:gradFill>
            <a:gsLst>
              <a:gs pos="0">
                <a:schemeClr val="accent5"/>
              </a:gs>
              <a:gs pos="31000">
                <a:schemeClr val="accent6"/>
              </a:gs>
              <a:gs pos="69000">
                <a:schemeClr val="accent5"/>
              </a:gs>
              <a:gs pos="100000">
                <a:schemeClr val="accent6"/>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0"/>
          <p:cNvSpPr txBox="1">
            <a:spLocks noGrp="1"/>
          </p:cNvSpPr>
          <p:nvPr>
            <p:ph type="sldNum" idx="12"/>
          </p:nvPr>
        </p:nvSpPr>
        <p:spPr>
          <a:xfrm>
            <a:off x="4297650" y="4594800"/>
            <a:ext cx="548700" cy="54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8"/>
        <p:cNvGrpSpPr/>
        <p:nvPr/>
      </p:nvGrpSpPr>
      <p:grpSpPr>
        <a:xfrm>
          <a:off x="0" y="0"/>
          <a:ext cx="0" cy="0"/>
          <a:chOff x="0" y="0"/>
          <a:chExt cx="0" cy="0"/>
        </a:xfrm>
      </p:grpSpPr>
      <p:pic>
        <p:nvPicPr>
          <p:cNvPr id="39" name="Google Shape;39;p6"/>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2616525"/>
            <a:ext cx="1540475" cy="2526975"/>
          </a:xfrm>
          <a:prstGeom prst="rect">
            <a:avLst/>
          </a:prstGeom>
          <a:noFill/>
          <a:ln>
            <a:noFill/>
          </a:ln>
        </p:spPr>
      </p:pic>
      <p:sp>
        <p:nvSpPr>
          <p:cNvPr id="40" name="Google Shape;40;p6"/>
          <p:cNvSpPr/>
          <p:nvPr/>
        </p:nvSpPr>
        <p:spPr>
          <a:xfrm>
            <a:off x="548700" y="548700"/>
            <a:ext cx="8046600" cy="4046100"/>
          </a:xfrm>
          <a:prstGeom prst="frame">
            <a:avLst>
              <a:gd name="adj1" fmla="val 637"/>
            </a:avLst>
          </a:prstGeom>
          <a:gradFill>
            <a:gsLst>
              <a:gs pos="0">
                <a:schemeClr val="accent5"/>
              </a:gs>
              <a:gs pos="31000">
                <a:schemeClr val="accent6"/>
              </a:gs>
              <a:gs pos="69000">
                <a:schemeClr val="accent5"/>
              </a:gs>
              <a:gs pos="100000">
                <a:schemeClr val="accent6"/>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6"/>
          <p:cNvSpPr txBox="1">
            <a:spLocks noGrp="1"/>
          </p:cNvSpPr>
          <p:nvPr>
            <p:ph type="title"/>
          </p:nvPr>
        </p:nvSpPr>
        <p:spPr>
          <a:xfrm>
            <a:off x="994975" y="984265"/>
            <a:ext cx="7154100" cy="393600"/>
          </a:xfrm>
          <a:prstGeom prst="rect">
            <a:avLst/>
          </a:prstGeom>
        </p:spPr>
        <p:txBody>
          <a:bodyPr spcFirstLastPara="1" wrap="square" lIns="0" tIns="0" rIns="0" bIns="0"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2" name="Google Shape;42;p6"/>
          <p:cNvSpPr txBox="1">
            <a:spLocks noGrp="1"/>
          </p:cNvSpPr>
          <p:nvPr>
            <p:ph type="body" idx="1"/>
          </p:nvPr>
        </p:nvSpPr>
        <p:spPr>
          <a:xfrm>
            <a:off x="994975" y="1524825"/>
            <a:ext cx="3342600" cy="26976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3" name="Google Shape;43;p6"/>
          <p:cNvSpPr txBox="1">
            <a:spLocks noGrp="1"/>
          </p:cNvSpPr>
          <p:nvPr>
            <p:ph type="body" idx="2"/>
          </p:nvPr>
        </p:nvSpPr>
        <p:spPr>
          <a:xfrm>
            <a:off x="4806447" y="1524825"/>
            <a:ext cx="3342600" cy="26976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4" name="Google Shape;44;p6"/>
          <p:cNvSpPr txBox="1">
            <a:spLocks noGrp="1"/>
          </p:cNvSpPr>
          <p:nvPr>
            <p:ph type="sldNum" idx="12"/>
          </p:nvPr>
        </p:nvSpPr>
        <p:spPr>
          <a:xfrm>
            <a:off x="4297650" y="4594800"/>
            <a:ext cx="548700" cy="5487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pic>
        <p:nvPicPr>
          <p:cNvPr id="45" name="Google Shape;45;p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982550" y="0"/>
            <a:ext cx="3161451" cy="1983950"/>
          </a:xfrm>
          <a:prstGeom prst="rect">
            <a:avLst/>
          </a:prstGeom>
          <a:noFill/>
          <a:ln>
            <a:noFill/>
          </a:ln>
        </p:spPr>
      </p:pic>
    </p:spTree>
    <p:extLst>
      <p:ext uri="{BB962C8B-B14F-4D97-AF65-F5344CB8AC3E}">
        <p14:creationId xmlns:p14="http://schemas.microsoft.com/office/powerpoint/2010/main" val="823896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 Green Watercolor">
  <p:cSld name="Blank - Green Watercolor">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1"/>
          <p:cNvSpPr/>
          <p:nvPr/>
        </p:nvSpPr>
        <p:spPr>
          <a:xfrm>
            <a:off x="548700" y="548700"/>
            <a:ext cx="8046600" cy="4046100"/>
          </a:xfrm>
          <a:prstGeom prst="frame">
            <a:avLst>
              <a:gd name="adj1" fmla="val 637"/>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txBox="1">
            <a:spLocks noGrp="1"/>
          </p:cNvSpPr>
          <p:nvPr>
            <p:ph type="sldNum" idx="12"/>
          </p:nvPr>
        </p:nvSpPr>
        <p:spPr>
          <a:xfrm>
            <a:off x="4297650" y="4594800"/>
            <a:ext cx="548700" cy="5487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ctr" rtl="0">
              <a:spcBef>
                <a:spcPts val="0"/>
              </a:spcBef>
              <a:spcAft>
                <a:spcPts val="0"/>
              </a:spcAft>
              <a:buNone/>
            </a:pPr>
            <a:fld id="{00000000-1234-1234-1234-123412341234}" type="slidenum">
              <a:rPr lang="en"/>
              <a:t>‹#›</a:t>
            </a:fld>
            <a:endParaRPr/>
          </a:p>
        </p:txBody>
      </p:sp>
      <p:pic>
        <p:nvPicPr>
          <p:cNvPr id="73" name="Google Shape;73;p11"/>
          <p:cNvPicPr preferRelativeResize="0"/>
          <p:nvPr/>
        </p:nvPicPr>
        <p:blipFill>
          <a:blip r:embed="rId3">
            <a:alphaModFix/>
          </a:blip>
          <a:stretch>
            <a:fillRect/>
          </a:stretch>
        </p:blipFill>
        <p:spPr>
          <a:xfrm>
            <a:off x="6915100" y="0"/>
            <a:ext cx="2228899" cy="1726875"/>
          </a:xfrm>
          <a:prstGeom prst="rect">
            <a:avLst/>
          </a:prstGeom>
          <a:noFill/>
          <a:ln>
            <a:noFill/>
          </a:ln>
        </p:spPr>
      </p:pic>
      <p:pic>
        <p:nvPicPr>
          <p:cNvPr id="74" name="Google Shape;74;p11"/>
          <p:cNvPicPr preferRelativeResize="0"/>
          <p:nvPr/>
        </p:nvPicPr>
        <p:blipFill>
          <a:blip r:embed="rId4">
            <a:alphaModFix/>
          </a:blip>
          <a:stretch>
            <a:fillRect/>
          </a:stretch>
        </p:blipFill>
        <p:spPr>
          <a:xfrm>
            <a:off x="0" y="3059525"/>
            <a:ext cx="2083950" cy="2083975"/>
          </a:xfrm>
          <a:prstGeom prst="rect">
            <a:avLst/>
          </a:prstGeom>
          <a:noFill/>
          <a:ln>
            <a:noFill/>
          </a:ln>
        </p:spPr>
      </p:pic>
    </p:spTree>
    <p:extLst>
      <p:ext uri="{BB962C8B-B14F-4D97-AF65-F5344CB8AC3E}">
        <p14:creationId xmlns:p14="http://schemas.microsoft.com/office/powerpoint/2010/main" val="23901217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94975" y="984265"/>
            <a:ext cx="7154100" cy="393600"/>
          </a:xfrm>
          <a:prstGeom prst="rect">
            <a:avLst/>
          </a:prstGeom>
          <a:noFill/>
          <a:ln>
            <a:noFill/>
          </a:ln>
        </p:spPr>
        <p:txBody>
          <a:bodyPr spcFirstLastPara="1" wrap="square" lIns="0" tIns="0" rIns="0" bIns="0" anchor="t" anchorCtr="0">
            <a:noAutofit/>
          </a:bodyPr>
          <a:lstStyle>
            <a:lvl1pPr lvl="0"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1pPr>
            <a:lvl2pPr lvl="1"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2pPr>
            <a:lvl3pPr lvl="2"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3pPr>
            <a:lvl4pPr lvl="3"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4pPr>
            <a:lvl5pPr lvl="4"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5pPr>
            <a:lvl6pPr lvl="5"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6pPr>
            <a:lvl7pPr lvl="6"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7pPr>
            <a:lvl8pPr lvl="7"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8pPr>
            <a:lvl9pPr lvl="8" rtl="0">
              <a:lnSpc>
                <a:spcPct val="90000"/>
              </a:lnSpc>
              <a:spcBef>
                <a:spcPts val="0"/>
              </a:spcBef>
              <a:spcAft>
                <a:spcPts val="0"/>
              </a:spcAft>
              <a:buClr>
                <a:schemeClr val="dk2"/>
              </a:buClr>
              <a:buSzPts val="3000"/>
              <a:buFont typeface="Vidaloka"/>
              <a:buNone/>
              <a:defRPr sz="3000">
                <a:solidFill>
                  <a:schemeClr val="dk2"/>
                </a:solidFill>
                <a:latin typeface="Vidaloka"/>
                <a:ea typeface="Vidaloka"/>
                <a:cs typeface="Vidaloka"/>
                <a:sym typeface="Vidaloka"/>
              </a:defRPr>
            </a:lvl9pPr>
          </a:lstStyle>
          <a:p>
            <a:endParaRPr/>
          </a:p>
        </p:txBody>
      </p:sp>
      <p:sp>
        <p:nvSpPr>
          <p:cNvPr id="7" name="Google Shape;7;p1"/>
          <p:cNvSpPr txBox="1">
            <a:spLocks noGrp="1"/>
          </p:cNvSpPr>
          <p:nvPr>
            <p:ph type="body" idx="1"/>
          </p:nvPr>
        </p:nvSpPr>
        <p:spPr>
          <a:xfrm>
            <a:off x="994975" y="1524837"/>
            <a:ext cx="7154100" cy="28056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600"/>
              </a:spcBef>
              <a:spcAft>
                <a:spcPts val="0"/>
              </a:spcAft>
              <a:buClr>
                <a:schemeClr val="accent3"/>
              </a:buClr>
              <a:buSzPts val="2400"/>
              <a:buFont typeface="Bellota Text Light"/>
              <a:buChar char="⊳"/>
              <a:defRPr sz="2400">
                <a:solidFill>
                  <a:schemeClr val="dk1"/>
                </a:solidFill>
                <a:latin typeface="Bellota Text Light"/>
                <a:ea typeface="Bellota Text Light"/>
                <a:cs typeface="Bellota Text Light"/>
                <a:sym typeface="Bellota Text Light"/>
              </a:defRPr>
            </a:lvl1pPr>
            <a:lvl2pPr marL="914400" lvl="1" indent="-381000" rtl="0">
              <a:lnSpc>
                <a:spcPct val="115000"/>
              </a:lnSpc>
              <a:spcBef>
                <a:spcPts val="0"/>
              </a:spcBef>
              <a:spcAft>
                <a:spcPts val="0"/>
              </a:spcAft>
              <a:buClr>
                <a:schemeClr val="accent3"/>
              </a:buClr>
              <a:buSzPts val="2400"/>
              <a:buFont typeface="Bellota Text Light"/>
              <a:buChar char="○"/>
              <a:defRPr sz="2400">
                <a:solidFill>
                  <a:schemeClr val="dk1"/>
                </a:solidFill>
                <a:latin typeface="Bellota Text Light"/>
                <a:ea typeface="Bellota Text Light"/>
                <a:cs typeface="Bellota Text Light"/>
                <a:sym typeface="Bellota Text Light"/>
              </a:defRPr>
            </a:lvl2pPr>
            <a:lvl3pPr marL="1371600" lvl="2" indent="-381000" rtl="0">
              <a:lnSpc>
                <a:spcPct val="115000"/>
              </a:lnSpc>
              <a:spcBef>
                <a:spcPts val="0"/>
              </a:spcBef>
              <a:spcAft>
                <a:spcPts val="0"/>
              </a:spcAft>
              <a:buClr>
                <a:schemeClr val="accent3"/>
              </a:buClr>
              <a:buSzPts val="2400"/>
              <a:buFont typeface="Bellota Text Light"/>
              <a:buChar char="■"/>
              <a:defRPr sz="2400">
                <a:solidFill>
                  <a:schemeClr val="dk1"/>
                </a:solidFill>
                <a:latin typeface="Bellota Text Light"/>
                <a:ea typeface="Bellota Text Light"/>
                <a:cs typeface="Bellota Text Light"/>
                <a:sym typeface="Bellota Text Light"/>
              </a:defRPr>
            </a:lvl3pPr>
            <a:lvl4pPr marL="1828800" lvl="3" indent="-381000" rtl="0">
              <a:lnSpc>
                <a:spcPct val="115000"/>
              </a:lnSpc>
              <a:spcBef>
                <a:spcPts val="0"/>
              </a:spcBef>
              <a:spcAft>
                <a:spcPts val="0"/>
              </a:spcAft>
              <a:buClr>
                <a:schemeClr val="dk1"/>
              </a:buClr>
              <a:buSzPts val="2400"/>
              <a:buFont typeface="Bellota Text Light"/>
              <a:buChar char="●"/>
              <a:defRPr sz="2400">
                <a:solidFill>
                  <a:schemeClr val="dk1"/>
                </a:solidFill>
                <a:latin typeface="Bellota Text Light"/>
                <a:ea typeface="Bellota Text Light"/>
                <a:cs typeface="Bellota Text Light"/>
                <a:sym typeface="Bellota Text Light"/>
              </a:defRPr>
            </a:lvl4pPr>
            <a:lvl5pPr marL="2286000" lvl="4" indent="-381000" rtl="0">
              <a:lnSpc>
                <a:spcPct val="115000"/>
              </a:lnSpc>
              <a:spcBef>
                <a:spcPts val="0"/>
              </a:spcBef>
              <a:spcAft>
                <a:spcPts val="0"/>
              </a:spcAft>
              <a:buClr>
                <a:schemeClr val="dk1"/>
              </a:buClr>
              <a:buSzPts val="2400"/>
              <a:buFont typeface="Bellota Text Light"/>
              <a:buChar char="○"/>
              <a:defRPr sz="2400">
                <a:solidFill>
                  <a:schemeClr val="dk1"/>
                </a:solidFill>
                <a:latin typeface="Bellota Text Light"/>
                <a:ea typeface="Bellota Text Light"/>
                <a:cs typeface="Bellota Text Light"/>
                <a:sym typeface="Bellota Text Light"/>
              </a:defRPr>
            </a:lvl5pPr>
            <a:lvl6pPr marL="2743200" lvl="5" indent="-381000" rtl="0">
              <a:lnSpc>
                <a:spcPct val="115000"/>
              </a:lnSpc>
              <a:spcBef>
                <a:spcPts val="0"/>
              </a:spcBef>
              <a:spcAft>
                <a:spcPts val="0"/>
              </a:spcAft>
              <a:buClr>
                <a:schemeClr val="dk1"/>
              </a:buClr>
              <a:buSzPts val="2400"/>
              <a:buFont typeface="Bellota Text Light"/>
              <a:buChar char="■"/>
              <a:defRPr sz="2400">
                <a:solidFill>
                  <a:schemeClr val="dk1"/>
                </a:solidFill>
                <a:latin typeface="Bellota Text Light"/>
                <a:ea typeface="Bellota Text Light"/>
                <a:cs typeface="Bellota Text Light"/>
                <a:sym typeface="Bellota Text Light"/>
              </a:defRPr>
            </a:lvl6pPr>
            <a:lvl7pPr marL="3200400" lvl="6" indent="-381000" rtl="0">
              <a:lnSpc>
                <a:spcPct val="115000"/>
              </a:lnSpc>
              <a:spcBef>
                <a:spcPts val="0"/>
              </a:spcBef>
              <a:spcAft>
                <a:spcPts val="0"/>
              </a:spcAft>
              <a:buClr>
                <a:schemeClr val="dk1"/>
              </a:buClr>
              <a:buSzPts val="2400"/>
              <a:buFont typeface="Bellota Text Light"/>
              <a:buChar char="●"/>
              <a:defRPr sz="2400">
                <a:solidFill>
                  <a:schemeClr val="dk1"/>
                </a:solidFill>
                <a:latin typeface="Bellota Text Light"/>
                <a:ea typeface="Bellota Text Light"/>
                <a:cs typeface="Bellota Text Light"/>
                <a:sym typeface="Bellota Text Light"/>
              </a:defRPr>
            </a:lvl7pPr>
            <a:lvl8pPr marL="3657600" lvl="7" indent="-381000" rtl="0">
              <a:lnSpc>
                <a:spcPct val="115000"/>
              </a:lnSpc>
              <a:spcBef>
                <a:spcPts val="0"/>
              </a:spcBef>
              <a:spcAft>
                <a:spcPts val="0"/>
              </a:spcAft>
              <a:buClr>
                <a:schemeClr val="dk1"/>
              </a:buClr>
              <a:buSzPts val="2400"/>
              <a:buFont typeface="Bellota Text Light"/>
              <a:buChar char="○"/>
              <a:defRPr sz="2400">
                <a:solidFill>
                  <a:schemeClr val="dk1"/>
                </a:solidFill>
                <a:latin typeface="Bellota Text Light"/>
                <a:ea typeface="Bellota Text Light"/>
                <a:cs typeface="Bellota Text Light"/>
                <a:sym typeface="Bellota Text Light"/>
              </a:defRPr>
            </a:lvl8pPr>
            <a:lvl9pPr marL="4114800" lvl="8" indent="-381000" rtl="0">
              <a:lnSpc>
                <a:spcPct val="115000"/>
              </a:lnSpc>
              <a:spcBef>
                <a:spcPts val="0"/>
              </a:spcBef>
              <a:spcAft>
                <a:spcPts val="0"/>
              </a:spcAft>
              <a:buClr>
                <a:schemeClr val="dk1"/>
              </a:buClr>
              <a:buSzPts val="2400"/>
              <a:buFont typeface="Bellota Text Light"/>
              <a:buChar char="■"/>
              <a:defRPr sz="2400">
                <a:solidFill>
                  <a:schemeClr val="dk1"/>
                </a:solidFill>
                <a:latin typeface="Bellota Text Light"/>
                <a:ea typeface="Bellota Text Light"/>
                <a:cs typeface="Bellota Text Light"/>
                <a:sym typeface="Bellota Text Light"/>
              </a:defRPr>
            </a:lvl9pPr>
          </a:lstStyle>
          <a:p>
            <a:endParaRPr/>
          </a:p>
        </p:txBody>
      </p:sp>
      <p:sp>
        <p:nvSpPr>
          <p:cNvPr id="8" name="Google Shape;8;p1"/>
          <p:cNvSpPr txBox="1">
            <a:spLocks noGrp="1"/>
          </p:cNvSpPr>
          <p:nvPr>
            <p:ph type="sldNum" idx="12"/>
          </p:nvPr>
        </p:nvSpPr>
        <p:spPr>
          <a:xfrm>
            <a:off x="4297650" y="4594800"/>
            <a:ext cx="548700" cy="548700"/>
          </a:xfrm>
          <a:prstGeom prst="rect">
            <a:avLst/>
          </a:prstGeom>
          <a:noFill/>
          <a:ln>
            <a:noFill/>
          </a:ln>
        </p:spPr>
        <p:txBody>
          <a:bodyPr spcFirstLastPara="1" wrap="square" lIns="0" tIns="0" rIns="0" bIns="0" anchor="ctr" anchorCtr="0">
            <a:noAutofit/>
          </a:bodyPr>
          <a:lstStyle>
            <a:lvl1pPr lvl="0" algn="ctr" rtl="0">
              <a:buNone/>
              <a:defRPr sz="1300">
                <a:solidFill>
                  <a:schemeClr val="accent6"/>
                </a:solidFill>
                <a:latin typeface="Parisienne"/>
                <a:ea typeface="Parisienne"/>
                <a:cs typeface="Parisienne"/>
                <a:sym typeface="Parisienne"/>
              </a:defRPr>
            </a:lvl1pPr>
            <a:lvl2pPr lvl="1" algn="ctr" rtl="0">
              <a:buNone/>
              <a:defRPr sz="1300">
                <a:solidFill>
                  <a:schemeClr val="accent6"/>
                </a:solidFill>
                <a:latin typeface="Parisienne"/>
                <a:ea typeface="Parisienne"/>
                <a:cs typeface="Parisienne"/>
                <a:sym typeface="Parisienne"/>
              </a:defRPr>
            </a:lvl2pPr>
            <a:lvl3pPr lvl="2" algn="ctr" rtl="0">
              <a:buNone/>
              <a:defRPr sz="1300">
                <a:solidFill>
                  <a:schemeClr val="accent6"/>
                </a:solidFill>
                <a:latin typeface="Parisienne"/>
                <a:ea typeface="Parisienne"/>
                <a:cs typeface="Parisienne"/>
                <a:sym typeface="Parisienne"/>
              </a:defRPr>
            </a:lvl3pPr>
            <a:lvl4pPr lvl="3" algn="ctr" rtl="0">
              <a:buNone/>
              <a:defRPr sz="1300">
                <a:solidFill>
                  <a:schemeClr val="accent6"/>
                </a:solidFill>
                <a:latin typeface="Parisienne"/>
                <a:ea typeface="Parisienne"/>
                <a:cs typeface="Parisienne"/>
                <a:sym typeface="Parisienne"/>
              </a:defRPr>
            </a:lvl4pPr>
            <a:lvl5pPr lvl="4" algn="ctr" rtl="0">
              <a:buNone/>
              <a:defRPr sz="1300">
                <a:solidFill>
                  <a:schemeClr val="accent6"/>
                </a:solidFill>
                <a:latin typeface="Parisienne"/>
                <a:ea typeface="Parisienne"/>
                <a:cs typeface="Parisienne"/>
                <a:sym typeface="Parisienne"/>
              </a:defRPr>
            </a:lvl5pPr>
            <a:lvl6pPr lvl="5" algn="ctr" rtl="0">
              <a:buNone/>
              <a:defRPr sz="1300">
                <a:solidFill>
                  <a:schemeClr val="accent6"/>
                </a:solidFill>
                <a:latin typeface="Parisienne"/>
                <a:ea typeface="Parisienne"/>
                <a:cs typeface="Parisienne"/>
                <a:sym typeface="Parisienne"/>
              </a:defRPr>
            </a:lvl6pPr>
            <a:lvl7pPr lvl="6" algn="ctr" rtl="0">
              <a:buNone/>
              <a:defRPr sz="1300">
                <a:solidFill>
                  <a:schemeClr val="accent6"/>
                </a:solidFill>
                <a:latin typeface="Parisienne"/>
                <a:ea typeface="Parisienne"/>
                <a:cs typeface="Parisienne"/>
                <a:sym typeface="Parisienne"/>
              </a:defRPr>
            </a:lvl7pPr>
            <a:lvl8pPr lvl="7" algn="ctr" rtl="0">
              <a:buNone/>
              <a:defRPr sz="1300">
                <a:solidFill>
                  <a:schemeClr val="accent6"/>
                </a:solidFill>
                <a:latin typeface="Parisienne"/>
                <a:ea typeface="Parisienne"/>
                <a:cs typeface="Parisienne"/>
                <a:sym typeface="Parisienne"/>
              </a:defRPr>
            </a:lvl8pPr>
            <a:lvl9pPr lvl="8" algn="ctr" rtl="0">
              <a:buNone/>
              <a:defRPr sz="1300">
                <a:solidFill>
                  <a:schemeClr val="accent6"/>
                </a:solidFill>
                <a:latin typeface="Parisienne"/>
                <a:ea typeface="Parisienne"/>
                <a:cs typeface="Parisienne"/>
                <a:sym typeface="Parisienne"/>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6" r:id="rId3"/>
    <p:sldLayoutId id="2147483660" r:id="rId4"/>
    <p:sldLayoutId id="2147483661"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994975" y="1003175"/>
            <a:ext cx="4781700" cy="1710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Staph aureus bacteremia</a:t>
            </a:r>
            <a:endParaRPr/>
          </a:p>
        </p:txBody>
      </p:sp>
      <p:sp>
        <p:nvSpPr>
          <p:cNvPr id="2" name="TextBox 1">
            <a:extLst>
              <a:ext uri="{FF2B5EF4-FFF2-40B4-BE49-F238E27FC236}">
                <a16:creationId xmlns:a16="http://schemas.microsoft.com/office/drawing/2014/main" id="{666012FB-1354-9C08-BDCE-415F1D4AEE7C}"/>
              </a:ext>
            </a:extLst>
          </p:cNvPr>
          <p:cNvSpPr txBox="1"/>
          <p:nvPr/>
        </p:nvSpPr>
        <p:spPr>
          <a:xfrm>
            <a:off x="2020901" y="3242662"/>
            <a:ext cx="3749808" cy="1384995"/>
          </a:xfrm>
          <a:prstGeom prst="rect">
            <a:avLst/>
          </a:prstGeom>
          <a:noFill/>
        </p:spPr>
        <p:txBody>
          <a:bodyPr wrap="square" rtlCol="0">
            <a:spAutoFit/>
          </a:bodyPr>
          <a:lstStyle/>
          <a:p>
            <a:r>
              <a:rPr lang="en-US" sz="2800">
                <a:solidFill>
                  <a:schemeClr val="dk2"/>
                </a:solidFill>
                <a:latin typeface="Vidaloka"/>
                <a:sym typeface="Vidaloka"/>
              </a:rPr>
              <a:t>Hillary Hunsinger, DO</a:t>
            </a:r>
          </a:p>
          <a:p>
            <a:r>
              <a:rPr lang="en-US" sz="2800">
                <a:solidFill>
                  <a:schemeClr val="dk2"/>
                </a:solidFill>
                <a:latin typeface="Vidaloka"/>
                <a:sym typeface="Vidaloka"/>
              </a:rPr>
              <a:t>Infectious Diseases</a:t>
            </a:r>
          </a:p>
          <a:p>
            <a:r>
              <a:rPr lang="en-US" sz="2800">
                <a:solidFill>
                  <a:schemeClr val="dk2"/>
                </a:solidFill>
                <a:latin typeface="Vidaloka"/>
                <a:sym typeface="Vidaloka"/>
              </a:rPr>
              <a:t>Phoenix VA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611254" y="610288"/>
            <a:ext cx="7154100" cy="393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t>Case 1</a:t>
            </a:r>
            <a:endParaRPr dirty="0"/>
          </a:p>
        </p:txBody>
      </p:sp>
      <p:sp>
        <p:nvSpPr>
          <p:cNvPr id="108" name="Google Shape;108;p16"/>
          <p:cNvSpPr txBox="1">
            <a:spLocks noGrp="1"/>
          </p:cNvSpPr>
          <p:nvPr>
            <p:ph type="body" idx="1"/>
          </p:nvPr>
        </p:nvSpPr>
        <p:spPr>
          <a:xfrm>
            <a:off x="994975" y="1118506"/>
            <a:ext cx="7781632" cy="3476293"/>
          </a:xfrm>
          <a:prstGeom prst="rect">
            <a:avLst/>
          </a:prstGeom>
        </p:spPr>
        <p:txBody>
          <a:bodyPr spcFirstLastPara="1" wrap="square" lIns="0" tIns="0" rIns="0" bIns="0" anchor="t" anchorCtr="0">
            <a:noAutofit/>
          </a:bodyPr>
          <a:lstStyle/>
          <a:p>
            <a:pPr marL="457200" lvl="0" indent="-381000" algn="l" rtl="0">
              <a:spcBef>
                <a:spcPts val="600"/>
              </a:spcBef>
              <a:spcAft>
                <a:spcPts val="0"/>
              </a:spcAft>
              <a:buSzPts val="2400"/>
              <a:buChar char="⊳"/>
            </a:pPr>
            <a:r>
              <a:rPr lang="en-US" sz="2000" dirty="0"/>
              <a:t>A 66yo lady is admitted to the mental health unit and later moved to the medical unit due to uncontrolled blood sugars. </a:t>
            </a:r>
          </a:p>
          <a:p>
            <a:pPr marL="457200" lvl="0" indent="-381000" algn="l" rtl="0">
              <a:spcBef>
                <a:spcPts val="600"/>
              </a:spcBef>
              <a:spcAft>
                <a:spcPts val="0"/>
              </a:spcAft>
              <a:buSzPts val="2400"/>
              <a:buChar char="⊳"/>
            </a:pPr>
            <a:r>
              <a:rPr lang="en-US" sz="2000" dirty="0"/>
              <a:t>On hospital day 24, she developed fever of 102 and tachycardia. </a:t>
            </a:r>
          </a:p>
          <a:p>
            <a:pPr lvl="0"/>
            <a:r>
              <a:rPr lang="en-US" sz="2000" dirty="0"/>
              <a:t>She was started on vancomycin and ceftriaxone. </a:t>
            </a:r>
          </a:p>
          <a:p>
            <a:pPr lvl="0"/>
            <a:r>
              <a:rPr lang="en-US" sz="2000" dirty="0"/>
              <a:t>Blood cultures are drawn and at 16 hours turn positive with GPCs in clusters</a:t>
            </a:r>
          </a:p>
          <a:p>
            <a:pPr lvl="0"/>
            <a:r>
              <a:rPr lang="en-US" sz="2000" dirty="0"/>
              <a:t>Micro lab calls back an hour later and says the </a:t>
            </a:r>
            <a:r>
              <a:rPr lang="en-US" sz="2000" dirty="0" err="1"/>
              <a:t>Biofire</a:t>
            </a:r>
            <a:r>
              <a:rPr lang="en-US" sz="2000" dirty="0"/>
              <a:t> detected Staph aureus but the </a:t>
            </a:r>
            <a:r>
              <a:rPr lang="en-US" sz="2000" dirty="0" err="1"/>
              <a:t>mecA</a:t>
            </a:r>
            <a:r>
              <a:rPr lang="en-US" sz="2000" dirty="0"/>
              <a:t> gene was not detected</a:t>
            </a:r>
          </a:p>
          <a:p>
            <a:pPr marL="457200" lvl="0" indent="-381000" algn="l" rtl="0">
              <a:spcBef>
                <a:spcPts val="600"/>
              </a:spcBef>
              <a:spcAft>
                <a:spcPts val="0"/>
              </a:spcAft>
              <a:buSzPts val="2400"/>
              <a:buChar char="⊳"/>
            </a:pPr>
            <a:endParaRPr sz="2000" dirty="0"/>
          </a:p>
        </p:txBody>
      </p:sp>
      <p:sp>
        <p:nvSpPr>
          <p:cNvPr id="109" name="Google Shape;109;p16"/>
          <p:cNvSpPr txBox="1">
            <a:spLocks noGrp="1"/>
          </p:cNvSpPr>
          <p:nvPr>
            <p:ph type="sldNum" idx="12"/>
          </p:nvPr>
        </p:nvSpPr>
        <p:spPr>
          <a:xfrm>
            <a:off x="4297650" y="4594800"/>
            <a:ext cx="548700" cy="54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5ACBA-3AE3-7990-19D3-5E9A4BF07EF1}"/>
              </a:ext>
            </a:extLst>
          </p:cNvPr>
          <p:cNvSpPr>
            <a:spLocks noGrp="1"/>
          </p:cNvSpPr>
          <p:nvPr>
            <p:ph type="title"/>
          </p:nvPr>
        </p:nvSpPr>
        <p:spPr/>
        <p:txBody>
          <a:bodyPr/>
          <a:lstStyle/>
          <a:p>
            <a:r>
              <a:rPr lang="en-US"/>
              <a:t>Question</a:t>
            </a:r>
          </a:p>
        </p:txBody>
      </p:sp>
      <p:sp>
        <p:nvSpPr>
          <p:cNvPr id="3" name="Text Placeholder 2">
            <a:extLst>
              <a:ext uri="{FF2B5EF4-FFF2-40B4-BE49-F238E27FC236}">
                <a16:creationId xmlns:a16="http://schemas.microsoft.com/office/drawing/2014/main" id="{1833F0DD-E8F7-85A0-63C8-5CFC5D172134}"/>
              </a:ext>
            </a:extLst>
          </p:cNvPr>
          <p:cNvSpPr>
            <a:spLocks noGrp="1"/>
          </p:cNvSpPr>
          <p:nvPr>
            <p:ph type="body" idx="1"/>
          </p:nvPr>
        </p:nvSpPr>
        <p:spPr/>
        <p:txBody>
          <a:bodyPr/>
          <a:lstStyle/>
          <a:p>
            <a:r>
              <a:rPr lang="en-US" dirty="0"/>
              <a:t>Which should we do about her antibiotics?</a:t>
            </a:r>
          </a:p>
          <a:p>
            <a:pPr lvl="1"/>
            <a:r>
              <a:rPr lang="en-US" sz="2000" dirty="0"/>
              <a:t>A. Continue vancomycin and ceftriaxone until the culture is back</a:t>
            </a:r>
          </a:p>
          <a:p>
            <a:pPr lvl="1"/>
            <a:r>
              <a:rPr lang="en-US" sz="2000" dirty="0"/>
              <a:t>B. Continue vancomycin only for MRSA</a:t>
            </a:r>
          </a:p>
          <a:p>
            <a:pPr lvl="1"/>
            <a:r>
              <a:rPr lang="en-US" sz="2000" dirty="0"/>
              <a:t>C. Continue ceftriaxone only for MSSA and easy dosing</a:t>
            </a:r>
          </a:p>
          <a:p>
            <a:pPr lvl="1"/>
            <a:r>
              <a:rPr lang="en-US" sz="2000" dirty="0"/>
              <a:t>D. Switch to nafcillin for MSSA</a:t>
            </a:r>
          </a:p>
          <a:p>
            <a:pPr lvl="1"/>
            <a:r>
              <a:rPr lang="en-US" sz="2000" dirty="0"/>
              <a:t>E. Switch to cefazolin for MSSA</a:t>
            </a:r>
          </a:p>
        </p:txBody>
      </p:sp>
      <p:sp>
        <p:nvSpPr>
          <p:cNvPr id="4" name="Slide Number Placeholder 3">
            <a:extLst>
              <a:ext uri="{FF2B5EF4-FFF2-40B4-BE49-F238E27FC236}">
                <a16:creationId xmlns:a16="http://schemas.microsoft.com/office/drawing/2014/main" id="{6BF6B50C-1166-1338-DB99-9EF935FDD13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4203226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EAFBD-4F4F-8FEE-789E-049BB77F0E9A}"/>
              </a:ext>
            </a:extLst>
          </p:cNvPr>
          <p:cNvSpPr>
            <a:spLocks noGrp="1"/>
          </p:cNvSpPr>
          <p:nvPr>
            <p:ph type="title"/>
          </p:nvPr>
        </p:nvSpPr>
        <p:spPr/>
        <p:txBody>
          <a:bodyPr/>
          <a:lstStyle/>
          <a:p>
            <a:r>
              <a:rPr lang="en-US"/>
              <a:t>Answer</a:t>
            </a:r>
          </a:p>
        </p:txBody>
      </p:sp>
      <p:sp>
        <p:nvSpPr>
          <p:cNvPr id="3" name="Text Placeholder 2">
            <a:extLst>
              <a:ext uri="{FF2B5EF4-FFF2-40B4-BE49-F238E27FC236}">
                <a16:creationId xmlns:a16="http://schemas.microsoft.com/office/drawing/2014/main" id="{D1D67CCD-243E-02D1-BBA5-6926C9424554}"/>
              </a:ext>
            </a:extLst>
          </p:cNvPr>
          <p:cNvSpPr>
            <a:spLocks noGrp="1"/>
          </p:cNvSpPr>
          <p:nvPr>
            <p:ph type="body" idx="1"/>
          </p:nvPr>
        </p:nvSpPr>
        <p:spPr>
          <a:xfrm>
            <a:off x="1079499" y="1524837"/>
            <a:ext cx="7154100" cy="2805600"/>
          </a:xfrm>
        </p:spPr>
        <p:txBody>
          <a:bodyPr/>
          <a:lstStyle/>
          <a:p>
            <a:r>
              <a:rPr lang="en-US"/>
              <a:t>Cefazolin</a:t>
            </a:r>
          </a:p>
          <a:p>
            <a:endParaRPr lang="en-US"/>
          </a:p>
          <a:p>
            <a:r>
              <a:rPr lang="en-US" sz="2000"/>
              <a:t>This is MSSA bacteremia – the mecA gene causes methicillin (beta-lactam) resistance, which is not present in this isolate</a:t>
            </a:r>
          </a:p>
          <a:p>
            <a:r>
              <a:rPr lang="en-US" sz="2000"/>
              <a:t>Cefazolin is the treatment of choice in most cases of MSSA bacteremia. Nafcillin is also effective but has more side effects and issues</a:t>
            </a:r>
          </a:p>
        </p:txBody>
      </p:sp>
      <p:sp>
        <p:nvSpPr>
          <p:cNvPr id="4" name="Slide Number Placeholder 3">
            <a:extLst>
              <a:ext uri="{FF2B5EF4-FFF2-40B4-BE49-F238E27FC236}">
                <a16:creationId xmlns:a16="http://schemas.microsoft.com/office/drawing/2014/main" id="{A0C4CE4B-0DE4-EF8F-8246-061E58F65B6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862502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0"/>
          <p:cNvSpPr txBox="1">
            <a:spLocks noGrp="1"/>
          </p:cNvSpPr>
          <p:nvPr>
            <p:ph type="body" idx="1"/>
          </p:nvPr>
        </p:nvSpPr>
        <p:spPr>
          <a:xfrm>
            <a:off x="1486751" y="1524824"/>
            <a:ext cx="3342600" cy="3618675"/>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b="1" dirty="0"/>
              <a:t>Cefazolin 2gm q8h</a:t>
            </a:r>
          </a:p>
          <a:p>
            <a:pPr marL="342900" indent="-342900"/>
            <a:r>
              <a:rPr lang="en" dirty="0"/>
              <a:t>Well-tolerated</a:t>
            </a:r>
          </a:p>
          <a:p>
            <a:pPr marL="342900" indent="-342900"/>
            <a:r>
              <a:rPr lang="en-US" dirty="0"/>
              <a:t>AEs</a:t>
            </a:r>
            <a:r>
              <a:rPr lang="en" dirty="0"/>
              <a:t>: elevated LFTs, bone marrow suppression</a:t>
            </a:r>
          </a:p>
          <a:p>
            <a:pPr marL="342900" indent="-342900"/>
            <a:r>
              <a:rPr lang="en" dirty="0"/>
              <a:t>CNS penetration? </a:t>
            </a:r>
            <a:r>
              <a:rPr lang="en-US" dirty="0"/>
              <a:t>M</a:t>
            </a:r>
            <a:r>
              <a:rPr lang="en" dirty="0"/>
              <a:t>yth!</a:t>
            </a:r>
          </a:p>
          <a:p>
            <a:pPr marL="342900" indent="-342900"/>
            <a:r>
              <a:rPr lang="en" dirty="0"/>
              <a:t>Inoculum effect?</a:t>
            </a:r>
          </a:p>
          <a:p>
            <a:pPr marL="342900" indent="-342900"/>
            <a:r>
              <a:rPr lang="en" b="1" dirty="0"/>
              <a:t>May be a/w lower mortality </a:t>
            </a:r>
            <a:r>
              <a:rPr lang="en" dirty="0"/>
              <a:t>compared to anti-staph PCNs (RR 0.7)</a:t>
            </a:r>
            <a:endParaRPr dirty="0"/>
          </a:p>
        </p:txBody>
      </p:sp>
      <p:sp>
        <p:nvSpPr>
          <p:cNvPr id="146" name="Google Shape;146;p20"/>
          <p:cNvSpPr txBox="1">
            <a:spLocks noGrp="1"/>
          </p:cNvSpPr>
          <p:nvPr>
            <p:ph type="title"/>
          </p:nvPr>
        </p:nvSpPr>
        <p:spPr>
          <a:xfrm>
            <a:off x="994975" y="984265"/>
            <a:ext cx="7154100" cy="393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Treatment of MSSA bacteremia</a:t>
            </a:r>
            <a:endParaRPr/>
          </a:p>
        </p:txBody>
      </p:sp>
      <p:sp>
        <p:nvSpPr>
          <p:cNvPr id="147" name="Google Shape;147;p20"/>
          <p:cNvSpPr txBox="1">
            <a:spLocks noGrp="1"/>
          </p:cNvSpPr>
          <p:nvPr>
            <p:ph type="body" idx="2"/>
          </p:nvPr>
        </p:nvSpPr>
        <p:spPr>
          <a:xfrm>
            <a:off x="4737291" y="1524825"/>
            <a:ext cx="4199240" cy="3262328"/>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 b="1" dirty="0"/>
              <a:t>Nafcillin 2gm q4h or 12gm/24h infusion</a:t>
            </a:r>
          </a:p>
          <a:p>
            <a:pPr marL="342900" indent="-342900"/>
            <a:r>
              <a:rPr lang="en-US" dirty="0"/>
              <a:t>AEs</a:t>
            </a:r>
            <a:r>
              <a:rPr lang="en" dirty="0"/>
              <a:t>: AIN, elevated LFTs, potassium wasting</a:t>
            </a:r>
          </a:p>
          <a:p>
            <a:pPr marL="342900" indent="-342900"/>
            <a:r>
              <a:rPr lang="en" dirty="0"/>
              <a:t>Much more frequent dosing</a:t>
            </a:r>
          </a:p>
          <a:p>
            <a:pPr marL="342900" indent="-342900"/>
            <a:r>
              <a:rPr lang="en-US" dirty="0"/>
              <a:t>Challenging at home</a:t>
            </a:r>
          </a:p>
          <a:p>
            <a:pPr marL="342900" indent="-342900"/>
            <a:r>
              <a:rPr lang="en-US" dirty="0"/>
              <a:t>A</a:t>
            </a:r>
            <a:r>
              <a:rPr lang="en" dirty="0"/>
              <a:t> lot of fluid</a:t>
            </a:r>
          </a:p>
        </p:txBody>
      </p:sp>
      <p:sp>
        <p:nvSpPr>
          <p:cNvPr id="148" name="Google Shape;148;p20"/>
          <p:cNvSpPr txBox="1">
            <a:spLocks noGrp="1"/>
          </p:cNvSpPr>
          <p:nvPr>
            <p:ph type="sldNum" idx="12"/>
          </p:nvPr>
        </p:nvSpPr>
        <p:spPr>
          <a:xfrm>
            <a:off x="4297650" y="4594800"/>
            <a:ext cx="548700" cy="54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FF3E9-AB7C-F350-A528-A88F49374A9C}"/>
              </a:ext>
            </a:extLst>
          </p:cNvPr>
          <p:cNvSpPr>
            <a:spLocks noGrp="1"/>
          </p:cNvSpPr>
          <p:nvPr>
            <p:ph type="title"/>
          </p:nvPr>
        </p:nvSpPr>
        <p:spPr>
          <a:xfrm>
            <a:off x="833610" y="807533"/>
            <a:ext cx="7154100" cy="393600"/>
          </a:xfrm>
        </p:spPr>
        <p:txBody>
          <a:bodyPr/>
          <a:lstStyle/>
          <a:p>
            <a:r>
              <a:rPr lang="en-US"/>
              <a:t>Avoid for MSSA:</a:t>
            </a:r>
          </a:p>
        </p:txBody>
      </p:sp>
      <p:sp>
        <p:nvSpPr>
          <p:cNvPr id="3" name="Text Placeholder 2">
            <a:extLst>
              <a:ext uri="{FF2B5EF4-FFF2-40B4-BE49-F238E27FC236}">
                <a16:creationId xmlns:a16="http://schemas.microsoft.com/office/drawing/2014/main" id="{50EDEDC6-AA8D-345C-3426-7677BCEE2D81}"/>
              </a:ext>
            </a:extLst>
          </p:cNvPr>
          <p:cNvSpPr>
            <a:spLocks noGrp="1"/>
          </p:cNvSpPr>
          <p:nvPr>
            <p:ph type="body" idx="1"/>
          </p:nvPr>
        </p:nvSpPr>
        <p:spPr>
          <a:xfrm>
            <a:off x="998516" y="1201133"/>
            <a:ext cx="7695667" cy="3500521"/>
          </a:xfrm>
        </p:spPr>
        <p:txBody>
          <a:bodyPr/>
          <a:lstStyle/>
          <a:p>
            <a:r>
              <a:rPr lang="en-US" sz="2000"/>
              <a:t>Vancomycin</a:t>
            </a:r>
          </a:p>
          <a:p>
            <a:pPr lvl="1"/>
            <a:r>
              <a:rPr lang="en-US" sz="2000"/>
              <a:t>Higher mortality risk compared to cefazolin</a:t>
            </a:r>
          </a:p>
          <a:p>
            <a:pPr lvl="1"/>
            <a:r>
              <a:rPr lang="en-US" sz="2000"/>
              <a:t>30% failure rate in one trial</a:t>
            </a:r>
          </a:p>
          <a:p>
            <a:pPr lvl="1"/>
            <a:r>
              <a:rPr lang="en-US" sz="2000"/>
              <a:t>Trial of pt with PCN allergy: reassessing allergy and treating with cefazolin was superior to vancomycin</a:t>
            </a:r>
          </a:p>
          <a:p>
            <a:r>
              <a:rPr lang="en-US" sz="2000"/>
              <a:t>Ceftriaxone</a:t>
            </a:r>
          </a:p>
          <a:p>
            <a:pPr lvl="1"/>
            <a:r>
              <a:rPr lang="en-US" sz="2000"/>
              <a:t>Inferior in multiple trials</a:t>
            </a:r>
          </a:p>
          <a:p>
            <a:pPr lvl="1"/>
            <a:r>
              <a:rPr lang="en-US" sz="2000"/>
              <a:t>A few trials in OPAT found that ceftriaxone was non-inferior, but they are flawed</a:t>
            </a:r>
          </a:p>
        </p:txBody>
      </p:sp>
      <p:sp>
        <p:nvSpPr>
          <p:cNvPr id="4" name="Slide Number Placeholder 3">
            <a:extLst>
              <a:ext uri="{FF2B5EF4-FFF2-40B4-BE49-F238E27FC236}">
                <a16:creationId xmlns:a16="http://schemas.microsoft.com/office/drawing/2014/main" id="{F26FFBEB-14FE-EF83-67AC-8238E404E2C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1518623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306BB-54DA-4986-3D39-7B2668A97421}"/>
              </a:ext>
            </a:extLst>
          </p:cNvPr>
          <p:cNvSpPr>
            <a:spLocks noGrp="1"/>
          </p:cNvSpPr>
          <p:nvPr>
            <p:ph type="title"/>
          </p:nvPr>
        </p:nvSpPr>
        <p:spPr>
          <a:xfrm>
            <a:off x="864347" y="866874"/>
            <a:ext cx="7154100" cy="393600"/>
          </a:xfrm>
        </p:spPr>
        <p:txBody>
          <a:bodyPr/>
          <a:lstStyle/>
          <a:p>
            <a:r>
              <a:rPr lang="en-US" dirty="0"/>
              <a:t>Question</a:t>
            </a:r>
          </a:p>
        </p:txBody>
      </p:sp>
      <p:sp>
        <p:nvSpPr>
          <p:cNvPr id="3" name="Text Placeholder 2">
            <a:extLst>
              <a:ext uri="{FF2B5EF4-FFF2-40B4-BE49-F238E27FC236}">
                <a16:creationId xmlns:a16="http://schemas.microsoft.com/office/drawing/2014/main" id="{BF95CDDC-847E-B67C-A01C-634B7C0D31B4}"/>
              </a:ext>
            </a:extLst>
          </p:cNvPr>
          <p:cNvSpPr>
            <a:spLocks noGrp="1"/>
          </p:cNvSpPr>
          <p:nvPr>
            <p:ph type="body" idx="1"/>
          </p:nvPr>
        </p:nvSpPr>
        <p:spPr>
          <a:xfrm>
            <a:off x="994975" y="1436914"/>
            <a:ext cx="7154100" cy="2893523"/>
          </a:xfrm>
        </p:spPr>
        <p:txBody>
          <a:bodyPr/>
          <a:lstStyle/>
          <a:p>
            <a:r>
              <a:rPr lang="en-US" sz="2000" dirty="0"/>
              <a:t>Repeat BC are drawn. She happened to have a TTE the morning of the fever for LE edema and it did not show any vegetations. </a:t>
            </a:r>
            <a:r>
              <a:rPr lang="en-US" sz="2000" b="1" dirty="0"/>
              <a:t>What is the next step?</a:t>
            </a:r>
          </a:p>
          <a:p>
            <a:pPr lvl="1"/>
            <a:r>
              <a:rPr lang="en-US" sz="2000" dirty="0"/>
              <a:t>A. Place PICC and set up home antibiotics</a:t>
            </a:r>
          </a:p>
          <a:p>
            <a:pPr lvl="1"/>
            <a:r>
              <a:rPr lang="en-US" sz="2000" dirty="0"/>
              <a:t>B. Repeat an echo</a:t>
            </a:r>
          </a:p>
          <a:p>
            <a:pPr lvl="1"/>
            <a:r>
              <a:rPr lang="en-US" sz="2000" dirty="0"/>
              <a:t>C. Obtain CT chest, abdomen and pelvis</a:t>
            </a:r>
          </a:p>
          <a:p>
            <a:pPr lvl="1"/>
            <a:r>
              <a:rPr lang="en-US" sz="2000" dirty="0"/>
              <a:t>D. Obtain MRI spine</a:t>
            </a:r>
          </a:p>
          <a:p>
            <a:pPr lvl="1"/>
            <a:r>
              <a:rPr lang="en-US" sz="2000" dirty="0"/>
              <a:t>E. Talk to the patient and do an exam</a:t>
            </a:r>
          </a:p>
        </p:txBody>
      </p:sp>
      <p:sp>
        <p:nvSpPr>
          <p:cNvPr id="4" name="Slide Number Placeholder 3">
            <a:extLst>
              <a:ext uri="{FF2B5EF4-FFF2-40B4-BE49-F238E27FC236}">
                <a16:creationId xmlns:a16="http://schemas.microsoft.com/office/drawing/2014/main" id="{9FFED29E-F0EA-3BC5-8549-027C147D84F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853627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5D1C-79A1-C4AD-3801-EFACCB9CB42F}"/>
              </a:ext>
            </a:extLst>
          </p:cNvPr>
          <p:cNvSpPr>
            <a:spLocks noGrp="1"/>
          </p:cNvSpPr>
          <p:nvPr>
            <p:ph type="title"/>
          </p:nvPr>
        </p:nvSpPr>
        <p:spPr/>
        <p:txBody>
          <a:bodyPr/>
          <a:lstStyle/>
          <a:p>
            <a:r>
              <a:rPr lang="en-US"/>
              <a:t>Answer</a:t>
            </a:r>
          </a:p>
        </p:txBody>
      </p:sp>
      <p:sp>
        <p:nvSpPr>
          <p:cNvPr id="3" name="Text Placeholder 2">
            <a:extLst>
              <a:ext uri="{FF2B5EF4-FFF2-40B4-BE49-F238E27FC236}">
                <a16:creationId xmlns:a16="http://schemas.microsoft.com/office/drawing/2014/main" id="{6140A258-B546-8E81-7C9F-0033439EE36F}"/>
              </a:ext>
            </a:extLst>
          </p:cNvPr>
          <p:cNvSpPr>
            <a:spLocks noGrp="1"/>
          </p:cNvSpPr>
          <p:nvPr>
            <p:ph type="body" idx="1"/>
          </p:nvPr>
        </p:nvSpPr>
        <p:spPr>
          <a:xfrm>
            <a:off x="1198709" y="1524837"/>
            <a:ext cx="6950366" cy="2805600"/>
          </a:xfrm>
        </p:spPr>
        <p:txBody>
          <a:bodyPr/>
          <a:lstStyle/>
          <a:p>
            <a:r>
              <a:rPr lang="en-US" dirty="0"/>
              <a:t>Reassess patient for symptoms and PE signs for a source of infection</a:t>
            </a:r>
          </a:p>
          <a:p>
            <a:endParaRPr lang="en-US" dirty="0"/>
          </a:p>
          <a:p>
            <a:r>
              <a:rPr lang="en-US" dirty="0"/>
              <a:t>She has a warm, red area on her left volar forearm with a palpable cord just proximal to a </a:t>
            </a:r>
            <a:r>
              <a:rPr lang="en-US" dirty="0" err="1"/>
              <a:t>pIV</a:t>
            </a:r>
            <a:endParaRPr lang="en-US" dirty="0"/>
          </a:p>
        </p:txBody>
      </p:sp>
      <p:sp>
        <p:nvSpPr>
          <p:cNvPr id="4" name="Slide Number Placeholder 3">
            <a:extLst>
              <a:ext uri="{FF2B5EF4-FFF2-40B4-BE49-F238E27FC236}">
                <a16:creationId xmlns:a16="http://schemas.microsoft.com/office/drawing/2014/main" id="{DA08E00C-7AA1-795D-D415-7A4A9AEA9CC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209873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E802-0D5B-F33F-3F36-04D63596EF0A}"/>
              </a:ext>
            </a:extLst>
          </p:cNvPr>
          <p:cNvSpPr>
            <a:spLocks noGrp="1"/>
          </p:cNvSpPr>
          <p:nvPr>
            <p:ph type="title"/>
          </p:nvPr>
        </p:nvSpPr>
        <p:spPr>
          <a:xfrm>
            <a:off x="641509" y="653143"/>
            <a:ext cx="5759291" cy="871694"/>
          </a:xfrm>
        </p:spPr>
        <p:txBody>
          <a:bodyPr/>
          <a:lstStyle/>
          <a:p>
            <a:r>
              <a:rPr lang="en-US" dirty="0"/>
              <a:t>Initial search for a source (portal of entry) of bacteremia</a:t>
            </a:r>
          </a:p>
        </p:txBody>
      </p:sp>
      <p:sp>
        <p:nvSpPr>
          <p:cNvPr id="3" name="Text Placeholder 2">
            <a:extLst>
              <a:ext uri="{FF2B5EF4-FFF2-40B4-BE49-F238E27FC236}">
                <a16:creationId xmlns:a16="http://schemas.microsoft.com/office/drawing/2014/main" id="{C5F1B858-C5A0-4E55-8CBB-D4A48AF6A40A}"/>
              </a:ext>
            </a:extLst>
          </p:cNvPr>
          <p:cNvSpPr>
            <a:spLocks noGrp="1"/>
          </p:cNvSpPr>
          <p:nvPr>
            <p:ph type="body" idx="1"/>
          </p:nvPr>
        </p:nvSpPr>
        <p:spPr>
          <a:xfrm>
            <a:off x="1175657" y="1524837"/>
            <a:ext cx="7057942" cy="2965520"/>
          </a:xfrm>
        </p:spPr>
        <p:txBody>
          <a:bodyPr/>
          <a:lstStyle/>
          <a:p>
            <a:r>
              <a:rPr lang="en-US" sz="2000" dirty="0"/>
              <a:t>Review of systems, especially skin, musculoskeletal, dental</a:t>
            </a:r>
          </a:p>
          <a:p>
            <a:r>
              <a:rPr lang="en-US" sz="2000" dirty="0"/>
              <a:t>Full skin exam, including </a:t>
            </a:r>
            <a:r>
              <a:rPr lang="en-US" sz="2000" dirty="0" err="1"/>
              <a:t>pIV</a:t>
            </a:r>
            <a:r>
              <a:rPr lang="en-US" sz="2000" dirty="0"/>
              <a:t>/CVC sites</a:t>
            </a:r>
          </a:p>
          <a:p>
            <a:r>
              <a:rPr lang="en-US" sz="2000" dirty="0"/>
              <a:t>Examine all joints</a:t>
            </a:r>
          </a:p>
          <a:p>
            <a:r>
              <a:rPr lang="en-US" sz="2000" dirty="0"/>
              <a:t>Percuss entire spine</a:t>
            </a:r>
          </a:p>
          <a:p>
            <a:r>
              <a:rPr lang="en-US" sz="2000" dirty="0"/>
              <a:t>Examine teeth</a:t>
            </a:r>
          </a:p>
          <a:p>
            <a:r>
              <a:rPr lang="en-US" sz="2000" dirty="0"/>
              <a:t>Continue to examine daily for development of new metastatic sites of infection</a:t>
            </a:r>
          </a:p>
        </p:txBody>
      </p:sp>
      <p:sp>
        <p:nvSpPr>
          <p:cNvPr id="4" name="Slide Number Placeholder 3">
            <a:extLst>
              <a:ext uri="{FF2B5EF4-FFF2-40B4-BE49-F238E27FC236}">
                <a16:creationId xmlns:a16="http://schemas.microsoft.com/office/drawing/2014/main" id="{1F8CC5D7-BBAD-4F74-4F53-DF97366169D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714130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5466-CE5F-0758-C848-E91E9897106A}"/>
              </a:ext>
            </a:extLst>
          </p:cNvPr>
          <p:cNvSpPr>
            <a:spLocks noGrp="1"/>
          </p:cNvSpPr>
          <p:nvPr>
            <p:ph type="title"/>
          </p:nvPr>
        </p:nvSpPr>
        <p:spPr/>
        <p:txBody>
          <a:bodyPr/>
          <a:lstStyle/>
          <a:p>
            <a:r>
              <a:rPr lang="en-US" dirty="0"/>
              <a:t>Case 1 cont.</a:t>
            </a:r>
          </a:p>
        </p:txBody>
      </p:sp>
      <p:sp>
        <p:nvSpPr>
          <p:cNvPr id="3" name="Text Placeholder 2">
            <a:extLst>
              <a:ext uri="{FF2B5EF4-FFF2-40B4-BE49-F238E27FC236}">
                <a16:creationId xmlns:a16="http://schemas.microsoft.com/office/drawing/2014/main" id="{6333B9A1-765B-813A-598E-6767BD3C8586}"/>
              </a:ext>
            </a:extLst>
          </p:cNvPr>
          <p:cNvSpPr>
            <a:spLocks noGrp="1"/>
          </p:cNvSpPr>
          <p:nvPr>
            <p:ph type="body" idx="1"/>
          </p:nvPr>
        </p:nvSpPr>
        <p:spPr/>
        <p:txBody>
          <a:bodyPr/>
          <a:lstStyle/>
          <a:p>
            <a:r>
              <a:rPr lang="en-US" sz="2000" dirty="0"/>
              <a:t>The </a:t>
            </a:r>
            <a:r>
              <a:rPr lang="en-US" sz="2000" dirty="0" err="1"/>
              <a:t>pIV</a:t>
            </a:r>
            <a:r>
              <a:rPr lang="en-US" sz="2000" dirty="0"/>
              <a:t> is removed and US doppler shows superficial thrombophlebitis </a:t>
            </a:r>
          </a:p>
          <a:p>
            <a:r>
              <a:rPr lang="en-US" sz="2000" dirty="0"/>
              <a:t>Repeat blood cultures drawn on day 2 also grow MSSA</a:t>
            </a:r>
          </a:p>
          <a:p>
            <a:r>
              <a:rPr lang="en-US" sz="2000" dirty="0"/>
              <a:t>On re-evaluation, she reports worsening of her chronic neck and upper back pain with tenderness to percussion from C6-T3-ish area</a:t>
            </a:r>
          </a:p>
        </p:txBody>
      </p:sp>
      <p:sp>
        <p:nvSpPr>
          <p:cNvPr id="4" name="Slide Number Placeholder 3">
            <a:extLst>
              <a:ext uri="{FF2B5EF4-FFF2-40B4-BE49-F238E27FC236}">
                <a16:creationId xmlns:a16="http://schemas.microsoft.com/office/drawing/2014/main" id="{26C9222D-6A5E-01F7-E63C-11B845436E8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1484779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A8E97-D203-FCC6-F89E-49AEBAB9E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9511C5-4581-3275-68A3-86B0899F3F6E}"/>
              </a:ext>
            </a:extLst>
          </p:cNvPr>
          <p:cNvSpPr>
            <a:spLocks noGrp="1"/>
          </p:cNvSpPr>
          <p:nvPr>
            <p:ph type="title"/>
          </p:nvPr>
        </p:nvSpPr>
        <p:spPr>
          <a:xfrm>
            <a:off x="633640" y="616263"/>
            <a:ext cx="7154100" cy="393600"/>
          </a:xfrm>
        </p:spPr>
        <p:txBody>
          <a:bodyPr/>
          <a:lstStyle/>
          <a:p>
            <a:r>
              <a:rPr lang="en-US" dirty="0"/>
              <a:t>Question </a:t>
            </a:r>
          </a:p>
        </p:txBody>
      </p:sp>
      <p:sp>
        <p:nvSpPr>
          <p:cNvPr id="3" name="Text Placeholder 2">
            <a:extLst>
              <a:ext uri="{FF2B5EF4-FFF2-40B4-BE49-F238E27FC236}">
                <a16:creationId xmlns:a16="http://schemas.microsoft.com/office/drawing/2014/main" id="{2DC3A656-56AA-4A24-2AAD-83900D04086F}"/>
              </a:ext>
            </a:extLst>
          </p:cNvPr>
          <p:cNvSpPr>
            <a:spLocks noGrp="1"/>
          </p:cNvSpPr>
          <p:nvPr>
            <p:ph type="body" idx="1"/>
          </p:nvPr>
        </p:nvSpPr>
        <p:spPr>
          <a:xfrm>
            <a:off x="790950" y="1282356"/>
            <a:ext cx="7577443" cy="3312444"/>
          </a:xfrm>
        </p:spPr>
        <p:txBody>
          <a:bodyPr/>
          <a:lstStyle/>
          <a:p>
            <a:r>
              <a:rPr lang="en-US" sz="2000" dirty="0"/>
              <a:t>Besides ID consultation, what is the next step in the management of this patient?</a:t>
            </a:r>
          </a:p>
          <a:p>
            <a:pPr lvl="1"/>
            <a:r>
              <a:rPr lang="en-US" sz="2000" dirty="0"/>
              <a:t>A. Change cefazolin to nafcillin</a:t>
            </a:r>
          </a:p>
          <a:p>
            <a:pPr lvl="1"/>
            <a:r>
              <a:rPr lang="en-US" sz="2000" dirty="0"/>
              <a:t>B. Order repeat TTE</a:t>
            </a:r>
          </a:p>
          <a:p>
            <a:pPr lvl="1"/>
            <a:r>
              <a:rPr lang="en-US" sz="2000" dirty="0"/>
              <a:t>C. Order TEE</a:t>
            </a:r>
          </a:p>
          <a:p>
            <a:pPr lvl="1"/>
            <a:r>
              <a:rPr lang="en-US" sz="2000" dirty="0"/>
              <a:t>D. Order MRI C-spine and T-spine</a:t>
            </a:r>
          </a:p>
          <a:p>
            <a:pPr lvl="1"/>
            <a:r>
              <a:rPr lang="en-US" sz="2000" dirty="0"/>
              <a:t>E. Order CT chest</a:t>
            </a:r>
          </a:p>
        </p:txBody>
      </p:sp>
      <p:sp>
        <p:nvSpPr>
          <p:cNvPr id="4" name="Slide Number Placeholder 3">
            <a:extLst>
              <a:ext uri="{FF2B5EF4-FFF2-40B4-BE49-F238E27FC236}">
                <a16:creationId xmlns:a16="http://schemas.microsoft.com/office/drawing/2014/main" id="{B331ECBC-A8E4-745F-84DD-7FB892D3292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3328019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E707F-44A9-6370-C8F2-A5EC7C1DF409}"/>
              </a:ext>
            </a:extLst>
          </p:cNvPr>
          <p:cNvSpPr>
            <a:spLocks noGrp="1"/>
          </p:cNvSpPr>
          <p:nvPr>
            <p:ph type="title"/>
          </p:nvPr>
        </p:nvSpPr>
        <p:spPr/>
        <p:txBody>
          <a:bodyPr/>
          <a:lstStyle/>
          <a:p>
            <a:r>
              <a:rPr lang="en-US"/>
              <a:t>Answer</a:t>
            </a:r>
          </a:p>
        </p:txBody>
      </p:sp>
      <p:sp>
        <p:nvSpPr>
          <p:cNvPr id="3" name="Text Placeholder 2">
            <a:extLst>
              <a:ext uri="{FF2B5EF4-FFF2-40B4-BE49-F238E27FC236}">
                <a16:creationId xmlns:a16="http://schemas.microsoft.com/office/drawing/2014/main" id="{ACE2B824-C5AB-E106-F830-296AC124B76C}"/>
              </a:ext>
            </a:extLst>
          </p:cNvPr>
          <p:cNvSpPr>
            <a:spLocks noGrp="1"/>
          </p:cNvSpPr>
          <p:nvPr>
            <p:ph type="body" idx="1"/>
          </p:nvPr>
        </p:nvSpPr>
        <p:spPr>
          <a:xfrm>
            <a:off x="1224643" y="1524837"/>
            <a:ext cx="6924432" cy="2805600"/>
          </a:xfrm>
        </p:spPr>
        <p:txBody>
          <a:bodyPr/>
          <a:lstStyle/>
          <a:p>
            <a:r>
              <a:rPr lang="en-US" sz="2000" dirty="0"/>
              <a:t>D. Order MRI C- and T-spine</a:t>
            </a:r>
          </a:p>
          <a:p>
            <a:endParaRPr lang="en-US" sz="2000" dirty="0"/>
          </a:p>
          <a:p>
            <a:r>
              <a:rPr lang="en-US" sz="2000" dirty="0"/>
              <a:t>The most important next step is identifying any metastatic sites of infection based on signs/symptoms so that source control can be pursued and/or antibiotic duration can be determined</a:t>
            </a:r>
          </a:p>
        </p:txBody>
      </p:sp>
      <p:sp>
        <p:nvSpPr>
          <p:cNvPr id="4" name="Slide Number Placeholder 3">
            <a:extLst>
              <a:ext uri="{FF2B5EF4-FFF2-40B4-BE49-F238E27FC236}">
                <a16:creationId xmlns:a16="http://schemas.microsoft.com/office/drawing/2014/main" id="{106C63E4-1E75-17C5-C1D6-3F52C7B363B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1394572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EAAC-77DA-9051-78E7-2AF23C0FAF19}"/>
              </a:ext>
            </a:extLst>
          </p:cNvPr>
          <p:cNvSpPr>
            <a:spLocks noGrp="1"/>
          </p:cNvSpPr>
          <p:nvPr>
            <p:ph type="title"/>
          </p:nvPr>
        </p:nvSpPr>
        <p:spPr>
          <a:xfrm>
            <a:off x="803246" y="748290"/>
            <a:ext cx="7154100" cy="393600"/>
          </a:xfrm>
        </p:spPr>
        <p:txBody>
          <a:bodyPr/>
          <a:lstStyle/>
          <a:p>
            <a:r>
              <a:rPr lang="en-US"/>
              <a:t>Source vs. metastatic infection</a:t>
            </a:r>
          </a:p>
        </p:txBody>
      </p:sp>
      <p:sp>
        <p:nvSpPr>
          <p:cNvPr id="3" name="Text Placeholder 2">
            <a:extLst>
              <a:ext uri="{FF2B5EF4-FFF2-40B4-BE49-F238E27FC236}">
                <a16:creationId xmlns:a16="http://schemas.microsoft.com/office/drawing/2014/main" id="{10FE41C0-DCD1-EA75-C926-6D0FA8D4F57F}"/>
              </a:ext>
            </a:extLst>
          </p:cNvPr>
          <p:cNvSpPr>
            <a:spLocks noGrp="1"/>
          </p:cNvSpPr>
          <p:nvPr>
            <p:ph type="body" idx="1"/>
          </p:nvPr>
        </p:nvSpPr>
        <p:spPr>
          <a:xfrm>
            <a:off x="882857" y="1377353"/>
            <a:ext cx="3558897" cy="2805600"/>
          </a:xfrm>
        </p:spPr>
        <p:txBody>
          <a:bodyPr/>
          <a:lstStyle/>
          <a:p>
            <a:r>
              <a:rPr lang="en-US" sz="2000" dirty="0"/>
              <a:t>Common sites of seeding:</a:t>
            </a:r>
          </a:p>
          <a:p>
            <a:pPr lvl="1"/>
            <a:r>
              <a:rPr lang="en-US" sz="1800" dirty="0"/>
              <a:t>Bones, </a:t>
            </a:r>
            <a:r>
              <a:rPr lang="en-US" sz="1800" dirty="0" err="1"/>
              <a:t>esp</a:t>
            </a:r>
            <a:r>
              <a:rPr lang="en-US" sz="1800" dirty="0"/>
              <a:t> vertebrae</a:t>
            </a:r>
          </a:p>
          <a:p>
            <a:pPr lvl="1"/>
            <a:r>
              <a:rPr lang="en-US" sz="1800" dirty="0"/>
              <a:t>Joints</a:t>
            </a:r>
          </a:p>
          <a:p>
            <a:pPr lvl="1"/>
            <a:r>
              <a:rPr lang="en-US" sz="1800" dirty="0"/>
              <a:t>Any prosthetic material</a:t>
            </a:r>
          </a:p>
          <a:p>
            <a:pPr lvl="1"/>
            <a:r>
              <a:rPr lang="en-US" sz="1800" dirty="0"/>
              <a:t>Anatomical abnormality</a:t>
            </a:r>
          </a:p>
          <a:p>
            <a:pPr lvl="1"/>
            <a:r>
              <a:rPr lang="en-US" sz="1800" dirty="0"/>
              <a:t>Emboli from IE: lungs, kidneys, spleen, brain</a:t>
            </a:r>
          </a:p>
        </p:txBody>
      </p:sp>
      <p:sp>
        <p:nvSpPr>
          <p:cNvPr id="4" name="Slide Number Placeholder 3">
            <a:extLst>
              <a:ext uri="{FF2B5EF4-FFF2-40B4-BE49-F238E27FC236}">
                <a16:creationId xmlns:a16="http://schemas.microsoft.com/office/drawing/2014/main" id="{E1CBB44E-937A-CF23-A2BA-2ED63C72AE0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13</a:t>
            </a:fld>
            <a:endParaRPr lang="en"/>
          </a:p>
        </p:txBody>
      </p:sp>
      <p:grpSp>
        <p:nvGrpSpPr>
          <p:cNvPr id="16" name="Group 15">
            <a:extLst>
              <a:ext uri="{FF2B5EF4-FFF2-40B4-BE49-F238E27FC236}">
                <a16:creationId xmlns:a16="http://schemas.microsoft.com/office/drawing/2014/main" id="{F718E8CF-0419-EF72-F852-DA024F4C6F9E}"/>
              </a:ext>
            </a:extLst>
          </p:cNvPr>
          <p:cNvGrpSpPr/>
          <p:nvPr/>
        </p:nvGrpSpPr>
        <p:grpSpPr>
          <a:xfrm>
            <a:off x="4501606" y="1330901"/>
            <a:ext cx="1519084" cy="604684"/>
            <a:chOff x="4572000" y="1504335"/>
            <a:chExt cx="1519084" cy="604684"/>
          </a:xfrm>
        </p:grpSpPr>
        <p:sp>
          <p:nvSpPr>
            <p:cNvPr id="6" name="Oval 5">
              <a:extLst>
                <a:ext uri="{FF2B5EF4-FFF2-40B4-BE49-F238E27FC236}">
                  <a16:creationId xmlns:a16="http://schemas.microsoft.com/office/drawing/2014/main" id="{8247858E-9A24-AC95-974A-47B31779BBD7}"/>
                </a:ext>
              </a:extLst>
            </p:cNvPr>
            <p:cNvSpPr/>
            <p:nvPr/>
          </p:nvSpPr>
          <p:spPr>
            <a:xfrm>
              <a:off x="4572000" y="1504335"/>
              <a:ext cx="1519084" cy="604684"/>
            </a:xfrm>
            <a:prstGeom prst="ellipse">
              <a:avLst/>
            </a:prstGeom>
            <a:solidFill>
              <a:schemeClr val="accent3">
                <a:alpha val="5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D5E0374-3793-405A-7816-5103B617700F}"/>
                </a:ext>
              </a:extLst>
            </p:cNvPr>
            <p:cNvSpPr txBox="1"/>
            <p:nvPr/>
          </p:nvSpPr>
          <p:spPr>
            <a:xfrm>
              <a:off x="4737919" y="1540825"/>
              <a:ext cx="1187245" cy="523220"/>
            </a:xfrm>
            <a:prstGeom prst="rect">
              <a:avLst/>
            </a:prstGeom>
            <a:noFill/>
          </p:spPr>
          <p:txBody>
            <a:bodyPr wrap="square" rtlCol="0">
              <a:spAutoFit/>
            </a:bodyPr>
            <a:lstStyle/>
            <a:p>
              <a:r>
                <a:rPr lang="en-US" b="1">
                  <a:solidFill>
                    <a:schemeClr val="bg1">
                      <a:lumMod val="50000"/>
                    </a:schemeClr>
                  </a:solidFill>
                </a:rPr>
                <a:t>Entry point for bacteria</a:t>
              </a:r>
            </a:p>
          </p:txBody>
        </p:sp>
      </p:grpSp>
      <p:grpSp>
        <p:nvGrpSpPr>
          <p:cNvPr id="15" name="Group 14">
            <a:extLst>
              <a:ext uri="{FF2B5EF4-FFF2-40B4-BE49-F238E27FC236}">
                <a16:creationId xmlns:a16="http://schemas.microsoft.com/office/drawing/2014/main" id="{E4F2D8CC-4261-0BC3-A3F4-4DE9E4D4D818}"/>
              </a:ext>
            </a:extLst>
          </p:cNvPr>
          <p:cNvGrpSpPr/>
          <p:nvPr/>
        </p:nvGrpSpPr>
        <p:grpSpPr>
          <a:xfrm>
            <a:off x="5723879" y="2354945"/>
            <a:ext cx="1799303" cy="685800"/>
            <a:chOff x="5796116" y="2462981"/>
            <a:chExt cx="1799303" cy="685800"/>
          </a:xfrm>
        </p:grpSpPr>
        <p:sp>
          <p:nvSpPr>
            <p:cNvPr id="5" name="Oval 4">
              <a:extLst>
                <a:ext uri="{FF2B5EF4-FFF2-40B4-BE49-F238E27FC236}">
                  <a16:creationId xmlns:a16="http://schemas.microsoft.com/office/drawing/2014/main" id="{298596BE-F1D5-164F-458D-D52F4C063148}"/>
                </a:ext>
              </a:extLst>
            </p:cNvPr>
            <p:cNvSpPr/>
            <p:nvPr/>
          </p:nvSpPr>
          <p:spPr>
            <a:xfrm>
              <a:off x="5796116" y="2462981"/>
              <a:ext cx="1799303" cy="685800"/>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764E6EB-2700-D576-8758-2B6F6A6FC1CF}"/>
                </a:ext>
              </a:extLst>
            </p:cNvPr>
            <p:cNvSpPr txBox="1"/>
            <p:nvPr/>
          </p:nvSpPr>
          <p:spPr>
            <a:xfrm>
              <a:off x="6092927" y="2626264"/>
              <a:ext cx="1279423" cy="307777"/>
            </a:xfrm>
            <a:prstGeom prst="rect">
              <a:avLst/>
            </a:prstGeom>
            <a:noFill/>
          </p:spPr>
          <p:txBody>
            <a:bodyPr wrap="square" rtlCol="0">
              <a:spAutoFit/>
            </a:bodyPr>
            <a:lstStyle/>
            <a:p>
              <a:r>
                <a:rPr lang="en-US" b="1">
                  <a:solidFill>
                    <a:schemeClr val="bg1">
                      <a:lumMod val="50000"/>
                    </a:schemeClr>
                  </a:solidFill>
                </a:rPr>
                <a:t>Bloodstream</a:t>
              </a:r>
            </a:p>
          </p:txBody>
        </p:sp>
      </p:grpSp>
      <p:grpSp>
        <p:nvGrpSpPr>
          <p:cNvPr id="14" name="Group 13">
            <a:extLst>
              <a:ext uri="{FF2B5EF4-FFF2-40B4-BE49-F238E27FC236}">
                <a16:creationId xmlns:a16="http://schemas.microsoft.com/office/drawing/2014/main" id="{369C9F8B-F12E-4923-9C10-F3D27A865D85}"/>
              </a:ext>
            </a:extLst>
          </p:cNvPr>
          <p:cNvGrpSpPr/>
          <p:nvPr/>
        </p:nvGrpSpPr>
        <p:grpSpPr>
          <a:xfrm>
            <a:off x="5058697" y="3664974"/>
            <a:ext cx="1673942" cy="685800"/>
            <a:chOff x="5058697" y="3664974"/>
            <a:chExt cx="1673942" cy="685800"/>
          </a:xfrm>
        </p:grpSpPr>
        <p:sp>
          <p:nvSpPr>
            <p:cNvPr id="7" name="Oval 6">
              <a:extLst>
                <a:ext uri="{FF2B5EF4-FFF2-40B4-BE49-F238E27FC236}">
                  <a16:creationId xmlns:a16="http://schemas.microsoft.com/office/drawing/2014/main" id="{09D14281-7C77-6267-4659-525466286D80}"/>
                </a:ext>
              </a:extLst>
            </p:cNvPr>
            <p:cNvSpPr/>
            <p:nvPr/>
          </p:nvSpPr>
          <p:spPr>
            <a:xfrm>
              <a:off x="5058697" y="3664974"/>
              <a:ext cx="1673942" cy="685800"/>
            </a:xfrm>
            <a:prstGeom prst="ellipse">
              <a:avLst/>
            </a:prstGeom>
            <a:solidFill>
              <a:schemeClr val="accent5">
                <a:alpha val="72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6435037-C47C-B706-ED7B-A924D7AF9945}"/>
                </a:ext>
              </a:extLst>
            </p:cNvPr>
            <p:cNvSpPr txBox="1"/>
            <p:nvPr/>
          </p:nvSpPr>
          <p:spPr>
            <a:xfrm>
              <a:off x="5279922" y="3853985"/>
              <a:ext cx="1290484" cy="307777"/>
            </a:xfrm>
            <a:prstGeom prst="rect">
              <a:avLst/>
            </a:prstGeom>
            <a:noFill/>
          </p:spPr>
          <p:txBody>
            <a:bodyPr wrap="square" rtlCol="0">
              <a:spAutoFit/>
            </a:bodyPr>
            <a:lstStyle/>
            <a:p>
              <a:r>
                <a:rPr lang="en-US" b="1">
                  <a:solidFill>
                    <a:schemeClr val="bg1">
                      <a:lumMod val="50000"/>
                    </a:schemeClr>
                  </a:solidFill>
                </a:rPr>
                <a:t>Endocarditis</a:t>
              </a:r>
            </a:p>
          </p:txBody>
        </p:sp>
      </p:grpSp>
      <p:grpSp>
        <p:nvGrpSpPr>
          <p:cNvPr id="13" name="Group 12">
            <a:extLst>
              <a:ext uri="{FF2B5EF4-FFF2-40B4-BE49-F238E27FC236}">
                <a16:creationId xmlns:a16="http://schemas.microsoft.com/office/drawing/2014/main" id="{F0102561-8A92-7FDD-3D4F-A277204AA667}"/>
              </a:ext>
            </a:extLst>
          </p:cNvPr>
          <p:cNvGrpSpPr/>
          <p:nvPr/>
        </p:nvGrpSpPr>
        <p:grpSpPr>
          <a:xfrm>
            <a:off x="7144437" y="3675086"/>
            <a:ext cx="1333224" cy="766916"/>
            <a:chOff x="7493686" y="3583858"/>
            <a:chExt cx="1333224" cy="766916"/>
          </a:xfrm>
        </p:grpSpPr>
        <p:sp>
          <p:nvSpPr>
            <p:cNvPr id="8" name="Oval 7">
              <a:extLst>
                <a:ext uri="{FF2B5EF4-FFF2-40B4-BE49-F238E27FC236}">
                  <a16:creationId xmlns:a16="http://schemas.microsoft.com/office/drawing/2014/main" id="{21AD7633-57C7-FB70-FA3D-9299E9A1EAF8}"/>
                </a:ext>
              </a:extLst>
            </p:cNvPr>
            <p:cNvSpPr/>
            <p:nvPr/>
          </p:nvSpPr>
          <p:spPr>
            <a:xfrm>
              <a:off x="7493686" y="3583858"/>
              <a:ext cx="1333224" cy="766916"/>
            </a:xfrm>
            <a:prstGeom prst="ellipse">
              <a:avLst/>
            </a:prstGeom>
            <a:solidFill>
              <a:schemeClr val="accent4">
                <a:alpha val="68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8B14D7C-6F26-9814-0A10-12D00CC0D13B}"/>
                </a:ext>
              </a:extLst>
            </p:cNvPr>
            <p:cNvSpPr txBox="1"/>
            <p:nvPr/>
          </p:nvSpPr>
          <p:spPr>
            <a:xfrm>
              <a:off x="7639665" y="3813427"/>
              <a:ext cx="1187245" cy="307777"/>
            </a:xfrm>
            <a:prstGeom prst="rect">
              <a:avLst/>
            </a:prstGeom>
            <a:noFill/>
          </p:spPr>
          <p:txBody>
            <a:bodyPr wrap="square" rtlCol="0">
              <a:spAutoFit/>
            </a:bodyPr>
            <a:lstStyle/>
            <a:p>
              <a:r>
                <a:rPr lang="en-US" b="1">
                  <a:solidFill>
                    <a:schemeClr val="bg1">
                      <a:lumMod val="50000"/>
                    </a:schemeClr>
                  </a:solidFill>
                </a:rPr>
                <a:t>Other sites</a:t>
              </a:r>
            </a:p>
          </p:txBody>
        </p:sp>
      </p:grpSp>
      <p:sp>
        <p:nvSpPr>
          <p:cNvPr id="17" name="Arrow: Down 16">
            <a:extLst>
              <a:ext uri="{FF2B5EF4-FFF2-40B4-BE49-F238E27FC236}">
                <a16:creationId xmlns:a16="http://schemas.microsoft.com/office/drawing/2014/main" id="{A642B2A8-2C0F-A936-6A8F-7F0EDB3C4FCF}"/>
              </a:ext>
            </a:extLst>
          </p:cNvPr>
          <p:cNvSpPr/>
          <p:nvPr/>
        </p:nvSpPr>
        <p:spPr>
          <a:xfrm rot="19221895">
            <a:off x="5626510" y="1935585"/>
            <a:ext cx="228260" cy="523220"/>
          </a:xfrm>
          <a:prstGeom prst="down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Up-Down 17">
            <a:extLst>
              <a:ext uri="{FF2B5EF4-FFF2-40B4-BE49-F238E27FC236}">
                <a16:creationId xmlns:a16="http://schemas.microsoft.com/office/drawing/2014/main" id="{C745DD46-B3D1-61FE-FDBD-047EF6F54632}"/>
              </a:ext>
            </a:extLst>
          </p:cNvPr>
          <p:cNvSpPr/>
          <p:nvPr/>
        </p:nvSpPr>
        <p:spPr>
          <a:xfrm rot="1189929">
            <a:off x="6133452" y="3081306"/>
            <a:ext cx="228260" cy="575059"/>
          </a:xfrm>
          <a:prstGeom prst="upDown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Up-Down 18">
            <a:extLst>
              <a:ext uri="{FF2B5EF4-FFF2-40B4-BE49-F238E27FC236}">
                <a16:creationId xmlns:a16="http://schemas.microsoft.com/office/drawing/2014/main" id="{E992BF94-7230-3DA3-5F50-182431D06BA1}"/>
              </a:ext>
            </a:extLst>
          </p:cNvPr>
          <p:cNvSpPr/>
          <p:nvPr/>
        </p:nvSpPr>
        <p:spPr>
          <a:xfrm rot="19454680">
            <a:off x="7225358" y="2969122"/>
            <a:ext cx="228260" cy="709831"/>
          </a:xfrm>
          <a:prstGeom prst="upDown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670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BD23C-1A19-9064-2EC5-EC0FAFA2D783}"/>
              </a:ext>
            </a:extLst>
          </p:cNvPr>
          <p:cNvSpPr>
            <a:spLocks noGrp="1"/>
          </p:cNvSpPr>
          <p:nvPr>
            <p:ph type="title"/>
          </p:nvPr>
        </p:nvSpPr>
        <p:spPr>
          <a:xfrm>
            <a:off x="720600" y="616263"/>
            <a:ext cx="7154100" cy="393600"/>
          </a:xfrm>
        </p:spPr>
        <p:txBody>
          <a:bodyPr/>
          <a:lstStyle/>
          <a:p>
            <a:r>
              <a:rPr lang="en-US"/>
              <a:t>The search for a source</a:t>
            </a:r>
          </a:p>
        </p:txBody>
      </p:sp>
      <p:sp>
        <p:nvSpPr>
          <p:cNvPr id="3" name="Text Placeholder 2">
            <a:extLst>
              <a:ext uri="{FF2B5EF4-FFF2-40B4-BE49-F238E27FC236}">
                <a16:creationId xmlns:a16="http://schemas.microsoft.com/office/drawing/2014/main" id="{2CECF0C1-4FF9-8C93-00DB-9AF806363FD6}"/>
              </a:ext>
            </a:extLst>
          </p:cNvPr>
          <p:cNvSpPr>
            <a:spLocks noGrp="1"/>
          </p:cNvSpPr>
          <p:nvPr>
            <p:ph type="body" idx="1"/>
          </p:nvPr>
        </p:nvSpPr>
        <p:spPr>
          <a:xfrm>
            <a:off x="1068081" y="1091133"/>
            <a:ext cx="7080994" cy="3436104"/>
          </a:xfrm>
        </p:spPr>
        <p:txBody>
          <a:bodyPr/>
          <a:lstStyle/>
          <a:p>
            <a:r>
              <a:rPr lang="en-US" sz="2000" dirty="0"/>
              <a:t>Image anything that hurts</a:t>
            </a:r>
          </a:p>
          <a:p>
            <a:pPr lvl="1"/>
            <a:r>
              <a:rPr lang="en-US" sz="2000" dirty="0"/>
              <a:t>CTAP</a:t>
            </a:r>
          </a:p>
          <a:p>
            <a:pPr lvl="1"/>
            <a:r>
              <a:rPr lang="en-US" sz="2000" dirty="0"/>
              <a:t>MRI of the spine</a:t>
            </a:r>
          </a:p>
          <a:p>
            <a:pPr lvl="1"/>
            <a:r>
              <a:rPr lang="en-US" sz="2000" dirty="0"/>
              <a:t>Joint/extremity imaging, venous ultrasounds for DVT</a:t>
            </a:r>
          </a:p>
          <a:p>
            <a:r>
              <a:rPr lang="en-US" sz="2000" dirty="0"/>
              <a:t>PET-CT?</a:t>
            </a:r>
          </a:p>
          <a:p>
            <a:pPr lvl="1"/>
            <a:r>
              <a:rPr lang="en-US" sz="2000" dirty="0"/>
              <a:t>Helpful for diagnostic uncertainty of possible sites of infection, especially with prosthetic material</a:t>
            </a:r>
          </a:p>
          <a:p>
            <a:pPr lvl="1"/>
            <a:r>
              <a:rPr lang="en-US" sz="2000" dirty="0"/>
              <a:t>Contraindication to TEE</a:t>
            </a:r>
          </a:p>
          <a:p>
            <a:pPr lvl="1"/>
            <a:r>
              <a:rPr lang="en-US" sz="2000" dirty="0"/>
              <a:t>Persistent bacteremia despite source control procedures</a:t>
            </a:r>
          </a:p>
          <a:p>
            <a:endParaRPr lang="en-US" sz="2000" dirty="0"/>
          </a:p>
        </p:txBody>
      </p:sp>
      <p:sp>
        <p:nvSpPr>
          <p:cNvPr id="4" name="Slide Number Placeholder 3">
            <a:extLst>
              <a:ext uri="{FF2B5EF4-FFF2-40B4-BE49-F238E27FC236}">
                <a16:creationId xmlns:a16="http://schemas.microsoft.com/office/drawing/2014/main" id="{FBF7F115-C928-661D-2115-F1E752687E6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1708088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EF396-0BEA-F0FB-EC2D-53233024DD7E}"/>
              </a:ext>
            </a:extLst>
          </p:cNvPr>
          <p:cNvSpPr>
            <a:spLocks noGrp="1"/>
          </p:cNvSpPr>
          <p:nvPr>
            <p:ph type="title"/>
          </p:nvPr>
        </p:nvSpPr>
        <p:spPr/>
        <p:txBody>
          <a:bodyPr/>
          <a:lstStyle/>
          <a:p>
            <a:r>
              <a:rPr lang="en-US" dirty="0"/>
              <a:t>Case 1 cont.</a:t>
            </a:r>
          </a:p>
        </p:txBody>
      </p:sp>
      <p:sp>
        <p:nvSpPr>
          <p:cNvPr id="3" name="Text Placeholder 2">
            <a:extLst>
              <a:ext uri="{FF2B5EF4-FFF2-40B4-BE49-F238E27FC236}">
                <a16:creationId xmlns:a16="http://schemas.microsoft.com/office/drawing/2014/main" id="{0EC1B94C-0076-09D7-B284-822F572D57D4}"/>
              </a:ext>
            </a:extLst>
          </p:cNvPr>
          <p:cNvSpPr>
            <a:spLocks noGrp="1"/>
          </p:cNvSpPr>
          <p:nvPr>
            <p:ph type="body" idx="1"/>
          </p:nvPr>
        </p:nvSpPr>
        <p:spPr/>
        <p:txBody>
          <a:bodyPr/>
          <a:lstStyle/>
          <a:p>
            <a:r>
              <a:rPr lang="en-US" sz="2000" dirty="0"/>
              <a:t>MRI showed multilevel discitis/osteomyelitis with epidural phlegmon and paraspinal abscesses</a:t>
            </a:r>
          </a:p>
          <a:p>
            <a:r>
              <a:rPr lang="en-US" sz="2000" dirty="0"/>
              <a:t>She is transferred to another hospital for Neurosurgery evaluation</a:t>
            </a:r>
          </a:p>
        </p:txBody>
      </p:sp>
      <p:sp>
        <p:nvSpPr>
          <p:cNvPr id="4" name="Slide Number Placeholder 3">
            <a:extLst>
              <a:ext uri="{FF2B5EF4-FFF2-40B4-BE49-F238E27FC236}">
                <a16:creationId xmlns:a16="http://schemas.microsoft.com/office/drawing/2014/main" id="{D06EDA90-00E8-82BA-5006-A4975AAE55E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624863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E1B0A-AE28-C10A-2F05-48EBB521532B}"/>
              </a:ext>
            </a:extLst>
          </p:cNvPr>
          <p:cNvSpPr>
            <a:spLocks noGrp="1"/>
          </p:cNvSpPr>
          <p:nvPr>
            <p:ph type="title"/>
          </p:nvPr>
        </p:nvSpPr>
        <p:spPr>
          <a:xfrm>
            <a:off x="913332" y="739336"/>
            <a:ext cx="7154100" cy="393600"/>
          </a:xfrm>
        </p:spPr>
        <p:txBody>
          <a:bodyPr/>
          <a:lstStyle/>
          <a:p>
            <a:r>
              <a:rPr lang="en-US" dirty="0"/>
              <a:t>Case 1 takeaways</a:t>
            </a:r>
          </a:p>
        </p:txBody>
      </p:sp>
      <p:sp>
        <p:nvSpPr>
          <p:cNvPr id="3" name="Text Placeholder 2">
            <a:extLst>
              <a:ext uri="{FF2B5EF4-FFF2-40B4-BE49-F238E27FC236}">
                <a16:creationId xmlns:a16="http://schemas.microsoft.com/office/drawing/2014/main" id="{CD264539-BA96-B345-0535-44B122909FD1}"/>
              </a:ext>
            </a:extLst>
          </p:cNvPr>
          <p:cNvSpPr>
            <a:spLocks noGrp="1"/>
          </p:cNvSpPr>
          <p:nvPr>
            <p:ph type="body" idx="1"/>
          </p:nvPr>
        </p:nvSpPr>
        <p:spPr>
          <a:xfrm>
            <a:off x="994975" y="1240970"/>
            <a:ext cx="7561196" cy="3353829"/>
          </a:xfrm>
        </p:spPr>
        <p:txBody>
          <a:bodyPr/>
          <a:lstStyle/>
          <a:p>
            <a:r>
              <a:rPr lang="en-US" sz="2000" dirty="0"/>
              <a:t>Cefazolin is the drug of choice for MSSA</a:t>
            </a:r>
          </a:p>
          <a:p>
            <a:r>
              <a:rPr lang="en-US" sz="2000" dirty="0"/>
              <a:t>Don’t forget to look at </a:t>
            </a:r>
            <a:r>
              <a:rPr lang="en-US" sz="2000" dirty="0" err="1"/>
              <a:t>pIVs</a:t>
            </a:r>
            <a:r>
              <a:rPr lang="en-US" sz="2000" dirty="0"/>
              <a:t> as a source</a:t>
            </a:r>
          </a:p>
          <a:p>
            <a:r>
              <a:rPr lang="en-US" sz="2000" dirty="0"/>
              <a:t>Do not be shy about searching for metastatic infection in SAB</a:t>
            </a:r>
          </a:p>
          <a:p>
            <a:endParaRPr lang="en-US" sz="2000" dirty="0"/>
          </a:p>
        </p:txBody>
      </p:sp>
      <p:sp>
        <p:nvSpPr>
          <p:cNvPr id="4" name="Slide Number Placeholder 3">
            <a:extLst>
              <a:ext uri="{FF2B5EF4-FFF2-40B4-BE49-F238E27FC236}">
                <a16:creationId xmlns:a16="http://schemas.microsoft.com/office/drawing/2014/main" id="{F0ECC18F-EC8F-6572-656B-6E630DFE38B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686222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4D554-4A58-4267-614C-2B1DEF264EE2}"/>
              </a:ext>
            </a:extLst>
          </p:cNvPr>
          <p:cNvSpPr>
            <a:spLocks noGrp="1"/>
          </p:cNvSpPr>
          <p:nvPr>
            <p:ph type="title"/>
          </p:nvPr>
        </p:nvSpPr>
        <p:spPr>
          <a:xfrm>
            <a:off x="833610" y="802256"/>
            <a:ext cx="7154100" cy="393600"/>
          </a:xfrm>
        </p:spPr>
        <p:txBody>
          <a:bodyPr/>
          <a:lstStyle/>
          <a:p>
            <a:r>
              <a:rPr lang="en-US"/>
              <a:t>Case 2</a:t>
            </a:r>
          </a:p>
        </p:txBody>
      </p:sp>
      <p:sp>
        <p:nvSpPr>
          <p:cNvPr id="3" name="Text Placeholder 2">
            <a:extLst>
              <a:ext uri="{FF2B5EF4-FFF2-40B4-BE49-F238E27FC236}">
                <a16:creationId xmlns:a16="http://schemas.microsoft.com/office/drawing/2014/main" id="{30EC9DFA-65A1-B63B-C173-3D2C7703951D}"/>
              </a:ext>
            </a:extLst>
          </p:cNvPr>
          <p:cNvSpPr>
            <a:spLocks noGrp="1"/>
          </p:cNvSpPr>
          <p:nvPr>
            <p:ph type="body" idx="1"/>
          </p:nvPr>
        </p:nvSpPr>
        <p:spPr>
          <a:xfrm>
            <a:off x="1102552" y="1421546"/>
            <a:ext cx="7154100" cy="2919698"/>
          </a:xfrm>
        </p:spPr>
        <p:txBody>
          <a:bodyPr/>
          <a:lstStyle/>
          <a:p>
            <a:r>
              <a:rPr lang="en-US" sz="2000" dirty="0"/>
              <a:t>A 54yo gentleman with obesity and chronic undiagnosed intermittent rash and itching presented to the ED with left chest wall redness and swelling that started after he aggressively scratched the area. He also had fever of 101.5. CT shows a subcutaneous abscess of the left pectoral area.</a:t>
            </a:r>
          </a:p>
          <a:p>
            <a:r>
              <a:rPr lang="en-US" sz="2000" dirty="0"/>
              <a:t>Blood cultures grow MRSA and he is started on vancomycin.</a:t>
            </a:r>
          </a:p>
        </p:txBody>
      </p:sp>
      <p:sp>
        <p:nvSpPr>
          <p:cNvPr id="4" name="Slide Number Placeholder 3">
            <a:extLst>
              <a:ext uri="{FF2B5EF4-FFF2-40B4-BE49-F238E27FC236}">
                <a16:creationId xmlns:a16="http://schemas.microsoft.com/office/drawing/2014/main" id="{6D427347-021B-81F3-F58E-5395A5AB7CC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3374447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F5BCF-B508-727E-7165-FFA4FA521EFE}"/>
              </a:ext>
            </a:extLst>
          </p:cNvPr>
          <p:cNvSpPr>
            <a:spLocks noGrp="1"/>
          </p:cNvSpPr>
          <p:nvPr>
            <p:ph type="title"/>
          </p:nvPr>
        </p:nvSpPr>
        <p:spPr>
          <a:xfrm>
            <a:off x="888839" y="802256"/>
            <a:ext cx="7154100" cy="393600"/>
          </a:xfrm>
        </p:spPr>
        <p:txBody>
          <a:bodyPr/>
          <a:lstStyle/>
          <a:p>
            <a:r>
              <a:rPr lang="en-US" dirty="0"/>
              <a:t>Question</a:t>
            </a:r>
          </a:p>
        </p:txBody>
      </p:sp>
      <p:sp>
        <p:nvSpPr>
          <p:cNvPr id="3" name="Text Placeholder 2">
            <a:extLst>
              <a:ext uri="{FF2B5EF4-FFF2-40B4-BE49-F238E27FC236}">
                <a16:creationId xmlns:a16="http://schemas.microsoft.com/office/drawing/2014/main" id="{1095D659-0150-CD90-0886-EA72383206F7}"/>
              </a:ext>
            </a:extLst>
          </p:cNvPr>
          <p:cNvSpPr>
            <a:spLocks noGrp="1"/>
          </p:cNvSpPr>
          <p:nvPr>
            <p:ph type="body" idx="1"/>
          </p:nvPr>
        </p:nvSpPr>
        <p:spPr>
          <a:xfrm>
            <a:off x="994975" y="1281793"/>
            <a:ext cx="7154100" cy="3159578"/>
          </a:xfrm>
        </p:spPr>
        <p:txBody>
          <a:bodyPr/>
          <a:lstStyle/>
          <a:p>
            <a:pPr marL="76200" indent="0">
              <a:buNone/>
            </a:pPr>
            <a:r>
              <a:rPr lang="en-US" sz="2000" dirty="0"/>
              <a:t>Which of the following factors has NOT been associated with reduced mortality in SAB?</a:t>
            </a:r>
          </a:p>
          <a:p>
            <a:pPr marL="76200" indent="0">
              <a:spcBef>
                <a:spcPts val="0"/>
              </a:spcBef>
              <a:buNone/>
            </a:pPr>
            <a:r>
              <a:rPr lang="en-US" sz="2000" dirty="0"/>
              <a:t>	A. Use of cefazolin for MSSA</a:t>
            </a:r>
          </a:p>
          <a:p>
            <a:pPr marL="76200" indent="0">
              <a:spcBef>
                <a:spcPts val="0"/>
              </a:spcBef>
              <a:buNone/>
            </a:pPr>
            <a:r>
              <a:rPr lang="en-US" sz="2000" dirty="0"/>
              <a:t>	B. Infectious Diseases consultation</a:t>
            </a:r>
          </a:p>
          <a:p>
            <a:pPr marL="533400" lvl="1" indent="0">
              <a:buNone/>
            </a:pPr>
            <a:r>
              <a:rPr lang="en-US" sz="2000" dirty="0"/>
              <a:t>	C. Early clearance of blood cultures</a:t>
            </a:r>
          </a:p>
          <a:p>
            <a:pPr marL="533400" lvl="1" indent="0">
              <a:buNone/>
            </a:pPr>
            <a:r>
              <a:rPr lang="en-US" sz="2000" dirty="0"/>
              <a:t>	D. PET-CT to identify metastatic infection</a:t>
            </a:r>
          </a:p>
          <a:p>
            <a:pPr marL="533400" lvl="1" indent="0">
              <a:buNone/>
            </a:pPr>
            <a:r>
              <a:rPr lang="en-US" sz="2000" dirty="0"/>
              <a:t>	E. Early source control procedures</a:t>
            </a:r>
          </a:p>
          <a:p>
            <a:endParaRPr lang="en-US" dirty="0"/>
          </a:p>
        </p:txBody>
      </p:sp>
      <p:sp>
        <p:nvSpPr>
          <p:cNvPr id="4" name="Slide Number Placeholder 3">
            <a:extLst>
              <a:ext uri="{FF2B5EF4-FFF2-40B4-BE49-F238E27FC236}">
                <a16:creationId xmlns:a16="http://schemas.microsoft.com/office/drawing/2014/main" id="{2663AFEA-125F-E7B8-163A-C545800FFA0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3347278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F365E-CF18-3394-62B4-E60AEDFC189D}"/>
              </a:ext>
            </a:extLst>
          </p:cNvPr>
          <p:cNvSpPr>
            <a:spLocks noGrp="1"/>
          </p:cNvSpPr>
          <p:nvPr>
            <p:ph type="title"/>
          </p:nvPr>
        </p:nvSpPr>
        <p:spPr/>
        <p:txBody>
          <a:bodyPr/>
          <a:lstStyle/>
          <a:p>
            <a:r>
              <a:rPr lang="en-US" dirty="0"/>
              <a:t>Answer</a:t>
            </a:r>
          </a:p>
        </p:txBody>
      </p:sp>
      <p:sp>
        <p:nvSpPr>
          <p:cNvPr id="3" name="Text Placeholder 2">
            <a:extLst>
              <a:ext uri="{FF2B5EF4-FFF2-40B4-BE49-F238E27FC236}">
                <a16:creationId xmlns:a16="http://schemas.microsoft.com/office/drawing/2014/main" id="{767A814E-FC10-E40C-97A0-D96DA2E9FBC8}"/>
              </a:ext>
            </a:extLst>
          </p:cNvPr>
          <p:cNvSpPr>
            <a:spLocks noGrp="1"/>
          </p:cNvSpPr>
          <p:nvPr>
            <p:ph type="body" idx="1"/>
          </p:nvPr>
        </p:nvSpPr>
        <p:spPr>
          <a:xfrm>
            <a:off x="1404257" y="1524837"/>
            <a:ext cx="6744818" cy="2805600"/>
          </a:xfrm>
        </p:spPr>
        <p:txBody>
          <a:bodyPr/>
          <a:lstStyle/>
          <a:p>
            <a:r>
              <a:rPr lang="en-US" dirty="0"/>
              <a:t>D. PET-CT</a:t>
            </a:r>
          </a:p>
          <a:p>
            <a:r>
              <a:rPr lang="en-US" dirty="0"/>
              <a:t>One study showed mortality benefit, but this result has been disputed due to immortal time bias. An RCT is ongoing</a:t>
            </a:r>
          </a:p>
          <a:p>
            <a:endParaRPr lang="en-US" dirty="0"/>
          </a:p>
          <a:p>
            <a:r>
              <a:rPr lang="en-US" dirty="0"/>
              <a:t>C and E will be discussed with case #3</a:t>
            </a:r>
          </a:p>
        </p:txBody>
      </p:sp>
      <p:sp>
        <p:nvSpPr>
          <p:cNvPr id="4" name="Slide Number Placeholder 3">
            <a:extLst>
              <a:ext uri="{FF2B5EF4-FFF2-40B4-BE49-F238E27FC236}">
                <a16:creationId xmlns:a16="http://schemas.microsoft.com/office/drawing/2014/main" id="{D00A20B7-10F3-332A-8625-5F5FFE56C0A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4114715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26117-FF7D-D4E1-95CE-84B7DD1805F6}"/>
              </a:ext>
            </a:extLst>
          </p:cNvPr>
          <p:cNvSpPr>
            <a:spLocks noGrp="1"/>
          </p:cNvSpPr>
          <p:nvPr>
            <p:ph type="title"/>
          </p:nvPr>
        </p:nvSpPr>
        <p:spPr>
          <a:xfrm>
            <a:off x="603090" y="616263"/>
            <a:ext cx="7154100" cy="393600"/>
          </a:xfrm>
        </p:spPr>
        <p:txBody>
          <a:bodyPr/>
          <a:lstStyle/>
          <a:p>
            <a:r>
              <a:rPr lang="en-US"/>
              <a:t>ID Consultation</a:t>
            </a:r>
          </a:p>
        </p:txBody>
      </p:sp>
      <p:sp>
        <p:nvSpPr>
          <p:cNvPr id="3" name="Text Placeholder 2">
            <a:extLst>
              <a:ext uri="{FF2B5EF4-FFF2-40B4-BE49-F238E27FC236}">
                <a16:creationId xmlns:a16="http://schemas.microsoft.com/office/drawing/2014/main" id="{2BD0E353-5894-29D3-E2BC-1B2492E491A1}"/>
              </a:ext>
            </a:extLst>
          </p:cNvPr>
          <p:cNvSpPr>
            <a:spLocks noGrp="1"/>
          </p:cNvSpPr>
          <p:nvPr>
            <p:ph type="body" idx="1"/>
          </p:nvPr>
        </p:nvSpPr>
        <p:spPr>
          <a:xfrm>
            <a:off x="1117919" y="1289957"/>
            <a:ext cx="7299460" cy="3136045"/>
          </a:xfrm>
        </p:spPr>
        <p:txBody>
          <a:bodyPr/>
          <a:lstStyle/>
          <a:p>
            <a:r>
              <a:rPr lang="en-US" sz="2000" dirty="0"/>
              <a:t>Over 40 clinical trials have proven the benefit of ID consult for Staph aureus bacteremia on improving outcomes</a:t>
            </a:r>
          </a:p>
          <a:p>
            <a:r>
              <a:rPr lang="en-US" sz="2000" dirty="0"/>
              <a:t>Several trials have shown a </a:t>
            </a:r>
            <a:r>
              <a:rPr lang="en-US" sz="2000" b="1" dirty="0"/>
              <a:t>mortality benefit</a:t>
            </a:r>
          </a:p>
          <a:p>
            <a:r>
              <a:rPr lang="en-US" sz="2000" dirty="0"/>
              <a:t>Even if the primary team follows IDSA guidelines perfectly, there is still additional benefit to ID consult</a:t>
            </a:r>
          </a:p>
          <a:p>
            <a:r>
              <a:rPr lang="en-US" sz="2000" dirty="0"/>
              <a:t>Due to more aggressive search for source? More aggressive source control?</a:t>
            </a:r>
          </a:p>
        </p:txBody>
      </p:sp>
      <p:sp>
        <p:nvSpPr>
          <p:cNvPr id="4" name="Slide Number Placeholder 3">
            <a:extLst>
              <a:ext uri="{FF2B5EF4-FFF2-40B4-BE49-F238E27FC236}">
                <a16:creationId xmlns:a16="http://schemas.microsoft.com/office/drawing/2014/main" id="{44EBE679-A046-9106-457D-4EA4527039C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305929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73B15-0966-E9AE-30AD-71195019B7E7}"/>
              </a:ext>
            </a:extLst>
          </p:cNvPr>
          <p:cNvSpPr>
            <a:spLocks noGrp="1"/>
          </p:cNvSpPr>
          <p:nvPr>
            <p:ph type="title"/>
          </p:nvPr>
        </p:nvSpPr>
        <p:spPr>
          <a:xfrm>
            <a:off x="720600" y="747501"/>
            <a:ext cx="7154100" cy="393600"/>
          </a:xfrm>
        </p:spPr>
        <p:txBody>
          <a:bodyPr/>
          <a:lstStyle/>
          <a:p>
            <a:r>
              <a:rPr lang="en-US" dirty="0"/>
              <a:t>Case 2 cont.</a:t>
            </a:r>
          </a:p>
        </p:txBody>
      </p:sp>
      <p:sp>
        <p:nvSpPr>
          <p:cNvPr id="3" name="Text Placeholder 2">
            <a:extLst>
              <a:ext uri="{FF2B5EF4-FFF2-40B4-BE49-F238E27FC236}">
                <a16:creationId xmlns:a16="http://schemas.microsoft.com/office/drawing/2014/main" id="{55D76D1E-BE0D-5083-0AB5-5DBFE6B47A12}"/>
              </a:ext>
            </a:extLst>
          </p:cNvPr>
          <p:cNvSpPr>
            <a:spLocks noGrp="1"/>
          </p:cNvSpPr>
          <p:nvPr>
            <p:ph type="body" idx="1"/>
          </p:nvPr>
        </p:nvSpPr>
        <p:spPr>
          <a:xfrm>
            <a:off x="966150" y="1265465"/>
            <a:ext cx="7466486" cy="3329335"/>
          </a:xfrm>
        </p:spPr>
        <p:txBody>
          <a:bodyPr/>
          <a:lstStyle/>
          <a:p>
            <a:r>
              <a:rPr lang="en-US" sz="2000" dirty="0"/>
              <a:t>Your medical student tries to look up the dose of vancomycin and gets confused. She asks you what is the best way to determine the dose of vancomyin?</a:t>
            </a:r>
          </a:p>
          <a:p>
            <a:pPr lvl="1"/>
            <a:r>
              <a:rPr lang="en-US" sz="2000" dirty="0"/>
              <a:t>A. Adjusted daily based on weight</a:t>
            </a:r>
          </a:p>
          <a:p>
            <a:pPr lvl="1"/>
            <a:r>
              <a:rPr lang="en-US" sz="2000" dirty="0"/>
              <a:t>B. Adjusted daily based on renal function</a:t>
            </a:r>
          </a:p>
          <a:p>
            <a:pPr lvl="1"/>
            <a:r>
              <a:rPr lang="en-US" sz="2000" dirty="0"/>
              <a:t>C. Adjusted daily based on both weight and renal function</a:t>
            </a:r>
          </a:p>
          <a:p>
            <a:pPr lvl="1"/>
            <a:r>
              <a:rPr lang="en-US" sz="2000" dirty="0"/>
              <a:t>D. Adjusted for a trough goal of 20</a:t>
            </a:r>
          </a:p>
          <a:p>
            <a:pPr lvl="1"/>
            <a:r>
              <a:rPr lang="en-US" sz="2000" dirty="0"/>
              <a:t>E. Adjusted for an AUC (area-under-the-curve) to MIC ratio, goal of &gt;400</a:t>
            </a:r>
          </a:p>
        </p:txBody>
      </p:sp>
      <p:sp>
        <p:nvSpPr>
          <p:cNvPr id="4" name="Slide Number Placeholder 3">
            <a:extLst>
              <a:ext uri="{FF2B5EF4-FFF2-40B4-BE49-F238E27FC236}">
                <a16:creationId xmlns:a16="http://schemas.microsoft.com/office/drawing/2014/main" id="{9731D04F-ECCE-7717-04C0-01AC5689E4D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3241998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5CB6E-580C-3E9A-80BC-0525C043DAB6}"/>
              </a:ext>
            </a:extLst>
          </p:cNvPr>
          <p:cNvSpPr>
            <a:spLocks noGrp="1"/>
          </p:cNvSpPr>
          <p:nvPr>
            <p:ph type="title"/>
          </p:nvPr>
        </p:nvSpPr>
        <p:spPr/>
        <p:txBody>
          <a:bodyPr/>
          <a:lstStyle/>
          <a:p>
            <a:r>
              <a:rPr lang="en-US" dirty="0"/>
              <a:t>Answer</a:t>
            </a:r>
          </a:p>
        </p:txBody>
      </p:sp>
      <p:sp>
        <p:nvSpPr>
          <p:cNvPr id="3" name="Text Placeholder 2">
            <a:extLst>
              <a:ext uri="{FF2B5EF4-FFF2-40B4-BE49-F238E27FC236}">
                <a16:creationId xmlns:a16="http://schemas.microsoft.com/office/drawing/2014/main" id="{CB3BF732-AD45-C24E-2064-A1050B285CE5}"/>
              </a:ext>
            </a:extLst>
          </p:cNvPr>
          <p:cNvSpPr>
            <a:spLocks noGrp="1"/>
          </p:cNvSpPr>
          <p:nvPr>
            <p:ph type="body" idx="1"/>
          </p:nvPr>
        </p:nvSpPr>
        <p:spPr/>
        <p:txBody>
          <a:bodyPr/>
          <a:lstStyle/>
          <a:p>
            <a:r>
              <a:rPr lang="en-US" dirty="0"/>
              <a:t>E. It is adjusted based on AUC calculations, for a goal AUC:MIC &gt;400</a:t>
            </a:r>
          </a:p>
          <a:p>
            <a:endParaRPr lang="en-US" dirty="0"/>
          </a:p>
          <a:p>
            <a:r>
              <a:rPr lang="en-US" dirty="0"/>
              <a:t>Initial doses are chosen based on weight and renal function</a:t>
            </a:r>
          </a:p>
        </p:txBody>
      </p:sp>
      <p:sp>
        <p:nvSpPr>
          <p:cNvPr id="4" name="Slide Number Placeholder 3">
            <a:extLst>
              <a:ext uri="{FF2B5EF4-FFF2-40B4-BE49-F238E27FC236}">
                <a16:creationId xmlns:a16="http://schemas.microsoft.com/office/drawing/2014/main" id="{B4C384BB-A42D-FD84-08CB-390F23B7803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2364064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A7E8F-43CC-8630-0619-2C26C4D4979D}"/>
              </a:ext>
            </a:extLst>
          </p:cNvPr>
          <p:cNvSpPr>
            <a:spLocks noGrp="1"/>
          </p:cNvSpPr>
          <p:nvPr>
            <p:ph type="title"/>
          </p:nvPr>
        </p:nvSpPr>
        <p:spPr>
          <a:xfrm>
            <a:off x="367239" y="104586"/>
            <a:ext cx="7154100" cy="393600"/>
          </a:xfrm>
        </p:spPr>
        <p:txBody>
          <a:bodyPr/>
          <a:lstStyle/>
          <a:p>
            <a:r>
              <a:rPr lang="en-US" dirty="0"/>
              <a:t>Vancomycin and SAB</a:t>
            </a:r>
          </a:p>
        </p:txBody>
      </p:sp>
      <p:sp>
        <p:nvSpPr>
          <p:cNvPr id="3" name="Text Placeholder 2">
            <a:extLst>
              <a:ext uri="{FF2B5EF4-FFF2-40B4-BE49-F238E27FC236}">
                <a16:creationId xmlns:a16="http://schemas.microsoft.com/office/drawing/2014/main" id="{B5C080A6-ACF0-B9D1-CC0D-87224277E41E}"/>
              </a:ext>
            </a:extLst>
          </p:cNvPr>
          <p:cNvSpPr>
            <a:spLocks noGrp="1"/>
          </p:cNvSpPr>
          <p:nvPr>
            <p:ph type="body" idx="1"/>
          </p:nvPr>
        </p:nvSpPr>
        <p:spPr>
          <a:xfrm>
            <a:off x="836971" y="799113"/>
            <a:ext cx="4926503" cy="3785609"/>
          </a:xfrm>
        </p:spPr>
        <p:txBody>
          <a:bodyPr/>
          <a:lstStyle/>
          <a:p>
            <a:r>
              <a:rPr lang="en-US" sz="2000" dirty="0"/>
              <a:t>AUC monitoring is now the standard of care</a:t>
            </a:r>
          </a:p>
          <a:p>
            <a:r>
              <a:rPr lang="en-US" sz="2000" dirty="0"/>
              <a:t>Goal is an AUC:MIC of &gt;400</a:t>
            </a:r>
          </a:p>
          <a:p>
            <a:pPr lvl="1"/>
            <a:r>
              <a:rPr lang="en-US" sz="1800" dirty="0"/>
              <a:t>If MIC is 1, then goal AUC is 400</a:t>
            </a:r>
          </a:p>
          <a:p>
            <a:pPr lvl="1"/>
            <a:r>
              <a:rPr lang="en-US" sz="1800" dirty="0"/>
              <a:t>If MIC is 1.5, then goal AUC is 600</a:t>
            </a:r>
          </a:p>
          <a:p>
            <a:pPr lvl="1"/>
            <a:r>
              <a:rPr lang="en-US" sz="1800" dirty="0"/>
              <a:t>If MIC is 2, then goal is AUC is 800 which is very difficult to achieve without toxicity</a:t>
            </a:r>
          </a:p>
          <a:p>
            <a:pPr lvl="1"/>
            <a:r>
              <a:rPr lang="en-US" sz="1800" dirty="0"/>
              <a:t>For vancomycin with MIC = 2, need to switch</a:t>
            </a:r>
          </a:p>
          <a:p>
            <a:pPr lvl="1"/>
            <a:r>
              <a:rPr lang="en-US" sz="1800" dirty="0"/>
              <a:t>MIC &gt;2 is resistant</a:t>
            </a:r>
          </a:p>
        </p:txBody>
      </p:sp>
      <p:sp>
        <p:nvSpPr>
          <p:cNvPr id="4" name="Slide Number Placeholder 3">
            <a:extLst>
              <a:ext uri="{FF2B5EF4-FFF2-40B4-BE49-F238E27FC236}">
                <a16:creationId xmlns:a16="http://schemas.microsoft.com/office/drawing/2014/main" id="{5573F77C-B1F7-19E5-FE7F-A23A7013F47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23</a:t>
            </a:fld>
            <a:endParaRPr lang="en"/>
          </a:p>
        </p:txBody>
      </p:sp>
      <p:pic>
        <p:nvPicPr>
          <p:cNvPr id="5" name="Picture 4">
            <a:extLst>
              <a:ext uri="{FF2B5EF4-FFF2-40B4-BE49-F238E27FC236}">
                <a16:creationId xmlns:a16="http://schemas.microsoft.com/office/drawing/2014/main" id="{C968BE39-4833-C765-0244-0657969A7D5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726581" y="197259"/>
            <a:ext cx="3347884" cy="2374491"/>
          </a:xfrm>
          <a:prstGeom prst="rect">
            <a:avLst/>
          </a:prstGeom>
          <a:ln>
            <a:solidFill>
              <a:schemeClr val="tx1"/>
            </a:solidFill>
          </a:ln>
        </p:spPr>
      </p:pic>
      <p:cxnSp>
        <p:nvCxnSpPr>
          <p:cNvPr id="7" name="Straight Connector 6">
            <a:extLst>
              <a:ext uri="{FF2B5EF4-FFF2-40B4-BE49-F238E27FC236}">
                <a16:creationId xmlns:a16="http://schemas.microsoft.com/office/drawing/2014/main" id="{BD49495E-61D1-2350-B9AA-9ECC68FECFD4}"/>
              </a:ext>
            </a:extLst>
          </p:cNvPr>
          <p:cNvCxnSpPr/>
          <p:nvPr/>
        </p:nvCxnSpPr>
        <p:spPr>
          <a:xfrm>
            <a:off x="5883025" y="1508291"/>
            <a:ext cx="3067664"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32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25000" decel="25000" fill="hold" nodeType="clickEffect">
                                  <p:stCondLst>
                                    <p:cond delay="0"/>
                                  </p:stCondLst>
                                  <p:childTnLst>
                                    <p:animMotion origin="layout" path="M 2.77778E-6 1.23457E-7 L 0.00121 -0.11049 " pathEditMode="relative" rAng="0" ptsTypes="AA">
                                      <p:cBhvr>
                                        <p:cTn id="6" dur="1000" fill="hold"/>
                                        <p:tgtEl>
                                          <p:spTgt spid="7"/>
                                        </p:tgtEl>
                                        <p:attrNameLst>
                                          <p:attrName>ppt_x</p:attrName>
                                          <p:attrName>ppt_y</p:attrName>
                                        </p:attrNameLst>
                                      </p:cBhvr>
                                      <p:rCtr x="52" y="-55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1BF5-28DA-CCA7-72D7-C082D30A6F25}"/>
              </a:ext>
            </a:extLst>
          </p:cNvPr>
          <p:cNvSpPr>
            <a:spLocks noGrp="1"/>
          </p:cNvSpPr>
          <p:nvPr>
            <p:ph type="title"/>
          </p:nvPr>
        </p:nvSpPr>
        <p:spPr>
          <a:xfrm>
            <a:off x="614464" y="647156"/>
            <a:ext cx="7154100" cy="393600"/>
          </a:xfrm>
        </p:spPr>
        <p:txBody>
          <a:bodyPr/>
          <a:lstStyle/>
          <a:p>
            <a:r>
              <a:rPr lang="en-US" dirty="0"/>
              <a:t>Other options for MRSAB</a:t>
            </a:r>
          </a:p>
        </p:txBody>
      </p:sp>
      <p:sp>
        <p:nvSpPr>
          <p:cNvPr id="3" name="Text Placeholder 2">
            <a:extLst>
              <a:ext uri="{FF2B5EF4-FFF2-40B4-BE49-F238E27FC236}">
                <a16:creationId xmlns:a16="http://schemas.microsoft.com/office/drawing/2014/main" id="{69AFA58F-9382-A617-4547-50056AE1D79A}"/>
              </a:ext>
            </a:extLst>
          </p:cNvPr>
          <p:cNvSpPr>
            <a:spLocks noGrp="1"/>
          </p:cNvSpPr>
          <p:nvPr>
            <p:ph type="body" idx="1"/>
          </p:nvPr>
        </p:nvSpPr>
        <p:spPr>
          <a:xfrm>
            <a:off x="949458" y="942788"/>
            <a:ext cx="7614878" cy="3652012"/>
          </a:xfrm>
        </p:spPr>
        <p:txBody>
          <a:bodyPr/>
          <a:lstStyle/>
          <a:p>
            <a:r>
              <a:rPr lang="en-US" sz="2000" dirty="0"/>
              <a:t>Daptomycin</a:t>
            </a:r>
          </a:p>
          <a:p>
            <a:pPr lvl="1"/>
            <a:r>
              <a:rPr lang="en-US" sz="2000" dirty="0"/>
              <a:t>Weight-based dosing: for Staph aureus, 8-10mg/kg daily</a:t>
            </a:r>
          </a:p>
          <a:p>
            <a:pPr lvl="1"/>
            <a:r>
              <a:rPr lang="en-US" sz="2000" dirty="0"/>
              <a:t>Resistance very rare</a:t>
            </a:r>
          </a:p>
          <a:p>
            <a:pPr lvl="1"/>
            <a:r>
              <a:rPr lang="en-US" sz="2000" dirty="0"/>
              <a:t>Cannot use for pneumonia caused by MRSA</a:t>
            </a:r>
          </a:p>
          <a:p>
            <a:pPr lvl="1"/>
            <a:r>
              <a:rPr lang="en-US" sz="2000" dirty="0"/>
              <a:t>However, it CAN be used in right-sided IE with pulmonary emboli!</a:t>
            </a:r>
          </a:p>
          <a:p>
            <a:r>
              <a:rPr lang="en-US" sz="2000" dirty="0"/>
              <a:t>Ceftobiprole</a:t>
            </a:r>
          </a:p>
          <a:p>
            <a:pPr lvl="1"/>
            <a:r>
              <a:rPr lang="en-US" sz="2000" dirty="0"/>
              <a:t>Approved by FDA in 2024 for Staph aureus bacteremia</a:t>
            </a:r>
          </a:p>
          <a:p>
            <a:pPr lvl="1"/>
            <a:r>
              <a:rPr lang="en-US" sz="2000" dirty="0"/>
              <a:t>Non-inferior to daptomycin for both MSSA and MRSA bacteremia in ERADICATE trial</a:t>
            </a:r>
          </a:p>
        </p:txBody>
      </p:sp>
      <p:sp>
        <p:nvSpPr>
          <p:cNvPr id="4" name="Slide Number Placeholder 3">
            <a:extLst>
              <a:ext uri="{FF2B5EF4-FFF2-40B4-BE49-F238E27FC236}">
                <a16:creationId xmlns:a16="http://schemas.microsoft.com/office/drawing/2014/main" id="{DF7167C1-0F15-CE0D-FAB8-7AF867685FE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3378217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525B9-7872-6583-A069-495B405DEFE6}"/>
              </a:ext>
            </a:extLst>
          </p:cNvPr>
          <p:cNvSpPr>
            <a:spLocks noGrp="1"/>
          </p:cNvSpPr>
          <p:nvPr>
            <p:ph type="title"/>
          </p:nvPr>
        </p:nvSpPr>
        <p:spPr/>
        <p:txBody>
          <a:bodyPr/>
          <a:lstStyle/>
          <a:p>
            <a:r>
              <a:rPr lang="en-US" dirty="0"/>
              <a:t>Case 2 cont.</a:t>
            </a:r>
          </a:p>
        </p:txBody>
      </p:sp>
      <p:sp>
        <p:nvSpPr>
          <p:cNvPr id="3" name="Text Placeholder 2">
            <a:extLst>
              <a:ext uri="{FF2B5EF4-FFF2-40B4-BE49-F238E27FC236}">
                <a16:creationId xmlns:a16="http://schemas.microsoft.com/office/drawing/2014/main" id="{5B9B0FEB-4CED-9877-E7A8-BA518FCC6CEF}"/>
              </a:ext>
            </a:extLst>
          </p:cNvPr>
          <p:cNvSpPr>
            <a:spLocks noGrp="1"/>
          </p:cNvSpPr>
          <p:nvPr>
            <p:ph type="body" idx="1"/>
          </p:nvPr>
        </p:nvSpPr>
        <p:spPr>
          <a:xfrm>
            <a:off x="1110655" y="1451358"/>
            <a:ext cx="7471389" cy="2805600"/>
          </a:xfrm>
        </p:spPr>
        <p:txBody>
          <a:bodyPr/>
          <a:lstStyle/>
          <a:p>
            <a:r>
              <a:rPr lang="en-US" sz="2000" dirty="0"/>
              <a:t>He undergoes I&amp;D of the abscess in the OR by General Surgery with good results and the area improves rapidly in the next few days</a:t>
            </a:r>
          </a:p>
          <a:p>
            <a:r>
              <a:rPr lang="en-US" sz="2000" dirty="0"/>
              <a:t>Repeat blood cultures (from day 2) are negative</a:t>
            </a:r>
          </a:p>
          <a:p>
            <a:r>
              <a:rPr lang="en-US" sz="2000" dirty="0"/>
              <a:t>He has no further fevers, no new complaints, no signs or symptoms of further infection</a:t>
            </a:r>
          </a:p>
          <a:p>
            <a:r>
              <a:rPr lang="en-US" sz="2000" dirty="0"/>
              <a:t>TTE is negative</a:t>
            </a:r>
          </a:p>
          <a:p>
            <a:endParaRPr lang="en-US" dirty="0"/>
          </a:p>
        </p:txBody>
      </p:sp>
      <p:sp>
        <p:nvSpPr>
          <p:cNvPr id="4" name="Slide Number Placeholder 3">
            <a:extLst>
              <a:ext uri="{FF2B5EF4-FFF2-40B4-BE49-F238E27FC236}">
                <a16:creationId xmlns:a16="http://schemas.microsoft.com/office/drawing/2014/main" id="{00A9AE76-C303-AE82-72D4-A149E34CEC9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3571507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BA82-5E93-3EC5-7529-DEF51C7E919C}"/>
              </a:ext>
            </a:extLst>
          </p:cNvPr>
          <p:cNvSpPr>
            <a:spLocks noGrp="1"/>
          </p:cNvSpPr>
          <p:nvPr>
            <p:ph type="title"/>
          </p:nvPr>
        </p:nvSpPr>
        <p:spPr>
          <a:xfrm>
            <a:off x="720600" y="640885"/>
            <a:ext cx="7154100" cy="393600"/>
          </a:xfrm>
        </p:spPr>
        <p:txBody>
          <a:bodyPr/>
          <a:lstStyle/>
          <a:p>
            <a:r>
              <a:rPr lang="en-US" dirty="0"/>
              <a:t>Question</a:t>
            </a:r>
          </a:p>
        </p:txBody>
      </p:sp>
      <p:sp>
        <p:nvSpPr>
          <p:cNvPr id="3" name="Text Placeholder 2">
            <a:extLst>
              <a:ext uri="{FF2B5EF4-FFF2-40B4-BE49-F238E27FC236}">
                <a16:creationId xmlns:a16="http://schemas.microsoft.com/office/drawing/2014/main" id="{95D1DD2E-B7A1-82A7-A6ED-1439AD65A24E}"/>
              </a:ext>
            </a:extLst>
          </p:cNvPr>
          <p:cNvSpPr>
            <a:spLocks noGrp="1"/>
          </p:cNvSpPr>
          <p:nvPr>
            <p:ph type="body" idx="1"/>
          </p:nvPr>
        </p:nvSpPr>
        <p:spPr>
          <a:xfrm>
            <a:off x="862425" y="1034485"/>
            <a:ext cx="7824375" cy="3862646"/>
          </a:xfrm>
        </p:spPr>
        <p:txBody>
          <a:bodyPr/>
          <a:lstStyle/>
          <a:p>
            <a:r>
              <a:rPr lang="en-US" sz="2000" b="1" dirty="0"/>
              <a:t>He really wants to go home on oral antibiotics, as short as possible (2 weeks). Today is hospital day 4. Yay or nay?</a:t>
            </a:r>
          </a:p>
          <a:p>
            <a:pPr lvl="1"/>
            <a:r>
              <a:rPr lang="en-US" sz="2000" dirty="0"/>
              <a:t>A. No, because it’s MRSA</a:t>
            </a:r>
          </a:p>
          <a:p>
            <a:pPr lvl="1"/>
            <a:r>
              <a:rPr lang="en-US" sz="2000" dirty="0"/>
              <a:t>B. No, because of the abscess</a:t>
            </a:r>
          </a:p>
          <a:p>
            <a:pPr lvl="1"/>
            <a:r>
              <a:rPr lang="en-US" sz="2000" dirty="0"/>
              <a:t>C. No, we haven’t done enough tests to meet criteria for uncomplicated SAB</a:t>
            </a:r>
          </a:p>
          <a:p>
            <a:pPr lvl="1"/>
            <a:r>
              <a:rPr lang="en-US" sz="2000" dirty="0"/>
              <a:t>D. Yes, he meets criteria for uncomplicated SAB, but it’s too soon</a:t>
            </a:r>
          </a:p>
          <a:p>
            <a:pPr lvl="1"/>
            <a:r>
              <a:rPr lang="en-US" sz="2000" dirty="0"/>
              <a:t>E. Yes, he meets criteria for uncomplicated SAB and can go today</a:t>
            </a:r>
          </a:p>
        </p:txBody>
      </p:sp>
      <p:sp>
        <p:nvSpPr>
          <p:cNvPr id="4" name="Slide Number Placeholder 3">
            <a:extLst>
              <a:ext uri="{FF2B5EF4-FFF2-40B4-BE49-F238E27FC236}">
                <a16:creationId xmlns:a16="http://schemas.microsoft.com/office/drawing/2014/main" id="{F91A29D2-E6F0-9918-6FC2-E3AE98AECB7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2661618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2F94D-6BD5-A534-692B-41F6AA4012ED}"/>
              </a:ext>
            </a:extLst>
          </p:cNvPr>
          <p:cNvSpPr>
            <a:spLocks noGrp="1"/>
          </p:cNvSpPr>
          <p:nvPr>
            <p:ph type="title"/>
          </p:nvPr>
        </p:nvSpPr>
        <p:spPr/>
        <p:txBody>
          <a:bodyPr/>
          <a:lstStyle/>
          <a:p>
            <a:r>
              <a:rPr lang="en-US"/>
              <a:t>Answer</a:t>
            </a:r>
          </a:p>
        </p:txBody>
      </p:sp>
      <p:sp>
        <p:nvSpPr>
          <p:cNvPr id="3" name="Text Placeholder 2">
            <a:extLst>
              <a:ext uri="{FF2B5EF4-FFF2-40B4-BE49-F238E27FC236}">
                <a16:creationId xmlns:a16="http://schemas.microsoft.com/office/drawing/2014/main" id="{A55B0754-3722-C9D5-E5ED-78AE89990EBE}"/>
              </a:ext>
            </a:extLst>
          </p:cNvPr>
          <p:cNvSpPr>
            <a:spLocks noGrp="1"/>
          </p:cNvSpPr>
          <p:nvPr>
            <p:ph type="body" idx="1"/>
          </p:nvPr>
        </p:nvSpPr>
        <p:spPr>
          <a:xfrm>
            <a:off x="1159329" y="1524837"/>
            <a:ext cx="6989746" cy="2805600"/>
          </a:xfrm>
        </p:spPr>
        <p:txBody>
          <a:bodyPr/>
          <a:lstStyle/>
          <a:p>
            <a:r>
              <a:rPr lang="en-US" dirty="0"/>
              <a:t>D. Yes, he meets criteria for uncomplicated SAB, but it’s too soon</a:t>
            </a:r>
          </a:p>
          <a:p>
            <a:endParaRPr lang="en-US" dirty="0"/>
          </a:p>
          <a:p>
            <a:r>
              <a:rPr lang="en-US" dirty="0"/>
              <a:t>He needs 5-7 days of IV antibiotics prior to switching to PO, per the SABATO trial</a:t>
            </a:r>
          </a:p>
        </p:txBody>
      </p:sp>
      <p:sp>
        <p:nvSpPr>
          <p:cNvPr id="4" name="Slide Number Placeholder 3">
            <a:extLst>
              <a:ext uri="{FF2B5EF4-FFF2-40B4-BE49-F238E27FC236}">
                <a16:creationId xmlns:a16="http://schemas.microsoft.com/office/drawing/2014/main" id="{0A29C886-5C89-F379-B08A-A8514134A64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4218979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F71D3-9D85-768A-4707-440B2434D012}"/>
              </a:ext>
            </a:extLst>
          </p:cNvPr>
          <p:cNvSpPr>
            <a:spLocks noGrp="1"/>
          </p:cNvSpPr>
          <p:nvPr>
            <p:ph type="title"/>
          </p:nvPr>
        </p:nvSpPr>
        <p:spPr>
          <a:xfrm>
            <a:off x="795190" y="609565"/>
            <a:ext cx="7154100" cy="393600"/>
          </a:xfrm>
        </p:spPr>
        <p:txBody>
          <a:bodyPr/>
          <a:lstStyle/>
          <a:p>
            <a:r>
              <a:rPr lang="en-US"/>
              <a:t>Uncomplicated SAB</a:t>
            </a:r>
          </a:p>
        </p:txBody>
      </p:sp>
      <p:sp>
        <p:nvSpPr>
          <p:cNvPr id="3" name="Text Placeholder 2">
            <a:extLst>
              <a:ext uri="{FF2B5EF4-FFF2-40B4-BE49-F238E27FC236}">
                <a16:creationId xmlns:a16="http://schemas.microsoft.com/office/drawing/2014/main" id="{C974B587-6C40-5A2E-A8F2-F56C7D68B93E}"/>
              </a:ext>
            </a:extLst>
          </p:cNvPr>
          <p:cNvSpPr>
            <a:spLocks noGrp="1"/>
          </p:cNvSpPr>
          <p:nvPr>
            <p:ph type="body" idx="1"/>
          </p:nvPr>
        </p:nvSpPr>
        <p:spPr>
          <a:xfrm>
            <a:off x="1106501" y="906716"/>
            <a:ext cx="7845397" cy="3934225"/>
          </a:xfrm>
        </p:spPr>
        <p:txBody>
          <a:bodyPr/>
          <a:lstStyle/>
          <a:p>
            <a:r>
              <a:rPr lang="en-US" sz="2000" dirty="0"/>
              <a:t>IDSA definition (2011):</a:t>
            </a:r>
          </a:p>
          <a:p>
            <a:pPr lvl="1"/>
            <a:r>
              <a:rPr lang="en-US" sz="2000" dirty="0"/>
              <a:t>Exclusion of IE by echo</a:t>
            </a:r>
          </a:p>
          <a:p>
            <a:pPr lvl="1"/>
            <a:r>
              <a:rPr lang="en-US" sz="2000" dirty="0"/>
              <a:t>No implanted prostheses</a:t>
            </a:r>
          </a:p>
          <a:p>
            <a:pPr lvl="1"/>
            <a:r>
              <a:rPr lang="en-US" sz="2000" dirty="0"/>
              <a:t>Negative BC after 2-4 days</a:t>
            </a:r>
          </a:p>
          <a:p>
            <a:pPr lvl="1"/>
            <a:r>
              <a:rPr lang="en-US" sz="2000" dirty="0"/>
              <a:t>Defervescence within 72h of initiation of appropriate </a:t>
            </a:r>
            <a:r>
              <a:rPr lang="en-US" sz="2000" dirty="0" err="1"/>
              <a:t>abx</a:t>
            </a:r>
            <a:endParaRPr lang="en-US" sz="2000" dirty="0"/>
          </a:p>
          <a:p>
            <a:pPr lvl="1"/>
            <a:r>
              <a:rPr lang="en-US" sz="2000" dirty="0"/>
              <a:t>No evidence of metastatic infection</a:t>
            </a:r>
          </a:p>
          <a:p>
            <a:r>
              <a:rPr lang="en-US" sz="2000" dirty="0"/>
              <a:t>All other cases are considered complicated</a:t>
            </a:r>
          </a:p>
          <a:p>
            <a:pPr lvl="1"/>
            <a:r>
              <a:rPr lang="en-US" sz="2000" dirty="0"/>
              <a:t>Community onset (BC positive within 48h of admission) is a significant risk factor for complicated bacteremia</a:t>
            </a:r>
          </a:p>
        </p:txBody>
      </p:sp>
      <p:sp>
        <p:nvSpPr>
          <p:cNvPr id="4" name="Slide Number Placeholder 3">
            <a:extLst>
              <a:ext uri="{FF2B5EF4-FFF2-40B4-BE49-F238E27FC236}">
                <a16:creationId xmlns:a16="http://schemas.microsoft.com/office/drawing/2014/main" id="{75650A74-9D05-C77E-DFC2-A4ECFE4E9E3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28</a:t>
            </a:fld>
            <a:endParaRPr lang="en"/>
          </a:p>
        </p:txBody>
      </p:sp>
      <p:pic>
        <p:nvPicPr>
          <p:cNvPr id="5" name="Picture 4" descr="Text&#10;&#10;Description automatically generated">
            <a:extLst>
              <a:ext uri="{FF2B5EF4-FFF2-40B4-BE49-F238E27FC236}">
                <a16:creationId xmlns:a16="http://schemas.microsoft.com/office/drawing/2014/main" id="{63D70E3A-B22D-95AC-556A-0A002DEBE0E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645608" y="302559"/>
            <a:ext cx="3046506" cy="1858215"/>
          </a:xfrm>
          <a:prstGeom prst="rect">
            <a:avLst/>
          </a:prstGeom>
          <a:ln>
            <a:solidFill>
              <a:schemeClr val="tx1"/>
            </a:solidFill>
          </a:ln>
        </p:spPr>
      </p:pic>
    </p:spTree>
    <p:extLst>
      <p:ext uri="{BB962C8B-B14F-4D97-AF65-F5344CB8AC3E}">
        <p14:creationId xmlns:p14="http://schemas.microsoft.com/office/powerpoint/2010/main" val="1624244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356" y="556009"/>
            <a:ext cx="7433400" cy="396300"/>
          </a:xfrm>
        </p:spPr>
        <p:txBody>
          <a:bodyPr/>
          <a:lstStyle/>
          <a:p>
            <a:r>
              <a:rPr lang="en-US" dirty="0"/>
              <a:t>Short course (2 weeks) for SAB</a:t>
            </a:r>
          </a:p>
        </p:txBody>
      </p:sp>
      <p:sp>
        <p:nvSpPr>
          <p:cNvPr id="3" name="Text Placeholder 2"/>
          <p:cNvSpPr>
            <a:spLocks noGrp="1"/>
          </p:cNvSpPr>
          <p:nvPr>
            <p:ph type="body" idx="1"/>
          </p:nvPr>
        </p:nvSpPr>
        <p:spPr>
          <a:xfrm>
            <a:off x="1206393" y="1069520"/>
            <a:ext cx="7338251" cy="3118759"/>
          </a:xfrm>
        </p:spPr>
        <p:txBody>
          <a:bodyPr/>
          <a:lstStyle/>
          <a:p>
            <a:r>
              <a:rPr lang="en-US" sz="2000" dirty="0"/>
              <a:t>Uncomplicated, plus additional criteria:</a:t>
            </a:r>
          </a:p>
          <a:p>
            <a:pPr lvl="1"/>
            <a:r>
              <a:rPr lang="en-US" sz="2000" dirty="0"/>
              <a:t>No immunocompromising condition (+/- DM)</a:t>
            </a:r>
          </a:p>
          <a:p>
            <a:pPr lvl="1"/>
            <a:r>
              <a:rPr lang="en-US" sz="2000" dirty="0"/>
              <a:t>Removable source of infection (line) – no venous thrombosis</a:t>
            </a:r>
          </a:p>
          <a:p>
            <a:pPr lvl="1"/>
            <a:r>
              <a:rPr lang="en-US" sz="2000" dirty="0"/>
              <a:t>Short duration of bacteremia – hospital-acquired</a:t>
            </a:r>
          </a:p>
          <a:p>
            <a:r>
              <a:rPr lang="en-US" sz="2000" dirty="0"/>
              <a:t>Traditionally, even a 2-week course has been IV</a:t>
            </a:r>
          </a:p>
          <a:p>
            <a:r>
              <a:rPr lang="en-US" sz="2000" dirty="0"/>
              <a:t>Several trials have examined switch to PO AND short course in uncomplicated SAB</a:t>
            </a:r>
          </a:p>
          <a:p>
            <a:endParaRPr lang="en-US" sz="2000" dirty="0"/>
          </a:p>
        </p:txBody>
      </p:sp>
    </p:spTree>
    <p:extLst>
      <p:ext uri="{BB962C8B-B14F-4D97-AF65-F5344CB8AC3E}">
        <p14:creationId xmlns:p14="http://schemas.microsoft.com/office/powerpoint/2010/main" val="106163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304E8-8D16-713F-9FC3-F44B1F3A30E4}"/>
              </a:ext>
            </a:extLst>
          </p:cNvPr>
          <p:cNvSpPr>
            <a:spLocks noGrp="1"/>
          </p:cNvSpPr>
          <p:nvPr>
            <p:ph type="title"/>
          </p:nvPr>
        </p:nvSpPr>
        <p:spPr>
          <a:xfrm>
            <a:off x="720600" y="690351"/>
            <a:ext cx="7154100" cy="393600"/>
          </a:xfrm>
        </p:spPr>
        <p:txBody>
          <a:bodyPr/>
          <a:lstStyle/>
          <a:p>
            <a:r>
              <a:rPr lang="en-US" dirty="0"/>
              <a:t>SABATO trial (2024)</a:t>
            </a:r>
          </a:p>
        </p:txBody>
      </p:sp>
      <p:sp>
        <p:nvSpPr>
          <p:cNvPr id="3" name="Text Placeholder 2">
            <a:extLst>
              <a:ext uri="{FF2B5EF4-FFF2-40B4-BE49-F238E27FC236}">
                <a16:creationId xmlns:a16="http://schemas.microsoft.com/office/drawing/2014/main" id="{8EDDCB17-5944-5B9D-D52C-CFA95739ACB0}"/>
              </a:ext>
            </a:extLst>
          </p:cNvPr>
          <p:cNvSpPr>
            <a:spLocks noGrp="1"/>
          </p:cNvSpPr>
          <p:nvPr>
            <p:ph type="body" idx="1"/>
          </p:nvPr>
        </p:nvSpPr>
        <p:spPr>
          <a:xfrm>
            <a:off x="1097850" y="1139524"/>
            <a:ext cx="7572622" cy="3455276"/>
          </a:xfrm>
        </p:spPr>
        <p:txBody>
          <a:bodyPr/>
          <a:lstStyle/>
          <a:p>
            <a:r>
              <a:rPr lang="en-US" sz="2000" dirty="0"/>
              <a:t>Randomized, controlled non-inferiority trial in Europe</a:t>
            </a:r>
          </a:p>
          <a:p>
            <a:r>
              <a:rPr lang="en-US" sz="2000" dirty="0"/>
              <a:t>Inclusion/exclusion criteria largely similar to prior definitions for uncomplicated SAB/short course criteria</a:t>
            </a:r>
          </a:p>
          <a:p>
            <a:pPr lvl="1"/>
            <a:r>
              <a:rPr lang="en-US" sz="2000" dirty="0"/>
              <a:t>Excluded if SAB in last 3 months, injection drug use, presence of prosthetic heart valve</a:t>
            </a:r>
          </a:p>
          <a:p>
            <a:pPr lvl="1"/>
            <a:r>
              <a:rPr lang="en-US" sz="2000" dirty="0"/>
              <a:t>Did not specify community-acquired vs. hospital-acquired</a:t>
            </a:r>
          </a:p>
          <a:p>
            <a:r>
              <a:rPr lang="en-US" sz="2000" b="1" dirty="0"/>
              <a:t>All patients received 5-7 days of appropriate antibiotics </a:t>
            </a:r>
            <a:r>
              <a:rPr lang="en-US" sz="2000" dirty="0"/>
              <a:t>prior to randomization to oral vs. IV</a:t>
            </a:r>
          </a:p>
          <a:p>
            <a:r>
              <a:rPr lang="en-US" sz="2000" dirty="0"/>
              <a:t>Total duration 14 days</a:t>
            </a:r>
          </a:p>
        </p:txBody>
      </p:sp>
      <p:sp>
        <p:nvSpPr>
          <p:cNvPr id="4" name="Slide Number Placeholder 3">
            <a:extLst>
              <a:ext uri="{FF2B5EF4-FFF2-40B4-BE49-F238E27FC236}">
                <a16:creationId xmlns:a16="http://schemas.microsoft.com/office/drawing/2014/main" id="{1EC589D4-6462-FAB6-F758-2E9A2CB8C57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2100632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8E5F4-0D10-73CB-51FF-1A68F7E576E0}"/>
              </a:ext>
            </a:extLst>
          </p:cNvPr>
          <p:cNvSpPr>
            <a:spLocks noGrp="1"/>
          </p:cNvSpPr>
          <p:nvPr>
            <p:ph type="title"/>
          </p:nvPr>
        </p:nvSpPr>
        <p:spPr>
          <a:xfrm>
            <a:off x="720600" y="739336"/>
            <a:ext cx="7154100" cy="393600"/>
          </a:xfrm>
        </p:spPr>
        <p:txBody>
          <a:bodyPr/>
          <a:lstStyle/>
          <a:p>
            <a:r>
              <a:rPr lang="en-US" dirty="0"/>
              <a:t>SABATO trial</a:t>
            </a:r>
          </a:p>
        </p:txBody>
      </p:sp>
      <p:sp>
        <p:nvSpPr>
          <p:cNvPr id="3" name="Text Placeholder 2">
            <a:extLst>
              <a:ext uri="{FF2B5EF4-FFF2-40B4-BE49-F238E27FC236}">
                <a16:creationId xmlns:a16="http://schemas.microsoft.com/office/drawing/2014/main" id="{7D2C8CB9-76B4-D657-78F9-640FF4CB4EB7}"/>
              </a:ext>
            </a:extLst>
          </p:cNvPr>
          <p:cNvSpPr>
            <a:spLocks noGrp="1"/>
          </p:cNvSpPr>
          <p:nvPr>
            <p:ph type="body" idx="1"/>
          </p:nvPr>
        </p:nvSpPr>
        <p:spPr>
          <a:xfrm>
            <a:off x="994975" y="1216478"/>
            <a:ext cx="7553032" cy="3378322"/>
          </a:xfrm>
        </p:spPr>
        <p:txBody>
          <a:bodyPr/>
          <a:lstStyle/>
          <a:p>
            <a:r>
              <a:rPr lang="en-US" sz="2000" dirty="0"/>
              <a:t>Over 5000 patients screened; only 213 enrolled, less than planned size (430)</a:t>
            </a:r>
          </a:p>
          <a:p>
            <a:r>
              <a:rPr lang="en-US" sz="2000" dirty="0"/>
              <a:t>Only 8% MRSA</a:t>
            </a:r>
          </a:p>
          <a:p>
            <a:r>
              <a:rPr lang="en-US" sz="2000" dirty="0"/>
              <a:t>Most sources were </a:t>
            </a:r>
            <a:r>
              <a:rPr lang="en-US" sz="2000" dirty="0" err="1"/>
              <a:t>pIV</a:t>
            </a:r>
            <a:r>
              <a:rPr lang="en-US" sz="2000" dirty="0"/>
              <a:t>, CVC, or SSTI</a:t>
            </a:r>
          </a:p>
          <a:p>
            <a:r>
              <a:rPr lang="en-US" sz="2000" dirty="0"/>
              <a:t>Oral options: TMP-SMX 1 DS BID or linezolid 600mg BID</a:t>
            </a:r>
          </a:p>
          <a:p>
            <a:r>
              <a:rPr lang="en-US" sz="2000" dirty="0"/>
              <a:t>Met non-inferiority criteria on primary outcome (SAB-related complication within 90 days) and secondary outcomes (LOS, adverse events)</a:t>
            </a:r>
          </a:p>
        </p:txBody>
      </p:sp>
      <p:sp>
        <p:nvSpPr>
          <p:cNvPr id="4" name="Slide Number Placeholder 3">
            <a:extLst>
              <a:ext uri="{FF2B5EF4-FFF2-40B4-BE49-F238E27FC236}">
                <a16:creationId xmlns:a16="http://schemas.microsoft.com/office/drawing/2014/main" id="{7ABBB2AA-5D9C-E653-2610-BBAE4532EF3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1590018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4B5C3-030D-46BA-5654-362237D163A9}"/>
              </a:ext>
            </a:extLst>
          </p:cNvPr>
          <p:cNvSpPr>
            <a:spLocks noGrp="1"/>
          </p:cNvSpPr>
          <p:nvPr>
            <p:ph type="title"/>
          </p:nvPr>
        </p:nvSpPr>
        <p:spPr>
          <a:xfrm>
            <a:off x="353207" y="79070"/>
            <a:ext cx="7154100" cy="393600"/>
          </a:xfrm>
        </p:spPr>
        <p:txBody>
          <a:bodyPr/>
          <a:lstStyle/>
          <a:p>
            <a:r>
              <a:rPr lang="en-US" dirty="0"/>
              <a:t>Applying SABATO trial to Case 2</a:t>
            </a:r>
          </a:p>
        </p:txBody>
      </p:sp>
      <p:sp>
        <p:nvSpPr>
          <p:cNvPr id="3" name="Text Placeholder 2">
            <a:extLst>
              <a:ext uri="{FF2B5EF4-FFF2-40B4-BE49-F238E27FC236}">
                <a16:creationId xmlns:a16="http://schemas.microsoft.com/office/drawing/2014/main" id="{0FB99C55-D0F7-8E40-2487-316DC8567AB8}"/>
              </a:ext>
            </a:extLst>
          </p:cNvPr>
          <p:cNvSpPr>
            <a:spLocks noGrp="1"/>
          </p:cNvSpPr>
          <p:nvPr>
            <p:ph type="body" idx="1"/>
          </p:nvPr>
        </p:nvSpPr>
        <p:spPr>
          <a:xfrm>
            <a:off x="994949" y="677636"/>
            <a:ext cx="7659193" cy="3917164"/>
          </a:xfrm>
        </p:spPr>
        <p:txBody>
          <a:bodyPr/>
          <a:lstStyle/>
          <a:p>
            <a:r>
              <a:rPr lang="en-US" sz="1800" dirty="0"/>
              <a:t>His abscess was drained satisfactorily, BC cleared right away, fever resolved right away</a:t>
            </a:r>
          </a:p>
          <a:p>
            <a:r>
              <a:rPr lang="en-US" sz="1800" dirty="0"/>
              <a:t>No prosthetic implants, immunosuppression, or metastatic infection</a:t>
            </a:r>
          </a:p>
          <a:p>
            <a:r>
              <a:rPr lang="en-US" sz="1800" dirty="0"/>
              <a:t>TTE negative</a:t>
            </a:r>
          </a:p>
          <a:p>
            <a:r>
              <a:rPr lang="en-US" sz="1800" dirty="0"/>
              <a:t>He needs to stay and continue IV antibiotics at least one more day, preferably a few more, to meet SABATO criteria </a:t>
            </a:r>
          </a:p>
          <a:p>
            <a:r>
              <a:rPr lang="en-US" sz="1800" dirty="0"/>
              <a:t>SABATO included relatively few cases of MRSA. His bacteremia was community-acquired which also increases the risk of complications. I would counsel the patient that this strategy is based on one trial that has not been repeated yet and there is a risk of failure with relapse of infection. I would have him follow up closely in clinic to make sure he finishes his TMP-SMX and continues to recover.</a:t>
            </a:r>
          </a:p>
        </p:txBody>
      </p:sp>
      <p:sp>
        <p:nvSpPr>
          <p:cNvPr id="4" name="Slide Number Placeholder 3">
            <a:extLst>
              <a:ext uri="{FF2B5EF4-FFF2-40B4-BE49-F238E27FC236}">
                <a16:creationId xmlns:a16="http://schemas.microsoft.com/office/drawing/2014/main" id="{E64559F5-6D54-436E-1EC9-56040CE602F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3221719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8F60-13CE-1595-F35C-B973B0E697A0}"/>
              </a:ext>
            </a:extLst>
          </p:cNvPr>
          <p:cNvSpPr>
            <a:spLocks noGrp="1"/>
          </p:cNvSpPr>
          <p:nvPr>
            <p:ph type="title"/>
          </p:nvPr>
        </p:nvSpPr>
        <p:spPr/>
        <p:txBody>
          <a:bodyPr/>
          <a:lstStyle/>
          <a:p>
            <a:r>
              <a:rPr lang="en-US"/>
              <a:t>Takeaways from Case 2</a:t>
            </a:r>
          </a:p>
        </p:txBody>
      </p:sp>
      <p:sp>
        <p:nvSpPr>
          <p:cNvPr id="3" name="Text Placeholder 2">
            <a:extLst>
              <a:ext uri="{FF2B5EF4-FFF2-40B4-BE49-F238E27FC236}">
                <a16:creationId xmlns:a16="http://schemas.microsoft.com/office/drawing/2014/main" id="{38055E9C-21E6-D846-67EE-C392BD6EA4D6}"/>
              </a:ext>
            </a:extLst>
          </p:cNvPr>
          <p:cNvSpPr>
            <a:spLocks noGrp="1"/>
          </p:cNvSpPr>
          <p:nvPr>
            <p:ph type="body" idx="1"/>
          </p:nvPr>
        </p:nvSpPr>
        <p:spPr>
          <a:xfrm>
            <a:off x="1167973" y="1524836"/>
            <a:ext cx="7345936" cy="3069963"/>
          </a:xfrm>
        </p:spPr>
        <p:txBody>
          <a:bodyPr/>
          <a:lstStyle/>
          <a:p>
            <a:r>
              <a:rPr lang="en-US" sz="2000" dirty="0"/>
              <a:t>ID consultation for SAB is mandatory</a:t>
            </a:r>
          </a:p>
          <a:p>
            <a:r>
              <a:rPr lang="en-US" sz="2000" dirty="0"/>
              <a:t>Pay attention to MIC to vancomycin and know the goal AUC:MIC ratio</a:t>
            </a:r>
          </a:p>
          <a:p>
            <a:r>
              <a:rPr lang="en-US" sz="2000" dirty="0"/>
              <a:t>Very, very few people qualify for a 2-week course: less than 1% of people screened in large trials</a:t>
            </a:r>
          </a:p>
          <a:p>
            <a:r>
              <a:rPr lang="en-US" sz="2000" dirty="0"/>
              <a:t>SABATO trial can be applied to determine who is appropriate for a 2-week, oral course (TMP-SMX or linezolid) after receipt of 5-7 days of IV antibiotics</a:t>
            </a:r>
          </a:p>
        </p:txBody>
      </p:sp>
      <p:sp>
        <p:nvSpPr>
          <p:cNvPr id="4" name="Slide Number Placeholder 3">
            <a:extLst>
              <a:ext uri="{FF2B5EF4-FFF2-40B4-BE49-F238E27FC236}">
                <a16:creationId xmlns:a16="http://schemas.microsoft.com/office/drawing/2014/main" id="{000D4FC9-F74E-2FC8-43A5-BC814BC3E8A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33</a:t>
            </a:fld>
            <a:endParaRPr lang="en"/>
          </a:p>
        </p:txBody>
      </p:sp>
    </p:spTree>
    <p:extLst>
      <p:ext uri="{BB962C8B-B14F-4D97-AF65-F5344CB8AC3E}">
        <p14:creationId xmlns:p14="http://schemas.microsoft.com/office/powerpoint/2010/main" val="2558168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81A47-2DE3-F7E3-E42B-A52833DF70E1}"/>
              </a:ext>
            </a:extLst>
          </p:cNvPr>
          <p:cNvSpPr>
            <a:spLocks noGrp="1"/>
          </p:cNvSpPr>
          <p:nvPr>
            <p:ph type="title"/>
          </p:nvPr>
        </p:nvSpPr>
        <p:spPr>
          <a:xfrm>
            <a:off x="787506" y="746060"/>
            <a:ext cx="7154100" cy="393600"/>
          </a:xfrm>
        </p:spPr>
        <p:txBody>
          <a:bodyPr/>
          <a:lstStyle/>
          <a:p>
            <a:r>
              <a:rPr lang="en-US"/>
              <a:t>Case 3</a:t>
            </a:r>
          </a:p>
        </p:txBody>
      </p:sp>
      <p:sp>
        <p:nvSpPr>
          <p:cNvPr id="3" name="Text Placeholder 2">
            <a:extLst>
              <a:ext uri="{FF2B5EF4-FFF2-40B4-BE49-F238E27FC236}">
                <a16:creationId xmlns:a16="http://schemas.microsoft.com/office/drawing/2014/main" id="{A773E573-E2F0-F712-A301-C10E0D27C4D7}"/>
              </a:ext>
            </a:extLst>
          </p:cNvPr>
          <p:cNvSpPr>
            <a:spLocks noGrp="1"/>
          </p:cNvSpPr>
          <p:nvPr>
            <p:ph type="body" idx="1"/>
          </p:nvPr>
        </p:nvSpPr>
        <p:spPr>
          <a:xfrm>
            <a:off x="891228" y="1261643"/>
            <a:ext cx="7501658" cy="3333157"/>
          </a:xfrm>
        </p:spPr>
        <p:txBody>
          <a:bodyPr/>
          <a:lstStyle/>
          <a:p>
            <a:r>
              <a:rPr lang="en-US" sz="2000" dirty="0"/>
              <a:t>A 70yo gentleman with a history of cirrhosis due to alcohol and tachy-brady syndrome with PPM placed 6 months ago presented with chest pain and shortness of breath. He was found to have sepsis and hypotension that responded to fluids. He is requiring 5L supplemental O2. He is delirious and can’t provide a ROS, however chart review shows that he has hardware in his cervical spine, right tibia, and right pelvis. On exam, he has warmth and fluctuance at the pacemaker pocket. Blood cultures are growing MRSA at 15 hours.</a:t>
            </a:r>
          </a:p>
        </p:txBody>
      </p:sp>
      <p:sp>
        <p:nvSpPr>
          <p:cNvPr id="4" name="Slide Number Placeholder 3">
            <a:extLst>
              <a:ext uri="{FF2B5EF4-FFF2-40B4-BE49-F238E27FC236}">
                <a16:creationId xmlns:a16="http://schemas.microsoft.com/office/drawing/2014/main" id="{6214E3B9-438D-5C5C-ECB6-394019CD904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15032007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847EA-2900-4399-C565-4456165121BE}"/>
              </a:ext>
            </a:extLst>
          </p:cNvPr>
          <p:cNvSpPr>
            <a:spLocks noGrp="1"/>
          </p:cNvSpPr>
          <p:nvPr>
            <p:ph type="title"/>
          </p:nvPr>
        </p:nvSpPr>
        <p:spPr/>
        <p:txBody>
          <a:bodyPr/>
          <a:lstStyle/>
          <a:p>
            <a:r>
              <a:rPr lang="en-US"/>
              <a:t>Case 3 cont.</a:t>
            </a:r>
          </a:p>
        </p:txBody>
      </p:sp>
      <p:sp>
        <p:nvSpPr>
          <p:cNvPr id="3" name="Text Placeholder 2">
            <a:extLst>
              <a:ext uri="{FF2B5EF4-FFF2-40B4-BE49-F238E27FC236}">
                <a16:creationId xmlns:a16="http://schemas.microsoft.com/office/drawing/2014/main" id="{6DAD325C-2798-7B1B-25B6-F5586CE02FA8}"/>
              </a:ext>
            </a:extLst>
          </p:cNvPr>
          <p:cNvSpPr>
            <a:spLocks noGrp="1"/>
          </p:cNvSpPr>
          <p:nvPr>
            <p:ph type="body" idx="1"/>
          </p:nvPr>
        </p:nvSpPr>
        <p:spPr/>
        <p:txBody>
          <a:bodyPr/>
          <a:lstStyle/>
          <a:p>
            <a:r>
              <a:rPr lang="en-US" sz="2000" dirty="0"/>
              <a:t>The patient’s significant other asks “what his chances are.”</a:t>
            </a:r>
          </a:p>
          <a:p>
            <a:r>
              <a:rPr lang="en-US" sz="2000" dirty="0"/>
              <a:t>How do we advise her about the risk of mortality?</a:t>
            </a:r>
          </a:p>
        </p:txBody>
      </p:sp>
      <p:sp>
        <p:nvSpPr>
          <p:cNvPr id="4" name="Slide Number Placeholder 3">
            <a:extLst>
              <a:ext uri="{FF2B5EF4-FFF2-40B4-BE49-F238E27FC236}">
                <a16:creationId xmlns:a16="http://schemas.microsoft.com/office/drawing/2014/main" id="{05760957-9FCB-D669-0BB3-4BF10998DD1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35</a:t>
            </a:fld>
            <a:endParaRPr lang="en"/>
          </a:p>
        </p:txBody>
      </p:sp>
    </p:spTree>
    <p:extLst>
      <p:ext uri="{BB962C8B-B14F-4D97-AF65-F5344CB8AC3E}">
        <p14:creationId xmlns:p14="http://schemas.microsoft.com/office/powerpoint/2010/main" val="61302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C0F37-678F-65EB-2262-5B246787F205}"/>
              </a:ext>
            </a:extLst>
          </p:cNvPr>
          <p:cNvSpPr>
            <a:spLocks noGrp="1"/>
          </p:cNvSpPr>
          <p:nvPr>
            <p:ph type="title"/>
          </p:nvPr>
        </p:nvSpPr>
        <p:spPr>
          <a:xfrm>
            <a:off x="596768" y="616263"/>
            <a:ext cx="7154100" cy="393600"/>
          </a:xfrm>
        </p:spPr>
        <p:txBody>
          <a:bodyPr/>
          <a:lstStyle/>
          <a:p>
            <a:r>
              <a:rPr lang="en-US"/>
              <a:t>SAB risk of mortality</a:t>
            </a:r>
          </a:p>
        </p:txBody>
      </p:sp>
      <p:sp>
        <p:nvSpPr>
          <p:cNvPr id="3" name="Text Placeholder 2">
            <a:extLst>
              <a:ext uri="{FF2B5EF4-FFF2-40B4-BE49-F238E27FC236}">
                <a16:creationId xmlns:a16="http://schemas.microsoft.com/office/drawing/2014/main" id="{567472BC-6A6A-2A76-6F92-0C512C0A2160}"/>
              </a:ext>
            </a:extLst>
          </p:cNvPr>
          <p:cNvSpPr>
            <a:spLocks noGrp="1"/>
          </p:cNvSpPr>
          <p:nvPr>
            <p:ph type="body" idx="1"/>
          </p:nvPr>
        </p:nvSpPr>
        <p:spPr>
          <a:xfrm>
            <a:off x="994975" y="898071"/>
            <a:ext cx="7154100" cy="3696729"/>
          </a:xfrm>
        </p:spPr>
        <p:txBody>
          <a:bodyPr/>
          <a:lstStyle/>
          <a:p>
            <a:r>
              <a:rPr lang="en-US" sz="2000" dirty="0"/>
              <a:t>Mortality rate in all comers is 25-30% at 3 months</a:t>
            </a:r>
          </a:p>
          <a:p>
            <a:r>
              <a:rPr lang="en-US" sz="2000" dirty="0"/>
              <a:t>Increased mortality:</a:t>
            </a:r>
          </a:p>
          <a:p>
            <a:pPr lvl="1"/>
            <a:r>
              <a:rPr lang="en-US" sz="1800" dirty="0"/>
              <a:t>Comorbidities, older age</a:t>
            </a:r>
          </a:p>
          <a:p>
            <a:pPr lvl="1"/>
            <a:r>
              <a:rPr lang="en-US" sz="1800" dirty="0"/>
              <a:t>MRSA infection (OR 9.3%)</a:t>
            </a:r>
          </a:p>
          <a:p>
            <a:pPr lvl="1"/>
            <a:r>
              <a:rPr lang="en-US" sz="1800" dirty="0"/>
              <a:t>Time to positivity of ≤12 hours</a:t>
            </a:r>
          </a:p>
          <a:p>
            <a:pPr lvl="1"/>
            <a:r>
              <a:rPr lang="en-US" sz="1800" dirty="0"/>
              <a:t>Persistent bacteremia</a:t>
            </a:r>
          </a:p>
          <a:p>
            <a:r>
              <a:rPr lang="en-US" sz="1800" dirty="0"/>
              <a:t>Persistent bacteremia associated with:</a:t>
            </a:r>
          </a:p>
          <a:p>
            <a:pPr lvl="1"/>
            <a:r>
              <a:rPr lang="en-US" sz="1800" dirty="0"/>
              <a:t>Endocarditis/endovascular source</a:t>
            </a:r>
          </a:p>
          <a:p>
            <a:pPr lvl="1"/>
            <a:r>
              <a:rPr lang="en-US" sz="1800" dirty="0"/>
              <a:t>Metastatic infection and lack of source control</a:t>
            </a:r>
          </a:p>
          <a:p>
            <a:pPr lvl="1"/>
            <a:r>
              <a:rPr lang="en-US" sz="1800" dirty="0"/>
              <a:t>Retained catheter or foreign body</a:t>
            </a:r>
          </a:p>
          <a:p>
            <a:pPr lvl="1"/>
            <a:r>
              <a:rPr lang="en-US" sz="1800" dirty="0"/>
              <a:t>Using vancomycin for MSSA</a:t>
            </a:r>
          </a:p>
          <a:p>
            <a:pPr lvl="1"/>
            <a:r>
              <a:rPr lang="en-US" sz="1800" dirty="0"/>
              <a:t>MRSA infection</a:t>
            </a:r>
          </a:p>
        </p:txBody>
      </p:sp>
      <p:sp>
        <p:nvSpPr>
          <p:cNvPr id="4" name="Slide Number Placeholder 3">
            <a:extLst>
              <a:ext uri="{FF2B5EF4-FFF2-40B4-BE49-F238E27FC236}">
                <a16:creationId xmlns:a16="http://schemas.microsoft.com/office/drawing/2014/main" id="{643CA6FF-B866-BD1B-9C47-CC001F3159D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2451038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3CDA85D-3F96-D042-6A89-9C608D3546B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37</a:t>
            </a:fld>
            <a:endParaRPr lang="en"/>
          </a:p>
        </p:txBody>
      </p:sp>
      <p:pic>
        <p:nvPicPr>
          <p:cNvPr id="4" name="Picture 3">
            <a:extLst>
              <a:ext uri="{FF2B5EF4-FFF2-40B4-BE49-F238E27FC236}">
                <a16:creationId xmlns:a16="http://schemas.microsoft.com/office/drawing/2014/main" id="{3F7E367E-5F2A-BAF8-EEB7-21EF9EE8269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715289" y="754916"/>
            <a:ext cx="3458663" cy="2961615"/>
          </a:xfrm>
          <a:prstGeom prst="rect">
            <a:avLst/>
          </a:prstGeom>
          <a:ln>
            <a:solidFill>
              <a:schemeClr val="tx1"/>
            </a:solidFill>
          </a:ln>
        </p:spPr>
      </p:pic>
      <p:pic>
        <p:nvPicPr>
          <p:cNvPr id="5" name="Picture 4">
            <a:extLst>
              <a:ext uri="{FF2B5EF4-FFF2-40B4-BE49-F238E27FC236}">
                <a16:creationId xmlns:a16="http://schemas.microsoft.com/office/drawing/2014/main" id="{097FEAB0-25CE-7FFD-9372-096225D980D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3072" y="265472"/>
            <a:ext cx="3458663" cy="1246238"/>
          </a:xfrm>
          <a:prstGeom prst="rect">
            <a:avLst/>
          </a:prstGeom>
          <a:ln>
            <a:solidFill>
              <a:schemeClr val="tx1"/>
            </a:solidFill>
          </a:ln>
        </p:spPr>
      </p:pic>
      <p:sp>
        <p:nvSpPr>
          <p:cNvPr id="6" name="TextBox 5">
            <a:extLst>
              <a:ext uri="{FF2B5EF4-FFF2-40B4-BE49-F238E27FC236}">
                <a16:creationId xmlns:a16="http://schemas.microsoft.com/office/drawing/2014/main" id="{0230222E-9204-1983-B6D5-A7788C64A594}"/>
              </a:ext>
            </a:extLst>
          </p:cNvPr>
          <p:cNvSpPr txBox="1"/>
          <p:nvPr/>
        </p:nvSpPr>
        <p:spPr>
          <a:xfrm>
            <a:off x="3446059" y="3716531"/>
            <a:ext cx="5189122" cy="738664"/>
          </a:xfrm>
          <a:prstGeom prst="rect">
            <a:avLst/>
          </a:prstGeom>
          <a:noFill/>
        </p:spPr>
        <p:txBody>
          <a:bodyPr wrap="square" rtlCol="0">
            <a:spAutoFit/>
          </a:bodyPr>
          <a:lstStyle/>
          <a:p>
            <a:r>
              <a:rPr lang="en-US">
                <a:solidFill>
                  <a:schemeClr val="accent1"/>
                </a:solidFill>
              </a:rPr>
              <a:t>Risk of mortality increases 16-20% for every day of bacteremia!</a:t>
            </a:r>
          </a:p>
          <a:p>
            <a:endParaRPr lang="en-US">
              <a:solidFill>
                <a:schemeClr val="accent1"/>
              </a:solidFill>
            </a:endParaRPr>
          </a:p>
          <a:p>
            <a:r>
              <a:rPr lang="en-US">
                <a:solidFill>
                  <a:schemeClr val="accent1"/>
                </a:solidFill>
              </a:rPr>
              <a:t>Day 3 is the most significant to predict survival vs. death</a:t>
            </a:r>
          </a:p>
        </p:txBody>
      </p:sp>
      <p:pic>
        <p:nvPicPr>
          <p:cNvPr id="8" name="Picture 7">
            <a:extLst>
              <a:ext uri="{FF2B5EF4-FFF2-40B4-BE49-F238E27FC236}">
                <a16:creationId xmlns:a16="http://schemas.microsoft.com/office/drawing/2014/main" id="{6A5D2D98-CE5A-1E48-4EF2-2A194BE0990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10184" y="1711425"/>
            <a:ext cx="3135875" cy="2963181"/>
          </a:xfrm>
          <a:prstGeom prst="rect">
            <a:avLst/>
          </a:prstGeom>
          <a:ln>
            <a:solidFill>
              <a:schemeClr val="tx1"/>
            </a:solidFill>
          </a:ln>
        </p:spPr>
      </p:pic>
      <p:sp>
        <p:nvSpPr>
          <p:cNvPr id="9" name="Oval 8">
            <a:extLst>
              <a:ext uri="{FF2B5EF4-FFF2-40B4-BE49-F238E27FC236}">
                <a16:creationId xmlns:a16="http://schemas.microsoft.com/office/drawing/2014/main" id="{9A157068-7D45-C44E-72CF-64DEC66CCE54}"/>
              </a:ext>
            </a:extLst>
          </p:cNvPr>
          <p:cNvSpPr/>
          <p:nvPr/>
        </p:nvSpPr>
        <p:spPr>
          <a:xfrm>
            <a:off x="1312607" y="2564376"/>
            <a:ext cx="737419" cy="33368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128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91527-9CAD-3272-FCF3-AB18C76A3E66}"/>
              </a:ext>
            </a:extLst>
          </p:cNvPr>
          <p:cNvSpPr>
            <a:spLocks noGrp="1"/>
          </p:cNvSpPr>
          <p:nvPr>
            <p:ph type="title"/>
          </p:nvPr>
        </p:nvSpPr>
        <p:spPr>
          <a:xfrm>
            <a:off x="633640" y="616263"/>
            <a:ext cx="7154100" cy="393600"/>
          </a:xfrm>
        </p:spPr>
        <p:txBody>
          <a:bodyPr/>
          <a:lstStyle/>
          <a:p>
            <a:r>
              <a:rPr lang="en-US" dirty="0"/>
              <a:t>Question </a:t>
            </a:r>
          </a:p>
        </p:txBody>
      </p:sp>
      <p:sp>
        <p:nvSpPr>
          <p:cNvPr id="3" name="Text Placeholder 2">
            <a:extLst>
              <a:ext uri="{FF2B5EF4-FFF2-40B4-BE49-F238E27FC236}">
                <a16:creationId xmlns:a16="http://schemas.microsoft.com/office/drawing/2014/main" id="{ADE3C561-D170-62F5-DDF1-B91F13F7880F}"/>
              </a:ext>
            </a:extLst>
          </p:cNvPr>
          <p:cNvSpPr>
            <a:spLocks noGrp="1"/>
          </p:cNvSpPr>
          <p:nvPr>
            <p:ph type="body" idx="1"/>
          </p:nvPr>
        </p:nvSpPr>
        <p:spPr>
          <a:xfrm>
            <a:off x="790950" y="1282356"/>
            <a:ext cx="7650921" cy="3312444"/>
          </a:xfrm>
        </p:spPr>
        <p:txBody>
          <a:bodyPr/>
          <a:lstStyle/>
          <a:p>
            <a:r>
              <a:rPr lang="en-US" sz="2000" dirty="0"/>
              <a:t>This patient’s risk of mortality is quite high given the MRSA bacteremia with TTP of 15 hours and severe sepsis, and cirrhosis.</a:t>
            </a:r>
          </a:p>
          <a:p>
            <a:r>
              <a:rPr lang="en-US" sz="2000" dirty="0"/>
              <a:t>Besides ID consultation, what is the next step in the management of this patient?</a:t>
            </a:r>
          </a:p>
          <a:p>
            <a:pPr lvl="1"/>
            <a:r>
              <a:rPr lang="en-US" sz="2000" dirty="0"/>
              <a:t>A. Change vancomycin to daptomycin</a:t>
            </a:r>
          </a:p>
          <a:p>
            <a:pPr lvl="1"/>
            <a:r>
              <a:rPr lang="en-US" sz="2000" dirty="0"/>
              <a:t>B. Order repeat blood cultures</a:t>
            </a:r>
          </a:p>
          <a:p>
            <a:pPr lvl="1"/>
            <a:r>
              <a:rPr lang="en-US" sz="2000" dirty="0"/>
              <a:t>C. Order a bunch of imaging</a:t>
            </a:r>
          </a:p>
          <a:p>
            <a:pPr lvl="1"/>
            <a:r>
              <a:rPr lang="en-US" sz="2000" dirty="0"/>
              <a:t>D. Consult palliative care</a:t>
            </a:r>
          </a:p>
          <a:p>
            <a:pPr lvl="1"/>
            <a:r>
              <a:rPr lang="en-US" sz="2000" dirty="0"/>
              <a:t>E. Change all his lines</a:t>
            </a:r>
          </a:p>
        </p:txBody>
      </p:sp>
      <p:sp>
        <p:nvSpPr>
          <p:cNvPr id="4" name="Slide Number Placeholder 3">
            <a:extLst>
              <a:ext uri="{FF2B5EF4-FFF2-40B4-BE49-F238E27FC236}">
                <a16:creationId xmlns:a16="http://schemas.microsoft.com/office/drawing/2014/main" id="{DAC3B832-6C99-177F-5BCF-A5E632ABB39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3215201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24EF7-430F-BF19-3A63-2A2BEB9A640B}"/>
              </a:ext>
            </a:extLst>
          </p:cNvPr>
          <p:cNvSpPr>
            <a:spLocks noGrp="1"/>
          </p:cNvSpPr>
          <p:nvPr>
            <p:ph type="title"/>
          </p:nvPr>
        </p:nvSpPr>
        <p:spPr>
          <a:xfrm>
            <a:off x="720600" y="813063"/>
            <a:ext cx="7154100" cy="393600"/>
          </a:xfrm>
        </p:spPr>
        <p:txBody>
          <a:bodyPr/>
          <a:lstStyle/>
          <a:p>
            <a:r>
              <a:rPr lang="en-US" dirty="0"/>
              <a:t>Answer</a:t>
            </a:r>
          </a:p>
        </p:txBody>
      </p:sp>
      <p:sp>
        <p:nvSpPr>
          <p:cNvPr id="3" name="Text Placeholder 2">
            <a:extLst>
              <a:ext uri="{FF2B5EF4-FFF2-40B4-BE49-F238E27FC236}">
                <a16:creationId xmlns:a16="http://schemas.microsoft.com/office/drawing/2014/main" id="{CF30D1AC-D125-5D20-C8D8-62397E2A0A39}"/>
              </a:ext>
            </a:extLst>
          </p:cNvPr>
          <p:cNvSpPr>
            <a:spLocks noGrp="1"/>
          </p:cNvSpPr>
          <p:nvPr>
            <p:ph type="body" idx="1"/>
          </p:nvPr>
        </p:nvSpPr>
        <p:spPr>
          <a:xfrm>
            <a:off x="1158260" y="1377880"/>
            <a:ext cx="7154100" cy="3216920"/>
          </a:xfrm>
        </p:spPr>
        <p:txBody>
          <a:bodyPr/>
          <a:lstStyle/>
          <a:p>
            <a:r>
              <a:rPr lang="en-US" sz="2000" dirty="0"/>
              <a:t>C. Order a bunch of imaging</a:t>
            </a:r>
          </a:p>
          <a:p>
            <a:endParaRPr lang="en-US" sz="2000" dirty="0"/>
          </a:p>
          <a:p>
            <a:r>
              <a:rPr lang="en-US" sz="2000" dirty="0"/>
              <a:t>I would get a CT chest to evaluate the hypoxia, ultrasound of the pacemaker pocket, MRI brain due to delirium, and TTE to start</a:t>
            </a:r>
          </a:p>
          <a:p>
            <a:r>
              <a:rPr lang="en-US" sz="2000" dirty="0"/>
              <a:t>Image sites of known hardware if he develops pain or if the above imaging is unrevealing</a:t>
            </a:r>
          </a:p>
          <a:p>
            <a:r>
              <a:rPr lang="en-US" sz="2000" dirty="0"/>
              <a:t>Could also consider PET-CT to cover everything, everywhere, all at once</a:t>
            </a:r>
          </a:p>
        </p:txBody>
      </p:sp>
      <p:sp>
        <p:nvSpPr>
          <p:cNvPr id="4" name="Slide Number Placeholder 3">
            <a:extLst>
              <a:ext uri="{FF2B5EF4-FFF2-40B4-BE49-F238E27FC236}">
                <a16:creationId xmlns:a16="http://schemas.microsoft.com/office/drawing/2014/main" id="{08FF18FD-A8CD-629A-6E65-BCEEA4DAB2B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484345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D5E9-9FA6-338E-67E2-5EFC1B2E4F14}"/>
              </a:ext>
            </a:extLst>
          </p:cNvPr>
          <p:cNvSpPr>
            <a:spLocks noGrp="1"/>
          </p:cNvSpPr>
          <p:nvPr>
            <p:ph type="title"/>
          </p:nvPr>
        </p:nvSpPr>
        <p:spPr>
          <a:xfrm>
            <a:off x="779822" y="802256"/>
            <a:ext cx="7154100" cy="393600"/>
          </a:xfrm>
        </p:spPr>
        <p:txBody>
          <a:bodyPr/>
          <a:lstStyle/>
          <a:p>
            <a:r>
              <a:rPr lang="en-US"/>
              <a:t>Case 3 cont</a:t>
            </a:r>
          </a:p>
        </p:txBody>
      </p:sp>
      <p:sp>
        <p:nvSpPr>
          <p:cNvPr id="3" name="Text Placeholder 2">
            <a:extLst>
              <a:ext uri="{FF2B5EF4-FFF2-40B4-BE49-F238E27FC236}">
                <a16:creationId xmlns:a16="http://schemas.microsoft.com/office/drawing/2014/main" id="{9E5A0FB5-0F1A-B876-F3C3-EA6B92EDA425}"/>
              </a:ext>
            </a:extLst>
          </p:cNvPr>
          <p:cNvSpPr>
            <a:spLocks noGrp="1"/>
          </p:cNvSpPr>
          <p:nvPr>
            <p:ph type="body" idx="1"/>
          </p:nvPr>
        </p:nvSpPr>
        <p:spPr>
          <a:xfrm>
            <a:off x="1048997" y="1321654"/>
            <a:ext cx="7594705" cy="3273146"/>
          </a:xfrm>
        </p:spPr>
        <p:txBody>
          <a:bodyPr/>
          <a:lstStyle/>
          <a:p>
            <a:r>
              <a:rPr lang="en-US" sz="2000" dirty="0"/>
              <a:t>CT chest shows multiple bilateral peripheral dense pulmonary infiltrates suggestive of septic pulmonary emboli</a:t>
            </a:r>
          </a:p>
          <a:p>
            <a:r>
              <a:rPr lang="en-US" sz="2000" dirty="0"/>
              <a:t>Ultrasound of his pacemaker pocket shows an abscess</a:t>
            </a:r>
          </a:p>
          <a:p>
            <a:r>
              <a:rPr lang="en-US" sz="2000" dirty="0"/>
              <a:t>TTE is negative, doesn’t have a good view of the pacemaker wire</a:t>
            </a:r>
          </a:p>
          <a:p>
            <a:r>
              <a:rPr lang="en-US" sz="2000" dirty="0"/>
              <a:t>MRI brain is negative. </a:t>
            </a:r>
          </a:p>
          <a:p>
            <a:r>
              <a:rPr lang="en-US" sz="2000" dirty="0"/>
              <a:t>He remains septic and delirious. BC are positive on days 2 and 3.</a:t>
            </a:r>
          </a:p>
          <a:p>
            <a:r>
              <a:rPr lang="en-US" sz="2000" dirty="0"/>
              <a:t>AUC monitoring indicates his vancomycin AUC is 410.</a:t>
            </a:r>
          </a:p>
        </p:txBody>
      </p:sp>
      <p:sp>
        <p:nvSpPr>
          <p:cNvPr id="4" name="Slide Number Placeholder 3">
            <a:extLst>
              <a:ext uri="{FF2B5EF4-FFF2-40B4-BE49-F238E27FC236}">
                <a16:creationId xmlns:a16="http://schemas.microsoft.com/office/drawing/2014/main" id="{5B42F640-B37F-23D8-BD10-A7C791D3406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40</a:t>
            </a:fld>
            <a:endParaRPr lang="en"/>
          </a:p>
        </p:txBody>
      </p:sp>
    </p:spTree>
    <p:extLst>
      <p:ext uri="{BB962C8B-B14F-4D97-AF65-F5344CB8AC3E}">
        <p14:creationId xmlns:p14="http://schemas.microsoft.com/office/powerpoint/2010/main" val="21416116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A03CC-1758-06A7-FCB5-524BC8F7C4F4}"/>
              </a:ext>
            </a:extLst>
          </p:cNvPr>
          <p:cNvSpPr>
            <a:spLocks noGrp="1"/>
          </p:cNvSpPr>
          <p:nvPr>
            <p:ph type="title"/>
          </p:nvPr>
        </p:nvSpPr>
        <p:spPr/>
        <p:txBody>
          <a:bodyPr/>
          <a:lstStyle/>
          <a:p>
            <a:r>
              <a:rPr lang="en-US"/>
              <a:t>Question</a:t>
            </a:r>
          </a:p>
        </p:txBody>
      </p:sp>
      <p:sp>
        <p:nvSpPr>
          <p:cNvPr id="3" name="Text Placeholder 2">
            <a:extLst>
              <a:ext uri="{FF2B5EF4-FFF2-40B4-BE49-F238E27FC236}">
                <a16:creationId xmlns:a16="http://schemas.microsoft.com/office/drawing/2014/main" id="{7636EC07-B450-1518-9C1C-88A463AE7474}"/>
              </a:ext>
            </a:extLst>
          </p:cNvPr>
          <p:cNvSpPr>
            <a:spLocks noGrp="1"/>
          </p:cNvSpPr>
          <p:nvPr>
            <p:ph type="body" idx="1"/>
          </p:nvPr>
        </p:nvSpPr>
        <p:spPr/>
        <p:txBody>
          <a:bodyPr/>
          <a:lstStyle/>
          <a:p>
            <a:r>
              <a:rPr lang="en-US" sz="2000" dirty="0"/>
              <a:t>What is the next best step for his persistent bacteremia?</a:t>
            </a:r>
          </a:p>
          <a:p>
            <a:pPr lvl="1"/>
            <a:r>
              <a:rPr lang="en-US" sz="2000" dirty="0"/>
              <a:t>A. Increase vancomycin for a target AUC of 600</a:t>
            </a:r>
          </a:p>
          <a:p>
            <a:pPr lvl="1"/>
            <a:r>
              <a:rPr lang="en-US" sz="2000" dirty="0"/>
              <a:t>B. Obtain TEE</a:t>
            </a:r>
          </a:p>
          <a:p>
            <a:pPr lvl="1"/>
            <a:r>
              <a:rPr lang="en-US" sz="2000" dirty="0"/>
              <a:t>C. Get more imaging of the sites of hardware</a:t>
            </a:r>
          </a:p>
          <a:p>
            <a:pPr lvl="1"/>
            <a:r>
              <a:rPr lang="en-US" sz="2000" dirty="0"/>
              <a:t>D. Switch to daptomycin and </a:t>
            </a:r>
            <a:r>
              <a:rPr lang="en-US" sz="2000" dirty="0" err="1"/>
              <a:t>ceftaroline</a:t>
            </a:r>
            <a:endParaRPr lang="en-US" sz="2000" dirty="0"/>
          </a:p>
          <a:p>
            <a:pPr lvl="1"/>
            <a:r>
              <a:rPr lang="en-US" sz="2000" dirty="0"/>
              <a:t>E. Consult Cardiology</a:t>
            </a:r>
          </a:p>
        </p:txBody>
      </p:sp>
      <p:sp>
        <p:nvSpPr>
          <p:cNvPr id="4" name="Slide Number Placeholder 3">
            <a:extLst>
              <a:ext uri="{FF2B5EF4-FFF2-40B4-BE49-F238E27FC236}">
                <a16:creationId xmlns:a16="http://schemas.microsoft.com/office/drawing/2014/main" id="{91193E45-2D63-0363-9ABE-CEFF7E00F13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1486677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A50F-5F12-C92D-5E3C-E949D53B3389}"/>
              </a:ext>
            </a:extLst>
          </p:cNvPr>
          <p:cNvSpPr>
            <a:spLocks noGrp="1"/>
          </p:cNvSpPr>
          <p:nvPr>
            <p:ph type="title"/>
          </p:nvPr>
        </p:nvSpPr>
        <p:spPr>
          <a:xfrm>
            <a:off x="802874" y="802256"/>
            <a:ext cx="7154100" cy="393600"/>
          </a:xfrm>
        </p:spPr>
        <p:txBody>
          <a:bodyPr/>
          <a:lstStyle/>
          <a:p>
            <a:r>
              <a:rPr lang="en-US"/>
              <a:t>Answer</a:t>
            </a:r>
          </a:p>
        </p:txBody>
      </p:sp>
      <p:sp>
        <p:nvSpPr>
          <p:cNvPr id="3" name="Text Placeholder 2">
            <a:extLst>
              <a:ext uri="{FF2B5EF4-FFF2-40B4-BE49-F238E27FC236}">
                <a16:creationId xmlns:a16="http://schemas.microsoft.com/office/drawing/2014/main" id="{D07C73F9-DF4B-3FEF-D4BE-C8DD086CB550}"/>
              </a:ext>
            </a:extLst>
          </p:cNvPr>
          <p:cNvSpPr>
            <a:spLocks noGrp="1"/>
          </p:cNvSpPr>
          <p:nvPr>
            <p:ph type="body" idx="1"/>
          </p:nvPr>
        </p:nvSpPr>
        <p:spPr>
          <a:xfrm>
            <a:off x="1106129" y="1283234"/>
            <a:ext cx="7381568" cy="3399379"/>
          </a:xfrm>
        </p:spPr>
        <p:txBody>
          <a:bodyPr/>
          <a:lstStyle/>
          <a:p>
            <a:r>
              <a:rPr lang="en-US" sz="2000" dirty="0"/>
              <a:t>Consult Cardiology to obtain some gosh-darn source control by removing the pacemaker!</a:t>
            </a:r>
          </a:p>
          <a:p>
            <a:endParaRPr lang="en-US" sz="2000" dirty="0"/>
          </a:p>
          <a:p>
            <a:r>
              <a:rPr lang="en-US" sz="2000" dirty="0"/>
              <a:t>More imaging and TEE might be reasonable, but would reserve them for after pacemaker removal, if he continues to be </a:t>
            </a:r>
            <a:r>
              <a:rPr lang="en-US" sz="2000" dirty="0" err="1"/>
              <a:t>bacteremic</a:t>
            </a:r>
            <a:endParaRPr lang="en-US" sz="2000" dirty="0"/>
          </a:p>
          <a:p>
            <a:endParaRPr lang="en-US" sz="2000" dirty="0"/>
          </a:p>
        </p:txBody>
      </p:sp>
      <p:sp>
        <p:nvSpPr>
          <p:cNvPr id="4" name="Slide Number Placeholder 3">
            <a:extLst>
              <a:ext uri="{FF2B5EF4-FFF2-40B4-BE49-F238E27FC236}">
                <a16:creationId xmlns:a16="http://schemas.microsoft.com/office/drawing/2014/main" id="{9DD6C778-F066-C6BE-ADE6-F13E72A4A83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42</a:t>
            </a:fld>
            <a:endParaRPr lang="en"/>
          </a:p>
        </p:txBody>
      </p:sp>
    </p:spTree>
    <p:extLst>
      <p:ext uri="{BB962C8B-B14F-4D97-AF65-F5344CB8AC3E}">
        <p14:creationId xmlns:p14="http://schemas.microsoft.com/office/powerpoint/2010/main" val="3912137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F95B-3113-2508-62D6-C94C0102D19A}"/>
              </a:ext>
            </a:extLst>
          </p:cNvPr>
          <p:cNvSpPr>
            <a:spLocks noGrp="1"/>
          </p:cNvSpPr>
          <p:nvPr>
            <p:ph type="title"/>
          </p:nvPr>
        </p:nvSpPr>
        <p:spPr>
          <a:xfrm>
            <a:off x="663136" y="616263"/>
            <a:ext cx="7154100" cy="393600"/>
          </a:xfrm>
        </p:spPr>
        <p:txBody>
          <a:bodyPr/>
          <a:lstStyle/>
          <a:p>
            <a:r>
              <a:rPr lang="en-US"/>
              <a:t>Importance of source control</a:t>
            </a:r>
          </a:p>
        </p:txBody>
      </p:sp>
      <p:sp>
        <p:nvSpPr>
          <p:cNvPr id="4" name="Slide Number Placeholder 3">
            <a:extLst>
              <a:ext uri="{FF2B5EF4-FFF2-40B4-BE49-F238E27FC236}">
                <a16:creationId xmlns:a16="http://schemas.microsoft.com/office/drawing/2014/main" id="{661394E1-5465-1012-BCC5-9CE7124CEA7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43</a:t>
            </a:fld>
            <a:endParaRPr lang="en"/>
          </a:p>
        </p:txBody>
      </p:sp>
      <p:sp>
        <p:nvSpPr>
          <p:cNvPr id="5" name="TextBox 4">
            <a:extLst>
              <a:ext uri="{FF2B5EF4-FFF2-40B4-BE49-F238E27FC236}">
                <a16:creationId xmlns:a16="http://schemas.microsoft.com/office/drawing/2014/main" id="{17B2A644-577F-FE0F-BA22-055B266795B5}"/>
              </a:ext>
            </a:extLst>
          </p:cNvPr>
          <p:cNvSpPr txBox="1"/>
          <p:nvPr/>
        </p:nvSpPr>
        <p:spPr>
          <a:xfrm>
            <a:off x="6018847" y="4869150"/>
            <a:ext cx="3125153" cy="246221"/>
          </a:xfrm>
          <a:prstGeom prst="rect">
            <a:avLst/>
          </a:prstGeom>
          <a:noFill/>
        </p:spPr>
        <p:txBody>
          <a:bodyPr wrap="square" rtlCol="0">
            <a:spAutoFit/>
          </a:bodyPr>
          <a:lstStyle/>
          <a:p>
            <a:r>
              <a:rPr lang="en-US" sz="1000"/>
              <a:t>Minejima et al. Clin Infect Dis. 2020;70(4):566-573.</a:t>
            </a:r>
          </a:p>
        </p:txBody>
      </p:sp>
      <p:grpSp>
        <p:nvGrpSpPr>
          <p:cNvPr id="9" name="Group 8">
            <a:extLst>
              <a:ext uri="{FF2B5EF4-FFF2-40B4-BE49-F238E27FC236}">
                <a16:creationId xmlns:a16="http://schemas.microsoft.com/office/drawing/2014/main" id="{56597F90-6890-5FDB-B833-1D1EA9892E87}"/>
              </a:ext>
            </a:extLst>
          </p:cNvPr>
          <p:cNvGrpSpPr/>
          <p:nvPr/>
        </p:nvGrpSpPr>
        <p:grpSpPr>
          <a:xfrm>
            <a:off x="1666567" y="1005143"/>
            <a:ext cx="4837471" cy="3692218"/>
            <a:chOff x="2138516" y="1005143"/>
            <a:chExt cx="4195916" cy="3220269"/>
          </a:xfrm>
        </p:grpSpPr>
        <p:pic>
          <p:nvPicPr>
            <p:cNvPr id="7" name="Picture 6">
              <a:extLst>
                <a:ext uri="{FF2B5EF4-FFF2-40B4-BE49-F238E27FC236}">
                  <a16:creationId xmlns:a16="http://schemas.microsoft.com/office/drawing/2014/main" id="{0E45045B-86DB-90A3-7A61-7EF04824496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138516" y="1005143"/>
              <a:ext cx="4195916" cy="1067006"/>
            </a:xfrm>
            <a:prstGeom prst="rect">
              <a:avLst/>
            </a:prstGeom>
            <a:ln>
              <a:solidFill>
                <a:schemeClr val="tx1"/>
              </a:solidFill>
            </a:ln>
          </p:spPr>
        </p:pic>
        <p:pic>
          <p:nvPicPr>
            <p:cNvPr id="8" name="Picture 7">
              <a:extLst>
                <a:ext uri="{FF2B5EF4-FFF2-40B4-BE49-F238E27FC236}">
                  <a16:creationId xmlns:a16="http://schemas.microsoft.com/office/drawing/2014/main" id="{16CD58C8-1949-174C-92DA-DBD512C9227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38516" y="2072149"/>
              <a:ext cx="4195916" cy="2153263"/>
            </a:xfrm>
            <a:prstGeom prst="rect">
              <a:avLst/>
            </a:prstGeom>
            <a:ln>
              <a:solidFill>
                <a:schemeClr val="tx1"/>
              </a:solidFill>
            </a:ln>
          </p:spPr>
        </p:pic>
      </p:grpSp>
      <p:sp>
        <p:nvSpPr>
          <p:cNvPr id="10" name="Rectangle 9">
            <a:extLst>
              <a:ext uri="{FF2B5EF4-FFF2-40B4-BE49-F238E27FC236}">
                <a16:creationId xmlns:a16="http://schemas.microsoft.com/office/drawing/2014/main" id="{2E574BC0-7748-D74A-ADF3-03E86EE67257}"/>
              </a:ext>
            </a:extLst>
          </p:cNvPr>
          <p:cNvSpPr/>
          <p:nvPr/>
        </p:nvSpPr>
        <p:spPr>
          <a:xfrm>
            <a:off x="1614948" y="3023419"/>
            <a:ext cx="4977581" cy="5487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2F6FDD7-20A4-30E4-2FF0-51411DBA5061}"/>
              </a:ext>
            </a:extLst>
          </p:cNvPr>
          <p:cNvSpPr/>
          <p:nvPr/>
        </p:nvSpPr>
        <p:spPr>
          <a:xfrm>
            <a:off x="1614947" y="4337432"/>
            <a:ext cx="4977581" cy="35992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28948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5F184-EA42-B877-72A9-11D436C8C402}"/>
              </a:ext>
            </a:extLst>
          </p:cNvPr>
          <p:cNvSpPr>
            <a:spLocks noGrp="1"/>
          </p:cNvSpPr>
          <p:nvPr>
            <p:ph type="title"/>
          </p:nvPr>
        </p:nvSpPr>
        <p:spPr>
          <a:xfrm>
            <a:off x="652075" y="706680"/>
            <a:ext cx="7154100" cy="393600"/>
          </a:xfrm>
        </p:spPr>
        <p:txBody>
          <a:bodyPr/>
          <a:lstStyle/>
          <a:p>
            <a:r>
              <a:rPr lang="en-US" dirty="0"/>
              <a:t>Importance of cardiac device removal</a:t>
            </a:r>
          </a:p>
        </p:txBody>
      </p:sp>
      <p:sp>
        <p:nvSpPr>
          <p:cNvPr id="3" name="Text Placeholder 2">
            <a:extLst>
              <a:ext uri="{FF2B5EF4-FFF2-40B4-BE49-F238E27FC236}">
                <a16:creationId xmlns:a16="http://schemas.microsoft.com/office/drawing/2014/main" id="{1053E8A6-F58E-FF99-647C-374BFBBEE219}"/>
              </a:ext>
            </a:extLst>
          </p:cNvPr>
          <p:cNvSpPr>
            <a:spLocks noGrp="1"/>
          </p:cNvSpPr>
          <p:nvPr>
            <p:ph type="body" idx="1"/>
          </p:nvPr>
        </p:nvSpPr>
        <p:spPr>
          <a:xfrm>
            <a:off x="979714" y="1175658"/>
            <a:ext cx="7307035" cy="3261162"/>
          </a:xfrm>
        </p:spPr>
        <p:txBody>
          <a:bodyPr/>
          <a:lstStyle/>
          <a:p>
            <a:r>
              <a:rPr lang="en-US" sz="2200" dirty="0"/>
              <a:t>2024 AHA guidelines on CIED infections recommends complete device extraction in the setting of SAB when CIED is suspected</a:t>
            </a:r>
          </a:p>
          <a:p>
            <a:r>
              <a:rPr lang="en-US" sz="2200" dirty="0"/>
              <a:t>In a cohort of over 5000 patients with SAB and an indwelling cardiac device who were considered to have IE, in-hospital mortality was lower among patients whose device was removed with an adjusted OR of 0.31 (5.6% vs. 16.4%) </a:t>
            </a:r>
          </a:p>
        </p:txBody>
      </p:sp>
      <p:sp>
        <p:nvSpPr>
          <p:cNvPr id="4" name="Slide Number Placeholder 3">
            <a:extLst>
              <a:ext uri="{FF2B5EF4-FFF2-40B4-BE49-F238E27FC236}">
                <a16:creationId xmlns:a16="http://schemas.microsoft.com/office/drawing/2014/main" id="{00742B0B-3EDE-C328-6975-E5FA8729C06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44</a:t>
            </a:fld>
            <a:endParaRPr lang="en"/>
          </a:p>
        </p:txBody>
      </p:sp>
    </p:spTree>
    <p:extLst>
      <p:ext uri="{BB962C8B-B14F-4D97-AF65-F5344CB8AC3E}">
        <p14:creationId xmlns:p14="http://schemas.microsoft.com/office/powerpoint/2010/main" val="2969079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2D0678-33A7-A321-E568-5735C4A0B4B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45</a:t>
            </a:fld>
            <a:endParaRPr lang="en"/>
          </a:p>
        </p:txBody>
      </p:sp>
      <p:pic>
        <p:nvPicPr>
          <p:cNvPr id="1026" name="Picture 2">
            <a:extLst>
              <a:ext uri="{FF2B5EF4-FFF2-40B4-BE49-F238E27FC236}">
                <a16:creationId xmlns:a16="http://schemas.microsoft.com/office/drawing/2014/main" id="{3757D92C-758E-0C82-E751-4D64D1AF86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 y="674915"/>
            <a:ext cx="3748768" cy="25510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5D77922-94B3-88EB-77B5-7CD59C70732E}"/>
              </a:ext>
            </a:extLst>
          </p:cNvPr>
          <p:cNvSpPr txBox="1"/>
          <p:nvPr/>
        </p:nvSpPr>
        <p:spPr>
          <a:xfrm>
            <a:off x="677636" y="3404507"/>
            <a:ext cx="3739243" cy="954107"/>
          </a:xfrm>
          <a:prstGeom prst="rect">
            <a:avLst/>
          </a:prstGeom>
          <a:noFill/>
        </p:spPr>
        <p:txBody>
          <a:bodyPr wrap="square" rtlCol="0">
            <a:spAutoFit/>
          </a:bodyPr>
          <a:lstStyle/>
          <a:p>
            <a:r>
              <a:rPr lang="en-US" dirty="0"/>
              <a:t>Mortality after Total Lead Extraction for all bacterial causes of endocarditis (index = during index admission; early = index + 30-day)</a:t>
            </a:r>
          </a:p>
        </p:txBody>
      </p:sp>
      <p:pic>
        <p:nvPicPr>
          <p:cNvPr id="1028" name="Picture 4">
            <a:extLst>
              <a:ext uri="{FF2B5EF4-FFF2-40B4-BE49-F238E27FC236}">
                <a16:creationId xmlns:a16="http://schemas.microsoft.com/office/drawing/2014/main" id="{22C058BD-95C8-BD53-75F9-1838D68C3D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9029" y="674915"/>
            <a:ext cx="3962841" cy="27295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F15DDAC-21F6-A973-BE98-DB9B8D4EC55B}"/>
              </a:ext>
            </a:extLst>
          </p:cNvPr>
          <p:cNvSpPr txBox="1"/>
          <p:nvPr/>
        </p:nvSpPr>
        <p:spPr>
          <a:xfrm>
            <a:off x="4479029" y="3541040"/>
            <a:ext cx="3739243" cy="523220"/>
          </a:xfrm>
          <a:prstGeom prst="rect">
            <a:avLst/>
          </a:prstGeom>
          <a:noFill/>
        </p:spPr>
        <p:txBody>
          <a:bodyPr wrap="square" rtlCol="0">
            <a:spAutoFit/>
          </a:bodyPr>
          <a:lstStyle/>
          <a:p>
            <a:r>
              <a:rPr lang="en-US" dirty="0"/>
              <a:t>Mortality after Total Lead Extraction for Staph aureus endocarditis subgroup</a:t>
            </a:r>
          </a:p>
        </p:txBody>
      </p:sp>
      <p:sp>
        <p:nvSpPr>
          <p:cNvPr id="5" name="TextBox 4">
            <a:extLst>
              <a:ext uri="{FF2B5EF4-FFF2-40B4-BE49-F238E27FC236}">
                <a16:creationId xmlns:a16="http://schemas.microsoft.com/office/drawing/2014/main" id="{45483C7F-3406-F449-469B-66AEFEC48E79}"/>
              </a:ext>
            </a:extLst>
          </p:cNvPr>
          <p:cNvSpPr txBox="1"/>
          <p:nvPr/>
        </p:nvSpPr>
        <p:spPr>
          <a:xfrm>
            <a:off x="403286" y="4715261"/>
            <a:ext cx="3739243" cy="307777"/>
          </a:xfrm>
          <a:prstGeom prst="rect">
            <a:avLst/>
          </a:prstGeom>
          <a:noFill/>
        </p:spPr>
        <p:txBody>
          <a:bodyPr wrap="square" rtlCol="0">
            <a:spAutoFit/>
          </a:bodyPr>
          <a:lstStyle/>
          <a:p>
            <a:r>
              <a:rPr lang="en-US" dirty="0" err="1"/>
              <a:t>Sciria</a:t>
            </a:r>
            <a:r>
              <a:rPr lang="en-US" dirty="0"/>
              <a:t> et al. JACC 2023;81(17):1714-1725.</a:t>
            </a:r>
          </a:p>
        </p:txBody>
      </p:sp>
    </p:spTree>
    <p:extLst>
      <p:ext uri="{BB962C8B-B14F-4D97-AF65-F5344CB8AC3E}">
        <p14:creationId xmlns:p14="http://schemas.microsoft.com/office/powerpoint/2010/main" val="1423774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59A00-56F5-E270-6BC5-922E259229B5}"/>
              </a:ext>
            </a:extLst>
          </p:cNvPr>
          <p:cNvSpPr>
            <a:spLocks noGrp="1"/>
          </p:cNvSpPr>
          <p:nvPr>
            <p:ph type="title"/>
          </p:nvPr>
        </p:nvSpPr>
        <p:spPr>
          <a:xfrm>
            <a:off x="720600" y="696120"/>
            <a:ext cx="7154100" cy="393600"/>
          </a:xfrm>
        </p:spPr>
        <p:txBody>
          <a:bodyPr/>
          <a:lstStyle/>
          <a:p>
            <a:r>
              <a:rPr lang="en-US" dirty="0"/>
              <a:t>Case 3 cont.</a:t>
            </a:r>
          </a:p>
        </p:txBody>
      </p:sp>
      <p:sp>
        <p:nvSpPr>
          <p:cNvPr id="3" name="Text Placeholder 2">
            <a:extLst>
              <a:ext uri="{FF2B5EF4-FFF2-40B4-BE49-F238E27FC236}">
                <a16:creationId xmlns:a16="http://schemas.microsoft.com/office/drawing/2014/main" id="{5AB278C3-738B-BE3B-BBED-A6BECB77A227}"/>
              </a:ext>
            </a:extLst>
          </p:cNvPr>
          <p:cNvSpPr>
            <a:spLocks noGrp="1"/>
          </p:cNvSpPr>
          <p:nvPr>
            <p:ph type="body" idx="1"/>
          </p:nvPr>
        </p:nvSpPr>
        <p:spPr>
          <a:xfrm>
            <a:off x="1150097" y="1089720"/>
            <a:ext cx="7154100" cy="3505080"/>
          </a:xfrm>
        </p:spPr>
        <p:txBody>
          <a:bodyPr/>
          <a:lstStyle/>
          <a:p>
            <a:r>
              <a:rPr lang="en-US" sz="2000" dirty="0"/>
              <a:t>His pacemaker is removed in its entirety and the pocket is debrided.</a:t>
            </a:r>
          </a:p>
          <a:p>
            <a:r>
              <a:rPr lang="en-US" sz="2000" dirty="0"/>
              <a:t>Blood cultures drawn the day after the procedure grow MRSA in 19 hours</a:t>
            </a:r>
          </a:p>
          <a:p>
            <a:r>
              <a:rPr lang="en-US" sz="2000" dirty="0"/>
              <a:t>He is now awake and alert and denies any new sites of pain or new symptoms</a:t>
            </a:r>
          </a:p>
          <a:p>
            <a:r>
              <a:rPr lang="en-US" sz="2000" dirty="0"/>
              <a:t>There is concern that TEE might be contraindicated since he has never been screened for esophageal varices before. </a:t>
            </a:r>
          </a:p>
          <a:p>
            <a:r>
              <a:rPr lang="en-US" sz="2000" dirty="0"/>
              <a:t>How do you weigh the need for TEE?</a:t>
            </a:r>
          </a:p>
        </p:txBody>
      </p:sp>
      <p:sp>
        <p:nvSpPr>
          <p:cNvPr id="4" name="Slide Number Placeholder 3">
            <a:extLst>
              <a:ext uri="{FF2B5EF4-FFF2-40B4-BE49-F238E27FC236}">
                <a16:creationId xmlns:a16="http://schemas.microsoft.com/office/drawing/2014/main" id="{BC984E94-1827-D1FB-8105-EC8F6128F25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46</a:t>
            </a:fld>
            <a:endParaRPr lang="en"/>
          </a:p>
        </p:txBody>
      </p:sp>
    </p:spTree>
    <p:extLst>
      <p:ext uri="{BB962C8B-B14F-4D97-AF65-F5344CB8AC3E}">
        <p14:creationId xmlns:p14="http://schemas.microsoft.com/office/powerpoint/2010/main" val="2789433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D3A5-8ED0-0E37-4763-9EDE955119CA}"/>
              </a:ext>
            </a:extLst>
          </p:cNvPr>
          <p:cNvSpPr>
            <a:spLocks noGrp="1"/>
          </p:cNvSpPr>
          <p:nvPr>
            <p:ph type="title"/>
          </p:nvPr>
        </p:nvSpPr>
        <p:spPr>
          <a:xfrm>
            <a:off x="856182" y="771994"/>
            <a:ext cx="7154100" cy="393600"/>
          </a:xfrm>
        </p:spPr>
        <p:txBody>
          <a:bodyPr/>
          <a:lstStyle/>
          <a:p>
            <a:r>
              <a:rPr lang="en-US" dirty="0"/>
              <a:t>TTE vs. TEE for endocarditis</a:t>
            </a:r>
          </a:p>
        </p:txBody>
      </p:sp>
      <p:sp>
        <p:nvSpPr>
          <p:cNvPr id="3" name="Text Placeholder 2">
            <a:extLst>
              <a:ext uri="{FF2B5EF4-FFF2-40B4-BE49-F238E27FC236}">
                <a16:creationId xmlns:a16="http://schemas.microsoft.com/office/drawing/2014/main" id="{4C31FD34-1138-B517-2D86-FBE503D4CB7B}"/>
              </a:ext>
            </a:extLst>
          </p:cNvPr>
          <p:cNvSpPr>
            <a:spLocks noGrp="1"/>
          </p:cNvSpPr>
          <p:nvPr>
            <p:ph type="body" idx="1"/>
          </p:nvPr>
        </p:nvSpPr>
        <p:spPr>
          <a:xfrm>
            <a:off x="1133287" y="1257300"/>
            <a:ext cx="7154100" cy="3245543"/>
          </a:xfrm>
        </p:spPr>
        <p:txBody>
          <a:bodyPr/>
          <a:lstStyle/>
          <a:p>
            <a:r>
              <a:rPr lang="en-US" sz="2000" dirty="0"/>
              <a:t>TTE is about 60-80% sensitive (depending on the study); TEE is about 95% sensitive</a:t>
            </a:r>
          </a:p>
          <a:p>
            <a:r>
              <a:rPr lang="en-US" sz="2000" dirty="0"/>
              <a:t>If TTE shows a vegetation but likelihood of complications is low, TEE is unlikely to change management</a:t>
            </a:r>
          </a:p>
          <a:p>
            <a:r>
              <a:rPr lang="en-US" sz="2000" dirty="0">
                <a:sym typeface="Wingdings" panose="05000000000000000000" pitchFamily="2" charset="2"/>
              </a:rPr>
              <a:t>TTE is superior for quantifying hemodynamic dysfunction and pressures/gradients</a:t>
            </a:r>
          </a:p>
          <a:p>
            <a:r>
              <a:rPr lang="en-US" sz="2000" dirty="0">
                <a:sym typeface="Wingdings" panose="05000000000000000000" pitchFamily="2" charset="2"/>
              </a:rPr>
              <a:t>TEE is superior for identifying abscess/fistulas/aneurysms</a:t>
            </a:r>
            <a:r>
              <a:rPr lang="en-US" sz="2000" dirty="0"/>
              <a:t> </a:t>
            </a:r>
          </a:p>
          <a:p>
            <a:endParaRPr lang="en-US" dirty="0"/>
          </a:p>
        </p:txBody>
      </p:sp>
      <p:sp>
        <p:nvSpPr>
          <p:cNvPr id="4" name="Slide Number Placeholder 3">
            <a:extLst>
              <a:ext uri="{FF2B5EF4-FFF2-40B4-BE49-F238E27FC236}">
                <a16:creationId xmlns:a16="http://schemas.microsoft.com/office/drawing/2014/main" id="{407350FC-1F27-A875-CCE4-0A998B41A8B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47</a:t>
            </a:fld>
            <a:endParaRPr lang="en"/>
          </a:p>
        </p:txBody>
      </p:sp>
    </p:spTree>
    <p:extLst>
      <p:ext uri="{BB962C8B-B14F-4D97-AF65-F5344CB8AC3E}">
        <p14:creationId xmlns:p14="http://schemas.microsoft.com/office/powerpoint/2010/main" val="20129665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21FB-E889-4014-3E43-0718BEBCF6E3}"/>
              </a:ext>
            </a:extLst>
          </p:cNvPr>
          <p:cNvSpPr>
            <a:spLocks noGrp="1"/>
          </p:cNvSpPr>
          <p:nvPr>
            <p:ph type="title"/>
          </p:nvPr>
        </p:nvSpPr>
        <p:spPr>
          <a:xfrm>
            <a:off x="994975" y="807533"/>
            <a:ext cx="7154100" cy="393600"/>
          </a:xfrm>
        </p:spPr>
        <p:txBody>
          <a:bodyPr/>
          <a:lstStyle/>
          <a:p>
            <a:r>
              <a:rPr lang="en-US"/>
              <a:t>When to get a TEE</a:t>
            </a:r>
          </a:p>
        </p:txBody>
      </p:sp>
      <p:sp>
        <p:nvSpPr>
          <p:cNvPr id="3" name="Text Placeholder 2">
            <a:extLst>
              <a:ext uri="{FF2B5EF4-FFF2-40B4-BE49-F238E27FC236}">
                <a16:creationId xmlns:a16="http://schemas.microsoft.com/office/drawing/2014/main" id="{B2D7B79D-0FF1-E3A2-B50A-60AD0DFB1CA1}"/>
              </a:ext>
            </a:extLst>
          </p:cNvPr>
          <p:cNvSpPr>
            <a:spLocks noGrp="1"/>
          </p:cNvSpPr>
          <p:nvPr>
            <p:ph type="body" idx="1"/>
          </p:nvPr>
        </p:nvSpPr>
        <p:spPr>
          <a:xfrm>
            <a:off x="1275549" y="1283235"/>
            <a:ext cx="7019365" cy="3188874"/>
          </a:xfrm>
        </p:spPr>
        <p:txBody>
          <a:bodyPr/>
          <a:lstStyle/>
          <a:p>
            <a:pPr>
              <a:lnSpc>
                <a:spcPct val="100000"/>
              </a:lnSpc>
              <a:spcBef>
                <a:spcPts val="0"/>
              </a:spcBef>
            </a:pPr>
            <a:r>
              <a:rPr lang="en-US" sz="2000" dirty="0"/>
              <a:t>High clinical suspicion for IE with negative TTE</a:t>
            </a:r>
          </a:p>
          <a:p>
            <a:pPr>
              <a:lnSpc>
                <a:spcPct val="100000"/>
              </a:lnSpc>
              <a:spcBef>
                <a:spcPts val="0"/>
              </a:spcBef>
            </a:pPr>
            <a:r>
              <a:rPr lang="en-US" sz="2000" dirty="0"/>
              <a:t>Cardiac devices or prostheses</a:t>
            </a:r>
          </a:p>
          <a:p>
            <a:pPr>
              <a:lnSpc>
                <a:spcPct val="100000"/>
              </a:lnSpc>
              <a:spcBef>
                <a:spcPts val="0"/>
              </a:spcBef>
            </a:pPr>
            <a:r>
              <a:rPr lang="en-US" sz="2000" dirty="0"/>
              <a:t>Preexisting valvular damage</a:t>
            </a:r>
          </a:p>
          <a:p>
            <a:pPr>
              <a:lnSpc>
                <a:spcPct val="100000"/>
              </a:lnSpc>
              <a:spcBef>
                <a:spcPts val="0"/>
              </a:spcBef>
            </a:pPr>
            <a:r>
              <a:rPr lang="en-US" sz="2000" dirty="0"/>
              <a:t>Abnormal TTE (thickened valves, sclerotic) or </a:t>
            </a:r>
            <a:r>
              <a:rPr lang="en-US" sz="2000" b="1" dirty="0"/>
              <a:t>valves poorly visualized</a:t>
            </a:r>
          </a:p>
          <a:p>
            <a:pPr>
              <a:lnSpc>
                <a:spcPct val="100000"/>
              </a:lnSpc>
              <a:spcBef>
                <a:spcPts val="0"/>
              </a:spcBef>
            </a:pPr>
            <a:r>
              <a:rPr lang="en-US" sz="2000" dirty="0"/>
              <a:t>Persistent bacteremia (&gt;72d)</a:t>
            </a:r>
          </a:p>
          <a:p>
            <a:pPr>
              <a:lnSpc>
                <a:spcPct val="100000"/>
              </a:lnSpc>
              <a:spcBef>
                <a:spcPts val="0"/>
              </a:spcBef>
            </a:pPr>
            <a:r>
              <a:rPr lang="en-US" sz="2000" dirty="0"/>
              <a:t>Established IE with concerns for cardiac complications</a:t>
            </a:r>
          </a:p>
          <a:p>
            <a:pPr lvl="1">
              <a:lnSpc>
                <a:spcPct val="100000"/>
              </a:lnSpc>
            </a:pPr>
            <a:r>
              <a:rPr lang="en-US" sz="2000" dirty="0"/>
              <a:t>Unexplained progression of HF symptoms</a:t>
            </a:r>
          </a:p>
          <a:p>
            <a:pPr lvl="1">
              <a:lnSpc>
                <a:spcPct val="100000"/>
              </a:lnSpc>
            </a:pPr>
            <a:r>
              <a:rPr lang="en-US" sz="2000" dirty="0"/>
              <a:t>Change in cardiac murmur</a:t>
            </a:r>
          </a:p>
          <a:p>
            <a:pPr lvl="1">
              <a:lnSpc>
                <a:spcPct val="100000"/>
              </a:lnSpc>
            </a:pPr>
            <a:r>
              <a:rPr lang="en-US" sz="2000" dirty="0"/>
              <a:t>New AV block or arrhythmia</a:t>
            </a:r>
          </a:p>
        </p:txBody>
      </p:sp>
      <p:sp>
        <p:nvSpPr>
          <p:cNvPr id="4" name="Slide Number Placeholder 3">
            <a:extLst>
              <a:ext uri="{FF2B5EF4-FFF2-40B4-BE49-F238E27FC236}">
                <a16:creationId xmlns:a16="http://schemas.microsoft.com/office/drawing/2014/main" id="{B802D4AD-DB72-ECE6-ACA6-8175B3C946D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48</a:t>
            </a:fld>
            <a:endParaRPr lang="en"/>
          </a:p>
        </p:txBody>
      </p:sp>
    </p:spTree>
    <p:extLst>
      <p:ext uri="{BB962C8B-B14F-4D97-AF65-F5344CB8AC3E}">
        <p14:creationId xmlns:p14="http://schemas.microsoft.com/office/powerpoint/2010/main" val="39727844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31B3A-9F8A-9805-4A66-82FBAD71EB98}"/>
              </a:ext>
            </a:extLst>
          </p:cNvPr>
          <p:cNvSpPr>
            <a:spLocks noGrp="1"/>
          </p:cNvSpPr>
          <p:nvPr>
            <p:ph type="title"/>
          </p:nvPr>
        </p:nvSpPr>
        <p:spPr>
          <a:xfrm>
            <a:off x="603090" y="690351"/>
            <a:ext cx="7154100" cy="393600"/>
          </a:xfrm>
        </p:spPr>
        <p:txBody>
          <a:bodyPr/>
          <a:lstStyle/>
          <a:p>
            <a:r>
              <a:rPr lang="en-US" dirty="0"/>
              <a:t>Better question: when can we skip TEE?</a:t>
            </a:r>
          </a:p>
        </p:txBody>
      </p:sp>
      <p:sp>
        <p:nvSpPr>
          <p:cNvPr id="3" name="Text Placeholder 2">
            <a:extLst>
              <a:ext uri="{FF2B5EF4-FFF2-40B4-BE49-F238E27FC236}">
                <a16:creationId xmlns:a16="http://schemas.microsoft.com/office/drawing/2014/main" id="{BC7621DC-C12E-8A18-A781-F8B3EF0685E7}"/>
              </a:ext>
            </a:extLst>
          </p:cNvPr>
          <p:cNvSpPr>
            <a:spLocks noGrp="1"/>
          </p:cNvSpPr>
          <p:nvPr>
            <p:ph type="body" idx="1"/>
          </p:nvPr>
        </p:nvSpPr>
        <p:spPr>
          <a:xfrm>
            <a:off x="1158261" y="1183822"/>
            <a:ext cx="7626510" cy="3502478"/>
          </a:xfrm>
        </p:spPr>
        <p:txBody>
          <a:bodyPr/>
          <a:lstStyle/>
          <a:p>
            <a:r>
              <a:rPr lang="en-US" sz="2000" dirty="0"/>
              <a:t>Low pre-test probability for IE (low risk):</a:t>
            </a:r>
          </a:p>
          <a:p>
            <a:pPr lvl="1"/>
            <a:r>
              <a:rPr lang="en-US" sz="2000" dirty="0"/>
              <a:t>Hospital-acquired bacteremia</a:t>
            </a:r>
          </a:p>
          <a:p>
            <a:pPr lvl="1"/>
            <a:r>
              <a:rPr lang="en-US" sz="2000" dirty="0"/>
              <a:t>Negative repeat BC</a:t>
            </a:r>
          </a:p>
          <a:p>
            <a:pPr lvl="1"/>
            <a:r>
              <a:rPr lang="en-US" sz="2000" dirty="0"/>
              <a:t>No cardiac prosthesis/device</a:t>
            </a:r>
          </a:p>
          <a:p>
            <a:pPr lvl="1"/>
            <a:r>
              <a:rPr lang="en-US" sz="2000" dirty="0"/>
              <a:t>Not on dialysis</a:t>
            </a:r>
          </a:p>
          <a:p>
            <a:pPr lvl="1"/>
            <a:r>
              <a:rPr lang="en-US" sz="2000" dirty="0"/>
              <a:t>No clinical signs/symptoms of IE</a:t>
            </a:r>
          </a:p>
          <a:p>
            <a:pPr lvl="1"/>
            <a:r>
              <a:rPr lang="en-US" sz="2000" dirty="0"/>
              <a:t>Some scoring systems such as VIRSTA</a:t>
            </a:r>
          </a:p>
          <a:p>
            <a:r>
              <a:rPr lang="en-US" sz="2000" dirty="0"/>
              <a:t>Already planning for 6-week course of </a:t>
            </a:r>
            <a:r>
              <a:rPr lang="en-US" sz="2000" dirty="0" err="1"/>
              <a:t>abx</a:t>
            </a:r>
            <a:r>
              <a:rPr lang="en-US" sz="2000" dirty="0"/>
              <a:t> (osteomyelitis, epidural abscess, </a:t>
            </a:r>
            <a:r>
              <a:rPr lang="en-US" sz="2000" dirty="0" err="1"/>
              <a:t>etc</a:t>
            </a:r>
            <a:r>
              <a:rPr lang="en-US" sz="2000" dirty="0"/>
              <a:t>) and no concern for cardiac complications</a:t>
            </a:r>
          </a:p>
        </p:txBody>
      </p:sp>
      <p:sp>
        <p:nvSpPr>
          <p:cNvPr id="4" name="Slide Number Placeholder 3">
            <a:extLst>
              <a:ext uri="{FF2B5EF4-FFF2-40B4-BE49-F238E27FC236}">
                <a16:creationId xmlns:a16="http://schemas.microsoft.com/office/drawing/2014/main" id="{59EE67CF-2F6A-BDF2-BEFC-FA8CA8DD7EB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49</a:t>
            </a:fld>
            <a:endParaRPr lang="en"/>
          </a:p>
        </p:txBody>
      </p:sp>
    </p:spTree>
    <p:extLst>
      <p:ext uri="{BB962C8B-B14F-4D97-AF65-F5344CB8AC3E}">
        <p14:creationId xmlns:p14="http://schemas.microsoft.com/office/powerpoint/2010/main" val="31940531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C67A2-087D-E0AE-3424-FFEFDE172C6C}"/>
              </a:ext>
            </a:extLst>
          </p:cNvPr>
          <p:cNvSpPr>
            <a:spLocks noGrp="1"/>
          </p:cNvSpPr>
          <p:nvPr>
            <p:ph type="title"/>
          </p:nvPr>
        </p:nvSpPr>
        <p:spPr>
          <a:xfrm>
            <a:off x="466326" y="94905"/>
            <a:ext cx="7154100" cy="393600"/>
          </a:xfrm>
        </p:spPr>
        <p:txBody>
          <a:bodyPr/>
          <a:lstStyle/>
          <a:p>
            <a:r>
              <a:rPr lang="en-US" dirty="0"/>
              <a:t>VIRSTA score</a:t>
            </a:r>
          </a:p>
        </p:txBody>
      </p:sp>
      <p:sp>
        <p:nvSpPr>
          <p:cNvPr id="3" name="Text Placeholder 2">
            <a:extLst>
              <a:ext uri="{FF2B5EF4-FFF2-40B4-BE49-F238E27FC236}">
                <a16:creationId xmlns:a16="http://schemas.microsoft.com/office/drawing/2014/main" id="{8C3BDDF7-07AA-8B23-7D29-067188FBBEA7}"/>
              </a:ext>
            </a:extLst>
          </p:cNvPr>
          <p:cNvSpPr>
            <a:spLocks noGrp="1"/>
          </p:cNvSpPr>
          <p:nvPr>
            <p:ph type="body" idx="1"/>
          </p:nvPr>
        </p:nvSpPr>
        <p:spPr>
          <a:xfrm>
            <a:off x="1550146" y="4046099"/>
            <a:ext cx="7154100" cy="548701"/>
          </a:xfrm>
        </p:spPr>
        <p:txBody>
          <a:bodyPr/>
          <a:lstStyle/>
          <a:p>
            <a:r>
              <a:rPr lang="en-US" dirty="0"/>
              <a:t>Score less than 3: can forego TEE</a:t>
            </a:r>
          </a:p>
        </p:txBody>
      </p:sp>
      <p:sp>
        <p:nvSpPr>
          <p:cNvPr id="4" name="Slide Number Placeholder 3">
            <a:extLst>
              <a:ext uri="{FF2B5EF4-FFF2-40B4-BE49-F238E27FC236}">
                <a16:creationId xmlns:a16="http://schemas.microsoft.com/office/drawing/2014/main" id="{D148CAD4-38D3-3F81-C201-2BCB9B626EF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50</a:t>
            </a:fld>
            <a:endParaRPr lang="en"/>
          </a:p>
        </p:txBody>
      </p:sp>
      <p:pic>
        <p:nvPicPr>
          <p:cNvPr id="6" name="Picture 5">
            <a:extLst>
              <a:ext uri="{FF2B5EF4-FFF2-40B4-BE49-F238E27FC236}">
                <a16:creationId xmlns:a16="http://schemas.microsoft.com/office/drawing/2014/main" id="{F1C743B7-C138-CFAD-37D8-3A9FE1997670}"/>
              </a:ext>
            </a:extLst>
          </p:cNvPr>
          <p:cNvPicPr>
            <a:picLocks noChangeAspect="1"/>
          </p:cNvPicPr>
          <p:nvPr/>
        </p:nvPicPr>
        <p:blipFill>
          <a:blip r:embed="rId2"/>
          <a:stretch>
            <a:fillRect/>
          </a:stretch>
        </p:blipFill>
        <p:spPr>
          <a:xfrm>
            <a:off x="1646038" y="488505"/>
            <a:ext cx="4436355" cy="3604538"/>
          </a:xfrm>
          <a:prstGeom prst="rect">
            <a:avLst/>
          </a:prstGeom>
        </p:spPr>
      </p:pic>
    </p:spTree>
    <p:extLst>
      <p:ext uri="{BB962C8B-B14F-4D97-AF65-F5344CB8AC3E}">
        <p14:creationId xmlns:p14="http://schemas.microsoft.com/office/powerpoint/2010/main" val="25657423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198" y="613163"/>
            <a:ext cx="7433400" cy="396300"/>
          </a:xfrm>
        </p:spPr>
        <p:txBody>
          <a:bodyPr/>
          <a:lstStyle/>
          <a:p>
            <a:r>
              <a:rPr lang="en-US"/>
              <a:t>Repeat echo?</a:t>
            </a:r>
          </a:p>
        </p:txBody>
      </p:sp>
      <p:sp>
        <p:nvSpPr>
          <p:cNvPr id="3" name="Text Placeholder 2"/>
          <p:cNvSpPr>
            <a:spLocks noGrp="1"/>
          </p:cNvSpPr>
          <p:nvPr>
            <p:ph type="body" idx="1"/>
          </p:nvPr>
        </p:nvSpPr>
        <p:spPr>
          <a:xfrm>
            <a:off x="1049293" y="1208314"/>
            <a:ext cx="7523688" cy="3248544"/>
          </a:xfrm>
        </p:spPr>
        <p:txBody>
          <a:bodyPr/>
          <a:lstStyle/>
          <a:p>
            <a:r>
              <a:rPr lang="en-US" sz="2000" dirty="0"/>
              <a:t>If TEE negative and clinical suspicion persists, repeat in 3-5 days</a:t>
            </a:r>
          </a:p>
          <a:p>
            <a:pPr lvl="1"/>
            <a:r>
              <a:rPr lang="en-US" sz="2000" dirty="0"/>
              <a:t>Sooner if clinical findings change</a:t>
            </a:r>
          </a:p>
          <a:p>
            <a:r>
              <a:rPr lang="en-US" sz="2000" dirty="0"/>
              <a:t>If TEE shows a vegetation and worrisome clinical findings develop during treatment, repeat TEE urgently/emergently</a:t>
            </a:r>
          </a:p>
          <a:p>
            <a:pPr lvl="1"/>
            <a:r>
              <a:rPr lang="en-US" sz="2000" dirty="0"/>
              <a:t>Unexplained progression of HF symptoms</a:t>
            </a:r>
          </a:p>
          <a:p>
            <a:pPr lvl="1"/>
            <a:r>
              <a:rPr lang="en-US" sz="2000" dirty="0"/>
              <a:t>Change in cardiac murmur</a:t>
            </a:r>
          </a:p>
          <a:p>
            <a:pPr lvl="1"/>
            <a:r>
              <a:rPr lang="en-US" sz="2000" dirty="0"/>
              <a:t>New AV block or arrhythmia</a:t>
            </a:r>
          </a:p>
          <a:p>
            <a:r>
              <a:rPr lang="en-US" sz="2000" dirty="0"/>
              <a:t>If patient cannot undergo TEE but there is high suspicion for IE, can repeat TTE in 5-7 days</a:t>
            </a:r>
          </a:p>
        </p:txBody>
      </p:sp>
    </p:spTree>
    <p:extLst>
      <p:ext uri="{BB962C8B-B14F-4D97-AF65-F5344CB8AC3E}">
        <p14:creationId xmlns:p14="http://schemas.microsoft.com/office/powerpoint/2010/main" val="27168742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D7BD0-E8C0-00C0-E0B9-1D032C09F38A}"/>
              </a:ext>
            </a:extLst>
          </p:cNvPr>
          <p:cNvSpPr>
            <a:spLocks noGrp="1"/>
          </p:cNvSpPr>
          <p:nvPr>
            <p:ph type="title"/>
          </p:nvPr>
        </p:nvSpPr>
        <p:spPr>
          <a:xfrm>
            <a:off x="720600" y="696120"/>
            <a:ext cx="7154100" cy="393600"/>
          </a:xfrm>
        </p:spPr>
        <p:txBody>
          <a:bodyPr/>
          <a:lstStyle/>
          <a:p>
            <a:r>
              <a:rPr lang="en-US" dirty="0"/>
              <a:t>Case 3 </a:t>
            </a:r>
            <a:r>
              <a:rPr lang="en-US" dirty="0" err="1"/>
              <a:t>cont</a:t>
            </a:r>
            <a:endParaRPr lang="en-US" dirty="0"/>
          </a:p>
        </p:txBody>
      </p:sp>
      <p:sp>
        <p:nvSpPr>
          <p:cNvPr id="3" name="Text Placeholder 2">
            <a:extLst>
              <a:ext uri="{FF2B5EF4-FFF2-40B4-BE49-F238E27FC236}">
                <a16:creationId xmlns:a16="http://schemas.microsoft.com/office/drawing/2014/main" id="{7B174CB2-803D-68B8-CDEE-95A12D7F9892}"/>
              </a:ext>
            </a:extLst>
          </p:cNvPr>
          <p:cNvSpPr>
            <a:spLocks noGrp="1"/>
          </p:cNvSpPr>
          <p:nvPr>
            <p:ph type="body" idx="1"/>
          </p:nvPr>
        </p:nvSpPr>
        <p:spPr>
          <a:xfrm>
            <a:off x="994950" y="1306286"/>
            <a:ext cx="7154100" cy="3288514"/>
          </a:xfrm>
        </p:spPr>
        <p:txBody>
          <a:bodyPr/>
          <a:lstStyle/>
          <a:p>
            <a:r>
              <a:rPr lang="en-US" sz="2000" dirty="0"/>
              <a:t>Based on persistent bacteremia, VIRSTA score, and presence of septic pulmonary emboli, he should undergo TEE</a:t>
            </a:r>
          </a:p>
          <a:p>
            <a:pPr lvl="1"/>
            <a:r>
              <a:rPr lang="en-US" sz="2000" dirty="0"/>
              <a:t>Alternative would be PET-CT or repeat TTE</a:t>
            </a:r>
          </a:p>
          <a:p>
            <a:r>
              <a:rPr lang="en-US" sz="2000" dirty="0"/>
              <a:t>PET-CT showed hypermetabolic activity at the tricuspid valve, suspicious for a vegetation, and no other sites of hypermetabolic activity</a:t>
            </a:r>
          </a:p>
          <a:p>
            <a:r>
              <a:rPr lang="en-US" sz="2000" dirty="0"/>
              <a:t>Repeat blood cultures continue to be positive.</a:t>
            </a:r>
          </a:p>
          <a:p>
            <a:r>
              <a:rPr lang="en-US" sz="2000" dirty="0"/>
              <a:t>The vancomycin MIC is 1, and AUC continues to be &gt;400</a:t>
            </a:r>
          </a:p>
        </p:txBody>
      </p:sp>
      <p:sp>
        <p:nvSpPr>
          <p:cNvPr id="4" name="Slide Number Placeholder 3">
            <a:extLst>
              <a:ext uri="{FF2B5EF4-FFF2-40B4-BE49-F238E27FC236}">
                <a16:creationId xmlns:a16="http://schemas.microsoft.com/office/drawing/2014/main" id="{081C948C-0577-3EE7-66B8-FCE4F53ABB4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52</a:t>
            </a:fld>
            <a:endParaRPr lang="en"/>
          </a:p>
        </p:txBody>
      </p:sp>
    </p:spTree>
    <p:extLst>
      <p:ext uri="{BB962C8B-B14F-4D97-AF65-F5344CB8AC3E}">
        <p14:creationId xmlns:p14="http://schemas.microsoft.com/office/powerpoint/2010/main" val="8501627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9AA7C-EE2D-EB73-441C-A8410A2DA9A4}"/>
              </a:ext>
            </a:extLst>
          </p:cNvPr>
          <p:cNvSpPr>
            <a:spLocks noGrp="1"/>
          </p:cNvSpPr>
          <p:nvPr>
            <p:ph type="title"/>
          </p:nvPr>
        </p:nvSpPr>
        <p:spPr/>
        <p:txBody>
          <a:bodyPr/>
          <a:lstStyle/>
          <a:p>
            <a:r>
              <a:rPr lang="en-US"/>
              <a:t>Question 9</a:t>
            </a:r>
          </a:p>
        </p:txBody>
      </p:sp>
      <p:sp>
        <p:nvSpPr>
          <p:cNvPr id="3" name="Text Placeholder 2">
            <a:extLst>
              <a:ext uri="{FF2B5EF4-FFF2-40B4-BE49-F238E27FC236}">
                <a16:creationId xmlns:a16="http://schemas.microsoft.com/office/drawing/2014/main" id="{F8B0D26B-575D-AEBC-1FB3-7F3D287701A4}"/>
              </a:ext>
            </a:extLst>
          </p:cNvPr>
          <p:cNvSpPr>
            <a:spLocks noGrp="1"/>
          </p:cNvSpPr>
          <p:nvPr>
            <p:ph type="body" idx="1"/>
          </p:nvPr>
        </p:nvSpPr>
        <p:spPr/>
        <p:txBody>
          <a:bodyPr/>
          <a:lstStyle/>
          <a:p>
            <a:r>
              <a:rPr lang="en-US" sz="2000" dirty="0"/>
              <a:t>What is the next best step for his persistent bacteremia?</a:t>
            </a:r>
          </a:p>
          <a:p>
            <a:pPr lvl="1"/>
            <a:r>
              <a:rPr lang="en-US" sz="2000" dirty="0"/>
              <a:t>A. Increase vancomycin for a target AUC of 800</a:t>
            </a:r>
          </a:p>
          <a:p>
            <a:pPr lvl="1"/>
            <a:r>
              <a:rPr lang="en-US" sz="2000" dirty="0"/>
              <a:t>B. Switch to </a:t>
            </a:r>
            <a:r>
              <a:rPr lang="en-US" sz="2000" dirty="0" err="1"/>
              <a:t>ceftaroline</a:t>
            </a:r>
            <a:endParaRPr lang="en-US" sz="2000" dirty="0"/>
          </a:p>
          <a:p>
            <a:pPr lvl="1"/>
            <a:r>
              <a:rPr lang="en-US" sz="2000" dirty="0"/>
              <a:t>C. Switch to daptomycin</a:t>
            </a:r>
          </a:p>
          <a:p>
            <a:pPr lvl="1"/>
            <a:r>
              <a:rPr lang="en-US" sz="2000" dirty="0"/>
              <a:t>D. Switch to daptomycin and </a:t>
            </a:r>
            <a:r>
              <a:rPr lang="en-US" sz="2000" dirty="0" err="1"/>
              <a:t>ceftaroline</a:t>
            </a:r>
            <a:endParaRPr lang="en-US" sz="2000" dirty="0"/>
          </a:p>
          <a:p>
            <a:pPr lvl="1"/>
            <a:r>
              <a:rPr lang="en-US" sz="2000" dirty="0"/>
              <a:t>E. Advise comfort care measures only</a:t>
            </a:r>
          </a:p>
          <a:p>
            <a:endParaRPr lang="en-US" dirty="0"/>
          </a:p>
        </p:txBody>
      </p:sp>
      <p:sp>
        <p:nvSpPr>
          <p:cNvPr id="4" name="Slide Number Placeholder 3">
            <a:extLst>
              <a:ext uri="{FF2B5EF4-FFF2-40B4-BE49-F238E27FC236}">
                <a16:creationId xmlns:a16="http://schemas.microsoft.com/office/drawing/2014/main" id="{433E776F-0FFC-615F-6D82-DD6C6F295E8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53</a:t>
            </a:fld>
            <a:endParaRPr lang="en"/>
          </a:p>
        </p:txBody>
      </p:sp>
    </p:spTree>
    <p:extLst>
      <p:ext uri="{BB962C8B-B14F-4D97-AF65-F5344CB8AC3E}">
        <p14:creationId xmlns:p14="http://schemas.microsoft.com/office/powerpoint/2010/main" val="1487730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EA51E-D763-DBC0-57B7-42049CDA5401}"/>
              </a:ext>
            </a:extLst>
          </p:cNvPr>
          <p:cNvSpPr>
            <a:spLocks noGrp="1"/>
          </p:cNvSpPr>
          <p:nvPr>
            <p:ph type="title"/>
          </p:nvPr>
        </p:nvSpPr>
        <p:spPr/>
        <p:txBody>
          <a:bodyPr/>
          <a:lstStyle/>
          <a:p>
            <a:r>
              <a:rPr lang="en-US"/>
              <a:t>Answer</a:t>
            </a:r>
          </a:p>
        </p:txBody>
      </p:sp>
      <p:sp>
        <p:nvSpPr>
          <p:cNvPr id="3" name="Text Placeholder 2">
            <a:extLst>
              <a:ext uri="{FF2B5EF4-FFF2-40B4-BE49-F238E27FC236}">
                <a16:creationId xmlns:a16="http://schemas.microsoft.com/office/drawing/2014/main" id="{86196D5F-9AE9-604D-9B3C-5C84FEC3B8B1}"/>
              </a:ext>
            </a:extLst>
          </p:cNvPr>
          <p:cNvSpPr>
            <a:spLocks noGrp="1"/>
          </p:cNvSpPr>
          <p:nvPr>
            <p:ph type="body" idx="1"/>
          </p:nvPr>
        </p:nvSpPr>
        <p:spPr/>
        <p:txBody>
          <a:bodyPr/>
          <a:lstStyle/>
          <a:p>
            <a:r>
              <a:rPr lang="en-US" dirty="0"/>
              <a:t>D. Switch to combination therapy for synergistic antimicrobial effect</a:t>
            </a:r>
          </a:p>
          <a:p>
            <a:endParaRPr lang="en-US" dirty="0"/>
          </a:p>
          <a:p>
            <a:r>
              <a:rPr lang="en-US" sz="2000" dirty="0"/>
              <a:t>Some case reports of daptomycin resistance when switching from </a:t>
            </a:r>
            <a:r>
              <a:rPr lang="en-US" sz="2000" dirty="0" err="1"/>
              <a:t>vanc</a:t>
            </a:r>
            <a:r>
              <a:rPr lang="en-US" sz="2000" dirty="0"/>
              <a:t> </a:t>
            </a:r>
            <a:r>
              <a:rPr lang="en-US" sz="2000" dirty="0">
                <a:sym typeface="Wingdings" panose="05000000000000000000" pitchFamily="2" charset="2"/>
              </a:rPr>
              <a:t> </a:t>
            </a:r>
            <a:r>
              <a:rPr lang="en-US" sz="2000" dirty="0" err="1">
                <a:sym typeface="Wingdings" panose="05000000000000000000" pitchFamily="2" charset="2"/>
              </a:rPr>
              <a:t>dapto</a:t>
            </a:r>
            <a:r>
              <a:rPr lang="en-US" sz="2000" dirty="0">
                <a:sym typeface="Wingdings" panose="05000000000000000000" pitchFamily="2" charset="2"/>
              </a:rPr>
              <a:t> monotherapy, so it may be safer to switch to combo</a:t>
            </a:r>
            <a:endParaRPr lang="en-US" sz="2000" dirty="0"/>
          </a:p>
        </p:txBody>
      </p:sp>
      <p:sp>
        <p:nvSpPr>
          <p:cNvPr id="4" name="Slide Number Placeholder 3">
            <a:extLst>
              <a:ext uri="{FF2B5EF4-FFF2-40B4-BE49-F238E27FC236}">
                <a16:creationId xmlns:a16="http://schemas.microsoft.com/office/drawing/2014/main" id="{BC7A0FAF-0C95-7C19-93DF-D77B8797862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54</a:t>
            </a:fld>
            <a:endParaRPr lang="en"/>
          </a:p>
        </p:txBody>
      </p:sp>
    </p:spTree>
    <p:extLst>
      <p:ext uri="{BB962C8B-B14F-4D97-AF65-F5344CB8AC3E}">
        <p14:creationId xmlns:p14="http://schemas.microsoft.com/office/powerpoint/2010/main" val="1548191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349C-C37A-6C62-08A4-840D5336B839}"/>
              </a:ext>
            </a:extLst>
          </p:cNvPr>
          <p:cNvSpPr>
            <a:spLocks noGrp="1"/>
          </p:cNvSpPr>
          <p:nvPr>
            <p:ph type="title"/>
          </p:nvPr>
        </p:nvSpPr>
        <p:spPr>
          <a:xfrm>
            <a:off x="632586" y="638970"/>
            <a:ext cx="7154100" cy="393600"/>
          </a:xfrm>
        </p:spPr>
        <p:txBody>
          <a:bodyPr/>
          <a:lstStyle/>
          <a:p>
            <a:r>
              <a:rPr lang="en-US" dirty="0"/>
              <a:t>Combo therapy for MRSAB</a:t>
            </a:r>
          </a:p>
        </p:txBody>
      </p:sp>
      <p:sp>
        <p:nvSpPr>
          <p:cNvPr id="3" name="Text Placeholder 2">
            <a:extLst>
              <a:ext uri="{FF2B5EF4-FFF2-40B4-BE49-F238E27FC236}">
                <a16:creationId xmlns:a16="http://schemas.microsoft.com/office/drawing/2014/main" id="{1D92AE58-BC30-81F5-932A-EF0B36F52F56}"/>
              </a:ext>
            </a:extLst>
          </p:cNvPr>
          <p:cNvSpPr>
            <a:spLocks noGrp="1"/>
          </p:cNvSpPr>
          <p:nvPr>
            <p:ph type="body" idx="1"/>
          </p:nvPr>
        </p:nvSpPr>
        <p:spPr>
          <a:xfrm>
            <a:off x="1430052" y="1032570"/>
            <a:ext cx="7477184" cy="3817015"/>
          </a:xfrm>
        </p:spPr>
        <p:txBody>
          <a:bodyPr/>
          <a:lstStyle/>
          <a:p>
            <a:r>
              <a:rPr lang="en-US" sz="2000" dirty="0"/>
              <a:t>Studies are still ongoing; some controversy</a:t>
            </a:r>
          </a:p>
          <a:p>
            <a:pPr lvl="1"/>
            <a:r>
              <a:rPr lang="en-US" sz="2000" dirty="0"/>
              <a:t>Some studies have shown mortality benefit; others no benefit</a:t>
            </a:r>
          </a:p>
          <a:p>
            <a:pPr lvl="1"/>
            <a:r>
              <a:rPr lang="en-US" sz="2000" dirty="0"/>
              <a:t>Timing is also controversial but many will switch at day 3-4 of persistent bacteremia</a:t>
            </a:r>
          </a:p>
          <a:p>
            <a:r>
              <a:rPr lang="en-US" sz="2000" dirty="0"/>
              <a:t>Most common regimen is daptomycin + </a:t>
            </a:r>
            <a:r>
              <a:rPr lang="en-US" sz="2000" dirty="0" err="1"/>
              <a:t>ceftaroline</a:t>
            </a:r>
            <a:endParaRPr lang="en-US" sz="2000" dirty="0"/>
          </a:p>
          <a:p>
            <a:r>
              <a:rPr lang="en-US" sz="2000" dirty="0"/>
              <a:t>Daptomycin + beta-lactam? Under investigation</a:t>
            </a:r>
          </a:p>
          <a:p>
            <a:r>
              <a:rPr lang="en-US" sz="2000" dirty="0"/>
              <a:t>Vancomycin + nafcillin? No benefit, increased harm</a:t>
            </a:r>
          </a:p>
          <a:p>
            <a:r>
              <a:rPr lang="en-US" sz="2000" dirty="0"/>
              <a:t>Vancomycin + </a:t>
            </a:r>
            <a:r>
              <a:rPr lang="en-US" sz="2000" dirty="0" err="1"/>
              <a:t>ceftaroline</a:t>
            </a:r>
            <a:r>
              <a:rPr lang="en-US" sz="2000" dirty="0"/>
              <a:t> is also an option</a:t>
            </a:r>
          </a:p>
        </p:txBody>
      </p:sp>
      <p:sp>
        <p:nvSpPr>
          <p:cNvPr id="4" name="Slide Number Placeholder 3">
            <a:extLst>
              <a:ext uri="{FF2B5EF4-FFF2-40B4-BE49-F238E27FC236}">
                <a16:creationId xmlns:a16="http://schemas.microsoft.com/office/drawing/2014/main" id="{6BAC05E1-4DA2-B16B-EFA0-678F836CC2E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55</a:t>
            </a:fld>
            <a:endParaRPr lang="en"/>
          </a:p>
        </p:txBody>
      </p:sp>
    </p:spTree>
    <p:extLst>
      <p:ext uri="{BB962C8B-B14F-4D97-AF65-F5344CB8AC3E}">
        <p14:creationId xmlns:p14="http://schemas.microsoft.com/office/powerpoint/2010/main" val="15324709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CDEDD-80D5-B5DB-BD4C-88C4DC265F3D}"/>
              </a:ext>
            </a:extLst>
          </p:cNvPr>
          <p:cNvSpPr>
            <a:spLocks noGrp="1"/>
          </p:cNvSpPr>
          <p:nvPr>
            <p:ph type="title"/>
          </p:nvPr>
        </p:nvSpPr>
        <p:spPr>
          <a:xfrm>
            <a:off x="720600" y="739337"/>
            <a:ext cx="7154100" cy="393600"/>
          </a:xfrm>
        </p:spPr>
        <p:txBody>
          <a:bodyPr/>
          <a:lstStyle/>
          <a:p>
            <a:r>
              <a:rPr lang="en-US" dirty="0"/>
              <a:t>Takeaways from Case 3</a:t>
            </a:r>
          </a:p>
        </p:txBody>
      </p:sp>
      <p:sp>
        <p:nvSpPr>
          <p:cNvPr id="3" name="Text Placeholder 2">
            <a:extLst>
              <a:ext uri="{FF2B5EF4-FFF2-40B4-BE49-F238E27FC236}">
                <a16:creationId xmlns:a16="http://schemas.microsoft.com/office/drawing/2014/main" id="{7C800ED6-BBA9-0974-26E6-93E1CA9E5C56}"/>
              </a:ext>
            </a:extLst>
          </p:cNvPr>
          <p:cNvSpPr>
            <a:spLocks noGrp="1"/>
          </p:cNvSpPr>
          <p:nvPr>
            <p:ph type="body" idx="1"/>
          </p:nvPr>
        </p:nvSpPr>
        <p:spPr>
          <a:xfrm>
            <a:off x="1091132" y="1208314"/>
            <a:ext cx="7375231" cy="3322865"/>
          </a:xfrm>
        </p:spPr>
        <p:txBody>
          <a:bodyPr/>
          <a:lstStyle/>
          <a:p>
            <a:r>
              <a:rPr lang="en-US" sz="2000" dirty="0"/>
              <a:t>Don’t underestimate Staph aureus</a:t>
            </a:r>
          </a:p>
          <a:p>
            <a:r>
              <a:rPr lang="en-US" sz="2000" dirty="0"/>
              <a:t>Have a low index of suspicion for IE and other invasive infections</a:t>
            </a:r>
          </a:p>
          <a:p>
            <a:r>
              <a:rPr lang="en-US" sz="2000" dirty="0"/>
              <a:t>Understand when to order a TEE</a:t>
            </a:r>
          </a:p>
          <a:p>
            <a:r>
              <a:rPr lang="en-US" sz="2000" dirty="0"/>
              <a:t>Source control, including cardiac device removal, is everything</a:t>
            </a:r>
          </a:p>
          <a:p>
            <a:r>
              <a:rPr lang="en-US" sz="2000" dirty="0"/>
              <a:t>For persistent bacteremia with everything else optimized, can switch to combination therapy as early as day 3-4</a:t>
            </a:r>
          </a:p>
        </p:txBody>
      </p:sp>
      <p:sp>
        <p:nvSpPr>
          <p:cNvPr id="4" name="Slide Number Placeholder 3">
            <a:extLst>
              <a:ext uri="{FF2B5EF4-FFF2-40B4-BE49-F238E27FC236}">
                <a16:creationId xmlns:a16="http://schemas.microsoft.com/office/drawing/2014/main" id="{AF7E462B-F1F1-2893-11B1-8496D7803EF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56</a:t>
            </a:fld>
            <a:endParaRPr lang="en"/>
          </a:p>
        </p:txBody>
      </p:sp>
    </p:spTree>
    <p:extLst>
      <p:ext uri="{BB962C8B-B14F-4D97-AF65-F5344CB8AC3E}">
        <p14:creationId xmlns:p14="http://schemas.microsoft.com/office/powerpoint/2010/main" val="15512112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9"/>
          <p:cNvSpPr txBox="1">
            <a:spLocks noGrp="1"/>
          </p:cNvSpPr>
          <p:nvPr>
            <p:ph type="ctrTitle" idx="4294967295"/>
          </p:nvPr>
        </p:nvSpPr>
        <p:spPr>
          <a:xfrm>
            <a:off x="994975" y="1058800"/>
            <a:ext cx="4257000" cy="1159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6000">
                <a:solidFill>
                  <a:schemeClr val="dk1"/>
                </a:solidFill>
              </a:rPr>
              <a:t>Questions?</a:t>
            </a:r>
            <a:endParaRPr sz="6000">
              <a:solidFill>
                <a:schemeClr val="dk1"/>
              </a:solidFill>
            </a:endParaRPr>
          </a:p>
        </p:txBody>
      </p:sp>
      <p:sp>
        <p:nvSpPr>
          <p:cNvPr id="127" name="Google Shape;127;p19"/>
          <p:cNvSpPr txBox="1">
            <a:spLocks noGrp="1"/>
          </p:cNvSpPr>
          <p:nvPr>
            <p:ph type="subTitle" idx="4294967295"/>
          </p:nvPr>
        </p:nvSpPr>
        <p:spPr>
          <a:xfrm>
            <a:off x="994975" y="1972596"/>
            <a:ext cx="4257000" cy="14547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a:t>H</a:t>
            </a:r>
            <a:r>
              <a:rPr lang="en"/>
              <a:t>illary.hunsinger@va.gov</a:t>
            </a:r>
            <a:endParaRPr/>
          </a:p>
        </p:txBody>
      </p:sp>
      <p:grpSp>
        <p:nvGrpSpPr>
          <p:cNvPr id="128" name="Google Shape;128;p19"/>
          <p:cNvGrpSpPr/>
          <p:nvPr/>
        </p:nvGrpSpPr>
        <p:grpSpPr>
          <a:xfrm>
            <a:off x="5705524" y="1183585"/>
            <a:ext cx="1757163" cy="1757148"/>
            <a:chOff x="6643075" y="3664250"/>
            <a:chExt cx="407950" cy="407975"/>
          </a:xfrm>
        </p:grpSpPr>
        <p:sp>
          <p:nvSpPr>
            <p:cNvPr id="129" name="Google Shape;129;p19"/>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9"/>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 name="Google Shape;131;p19"/>
          <p:cNvGrpSpPr/>
          <p:nvPr/>
        </p:nvGrpSpPr>
        <p:grpSpPr>
          <a:xfrm rot="-587452">
            <a:off x="5602687" y="3169746"/>
            <a:ext cx="722440" cy="722399"/>
            <a:chOff x="576250" y="4319400"/>
            <a:chExt cx="442075" cy="442050"/>
          </a:xfrm>
        </p:grpSpPr>
        <p:sp>
          <p:nvSpPr>
            <p:cNvPr id="132" name="Google Shape;132;p19"/>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9"/>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9"/>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9"/>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 name="Google Shape;136;p19"/>
          <p:cNvSpPr/>
          <p:nvPr/>
        </p:nvSpPr>
        <p:spPr>
          <a:xfrm>
            <a:off x="5285496" y="1589557"/>
            <a:ext cx="274649" cy="262246"/>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9"/>
          <p:cNvSpPr/>
          <p:nvPr/>
        </p:nvSpPr>
        <p:spPr>
          <a:xfrm rot="2697359">
            <a:off x="7095452" y="2932193"/>
            <a:ext cx="416923" cy="3980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9"/>
          <p:cNvSpPr/>
          <p:nvPr/>
        </p:nvSpPr>
        <p:spPr>
          <a:xfrm>
            <a:off x="7425286" y="2704927"/>
            <a:ext cx="167017" cy="159510"/>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9"/>
          <p:cNvSpPr/>
          <p:nvPr/>
        </p:nvSpPr>
        <p:spPr>
          <a:xfrm rot="1279940">
            <a:off x="5095205" y="2380602"/>
            <a:ext cx="166981" cy="159499"/>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285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9"/>
          <p:cNvSpPr txBox="1">
            <a:spLocks noGrp="1"/>
          </p:cNvSpPr>
          <p:nvPr>
            <p:ph type="sldNum" idx="12"/>
          </p:nvPr>
        </p:nvSpPr>
        <p:spPr>
          <a:xfrm>
            <a:off x="4297650" y="4594800"/>
            <a:ext cx="548700" cy="548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chemeClr val="lt1"/>
                </a:solidFill>
              </a:rPr>
              <a:t>57</a:t>
            </a:fld>
            <a:endParaRPr>
              <a:solidFill>
                <a:schemeClr val="lt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5AA62-6DB1-E801-E4B8-1017C5A6CFC6}"/>
              </a:ext>
            </a:extLst>
          </p:cNvPr>
          <p:cNvSpPr>
            <a:spLocks noGrp="1"/>
          </p:cNvSpPr>
          <p:nvPr>
            <p:ph type="title"/>
          </p:nvPr>
        </p:nvSpPr>
        <p:spPr/>
        <p:txBody>
          <a:bodyPr/>
          <a:lstStyle/>
          <a:p>
            <a:r>
              <a:rPr lang="en-US"/>
              <a:t>References</a:t>
            </a:r>
          </a:p>
        </p:txBody>
      </p:sp>
      <p:sp>
        <p:nvSpPr>
          <p:cNvPr id="3" name="Text Placeholder 2">
            <a:extLst>
              <a:ext uri="{FF2B5EF4-FFF2-40B4-BE49-F238E27FC236}">
                <a16:creationId xmlns:a16="http://schemas.microsoft.com/office/drawing/2014/main" id="{B2F9D95A-B7C6-EC5D-AE24-17FB49880725}"/>
              </a:ext>
            </a:extLst>
          </p:cNvPr>
          <p:cNvSpPr>
            <a:spLocks noGrp="1"/>
          </p:cNvSpPr>
          <p:nvPr>
            <p:ph type="body" idx="1"/>
          </p:nvPr>
        </p:nvSpPr>
        <p:spPr/>
        <p:txBody>
          <a:bodyPr/>
          <a:lstStyle/>
          <a:p>
            <a:r>
              <a:rPr lang="en-US" sz="800" dirty="0"/>
              <a:t>Lowy FD. </a:t>
            </a:r>
            <a:r>
              <a:rPr lang="en-US" sz="800" i="1" dirty="0"/>
              <a:t>Staphylococcus aureus</a:t>
            </a:r>
            <a:r>
              <a:rPr lang="en-US" sz="800" dirty="0"/>
              <a:t> infections. N Engl J Med 1998; 339:520–32.</a:t>
            </a:r>
          </a:p>
          <a:p>
            <a:r>
              <a:rPr lang="en-US" sz="800" dirty="0"/>
              <a:t>Tong SYC, Davis JS, Eichenberger E, et al. </a:t>
            </a:r>
            <a:r>
              <a:rPr lang="en-US" sz="800" i="1" dirty="0"/>
              <a:t>Staphylococcus aureus</a:t>
            </a:r>
            <a:r>
              <a:rPr lang="en-US" sz="800" dirty="0"/>
              <a:t> infections: Epidemiology, pathophysiology, clinical manifestations, and management. Clin </a:t>
            </a:r>
            <a:r>
              <a:rPr lang="en-US" sz="800" dirty="0" err="1"/>
              <a:t>Micr</a:t>
            </a:r>
            <a:r>
              <a:rPr lang="en-US" sz="800" dirty="0"/>
              <a:t> Rev 2015;28(3):603-661.</a:t>
            </a:r>
          </a:p>
          <a:p>
            <a:r>
              <a:rPr lang="en-US" sz="800" dirty="0"/>
              <a:t>Liu C, Bayer A, Cosgrove SE, et al; Infectious Diseases Society of America. Clinical practice guidelines by the Infectious Diseases Society of America for the treatment of methicillin-resistant Staphylococcus aureus infections in adults and children. Clin Infect Dis 2011; 52:e18–55.</a:t>
            </a:r>
          </a:p>
          <a:p>
            <a:r>
              <a:rPr lang="en-US" sz="800" dirty="0" err="1"/>
              <a:t>Mermel</a:t>
            </a:r>
            <a:r>
              <a:rPr lang="en-US" sz="800" dirty="0"/>
              <a:t> LA, Allon M, Bouza E, et al. Clinical practice guidelines for the diagnosis and management of intravascular catheter-related infection: 2009 update by the Infectious Diseases Society of America. Clin Infect Dis 2009; 49:1–45.</a:t>
            </a:r>
          </a:p>
          <a:p>
            <a:r>
              <a:rPr lang="en-US" sz="800" dirty="0"/>
              <a:t>Stevens DL et al. Practice Guidelines for the Diagnosis and Management of Skin and Soft Tissue Infections: 2014 Update by the Infectious Diseases Society of </a:t>
            </a:r>
            <a:r>
              <a:rPr lang="en-US" sz="800" dirty="0" err="1"/>
              <a:t>America.Clin</a:t>
            </a:r>
            <a:r>
              <a:rPr lang="en-US" sz="800" dirty="0"/>
              <a:t> Inf Dis 2014;</a:t>
            </a:r>
          </a:p>
          <a:p>
            <a:r>
              <a:rPr lang="en-US" sz="800" dirty="0"/>
              <a:t>Baddour LM et al. Infective Endocarditis in Adults: Diagnosis, Antimicrobial Therapy, and Management of Complications: A Scientific Statement for Healthcare Professionals from the American Heart Association. Circ 2015;132:1435-1486.</a:t>
            </a:r>
          </a:p>
          <a:p>
            <a:r>
              <a:rPr lang="en-US" sz="800" dirty="0"/>
              <a:t>Tong et al. Management of Staphylococcus aureus bacteremia. JAMA. 2025</a:t>
            </a:r>
          </a:p>
          <a:p>
            <a:r>
              <a:rPr lang="en-US" sz="800" dirty="0"/>
              <a:t>Minter et al. Contemporary Management of Staphylococcus aureus bacteremia: controversies in clinical practice. Clin Infect Dis. </a:t>
            </a:r>
            <a:r>
              <a:rPr lang="en-US" sz="800"/>
              <a:t>2023;77(11):e57-68.</a:t>
            </a:r>
          </a:p>
        </p:txBody>
      </p:sp>
      <p:sp>
        <p:nvSpPr>
          <p:cNvPr id="4" name="Slide Number Placeholder 3">
            <a:extLst>
              <a:ext uri="{FF2B5EF4-FFF2-40B4-BE49-F238E27FC236}">
                <a16:creationId xmlns:a16="http://schemas.microsoft.com/office/drawing/2014/main" id="{B3D2FE5B-8809-C802-C8CA-21C15973DB5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58</a:t>
            </a:fld>
            <a:endParaRPr lang="en"/>
          </a:p>
        </p:txBody>
      </p:sp>
    </p:spTree>
    <p:extLst>
      <p:ext uri="{BB962C8B-B14F-4D97-AF65-F5344CB8AC3E}">
        <p14:creationId xmlns:p14="http://schemas.microsoft.com/office/powerpoint/2010/main" val="821860969"/>
      </p:ext>
    </p:extLst>
  </p:cSld>
  <p:clrMapOvr>
    <a:masterClrMapping/>
  </p:clrMapOvr>
</p:sld>
</file>

<file path=ppt/theme/theme1.xml><?xml version="1.0" encoding="utf-8"?>
<a:theme xmlns:a="http://schemas.openxmlformats.org/drawingml/2006/main" name="Helen template">
  <a:themeElements>
    <a:clrScheme name="Custom 347">
      <a:dk1>
        <a:srgbClr val="2C3C3D"/>
      </a:dk1>
      <a:lt1>
        <a:srgbClr val="FFFFFF"/>
      </a:lt1>
      <a:dk2>
        <a:srgbClr val="718183"/>
      </a:dk2>
      <a:lt2>
        <a:srgbClr val="E3EBE9"/>
      </a:lt2>
      <a:accent1>
        <a:srgbClr val="EE6A8D"/>
      </a:accent1>
      <a:accent2>
        <a:srgbClr val="FAC3B7"/>
      </a:accent2>
      <a:accent3>
        <a:srgbClr val="97C4C7"/>
      </a:accent3>
      <a:accent4>
        <a:srgbClr val="B7C457"/>
      </a:accent4>
      <a:accent5>
        <a:srgbClr val="F6D586"/>
      </a:accent5>
      <a:accent6>
        <a:srgbClr val="93783F"/>
      </a:accent6>
      <a:hlink>
        <a:srgbClr val="06697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18108</TotalTime>
  <Words>3391</Words>
  <Application>Microsoft Office PowerPoint</Application>
  <PresentationFormat>On-screen Show (16:9)</PresentationFormat>
  <Paragraphs>405</Paragraphs>
  <Slides>58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Bellota Text Light</vt:lpstr>
      <vt:lpstr>Wingdings</vt:lpstr>
      <vt:lpstr>Vidaloka</vt:lpstr>
      <vt:lpstr>Parisienne</vt:lpstr>
      <vt:lpstr>Helen template</vt:lpstr>
      <vt:lpstr>Staph aureus bacteremia</vt:lpstr>
      <vt:lpstr>Case 1</vt:lpstr>
      <vt:lpstr>Question</vt:lpstr>
      <vt:lpstr>Answer</vt:lpstr>
      <vt:lpstr>Treatment of MSSA bacteremia</vt:lpstr>
      <vt:lpstr>Avoid for MSSA:</vt:lpstr>
      <vt:lpstr>Question</vt:lpstr>
      <vt:lpstr>Answer</vt:lpstr>
      <vt:lpstr>Initial search for a source (portal of entry) of bacteremia</vt:lpstr>
      <vt:lpstr>Case 1 cont.</vt:lpstr>
      <vt:lpstr>Question </vt:lpstr>
      <vt:lpstr>Answer</vt:lpstr>
      <vt:lpstr>Source vs. metastatic infection</vt:lpstr>
      <vt:lpstr>The search for a source</vt:lpstr>
      <vt:lpstr>Case 1 cont.</vt:lpstr>
      <vt:lpstr>Case 1 takeaways</vt:lpstr>
      <vt:lpstr>Case 2</vt:lpstr>
      <vt:lpstr>Question</vt:lpstr>
      <vt:lpstr>Answer</vt:lpstr>
      <vt:lpstr>ID Consultation</vt:lpstr>
      <vt:lpstr>Case 2 cont.</vt:lpstr>
      <vt:lpstr>Answer</vt:lpstr>
      <vt:lpstr>Vancomycin and SAB</vt:lpstr>
      <vt:lpstr>Other options for MRSAB</vt:lpstr>
      <vt:lpstr>Case 2 cont.</vt:lpstr>
      <vt:lpstr>Question</vt:lpstr>
      <vt:lpstr>Answer</vt:lpstr>
      <vt:lpstr>Uncomplicated SAB</vt:lpstr>
      <vt:lpstr>Short course (2 weeks) for SAB</vt:lpstr>
      <vt:lpstr>SABATO trial (2024)</vt:lpstr>
      <vt:lpstr>SABATO trial</vt:lpstr>
      <vt:lpstr>Applying SABATO trial to Case 2</vt:lpstr>
      <vt:lpstr>Takeaways from Case 2</vt:lpstr>
      <vt:lpstr>Case 3</vt:lpstr>
      <vt:lpstr>Case 3 cont.</vt:lpstr>
      <vt:lpstr>SAB risk of mortality</vt:lpstr>
      <vt:lpstr>PowerPoint Presentation</vt:lpstr>
      <vt:lpstr>Question </vt:lpstr>
      <vt:lpstr>Answer</vt:lpstr>
      <vt:lpstr>Case 3 cont</vt:lpstr>
      <vt:lpstr>Question</vt:lpstr>
      <vt:lpstr>Answer</vt:lpstr>
      <vt:lpstr>Importance of source control</vt:lpstr>
      <vt:lpstr>Importance of cardiac device removal</vt:lpstr>
      <vt:lpstr>PowerPoint Presentation</vt:lpstr>
      <vt:lpstr>Case 3 cont.</vt:lpstr>
      <vt:lpstr>TTE vs. TEE for endocarditis</vt:lpstr>
      <vt:lpstr>When to get a TEE</vt:lpstr>
      <vt:lpstr>Better question: when can we skip TEE?</vt:lpstr>
      <vt:lpstr>VIRSTA score</vt:lpstr>
      <vt:lpstr>Repeat echo?</vt:lpstr>
      <vt:lpstr>Case 3 cont</vt:lpstr>
      <vt:lpstr>Question 9</vt:lpstr>
      <vt:lpstr>Answer</vt:lpstr>
      <vt:lpstr>Combo therapy for MRSAB</vt:lpstr>
      <vt:lpstr>Takeaways from Case 3</vt:lpstr>
      <vt:lpstr>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Helen</dc:title>
  <cp:lastModifiedBy>Hunsinger, Hillary P.</cp:lastModifiedBy>
  <cp:revision>2</cp:revision>
  <dcterms:modified xsi:type="dcterms:W3CDTF">2026-08-25T02:46:50Z</dcterms:modified>
</cp:coreProperties>
</file>