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8" r:id="rId9"/>
    <p:sldId id="260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19" autoAdjust="0"/>
  </p:normalViewPr>
  <p:slideViewPr>
    <p:cSldViewPr snapToGrid="0" snapToObjects="1" showGuides="1">
      <p:cViewPr varScale="1">
        <p:scale>
          <a:sx n="69" d="100"/>
          <a:sy n="69" d="100"/>
        </p:scale>
        <p:origin x="200" y="752"/>
      </p:cViewPr>
      <p:guideLst>
        <p:guide orient="horz" pos="2172"/>
        <p:guide pos="2773"/>
      </p:guideLst>
    </p:cSldViewPr>
  </p:slideViewPr>
  <p:outlineViewPr>
    <p:cViewPr>
      <p:scale>
        <a:sx n="33" d="100"/>
        <a:sy n="33" d="100"/>
      </p:scale>
      <p:origin x="0" y="4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CECE-D6C9-ED46-95D7-54C6A9A8161A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0A2-8414-C340-A3D5-FE759473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7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8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won’t go much further into this because it can be an entire topic of its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8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Fever//Roth's spots//</a:t>
            </a:r>
            <a:r>
              <a:rPr lang="en-US" baseline="0" dirty="0"/>
              <a:t> </a:t>
            </a:r>
            <a:r>
              <a:rPr lang="en-US" dirty="0"/>
              <a:t>Osler's nodes//</a:t>
            </a:r>
            <a:r>
              <a:rPr lang="en-US" baseline="0" dirty="0"/>
              <a:t> </a:t>
            </a:r>
            <a:r>
              <a:rPr lang="en-US" dirty="0"/>
              <a:t>Murmur//</a:t>
            </a:r>
            <a:r>
              <a:rPr lang="en-US" dirty="0" err="1"/>
              <a:t>Janeway</a:t>
            </a:r>
            <a:r>
              <a:rPr lang="en-US" dirty="0"/>
              <a:t> lesions// Anemia//</a:t>
            </a:r>
            <a:r>
              <a:rPr lang="en-US" baseline="0" dirty="0"/>
              <a:t> </a:t>
            </a:r>
            <a:r>
              <a:rPr lang="en-US" dirty="0"/>
              <a:t>Nail hemorrhage (splinter hemorrhages)//</a:t>
            </a:r>
            <a:r>
              <a:rPr lang="en-US" baseline="0" dirty="0"/>
              <a:t> </a:t>
            </a:r>
            <a:r>
              <a:rPr lang="en-US" dirty="0"/>
              <a:t>Emboli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1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oosingwisely.org/" TargetMode="External"/><Relationship Id="rId3" Type="http://schemas.openxmlformats.org/officeDocument/2006/relationships/hyperlink" Target="http://www.uptodat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4" Type="http://schemas.openxmlformats.org/officeDocument/2006/relationships/image" Target="../media/image6.tmp"/><Relationship Id="rId5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" y="1958974"/>
            <a:ext cx="8204200" cy="1470025"/>
          </a:xfrm>
        </p:spPr>
        <p:txBody>
          <a:bodyPr>
            <a:noAutofit/>
          </a:bodyPr>
          <a:lstStyle/>
          <a:p>
            <a:r>
              <a:rPr lang="en-US" sz="7200" dirty="0"/>
              <a:t>Anemia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10" y="5828754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2702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Choosing Wisely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Don’t transfuse more than the minimum number of red blood cell (RBC) units necessary to relieve symptoms of anemia or to return a patient to a safe hemoglobin range (7 to 8 g/</a:t>
            </a:r>
            <a:r>
              <a:rPr lang="en-US" dirty="0" err="1"/>
              <a:t>dL</a:t>
            </a:r>
            <a:r>
              <a:rPr lang="en-US" dirty="0"/>
              <a:t> in stable, non-cardiac in-patients).</a:t>
            </a:r>
          </a:p>
          <a:p>
            <a:pPr marL="800100" lvl="1" indent="-342900"/>
            <a:r>
              <a:rPr lang="en-US" b="0" dirty="0"/>
              <a:t>Avoid </a:t>
            </a:r>
            <a:r>
              <a:rPr lang="en-US" dirty="0"/>
              <a:t>transfusing 2 units. Remember 1 is the new 2!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not order red blood cell folate levels at all. In adults, consider folate supplementation instead of serum folate testing in patients with macrocytic anemia.</a:t>
            </a:r>
          </a:p>
          <a:p>
            <a:pPr marL="800100" lvl="1" indent="-342900"/>
            <a:r>
              <a:rPr lang="en-US" dirty="0"/>
              <a:t>Since our grains are fortified with folate the diagnosis occurs much less. Treating folate deficiency is more cost effective than testing for it. </a:t>
            </a:r>
          </a:p>
          <a:p>
            <a:pPr marL="342900" indent="-342900"/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4391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BE0567-D707-4689-A23D-E511FC73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CE4C66-0C99-436A-8D7F-E7D1EEC22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www.choosingwisely.org</a:t>
            </a:r>
            <a:endParaRPr lang="en-US" dirty="0"/>
          </a:p>
          <a:p>
            <a:r>
              <a:rPr lang="en-US" dirty="0">
                <a:hlinkClick r:id="rId3"/>
              </a:rPr>
              <a:t>www.uptodate.com</a:t>
            </a:r>
            <a:endParaRPr lang="en-US" dirty="0"/>
          </a:p>
          <a:p>
            <a:r>
              <a:rPr lang="en-US" dirty="0"/>
              <a:t>Pocket Medicine</a:t>
            </a:r>
          </a:p>
        </p:txBody>
      </p:sp>
    </p:spTree>
    <p:extLst>
      <p:ext uri="{BB962C8B-B14F-4D97-AF65-F5344CB8AC3E}">
        <p14:creationId xmlns:p14="http://schemas.microsoft.com/office/powerpoint/2010/main" val="9860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718"/>
            <a:ext cx="6001806" cy="1371600"/>
          </a:xfrm>
        </p:spPr>
        <p:txBody>
          <a:bodyPr>
            <a:normAutofit/>
          </a:bodyPr>
          <a:lstStyle/>
          <a:p>
            <a:r>
              <a:rPr lang="en-US" dirty="0"/>
              <a:t>Definition of Anemia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68" y="1600200"/>
            <a:ext cx="7402614" cy="45259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err="1"/>
              <a:t>Hct</a:t>
            </a:r>
            <a:r>
              <a:rPr lang="en-US" b="0" dirty="0"/>
              <a:t> &lt; 41% or Hgb &lt; 13.5g/</a:t>
            </a:r>
            <a:r>
              <a:rPr lang="en-US" b="0" dirty="0" err="1"/>
              <a:t>dL</a:t>
            </a:r>
            <a:r>
              <a:rPr lang="en-US" b="0" dirty="0"/>
              <a:t> in Men</a:t>
            </a:r>
          </a:p>
          <a:p>
            <a:pPr marL="457200" indent="-457200">
              <a:buFont typeface="Arial"/>
              <a:buChar char="•"/>
            </a:pPr>
            <a:r>
              <a:rPr lang="en-US" b="0" dirty="0" err="1"/>
              <a:t>Hct</a:t>
            </a:r>
            <a:r>
              <a:rPr lang="en-US" b="0" dirty="0"/>
              <a:t> &lt; 36% or Hgb &lt; 12g/</a:t>
            </a:r>
            <a:r>
              <a:rPr lang="en-US" b="0" dirty="0" err="1"/>
              <a:t>dL</a:t>
            </a:r>
            <a:r>
              <a:rPr lang="en-US" b="0" dirty="0"/>
              <a:t> in women</a:t>
            </a:r>
          </a:p>
          <a:p>
            <a:pPr marL="457200" indent="-457200">
              <a:buFont typeface="Arial"/>
              <a:buChar char="•"/>
            </a:pPr>
            <a:endParaRPr lang="en-US" b="0" dirty="0">
              <a:sym typeface="Wingding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C4B7387-59C6-4924-9686-CD8FE12C78B8}"/>
              </a:ext>
            </a:extLst>
          </p:cNvPr>
          <p:cNvSpPr txBox="1"/>
          <p:nvPr/>
        </p:nvSpPr>
        <p:spPr>
          <a:xfrm>
            <a:off x="6714837" y="5818587"/>
            <a:ext cx="2678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Quick Tip:</a:t>
            </a:r>
          </a:p>
          <a:p>
            <a:r>
              <a:rPr lang="en-US" dirty="0"/>
              <a:t>Hgb ~ </a:t>
            </a:r>
            <a:r>
              <a:rPr lang="en-US" dirty="0" err="1"/>
              <a:t>Hct</a:t>
            </a:r>
            <a:r>
              <a:rPr lang="en-US" dirty="0"/>
              <a:t>/3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0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D47F65-0B7F-4F57-B690-456BA80F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Anemia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4572A6-E5A1-46D9-84B2-BEB2523C0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Pallor (esp. mucus membranes, palmar creases)</a:t>
            </a:r>
          </a:p>
          <a:p>
            <a:r>
              <a:rPr lang="en-US" dirty="0"/>
              <a:t>Tachycardia</a:t>
            </a:r>
          </a:p>
          <a:p>
            <a:r>
              <a:rPr lang="en-US" dirty="0"/>
              <a:t>Orthostatic Hypotension</a:t>
            </a:r>
          </a:p>
          <a:p>
            <a:r>
              <a:rPr lang="en-US" dirty="0"/>
              <a:t>Dizziness/lightheadedness</a:t>
            </a:r>
          </a:p>
          <a:p>
            <a:r>
              <a:rPr lang="en-US" dirty="0"/>
              <a:t>Blurred vision</a:t>
            </a:r>
          </a:p>
          <a:p>
            <a:r>
              <a:rPr lang="en-US" dirty="0"/>
              <a:t>Chest pain</a:t>
            </a:r>
          </a:p>
          <a:p>
            <a:r>
              <a:rPr lang="en-US" dirty="0"/>
              <a:t>Dyspnea on Exertion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***Jaundice, glossitis, CNS abnormalities, splenomegaly, petechiae depending on etiology**</a:t>
            </a:r>
          </a:p>
        </p:txBody>
      </p:sp>
    </p:spTree>
    <p:extLst>
      <p:ext uri="{BB962C8B-B14F-4D97-AF65-F5344CB8AC3E}">
        <p14:creationId xmlns:p14="http://schemas.microsoft.com/office/powerpoint/2010/main" val="173081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54"/>
            <a:ext cx="8229600" cy="855503"/>
          </a:xfrm>
        </p:spPr>
        <p:txBody>
          <a:bodyPr>
            <a:normAutofit/>
          </a:bodyPr>
          <a:lstStyle/>
          <a:p>
            <a:r>
              <a:rPr lang="en-US" dirty="0"/>
              <a:t>Microcytic Anemia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2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Definition:</a:t>
            </a:r>
          </a:p>
          <a:p>
            <a:pPr marL="800100" lvl="1" indent="-342900"/>
            <a:r>
              <a:rPr lang="en-US" dirty="0"/>
              <a:t>Anemia with MCV &lt; 80</a:t>
            </a:r>
          </a:p>
          <a:p>
            <a:pPr marL="342900" indent="-342900"/>
            <a:r>
              <a:rPr lang="en-US" dirty="0"/>
              <a:t>Causes:</a:t>
            </a:r>
          </a:p>
          <a:p>
            <a:pPr marL="800100" lvl="1" indent="-342900"/>
            <a:r>
              <a:rPr lang="en-US" dirty="0"/>
              <a:t>Iron Deficiency</a:t>
            </a:r>
          </a:p>
          <a:p>
            <a:pPr marL="800100" lvl="1" indent="-342900"/>
            <a:r>
              <a:rPr lang="en-US" dirty="0"/>
              <a:t>Anemia of Chronic Disease </a:t>
            </a:r>
          </a:p>
          <a:p>
            <a:pPr marL="800100" lvl="1" indent="-342900"/>
            <a:r>
              <a:rPr lang="en-US" dirty="0" err="1"/>
              <a:t>Thalessemia</a:t>
            </a:r>
            <a:r>
              <a:rPr lang="en-US" dirty="0"/>
              <a:t> (consider if very low MCV)</a:t>
            </a:r>
          </a:p>
          <a:p>
            <a:pPr marL="800100" lvl="1" indent="-342900"/>
            <a:r>
              <a:rPr lang="en-US" dirty="0" err="1"/>
              <a:t>Sideroblastic</a:t>
            </a:r>
            <a:r>
              <a:rPr lang="en-US" dirty="0"/>
              <a:t> anemia</a:t>
            </a:r>
          </a:p>
          <a:p>
            <a:r>
              <a:rPr lang="en-US" dirty="0"/>
              <a:t>Evaluation:</a:t>
            </a:r>
          </a:p>
          <a:p>
            <a:pPr marL="800100" lvl="1" indent="-342900"/>
            <a:r>
              <a:rPr lang="en-US" dirty="0"/>
              <a:t>Iron studies (iron, TIBC, transferrin, ferritin)</a:t>
            </a:r>
          </a:p>
          <a:p>
            <a:pPr marL="800100" lvl="1" indent="-342900"/>
            <a:r>
              <a:rPr lang="en-US" dirty="0"/>
              <a:t>Reticulocyte count</a:t>
            </a:r>
          </a:p>
          <a:p>
            <a:pPr marL="800100" lvl="1" indent="-342900"/>
            <a:r>
              <a:rPr lang="en-US" dirty="0"/>
              <a:t>Peripheral Smear</a:t>
            </a:r>
          </a:p>
          <a:p>
            <a:pPr marL="800100" lvl="1" indent="-342900"/>
            <a:r>
              <a:rPr lang="en-US" dirty="0"/>
              <a:t>Hgb electrophoresis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9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0023C-9BC3-46AB-8434-01E14BF3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32373"/>
          </a:xfrm>
        </p:spPr>
        <p:txBody>
          <a:bodyPr>
            <a:normAutofit fontScale="90000"/>
          </a:bodyPr>
          <a:lstStyle/>
          <a:p>
            <a:r>
              <a:rPr lang="en-US" dirty="0"/>
              <a:t>Lab Findings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2E11E8D-A3FD-4865-934E-F42ED8051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638780"/>
              </p:ext>
            </p:extLst>
          </p:nvPr>
        </p:nvGraphicFramePr>
        <p:xfrm>
          <a:off x="457200" y="685795"/>
          <a:ext cx="8234220" cy="603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327">
                  <a:extLst>
                    <a:ext uri="{9D8B030D-6E8A-4147-A177-3AD203B41FA5}">
                      <a16:colId xmlns:a16="http://schemas.microsoft.com/office/drawing/2014/main" xmlns="" val="2151505062"/>
                    </a:ext>
                  </a:extLst>
                </a:gridCol>
                <a:gridCol w="1229361">
                  <a:extLst>
                    <a:ext uri="{9D8B030D-6E8A-4147-A177-3AD203B41FA5}">
                      <a16:colId xmlns:a16="http://schemas.microsoft.com/office/drawing/2014/main" xmlns="" val="463055709"/>
                    </a:ext>
                  </a:extLst>
                </a:gridCol>
                <a:gridCol w="1098203">
                  <a:extLst>
                    <a:ext uri="{9D8B030D-6E8A-4147-A177-3AD203B41FA5}">
                      <a16:colId xmlns:a16="http://schemas.microsoft.com/office/drawing/2014/main" xmlns="" val="374296090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xmlns="" val="3841852021"/>
                    </a:ext>
                  </a:extLst>
                </a:gridCol>
                <a:gridCol w="2715493">
                  <a:extLst>
                    <a:ext uri="{9D8B030D-6E8A-4147-A177-3AD203B41FA5}">
                      <a16:colId xmlns:a16="http://schemas.microsoft.com/office/drawing/2014/main" xmlns="" val="2609631495"/>
                    </a:ext>
                  </a:extLst>
                </a:gridCol>
              </a:tblGrid>
              <a:tr h="4659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Ferritin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6823410"/>
                  </a:ext>
                </a:extLst>
              </a:tr>
              <a:tr h="1838203">
                <a:tc>
                  <a:txBody>
                    <a:bodyPr/>
                    <a:lstStyle/>
                    <a:p>
                      <a:r>
                        <a:rPr lang="en-US" dirty="0"/>
                        <a:t>Iron Deficiency Anemia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Mentzer index &gt; 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Fe/TIBC &lt; 18%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877810"/>
                  </a:ext>
                </a:extLst>
              </a:tr>
              <a:tr h="465933">
                <a:tc>
                  <a:txBody>
                    <a:bodyPr/>
                    <a:lstStyle/>
                    <a:p>
                      <a:r>
                        <a:rPr lang="en-US" dirty="0" err="1"/>
                        <a:t>Thalessemia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Abnormal electrophoresis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8394975"/>
                  </a:ext>
                </a:extLst>
              </a:tr>
              <a:tr h="804214">
                <a:tc>
                  <a:txBody>
                    <a:bodyPr/>
                    <a:lstStyle/>
                    <a:p>
                      <a:r>
                        <a:rPr lang="en-US" dirty="0"/>
                        <a:t>Anemia of Chronic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↓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↓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↑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Fe/TIBC &gt; 18%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6965881"/>
                  </a:ext>
                </a:extLst>
              </a:tr>
              <a:tr h="804214">
                <a:tc>
                  <a:txBody>
                    <a:bodyPr/>
                    <a:lstStyle/>
                    <a:p>
                      <a:r>
                        <a:rPr lang="en-US" dirty="0" err="1"/>
                        <a:t>Sideroblastic</a:t>
                      </a:r>
                      <a:r>
                        <a:rPr lang="en-US" dirty="0"/>
                        <a:t> Anemia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↑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↑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Basophilic stippling</a:t>
                      </a:r>
                    </a:p>
                    <a:p>
                      <a:r>
                        <a:rPr lang="en-US" dirty="0"/>
                        <a:t>Ringed </a:t>
                      </a:r>
                      <a:r>
                        <a:rPr lang="en-US" dirty="0" err="1"/>
                        <a:t>sideroblasts</a:t>
                      </a:r>
                      <a:r>
                        <a:rPr lang="en-US" dirty="0"/>
                        <a:t> in BM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6506979"/>
                  </a:ext>
                </a:extLst>
              </a:tr>
            </a:tbl>
          </a:graphicData>
        </a:graphic>
      </p:graphicFrame>
      <p:pic>
        <p:nvPicPr>
          <p:cNvPr id="6" name="Picture 5" descr="Screen Clipping">
            <a:extLst>
              <a:ext uri="{FF2B5EF4-FFF2-40B4-BE49-F238E27FC236}">
                <a16:creationId xmlns:a16="http://schemas.microsoft.com/office/drawing/2014/main" xmlns="" id="{04BC4626-FF9F-4FBD-88B6-C0D2A7D1F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178" y="1865010"/>
            <a:ext cx="1335549" cy="996577"/>
          </a:xfrm>
          <a:prstGeom prst="rect">
            <a:avLst/>
          </a:prstGeom>
        </p:spPr>
      </p:pic>
      <p:pic>
        <p:nvPicPr>
          <p:cNvPr id="8" name="Picture 7" descr="Screen Clipping">
            <a:extLst>
              <a:ext uri="{FF2B5EF4-FFF2-40B4-BE49-F238E27FC236}">
                <a16:creationId xmlns:a16="http://schemas.microsoft.com/office/drawing/2014/main" xmlns="" id="{9DCF9D30-FCB2-4AF9-BF5A-2A20E04A3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8452" y="5669104"/>
            <a:ext cx="1335549" cy="931048"/>
          </a:xfrm>
          <a:prstGeom prst="rect">
            <a:avLst/>
          </a:prstGeom>
        </p:spPr>
      </p:pic>
      <p:pic>
        <p:nvPicPr>
          <p:cNvPr id="10" name="Picture 9" descr="Screen Clipping">
            <a:extLst>
              <a:ext uri="{FF2B5EF4-FFF2-40B4-BE49-F238E27FC236}">
                <a16:creationId xmlns:a16="http://schemas.microsoft.com/office/drawing/2014/main" xmlns="" id="{3A5C567D-8444-47B2-80DF-2A46AA62FB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8452" y="3309287"/>
            <a:ext cx="1199003" cy="78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7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592144" cy="1171774"/>
          </a:xfrm>
        </p:spPr>
        <p:txBody>
          <a:bodyPr/>
          <a:lstStyle/>
          <a:p>
            <a:r>
              <a:rPr lang="en-US" sz="5400" dirty="0"/>
              <a:t>Treatment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Iron Deficiency Anemia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Iron replacement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Thalassemia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Folate, transfusions, chelators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 err="1"/>
              <a:t>Sideroblastic</a:t>
            </a:r>
            <a:r>
              <a:rPr lang="en-US" sz="2800" b="0" dirty="0"/>
              <a:t> Anemia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Treat reversible causes, pyridoxine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Anemia of Chronic Disease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Treat underlying cause, EPO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26501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54"/>
            <a:ext cx="8229600" cy="855503"/>
          </a:xfrm>
        </p:spPr>
        <p:txBody>
          <a:bodyPr>
            <a:normAutofit/>
          </a:bodyPr>
          <a:lstStyle/>
          <a:p>
            <a:r>
              <a:rPr lang="en-US" dirty="0"/>
              <a:t>Normocytic Anemia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2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Definition:</a:t>
            </a:r>
          </a:p>
          <a:p>
            <a:pPr marL="800100" lvl="1" indent="-342900"/>
            <a:r>
              <a:rPr lang="en-US" dirty="0"/>
              <a:t>Anemia with MCV 80-96</a:t>
            </a:r>
          </a:p>
          <a:p>
            <a:pPr marL="342900" indent="-342900"/>
            <a:r>
              <a:rPr lang="en-US" dirty="0"/>
              <a:t>Causes:</a:t>
            </a:r>
          </a:p>
          <a:p>
            <a:pPr marL="800100" lvl="1" indent="-342900"/>
            <a:r>
              <a:rPr lang="en-US" dirty="0"/>
              <a:t>Anemia of Chronic Disease</a:t>
            </a:r>
          </a:p>
          <a:p>
            <a:pPr marL="800100" lvl="1" indent="-342900"/>
            <a:r>
              <a:rPr lang="en-US" dirty="0"/>
              <a:t>Chronic Kidney Disease</a:t>
            </a:r>
          </a:p>
          <a:p>
            <a:pPr marL="800100" lvl="1" indent="-342900"/>
            <a:r>
              <a:rPr lang="en-US" dirty="0"/>
              <a:t>Hemolysis</a:t>
            </a:r>
          </a:p>
          <a:p>
            <a:pPr marL="800100" lvl="1" indent="-342900"/>
            <a:r>
              <a:rPr lang="en-US" dirty="0"/>
              <a:t>Bone Marrow Suppression</a:t>
            </a:r>
          </a:p>
          <a:p>
            <a:r>
              <a:rPr lang="en-US" dirty="0"/>
              <a:t>Evaluation:</a:t>
            </a:r>
          </a:p>
          <a:p>
            <a:pPr marL="800100" lvl="1" indent="-342900"/>
            <a:r>
              <a:rPr lang="en-US" dirty="0"/>
              <a:t>Iron studies (iron, TIBC, transferrin, ferritin)</a:t>
            </a:r>
          </a:p>
          <a:p>
            <a:pPr marL="800100" lvl="1" indent="-342900"/>
            <a:r>
              <a:rPr lang="en-US" dirty="0"/>
              <a:t>Reticulocyte count</a:t>
            </a:r>
          </a:p>
          <a:p>
            <a:pPr marL="800100" lvl="1" indent="-342900"/>
            <a:r>
              <a:rPr lang="en-US" dirty="0"/>
              <a:t>Peripheral Smear</a:t>
            </a:r>
          </a:p>
          <a:p>
            <a:pPr marL="800100" lvl="1" indent="-342900"/>
            <a:r>
              <a:rPr lang="en-US" dirty="0"/>
              <a:t>LDH, haptoglobin, bilirubin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54"/>
            <a:ext cx="8229600" cy="855503"/>
          </a:xfrm>
        </p:spPr>
        <p:txBody>
          <a:bodyPr>
            <a:normAutofit/>
          </a:bodyPr>
          <a:lstStyle/>
          <a:p>
            <a:r>
              <a:rPr lang="en-US" dirty="0"/>
              <a:t>Macrocytic Anemia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2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Definition:</a:t>
            </a:r>
          </a:p>
          <a:p>
            <a:pPr marL="800100" lvl="1" indent="-342900"/>
            <a:r>
              <a:rPr lang="en-US" dirty="0"/>
              <a:t>Anemia with MCV &gt;100</a:t>
            </a:r>
          </a:p>
          <a:p>
            <a:pPr marL="342900" indent="-342900"/>
            <a:r>
              <a:rPr lang="en-US" dirty="0"/>
              <a:t>Causes:</a:t>
            </a:r>
          </a:p>
          <a:p>
            <a:pPr marL="800100" lvl="1" indent="-342900"/>
            <a:r>
              <a:rPr lang="en-US" dirty="0"/>
              <a:t>B12 deficiency</a:t>
            </a:r>
          </a:p>
          <a:p>
            <a:pPr marL="800100" lvl="1" indent="-342900"/>
            <a:r>
              <a:rPr lang="en-US" dirty="0"/>
              <a:t>Folate Deficiency</a:t>
            </a:r>
          </a:p>
          <a:p>
            <a:pPr marL="800100" lvl="1" indent="-342900"/>
            <a:r>
              <a:rPr lang="en-US" dirty="0"/>
              <a:t>Liver Disease</a:t>
            </a:r>
          </a:p>
          <a:p>
            <a:pPr marL="800100" lvl="1" indent="-342900"/>
            <a:r>
              <a:rPr lang="en-US" dirty="0"/>
              <a:t>Alcoholism</a:t>
            </a:r>
          </a:p>
          <a:p>
            <a:pPr marL="800100" lvl="1" indent="-342900"/>
            <a:r>
              <a:rPr lang="en-US" dirty="0" err="1"/>
              <a:t>Reticulocytosis</a:t>
            </a:r>
            <a:endParaRPr lang="en-US" dirty="0"/>
          </a:p>
          <a:p>
            <a:pPr marL="800100" lvl="1" indent="-342900"/>
            <a:r>
              <a:rPr lang="en-US" dirty="0"/>
              <a:t>Meds</a:t>
            </a:r>
          </a:p>
          <a:p>
            <a:r>
              <a:rPr lang="en-US" dirty="0"/>
              <a:t>Evaluation:</a:t>
            </a:r>
          </a:p>
          <a:p>
            <a:pPr marL="800100" lvl="1" indent="-342900"/>
            <a:r>
              <a:rPr lang="en-US" dirty="0"/>
              <a:t>B12</a:t>
            </a:r>
          </a:p>
          <a:p>
            <a:pPr marL="800100" lvl="1" indent="-342900"/>
            <a:r>
              <a:rPr lang="en-US" dirty="0"/>
              <a:t>Folate</a:t>
            </a:r>
          </a:p>
          <a:p>
            <a:pPr marL="800100" lvl="1" indent="-342900"/>
            <a:r>
              <a:rPr lang="en-US" dirty="0"/>
              <a:t>Homocysteine and Methylmalonic Acid</a:t>
            </a:r>
          </a:p>
          <a:p>
            <a:pPr marL="800100" lvl="1" indent="-342900"/>
            <a:r>
              <a:rPr lang="en-US" dirty="0"/>
              <a:t>Peripheral Smear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3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4991306" cy="980610"/>
          </a:xfrm>
        </p:spPr>
        <p:txBody>
          <a:bodyPr>
            <a:normAutofit/>
          </a:bodyPr>
          <a:lstStyle/>
          <a:p>
            <a:r>
              <a:rPr lang="en-US" sz="4400" dirty="0"/>
              <a:t>Lab Findings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36783EB-CADB-4B58-B138-3AD22B59E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374601"/>
              </p:ext>
            </p:extLst>
          </p:nvPr>
        </p:nvGraphicFramePr>
        <p:xfrm>
          <a:off x="457199" y="1357313"/>
          <a:ext cx="8243455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552">
                  <a:extLst>
                    <a:ext uri="{9D8B030D-6E8A-4147-A177-3AD203B41FA5}">
                      <a16:colId xmlns:a16="http://schemas.microsoft.com/office/drawing/2014/main" xmlns="" val="1091963312"/>
                    </a:ext>
                  </a:extLst>
                </a:gridCol>
                <a:gridCol w="1199048">
                  <a:extLst>
                    <a:ext uri="{9D8B030D-6E8A-4147-A177-3AD203B41FA5}">
                      <a16:colId xmlns:a16="http://schemas.microsoft.com/office/drawing/2014/main" xmlns="" val="4096033021"/>
                    </a:ext>
                  </a:extLst>
                </a:gridCol>
                <a:gridCol w="1748612">
                  <a:extLst>
                    <a:ext uri="{9D8B030D-6E8A-4147-A177-3AD203B41FA5}">
                      <a16:colId xmlns:a16="http://schemas.microsoft.com/office/drawing/2014/main" xmlns="" val="1500591210"/>
                    </a:ext>
                  </a:extLst>
                </a:gridCol>
                <a:gridCol w="1823552">
                  <a:extLst>
                    <a:ext uri="{9D8B030D-6E8A-4147-A177-3AD203B41FA5}">
                      <a16:colId xmlns:a16="http://schemas.microsoft.com/office/drawing/2014/main" xmlns="" val="1688042574"/>
                    </a:ext>
                  </a:extLst>
                </a:gridCol>
                <a:gridCol w="1648691">
                  <a:extLst>
                    <a:ext uri="{9D8B030D-6E8A-4147-A177-3AD203B41FA5}">
                      <a16:colId xmlns:a16="http://schemas.microsoft.com/office/drawing/2014/main" xmlns="" val="123371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Homocysteine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9827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B12 Deficiency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↑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B12 low</a:t>
                      </a:r>
                    </a:p>
                    <a:p>
                      <a:r>
                        <a:rPr lang="en-US" dirty="0"/>
                        <a:t>May need to look for anti-intrinsic factor antibodies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B12 injections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707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Folate Deficiency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↑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RBC folate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Folate replacement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72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982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">
      <a:dk1>
        <a:srgbClr val="103D80"/>
      </a:dk1>
      <a:lt1>
        <a:srgbClr val="FFFFFF"/>
      </a:lt1>
      <a:dk2>
        <a:srgbClr val="D2264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4623</TotalTime>
  <Words>455</Words>
  <Application>Microsoft Macintosh PowerPoint</Application>
  <PresentationFormat>On-screen Show (4:3)</PresentationFormat>
  <Paragraphs>143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Wingdings</vt:lpstr>
      <vt:lpstr>Arial</vt:lpstr>
      <vt:lpstr>Essential</vt:lpstr>
      <vt:lpstr>Anemia </vt:lpstr>
      <vt:lpstr>Definition of Anemia</vt:lpstr>
      <vt:lpstr>Symptoms of Anemia</vt:lpstr>
      <vt:lpstr>Microcytic Anemia  </vt:lpstr>
      <vt:lpstr>Lab Findings</vt:lpstr>
      <vt:lpstr>Treatment </vt:lpstr>
      <vt:lpstr>Normocytic Anemia  </vt:lpstr>
      <vt:lpstr>Macrocytic Anemia  </vt:lpstr>
      <vt:lpstr>Lab Findings</vt:lpstr>
      <vt:lpstr>Choosing Wisely  </vt:lpstr>
      <vt:lpstr>References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</dc:title>
  <dc:creator>Kristen Young</dc:creator>
  <cp:lastModifiedBy>Brittany Muscha</cp:lastModifiedBy>
  <cp:revision>28</cp:revision>
  <dcterms:created xsi:type="dcterms:W3CDTF">2017-05-11T18:07:00Z</dcterms:created>
  <dcterms:modified xsi:type="dcterms:W3CDTF">2018-06-04T17:49:10Z</dcterms:modified>
</cp:coreProperties>
</file>