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72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ptodate.com/" TargetMode="External"/><Relationship Id="rId3" Type="http://schemas.openxmlformats.org/officeDocument/2006/relationships/hyperlink" Target="http://www.choosingwisely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/>
              <a:t>Shock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A597A2-E9A3-4EEC-994E-3E894A63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0BE09-3403-470F-809F-D5C89EB5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www.uptodate.com</a:t>
            </a:r>
            <a:endParaRPr lang="en-US" dirty="0"/>
          </a:p>
          <a:p>
            <a:r>
              <a:rPr lang="en-US" dirty="0"/>
              <a:t>Pocket Medicine</a:t>
            </a:r>
          </a:p>
          <a:p>
            <a:r>
              <a:rPr lang="en-US">
                <a:hlinkClick r:id="rId3"/>
              </a:rPr>
              <a:t>www.choosingwisely.org</a:t>
            </a:r>
            <a:endParaRPr lang="en-US"/>
          </a:p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0A39F9-3F82-42BD-A6D7-A92B35FB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Shock: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5CBB72-DA29-4210-86EF-EABF411B9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 of cellular hypoxia where there is either reduced oxygen delivery to the tissues or increased oxygen consumption.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is typically hypotension, signs of tissue </a:t>
            </a:r>
            <a:r>
              <a:rPr lang="en-US" dirty="0" err="1"/>
              <a:t>hypoperfusion</a:t>
            </a:r>
            <a:r>
              <a:rPr lang="en-US" dirty="0"/>
              <a:t> (decreased urine output, altered mental status, cool skin), and an elevated lactate. </a:t>
            </a:r>
          </a:p>
        </p:txBody>
      </p:sp>
    </p:spTree>
    <p:extLst>
      <p:ext uri="{BB962C8B-B14F-4D97-AF65-F5344CB8AC3E}">
        <p14:creationId xmlns:p14="http://schemas.microsoft.com/office/powerpoint/2010/main" val="240486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7A5F00-89D4-4E69-BA7A-598B2EA2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Types of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A70C6B-3048-448E-9662-83F3101F1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Distributive</a:t>
            </a:r>
          </a:p>
          <a:p>
            <a:r>
              <a:rPr lang="en-US" dirty="0"/>
              <a:t>Cardiogenic</a:t>
            </a:r>
          </a:p>
          <a:p>
            <a:r>
              <a:rPr lang="en-US" dirty="0"/>
              <a:t>Hypovolemic</a:t>
            </a:r>
          </a:p>
          <a:p>
            <a:r>
              <a:rPr lang="en-US" dirty="0"/>
              <a:t>Obstructive</a:t>
            </a:r>
          </a:p>
        </p:txBody>
      </p:sp>
    </p:spTree>
    <p:extLst>
      <p:ext uri="{BB962C8B-B14F-4D97-AF65-F5344CB8AC3E}">
        <p14:creationId xmlns:p14="http://schemas.microsoft.com/office/powerpoint/2010/main" val="279036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C27F1-A388-47F4-9F6A-46634669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F1F8A5-8D3C-4556-91F9-4D972EF2D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things cause distributive shock? </a:t>
            </a:r>
          </a:p>
          <a:p>
            <a:pPr lvl="1"/>
            <a:r>
              <a:rPr lang="en-US" dirty="0"/>
              <a:t>Sepsis, SIRS, Neurogenic (TBI, spinal cord injuries), Anaphylaxis, Transfusion Reactions, Liver Failure</a:t>
            </a:r>
          </a:p>
          <a:p>
            <a:r>
              <a:rPr lang="en-US" dirty="0"/>
              <a:t>Signs and Symptoms:</a:t>
            </a:r>
          </a:p>
          <a:p>
            <a:pPr lvl="1"/>
            <a:r>
              <a:rPr lang="en-US" dirty="0"/>
              <a:t>Warm, pink, flushed skin from vasodilatation</a:t>
            </a:r>
          </a:p>
          <a:p>
            <a:pPr lvl="1"/>
            <a:r>
              <a:rPr lang="en-US" dirty="0"/>
              <a:t>Hypotension</a:t>
            </a:r>
          </a:p>
          <a:p>
            <a:pPr lvl="1"/>
            <a:r>
              <a:rPr lang="en-US" dirty="0"/>
              <a:t>Tachycardia or bradycardia with neurogenic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0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03BBCB-35AA-4396-BACB-561A77DB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Cardiogenic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A72AC8-9F02-4725-81A1-9ABE7F5D7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causes cardiogenic shock:</a:t>
            </a:r>
          </a:p>
          <a:p>
            <a:pPr lvl="1"/>
            <a:r>
              <a:rPr lang="en-US" dirty="0"/>
              <a:t>Myocardial infarction, myocarditis, drug induced, arrhythmias, severe valvular insufficiency, septal wall defects, wall ruptures</a:t>
            </a:r>
          </a:p>
          <a:p>
            <a:r>
              <a:rPr lang="en-US" dirty="0"/>
              <a:t>Signs and Symptoms of Cardiogenic shock:	</a:t>
            </a:r>
          </a:p>
          <a:p>
            <a:pPr lvl="1"/>
            <a:r>
              <a:rPr lang="en-US" dirty="0"/>
              <a:t>Hypotension</a:t>
            </a:r>
          </a:p>
          <a:p>
            <a:pPr lvl="1"/>
            <a:r>
              <a:rPr lang="en-US" dirty="0"/>
              <a:t>Tachycardia</a:t>
            </a:r>
          </a:p>
          <a:p>
            <a:pPr lvl="1"/>
            <a:r>
              <a:rPr lang="en-US" dirty="0"/>
              <a:t>Weak pulses</a:t>
            </a:r>
          </a:p>
          <a:p>
            <a:pPr lvl="1"/>
            <a:r>
              <a:rPr lang="en-US" dirty="0"/>
              <a:t>Decreased urine output</a:t>
            </a:r>
          </a:p>
          <a:p>
            <a:pPr lvl="1"/>
            <a:r>
              <a:rPr lang="en-US" dirty="0"/>
              <a:t>Signs of  volume overload (increased JVP, crackles, tachypnea)</a:t>
            </a:r>
          </a:p>
        </p:txBody>
      </p:sp>
    </p:spTree>
    <p:extLst>
      <p:ext uri="{BB962C8B-B14F-4D97-AF65-F5344CB8AC3E}">
        <p14:creationId xmlns:p14="http://schemas.microsoft.com/office/powerpoint/2010/main" val="20181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A3E38-1612-4608-8D35-27A880E9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Hypovolemic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AE611C-18D8-4FE1-A630-C35E1953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cause hypovolemic shock:</a:t>
            </a:r>
          </a:p>
          <a:p>
            <a:pPr lvl="1"/>
            <a:r>
              <a:rPr lang="en-US" dirty="0"/>
              <a:t>Bleeding traumatic or not-traumatic, GI losses, skin losses such as from heat illness or burns, renal losses, third spacing</a:t>
            </a:r>
          </a:p>
          <a:p>
            <a:r>
              <a:rPr lang="en-US" dirty="0"/>
              <a:t>What are signs and symptoms of hypovolemic shock: </a:t>
            </a:r>
          </a:p>
          <a:p>
            <a:pPr lvl="1"/>
            <a:r>
              <a:rPr lang="en-US" dirty="0"/>
              <a:t>Hypotension</a:t>
            </a:r>
          </a:p>
          <a:p>
            <a:pPr lvl="1"/>
            <a:r>
              <a:rPr lang="en-US" dirty="0"/>
              <a:t>Tachycardia</a:t>
            </a:r>
          </a:p>
          <a:p>
            <a:pPr lvl="1"/>
            <a:r>
              <a:rPr lang="en-US" dirty="0"/>
              <a:t>Weak pulses</a:t>
            </a:r>
          </a:p>
          <a:p>
            <a:pPr lvl="1"/>
            <a:r>
              <a:rPr lang="en-US" dirty="0"/>
              <a:t>Cool, pale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9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A8885-CBC6-4979-AE96-ED368657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Obstructive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30EB05-9EF8-4224-BE72-BE84E6E75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causes obstructive shock:</a:t>
            </a:r>
          </a:p>
          <a:p>
            <a:pPr lvl="1"/>
            <a:r>
              <a:rPr lang="en-US" dirty="0"/>
              <a:t>Severe pulmonary embolism, severe pulmonary hypertension, tension pneumothorax, pericardial tamponade, abdominal compartment syndrome</a:t>
            </a:r>
          </a:p>
          <a:p>
            <a:r>
              <a:rPr lang="en-US" dirty="0"/>
              <a:t>What are signs and symptoms of obstructive shock:</a:t>
            </a:r>
          </a:p>
          <a:p>
            <a:pPr lvl="1"/>
            <a:r>
              <a:rPr lang="en-US" dirty="0"/>
              <a:t>Tachycardia</a:t>
            </a:r>
          </a:p>
          <a:p>
            <a:pPr lvl="1"/>
            <a:r>
              <a:rPr lang="en-US" dirty="0"/>
              <a:t>Increased JVP</a:t>
            </a:r>
          </a:p>
          <a:p>
            <a:pPr lvl="1"/>
            <a:r>
              <a:rPr lang="en-US" dirty="0"/>
              <a:t>Hypotension</a:t>
            </a:r>
          </a:p>
          <a:p>
            <a:pPr lvl="1"/>
            <a:r>
              <a:rPr lang="en-US" dirty="0"/>
              <a:t>Cool, pale skin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0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F022D-6C3A-4BC0-B100-3923C529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Hemodynamics of shock: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5BAC42-EEAB-4ED6-86B5-B55FB9C004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226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3520670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5872002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965222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SVR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84911262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Distributive Shock (infection/anaphylaxis)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INCREASED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DECREASED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16032919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Cardiogenic Shock (pump is broken)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DECREASED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INCREASED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87508988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Hypovolemic Shock (not enough fluid in the tank)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DECREASED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INCREASED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61986172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Obstructive Shock (the pump is working but it’s blocked)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DECREASED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INCREASED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63091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98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F0E34-074B-415A-B4C0-D4D335E2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718"/>
            <a:ext cx="7035553" cy="1371600"/>
          </a:xfrm>
        </p:spPr>
        <p:txBody>
          <a:bodyPr/>
          <a:lstStyle/>
          <a:p>
            <a:r>
              <a:rPr lang="en-US" dirty="0"/>
              <a:t>Choosing Wisely Teaching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A836F-2A1A-4A7C-BA37-3F761B75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routinely administer colloid (</a:t>
            </a:r>
            <a:r>
              <a:rPr lang="en-US" dirty="0" err="1"/>
              <a:t>dextrans</a:t>
            </a:r>
            <a:r>
              <a:rPr lang="en-US" dirty="0"/>
              <a:t>, </a:t>
            </a:r>
            <a:r>
              <a:rPr lang="en-US" dirty="0" err="1"/>
              <a:t>hydroxylethyl</a:t>
            </a:r>
            <a:r>
              <a:rPr lang="en-US" dirty="0"/>
              <a:t> starches, albumin) for volume resuscitation without appropriate indications.</a:t>
            </a:r>
          </a:p>
          <a:p>
            <a:pPr marL="800100" lvl="1" indent="-342900"/>
            <a:r>
              <a:rPr lang="en-US" dirty="0"/>
              <a:t>There is no evidence to suggest that resuscitation with colloids reduces the risk of death and it is considerably more expensive than crystalloid. </a:t>
            </a:r>
          </a:p>
        </p:txBody>
      </p:sp>
    </p:spTree>
    <p:extLst>
      <p:ext uri="{BB962C8B-B14F-4D97-AF65-F5344CB8AC3E}">
        <p14:creationId xmlns:p14="http://schemas.microsoft.com/office/powerpoint/2010/main" val="2222373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4587</TotalTime>
  <Words>325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Essential</vt:lpstr>
      <vt:lpstr>Shock</vt:lpstr>
      <vt:lpstr>Definition of Shock:</vt:lpstr>
      <vt:lpstr>4 Types of Shock</vt:lpstr>
      <vt:lpstr>Distributive Shock</vt:lpstr>
      <vt:lpstr>Cardiogenic Shock</vt:lpstr>
      <vt:lpstr>Hypovolemic Shock</vt:lpstr>
      <vt:lpstr>Obstructive Shock</vt:lpstr>
      <vt:lpstr>Hemodynamics of shock:</vt:lpstr>
      <vt:lpstr>Choosing Wisely Teaching Point</vt:lpstr>
      <vt:lpstr>References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Kristen Young</dc:creator>
  <cp:lastModifiedBy>Brittany Muscha</cp:lastModifiedBy>
  <cp:revision>24</cp:revision>
  <dcterms:created xsi:type="dcterms:W3CDTF">2017-05-11T18:07:00Z</dcterms:created>
  <dcterms:modified xsi:type="dcterms:W3CDTF">2018-06-04T17:47:24Z</dcterms:modified>
</cp:coreProperties>
</file>