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  <p:sldMasterId id="2147483660" r:id="rId2"/>
  </p:sldMasterIdLst>
  <p:notesMasterIdLst>
    <p:notesMasterId r:id="rId19"/>
  </p:notesMasterIdLst>
  <p:sldIdLst>
    <p:sldId id="256" r:id="rId3"/>
    <p:sldId id="257" r:id="rId4"/>
    <p:sldId id="258" r:id="rId5"/>
    <p:sldId id="259" r:id="rId6"/>
    <p:sldId id="260" r:id="rId7"/>
    <p:sldId id="262" r:id="rId8"/>
    <p:sldId id="263" r:id="rId9"/>
    <p:sldId id="261" r:id="rId10"/>
    <p:sldId id="264" r:id="rId11"/>
    <p:sldId id="265" r:id="rId12"/>
    <p:sldId id="270" r:id="rId13"/>
    <p:sldId id="267" r:id="rId14"/>
    <p:sldId id="278" r:id="rId15"/>
    <p:sldId id="279" r:id="rId16"/>
    <p:sldId id="269" r:id="rId17"/>
    <p:sldId id="280" r:id="rId18"/>
  </p:sldIdLst>
  <p:sldSz cx="9144000" cy="5143500" type="screen16x9"/>
  <p:notesSz cx="6858000" cy="9144000"/>
  <p:embeddedFontLst>
    <p:embeddedFont>
      <p:font typeface="Lato" panose="020F0502020204030203" pitchFamily="34" charset="0"/>
      <p:regular r:id="rId20"/>
      <p:bold r:id="rId21"/>
      <p:italic r:id="rId22"/>
      <p:boldItalic r:id="rId23"/>
    </p:embeddedFont>
    <p:embeddedFont>
      <p:font typeface="Raleway" pitchFamily="2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7" d="100"/>
          <a:sy n="127" d="100"/>
        </p:scale>
        <p:origin x="108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7.fntdata"/><Relationship Id="rId3" Type="http://schemas.openxmlformats.org/officeDocument/2006/relationships/slide" Target="slides/slide1.xml"/><Relationship Id="rId21" Type="http://schemas.openxmlformats.org/officeDocument/2006/relationships/font" Target="fonts/font2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6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1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5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4.fntdata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f0889a80d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1f0889a80d1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Event: delay in care and patient death </a:t>
            </a:r>
          </a:p>
          <a:p>
            <a:pPr marL="0" indent="0">
              <a:buNone/>
            </a:pPr>
            <a:r>
              <a:rPr lang="en-US" dirty="0"/>
              <a:t>Processes/methods: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Level of care overnight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Communication between RN and primary overnight physicians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No rapid response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Frequency of vitals</a:t>
            </a:r>
          </a:p>
          <a:p>
            <a:pPr marL="0" indent="0">
              <a:buNone/>
            </a:pPr>
            <a:r>
              <a:rPr lang="en-US" dirty="0"/>
              <a:t>People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Primary physicians determining appropriate level of care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Bedside nursing taking vitals</a:t>
            </a:r>
          </a:p>
          <a:p>
            <a:pPr marL="171450" indent="-171450">
              <a:buFont typeface="Calibri"/>
              <a:buChar char="-"/>
            </a:pPr>
            <a:r>
              <a:rPr lang="en-US" dirty="0" err="1"/>
              <a:t>Interprovider</a:t>
            </a:r>
            <a:r>
              <a:rPr lang="en-US" dirty="0"/>
              <a:t> communication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UM not as available overnight for </a:t>
            </a:r>
            <a:r>
              <a:rPr lang="en-US" dirty="0" err="1"/>
              <a:t>dispo</a:t>
            </a:r>
            <a:r>
              <a:rPr lang="en-US" dirty="0"/>
              <a:t> recs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Comfort with ultrasound</a:t>
            </a:r>
          </a:p>
          <a:p>
            <a:pPr marL="0" indent="0">
              <a:buNone/>
            </a:pPr>
            <a:r>
              <a:rPr lang="en-US" dirty="0"/>
              <a:t>Materials/supplies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Using POCUS to evaluate new admissions</a:t>
            </a:r>
          </a:p>
          <a:p>
            <a:pPr marL="0" indent="0">
              <a:buNone/>
            </a:pPr>
            <a:r>
              <a:rPr lang="en-US" dirty="0"/>
              <a:t>Equipment/technology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POCUS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Urine output documentation from the ED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Is &amp; O's not documented in CPRS for floor patients </a:t>
            </a:r>
          </a:p>
          <a:p>
            <a:pPr marL="0" indent="0">
              <a:buNone/>
            </a:pPr>
            <a:r>
              <a:rPr lang="en-US" dirty="0"/>
              <a:t>Environment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Time to admission metrics in the ED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Nursing ratios on the floor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Overnight patient admissions load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Time to reevaluate new patients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Communication between ED/hospitalist/cardiology/ICU</a:t>
            </a:r>
          </a:p>
          <a:p>
            <a:pPr marL="0" indent="0">
              <a:buNone/>
            </a:pPr>
            <a:r>
              <a:rPr lang="en-US" dirty="0"/>
              <a:t>Management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Recognition of shock state and relative hypotension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Evaluation of shock: lactic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POCUS to evaluate undifferentiated shock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Management of cardiogenic shock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Indications for ICU admission/upgrade </a:t>
            </a:r>
          </a:p>
          <a:p>
            <a:pPr marL="171450" indent="-171450">
              <a:buFont typeface="Calibri"/>
              <a:buChar char="-"/>
            </a:pPr>
            <a:endParaRPr lang="en-US" dirty="0"/>
          </a:p>
          <a:p>
            <a:pPr marL="171450" indent="-171450">
              <a:buFont typeface="Calibri"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937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f0889a80d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1f0889a80d1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Event: delay in care and patient death </a:t>
            </a:r>
          </a:p>
          <a:p>
            <a:pPr marL="0" indent="0">
              <a:buNone/>
            </a:pPr>
            <a:r>
              <a:rPr lang="en-US" dirty="0"/>
              <a:t>Processes/methods: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Level of care overnight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Communication between RN and primary overnight physicians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No rapid response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Frequency of vitals</a:t>
            </a:r>
          </a:p>
          <a:p>
            <a:pPr marL="0" indent="0">
              <a:buNone/>
            </a:pPr>
            <a:r>
              <a:rPr lang="en-US" dirty="0"/>
              <a:t>People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Primary physicians determining appropriate level of care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Bedside nursing taking vitals</a:t>
            </a:r>
          </a:p>
          <a:p>
            <a:pPr marL="171450" indent="-171450">
              <a:buFont typeface="Calibri"/>
              <a:buChar char="-"/>
            </a:pPr>
            <a:r>
              <a:rPr lang="en-US" dirty="0" err="1"/>
              <a:t>Interprovider</a:t>
            </a:r>
            <a:r>
              <a:rPr lang="en-US" dirty="0"/>
              <a:t> communication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UM not as available overnight for </a:t>
            </a:r>
            <a:r>
              <a:rPr lang="en-US" dirty="0" err="1"/>
              <a:t>dispo</a:t>
            </a:r>
            <a:r>
              <a:rPr lang="en-US" dirty="0"/>
              <a:t> recs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Comfort with ultrasound</a:t>
            </a:r>
          </a:p>
          <a:p>
            <a:pPr marL="0" indent="0">
              <a:buNone/>
            </a:pPr>
            <a:r>
              <a:rPr lang="en-US" dirty="0"/>
              <a:t>Materials/supplies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Using POCUS to evaluate new admissions</a:t>
            </a:r>
          </a:p>
          <a:p>
            <a:pPr marL="0" indent="0">
              <a:buNone/>
            </a:pPr>
            <a:r>
              <a:rPr lang="en-US" dirty="0"/>
              <a:t>Equipment/technology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POCUS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Urine output documentation from the ED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Is &amp; O's not documented in CPRS for floor patients </a:t>
            </a:r>
          </a:p>
          <a:p>
            <a:pPr marL="0" indent="0">
              <a:buNone/>
            </a:pPr>
            <a:r>
              <a:rPr lang="en-US" dirty="0"/>
              <a:t>Environment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Time to admission metrics in the ED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Nursing ratios on the floor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Overnight patient admissions load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Time to reevaluate new patients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Communication between ED/hospitalist/cardiology/ICU</a:t>
            </a:r>
          </a:p>
          <a:p>
            <a:pPr marL="0" indent="0">
              <a:buNone/>
            </a:pPr>
            <a:r>
              <a:rPr lang="en-US" dirty="0"/>
              <a:t>Management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Recognition of shock state and relative hypotension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Evaluation of shock: lactic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POCUS to evaluate undifferentiated shock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Management of cardiogenic shock </a:t>
            </a:r>
          </a:p>
          <a:p>
            <a:pPr marL="171450" indent="-171450">
              <a:buFont typeface="Calibri"/>
              <a:buChar char="-"/>
            </a:pPr>
            <a:r>
              <a:rPr lang="en-US" dirty="0"/>
              <a:t>Indications for ICU admission/upgrade </a:t>
            </a:r>
          </a:p>
          <a:p>
            <a:pPr marL="171450" indent="-171450">
              <a:buFont typeface="Calibri"/>
              <a:buChar char="-"/>
            </a:pPr>
            <a:endParaRPr lang="en-US" dirty="0"/>
          </a:p>
          <a:p>
            <a:pPr marL="171450" indent="-171450">
              <a:buFont typeface="Calibri"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93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7b0c0855eb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7b0c0855eb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7b0c0855eb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7b0c0855eb_0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b0c0855eb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b0c0855eb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7b0c0855eb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7b0c0855eb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7b0c0855eb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7b0c0855eb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7b0c0855eb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7b0c0855eb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7b0c0855eb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7b0c0855eb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7b0c0855eb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7b0c0855eb_0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95269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478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92349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659429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920846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261466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76618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62029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259036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971780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1001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503086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 to Morbidity and Morality (M&amp;M)</a:t>
            </a:r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4A68F-9214-67CD-95A2-605AC5FEC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Timeline of events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B06F19-47BF-1C25-DEBC-483DC4467C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146050" indent="0">
              <a:buNone/>
            </a:pPr>
            <a:r>
              <a:rPr lang="en-US" dirty="0"/>
              <a:t>4PM: </a:t>
            </a:r>
          </a:p>
          <a:p>
            <a:pPr marL="146050" indent="0">
              <a:buNone/>
            </a:pPr>
            <a:r>
              <a:rPr lang="en-US" dirty="0"/>
              <a:t>- Diet low carb, sliding scale insulin ordered with meal time + bedtime check, pred 40mg, and antibiotics </a:t>
            </a:r>
            <a:r>
              <a:rPr lang="en-US" dirty="0" err="1"/>
              <a:t>cont</a:t>
            </a:r>
            <a:endParaRPr lang="en-US" dirty="0"/>
          </a:p>
          <a:p>
            <a:pPr marL="146050" indent="0">
              <a:buNone/>
            </a:pPr>
            <a:endParaRPr lang="en-US" dirty="0"/>
          </a:p>
          <a:p>
            <a:pPr marL="146050" indent="0">
              <a:buNone/>
            </a:pPr>
            <a:r>
              <a:rPr lang="en-US" dirty="0"/>
              <a:t>Overnight:</a:t>
            </a:r>
          </a:p>
          <a:p>
            <a:pPr marL="146050" indent="0">
              <a:buNone/>
            </a:pPr>
            <a:r>
              <a:rPr lang="en-US" dirty="0"/>
              <a:t>- Transition to NC 4L overnight. </a:t>
            </a:r>
          </a:p>
          <a:p>
            <a:pPr marL="146050" indent="0">
              <a:buNone/>
            </a:pPr>
            <a:r>
              <a:rPr lang="en-US" dirty="0"/>
              <a:t>- No finger stick glucose checked at dinner time, bedtime, or early morning. BMP at 8pm not ordered although was told for follow up at sign out. </a:t>
            </a:r>
          </a:p>
          <a:p>
            <a:pPr marL="146050" indent="0">
              <a:buNone/>
            </a:pPr>
            <a:endParaRPr lang="en-US" dirty="0"/>
          </a:p>
          <a:p>
            <a:pPr marL="146050" indent="0">
              <a:buNone/>
            </a:pPr>
            <a:r>
              <a:rPr lang="en-US" dirty="0"/>
              <a:t>3am</a:t>
            </a:r>
          </a:p>
          <a:p>
            <a:pPr marL="146050" indent="0">
              <a:buNone/>
            </a:pPr>
            <a:r>
              <a:rPr lang="en-US" dirty="0"/>
              <a:t>- BMP clotted, not used as a sample. Other labs non-concerning.</a:t>
            </a:r>
          </a:p>
          <a:p>
            <a:pPr marL="146050" indent="0">
              <a:buNone/>
            </a:pPr>
            <a:endParaRPr lang="en-US" dirty="0"/>
          </a:p>
          <a:p>
            <a:pPr marL="1460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44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70231-E6DF-D510-DB0F-65E671955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8C40A-460C-D54B-A622-0CF91F33A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Timeline of events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5CB6F3-4CA8-5C09-81F1-882DF94C2A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46050" indent="0">
              <a:buNone/>
            </a:pPr>
            <a:r>
              <a:rPr lang="en-US" dirty="0"/>
              <a:t>Arrive 6am for sign out. </a:t>
            </a:r>
          </a:p>
          <a:p>
            <a:pPr>
              <a:buFontTx/>
              <a:buChar char="-"/>
            </a:pPr>
            <a:r>
              <a:rPr lang="en-US" dirty="0"/>
              <a:t>Patient distributed to new resident with sign out from admitted resident. New BMP ordered STAT at 6:15am. Residents start rounding by 7am.</a:t>
            </a:r>
          </a:p>
          <a:p>
            <a:pPr marL="146050" indent="0">
              <a:buNone/>
            </a:pPr>
            <a:endParaRPr lang="en-US" dirty="0"/>
          </a:p>
          <a:p>
            <a:pPr marL="146050" indent="0">
              <a:buNone/>
            </a:pPr>
            <a:r>
              <a:rPr lang="en-US" dirty="0"/>
              <a:t>7:30AM</a:t>
            </a:r>
          </a:p>
          <a:p>
            <a:pPr>
              <a:buFontTx/>
              <a:buChar char="-"/>
            </a:pPr>
            <a:r>
              <a:rPr lang="en-US" dirty="0"/>
              <a:t>Code blue, fellow has just arrived. PEA arrest with 10 mins of resuscitation, pt returns to spontaneous circulation.</a:t>
            </a:r>
          </a:p>
          <a:p>
            <a:pPr>
              <a:buFontTx/>
              <a:buChar char="-"/>
            </a:pPr>
            <a:r>
              <a:rPr lang="en-US" dirty="0"/>
              <a:t>I-stat labs during code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pH 7.1, bicarb 6, glucose &gt;1000</a:t>
            </a:r>
          </a:p>
          <a:p>
            <a:pPr marL="146050" indent="0">
              <a:buNone/>
            </a:pPr>
            <a:endParaRPr lang="en-US" dirty="0"/>
          </a:p>
          <a:p>
            <a:pPr marL="1460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30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BFDEF-ACA0-1050-ACF8-485FBAD24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Evaluation of Case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249879-B812-0CAA-C8A6-9EEF38A2DF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Harm/Error</a:t>
            </a:r>
          </a:p>
          <a:p>
            <a:pPr lvl="1"/>
            <a:r>
              <a:rPr lang="en-US" dirty="0"/>
              <a:t>Pt coded and required additional prolonged hospitalization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182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6"/>
          <p:cNvSpPr txBox="1">
            <a:spLocks noGrp="1"/>
          </p:cNvSpPr>
          <p:nvPr>
            <p:ph type="title"/>
          </p:nvPr>
        </p:nvSpPr>
        <p:spPr>
          <a:xfrm>
            <a:off x="-345830" y="3179"/>
            <a:ext cx="7995932" cy="49368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indent="457200"/>
            <a:r>
              <a:rPr lang="en" sz="2200" dirty="0">
                <a:latin typeface="Times New Roman"/>
                <a:cs typeface="Times New Roman"/>
                <a:sym typeface="Times New Roman"/>
              </a:rPr>
              <a:t>Root cause analysis: as a system, why did this complication happen?</a:t>
            </a:r>
            <a:endParaRPr lang="en-US" sz="2200" dirty="0">
              <a:latin typeface="Times New Roman"/>
              <a:cs typeface="Times New Roman"/>
              <a:sym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54193E-F268-6780-BF87-B27D055320E7}"/>
              </a:ext>
            </a:extLst>
          </p:cNvPr>
          <p:cNvSpPr txBox="1"/>
          <p:nvPr/>
        </p:nvSpPr>
        <p:spPr>
          <a:xfrm>
            <a:off x="7588149" y="2369621"/>
            <a:ext cx="1458652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Arial"/>
              </a:rPr>
              <a:t>Morbidity or Morality Event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0779D1-B016-4031-6A41-9C963CEB507C}"/>
              </a:ext>
            </a:extLst>
          </p:cNvPr>
          <p:cNvSpPr txBox="1"/>
          <p:nvPr/>
        </p:nvSpPr>
        <p:spPr>
          <a:xfrm>
            <a:off x="5324129" y="929552"/>
            <a:ext cx="1963881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DE6F0D"/>
                </a:solidFill>
                <a:effectLst/>
                <a:uLnTx/>
                <a:uFillTx/>
                <a:latin typeface="Times New Roman"/>
                <a:cs typeface="Times New Roman"/>
                <a:sym typeface="Arial"/>
              </a:rPr>
              <a:t>Management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21C9D8-2F70-074E-FA79-1714029366AA}"/>
              </a:ext>
            </a:extLst>
          </p:cNvPr>
          <p:cNvSpPr txBox="1"/>
          <p:nvPr/>
        </p:nvSpPr>
        <p:spPr>
          <a:xfrm>
            <a:off x="2450601" y="3915050"/>
            <a:ext cx="1189500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cs typeface="Times New Roman"/>
                <a:sym typeface="Arial"/>
              </a:rPr>
              <a:t>Environment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B60ECC-2EBD-1373-EFF3-100A830E27AC}"/>
              </a:ext>
            </a:extLst>
          </p:cNvPr>
          <p:cNvSpPr txBox="1"/>
          <p:nvPr/>
        </p:nvSpPr>
        <p:spPr>
          <a:xfrm>
            <a:off x="2994902" y="909875"/>
            <a:ext cx="1963881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259E03"/>
                </a:solidFill>
                <a:effectLst/>
                <a:uLnTx/>
                <a:uFillTx/>
                <a:latin typeface="Times New Roman"/>
                <a:cs typeface="Times New Roman"/>
                <a:sym typeface="Arial"/>
              </a:rPr>
              <a:t>Processes/Methods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5FB15F-EBD4-7237-7531-B6740F4A9E56}"/>
              </a:ext>
            </a:extLst>
          </p:cNvPr>
          <p:cNvSpPr txBox="1"/>
          <p:nvPr/>
        </p:nvSpPr>
        <p:spPr>
          <a:xfrm>
            <a:off x="145641" y="3946136"/>
            <a:ext cx="902046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4285F4">
                    <a:lumMod val="76000"/>
                  </a:srgbClr>
                </a:solidFill>
                <a:effectLst/>
                <a:uLnTx/>
                <a:uFillTx/>
                <a:latin typeface="Times New Roman"/>
                <a:cs typeface="Times New Roman"/>
                <a:sym typeface="Arial"/>
              </a:rPr>
              <a:t>Materials/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4285F4">
                    <a:lumMod val="76000"/>
                  </a:srgbClr>
                </a:solidFill>
                <a:effectLst/>
                <a:uLnTx/>
                <a:uFillTx/>
                <a:latin typeface="Times New Roman"/>
                <a:cs typeface="Times New Roman"/>
                <a:sym typeface="Arial"/>
              </a:rPr>
              <a:t>Supplies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BA6A9B-FD15-20D5-ECCF-B03582C4AB75}"/>
              </a:ext>
            </a:extLst>
          </p:cNvPr>
          <p:cNvSpPr txBox="1"/>
          <p:nvPr/>
        </p:nvSpPr>
        <p:spPr>
          <a:xfrm>
            <a:off x="977402" y="898649"/>
            <a:ext cx="670213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80066B"/>
                </a:solidFill>
                <a:effectLst/>
                <a:uLnTx/>
                <a:uFillTx/>
                <a:latin typeface="Times New Roman"/>
                <a:cs typeface="Times New Roman"/>
                <a:sym typeface="Arial"/>
              </a:rPr>
              <a:t>People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385336-7170-E1B9-A21F-D00CB598DC2D}"/>
              </a:ext>
            </a:extLst>
          </p:cNvPr>
          <p:cNvSpPr txBox="1"/>
          <p:nvPr/>
        </p:nvSpPr>
        <p:spPr>
          <a:xfrm>
            <a:off x="4759532" y="3918324"/>
            <a:ext cx="952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>
                <a:ln>
                  <a:noFill/>
                </a:ln>
                <a:solidFill>
                  <a:srgbClr val="78909C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Equipment/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>
                <a:ln>
                  <a:noFill/>
                </a:ln>
                <a:solidFill>
                  <a:srgbClr val="78909C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Technology 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CF37F11-C3A7-74FA-7120-D8D42425B3B3}"/>
              </a:ext>
            </a:extLst>
          </p:cNvPr>
          <p:cNvCxnSpPr>
            <a:cxnSpLocks/>
          </p:cNvCxnSpPr>
          <p:nvPr/>
        </p:nvCxnSpPr>
        <p:spPr>
          <a:xfrm flipV="1">
            <a:off x="176645" y="2552233"/>
            <a:ext cx="7411504" cy="17443"/>
          </a:xfrm>
          <a:prstGeom prst="straightConnector1">
            <a:avLst/>
          </a:prstGeom>
          <a:ln>
            <a:solidFill>
              <a:schemeClr val="tx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9DD16CB-DCE5-F0DE-0248-DA2D9AD0D3E8}"/>
              </a:ext>
            </a:extLst>
          </p:cNvPr>
          <p:cNvCxnSpPr>
            <a:cxnSpLocks/>
          </p:cNvCxnSpPr>
          <p:nvPr/>
        </p:nvCxnSpPr>
        <p:spPr>
          <a:xfrm flipV="1">
            <a:off x="826477" y="2569676"/>
            <a:ext cx="743553" cy="1399415"/>
          </a:xfrm>
          <a:prstGeom prst="straightConnector1">
            <a:avLst/>
          </a:prstGeom>
          <a:ln>
            <a:solidFill>
              <a:schemeClr val="tx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946B03E-5EDF-93B7-92D8-7485097F452D}"/>
              </a:ext>
            </a:extLst>
          </p:cNvPr>
          <p:cNvCxnSpPr>
            <a:cxnSpLocks/>
          </p:cNvCxnSpPr>
          <p:nvPr/>
        </p:nvCxnSpPr>
        <p:spPr>
          <a:xfrm flipV="1">
            <a:off x="3233290" y="2561801"/>
            <a:ext cx="743553" cy="1399415"/>
          </a:xfrm>
          <a:prstGeom prst="straightConnector1">
            <a:avLst/>
          </a:prstGeom>
          <a:ln>
            <a:solidFill>
              <a:schemeClr val="tx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5E0525A-2E72-AAD4-F947-218C491FDB12}"/>
              </a:ext>
            </a:extLst>
          </p:cNvPr>
          <p:cNvCxnSpPr>
            <a:cxnSpLocks/>
          </p:cNvCxnSpPr>
          <p:nvPr/>
        </p:nvCxnSpPr>
        <p:spPr>
          <a:xfrm flipV="1">
            <a:off x="5351254" y="2562678"/>
            <a:ext cx="743553" cy="1399415"/>
          </a:xfrm>
          <a:prstGeom prst="straightConnector1">
            <a:avLst/>
          </a:prstGeom>
          <a:ln>
            <a:solidFill>
              <a:schemeClr val="tx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D79A400-7E14-27C2-8A54-7CF01380A842}"/>
              </a:ext>
            </a:extLst>
          </p:cNvPr>
          <p:cNvCxnSpPr>
            <a:cxnSpLocks/>
          </p:cNvCxnSpPr>
          <p:nvPr/>
        </p:nvCxnSpPr>
        <p:spPr>
          <a:xfrm>
            <a:off x="1454512" y="1061302"/>
            <a:ext cx="821945" cy="1477048"/>
          </a:xfrm>
          <a:prstGeom prst="straightConnector1">
            <a:avLst/>
          </a:prstGeom>
          <a:ln>
            <a:solidFill>
              <a:schemeClr val="tx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7E79938-54CA-27F0-F4D1-0E437FD1E119}"/>
              </a:ext>
            </a:extLst>
          </p:cNvPr>
          <p:cNvCxnSpPr>
            <a:cxnSpLocks/>
          </p:cNvCxnSpPr>
          <p:nvPr/>
        </p:nvCxnSpPr>
        <p:spPr>
          <a:xfrm>
            <a:off x="4143664" y="1068244"/>
            <a:ext cx="821945" cy="1477048"/>
          </a:xfrm>
          <a:prstGeom prst="straightConnector1">
            <a:avLst/>
          </a:prstGeom>
          <a:ln>
            <a:solidFill>
              <a:schemeClr val="tx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8BAACF7-9B03-FDFB-F093-01C4920B85B8}"/>
              </a:ext>
            </a:extLst>
          </p:cNvPr>
          <p:cNvCxnSpPr>
            <a:cxnSpLocks/>
          </p:cNvCxnSpPr>
          <p:nvPr/>
        </p:nvCxnSpPr>
        <p:spPr>
          <a:xfrm>
            <a:off x="6206592" y="1075185"/>
            <a:ext cx="821945" cy="1477048"/>
          </a:xfrm>
          <a:prstGeom prst="straightConnector1">
            <a:avLst/>
          </a:prstGeom>
          <a:ln>
            <a:solidFill>
              <a:schemeClr val="tx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1E01BB5-F93B-6D30-8F00-79A96E152D41}"/>
              </a:ext>
            </a:extLst>
          </p:cNvPr>
          <p:cNvSpPr txBox="1"/>
          <p:nvPr/>
        </p:nvSpPr>
        <p:spPr>
          <a:xfrm>
            <a:off x="7588149" y="384464"/>
            <a:ext cx="1555851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cs typeface="Arial"/>
                <a:sym typeface="Arial"/>
              </a:rPr>
              <a:t>Group Discussion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FF00"/>
              </a:highlight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5430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6"/>
          <p:cNvSpPr txBox="1">
            <a:spLocks noGrp="1"/>
          </p:cNvSpPr>
          <p:nvPr>
            <p:ph type="title"/>
          </p:nvPr>
        </p:nvSpPr>
        <p:spPr>
          <a:xfrm>
            <a:off x="-345830" y="3179"/>
            <a:ext cx="7995932" cy="49368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indent="457200"/>
            <a:r>
              <a:rPr lang="en" sz="2200" dirty="0">
                <a:latin typeface="Times New Roman"/>
                <a:cs typeface="Times New Roman"/>
                <a:sym typeface="Times New Roman"/>
              </a:rPr>
              <a:t>Root cause analysis: as a system, why did this complication happen?</a:t>
            </a:r>
            <a:endParaRPr lang="en-US" sz="2200" dirty="0">
              <a:latin typeface="Times New Roman"/>
              <a:cs typeface="Times New Roman"/>
              <a:sym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54193E-F268-6780-BF87-B27D055320E7}"/>
              </a:ext>
            </a:extLst>
          </p:cNvPr>
          <p:cNvSpPr txBox="1"/>
          <p:nvPr/>
        </p:nvSpPr>
        <p:spPr>
          <a:xfrm>
            <a:off x="7546029" y="2415239"/>
            <a:ext cx="1458652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Arial"/>
              </a:rPr>
              <a:t>Cardiac Arrest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0779D1-B016-4031-6A41-9C963CEB507C}"/>
              </a:ext>
            </a:extLst>
          </p:cNvPr>
          <p:cNvSpPr txBox="1"/>
          <p:nvPr/>
        </p:nvSpPr>
        <p:spPr>
          <a:xfrm>
            <a:off x="5324129" y="929552"/>
            <a:ext cx="1963881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DE6F0D"/>
                </a:solidFill>
                <a:effectLst/>
                <a:uLnTx/>
                <a:uFillTx/>
                <a:latin typeface="Times New Roman"/>
                <a:cs typeface="Times New Roman"/>
                <a:sym typeface="Arial"/>
              </a:rPr>
              <a:t>Management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21C9D8-2F70-074E-FA79-1714029366AA}"/>
              </a:ext>
            </a:extLst>
          </p:cNvPr>
          <p:cNvSpPr txBox="1"/>
          <p:nvPr/>
        </p:nvSpPr>
        <p:spPr>
          <a:xfrm>
            <a:off x="2450601" y="3915050"/>
            <a:ext cx="1189500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cs typeface="Times New Roman"/>
                <a:sym typeface="Arial"/>
              </a:rPr>
              <a:t>Environment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B60ECC-2EBD-1373-EFF3-100A830E27AC}"/>
              </a:ext>
            </a:extLst>
          </p:cNvPr>
          <p:cNvSpPr txBox="1"/>
          <p:nvPr/>
        </p:nvSpPr>
        <p:spPr>
          <a:xfrm>
            <a:off x="2994902" y="909875"/>
            <a:ext cx="1963881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259E03"/>
                </a:solidFill>
                <a:effectLst/>
                <a:uLnTx/>
                <a:uFillTx/>
                <a:latin typeface="Times New Roman"/>
                <a:cs typeface="Times New Roman"/>
                <a:sym typeface="Arial"/>
              </a:rPr>
              <a:t>Processes/Methods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5FB15F-EBD4-7237-7531-B6740F4A9E56}"/>
              </a:ext>
            </a:extLst>
          </p:cNvPr>
          <p:cNvSpPr txBox="1"/>
          <p:nvPr/>
        </p:nvSpPr>
        <p:spPr>
          <a:xfrm>
            <a:off x="145641" y="3946136"/>
            <a:ext cx="902046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4285F4">
                    <a:lumMod val="76000"/>
                  </a:srgbClr>
                </a:solidFill>
                <a:effectLst/>
                <a:uLnTx/>
                <a:uFillTx/>
                <a:latin typeface="Times New Roman"/>
                <a:cs typeface="Times New Roman"/>
                <a:sym typeface="Arial"/>
              </a:rPr>
              <a:t>Materials/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4285F4">
                    <a:lumMod val="76000"/>
                  </a:srgbClr>
                </a:solidFill>
                <a:effectLst/>
                <a:uLnTx/>
                <a:uFillTx/>
                <a:latin typeface="Times New Roman"/>
                <a:cs typeface="Times New Roman"/>
                <a:sym typeface="Arial"/>
              </a:rPr>
              <a:t>Supplies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BA6A9B-FD15-20D5-ECCF-B03582C4AB75}"/>
              </a:ext>
            </a:extLst>
          </p:cNvPr>
          <p:cNvSpPr txBox="1"/>
          <p:nvPr/>
        </p:nvSpPr>
        <p:spPr>
          <a:xfrm>
            <a:off x="977402" y="898649"/>
            <a:ext cx="670213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80066B"/>
                </a:solidFill>
                <a:effectLst/>
                <a:uLnTx/>
                <a:uFillTx/>
                <a:latin typeface="Times New Roman"/>
                <a:cs typeface="Times New Roman"/>
                <a:sym typeface="Arial"/>
              </a:rPr>
              <a:t>People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385336-7170-E1B9-A21F-D00CB598DC2D}"/>
              </a:ext>
            </a:extLst>
          </p:cNvPr>
          <p:cNvSpPr txBox="1"/>
          <p:nvPr/>
        </p:nvSpPr>
        <p:spPr>
          <a:xfrm>
            <a:off x="4759532" y="3918324"/>
            <a:ext cx="952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>
                <a:ln>
                  <a:noFill/>
                </a:ln>
                <a:solidFill>
                  <a:srgbClr val="78909C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Equipment/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>
                <a:ln>
                  <a:noFill/>
                </a:ln>
                <a:solidFill>
                  <a:srgbClr val="78909C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Technology 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CF37F11-C3A7-74FA-7120-D8D42425B3B3}"/>
              </a:ext>
            </a:extLst>
          </p:cNvPr>
          <p:cNvCxnSpPr>
            <a:cxnSpLocks/>
          </p:cNvCxnSpPr>
          <p:nvPr/>
        </p:nvCxnSpPr>
        <p:spPr>
          <a:xfrm flipV="1">
            <a:off x="176645" y="2552233"/>
            <a:ext cx="7411504" cy="17443"/>
          </a:xfrm>
          <a:prstGeom prst="straightConnector1">
            <a:avLst/>
          </a:prstGeom>
          <a:ln>
            <a:solidFill>
              <a:schemeClr val="tx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9DD16CB-DCE5-F0DE-0248-DA2D9AD0D3E8}"/>
              </a:ext>
            </a:extLst>
          </p:cNvPr>
          <p:cNvCxnSpPr>
            <a:cxnSpLocks/>
          </p:cNvCxnSpPr>
          <p:nvPr/>
        </p:nvCxnSpPr>
        <p:spPr>
          <a:xfrm flipV="1">
            <a:off x="826477" y="2569676"/>
            <a:ext cx="743553" cy="1399415"/>
          </a:xfrm>
          <a:prstGeom prst="straightConnector1">
            <a:avLst/>
          </a:prstGeom>
          <a:ln>
            <a:solidFill>
              <a:schemeClr val="tx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946B03E-5EDF-93B7-92D8-7485097F452D}"/>
              </a:ext>
            </a:extLst>
          </p:cNvPr>
          <p:cNvCxnSpPr>
            <a:cxnSpLocks/>
          </p:cNvCxnSpPr>
          <p:nvPr/>
        </p:nvCxnSpPr>
        <p:spPr>
          <a:xfrm flipV="1">
            <a:off x="3233290" y="2561801"/>
            <a:ext cx="743553" cy="1399415"/>
          </a:xfrm>
          <a:prstGeom prst="straightConnector1">
            <a:avLst/>
          </a:prstGeom>
          <a:ln>
            <a:solidFill>
              <a:schemeClr val="tx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5E0525A-2E72-AAD4-F947-218C491FDB12}"/>
              </a:ext>
            </a:extLst>
          </p:cNvPr>
          <p:cNvCxnSpPr>
            <a:cxnSpLocks/>
          </p:cNvCxnSpPr>
          <p:nvPr/>
        </p:nvCxnSpPr>
        <p:spPr>
          <a:xfrm flipV="1">
            <a:off x="6087910" y="2590571"/>
            <a:ext cx="743553" cy="1399415"/>
          </a:xfrm>
          <a:prstGeom prst="straightConnector1">
            <a:avLst/>
          </a:prstGeom>
          <a:ln>
            <a:solidFill>
              <a:schemeClr val="tx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D79A400-7E14-27C2-8A54-7CF01380A842}"/>
              </a:ext>
            </a:extLst>
          </p:cNvPr>
          <p:cNvCxnSpPr>
            <a:cxnSpLocks/>
          </p:cNvCxnSpPr>
          <p:nvPr/>
        </p:nvCxnSpPr>
        <p:spPr>
          <a:xfrm>
            <a:off x="1454512" y="1061302"/>
            <a:ext cx="821945" cy="1477048"/>
          </a:xfrm>
          <a:prstGeom prst="straightConnector1">
            <a:avLst/>
          </a:prstGeom>
          <a:ln>
            <a:solidFill>
              <a:schemeClr val="tx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7E79938-54CA-27F0-F4D1-0E437FD1E119}"/>
              </a:ext>
            </a:extLst>
          </p:cNvPr>
          <p:cNvCxnSpPr>
            <a:cxnSpLocks/>
          </p:cNvCxnSpPr>
          <p:nvPr/>
        </p:nvCxnSpPr>
        <p:spPr>
          <a:xfrm>
            <a:off x="4143664" y="1068244"/>
            <a:ext cx="821945" cy="1477048"/>
          </a:xfrm>
          <a:prstGeom prst="straightConnector1">
            <a:avLst/>
          </a:prstGeom>
          <a:ln>
            <a:solidFill>
              <a:schemeClr val="tx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8BAACF7-9B03-FDFB-F093-01C4920B85B8}"/>
              </a:ext>
            </a:extLst>
          </p:cNvPr>
          <p:cNvCxnSpPr>
            <a:cxnSpLocks/>
          </p:cNvCxnSpPr>
          <p:nvPr/>
        </p:nvCxnSpPr>
        <p:spPr>
          <a:xfrm>
            <a:off x="6619031" y="1042381"/>
            <a:ext cx="821945" cy="1477048"/>
          </a:xfrm>
          <a:prstGeom prst="straightConnector1">
            <a:avLst/>
          </a:prstGeom>
          <a:ln>
            <a:solidFill>
              <a:schemeClr val="tx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1E01BB5-F93B-6D30-8F00-79A96E152D41}"/>
              </a:ext>
            </a:extLst>
          </p:cNvPr>
          <p:cNvSpPr txBox="1"/>
          <p:nvPr/>
        </p:nvSpPr>
        <p:spPr>
          <a:xfrm>
            <a:off x="7588149" y="384464"/>
            <a:ext cx="155585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cs typeface="Arial"/>
                <a:sym typeface="Arial"/>
              </a:rPr>
              <a:t>Presenter to complete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D93F51-534C-A5E3-9B78-256528C7000E}"/>
              </a:ext>
            </a:extLst>
          </p:cNvPr>
          <p:cNvSpPr txBox="1"/>
          <p:nvPr/>
        </p:nvSpPr>
        <p:spPr>
          <a:xfrm>
            <a:off x="419550" y="1203585"/>
            <a:ext cx="1034962" cy="27699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Residents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4430B2-3D5A-DF84-DF1E-29835594B525}"/>
              </a:ext>
            </a:extLst>
          </p:cNvPr>
          <p:cNvSpPr txBox="1"/>
          <p:nvPr/>
        </p:nvSpPr>
        <p:spPr>
          <a:xfrm>
            <a:off x="419550" y="1572770"/>
            <a:ext cx="1034962" cy="27699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Nursing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1DFFEC2-70E7-F5FE-03D3-2A531FB64E3D}"/>
              </a:ext>
            </a:extLst>
          </p:cNvPr>
          <p:cNvSpPr txBox="1"/>
          <p:nvPr/>
        </p:nvSpPr>
        <p:spPr>
          <a:xfrm>
            <a:off x="4774079" y="3198744"/>
            <a:ext cx="1445935" cy="27699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Insulin pump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5F0A830-A1BE-8F78-1F5E-C75733076D1E}"/>
              </a:ext>
            </a:extLst>
          </p:cNvPr>
          <p:cNvSpPr txBox="1"/>
          <p:nvPr/>
        </p:nvSpPr>
        <p:spPr>
          <a:xfrm>
            <a:off x="5383461" y="2645304"/>
            <a:ext cx="808620" cy="45774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Clotting of blood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F685136-E9CF-7FFE-8E18-9A337ED20C2A}"/>
              </a:ext>
            </a:extLst>
          </p:cNvPr>
          <p:cNvSpPr txBox="1"/>
          <p:nvPr/>
        </p:nvSpPr>
        <p:spPr>
          <a:xfrm>
            <a:off x="3087585" y="1147509"/>
            <a:ext cx="1034962" cy="46166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Time to lab results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6AB06B-74DF-BCA5-1B63-15C9AF76CB85}"/>
              </a:ext>
            </a:extLst>
          </p:cNvPr>
          <p:cNvSpPr txBox="1"/>
          <p:nvPr/>
        </p:nvSpPr>
        <p:spPr>
          <a:xfrm>
            <a:off x="244939" y="2706670"/>
            <a:ext cx="1034962" cy="27699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CGM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346106E-3CD3-15F1-1F22-1042B43096C9}"/>
              </a:ext>
            </a:extLst>
          </p:cNvPr>
          <p:cNvSpPr txBox="1"/>
          <p:nvPr/>
        </p:nvSpPr>
        <p:spPr>
          <a:xfrm>
            <a:off x="5370145" y="1220844"/>
            <a:ext cx="1239218" cy="27699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Insulin glargine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478ED57-5321-B51E-E795-796CA28D4197}"/>
              </a:ext>
            </a:extLst>
          </p:cNvPr>
          <p:cNvSpPr txBox="1"/>
          <p:nvPr/>
        </p:nvSpPr>
        <p:spPr>
          <a:xfrm>
            <a:off x="5383461" y="1592831"/>
            <a:ext cx="1034962" cy="46166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Resident education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343B4AD-AADA-8D28-9A1D-3C1DCA6199A8}"/>
              </a:ext>
            </a:extLst>
          </p:cNvPr>
          <p:cNvSpPr txBox="1"/>
          <p:nvPr/>
        </p:nvSpPr>
        <p:spPr>
          <a:xfrm>
            <a:off x="3108691" y="1710721"/>
            <a:ext cx="1162381" cy="27699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Evening BMP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7EF53D-7114-DECA-C1F7-6A613FA8B5AD}"/>
              </a:ext>
            </a:extLst>
          </p:cNvPr>
          <p:cNvSpPr txBox="1"/>
          <p:nvPr/>
        </p:nvSpPr>
        <p:spPr>
          <a:xfrm>
            <a:off x="419550" y="1941553"/>
            <a:ext cx="1034962" cy="27699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Lab Tech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B9B2BE5-4A2F-1193-2A6C-E3894467AFFC}"/>
              </a:ext>
            </a:extLst>
          </p:cNvPr>
          <p:cNvSpPr txBox="1"/>
          <p:nvPr/>
        </p:nvSpPr>
        <p:spPr>
          <a:xfrm>
            <a:off x="3108691" y="2068238"/>
            <a:ext cx="1034962" cy="27699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Sign out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E96CC5B-3BE9-725C-153C-26B375238294}"/>
              </a:ext>
            </a:extLst>
          </p:cNvPr>
          <p:cNvSpPr txBox="1"/>
          <p:nvPr/>
        </p:nvSpPr>
        <p:spPr>
          <a:xfrm>
            <a:off x="5370145" y="2153360"/>
            <a:ext cx="1349760" cy="27699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Endo consult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3862C81-B14F-16C5-16AC-12D91241FEB4}"/>
              </a:ext>
            </a:extLst>
          </p:cNvPr>
          <p:cNvSpPr txBox="1"/>
          <p:nvPr/>
        </p:nvSpPr>
        <p:spPr>
          <a:xfrm>
            <a:off x="2548988" y="2738130"/>
            <a:ext cx="1034962" cy="27699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Family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982F9DC-1482-DEFF-9069-A22EB987EEA4}"/>
              </a:ext>
            </a:extLst>
          </p:cNvPr>
          <p:cNvSpPr txBox="1"/>
          <p:nvPr/>
        </p:nvSpPr>
        <p:spPr>
          <a:xfrm>
            <a:off x="1642437" y="3183582"/>
            <a:ext cx="1807295" cy="27699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Admission near sign out</a:t>
            </a:r>
          </a:p>
        </p:txBody>
      </p:sp>
    </p:spTree>
    <p:extLst>
      <p:ext uri="{BB962C8B-B14F-4D97-AF65-F5344CB8AC3E}">
        <p14:creationId xmlns:p14="http://schemas.microsoft.com/office/powerpoint/2010/main" val="2059480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B7A8D-89E5-0C94-1AF8-8794F9324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QI ideas for the future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74034E-E140-09D1-057B-8B95E3C055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Improving the sign out process</a:t>
            </a:r>
          </a:p>
          <a:p>
            <a:r>
              <a:rPr lang="en-US" dirty="0"/>
              <a:t>Resident and nursing education on insulin pumps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329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B0D318-581A-8404-07D7-9DCCEA75A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AF7E6-67BC-3C05-00ED-5A5994760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Interested in Participating in an RCA?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ADAA9B-A3BA-F3B3-00ED-76ED77F119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46050" indent="0">
              <a:buNone/>
            </a:pPr>
            <a:r>
              <a:rPr lang="en-US" dirty="0"/>
              <a:t>The Banner Patient Safety team is seeking a resident to participate in an RCA on </a:t>
            </a:r>
            <a:r>
              <a:rPr lang="en-US" dirty="0">
                <a:solidFill>
                  <a:srgbClr val="FF0000"/>
                </a:solidFill>
              </a:rPr>
              <a:t>09/29/25 from 11AM-1PM </a:t>
            </a:r>
            <a:r>
              <a:rPr lang="en-US" dirty="0"/>
              <a:t>via TEAMS. </a:t>
            </a:r>
          </a:p>
          <a:p>
            <a:pPr marL="146050" indent="0">
              <a:buNone/>
            </a:pPr>
            <a:endParaRPr lang="en-US" dirty="0"/>
          </a:p>
          <a:p>
            <a:pPr marL="146050" indent="0">
              <a:buNone/>
            </a:pPr>
            <a:r>
              <a:rPr lang="en-US" dirty="0"/>
              <a:t>If interested, please reach out to </a:t>
            </a:r>
            <a:r>
              <a:rPr lang="en-US" b="1" u="sng" dirty="0"/>
              <a:t>claire.poehler@bannerhealth.com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135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it? </a:t>
            </a:r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A monthly meeting where residents and faculty discuss a case involving adverse outcomes or near misses, including patient complications (morbidity) and deaths (mortality). 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Cases are chosen based on unexpected bad outcomes, teaching value, and suspected medical error. 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A resident presenter not directly involved in the case or care for the patient outlines the case and key events, followed by a conduction of a root cause analysis and discussion of how to prevent future events with the audience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Purpose</a:t>
            </a:r>
            <a:endParaRPr/>
          </a:p>
        </p:txBody>
      </p:sp>
      <p:sp>
        <p:nvSpPr>
          <p:cNvPr id="99" name="Google Shape;99;p15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Provide a setting in which UACOMP IM program can demonstrate a resident’s abilities to fulfill the 6 ACGME core competencies 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dirty="0"/>
              <a:t>Patient care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dirty="0"/>
              <a:t>Medical knowledge 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dirty="0"/>
              <a:t>Practice based learning and improvement 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dirty="0"/>
              <a:t>Interpersonal and communication skills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dirty="0"/>
              <a:t>Professionalism 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dirty="0"/>
              <a:t>Systems based practice 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Provide an educational series in which residents can learn from potential medical errors, adverse outcomes or complications made by their peers in a </a:t>
            </a:r>
            <a:r>
              <a:rPr lang="en" b="1" u="sng" dirty="0"/>
              <a:t>constructive</a:t>
            </a:r>
            <a:r>
              <a:rPr lang="en" b="1" dirty="0"/>
              <a:t> </a:t>
            </a:r>
            <a:r>
              <a:rPr lang="en" dirty="0"/>
              <a:t>and </a:t>
            </a:r>
            <a:r>
              <a:rPr lang="en" b="1" u="sng" dirty="0"/>
              <a:t>understanding</a:t>
            </a:r>
            <a:r>
              <a:rPr lang="en" dirty="0"/>
              <a:t> environment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Objectives</a:t>
            </a:r>
            <a:endParaRPr/>
          </a:p>
        </p:txBody>
      </p:sp>
      <p:sp>
        <p:nvSpPr>
          <p:cNvPr id="105" name="Google Shape;105;p16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Provide a safe space to discuss challenging cases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Encourage engagement in safety culture and review core patient safety concepts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Learn how to perform a root cause analysis 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Create an environment that promotes a culture of transparency and change rather than culpability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Ground Rules</a:t>
            </a:r>
            <a:endParaRPr/>
          </a:p>
        </p:txBody>
      </p:sp>
      <p:sp>
        <p:nvSpPr>
          <p:cNvPr id="111" name="Google Shape;111;p17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Notify relevant parties prior to M&amp;M presentation including attending at time of event, other interns and residents on the team. Also free to notify other personnel as you see fit. 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b="1" dirty="0">
                <a:solidFill>
                  <a:srgbClr val="FF0000"/>
                </a:solidFill>
              </a:rPr>
              <a:t>No finger pointing.</a:t>
            </a:r>
            <a:r>
              <a:rPr lang="en" dirty="0">
                <a:solidFill>
                  <a:srgbClr val="FF0000"/>
                </a:solidFill>
              </a:rPr>
              <a:t> This is not the time to place blame on one party.</a:t>
            </a:r>
            <a:r>
              <a:rPr lang="en" dirty="0"/>
              <a:t> Please focus on the patient and safety event and how we can improve and prevent adverse outcomes in the future.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One moderator will always be present to ensure presentation remains on track and there is time for questions.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M&amp;M case and presentation should remain </a:t>
            </a:r>
            <a:r>
              <a:rPr lang="en" b="1" dirty="0"/>
              <a:t>confidential </a:t>
            </a:r>
            <a:r>
              <a:rPr lang="en" dirty="0"/>
              <a:t>within the presentation room.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 Format</a:t>
            </a:r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Brief Overview 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dirty="0"/>
              <a:t>Diagnosis, complications, rationale for choosing case 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Timeline of Key Events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Complications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dirty="0"/>
              <a:t>Why did complications happen?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dirty="0"/>
              <a:t>What could be done differently? 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Evaluation of Case 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dirty="0"/>
              <a:t>Classification of case 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dirty="0"/>
              <a:t>Mini RCA with fishbone diagram 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Lessons for the future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Classifications of Patient Safety Event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20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Near Miss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dirty="0"/>
              <a:t>Error occurred but did not reach patient 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Adverse Event 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dirty="0"/>
              <a:t>Error reached patient, regardless of whether or not patient was harmed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Harm/error</a:t>
            </a:r>
            <a:endParaRPr dirty="0"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 dirty="0"/>
              <a:t>Error reached patient and caused additional monitoring, treatment, hospitalization or death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Case Selection Examples </a:t>
            </a:r>
            <a:endParaRPr dirty="0"/>
          </a:p>
        </p:txBody>
      </p:sp>
      <p:sp>
        <p:nvSpPr>
          <p:cNvPr id="117" name="Google Shape;117;p18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A complication in patient care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An unanticipated patient death 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Increased duration of hospitalization 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dirty="0"/>
              <a:t>System inefficiencies affecting patient care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 Case </a:t>
            </a:r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Mr. X is a 67 y/o M w/ PMH of COPD, </a:t>
            </a:r>
            <a:r>
              <a:rPr lang="en-US" dirty="0" err="1"/>
              <a:t>HFmrEF</a:t>
            </a:r>
            <a:r>
              <a:rPr lang="en-US" dirty="0"/>
              <a:t> (EF=40%), T2DM on insulin pump,  A-fib on DOAC, HTN, HLD, BPH, and OSA who presents for acute hypoxic resp failure. On arrival BP 100/65, HR 95, O2 85% on rm air.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Patient initially started on O2 nasal canula then transitioned to high flow, given Lasix 40mg IV, albuterol nebs, </a:t>
            </a:r>
            <a:r>
              <a:rPr lang="en-US" dirty="0" err="1"/>
              <a:t>Methylpred</a:t>
            </a:r>
            <a:r>
              <a:rPr lang="en-US" dirty="0"/>
              <a:t> IV, CTX and azithromycin. Admitted to the ICU given oxygen needs.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Labs: Na 137, K+ 4.5, bicarb 19, Cr 1.5 (baseline 1.1), WBCs 12, Hgb 9.7, Plat 154, lactic acid 2.2, glucose 130.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Medication rec: Losartan, metoprolol, Empagliflozin, tamsulosin, Apixaban, insulin pump reported to be off for some days (pt no able to explain why)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1188</Words>
  <Application>Microsoft Office PowerPoint</Application>
  <PresentationFormat>On-screen Show (16:9)</PresentationFormat>
  <Paragraphs>175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Raleway</vt:lpstr>
      <vt:lpstr>Wingdings</vt:lpstr>
      <vt:lpstr>Times New Roman</vt:lpstr>
      <vt:lpstr>Calibri</vt:lpstr>
      <vt:lpstr>Arial</vt:lpstr>
      <vt:lpstr>Lato</vt:lpstr>
      <vt:lpstr>Streamline</vt:lpstr>
      <vt:lpstr>Simple Light</vt:lpstr>
      <vt:lpstr>Introduction to Morbidity and Morality (M&amp;M)</vt:lpstr>
      <vt:lpstr>What is it? </vt:lpstr>
      <vt:lpstr>Purpose</vt:lpstr>
      <vt:lpstr>Objectives</vt:lpstr>
      <vt:lpstr>Ground Rules</vt:lpstr>
      <vt:lpstr>Presentation Format</vt:lpstr>
      <vt:lpstr>Classifications of Patient Safety Event </vt:lpstr>
      <vt:lpstr>Case Selection Examples </vt:lpstr>
      <vt:lpstr>Example Case </vt:lpstr>
      <vt:lpstr>Timeline of events</vt:lpstr>
      <vt:lpstr>Timeline of events</vt:lpstr>
      <vt:lpstr>Evaluation of Case</vt:lpstr>
      <vt:lpstr>Root cause analysis: as a system, why did this complication happen? </vt:lpstr>
      <vt:lpstr>Root cause analysis: as a system, why did this complication happen? </vt:lpstr>
      <vt:lpstr>QI ideas for the future</vt:lpstr>
      <vt:lpstr>Interested in Participating in an RCA?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Inderbir Bains</cp:lastModifiedBy>
  <cp:revision>13</cp:revision>
  <dcterms:modified xsi:type="dcterms:W3CDTF">2025-09-09T17:32:56Z</dcterms:modified>
</cp:coreProperties>
</file>