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notesMasterIdLst>
    <p:notesMasterId r:id="rId30"/>
  </p:notesMasterIdLst>
  <p:sldIdLst>
    <p:sldId id="275" r:id="rId2"/>
    <p:sldId id="266" r:id="rId3"/>
    <p:sldId id="286" r:id="rId4"/>
    <p:sldId id="287" r:id="rId5"/>
    <p:sldId id="257" r:id="rId6"/>
    <p:sldId id="288" r:id="rId7"/>
    <p:sldId id="268" r:id="rId8"/>
    <p:sldId id="258" r:id="rId9"/>
    <p:sldId id="259" r:id="rId10"/>
    <p:sldId id="296" r:id="rId11"/>
    <p:sldId id="290" r:id="rId12"/>
    <p:sldId id="261" r:id="rId13"/>
    <p:sldId id="292" r:id="rId14"/>
    <p:sldId id="305" r:id="rId15"/>
    <p:sldId id="262" r:id="rId16"/>
    <p:sldId id="294" r:id="rId17"/>
    <p:sldId id="299" r:id="rId18"/>
    <p:sldId id="304" r:id="rId19"/>
    <p:sldId id="300" r:id="rId20"/>
    <p:sldId id="301" r:id="rId21"/>
    <p:sldId id="302" r:id="rId22"/>
    <p:sldId id="303" r:id="rId23"/>
    <p:sldId id="306" r:id="rId24"/>
    <p:sldId id="308" r:id="rId25"/>
    <p:sldId id="309" r:id="rId26"/>
    <p:sldId id="310" r:id="rId27"/>
    <p:sldId id="267" r:id="rId28"/>
    <p:sldId id="311"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6357" autoAdjust="0"/>
  </p:normalViewPr>
  <p:slideViewPr>
    <p:cSldViewPr snapToGrid="0">
      <p:cViewPr varScale="1">
        <p:scale>
          <a:sx n="111" d="100"/>
          <a:sy n="111" d="100"/>
        </p:scale>
        <p:origin x="1206" y="96"/>
      </p:cViewPr>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42F604-CB7F-4088-AC6A-F28271C7AE35}" type="datetimeFigureOut">
              <a:rPr lang="en-US" smtClean="0"/>
              <a:t>1/19/2026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BFA18C-81BE-41C4-A6A1-06AE7801479D}" type="slidenum">
              <a:rPr lang="en-US" smtClean="0"/>
              <a:t>‹#›</a:t>
            </a:fld>
            <a:endParaRPr lang="en-US"/>
          </a:p>
        </p:txBody>
      </p:sp>
    </p:spTree>
    <p:extLst>
      <p:ext uri="{BB962C8B-B14F-4D97-AF65-F5344CB8AC3E}">
        <p14:creationId xmlns:p14="http://schemas.microsoft.com/office/powerpoint/2010/main" val="3237330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myocardial infarction was reported more commonly in the omeprazole than in the open ARS group in the SOPRAN study. This numerical imbalance was communicated to regulatory authorities worldwide and is also presented in a previous paper by </a:t>
            </a:r>
            <a:r>
              <a:rPr lang="en-US" dirty="0" err="1"/>
              <a:t>Lundell</a:t>
            </a:r>
            <a:r>
              <a:rPr lang="en-US" dirty="0"/>
              <a:t> et al. (2009).8 The data were evaluated by the FDA which concluded that this difference could have been driven by baseline differences [e.g. the higher median age (54 vs. 50 years) in the omeprazole group compared with the open ARS group, the higher frequency of previous myocardial infarction</a:t>
            </a:r>
          </a:p>
        </p:txBody>
      </p:sp>
      <p:sp>
        <p:nvSpPr>
          <p:cNvPr id="4" name="Slide Number Placeholder 3"/>
          <p:cNvSpPr>
            <a:spLocks noGrp="1"/>
          </p:cNvSpPr>
          <p:nvPr>
            <p:ph type="sldNum" sz="quarter" idx="5"/>
          </p:nvPr>
        </p:nvSpPr>
        <p:spPr/>
        <p:txBody>
          <a:bodyPr/>
          <a:lstStyle/>
          <a:p>
            <a:fld id="{A8BFA18C-81BE-41C4-A6A1-06AE7801479D}" type="slidenum">
              <a:rPr lang="en-US" smtClean="0"/>
              <a:t>13</a:t>
            </a:fld>
            <a:endParaRPr lang="en-US"/>
          </a:p>
        </p:txBody>
      </p:sp>
    </p:spTree>
    <p:extLst>
      <p:ext uri="{BB962C8B-B14F-4D97-AF65-F5344CB8AC3E}">
        <p14:creationId xmlns:p14="http://schemas.microsoft.com/office/powerpoint/2010/main" val="23371995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Gastrin level doubled from baseline value in the PPI group. But there was no increased incidence of gastric polyps, ECL hyperplasia or gastric malignancies in PPI group.</a:t>
            </a:r>
          </a:p>
        </p:txBody>
      </p:sp>
      <p:sp>
        <p:nvSpPr>
          <p:cNvPr id="4" name="Slide Number Placeholder 3"/>
          <p:cNvSpPr>
            <a:spLocks noGrp="1"/>
          </p:cNvSpPr>
          <p:nvPr>
            <p:ph type="sldNum" sz="quarter" idx="5"/>
          </p:nvPr>
        </p:nvSpPr>
        <p:spPr/>
        <p:txBody>
          <a:bodyPr/>
          <a:lstStyle/>
          <a:p>
            <a:fld id="{A8BFA18C-81BE-41C4-A6A1-06AE7801479D}" type="slidenum">
              <a:rPr lang="en-US" smtClean="0"/>
              <a:t>16</a:t>
            </a:fld>
            <a:endParaRPr lang="en-US"/>
          </a:p>
        </p:txBody>
      </p:sp>
    </p:spTree>
    <p:extLst>
      <p:ext uri="{BB962C8B-B14F-4D97-AF65-F5344CB8AC3E}">
        <p14:creationId xmlns:p14="http://schemas.microsoft.com/office/powerpoint/2010/main" val="35107616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BFA18C-81BE-41C4-A6A1-06AE7801479D}" type="slidenum">
              <a:rPr lang="en-US" smtClean="0"/>
              <a:t>21</a:t>
            </a:fld>
            <a:endParaRPr lang="en-US"/>
          </a:p>
        </p:txBody>
      </p:sp>
    </p:spTree>
    <p:extLst>
      <p:ext uri="{BB962C8B-B14F-4D97-AF65-F5344CB8AC3E}">
        <p14:creationId xmlns:p14="http://schemas.microsoft.com/office/powerpoint/2010/main" val="22777530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BFA18C-81BE-41C4-A6A1-06AE7801479D}" type="slidenum">
              <a:rPr lang="en-US" smtClean="0"/>
              <a:t>22</a:t>
            </a:fld>
            <a:endParaRPr lang="en-US"/>
          </a:p>
        </p:txBody>
      </p:sp>
    </p:spTree>
    <p:extLst>
      <p:ext uri="{BB962C8B-B14F-4D97-AF65-F5344CB8AC3E}">
        <p14:creationId xmlns:p14="http://schemas.microsoft.com/office/powerpoint/2010/main" val="12252772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B686C172-8ABA-4D1C-9852-4F91AD3151D0}" type="datetimeFigureOut">
              <a:rPr lang="en-US" smtClean="0"/>
              <a:t>1/19/2026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23E14B-65F1-44CA-BB4D-FC1F55BC05D0}" type="slidenum">
              <a:rPr lang="en-US" smtClean="0"/>
              <a:t>‹#›</a:t>
            </a:fld>
            <a:endParaRPr lang="en-US" dirty="0"/>
          </a:p>
        </p:txBody>
      </p:sp>
    </p:spTree>
    <p:extLst>
      <p:ext uri="{BB962C8B-B14F-4D97-AF65-F5344CB8AC3E}">
        <p14:creationId xmlns:p14="http://schemas.microsoft.com/office/powerpoint/2010/main" val="1206220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86C172-8ABA-4D1C-9852-4F91AD3151D0}" type="datetimeFigureOut">
              <a:rPr lang="en-US" smtClean="0"/>
              <a:t>1/19/2026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23E14B-65F1-44CA-BB4D-FC1F55BC05D0}" type="slidenum">
              <a:rPr lang="en-US" smtClean="0"/>
              <a:t>‹#›</a:t>
            </a:fld>
            <a:endParaRPr lang="en-US" dirty="0"/>
          </a:p>
        </p:txBody>
      </p:sp>
    </p:spTree>
    <p:extLst>
      <p:ext uri="{BB962C8B-B14F-4D97-AF65-F5344CB8AC3E}">
        <p14:creationId xmlns:p14="http://schemas.microsoft.com/office/powerpoint/2010/main" val="3883589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86C172-8ABA-4D1C-9852-4F91AD3151D0}" type="datetimeFigureOut">
              <a:rPr lang="en-US" smtClean="0"/>
              <a:t>1/19/2026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23E14B-65F1-44CA-BB4D-FC1F55BC05D0}" type="slidenum">
              <a:rPr lang="en-US" smtClean="0"/>
              <a:t>‹#›</a:t>
            </a:fld>
            <a:endParaRPr lang="en-US" dirty="0"/>
          </a:p>
        </p:txBody>
      </p:sp>
    </p:spTree>
    <p:extLst>
      <p:ext uri="{BB962C8B-B14F-4D97-AF65-F5344CB8AC3E}">
        <p14:creationId xmlns:p14="http://schemas.microsoft.com/office/powerpoint/2010/main" val="2529146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86C172-8ABA-4D1C-9852-4F91AD3151D0}" type="datetimeFigureOut">
              <a:rPr lang="en-US" smtClean="0"/>
              <a:t>1/19/2026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23E14B-65F1-44CA-BB4D-FC1F55BC05D0}" type="slidenum">
              <a:rPr lang="en-US" smtClean="0"/>
              <a:t>‹#›</a:t>
            </a:fld>
            <a:endParaRPr lang="en-US" dirty="0"/>
          </a:p>
        </p:txBody>
      </p:sp>
    </p:spTree>
    <p:extLst>
      <p:ext uri="{BB962C8B-B14F-4D97-AF65-F5344CB8AC3E}">
        <p14:creationId xmlns:p14="http://schemas.microsoft.com/office/powerpoint/2010/main" val="3774176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86C172-8ABA-4D1C-9852-4F91AD3151D0}" type="datetimeFigureOut">
              <a:rPr lang="en-US" smtClean="0"/>
              <a:t>1/19/2026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23E14B-65F1-44CA-BB4D-FC1F55BC05D0}" type="slidenum">
              <a:rPr lang="en-US" smtClean="0"/>
              <a:t>‹#›</a:t>
            </a:fld>
            <a:endParaRPr lang="en-US" dirty="0"/>
          </a:p>
        </p:txBody>
      </p:sp>
    </p:spTree>
    <p:extLst>
      <p:ext uri="{BB962C8B-B14F-4D97-AF65-F5344CB8AC3E}">
        <p14:creationId xmlns:p14="http://schemas.microsoft.com/office/powerpoint/2010/main" val="2223427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86C172-8ABA-4D1C-9852-4F91AD3151D0}" type="datetimeFigureOut">
              <a:rPr lang="en-US" smtClean="0"/>
              <a:t>1/19/2026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23E14B-65F1-44CA-BB4D-FC1F55BC05D0}" type="slidenum">
              <a:rPr lang="en-US" smtClean="0"/>
              <a:t>‹#›</a:t>
            </a:fld>
            <a:endParaRPr lang="en-US" dirty="0"/>
          </a:p>
        </p:txBody>
      </p:sp>
    </p:spTree>
    <p:extLst>
      <p:ext uri="{BB962C8B-B14F-4D97-AF65-F5344CB8AC3E}">
        <p14:creationId xmlns:p14="http://schemas.microsoft.com/office/powerpoint/2010/main" val="1815377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86C172-8ABA-4D1C-9852-4F91AD3151D0}" type="datetimeFigureOut">
              <a:rPr lang="en-US" smtClean="0"/>
              <a:t>1/19/2026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23E14B-65F1-44CA-BB4D-FC1F55BC05D0}" type="slidenum">
              <a:rPr lang="en-US" smtClean="0"/>
              <a:t>‹#›</a:t>
            </a:fld>
            <a:endParaRPr lang="en-US" dirty="0"/>
          </a:p>
        </p:txBody>
      </p:sp>
    </p:spTree>
    <p:extLst>
      <p:ext uri="{BB962C8B-B14F-4D97-AF65-F5344CB8AC3E}">
        <p14:creationId xmlns:p14="http://schemas.microsoft.com/office/powerpoint/2010/main" val="1515957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86C172-8ABA-4D1C-9852-4F91AD3151D0}" type="datetimeFigureOut">
              <a:rPr lang="en-US" smtClean="0"/>
              <a:t>1/19/2026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23E14B-65F1-44CA-BB4D-FC1F55BC05D0}" type="slidenum">
              <a:rPr lang="en-US" smtClean="0"/>
              <a:t>‹#›</a:t>
            </a:fld>
            <a:endParaRPr lang="en-US" dirty="0"/>
          </a:p>
        </p:txBody>
      </p:sp>
    </p:spTree>
    <p:extLst>
      <p:ext uri="{BB962C8B-B14F-4D97-AF65-F5344CB8AC3E}">
        <p14:creationId xmlns:p14="http://schemas.microsoft.com/office/powerpoint/2010/main" val="1907668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86C172-8ABA-4D1C-9852-4F91AD3151D0}" type="datetimeFigureOut">
              <a:rPr lang="en-US" smtClean="0"/>
              <a:t>1/19/2026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23E14B-65F1-44CA-BB4D-FC1F55BC05D0}" type="slidenum">
              <a:rPr lang="en-US" smtClean="0"/>
              <a:t>‹#›</a:t>
            </a:fld>
            <a:endParaRPr lang="en-US" dirty="0"/>
          </a:p>
        </p:txBody>
      </p:sp>
    </p:spTree>
    <p:extLst>
      <p:ext uri="{BB962C8B-B14F-4D97-AF65-F5344CB8AC3E}">
        <p14:creationId xmlns:p14="http://schemas.microsoft.com/office/powerpoint/2010/main" val="2305191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686C172-8ABA-4D1C-9852-4F91AD3151D0}" type="datetimeFigureOut">
              <a:rPr lang="en-US" smtClean="0"/>
              <a:t>1/19/2026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23E14B-65F1-44CA-BB4D-FC1F55BC05D0}" type="slidenum">
              <a:rPr lang="en-US" smtClean="0"/>
              <a:t>‹#›</a:t>
            </a:fld>
            <a:endParaRPr lang="en-US" dirty="0"/>
          </a:p>
        </p:txBody>
      </p:sp>
    </p:spTree>
    <p:extLst>
      <p:ext uri="{BB962C8B-B14F-4D97-AF65-F5344CB8AC3E}">
        <p14:creationId xmlns:p14="http://schemas.microsoft.com/office/powerpoint/2010/main" val="95284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686C172-8ABA-4D1C-9852-4F91AD3151D0}" type="datetimeFigureOut">
              <a:rPr lang="en-US" smtClean="0"/>
              <a:t>1/19/2026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23E14B-65F1-44CA-BB4D-FC1F55BC05D0}" type="slidenum">
              <a:rPr lang="en-US" smtClean="0"/>
              <a:t>‹#›</a:t>
            </a:fld>
            <a:endParaRPr lang="en-US" dirty="0"/>
          </a:p>
        </p:txBody>
      </p:sp>
    </p:spTree>
    <p:extLst>
      <p:ext uri="{BB962C8B-B14F-4D97-AF65-F5344CB8AC3E}">
        <p14:creationId xmlns:p14="http://schemas.microsoft.com/office/powerpoint/2010/main" val="3269536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686C172-8ABA-4D1C-9852-4F91AD3151D0}" type="datetimeFigureOut">
              <a:rPr lang="en-US" smtClean="0"/>
              <a:t>1/19/2026</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A23E14B-65F1-44CA-BB4D-FC1F55BC05D0}" type="slidenum">
              <a:rPr lang="en-US" smtClean="0"/>
              <a:t>‹#›</a:t>
            </a:fld>
            <a:endParaRPr lang="en-US" dirty="0"/>
          </a:p>
        </p:txBody>
      </p:sp>
      <p:sp>
        <p:nvSpPr>
          <p:cNvPr id="8" name="TextBox 7">
            <a:extLst>
              <a:ext uri="{FF2B5EF4-FFF2-40B4-BE49-F238E27FC236}">
                <a16:creationId xmlns:a16="http://schemas.microsoft.com/office/drawing/2014/main" id="{B32EA493-C3E7-8187-1CEF-6B70488E3378}"/>
              </a:ext>
            </a:extLst>
          </p:cNvPr>
          <p:cNvSpPr txBox="1"/>
          <p:nvPr userDrawn="1">
            <p:extLst>
              <p:ext uri="{1162E1C5-73C7-4A58-AE30-91384D911F3F}">
                <p184:classification xmlns:p184="http://schemas.microsoft.com/office/powerpoint/2018/4/main" val="ftr"/>
              </p:ext>
            </p:extLst>
          </p:nvPr>
        </p:nvSpPr>
        <p:spPr>
          <a:xfrm>
            <a:off x="4133025" y="6642100"/>
            <a:ext cx="906462" cy="152400"/>
          </a:xfrm>
          <a:prstGeom prst="rect">
            <a:avLst/>
          </a:prstGeom>
        </p:spPr>
        <p:txBody>
          <a:bodyPr horzOverflow="overflow" lIns="0" tIns="0" rIns="0" bIns="0">
            <a:spAutoFit/>
          </a:bodyPr>
          <a:lstStyle/>
          <a:p>
            <a:pPr algn="l"/>
            <a:r>
              <a:rPr lang="en-US" sz="1000">
                <a:solidFill>
                  <a:srgbClr val="000000"/>
                </a:solidFill>
                <a:latin typeface="Calibri" panose="020F0502020204030204" pitchFamily="34" charset="0"/>
                <a:cs typeface="Calibri" panose="020F0502020204030204" pitchFamily="34" charset="0"/>
              </a:rPr>
              <a:t>General Business</a:t>
            </a:r>
          </a:p>
        </p:txBody>
      </p:sp>
    </p:spTree>
    <p:extLst>
      <p:ext uri="{BB962C8B-B14F-4D97-AF65-F5344CB8AC3E}">
        <p14:creationId xmlns:p14="http://schemas.microsoft.com/office/powerpoint/2010/main" val="977233270"/>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7159D14E-82D7-49FB-A2EF-F6C67315A86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6198" y="5446683"/>
            <a:ext cx="2488459" cy="1056097"/>
          </a:xfrm>
          <a:prstGeom prst="rect">
            <a:avLst/>
          </a:prstGeom>
        </p:spPr>
      </p:pic>
      <p:sp>
        <p:nvSpPr>
          <p:cNvPr id="2" name="Title 1">
            <a:extLst>
              <a:ext uri="{FF2B5EF4-FFF2-40B4-BE49-F238E27FC236}">
                <a16:creationId xmlns:a16="http://schemas.microsoft.com/office/drawing/2014/main" id="{7FFA488A-43DE-4A48-9F8A-13B76CF8D5DE}"/>
              </a:ext>
            </a:extLst>
          </p:cNvPr>
          <p:cNvSpPr>
            <a:spLocks noGrp="1"/>
          </p:cNvSpPr>
          <p:nvPr>
            <p:ph type="ctrTitle"/>
          </p:nvPr>
        </p:nvSpPr>
        <p:spPr>
          <a:xfrm>
            <a:off x="0" y="2145849"/>
            <a:ext cx="8808831" cy="797760"/>
          </a:xfrm>
        </p:spPr>
        <p:txBody>
          <a:bodyPr>
            <a:noAutofit/>
          </a:bodyPr>
          <a:lstStyle/>
          <a:p>
            <a:r>
              <a:rPr lang="en-US" b="1" dirty="0"/>
              <a:t>Primary care for patients</a:t>
            </a:r>
            <a:br>
              <a:rPr lang="en-US" b="1" dirty="0"/>
            </a:br>
            <a:r>
              <a:rPr lang="en-US" b="1" dirty="0"/>
              <a:t>with inflammatory bowel disease</a:t>
            </a:r>
            <a:endParaRPr lang="en-US" sz="4200" b="1" dirty="0">
              <a:solidFill>
                <a:srgbClr val="002060"/>
              </a:solidFill>
            </a:endParaRPr>
          </a:p>
        </p:txBody>
      </p:sp>
      <p:pic>
        <p:nvPicPr>
          <p:cNvPr id="15" name="Shape 134">
            <a:extLst>
              <a:ext uri="{FF2B5EF4-FFF2-40B4-BE49-F238E27FC236}">
                <a16:creationId xmlns:a16="http://schemas.microsoft.com/office/drawing/2014/main" id="{33708189-E7B7-4BB1-B48D-9F2EA33505DA}"/>
              </a:ext>
            </a:extLst>
          </p:cNvPr>
          <p:cNvPicPr preferRelativeResize="0"/>
          <p:nvPr/>
        </p:nvPicPr>
        <p:blipFill rotWithShape="1">
          <a:blip r:embed="rId3">
            <a:alphaModFix/>
          </a:blip>
          <a:srcRect/>
          <a:stretch/>
        </p:blipFill>
        <p:spPr>
          <a:xfrm>
            <a:off x="5561436" y="5627067"/>
            <a:ext cx="3318827" cy="875713"/>
          </a:xfrm>
          <a:prstGeom prst="rect">
            <a:avLst/>
          </a:prstGeom>
          <a:noFill/>
          <a:ln>
            <a:noFill/>
          </a:ln>
        </p:spPr>
      </p:pic>
      <p:sp>
        <p:nvSpPr>
          <p:cNvPr id="3" name="TextBox 2">
            <a:extLst>
              <a:ext uri="{FF2B5EF4-FFF2-40B4-BE49-F238E27FC236}">
                <a16:creationId xmlns:a16="http://schemas.microsoft.com/office/drawing/2014/main" id="{9909EAB8-E7FA-C497-F37F-E502988AE5A4}"/>
              </a:ext>
            </a:extLst>
          </p:cNvPr>
          <p:cNvSpPr txBox="1"/>
          <p:nvPr/>
        </p:nvSpPr>
        <p:spPr>
          <a:xfrm>
            <a:off x="681487" y="4192438"/>
            <a:ext cx="4796287" cy="923330"/>
          </a:xfrm>
          <a:prstGeom prst="rect">
            <a:avLst/>
          </a:prstGeom>
          <a:noFill/>
        </p:spPr>
        <p:txBody>
          <a:bodyPr wrap="square" rtlCol="0">
            <a:spAutoFit/>
          </a:bodyPr>
          <a:lstStyle/>
          <a:p>
            <a:r>
              <a:rPr lang="en-US" dirty="0"/>
              <a:t>Nisha Sharma, MD</a:t>
            </a:r>
          </a:p>
          <a:p>
            <a:r>
              <a:rPr lang="en-US" dirty="0"/>
              <a:t>Clinical Assistant Professor</a:t>
            </a:r>
          </a:p>
          <a:p>
            <a:r>
              <a:rPr lang="en-US" dirty="0"/>
              <a:t>Banner Digestive Institute</a:t>
            </a:r>
          </a:p>
        </p:txBody>
      </p:sp>
    </p:spTree>
    <p:extLst>
      <p:ext uri="{BB962C8B-B14F-4D97-AF65-F5344CB8AC3E}">
        <p14:creationId xmlns:p14="http://schemas.microsoft.com/office/powerpoint/2010/main" val="35889539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57A6E51-195B-55DD-B425-AE18793E2CCD}"/>
              </a:ext>
            </a:extLst>
          </p:cNvPr>
          <p:cNvSpPr>
            <a:spLocks noGrp="1"/>
          </p:cNvSpPr>
          <p:nvPr>
            <p:ph type="title"/>
          </p:nvPr>
        </p:nvSpPr>
        <p:spPr>
          <a:xfrm>
            <a:off x="628650" y="365126"/>
            <a:ext cx="7886700" cy="748058"/>
          </a:xfrm>
        </p:spPr>
        <p:txBody>
          <a:bodyPr/>
          <a:lstStyle/>
          <a:p>
            <a:endParaRPr lang="en-US" b="1" dirty="0"/>
          </a:p>
        </p:txBody>
      </p:sp>
      <p:pic>
        <p:nvPicPr>
          <p:cNvPr id="5" name="Content Placeholder 4">
            <a:extLst>
              <a:ext uri="{FF2B5EF4-FFF2-40B4-BE49-F238E27FC236}">
                <a16:creationId xmlns:a16="http://schemas.microsoft.com/office/drawing/2014/main" id="{19868D55-59F3-640E-DBB3-7F10441B1C05}"/>
              </a:ext>
            </a:extLst>
          </p:cNvPr>
          <p:cNvPicPr>
            <a:picLocks noGrp="1" noChangeAspect="1"/>
          </p:cNvPicPr>
          <p:nvPr>
            <p:ph idx="1"/>
          </p:nvPr>
        </p:nvPicPr>
        <p:blipFill>
          <a:blip r:embed="rId2"/>
          <a:stretch>
            <a:fillRect/>
          </a:stretch>
        </p:blipFill>
        <p:spPr>
          <a:xfrm>
            <a:off x="537881" y="1587261"/>
            <a:ext cx="8374284" cy="4464603"/>
          </a:xfrm>
        </p:spPr>
      </p:pic>
    </p:spTree>
    <p:extLst>
      <p:ext uri="{BB962C8B-B14F-4D97-AF65-F5344CB8AC3E}">
        <p14:creationId xmlns:p14="http://schemas.microsoft.com/office/powerpoint/2010/main" val="28499105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BF723DED-0056-FDEC-AE0A-8F9A24CAD8C9}"/>
              </a:ext>
            </a:extLst>
          </p:cNvPr>
          <p:cNvSpPr>
            <a:spLocks noChangeArrowheads="1"/>
          </p:cNvSpPr>
          <p:nvPr/>
        </p:nvSpPr>
        <p:spPr bwMode="auto">
          <a:xfrm>
            <a:off x="923925" y="5558135"/>
            <a:ext cx="112210" cy="46166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rgbClr val="5B616B"/>
              </a:solidFill>
              <a:effectLst/>
              <a:latin typeface="BlinkMacSystemFon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600" b="0" i="0" u="none" strike="noStrike" cap="none" normalizeH="0" baseline="0" dirty="0">
                <a:ln>
                  <a:noFill/>
                </a:ln>
                <a:solidFill>
                  <a:srgbClr val="0071BC"/>
                </a:solidFill>
                <a:effectLst/>
              </a:rPr>
              <a:t>.</a:t>
            </a:r>
            <a:r>
              <a:rPr kumimoji="0" lang="en-US" altLang="en-US" sz="1800" b="0" i="0" u="none" strike="noStrike" cap="none" normalizeH="0" baseline="0" dirty="0">
                <a:ln>
                  <a:noFill/>
                </a:ln>
                <a:solidFill>
                  <a:srgbClr val="0071BC"/>
                </a:solidFill>
                <a:effectLst/>
                <a:latin typeface="Arial" panose="020B060402020202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Content Placeholder 3">
            <a:extLst>
              <a:ext uri="{FF2B5EF4-FFF2-40B4-BE49-F238E27FC236}">
                <a16:creationId xmlns:a16="http://schemas.microsoft.com/office/drawing/2014/main" id="{1BD67354-1958-F138-2F4C-652BAC2F23DA}"/>
              </a:ext>
            </a:extLst>
          </p:cNvPr>
          <p:cNvSpPr>
            <a:spLocks noGrp="1"/>
          </p:cNvSpPr>
          <p:nvPr>
            <p:ph idx="1"/>
          </p:nvPr>
        </p:nvSpPr>
        <p:spPr/>
        <p:txBody>
          <a:bodyPr/>
          <a:lstStyle/>
          <a:p>
            <a:r>
              <a:rPr lang="en-US" dirty="0"/>
              <a:t>Human Papillomavirus (HPV) – Adults 27-45 years of age</a:t>
            </a:r>
          </a:p>
          <a:p>
            <a:r>
              <a:rPr lang="en-US" dirty="0"/>
              <a:t>Respiratory Syncytial Virus (RSV) – Adults &gt; 75 years of age, Adults &gt;60 with certain risk factors for severe disease</a:t>
            </a:r>
          </a:p>
          <a:p>
            <a:r>
              <a:rPr lang="en-US" dirty="0"/>
              <a:t>Hepatitis B – All adult patients with IBD</a:t>
            </a:r>
          </a:p>
        </p:txBody>
      </p:sp>
      <p:sp>
        <p:nvSpPr>
          <p:cNvPr id="8" name="Title 7">
            <a:extLst>
              <a:ext uri="{FF2B5EF4-FFF2-40B4-BE49-F238E27FC236}">
                <a16:creationId xmlns:a16="http://schemas.microsoft.com/office/drawing/2014/main" id="{AE052174-798A-3E06-9137-E530557D95E3}"/>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28908672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Live Vaccines </a:t>
            </a:r>
          </a:p>
        </p:txBody>
      </p:sp>
      <p:sp>
        <p:nvSpPr>
          <p:cNvPr id="3" name="Content Placeholder 2"/>
          <p:cNvSpPr>
            <a:spLocks noGrp="1"/>
          </p:cNvSpPr>
          <p:nvPr>
            <p:ph idx="1"/>
          </p:nvPr>
        </p:nvSpPr>
        <p:spPr/>
        <p:txBody>
          <a:bodyPr/>
          <a:lstStyle/>
          <a:p>
            <a:r>
              <a:t>MMR and Varicella are LIVE vaccines</a:t>
            </a:r>
          </a:p>
          <a:p>
            <a:pPr lvl="1"/>
            <a:r>
              <a:t>Give ≥4 weeks BEFORE immunosuppression if needed</a:t>
            </a:r>
          </a:p>
          <a:p>
            <a:pPr lvl="1"/>
            <a:r>
              <a:t>Never give during biologic or high-dose steroid therapy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a:extLst>
              <a:ext uri="{FF2B5EF4-FFF2-40B4-BE49-F238E27FC236}">
                <a16:creationId xmlns:a16="http://schemas.microsoft.com/office/drawing/2014/main" id="{60967AF8-2B40-8A93-EDB2-54D6142877E8}"/>
              </a:ext>
            </a:extLst>
          </p:cNvPr>
          <p:cNvGraphicFramePr>
            <a:graphicFrameLocks noGrp="1"/>
          </p:cNvGraphicFramePr>
          <p:nvPr>
            <p:ph idx="1"/>
            <p:extLst>
              <p:ext uri="{D42A27DB-BD31-4B8C-83A1-F6EECF244321}">
                <p14:modId xmlns:p14="http://schemas.microsoft.com/office/powerpoint/2010/main" val="1436686440"/>
              </p:ext>
            </p:extLst>
          </p:nvPr>
        </p:nvGraphicFramePr>
        <p:xfrm>
          <a:off x="628650" y="1777042"/>
          <a:ext cx="8135788" cy="4325587"/>
        </p:xfrm>
        <a:graphic>
          <a:graphicData uri="http://schemas.openxmlformats.org/drawingml/2006/table">
            <a:tbl>
              <a:tblPr/>
              <a:tblGrid>
                <a:gridCol w="8135788">
                  <a:extLst>
                    <a:ext uri="{9D8B030D-6E8A-4147-A177-3AD203B41FA5}">
                      <a16:colId xmlns:a16="http://schemas.microsoft.com/office/drawing/2014/main" val="3317947554"/>
                    </a:ext>
                  </a:extLst>
                </a:gridCol>
              </a:tblGrid>
              <a:tr h="3141437">
                <a:tc>
                  <a:txBody>
                    <a:bodyPr/>
                    <a:lstStyle/>
                    <a:p>
                      <a:pPr fontAlgn="t">
                        <a:lnSpc>
                          <a:spcPct val="100000"/>
                        </a:lnSpc>
                        <a:buNone/>
                      </a:pPr>
                      <a:r>
                        <a:rPr lang="en-US" sz="2000" b="0" i="0" dirty="0">
                          <a:effectLst/>
                          <a:latin typeface="Segoe UI" panose="020B0502040204020203" pitchFamily="34" charset="0"/>
                        </a:rPr>
                        <a:t>A 32‑year‑old man with </a:t>
                      </a:r>
                      <a:r>
                        <a:rPr lang="en-US" sz="2000" b="1" i="0" dirty="0">
                          <a:effectLst/>
                          <a:latin typeface="Segoe UI" panose="020B0502040204020203" pitchFamily="34" charset="0"/>
                        </a:rPr>
                        <a:t>ulcerative colitis</a:t>
                      </a:r>
                      <a:r>
                        <a:rPr lang="en-US" sz="2000" b="0" i="0" dirty="0">
                          <a:effectLst/>
                          <a:latin typeface="Segoe UI" panose="020B0502040204020203" pitchFamily="34" charset="0"/>
                        </a:rPr>
                        <a:t> diagnosed 10 years ago presents for routine follow‑up. His disease involves the entire colon. He feels well and is in clinical remission. He takes mesalamine daily. His last colonoscopy was 3 years ago.</a:t>
                      </a:r>
                    </a:p>
                    <a:p>
                      <a:pPr fontAlgn="t">
                        <a:lnSpc>
                          <a:spcPct val="100000"/>
                        </a:lnSpc>
                        <a:buNone/>
                      </a:pPr>
                      <a:endParaRPr lang="en-US" sz="2000" b="0" i="0" dirty="0">
                        <a:effectLst/>
                        <a:latin typeface="Segoe UI" panose="020B0502040204020203" pitchFamily="34" charset="0"/>
                      </a:endParaRPr>
                    </a:p>
                    <a:p>
                      <a:pPr fontAlgn="t">
                        <a:lnSpc>
                          <a:spcPct val="100000"/>
                        </a:lnSpc>
                        <a:buNone/>
                      </a:pPr>
                      <a:r>
                        <a:rPr lang="en-US" sz="2000" b="0" i="0" dirty="0">
                          <a:effectLst/>
                          <a:latin typeface="Segoe UI" panose="020B0502040204020203" pitchFamily="34" charset="0"/>
                        </a:rPr>
                        <a:t>Which of the following is the </a:t>
                      </a:r>
                      <a:r>
                        <a:rPr lang="en-US" sz="2000" b="1" i="0" dirty="0">
                          <a:effectLst/>
                          <a:latin typeface="Segoe UI" panose="020B0502040204020203" pitchFamily="34" charset="0"/>
                        </a:rPr>
                        <a:t>most appropriate next step</a:t>
                      </a:r>
                      <a:r>
                        <a:rPr lang="en-US" sz="2000" b="0" i="0" dirty="0">
                          <a:effectLst/>
                          <a:latin typeface="Segoe UI" panose="020B0502040204020203" pitchFamily="34" charset="0"/>
                        </a:rPr>
                        <a:t> in health maintenance?</a:t>
                      </a:r>
                    </a:p>
                    <a:p>
                      <a:pPr fontAlgn="t">
                        <a:lnSpc>
                          <a:spcPct val="100000"/>
                        </a:lnSpc>
                        <a:buNone/>
                      </a:pPr>
                      <a:endParaRPr lang="en-US" sz="2000" b="0" i="0" dirty="0">
                        <a:effectLst/>
                        <a:latin typeface="Segoe UI" panose="020B0502040204020203" pitchFamily="34" charset="0"/>
                      </a:endParaRPr>
                    </a:p>
                    <a:p>
                      <a:pPr fontAlgn="t">
                        <a:lnSpc>
                          <a:spcPct val="100000"/>
                        </a:lnSpc>
                        <a:buNone/>
                      </a:pPr>
                      <a:r>
                        <a:rPr lang="en-US" sz="2000" b="1" i="0" dirty="0">
                          <a:effectLst/>
                          <a:latin typeface="Segoe UI" panose="020B0502040204020203" pitchFamily="34" charset="0"/>
                        </a:rPr>
                        <a:t>A.</a:t>
                      </a:r>
                      <a:r>
                        <a:rPr lang="en-US" sz="2000" b="0" i="0" dirty="0">
                          <a:effectLst/>
                          <a:latin typeface="Segoe UI" panose="020B0502040204020203" pitchFamily="34" charset="0"/>
                        </a:rPr>
                        <a:t> Repeat colonoscopy now</a:t>
                      </a:r>
                      <a:br>
                        <a:rPr lang="en-US" sz="2000" b="0" i="0" dirty="0">
                          <a:effectLst/>
                          <a:latin typeface="Segoe UI" panose="020B0502040204020203" pitchFamily="34" charset="0"/>
                        </a:rPr>
                      </a:br>
                      <a:r>
                        <a:rPr lang="en-US" sz="2000" b="1" i="0" dirty="0">
                          <a:effectLst/>
                          <a:latin typeface="Segoe UI" panose="020B0502040204020203" pitchFamily="34" charset="0"/>
                        </a:rPr>
                        <a:t>B.</a:t>
                      </a:r>
                      <a:r>
                        <a:rPr lang="en-US" sz="2000" b="0" i="0" dirty="0">
                          <a:effectLst/>
                          <a:latin typeface="Segoe UI" panose="020B0502040204020203" pitchFamily="34" charset="0"/>
                        </a:rPr>
                        <a:t> Colonoscopy in 2 years</a:t>
                      </a:r>
                      <a:br>
                        <a:rPr lang="en-US" sz="2000" b="0" i="0" dirty="0">
                          <a:effectLst/>
                          <a:latin typeface="Segoe UI" panose="020B0502040204020203" pitchFamily="34" charset="0"/>
                        </a:rPr>
                      </a:br>
                      <a:r>
                        <a:rPr lang="en-US" sz="2000" b="1" i="0" dirty="0">
                          <a:effectLst/>
                          <a:latin typeface="Segoe UI" panose="020B0502040204020203" pitchFamily="34" charset="0"/>
                        </a:rPr>
                        <a:t>C.</a:t>
                      </a:r>
                      <a:r>
                        <a:rPr lang="en-US" sz="2000" b="0" i="0" dirty="0">
                          <a:effectLst/>
                          <a:latin typeface="Segoe UI" panose="020B0502040204020203" pitchFamily="34" charset="0"/>
                        </a:rPr>
                        <a:t> No further </a:t>
                      </a:r>
                      <a:r>
                        <a:rPr lang="en-US" sz="2000" b="0" i="0" dirty="0" err="1">
                          <a:effectLst/>
                          <a:latin typeface="Segoe UI" panose="020B0502040204020203" pitchFamily="34" charset="0"/>
                        </a:rPr>
                        <a:t>colonoscopic</a:t>
                      </a:r>
                      <a:r>
                        <a:rPr lang="en-US" sz="2000" b="0" i="0" dirty="0">
                          <a:effectLst/>
                          <a:latin typeface="Segoe UI" panose="020B0502040204020203" pitchFamily="34" charset="0"/>
                        </a:rPr>
                        <a:t> screening until age 45</a:t>
                      </a:r>
                      <a:br>
                        <a:rPr lang="en-US" sz="2000" b="0" i="0" dirty="0">
                          <a:effectLst/>
                          <a:latin typeface="Segoe UI" panose="020B0502040204020203" pitchFamily="34" charset="0"/>
                        </a:rPr>
                      </a:br>
                      <a:r>
                        <a:rPr lang="en-US" sz="2000" b="1" i="0" dirty="0">
                          <a:effectLst/>
                          <a:latin typeface="Segoe UI" panose="020B0502040204020203" pitchFamily="34" charset="0"/>
                        </a:rPr>
                        <a:t>D.</a:t>
                      </a:r>
                      <a:r>
                        <a:rPr lang="en-US" sz="2000" b="0" i="0" dirty="0">
                          <a:effectLst/>
                          <a:latin typeface="Segoe UI" panose="020B0502040204020203" pitchFamily="34" charset="0"/>
                        </a:rPr>
                        <a:t> CT colonography every 3 years</a:t>
                      </a:r>
                    </a:p>
                  </a:txBody>
                  <a:tcP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chemeClr val="bg1"/>
                    </a:solidFill>
                  </a:tcPr>
                </a:tc>
                <a:extLst>
                  <a:ext uri="{0D108BD9-81ED-4DB2-BD59-A6C34878D82A}">
                    <a16:rowId xmlns:a16="http://schemas.microsoft.com/office/drawing/2014/main" val="898686840"/>
                  </a:ext>
                </a:extLst>
              </a:tr>
              <a:tr h="576547">
                <a:tc>
                  <a:txBody>
                    <a:bodyPr/>
                    <a:lstStyle/>
                    <a:p>
                      <a:endParaRPr lang="en-US" dirty="0"/>
                    </a:p>
                  </a:txBody>
                  <a:tcPr>
                    <a:lnT w="9525" cap="flat" cmpd="sng" algn="ctr">
                      <a:solidFill>
                        <a:srgbClr val="E6E6E6"/>
                      </a:solidFill>
                      <a:prstDash val="solid"/>
                      <a:round/>
                      <a:headEnd type="none" w="med" len="med"/>
                      <a:tailEnd type="none" w="med" len="med"/>
                    </a:lnT>
                  </a:tcPr>
                </a:tc>
                <a:extLst>
                  <a:ext uri="{0D108BD9-81ED-4DB2-BD59-A6C34878D82A}">
                    <a16:rowId xmlns:a16="http://schemas.microsoft.com/office/drawing/2014/main" val="2473178138"/>
                  </a:ext>
                </a:extLst>
              </a:tr>
            </a:tbl>
          </a:graphicData>
        </a:graphic>
      </p:graphicFrame>
      <p:sp>
        <p:nvSpPr>
          <p:cNvPr id="10" name="Title 9">
            <a:extLst>
              <a:ext uri="{FF2B5EF4-FFF2-40B4-BE49-F238E27FC236}">
                <a16:creationId xmlns:a16="http://schemas.microsoft.com/office/drawing/2014/main" id="{CC6A0AB9-5B72-72D5-3280-ABB6A25474E2}"/>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41350028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6827F-3B85-9B1B-C491-BE0286C2AC0D}"/>
              </a:ext>
            </a:extLst>
          </p:cNvPr>
          <p:cNvSpPr>
            <a:spLocks noGrp="1"/>
          </p:cNvSpPr>
          <p:nvPr>
            <p:ph type="title"/>
          </p:nvPr>
        </p:nvSpPr>
        <p:spPr/>
        <p:txBody>
          <a:bodyPr/>
          <a:lstStyle/>
          <a:p>
            <a:endParaRPr lang="en-US"/>
          </a:p>
        </p:txBody>
      </p:sp>
      <p:graphicFrame>
        <p:nvGraphicFramePr>
          <p:cNvPr id="4" name="Content Placeholder 3">
            <a:extLst>
              <a:ext uri="{FF2B5EF4-FFF2-40B4-BE49-F238E27FC236}">
                <a16:creationId xmlns:a16="http://schemas.microsoft.com/office/drawing/2014/main" id="{C29B0F90-00BA-F6BF-0BC3-AF10E524D0DC}"/>
              </a:ext>
            </a:extLst>
          </p:cNvPr>
          <p:cNvGraphicFramePr>
            <a:graphicFrameLocks noGrp="1"/>
          </p:cNvGraphicFramePr>
          <p:nvPr>
            <p:ph idx="1"/>
            <p:extLst>
              <p:ext uri="{D42A27DB-BD31-4B8C-83A1-F6EECF244321}">
                <p14:modId xmlns:p14="http://schemas.microsoft.com/office/powerpoint/2010/main" val="1119550166"/>
              </p:ext>
            </p:extLst>
          </p:nvPr>
        </p:nvGraphicFramePr>
        <p:xfrm>
          <a:off x="629728" y="1846053"/>
          <a:ext cx="8341744" cy="3781108"/>
        </p:xfrm>
        <a:graphic>
          <a:graphicData uri="http://schemas.openxmlformats.org/drawingml/2006/table">
            <a:tbl>
              <a:tblPr/>
              <a:tblGrid>
                <a:gridCol w="8341744">
                  <a:extLst>
                    <a:ext uri="{9D8B030D-6E8A-4147-A177-3AD203B41FA5}">
                      <a16:colId xmlns:a16="http://schemas.microsoft.com/office/drawing/2014/main" val="1604631415"/>
                    </a:ext>
                  </a:extLst>
                </a:gridCol>
              </a:tblGrid>
              <a:tr h="3084943">
                <a:tc>
                  <a:txBody>
                    <a:bodyPr/>
                    <a:lstStyle/>
                    <a:p>
                      <a:pPr fontAlgn="t">
                        <a:lnSpc>
                          <a:spcPct val="100000"/>
                        </a:lnSpc>
                        <a:buNone/>
                      </a:pPr>
                      <a:r>
                        <a:rPr lang="en-US" sz="2000" b="0" i="0" dirty="0">
                          <a:effectLst/>
                          <a:latin typeface="Segoe UI" panose="020B0502040204020203" pitchFamily="34" charset="0"/>
                        </a:rPr>
                        <a:t>A 29‑year‑old woman with Crohn’s </a:t>
                      </a:r>
                      <a:r>
                        <a:rPr lang="en-US" sz="2000" b="0" i="0" dirty="0" err="1">
                          <a:effectLst/>
                          <a:latin typeface="Segoe UI" panose="020B0502040204020203" pitchFamily="34" charset="0"/>
                        </a:rPr>
                        <a:t>ileocolitis</a:t>
                      </a:r>
                      <a:r>
                        <a:rPr lang="en-US" sz="2000" b="0" i="0" dirty="0">
                          <a:effectLst/>
                          <a:latin typeface="Segoe UI" panose="020B0502040204020203" pitchFamily="34" charset="0"/>
                        </a:rPr>
                        <a:t> is starting </a:t>
                      </a:r>
                      <a:r>
                        <a:rPr lang="en-US" sz="2000" b="1" i="0" dirty="0">
                          <a:effectLst/>
                          <a:latin typeface="Segoe UI" panose="020B0502040204020203" pitchFamily="34" charset="0"/>
                        </a:rPr>
                        <a:t>azathioprine</a:t>
                      </a:r>
                      <a:r>
                        <a:rPr lang="en-US" sz="2000" b="0" i="0" dirty="0">
                          <a:effectLst/>
                          <a:latin typeface="Segoe UI" panose="020B0502040204020203" pitchFamily="34" charset="0"/>
                        </a:rPr>
                        <a:t> therapy. She has never had Pap testing before. Which of the following is the most appropriate recommendation regarding </a:t>
                      </a:r>
                      <a:r>
                        <a:rPr lang="en-US" sz="2000" b="1" i="0" dirty="0">
                          <a:effectLst/>
                          <a:latin typeface="Segoe UI" panose="020B0502040204020203" pitchFamily="34" charset="0"/>
                        </a:rPr>
                        <a:t>cervical cancer screening</a:t>
                      </a:r>
                      <a:r>
                        <a:rPr lang="en-US" sz="2000" b="0" i="0" dirty="0">
                          <a:effectLst/>
                          <a:latin typeface="Segoe UI" panose="020B0502040204020203" pitchFamily="34" charset="0"/>
                        </a:rPr>
                        <a:t>?</a:t>
                      </a:r>
                    </a:p>
                    <a:p>
                      <a:pPr fontAlgn="t">
                        <a:lnSpc>
                          <a:spcPct val="100000"/>
                        </a:lnSpc>
                        <a:buNone/>
                      </a:pPr>
                      <a:endParaRPr lang="en-US" sz="2000" b="0" i="0" dirty="0">
                        <a:effectLst/>
                        <a:latin typeface="Segoe UI" panose="020B0502040204020203" pitchFamily="34" charset="0"/>
                      </a:endParaRPr>
                    </a:p>
                    <a:p>
                      <a:pPr fontAlgn="t">
                        <a:lnSpc>
                          <a:spcPct val="100000"/>
                        </a:lnSpc>
                        <a:buNone/>
                      </a:pPr>
                      <a:r>
                        <a:rPr lang="en-US" sz="2000" b="1" i="0" dirty="0">
                          <a:effectLst/>
                          <a:latin typeface="Segoe UI" panose="020B0502040204020203" pitchFamily="34" charset="0"/>
                        </a:rPr>
                        <a:t>A.</a:t>
                      </a:r>
                      <a:r>
                        <a:rPr lang="en-US" sz="2000" b="0" i="0" dirty="0">
                          <a:effectLst/>
                          <a:latin typeface="Segoe UI" panose="020B0502040204020203" pitchFamily="34" charset="0"/>
                        </a:rPr>
                        <a:t> Begin screening at age 30 with HPV testing only</a:t>
                      </a:r>
                      <a:br>
                        <a:rPr lang="en-US" sz="2000" b="0" i="0" dirty="0">
                          <a:effectLst/>
                          <a:latin typeface="Segoe UI" panose="020B0502040204020203" pitchFamily="34" charset="0"/>
                        </a:rPr>
                      </a:br>
                      <a:r>
                        <a:rPr lang="en-US" sz="2000" b="1" i="0" dirty="0">
                          <a:effectLst/>
                          <a:latin typeface="Segoe UI" panose="020B0502040204020203" pitchFamily="34" charset="0"/>
                        </a:rPr>
                        <a:t>B.</a:t>
                      </a:r>
                      <a:r>
                        <a:rPr lang="en-US" sz="2000" b="0" i="0" dirty="0">
                          <a:effectLst/>
                          <a:latin typeface="Segoe UI" panose="020B0502040204020203" pitchFamily="34" charset="0"/>
                        </a:rPr>
                        <a:t> Begin screening now with Pap smear, then repeat based on standard intervals</a:t>
                      </a:r>
                      <a:br>
                        <a:rPr lang="en-US" sz="2000" b="0" i="0" dirty="0">
                          <a:effectLst/>
                          <a:latin typeface="Segoe UI" panose="020B0502040204020203" pitchFamily="34" charset="0"/>
                        </a:rPr>
                      </a:br>
                      <a:r>
                        <a:rPr lang="en-US" sz="2000" b="1" i="0" dirty="0">
                          <a:effectLst/>
                          <a:latin typeface="Segoe UI" panose="020B0502040204020203" pitchFamily="34" charset="0"/>
                        </a:rPr>
                        <a:t>C.</a:t>
                      </a:r>
                      <a:r>
                        <a:rPr lang="en-US" sz="2000" b="0" i="0" dirty="0">
                          <a:effectLst/>
                          <a:latin typeface="Segoe UI" panose="020B0502040204020203" pitchFamily="34" charset="0"/>
                        </a:rPr>
                        <a:t> No Pap testing needed until age 35 due to immunosuppression</a:t>
                      </a:r>
                      <a:br>
                        <a:rPr lang="en-US" sz="2000" b="0" i="0" dirty="0">
                          <a:effectLst/>
                          <a:latin typeface="Segoe UI" panose="020B0502040204020203" pitchFamily="34" charset="0"/>
                        </a:rPr>
                      </a:br>
                      <a:r>
                        <a:rPr lang="en-US" sz="2000" b="1" i="0" dirty="0">
                          <a:effectLst/>
                          <a:latin typeface="Segoe UI" panose="020B0502040204020203" pitchFamily="34" charset="0"/>
                        </a:rPr>
                        <a:t>D.</a:t>
                      </a:r>
                      <a:r>
                        <a:rPr lang="en-US" sz="2000" b="0" i="0" dirty="0">
                          <a:effectLst/>
                          <a:latin typeface="Segoe UI" panose="020B0502040204020203" pitchFamily="34" charset="0"/>
                        </a:rPr>
                        <a:t> Defer Pap testing until azathioprine dose is stabilized</a:t>
                      </a:r>
                    </a:p>
                  </a:txBody>
                  <a:tcP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chemeClr val="bg1"/>
                    </a:solidFill>
                  </a:tcPr>
                </a:tc>
                <a:extLst>
                  <a:ext uri="{0D108BD9-81ED-4DB2-BD59-A6C34878D82A}">
                    <a16:rowId xmlns:a16="http://schemas.microsoft.com/office/drawing/2014/main" val="3645023612"/>
                  </a:ext>
                </a:extLst>
              </a:tr>
              <a:tr h="641668">
                <a:tc>
                  <a:txBody>
                    <a:bodyPr/>
                    <a:lstStyle/>
                    <a:p>
                      <a:endParaRPr lang="en-US" dirty="0"/>
                    </a:p>
                  </a:txBody>
                  <a:tcPr>
                    <a:lnT w="9525" cap="flat" cmpd="sng" algn="ctr">
                      <a:solidFill>
                        <a:srgbClr val="E6E6E6"/>
                      </a:solidFill>
                      <a:prstDash val="solid"/>
                      <a:round/>
                      <a:headEnd type="none" w="med" len="med"/>
                      <a:tailEnd type="none" w="med" len="med"/>
                    </a:lnT>
                  </a:tcPr>
                </a:tc>
                <a:extLst>
                  <a:ext uri="{0D108BD9-81ED-4DB2-BD59-A6C34878D82A}">
                    <a16:rowId xmlns:a16="http://schemas.microsoft.com/office/drawing/2014/main" val="1450376873"/>
                  </a:ext>
                </a:extLst>
              </a:tr>
            </a:tbl>
          </a:graphicData>
        </a:graphic>
      </p:graphicFrame>
    </p:spTree>
    <p:extLst>
      <p:ext uri="{BB962C8B-B14F-4D97-AF65-F5344CB8AC3E}">
        <p14:creationId xmlns:p14="http://schemas.microsoft.com/office/powerpoint/2010/main" val="12395552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Cancer Screening in IBD</a:t>
            </a:r>
          </a:p>
        </p:txBody>
      </p:sp>
      <p:sp>
        <p:nvSpPr>
          <p:cNvPr id="3" name="Content Placeholder 2"/>
          <p:cNvSpPr>
            <a:spLocks noGrp="1"/>
          </p:cNvSpPr>
          <p:nvPr>
            <p:ph idx="1"/>
          </p:nvPr>
        </p:nvSpPr>
        <p:spPr/>
        <p:txBody>
          <a:bodyPr>
            <a:normAutofit lnSpcReduction="10000"/>
          </a:bodyPr>
          <a:lstStyle/>
          <a:p>
            <a:r>
              <a:rPr dirty="0"/>
              <a:t>Colorectal cancer risk increases after 8 years of extensive colitis</a:t>
            </a:r>
          </a:p>
          <a:p>
            <a:pPr lvl="1"/>
            <a:r>
              <a:rPr dirty="0"/>
              <a:t>PSC + IBD = annual colonoscopy starting at diagnosis</a:t>
            </a:r>
            <a:endParaRPr lang="en-US" dirty="0"/>
          </a:p>
          <a:p>
            <a:pPr lvl="1"/>
            <a:r>
              <a:rPr lang="en-US" dirty="0"/>
              <a:t>Repeat every 1-3 years based on risk factors</a:t>
            </a:r>
          </a:p>
          <a:p>
            <a:r>
              <a:rPr lang="en-US" dirty="0"/>
              <a:t>Annual screening for cervical cancer recommended for ALL women with IBD on immunosuppressants</a:t>
            </a:r>
          </a:p>
          <a:p>
            <a:pPr marL="0" indent="0">
              <a:buNone/>
            </a:pPr>
            <a:r>
              <a:rPr lang="en-US" dirty="0"/>
              <a:t>○ Studies have shown that women with IBD are screened less frequently than the general population - especially those on immunosuppressants</a:t>
            </a:r>
          </a:p>
          <a:p>
            <a:pPr marL="0" indent="0">
              <a:buNone/>
            </a:pPr>
            <a:r>
              <a:rPr lang="en-US" dirty="0"/>
              <a:t>○ Higher risk of dysplasia and cervical cancer in women with Crohn’s and UC on immunosuppressants</a:t>
            </a:r>
          </a:p>
          <a:p>
            <a:pPr>
              <a:buFont typeface="Courier New" panose="02070309020205020404" pitchFamily="49" charset="0"/>
              <a:buChar char="o"/>
            </a:pPr>
            <a:r>
              <a:rPr lang="en-US" dirty="0"/>
              <a:t>Interestingly, higher risk of dysplasia seen in IBD patients 1-9 years before diagnosis as well</a:t>
            </a:r>
          </a:p>
          <a:p>
            <a:pPr marL="0" indent="0">
              <a:buNone/>
            </a:pPr>
            <a:r>
              <a:rPr lang="en-US" dirty="0"/>
              <a:t>○ Even higher risk for patients on azathioprine or with a history of use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4E731DA-40F2-6E1C-15BF-0ED05DD21AE8}"/>
              </a:ext>
            </a:extLst>
          </p:cNvPr>
          <p:cNvSpPr>
            <a:spLocks noGrp="1"/>
          </p:cNvSpPr>
          <p:nvPr>
            <p:ph type="title"/>
          </p:nvPr>
        </p:nvSpPr>
        <p:spPr/>
        <p:txBody>
          <a:bodyPr/>
          <a:lstStyle/>
          <a:p>
            <a:r>
              <a:rPr lang="en-US" dirty="0"/>
              <a:t>Skin Cancer Risk</a:t>
            </a:r>
          </a:p>
        </p:txBody>
      </p:sp>
      <p:sp>
        <p:nvSpPr>
          <p:cNvPr id="5" name="Content Placeholder 4">
            <a:extLst>
              <a:ext uri="{FF2B5EF4-FFF2-40B4-BE49-F238E27FC236}">
                <a16:creationId xmlns:a16="http://schemas.microsoft.com/office/drawing/2014/main" id="{AC27695F-DD81-EE5E-A3EE-72A3A1B1DD2A}"/>
              </a:ext>
            </a:extLst>
          </p:cNvPr>
          <p:cNvSpPr>
            <a:spLocks noGrp="1"/>
          </p:cNvSpPr>
          <p:nvPr>
            <p:ph idx="1"/>
          </p:nvPr>
        </p:nvSpPr>
        <p:spPr>
          <a:xfrm>
            <a:off x="507880" y="1463315"/>
            <a:ext cx="7886700" cy="4351338"/>
          </a:xfrm>
        </p:spPr>
        <p:txBody>
          <a:bodyPr>
            <a:noAutofit/>
          </a:bodyPr>
          <a:lstStyle/>
          <a:p>
            <a:r>
              <a:rPr lang="en-US" sz="2000" dirty="0"/>
              <a:t>Patients with IBD should be seen by a dermatologist </a:t>
            </a:r>
          </a:p>
          <a:p>
            <a:r>
              <a:rPr lang="en-US" sz="2000" dirty="0"/>
              <a:t>All patients with IBD should be screened for melanoma</a:t>
            </a:r>
          </a:p>
          <a:p>
            <a:pPr marL="0" indent="0">
              <a:buNone/>
            </a:pPr>
            <a:r>
              <a:rPr lang="en-US" sz="2000" dirty="0"/>
              <a:t>○ 37% higher risk than the general population regardless of biologic use</a:t>
            </a:r>
          </a:p>
          <a:p>
            <a:pPr marL="0" indent="0">
              <a:buNone/>
            </a:pPr>
            <a:r>
              <a:rPr lang="en-US" sz="2000" dirty="0"/>
              <a:t>○ Patients on TNF-a inhibitors have a two-fold higher occurrence of melanoma</a:t>
            </a:r>
          </a:p>
          <a:p>
            <a:pPr marL="0" indent="0">
              <a:buNone/>
            </a:pPr>
            <a:r>
              <a:rPr lang="en-US" sz="2000" dirty="0"/>
              <a:t>○ All patients should be counselled on sunscreen use and regular skin exams</a:t>
            </a:r>
          </a:p>
          <a:p>
            <a:r>
              <a:rPr lang="en-US" sz="2000" dirty="0"/>
              <a:t>All patients on 6-MP or azathioprine need to be screened for non-melanoma cancers</a:t>
            </a:r>
          </a:p>
          <a:p>
            <a:pPr marL="0" indent="0">
              <a:buNone/>
            </a:pPr>
            <a:r>
              <a:rPr lang="en-US" sz="2000" dirty="0"/>
              <a:t>○ Prolonged exposure to immunosuppressants seems to increase risk of basal cell and squamous cell cancers</a:t>
            </a:r>
          </a:p>
          <a:p>
            <a:pPr marL="0" indent="0">
              <a:buNone/>
            </a:pPr>
            <a:r>
              <a:rPr lang="en-US" sz="2000" dirty="0"/>
              <a:t> Risk may return to general population risk after stopping treatment</a:t>
            </a:r>
          </a:p>
        </p:txBody>
      </p:sp>
    </p:spTree>
    <p:extLst>
      <p:ext uri="{BB962C8B-B14F-4D97-AF65-F5344CB8AC3E}">
        <p14:creationId xmlns:p14="http://schemas.microsoft.com/office/powerpoint/2010/main" val="160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8239EF-629D-C24F-9D2C-F60DFE58686E}"/>
              </a:ext>
            </a:extLst>
          </p:cNvPr>
          <p:cNvSpPr>
            <a:spLocks noGrp="1"/>
          </p:cNvSpPr>
          <p:nvPr>
            <p:ph idx="1"/>
          </p:nvPr>
        </p:nvSpPr>
        <p:spPr/>
        <p:txBody>
          <a:bodyPr>
            <a:normAutofit fontScale="92500"/>
          </a:bodyPr>
          <a:lstStyle/>
          <a:p>
            <a:pPr marL="0" indent="0">
              <a:buNone/>
            </a:pPr>
            <a:r>
              <a:rPr lang="en-US" b="1" dirty="0"/>
              <a:t>All patients with IBD should be screened for depression and anxiety</a:t>
            </a:r>
          </a:p>
          <a:p>
            <a:pPr marL="0" indent="0">
              <a:buNone/>
            </a:pPr>
            <a:r>
              <a:rPr lang="en-US" dirty="0"/>
              <a:t>○ Depression and anxiety have been associated with disease course</a:t>
            </a:r>
          </a:p>
          <a:p>
            <a:pPr marL="0" indent="0">
              <a:buNone/>
            </a:pPr>
            <a:r>
              <a:rPr lang="en-US" dirty="0"/>
              <a:t>Depression has been associated with higher relapse rate and less chance of achieving remission</a:t>
            </a:r>
          </a:p>
          <a:p>
            <a:pPr marL="0" indent="0">
              <a:buNone/>
            </a:pPr>
            <a:r>
              <a:rPr lang="en-US" dirty="0"/>
              <a:t>○ Both present at higher rates in patient with IBD</a:t>
            </a:r>
          </a:p>
          <a:p>
            <a:pPr marL="0" indent="0">
              <a:buNone/>
            </a:pPr>
            <a:r>
              <a:rPr lang="en-US" dirty="0"/>
              <a:t>■ Depression present in 21.4% of patients with IBD vs 13.4% of general population</a:t>
            </a:r>
          </a:p>
          <a:p>
            <a:pPr marL="0" indent="0">
              <a:buNone/>
            </a:pPr>
            <a:r>
              <a:rPr lang="en-US" dirty="0"/>
              <a:t>■ Anxiety present in 19% of patients with IBD vs 9.6% in general population</a:t>
            </a:r>
          </a:p>
          <a:p>
            <a:pPr marL="0" indent="0">
              <a:buNone/>
            </a:pPr>
            <a:r>
              <a:rPr lang="en-US" dirty="0"/>
              <a:t>■ Higher rates of depression in the year following surgery</a:t>
            </a:r>
          </a:p>
          <a:p>
            <a:pPr marL="0" indent="0">
              <a:buNone/>
            </a:pPr>
            <a:r>
              <a:rPr lang="en-US" dirty="0"/>
              <a:t>○ Patients with fewer relapses and improved remission in the year after starting an antidepressant</a:t>
            </a:r>
          </a:p>
          <a:p>
            <a:pPr marL="0" indent="0">
              <a:buNone/>
            </a:pPr>
            <a:r>
              <a:rPr lang="en-US" dirty="0"/>
              <a:t>○ Depression and other psychiatric diseases associated with non-compliance</a:t>
            </a:r>
          </a:p>
        </p:txBody>
      </p:sp>
      <p:sp>
        <p:nvSpPr>
          <p:cNvPr id="6" name="Title 5">
            <a:extLst>
              <a:ext uri="{FF2B5EF4-FFF2-40B4-BE49-F238E27FC236}">
                <a16:creationId xmlns:a16="http://schemas.microsoft.com/office/drawing/2014/main" id="{71661720-9EE7-2EB5-C810-88A98FBF1B7F}"/>
              </a:ext>
            </a:extLst>
          </p:cNvPr>
          <p:cNvSpPr>
            <a:spLocks noGrp="1"/>
          </p:cNvSpPr>
          <p:nvPr>
            <p:ph type="title"/>
          </p:nvPr>
        </p:nvSpPr>
        <p:spPr/>
        <p:txBody>
          <a:bodyPr/>
          <a:lstStyle/>
          <a:p>
            <a:r>
              <a:rPr lang="en-US" dirty="0"/>
              <a:t>Depression and Anxiety</a:t>
            </a:r>
          </a:p>
        </p:txBody>
      </p:sp>
    </p:spTree>
    <p:extLst>
      <p:ext uri="{BB962C8B-B14F-4D97-AF65-F5344CB8AC3E}">
        <p14:creationId xmlns:p14="http://schemas.microsoft.com/office/powerpoint/2010/main" val="41135384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D08C9-76A2-D547-E713-4BEC58C5ADC0}"/>
              </a:ext>
            </a:extLst>
          </p:cNvPr>
          <p:cNvSpPr>
            <a:spLocks noGrp="1"/>
          </p:cNvSpPr>
          <p:nvPr>
            <p:ph type="title"/>
          </p:nvPr>
        </p:nvSpPr>
        <p:spPr/>
        <p:txBody>
          <a:bodyPr/>
          <a:lstStyle/>
          <a:p>
            <a:r>
              <a:rPr lang="en-US" dirty="0"/>
              <a:t>Bone Health</a:t>
            </a:r>
          </a:p>
        </p:txBody>
      </p:sp>
      <p:sp>
        <p:nvSpPr>
          <p:cNvPr id="3" name="Content Placeholder 2">
            <a:extLst>
              <a:ext uri="{FF2B5EF4-FFF2-40B4-BE49-F238E27FC236}">
                <a16:creationId xmlns:a16="http://schemas.microsoft.com/office/drawing/2014/main" id="{82D72060-3420-7FA4-841B-F4A2DBDB278C}"/>
              </a:ext>
            </a:extLst>
          </p:cNvPr>
          <p:cNvSpPr>
            <a:spLocks noGrp="1"/>
          </p:cNvSpPr>
          <p:nvPr>
            <p:ph idx="1"/>
          </p:nvPr>
        </p:nvSpPr>
        <p:spPr/>
        <p:txBody>
          <a:bodyPr/>
          <a:lstStyle/>
          <a:p>
            <a:r>
              <a:rPr lang="en-US" dirty="0"/>
              <a:t>Which patient with IBD should undergo DEXA screening?</a:t>
            </a:r>
          </a:p>
          <a:p>
            <a:pPr marL="457200" indent="-457200">
              <a:buFont typeface="+mj-lt"/>
              <a:buAutoNum type="alphaUcPeriod"/>
            </a:pPr>
            <a:r>
              <a:rPr lang="en-US" dirty="0"/>
              <a:t>25 </a:t>
            </a:r>
            <a:r>
              <a:rPr lang="en-US" dirty="0" err="1"/>
              <a:t>yo</a:t>
            </a:r>
            <a:r>
              <a:rPr lang="en-US" dirty="0"/>
              <a:t> on mesalamine only</a:t>
            </a:r>
          </a:p>
          <a:p>
            <a:pPr marL="457200" indent="-457200">
              <a:buFont typeface="+mj-lt"/>
              <a:buAutoNum type="alphaUcPeriod"/>
            </a:pPr>
            <a:r>
              <a:rPr lang="en-US" dirty="0"/>
              <a:t>40 </a:t>
            </a:r>
            <a:r>
              <a:rPr lang="en-US" dirty="0" err="1"/>
              <a:t>yo</a:t>
            </a:r>
            <a:r>
              <a:rPr lang="en-US" dirty="0"/>
              <a:t> on prednisone for 4 months</a:t>
            </a:r>
          </a:p>
          <a:p>
            <a:pPr marL="457200" indent="-457200">
              <a:buFont typeface="+mj-lt"/>
              <a:buAutoNum type="alphaUcPeriod"/>
            </a:pPr>
            <a:r>
              <a:rPr lang="en-US" dirty="0"/>
              <a:t>30 </a:t>
            </a:r>
            <a:r>
              <a:rPr lang="en-US" dirty="0" err="1"/>
              <a:t>yo</a:t>
            </a:r>
            <a:r>
              <a:rPr lang="en-US" dirty="0"/>
              <a:t> with no steroid exposure</a:t>
            </a:r>
          </a:p>
          <a:p>
            <a:pPr marL="457200" indent="-457200">
              <a:buFont typeface="+mj-lt"/>
              <a:buAutoNum type="alphaUcPeriod"/>
            </a:pPr>
            <a:r>
              <a:rPr lang="en-US" dirty="0"/>
              <a:t>35 </a:t>
            </a:r>
            <a:r>
              <a:rPr lang="en-US" dirty="0" err="1"/>
              <a:t>yo</a:t>
            </a:r>
            <a:r>
              <a:rPr lang="en-US" dirty="0"/>
              <a:t> newly diagnosed, asymptomatic</a:t>
            </a:r>
          </a:p>
        </p:txBody>
      </p:sp>
    </p:spTree>
    <p:extLst>
      <p:ext uri="{BB962C8B-B14F-4D97-AF65-F5344CB8AC3E}">
        <p14:creationId xmlns:p14="http://schemas.microsoft.com/office/powerpoint/2010/main" val="1341810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59D3BC1-0A48-8472-8803-AFF3C2FE3B69}"/>
              </a:ext>
            </a:extLst>
          </p:cNvPr>
          <p:cNvSpPr/>
          <p:nvPr/>
        </p:nvSpPr>
        <p:spPr>
          <a:xfrm>
            <a:off x="200967" y="3678979"/>
            <a:ext cx="8500906" cy="25997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61D6FDF-346E-1DFC-75B3-6BACD6AECD45}"/>
              </a:ext>
            </a:extLst>
          </p:cNvPr>
          <p:cNvSpPr>
            <a:spLocks noGrp="1"/>
          </p:cNvSpPr>
          <p:nvPr>
            <p:ph idx="1"/>
          </p:nvPr>
        </p:nvSpPr>
        <p:spPr/>
        <p:txBody>
          <a:bodyPr/>
          <a:lstStyle/>
          <a:p>
            <a:pPr marL="0" indent="0">
              <a:buNone/>
            </a:pPr>
            <a:r>
              <a:rPr lang="en-US" dirty="0"/>
              <a:t>● Patients with traditional risk factors and IBD should undergo bone mineral density testing at the time of diagnosis</a:t>
            </a:r>
          </a:p>
          <a:p>
            <a:pPr>
              <a:buFont typeface="Courier New" panose="02070309020205020404" pitchFamily="49" charset="0"/>
              <a:buChar char="o"/>
            </a:pPr>
            <a:r>
              <a:rPr lang="en-US" dirty="0"/>
              <a:t>Low BMI</a:t>
            </a:r>
          </a:p>
          <a:p>
            <a:pPr>
              <a:buFont typeface="Courier New" panose="02070309020205020404" pitchFamily="49" charset="0"/>
              <a:buChar char="o"/>
            </a:pPr>
            <a:r>
              <a:rPr lang="en-US" dirty="0"/>
              <a:t>&gt; 3 months cumulative steroid exposure</a:t>
            </a:r>
          </a:p>
          <a:p>
            <a:pPr>
              <a:buFont typeface="Courier New" panose="02070309020205020404" pitchFamily="49" charset="0"/>
              <a:buChar char="o"/>
            </a:pPr>
            <a:r>
              <a:rPr lang="en-US" dirty="0"/>
              <a:t>Smoker</a:t>
            </a:r>
          </a:p>
          <a:p>
            <a:pPr>
              <a:buFont typeface="Courier New" panose="02070309020205020404" pitchFamily="49" charset="0"/>
              <a:buChar char="o"/>
            </a:pPr>
            <a:r>
              <a:rPr lang="en-US" dirty="0"/>
              <a:t>Post-menopausal</a:t>
            </a:r>
          </a:p>
          <a:p>
            <a:pPr>
              <a:buFont typeface="Courier New" panose="02070309020205020404" pitchFamily="49" charset="0"/>
              <a:buChar char="o"/>
            </a:pPr>
            <a:r>
              <a:rPr lang="en-US" dirty="0"/>
              <a:t>Malnutrition</a:t>
            </a:r>
          </a:p>
          <a:p>
            <a:pPr>
              <a:buFont typeface="Courier New" panose="02070309020205020404" pitchFamily="49" charset="0"/>
              <a:buChar char="o"/>
            </a:pPr>
            <a:r>
              <a:rPr lang="en-US" dirty="0"/>
              <a:t>Vitamin D/ calcium deficiency</a:t>
            </a:r>
          </a:p>
          <a:p>
            <a:pPr>
              <a:buFont typeface="Courier New" panose="02070309020205020404" pitchFamily="49" charset="0"/>
              <a:buChar char="o"/>
            </a:pPr>
            <a:r>
              <a:rPr lang="en-US" dirty="0"/>
              <a:t>Vitamin D and calcium supplements for women &gt;65 </a:t>
            </a:r>
            <a:r>
              <a:rPr lang="en-US" dirty="0" err="1"/>
              <a:t>yo</a:t>
            </a:r>
            <a:r>
              <a:rPr lang="en-US" dirty="0"/>
              <a:t> and men &gt;70</a:t>
            </a:r>
          </a:p>
        </p:txBody>
      </p:sp>
      <p:sp>
        <p:nvSpPr>
          <p:cNvPr id="8" name="Title 7">
            <a:extLst>
              <a:ext uri="{FF2B5EF4-FFF2-40B4-BE49-F238E27FC236}">
                <a16:creationId xmlns:a16="http://schemas.microsoft.com/office/drawing/2014/main" id="{3E6BFD90-C3B1-19A4-5E49-15D3C6E408B8}"/>
              </a:ext>
            </a:extLst>
          </p:cNvPr>
          <p:cNvSpPr>
            <a:spLocks noGrp="1"/>
          </p:cNvSpPr>
          <p:nvPr>
            <p:ph type="title"/>
          </p:nvPr>
        </p:nvSpPr>
        <p:spPr/>
        <p:txBody>
          <a:bodyPr/>
          <a:lstStyle/>
          <a:p>
            <a:r>
              <a:rPr lang="en-US" dirty="0"/>
              <a:t>Bone Health</a:t>
            </a:r>
          </a:p>
        </p:txBody>
      </p:sp>
    </p:spTree>
    <p:extLst>
      <p:ext uri="{BB962C8B-B14F-4D97-AF65-F5344CB8AC3E}">
        <p14:creationId xmlns:p14="http://schemas.microsoft.com/office/powerpoint/2010/main" val="3630277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Key Literature &amp; Guidelines</a:t>
            </a:r>
          </a:p>
        </p:txBody>
      </p:sp>
      <p:sp>
        <p:nvSpPr>
          <p:cNvPr id="3" name="Content Placeholder 2"/>
          <p:cNvSpPr>
            <a:spLocks noGrp="1"/>
          </p:cNvSpPr>
          <p:nvPr>
            <p:ph idx="1"/>
          </p:nvPr>
        </p:nvSpPr>
        <p:spPr/>
        <p:txBody>
          <a:bodyPr/>
          <a:lstStyle/>
          <a:p>
            <a:r>
              <a:t>Farraye et al. ACG Clinical Guideline Update. Am J Gastroenterol. 2025</a:t>
            </a:r>
          </a:p>
          <a:p>
            <a:pPr lvl="1"/>
            <a:r>
              <a:t>Caldera et al. AGA Clinical Practice Update. Clin Gastroenterol Hepatol. 2025</a:t>
            </a:r>
          </a:p>
          <a:p>
            <a:pPr lvl="1"/>
            <a:r>
              <a:t>Grohskopf et al. ACIP Influenza Recommendations. MMWR 2024–25</a:t>
            </a:r>
          </a:p>
          <a:p>
            <a:pPr lvl="1"/>
            <a:r>
              <a:t>Anderson et al. Recombinant Zoster Vaccine in Immunocompromised Adults. MMWR 2022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D0931330-50E1-433A-E857-69F0A5091AEE}"/>
              </a:ext>
            </a:extLst>
          </p:cNvPr>
          <p:cNvSpPr>
            <a:spLocks noGrp="1"/>
          </p:cNvSpPr>
          <p:nvPr>
            <p:ph idx="1"/>
          </p:nvPr>
        </p:nvSpPr>
        <p:spPr/>
        <p:txBody>
          <a:bodyPr>
            <a:normAutofit lnSpcReduction="10000"/>
          </a:bodyPr>
          <a:lstStyle/>
          <a:p>
            <a:r>
              <a:rPr lang="en-US" dirty="0"/>
              <a:t>Patients with Crohn’s disease should be told to quit and referred to smoking cessation therapy</a:t>
            </a:r>
          </a:p>
          <a:p>
            <a:pPr marL="0" indent="0">
              <a:buNone/>
            </a:pPr>
            <a:r>
              <a:rPr lang="en-US" dirty="0"/>
              <a:t>■ Studies have shown up to 3x prevalence of </a:t>
            </a:r>
            <a:r>
              <a:rPr lang="en-US" dirty="0" err="1"/>
              <a:t>Crohns</a:t>
            </a:r>
            <a:r>
              <a:rPr lang="en-US" dirty="0"/>
              <a:t> in smokers vs non-smokers</a:t>
            </a:r>
          </a:p>
          <a:p>
            <a:pPr marL="0" indent="0">
              <a:buNone/>
            </a:pPr>
            <a:r>
              <a:rPr lang="en-US" dirty="0"/>
              <a:t>○ Smoking is associated with disease progression</a:t>
            </a:r>
          </a:p>
          <a:p>
            <a:pPr marL="0" indent="0">
              <a:buNone/>
            </a:pPr>
            <a:r>
              <a:rPr lang="en-US" dirty="0"/>
              <a:t>■ Associated with need for steroids or thiopurines as well as development of arthropathy</a:t>
            </a:r>
          </a:p>
          <a:p>
            <a:pPr marL="0" indent="0">
              <a:buNone/>
            </a:pPr>
            <a:r>
              <a:rPr lang="en-US" dirty="0"/>
              <a:t>■ Decreased time to development of </a:t>
            </a:r>
            <a:r>
              <a:rPr lang="en-US" dirty="0" err="1"/>
              <a:t>stricturing</a:t>
            </a:r>
            <a:r>
              <a:rPr lang="en-US" dirty="0"/>
              <a:t> disease</a:t>
            </a:r>
          </a:p>
          <a:p>
            <a:pPr marL="0" indent="0">
              <a:buNone/>
            </a:pPr>
            <a:r>
              <a:rPr lang="en-US" dirty="0"/>
              <a:t>■ Decreased time to first surgery</a:t>
            </a:r>
          </a:p>
          <a:p>
            <a:pPr marL="0" indent="0">
              <a:buNone/>
            </a:pPr>
            <a:r>
              <a:rPr lang="en-US" dirty="0"/>
              <a:t>■ Increased risk of flares and flares after surgery</a:t>
            </a:r>
          </a:p>
          <a:p>
            <a:pPr marL="0" indent="0">
              <a:buNone/>
            </a:pPr>
            <a:r>
              <a:rPr lang="en-US" dirty="0"/>
              <a:t>■ Less likely to respond to treatment</a:t>
            </a:r>
          </a:p>
          <a:p>
            <a:pPr marL="0" indent="0">
              <a:buNone/>
            </a:pPr>
            <a:r>
              <a:rPr lang="en-US" dirty="0"/>
              <a:t>■ Less likely to have good surgical outcomes</a:t>
            </a:r>
          </a:p>
          <a:p>
            <a:pPr marL="0" indent="0">
              <a:buNone/>
            </a:pPr>
            <a:r>
              <a:rPr lang="en-US" dirty="0"/>
              <a:t>■ Improved outcomes after quitting</a:t>
            </a:r>
          </a:p>
        </p:txBody>
      </p:sp>
      <p:sp>
        <p:nvSpPr>
          <p:cNvPr id="8" name="Title 7">
            <a:extLst>
              <a:ext uri="{FF2B5EF4-FFF2-40B4-BE49-F238E27FC236}">
                <a16:creationId xmlns:a16="http://schemas.microsoft.com/office/drawing/2014/main" id="{871EDA61-8369-9AC4-8E3C-95D24014AC10}"/>
              </a:ext>
            </a:extLst>
          </p:cNvPr>
          <p:cNvSpPr>
            <a:spLocks noGrp="1"/>
          </p:cNvSpPr>
          <p:nvPr>
            <p:ph type="title"/>
          </p:nvPr>
        </p:nvSpPr>
        <p:spPr/>
        <p:txBody>
          <a:bodyPr/>
          <a:lstStyle/>
          <a:p>
            <a:r>
              <a:rPr lang="en-US" dirty="0"/>
              <a:t>Smoking</a:t>
            </a:r>
          </a:p>
        </p:txBody>
      </p:sp>
    </p:spTree>
    <p:extLst>
      <p:ext uri="{BB962C8B-B14F-4D97-AF65-F5344CB8AC3E}">
        <p14:creationId xmlns:p14="http://schemas.microsoft.com/office/powerpoint/2010/main" val="39802516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2B85C5CA-0565-2294-0AB6-7D540526A2C2}"/>
              </a:ext>
            </a:extLst>
          </p:cNvPr>
          <p:cNvSpPr>
            <a:spLocks noGrp="1"/>
          </p:cNvSpPr>
          <p:nvPr>
            <p:ph idx="1"/>
          </p:nvPr>
        </p:nvSpPr>
        <p:spPr/>
        <p:txBody>
          <a:bodyPr/>
          <a:lstStyle/>
          <a:p>
            <a:r>
              <a:rPr lang="en-US" dirty="0"/>
              <a:t>Check for TB and hepatitis B prior to starting advanced IBD therapy</a:t>
            </a:r>
          </a:p>
        </p:txBody>
      </p:sp>
      <p:sp>
        <p:nvSpPr>
          <p:cNvPr id="9" name="Title 8">
            <a:extLst>
              <a:ext uri="{FF2B5EF4-FFF2-40B4-BE49-F238E27FC236}">
                <a16:creationId xmlns:a16="http://schemas.microsoft.com/office/drawing/2014/main" id="{03CB2CAC-307C-DF4C-9313-E3715D5E1336}"/>
              </a:ext>
            </a:extLst>
          </p:cNvPr>
          <p:cNvSpPr>
            <a:spLocks noGrp="1"/>
          </p:cNvSpPr>
          <p:nvPr>
            <p:ph type="title"/>
          </p:nvPr>
        </p:nvSpPr>
        <p:spPr/>
        <p:txBody>
          <a:bodyPr/>
          <a:lstStyle/>
          <a:p>
            <a:r>
              <a:rPr lang="en-US" dirty="0"/>
              <a:t>Latent Infections</a:t>
            </a:r>
          </a:p>
        </p:txBody>
      </p:sp>
    </p:spTree>
    <p:extLst>
      <p:ext uri="{BB962C8B-B14F-4D97-AF65-F5344CB8AC3E}">
        <p14:creationId xmlns:p14="http://schemas.microsoft.com/office/powerpoint/2010/main" val="29668116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CA94B3B-285C-AE4F-6275-30A346B53EDC}"/>
              </a:ext>
            </a:extLst>
          </p:cNvPr>
          <p:cNvSpPr>
            <a:spLocks noGrp="1"/>
          </p:cNvSpPr>
          <p:nvPr>
            <p:ph type="title"/>
          </p:nvPr>
        </p:nvSpPr>
        <p:spPr/>
        <p:txBody>
          <a:bodyPr/>
          <a:lstStyle/>
          <a:p>
            <a:r>
              <a:rPr lang="en-US" dirty="0"/>
              <a:t>Pregnancy</a:t>
            </a:r>
          </a:p>
        </p:txBody>
      </p:sp>
      <p:graphicFrame>
        <p:nvGraphicFramePr>
          <p:cNvPr id="2" name="Content Placeholder 1">
            <a:extLst>
              <a:ext uri="{FF2B5EF4-FFF2-40B4-BE49-F238E27FC236}">
                <a16:creationId xmlns:a16="http://schemas.microsoft.com/office/drawing/2014/main" id="{65BE15F2-7897-0A45-CDC8-0AC01D64C325}"/>
              </a:ext>
            </a:extLst>
          </p:cNvPr>
          <p:cNvGraphicFramePr>
            <a:graphicFrameLocks noGrp="1"/>
          </p:cNvGraphicFramePr>
          <p:nvPr>
            <p:ph idx="1"/>
            <p:extLst>
              <p:ext uri="{D42A27DB-BD31-4B8C-83A1-F6EECF244321}">
                <p14:modId xmlns:p14="http://schemas.microsoft.com/office/powerpoint/2010/main" val="2833749740"/>
              </p:ext>
            </p:extLst>
          </p:nvPr>
        </p:nvGraphicFramePr>
        <p:xfrm>
          <a:off x="628650" y="1690689"/>
          <a:ext cx="7886700" cy="3761205"/>
        </p:xfrm>
        <a:graphic>
          <a:graphicData uri="http://schemas.openxmlformats.org/drawingml/2006/table">
            <a:tbl>
              <a:tblPr/>
              <a:tblGrid>
                <a:gridCol w="7886700">
                  <a:extLst>
                    <a:ext uri="{9D8B030D-6E8A-4147-A177-3AD203B41FA5}">
                      <a16:colId xmlns:a16="http://schemas.microsoft.com/office/drawing/2014/main" val="3649913055"/>
                    </a:ext>
                  </a:extLst>
                </a:gridCol>
              </a:tblGrid>
              <a:tr h="3033230">
                <a:tc>
                  <a:txBody>
                    <a:bodyPr/>
                    <a:lstStyle/>
                    <a:p>
                      <a:pPr fontAlgn="t">
                        <a:lnSpc>
                          <a:spcPct val="100000"/>
                        </a:lnSpc>
                        <a:buNone/>
                      </a:pPr>
                      <a:r>
                        <a:rPr lang="en-US" sz="2000" b="0" i="0" dirty="0">
                          <a:effectLst/>
                          <a:latin typeface="Segoe UI" panose="020B0502040204020203" pitchFamily="34" charset="0"/>
                        </a:rPr>
                        <a:t>A 36‑year‑old woman with Crohn’s disease on </a:t>
                      </a:r>
                      <a:r>
                        <a:rPr lang="en-US" sz="2000" b="0" i="0" dirty="0" err="1">
                          <a:effectLst/>
                          <a:latin typeface="Segoe UI" panose="020B0502040204020203" pitchFamily="34" charset="0"/>
                        </a:rPr>
                        <a:t>ustekinumab</a:t>
                      </a:r>
                      <a:r>
                        <a:rPr lang="en-US" sz="2000" b="0" i="0" dirty="0">
                          <a:effectLst/>
                          <a:latin typeface="Segoe UI" panose="020B0502040204020203" pitchFamily="34" charset="0"/>
                        </a:rPr>
                        <a:t> asks about </a:t>
                      </a:r>
                      <a:r>
                        <a:rPr lang="en-US" sz="2000" b="1" i="0" dirty="0">
                          <a:effectLst/>
                          <a:latin typeface="Segoe UI" panose="020B0502040204020203" pitchFamily="34" charset="0"/>
                        </a:rPr>
                        <a:t>pregnancy planning</a:t>
                      </a:r>
                      <a:r>
                        <a:rPr lang="en-US" sz="2000" b="0" i="0" dirty="0">
                          <a:effectLst/>
                          <a:latin typeface="Segoe UI" panose="020B0502040204020203" pitchFamily="34" charset="0"/>
                        </a:rPr>
                        <a:t>. Which of the following is the most appropriate recommendation?</a:t>
                      </a:r>
                    </a:p>
                    <a:p>
                      <a:pPr fontAlgn="t">
                        <a:lnSpc>
                          <a:spcPct val="100000"/>
                        </a:lnSpc>
                        <a:buNone/>
                      </a:pPr>
                      <a:endParaRPr lang="en-US" sz="2000" b="0" i="0" dirty="0">
                        <a:effectLst/>
                        <a:latin typeface="Segoe UI" panose="020B0502040204020203" pitchFamily="34" charset="0"/>
                      </a:endParaRPr>
                    </a:p>
                    <a:p>
                      <a:pPr fontAlgn="t">
                        <a:lnSpc>
                          <a:spcPct val="100000"/>
                        </a:lnSpc>
                        <a:buNone/>
                      </a:pPr>
                      <a:r>
                        <a:rPr lang="en-US" sz="2000" b="1" i="0" dirty="0">
                          <a:effectLst/>
                          <a:latin typeface="Segoe UI" panose="020B0502040204020203" pitchFamily="34" charset="0"/>
                        </a:rPr>
                        <a:t>A.</a:t>
                      </a:r>
                      <a:r>
                        <a:rPr lang="en-US" sz="2000" b="0" i="0" dirty="0">
                          <a:effectLst/>
                          <a:latin typeface="Segoe UI" panose="020B0502040204020203" pitchFamily="34" charset="0"/>
                        </a:rPr>
                        <a:t> Discontinue </a:t>
                      </a:r>
                      <a:r>
                        <a:rPr lang="en-US" sz="2000" b="0" i="0" dirty="0" err="1">
                          <a:effectLst/>
                          <a:latin typeface="Segoe UI" panose="020B0502040204020203" pitchFamily="34" charset="0"/>
                        </a:rPr>
                        <a:t>ustekinumab</a:t>
                      </a:r>
                      <a:r>
                        <a:rPr lang="en-US" sz="2000" b="0" i="0" dirty="0">
                          <a:effectLst/>
                          <a:latin typeface="Segoe UI" panose="020B0502040204020203" pitchFamily="34" charset="0"/>
                        </a:rPr>
                        <a:t> 6 months before conception</a:t>
                      </a:r>
                      <a:br>
                        <a:rPr lang="en-US" sz="2000" b="0" i="0" dirty="0">
                          <a:effectLst/>
                          <a:latin typeface="Segoe UI" panose="020B0502040204020203" pitchFamily="34" charset="0"/>
                        </a:rPr>
                      </a:br>
                      <a:r>
                        <a:rPr lang="en-US" sz="2000" b="1" i="0" dirty="0">
                          <a:effectLst/>
                          <a:latin typeface="Segoe UI" panose="020B0502040204020203" pitchFamily="34" charset="0"/>
                        </a:rPr>
                        <a:t>B.</a:t>
                      </a:r>
                      <a:r>
                        <a:rPr lang="en-US" sz="2000" b="0" i="0" dirty="0">
                          <a:effectLst/>
                          <a:latin typeface="Segoe UI" panose="020B0502040204020203" pitchFamily="34" charset="0"/>
                        </a:rPr>
                        <a:t> Continue </a:t>
                      </a:r>
                      <a:r>
                        <a:rPr lang="en-US" sz="2000" b="0" i="0" dirty="0" err="1">
                          <a:effectLst/>
                          <a:latin typeface="Segoe UI" panose="020B0502040204020203" pitchFamily="34" charset="0"/>
                        </a:rPr>
                        <a:t>ustekinumab</a:t>
                      </a:r>
                      <a:r>
                        <a:rPr lang="en-US" sz="2000" b="0" i="0" dirty="0">
                          <a:effectLst/>
                          <a:latin typeface="Segoe UI" panose="020B0502040204020203" pitchFamily="34" charset="0"/>
                        </a:rPr>
                        <a:t>, as disease remission is the priority for pregnancy outcomes</a:t>
                      </a:r>
                      <a:br>
                        <a:rPr lang="en-US" sz="2000" b="0" i="0" dirty="0">
                          <a:effectLst/>
                          <a:latin typeface="Segoe UI" panose="020B0502040204020203" pitchFamily="34" charset="0"/>
                        </a:rPr>
                      </a:br>
                      <a:r>
                        <a:rPr lang="en-US" sz="2000" b="1" i="0" dirty="0">
                          <a:effectLst/>
                          <a:latin typeface="Segoe UI" panose="020B0502040204020203" pitchFamily="34" charset="0"/>
                        </a:rPr>
                        <a:t>C.</a:t>
                      </a:r>
                      <a:r>
                        <a:rPr lang="en-US" sz="2000" b="0" i="0" dirty="0">
                          <a:effectLst/>
                          <a:latin typeface="Segoe UI" panose="020B0502040204020203" pitchFamily="34" charset="0"/>
                        </a:rPr>
                        <a:t> Switch to methotrexate to maintain remission during pregnancy</a:t>
                      </a:r>
                      <a:br>
                        <a:rPr lang="en-US" sz="2000" b="0" i="0" dirty="0">
                          <a:effectLst/>
                          <a:latin typeface="Segoe UI" panose="020B0502040204020203" pitchFamily="34" charset="0"/>
                        </a:rPr>
                      </a:br>
                      <a:r>
                        <a:rPr lang="en-US" sz="2000" b="1" i="0" dirty="0">
                          <a:effectLst/>
                          <a:latin typeface="Segoe UI" panose="020B0502040204020203" pitchFamily="34" charset="0"/>
                        </a:rPr>
                        <a:t>D.</a:t>
                      </a:r>
                      <a:r>
                        <a:rPr lang="en-US" sz="2000" b="0" i="0" dirty="0">
                          <a:effectLst/>
                          <a:latin typeface="Segoe UI" panose="020B0502040204020203" pitchFamily="34" charset="0"/>
                        </a:rPr>
                        <a:t> Avoid all vaccines during pregnancy</a:t>
                      </a:r>
                    </a:p>
                  </a:txBody>
                  <a:tcP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chemeClr val="bg1"/>
                    </a:solidFill>
                  </a:tcPr>
                </a:tc>
                <a:extLst>
                  <a:ext uri="{0D108BD9-81ED-4DB2-BD59-A6C34878D82A}">
                    <a16:rowId xmlns:a16="http://schemas.microsoft.com/office/drawing/2014/main" val="2054027324"/>
                  </a:ext>
                </a:extLst>
              </a:tr>
              <a:tr h="727975">
                <a:tc>
                  <a:txBody>
                    <a:bodyPr/>
                    <a:lstStyle/>
                    <a:p>
                      <a:endParaRPr lang="en-US" dirty="0"/>
                    </a:p>
                  </a:txBody>
                  <a:tcPr>
                    <a:lnT w="9525" cap="flat" cmpd="sng" algn="ctr">
                      <a:solidFill>
                        <a:srgbClr val="E6E6E6"/>
                      </a:solidFill>
                      <a:prstDash val="solid"/>
                      <a:round/>
                      <a:headEnd type="none" w="med" len="med"/>
                      <a:tailEnd type="none" w="med" len="med"/>
                    </a:lnT>
                  </a:tcPr>
                </a:tc>
                <a:extLst>
                  <a:ext uri="{0D108BD9-81ED-4DB2-BD59-A6C34878D82A}">
                    <a16:rowId xmlns:a16="http://schemas.microsoft.com/office/drawing/2014/main" val="3836660651"/>
                  </a:ext>
                </a:extLst>
              </a:tr>
            </a:tbl>
          </a:graphicData>
        </a:graphic>
      </p:graphicFrame>
    </p:spTree>
    <p:extLst>
      <p:ext uri="{BB962C8B-B14F-4D97-AF65-F5344CB8AC3E}">
        <p14:creationId xmlns:p14="http://schemas.microsoft.com/office/powerpoint/2010/main" val="38408225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0DB44-58E0-1C1D-06EB-B7E256E1E2EB}"/>
              </a:ext>
            </a:extLst>
          </p:cNvPr>
          <p:cNvSpPr>
            <a:spLocks noGrp="1"/>
          </p:cNvSpPr>
          <p:nvPr>
            <p:ph type="title"/>
          </p:nvPr>
        </p:nvSpPr>
        <p:spPr/>
        <p:txBody>
          <a:bodyPr/>
          <a:lstStyle/>
          <a:p>
            <a:r>
              <a:rPr lang="en-US" dirty="0"/>
              <a:t>Pregnancy and IBD</a:t>
            </a:r>
          </a:p>
        </p:txBody>
      </p:sp>
      <p:sp>
        <p:nvSpPr>
          <p:cNvPr id="3" name="Content Placeholder 2">
            <a:extLst>
              <a:ext uri="{FF2B5EF4-FFF2-40B4-BE49-F238E27FC236}">
                <a16:creationId xmlns:a16="http://schemas.microsoft.com/office/drawing/2014/main" id="{B9C17D2F-17D2-47BB-2BA2-2339A1087F5B}"/>
              </a:ext>
            </a:extLst>
          </p:cNvPr>
          <p:cNvSpPr>
            <a:spLocks noGrp="1"/>
          </p:cNvSpPr>
          <p:nvPr>
            <p:ph idx="1"/>
          </p:nvPr>
        </p:nvSpPr>
        <p:spPr/>
        <p:txBody>
          <a:bodyPr>
            <a:normAutofit fontScale="92500"/>
          </a:bodyPr>
          <a:lstStyle/>
          <a:p>
            <a:pPr fontAlgn="base"/>
            <a:r>
              <a:rPr lang="en-US" b="1" dirty="0"/>
              <a:t>Safe Biologic Therapies</a:t>
            </a:r>
            <a:r>
              <a:rPr lang="en-US" dirty="0"/>
              <a:t>​</a:t>
            </a:r>
          </a:p>
          <a:p>
            <a:pPr marL="0" indent="0" fontAlgn="base">
              <a:buNone/>
            </a:pPr>
            <a:r>
              <a:rPr lang="en-US" dirty="0"/>
              <a:t>Biologic therapies like anti-TNF agents, vedolizumab, Ustekinumab, and IL23i  are generally safe and essential to continue during pregnancy for remission maintenance.​ </a:t>
            </a:r>
            <a:r>
              <a:rPr lang="en-US" dirty="0" err="1"/>
              <a:t>JAKi</a:t>
            </a:r>
            <a:r>
              <a:rPr lang="en-US" dirty="0"/>
              <a:t> at present do not have enough data for pregnancy</a:t>
            </a:r>
          </a:p>
          <a:p>
            <a:pPr fontAlgn="base"/>
            <a:r>
              <a:rPr lang="en-US" b="1" dirty="0"/>
              <a:t>Thiopurine Use Guidelines</a:t>
            </a:r>
            <a:r>
              <a:rPr lang="en-US" dirty="0"/>
              <a:t>​</a:t>
            </a:r>
          </a:p>
          <a:p>
            <a:pPr marL="0" indent="0" fontAlgn="base">
              <a:buNone/>
            </a:pPr>
            <a:r>
              <a:rPr lang="en-US" dirty="0"/>
              <a:t>Thiopurines are safe for ongoing use but should not be started during  pregnancy due to delayed effects and potential risks.​</a:t>
            </a:r>
          </a:p>
          <a:p>
            <a:pPr fontAlgn="base"/>
            <a:r>
              <a:rPr lang="en-US" b="1" dirty="0"/>
              <a:t>Contraindicated Methotrexate</a:t>
            </a:r>
            <a:r>
              <a:rPr lang="en-US" dirty="0"/>
              <a:t>​</a:t>
            </a:r>
          </a:p>
          <a:p>
            <a:pPr marL="0" indent="0" fontAlgn="base">
              <a:buNone/>
            </a:pPr>
            <a:r>
              <a:rPr lang="en-US" dirty="0"/>
              <a:t>Methotrexate is strictly contraindicated during pregnancy due </a:t>
            </a:r>
            <a:r>
              <a:rPr lang="en-US" dirty="0" err="1"/>
              <a:t>toteratogenic</a:t>
            </a:r>
            <a:r>
              <a:rPr lang="en-US" dirty="0"/>
              <a:t> effects and must be stopped three months </a:t>
            </a:r>
            <a:r>
              <a:rPr lang="en-US" dirty="0" err="1"/>
              <a:t>beforeconception</a:t>
            </a:r>
            <a:r>
              <a:rPr lang="en-US" dirty="0"/>
              <a:t>.​</a:t>
            </a:r>
          </a:p>
          <a:p>
            <a:pPr fontAlgn="base"/>
            <a:r>
              <a:rPr lang="en-US" b="1" dirty="0"/>
              <a:t>Corticosteroids and </a:t>
            </a:r>
            <a:r>
              <a:rPr lang="en-US" b="1" dirty="0" err="1"/>
              <a:t>Aminosalicylates</a:t>
            </a:r>
            <a:r>
              <a:rPr lang="en-US" dirty="0"/>
              <a:t>​</a:t>
            </a:r>
          </a:p>
          <a:p>
            <a:pPr marL="0" indent="0" fontAlgn="base">
              <a:buNone/>
            </a:pPr>
            <a:r>
              <a:rPr lang="en-US" dirty="0"/>
              <a:t>Corticosteroids should be minimized for chronic use due to </a:t>
            </a:r>
            <a:r>
              <a:rPr lang="en-US" dirty="0" err="1"/>
              <a:t>risks;aminosalicylates</a:t>
            </a:r>
            <a:r>
              <a:rPr lang="en-US" dirty="0"/>
              <a:t> are safe but avoid formulations with dibutyl phthalate.​</a:t>
            </a:r>
          </a:p>
          <a:p>
            <a:endParaRPr lang="en-US" dirty="0"/>
          </a:p>
        </p:txBody>
      </p:sp>
    </p:spTree>
    <p:extLst>
      <p:ext uri="{BB962C8B-B14F-4D97-AF65-F5344CB8AC3E}">
        <p14:creationId xmlns:p14="http://schemas.microsoft.com/office/powerpoint/2010/main" val="29892428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DFAF9-C98A-18DB-7263-CDAB810187EE}"/>
              </a:ext>
            </a:extLst>
          </p:cNvPr>
          <p:cNvSpPr>
            <a:spLocks noGrp="1"/>
          </p:cNvSpPr>
          <p:nvPr>
            <p:ph type="title"/>
          </p:nvPr>
        </p:nvSpPr>
        <p:spPr/>
        <p:txBody>
          <a:bodyPr/>
          <a:lstStyle/>
          <a:p>
            <a:r>
              <a:rPr lang="en-US" dirty="0"/>
              <a:t>Labor and Delivery</a:t>
            </a:r>
          </a:p>
        </p:txBody>
      </p:sp>
      <p:sp>
        <p:nvSpPr>
          <p:cNvPr id="3" name="Content Placeholder 2">
            <a:extLst>
              <a:ext uri="{FF2B5EF4-FFF2-40B4-BE49-F238E27FC236}">
                <a16:creationId xmlns:a16="http://schemas.microsoft.com/office/drawing/2014/main" id="{5EBA1A61-D7D1-B51E-6974-52CAD1F5CF08}"/>
              </a:ext>
            </a:extLst>
          </p:cNvPr>
          <p:cNvSpPr>
            <a:spLocks noGrp="1"/>
          </p:cNvSpPr>
          <p:nvPr>
            <p:ph idx="1"/>
          </p:nvPr>
        </p:nvSpPr>
        <p:spPr/>
        <p:txBody>
          <a:bodyPr/>
          <a:lstStyle/>
          <a:p>
            <a:pPr fontAlgn="base"/>
            <a:r>
              <a:rPr lang="en-US" b="1" dirty="0"/>
              <a:t>Individualized Delivery Decisions</a:t>
            </a:r>
            <a:r>
              <a:rPr lang="en-US" dirty="0"/>
              <a:t>​</a:t>
            </a:r>
          </a:p>
          <a:p>
            <a:pPr marL="0" indent="0" fontAlgn="base">
              <a:buNone/>
            </a:pPr>
            <a:r>
              <a:rPr lang="en-US" dirty="0"/>
              <a:t>Delivery plans for women with IBD must consider disease activity and obstetric factors for safe outcomes.​</a:t>
            </a:r>
          </a:p>
          <a:p>
            <a:pPr fontAlgn="base"/>
            <a:r>
              <a:rPr lang="en-US" b="1" dirty="0"/>
              <a:t>Cesarean Section Indications</a:t>
            </a:r>
            <a:r>
              <a:rPr lang="en-US" dirty="0"/>
              <a:t>​</a:t>
            </a:r>
          </a:p>
          <a:p>
            <a:pPr marL="0" indent="0" fontAlgn="base">
              <a:buNone/>
            </a:pPr>
            <a:r>
              <a:rPr lang="en-US" dirty="0"/>
              <a:t>Cesarean delivery is recommended for active perianal Crohn’s or complex fistulas to prevent complications.​</a:t>
            </a:r>
          </a:p>
          <a:p>
            <a:pPr fontAlgn="base"/>
            <a:r>
              <a:rPr lang="en-US" b="1" dirty="0"/>
              <a:t>Medication and Maintenance Therapy</a:t>
            </a:r>
            <a:r>
              <a:rPr lang="en-US" dirty="0"/>
              <a:t>​</a:t>
            </a:r>
          </a:p>
          <a:p>
            <a:pPr marL="0" indent="0" fontAlgn="base">
              <a:buNone/>
            </a:pPr>
            <a:r>
              <a:rPr lang="en-US" dirty="0"/>
              <a:t>Continuing maintenance therapy during delivery reduces risk of IBD flares in vulnerable periods.​</a:t>
            </a:r>
          </a:p>
          <a:p>
            <a:pPr fontAlgn="base"/>
            <a:r>
              <a:rPr lang="en-US" b="1" dirty="0"/>
              <a:t>Breastfeeding Safety and Education</a:t>
            </a:r>
            <a:r>
              <a:rPr lang="en-US" dirty="0"/>
              <a:t>​</a:t>
            </a:r>
          </a:p>
          <a:p>
            <a:pPr marL="0" indent="0" fontAlgn="base">
              <a:buNone/>
            </a:pPr>
            <a:r>
              <a:rPr lang="en-US" dirty="0"/>
              <a:t>Breastfeeding is safe with most IBD medications; patient education promotes adherence and infant health.​</a:t>
            </a:r>
          </a:p>
          <a:p>
            <a:endParaRPr lang="en-US" dirty="0"/>
          </a:p>
        </p:txBody>
      </p:sp>
    </p:spTree>
    <p:extLst>
      <p:ext uri="{BB962C8B-B14F-4D97-AF65-F5344CB8AC3E}">
        <p14:creationId xmlns:p14="http://schemas.microsoft.com/office/powerpoint/2010/main" val="1042402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CBDDA-74ED-5999-C811-24B0FFA6FA95}"/>
              </a:ext>
            </a:extLst>
          </p:cNvPr>
          <p:cNvSpPr>
            <a:spLocks noGrp="1"/>
          </p:cNvSpPr>
          <p:nvPr>
            <p:ph type="title"/>
          </p:nvPr>
        </p:nvSpPr>
        <p:spPr/>
        <p:txBody>
          <a:bodyPr/>
          <a:lstStyle/>
          <a:p>
            <a:r>
              <a:rPr lang="en-US" dirty="0"/>
              <a:t>Post partum</a:t>
            </a:r>
          </a:p>
        </p:txBody>
      </p:sp>
      <p:sp>
        <p:nvSpPr>
          <p:cNvPr id="3" name="Content Placeholder 2">
            <a:extLst>
              <a:ext uri="{FF2B5EF4-FFF2-40B4-BE49-F238E27FC236}">
                <a16:creationId xmlns:a16="http://schemas.microsoft.com/office/drawing/2014/main" id="{75088905-910B-3023-0625-4613A277DBD7}"/>
              </a:ext>
            </a:extLst>
          </p:cNvPr>
          <p:cNvSpPr>
            <a:spLocks noGrp="1"/>
          </p:cNvSpPr>
          <p:nvPr>
            <p:ph idx="1"/>
          </p:nvPr>
        </p:nvSpPr>
        <p:spPr/>
        <p:txBody>
          <a:bodyPr/>
          <a:lstStyle/>
          <a:p>
            <a:pPr fontAlgn="base"/>
            <a:r>
              <a:rPr lang="en-US" b="1" dirty="0"/>
              <a:t>Postpartum Monitoring</a:t>
            </a:r>
            <a:r>
              <a:rPr lang="en-US" dirty="0"/>
              <a:t>​</a:t>
            </a:r>
          </a:p>
          <a:p>
            <a:pPr marL="0" indent="0" fontAlgn="base">
              <a:buNone/>
            </a:pPr>
            <a:r>
              <a:rPr lang="en-US" dirty="0"/>
              <a:t>Close monitoring for IBD flares postpartum is essential to prevent disease relapse and ensure maternal health.​</a:t>
            </a:r>
          </a:p>
          <a:p>
            <a:pPr fontAlgn="base"/>
            <a:r>
              <a:rPr lang="en-US" b="1" dirty="0"/>
              <a:t>Vaccination Timing for Infants</a:t>
            </a:r>
            <a:r>
              <a:rPr lang="en-US" dirty="0"/>
              <a:t>​</a:t>
            </a:r>
          </a:p>
          <a:p>
            <a:pPr marL="0" indent="0" fontAlgn="base">
              <a:buNone/>
            </a:pPr>
            <a:r>
              <a:rPr lang="en-US" dirty="0"/>
              <a:t>Delay live vaccines like rotavirus until six months for infants exposed to biologics; inactivated vaccines follow standard schedules.​</a:t>
            </a:r>
          </a:p>
          <a:p>
            <a:pPr fontAlgn="base"/>
            <a:r>
              <a:rPr lang="en-US" b="1" dirty="0"/>
              <a:t>Breastfeeding Safety</a:t>
            </a:r>
            <a:r>
              <a:rPr lang="en-US" dirty="0"/>
              <a:t>​</a:t>
            </a:r>
          </a:p>
          <a:p>
            <a:pPr marL="0" indent="0" fontAlgn="base">
              <a:buNone/>
            </a:pPr>
            <a:r>
              <a:rPr lang="en-US" dirty="0"/>
              <a:t>Breastfeeding is safe during biologic and immunomodulator therapy due to minimal drug transfer into breast milk.​</a:t>
            </a:r>
          </a:p>
          <a:p>
            <a:pPr fontAlgn="base"/>
            <a:r>
              <a:rPr lang="en-US" b="1" dirty="0"/>
              <a:t>Pediatric Follow-up</a:t>
            </a:r>
            <a:r>
              <a:rPr lang="en-US" dirty="0"/>
              <a:t>​</a:t>
            </a:r>
          </a:p>
          <a:p>
            <a:pPr marL="0" indent="0" fontAlgn="base">
              <a:buNone/>
            </a:pPr>
            <a:r>
              <a:rPr lang="en-US" dirty="0"/>
              <a:t>Ongoing pediatric follow-up focuses on growth monitoring and infection prevention to promote infant well-being.​</a:t>
            </a:r>
          </a:p>
          <a:p>
            <a:endParaRPr lang="en-US" dirty="0"/>
          </a:p>
        </p:txBody>
      </p:sp>
    </p:spTree>
    <p:extLst>
      <p:ext uri="{BB962C8B-B14F-4D97-AF65-F5344CB8AC3E}">
        <p14:creationId xmlns:p14="http://schemas.microsoft.com/office/powerpoint/2010/main" val="3954625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2CDC1-72CC-F732-179A-F0231DBAC3F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4FB0185-0DC3-FB9F-4E0E-F514FA646CD0}"/>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7822961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Bottom Line</a:t>
            </a:r>
          </a:p>
        </p:txBody>
      </p:sp>
      <p:sp>
        <p:nvSpPr>
          <p:cNvPr id="3" name="Content Placeholder 2"/>
          <p:cNvSpPr>
            <a:spLocks noGrp="1"/>
          </p:cNvSpPr>
          <p:nvPr>
            <p:ph idx="1"/>
          </p:nvPr>
        </p:nvSpPr>
        <p:spPr/>
        <p:txBody>
          <a:bodyPr/>
          <a:lstStyle/>
          <a:p>
            <a:r>
              <a:rPr dirty="0"/>
              <a:t>✔ Preventive care is part of IBD management</a:t>
            </a:r>
          </a:p>
          <a:p>
            <a:r>
              <a:rPr dirty="0"/>
              <a:t>✔ </a:t>
            </a:r>
            <a:r>
              <a:rPr lang="en-US" dirty="0"/>
              <a:t>PCPs</a:t>
            </a:r>
            <a:r>
              <a:rPr dirty="0"/>
              <a:t> play a key role in closing care gaps</a:t>
            </a:r>
          </a:p>
          <a:p>
            <a:r>
              <a:rPr dirty="0"/>
              <a:t>✔ Use guidelines to guide safe, evidence-based decisions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1720A-DE2F-E63D-9C60-C0B4FF528F15}"/>
              </a:ext>
            </a:extLst>
          </p:cNvPr>
          <p:cNvSpPr>
            <a:spLocks noGrp="1"/>
          </p:cNvSpPr>
          <p:nvPr>
            <p:ph type="title"/>
          </p:nvPr>
        </p:nvSpPr>
        <p:spPr/>
        <p:txBody>
          <a:bodyPr/>
          <a:lstStyle/>
          <a:p>
            <a:endParaRPr lang="en-US"/>
          </a:p>
        </p:txBody>
      </p:sp>
      <p:pic>
        <p:nvPicPr>
          <p:cNvPr id="4" name="Picture 3">
            <a:extLst>
              <a:ext uri="{FF2B5EF4-FFF2-40B4-BE49-F238E27FC236}">
                <a16:creationId xmlns:a16="http://schemas.microsoft.com/office/drawing/2014/main" id="{4AA06A1A-0440-D92D-1566-0CFF252194CE}"/>
              </a:ext>
            </a:extLst>
          </p:cNvPr>
          <p:cNvPicPr>
            <a:picLocks noChangeAspect="1"/>
          </p:cNvPicPr>
          <p:nvPr/>
        </p:nvPicPr>
        <p:blipFill>
          <a:blip r:embed="rId2"/>
          <a:stretch>
            <a:fillRect/>
          </a:stretch>
        </p:blipFill>
        <p:spPr>
          <a:xfrm>
            <a:off x="1936405" y="1176243"/>
            <a:ext cx="5271189" cy="4505513"/>
          </a:xfrm>
          <a:prstGeom prst="rect">
            <a:avLst/>
          </a:prstGeom>
        </p:spPr>
      </p:pic>
    </p:spTree>
    <p:extLst>
      <p:ext uri="{BB962C8B-B14F-4D97-AF65-F5344CB8AC3E}">
        <p14:creationId xmlns:p14="http://schemas.microsoft.com/office/powerpoint/2010/main" val="3577271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A3CC9-C6E8-DEB2-BB7E-F89AE142B7B5}"/>
              </a:ext>
            </a:extLst>
          </p:cNvPr>
          <p:cNvSpPr>
            <a:spLocks noGrp="1"/>
          </p:cNvSpPr>
          <p:nvPr>
            <p:ph type="title"/>
          </p:nvPr>
        </p:nvSpPr>
        <p:spPr/>
        <p:txBody>
          <a:bodyPr/>
          <a:lstStyle/>
          <a:p>
            <a:r>
              <a:rPr lang="en-US" b="1" dirty="0"/>
              <a:t>Background information</a:t>
            </a:r>
          </a:p>
        </p:txBody>
      </p:sp>
      <p:sp>
        <p:nvSpPr>
          <p:cNvPr id="3" name="Content Placeholder 2">
            <a:extLst>
              <a:ext uri="{FF2B5EF4-FFF2-40B4-BE49-F238E27FC236}">
                <a16:creationId xmlns:a16="http://schemas.microsoft.com/office/drawing/2014/main" id="{35F8CD3F-CB9A-170C-C684-9534ADEC9C8D}"/>
              </a:ext>
            </a:extLst>
          </p:cNvPr>
          <p:cNvSpPr>
            <a:spLocks noGrp="1"/>
          </p:cNvSpPr>
          <p:nvPr>
            <p:ph idx="1"/>
          </p:nvPr>
        </p:nvSpPr>
        <p:spPr/>
        <p:txBody>
          <a:bodyPr>
            <a:normAutofit fontScale="70000" lnSpcReduction="20000"/>
          </a:bodyPr>
          <a:lstStyle/>
          <a:p>
            <a:pPr marL="0" indent="0">
              <a:buNone/>
            </a:pPr>
            <a:r>
              <a:rPr lang="en-US" sz="2600" dirty="0"/>
              <a:t>● Autoimmune disorders</a:t>
            </a:r>
          </a:p>
          <a:p>
            <a:pPr marL="0" indent="0">
              <a:buNone/>
            </a:pPr>
            <a:r>
              <a:rPr lang="en-US" sz="2600" dirty="0"/>
              <a:t>○ No clear inciting factors, although, some things have been implicated such as</a:t>
            </a:r>
          </a:p>
          <a:p>
            <a:pPr marL="0" indent="0">
              <a:buNone/>
            </a:pPr>
            <a:r>
              <a:rPr lang="en-US" sz="2600" dirty="0"/>
              <a:t> antibiotic use as a child, early appendectomy, hygiene hypothesis, </a:t>
            </a:r>
            <a:r>
              <a:rPr lang="en-US" sz="2600" dirty="0" err="1"/>
              <a:t>etc</a:t>
            </a:r>
            <a:endParaRPr lang="en-US" sz="2600" dirty="0"/>
          </a:p>
          <a:p>
            <a:pPr marL="0" indent="0">
              <a:buNone/>
            </a:pPr>
            <a:endParaRPr lang="en-US" sz="2600" dirty="0"/>
          </a:p>
          <a:p>
            <a:pPr marL="0" indent="0">
              <a:buNone/>
            </a:pPr>
            <a:r>
              <a:rPr lang="en-US" sz="2600" dirty="0"/>
              <a:t>● Crohn’s can affect anywhere in the GI tract - from mouth to anus</a:t>
            </a:r>
          </a:p>
          <a:p>
            <a:pPr marL="0" indent="0">
              <a:buNone/>
            </a:pPr>
            <a:r>
              <a:rPr lang="en-US" sz="2600" dirty="0"/>
              <a:t>○ Causes transmural inflammation</a:t>
            </a:r>
          </a:p>
          <a:p>
            <a:pPr marL="0" indent="0">
              <a:buNone/>
            </a:pPr>
            <a:endParaRPr lang="en-US" sz="2600" dirty="0"/>
          </a:p>
          <a:p>
            <a:pPr marL="0" indent="0">
              <a:buNone/>
            </a:pPr>
            <a:r>
              <a:rPr lang="en-US" sz="2600" dirty="0"/>
              <a:t>● Ulcerative colitis primarily affects the colon</a:t>
            </a:r>
          </a:p>
          <a:p>
            <a:pPr marL="0" indent="0">
              <a:buNone/>
            </a:pPr>
            <a:r>
              <a:rPr lang="en-US" sz="2600" dirty="0"/>
              <a:t>○ More superficial inflammation</a:t>
            </a:r>
            <a:r>
              <a:rPr lang="en-US" sz="2600" b="0" i="0" u="none" strike="noStrike" baseline="0" dirty="0">
                <a:solidFill>
                  <a:srgbClr val="FFFFFF"/>
                </a:solidFill>
                <a:latin typeface="Lato-Regular"/>
              </a:rPr>
              <a:t> </a:t>
            </a:r>
            <a:r>
              <a:rPr lang="en-US" sz="3600" b="0" i="0" u="none" strike="noStrike" baseline="0" dirty="0">
                <a:solidFill>
                  <a:srgbClr val="FFFFFF"/>
                </a:solidFill>
                <a:latin typeface="Lato-Regular"/>
              </a:rPr>
              <a:t>the GI tract - from mouth to anus</a:t>
            </a:r>
          </a:p>
          <a:p>
            <a:pPr algn="l"/>
            <a:r>
              <a:rPr lang="en-US" sz="2800" b="0" i="0" u="none" strike="noStrike" baseline="0" dirty="0">
                <a:solidFill>
                  <a:srgbClr val="FFFFFF"/>
                </a:solidFill>
                <a:latin typeface="ArialMT"/>
              </a:rPr>
              <a:t>○ </a:t>
            </a:r>
            <a:r>
              <a:rPr lang="en-US" sz="2800" b="0" i="0" u="none" strike="noStrike" baseline="0" dirty="0">
                <a:solidFill>
                  <a:srgbClr val="FFFFFF"/>
                </a:solidFill>
                <a:latin typeface="Lato-Regular"/>
              </a:rPr>
              <a:t>Causes transmural inflammation</a:t>
            </a:r>
          </a:p>
          <a:p>
            <a:pPr algn="l"/>
            <a:r>
              <a:rPr lang="en-US" sz="3600" b="0" i="0" u="none" strike="noStrike" baseline="0" dirty="0">
                <a:solidFill>
                  <a:srgbClr val="FFFFFF"/>
                </a:solidFill>
                <a:latin typeface="ArialMT"/>
              </a:rPr>
              <a:t>● </a:t>
            </a:r>
            <a:r>
              <a:rPr lang="en-US" sz="3600" b="0" i="0" u="none" strike="noStrike" baseline="0" dirty="0">
                <a:solidFill>
                  <a:srgbClr val="FFFFFF"/>
                </a:solidFill>
                <a:latin typeface="Lato-Regular"/>
              </a:rPr>
              <a:t>Ulcerative colitis primarily affects the colon</a:t>
            </a:r>
          </a:p>
          <a:p>
            <a:pPr algn="l"/>
            <a:r>
              <a:rPr lang="en-US" sz="2800" b="0" i="0" u="none" strike="noStrike" baseline="0" dirty="0">
                <a:solidFill>
                  <a:srgbClr val="FFFFFF"/>
                </a:solidFill>
                <a:latin typeface="ArialMT"/>
              </a:rPr>
              <a:t>○ </a:t>
            </a:r>
            <a:r>
              <a:rPr lang="en-US" sz="2800" b="0" i="0" u="none" strike="noStrike" baseline="0" dirty="0">
                <a:solidFill>
                  <a:srgbClr val="FFFFFF"/>
                </a:solidFill>
                <a:latin typeface="Lato-Regular"/>
              </a:rPr>
              <a:t>More superficial inflammation</a:t>
            </a:r>
            <a:endParaRPr lang="en-US" sz="2800" dirty="0"/>
          </a:p>
        </p:txBody>
      </p:sp>
    </p:spTree>
    <p:extLst>
      <p:ext uri="{BB962C8B-B14F-4D97-AF65-F5344CB8AC3E}">
        <p14:creationId xmlns:p14="http://schemas.microsoft.com/office/powerpoint/2010/main" val="2319910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C5DD0-052E-BC79-A75C-8B47606769B4}"/>
              </a:ext>
            </a:extLst>
          </p:cNvPr>
          <p:cNvSpPr>
            <a:spLocks noGrp="1"/>
          </p:cNvSpPr>
          <p:nvPr>
            <p:ph type="title"/>
          </p:nvPr>
        </p:nvSpPr>
        <p:spPr>
          <a:xfrm>
            <a:off x="628650" y="830953"/>
            <a:ext cx="7886700" cy="756182"/>
          </a:xfrm>
        </p:spPr>
        <p:txBody>
          <a:bodyPr/>
          <a:lstStyle/>
          <a:p>
            <a:r>
              <a:rPr lang="en-US" dirty="0"/>
              <a:t>Demographics</a:t>
            </a:r>
          </a:p>
        </p:txBody>
      </p:sp>
      <p:sp>
        <p:nvSpPr>
          <p:cNvPr id="3" name="Content Placeholder 2">
            <a:extLst>
              <a:ext uri="{FF2B5EF4-FFF2-40B4-BE49-F238E27FC236}">
                <a16:creationId xmlns:a16="http://schemas.microsoft.com/office/drawing/2014/main" id="{225A565A-EAE4-DA3F-BDF5-60B20094E175}"/>
              </a:ext>
            </a:extLst>
          </p:cNvPr>
          <p:cNvSpPr>
            <a:spLocks noGrp="1"/>
          </p:cNvSpPr>
          <p:nvPr>
            <p:ph idx="1"/>
          </p:nvPr>
        </p:nvSpPr>
        <p:spPr/>
        <p:txBody>
          <a:bodyPr/>
          <a:lstStyle/>
          <a:p>
            <a:pPr marL="0" indent="0">
              <a:buNone/>
            </a:pPr>
            <a:r>
              <a:rPr lang="en-US" dirty="0"/>
              <a:t>● Affects approximately 1:200 Americans</a:t>
            </a:r>
          </a:p>
          <a:p>
            <a:pPr marL="0" indent="0">
              <a:buNone/>
            </a:pPr>
            <a:r>
              <a:rPr lang="en-US" dirty="0"/>
              <a:t>● 708,000 with Crohn’s, 907,000 with UC</a:t>
            </a:r>
          </a:p>
          <a:p>
            <a:pPr marL="0" indent="0">
              <a:buNone/>
            </a:pPr>
            <a:r>
              <a:rPr lang="en-US" dirty="0"/>
              <a:t>● Highest incidence of new cases diagnosed between age 15 and 35</a:t>
            </a:r>
          </a:p>
          <a:p>
            <a:pPr marL="0" indent="0">
              <a:buNone/>
            </a:pPr>
            <a:r>
              <a:rPr lang="en-US" dirty="0"/>
              <a:t>○ Second peak in patients in their 60s-70s</a:t>
            </a:r>
          </a:p>
          <a:p>
            <a:pPr marL="0" indent="0">
              <a:buNone/>
            </a:pPr>
            <a:r>
              <a:rPr lang="en-US" dirty="0"/>
              <a:t>○ No difference between males and females</a:t>
            </a:r>
          </a:p>
        </p:txBody>
      </p:sp>
    </p:spTree>
    <p:extLst>
      <p:ext uri="{BB962C8B-B14F-4D97-AF65-F5344CB8AC3E}">
        <p14:creationId xmlns:p14="http://schemas.microsoft.com/office/powerpoint/2010/main" val="3479926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Why Preventive Care Matters in IBD</a:t>
            </a:r>
          </a:p>
        </p:txBody>
      </p:sp>
      <p:sp>
        <p:nvSpPr>
          <p:cNvPr id="3" name="Content Placeholder 2"/>
          <p:cNvSpPr>
            <a:spLocks noGrp="1"/>
          </p:cNvSpPr>
          <p:nvPr>
            <p:ph idx="1"/>
          </p:nvPr>
        </p:nvSpPr>
        <p:spPr/>
        <p:txBody>
          <a:bodyPr>
            <a:normAutofit/>
          </a:bodyPr>
          <a:lstStyle/>
          <a:p>
            <a:r>
              <a:rPr sz="2000" dirty="0"/>
              <a:t>IBD patients have higher risk of infections, malignancy, and bone disease</a:t>
            </a:r>
          </a:p>
          <a:p>
            <a:pPr lvl="1"/>
            <a:r>
              <a:rPr sz="2000" dirty="0"/>
              <a:t>Immunosuppressive therapies change vaccine eligibility</a:t>
            </a:r>
          </a:p>
          <a:p>
            <a:pPr lvl="1"/>
            <a:r>
              <a:rPr sz="2000" dirty="0"/>
              <a:t>Primary care and inpatient teams often miss preventive care opportunities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5DEE3-EAD8-0E38-70D5-09935F43722E}"/>
              </a:ext>
            </a:extLst>
          </p:cNvPr>
          <p:cNvSpPr>
            <a:spLocks noGrp="1"/>
          </p:cNvSpPr>
          <p:nvPr>
            <p:ph type="title"/>
          </p:nvPr>
        </p:nvSpPr>
        <p:spPr>
          <a:xfrm>
            <a:off x="628650" y="839580"/>
            <a:ext cx="7886700" cy="611418"/>
          </a:xfrm>
        </p:spPr>
        <p:txBody>
          <a:bodyPr>
            <a:normAutofit/>
          </a:bodyPr>
          <a:lstStyle/>
          <a:p>
            <a:r>
              <a:rPr lang="en-US" sz="3200" b="1" dirty="0"/>
              <a:t>Systemic immunosuppression</a:t>
            </a:r>
          </a:p>
        </p:txBody>
      </p:sp>
      <p:sp>
        <p:nvSpPr>
          <p:cNvPr id="3" name="Content Placeholder 2">
            <a:extLst>
              <a:ext uri="{FF2B5EF4-FFF2-40B4-BE49-F238E27FC236}">
                <a16:creationId xmlns:a16="http://schemas.microsoft.com/office/drawing/2014/main" id="{58769086-40CA-A3B6-A153-C59AA34FC8F8}"/>
              </a:ext>
            </a:extLst>
          </p:cNvPr>
          <p:cNvSpPr>
            <a:spLocks noGrp="1"/>
          </p:cNvSpPr>
          <p:nvPr>
            <p:ph idx="1"/>
          </p:nvPr>
        </p:nvSpPr>
        <p:spPr>
          <a:xfrm>
            <a:off x="468601" y="1873781"/>
            <a:ext cx="7886700" cy="4351338"/>
          </a:xfrm>
        </p:spPr>
        <p:txBody>
          <a:bodyPr/>
          <a:lstStyle/>
          <a:p>
            <a:r>
              <a:rPr lang="en-US" dirty="0"/>
              <a:t>Systemic immunosuppression  refers to current treatment with Prednisone (more than 20 mg per day for more than 14 days), azathioprine, mercaptopurine, methotrexate, cyclosporine, tacrolimus, infliximab, adalimumab, golimumab, certolizumab, </a:t>
            </a:r>
            <a:r>
              <a:rPr lang="en-US" dirty="0" err="1"/>
              <a:t>ustekinumab</a:t>
            </a:r>
            <a:r>
              <a:rPr lang="en-US" dirty="0"/>
              <a:t>, </a:t>
            </a:r>
            <a:r>
              <a:rPr lang="en-US" dirty="0" err="1"/>
              <a:t>risankizumab</a:t>
            </a:r>
            <a:r>
              <a:rPr lang="en-US" dirty="0"/>
              <a:t>, </a:t>
            </a:r>
            <a:r>
              <a:rPr lang="en-US" dirty="0" err="1"/>
              <a:t>mirikizumab</a:t>
            </a:r>
            <a:r>
              <a:rPr lang="en-US" dirty="0"/>
              <a:t>, </a:t>
            </a:r>
            <a:r>
              <a:rPr lang="en-US" dirty="0" err="1"/>
              <a:t>guselkumab</a:t>
            </a:r>
            <a:r>
              <a:rPr lang="en-US" dirty="0"/>
              <a:t>, </a:t>
            </a:r>
            <a:r>
              <a:rPr lang="en-US" dirty="0" err="1"/>
              <a:t>etrasimod</a:t>
            </a:r>
            <a:r>
              <a:rPr lang="en-US" dirty="0"/>
              <a:t>, ozanimod, </a:t>
            </a:r>
            <a:r>
              <a:rPr lang="en-US" dirty="0" err="1"/>
              <a:t>upadacitinib</a:t>
            </a:r>
            <a:r>
              <a:rPr lang="en-US" dirty="0"/>
              <a:t>, or tofacitinib</a:t>
            </a:r>
          </a:p>
        </p:txBody>
      </p:sp>
    </p:spTree>
    <p:extLst>
      <p:ext uri="{BB962C8B-B14F-4D97-AF65-F5344CB8AC3E}">
        <p14:creationId xmlns:p14="http://schemas.microsoft.com/office/powerpoint/2010/main" val="60704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Vaccination</a:t>
            </a:r>
            <a:endParaRPr dirty="0"/>
          </a:p>
        </p:txBody>
      </p:sp>
      <p:sp>
        <p:nvSpPr>
          <p:cNvPr id="3" name="Content Placeholder 2"/>
          <p:cNvSpPr>
            <a:spLocks noGrp="1"/>
          </p:cNvSpPr>
          <p:nvPr>
            <p:ph idx="1"/>
          </p:nvPr>
        </p:nvSpPr>
        <p:spPr/>
        <p:txBody>
          <a:bodyPr/>
          <a:lstStyle/>
          <a:p>
            <a:r>
              <a:rPr dirty="0"/>
              <a:t>A 28-year-old woman with Crohn disease on infliximab presents for routine care. Which vaccine is CONTRAINDICATED?</a:t>
            </a:r>
          </a:p>
          <a:p>
            <a:pPr marL="342900" lvl="1" indent="0">
              <a:buNone/>
            </a:pPr>
            <a:r>
              <a:rPr dirty="0"/>
              <a:t>A. Influenza (inactivated)</a:t>
            </a:r>
          </a:p>
          <a:p>
            <a:pPr marL="342900" lvl="1" indent="0">
              <a:buNone/>
            </a:pPr>
            <a:r>
              <a:rPr dirty="0"/>
              <a:t>B. Recombinant zoster vaccine (Shingrix)</a:t>
            </a:r>
          </a:p>
          <a:p>
            <a:pPr marL="342900" lvl="1" indent="0">
              <a:buNone/>
            </a:pPr>
            <a:r>
              <a:rPr dirty="0"/>
              <a:t>C. MMR vaccine</a:t>
            </a:r>
          </a:p>
          <a:p>
            <a:pPr marL="342900" lvl="1" indent="0">
              <a:buNone/>
            </a:pPr>
            <a:r>
              <a:rPr dirty="0"/>
              <a:t>D. PCV20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Vaccination Framework for IBD</a:t>
            </a:r>
          </a:p>
        </p:txBody>
      </p:sp>
      <p:sp>
        <p:nvSpPr>
          <p:cNvPr id="3" name="Content Placeholder 2"/>
          <p:cNvSpPr>
            <a:spLocks noGrp="1"/>
          </p:cNvSpPr>
          <p:nvPr>
            <p:ph idx="1"/>
          </p:nvPr>
        </p:nvSpPr>
        <p:spPr/>
        <p:txBody>
          <a:bodyPr/>
          <a:lstStyle/>
          <a:p>
            <a:r>
              <a:rPr dirty="0"/>
              <a:t>Inactivated vaccines: SAFE on immunosuppression</a:t>
            </a:r>
          </a:p>
          <a:p>
            <a:pPr lvl="1"/>
            <a:r>
              <a:rPr dirty="0"/>
              <a:t>Live vaccines: CONTRAINDICATED during immunosuppression</a:t>
            </a:r>
          </a:p>
          <a:p>
            <a:pPr lvl="1"/>
            <a:r>
              <a:rPr dirty="0"/>
              <a:t>Always assess vaccines BEFORE starting biologics or steroids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Core Vaccines You Should Know</a:t>
            </a:r>
          </a:p>
        </p:txBody>
      </p:sp>
      <p:sp>
        <p:nvSpPr>
          <p:cNvPr id="3" name="Content Placeholder 2"/>
          <p:cNvSpPr>
            <a:spLocks noGrp="1"/>
          </p:cNvSpPr>
          <p:nvPr>
            <p:ph idx="1"/>
          </p:nvPr>
        </p:nvSpPr>
        <p:spPr>
          <a:xfrm>
            <a:off x="628650" y="1506447"/>
            <a:ext cx="7886700" cy="4351338"/>
          </a:xfrm>
        </p:spPr>
        <p:txBody>
          <a:bodyPr>
            <a:normAutofit/>
          </a:bodyPr>
          <a:lstStyle/>
          <a:p>
            <a:r>
              <a:rPr dirty="0"/>
              <a:t>Influenza: Annually (high-dose or adjuvanted if ≥65)</a:t>
            </a:r>
            <a:endParaRPr lang="en-US" dirty="0"/>
          </a:p>
          <a:p>
            <a:r>
              <a:rPr dirty="0"/>
              <a:t>COVID-19: Follow CDC general population guidance</a:t>
            </a:r>
            <a:endParaRPr lang="en-US" dirty="0"/>
          </a:p>
          <a:p>
            <a:r>
              <a:rPr dirty="0"/>
              <a:t>Pneumococcal: PCV20 or PCV21 for most adults</a:t>
            </a:r>
            <a:endParaRPr lang="en-US" dirty="0"/>
          </a:p>
          <a:p>
            <a:r>
              <a:rPr dirty="0"/>
              <a:t>Shingrix: 2-dose non-live vaccine for all adults ≥19 with IBD</a:t>
            </a:r>
            <a:endParaRPr lang="en-US" dirty="0"/>
          </a:p>
          <a:p>
            <a:r>
              <a:rPr lang="en-US" dirty="0"/>
              <a:t>Patients on biologics travelling to endemic areas for yellow fever should see ID</a:t>
            </a:r>
          </a:p>
          <a:p>
            <a:pPr marL="0" indent="0">
              <a:buNone/>
            </a:pPr>
            <a:r>
              <a:rPr lang="en-US" dirty="0"/>
              <a:t>○ Should NOT receive the vaccine as they are at risk for Yellow Fever vaccine associated viscerotropic disease which causes multi-organ failure and death</a:t>
            </a:r>
          </a:p>
          <a:p>
            <a:pPr marL="0" indent="0">
              <a:buNone/>
            </a:pPr>
            <a:r>
              <a:rPr lang="en-US" dirty="0"/>
              <a:t>○ Can give if biologics are held for at least 3 months prior and one month after vaccination</a:t>
            </a:r>
          </a:p>
          <a:p>
            <a:r>
              <a:rPr lang="en-US" dirty="0"/>
              <a:t>Adolescents with IBD should receive the meningococcal vaccine</a:t>
            </a:r>
          </a:p>
        </p:txBody>
      </p:sp>
    </p:spTree>
  </p:cSld>
  <p:clrMapOvr>
    <a:masterClrMapping/>
  </p:clrMapOvr>
</p:sld>
</file>

<file path=ppt/theme/theme1.xml><?xml version="1.0" encoding="utf-8"?>
<a:theme xmlns:a="http://schemas.openxmlformats.org/drawingml/2006/main" name="COMP2014">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MP2014" id="{EDE45E9E-A0B1-46DC-AAA3-50276F12A779}" vid="{6744B1F3-149E-4E2F-AB89-7287D9AB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1109</TotalTime>
  <Words>1754</Words>
  <Application>Microsoft Office PowerPoint</Application>
  <PresentationFormat>On-screen Show (4:3)</PresentationFormat>
  <Paragraphs>167</Paragraphs>
  <Slides>28</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28</vt:i4>
      </vt:variant>
    </vt:vector>
  </HeadingPairs>
  <TitlesOfParts>
    <vt:vector size="37" baseType="lpstr">
      <vt:lpstr>Arial</vt:lpstr>
      <vt:lpstr>ArialMT</vt:lpstr>
      <vt:lpstr>BlinkMacSystemFont</vt:lpstr>
      <vt:lpstr>Calibri</vt:lpstr>
      <vt:lpstr>Calibri Light</vt:lpstr>
      <vt:lpstr>Courier New</vt:lpstr>
      <vt:lpstr>Lato-Regular</vt:lpstr>
      <vt:lpstr>Segoe UI</vt:lpstr>
      <vt:lpstr>COMP2014</vt:lpstr>
      <vt:lpstr>Primary care for patients with inflammatory bowel disease</vt:lpstr>
      <vt:lpstr>Key Literature &amp; Guidelines</vt:lpstr>
      <vt:lpstr>Background information</vt:lpstr>
      <vt:lpstr>Demographics</vt:lpstr>
      <vt:lpstr>Why Preventive Care Matters in IBD</vt:lpstr>
      <vt:lpstr>Systemic immunosuppression</vt:lpstr>
      <vt:lpstr>Vaccination</vt:lpstr>
      <vt:lpstr>Vaccination Framework for IBD</vt:lpstr>
      <vt:lpstr>Core Vaccines You Should Know</vt:lpstr>
      <vt:lpstr>PowerPoint Presentation</vt:lpstr>
      <vt:lpstr>PowerPoint Presentation</vt:lpstr>
      <vt:lpstr>Live Vaccines </vt:lpstr>
      <vt:lpstr>PowerPoint Presentation</vt:lpstr>
      <vt:lpstr>PowerPoint Presentation</vt:lpstr>
      <vt:lpstr>Cancer Screening in IBD</vt:lpstr>
      <vt:lpstr>Skin Cancer Risk</vt:lpstr>
      <vt:lpstr>Depression and Anxiety</vt:lpstr>
      <vt:lpstr>Bone Health</vt:lpstr>
      <vt:lpstr>Bone Health</vt:lpstr>
      <vt:lpstr>Smoking</vt:lpstr>
      <vt:lpstr>Latent Infections</vt:lpstr>
      <vt:lpstr>Pregnancy</vt:lpstr>
      <vt:lpstr>Pregnancy and IBD</vt:lpstr>
      <vt:lpstr>Labor and Delivery</vt:lpstr>
      <vt:lpstr>Post partum</vt:lpstr>
      <vt:lpstr>PowerPoint Presentation</vt:lpstr>
      <vt:lpstr>Bottom Line</vt:lpstr>
      <vt:lpstr>PowerPoint Presentation</vt:lpstr>
    </vt:vector>
  </TitlesOfParts>
  <Company>Banner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Milas, Mira</dc:creator>
  <cp:lastModifiedBy>Sharma, Nisha H</cp:lastModifiedBy>
  <cp:revision>51</cp:revision>
  <dcterms:created xsi:type="dcterms:W3CDTF">2018-03-27T23:15:16Z</dcterms:created>
  <dcterms:modified xsi:type="dcterms:W3CDTF">2026-01-19T23:04:45Z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354bf20-7c69-4744-9500-5d4b17c6d7fe_Enabled">
    <vt:lpwstr>true</vt:lpwstr>
  </property>
  <property fmtid="{D5CDD505-2E9C-101B-9397-08002B2CF9AE}" pid="3" name="MSIP_Label_f354bf20-7c69-4744-9500-5d4b17c6d7fe_SetDate">
    <vt:lpwstr>2024-01-07T23:24:23Z</vt:lpwstr>
  </property>
  <property fmtid="{D5CDD505-2E9C-101B-9397-08002B2CF9AE}" pid="4" name="MSIP_Label_f354bf20-7c69-4744-9500-5d4b17c6d7fe_Method">
    <vt:lpwstr>Standard</vt:lpwstr>
  </property>
  <property fmtid="{D5CDD505-2E9C-101B-9397-08002B2CF9AE}" pid="5" name="MSIP_Label_f354bf20-7c69-4744-9500-5d4b17c6d7fe_Name">
    <vt:lpwstr>General Business</vt:lpwstr>
  </property>
  <property fmtid="{D5CDD505-2E9C-101B-9397-08002B2CF9AE}" pid="6" name="MSIP_Label_f354bf20-7c69-4744-9500-5d4b17c6d7fe_SiteId">
    <vt:lpwstr>fbe93c07-5a5c-4c35-a9f7-0be307326bc1</vt:lpwstr>
  </property>
  <property fmtid="{D5CDD505-2E9C-101B-9397-08002B2CF9AE}" pid="7" name="MSIP_Label_f354bf20-7c69-4744-9500-5d4b17c6d7fe_ActionId">
    <vt:lpwstr>9a59ae2d-8165-41e9-9b7d-e58951e13afb</vt:lpwstr>
  </property>
  <property fmtid="{D5CDD505-2E9C-101B-9397-08002B2CF9AE}" pid="8" name="MSIP_Label_f354bf20-7c69-4744-9500-5d4b17c6d7fe_ContentBits">
    <vt:lpwstr>2</vt:lpwstr>
  </property>
  <property fmtid="{D5CDD505-2E9C-101B-9397-08002B2CF9AE}" pid="9" name="ClassificationContentMarkingFooterLocations">
    <vt:lpwstr>COMP2014:8</vt:lpwstr>
  </property>
  <property fmtid="{D5CDD505-2E9C-101B-9397-08002B2CF9AE}" pid="10" name="ClassificationContentMarkingFooterText">
    <vt:lpwstr>General Business</vt:lpwstr>
  </property>
</Properties>
</file>