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84" r:id="rId9"/>
    <p:sldId id="260" r:id="rId10"/>
    <p:sldId id="261" r:id="rId11"/>
    <p:sldId id="262" r:id="rId12"/>
    <p:sldId id="263" r:id="rId13"/>
    <p:sldId id="264" r:id="rId14"/>
    <p:sldId id="265" r:id="rId15"/>
    <p:sldId id="266" r:id="rId16"/>
    <p:sldId id="267" r:id="rId17"/>
    <p:sldId id="268" r:id="rId18"/>
    <p:sldId id="286" r:id="rId19"/>
    <p:sldId id="287" r:id="rId20"/>
    <p:sldId id="269" r:id="rId21"/>
    <p:sldId id="270" r:id="rId22"/>
    <p:sldId id="285" r:id="rId23"/>
    <p:sldId id="271" r:id="rId24"/>
    <p:sldId id="272" r:id="rId25"/>
    <p:sldId id="273" r:id="rId26"/>
    <p:sldId id="274" r:id="rId27"/>
    <p:sldId id="283" r:id="rId28"/>
    <p:sldId id="275" r:id="rId29"/>
    <p:sldId id="276" r:id="rId30"/>
    <p:sldId id="277" r:id="rId31"/>
    <p:sldId id="278" r:id="rId32"/>
    <p:sldId id="279" r:id="rId33"/>
    <p:sldId id="280" r:id="rId34"/>
    <p:sldId id="288" r:id="rId35"/>
    <p:sldId id="289" r:id="rId36"/>
    <p:sldId id="290" r:id="rId37"/>
    <p:sldId id="281" r:id="rId38"/>
  </p:sldIdLst>
  <p:sldSz cx="12192000" cy="6858000"/>
  <p:notesSz cx="7010400" cy="9296400"/>
  <p:embeddedFontLst>
    <p:embeddedFont>
      <p:font typeface="IBM Plex Sans" panose="020B0503050203000203" pitchFamily="34" charset="0"/>
      <p:regular r:id="rId39"/>
      <p:bold r:id="rId40"/>
      <p:italic r:id="rId41"/>
      <p:boldItalic r:id="rId42"/>
    </p:embeddedFont>
    <p:embeddedFont>
      <p:font typeface="IBM Plex Sans Condensed" panose="020B0506050203000203" pitchFamily="34" charset="0"/>
      <p:regular r:id="rId43"/>
      <p:bold r:id="rId44"/>
      <p:italic r:id="rId45"/>
      <p:boldItalic r:id="rId46"/>
    </p:embeddedFont>
    <p:embeddedFont>
      <p:font typeface="IBM Plex Sans Condensed Italics" panose="020B0604020202020204" charset="0"/>
      <p:regular r:id="rId47"/>
    </p:embeddedFont>
    <p:embeddedFont>
      <p:font typeface="Open Sans" panose="020B0606030504020204" pitchFamily="34" charset="0"/>
      <p:regular r:id="rId48"/>
      <p:bold r:id="rId49"/>
      <p:italic r:id="rId50"/>
      <p:boldItalic r:id="rId51"/>
    </p:embeddedFont>
    <p:embeddedFont>
      <p:font typeface="Open Sans Italics" panose="020B0604020202020204"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122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svg"/><Relationship Id="rId1" Type="http://schemas.openxmlformats.org/officeDocument/2006/relationships/slideLayout" Target="../slideLayouts/slideLayout7.xml"/><Relationship Id="rId5" Type="http://schemas.openxmlformats.org/officeDocument/2006/relationships/hyperlink" Target="https://doi.org/10.1038/s41413-020-00112-2" TargetMode="Externa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sv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752856" y="743712"/>
            <a:ext cx="3275076" cy="4408932"/>
          </a:xfrm>
          <a:custGeom>
            <a:avLst/>
            <a:gdLst/>
            <a:ahLst/>
            <a:cxnLst/>
            <a:rect l="l" t="t" r="r" b="b"/>
            <a:pathLst>
              <a:path w="3275076" h="4408932">
                <a:moveTo>
                  <a:pt x="0" y="0"/>
                </a:moveTo>
                <a:lnTo>
                  <a:pt x="3275076" y="0"/>
                </a:lnTo>
                <a:lnTo>
                  <a:pt x="3275076" y="4408932"/>
                </a:lnTo>
                <a:lnTo>
                  <a:pt x="0" y="440893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8151876" y="1685544"/>
            <a:ext cx="3275076" cy="4408932"/>
          </a:xfrm>
          <a:custGeom>
            <a:avLst/>
            <a:gdLst/>
            <a:ahLst/>
            <a:cxnLst/>
            <a:rect l="l" t="t" r="r" b="b"/>
            <a:pathLst>
              <a:path w="3275076" h="4408932">
                <a:moveTo>
                  <a:pt x="0" y="0"/>
                </a:moveTo>
                <a:lnTo>
                  <a:pt x="3275076" y="0"/>
                </a:lnTo>
                <a:lnTo>
                  <a:pt x="3275076" y="4408932"/>
                </a:lnTo>
                <a:lnTo>
                  <a:pt x="0" y="440893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3502790" y="1626479"/>
            <a:ext cx="5414162" cy="1225020"/>
          </a:xfrm>
          <a:prstGeom prst="rect">
            <a:avLst/>
          </a:prstGeom>
        </p:spPr>
        <p:txBody>
          <a:bodyPr lIns="0" tIns="0" rIns="0" bIns="0" rtlCol="0" anchor="t">
            <a:spAutoFit/>
          </a:bodyPr>
          <a:lstStyle/>
          <a:p>
            <a:pPr algn="l">
              <a:lnSpc>
                <a:spcPts val="10080"/>
              </a:lnSpc>
            </a:pPr>
            <a:r>
              <a:rPr lang="en-US" sz="7200" spc="50" dirty="0">
                <a:solidFill>
                  <a:srgbClr val="191B0E"/>
                </a:solidFill>
                <a:latin typeface="IBM Plex Sans Condensed"/>
              </a:rPr>
              <a:t>RHEUMATOID </a:t>
            </a:r>
          </a:p>
        </p:txBody>
      </p:sp>
      <p:sp>
        <p:nvSpPr>
          <p:cNvPr id="5" name="TextBox 5"/>
          <p:cNvSpPr txBox="1"/>
          <p:nvPr/>
        </p:nvSpPr>
        <p:spPr>
          <a:xfrm>
            <a:off x="4068194" y="3212668"/>
            <a:ext cx="4848758" cy="882934"/>
          </a:xfrm>
          <a:prstGeom prst="rect">
            <a:avLst/>
          </a:prstGeom>
        </p:spPr>
        <p:txBody>
          <a:bodyPr wrap="square" lIns="0" tIns="0" rIns="0" bIns="0" rtlCol="0" anchor="t">
            <a:spAutoFit/>
          </a:bodyPr>
          <a:lstStyle/>
          <a:p>
            <a:pPr algn="ctr">
              <a:lnSpc>
                <a:spcPts val="3601"/>
              </a:lnSpc>
            </a:pPr>
            <a:r>
              <a:rPr lang="en-US" sz="7202" spc="50" dirty="0">
                <a:solidFill>
                  <a:srgbClr val="191B0E"/>
                </a:solidFill>
                <a:latin typeface="IBM Plex Sans Condensed"/>
              </a:rPr>
              <a:t>ARTHRITIS </a:t>
            </a:r>
            <a:r>
              <a:rPr lang="en-US" sz="2304" spc="16" dirty="0">
                <a:solidFill>
                  <a:srgbClr val="191B0E"/>
                </a:solidFill>
                <a:latin typeface="IBM Plex Sans Condensed"/>
              </a:rPr>
              <a:t>Trent Smith, MD</a:t>
            </a:r>
          </a:p>
        </p:txBody>
      </p:sp>
      <p:sp>
        <p:nvSpPr>
          <p:cNvPr id="6" name="TextBox 6"/>
          <p:cNvSpPr txBox="1"/>
          <p:nvPr/>
        </p:nvSpPr>
        <p:spPr>
          <a:xfrm>
            <a:off x="4716780" y="4358888"/>
            <a:ext cx="3665220" cy="382797"/>
          </a:xfrm>
          <a:prstGeom prst="rect">
            <a:avLst/>
          </a:prstGeom>
        </p:spPr>
        <p:txBody>
          <a:bodyPr wrap="square" lIns="0" tIns="0" rIns="0" bIns="0" rtlCol="0" anchor="t">
            <a:spAutoFit/>
          </a:bodyPr>
          <a:lstStyle/>
          <a:p>
            <a:pPr algn="ctr">
              <a:lnSpc>
                <a:spcPts val="3228"/>
              </a:lnSpc>
            </a:pPr>
            <a:r>
              <a:rPr lang="en-US" sz="2306" spc="16" dirty="0">
                <a:solidFill>
                  <a:srgbClr val="191B0E"/>
                </a:solidFill>
                <a:latin typeface="IBM Plex Sans Condensed"/>
              </a:rPr>
              <a:t>BUMCP Rheumatology </a:t>
            </a:r>
          </a:p>
        </p:txBody>
      </p:sp>
      <p:sp>
        <p:nvSpPr>
          <p:cNvPr id="7" name="TextBox 7"/>
          <p:cNvSpPr txBox="1"/>
          <p:nvPr/>
        </p:nvSpPr>
        <p:spPr>
          <a:xfrm>
            <a:off x="5475989" y="4867846"/>
            <a:ext cx="2220211" cy="299056"/>
          </a:xfrm>
          <a:prstGeom prst="rect">
            <a:avLst/>
          </a:prstGeom>
        </p:spPr>
        <p:txBody>
          <a:bodyPr wrap="square" lIns="0" tIns="0" rIns="0" bIns="0" rtlCol="0" anchor="t">
            <a:spAutoFit/>
          </a:bodyPr>
          <a:lstStyle/>
          <a:p>
            <a:pPr algn="ctr">
              <a:lnSpc>
                <a:spcPts val="2520"/>
              </a:lnSpc>
            </a:pPr>
            <a:r>
              <a:rPr lang="en-US" sz="1800" spc="12" dirty="0">
                <a:solidFill>
                  <a:srgbClr val="000000"/>
                </a:solidFill>
                <a:latin typeface="IBM Plex Sans Condensed"/>
              </a:rPr>
              <a:t>March,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1156716" y="1543812"/>
            <a:ext cx="4837176" cy="3602736"/>
          </a:xfrm>
          <a:custGeom>
            <a:avLst/>
            <a:gdLst/>
            <a:ahLst/>
            <a:cxnLst/>
            <a:rect l="l" t="t" r="r" b="b"/>
            <a:pathLst>
              <a:path w="4837176" h="3602736">
                <a:moveTo>
                  <a:pt x="0" y="0"/>
                </a:moveTo>
                <a:lnTo>
                  <a:pt x="4837176" y="0"/>
                </a:lnTo>
                <a:lnTo>
                  <a:pt x="4837176" y="3602736"/>
                </a:lnTo>
                <a:lnTo>
                  <a:pt x="0" y="3602736"/>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2136391" y="217732"/>
            <a:ext cx="9229554" cy="676789"/>
          </a:xfrm>
          <a:prstGeom prst="rect">
            <a:avLst/>
          </a:prstGeom>
        </p:spPr>
        <p:txBody>
          <a:bodyPr lIns="0" tIns="0" rIns="0" bIns="0" rtlCol="0" anchor="t">
            <a:spAutoFit/>
          </a:bodyPr>
          <a:lstStyle/>
          <a:p>
            <a:pPr algn="l">
              <a:lnSpc>
                <a:spcPts val="5594"/>
              </a:lnSpc>
            </a:pPr>
            <a:r>
              <a:rPr lang="en-US" sz="3995" spc="47">
                <a:solidFill>
                  <a:srgbClr val="191B0E"/>
                </a:solidFill>
                <a:latin typeface="IBM Plex Sans Condensed"/>
              </a:rPr>
              <a:t>70 yoF with 2 years of gradual deformities </a:t>
            </a:r>
          </a:p>
        </p:txBody>
      </p:sp>
      <p:sp>
        <p:nvSpPr>
          <p:cNvPr id="5" name="TextBox 5"/>
          <p:cNvSpPr txBox="1"/>
          <p:nvPr/>
        </p:nvSpPr>
        <p:spPr>
          <a:xfrm>
            <a:off x="6290186" y="4472730"/>
            <a:ext cx="4794199" cy="1824085"/>
          </a:xfrm>
          <a:prstGeom prst="rect">
            <a:avLst/>
          </a:prstGeom>
        </p:spPr>
        <p:txBody>
          <a:bodyPr lIns="0" tIns="0" rIns="0" bIns="0" rtlCol="0" anchor="t">
            <a:spAutoFit/>
          </a:bodyPr>
          <a:lstStyle/>
          <a:p>
            <a:pPr algn="l">
              <a:lnSpc>
                <a:spcPts val="2879"/>
              </a:lnSpc>
            </a:pPr>
            <a:r>
              <a:rPr lang="en-US" sz="2400" spc="28">
                <a:solidFill>
                  <a:srgbClr val="000000"/>
                </a:solidFill>
                <a:latin typeface="IBM Plex Sans Condensed"/>
              </a:rPr>
              <a:t>shoelaces, or tie my hair up anymore </a:t>
            </a:r>
          </a:p>
          <a:p>
            <a:pPr algn="r">
              <a:lnSpc>
                <a:spcPts val="2879"/>
              </a:lnSpc>
            </a:pPr>
            <a:endParaRPr lang="en-US" sz="2400" spc="28">
              <a:solidFill>
                <a:srgbClr val="000000"/>
              </a:solidFill>
              <a:latin typeface="IBM Plex Sans Condensed"/>
            </a:endParaRPr>
          </a:p>
          <a:p>
            <a:pPr algn="just">
              <a:lnSpc>
                <a:spcPts val="2879"/>
              </a:lnSpc>
            </a:pPr>
            <a:r>
              <a:rPr lang="en-US" sz="2400" spc="28">
                <a:solidFill>
                  <a:srgbClr val="000000"/>
                </a:solidFill>
                <a:latin typeface="IBM Plex Sans Condensed"/>
              </a:rPr>
              <a:t>I’m not taking any medication for my joints, I thought this was just part of getting older </a:t>
            </a:r>
          </a:p>
        </p:txBody>
      </p:sp>
      <p:sp>
        <p:nvSpPr>
          <p:cNvPr id="6" name="TextBox 6"/>
          <p:cNvSpPr txBox="1"/>
          <p:nvPr/>
        </p:nvSpPr>
        <p:spPr>
          <a:xfrm>
            <a:off x="6290186" y="903770"/>
            <a:ext cx="4967935" cy="2832135"/>
          </a:xfrm>
          <a:prstGeom prst="rect">
            <a:avLst/>
          </a:prstGeom>
        </p:spPr>
        <p:txBody>
          <a:bodyPr lIns="0" tIns="0" rIns="0" bIns="0" rtlCol="0" anchor="t">
            <a:spAutoFit/>
          </a:bodyPr>
          <a:lstStyle/>
          <a:p>
            <a:pPr algn="l">
              <a:lnSpc>
                <a:spcPts val="5762"/>
              </a:lnSpc>
            </a:pPr>
            <a:r>
              <a:rPr lang="en-US" sz="2400" spc="28">
                <a:solidFill>
                  <a:srgbClr val="000000"/>
                </a:solidFill>
                <a:latin typeface="IBM Plex Sans Condensed"/>
              </a:rPr>
              <a:t>She tells you:</a:t>
            </a:r>
          </a:p>
          <a:p>
            <a:pPr algn="l">
              <a:lnSpc>
                <a:spcPts val="5762"/>
              </a:lnSpc>
            </a:pPr>
            <a:r>
              <a:rPr lang="en-US" sz="2400" spc="28">
                <a:solidFill>
                  <a:srgbClr val="000000"/>
                </a:solidFill>
                <a:latin typeface="IBM Plex Sans Condensed"/>
              </a:rPr>
              <a:t>My kids and husband tell me I need to </a:t>
            </a:r>
          </a:p>
          <a:p>
            <a:pPr algn="l">
              <a:lnSpc>
                <a:spcPts val="1200"/>
              </a:lnSpc>
            </a:pPr>
            <a:r>
              <a:rPr lang="en-US" sz="2400" spc="28">
                <a:solidFill>
                  <a:srgbClr val="000000"/>
                </a:solidFill>
                <a:latin typeface="IBM Plex Sans Condensed"/>
              </a:rPr>
              <a:t>ask you about my hands</a:t>
            </a:r>
          </a:p>
          <a:p>
            <a:pPr algn="l">
              <a:lnSpc>
                <a:spcPts val="6000"/>
              </a:lnSpc>
            </a:pPr>
            <a:r>
              <a:rPr lang="en-US" sz="2400" spc="28">
                <a:solidFill>
                  <a:srgbClr val="000000"/>
                </a:solidFill>
                <a:latin typeface="IBM Plex Sans Condensed"/>
              </a:rPr>
              <a:t>I don’t have pain but my fingers don’t </a:t>
            </a:r>
          </a:p>
          <a:p>
            <a:pPr algn="l">
              <a:lnSpc>
                <a:spcPts val="1200"/>
              </a:lnSpc>
            </a:pPr>
            <a:r>
              <a:rPr lang="en-US" sz="2400" spc="28">
                <a:solidFill>
                  <a:srgbClr val="000000"/>
                </a:solidFill>
                <a:latin typeface="IBM Plex Sans Condensed"/>
              </a:rPr>
              <a:t>work like they used to </a:t>
            </a:r>
          </a:p>
        </p:txBody>
      </p:sp>
      <p:sp>
        <p:nvSpPr>
          <p:cNvPr id="7" name="TextBox 7"/>
          <p:cNvSpPr txBox="1"/>
          <p:nvPr/>
        </p:nvSpPr>
        <p:spPr>
          <a:xfrm>
            <a:off x="6290186" y="4058793"/>
            <a:ext cx="4321502" cy="408699"/>
          </a:xfrm>
          <a:prstGeom prst="rect">
            <a:avLst/>
          </a:prstGeom>
        </p:spPr>
        <p:txBody>
          <a:bodyPr lIns="0" tIns="0" rIns="0" bIns="0" rtlCol="0" anchor="t">
            <a:spAutoFit/>
          </a:bodyPr>
          <a:lstStyle/>
          <a:p>
            <a:pPr algn="l">
              <a:lnSpc>
                <a:spcPts val="3363"/>
              </a:lnSpc>
            </a:pPr>
            <a:r>
              <a:rPr lang="en-US" sz="2402" spc="28">
                <a:solidFill>
                  <a:srgbClr val="000000"/>
                </a:solidFill>
                <a:latin typeface="IBM Plex Sans Condensed"/>
              </a:rPr>
              <a:t>I don’t wear clothes with buttons,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1463297" y="581682"/>
            <a:ext cx="4746288" cy="738111"/>
          </a:xfrm>
          <a:prstGeom prst="rect">
            <a:avLst/>
          </a:prstGeom>
        </p:spPr>
        <p:txBody>
          <a:bodyPr lIns="0" tIns="0" rIns="0" bIns="0" rtlCol="0" anchor="t">
            <a:spAutoFit/>
          </a:bodyPr>
          <a:lstStyle/>
          <a:p>
            <a:pPr algn="l">
              <a:lnSpc>
                <a:spcPts val="6165"/>
              </a:lnSpc>
            </a:pPr>
            <a:r>
              <a:rPr lang="en-US" sz="4404" spc="30">
                <a:solidFill>
                  <a:srgbClr val="191B0E"/>
                </a:solidFill>
                <a:latin typeface="IBM Plex Sans Condensed"/>
              </a:rPr>
              <a:t>What will you order?</a:t>
            </a:r>
          </a:p>
        </p:txBody>
      </p:sp>
      <p:sp>
        <p:nvSpPr>
          <p:cNvPr id="4" name="TextBox 4"/>
          <p:cNvSpPr txBox="1"/>
          <p:nvPr/>
        </p:nvSpPr>
        <p:spPr>
          <a:xfrm>
            <a:off x="1463297" y="2081403"/>
            <a:ext cx="2852014" cy="2642416"/>
          </a:xfrm>
          <a:prstGeom prst="rect">
            <a:avLst/>
          </a:prstGeom>
        </p:spPr>
        <p:txBody>
          <a:bodyPr lIns="0" tIns="0" rIns="0" bIns="0" rtlCol="0" anchor="t">
            <a:spAutoFit/>
          </a:bodyPr>
          <a:lstStyle/>
          <a:p>
            <a:pPr algn="just">
              <a:lnSpc>
                <a:spcPts val="5270"/>
              </a:lnSpc>
            </a:pPr>
            <a:r>
              <a:rPr lang="en-US" sz="3600" spc="25">
                <a:solidFill>
                  <a:srgbClr val="191B0E"/>
                </a:solidFill>
                <a:latin typeface="IBM Plex Sans Condensed"/>
              </a:rPr>
              <a:t>A. RF and CCP B. TSH</a:t>
            </a:r>
          </a:p>
          <a:p>
            <a:pPr algn="l">
              <a:lnSpc>
                <a:spcPts val="5270"/>
              </a:lnSpc>
            </a:pPr>
            <a:r>
              <a:rPr lang="en-US" sz="3600" spc="25">
                <a:solidFill>
                  <a:srgbClr val="191B0E"/>
                </a:solidFill>
                <a:latin typeface="IBM Plex Sans Condensed"/>
              </a:rPr>
              <a:t>C. UA</a:t>
            </a:r>
          </a:p>
          <a:p>
            <a:pPr algn="l">
              <a:lnSpc>
                <a:spcPts val="5270"/>
              </a:lnSpc>
            </a:pPr>
            <a:r>
              <a:rPr lang="en-US" sz="3600" spc="25">
                <a:solidFill>
                  <a:srgbClr val="191B0E"/>
                </a:solidFill>
                <a:latin typeface="IBM Plex Sans Condensed"/>
              </a:rPr>
              <a:t>D. DsDNA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5362698" y="154867"/>
            <a:ext cx="2028701" cy="676789"/>
          </a:xfrm>
          <a:prstGeom prst="rect">
            <a:avLst/>
          </a:prstGeom>
        </p:spPr>
        <p:txBody>
          <a:bodyPr wrap="square" lIns="0" tIns="0" rIns="0" bIns="0" rtlCol="0" anchor="t">
            <a:spAutoFit/>
          </a:bodyPr>
          <a:lstStyle/>
          <a:p>
            <a:pPr algn="l">
              <a:lnSpc>
                <a:spcPts val="5594"/>
              </a:lnSpc>
            </a:pPr>
            <a:r>
              <a:rPr lang="en-US" sz="3995" spc="27" dirty="0">
                <a:solidFill>
                  <a:srgbClr val="191B0E"/>
                </a:solidFill>
                <a:latin typeface="IBM Plex Sans Condensed"/>
              </a:rPr>
              <a:t>Workup</a:t>
            </a:r>
          </a:p>
        </p:txBody>
      </p:sp>
      <p:sp>
        <p:nvSpPr>
          <p:cNvPr id="4" name="TextBox 4"/>
          <p:cNvSpPr txBox="1"/>
          <p:nvPr/>
        </p:nvSpPr>
        <p:spPr>
          <a:xfrm>
            <a:off x="1463297" y="4401979"/>
            <a:ext cx="3162462" cy="2114045"/>
          </a:xfrm>
          <a:prstGeom prst="rect">
            <a:avLst/>
          </a:prstGeom>
        </p:spPr>
        <p:txBody>
          <a:bodyPr lIns="0" tIns="0" rIns="0" bIns="0" rtlCol="0" anchor="t">
            <a:spAutoFit/>
          </a:bodyPr>
          <a:lstStyle/>
          <a:p>
            <a:pPr algn="l">
              <a:lnSpc>
                <a:spcPts val="8015"/>
              </a:lnSpc>
            </a:pPr>
            <a:r>
              <a:rPr lang="en-US" sz="3206" spc="22" dirty="0">
                <a:solidFill>
                  <a:srgbClr val="191B0E"/>
                </a:solidFill>
                <a:ea typeface="IBM Plex Sans Condensed"/>
              </a:rPr>
              <a:t>■CRP</a:t>
            </a:r>
          </a:p>
          <a:p>
            <a:pPr algn="l">
              <a:lnSpc>
                <a:spcPts val="8015"/>
              </a:lnSpc>
            </a:pPr>
            <a:r>
              <a:rPr lang="en-US" sz="3206" spc="22" dirty="0">
                <a:solidFill>
                  <a:srgbClr val="191B0E"/>
                </a:solidFill>
                <a:ea typeface="IBM Plex Sans Condensed"/>
              </a:rPr>
              <a:t>■Thrombocytosis </a:t>
            </a:r>
          </a:p>
        </p:txBody>
      </p:sp>
      <p:sp>
        <p:nvSpPr>
          <p:cNvPr id="5" name="TextBox 5"/>
          <p:cNvSpPr txBox="1"/>
          <p:nvPr/>
        </p:nvSpPr>
        <p:spPr>
          <a:xfrm>
            <a:off x="1463297" y="467639"/>
            <a:ext cx="3642560" cy="1987496"/>
          </a:xfrm>
          <a:prstGeom prst="rect">
            <a:avLst/>
          </a:prstGeom>
        </p:spPr>
        <p:txBody>
          <a:bodyPr lIns="0" tIns="0" rIns="0" bIns="0" rtlCol="0" anchor="t">
            <a:spAutoFit/>
          </a:bodyPr>
          <a:lstStyle/>
          <a:p>
            <a:pPr algn="l">
              <a:lnSpc>
                <a:spcPts val="8015"/>
              </a:lnSpc>
            </a:pPr>
            <a:r>
              <a:rPr lang="en-US" sz="3206" spc="22">
                <a:solidFill>
                  <a:srgbClr val="191B0E"/>
                </a:solidFill>
                <a:ea typeface="IBM Plex Sans Condensed"/>
              </a:rPr>
              <a:t>■Rheumatoid Factor</a:t>
            </a:r>
          </a:p>
          <a:p>
            <a:pPr algn="l">
              <a:lnSpc>
                <a:spcPts val="8015"/>
              </a:lnSpc>
            </a:pPr>
            <a:r>
              <a:rPr lang="en-US" sz="3206" spc="22">
                <a:solidFill>
                  <a:srgbClr val="191B0E"/>
                </a:solidFill>
                <a:latin typeface="IBM Plex Sans Condensed"/>
              </a:rPr>
              <a:t>–</a:t>
            </a:r>
          </a:p>
        </p:txBody>
      </p:sp>
      <p:sp>
        <p:nvSpPr>
          <p:cNvPr id="6" name="TextBox 6"/>
          <p:cNvSpPr txBox="1"/>
          <p:nvPr/>
        </p:nvSpPr>
        <p:spPr>
          <a:xfrm>
            <a:off x="1463297" y="1016832"/>
            <a:ext cx="8397772" cy="4888001"/>
          </a:xfrm>
          <a:prstGeom prst="rect">
            <a:avLst/>
          </a:prstGeom>
        </p:spPr>
        <p:txBody>
          <a:bodyPr wrap="square" lIns="0" tIns="0" rIns="0" bIns="0" rtlCol="0" anchor="t">
            <a:spAutoFit/>
          </a:bodyPr>
          <a:lstStyle/>
          <a:p>
            <a:pPr algn="l">
              <a:lnSpc>
                <a:spcPts val="8010"/>
              </a:lnSpc>
            </a:pPr>
            <a:r>
              <a:rPr lang="en-US" sz="3204" spc="22" dirty="0">
                <a:solidFill>
                  <a:srgbClr val="191B0E"/>
                </a:solidFill>
                <a:latin typeface="IBM Plex Sans Condensed"/>
              </a:rPr>
              <a:t>–</a:t>
            </a:r>
          </a:p>
          <a:p>
            <a:pPr algn="l">
              <a:lnSpc>
                <a:spcPts val="8010"/>
              </a:lnSpc>
            </a:pPr>
            <a:r>
              <a:rPr lang="en-US" sz="3204" spc="22" dirty="0">
                <a:solidFill>
                  <a:srgbClr val="191B0E"/>
                </a:solidFill>
                <a:ea typeface="IBM Plex Sans Condensed"/>
              </a:rPr>
              <a:t>■Anti-cyclic citrullinated peptide (CCP)</a:t>
            </a:r>
          </a:p>
          <a:p>
            <a:pPr algn="l">
              <a:lnSpc>
                <a:spcPts val="1602"/>
              </a:lnSpc>
            </a:pPr>
            <a:r>
              <a:rPr lang="en-US" sz="3204" spc="22" dirty="0">
                <a:solidFill>
                  <a:srgbClr val="191B0E"/>
                </a:solidFill>
                <a:latin typeface="IBM Plex Sans Condensed"/>
              </a:rPr>
              <a:t>–</a:t>
            </a:r>
          </a:p>
          <a:p>
            <a:pPr algn="l">
              <a:lnSpc>
                <a:spcPts val="5595"/>
              </a:lnSpc>
            </a:pPr>
            <a:r>
              <a:rPr lang="en-US" sz="3206" spc="54" dirty="0">
                <a:solidFill>
                  <a:srgbClr val="191B0E"/>
                </a:solidFill>
                <a:latin typeface="IBM Plex Sans Condensed Italics"/>
              </a:rPr>
              <a:t>specificity (90-95%)</a:t>
            </a:r>
          </a:p>
          <a:p>
            <a:pPr algn="l">
              <a:lnSpc>
                <a:spcPts val="4033"/>
              </a:lnSpc>
            </a:pPr>
            <a:r>
              <a:rPr lang="en-US" sz="3204" spc="22" dirty="0">
                <a:solidFill>
                  <a:srgbClr val="191B0E"/>
                </a:solidFill>
                <a:ea typeface="IBM Plex Sans Condensed"/>
              </a:rPr>
              <a:t>■ESR</a:t>
            </a:r>
          </a:p>
          <a:p>
            <a:pPr algn="r">
              <a:lnSpc>
                <a:spcPts val="3604"/>
              </a:lnSpc>
            </a:pPr>
            <a:endParaRPr lang="en-US" sz="3204" spc="22" dirty="0">
              <a:solidFill>
                <a:srgbClr val="191B0E"/>
              </a:solidFill>
              <a:ea typeface="IBM Plex Sans Condensed"/>
            </a:endParaRPr>
          </a:p>
          <a:p>
            <a:pPr algn="l">
              <a:lnSpc>
                <a:spcPts val="8010"/>
              </a:lnSpc>
            </a:pPr>
            <a:r>
              <a:rPr lang="en-US" sz="3204" spc="22" dirty="0">
                <a:solidFill>
                  <a:srgbClr val="191B0E"/>
                </a:solidFill>
                <a:ea typeface="IBM Plex Sans Condensed"/>
              </a:rPr>
              <a:t>■Anemia of chronic disease </a:t>
            </a:r>
          </a:p>
        </p:txBody>
      </p:sp>
      <p:sp>
        <p:nvSpPr>
          <p:cNvPr id="7" name="TextBox 7"/>
          <p:cNvSpPr txBox="1"/>
          <p:nvPr/>
        </p:nvSpPr>
        <p:spPr>
          <a:xfrm>
            <a:off x="1752600" y="2778490"/>
            <a:ext cx="8108469" cy="537135"/>
          </a:xfrm>
          <a:prstGeom prst="rect">
            <a:avLst/>
          </a:prstGeom>
        </p:spPr>
        <p:txBody>
          <a:bodyPr wrap="square" lIns="0" tIns="0" rIns="0" bIns="0" rtlCol="0" anchor="t">
            <a:spAutoFit/>
          </a:bodyPr>
          <a:lstStyle/>
          <a:p>
            <a:pPr algn="l">
              <a:lnSpc>
                <a:spcPts val="4485"/>
              </a:lnSpc>
            </a:pPr>
            <a:r>
              <a:rPr lang="en-US" sz="3204" spc="54" dirty="0">
                <a:solidFill>
                  <a:srgbClr val="191B0E"/>
                </a:solidFill>
                <a:latin typeface="IBM Plex Sans Condensed Italics"/>
              </a:rPr>
              <a:t>Directed against citrulline residues, increased </a:t>
            </a:r>
          </a:p>
        </p:txBody>
      </p:sp>
      <p:sp>
        <p:nvSpPr>
          <p:cNvPr id="8" name="TextBox 8"/>
          <p:cNvSpPr txBox="1"/>
          <p:nvPr/>
        </p:nvSpPr>
        <p:spPr>
          <a:xfrm>
            <a:off x="2377697" y="1359732"/>
            <a:ext cx="8397773" cy="548230"/>
          </a:xfrm>
          <a:prstGeom prst="rect">
            <a:avLst/>
          </a:prstGeom>
        </p:spPr>
        <p:txBody>
          <a:bodyPr lIns="0" tIns="0" rIns="0" bIns="0" rtlCol="0" anchor="t">
            <a:spAutoFit/>
          </a:bodyPr>
          <a:lstStyle/>
          <a:p>
            <a:pPr algn="l">
              <a:lnSpc>
                <a:spcPts val="4485"/>
              </a:lnSpc>
            </a:pPr>
            <a:r>
              <a:rPr lang="en-US" sz="3204" spc="54">
                <a:solidFill>
                  <a:srgbClr val="191B0E"/>
                </a:solidFill>
                <a:latin typeface="IBM Plex Sans Condensed Italics"/>
              </a:rPr>
              <a:t>Autoantibody directed against Fc fragment of IgG</a:t>
            </a:r>
          </a:p>
        </p:txBody>
      </p:sp>
      <p:sp>
        <p:nvSpPr>
          <p:cNvPr id="9" name="TextBox 9"/>
          <p:cNvSpPr txBox="1"/>
          <p:nvPr/>
        </p:nvSpPr>
        <p:spPr>
          <a:xfrm>
            <a:off x="2377697" y="1906553"/>
            <a:ext cx="8823703" cy="548592"/>
          </a:xfrm>
          <a:prstGeom prst="rect">
            <a:avLst/>
          </a:prstGeom>
        </p:spPr>
        <p:txBody>
          <a:bodyPr wrap="square" lIns="0" tIns="0" rIns="0" bIns="0" rtlCol="0" anchor="t">
            <a:spAutoFit/>
          </a:bodyPr>
          <a:lstStyle/>
          <a:p>
            <a:pPr algn="l">
              <a:lnSpc>
                <a:spcPts val="4488"/>
              </a:lnSpc>
            </a:pPr>
            <a:r>
              <a:rPr lang="en-US" sz="3206" spc="54" dirty="0">
                <a:solidFill>
                  <a:srgbClr val="191B0E"/>
                </a:solidFill>
                <a:latin typeface="IBM Plex Sans Condensed Italics"/>
              </a:rPr>
              <a:t>False positives or not clinically significant for RA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5354450" y="110223"/>
            <a:ext cx="2152269" cy="738473"/>
          </a:xfrm>
          <a:prstGeom prst="rect">
            <a:avLst/>
          </a:prstGeom>
        </p:spPr>
        <p:txBody>
          <a:bodyPr lIns="0" tIns="0" rIns="0" bIns="0" rtlCol="0" anchor="t">
            <a:spAutoFit/>
          </a:bodyPr>
          <a:lstStyle/>
          <a:p>
            <a:pPr algn="l">
              <a:lnSpc>
                <a:spcPts val="6168"/>
              </a:lnSpc>
            </a:pPr>
            <a:r>
              <a:rPr lang="en-US" sz="4406" spc="30">
                <a:solidFill>
                  <a:srgbClr val="191B0E"/>
                </a:solidFill>
                <a:latin typeface="IBM Plex Sans Condensed"/>
              </a:rPr>
              <a:t>Imaging </a:t>
            </a:r>
          </a:p>
        </p:txBody>
      </p:sp>
      <p:sp>
        <p:nvSpPr>
          <p:cNvPr id="4" name="TextBox 4"/>
          <p:cNvSpPr txBox="1"/>
          <p:nvPr/>
        </p:nvSpPr>
        <p:spPr>
          <a:xfrm>
            <a:off x="1463297" y="956634"/>
            <a:ext cx="8600742" cy="4561427"/>
          </a:xfrm>
          <a:prstGeom prst="rect">
            <a:avLst/>
          </a:prstGeom>
        </p:spPr>
        <p:txBody>
          <a:bodyPr lIns="0" tIns="0" rIns="0" bIns="0" rtlCol="0" anchor="t">
            <a:spAutoFit/>
          </a:bodyPr>
          <a:lstStyle/>
          <a:p>
            <a:pPr algn="l">
              <a:lnSpc>
                <a:spcPts val="4318"/>
              </a:lnSpc>
            </a:pPr>
            <a:r>
              <a:rPr lang="en-US" sz="3204" spc="22">
                <a:solidFill>
                  <a:srgbClr val="191B0E"/>
                </a:solidFill>
                <a:ea typeface="IBM Plex Sans Condensed"/>
              </a:rPr>
              <a:t>■Bilateral hands</a:t>
            </a:r>
          </a:p>
          <a:p>
            <a:pPr algn="l">
              <a:lnSpc>
                <a:spcPts val="4318"/>
              </a:lnSpc>
            </a:pPr>
            <a:r>
              <a:rPr lang="en-US" sz="3204" spc="22">
                <a:solidFill>
                  <a:srgbClr val="191B0E"/>
                </a:solidFill>
                <a:latin typeface="IBM Plex Sans Condensed"/>
              </a:rPr>
              <a:t>–</a:t>
            </a:r>
          </a:p>
          <a:p>
            <a:pPr algn="l">
              <a:lnSpc>
                <a:spcPts val="5283"/>
              </a:lnSpc>
            </a:pPr>
            <a:r>
              <a:rPr lang="en-US" sz="3204" spc="22">
                <a:solidFill>
                  <a:srgbClr val="191B0E"/>
                </a:solidFill>
                <a:ea typeface="IBM Plex Sans Condensed"/>
              </a:rPr>
              <a:t>■Baseline and monitor disease progression</a:t>
            </a:r>
          </a:p>
          <a:p>
            <a:pPr algn="l">
              <a:lnSpc>
                <a:spcPts val="4341"/>
              </a:lnSpc>
            </a:pPr>
            <a:r>
              <a:rPr lang="en-US" sz="3204" spc="22">
                <a:solidFill>
                  <a:srgbClr val="191B0E"/>
                </a:solidFill>
                <a:ea typeface="IBM Plex Sans Condensed"/>
              </a:rPr>
              <a:t>■Determine RA vs OA vs gout vs psoriatic arthritis</a:t>
            </a:r>
          </a:p>
          <a:p>
            <a:pPr algn="l">
              <a:lnSpc>
                <a:spcPts val="5286"/>
              </a:lnSpc>
            </a:pPr>
            <a:r>
              <a:rPr lang="en-US" sz="3204" spc="22">
                <a:solidFill>
                  <a:srgbClr val="191B0E"/>
                </a:solidFill>
                <a:ea typeface="IBM Plex Sans Condensed"/>
              </a:rPr>
              <a:t>■Key findings:</a:t>
            </a:r>
          </a:p>
          <a:p>
            <a:pPr algn="l">
              <a:lnSpc>
                <a:spcPts val="3328"/>
              </a:lnSpc>
            </a:pPr>
            <a:r>
              <a:rPr lang="en-US" sz="3204" spc="54">
                <a:solidFill>
                  <a:srgbClr val="191B0E"/>
                </a:solidFill>
                <a:latin typeface="IBM Plex Sans Condensed"/>
              </a:rPr>
              <a:t>–</a:t>
            </a:r>
            <a:r>
              <a:rPr lang="en-US" sz="3204" spc="54">
                <a:solidFill>
                  <a:srgbClr val="191B0E"/>
                </a:solidFill>
                <a:latin typeface="IBM Plex Sans Condensed Italics"/>
              </a:rPr>
              <a:t>Periarticular osteopenia</a:t>
            </a:r>
          </a:p>
          <a:p>
            <a:pPr algn="l">
              <a:lnSpc>
                <a:spcPts val="5284"/>
              </a:lnSpc>
            </a:pPr>
            <a:r>
              <a:rPr lang="en-US" sz="3206" spc="54">
                <a:solidFill>
                  <a:srgbClr val="191B0E"/>
                </a:solidFill>
                <a:latin typeface="IBM Plex Sans Condensed"/>
              </a:rPr>
              <a:t>–</a:t>
            </a:r>
            <a:r>
              <a:rPr lang="en-US" sz="3206" spc="54">
                <a:solidFill>
                  <a:srgbClr val="191B0E"/>
                </a:solidFill>
                <a:latin typeface="IBM Plex Sans Condensed Italics"/>
              </a:rPr>
              <a:t>Central or marginal erosions </a:t>
            </a:r>
          </a:p>
          <a:p>
            <a:pPr algn="r">
              <a:lnSpc>
                <a:spcPts val="3338"/>
              </a:lnSpc>
            </a:pPr>
            <a:r>
              <a:rPr lang="en-US" sz="3204" spc="54">
                <a:solidFill>
                  <a:srgbClr val="191B0E"/>
                </a:solidFill>
                <a:latin typeface="IBM Plex Sans Condensed"/>
              </a:rPr>
              <a:t>–</a:t>
            </a:r>
            <a:r>
              <a:rPr lang="en-US" sz="3204" spc="54">
                <a:solidFill>
                  <a:srgbClr val="191B0E"/>
                </a:solidFill>
                <a:latin typeface="IBM Plex Sans Condensed Italics"/>
              </a:rPr>
              <a:t>Joint-space narrowing of MCP and PIP joints</a:t>
            </a:r>
          </a:p>
        </p:txBody>
      </p:sp>
      <p:sp>
        <p:nvSpPr>
          <p:cNvPr id="5" name="TextBox 5"/>
          <p:cNvSpPr txBox="1"/>
          <p:nvPr/>
        </p:nvSpPr>
        <p:spPr>
          <a:xfrm>
            <a:off x="2377697" y="1495749"/>
            <a:ext cx="8036033" cy="548230"/>
          </a:xfrm>
          <a:prstGeom prst="rect">
            <a:avLst/>
          </a:prstGeom>
        </p:spPr>
        <p:txBody>
          <a:bodyPr lIns="0" tIns="0" rIns="0" bIns="0" rtlCol="0" anchor="t">
            <a:spAutoFit/>
          </a:bodyPr>
          <a:lstStyle/>
          <a:p>
            <a:pPr algn="l">
              <a:lnSpc>
                <a:spcPts val="4485"/>
              </a:lnSpc>
            </a:pPr>
            <a:r>
              <a:rPr lang="en-US" sz="3204" spc="54">
                <a:solidFill>
                  <a:srgbClr val="191B0E"/>
                </a:solidFill>
                <a:latin typeface="IBM Plex Sans Condensed Italics"/>
              </a:rPr>
              <a:t>Imaging of ALL the fingers is extremely helpful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2145792" y="182880"/>
            <a:ext cx="8709660" cy="6512052"/>
          </a:xfrm>
          <a:custGeom>
            <a:avLst/>
            <a:gdLst/>
            <a:ahLst/>
            <a:cxnLst/>
            <a:rect l="l" t="t" r="r" b="b"/>
            <a:pathLst>
              <a:path w="8709660" h="6512052">
                <a:moveTo>
                  <a:pt x="0" y="0"/>
                </a:moveTo>
                <a:lnTo>
                  <a:pt x="8709660" y="0"/>
                </a:lnTo>
                <a:lnTo>
                  <a:pt x="8709660" y="6512052"/>
                </a:lnTo>
                <a:lnTo>
                  <a:pt x="0" y="651205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1463297" y="341347"/>
            <a:ext cx="10652503" cy="5170646"/>
          </a:xfrm>
          <a:prstGeom prst="rect">
            <a:avLst/>
          </a:prstGeom>
        </p:spPr>
        <p:txBody>
          <a:bodyPr wrap="square" lIns="0" tIns="0" rIns="0" bIns="0" rtlCol="0" anchor="t">
            <a:spAutoFit/>
          </a:bodyPr>
          <a:lstStyle/>
          <a:p>
            <a:pPr algn="l"/>
            <a:r>
              <a:rPr lang="en-US" sz="2800" b="0" i="0" dirty="0">
                <a:solidFill>
                  <a:srgbClr val="181D23"/>
                </a:solidFill>
                <a:effectLst/>
                <a:latin typeface="Open Sans" panose="020B0606030504020204" pitchFamily="34" charset="0"/>
              </a:rPr>
              <a:t>A 57-year-old woman is evaluated for a 2.5-year history of pain and swelling in the hands and wrists. She also has joint stiffness for over an hour after awakening.</a:t>
            </a:r>
          </a:p>
          <a:p>
            <a:pPr algn="l"/>
            <a:endParaRPr lang="en-US" sz="2800" b="0" i="0" dirty="0">
              <a:solidFill>
                <a:srgbClr val="181D23"/>
              </a:solidFill>
              <a:effectLst/>
              <a:latin typeface="Open Sans" panose="020B0606030504020204" pitchFamily="34" charset="0"/>
            </a:endParaRPr>
          </a:p>
          <a:p>
            <a:pPr algn="l"/>
            <a:r>
              <a:rPr lang="en-US" sz="2800" b="0" i="0" dirty="0">
                <a:solidFill>
                  <a:srgbClr val="181D23"/>
                </a:solidFill>
                <a:effectLst/>
                <a:latin typeface="Open Sans" panose="020B0606030504020204" pitchFamily="34" charset="0"/>
              </a:rPr>
              <a:t>On physical examination, vital signs are normal. She has swelling and tenderness of the following: second, third, and fourth proximal interphalangeal joints of the right hand and third and fourth proximal interphalangeal joints of the left hand; the left second and right third metacarpophalangeal joints; and both wrists.</a:t>
            </a:r>
          </a:p>
          <a:p>
            <a:pPr algn="l"/>
            <a:endParaRPr lang="en-US" sz="2800" spc="19" dirty="0">
              <a:solidFill>
                <a:srgbClr val="181D23"/>
              </a:solidFill>
              <a:latin typeface="Open Sans" panose="020B0606030504020204" pitchFamily="34" charset="0"/>
            </a:endParaRPr>
          </a:p>
          <a:p>
            <a:pPr algn="l"/>
            <a:r>
              <a:rPr lang="en-US" sz="2800" spc="19" dirty="0">
                <a:solidFill>
                  <a:srgbClr val="181D23"/>
                </a:solidFill>
                <a:latin typeface="Open Sans" panose="020B0606030504020204" pitchFamily="34" charset="0"/>
              </a:rPr>
              <a:t>Question continues….</a:t>
            </a:r>
            <a:endParaRPr lang="en-US" sz="2795" spc="19" dirty="0">
              <a:solidFill>
                <a:srgbClr val="191B0E"/>
              </a:solidFill>
              <a:latin typeface="IBM Plex Sans Condensed"/>
            </a:endParaRPr>
          </a:p>
        </p:txBody>
      </p:sp>
      <p:sp>
        <p:nvSpPr>
          <p:cNvPr id="8" name="TextBox 7">
            <a:extLst>
              <a:ext uri="{FF2B5EF4-FFF2-40B4-BE49-F238E27FC236}">
                <a16:creationId xmlns:a16="http://schemas.microsoft.com/office/drawing/2014/main" id="{84F13E2D-3AFF-4F96-6A29-3CE81DBB47A7}"/>
              </a:ext>
            </a:extLst>
          </p:cNvPr>
          <p:cNvSpPr txBox="1"/>
          <p:nvPr/>
        </p:nvSpPr>
        <p:spPr>
          <a:xfrm>
            <a:off x="8077200" y="6414708"/>
            <a:ext cx="2364237" cy="369332"/>
          </a:xfrm>
          <a:prstGeom prst="rect">
            <a:avLst/>
          </a:prstGeom>
          <a:noFill/>
        </p:spPr>
        <p:txBody>
          <a:bodyPr wrap="none" rtlCol="0">
            <a:spAutoFit/>
          </a:bodyPr>
          <a:lstStyle/>
          <a:p>
            <a:r>
              <a:rPr lang="en-US" dirty="0"/>
              <a:t>MKSAP 19, Rheum Q90</a:t>
            </a:r>
          </a:p>
        </p:txBody>
      </p:sp>
    </p:spTree>
    <p:extLst>
      <p:ext uri="{BB962C8B-B14F-4D97-AF65-F5344CB8AC3E}">
        <p14:creationId xmlns:p14="http://schemas.microsoft.com/office/powerpoint/2010/main" val="91022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1463297" y="341347"/>
            <a:ext cx="10652503" cy="4431983"/>
          </a:xfrm>
          <a:prstGeom prst="rect">
            <a:avLst/>
          </a:prstGeom>
        </p:spPr>
        <p:txBody>
          <a:bodyPr wrap="square" lIns="0" tIns="0" rIns="0" bIns="0" rtlCol="0" anchor="t">
            <a:spAutoFit/>
          </a:bodyPr>
          <a:lstStyle/>
          <a:p>
            <a:pPr algn="l"/>
            <a:r>
              <a:rPr lang="en-US" sz="2400" b="0" i="0" dirty="0">
                <a:solidFill>
                  <a:srgbClr val="181D23"/>
                </a:solidFill>
                <a:effectLst/>
                <a:latin typeface="Open Sans" panose="020B0606030504020204" pitchFamily="34" charset="0"/>
              </a:rPr>
              <a:t>Question continued….</a:t>
            </a:r>
          </a:p>
          <a:p>
            <a:pPr algn="l"/>
            <a:endParaRPr lang="en-US" sz="2400" dirty="0">
              <a:solidFill>
                <a:srgbClr val="181D23"/>
              </a:solidFill>
              <a:latin typeface="Open Sans" panose="020B0606030504020204" pitchFamily="34" charset="0"/>
            </a:endParaRPr>
          </a:p>
          <a:p>
            <a:pPr algn="l"/>
            <a:r>
              <a:rPr lang="en-US" sz="2400" b="0" i="0" dirty="0">
                <a:solidFill>
                  <a:srgbClr val="181D23"/>
                </a:solidFill>
                <a:effectLst/>
                <a:latin typeface="Open Sans" panose="020B0606030504020204" pitchFamily="34" charset="0"/>
              </a:rPr>
              <a:t>Laboratory evaluation reveals a blood </a:t>
            </a:r>
            <a:r>
              <a:rPr lang="en-US" sz="2400" b="0" i="0" u="none" strike="noStrike" dirty="0">
                <a:solidFill>
                  <a:srgbClr val="181D23"/>
                </a:solidFill>
                <a:effectLst/>
                <a:latin typeface="Open Sans" panose="020B0606030504020204" pitchFamily="34" charset="0"/>
              </a:rPr>
              <a:t>C-reactive protein</a:t>
            </a:r>
            <a:r>
              <a:rPr lang="en-US" sz="2400" b="0" i="0" dirty="0">
                <a:solidFill>
                  <a:srgbClr val="181D23"/>
                </a:solidFill>
                <a:effectLst/>
                <a:latin typeface="Open Sans" panose="020B0606030504020204" pitchFamily="34" charset="0"/>
              </a:rPr>
              <a:t>  level of 4.8 mg/dL (48 mg/L) and positive results on tests for serum rheumatoid factor and anti–cyclic citrullinated peptide antibodies.</a:t>
            </a:r>
          </a:p>
          <a:p>
            <a:pPr algn="l"/>
            <a:r>
              <a:rPr lang="en-US" sz="2400" b="0" i="0" dirty="0">
                <a:solidFill>
                  <a:srgbClr val="181D23"/>
                </a:solidFill>
                <a:effectLst/>
                <a:latin typeface="Open Sans" panose="020B0606030504020204" pitchFamily="34" charset="0"/>
              </a:rPr>
              <a:t>Radiographs of the hands show periarticular osteopenia and joint-space narrowing of the proximal interphalangeal joints, periarticular osteopenia and marginal erosions at the second proximal interphalangeal and metacarpophalangeal joints of both hands, and radiocarpal joint-space narrowing.</a:t>
            </a:r>
          </a:p>
          <a:p>
            <a:pPr algn="l"/>
            <a:endParaRPr lang="en-US" sz="2400" dirty="0">
              <a:solidFill>
                <a:srgbClr val="181D23"/>
              </a:solidFill>
              <a:latin typeface="Open Sans" panose="020B0606030504020204" pitchFamily="34" charset="0"/>
            </a:endParaRPr>
          </a:p>
          <a:p>
            <a:pPr algn="l"/>
            <a:r>
              <a:rPr lang="en-US" sz="2400" b="0" i="0" dirty="0">
                <a:solidFill>
                  <a:srgbClr val="181D23"/>
                </a:solidFill>
                <a:effectLst/>
                <a:latin typeface="Open Sans" panose="020B0606030504020204" pitchFamily="34" charset="0"/>
              </a:rPr>
              <a:t>Which of the following imaging studies should be done next?</a:t>
            </a:r>
          </a:p>
        </p:txBody>
      </p:sp>
      <p:sp>
        <p:nvSpPr>
          <p:cNvPr id="5" name="TextBox 5"/>
          <p:cNvSpPr txBox="1"/>
          <p:nvPr/>
        </p:nvSpPr>
        <p:spPr>
          <a:xfrm>
            <a:off x="1912748" y="5087870"/>
            <a:ext cx="4876800" cy="877997"/>
          </a:xfrm>
          <a:prstGeom prst="rect">
            <a:avLst/>
          </a:prstGeom>
        </p:spPr>
        <p:txBody>
          <a:bodyPr wrap="square" lIns="0" tIns="0" rIns="0" bIns="0" rtlCol="0" anchor="t">
            <a:spAutoFit/>
          </a:bodyPr>
          <a:lstStyle/>
          <a:p>
            <a:pPr algn="l">
              <a:lnSpc>
                <a:spcPts val="3517"/>
              </a:lnSpc>
            </a:pPr>
            <a:r>
              <a:rPr lang="en-US" sz="2795" spc="-33" dirty="0">
                <a:solidFill>
                  <a:srgbClr val="191B0E"/>
                </a:solidFill>
                <a:latin typeface="Open Sans Italics"/>
              </a:rPr>
              <a:t>(A) Bone scanning</a:t>
            </a:r>
          </a:p>
          <a:p>
            <a:pPr algn="l">
              <a:lnSpc>
                <a:spcPts val="3517"/>
              </a:lnSpc>
            </a:pPr>
            <a:r>
              <a:rPr lang="en-US" sz="2795" spc="-33" dirty="0">
                <a:solidFill>
                  <a:srgbClr val="191B0E"/>
                </a:solidFill>
                <a:latin typeface="Open Sans Italics"/>
              </a:rPr>
              <a:t>(B) MRI of hands</a:t>
            </a:r>
          </a:p>
        </p:txBody>
      </p:sp>
      <p:sp>
        <p:nvSpPr>
          <p:cNvPr id="7" name="TextBox 5">
            <a:extLst>
              <a:ext uri="{FF2B5EF4-FFF2-40B4-BE49-F238E27FC236}">
                <a16:creationId xmlns:a16="http://schemas.microsoft.com/office/drawing/2014/main" id="{E16965E6-C8D7-0D85-EE11-5D43754FB754}"/>
              </a:ext>
            </a:extLst>
          </p:cNvPr>
          <p:cNvSpPr txBox="1"/>
          <p:nvPr/>
        </p:nvSpPr>
        <p:spPr>
          <a:xfrm>
            <a:off x="6789548" y="5084363"/>
            <a:ext cx="4876800" cy="877997"/>
          </a:xfrm>
          <a:prstGeom prst="rect">
            <a:avLst/>
          </a:prstGeom>
        </p:spPr>
        <p:txBody>
          <a:bodyPr wrap="square" lIns="0" tIns="0" rIns="0" bIns="0" rtlCol="0" anchor="t">
            <a:spAutoFit/>
          </a:bodyPr>
          <a:lstStyle/>
          <a:p>
            <a:pPr algn="l">
              <a:lnSpc>
                <a:spcPts val="3517"/>
              </a:lnSpc>
            </a:pPr>
            <a:r>
              <a:rPr lang="en-US" sz="2795" spc="-33" dirty="0">
                <a:solidFill>
                  <a:srgbClr val="191B0E"/>
                </a:solidFill>
                <a:latin typeface="Open Sans Italics"/>
              </a:rPr>
              <a:t>(C) Ultrasonography of hands</a:t>
            </a:r>
          </a:p>
          <a:p>
            <a:pPr algn="l">
              <a:lnSpc>
                <a:spcPts val="3517"/>
              </a:lnSpc>
            </a:pPr>
            <a:r>
              <a:rPr lang="en-US" sz="2795" spc="-33" dirty="0">
                <a:solidFill>
                  <a:srgbClr val="191B0E"/>
                </a:solidFill>
                <a:latin typeface="Open Sans Italics"/>
              </a:rPr>
              <a:t>(D) No further imaging</a:t>
            </a:r>
          </a:p>
        </p:txBody>
      </p:sp>
      <p:sp>
        <p:nvSpPr>
          <p:cNvPr id="8" name="TextBox 7">
            <a:extLst>
              <a:ext uri="{FF2B5EF4-FFF2-40B4-BE49-F238E27FC236}">
                <a16:creationId xmlns:a16="http://schemas.microsoft.com/office/drawing/2014/main" id="{84F13E2D-3AFF-4F96-6A29-3CE81DBB47A7}"/>
              </a:ext>
            </a:extLst>
          </p:cNvPr>
          <p:cNvSpPr txBox="1"/>
          <p:nvPr/>
        </p:nvSpPr>
        <p:spPr>
          <a:xfrm>
            <a:off x="8077200" y="6414708"/>
            <a:ext cx="2364237" cy="369332"/>
          </a:xfrm>
          <a:prstGeom prst="rect">
            <a:avLst/>
          </a:prstGeom>
          <a:noFill/>
        </p:spPr>
        <p:txBody>
          <a:bodyPr wrap="none" rtlCol="0">
            <a:spAutoFit/>
          </a:bodyPr>
          <a:lstStyle/>
          <a:p>
            <a:r>
              <a:rPr lang="en-US" dirty="0"/>
              <a:t>MKSAP 19, Rheum Q90</a:t>
            </a:r>
          </a:p>
        </p:txBody>
      </p:sp>
    </p:spTree>
    <p:extLst>
      <p:ext uri="{BB962C8B-B14F-4D97-AF65-F5344CB8AC3E}">
        <p14:creationId xmlns:p14="http://schemas.microsoft.com/office/powerpoint/2010/main" val="415133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4366003" y="215922"/>
            <a:ext cx="4473197" cy="738111"/>
          </a:xfrm>
          <a:prstGeom prst="rect">
            <a:avLst/>
          </a:prstGeom>
        </p:spPr>
        <p:txBody>
          <a:bodyPr wrap="square" lIns="0" tIns="0" rIns="0" bIns="0" rtlCol="0" anchor="t">
            <a:spAutoFit/>
          </a:bodyPr>
          <a:lstStyle/>
          <a:p>
            <a:pPr algn="l">
              <a:lnSpc>
                <a:spcPts val="6165"/>
              </a:lnSpc>
            </a:pPr>
            <a:r>
              <a:rPr lang="en-US" sz="4404" spc="30">
                <a:solidFill>
                  <a:srgbClr val="191B0E"/>
                </a:solidFill>
                <a:latin typeface="IBM Plex Sans Condensed"/>
              </a:rPr>
              <a:t>Pathophysiology</a:t>
            </a:r>
          </a:p>
        </p:txBody>
      </p:sp>
      <p:sp>
        <p:nvSpPr>
          <p:cNvPr id="4" name="TextBox 4"/>
          <p:cNvSpPr txBox="1"/>
          <p:nvPr/>
        </p:nvSpPr>
        <p:spPr>
          <a:xfrm>
            <a:off x="1463297" y="1029910"/>
            <a:ext cx="9416186" cy="5169960"/>
          </a:xfrm>
          <a:prstGeom prst="rect">
            <a:avLst/>
          </a:prstGeom>
        </p:spPr>
        <p:txBody>
          <a:bodyPr lIns="0" tIns="0" rIns="0" bIns="0" rtlCol="0" anchor="t">
            <a:spAutoFit/>
          </a:bodyPr>
          <a:lstStyle/>
          <a:p>
            <a:pPr algn="l">
              <a:lnSpc>
                <a:spcPts val="4812"/>
              </a:lnSpc>
            </a:pPr>
            <a:r>
              <a:rPr lang="en-US" sz="3204" spc="22">
                <a:solidFill>
                  <a:srgbClr val="191B0E"/>
                </a:solidFill>
                <a:ea typeface="IBM Plex Sans Condensed"/>
              </a:rPr>
              <a:t>■HLA-DR B1, Genetic predisposition </a:t>
            </a:r>
          </a:p>
          <a:p>
            <a:pPr algn="l">
              <a:lnSpc>
                <a:spcPts val="4812"/>
              </a:lnSpc>
            </a:pPr>
            <a:r>
              <a:rPr lang="en-US" sz="3204" spc="22">
                <a:solidFill>
                  <a:srgbClr val="191B0E"/>
                </a:solidFill>
                <a:ea typeface="IBM Plex Sans Condensed"/>
              </a:rPr>
              <a:t>■Environmental trigger –typically a virus</a:t>
            </a:r>
          </a:p>
          <a:p>
            <a:pPr algn="l">
              <a:lnSpc>
                <a:spcPts val="4812"/>
              </a:lnSpc>
            </a:pPr>
            <a:r>
              <a:rPr lang="en-US" sz="3204" spc="22">
                <a:solidFill>
                  <a:srgbClr val="191B0E"/>
                </a:solidFill>
                <a:ea typeface="IBM Plex Sans Condensed"/>
              </a:rPr>
              <a:t>■Smoking, triggers citrullination in the lungs ■Activation of CD4 T cells activates macrophages and </a:t>
            </a:r>
          </a:p>
          <a:p>
            <a:pPr algn="l">
              <a:lnSpc>
                <a:spcPts val="2414"/>
              </a:lnSpc>
            </a:pPr>
            <a:r>
              <a:rPr lang="en-US" sz="3206" spc="22">
                <a:solidFill>
                  <a:srgbClr val="191B0E"/>
                </a:solidFill>
                <a:latin typeface="IBM Plex Sans Condensed"/>
              </a:rPr>
              <a:t>synovial cells</a:t>
            </a:r>
          </a:p>
          <a:p>
            <a:pPr algn="l">
              <a:lnSpc>
                <a:spcPts val="7189"/>
              </a:lnSpc>
            </a:pPr>
            <a:r>
              <a:rPr lang="en-US" sz="3204" spc="22">
                <a:solidFill>
                  <a:srgbClr val="191B0E"/>
                </a:solidFill>
                <a:ea typeface="IBM Plex Sans Condensed"/>
              </a:rPr>
              <a:t>■Production of IL-4 and TNF</a:t>
            </a:r>
          </a:p>
          <a:p>
            <a:pPr algn="l">
              <a:lnSpc>
                <a:spcPts val="2430"/>
              </a:lnSpc>
            </a:pPr>
            <a:r>
              <a:rPr lang="en-US" sz="3206" spc="22">
                <a:solidFill>
                  <a:srgbClr val="191B0E"/>
                </a:solidFill>
                <a:ea typeface="IBM Plex Sans Condensed"/>
              </a:rPr>
              <a:t>■B lymphocytes activate immune complexes in joints </a:t>
            </a:r>
          </a:p>
          <a:p>
            <a:pPr algn="l">
              <a:lnSpc>
                <a:spcPts val="4812"/>
              </a:lnSpc>
            </a:pPr>
            <a:r>
              <a:rPr lang="en-US" sz="3204" spc="22">
                <a:solidFill>
                  <a:srgbClr val="191B0E"/>
                </a:solidFill>
                <a:latin typeface="IBM Plex Sans Condensed"/>
              </a:rPr>
              <a:t>and other tissues</a:t>
            </a:r>
          </a:p>
          <a:p>
            <a:pPr algn="l">
              <a:lnSpc>
                <a:spcPts val="4812"/>
              </a:lnSpc>
            </a:pPr>
            <a:r>
              <a:rPr lang="en-US" sz="3204" spc="22">
                <a:solidFill>
                  <a:srgbClr val="191B0E"/>
                </a:solidFill>
                <a:ea typeface="IBM Plex Sans Condensed"/>
              </a:rPr>
              <a:t>■RANKL activates osteoclasts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1844040" y="230124"/>
            <a:ext cx="8618220" cy="6428232"/>
          </a:xfrm>
          <a:custGeom>
            <a:avLst/>
            <a:gdLst/>
            <a:ahLst/>
            <a:cxnLst/>
            <a:rect l="l" t="t" r="r" b="b"/>
            <a:pathLst>
              <a:path w="8618220" h="6428232">
                <a:moveTo>
                  <a:pt x="0" y="0"/>
                </a:moveTo>
                <a:lnTo>
                  <a:pt x="8618220" y="0"/>
                </a:lnTo>
                <a:lnTo>
                  <a:pt x="8618220" y="6428232"/>
                </a:lnTo>
                <a:lnTo>
                  <a:pt x="0" y="6428232"/>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8272910" y="6247800"/>
            <a:ext cx="3323825" cy="454495"/>
          </a:xfrm>
          <a:prstGeom prst="rect">
            <a:avLst/>
          </a:prstGeom>
        </p:spPr>
        <p:txBody>
          <a:bodyPr lIns="0" tIns="0" rIns="0" bIns="0" rtlCol="0" anchor="t">
            <a:spAutoFit/>
          </a:bodyPr>
          <a:lstStyle/>
          <a:p>
            <a:pPr algn="l">
              <a:lnSpc>
                <a:spcPts val="1200"/>
              </a:lnSpc>
            </a:pPr>
            <a:r>
              <a:rPr lang="en-US" sz="996" spc="7">
                <a:solidFill>
                  <a:srgbClr val="000000"/>
                </a:solidFill>
                <a:latin typeface="IBM Plex Sans Condensed"/>
              </a:rPr>
              <a:t>Macfarlane, E., Seibel, M.J. &amp; Zhou, H. Arthritis and the role of endogenous glucocorticoids.</a:t>
            </a:r>
            <a:r>
              <a:rPr lang="en-US" sz="996" spc="7">
                <a:solidFill>
                  <a:srgbClr val="000000"/>
                </a:solidFill>
                <a:latin typeface="IBM Plex Sans Condensed Italics"/>
              </a:rPr>
              <a:t>Bone Res</a:t>
            </a:r>
            <a:r>
              <a:rPr lang="en-US" sz="996" spc="7">
                <a:solidFill>
                  <a:srgbClr val="000000"/>
                </a:solidFill>
                <a:latin typeface="IBM Plex Sans Condensed"/>
              </a:rPr>
              <a:t>8,33 (2020). https://doi.org/10.1038/s41413-020-00112-2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3810000" y="266157"/>
            <a:ext cx="5807330" cy="739690"/>
          </a:xfrm>
          <a:prstGeom prst="rect">
            <a:avLst/>
          </a:prstGeom>
        </p:spPr>
        <p:txBody>
          <a:bodyPr wrap="square" lIns="0" tIns="0" rIns="0" bIns="0" rtlCol="0" anchor="t">
            <a:spAutoFit/>
          </a:bodyPr>
          <a:lstStyle/>
          <a:p>
            <a:pPr algn="l">
              <a:lnSpc>
                <a:spcPts val="6165"/>
              </a:lnSpc>
            </a:pPr>
            <a:r>
              <a:rPr lang="en-US" sz="4404" spc="30" dirty="0">
                <a:solidFill>
                  <a:srgbClr val="191B0E"/>
                </a:solidFill>
                <a:latin typeface="IBM Plex Sans Condensed"/>
              </a:rPr>
              <a:t>Articular Pathology of RA</a:t>
            </a:r>
          </a:p>
        </p:txBody>
      </p:sp>
      <p:graphicFrame>
        <p:nvGraphicFramePr>
          <p:cNvPr id="5" name="Table 4">
            <a:extLst>
              <a:ext uri="{FF2B5EF4-FFF2-40B4-BE49-F238E27FC236}">
                <a16:creationId xmlns:a16="http://schemas.microsoft.com/office/drawing/2014/main" id="{D68E0E1B-CC23-E956-2012-2E57910C16BC}"/>
              </a:ext>
            </a:extLst>
          </p:cNvPr>
          <p:cNvGraphicFramePr>
            <a:graphicFrameLocks noGrp="1"/>
          </p:cNvGraphicFramePr>
          <p:nvPr>
            <p:extLst>
              <p:ext uri="{D42A27DB-BD31-4B8C-83A1-F6EECF244321}">
                <p14:modId xmlns:p14="http://schemas.microsoft.com/office/powerpoint/2010/main" val="2198315147"/>
              </p:ext>
            </p:extLst>
          </p:nvPr>
        </p:nvGraphicFramePr>
        <p:xfrm>
          <a:off x="1219200" y="1029910"/>
          <a:ext cx="10494264" cy="5294692"/>
        </p:xfrm>
        <a:graphic>
          <a:graphicData uri="http://schemas.openxmlformats.org/drawingml/2006/table">
            <a:tbl>
              <a:tblPr/>
              <a:tblGrid>
                <a:gridCol w="5247132">
                  <a:extLst>
                    <a:ext uri="{9D8B030D-6E8A-4147-A177-3AD203B41FA5}">
                      <a16:colId xmlns:a16="http://schemas.microsoft.com/office/drawing/2014/main" val="2160841012"/>
                    </a:ext>
                  </a:extLst>
                </a:gridCol>
                <a:gridCol w="5247132">
                  <a:extLst>
                    <a:ext uri="{9D8B030D-6E8A-4147-A177-3AD203B41FA5}">
                      <a16:colId xmlns:a16="http://schemas.microsoft.com/office/drawing/2014/main" val="1525701051"/>
                    </a:ext>
                  </a:extLst>
                </a:gridCol>
              </a:tblGrid>
              <a:tr h="294150">
                <a:tc gridSpan="2">
                  <a:txBody>
                    <a:bodyPr/>
                    <a:lstStyle/>
                    <a:p>
                      <a:r>
                        <a:rPr lang="en-US" sz="700"/>
                        <a:t>Consequences of Persistent Inflammation on Joints and Supporting Structures</a:t>
                      </a:r>
                    </a:p>
                  </a:txBody>
                  <a:tcPr marL="35920" marR="35920" marT="17960" marB="17960" anchor="ctr"/>
                </a:tc>
                <a:tc hMerge="1">
                  <a:txBody>
                    <a:bodyPr/>
                    <a:lstStyle/>
                    <a:p>
                      <a:endParaRPr lang="en-US"/>
                    </a:p>
                  </a:txBody>
                  <a:tcPr/>
                </a:tc>
                <a:extLst>
                  <a:ext uri="{0D108BD9-81ED-4DB2-BD59-A6C34878D82A}">
                    <a16:rowId xmlns:a16="http://schemas.microsoft.com/office/drawing/2014/main" val="3175556149"/>
                  </a:ext>
                </a:extLst>
              </a:tr>
              <a:tr h="168085">
                <a:tc>
                  <a:txBody>
                    <a:bodyPr/>
                    <a:lstStyle/>
                    <a:p>
                      <a:pPr algn="l" fontAlgn="b"/>
                      <a:r>
                        <a:rPr lang="en-US" sz="700" b="1">
                          <a:effectLst/>
                        </a:rPr>
                        <a:t>Joint Area</a:t>
                      </a:r>
                    </a:p>
                  </a:txBody>
                  <a:tcPr marL="35920" marR="35920" marT="17960" marB="17960" anchor="b">
                    <a:lnL>
                      <a:noFill/>
                    </a:lnL>
                    <a:lnR>
                      <a:noFill/>
                    </a:lnR>
                    <a:lnB w="9525" cap="flat" cmpd="sng" algn="ctr">
                      <a:solidFill>
                        <a:srgbClr val="B8B8B8"/>
                      </a:solidFill>
                      <a:prstDash val="solid"/>
                      <a:round/>
                      <a:headEnd type="none" w="med" len="med"/>
                      <a:tailEnd type="none" w="med" len="med"/>
                    </a:lnB>
                  </a:tcPr>
                </a:tc>
                <a:tc>
                  <a:txBody>
                    <a:bodyPr/>
                    <a:lstStyle/>
                    <a:p>
                      <a:pPr algn="l" fontAlgn="b"/>
                      <a:r>
                        <a:rPr lang="en-US" sz="700" b="1">
                          <a:effectLst/>
                        </a:rPr>
                        <a:t>Implications</a:t>
                      </a:r>
                    </a:p>
                  </a:txBody>
                  <a:tcPr marL="35920" marR="35920" marT="17960" marB="17960" anchor="b">
                    <a:lnL>
                      <a:noFill/>
                    </a:lnL>
                    <a:lnR>
                      <a:noFill/>
                    </a:lnR>
                    <a:lnT w="19050" cap="flat" cmpd="sng" algn="ctr">
                      <a:solidFill>
                        <a:srgbClr val="78787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extLst>
                  <a:ext uri="{0D108BD9-81ED-4DB2-BD59-A6C34878D82A}">
                    <a16:rowId xmlns:a16="http://schemas.microsoft.com/office/drawing/2014/main" val="3877839288"/>
                  </a:ext>
                </a:extLst>
              </a:tr>
              <a:tr h="1428727">
                <a:tc>
                  <a:txBody>
                    <a:bodyPr/>
                    <a:lstStyle/>
                    <a:p>
                      <a:pPr algn="l" fontAlgn="t"/>
                      <a:r>
                        <a:rPr lang="en-US" sz="700" dirty="0">
                          <a:effectLst/>
                        </a:rPr>
                        <a:t>C1-C2 articulation and transverse ligament</a:t>
                      </a:r>
                    </a:p>
                  </a:txBody>
                  <a:tcPr marL="35920" marR="35920" marT="17960" marB="17960">
                    <a:lnL>
                      <a:noFill/>
                    </a:lnL>
                    <a:lnR w="9525" cap="flat" cmpd="sng" algn="ctr">
                      <a:solidFill>
                        <a:srgbClr val="B8B8B8"/>
                      </a:solidFill>
                      <a:prstDash val="solid"/>
                      <a:round/>
                      <a:headEnd type="none" w="med" len="med"/>
                      <a:tailEnd type="none" w="med" len="med"/>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tc>
                  <a:txBody>
                    <a:bodyPr/>
                    <a:lstStyle/>
                    <a:p>
                      <a:pPr algn="l" fontAlgn="t"/>
                      <a:r>
                        <a:rPr lang="en-US" sz="700">
                          <a:effectLst/>
                        </a:rPr>
                        <a:t>Laxity of transverse ligament results in increased posterior motion of dens on C2 because of atlantoaxial subluxation. Rheumatoid synovitis may lead to erosion of dens; with neck flexion, dens can affect the midbrain and other vital neurologic structures. This must be evaluated before intubation or neck manipulation in patients with long-standing RA.</a:t>
                      </a:r>
                    </a:p>
                  </a:txBody>
                  <a:tcPr marL="35920" marR="35920" marT="17960" marB="17960">
                    <a:lnL w="9525" cap="flat" cmpd="sng" algn="ctr">
                      <a:solidFill>
                        <a:srgbClr val="B8B8B8"/>
                      </a:solidFill>
                      <a:prstDash val="solid"/>
                      <a:round/>
                      <a:headEnd type="none" w="med" len="med"/>
                      <a:tailEnd type="none" w="med" len="med"/>
                    </a:lnL>
                    <a:lnR>
                      <a:noFill/>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extLst>
                  <a:ext uri="{0D108BD9-81ED-4DB2-BD59-A6C34878D82A}">
                    <a16:rowId xmlns:a16="http://schemas.microsoft.com/office/drawing/2014/main" val="3750166112"/>
                  </a:ext>
                </a:extLst>
              </a:tr>
              <a:tr h="420213">
                <a:tc>
                  <a:txBody>
                    <a:bodyPr/>
                    <a:lstStyle/>
                    <a:p>
                      <a:pPr algn="l" fontAlgn="t"/>
                      <a:r>
                        <a:rPr lang="en-US" sz="700">
                          <a:effectLst/>
                        </a:rPr>
                        <a:t>Shoulder and rotator cuff tendons</a:t>
                      </a:r>
                    </a:p>
                  </a:txBody>
                  <a:tcPr marL="35920" marR="35920" marT="17960" marB="17960">
                    <a:lnL>
                      <a:noFill/>
                    </a:lnL>
                    <a:lnR w="9525" cap="flat" cmpd="sng" algn="ctr">
                      <a:solidFill>
                        <a:srgbClr val="B8B8B8"/>
                      </a:solidFill>
                      <a:prstDash val="solid"/>
                      <a:round/>
                      <a:headEnd type="none" w="med" len="med"/>
                      <a:tailEnd type="none" w="med" len="med"/>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tc>
                  <a:txBody>
                    <a:bodyPr/>
                    <a:lstStyle/>
                    <a:p>
                      <a:pPr algn="l" fontAlgn="t"/>
                      <a:r>
                        <a:rPr lang="en-US" sz="700">
                          <a:effectLst/>
                        </a:rPr>
                        <a:t>Restricted range of motion of glenohumeral joint and rotator cuff tears</a:t>
                      </a:r>
                    </a:p>
                  </a:txBody>
                  <a:tcPr marL="35920" marR="35920" marT="17960" marB="17960">
                    <a:lnL w="9525" cap="flat" cmpd="sng" algn="ctr">
                      <a:solidFill>
                        <a:srgbClr val="B8B8B8"/>
                      </a:solidFill>
                      <a:prstDash val="solid"/>
                      <a:round/>
                      <a:headEnd type="none" w="med" len="med"/>
                      <a:tailEnd type="none" w="med" len="med"/>
                    </a:lnL>
                    <a:lnR>
                      <a:noFill/>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extLst>
                  <a:ext uri="{0D108BD9-81ED-4DB2-BD59-A6C34878D82A}">
                    <a16:rowId xmlns:a16="http://schemas.microsoft.com/office/drawing/2014/main" val="1197045598"/>
                  </a:ext>
                </a:extLst>
              </a:tr>
              <a:tr h="294150">
                <a:tc>
                  <a:txBody>
                    <a:bodyPr/>
                    <a:lstStyle/>
                    <a:p>
                      <a:pPr algn="l" fontAlgn="t"/>
                      <a:r>
                        <a:rPr lang="en-US" sz="700">
                          <a:effectLst/>
                        </a:rPr>
                        <a:t>Elbow joint</a:t>
                      </a:r>
                    </a:p>
                  </a:txBody>
                  <a:tcPr marL="35920" marR="35920" marT="17960" marB="17960">
                    <a:lnL>
                      <a:noFill/>
                    </a:lnL>
                    <a:lnR w="9525" cap="flat" cmpd="sng" algn="ctr">
                      <a:solidFill>
                        <a:srgbClr val="B8B8B8"/>
                      </a:solidFill>
                      <a:prstDash val="solid"/>
                      <a:round/>
                      <a:headEnd type="none" w="med" len="med"/>
                      <a:tailEnd type="none" w="med" len="med"/>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tc>
                  <a:txBody>
                    <a:bodyPr/>
                    <a:lstStyle/>
                    <a:p>
                      <a:pPr algn="l" fontAlgn="t"/>
                      <a:r>
                        <a:rPr lang="en-US" sz="700">
                          <a:effectLst/>
                        </a:rPr>
                        <a:t>Elbow contractures and difficulty with hand pronation and supination</a:t>
                      </a:r>
                    </a:p>
                  </a:txBody>
                  <a:tcPr marL="35920" marR="35920" marT="17960" marB="17960">
                    <a:lnL w="9525" cap="flat" cmpd="sng" algn="ctr">
                      <a:solidFill>
                        <a:srgbClr val="B8B8B8"/>
                      </a:solidFill>
                      <a:prstDash val="solid"/>
                      <a:round/>
                      <a:headEnd type="none" w="med" len="med"/>
                      <a:tailEnd type="none" w="med" len="med"/>
                    </a:lnL>
                    <a:lnR>
                      <a:noFill/>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extLst>
                  <a:ext uri="{0D108BD9-81ED-4DB2-BD59-A6C34878D82A}">
                    <a16:rowId xmlns:a16="http://schemas.microsoft.com/office/drawing/2014/main" val="3707962242"/>
                  </a:ext>
                </a:extLst>
              </a:tr>
              <a:tr h="546278">
                <a:tc>
                  <a:txBody>
                    <a:bodyPr/>
                    <a:lstStyle/>
                    <a:p>
                      <a:pPr algn="l" fontAlgn="t"/>
                      <a:r>
                        <a:rPr lang="en-US" sz="700">
                          <a:effectLst/>
                        </a:rPr>
                        <a:t>Wrist carpal joints and finger tendons</a:t>
                      </a:r>
                    </a:p>
                  </a:txBody>
                  <a:tcPr marL="35920" marR="35920" marT="17960" marB="17960">
                    <a:lnL>
                      <a:noFill/>
                    </a:lnL>
                    <a:lnR w="9525" cap="flat" cmpd="sng" algn="ctr">
                      <a:solidFill>
                        <a:srgbClr val="B8B8B8"/>
                      </a:solidFill>
                      <a:prstDash val="solid"/>
                      <a:round/>
                      <a:headEnd type="none" w="med" len="med"/>
                      <a:tailEnd type="none" w="med" len="med"/>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tc>
                  <a:txBody>
                    <a:bodyPr/>
                    <a:lstStyle/>
                    <a:p>
                      <a:pPr algn="l" fontAlgn="t"/>
                      <a:r>
                        <a:rPr lang="en-US" sz="700">
                          <a:effectLst/>
                        </a:rPr>
                        <a:t>Restricted range of motion of wrist; carpal tunnel syndrome; rupture of finger extensor tendons, especially fourth and fifth</a:t>
                      </a:r>
                    </a:p>
                  </a:txBody>
                  <a:tcPr marL="35920" marR="35920" marT="17960" marB="17960">
                    <a:lnL w="9525" cap="flat" cmpd="sng" algn="ctr">
                      <a:solidFill>
                        <a:srgbClr val="B8B8B8"/>
                      </a:solidFill>
                      <a:prstDash val="solid"/>
                      <a:round/>
                      <a:headEnd type="none" w="med" len="med"/>
                      <a:tailEnd type="none" w="med" len="med"/>
                    </a:lnL>
                    <a:lnR>
                      <a:noFill/>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extLst>
                  <a:ext uri="{0D108BD9-81ED-4DB2-BD59-A6C34878D82A}">
                    <a16:rowId xmlns:a16="http://schemas.microsoft.com/office/drawing/2014/main" val="2900184393"/>
                  </a:ext>
                </a:extLst>
              </a:tr>
              <a:tr h="294150">
                <a:tc>
                  <a:txBody>
                    <a:bodyPr/>
                    <a:lstStyle/>
                    <a:p>
                      <a:pPr algn="l" fontAlgn="t"/>
                      <a:r>
                        <a:rPr lang="en-US" sz="700">
                          <a:effectLst/>
                        </a:rPr>
                        <a:t>MCPs and surrounding structures</a:t>
                      </a:r>
                    </a:p>
                  </a:txBody>
                  <a:tcPr marL="35920" marR="35920" marT="17960" marB="17960">
                    <a:lnL>
                      <a:noFill/>
                    </a:lnL>
                    <a:lnR w="9525" cap="flat" cmpd="sng" algn="ctr">
                      <a:solidFill>
                        <a:srgbClr val="B8B8B8"/>
                      </a:solidFill>
                      <a:prstDash val="solid"/>
                      <a:round/>
                      <a:headEnd type="none" w="med" len="med"/>
                      <a:tailEnd type="none" w="med" len="med"/>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tc>
                  <a:txBody>
                    <a:bodyPr/>
                    <a:lstStyle/>
                    <a:p>
                      <a:pPr algn="l" fontAlgn="t"/>
                      <a:r>
                        <a:rPr lang="en-US" sz="700">
                          <a:effectLst/>
                        </a:rPr>
                        <a:t>Ulnar deviation and subluxation of MCPs</a:t>
                      </a:r>
                    </a:p>
                  </a:txBody>
                  <a:tcPr marL="35920" marR="35920" marT="17960" marB="17960">
                    <a:lnL w="9525" cap="flat" cmpd="sng" algn="ctr">
                      <a:solidFill>
                        <a:srgbClr val="B8B8B8"/>
                      </a:solidFill>
                      <a:prstDash val="solid"/>
                      <a:round/>
                      <a:headEnd type="none" w="med" len="med"/>
                      <a:tailEnd type="none" w="med" len="med"/>
                    </a:lnL>
                    <a:lnR>
                      <a:noFill/>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extLst>
                  <a:ext uri="{0D108BD9-81ED-4DB2-BD59-A6C34878D82A}">
                    <a16:rowId xmlns:a16="http://schemas.microsoft.com/office/drawing/2014/main" val="1373811702"/>
                  </a:ext>
                </a:extLst>
              </a:tr>
              <a:tr h="420213">
                <a:tc>
                  <a:txBody>
                    <a:bodyPr/>
                    <a:lstStyle/>
                    <a:p>
                      <a:pPr algn="l" fontAlgn="t"/>
                      <a:r>
                        <a:rPr lang="en-US" sz="700">
                          <a:effectLst/>
                        </a:rPr>
                        <a:t>PIPs and surrounding structures</a:t>
                      </a:r>
                    </a:p>
                  </a:txBody>
                  <a:tcPr marL="35920" marR="35920" marT="17960" marB="17960">
                    <a:lnL>
                      <a:noFill/>
                    </a:lnL>
                    <a:lnR w="9525" cap="flat" cmpd="sng" algn="ctr">
                      <a:solidFill>
                        <a:srgbClr val="B8B8B8"/>
                      </a:solidFill>
                      <a:prstDash val="solid"/>
                      <a:round/>
                      <a:headEnd type="none" w="med" len="med"/>
                      <a:tailEnd type="none" w="med" len="med"/>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tc>
                  <a:txBody>
                    <a:bodyPr/>
                    <a:lstStyle/>
                    <a:p>
                      <a:pPr algn="l" fontAlgn="t"/>
                      <a:r>
                        <a:rPr lang="en-US" sz="700">
                          <a:effectLst/>
                        </a:rPr>
                        <a:t>Swan neck or boutonniere deformity due to inflammatory disruption of periarticular support structures</a:t>
                      </a:r>
                    </a:p>
                  </a:txBody>
                  <a:tcPr marL="35920" marR="35920" marT="17960" marB="17960">
                    <a:lnL w="9525" cap="flat" cmpd="sng" algn="ctr">
                      <a:solidFill>
                        <a:srgbClr val="B8B8B8"/>
                      </a:solidFill>
                      <a:prstDash val="solid"/>
                      <a:round/>
                      <a:headEnd type="none" w="med" len="med"/>
                      <a:tailEnd type="none" w="med" len="med"/>
                    </a:lnL>
                    <a:lnR>
                      <a:noFill/>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extLst>
                  <a:ext uri="{0D108BD9-81ED-4DB2-BD59-A6C34878D82A}">
                    <a16:rowId xmlns:a16="http://schemas.microsoft.com/office/drawing/2014/main" val="2219632264"/>
                  </a:ext>
                </a:extLst>
              </a:tr>
              <a:tr h="294150">
                <a:tc>
                  <a:txBody>
                    <a:bodyPr/>
                    <a:lstStyle/>
                    <a:p>
                      <a:pPr algn="l" fontAlgn="t"/>
                      <a:r>
                        <a:rPr lang="en-US" sz="700">
                          <a:effectLst/>
                        </a:rPr>
                        <a:t>Hip joint</a:t>
                      </a:r>
                    </a:p>
                  </a:txBody>
                  <a:tcPr marL="35920" marR="35920" marT="17960" marB="17960">
                    <a:lnL>
                      <a:noFill/>
                    </a:lnL>
                    <a:lnR w="9525" cap="flat" cmpd="sng" algn="ctr">
                      <a:solidFill>
                        <a:srgbClr val="B8B8B8"/>
                      </a:solidFill>
                      <a:prstDash val="solid"/>
                      <a:round/>
                      <a:headEnd type="none" w="med" len="med"/>
                      <a:tailEnd type="none" w="med" len="med"/>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tc>
                  <a:txBody>
                    <a:bodyPr/>
                    <a:lstStyle/>
                    <a:p>
                      <a:pPr algn="l" fontAlgn="t"/>
                      <a:r>
                        <a:rPr lang="en-US" sz="700">
                          <a:effectLst/>
                        </a:rPr>
                        <a:t>Axial migration of femoral head in acetabulum (protrusio acetabuli)</a:t>
                      </a:r>
                    </a:p>
                  </a:txBody>
                  <a:tcPr marL="35920" marR="35920" marT="17960" marB="17960">
                    <a:lnL w="9525" cap="flat" cmpd="sng" algn="ctr">
                      <a:solidFill>
                        <a:srgbClr val="B8B8B8"/>
                      </a:solidFill>
                      <a:prstDash val="solid"/>
                      <a:round/>
                      <a:headEnd type="none" w="med" len="med"/>
                      <a:tailEnd type="none" w="med" len="med"/>
                    </a:lnL>
                    <a:lnR>
                      <a:noFill/>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extLst>
                  <a:ext uri="{0D108BD9-81ED-4DB2-BD59-A6C34878D82A}">
                    <a16:rowId xmlns:a16="http://schemas.microsoft.com/office/drawing/2014/main" val="2482346692"/>
                  </a:ext>
                </a:extLst>
              </a:tr>
              <a:tr h="294150">
                <a:tc>
                  <a:txBody>
                    <a:bodyPr/>
                    <a:lstStyle/>
                    <a:p>
                      <a:pPr algn="l" fontAlgn="t"/>
                      <a:r>
                        <a:rPr lang="en-US" sz="700">
                          <a:effectLst/>
                        </a:rPr>
                        <a:t>Knee joint</a:t>
                      </a:r>
                    </a:p>
                  </a:txBody>
                  <a:tcPr marL="35920" marR="35920" marT="17960" marB="17960">
                    <a:lnL>
                      <a:noFill/>
                    </a:lnL>
                    <a:lnR w="9525" cap="flat" cmpd="sng" algn="ctr">
                      <a:solidFill>
                        <a:srgbClr val="B8B8B8"/>
                      </a:solidFill>
                      <a:prstDash val="solid"/>
                      <a:round/>
                      <a:headEnd type="none" w="med" len="med"/>
                      <a:tailEnd type="none" w="med" len="med"/>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tc>
                  <a:txBody>
                    <a:bodyPr/>
                    <a:lstStyle/>
                    <a:p>
                      <a:pPr algn="l" fontAlgn="t"/>
                      <a:r>
                        <a:rPr lang="en-US" sz="700">
                          <a:effectLst/>
                        </a:rPr>
                        <a:t>Tricompartmental joint-space narrowing</a:t>
                      </a:r>
                    </a:p>
                  </a:txBody>
                  <a:tcPr marL="35920" marR="35920" marT="17960" marB="17960">
                    <a:lnL w="9525" cap="flat" cmpd="sng" algn="ctr">
                      <a:solidFill>
                        <a:srgbClr val="B8B8B8"/>
                      </a:solidFill>
                      <a:prstDash val="solid"/>
                      <a:round/>
                      <a:headEnd type="none" w="med" len="med"/>
                      <a:tailEnd type="none" w="med" len="med"/>
                    </a:lnL>
                    <a:lnR>
                      <a:noFill/>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extLst>
                  <a:ext uri="{0D108BD9-81ED-4DB2-BD59-A6C34878D82A}">
                    <a16:rowId xmlns:a16="http://schemas.microsoft.com/office/drawing/2014/main" val="2397625955"/>
                  </a:ext>
                </a:extLst>
              </a:tr>
              <a:tr h="420213">
                <a:tc>
                  <a:txBody>
                    <a:bodyPr/>
                    <a:lstStyle/>
                    <a:p>
                      <a:pPr algn="l" fontAlgn="t"/>
                      <a:r>
                        <a:rPr lang="en-US" sz="700">
                          <a:effectLst/>
                        </a:rPr>
                        <a:t>Ankle and mid-foot joints and tendons</a:t>
                      </a:r>
                    </a:p>
                  </a:txBody>
                  <a:tcPr marL="35920" marR="35920" marT="17960" marB="17960">
                    <a:lnL>
                      <a:noFill/>
                    </a:lnL>
                    <a:lnR w="9525" cap="flat" cmpd="sng" algn="ctr">
                      <a:solidFill>
                        <a:srgbClr val="B8B8B8"/>
                      </a:solidFill>
                      <a:prstDash val="solid"/>
                      <a:round/>
                      <a:headEnd type="none" w="med" len="med"/>
                      <a:tailEnd type="none" w="med" len="med"/>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tc>
                  <a:txBody>
                    <a:bodyPr/>
                    <a:lstStyle/>
                    <a:p>
                      <a:pPr algn="l" fontAlgn="t"/>
                      <a:r>
                        <a:rPr lang="en-US" sz="700">
                          <a:effectLst/>
                        </a:rPr>
                        <a:t>Restricted range of motion of ankle; progressive pronated flat foot deformity</a:t>
                      </a:r>
                    </a:p>
                  </a:txBody>
                  <a:tcPr marL="35920" marR="35920" marT="17960" marB="17960">
                    <a:lnL w="9525" cap="flat" cmpd="sng" algn="ctr">
                      <a:solidFill>
                        <a:srgbClr val="B8B8B8"/>
                      </a:solidFill>
                      <a:prstDash val="solid"/>
                      <a:round/>
                      <a:headEnd type="none" w="med" len="med"/>
                      <a:tailEnd type="none" w="med" len="med"/>
                    </a:lnL>
                    <a:lnR>
                      <a:noFill/>
                    </a:lnR>
                    <a:lnT w="9525" cap="flat" cmpd="sng" algn="ctr">
                      <a:solidFill>
                        <a:srgbClr val="B8B8B8"/>
                      </a:solidFill>
                      <a:prstDash val="solid"/>
                      <a:round/>
                      <a:headEnd type="none" w="med" len="med"/>
                      <a:tailEnd type="none" w="med" len="med"/>
                    </a:lnT>
                    <a:lnB w="9525" cap="flat" cmpd="sng" algn="ctr">
                      <a:solidFill>
                        <a:srgbClr val="B8B8B8"/>
                      </a:solidFill>
                      <a:prstDash val="solid"/>
                      <a:round/>
                      <a:headEnd type="none" w="med" len="med"/>
                      <a:tailEnd type="none" w="med" len="med"/>
                    </a:lnB>
                  </a:tcPr>
                </a:tc>
                <a:extLst>
                  <a:ext uri="{0D108BD9-81ED-4DB2-BD59-A6C34878D82A}">
                    <a16:rowId xmlns:a16="http://schemas.microsoft.com/office/drawing/2014/main" val="2488329085"/>
                  </a:ext>
                </a:extLst>
              </a:tr>
              <a:tr h="420213">
                <a:tc>
                  <a:txBody>
                    <a:bodyPr/>
                    <a:lstStyle/>
                    <a:p>
                      <a:pPr algn="l" fontAlgn="t"/>
                      <a:r>
                        <a:rPr lang="en-US" sz="700">
                          <a:effectLst/>
                        </a:rPr>
                        <a:t>MTPs and surrounding structures</a:t>
                      </a:r>
                    </a:p>
                  </a:txBody>
                  <a:tcPr marL="35920" marR="35920" marT="17960" marB="17960">
                    <a:lnL>
                      <a:noFill/>
                    </a:lnL>
                    <a:lnR w="9525" cap="flat" cmpd="sng" algn="ctr">
                      <a:solidFill>
                        <a:srgbClr val="B8B8B8"/>
                      </a:solidFill>
                      <a:prstDash val="solid"/>
                      <a:round/>
                      <a:headEnd type="none" w="med" len="med"/>
                      <a:tailEnd type="none" w="med" len="med"/>
                    </a:lnR>
                    <a:lnT w="9525" cap="flat" cmpd="sng" algn="ctr">
                      <a:solidFill>
                        <a:srgbClr val="B8B8B8"/>
                      </a:solidFill>
                      <a:prstDash val="solid"/>
                      <a:round/>
                      <a:headEnd type="none" w="med" len="med"/>
                      <a:tailEnd type="none" w="med" len="med"/>
                    </a:lnT>
                    <a:lnB w="9525" cap="flat" cmpd="sng" algn="ctr">
                      <a:solidFill>
                        <a:srgbClr val="D0D0D0"/>
                      </a:solidFill>
                      <a:prstDash val="solid"/>
                      <a:round/>
                      <a:headEnd type="none" w="med" len="med"/>
                      <a:tailEnd type="none" w="med" len="med"/>
                    </a:lnB>
                  </a:tcPr>
                </a:tc>
                <a:tc>
                  <a:txBody>
                    <a:bodyPr/>
                    <a:lstStyle/>
                    <a:p>
                      <a:pPr algn="l" fontAlgn="t"/>
                      <a:r>
                        <a:rPr lang="en-US" sz="700" dirty="0">
                          <a:effectLst/>
                        </a:rPr>
                        <a:t>Fibular deviation of MTPs; cock-up deformities; skin ulceration underneath </a:t>
                      </a:r>
                      <a:r>
                        <a:rPr lang="en-US" sz="700" dirty="0" err="1">
                          <a:effectLst/>
                        </a:rPr>
                        <a:t>subluxed</a:t>
                      </a:r>
                      <a:r>
                        <a:rPr lang="en-US" sz="700" dirty="0">
                          <a:effectLst/>
                        </a:rPr>
                        <a:t> MTP heads</a:t>
                      </a:r>
                    </a:p>
                  </a:txBody>
                  <a:tcPr marL="35920" marR="35920" marT="17960" marB="17960">
                    <a:lnL w="9525" cap="flat" cmpd="sng" algn="ctr">
                      <a:solidFill>
                        <a:srgbClr val="B8B8B8"/>
                      </a:solidFill>
                      <a:prstDash val="solid"/>
                      <a:round/>
                      <a:headEnd type="none" w="med" len="med"/>
                      <a:tailEnd type="none" w="med" len="med"/>
                    </a:lnL>
                    <a:lnR>
                      <a:noFill/>
                    </a:lnR>
                    <a:lnT w="9525" cap="flat" cmpd="sng" algn="ctr">
                      <a:solidFill>
                        <a:srgbClr val="B8B8B8"/>
                      </a:solidFill>
                      <a:prstDash val="solid"/>
                      <a:round/>
                      <a:headEnd type="none" w="med" len="med"/>
                      <a:tailEnd type="none" w="med" len="med"/>
                    </a:lnT>
                    <a:lnB w="9525" cap="flat" cmpd="sng" algn="ctr">
                      <a:solidFill>
                        <a:srgbClr val="D0D0D0"/>
                      </a:solidFill>
                      <a:prstDash val="solid"/>
                      <a:round/>
                      <a:headEnd type="none" w="med" len="med"/>
                      <a:tailEnd type="none" w="med" len="med"/>
                    </a:lnB>
                  </a:tcPr>
                </a:tc>
                <a:extLst>
                  <a:ext uri="{0D108BD9-81ED-4DB2-BD59-A6C34878D82A}">
                    <a16:rowId xmlns:a16="http://schemas.microsoft.com/office/drawing/2014/main" val="2685799732"/>
                  </a:ext>
                </a:extLst>
              </a:tr>
            </a:tbl>
          </a:graphicData>
        </a:graphic>
      </p:graphicFrame>
      <p:sp>
        <p:nvSpPr>
          <p:cNvPr id="6" name="TextBox 5">
            <a:extLst>
              <a:ext uri="{FF2B5EF4-FFF2-40B4-BE49-F238E27FC236}">
                <a16:creationId xmlns:a16="http://schemas.microsoft.com/office/drawing/2014/main" id="{F90972C1-88A7-CD39-CDB9-6DBB7D68C3B4}"/>
              </a:ext>
            </a:extLst>
          </p:cNvPr>
          <p:cNvSpPr txBox="1"/>
          <p:nvPr/>
        </p:nvSpPr>
        <p:spPr>
          <a:xfrm>
            <a:off x="10363200" y="6488668"/>
            <a:ext cx="1142749" cy="369332"/>
          </a:xfrm>
          <a:prstGeom prst="rect">
            <a:avLst/>
          </a:prstGeom>
          <a:noFill/>
        </p:spPr>
        <p:txBody>
          <a:bodyPr wrap="none" rtlCol="0">
            <a:spAutoFit/>
          </a:bodyPr>
          <a:lstStyle/>
          <a:p>
            <a:r>
              <a:rPr lang="en-US" dirty="0"/>
              <a:t>MKSAP 19</a:t>
            </a:r>
          </a:p>
        </p:txBody>
      </p:sp>
    </p:spTree>
    <p:extLst>
      <p:ext uri="{BB962C8B-B14F-4D97-AF65-F5344CB8AC3E}">
        <p14:creationId xmlns:p14="http://schemas.microsoft.com/office/powerpoint/2010/main" val="170103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4958839" y="250679"/>
            <a:ext cx="2661161" cy="738473"/>
          </a:xfrm>
          <a:prstGeom prst="rect">
            <a:avLst/>
          </a:prstGeom>
        </p:spPr>
        <p:txBody>
          <a:bodyPr wrap="square" lIns="0" tIns="0" rIns="0" bIns="0" rtlCol="0" anchor="t">
            <a:spAutoFit/>
          </a:bodyPr>
          <a:lstStyle/>
          <a:p>
            <a:pPr algn="l">
              <a:lnSpc>
                <a:spcPts val="6168"/>
              </a:lnSpc>
            </a:pPr>
            <a:r>
              <a:rPr lang="en-US" sz="4406" spc="83" dirty="0">
                <a:solidFill>
                  <a:srgbClr val="191B0E"/>
                </a:solidFill>
                <a:latin typeface="IBM Plex Sans Condensed"/>
              </a:rPr>
              <a:t>Objectives</a:t>
            </a:r>
          </a:p>
        </p:txBody>
      </p:sp>
      <p:sp>
        <p:nvSpPr>
          <p:cNvPr id="4" name="TextBox 4"/>
          <p:cNvSpPr txBox="1"/>
          <p:nvPr/>
        </p:nvSpPr>
        <p:spPr>
          <a:xfrm>
            <a:off x="1463297" y="1429483"/>
            <a:ext cx="9117178" cy="4372166"/>
          </a:xfrm>
          <a:prstGeom prst="rect">
            <a:avLst/>
          </a:prstGeom>
        </p:spPr>
        <p:txBody>
          <a:bodyPr lIns="0" tIns="0" rIns="0" bIns="0" rtlCol="0" anchor="t">
            <a:spAutoFit/>
          </a:bodyPr>
          <a:lstStyle/>
          <a:p>
            <a:pPr algn="l">
              <a:lnSpc>
                <a:spcPts val="3156"/>
              </a:lnSpc>
            </a:pPr>
            <a:r>
              <a:rPr lang="en-US" sz="2795" spc="53">
                <a:solidFill>
                  <a:srgbClr val="191B0E"/>
                </a:solidFill>
                <a:ea typeface="IBM Plex Sans Condensed"/>
              </a:rPr>
              <a:t>■Define rheumatoid arthritis and identify clinical symptoms </a:t>
            </a:r>
          </a:p>
          <a:p>
            <a:pPr algn="l">
              <a:lnSpc>
                <a:spcPts val="3156"/>
              </a:lnSpc>
            </a:pPr>
            <a:r>
              <a:rPr lang="en-US" sz="2795" spc="53">
                <a:solidFill>
                  <a:srgbClr val="191B0E"/>
                </a:solidFill>
                <a:latin typeface="IBM Plex Sans Condensed"/>
              </a:rPr>
              <a:t>that would prompt evaluation and referral</a:t>
            </a:r>
          </a:p>
          <a:p>
            <a:pPr algn="l">
              <a:lnSpc>
                <a:spcPts val="5554"/>
              </a:lnSpc>
            </a:pPr>
            <a:r>
              <a:rPr lang="en-US" sz="2798" spc="53">
                <a:solidFill>
                  <a:srgbClr val="191B0E"/>
                </a:solidFill>
                <a:ea typeface="IBM Plex Sans Condensed"/>
              </a:rPr>
              <a:t>■Describe diagnostic criteria for RA according to the </a:t>
            </a:r>
          </a:p>
          <a:p>
            <a:pPr algn="l">
              <a:lnSpc>
                <a:spcPts val="1397"/>
              </a:lnSpc>
            </a:pPr>
            <a:r>
              <a:rPr lang="en-US" sz="2795" spc="53">
                <a:solidFill>
                  <a:srgbClr val="191B0E"/>
                </a:solidFill>
                <a:latin typeface="IBM Plex Sans Condensed"/>
              </a:rPr>
              <a:t>American College of Rheumatology (ACR)</a:t>
            </a:r>
          </a:p>
          <a:p>
            <a:pPr algn="l">
              <a:lnSpc>
                <a:spcPts val="6989"/>
              </a:lnSpc>
            </a:pPr>
            <a:r>
              <a:rPr lang="en-US" sz="2795" spc="53">
                <a:solidFill>
                  <a:srgbClr val="191B0E"/>
                </a:solidFill>
                <a:ea typeface="IBM Plex Sans Condensed"/>
              </a:rPr>
              <a:t>■Describe genetic and environmental risk factors for RA</a:t>
            </a:r>
          </a:p>
          <a:p>
            <a:pPr algn="l">
              <a:lnSpc>
                <a:spcPts val="6989"/>
              </a:lnSpc>
            </a:pPr>
            <a:r>
              <a:rPr lang="en-US" sz="2795" spc="53">
                <a:solidFill>
                  <a:srgbClr val="191B0E"/>
                </a:solidFill>
                <a:latin typeface="IBM Plex Sans Condensed"/>
              </a:rPr>
              <a:t>therapies used </a:t>
            </a:r>
          </a:p>
          <a:p>
            <a:pPr algn="l">
              <a:lnSpc>
                <a:spcPts val="1722"/>
              </a:lnSpc>
            </a:pPr>
            <a:r>
              <a:rPr lang="en-US" sz="2795" spc="53">
                <a:solidFill>
                  <a:srgbClr val="191B0E"/>
                </a:solidFill>
                <a:ea typeface="IBM Plex Sans Condensed"/>
              </a:rPr>
              <a:t>■Describe biologic and small-molecule therapies</a:t>
            </a:r>
          </a:p>
          <a:p>
            <a:pPr algn="l">
              <a:lnSpc>
                <a:spcPts val="6989"/>
              </a:lnSpc>
            </a:pPr>
            <a:r>
              <a:rPr lang="en-US" sz="2795" spc="53">
                <a:solidFill>
                  <a:srgbClr val="191B0E"/>
                </a:solidFill>
                <a:ea typeface="IBM Plex Sans Condensed"/>
              </a:rPr>
              <a:t>■Identify extra-articular manifestations of RA </a:t>
            </a:r>
          </a:p>
        </p:txBody>
      </p:sp>
      <p:sp>
        <p:nvSpPr>
          <p:cNvPr id="5" name="TextBox 5"/>
          <p:cNvSpPr txBox="1"/>
          <p:nvPr/>
        </p:nvSpPr>
        <p:spPr>
          <a:xfrm>
            <a:off x="1463297" y="3816153"/>
            <a:ext cx="9387097" cy="477745"/>
          </a:xfrm>
          <a:prstGeom prst="rect">
            <a:avLst/>
          </a:prstGeom>
        </p:spPr>
        <p:txBody>
          <a:bodyPr lIns="0" tIns="0" rIns="0" bIns="0" rtlCol="0" anchor="t">
            <a:spAutoFit/>
          </a:bodyPr>
          <a:lstStyle/>
          <a:p>
            <a:pPr algn="l">
              <a:lnSpc>
                <a:spcPts val="3917"/>
              </a:lnSpc>
            </a:pPr>
            <a:r>
              <a:rPr lang="en-US" sz="2798" spc="53">
                <a:solidFill>
                  <a:srgbClr val="191B0E"/>
                </a:solidFill>
                <a:ea typeface="IBM Plex Sans Condensed"/>
              </a:rPr>
              <a:t>■Describe Disease Modifying Anti-Rheumatic Agent (DMARD)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3276857" y="94917"/>
            <a:ext cx="6318485" cy="676789"/>
          </a:xfrm>
          <a:prstGeom prst="rect">
            <a:avLst/>
          </a:prstGeom>
        </p:spPr>
        <p:txBody>
          <a:bodyPr lIns="0" tIns="0" rIns="0" bIns="0" rtlCol="0" anchor="t">
            <a:spAutoFit/>
          </a:bodyPr>
          <a:lstStyle/>
          <a:p>
            <a:pPr algn="l">
              <a:lnSpc>
                <a:spcPts val="5594"/>
              </a:lnSpc>
            </a:pPr>
            <a:r>
              <a:rPr lang="en-US" sz="3995" spc="31">
                <a:solidFill>
                  <a:srgbClr val="191B0E"/>
                </a:solidFill>
                <a:latin typeface="IBM Plex Sans Condensed"/>
              </a:rPr>
              <a:t>Extra-Articular Manifestations</a:t>
            </a:r>
          </a:p>
        </p:txBody>
      </p:sp>
      <p:sp>
        <p:nvSpPr>
          <p:cNvPr id="4" name="TextBox 4"/>
          <p:cNvSpPr txBox="1"/>
          <p:nvPr/>
        </p:nvSpPr>
        <p:spPr>
          <a:xfrm>
            <a:off x="1376172" y="4597543"/>
            <a:ext cx="10498996" cy="1185709"/>
          </a:xfrm>
          <a:prstGeom prst="rect">
            <a:avLst/>
          </a:prstGeom>
        </p:spPr>
        <p:txBody>
          <a:bodyPr wrap="square" lIns="0" tIns="0" rIns="0" bIns="0" rtlCol="0" anchor="t">
            <a:spAutoFit/>
          </a:bodyPr>
          <a:lstStyle/>
          <a:p>
            <a:pPr algn="just">
              <a:lnSpc>
                <a:spcPts val="4812"/>
              </a:lnSpc>
            </a:pPr>
            <a:r>
              <a:rPr lang="en-US" sz="3204" spc="22" dirty="0">
                <a:solidFill>
                  <a:srgbClr val="191B0E"/>
                </a:solidFill>
                <a:ea typeface="IBM Plex Sans Condensed"/>
              </a:rPr>
              <a:t>■Felty syndrome: Neutropenia, splenomegaly, and severe RA</a:t>
            </a:r>
          </a:p>
          <a:p>
            <a:pPr algn="just">
              <a:lnSpc>
                <a:spcPts val="4812"/>
              </a:lnSpc>
            </a:pPr>
            <a:r>
              <a:rPr lang="en-US" sz="3204" spc="22" dirty="0">
                <a:solidFill>
                  <a:srgbClr val="191B0E"/>
                </a:solidFill>
                <a:ea typeface="IBM Plex Sans Condensed"/>
              </a:rPr>
              <a:t>-- think Large granular lymphocyte leukemia!</a:t>
            </a:r>
          </a:p>
        </p:txBody>
      </p:sp>
      <p:sp>
        <p:nvSpPr>
          <p:cNvPr id="5" name="TextBox 5"/>
          <p:cNvSpPr txBox="1"/>
          <p:nvPr/>
        </p:nvSpPr>
        <p:spPr>
          <a:xfrm>
            <a:off x="1376172" y="1046674"/>
            <a:ext cx="8409375" cy="5035161"/>
          </a:xfrm>
          <a:prstGeom prst="rect">
            <a:avLst/>
          </a:prstGeom>
        </p:spPr>
        <p:txBody>
          <a:bodyPr lIns="0" tIns="0" rIns="0" bIns="0" rtlCol="0" anchor="t">
            <a:spAutoFit/>
          </a:bodyPr>
          <a:lstStyle/>
          <a:p>
            <a:pPr algn="l">
              <a:lnSpc>
                <a:spcPts val="4456"/>
              </a:lnSpc>
            </a:pPr>
            <a:r>
              <a:rPr lang="en-US" sz="3204" spc="22" dirty="0">
                <a:solidFill>
                  <a:srgbClr val="191B0E"/>
                </a:solidFill>
                <a:ea typeface="IBM Plex Sans Condensed"/>
              </a:rPr>
              <a:t>■Cutaneous: rheumatoid nodules </a:t>
            </a:r>
          </a:p>
          <a:p>
            <a:pPr algn="l">
              <a:lnSpc>
                <a:spcPts val="3889"/>
              </a:lnSpc>
            </a:pPr>
            <a:r>
              <a:rPr lang="en-US" sz="2795" spc="19" dirty="0">
                <a:solidFill>
                  <a:srgbClr val="191B0E"/>
                </a:solidFill>
                <a:latin typeface="IBM Plex Sans Condensed"/>
              </a:rPr>
              <a:t>–</a:t>
            </a:r>
          </a:p>
          <a:p>
            <a:pPr algn="l">
              <a:lnSpc>
                <a:spcPts val="5036"/>
              </a:lnSpc>
            </a:pPr>
            <a:r>
              <a:rPr lang="en-US" sz="3204" spc="22" dirty="0">
                <a:solidFill>
                  <a:srgbClr val="191B0E"/>
                </a:solidFill>
                <a:ea typeface="IBM Plex Sans Condensed"/>
              </a:rPr>
              <a:t>■Kerato-conjunctivitis sicca, episcleritis, scleritis</a:t>
            </a:r>
          </a:p>
          <a:p>
            <a:pPr algn="l">
              <a:lnSpc>
                <a:spcPts val="3265"/>
              </a:lnSpc>
            </a:pPr>
            <a:r>
              <a:rPr lang="en-US" sz="2798" spc="47" dirty="0">
                <a:solidFill>
                  <a:srgbClr val="191B0E"/>
                </a:solidFill>
                <a:latin typeface="IBM Plex Sans Condensed"/>
              </a:rPr>
              <a:t>–</a:t>
            </a:r>
            <a:r>
              <a:rPr lang="en-US" sz="2798" spc="47" dirty="0">
                <a:solidFill>
                  <a:srgbClr val="191B0E"/>
                </a:solidFill>
                <a:latin typeface="IBM Plex Sans Condensed Italics"/>
              </a:rPr>
              <a:t>Most severe form: corneal melt</a:t>
            </a:r>
          </a:p>
          <a:p>
            <a:pPr algn="l">
              <a:lnSpc>
                <a:spcPts val="5763"/>
              </a:lnSpc>
            </a:pPr>
            <a:r>
              <a:rPr lang="en-US" sz="3204" spc="22" dirty="0">
                <a:solidFill>
                  <a:srgbClr val="191B0E"/>
                </a:solidFill>
                <a:ea typeface="IBM Plex Sans Condensed"/>
              </a:rPr>
              <a:t>■</a:t>
            </a:r>
            <a:r>
              <a:rPr lang="en-US" sz="3204" spc="22" dirty="0">
                <a:solidFill>
                  <a:srgbClr val="000000"/>
                </a:solidFill>
                <a:latin typeface="IBM Plex Sans Condensed"/>
              </a:rPr>
              <a:t> </a:t>
            </a:r>
            <a:r>
              <a:rPr lang="en-US" sz="3204" spc="22" dirty="0">
                <a:solidFill>
                  <a:srgbClr val="191B0E"/>
                </a:solidFill>
                <a:latin typeface="IBM Plex Sans Condensed"/>
              </a:rPr>
              <a:t>Atherosclerosis</a:t>
            </a:r>
          </a:p>
          <a:p>
            <a:pPr>
              <a:lnSpc>
                <a:spcPts val="5763"/>
              </a:lnSpc>
            </a:pPr>
            <a:r>
              <a:rPr lang="en-US" sz="3204" spc="22" dirty="0">
                <a:solidFill>
                  <a:srgbClr val="191B0E"/>
                </a:solidFill>
                <a:ea typeface="IBM Plex Sans Condensed"/>
              </a:rPr>
              <a:t>■</a:t>
            </a:r>
            <a:r>
              <a:rPr lang="en-US" sz="3204" spc="22" dirty="0">
                <a:solidFill>
                  <a:srgbClr val="000000"/>
                </a:solidFill>
                <a:latin typeface="IBM Plex Sans Condensed"/>
              </a:rPr>
              <a:t> </a:t>
            </a:r>
            <a:r>
              <a:rPr lang="en-US" sz="3204" spc="22" dirty="0">
                <a:solidFill>
                  <a:srgbClr val="191B0E"/>
                </a:solidFill>
                <a:latin typeface="IBM Plex Sans Condensed"/>
              </a:rPr>
              <a:t>Cricoarytenoid</a:t>
            </a:r>
            <a:r>
              <a:rPr lang="en-US" sz="3206" spc="25" dirty="0">
                <a:solidFill>
                  <a:srgbClr val="191B0E"/>
                </a:solidFill>
                <a:ea typeface="IBM Plex Sans Condensed"/>
              </a:rPr>
              <a:t> arthritis of the larynx </a:t>
            </a:r>
            <a:endParaRPr lang="en-US" sz="3204" spc="22" dirty="0">
              <a:solidFill>
                <a:srgbClr val="191B0E"/>
              </a:solidFill>
              <a:latin typeface="IBM Plex Sans Condensed"/>
            </a:endParaRPr>
          </a:p>
          <a:p>
            <a:pPr algn="l">
              <a:lnSpc>
                <a:spcPts val="5763"/>
              </a:lnSpc>
            </a:pPr>
            <a:endParaRPr lang="en-US" sz="3204" spc="22" dirty="0">
              <a:solidFill>
                <a:srgbClr val="191B0E"/>
              </a:solidFill>
              <a:latin typeface="IBM Plex Sans Condensed"/>
            </a:endParaRPr>
          </a:p>
          <a:p>
            <a:pPr algn="l">
              <a:lnSpc>
                <a:spcPts val="5763"/>
              </a:lnSpc>
            </a:pPr>
            <a:endParaRPr lang="en-US" sz="3204" spc="22" dirty="0">
              <a:solidFill>
                <a:srgbClr val="191B0E"/>
              </a:solidFill>
              <a:latin typeface="IBM Plex Sans Condensed"/>
            </a:endParaRPr>
          </a:p>
        </p:txBody>
      </p:sp>
      <p:sp>
        <p:nvSpPr>
          <p:cNvPr id="8" name="TextBox 8"/>
          <p:cNvSpPr txBox="1"/>
          <p:nvPr/>
        </p:nvSpPr>
        <p:spPr>
          <a:xfrm>
            <a:off x="2290572" y="1609696"/>
            <a:ext cx="9022528" cy="477383"/>
          </a:xfrm>
          <a:prstGeom prst="rect">
            <a:avLst/>
          </a:prstGeom>
        </p:spPr>
        <p:txBody>
          <a:bodyPr lIns="0" tIns="0" rIns="0" bIns="0" rtlCol="0" anchor="t">
            <a:spAutoFit/>
          </a:bodyPr>
          <a:lstStyle/>
          <a:p>
            <a:pPr algn="l">
              <a:lnSpc>
                <a:spcPts val="3914"/>
              </a:lnSpc>
            </a:pPr>
            <a:r>
              <a:rPr lang="en-US" sz="2795" spc="47" dirty="0">
                <a:solidFill>
                  <a:srgbClr val="191B0E"/>
                </a:solidFill>
                <a:latin typeface="IBM Plex Sans Condensed Italics"/>
              </a:rPr>
              <a:t>~30% of patients, olecranon area, induced by methotrexate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4586983" y="353082"/>
            <a:ext cx="3311662" cy="738111"/>
          </a:xfrm>
          <a:prstGeom prst="rect">
            <a:avLst/>
          </a:prstGeom>
        </p:spPr>
        <p:txBody>
          <a:bodyPr lIns="0" tIns="0" rIns="0" bIns="0" rtlCol="0" anchor="t">
            <a:spAutoFit/>
          </a:bodyPr>
          <a:lstStyle/>
          <a:p>
            <a:pPr algn="l">
              <a:lnSpc>
                <a:spcPts val="6165"/>
              </a:lnSpc>
            </a:pPr>
            <a:r>
              <a:rPr lang="en-US" sz="4404" spc="30">
                <a:solidFill>
                  <a:srgbClr val="191B0E"/>
                </a:solidFill>
                <a:latin typeface="IBM Plex Sans Condensed"/>
              </a:rPr>
              <a:t>Lung Disease </a:t>
            </a:r>
          </a:p>
        </p:txBody>
      </p:sp>
      <p:sp>
        <p:nvSpPr>
          <p:cNvPr id="4" name="TextBox 4"/>
          <p:cNvSpPr txBox="1"/>
          <p:nvPr/>
        </p:nvSpPr>
        <p:spPr>
          <a:xfrm>
            <a:off x="1463297" y="4495800"/>
            <a:ext cx="7985503" cy="538161"/>
          </a:xfrm>
          <a:prstGeom prst="rect">
            <a:avLst/>
          </a:prstGeom>
        </p:spPr>
        <p:txBody>
          <a:bodyPr wrap="square" lIns="0" tIns="0" rIns="0" bIns="0" rtlCol="0" anchor="t">
            <a:spAutoFit/>
          </a:bodyPr>
          <a:lstStyle/>
          <a:p>
            <a:pPr algn="l">
              <a:lnSpc>
                <a:spcPts val="4488"/>
              </a:lnSpc>
            </a:pPr>
            <a:r>
              <a:rPr lang="en-US" sz="3206" spc="25" dirty="0">
                <a:solidFill>
                  <a:srgbClr val="191B0E"/>
                </a:solidFill>
                <a:ea typeface="IBM Plex Sans Condensed"/>
              </a:rPr>
              <a:t>■</a:t>
            </a:r>
          </a:p>
        </p:txBody>
      </p:sp>
      <p:sp>
        <p:nvSpPr>
          <p:cNvPr id="5" name="TextBox 5"/>
          <p:cNvSpPr txBox="1"/>
          <p:nvPr/>
        </p:nvSpPr>
        <p:spPr>
          <a:xfrm>
            <a:off x="1463297" y="1206398"/>
            <a:ext cx="8244888" cy="548592"/>
          </a:xfrm>
          <a:prstGeom prst="rect">
            <a:avLst/>
          </a:prstGeom>
        </p:spPr>
        <p:txBody>
          <a:bodyPr lIns="0" tIns="0" rIns="0" bIns="0" rtlCol="0" anchor="t">
            <a:spAutoFit/>
          </a:bodyPr>
          <a:lstStyle/>
          <a:p>
            <a:pPr algn="l">
              <a:lnSpc>
                <a:spcPts val="4488"/>
              </a:lnSpc>
            </a:pPr>
            <a:r>
              <a:rPr lang="en-US" sz="3206" spc="22">
                <a:solidFill>
                  <a:srgbClr val="191B0E"/>
                </a:solidFill>
                <a:ea typeface="IBM Plex Sans Condensed"/>
              </a:rPr>
              <a:t>■Most often presents after joint manifestations</a:t>
            </a:r>
          </a:p>
        </p:txBody>
      </p:sp>
      <p:sp>
        <p:nvSpPr>
          <p:cNvPr id="6" name="TextBox 6"/>
          <p:cNvSpPr txBox="1"/>
          <p:nvPr/>
        </p:nvSpPr>
        <p:spPr>
          <a:xfrm>
            <a:off x="1463297" y="1894399"/>
            <a:ext cx="8946204" cy="4462760"/>
          </a:xfrm>
          <a:prstGeom prst="rect">
            <a:avLst/>
          </a:prstGeom>
        </p:spPr>
        <p:txBody>
          <a:bodyPr lIns="0" tIns="0" rIns="0" bIns="0" rtlCol="0" anchor="t">
            <a:spAutoFit/>
          </a:bodyPr>
          <a:lstStyle/>
          <a:p>
            <a:pPr algn="l">
              <a:lnSpc>
                <a:spcPts val="3610"/>
              </a:lnSpc>
            </a:pPr>
            <a:r>
              <a:rPr lang="en-US" sz="3204" spc="22" dirty="0">
                <a:solidFill>
                  <a:srgbClr val="191B0E"/>
                </a:solidFill>
                <a:ea typeface="IBM Plex Sans Condensed"/>
              </a:rPr>
              <a:t>■Increased incidence of interstitial lung disease as </a:t>
            </a:r>
          </a:p>
          <a:p>
            <a:pPr algn="l">
              <a:lnSpc>
                <a:spcPts val="3610"/>
              </a:lnSpc>
            </a:pPr>
            <a:r>
              <a:rPr lang="en-US" sz="3204" spc="25" dirty="0">
                <a:solidFill>
                  <a:srgbClr val="191B0E"/>
                </a:solidFill>
                <a:latin typeface="IBM Plex Sans Condensed"/>
              </a:rPr>
              <a:t>first presentation, common but uncommon clinically significant</a:t>
            </a:r>
          </a:p>
          <a:p>
            <a:pPr algn="l">
              <a:lnSpc>
                <a:spcPts val="6017"/>
              </a:lnSpc>
            </a:pPr>
            <a:r>
              <a:rPr lang="en-US" sz="3204" spc="22" dirty="0">
                <a:solidFill>
                  <a:srgbClr val="191B0E"/>
                </a:solidFill>
                <a:ea typeface="IBM Plex Sans Condensed"/>
              </a:rPr>
              <a:t>■</a:t>
            </a:r>
            <a:r>
              <a:rPr lang="en-US" sz="3204" spc="22" dirty="0">
                <a:solidFill>
                  <a:srgbClr val="000000"/>
                </a:solidFill>
                <a:latin typeface="IBM Plex Sans Condensed"/>
              </a:rPr>
              <a:t> </a:t>
            </a:r>
            <a:r>
              <a:rPr lang="en-US" sz="3204" spc="22" dirty="0">
                <a:solidFill>
                  <a:srgbClr val="191B0E"/>
                </a:solidFill>
                <a:latin typeface="IBM Plex Sans Condensed"/>
              </a:rPr>
              <a:t>Nodules</a:t>
            </a:r>
          </a:p>
          <a:p>
            <a:pPr algn="l">
              <a:lnSpc>
                <a:spcPts val="3607"/>
              </a:lnSpc>
            </a:pPr>
            <a:r>
              <a:rPr lang="en-US" sz="3204" spc="25" dirty="0">
                <a:solidFill>
                  <a:srgbClr val="191B0E"/>
                </a:solidFill>
                <a:ea typeface="IBM Plex Sans Condensed"/>
              </a:rPr>
              <a:t>■Pleural effusions</a:t>
            </a:r>
          </a:p>
          <a:p>
            <a:pPr algn="l">
              <a:lnSpc>
                <a:spcPts val="3607"/>
              </a:lnSpc>
            </a:pPr>
            <a:r>
              <a:rPr lang="en-US" sz="3204" spc="25" dirty="0">
                <a:solidFill>
                  <a:srgbClr val="191B0E"/>
                </a:solidFill>
                <a:ea typeface="IBM Plex Sans Condensed"/>
              </a:rPr>
              <a:t>	-low pH</a:t>
            </a:r>
          </a:p>
          <a:p>
            <a:pPr algn="l">
              <a:lnSpc>
                <a:spcPts val="3607"/>
              </a:lnSpc>
            </a:pPr>
            <a:r>
              <a:rPr lang="en-US" sz="3204" spc="25" dirty="0">
                <a:solidFill>
                  <a:srgbClr val="191B0E"/>
                </a:solidFill>
                <a:ea typeface="IBM Plex Sans Condensed"/>
              </a:rPr>
              <a:t>	-Mononuclear</a:t>
            </a:r>
          </a:p>
          <a:p>
            <a:pPr algn="l">
              <a:lnSpc>
                <a:spcPts val="3607"/>
              </a:lnSpc>
            </a:pPr>
            <a:r>
              <a:rPr lang="en-US" sz="3204" spc="25" dirty="0">
                <a:solidFill>
                  <a:srgbClr val="191B0E"/>
                </a:solidFill>
                <a:ea typeface="IBM Plex Sans Condensed"/>
              </a:rPr>
              <a:t>	-exudative</a:t>
            </a:r>
          </a:p>
          <a:p>
            <a:pPr algn="l">
              <a:lnSpc>
                <a:spcPts val="3607"/>
              </a:lnSpc>
            </a:pPr>
            <a:r>
              <a:rPr lang="en-US" sz="3204" spc="25" dirty="0">
                <a:solidFill>
                  <a:srgbClr val="191B0E"/>
                </a:solidFill>
                <a:ea typeface="IBM Plex Sans Condensed"/>
              </a:rPr>
              <a:t>	-What if neutrophil predominant?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256032" y="845820"/>
            <a:ext cx="11818620" cy="5106924"/>
          </a:xfrm>
          <a:custGeom>
            <a:avLst/>
            <a:gdLst/>
            <a:ahLst/>
            <a:cxnLst/>
            <a:rect l="l" t="t" r="r" b="b"/>
            <a:pathLst>
              <a:path w="11818620" h="5106924">
                <a:moveTo>
                  <a:pt x="0" y="0"/>
                </a:moveTo>
                <a:lnTo>
                  <a:pt x="11818620" y="0"/>
                </a:lnTo>
                <a:lnTo>
                  <a:pt x="11818620" y="5106924"/>
                </a:lnTo>
                <a:lnTo>
                  <a:pt x="0" y="510692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4972555" y="272653"/>
            <a:ext cx="2538965" cy="738473"/>
          </a:xfrm>
          <a:prstGeom prst="rect">
            <a:avLst/>
          </a:prstGeom>
        </p:spPr>
        <p:txBody>
          <a:bodyPr lIns="0" tIns="0" rIns="0" bIns="0" rtlCol="0" anchor="t">
            <a:spAutoFit/>
          </a:bodyPr>
          <a:lstStyle/>
          <a:p>
            <a:pPr algn="l">
              <a:lnSpc>
                <a:spcPts val="6168"/>
              </a:lnSpc>
            </a:pPr>
            <a:r>
              <a:rPr lang="en-US" sz="4406" spc="30">
                <a:solidFill>
                  <a:srgbClr val="191B0E"/>
                </a:solidFill>
                <a:latin typeface="IBM Plex Sans Condensed"/>
              </a:rPr>
              <a:t>Treatment </a:t>
            </a:r>
          </a:p>
        </p:txBody>
      </p:sp>
      <p:sp>
        <p:nvSpPr>
          <p:cNvPr id="4" name="TextBox 4"/>
          <p:cNvSpPr txBox="1"/>
          <p:nvPr/>
        </p:nvSpPr>
        <p:spPr>
          <a:xfrm>
            <a:off x="1463297" y="1210275"/>
            <a:ext cx="7357272" cy="2370714"/>
          </a:xfrm>
          <a:prstGeom prst="rect">
            <a:avLst/>
          </a:prstGeom>
        </p:spPr>
        <p:txBody>
          <a:bodyPr lIns="0" tIns="0" rIns="0" bIns="0" rtlCol="0" anchor="t">
            <a:spAutoFit/>
          </a:bodyPr>
          <a:lstStyle/>
          <a:p>
            <a:pPr algn="l">
              <a:lnSpc>
                <a:spcPts val="3312"/>
              </a:lnSpc>
            </a:pPr>
            <a:r>
              <a:rPr lang="en-US" sz="2604" spc="18" dirty="0">
                <a:solidFill>
                  <a:srgbClr val="191B0E"/>
                </a:solidFill>
                <a:ea typeface="IBM Plex Sans Condensed"/>
              </a:rPr>
              <a:t>■Early diagnosis and aggressive early therapy</a:t>
            </a:r>
          </a:p>
          <a:p>
            <a:pPr algn="l">
              <a:lnSpc>
                <a:spcPts val="3312"/>
              </a:lnSpc>
            </a:pPr>
            <a:r>
              <a:rPr lang="en-US" sz="2604" spc="18" dirty="0">
                <a:solidFill>
                  <a:srgbClr val="191B0E"/>
                </a:solidFill>
                <a:latin typeface="IBM Plex Sans Condensed"/>
              </a:rPr>
              <a:t>–</a:t>
            </a:r>
            <a:endParaRPr lang="en-US" sz="2606" spc="-31" dirty="0">
              <a:solidFill>
                <a:srgbClr val="191B0E"/>
              </a:solidFill>
              <a:latin typeface="Open Sans Italics"/>
            </a:endParaRPr>
          </a:p>
          <a:p>
            <a:pPr algn="l">
              <a:lnSpc>
                <a:spcPts val="5697"/>
              </a:lnSpc>
            </a:pPr>
            <a:r>
              <a:rPr lang="en-US" sz="2604" spc="18" dirty="0">
                <a:solidFill>
                  <a:srgbClr val="191B0E"/>
                </a:solidFill>
                <a:ea typeface="IBM Plex Sans Condensed"/>
              </a:rPr>
              <a:t>■Disease-Modifying Antirheumatic Drugs (DMARDs)</a:t>
            </a:r>
          </a:p>
          <a:p>
            <a:pPr algn="l">
              <a:lnSpc>
                <a:spcPts val="1958"/>
              </a:lnSpc>
            </a:pPr>
            <a:r>
              <a:rPr lang="en-US" sz="2604" spc="18" dirty="0">
                <a:solidFill>
                  <a:srgbClr val="191B0E"/>
                </a:solidFill>
                <a:ea typeface="IBM Plex Sans Condensed"/>
              </a:rPr>
              <a:t>■Non biologic: </a:t>
            </a:r>
          </a:p>
          <a:p>
            <a:pPr algn="l">
              <a:lnSpc>
                <a:spcPts val="4662"/>
              </a:lnSpc>
            </a:pPr>
            <a:r>
              <a:rPr lang="en-US" sz="2606" spc="18" dirty="0">
                <a:solidFill>
                  <a:srgbClr val="191B0E"/>
                </a:solidFill>
                <a:latin typeface="IBM Plex Sans Condensed"/>
              </a:rPr>
              <a:t>–</a:t>
            </a:r>
          </a:p>
        </p:txBody>
      </p:sp>
      <p:sp>
        <p:nvSpPr>
          <p:cNvPr id="5" name="TextBox 5"/>
          <p:cNvSpPr txBox="1"/>
          <p:nvPr/>
        </p:nvSpPr>
        <p:spPr>
          <a:xfrm>
            <a:off x="1463297" y="3817201"/>
            <a:ext cx="7385085" cy="2367220"/>
          </a:xfrm>
          <a:prstGeom prst="rect">
            <a:avLst/>
          </a:prstGeom>
        </p:spPr>
        <p:txBody>
          <a:bodyPr lIns="0" tIns="0" rIns="0" bIns="0" rtlCol="0" anchor="t">
            <a:spAutoFit/>
          </a:bodyPr>
          <a:lstStyle/>
          <a:p>
            <a:pPr algn="l">
              <a:lnSpc>
                <a:spcPts val="6434"/>
              </a:lnSpc>
            </a:pPr>
            <a:r>
              <a:rPr lang="en-US" sz="2604" spc="18">
                <a:solidFill>
                  <a:srgbClr val="191B0E"/>
                </a:solidFill>
                <a:latin typeface="IBM Plex Sans Condensed"/>
              </a:rPr>
              <a:t>–</a:t>
            </a:r>
          </a:p>
          <a:p>
            <a:pPr algn="l">
              <a:lnSpc>
                <a:spcPts val="6434"/>
              </a:lnSpc>
            </a:pPr>
            <a:r>
              <a:rPr lang="en-US" sz="2604" spc="18">
                <a:solidFill>
                  <a:srgbClr val="191B0E"/>
                </a:solidFill>
                <a:ea typeface="IBM Plex Sans Condensed"/>
              </a:rPr>
              <a:t>■Biologic: Tumor Necrosis Factor (TNF-α) Inhibitors </a:t>
            </a:r>
          </a:p>
          <a:p>
            <a:pPr algn="l">
              <a:lnSpc>
                <a:spcPts val="1302"/>
              </a:lnSpc>
            </a:pPr>
            <a:r>
              <a:rPr lang="en-US" sz="2604" spc="18">
                <a:solidFill>
                  <a:srgbClr val="191B0E"/>
                </a:solidFill>
                <a:latin typeface="IBM Plex Sans Condensed"/>
              </a:rPr>
              <a:t>–</a:t>
            </a:r>
          </a:p>
          <a:p>
            <a:pPr algn="l">
              <a:lnSpc>
                <a:spcPts val="5346"/>
              </a:lnSpc>
            </a:pPr>
            <a:r>
              <a:rPr lang="en-US" sz="2604" spc="18">
                <a:solidFill>
                  <a:srgbClr val="191B0E"/>
                </a:solidFill>
                <a:latin typeface="IBM Plex Sans Condensed"/>
              </a:rPr>
              <a:t>–</a:t>
            </a:r>
          </a:p>
        </p:txBody>
      </p:sp>
      <p:sp>
        <p:nvSpPr>
          <p:cNvPr id="6" name="TextBox 6"/>
          <p:cNvSpPr txBox="1"/>
          <p:nvPr/>
        </p:nvSpPr>
        <p:spPr>
          <a:xfrm>
            <a:off x="1747902" y="3620234"/>
            <a:ext cx="9758298" cy="3250570"/>
          </a:xfrm>
          <a:prstGeom prst="rect">
            <a:avLst/>
          </a:prstGeom>
        </p:spPr>
        <p:txBody>
          <a:bodyPr wrap="square" lIns="0" tIns="0" rIns="0" bIns="0" rtlCol="0" anchor="t">
            <a:spAutoFit/>
          </a:bodyPr>
          <a:lstStyle/>
          <a:p>
            <a:pPr algn="l">
              <a:lnSpc>
                <a:spcPts val="3322"/>
              </a:lnSpc>
            </a:pPr>
            <a:r>
              <a:rPr lang="en-US" sz="2604" spc="-31" dirty="0">
                <a:solidFill>
                  <a:srgbClr val="191B0E"/>
                </a:solidFill>
                <a:latin typeface="Open Sans Italics"/>
              </a:rPr>
              <a:t>hydroxychloroquine      (azathioprine? Gold? Minocycline?)</a:t>
            </a:r>
          </a:p>
          <a:p>
            <a:pPr algn="l">
              <a:lnSpc>
                <a:spcPts val="3322"/>
              </a:lnSpc>
            </a:pPr>
            <a:r>
              <a:rPr lang="en-US" sz="2604" spc="-31" dirty="0">
                <a:solidFill>
                  <a:srgbClr val="191B0E"/>
                </a:solidFill>
                <a:latin typeface="Open Sans Italics"/>
              </a:rPr>
              <a:t>JAK inhibitors (targeted synthetic): </a:t>
            </a:r>
            <a:r>
              <a:rPr lang="en-US" sz="2604" spc="-31" dirty="0" err="1">
                <a:solidFill>
                  <a:srgbClr val="191B0E"/>
                </a:solidFill>
                <a:latin typeface="Open Sans Italics"/>
              </a:rPr>
              <a:t>baracitinib</a:t>
            </a:r>
            <a:r>
              <a:rPr lang="en-US" sz="2604" spc="-31" dirty="0">
                <a:solidFill>
                  <a:srgbClr val="191B0E"/>
                </a:solidFill>
                <a:latin typeface="Open Sans Italics"/>
              </a:rPr>
              <a:t>, tofacitinib, </a:t>
            </a:r>
          </a:p>
          <a:p>
            <a:pPr algn="l">
              <a:lnSpc>
                <a:spcPts val="1908"/>
              </a:lnSpc>
            </a:pPr>
            <a:r>
              <a:rPr lang="en-US" sz="2604" spc="-31" dirty="0" err="1">
                <a:solidFill>
                  <a:srgbClr val="191B0E"/>
                </a:solidFill>
                <a:latin typeface="Open Sans Italics"/>
              </a:rPr>
              <a:t>upadacitinib</a:t>
            </a:r>
            <a:endParaRPr lang="en-US" sz="2604" spc="-31" dirty="0">
              <a:solidFill>
                <a:srgbClr val="191B0E"/>
              </a:solidFill>
              <a:latin typeface="Open Sans Italics"/>
            </a:endParaRPr>
          </a:p>
          <a:p>
            <a:pPr algn="r">
              <a:lnSpc>
                <a:spcPts val="2239"/>
              </a:lnSpc>
            </a:pPr>
            <a:endParaRPr lang="en-US" sz="2604" spc="-31" dirty="0">
              <a:solidFill>
                <a:srgbClr val="191B0E"/>
              </a:solidFill>
              <a:latin typeface="Open Sans Italics"/>
            </a:endParaRPr>
          </a:p>
          <a:p>
            <a:pPr algn="l">
              <a:lnSpc>
                <a:spcPts val="6510"/>
              </a:lnSpc>
            </a:pPr>
            <a:r>
              <a:rPr lang="en-US" sz="2604" spc="-31" dirty="0">
                <a:solidFill>
                  <a:srgbClr val="191B0E"/>
                </a:solidFill>
                <a:latin typeface="Open Sans Italics"/>
              </a:rPr>
              <a:t>Etanercept, adalimumab, infliximab </a:t>
            </a:r>
          </a:p>
          <a:p>
            <a:pPr algn="l">
              <a:lnSpc>
                <a:spcPts val="1302"/>
              </a:lnSpc>
            </a:pPr>
            <a:endParaRPr lang="en-US" sz="2604" spc="-31" dirty="0">
              <a:solidFill>
                <a:srgbClr val="191B0E"/>
              </a:solidFill>
              <a:latin typeface="Open Sans Italics"/>
            </a:endParaRPr>
          </a:p>
          <a:p>
            <a:pPr algn="l">
              <a:lnSpc>
                <a:spcPts val="1302"/>
              </a:lnSpc>
            </a:pPr>
            <a:endParaRPr lang="en-US" sz="2604" spc="-31" dirty="0">
              <a:solidFill>
                <a:srgbClr val="191B0E"/>
              </a:solidFill>
              <a:latin typeface="Open Sans Italics"/>
            </a:endParaRPr>
          </a:p>
          <a:p>
            <a:pPr algn="l">
              <a:lnSpc>
                <a:spcPts val="1302"/>
              </a:lnSpc>
            </a:pPr>
            <a:r>
              <a:rPr lang="en-US" sz="2604" spc="-31" dirty="0">
                <a:solidFill>
                  <a:srgbClr val="191B0E"/>
                </a:solidFill>
                <a:latin typeface="Open Sans Italics"/>
              </a:rPr>
              <a:t>		    Tocilizumab, Abatacept, Rituximab, Anakinra</a:t>
            </a:r>
          </a:p>
          <a:p>
            <a:pPr algn="l">
              <a:lnSpc>
                <a:spcPts val="1302"/>
              </a:lnSpc>
            </a:pPr>
            <a:endParaRPr lang="en-US" sz="2604" spc="-31" dirty="0">
              <a:solidFill>
                <a:srgbClr val="191B0E"/>
              </a:solidFill>
              <a:latin typeface="Open Sans Italics"/>
            </a:endParaRPr>
          </a:p>
          <a:p>
            <a:pPr algn="l">
              <a:lnSpc>
                <a:spcPts val="1302"/>
              </a:lnSpc>
            </a:pPr>
            <a:endParaRPr lang="en-US" sz="2604" spc="-31" dirty="0">
              <a:solidFill>
                <a:srgbClr val="191B0E"/>
              </a:solidFill>
              <a:latin typeface="Open Sans Italics"/>
            </a:endParaRPr>
          </a:p>
          <a:p>
            <a:pPr algn="l">
              <a:lnSpc>
                <a:spcPts val="1302"/>
              </a:lnSpc>
            </a:pPr>
            <a:endParaRPr lang="en-US" sz="2604" spc="-31" dirty="0">
              <a:solidFill>
                <a:srgbClr val="191B0E"/>
              </a:solidFill>
              <a:latin typeface="Open Sans Italics"/>
            </a:endParaRPr>
          </a:p>
        </p:txBody>
      </p:sp>
      <p:sp>
        <p:nvSpPr>
          <p:cNvPr id="7" name="TextBox 7"/>
          <p:cNvSpPr txBox="1"/>
          <p:nvPr/>
        </p:nvSpPr>
        <p:spPr>
          <a:xfrm>
            <a:off x="1676400" y="1592799"/>
            <a:ext cx="10515600" cy="432491"/>
          </a:xfrm>
          <a:prstGeom prst="rect">
            <a:avLst/>
          </a:prstGeom>
        </p:spPr>
        <p:txBody>
          <a:bodyPr wrap="square" lIns="0" tIns="0" rIns="0" bIns="0" rtlCol="0" anchor="t">
            <a:spAutoFit/>
          </a:bodyPr>
          <a:lstStyle/>
          <a:p>
            <a:pPr algn="l">
              <a:lnSpc>
                <a:spcPts val="3645"/>
              </a:lnSpc>
            </a:pPr>
            <a:r>
              <a:rPr lang="en-US" sz="2604" spc="-31" dirty="0">
                <a:solidFill>
                  <a:srgbClr val="191B0E"/>
                </a:solidFill>
                <a:latin typeface="Open Sans Italics"/>
              </a:rPr>
              <a:t>Low dose prednisone if waiting for referral (prednisone 5-10 mg daily) </a:t>
            </a:r>
          </a:p>
        </p:txBody>
      </p:sp>
      <p:sp>
        <p:nvSpPr>
          <p:cNvPr id="8" name="TextBox 8"/>
          <p:cNvSpPr txBox="1"/>
          <p:nvPr/>
        </p:nvSpPr>
        <p:spPr>
          <a:xfrm>
            <a:off x="1762578" y="3120483"/>
            <a:ext cx="5829138" cy="448885"/>
          </a:xfrm>
          <a:prstGeom prst="rect">
            <a:avLst/>
          </a:prstGeom>
        </p:spPr>
        <p:txBody>
          <a:bodyPr lIns="0" tIns="0" rIns="0" bIns="0" rtlCol="0" anchor="t">
            <a:spAutoFit/>
          </a:bodyPr>
          <a:lstStyle/>
          <a:p>
            <a:pPr algn="l">
              <a:lnSpc>
                <a:spcPts val="3648"/>
              </a:lnSpc>
            </a:pPr>
            <a:r>
              <a:rPr lang="en-US" sz="2606" spc="-31" dirty="0">
                <a:solidFill>
                  <a:srgbClr val="191B0E"/>
                </a:solidFill>
                <a:latin typeface="Open Sans Italics"/>
              </a:rPr>
              <a:t>Methotrexate, leflunomide, sulfasalazine, </a:t>
            </a:r>
          </a:p>
        </p:txBody>
      </p:sp>
      <p:sp>
        <p:nvSpPr>
          <p:cNvPr id="10" name="TextBox 9">
            <a:extLst>
              <a:ext uri="{FF2B5EF4-FFF2-40B4-BE49-F238E27FC236}">
                <a16:creationId xmlns:a16="http://schemas.microsoft.com/office/drawing/2014/main" id="{ADC585E7-E620-8ED1-E129-7D055D67A276}"/>
              </a:ext>
            </a:extLst>
          </p:cNvPr>
          <p:cNvSpPr txBox="1"/>
          <p:nvPr/>
        </p:nvSpPr>
        <p:spPr>
          <a:xfrm>
            <a:off x="1676400" y="5647725"/>
            <a:ext cx="8662933" cy="721801"/>
          </a:xfrm>
          <a:prstGeom prst="rect">
            <a:avLst/>
          </a:prstGeom>
          <a:noFill/>
        </p:spPr>
        <p:txBody>
          <a:bodyPr wrap="square">
            <a:spAutoFit/>
          </a:bodyPr>
          <a:lstStyle/>
          <a:p>
            <a:pPr algn="l">
              <a:lnSpc>
                <a:spcPts val="5697"/>
              </a:lnSpc>
            </a:pPr>
            <a:r>
              <a:rPr lang="en-US" sz="2400" spc="18" dirty="0">
                <a:solidFill>
                  <a:srgbClr val="191B0E"/>
                </a:solidFill>
                <a:ea typeface="IBM Plex Sans Condensed"/>
              </a:rPr>
              <a:t>Other Biologics</a:t>
            </a:r>
            <a:r>
              <a:rPr lang="en-US" sz="1800" spc="18" dirty="0">
                <a:solidFill>
                  <a:srgbClr val="191B0E"/>
                </a:solidFill>
                <a:ea typeface="IBM Plex Sans Condensed"/>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4972555" y="272653"/>
            <a:ext cx="2538965" cy="738473"/>
          </a:xfrm>
          <a:prstGeom prst="rect">
            <a:avLst/>
          </a:prstGeom>
        </p:spPr>
        <p:txBody>
          <a:bodyPr lIns="0" tIns="0" rIns="0" bIns="0" rtlCol="0" anchor="t">
            <a:spAutoFit/>
          </a:bodyPr>
          <a:lstStyle/>
          <a:p>
            <a:pPr algn="l">
              <a:lnSpc>
                <a:spcPts val="6168"/>
              </a:lnSpc>
            </a:pPr>
            <a:r>
              <a:rPr lang="en-US" sz="4406" spc="30">
                <a:solidFill>
                  <a:srgbClr val="191B0E"/>
                </a:solidFill>
                <a:latin typeface="IBM Plex Sans Condensed"/>
              </a:rPr>
              <a:t>Treatment </a:t>
            </a:r>
          </a:p>
        </p:txBody>
      </p:sp>
      <p:sp>
        <p:nvSpPr>
          <p:cNvPr id="9" name="AutoShape 2">
            <a:extLst>
              <a:ext uri="{FF2B5EF4-FFF2-40B4-BE49-F238E27FC236}">
                <a16:creationId xmlns:a16="http://schemas.microsoft.com/office/drawing/2014/main" id="{775FFA6F-2C51-013B-8508-93F979045161}"/>
              </a:ext>
            </a:extLst>
          </p:cNvPr>
          <p:cNvSpPr>
            <a:spLocks noChangeAspect="1" noChangeArrowheads="1"/>
          </p:cNvSpPr>
          <p:nvPr/>
        </p:nvSpPr>
        <p:spPr bwMode="auto">
          <a:xfrm>
            <a:off x="5943600" y="3276600"/>
            <a:ext cx="2362200" cy="236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a:extLst>
              <a:ext uri="{FF2B5EF4-FFF2-40B4-BE49-F238E27FC236}">
                <a16:creationId xmlns:a16="http://schemas.microsoft.com/office/drawing/2014/main" id="{3F85183D-BB45-6942-5C1C-BBD808F6B456}"/>
              </a:ext>
            </a:extLst>
          </p:cNvPr>
          <p:cNvSpPr>
            <a:spLocks noChangeAspect="1" noChangeArrowheads="1"/>
          </p:cNvSpPr>
          <p:nvPr/>
        </p:nvSpPr>
        <p:spPr bwMode="auto">
          <a:xfrm>
            <a:off x="5943600" y="3276600"/>
            <a:ext cx="5105400" cy="5105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a:extLst>
              <a:ext uri="{FF2B5EF4-FFF2-40B4-BE49-F238E27FC236}">
                <a16:creationId xmlns:a16="http://schemas.microsoft.com/office/drawing/2014/main" id="{AF508FB7-5BFF-3D65-ABB0-AE655CA767D7}"/>
              </a:ext>
            </a:extLst>
          </p:cNvPr>
          <p:cNvSpPr>
            <a:spLocks noChangeAspect="1" noChangeArrowheads="1"/>
          </p:cNvSpPr>
          <p:nvPr/>
        </p:nvSpPr>
        <p:spPr bwMode="auto">
          <a:xfrm>
            <a:off x="2438400" y="-228600"/>
            <a:ext cx="5867400" cy="586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5F664E25-AACD-370A-4911-199D94C88E02}"/>
              </a:ext>
            </a:extLst>
          </p:cNvPr>
          <p:cNvPicPr>
            <a:picLocks noChangeAspect="1"/>
          </p:cNvPicPr>
          <p:nvPr/>
        </p:nvPicPr>
        <p:blipFill>
          <a:blip r:embed="rId3"/>
          <a:stretch>
            <a:fillRect/>
          </a:stretch>
        </p:blipFill>
        <p:spPr>
          <a:xfrm>
            <a:off x="3543300" y="973819"/>
            <a:ext cx="4800600" cy="5623560"/>
          </a:xfrm>
          <a:prstGeom prst="rect">
            <a:avLst/>
          </a:prstGeom>
        </p:spPr>
      </p:pic>
      <p:sp>
        <p:nvSpPr>
          <p:cNvPr id="13" name="TextBox 12">
            <a:extLst>
              <a:ext uri="{FF2B5EF4-FFF2-40B4-BE49-F238E27FC236}">
                <a16:creationId xmlns:a16="http://schemas.microsoft.com/office/drawing/2014/main" id="{2AFE9A3C-6751-5F34-96A3-50AE0DB973AA}"/>
              </a:ext>
            </a:extLst>
          </p:cNvPr>
          <p:cNvSpPr txBox="1"/>
          <p:nvPr/>
        </p:nvSpPr>
        <p:spPr>
          <a:xfrm>
            <a:off x="10363200" y="6488668"/>
            <a:ext cx="1142749" cy="369332"/>
          </a:xfrm>
          <a:prstGeom prst="rect">
            <a:avLst/>
          </a:prstGeom>
          <a:noFill/>
        </p:spPr>
        <p:txBody>
          <a:bodyPr wrap="none" rtlCol="0">
            <a:spAutoFit/>
          </a:bodyPr>
          <a:lstStyle/>
          <a:p>
            <a:r>
              <a:rPr lang="en-US" dirty="0"/>
              <a:t>MKSAP 19</a:t>
            </a:r>
          </a:p>
        </p:txBody>
      </p:sp>
      <p:sp>
        <p:nvSpPr>
          <p:cNvPr id="14" name="TextBox 13">
            <a:extLst>
              <a:ext uri="{FF2B5EF4-FFF2-40B4-BE49-F238E27FC236}">
                <a16:creationId xmlns:a16="http://schemas.microsoft.com/office/drawing/2014/main" id="{8D70531B-7DF1-450D-5860-03B615671D87}"/>
              </a:ext>
            </a:extLst>
          </p:cNvPr>
          <p:cNvSpPr txBox="1"/>
          <p:nvPr/>
        </p:nvSpPr>
        <p:spPr>
          <a:xfrm>
            <a:off x="1782934" y="5105400"/>
            <a:ext cx="1722266" cy="369332"/>
          </a:xfrm>
          <a:prstGeom prst="rect">
            <a:avLst/>
          </a:prstGeom>
          <a:noFill/>
        </p:spPr>
        <p:txBody>
          <a:bodyPr wrap="none" rtlCol="0">
            <a:spAutoFit/>
          </a:bodyPr>
          <a:lstStyle/>
          <a:p>
            <a:r>
              <a:rPr lang="en-US" dirty="0"/>
              <a:t>“Treat to target”</a:t>
            </a:r>
          </a:p>
        </p:txBody>
      </p:sp>
    </p:spTree>
    <p:extLst>
      <p:ext uri="{BB962C8B-B14F-4D97-AF65-F5344CB8AC3E}">
        <p14:creationId xmlns:p14="http://schemas.microsoft.com/office/powerpoint/2010/main" val="610671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775716" y="120396"/>
            <a:ext cx="9973056" cy="6608064"/>
          </a:xfrm>
          <a:custGeom>
            <a:avLst/>
            <a:gdLst/>
            <a:ahLst/>
            <a:cxnLst/>
            <a:rect l="l" t="t" r="r" b="b"/>
            <a:pathLst>
              <a:path w="9973056" h="6608064">
                <a:moveTo>
                  <a:pt x="0" y="0"/>
                </a:moveTo>
                <a:lnTo>
                  <a:pt x="9973056" y="0"/>
                </a:lnTo>
                <a:lnTo>
                  <a:pt x="9973056" y="6608064"/>
                </a:lnTo>
                <a:lnTo>
                  <a:pt x="0" y="660806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1463297" y="983046"/>
            <a:ext cx="9052303" cy="4808153"/>
          </a:xfrm>
          <a:prstGeom prst="rect">
            <a:avLst/>
          </a:prstGeom>
        </p:spPr>
        <p:txBody>
          <a:bodyPr wrap="square" lIns="0" tIns="0" rIns="0" bIns="0" rtlCol="0" anchor="t">
            <a:spAutoFit/>
          </a:bodyPr>
          <a:lstStyle/>
          <a:p>
            <a:pPr algn="l">
              <a:lnSpc>
                <a:spcPts val="3610"/>
              </a:lnSpc>
            </a:pPr>
            <a:r>
              <a:rPr lang="en-US" sz="3204" spc="22" dirty="0">
                <a:solidFill>
                  <a:srgbClr val="191B0E"/>
                </a:solidFill>
                <a:ea typeface="IBM Plex Sans Condensed"/>
              </a:rPr>
              <a:t>■67 </a:t>
            </a:r>
            <a:r>
              <a:rPr lang="en-US" sz="3204" spc="22" dirty="0" err="1">
                <a:solidFill>
                  <a:srgbClr val="191B0E"/>
                </a:solidFill>
                <a:ea typeface="IBM Plex Sans Condensed"/>
              </a:rPr>
              <a:t>yoF</a:t>
            </a:r>
            <a:r>
              <a:rPr lang="en-US" sz="3204" spc="22" dirty="0">
                <a:solidFill>
                  <a:srgbClr val="191B0E"/>
                </a:solidFill>
                <a:ea typeface="IBM Plex Sans Condensed"/>
              </a:rPr>
              <a:t> is evaluated for 3-year history of severe RA. </a:t>
            </a:r>
          </a:p>
          <a:p>
            <a:pPr algn="ctr">
              <a:lnSpc>
                <a:spcPts val="3610"/>
              </a:lnSpc>
            </a:pPr>
            <a:r>
              <a:rPr lang="en-US" sz="3204" spc="22" dirty="0">
                <a:solidFill>
                  <a:srgbClr val="191B0E"/>
                </a:solidFill>
                <a:latin typeface="IBM Plex Sans Condensed"/>
              </a:rPr>
              <a:t>She had an inadequate response to methotrexate </a:t>
            </a:r>
          </a:p>
          <a:p>
            <a:pPr algn="l">
              <a:lnSpc>
                <a:spcPts val="3613"/>
              </a:lnSpc>
            </a:pPr>
            <a:r>
              <a:rPr lang="en-US" sz="3206" spc="22" dirty="0">
                <a:solidFill>
                  <a:srgbClr val="191B0E"/>
                </a:solidFill>
                <a:latin typeface="IBM Plex Sans Condensed"/>
              </a:rPr>
              <a:t>    and low-dose prednisone. She responded well to </a:t>
            </a:r>
          </a:p>
          <a:p>
            <a:pPr algn="r">
              <a:lnSpc>
                <a:spcPts val="3610"/>
              </a:lnSpc>
            </a:pPr>
            <a:r>
              <a:rPr lang="en-US" sz="3204" spc="22" dirty="0">
                <a:solidFill>
                  <a:srgbClr val="191B0E"/>
                </a:solidFill>
                <a:latin typeface="IBM Plex Sans Condensed"/>
              </a:rPr>
              <a:t>infliximab, but eventually lost efficacy. She was then </a:t>
            </a:r>
          </a:p>
          <a:p>
            <a:pPr algn="l">
              <a:lnSpc>
                <a:spcPts val="3610"/>
              </a:lnSpc>
            </a:pPr>
            <a:r>
              <a:rPr lang="en-US" sz="3204" spc="22" dirty="0">
                <a:solidFill>
                  <a:srgbClr val="191B0E"/>
                </a:solidFill>
                <a:latin typeface="IBM Plex Sans Condensed"/>
              </a:rPr>
              <a:t>   placed on tocilizumab with methotrexate. </a:t>
            </a:r>
          </a:p>
          <a:p>
            <a:pPr algn="l">
              <a:lnSpc>
                <a:spcPts val="6004"/>
              </a:lnSpc>
            </a:pPr>
            <a:r>
              <a:rPr lang="en-US" sz="3204" spc="22" dirty="0">
                <a:solidFill>
                  <a:srgbClr val="191B0E"/>
                </a:solidFill>
                <a:ea typeface="IBM Plex Sans Condensed"/>
              </a:rPr>
              <a:t>■She notes several months of prominent fatigue. She </a:t>
            </a:r>
          </a:p>
          <a:p>
            <a:pPr algn="l">
              <a:lnSpc>
                <a:spcPts val="1602"/>
              </a:lnSpc>
            </a:pPr>
            <a:r>
              <a:rPr lang="en-US" sz="3204" spc="22" dirty="0">
                <a:solidFill>
                  <a:srgbClr val="191B0E"/>
                </a:solidFill>
                <a:latin typeface="IBM Plex Sans Condensed"/>
              </a:rPr>
              <a:t>   also has DM2, HTN, HLD. </a:t>
            </a:r>
          </a:p>
          <a:p>
            <a:pPr algn="l">
              <a:lnSpc>
                <a:spcPts val="8015"/>
              </a:lnSpc>
            </a:pPr>
            <a:r>
              <a:rPr lang="en-US" sz="3206" spc="22" dirty="0">
                <a:solidFill>
                  <a:srgbClr val="191B0E"/>
                </a:solidFill>
                <a:ea typeface="IBM Plex Sans Condensed"/>
              </a:rPr>
              <a:t>■She is on methotrexate, folic acid, tocilizumab, basal </a:t>
            </a:r>
          </a:p>
          <a:p>
            <a:pPr algn="r">
              <a:lnSpc>
                <a:spcPts val="1602"/>
              </a:lnSpc>
            </a:pPr>
            <a:r>
              <a:rPr lang="en-US" sz="3204" spc="22" dirty="0">
                <a:solidFill>
                  <a:srgbClr val="191B0E"/>
                </a:solidFill>
                <a:latin typeface="IBM Plex Sans Condensed"/>
              </a:rPr>
              <a:t>insulin, lisinopril, metoprolol, atorvastatin, ibuprofen, omeprazole  </a:t>
            </a:r>
          </a:p>
        </p:txBody>
      </p:sp>
      <p:sp>
        <p:nvSpPr>
          <p:cNvPr id="5" name="TextBox 9">
            <a:extLst>
              <a:ext uri="{FF2B5EF4-FFF2-40B4-BE49-F238E27FC236}">
                <a16:creationId xmlns:a16="http://schemas.microsoft.com/office/drawing/2014/main" id="{CD208718-B59E-ADAE-BA3D-C5E7E4C896EF}"/>
              </a:ext>
            </a:extLst>
          </p:cNvPr>
          <p:cNvSpPr txBox="1"/>
          <p:nvPr/>
        </p:nvSpPr>
        <p:spPr>
          <a:xfrm>
            <a:off x="929640" y="6311046"/>
            <a:ext cx="2375468" cy="299056"/>
          </a:xfrm>
          <a:prstGeom prst="rect">
            <a:avLst/>
          </a:prstGeom>
        </p:spPr>
        <p:txBody>
          <a:bodyPr wrap="square" lIns="0" tIns="0" rIns="0" bIns="0" rtlCol="0" anchor="t">
            <a:spAutoFit/>
          </a:bodyPr>
          <a:lstStyle/>
          <a:p>
            <a:pPr algn="l">
              <a:lnSpc>
                <a:spcPts val="2520"/>
              </a:lnSpc>
            </a:pPr>
            <a:r>
              <a:rPr lang="en-US" sz="1800" spc="12" dirty="0">
                <a:solidFill>
                  <a:srgbClr val="000000"/>
                </a:solidFill>
                <a:latin typeface="IBM Plex Sans Condensed"/>
              </a:rPr>
              <a:t>MKSAP 18, Rheum #43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1648968" y="821741"/>
            <a:ext cx="9171718" cy="477745"/>
          </a:xfrm>
          <a:prstGeom prst="rect">
            <a:avLst/>
          </a:prstGeom>
        </p:spPr>
        <p:txBody>
          <a:bodyPr lIns="0" tIns="0" rIns="0" bIns="0" rtlCol="0" anchor="t">
            <a:spAutoFit/>
          </a:bodyPr>
          <a:lstStyle/>
          <a:p>
            <a:pPr algn="l">
              <a:lnSpc>
                <a:spcPts val="3917"/>
              </a:lnSpc>
            </a:pPr>
            <a:r>
              <a:rPr lang="en-US" sz="2798" spc="19">
                <a:solidFill>
                  <a:srgbClr val="191B0E"/>
                </a:solidFill>
                <a:latin typeface="IBM Plex Sans Condensed"/>
              </a:rPr>
              <a:t>Exam: Normal VS, no swollen or tender joints, RRR and lungs </a:t>
            </a:r>
          </a:p>
        </p:txBody>
      </p:sp>
      <p:sp>
        <p:nvSpPr>
          <p:cNvPr id="4" name="TextBox 4"/>
          <p:cNvSpPr txBox="1"/>
          <p:nvPr/>
        </p:nvSpPr>
        <p:spPr>
          <a:xfrm>
            <a:off x="1648968" y="1185129"/>
            <a:ext cx="7922104" cy="1068695"/>
          </a:xfrm>
          <a:prstGeom prst="rect">
            <a:avLst/>
          </a:prstGeom>
        </p:spPr>
        <p:txBody>
          <a:bodyPr lIns="0" tIns="0" rIns="0" bIns="0" rtlCol="0" anchor="t">
            <a:spAutoFit/>
          </a:bodyPr>
          <a:lstStyle/>
          <a:p>
            <a:pPr algn="l">
              <a:lnSpc>
                <a:spcPts val="4356"/>
              </a:lnSpc>
            </a:pPr>
            <a:r>
              <a:rPr lang="en-US" sz="2795" spc="19">
                <a:solidFill>
                  <a:srgbClr val="191B0E"/>
                </a:solidFill>
                <a:latin typeface="IBM Plex Sans Condensed"/>
              </a:rPr>
              <a:t>are clear. </a:t>
            </a:r>
          </a:p>
          <a:p>
            <a:pPr algn="l">
              <a:lnSpc>
                <a:spcPts val="4356"/>
              </a:lnSpc>
            </a:pPr>
            <a:r>
              <a:rPr lang="en-US" sz="2795" spc="19">
                <a:solidFill>
                  <a:srgbClr val="191B0E"/>
                </a:solidFill>
                <a:latin typeface="IBM Plex Sans Condensed"/>
              </a:rPr>
              <a:t>Labs show WBC 5.6, Hgb 9.3, MCV 111, Platelet 330</a:t>
            </a:r>
          </a:p>
        </p:txBody>
      </p:sp>
      <p:sp>
        <p:nvSpPr>
          <p:cNvPr id="5" name="TextBox 5"/>
          <p:cNvSpPr txBox="1"/>
          <p:nvPr/>
        </p:nvSpPr>
        <p:spPr>
          <a:xfrm>
            <a:off x="1648968" y="2883122"/>
            <a:ext cx="9198302" cy="477383"/>
          </a:xfrm>
          <a:prstGeom prst="rect">
            <a:avLst/>
          </a:prstGeom>
        </p:spPr>
        <p:txBody>
          <a:bodyPr lIns="0" tIns="0" rIns="0" bIns="0" rtlCol="0" anchor="t">
            <a:spAutoFit/>
          </a:bodyPr>
          <a:lstStyle/>
          <a:p>
            <a:pPr algn="l">
              <a:lnSpc>
                <a:spcPts val="3914"/>
              </a:lnSpc>
            </a:pPr>
            <a:r>
              <a:rPr lang="en-US" sz="2795" spc="19">
                <a:solidFill>
                  <a:srgbClr val="191B0E"/>
                </a:solidFill>
                <a:latin typeface="IBM Plex Sans Condensed"/>
              </a:rPr>
              <a:t>Which of the following is the most likely cause of her anemia?</a:t>
            </a:r>
          </a:p>
        </p:txBody>
      </p:sp>
      <p:sp>
        <p:nvSpPr>
          <p:cNvPr id="6" name="TextBox 6"/>
          <p:cNvSpPr txBox="1"/>
          <p:nvPr/>
        </p:nvSpPr>
        <p:spPr>
          <a:xfrm>
            <a:off x="2106168" y="3373555"/>
            <a:ext cx="4142232" cy="477745"/>
          </a:xfrm>
          <a:prstGeom prst="rect">
            <a:avLst/>
          </a:prstGeom>
        </p:spPr>
        <p:txBody>
          <a:bodyPr wrap="square" lIns="0" tIns="0" rIns="0" bIns="0" rtlCol="0" anchor="t">
            <a:spAutoFit/>
          </a:bodyPr>
          <a:lstStyle/>
          <a:p>
            <a:pPr algn="l">
              <a:lnSpc>
                <a:spcPts val="3917"/>
              </a:lnSpc>
            </a:pPr>
            <a:r>
              <a:rPr lang="en-US" sz="2798" spc="-33" dirty="0">
                <a:solidFill>
                  <a:srgbClr val="191B0E"/>
                </a:solidFill>
                <a:latin typeface="Open Sans Italics"/>
              </a:rPr>
              <a:t>(A) Inflammation</a:t>
            </a:r>
          </a:p>
        </p:txBody>
      </p:sp>
      <p:sp>
        <p:nvSpPr>
          <p:cNvPr id="7" name="TextBox 7"/>
          <p:cNvSpPr txBox="1"/>
          <p:nvPr/>
        </p:nvSpPr>
        <p:spPr>
          <a:xfrm>
            <a:off x="2106168" y="4844472"/>
            <a:ext cx="2375468" cy="477745"/>
          </a:xfrm>
          <a:prstGeom prst="rect">
            <a:avLst/>
          </a:prstGeom>
        </p:spPr>
        <p:txBody>
          <a:bodyPr lIns="0" tIns="0" rIns="0" bIns="0" rtlCol="0" anchor="t">
            <a:spAutoFit/>
          </a:bodyPr>
          <a:lstStyle/>
          <a:p>
            <a:pPr algn="l">
              <a:lnSpc>
                <a:spcPts val="3917"/>
              </a:lnSpc>
            </a:pPr>
            <a:r>
              <a:rPr lang="en-US" sz="2798" spc="-33">
                <a:solidFill>
                  <a:srgbClr val="191B0E"/>
                </a:solidFill>
                <a:latin typeface="Open Sans Italics"/>
              </a:rPr>
              <a:t>(D) Tocilizumab </a:t>
            </a:r>
          </a:p>
        </p:txBody>
      </p:sp>
      <p:sp>
        <p:nvSpPr>
          <p:cNvPr id="8" name="TextBox 8"/>
          <p:cNvSpPr txBox="1"/>
          <p:nvPr/>
        </p:nvSpPr>
        <p:spPr>
          <a:xfrm>
            <a:off x="2106168" y="3872836"/>
            <a:ext cx="2705090" cy="958586"/>
          </a:xfrm>
          <a:prstGeom prst="rect">
            <a:avLst/>
          </a:prstGeom>
        </p:spPr>
        <p:txBody>
          <a:bodyPr lIns="0" tIns="0" rIns="0" bIns="0" rtlCol="0" anchor="t">
            <a:spAutoFit/>
          </a:bodyPr>
          <a:lstStyle/>
          <a:p>
            <a:pPr algn="just">
              <a:lnSpc>
                <a:spcPts val="3864"/>
              </a:lnSpc>
            </a:pPr>
            <a:r>
              <a:rPr lang="en-US" sz="2795" spc="-33">
                <a:solidFill>
                  <a:srgbClr val="191B0E"/>
                </a:solidFill>
                <a:latin typeface="Open Sans Italics"/>
              </a:rPr>
              <a:t>(B) Iron deficiency (C) Methotrexate </a:t>
            </a:r>
          </a:p>
        </p:txBody>
      </p:sp>
      <p:sp>
        <p:nvSpPr>
          <p:cNvPr id="9" name="TextBox 9"/>
          <p:cNvSpPr txBox="1"/>
          <p:nvPr/>
        </p:nvSpPr>
        <p:spPr>
          <a:xfrm>
            <a:off x="929640" y="6311046"/>
            <a:ext cx="2375468" cy="299056"/>
          </a:xfrm>
          <a:prstGeom prst="rect">
            <a:avLst/>
          </a:prstGeom>
        </p:spPr>
        <p:txBody>
          <a:bodyPr wrap="square" lIns="0" tIns="0" rIns="0" bIns="0" rtlCol="0" anchor="t">
            <a:spAutoFit/>
          </a:bodyPr>
          <a:lstStyle/>
          <a:p>
            <a:pPr algn="l">
              <a:lnSpc>
                <a:spcPts val="2520"/>
              </a:lnSpc>
            </a:pPr>
            <a:r>
              <a:rPr lang="en-US" sz="1800" spc="12" dirty="0">
                <a:solidFill>
                  <a:srgbClr val="000000"/>
                </a:solidFill>
                <a:latin typeface="IBM Plex Sans Condensed"/>
              </a:rPr>
              <a:t>MKSAP 18, Rheum #43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TextBox 4"/>
          <p:cNvSpPr txBox="1"/>
          <p:nvPr/>
        </p:nvSpPr>
        <p:spPr>
          <a:xfrm>
            <a:off x="1463297" y="1273140"/>
            <a:ext cx="8943899" cy="2309612"/>
          </a:xfrm>
          <a:prstGeom prst="rect">
            <a:avLst/>
          </a:prstGeom>
        </p:spPr>
        <p:txBody>
          <a:bodyPr lIns="0" tIns="0" rIns="0" bIns="0" rtlCol="0" anchor="t">
            <a:spAutoFit/>
          </a:bodyPr>
          <a:lstStyle/>
          <a:p>
            <a:pPr algn="l">
              <a:lnSpc>
                <a:spcPts val="3156"/>
              </a:lnSpc>
            </a:pPr>
            <a:r>
              <a:rPr lang="en-US" sz="2795" spc="19">
                <a:solidFill>
                  <a:srgbClr val="191B0E"/>
                </a:solidFill>
                <a:ea typeface="IBM Plex Sans Condensed"/>
              </a:rPr>
              <a:t>■Methotrexate can cause megaloblastic anemia from folic </a:t>
            </a:r>
          </a:p>
          <a:p>
            <a:pPr algn="l">
              <a:lnSpc>
                <a:spcPts val="3156"/>
              </a:lnSpc>
            </a:pPr>
            <a:r>
              <a:rPr lang="en-US" sz="2795" spc="19">
                <a:solidFill>
                  <a:srgbClr val="191B0E"/>
                </a:solidFill>
                <a:latin typeface="IBM Plex Sans Condensed"/>
              </a:rPr>
              <a:t>acid deficiency</a:t>
            </a:r>
          </a:p>
          <a:p>
            <a:pPr algn="l">
              <a:lnSpc>
                <a:spcPts val="2440"/>
              </a:lnSpc>
            </a:pPr>
            <a:endParaRPr lang="en-US" sz="2795" spc="19">
              <a:solidFill>
                <a:srgbClr val="191B0E"/>
              </a:solidFill>
              <a:latin typeface="IBM Plex Sans Condensed"/>
            </a:endParaRPr>
          </a:p>
          <a:p>
            <a:pPr algn="l">
              <a:lnSpc>
                <a:spcPts val="6989"/>
              </a:lnSpc>
            </a:pPr>
            <a:r>
              <a:rPr lang="en-US" sz="2795" spc="19">
                <a:solidFill>
                  <a:srgbClr val="191B0E"/>
                </a:solidFill>
                <a:latin typeface="IBM Plex Sans Condensed"/>
              </a:rPr>
              <a:t>need more folic acid </a:t>
            </a:r>
          </a:p>
          <a:p>
            <a:pPr algn="l">
              <a:lnSpc>
                <a:spcPts val="1722"/>
              </a:lnSpc>
            </a:pPr>
            <a:r>
              <a:rPr lang="en-US" sz="2795" spc="19">
                <a:solidFill>
                  <a:srgbClr val="191B0E"/>
                </a:solidFill>
                <a:ea typeface="IBM Plex Sans Condensed"/>
              </a:rPr>
              <a:t>■Can also cause increased LFTs, more toxic with CKD</a:t>
            </a:r>
          </a:p>
        </p:txBody>
      </p:sp>
      <p:sp>
        <p:nvSpPr>
          <p:cNvPr id="5" name="TextBox 5"/>
          <p:cNvSpPr txBox="1"/>
          <p:nvPr/>
        </p:nvSpPr>
        <p:spPr>
          <a:xfrm>
            <a:off x="1463297" y="3659810"/>
            <a:ext cx="5612292" cy="477745"/>
          </a:xfrm>
          <a:prstGeom prst="rect">
            <a:avLst/>
          </a:prstGeom>
        </p:spPr>
        <p:txBody>
          <a:bodyPr lIns="0" tIns="0" rIns="0" bIns="0" rtlCol="0" anchor="t">
            <a:spAutoFit/>
          </a:bodyPr>
          <a:lstStyle/>
          <a:p>
            <a:pPr algn="l">
              <a:lnSpc>
                <a:spcPts val="3917"/>
              </a:lnSpc>
            </a:pPr>
            <a:r>
              <a:rPr lang="en-US" sz="2798" spc="19">
                <a:solidFill>
                  <a:srgbClr val="191B0E"/>
                </a:solidFill>
                <a:ea typeface="IBM Plex Sans Condensed"/>
              </a:rPr>
              <a:t>■Requires Q3 month lab monitoring </a:t>
            </a:r>
          </a:p>
        </p:txBody>
      </p:sp>
      <p:sp>
        <p:nvSpPr>
          <p:cNvPr id="6" name="TextBox 6"/>
          <p:cNvSpPr txBox="1"/>
          <p:nvPr/>
        </p:nvSpPr>
        <p:spPr>
          <a:xfrm>
            <a:off x="1463297" y="2150669"/>
            <a:ext cx="9270740" cy="477745"/>
          </a:xfrm>
          <a:prstGeom prst="rect">
            <a:avLst/>
          </a:prstGeom>
        </p:spPr>
        <p:txBody>
          <a:bodyPr lIns="0" tIns="0" rIns="0" bIns="0" rtlCol="0" anchor="t">
            <a:spAutoFit/>
          </a:bodyPr>
          <a:lstStyle/>
          <a:p>
            <a:pPr algn="l">
              <a:lnSpc>
                <a:spcPts val="3917"/>
              </a:lnSpc>
            </a:pPr>
            <a:r>
              <a:rPr lang="en-US" sz="2798" spc="19">
                <a:solidFill>
                  <a:srgbClr val="191B0E"/>
                </a:solidFill>
                <a:ea typeface="IBM Plex Sans Condensed"/>
              </a:rPr>
              <a:t>■Expect some increase in MCV but if &gt;105 then patient may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1463297" y="341347"/>
            <a:ext cx="10652503" cy="4531946"/>
          </a:xfrm>
          <a:prstGeom prst="rect">
            <a:avLst/>
          </a:prstGeom>
        </p:spPr>
        <p:txBody>
          <a:bodyPr wrap="square" lIns="0" tIns="0" rIns="0" bIns="0" rtlCol="0" anchor="t">
            <a:spAutoFit/>
          </a:bodyPr>
          <a:lstStyle/>
          <a:p>
            <a:pPr algn="l"/>
            <a:r>
              <a:rPr lang="en-US" sz="2800" b="0" i="0" dirty="0">
                <a:solidFill>
                  <a:srgbClr val="181D23"/>
                </a:solidFill>
                <a:effectLst/>
                <a:latin typeface="Open Sans" panose="020B0606030504020204" pitchFamily="34" charset="0"/>
              </a:rPr>
              <a:t>A 36-year-old woman is evaluated for preconception counseling. She has a 3-year history of rheumatoid arthritis well controlled with leflunomide, hydroxychloroquine, and certolizumab. Her most recent disease activity score showed remission. In the past, attempts to discontinue her medications have been unsuccessful because of recurrent active disease.</a:t>
            </a:r>
          </a:p>
          <a:p>
            <a:pPr algn="l"/>
            <a:r>
              <a:rPr lang="en-US" sz="2800" b="0" i="0" dirty="0">
                <a:solidFill>
                  <a:srgbClr val="181D23"/>
                </a:solidFill>
                <a:effectLst/>
                <a:latin typeface="Open Sans" panose="020B0606030504020204" pitchFamily="34" charset="0"/>
              </a:rPr>
              <a:t>On physical examination, vital signs are normal. BMI is 24. Range of motion is normal, and joints are not warm or swollen.</a:t>
            </a:r>
          </a:p>
          <a:p>
            <a:pPr algn="r">
              <a:lnSpc>
                <a:spcPts val="2452"/>
              </a:lnSpc>
            </a:pPr>
            <a:endParaRPr lang="en-US" sz="2795" spc="19" dirty="0">
              <a:solidFill>
                <a:srgbClr val="191B0E"/>
              </a:solidFill>
              <a:latin typeface="IBM Plex Sans Condensed"/>
            </a:endParaRPr>
          </a:p>
          <a:p>
            <a:pPr algn="l">
              <a:lnSpc>
                <a:spcPts val="6989"/>
              </a:lnSpc>
            </a:pPr>
            <a:r>
              <a:rPr lang="en-US" sz="2795" spc="19" dirty="0">
                <a:solidFill>
                  <a:srgbClr val="191B0E"/>
                </a:solidFill>
                <a:latin typeface="IBM Plex Sans Condensed"/>
              </a:rPr>
              <a:t>Which of the following is the most appropriate treatment at this time?</a:t>
            </a:r>
          </a:p>
        </p:txBody>
      </p:sp>
      <p:sp>
        <p:nvSpPr>
          <p:cNvPr id="5" name="TextBox 5"/>
          <p:cNvSpPr txBox="1"/>
          <p:nvPr/>
        </p:nvSpPr>
        <p:spPr>
          <a:xfrm>
            <a:off x="1912748" y="5087870"/>
            <a:ext cx="4876800" cy="1326838"/>
          </a:xfrm>
          <a:prstGeom prst="rect">
            <a:avLst/>
          </a:prstGeom>
        </p:spPr>
        <p:txBody>
          <a:bodyPr wrap="square" lIns="0" tIns="0" rIns="0" bIns="0" rtlCol="0" anchor="t">
            <a:spAutoFit/>
          </a:bodyPr>
          <a:lstStyle/>
          <a:p>
            <a:pPr algn="l">
              <a:lnSpc>
                <a:spcPts val="3517"/>
              </a:lnSpc>
            </a:pPr>
            <a:r>
              <a:rPr lang="en-US" sz="2795" spc="-33" dirty="0">
                <a:solidFill>
                  <a:srgbClr val="191B0E"/>
                </a:solidFill>
                <a:latin typeface="Open Sans Italics"/>
              </a:rPr>
              <a:t>(A) Stop all drugs</a:t>
            </a:r>
          </a:p>
          <a:p>
            <a:pPr algn="l">
              <a:lnSpc>
                <a:spcPts val="3517"/>
              </a:lnSpc>
            </a:pPr>
            <a:r>
              <a:rPr lang="en-US" sz="2795" spc="-33" dirty="0">
                <a:solidFill>
                  <a:srgbClr val="191B0E"/>
                </a:solidFill>
                <a:latin typeface="Open Sans Italics"/>
              </a:rPr>
              <a:t>(B) Stop certolizumab</a:t>
            </a:r>
          </a:p>
          <a:p>
            <a:pPr algn="l">
              <a:lnSpc>
                <a:spcPts val="3517"/>
              </a:lnSpc>
            </a:pPr>
            <a:r>
              <a:rPr lang="en-US" sz="2795" spc="-33" dirty="0">
                <a:solidFill>
                  <a:srgbClr val="191B0E"/>
                </a:solidFill>
                <a:latin typeface="Open Sans Italics"/>
              </a:rPr>
              <a:t>(C) Stop hydroxychloroquine</a:t>
            </a:r>
          </a:p>
        </p:txBody>
      </p:sp>
      <p:sp>
        <p:nvSpPr>
          <p:cNvPr id="7" name="TextBox 5">
            <a:extLst>
              <a:ext uri="{FF2B5EF4-FFF2-40B4-BE49-F238E27FC236}">
                <a16:creationId xmlns:a16="http://schemas.microsoft.com/office/drawing/2014/main" id="{E16965E6-C8D7-0D85-EE11-5D43754FB754}"/>
              </a:ext>
            </a:extLst>
          </p:cNvPr>
          <p:cNvSpPr txBox="1"/>
          <p:nvPr/>
        </p:nvSpPr>
        <p:spPr>
          <a:xfrm>
            <a:off x="6789548" y="5084363"/>
            <a:ext cx="4876800" cy="877997"/>
          </a:xfrm>
          <a:prstGeom prst="rect">
            <a:avLst/>
          </a:prstGeom>
        </p:spPr>
        <p:txBody>
          <a:bodyPr wrap="square" lIns="0" tIns="0" rIns="0" bIns="0" rtlCol="0" anchor="t">
            <a:spAutoFit/>
          </a:bodyPr>
          <a:lstStyle/>
          <a:p>
            <a:pPr algn="l">
              <a:lnSpc>
                <a:spcPts val="3517"/>
              </a:lnSpc>
            </a:pPr>
            <a:r>
              <a:rPr lang="en-US" sz="2795" spc="-33" dirty="0">
                <a:solidFill>
                  <a:srgbClr val="191B0E"/>
                </a:solidFill>
                <a:latin typeface="Open Sans Italics"/>
              </a:rPr>
              <a:t>(D) Discontinue leflunomide</a:t>
            </a:r>
          </a:p>
          <a:p>
            <a:pPr algn="l">
              <a:lnSpc>
                <a:spcPts val="3517"/>
              </a:lnSpc>
            </a:pPr>
            <a:r>
              <a:rPr lang="en-US" sz="2795" spc="-33" dirty="0">
                <a:solidFill>
                  <a:srgbClr val="191B0E"/>
                </a:solidFill>
                <a:latin typeface="Open Sans Italics"/>
              </a:rPr>
              <a:t>(E) No changes are needed</a:t>
            </a:r>
          </a:p>
        </p:txBody>
      </p:sp>
      <p:sp>
        <p:nvSpPr>
          <p:cNvPr id="8" name="TextBox 7">
            <a:extLst>
              <a:ext uri="{FF2B5EF4-FFF2-40B4-BE49-F238E27FC236}">
                <a16:creationId xmlns:a16="http://schemas.microsoft.com/office/drawing/2014/main" id="{84F13E2D-3AFF-4F96-6A29-3CE81DBB47A7}"/>
              </a:ext>
            </a:extLst>
          </p:cNvPr>
          <p:cNvSpPr txBox="1"/>
          <p:nvPr/>
        </p:nvSpPr>
        <p:spPr>
          <a:xfrm>
            <a:off x="8077200" y="6414708"/>
            <a:ext cx="2364237" cy="369332"/>
          </a:xfrm>
          <a:prstGeom prst="rect">
            <a:avLst/>
          </a:prstGeom>
          <a:noFill/>
        </p:spPr>
        <p:txBody>
          <a:bodyPr wrap="none" rtlCol="0">
            <a:spAutoFit/>
          </a:bodyPr>
          <a:lstStyle/>
          <a:p>
            <a:r>
              <a:rPr lang="en-US" dirty="0"/>
              <a:t>MKSAP 19, Rheum Q57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1255776" y="229133"/>
            <a:ext cx="10748782" cy="738111"/>
          </a:xfrm>
          <a:prstGeom prst="rect">
            <a:avLst/>
          </a:prstGeom>
        </p:spPr>
        <p:txBody>
          <a:bodyPr lIns="0" tIns="0" rIns="0" bIns="0" rtlCol="0" anchor="t">
            <a:spAutoFit/>
          </a:bodyPr>
          <a:lstStyle/>
          <a:p>
            <a:pPr algn="l">
              <a:lnSpc>
                <a:spcPts val="6165"/>
              </a:lnSpc>
            </a:pPr>
            <a:r>
              <a:rPr lang="en-US" sz="4404" spc="83" dirty="0">
                <a:solidFill>
                  <a:srgbClr val="191B0E"/>
                </a:solidFill>
                <a:latin typeface="IBM Plex Sans Condensed"/>
              </a:rPr>
              <a:t>Most Common Chronic Inflammatory Arthritis </a:t>
            </a:r>
          </a:p>
        </p:txBody>
      </p:sp>
      <p:sp>
        <p:nvSpPr>
          <p:cNvPr id="4" name="TextBox 4"/>
          <p:cNvSpPr txBox="1"/>
          <p:nvPr/>
        </p:nvSpPr>
        <p:spPr>
          <a:xfrm>
            <a:off x="1463297" y="1630118"/>
            <a:ext cx="6814604" cy="2967457"/>
          </a:xfrm>
          <a:prstGeom prst="rect">
            <a:avLst/>
          </a:prstGeom>
        </p:spPr>
        <p:txBody>
          <a:bodyPr lIns="0" tIns="0" rIns="0" bIns="0" rtlCol="0" anchor="t">
            <a:spAutoFit/>
          </a:bodyPr>
          <a:lstStyle/>
          <a:p>
            <a:pPr algn="l">
              <a:lnSpc>
                <a:spcPts val="4812"/>
              </a:lnSpc>
            </a:pPr>
            <a:r>
              <a:rPr lang="en-US" sz="3204" spc="64">
                <a:solidFill>
                  <a:srgbClr val="191B0E"/>
                </a:solidFill>
                <a:ea typeface="IBM Plex Sans Condensed"/>
              </a:rPr>
              <a:t>■Systemic: Articular and Extra-articular ■Chronic, relapsing/remitting course ■Tissue damage and destruction </a:t>
            </a:r>
          </a:p>
          <a:p>
            <a:pPr algn="l">
              <a:lnSpc>
                <a:spcPts val="3812"/>
              </a:lnSpc>
            </a:pPr>
            <a:r>
              <a:rPr lang="en-US" sz="3204" spc="60">
                <a:solidFill>
                  <a:srgbClr val="191B0E"/>
                </a:solidFill>
                <a:latin typeface="IBM Plex Sans Condensed"/>
              </a:rPr>
              <a:t>–</a:t>
            </a:r>
          </a:p>
          <a:p>
            <a:pPr algn="l">
              <a:lnSpc>
                <a:spcPts val="5812"/>
              </a:lnSpc>
            </a:pPr>
            <a:r>
              <a:rPr lang="en-US" sz="3204" spc="60">
                <a:solidFill>
                  <a:srgbClr val="191B0E"/>
                </a:solidFill>
                <a:ea typeface="IBM Plex Sans Condensed"/>
              </a:rPr>
              <a:t>■Labs and Imaging are helpful</a:t>
            </a:r>
          </a:p>
        </p:txBody>
      </p:sp>
      <p:sp>
        <p:nvSpPr>
          <p:cNvPr id="5" name="TextBox 5"/>
          <p:cNvSpPr txBox="1"/>
          <p:nvPr/>
        </p:nvSpPr>
        <p:spPr>
          <a:xfrm>
            <a:off x="2377697" y="3438211"/>
            <a:ext cx="7346318" cy="548230"/>
          </a:xfrm>
          <a:prstGeom prst="rect">
            <a:avLst/>
          </a:prstGeom>
        </p:spPr>
        <p:txBody>
          <a:bodyPr lIns="0" tIns="0" rIns="0" bIns="0" rtlCol="0" anchor="t">
            <a:spAutoFit/>
          </a:bodyPr>
          <a:lstStyle/>
          <a:p>
            <a:pPr algn="l">
              <a:lnSpc>
                <a:spcPts val="4485"/>
              </a:lnSpc>
            </a:pPr>
            <a:r>
              <a:rPr lang="en-US" sz="3204" spc="54" dirty="0">
                <a:solidFill>
                  <a:srgbClr val="191B0E"/>
                </a:solidFill>
                <a:latin typeface="IBM Plex Sans Condensed Italics"/>
              </a:rPr>
              <a:t>Pannus formation and synovial destruction</a:t>
            </a:r>
          </a:p>
        </p:txBody>
      </p:sp>
      <p:sp>
        <p:nvSpPr>
          <p:cNvPr id="6" name="TextBox 6"/>
          <p:cNvSpPr txBox="1"/>
          <p:nvPr/>
        </p:nvSpPr>
        <p:spPr>
          <a:xfrm>
            <a:off x="1463297" y="4660163"/>
            <a:ext cx="4700502" cy="548592"/>
          </a:xfrm>
          <a:prstGeom prst="rect">
            <a:avLst/>
          </a:prstGeom>
        </p:spPr>
        <p:txBody>
          <a:bodyPr lIns="0" tIns="0" rIns="0" bIns="0" rtlCol="0" anchor="t">
            <a:spAutoFit/>
          </a:bodyPr>
          <a:lstStyle/>
          <a:p>
            <a:pPr algn="l">
              <a:lnSpc>
                <a:spcPts val="4488"/>
              </a:lnSpc>
            </a:pPr>
            <a:r>
              <a:rPr lang="en-US" sz="3206" spc="60">
                <a:solidFill>
                  <a:srgbClr val="191B0E"/>
                </a:solidFill>
                <a:ea typeface="IBM Plex Sans Condensed"/>
              </a:rPr>
              <a:t>■History and Exam are key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1313945" y="1790376"/>
            <a:ext cx="6915655" cy="466218"/>
          </a:xfrm>
          <a:prstGeom prst="rect">
            <a:avLst/>
          </a:prstGeom>
        </p:spPr>
        <p:txBody>
          <a:bodyPr wrap="square" lIns="0" tIns="0" rIns="0" bIns="0" rtlCol="0" anchor="t">
            <a:spAutoFit/>
          </a:bodyPr>
          <a:lstStyle/>
          <a:p>
            <a:pPr algn="l">
              <a:lnSpc>
                <a:spcPts val="3917"/>
              </a:lnSpc>
            </a:pPr>
            <a:r>
              <a:rPr lang="en-US" sz="2798" spc="30" dirty="0">
                <a:solidFill>
                  <a:srgbClr val="191B0E"/>
                </a:solidFill>
                <a:latin typeface="IBM Plex Sans Condensed"/>
              </a:rPr>
              <a:t>TNF inhibitors are safe while pregnant</a:t>
            </a:r>
          </a:p>
        </p:txBody>
      </p:sp>
      <p:sp>
        <p:nvSpPr>
          <p:cNvPr id="4" name="TextBox 4"/>
          <p:cNvSpPr txBox="1"/>
          <p:nvPr/>
        </p:nvSpPr>
        <p:spPr>
          <a:xfrm>
            <a:off x="929640" y="1598152"/>
            <a:ext cx="162773" cy="2193103"/>
          </a:xfrm>
          <a:prstGeom prst="rect">
            <a:avLst/>
          </a:prstGeom>
        </p:spPr>
        <p:txBody>
          <a:bodyPr lIns="0" tIns="0" rIns="0" bIns="0" rtlCol="0" anchor="t">
            <a:spAutoFit/>
          </a:bodyPr>
          <a:lstStyle/>
          <a:p>
            <a:pPr algn="just">
              <a:lnSpc>
                <a:spcPts val="4362"/>
              </a:lnSpc>
            </a:pPr>
            <a:r>
              <a:rPr lang="en-US" sz="2798">
                <a:solidFill>
                  <a:srgbClr val="191B0E"/>
                </a:solidFill>
                <a:ea typeface="Arimo"/>
              </a:rPr>
              <a:t>▪ ▪ ▪ ▪</a:t>
            </a:r>
          </a:p>
        </p:txBody>
      </p:sp>
      <p:sp>
        <p:nvSpPr>
          <p:cNvPr id="5" name="TextBox 5"/>
          <p:cNvSpPr txBox="1"/>
          <p:nvPr/>
        </p:nvSpPr>
        <p:spPr>
          <a:xfrm>
            <a:off x="1313945" y="2306164"/>
            <a:ext cx="9197235" cy="2489079"/>
          </a:xfrm>
          <a:prstGeom prst="rect">
            <a:avLst/>
          </a:prstGeom>
        </p:spPr>
        <p:txBody>
          <a:bodyPr lIns="0" tIns="0" rIns="0" bIns="0" rtlCol="0" anchor="t">
            <a:spAutoFit/>
          </a:bodyPr>
          <a:lstStyle/>
          <a:p>
            <a:pPr algn="l">
              <a:lnSpc>
                <a:spcPts val="4356"/>
              </a:lnSpc>
            </a:pPr>
            <a:r>
              <a:rPr lang="en-US" sz="2795" spc="30" dirty="0">
                <a:solidFill>
                  <a:srgbClr val="191B0E"/>
                </a:solidFill>
                <a:latin typeface="IBM Plex Sans Condensed"/>
              </a:rPr>
              <a:t>Uncontrolled disease can lead to pregnancy complications Typically co-management with MFM if biologics are involved Teratogenic meds for boards (leflunomide, methotrexate, JAK </a:t>
            </a:r>
          </a:p>
          <a:p>
            <a:pPr algn="l">
              <a:lnSpc>
                <a:spcPts val="1951"/>
              </a:lnSpc>
            </a:pPr>
            <a:r>
              <a:rPr lang="en-US" sz="2795" spc="30" dirty="0">
                <a:solidFill>
                  <a:srgbClr val="191B0E"/>
                </a:solidFill>
                <a:latin typeface="IBM Plex Sans Condensed"/>
              </a:rPr>
              <a:t>inhibitors)  -- how long do you hold prior to conception??</a:t>
            </a:r>
          </a:p>
          <a:p>
            <a:pPr algn="l">
              <a:lnSpc>
                <a:spcPts val="1951"/>
              </a:lnSpc>
            </a:pPr>
            <a:endParaRPr lang="en-US" sz="2795" spc="30" dirty="0">
              <a:solidFill>
                <a:srgbClr val="191B0E"/>
              </a:solidFill>
              <a:latin typeface="IBM Plex Sans Condensed"/>
            </a:endParaRPr>
          </a:p>
          <a:p>
            <a:pPr algn="l">
              <a:lnSpc>
                <a:spcPts val="1951"/>
              </a:lnSpc>
            </a:pPr>
            <a:endParaRPr lang="en-US" sz="2795" spc="30" dirty="0">
              <a:solidFill>
                <a:srgbClr val="191B0E"/>
              </a:solidFill>
              <a:latin typeface="IBM Plex Sans Condense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1463297" y="341347"/>
            <a:ext cx="10652503" cy="4308102"/>
          </a:xfrm>
          <a:prstGeom prst="rect">
            <a:avLst/>
          </a:prstGeom>
        </p:spPr>
        <p:txBody>
          <a:bodyPr wrap="square" lIns="0" tIns="0" rIns="0" bIns="0" rtlCol="0" anchor="t">
            <a:spAutoFit/>
          </a:bodyPr>
          <a:lstStyle/>
          <a:p>
            <a:pPr algn="l"/>
            <a:r>
              <a:rPr lang="en-US" sz="2800" b="0" i="0" dirty="0">
                <a:solidFill>
                  <a:srgbClr val="181D23"/>
                </a:solidFill>
                <a:effectLst/>
                <a:latin typeface="Open Sans" panose="020B0606030504020204" pitchFamily="34" charset="0"/>
              </a:rPr>
              <a:t>A 58-year-old man is evaluated at a follow-up visit. He has had rheumatoid arthritis for 5 years. Increasing morning stiffness, fatigue, increasing joint pain, and swelling of small hand joints have developed in the past 6 months. His disease activity score shows moderate activity. He has coronary artery disease, COPD, and a history of diverticulitis. Current meds are aspirin, lisinopril, metoprolol, a tiotropium inhaler, methotrexate, and sulfasalazine.</a:t>
            </a:r>
          </a:p>
          <a:p>
            <a:pPr algn="l"/>
            <a:endParaRPr lang="en-US" sz="2800" spc="19" dirty="0">
              <a:solidFill>
                <a:srgbClr val="181D23"/>
              </a:solidFill>
              <a:latin typeface="Open Sans" panose="020B0606030504020204" pitchFamily="34" charset="0"/>
            </a:endParaRPr>
          </a:p>
          <a:p>
            <a:pPr algn="l"/>
            <a:r>
              <a:rPr lang="en-US" sz="2800" spc="19" dirty="0">
                <a:solidFill>
                  <a:srgbClr val="181D23"/>
                </a:solidFill>
                <a:latin typeface="Open Sans" panose="020B0606030504020204" pitchFamily="34" charset="0"/>
              </a:rPr>
              <a:t>Continued….</a:t>
            </a:r>
            <a:endParaRPr lang="en-US" sz="2795" spc="19" dirty="0">
              <a:solidFill>
                <a:srgbClr val="191B0E"/>
              </a:solidFill>
              <a:latin typeface="IBM Plex Sans Condensed"/>
            </a:endParaRPr>
          </a:p>
        </p:txBody>
      </p:sp>
      <p:sp>
        <p:nvSpPr>
          <p:cNvPr id="8" name="TextBox 7">
            <a:extLst>
              <a:ext uri="{FF2B5EF4-FFF2-40B4-BE49-F238E27FC236}">
                <a16:creationId xmlns:a16="http://schemas.microsoft.com/office/drawing/2014/main" id="{84F13E2D-3AFF-4F96-6A29-3CE81DBB47A7}"/>
              </a:ext>
            </a:extLst>
          </p:cNvPr>
          <p:cNvSpPr txBox="1"/>
          <p:nvPr/>
        </p:nvSpPr>
        <p:spPr>
          <a:xfrm>
            <a:off x="8077200" y="6414708"/>
            <a:ext cx="2364237" cy="369332"/>
          </a:xfrm>
          <a:prstGeom prst="rect">
            <a:avLst/>
          </a:prstGeom>
          <a:noFill/>
        </p:spPr>
        <p:txBody>
          <a:bodyPr wrap="none" rtlCol="0">
            <a:spAutoFit/>
          </a:bodyPr>
          <a:lstStyle/>
          <a:p>
            <a:r>
              <a:rPr lang="en-US" dirty="0"/>
              <a:t>MKSAP 19, Rheum Q36</a:t>
            </a:r>
          </a:p>
        </p:txBody>
      </p:sp>
    </p:spTree>
    <p:extLst>
      <p:ext uri="{BB962C8B-B14F-4D97-AF65-F5344CB8AC3E}">
        <p14:creationId xmlns:p14="http://schemas.microsoft.com/office/powerpoint/2010/main" val="2578433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1463297" y="341347"/>
            <a:ext cx="10652503" cy="4101059"/>
          </a:xfrm>
          <a:prstGeom prst="rect">
            <a:avLst/>
          </a:prstGeom>
        </p:spPr>
        <p:txBody>
          <a:bodyPr wrap="square" lIns="0" tIns="0" rIns="0" bIns="0" rtlCol="0" anchor="t">
            <a:spAutoFit/>
          </a:bodyPr>
          <a:lstStyle/>
          <a:p>
            <a:pPr algn="l"/>
            <a:r>
              <a:rPr lang="en-US" sz="2800" b="0" i="0" dirty="0">
                <a:solidFill>
                  <a:srgbClr val="181D23"/>
                </a:solidFill>
                <a:effectLst/>
                <a:latin typeface="Open Sans" panose="020B0606030504020204" pitchFamily="34" charset="0"/>
              </a:rPr>
              <a:t>Continued…</a:t>
            </a:r>
          </a:p>
          <a:p>
            <a:pPr algn="l"/>
            <a:r>
              <a:rPr lang="en-US" sz="2800" b="0" i="0" dirty="0">
                <a:solidFill>
                  <a:srgbClr val="181D23"/>
                </a:solidFill>
                <a:effectLst/>
                <a:latin typeface="Open Sans" panose="020B0606030504020204" pitchFamily="34" charset="0"/>
              </a:rPr>
              <a:t>On exam, </a:t>
            </a:r>
            <a:r>
              <a:rPr lang="en-US" sz="2800" b="0" i="0" dirty="0" err="1">
                <a:solidFill>
                  <a:srgbClr val="181D23"/>
                </a:solidFill>
                <a:effectLst/>
                <a:latin typeface="Open Sans" panose="020B0606030504020204" pitchFamily="34" charset="0"/>
              </a:rPr>
              <a:t>BPis</a:t>
            </a:r>
            <a:r>
              <a:rPr lang="en-US" sz="2800" b="0" i="0" dirty="0">
                <a:solidFill>
                  <a:srgbClr val="181D23"/>
                </a:solidFill>
                <a:effectLst/>
                <a:latin typeface="Open Sans" panose="020B0606030504020204" pitchFamily="34" charset="0"/>
              </a:rPr>
              <a:t> 136/84 mm Hg. BMI is 29. Multiple metacarpophalangeal joints are tender to palpation, and there is active synovitis.</a:t>
            </a:r>
          </a:p>
          <a:p>
            <a:pPr algn="l"/>
            <a:r>
              <a:rPr lang="en-US" sz="2800" b="0" i="0" dirty="0">
                <a:solidFill>
                  <a:srgbClr val="181D23"/>
                </a:solidFill>
                <a:effectLst/>
                <a:latin typeface="Open Sans" panose="020B0606030504020204" pitchFamily="34" charset="0"/>
              </a:rPr>
              <a:t>Result of an interferon-gamma release assay is negative.</a:t>
            </a:r>
          </a:p>
          <a:p>
            <a:pPr algn="l"/>
            <a:r>
              <a:rPr lang="en-US" sz="2800" b="0" i="0" dirty="0">
                <a:solidFill>
                  <a:srgbClr val="181D23"/>
                </a:solidFill>
                <a:effectLst/>
                <a:latin typeface="Open Sans" panose="020B0606030504020204" pitchFamily="34" charset="0"/>
              </a:rPr>
              <a:t>Hand radiographs show joint-space narrowing and three new erosions.</a:t>
            </a:r>
          </a:p>
          <a:p>
            <a:pPr algn="r">
              <a:lnSpc>
                <a:spcPts val="2452"/>
              </a:lnSpc>
            </a:pPr>
            <a:endParaRPr lang="en-US" sz="2795" spc="19" dirty="0">
              <a:solidFill>
                <a:srgbClr val="191B0E"/>
              </a:solidFill>
              <a:latin typeface="IBM Plex Sans Condensed"/>
            </a:endParaRPr>
          </a:p>
          <a:p>
            <a:pPr algn="l">
              <a:lnSpc>
                <a:spcPts val="6989"/>
              </a:lnSpc>
            </a:pPr>
            <a:r>
              <a:rPr lang="en-US" sz="2795" spc="19" dirty="0">
                <a:solidFill>
                  <a:srgbClr val="191B0E"/>
                </a:solidFill>
                <a:latin typeface="IBM Plex Sans Condensed"/>
              </a:rPr>
              <a:t>Which of the following is the most appropriate treatment?</a:t>
            </a:r>
          </a:p>
        </p:txBody>
      </p:sp>
      <p:sp>
        <p:nvSpPr>
          <p:cNvPr id="5" name="TextBox 5"/>
          <p:cNvSpPr txBox="1"/>
          <p:nvPr/>
        </p:nvSpPr>
        <p:spPr>
          <a:xfrm>
            <a:off x="1912748" y="5087870"/>
            <a:ext cx="4876800" cy="1326838"/>
          </a:xfrm>
          <a:prstGeom prst="rect">
            <a:avLst/>
          </a:prstGeom>
        </p:spPr>
        <p:txBody>
          <a:bodyPr wrap="square" lIns="0" tIns="0" rIns="0" bIns="0" rtlCol="0" anchor="t">
            <a:spAutoFit/>
          </a:bodyPr>
          <a:lstStyle/>
          <a:p>
            <a:pPr algn="l">
              <a:lnSpc>
                <a:spcPts val="3517"/>
              </a:lnSpc>
            </a:pPr>
            <a:r>
              <a:rPr lang="en-US" sz="2795" spc="-33" dirty="0">
                <a:solidFill>
                  <a:srgbClr val="191B0E"/>
                </a:solidFill>
                <a:latin typeface="Open Sans Italics"/>
              </a:rPr>
              <a:t>(A) Abatacept</a:t>
            </a:r>
          </a:p>
          <a:p>
            <a:pPr algn="l">
              <a:lnSpc>
                <a:spcPts val="3517"/>
              </a:lnSpc>
            </a:pPr>
            <a:r>
              <a:rPr lang="en-US" sz="2795" spc="-33" dirty="0">
                <a:solidFill>
                  <a:srgbClr val="191B0E"/>
                </a:solidFill>
                <a:latin typeface="Open Sans Italics"/>
              </a:rPr>
              <a:t>(B) Adalimumab</a:t>
            </a:r>
          </a:p>
          <a:p>
            <a:pPr algn="l">
              <a:lnSpc>
                <a:spcPts val="3517"/>
              </a:lnSpc>
            </a:pPr>
            <a:r>
              <a:rPr lang="en-US" sz="2795" spc="-33" dirty="0">
                <a:solidFill>
                  <a:srgbClr val="191B0E"/>
                </a:solidFill>
                <a:latin typeface="Open Sans Italics"/>
              </a:rPr>
              <a:t>(C) Anakinra</a:t>
            </a:r>
          </a:p>
        </p:txBody>
      </p:sp>
      <p:sp>
        <p:nvSpPr>
          <p:cNvPr id="7" name="TextBox 5">
            <a:extLst>
              <a:ext uri="{FF2B5EF4-FFF2-40B4-BE49-F238E27FC236}">
                <a16:creationId xmlns:a16="http://schemas.microsoft.com/office/drawing/2014/main" id="{E16965E6-C8D7-0D85-EE11-5D43754FB754}"/>
              </a:ext>
            </a:extLst>
          </p:cNvPr>
          <p:cNvSpPr txBox="1"/>
          <p:nvPr/>
        </p:nvSpPr>
        <p:spPr>
          <a:xfrm>
            <a:off x="6789548" y="5084363"/>
            <a:ext cx="4876800" cy="877997"/>
          </a:xfrm>
          <a:prstGeom prst="rect">
            <a:avLst/>
          </a:prstGeom>
        </p:spPr>
        <p:txBody>
          <a:bodyPr wrap="square" lIns="0" tIns="0" rIns="0" bIns="0" rtlCol="0" anchor="t">
            <a:spAutoFit/>
          </a:bodyPr>
          <a:lstStyle/>
          <a:p>
            <a:pPr algn="l">
              <a:lnSpc>
                <a:spcPts val="3517"/>
              </a:lnSpc>
            </a:pPr>
            <a:r>
              <a:rPr lang="en-US" sz="2795" spc="-33" dirty="0">
                <a:solidFill>
                  <a:srgbClr val="191B0E"/>
                </a:solidFill>
                <a:latin typeface="Open Sans Italics"/>
              </a:rPr>
              <a:t>(D) Tocilizumab</a:t>
            </a:r>
          </a:p>
          <a:p>
            <a:pPr algn="l">
              <a:lnSpc>
                <a:spcPts val="3517"/>
              </a:lnSpc>
            </a:pPr>
            <a:r>
              <a:rPr lang="en-US" sz="2795" spc="-33" dirty="0">
                <a:solidFill>
                  <a:srgbClr val="191B0E"/>
                </a:solidFill>
                <a:latin typeface="Open Sans Italics"/>
              </a:rPr>
              <a:t>(E) Tofacitinib</a:t>
            </a:r>
          </a:p>
        </p:txBody>
      </p:sp>
      <p:sp>
        <p:nvSpPr>
          <p:cNvPr id="8" name="TextBox 7">
            <a:extLst>
              <a:ext uri="{FF2B5EF4-FFF2-40B4-BE49-F238E27FC236}">
                <a16:creationId xmlns:a16="http://schemas.microsoft.com/office/drawing/2014/main" id="{84F13E2D-3AFF-4F96-6A29-3CE81DBB47A7}"/>
              </a:ext>
            </a:extLst>
          </p:cNvPr>
          <p:cNvSpPr txBox="1"/>
          <p:nvPr/>
        </p:nvSpPr>
        <p:spPr>
          <a:xfrm>
            <a:off x="8077200" y="6414708"/>
            <a:ext cx="2364237" cy="369332"/>
          </a:xfrm>
          <a:prstGeom prst="rect">
            <a:avLst/>
          </a:prstGeom>
          <a:noFill/>
        </p:spPr>
        <p:txBody>
          <a:bodyPr wrap="none" rtlCol="0">
            <a:spAutoFit/>
          </a:bodyPr>
          <a:lstStyle/>
          <a:p>
            <a:r>
              <a:rPr lang="en-US" dirty="0"/>
              <a:t>MKSAP 19, Rheum Q36</a:t>
            </a:r>
          </a:p>
        </p:txBody>
      </p:sp>
    </p:spTree>
    <p:extLst>
      <p:ext uri="{BB962C8B-B14F-4D97-AF65-F5344CB8AC3E}">
        <p14:creationId xmlns:p14="http://schemas.microsoft.com/office/powerpoint/2010/main" val="4017726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1463297" y="341347"/>
            <a:ext cx="10652503" cy="5232202"/>
          </a:xfrm>
          <a:prstGeom prst="rect">
            <a:avLst/>
          </a:prstGeom>
        </p:spPr>
        <p:txBody>
          <a:bodyPr wrap="square" lIns="0" tIns="0" rIns="0" bIns="0" rtlCol="0" anchor="t">
            <a:spAutoFit/>
          </a:bodyPr>
          <a:lstStyle/>
          <a:p>
            <a:pPr algn="ctr"/>
            <a:r>
              <a:rPr lang="en-US" sz="3200" b="1" i="0" u="sng" dirty="0">
                <a:solidFill>
                  <a:srgbClr val="181D23"/>
                </a:solidFill>
                <a:effectLst/>
                <a:latin typeface="Open Sans" panose="020B0606030504020204" pitchFamily="34" charset="0"/>
              </a:rPr>
              <a:t>Screening for Biologics</a:t>
            </a:r>
          </a:p>
          <a:p>
            <a:pPr algn="l"/>
            <a:endParaRPr lang="en-US" sz="2800" b="0" i="0" dirty="0">
              <a:solidFill>
                <a:srgbClr val="181D23"/>
              </a:solidFill>
              <a:effectLst/>
              <a:latin typeface="Open Sans" panose="020B0606030504020204" pitchFamily="34" charset="0"/>
            </a:endParaRPr>
          </a:p>
          <a:p>
            <a:pPr algn="l"/>
            <a:r>
              <a:rPr lang="en-US" sz="2800" dirty="0">
                <a:solidFill>
                  <a:srgbClr val="181D23"/>
                </a:solidFill>
                <a:latin typeface="Open Sans" panose="020B0606030504020204" pitchFamily="34" charset="0"/>
              </a:rPr>
              <a:t>Tuberculosis</a:t>
            </a:r>
          </a:p>
          <a:p>
            <a:pPr algn="l"/>
            <a:r>
              <a:rPr lang="en-US" sz="2800" b="0" i="0" dirty="0">
                <a:solidFill>
                  <a:srgbClr val="181D23"/>
                </a:solidFill>
                <a:effectLst/>
                <a:latin typeface="Open Sans" panose="020B0606030504020204" pitchFamily="34" charset="0"/>
              </a:rPr>
              <a:t>Hepatitis B</a:t>
            </a:r>
          </a:p>
          <a:p>
            <a:pPr algn="l"/>
            <a:r>
              <a:rPr lang="en-US" sz="2800" dirty="0">
                <a:solidFill>
                  <a:srgbClr val="181D23"/>
                </a:solidFill>
                <a:latin typeface="Open Sans" panose="020B0606030504020204" pitchFamily="34" charset="0"/>
              </a:rPr>
              <a:t>Hepatitis C</a:t>
            </a:r>
          </a:p>
          <a:p>
            <a:pPr algn="l"/>
            <a:r>
              <a:rPr lang="en-US" sz="2800" b="0" i="0" dirty="0">
                <a:solidFill>
                  <a:srgbClr val="181D23"/>
                </a:solidFill>
                <a:effectLst/>
                <a:latin typeface="Open Sans" panose="020B0606030504020204" pitchFamily="34" charset="0"/>
              </a:rPr>
              <a:t>HIV</a:t>
            </a:r>
          </a:p>
          <a:p>
            <a:pPr algn="l"/>
            <a:endParaRPr lang="en-US" sz="2800" dirty="0">
              <a:solidFill>
                <a:srgbClr val="181D23"/>
              </a:solidFill>
              <a:latin typeface="Open Sans" panose="020B0606030504020204" pitchFamily="34" charset="0"/>
            </a:endParaRPr>
          </a:p>
          <a:p>
            <a:pPr algn="ctr"/>
            <a:r>
              <a:rPr lang="en-US" sz="2800" b="1" i="0" u="sng" dirty="0">
                <a:solidFill>
                  <a:srgbClr val="181D23"/>
                </a:solidFill>
                <a:effectLst/>
                <a:latin typeface="Open Sans" panose="020B0606030504020204" pitchFamily="34" charset="0"/>
              </a:rPr>
              <a:t>Concerns of TNF Biologics</a:t>
            </a:r>
          </a:p>
          <a:p>
            <a:pPr algn="l"/>
            <a:endParaRPr lang="en-US" sz="2800" dirty="0">
              <a:solidFill>
                <a:srgbClr val="181D23"/>
              </a:solidFill>
              <a:latin typeface="Open Sans" panose="020B0606030504020204" pitchFamily="34" charset="0"/>
            </a:endParaRPr>
          </a:p>
          <a:p>
            <a:pPr algn="l"/>
            <a:r>
              <a:rPr lang="en-US" sz="2800" b="0" i="0" dirty="0">
                <a:solidFill>
                  <a:srgbClr val="181D23"/>
                </a:solidFill>
                <a:effectLst/>
                <a:latin typeface="Open Sans" panose="020B0606030504020204" pitchFamily="34" charset="0"/>
              </a:rPr>
              <a:t>Infections!</a:t>
            </a:r>
          </a:p>
          <a:p>
            <a:pPr algn="l"/>
            <a:r>
              <a:rPr lang="en-US" sz="2800" dirty="0">
                <a:solidFill>
                  <a:srgbClr val="181D23"/>
                </a:solidFill>
                <a:latin typeface="Open Sans" panose="020B0606030504020204" pitchFamily="34" charset="0"/>
              </a:rPr>
              <a:t>Demyelinating disease</a:t>
            </a:r>
          </a:p>
          <a:p>
            <a:pPr algn="l"/>
            <a:r>
              <a:rPr lang="en-US" sz="2800" dirty="0">
                <a:solidFill>
                  <a:srgbClr val="181D23"/>
                </a:solidFill>
                <a:latin typeface="Open Sans" panose="020B0606030504020204" pitchFamily="34" charset="0"/>
              </a:rPr>
              <a:t>Nonmelanoma skin cancer, lymphoma</a:t>
            </a:r>
            <a:endParaRPr lang="en-US" sz="2800" b="0" i="0" dirty="0">
              <a:solidFill>
                <a:srgbClr val="181D23"/>
              </a:solidFill>
              <a:effectLst/>
              <a:latin typeface="Open Sans" panose="020B0606030504020204" pitchFamily="34" charset="0"/>
            </a:endParaRPr>
          </a:p>
        </p:txBody>
      </p:sp>
    </p:spTree>
    <p:extLst>
      <p:ext uri="{BB962C8B-B14F-4D97-AF65-F5344CB8AC3E}">
        <p14:creationId xmlns:p14="http://schemas.microsoft.com/office/powerpoint/2010/main" val="667260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1847088" y="4741802"/>
            <a:ext cx="946404" cy="12192"/>
          </a:xfrm>
          <a:custGeom>
            <a:avLst/>
            <a:gdLst/>
            <a:ahLst/>
            <a:cxnLst/>
            <a:rect l="l" t="t" r="r" b="b"/>
            <a:pathLst>
              <a:path w="946404" h="12192">
                <a:moveTo>
                  <a:pt x="0" y="0"/>
                </a:moveTo>
                <a:lnTo>
                  <a:pt x="946404" y="0"/>
                </a:lnTo>
                <a:lnTo>
                  <a:pt x="946404" y="12192"/>
                </a:lnTo>
                <a:lnTo>
                  <a:pt x="0" y="121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6193536" y="4455290"/>
            <a:ext cx="4134612" cy="12192"/>
          </a:xfrm>
          <a:custGeom>
            <a:avLst/>
            <a:gdLst/>
            <a:ahLst/>
            <a:cxnLst/>
            <a:rect l="l" t="t" r="r" b="b"/>
            <a:pathLst>
              <a:path w="4134612" h="12192">
                <a:moveTo>
                  <a:pt x="0" y="0"/>
                </a:moveTo>
                <a:lnTo>
                  <a:pt x="4134612" y="0"/>
                </a:lnTo>
                <a:lnTo>
                  <a:pt x="4134612" y="12192"/>
                </a:lnTo>
                <a:lnTo>
                  <a:pt x="0" y="1219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463297" y="581682"/>
            <a:ext cx="2661190" cy="738111"/>
          </a:xfrm>
          <a:prstGeom prst="rect">
            <a:avLst/>
          </a:prstGeom>
        </p:spPr>
        <p:txBody>
          <a:bodyPr lIns="0" tIns="0" rIns="0" bIns="0" rtlCol="0" anchor="t">
            <a:spAutoFit/>
          </a:bodyPr>
          <a:lstStyle/>
          <a:p>
            <a:pPr algn="l">
              <a:lnSpc>
                <a:spcPts val="6165"/>
              </a:lnSpc>
            </a:pPr>
            <a:r>
              <a:rPr lang="en-US" sz="4404" spc="48">
                <a:solidFill>
                  <a:srgbClr val="191B0E"/>
                </a:solidFill>
                <a:latin typeface="IBM Plex Sans Condensed"/>
              </a:rPr>
              <a:t>References</a:t>
            </a:r>
          </a:p>
        </p:txBody>
      </p:sp>
      <p:sp>
        <p:nvSpPr>
          <p:cNvPr id="6" name="TextBox 6"/>
          <p:cNvSpPr txBox="1"/>
          <p:nvPr/>
        </p:nvSpPr>
        <p:spPr>
          <a:xfrm>
            <a:off x="1463297" y="1611744"/>
            <a:ext cx="9262862" cy="3800849"/>
          </a:xfrm>
          <a:prstGeom prst="rect">
            <a:avLst/>
          </a:prstGeom>
        </p:spPr>
        <p:txBody>
          <a:bodyPr lIns="0" tIns="0" rIns="0" bIns="0" rtlCol="0" anchor="t">
            <a:spAutoFit/>
          </a:bodyPr>
          <a:lstStyle/>
          <a:p>
            <a:pPr algn="l">
              <a:lnSpc>
                <a:spcPts val="2256"/>
              </a:lnSpc>
            </a:pPr>
            <a:r>
              <a:rPr lang="en-US" sz="2004" spc="22" dirty="0">
                <a:solidFill>
                  <a:srgbClr val="191B0E"/>
                </a:solidFill>
                <a:ea typeface="IBM Plex Sans Condensed"/>
              </a:rPr>
              <a:t>■Davis III, J. M., MD, &amp; Matteson, E. L., MD (2012). My Treatment approach to </a:t>
            </a:r>
          </a:p>
          <a:p>
            <a:pPr algn="l">
              <a:lnSpc>
                <a:spcPts val="2256"/>
              </a:lnSpc>
            </a:pPr>
            <a:r>
              <a:rPr lang="en-US" sz="2004" spc="22" dirty="0">
                <a:solidFill>
                  <a:srgbClr val="191B0E"/>
                </a:solidFill>
                <a:latin typeface="IBM Plex Sans Condensed"/>
              </a:rPr>
              <a:t>Rheumatoid arthritis. </a:t>
            </a:r>
            <a:r>
              <a:rPr lang="en-US" sz="2004" spc="22" dirty="0">
                <a:solidFill>
                  <a:srgbClr val="191B0E"/>
                </a:solidFill>
                <a:latin typeface="IBM Plex Sans Condensed Italics"/>
              </a:rPr>
              <a:t>Mayo Clinic </a:t>
            </a:r>
            <a:r>
              <a:rPr lang="en-US" sz="2004" spc="22" dirty="0" err="1">
                <a:solidFill>
                  <a:srgbClr val="191B0E"/>
                </a:solidFill>
                <a:latin typeface="IBM Plex Sans Condensed Italics"/>
              </a:rPr>
              <a:t>Preceedings</a:t>
            </a:r>
            <a:r>
              <a:rPr lang="en-US" sz="2004" spc="22" dirty="0">
                <a:solidFill>
                  <a:srgbClr val="191B0E"/>
                </a:solidFill>
                <a:latin typeface="IBM Plex Sans Condensed"/>
              </a:rPr>
              <a:t>. </a:t>
            </a:r>
          </a:p>
          <a:p>
            <a:pPr algn="l">
              <a:lnSpc>
                <a:spcPts val="2256"/>
              </a:lnSpc>
            </a:pPr>
            <a:r>
              <a:rPr lang="en-US" sz="2004" spc="22" dirty="0">
                <a:solidFill>
                  <a:srgbClr val="191B0E"/>
                </a:solidFill>
                <a:latin typeface="IBM Plex Sans Condensed"/>
              </a:rPr>
              <a:t>https://doi.org/https://www.mayoclinicproceedings.org/article/S0025-</a:t>
            </a:r>
          </a:p>
          <a:p>
            <a:pPr algn="l">
              <a:lnSpc>
                <a:spcPts val="2256"/>
              </a:lnSpc>
            </a:pPr>
            <a:r>
              <a:rPr lang="en-US" sz="2004" spc="22" dirty="0">
                <a:solidFill>
                  <a:srgbClr val="191B0E"/>
                </a:solidFill>
                <a:latin typeface="IBM Plex Sans Condensed"/>
              </a:rPr>
              <a:t>6196(12)00472-7/</a:t>
            </a:r>
            <a:r>
              <a:rPr lang="en-US" sz="2004" spc="22" dirty="0" err="1">
                <a:solidFill>
                  <a:srgbClr val="191B0E"/>
                </a:solidFill>
                <a:latin typeface="IBM Plex Sans Condensed"/>
              </a:rPr>
              <a:t>fulltext</a:t>
            </a:r>
            <a:endParaRPr lang="en-US" sz="2004" spc="22" dirty="0">
              <a:solidFill>
                <a:srgbClr val="191B0E"/>
              </a:solidFill>
              <a:latin typeface="IBM Plex Sans Condensed"/>
            </a:endParaRPr>
          </a:p>
          <a:p>
            <a:pPr algn="l">
              <a:lnSpc>
                <a:spcPts val="4659"/>
              </a:lnSpc>
            </a:pPr>
            <a:r>
              <a:rPr lang="en-US" sz="2004" spc="22" dirty="0">
                <a:solidFill>
                  <a:srgbClr val="191B0E"/>
                </a:solidFill>
                <a:ea typeface="IBM Plex Sans Condensed"/>
              </a:rPr>
              <a:t>■Guo Q, Wang Y, Xu D, </a:t>
            </a:r>
            <a:r>
              <a:rPr lang="en-US" sz="2004" spc="22" dirty="0" err="1">
                <a:solidFill>
                  <a:srgbClr val="191B0E"/>
                </a:solidFill>
                <a:ea typeface="IBM Plex Sans Condensed"/>
              </a:rPr>
              <a:t>NossentJ</a:t>
            </a:r>
            <a:r>
              <a:rPr lang="en-US" sz="2004" spc="22" dirty="0">
                <a:solidFill>
                  <a:srgbClr val="191B0E"/>
                </a:solidFill>
                <a:ea typeface="IBM Plex Sans Condensed"/>
              </a:rPr>
              <a:t>, </a:t>
            </a:r>
            <a:r>
              <a:rPr lang="en-US" sz="2004" spc="22" dirty="0" err="1">
                <a:solidFill>
                  <a:srgbClr val="191B0E"/>
                </a:solidFill>
                <a:ea typeface="IBM Plex Sans Condensed"/>
              </a:rPr>
              <a:t>PavlosNJ</a:t>
            </a:r>
            <a:r>
              <a:rPr lang="en-US" sz="2004" spc="22" dirty="0">
                <a:solidFill>
                  <a:srgbClr val="191B0E"/>
                </a:solidFill>
                <a:ea typeface="IBM Plex Sans Condensed"/>
              </a:rPr>
              <a:t>, Xu J. Rheumatoid arthritis: pathological </a:t>
            </a:r>
          </a:p>
          <a:p>
            <a:pPr algn="l">
              <a:lnSpc>
                <a:spcPts val="1002"/>
              </a:lnSpc>
            </a:pPr>
            <a:r>
              <a:rPr lang="en-US" sz="2004" spc="22" dirty="0">
                <a:solidFill>
                  <a:srgbClr val="191B0E"/>
                </a:solidFill>
                <a:latin typeface="IBM Plex Sans Condensed"/>
              </a:rPr>
              <a:t>mechanisms and modern pharmacologic </a:t>
            </a:r>
            <a:r>
              <a:rPr lang="en-US" sz="2004" spc="22" dirty="0" err="1">
                <a:solidFill>
                  <a:srgbClr val="191B0E"/>
                </a:solidFill>
                <a:latin typeface="IBM Plex Sans Condensed"/>
              </a:rPr>
              <a:t>therapies.</a:t>
            </a:r>
            <a:r>
              <a:rPr lang="en-US" sz="2004" spc="22" dirty="0" err="1">
                <a:solidFill>
                  <a:srgbClr val="191B0E"/>
                </a:solidFill>
                <a:latin typeface="IBM Plex Sans Condensed Italics"/>
              </a:rPr>
              <a:t>Bone</a:t>
            </a:r>
            <a:r>
              <a:rPr lang="en-US" sz="2004" spc="22" dirty="0">
                <a:solidFill>
                  <a:srgbClr val="191B0E"/>
                </a:solidFill>
                <a:latin typeface="IBM Plex Sans Condensed Italics"/>
              </a:rPr>
              <a:t> Res</a:t>
            </a:r>
            <a:r>
              <a:rPr lang="en-US" sz="2004" spc="22" dirty="0">
                <a:solidFill>
                  <a:srgbClr val="191B0E"/>
                </a:solidFill>
                <a:latin typeface="IBM Plex Sans Condensed"/>
              </a:rPr>
              <a:t>. 2018;6:15. </a:t>
            </a:r>
          </a:p>
          <a:p>
            <a:pPr algn="l">
              <a:lnSpc>
                <a:spcPts val="3452"/>
              </a:lnSpc>
            </a:pPr>
            <a:r>
              <a:rPr lang="en-US" sz="2004" spc="22" dirty="0">
                <a:solidFill>
                  <a:srgbClr val="191B0E"/>
                </a:solidFill>
                <a:latin typeface="IBM Plex Sans Condensed"/>
              </a:rPr>
              <a:t>Published 2018 Apr 27. doi:10.1038/s41413-018-0016-9</a:t>
            </a:r>
          </a:p>
          <a:p>
            <a:pPr algn="l">
              <a:lnSpc>
                <a:spcPts val="3457"/>
              </a:lnSpc>
            </a:pPr>
            <a:r>
              <a:rPr lang="en-US" sz="2006" spc="22" dirty="0">
                <a:solidFill>
                  <a:srgbClr val="191B0E"/>
                </a:solidFill>
                <a:ea typeface="IBM Plex Sans Condensed"/>
              </a:rPr>
              <a:t>■Macfarlane, E., Seibel, M.J. &amp; Zhou, H. Arthritis and the role of endogenous </a:t>
            </a:r>
          </a:p>
          <a:p>
            <a:pPr algn="ctr">
              <a:lnSpc>
                <a:spcPts val="1118"/>
              </a:lnSpc>
            </a:pPr>
            <a:r>
              <a:rPr lang="en-US" sz="2004" spc="22" dirty="0" err="1">
                <a:solidFill>
                  <a:srgbClr val="191B0E"/>
                </a:solidFill>
                <a:latin typeface="IBM Plex Sans Condensed"/>
                <a:hlinkClick r:id="rId5" tooltip="https://doi.org/10.1038/s41413-020-00112-2"/>
              </a:rPr>
              <a:t>glucocorticoids.</a:t>
            </a:r>
            <a:r>
              <a:rPr lang="en-US" sz="2004" spc="22" dirty="0" err="1">
                <a:solidFill>
                  <a:srgbClr val="191B0E"/>
                </a:solidFill>
                <a:latin typeface="IBM Plex Sans Condensed Italics"/>
                <a:hlinkClick r:id="rId5" tooltip="https://doi.org/10.1038/s41413-020-00112-2"/>
              </a:rPr>
              <a:t>Bone</a:t>
            </a:r>
            <a:r>
              <a:rPr lang="en-US" sz="2004" spc="22" dirty="0">
                <a:solidFill>
                  <a:srgbClr val="191B0E"/>
                </a:solidFill>
                <a:latin typeface="IBM Plex Sans Condensed Italics"/>
                <a:hlinkClick r:id="rId5" tooltip="https://doi.org/10.1038/s41413-020-00112-2"/>
              </a:rPr>
              <a:t> Res</a:t>
            </a:r>
            <a:r>
              <a:rPr lang="en-US" sz="2004" spc="22" dirty="0">
                <a:solidFill>
                  <a:srgbClr val="191B0E"/>
                </a:solidFill>
                <a:latin typeface="IBM Plex Sans Condensed"/>
                <a:hlinkClick r:id="rId5" tooltip="https://doi.org/10.1038/s41413-020-00112-2"/>
              </a:rPr>
              <a:t>8,33 (2020). </a:t>
            </a:r>
            <a:r>
              <a:rPr lang="en-US" sz="2004" spc="22" dirty="0">
                <a:solidFill>
                  <a:srgbClr val="77A2BB"/>
                </a:solidFill>
                <a:latin typeface="IBM Plex Sans Condensed"/>
                <a:hlinkClick r:id="rId5" tooltip="https://doi.org/10.1038/s41413-020-00112-2"/>
              </a:rPr>
              <a:t>https://doi.org/10.1038/s41413-020-</a:t>
            </a:r>
          </a:p>
          <a:p>
            <a:pPr algn="l">
              <a:lnSpc>
                <a:spcPts val="3456"/>
              </a:lnSpc>
            </a:pPr>
            <a:r>
              <a:rPr lang="en-US" sz="2004" spc="22" dirty="0">
                <a:solidFill>
                  <a:srgbClr val="77A2BB"/>
                </a:solidFill>
                <a:latin typeface="IBM Plex Sans Condensed"/>
                <a:hlinkClick r:id="rId5" tooltip="https://doi.org/10.1038/s41413-020-00112-2"/>
              </a:rPr>
              <a:t>00112-2</a:t>
            </a:r>
          </a:p>
          <a:p>
            <a:pPr algn="l">
              <a:lnSpc>
                <a:spcPts val="3456"/>
              </a:lnSpc>
            </a:pPr>
            <a:r>
              <a:rPr lang="en-US" sz="2004" spc="22" dirty="0">
                <a:solidFill>
                  <a:srgbClr val="191B0E"/>
                </a:solidFill>
                <a:ea typeface="IBM Plex Sans Condensed"/>
              </a:rPr>
              <a:t>■MKSAP 18 and MKSAP 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4527546" y="115624"/>
            <a:ext cx="4768853" cy="676789"/>
          </a:xfrm>
          <a:prstGeom prst="rect">
            <a:avLst/>
          </a:prstGeom>
        </p:spPr>
        <p:txBody>
          <a:bodyPr wrap="square" lIns="0" tIns="0" rIns="0" bIns="0" rtlCol="0" anchor="t">
            <a:spAutoFit/>
          </a:bodyPr>
          <a:lstStyle/>
          <a:p>
            <a:pPr algn="l">
              <a:lnSpc>
                <a:spcPts val="5594"/>
              </a:lnSpc>
            </a:pPr>
            <a:r>
              <a:rPr lang="en-US" sz="3995" spc="-51" dirty="0">
                <a:solidFill>
                  <a:srgbClr val="191B0E"/>
                </a:solidFill>
                <a:latin typeface="IBM Plex Sans"/>
              </a:rPr>
              <a:t>Who Is At Risk?</a:t>
            </a:r>
          </a:p>
        </p:txBody>
      </p:sp>
      <p:sp>
        <p:nvSpPr>
          <p:cNvPr id="4" name="TextBox 4"/>
          <p:cNvSpPr txBox="1"/>
          <p:nvPr/>
        </p:nvSpPr>
        <p:spPr>
          <a:xfrm>
            <a:off x="1463297" y="2400243"/>
            <a:ext cx="4235025" cy="965454"/>
          </a:xfrm>
          <a:prstGeom prst="rect">
            <a:avLst/>
          </a:prstGeom>
        </p:spPr>
        <p:txBody>
          <a:bodyPr lIns="0" tIns="0" rIns="0" bIns="0" rtlCol="0" anchor="t">
            <a:spAutoFit/>
          </a:bodyPr>
          <a:lstStyle/>
          <a:p>
            <a:pPr algn="l">
              <a:lnSpc>
                <a:spcPts val="4258"/>
              </a:lnSpc>
            </a:pPr>
            <a:r>
              <a:rPr lang="en-US" sz="3204" spc="-41">
                <a:solidFill>
                  <a:srgbClr val="191B0E"/>
                </a:solidFill>
                <a:ea typeface="IBM Plex Sans"/>
              </a:rPr>
              <a:t>■Environment: Smoking</a:t>
            </a:r>
          </a:p>
          <a:p>
            <a:pPr algn="l">
              <a:lnSpc>
                <a:spcPts val="3722"/>
              </a:lnSpc>
            </a:pPr>
            <a:r>
              <a:rPr lang="en-US" sz="2400" spc="-31">
                <a:solidFill>
                  <a:srgbClr val="191B0E"/>
                </a:solidFill>
                <a:latin typeface="IBM Plex Sans"/>
              </a:rPr>
              <a:t>–</a:t>
            </a:r>
          </a:p>
        </p:txBody>
      </p:sp>
      <p:sp>
        <p:nvSpPr>
          <p:cNvPr id="5" name="TextBox 5"/>
          <p:cNvSpPr txBox="1"/>
          <p:nvPr/>
        </p:nvSpPr>
        <p:spPr>
          <a:xfrm>
            <a:off x="1463297" y="1011498"/>
            <a:ext cx="5038668" cy="966978"/>
          </a:xfrm>
          <a:prstGeom prst="rect">
            <a:avLst/>
          </a:prstGeom>
        </p:spPr>
        <p:txBody>
          <a:bodyPr lIns="0" tIns="0" rIns="0" bIns="0" rtlCol="0" anchor="t">
            <a:spAutoFit/>
          </a:bodyPr>
          <a:lstStyle/>
          <a:p>
            <a:pPr algn="l">
              <a:lnSpc>
                <a:spcPts val="4267"/>
              </a:lnSpc>
            </a:pPr>
            <a:r>
              <a:rPr lang="en-US" sz="3204" spc="-41">
                <a:solidFill>
                  <a:srgbClr val="191B0E"/>
                </a:solidFill>
                <a:ea typeface="IBM Plex Sans"/>
              </a:rPr>
              <a:t>■Genetic: HLA DR4 and DR1</a:t>
            </a:r>
          </a:p>
          <a:p>
            <a:pPr algn="l">
              <a:lnSpc>
                <a:spcPts val="3734"/>
              </a:lnSpc>
            </a:pPr>
            <a:r>
              <a:rPr lang="en-US" sz="2400" spc="-31">
                <a:solidFill>
                  <a:srgbClr val="191B0E"/>
                </a:solidFill>
                <a:latin typeface="IBM Plex Sans"/>
              </a:rPr>
              <a:t>–</a:t>
            </a:r>
          </a:p>
        </p:txBody>
      </p:sp>
      <p:sp>
        <p:nvSpPr>
          <p:cNvPr id="6" name="TextBox 6"/>
          <p:cNvSpPr txBox="1"/>
          <p:nvPr/>
        </p:nvSpPr>
        <p:spPr>
          <a:xfrm>
            <a:off x="1463297" y="3901640"/>
            <a:ext cx="6080503" cy="2214837"/>
          </a:xfrm>
          <a:prstGeom prst="rect">
            <a:avLst/>
          </a:prstGeom>
        </p:spPr>
        <p:txBody>
          <a:bodyPr wrap="square" lIns="0" tIns="0" rIns="0" bIns="0" rtlCol="0" anchor="t">
            <a:spAutoFit/>
          </a:bodyPr>
          <a:lstStyle/>
          <a:p>
            <a:pPr algn="l">
              <a:lnSpc>
                <a:spcPts val="4267"/>
              </a:lnSpc>
            </a:pPr>
            <a:r>
              <a:rPr lang="en-US" sz="3204" spc="-41" dirty="0">
                <a:solidFill>
                  <a:srgbClr val="191B0E"/>
                </a:solidFill>
                <a:latin typeface="IBM Plex Sans"/>
              </a:rPr>
              <a:t>gut microbiome</a:t>
            </a:r>
          </a:p>
          <a:p>
            <a:pPr algn="l">
              <a:lnSpc>
                <a:spcPts val="3648"/>
              </a:lnSpc>
            </a:pPr>
            <a:r>
              <a:rPr lang="en-US" sz="2400" spc="-28" dirty="0">
                <a:solidFill>
                  <a:srgbClr val="191B0E"/>
                </a:solidFill>
                <a:latin typeface="Open Sans"/>
              </a:rPr>
              <a:t>–</a:t>
            </a:r>
            <a:r>
              <a:rPr lang="en-US" sz="2400" spc="-28" dirty="0">
                <a:solidFill>
                  <a:srgbClr val="191B0E"/>
                </a:solidFill>
                <a:latin typeface="Open Sans Italics"/>
              </a:rPr>
              <a:t>Dental disease: P </a:t>
            </a:r>
            <a:r>
              <a:rPr lang="en-US" sz="2400" spc="-28" dirty="0" err="1">
                <a:solidFill>
                  <a:srgbClr val="191B0E"/>
                </a:solidFill>
                <a:latin typeface="Open Sans Italics"/>
              </a:rPr>
              <a:t>gingivalis</a:t>
            </a:r>
            <a:endParaRPr lang="en-US" sz="2400" spc="-28" dirty="0">
              <a:solidFill>
                <a:srgbClr val="191B0E"/>
              </a:solidFill>
              <a:latin typeface="Open Sans Italics"/>
            </a:endParaRPr>
          </a:p>
          <a:p>
            <a:pPr algn="just">
              <a:lnSpc>
                <a:spcPts val="4870"/>
              </a:lnSpc>
            </a:pPr>
            <a:r>
              <a:rPr lang="en-US" sz="3204" spc="-41" dirty="0">
                <a:solidFill>
                  <a:srgbClr val="191B0E"/>
                </a:solidFill>
                <a:ea typeface="IBM Plex Sans"/>
              </a:rPr>
              <a:t>■Hormones: Females&gt;Males (2-3:1) ■</a:t>
            </a:r>
            <a:r>
              <a:rPr lang="en-US" sz="3204" spc="-41" dirty="0">
                <a:solidFill>
                  <a:srgbClr val="000000"/>
                </a:solidFill>
                <a:latin typeface="IBM Plex Sans"/>
              </a:rPr>
              <a:t> </a:t>
            </a:r>
            <a:r>
              <a:rPr lang="en-US" sz="3204" spc="-41" dirty="0">
                <a:solidFill>
                  <a:srgbClr val="191B0E"/>
                </a:solidFill>
                <a:latin typeface="IBM Plex Sans"/>
              </a:rPr>
              <a:t>COVID?</a:t>
            </a:r>
          </a:p>
        </p:txBody>
      </p:sp>
      <p:sp>
        <p:nvSpPr>
          <p:cNvPr id="7" name="TextBox 7"/>
          <p:cNvSpPr txBox="1"/>
          <p:nvPr/>
        </p:nvSpPr>
        <p:spPr>
          <a:xfrm>
            <a:off x="2377697" y="2964351"/>
            <a:ext cx="7974282" cy="406458"/>
          </a:xfrm>
          <a:prstGeom prst="rect">
            <a:avLst/>
          </a:prstGeom>
        </p:spPr>
        <p:txBody>
          <a:bodyPr wrap="square" lIns="0" tIns="0" rIns="0" bIns="0" rtlCol="0" anchor="t">
            <a:spAutoFit/>
          </a:bodyPr>
          <a:lstStyle/>
          <a:p>
            <a:pPr algn="l">
              <a:lnSpc>
                <a:spcPts val="3359"/>
              </a:lnSpc>
            </a:pPr>
            <a:r>
              <a:rPr lang="en-US" sz="2400" spc="-28" dirty="0">
                <a:solidFill>
                  <a:srgbClr val="191B0E"/>
                </a:solidFill>
                <a:latin typeface="Open Sans Italics"/>
              </a:rPr>
              <a:t>Activates enzymes that promote citrullination in the lungs</a:t>
            </a:r>
          </a:p>
        </p:txBody>
      </p:sp>
      <p:sp>
        <p:nvSpPr>
          <p:cNvPr id="8" name="TextBox 8"/>
          <p:cNvSpPr txBox="1"/>
          <p:nvPr/>
        </p:nvSpPr>
        <p:spPr>
          <a:xfrm>
            <a:off x="2377697" y="1634280"/>
            <a:ext cx="7660234" cy="684562"/>
          </a:xfrm>
          <a:prstGeom prst="rect">
            <a:avLst/>
          </a:prstGeom>
        </p:spPr>
        <p:txBody>
          <a:bodyPr lIns="0" tIns="0" rIns="0" bIns="0" rtlCol="0" anchor="t">
            <a:spAutoFit/>
          </a:bodyPr>
          <a:lstStyle/>
          <a:p>
            <a:pPr algn="just">
              <a:lnSpc>
                <a:spcPts val="2700"/>
              </a:lnSpc>
            </a:pPr>
            <a:r>
              <a:rPr lang="en-US" sz="2400" spc="-28">
                <a:solidFill>
                  <a:srgbClr val="191B0E"/>
                </a:solidFill>
                <a:latin typeface="Open Sans Italics"/>
              </a:rPr>
              <a:t>60% of the risk, alleles responsible for citrullinated peptide antigens</a:t>
            </a:r>
          </a:p>
        </p:txBody>
      </p:sp>
      <p:sp>
        <p:nvSpPr>
          <p:cNvPr id="9" name="TextBox 9"/>
          <p:cNvSpPr txBox="1"/>
          <p:nvPr/>
        </p:nvSpPr>
        <p:spPr>
          <a:xfrm>
            <a:off x="1463297" y="3423314"/>
            <a:ext cx="8888682" cy="548592"/>
          </a:xfrm>
          <a:prstGeom prst="rect">
            <a:avLst/>
          </a:prstGeom>
        </p:spPr>
        <p:txBody>
          <a:bodyPr lIns="0" tIns="0" rIns="0" bIns="0" rtlCol="0" anchor="t">
            <a:spAutoFit/>
          </a:bodyPr>
          <a:lstStyle/>
          <a:p>
            <a:pPr algn="l">
              <a:lnSpc>
                <a:spcPts val="4488"/>
              </a:lnSpc>
            </a:pPr>
            <a:r>
              <a:rPr lang="en-US" sz="3206" spc="-41">
                <a:solidFill>
                  <a:srgbClr val="191B0E"/>
                </a:solidFill>
                <a:ea typeface="IBM Plex Sans"/>
              </a:rPr>
              <a:t>■Infection: bacteria, viruses (EBV, parvovirus B19),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4527546" y="115624"/>
            <a:ext cx="4768853" cy="676789"/>
          </a:xfrm>
          <a:prstGeom prst="rect">
            <a:avLst/>
          </a:prstGeom>
        </p:spPr>
        <p:txBody>
          <a:bodyPr wrap="square" lIns="0" tIns="0" rIns="0" bIns="0" rtlCol="0" anchor="t">
            <a:spAutoFit/>
          </a:bodyPr>
          <a:lstStyle/>
          <a:p>
            <a:pPr algn="l">
              <a:lnSpc>
                <a:spcPts val="5594"/>
              </a:lnSpc>
            </a:pPr>
            <a:r>
              <a:rPr lang="en-US" sz="3995" spc="-51" dirty="0">
                <a:solidFill>
                  <a:srgbClr val="191B0E"/>
                </a:solidFill>
                <a:latin typeface="IBM Plex Sans"/>
              </a:rPr>
              <a:t>Who Is At Risk?</a:t>
            </a:r>
          </a:p>
        </p:txBody>
      </p:sp>
      <p:sp>
        <p:nvSpPr>
          <p:cNvPr id="5" name="TextBox 5"/>
          <p:cNvSpPr txBox="1"/>
          <p:nvPr/>
        </p:nvSpPr>
        <p:spPr>
          <a:xfrm>
            <a:off x="1594361" y="594408"/>
            <a:ext cx="10119103" cy="2883353"/>
          </a:xfrm>
          <a:prstGeom prst="rect">
            <a:avLst/>
          </a:prstGeom>
        </p:spPr>
        <p:txBody>
          <a:bodyPr wrap="square" lIns="0" tIns="0" rIns="0" bIns="0" rtlCol="0" anchor="t">
            <a:spAutoFit/>
          </a:bodyPr>
          <a:lstStyle/>
          <a:p>
            <a:pPr algn="l">
              <a:lnSpc>
                <a:spcPts val="4267"/>
              </a:lnSpc>
            </a:pPr>
            <a:r>
              <a:rPr lang="en-US" sz="3204" spc="-41" dirty="0">
                <a:solidFill>
                  <a:srgbClr val="191B0E"/>
                </a:solidFill>
                <a:ea typeface="IBM Plex Sans"/>
              </a:rPr>
              <a:t>■MKSAP 19, Rheum Q9</a:t>
            </a:r>
          </a:p>
          <a:p>
            <a:pPr algn="l">
              <a:lnSpc>
                <a:spcPts val="3734"/>
              </a:lnSpc>
            </a:pPr>
            <a:r>
              <a:rPr lang="en-US" sz="2400" spc="-31" dirty="0">
                <a:solidFill>
                  <a:srgbClr val="191B0E"/>
                </a:solidFill>
                <a:latin typeface="IBM Plex Sans"/>
                <a:ea typeface="IBM Plex Sans"/>
              </a:rPr>
              <a:t>-</a:t>
            </a:r>
            <a:r>
              <a:rPr lang="en-US" sz="2400" spc="-41" dirty="0">
                <a:solidFill>
                  <a:srgbClr val="191B0E"/>
                </a:solidFill>
                <a:ea typeface="IBM Plex Sans"/>
              </a:rPr>
              <a:t>36 F seen in routine wellness exam. Asymptomatic, no medical problems. On OCP. </a:t>
            </a:r>
          </a:p>
          <a:p>
            <a:pPr algn="l">
              <a:lnSpc>
                <a:spcPts val="3734"/>
              </a:lnSpc>
            </a:pPr>
            <a:r>
              <a:rPr lang="en-US" sz="2400" spc="-41" dirty="0">
                <a:solidFill>
                  <a:srgbClr val="191B0E"/>
                </a:solidFill>
                <a:latin typeface="IBM Plex Sans"/>
              </a:rPr>
              <a:t>-Accountant without much physical activity.</a:t>
            </a:r>
          </a:p>
          <a:p>
            <a:pPr algn="l">
              <a:lnSpc>
                <a:spcPts val="3734"/>
              </a:lnSpc>
            </a:pPr>
            <a:r>
              <a:rPr lang="en-US" sz="2400" spc="-41" dirty="0">
                <a:solidFill>
                  <a:srgbClr val="191B0E"/>
                </a:solidFill>
                <a:latin typeface="IBM Plex Sans"/>
              </a:rPr>
              <a:t>-One glass red wine </a:t>
            </a:r>
            <a:r>
              <a:rPr lang="en-US" sz="2400" spc="-41" dirty="0" err="1">
                <a:solidFill>
                  <a:srgbClr val="191B0E"/>
                </a:solidFill>
                <a:latin typeface="IBM Plex Sans"/>
              </a:rPr>
              <a:t>qpm</a:t>
            </a:r>
            <a:r>
              <a:rPr lang="en-US" sz="2400" spc="-41" dirty="0">
                <a:solidFill>
                  <a:srgbClr val="191B0E"/>
                </a:solidFill>
                <a:latin typeface="IBM Plex Sans"/>
              </a:rPr>
              <a:t>, diet high protein, low fruit/vegetables</a:t>
            </a:r>
          </a:p>
          <a:p>
            <a:pPr algn="l">
              <a:lnSpc>
                <a:spcPts val="3734"/>
              </a:lnSpc>
            </a:pPr>
            <a:r>
              <a:rPr lang="en-US" sz="2400" spc="-41" dirty="0">
                <a:solidFill>
                  <a:srgbClr val="191B0E"/>
                </a:solidFill>
                <a:latin typeface="IBM Plex Sans"/>
              </a:rPr>
              <a:t>-Tobacco 1 </a:t>
            </a:r>
            <a:r>
              <a:rPr lang="en-US" sz="2400" spc="-41" dirty="0" err="1">
                <a:solidFill>
                  <a:srgbClr val="191B0E"/>
                </a:solidFill>
                <a:latin typeface="IBM Plex Sans"/>
              </a:rPr>
              <a:t>ppd</a:t>
            </a:r>
            <a:r>
              <a:rPr lang="en-US" sz="2400" spc="-41" dirty="0">
                <a:solidFill>
                  <a:srgbClr val="191B0E"/>
                </a:solidFill>
                <a:latin typeface="IBM Plex Sans"/>
              </a:rPr>
              <a:t> x 5 years</a:t>
            </a:r>
          </a:p>
          <a:p>
            <a:pPr algn="l">
              <a:lnSpc>
                <a:spcPts val="3734"/>
              </a:lnSpc>
            </a:pPr>
            <a:r>
              <a:rPr lang="en-US" sz="2400" spc="-41" dirty="0">
                <a:solidFill>
                  <a:srgbClr val="191B0E"/>
                </a:solidFill>
                <a:latin typeface="IBM Plex Sans"/>
              </a:rPr>
              <a:t>-Mom has rheumatoid arthritis, worried she may develop RA</a:t>
            </a:r>
          </a:p>
        </p:txBody>
      </p:sp>
      <p:sp>
        <p:nvSpPr>
          <p:cNvPr id="8" name="TextBox 8"/>
          <p:cNvSpPr txBox="1"/>
          <p:nvPr/>
        </p:nvSpPr>
        <p:spPr>
          <a:xfrm>
            <a:off x="2133600" y="4487114"/>
            <a:ext cx="7660234" cy="1731243"/>
          </a:xfrm>
          <a:prstGeom prst="rect">
            <a:avLst/>
          </a:prstGeom>
        </p:spPr>
        <p:txBody>
          <a:bodyPr lIns="0" tIns="0" rIns="0" bIns="0" rtlCol="0" anchor="t">
            <a:spAutoFit/>
          </a:bodyPr>
          <a:lstStyle/>
          <a:p>
            <a:pPr algn="just">
              <a:lnSpc>
                <a:spcPts val="2700"/>
              </a:lnSpc>
            </a:pPr>
            <a:r>
              <a:rPr lang="en-US" sz="2400" spc="-28" dirty="0">
                <a:solidFill>
                  <a:srgbClr val="191B0E"/>
                </a:solidFill>
                <a:latin typeface="Open Sans Italics"/>
              </a:rPr>
              <a:t>A. Alcohol cessation</a:t>
            </a:r>
          </a:p>
          <a:p>
            <a:pPr algn="just">
              <a:lnSpc>
                <a:spcPts val="2700"/>
              </a:lnSpc>
            </a:pPr>
            <a:r>
              <a:rPr lang="en-US" sz="2400" spc="-28" dirty="0">
                <a:solidFill>
                  <a:srgbClr val="191B0E"/>
                </a:solidFill>
                <a:latin typeface="Open Sans Italics"/>
              </a:rPr>
              <a:t>B. Discontinuation of combined OCP</a:t>
            </a:r>
          </a:p>
          <a:p>
            <a:pPr algn="just">
              <a:lnSpc>
                <a:spcPts val="2700"/>
              </a:lnSpc>
            </a:pPr>
            <a:r>
              <a:rPr lang="en-US" sz="2400" spc="-28" dirty="0">
                <a:solidFill>
                  <a:srgbClr val="191B0E"/>
                </a:solidFill>
                <a:latin typeface="Open Sans Italics"/>
              </a:rPr>
              <a:t>C. Increased physical activity</a:t>
            </a:r>
          </a:p>
          <a:p>
            <a:pPr algn="just">
              <a:lnSpc>
                <a:spcPts val="2700"/>
              </a:lnSpc>
            </a:pPr>
            <a:r>
              <a:rPr lang="en-US" sz="2400" spc="-28" dirty="0">
                <a:solidFill>
                  <a:srgbClr val="191B0E"/>
                </a:solidFill>
                <a:latin typeface="Open Sans Italics"/>
              </a:rPr>
              <a:t>D. Mediterranean diet</a:t>
            </a:r>
          </a:p>
          <a:p>
            <a:pPr algn="just">
              <a:lnSpc>
                <a:spcPts val="2700"/>
              </a:lnSpc>
            </a:pPr>
            <a:r>
              <a:rPr lang="en-US" sz="2400" spc="-28" dirty="0">
                <a:solidFill>
                  <a:srgbClr val="191B0E"/>
                </a:solidFill>
                <a:latin typeface="Open Sans Italics"/>
              </a:rPr>
              <a:t>E. Smoking cessation</a:t>
            </a:r>
          </a:p>
        </p:txBody>
      </p:sp>
      <p:sp>
        <p:nvSpPr>
          <p:cNvPr id="9" name="TextBox 9"/>
          <p:cNvSpPr txBox="1"/>
          <p:nvPr/>
        </p:nvSpPr>
        <p:spPr>
          <a:xfrm>
            <a:off x="1594360" y="3404577"/>
            <a:ext cx="10119103" cy="1118448"/>
          </a:xfrm>
          <a:prstGeom prst="rect">
            <a:avLst/>
          </a:prstGeom>
        </p:spPr>
        <p:txBody>
          <a:bodyPr wrap="square" lIns="0" tIns="0" rIns="0" bIns="0" rtlCol="0" anchor="t">
            <a:spAutoFit/>
          </a:bodyPr>
          <a:lstStyle/>
          <a:p>
            <a:pPr algn="l">
              <a:lnSpc>
                <a:spcPts val="4488"/>
              </a:lnSpc>
            </a:pPr>
            <a:r>
              <a:rPr lang="en-US" sz="3206" spc="-41" dirty="0">
                <a:solidFill>
                  <a:srgbClr val="191B0E"/>
                </a:solidFill>
                <a:ea typeface="IBM Plex Sans"/>
              </a:rPr>
              <a:t>■Which of the following is most likely to reduce patient’s risk of developing RA?</a:t>
            </a:r>
          </a:p>
        </p:txBody>
      </p:sp>
    </p:spTree>
    <p:extLst>
      <p:ext uri="{BB962C8B-B14F-4D97-AF65-F5344CB8AC3E}">
        <p14:creationId xmlns:p14="http://schemas.microsoft.com/office/powerpoint/2010/main" val="96138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3393310" y="118767"/>
            <a:ext cx="6774894" cy="738111"/>
          </a:xfrm>
          <a:prstGeom prst="rect">
            <a:avLst/>
          </a:prstGeom>
        </p:spPr>
        <p:txBody>
          <a:bodyPr wrap="square" lIns="0" tIns="0" rIns="0" bIns="0" rtlCol="0" anchor="t">
            <a:spAutoFit/>
          </a:bodyPr>
          <a:lstStyle/>
          <a:p>
            <a:pPr algn="l">
              <a:lnSpc>
                <a:spcPts val="6165"/>
              </a:lnSpc>
            </a:pPr>
            <a:r>
              <a:rPr lang="en-US" sz="4404" spc="-57" dirty="0">
                <a:solidFill>
                  <a:srgbClr val="191B0E"/>
                </a:solidFill>
                <a:latin typeface="IBM Plex Sans"/>
              </a:rPr>
              <a:t>Patient with ”joint pain”</a:t>
            </a:r>
          </a:p>
        </p:txBody>
      </p:sp>
      <p:sp>
        <p:nvSpPr>
          <p:cNvPr id="4" name="TextBox 4"/>
          <p:cNvSpPr txBox="1"/>
          <p:nvPr/>
        </p:nvSpPr>
        <p:spPr>
          <a:xfrm>
            <a:off x="1463297" y="968702"/>
            <a:ext cx="8704907" cy="5773504"/>
          </a:xfrm>
          <a:prstGeom prst="rect">
            <a:avLst/>
          </a:prstGeom>
        </p:spPr>
        <p:txBody>
          <a:bodyPr wrap="square" lIns="0" tIns="0" rIns="0" bIns="0" rtlCol="0" anchor="t">
            <a:spAutoFit/>
          </a:bodyPr>
          <a:lstStyle/>
          <a:p>
            <a:pPr algn="just">
              <a:lnSpc>
                <a:spcPts val="4812"/>
              </a:lnSpc>
            </a:pPr>
            <a:r>
              <a:rPr lang="en-US" sz="3204" spc="-41" dirty="0">
                <a:solidFill>
                  <a:srgbClr val="191B0E"/>
                </a:solidFill>
                <a:ea typeface="IBM Plex Sans"/>
              </a:rPr>
              <a:t>■Location: Polyarticular, small joints &gt; large joints ■Duration: 6 weeks or more </a:t>
            </a:r>
          </a:p>
          <a:p>
            <a:pPr algn="l">
              <a:lnSpc>
                <a:spcPts val="4812"/>
              </a:lnSpc>
            </a:pPr>
            <a:r>
              <a:rPr lang="en-US" sz="3204" spc="-38" dirty="0">
                <a:solidFill>
                  <a:srgbClr val="191B0E"/>
                </a:solidFill>
                <a:ea typeface="IBM Plex Sans"/>
              </a:rPr>
              <a:t>■Timing: AM stiffness &gt; 1 </a:t>
            </a:r>
            <a:r>
              <a:rPr lang="en-US" sz="3204" spc="-38" dirty="0" err="1">
                <a:solidFill>
                  <a:srgbClr val="191B0E"/>
                </a:solidFill>
                <a:ea typeface="IBM Plex Sans"/>
              </a:rPr>
              <a:t>hr</a:t>
            </a:r>
            <a:endParaRPr lang="en-US" sz="3204" spc="-38" dirty="0">
              <a:solidFill>
                <a:srgbClr val="191B0E"/>
              </a:solidFill>
              <a:ea typeface="IBM Plex Sans"/>
            </a:endParaRPr>
          </a:p>
          <a:p>
            <a:pPr algn="r">
              <a:lnSpc>
                <a:spcPts val="2015"/>
              </a:lnSpc>
            </a:pPr>
            <a:endParaRPr lang="en-US" sz="3204" spc="-38" dirty="0">
              <a:solidFill>
                <a:srgbClr val="191B0E"/>
              </a:solidFill>
              <a:ea typeface="IBM Plex Sans"/>
            </a:endParaRPr>
          </a:p>
          <a:p>
            <a:pPr algn="l">
              <a:lnSpc>
                <a:spcPts val="8010"/>
              </a:lnSpc>
            </a:pPr>
            <a:r>
              <a:rPr lang="en-US" sz="3204" spc="-41" dirty="0">
                <a:solidFill>
                  <a:srgbClr val="191B0E"/>
                </a:solidFill>
                <a:latin typeface="IBM Plex Sans"/>
              </a:rPr>
              <a:t>or pain</a:t>
            </a:r>
          </a:p>
          <a:p>
            <a:pPr algn="l">
              <a:lnSpc>
                <a:spcPts val="1602"/>
              </a:lnSpc>
            </a:pPr>
            <a:r>
              <a:rPr lang="en-US" sz="3204" spc="-41" dirty="0">
                <a:solidFill>
                  <a:srgbClr val="191B0E"/>
                </a:solidFill>
                <a:ea typeface="IBM Plex Sans"/>
              </a:rPr>
              <a:t>■Severity: How difficult are things for patient to do</a:t>
            </a:r>
          </a:p>
          <a:p>
            <a:pPr algn="l">
              <a:lnSpc>
                <a:spcPts val="8010"/>
              </a:lnSpc>
            </a:pPr>
            <a:r>
              <a:rPr lang="en-US" sz="3204" spc="-41" dirty="0">
                <a:solidFill>
                  <a:srgbClr val="191B0E"/>
                </a:solidFill>
                <a:ea typeface="IBM Plex Sans"/>
              </a:rPr>
              <a:t>■Modifying factors: AM routine</a:t>
            </a:r>
          </a:p>
          <a:p>
            <a:pPr algn="r">
              <a:lnSpc>
                <a:spcPts val="1602"/>
              </a:lnSpc>
            </a:pPr>
            <a:r>
              <a:rPr lang="en-US" sz="3204" spc="-38" dirty="0">
                <a:solidFill>
                  <a:srgbClr val="191B0E"/>
                </a:solidFill>
                <a:latin typeface="Open Sans"/>
              </a:rPr>
              <a:t>–</a:t>
            </a:r>
            <a:r>
              <a:rPr lang="en-US" sz="3204" spc="-38" dirty="0">
                <a:solidFill>
                  <a:srgbClr val="191B0E"/>
                </a:solidFill>
                <a:latin typeface="Open Sans Italics"/>
              </a:rPr>
              <a:t>Is the morning more difficult for you than the </a:t>
            </a:r>
          </a:p>
          <a:p>
            <a:pPr algn="l">
              <a:lnSpc>
                <a:spcPts val="5620"/>
              </a:lnSpc>
            </a:pPr>
            <a:r>
              <a:rPr lang="en-US" sz="3206" spc="-38" dirty="0">
                <a:solidFill>
                  <a:srgbClr val="191B0E"/>
                </a:solidFill>
                <a:latin typeface="Open Sans Italics"/>
              </a:rPr>
              <a:t>evening?</a:t>
            </a:r>
          </a:p>
          <a:p>
            <a:pPr algn="l">
              <a:lnSpc>
                <a:spcPts val="4011"/>
              </a:lnSpc>
            </a:pPr>
            <a:r>
              <a:rPr lang="en-US" sz="3204" spc="-41" dirty="0">
                <a:solidFill>
                  <a:srgbClr val="191B0E"/>
                </a:solidFill>
                <a:ea typeface="IBM Plex Sans"/>
              </a:rPr>
              <a:t>■Relieving factors: NSAIDs variably helpful </a:t>
            </a:r>
          </a:p>
        </p:txBody>
      </p:sp>
      <p:sp>
        <p:nvSpPr>
          <p:cNvPr id="5" name="TextBox 5"/>
          <p:cNvSpPr txBox="1"/>
          <p:nvPr/>
        </p:nvSpPr>
        <p:spPr>
          <a:xfrm>
            <a:off x="1463297" y="2840126"/>
            <a:ext cx="9478737" cy="548592"/>
          </a:xfrm>
          <a:prstGeom prst="rect">
            <a:avLst/>
          </a:prstGeom>
        </p:spPr>
        <p:txBody>
          <a:bodyPr lIns="0" tIns="0" rIns="0" bIns="0" rtlCol="0" anchor="t">
            <a:spAutoFit/>
          </a:bodyPr>
          <a:lstStyle/>
          <a:p>
            <a:pPr algn="l">
              <a:lnSpc>
                <a:spcPts val="4488"/>
              </a:lnSpc>
            </a:pPr>
            <a:r>
              <a:rPr lang="en-US" sz="3206" spc="-41">
                <a:solidFill>
                  <a:srgbClr val="191B0E"/>
                </a:solidFill>
                <a:ea typeface="IBM Plex Sans"/>
              </a:rPr>
              <a:t>■Quality: Stiffness, change in behavior due to swelling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1439799" y="965454"/>
            <a:ext cx="10255253" cy="5452291"/>
          </a:xfrm>
          <a:custGeom>
            <a:avLst/>
            <a:gdLst/>
            <a:ahLst/>
            <a:cxnLst/>
            <a:rect l="l" t="t" r="r" b="b"/>
            <a:pathLst>
              <a:path w="10255253" h="5452291">
                <a:moveTo>
                  <a:pt x="0" y="0"/>
                </a:moveTo>
                <a:lnTo>
                  <a:pt x="10255253" y="0"/>
                </a:lnTo>
                <a:lnTo>
                  <a:pt x="10255253" y="5452291"/>
                </a:lnTo>
                <a:lnTo>
                  <a:pt x="0" y="545229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4209926" y="135788"/>
            <a:ext cx="5848474" cy="738111"/>
          </a:xfrm>
          <a:prstGeom prst="rect">
            <a:avLst/>
          </a:prstGeom>
        </p:spPr>
        <p:txBody>
          <a:bodyPr wrap="square" lIns="0" tIns="0" rIns="0" bIns="0" rtlCol="0" anchor="t">
            <a:spAutoFit/>
          </a:bodyPr>
          <a:lstStyle/>
          <a:p>
            <a:pPr algn="l">
              <a:lnSpc>
                <a:spcPts val="6165"/>
              </a:lnSpc>
            </a:pPr>
            <a:r>
              <a:rPr lang="en-US" sz="4404" spc="-57">
                <a:solidFill>
                  <a:srgbClr val="191B0E"/>
                </a:solidFill>
                <a:latin typeface="IBM Plex Sans"/>
              </a:rPr>
              <a:t>2010 ACR Criteria </a:t>
            </a:r>
          </a:p>
        </p:txBody>
      </p:sp>
      <p:sp>
        <p:nvSpPr>
          <p:cNvPr id="5" name="TextBox 5"/>
          <p:cNvSpPr txBox="1"/>
          <p:nvPr/>
        </p:nvSpPr>
        <p:spPr>
          <a:xfrm>
            <a:off x="1593218" y="1015308"/>
            <a:ext cx="4502782" cy="537135"/>
          </a:xfrm>
          <a:prstGeom prst="rect">
            <a:avLst/>
          </a:prstGeom>
        </p:spPr>
        <p:txBody>
          <a:bodyPr wrap="square" lIns="0" tIns="0" rIns="0" bIns="0" rtlCol="0" anchor="t">
            <a:spAutoFit/>
          </a:bodyPr>
          <a:lstStyle/>
          <a:p>
            <a:pPr algn="l">
              <a:lnSpc>
                <a:spcPts val="4485"/>
              </a:lnSpc>
            </a:pPr>
            <a:r>
              <a:rPr lang="en-US" sz="3204" spc="-41" dirty="0">
                <a:solidFill>
                  <a:srgbClr val="FFFFFF"/>
                </a:solidFill>
                <a:latin typeface="IBM Plex Sans"/>
              </a:rPr>
              <a:t>Joint Involvement </a:t>
            </a:r>
          </a:p>
        </p:txBody>
      </p:sp>
      <p:sp>
        <p:nvSpPr>
          <p:cNvPr id="6" name="TextBox 6"/>
          <p:cNvSpPr txBox="1"/>
          <p:nvPr/>
        </p:nvSpPr>
        <p:spPr>
          <a:xfrm>
            <a:off x="9869681" y="1015308"/>
            <a:ext cx="1255519" cy="537135"/>
          </a:xfrm>
          <a:prstGeom prst="rect">
            <a:avLst/>
          </a:prstGeom>
        </p:spPr>
        <p:txBody>
          <a:bodyPr wrap="square" lIns="0" tIns="0" rIns="0" bIns="0" rtlCol="0" anchor="t">
            <a:spAutoFit/>
          </a:bodyPr>
          <a:lstStyle/>
          <a:p>
            <a:pPr algn="l">
              <a:lnSpc>
                <a:spcPts val="4485"/>
              </a:lnSpc>
            </a:pPr>
            <a:r>
              <a:rPr lang="en-US" sz="3204" spc="-35" dirty="0">
                <a:solidFill>
                  <a:srgbClr val="FFFFFF"/>
                </a:solidFill>
                <a:latin typeface="IBM Plex Sans"/>
              </a:rPr>
              <a:t>Score</a:t>
            </a:r>
          </a:p>
        </p:txBody>
      </p:sp>
      <p:sp>
        <p:nvSpPr>
          <p:cNvPr id="7" name="TextBox 7"/>
          <p:cNvSpPr txBox="1"/>
          <p:nvPr/>
        </p:nvSpPr>
        <p:spPr>
          <a:xfrm>
            <a:off x="1593218" y="4566847"/>
            <a:ext cx="7322182" cy="466218"/>
          </a:xfrm>
          <a:prstGeom prst="rect">
            <a:avLst/>
          </a:prstGeom>
        </p:spPr>
        <p:txBody>
          <a:bodyPr wrap="square" lIns="0" tIns="0" rIns="0" bIns="0" rtlCol="0" anchor="t">
            <a:spAutoFit/>
          </a:bodyPr>
          <a:lstStyle/>
          <a:p>
            <a:pPr algn="l">
              <a:lnSpc>
                <a:spcPts val="3917"/>
              </a:lnSpc>
            </a:pPr>
            <a:r>
              <a:rPr lang="en-US" sz="2798" spc="-36" dirty="0">
                <a:solidFill>
                  <a:srgbClr val="000000"/>
                </a:solidFill>
                <a:latin typeface="IBM Plex Sans"/>
              </a:rPr>
              <a:t>4-10 small joints</a:t>
            </a:r>
          </a:p>
        </p:txBody>
      </p:sp>
      <p:sp>
        <p:nvSpPr>
          <p:cNvPr id="8" name="TextBox 8"/>
          <p:cNvSpPr txBox="1"/>
          <p:nvPr/>
        </p:nvSpPr>
        <p:spPr>
          <a:xfrm>
            <a:off x="1593218" y="1909877"/>
            <a:ext cx="7923571" cy="477745"/>
          </a:xfrm>
          <a:prstGeom prst="rect">
            <a:avLst/>
          </a:prstGeom>
        </p:spPr>
        <p:txBody>
          <a:bodyPr lIns="0" tIns="0" rIns="0" bIns="0" rtlCol="0" anchor="t">
            <a:spAutoFit/>
          </a:bodyPr>
          <a:lstStyle/>
          <a:p>
            <a:pPr algn="l">
              <a:lnSpc>
                <a:spcPts val="3917"/>
              </a:lnSpc>
            </a:pPr>
            <a:r>
              <a:rPr lang="en-US" sz="2798" spc="-36">
                <a:solidFill>
                  <a:srgbClr val="000000"/>
                </a:solidFill>
                <a:latin typeface="IBM Plex Sans"/>
              </a:rPr>
              <a:t>1 Large joint (shoulders, elbows, hips, knees, ankles)</a:t>
            </a:r>
          </a:p>
        </p:txBody>
      </p:sp>
      <p:sp>
        <p:nvSpPr>
          <p:cNvPr id="9" name="TextBox 9"/>
          <p:cNvSpPr txBox="1"/>
          <p:nvPr/>
        </p:nvSpPr>
        <p:spPr>
          <a:xfrm>
            <a:off x="10601201" y="1909877"/>
            <a:ext cx="208264" cy="477745"/>
          </a:xfrm>
          <a:prstGeom prst="rect">
            <a:avLst/>
          </a:prstGeom>
        </p:spPr>
        <p:txBody>
          <a:bodyPr lIns="0" tIns="0" rIns="0" bIns="0" rtlCol="0" anchor="t">
            <a:spAutoFit/>
          </a:bodyPr>
          <a:lstStyle/>
          <a:p>
            <a:pPr algn="l">
              <a:lnSpc>
                <a:spcPts val="3917"/>
              </a:lnSpc>
            </a:pPr>
            <a:r>
              <a:rPr lang="en-US" sz="2798" spc="-36">
                <a:solidFill>
                  <a:srgbClr val="000000"/>
                </a:solidFill>
                <a:latin typeface="IBM Plex Sans"/>
              </a:rPr>
              <a:t>0</a:t>
            </a:r>
          </a:p>
        </p:txBody>
      </p:sp>
      <p:sp>
        <p:nvSpPr>
          <p:cNvPr id="10" name="TextBox 10"/>
          <p:cNvSpPr txBox="1"/>
          <p:nvPr/>
        </p:nvSpPr>
        <p:spPr>
          <a:xfrm>
            <a:off x="10601201" y="4566847"/>
            <a:ext cx="208264" cy="477745"/>
          </a:xfrm>
          <a:prstGeom prst="rect">
            <a:avLst/>
          </a:prstGeom>
        </p:spPr>
        <p:txBody>
          <a:bodyPr lIns="0" tIns="0" rIns="0" bIns="0" rtlCol="0" anchor="t">
            <a:spAutoFit/>
          </a:bodyPr>
          <a:lstStyle/>
          <a:p>
            <a:pPr algn="l">
              <a:lnSpc>
                <a:spcPts val="3917"/>
              </a:lnSpc>
            </a:pPr>
            <a:r>
              <a:rPr lang="en-US" sz="2798" spc="-36">
                <a:solidFill>
                  <a:srgbClr val="000000"/>
                </a:solidFill>
                <a:latin typeface="IBM Plex Sans"/>
              </a:rPr>
              <a:t>3</a:t>
            </a:r>
          </a:p>
        </p:txBody>
      </p:sp>
      <p:sp>
        <p:nvSpPr>
          <p:cNvPr id="11" name="TextBox 11"/>
          <p:cNvSpPr txBox="1"/>
          <p:nvPr/>
        </p:nvSpPr>
        <p:spPr>
          <a:xfrm>
            <a:off x="1593218" y="5452891"/>
            <a:ext cx="5188582" cy="477383"/>
          </a:xfrm>
          <a:prstGeom prst="rect">
            <a:avLst/>
          </a:prstGeom>
        </p:spPr>
        <p:txBody>
          <a:bodyPr wrap="square" lIns="0" tIns="0" rIns="0" bIns="0" rtlCol="0" anchor="t">
            <a:spAutoFit/>
          </a:bodyPr>
          <a:lstStyle/>
          <a:p>
            <a:pPr algn="l">
              <a:lnSpc>
                <a:spcPts val="3914"/>
              </a:lnSpc>
            </a:pPr>
            <a:r>
              <a:rPr lang="en-US" sz="2795" spc="-36" dirty="0">
                <a:solidFill>
                  <a:srgbClr val="000000"/>
                </a:solidFill>
                <a:latin typeface="IBM Plex Sans"/>
              </a:rPr>
              <a:t>More than 10 small joints</a:t>
            </a:r>
          </a:p>
        </p:txBody>
      </p:sp>
      <p:sp>
        <p:nvSpPr>
          <p:cNvPr id="12" name="TextBox 12"/>
          <p:cNvSpPr txBox="1"/>
          <p:nvPr/>
        </p:nvSpPr>
        <p:spPr>
          <a:xfrm>
            <a:off x="1593217" y="2510248"/>
            <a:ext cx="8122215" cy="1661930"/>
          </a:xfrm>
          <a:prstGeom prst="rect">
            <a:avLst/>
          </a:prstGeom>
        </p:spPr>
        <p:txBody>
          <a:bodyPr wrap="square" lIns="0" tIns="0" rIns="0" bIns="0" rtlCol="0" anchor="t">
            <a:spAutoFit/>
          </a:bodyPr>
          <a:lstStyle/>
          <a:p>
            <a:pPr algn="l">
              <a:lnSpc>
                <a:spcPts val="6973"/>
              </a:lnSpc>
            </a:pPr>
            <a:r>
              <a:rPr lang="en-US" sz="2795" spc="-36" dirty="0">
                <a:solidFill>
                  <a:srgbClr val="000000"/>
                </a:solidFill>
                <a:latin typeface="IBM Plex Sans"/>
              </a:rPr>
              <a:t>2-10 Large joints</a:t>
            </a:r>
          </a:p>
          <a:p>
            <a:pPr algn="l">
              <a:lnSpc>
                <a:spcPts val="6973"/>
              </a:lnSpc>
            </a:pPr>
            <a:r>
              <a:rPr lang="en-US" sz="2795" spc="-36" dirty="0">
                <a:solidFill>
                  <a:srgbClr val="000000"/>
                </a:solidFill>
                <a:latin typeface="IBM Plex Sans"/>
              </a:rPr>
              <a:t>1-3 Small joints (MCPs, PIPs, wrists, 2-5 MTPs)</a:t>
            </a:r>
          </a:p>
        </p:txBody>
      </p:sp>
      <p:sp>
        <p:nvSpPr>
          <p:cNvPr id="13" name="TextBox 13"/>
          <p:cNvSpPr txBox="1"/>
          <p:nvPr/>
        </p:nvSpPr>
        <p:spPr>
          <a:xfrm>
            <a:off x="10601201" y="2510247"/>
            <a:ext cx="208083" cy="1648835"/>
          </a:xfrm>
          <a:prstGeom prst="rect">
            <a:avLst/>
          </a:prstGeom>
        </p:spPr>
        <p:txBody>
          <a:bodyPr lIns="0" tIns="0" rIns="0" bIns="0" rtlCol="0" anchor="t">
            <a:spAutoFit/>
          </a:bodyPr>
          <a:lstStyle/>
          <a:p>
            <a:pPr algn="just">
              <a:lnSpc>
                <a:spcPts val="6973"/>
              </a:lnSpc>
            </a:pPr>
            <a:r>
              <a:rPr lang="en-US" sz="2795" spc="-36">
                <a:solidFill>
                  <a:srgbClr val="000000"/>
                </a:solidFill>
                <a:latin typeface="IBM Plex Sans"/>
              </a:rPr>
              <a:t>1 2</a:t>
            </a:r>
          </a:p>
        </p:txBody>
      </p:sp>
      <p:sp>
        <p:nvSpPr>
          <p:cNvPr id="14" name="TextBox 14"/>
          <p:cNvSpPr txBox="1"/>
          <p:nvPr/>
        </p:nvSpPr>
        <p:spPr>
          <a:xfrm>
            <a:off x="10601201" y="5452891"/>
            <a:ext cx="297561" cy="477383"/>
          </a:xfrm>
          <a:prstGeom prst="rect">
            <a:avLst/>
          </a:prstGeom>
        </p:spPr>
        <p:txBody>
          <a:bodyPr lIns="0" tIns="0" rIns="0" bIns="0" rtlCol="0" anchor="t">
            <a:spAutoFit/>
          </a:bodyPr>
          <a:lstStyle/>
          <a:p>
            <a:pPr algn="l">
              <a:lnSpc>
                <a:spcPts val="3914"/>
              </a:lnSpc>
            </a:pPr>
            <a:r>
              <a:rPr lang="en-US" sz="2795" spc="-30">
                <a:solidFill>
                  <a:srgbClr val="000000"/>
                </a:solidFill>
                <a:latin typeface="IBM Plex Sans"/>
              </a:rPr>
              <a:t>5 </a:t>
            </a:r>
          </a:p>
        </p:txBody>
      </p:sp>
      <p:sp>
        <p:nvSpPr>
          <p:cNvPr id="15" name="TextBox 14">
            <a:extLst>
              <a:ext uri="{FF2B5EF4-FFF2-40B4-BE49-F238E27FC236}">
                <a16:creationId xmlns:a16="http://schemas.microsoft.com/office/drawing/2014/main" id="{337454F7-1D5F-DE00-B692-7FE8304B9761}"/>
              </a:ext>
            </a:extLst>
          </p:cNvPr>
          <p:cNvSpPr txBox="1"/>
          <p:nvPr/>
        </p:nvSpPr>
        <p:spPr>
          <a:xfrm>
            <a:off x="3812525" y="6391796"/>
            <a:ext cx="5058051" cy="369332"/>
          </a:xfrm>
          <a:prstGeom prst="rect">
            <a:avLst/>
          </a:prstGeom>
          <a:noFill/>
        </p:spPr>
        <p:txBody>
          <a:bodyPr wrap="none" rtlCol="0">
            <a:spAutoFit/>
          </a:bodyPr>
          <a:lstStyle/>
          <a:p>
            <a:r>
              <a:rPr lang="en-US" dirty="0"/>
              <a:t>****Need a score of 6 for Rheumatoid arthritis****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1393193" y="215903"/>
            <a:ext cx="10083803" cy="2521201"/>
          </a:xfrm>
          <a:custGeom>
            <a:avLst/>
            <a:gdLst/>
            <a:ahLst/>
            <a:cxnLst/>
            <a:rect l="l" t="t" r="r" b="b"/>
            <a:pathLst>
              <a:path w="10083803" h="2521201">
                <a:moveTo>
                  <a:pt x="0" y="0"/>
                </a:moveTo>
                <a:lnTo>
                  <a:pt x="10083803" y="0"/>
                </a:lnTo>
                <a:lnTo>
                  <a:pt x="10083803" y="2521201"/>
                </a:lnTo>
                <a:lnTo>
                  <a:pt x="0" y="25212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93193" y="2936243"/>
            <a:ext cx="10083803" cy="1694183"/>
          </a:xfrm>
          <a:custGeom>
            <a:avLst/>
            <a:gdLst/>
            <a:ahLst/>
            <a:cxnLst/>
            <a:rect l="l" t="t" r="r" b="b"/>
            <a:pathLst>
              <a:path w="10083803" h="1694183">
                <a:moveTo>
                  <a:pt x="0" y="0"/>
                </a:moveTo>
                <a:lnTo>
                  <a:pt x="10083803" y="0"/>
                </a:lnTo>
                <a:lnTo>
                  <a:pt x="10083803" y="1694183"/>
                </a:lnTo>
                <a:lnTo>
                  <a:pt x="0" y="169418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393193" y="4829556"/>
            <a:ext cx="10083803" cy="1694155"/>
          </a:xfrm>
          <a:custGeom>
            <a:avLst/>
            <a:gdLst/>
            <a:ahLst/>
            <a:cxnLst/>
            <a:rect l="l" t="t" r="r" b="b"/>
            <a:pathLst>
              <a:path w="10083803" h="1694155">
                <a:moveTo>
                  <a:pt x="0" y="0"/>
                </a:moveTo>
                <a:lnTo>
                  <a:pt x="10083803" y="0"/>
                </a:lnTo>
                <a:lnTo>
                  <a:pt x="10083803" y="1694155"/>
                </a:lnTo>
                <a:lnTo>
                  <a:pt x="0" y="169415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546860" y="2986373"/>
            <a:ext cx="4701540" cy="3399585"/>
          </a:xfrm>
          <a:prstGeom prst="rect">
            <a:avLst/>
          </a:prstGeom>
        </p:spPr>
        <p:txBody>
          <a:bodyPr wrap="square" lIns="0" tIns="0" rIns="0" bIns="0" rtlCol="0" anchor="t">
            <a:spAutoFit/>
          </a:bodyPr>
          <a:lstStyle/>
          <a:p>
            <a:pPr algn="l">
              <a:lnSpc>
                <a:spcPts val="4079"/>
              </a:lnSpc>
            </a:pPr>
            <a:r>
              <a:rPr lang="en-US" sz="2795" spc="33" dirty="0">
                <a:solidFill>
                  <a:srgbClr val="FFFFFF"/>
                </a:solidFill>
                <a:latin typeface="IBM Plex Sans Condensed"/>
              </a:rPr>
              <a:t>Acute Phase Reactants </a:t>
            </a:r>
          </a:p>
          <a:p>
            <a:pPr algn="l">
              <a:lnSpc>
                <a:spcPts val="4079"/>
              </a:lnSpc>
            </a:pPr>
            <a:r>
              <a:rPr lang="en-US" sz="2795" spc="33" dirty="0">
                <a:solidFill>
                  <a:srgbClr val="000000"/>
                </a:solidFill>
                <a:latin typeface="IBM Plex Sans Condensed"/>
              </a:rPr>
              <a:t>Normal CRP or ESR </a:t>
            </a:r>
          </a:p>
          <a:p>
            <a:pPr algn="l">
              <a:lnSpc>
                <a:spcPts val="4079"/>
              </a:lnSpc>
            </a:pPr>
            <a:r>
              <a:rPr lang="en-US" sz="2795" spc="33" dirty="0">
                <a:solidFill>
                  <a:srgbClr val="000000"/>
                </a:solidFill>
                <a:latin typeface="IBM Plex Sans Condensed"/>
              </a:rPr>
              <a:t>Abnormal CRP or ESR</a:t>
            </a:r>
          </a:p>
          <a:p>
            <a:pPr algn="l">
              <a:lnSpc>
                <a:spcPts val="6989"/>
              </a:lnSpc>
            </a:pPr>
            <a:r>
              <a:rPr lang="en-US" sz="2795" spc="39" dirty="0">
                <a:solidFill>
                  <a:srgbClr val="FFFFFF"/>
                </a:solidFill>
                <a:latin typeface="IBM Plex Sans Condensed"/>
              </a:rPr>
              <a:t>Duration</a:t>
            </a:r>
          </a:p>
          <a:p>
            <a:pPr algn="l">
              <a:lnSpc>
                <a:spcPts val="1399"/>
              </a:lnSpc>
            </a:pPr>
            <a:r>
              <a:rPr lang="en-US" sz="2798" spc="33" dirty="0">
                <a:solidFill>
                  <a:srgbClr val="000000"/>
                </a:solidFill>
                <a:latin typeface="IBM Plex Sans Condensed"/>
              </a:rPr>
              <a:t>Less than 6 weeks</a:t>
            </a:r>
          </a:p>
          <a:p>
            <a:pPr algn="l">
              <a:lnSpc>
                <a:spcPts val="6769"/>
              </a:lnSpc>
            </a:pPr>
            <a:r>
              <a:rPr lang="en-US" sz="2795" spc="33" dirty="0">
                <a:solidFill>
                  <a:srgbClr val="000000"/>
                </a:solidFill>
                <a:latin typeface="IBM Plex Sans Condensed"/>
              </a:rPr>
              <a:t>More than 6 weeks </a:t>
            </a:r>
          </a:p>
        </p:txBody>
      </p:sp>
      <p:sp>
        <p:nvSpPr>
          <p:cNvPr id="7" name="TextBox 7"/>
          <p:cNvSpPr txBox="1"/>
          <p:nvPr/>
        </p:nvSpPr>
        <p:spPr>
          <a:xfrm>
            <a:off x="1546860" y="208245"/>
            <a:ext cx="7979026" cy="1725797"/>
          </a:xfrm>
          <a:prstGeom prst="rect">
            <a:avLst/>
          </a:prstGeom>
        </p:spPr>
        <p:txBody>
          <a:bodyPr wrap="square" lIns="0" tIns="0" rIns="0" bIns="0" rtlCol="0" anchor="t">
            <a:spAutoFit/>
          </a:bodyPr>
          <a:lstStyle/>
          <a:p>
            <a:pPr algn="l">
              <a:lnSpc>
                <a:spcPts val="4613"/>
              </a:lnSpc>
            </a:pPr>
            <a:r>
              <a:rPr lang="en-US" sz="2795" spc="33" dirty="0">
                <a:solidFill>
                  <a:srgbClr val="FFFFFF"/>
                </a:solidFill>
                <a:latin typeface="IBM Plex Sans Condensed"/>
              </a:rPr>
              <a:t>Serology</a:t>
            </a:r>
          </a:p>
          <a:p>
            <a:pPr algn="l">
              <a:lnSpc>
                <a:spcPts val="4613"/>
              </a:lnSpc>
            </a:pPr>
            <a:r>
              <a:rPr lang="en-US" sz="2795" spc="33" dirty="0">
                <a:solidFill>
                  <a:srgbClr val="000000"/>
                </a:solidFill>
                <a:latin typeface="IBM Plex Sans Condensed"/>
              </a:rPr>
              <a:t>Negative RF or CCP antibodies</a:t>
            </a:r>
          </a:p>
          <a:p>
            <a:pPr algn="l">
              <a:lnSpc>
                <a:spcPts val="4613"/>
              </a:lnSpc>
            </a:pPr>
            <a:r>
              <a:rPr lang="en-US" sz="2795" spc="33" dirty="0">
                <a:solidFill>
                  <a:srgbClr val="000000"/>
                </a:solidFill>
                <a:latin typeface="IBM Plex Sans Condensed"/>
              </a:rPr>
              <a:t>Low-positive RF or anti-CCP antibodies (&lt;3X ULN)</a:t>
            </a:r>
          </a:p>
        </p:txBody>
      </p:sp>
      <p:sp>
        <p:nvSpPr>
          <p:cNvPr id="8" name="TextBox 8"/>
          <p:cNvSpPr txBox="1"/>
          <p:nvPr/>
        </p:nvSpPr>
        <p:spPr>
          <a:xfrm>
            <a:off x="10326881" y="4032475"/>
            <a:ext cx="208083" cy="477383"/>
          </a:xfrm>
          <a:prstGeom prst="rect">
            <a:avLst/>
          </a:prstGeom>
        </p:spPr>
        <p:txBody>
          <a:bodyPr lIns="0" tIns="0" rIns="0" bIns="0" rtlCol="0" anchor="t">
            <a:spAutoFit/>
          </a:bodyPr>
          <a:lstStyle/>
          <a:p>
            <a:pPr algn="l">
              <a:lnSpc>
                <a:spcPts val="3914"/>
              </a:lnSpc>
            </a:pPr>
            <a:r>
              <a:rPr lang="en-US" sz="2795" spc="33">
                <a:solidFill>
                  <a:srgbClr val="000000"/>
                </a:solidFill>
                <a:latin typeface="IBM Plex Sans Condensed"/>
              </a:rPr>
              <a:t>1</a:t>
            </a:r>
          </a:p>
        </p:txBody>
      </p:sp>
      <p:sp>
        <p:nvSpPr>
          <p:cNvPr id="9" name="TextBox 9"/>
          <p:cNvSpPr txBox="1"/>
          <p:nvPr/>
        </p:nvSpPr>
        <p:spPr>
          <a:xfrm>
            <a:off x="9525886" y="208245"/>
            <a:ext cx="1002087" cy="1725797"/>
          </a:xfrm>
          <a:prstGeom prst="rect">
            <a:avLst/>
          </a:prstGeom>
        </p:spPr>
        <p:txBody>
          <a:bodyPr lIns="0" tIns="0" rIns="0" bIns="0" rtlCol="0" anchor="t">
            <a:spAutoFit/>
          </a:bodyPr>
          <a:lstStyle/>
          <a:p>
            <a:pPr algn="r">
              <a:lnSpc>
                <a:spcPts val="4613"/>
              </a:lnSpc>
            </a:pPr>
            <a:r>
              <a:rPr lang="en-US" sz="2795" spc="33">
                <a:solidFill>
                  <a:srgbClr val="FFFFFF"/>
                </a:solidFill>
                <a:latin typeface="IBM Plex Sans Condensed"/>
              </a:rPr>
              <a:t>Points </a:t>
            </a:r>
            <a:r>
              <a:rPr lang="en-US" sz="2795" spc="33">
                <a:solidFill>
                  <a:srgbClr val="000000"/>
                </a:solidFill>
                <a:latin typeface="IBM Plex Sans Condensed"/>
              </a:rPr>
              <a:t>0</a:t>
            </a:r>
          </a:p>
          <a:p>
            <a:pPr algn="r">
              <a:lnSpc>
                <a:spcPts val="4613"/>
              </a:lnSpc>
            </a:pPr>
            <a:r>
              <a:rPr lang="en-US" sz="2795" spc="33">
                <a:solidFill>
                  <a:srgbClr val="000000"/>
                </a:solidFill>
                <a:latin typeface="IBM Plex Sans Condensed"/>
              </a:rPr>
              <a:t>2</a:t>
            </a:r>
          </a:p>
        </p:txBody>
      </p:sp>
      <p:sp>
        <p:nvSpPr>
          <p:cNvPr id="10" name="TextBox 10"/>
          <p:cNvSpPr txBox="1"/>
          <p:nvPr/>
        </p:nvSpPr>
        <p:spPr>
          <a:xfrm>
            <a:off x="10331453" y="5397960"/>
            <a:ext cx="297561" cy="1005678"/>
          </a:xfrm>
          <a:prstGeom prst="rect">
            <a:avLst/>
          </a:prstGeom>
        </p:spPr>
        <p:txBody>
          <a:bodyPr lIns="0" tIns="0" rIns="0" bIns="0" rtlCol="0" anchor="t">
            <a:spAutoFit/>
          </a:bodyPr>
          <a:lstStyle/>
          <a:p>
            <a:pPr algn="just">
              <a:lnSpc>
                <a:spcPts val="4085"/>
              </a:lnSpc>
            </a:pPr>
            <a:r>
              <a:rPr lang="en-US" sz="2798" spc="33">
                <a:solidFill>
                  <a:srgbClr val="000000"/>
                </a:solidFill>
                <a:latin typeface="IBM Plex Sans Condensed"/>
              </a:rPr>
              <a:t>0 1 </a:t>
            </a:r>
          </a:p>
        </p:txBody>
      </p:sp>
      <p:sp>
        <p:nvSpPr>
          <p:cNvPr id="11" name="TextBox 11"/>
          <p:cNvSpPr txBox="1"/>
          <p:nvPr/>
        </p:nvSpPr>
        <p:spPr>
          <a:xfrm>
            <a:off x="1546860" y="2080946"/>
            <a:ext cx="7824188" cy="477745"/>
          </a:xfrm>
          <a:prstGeom prst="rect">
            <a:avLst/>
          </a:prstGeom>
        </p:spPr>
        <p:txBody>
          <a:bodyPr wrap="square" lIns="0" tIns="0" rIns="0" bIns="0" rtlCol="0" anchor="t">
            <a:spAutoFit/>
          </a:bodyPr>
          <a:lstStyle/>
          <a:p>
            <a:pPr algn="l">
              <a:lnSpc>
                <a:spcPts val="3917"/>
              </a:lnSpc>
            </a:pPr>
            <a:r>
              <a:rPr lang="en-US" sz="2798" spc="33" dirty="0">
                <a:solidFill>
                  <a:srgbClr val="000000"/>
                </a:solidFill>
                <a:latin typeface="IBM Plex Sans Condensed"/>
              </a:rPr>
              <a:t>High-titer RF or anti-CCP antibodies (&gt;3X ULN)</a:t>
            </a:r>
          </a:p>
        </p:txBody>
      </p:sp>
      <p:sp>
        <p:nvSpPr>
          <p:cNvPr id="12" name="TextBox 12"/>
          <p:cNvSpPr txBox="1"/>
          <p:nvPr/>
        </p:nvSpPr>
        <p:spPr>
          <a:xfrm>
            <a:off x="10319890" y="2080946"/>
            <a:ext cx="208264" cy="477745"/>
          </a:xfrm>
          <a:prstGeom prst="rect">
            <a:avLst/>
          </a:prstGeom>
        </p:spPr>
        <p:txBody>
          <a:bodyPr lIns="0" tIns="0" rIns="0" bIns="0" rtlCol="0" anchor="t">
            <a:spAutoFit/>
          </a:bodyPr>
          <a:lstStyle/>
          <a:p>
            <a:pPr algn="l">
              <a:lnSpc>
                <a:spcPts val="3917"/>
              </a:lnSpc>
            </a:pPr>
            <a:r>
              <a:rPr lang="en-US" sz="2798" spc="33">
                <a:solidFill>
                  <a:srgbClr val="000000"/>
                </a:solidFill>
                <a:latin typeface="IBM Plex Sans Condensed"/>
              </a:rPr>
              <a:t>3</a:t>
            </a:r>
          </a:p>
        </p:txBody>
      </p:sp>
      <p:sp>
        <p:nvSpPr>
          <p:cNvPr id="13" name="TextBox 13"/>
          <p:cNvSpPr txBox="1"/>
          <p:nvPr/>
        </p:nvSpPr>
        <p:spPr>
          <a:xfrm>
            <a:off x="10326881" y="3513763"/>
            <a:ext cx="208264" cy="477745"/>
          </a:xfrm>
          <a:prstGeom prst="rect">
            <a:avLst/>
          </a:prstGeom>
        </p:spPr>
        <p:txBody>
          <a:bodyPr lIns="0" tIns="0" rIns="0" bIns="0" rtlCol="0" anchor="t">
            <a:spAutoFit/>
          </a:bodyPr>
          <a:lstStyle/>
          <a:p>
            <a:pPr algn="l">
              <a:lnSpc>
                <a:spcPts val="3917"/>
              </a:lnSpc>
            </a:pPr>
            <a:r>
              <a:rPr lang="en-US" sz="2798" spc="33">
                <a:solidFill>
                  <a:srgbClr val="000000"/>
                </a:solidFill>
                <a:latin typeface="IBM Plex Sans Condensed"/>
              </a:rPr>
              <a:t>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Freeform 2"/>
          <p:cNvSpPr/>
          <p:nvPr/>
        </p:nvSpPr>
        <p:spPr>
          <a:xfrm>
            <a:off x="478536" y="0"/>
            <a:ext cx="228600" cy="6858000"/>
          </a:xfrm>
          <a:custGeom>
            <a:avLst/>
            <a:gdLst/>
            <a:ahLst/>
            <a:cxnLst/>
            <a:rect l="l" t="t" r="r" b="b"/>
            <a:pathLst>
              <a:path w="228600" h="6858000">
                <a:moveTo>
                  <a:pt x="0" y="0"/>
                </a:moveTo>
                <a:lnTo>
                  <a:pt x="228600" y="0"/>
                </a:lnTo>
                <a:lnTo>
                  <a:pt x="228600" y="6858000"/>
                </a:lnTo>
                <a:lnTo>
                  <a:pt x="0" y="68580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861060" y="1315212"/>
            <a:ext cx="5574792" cy="3703320"/>
          </a:xfrm>
          <a:custGeom>
            <a:avLst/>
            <a:gdLst/>
            <a:ahLst/>
            <a:cxnLst/>
            <a:rect l="l" t="t" r="r" b="b"/>
            <a:pathLst>
              <a:path w="5574792" h="3703320">
                <a:moveTo>
                  <a:pt x="0" y="0"/>
                </a:moveTo>
                <a:lnTo>
                  <a:pt x="5574792" y="0"/>
                </a:lnTo>
                <a:lnTo>
                  <a:pt x="5574792" y="3703320"/>
                </a:lnTo>
                <a:lnTo>
                  <a:pt x="0" y="370332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2162556" y="286369"/>
            <a:ext cx="8181308" cy="738473"/>
          </a:xfrm>
          <a:prstGeom prst="rect">
            <a:avLst/>
          </a:prstGeom>
        </p:spPr>
        <p:txBody>
          <a:bodyPr lIns="0" tIns="0" rIns="0" bIns="0" rtlCol="0" anchor="t">
            <a:spAutoFit/>
          </a:bodyPr>
          <a:lstStyle/>
          <a:p>
            <a:pPr algn="l">
              <a:lnSpc>
                <a:spcPts val="6168"/>
              </a:lnSpc>
            </a:pPr>
            <a:r>
              <a:rPr lang="en-US" sz="4406" spc="52">
                <a:solidFill>
                  <a:srgbClr val="191B0E"/>
                </a:solidFill>
                <a:latin typeface="IBM Plex Sans Condensed"/>
              </a:rPr>
              <a:t>20 yoF with 4 weeks of hand pain </a:t>
            </a:r>
          </a:p>
        </p:txBody>
      </p:sp>
      <p:sp>
        <p:nvSpPr>
          <p:cNvPr id="5" name="TextBox 5"/>
          <p:cNvSpPr txBox="1"/>
          <p:nvPr/>
        </p:nvSpPr>
        <p:spPr>
          <a:xfrm>
            <a:off x="6666862" y="1199769"/>
            <a:ext cx="2324738" cy="408699"/>
          </a:xfrm>
          <a:prstGeom prst="rect">
            <a:avLst/>
          </a:prstGeom>
        </p:spPr>
        <p:txBody>
          <a:bodyPr wrap="square" lIns="0" tIns="0" rIns="0" bIns="0" rtlCol="0" anchor="t">
            <a:spAutoFit/>
          </a:bodyPr>
          <a:lstStyle/>
          <a:p>
            <a:pPr algn="l">
              <a:lnSpc>
                <a:spcPts val="3363"/>
              </a:lnSpc>
            </a:pPr>
            <a:r>
              <a:rPr lang="en-US" sz="2402" spc="28" dirty="0">
                <a:solidFill>
                  <a:srgbClr val="000000"/>
                </a:solidFill>
                <a:latin typeface="IBM Plex Sans Condensed"/>
              </a:rPr>
              <a:t>She tells you:</a:t>
            </a:r>
          </a:p>
        </p:txBody>
      </p:sp>
      <p:sp>
        <p:nvSpPr>
          <p:cNvPr id="6" name="TextBox 6"/>
          <p:cNvSpPr txBox="1"/>
          <p:nvPr/>
        </p:nvSpPr>
        <p:spPr>
          <a:xfrm>
            <a:off x="6666862" y="5224015"/>
            <a:ext cx="2907649" cy="408699"/>
          </a:xfrm>
          <a:prstGeom prst="rect">
            <a:avLst/>
          </a:prstGeom>
        </p:spPr>
        <p:txBody>
          <a:bodyPr lIns="0" tIns="0" rIns="0" bIns="0" rtlCol="0" anchor="t">
            <a:spAutoFit/>
          </a:bodyPr>
          <a:lstStyle/>
          <a:p>
            <a:pPr algn="l">
              <a:lnSpc>
                <a:spcPts val="3363"/>
              </a:lnSpc>
            </a:pPr>
            <a:r>
              <a:rPr lang="en-US" sz="2402" spc="31">
                <a:solidFill>
                  <a:srgbClr val="000000"/>
                </a:solidFill>
                <a:latin typeface="IBM Plex Sans Condensed"/>
              </a:rPr>
              <a:t>up clothes off the floor</a:t>
            </a:r>
          </a:p>
        </p:txBody>
      </p:sp>
      <p:sp>
        <p:nvSpPr>
          <p:cNvPr id="7" name="TextBox 7"/>
          <p:cNvSpPr txBox="1"/>
          <p:nvPr/>
        </p:nvSpPr>
        <p:spPr>
          <a:xfrm>
            <a:off x="6666862" y="2663066"/>
            <a:ext cx="4578401" cy="408699"/>
          </a:xfrm>
          <a:prstGeom prst="rect">
            <a:avLst/>
          </a:prstGeom>
        </p:spPr>
        <p:txBody>
          <a:bodyPr lIns="0" tIns="0" rIns="0" bIns="0" rtlCol="0" anchor="t">
            <a:spAutoFit/>
          </a:bodyPr>
          <a:lstStyle/>
          <a:p>
            <a:pPr algn="l">
              <a:lnSpc>
                <a:spcPts val="3363"/>
              </a:lnSpc>
            </a:pPr>
            <a:r>
              <a:rPr lang="en-US" sz="2402" spc="28">
                <a:solidFill>
                  <a:srgbClr val="000000"/>
                </a:solidFill>
                <a:latin typeface="IBM Plex Sans Condensed"/>
              </a:rPr>
              <a:t>I struggle to type, I’ve been missing </a:t>
            </a:r>
          </a:p>
        </p:txBody>
      </p:sp>
      <p:sp>
        <p:nvSpPr>
          <p:cNvPr id="8" name="TextBox 8"/>
          <p:cNvSpPr txBox="1"/>
          <p:nvPr/>
        </p:nvSpPr>
        <p:spPr>
          <a:xfrm>
            <a:off x="6666862" y="3760727"/>
            <a:ext cx="5288070" cy="408699"/>
          </a:xfrm>
          <a:prstGeom prst="rect">
            <a:avLst/>
          </a:prstGeom>
        </p:spPr>
        <p:txBody>
          <a:bodyPr lIns="0" tIns="0" rIns="0" bIns="0" rtlCol="0" anchor="t">
            <a:spAutoFit/>
          </a:bodyPr>
          <a:lstStyle/>
          <a:p>
            <a:pPr algn="l">
              <a:lnSpc>
                <a:spcPts val="3363"/>
              </a:lnSpc>
            </a:pPr>
            <a:r>
              <a:rPr lang="en-US" sz="2402" spc="28">
                <a:solidFill>
                  <a:srgbClr val="000000"/>
                </a:solidFill>
                <a:latin typeface="IBM Plex Sans Condensed"/>
              </a:rPr>
              <a:t>I had to stop doing yoga/Pilates because </a:t>
            </a:r>
          </a:p>
        </p:txBody>
      </p:sp>
      <p:sp>
        <p:nvSpPr>
          <p:cNvPr id="9" name="TextBox 9"/>
          <p:cNvSpPr txBox="1"/>
          <p:nvPr/>
        </p:nvSpPr>
        <p:spPr>
          <a:xfrm>
            <a:off x="6666862" y="6017095"/>
            <a:ext cx="4411675" cy="408337"/>
          </a:xfrm>
          <a:prstGeom prst="rect">
            <a:avLst/>
          </a:prstGeom>
        </p:spPr>
        <p:txBody>
          <a:bodyPr lIns="0" tIns="0" rIns="0" bIns="0" rtlCol="0" anchor="t">
            <a:spAutoFit/>
          </a:bodyPr>
          <a:lstStyle/>
          <a:p>
            <a:pPr algn="l">
              <a:lnSpc>
                <a:spcPts val="3359"/>
              </a:lnSpc>
            </a:pPr>
            <a:r>
              <a:rPr lang="en-US" sz="2400" spc="28">
                <a:solidFill>
                  <a:srgbClr val="000000"/>
                </a:solidFill>
                <a:latin typeface="IBM Plex Sans Condensed"/>
              </a:rPr>
              <a:t>My maternal grandmother had RA </a:t>
            </a:r>
          </a:p>
        </p:txBody>
      </p:sp>
      <p:sp>
        <p:nvSpPr>
          <p:cNvPr id="10" name="TextBox 10"/>
          <p:cNvSpPr txBox="1"/>
          <p:nvPr/>
        </p:nvSpPr>
        <p:spPr>
          <a:xfrm>
            <a:off x="6666862" y="3029502"/>
            <a:ext cx="4617110" cy="408337"/>
          </a:xfrm>
          <a:prstGeom prst="rect">
            <a:avLst/>
          </a:prstGeom>
        </p:spPr>
        <p:txBody>
          <a:bodyPr lIns="0" tIns="0" rIns="0" bIns="0" rtlCol="0" anchor="t">
            <a:spAutoFit/>
          </a:bodyPr>
          <a:lstStyle/>
          <a:p>
            <a:pPr algn="l">
              <a:lnSpc>
                <a:spcPts val="3359"/>
              </a:lnSpc>
            </a:pPr>
            <a:r>
              <a:rPr lang="en-US" sz="2400" spc="28">
                <a:solidFill>
                  <a:srgbClr val="000000"/>
                </a:solidFill>
                <a:latin typeface="IBM Plex Sans Condensed"/>
              </a:rPr>
              <a:t>classes in the afternoon due to pain</a:t>
            </a:r>
          </a:p>
        </p:txBody>
      </p:sp>
      <p:sp>
        <p:nvSpPr>
          <p:cNvPr id="11" name="TextBox 11"/>
          <p:cNvSpPr txBox="1"/>
          <p:nvPr/>
        </p:nvSpPr>
        <p:spPr>
          <a:xfrm>
            <a:off x="6666862" y="1613706"/>
            <a:ext cx="4988966" cy="726472"/>
          </a:xfrm>
          <a:prstGeom prst="rect">
            <a:avLst/>
          </a:prstGeom>
        </p:spPr>
        <p:txBody>
          <a:bodyPr lIns="0" tIns="0" rIns="0" bIns="0" rtlCol="0" anchor="t">
            <a:spAutoFit/>
          </a:bodyPr>
          <a:lstStyle/>
          <a:p>
            <a:pPr algn="just">
              <a:lnSpc>
                <a:spcPts val="2879"/>
              </a:lnSpc>
            </a:pPr>
            <a:r>
              <a:rPr lang="en-US" sz="2400" spc="28" dirty="0">
                <a:solidFill>
                  <a:srgbClr val="000000"/>
                </a:solidFill>
                <a:latin typeface="IBM Plex Sans Condensed"/>
              </a:rPr>
              <a:t>I have to wake up at 5 am for my 8 am class</a:t>
            </a:r>
          </a:p>
        </p:txBody>
      </p:sp>
      <p:sp>
        <p:nvSpPr>
          <p:cNvPr id="12" name="TextBox 12"/>
          <p:cNvSpPr txBox="1"/>
          <p:nvPr/>
        </p:nvSpPr>
        <p:spPr>
          <a:xfrm>
            <a:off x="6666862" y="3898430"/>
            <a:ext cx="5052974" cy="1368457"/>
          </a:xfrm>
          <a:prstGeom prst="rect">
            <a:avLst/>
          </a:prstGeom>
        </p:spPr>
        <p:txBody>
          <a:bodyPr lIns="0" tIns="0" rIns="0" bIns="0" rtlCol="0" anchor="t">
            <a:spAutoFit/>
          </a:bodyPr>
          <a:lstStyle/>
          <a:p>
            <a:pPr algn="l">
              <a:lnSpc>
                <a:spcPts val="5759"/>
              </a:lnSpc>
            </a:pPr>
            <a:r>
              <a:rPr lang="en-US" sz="2400" spc="31">
                <a:solidFill>
                  <a:srgbClr val="000000"/>
                </a:solidFill>
                <a:latin typeface="IBM Plex Sans Condensed"/>
              </a:rPr>
              <a:t>my wrists hurt</a:t>
            </a:r>
          </a:p>
          <a:p>
            <a:pPr algn="l">
              <a:lnSpc>
                <a:spcPts val="5759"/>
              </a:lnSpc>
            </a:pPr>
            <a:r>
              <a:rPr lang="en-US" sz="2400" spc="28">
                <a:solidFill>
                  <a:srgbClr val="000000"/>
                </a:solidFill>
                <a:latin typeface="IBM Plex Sans Condensed"/>
              </a:rPr>
              <a:t>It’s hard for me to wash my hair or pick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2A98BE7A1B3543A12A1EEB2BA90EF1" ma:contentTypeVersion="15" ma:contentTypeDescription="Create a new document." ma:contentTypeScope="" ma:versionID="874de642c590dbae746e7fa220aa2d98">
  <xsd:schema xmlns:xsd="http://www.w3.org/2001/XMLSchema" xmlns:xs="http://www.w3.org/2001/XMLSchema" xmlns:p="http://schemas.microsoft.com/office/2006/metadata/properties" xmlns:ns3="05e9009d-b5e3-4d76-bf80-78b292be04a8" xmlns:ns4="2240e76c-9127-4e37-b122-c5e616e7a9bc" targetNamespace="http://schemas.microsoft.com/office/2006/metadata/properties" ma:root="true" ma:fieldsID="92f016e618e798d6aba18c0495ac0000" ns3:_="" ns4:_="">
    <xsd:import namespace="05e9009d-b5e3-4d76-bf80-78b292be04a8"/>
    <xsd:import namespace="2240e76c-9127-4e37-b122-c5e616e7a9b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9009d-b5e3-4d76-bf80-78b292be04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40e76c-9127-4e37-b122-c5e616e7a9b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5e9009d-b5e3-4d76-bf80-78b292be04a8" xsi:nil="true"/>
  </documentManagement>
</p:properties>
</file>

<file path=customXml/itemProps1.xml><?xml version="1.0" encoding="utf-8"?>
<ds:datastoreItem xmlns:ds="http://schemas.openxmlformats.org/officeDocument/2006/customXml" ds:itemID="{86A64749-B757-4689-BFC0-8718DD588F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e9009d-b5e3-4d76-bf80-78b292be04a8"/>
    <ds:schemaRef ds:uri="2240e76c-9127-4e37-b122-c5e616e7a9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EB2D8E-0E93-4CBA-9704-F4070C11D2CC}">
  <ds:schemaRefs>
    <ds:schemaRef ds:uri="http://schemas.microsoft.com/sharepoint/v3/contenttype/forms"/>
  </ds:schemaRefs>
</ds:datastoreItem>
</file>

<file path=customXml/itemProps3.xml><?xml version="1.0" encoding="utf-8"?>
<ds:datastoreItem xmlns:ds="http://schemas.openxmlformats.org/officeDocument/2006/customXml" ds:itemID="{B09C7298-F5C8-4B9E-ABE8-FACBEF513725}">
  <ds:schemaRef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purl.org/dc/terms/"/>
    <ds:schemaRef ds:uri="2240e76c-9127-4e37-b122-c5e616e7a9bc"/>
    <ds:schemaRef ds:uri="http://schemas.microsoft.com/office/2006/documentManagement/types"/>
    <ds:schemaRef ds:uri="05e9009d-b5e3-4d76-bf80-78b292be04a8"/>
    <ds:schemaRef ds:uri="http://www.w3.org/XML/1998/namespace"/>
    <ds:schemaRef ds:uri="http://purl.org/dc/dcmitype/"/>
  </ds:schemaRefs>
</ds:datastoreItem>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otalTime>174</TotalTime>
  <Words>2180</Words>
  <Application>Microsoft Office PowerPoint</Application>
  <PresentationFormat>Widescreen</PresentationFormat>
  <Paragraphs>310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 for residents22 (1).pdf</dc:title>
  <dc:creator>Smith, Trent H</dc:creator>
  <cp:lastModifiedBy>Smith, Trent H</cp:lastModifiedBy>
  <cp:revision>4</cp:revision>
  <cp:lastPrinted>2023-10-17T03:48:41Z</cp:lastPrinted>
  <dcterms:created xsi:type="dcterms:W3CDTF">2006-08-16T00:00:00Z</dcterms:created>
  <dcterms:modified xsi:type="dcterms:W3CDTF">2026-03-12T21:20:54Z</dcterms:modified>
  <dc:identifier>DAFxeZHvAos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0x010100B12A98BE7A1B3543A12A1EEB2BA90EF1</vt:lpwstr>
  </property>
</Properties>
</file>