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997" r:id="rId3"/>
    <p:sldId id="999" r:id="rId4"/>
    <p:sldId id="996" r:id="rId5"/>
    <p:sldId id="998" r:id="rId6"/>
    <p:sldId id="992" r:id="rId7"/>
    <p:sldId id="994" r:id="rId8"/>
    <p:sldId id="993" r:id="rId9"/>
    <p:sldId id="995" r:id="rId10"/>
    <p:sldId id="1006" r:id="rId11"/>
    <p:sldId id="1033" r:id="rId12"/>
    <p:sldId id="1035" r:id="rId13"/>
    <p:sldId id="1034" r:id="rId14"/>
    <p:sldId id="1037" r:id="rId15"/>
    <p:sldId id="1036" r:id="rId16"/>
    <p:sldId id="1041" r:id="rId17"/>
    <p:sldId id="1015" r:id="rId18"/>
    <p:sldId id="1014" r:id="rId19"/>
    <p:sldId id="1016" r:id="rId20"/>
    <p:sldId id="1038" r:id="rId21"/>
    <p:sldId id="257" r:id="rId22"/>
    <p:sldId id="265" r:id="rId23"/>
    <p:sldId id="258" r:id="rId24"/>
    <p:sldId id="259" r:id="rId25"/>
    <p:sldId id="260" r:id="rId26"/>
    <p:sldId id="261" r:id="rId27"/>
    <p:sldId id="264" r:id="rId28"/>
    <p:sldId id="263" r:id="rId29"/>
    <p:sldId id="1042" r:id="rId30"/>
    <p:sldId id="1021" r:id="rId31"/>
    <p:sldId id="1023" r:id="rId32"/>
    <p:sldId id="1024" r:id="rId33"/>
    <p:sldId id="1025" r:id="rId34"/>
    <p:sldId id="266" r:id="rId35"/>
    <p:sldId id="269" r:id="rId36"/>
    <p:sldId id="267" r:id="rId37"/>
    <p:sldId id="268" r:id="rId38"/>
    <p:sldId id="270" r:id="rId39"/>
    <p:sldId id="271" r:id="rId40"/>
    <p:sldId id="272" r:id="rId41"/>
    <p:sldId id="273" r:id="rId42"/>
    <p:sldId id="957" r:id="rId43"/>
    <p:sldId id="958" r:id="rId44"/>
    <p:sldId id="1001" r:id="rId45"/>
    <p:sldId id="1028" r:id="rId46"/>
    <p:sldId id="1027" r:id="rId47"/>
    <p:sldId id="1029" r:id="rId48"/>
    <p:sldId id="959" r:id="rId49"/>
    <p:sldId id="962" r:id="rId50"/>
    <p:sldId id="960" r:id="rId51"/>
    <p:sldId id="961" r:id="rId52"/>
    <p:sldId id="963" r:id="rId53"/>
    <p:sldId id="964" r:id="rId54"/>
    <p:sldId id="965" r:id="rId55"/>
    <p:sldId id="966" r:id="rId56"/>
    <p:sldId id="1004" r:id="rId57"/>
    <p:sldId id="1039" r:id="rId58"/>
    <p:sldId id="1017" r:id="rId59"/>
    <p:sldId id="1018" r:id="rId60"/>
    <p:sldId id="1020" r:id="rId61"/>
    <p:sldId id="1019" r:id="rId62"/>
    <p:sldId id="967" r:id="rId63"/>
    <p:sldId id="968" r:id="rId64"/>
    <p:sldId id="969" r:id="rId65"/>
    <p:sldId id="970" r:id="rId66"/>
    <p:sldId id="971" r:id="rId67"/>
    <p:sldId id="972" r:id="rId68"/>
    <p:sldId id="974" r:id="rId69"/>
    <p:sldId id="973" r:id="rId70"/>
    <p:sldId id="975" r:id="rId71"/>
    <p:sldId id="976" r:id="rId72"/>
    <p:sldId id="977" r:id="rId73"/>
    <p:sldId id="978" r:id="rId74"/>
    <p:sldId id="980" r:id="rId75"/>
    <p:sldId id="979" r:id="rId76"/>
    <p:sldId id="1040" r:id="rId77"/>
    <p:sldId id="982" r:id="rId78"/>
    <p:sldId id="983" r:id="rId79"/>
    <p:sldId id="984" r:id="rId80"/>
    <p:sldId id="986" r:id="rId81"/>
    <p:sldId id="985" r:id="rId82"/>
    <p:sldId id="987" r:id="rId83"/>
    <p:sldId id="988" r:id="rId84"/>
    <p:sldId id="1000" r:id="rId85"/>
    <p:sldId id="1009" r:id="rId86"/>
    <p:sldId id="1008" r:id="rId87"/>
    <p:sldId id="1010" r:id="rId88"/>
    <p:sldId id="1011" r:id="rId89"/>
    <p:sldId id="1013" r:id="rId90"/>
    <p:sldId id="1012" r:id="rId91"/>
    <p:sldId id="1002" r:id="rId92"/>
    <p:sldId id="1030" r:id="rId93"/>
    <p:sldId id="1031" r:id="rId94"/>
    <p:sldId id="1032" r:id="rId95"/>
    <p:sldId id="1007" r:id="rId96"/>
    <p:sldId id="262"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CAEBEBE-8EB9-4656-9BF6-615E86A225EF}">
          <p14:sldIdLst>
            <p14:sldId id="256"/>
          </p14:sldIdLst>
        </p14:section>
        <p14:section name="Acute hypoNa" id="{BC9C036F-1565-447E-8218-D4939D04AEDD}">
          <p14:sldIdLst>
            <p14:sldId id="997"/>
            <p14:sldId id="999"/>
            <p14:sldId id="996"/>
            <p14:sldId id="998"/>
          </p14:sldIdLst>
        </p14:section>
        <p14:section name="Progressive CKD" id="{7574AFF2-F826-4F3B-89D9-92E1B5F49E62}">
          <p14:sldIdLst>
            <p14:sldId id="992"/>
            <p14:sldId id="994"/>
            <p14:sldId id="993"/>
            <p14:sldId id="995"/>
          </p14:sldIdLst>
        </p14:section>
        <p14:section name="Emergency HyperK" id="{E790356A-2C56-4828-A721-FC7B2553CCBE}">
          <p14:sldIdLst>
            <p14:sldId id="1006"/>
            <p14:sldId id="1033"/>
            <p14:sldId id="1035"/>
            <p14:sldId id="1034"/>
            <p14:sldId id="1037"/>
            <p14:sldId id="1036"/>
          </p14:sldIdLst>
        </p14:section>
        <p14:section name="IRGN/Endocarditis" id="{45227D66-55E3-491C-AD32-C6282073B997}">
          <p14:sldIdLst>
            <p14:sldId id="1041"/>
            <p14:sldId id="1015"/>
            <p14:sldId id="1014"/>
            <p14:sldId id="1016"/>
            <p14:sldId id="1038"/>
          </p14:sldIdLst>
        </p14:section>
        <p14:section name="HyperNa" id="{1EDB687F-5BA1-4158-A488-DDBA8710AC82}">
          <p14:sldIdLst>
            <p14:sldId id="257"/>
            <p14:sldId id="265"/>
            <p14:sldId id="258"/>
            <p14:sldId id="259"/>
            <p14:sldId id="260"/>
          </p14:sldIdLst>
        </p14:section>
        <p14:section name="Renovascular Hypertension" id="{A666B13E-998B-4B13-8CFF-DAA89998B3C5}">
          <p14:sldIdLst>
            <p14:sldId id="261"/>
            <p14:sldId id="264"/>
            <p14:sldId id="263"/>
          </p14:sldIdLst>
        </p14:section>
        <p14:section name="Crystalline Nephropathies" id="{FC7F6D6A-21B8-4811-BB34-A932C8A3B754}">
          <p14:sldIdLst>
            <p14:sldId id="1042"/>
            <p14:sldId id="1021"/>
            <p14:sldId id="1023"/>
            <p14:sldId id="1024"/>
            <p14:sldId id="1025"/>
          </p14:sldIdLst>
        </p14:section>
        <p14:section name="MGUS/MGRS/MM" id="{275E2EA1-0B64-4C27-AB11-2B4392F9BAAA}">
          <p14:sldIdLst>
            <p14:sldId id="266"/>
            <p14:sldId id="269"/>
            <p14:sldId id="267"/>
            <p14:sldId id="268"/>
          </p14:sldIdLst>
        </p14:section>
        <p14:section name="Interstitial Nephritis" id="{5162B512-668B-47F0-8570-092BE2518093}">
          <p14:sldIdLst>
            <p14:sldId id="270"/>
            <p14:sldId id="271"/>
            <p14:sldId id="272"/>
            <p14:sldId id="273"/>
            <p14:sldId id="957"/>
            <p14:sldId id="958"/>
          </p14:sldIdLst>
        </p14:section>
        <p14:section name="DKD/DN" id="{15ECE3D6-6851-4A69-9100-0B57B66755E8}">
          <p14:sldIdLst>
            <p14:sldId id="1001"/>
            <p14:sldId id="1028"/>
            <p14:sldId id="1027"/>
            <p14:sldId id="1029"/>
          </p14:sldIdLst>
        </p14:section>
        <p14:section name="HRS" id="{07515BD5-34AE-4191-8675-44805EE45E72}">
          <p14:sldIdLst>
            <p14:sldId id="959"/>
            <p14:sldId id="962"/>
            <p14:sldId id="960"/>
            <p14:sldId id="961"/>
          </p14:sldIdLst>
        </p14:section>
        <p14:section name="HypoMg causing HypoK" id="{7FD02F55-CCDD-450D-B175-DE0CD0820772}">
          <p14:sldIdLst>
            <p14:sldId id="963"/>
            <p14:sldId id="964"/>
            <p14:sldId id="965"/>
            <p14:sldId id="966"/>
          </p14:sldIdLst>
        </p14:section>
        <p14:section name="Conn's syndrome" id="{3A87A4A6-E72B-4A72-A03A-C544CD7C1B4D}">
          <p14:sldIdLst>
            <p14:sldId id="1004"/>
            <p14:sldId id="1039"/>
            <p14:sldId id="1017"/>
            <p14:sldId id="1018"/>
            <p14:sldId id="1020"/>
            <p14:sldId id="1019"/>
          </p14:sldIdLst>
        </p14:section>
        <p14:section name="Decreased creatinine secretion" id="{543CDF57-829C-483D-A77A-02535F0E5AB9}">
          <p14:sldIdLst>
            <p14:sldId id="967"/>
            <p14:sldId id="968"/>
            <p14:sldId id="969"/>
            <p14:sldId id="970"/>
            <p14:sldId id="971"/>
          </p14:sldIdLst>
        </p14:section>
        <p14:section name="Pseudohyponatremia &amp; pseudohypobicarbonatemia" id="{5E075824-0217-4EFE-A32E-7BAD7E00CC35}">
          <p14:sldIdLst>
            <p14:sldId id="972"/>
            <p14:sldId id="974"/>
            <p14:sldId id="973"/>
            <p14:sldId id="975"/>
            <p14:sldId id="976"/>
          </p14:sldIdLst>
        </p14:section>
        <p14:section name="IAH-ACS" id="{03BA70B2-5731-47E9-86D6-F8767FE15647}">
          <p14:sldIdLst>
            <p14:sldId id="977"/>
            <p14:sldId id="978"/>
            <p14:sldId id="980"/>
            <p14:sldId id="979"/>
          </p14:sldIdLst>
        </p14:section>
        <p14:section name="Lignac, Toni, Debré, Fanconi syndrome" id="{C663380C-FC2E-4DEC-9CB1-3869F8C7D4A2}">
          <p14:sldIdLst>
            <p14:sldId id="1040"/>
            <p14:sldId id="982"/>
            <p14:sldId id="983"/>
          </p14:sldIdLst>
        </p14:section>
        <p14:section name="Calcific uremic arteriolopathy" id="{52386CC2-3491-4478-B466-F63D7588279E}">
          <p14:sldIdLst>
            <p14:sldId id="984"/>
            <p14:sldId id="986"/>
            <p14:sldId id="985"/>
            <p14:sldId id="987"/>
            <p14:sldId id="988"/>
          </p14:sldIdLst>
        </p14:section>
        <p14:section name="Chronic hypoNa" id="{A2D5648A-C303-4250-BCE9-A23AF5C26E84}">
          <p14:sldIdLst>
            <p14:sldId id="1000"/>
            <p14:sldId id="1009"/>
            <p14:sldId id="1008"/>
            <p14:sldId id="1010"/>
            <p14:sldId id="1011"/>
            <p14:sldId id="1013"/>
            <p14:sldId id="1012"/>
          </p14:sldIdLst>
        </p14:section>
        <p14:section name="Pulmonary-renal syndromes" id="{C1EB2984-E469-41C4-B1E9-8EBC06E2D38B}">
          <p14:sldIdLst>
            <p14:sldId id="1002"/>
            <p14:sldId id="1030"/>
            <p14:sldId id="1031"/>
            <p14:sldId id="1032"/>
          </p14:sldIdLst>
        </p14:section>
        <p14:section name="Finale" id="{7C631B59-F884-42A2-8497-3E20B2C71087}">
          <p14:sldIdLst>
            <p14:sldId id="1007"/>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118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D6F3-23C4-5807-F4A7-4E4F4DB613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D9750E-3AAE-CFF3-D4C2-4EC5EF7A5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1C353F-7178-2192-22A0-F3617F13325C}"/>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5" name="Footer Placeholder 4">
            <a:extLst>
              <a:ext uri="{FF2B5EF4-FFF2-40B4-BE49-F238E27FC236}">
                <a16:creationId xmlns:a16="http://schemas.microsoft.com/office/drawing/2014/main" id="{DD8D2178-9E03-E34A-1B3D-EB7E60065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7C6C-FCBD-3F2A-F636-CDB58C83E09F}"/>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3418748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F9440-D07D-7E45-11DE-1478AA6372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512C23-0282-179D-296E-2EF6AFB02E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616F9-2D4E-1C8F-D764-AE73965CB998}"/>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5" name="Footer Placeholder 4">
            <a:extLst>
              <a:ext uri="{FF2B5EF4-FFF2-40B4-BE49-F238E27FC236}">
                <a16:creationId xmlns:a16="http://schemas.microsoft.com/office/drawing/2014/main" id="{A29609DF-65DC-F521-B315-9F80BF4F9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1A0C2-040B-45E0-5041-E125DECCB9DF}"/>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923654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06BA66-E955-DB41-A7BB-ACAB4ECA03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814B8F-5B9F-FA05-453F-90F075F87D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88D5C-B8BF-0D3E-8C79-6FF4E4AF4191}"/>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5" name="Footer Placeholder 4">
            <a:extLst>
              <a:ext uri="{FF2B5EF4-FFF2-40B4-BE49-F238E27FC236}">
                <a16:creationId xmlns:a16="http://schemas.microsoft.com/office/drawing/2014/main" id="{759A8ED5-4DF8-2699-67BB-713AAB961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C9704-DC0B-0F28-5223-E79CE0960133}"/>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202937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BC78D-440A-7632-3104-BB29091BD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F910A7-9653-BBFD-612C-090065E0C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16555-9F53-1BCE-36F8-BE2D279B9384}"/>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5" name="Footer Placeholder 4">
            <a:extLst>
              <a:ext uri="{FF2B5EF4-FFF2-40B4-BE49-F238E27FC236}">
                <a16:creationId xmlns:a16="http://schemas.microsoft.com/office/drawing/2014/main" id="{AB2E6BC3-6F7D-36A9-7C99-AE331AA02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7CC67-CEED-442E-BA91-40EEBD66E53F}"/>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407085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32295-631E-43DD-7858-D181975754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306A9B-5EF4-C59D-49FA-69217FDB81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44F02F-8720-EA43-5681-3428EEC7D2E3}"/>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5" name="Footer Placeholder 4">
            <a:extLst>
              <a:ext uri="{FF2B5EF4-FFF2-40B4-BE49-F238E27FC236}">
                <a16:creationId xmlns:a16="http://schemas.microsoft.com/office/drawing/2014/main" id="{D9F6B186-BF7C-DE75-1413-16C75EF46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B9AC7-D6E4-89C9-20B3-3DA27A520C75}"/>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2865568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6EC2-8B8D-00D6-A597-8C4F7E916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1B1B5B-3880-6CA3-413C-DFF6C11E53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F7D35-860C-ACDB-0761-C24B1BBE2C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D9C4D2-2BE1-6BFA-FD70-F891A2DE8B63}"/>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6" name="Footer Placeholder 5">
            <a:extLst>
              <a:ext uri="{FF2B5EF4-FFF2-40B4-BE49-F238E27FC236}">
                <a16:creationId xmlns:a16="http://schemas.microsoft.com/office/drawing/2014/main" id="{35AD967C-926D-6658-F2DD-1272FB6FF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2B3B7-D55B-622C-3009-27048547F2C4}"/>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3871822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CAD8-5138-7257-5EA1-69CE389A23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CCB687-7479-43A6-C391-D56126611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B8838A-EEB9-7E6F-9C75-5204A16332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B0BF2-BC45-5293-7BF3-7DE711ECC7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3E1862-624A-AA4E-9A4F-15F55F2534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0626C1-EE6F-DEE0-EBC3-66AC7D0E64DA}"/>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8" name="Footer Placeholder 7">
            <a:extLst>
              <a:ext uri="{FF2B5EF4-FFF2-40B4-BE49-F238E27FC236}">
                <a16:creationId xmlns:a16="http://schemas.microsoft.com/office/drawing/2014/main" id="{2658A17C-A8CF-1BF9-479C-7ACC7CE8C9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24DB51-738A-7484-12CF-25980E7212FD}"/>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289356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A8B0-0E15-FD35-C0F0-BD28B5E441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C18CDD-9C52-8EFB-B543-058D0F1125B1}"/>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4" name="Footer Placeholder 3">
            <a:extLst>
              <a:ext uri="{FF2B5EF4-FFF2-40B4-BE49-F238E27FC236}">
                <a16:creationId xmlns:a16="http://schemas.microsoft.com/office/drawing/2014/main" id="{685C263A-1527-F570-622E-DDDEF709AF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8D87D7-7F67-E6FC-655B-940EFD7A8CD2}"/>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275699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EEB0B3-0613-4F12-554A-E4824F4CBD74}"/>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3" name="Footer Placeholder 2">
            <a:extLst>
              <a:ext uri="{FF2B5EF4-FFF2-40B4-BE49-F238E27FC236}">
                <a16:creationId xmlns:a16="http://schemas.microsoft.com/office/drawing/2014/main" id="{C85CF17A-E14F-B934-969A-D8E733497D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026DD3-1BA0-2A51-60C9-18A970664185}"/>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1414229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6282-F90D-0121-5A02-02621598EB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A7D933-E731-720A-C6F8-9258BB843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3F1B83-EF9D-7D6F-C8F0-2B8693D03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8F3BE-2DA6-4159-E49A-8B8B0074D8C3}"/>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6" name="Footer Placeholder 5">
            <a:extLst>
              <a:ext uri="{FF2B5EF4-FFF2-40B4-BE49-F238E27FC236}">
                <a16:creationId xmlns:a16="http://schemas.microsoft.com/office/drawing/2014/main" id="{6A37B75C-9931-3C29-B68B-B81E7E32F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C79DD5-EE96-CAD3-6532-A23EB17E6C9D}"/>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390312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732E8-D2B4-7FE5-E4DB-3004072F8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673A4B-825E-29E1-9A00-633EB8BD64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0CA2A6-5858-647D-FD3C-A3E0468FA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BF3DB-A25D-2728-795B-CA755BEED718}"/>
              </a:ext>
            </a:extLst>
          </p:cNvPr>
          <p:cNvSpPr>
            <a:spLocks noGrp="1"/>
          </p:cNvSpPr>
          <p:nvPr>
            <p:ph type="dt" sz="half" idx="10"/>
          </p:nvPr>
        </p:nvSpPr>
        <p:spPr/>
        <p:txBody>
          <a:bodyPr/>
          <a:lstStyle/>
          <a:p>
            <a:fld id="{201F32BB-3B38-4025-9AE5-6C5FEC06A70D}" type="datetimeFigureOut">
              <a:rPr lang="en-US" smtClean="0"/>
              <a:t>10/27/2025</a:t>
            </a:fld>
            <a:endParaRPr lang="en-US"/>
          </a:p>
        </p:txBody>
      </p:sp>
      <p:sp>
        <p:nvSpPr>
          <p:cNvPr id="6" name="Footer Placeholder 5">
            <a:extLst>
              <a:ext uri="{FF2B5EF4-FFF2-40B4-BE49-F238E27FC236}">
                <a16:creationId xmlns:a16="http://schemas.microsoft.com/office/drawing/2014/main" id="{6D11BBBB-4480-501F-2077-0CD159E78D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0B2604-5B39-900D-1620-95CF851A09AB}"/>
              </a:ext>
            </a:extLst>
          </p:cNvPr>
          <p:cNvSpPr>
            <a:spLocks noGrp="1"/>
          </p:cNvSpPr>
          <p:nvPr>
            <p:ph type="sldNum" sz="quarter" idx="12"/>
          </p:nvPr>
        </p:nvSpPr>
        <p:spPr/>
        <p:txBody>
          <a:bodyPr/>
          <a:lstStyle/>
          <a:p>
            <a:fld id="{8FD254D3-FF82-408B-9A99-50BF3F8568E9}" type="slidenum">
              <a:rPr lang="en-US" smtClean="0"/>
              <a:t>‹#›</a:t>
            </a:fld>
            <a:endParaRPr lang="en-US"/>
          </a:p>
        </p:txBody>
      </p:sp>
    </p:spTree>
    <p:extLst>
      <p:ext uri="{BB962C8B-B14F-4D97-AF65-F5344CB8AC3E}">
        <p14:creationId xmlns:p14="http://schemas.microsoft.com/office/powerpoint/2010/main" val="154210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1700FD-AD5F-96F1-AB8D-C92CBED4E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D712C-2A38-EC7D-EB85-84074C9F5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2FC51-E79C-AB6B-183B-E22D2F878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imes New Roman" panose="02020603050405020304" pitchFamily="18" charset="0"/>
                <a:cs typeface="Times New Roman" panose="02020603050405020304" pitchFamily="18" charset="0"/>
              </a:defRPr>
            </a:lvl1pPr>
          </a:lstStyle>
          <a:p>
            <a:fld id="{201F32BB-3B38-4025-9AE5-6C5FEC06A70D}" type="datetimeFigureOut">
              <a:rPr lang="en-US" smtClean="0"/>
              <a:pPr/>
              <a:t>10/27/2025</a:t>
            </a:fld>
            <a:endParaRPr lang="en-US"/>
          </a:p>
        </p:txBody>
      </p:sp>
      <p:sp>
        <p:nvSpPr>
          <p:cNvPr id="5" name="Footer Placeholder 4">
            <a:extLst>
              <a:ext uri="{FF2B5EF4-FFF2-40B4-BE49-F238E27FC236}">
                <a16:creationId xmlns:a16="http://schemas.microsoft.com/office/drawing/2014/main" id="{CF48A5AF-0B8B-44B3-3E11-1BE210648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a16="http://schemas.microsoft.com/office/drawing/2014/main" id="{427A477A-86CC-C440-6EC4-2BA8F7B5E7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imes New Roman" panose="02020603050405020304" pitchFamily="18" charset="0"/>
                <a:cs typeface="Times New Roman" panose="02020603050405020304" pitchFamily="18" charset="0"/>
              </a:defRPr>
            </a:lvl1pPr>
          </a:lstStyle>
          <a:p>
            <a:fld id="{8FD254D3-FF82-408B-9A99-50BF3F8568E9}" type="slidenum">
              <a:rPr lang="en-US" smtClean="0"/>
              <a:pPr/>
              <a:t>‹#›</a:t>
            </a:fld>
            <a:endParaRPr lang="en-US"/>
          </a:p>
        </p:txBody>
      </p:sp>
    </p:spTree>
    <p:extLst>
      <p:ext uri="{BB962C8B-B14F-4D97-AF65-F5344CB8AC3E}">
        <p14:creationId xmlns:p14="http://schemas.microsoft.com/office/powerpoint/2010/main" val="18517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4.wdp"/></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8615481-53C9-137A-DFE8-35F6F2C5F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0B59DA-6AF8-C9BD-4533-B2F6C2C26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77" y="128905"/>
            <a:ext cx="2303113" cy="427634"/>
          </a:xfrm>
          <a:prstGeom prst="rect">
            <a:avLst/>
          </a:prstGeom>
        </p:spPr>
      </p:pic>
      <p:sp>
        <p:nvSpPr>
          <p:cNvPr id="6" name="TextBox 5">
            <a:extLst>
              <a:ext uri="{FF2B5EF4-FFF2-40B4-BE49-F238E27FC236}">
                <a16:creationId xmlns:a16="http://schemas.microsoft.com/office/drawing/2014/main" id="{062D9A4C-3A4F-E292-CBD6-EF2F7752AFB0}"/>
              </a:ext>
            </a:extLst>
          </p:cNvPr>
          <p:cNvSpPr txBox="1"/>
          <p:nvPr/>
        </p:nvSpPr>
        <p:spPr>
          <a:xfrm>
            <a:off x="6004560" y="3162498"/>
            <a:ext cx="5842001" cy="2816156"/>
          </a:xfrm>
          <a:prstGeom prst="rect">
            <a:avLst/>
          </a:prstGeom>
          <a:noFill/>
        </p:spPr>
        <p:txBody>
          <a:bodyPr wrap="square" rtlCol="0">
            <a:spAutoFit/>
          </a:bodyPr>
          <a:lstStyle/>
          <a:p>
            <a:pPr algn="ctr"/>
            <a:r>
              <a:rPr lang="en-US" sz="5400"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Board Review</a:t>
            </a:r>
          </a:p>
          <a:p>
            <a:pPr algn="ctr"/>
            <a:r>
              <a:rPr lang="en-US" sz="4400"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Nephrology</a:t>
            </a:r>
            <a:endParaRPr lang="en-US" sz="5400"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a:p>
            <a:pPr algn="ctr"/>
            <a:endParaRPr lang="en-US" sz="2000"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a:p>
            <a:pPr algn="ctr"/>
            <a:endParaRPr lang="en-US" sz="2000"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a:p>
            <a:pPr algn="ctr">
              <a:spcAft>
                <a:spcPts val="600"/>
              </a:spcAft>
            </a:pPr>
            <a:r>
              <a:rPr lang="en-US" dirty="0">
                <a:solidFill>
                  <a:schemeClr val="bg1">
                    <a:lumMod val="95000"/>
                  </a:schemeClr>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28</a:t>
            </a:r>
            <a:r>
              <a:rPr lang="en-US" baseline="30000" dirty="0">
                <a:solidFill>
                  <a:schemeClr val="bg1">
                    <a:lumMod val="95000"/>
                  </a:schemeClr>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th</a:t>
            </a:r>
            <a:r>
              <a:rPr lang="en-US" dirty="0">
                <a:solidFill>
                  <a:schemeClr val="bg1">
                    <a:lumMod val="95000"/>
                  </a:schemeClr>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 October 2025</a:t>
            </a:r>
          </a:p>
          <a:p>
            <a:pPr algn="ctr">
              <a:spcAft>
                <a:spcPts val="600"/>
              </a:spcAft>
            </a:pPr>
            <a:r>
              <a:rPr lang="en-US" sz="1600" dirty="0">
                <a:solidFill>
                  <a:schemeClr val="bg1">
                    <a:lumMod val="95000"/>
                  </a:schemeClr>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Ralph Mohty MD MPH</a:t>
            </a:r>
          </a:p>
        </p:txBody>
      </p:sp>
    </p:spTree>
    <p:extLst>
      <p:ext uri="{BB962C8B-B14F-4D97-AF65-F5344CB8AC3E}">
        <p14:creationId xmlns:p14="http://schemas.microsoft.com/office/powerpoint/2010/main" val="5760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01D90-E667-3650-1F85-4146929F7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DE8D1-3065-7419-8D60-4EC4F1EB7D4E}"/>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3</a:t>
            </a:r>
            <a:endParaRPr lang="en-US" b="1" dirty="0"/>
          </a:p>
        </p:txBody>
      </p:sp>
      <p:sp>
        <p:nvSpPr>
          <p:cNvPr id="3" name="Content Placeholder 2">
            <a:extLst>
              <a:ext uri="{FF2B5EF4-FFF2-40B4-BE49-F238E27FC236}">
                <a16:creationId xmlns:a16="http://schemas.microsoft.com/office/drawing/2014/main" id="{B391E02C-8585-3B90-EA64-DA4F01FF21AE}"/>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therapies should be prioritized?</a:t>
            </a:r>
          </a:p>
          <a:p>
            <a:pPr marL="514350" indent="-514350">
              <a:lnSpc>
                <a:spcPct val="100000"/>
              </a:lnSpc>
              <a:spcBef>
                <a:spcPts val="0"/>
              </a:spcBef>
              <a:spcAft>
                <a:spcPts val="1800"/>
              </a:spcAft>
              <a:buFont typeface="+mj-lt"/>
              <a:buAutoNum type="arabicPeriod"/>
            </a:pPr>
            <a:r>
              <a:rPr lang="en-US" sz="2000" dirty="0"/>
              <a:t>IV 1Gm calcium</a:t>
            </a:r>
          </a:p>
          <a:p>
            <a:pPr marL="514350" indent="-514350">
              <a:lnSpc>
                <a:spcPct val="100000"/>
              </a:lnSpc>
              <a:spcBef>
                <a:spcPts val="0"/>
              </a:spcBef>
              <a:spcAft>
                <a:spcPts val="1800"/>
              </a:spcAft>
              <a:buFont typeface="+mj-lt"/>
              <a:buAutoNum type="arabicPeriod"/>
            </a:pPr>
            <a:r>
              <a:rPr lang="en-US" sz="2000" dirty="0"/>
              <a:t>IV 10U regular insulin + 50mL D50</a:t>
            </a:r>
          </a:p>
          <a:p>
            <a:pPr marL="514350" indent="-514350">
              <a:lnSpc>
                <a:spcPct val="100000"/>
              </a:lnSpc>
              <a:spcBef>
                <a:spcPts val="0"/>
              </a:spcBef>
              <a:spcAft>
                <a:spcPts val="1800"/>
              </a:spcAft>
              <a:buFont typeface="+mj-lt"/>
              <a:buAutoNum type="arabicPeriod"/>
            </a:pPr>
            <a:r>
              <a:rPr lang="en-US" sz="2000" dirty="0"/>
              <a:t>Sodium zirconium cyclosilicate</a:t>
            </a:r>
          </a:p>
          <a:p>
            <a:pPr marL="514350" indent="-514350">
              <a:lnSpc>
                <a:spcPct val="100000"/>
              </a:lnSpc>
              <a:spcBef>
                <a:spcPts val="0"/>
              </a:spcBef>
              <a:spcAft>
                <a:spcPts val="1800"/>
              </a:spcAft>
              <a:buFont typeface="+mj-lt"/>
              <a:buAutoNum type="arabicPeriod"/>
            </a:pPr>
            <a:r>
              <a:rPr lang="en-US" sz="2000" dirty="0"/>
              <a:t>10mg IV bumetanide</a:t>
            </a:r>
          </a:p>
        </p:txBody>
      </p:sp>
      <p:sp>
        <p:nvSpPr>
          <p:cNvPr id="4" name="Content Placeholder 2">
            <a:extLst>
              <a:ext uri="{FF2B5EF4-FFF2-40B4-BE49-F238E27FC236}">
                <a16:creationId xmlns:a16="http://schemas.microsoft.com/office/drawing/2014/main" id="{F20845B9-63D2-976E-24E3-BE69A0A072D8}"/>
              </a:ext>
            </a:extLst>
          </p:cNvPr>
          <p:cNvSpPr txBox="1">
            <a:spLocks/>
          </p:cNvSpPr>
          <p:nvPr/>
        </p:nvSpPr>
        <p:spPr>
          <a:xfrm>
            <a:off x="838200" y="1690688"/>
            <a:ext cx="6517640" cy="44862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rapid-response is called on your patient--a 59-year-old woman with CKD-G4-A3 and </a:t>
            </a:r>
            <a:r>
              <a:rPr lang="en-US" sz="1800" dirty="0" err="1"/>
              <a:t>HFrEF</a:t>
            </a:r>
            <a:r>
              <a:rPr lang="en-US" sz="1800" dirty="0"/>
              <a:t> admitted for small bowel obstruction.</a:t>
            </a:r>
          </a:p>
          <a:p>
            <a:pPr marL="0" indent="0">
              <a:lnSpc>
                <a:spcPct val="120000"/>
              </a:lnSpc>
              <a:spcBef>
                <a:spcPts val="0"/>
              </a:spcBef>
              <a:spcAft>
                <a:spcPts val="1800"/>
              </a:spcAft>
              <a:buNone/>
            </a:pPr>
            <a:r>
              <a:rPr lang="en-US" sz="1800" dirty="0"/>
              <a:t>The bedside nurse had noted worsening weakness.</a:t>
            </a:r>
          </a:p>
          <a:p>
            <a:pPr marL="0" indent="0">
              <a:lnSpc>
                <a:spcPct val="120000"/>
              </a:lnSpc>
              <a:spcBef>
                <a:spcPts val="0"/>
              </a:spcBef>
              <a:spcAft>
                <a:spcPts val="1800"/>
              </a:spcAft>
              <a:buNone/>
            </a:pPr>
            <a:r>
              <a:rPr lang="en-US" sz="1800" dirty="0"/>
              <a:t>While your colleague is assessing the patient, you notice frequent wide-complex ectopy, and a widened QRS that was not present on morning rounds.</a:t>
            </a:r>
          </a:p>
          <a:p>
            <a:pPr marL="0" indent="0">
              <a:lnSpc>
                <a:spcPct val="120000"/>
              </a:lnSpc>
              <a:spcBef>
                <a:spcPts val="0"/>
              </a:spcBef>
              <a:spcAft>
                <a:spcPts val="1800"/>
              </a:spcAft>
              <a:buNone/>
            </a:pPr>
            <a:r>
              <a:rPr lang="en-US" sz="1800" dirty="0"/>
              <a:t>Vitals are notable for BP 148/86 (HR 90), otherwise his exam is notable for whole-body 4/5 strength, no focal deficits.</a:t>
            </a:r>
          </a:p>
          <a:p>
            <a:pPr marL="0" indent="0">
              <a:lnSpc>
                <a:spcPct val="120000"/>
              </a:lnSpc>
              <a:spcBef>
                <a:spcPts val="0"/>
              </a:spcBef>
              <a:spcAft>
                <a:spcPts val="1800"/>
              </a:spcAft>
              <a:buNone/>
            </a:pPr>
            <a:r>
              <a:rPr lang="en-US" sz="1800" dirty="0"/>
              <a:t>A blood-gas potassium is checked and is 7.5. You remember from your initial GoC conversation that he is a DNR/DNI and adamantly refuses dialysis.</a:t>
            </a:r>
          </a:p>
        </p:txBody>
      </p:sp>
      <p:pic>
        <p:nvPicPr>
          <p:cNvPr id="5" name="Picture 4">
            <a:extLst>
              <a:ext uri="{FF2B5EF4-FFF2-40B4-BE49-F238E27FC236}">
                <a16:creationId xmlns:a16="http://schemas.microsoft.com/office/drawing/2014/main" id="{4DFDF872-7F5F-E27D-7E32-ACC55E8ACB6E}"/>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3389079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3A83-D5D1-7271-9C4D-39DDF66D0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FEE2B-C1AA-4384-8B86-F9C32FD9D715}"/>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3</a:t>
            </a:r>
            <a:endParaRPr lang="en-US" b="1" dirty="0"/>
          </a:p>
        </p:txBody>
      </p:sp>
      <p:sp>
        <p:nvSpPr>
          <p:cNvPr id="3" name="Content Placeholder 2">
            <a:extLst>
              <a:ext uri="{FF2B5EF4-FFF2-40B4-BE49-F238E27FC236}">
                <a16:creationId xmlns:a16="http://schemas.microsoft.com/office/drawing/2014/main" id="{BB026E0E-E404-412E-5AED-CD3716409E68}"/>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therapies should be prioritized?</a:t>
            </a:r>
          </a:p>
          <a:p>
            <a:pPr marL="514350" indent="-514350">
              <a:lnSpc>
                <a:spcPct val="100000"/>
              </a:lnSpc>
              <a:spcBef>
                <a:spcPts val="0"/>
              </a:spcBef>
              <a:spcAft>
                <a:spcPts val="1800"/>
              </a:spcAft>
              <a:buFont typeface="+mj-lt"/>
              <a:buAutoNum type="arabicPeriod"/>
            </a:pPr>
            <a:r>
              <a:rPr lang="en-US" sz="2000" b="1" dirty="0"/>
              <a:t>IV 1Gm calcium</a:t>
            </a:r>
          </a:p>
          <a:p>
            <a:pPr marL="514350" indent="-514350">
              <a:lnSpc>
                <a:spcPct val="100000"/>
              </a:lnSpc>
              <a:spcBef>
                <a:spcPts val="0"/>
              </a:spcBef>
              <a:spcAft>
                <a:spcPts val="1800"/>
              </a:spcAft>
              <a:buFont typeface="+mj-lt"/>
              <a:buAutoNum type="arabicPeriod"/>
            </a:pPr>
            <a:r>
              <a:rPr lang="en-US" sz="2000" dirty="0"/>
              <a:t>IV 10U regular insulin + 50mL D50</a:t>
            </a:r>
          </a:p>
          <a:p>
            <a:pPr marL="514350" indent="-514350">
              <a:lnSpc>
                <a:spcPct val="100000"/>
              </a:lnSpc>
              <a:spcBef>
                <a:spcPts val="0"/>
              </a:spcBef>
              <a:spcAft>
                <a:spcPts val="1800"/>
              </a:spcAft>
              <a:buFont typeface="+mj-lt"/>
              <a:buAutoNum type="arabicPeriod"/>
            </a:pPr>
            <a:r>
              <a:rPr lang="en-US" sz="2000" dirty="0"/>
              <a:t>Sodium zirconium cyclosilicate</a:t>
            </a:r>
          </a:p>
          <a:p>
            <a:pPr marL="514350" indent="-514350">
              <a:lnSpc>
                <a:spcPct val="100000"/>
              </a:lnSpc>
              <a:spcBef>
                <a:spcPts val="0"/>
              </a:spcBef>
              <a:spcAft>
                <a:spcPts val="1800"/>
              </a:spcAft>
              <a:buFont typeface="+mj-lt"/>
              <a:buAutoNum type="arabicPeriod"/>
            </a:pPr>
            <a:r>
              <a:rPr lang="en-US" sz="2000" dirty="0"/>
              <a:t>10mg IV bumetanide</a:t>
            </a:r>
          </a:p>
        </p:txBody>
      </p:sp>
      <p:sp>
        <p:nvSpPr>
          <p:cNvPr id="4" name="Content Placeholder 2">
            <a:extLst>
              <a:ext uri="{FF2B5EF4-FFF2-40B4-BE49-F238E27FC236}">
                <a16:creationId xmlns:a16="http://schemas.microsoft.com/office/drawing/2014/main" id="{A69FAEDD-E300-9331-C51B-310832C7B832}"/>
              </a:ext>
            </a:extLst>
          </p:cNvPr>
          <p:cNvSpPr txBox="1">
            <a:spLocks/>
          </p:cNvSpPr>
          <p:nvPr/>
        </p:nvSpPr>
        <p:spPr>
          <a:xfrm>
            <a:off x="838200" y="1690688"/>
            <a:ext cx="6517640" cy="44862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rapid-response is called on your patient--a 59-year-old woman with CKD-G4-A3 and </a:t>
            </a:r>
            <a:r>
              <a:rPr lang="en-US" sz="1800" dirty="0" err="1"/>
              <a:t>HFrEF</a:t>
            </a:r>
            <a:r>
              <a:rPr lang="en-US" sz="1800" dirty="0"/>
              <a:t> admitted for small bowel obstruction.</a:t>
            </a:r>
          </a:p>
          <a:p>
            <a:pPr marL="0" indent="0">
              <a:lnSpc>
                <a:spcPct val="120000"/>
              </a:lnSpc>
              <a:spcBef>
                <a:spcPts val="0"/>
              </a:spcBef>
              <a:spcAft>
                <a:spcPts val="1800"/>
              </a:spcAft>
              <a:buNone/>
            </a:pPr>
            <a:r>
              <a:rPr lang="en-US" sz="1800" dirty="0"/>
              <a:t>The bedside nurse had noted worsening weakness.</a:t>
            </a:r>
          </a:p>
          <a:p>
            <a:pPr marL="0" indent="0">
              <a:lnSpc>
                <a:spcPct val="120000"/>
              </a:lnSpc>
              <a:spcBef>
                <a:spcPts val="0"/>
              </a:spcBef>
              <a:spcAft>
                <a:spcPts val="1800"/>
              </a:spcAft>
              <a:buNone/>
            </a:pPr>
            <a:r>
              <a:rPr lang="en-US" sz="1800" dirty="0"/>
              <a:t>While your colleague is assessing the patient, you notice frequent wide-complex ectopy, and a widened QRS that was not present on morning rounds.</a:t>
            </a:r>
          </a:p>
          <a:p>
            <a:pPr marL="0" indent="0">
              <a:lnSpc>
                <a:spcPct val="120000"/>
              </a:lnSpc>
              <a:spcBef>
                <a:spcPts val="0"/>
              </a:spcBef>
              <a:spcAft>
                <a:spcPts val="1800"/>
              </a:spcAft>
              <a:buNone/>
            </a:pPr>
            <a:r>
              <a:rPr lang="en-US" sz="1800" dirty="0"/>
              <a:t>Vitals are notable for BP 148/86 (HR 90), otherwise his exam is notable for whole-body 4/5 strength, no focal deficits.</a:t>
            </a:r>
          </a:p>
          <a:p>
            <a:pPr marL="0" indent="0">
              <a:lnSpc>
                <a:spcPct val="120000"/>
              </a:lnSpc>
              <a:spcBef>
                <a:spcPts val="0"/>
              </a:spcBef>
              <a:spcAft>
                <a:spcPts val="1800"/>
              </a:spcAft>
              <a:buNone/>
            </a:pPr>
            <a:r>
              <a:rPr lang="en-US" sz="1800" dirty="0"/>
              <a:t>A blood-gas potassium is checked and is 7.5. You remember from your initial GoC conversation that he is a DNR/DNI and adamantly refuses dialysis.</a:t>
            </a:r>
          </a:p>
        </p:txBody>
      </p:sp>
      <p:pic>
        <p:nvPicPr>
          <p:cNvPr id="5" name="Picture 4">
            <a:extLst>
              <a:ext uri="{FF2B5EF4-FFF2-40B4-BE49-F238E27FC236}">
                <a16:creationId xmlns:a16="http://schemas.microsoft.com/office/drawing/2014/main" id="{8401B9B5-0386-0A81-16B7-5F606E52FFC9}"/>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390955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91C01-2557-A1B2-440D-562A84655497}"/>
              </a:ext>
            </a:extLst>
          </p:cNvPr>
          <p:cNvPicPr>
            <a:picLocks noChangeAspect="1"/>
          </p:cNvPicPr>
          <p:nvPr/>
        </p:nvPicPr>
        <p:blipFill>
          <a:blip r:embed="rId2"/>
          <a:stretch>
            <a:fillRect/>
          </a:stretch>
        </p:blipFill>
        <p:spPr>
          <a:xfrm>
            <a:off x="1633818" y="164925"/>
            <a:ext cx="8924364" cy="652815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632812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C2F100-6BE6-3670-0FD2-FF118FAB44B8}"/>
              </a:ext>
            </a:extLst>
          </p:cNvPr>
          <p:cNvPicPr>
            <a:picLocks noChangeAspect="1"/>
          </p:cNvPicPr>
          <p:nvPr/>
        </p:nvPicPr>
        <p:blipFill>
          <a:blip r:embed="rId2"/>
          <a:stretch>
            <a:fillRect/>
          </a:stretch>
        </p:blipFill>
        <p:spPr>
          <a:xfrm>
            <a:off x="2532848" y="146964"/>
            <a:ext cx="7126304" cy="6564071"/>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269647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590939-BAED-88D9-8DEE-ADDAA6CCBC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66000"/>
                    </a14:imgEffect>
                    <a14:imgEffect>
                      <a14:brightnessContrast bright="40000" contrast="40000"/>
                    </a14:imgEffect>
                  </a14:imgLayer>
                </a14:imgProps>
              </a:ext>
            </a:extLst>
          </a:blip>
          <a:stretch>
            <a:fillRect/>
          </a:stretch>
        </p:blipFill>
        <p:spPr>
          <a:xfrm>
            <a:off x="2434962" y="0"/>
            <a:ext cx="7322075" cy="6858000"/>
          </a:xfrm>
          <a:prstGeom prst="rect">
            <a:avLst/>
          </a:prstGeom>
        </p:spPr>
      </p:pic>
    </p:spTree>
    <p:extLst>
      <p:ext uri="{BB962C8B-B14F-4D97-AF65-F5344CB8AC3E}">
        <p14:creationId xmlns:p14="http://schemas.microsoft.com/office/powerpoint/2010/main" val="198182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ABD00A-F099-E464-046C-79443CC63899}"/>
              </a:ext>
            </a:extLst>
          </p:cNvPr>
          <p:cNvPicPr>
            <a:picLocks noChangeAspect="1"/>
          </p:cNvPicPr>
          <p:nvPr/>
        </p:nvPicPr>
        <p:blipFill>
          <a:blip r:embed="rId2"/>
          <a:stretch>
            <a:fillRect/>
          </a:stretch>
        </p:blipFill>
        <p:spPr>
          <a:xfrm>
            <a:off x="2298640" y="669955"/>
            <a:ext cx="7594720" cy="551809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899884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89EFB-1A55-5A7B-9748-527985593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590CB-743B-2CBC-EEA3-321D8B091D72}"/>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4</a:t>
            </a:r>
            <a:endParaRPr lang="en-US" b="1" dirty="0"/>
          </a:p>
        </p:txBody>
      </p:sp>
      <p:sp>
        <p:nvSpPr>
          <p:cNvPr id="3" name="Content Placeholder 2">
            <a:extLst>
              <a:ext uri="{FF2B5EF4-FFF2-40B4-BE49-F238E27FC236}">
                <a16:creationId xmlns:a16="http://schemas.microsoft.com/office/drawing/2014/main" id="{1B0F0B31-40C1-2789-A7C8-43ACE351401B}"/>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next best step in management?</a:t>
            </a:r>
          </a:p>
          <a:p>
            <a:pPr marL="514350" indent="-514350">
              <a:lnSpc>
                <a:spcPct val="100000"/>
              </a:lnSpc>
              <a:spcBef>
                <a:spcPts val="0"/>
              </a:spcBef>
              <a:spcAft>
                <a:spcPts val="1800"/>
              </a:spcAft>
              <a:buFont typeface="+mj-lt"/>
              <a:buAutoNum type="arabicPeriod"/>
            </a:pPr>
            <a:r>
              <a:rPr lang="en-US" sz="2000" dirty="0"/>
              <a:t>Cyclophosphamide</a:t>
            </a:r>
          </a:p>
          <a:p>
            <a:pPr marL="514350" indent="-514350">
              <a:lnSpc>
                <a:spcPct val="100000"/>
              </a:lnSpc>
              <a:spcBef>
                <a:spcPts val="0"/>
              </a:spcBef>
              <a:spcAft>
                <a:spcPts val="1800"/>
              </a:spcAft>
              <a:buFont typeface="+mj-lt"/>
              <a:buAutoNum type="arabicPeriod"/>
            </a:pPr>
            <a:r>
              <a:rPr lang="en-US" sz="2000" dirty="0"/>
              <a:t>Rituximab</a:t>
            </a:r>
          </a:p>
          <a:p>
            <a:pPr marL="514350" indent="-514350">
              <a:lnSpc>
                <a:spcPct val="100000"/>
              </a:lnSpc>
              <a:spcBef>
                <a:spcPts val="0"/>
              </a:spcBef>
              <a:spcAft>
                <a:spcPts val="1800"/>
              </a:spcAft>
              <a:buFont typeface="+mj-lt"/>
              <a:buAutoNum type="arabicPeriod"/>
            </a:pPr>
            <a:r>
              <a:rPr lang="en-US" sz="2000" dirty="0"/>
              <a:t>Bartonella serologies</a:t>
            </a:r>
          </a:p>
          <a:p>
            <a:pPr marL="514350" indent="-514350">
              <a:lnSpc>
                <a:spcPct val="100000"/>
              </a:lnSpc>
              <a:spcBef>
                <a:spcPts val="0"/>
              </a:spcBef>
              <a:spcAft>
                <a:spcPts val="1800"/>
              </a:spcAft>
              <a:buFont typeface="+mj-lt"/>
              <a:buAutoNum type="arabicPeriod"/>
            </a:pPr>
            <a:r>
              <a:rPr lang="en-US" sz="2000" dirty="0"/>
              <a:t>Kidney biopsy</a:t>
            </a:r>
          </a:p>
        </p:txBody>
      </p:sp>
      <p:sp>
        <p:nvSpPr>
          <p:cNvPr id="4" name="Content Placeholder 2">
            <a:extLst>
              <a:ext uri="{FF2B5EF4-FFF2-40B4-BE49-F238E27FC236}">
                <a16:creationId xmlns:a16="http://schemas.microsoft.com/office/drawing/2014/main" id="{12BC55DD-C4C7-4AC6-5F57-122BE7AF7C2D}"/>
              </a:ext>
            </a:extLst>
          </p:cNvPr>
          <p:cNvSpPr txBox="1">
            <a:spLocks/>
          </p:cNvSpPr>
          <p:nvPr/>
        </p:nvSpPr>
        <p:spPr>
          <a:xfrm>
            <a:off x="838200" y="1690688"/>
            <a:ext cx="6517640" cy="44862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34-year-old unhoused man with t2DM is admitted to the Internal Medicine service with failure-to-thrive, intermittent fevers. On admission his Cr is 3.6, a foley catheter is placed and dipstick UA is notable for 2+ proteinuria, 3+ blood, 1+ leukocyte esterase.</a:t>
            </a:r>
          </a:p>
          <a:p>
            <a:pPr marL="0" indent="0">
              <a:lnSpc>
                <a:spcPct val="120000"/>
              </a:lnSpc>
              <a:spcBef>
                <a:spcPts val="0"/>
              </a:spcBef>
              <a:spcAft>
                <a:spcPts val="1800"/>
              </a:spcAft>
              <a:buNone/>
            </a:pPr>
            <a:r>
              <a:rPr lang="en-US" sz="1800" dirty="0"/>
              <a:t>Despite fluid resuscitation, his kidney function continues to slowly deteriorate.</a:t>
            </a:r>
          </a:p>
          <a:p>
            <a:pPr marL="0" indent="0">
              <a:lnSpc>
                <a:spcPct val="120000"/>
              </a:lnSpc>
              <a:spcBef>
                <a:spcPts val="0"/>
              </a:spcBef>
              <a:spcAft>
                <a:spcPts val="1800"/>
              </a:spcAft>
              <a:buNone/>
            </a:pPr>
            <a:r>
              <a:rPr lang="en-US" sz="1800" dirty="0"/>
              <a:t>You check a C3 and C4 level which are both low.</a:t>
            </a:r>
          </a:p>
          <a:p>
            <a:pPr marL="0" indent="0">
              <a:lnSpc>
                <a:spcPct val="120000"/>
              </a:lnSpc>
              <a:spcBef>
                <a:spcPts val="0"/>
              </a:spcBef>
              <a:spcAft>
                <a:spcPts val="1800"/>
              </a:spcAft>
              <a:buNone/>
            </a:pPr>
            <a:r>
              <a:rPr lang="en-US" sz="1800" dirty="0"/>
              <a:t>A rheumatoid factor level is elevated. ANA is +1:160 (speckled) and p-ANCA and c-ANCA are both positive.</a:t>
            </a:r>
          </a:p>
          <a:p>
            <a:pPr marL="0" indent="0">
              <a:lnSpc>
                <a:spcPct val="120000"/>
              </a:lnSpc>
              <a:spcBef>
                <a:spcPts val="0"/>
              </a:spcBef>
              <a:spcAft>
                <a:spcPts val="1800"/>
              </a:spcAft>
              <a:buNone/>
            </a:pPr>
            <a:r>
              <a:rPr lang="en-US" sz="1800" dirty="0"/>
              <a:t>Blood cultures checked in triplicate are persistently negative. A TTE does not demonstrate any vegetations.</a:t>
            </a:r>
          </a:p>
        </p:txBody>
      </p:sp>
      <p:pic>
        <p:nvPicPr>
          <p:cNvPr id="5" name="Picture 4">
            <a:extLst>
              <a:ext uri="{FF2B5EF4-FFF2-40B4-BE49-F238E27FC236}">
                <a16:creationId xmlns:a16="http://schemas.microsoft.com/office/drawing/2014/main" id="{E4468BBE-7CFF-31C9-C77F-400ED47D7678}"/>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475425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4B801-53A5-99D3-240C-208ACF443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F15D1-58C2-5B9B-0342-5E52ACCF9D7A}"/>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4</a:t>
            </a:r>
            <a:endParaRPr lang="en-US" b="1" dirty="0"/>
          </a:p>
        </p:txBody>
      </p:sp>
      <p:sp>
        <p:nvSpPr>
          <p:cNvPr id="3" name="Content Placeholder 2">
            <a:extLst>
              <a:ext uri="{FF2B5EF4-FFF2-40B4-BE49-F238E27FC236}">
                <a16:creationId xmlns:a16="http://schemas.microsoft.com/office/drawing/2014/main" id="{B0A0C095-7AC8-F1BD-3149-2D417A61E704}"/>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next best step in management?</a:t>
            </a:r>
          </a:p>
          <a:p>
            <a:pPr marL="514350" indent="-514350">
              <a:lnSpc>
                <a:spcPct val="100000"/>
              </a:lnSpc>
              <a:spcBef>
                <a:spcPts val="0"/>
              </a:spcBef>
              <a:spcAft>
                <a:spcPts val="1800"/>
              </a:spcAft>
              <a:buFont typeface="+mj-lt"/>
              <a:buAutoNum type="arabicPeriod"/>
            </a:pPr>
            <a:r>
              <a:rPr lang="en-US" sz="2000" dirty="0"/>
              <a:t>Cyclophosphamide</a:t>
            </a:r>
          </a:p>
          <a:p>
            <a:pPr marL="514350" indent="-514350">
              <a:lnSpc>
                <a:spcPct val="100000"/>
              </a:lnSpc>
              <a:spcBef>
                <a:spcPts val="0"/>
              </a:spcBef>
              <a:spcAft>
                <a:spcPts val="1800"/>
              </a:spcAft>
              <a:buFont typeface="+mj-lt"/>
              <a:buAutoNum type="arabicPeriod"/>
            </a:pPr>
            <a:r>
              <a:rPr lang="en-US" sz="2000" dirty="0"/>
              <a:t>Rituximab</a:t>
            </a:r>
          </a:p>
          <a:p>
            <a:pPr marL="514350" indent="-514350">
              <a:lnSpc>
                <a:spcPct val="100000"/>
              </a:lnSpc>
              <a:spcBef>
                <a:spcPts val="0"/>
              </a:spcBef>
              <a:spcAft>
                <a:spcPts val="1800"/>
              </a:spcAft>
              <a:buFont typeface="+mj-lt"/>
              <a:buAutoNum type="arabicPeriod"/>
            </a:pPr>
            <a:r>
              <a:rPr lang="en-US" sz="2000" b="1" dirty="0"/>
              <a:t>Bartonella serologies</a:t>
            </a:r>
          </a:p>
          <a:p>
            <a:pPr marL="514350" indent="-514350">
              <a:lnSpc>
                <a:spcPct val="100000"/>
              </a:lnSpc>
              <a:spcBef>
                <a:spcPts val="0"/>
              </a:spcBef>
              <a:spcAft>
                <a:spcPts val="1800"/>
              </a:spcAft>
              <a:buFont typeface="+mj-lt"/>
              <a:buAutoNum type="arabicPeriod"/>
            </a:pPr>
            <a:r>
              <a:rPr lang="en-US" sz="2000" dirty="0"/>
              <a:t>Kidney biopsy</a:t>
            </a:r>
          </a:p>
        </p:txBody>
      </p:sp>
      <p:sp>
        <p:nvSpPr>
          <p:cNvPr id="4" name="Content Placeholder 2">
            <a:extLst>
              <a:ext uri="{FF2B5EF4-FFF2-40B4-BE49-F238E27FC236}">
                <a16:creationId xmlns:a16="http://schemas.microsoft.com/office/drawing/2014/main" id="{47E9D42A-F834-5FF1-E33F-C130547C8BF7}"/>
              </a:ext>
            </a:extLst>
          </p:cNvPr>
          <p:cNvSpPr txBox="1">
            <a:spLocks/>
          </p:cNvSpPr>
          <p:nvPr/>
        </p:nvSpPr>
        <p:spPr>
          <a:xfrm>
            <a:off x="838200" y="1690688"/>
            <a:ext cx="6517640" cy="44862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34-year-old unhoused man with t2DM is admitted to the Internal Medicine service with failure-to-thrive, intermittent fevers. On admission his Cr is 3.6, a foley catheter is placed and dipstick UA is notable for 2+ proteinuria, 3+ blood, 1+ leukocyte esterase.</a:t>
            </a:r>
          </a:p>
          <a:p>
            <a:pPr marL="0" indent="0">
              <a:lnSpc>
                <a:spcPct val="120000"/>
              </a:lnSpc>
              <a:spcBef>
                <a:spcPts val="0"/>
              </a:spcBef>
              <a:spcAft>
                <a:spcPts val="1800"/>
              </a:spcAft>
              <a:buNone/>
            </a:pPr>
            <a:r>
              <a:rPr lang="en-US" sz="1800" dirty="0"/>
              <a:t>Despite fluid resuscitation, his kidney function continues to slowly deteriorate.</a:t>
            </a:r>
          </a:p>
          <a:p>
            <a:pPr marL="0" indent="0">
              <a:lnSpc>
                <a:spcPct val="120000"/>
              </a:lnSpc>
              <a:spcBef>
                <a:spcPts val="0"/>
              </a:spcBef>
              <a:spcAft>
                <a:spcPts val="1800"/>
              </a:spcAft>
              <a:buNone/>
            </a:pPr>
            <a:r>
              <a:rPr lang="en-US" sz="1800" dirty="0"/>
              <a:t>You check a C3 and C4 level which are both low.</a:t>
            </a:r>
          </a:p>
          <a:p>
            <a:pPr marL="0" indent="0">
              <a:lnSpc>
                <a:spcPct val="120000"/>
              </a:lnSpc>
              <a:spcBef>
                <a:spcPts val="0"/>
              </a:spcBef>
              <a:spcAft>
                <a:spcPts val="1800"/>
              </a:spcAft>
              <a:buNone/>
            </a:pPr>
            <a:r>
              <a:rPr lang="en-US" sz="1800" dirty="0"/>
              <a:t>A rheumatoid factor level is elevated. ANA is +1:160 (speckled) and p-ANCA and c-ANCA are both positive.</a:t>
            </a:r>
          </a:p>
          <a:p>
            <a:pPr marL="0" indent="0">
              <a:lnSpc>
                <a:spcPct val="120000"/>
              </a:lnSpc>
              <a:spcBef>
                <a:spcPts val="0"/>
              </a:spcBef>
              <a:spcAft>
                <a:spcPts val="1800"/>
              </a:spcAft>
              <a:buNone/>
            </a:pPr>
            <a:r>
              <a:rPr lang="en-US" sz="1800" dirty="0"/>
              <a:t>Blood cultures checked in triplicate are persistently negative. A TTE does not demonstrate any vegetations.</a:t>
            </a:r>
          </a:p>
        </p:txBody>
      </p:sp>
      <p:pic>
        <p:nvPicPr>
          <p:cNvPr id="5" name="Picture 4">
            <a:extLst>
              <a:ext uri="{FF2B5EF4-FFF2-40B4-BE49-F238E27FC236}">
                <a16:creationId xmlns:a16="http://schemas.microsoft.com/office/drawing/2014/main" id="{A74385EA-2E0C-21D6-4E62-4A7D87BEE2D8}"/>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4074572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60452-C5DA-3459-F758-259F459D0EE8}"/>
              </a:ext>
            </a:extLst>
          </p:cNvPr>
          <p:cNvPicPr>
            <a:picLocks noChangeAspect="1"/>
          </p:cNvPicPr>
          <p:nvPr/>
        </p:nvPicPr>
        <p:blipFill>
          <a:blip r:embed="rId2"/>
          <a:stretch>
            <a:fillRect/>
          </a:stretch>
        </p:blipFill>
        <p:spPr>
          <a:xfrm>
            <a:off x="1974961" y="580228"/>
            <a:ext cx="8242078" cy="5697544"/>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503673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34DFF-5202-0FE9-08DA-CF06FCE57F80}"/>
              </a:ext>
            </a:extLst>
          </p:cNvPr>
          <p:cNvPicPr>
            <a:picLocks noChangeAspect="1"/>
          </p:cNvPicPr>
          <p:nvPr/>
        </p:nvPicPr>
        <p:blipFill>
          <a:blip r:embed="rId2"/>
          <a:stretch>
            <a:fillRect/>
          </a:stretch>
        </p:blipFill>
        <p:spPr>
          <a:xfrm>
            <a:off x="646747" y="701675"/>
            <a:ext cx="7074853" cy="3416458"/>
          </a:xfrm>
          <a:prstGeom prst="rect">
            <a:avLst/>
          </a:prstGeom>
          <a:effectLst>
            <a:outerShdw blurRad="50800" dist="38100" dir="2700000" sx="101000" sy="101000" algn="tl" rotWithShape="0">
              <a:prstClr val="black">
                <a:alpha val="40000"/>
              </a:prstClr>
            </a:outerShdw>
          </a:effectLst>
        </p:spPr>
      </p:pic>
      <p:pic>
        <p:nvPicPr>
          <p:cNvPr id="5" name="Picture 4">
            <a:extLst>
              <a:ext uri="{FF2B5EF4-FFF2-40B4-BE49-F238E27FC236}">
                <a16:creationId xmlns:a16="http://schemas.microsoft.com/office/drawing/2014/main" id="{BFEFD137-9F0F-6D5D-7AAD-7335F588BD63}"/>
              </a:ext>
            </a:extLst>
          </p:cNvPr>
          <p:cNvPicPr>
            <a:picLocks noChangeAspect="1"/>
          </p:cNvPicPr>
          <p:nvPr/>
        </p:nvPicPr>
        <p:blipFill>
          <a:blip r:embed="rId3"/>
          <a:stretch>
            <a:fillRect/>
          </a:stretch>
        </p:blipFill>
        <p:spPr>
          <a:xfrm>
            <a:off x="3866795" y="3429000"/>
            <a:ext cx="7438427" cy="3036252"/>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13437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6CD38-5C83-E235-0350-2BEA68127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DA2EEC-54D1-D608-52BB-C966BC99728B}"/>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a:t>
            </a:r>
            <a:endParaRPr lang="en-US" b="1" dirty="0"/>
          </a:p>
        </p:txBody>
      </p:sp>
      <p:sp>
        <p:nvSpPr>
          <p:cNvPr id="3" name="Content Placeholder 2">
            <a:extLst>
              <a:ext uri="{FF2B5EF4-FFF2-40B4-BE49-F238E27FC236}">
                <a16:creationId xmlns:a16="http://schemas.microsoft.com/office/drawing/2014/main" id="{217CB3C6-AA05-9A58-9F27-FB137F54680B}"/>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next step?</a:t>
            </a:r>
          </a:p>
          <a:p>
            <a:pPr marL="514350" indent="-514350">
              <a:lnSpc>
                <a:spcPct val="100000"/>
              </a:lnSpc>
              <a:spcBef>
                <a:spcPts val="0"/>
              </a:spcBef>
              <a:spcAft>
                <a:spcPts val="1800"/>
              </a:spcAft>
              <a:buFont typeface="+mj-lt"/>
              <a:buAutoNum type="arabicPeriod"/>
            </a:pPr>
            <a:r>
              <a:rPr lang="en-US" sz="2000" dirty="0"/>
              <a:t>CT Head</a:t>
            </a:r>
          </a:p>
          <a:p>
            <a:pPr marL="514350" indent="-514350">
              <a:lnSpc>
                <a:spcPct val="100000"/>
              </a:lnSpc>
              <a:spcBef>
                <a:spcPts val="0"/>
              </a:spcBef>
              <a:spcAft>
                <a:spcPts val="1800"/>
              </a:spcAft>
              <a:buFont typeface="+mj-lt"/>
              <a:buAutoNum type="arabicPeriod"/>
            </a:pPr>
            <a:r>
              <a:rPr lang="en-US" sz="2000" dirty="0"/>
              <a:t>Check serum ammonia level</a:t>
            </a:r>
          </a:p>
          <a:p>
            <a:pPr marL="514350" indent="-514350">
              <a:lnSpc>
                <a:spcPct val="100000"/>
              </a:lnSpc>
              <a:spcBef>
                <a:spcPts val="0"/>
              </a:spcBef>
              <a:spcAft>
                <a:spcPts val="1800"/>
              </a:spcAft>
              <a:buFont typeface="+mj-lt"/>
              <a:buAutoNum type="arabicPeriod"/>
            </a:pPr>
            <a:r>
              <a:rPr lang="en-US" sz="2000" dirty="0"/>
              <a:t>1 </a:t>
            </a:r>
            <a:r>
              <a:rPr lang="en-US" sz="2000" dirty="0" err="1"/>
              <a:t>litre</a:t>
            </a:r>
            <a:r>
              <a:rPr lang="en-US" sz="2000" dirty="0"/>
              <a:t> bolus of 0.9% NS</a:t>
            </a:r>
          </a:p>
          <a:p>
            <a:pPr marL="514350" indent="-514350">
              <a:lnSpc>
                <a:spcPct val="100000"/>
              </a:lnSpc>
              <a:spcBef>
                <a:spcPts val="0"/>
              </a:spcBef>
              <a:spcAft>
                <a:spcPts val="1800"/>
              </a:spcAft>
              <a:buFont typeface="+mj-lt"/>
              <a:buAutoNum type="arabicPeriod"/>
            </a:pPr>
            <a:r>
              <a:rPr lang="en-US" sz="2000" dirty="0"/>
              <a:t>150mL bolus of 3% NS</a:t>
            </a:r>
          </a:p>
        </p:txBody>
      </p:sp>
      <p:sp>
        <p:nvSpPr>
          <p:cNvPr id="4" name="Content Placeholder 2">
            <a:extLst>
              <a:ext uri="{FF2B5EF4-FFF2-40B4-BE49-F238E27FC236}">
                <a16:creationId xmlns:a16="http://schemas.microsoft.com/office/drawing/2014/main" id="{9658B2C6-4FCE-289E-A183-E6ACBE36226F}"/>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000" dirty="0"/>
              <a:t>A rapid-response is called on a 70-year-old woman admitted to the Family Medicine service.</a:t>
            </a:r>
          </a:p>
          <a:p>
            <a:pPr marL="0" indent="0">
              <a:lnSpc>
                <a:spcPct val="120000"/>
              </a:lnSpc>
              <a:spcBef>
                <a:spcPts val="0"/>
              </a:spcBef>
              <a:spcAft>
                <a:spcPts val="1800"/>
              </a:spcAft>
              <a:buNone/>
            </a:pPr>
            <a:r>
              <a:rPr lang="en-US" sz="2000" dirty="0"/>
              <a:t>She was admitted earlier today for intractable pain related to metastatic lung cancer, and at that time was noted to have a serum [Na] of 121 confirmed by blood gas.</a:t>
            </a:r>
          </a:p>
          <a:p>
            <a:pPr marL="0" indent="0">
              <a:lnSpc>
                <a:spcPct val="120000"/>
              </a:lnSpc>
              <a:spcBef>
                <a:spcPts val="0"/>
              </a:spcBef>
              <a:spcAft>
                <a:spcPts val="1800"/>
              </a:spcAft>
              <a:buNone/>
            </a:pPr>
            <a:r>
              <a:rPr lang="en-US" sz="2000" dirty="0"/>
              <a:t>On examination she is confused but arousable, and the bedside RN reports she vomited an hour ago after complaining of progressively worsening nausea.</a:t>
            </a:r>
          </a:p>
          <a:p>
            <a:pPr marL="0" indent="0">
              <a:lnSpc>
                <a:spcPct val="120000"/>
              </a:lnSpc>
              <a:spcBef>
                <a:spcPts val="0"/>
              </a:spcBef>
              <a:spcAft>
                <a:spcPts val="1800"/>
              </a:spcAft>
              <a:buNone/>
            </a:pPr>
            <a:r>
              <a:rPr lang="en-US" sz="2000" dirty="0"/>
              <a:t>Your team checks a blood gas [Na] and notes it to be 113.</a:t>
            </a:r>
          </a:p>
        </p:txBody>
      </p:sp>
      <p:pic>
        <p:nvPicPr>
          <p:cNvPr id="5" name="Picture 4">
            <a:extLst>
              <a:ext uri="{FF2B5EF4-FFF2-40B4-BE49-F238E27FC236}">
                <a16:creationId xmlns:a16="http://schemas.microsoft.com/office/drawing/2014/main" id="{BD907CC6-CD65-A79D-EF37-77C163549206}"/>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636396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7BA7D-A3C0-2CCC-5021-B5318B192C41}"/>
              </a:ext>
            </a:extLst>
          </p:cNvPr>
          <p:cNvPicPr>
            <a:picLocks noChangeAspect="1"/>
          </p:cNvPicPr>
          <p:nvPr/>
        </p:nvPicPr>
        <p:blipFill>
          <a:blip r:embed="rId2"/>
          <a:stretch>
            <a:fillRect/>
          </a:stretch>
        </p:blipFill>
        <p:spPr>
          <a:xfrm>
            <a:off x="1852612" y="1857375"/>
            <a:ext cx="8486775" cy="314325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848571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1087-0ADD-650A-5D44-DEE742C63F27}"/>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5</a:t>
            </a:r>
            <a:endParaRPr lang="en-US" b="1" dirty="0"/>
          </a:p>
        </p:txBody>
      </p:sp>
      <p:sp>
        <p:nvSpPr>
          <p:cNvPr id="3" name="Content Placeholder 2">
            <a:extLst>
              <a:ext uri="{FF2B5EF4-FFF2-40B4-BE49-F238E27FC236}">
                <a16:creationId xmlns:a16="http://schemas.microsoft.com/office/drawing/2014/main" id="{50428026-F571-12AC-AC98-522774CF01EF}"/>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treatment for this patient’s hypernatremia?</a:t>
            </a:r>
          </a:p>
          <a:p>
            <a:pPr marL="514350" indent="-514350">
              <a:lnSpc>
                <a:spcPct val="100000"/>
              </a:lnSpc>
              <a:spcBef>
                <a:spcPts val="0"/>
              </a:spcBef>
              <a:spcAft>
                <a:spcPts val="1800"/>
              </a:spcAft>
              <a:buFont typeface="+mj-lt"/>
              <a:buAutoNum type="arabicPeriod"/>
            </a:pPr>
            <a:r>
              <a:rPr lang="en-US" sz="2000" dirty="0"/>
              <a:t>IV D5W</a:t>
            </a:r>
          </a:p>
          <a:p>
            <a:pPr marL="514350" indent="-514350">
              <a:lnSpc>
                <a:spcPct val="100000"/>
              </a:lnSpc>
              <a:spcBef>
                <a:spcPts val="0"/>
              </a:spcBef>
              <a:spcAft>
                <a:spcPts val="1800"/>
              </a:spcAft>
              <a:buFont typeface="+mj-lt"/>
              <a:buAutoNum type="arabicPeriod"/>
            </a:pPr>
            <a:r>
              <a:rPr lang="en-US" sz="2000" dirty="0"/>
              <a:t>IV 0.45% NS</a:t>
            </a:r>
          </a:p>
          <a:p>
            <a:pPr marL="514350" indent="-514350">
              <a:lnSpc>
                <a:spcPct val="100000"/>
              </a:lnSpc>
              <a:spcBef>
                <a:spcPts val="0"/>
              </a:spcBef>
              <a:spcAft>
                <a:spcPts val="1800"/>
              </a:spcAft>
              <a:buFont typeface="+mj-lt"/>
              <a:buAutoNum type="arabicPeriod"/>
            </a:pPr>
            <a:r>
              <a:rPr lang="en-US" sz="2000" dirty="0"/>
              <a:t>IV 0.9% NS</a:t>
            </a:r>
          </a:p>
          <a:p>
            <a:pPr marL="514350" indent="-514350">
              <a:lnSpc>
                <a:spcPct val="100000"/>
              </a:lnSpc>
              <a:spcBef>
                <a:spcPts val="0"/>
              </a:spcBef>
              <a:spcAft>
                <a:spcPts val="1800"/>
              </a:spcAft>
              <a:buFont typeface="+mj-lt"/>
              <a:buAutoNum type="arabicPeriod"/>
            </a:pPr>
            <a:r>
              <a:rPr lang="en-US" sz="2000" dirty="0"/>
              <a:t>FWF via NG</a:t>
            </a:r>
          </a:p>
        </p:txBody>
      </p:sp>
      <p:sp>
        <p:nvSpPr>
          <p:cNvPr id="4" name="Content Placeholder 2">
            <a:extLst>
              <a:ext uri="{FF2B5EF4-FFF2-40B4-BE49-F238E27FC236}">
                <a16:creationId xmlns:a16="http://schemas.microsoft.com/office/drawing/2014/main" id="{074E08A6-1061-CAED-1367-D3685E3701D2}"/>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are rounding on a 55-year-old man with type 1 diabetes mellitus in the ICU.</a:t>
            </a:r>
          </a:p>
          <a:p>
            <a:pPr marL="0" indent="0">
              <a:lnSpc>
                <a:spcPct val="120000"/>
              </a:lnSpc>
              <a:spcBef>
                <a:spcPts val="0"/>
              </a:spcBef>
              <a:spcAft>
                <a:spcPts val="1800"/>
              </a:spcAft>
              <a:buNone/>
            </a:pPr>
            <a:r>
              <a:rPr lang="en-US" sz="1800" dirty="0"/>
              <a:t>He was admitted a few days ago with hyperosmotic hyperglycemic nonketotic state, necessitating endotracheal intubation due to  inability to protect his airway. He received multiple </a:t>
            </a:r>
            <a:r>
              <a:rPr lang="en-US" sz="1800" dirty="0" err="1"/>
              <a:t>litres</a:t>
            </a:r>
            <a:r>
              <a:rPr lang="en-US" sz="1800" dirty="0"/>
              <a:t> of normal saline and is on a continuous insulin infusion.</a:t>
            </a:r>
          </a:p>
          <a:p>
            <a:pPr marL="0" indent="0">
              <a:lnSpc>
                <a:spcPct val="120000"/>
              </a:lnSpc>
              <a:spcBef>
                <a:spcPts val="0"/>
              </a:spcBef>
              <a:spcAft>
                <a:spcPts val="1800"/>
              </a:spcAft>
              <a:buNone/>
            </a:pPr>
            <a:r>
              <a:rPr lang="en-US" sz="1800" dirty="0"/>
              <a:t>Today his serum [Na] is 158, and serum glucose ranges from 250-300 overnight.</a:t>
            </a:r>
          </a:p>
          <a:p>
            <a:pPr marL="0" indent="0">
              <a:lnSpc>
                <a:spcPct val="120000"/>
              </a:lnSpc>
              <a:spcBef>
                <a:spcPts val="0"/>
              </a:spcBef>
              <a:spcAft>
                <a:spcPts val="1800"/>
              </a:spcAft>
              <a:buNone/>
            </a:pPr>
            <a:r>
              <a:rPr lang="en-US" sz="1800" dirty="0"/>
              <a:t>He is subsequently extubated and is pending speech language therapy clearance for oral intake.</a:t>
            </a:r>
          </a:p>
        </p:txBody>
      </p:sp>
      <p:pic>
        <p:nvPicPr>
          <p:cNvPr id="5" name="Picture 4">
            <a:extLst>
              <a:ext uri="{FF2B5EF4-FFF2-40B4-BE49-F238E27FC236}">
                <a16:creationId xmlns:a16="http://schemas.microsoft.com/office/drawing/2014/main" id="{88C22F12-38DB-7560-F72E-68407EAC4414}"/>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789590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DA807-49D4-996E-E033-6FCB8A0BA5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1C8AE-0136-1772-041A-C5ABD01AB0FE}"/>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5</a:t>
            </a:r>
            <a:endParaRPr lang="en-US" b="1" dirty="0"/>
          </a:p>
        </p:txBody>
      </p:sp>
      <p:sp>
        <p:nvSpPr>
          <p:cNvPr id="3" name="Content Placeholder 2">
            <a:extLst>
              <a:ext uri="{FF2B5EF4-FFF2-40B4-BE49-F238E27FC236}">
                <a16:creationId xmlns:a16="http://schemas.microsoft.com/office/drawing/2014/main" id="{2A31CF6A-004D-FE09-FE09-83C18D959151}"/>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treatment for this patient’s hypernatremia?</a:t>
            </a:r>
          </a:p>
          <a:p>
            <a:pPr marL="514350" indent="-514350">
              <a:lnSpc>
                <a:spcPct val="100000"/>
              </a:lnSpc>
              <a:spcBef>
                <a:spcPts val="0"/>
              </a:spcBef>
              <a:spcAft>
                <a:spcPts val="1800"/>
              </a:spcAft>
              <a:buFont typeface="+mj-lt"/>
              <a:buAutoNum type="arabicPeriod"/>
            </a:pPr>
            <a:r>
              <a:rPr lang="en-US" sz="2000" dirty="0"/>
              <a:t>IV D5W</a:t>
            </a:r>
          </a:p>
          <a:p>
            <a:pPr marL="514350" indent="-514350">
              <a:lnSpc>
                <a:spcPct val="100000"/>
              </a:lnSpc>
              <a:spcBef>
                <a:spcPts val="0"/>
              </a:spcBef>
              <a:spcAft>
                <a:spcPts val="1800"/>
              </a:spcAft>
              <a:buFont typeface="+mj-lt"/>
              <a:buAutoNum type="arabicPeriod"/>
            </a:pPr>
            <a:r>
              <a:rPr lang="en-US" sz="2000" dirty="0"/>
              <a:t>IV 0.45% NS</a:t>
            </a:r>
          </a:p>
          <a:p>
            <a:pPr marL="514350" indent="-514350">
              <a:lnSpc>
                <a:spcPct val="100000"/>
              </a:lnSpc>
              <a:spcBef>
                <a:spcPts val="0"/>
              </a:spcBef>
              <a:spcAft>
                <a:spcPts val="1800"/>
              </a:spcAft>
              <a:buFont typeface="+mj-lt"/>
              <a:buAutoNum type="arabicPeriod"/>
            </a:pPr>
            <a:r>
              <a:rPr lang="en-US" sz="2000" dirty="0"/>
              <a:t>IV 0.9% NS</a:t>
            </a:r>
          </a:p>
          <a:p>
            <a:pPr marL="514350" indent="-514350">
              <a:lnSpc>
                <a:spcPct val="100000"/>
              </a:lnSpc>
              <a:spcBef>
                <a:spcPts val="0"/>
              </a:spcBef>
              <a:spcAft>
                <a:spcPts val="1800"/>
              </a:spcAft>
              <a:buFont typeface="+mj-lt"/>
              <a:buAutoNum type="arabicPeriod"/>
            </a:pPr>
            <a:r>
              <a:rPr lang="en-US" sz="2000" b="1" dirty="0"/>
              <a:t>FWF via NG</a:t>
            </a:r>
          </a:p>
        </p:txBody>
      </p:sp>
      <p:sp>
        <p:nvSpPr>
          <p:cNvPr id="4" name="Content Placeholder 2">
            <a:extLst>
              <a:ext uri="{FF2B5EF4-FFF2-40B4-BE49-F238E27FC236}">
                <a16:creationId xmlns:a16="http://schemas.microsoft.com/office/drawing/2014/main" id="{1A1A46B7-4EAC-7882-371A-61D13237DCEF}"/>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are rounding on a 55-year-old man with type 1 diabetes mellitus in the ICU.</a:t>
            </a:r>
          </a:p>
          <a:p>
            <a:pPr marL="0" indent="0">
              <a:lnSpc>
                <a:spcPct val="120000"/>
              </a:lnSpc>
              <a:spcBef>
                <a:spcPts val="0"/>
              </a:spcBef>
              <a:spcAft>
                <a:spcPts val="1800"/>
              </a:spcAft>
              <a:buNone/>
            </a:pPr>
            <a:r>
              <a:rPr lang="en-US" sz="1800" dirty="0"/>
              <a:t>He was admitted a few days ago with hyperosmotic hyperglycemic nonketotic state, necessitating endotracheal intubation due to  inability to protect his airway. He received multiple </a:t>
            </a:r>
            <a:r>
              <a:rPr lang="en-US" sz="1800" dirty="0" err="1"/>
              <a:t>litres</a:t>
            </a:r>
            <a:r>
              <a:rPr lang="en-US" sz="1800" dirty="0"/>
              <a:t> of normal saline and is on a continuous insulin infusion.</a:t>
            </a:r>
          </a:p>
          <a:p>
            <a:pPr marL="0" indent="0">
              <a:lnSpc>
                <a:spcPct val="120000"/>
              </a:lnSpc>
              <a:spcBef>
                <a:spcPts val="0"/>
              </a:spcBef>
              <a:spcAft>
                <a:spcPts val="1800"/>
              </a:spcAft>
              <a:buNone/>
            </a:pPr>
            <a:r>
              <a:rPr lang="en-US" sz="1800" dirty="0"/>
              <a:t>Today his serum [Na] is 158, and serum glucose ranges from 250-300 overnight.</a:t>
            </a:r>
          </a:p>
          <a:p>
            <a:pPr marL="0" indent="0">
              <a:lnSpc>
                <a:spcPct val="120000"/>
              </a:lnSpc>
              <a:spcBef>
                <a:spcPts val="0"/>
              </a:spcBef>
              <a:spcAft>
                <a:spcPts val="1800"/>
              </a:spcAft>
              <a:buNone/>
            </a:pPr>
            <a:r>
              <a:rPr lang="en-US" sz="1800" dirty="0"/>
              <a:t>He is subsequently extubated and is pending speech language therapy clearance for oral intake.</a:t>
            </a:r>
          </a:p>
        </p:txBody>
      </p:sp>
      <p:pic>
        <p:nvPicPr>
          <p:cNvPr id="5" name="Picture 4">
            <a:extLst>
              <a:ext uri="{FF2B5EF4-FFF2-40B4-BE49-F238E27FC236}">
                <a16:creationId xmlns:a16="http://schemas.microsoft.com/office/drawing/2014/main" id="{6CDA7322-4DB7-1C17-FEAD-859E36A38554}"/>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2324209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9473B-6B3F-2257-1AF1-410E4DF94470}"/>
              </a:ext>
            </a:extLst>
          </p:cNvPr>
          <p:cNvPicPr>
            <a:picLocks noChangeAspect="1"/>
          </p:cNvPicPr>
          <p:nvPr/>
        </p:nvPicPr>
        <p:blipFill>
          <a:blip r:embed="rId2"/>
          <a:stretch>
            <a:fillRect/>
          </a:stretch>
        </p:blipFill>
        <p:spPr>
          <a:xfrm>
            <a:off x="1374686" y="401899"/>
            <a:ext cx="9442628" cy="6054202"/>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892303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AEC1D-4EFD-1BB4-D535-404E9308F50D}"/>
              </a:ext>
            </a:extLst>
          </p:cNvPr>
          <p:cNvPicPr>
            <a:picLocks noChangeAspect="1"/>
          </p:cNvPicPr>
          <p:nvPr/>
        </p:nvPicPr>
        <p:blipFill>
          <a:blip r:embed="rId2"/>
          <a:stretch>
            <a:fillRect/>
          </a:stretch>
        </p:blipFill>
        <p:spPr>
          <a:xfrm>
            <a:off x="1264444" y="512156"/>
            <a:ext cx="9663112" cy="5833688"/>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183931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2D539-EF07-2C34-055B-1DBB5FB97BD5}"/>
              </a:ext>
            </a:extLst>
          </p:cNvPr>
          <p:cNvPicPr>
            <a:picLocks noChangeAspect="1"/>
          </p:cNvPicPr>
          <p:nvPr/>
        </p:nvPicPr>
        <p:blipFill>
          <a:blip r:embed="rId2"/>
          <a:stretch>
            <a:fillRect/>
          </a:stretch>
        </p:blipFill>
        <p:spPr>
          <a:xfrm>
            <a:off x="1233487" y="1147762"/>
            <a:ext cx="9725025" cy="4562475"/>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431983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FC9E2-9DAC-A913-D08E-922674924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06321-AB3E-E33B-F19C-9BAAB4E21A8A}"/>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6</a:t>
            </a:r>
            <a:endParaRPr lang="en-US" b="1" dirty="0"/>
          </a:p>
        </p:txBody>
      </p:sp>
      <p:sp>
        <p:nvSpPr>
          <p:cNvPr id="3" name="Content Placeholder 2">
            <a:extLst>
              <a:ext uri="{FF2B5EF4-FFF2-40B4-BE49-F238E27FC236}">
                <a16:creationId xmlns:a16="http://schemas.microsoft.com/office/drawing/2014/main" id="{3C14767D-17DF-BA0C-8664-D43C916BBABE}"/>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next step in management?</a:t>
            </a:r>
          </a:p>
          <a:p>
            <a:pPr marL="514350" indent="-514350">
              <a:lnSpc>
                <a:spcPct val="100000"/>
              </a:lnSpc>
              <a:spcBef>
                <a:spcPts val="0"/>
              </a:spcBef>
              <a:spcAft>
                <a:spcPts val="1800"/>
              </a:spcAft>
              <a:buFont typeface="+mj-lt"/>
              <a:buAutoNum type="arabicPeriod"/>
            </a:pPr>
            <a:r>
              <a:rPr lang="en-US" sz="1600" dirty="0"/>
              <a:t>Start an </a:t>
            </a:r>
            <a:r>
              <a:rPr lang="en-US" sz="1600" dirty="0" err="1"/>
              <a:t>ACEi</a:t>
            </a:r>
            <a:r>
              <a:rPr lang="en-US" sz="1600" dirty="0"/>
              <a:t> or ARB (or DRI)</a:t>
            </a:r>
          </a:p>
          <a:p>
            <a:pPr marL="514350" indent="-514350">
              <a:lnSpc>
                <a:spcPct val="100000"/>
              </a:lnSpc>
              <a:spcBef>
                <a:spcPts val="0"/>
              </a:spcBef>
              <a:spcAft>
                <a:spcPts val="1800"/>
              </a:spcAft>
              <a:buFont typeface="+mj-lt"/>
              <a:buAutoNum type="arabicPeriod"/>
            </a:pPr>
            <a:r>
              <a:rPr lang="en-US" sz="1600" dirty="0"/>
              <a:t>Refer to IR for renal arterial angiography</a:t>
            </a:r>
          </a:p>
          <a:p>
            <a:pPr marL="514350" indent="-514350">
              <a:lnSpc>
                <a:spcPct val="100000"/>
              </a:lnSpc>
              <a:spcBef>
                <a:spcPts val="0"/>
              </a:spcBef>
              <a:spcAft>
                <a:spcPts val="1800"/>
              </a:spcAft>
              <a:buFont typeface="+mj-lt"/>
              <a:buAutoNum type="arabicPeriod"/>
            </a:pPr>
            <a:r>
              <a:rPr lang="en-US" sz="1600" dirty="0"/>
              <a:t>Refer to IR for renal artery angioplasty and stenting</a:t>
            </a:r>
          </a:p>
          <a:p>
            <a:pPr marL="514350" indent="-514350">
              <a:lnSpc>
                <a:spcPct val="100000"/>
              </a:lnSpc>
              <a:spcBef>
                <a:spcPts val="0"/>
              </a:spcBef>
              <a:spcAft>
                <a:spcPts val="1800"/>
              </a:spcAft>
              <a:buFont typeface="+mj-lt"/>
              <a:buAutoNum type="arabicPeriod"/>
            </a:pPr>
            <a:r>
              <a:rPr lang="en-US" sz="1600" dirty="0"/>
              <a:t>Refer to Vascular for renal artery revascularization</a:t>
            </a:r>
          </a:p>
        </p:txBody>
      </p:sp>
      <p:sp>
        <p:nvSpPr>
          <p:cNvPr id="4" name="Content Placeholder 2">
            <a:extLst>
              <a:ext uri="{FF2B5EF4-FFF2-40B4-BE49-F238E27FC236}">
                <a16:creationId xmlns:a16="http://schemas.microsoft.com/office/drawing/2014/main" id="{A40FC0BA-C6F4-E561-6EB5-24C475D14FBB}"/>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see a 71-year-old gentleman in Internal Medicine clinic as a referral from General Surgery—sent for preoperative evaluation before inguinal hernia repair.</a:t>
            </a:r>
          </a:p>
          <a:p>
            <a:pPr marL="0" indent="0">
              <a:lnSpc>
                <a:spcPct val="120000"/>
              </a:lnSpc>
              <a:spcBef>
                <a:spcPts val="0"/>
              </a:spcBef>
              <a:spcAft>
                <a:spcPts val="1800"/>
              </a:spcAft>
              <a:buNone/>
            </a:pPr>
            <a:r>
              <a:rPr lang="en-US" sz="1800" dirty="0"/>
              <a:t>He has a history of HTN, CKD (</a:t>
            </a:r>
            <a:r>
              <a:rPr lang="en-US" sz="1800" dirty="0" err="1"/>
              <a:t>bCr</a:t>
            </a:r>
            <a:r>
              <a:rPr lang="en-US" sz="1800" dirty="0"/>
              <a:t> ~1.8), and DLD. Rx: metoprolol-t, amlodipine, furosemide, hydralazine, and simvastatin.</a:t>
            </a:r>
          </a:p>
          <a:p>
            <a:pPr marL="0" indent="0">
              <a:lnSpc>
                <a:spcPct val="120000"/>
              </a:lnSpc>
              <a:spcBef>
                <a:spcPts val="0"/>
              </a:spcBef>
              <a:spcAft>
                <a:spcPts val="1800"/>
              </a:spcAft>
              <a:buNone/>
            </a:pPr>
            <a:r>
              <a:rPr lang="en-US" sz="1800" dirty="0"/>
              <a:t>On your exam his BP is 160/100 (HR 55), and you notice a bruit over the umbilicus.</a:t>
            </a:r>
          </a:p>
          <a:p>
            <a:pPr marL="0" indent="0">
              <a:lnSpc>
                <a:spcPct val="120000"/>
              </a:lnSpc>
              <a:spcBef>
                <a:spcPts val="0"/>
              </a:spcBef>
              <a:spcAft>
                <a:spcPts val="1800"/>
              </a:spcAft>
              <a:buNone/>
            </a:pPr>
            <a:r>
              <a:rPr lang="en-US" sz="1800" dirty="0"/>
              <a:t>You send him for labs and imaging, revealing a Cr of 1.7, UACR of 300 mg/g, and abdominal ultrasound with &gt;70% RAS.</a:t>
            </a:r>
          </a:p>
        </p:txBody>
      </p:sp>
      <p:pic>
        <p:nvPicPr>
          <p:cNvPr id="5" name="Picture 4">
            <a:extLst>
              <a:ext uri="{FF2B5EF4-FFF2-40B4-BE49-F238E27FC236}">
                <a16:creationId xmlns:a16="http://schemas.microsoft.com/office/drawing/2014/main" id="{21784086-D398-91BD-95DD-C60328A9A603}"/>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259793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E1C58-CE33-3262-AA81-B30D3C4D53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EE5BA-4D54-6021-9596-644270E3A58B}"/>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6</a:t>
            </a:r>
            <a:endParaRPr lang="en-US" b="1" dirty="0"/>
          </a:p>
        </p:txBody>
      </p:sp>
      <p:sp>
        <p:nvSpPr>
          <p:cNvPr id="3" name="Content Placeholder 2">
            <a:extLst>
              <a:ext uri="{FF2B5EF4-FFF2-40B4-BE49-F238E27FC236}">
                <a16:creationId xmlns:a16="http://schemas.microsoft.com/office/drawing/2014/main" id="{282940B5-07BE-06F3-5392-3F53ECAAFC50}"/>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next step in management?</a:t>
            </a:r>
          </a:p>
          <a:p>
            <a:pPr marL="514350" indent="-514350">
              <a:lnSpc>
                <a:spcPct val="100000"/>
              </a:lnSpc>
              <a:spcBef>
                <a:spcPts val="0"/>
              </a:spcBef>
              <a:spcAft>
                <a:spcPts val="1800"/>
              </a:spcAft>
              <a:buFont typeface="+mj-lt"/>
              <a:buAutoNum type="arabicPeriod"/>
            </a:pPr>
            <a:r>
              <a:rPr lang="en-US" sz="1600" b="1" dirty="0"/>
              <a:t>Start an </a:t>
            </a:r>
            <a:r>
              <a:rPr lang="en-US" sz="1600" b="1" dirty="0" err="1"/>
              <a:t>ACEi</a:t>
            </a:r>
            <a:r>
              <a:rPr lang="en-US" sz="1600" b="1" dirty="0"/>
              <a:t> or ARB (or DRI)</a:t>
            </a:r>
          </a:p>
          <a:p>
            <a:pPr marL="514350" indent="-514350">
              <a:lnSpc>
                <a:spcPct val="100000"/>
              </a:lnSpc>
              <a:spcBef>
                <a:spcPts val="0"/>
              </a:spcBef>
              <a:spcAft>
                <a:spcPts val="1800"/>
              </a:spcAft>
              <a:buFont typeface="+mj-lt"/>
              <a:buAutoNum type="arabicPeriod"/>
            </a:pPr>
            <a:r>
              <a:rPr lang="en-US" sz="1600" dirty="0"/>
              <a:t>Refer to IR for renal arterial angiography</a:t>
            </a:r>
          </a:p>
          <a:p>
            <a:pPr marL="514350" indent="-514350">
              <a:lnSpc>
                <a:spcPct val="100000"/>
              </a:lnSpc>
              <a:spcBef>
                <a:spcPts val="0"/>
              </a:spcBef>
              <a:spcAft>
                <a:spcPts val="1800"/>
              </a:spcAft>
              <a:buFont typeface="+mj-lt"/>
              <a:buAutoNum type="arabicPeriod"/>
            </a:pPr>
            <a:r>
              <a:rPr lang="en-US" sz="1600" dirty="0"/>
              <a:t>Refer to IR for renal artery angioplasty and stenting</a:t>
            </a:r>
          </a:p>
          <a:p>
            <a:pPr marL="514350" indent="-514350">
              <a:lnSpc>
                <a:spcPct val="100000"/>
              </a:lnSpc>
              <a:spcBef>
                <a:spcPts val="0"/>
              </a:spcBef>
              <a:spcAft>
                <a:spcPts val="1800"/>
              </a:spcAft>
              <a:buFont typeface="+mj-lt"/>
              <a:buAutoNum type="arabicPeriod"/>
            </a:pPr>
            <a:r>
              <a:rPr lang="en-US" sz="1600" dirty="0"/>
              <a:t>Refer to Vascular for renal artery revascularization</a:t>
            </a:r>
          </a:p>
        </p:txBody>
      </p:sp>
      <p:sp>
        <p:nvSpPr>
          <p:cNvPr id="4" name="Content Placeholder 2">
            <a:extLst>
              <a:ext uri="{FF2B5EF4-FFF2-40B4-BE49-F238E27FC236}">
                <a16:creationId xmlns:a16="http://schemas.microsoft.com/office/drawing/2014/main" id="{C231B605-EBDF-232B-3020-295D475F5FCA}"/>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see a 71-year-old gentleman in Internal Medicine clinic as a referral from General Surgery—sent for preoperative evaluation before inguinal hernia repair.</a:t>
            </a:r>
          </a:p>
          <a:p>
            <a:pPr marL="0" indent="0">
              <a:lnSpc>
                <a:spcPct val="120000"/>
              </a:lnSpc>
              <a:spcBef>
                <a:spcPts val="0"/>
              </a:spcBef>
              <a:spcAft>
                <a:spcPts val="1800"/>
              </a:spcAft>
              <a:buNone/>
            </a:pPr>
            <a:r>
              <a:rPr lang="en-US" sz="1800" dirty="0"/>
              <a:t>He has a history of HTN, CKD (</a:t>
            </a:r>
            <a:r>
              <a:rPr lang="en-US" sz="1800" dirty="0" err="1"/>
              <a:t>bCr</a:t>
            </a:r>
            <a:r>
              <a:rPr lang="en-US" sz="1800" dirty="0"/>
              <a:t> ~1.8), and DLD. Rx: metoprolol-t, amlodipine, furosemide, hydralazine, and simvastatin.</a:t>
            </a:r>
          </a:p>
          <a:p>
            <a:pPr marL="0" indent="0">
              <a:lnSpc>
                <a:spcPct val="120000"/>
              </a:lnSpc>
              <a:spcBef>
                <a:spcPts val="0"/>
              </a:spcBef>
              <a:spcAft>
                <a:spcPts val="1800"/>
              </a:spcAft>
              <a:buNone/>
            </a:pPr>
            <a:r>
              <a:rPr lang="en-US" sz="1800" dirty="0"/>
              <a:t>On your exam his BP is 160/100 (HR 55), and you notice a bruit over the umbilicus.</a:t>
            </a:r>
          </a:p>
          <a:p>
            <a:pPr marL="0" indent="0">
              <a:lnSpc>
                <a:spcPct val="120000"/>
              </a:lnSpc>
              <a:spcBef>
                <a:spcPts val="0"/>
              </a:spcBef>
              <a:spcAft>
                <a:spcPts val="1800"/>
              </a:spcAft>
              <a:buNone/>
            </a:pPr>
            <a:r>
              <a:rPr lang="en-US" sz="1800" dirty="0"/>
              <a:t>You send him for labs and imaging, revealing a Cr of 1.7, UACR of 300 mg/g, and abdominal ultrasound with &gt;70% RAS.</a:t>
            </a:r>
          </a:p>
        </p:txBody>
      </p:sp>
      <p:pic>
        <p:nvPicPr>
          <p:cNvPr id="5" name="Picture 4">
            <a:extLst>
              <a:ext uri="{FF2B5EF4-FFF2-40B4-BE49-F238E27FC236}">
                <a16:creationId xmlns:a16="http://schemas.microsoft.com/office/drawing/2014/main" id="{AC68D4AA-C779-CE59-1017-1C1764D87A03}"/>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2583368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B5E769-1121-3DD7-B1C2-A9B914897FB1}"/>
              </a:ext>
            </a:extLst>
          </p:cNvPr>
          <p:cNvPicPr>
            <a:picLocks noChangeAspect="1"/>
          </p:cNvPicPr>
          <p:nvPr/>
        </p:nvPicPr>
        <p:blipFill>
          <a:blip r:embed="rId2"/>
          <a:stretch>
            <a:fillRect/>
          </a:stretch>
        </p:blipFill>
        <p:spPr>
          <a:xfrm>
            <a:off x="394970" y="563880"/>
            <a:ext cx="7336790" cy="2368829"/>
          </a:xfrm>
          <a:prstGeom prst="rect">
            <a:avLst/>
          </a:prstGeom>
          <a:effectLst>
            <a:outerShdw blurRad="50800" dist="38100" dir="2700000" sx="101000" sy="101000" algn="tl" rotWithShape="0">
              <a:prstClr val="black">
                <a:alpha val="40000"/>
              </a:prstClr>
            </a:outerShdw>
          </a:effectLst>
        </p:spPr>
      </p:pic>
      <p:pic>
        <p:nvPicPr>
          <p:cNvPr id="5" name="Picture 4">
            <a:extLst>
              <a:ext uri="{FF2B5EF4-FFF2-40B4-BE49-F238E27FC236}">
                <a16:creationId xmlns:a16="http://schemas.microsoft.com/office/drawing/2014/main" id="{981795B6-5C87-94EC-333E-62ACA7335F8F}"/>
              </a:ext>
            </a:extLst>
          </p:cNvPr>
          <p:cNvPicPr>
            <a:picLocks noChangeAspect="1"/>
          </p:cNvPicPr>
          <p:nvPr/>
        </p:nvPicPr>
        <p:blipFill>
          <a:blip r:embed="rId3"/>
          <a:stretch>
            <a:fillRect/>
          </a:stretch>
        </p:blipFill>
        <p:spPr>
          <a:xfrm>
            <a:off x="1949450" y="2716440"/>
            <a:ext cx="7164070" cy="1959678"/>
          </a:xfrm>
          <a:prstGeom prst="rect">
            <a:avLst/>
          </a:prstGeom>
          <a:effectLst>
            <a:outerShdw blurRad="50800" dist="381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2654740C-BA12-420D-118E-CE9EE2934F8B}"/>
              </a:ext>
            </a:extLst>
          </p:cNvPr>
          <p:cNvPicPr>
            <a:picLocks noChangeAspect="1"/>
          </p:cNvPicPr>
          <p:nvPr/>
        </p:nvPicPr>
        <p:blipFill>
          <a:blip r:embed="rId4"/>
          <a:stretch>
            <a:fillRect/>
          </a:stretch>
        </p:blipFill>
        <p:spPr>
          <a:xfrm>
            <a:off x="3616960" y="4461454"/>
            <a:ext cx="7835582" cy="1832666"/>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08876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660AB-72B9-11B8-5446-11A118041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428C4-EB96-ABB1-0591-A6BB505B86D9}"/>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7</a:t>
            </a:r>
            <a:endParaRPr lang="en-US" b="1" dirty="0"/>
          </a:p>
        </p:txBody>
      </p:sp>
      <p:sp>
        <p:nvSpPr>
          <p:cNvPr id="3" name="Content Placeholder 2">
            <a:extLst>
              <a:ext uri="{FF2B5EF4-FFF2-40B4-BE49-F238E27FC236}">
                <a16:creationId xmlns:a16="http://schemas.microsoft.com/office/drawing/2014/main" id="{79467A45-F692-4623-BA01-64FA892F20ED}"/>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mechanism of his AKI?</a:t>
            </a:r>
          </a:p>
          <a:p>
            <a:pPr marL="514350" indent="-514350">
              <a:lnSpc>
                <a:spcPct val="100000"/>
              </a:lnSpc>
              <a:spcBef>
                <a:spcPts val="0"/>
              </a:spcBef>
              <a:spcAft>
                <a:spcPts val="1800"/>
              </a:spcAft>
              <a:buFont typeface="+mj-lt"/>
              <a:buAutoNum type="arabicPeriod"/>
            </a:pPr>
            <a:r>
              <a:rPr lang="en-US" sz="1800" dirty="0"/>
              <a:t>Acute tubular necrosis</a:t>
            </a:r>
          </a:p>
          <a:p>
            <a:pPr marL="514350" indent="-514350">
              <a:lnSpc>
                <a:spcPct val="100000"/>
              </a:lnSpc>
              <a:spcBef>
                <a:spcPts val="0"/>
              </a:spcBef>
              <a:spcAft>
                <a:spcPts val="1800"/>
              </a:spcAft>
              <a:buFont typeface="+mj-lt"/>
              <a:buAutoNum type="arabicPeriod"/>
            </a:pPr>
            <a:r>
              <a:rPr lang="en-US" sz="1800" dirty="0"/>
              <a:t>Allergic interstitial nephritis </a:t>
            </a:r>
          </a:p>
          <a:p>
            <a:pPr marL="514350" indent="-514350">
              <a:lnSpc>
                <a:spcPct val="100000"/>
              </a:lnSpc>
              <a:spcBef>
                <a:spcPts val="0"/>
              </a:spcBef>
              <a:spcAft>
                <a:spcPts val="1800"/>
              </a:spcAft>
              <a:buFont typeface="+mj-lt"/>
              <a:buAutoNum type="arabicPeriod"/>
            </a:pPr>
            <a:r>
              <a:rPr lang="en-US" sz="1800" dirty="0"/>
              <a:t>Crystalline nephropathy</a:t>
            </a:r>
          </a:p>
          <a:p>
            <a:pPr marL="514350" indent="-514350">
              <a:lnSpc>
                <a:spcPct val="100000"/>
              </a:lnSpc>
              <a:spcBef>
                <a:spcPts val="0"/>
              </a:spcBef>
              <a:spcAft>
                <a:spcPts val="1800"/>
              </a:spcAft>
              <a:buFont typeface="+mj-lt"/>
              <a:buAutoNum type="arabicPeriod"/>
            </a:pPr>
            <a:r>
              <a:rPr lang="en-US" sz="1800" dirty="0"/>
              <a:t>Glomerulonephritis</a:t>
            </a:r>
          </a:p>
        </p:txBody>
      </p:sp>
      <p:sp>
        <p:nvSpPr>
          <p:cNvPr id="4" name="Content Placeholder 2">
            <a:extLst>
              <a:ext uri="{FF2B5EF4-FFF2-40B4-BE49-F238E27FC236}">
                <a16:creationId xmlns:a16="http://schemas.microsoft.com/office/drawing/2014/main" id="{DF056A59-AA1D-3DA1-D8E1-29E0BACF78AC}"/>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45-year-old man is hospitalized with fever, headache, and confusion.</a:t>
            </a:r>
          </a:p>
          <a:p>
            <a:pPr marL="0" indent="0">
              <a:lnSpc>
                <a:spcPct val="120000"/>
              </a:lnSpc>
              <a:spcBef>
                <a:spcPts val="0"/>
              </a:spcBef>
              <a:spcAft>
                <a:spcPts val="1800"/>
              </a:spcAft>
              <a:buNone/>
            </a:pPr>
            <a:r>
              <a:rPr lang="en-US" sz="1800" dirty="0"/>
              <a:t>A lumbar puncture is performed and reveals lymphocytic pleocytosis, normal glucose, and elevated protein.</a:t>
            </a:r>
          </a:p>
          <a:p>
            <a:pPr marL="0" indent="0">
              <a:lnSpc>
                <a:spcPct val="120000"/>
              </a:lnSpc>
              <a:spcBef>
                <a:spcPts val="0"/>
              </a:spcBef>
              <a:spcAft>
                <a:spcPts val="1800"/>
              </a:spcAft>
              <a:buNone/>
            </a:pPr>
            <a:r>
              <a:rPr lang="en-US" sz="1800" dirty="0"/>
              <a:t>CSF PCR reveals HSV DNA 2mil copies/mL and intravenous acyclovir therapy is subsequently added.</a:t>
            </a:r>
          </a:p>
          <a:p>
            <a:pPr marL="0" indent="0">
              <a:lnSpc>
                <a:spcPct val="120000"/>
              </a:lnSpc>
              <a:spcBef>
                <a:spcPts val="0"/>
              </a:spcBef>
              <a:spcAft>
                <a:spcPts val="1800"/>
              </a:spcAft>
              <a:buNone/>
            </a:pPr>
            <a:r>
              <a:rPr lang="en-US" sz="1800" dirty="0"/>
              <a:t>After 3 days of treatment, he becomes oliguric and you notice his serum Cr has increased from 0.9 to 3.2 mg/dL. Automated urinalysis shows only hematuria.</a:t>
            </a:r>
          </a:p>
        </p:txBody>
      </p:sp>
      <p:pic>
        <p:nvPicPr>
          <p:cNvPr id="5" name="Picture 4">
            <a:extLst>
              <a:ext uri="{FF2B5EF4-FFF2-40B4-BE49-F238E27FC236}">
                <a16:creationId xmlns:a16="http://schemas.microsoft.com/office/drawing/2014/main" id="{2769027B-78BB-F60E-EF72-16D046B1FB2C}"/>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4035118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BA4D-5921-51EA-48EA-8BAACAB161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0D3B2-16F5-9695-0C64-2A9347789B2B}"/>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a:t>
            </a:r>
            <a:endParaRPr lang="en-US" b="1" dirty="0"/>
          </a:p>
        </p:txBody>
      </p:sp>
      <p:sp>
        <p:nvSpPr>
          <p:cNvPr id="3" name="Content Placeholder 2">
            <a:extLst>
              <a:ext uri="{FF2B5EF4-FFF2-40B4-BE49-F238E27FC236}">
                <a16:creationId xmlns:a16="http://schemas.microsoft.com/office/drawing/2014/main" id="{A99D87A4-9D84-EC86-B0C1-4CDACDED9B5E}"/>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next step?</a:t>
            </a:r>
          </a:p>
          <a:p>
            <a:pPr marL="514350" indent="-514350">
              <a:lnSpc>
                <a:spcPct val="100000"/>
              </a:lnSpc>
              <a:spcBef>
                <a:spcPts val="0"/>
              </a:spcBef>
              <a:spcAft>
                <a:spcPts val="1800"/>
              </a:spcAft>
              <a:buFont typeface="+mj-lt"/>
              <a:buAutoNum type="arabicPeriod"/>
            </a:pPr>
            <a:r>
              <a:rPr lang="en-US" sz="2000" dirty="0"/>
              <a:t>CT Head</a:t>
            </a:r>
          </a:p>
          <a:p>
            <a:pPr marL="514350" indent="-514350">
              <a:lnSpc>
                <a:spcPct val="100000"/>
              </a:lnSpc>
              <a:spcBef>
                <a:spcPts val="0"/>
              </a:spcBef>
              <a:spcAft>
                <a:spcPts val="1800"/>
              </a:spcAft>
              <a:buFont typeface="+mj-lt"/>
              <a:buAutoNum type="arabicPeriod"/>
            </a:pPr>
            <a:r>
              <a:rPr lang="en-US" sz="2000" dirty="0"/>
              <a:t>Check serum ammonia level</a:t>
            </a:r>
          </a:p>
          <a:p>
            <a:pPr marL="514350" indent="-514350">
              <a:lnSpc>
                <a:spcPct val="100000"/>
              </a:lnSpc>
              <a:spcBef>
                <a:spcPts val="0"/>
              </a:spcBef>
              <a:spcAft>
                <a:spcPts val="1800"/>
              </a:spcAft>
              <a:buFont typeface="+mj-lt"/>
              <a:buAutoNum type="arabicPeriod"/>
            </a:pPr>
            <a:r>
              <a:rPr lang="en-US" sz="2000" dirty="0"/>
              <a:t>1 </a:t>
            </a:r>
            <a:r>
              <a:rPr lang="en-US" sz="2000" dirty="0" err="1"/>
              <a:t>litre</a:t>
            </a:r>
            <a:r>
              <a:rPr lang="en-US" sz="2000" dirty="0"/>
              <a:t> bolus of 0.9% NS</a:t>
            </a:r>
          </a:p>
          <a:p>
            <a:pPr marL="514350" indent="-514350">
              <a:lnSpc>
                <a:spcPct val="100000"/>
              </a:lnSpc>
              <a:spcBef>
                <a:spcPts val="0"/>
              </a:spcBef>
              <a:spcAft>
                <a:spcPts val="1800"/>
              </a:spcAft>
              <a:buFont typeface="+mj-lt"/>
              <a:buAutoNum type="arabicPeriod"/>
            </a:pPr>
            <a:r>
              <a:rPr lang="en-US" sz="2000" b="1" dirty="0"/>
              <a:t>150mL bolus of 3% NS</a:t>
            </a:r>
          </a:p>
        </p:txBody>
      </p:sp>
      <p:sp>
        <p:nvSpPr>
          <p:cNvPr id="4" name="Content Placeholder 2">
            <a:extLst>
              <a:ext uri="{FF2B5EF4-FFF2-40B4-BE49-F238E27FC236}">
                <a16:creationId xmlns:a16="http://schemas.microsoft.com/office/drawing/2014/main" id="{0A58F6C5-0744-4E04-DC90-25C769C02E3A}"/>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000" dirty="0"/>
              <a:t>A rapid-response is called on a 70-year-old woman admitted to the Family Medicine service.</a:t>
            </a:r>
          </a:p>
          <a:p>
            <a:pPr marL="0" indent="0">
              <a:lnSpc>
                <a:spcPct val="120000"/>
              </a:lnSpc>
              <a:spcBef>
                <a:spcPts val="0"/>
              </a:spcBef>
              <a:spcAft>
                <a:spcPts val="1800"/>
              </a:spcAft>
              <a:buNone/>
            </a:pPr>
            <a:r>
              <a:rPr lang="en-US" sz="2000" dirty="0"/>
              <a:t>She was admitted earlier today for intractable pain related to metastatic lung cancer, and at that time was noted to have a serum [Na] of 121 confirmed by blood gas.</a:t>
            </a:r>
          </a:p>
          <a:p>
            <a:pPr marL="0" indent="0">
              <a:lnSpc>
                <a:spcPct val="120000"/>
              </a:lnSpc>
              <a:spcBef>
                <a:spcPts val="0"/>
              </a:spcBef>
              <a:spcAft>
                <a:spcPts val="1800"/>
              </a:spcAft>
              <a:buNone/>
            </a:pPr>
            <a:r>
              <a:rPr lang="en-US" sz="2000" dirty="0"/>
              <a:t>On examination she is confused but arousable, and the bedside RN reports she vomited an hour ago after complaining of progressively worsening nausea.</a:t>
            </a:r>
          </a:p>
          <a:p>
            <a:pPr marL="0" indent="0">
              <a:lnSpc>
                <a:spcPct val="120000"/>
              </a:lnSpc>
              <a:spcBef>
                <a:spcPts val="0"/>
              </a:spcBef>
              <a:spcAft>
                <a:spcPts val="1800"/>
              </a:spcAft>
              <a:buNone/>
            </a:pPr>
            <a:r>
              <a:rPr lang="en-US" sz="2000" dirty="0"/>
              <a:t>Your team checks a blood gas [Na] and notes it to be 113.</a:t>
            </a:r>
          </a:p>
        </p:txBody>
      </p:sp>
      <p:pic>
        <p:nvPicPr>
          <p:cNvPr id="5" name="Picture 4">
            <a:extLst>
              <a:ext uri="{FF2B5EF4-FFF2-40B4-BE49-F238E27FC236}">
                <a16:creationId xmlns:a16="http://schemas.microsoft.com/office/drawing/2014/main" id="{8E348F89-C2AE-A05A-CB81-929B6293E361}"/>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808175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D31F1-6DAB-F8C4-367E-C1C5FC4045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35833-E383-3B77-61F7-44A5CD72744B}"/>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7</a:t>
            </a:r>
            <a:endParaRPr lang="en-US" b="1" dirty="0"/>
          </a:p>
        </p:txBody>
      </p:sp>
      <p:sp>
        <p:nvSpPr>
          <p:cNvPr id="3" name="Content Placeholder 2">
            <a:extLst>
              <a:ext uri="{FF2B5EF4-FFF2-40B4-BE49-F238E27FC236}">
                <a16:creationId xmlns:a16="http://schemas.microsoft.com/office/drawing/2014/main" id="{8D046212-5EC5-4022-A43D-74E7AA60B1C6}"/>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mechanism of his AKI?</a:t>
            </a:r>
          </a:p>
          <a:p>
            <a:pPr marL="514350" indent="-514350">
              <a:lnSpc>
                <a:spcPct val="100000"/>
              </a:lnSpc>
              <a:spcBef>
                <a:spcPts val="0"/>
              </a:spcBef>
              <a:spcAft>
                <a:spcPts val="1800"/>
              </a:spcAft>
              <a:buFont typeface="+mj-lt"/>
              <a:buAutoNum type="arabicPeriod"/>
            </a:pPr>
            <a:r>
              <a:rPr lang="en-US" sz="1800" dirty="0"/>
              <a:t>Acute tubular necrosis</a:t>
            </a:r>
          </a:p>
          <a:p>
            <a:pPr marL="514350" indent="-514350">
              <a:lnSpc>
                <a:spcPct val="100000"/>
              </a:lnSpc>
              <a:spcBef>
                <a:spcPts val="0"/>
              </a:spcBef>
              <a:spcAft>
                <a:spcPts val="1800"/>
              </a:spcAft>
              <a:buFont typeface="+mj-lt"/>
              <a:buAutoNum type="arabicPeriod"/>
            </a:pPr>
            <a:r>
              <a:rPr lang="en-US" sz="1800" dirty="0"/>
              <a:t>Allergic interstitial nephritis </a:t>
            </a:r>
          </a:p>
          <a:p>
            <a:pPr marL="514350" indent="-514350">
              <a:lnSpc>
                <a:spcPct val="100000"/>
              </a:lnSpc>
              <a:spcBef>
                <a:spcPts val="0"/>
              </a:spcBef>
              <a:spcAft>
                <a:spcPts val="1800"/>
              </a:spcAft>
              <a:buFont typeface="+mj-lt"/>
              <a:buAutoNum type="arabicPeriod"/>
            </a:pPr>
            <a:r>
              <a:rPr lang="en-US" sz="1800" b="1" dirty="0"/>
              <a:t>Crystalline nephropathy</a:t>
            </a:r>
          </a:p>
          <a:p>
            <a:pPr marL="514350" indent="-514350">
              <a:lnSpc>
                <a:spcPct val="100000"/>
              </a:lnSpc>
              <a:spcBef>
                <a:spcPts val="0"/>
              </a:spcBef>
              <a:spcAft>
                <a:spcPts val="1800"/>
              </a:spcAft>
              <a:buFont typeface="+mj-lt"/>
              <a:buAutoNum type="arabicPeriod"/>
            </a:pPr>
            <a:r>
              <a:rPr lang="en-US" sz="1800" dirty="0"/>
              <a:t>Glomerulonephritis</a:t>
            </a:r>
          </a:p>
        </p:txBody>
      </p:sp>
      <p:sp>
        <p:nvSpPr>
          <p:cNvPr id="4" name="Content Placeholder 2">
            <a:extLst>
              <a:ext uri="{FF2B5EF4-FFF2-40B4-BE49-F238E27FC236}">
                <a16:creationId xmlns:a16="http://schemas.microsoft.com/office/drawing/2014/main" id="{A784CC2F-211E-A110-357E-2345E11686CA}"/>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45-year-old man is hospitalized with fever, headache, and confusion.</a:t>
            </a:r>
          </a:p>
          <a:p>
            <a:pPr marL="0" indent="0">
              <a:lnSpc>
                <a:spcPct val="120000"/>
              </a:lnSpc>
              <a:spcBef>
                <a:spcPts val="0"/>
              </a:spcBef>
              <a:spcAft>
                <a:spcPts val="1800"/>
              </a:spcAft>
              <a:buNone/>
            </a:pPr>
            <a:r>
              <a:rPr lang="en-US" sz="1800" dirty="0"/>
              <a:t>A lumbar puncture is performed and reveals lymphocytic pleocytosis, normal glucose, and elevated protein.</a:t>
            </a:r>
          </a:p>
          <a:p>
            <a:pPr marL="0" indent="0">
              <a:lnSpc>
                <a:spcPct val="120000"/>
              </a:lnSpc>
              <a:spcBef>
                <a:spcPts val="0"/>
              </a:spcBef>
              <a:spcAft>
                <a:spcPts val="1800"/>
              </a:spcAft>
              <a:buNone/>
            </a:pPr>
            <a:r>
              <a:rPr lang="en-US" sz="1800" dirty="0"/>
              <a:t>CSF PCR reveals HSV DNA 2mil copies/mL and intravenous acyclovir therapy is subsequently added.</a:t>
            </a:r>
          </a:p>
          <a:p>
            <a:pPr marL="0" indent="0">
              <a:lnSpc>
                <a:spcPct val="120000"/>
              </a:lnSpc>
              <a:spcBef>
                <a:spcPts val="0"/>
              </a:spcBef>
              <a:spcAft>
                <a:spcPts val="1800"/>
              </a:spcAft>
              <a:buNone/>
            </a:pPr>
            <a:r>
              <a:rPr lang="en-US" sz="1800" dirty="0"/>
              <a:t>After 3 days of treatment, he becomes oliguric and you notice his serum Cr has increased from 0.9 to 3.2 mg/dL. Automated urinalysis shows only hematuria.</a:t>
            </a:r>
          </a:p>
        </p:txBody>
      </p:sp>
      <p:pic>
        <p:nvPicPr>
          <p:cNvPr id="5" name="Picture 4">
            <a:extLst>
              <a:ext uri="{FF2B5EF4-FFF2-40B4-BE49-F238E27FC236}">
                <a16:creationId xmlns:a16="http://schemas.microsoft.com/office/drawing/2014/main" id="{9BAFE18E-DE52-AD3C-2715-1D165F18F81F}"/>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2199466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66D57-5936-2E0C-2A88-98D9F437E08C}"/>
              </a:ext>
            </a:extLst>
          </p:cNvPr>
          <p:cNvPicPr>
            <a:picLocks noChangeAspect="1"/>
          </p:cNvPicPr>
          <p:nvPr/>
        </p:nvPicPr>
        <p:blipFill>
          <a:blip r:embed="rId2"/>
          <a:stretch>
            <a:fillRect/>
          </a:stretch>
        </p:blipFill>
        <p:spPr>
          <a:xfrm>
            <a:off x="1747361" y="315821"/>
            <a:ext cx="8697277" cy="6226358"/>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136718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EAEC0D-B5D6-E91D-6BFA-12AF2594BBDD}"/>
              </a:ext>
            </a:extLst>
          </p:cNvPr>
          <p:cNvPicPr>
            <a:picLocks noChangeAspect="1"/>
          </p:cNvPicPr>
          <p:nvPr/>
        </p:nvPicPr>
        <p:blipFill>
          <a:blip r:embed="rId2"/>
          <a:stretch>
            <a:fillRect/>
          </a:stretch>
        </p:blipFill>
        <p:spPr>
          <a:xfrm>
            <a:off x="1724819" y="567703"/>
            <a:ext cx="8742362" cy="5722593"/>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4153771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A6A9E9-05B7-53C4-F2A9-EF324259CDAC}"/>
              </a:ext>
            </a:extLst>
          </p:cNvPr>
          <p:cNvPicPr>
            <a:picLocks noChangeAspect="1"/>
          </p:cNvPicPr>
          <p:nvPr/>
        </p:nvPicPr>
        <p:blipFill>
          <a:blip r:embed="rId2"/>
          <a:stretch>
            <a:fillRect/>
          </a:stretch>
        </p:blipFill>
        <p:spPr>
          <a:xfrm>
            <a:off x="1719739" y="564378"/>
            <a:ext cx="8752522" cy="5729244"/>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31626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D015E-799D-8739-E3A4-61E9012E4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BA408C-F84A-C1E0-4C4C-713CB8F25BC0}"/>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8</a:t>
            </a:r>
            <a:endParaRPr lang="en-US" b="1" dirty="0"/>
          </a:p>
        </p:txBody>
      </p:sp>
      <p:sp>
        <p:nvSpPr>
          <p:cNvPr id="3" name="Content Placeholder 2">
            <a:extLst>
              <a:ext uri="{FF2B5EF4-FFF2-40B4-BE49-F238E27FC236}">
                <a16:creationId xmlns:a16="http://schemas.microsoft.com/office/drawing/2014/main" id="{2154E14C-21B6-66EE-7241-9861C23A2421}"/>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What is the next best step in evaluating this patient’s discordant proteinuria?</a:t>
            </a:r>
          </a:p>
          <a:p>
            <a:pPr marL="514350" indent="-514350">
              <a:lnSpc>
                <a:spcPct val="100000"/>
              </a:lnSpc>
              <a:spcBef>
                <a:spcPts val="0"/>
              </a:spcBef>
              <a:spcAft>
                <a:spcPts val="1800"/>
              </a:spcAft>
              <a:buFont typeface="+mj-lt"/>
              <a:buAutoNum type="arabicPeriod"/>
            </a:pPr>
            <a:r>
              <a:rPr lang="en-US" sz="2000" dirty="0"/>
              <a:t>Repeat UA</a:t>
            </a:r>
          </a:p>
          <a:p>
            <a:pPr marL="514350" indent="-514350">
              <a:lnSpc>
                <a:spcPct val="100000"/>
              </a:lnSpc>
              <a:spcBef>
                <a:spcPts val="0"/>
              </a:spcBef>
              <a:spcAft>
                <a:spcPts val="1800"/>
              </a:spcAft>
              <a:buFont typeface="+mj-lt"/>
              <a:buAutoNum type="arabicPeriod"/>
            </a:pPr>
            <a:r>
              <a:rPr lang="en-US" sz="2000" dirty="0"/>
              <a:t>Repeat UPCR and UACR</a:t>
            </a:r>
          </a:p>
          <a:p>
            <a:pPr marL="514350" indent="-514350">
              <a:lnSpc>
                <a:spcPct val="100000"/>
              </a:lnSpc>
              <a:spcBef>
                <a:spcPts val="0"/>
              </a:spcBef>
              <a:spcAft>
                <a:spcPts val="1800"/>
              </a:spcAft>
              <a:buFont typeface="+mj-lt"/>
              <a:buAutoNum type="arabicPeriod"/>
            </a:pPr>
            <a:r>
              <a:rPr lang="en-US" sz="2000" dirty="0"/>
              <a:t>Check an a1c</a:t>
            </a:r>
          </a:p>
          <a:p>
            <a:pPr marL="514350" indent="-514350">
              <a:lnSpc>
                <a:spcPct val="100000"/>
              </a:lnSpc>
              <a:spcBef>
                <a:spcPts val="0"/>
              </a:spcBef>
              <a:spcAft>
                <a:spcPts val="1800"/>
              </a:spcAft>
              <a:buFont typeface="+mj-lt"/>
              <a:buAutoNum type="arabicPeriod"/>
            </a:pPr>
            <a:r>
              <a:rPr lang="en-US" sz="2000" dirty="0"/>
              <a:t>SPEP, UPEP, FLC</a:t>
            </a:r>
          </a:p>
        </p:txBody>
      </p:sp>
      <p:sp>
        <p:nvSpPr>
          <p:cNvPr id="4" name="Content Placeholder 2">
            <a:extLst>
              <a:ext uri="{FF2B5EF4-FFF2-40B4-BE49-F238E27FC236}">
                <a16:creationId xmlns:a16="http://schemas.microsoft.com/office/drawing/2014/main" id="{D68C5FCA-FD5F-FBC2-0C2C-B8E0AE9805A5}"/>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000" dirty="0"/>
              <a:t>A 57-year-woman self-refers to Internal Medicine clinic for evaluation of back discomfort.</a:t>
            </a:r>
          </a:p>
          <a:p>
            <a:pPr marL="0" indent="0">
              <a:lnSpc>
                <a:spcPct val="120000"/>
              </a:lnSpc>
              <a:spcBef>
                <a:spcPts val="0"/>
              </a:spcBef>
              <a:spcAft>
                <a:spcPts val="1800"/>
              </a:spcAft>
              <a:buNone/>
            </a:pPr>
            <a:r>
              <a:rPr lang="en-US" sz="2000" dirty="0"/>
              <a:t>While reviewing her chart from a recent hospital stay for anemia, you notice a UPCR and UACR were both checked to follow-up 2+ proteinuria from a UA done in the ED.</a:t>
            </a:r>
          </a:p>
          <a:p>
            <a:pPr marL="0" indent="0">
              <a:lnSpc>
                <a:spcPct val="120000"/>
              </a:lnSpc>
              <a:spcBef>
                <a:spcPts val="0"/>
              </a:spcBef>
              <a:spcAft>
                <a:spcPts val="1800"/>
              </a:spcAft>
              <a:buNone/>
            </a:pPr>
            <a:r>
              <a:rPr lang="en-US" sz="2000" dirty="0"/>
              <a:t>The UPCR is 5,000 mg/g and the UACR is 30 mg/g.</a:t>
            </a:r>
          </a:p>
          <a:p>
            <a:pPr marL="0" indent="0">
              <a:lnSpc>
                <a:spcPct val="120000"/>
              </a:lnSpc>
              <a:spcBef>
                <a:spcPts val="0"/>
              </a:spcBef>
              <a:spcAft>
                <a:spcPts val="1800"/>
              </a:spcAft>
              <a:buNone/>
            </a:pPr>
            <a:r>
              <a:rPr lang="en-US" sz="2000" dirty="0"/>
              <a:t>Otherwise her vitals are notable for a BP of ~130/~80 (HR ~80).</a:t>
            </a:r>
          </a:p>
        </p:txBody>
      </p:sp>
      <p:pic>
        <p:nvPicPr>
          <p:cNvPr id="5" name="Picture 4">
            <a:extLst>
              <a:ext uri="{FF2B5EF4-FFF2-40B4-BE49-F238E27FC236}">
                <a16:creationId xmlns:a16="http://schemas.microsoft.com/office/drawing/2014/main" id="{CCA0334E-7C3B-E1BB-4AB4-974D19EB63BB}"/>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3619940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5622A-5C85-50E3-CA1B-215101566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AAF56-6D08-C6E6-9B22-5A6DA707BB35}"/>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8</a:t>
            </a:r>
            <a:endParaRPr lang="en-US" b="1" dirty="0"/>
          </a:p>
        </p:txBody>
      </p:sp>
      <p:sp>
        <p:nvSpPr>
          <p:cNvPr id="3" name="Content Placeholder 2">
            <a:extLst>
              <a:ext uri="{FF2B5EF4-FFF2-40B4-BE49-F238E27FC236}">
                <a16:creationId xmlns:a16="http://schemas.microsoft.com/office/drawing/2014/main" id="{40F714F7-259B-41E4-B220-70DF174126DA}"/>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What is the next best step in evaluating this patient’s discordant proteinuria?</a:t>
            </a:r>
          </a:p>
          <a:p>
            <a:pPr marL="514350" indent="-514350">
              <a:lnSpc>
                <a:spcPct val="100000"/>
              </a:lnSpc>
              <a:spcBef>
                <a:spcPts val="0"/>
              </a:spcBef>
              <a:spcAft>
                <a:spcPts val="1800"/>
              </a:spcAft>
              <a:buFont typeface="+mj-lt"/>
              <a:buAutoNum type="arabicPeriod"/>
            </a:pPr>
            <a:r>
              <a:rPr lang="en-US" sz="2000" dirty="0"/>
              <a:t>Repeat UA</a:t>
            </a:r>
          </a:p>
          <a:p>
            <a:pPr marL="514350" indent="-514350">
              <a:lnSpc>
                <a:spcPct val="100000"/>
              </a:lnSpc>
              <a:spcBef>
                <a:spcPts val="0"/>
              </a:spcBef>
              <a:spcAft>
                <a:spcPts val="1800"/>
              </a:spcAft>
              <a:buFont typeface="+mj-lt"/>
              <a:buAutoNum type="arabicPeriod"/>
            </a:pPr>
            <a:r>
              <a:rPr lang="en-US" sz="2000" dirty="0"/>
              <a:t>Repeat UPCR and UACR</a:t>
            </a:r>
          </a:p>
          <a:p>
            <a:pPr marL="514350" indent="-514350">
              <a:lnSpc>
                <a:spcPct val="100000"/>
              </a:lnSpc>
              <a:spcBef>
                <a:spcPts val="0"/>
              </a:spcBef>
              <a:spcAft>
                <a:spcPts val="1800"/>
              </a:spcAft>
              <a:buFont typeface="+mj-lt"/>
              <a:buAutoNum type="arabicPeriod"/>
            </a:pPr>
            <a:r>
              <a:rPr lang="en-US" sz="2000" dirty="0"/>
              <a:t>Check an a1c</a:t>
            </a:r>
          </a:p>
          <a:p>
            <a:pPr marL="514350" indent="-514350">
              <a:lnSpc>
                <a:spcPct val="100000"/>
              </a:lnSpc>
              <a:spcBef>
                <a:spcPts val="0"/>
              </a:spcBef>
              <a:spcAft>
                <a:spcPts val="1800"/>
              </a:spcAft>
              <a:buFont typeface="+mj-lt"/>
              <a:buAutoNum type="arabicPeriod"/>
            </a:pPr>
            <a:r>
              <a:rPr lang="en-US" sz="2000" b="1" dirty="0"/>
              <a:t>SPEP, UPEP, FLC</a:t>
            </a:r>
          </a:p>
        </p:txBody>
      </p:sp>
      <p:sp>
        <p:nvSpPr>
          <p:cNvPr id="4" name="Content Placeholder 2">
            <a:extLst>
              <a:ext uri="{FF2B5EF4-FFF2-40B4-BE49-F238E27FC236}">
                <a16:creationId xmlns:a16="http://schemas.microsoft.com/office/drawing/2014/main" id="{E7B6A12E-AFEB-26E0-18E1-CA0B6B3232F3}"/>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000" dirty="0"/>
              <a:t>A 57-year-woman self-refers to Internal Medicine clinic for evaluation of back discomfort.</a:t>
            </a:r>
          </a:p>
          <a:p>
            <a:pPr marL="0" indent="0">
              <a:lnSpc>
                <a:spcPct val="120000"/>
              </a:lnSpc>
              <a:spcBef>
                <a:spcPts val="0"/>
              </a:spcBef>
              <a:spcAft>
                <a:spcPts val="1800"/>
              </a:spcAft>
              <a:buNone/>
            </a:pPr>
            <a:r>
              <a:rPr lang="en-US" sz="2000" dirty="0"/>
              <a:t>While reviewing her chart from a recent hospital stay for anemia, you notice a UPCR and UACR were both checked to follow-up 2+ proteinuria from a UA done in the ED.</a:t>
            </a:r>
          </a:p>
          <a:p>
            <a:pPr marL="0" indent="0">
              <a:lnSpc>
                <a:spcPct val="120000"/>
              </a:lnSpc>
              <a:spcBef>
                <a:spcPts val="0"/>
              </a:spcBef>
              <a:spcAft>
                <a:spcPts val="1800"/>
              </a:spcAft>
              <a:buNone/>
            </a:pPr>
            <a:r>
              <a:rPr lang="en-US" sz="2000" dirty="0"/>
              <a:t>The UPCR is 5,000 mg/g and the UACR is 30 mg/g.</a:t>
            </a:r>
          </a:p>
          <a:p>
            <a:pPr marL="0" indent="0">
              <a:lnSpc>
                <a:spcPct val="120000"/>
              </a:lnSpc>
              <a:spcBef>
                <a:spcPts val="0"/>
              </a:spcBef>
              <a:spcAft>
                <a:spcPts val="1800"/>
              </a:spcAft>
              <a:buNone/>
            </a:pPr>
            <a:r>
              <a:rPr lang="en-US" sz="2000" dirty="0"/>
              <a:t>Otherwise her vitals are notable for a BP of ~130/~80 (HR ~80).</a:t>
            </a:r>
          </a:p>
        </p:txBody>
      </p:sp>
      <p:pic>
        <p:nvPicPr>
          <p:cNvPr id="5" name="Picture 4">
            <a:extLst>
              <a:ext uri="{FF2B5EF4-FFF2-40B4-BE49-F238E27FC236}">
                <a16:creationId xmlns:a16="http://schemas.microsoft.com/office/drawing/2014/main" id="{983B9708-BEB2-B9AC-AA71-327C520D5BC3}"/>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4122815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9A9F8-1991-0108-90DE-4ECF45549964}"/>
              </a:ext>
            </a:extLst>
          </p:cNvPr>
          <p:cNvPicPr>
            <a:picLocks noChangeAspect="1"/>
          </p:cNvPicPr>
          <p:nvPr/>
        </p:nvPicPr>
        <p:blipFill>
          <a:blip r:embed="rId2"/>
          <a:stretch>
            <a:fillRect/>
          </a:stretch>
        </p:blipFill>
        <p:spPr>
          <a:xfrm>
            <a:off x="685800" y="1752600"/>
            <a:ext cx="10820400" cy="335280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087139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14D0A-77BC-986A-C097-62950B88D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271519" y="-2362843"/>
            <a:ext cx="5648960" cy="11583685"/>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35057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4E33-C6C6-79C9-B111-97CA218D1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6C1DE-372F-0117-A72E-F20EED352E7E}"/>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9</a:t>
            </a:r>
            <a:endParaRPr lang="en-US" b="1" dirty="0"/>
          </a:p>
        </p:txBody>
      </p:sp>
      <p:sp>
        <p:nvSpPr>
          <p:cNvPr id="3" name="Content Placeholder 2">
            <a:extLst>
              <a:ext uri="{FF2B5EF4-FFF2-40B4-BE49-F238E27FC236}">
                <a16:creationId xmlns:a16="http://schemas.microsoft.com/office/drawing/2014/main" id="{73DA41E6-4753-801B-90CE-C5DB39DA4969}"/>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What is the most likely cause of her kidney injury?</a:t>
            </a:r>
          </a:p>
          <a:p>
            <a:pPr marL="514350" indent="-514350">
              <a:lnSpc>
                <a:spcPct val="100000"/>
              </a:lnSpc>
              <a:spcBef>
                <a:spcPts val="0"/>
              </a:spcBef>
              <a:spcAft>
                <a:spcPts val="1800"/>
              </a:spcAft>
              <a:buFont typeface="+mj-lt"/>
              <a:buAutoNum type="arabicPeriod"/>
            </a:pPr>
            <a:r>
              <a:rPr lang="en-US" sz="1800" dirty="0"/>
              <a:t>Prerenal Azotemia</a:t>
            </a:r>
          </a:p>
          <a:p>
            <a:pPr marL="514350" indent="-514350">
              <a:lnSpc>
                <a:spcPct val="100000"/>
              </a:lnSpc>
              <a:spcBef>
                <a:spcPts val="0"/>
              </a:spcBef>
              <a:spcAft>
                <a:spcPts val="1800"/>
              </a:spcAft>
              <a:buFont typeface="+mj-lt"/>
              <a:buAutoNum type="arabicPeriod"/>
            </a:pPr>
            <a:r>
              <a:rPr lang="en-US" sz="1800" dirty="0"/>
              <a:t>Acute tubular necrosis/injury</a:t>
            </a:r>
          </a:p>
          <a:p>
            <a:pPr marL="514350" indent="-514350">
              <a:lnSpc>
                <a:spcPct val="100000"/>
              </a:lnSpc>
              <a:spcBef>
                <a:spcPts val="0"/>
              </a:spcBef>
              <a:spcAft>
                <a:spcPts val="1800"/>
              </a:spcAft>
              <a:buFont typeface="+mj-lt"/>
              <a:buAutoNum type="arabicPeriod"/>
            </a:pPr>
            <a:r>
              <a:rPr lang="en-US" sz="1800" dirty="0"/>
              <a:t>Glomerulonephritis</a:t>
            </a:r>
          </a:p>
          <a:p>
            <a:pPr marL="514350" indent="-514350">
              <a:lnSpc>
                <a:spcPct val="100000"/>
              </a:lnSpc>
              <a:spcBef>
                <a:spcPts val="0"/>
              </a:spcBef>
              <a:spcAft>
                <a:spcPts val="1800"/>
              </a:spcAft>
              <a:buFont typeface="+mj-lt"/>
              <a:buAutoNum type="arabicPeriod"/>
            </a:pPr>
            <a:r>
              <a:rPr lang="en-US" sz="1800" dirty="0"/>
              <a:t>Interstitial Nephritis</a:t>
            </a:r>
          </a:p>
        </p:txBody>
      </p:sp>
      <p:sp>
        <p:nvSpPr>
          <p:cNvPr id="4" name="Content Placeholder 2">
            <a:extLst>
              <a:ext uri="{FF2B5EF4-FFF2-40B4-BE49-F238E27FC236}">
                <a16:creationId xmlns:a16="http://schemas.microsoft.com/office/drawing/2014/main" id="{F30E0ED4-B8B3-7690-F2A9-695CF1812FD3}"/>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are admitting a 76-year-old woman from the ED who is presenting with malaise. Work-up in the ED was notable for a newly elevated Cr of 5.6 (</a:t>
            </a:r>
            <a:r>
              <a:rPr lang="en-US" sz="1800" dirty="0" err="1"/>
              <a:t>bCr</a:t>
            </a:r>
            <a:r>
              <a:rPr lang="en-US" sz="1800" dirty="0"/>
              <a:t> of ~1.1).</a:t>
            </a:r>
          </a:p>
          <a:p>
            <a:pPr marL="0" indent="0">
              <a:lnSpc>
                <a:spcPct val="120000"/>
              </a:lnSpc>
              <a:spcBef>
                <a:spcPts val="0"/>
              </a:spcBef>
              <a:spcAft>
                <a:spcPts val="1800"/>
              </a:spcAft>
              <a:buNone/>
            </a:pPr>
            <a:r>
              <a:rPr lang="en-US" sz="1800" dirty="0"/>
              <a:t>History is notable for locally advanced gastric cancer for which she receives pembrolizumab every 6 weeks, HTN, GERD, and t2DM.</a:t>
            </a:r>
          </a:p>
          <a:p>
            <a:pPr marL="0" indent="0">
              <a:lnSpc>
                <a:spcPct val="120000"/>
              </a:lnSpc>
              <a:spcBef>
                <a:spcPts val="0"/>
              </a:spcBef>
              <a:spcAft>
                <a:spcPts val="1800"/>
              </a:spcAft>
              <a:buNone/>
            </a:pPr>
            <a:r>
              <a:rPr lang="en-US" sz="1800" dirty="0"/>
              <a:t>Rx: amlodipine, insulin (glargine and </a:t>
            </a:r>
            <a:r>
              <a:rPr lang="en-US" sz="1800" dirty="0" err="1"/>
              <a:t>aspart</a:t>
            </a:r>
            <a:r>
              <a:rPr lang="en-US" sz="1800" dirty="0"/>
              <a:t>), pantoprazole.</a:t>
            </a:r>
          </a:p>
          <a:p>
            <a:pPr marL="0" indent="0">
              <a:lnSpc>
                <a:spcPct val="120000"/>
              </a:lnSpc>
              <a:spcBef>
                <a:spcPts val="0"/>
              </a:spcBef>
              <a:spcAft>
                <a:spcPts val="1800"/>
              </a:spcAft>
              <a:buNone/>
            </a:pPr>
            <a:r>
              <a:rPr lang="en-US" sz="1800" dirty="0"/>
              <a:t>Vitals: BP 130/80 (HR 70s), afebrile, comfortable on AA (SpO2 ~95%, RR 12)</a:t>
            </a:r>
          </a:p>
          <a:p>
            <a:pPr marL="0" indent="0">
              <a:lnSpc>
                <a:spcPct val="120000"/>
              </a:lnSpc>
              <a:spcBef>
                <a:spcPts val="0"/>
              </a:spcBef>
              <a:spcAft>
                <a:spcPts val="1800"/>
              </a:spcAft>
              <a:buNone/>
            </a:pPr>
            <a:r>
              <a:rPr lang="en-US" sz="1800" dirty="0"/>
              <a:t>You order a UA which is notable for trace proteinuria and 1+ WBCs without any bacteria.</a:t>
            </a:r>
          </a:p>
        </p:txBody>
      </p:sp>
      <p:pic>
        <p:nvPicPr>
          <p:cNvPr id="5" name="Picture 4">
            <a:extLst>
              <a:ext uri="{FF2B5EF4-FFF2-40B4-BE49-F238E27FC236}">
                <a16:creationId xmlns:a16="http://schemas.microsoft.com/office/drawing/2014/main" id="{1758E674-7E14-6B24-96BA-2776F9077FB1}"/>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3664929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B566F-02C2-E0D4-FFCF-66C2A00B79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6D0DD6-D671-1DC7-BDFA-0DE9645BB8E9}"/>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9</a:t>
            </a:r>
            <a:endParaRPr lang="en-US" b="1" dirty="0"/>
          </a:p>
        </p:txBody>
      </p:sp>
      <p:sp>
        <p:nvSpPr>
          <p:cNvPr id="3" name="Content Placeholder 2">
            <a:extLst>
              <a:ext uri="{FF2B5EF4-FFF2-40B4-BE49-F238E27FC236}">
                <a16:creationId xmlns:a16="http://schemas.microsoft.com/office/drawing/2014/main" id="{DFA57FCA-ECEB-4C02-9E96-A1D8EB906F0A}"/>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What is the most likely cause of her kidney injury?</a:t>
            </a:r>
          </a:p>
          <a:p>
            <a:pPr marL="514350" indent="-514350">
              <a:lnSpc>
                <a:spcPct val="100000"/>
              </a:lnSpc>
              <a:spcBef>
                <a:spcPts val="0"/>
              </a:spcBef>
              <a:spcAft>
                <a:spcPts val="1800"/>
              </a:spcAft>
              <a:buFont typeface="+mj-lt"/>
              <a:buAutoNum type="arabicPeriod"/>
            </a:pPr>
            <a:r>
              <a:rPr lang="en-US" sz="1800" dirty="0"/>
              <a:t>Prerenal Azotemia</a:t>
            </a:r>
          </a:p>
          <a:p>
            <a:pPr marL="514350" indent="-514350">
              <a:lnSpc>
                <a:spcPct val="100000"/>
              </a:lnSpc>
              <a:spcBef>
                <a:spcPts val="0"/>
              </a:spcBef>
              <a:spcAft>
                <a:spcPts val="1800"/>
              </a:spcAft>
              <a:buFont typeface="+mj-lt"/>
              <a:buAutoNum type="arabicPeriod"/>
            </a:pPr>
            <a:r>
              <a:rPr lang="en-US" sz="1800" dirty="0"/>
              <a:t>Acute tubular necrosis/injury</a:t>
            </a:r>
          </a:p>
          <a:p>
            <a:pPr marL="514350" indent="-514350">
              <a:lnSpc>
                <a:spcPct val="100000"/>
              </a:lnSpc>
              <a:spcBef>
                <a:spcPts val="0"/>
              </a:spcBef>
              <a:spcAft>
                <a:spcPts val="1800"/>
              </a:spcAft>
              <a:buFont typeface="+mj-lt"/>
              <a:buAutoNum type="arabicPeriod"/>
            </a:pPr>
            <a:r>
              <a:rPr lang="en-US" sz="1800" dirty="0"/>
              <a:t>Glomerulonephritis</a:t>
            </a:r>
          </a:p>
          <a:p>
            <a:pPr marL="514350" indent="-514350">
              <a:lnSpc>
                <a:spcPct val="100000"/>
              </a:lnSpc>
              <a:spcBef>
                <a:spcPts val="0"/>
              </a:spcBef>
              <a:spcAft>
                <a:spcPts val="1800"/>
              </a:spcAft>
              <a:buFont typeface="+mj-lt"/>
              <a:buAutoNum type="arabicPeriod"/>
            </a:pPr>
            <a:r>
              <a:rPr lang="en-US" sz="1800" b="1" dirty="0"/>
              <a:t>Interstitial Nephritis</a:t>
            </a:r>
          </a:p>
        </p:txBody>
      </p:sp>
      <p:sp>
        <p:nvSpPr>
          <p:cNvPr id="4" name="Content Placeholder 2">
            <a:extLst>
              <a:ext uri="{FF2B5EF4-FFF2-40B4-BE49-F238E27FC236}">
                <a16:creationId xmlns:a16="http://schemas.microsoft.com/office/drawing/2014/main" id="{CE58DBE2-5CD9-9A18-4CC2-49E2A4AA5824}"/>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are admitting a 76-year-old woman from the ED who is presenting with malaise. Work-up in the ED was notable for a newly elevated Cr of 5.6 (</a:t>
            </a:r>
            <a:r>
              <a:rPr lang="en-US" sz="1800" dirty="0" err="1"/>
              <a:t>bCr</a:t>
            </a:r>
            <a:r>
              <a:rPr lang="en-US" sz="1800" dirty="0"/>
              <a:t> of ~1.1).</a:t>
            </a:r>
          </a:p>
          <a:p>
            <a:pPr marL="0" indent="0">
              <a:lnSpc>
                <a:spcPct val="120000"/>
              </a:lnSpc>
              <a:spcBef>
                <a:spcPts val="0"/>
              </a:spcBef>
              <a:spcAft>
                <a:spcPts val="1800"/>
              </a:spcAft>
              <a:buNone/>
            </a:pPr>
            <a:r>
              <a:rPr lang="en-US" sz="1800" dirty="0"/>
              <a:t>History is notable for locally advanced gastric cancer for which she receives pembrolizumab every 6 weeks, HTN, GERD, and t2DM.</a:t>
            </a:r>
          </a:p>
          <a:p>
            <a:pPr marL="0" indent="0">
              <a:lnSpc>
                <a:spcPct val="120000"/>
              </a:lnSpc>
              <a:spcBef>
                <a:spcPts val="0"/>
              </a:spcBef>
              <a:spcAft>
                <a:spcPts val="1800"/>
              </a:spcAft>
              <a:buNone/>
            </a:pPr>
            <a:r>
              <a:rPr lang="en-US" sz="1800" dirty="0"/>
              <a:t>Rx: amlodipine, insulin (glargine and </a:t>
            </a:r>
            <a:r>
              <a:rPr lang="en-US" sz="1800" dirty="0" err="1"/>
              <a:t>aspart</a:t>
            </a:r>
            <a:r>
              <a:rPr lang="en-US" sz="1800" dirty="0"/>
              <a:t>), pantoprazole.</a:t>
            </a:r>
          </a:p>
          <a:p>
            <a:pPr marL="0" indent="0">
              <a:lnSpc>
                <a:spcPct val="120000"/>
              </a:lnSpc>
              <a:spcBef>
                <a:spcPts val="0"/>
              </a:spcBef>
              <a:spcAft>
                <a:spcPts val="1800"/>
              </a:spcAft>
              <a:buNone/>
            </a:pPr>
            <a:r>
              <a:rPr lang="en-US" sz="1800" dirty="0"/>
              <a:t>Vitals: BP 130/80 (HR 70s), afebrile, comfortable on AA (SpO2 ~95%, RR 12)</a:t>
            </a:r>
          </a:p>
          <a:p>
            <a:pPr marL="0" indent="0">
              <a:lnSpc>
                <a:spcPct val="120000"/>
              </a:lnSpc>
              <a:spcBef>
                <a:spcPts val="0"/>
              </a:spcBef>
              <a:spcAft>
                <a:spcPts val="1800"/>
              </a:spcAft>
              <a:buNone/>
            </a:pPr>
            <a:r>
              <a:rPr lang="en-US" sz="1800" dirty="0"/>
              <a:t>You order a UA which is notable for trace proteinuria and 1+ WBCs without any bacteria.</a:t>
            </a:r>
          </a:p>
        </p:txBody>
      </p:sp>
      <p:pic>
        <p:nvPicPr>
          <p:cNvPr id="5" name="Picture 4">
            <a:extLst>
              <a:ext uri="{FF2B5EF4-FFF2-40B4-BE49-F238E27FC236}">
                <a16:creationId xmlns:a16="http://schemas.microsoft.com/office/drawing/2014/main" id="{D7F86BF3-02B3-EAC6-AF5B-7BA292F2BF58}"/>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763079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3C8B9A-8D54-95E2-788B-A5860E299618}"/>
              </a:ext>
            </a:extLst>
          </p:cNvPr>
          <p:cNvPicPr>
            <a:picLocks noChangeAspect="1"/>
          </p:cNvPicPr>
          <p:nvPr/>
        </p:nvPicPr>
        <p:blipFill>
          <a:blip r:embed="rId2"/>
          <a:stretch>
            <a:fillRect/>
          </a:stretch>
        </p:blipFill>
        <p:spPr>
          <a:xfrm>
            <a:off x="1972610" y="159858"/>
            <a:ext cx="8246780" cy="6538284"/>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458669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EC56C-1C08-29B0-88E1-E3CD1C6F37D1}"/>
              </a:ext>
            </a:extLst>
          </p:cNvPr>
          <p:cNvPicPr>
            <a:picLocks noChangeAspect="1"/>
          </p:cNvPicPr>
          <p:nvPr/>
        </p:nvPicPr>
        <p:blipFill>
          <a:blip r:embed="rId2"/>
          <a:stretch>
            <a:fillRect/>
          </a:stretch>
        </p:blipFill>
        <p:spPr>
          <a:xfrm>
            <a:off x="1431925" y="744145"/>
            <a:ext cx="9328150" cy="536971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531280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88FA8B-DBAF-63FF-68DE-BEBD8418F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660" y="704499"/>
            <a:ext cx="10520680" cy="5449002"/>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51752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3D6C1-88BE-760E-84CD-424D87B9B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75586-2EBE-0B41-41AA-19CD09CDD73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Interstitial Nephritis (IN)</a:t>
            </a:r>
          </a:p>
        </p:txBody>
      </p:sp>
      <p:pic>
        <p:nvPicPr>
          <p:cNvPr id="12" name="Picture 11">
            <a:extLst>
              <a:ext uri="{FF2B5EF4-FFF2-40B4-BE49-F238E27FC236}">
                <a16:creationId xmlns:a16="http://schemas.microsoft.com/office/drawing/2014/main" id="{50C40355-45B3-839D-036D-7E347728B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1" y="2071788"/>
            <a:ext cx="3296535" cy="3296535"/>
          </a:xfrm>
          <a:prstGeom prst="rect">
            <a:avLst/>
          </a:prstGeom>
        </p:spPr>
      </p:pic>
      <p:sp>
        <p:nvSpPr>
          <p:cNvPr id="13" name="TextBox 12">
            <a:extLst>
              <a:ext uri="{FF2B5EF4-FFF2-40B4-BE49-F238E27FC236}">
                <a16:creationId xmlns:a16="http://schemas.microsoft.com/office/drawing/2014/main" id="{258F599C-1E2F-2B1B-3303-81C2E040DE68}"/>
              </a:ext>
            </a:extLst>
          </p:cNvPr>
          <p:cNvSpPr txBox="1"/>
          <p:nvPr/>
        </p:nvSpPr>
        <p:spPr>
          <a:xfrm>
            <a:off x="7028121" y="2622120"/>
            <a:ext cx="4750981" cy="2677656"/>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Stop the drug…IN may persist</a:t>
            </a: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May need </a:t>
            </a:r>
            <a:r>
              <a:rPr lang="en-US" sz="2800" b="1" dirty="0">
                <a:latin typeface="Times New Roman" panose="02020603050405020304" pitchFamily="18" charset="0"/>
                <a:cs typeface="Times New Roman" panose="02020603050405020304" pitchFamily="18" charset="0"/>
              </a:rPr>
              <a:t>glucocorticoid</a:t>
            </a: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Refractory cases may need </a:t>
            </a:r>
            <a:r>
              <a:rPr lang="en-US" sz="2800" b="1" dirty="0">
                <a:latin typeface="Times New Roman" panose="02020603050405020304" pitchFamily="18" charset="0"/>
                <a:cs typeface="Times New Roman" panose="02020603050405020304" pitchFamily="18" charset="0"/>
              </a:rPr>
              <a:t>infliximab</a:t>
            </a:r>
          </a:p>
        </p:txBody>
      </p:sp>
      <p:pic>
        <p:nvPicPr>
          <p:cNvPr id="15" name="Picture 14">
            <a:extLst>
              <a:ext uri="{FF2B5EF4-FFF2-40B4-BE49-F238E27FC236}">
                <a16:creationId xmlns:a16="http://schemas.microsoft.com/office/drawing/2014/main" id="{94C34A1B-96B8-3085-14D0-703AA3883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82984"/>
            <a:ext cx="2478272" cy="2478272"/>
          </a:xfrm>
          <a:prstGeom prst="rect">
            <a:avLst/>
          </a:prstGeom>
        </p:spPr>
      </p:pic>
      <p:pic>
        <p:nvPicPr>
          <p:cNvPr id="18" name="Picture 17">
            <a:extLst>
              <a:ext uri="{FF2B5EF4-FFF2-40B4-BE49-F238E27FC236}">
                <a16:creationId xmlns:a16="http://schemas.microsoft.com/office/drawing/2014/main" id="{DA56FC55-0B0D-2F95-8172-6917C402E2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51838" y="3736790"/>
            <a:ext cx="2069805" cy="3104707"/>
          </a:xfrm>
          <a:prstGeom prst="rect">
            <a:avLst/>
          </a:prstGeom>
        </p:spPr>
      </p:pic>
    </p:spTree>
    <p:extLst>
      <p:ext uri="{BB962C8B-B14F-4D97-AF65-F5344CB8AC3E}">
        <p14:creationId xmlns:p14="http://schemas.microsoft.com/office/powerpoint/2010/main" val="26328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87350-125A-AD7C-F68A-96769B094DBF}"/>
              </a:ext>
            </a:extLst>
          </p:cNvPr>
          <p:cNvPicPr>
            <a:picLocks noChangeAspect="1"/>
          </p:cNvPicPr>
          <p:nvPr/>
        </p:nvPicPr>
        <p:blipFill>
          <a:blip r:embed="rId2"/>
          <a:stretch>
            <a:fillRect/>
          </a:stretch>
        </p:blipFill>
        <p:spPr>
          <a:xfrm>
            <a:off x="1014412" y="1047750"/>
            <a:ext cx="10163175" cy="476250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286387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6C877-3271-9347-AA96-052CDDA6E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8AB09-85FB-55E8-2D4D-06FB261BE969}"/>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10</a:t>
            </a:r>
            <a:endParaRPr lang="en-US" b="1" dirty="0"/>
          </a:p>
        </p:txBody>
      </p:sp>
      <p:sp>
        <p:nvSpPr>
          <p:cNvPr id="3" name="Content Placeholder 2">
            <a:extLst>
              <a:ext uri="{FF2B5EF4-FFF2-40B4-BE49-F238E27FC236}">
                <a16:creationId xmlns:a16="http://schemas.microsoft.com/office/drawing/2014/main" id="{2BEE47B4-F21F-C285-6413-872C32E7592B}"/>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next step in management to reduce progression of kidney disease?</a:t>
            </a:r>
          </a:p>
          <a:p>
            <a:pPr marL="514350" indent="-514350">
              <a:lnSpc>
                <a:spcPct val="100000"/>
              </a:lnSpc>
              <a:spcBef>
                <a:spcPts val="0"/>
              </a:spcBef>
              <a:spcAft>
                <a:spcPts val="1800"/>
              </a:spcAft>
              <a:buFont typeface="+mj-lt"/>
              <a:buAutoNum type="arabicPeriod"/>
            </a:pPr>
            <a:r>
              <a:rPr lang="en-US" sz="2000" dirty="0"/>
              <a:t>Add </a:t>
            </a:r>
            <a:r>
              <a:rPr lang="en-US" sz="2000" dirty="0" err="1"/>
              <a:t>finerenone</a:t>
            </a:r>
            <a:endParaRPr lang="en-US" sz="2000" dirty="0"/>
          </a:p>
          <a:p>
            <a:pPr marL="514350" indent="-514350">
              <a:lnSpc>
                <a:spcPct val="100000"/>
              </a:lnSpc>
              <a:spcBef>
                <a:spcPts val="0"/>
              </a:spcBef>
              <a:spcAft>
                <a:spcPts val="1800"/>
              </a:spcAft>
              <a:buFont typeface="+mj-lt"/>
              <a:buAutoNum type="arabicPeriod"/>
            </a:pPr>
            <a:r>
              <a:rPr lang="en-US" sz="2000" dirty="0"/>
              <a:t>Add dapagliflozin</a:t>
            </a:r>
          </a:p>
          <a:p>
            <a:pPr marL="514350" indent="-514350">
              <a:lnSpc>
                <a:spcPct val="100000"/>
              </a:lnSpc>
              <a:spcBef>
                <a:spcPts val="0"/>
              </a:spcBef>
              <a:spcAft>
                <a:spcPts val="1800"/>
              </a:spcAft>
              <a:buFont typeface="+mj-lt"/>
              <a:buAutoNum type="arabicPeriod"/>
            </a:pPr>
            <a:r>
              <a:rPr lang="en-US" sz="2000" dirty="0"/>
              <a:t>Add losartan</a:t>
            </a:r>
          </a:p>
          <a:p>
            <a:pPr marL="514350" indent="-514350">
              <a:lnSpc>
                <a:spcPct val="100000"/>
              </a:lnSpc>
              <a:spcBef>
                <a:spcPts val="0"/>
              </a:spcBef>
              <a:spcAft>
                <a:spcPts val="1800"/>
              </a:spcAft>
              <a:buFont typeface="+mj-lt"/>
              <a:buAutoNum type="arabicPeriod"/>
            </a:pPr>
            <a:r>
              <a:rPr lang="en-US" sz="2000" dirty="0"/>
              <a:t>Refer to RD for low-protein diet</a:t>
            </a:r>
          </a:p>
        </p:txBody>
      </p:sp>
      <p:sp>
        <p:nvSpPr>
          <p:cNvPr id="4" name="Content Placeholder 2">
            <a:extLst>
              <a:ext uri="{FF2B5EF4-FFF2-40B4-BE49-F238E27FC236}">
                <a16:creationId xmlns:a16="http://schemas.microsoft.com/office/drawing/2014/main" id="{842EDD80-AF6A-445A-3E1A-021853750FF9}"/>
              </a:ext>
            </a:extLst>
          </p:cNvPr>
          <p:cNvSpPr txBox="1">
            <a:spLocks/>
          </p:cNvSpPr>
          <p:nvPr/>
        </p:nvSpPr>
        <p:spPr>
          <a:xfrm>
            <a:off x="838200" y="1690688"/>
            <a:ext cx="6517640" cy="44862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are seeing a 58-year-old man with t2DM complicated by CKD-G3a-A3, neuropathy, and retinopathy in follow-up. He reports feeling well and is still working to get his blood glucose levels under better control.</a:t>
            </a:r>
          </a:p>
          <a:p>
            <a:pPr marL="0" indent="0">
              <a:lnSpc>
                <a:spcPct val="120000"/>
              </a:lnSpc>
              <a:spcBef>
                <a:spcPts val="0"/>
              </a:spcBef>
              <a:spcAft>
                <a:spcPts val="1800"/>
              </a:spcAft>
              <a:buNone/>
            </a:pPr>
            <a:r>
              <a:rPr lang="en-US" sz="1800" dirty="0"/>
              <a:t>His current medications include lisinopril, metformin, and atorvastatin.</a:t>
            </a:r>
          </a:p>
          <a:p>
            <a:pPr marL="0" indent="0">
              <a:lnSpc>
                <a:spcPct val="120000"/>
              </a:lnSpc>
              <a:spcBef>
                <a:spcPts val="0"/>
              </a:spcBef>
              <a:spcAft>
                <a:spcPts val="1800"/>
              </a:spcAft>
              <a:buNone/>
            </a:pPr>
            <a:r>
              <a:rPr lang="en-US" sz="1800" dirty="0"/>
              <a:t>Vitals are notable for BP 118/72 (HR 78), otherwise his exam is notable for symmetric loss of light touch sensation to monofilament in most toes.</a:t>
            </a:r>
          </a:p>
          <a:p>
            <a:pPr marL="0" indent="0">
              <a:lnSpc>
                <a:spcPct val="120000"/>
              </a:lnSpc>
              <a:spcBef>
                <a:spcPts val="0"/>
              </a:spcBef>
              <a:spcAft>
                <a:spcPts val="1800"/>
              </a:spcAft>
              <a:buNone/>
            </a:pPr>
            <a:r>
              <a:rPr lang="en-US" sz="1800" dirty="0"/>
              <a:t>Labs done just before his clinic visit are notable for a Cr of 2.1 (unchanged), K of 5.2 (averaging 5.1-5.4 over past few months), and a UACR of 950mg/g.</a:t>
            </a:r>
          </a:p>
        </p:txBody>
      </p:sp>
      <p:pic>
        <p:nvPicPr>
          <p:cNvPr id="5" name="Picture 4">
            <a:extLst>
              <a:ext uri="{FF2B5EF4-FFF2-40B4-BE49-F238E27FC236}">
                <a16:creationId xmlns:a16="http://schemas.microsoft.com/office/drawing/2014/main" id="{C47E3185-D645-B90E-1EFE-B419C0E546CF}"/>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2522600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FB370-7DDA-64C1-96A9-F8FE353C8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E793D-7252-6BF5-139D-4CB3AD5113FE}"/>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10</a:t>
            </a:r>
            <a:endParaRPr lang="en-US" b="1" dirty="0"/>
          </a:p>
        </p:txBody>
      </p:sp>
      <p:sp>
        <p:nvSpPr>
          <p:cNvPr id="3" name="Content Placeholder 2">
            <a:extLst>
              <a:ext uri="{FF2B5EF4-FFF2-40B4-BE49-F238E27FC236}">
                <a16:creationId xmlns:a16="http://schemas.microsoft.com/office/drawing/2014/main" id="{957D9E14-5B46-0B29-9EAF-574DB3B80798}"/>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next step in management to reduce progression of kidney disease?</a:t>
            </a:r>
          </a:p>
          <a:p>
            <a:pPr marL="514350" indent="-514350">
              <a:lnSpc>
                <a:spcPct val="100000"/>
              </a:lnSpc>
              <a:spcBef>
                <a:spcPts val="0"/>
              </a:spcBef>
              <a:spcAft>
                <a:spcPts val="1800"/>
              </a:spcAft>
              <a:buFont typeface="+mj-lt"/>
              <a:buAutoNum type="arabicPeriod"/>
            </a:pPr>
            <a:r>
              <a:rPr lang="en-US" sz="2000" dirty="0"/>
              <a:t>Add </a:t>
            </a:r>
            <a:r>
              <a:rPr lang="en-US" sz="2000" dirty="0" err="1"/>
              <a:t>finerenone</a:t>
            </a:r>
            <a:endParaRPr lang="en-US" sz="2000" dirty="0"/>
          </a:p>
          <a:p>
            <a:pPr marL="514350" indent="-514350">
              <a:lnSpc>
                <a:spcPct val="100000"/>
              </a:lnSpc>
              <a:spcBef>
                <a:spcPts val="0"/>
              </a:spcBef>
              <a:spcAft>
                <a:spcPts val="1800"/>
              </a:spcAft>
              <a:buFont typeface="+mj-lt"/>
              <a:buAutoNum type="arabicPeriod"/>
            </a:pPr>
            <a:r>
              <a:rPr lang="en-US" sz="2000" b="1" dirty="0"/>
              <a:t>Add dapagliflozin</a:t>
            </a:r>
          </a:p>
          <a:p>
            <a:pPr marL="514350" indent="-514350">
              <a:lnSpc>
                <a:spcPct val="100000"/>
              </a:lnSpc>
              <a:spcBef>
                <a:spcPts val="0"/>
              </a:spcBef>
              <a:spcAft>
                <a:spcPts val="1800"/>
              </a:spcAft>
              <a:buFont typeface="+mj-lt"/>
              <a:buAutoNum type="arabicPeriod"/>
            </a:pPr>
            <a:r>
              <a:rPr lang="en-US" sz="2000" dirty="0"/>
              <a:t>Add losartan</a:t>
            </a:r>
          </a:p>
          <a:p>
            <a:pPr marL="514350" indent="-514350">
              <a:lnSpc>
                <a:spcPct val="100000"/>
              </a:lnSpc>
              <a:spcBef>
                <a:spcPts val="0"/>
              </a:spcBef>
              <a:spcAft>
                <a:spcPts val="1800"/>
              </a:spcAft>
              <a:buFont typeface="+mj-lt"/>
              <a:buAutoNum type="arabicPeriod"/>
            </a:pPr>
            <a:r>
              <a:rPr lang="en-US" sz="2000" dirty="0"/>
              <a:t>Refer to RD for low-protein diet</a:t>
            </a:r>
          </a:p>
        </p:txBody>
      </p:sp>
      <p:sp>
        <p:nvSpPr>
          <p:cNvPr id="4" name="Content Placeholder 2">
            <a:extLst>
              <a:ext uri="{FF2B5EF4-FFF2-40B4-BE49-F238E27FC236}">
                <a16:creationId xmlns:a16="http://schemas.microsoft.com/office/drawing/2014/main" id="{C511C5FC-AC10-2D6D-3A8F-23472E63A335}"/>
              </a:ext>
            </a:extLst>
          </p:cNvPr>
          <p:cNvSpPr txBox="1">
            <a:spLocks/>
          </p:cNvSpPr>
          <p:nvPr/>
        </p:nvSpPr>
        <p:spPr>
          <a:xfrm>
            <a:off x="838200" y="1690688"/>
            <a:ext cx="6517640" cy="44862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are seeing a 58-year-old man with t2DM complicated by CKD-G3a-A3, neuropathy, and retinopathy in follow-up. He reports feeling well and is still working to get his blood glucose levels under better control.</a:t>
            </a:r>
          </a:p>
          <a:p>
            <a:pPr marL="0" indent="0">
              <a:lnSpc>
                <a:spcPct val="120000"/>
              </a:lnSpc>
              <a:spcBef>
                <a:spcPts val="0"/>
              </a:spcBef>
              <a:spcAft>
                <a:spcPts val="1800"/>
              </a:spcAft>
              <a:buNone/>
            </a:pPr>
            <a:r>
              <a:rPr lang="en-US" sz="1800" dirty="0"/>
              <a:t>His current medications include lisinopril, metformin, and atorvastatin.</a:t>
            </a:r>
          </a:p>
          <a:p>
            <a:pPr marL="0" indent="0">
              <a:lnSpc>
                <a:spcPct val="120000"/>
              </a:lnSpc>
              <a:spcBef>
                <a:spcPts val="0"/>
              </a:spcBef>
              <a:spcAft>
                <a:spcPts val="1800"/>
              </a:spcAft>
              <a:buNone/>
            </a:pPr>
            <a:r>
              <a:rPr lang="en-US" sz="1800" dirty="0"/>
              <a:t>Vitals are notable for BP 118/72 (HR 78), otherwise his exam is notable for symmetric loss of light touch sensation to monofilament in most toes.</a:t>
            </a:r>
          </a:p>
          <a:p>
            <a:pPr marL="0" indent="0">
              <a:lnSpc>
                <a:spcPct val="120000"/>
              </a:lnSpc>
              <a:spcBef>
                <a:spcPts val="0"/>
              </a:spcBef>
              <a:spcAft>
                <a:spcPts val="1800"/>
              </a:spcAft>
              <a:buNone/>
            </a:pPr>
            <a:r>
              <a:rPr lang="en-US" sz="1800" dirty="0"/>
              <a:t>Labs done just before his clinic visit are notable for a Cr of 2.1 (unchanged), K of 5.2 (averaging 5.1-5.4 over past few months), and a UACR of 950mg/g.</a:t>
            </a:r>
          </a:p>
        </p:txBody>
      </p:sp>
      <p:pic>
        <p:nvPicPr>
          <p:cNvPr id="5" name="Picture 4">
            <a:extLst>
              <a:ext uri="{FF2B5EF4-FFF2-40B4-BE49-F238E27FC236}">
                <a16:creationId xmlns:a16="http://schemas.microsoft.com/office/drawing/2014/main" id="{3FD604D9-BFE3-369E-C210-8462CF396DD5}"/>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2692272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98F5C-1224-A251-9873-D113A89D45E0}"/>
              </a:ext>
            </a:extLst>
          </p:cNvPr>
          <p:cNvPicPr>
            <a:picLocks noChangeAspect="1"/>
          </p:cNvPicPr>
          <p:nvPr/>
        </p:nvPicPr>
        <p:blipFill>
          <a:blip r:embed="rId2"/>
          <a:stretch>
            <a:fillRect/>
          </a:stretch>
        </p:blipFill>
        <p:spPr>
          <a:xfrm>
            <a:off x="600393" y="345758"/>
            <a:ext cx="5014334" cy="2377440"/>
          </a:xfrm>
          <a:prstGeom prst="rect">
            <a:avLst/>
          </a:prstGeom>
          <a:effectLst>
            <a:outerShdw blurRad="50800" dist="38100" dir="2700000" sx="101000" sy="101000" algn="tl" rotWithShape="0">
              <a:prstClr val="black">
                <a:alpha val="40000"/>
              </a:prstClr>
            </a:outerShdw>
          </a:effectLst>
        </p:spPr>
      </p:pic>
      <p:pic>
        <p:nvPicPr>
          <p:cNvPr id="5" name="Picture 4">
            <a:extLst>
              <a:ext uri="{FF2B5EF4-FFF2-40B4-BE49-F238E27FC236}">
                <a16:creationId xmlns:a16="http://schemas.microsoft.com/office/drawing/2014/main" id="{A719C16D-D870-8E78-0950-B6DD9FB655D9}"/>
              </a:ext>
            </a:extLst>
          </p:cNvPr>
          <p:cNvPicPr>
            <a:picLocks noChangeAspect="1"/>
          </p:cNvPicPr>
          <p:nvPr/>
        </p:nvPicPr>
        <p:blipFill>
          <a:blip r:embed="rId3"/>
          <a:stretch>
            <a:fillRect/>
          </a:stretch>
        </p:blipFill>
        <p:spPr>
          <a:xfrm>
            <a:off x="3200401" y="2417763"/>
            <a:ext cx="5014334" cy="2377440"/>
          </a:xfrm>
          <a:prstGeom prst="rect">
            <a:avLst/>
          </a:prstGeom>
          <a:effectLst>
            <a:outerShdw blurRad="50800" dist="381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3B3F7A4D-9555-7B0A-E59C-34F011621BE9}"/>
              </a:ext>
            </a:extLst>
          </p:cNvPr>
          <p:cNvPicPr>
            <a:picLocks noChangeAspect="1"/>
          </p:cNvPicPr>
          <p:nvPr/>
        </p:nvPicPr>
        <p:blipFill>
          <a:blip r:embed="rId4"/>
          <a:stretch>
            <a:fillRect/>
          </a:stretch>
        </p:blipFill>
        <p:spPr>
          <a:xfrm>
            <a:off x="5885180" y="4158615"/>
            <a:ext cx="5427522" cy="237744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180928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BA88-6405-0F38-7F92-6FB62AAAE1E7}"/>
              </a:ext>
            </a:extLst>
          </p:cNvPr>
          <p:cNvPicPr>
            <a:picLocks noChangeAspect="1"/>
          </p:cNvPicPr>
          <p:nvPr/>
        </p:nvPicPr>
        <p:blipFill>
          <a:blip r:embed="rId2"/>
          <a:stretch>
            <a:fillRect/>
          </a:stretch>
        </p:blipFill>
        <p:spPr>
          <a:xfrm>
            <a:off x="2024062" y="1462087"/>
            <a:ext cx="8143875" cy="3933825"/>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069357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3DF5B-C835-90E9-AFAB-6944DB238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7942B7-235C-36DF-2CF0-F3ECC5813ABD}"/>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11</a:t>
            </a:r>
            <a:endParaRPr lang="en-US" b="1" dirty="0"/>
          </a:p>
        </p:txBody>
      </p:sp>
      <p:sp>
        <p:nvSpPr>
          <p:cNvPr id="3" name="Content Placeholder 2">
            <a:extLst>
              <a:ext uri="{FF2B5EF4-FFF2-40B4-BE49-F238E27FC236}">
                <a16:creationId xmlns:a16="http://schemas.microsoft.com/office/drawing/2014/main" id="{ACC82DC2-B66D-AEF7-68C7-27D7B6CF6F8D}"/>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What is the most appropriate AKI therapy?</a:t>
            </a:r>
          </a:p>
          <a:p>
            <a:pPr marL="514350" indent="-514350">
              <a:lnSpc>
                <a:spcPct val="100000"/>
              </a:lnSpc>
              <a:spcBef>
                <a:spcPts val="0"/>
              </a:spcBef>
              <a:spcAft>
                <a:spcPts val="1800"/>
              </a:spcAft>
              <a:buFont typeface="+mj-lt"/>
              <a:buAutoNum type="arabicPeriod"/>
            </a:pPr>
            <a:r>
              <a:rPr lang="en-US" sz="2000" dirty="0" err="1"/>
              <a:t>Terlipressin</a:t>
            </a:r>
            <a:endParaRPr lang="en-US" sz="2000" dirty="0"/>
          </a:p>
          <a:p>
            <a:pPr marL="514350" indent="-514350">
              <a:lnSpc>
                <a:spcPct val="100000"/>
              </a:lnSpc>
              <a:spcBef>
                <a:spcPts val="0"/>
              </a:spcBef>
              <a:spcAft>
                <a:spcPts val="1800"/>
              </a:spcAft>
              <a:buFont typeface="+mj-lt"/>
              <a:buAutoNum type="arabicPeriod"/>
            </a:pPr>
            <a:r>
              <a:rPr lang="en-US" sz="2000" dirty="0"/>
              <a:t>Midodrine &amp; octreotide</a:t>
            </a:r>
          </a:p>
          <a:p>
            <a:pPr marL="514350" indent="-514350">
              <a:lnSpc>
                <a:spcPct val="100000"/>
              </a:lnSpc>
              <a:spcBef>
                <a:spcPts val="0"/>
              </a:spcBef>
              <a:spcAft>
                <a:spcPts val="1800"/>
              </a:spcAft>
              <a:buFont typeface="+mj-lt"/>
              <a:buAutoNum type="arabicPeriod"/>
            </a:pPr>
            <a:r>
              <a:rPr lang="en-US" sz="2000" dirty="0"/>
              <a:t>Vasopressin</a:t>
            </a:r>
          </a:p>
          <a:p>
            <a:pPr marL="514350" indent="-514350">
              <a:lnSpc>
                <a:spcPct val="100000"/>
              </a:lnSpc>
              <a:spcBef>
                <a:spcPts val="0"/>
              </a:spcBef>
              <a:spcAft>
                <a:spcPts val="1800"/>
              </a:spcAft>
              <a:buFont typeface="+mj-lt"/>
              <a:buAutoNum type="arabicPeriod"/>
            </a:pPr>
            <a:r>
              <a:rPr lang="en-US" sz="2000" dirty="0"/>
              <a:t>Norepinephrine</a:t>
            </a:r>
          </a:p>
        </p:txBody>
      </p:sp>
      <p:sp>
        <p:nvSpPr>
          <p:cNvPr id="4" name="Content Placeholder 2">
            <a:extLst>
              <a:ext uri="{FF2B5EF4-FFF2-40B4-BE49-F238E27FC236}">
                <a16:creationId xmlns:a16="http://schemas.microsoft.com/office/drawing/2014/main" id="{DDD74490-7D1F-53FE-B0F4-A0813FB5912C}"/>
              </a:ext>
            </a:extLst>
          </p:cNvPr>
          <p:cNvSpPr txBox="1">
            <a:spLocks/>
          </p:cNvSpPr>
          <p:nvPr/>
        </p:nvSpPr>
        <p:spPr>
          <a:xfrm>
            <a:off x="838200" y="1690688"/>
            <a:ext cx="6517640" cy="4486275"/>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34-year-old man with a history of EtOH use disorder is admitted to the hospital with worsening fatigue, abdominal distension, and confusion.</a:t>
            </a:r>
          </a:p>
          <a:p>
            <a:pPr marL="0" indent="0">
              <a:lnSpc>
                <a:spcPct val="120000"/>
              </a:lnSpc>
              <a:spcBef>
                <a:spcPts val="0"/>
              </a:spcBef>
              <a:spcAft>
                <a:spcPts val="1800"/>
              </a:spcAft>
              <a:buNone/>
            </a:pPr>
            <a:r>
              <a:rPr lang="en-US" sz="1800" dirty="0"/>
              <a:t>He is subsequently found to have a cirrhotic-appearing liver with decompensated features including esophageal varices, ascites, and suspected right-sided hepatic hydrothorax.</a:t>
            </a:r>
          </a:p>
          <a:p>
            <a:pPr marL="0" indent="0">
              <a:lnSpc>
                <a:spcPct val="120000"/>
              </a:lnSpc>
              <a:spcBef>
                <a:spcPts val="0"/>
              </a:spcBef>
              <a:spcAft>
                <a:spcPts val="1800"/>
              </a:spcAft>
              <a:buNone/>
            </a:pPr>
            <a:r>
              <a:rPr lang="en-US" sz="1800" dirty="0"/>
              <a:t>While hospitalized you notice his Cr rapidly rise from an admission Cr of 0.3 to 1.0. He remains afebrile, a diagnostic para reveals an ANC of &lt;250 cells/</a:t>
            </a:r>
            <a:r>
              <a:rPr lang="en-US" sz="1800" dirty="0" err="1"/>
              <a:t>microL</a:t>
            </a:r>
            <a:r>
              <a:rPr lang="en-US" sz="1800" dirty="0"/>
              <a:t> with no organisms on gram stain nor subsequent culture.</a:t>
            </a:r>
          </a:p>
          <a:p>
            <a:pPr marL="0" indent="0">
              <a:lnSpc>
                <a:spcPct val="120000"/>
              </a:lnSpc>
              <a:spcBef>
                <a:spcPts val="0"/>
              </a:spcBef>
              <a:spcAft>
                <a:spcPts val="1800"/>
              </a:spcAft>
              <a:buNone/>
            </a:pPr>
            <a:r>
              <a:rPr lang="en-US" sz="1800" dirty="0"/>
              <a:t>MAP is consistently ~75. TTE reveals normal </a:t>
            </a:r>
            <a:r>
              <a:rPr lang="en-US" sz="1800" dirty="0" err="1"/>
              <a:t>biV</a:t>
            </a:r>
            <a:r>
              <a:rPr lang="en-US" sz="1800" dirty="0"/>
              <a:t> function, no severe valvulopathy, no effusion. Una is &lt;20 on multiple rechecks with normal appearing kidneys without hydro on ultrasound and a bland UA.</a:t>
            </a:r>
          </a:p>
          <a:p>
            <a:pPr marL="0" indent="0">
              <a:lnSpc>
                <a:spcPct val="120000"/>
              </a:lnSpc>
              <a:spcBef>
                <a:spcPts val="0"/>
              </a:spcBef>
              <a:spcAft>
                <a:spcPts val="1800"/>
              </a:spcAft>
              <a:buNone/>
            </a:pPr>
            <a:r>
              <a:rPr lang="en-US" sz="1800" dirty="0"/>
              <a:t>A trial of albumin is attempted but he develops worsening hypoxemia and confusion.</a:t>
            </a:r>
          </a:p>
        </p:txBody>
      </p:sp>
      <p:pic>
        <p:nvPicPr>
          <p:cNvPr id="5" name="Picture 4">
            <a:extLst>
              <a:ext uri="{FF2B5EF4-FFF2-40B4-BE49-F238E27FC236}">
                <a16:creationId xmlns:a16="http://schemas.microsoft.com/office/drawing/2014/main" id="{FE05994E-E017-A46C-D296-31A41273D3D7}"/>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2763174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7FEF6-FC10-C902-C628-85899211C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81F4C-E25F-D36D-ED4E-9443FDA96618}"/>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11</a:t>
            </a:r>
            <a:endParaRPr lang="en-US" b="1" dirty="0"/>
          </a:p>
        </p:txBody>
      </p:sp>
      <p:sp>
        <p:nvSpPr>
          <p:cNvPr id="3" name="Content Placeholder 2">
            <a:extLst>
              <a:ext uri="{FF2B5EF4-FFF2-40B4-BE49-F238E27FC236}">
                <a16:creationId xmlns:a16="http://schemas.microsoft.com/office/drawing/2014/main" id="{07A823C9-D67A-B5E0-3741-285517A8FFCF}"/>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What is the most appropriate AKI therapy?</a:t>
            </a:r>
          </a:p>
          <a:p>
            <a:pPr marL="514350" indent="-514350">
              <a:lnSpc>
                <a:spcPct val="100000"/>
              </a:lnSpc>
              <a:spcBef>
                <a:spcPts val="0"/>
              </a:spcBef>
              <a:spcAft>
                <a:spcPts val="1800"/>
              </a:spcAft>
              <a:buFont typeface="+mj-lt"/>
              <a:buAutoNum type="arabicPeriod"/>
            </a:pPr>
            <a:r>
              <a:rPr lang="en-US" sz="2000" dirty="0" err="1"/>
              <a:t>Terlipressin</a:t>
            </a:r>
            <a:endParaRPr lang="en-US" sz="2000" dirty="0"/>
          </a:p>
          <a:p>
            <a:pPr marL="514350" indent="-514350">
              <a:lnSpc>
                <a:spcPct val="100000"/>
              </a:lnSpc>
              <a:spcBef>
                <a:spcPts val="0"/>
              </a:spcBef>
              <a:spcAft>
                <a:spcPts val="1800"/>
              </a:spcAft>
              <a:buFont typeface="+mj-lt"/>
              <a:buAutoNum type="arabicPeriod"/>
            </a:pPr>
            <a:r>
              <a:rPr lang="en-US" sz="2000" dirty="0"/>
              <a:t>Midodrine &amp; octreotide</a:t>
            </a:r>
          </a:p>
          <a:p>
            <a:pPr marL="514350" indent="-514350">
              <a:lnSpc>
                <a:spcPct val="100000"/>
              </a:lnSpc>
              <a:spcBef>
                <a:spcPts val="0"/>
              </a:spcBef>
              <a:spcAft>
                <a:spcPts val="1800"/>
              </a:spcAft>
              <a:buFont typeface="+mj-lt"/>
              <a:buAutoNum type="arabicPeriod"/>
            </a:pPr>
            <a:r>
              <a:rPr lang="en-US" sz="2000" dirty="0"/>
              <a:t>Vasopressin</a:t>
            </a:r>
          </a:p>
          <a:p>
            <a:pPr marL="514350" indent="-514350">
              <a:lnSpc>
                <a:spcPct val="100000"/>
              </a:lnSpc>
              <a:spcBef>
                <a:spcPts val="0"/>
              </a:spcBef>
              <a:spcAft>
                <a:spcPts val="1800"/>
              </a:spcAft>
              <a:buFont typeface="+mj-lt"/>
              <a:buAutoNum type="arabicPeriod"/>
            </a:pPr>
            <a:r>
              <a:rPr lang="en-US" sz="2000" b="1" dirty="0"/>
              <a:t>Norepinephrine</a:t>
            </a:r>
          </a:p>
        </p:txBody>
      </p:sp>
      <p:sp>
        <p:nvSpPr>
          <p:cNvPr id="4" name="Content Placeholder 2">
            <a:extLst>
              <a:ext uri="{FF2B5EF4-FFF2-40B4-BE49-F238E27FC236}">
                <a16:creationId xmlns:a16="http://schemas.microsoft.com/office/drawing/2014/main" id="{371F3F0A-E653-D482-CF47-17FDEC7B4FC5}"/>
              </a:ext>
            </a:extLst>
          </p:cNvPr>
          <p:cNvSpPr txBox="1">
            <a:spLocks/>
          </p:cNvSpPr>
          <p:nvPr/>
        </p:nvSpPr>
        <p:spPr>
          <a:xfrm>
            <a:off x="838200" y="1690688"/>
            <a:ext cx="6517640" cy="4486275"/>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34-year-old man with a history of EtOH use disorder is admitted to the hospital with worsening fatigue, abdominal distension, and confusion.</a:t>
            </a:r>
          </a:p>
          <a:p>
            <a:pPr marL="0" indent="0">
              <a:lnSpc>
                <a:spcPct val="120000"/>
              </a:lnSpc>
              <a:spcBef>
                <a:spcPts val="0"/>
              </a:spcBef>
              <a:spcAft>
                <a:spcPts val="1800"/>
              </a:spcAft>
              <a:buNone/>
            </a:pPr>
            <a:r>
              <a:rPr lang="en-US" sz="1800" dirty="0"/>
              <a:t>He is subsequently found to have a cirrhotic-appearing liver with decompensated features including esophageal varices, ascites, and suspected right-sided hepatic hydrothorax.</a:t>
            </a:r>
          </a:p>
          <a:p>
            <a:pPr marL="0" indent="0">
              <a:lnSpc>
                <a:spcPct val="120000"/>
              </a:lnSpc>
              <a:spcBef>
                <a:spcPts val="0"/>
              </a:spcBef>
              <a:spcAft>
                <a:spcPts val="1800"/>
              </a:spcAft>
              <a:buNone/>
            </a:pPr>
            <a:r>
              <a:rPr lang="en-US" sz="1800" dirty="0"/>
              <a:t>While hospitalized you notice his Cr rapidly rise from an admission Cr of 0.3 to 1.0. He remains afebrile, a diagnostic para reveals an ANC of &lt;250 cells/</a:t>
            </a:r>
            <a:r>
              <a:rPr lang="en-US" sz="1800" dirty="0" err="1"/>
              <a:t>microL</a:t>
            </a:r>
            <a:r>
              <a:rPr lang="en-US" sz="1800" dirty="0"/>
              <a:t> with no organisms on gram stain nor subsequent culture.</a:t>
            </a:r>
          </a:p>
          <a:p>
            <a:pPr marL="0" indent="0">
              <a:lnSpc>
                <a:spcPct val="120000"/>
              </a:lnSpc>
              <a:spcBef>
                <a:spcPts val="0"/>
              </a:spcBef>
              <a:spcAft>
                <a:spcPts val="1800"/>
              </a:spcAft>
              <a:buNone/>
            </a:pPr>
            <a:r>
              <a:rPr lang="en-US" sz="1800" dirty="0"/>
              <a:t>MAP is consistently ~75. TTE reveals normal </a:t>
            </a:r>
            <a:r>
              <a:rPr lang="en-US" sz="1800" dirty="0" err="1"/>
              <a:t>biV</a:t>
            </a:r>
            <a:r>
              <a:rPr lang="en-US" sz="1800" dirty="0"/>
              <a:t> function, no severe valvulopathy, no effusion. Una is &lt;20 on multiple rechecks with normal appearing kidneys without hydro on ultrasound and a bland UA.</a:t>
            </a:r>
          </a:p>
          <a:p>
            <a:pPr marL="0" indent="0">
              <a:lnSpc>
                <a:spcPct val="120000"/>
              </a:lnSpc>
              <a:spcBef>
                <a:spcPts val="0"/>
              </a:spcBef>
              <a:spcAft>
                <a:spcPts val="1800"/>
              </a:spcAft>
              <a:buNone/>
            </a:pPr>
            <a:r>
              <a:rPr lang="en-US" sz="1800" dirty="0"/>
              <a:t>A trial of albumin is attempted but he develops worsening hypoxemia and confusion.</a:t>
            </a:r>
          </a:p>
        </p:txBody>
      </p:sp>
      <p:pic>
        <p:nvPicPr>
          <p:cNvPr id="5" name="Picture 4">
            <a:extLst>
              <a:ext uri="{FF2B5EF4-FFF2-40B4-BE49-F238E27FC236}">
                <a16:creationId xmlns:a16="http://schemas.microsoft.com/office/drawing/2014/main" id="{247E8440-678E-CE17-03AD-E821524A714C}"/>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2365582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33D2DE-3FD9-789B-9310-B0CD954F09FA}"/>
              </a:ext>
            </a:extLst>
          </p:cNvPr>
          <p:cNvPicPr>
            <a:picLocks noChangeAspect="1"/>
          </p:cNvPicPr>
          <p:nvPr/>
        </p:nvPicPr>
        <p:blipFill>
          <a:blip r:embed="rId2"/>
          <a:stretch>
            <a:fillRect/>
          </a:stretch>
        </p:blipFill>
        <p:spPr>
          <a:xfrm>
            <a:off x="2486025" y="538162"/>
            <a:ext cx="7219950" cy="5781675"/>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4213410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09CE85B-FD7B-FA2F-89A3-4281F857DCF3}"/>
                  </a:ext>
                </a:extLst>
              </p:cNvPr>
              <p:cNvSpPr txBox="1"/>
              <p:nvPr/>
            </p:nvSpPr>
            <p:spPr>
              <a:xfrm>
                <a:off x="4109720" y="975184"/>
                <a:ext cx="3972560"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sz="7200" b="0" i="1" dirty="0" smtClean="0">
                          <a:latin typeface="Cambria Math" panose="02040503050406030204" pitchFamily="18" charset="0"/>
                          <a:ea typeface="Cambria Math" panose="02040503050406030204" pitchFamily="18" charset="0"/>
                          <a:cs typeface="Times New Roman" panose="02020603050405020304" pitchFamily="18" charset="0"/>
                        </a:rPr>
                        <m:t>𝑀𝐴𝑃</m:t>
                      </m:r>
                      <m:r>
                        <a:rPr lang="en-US" sz="7200" b="0" i="1" dirty="0"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sz="3600" dirty="0"/>
              </a:p>
            </p:txBody>
          </p:sp>
        </mc:Choice>
        <mc:Fallback xmlns="">
          <p:sp>
            <p:nvSpPr>
              <p:cNvPr id="2" name="TextBox 1">
                <a:extLst>
                  <a:ext uri="{FF2B5EF4-FFF2-40B4-BE49-F238E27FC236}">
                    <a16:creationId xmlns:a16="http://schemas.microsoft.com/office/drawing/2014/main" id="{B09CE85B-FD7B-FA2F-89A3-4281F857DCF3}"/>
                  </a:ext>
                </a:extLst>
              </p:cNvPr>
              <p:cNvSpPr txBox="1">
                <a:spLocks noRot="1" noChangeAspect="1" noMove="1" noResize="1" noEditPoints="1" noAdjustHandles="1" noChangeArrowheads="1" noChangeShapeType="1" noTextEdit="1"/>
              </p:cNvSpPr>
              <p:nvPr/>
            </p:nvSpPr>
            <p:spPr>
              <a:xfrm>
                <a:off x="4109720" y="975184"/>
                <a:ext cx="3972560" cy="1200329"/>
              </a:xfrm>
              <a:prstGeom prst="rect">
                <a:avLst/>
              </a:prstGeom>
              <a:blipFill>
                <a:blip r:embed="rId2"/>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AC77A482-8662-4C97-AB1E-D7BB35335B33}"/>
              </a:ext>
            </a:extLst>
          </p:cNvPr>
          <p:cNvPicPr>
            <a:picLocks noChangeAspect="1"/>
          </p:cNvPicPr>
          <p:nvPr/>
        </p:nvPicPr>
        <p:blipFill>
          <a:blip r:embed="rId3"/>
          <a:stretch>
            <a:fillRect/>
          </a:stretch>
        </p:blipFill>
        <p:spPr>
          <a:xfrm>
            <a:off x="437486" y="2842871"/>
            <a:ext cx="5378523" cy="160375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58F15DBF-1DCC-5F80-5FCA-CDAA10EFA2AB}"/>
              </a:ext>
            </a:extLst>
          </p:cNvPr>
          <p:cNvPicPr>
            <a:picLocks noChangeAspect="1"/>
          </p:cNvPicPr>
          <p:nvPr/>
        </p:nvPicPr>
        <p:blipFill>
          <a:blip r:embed="rId4"/>
          <a:stretch>
            <a:fillRect/>
          </a:stretch>
        </p:blipFill>
        <p:spPr>
          <a:xfrm>
            <a:off x="1724027" y="4177586"/>
            <a:ext cx="4825630" cy="1936149"/>
          </a:xfrm>
          <a:prstGeom prst="rect">
            <a:avLst/>
          </a:prstGeom>
          <a:ln>
            <a:solidFill>
              <a:schemeClr val="tx1">
                <a:lumMod val="50000"/>
                <a:lumOff val="50000"/>
              </a:schemeClr>
            </a:solidFill>
          </a:ln>
          <a:effectLst>
            <a:outerShdw blurRad="50800" dist="38100" dir="2700000" sx="101000" sy="101000" algn="tl" rotWithShape="0">
              <a:prstClr val="black">
                <a:alpha val="40000"/>
              </a:prstClr>
            </a:outerShdw>
          </a:effectLst>
        </p:spPr>
      </p:pic>
      <p:pic>
        <p:nvPicPr>
          <p:cNvPr id="5" name="Picture 4">
            <a:extLst>
              <a:ext uri="{FF2B5EF4-FFF2-40B4-BE49-F238E27FC236}">
                <a16:creationId xmlns:a16="http://schemas.microsoft.com/office/drawing/2014/main" id="{3AAD3E3E-AECA-7D50-EBA1-FE604B8D48EB}"/>
              </a:ext>
            </a:extLst>
          </p:cNvPr>
          <p:cNvPicPr>
            <a:picLocks noChangeAspect="1"/>
          </p:cNvPicPr>
          <p:nvPr/>
        </p:nvPicPr>
        <p:blipFill>
          <a:blip r:embed="rId5"/>
          <a:stretch>
            <a:fillRect/>
          </a:stretch>
        </p:blipFill>
        <p:spPr>
          <a:xfrm>
            <a:off x="7019971" y="2607581"/>
            <a:ext cx="4261441" cy="3140009"/>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369349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045FE-64EE-29AE-3888-9885EDC7BD66}"/>
              </a:ext>
            </a:extLst>
          </p:cNvPr>
          <p:cNvPicPr>
            <a:picLocks noChangeAspect="1"/>
          </p:cNvPicPr>
          <p:nvPr/>
        </p:nvPicPr>
        <p:blipFill>
          <a:blip r:embed="rId2"/>
          <a:stretch>
            <a:fillRect/>
          </a:stretch>
        </p:blipFill>
        <p:spPr>
          <a:xfrm>
            <a:off x="2331324" y="188373"/>
            <a:ext cx="7529351" cy="6481253"/>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04609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C8A5E-64CD-0807-722E-3843B1FB4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68743-1216-7F8C-98D5-D64B7EA9224A}"/>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12</a:t>
            </a:r>
            <a:endParaRPr lang="en-US" b="1" dirty="0"/>
          </a:p>
        </p:txBody>
      </p:sp>
      <p:sp>
        <p:nvSpPr>
          <p:cNvPr id="3" name="Content Placeholder 2">
            <a:extLst>
              <a:ext uri="{FF2B5EF4-FFF2-40B4-BE49-F238E27FC236}">
                <a16:creationId xmlns:a16="http://schemas.microsoft.com/office/drawing/2014/main" id="{6BB640E4-9D7F-C167-9C5A-E2515A44FC92}"/>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cause of this patient’s hypokalemia?</a:t>
            </a:r>
          </a:p>
          <a:p>
            <a:pPr marL="514350" indent="-514350">
              <a:lnSpc>
                <a:spcPct val="100000"/>
              </a:lnSpc>
              <a:spcBef>
                <a:spcPts val="0"/>
              </a:spcBef>
              <a:spcAft>
                <a:spcPts val="1800"/>
              </a:spcAft>
              <a:buFont typeface="+mj-lt"/>
              <a:buAutoNum type="arabicPeriod"/>
            </a:pPr>
            <a:r>
              <a:rPr lang="en-US" sz="2000" dirty="0"/>
              <a:t>Hypoalbuminemia</a:t>
            </a:r>
          </a:p>
          <a:p>
            <a:pPr marL="514350" indent="-514350">
              <a:lnSpc>
                <a:spcPct val="100000"/>
              </a:lnSpc>
              <a:spcBef>
                <a:spcPts val="0"/>
              </a:spcBef>
              <a:spcAft>
                <a:spcPts val="1800"/>
              </a:spcAft>
              <a:buFont typeface="+mj-lt"/>
              <a:buAutoNum type="arabicPeriod"/>
            </a:pPr>
            <a:r>
              <a:rPr lang="en-US" sz="2000" dirty="0"/>
              <a:t>Hypocalcemia</a:t>
            </a:r>
          </a:p>
          <a:p>
            <a:pPr marL="514350" indent="-514350">
              <a:lnSpc>
                <a:spcPct val="100000"/>
              </a:lnSpc>
              <a:spcBef>
                <a:spcPts val="0"/>
              </a:spcBef>
              <a:spcAft>
                <a:spcPts val="1800"/>
              </a:spcAft>
              <a:buFont typeface="+mj-lt"/>
              <a:buAutoNum type="arabicPeriod"/>
            </a:pPr>
            <a:r>
              <a:rPr lang="en-US" sz="2000" dirty="0"/>
              <a:t>Hypomagnesemia</a:t>
            </a:r>
          </a:p>
          <a:p>
            <a:pPr marL="514350" indent="-514350">
              <a:lnSpc>
                <a:spcPct val="100000"/>
              </a:lnSpc>
              <a:spcBef>
                <a:spcPts val="0"/>
              </a:spcBef>
              <a:spcAft>
                <a:spcPts val="1800"/>
              </a:spcAft>
              <a:buFont typeface="+mj-lt"/>
              <a:buAutoNum type="arabicPeriod"/>
            </a:pPr>
            <a:r>
              <a:rPr lang="en-US" sz="2000" dirty="0"/>
              <a:t>Poor nutrition</a:t>
            </a:r>
          </a:p>
        </p:txBody>
      </p:sp>
      <p:sp>
        <p:nvSpPr>
          <p:cNvPr id="4" name="Content Placeholder 2">
            <a:extLst>
              <a:ext uri="{FF2B5EF4-FFF2-40B4-BE49-F238E27FC236}">
                <a16:creationId xmlns:a16="http://schemas.microsoft.com/office/drawing/2014/main" id="{595CEEFA-C40F-C45E-78D3-58A4CCA529A5}"/>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600" dirty="0"/>
              <a:t>You are seeing a 37-year-old woman with a long-standing history of GERD who is presenting with extreme fatigue and muscle weakness.</a:t>
            </a:r>
          </a:p>
          <a:p>
            <a:pPr marL="0" indent="0">
              <a:lnSpc>
                <a:spcPct val="120000"/>
              </a:lnSpc>
              <a:spcBef>
                <a:spcPts val="0"/>
              </a:spcBef>
              <a:spcAft>
                <a:spcPts val="1800"/>
              </a:spcAft>
              <a:buNone/>
            </a:pPr>
            <a:r>
              <a:rPr lang="en-US" sz="1600" dirty="0"/>
              <a:t>She reports no muscle pain, no travel, no fevers, and no new medications other than her chronic PPI. Physical examination and vitals are quite unremarkable. You send her for chemistries which reveal the following:</a:t>
            </a:r>
          </a:p>
        </p:txBody>
      </p:sp>
      <p:pic>
        <p:nvPicPr>
          <p:cNvPr id="5" name="Picture 4">
            <a:extLst>
              <a:ext uri="{FF2B5EF4-FFF2-40B4-BE49-F238E27FC236}">
                <a16:creationId xmlns:a16="http://schemas.microsoft.com/office/drawing/2014/main" id="{81D92143-4D28-FF40-63B2-120B21A64720}"/>
              </a:ext>
            </a:extLst>
          </p:cNvPr>
          <p:cNvPicPr>
            <a:picLocks noChangeAspect="1"/>
          </p:cNvPicPr>
          <p:nvPr/>
        </p:nvPicPr>
        <p:blipFill>
          <a:blip r:embed="rId2"/>
          <a:stretch>
            <a:fillRect/>
          </a:stretch>
        </p:blipFill>
        <p:spPr>
          <a:xfrm>
            <a:off x="11440160" y="111760"/>
            <a:ext cx="646706" cy="619760"/>
          </a:xfrm>
          <a:prstGeom prst="rect">
            <a:avLst/>
          </a:prstGeom>
        </p:spPr>
      </p:pic>
      <p:pic>
        <p:nvPicPr>
          <p:cNvPr id="7" name="Picture 6">
            <a:extLst>
              <a:ext uri="{FF2B5EF4-FFF2-40B4-BE49-F238E27FC236}">
                <a16:creationId xmlns:a16="http://schemas.microsoft.com/office/drawing/2014/main" id="{1BD81600-E765-24D1-9091-C2D573BD4A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52886" y="3576955"/>
            <a:ext cx="5689252" cy="2915920"/>
          </a:xfrm>
          <a:prstGeom prst="rect">
            <a:avLst/>
          </a:prstGeom>
        </p:spPr>
      </p:pic>
    </p:spTree>
    <p:extLst>
      <p:ext uri="{BB962C8B-B14F-4D97-AF65-F5344CB8AC3E}">
        <p14:creationId xmlns:p14="http://schemas.microsoft.com/office/powerpoint/2010/main" val="3419481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4D6DB-A80E-DC54-F277-6B20FFA96B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83C064-1D73-87FF-302D-3E767FF3460E}"/>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12</a:t>
            </a:r>
            <a:endParaRPr lang="en-US" b="1" dirty="0"/>
          </a:p>
        </p:txBody>
      </p:sp>
      <p:sp>
        <p:nvSpPr>
          <p:cNvPr id="3" name="Content Placeholder 2">
            <a:extLst>
              <a:ext uri="{FF2B5EF4-FFF2-40B4-BE49-F238E27FC236}">
                <a16:creationId xmlns:a16="http://schemas.microsoft.com/office/drawing/2014/main" id="{55010F65-3048-F6B6-DDF2-B1A134BAFABA}"/>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cause of this patient’s hypokalemia?</a:t>
            </a:r>
          </a:p>
          <a:p>
            <a:pPr marL="514350" indent="-514350">
              <a:lnSpc>
                <a:spcPct val="100000"/>
              </a:lnSpc>
              <a:spcBef>
                <a:spcPts val="0"/>
              </a:spcBef>
              <a:spcAft>
                <a:spcPts val="1800"/>
              </a:spcAft>
              <a:buFont typeface="+mj-lt"/>
              <a:buAutoNum type="arabicPeriod"/>
            </a:pPr>
            <a:r>
              <a:rPr lang="en-US" sz="2000" dirty="0"/>
              <a:t>Hypoalbuminemia</a:t>
            </a:r>
          </a:p>
          <a:p>
            <a:pPr marL="514350" indent="-514350">
              <a:lnSpc>
                <a:spcPct val="100000"/>
              </a:lnSpc>
              <a:spcBef>
                <a:spcPts val="0"/>
              </a:spcBef>
              <a:spcAft>
                <a:spcPts val="1800"/>
              </a:spcAft>
              <a:buFont typeface="+mj-lt"/>
              <a:buAutoNum type="arabicPeriod"/>
            </a:pPr>
            <a:r>
              <a:rPr lang="en-US" sz="2000" dirty="0"/>
              <a:t>Hypocalcemia</a:t>
            </a:r>
          </a:p>
          <a:p>
            <a:pPr marL="514350" indent="-514350">
              <a:lnSpc>
                <a:spcPct val="100000"/>
              </a:lnSpc>
              <a:spcBef>
                <a:spcPts val="0"/>
              </a:spcBef>
              <a:spcAft>
                <a:spcPts val="1800"/>
              </a:spcAft>
              <a:buFont typeface="+mj-lt"/>
              <a:buAutoNum type="arabicPeriod"/>
            </a:pPr>
            <a:r>
              <a:rPr lang="en-US" sz="2000" b="1" dirty="0"/>
              <a:t>Hypomagnesemia</a:t>
            </a:r>
          </a:p>
          <a:p>
            <a:pPr marL="514350" indent="-514350">
              <a:lnSpc>
                <a:spcPct val="100000"/>
              </a:lnSpc>
              <a:spcBef>
                <a:spcPts val="0"/>
              </a:spcBef>
              <a:spcAft>
                <a:spcPts val="1800"/>
              </a:spcAft>
              <a:buFont typeface="+mj-lt"/>
              <a:buAutoNum type="arabicPeriod"/>
            </a:pPr>
            <a:r>
              <a:rPr lang="en-US" sz="2000" dirty="0"/>
              <a:t>Poor nutrition</a:t>
            </a:r>
          </a:p>
        </p:txBody>
      </p:sp>
      <p:sp>
        <p:nvSpPr>
          <p:cNvPr id="4" name="Content Placeholder 2">
            <a:extLst>
              <a:ext uri="{FF2B5EF4-FFF2-40B4-BE49-F238E27FC236}">
                <a16:creationId xmlns:a16="http://schemas.microsoft.com/office/drawing/2014/main" id="{5FF3A5A9-E807-CA94-112A-27134213584A}"/>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600" dirty="0"/>
              <a:t>You are seeing a 37-year-old woman with a long-standing history of GERD who is presenting with extreme fatigue and muscle weakness.</a:t>
            </a:r>
          </a:p>
          <a:p>
            <a:pPr marL="0" indent="0">
              <a:lnSpc>
                <a:spcPct val="120000"/>
              </a:lnSpc>
              <a:spcBef>
                <a:spcPts val="0"/>
              </a:spcBef>
              <a:spcAft>
                <a:spcPts val="1800"/>
              </a:spcAft>
              <a:buNone/>
            </a:pPr>
            <a:r>
              <a:rPr lang="en-US" sz="1600" dirty="0"/>
              <a:t>She reports no muscle pain, no travel, no fevers, and no new medications other than her chronic PPI. Physical examination and vitals are quite unremarkable. You send her for chemistries which reveal the following:</a:t>
            </a:r>
          </a:p>
        </p:txBody>
      </p:sp>
      <p:pic>
        <p:nvPicPr>
          <p:cNvPr id="5" name="Picture 4">
            <a:extLst>
              <a:ext uri="{FF2B5EF4-FFF2-40B4-BE49-F238E27FC236}">
                <a16:creationId xmlns:a16="http://schemas.microsoft.com/office/drawing/2014/main" id="{6370E1F5-5EA2-AF05-2AEA-8110C2935711}"/>
              </a:ext>
            </a:extLst>
          </p:cNvPr>
          <p:cNvPicPr>
            <a:picLocks noChangeAspect="1"/>
          </p:cNvPicPr>
          <p:nvPr/>
        </p:nvPicPr>
        <p:blipFill>
          <a:blip r:embed="rId2"/>
          <a:stretch>
            <a:fillRect/>
          </a:stretch>
        </p:blipFill>
        <p:spPr>
          <a:xfrm>
            <a:off x="11440160" y="111760"/>
            <a:ext cx="646706" cy="619760"/>
          </a:xfrm>
          <a:prstGeom prst="rect">
            <a:avLst/>
          </a:prstGeom>
        </p:spPr>
      </p:pic>
      <p:pic>
        <p:nvPicPr>
          <p:cNvPr id="7" name="Picture 6">
            <a:extLst>
              <a:ext uri="{FF2B5EF4-FFF2-40B4-BE49-F238E27FC236}">
                <a16:creationId xmlns:a16="http://schemas.microsoft.com/office/drawing/2014/main" id="{4360FA99-7BA7-0735-222C-46C330798D5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52886" y="3576955"/>
            <a:ext cx="5689252" cy="2915920"/>
          </a:xfrm>
          <a:prstGeom prst="rect">
            <a:avLst/>
          </a:prstGeom>
        </p:spPr>
      </p:pic>
    </p:spTree>
    <p:extLst>
      <p:ext uri="{BB962C8B-B14F-4D97-AF65-F5344CB8AC3E}">
        <p14:creationId xmlns:p14="http://schemas.microsoft.com/office/powerpoint/2010/main" val="2235831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57F67-DC0B-7749-16C4-3DA44CDFE51E}"/>
              </a:ext>
            </a:extLst>
          </p:cNvPr>
          <p:cNvPicPr>
            <a:picLocks noChangeAspect="1"/>
          </p:cNvPicPr>
          <p:nvPr/>
        </p:nvPicPr>
        <p:blipFill>
          <a:blip r:embed="rId2"/>
          <a:stretch>
            <a:fillRect/>
          </a:stretch>
        </p:blipFill>
        <p:spPr>
          <a:xfrm>
            <a:off x="2004004" y="1702514"/>
            <a:ext cx="8183991" cy="3452971"/>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494702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4C38B-1258-04BD-ED4F-4D7323177261}"/>
              </a:ext>
            </a:extLst>
          </p:cNvPr>
          <p:cNvPicPr>
            <a:picLocks noChangeAspect="1"/>
          </p:cNvPicPr>
          <p:nvPr/>
        </p:nvPicPr>
        <p:blipFill>
          <a:blip r:embed="rId2"/>
          <a:stretch>
            <a:fillRect/>
          </a:stretch>
        </p:blipFill>
        <p:spPr>
          <a:xfrm>
            <a:off x="2328658" y="239162"/>
            <a:ext cx="7534683" cy="6379675"/>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540272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7CA1C-C739-0435-38B9-51A93303A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247051-80EC-2838-4881-C5F8BABA0815}"/>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13</a:t>
            </a:r>
            <a:endParaRPr lang="en-US" b="1" dirty="0"/>
          </a:p>
        </p:txBody>
      </p:sp>
      <p:sp>
        <p:nvSpPr>
          <p:cNvPr id="3" name="Content Placeholder 2">
            <a:extLst>
              <a:ext uri="{FF2B5EF4-FFF2-40B4-BE49-F238E27FC236}">
                <a16:creationId xmlns:a16="http://schemas.microsoft.com/office/drawing/2014/main" id="{40EEA3EA-EC74-EC4D-23DE-45A579903A08}"/>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In addition to prescribing antiHTN Rx, what additional management is recommended?</a:t>
            </a:r>
          </a:p>
          <a:p>
            <a:pPr marL="514350" indent="-514350">
              <a:lnSpc>
                <a:spcPct val="100000"/>
              </a:lnSpc>
              <a:spcBef>
                <a:spcPts val="0"/>
              </a:spcBef>
              <a:spcAft>
                <a:spcPts val="1800"/>
              </a:spcAft>
              <a:buFont typeface="+mj-lt"/>
              <a:buAutoNum type="arabicPeriod"/>
            </a:pPr>
            <a:r>
              <a:rPr lang="en-US" sz="1800" dirty="0"/>
              <a:t>Referral for a sleep study</a:t>
            </a:r>
          </a:p>
          <a:p>
            <a:pPr marL="514350" indent="-514350">
              <a:lnSpc>
                <a:spcPct val="100000"/>
              </a:lnSpc>
              <a:spcBef>
                <a:spcPts val="0"/>
              </a:spcBef>
              <a:spcAft>
                <a:spcPts val="1800"/>
              </a:spcAft>
              <a:buFont typeface="+mj-lt"/>
              <a:buAutoNum type="arabicPeriod"/>
            </a:pPr>
            <a:r>
              <a:rPr lang="en-US" sz="1800" dirty="0"/>
              <a:t>Plasma/urine </a:t>
            </a:r>
            <a:r>
              <a:rPr lang="en-US" sz="1800" dirty="0" err="1"/>
              <a:t>metanephrines</a:t>
            </a:r>
            <a:r>
              <a:rPr lang="en-US" sz="1800" dirty="0"/>
              <a:t>/catecholamines</a:t>
            </a:r>
          </a:p>
          <a:p>
            <a:pPr marL="514350" indent="-514350">
              <a:lnSpc>
                <a:spcPct val="100000"/>
              </a:lnSpc>
              <a:spcBef>
                <a:spcPts val="0"/>
              </a:spcBef>
              <a:spcAft>
                <a:spcPts val="1800"/>
              </a:spcAft>
              <a:buFont typeface="+mj-lt"/>
              <a:buAutoNum type="arabicPeriod"/>
            </a:pPr>
            <a:r>
              <a:rPr lang="en-US" sz="1800" dirty="0"/>
              <a:t>PRA/PAC level</a:t>
            </a:r>
          </a:p>
          <a:p>
            <a:pPr marL="514350" indent="-514350">
              <a:lnSpc>
                <a:spcPct val="100000"/>
              </a:lnSpc>
              <a:spcBef>
                <a:spcPts val="0"/>
              </a:spcBef>
              <a:spcAft>
                <a:spcPts val="1800"/>
              </a:spcAft>
              <a:buFont typeface="+mj-lt"/>
              <a:buAutoNum type="arabicPeriod"/>
            </a:pPr>
            <a:r>
              <a:rPr lang="en-US" sz="1800" dirty="0"/>
              <a:t>1mg overnight </a:t>
            </a:r>
            <a:r>
              <a:rPr lang="en-US" sz="1800" dirty="0" err="1"/>
              <a:t>dex</a:t>
            </a:r>
            <a:r>
              <a:rPr lang="en-US" sz="1800" dirty="0"/>
              <a:t> suppression, 24hr urinary free cortisol, and late-night salivary cortisol</a:t>
            </a:r>
          </a:p>
        </p:txBody>
      </p:sp>
      <p:sp>
        <p:nvSpPr>
          <p:cNvPr id="4" name="Content Placeholder 2">
            <a:extLst>
              <a:ext uri="{FF2B5EF4-FFF2-40B4-BE49-F238E27FC236}">
                <a16:creationId xmlns:a16="http://schemas.microsoft.com/office/drawing/2014/main" id="{9A46D36E-070C-3EDC-005D-0DFA12A4359E}"/>
              </a:ext>
            </a:extLst>
          </p:cNvPr>
          <p:cNvSpPr txBox="1">
            <a:spLocks/>
          </p:cNvSpPr>
          <p:nvPr/>
        </p:nvSpPr>
        <p:spPr>
          <a:xfrm>
            <a:off x="838200" y="1690688"/>
            <a:ext cx="6517640" cy="4486275"/>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46-year-old man presents to Internal Medicine clinic. He has not seen a doctor since he was an adolescent, and his wife urged him to visit a doctor for a regular check-up.</a:t>
            </a:r>
          </a:p>
          <a:p>
            <a:pPr marL="0" indent="0">
              <a:lnSpc>
                <a:spcPct val="120000"/>
              </a:lnSpc>
              <a:spcBef>
                <a:spcPts val="0"/>
              </a:spcBef>
              <a:spcAft>
                <a:spcPts val="1800"/>
              </a:spcAft>
              <a:buNone/>
            </a:pPr>
            <a:r>
              <a:rPr lang="en-US" sz="1800" dirty="0"/>
              <a:t>He is asymptomatic, works in tech, and takes no supplements nor medications. He exercises 3x/week mixed cardio and weights and enjoys a mixed drink once a month socially. He doesn’t smoke nor use any illicit drugs.</a:t>
            </a:r>
          </a:p>
          <a:p>
            <a:pPr marL="0" indent="0">
              <a:lnSpc>
                <a:spcPct val="120000"/>
              </a:lnSpc>
              <a:spcBef>
                <a:spcPts val="0"/>
              </a:spcBef>
              <a:spcAft>
                <a:spcPts val="1800"/>
              </a:spcAft>
              <a:buNone/>
            </a:pPr>
            <a:r>
              <a:rPr lang="en-US" sz="1800" dirty="0"/>
              <a:t>His wife who has HTN remarks that she tested his BP at home sporadically over the past few weeks (with good form) and noted it to be ~140-150/~60-70 consistently throughout the day; she took him to a local lab company and check his labs handing you a sheet of labs demonstrating unremarkable CBC, CMP, and a1c.</a:t>
            </a:r>
          </a:p>
          <a:p>
            <a:pPr marL="0" indent="0">
              <a:lnSpc>
                <a:spcPct val="120000"/>
              </a:lnSpc>
              <a:spcBef>
                <a:spcPts val="0"/>
              </a:spcBef>
              <a:spcAft>
                <a:spcPts val="1800"/>
              </a:spcAft>
              <a:buNone/>
            </a:pPr>
            <a:r>
              <a:rPr lang="en-US" sz="1800" dirty="0"/>
              <a:t>Vitals are notable for a BMI of 20, BP 144/68 (HR 70), otherwise his examination is unremarkable.</a:t>
            </a:r>
          </a:p>
          <a:p>
            <a:pPr marL="0" indent="0">
              <a:lnSpc>
                <a:spcPct val="120000"/>
              </a:lnSpc>
              <a:spcBef>
                <a:spcPts val="0"/>
              </a:spcBef>
              <a:spcAft>
                <a:spcPts val="1800"/>
              </a:spcAft>
              <a:buNone/>
            </a:pPr>
            <a:r>
              <a:rPr lang="en-US" sz="1800" dirty="0"/>
              <a:t>You discuss starting an antiHTN Rx with him, for which his wife eagerly nods and he sighs heavily.</a:t>
            </a:r>
          </a:p>
        </p:txBody>
      </p:sp>
      <p:pic>
        <p:nvPicPr>
          <p:cNvPr id="5" name="Picture 4">
            <a:extLst>
              <a:ext uri="{FF2B5EF4-FFF2-40B4-BE49-F238E27FC236}">
                <a16:creationId xmlns:a16="http://schemas.microsoft.com/office/drawing/2014/main" id="{DB689F7D-CC11-1BD9-757D-CEA6F45A47B7}"/>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510163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DE345-FDE6-2C6C-44E1-891C87369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7913E-0904-787A-4919-C25FCC809E74}"/>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13</a:t>
            </a:r>
            <a:endParaRPr lang="en-US" b="1" dirty="0"/>
          </a:p>
        </p:txBody>
      </p:sp>
      <p:sp>
        <p:nvSpPr>
          <p:cNvPr id="3" name="Content Placeholder 2">
            <a:extLst>
              <a:ext uri="{FF2B5EF4-FFF2-40B4-BE49-F238E27FC236}">
                <a16:creationId xmlns:a16="http://schemas.microsoft.com/office/drawing/2014/main" id="{E259AA42-056E-D639-4234-8C918C7F59C2}"/>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In addition to prescribing antiHTN Rx, what additional management is recommended?</a:t>
            </a:r>
          </a:p>
          <a:p>
            <a:pPr marL="514350" indent="-514350">
              <a:lnSpc>
                <a:spcPct val="100000"/>
              </a:lnSpc>
              <a:spcBef>
                <a:spcPts val="0"/>
              </a:spcBef>
              <a:spcAft>
                <a:spcPts val="1800"/>
              </a:spcAft>
              <a:buFont typeface="+mj-lt"/>
              <a:buAutoNum type="arabicPeriod"/>
            </a:pPr>
            <a:r>
              <a:rPr lang="en-US" sz="1800" dirty="0"/>
              <a:t>Referral for a sleep study</a:t>
            </a:r>
          </a:p>
          <a:p>
            <a:pPr marL="514350" indent="-514350">
              <a:lnSpc>
                <a:spcPct val="100000"/>
              </a:lnSpc>
              <a:spcBef>
                <a:spcPts val="0"/>
              </a:spcBef>
              <a:spcAft>
                <a:spcPts val="1800"/>
              </a:spcAft>
              <a:buFont typeface="+mj-lt"/>
              <a:buAutoNum type="arabicPeriod"/>
            </a:pPr>
            <a:r>
              <a:rPr lang="en-US" sz="1800" dirty="0"/>
              <a:t>Plasma/urine </a:t>
            </a:r>
            <a:r>
              <a:rPr lang="en-US" sz="1800" dirty="0" err="1"/>
              <a:t>metanephrines</a:t>
            </a:r>
            <a:r>
              <a:rPr lang="en-US" sz="1800" dirty="0"/>
              <a:t>/catecholamines</a:t>
            </a:r>
          </a:p>
          <a:p>
            <a:pPr marL="514350" indent="-514350">
              <a:lnSpc>
                <a:spcPct val="100000"/>
              </a:lnSpc>
              <a:spcBef>
                <a:spcPts val="0"/>
              </a:spcBef>
              <a:spcAft>
                <a:spcPts val="1800"/>
              </a:spcAft>
              <a:buFont typeface="+mj-lt"/>
              <a:buAutoNum type="arabicPeriod"/>
            </a:pPr>
            <a:r>
              <a:rPr lang="en-US" sz="1800" b="1" dirty="0"/>
              <a:t>PRA/PAC level</a:t>
            </a:r>
          </a:p>
          <a:p>
            <a:pPr marL="514350" indent="-514350">
              <a:lnSpc>
                <a:spcPct val="100000"/>
              </a:lnSpc>
              <a:spcBef>
                <a:spcPts val="0"/>
              </a:spcBef>
              <a:spcAft>
                <a:spcPts val="1800"/>
              </a:spcAft>
              <a:buFont typeface="+mj-lt"/>
              <a:buAutoNum type="arabicPeriod"/>
            </a:pPr>
            <a:r>
              <a:rPr lang="en-US" sz="1800" dirty="0"/>
              <a:t>1mg overnight </a:t>
            </a:r>
            <a:r>
              <a:rPr lang="en-US" sz="1800" dirty="0" err="1"/>
              <a:t>dex</a:t>
            </a:r>
            <a:r>
              <a:rPr lang="en-US" sz="1800" dirty="0"/>
              <a:t> suppression, 24hr urinary free cortisol, and late-night salivary cortisol</a:t>
            </a:r>
          </a:p>
        </p:txBody>
      </p:sp>
      <p:sp>
        <p:nvSpPr>
          <p:cNvPr id="4" name="Content Placeholder 2">
            <a:extLst>
              <a:ext uri="{FF2B5EF4-FFF2-40B4-BE49-F238E27FC236}">
                <a16:creationId xmlns:a16="http://schemas.microsoft.com/office/drawing/2014/main" id="{8FB8C9C6-95B6-7BF3-CA87-A29B07660FCF}"/>
              </a:ext>
            </a:extLst>
          </p:cNvPr>
          <p:cNvSpPr txBox="1">
            <a:spLocks/>
          </p:cNvSpPr>
          <p:nvPr/>
        </p:nvSpPr>
        <p:spPr>
          <a:xfrm>
            <a:off x="838200" y="1690688"/>
            <a:ext cx="6517640" cy="4486275"/>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46-year-old man presents to Internal Medicine clinic. He has not seen a doctor since he was an adolescent, and his wife urged him to visit a doctor for a regular check-up.</a:t>
            </a:r>
          </a:p>
          <a:p>
            <a:pPr marL="0" indent="0">
              <a:lnSpc>
                <a:spcPct val="120000"/>
              </a:lnSpc>
              <a:spcBef>
                <a:spcPts val="0"/>
              </a:spcBef>
              <a:spcAft>
                <a:spcPts val="1800"/>
              </a:spcAft>
              <a:buNone/>
            </a:pPr>
            <a:r>
              <a:rPr lang="en-US" sz="1800" dirty="0"/>
              <a:t>He is asymptomatic, works in tech, and takes no supplements nor medications. He exercises 3x/week mixed cardio and weights and enjoys a mixed drink once a month socially. He doesn’t smoke nor use any illicit drugs.</a:t>
            </a:r>
          </a:p>
          <a:p>
            <a:pPr marL="0" indent="0">
              <a:lnSpc>
                <a:spcPct val="120000"/>
              </a:lnSpc>
              <a:spcBef>
                <a:spcPts val="0"/>
              </a:spcBef>
              <a:spcAft>
                <a:spcPts val="1800"/>
              </a:spcAft>
              <a:buNone/>
            </a:pPr>
            <a:r>
              <a:rPr lang="en-US" sz="1800" dirty="0"/>
              <a:t>His wife who has HTN remarks that she tested his BP at home sporadically over the past few weeks (with good form) and noted it to be ~140-150/~60-70 consistently throughout the day; she took him to a local lab company and check his labs handing you a sheet of labs demonstrating unremarkable CBC, CMP, and a1c.</a:t>
            </a:r>
          </a:p>
          <a:p>
            <a:pPr marL="0" indent="0">
              <a:lnSpc>
                <a:spcPct val="120000"/>
              </a:lnSpc>
              <a:spcBef>
                <a:spcPts val="0"/>
              </a:spcBef>
              <a:spcAft>
                <a:spcPts val="1800"/>
              </a:spcAft>
              <a:buNone/>
            </a:pPr>
            <a:r>
              <a:rPr lang="en-US" sz="1800" dirty="0"/>
              <a:t>Vitals are notable for a BMI of 20, BP 144/68 (HR 70), otherwise his examination is unremarkable.</a:t>
            </a:r>
          </a:p>
          <a:p>
            <a:pPr marL="0" indent="0">
              <a:lnSpc>
                <a:spcPct val="120000"/>
              </a:lnSpc>
              <a:spcBef>
                <a:spcPts val="0"/>
              </a:spcBef>
              <a:spcAft>
                <a:spcPts val="1800"/>
              </a:spcAft>
              <a:buNone/>
            </a:pPr>
            <a:r>
              <a:rPr lang="en-US" sz="1800" dirty="0"/>
              <a:t>You discuss starting an antiHTN Rx with him, for which his wife eagerly nods and he sighs heavily.</a:t>
            </a:r>
          </a:p>
        </p:txBody>
      </p:sp>
      <p:pic>
        <p:nvPicPr>
          <p:cNvPr id="5" name="Picture 4">
            <a:extLst>
              <a:ext uri="{FF2B5EF4-FFF2-40B4-BE49-F238E27FC236}">
                <a16:creationId xmlns:a16="http://schemas.microsoft.com/office/drawing/2014/main" id="{A859DDF8-4CBE-6EC4-996A-096796AB68AD}"/>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320745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28CDB7-86DC-9ADE-82BC-9C8B72359F56}"/>
              </a:ext>
            </a:extLst>
          </p:cNvPr>
          <p:cNvPicPr>
            <a:picLocks noChangeAspect="1"/>
          </p:cNvPicPr>
          <p:nvPr/>
        </p:nvPicPr>
        <p:blipFill>
          <a:blip r:embed="rId2"/>
          <a:stretch>
            <a:fillRect/>
          </a:stretch>
        </p:blipFill>
        <p:spPr>
          <a:xfrm>
            <a:off x="1477081" y="293899"/>
            <a:ext cx="9237838" cy="6270202"/>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519931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19D29-62E9-01DF-13CF-9B21BF0EBF0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C50101E-BEFE-F18B-EC8E-1124672FC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743" y="758681"/>
            <a:ext cx="6386513" cy="5340638"/>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075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676A2-2DFF-B4BA-06B2-29B6ED965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9DF908-54C3-E2B5-649B-4DA060AC4555}"/>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2</a:t>
            </a:r>
            <a:endParaRPr lang="en-US" b="1" dirty="0"/>
          </a:p>
        </p:txBody>
      </p:sp>
      <p:sp>
        <p:nvSpPr>
          <p:cNvPr id="3" name="Content Placeholder 2">
            <a:extLst>
              <a:ext uri="{FF2B5EF4-FFF2-40B4-BE49-F238E27FC236}">
                <a16:creationId xmlns:a16="http://schemas.microsoft.com/office/drawing/2014/main" id="{D9F0AECB-8E20-1D75-E50D-C4A34230395F}"/>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next step in management?</a:t>
            </a:r>
          </a:p>
          <a:p>
            <a:pPr marL="514350" indent="-514350">
              <a:lnSpc>
                <a:spcPct val="100000"/>
              </a:lnSpc>
              <a:spcBef>
                <a:spcPts val="0"/>
              </a:spcBef>
              <a:spcAft>
                <a:spcPts val="1800"/>
              </a:spcAft>
              <a:buFont typeface="+mj-lt"/>
              <a:buAutoNum type="arabicPeriod"/>
            </a:pPr>
            <a:r>
              <a:rPr lang="en-US" sz="2000" dirty="0"/>
              <a:t>Consult Nephrology for initiation of HD</a:t>
            </a:r>
          </a:p>
          <a:p>
            <a:pPr marL="514350" indent="-514350">
              <a:lnSpc>
                <a:spcPct val="100000"/>
              </a:lnSpc>
              <a:spcBef>
                <a:spcPts val="0"/>
              </a:spcBef>
              <a:spcAft>
                <a:spcPts val="1800"/>
              </a:spcAft>
              <a:buFont typeface="+mj-lt"/>
              <a:buAutoNum type="arabicPeriod"/>
            </a:pPr>
            <a:r>
              <a:rPr lang="en-US" sz="2000" dirty="0"/>
              <a:t>IV 0.9% saline</a:t>
            </a:r>
          </a:p>
          <a:p>
            <a:pPr marL="514350" indent="-514350">
              <a:lnSpc>
                <a:spcPct val="100000"/>
              </a:lnSpc>
              <a:spcBef>
                <a:spcPts val="0"/>
              </a:spcBef>
              <a:spcAft>
                <a:spcPts val="1800"/>
              </a:spcAft>
              <a:buFont typeface="+mj-lt"/>
              <a:buAutoNum type="arabicPeriod"/>
            </a:pPr>
            <a:r>
              <a:rPr lang="en-US" sz="2000" dirty="0"/>
              <a:t>Pulse steroids</a:t>
            </a:r>
          </a:p>
          <a:p>
            <a:pPr marL="514350" indent="-514350">
              <a:lnSpc>
                <a:spcPct val="100000"/>
              </a:lnSpc>
              <a:spcBef>
                <a:spcPts val="0"/>
              </a:spcBef>
              <a:spcAft>
                <a:spcPts val="1800"/>
              </a:spcAft>
              <a:buFont typeface="+mj-lt"/>
              <a:buAutoNum type="arabicPeriod"/>
            </a:pPr>
            <a:r>
              <a:rPr lang="en-US" sz="2000" dirty="0"/>
              <a:t>Kidney biopsy</a:t>
            </a:r>
          </a:p>
        </p:txBody>
      </p:sp>
      <p:sp>
        <p:nvSpPr>
          <p:cNvPr id="4" name="Content Placeholder 2">
            <a:extLst>
              <a:ext uri="{FF2B5EF4-FFF2-40B4-BE49-F238E27FC236}">
                <a16:creationId xmlns:a16="http://schemas.microsoft.com/office/drawing/2014/main" id="{DA2CC9C7-60E7-9ECD-85E7-6C1D1AE75A2A}"/>
              </a:ext>
            </a:extLst>
          </p:cNvPr>
          <p:cNvSpPr txBox="1">
            <a:spLocks/>
          </p:cNvSpPr>
          <p:nvPr/>
        </p:nvSpPr>
        <p:spPr>
          <a:xfrm>
            <a:off x="838200" y="1690688"/>
            <a:ext cx="6517640" cy="448627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admit a 37-year-old man with a history of HTN, high risk APOL1 genotype, and CKD-G4-A3 (</a:t>
            </a:r>
            <a:r>
              <a:rPr lang="en-US" sz="1800" dirty="0" err="1"/>
              <a:t>bCr</a:t>
            </a:r>
            <a:r>
              <a:rPr lang="en-US" sz="1800" dirty="0"/>
              <a:t> of ~6 for the past year) who presented with worsening nausea and fatigue.</a:t>
            </a:r>
          </a:p>
          <a:p>
            <a:pPr marL="0" indent="0">
              <a:lnSpc>
                <a:spcPct val="120000"/>
              </a:lnSpc>
              <a:spcBef>
                <a:spcPts val="0"/>
              </a:spcBef>
              <a:spcAft>
                <a:spcPts val="1800"/>
              </a:spcAft>
              <a:buNone/>
            </a:pPr>
            <a:r>
              <a:rPr lang="en-US" sz="1800" dirty="0"/>
              <a:t>While examining him in the ED you notice that he has 4 beats of bilateral asterixis and 1+ lower extremity edema, but otherwise is alert and oriented to self, situation, and date. He subsequently vomits while you attempt to continue your exam—he confirms random nausea and pruritus.</a:t>
            </a:r>
          </a:p>
          <a:p>
            <a:pPr marL="0" indent="0">
              <a:lnSpc>
                <a:spcPct val="120000"/>
              </a:lnSpc>
              <a:spcBef>
                <a:spcPts val="0"/>
              </a:spcBef>
              <a:spcAft>
                <a:spcPts val="1800"/>
              </a:spcAft>
              <a:buNone/>
            </a:pPr>
            <a:r>
              <a:rPr lang="en-US" sz="1800" dirty="0"/>
              <a:t>His vitals are unremarkable.</a:t>
            </a:r>
          </a:p>
          <a:p>
            <a:pPr marL="0" indent="0">
              <a:lnSpc>
                <a:spcPct val="120000"/>
              </a:lnSpc>
              <a:spcBef>
                <a:spcPts val="0"/>
              </a:spcBef>
              <a:spcAft>
                <a:spcPts val="1800"/>
              </a:spcAft>
              <a:buNone/>
            </a:pPr>
            <a:r>
              <a:rPr lang="en-US" sz="1800" dirty="0"/>
              <a:t>Labs are notable for a BUN of 190, Cr 8, Na 134, K 4.4, bicarb 14, UA with only 1+ protein.</a:t>
            </a:r>
          </a:p>
          <a:p>
            <a:pPr marL="0" indent="0">
              <a:lnSpc>
                <a:spcPct val="120000"/>
              </a:lnSpc>
              <a:spcBef>
                <a:spcPts val="0"/>
              </a:spcBef>
              <a:spcAft>
                <a:spcPts val="1800"/>
              </a:spcAft>
              <a:buNone/>
            </a:pPr>
            <a:r>
              <a:rPr lang="en-US" sz="1800" dirty="0"/>
              <a:t>You request a manual urine spin from Nephrology and they report scattered waxy and granular casts.</a:t>
            </a:r>
          </a:p>
        </p:txBody>
      </p:sp>
      <p:pic>
        <p:nvPicPr>
          <p:cNvPr id="5" name="Picture 4">
            <a:extLst>
              <a:ext uri="{FF2B5EF4-FFF2-40B4-BE49-F238E27FC236}">
                <a16:creationId xmlns:a16="http://schemas.microsoft.com/office/drawing/2014/main" id="{C496AE37-1D3E-7118-EDE9-C5C6E63324B7}"/>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416299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E5BB54-635D-3814-F783-B2B6638A1307}"/>
              </a:ext>
            </a:extLst>
          </p:cNvPr>
          <p:cNvPicPr>
            <a:picLocks noChangeAspect="1"/>
          </p:cNvPicPr>
          <p:nvPr/>
        </p:nvPicPr>
        <p:blipFill>
          <a:blip r:embed="rId2"/>
          <a:stretch>
            <a:fillRect/>
          </a:stretch>
        </p:blipFill>
        <p:spPr>
          <a:xfrm>
            <a:off x="1787596" y="289177"/>
            <a:ext cx="8616807" cy="6279645"/>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559476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0A551-9E92-6D75-183A-E580A91ACEE5}"/>
              </a:ext>
            </a:extLst>
          </p:cNvPr>
          <p:cNvPicPr>
            <a:picLocks noChangeAspect="1"/>
          </p:cNvPicPr>
          <p:nvPr/>
        </p:nvPicPr>
        <p:blipFill>
          <a:blip r:embed="rId2"/>
          <a:stretch>
            <a:fillRect/>
          </a:stretch>
        </p:blipFill>
        <p:spPr>
          <a:xfrm>
            <a:off x="673100" y="800735"/>
            <a:ext cx="6887680" cy="2663825"/>
          </a:xfrm>
          <a:prstGeom prst="rect">
            <a:avLst/>
          </a:prstGeom>
          <a:effectLst>
            <a:outerShdw blurRad="50800" dist="38100" dir="2700000" sx="101000" sy="101000" algn="tl" rotWithShape="0">
              <a:prstClr val="black">
                <a:alpha val="40000"/>
              </a:prstClr>
            </a:outerShdw>
          </a:effectLst>
        </p:spPr>
      </p:pic>
      <p:pic>
        <p:nvPicPr>
          <p:cNvPr id="5" name="Picture 4">
            <a:extLst>
              <a:ext uri="{FF2B5EF4-FFF2-40B4-BE49-F238E27FC236}">
                <a16:creationId xmlns:a16="http://schemas.microsoft.com/office/drawing/2014/main" id="{0D4CB797-FCF6-7663-CBC6-8CF9F193D4BC}"/>
              </a:ext>
            </a:extLst>
          </p:cNvPr>
          <p:cNvPicPr>
            <a:picLocks noChangeAspect="1"/>
          </p:cNvPicPr>
          <p:nvPr/>
        </p:nvPicPr>
        <p:blipFill>
          <a:blip r:embed="rId3"/>
          <a:stretch>
            <a:fillRect/>
          </a:stretch>
        </p:blipFill>
        <p:spPr>
          <a:xfrm>
            <a:off x="4281332" y="3195491"/>
            <a:ext cx="6887681" cy="2762323"/>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607493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A1573-48E9-16AF-ED54-3F106E26B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D123B-C1AA-ABE3-3351-A7955C9E5A1B}"/>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14</a:t>
            </a:r>
            <a:endParaRPr lang="en-US" b="1" dirty="0"/>
          </a:p>
        </p:txBody>
      </p:sp>
      <p:sp>
        <p:nvSpPr>
          <p:cNvPr id="3" name="Content Placeholder 2">
            <a:extLst>
              <a:ext uri="{FF2B5EF4-FFF2-40B4-BE49-F238E27FC236}">
                <a16:creationId xmlns:a16="http://schemas.microsoft.com/office/drawing/2014/main" id="{BF97D7F3-32B0-AD6D-3C97-5C439A60DBD6}"/>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cause of this patient’s elevated serum creatinine level?</a:t>
            </a:r>
          </a:p>
          <a:p>
            <a:pPr marL="514350" indent="-514350">
              <a:lnSpc>
                <a:spcPct val="100000"/>
              </a:lnSpc>
              <a:spcBef>
                <a:spcPts val="0"/>
              </a:spcBef>
              <a:spcAft>
                <a:spcPts val="1800"/>
              </a:spcAft>
              <a:buFont typeface="+mj-lt"/>
              <a:buAutoNum type="arabicPeriod"/>
            </a:pPr>
            <a:r>
              <a:rPr lang="en-US" sz="1800" dirty="0"/>
              <a:t>Acute interstitial nephritis</a:t>
            </a:r>
          </a:p>
          <a:p>
            <a:pPr marL="514350" indent="-514350">
              <a:lnSpc>
                <a:spcPct val="100000"/>
              </a:lnSpc>
              <a:spcBef>
                <a:spcPts val="0"/>
              </a:spcBef>
              <a:spcAft>
                <a:spcPts val="1800"/>
              </a:spcAft>
              <a:buFont typeface="+mj-lt"/>
              <a:buAutoNum type="arabicPeriod"/>
            </a:pPr>
            <a:r>
              <a:rPr lang="en-US" sz="1800" dirty="0"/>
              <a:t>Dolutegravir</a:t>
            </a:r>
          </a:p>
          <a:p>
            <a:pPr marL="514350" indent="-514350">
              <a:lnSpc>
                <a:spcPct val="100000"/>
              </a:lnSpc>
              <a:spcBef>
                <a:spcPts val="0"/>
              </a:spcBef>
              <a:spcAft>
                <a:spcPts val="1800"/>
              </a:spcAft>
              <a:buFont typeface="+mj-lt"/>
              <a:buAutoNum type="arabicPeriod"/>
            </a:pPr>
            <a:r>
              <a:rPr lang="en-US" sz="1800" dirty="0"/>
              <a:t>HIV-associated nephropathy</a:t>
            </a:r>
          </a:p>
          <a:p>
            <a:pPr marL="514350" indent="-514350">
              <a:lnSpc>
                <a:spcPct val="100000"/>
              </a:lnSpc>
              <a:spcBef>
                <a:spcPts val="0"/>
              </a:spcBef>
              <a:spcAft>
                <a:spcPts val="1800"/>
              </a:spcAft>
              <a:buFont typeface="+mj-lt"/>
              <a:buAutoNum type="arabicPeriod"/>
            </a:pPr>
            <a:r>
              <a:rPr lang="en-US" sz="1800" dirty="0"/>
              <a:t>Tenofovir alafenamide-emtricitabine</a:t>
            </a:r>
          </a:p>
        </p:txBody>
      </p:sp>
      <p:sp>
        <p:nvSpPr>
          <p:cNvPr id="4" name="Content Placeholder 2">
            <a:extLst>
              <a:ext uri="{FF2B5EF4-FFF2-40B4-BE49-F238E27FC236}">
                <a16:creationId xmlns:a16="http://schemas.microsoft.com/office/drawing/2014/main" id="{FA66A208-EB21-CBB0-4D24-BFDB55996D77}"/>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are in Internal Medicine clinic seeing a 45-year-old man with recently diagnosed HIV for which he is now taking tenofovir alafenamide-emtricitabine and dolutegravir, and reports no other medical problems and takes no other medications.</a:t>
            </a:r>
          </a:p>
          <a:p>
            <a:pPr marL="0" indent="0">
              <a:lnSpc>
                <a:spcPct val="120000"/>
              </a:lnSpc>
              <a:spcBef>
                <a:spcPts val="0"/>
              </a:spcBef>
              <a:spcAft>
                <a:spcPts val="1800"/>
              </a:spcAft>
              <a:buNone/>
            </a:pPr>
            <a:r>
              <a:rPr lang="en-US" sz="1800" dirty="0"/>
              <a:t>Physical examination findings, including vital signs, are unremarkable.</a:t>
            </a:r>
          </a:p>
          <a:p>
            <a:pPr marL="0" indent="0">
              <a:lnSpc>
                <a:spcPct val="120000"/>
              </a:lnSpc>
              <a:spcBef>
                <a:spcPts val="0"/>
              </a:spcBef>
              <a:spcAft>
                <a:spcPts val="1800"/>
              </a:spcAft>
              <a:buNone/>
            </a:pPr>
            <a:r>
              <a:rPr lang="en-US" sz="1800" dirty="0"/>
              <a:t>You send him for routine chemistries:</a:t>
            </a:r>
          </a:p>
        </p:txBody>
      </p:sp>
      <p:pic>
        <p:nvPicPr>
          <p:cNvPr id="5" name="Picture 4">
            <a:extLst>
              <a:ext uri="{FF2B5EF4-FFF2-40B4-BE49-F238E27FC236}">
                <a16:creationId xmlns:a16="http://schemas.microsoft.com/office/drawing/2014/main" id="{191D9CDE-3939-EB87-AB42-EF8E4F44A163}"/>
              </a:ext>
            </a:extLst>
          </p:cNvPr>
          <p:cNvPicPr>
            <a:picLocks noChangeAspect="1"/>
          </p:cNvPicPr>
          <p:nvPr/>
        </p:nvPicPr>
        <p:blipFill>
          <a:blip r:embed="rId2"/>
          <a:stretch>
            <a:fillRect/>
          </a:stretch>
        </p:blipFill>
        <p:spPr>
          <a:xfrm>
            <a:off x="11440160" y="111760"/>
            <a:ext cx="646706" cy="619760"/>
          </a:xfrm>
          <a:prstGeom prst="rect">
            <a:avLst/>
          </a:prstGeom>
        </p:spPr>
      </p:pic>
      <p:pic>
        <p:nvPicPr>
          <p:cNvPr id="6" name="Picture 5">
            <a:extLst>
              <a:ext uri="{FF2B5EF4-FFF2-40B4-BE49-F238E27FC236}">
                <a16:creationId xmlns:a16="http://schemas.microsoft.com/office/drawing/2014/main" id="{3A7A495B-5F11-0D0F-5F99-4267EC9E7C7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178560" y="4721162"/>
            <a:ext cx="5803582" cy="1624393"/>
          </a:xfrm>
          <a:prstGeom prst="rect">
            <a:avLst/>
          </a:prstGeom>
        </p:spPr>
      </p:pic>
    </p:spTree>
    <p:extLst>
      <p:ext uri="{BB962C8B-B14F-4D97-AF65-F5344CB8AC3E}">
        <p14:creationId xmlns:p14="http://schemas.microsoft.com/office/powerpoint/2010/main" val="303348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AC9CC-932A-8BA7-6458-D0EFF82AB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4268A-B028-F8AB-DED5-52FF4B834C16}"/>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14</a:t>
            </a:r>
            <a:endParaRPr lang="en-US" b="1" dirty="0"/>
          </a:p>
        </p:txBody>
      </p:sp>
      <p:sp>
        <p:nvSpPr>
          <p:cNvPr id="3" name="Content Placeholder 2">
            <a:extLst>
              <a:ext uri="{FF2B5EF4-FFF2-40B4-BE49-F238E27FC236}">
                <a16:creationId xmlns:a16="http://schemas.microsoft.com/office/drawing/2014/main" id="{330A4043-A9D0-ED78-83E3-DA1B68B2B971}"/>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cause of this patient’s elevated serum creatinine level?</a:t>
            </a:r>
          </a:p>
          <a:p>
            <a:pPr marL="514350" indent="-514350">
              <a:lnSpc>
                <a:spcPct val="100000"/>
              </a:lnSpc>
              <a:spcBef>
                <a:spcPts val="0"/>
              </a:spcBef>
              <a:spcAft>
                <a:spcPts val="1800"/>
              </a:spcAft>
              <a:buFont typeface="+mj-lt"/>
              <a:buAutoNum type="arabicPeriod"/>
            </a:pPr>
            <a:r>
              <a:rPr lang="en-US" sz="1800" dirty="0"/>
              <a:t>Acute interstitial nephritis</a:t>
            </a:r>
          </a:p>
          <a:p>
            <a:pPr marL="514350" indent="-514350">
              <a:lnSpc>
                <a:spcPct val="100000"/>
              </a:lnSpc>
              <a:spcBef>
                <a:spcPts val="0"/>
              </a:spcBef>
              <a:spcAft>
                <a:spcPts val="1800"/>
              </a:spcAft>
              <a:buFont typeface="+mj-lt"/>
              <a:buAutoNum type="arabicPeriod"/>
            </a:pPr>
            <a:r>
              <a:rPr lang="en-US" sz="1800" b="1" dirty="0"/>
              <a:t>Dolutegravir</a:t>
            </a:r>
          </a:p>
          <a:p>
            <a:pPr marL="514350" indent="-514350">
              <a:lnSpc>
                <a:spcPct val="100000"/>
              </a:lnSpc>
              <a:spcBef>
                <a:spcPts val="0"/>
              </a:spcBef>
              <a:spcAft>
                <a:spcPts val="1800"/>
              </a:spcAft>
              <a:buFont typeface="+mj-lt"/>
              <a:buAutoNum type="arabicPeriod"/>
            </a:pPr>
            <a:r>
              <a:rPr lang="en-US" sz="1800" dirty="0"/>
              <a:t>HIV-associated nephropathy</a:t>
            </a:r>
          </a:p>
          <a:p>
            <a:pPr marL="514350" indent="-514350">
              <a:lnSpc>
                <a:spcPct val="100000"/>
              </a:lnSpc>
              <a:spcBef>
                <a:spcPts val="0"/>
              </a:spcBef>
              <a:spcAft>
                <a:spcPts val="1800"/>
              </a:spcAft>
              <a:buFont typeface="+mj-lt"/>
              <a:buAutoNum type="arabicPeriod"/>
            </a:pPr>
            <a:r>
              <a:rPr lang="en-US" sz="1800" dirty="0"/>
              <a:t>Tenofovir alafenamide-emtricitabine</a:t>
            </a:r>
          </a:p>
        </p:txBody>
      </p:sp>
      <p:sp>
        <p:nvSpPr>
          <p:cNvPr id="4" name="Content Placeholder 2">
            <a:extLst>
              <a:ext uri="{FF2B5EF4-FFF2-40B4-BE49-F238E27FC236}">
                <a16:creationId xmlns:a16="http://schemas.microsoft.com/office/drawing/2014/main" id="{2B0CCD7F-EC9B-DD4E-181F-A59FCA2B31AB}"/>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are in Internal Medicine clinic seeing a 45-year-old man with recently diagnosed HIV for which he is now taking tenofovir alafenamide-emtricitabine and dolutegravir, and reports no other medical problems and takes no other medications.</a:t>
            </a:r>
          </a:p>
          <a:p>
            <a:pPr marL="0" indent="0">
              <a:lnSpc>
                <a:spcPct val="120000"/>
              </a:lnSpc>
              <a:spcBef>
                <a:spcPts val="0"/>
              </a:spcBef>
              <a:spcAft>
                <a:spcPts val="1800"/>
              </a:spcAft>
              <a:buNone/>
            </a:pPr>
            <a:r>
              <a:rPr lang="en-US" sz="1800" dirty="0"/>
              <a:t>Physical examination findings, including vital signs, are unremarkable.</a:t>
            </a:r>
          </a:p>
          <a:p>
            <a:pPr marL="0" indent="0">
              <a:lnSpc>
                <a:spcPct val="120000"/>
              </a:lnSpc>
              <a:spcBef>
                <a:spcPts val="0"/>
              </a:spcBef>
              <a:spcAft>
                <a:spcPts val="1800"/>
              </a:spcAft>
              <a:buNone/>
            </a:pPr>
            <a:r>
              <a:rPr lang="en-US" sz="1800" dirty="0"/>
              <a:t>You send him for routine chemistries:</a:t>
            </a:r>
          </a:p>
        </p:txBody>
      </p:sp>
      <p:pic>
        <p:nvPicPr>
          <p:cNvPr id="5" name="Picture 4">
            <a:extLst>
              <a:ext uri="{FF2B5EF4-FFF2-40B4-BE49-F238E27FC236}">
                <a16:creationId xmlns:a16="http://schemas.microsoft.com/office/drawing/2014/main" id="{A6A863A5-1291-46E8-567C-37726F3B1F54}"/>
              </a:ext>
            </a:extLst>
          </p:cNvPr>
          <p:cNvPicPr>
            <a:picLocks noChangeAspect="1"/>
          </p:cNvPicPr>
          <p:nvPr/>
        </p:nvPicPr>
        <p:blipFill>
          <a:blip r:embed="rId2"/>
          <a:stretch>
            <a:fillRect/>
          </a:stretch>
        </p:blipFill>
        <p:spPr>
          <a:xfrm>
            <a:off x="11440160" y="111760"/>
            <a:ext cx="646706" cy="619760"/>
          </a:xfrm>
          <a:prstGeom prst="rect">
            <a:avLst/>
          </a:prstGeom>
        </p:spPr>
      </p:pic>
      <p:pic>
        <p:nvPicPr>
          <p:cNvPr id="6" name="Picture 5">
            <a:extLst>
              <a:ext uri="{FF2B5EF4-FFF2-40B4-BE49-F238E27FC236}">
                <a16:creationId xmlns:a16="http://schemas.microsoft.com/office/drawing/2014/main" id="{9ABDF53F-1B43-F469-8EFD-0DE11C67CE9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178560" y="4721162"/>
            <a:ext cx="5803582" cy="1624393"/>
          </a:xfrm>
          <a:prstGeom prst="rect">
            <a:avLst/>
          </a:prstGeom>
        </p:spPr>
      </p:pic>
    </p:spTree>
    <p:extLst>
      <p:ext uri="{BB962C8B-B14F-4D97-AF65-F5344CB8AC3E}">
        <p14:creationId xmlns:p14="http://schemas.microsoft.com/office/powerpoint/2010/main" val="1758513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9B510C-ACE3-09CC-11C8-8E0176E32D9F}"/>
              </a:ext>
            </a:extLst>
          </p:cNvPr>
          <p:cNvPicPr>
            <a:picLocks noChangeAspect="1"/>
          </p:cNvPicPr>
          <p:nvPr/>
        </p:nvPicPr>
        <p:blipFill>
          <a:blip r:embed="rId2"/>
          <a:stretch>
            <a:fillRect/>
          </a:stretch>
        </p:blipFill>
        <p:spPr>
          <a:xfrm>
            <a:off x="918845" y="854392"/>
            <a:ext cx="7757795" cy="2341839"/>
          </a:xfrm>
          <a:prstGeom prst="rect">
            <a:avLst/>
          </a:prstGeom>
          <a:effectLst>
            <a:outerShdw blurRad="50800" dist="38100" dir="2700000" sx="101000" sy="101000" algn="tl" rotWithShape="0">
              <a:prstClr val="black">
                <a:alpha val="40000"/>
              </a:prstClr>
            </a:outerShdw>
          </a:effectLst>
        </p:spPr>
      </p:pic>
      <p:pic>
        <p:nvPicPr>
          <p:cNvPr id="5" name="Picture 4">
            <a:extLst>
              <a:ext uri="{FF2B5EF4-FFF2-40B4-BE49-F238E27FC236}">
                <a16:creationId xmlns:a16="http://schemas.microsoft.com/office/drawing/2014/main" id="{94B0449B-4DBA-8BFD-F413-DD84C79FEFAA}"/>
              </a:ext>
            </a:extLst>
          </p:cNvPr>
          <p:cNvPicPr>
            <a:picLocks noChangeAspect="1"/>
          </p:cNvPicPr>
          <p:nvPr/>
        </p:nvPicPr>
        <p:blipFill>
          <a:blip r:embed="rId3"/>
          <a:stretch>
            <a:fillRect/>
          </a:stretch>
        </p:blipFill>
        <p:spPr>
          <a:xfrm>
            <a:off x="3708718" y="3012163"/>
            <a:ext cx="7198677" cy="3057922"/>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58982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46827-D830-978C-D982-2CDCFA52B5F5}"/>
              </a:ext>
            </a:extLst>
          </p:cNvPr>
          <p:cNvPicPr>
            <a:picLocks noChangeAspect="1"/>
          </p:cNvPicPr>
          <p:nvPr/>
        </p:nvPicPr>
        <p:blipFill>
          <a:blip r:embed="rId2"/>
          <a:stretch>
            <a:fillRect/>
          </a:stretch>
        </p:blipFill>
        <p:spPr>
          <a:xfrm>
            <a:off x="1055529" y="1879803"/>
            <a:ext cx="10080942" cy="3098394"/>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056703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2A95F4-DCA8-44CB-63CB-92D8EC02C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840" y="1053446"/>
            <a:ext cx="8656320" cy="4751107"/>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600904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D3FB-C168-D7D0-E003-53EE49386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143D4-E8B9-F7D1-A4A0-3A4FA0F03CF3}"/>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15</a:t>
            </a:r>
            <a:endParaRPr lang="en-US" b="1" dirty="0"/>
          </a:p>
        </p:txBody>
      </p:sp>
      <p:sp>
        <p:nvSpPr>
          <p:cNvPr id="3" name="Content Placeholder 2">
            <a:extLst>
              <a:ext uri="{FF2B5EF4-FFF2-40B4-BE49-F238E27FC236}">
                <a16:creationId xmlns:a16="http://schemas.microsoft.com/office/drawing/2014/main" id="{A540DE4B-78A1-1C52-A9E3-75CC26FFC6A4}"/>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cause of this patient’s hyponatremia?</a:t>
            </a:r>
          </a:p>
          <a:p>
            <a:pPr marL="514350" indent="-514350">
              <a:lnSpc>
                <a:spcPct val="100000"/>
              </a:lnSpc>
              <a:spcBef>
                <a:spcPts val="0"/>
              </a:spcBef>
              <a:spcAft>
                <a:spcPts val="1800"/>
              </a:spcAft>
              <a:buFont typeface="+mj-lt"/>
              <a:buAutoNum type="arabicPeriod"/>
            </a:pPr>
            <a:r>
              <a:rPr lang="en-US" sz="2000" dirty="0"/>
              <a:t>SIAD</a:t>
            </a:r>
          </a:p>
          <a:p>
            <a:pPr marL="514350" indent="-514350">
              <a:lnSpc>
                <a:spcPct val="100000"/>
              </a:lnSpc>
              <a:spcBef>
                <a:spcPts val="0"/>
              </a:spcBef>
              <a:spcAft>
                <a:spcPts val="1800"/>
              </a:spcAft>
              <a:buFont typeface="+mj-lt"/>
              <a:buAutoNum type="arabicPeriod"/>
            </a:pPr>
            <a:r>
              <a:rPr lang="en-US" sz="2000" dirty="0"/>
              <a:t>Hypertriglyceridemia</a:t>
            </a:r>
          </a:p>
          <a:p>
            <a:pPr marL="514350" indent="-514350">
              <a:lnSpc>
                <a:spcPct val="100000"/>
              </a:lnSpc>
              <a:spcBef>
                <a:spcPts val="0"/>
              </a:spcBef>
              <a:spcAft>
                <a:spcPts val="1800"/>
              </a:spcAft>
              <a:buFont typeface="+mj-lt"/>
              <a:buAutoNum type="arabicPeriod"/>
            </a:pPr>
            <a:r>
              <a:rPr lang="en-US" sz="2000" dirty="0"/>
              <a:t>Lipoprotein X</a:t>
            </a:r>
          </a:p>
          <a:p>
            <a:pPr marL="514350" indent="-514350">
              <a:lnSpc>
                <a:spcPct val="100000"/>
              </a:lnSpc>
              <a:spcBef>
                <a:spcPts val="0"/>
              </a:spcBef>
              <a:spcAft>
                <a:spcPts val="1800"/>
              </a:spcAft>
              <a:buFont typeface="+mj-lt"/>
              <a:buAutoNum type="arabicPeriod"/>
            </a:pPr>
            <a:r>
              <a:rPr lang="en-US" sz="2000" dirty="0"/>
              <a:t>Paraproteinemia</a:t>
            </a:r>
          </a:p>
        </p:txBody>
      </p:sp>
      <p:sp>
        <p:nvSpPr>
          <p:cNvPr id="4" name="Content Placeholder 2">
            <a:extLst>
              <a:ext uri="{FF2B5EF4-FFF2-40B4-BE49-F238E27FC236}">
                <a16:creationId xmlns:a16="http://schemas.microsoft.com/office/drawing/2014/main" id="{4C307DA3-525D-0440-4948-CE8288932F8D}"/>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000" dirty="0"/>
              <a:t>You are admitting a 76-year-old man with pancreatic cancer is to the Internal Medicine service with worsening malaise and jaundice.</a:t>
            </a:r>
          </a:p>
          <a:p>
            <a:pPr marL="0" indent="0">
              <a:lnSpc>
                <a:spcPct val="120000"/>
              </a:lnSpc>
              <a:spcBef>
                <a:spcPts val="0"/>
              </a:spcBef>
              <a:spcAft>
                <a:spcPts val="1800"/>
              </a:spcAft>
              <a:buNone/>
            </a:pPr>
            <a:r>
              <a:rPr lang="en-US" sz="2000" dirty="0"/>
              <a:t>Labs are notable for a </a:t>
            </a:r>
            <a:r>
              <a:rPr lang="en-US" sz="2000" dirty="0" err="1"/>
              <a:t>tbili</a:t>
            </a:r>
            <a:r>
              <a:rPr lang="en-US" sz="2000" dirty="0"/>
              <a:t> of 10 mg/dL, serum protein of 6, and central lab [Na] of 109, central lab [bicarb] of 13.</a:t>
            </a:r>
          </a:p>
          <a:p>
            <a:pPr marL="0" indent="0">
              <a:lnSpc>
                <a:spcPct val="120000"/>
              </a:lnSpc>
              <a:spcBef>
                <a:spcPts val="0"/>
              </a:spcBef>
              <a:spcAft>
                <a:spcPts val="1800"/>
              </a:spcAft>
              <a:buNone/>
            </a:pPr>
            <a:r>
              <a:rPr lang="en-US" sz="2000" dirty="0"/>
              <a:t>You request blood gas electrolytes which reveal a [Na] of 136, and a [bicarb] of 25.</a:t>
            </a:r>
          </a:p>
          <a:p>
            <a:pPr marL="0" indent="0">
              <a:lnSpc>
                <a:spcPct val="120000"/>
              </a:lnSpc>
              <a:spcBef>
                <a:spcPts val="0"/>
              </a:spcBef>
              <a:spcAft>
                <a:spcPts val="1800"/>
              </a:spcAft>
              <a:buNone/>
            </a:pPr>
            <a:r>
              <a:rPr lang="en-US" sz="2000" dirty="0"/>
              <a:t>As the bedside nurse is drawing further labs, you notice the blood draw is not lipemic.</a:t>
            </a:r>
          </a:p>
        </p:txBody>
      </p:sp>
      <p:pic>
        <p:nvPicPr>
          <p:cNvPr id="5" name="Picture 4">
            <a:extLst>
              <a:ext uri="{FF2B5EF4-FFF2-40B4-BE49-F238E27FC236}">
                <a16:creationId xmlns:a16="http://schemas.microsoft.com/office/drawing/2014/main" id="{438989E3-44B1-C556-01FF-8129C5EEFF59}"/>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3278992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8C346-2AAC-3CCD-59E4-34D7EA8FAB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7C32B-3250-F3E0-8387-C7F7C91738B4}"/>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15</a:t>
            </a:r>
            <a:endParaRPr lang="en-US" b="1" dirty="0"/>
          </a:p>
        </p:txBody>
      </p:sp>
      <p:sp>
        <p:nvSpPr>
          <p:cNvPr id="3" name="Content Placeholder 2">
            <a:extLst>
              <a:ext uri="{FF2B5EF4-FFF2-40B4-BE49-F238E27FC236}">
                <a16:creationId xmlns:a16="http://schemas.microsoft.com/office/drawing/2014/main" id="{9E845847-A4AF-1859-1248-06670CF5FDB3}"/>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cause of this patient’s hyponatremia?</a:t>
            </a:r>
          </a:p>
          <a:p>
            <a:pPr marL="514350" indent="-514350">
              <a:lnSpc>
                <a:spcPct val="100000"/>
              </a:lnSpc>
              <a:spcBef>
                <a:spcPts val="0"/>
              </a:spcBef>
              <a:spcAft>
                <a:spcPts val="1800"/>
              </a:spcAft>
              <a:buFont typeface="+mj-lt"/>
              <a:buAutoNum type="arabicPeriod"/>
            </a:pPr>
            <a:r>
              <a:rPr lang="en-US" sz="2000" dirty="0"/>
              <a:t>SIAD</a:t>
            </a:r>
          </a:p>
          <a:p>
            <a:pPr marL="514350" indent="-514350">
              <a:lnSpc>
                <a:spcPct val="100000"/>
              </a:lnSpc>
              <a:spcBef>
                <a:spcPts val="0"/>
              </a:spcBef>
              <a:spcAft>
                <a:spcPts val="1800"/>
              </a:spcAft>
              <a:buFont typeface="+mj-lt"/>
              <a:buAutoNum type="arabicPeriod"/>
            </a:pPr>
            <a:r>
              <a:rPr lang="en-US" sz="2000" dirty="0"/>
              <a:t>Hypertriglyceridemia</a:t>
            </a:r>
          </a:p>
          <a:p>
            <a:pPr marL="514350" indent="-514350">
              <a:lnSpc>
                <a:spcPct val="100000"/>
              </a:lnSpc>
              <a:spcBef>
                <a:spcPts val="0"/>
              </a:spcBef>
              <a:spcAft>
                <a:spcPts val="1800"/>
              </a:spcAft>
              <a:buFont typeface="+mj-lt"/>
              <a:buAutoNum type="arabicPeriod"/>
            </a:pPr>
            <a:r>
              <a:rPr lang="en-US" sz="2000" b="1" dirty="0"/>
              <a:t>Lipoprotein X</a:t>
            </a:r>
          </a:p>
          <a:p>
            <a:pPr marL="514350" indent="-514350">
              <a:lnSpc>
                <a:spcPct val="100000"/>
              </a:lnSpc>
              <a:spcBef>
                <a:spcPts val="0"/>
              </a:spcBef>
              <a:spcAft>
                <a:spcPts val="1800"/>
              </a:spcAft>
              <a:buFont typeface="+mj-lt"/>
              <a:buAutoNum type="arabicPeriod"/>
            </a:pPr>
            <a:r>
              <a:rPr lang="en-US" sz="2000" dirty="0"/>
              <a:t>Paraproteinemia</a:t>
            </a:r>
          </a:p>
        </p:txBody>
      </p:sp>
      <p:sp>
        <p:nvSpPr>
          <p:cNvPr id="4" name="Content Placeholder 2">
            <a:extLst>
              <a:ext uri="{FF2B5EF4-FFF2-40B4-BE49-F238E27FC236}">
                <a16:creationId xmlns:a16="http://schemas.microsoft.com/office/drawing/2014/main" id="{8AEC848A-EBEC-7400-A7F8-9E0C23428465}"/>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000" dirty="0"/>
              <a:t>You are admitting a 76-year-old man with pancreatic cancer is to the Internal Medicine service with worsening malaise and jaundice.</a:t>
            </a:r>
          </a:p>
          <a:p>
            <a:pPr marL="0" indent="0">
              <a:lnSpc>
                <a:spcPct val="120000"/>
              </a:lnSpc>
              <a:spcBef>
                <a:spcPts val="0"/>
              </a:spcBef>
              <a:spcAft>
                <a:spcPts val="1800"/>
              </a:spcAft>
              <a:buNone/>
            </a:pPr>
            <a:r>
              <a:rPr lang="en-US" sz="2000" dirty="0"/>
              <a:t>Labs are notable for a </a:t>
            </a:r>
            <a:r>
              <a:rPr lang="en-US" sz="2000" dirty="0" err="1"/>
              <a:t>tbili</a:t>
            </a:r>
            <a:r>
              <a:rPr lang="en-US" sz="2000" dirty="0"/>
              <a:t> of 10 mg/dL, serum protein of 6, and central lab [Na] of 109, central lab [bicarb] of 13.</a:t>
            </a:r>
          </a:p>
          <a:p>
            <a:pPr marL="0" indent="0">
              <a:lnSpc>
                <a:spcPct val="120000"/>
              </a:lnSpc>
              <a:spcBef>
                <a:spcPts val="0"/>
              </a:spcBef>
              <a:spcAft>
                <a:spcPts val="1800"/>
              </a:spcAft>
              <a:buNone/>
            </a:pPr>
            <a:r>
              <a:rPr lang="en-US" sz="2000" dirty="0"/>
              <a:t>You request blood gas electrolytes which reveal a [Na] of 136, and a [bicarb] of 25.</a:t>
            </a:r>
          </a:p>
          <a:p>
            <a:pPr marL="0" indent="0">
              <a:lnSpc>
                <a:spcPct val="120000"/>
              </a:lnSpc>
              <a:spcBef>
                <a:spcPts val="0"/>
              </a:spcBef>
              <a:spcAft>
                <a:spcPts val="1800"/>
              </a:spcAft>
              <a:buNone/>
            </a:pPr>
            <a:r>
              <a:rPr lang="en-US" sz="2000" dirty="0"/>
              <a:t>As the bedside nurse is drawing further labs, you notice the blood draw is not lipemic.</a:t>
            </a:r>
          </a:p>
        </p:txBody>
      </p:sp>
      <p:pic>
        <p:nvPicPr>
          <p:cNvPr id="5" name="Picture 4">
            <a:extLst>
              <a:ext uri="{FF2B5EF4-FFF2-40B4-BE49-F238E27FC236}">
                <a16:creationId xmlns:a16="http://schemas.microsoft.com/office/drawing/2014/main" id="{FE3CD588-DC7F-93AD-B57F-AEA2DBDCAC75}"/>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1502602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058A6-467B-7E17-3D19-9832DE42E3F7}"/>
              </a:ext>
            </a:extLst>
          </p:cNvPr>
          <p:cNvPicPr>
            <a:picLocks noChangeAspect="1"/>
          </p:cNvPicPr>
          <p:nvPr/>
        </p:nvPicPr>
        <p:blipFill>
          <a:blip r:embed="rId2"/>
          <a:stretch>
            <a:fillRect/>
          </a:stretch>
        </p:blipFill>
        <p:spPr>
          <a:xfrm>
            <a:off x="2692414" y="332723"/>
            <a:ext cx="6807171" cy="6192554"/>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88805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FC094-B391-9ACF-EF8E-71EC596F7A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BCF0E-18F3-C9F1-6635-D2C76EB2D234}"/>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2</a:t>
            </a:r>
            <a:endParaRPr lang="en-US" b="1" dirty="0"/>
          </a:p>
        </p:txBody>
      </p:sp>
      <p:sp>
        <p:nvSpPr>
          <p:cNvPr id="3" name="Content Placeholder 2">
            <a:extLst>
              <a:ext uri="{FF2B5EF4-FFF2-40B4-BE49-F238E27FC236}">
                <a16:creationId xmlns:a16="http://schemas.microsoft.com/office/drawing/2014/main" id="{6316C7C8-13B5-DDBE-CACB-96491C039C32}"/>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next step in management?</a:t>
            </a:r>
          </a:p>
          <a:p>
            <a:pPr marL="514350" indent="-514350">
              <a:lnSpc>
                <a:spcPct val="100000"/>
              </a:lnSpc>
              <a:spcBef>
                <a:spcPts val="0"/>
              </a:spcBef>
              <a:spcAft>
                <a:spcPts val="1800"/>
              </a:spcAft>
              <a:buFont typeface="+mj-lt"/>
              <a:buAutoNum type="arabicPeriod"/>
            </a:pPr>
            <a:r>
              <a:rPr lang="en-US" sz="2000" b="1" dirty="0"/>
              <a:t>Consult Nephrology for initiation of HD</a:t>
            </a:r>
          </a:p>
          <a:p>
            <a:pPr marL="514350" indent="-514350">
              <a:lnSpc>
                <a:spcPct val="100000"/>
              </a:lnSpc>
              <a:spcBef>
                <a:spcPts val="0"/>
              </a:spcBef>
              <a:spcAft>
                <a:spcPts val="1800"/>
              </a:spcAft>
              <a:buFont typeface="+mj-lt"/>
              <a:buAutoNum type="arabicPeriod"/>
            </a:pPr>
            <a:r>
              <a:rPr lang="en-US" sz="2000" dirty="0"/>
              <a:t>IV 0.9% saline</a:t>
            </a:r>
          </a:p>
          <a:p>
            <a:pPr marL="514350" indent="-514350">
              <a:lnSpc>
                <a:spcPct val="100000"/>
              </a:lnSpc>
              <a:spcBef>
                <a:spcPts val="0"/>
              </a:spcBef>
              <a:spcAft>
                <a:spcPts val="1800"/>
              </a:spcAft>
              <a:buFont typeface="+mj-lt"/>
              <a:buAutoNum type="arabicPeriod"/>
            </a:pPr>
            <a:r>
              <a:rPr lang="en-US" sz="2000" dirty="0"/>
              <a:t>Pulse steroids</a:t>
            </a:r>
          </a:p>
          <a:p>
            <a:pPr marL="514350" indent="-514350">
              <a:lnSpc>
                <a:spcPct val="100000"/>
              </a:lnSpc>
              <a:spcBef>
                <a:spcPts val="0"/>
              </a:spcBef>
              <a:spcAft>
                <a:spcPts val="1800"/>
              </a:spcAft>
              <a:buFont typeface="+mj-lt"/>
              <a:buAutoNum type="arabicPeriod"/>
            </a:pPr>
            <a:r>
              <a:rPr lang="en-US" sz="2000" dirty="0"/>
              <a:t>Kidney biopsy</a:t>
            </a:r>
          </a:p>
        </p:txBody>
      </p:sp>
      <p:sp>
        <p:nvSpPr>
          <p:cNvPr id="4" name="Content Placeholder 2">
            <a:extLst>
              <a:ext uri="{FF2B5EF4-FFF2-40B4-BE49-F238E27FC236}">
                <a16:creationId xmlns:a16="http://schemas.microsoft.com/office/drawing/2014/main" id="{BCA25B84-8AAF-8EBF-BBB8-3BC5675B17DA}"/>
              </a:ext>
            </a:extLst>
          </p:cNvPr>
          <p:cNvSpPr txBox="1">
            <a:spLocks/>
          </p:cNvSpPr>
          <p:nvPr/>
        </p:nvSpPr>
        <p:spPr>
          <a:xfrm>
            <a:off x="838200" y="1690688"/>
            <a:ext cx="6517640" cy="448627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admit a 37-year-old man with a history of HTN, high risk APOL1 genotype, and CKD-G4-A3 (</a:t>
            </a:r>
            <a:r>
              <a:rPr lang="en-US" sz="1800" dirty="0" err="1"/>
              <a:t>bCr</a:t>
            </a:r>
            <a:r>
              <a:rPr lang="en-US" sz="1800" dirty="0"/>
              <a:t> of ~6 for the past year) who presented with worsening nausea and fatigue.</a:t>
            </a:r>
          </a:p>
          <a:p>
            <a:pPr marL="0" indent="0">
              <a:lnSpc>
                <a:spcPct val="120000"/>
              </a:lnSpc>
              <a:spcBef>
                <a:spcPts val="0"/>
              </a:spcBef>
              <a:spcAft>
                <a:spcPts val="1800"/>
              </a:spcAft>
              <a:buNone/>
            </a:pPr>
            <a:r>
              <a:rPr lang="en-US" sz="1800" dirty="0"/>
              <a:t>While examining him in the ED you notice that he has 4 beats of bilateral asterixis and 1+ lower extremity edema, but otherwise is alert and oriented to self, situation, and date. He subsequently vomits while you attempt to continue your exam—he confirms random nausea and pruritus.</a:t>
            </a:r>
          </a:p>
          <a:p>
            <a:pPr marL="0" indent="0">
              <a:lnSpc>
                <a:spcPct val="120000"/>
              </a:lnSpc>
              <a:spcBef>
                <a:spcPts val="0"/>
              </a:spcBef>
              <a:spcAft>
                <a:spcPts val="1800"/>
              </a:spcAft>
              <a:buNone/>
            </a:pPr>
            <a:r>
              <a:rPr lang="en-US" sz="1800" dirty="0"/>
              <a:t>His vitals are unremarkable.</a:t>
            </a:r>
          </a:p>
          <a:p>
            <a:pPr marL="0" indent="0">
              <a:lnSpc>
                <a:spcPct val="120000"/>
              </a:lnSpc>
              <a:spcBef>
                <a:spcPts val="0"/>
              </a:spcBef>
              <a:spcAft>
                <a:spcPts val="1800"/>
              </a:spcAft>
              <a:buNone/>
            </a:pPr>
            <a:r>
              <a:rPr lang="en-US" sz="1800" dirty="0"/>
              <a:t>Labs are notable for a BUN of 190, Cr 8, Na 134, K 4.4, bicarb 14, UA with only 1+ protein.</a:t>
            </a:r>
          </a:p>
          <a:p>
            <a:pPr marL="0" indent="0">
              <a:lnSpc>
                <a:spcPct val="120000"/>
              </a:lnSpc>
              <a:spcBef>
                <a:spcPts val="0"/>
              </a:spcBef>
              <a:spcAft>
                <a:spcPts val="1800"/>
              </a:spcAft>
              <a:buNone/>
            </a:pPr>
            <a:r>
              <a:rPr lang="en-US" sz="1800" dirty="0"/>
              <a:t>You request a manual urine spin from Nephrology and they report scattered waxy and granular casts.</a:t>
            </a:r>
          </a:p>
        </p:txBody>
      </p:sp>
      <p:pic>
        <p:nvPicPr>
          <p:cNvPr id="5" name="Picture 4">
            <a:extLst>
              <a:ext uri="{FF2B5EF4-FFF2-40B4-BE49-F238E27FC236}">
                <a16:creationId xmlns:a16="http://schemas.microsoft.com/office/drawing/2014/main" id="{F75DF2F8-F446-A79C-5ABA-6200F4485C4C}"/>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31777977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FD64B-AA60-ADE6-3166-863729E7B97F}"/>
              </a:ext>
            </a:extLst>
          </p:cNvPr>
          <p:cNvPicPr>
            <a:picLocks noChangeAspect="1"/>
          </p:cNvPicPr>
          <p:nvPr/>
        </p:nvPicPr>
        <p:blipFill>
          <a:blip r:embed="rId2"/>
          <a:stretch>
            <a:fillRect/>
          </a:stretch>
        </p:blipFill>
        <p:spPr>
          <a:xfrm>
            <a:off x="1423987" y="1013143"/>
            <a:ext cx="6013593" cy="2512378"/>
          </a:xfrm>
          <a:prstGeom prst="rect">
            <a:avLst/>
          </a:prstGeom>
          <a:effectLst>
            <a:outerShdw blurRad="50800" dist="38100" dir="2700000" sx="101000" sy="101000" algn="tl" rotWithShape="0">
              <a:prstClr val="black">
                <a:alpha val="40000"/>
              </a:prstClr>
            </a:outerShdw>
          </a:effectLst>
        </p:spPr>
      </p:pic>
      <p:pic>
        <p:nvPicPr>
          <p:cNvPr id="5" name="Picture 4">
            <a:extLst>
              <a:ext uri="{FF2B5EF4-FFF2-40B4-BE49-F238E27FC236}">
                <a16:creationId xmlns:a16="http://schemas.microsoft.com/office/drawing/2014/main" id="{2934AC34-E18C-8867-C0D5-48974AC2E088}"/>
              </a:ext>
            </a:extLst>
          </p:cNvPr>
          <p:cNvPicPr>
            <a:picLocks noChangeAspect="1"/>
          </p:cNvPicPr>
          <p:nvPr/>
        </p:nvPicPr>
        <p:blipFill>
          <a:blip r:embed="rId3"/>
          <a:stretch>
            <a:fillRect/>
          </a:stretch>
        </p:blipFill>
        <p:spPr>
          <a:xfrm>
            <a:off x="3658623" y="3353858"/>
            <a:ext cx="7826692" cy="2419562"/>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745499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051B85-36AB-F4FC-47AD-3FE79CDFCF32}"/>
              </a:ext>
            </a:extLst>
          </p:cNvPr>
          <p:cNvPicPr>
            <a:picLocks noChangeAspect="1"/>
          </p:cNvPicPr>
          <p:nvPr/>
        </p:nvPicPr>
        <p:blipFill>
          <a:blip r:embed="rId2"/>
          <a:stretch>
            <a:fillRect/>
          </a:stretch>
        </p:blipFill>
        <p:spPr>
          <a:xfrm>
            <a:off x="4204017" y="390493"/>
            <a:ext cx="3783965" cy="6077013"/>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6445691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A4708-7D12-1D25-C2ED-34F3DB9D7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AE3AB-9194-7E0F-B259-A5CABAA18784}"/>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16</a:t>
            </a:r>
            <a:endParaRPr lang="en-US" b="1" dirty="0"/>
          </a:p>
        </p:txBody>
      </p:sp>
      <p:sp>
        <p:nvSpPr>
          <p:cNvPr id="3" name="Content Placeholder 2">
            <a:extLst>
              <a:ext uri="{FF2B5EF4-FFF2-40B4-BE49-F238E27FC236}">
                <a16:creationId xmlns:a16="http://schemas.microsoft.com/office/drawing/2014/main" id="{D42B696A-371F-A33D-0978-BA335E1103BE}"/>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What is the next best step in evaluating this patients oliguria?</a:t>
            </a:r>
          </a:p>
          <a:p>
            <a:pPr marL="514350" indent="-514350">
              <a:lnSpc>
                <a:spcPct val="100000"/>
              </a:lnSpc>
              <a:spcBef>
                <a:spcPts val="0"/>
              </a:spcBef>
              <a:spcAft>
                <a:spcPts val="1800"/>
              </a:spcAft>
              <a:buFont typeface="+mj-lt"/>
              <a:buAutoNum type="arabicPeriod"/>
            </a:pPr>
            <a:r>
              <a:rPr lang="en-US" sz="2000" dirty="0"/>
              <a:t>CK</a:t>
            </a:r>
          </a:p>
          <a:p>
            <a:pPr marL="514350" indent="-514350">
              <a:lnSpc>
                <a:spcPct val="100000"/>
              </a:lnSpc>
              <a:spcBef>
                <a:spcPts val="0"/>
              </a:spcBef>
              <a:spcAft>
                <a:spcPts val="1800"/>
              </a:spcAft>
              <a:buFont typeface="+mj-lt"/>
              <a:buAutoNum type="arabicPeriod"/>
            </a:pPr>
            <a:r>
              <a:rPr lang="en-US" sz="2000" dirty="0"/>
              <a:t>Bladder pressure</a:t>
            </a:r>
          </a:p>
          <a:p>
            <a:pPr marL="514350" indent="-514350">
              <a:lnSpc>
                <a:spcPct val="100000"/>
              </a:lnSpc>
              <a:spcBef>
                <a:spcPts val="0"/>
              </a:spcBef>
              <a:spcAft>
                <a:spcPts val="1800"/>
              </a:spcAft>
              <a:buFont typeface="+mj-lt"/>
              <a:buAutoNum type="arabicPeriod"/>
            </a:pPr>
            <a:r>
              <a:rPr lang="en-US" sz="2000" dirty="0"/>
              <a:t>NGAL</a:t>
            </a:r>
          </a:p>
          <a:p>
            <a:pPr marL="514350" indent="-514350">
              <a:lnSpc>
                <a:spcPct val="100000"/>
              </a:lnSpc>
              <a:spcBef>
                <a:spcPts val="0"/>
              </a:spcBef>
              <a:spcAft>
                <a:spcPts val="1800"/>
              </a:spcAft>
              <a:buFont typeface="+mj-lt"/>
              <a:buAutoNum type="arabicPeriod"/>
            </a:pPr>
            <a:r>
              <a:rPr lang="en-US" sz="2000" dirty="0"/>
              <a:t>Contrasted CT Abd/Pelvis</a:t>
            </a:r>
          </a:p>
        </p:txBody>
      </p:sp>
      <p:sp>
        <p:nvSpPr>
          <p:cNvPr id="4" name="Content Placeholder 2">
            <a:extLst>
              <a:ext uri="{FF2B5EF4-FFF2-40B4-BE49-F238E27FC236}">
                <a16:creationId xmlns:a16="http://schemas.microsoft.com/office/drawing/2014/main" id="{E08F8B80-3B01-D7DD-FFFE-A178241F6F8D}"/>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52-year-old man with pancreatitis is admitted to the Internal Medicine service, over the course of 2 days he is given 15 </a:t>
            </a:r>
            <a:r>
              <a:rPr lang="en-US" sz="1800" dirty="0" err="1"/>
              <a:t>litres</a:t>
            </a:r>
            <a:r>
              <a:rPr lang="en-US" sz="1800" dirty="0"/>
              <a:t> of crystalloid yet reports increasing abdominal discomfort.</a:t>
            </a:r>
          </a:p>
          <a:p>
            <a:pPr marL="0" indent="0">
              <a:lnSpc>
                <a:spcPct val="120000"/>
              </a:lnSpc>
              <a:spcBef>
                <a:spcPts val="0"/>
              </a:spcBef>
              <a:spcAft>
                <a:spcPts val="1800"/>
              </a:spcAft>
              <a:buNone/>
            </a:pPr>
            <a:r>
              <a:rPr lang="en-US" sz="1800" dirty="0"/>
              <a:t>Bedside RN reports decreasing UOP.</a:t>
            </a:r>
          </a:p>
          <a:p>
            <a:pPr marL="0" indent="0">
              <a:lnSpc>
                <a:spcPct val="120000"/>
              </a:lnSpc>
              <a:spcBef>
                <a:spcPts val="0"/>
              </a:spcBef>
              <a:spcAft>
                <a:spcPts val="1800"/>
              </a:spcAft>
              <a:buNone/>
            </a:pPr>
            <a:r>
              <a:rPr lang="en-US" sz="1800" dirty="0"/>
              <a:t>PoCUS reveals normal </a:t>
            </a:r>
            <a:r>
              <a:rPr lang="en-US" sz="1800" dirty="0" err="1"/>
              <a:t>biV</a:t>
            </a:r>
            <a:r>
              <a:rPr lang="en-US" sz="1800" dirty="0"/>
              <a:t> function, no severe valvulopathy, no </a:t>
            </a:r>
            <a:r>
              <a:rPr lang="en-US" sz="1800" dirty="0" err="1"/>
              <a:t>rWMA</a:t>
            </a:r>
            <a:r>
              <a:rPr lang="en-US" sz="1800" dirty="0"/>
              <a:t>/stress features, no effusion, and no hydronephrosis</a:t>
            </a:r>
          </a:p>
          <a:p>
            <a:pPr marL="0" indent="0">
              <a:lnSpc>
                <a:spcPct val="120000"/>
              </a:lnSpc>
              <a:spcBef>
                <a:spcPts val="0"/>
              </a:spcBef>
              <a:spcAft>
                <a:spcPts val="1800"/>
              </a:spcAft>
              <a:buNone/>
            </a:pPr>
            <a:r>
              <a:rPr lang="en-US" sz="1800" dirty="0"/>
              <a:t>Vitals: 120/80 (HR 90), afebrile, tachypneic ~22 (SpO2 ~95% on 5L NC)</a:t>
            </a:r>
          </a:p>
        </p:txBody>
      </p:sp>
      <p:pic>
        <p:nvPicPr>
          <p:cNvPr id="5" name="Picture 4">
            <a:extLst>
              <a:ext uri="{FF2B5EF4-FFF2-40B4-BE49-F238E27FC236}">
                <a16:creationId xmlns:a16="http://schemas.microsoft.com/office/drawing/2014/main" id="{53B03DEB-84F1-9509-D24E-14B55A44A278}"/>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6343186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68506-8BE4-2F81-9FA8-459C38042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F303AD-723C-DD8A-840C-F9124FC42F37}"/>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16</a:t>
            </a:r>
            <a:endParaRPr lang="en-US" b="1" dirty="0"/>
          </a:p>
        </p:txBody>
      </p:sp>
      <p:sp>
        <p:nvSpPr>
          <p:cNvPr id="3" name="Content Placeholder 2">
            <a:extLst>
              <a:ext uri="{FF2B5EF4-FFF2-40B4-BE49-F238E27FC236}">
                <a16:creationId xmlns:a16="http://schemas.microsoft.com/office/drawing/2014/main" id="{33125C76-180F-A858-0255-5C688792FF20}"/>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What is the next best step in evaluating this patients oliguria?</a:t>
            </a:r>
          </a:p>
          <a:p>
            <a:pPr marL="514350" indent="-514350">
              <a:lnSpc>
                <a:spcPct val="100000"/>
              </a:lnSpc>
              <a:spcBef>
                <a:spcPts val="0"/>
              </a:spcBef>
              <a:spcAft>
                <a:spcPts val="1800"/>
              </a:spcAft>
              <a:buFont typeface="+mj-lt"/>
              <a:buAutoNum type="arabicPeriod"/>
            </a:pPr>
            <a:r>
              <a:rPr lang="en-US" sz="2000" dirty="0"/>
              <a:t>CK</a:t>
            </a:r>
          </a:p>
          <a:p>
            <a:pPr marL="514350" indent="-514350">
              <a:lnSpc>
                <a:spcPct val="100000"/>
              </a:lnSpc>
              <a:spcBef>
                <a:spcPts val="0"/>
              </a:spcBef>
              <a:spcAft>
                <a:spcPts val="1800"/>
              </a:spcAft>
              <a:buFont typeface="+mj-lt"/>
              <a:buAutoNum type="arabicPeriod"/>
            </a:pPr>
            <a:r>
              <a:rPr lang="en-US" sz="2000" b="1" dirty="0"/>
              <a:t>Bladder pressure</a:t>
            </a:r>
          </a:p>
          <a:p>
            <a:pPr marL="514350" indent="-514350">
              <a:lnSpc>
                <a:spcPct val="100000"/>
              </a:lnSpc>
              <a:spcBef>
                <a:spcPts val="0"/>
              </a:spcBef>
              <a:spcAft>
                <a:spcPts val="1800"/>
              </a:spcAft>
              <a:buFont typeface="+mj-lt"/>
              <a:buAutoNum type="arabicPeriod"/>
            </a:pPr>
            <a:r>
              <a:rPr lang="en-US" sz="2000" dirty="0"/>
              <a:t>NGAL</a:t>
            </a:r>
          </a:p>
          <a:p>
            <a:pPr marL="514350" indent="-514350">
              <a:lnSpc>
                <a:spcPct val="100000"/>
              </a:lnSpc>
              <a:spcBef>
                <a:spcPts val="0"/>
              </a:spcBef>
              <a:spcAft>
                <a:spcPts val="1800"/>
              </a:spcAft>
              <a:buFont typeface="+mj-lt"/>
              <a:buAutoNum type="arabicPeriod"/>
            </a:pPr>
            <a:r>
              <a:rPr lang="en-US" sz="2000" dirty="0"/>
              <a:t>Contrasted CT Abd/Pelvis</a:t>
            </a:r>
          </a:p>
        </p:txBody>
      </p:sp>
      <p:sp>
        <p:nvSpPr>
          <p:cNvPr id="4" name="Content Placeholder 2">
            <a:extLst>
              <a:ext uri="{FF2B5EF4-FFF2-40B4-BE49-F238E27FC236}">
                <a16:creationId xmlns:a16="http://schemas.microsoft.com/office/drawing/2014/main" id="{D749D89D-EB94-E425-2DD7-956C350D620B}"/>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A 52-year-old man with pancreatitis is admitted to the Internal Medicine service, over the course of 2 days he is given 15 </a:t>
            </a:r>
            <a:r>
              <a:rPr lang="en-US" sz="1800" dirty="0" err="1"/>
              <a:t>litres</a:t>
            </a:r>
            <a:r>
              <a:rPr lang="en-US" sz="1800" dirty="0"/>
              <a:t> of crystalloid yet reports increasing abdominal discomfort.</a:t>
            </a:r>
          </a:p>
          <a:p>
            <a:pPr marL="0" indent="0">
              <a:lnSpc>
                <a:spcPct val="120000"/>
              </a:lnSpc>
              <a:spcBef>
                <a:spcPts val="0"/>
              </a:spcBef>
              <a:spcAft>
                <a:spcPts val="1800"/>
              </a:spcAft>
              <a:buNone/>
            </a:pPr>
            <a:r>
              <a:rPr lang="en-US" sz="1800" dirty="0"/>
              <a:t>Bedside RN reports decreasing UOP.</a:t>
            </a:r>
          </a:p>
          <a:p>
            <a:pPr marL="0" indent="0">
              <a:lnSpc>
                <a:spcPct val="120000"/>
              </a:lnSpc>
              <a:spcBef>
                <a:spcPts val="0"/>
              </a:spcBef>
              <a:spcAft>
                <a:spcPts val="1800"/>
              </a:spcAft>
              <a:buNone/>
            </a:pPr>
            <a:r>
              <a:rPr lang="en-US" sz="1800" dirty="0"/>
              <a:t>PoCUS reveals normal </a:t>
            </a:r>
            <a:r>
              <a:rPr lang="en-US" sz="1800" dirty="0" err="1"/>
              <a:t>biV</a:t>
            </a:r>
            <a:r>
              <a:rPr lang="en-US" sz="1800" dirty="0"/>
              <a:t> function, no severe valvulopathy, no </a:t>
            </a:r>
            <a:r>
              <a:rPr lang="en-US" sz="1800" dirty="0" err="1"/>
              <a:t>rWMA</a:t>
            </a:r>
            <a:r>
              <a:rPr lang="en-US" sz="1800" dirty="0"/>
              <a:t>/stress features, no effusion, and no hydronephrosis</a:t>
            </a:r>
          </a:p>
          <a:p>
            <a:pPr marL="0" indent="0">
              <a:lnSpc>
                <a:spcPct val="120000"/>
              </a:lnSpc>
              <a:spcBef>
                <a:spcPts val="0"/>
              </a:spcBef>
              <a:spcAft>
                <a:spcPts val="1800"/>
              </a:spcAft>
              <a:buNone/>
            </a:pPr>
            <a:r>
              <a:rPr lang="en-US" sz="1800" dirty="0"/>
              <a:t>Vitals: 120/80 (HR 90), afebrile, tachypneic ~22 (SpO2 ~95% on 5L NC)</a:t>
            </a:r>
          </a:p>
        </p:txBody>
      </p:sp>
      <p:pic>
        <p:nvPicPr>
          <p:cNvPr id="5" name="Picture 4">
            <a:extLst>
              <a:ext uri="{FF2B5EF4-FFF2-40B4-BE49-F238E27FC236}">
                <a16:creationId xmlns:a16="http://schemas.microsoft.com/office/drawing/2014/main" id="{B5527EF3-B58B-441F-D4AF-A542E32CF193}"/>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5021510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4537BC-F2AC-FB0E-B76B-30A329F3605F}"/>
              </a:ext>
            </a:extLst>
          </p:cNvPr>
          <p:cNvPicPr>
            <a:picLocks noChangeAspect="1"/>
          </p:cNvPicPr>
          <p:nvPr/>
        </p:nvPicPr>
        <p:blipFill>
          <a:blip r:embed="rId2"/>
          <a:stretch>
            <a:fillRect/>
          </a:stretch>
        </p:blipFill>
        <p:spPr>
          <a:xfrm>
            <a:off x="693737" y="721360"/>
            <a:ext cx="6943725" cy="2895600"/>
          </a:xfrm>
          <a:prstGeom prst="rect">
            <a:avLst/>
          </a:prstGeom>
          <a:effectLst>
            <a:outerShdw blurRad="50800" dist="381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8D6BA950-67D2-33AF-C4FF-F79AB75264B1}"/>
              </a:ext>
            </a:extLst>
          </p:cNvPr>
          <p:cNvPicPr>
            <a:picLocks noChangeAspect="1"/>
          </p:cNvPicPr>
          <p:nvPr/>
        </p:nvPicPr>
        <p:blipFill>
          <a:blip r:embed="rId3"/>
          <a:stretch>
            <a:fillRect/>
          </a:stretch>
        </p:blipFill>
        <p:spPr>
          <a:xfrm>
            <a:off x="3925887" y="2905442"/>
            <a:ext cx="7219950" cy="3038475"/>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540159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F7CC-AE0C-D9BA-4BBF-45E9E9195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38BC1-39A0-EE7A-2EF7-230F51EC1B36}"/>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IAH – ACS spectrum</a:t>
            </a:r>
          </a:p>
        </p:txBody>
      </p:sp>
      <p:sp>
        <p:nvSpPr>
          <p:cNvPr id="4" name="Slide Number Placeholder 3">
            <a:extLst>
              <a:ext uri="{FF2B5EF4-FFF2-40B4-BE49-F238E27FC236}">
                <a16:creationId xmlns:a16="http://schemas.microsoft.com/office/drawing/2014/main" id="{FF85B39E-BDD7-14DB-9B11-A7DBC4C3340B}"/>
              </a:ext>
            </a:extLst>
          </p:cNvPr>
          <p:cNvSpPr>
            <a:spLocks noGrp="1"/>
          </p:cNvSpPr>
          <p:nvPr>
            <p:ph type="sldNum" sz="quarter" idx="12"/>
          </p:nvPr>
        </p:nvSpPr>
        <p:spPr/>
        <p:txBody>
          <a:bodyPr/>
          <a:lstStyle/>
          <a:p>
            <a:fld id="{0A3F01AC-F2F8-4061-A7FA-775159B597BB}" type="slidenum">
              <a:rPr lang="en-US" smtClean="0"/>
              <a:t>75</a:t>
            </a:fld>
            <a:endParaRPr lang="en-US"/>
          </a:p>
        </p:txBody>
      </p:sp>
      <p:sp>
        <p:nvSpPr>
          <p:cNvPr id="3" name="TextBox 2">
            <a:extLst>
              <a:ext uri="{FF2B5EF4-FFF2-40B4-BE49-F238E27FC236}">
                <a16:creationId xmlns:a16="http://schemas.microsoft.com/office/drawing/2014/main" id="{56847E53-D491-0125-D91F-7CDCE73E16A0}"/>
              </a:ext>
            </a:extLst>
          </p:cNvPr>
          <p:cNvSpPr txBox="1"/>
          <p:nvPr/>
        </p:nvSpPr>
        <p:spPr>
          <a:xfrm>
            <a:off x="1100596" y="1828799"/>
            <a:ext cx="9990807"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Oliguria generally develops at ~15 mmHg, while anuria usually develops at ~30 mmHg</a:t>
            </a:r>
          </a:p>
        </p:txBody>
      </p:sp>
      <p:pic>
        <p:nvPicPr>
          <p:cNvPr id="7" name="Picture 6">
            <a:extLst>
              <a:ext uri="{FF2B5EF4-FFF2-40B4-BE49-F238E27FC236}">
                <a16:creationId xmlns:a16="http://schemas.microsoft.com/office/drawing/2014/main" id="{A61902B8-2F2D-786D-F644-4EA875EDD42B}"/>
              </a:ext>
            </a:extLst>
          </p:cNvPr>
          <p:cNvPicPr>
            <a:picLocks noChangeAspect="1"/>
          </p:cNvPicPr>
          <p:nvPr/>
        </p:nvPicPr>
        <p:blipFill>
          <a:blip r:embed="rId2"/>
          <a:stretch>
            <a:fillRect/>
          </a:stretch>
        </p:blipFill>
        <p:spPr>
          <a:xfrm>
            <a:off x="2609849" y="2336242"/>
            <a:ext cx="6972300" cy="428625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9592837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7D594-0D76-6623-77CD-0EDCFCD01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BD2F67-5E5A-6219-E06A-37F0BD0D2E12}"/>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17</a:t>
            </a:r>
            <a:endParaRPr lang="en-US" b="1" dirty="0"/>
          </a:p>
        </p:txBody>
      </p:sp>
      <p:sp>
        <p:nvSpPr>
          <p:cNvPr id="3" name="Content Placeholder 2">
            <a:extLst>
              <a:ext uri="{FF2B5EF4-FFF2-40B4-BE49-F238E27FC236}">
                <a16:creationId xmlns:a16="http://schemas.microsoft.com/office/drawing/2014/main" id="{D95EE486-F5A4-268D-C18F-890F1EED8B2D}"/>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What is the most likely cause of her hypophosphatemia?</a:t>
            </a:r>
          </a:p>
          <a:p>
            <a:pPr marL="514350" indent="-514350">
              <a:lnSpc>
                <a:spcPct val="100000"/>
              </a:lnSpc>
              <a:spcBef>
                <a:spcPts val="0"/>
              </a:spcBef>
              <a:spcAft>
                <a:spcPts val="1800"/>
              </a:spcAft>
              <a:buFont typeface="+mj-lt"/>
              <a:buAutoNum type="arabicPeriod"/>
            </a:pPr>
            <a:r>
              <a:rPr lang="en-US" sz="2000" dirty="0"/>
              <a:t>HIV-associated nephropathy</a:t>
            </a:r>
          </a:p>
          <a:p>
            <a:pPr marL="514350" indent="-514350">
              <a:lnSpc>
                <a:spcPct val="100000"/>
              </a:lnSpc>
              <a:spcBef>
                <a:spcPts val="0"/>
              </a:spcBef>
              <a:spcAft>
                <a:spcPts val="1800"/>
              </a:spcAft>
              <a:buFont typeface="+mj-lt"/>
              <a:buAutoNum type="arabicPeriod"/>
            </a:pPr>
            <a:r>
              <a:rPr lang="en-US" sz="2000" dirty="0"/>
              <a:t>Cerebral salt wasting</a:t>
            </a:r>
          </a:p>
          <a:p>
            <a:pPr marL="514350" indent="-514350">
              <a:lnSpc>
                <a:spcPct val="100000"/>
              </a:lnSpc>
              <a:spcBef>
                <a:spcPts val="0"/>
              </a:spcBef>
              <a:spcAft>
                <a:spcPts val="1800"/>
              </a:spcAft>
              <a:buFont typeface="+mj-lt"/>
              <a:buAutoNum type="arabicPeriod"/>
            </a:pPr>
            <a:r>
              <a:rPr lang="en-US" sz="2000" dirty="0"/>
              <a:t>Fanconi’s syndrome</a:t>
            </a:r>
          </a:p>
          <a:p>
            <a:pPr marL="514350" indent="-514350">
              <a:lnSpc>
                <a:spcPct val="100000"/>
              </a:lnSpc>
              <a:spcBef>
                <a:spcPts val="0"/>
              </a:spcBef>
              <a:spcAft>
                <a:spcPts val="1800"/>
              </a:spcAft>
              <a:buFont typeface="+mj-lt"/>
              <a:buAutoNum type="arabicPeriod"/>
            </a:pPr>
            <a:r>
              <a:rPr lang="en-US" sz="2000" dirty="0"/>
              <a:t>Poor nutrition</a:t>
            </a:r>
          </a:p>
        </p:txBody>
      </p:sp>
      <p:sp>
        <p:nvSpPr>
          <p:cNvPr id="4" name="Content Placeholder 2">
            <a:extLst>
              <a:ext uri="{FF2B5EF4-FFF2-40B4-BE49-F238E27FC236}">
                <a16:creationId xmlns:a16="http://schemas.microsoft.com/office/drawing/2014/main" id="{F87D40C2-B97E-292C-2AB7-86F431C42A9D}"/>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000" dirty="0"/>
              <a:t>A 47-year-old woman with HIV self-refers to Internal Medicine clinic for fatigue.</a:t>
            </a:r>
          </a:p>
          <a:p>
            <a:pPr marL="0" indent="0">
              <a:lnSpc>
                <a:spcPct val="120000"/>
              </a:lnSpc>
              <a:spcBef>
                <a:spcPts val="0"/>
              </a:spcBef>
              <a:spcAft>
                <a:spcPts val="1800"/>
              </a:spcAft>
              <a:buNone/>
            </a:pPr>
            <a:r>
              <a:rPr lang="en-US" sz="2000" dirty="0"/>
              <a:t>She reports no recent trauma, she eats a regular diet, has a normal a1c/no history of diabetes, and her only medication is tenofovir disoproxil fumarate--which she has taken for years without missing a dose.</a:t>
            </a:r>
          </a:p>
          <a:p>
            <a:pPr marL="0" indent="0">
              <a:lnSpc>
                <a:spcPct val="120000"/>
              </a:lnSpc>
              <a:spcBef>
                <a:spcPts val="0"/>
              </a:spcBef>
              <a:spcAft>
                <a:spcPts val="1800"/>
              </a:spcAft>
              <a:buNone/>
            </a:pPr>
            <a:r>
              <a:rPr lang="en-US" sz="2000" dirty="0"/>
              <a:t>Labs are notable for normal Hgb, normal TSH/fT4, normal serum glucose, serum K of 2.9, low serum Phos, serum bicarb of 15; urinalysis notable for 3+ glucose, 1+ protein.</a:t>
            </a:r>
          </a:p>
        </p:txBody>
      </p:sp>
      <p:pic>
        <p:nvPicPr>
          <p:cNvPr id="5" name="Picture 4">
            <a:extLst>
              <a:ext uri="{FF2B5EF4-FFF2-40B4-BE49-F238E27FC236}">
                <a16:creationId xmlns:a16="http://schemas.microsoft.com/office/drawing/2014/main" id="{AE812CC4-3811-99E5-ADDA-411732984C96}"/>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31229879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CEBC3-2B7C-0834-BDF7-A8B1E865F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3BDCE9-E39E-8CBC-6A3B-F6769063D307}"/>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17</a:t>
            </a:r>
            <a:endParaRPr lang="en-US" b="1" dirty="0"/>
          </a:p>
        </p:txBody>
      </p:sp>
      <p:sp>
        <p:nvSpPr>
          <p:cNvPr id="3" name="Content Placeholder 2">
            <a:extLst>
              <a:ext uri="{FF2B5EF4-FFF2-40B4-BE49-F238E27FC236}">
                <a16:creationId xmlns:a16="http://schemas.microsoft.com/office/drawing/2014/main" id="{6AC4B230-A7AE-774E-FEC5-5AA743AAE5A7}"/>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What is the most likely cause of her hypophosphatemia?</a:t>
            </a:r>
          </a:p>
          <a:p>
            <a:pPr marL="514350" indent="-514350">
              <a:lnSpc>
                <a:spcPct val="100000"/>
              </a:lnSpc>
              <a:spcBef>
                <a:spcPts val="0"/>
              </a:spcBef>
              <a:spcAft>
                <a:spcPts val="1800"/>
              </a:spcAft>
              <a:buFont typeface="+mj-lt"/>
              <a:buAutoNum type="arabicPeriod"/>
            </a:pPr>
            <a:r>
              <a:rPr lang="en-US" sz="2000" dirty="0"/>
              <a:t>HIV-associated nephropathy</a:t>
            </a:r>
          </a:p>
          <a:p>
            <a:pPr marL="514350" indent="-514350">
              <a:lnSpc>
                <a:spcPct val="100000"/>
              </a:lnSpc>
              <a:spcBef>
                <a:spcPts val="0"/>
              </a:spcBef>
              <a:spcAft>
                <a:spcPts val="1800"/>
              </a:spcAft>
              <a:buFont typeface="+mj-lt"/>
              <a:buAutoNum type="arabicPeriod"/>
            </a:pPr>
            <a:r>
              <a:rPr lang="en-US" sz="2000" dirty="0"/>
              <a:t>Cerebral salt wasting</a:t>
            </a:r>
          </a:p>
          <a:p>
            <a:pPr marL="514350" indent="-514350">
              <a:lnSpc>
                <a:spcPct val="100000"/>
              </a:lnSpc>
              <a:spcBef>
                <a:spcPts val="0"/>
              </a:spcBef>
              <a:spcAft>
                <a:spcPts val="1800"/>
              </a:spcAft>
              <a:buFont typeface="+mj-lt"/>
              <a:buAutoNum type="arabicPeriod"/>
            </a:pPr>
            <a:r>
              <a:rPr lang="en-US" sz="2000" b="1" dirty="0"/>
              <a:t>Fanconi’s syndrome</a:t>
            </a:r>
          </a:p>
          <a:p>
            <a:pPr marL="514350" indent="-514350">
              <a:lnSpc>
                <a:spcPct val="100000"/>
              </a:lnSpc>
              <a:spcBef>
                <a:spcPts val="0"/>
              </a:spcBef>
              <a:spcAft>
                <a:spcPts val="1800"/>
              </a:spcAft>
              <a:buFont typeface="+mj-lt"/>
              <a:buAutoNum type="arabicPeriod"/>
            </a:pPr>
            <a:r>
              <a:rPr lang="en-US" sz="2000" dirty="0"/>
              <a:t>Poor nutrition</a:t>
            </a:r>
          </a:p>
        </p:txBody>
      </p:sp>
      <p:sp>
        <p:nvSpPr>
          <p:cNvPr id="4" name="Content Placeholder 2">
            <a:extLst>
              <a:ext uri="{FF2B5EF4-FFF2-40B4-BE49-F238E27FC236}">
                <a16:creationId xmlns:a16="http://schemas.microsoft.com/office/drawing/2014/main" id="{25FE1F3E-732D-2244-DE2C-71EFAFBA5760}"/>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000" dirty="0"/>
              <a:t>A 47-year-old woman with HIV self-refers to Internal Medicine clinic for fatigue.</a:t>
            </a:r>
          </a:p>
          <a:p>
            <a:pPr marL="0" indent="0">
              <a:lnSpc>
                <a:spcPct val="120000"/>
              </a:lnSpc>
              <a:spcBef>
                <a:spcPts val="0"/>
              </a:spcBef>
              <a:spcAft>
                <a:spcPts val="1800"/>
              </a:spcAft>
              <a:buNone/>
            </a:pPr>
            <a:r>
              <a:rPr lang="en-US" sz="2000" dirty="0"/>
              <a:t>She reports no recent trauma, she eats a regular diet, has a normal a1c/no history of diabetes, and her only medication is tenofovir disoproxil fumarate--which she has taken for years without missing a dose.</a:t>
            </a:r>
          </a:p>
          <a:p>
            <a:pPr marL="0" indent="0">
              <a:lnSpc>
                <a:spcPct val="120000"/>
              </a:lnSpc>
              <a:spcBef>
                <a:spcPts val="0"/>
              </a:spcBef>
              <a:spcAft>
                <a:spcPts val="1800"/>
              </a:spcAft>
              <a:buNone/>
            </a:pPr>
            <a:r>
              <a:rPr lang="en-US" sz="2000" dirty="0"/>
              <a:t>Labs are notable for normal Hgb, normal TSH/fT4, normal serum glucose, serum K of 2.9, low serum Phos, serum bicarb of 15; urinalysis notable for 3+ glucose, 1+ protein.</a:t>
            </a:r>
          </a:p>
        </p:txBody>
      </p:sp>
      <p:pic>
        <p:nvPicPr>
          <p:cNvPr id="5" name="Picture 4">
            <a:extLst>
              <a:ext uri="{FF2B5EF4-FFF2-40B4-BE49-F238E27FC236}">
                <a16:creationId xmlns:a16="http://schemas.microsoft.com/office/drawing/2014/main" id="{81CB37AB-1892-F83B-6577-756818388AF8}"/>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3812627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2106F-12FC-B393-02CE-1B7C2D448BD4}"/>
              </a:ext>
            </a:extLst>
          </p:cNvPr>
          <p:cNvPicPr>
            <a:picLocks noChangeAspect="1"/>
          </p:cNvPicPr>
          <p:nvPr/>
        </p:nvPicPr>
        <p:blipFill>
          <a:blip r:embed="rId2"/>
          <a:stretch>
            <a:fillRect/>
          </a:stretch>
        </p:blipFill>
        <p:spPr>
          <a:xfrm>
            <a:off x="1481204" y="259654"/>
            <a:ext cx="9229592" cy="6338691"/>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40306817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3AEFB-5C4B-0AA5-FFC1-1D59CC38D5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7003E5-293E-5A8B-039D-1B82D118B054}"/>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18</a:t>
            </a:r>
            <a:endParaRPr lang="en-US" b="1" dirty="0"/>
          </a:p>
        </p:txBody>
      </p:sp>
      <p:sp>
        <p:nvSpPr>
          <p:cNvPr id="3" name="Content Placeholder 2">
            <a:extLst>
              <a:ext uri="{FF2B5EF4-FFF2-40B4-BE49-F238E27FC236}">
                <a16:creationId xmlns:a16="http://schemas.microsoft.com/office/drawing/2014/main" id="{F1D10777-CDFB-E7C9-D051-D237EF799642}"/>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diagnosis?</a:t>
            </a:r>
          </a:p>
          <a:p>
            <a:pPr marL="514350" indent="-514350">
              <a:lnSpc>
                <a:spcPct val="100000"/>
              </a:lnSpc>
              <a:spcBef>
                <a:spcPts val="0"/>
              </a:spcBef>
              <a:spcAft>
                <a:spcPts val="1800"/>
              </a:spcAft>
              <a:buFont typeface="+mj-lt"/>
              <a:buAutoNum type="arabicPeriod"/>
            </a:pPr>
            <a:r>
              <a:rPr lang="en-US" sz="1800" dirty="0"/>
              <a:t>Calcific uremic arteriolopathy (calciphylaxis)</a:t>
            </a:r>
          </a:p>
          <a:p>
            <a:pPr marL="514350" indent="-514350">
              <a:lnSpc>
                <a:spcPct val="100000"/>
              </a:lnSpc>
              <a:spcBef>
                <a:spcPts val="0"/>
              </a:spcBef>
              <a:spcAft>
                <a:spcPts val="1800"/>
              </a:spcAft>
              <a:buFont typeface="+mj-lt"/>
              <a:buAutoNum type="arabicPeriod"/>
            </a:pPr>
            <a:r>
              <a:rPr lang="en-US" sz="1800" dirty="0"/>
              <a:t>Vasculitis</a:t>
            </a:r>
          </a:p>
          <a:p>
            <a:pPr marL="514350" indent="-514350">
              <a:lnSpc>
                <a:spcPct val="100000"/>
              </a:lnSpc>
              <a:spcBef>
                <a:spcPts val="0"/>
              </a:spcBef>
              <a:spcAft>
                <a:spcPts val="1800"/>
              </a:spcAft>
              <a:buFont typeface="+mj-lt"/>
              <a:buAutoNum type="arabicPeriod"/>
            </a:pPr>
            <a:r>
              <a:rPr lang="en-US" sz="1800" dirty="0"/>
              <a:t>Venous stasis ulcer</a:t>
            </a:r>
          </a:p>
          <a:p>
            <a:pPr marL="514350" indent="-514350">
              <a:lnSpc>
                <a:spcPct val="100000"/>
              </a:lnSpc>
              <a:spcBef>
                <a:spcPts val="0"/>
              </a:spcBef>
              <a:spcAft>
                <a:spcPts val="1800"/>
              </a:spcAft>
              <a:buFont typeface="+mj-lt"/>
              <a:buAutoNum type="arabicPeriod"/>
            </a:pPr>
            <a:r>
              <a:rPr lang="en-US" sz="1800" dirty="0"/>
              <a:t>Warfarin skin necrosis</a:t>
            </a:r>
          </a:p>
        </p:txBody>
      </p:sp>
      <p:sp>
        <p:nvSpPr>
          <p:cNvPr id="4" name="Content Placeholder 2">
            <a:extLst>
              <a:ext uri="{FF2B5EF4-FFF2-40B4-BE49-F238E27FC236}">
                <a16:creationId xmlns:a16="http://schemas.microsoft.com/office/drawing/2014/main" id="{00576FCC-C465-5865-8E67-97626D21EBEB}"/>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600" dirty="0"/>
              <a:t>A 72-year-old man with a history of ESRD on HD presents to the ED with an extremely painful skin lesion that has been enlarging over the past few weeks-months.</a:t>
            </a:r>
          </a:p>
          <a:p>
            <a:pPr marL="0" indent="0">
              <a:lnSpc>
                <a:spcPct val="120000"/>
              </a:lnSpc>
              <a:spcBef>
                <a:spcPts val="0"/>
              </a:spcBef>
              <a:spcAft>
                <a:spcPts val="1800"/>
              </a:spcAft>
              <a:buNone/>
            </a:pPr>
            <a:r>
              <a:rPr lang="en-US" sz="1600" dirty="0"/>
              <a:t>He reports no new medications, trauma, exposures, travel.</a:t>
            </a:r>
          </a:p>
          <a:p>
            <a:pPr marL="0" indent="0">
              <a:lnSpc>
                <a:spcPct val="120000"/>
              </a:lnSpc>
              <a:spcBef>
                <a:spcPts val="0"/>
              </a:spcBef>
              <a:spcAft>
                <a:spcPts val="1800"/>
              </a:spcAft>
              <a:buNone/>
            </a:pPr>
            <a:r>
              <a:rPr lang="en-US" sz="1600" dirty="0"/>
              <a:t>He takes </a:t>
            </a:r>
            <a:r>
              <a:rPr lang="en-US" sz="1600" dirty="0" err="1"/>
              <a:t>fosinopril</a:t>
            </a:r>
            <a:r>
              <a:rPr lang="en-US" sz="1600" dirty="0"/>
              <a:t>, carvedilol, calcium acetate, </a:t>
            </a:r>
            <a:r>
              <a:rPr lang="en-US" sz="1600" dirty="0" err="1"/>
              <a:t>sucroferric</a:t>
            </a:r>
            <a:r>
              <a:rPr lang="en-US" sz="1600" dirty="0"/>
              <a:t> oxyhydroxide, calcitriol, cinacalcet, </a:t>
            </a:r>
            <a:r>
              <a:rPr lang="en-US" sz="1600" dirty="0" err="1"/>
              <a:t>tenapanor</a:t>
            </a:r>
            <a:r>
              <a:rPr lang="en-US" sz="1600" dirty="0"/>
              <a:t>, in-center EPO, insulin, hydroxyzine.</a:t>
            </a:r>
          </a:p>
          <a:p>
            <a:pPr marL="0" indent="0">
              <a:lnSpc>
                <a:spcPct val="120000"/>
              </a:lnSpc>
              <a:spcBef>
                <a:spcPts val="0"/>
              </a:spcBef>
              <a:spcAft>
                <a:spcPts val="1800"/>
              </a:spcAft>
              <a:buNone/>
            </a:pPr>
            <a:r>
              <a:rPr lang="en-US" sz="1600" dirty="0"/>
              <a:t>On examination his vitals are unremarkable but you notice the following skin findings.</a:t>
            </a:r>
          </a:p>
        </p:txBody>
      </p:sp>
      <p:pic>
        <p:nvPicPr>
          <p:cNvPr id="5" name="Picture 4">
            <a:extLst>
              <a:ext uri="{FF2B5EF4-FFF2-40B4-BE49-F238E27FC236}">
                <a16:creationId xmlns:a16="http://schemas.microsoft.com/office/drawing/2014/main" id="{A5545BF7-03F1-E44A-EA88-E583B618C0F6}"/>
              </a:ext>
            </a:extLst>
          </p:cNvPr>
          <p:cNvPicPr>
            <a:picLocks noChangeAspect="1"/>
          </p:cNvPicPr>
          <p:nvPr/>
        </p:nvPicPr>
        <p:blipFill>
          <a:blip r:embed="rId2"/>
          <a:stretch>
            <a:fillRect/>
          </a:stretch>
        </p:blipFill>
        <p:spPr>
          <a:xfrm>
            <a:off x="11440160" y="111760"/>
            <a:ext cx="646706" cy="619760"/>
          </a:xfrm>
          <a:prstGeom prst="rect">
            <a:avLst/>
          </a:prstGeom>
        </p:spPr>
      </p:pic>
      <p:pic>
        <p:nvPicPr>
          <p:cNvPr id="3074" name="Picture 2">
            <a:extLst>
              <a:ext uri="{FF2B5EF4-FFF2-40B4-BE49-F238E27FC236}">
                <a16:creationId xmlns:a16="http://schemas.microsoft.com/office/drawing/2014/main" id="{589392C6-25BF-F9AB-A279-53E4AD826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08" r="9416"/>
          <a:stretch>
            <a:fillRect/>
          </a:stretch>
        </p:blipFill>
        <p:spPr bwMode="auto">
          <a:xfrm rot="16200000">
            <a:off x="3464560" y="3119118"/>
            <a:ext cx="1910081" cy="508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279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6A50E-F6A4-98A6-9178-1785B5E059E7}"/>
              </a:ext>
            </a:extLst>
          </p:cNvPr>
          <p:cNvPicPr>
            <a:picLocks noChangeAspect="1"/>
          </p:cNvPicPr>
          <p:nvPr/>
        </p:nvPicPr>
        <p:blipFill>
          <a:blip r:embed="rId2"/>
          <a:stretch>
            <a:fillRect/>
          </a:stretch>
        </p:blipFill>
        <p:spPr>
          <a:xfrm>
            <a:off x="1538287" y="1419225"/>
            <a:ext cx="9115425" cy="401955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9787376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F552B-9361-B0DA-3F3D-22B03C875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22DAE-1607-D0E9-B2FA-D91AE5CCD5E6}"/>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18</a:t>
            </a:r>
            <a:endParaRPr lang="en-US" b="1" dirty="0"/>
          </a:p>
        </p:txBody>
      </p:sp>
      <p:sp>
        <p:nvSpPr>
          <p:cNvPr id="3" name="Content Placeholder 2">
            <a:extLst>
              <a:ext uri="{FF2B5EF4-FFF2-40B4-BE49-F238E27FC236}">
                <a16:creationId xmlns:a16="http://schemas.microsoft.com/office/drawing/2014/main" id="{856734C6-D3DC-C9E0-71F2-80D4A7C73033}"/>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diagnosis?</a:t>
            </a:r>
          </a:p>
          <a:p>
            <a:pPr marL="514350" indent="-514350">
              <a:lnSpc>
                <a:spcPct val="100000"/>
              </a:lnSpc>
              <a:spcBef>
                <a:spcPts val="0"/>
              </a:spcBef>
              <a:spcAft>
                <a:spcPts val="1800"/>
              </a:spcAft>
              <a:buFont typeface="+mj-lt"/>
              <a:buAutoNum type="arabicPeriod"/>
            </a:pPr>
            <a:r>
              <a:rPr lang="en-US" sz="1800" b="1" dirty="0"/>
              <a:t>Calcific uremic arteriolopathy (calciphylaxis)</a:t>
            </a:r>
          </a:p>
          <a:p>
            <a:pPr marL="514350" indent="-514350">
              <a:lnSpc>
                <a:spcPct val="100000"/>
              </a:lnSpc>
              <a:spcBef>
                <a:spcPts val="0"/>
              </a:spcBef>
              <a:spcAft>
                <a:spcPts val="1800"/>
              </a:spcAft>
              <a:buFont typeface="+mj-lt"/>
              <a:buAutoNum type="arabicPeriod"/>
            </a:pPr>
            <a:r>
              <a:rPr lang="en-US" sz="1800" dirty="0"/>
              <a:t>Vasculitis</a:t>
            </a:r>
          </a:p>
          <a:p>
            <a:pPr marL="514350" indent="-514350">
              <a:lnSpc>
                <a:spcPct val="100000"/>
              </a:lnSpc>
              <a:spcBef>
                <a:spcPts val="0"/>
              </a:spcBef>
              <a:spcAft>
                <a:spcPts val="1800"/>
              </a:spcAft>
              <a:buFont typeface="+mj-lt"/>
              <a:buAutoNum type="arabicPeriod"/>
            </a:pPr>
            <a:r>
              <a:rPr lang="en-US" sz="1800" dirty="0"/>
              <a:t>Venous stasis ulcer</a:t>
            </a:r>
          </a:p>
          <a:p>
            <a:pPr marL="514350" indent="-514350">
              <a:lnSpc>
                <a:spcPct val="100000"/>
              </a:lnSpc>
              <a:spcBef>
                <a:spcPts val="0"/>
              </a:spcBef>
              <a:spcAft>
                <a:spcPts val="1800"/>
              </a:spcAft>
              <a:buFont typeface="+mj-lt"/>
              <a:buAutoNum type="arabicPeriod"/>
            </a:pPr>
            <a:r>
              <a:rPr lang="en-US" sz="1800" dirty="0"/>
              <a:t>Warfarin skin necrosis</a:t>
            </a:r>
          </a:p>
        </p:txBody>
      </p:sp>
      <p:sp>
        <p:nvSpPr>
          <p:cNvPr id="4" name="Content Placeholder 2">
            <a:extLst>
              <a:ext uri="{FF2B5EF4-FFF2-40B4-BE49-F238E27FC236}">
                <a16:creationId xmlns:a16="http://schemas.microsoft.com/office/drawing/2014/main" id="{87F16433-B817-3531-A7AC-2144D266595D}"/>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600" dirty="0"/>
              <a:t>A 72-year-old man with a history of ESRD on HD presents to the ED with an extremely painful skin lesion that has been enlarging over the past few weeks-months.</a:t>
            </a:r>
          </a:p>
          <a:p>
            <a:pPr marL="0" indent="0">
              <a:lnSpc>
                <a:spcPct val="120000"/>
              </a:lnSpc>
              <a:spcBef>
                <a:spcPts val="0"/>
              </a:spcBef>
              <a:spcAft>
                <a:spcPts val="1800"/>
              </a:spcAft>
              <a:buNone/>
            </a:pPr>
            <a:r>
              <a:rPr lang="en-US" sz="1600" dirty="0"/>
              <a:t>He reports no new medications, trauma, exposures, travel.</a:t>
            </a:r>
          </a:p>
          <a:p>
            <a:pPr marL="0" indent="0">
              <a:lnSpc>
                <a:spcPct val="120000"/>
              </a:lnSpc>
              <a:spcBef>
                <a:spcPts val="0"/>
              </a:spcBef>
              <a:spcAft>
                <a:spcPts val="1800"/>
              </a:spcAft>
              <a:buNone/>
            </a:pPr>
            <a:r>
              <a:rPr lang="en-US" sz="1600" dirty="0"/>
              <a:t>He takes </a:t>
            </a:r>
            <a:r>
              <a:rPr lang="en-US" sz="1600" dirty="0" err="1"/>
              <a:t>fosinopril</a:t>
            </a:r>
            <a:r>
              <a:rPr lang="en-US" sz="1600" dirty="0"/>
              <a:t>, carvedilol, calcium acetate, </a:t>
            </a:r>
            <a:r>
              <a:rPr lang="en-US" sz="1600" dirty="0" err="1"/>
              <a:t>sucroferric</a:t>
            </a:r>
            <a:r>
              <a:rPr lang="en-US" sz="1600" dirty="0"/>
              <a:t> oxyhydroxide, calcitriol, cinacalcet, </a:t>
            </a:r>
            <a:r>
              <a:rPr lang="en-US" sz="1600" dirty="0" err="1"/>
              <a:t>tenapanor</a:t>
            </a:r>
            <a:r>
              <a:rPr lang="en-US" sz="1600" dirty="0"/>
              <a:t>, in-center EPO, insulin, hydroxyzine.</a:t>
            </a:r>
          </a:p>
          <a:p>
            <a:pPr marL="0" indent="0">
              <a:lnSpc>
                <a:spcPct val="120000"/>
              </a:lnSpc>
              <a:spcBef>
                <a:spcPts val="0"/>
              </a:spcBef>
              <a:spcAft>
                <a:spcPts val="1800"/>
              </a:spcAft>
              <a:buNone/>
            </a:pPr>
            <a:r>
              <a:rPr lang="en-US" sz="1600" dirty="0"/>
              <a:t>On examination his vitals are unremarkable but you notice the following skin findings.</a:t>
            </a:r>
          </a:p>
        </p:txBody>
      </p:sp>
      <p:pic>
        <p:nvPicPr>
          <p:cNvPr id="5" name="Picture 4">
            <a:extLst>
              <a:ext uri="{FF2B5EF4-FFF2-40B4-BE49-F238E27FC236}">
                <a16:creationId xmlns:a16="http://schemas.microsoft.com/office/drawing/2014/main" id="{BA2C3126-188F-B65C-0275-2BB8DCC471C1}"/>
              </a:ext>
            </a:extLst>
          </p:cNvPr>
          <p:cNvPicPr>
            <a:picLocks noChangeAspect="1"/>
          </p:cNvPicPr>
          <p:nvPr/>
        </p:nvPicPr>
        <p:blipFill>
          <a:blip r:embed="rId2"/>
          <a:stretch>
            <a:fillRect/>
          </a:stretch>
        </p:blipFill>
        <p:spPr>
          <a:xfrm>
            <a:off x="11440160" y="111760"/>
            <a:ext cx="646706" cy="619760"/>
          </a:xfrm>
          <a:prstGeom prst="rect">
            <a:avLst/>
          </a:prstGeom>
        </p:spPr>
      </p:pic>
      <p:pic>
        <p:nvPicPr>
          <p:cNvPr id="3074" name="Picture 2">
            <a:extLst>
              <a:ext uri="{FF2B5EF4-FFF2-40B4-BE49-F238E27FC236}">
                <a16:creationId xmlns:a16="http://schemas.microsoft.com/office/drawing/2014/main" id="{BD416E28-9DA3-D389-CF18-09B6DB9C2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08" r="9416"/>
          <a:stretch>
            <a:fillRect/>
          </a:stretch>
        </p:blipFill>
        <p:spPr bwMode="auto">
          <a:xfrm rot="16200000">
            <a:off x="3464560" y="3119118"/>
            <a:ext cx="1910081" cy="508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770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FA386-E08A-DED6-DF9B-2418F803AC93}"/>
              </a:ext>
            </a:extLst>
          </p:cNvPr>
          <p:cNvPicPr>
            <a:picLocks noChangeAspect="1"/>
          </p:cNvPicPr>
          <p:nvPr/>
        </p:nvPicPr>
        <p:blipFill>
          <a:blip r:embed="rId2"/>
          <a:stretch>
            <a:fillRect/>
          </a:stretch>
        </p:blipFill>
        <p:spPr>
          <a:xfrm>
            <a:off x="2347912" y="1947862"/>
            <a:ext cx="7496175" cy="2962275"/>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7576050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A85932-6E2C-9237-8B6D-5D9007AE0FFB}"/>
              </a:ext>
            </a:extLst>
          </p:cNvPr>
          <p:cNvPicPr>
            <a:picLocks noChangeAspect="1"/>
          </p:cNvPicPr>
          <p:nvPr/>
        </p:nvPicPr>
        <p:blipFill>
          <a:blip r:embed="rId2"/>
          <a:stretch>
            <a:fillRect/>
          </a:stretch>
        </p:blipFill>
        <p:spPr>
          <a:xfrm>
            <a:off x="2324100" y="1119187"/>
            <a:ext cx="7543800" cy="4619625"/>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9979492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D886C-7605-E2BE-6B9B-3272A6EB3715}"/>
              </a:ext>
            </a:extLst>
          </p:cNvPr>
          <p:cNvPicPr>
            <a:picLocks noChangeAspect="1"/>
          </p:cNvPicPr>
          <p:nvPr/>
        </p:nvPicPr>
        <p:blipFill>
          <a:blip r:embed="rId2"/>
          <a:stretch>
            <a:fillRect/>
          </a:stretch>
        </p:blipFill>
        <p:spPr>
          <a:xfrm>
            <a:off x="939324" y="1671336"/>
            <a:ext cx="10313352" cy="3515328"/>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6170256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69492-6976-7687-4A49-B6CC55BE89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FF4FD3-82F7-B29F-0C7D-33552C92A4A3}"/>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19</a:t>
            </a:r>
            <a:endParaRPr lang="en-US" b="1" dirty="0"/>
          </a:p>
        </p:txBody>
      </p:sp>
      <p:sp>
        <p:nvSpPr>
          <p:cNvPr id="3" name="Content Placeholder 2">
            <a:extLst>
              <a:ext uri="{FF2B5EF4-FFF2-40B4-BE49-F238E27FC236}">
                <a16:creationId xmlns:a16="http://schemas.microsoft.com/office/drawing/2014/main" id="{E0C42570-4D04-55DC-DBB1-46C95A156001}"/>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next step?</a:t>
            </a:r>
          </a:p>
          <a:p>
            <a:pPr marL="514350" indent="-514350">
              <a:lnSpc>
                <a:spcPct val="100000"/>
              </a:lnSpc>
              <a:spcBef>
                <a:spcPts val="0"/>
              </a:spcBef>
              <a:spcAft>
                <a:spcPts val="1800"/>
              </a:spcAft>
              <a:buFont typeface="+mj-lt"/>
              <a:buAutoNum type="arabicPeriod"/>
            </a:pPr>
            <a:r>
              <a:rPr lang="en-US" sz="1800" dirty="0"/>
              <a:t>1 </a:t>
            </a:r>
            <a:r>
              <a:rPr lang="en-US" sz="1800" dirty="0" err="1"/>
              <a:t>litre</a:t>
            </a:r>
            <a:r>
              <a:rPr lang="en-US" sz="1800" dirty="0"/>
              <a:t> bolus of 0.9% NS</a:t>
            </a:r>
          </a:p>
          <a:p>
            <a:pPr marL="514350" indent="-514350">
              <a:lnSpc>
                <a:spcPct val="100000"/>
              </a:lnSpc>
              <a:spcBef>
                <a:spcPts val="0"/>
              </a:spcBef>
              <a:spcAft>
                <a:spcPts val="1800"/>
              </a:spcAft>
              <a:buFont typeface="+mj-lt"/>
              <a:buAutoNum type="arabicPeriod"/>
            </a:pPr>
            <a:r>
              <a:rPr lang="en-US" sz="1800" dirty="0"/>
              <a:t>DDAVP clamp + intermittent boluses of D5W or 3%HTS</a:t>
            </a:r>
          </a:p>
          <a:p>
            <a:pPr marL="514350" indent="-514350">
              <a:lnSpc>
                <a:spcPct val="100000"/>
              </a:lnSpc>
              <a:spcBef>
                <a:spcPts val="0"/>
              </a:spcBef>
              <a:spcAft>
                <a:spcPts val="1800"/>
              </a:spcAft>
              <a:buFont typeface="+mj-lt"/>
              <a:buAutoNum type="arabicPeriod"/>
            </a:pPr>
            <a:r>
              <a:rPr lang="en-US" sz="1800" dirty="0"/>
              <a:t>Tolvaptan</a:t>
            </a:r>
          </a:p>
          <a:p>
            <a:pPr marL="514350" indent="-514350">
              <a:lnSpc>
                <a:spcPct val="100000"/>
              </a:lnSpc>
              <a:spcBef>
                <a:spcPts val="0"/>
              </a:spcBef>
              <a:spcAft>
                <a:spcPts val="1800"/>
              </a:spcAft>
              <a:buFont typeface="+mj-lt"/>
              <a:buAutoNum type="arabicPeriod"/>
            </a:pPr>
            <a:r>
              <a:rPr lang="en-US" sz="1800" dirty="0"/>
              <a:t>Oral urea</a:t>
            </a:r>
          </a:p>
        </p:txBody>
      </p:sp>
      <p:sp>
        <p:nvSpPr>
          <p:cNvPr id="4" name="Content Placeholder 2">
            <a:extLst>
              <a:ext uri="{FF2B5EF4-FFF2-40B4-BE49-F238E27FC236}">
                <a16:creationId xmlns:a16="http://schemas.microsoft.com/office/drawing/2014/main" id="{5DB5053B-0BA6-E079-75D1-820B8D9EBDE4}"/>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000" dirty="0"/>
              <a:t>A 56-year-old man with metastatic squamous cell cancer is admitted for control of refractory pain.</a:t>
            </a:r>
          </a:p>
          <a:p>
            <a:pPr marL="0" indent="0">
              <a:lnSpc>
                <a:spcPct val="120000"/>
              </a:lnSpc>
              <a:spcBef>
                <a:spcPts val="0"/>
              </a:spcBef>
              <a:spcAft>
                <a:spcPts val="1800"/>
              </a:spcAft>
              <a:buNone/>
            </a:pPr>
            <a:r>
              <a:rPr lang="en-US" sz="2000" dirty="0"/>
              <a:t>Despite such he reports no decrease in PO intake. Rx: lisinopril, oxycodone, gabapentin.</a:t>
            </a:r>
          </a:p>
          <a:p>
            <a:pPr marL="0" indent="0">
              <a:lnSpc>
                <a:spcPct val="120000"/>
              </a:lnSpc>
              <a:spcBef>
                <a:spcPts val="0"/>
              </a:spcBef>
              <a:spcAft>
                <a:spcPts val="1800"/>
              </a:spcAft>
              <a:buNone/>
            </a:pPr>
            <a:r>
              <a:rPr lang="en-US" sz="2000" dirty="0"/>
              <a:t>On admission it is noted that he has a serum [Na] of 119, and no symptoms are present that could be attributed to his biochemically severe hyponatremia.</a:t>
            </a:r>
          </a:p>
          <a:p>
            <a:pPr marL="0" indent="0">
              <a:lnSpc>
                <a:spcPct val="120000"/>
              </a:lnSpc>
              <a:spcBef>
                <a:spcPts val="0"/>
              </a:spcBef>
              <a:spcAft>
                <a:spcPts val="1800"/>
              </a:spcAft>
              <a:buNone/>
            </a:pPr>
            <a:r>
              <a:rPr lang="en-US" sz="2000" dirty="0"/>
              <a:t>Urine studies notable for </a:t>
            </a:r>
            <a:r>
              <a:rPr lang="en-US" sz="2000" dirty="0" err="1"/>
              <a:t>UNa</a:t>
            </a:r>
            <a:r>
              <a:rPr lang="en-US" sz="2000" dirty="0"/>
              <a:t> of 55 and </a:t>
            </a:r>
            <a:r>
              <a:rPr lang="en-US" sz="2000" dirty="0" err="1"/>
              <a:t>UOsm</a:t>
            </a:r>
            <a:r>
              <a:rPr lang="en-US" sz="2000" dirty="0"/>
              <a:t> of 500.</a:t>
            </a:r>
          </a:p>
        </p:txBody>
      </p:sp>
      <p:pic>
        <p:nvPicPr>
          <p:cNvPr id="5" name="Picture 4">
            <a:extLst>
              <a:ext uri="{FF2B5EF4-FFF2-40B4-BE49-F238E27FC236}">
                <a16:creationId xmlns:a16="http://schemas.microsoft.com/office/drawing/2014/main" id="{59FECB6D-5641-4A88-E9C1-C161543769B9}"/>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3896075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C7008-48A1-830F-E9B1-6D8FC4C809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C7BEB-2ED3-B0D6-C6EA-EB59CA86B1BF}"/>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19</a:t>
            </a:r>
            <a:endParaRPr lang="en-US" b="1" dirty="0"/>
          </a:p>
        </p:txBody>
      </p:sp>
      <p:sp>
        <p:nvSpPr>
          <p:cNvPr id="3" name="Content Placeholder 2">
            <a:extLst>
              <a:ext uri="{FF2B5EF4-FFF2-40B4-BE49-F238E27FC236}">
                <a16:creationId xmlns:a16="http://schemas.microsoft.com/office/drawing/2014/main" id="{1EC30964-9379-EA6B-13E5-CA03AA98E13E}"/>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appropriate next step?</a:t>
            </a:r>
          </a:p>
          <a:p>
            <a:pPr marL="514350" indent="-514350">
              <a:lnSpc>
                <a:spcPct val="100000"/>
              </a:lnSpc>
              <a:spcBef>
                <a:spcPts val="0"/>
              </a:spcBef>
              <a:spcAft>
                <a:spcPts val="1800"/>
              </a:spcAft>
              <a:buFont typeface="+mj-lt"/>
              <a:buAutoNum type="arabicPeriod"/>
            </a:pPr>
            <a:r>
              <a:rPr lang="en-US" sz="1800" dirty="0"/>
              <a:t>1 </a:t>
            </a:r>
            <a:r>
              <a:rPr lang="en-US" sz="1800" dirty="0" err="1"/>
              <a:t>litre</a:t>
            </a:r>
            <a:r>
              <a:rPr lang="en-US" sz="1800" dirty="0"/>
              <a:t> bolus of 0.9% NS</a:t>
            </a:r>
          </a:p>
          <a:p>
            <a:pPr marL="514350" indent="-514350">
              <a:lnSpc>
                <a:spcPct val="100000"/>
              </a:lnSpc>
              <a:spcBef>
                <a:spcPts val="0"/>
              </a:spcBef>
              <a:spcAft>
                <a:spcPts val="1800"/>
              </a:spcAft>
              <a:buFont typeface="+mj-lt"/>
              <a:buAutoNum type="arabicPeriod"/>
            </a:pPr>
            <a:r>
              <a:rPr lang="en-US" sz="1800" b="1" dirty="0"/>
              <a:t>DDAVP clamp + intermittent boluses of D5W or 3%HTS</a:t>
            </a:r>
          </a:p>
          <a:p>
            <a:pPr marL="514350" indent="-514350">
              <a:lnSpc>
                <a:spcPct val="100000"/>
              </a:lnSpc>
              <a:spcBef>
                <a:spcPts val="0"/>
              </a:spcBef>
              <a:spcAft>
                <a:spcPts val="1800"/>
              </a:spcAft>
              <a:buFont typeface="+mj-lt"/>
              <a:buAutoNum type="arabicPeriod"/>
            </a:pPr>
            <a:r>
              <a:rPr lang="en-US" sz="1800" dirty="0"/>
              <a:t>Tolvaptan</a:t>
            </a:r>
          </a:p>
          <a:p>
            <a:pPr marL="514350" indent="-514350">
              <a:lnSpc>
                <a:spcPct val="100000"/>
              </a:lnSpc>
              <a:spcBef>
                <a:spcPts val="0"/>
              </a:spcBef>
              <a:spcAft>
                <a:spcPts val="1800"/>
              </a:spcAft>
              <a:buFont typeface="+mj-lt"/>
              <a:buAutoNum type="arabicPeriod"/>
            </a:pPr>
            <a:r>
              <a:rPr lang="en-US" sz="1800" dirty="0"/>
              <a:t>Oral urea</a:t>
            </a:r>
          </a:p>
        </p:txBody>
      </p:sp>
      <p:sp>
        <p:nvSpPr>
          <p:cNvPr id="4" name="Content Placeholder 2">
            <a:extLst>
              <a:ext uri="{FF2B5EF4-FFF2-40B4-BE49-F238E27FC236}">
                <a16:creationId xmlns:a16="http://schemas.microsoft.com/office/drawing/2014/main" id="{6FDCF72F-B4AC-12C9-8258-20454ADC46DF}"/>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2000" dirty="0"/>
              <a:t>A 56-year-old man with metastatic squamous cell cancer is admitted for control of refractory pain.</a:t>
            </a:r>
          </a:p>
          <a:p>
            <a:pPr marL="0" indent="0">
              <a:lnSpc>
                <a:spcPct val="120000"/>
              </a:lnSpc>
              <a:spcBef>
                <a:spcPts val="0"/>
              </a:spcBef>
              <a:spcAft>
                <a:spcPts val="1800"/>
              </a:spcAft>
              <a:buNone/>
            </a:pPr>
            <a:r>
              <a:rPr lang="en-US" sz="2000" dirty="0"/>
              <a:t>Despite such he reports no decrease in PO intake. Rx: lisinopril, oxycodone, gabapentin.</a:t>
            </a:r>
          </a:p>
          <a:p>
            <a:pPr marL="0" indent="0">
              <a:lnSpc>
                <a:spcPct val="120000"/>
              </a:lnSpc>
              <a:spcBef>
                <a:spcPts val="0"/>
              </a:spcBef>
              <a:spcAft>
                <a:spcPts val="1800"/>
              </a:spcAft>
              <a:buNone/>
            </a:pPr>
            <a:r>
              <a:rPr lang="en-US" sz="2000" dirty="0"/>
              <a:t>On admission it is noted that he has a serum [Na] of 119, and no symptoms are present that could be attributed to his biochemically severe hyponatremia.</a:t>
            </a:r>
          </a:p>
          <a:p>
            <a:pPr marL="0" indent="0">
              <a:lnSpc>
                <a:spcPct val="120000"/>
              </a:lnSpc>
              <a:spcBef>
                <a:spcPts val="0"/>
              </a:spcBef>
              <a:spcAft>
                <a:spcPts val="1800"/>
              </a:spcAft>
              <a:buNone/>
            </a:pPr>
            <a:r>
              <a:rPr lang="en-US" sz="2000" dirty="0"/>
              <a:t>Urine studies notable for </a:t>
            </a:r>
            <a:r>
              <a:rPr lang="en-US" sz="2000" dirty="0" err="1"/>
              <a:t>UNa</a:t>
            </a:r>
            <a:r>
              <a:rPr lang="en-US" sz="2000" dirty="0"/>
              <a:t> of 55 and </a:t>
            </a:r>
            <a:r>
              <a:rPr lang="en-US" sz="2000" dirty="0" err="1"/>
              <a:t>UOsm</a:t>
            </a:r>
            <a:r>
              <a:rPr lang="en-US" sz="2000" dirty="0"/>
              <a:t> of 500.</a:t>
            </a:r>
          </a:p>
        </p:txBody>
      </p:sp>
      <p:pic>
        <p:nvPicPr>
          <p:cNvPr id="5" name="Picture 4">
            <a:extLst>
              <a:ext uri="{FF2B5EF4-FFF2-40B4-BE49-F238E27FC236}">
                <a16:creationId xmlns:a16="http://schemas.microsoft.com/office/drawing/2014/main" id="{E7CF9616-F816-3CFC-E823-0F2B2F496083}"/>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826558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168C8-621F-2AFF-76AC-BF462BBF1BA0}"/>
              </a:ext>
            </a:extLst>
          </p:cNvPr>
          <p:cNvPicPr>
            <a:picLocks noChangeAspect="1"/>
          </p:cNvPicPr>
          <p:nvPr/>
        </p:nvPicPr>
        <p:blipFill>
          <a:blip r:embed="rId2"/>
          <a:stretch>
            <a:fillRect/>
          </a:stretch>
        </p:blipFill>
        <p:spPr>
          <a:xfrm>
            <a:off x="962188" y="413540"/>
            <a:ext cx="10267623" cy="6030919"/>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7347401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D10BC-DEFB-408B-369A-F6F585A757BD}"/>
              </a:ext>
            </a:extLst>
          </p:cNvPr>
          <p:cNvPicPr>
            <a:picLocks noChangeAspect="1"/>
          </p:cNvPicPr>
          <p:nvPr/>
        </p:nvPicPr>
        <p:blipFill>
          <a:blip r:embed="rId2"/>
          <a:stretch>
            <a:fillRect/>
          </a:stretch>
        </p:blipFill>
        <p:spPr>
          <a:xfrm>
            <a:off x="2161789" y="278464"/>
            <a:ext cx="7868422" cy="6301071"/>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8397391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E4C4B9-A9E0-249E-2AA3-525DD73F3058}"/>
              </a:ext>
            </a:extLst>
          </p:cNvPr>
          <p:cNvPicPr>
            <a:picLocks noChangeAspect="1"/>
          </p:cNvPicPr>
          <p:nvPr/>
        </p:nvPicPr>
        <p:blipFill>
          <a:blip r:embed="rId2"/>
          <a:stretch>
            <a:fillRect/>
          </a:stretch>
        </p:blipFill>
        <p:spPr>
          <a:xfrm>
            <a:off x="1905000" y="733425"/>
            <a:ext cx="8382000" cy="539115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263371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A894E-2468-3B41-1316-0D41EAD95775}"/>
              </a:ext>
            </a:extLst>
          </p:cNvPr>
          <p:cNvPicPr>
            <a:picLocks noChangeAspect="1"/>
          </p:cNvPicPr>
          <p:nvPr/>
        </p:nvPicPr>
        <p:blipFill>
          <a:blip r:embed="rId2"/>
          <a:stretch>
            <a:fillRect/>
          </a:stretch>
        </p:blipFill>
        <p:spPr>
          <a:xfrm>
            <a:off x="1433512" y="1728787"/>
            <a:ext cx="9324975" cy="3400425"/>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430839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384B31-2A7F-47F8-928E-01BBE4C1F4CE}"/>
              </a:ext>
            </a:extLst>
          </p:cNvPr>
          <p:cNvPicPr>
            <a:picLocks noChangeAspect="1"/>
          </p:cNvPicPr>
          <p:nvPr/>
        </p:nvPicPr>
        <p:blipFill>
          <a:blip r:embed="rId2"/>
          <a:stretch>
            <a:fillRect/>
          </a:stretch>
        </p:blipFill>
        <p:spPr>
          <a:xfrm>
            <a:off x="2000567" y="1576129"/>
            <a:ext cx="8190865" cy="3705741"/>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5053189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E53E8-A70C-E8F3-64B1-5C2061B876A1}"/>
              </a:ext>
            </a:extLst>
          </p:cNvPr>
          <p:cNvPicPr>
            <a:picLocks noChangeAspect="1"/>
          </p:cNvPicPr>
          <p:nvPr/>
        </p:nvPicPr>
        <p:blipFill>
          <a:blip r:embed="rId2"/>
          <a:stretch>
            <a:fillRect/>
          </a:stretch>
        </p:blipFill>
        <p:spPr>
          <a:xfrm>
            <a:off x="1105375" y="610390"/>
            <a:ext cx="6964045" cy="3732316"/>
          </a:xfrm>
          <a:prstGeom prst="rect">
            <a:avLst/>
          </a:prstGeom>
          <a:effectLst>
            <a:outerShdw blurRad="50800" dist="38100" dir="2700000" sx="101000" sy="101000" algn="tl" rotWithShape="0">
              <a:prstClr val="black">
                <a:alpha val="40000"/>
              </a:prstClr>
            </a:outerShdw>
          </a:effectLst>
        </p:spPr>
      </p:pic>
      <p:pic>
        <p:nvPicPr>
          <p:cNvPr id="5" name="Picture 4">
            <a:extLst>
              <a:ext uri="{FF2B5EF4-FFF2-40B4-BE49-F238E27FC236}">
                <a16:creationId xmlns:a16="http://schemas.microsoft.com/office/drawing/2014/main" id="{8DC85C03-5AB2-B7D1-E76B-D45B4FB127AE}"/>
              </a:ext>
            </a:extLst>
          </p:cNvPr>
          <p:cNvPicPr>
            <a:picLocks noChangeAspect="1"/>
          </p:cNvPicPr>
          <p:nvPr/>
        </p:nvPicPr>
        <p:blipFill>
          <a:blip r:embed="rId3"/>
          <a:stretch>
            <a:fillRect/>
          </a:stretch>
        </p:blipFill>
        <p:spPr>
          <a:xfrm>
            <a:off x="4636452" y="3530600"/>
            <a:ext cx="6865937" cy="2853959"/>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328465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2102D-A481-D5D9-5821-DF9D29DE4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F76A3-EC7A-CF0D-23FA-CE512F02B25D}"/>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20</a:t>
            </a:r>
            <a:endParaRPr lang="en-US" b="1" dirty="0"/>
          </a:p>
        </p:txBody>
      </p:sp>
      <p:sp>
        <p:nvSpPr>
          <p:cNvPr id="3" name="Content Placeholder 2">
            <a:extLst>
              <a:ext uri="{FF2B5EF4-FFF2-40B4-BE49-F238E27FC236}">
                <a16:creationId xmlns:a16="http://schemas.microsoft.com/office/drawing/2014/main" id="{6938CB8D-E037-ED76-B9E0-05849EED37DF}"/>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cause of this patient’s acute kidney injury?</a:t>
            </a:r>
          </a:p>
          <a:p>
            <a:pPr marL="514350" indent="-514350">
              <a:lnSpc>
                <a:spcPct val="100000"/>
              </a:lnSpc>
              <a:spcBef>
                <a:spcPts val="0"/>
              </a:spcBef>
              <a:spcAft>
                <a:spcPts val="1800"/>
              </a:spcAft>
              <a:buFont typeface="+mj-lt"/>
              <a:buAutoNum type="arabicPeriod"/>
            </a:pPr>
            <a:r>
              <a:rPr lang="en-US" sz="1800" dirty="0"/>
              <a:t>Acute tubular necrosis</a:t>
            </a:r>
          </a:p>
          <a:p>
            <a:pPr marL="514350" indent="-514350">
              <a:lnSpc>
                <a:spcPct val="100000"/>
              </a:lnSpc>
              <a:spcBef>
                <a:spcPts val="0"/>
              </a:spcBef>
              <a:spcAft>
                <a:spcPts val="1800"/>
              </a:spcAft>
              <a:buFont typeface="+mj-lt"/>
              <a:buAutoNum type="arabicPeriod"/>
            </a:pPr>
            <a:r>
              <a:rPr lang="en-US" sz="1800" dirty="0"/>
              <a:t>Acute interstitial nephritis</a:t>
            </a:r>
          </a:p>
          <a:p>
            <a:pPr marL="514350" indent="-514350">
              <a:lnSpc>
                <a:spcPct val="100000"/>
              </a:lnSpc>
              <a:spcBef>
                <a:spcPts val="0"/>
              </a:spcBef>
              <a:spcAft>
                <a:spcPts val="1800"/>
              </a:spcAft>
              <a:buFont typeface="+mj-lt"/>
              <a:buAutoNum type="arabicPeriod"/>
            </a:pPr>
            <a:r>
              <a:rPr lang="en-US" sz="1800" dirty="0"/>
              <a:t>ANCA-associated vasculitis</a:t>
            </a:r>
          </a:p>
          <a:p>
            <a:pPr marL="514350" indent="-514350">
              <a:lnSpc>
                <a:spcPct val="100000"/>
              </a:lnSpc>
              <a:spcBef>
                <a:spcPts val="0"/>
              </a:spcBef>
              <a:spcAft>
                <a:spcPts val="1800"/>
              </a:spcAft>
              <a:buFont typeface="+mj-lt"/>
              <a:buAutoNum type="arabicPeriod"/>
            </a:pPr>
            <a:r>
              <a:rPr lang="en-US" sz="1800" dirty="0"/>
              <a:t>Prerenal azotemia</a:t>
            </a:r>
          </a:p>
        </p:txBody>
      </p:sp>
      <p:sp>
        <p:nvSpPr>
          <p:cNvPr id="4" name="Content Placeholder 2">
            <a:extLst>
              <a:ext uri="{FF2B5EF4-FFF2-40B4-BE49-F238E27FC236}">
                <a16:creationId xmlns:a16="http://schemas.microsoft.com/office/drawing/2014/main" id="{AB5D1949-E80F-4D30-A443-67C30CF78327}"/>
              </a:ext>
            </a:extLst>
          </p:cNvPr>
          <p:cNvSpPr txBox="1">
            <a:spLocks/>
          </p:cNvSpPr>
          <p:nvPr/>
        </p:nvSpPr>
        <p:spPr>
          <a:xfrm>
            <a:off x="838200" y="1690688"/>
            <a:ext cx="6517640" cy="4486275"/>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admit a 64-year-old man with HTN, cocaine use disorder, and osteoarthritis to your service for evaluation of mild hypoxemia and AKI.</a:t>
            </a:r>
          </a:p>
          <a:p>
            <a:pPr marL="0" indent="0">
              <a:lnSpc>
                <a:spcPct val="120000"/>
              </a:lnSpc>
              <a:spcBef>
                <a:spcPts val="0"/>
              </a:spcBef>
              <a:spcAft>
                <a:spcPts val="1800"/>
              </a:spcAft>
              <a:buNone/>
            </a:pPr>
            <a:r>
              <a:rPr lang="en-US" sz="1800" dirty="0"/>
              <a:t>On examination, his SpO2 is 91% on ambient air, and he reports no cough nor hemoptysis.</a:t>
            </a:r>
          </a:p>
          <a:p>
            <a:pPr marL="0" indent="0">
              <a:lnSpc>
                <a:spcPct val="120000"/>
              </a:lnSpc>
              <a:spcBef>
                <a:spcPts val="0"/>
              </a:spcBef>
              <a:spcAft>
                <a:spcPts val="1800"/>
              </a:spcAft>
              <a:buNone/>
            </a:pPr>
            <a:r>
              <a:rPr lang="en-US" sz="1800" dirty="0"/>
              <a:t>Vitals are notable for BP 148/86 (HR 81), lung fields are clear to auscultation, but you note 2+ lower extremity edema.</a:t>
            </a:r>
          </a:p>
          <a:p>
            <a:pPr marL="0" indent="0">
              <a:lnSpc>
                <a:spcPct val="120000"/>
              </a:lnSpc>
              <a:spcBef>
                <a:spcPts val="0"/>
              </a:spcBef>
              <a:spcAft>
                <a:spcPts val="1800"/>
              </a:spcAft>
              <a:buNone/>
            </a:pPr>
            <a:r>
              <a:rPr lang="en-US" sz="1800" dirty="0"/>
              <a:t>Labs are notable for Cr of 3.1 (it was 0.9 a year ago), UA 1+ protein and 1+ hematuria. CXR is unremarkable.</a:t>
            </a:r>
          </a:p>
          <a:p>
            <a:pPr marL="0" indent="0">
              <a:lnSpc>
                <a:spcPct val="120000"/>
              </a:lnSpc>
              <a:spcBef>
                <a:spcPts val="0"/>
              </a:spcBef>
              <a:spcAft>
                <a:spcPts val="1800"/>
              </a:spcAft>
              <a:buNone/>
            </a:pPr>
            <a:r>
              <a:rPr lang="en-US" sz="1800" dirty="0"/>
              <a:t>He is given 1 </a:t>
            </a:r>
            <a:r>
              <a:rPr lang="en-US" sz="1800" dirty="0" err="1"/>
              <a:t>litre</a:t>
            </a:r>
            <a:r>
              <a:rPr lang="en-US" sz="1800" dirty="0"/>
              <a:t> of NS with no improvement of his Cr, but his SpO2 worsens to 88%. A TTE reveals normal </a:t>
            </a:r>
            <a:r>
              <a:rPr lang="en-US" sz="1800" dirty="0" err="1"/>
              <a:t>biV</a:t>
            </a:r>
            <a:r>
              <a:rPr lang="en-US" sz="1800" dirty="0"/>
              <a:t> function without any valvulopathy.</a:t>
            </a:r>
          </a:p>
        </p:txBody>
      </p:sp>
      <p:pic>
        <p:nvPicPr>
          <p:cNvPr id="5" name="Picture 4">
            <a:extLst>
              <a:ext uri="{FF2B5EF4-FFF2-40B4-BE49-F238E27FC236}">
                <a16:creationId xmlns:a16="http://schemas.microsoft.com/office/drawing/2014/main" id="{499AE512-BED7-BAB7-3F72-7A1E9005D797}"/>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37428289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B096C-BF54-DD5F-5F64-4C2C1C6337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0EE16-25A8-C2D0-831B-20188FD13AAF}"/>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20</a:t>
            </a:r>
            <a:endParaRPr lang="en-US" b="1" dirty="0"/>
          </a:p>
        </p:txBody>
      </p:sp>
      <p:sp>
        <p:nvSpPr>
          <p:cNvPr id="3" name="Content Placeholder 2">
            <a:extLst>
              <a:ext uri="{FF2B5EF4-FFF2-40B4-BE49-F238E27FC236}">
                <a16:creationId xmlns:a16="http://schemas.microsoft.com/office/drawing/2014/main" id="{864F6F8C-5760-00A9-CC6B-8F9451FAAB3E}"/>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Which of the following is the most likely cause of this patient’s acute kidney injury?</a:t>
            </a:r>
          </a:p>
          <a:p>
            <a:pPr marL="514350" indent="-514350">
              <a:lnSpc>
                <a:spcPct val="100000"/>
              </a:lnSpc>
              <a:spcBef>
                <a:spcPts val="0"/>
              </a:spcBef>
              <a:spcAft>
                <a:spcPts val="1800"/>
              </a:spcAft>
              <a:buFont typeface="+mj-lt"/>
              <a:buAutoNum type="arabicPeriod"/>
            </a:pPr>
            <a:r>
              <a:rPr lang="en-US" sz="1800" dirty="0"/>
              <a:t>Acute tubular necrosis</a:t>
            </a:r>
          </a:p>
          <a:p>
            <a:pPr marL="514350" indent="-514350">
              <a:lnSpc>
                <a:spcPct val="100000"/>
              </a:lnSpc>
              <a:spcBef>
                <a:spcPts val="0"/>
              </a:spcBef>
              <a:spcAft>
                <a:spcPts val="1800"/>
              </a:spcAft>
              <a:buFont typeface="+mj-lt"/>
              <a:buAutoNum type="arabicPeriod"/>
            </a:pPr>
            <a:r>
              <a:rPr lang="en-US" sz="1800" dirty="0"/>
              <a:t>Acute interstitial nephritis</a:t>
            </a:r>
          </a:p>
          <a:p>
            <a:pPr marL="514350" indent="-514350">
              <a:lnSpc>
                <a:spcPct val="100000"/>
              </a:lnSpc>
              <a:spcBef>
                <a:spcPts val="0"/>
              </a:spcBef>
              <a:spcAft>
                <a:spcPts val="1800"/>
              </a:spcAft>
              <a:buFont typeface="+mj-lt"/>
              <a:buAutoNum type="arabicPeriod"/>
            </a:pPr>
            <a:r>
              <a:rPr lang="en-US" sz="1800" b="1" dirty="0"/>
              <a:t>ANCA-associated vasculitis</a:t>
            </a:r>
          </a:p>
          <a:p>
            <a:pPr marL="514350" indent="-514350">
              <a:lnSpc>
                <a:spcPct val="100000"/>
              </a:lnSpc>
              <a:spcBef>
                <a:spcPts val="0"/>
              </a:spcBef>
              <a:spcAft>
                <a:spcPts val="1800"/>
              </a:spcAft>
              <a:buFont typeface="+mj-lt"/>
              <a:buAutoNum type="arabicPeriod"/>
            </a:pPr>
            <a:r>
              <a:rPr lang="en-US" sz="1800" dirty="0"/>
              <a:t>Prerenal azotemia</a:t>
            </a:r>
          </a:p>
        </p:txBody>
      </p:sp>
      <p:sp>
        <p:nvSpPr>
          <p:cNvPr id="4" name="Content Placeholder 2">
            <a:extLst>
              <a:ext uri="{FF2B5EF4-FFF2-40B4-BE49-F238E27FC236}">
                <a16:creationId xmlns:a16="http://schemas.microsoft.com/office/drawing/2014/main" id="{034C14B1-3572-D759-43FD-45E8135456F8}"/>
              </a:ext>
            </a:extLst>
          </p:cNvPr>
          <p:cNvSpPr txBox="1">
            <a:spLocks/>
          </p:cNvSpPr>
          <p:nvPr/>
        </p:nvSpPr>
        <p:spPr>
          <a:xfrm>
            <a:off x="838200" y="1690688"/>
            <a:ext cx="6517640" cy="4486275"/>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You admit a 64-year-old man with HTN, cocaine use disorder, and osteoarthritis to your service for evaluation of mild hypoxemia and AKI.</a:t>
            </a:r>
          </a:p>
          <a:p>
            <a:pPr marL="0" indent="0">
              <a:lnSpc>
                <a:spcPct val="120000"/>
              </a:lnSpc>
              <a:spcBef>
                <a:spcPts val="0"/>
              </a:spcBef>
              <a:spcAft>
                <a:spcPts val="1800"/>
              </a:spcAft>
              <a:buNone/>
            </a:pPr>
            <a:r>
              <a:rPr lang="en-US" sz="1800" dirty="0"/>
              <a:t>On examination, his SpO2 is 91% on ambient air, and he reports no cough nor hemoptysis.</a:t>
            </a:r>
          </a:p>
          <a:p>
            <a:pPr marL="0" indent="0">
              <a:lnSpc>
                <a:spcPct val="120000"/>
              </a:lnSpc>
              <a:spcBef>
                <a:spcPts val="0"/>
              </a:spcBef>
              <a:spcAft>
                <a:spcPts val="1800"/>
              </a:spcAft>
              <a:buNone/>
            </a:pPr>
            <a:r>
              <a:rPr lang="en-US" sz="1800" dirty="0"/>
              <a:t>Vitals are notable for BP 148/86 (HR 81), lung fields are clear to auscultation, but you note 2+ lower extremity edema.</a:t>
            </a:r>
          </a:p>
          <a:p>
            <a:pPr marL="0" indent="0">
              <a:lnSpc>
                <a:spcPct val="120000"/>
              </a:lnSpc>
              <a:spcBef>
                <a:spcPts val="0"/>
              </a:spcBef>
              <a:spcAft>
                <a:spcPts val="1800"/>
              </a:spcAft>
              <a:buNone/>
            </a:pPr>
            <a:r>
              <a:rPr lang="en-US" sz="1800" dirty="0"/>
              <a:t>Labs are notable for Cr of 3.1 (it was 0.9 a year ago), UA 1+ protein and 1+ hematuria. CXR is unremarkable.</a:t>
            </a:r>
          </a:p>
          <a:p>
            <a:pPr marL="0" indent="0">
              <a:lnSpc>
                <a:spcPct val="120000"/>
              </a:lnSpc>
              <a:spcBef>
                <a:spcPts val="0"/>
              </a:spcBef>
              <a:spcAft>
                <a:spcPts val="1800"/>
              </a:spcAft>
              <a:buNone/>
            </a:pPr>
            <a:r>
              <a:rPr lang="en-US" sz="1800" dirty="0"/>
              <a:t>He is given 1 </a:t>
            </a:r>
            <a:r>
              <a:rPr lang="en-US" sz="1800" dirty="0" err="1"/>
              <a:t>litre</a:t>
            </a:r>
            <a:r>
              <a:rPr lang="en-US" sz="1800" dirty="0"/>
              <a:t> of NS with no improvement of his Cr, but his SpO2 worsens to 88%. A TTE reveals normal </a:t>
            </a:r>
            <a:r>
              <a:rPr lang="en-US" sz="1800" dirty="0" err="1"/>
              <a:t>biV</a:t>
            </a:r>
            <a:r>
              <a:rPr lang="en-US" sz="1800" dirty="0"/>
              <a:t> function without any valvulopathy.</a:t>
            </a:r>
          </a:p>
        </p:txBody>
      </p:sp>
      <p:pic>
        <p:nvPicPr>
          <p:cNvPr id="5" name="Picture 4">
            <a:extLst>
              <a:ext uri="{FF2B5EF4-FFF2-40B4-BE49-F238E27FC236}">
                <a16:creationId xmlns:a16="http://schemas.microsoft.com/office/drawing/2014/main" id="{7FB3B3D9-2171-5233-A926-FBAEEE6F29AD}"/>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15578266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EA435-41D5-AD74-908D-705D593FA9F5}"/>
              </a:ext>
            </a:extLst>
          </p:cNvPr>
          <p:cNvPicPr>
            <a:picLocks noChangeAspect="1"/>
          </p:cNvPicPr>
          <p:nvPr/>
        </p:nvPicPr>
        <p:blipFill>
          <a:blip r:embed="rId2"/>
          <a:stretch>
            <a:fillRect/>
          </a:stretch>
        </p:blipFill>
        <p:spPr>
          <a:xfrm>
            <a:off x="1697316" y="249280"/>
            <a:ext cx="8797368" cy="6359439"/>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5161941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BB18C-D0DD-DEB0-48D1-F1FB4ED29E9B}"/>
              </a:ext>
            </a:extLst>
          </p:cNvPr>
          <p:cNvPicPr>
            <a:picLocks noChangeAspect="1"/>
          </p:cNvPicPr>
          <p:nvPr/>
        </p:nvPicPr>
        <p:blipFill>
          <a:blip r:embed="rId2"/>
          <a:stretch>
            <a:fillRect/>
          </a:stretch>
        </p:blipFill>
        <p:spPr>
          <a:xfrm>
            <a:off x="354330" y="501015"/>
            <a:ext cx="6686550" cy="2503838"/>
          </a:xfrm>
          <a:prstGeom prst="rect">
            <a:avLst/>
          </a:prstGeom>
          <a:effectLst>
            <a:outerShdw blurRad="50800" dist="38100" dir="2700000" sx="101000" sy="101000" algn="tl" rotWithShape="0">
              <a:prstClr val="black">
                <a:alpha val="40000"/>
              </a:prstClr>
            </a:outerShdw>
          </a:effectLst>
        </p:spPr>
      </p:pic>
      <p:pic>
        <p:nvPicPr>
          <p:cNvPr id="5" name="Picture 4">
            <a:extLst>
              <a:ext uri="{FF2B5EF4-FFF2-40B4-BE49-F238E27FC236}">
                <a16:creationId xmlns:a16="http://schemas.microsoft.com/office/drawing/2014/main" id="{5632CA4D-9D5C-92CB-093F-F3690A939071}"/>
              </a:ext>
            </a:extLst>
          </p:cNvPr>
          <p:cNvPicPr>
            <a:picLocks noChangeAspect="1"/>
          </p:cNvPicPr>
          <p:nvPr/>
        </p:nvPicPr>
        <p:blipFill>
          <a:blip r:embed="rId3"/>
          <a:stretch>
            <a:fillRect/>
          </a:stretch>
        </p:blipFill>
        <p:spPr>
          <a:xfrm>
            <a:off x="2296160" y="2401327"/>
            <a:ext cx="6839902" cy="2620624"/>
          </a:xfrm>
          <a:prstGeom prst="rect">
            <a:avLst/>
          </a:prstGeom>
          <a:effectLst>
            <a:outerShdw blurRad="50800" dist="381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8565A8EC-8A77-1B62-FF3B-7FE1298614D8}"/>
              </a:ext>
            </a:extLst>
          </p:cNvPr>
          <p:cNvPicPr>
            <a:picLocks noChangeAspect="1"/>
          </p:cNvPicPr>
          <p:nvPr/>
        </p:nvPicPr>
        <p:blipFill>
          <a:blip r:embed="rId4"/>
          <a:stretch>
            <a:fillRect/>
          </a:stretch>
        </p:blipFill>
        <p:spPr>
          <a:xfrm>
            <a:off x="5537200" y="3929196"/>
            <a:ext cx="6039167" cy="2514752"/>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2892597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6AB5-DDE5-32D4-9988-8F7D1AF3DDD2}"/>
              </a:ext>
            </a:extLst>
          </p:cNvPr>
          <p:cNvSpPr>
            <a:spLocks noGrp="1"/>
          </p:cNvSpPr>
          <p:nvPr>
            <p:ph type="ctrTitle"/>
          </p:nvPr>
        </p:nvSpPr>
        <p:spPr>
          <a:xfrm>
            <a:off x="1524000" y="2235200"/>
            <a:ext cx="9144000" cy="2387600"/>
          </a:xfrm>
        </p:spPr>
        <p:txBody>
          <a:bodyPr>
            <a:noAutofit/>
          </a:bodyPr>
          <a:lstStyle/>
          <a:p>
            <a:r>
              <a:rPr lang="en-US" sz="13800" dirty="0"/>
              <a:t>Questions?</a:t>
            </a:r>
          </a:p>
        </p:txBody>
      </p:sp>
    </p:spTree>
    <p:extLst>
      <p:ext uri="{BB962C8B-B14F-4D97-AF65-F5344CB8AC3E}">
        <p14:creationId xmlns:p14="http://schemas.microsoft.com/office/powerpoint/2010/main" val="17948680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B971CA-6CC0-C4C8-3540-69A330F1A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913F6-F0FC-DF75-15A7-5FD00C53F2F6}"/>
              </a:ext>
            </a:extLst>
          </p:cNvPr>
          <p:cNvSpPr>
            <a:spLocks noGrp="1"/>
          </p:cNvSpPr>
          <p:nvPr>
            <p:ph type="title"/>
          </p:nvPr>
        </p:nvSpPr>
        <p:spPr>
          <a:xfrm>
            <a:off x="838200" y="365125"/>
            <a:ext cx="3815080" cy="1325563"/>
          </a:xfrm>
        </p:spPr>
        <p:txBody>
          <a:bodyPr/>
          <a:lstStyle/>
          <a:p>
            <a:r>
              <a:rPr lang="en-US" dirty="0"/>
              <a:t>Question </a:t>
            </a:r>
            <a:r>
              <a:rPr lang="en-US" baseline="30000" dirty="0"/>
              <a:t>№</a:t>
            </a:r>
            <a:r>
              <a:rPr lang="en-US" sz="4800" b="1" dirty="0"/>
              <a:t>x</a:t>
            </a:r>
            <a:endParaRPr lang="en-US" b="1" dirty="0"/>
          </a:p>
        </p:txBody>
      </p:sp>
      <p:sp>
        <p:nvSpPr>
          <p:cNvPr id="3" name="Content Placeholder 2">
            <a:extLst>
              <a:ext uri="{FF2B5EF4-FFF2-40B4-BE49-F238E27FC236}">
                <a16:creationId xmlns:a16="http://schemas.microsoft.com/office/drawing/2014/main" id="{E3EB345F-D30F-4497-39DD-D8900BC292AA}"/>
              </a:ext>
            </a:extLst>
          </p:cNvPr>
          <p:cNvSpPr>
            <a:spLocks noGrp="1"/>
          </p:cNvSpPr>
          <p:nvPr>
            <p:ph idx="1"/>
          </p:nvPr>
        </p:nvSpPr>
        <p:spPr>
          <a:xfrm>
            <a:off x="7701280" y="1690688"/>
            <a:ext cx="3652520" cy="4486275"/>
          </a:xfrm>
        </p:spPr>
        <p:txBody>
          <a:bodyPr anchor="ctr"/>
          <a:lstStyle/>
          <a:p>
            <a:pPr marL="0" indent="0" algn="ctr">
              <a:lnSpc>
                <a:spcPct val="100000"/>
              </a:lnSpc>
              <a:spcBef>
                <a:spcPts val="0"/>
              </a:spcBef>
              <a:spcAft>
                <a:spcPts val="1800"/>
              </a:spcAft>
              <a:buNone/>
            </a:pPr>
            <a:r>
              <a:rPr lang="en-US" sz="2000" dirty="0"/>
              <a:t>x?</a:t>
            </a:r>
          </a:p>
          <a:p>
            <a:pPr marL="514350" indent="-514350">
              <a:lnSpc>
                <a:spcPct val="100000"/>
              </a:lnSpc>
              <a:spcBef>
                <a:spcPts val="0"/>
              </a:spcBef>
              <a:spcAft>
                <a:spcPts val="1800"/>
              </a:spcAft>
              <a:buFont typeface="+mj-lt"/>
              <a:buAutoNum type="arabicPeriod"/>
            </a:pPr>
            <a:r>
              <a:rPr lang="en-US" sz="2000" dirty="0"/>
              <a:t>x</a:t>
            </a:r>
          </a:p>
          <a:p>
            <a:pPr marL="514350" indent="-514350">
              <a:lnSpc>
                <a:spcPct val="100000"/>
              </a:lnSpc>
              <a:spcBef>
                <a:spcPts val="0"/>
              </a:spcBef>
              <a:spcAft>
                <a:spcPts val="1800"/>
              </a:spcAft>
              <a:buFont typeface="+mj-lt"/>
              <a:buAutoNum type="arabicPeriod"/>
            </a:pPr>
            <a:r>
              <a:rPr lang="en-US" sz="2000" dirty="0"/>
              <a:t>x</a:t>
            </a:r>
          </a:p>
          <a:p>
            <a:pPr marL="514350" indent="-514350">
              <a:lnSpc>
                <a:spcPct val="100000"/>
              </a:lnSpc>
              <a:spcBef>
                <a:spcPts val="0"/>
              </a:spcBef>
              <a:spcAft>
                <a:spcPts val="1800"/>
              </a:spcAft>
              <a:buFont typeface="+mj-lt"/>
              <a:buAutoNum type="arabicPeriod"/>
            </a:pPr>
            <a:r>
              <a:rPr lang="en-US" sz="2000" dirty="0"/>
              <a:t>x</a:t>
            </a:r>
          </a:p>
          <a:p>
            <a:pPr marL="514350" indent="-514350">
              <a:lnSpc>
                <a:spcPct val="100000"/>
              </a:lnSpc>
              <a:spcBef>
                <a:spcPts val="0"/>
              </a:spcBef>
              <a:spcAft>
                <a:spcPts val="1800"/>
              </a:spcAft>
              <a:buFont typeface="+mj-lt"/>
              <a:buAutoNum type="arabicPeriod"/>
            </a:pPr>
            <a:r>
              <a:rPr lang="en-US" sz="2000" dirty="0"/>
              <a:t>x</a:t>
            </a:r>
          </a:p>
        </p:txBody>
      </p:sp>
      <p:sp>
        <p:nvSpPr>
          <p:cNvPr id="4" name="Content Placeholder 2">
            <a:extLst>
              <a:ext uri="{FF2B5EF4-FFF2-40B4-BE49-F238E27FC236}">
                <a16:creationId xmlns:a16="http://schemas.microsoft.com/office/drawing/2014/main" id="{6F07FEC6-2207-566C-4DCB-CE757D005D8F}"/>
              </a:ext>
            </a:extLst>
          </p:cNvPr>
          <p:cNvSpPr txBox="1">
            <a:spLocks/>
          </p:cNvSpPr>
          <p:nvPr/>
        </p:nvSpPr>
        <p:spPr>
          <a:xfrm>
            <a:off x="838200" y="1690688"/>
            <a:ext cx="6517640" cy="4486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800" dirty="0"/>
              <a:t>x</a:t>
            </a:r>
          </a:p>
        </p:txBody>
      </p:sp>
      <p:pic>
        <p:nvPicPr>
          <p:cNvPr id="5" name="Picture 4">
            <a:extLst>
              <a:ext uri="{FF2B5EF4-FFF2-40B4-BE49-F238E27FC236}">
                <a16:creationId xmlns:a16="http://schemas.microsoft.com/office/drawing/2014/main" id="{F380AC5C-C601-B1A9-B008-4E3DB38D2B32}"/>
              </a:ext>
            </a:extLst>
          </p:cNvPr>
          <p:cNvPicPr>
            <a:picLocks noChangeAspect="1"/>
          </p:cNvPicPr>
          <p:nvPr/>
        </p:nvPicPr>
        <p:blipFill>
          <a:blip r:embed="rId2"/>
          <a:stretch>
            <a:fillRect/>
          </a:stretch>
        </p:blipFill>
        <p:spPr>
          <a:xfrm>
            <a:off x="11440160" y="111760"/>
            <a:ext cx="646706" cy="619760"/>
          </a:xfrm>
          <a:prstGeom prst="rect">
            <a:avLst/>
          </a:prstGeom>
        </p:spPr>
      </p:pic>
    </p:spTree>
    <p:extLst>
      <p:ext uri="{BB962C8B-B14F-4D97-AF65-F5344CB8AC3E}">
        <p14:creationId xmlns:p14="http://schemas.microsoft.com/office/powerpoint/2010/main" val="2588243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1462</TotalTime>
  <Words>5268</Words>
  <Application>Microsoft Office PowerPoint</Application>
  <PresentationFormat>Widescreen</PresentationFormat>
  <Paragraphs>430</Paragraphs>
  <Slides>96</Slides>
  <Notes>0</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96</vt:i4>
      </vt:variant>
    </vt:vector>
  </HeadingPairs>
  <TitlesOfParts>
    <vt:vector size="100" baseType="lpstr">
      <vt:lpstr>Arial</vt:lpstr>
      <vt:lpstr>Cambria Math</vt:lpstr>
      <vt:lpstr>Times New Roman</vt:lpstr>
      <vt:lpstr>Office Theme</vt:lpstr>
      <vt:lpstr>PowerPoint Presentation</vt:lpstr>
      <vt:lpstr>Question №1</vt:lpstr>
      <vt:lpstr>Question №1</vt:lpstr>
      <vt:lpstr>PowerPoint Presentation</vt:lpstr>
      <vt:lpstr>PowerPoint Presentation</vt:lpstr>
      <vt:lpstr>Question №2</vt:lpstr>
      <vt:lpstr>Question №2</vt:lpstr>
      <vt:lpstr>PowerPoint Presentation</vt:lpstr>
      <vt:lpstr>PowerPoint Presentation</vt:lpstr>
      <vt:lpstr>Question №3</vt:lpstr>
      <vt:lpstr>Question №3</vt:lpstr>
      <vt:lpstr>PowerPoint Presentation</vt:lpstr>
      <vt:lpstr>PowerPoint Presentation</vt:lpstr>
      <vt:lpstr>PowerPoint Presentation</vt:lpstr>
      <vt:lpstr>PowerPoint Presentation</vt:lpstr>
      <vt:lpstr>Question №4</vt:lpstr>
      <vt:lpstr>Question №4</vt:lpstr>
      <vt:lpstr>PowerPoint Presentation</vt:lpstr>
      <vt:lpstr>PowerPoint Presentation</vt:lpstr>
      <vt:lpstr>PowerPoint Presentation</vt:lpstr>
      <vt:lpstr>Question №5</vt:lpstr>
      <vt:lpstr>Question №5</vt:lpstr>
      <vt:lpstr>PowerPoint Presentation</vt:lpstr>
      <vt:lpstr>PowerPoint Presentation</vt:lpstr>
      <vt:lpstr>PowerPoint Presentation</vt:lpstr>
      <vt:lpstr>Question №6</vt:lpstr>
      <vt:lpstr>Question №6</vt:lpstr>
      <vt:lpstr>PowerPoint Presentation</vt:lpstr>
      <vt:lpstr>Question №7</vt:lpstr>
      <vt:lpstr>Question №7</vt:lpstr>
      <vt:lpstr>PowerPoint Presentation</vt:lpstr>
      <vt:lpstr>PowerPoint Presentation</vt:lpstr>
      <vt:lpstr>PowerPoint Presentation</vt:lpstr>
      <vt:lpstr>Question №8</vt:lpstr>
      <vt:lpstr>Question №8</vt:lpstr>
      <vt:lpstr>PowerPoint Presentation</vt:lpstr>
      <vt:lpstr>PowerPoint Presentation</vt:lpstr>
      <vt:lpstr>Question №9</vt:lpstr>
      <vt:lpstr>Question №9</vt:lpstr>
      <vt:lpstr>PowerPoint Presentation</vt:lpstr>
      <vt:lpstr>PowerPoint Presentation</vt:lpstr>
      <vt:lpstr>Interstitial Nephritis (IN)</vt:lpstr>
      <vt:lpstr>PowerPoint Presentation</vt:lpstr>
      <vt:lpstr>Question №10</vt:lpstr>
      <vt:lpstr>Question №10</vt:lpstr>
      <vt:lpstr>PowerPoint Presentation</vt:lpstr>
      <vt:lpstr>PowerPoint Presentation</vt:lpstr>
      <vt:lpstr>Question №11</vt:lpstr>
      <vt:lpstr>Question №11</vt:lpstr>
      <vt:lpstr>PowerPoint Presentation</vt:lpstr>
      <vt:lpstr>PowerPoint Presentation</vt:lpstr>
      <vt:lpstr>Question №12</vt:lpstr>
      <vt:lpstr>Question №12</vt:lpstr>
      <vt:lpstr>PowerPoint Presentation</vt:lpstr>
      <vt:lpstr>PowerPoint Presentation</vt:lpstr>
      <vt:lpstr>Question №13</vt:lpstr>
      <vt:lpstr>Question №13</vt:lpstr>
      <vt:lpstr>PowerPoint Presentation</vt:lpstr>
      <vt:lpstr>PowerPoint Presentation</vt:lpstr>
      <vt:lpstr>PowerPoint Presentation</vt:lpstr>
      <vt:lpstr>PowerPoint Presentation</vt:lpstr>
      <vt:lpstr>Question №14</vt:lpstr>
      <vt:lpstr>Question №14</vt:lpstr>
      <vt:lpstr>PowerPoint Presentation</vt:lpstr>
      <vt:lpstr>PowerPoint Presentation</vt:lpstr>
      <vt:lpstr>PowerPoint Presentation</vt:lpstr>
      <vt:lpstr>Question №15</vt:lpstr>
      <vt:lpstr>Question №15</vt:lpstr>
      <vt:lpstr>PowerPoint Presentation</vt:lpstr>
      <vt:lpstr>PowerPoint Presentation</vt:lpstr>
      <vt:lpstr>PowerPoint Presentation</vt:lpstr>
      <vt:lpstr>Question №16</vt:lpstr>
      <vt:lpstr>Question №16</vt:lpstr>
      <vt:lpstr>PowerPoint Presentation</vt:lpstr>
      <vt:lpstr>IAH – ACS spectrum</vt:lpstr>
      <vt:lpstr>Question №17</vt:lpstr>
      <vt:lpstr>Question №17</vt:lpstr>
      <vt:lpstr>PowerPoint Presentation</vt:lpstr>
      <vt:lpstr>Question №18</vt:lpstr>
      <vt:lpstr>Question №18</vt:lpstr>
      <vt:lpstr>PowerPoint Presentation</vt:lpstr>
      <vt:lpstr>PowerPoint Presentation</vt:lpstr>
      <vt:lpstr>PowerPoint Presentation</vt:lpstr>
      <vt:lpstr>Question №19</vt:lpstr>
      <vt:lpstr>Question №19</vt:lpstr>
      <vt:lpstr>PowerPoint Presentation</vt:lpstr>
      <vt:lpstr>PowerPoint Presentation</vt:lpstr>
      <vt:lpstr>PowerPoint Presentation</vt:lpstr>
      <vt:lpstr>PowerPoint Presentation</vt:lpstr>
      <vt:lpstr>PowerPoint Presentation</vt:lpstr>
      <vt:lpstr>Question №20</vt:lpstr>
      <vt:lpstr>Question №20</vt:lpstr>
      <vt:lpstr>PowerPoint Presentation</vt:lpstr>
      <vt:lpstr>PowerPoint Presentation</vt:lpstr>
      <vt:lpstr>Questions?</vt:lpstr>
      <vt:lpstr>Question №x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Ralph Mohty</dc:creator>
  <cp:lastModifiedBy>Ralph Mohty</cp:lastModifiedBy>
  <cp:revision>5</cp:revision>
  <dcterms:created xsi:type="dcterms:W3CDTF">2025-10-27T03:44:33Z</dcterms:created>
  <dcterms:modified xsi:type="dcterms:W3CDTF">2025-10-28T04:29:29Z</dcterms:modified>
</cp:coreProperties>
</file>