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57" r:id="rId2"/>
    <p:sldId id="369" r:id="rId3"/>
    <p:sldId id="838" r:id="rId4"/>
    <p:sldId id="810" r:id="rId5"/>
    <p:sldId id="783" r:id="rId6"/>
    <p:sldId id="362" r:id="rId7"/>
    <p:sldId id="361" r:id="rId8"/>
    <p:sldId id="364" r:id="rId9"/>
    <p:sldId id="365" r:id="rId10"/>
    <p:sldId id="781" r:id="rId11"/>
    <p:sldId id="367" r:id="rId12"/>
    <p:sldId id="774" r:id="rId13"/>
    <p:sldId id="370" r:id="rId14"/>
    <p:sldId id="371" r:id="rId15"/>
    <p:sldId id="373" r:id="rId16"/>
    <p:sldId id="375" r:id="rId17"/>
    <p:sldId id="812" r:id="rId18"/>
    <p:sldId id="813" r:id="rId19"/>
    <p:sldId id="841" r:id="rId20"/>
    <p:sldId id="842" r:id="rId21"/>
    <p:sldId id="805" r:id="rId22"/>
    <p:sldId id="379" r:id="rId23"/>
    <p:sldId id="814" r:id="rId24"/>
    <p:sldId id="381" r:id="rId25"/>
    <p:sldId id="840" r:id="rId26"/>
    <p:sldId id="784" r:id="rId27"/>
    <p:sldId id="785" r:id="rId28"/>
    <p:sldId id="3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8"/>
  </p:normalViewPr>
  <p:slideViewPr>
    <p:cSldViewPr snapToGrid="0" snapToObjects="1">
      <p:cViewPr varScale="1">
        <p:scale>
          <a:sx n="122" d="100"/>
          <a:sy n="122" d="100"/>
        </p:scale>
        <p:origin x="2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E8C29-89F4-A74B-911B-CC39A7D83C06}" type="datetimeFigureOut">
              <a:rPr lang="en-US" smtClean="0"/>
              <a:t>5/19/26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3FA1-7D43-424D-98C1-10A9AE7E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0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74EE-751B-6A4D-B557-E46B919D4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E94D4-23B9-7343-A08E-3A4CFF947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1657D-CA97-1944-9781-BD88BD01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D8877-68EC-0B43-A8DE-0879E0CE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C668D-8F03-0547-B259-EBF0ADD2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1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868A-DB87-D347-8816-B8ABBC28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FB2A8-7CCC-3842-9602-BC9CCFC2C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C4464-3A48-044E-8629-61351850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6FBD2-92A6-3B47-A288-DEA6E32A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9BFC-7F09-1C41-A36F-B83809A4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DD948-4524-2642-AE8E-DC1A37665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94E57-D250-074D-935C-AA6B64CE4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C413-EA58-2D4C-A1D1-7E390CBF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9344A-B0B4-1C4F-9ED5-5E16DC9E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001FC-F96C-FA47-9C29-9E2E6682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2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5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A133-391F-3C49-9C9F-0CBC50D5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FBC6-6D7B-EB43-AD83-41BD77366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A083-DB8C-0144-AE0E-C2041E3B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7BE0-A547-684D-8337-4B975A81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8ACD7-5CE6-4846-8045-1A5D16BB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3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83F6-4133-5347-A34F-6FC69D69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6076D-3D7D-A546-83FD-896B83D33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88EF-1591-BD4C-ABE1-B6E07380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EC7F0-47F7-E640-AA97-96C2FE34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E01EF-EFFC-D64D-A47B-B1A4C5FC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5DE6-29B9-5148-808A-39E3D67F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92BAA-80E6-224E-8635-0655DBFD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A6B53-6230-D54C-97E4-60D252508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437A-0821-5D40-9321-F3E6418C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CF2C0-AAC7-C74E-9B5E-49A66243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79680-970B-F442-95B8-F8E793AA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1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0BC0-B2BE-204D-9870-1C2ABE92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0F9A-9DBF-864D-AAB3-DBF1FFCC4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8A4DB-1487-2B4B-AB29-C3C79C6F5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EFC97-D58C-7B4F-8155-5DC55968F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36E15-5FC3-E449-95B1-B1A7D867C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D6A48-17D5-E147-BBDE-640CD3CE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DC7EAD-E1D4-7F4C-A20C-D5C6B39D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66C22-1BBC-8C4A-924A-601D86EF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77F0-EC19-224C-AB3E-ACF685C3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2F322-BBEE-E34F-B1C2-0EB6B39E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5003F-F755-8A4F-8A13-D630CB7D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B4A4D-579B-C14B-BB80-C25A72F8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8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F720B-3988-B64E-94F3-A5E0545E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687DE-0E42-7144-ABD4-00745170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52CDD-35E8-1F4C-A2E2-F0131E91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1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A01E-9A9E-994F-A252-E5282079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EE06-872C-7D43-BDE3-8250CFD4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6A83A-4F3A-2E49-82A4-8B34B507B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E94C0-17EB-4F40-8AD2-0B87C8C1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7D691-3E23-904A-A41C-3B42DE1A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B2D02-F478-1B41-A1D0-D7D6F618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2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4F06-9392-3E46-AD3F-6A4114F6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43145-31C1-5A42-BF5B-B438FB3CF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8023E-828A-0F4D-B3B9-636ECC1C9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57C25-62CB-EE47-9F46-9BA67263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5252F-DF59-DA4C-8777-B7F7A784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697D2-A68D-1548-BA7D-9ABAF0DA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8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C078C-D3DA-0249-A775-76D1CBB7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8E90-183D-2745-ABE1-BBA4E38C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FC0EF-66D7-CA4C-B463-56DA32E16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62D3C-1E86-3946-970D-FB44DD20D21C}" type="datetimeFigureOut">
              <a:rPr lang="en-US" smtClean="0"/>
              <a:t>5/19/26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4C017-8ACD-B44B-AE67-AD19ED184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F4ED1-1978-2E4F-B232-EA457A4E3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6E6F-1DC4-F142-B827-CEB6C08F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dc.gov/cancer/datavi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dc.gov/cancer/dataviz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7EEF88E-81CE-F743-9966-0E26AEB2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8" y="1238864"/>
            <a:ext cx="4638394" cy="68580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Lung Cancer for Internal Medicine Physicians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359F33-5BA6-7B40-BB76-7FFCFB0A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628" y="992187"/>
            <a:ext cx="6172200" cy="4873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DA9586-9656-A647-B6CF-931933879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Todd Erickson, MD</a:t>
            </a:r>
          </a:p>
          <a:p>
            <a:r>
              <a:rPr lang="en-US" sz="2400" dirty="0"/>
              <a:t>Banner MD Anderson Phoenix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Thoracic Oncology Lead at Phoenix Campus</a:t>
            </a:r>
          </a:p>
        </p:txBody>
      </p:sp>
      <p:pic>
        <p:nvPicPr>
          <p:cNvPr id="7" name="Picture 6" descr="A large building&#10;&#10;Description automatically generated">
            <a:extLst>
              <a:ext uri="{FF2B5EF4-FFF2-40B4-BE49-F238E27FC236}">
                <a16:creationId xmlns:a16="http://schemas.microsoft.com/office/drawing/2014/main" id="{F44A6E12-32F4-D942-A1D4-6A736FF8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53924" y="950012"/>
            <a:ext cx="6650143" cy="498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9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A9F72-5A5E-2F47-911F-F29FAC2F6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6" y="2105699"/>
            <a:ext cx="6790266" cy="453250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FC0EA36-5DD5-8248-AF6C-70BE7CB8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Well, that’s kind of the radiologists problem isn’t it?</a:t>
            </a:r>
          </a:p>
        </p:txBody>
      </p:sp>
    </p:spTree>
    <p:extLst>
      <p:ext uri="{BB962C8B-B14F-4D97-AF65-F5344CB8AC3E}">
        <p14:creationId xmlns:p14="http://schemas.microsoft.com/office/powerpoint/2010/main" val="105121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EF5185-9EDE-5948-8FA0-37181F3A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Lung RADS Reporting of CT</a:t>
            </a:r>
          </a:p>
        </p:txBody>
      </p:sp>
      <p:pic>
        <p:nvPicPr>
          <p:cNvPr id="2" name="Content Placeholder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2FD41C-31E5-A347-98E6-AC8BB3B13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5" r="-2" b="16434"/>
          <a:stretch/>
        </p:blipFill>
        <p:spPr>
          <a:xfrm>
            <a:off x="4654297" y="10"/>
            <a:ext cx="753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8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836855-F637-4046-824F-EBCC50CA7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41" r="1" b="321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0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C24A-3E99-D94A-A417-94089180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Risk Factors for Lung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611E3-9DF8-264B-8A66-D8BC70478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Cigarette smoking (personal and second hand exposure)</a:t>
            </a:r>
          </a:p>
          <a:p>
            <a:r>
              <a:rPr lang="en-US" dirty="0"/>
              <a:t>Prior radiation exposure</a:t>
            </a:r>
          </a:p>
          <a:p>
            <a:r>
              <a:rPr lang="en-US" dirty="0"/>
              <a:t>Environmental toxins (asbestos, radon, metal and diesel fumes)</a:t>
            </a:r>
          </a:p>
          <a:p>
            <a:r>
              <a:rPr lang="en-US" dirty="0"/>
              <a:t>Pulmonary fibrosis</a:t>
            </a:r>
          </a:p>
          <a:p>
            <a:r>
              <a:rPr lang="en-US" dirty="0"/>
              <a:t>HIV infection</a:t>
            </a:r>
          </a:p>
          <a:p>
            <a:r>
              <a:rPr lang="en-US" dirty="0"/>
              <a:t>Family history of lung cancer</a:t>
            </a:r>
          </a:p>
          <a:p>
            <a:pPr lvl="1"/>
            <a:r>
              <a:rPr lang="en-US" dirty="0"/>
              <a:t>Few familial syndromes.  Environmental factors seem to play the primary role in the development</a:t>
            </a:r>
          </a:p>
          <a:p>
            <a:r>
              <a:rPr lang="en-US" dirty="0"/>
              <a:t>Likely vaping</a:t>
            </a:r>
          </a:p>
        </p:txBody>
      </p:sp>
    </p:spTree>
    <p:extLst>
      <p:ext uri="{BB962C8B-B14F-4D97-AF65-F5344CB8AC3E}">
        <p14:creationId xmlns:p14="http://schemas.microsoft.com/office/powerpoint/2010/main" val="60954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49DE-71F9-724B-846C-8D778440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BA2FF-4637-FE4E-B154-9A6E94E0E9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64 year old gentleman noted to have 3 cm lung mass on screening CT</a:t>
            </a:r>
          </a:p>
          <a:p>
            <a:r>
              <a:rPr lang="en-US" dirty="0"/>
              <a:t>PMX with longstanding emphysema and COPD</a:t>
            </a:r>
          </a:p>
          <a:p>
            <a:r>
              <a:rPr lang="en-US" dirty="0"/>
              <a:t>55 pack year history of smoking</a:t>
            </a:r>
          </a:p>
          <a:p>
            <a:r>
              <a:rPr lang="en-US" dirty="0"/>
              <a:t>Exam significant for markedly diminished air movement, wheezing, uses 2 liters of oxygen</a:t>
            </a:r>
          </a:p>
          <a:p>
            <a:r>
              <a:rPr lang="en-US" dirty="0"/>
              <a:t>CT guided biopsy with poorly differentiated adenocarcinoma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D2FB1-F76A-C941-B61B-814D949A16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76646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0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9283-2EAD-A740-9E7E-5823662D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4967-E841-A342-AAA3-01E5598944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PET/CT and MRI of the head performed and there is no evidence of metastatic disease</a:t>
            </a:r>
          </a:p>
          <a:p>
            <a:r>
              <a:rPr lang="en-US" dirty="0"/>
              <a:t>Patient with normal myocardial stress test 2 months ago</a:t>
            </a:r>
          </a:p>
          <a:p>
            <a:r>
              <a:rPr lang="en-US" dirty="0"/>
              <a:t>PFTs with FEV1 of 50% (1.0 liter) and DLCO of 50%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AFE0D-77D2-3044-BFED-AF41FAD0C0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is the best treatment for this patient?</a:t>
            </a:r>
          </a:p>
          <a:p>
            <a:pPr lvl="1"/>
            <a:r>
              <a:rPr lang="en-US" dirty="0"/>
              <a:t>A.  Surgical resection</a:t>
            </a:r>
          </a:p>
          <a:p>
            <a:pPr lvl="1"/>
            <a:r>
              <a:rPr lang="en-US" dirty="0"/>
              <a:t>B.  Hospice and palliative care</a:t>
            </a:r>
          </a:p>
          <a:p>
            <a:pPr lvl="1"/>
            <a:r>
              <a:rPr lang="en-US" dirty="0"/>
              <a:t>C.  Concurrent chemoradiotherapy</a:t>
            </a:r>
          </a:p>
          <a:p>
            <a:pPr lvl="1"/>
            <a:r>
              <a:rPr lang="en-US" dirty="0"/>
              <a:t>D.  Chemoimmunotherapy</a:t>
            </a:r>
          </a:p>
          <a:p>
            <a:pPr lvl="1"/>
            <a:r>
              <a:rPr lang="en-US" dirty="0"/>
              <a:t>E.  Stereotactic 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133536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44BD-6042-FF41-9A8F-37B63DD1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Lung Cancer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0797-CD55-7B4B-9CEF-1D18C7977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presenting symptoms: cough (50-75%), hemoptysis (25-50%), dyspnea (25%), chest pain (20%)</a:t>
            </a:r>
          </a:p>
          <a:p>
            <a:r>
              <a:rPr lang="en-US" dirty="0"/>
              <a:t>~75% of lung cancer presents at advanced stage (Stage III or IV)</a:t>
            </a:r>
          </a:p>
          <a:p>
            <a:r>
              <a:rPr lang="en-US" dirty="0"/>
              <a:t>Symptoms of metastatic disease: back pain and bone met, seizure and brain met</a:t>
            </a:r>
          </a:p>
          <a:p>
            <a:r>
              <a:rPr lang="en-US" dirty="0"/>
              <a:t>Paraneoplastic syndromes (classic test questions)</a:t>
            </a:r>
          </a:p>
          <a:p>
            <a:pPr lvl="1"/>
            <a:r>
              <a:rPr lang="en-US" dirty="0"/>
              <a:t>Horner syndrome</a:t>
            </a:r>
          </a:p>
          <a:p>
            <a:pPr lvl="1"/>
            <a:r>
              <a:rPr lang="en-US" dirty="0"/>
              <a:t>SIADH</a:t>
            </a:r>
          </a:p>
          <a:p>
            <a:pPr lvl="1"/>
            <a:r>
              <a:rPr lang="en-US" dirty="0"/>
              <a:t>Hypercalcemia</a:t>
            </a:r>
          </a:p>
          <a:p>
            <a:pPr lvl="1"/>
            <a:r>
              <a:rPr lang="en-US" dirty="0"/>
              <a:t>SVC syndrome</a:t>
            </a:r>
          </a:p>
        </p:txBody>
      </p:sp>
    </p:spTree>
    <p:extLst>
      <p:ext uri="{BB962C8B-B14F-4D97-AF65-F5344CB8AC3E}">
        <p14:creationId xmlns:p14="http://schemas.microsoft.com/office/powerpoint/2010/main" val="149035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303F-71CF-EA41-918D-0C6DFD2A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Initial Evaluation of Lung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DBF80-17DB-754A-94A8-F8FB3DF37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Example: patient presents with hemoptysis</a:t>
            </a:r>
          </a:p>
          <a:p>
            <a:r>
              <a:rPr lang="en-US" dirty="0"/>
              <a:t>CT Chest with iv contrast (+/- oral).  </a:t>
            </a:r>
          </a:p>
          <a:p>
            <a:r>
              <a:rPr lang="en-US" dirty="0"/>
              <a:t>PET/CT or CT A/P and bone scan</a:t>
            </a:r>
          </a:p>
          <a:p>
            <a:r>
              <a:rPr lang="en-US" dirty="0"/>
              <a:t>Needle biopsy (potentially bronchoscopy and biopsy or CT guided biopsy)</a:t>
            </a:r>
          </a:p>
          <a:p>
            <a:pPr lvl="1"/>
            <a:r>
              <a:rPr lang="en-US" dirty="0"/>
              <a:t>Not every mass in the lung is lung cancer (lymphoma, TB, sarcoid)</a:t>
            </a:r>
          </a:p>
          <a:p>
            <a:pPr lvl="1"/>
            <a:r>
              <a:rPr lang="en-US" dirty="0"/>
              <a:t>Treatment different based on type of lung cancer</a:t>
            </a:r>
          </a:p>
          <a:p>
            <a:pPr lvl="1"/>
            <a:r>
              <a:rPr lang="en-US" dirty="0"/>
              <a:t>Treatment guided by molecular testing performed on biopsy</a:t>
            </a:r>
          </a:p>
          <a:p>
            <a:r>
              <a:rPr lang="en-US" dirty="0"/>
              <a:t>MRI Head if small cell lung CA or NSCLC &gt; stage IB (tumor &gt; 3cm)</a:t>
            </a:r>
          </a:p>
          <a:p>
            <a:r>
              <a:rPr lang="en-US" dirty="0"/>
              <a:t>PFTs with DLCO and possibly pulmonary perfusion scan and pulmonary exercise testing for localized tumors</a:t>
            </a:r>
          </a:p>
        </p:txBody>
      </p:sp>
    </p:spTree>
    <p:extLst>
      <p:ext uri="{BB962C8B-B14F-4D97-AF65-F5344CB8AC3E}">
        <p14:creationId xmlns:p14="http://schemas.microsoft.com/office/powerpoint/2010/main" val="80343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32B0-4D00-1143-8E09-44FB6947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Non-Small Cell Lung Cancer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C4227C-1857-3544-BFCC-FEAC5C816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Majority of lung cancer (85%)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Different subtypes based on morphology</a:t>
            </a:r>
          </a:p>
          <a:p>
            <a:pPr lvl="1"/>
            <a:r>
              <a:rPr lang="en-US" dirty="0"/>
              <a:t>Squamous cell carcinoma</a:t>
            </a:r>
          </a:p>
          <a:p>
            <a:pPr lvl="1"/>
            <a:r>
              <a:rPr lang="en-US" dirty="0"/>
              <a:t>Adenocarcinoma</a:t>
            </a:r>
          </a:p>
          <a:p>
            <a:pPr lvl="1"/>
            <a:r>
              <a:rPr lang="en-US" dirty="0" err="1"/>
              <a:t>Adenosquamous</a:t>
            </a:r>
            <a:endParaRPr lang="en-US" dirty="0"/>
          </a:p>
          <a:p>
            <a:pPr lvl="1"/>
            <a:r>
              <a:rPr lang="en-US" dirty="0"/>
              <a:t>Large cell carcinoma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Treatment has now become tailored to morphologic subtype and molecular profile of lung cancer</a:t>
            </a:r>
          </a:p>
          <a:p>
            <a:pPr lvl="1"/>
            <a:r>
              <a:rPr lang="en-US" dirty="0"/>
              <a:t>EGFR, ALK, PDL1, ROS1, BRAF, MET, KRAS, HER2</a:t>
            </a:r>
          </a:p>
        </p:txBody>
      </p:sp>
    </p:spTree>
    <p:extLst>
      <p:ext uri="{BB962C8B-B14F-4D97-AF65-F5344CB8AC3E}">
        <p14:creationId xmlns:p14="http://schemas.microsoft.com/office/powerpoint/2010/main" val="162247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E28928-6351-E9A9-323D-5A0F67EA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0"/>
            <a:ext cx="5021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8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DC3D54-2E9D-BD42-8283-20B21AE4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00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Question #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B6D3C-2CA3-B64D-AF6E-75D83AB31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94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52 </a:t>
            </a:r>
            <a:r>
              <a:rPr lang="en-US" dirty="0" err="1"/>
              <a:t>yo</a:t>
            </a:r>
            <a:r>
              <a:rPr lang="en-US" dirty="0"/>
              <a:t> gentleman presents to you for follow up requesting test to make sure that he does not have lung cancer</a:t>
            </a:r>
          </a:p>
          <a:p>
            <a:r>
              <a:rPr lang="en-US" dirty="0"/>
              <a:t>Actively smokes 1PPD and has done so for last 22 years</a:t>
            </a:r>
          </a:p>
          <a:p>
            <a:r>
              <a:rPr lang="en-US" dirty="0"/>
              <a:t>Asymptomatic aside from morning cough intermittently</a:t>
            </a:r>
          </a:p>
          <a:p>
            <a:r>
              <a:rPr lang="en-US" dirty="0"/>
              <a:t>PMX asthma, HTN, BMI 32</a:t>
            </a:r>
          </a:p>
          <a:p>
            <a:r>
              <a:rPr lang="en-US" dirty="0"/>
              <a:t>Normal exam aside from blood pressure of 157/82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FB2878-EA2B-BC4B-B666-90834377CA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regards to his lung cancer risk, what do you recommend?</a:t>
            </a:r>
          </a:p>
          <a:p>
            <a:pPr lvl="1"/>
            <a:r>
              <a:rPr lang="en-US" dirty="0"/>
              <a:t>A. Screening chest x-ray</a:t>
            </a:r>
          </a:p>
          <a:p>
            <a:pPr lvl="1"/>
            <a:r>
              <a:rPr lang="en-US" dirty="0"/>
              <a:t>B. Low dose screening chest CT</a:t>
            </a:r>
          </a:p>
          <a:p>
            <a:pPr lvl="1"/>
            <a:r>
              <a:rPr lang="en-US" dirty="0"/>
              <a:t>C. Low dose screening chest CT and counseling and discuss RX for smoking cessation</a:t>
            </a:r>
          </a:p>
          <a:p>
            <a:pPr lvl="1"/>
            <a:r>
              <a:rPr lang="en-US" dirty="0"/>
              <a:t>D. Regular CT with iv contrast given history of asthma</a:t>
            </a:r>
          </a:p>
          <a:p>
            <a:pPr lvl="1"/>
            <a:r>
              <a:rPr lang="en-US" dirty="0"/>
              <a:t>E. Counseling and discuss RX for smoking cessation</a:t>
            </a:r>
          </a:p>
        </p:txBody>
      </p:sp>
    </p:spTree>
    <p:extLst>
      <p:ext uri="{BB962C8B-B14F-4D97-AF65-F5344CB8AC3E}">
        <p14:creationId xmlns:p14="http://schemas.microsoft.com/office/powerpoint/2010/main" val="2018849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Radiology Assistant : TNM classification 9ᵗʰ edition">
            <a:extLst>
              <a:ext uri="{FF2B5EF4-FFF2-40B4-BE49-F238E27FC236}">
                <a16:creationId xmlns:a16="http://schemas.microsoft.com/office/drawing/2014/main" id="{04241A4F-5DF2-40F8-370D-52C96C2D5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0"/>
            <a:ext cx="10494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04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9A5DE4C-3A57-F64C-B369-3A8D95FE0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7078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03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253B33-AECF-8645-9A95-5413EAF984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95439" y="1"/>
            <a:ext cx="8869362" cy="74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D6F9-3DE9-6347-99D3-D22391A8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Treatment of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BBDC7-5B3C-FE45-857F-0C73E280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88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Stage I, II = Surgery or SBRT if not surgical candidates or preference</a:t>
            </a:r>
          </a:p>
          <a:p>
            <a:pPr lvl="1"/>
            <a:r>
              <a:rPr lang="en-US" dirty="0"/>
              <a:t>Goal of treatment is cure (50-70%)</a:t>
            </a:r>
          </a:p>
          <a:p>
            <a:pPr lvl="1"/>
            <a:r>
              <a:rPr lang="en-US" dirty="0"/>
              <a:t>Surgical resection is gold standard</a:t>
            </a:r>
          </a:p>
          <a:p>
            <a:pPr lvl="1"/>
            <a:r>
              <a:rPr lang="en-US" dirty="0"/>
              <a:t>Stereotactic radiation with similar cure rates</a:t>
            </a:r>
          </a:p>
          <a:p>
            <a:r>
              <a:rPr lang="en-US" b="1" dirty="0"/>
              <a:t>Stage IIIA (</a:t>
            </a:r>
            <a:r>
              <a:rPr lang="en-US" b="1" dirty="0" err="1"/>
              <a:t>Resectable</a:t>
            </a:r>
            <a:r>
              <a:rPr lang="en-US" b="1" dirty="0"/>
              <a:t>) = Neoadjuvant chemoimmunotherapy + surgery vs Neoadjuvant chemoradiotherapy + surgery vs Definitive chemoradiotherapy</a:t>
            </a:r>
          </a:p>
          <a:p>
            <a:r>
              <a:rPr lang="en-US" b="1" dirty="0"/>
              <a:t>Stage IIIA (Unresectable) or IIIB/C = Concurrent chemotherapy and radiation (followed by immunotherapy)</a:t>
            </a:r>
          </a:p>
          <a:p>
            <a:pPr lvl="1"/>
            <a:r>
              <a:rPr lang="en-US" dirty="0"/>
              <a:t>Curative in ~20% of patients</a:t>
            </a:r>
          </a:p>
          <a:p>
            <a:pPr lvl="1"/>
            <a:r>
              <a:rPr lang="en-US" dirty="0"/>
              <a:t>Median survival on order of 30 months</a:t>
            </a:r>
          </a:p>
          <a:p>
            <a:r>
              <a:rPr lang="en-US" b="1" dirty="0"/>
              <a:t>Stage IV = Systemic Therapy (Immunotherapy or Cytotoxic chemotherapy + Immunotherapy or Targeted Oral Therapy)</a:t>
            </a:r>
          </a:p>
          <a:p>
            <a:pPr lvl="1"/>
            <a:r>
              <a:rPr lang="en-US" dirty="0"/>
              <a:t>Palliative</a:t>
            </a:r>
          </a:p>
          <a:p>
            <a:pPr lvl="1"/>
            <a:r>
              <a:rPr lang="en-US" dirty="0"/>
              <a:t>Median survival on order of 16 months</a:t>
            </a:r>
          </a:p>
        </p:txBody>
      </p:sp>
    </p:spTree>
    <p:extLst>
      <p:ext uri="{BB962C8B-B14F-4D97-AF65-F5344CB8AC3E}">
        <p14:creationId xmlns:p14="http://schemas.microsoft.com/office/powerpoint/2010/main" val="1379584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981A-43D9-C043-AA1E-790F62FF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53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Surgery for Stage I and II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C51E-CAF9-8B4E-B352-61E1BEFF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17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Pre-operative pulmonary evaluation</a:t>
            </a:r>
          </a:p>
          <a:p>
            <a:pPr lvl="1"/>
            <a:r>
              <a:rPr lang="en-US" dirty="0"/>
              <a:t>If FEV &lt; 2.0 liters then generally not candidate for pneumonectomy</a:t>
            </a:r>
          </a:p>
          <a:p>
            <a:pPr lvl="1"/>
            <a:r>
              <a:rPr lang="en-US" dirty="0"/>
              <a:t>If FEV &lt; 1.5 liters then generally not candidate for lobectomy</a:t>
            </a:r>
          </a:p>
          <a:p>
            <a:pPr lvl="1"/>
            <a:r>
              <a:rPr lang="en-US" dirty="0"/>
              <a:t>DLCO &lt; 60% generally poor surgical candidates as well</a:t>
            </a:r>
          </a:p>
          <a:p>
            <a:r>
              <a:rPr lang="en-US" dirty="0"/>
              <a:t>Lung cancer is curable if diagnosed at early stage</a:t>
            </a:r>
          </a:p>
          <a:p>
            <a:pPr lvl="1"/>
            <a:r>
              <a:rPr lang="en-US" dirty="0"/>
              <a:t>Stage I = ~ 70% cure rate</a:t>
            </a:r>
          </a:p>
          <a:p>
            <a:pPr lvl="1"/>
            <a:r>
              <a:rPr lang="en-US" dirty="0"/>
              <a:t>Stage II = ~50% cure rate</a:t>
            </a:r>
          </a:p>
          <a:p>
            <a:r>
              <a:rPr lang="en-US" b="1" dirty="0"/>
              <a:t>Stage II, III lung cancers should be considered for adjuvant therapy</a:t>
            </a:r>
          </a:p>
          <a:p>
            <a:pPr lvl="1"/>
            <a:r>
              <a:rPr lang="en-US" dirty="0"/>
              <a:t>Most should be considered for four cycles of cisplatin “doublet” (ex. Cisplatin + Docetaxel, Cisplatin + Pemetrexed)</a:t>
            </a:r>
          </a:p>
          <a:p>
            <a:pPr lvl="1"/>
            <a:r>
              <a:rPr lang="en-US" dirty="0"/>
              <a:t>LACE meta-analysis with ~5% reduction in risk of death with chemotherapy doublet</a:t>
            </a:r>
          </a:p>
          <a:p>
            <a:pPr lvl="1"/>
            <a:r>
              <a:rPr lang="en-US" i="1" dirty="0"/>
              <a:t>EGFR positive tumors treated with adjuvant Osimertinib</a:t>
            </a:r>
          </a:p>
          <a:p>
            <a:pPr lvl="1"/>
            <a:r>
              <a:rPr lang="en-US" i="1" dirty="0"/>
              <a:t>ALK positive tumors treated with adjuvant </a:t>
            </a:r>
            <a:r>
              <a:rPr lang="en-US" i="1" dirty="0" err="1"/>
              <a:t>Alectanib</a:t>
            </a:r>
            <a:endParaRPr lang="en-US" i="1" dirty="0"/>
          </a:p>
          <a:p>
            <a:pPr lvl="1"/>
            <a:r>
              <a:rPr lang="en-US" dirty="0"/>
              <a:t>PDL1+ tumors may receive atezolizumab after platinum chemotherapy (Impower 010)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22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92C0-C0AE-5E43-992E-C5FF8D1A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Neoadjuvant Chemoimmunotherapy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AE2A5-79A5-184C-B901-D5686B591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studies demonstrate benefit of neoadjuvant chemoimmunotherapy for NSCLC where tumor is &gt; 4cm</a:t>
            </a:r>
          </a:p>
          <a:p>
            <a:r>
              <a:rPr lang="en-US" dirty="0"/>
              <a:t>Chemotherapy + nivolumab or pembrolizumab has been demonstrated to improve event free survival and pathologic complete response compared to chemotherapy alone</a:t>
            </a:r>
          </a:p>
          <a:p>
            <a:r>
              <a:rPr lang="en-US" dirty="0"/>
              <a:t>Uncertain if treating N2 stage disease with surgery will translate to improvement in overall survival compared to chemoradiotherapy</a:t>
            </a:r>
          </a:p>
          <a:p>
            <a:r>
              <a:rPr lang="en-US" dirty="0"/>
              <a:t>Updated guidelines with shift to upfront surgical resection of lung cancer in node negative patients</a:t>
            </a:r>
          </a:p>
        </p:txBody>
      </p:sp>
    </p:spTree>
    <p:extLst>
      <p:ext uri="{BB962C8B-B14F-4D97-AF65-F5344CB8AC3E}">
        <p14:creationId xmlns:p14="http://schemas.microsoft.com/office/powerpoint/2010/main" val="3097133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4525-8632-264D-9CBA-54E00D0D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Osimertinib is FDA approved for adjuvant therapy in NSCLC with EGFR mutation</a:t>
            </a:r>
            <a:br>
              <a:rPr lang="en-US" b="1" dirty="0"/>
            </a:br>
            <a:r>
              <a:rPr lang="en-US" b="1" dirty="0"/>
              <a:t>(ADAURA trial)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B4E67614-6AA6-9646-A88B-C82AF0BA7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463" y="1961088"/>
            <a:ext cx="10720410" cy="4676779"/>
          </a:xfrm>
        </p:spPr>
      </p:pic>
    </p:spTree>
    <p:extLst>
      <p:ext uri="{BB962C8B-B14F-4D97-AF65-F5344CB8AC3E}">
        <p14:creationId xmlns:p14="http://schemas.microsoft.com/office/powerpoint/2010/main" val="403652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EE5C-2CBC-484E-BE33-F3486B44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Adjuvant PDL1 therapy and </a:t>
            </a:r>
            <a:r>
              <a:rPr lang="en-US" b="1" dirty="0" err="1"/>
              <a:t>Alectanib</a:t>
            </a:r>
            <a:r>
              <a:rPr lang="en-US" b="1" dirty="0"/>
              <a:t> for </a:t>
            </a:r>
            <a:r>
              <a:rPr lang="en-US" b="1"/>
              <a:t>ALK positive NSCLC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901C9-D4D3-D14F-92AD-05AF452AE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Adjuvant immunotherapy for resected NSCLC</a:t>
            </a:r>
          </a:p>
          <a:p>
            <a:r>
              <a:rPr lang="en-US" dirty="0"/>
              <a:t>Adjuvant atezolizumab (PDL1 Inhibitor) after platinum based chemotherapy for Stage II – IIIA NSCLC (with PDL1 &gt;1%) resulted in significant disease free survival advantage compared to best supportive care in Impower 010 study</a:t>
            </a:r>
          </a:p>
          <a:p>
            <a:r>
              <a:rPr lang="en-US" dirty="0"/>
              <a:t>Data on overall survival are not mature</a:t>
            </a:r>
          </a:p>
          <a:p>
            <a:r>
              <a:rPr lang="en-US" b="1" dirty="0"/>
              <a:t>Atezolizumab received FDA indication for adjuvant therapy following surgical resection in Stage II-IIIA NSCLC</a:t>
            </a:r>
          </a:p>
          <a:p>
            <a:r>
              <a:rPr lang="en-US" b="1" dirty="0" err="1"/>
              <a:t>Alectanib</a:t>
            </a:r>
            <a:r>
              <a:rPr lang="en-US" b="1" dirty="0"/>
              <a:t> beneficial in adjuvant therapy of ALK positive NSCLC</a:t>
            </a:r>
          </a:p>
        </p:txBody>
      </p:sp>
    </p:spTree>
    <p:extLst>
      <p:ext uri="{BB962C8B-B14F-4D97-AF65-F5344CB8AC3E}">
        <p14:creationId xmlns:p14="http://schemas.microsoft.com/office/powerpoint/2010/main" val="2463009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94B2-A712-1843-A61D-FE5865A3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98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Concurrent chemoradiation for Stage III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98A70-26C5-1B40-9B55-05B7A104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Stage III = lymph node involvement with no distant </a:t>
            </a:r>
            <a:r>
              <a:rPr lang="en-US" dirty="0" err="1"/>
              <a:t>mets</a:t>
            </a:r>
            <a:endParaRPr lang="en-US" dirty="0"/>
          </a:p>
          <a:p>
            <a:r>
              <a:rPr lang="en-US" dirty="0"/>
              <a:t>Standard coarse of radiation is 60 </a:t>
            </a:r>
            <a:r>
              <a:rPr lang="en-US" dirty="0" err="1"/>
              <a:t>Gy</a:t>
            </a:r>
            <a:r>
              <a:rPr lang="en-US" dirty="0"/>
              <a:t> in 30 fractions (6 week course) along with chemotherapy</a:t>
            </a:r>
          </a:p>
          <a:p>
            <a:pPr lvl="1"/>
            <a:r>
              <a:rPr lang="en-US" dirty="0"/>
              <a:t>Several chemotherapy regimens which are given for 6-9 weeks concurrent with radiation</a:t>
            </a:r>
          </a:p>
          <a:p>
            <a:r>
              <a:rPr lang="en-US" dirty="0"/>
              <a:t>More toxic and some patients may not be candidates if too frail</a:t>
            </a:r>
          </a:p>
          <a:p>
            <a:r>
              <a:rPr lang="en-US" dirty="0"/>
              <a:t>Significantly longer median survival ~ 30 months</a:t>
            </a:r>
          </a:p>
          <a:p>
            <a:r>
              <a:rPr lang="en-US" dirty="0"/>
              <a:t>~15% of patients cured</a:t>
            </a:r>
          </a:p>
          <a:p>
            <a:r>
              <a:rPr lang="en-US" dirty="0"/>
              <a:t>Standard of care in U.S. is to administer maintenance immunotherapy with PDL1 inhibitor (ex. durvalumab) for 12 months following radiotherapy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1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1219200" y="1219200"/>
            <a:ext cx="9144000" cy="0"/>
          </a:xfrm>
          <a:prstGeom prst="rect">
            <a:avLst/>
          </a:prstGeom>
          <a:solidFill>
            <a:srgbClr val="F1F1F1"/>
          </a:solidFill>
          <a:ln/>
        </p:spPr>
        <p:txBody>
          <a:bodyPr wrap="square" rtlCol="0" anchor="ctr"/>
          <a:lstStyle/>
          <a:p>
            <a:pPr algn="ctr"/>
            <a:r>
              <a:rPr lang="en-US" sz="2400" dirty="0">
                <a:solidFill>
                  <a:srgbClr val="363636"/>
                </a:solidFill>
              </a:rPr>
              <a:t>Top 10 Cancers by Rates of New Cancer Cases</a:t>
            </a:r>
            <a:endParaRPr lang="en-US" sz="2400" dirty="0"/>
          </a:p>
          <a:p>
            <a:pPr algn="ctr"/>
            <a:r>
              <a:rPr lang="en-US" sz="2400" dirty="0">
                <a:solidFill>
                  <a:srgbClr val="363636"/>
                </a:solidFill>
              </a:rPr>
              <a:t>United States, 2019</a:t>
            </a:r>
            <a:endParaRPr lang="en-US" sz="2400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1670304"/>
            <a:ext cx="7620000" cy="5084064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609600" y="5852160"/>
            <a:ext cx="914400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Rate per 100,000 people</a:t>
            </a:r>
            <a:endParaRPr lang="en-US" sz="1333" dirty="0"/>
          </a:p>
        </p:txBody>
      </p:sp>
      <p:sp>
        <p:nvSpPr>
          <p:cNvPr id="5" name="Object4"/>
          <p:cNvSpPr/>
          <p:nvPr/>
        </p:nvSpPr>
        <p:spPr>
          <a:xfrm>
            <a:off x="609600" y="603504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Source - U.S. Cancer Statistics Working Group. U.S. Cancer Statistics Data Visualizations Tool, based on 2021 submission data (1999-2019): U.S. Department of Health and Human Services, Centers for Disease Control and Prevention and National Cancer Institute; </a:t>
            </a:r>
            <a:r>
              <a:rPr lang="en-US" sz="1333" u="sng" dirty="0">
                <a:solidFill>
                  <a:srgbClr val="000000"/>
                </a:solidFill>
                <a:hlinkClick r:id="rId4"/>
              </a:rPr>
              <a:t>https://www.cdc.gov/cancer/dataviz</a:t>
            </a:r>
            <a:r>
              <a:rPr lang="en-US" sz="1333" dirty="0">
                <a:solidFill>
                  <a:srgbClr val="000000"/>
                </a:solidFill>
              </a:rPr>
              <a:t>, released in June 2022.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99086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1219200" y="1219200"/>
            <a:ext cx="9144000" cy="0"/>
          </a:xfrm>
          <a:prstGeom prst="rect">
            <a:avLst/>
          </a:prstGeom>
          <a:solidFill>
            <a:srgbClr val="F1F1F1"/>
          </a:solidFill>
          <a:ln/>
        </p:spPr>
        <p:txBody>
          <a:bodyPr wrap="square" rtlCol="0" anchor="ctr"/>
          <a:lstStyle/>
          <a:p>
            <a:pPr algn="ctr"/>
            <a:r>
              <a:rPr lang="en-US" sz="2400" dirty="0">
                <a:solidFill>
                  <a:srgbClr val="363636"/>
                </a:solidFill>
              </a:rPr>
              <a:t>Top 10 Cancers by Rates of Cancer Deaths</a:t>
            </a:r>
            <a:endParaRPr lang="en-US" sz="2400" dirty="0"/>
          </a:p>
          <a:p>
            <a:pPr algn="ctr"/>
            <a:r>
              <a:rPr lang="en-US" sz="2400" dirty="0">
                <a:solidFill>
                  <a:srgbClr val="363636"/>
                </a:solidFill>
              </a:rPr>
              <a:t>United States, 2019</a:t>
            </a:r>
            <a:endParaRPr lang="en-US" sz="2400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1670304"/>
            <a:ext cx="7620000" cy="5084064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609600" y="5852160"/>
            <a:ext cx="914400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Rate per 100,000 people</a:t>
            </a:r>
            <a:endParaRPr lang="en-US" sz="1333" dirty="0"/>
          </a:p>
        </p:txBody>
      </p:sp>
      <p:sp>
        <p:nvSpPr>
          <p:cNvPr id="5" name="Object4"/>
          <p:cNvSpPr/>
          <p:nvPr/>
        </p:nvSpPr>
        <p:spPr>
          <a:xfrm>
            <a:off x="609600" y="603504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Source - U.S. Cancer Statistics Working Group. U.S. Cancer Statistics Data Visualizations Tool, based on 2021 submission data (1999-2019): U.S. Department of Health and Human Services, Centers for Disease Control and Prevention and National Cancer Institute; </a:t>
            </a:r>
            <a:r>
              <a:rPr lang="en-US" sz="1333" u="sng" dirty="0">
                <a:solidFill>
                  <a:srgbClr val="000000"/>
                </a:solidFill>
                <a:hlinkClick r:id="rId4"/>
              </a:rPr>
              <a:t>https://www.cdc.gov/cancer/dataviz</a:t>
            </a:r>
            <a:r>
              <a:rPr lang="en-US" sz="1333" dirty="0">
                <a:solidFill>
                  <a:srgbClr val="000000"/>
                </a:solidFill>
              </a:rPr>
              <a:t>, released in June 2022.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44898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9E57-B501-D44C-A111-1B7DA87F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Lung Cancer Treatment Improving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7235-6493-1546-AB45-532D35C8E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Trends continue to show improvement</a:t>
            </a:r>
          </a:p>
          <a:p>
            <a:endParaRPr lang="en-US" dirty="0"/>
          </a:p>
          <a:p>
            <a:r>
              <a:rPr lang="en-US" dirty="0"/>
              <a:t>Incidence of lung cancer between 2015 to 2020 decreased by 10% in the United States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year lung cancer survival rate at two years increased from 30% during 2009-2010 to 36% during 2016-2017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Death rate for lung cancer declined 2.4% from 2017-2018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Lung cancer mortality rate has declined 31% since peak in 1991</a:t>
            </a:r>
          </a:p>
        </p:txBody>
      </p:sp>
    </p:spTree>
    <p:extLst>
      <p:ext uri="{BB962C8B-B14F-4D97-AF65-F5344CB8AC3E}">
        <p14:creationId xmlns:p14="http://schemas.microsoft.com/office/powerpoint/2010/main" val="335728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1079D-1CA1-6D49-B69B-BB4F7370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1875"/>
            <a:ext cx="1094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073626-49C5-CD45-9E30-792564A4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8588"/>
            <a:ext cx="10515600" cy="2852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2C3E0-F9E3-0A49-A980-538835B7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09610"/>
            <a:ext cx="10515600" cy="285273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NCI sponsored multi-centered randomized prospective study which enrolled participants from 08/2002 – 04/2004 at 33 US medical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26,722 participants randomized to low-dose screening CT (annual x 3) with 26,732 participants randomized to chest X-ray (annual x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endpoint was reduction in lung cancer mortality which was met with 20% reduction in lung cancer mortality in the screening CT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low dose CT arm 247 deaths per 100,000 person years vs 309 deaths per 100,000 person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NNT to prevent one lung cancer death was 320; Rate of false positives in CT arm 96.4%, CXR 94.5%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Proof of concept that screening could reduce lung cancer mortality, majority of lung cancers detected in CT arm were early stage (most stage 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7" name="Picture 1" descr="page8image1772704">
            <a:extLst>
              <a:ext uri="{FF2B5EF4-FFF2-40B4-BE49-F238E27FC236}">
                <a16:creationId xmlns:a16="http://schemas.microsoft.com/office/drawing/2014/main" id="{28C14E2E-A4BE-5F41-916B-9D160CB3698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" y="-42862"/>
            <a:ext cx="8077200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6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3626-8131-0749-BF48-DD29EC42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USPSTF Lung Cancer Screening Guideline Updated 03/2021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4CD1-55A9-1E43-8D4A-9494BF3C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7095"/>
            <a:ext cx="10515600" cy="4351338"/>
          </a:xfrm>
        </p:spPr>
        <p:txBody>
          <a:bodyPr/>
          <a:lstStyle/>
          <a:p>
            <a:r>
              <a:rPr lang="en-US" dirty="0"/>
              <a:t>Recommendation for annual low dose CT for active or former smokers who are at high risk of developing lung cancer</a:t>
            </a:r>
          </a:p>
          <a:p>
            <a:pPr lvl="1"/>
            <a:r>
              <a:rPr lang="en-US" dirty="0"/>
              <a:t>Patients 50 </a:t>
            </a:r>
            <a:r>
              <a:rPr lang="en-US" dirty="0" err="1"/>
              <a:t>yo</a:t>
            </a:r>
            <a:r>
              <a:rPr lang="en-US" dirty="0"/>
              <a:t> – 80 </a:t>
            </a:r>
            <a:r>
              <a:rPr lang="en-US" dirty="0" err="1"/>
              <a:t>yo</a:t>
            </a:r>
            <a:r>
              <a:rPr lang="en-US" dirty="0"/>
              <a:t> (previously 55-78)</a:t>
            </a:r>
          </a:p>
          <a:p>
            <a:pPr lvl="1"/>
            <a:r>
              <a:rPr lang="en-US" dirty="0"/>
              <a:t>20 pack year history of smoking (decreased from 30)</a:t>
            </a:r>
          </a:p>
          <a:p>
            <a:pPr lvl="1"/>
            <a:r>
              <a:rPr lang="en-US" dirty="0"/>
              <a:t>Active smoker or quit within the past 15 years</a:t>
            </a:r>
          </a:p>
          <a:p>
            <a:r>
              <a:rPr lang="en-US" dirty="0"/>
              <a:t>Based on the National Lung Screening Trial inclusion criteria (age 55-75 </a:t>
            </a:r>
            <a:r>
              <a:rPr lang="en-US" dirty="0" err="1"/>
              <a:t>yo</a:t>
            </a:r>
            <a:r>
              <a:rPr lang="en-US" dirty="0"/>
              <a:t> at time of enrollment)</a:t>
            </a:r>
          </a:p>
          <a:p>
            <a:r>
              <a:rPr lang="en-US" dirty="0"/>
              <a:t>In Arizona 2% of lung cancer cases detected on screening vs national average of 6%.  Arizona ranks 46</a:t>
            </a:r>
            <a:r>
              <a:rPr lang="en-US" baseline="30000" dirty="0"/>
              <a:t>th</a:t>
            </a:r>
            <a:r>
              <a:rPr lang="en-US" dirty="0"/>
              <a:t> in terms of surgical resection of lung cancer.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8D07-D832-0E4C-BCEE-9F266096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Radiographic Findings on Screening 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02978-3FB6-E143-B3A7-784F02C50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Pulmonary nodule = &lt; 3cm lesion surrounded by pulmonary parenchyma</a:t>
            </a:r>
          </a:p>
          <a:p>
            <a:pPr lvl="1"/>
            <a:r>
              <a:rPr lang="en-US" dirty="0"/>
              <a:t>Solid Pulmonary Nodule</a:t>
            </a:r>
          </a:p>
          <a:p>
            <a:pPr lvl="1"/>
            <a:r>
              <a:rPr lang="en-US" dirty="0"/>
              <a:t>Sub Solid Pulmonary Nodule</a:t>
            </a:r>
          </a:p>
          <a:p>
            <a:pPr lvl="2"/>
            <a:r>
              <a:rPr lang="en-US" dirty="0"/>
              <a:t>Pure ground glass</a:t>
            </a:r>
          </a:p>
          <a:p>
            <a:pPr lvl="2"/>
            <a:r>
              <a:rPr lang="en-US" dirty="0"/>
              <a:t>Part solid nodule</a:t>
            </a:r>
          </a:p>
          <a:p>
            <a:r>
              <a:rPr lang="en-US" dirty="0"/>
              <a:t>Lung mass = &gt; 3cm</a:t>
            </a:r>
          </a:p>
          <a:p>
            <a:r>
              <a:rPr lang="en-US" dirty="0"/>
              <a:t>Risk calculators to determine risk of malignancy</a:t>
            </a:r>
          </a:p>
          <a:p>
            <a:pPr lvl="1"/>
            <a:r>
              <a:rPr lang="en-US" dirty="0"/>
              <a:t>Low probability = &lt; 5% chance malignant</a:t>
            </a:r>
          </a:p>
          <a:p>
            <a:pPr lvl="1"/>
            <a:r>
              <a:rPr lang="en-US" dirty="0"/>
              <a:t>Moderate probability = 5 – 65% chance malignant</a:t>
            </a:r>
          </a:p>
          <a:p>
            <a:pPr lvl="1"/>
            <a:r>
              <a:rPr lang="en-US" dirty="0"/>
              <a:t>High probability = &gt; 65% chance malignant</a:t>
            </a:r>
          </a:p>
        </p:txBody>
      </p:sp>
    </p:spTree>
    <p:extLst>
      <p:ext uri="{BB962C8B-B14F-4D97-AF65-F5344CB8AC3E}">
        <p14:creationId xmlns:p14="http://schemas.microsoft.com/office/powerpoint/2010/main" val="161774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1624</Words>
  <Application>Microsoft Macintosh PowerPoint</Application>
  <PresentationFormat>Widescreen</PresentationFormat>
  <Paragraphs>166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Lung Cancer for Internal Medicine Physicians</vt:lpstr>
      <vt:lpstr>Question # 1</vt:lpstr>
      <vt:lpstr>PowerPoint Presentation</vt:lpstr>
      <vt:lpstr>PowerPoint Presentation</vt:lpstr>
      <vt:lpstr>Lung Cancer Treatment Improving</vt:lpstr>
      <vt:lpstr>PowerPoint Presentation</vt:lpstr>
      <vt:lpstr>PowerPoint Presentation</vt:lpstr>
      <vt:lpstr>USPSTF Lung Cancer Screening Guideline Updated 03/2021</vt:lpstr>
      <vt:lpstr>Radiographic Findings on Screening CT</vt:lpstr>
      <vt:lpstr>Well, that’s kind of the radiologists problem isn’t it?</vt:lpstr>
      <vt:lpstr>Lung RADS Reporting of CT</vt:lpstr>
      <vt:lpstr>PowerPoint Presentation</vt:lpstr>
      <vt:lpstr>Risk Factors for Lung Cancer</vt:lpstr>
      <vt:lpstr>Question # 2</vt:lpstr>
      <vt:lpstr>Question 2 continued</vt:lpstr>
      <vt:lpstr>Lung Cancer Presentation</vt:lpstr>
      <vt:lpstr>Initial Evaluation of Lung Cancer</vt:lpstr>
      <vt:lpstr>Non-Small Cell Lung Cancer</vt:lpstr>
      <vt:lpstr>PowerPoint Presentation</vt:lpstr>
      <vt:lpstr>PowerPoint Presentation</vt:lpstr>
      <vt:lpstr>PowerPoint Presentation</vt:lpstr>
      <vt:lpstr>PowerPoint Presentation</vt:lpstr>
      <vt:lpstr>Treatment of NSCLC</vt:lpstr>
      <vt:lpstr>Surgery for Stage I and II NSCLC</vt:lpstr>
      <vt:lpstr>Neoadjuvant Chemoimmunotherapy</vt:lpstr>
      <vt:lpstr>Osimertinib is FDA approved for adjuvant therapy in NSCLC with EGFR mutation (ADAURA trial)</vt:lpstr>
      <vt:lpstr>Adjuvant PDL1 therapy and Alectanib for ALK positive NSCLC</vt:lpstr>
      <vt:lpstr>Concurrent chemoradiation for Stage III NSCLC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Cancer for Internal Medicine Physicians</dc:title>
  <dc:creator>todd erickson</dc:creator>
  <cp:lastModifiedBy>Ron Shinar</cp:lastModifiedBy>
  <cp:revision>16</cp:revision>
  <dcterms:created xsi:type="dcterms:W3CDTF">2023-02-14T06:01:43Z</dcterms:created>
  <dcterms:modified xsi:type="dcterms:W3CDTF">2026-05-19T16:18:10Z</dcterms:modified>
</cp:coreProperties>
</file>