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75"/>
  </p:notesMasterIdLst>
  <p:sldIdLst>
    <p:sldId id="256" r:id="rId2"/>
    <p:sldId id="501" r:id="rId3"/>
    <p:sldId id="295" r:id="rId4"/>
    <p:sldId id="480" r:id="rId5"/>
    <p:sldId id="479" r:id="rId6"/>
    <p:sldId id="481" r:id="rId7"/>
    <p:sldId id="483" r:id="rId8"/>
    <p:sldId id="482" r:id="rId9"/>
    <p:sldId id="500" r:id="rId10"/>
    <p:sldId id="410" r:id="rId11"/>
    <p:sldId id="413" r:id="rId12"/>
    <p:sldId id="487" r:id="rId13"/>
    <p:sldId id="494" r:id="rId14"/>
    <p:sldId id="442" r:id="rId15"/>
    <p:sldId id="466" r:id="rId16"/>
    <p:sldId id="360" r:id="rId17"/>
    <p:sldId id="485" r:id="rId18"/>
    <p:sldId id="365" r:id="rId19"/>
    <p:sldId id="457" r:id="rId20"/>
    <p:sldId id="409" r:id="rId21"/>
    <p:sldId id="416" r:id="rId22"/>
    <p:sldId id="443" r:id="rId23"/>
    <p:sldId id="489" r:id="rId24"/>
    <p:sldId id="497" r:id="rId25"/>
    <p:sldId id="429" r:id="rId26"/>
    <p:sldId id="434" r:id="rId27"/>
    <p:sldId id="436" r:id="rId28"/>
    <p:sldId id="462" r:id="rId29"/>
    <p:sldId id="496" r:id="rId30"/>
    <p:sldId id="463" r:id="rId31"/>
    <p:sldId id="438" r:id="rId32"/>
    <p:sldId id="440" r:id="rId33"/>
    <p:sldId id="491" r:id="rId34"/>
    <p:sldId id="492" r:id="rId35"/>
    <p:sldId id="459" r:id="rId36"/>
    <p:sldId id="477" r:id="rId37"/>
    <p:sldId id="329" r:id="rId38"/>
    <p:sldId id="334" r:id="rId39"/>
    <p:sldId id="335" r:id="rId40"/>
    <p:sldId id="336" r:id="rId41"/>
    <p:sldId id="337" r:id="rId42"/>
    <p:sldId id="338" r:id="rId43"/>
    <p:sldId id="498" r:id="rId44"/>
    <p:sldId id="340" r:id="rId45"/>
    <p:sldId id="341" r:id="rId46"/>
    <p:sldId id="342" r:id="rId47"/>
    <p:sldId id="317" r:id="rId48"/>
    <p:sldId id="323" r:id="rId49"/>
    <p:sldId id="499" r:id="rId50"/>
    <p:sldId id="325" r:id="rId51"/>
    <p:sldId id="495" r:id="rId52"/>
    <p:sldId id="387" r:id="rId53"/>
    <p:sldId id="389" r:id="rId54"/>
    <p:sldId id="484" r:id="rId55"/>
    <p:sldId id="458" r:id="rId56"/>
    <p:sldId id="392" r:id="rId57"/>
    <p:sldId id="394" r:id="rId58"/>
    <p:sldId id="395" r:id="rId59"/>
    <p:sldId id="396" r:id="rId60"/>
    <p:sldId id="398" r:id="rId61"/>
    <p:sldId id="399" r:id="rId62"/>
    <p:sldId id="473" r:id="rId63"/>
    <p:sldId id="475" r:id="rId64"/>
    <p:sldId id="476" r:id="rId65"/>
    <p:sldId id="357" r:id="rId66"/>
    <p:sldId id="406" r:id="rId67"/>
    <p:sldId id="423" r:id="rId68"/>
    <p:sldId id="453" r:id="rId69"/>
    <p:sldId id="455" r:id="rId70"/>
    <p:sldId id="490" r:id="rId71"/>
    <p:sldId id="468" r:id="rId72"/>
    <p:sldId id="448" r:id="rId73"/>
    <p:sldId id="472" r:id="rId7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157CA9-363D-4905-A070-5362A0428D4F}" v="1" dt="2026-08-26T17:35:31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3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ickson, Matthew L" userId="d005c28d-ecec-494f-8f95-fb52305cdd07" providerId="ADAL" clId="{32BF26A8-B8FD-4442-8CF0-A545A96FF877}"/>
    <pc:docChg chg="custSel addSld modSld">
      <pc:chgData name="Ulrickson, Matthew L" userId="d005c28d-ecec-494f-8f95-fb52305cdd07" providerId="ADAL" clId="{32BF26A8-B8FD-4442-8CF0-A545A96FF877}" dt="2026-08-26T17:37:10.614" v="106" actId="27636"/>
      <pc:docMkLst>
        <pc:docMk/>
      </pc:docMkLst>
      <pc:sldChg chg="modSp new mod">
        <pc:chgData name="Ulrickson, Matthew L" userId="d005c28d-ecec-494f-8f95-fb52305cdd07" providerId="ADAL" clId="{32BF26A8-B8FD-4442-8CF0-A545A96FF877}" dt="2026-08-26T17:37:10.614" v="106" actId="27636"/>
        <pc:sldMkLst>
          <pc:docMk/>
          <pc:sldMk cId="4124286800" sldId="501"/>
        </pc:sldMkLst>
        <pc:spChg chg="mod">
          <ac:chgData name="Ulrickson, Matthew L" userId="d005c28d-ecec-494f-8f95-fb52305cdd07" providerId="ADAL" clId="{32BF26A8-B8FD-4442-8CF0-A545A96FF877}" dt="2026-08-26T17:35:22.692" v="24" actId="20577"/>
          <ac:spMkLst>
            <pc:docMk/>
            <pc:sldMk cId="4124286800" sldId="501"/>
            <ac:spMk id="2" creationId="{C0FA44D8-3DDD-AD21-8900-4F1E4A4EC59F}"/>
          </ac:spMkLst>
        </pc:spChg>
        <pc:spChg chg="mod">
          <ac:chgData name="Ulrickson, Matthew L" userId="d005c28d-ecec-494f-8f95-fb52305cdd07" providerId="ADAL" clId="{32BF26A8-B8FD-4442-8CF0-A545A96FF877}" dt="2026-08-26T17:37:10.614" v="106" actId="27636"/>
          <ac:spMkLst>
            <pc:docMk/>
            <pc:sldMk cId="4124286800" sldId="501"/>
            <ac:spMk id="3" creationId="{B4BAA632-2739-A098-DCCE-D498D1A835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2DD38-1660-4951-A682-C763728FC07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5653A-8806-493A-B8F3-11B21FF8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808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fld id="{92645E68-F5AB-4EA2-A22D-7740639205B3}" type="slidenum">
              <a:rPr lang="en-US" smtClean="0"/>
              <a:pPr eaLnBrk="1" hangingPunct="1"/>
              <a:t>25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046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fld id="{5A5FF6B5-F06E-4720-8FFD-03FE08D7BFA6}" type="slidenum">
              <a:rPr lang="en-US" smtClean="0"/>
              <a:pPr eaLnBrk="1" hangingPunct="1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33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A8E1E240-D0E6-475E-9E66-9EDBC5ED470D}" type="slidenum">
              <a:rPr lang="en-US" sz="1200">
                <a:latin typeface="Times New Roman" pitchFamily="18" charset="0"/>
              </a:rPr>
              <a:pPr/>
              <a:t>39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Changed to resolution of the ischemic changes – point was she needed rbc</a:t>
            </a:r>
            <a:r>
              <a:rPr lang="ja-JP" altLang="en-US"/>
              <a:t>’</a:t>
            </a:r>
            <a:r>
              <a:rPr lang="en-US" altLang="ja-JP"/>
              <a:t>s because hct too low.</a:t>
            </a:r>
          </a:p>
          <a:p>
            <a:pPr eaLnBrk="1" hangingPunct="1"/>
            <a:r>
              <a:rPr lang="en-US"/>
              <a:t>You say she remains on the ventilator, but we never told them that she required it. I changed it a little bit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CF99FCF8-679B-4FA3-86E5-641E0F277BFE}" type="slidenum">
              <a:rPr lang="en-US" sz="1200">
                <a:latin typeface="Times New Roman" pitchFamily="18" charset="0"/>
              </a:rPr>
              <a:pPr/>
              <a:t>40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300"/>
              <a:t>	- 1</a:t>
            </a:r>
            <a:r>
              <a:rPr lang="en-US" sz="1300" baseline="30000"/>
              <a:t>st</a:t>
            </a:r>
            <a:r>
              <a:rPr lang="en-US" sz="1300"/>
              <a:t> event: Predisposed pt, inflammatory cytokines activating pulmonary endothelium and priming neutrophils</a:t>
            </a:r>
          </a:p>
          <a:p>
            <a:pPr eaLnBrk="1" hangingPunct="1"/>
            <a:endParaRPr lang="en-US" sz="1300"/>
          </a:p>
          <a:p>
            <a:pPr eaLnBrk="1" hangingPunct="1"/>
            <a:r>
              <a:rPr lang="en-US" sz="1300"/>
              <a:t>	- 2</a:t>
            </a:r>
            <a:r>
              <a:rPr lang="en-US" sz="1300" baseline="30000"/>
              <a:t>nd</a:t>
            </a:r>
            <a:r>
              <a:rPr lang="en-US" sz="1300"/>
              <a:t> event: Transfusion of blood components containing Biological Response Modifiers activate neutrophils</a:t>
            </a: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628010B2-012F-44B2-B23C-96F55AE71BFC}" type="slidenum">
              <a:rPr lang="en-US" sz="1200">
                <a:latin typeface="Times New Roman" pitchFamily="18" charset="0"/>
              </a:rPr>
              <a:pPr/>
              <a:t>42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I added that she is extubated.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fld id="{628010B2-012F-44B2-B23C-96F55AE71BFC}" type="slidenum">
              <a:rPr lang="en-US" sz="1200">
                <a:latin typeface="Times New Roman" pitchFamily="18" charset="0"/>
              </a:rPr>
              <a:pPr/>
              <a:t>43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I added that she is extubated.</a:t>
            </a:r>
          </a:p>
        </p:txBody>
      </p:sp>
    </p:spTree>
    <p:extLst>
      <p:ext uri="{BB962C8B-B14F-4D97-AF65-F5344CB8AC3E}">
        <p14:creationId xmlns:p14="http://schemas.microsoft.com/office/powerpoint/2010/main" val="2036024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fld id="{2998A416-950C-40E7-AAEF-8767AB01544A}" type="slidenum">
              <a:rPr lang="en-US" smtClean="0"/>
              <a:pPr eaLnBrk="1" hangingPunct="1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16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fld id="{10215B3C-6D5B-4546-9EEE-EAEDC322D57A}" type="slidenum">
              <a:rPr lang="en-US" smtClean="0"/>
              <a:pPr eaLnBrk="1" hangingPunct="1"/>
              <a:t>71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6425"/>
            <a:ext cx="5140325" cy="4183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Our successes in transfusion safety over the last two decades are evident. But this slide can also be used to illustrate our next challenges. Let’s not look backwards,</a:t>
            </a:r>
          </a:p>
        </p:txBody>
      </p:sp>
    </p:spTree>
    <p:extLst>
      <p:ext uri="{BB962C8B-B14F-4D97-AF65-F5344CB8AC3E}">
        <p14:creationId xmlns:p14="http://schemas.microsoft.com/office/powerpoint/2010/main" val="424783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Arial" charset="0"/>
              </a:rPr>
              <a:t>Estimated window periods</a:t>
            </a:r>
          </a:p>
          <a:p>
            <a:pPr>
              <a:spcBef>
                <a:spcPct val="0"/>
              </a:spcBef>
            </a:pPr>
            <a:r>
              <a:rPr lang="en-US">
                <a:latin typeface="Arial" charset="0"/>
              </a:rPr>
              <a:t>HIV:  11 days</a:t>
            </a:r>
          </a:p>
          <a:p>
            <a:pPr>
              <a:spcBef>
                <a:spcPct val="0"/>
              </a:spcBef>
            </a:pPr>
            <a:r>
              <a:rPr lang="en-US">
                <a:latin typeface="Arial" charset="0"/>
              </a:rPr>
              <a:t>HCV:  10 days</a:t>
            </a:r>
          </a:p>
          <a:p>
            <a:pPr>
              <a:spcBef>
                <a:spcPct val="0"/>
              </a:spcBef>
            </a:pPr>
            <a:r>
              <a:rPr lang="en-US">
                <a:latin typeface="Arial" charset="0"/>
              </a:rPr>
              <a:t>HBV:  10 – 59 days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fld id="{32B08834-D9D2-4F53-A68C-A765C764123E}" type="slidenum">
              <a:rPr lang="en-US" smtClean="0"/>
              <a:pPr eaLnBrk="1" hangingPunct="1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1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0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99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8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92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837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6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6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8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0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3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D958F-B960-4AF9-B034-CB3932601BC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8447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1A8D1-E194-45DD-A054-0A6B739EC58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9132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26A8E-32F4-4263-ADAB-944CD2D180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5858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6684" y="1827213"/>
            <a:ext cx="4773083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826684" y="3960813"/>
            <a:ext cx="4773083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02967" y="1827213"/>
            <a:ext cx="47752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FAFF3-12F1-432E-AD60-42826FF3B5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515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0"/>
            <a:ext cx="53848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B7C15-6B7C-4B7E-8454-25FC9C52235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58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8D29BB0-FC7E-4236-9729-F5F0AA809F6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328DD977-FADD-47E1-B828-D50728A54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3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rizona.ed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hyperlink" Target="http://arizona.edu/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rial_fibrillation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rial_fibrillation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://www.olympusamerica.com/dsg_section/dsg_product.asp?p=3&amp;product=1119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microbiology/chapter/bacterial-infections-of-the-circulatory-and-lymphatic-systems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9817-135B-4C47-B89B-921AD57DD3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Transfusion Medicine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8AC50-5742-457A-9BFA-300D8FBD9E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Matthew Ulrickson, MD</a:t>
            </a:r>
          </a:p>
        </p:txBody>
      </p:sp>
      <p:pic>
        <p:nvPicPr>
          <p:cNvPr id="4" name="Picture 3" descr="Bnr_Gateway_Med_Cntr_1CRW_p">
            <a:extLst>
              <a:ext uri="{FF2B5EF4-FFF2-40B4-BE49-F238E27FC236}">
                <a16:creationId xmlns:a16="http://schemas.microsoft.com/office/drawing/2014/main" id="{2146DEBF-DD39-4DFE-B52A-29B4B0991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32" y="855132"/>
            <a:ext cx="2417906" cy="132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153;p1" descr="http://ahsl.arizona.edu/sites/ahsl.arizona.edu/files/images/Block-A.png">
            <a:hlinkClick r:id="rId3"/>
            <a:extLst>
              <a:ext uri="{FF2B5EF4-FFF2-40B4-BE49-F238E27FC236}">
                <a16:creationId xmlns:a16="http://schemas.microsoft.com/office/drawing/2014/main" id="{7735BB8B-855F-2F49-9C5E-0287DD20FA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60507" y="2340829"/>
            <a:ext cx="1593273" cy="1407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56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A44D8-3DDD-AD21-8900-4F1E4A4E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and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AA632-2739-A098-DCCE-D498D1A83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321469"/>
            <a:ext cx="7839338" cy="6222206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Select the appropriate blood products (RBCs, platelets, fresh frozen plasma, or cryoprecipitate) based on specific clinical scenarios such as active hemorrhage, severe thrombocytopenia, or coagulopathy.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Identify clinical indications for modified blood products including irradiated, washed, or </a:t>
            </a:r>
            <a:r>
              <a:rPr lang="en-US" dirty="0" err="1">
                <a:solidFill>
                  <a:schemeClr val="bg1"/>
                </a:solidFill>
              </a:rPr>
              <a:t>leukoreduced</a:t>
            </a:r>
            <a:r>
              <a:rPr lang="en-US" dirty="0">
                <a:solidFill>
                  <a:schemeClr val="bg1"/>
                </a:solidFill>
              </a:rPr>
              <a:t> products.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Apply evidence-based restrictive hemoglobin thresholds (typically &lt;7 g/dL) for red cell transfusions in hemodynamically stable patients without chronic anemia/bone marrow disorders.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Interpret the clinical significance of a type and screen, type and crossmatch, and the implications of unexpected red blood cell antibodies.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Differentiate between acute transfusion reactions including febrile non-hemolytic, allergic, anaphylactic, acute hemolytic and septic reactions.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Distinguish between Transfusion-Related Acute Lung Injury (TRALI) and Transfusion- Associated Circulatory Overload (TACO) using clinical presentation, volume status, and timing.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8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371228" y="1037646"/>
            <a:ext cx="2744925" cy="623514"/>
          </a:xfrm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1"/>
                </a:solidFill>
                <a:latin typeface="Arial" charset="0"/>
              </a:rPr>
              <a:t>Case 1</a:t>
            </a:r>
          </a:p>
        </p:txBody>
      </p:sp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3655318" y="963876"/>
            <a:ext cx="6311642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  <a:buSzPct val="125000"/>
            </a:pPr>
            <a:r>
              <a:rPr lang="en-US" sz="2400" dirty="0">
                <a:solidFill>
                  <a:schemeClr val="bg1"/>
                </a:solidFill>
                <a:latin typeface="Arial" charset="0"/>
              </a:rPr>
              <a:t> A 62-year old retired Navy commander with a history of chronic alcohol abuse presents to the VA hospital with 2 days of black tarry stools and hematemesis. </a:t>
            </a:r>
          </a:p>
          <a:p>
            <a:pPr>
              <a:lnSpc>
                <a:spcPct val="90000"/>
              </a:lnSpc>
              <a:spcBef>
                <a:spcPct val="60000"/>
              </a:spcBef>
              <a:buSzPct val="125000"/>
            </a:pPr>
            <a:r>
              <a:rPr lang="en-US" sz="2400" dirty="0">
                <a:solidFill>
                  <a:schemeClr val="bg1"/>
                </a:solidFill>
                <a:latin typeface="Arial" charset="0"/>
              </a:rPr>
              <a:t>On physical examination, his vital signs reveal orthostatic hypotension and a pulse of 120. His oxygenation and temperature are normal. His sclera are icteric, his chest reveals spider </a:t>
            </a:r>
            <a:r>
              <a:rPr lang="en-US" sz="2400" dirty="0" err="1">
                <a:solidFill>
                  <a:schemeClr val="bg1"/>
                </a:solidFill>
                <a:latin typeface="Arial" charset="0"/>
              </a:rPr>
              <a:t>angiomata</a:t>
            </a:r>
            <a:r>
              <a:rPr lang="en-US" sz="2400" dirty="0">
                <a:solidFill>
                  <a:schemeClr val="bg1"/>
                </a:solidFill>
                <a:latin typeface="Arial" charset="0"/>
              </a:rPr>
              <a:t>, and his abdomen reveals ascites. He has ecchymosis of the extremities bilaterally. Rectal exam reveals black stool.</a:t>
            </a:r>
          </a:p>
          <a:p>
            <a:pPr>
              <a:lnSpc>
                <a:spcPct val="90000"/>
              </a:lnSpc>
              <a:buSzPct val="125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  <a:buSzPct val="125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  <a:buSzPct val="125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  <a:buSzPct val="125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  <a:buSzPct val="125000"/>
            </a:pP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8125" t="28906" r="25001" b="42188"/>
          <a:stretch/>
        </p:blipFill>
        <p:spPr>
          <a:xfrm>
            <a:off x="543214" y="1636682"/>
            <a:ext cx="2439486" cy="1671500"/>
          </a:xfrm>
          <a:prstGeom prst="rect">
            <a:avLst/>
          </a:prstGeom>
        </p:spPr>
      </p:pic>
      <p:pic>
        <p:nvPicPr>
          <p:cNvPr id="9" name="Picture 3" descr="slide3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14" y="3429000"/>
            <a:ext cx="2420219" cy="14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slide40">
            <a:extLst>
              <a:ext uri="{FF2B5EF4-FFF2-40B4-BE49-F238E27FC236}">
                <a16:creationId xmlns:a16="http://schemas.microsoft.com/office/drawing/2014/main" id="{5BB301C1-4BCA-45A7-AB29-D06CFBF9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14" y="5040549"/>
            <a:ext cx="2420220" cy="155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153;p1" descr="http://ahsl.arizona.edu/sites/ahsl.arizona.edu/files/images/Block-A.png">
            <a:hlinkClick r:id="rId5"/>
            <a:extLst>
              <a:ext uri="{FF2B5EF4-FFF2-40B4-BE49-F238E27FC236}">
                <a16:creationId xmlns:a16="http://schemas.microsoft.com/office/drawing/2014/main" id="{4C01D771-08D7-67DA-DE6F-A9B7AF8AD1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286403" y="6217875"/>
            <a:ext cx="724765" cy="64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F5EC-A070-4CB1-B881-B1FDA196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Which of the following therapies is best to initially address this patient’s hypovolemia?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97795-F2B7-4FAD-9A62-76BB36391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956972" cy="512064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b="1" dirty="0">
                <a:solidFill>
                  <a:schemeClr val="bg1"/>
                </a:solidFill>
                <a:latin typeface="Arial" charset="0"/>
              </a:rPr>
              <a:t>Laboratories are as follows: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Hemoglobin: 6.3 g/dL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Hematocrit: 19%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Peripheral smear: Poikilocytosis, macrocytosis, and decreased platelets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Platelets:42,000/</a:t>
            </a:r>
            <a:r>
              <a:rPr lang="en-US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dirty="0">
                <a:solidFill>
                  <a:schemeClr val="bg1"/>
                </a:solidFill>
                <a:latin typeface="Arial" charset="0"/>
              </a:rPr>
              <a:t> (150,000-400,000/</a:t>
            </a:r>
            <a:r>
              <a:rPr lang="en-US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Prothrombin time: 20 sec (INR 3.0) (11-13.6 sec)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Partial Thromboplastin time: 67 sec (24-36 sec)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Thrombin time: 32 sec (18-28 sec)</a:t>
            </a:r>
          </a:p>
          <a:p>
            <a:pPr marL="0" indent="0">
              <a:spcBef>
                <a:spcPts val="0"/>
              </a:spcBef>
              <a:buSzPct val="125000"/>
              <a:buNone/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Fibrinogen 390 mg/dL (150-400 mg/dL)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A. Red blood cells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B. Platelets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C. FFP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D. Cryoprecipitate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</a:rPr>
              <a:t>E.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53883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F5EC-A070-4CB1-B881-B1FDA196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Which of the following therapies is best to initially address this patient’s hypovolemia?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97795-F2B7-4FAD-9A62-76BB36391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A. Red blood cells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B. Platelets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C. FFP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D. Cryoprecipitate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</a:rPr>
              <a:t>E. None of the above – isotonic IV fluid (NS, LR) remains the best choice for initial volume resuscitation</a:t>
            </a:r>
          </a:p>
        </p:txBody>
      </p:sp>
    </p:spTree>
    <p:extLst>
      <p:ext uri="{BB962C8B-B14F-4D97-AF65-F5344CB8AC3E}">
        <p14:creationId xmlns:p14="http://schemas.microsoft.com/office/powerpoint/2010/main" val="323108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D153-FFEC-4D6D-90E1-D1FE229A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GI is consulted and wants to perform endoscopy…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B8A0-69EC-49CF-840E-5174037B6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Your patient is appropriately resuscitated and ready for endoscopy. Which of the following blood components will you transfuse?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A. Red blood cells</a:t>
            </a:r>
          </a:p>
          <a:p>
            <a:r>
              <a:rPr lang="en-US" sz="2400" dirty="0">
                <a:solidFill>
                  <a:schemeClr val="bg1"/>
                </a:solidFill>
              </a:rPr>
              <a:t>B. Platelets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C. FFP</a:t>
            </a:r>
          </a:p>
          <a:p>
            <a:r>
              <a:rPr lang="en-US" sz="2400" dirty="0">
                <a:solidFill>
                  <a:schemeClr val="bg1"/>
                </a:solidFill>
              </a:rPr>
              <a:t>D. Cryoprecipitate</a:t>
            </a:r>
          </a:p>
          <a:p>
            <a:r>
              <a:rPr lang="en-US" sz="2400" dirty="0">
                <a:solidFill>
                  <a:schemeClr val="bg1"/>
                </a:solidFill>
              </a:rPr>
              <a:t>E. None of the above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4AC00-A2FC-4FBF-9925-BDC7459E3348}"/>
              </a:ext>
            </a:extLst>
          </p:cNvPr>
          <p:cNvSpPr txBox="1"/>
          <p:nvPr/>
        </p:nvSpPr>
        <p:spPr>
          <a:xfrm>
            <a:off x="7968344" y="3243942"/>
            <a:ext cx="39707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5000"/>
            </a:pPr>
            <a:r>
              <a:rPr lang="en-US" dirty="0">
                <a:solidFill>
                  <a:schemeClr val="accent1"/>
                </a:solidFill>
                <a:latin typeface="Arial" charset="0"/>
              </a:rPr>
              <a:t>Hemoglobin: 6.3 g/dL</a:t>
            </a:r>
          </a:p>
          <a:p>
            <a:pPr>
              <a:buSzPct val="125000"/>
            </a:pPr>
            <a:r>
              <a:rPr lang="en-US" dirty="0">
                <a:solidFill>
                  <a:schemeClr val="accent1"/>
                </a:solidFill>
                <a:latin typeface="Arial" charset="0"/>
              </a:rPr>
              <a:t>Platelets:42,000/</a:t>
            </a:r>
            <a:r>
              <a:rPr lang="en-US" dirty="0" err="1">
                <a:solidFill>
                  <a:schemeClr val="accent1"/>
                </a:solidFill>
                <a:latin typeface="Arial" charset="0"/>
              </a:rPr>
              <a:t>uL</a:t>
            </a:r>
            <a:r>
              <a:rPr lang="en-US" dirty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>
              <a:buSzPct val="125000"/>
            </a:pPr>
            <a:r>
              <a:rPr lang="en-US" dirty="0">
                <a:solidFill>
                  <a:schemeClr val="accent1"/>
                </a:solidFill>
                <a:latin typeface="Arial" charset="0"/>
              </a:rPr>
              <a:t>Prothrombin time: 20 sec (INR 3.0) Partial Thromboplastin time: 67 sec Fibrinogen 390 mg/dL (150-400 mg/dL)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B8A0-69EC-49CF-840E-5174037B6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4476" y="1253331"/>
            <a:ext cx="753817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Your patient is appropriately resuscitated and ready for endoscopy. Which of the following blood components will you transfuse?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A. Red blood cells</a:t>
            </a:r>
          </a:p>
          <a:p>
            <a:r>
              <a:rPr lang="en-US" dirty="0">
                <a:solidFill>
                  <a:schemeClr val="bg1"/>
                </a:solidFill>
              </a:rPr>
              <a:t>B. Platelets</a:t>
            </a:r>
          </a:p>
          <a:p>
            <a:r>
              <a:rPr lang="en-US" dirty="0">
                <a:solidFill>
                  <a:schemeClr val="bg1"/>
                </a:solidFill>
              </a:rPr>
              <a:t>C. FFP</a:t>
            </a:r>
          </a:p>
          <a:p>
            <a:r>
              <a:rPr lang="en-US" dirty="0">
                <a:solidFill>
                  <a:schemeClr val="bg1"/>
                </a:solidFill>
              </a:rPr>
              <a:t>D. Cryoprecipitate</a:t>
            </a:r>
          </a:p>
          <a:p>
            <a:pPr marL="0" indent="0" algn="just">
              <a:buClr>
                <a:schemeClr val="tx1"/>
              </a:buClr>
              <a:buSzPct val="80000"/>
              <a:buNone/>
              <a:tabLst>
                <a:tab pos="4633913" algn="l"/>
              </a:tabLst>
            </a:pPr>
            <a:r>
              <a:rPr lang="en-US" dirty="0">
                <a:solidFill>
                  <a:schemeClr val="bg1"/>
                </a:solidFill>
              </a:rPr>
              <a:t>    E. None of the above   </a:t>
            </a:r>
            <a:r>
              <a:rPr lang="en-US" i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just">
              <a:buClr>
                <a:schemeClr val="tx1"/>
              </a:buClr>
              <a:buSzPct val="80000"/>
              <a:tabLst>
                <a:tab pos="4633913" algn="l"/>
              </a:tabLst>
            </a:pPr>
            <a:endParaRPr lang="en-US" i="1" dirty="0">
              <a:solidFill>
                <a:schemeClr val="bg1"/>
              </a:solidFill>
              <a:latin typeface="Arial" charset="0"/>
            </a:endParaRPr>
          </a:p>
          <a:p>
            <a:pPr algn="just"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i="1" dirty="0">
                <a:solidFill>
                  <a:srgbClr val="FFFF00"/>
                </a:solidFill>
                <a:latin typeface="Arial" charset="0"/>
              </a:rPr>
              <a:t>Defect</a:t>
            </a:r>
            <a:r>
              <a:rPr lang="en-US" dirty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i="1" dirty="0">
                <a:solidFill>
                  <a:srgbClr val="FFFF00"/>
                </a:solidFill>
                <a:latin typeface="Arial" charset="0"/>
              </a:rPr>
              <a:t>Therapy</a:t>
            </a:r>
          </a:p>
          <a:p>
            <a:pPr algn="just">
              <a:spcBef>
                <a:spcPts val="120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Hypovolemia	 IVF </a:t>
            </a:r>
          </a:p>
          <a:p>
            <a:pPr algn="just">
              <a:spcBef>
                <a:spcPts val="120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Oxygen-carrying capacity	 RBC</a:t>
            </a:r>
          </a:p>
          <a:p>
            <a:pPr algn="just">
              <a:spcBef>
                <a:spcPts val="120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Primary Hemostasis	 Platelet</a:t>
            </a:r>
          </a:p>
          <a:p>
            <a:pPr algn="just">
              <a:spcBef>
                <a:spcPts val="120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dirty="0">
                <a:solidFill>
                  <a:schemeClr val="bg1"/>
                </a:solidFill>
                <a:latin typeface="Arial" charset="0"/>
              </a:rPr>
              <a:t>Secondary Hemostasis	 FFP and </a:t>
            </a:r>
            <a:r>
              <a:rPr lang="en-US" dirty="0" err="1">
                <a:solidFill>
                  <a:schemeClr val="bg1"/>
                </a:solidFill>
                <a:latin typeface="Arial" charset="0"/>
              </a:rPr>
              <a:t>Cryo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prbc unit">
            <a:extLst>
              <a:ext uri="{FF2B5EF4-FFF2-40B4-BE49-F238E27FC236}">
                <a16:creationId xmlns:a16="http://schemas.microsoft.com/office/drawing/2014/main" id="{97B48481-7F73-4DD3-BE5B-0E230C675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06" y="1035660"/>
            <a:ext cx="1543257" cy="23189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g1_blood_platelet-concentrate">
            <a:extLst>
              <a:ext uri="{FF2B5EF4-FFF2-40B4-BE49-F238E27FC236}">
                <a16:creationId xmlns:a16="http://schemas.microsoft.com/office/drawing/2014/main" id="{154EBEA0-E16F-4133-972B-60C3A176D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145" y="2486605"/>
            <a:ext cx="1746319" cy="173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ttp://www.pathology.leedsth.nhs.uk/Pathology/Portals/0/images/BloodTransfusion/FFP.jpg">
            <a:extLst>
              <a:ext uri="{FF2B5EF4-FFF2-40B4-BE49-F238E27FC236}">
                <a16:creationId xmlns:a16="http://schemas.microsoft.com/office/drawing/2014/main" id="{54E871E7-378B-49A9-B0B4-B646A24E5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226" y="4222537"/>
            <a:ext cx="2323711" cy="1601025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966F6D-5B51-4772-A9DB-E79C1B5EFC84}"/>
              </a:ext>
            </a:extLst>
          </p:cNvPr>
          <p:cNvSpPr txBox="1"/>
          <p:nvPr/>
        </p:nvSpPr>
        <p:spPr>
          <a:xfrm>
            <a:off x="8943109" y="1764827"/>
            <a:ext cx="2784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Cryoprecipitate contains: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Fibrinogen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Von Willebrand Factor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Factor VIII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Factor XIII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1"/>
                </a:solidFill>
              </a:rPr>
              <a:t>Fibronectin</a:t>
            </a:r>
          </a:p>
        </p:txBody>
      </p:sp>
    </p:spTree>
    <p:extLst>
      <p:ext uri="{BB962C8B-B14F-4D97-AF65-F5344CB8AC3E}">
        <p14:creationId xmlns:p14="http://schemas.microsoft.com/office/powerpoint/2010/main" val="1866280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D153-FFEC-4D6D-90E1-D1FE229A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604381"/>
            <a:ext cx="2947482" cy="256553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On Endoscopy…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B8A0-69EC-49CF-840E-5174037B6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308" y="239268"/>
            <a:ext cx="7315200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You transfuse your patient with FFP at 6am and his INR improves from 3.0 to 1.5 on 7am lab check. However, a multi-trauma casualty arrives at the ED and the case is bumped.    What do you expect the INR will be at 2pm?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A. 1.5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B. 1.0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C. 3.0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AADFE-FDB7-49D3-B2A5-83CAFF52FD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9" y="2794369"/>
            <a:ext cx="3275643" cy="25655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B487AE-3FFF-4166-8781-2786C1658160}"/>
              </a:ext>
            </a:extLst>
          </p:cNvPr>
          <p:cNvSpPr txBox="1"/>
          <p:nvPr/>
        </p:nvSpPr>
        <p:spPr>
          <a:xfrm>
            <a:off x="272998" y="6074228"/>
            <a:ext cx="2764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charset="0"/>
              </a:rPr>
              <a:t>On endoscopy: a briskly bleeding ulcer!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9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D153-FFEC-4D6D-90E1-D1FE229A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604381"/>
            <a:ext cx="2947482" cy="256553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On Endoscopy…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B8A0-69EC-49CF-840E-5174037B6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308" y="239268"/>
            <a:ext cx="7315200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You transfuse your patient with FFP at 6am and his INR improves from 3.0 to 1.5 on 7am lab check. However, a multi-trauma casualty arrives at the ED and the case is bumped.    What do you expect the INR will be at 2pm?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A. 1.5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B. 1.0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FFFF00"/>
                </a:solidFill>
              </a:rPr>
              <a:t>C. 3.0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CAADFE-FDB7-49D3-B2A5-83CAFF52FD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59" y="2794369"/>
            <a:ext cx="3275643" cy="25655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B487AE-3FFF-4166-8781-2786C1658160}"/>
              </a:ext>
            </a:extLst>
          </p:cNvPr>
          <p:cNvSpPr txBox="1"/>
          <p:nvPr/>
        </p:nvSpPr>
        <p:spPr>
          <a:xfrm>
            <a:off x="272998" y="6074228"/>
            <a:ext cx="2764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charset="0"/>
              </a:rPr>
              <a:t>On endoscopy: a briskly bleeding ulcer!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004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5180" y="796275"/>
            <a:ext cx="8229600" cy="990600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Plasma</a:t>
            </a:r>
          </a:p>
        </p:txBody>
      </p:sp>
      <p:sp>
        <p:nvSpPr>
          <p:cNvPr id="22531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557498" y="880235"/>
            <a:ext cx="5531381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2400" dirty="0" err="1">
                <a:solidFill>
                  <a:schemeClr val="bg1"/>
                </a:solidFill>
              </a:rPr>
              <a:t>Appropriate</a:t>
            </a:r>
            <a:r>
              <a:rPr lang="sv-SE" sz="2400" dirty="0">
                <a:solidFill>
                  <a:schemeClr val="bg1"/>
                </a:solidFill>
              </a:rPr>
              <a:t> </a:t>
            </a:r>
            <a:r>
              <a:rPr lang="sv-SE" sz="2400" dirty="0" err="1">
                <a:solidFill>
                  <a:schemeClr val="bg1"/>
                </a:solidFill>
              </a:rPr>
              <a:t>Use</a:t>
            </a:r>
            <a:endParaRPr lang="sv-SE" sz="2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Correct coagulopathy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1800" dirty="0">
                <a:solidFill>
                  <a:schemeClr val="bg1"/>
                </a:solidFill>
              </a:rPr>
              <a:t>Multiple factor deficiencies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Patients facing hemostatic challenge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1800" dirty="0">
                <a:solidFill>
                  <a:schemeClr val="bg1"/>
                </a:solidFill>
              </a:rPr>
              <a:t>Liver disease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1800" dirty="0">
                <a:solidFill>
                  <a:schemeClr val="bg1"/>
                </a:solidFill>
              </a:rPr>
              <a:t>DIC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1800" dirty="0">
                <a:solidFill>
                  <a:schemeClr val="bg1"/>
                </a:solidFill>
              </a:rPr>
              <a:t>Warfarin reversal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1800" dirty="0">
                <a:solidFill>
                  <a:schemeClr val="bg1"/>
                </a:solidFill>
              </a:rPr>
              <a:t>Massive transfusion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Do Not </a:t>
            </a:r>
            <a:r>
              <a:rPr lang="sv-SE" sz="2400" dirty="0" err="1">
                <a:solidFill>
                  <a:schemeClr val="bg1"/>
                </a:solidFill>
              </a:rPr>
              <a:t>Use</a:t>
            </a:r>
            <a:endParaRPr lang="sv-SE" sz="2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Specific factor deficiencies</a:t>
            </a:r>
            <a:r>
              <a:rPr lang="sv-SE" sz="2000" b="1" dirty="0">
                <a:solidFill>
                  <a:schemeClr val="bg1"/>
                </a:solidFill>
              </a:rPr>
              <a:t> (!)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Volume expansion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Hypogammaglobulinemia</a:t>
            </a:r>
          </a:p>
          <a:p>
            <a:pPr eaLnBrk="1" hangingPunct="1">
              <a:lnSpc>
                <a:spcPct val="90000"/>
              </a:lnSpc>
            </a:pPr>
            <a:endParaRPr lang="sv-SE" sz="2400" dirty="0"/>
          </a:p>
        </p:txBody>
      </p:sp>
      <p:pic>
        <p:nvPicPr>
          <p:cNvPr id="22532" name="Picture 13" descr="bltube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549" y="1953103"/>
            <a:ext cx="3792538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 Box 14"/>
          <p:cNvSpPr txBox="1">
            <a:spLocks noChangeArrowheads="1"/>
          </p:cNvSpPr>
          <p:nvPr/>
        </p:nvSpPr>
        <p:spPr bwMode="auto">
          <a:xfrm>
            <a:off x="9026526" y="6497639"/>
            <a:ext cx="1539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 dirty="0">
                <a:solidFill>
                  <a:schemeClr val="accent1"/>
                </a:solidFill>
              </a:rPr>
              <a:t>www.cancerhelp.org.uk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A158F-DDB1-433D-AE6C-C88635D7FC87}"/>
              </a:ext>
            </a:extLst>
          </p:cNvPr>
          <p:cNvSpPr txBox="1"/>
          <p:nvPr/>
        </p:nvSpPr>
        <p:spPr>
          <a:xfrm>
            <a:off x="4557497" y="5517829"/>
            <a:ext cx="6598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Duration of effect ~ 4hrs due to half life of Factor VII!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018" y="788504"/>
            <a:ext cx="3485322" cy="1543878"/>
          </a:xfrm>
        </p:spPr>
        <p:txBody>
          <a:bodyPr>
            <a:normAutofit/>
          </a:bodyPr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Indication for plasma transfusion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3578" y="1219200"/>
            <a:ext cx="7332062" cy="4419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sv-SE" sz="2400" dirty="0">
                <a:solidFill>
                  <a:schemeClr val="bg1"/>
                </a:solidFill>
              </a:rPr>
              <a:t>Documented factor deficiency </a:t>
            </a:r>
          </a:p>
          <a:p>
            <a:pPr lvl="1" eaLnBrk="1" hangingPunct="1"/>
            <a:r>
              <a:rPr lang="sv-SE" sz="2400" b="1" dirty="0">
                <a:solidFill>
                  <a:schemeClr val="bg1"/>
                </a:solidFill>
              </a:rPr>
              <a:t>AND</a:t>
            </a:r>
            <a:r>
              <a:rPr lang="sv-SE" sz="2400" dirty="0">
                <a:solidFill>
                  <a:schemeClr val="bg1"/>
                </a:solidFill>
              </a:rPr>
              <a:t> active bleeding </a:t>
            </a:r>
          </a:p>
          <a:p>
            <a:pPr lvl="1" eaLnBrk="1" hangingPunct="1"/>
            <a:r>
              <a:rPr lang="sv-SE" sz="2400" b="1" dirty="0">
                <a:solidFill>
                  <a:schemeClr val="bg1"/>
                </a:solidFill>
              </a:rPr>
              <a:t>OR</a:t>
            </a:r>
            <a:r>
              <a:rPr lang="sv-SE" sz="2400" dirty="0">
                <a:solidFill>
                  <a:schemeClr val="bg1"/>
                </a:solidFill>
              </a:rPr>
              <a:t> about to have procedure</a:t>
            </a:r>
          </a:p>
          <a:p>
            <a:pPr lvl="2" eaLnBrk="1" hangingPunct="1"/>
            <a:r>
              <a:rPr lang="sv-SE" sz="2400" dirty="0">
                <a:solidFill>
                  <a:schemeClr val="bg1"/>
                </a:solidFill>
              </a:rPr>
              <a:t>PT or PTT x 1.5 times normal, or INR 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≥ 1.6</a:t>
            </a:r>
          </a:p>
          <a:p>
            <a:pPr lvl="1" eaLnBrk="1" hangingPunct="1">
              <a:buFont typeface="Wingdings" pitchFamily="2" charset="2"/>
              <a:buNone/>
            </a:pPr>
            <a:endParaRPr lang="sv-SE" sz="2400" dirty="0">
              <a:solidFill>
                <a:schemeClr val="bg1"/>
              </a:solidFill>
              <a:cs typeface="Arial" charset="0"/>
            </a:endParaRPr>
          </a:p>
          <a:p>
            <a:pPr eaLnBrk="1" hangingPunct="1"/>
            <a:r>
              <a:rPr lang="sv-SE" sz="2400" dirty="0">
                <a:solidFill>
                  <a:schemeClr val="bg1"/>
                </a:solidFill>
                <a:cs typeface="Arial" charset="0"/>
              </a:rPr>
              <a:t>Warfarin Reversal or Vitamin K deficiency</a:t>
            </a:r>
          </a:p>
          <a:p>
            <a:pPr lvl="1" eaLnBrk="1" hangingPunct="1"/>
            <a:r>
              <a:rPr lang="sv-SE" sz="2400" dirty="0">
                <a:solidFill>
                  <a:schemeClr val="bg1"/>
                </a:solidFill>
                <a:cs typeface="Arial" charset="0"/>
              </a:rPr>
              <a:t>Significant bleeding or procedure imminent</a:t>
            </a:r>
          </a:p>
          <a:p>
            <a:pPr lvl="1" eaLnBrk="1" hangingPunct="1"/>
            <a:endParaRPr lang="sv-SE" sz="2400" dirty="0">
              <a:solidFill>
                <a:schemeClr val="bg1"/>
              </a:solidFill>
              <a:cs typeface="Arial" charset="0"/>
            </a:endParaRPr>
          </a:p>
          <a:p>
            <a:pPr lvl="1" eaLnBrk="1" hangingPunct="1"/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How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long </a:t>
            </a:r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does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it </a:t>
            </a:r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take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to get plasma for transfusion?</a:t>
            </a:r>
          </a:p>
          <a:p>
            <a:pPr lvl="1" eaLnBrk="1" hangingPunct="1"/>
            <a:r>
              <a:rPr lang="sv-SE" sz="2400" dirty="0">
                <a:solidFill>
                  <a:schemeClr val="bg1"/>
                </a:solidFill>
                <a:cs typeface="Arial" charset="0"/>
              </a:rPr>
              <a:t>Is </a:t>
            </a:r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there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</a:t>
            </a:r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something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faster for </a:t>
            </a:r>
            <a:r>
              <a:rPr lang="sv-SE" sz="2400" dirty="0" err="1">
                <a:solidFill>
                  <a:schemeClr val="bg1"/>
                </a:solidFill>
                <a:cs typeface="Arial" charset="0"/>
              </a:rPr>
              <a:t>life-threatening</a:t>
            </a:r>
            <a:r>
              <a:rPr lang="sv-SE" sz="2400" dirty="0">
                <a:solidFill>
                  <a:schemeClr val="bg1"/>
                </a:solidFill>
                <a:cs typeface="Arial" charset="0"/>
              </a:rPr>
              <a:t> bleeding?</a:t>
            </a:r>
          </a:p>
          <a:p>
            <a:pPr eaLnBrk="1" hangingPunct="1">
              <a:buFont typeface="Wingdings" pitchFamily="2" charset="2"/>
              <a:buNone/>
            </a:pPr>
            <a:endParaRPr lang="sv-SE" sz="2400" dirty="0">
              <a:cs typeface="Arial" charset="0"/>
            </a:endParaRPr>
          </a:p>
        </p:txBody>
      </p:sp>
      <p:pic>
        <p:nvPicPr>
          <p:cNvPr id="23556" name="Picture 6" descr="http://www.pathology.leedsth.nhs.uk/Pathology/Portals/0/images/BloodTransfusion/FF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34" y="2708762"/>
            <a:ext cx="2946635" cy="2030217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08A1B-4687-4C3C-9BB5-DC8C3639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707334"/>
            <a:ext cx="2835965" cy="20872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399BE-2546-463E-ABB7-A21BF2BC013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445565" y="-192157"/>
            <a:ext cx="8454887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 68 </a:t>
            </a:r>
            <a:r>
              <a:rPr lang="en-US" dirty="0" err="1">
                <a:solidFill>
                  <a:schemeClr val="bg1"/>
                </a:solidFill>
              </a:rPr>
              <a:t>yo</a:t>
            </a:r>
            <a:r>
              <a:rPr lang="en-US" dirty="0">
                <a:solidFill>
                  <a:schemeClr val="bg1"/>
                </a:solidFill>
              </a:rPr>
              <a:t> man with atrial fibrillation on metoprolol and apixaban presents with bright red blood per rectum (BRBPR).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On examination, you confirm maroon stool.   BP 100/55.  HR 130s and irregular.   He continues to have maroon stool x 4 overnight.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CBC 8.2&gt;10.1&lt;182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982848-9B61-4D55-96E5-EC8A7535C3D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3266662" y="2413564"/>
            <a:ext cx="5926492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Clr>
                <a:schemeClr val="tx1"/>
              </a:buClr>
              <a:buSzPct val="80000"/>
              <a:buNone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  Platelet count = 182,000/</a:t>
            </a:r>
            <a:r>
              <a:rPr lang="el-GR" sz="1800" dirty="0">
                <a:solidFill>
                  <a:schemeClr val="bg1"/>
                </a:solidFill>
                <a:latin typeface="Arial" charset="0"/>
                <a:cs typeface="Arial" charset="0"/>
              </a:rPr>
              <a:t>μ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l             ( 150-400k/</a:t>
            </a:r>
            <a:r>
              <a:rPr lang="el-GR" sz="1800" dirty="0">
                <a:solidFill>
                  <a:schemeClr val="bg1"/>
                </a:solidFill>
                <a:latin typeface="Arial" charset="0"/>
                <a:cs typeface="Arial" charset="0"/>
              </a:rPr>
              <a:t> μ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l )  </a:t>
            </a:r>
          </a:p>
          <a:p>
            <a:pPr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Prothrombin time = 19 (INR=2.8)     (11 – 13.6 sec 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Partial Thromboplastin Time = 57    (24 – 36 sec)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Fibrinogen = 390 mg/dl                (150 – 400 mg/dl)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Which of the following do you want to transfuse?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A. Red blood cells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B. Platelets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C. FFP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D. Cryoprecipitate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sz="1800" dirty="0">
                <a:solidFill>
                  <a:schemeClr val="bg1"/>
                </a:solidFill>
              </a:rPr>
              <a:t>E. None of the above   </a:t>
            </a:r>
            <a:r>
              <a:rPr lang="en-US" sz="1800" i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5B6898-0A24-CB4B-A0B4-344ECEDB3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8662" y="2184951"/>
            <a:ext cx="3048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82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08A1B-4687-4C3C-9BB5-DC8C3639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707334"/>
            <a:ext cx="2835965" cy="20872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399BE-2546-463E-ABB7-A21BF2BC013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445565" y="-192157"/>
            <a:ext cx="8454887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 68 </a:t>
            </a:r>
            <a:r>
              <a:rPr lang="en-US" dirty="0" err="1">
                <a:solidFill>
                  <a:schemeClr val="bg1"/>
                </a:solidFill>
              </a:rPr>
              <a:t>yo</a:t>
            </a:r>
            <a:r>
              <a:rPr lang="en-US" dirty="0">
                <a:solidFill>
                  <a:schemeClr val="bg1"/>
                </a:solidFill>
              </a:rPr>
              <a:t> man with atrial fibrillation on metoprolol and apixaban presents with bright red blood per rectum (BRBPR).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On examination, you confirm maroon stool.   BP 100/55.  HR 130s and irregular.   He continues to have maroon stool x 4 overnight. 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CBC 8.2&gt;10.1&lt;182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982848-9B61-4D55-96E5-EC8A7535C3D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3266662" y="2413564"/>
            <a:ext cx="5926492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Clr>
                <a:schemeClr val="tx1"/>
              </a:buClr>
              <a:buSzPct val="80000"/>
              <a:buNone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   Platelet count = 182,000/</a:t>
            </a:r>
            <a:r>
              <a:rPr lang="el-GR" sz="1800" dirty="0">
                <a:solidFill>
                  <a:schemeClr val="bg1"/>
                </a:solidFill>
                <a:latin typeface="Arial" charset="0"/>
                <a:cs typeface="Arial" charset="0"/>
              </a:rPr>
              <a:t>μ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l             ( 150-400k/</a:t>
            </a:r>
            <a:r>
              <a:rPr lang="el-GR" sz="1800" dirty="0">
                <a:solidFill>
                  <a:schemeClr val="bg1"/>
                </a:solidFill>
                <a:latin typeface="Arial" charset="0"/>
                <a:cs typeface="Arial" charset="0"/>
              </a:rPr>
              <a:t> μ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l )  </a:t>
            </a:r>
          </a:p>
          <a:p>
            <a:pPr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Prothrombin time = 19 (INR=2.8)     (11 – 13.6 sec 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Partial Thromboplastin Time = 57    (24 – 36 sec)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Fibrinogen = 390 mg/dl                (150 – 400 mg/dl)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endParaRPr lang="en-US" sz="18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r>
              <a:rPr lang="en-US" sz="1800" b="1" dirty="0">
                <a:solidFill>
                  <a:schemeClr val="bg1"/>
                </a:solidFill>
                <a:latin typeface="Arial" charset="0"/>
                <a:cs typeface="Arial" charset="0"/>
              </a:rPr>
              <a:t>Which of the following do you want to transfuse?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A. Red blood cells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B. Platelets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C. FFP</a:t>
            </a: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bg1"/>
                </a:solidFill>
              </a:rPr>
              <a:t>D. Cryoprecipitate</a:t>
            </a:r>
          </a:p>
          <a:p>
            <a:pPr algn="just">
              <a:spcBef>
                <a:spcPts val="0"/>
              </a:spcBef>
              <a:buClr>
                <a:schemeClr val="tx1"/>
              </a:buClr>
              <a:buSzPct val="80000"/>
              <a:tabLst>
                <a:tab pos="4633913" algn="l"/>
              </a:tabLst>
            </a:pPr>
            <a:r>
              <a:rPr lang="en-US" sz="1800" dirty="0">
                <a:solidFill>
                  <a:srgbClr val="FFFF00"/>
                </a:solidFill>
              </a:rPr>
              <a:t>E. None of the above   </a:t>
            </a:r>
            <a:r>
              <a:rPr lang="en-US" sz="1800" i="1" dirty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>
              <a:spcBef>
                <a:spcPts val="600"/>
              </a:spcBef>
              <a:buClr>
                <a:schemeClr val="tx1"/>
              </a:buClr>
              <a:buSzPct val="80000"/>
              <a:tabLst>
                <a:tab pos="5773738" algn="l"/>
              </a:tabLst>
              <a:defRPr/>
            </a:pPr>
            <a:endParaRPr lang="en-US" sz="1800" dirty="0">
              <a:latin typeface="Arial" charset="0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5B6898-0A24-CB4B-A0B4-344ECEDB3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8662" y="2184951"/>
            <a:ext cx="3048000" cy="121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79970B-BAE5-44FE-A7D5-73099C0F031D}"/>
              </a:ext>
            </a:extLst>
          </p:cNvPr>
          <p:cNvSpPr txBox="1"/>
          <p:nvPr/>
        </p:nvSpPr>
        <p:spPr>
          <a:xfrm>
            <a:off x="6016752" y="6227064"/>
            <a:ext cx="4855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DOACs will change PT/PTT (not predictably) and do not correct with FFP (they are inhibitors!)</a:t>
            </a:r>
          </a:p>
        </p:txBody>
      </p:sp>
    </p:spTree>
    <p:extLst>
      <p:ext uri="{BB962C8B-B14F-4D97-AF65-F5344CB8AC3E}">
        <p14:creationId xmlns:p14="http://schemas.microsoft.com/office/powerpoint/2010/main" val="3588264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 descr="Blood cartoon_pinanata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07" y="343480"/>
            <a:ext cx="5102087" cy="6171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93421" y="767795"/>
            <a:ext cx="3113831" cy="1330324"/>
          </a:xfrm>
        </p:spPr>
        <p:txBody>
          <a:bodyPr>
            <a:noAutofit/>
          </a:bodyPr>
          <a:lstStyle/>
          <a:p>
            <a:pPr eaLnBrk="1" hangingPunct="1"/>
            <a:r>
              <a:rPr lang="sv-SE" dirty="0">
                <a:solidFill>
                  <a:schemeClr val="tx1"/>
                </a:solidFill>
              </a:rPr>
              <a:t>Whole blood fractionation</a:t>
            </a:r>
          </a:p>
        </p:txBody>
      </p:sp>
      <p:pic>
        <p:nvPicPr>
          <p:cNvPr id="31747" name="Picture 11" descr="BBPROC0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contrast="-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48" y="2178671"/>
            <a:ext cx="2512333" cy="1866900"/>
          </a:xfrm>
          <a:solidFill>
            <a:schemeClr val="bg1"/>
          </a:solidFill>
        </p:spPr>
      </p:pic>
      <p:pic>
        <p:nvPicPr>
          <p:cNvPr id="31748" name="Picture 14" descr="BBPROC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2188" y="4215132"/>
            <a:ext cx="2513012" cy="1866900"/>
          </a:xfrm>
          <a:solidFill>
            <a:schemeClr val="bg1"/>
          </a:solidFill>
        </p:spPr>
      </p:pic>
      <p:pic>
        <p:nvPicPr>
          <p:cNvPr id="31749" name="Picture 17" descr="BBPROC0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lum contrast="-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546" y="4215740"/>
            <a:ext cx="2512333" cy="1866900"/>
          </a:xfrm>
          <a:solidFill>
            <a:schemeClr val="bg1"/>
          </a:solidFill>
        </p:spPr>
      </p:pic>
      <p:pic>
        <p:nvPicPr>
          <p:cNvPr id="31750" name="Picture 5" descr="BBPROC03"/>
          <p:cNvPicPr>
            <a:picLocks noChangeAspect="1" noChangeArrowheads="1"/>
          </p:cNvPicPr>
          <p:nvPr/>
        </p:nvPicPr>
        <p:blipFill>
          <a:blip r:embed="rId5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793" y="2172321"/>
            <a:ext cx="2520950" cy="187325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9950743" y="6145314"/>
            <a:ext cx="16811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 dirty="0" err="1">
                <a:solidFill>
                  <a:schemeClr val="bg1"/>
                </a:solidFill>
              </a:rPr>
              <a:t>www-medlib.med.utah.edu</a:t>
            </a:r>
            <a:endParaRPr lang="sv-SE" sz="1000" dirty="0">
              <a:solidFill>
                <a:schemeClr val="bg1"/>
              </a:solidFill>
            </a:endParaRPr>
          </a:p>
          <a:p>
            <a:pPr eaLnBrk="1" hangingPunct="1"/>
            <a:r>
              <a:rPr lang="sv-SE" sz="1000" dirty="0">
                <a:solidFill>
                  <a:schemeClr val="bg1"/>
                </a:solidFill>
              </a:rPr>
              <a:t> </a:t>
            </a:r>
            <a:r>
              <a:rPr lang="sv-SE" sz="1000" dirty="0" err="1">
                <a:solidFill>
                  <a:schemeClr val="bg1"/>
                </a:solidFill>
              </a:rPr>
              <a:t>www.biologycorner.com</a:t>
            </a:r>
            <a:r>
              <a:rPr lang="sv-SE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1752" name="Picture 9" descr="BBPROC01"/>
          <p:cNvPicPr>
            <a:picLocks noChangeAspect="1" noChangeArrowheads="1"/>
          </p:cNvPicPr>
          <p:nvPr/>
        </p:nvPicPr>
        <p:blipFill>
          <a:blip r:embed="rId6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896" y="2215599"/>
            <a:ext cx="2376487" cy="17653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1753" name="AutoShape 19"/>
          <p:cNvSpPr>
            <a:spLocks noChangeArrowheads="1"/>
          </p:cNvSpPr>
          <p:nvPr/>
        </p:nvSpPr>
        <p:spPr bwMode="auto">
          <a:xfrm>
            <a:off x="7381098" y="2658113"/>
            <a:ext cx="360363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AutoShape 20"/>
          <p:cNvSpPr>
            <a:spLocks noChangeArrowheads="1"/>
          </p:cNvSpPr>
          <p:nvPr/>
        </p:nvSpPr>
        <p:spPr bwMode="auto">
          <a:xfrm>
            <a:off x="4656138" y="5300663"/>
            <a:ext cx="360362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AutoShape 22"/>
          <p:cNvSpPr>
            <a:spLocks noChangeArrowheads="1"/>
          </p:cNvSpPr>
          <p:nvPr/>
        </p:nvSpPr>
        <p:spPr bwMode="auto">
          <a:xfrm>
            <a:off x="7200916" y="4378938"/>
            <a:ext cx="360363" cy="360362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Text Box 23"/>
          <p:cNvSpPr txBox="1">
            <a:spLocks noChangeArrowheads="1"/>
          </p:cNvSpPr>
          <p:nvPr/>
        </p:nvSpPr>
        <p:spPr bwMode="auto">
          <a:xfrm>
            <a:off x="10122831" y="1760696"/>
            <a:ext cx="13890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>
                <a:solidFill>
                  <a:schemeClr val="bg1"/>
                </a:solidFill>
              </a:rPr>
              <a:t>Platelet rich plasma</a:t>
            </a:r>
          </a:p>
        </p:txBody>
      </p:sp>
      <p:sp>
        <p:nvSpPr>
          <p:cNvPr id="31758" name="Line 24"/>
          <p:cNvSpPr>
            <a:spLocks noChangeShapeType="1"/>
          </p:cNvSpPr>
          <p:nvPr/>
        </p:nvSpPr>
        <p:spPr bwMode="auto">
          <a:xfrm flipH="1">
            <a:off x="9204119" y="2473326"/>
            <a:ext cx="360363" cy="2522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Text Box 25"/>
          <p:cNvSpPr txBox="1">
            <a:spLocks noChangeArrowheads="1"/>
          </p:cNvSpPr>
          <p:nvPr/>
        </p:nvSpPr>
        <p:spPr bwMode="auto">
          <a:xfrm>
            <a:off x="4068236" y="1812780"/>
            <a:ext cx="1243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 err="1">
                <a:solidFill>
                  <a:schemeClr val="bg1"/>
                </a:solidFill>
              </a:rPr>
              <a:t>Centrifuge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1760" name="Text Box 28"/>
          <p:cNvSpPr txBox="1">
            <a:spLocks noChangeArrowheads="1"/>
          </p:cNvSpPr>
          <p:nvPr/>
        </p:nvSpPr>
        <p:spPr bwMode="auto">
          <a:xfrm>
            <a:off x="3449111" y="4816227"/>
            <a:ext cx="1238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>
                <a:solidFill>
                  <a:schemeClr val="bg1"/>
                </a:solidFill>
              </a:rPr>
              <a:t>Centrifuge</a:t>
            </a:r>
          </a:p>
        </p:txBody>
      </p:sp>
      <p:sp>
        <p:nvSpPr>
          <p:cNvPr id="31761" name="AutoShape 31"/>
          <p:cNvSpPr>
            <a:spLocks noChangeArrowheads="1"/>
          </p:cNvSpPr>
          <p:nvPr/>
        </p:nvSpPr>
        <p:spPr bwMode="auto">
          <a:xfrm>
            <a:off x="4585782" y="2582311"/>
            <a:ext cx="360362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Text Box 35"/>
          <p:cNvSpPr txBox="1">
            <a:spLocks noChangeArrowheads="1"/>
          </p:cNvSpPr>
          <p:nvPr/>
        </p:nvSpPr>
        <p:spPr bwMode="auto">
          <a:xfrm>
            <a:off x="9435929" y="5518150"/>
            <a:ext cx="615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/>
              <a:t>FFP</a:t>
            </a:r>
          </a:p>
        </p:txBody>
      </p:sp>
      <p:sp>
        <p:nvSpPr>
          <p:cNvPr id="31763" name="Text Box 36"/>
          <p:cNvSpPr txBox="1">
            <a:spLocks noChangeArrowheads="1"/>
          </p:cNvSpPr>
          <p:nvPr/>
        </p:nvSpPr>
        <p:spPr bwMode="auto">
          <a:xfrm>
            <a:off x="8323850" y="6145314"/>
            <a:ext cx="106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>
                <a:solidFill>
                  <a:schemeClr val="bg1"/>
                </a:solidFill>
              </a:rPr>
              <a:t>Platelets</a:t>
            </a:r>
          </a:p>
        </p:txBody>
      </p:sp>
      <p:sp>
        <p:nvSpPr>
          <p:cNvPr id="31764" name="Text Box 37"/>
          <p:cNvSpPr txBox="1">
            <a:spLocks noChangeArrowheads="1"/>
          </p:cNvSpPr>
          <p:nvPr/>
        </p:nvSpPr>
        <p:spPr bwMode="auto">
          <a:xfrm>
            <a:off x="7712094" y="5520842"/>
            <a:ext cx="81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/>
              <a:t>PRBC</a:t>
            </a:r>
          </a:p>
        </p:txBody>
      </p:sp>
      <p:pic>
        <p:nvPicPr>
          <p:cNvPr id="15381" name="Picture 10" descr="35A5C29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549" y="94418"/>
            <a:ext cx="2708750" cy="186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2" name="Picture 5" descr="happyblooddonor-72566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51" y="2178671"/>
            <a:ext cx="2239479" cy="167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5614E8-C926-4F3B-8FFA-9D01CD24286A}"/>
              </a:ext>
            </a:extLst>
          </p:cNvPr>
          <p:cNvSpPr/>
          <p:nvPr/>
        </p:nvSpPr>
        <p:spPr>
          <a:xfrm>
            <a:off x="71295" y="272257"/>
            <a:ext cx="3813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https://www.vitalant.org/Home.aspx#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C539CA-6FBB-4BF9-814D-507F7E1EB666}"/>
              </a:ext>
            </a:extLst>
          </p:cNvPr>
          <p:cNvSpPr txBox="1"/>
          <p:nvPr/>
        </p:nvSpPr>
        <p:spPr>
          <a:xfrm>
            <a:off x="4397900" y="428517"/>
            <a:ext cx="323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You can donate too</a:t>
            </a:r>
            <a:r>
              <a:rPr lang="en-US" dirty="0">
                <a:solidFill>
                  <a:srgbClr val="FFFF00"/>
                </a:solidFill>
              </a:rPr>
              <a:t>!!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B62BED4B-BE61-4513-B608-7D4CA494B928}"/>
              </a:ext>
            </a:extLst>
          </p:cNvPr>
          <p:cNvSpPr/>
          <p:nvPr/>
        </p:nvSpPr>
        <p:spPr>
          <a:xfrm>
            <a:off x="3802151" y="483241"/>
            <a:ext cx="595749" cy="1583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EEED69-525C-5114-9D13-5E6BA919563D}"/>
              </a:ext>
            </a:extLst>
          </p:cNvPr>
          <p:cNvSpPr txBox="1"/>
          <p:nvPr/>
        </p:nvSpPr>
        <p:spPr>
          <a:xfrm>
            <a:off x="371259" y="6403560"/>
            <a:ext cx="6155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Transfusion of whole blood is returning in a few settings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689DC0-4EA7-64B6-7D37-BD2670031D8F}"/>
              </a:ext>
            </a:extLst>
          </p:cNvPr>
          <p:cNvSpPr txBox="1"/>
          <p:nvPr/>
        </p:nvSpPr>
        <p:spPr>
          <a:xfrm>
            <a:off x="10122830" y="2942674"/>
            <a:ext cx="1825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Men who have sex with men now able to donate if no new sexual partner within 3m or more than one partner within 3m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379302" y="1234522"/>
            <a:ext cx="8091177" cy="49688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200 mL red blood cells</a:t>
            </a:r>
          </a:p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100 mL storage solution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42 days, 4</a:t>
            </a:r>
            <a:r>
              <a:rPr lang="en-US" sz="2800" dirty="0">
                <a:solidFill>
                  <a:schemeClr val="bg1"/>
                </a:solidFill>
                <a:cs typeface="Arial" charset="0"/>
              </a:rPr>
              <a:t>ºC</a:t>
            </a:r>
          </a:p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30 </a:t>
            </a:r>
            <a:r>
              <a:rPr lang="sv-SE" sz="3200" dirty="0" err="1">
                <a:solidFill>
                  <a:schemeClr val="bg1"/>
                </a:solidFill>
              </a:rPr>
              <a:t>mL</a:t>
            </a:r>
            <a:r>
              <a:rPr lang="sv-SE" sz="3200" dirty="0">
                <a:solidFill>
                  <a:schemeClr val="bg1"/>
                </a:solidFill>
              </a:rPr>
              <a:t> plasma</a:t>
            </a:r>
          </a:p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250 mg/dL iron</a:t>
            </a:r>
          </a:p>
          <a:p>
            <a:pPr eaLnBrk="1" hangingPunct="1">
              <a:lnSpc>
                <a:spcPct val="90000"/>
              </a:lnSpc>
            </a:pPr>
            <a:endParaRPr lang="sv-SE" sz="32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Donor &amp; Recipient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ABO, RhD and crossmatch compatible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sv-SE" sz="28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Effect</a:t>
            </a:r>
          </a:p>
          <a:p>
            <a:pPr lvl="1"/>
            <a:r>
              <a:rPr lang="sv-SE" sz="2600" dirty="0">
                <a:solidFill>
                  <a:schemeClr val="bg1"/>
                </a:solidFill>
                <a:cs typeface="Arial" charset="0"/>
              </a:rPr>
              <a:t>    Hb 1g/dL or Hct 3% 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97622" y="1996155"/>
            <a:ext cx="1543878" cy="869537"/>
          </a:xfrm>
        </p:spPr>
        <p:txBody>
          <a:bodyPr>
            <a:noAutofit/>
          </a:bodyPr>
          <a:lstStyle/>
          <a:p>
            <a:pPr eaLnBrk="1" hangingPunct="1"/>
            <a:r>
              <a:rPr lang="sv-SE" dirty="0">
                <a:solidFill>
                  <a:schemeClr val="tx1"/>
                </a:solidFill>
              </a:rPr>
              <a:t>One red cell </a:t>
            </a:r>
            <a:r>
              <a:rPr lang="sv-SE" dirty="0" err="1">
                <a:solidFill>
                  <a:schemeClr val="tx1"/>
                </a:solidFill>
              </a:rPr>
              <a:t>unit</a:t>
            </a:r>
            <a:r>
              <a:rPr lang="sv-SE" dirty="0">
                <a:solidFill>
                  <a:schemeClr val="tx1"/>
                </a:solidFill>
              </a:rPr>
              <a:t> =</a:t>
            </a:r>
          </a:p>
        </p:txBody>
      </p:sp>
      <p:pic>
        <p:nvPicPr>
          <p:cNvPr id="17411" name="Picture 5" descr="transfu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9525" y="273352"/>
            <a:ext cx="3672681" cy="3445607"/>
          </a:xfrm>
          <a:noFill/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58BC0096-1E49-7140-87BF-3473075A7F9B}"/>
              </a:ext>
            </a:extLst>
          </p:cNvPr>
          <p:cNvSpPr/>
          <p:nvPr/>
        </p:nvSpPr>
        <p:spPr>
          <a:xfrm>
            <a:off x="4138367" y="5623478"/>
            <a:ext cx="216817" cy="34879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9A8B9-213B-46F8-90F3-496D1979C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1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C7338-9DC7-44F1-93C8-2C7EE6998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After endoscopy, the patient’s blood pressure stabilizes and his bleeding has stopped.   HR 108  BP 108/52.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Repeat labs reveal: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WBC 2.3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Hb 7.7/</a:t>
            </a:r>
            <a:r>
              <a:rPr lang="en-US" sz="2400" dirty="0" err="1">
                <a:solidFill>
                  <a:schemeClr val="bg1"/>
                </a:solidFill>
              </a:rPr>
              <a:t>Hct</a:t>
            </a:r>
            <a:r>
              <a:rPr lang="en-US" sz="2400" dirty="0">
                <a:solidFill>
                  <a:schemeClr val="bg1"/>
                </a:solidFill>
              </a:rPr>
              <a:t> 23%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chemeClr val="bg1"/>
                </a:solidFill>
              </a:rPr>
              <a:t>Plt</a:t>
            </a:r>
            <a:r>
              <a:rPr lang="en-US" sz="2400" dirty="0">
                <a:solidFill>
                  <a:schemeClr val="bg1"/>
                </a:solidFill>
              </a:rPr>
              <a:t> 38k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Which of the following therapies do you recommend?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A. Red blood cells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B. Platelets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C. FFP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D. Cryoprecipitate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E. None of the above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499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3735" y="2898250"/>
            <a:ext cx="2779713" cy="526178"/>
          </a:xfrm>
        </p:spPr>
        <p:txBody>
          <a:bodyPr>
            <a:noAutofit/>
          </a:bodyPr>
          <a:lstStyle/>
          <a:p>
            <a:pPr algn="ctr" eaLnBrk="1" hangingPunct="1"/>
            <a:r>
              <a:rPr lang="sv-SE" dirty="0">
                <a:solidFill>
                  <a:schemeClr val="tx1"/>
                </a:solidFill>
              </a:rPr>
              <a:t>RBC Transfusion Thresholds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664EF0-2BEA-46B9-AB84-A4ED19F5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5985933" y="1613562"/>
            <a:ext cx="2232025" cy="6477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v-SE" b="1" dirty="0"/>
              <a:t>838 ICU Patients</a:t>
            </a:r>
          </a:p>
          <a:p>
            <a:pPr algn="ctr"/>
            <a:r>
              <a:rPr lang="sv-SE" dirty="0" err="1"/>
              <a:t>Hgb</a:t>
            </a:r>
            <a:r>
              <a:rPr lang="sv-SE" dirty="0"/>
              <a:t> &lt; 9, </a:t>
            </a:r>
            <a:r>
              <a:rPr lang="sv-SE" dirty="0" err="1"/>
              <a:t>euvolemic</a:t>
            </a:r>
            <a:endParaRPr lang="sv-SE" dirty="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017567" y="2467006"/>
            <a:ext cx="2736850" cy="12239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v-SE" b="1" dirty="0" err="1"/>
              <a:t>Restrictive</a:t>
            </a:r>
            <a:r>
              <a:rPr lang="sv-SE" b="1" dirty="0"/>
              <a:t> Transfusion</a:t>
            </a:r>
          </a:p>
          <a:p>
            <a:pPr algn="ctr"/>
            <a:r>
              <a:rPr lang="sv-SE" dirty="0" err="1"/>
              <a:t>pRBC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Hgb</a:t>
            </a:r>
            <a:r>
              <a:rPr lang="sv-SE" dirty="0"/>
              <a:t> &lt;7 (7</a:t>
            </a:r>
          </a:p>
          <a:p>
            <a:pPr algn="ctr"/>
            <a:r>
              <a:rPr lang="sv-SE" dirty="0"/>
              <a:t>N=418– 9)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891185" y="2488476"/>
            <a:ext cx="2763837" cy="120794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v-SE" b="1" dirty="0"/>
              <a:t>Liberal Transfusion</a:t>
            </a:r>
          </a:p>
          <a:p>
            <a:pPr algn="ctr"/>
            <a:r>
              <a:rPr lang="sv-SE" dirty="0" err="1"/>
              <a:t>pRBC</a:t>
            </a:r>
            <a:r>
              <a:rPr lang="sv-SE" dirty="0"/>
              <a:t> </a:t>
            </a:r>
            <a:r>
              <a:rPr lang="sv-SE" dirty="0" err="1"/>
              <a:t>if</a:t>
            </a:r>
            <a:r>
              <a:rPr lang="sv-SE" dirty="0"/>
              <a:t> </a:t>
            </a:r>
            <a:r>
              <a:rPr lang="sv-SE" dirty="0" err="1"/>
              <a:t>Hgb</a:t>
            </a:r>
            <a:r>
              <a:rPr lang="sv-SE" dirty="0"/>
              <a:t> &lt;10 (10 – 12)</a:t>
            </a:r>
          </a:p>
          <a:p>
            <a:pPr algn="ctr"/>
            <a:r>
              <a:rPr lang="sv-SE" dirty="0"/>
              <a:t>N=420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715065" y="1917727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 err="1">
                <a:solidFill>
                  <a:schemeClr val="bg1"/>
                </a:solidFill>
              </a:rPr>
              <a:t>Random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 flipH="1">
            <a:off x="6095999" y="2270810"/>
            <a:ext cx="177271" cy="170634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Line 10"/>
          <p:cNvSpPr>
            <a:spLocks noChangeShapeType="1"/>
          </p:cNvSpPr>
          <p:nvPr/>
        </p:nvSpPr>
        <p:spPr bwMode="auto">
          <a:xfrm>
            <a:off x="7912742" y="2183953"/>
            <a:ext cx="177272" cy="304523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Rectangle 16"/>
          <p:cNvSpPr>
            <a:spLocks noChangeArrowheads="1"/>
          </p:cNvSpPr>
          <p:nvPr/>
        </p:nvSpPr>
        <p:spPr bwMode="auto">
          <a:xfrm>
            <a:off x="4012805" y="3876188"/>
            <a:ext cx="2663825" cy="1818109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v-SE" dirty="0"/>
              <a:t>30 </a:t>
            </a:r>
            <a:r>
              <a:rPr lang="sv-SE" dirty="0" err="1"/>
              <a:t>day</a:t>
            </a:r>
            <a:r>
              <a:rPr lang="sv-SE" dirty="0"/>
              <a:t> </a:t>
            </a:r>
            <a:r>
              <a:rPr lang="sv-SE" dirty="0" err="1"/>
              <a:t>mortality</a:t>
            </a:r>
            <a:r>
              <a:rPr lang="sv-SE" dirty="0"/>
              <a:t> 18.7%</a:t>
            </a:r>
          </a:p>
          <a:p>
            <a:pPr algn="ctr"/>
            <a:endParaRPr lang="sv-SE" dirty="0"/>
          </a:p>
          <a:p>
            <a:pPr algn="ctr"/>
            <a:r>
              <a:rPr lang="sv-SE" dirty="0" err="1"/>
              <a:t>Mortality</a:t>
            </a:r>
            <a:r>
              <a:rPr lang="sv-SE" dirty="0"/>
              <a:t> </a:t>
            </a:r>
            <a:r>
              <a:rPr lang="sv-SE" dirty="0" err="1"/>
              <a:t>during</a:t>
            </a:r>
            <a:endParaRPr lang="sv-SE" dirty="0"/>
          </a:p>
          <a:p>
            <a:pPr algn="ctr"/>
            <a:r>
              <a:rPr lang="sv-SE" dirty="0" err="1"/>
              <a:t>hospitalization</a:t>
            </a:r>
            <a:r>
              <a:rPr lang="sv-SE" dirty="0"/>
              <a:t> 22.2% </a:t>
            </a:r>
          </a:p>
        </p:txBody>
      </p:sp>
      <p:sp>
        <p:nvSpPr>
          <p:cNvPr id="18443" name="Rectangle 17"/>
          <p:cNvSpPr>
            <a:spLocks noChangeArrowheads="1"/>
          </p:cNvSpPr>
          <p:nvPr/>
        </p:nvSpPr>
        <p:spPr bwMode="auto">
          <a:xfrm>
            <a:off x="6899623" y="3864682"/>
            <a:ext cx="2663825" cy="1818109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v-SE" dirty="0"/>
              <a:t>30 </a:t>
            </a:r>
            <a:r>
              <a:rPr lang="sv-SE" dirty="0" err="1"/>
              <a:t>day</a:t>
            </a:r>
            <a:r>
              <a:rPr lang="sv-SE" dirty="0"/>
              <a:t> </a:t>
            </a:r>
            <a:r>
              <a:rPr lang="sv-SE" dirty="0" err="1"/>
              <a:t>mortality</a:t>
            </a:r>
            <a:r>
              <a:rPr lang="sv-SE" dirty="0"/>
              <a:t> 23.3%</a:t>
            </a:r>
          </a:p>
          <a:p>
            <a:pPr algn="ctr"/>
            <a:endParaRPr lang="sv-SE" dirty="0"/>
          </a:p>
          <a:p>
            <a:pPr algn="ctr"/>
            <a:r>
              <a:rPr lang="sv-SE" dirty="0" err="1"/>
              <a:t>Mortality</a:t>
            </a:r>
            <a:r>
              <a:rPr lang="sv-SE" dirty="0"/>
              <a:t> </a:t>
            </a:r>
            <a:r>
              <a:rPr lang="sv-SE" dirty="0" err="1"/>
              <a:t>during</a:t>
            </a:r>
            <a:r>
              <a:rPr lang="sv-SE" dirty="0"/>
              <a:t> </a:t>
            </a:r>
          </a:p>
          <a:p>
            <a:pPr algn="ctr"/>
            <a:r>
              <a:rPr lang="sv-SE" dirty="0" err="1"/>
              <a:t>hospitalization</a:t>
            </a:r>
            <a:r>
              <a:rPr lang="sv-SE" dirty="0"/>
              <a:t> 28.1% </a:t>
            </a:r>
          </a:p>
        </p:txBody>
      </p:sp>
      <p:sp>
        <p:nvSpPr>
          <p:cNvPr id="18444" name="Line 18"/>
          <p:cNvSpPr>
            <a:spLocks noChangeShapeType="1"/>
          </p:cNvSpPr>
          <p:nvPr/>
        </p:nvSpPr>
        <p:spPr bwMode="auto">
          <a:xfrm flipH="1">
            <a:off x="5238939" y="3696007"/>
            <a:ext cx="1" cy="200706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Text Box 20"/>
          <p:cNvSpPr txBox="1">
            <a:spLocks noChangeArrowheads="1"/>
          </p:cNvSpPr>
          <p:nvPr/>
        </p:nvSpPr>
        <p:spPr bwMode="auto">
          <a:xfrm>
            <a:off x="9976638" y="4109389"/>
            <a:ext cx="104612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>
                <a:solidFill>
                  <a:schemeClr val="bg1"/>
                </a:solidFill>
              </a:rPr>
              <a:t>P = 0.11</a:t>
            </a:r>
          </a:p>
          <a:p>
            <a:pPr eaLnBrk="1" hangingPunct="1"/>
            <a:endParaRPr lang="sv-SE" dirty="0">
              <a:solidFill>
                <a:schemeClr val="bg1"/>
              </a:solidFill>
            </a:endParaRPr>
          </a:p>
          <a:p>
            <a:pPr eaLnBrk="1" hangingPunct="1"/>
            <a:endParaRPr lang="sv-SE" dirty="0">
              <a:solidFill>
                <a:schemeClr val="bg1"/>
              </a:solidFill>
            </a:endParaRPr>
          </a:p>
          <a:p>
            <a:pPr eaLnBrk="1" hangingPunct="1"/>
            <a:endParaRPr lang="sv-SE" dirty="0">
              <a:solidFill>
                <a:schemeClr val="bg1"/>
              </a:solidFill>
            </a:endParaRPr>
          </a:p>
          <a:p>
            <a:pPr eaLnBrk="1" hangingPunct="1"/>
            <a:r>
              <a:rPr lang="sv-SE" dirty="0">
                <a:solidFill>
                  <a:schemeClr val="bg1"/>
                </a:solidFill>
              </a:rPr>
              <a:t>P = 0.05</a:t>
            </a:r>
          </a:p>
        </p:txBody>
      </p:sp>
      <p:sp>
        <p:nvSpPr>
          <p:cNvPr id="18446" name="Line 21"/>
          <p:cNvSpPr>
            <a:spLocks noChangeShapeType="1"/>
          </p:cNvSpPr>
          <p:nvPr/>
        </p:nvSpPr>
        <p:spPr bwMode="auto">
          <a:xfrm>
            <a:off x="8212561" y="3696007"/>
            <a:ext cx="0" cy="189623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7" name="Oval 24"/>
          <p:cNvSpPr>
            <a:spLocks noChangeArrowheads="1"/>
          </p:cNvSpPr>
          <p:nvPr/>
        </p:nvSpPr>
        <p:spPr bwMode="auto">
          <a:xfrm>
            <a:off x="9923435" y="5115251"/>
            <a:ext cx="1152525" cy="649288"/>
          </a:xfrm>
          <a:prstGeom prst="ellips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TextBox 17"/>
          <p:cNvSpPr txBox="1">
            <a:spLocks noChangeArrowheads="1"/>
          </p:cNvSpPr>
          <p:nvPr/>
        </p:nvSpPr>
        <p:spPr bwMode="auto">
          <a:xfrm>
            <a:off x="0" y="6324600"/>
            <a:ext cx="30334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lvl="1" eaLnBrk="1" hangingPunct="1"/>
            <a:r>
              <a:rPr lang="sv-SE" sz="1000" dirty="0">
                <a:solidFill>
                  <a:schemeClr val="bg1"/>
                </a:solidFill>
              </a:rPr>
              <a:t>TRICC, Herbert, NEJM 1999; 340: 409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D93E4-91C9-491F-AC36-B8DFF214A317}"/>
              </a:ext>
            </a:extLst>
          </p:cNvPr>
          <p:cNvSpPr txBox="1"/>
          <p:nvPr/>
        </p:nvSpPr>
        <p:spPr>
          <a:xfrm>
            <a:off x="8599864" y="994285"/>
            <a:ext cx="2232025" cy="120032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trial excluded patients with chronic anemia and active blood loss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48DCAA-BB1F-46C5-B834-2D32BDFE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52"/>
            <a:ext cx="5858564" cy="1236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C733A4-F5A1-CA9D-64CE-DC933869E1EC}"/>
              </a:ext>
            </a:extLst>
          </p:cNvPr>
          <p:cNvSpPr txBox="1"/>
          <p:nvPr/>
        </p:nvSpPr>
        <p:spPr>
          <a:xfrm>
            <a:off x="3352799" y="6179736"/>
            <a:ext cx="8658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 differences between liberal and restrictive transfusion (7 vs 10) in TBI patients (NEJM 2024. DOI 10.1056) and in pts with acute MI (MINT trial. NEJM 2023; 389:2446)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tar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86" y="307181"/>
            <a:ext cx="1284288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itle 5"/>
          <p:cNvSpPr>
            <a:spLocks noGrp="1"/>
          </p:cNvSpPr>
          <p:nvPr>
            <p:ph type="title"/>
          </p:nvPr>
        </p:nvSpPr>
        <p:spPr>
          <a:xfrm>
            <a:off x="4064000" y="0"/>
            <a:ext cx="3378200" cy="990600"/>
          </a:xfrm>
        </p:spPr>
        <p:txBody>
          <a:bodyPr/>
          <a:lstStyle/>
          <a:p>
            <a:pPr eaLnBrk="1" hangingPunct="1"/>
            <a:r>
              <a:rPr lang="en-US" sz="3600" dirty="0"/>
              <a:t>Platelet Targets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9269"/>
              </p:ext>
            </p:extLst>
          </p:nvPr>
        </p:nvGraphicFramePr>
        <p:xfrm>
          <a:off x="1766887" y="790576"/>
          <a:ext cx="8153400" cy="551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20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Clinical 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Target Platelet</a:t>
                      </a:r>
                      <a:r>
                        <a:rPr lang="en-US" sz="1800" baseline="0" dirty="0"/>
                        <a:t> Count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0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“Lower risk”</a:t>
                      </a:r>
                      <a:r>
                        <a:rPr lang="en-US" sz="1800" baseline="0" dirty="0"/>
                        <a:t> procedure = lumbar puncture, paracentesis, central line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&gt;30,000 – 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0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Higher risk = Biopsy of internal</a:t>
                      </a:r>
                      <a:r>
                        <a:rPr lang="en-US" sz="1800" baseline="0" dirty="0"/>
                        <a:t> organs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01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Neurosurgical procedure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&gt;75 – 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0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Bleeding patient (major - GI</a:t>
                      </a:r>
                      <a:r>
                        <a:rPr lang="en-US" sz="1800" baseline="0" dirty="0"/>
                        <a:t>)</a:t>
                      </a:r>
                    </a:p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0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Bleeding patient (minor – mucosal)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&gt;30,000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508292"/>
                  </a:ext>
                </a:extLst>
              </a:tr>
              <a:tr h="81508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Prophylaxis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&gt;10,000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9212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6903CC6-9C05-433B-A1E3-EF3A4A47393C}"/>
              </a:ext>
            </a:extLst>
          </p:cNvPr>
          <p:cNvSpPr txBox="1"/>
          <p:nvPr/>
        </p:nvSpPr>
        <p:spPr>
          <a:xfrm>
            <a:off x="1987549" y="6488668"/>
            <a:ext cx="7181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accent1"/>
                </a:solidFill>
              </a:rPr>
              <a:t>Slichter</a:t>
            </a:r>
            <a:r>
              <a:rPr lang="en-US" sz="1100" dirty="0">
                <a:solidFill>
                  <a:schemeClr val="accent1"/>
                </a:solidFill>
              </a:rPr>
              <a:t> SJ. Evidence-based platelet transfusion guidelines. Hematology Am Soc Hem Educ Program 2007:172-8</a:t>
            </a:r>
            <a:r>
              <a:rPr lang="en-US" dirty="0">
                <a:solidFill>
                  <a:schemeClr val="accent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73137" y="1205791"/>
            <a:ext cx="1795670" cy="1755775"/>
          </a:xfrm>
        </p:spPr>
        <p:txBody>
          <a:bodyPr/>
          <a:lstStyle/>
          <a:p>
            <a:pPr algn="ctr" eaLnBrk="1" hangingPunct="1"/>
            <a:r>
              <a:rPr lang="sv-SE" sz="3200" dirty="0">
                <a:solidFill>
                  <a:schemeClr val="tx1"/>
                </a:solidFill>
              </a:rPr>
              <a:t>2 </a:t>
            </a:r>
            <a:r>
              <a:rPr lang="sv-SE" sz="3200" dirty="0" err="1">
                <a:solidFill>
                  <a:schemeClr val="tx1"/>
                </a:solidFill>
              </a:rPr>
              <a:t>Types</a:t>
            </a:r>
            <a:r>
              <a:rPr lang="sv-SE" sz="3000" dirty="0">
                <a:solidFill>
                  <a:schemeClr val="tx1"/>
                </a:solidFill>
              </a:rPr>
              <a:t> of Platelet Products</a:t>
            </a:r>
          </a:p>
        </p:txBody>
      </p:sp>
      <p:sp>
        <p:nvSpPr>
          <p:cNvPr id="21509" name="Rectangle 10"/>
          <p:cNvSpPr>
            <a:spLocks noGrp="1" noChangeArrowheads="1"/>
          </p:cNvSpPr>
          <p:nvPr>
            <p:ph sz="quarter" idx="3"/>
          </p:nvPr>
        </p:nvSpPr>
        <p:spPr>
          <a:xfrm>
            <a:off x="3633707" y="1474603"/>
            <a:ext cx="4186238" cy="727075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Whole blood platelets</a:t>
            </a:r>
          </a:p>
        </p:txBody>
      </p:sp>
      <p:sp>
        <p:nvSpPr>
          <p:cNvPr id="21510" name="Rectangle 11"/>
          <p:cNvSpPr>
            <a:spLocks noGrp="1" noChangeArrowheads="1"/>
          </p:cNvSpPr>
          <p:nvPr>
            <p:ph sz="quarter" idx="4"/>
          </p:nvPr>
        </p:nvSpPr>
        <p:spPr>
          <a:xfrm>
            <a:off x="7963796" y="1565220"/>
            <a:ext cx="4038600" cy="58420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Apheresis Platelets</a:t>
            </a:r>
          </a:p>
        </p:txBody>
      </p:sp>
      <p:pic>
        <p:nvPicPr>
          <p:cNvPr id="21511" name="Picture 9" descr="platelet_phere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690" y="2230297"/>
            <a:ext cx="2992066" cy="2294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8926514" y="6430963"/>
            <a:ext cx="1584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 dirty="0" err="1">
                <a:solidFill>
                  <a:schemeClr val="bg1"/>
                </a:solidFill>
              </a:rPr>
              <a:t>www.jeevan.org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sz="1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514" name="Rectangle 23"/>
          <p:cNvSpPr>
            <a:spLocks noChangeArrowheads="1"/>
          </p:cNvSpPr>
          <p:nvPr/>
        </p:nvSpPr>
        <p:spPr bwMode="auto">
          <a:xfrm>
            <a:off x="3503614" y="4642607"/>
            <a:ext cx="43211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sv-SE" sz="2400" dirty="0">
                <a:solidFill>
                  <a:schemeClr val="bg1"/>
                </a:solidFill>
              </a:rPr>
              <a:t>4 – 6 donors combined together to make 1 adult dose</a:t>
            </a:r>
          </a:p>
        </p:txBody>
      </p:sp>
      <p:sp>
        <p:nvSpPr>
          <p:cNvPr id="21515" name="Rectangle 24"/>
          <p:cNvSpPr>
            <a:spLocks noChangeArrowheads="1"/>
          </p:cNvSpPr>
          <p:nvPr/>
        </p:nvSpPr>
        <p:spPr bwMode="auto">
          <a:xfrm>
            <a:off x="8129690" y="4627703"/>
            <a:ext cx="3706813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sv-SE" sz="2400" dirty="0">
                <a:solidFill>
                  <a:schemeClr val="bg1"/>
                </a:solidFill>
              </a:rPr>
              <a:t>Single donor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sv-SE" sz="2400" dirty="0">
                <a:solidFill>
                  <a:schemeClr val="bg1"/>
                </a:solidFill>
              </a:rPr>
              <a:t>Equivalent to 4-6 pooled units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732A27-FE59-C749-BEC9-5C02EFD21A41}"/>
              </a:ext>
            </a:extLst>
          </p:cNvPr>
          <p:cNvSpPr/>
          <p:nvPr/>
        </p:nvSpPr>
        <p:spPr>
          <a:xfrm>
            <a:off x="3660165" y="2171995"/>
            <a:ext cx="4133322" cy="24109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5" descr="BBPROC01">
            <a:extLst>
              <a:ext uri="{FF2B5EF4-FFF2-40B4-BE49-F238E27FC236}">
                <a16:creationId xmlns:a16="http://schemas.microsoft.com/office/drawing/2014/main" id="{19548A2D-5FF5-C74E-AACD-FD9051656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87433" y="2598553"/>
            <a:ext cx="1512888" cy="1123950"/>
          </a:xfrm>
          <a:prstGeom prst="rect">
            <a:avLst/>
          </a:prstGeom>
          <a:noFill/>
        </p:spPr>
      </p:pic>
      <p:sp>
        <p:nvSpPr>
          <p:cNvPr id="15" name="AutoShape 17">
            <a:extLst>
              <a:ext uri="{FF2B5EF4-FFF2-40B4-BE49-F238E27FC236}">
                <a16:creationId xmlns:a16="http://schemas.microsoft.com/office/drawing/2014/main" id="{AF169179-1449-1A4E-8974-A55DA6E4C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2365" y="3186721"/>
            <a:ext cx="504825" cy="288925"/>
          </a:xfrm>
          <a:prstGeom prst="rightArrow">
            <a:avLst>
              <a:gd name="adj1" fmla="val 50000"/>
              <a:gd name="adj2" fmla="val 436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6" name="Picture 32" descr="BBPROC05">
            <a:extLst>
              <a:ext uri="{FF2B5EF4-FFF2-40B4-BE49-F238E27FC236}">
                <a16:creationId xmlns:a16="http://schemas.microsoft.com/office/drawing/2014/main" id="{5ABFB1E6-7370-B844-805A-092A1E11A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-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598553"/>
            <a:ext cx="1584325" cy="1176337"/>
          </a:xfrm>
          <a:prstGeom prst="rect">
            <a:avLst/>
          </a:prstGeom>
          <a:noFill/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7AD367B4-0B01-904A-A077-DC6886592DF3}"/>
              </a:ext>
            </a:extLst>
          </p:cNvPr>
          <p:cNvSpPr/>
          <p:nvPr/>
        </p:nvSpPr>
        <p:spPr>
          <a:xfrm>
            <a:off x="6579462" y="3392715"/>
            <a:ext cx="739086" cy="5842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27" y="752616"/>
            <a:ext cx="2868177" cy="2037522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Cryoprecipitate</a:t>
            </a:r>
          </a:p>
        </p:txBody>
      </p:sp>
      <p:pic>
        <p:nvPicPr>
          <p:cNvPr id="24579" name="Picture 9" descr="snow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927" y="2403205"/>
            <a:ext cx="2352023" cy="2352023"/>
          </a:xfrm>
          <a:noFill/>
        </p:spPr>
      </p:pic>
      <p:sp>
        <p:nvSpPr>
          <p:cNvPr id="24580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3744672" y="761999"/>
            <a:ext cx="6923328" cy="2667001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Prepared by slowly thawing FFP in the cold</a:t>
            </a:r>
          </a:p>
          <a:p>
            <a:pPr lvl="1" eaLnBrk="1" hangingPunct="1"/>
            <a:r>
              <a:rPr lang="sv-SE" sz="2400" dirty="0">
                <a:solidFill>
                  <a:schemeClr val="bg1"/>
                </a:solidFill>
              </a:rPr>
              <a:t>Insoluable precipitate</a:t>
            </a:r>
          </a:p>
          <a:p>
            <a:pPr lvl="2" eaLnBrk="1" hangingPunct="1"/>
            <a:r>
              <a:rPr lang="sv-SE" sz="2000" dirty="0">
                <a:solidFill>
                  <a:schemeClr val="bg1"/>
                </a:solidFill>
              </a:rPr>
              <a:t>Factors VIII, XIII, vWF, </a:t>
            </a:r>
            <a:r>
              <a:rPr lang="sv-SE" sz="2000" dirty="0" err="1">
                <a:solidFill>
                  <a:srgbClr val="FFFF00"/>
                </a:solidFill>
              </a:rPr>
              <a:t>fibrinogen</a:t>
            </a:r>
            <a:endParaRPr lang="sv-SE" sz="2000" dirty="0">
              <a:solidFill>
                <a:srgbClr val="FFFF00"/>
              </a:solidFill>
            </a:endParaRPr>
          </a:p>
          <a:p>
            <a:pPr lvl="2" eaLnBrk="1" hangingPunct="1">
              <a:buFont typeface="Wingdings" pitchFamily="2" charset="2"/>
              <a:buNone/>
            </a:pPr>
            <a:endParaRPr lang="sv-SE" sz="2000" dirty="0">
              <a:solidFill>
                <a:schemeClr val="bg1"/>
              </a:solidFill>
            </a:endParaRPr>
          </a:p>
          <a:p>
            <a:pPr lvl="1" eaLnBrk="1" hangingPunct="1"/>
            <a:r>
              <a:rPr lang="sv-SE" sz="2400" dirty="0" err="1">
                <a:solidFill>
                  <a:schemeClr val="bg1"/>
                </a:solidFill>
              </a:rPr>
              <a:t>One</a:t>
            </a:r>
            <a:r>
              <a:rPr lang="sv-SE" sz="2400" dirty="0">
                <a:solidFill>
                  <a:schemeClr val="bg1"/>
                </a:solidFill>
              </a:rPr>
              <a:t> ”pool” = 6-10 donor units = one adult patient dose</a:t>
            </a:r>
          </a:p>
        </p:txBody>
      </p:sp>
      <p:sp>
        <p:nvSpPr>
          <p:cNvPr id="18438" name="AutoShape 13"/>
          <p:cNvSpPr>
            <a:spLocks noChangeArrowheads="1"/>
          </p:cNvSpPr>
          <p:nvPr/>
        </p:nvSpPr>
        <p:spPr bwMode="auto">
          <a:xfrm rot="-1828225">
            <a:off x="8480316" y="1492666"/>
            <a:ext cx="792163" cy="431800"/>
          </a:xfrm>
          <a:prstGeom prst="leftArrow">
            <a:avLst>
              <a:gd name="adj1" fmla="val 50000"/>
              <a:gd name="adj2" fmla="val 4586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02ECA8A-A55E-4190-B7F2-5F5D19AFE6AD}"/>
              </a:ext>
            </a:extLst>
          </p:cNvPr>
          <p:cNvSpPr txBox="1">
            <a:spLocks noChangeArrowheads="1"/>
          </p:cNvSpPr>
          <p:nvPr/>
        </p:nvSpPr>
        <p:spPr>
          <a:xfrm>
            <a:off x="3863181" y="3429000"/>
            <a:ext cx="7063899" cy="2667001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800" dirty="0" err="1">
                <a:solidFill>
                  <a:srgbClr val="FFFF00"/>
                </a:solidFill>
              </a:rPr>
              <a:t>Indications</a:t>
            </a:r>
            <a:r>
              <a:rPr lang="sv-SE" sz="2800" dirty="0">
                <a:solidFill>
                  <a:srgbClr val="FFFF00"/>
                </a:solidFill>
              </a:rPr>
              <a:t> for </a:t>
            </a:r>
            <a:r>
              <a:rPr lang="sv-SE" sz="2800" dirty="0" err="1">
                <a:solidFill>
                  <a:srgbClr val="FFFF00"/>
                </a:solidFill>
              </a:rPr>
              <a:t>Cryoprecipitate</a:t>
            </a:r>
            <a:r>
              <a:rPr lang="sv-SE" sz="2800" dirty="0">
                <a:solidFill>
                  <a:srgbClr val="FFFF00"/>
                </a:solidFill>
              </a:rPr>
              <a:t> Transfusion: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>
                <a:solidFill>
                  <a:schemeClr val="bg1"/>
                </a:solidFill>
              </a:rPr>
              <a:t>Hypofibrinogenemia or dysfibrinogenemia </a:t>
            </a:r>
          </a:p>
          <a:p>
            <a:pPr marL="960120" lvl="2" indent="0">
              <a:buNone/>
            </a:pPr>
            <a:r>
              <a:rPr lang="sv-SE" sz="2400" dirty="0">
                <a:solidFill>
                  <a:schemeClr val="bg1"/>
                </a:solidFill>
              </a:rPr>
              <a:t>&lt; 100 - 150 mg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 err="1">
                <a:solidFill>
                  <a:schemeClr val="bg1"/>
                </a:solidFill>
              </a:rPr>
              <a:t>Obstetrical</a:t>
            </a:r>
            <a:r>
              <a:rPr lang="sv-SE" sz="2400" dirty="0">
                <a:solidFill>
                  <a:schemeClr val="bg1"/>
                </a:solidFill>
              </a:rPr>
              <a:t> bleeding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>
                <a:solidFill>
                  <a:schemeClr val="bg1"/>
                </a:solidFill>
              </a:rPr>
              <a:t>DIC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400" dirty="0">
                <a:solidFill>
                  <a:schemeClr val="bg1"/>
                </a:solidFill>
              </a:rPr>
              <a:t>Massive transfusion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06B68145-653F-6448-898F-12D44CDF4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4152" y="1708711"/>
            <a:ext cx="1219200" cy="615396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828800" y="4876800"/>
            <a:ext cx="8229600" cy="1981200"/>
          </a:xfrm>
        </p:spPr>
        <p:txBody>
          <a:bodyPr/>
          <a:lstStyle/>
          <a:p>
            <a:pPr algn="ctr" eaLnBrk="1" hangingPunct="1"/>
            <a:r>
              <a:rPr lang="en-US" sz="3200"/>
              <a:t>(II) Blood Product Selection:</a:t>
            </a:r>
            <a:br>
              <a:rPr lang="en-US" sz="3200"/>
            </a:br>
            <a:r>
              <a:rPr lang="en-US" sz="3200"/>
              <a:t>Compatibility Testing </a:t>
            </a:r>
          </a:p>
        </p:txBody>
      </p:sp>
      <p:pic>
        <p:nvPicPr>
          <p:cNvPr id="28675" name="Picture 5" descr="cgan907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" t="13623" r="3773"/>
          <a:stretch>
            <a:fillRect/>
          </a:stretch>
        </p:blipFill>
        <p:spPr>
          <a:xfrm>
            <a:off x="3819526" y="609599"/>
            <a:ext cx="5669031" cy="5991869"/>
          </a:xfrm>
          <a:ln w="349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2390-B238-46A1-AFB4-6F64DD18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85" y="868679"/>
            <a:ext cx="1889540" cy="20086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Case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7F887-A750-46F3-97FE-2B4A7A9A6BF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776868" y="368742"/>
            <a:ext cx="6997811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 42yo man has hematemesis and Hb of 5.2 g/dL. He is short of breath with exertion.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His blood type is A+. You request RBC for transfusion.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The type and screen is positive.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Which of the following blood types do you transfuse?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BBA57-2047-4E9F-8C7A-5DDE538C7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76869" y="3182178"/>
            <a:ext cx="3012660" cy="3886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A. A-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B. B+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C. AB-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D. O+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E.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586111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2390-B238-46A1-AFB4-6F64DD18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85" y="868679"/>
            <a:ext cx="1889540" cy="200869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Case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7F887-A750-46F3-97FE-2B4A7A9A6BF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776868" y="368742"/>
            <a:ext cx="6997811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 42yo man has hematemesis and Hb of 5.2 g/dL. He is short of breath with exertion.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His blood type is A+. You request RBC for transfusion.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bg1"/>
                </a:solidFill>
              </a:rPr>
              <a:t>The type and screen is positive.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Which of the following blood types do you transfuse?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BBA57-2047-4E9F-8C7A-5DDE538C7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76869" y="3182178"/>
            <a:ext cx="3012660" cy="3886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A. A-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B. B+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C. AB-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D. O+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FFFF00"/>
                </a:solidFill>
              </a:rPr>
              <a:t>E.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384690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0019" y="717550"/>
            <a:ext cx="3505200" cy="11430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Blood Groups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540652" y="764071"/>
            <a:ext cx="7239000" cy="3886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Genetically related antigens on red blood cell surface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There are 29 blood groups systems</a:t>
            </a:r>
          </a:p>
          <a:p>
            <a:pPr lvl="1" eaLnBrk="1" hangingPunct="1"/>
            <a:r>
              <a:rPr lang="en-US" sz="2400" dirty="0">
                <a:solidFill>
                  <a:schemeClr val="bg1"/>
                </a:solidFill>
              </a:rPr>
              <a:t>&gt;300 different antigens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ABO Discovered in 1901 by Karl Landsteiner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Antigens </a:t>
            </a:r>
          </a:p>
          <a:p>
            <a:pPr marL="708660" lvl="1" indent="-342900">
              <a:defRPr/>
            </a:pPr>
            <a:r>
              <a:rPr lang="en-US" sz="2400" dirty="0">
                <a:solidFill>
                  <a:schemeClr val="bg1"/>
                </a:solidFill>
              </a:rPr>
              <a:t>A, B, AB, none = O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Chromosome 9q</a:t>
            </a:r>
          </a:p>
          <a:p>
            <a:pPr marL="708660" lvl="1" indent="-342900">
              <a:defRPr/>
            </a:pPr>
            <a:r>
              <a:rPr lang="en-US" sz="2400" dirty="0">
                <a:solidFill>
                  <a:schemeClr val="bg1"/>
                </a:solidFill>
              </a:rPr>
              <a:t>ABO genetic loci codes for enzymes</a:t>
            </a:r>
          </a:p>
          <a:p>
            <a:pPr marL="708660" lvl="1" indent="-342900">
              <a:defRPr/>
            </a:pPr>
            <a:r>
              <a:rPr lang="en-US" sz="2400" dirty="0">
                <a:solidFill>
                  <a:schemeClr val="bg1"/>
                </a:solidFill>
              </a:rPr>
              <a:t>O is recessive allele</a:t>
            </a:r>
          </a:p>
          <a:p>
            <a:pPr lvl="1" eaLnBrk="1" hangingPunct="1"/>
            <a:endParaRPr lang="en-US" dirty="0"/>
          </a:p>
        </p:txBody>
      </p:sp>
      <p:grpSp>
        <p:nvGrpSpPr>
          <p:cNvPr id="29700" name="Group 6"/>
          <p:cNvGrpSpPr>
            <a:grpSpLocks/>
          </p:cNvGrpSpPr>
          <p:nvPr/>
        </p:nvGrpSpPr>
        <p:grpSpPr bwMode="auto">
          <a:xfrm>
            <a:off x="311892" y="2114065"/>
            <a:ext cx="3168650" cy="1727200"/>
            <a:chOff x="6156325" y="1341438"/>
            <a:chExt cx="3168650" cy="1727200"/>
          </a:xfrm>
        </p:grpSpPr>
        <p:sp>
          <p:nvSpPr>
            <p:cNvPr id="29701" name="Oval 5"/>
            <p:cNvSpPr>
              <a:spLocks noChangeArrowheads="1"/>
            </p:cNvSpPr>
            <p:nvPr/>
          </p:nvSpPr>
          <p:spPr bwMode="auto">
            <a:xfrm>
              <a:off x="6156325" y="2420938"/>
              <a:ext cx="2160588" cy="6477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2" name="Rectangle 18"/>
            <p:cNvSpPr>
              <a:spLocks noChangeArrowheads="1"/>
            </p:cNvSpPr>
            <p:nvPr/>
          </p:nvSpPr>
          <p:spPr bwMode="auto">
            <a:xfrm rot="-5561639">
              <a:off x="6299994" y="2204244"/>
              <a:ext cx="431800" cy="14446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3" name="Text Box 19"/>
            <p:cNvSpPr txBox="1">
              <a:spLocks noChangeArrowheads="1"/>
            </p:cNvSpPr>
            <p:nvPr/>
          </p:nvSpPr>
          <p:spPr bwMode="auto">
            <a:xfrm>
              <a:off x="6310313" y="1766888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eaLnBrk="1" hangingPunct="1"/>
              <a:r>
                <a:rPr lang="sv-SE" b="1"/>
                <a:t>A</a:t>
              </a:r>
            </a:p>
          </p:txBody>
        </p:sp>
        <p:sp>
          <p:nvSpPr>
            <p:cNvPr id="29704" name="Text Box 20"/>
            <p:cNvSpPr txBox="1">
              <a:spLocks noChangeArrowheads="1"/>
            </p:cNvSpPr>
            <p:nvPr/>
          </p:nvSpPr>
          <p:spPr bwMode="auto">
            <a:xfrm>
              <a:off x="6743700" y="1693863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eaLnBrk="1" hangingPunct="1"/>
              <a:r>
                <a:rPr lang="sv-SE" b="1"/>
                <a:t>B</a:t>
              </a:r>
            </a:p>
          </p:txBody>
        </p:sp>
        <p:sp>
          <p:nvSpPr>
            <p:cNvPr id="29705" name="Rectangle 22"/>
            <p:cNvSpPr>
              <a:spLocks noChangeArrowheads="1"/>
            </p:cNvSpPr>
            <p:nvPr/>
          </p:nvSpPr>
          <p:spPr bwMode="auto">
            <a:xfrm rot="-5561639">
              <a:off x="6733382" y="2132806"/>
              <a:ext cx="431800" cy="14446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6" name="Rectangle 23"/>
            <p:cNvSpPr>
              <a:spLocks noChangeArrowheads="1"/>
            </p:cNvSpPr>
            <p:nvPr/>
          </p:nvSpPr>
          <p:spPr bwMode="auto">
            <a:xfrm rot="-5400000">
              <a:off x="7165182" y="2132806"/>
              <a:ext cx="431800" cy="1444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7" name="Text Box 24"/>
            <p:cNvSpPr txBox="1">
              <a:spLocks noChangeArrowheads="1"/>
            </p:cNvSpPr>
            <p:nvPr/>
          </p:nvSpPr>
          <p:spPr bwMode="auto">
            <a:xfrm>
              <a:off x="7192963" y="1643063"/>
              <a:ext cx="3492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eaLnBrk="1" hangingPunct="1"/>
              <a:r>
                <a:rPr lang="sv-SE" b="1"/>
                <a:t>D</a:t>
              </a:r>
            </a:p>
          </p:txBody>
        </p:sp>
        <p:sp>
          <p:nvSpPr>
            <p:cNvPr id="29708" name="Text Box 26"/>
            <p:cNvSpPr txBox="1">
              <a:spLocks noChangeArrowheads="1"/>
            </p:cNvSpPr>
            <p:nvPr/>
          </p:nvSpPr>
          <p:spPr bwMode="auto">
            <a:xfrm>
              <a:off x="6227763" y="1341438"/>
              <a:ext cx="1809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eaLnBrk="1" hangingPunct="1"/>
              <a:r>
                <a:rPr lang="sv-SE" b="1" u="sng"/>
                <a:t>Red Blood Cell</a:t>
              </a:r>
            </a:p>
          </p:txBody>
        </p:sp>
        <p:sp>
          <p:nvSpPr>
            <p:cNvPr id="29709" name="Rectangle 45"/>
            <p:cNvSpPr>
              <a:spLocks noChangeArrowheads="1"/>
            </p:cNvSpPr>
            <p:nvPr/>
          </p:nvSpPr>
          <p:spPr bwMode="auto">
            <a:xfrm rot="-4891871">
              <a:off x="7739857" y="2204243"/>
              <a:ext cx="431800" cy="144463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Text Box 46"/>
            <p:cNvSpPr txBox="1">
              <a:spLocks noChangeArrowheads="1"/>
            </p:cNvSpPr>
            <p:nvPr/>
          </p:nvSpPr>
          <p:spPr bwMode="auto">
            <a:xfrm>
              <a:off x="8027988" y="1557338"/>
              <a:ext cx="1296987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eaLnBrk="1" hangingPunct="1"/>
              <a:r>
                <a:rPr lang="sv-SE" b="1"/>
                <a:t>Other</a:t>
              </a:r>
            </a:p>
            <a:p>
              <a:pPr eaLnBrk="1" hangingPunct="1"/>
              <a:r>
                <a:rPr lang="sv-SE" b="1"/>
                <a:t>RBC</a:t>
              </a:r>
            </a:p>
            <a:p>
              <a:pPr eaLnBrk="1" hangingPunct="1"/>
              <a:r>
                <a:rPr lang="sv-SE" b="1"/>
                <a:t>antigens</a:t>
              </a:r>
            </a:p>
          </p:txBody>
        </p:sp>
      </p:grpSp>
      <p:graphicFrame>
        <p:nvGraphicFramePr>
          <p:cNvPr id="15" name="Group 35">
            <a:extLst>
              <a:ext uri="{FF2B5EF4-FFF2-40B4-BE49-F238E27FC236}">
                <a16:creationId xmlns:a16="http://schemas.microsoft.com/office/drawing/2014/main" id="{8F9B8CFF-2CFA-497F-B481-B210E4AB9C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81052"/>
              </p:ext>
            </p:extLst>
          </p:nvPr>
        </p:nvGraphicFramePr>
        <p:xfrm>
          <a:off x="7452995" y="4496585"/>
          <a:ext cx="3124200" cy="1795464"/>
        </p:xfrm>
        <a:graphic>
          <a:graphicData uri="http://schemas.openxmlformats.org/drawingml/2006/table">
            <a:tbl>
              <a:tblPr/>
              <a:tblGrid>
                <a:gridCol w="10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sv-SE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-110" charset="-128"/>
                      </a:endParaRP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O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B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AB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AE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BO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AE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O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AO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AE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-110" charset="-128"/>
                        </a:rPr>
                        <a:t>OO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AE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TextBox 5">
            <a:extLst>
              <a:ext uri="{FF2B5EF4-FFF2-40B4-BE49-F238E27FC236}">
                <a16:creationId xmlns:a16="http://schemas.microsoft.com/office/drawing/2014/main" id="{D069CE05-84BD-461B-B52B-149A210553E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6543156" y="4975225"/>
            <a:ext cx="101979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bg1"/>
                </a:solidFill>
              </a:rPr>
              <a:t>DAD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D287DDB0-4542-4480-BCA6-F9EDF1E49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061" y="4115585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bg1"/>
                </a:solidFill>
              </a:rPr>
              <a:t>MOM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410818"/>
            <a:ext cx="3339548" cy="2902225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Why is ABO so important?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 It’s the plasma!</a:t>
            </a:r>
          </a:p>
        </p:txBody>
      </p:sp>
      <p:pic>
        <p:nvPicPr>
          <p:cNvPr id="31747" name="Picture 5" descr="Madeleine01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18"/>
          <a:stretch>
            <a:fillRect/>
          </a:stretch>
        </p:blipFill>
        <p:spPr>
          <a:xfrm>
            <a:off x="93387" y="2889873"/>
            <a:ext cx="3152775" cy="2290763"/>
          </a:xfrm>
        </p:spPr>
      </p:pic>
      <p:pic>
        <p:nvPicPr>
          <p:cNvPr id="31748" name="Picture 5" descr="bacecol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0127" y="561809"/>
            <a:ext cx="3220742" cy="2328064"/>
          </a:xfrm>
          <a:noFill/>
        </p:spPr>
      </p:pic>
      <p:sp>
        <p:nvSpPr>
          <p:cNvPr id="3174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118114" y="2645826"/>
            <a:ext cx="6940825" cy="365036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Plasma = Anti-ABO antibodies are </a:t>
            </a:r>
            <a:r>
              <a:rPr lang="en-US" sz="3200" u="sng" dirty="0">
                <a:solidFill>
                  <a:srgbClr val="FFFF00"/>
                </a:solidFill>
              </a:rPr>
              <a:t>NATURALLY OCCURRING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solidFill>
                  <a:schemeClr val="bg1"/>
                </a:solidFill>
              </a:rPr>
              <a:t>Antibodies made in first 6 months of life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u="sng" dirty="0">
                <a:solidFill>
                  <a:schemeClr val="bg1"/>
                </a:solidFill>
              </a:rPr>
              <a:t>Only</a:t>
            </a:r>
            <a:r>
              <a:rPr lang="en-US" sz="2600" dirty="0">
                <a:solidFill>
                  <a:schemeClr val="bg1"/>
                </a:solidFill>
              </a:rPr>
              <a:t> blood group system where antithetical antibodies predictably present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solidFill>
                  <a:schemeClr val="bg1"/>
                </a:solidFill>
              </a:rPr>
              <a:t>Gut bacteria contribute to antigen exposure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4609768" y="182079"/>
            <a:ext cx="8229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4000" dirty="0"/>
              <a:t>ABO System</a:t>
            </a:r>
          </a:p>
        </p:txBody>
      </p:sp>
      <p:pic>
        <p:nvPicPr>
          <p:cNvPr id="32771" name="Picture 7" descr="figure%2010"/>
          <p:cNvPicPr>
            <a:picLocks noChangeAspect="1" noChangeArrowheads="1"/>
          </p:cNvPicPr>
          <p:nvPr/>
        </p:nvPicPr>
        <p:blipFill>
          <a:blip r:embed="rId2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10954" r="2567" b="7820"/>
          <a:stretch>
            <a:fillRect/>
          </a:stretch>
        </p:blipFill>
        <p:spPr bwMode="auto">
          <a:xfrm>
            <a:off x="617189" y="1172679"/>
            <a:ext cx="11346764" cy="541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8"/>
          <p:cNvSpPr txBox="1">
            <a:spLocks noChangeArrowheads="1"/>
          </p:cNvSpPr>
          <p:nvPr/>
        </p:nvSpPr>
        <p:spPr bwMode="auto">
          <a:xfrm>
            <a:off x="9865278" y="6584374"/>
            <a:ext cx="20986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sz="1000">
                <a:cs typeface="Arial" charset="0"/>
              </a:rPr>
              <a:t>© </a:t>
            </a:r>
            <a:r>
              <a:rPr lang="sv-SE" sz="1000"/>
              <a:t>John Wiley &amp; sons, www.Irn.org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19646" y="-422450"/>
            <a:ext cx="6779471" cy="206920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Antibody Screen = Indirect Coombs =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Indirect Antiglobulin test (IAT) </a:t>
            </a:r>
            <a:endParaRPr lang="sv-SE" sz="3200" dirty="0">
              <a:solidFill>
                <a:schemeClr val="tx1"/>
              </a:solidFill>
            </a:endParaRPr>
          </a:p>
        </p:txBody>
      </p:sp>
      <p:sp>
        <p:nvSpPr>
          <p:cNvPr id="28704" name="AutoShape 13"/>
          <p:cNvSpPr>
            <a:spLocks noChangeArrowheads="1"/>
          </p:cNvSpPr>
          <p:nvPr/>
        </p:nvSpPr>
        <p:spPr bwMode="auto">
          <a:xfrm>
            <a:off x="6353622" y="2428130"/>
            <a:ext cx="1223963" cy="576263"/>
          </a:xfrm>
          <a:prstGeom prst="rightArrow">
            <a:avLst>
              <a:gd name="adj1" fmla="val 50000"/>
              <a:gd name="adj2" fmla="val 53099"/>
            </a:avLst>
          </a:prstGeom>
          <a:solidFill>
            <a:srgbClr val="00206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705" name="Group 101"/>
          <p:cNvGrpSpPr>
            <a:grpSpLocks/>
          </p:cNvGrpSpPr>
          <p:nvPr/>
        </p:nvGrpSpPr>
        <p:grpSpPr bwMode="auto">
          <a:xfrm>
            <a:off x="8364790" y="1819275"/>
            <a:ext cx="990600" cy="1981200"/>
            <a:chOff x="7343047" y="1819608"/>
            <a:chExt cx="990601" cy="1981201"/>
          </a:xfrm>
        </p:grpSpPr>
        <p:sp>
          <p:nvSpPr>
            <p:cNvPr id="36922" name="AutoShape 5"/>
            <p:cNvSpPr>
              <a:spLocks noChangeArrowheads="1"/>
            </p:cNvSpPr>
            <p:nvPr/>
          </p:nvSpPr>
          <p:spPr bwMode="auto">
            <a:xfrm rot="-5400000">
              <a:off x="6847747" y="2314908"/>
              <a:ext cx="1981201" cy="990601"/>
            </a:xfrm>
            <a:prstGeom prst="flowChartOnlineStorag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7619272" y="2438733"/>
              <a:ext cx="533401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7543072" y="3276934"/>
              <a:ext cx="533401" cy="228600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Rectangle 95"/>
            <p:cNvSpPr/>
            <p:nvPr/>
          </p:nvSpPr>
          <p:spPr bwMode="auto">
            <a:xfrm rot="4731003">
              <a:off x="7981224" y="3637296"/>
              <a:ext cx="171450" cy="22225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2" name="Group 18"/>
          <p:cNvGrpSpPr>
            <a:grpSpLocks/>
          </p:cNvGrpSpPr>
          <p:nvPr/>
        </p:nvGrpSpPr>
        <p:grpSpPr bwMode="auto">
          <a:xfrm>
            <a:off x="10393615" y="1905000"/>
            <a:ext cx="76200" cy="304800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27" name="Rectangle 126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8689" name="AutoShape 13"/>
          <p:cNvSpPr>
            <a:spLocks noChangeArrowheads="1"/>
          </p:cNvSpPr>
          <p:nvPr/>
        </p:nvSpPr>
        <p:spPr bwMode="auto">
          <a:xfrm rot="3501541">
            <a:off x="9457908" y="3316064"/>
            <a:ext cx="1223963" cy="576262"/>
          </a:xfrm>
          <a:prstGeom prst="rightArrow">
            <a:avLst>
              <a:gd name="adj1" fmla="val 50000"/>
              <a:gd name="adj2" fmla="val 53099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AutoShape 5"/>
          <p:cNvSpPr>
            <a:spLocks noChangeArrowheads="1"/>
          </p:cNvSpPr>
          <p:nvPr/>
        </p:nvSpPr>
        <p:spPr bwMode="auto">
          <a:xfrm rot="-5400000">
            <a:off x="9982200" y="4648199"/>
            <a:ext cx="2057400" cy="1447800"/>
          </a:xfrm>
          <a:prstGeom prst="flowChartOnlineStorage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Text Box 11"/>
          <p:cNvSpPr txBox="1">
            <a:spLocks noChangeArrowheads="1"/>
          </p:cNvSpPr>
          <p:nvPr/>
        </p:nvSpPr>
        <p:spPr bwMode="auto">
          <a:xfrm>
            <a:off x="10165015" y="1924050"/>
            <a:ext cx="121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/>
            <a:r>
              <a:rPr lang="sv-SE" dirty="0"/>
              <a:t>Add Coombs Reagent</a:t>
            </a:r>
          </a:p>
          <a:p>
            <a:pPr algn="ctr" eaLnBrk="1" hangingPunct="1"/>
            <a:r>
              <a:rPr lang="sv-SE" dirty="0"/>
              <a:t>(anti-IgG)</a:t>
            </a:r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10896600" y="4419679"/>
            <a:ext cx="76200" cy="304788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39" name="Rectangle 138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0" name="Rectangle 139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10668000" y="4191088"/>
            <a:ext cx="76200" cy="304788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43" name="Rectangle 142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5" name="Rectangle 144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7" name="Oval 106"/>
          <p:cNvSpPr/>
          <p:nvPr/>
        </p:nvSpPr>
        <p:spPr bwMode="auto">
          <a:xfrm>
            <a:off x="10721975" y="4952999"/>
            <a:ext cx="533400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9" name="Oval 108"/>
          <p:cNvSpPr/>
          <p:nvPr/>
        </p:nvSpPr>
        <p:spPr bwMode="auto">
          <a:xfrm>
            <a:off x="10798175" y="5791199"/>
            <a:ext cx="533400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5" name="Rectangle 114"/>
          <p:cNvSpPr/>
          <p:nvPr/>
        </p:nvSpPr>
        <p:spPr bwMode="auto">
          <a:xfrm rot="4731003">
            <a:off x="10778332" y="5314156"/>
            <a:ext cx="171450" cy="2063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" name="Rectangle 132"/>
          <p:cNvSpPr/>
          <p:nvPr/>
        </p:nvSpPr>
        <p:spPr bwMode="auto">
          <a:xfrm rot="15531003">
            <a:off x="10798969" y="5638005"/>
            <a:ext cx="171450" cy="2063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1" name="Group 18"/>
          <p:cNvGrpSpPr>
            <a:grpSpLocks/>
          </p:cNvGrpSpPr>
          <p:nvPr/>
        </p:nvGrpSpPr>
        <p:grpSpPr bwMode="auto">
          <a:xfrm rot="17277217">
            <a:off x="11352568" y="5240108"/>
            <a:ext cx="143350" cy="468715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47" name="Rectangle 146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8" name="Rectangle 147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" name="Rectangle 148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672" name="Group 18"/>
          <p:cNvGrpSpPr>
            <a:grpSpLocks/>
          </p:cNvGrpSpPr>
          <p:nvPr/>
        </p:nvGrpSpPr>
        <p:grpSpPr bwMode="auto">
          <a:xfrm rot="3861782" flipH="1">
            <a:off x="10623926" y="5269410"/>
            <a:ext cx="164349" cy="512769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51" name="Rectangle 150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2" name="Rectangle 151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" name="Rectangle 152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673" name="Group 18"/>
          <p:cNvGrpSpPr>
            <a:grpSpLocks/>
          </p:cNvGrpSpPr>
          <p:nvPr/>
        </p:nvGrpSpPr>
        <p:grpSpPr bwMode="auto">
          <a:xfrm>
            <a:off x="11201400" y="4495876"/>
            <a:ext cx="76200" cy="304788"/>
            <a:chOff x="1416612" y="1752600"/>
            <a:chExt cx="215529" cy="699608"/>
          </a:xfrm>
          <a:solidFill>
            <a:srgbClr val="EE12D4"/>
          </a:solidFill>
        </p:grpSpPr>
        <p:sp>
          <p:nvSpPr>
            <p:cNvPr id="156" name="Rectangle 155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Rectangle 156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8" name="Rectangle 157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8675" name="Group 168"/>
          <p:cNvGrpSpPr>
            <a:grpSpLocks/>
          </p:cNvGrpSpPr>
          <p:nvPr/>
        </p:nvGrpSpPr>
        <p:grpSpPr bwMode="auto">
          <a:xfrm>
            <a:off x="3698355" y="4486213"/>
            <a:ext cx="6961188" cy="2438400"/>
            <a:chOff x="609600" y="4419600"/>
            <a:chExt cx="6961188" cy="2438400"/>
          </a:xfrm>
        </p:grpSpPr>
        <p:grpSp>
          <p:nvGrpSpPr>
            <p:cNvPr id="36914" name="Group 163"/>
            <p:cNvGrpSpPr>
              <a:grpSpLocks/>
            </p:cNvGrpSpPr>
            <p:nvPr/>
          </p:nvGrpSpPr>
          <p:grpSpPr bwMode="auto">
            <a:xfrm>
              <a:off x="5410200" y="4648200"/>
              <a:ext cx="2160588" cy="1262062"/>
              <a:chOff x="5410200" y="4648200"/>
              <a:chExt cx="2160588" cy="1262062"/>
            </a:xfrm>
          </p:grpSpPr>
          <p:sp>
            <p:nvSpPr>
              <p:cNvPr id="36920" name="Text Box 14"/>
              <p:cNvSpPr txBox="1">
                <a:spLocks noChangeArrowheads="1"/>
              </p:cNvSpPr>
              <p:nvPr/>
            </p:nvSpPr>
            <p:spPr bwMode="auto">
              <a:xfrm>
                <a:off x="5410200" y="4648200"/>
                <a:ext cx="2160588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sv-SE"/>
                  <a:t>Check for agglutination</a:t>
                </a:r>
              </a:p>
            </p:txBody>
          </p:sp>
          <p:sp>
            <p:nvSpPr>
              <p:cNvPr id="36921" name="AutoShape 13"/>
              <p:cNvSpPr>
                <a:spLocks noChangeArrowheads="1"/>
              </p:cNvSpPr>
              <p:nvPr/>
            </p:nvSpPr>
            <p:spPr bwMode="auto">
              <a:xfrm rot="10800000">
                <a:off x="5486400" y="5334000"/>
                <a:ext cx="1223962" cy="576262"/>
              </a:xfrm>
              <a:prstGeom prst="rightArrow">
                <a:avLst>
                  <a:gd name="adj1" fmla="val 50000"/>
                  <a:gd name="adj2" fmla="val 53099"/>
                </a:avLst>
              </a:prstGeom>
              <a:solidFill>
                <a:srgbClr val="002060"/>
              </a:solidFill>
              <a:ln w="9525">
                <a:solidFill>
                  <a:srgbClr val="00206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915" name="Group 162"/>
            <p:cNvGrpSpPr>
              <a:grpSpLocks/>
            </p:cNvGrpSpPr>
            <p:nvPr/>
          </p:nvGrpSpPr>
          <p:grpSpPr bwMode="auto">
            <a:xfrm>
              <a:off x="609600" y="4419600"/>
              <a:ext cx="4800600" cy="2438400"/>
              <a:chOff x="533400" y="4419600"/>
              <a:chExt cx="4800600" cy="2438400"/>
            </a:xfrm>
          </p:grpSpPr>
          <p:pic>
            <p:nvPicPr>
              <p:cNvPr id="36916" name="Picture 4" descr="testtubes"/>
              <p:cNvPicPr>
                <a:picLocks noChangeAspect="1" noChangeArrowheads="1"/>
              </p:cNvPicPr>
              <p:nvPr/>
            </p:nvPicPr>
            <p:blipFill>
              <a:blip r:embed="rId3">
                <a:lum brigh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6226"/>
              <a:stretch>
                <a:fillRect/>
              </a:stretch>
            </p:blipFill>
            <p:spPr bwMode="auto">
              <a:xfrm>
                <a:off x="762000" y="4419600"/>
                <a:ext cx="4572000" cy="2062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17" name="TextBox 158"/>
              <p:cNvSpPr txBox="1">
                <a:spLocks noChangeArrowheads="1"/>
              </p:cNvSpPr>
              <p:nvPr/>
            </p:nvSpPr>
            <p:spPr bwMode="auto">
              <a:xfrm>
                <a:off x="533400" y="6477000"/>
                <a:ext cx="12954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en-US" sz="1600"/>
                  <a:t>NEGATIVE</a:t>
                </a:r>
              </a:p>
            </p:txBody>
          </p:sp>
          <p:sp>
            <p:nvSpPr>
              <p:cNvPr id="36918" name="TextBox 159"/>
              <p:cNvSpPr txBox="1">
                <a:spLocks noChangeArrowheads="1"/>
              </p:cNvSpPr>
              <p:nvPr/>
            </p:nvSpPr>
            <p:spPr bwMode="auto">
              <a:xfrm>
                <a:off x="1752600" y="6477000"/>
                <a:ext cx="35052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en-US"/>
                  <a:t>    POSITIVE  </a:t>
                </a:r>
                <a:r>
                  <a:rPr lang="en-US">
                    <a:sym typeface="Wingdings" pitchFamily="2" charset="2"/>
                  </a:rPr>
                  <a:t></a:t>
                </a:r>
                <a:endParaRPr lang="en-US"/>
              </a:p>
            </p:txBody>
          </p:sp>
          <p:cxnSp>
            <p:nvCxnSpPr>
              <p:cNvPr id="162" name="Straight Connector 161"/>
              <p:cNvCxnSpPr/>
              <p:nvPr/>
            </p:nvCxnSpPr>
            <p:spPr>
              <a:xfrm rot="5400000">
                <a:off x="1541463" y="6667500"/>
                <a:ext cx="381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080396" y="1792302"/>
            <a:ext cx="2222501" cy="2627313"/>
            <a:chOff x="-40280" y="1752599"/>
            <a:chExt cx="2223686" cy="2627368"/>
          </a:xfrm>
        </p:grpSpPr>
        <p:sp>
          <p:nvSpPr>
            <p:cNvPr id="36908" name="AutoShape 5"/>
            <p:cNvSpPr>
              <a:spLocks noChangeArrowheads="1"/>
            </p:cNvSpPr>
            <p:nvPr/>
          </p:nvSpPr>
          <p:spPr bwMode="auto">
            <a:xfrm rot="-5400000">
              <a:off x="37876" y="2247990"/>
              <a:ext cx="1981037" cy="990256"/>
            </a:xfrm>
            <a:prstGeom prst="flowChartOnlineStorag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9" name="Text Box 7"/>
            <p:cNvSpPr txBox="1">
              <a:spLocks noChangeArrowheads="1"/>
            </p:cNvSpPr>
            <p:nvPr/>
          </p:nvSpPr>
          <p:spPr bwMode="auto">
            <a:xfrm>
              <a:off x="-40280" y="3733636"/>
              <a:ext cx="222368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ctr" eaLnBrk="1" hangingPunct="1"/>
              <a:r>
                <a:rPr lang="sv-SE"/>
                <a:t>Patient plasma: </a:t>
              </a:r>
            </a:p>
            <a:p>
              <a:pPr algn="ctr" eaLnBrk="1" hangingPunct="1"/>
              <a:r>
                <a:rPr lang="sv-SE"/>
                <a:t>Antibodies present?</a:t>
              </a:r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837961" y="2209762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8" name="Rectangle 17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25" name="Group 18"/>
            <p:cNvGrpSpPr>
              <a:grpSpLocks/>
            </p:cNvGrpSpPr>
            <p:nvPr/>
          </p:nvGrpSpPr>
          <p:grpSpPr bwMode="auto">
            <a:xfrm>
              <a:off x="1143000" y="2591252"/>
              <a:ext cx="92684" cy="456748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26" name="Rectangle 125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0" name="Rectangle 129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34" name="Rectangle 133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38" name="Group 18"/>
            <p:cNvGrpSpPr>
              <a:grpSpLocks/>
            </p:cNvGrpSpPr>
            <p:nvPr/>
          </p:nvGrpSpPr>
          <p:grpSpPr bwMode="auto">
            <a:xfrm>
              <a:off x="914400" y="2819425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42" name="Rectangle 141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54" name="Group 18"/>
            <p:cNvGrpSpPr>
              <a:grpSpLocks/>
            </p:cNvGrpSpPr>
            <p:nvPr/>
          </p:nvGrpSpPr>
          <p:grpSpPr bwMode="auto">
            <a:xfrm>
              <a:off x="1219227" y="2286000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55" name="Rectangle 154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9" name="Rectangle 158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0" name="Rectangle 159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3229423" y="1403629"/>
            <a:ext cx="2667000" cy="2514600"/>
            <a:chOff x="1752600" y="1371600"/>
            <a:chExt cx="2667000" cy="2515175"/>
          </a:xfrm>
        </p:grpSpPr>
        <p:sp>
          <p:nvSpPr>
            <p:cNvPr id="36893" name="AutoShape 8"/>
            <p:cNvSpPr>
              <a:spLocks noChangeArrowheads="1"/>
            </p:cNvSpPr>
            <p:nvPr/>
          </p:nvSpPr>
          <p:spPr bwMode="auto">
            <a:xfrm>
              <a:off x="1828800" y="2438400"/>
              <a:ext cx="1223962" cy="576395"/>
            </a:xfrm>
            <a:prstGeom prst="rightArrow">
              <a:avLst>
                <a:gd name="adj1" fmla="val 50000"/>
                <a:gd name="adj2" fmla="val 53097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4" name="Text Box 11"/>
            <p:cNvSpPr txBox="1">
              <a:spLocks noChangeArrowheads="1"/>
            </p:cNvSpPr>
            <p:nvPr/>
          </p:nvSpPr>
          <p:spPr bwMode="auto">
            <a:xfrm>
              <a:off x="1752600" y="2819400"/>
              <a:ext cx="1219200" cy="923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ctr" eaLnBrk="1" hangingPunct="1"/>
              <a:r>
                <a:rPr lang="sv-SE" dirty="0" err="1"/>
                <a:t>Add</a:t>
              </a:r>
              <a:r>
                <a:rPr lang="sv-SE" dirty="0"/>
                <a:t> </a:t>
              </a:r>
              <a:r>
                <a:rPr lang="sv-SE" dirty="0" err="1"/>
                <a:t>Reagent</a:t>
              </a:r>
              <a:r>
                <a:rPr lang="sv-SE" dirty="0"/>
                <a:t> Red Cells</a:t>
              </a:r>
            </a:p>
          </p:txBody>
        </p:sp>
        <p:pic>
          <p:nvPicPr>
            <p:cNvPr id="36895" name="Picture 16" descr="Click here to View Reagent Red Blood Cells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lum bright="-24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371600"/>
              <a:ext cx="1399623" cy="106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96" name="Group 100"/>
            <p:cNvGrpSpPr>
              <a:grpSpLocks/>
            </p:cNvGrpSpPr>
            <p:nvPr/>
          </p:nvGrpSpPr>
          <p:grpSpPr bwMode="auto">
            <a:xfrm>
              <a:off x="3428999" y="1447800"/>
              <a:ext cx="990601" cy="2438975"/>
              <a:chOff x="3962400" y="1371584"/>
              <a:chExt cx="990601" cy="2438417"/>
            </a:xfrm>
          </p:grpSpPr>
          <p:sp>
            <p:nvSpPr>
              <p:cNvPr id="36901" name="AutoShape 5"/>
              <p:cNvSpPr>
                <a:spLocks noChangeArrowheads="1"/>
              </p:cNvSpPr>
              <p:nvPr/>
            </p:nvSpPr>
            <p:spPr bwMode="auto">
              <a:xfrm rot="-5400000">
                <a:off x="3467100" y="2324100"/>
                <a:ext cx="1981201" cy="990601"/>
              </a:xfrm>
              <a:prstGeom prst="flowChartOnlineStorag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4038601" y="1371601"/>
                <a:ext cx="5334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191001" y="1752601"/>
                <a:ext cx="5334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 rot="5400000">
                <a:off x="4236245" y="2583657"/>
                <a:ext cx="165100" cy="2698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4762571" y="2514537"/>
                <a:ext cx="38166" cy="304864"/>
                <a:chOff x="1524562" y="1752454"/>
                <a:chExt cx="107950" cy="699754"/>
              </a:xfrm>
              <a:solidFill>
                <a:schemeClr val="bg2">
                  <a:lumMod val="60000"/>
                  <a:lumOff val="40000"/>
                </a:schemeClr>
              </a:solidFill>
            </p:grpSpPr>
            <p:sp>
              <p:nvSpPr>
                <p:cNvPr id="71" name="Rectangle 70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79" name="Rectangle 78"/>
              <p:cNvSpPr/>
              <p:nvPr/>
            </p:nvSpPr>
            <p:spPr bwMode="auto">
              <a:xfrm rot="5400000">
                <a:off x="4236245" y="3193257"/>
                <a:ext cx="165100" cy="2698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0" name="Rectangle 89"/>
              <p:cNvSpPr/>
              <p:nvPr/>
            </p:nvSpPr>
            <p:spPr bwMode="auto">
              <a:xfrm rot="5400000">
                <a:off x="4617245" y="3193257"/>
                <a:ext cx="165100" cy="26988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61" name="Group 18"/>
            <p:cNvGrpSpPr>
              <a:grpSpLocks/>
            </p:cNvGrpSpPr>
            <p:nvPr/>
          </p:nvGrpSpPr>
          <p:grpSpPr bwMode="auto">
            <a:xfrm>
              <a:off x="3733800" y="2514625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63" name="Rectangle 162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4" name="Rectangle 163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5" name="Rectangle 164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66" name="Group 18"/>
            <p:cNvGrpSpPr>
              <a:grpSpLocks/>
            </p:cNvGrpSpPr>
            <p:nvPr/>
          </p:nvGrpSpPr>
          <p:grpSpPr bwMode="auto">
            <a:xfrm>
              <a:off x="4038627" y="2514600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67" name="Rectangle 166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Rectangle 167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9" name="Rectangle 168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70" name="Group 18"/>
            <p:cNvGrpSpPr>
              <a:grpSpLocks/>
            </p:cNvGrpSpPr>
            <p:nvPr/>
          </p:nvGrpSpPr>
          <p:grpSpPr bwMode="auto">
            <a:xfrm>
              <a:off x="3733800" y="3048025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71" name="Rectangle 170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2" name="Rectangle 171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3" name="Rectangle 172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174" name="Group 18"/>
            <p:cNvGrpSpPr>
              <a:grpSpLocks/>
            </p:cNvGrpSpPr>
            <p:nvPr/>
          </p:nvGrpSpPr>
          <p:grpSpPr bwMode="auto">
            <a:xfrm>
              <a:off x="4114827" y="3124225"/>
              <a:ext cx="76173" cy="304775"/>
              <a:chOff x="1416612" y="1752600"/>
              <a:chExt cx="215529" cy="699608"/>
            </a:xfrm>
            <a:solidFill>
              <a:srgbClr val="00FF00"/>
            </a:solidFill>
          </p:grpSpPr>
          <p:sp>
            <p:nvSpPr>
              <p:cNvPr id="175" name="Rectangle 174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grpSp>
        <p:nvGrpSpPr>
          <p:cNvPr id="178" name="Group 18"/>
          <p:cNvGrpSpPr>
            <a:grpSpLocks/>
          </p:cNvGrpSpPr>
          <p:nvPr/>
        </p:nvGrpSpPr>
        <p:grpSpPr bwMode="auto">
          <a:xfrm>
            <a:off x="8717216" y="2590801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79" name="Rectangle 178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2" name="Group 18"/>
          <p:cNvGrpSpPr>
            <a:grpSpLocks/>
          </p:cNvGrpSpPr>
          <p:nvPr/>
        </p:nvGrpSpPr>
        <p:grpSpPr bwMode="auto">
          <a:xfrm>
            <a:off x="9022043" y="2667001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83" name="Rectangle 182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" name="Rectangle 183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5" name="Rectangle 184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86" name="Group 18"/>
          <p:cNvGrpSpPr>
            <a:grpSpLocks/>
          </p:cNvGrpSpPr>
          <p:nvPr/>
        </p:nvGrpSpPr>
        <p:grpSpPr bwMode="auto">
          <a:xfrm>
            <a:off x="8945816" y="3429026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87" name="Rectangle 186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Rectangle 187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9" name="Rectangle 188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0" name="Group 18"/>
          <p:cNvGrpSpPr>
            <a:grpSpLocks/>
          </p:cNvGrpSpPr>
          <p:nvPr/>
        </p:nvGrpSpPr>
        <p:grpSpPr bwMode="auto">
          <a:xfrm>
            <a:off x="8641016" y="3429001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91" name="Rectangle 190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2" name="Rectangle 191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3" name="Rectangle 192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4" name="Group 18"/>
          <p:cNvGrpSpPr>
            <a:grpSpLocks/>
          </p:cNvGrpSpPr>
          <p:nvPr/>
        </p:nvGrpSpPr>
        <p:grpSpPr bwMode="auto">
          <a:xfrm>
            <a:off x="10896628" y="5105425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95" name="Rectangle 194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6" name="Rectangle 195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7" name="Rectangle 196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98" name="Group 18"/>
          <p:cNvGrpSpPr>
            <a:grpSpLocks/>
          </p:cNvGrpSpPr>
          <p:nvPr/>
        </p:nvGrpSpPr>
        <p:grpSpPr bwMode="auto">
          <a:xfrm>
            <a:off x="11125228" y="5105400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99" name="Rectangle 198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0" name="Rectangle 199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1" name="Rectangle 200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06" name="Group 18"/>
          <p:cNvGrpSpPr>
            <a:grpSpLocks/>
          </p:cNvGrpSpPr>
          <p:nvPr/>
        </p:nvGrpSpPr>
        <p:grpSpPr bwMode="auto">
          <a:xfrm rot="11669970">
            <a:off x="11144350" y="5496375"/>
            <a:ext cx="148026" cy="435630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207" name="Rectangle 206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8" name="Rectangle 207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9" name="Rectangle 208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210" name="Group 18"/>
          <p:cNvGrpSpPr>
            <a:grpSpLocks/>
          </p:cNvGrpSpPr>
          <p:nvPr/>
        </p:nvGrpSpPr>
        <p:grpSpPr bwMode="auto">
          <a:xfrm rot="11669970">
            <a:off x="10924996" y="5497993"/>
            <a:ext cx="148026" cy="435630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211" name="Rectangle 210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2" name="Rectangle 211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3" name="Rectangle 212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4" grpId="0" animBg="1"/>
      <p:bldP spid="28689" grpId="0" animBg="1"/>
      <p:bldP spid="28690" grpId="0" animBg="1"/>
      <p:bldP spid="28691" grpId="0"/>
      <p:bldP spid="107" grpId="0" animBg="1"/>
      <p:bldP spid="10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E33F7-CAF5-4372-A6B3-C04DC9FC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autoantibodies and the crossmatch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E84C3-7EE2-481E-A4CC-6D75D997E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852378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“Least incompatible”</a:t>
            </a:r>
          </a:p>
          <a:p>
            <a:pPr lvl="1"/>
            <a:r>
              <a:rPr lang="en-US" sz="3800" dirty="0">
                <a:solidFill>
                  <a:schemeClr val="bg1"/>
                </a:solidFill>
              </a:rPr>
              <a:t>When there is a public antibody that reacts against all RBCs, crossmatch always positive</a:t>
            </a:r>
          </a:p>
          <a:p>
            <a:pPr lvl="1"/>
            <a:r>
              <a:rPr lang="en-US" sz="3800" dirty="0">
                <a:solidFill>
                  <a:schemeClr val="bg1"/>
                </a:solidFill>
              </a:rPr>
              <a:t>Ok to transfuse ‘antigen matched’ or ‘least incompatible’</a:t>
            </a:r>
          </a:p>
          <a:p>
            <a:pPr lvl="2"/>
            <a:r>
              <a:rPr lang="en-US" sz="3400" dirty="0">
                <a:solidFill>
                  <a:schemeClr val="bg1"/>
                </a:solidFill>
              </a:rPr>
              <a:t>CLL</a:t>
            </a:r>
          </a:p>
          <a:p>
            <a:pPr lvl="2"/>
            <a:r>
              <a:rPr lang="en-US" sz="3400" dirty="0">
                <a:solidFill>
                  <a:schemeClr val="bg1"/>
                </a:solidFill>
              </a:rPr>
              <a:t>SLE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Also can occur with medications like daratumumab (CD38)</a:t>
            </a:r>
          </a:p>
        </p:txBody>
      </p:sp>
    </p:spTree>
    <p:extLst>
      <p:ext uri="{BB962C8B-B14F-4D97-AF65-F5344CB8AC3E}">
        <p14:creationId xmlns:p14="http://schemas.microsoft.com/office/powerpoint/2010/main" val="10000160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26846" y="-36852"/>
            <a:ext cx="8775344" cy="172733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</a:rPr>
              <a:t>Direct Coombs = Direct Antiglobulin Test = DAT </a:t>
            </a:r>
            <a:endParaRPr lang="sv-SE" sz="3200" dirty="0">
              <a:solidFill>
                <a:schemeClr val="tx1"/>
              </a:solidFill>
            </a:endParaRPr>
          </a:p>
        </p:txBody>
      </p:sp>
      <p:sp>
        <p:nvSpPr>
          <p:cNvPr id="29727" name="Text Box 7"/>
          <p:cNvSpPr txBox="1">
            <a:spLocks noChangeArrowheads="1"/>
          </p:cNvSpPr>
          <p:nvPr/>
        </p:nvSpPr>
        <p:spPr bwMode="auto">
          <a:xfrm>
            <a:off x="2866642" y="3773536"/>
            <a:ext cx="23399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/>
            <a:r>
              <a:rPr lang="sv-SE" dirty="0"/>
              <a:t>Patient RBC’s: </a:t>
            </a:r>
          </a:p>
          <a:p>
            <a:pPr algn="ctr" eaLnBrk="1" hangingPunct="1"/>
            <a:r>
              <a:rPr lang="sv-SE" dirty="0"/>
              <a:t>Are they coated with </a:t>
            </a:r>
          </a:p>
          <a:p>
            <a:pPr algn="ctr" eaLnBrk="1" hangingPunct="1"/>
            <a:r>
              <a:rPr lang="sv-SE" dirty="0"/>
              <a:t>Antibodies?</a:t>
            </a:r>
          </a:p>
        </p:txBody>
      </p:sp>
      <p:sp>
        <p:nvSpPr>
          <p:cNvPr id="29729" name="AutoShape 5"/>
          <p:cNvSpPr>
            <a:spLocks noChangeArrowheads="1"/>
          </p:cNvSpPr>
          <p:nvPr/>
        </p:nvSpPr>
        <p:spPr bwMode="auto">
          <a:xfrm rot="-5400000">
            <a:off x="2887609" y="2249616"/>
            <a:ext cx="1981200" cy="1074738"/>
          </a:xfrm>
          <a:prstGeom prst="flowChartOnlineStorage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" name="Oval 117"/>
          <p:cNvSpPr/>
          <p:nvPr/>
        </p:nvSpPr>
        <p:spPr bwMode="auto">
          <a:xfrm>
            <a:off x="3618055" y="2362200"/>
            <a:ext cx="579438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0" name="Oval 119"/>
          <p:cNvSpPr/>
          <p:nvPr/>
        </p:nvSpPr>
        <p:spPr bwMode="auto">
          <a:xfrm>
            <a:off x="3535505" y="3200400"/>
            <a:ext cx="579438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8" name="Group 203"/>
          <p:cNvGrpSpPr>
            <a:grpSpLocks/>
          </p:cNvGrpSpPr>
          <p:nvPr/>
        </p:nvGrpSpPr>
        <p:grpSpPr bwMode="auto">
          <a:xfrm>
            <a:off x="4551294" y="2009776"/>
            <a:ext cx="3048000" cy="2647950"/>
            <a:chOff x="1676400" y="1295400"/>
            <a:chExt cx="3048002" cy="2648130"/>
          </a:xfrm>
        </p:grpSpPr>
        <p:grpSp>
          <p:nvGrpSpPr>
            <p:cNvPr id="9" name="Group 18"/>
            <p:cNvGrpSpPr>
              <a:grpSpLocks/>
            </p:cNvGrpSpPr>
            <p:nvPr/>
          </p:nvGrpSpPr>
          <p:grpSpPr bwMode="auto">
            <a:xfrm>
              <a:off x="1828800" y="1295400"/>
              <a:ext cx="76200" cy="304800"/>
              <a:chOff x="1416612" y="1752600"/>
              <a:chExt cx="215529" cy="699608"/>
            </a:xfrm>
            <a:solidFill>
              <a:srgbClr val="EE12D4"/>
            </a:solidFill>
          </p:grpSpPr>
          <p:sp>
            <p:nvSpPr>
              <p:cNvPr id="127" name="Rectangle 126"/>
              <p:cNvSpPr/>
              <p:nvPr/>
            </p:nvSpPr>
            <p:spPr>
              <a:xfrm rot="5400000">
                <a:off x="1372253" y="190476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8" name="Rectangle 127"/>
              <p:cNvSpPr/>
              <p:nvPr/>
            </p:nvSpPr>
            <p:spPr>
              <a:xfrm rot="2773243">
                <a:off x="1264303" y="1953953"/>
                <a:ext cx="380818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9" name="Rectangle 128"/>
              <p:cNvSpPr/>
              <p:nvPr/>
            </p:nvSpPr>
            <p:spPr>
              <a:xfrm rot="4731003">
                <a:off x="1406388" y="2226083"/>
                <a:ext cx="393512" cy="58737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37914" name="Group 166"/>
            <p:cNvGrpSpPr>
              <a:grpSpLocks/>
            </p:cNvGrpSpPr>
            <p:nvPr/>
          </p:nvGrpSpPr>
          <p:grpSpPr bwMode="auto">
            <a:xfrm>
              <a:off x="3657600" y="1657529"/>
              <a:ext cx="609600" cy="609600"/>
              <a:chOff x="7620000" y="4191000"/>
              <a:chExt cx="609600" cy="609600"/>
            </a:xfrm>
          </p:grpSpPr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7848600" y="4419600"/>
                <a:ext cx="76200" cy="304800"/>
                <a:chOff x="1416612" y="1752600"/>
                <a:chExt cx="215529" cy="699608"/>
              </a:xfrm>
              <a:solidFill>
                <a:srgbClr val="EE12D4"/>
              </a:solidFill>
            </p:grpSpPr>
            <p:sp>
              <p:nvSpPr>
                <p:cNvPr id="139" name="Rectangle 138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40" name="Rectangle 139"/>
                <p:cNvSpPr/>
                <p:nvPr/>
              </p:nvSpPr>
              <p:spPr>
                <a:xfrm rot="2773243">
                  <a:off x="1264303" y="195395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41" name="Rectangle 140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7620000" y="4191000"/>
                <a:ext cx="76200" cy="304800"/>
                <a:chOff x="1416612" y="1752600"/>
                <a:chExt cx="215529" cy="699608"/>
              </a:xfrm>
              <a:solidFill>
                <a:srgbClr val="EE12D4"/>
              </a:solidFill>
            </p:grpSpPr>
            <p:sp>
              <p:nvSpPr>
                <p:cNvPr id="143" name="Rectangle 142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 rot="2773243">
                  <a:off x="1264303" y="195395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8153400" y="4495800"/>
                <a:ext cx="76200" cy="304800"/>
                <a:chOff x="1416612" y="1752600"/>
                <a:chExt cx="215529" cy="699608"/>
              </a:xfrm>
              <a:solidFill>
                <a:srgbClr val="EE12D4"/>
              </a:solidFill>
            </p:grpSpPr>
            <p:sp>
              <p:nvSpPr>
                <p:cNvPr id="156" name="Rectangle 155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7" name="Rectangle 156"/>
                <p:cNvSpPr/>
                <p:nvPr/>
              </p:nvSpPr>
              <p:spPr>
                <a:xfrm rot="2773243">
                  <a:off x="1264303" y="195395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58" name="Rectangle 157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  <p:sp>
          <p:nvSpPr>
            <p:cNvPr id="37915" name="AutoShape 8"/>
            <p:cNvSpPr>
              <a:spLocks noChangeArrowheads="1"/>
            </p:cNvSpPr>
            <p:nvPr/>
          </p:nvSpPr>
          <p:spPr bwMode="auto">
            <a:xfrm>
              <a:off x="1828800" y="2529066"/>
              <a:ext cx="1223962" cy="576263"/>
            </a:xfrm>
            <a:prstGeom prst="rightArrow">
              <a:avLst>
                <a:gd name="adj1" fmla="val 50000"/>
                <a:gd name="adj2" fmla="val 53099"/>
              </a:avLst>
            </a:prstGeom>
            <a:solidFill>
              <a:srgbClr val="00206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16" name="Text Box 11"/>
            <p:cNvSpPr txBox="1">
              <a:spLocks noChangeArrowheads="1"/>
            </p:cNvSpPr>
            <p:nvPr/>
          </p:nvSpPr>
          <p:spPr bwMode="auto">
            <a:xfrm>
              <a:off x="1676400" y="1295400"/>
              <a:ext cx="1219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ctr" eaLnBrk="1" hangingPunct="1"/>
              <a:r>
                <a:rPr lang="sv-SE" dirty="0"/>
                <a:t>Add Coombs Reagent</a:t>
              </a:r>
            </a:p>
            <a:p>
              <a:pPr algn="ctr" eaLnBrk="1" hangingPunct="1"/>
              <a:r>
                <a:rPr lang="sv-SE" dirty="0"/>
                <a:t>(anti-IgG)</a:t>
              </a:r>
            </a:p>
          </p:txBody>
        </p:sp>
        <p:sp>
          <p:nvSpPr>
            <p:cNvPr id="37917" name="AutoShape 5"/>
            <p:cNvSpPr>
              <a:spLocks noChangeArrowheads="1"/>
            </p:cNvSpPr>
            <p:nvPr/>
          </p:nvSpPr>
          <p:spPr bwMode="auto">
            <a:xfrm rot="-5400000">
              <a:off x="2971801" y="2190930"/>
              <a:ext cx="2057401" cy="1447800"/>
            </a:xfrm>
            <a:prstGeom prst="flowChartOnlineStorag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7918" name="Group 153"/>
            <p:cNvGrpSpPr>
              <a:grpSpLocks/>
            </p:cNvGrpSpPr>
            <p:nvPr/>
          </p:nvGrpSpPr>
          <p:grpSpPr bwMode="auto">
            <a:xfrm>
              <a:off x="3428940" y="2438478"/>
              <a:ext cx="1154981" cy="1066873"/>
              <a:chOff x="7249255" y="4876878"/>
              <a:chExt cx="1154981" cy="1066873"/>
            </a:xfrm>
          </p:grpSpPr>
          <p:sp>
            <p:nvSpPr>
              <p:cNvPr id="170" name="Oval 169"/>
              <p:cNvSpPr/>
              <p:nvPr/>
            </p:nvSpPr>
            <p:spPr>
              <a:xfrm>
                <a:off x="7466804" y="4876878"/>
                <a:ext cx="533400" cy="22861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5" name="Rectangle 194"/>
              <p:cNvSpPr/>
              <p:nvPr/>
            </p:nvSpPr>
            <p:spPr bwMode="auto">
              <a:xfrm rot="4731003">
                <a:off x="7905743" y="5238059"/>
                <a:ext cx="171462" cy="20637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7543004" y="5715135"/>
                <a:ext cx="533400" cy="22861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2" name="Rectangle 191"/>
              <p:cNvSpPr/>
              <p:nvPr/>
            </p:nvSpPr>
            <p:spPr bwMode="auto">
              <a:xfrm rot="4731003">
                <a:off x="7524742" y="5238059"/>
                <a:ext cx="171462" cy="20637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 rot="17277217">
                <a:off x="8098029" y="5163692"/>
                <a:ext cx="143602" cy="468813"/>
                <a:chOff x="1416612" y="1752454"/>
                <a:chExt cx="215900" cy="699754"/>
              </a:xfrm>
              <a:solidFill>
                <a:srgbClr val="EE12D4"/>
              </a:solidFill>
            </p:grpSpPr>
            <p:sp>
              <p:nvSpPr>
                <p:cNvPr id="181" name="Rectangle 180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 rot="2773243">
                  <a:off x="1264303" y="195395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20" name="Group 18"/>
              <p:cNvGrpSpPr>
                <a:grpSpLocks/>
              </p:cNvGrpSpPr>
              <p:nvPr/>
            </p:nvGrpSpPr>
            <p:grpSpPr bwMode="auto">
              <a:xfrm rot="3861782" flipH="1">
                <a:off x="7423375" y="5192984"/>
                <a:ext cx="164636" cy="512876"/>
                <a:chOff x="1416612" y="1752454"/>
                <a:chExt cx="215900" cy="699754"/>
              </a:xfrm>
              <a:solidFill>
                <a:srgbClr val="EE12D4"/>
              </a:solidFill>
            </p:grpSpPr>
            <p:sp>
              <p:nvSpPr>
                <p:cNvPr id="178" name="Rectangle 177"/>
                <p:cNvSpPr/>
                <p:nvPr/>
              </p:nvSpPr>
              <p:spPr>
                <a:xfrm rot="5400000">
                  <a:off x="1372253" y="190476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 rot="2773243">
                  <a:off x="1264303" y="1953953"/>
                  <a:ext cx="380818" cy="762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 rot="4731003">
                  <a:off x="1406388" y="2226083"/>
                  <a:ext cx="393512" cy="58737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</p:grpSp>
      <p:grpSp>
        <p:nvGrpSpPr>
          <p:cNvPr id="21" name="Group 204"/>
          <p:cNvGrpSpPr>
            <a:grpSpLocks/>
          </p:cNvGrpSpPr>
          <p:nvPr/>
        </p:nvGrpSpPr>
        <p:grpSpPr bwMode="auto">
          <a:xfrm>
            <a:off x="7851988" y="1876568"/>
            <a:ext cx="4114800" cy="4789487"/>
            <a:chOff x="4876800" y="990600"/>
            <a:chExt cx="4114800" cy="4788932"/>
          </a:xfrm>
        </p:grpSpPr>
        <p:grpSp>
          <p:nvGrpSpPr>
            <p:cNvPr id="37905" name="Group 199"/>
            <p:cNvGrpSpPr>
              <a:grpSpLocks/>
            </p:cNvGrpSpPr>
            <p:nvPr/>
          </p:nvGrpSpPr>
          <p:grpSpPr bwMode="auto">
            <a:xfrm>
              <a:off x="4876800" y="1676400"/>
              <a:ext cx="2160588" cy="1414462"/>
              <a:chOff x="4876800" y="1676400"/>
              <a:chExt cx="2160588" cy="1414462"/>
            </a:xfrm>
          </p:grpSpPr>
          <p:sp>
            <p:nvSpPr>
              <p:cNvPr id="37911" name="AutoShape 13"/>
              <p:cNvSpPr>
                <a:spLocks noChangeArrowheads="1"/>
              </p:cNvSpPr>
              <p:nvPr/>
            </p:nvSpPr>
            <p:spPr bwMode="auto">
              <a:xfrm>
                <a:off x="4876800" y="2514600"/>
                <a:ext cx="1223962" cy="576262"/>
              </a:xfrm>
              <a:prstGeom prst="rightArrow">
                <a:avLst>
                  <a:gd name="adj1" fmla="val 50000"/>
                  <a:gd name="adj2" fmla="val 53099"/>
                </a:avLst>
              </a:prstGeom>
              <a:solidFill>
                <a:srgbClr val="00206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12" name="Text Box 14"/>
              <p:cNvSpPr txBox="1">
                <a:spLocks noChangeArrowheads="1"/>
              </p:cNvSpPr>
              <p:nvPr/>
            </p:nvSpPr>
            <p:spPr bwMode="auto">
              <a:xfrm>
                <a:off x="4876800" y="1676400"/>
                <a:ext cx="2160588" cy="64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sv-SE"/>
                  <a:t>Check for agglutination</a:t>
                </a:r>
              </a:p>
            </p:txBody>
          </p:sp>
        </p:grpSp>
        <p:grpSp>
          <p:nvGrpSpPr>
            <p:cNvPr id="37906" name="Group 200"/>
            <p:cNvGrpSpPr>
              <a:grpSpLocks/>
            </p:cNvGrpSpPr>
            <p:nvPr/>
          </p:nvGrpSpPr>
          <p:grpSpPr bwMode="auto">
            <a:xfrm>
              <a:off x="5410200" y="990600"/>
              <a:ext cx="3581400" cy="4788932"/>
              <a:chOff x="5410200" y="990600"/>
              <a:chExt cx="3581400" cy="4788932"/>
            </a:xfrm>
          </p:grpSpPr>
          <p:pic>
            <p:nvPicPr>
              <p:cNvPr id="37907" name="Picture 4" descr="testtubes"/>
              <p:cNvPicPr>
                <a:picLocks noChangeAspect="1" noChangeArrowheads="1"/>
              </p:cNvPicPr>
              <p:nvPr/>
            </p:nvPicPr>
            <p:blipFill>
              <a:blip r:embed="rId2">
                <a:lum brigh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8333" b="56226"/>
              <a:stretch>
                <a:fillRect/>
              </a:stretch>
            </p:blipFill>
            <p:spPr bwMode="auto">
              <a:xfrm>
                <a:off x="6553200" y="990600"/>
                <a:ext cx="990600" cy="2209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8" name="Picture 4" descr="testtubes"/>
              <p:cNvPicPr>
                <a:picLocks noChangeAspect="1" noChangeArrowheads="1"/>
              </p:cNvPicPr>
              <p:nvPr/>
            </p:nvPicPr>
            <p:blipFill>
              <a:blip r:embed="rId2">
                <a:lum bright="-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67" b="56226"/>
              <a:stretch>
                <a:fillRect/>
              </a:stretch>
            </p:blipFill>
            <p:spPr bwMode="auto">
              <a:xfrm>
                <a:off x="5410200" y="3352800"/>
                <a:ext cx="3581400" cy="2062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909" name="TextBox 197"/>
              <p:cNvSpPr txBox="1">
                <a:spLocks noChangeArrowheads="1"/>
              </p:cNvSpPr>
              <p:nvPr/>
            </p:nvSpPr>
            <p:spPr bwMode="auto">
              <a:xfrm>
                <a:off x="7620000" y="1752600"/>
                <a:ext cx="12954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en-US" sz="1600"/>
                  <a:t>NEGATIVE</a:t>
                </a:r>
              </a:p>
            </p:txBody>
          </p:sp>
          <p:sp>
            <p:nvSpPr>
              <p:cNvPr id="37910" name="TextBox 198"/>
              <p:cNvSpPr txBox="1">
                <a:spLocks noChangeArrowheads="1"/>
              </p:cNvSpPr>
              <p:nvPr/>
            </p:nvSpPr>
            <p:spPr bwMode="auto">
              <a:xfrm>
                <a:off x="5486400" y="5410200"/>
                <a:ext cx="35052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10" charset="-128"/>
                  </a:defRPr>
                </a:lvl9pPr>
              </a:lstStyle>
              <a:p>
                <a:pPr eaLnBrk="1" hangingPunct="1"/>
                <a:r>
                  <a:rPr lang="en-US"/>
                  <a:t>    POSITIVE  </a:t>
                </a:r>
                <a:r>
                  <a:rPr lang="en-US">
                    <a:sym typeface="Wingdings" pitchFamily="2" charset="2"/>
                  </a:rPr>
                  <a:t></a:t>
                </a:r>
                <a:endParaRPr lang="en-US"/>
              </a:p>
            </p:txBody>
          </p:sp>
        </p:grpSp>
      </p:grpSp>
      <p:grpSp>
        <p:nvGrpSpPr>
          <p:cNvPr id="82" name="Group 18"/>
          <p:cNvGrpSpPr>
            <a:grpSpLocks/>
          </p:cNvGrpSpPr>
          <p:nvPr/>
        </p:nvGrpSpPr>
        <p:grpSpPr bwMode="auto">
          <a:xfrm>
            <a:off x="4002230" y="2590825"/>
            <a:ext cx="194600" cy="472374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83" name="Rectangle 82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6" name="Group 18"/>
          <p:cNvGrpSpPr>
            <a:grpSpLocks/>
          </p:cNvGrpSpPr>
          <p:nvPr/>
        </p:nvGrpSpPr>
        <p:grpSpPr bwMode="auto">
          <a:xfrm>
            <a:off x="3618081" y="2514600"/>
            <a:ext cx="231750" cy="466406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87" name="Rectangle 86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0" name="Group 18"/>
          <p:cNvGrpSpPr>
            <a:grpSpLocks/>
          </p:cNvGrpSpPr>
          <p:nvPr/>
        </p:nvGrpSpPr>
        <p:grpSpPr bwMode="auto">
          <a:xfrm>
            <a:off x="4002231" y="3352801"/>
            <a:ext cx="220125" cy="385659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91" name="Rectangle 90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4" name="Group 18"/>
          <p:cNvGrpSpPr>
            <a:grpSpLocks/>
          </p:cNvGrpSpPr>
          <p:nvPr/>
        </p:nvGrpSpPr>
        <p:grpSpPr bwMode="auto">
          <a:xfrm>
            <a:off x="3535403" y="3352801"/>
            <a:ext cx="238201" cy="381407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95" name="Rectangle 94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98" name="Group 18"/>
          <p:cNvGrpSpPr>
            <a:grpSpLocks/>
          </p:cNvGrpSpPr>
          <p:nvPr/>
        </p:nvGrpSpPr>
        <p:grpSpPr bwMode="auto">
          <a:xfrm>
            <a:off x="6684895" y="3305202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99" name="Rectangle 98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02" name="Group 18"/>
          <p:cNvGrpSpPr>
            <a:grpSpLocks/>
          </p:cNvGrpSpPr>
          <p:nvPr/>
        </p:nvGrpSpPr>
        <p:grpSpPr bwMode="auto">
          <a:xfrm>
            <a:off x="6913495" y="3305202"/>
            <a:ext cx="76173" cy="304775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03" name="Rectangle 102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0" name="Group 18"/>
          <p:cNvGrpSpPr>
            <a:grpSpLocks/>
          </p:cNvGrpSpPr>
          <p:nvPr/>
        </p:nvGrpSpPr>
        <p:grpSpPr bwMode="auto">
          <a:xfrm rot="11721724">
            <a:off x="6709646" y="3698014"/>
            <a:ext cx="148461" cy="438168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11" name="Rectangle 110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114" name="Group 18"/>
          <p:cNvGrpSpPr>
            <a:grpSpLocks/>
          </p:cNvGrpSpPr>
          <p:nvPr/>
        </p:nvGrpSpPr>
        <p:grpSpPr bwMode="auto">
          <a:xfrm rot="11721724">
            <a:off x="7014446" y="3698014"/>
            <a:ext cx="148461" cy="438168"/>
            <a:chOff x="1416612" y="1752600"/>
            <a:chExt cx="215529" cy="699608"/>
          </a:xfrm>
          <a:solidFill>
            <a:srgbClr val="00FF00"/>
          </a:solidFill>
        </p:grpSpPr>
        <p:sp>
          <p:nvSpPr>
            <p:cNvPr id="115" name="Rectangle 114"/>
            <p:cNvSpPr/>
            <p:nvPr/>
          </p:nvSpPr>
          <p:spPr>
            <a:xfrm rot="5400000">
              <a:off x="1372253" y="190476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 rot="2773243">
              <a:off x="1264303" y="1953953"/>
              <a:ext cx="380818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 rot="4731003">
              <a:off x="1406388" y="2226083"/>
              <a:ext cx="393512" cy="5873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7" grpId="0"/>
      <p:bldP spid="29729" grpId="0" animBg="1"/>
      <p:bldP spid="118" grpId="0" animBg="1"/>
      <p:bldP spid="1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7566" y="885907"/>
            <a:ext cx="2835965" cy="233238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dirty="0">
                <a:solidFill>
                  <a:schemeClr val="tx1"/>
                </a:solidFill>
              </a:rPr>
              <a:t>“Type and Screen”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83281" y="1110946"/>
            <a:ext cx="8719930" cy="476885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Blood </a:t>
            </a:r>
            <a:r>
              <a:rPr lang="en-US" sz="2800" dirty="0">
                <a:solidFill>
                  <a:srgbClr val="FFFF00"/>
                </a:solidFill>
              </a:rPr>
              <a:t>Type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ABO and </a:t>
            </a:r>
            <a:r>
              <a:rPr lang="en-US" sz="2800" dirty="0" err="1">
                <a:solidFill>
                  <a:schemeClr val="bg1"/>
                </a:solidFill>
              </a:rPr>
              <a:t>RhD</a:t>
            </a:r>
            <a:r>
              <a:rPr lang="en-US" sz="2800" dirty="0">
                <a:solidFill>
                  <a:schemeClr val="bg1"/>
                </a:solidFill>
              </a:rPr>
              <a:t> typing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Antibody </a:t>
            </a:r>
            <a:r>
              <a:rPr lang="en-US" sz="2800" dirty="0">
                <a:solidFill>
                  <a:srgbClr val="FFFF00"/>
                </a:solidFill>
              </a:rPr>
              <a:t>Screen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Test patient plasma for presence of red cell   </a:t>
            </a:r>
            <a:r>
              <a:rPr lang="en-US" sz="2800" i="1" u="sng" dirty="0">
                <a:solidFill>
                  <a:schemeClr val="bg1"/>
                </a:solidFill>
              </a:rPr>
              <a:t>allo</a:t>
            </a:r>
            <a:r>
              <a:rPr lang="en-US" sz="2800" dirty="0">
                <a:solidFill>
                  <a:schemeClr val="bg1"/>
                </a:solidFill>
              </a:rPr>
              <a:t>antibodies</a:t>
            </a:r>
          </a:p>
          <a:p>
            <a:pPr lvl="2" eaLnBrk="1" hangingPunct="1"/>
            <a:r>
              <a:rPr lang="sv-SE" sz="2800" dirty="0">
                <a:solidFill>
                  <a:schemeClr val="bg1"/>
                </a:solidFill>
              </a:rPr>
              <a:t>Anti-D, Anti-E, Anti-e, Anti-C, Anti-c, Anti-K,</a:t>
            </a:r>
          </a:p>
          <a:p>
            <a:pPr lvl="2" eaLnBrk="1" hangingPunct="1"/>
            <a:r>
              <a:rPr lang="sv-SE" sz="2800" dirty="0">
                <a:solidFill>
                  <a:schemeClr val="bg1"/>
                </a:solidFill>
              </a:rPr>
              <a:t> Anti-Jka, etc</a:t>
            </a:r>
            <a:r>
              <a:rPr lang="en-US" sz="2800" dirty="0">
                <a:solidFill>
                  <a:schemeClr val="bg1"/>
                </a:solidFill>
              </a:rPr>
              <a:t>….</a:t>
            </a:r>
          </a:p>
          <a:p>
            <a:pPr lvl="1" eaLnBrk="1" hangingPunct="1"/>
            <a:r>
              <a:rPr lang="en-US" sz="2800" dirty="0">
                <a:solidFill>
                  <a:srgbClr val="FFFF00"/>
                </a:solidFill>
              </a:rPr>
              <a:t>Ab screen positive = O- may not be safe</a:t>
            </a:r>
            <a:endParaRPr lang="sv-SE" sz="2800" dirty="0">
              <a:solidFill>
                <a:srgbClr val="FFFF00"/>
              </a:solidFill>
            </a:endParaRPr>
          </a:p>
          <a:p>
            <a:pPr lvl="1" eaLnBrk="1" hangingPunct="1"/>
            <a:endParaRPr lang="en-US" sz="2100" dirty="0"/>
          </a:p>
        </p:txBody>
      </p:sp>
      <p:pic>
        <p:nvPicPr>
          <p:cNvPr id="38916" name="Picture 11" descr="bloodclip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816" y="2787954"/>
            <a:ext cx="2835965" cy="3091842"/>
          </a:xfr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89" y="553242"/>
            <a:ext cx="3611217" cy="19827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sv-SE" dirty="0">
                <a:solidFill>
                  <a:schemeClr val="tx1"/>
                </a:solidFill>
              </a:rPr>
              <a:t>”Type and </a:t>
            </a:r>
            <a:br>
              <a:rPr lang="sv-SE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Cross” </a:t>
            </a:r>
          </a:p>
        </p:txBody>
      </p:sp>
      <p:sp>
        <p:nvSpPr>
          <p:cNvPr id="39939" name="Rectangle 8"/>
          <p:cNvSpPr>
            <a:spLocks noGrp="1" noChangeArrowheads="1"/>
          </p:cNvSpPr>
          <p:nvPr>
            <p:ph idx="1"/>
          </p:nvPr>
        </p:nvSpPr>
        <p:spPr>
          <a:xfrm>
            <a:off x="3892412" y="1731962"/>
            <a:ext cx="7048500" cy="50482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sv-SE" sz="3200" u="sng" dirty="0">
                <a:solidFill>
                  <a:schemeClr val="tx1"/>
                </a:solidFill>
              </a:rPr>
              <a:t>Crossmatch</a:t>
            </a:r>
            <a:endParaRPr lang="sv-SE" sz="3200" dirty="0">
              <a:solidFill>
                <a:schemeClr val="tx1"/>
              </a:solidFill>
            </a:endParaRPr>
          </a:p>
          <a:p>
            <a:pPr eaLnBrk="1" hangingPunct="1"/>
            <a:endParaRPr lang="sv-SE" sz="2500" dirty="0"/>
          </a:p>
        </p:txBody>
      </p:sp>
      <p:sp>
        <p:nvSpPr>
          <p:cNvPr id="39940" name="AutoShape 9"/>
          <p:cNvSpPr>
            <a:spLocks noChangeArrowheads="1"/>
          </p:cNvSpPr>
          <p:nvPr/>
        </p:nvSpPr>
        <p:spPr bwMode="auto">
          <a:xfrm rot="-5400000">
            <a:off x="3580469" y="3428207"/>
            <a:ext cx="1439863" cy="431800"/>
          </a:xfrm>
          <a:prstGeom prst="flowChartOnlineStorage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10"/>
          <p:cNvSpPr>
            <a:spLocks noChangeArrowheads="1"/>
          </p:cNvSpPr>
          <p:nvPr/>
        </p:nvSpPr>
        <p:spPr bwMode="auto">
          <a:xfrm>
            <a:off x="5019538" y="3357563"/>
            <a:ext cx="1223963" cy="576262"/>
          </a:xfrm>
          <a:prstGeom prst="rightArrow">
            <a:avLst>
              <a:gd name="adj1" fmla="val 50000"/>
              <a:gd name="adj2" fmla="val 53099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11"/>
          <p:cNvSpPr>
            <a:spLocks noChangeArrowheads="1"/>
          </p:cNvSpPr>
          <p:nvPr/>
        </p:nvSpPr>
        <p:spPr bwMode="auto">
          <a:xfrm>
            <a:off x="4084500" y="2492375"/>
            <a:ext cx="431800" cy="431800"/>
          </a:xfrm>
          <a:prstGeom prst="flowChartMerg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Text Box 12"/>
          <p:cNvSpPr txBox="1">
            <a:spLocks noChangeArrowheads="1"/>
          </p:cNvSpPr>
          <p:nvPr/>
        </p:nvSpPr>
        <p:spPr bwMode="auto">
          <a:xfrm>
            <a:off x="4516300" y="243998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400" dirty="0"/>
              <a:t>Donor </a:t>
            </a:r>
            <a:r>
              <a:rPr lang="sv-SE" sz="2400" dirty="0" err="1"/>
              <a:t>rbc</a:t>
            </a:r>
            <a:endParaRPr lang="sv-SE" sz="2400" dirty="0"/>
          </a:p>
        </p:txBody>
      </p:sp>
      <p:sp>
        <p:nvSpPr>
          <p:cNvPr id="39944" name="Text Box 13"/>
          <p:cNvSpPr txBox="1">
            <a:spLocks noChangeArrowheads="1"/>
          </p:cNvSpPr>
          <p:nvPr/>
        </p:nvSpPr>
        <p:spPr bwMode="auto">
          <a:xfrm>
            <a:off x="3443150" y="4430713"/>
            <a:ext cx="1809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/>
              <a:t>Patient Plasma</a:t>
            </a:r>
          </a:p>
        </p:txBody>
      </p:sp>
      <p:sp>
        <p:nvSpPr>
          <p:cNvPr id="39945" name="AutoShape 14"/>
          <p:cNvSpPr>
            <a:spLocks noChangeArrowheads="1"/>
          </p:cNvSpPr>
          <p:nvPr/>
        </p:nvSpPr>
        <p:spPr bwMode="auto">
          <a:xfrm rot="-5400000">
            <a:off x="6244294" y="3285332"/>
            <a:ext cx="1439863" cy="431800"/>
          </a:xfrm>
          <a:prstGeom prst="flowChartOnlineStorage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Text Box 15"/>
          <p:cNvSpPr txBox="1">
            <a:spLocks noChangeArrowheads="1"/>
          </p:cNvSpPr>
          <p:nvPr/>
        </p:nvSpPr>
        <p:spPr bwMode="auto">
          <a:xfrm>
            <a:off x="6100625" y="4292600"/>
            <a:ext cx="1860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/>
              <a:t>Agglutination or hemolysis ?</a:t>
            </a:r>
          </a:p>
        </p:txBody>
      </p:sp>
      <p:sp>
        <p:nvSpPr>
          <p:cNvPr id="39947" name="AutoShape 16"/>
          <p:cNvSpPr>
            <a:spLocks noChangeArrowheads="1"/>
          </p:cNvSpPr>
          <p:nvPr/>
        </p:nvSpPr>
        <p:spPr bwMode="auto">
          <a:xfrm>
            <a:off x="7827825" y="3789363"/>
            <a:ext cx="1223962" cy="576262"/>
          </a:xfrm>
          <a:prstGeom prst="rightArrow">
            <a:avLst>
              <a:gd name="adj1" fmla="val 50000"/>
              <a:gd name="adj2" fmla="val 53099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AutoShape 17"/>
          <p:cNvSpPr>
            <a:spLocks noChangeArrowheads="1"/>
          </p:cNvSpPr>
          <p:nvPr/>
        </p:nvSpPr>
        <p:spPr bwMode="auto">
          <a:xfrm>
            <a:off x="7827825" y="2565401"/>
            <a:ext cx="1223962" cy="576263"/>
          </a:xfrm>
          <a:prstGeom prst="rightArrow">
            <a:avLst>
              <a:gd name="adj1" fmla="val 50000"/>
              <a:gd name="adj2" fmla="val 53099"/>
            </a:avLst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9" name="AutoShape 18"/>
          <p:cNvSpPr>
            <a:spLocks noChangeArrowheads="1"/>
          </p:cNvSpPr>
          <p:nvPr/>
        </p:nvSpPr>
        <p:spPr bwMode="auto">
          <a:xfrm rot="-5400000">
            <a:off x="8765244" y="2564607"/>
            <a:ext cx="1439863" cy="431800"/>
          </a:xfrm>
          <a:prstGeom prst="flowChartOnlineStorag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AutoShape 19"/>
          <p:cNvSpPr>
            <a:spLocks noChangeArrowheads="1"/>
          </p:cNvSpPr>
          <p:nvPr/>
        </p:nvSpPr>
        <p:spPr bwMode="auto">
          <a:xfrm rot="-5400000">
            <a:off x="8765244" y="4077494"/>
            <a:ext cx="1439862" cy="431800"/>
          </a:xfrm>
          <a:prstGeom prst="flowChartOnlineStorage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Text Box 20"/>
          <p:cNvSpPr txBox="1">
            <a:spLocks noChangeArrowheads="1"/>
          </p:cNvSpPr>
          <p:nvPr/>
        </p:nvSpPr>
        <p:spPr bwMode="auto">
          <a:xfrm>
            <a:off x="9928087" y="2492376"/>
            <a:ext cx="202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/>
              <a:t>YES: Do not give</a:t>
            </a:r>
          </a:p>
        </p:txBody>
      </p:sp>
      <p:sp>
        <p:nvSpPr>
          <p:cNvPr id="39952" name="Text Box 21"/>
          <p:cNvSpPr txBox="1">
            <a:spLocks noChangeArrowheads="1"/>
          </p:cNvSpPr>
          <p:nvPr/>
        </p:nvSpPr>
        <p:spPr bwMode="auto">
          <a:xfrm>
            <a:off x="10016987" y="4076701"/>
            <a:ext cx="177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/>
              <a:t>NO: Ok to give</a:t>
            </a:r>
          </a:p>
        </p:txBody>
      </p:sp>
      <p:sp>
        <p:nvSpPr>
          <p:cNvPr id="39953" name="TextBox 16"/>
          <p:cNvSpPr txBox="1">
            <a:spLocks noChangeArrowheads="1"/>
          </p:cNvSpPr>
          <p:nvPr/>
        </p:nvSpPr>
        <p:spPr bwMode="auto">
          <a:xfrm>
            <a:off x="3406637" y="5527676"/>
            <a:ext cx="838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/>
            <a:r>
              <a:rPr lang="en-US" sz="2800" b="1" dirty="0"/>
              <a:t>TYPE &amp; CROSS:  </a:t>
            </a:r>
            <a:r>
              <a:rPr lang="en-US" sz="2800" dirty="0"/>
              <a:t>Includes ABO, </a:t>
            </a:r>
            <a:r>
              <a:rPr lang="en-US" sz="2800" dirty="0" err="1"/>
              <a:t>RhD</a:t>
            </a:r>
            <a:r>
              <a:rPr lang="en-US" sz="2800" dirty="0"/>
              <a:t> type, antibody screen and crossmatch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E8DCE-5A48-4EBD-91DF-A7E1B0C1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59" y="-720203"/>
            <a:ext cx="2947482" cy="460118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023B5-1079-43EF-8AF2-72325F981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A 42yo woman is 8 months s/p allogeneic SCT for AML.  Her Hb is 6.9. 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Which of the following modifications do you recommend to decrease the risk of CMV transmission?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A. Irradiation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B. Volume Reduction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C. Leukocyte Reduced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D. Washed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E. Directed Donation</a:t>
            </a:r>
          </a:p>
        </p:txBody>
      </p:sp>
    </p:spTree>
    <p:extLst>
      <p:ext uri="{BB962C8B-B14F-4D97-AF65-F5344CB8AC3E}">
        <p14:creationId xmlns:p14="http://schemas.microsoft.com/office/powerpoint/2010/main" val="1645556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E8DCE-5A48-4EBD-91DF-A7E1B0C15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14692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023B5-1079-43EF-8AF2-72325F981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A 42yo woman is 8 months s/p allogeneic SCT for AML.  Her Hb is 6.9.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Which of the following modifications do you recommend to decrease the risk of CMV transmission? </a:t>
            </a:r>
          </a:p>
          <a:p>
            <a:pPr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A. Irradiation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B. Volume Reduction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rgbClr val="FFFF00"/>
                </a:solidFill>
              </a:rPr>
              <a:t>C. Leukocyte Reduced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D. Washed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E. Directed Donation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6DF08-B284-4F85-8BBA-BE6613234678}"/>
              </a:ext>
            </a:extLst>
          </p:cNvPr>
          <p:cNvSpPr txBox="1"/>
          <p:nvPr/>
        </p:nvSpPr>
        <p:spPr>
          <a:xfrm>
            <a:off x="8038769" y="3485388"/>
            <a:ext cx="30082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Leukocyte-reduced transfusion is considered ‘CMV-safe’ since CMV resides predominately within WBC</a:t>
            </a:r>
          </a:p>
        </p:txBody>
      </p:sp>
    </p:spTree>
    <p:extLst>
      <p:ext uri="{BB962C8B-B14F-4D97-AF65-F5344CB8AC3E}">
        <p14:creationId xmlns:p14="http://schemas.microsoft.com/office/powerpoint/2010/main" val="781274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592" y="835923"/>
            <a:ext cx="5387975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3600" dirty="0">
                <a:solidFill>
                  <a:schemeClr val="tx1"/>
                </a:solidFill>
              </a:rPr>
              <a:t>Leukoreduction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2186" y="1534686"/>
            <a:ext cx="8077200" cy="42599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3200" dirty="0">
                <a:solidFill>
                  <a:schemeClr val="bg1"/>
                </a:solidFill>
              </a:rPr>
              <a:t>Filtration of blood products to remove WBC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Decrease risk of febrile rections from 2% </a:t>
            </a:r>
            <a:r>
              <a:rPr lang="sv-SE" sz="2800" dirty="0">
                <a:solidFill>
                  <a:schemeClr val="bg1"/>
                </a:solidFill>
                <a:sym typeface="Wingdings" pitchFamily="2" charset="2"/>
              </a:rPr>
              <a:t> 1% </a:t>
            </a:r>
            <a:endParaRPr lang="sv-SE" sz="28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Decrease risk of allosensitization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Decrease risk of CMV transmission 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Cellular restricted pathogen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sv-SE" dirty="0"/>
          </a:p>
        </p:txBody>
      </p:sp>
      <p:sp>
        <p:nvSpPr>
          <p:cNvPr id="59396" name="Text Box 7"/>
          <p:cNvSpPr txBox="1">
            <a:spLocks noChangeArrowheads="1"/>
          </p:cNvSpPr>
          <p:nvPr/>
        </p:nvSpPr>
        <p:spPr bwMode="auto">
          <a:xfrm>
            <a:off x="8737601" y="6467475"/>
            <a:ext cx="18272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200"/>
              <a:t>ciboulette.blogspot.com </a:t>
            </a:r>
          </a:p>
        </p:txBody>
      </p:sp>
      <p:pic>
        <p:nvPicPr>
          <p:cNvPr id="59397" name="Picture 10" descr="35A5C2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91" y="2207523"/>
            <a:ext cx="3090747" cy="212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1" y="783535"/>
            <a:ext cx="7848600" cy="1371600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Irradiation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3665219" y="1949394"/>
            <a:ext cx="8229600" cy="4619046"/>
          </a:xfrm>
        </p:spPr>
        <p:txBody>
          <a:bodyPr>
            <a:normAutofit lnSpcReduction="10000"/>
          </a:bodyPr>
          <a:lstStyle/>
          <a:p>
            <a:pPr marL="0" lvl="1" indent="0" algn="ctr">
              <a:buClr>
                <a:schemeClr val="bg2"/>
              </a:buClr>
              <a:buSzPct val="75000"/>
              <a:buNone/>
              <a:defRPr/>
            </a:pPr>
            <a:r>
              <a:rPr lang="sv-SE" sz="2800" dirty="0">
                <a:solidFill>
                  <a:schemeClr val="bg1"/>
                </a:solidFill>
              </a:rPr>
              <a:t>Protects from Transfusion Associated </a:t>
            </a:r>
          </a:p>
          <a:p>
            <a:pPr marL="0" lvl="1" indent="0" algn="ctr">
              <a:buClr>
                <a:schemeClr val="bg2"/>
              </a:buClr>
              <a:buSzPct val="75000"/>
              <a:buNone/>
              <a:defRPr/>
            </a:pPr>
            <a:r>
              <a:rPr lang="sv-SE" sz="2800" dirty="0" err="1">
                <a:solidFill>
                  <a:schemeClr val="bg1"/>
                </a:solidFill>
              </a:rPr>
              <a:t>Graft</a:t>
            </a:r>
            <a:r>
              <a:rPr lang="sv-SE" sz="2800" dirty="0">
                <a:solidFill>
                  <a:schemeClr val="bg1"/>
                </a:solidFill>
              </a:rPr>
              <a:t> Versus Host Disease (TA-GVHD)</a:t>
            </a:r>
          </a:p>
          <a:p>
            <a:pPr marL="708660" lvl="1" indent="-342900">
              <a:defRPr/>
            </a:pPr>
            <a:endParaRPr lang="sv-SE" sz="2800" dirty="0">
              <a:solidFill>
                <a:schemeClr val="bg1"/>
              </a:solidFill>
            </a:endParaRPr>
          </a:p>
          <a:p>
            <a:pPr marL="708660" lvl="1" indent="-342900">
              <a:defRPr/>
            </a:pPr>
            <a:r>
              <a:rPr lang="sv-SE" sz="2800" dirty="0" err="1">
                <a:solidFill>
                  <a:schemeClr val="bg1"/>
                </a:solidFill>
              </a:rPr>
              <a:t>Inactivates</a:t>
            </a:r>
            <a:r>
              <a:rPr lang="sv-SE" sz="2800" dirty="0">
                <a:solidFill>
                  <a:schemeClr val="bg1"/>
                </a:solidFill>
              </a:rPr>
              <a:t> lymphocyte division in blood product</a:t>
            </a:r>
          </a:p>
          <a:p>
            <a:pPr marL="708660" lvl="1" indent="-342900">
              <a:defRPr/>
            </a:pPr>
            <a:r>
              <a:rPr lang="sv-SE" sz="2800" dirty="0">
                <a:solidFill>
                  <a:schemeClr val="bg1"/>
                </a:solidFill>
              </a:rPr>
              <a:t>2,500 cGy (cesium)</a:t>
            </a:r>
          </a:p>
          <a:p>
            <a:pPr lvl="2">
              <a:defRPr/>
            </a:pPr>
            <a:r>
              <a:rPr lang="en-US" sz="2800" dirty="0">
                <a:solidFill>
                  <a:schemeClr val="bg1"/>
                </a:solidFill>
              </a:rPr>
              <a:t>Fetuses / newborns</a:t>
            </a:r>
          </a:p>
          <a:p>
            <a:pPr lvl="2">
              <a:defRPr/>
            </a:pPr>
            <a:r>
              <a:rPr lang="en-US" sz="2800" dirty="0">
                <a:solidFill>
                  <a:schemeClr val="bg1"/>
                </a:solidFill>
              </a:rPr>
              <a:t>Bone marrow transplant patients / candidates</a:t>
            </a:r>
          </a:p>
          <a:p>
            <a:pPr lvl="2">
              <a:defRPr/>
            </a:pPr>
            <a:r>
              <a:rPr lang="en-US" sz="2800" dirty="0">
                <a:solidFill>
                  <a:schemeClr val="bg1"/>
                </a:solidFill>
              </a:rPr>
              <a:t>Hematological malignancy</a:t>
            </a:r>
          </a:p>
          <a:p>
            <a:pPr lvl="2">
              <a:defRPr/>
            </a:pPr>
            <a:r>
              <a:rPr lang="en-US" sz="2800" dirty="0">
                <a:solidFill>
                  <a:schemeClr val="bg1"/>
                </a:solidFill>
              </a:rPr>
              <a:t>Congenital immunodeficiency (DiGeorge Syndrome, etc)</a:t>
            </a:r>
          </a:p>
          <a:p>
            <a:pPr lvl="2">
              <a:defRPr/>
            </a:pPr>
            <a:r>
              <a:rPr lang="en-US" sz="2800" dirty="0">
                <a:solidFill>
                  <a:schemeClr val="bg1"/>
                </a:solidFill>
              </a:rPr>
              <a:t>Blood relative blood donations</a:t>
            </a:r>
          </a:p>
          <a:p>
            <a:pPr lvl="2">
              <a:buNone/>
              <a:defRPr/>
            </a:pPr>
            <a:endParaRPr lang="sv-SE" dirty="0"/>
          </a:p>
          <a:p>
            <a:pPr lvl="2">
              <a:buFont typeface="Wingdings"/>
              <a:buChar char=""/>
              <a:defRPr/>
            </a:pPr>
            <a:endParaRPr lang="sv-SE" dirty="0"/>
          </a:p>
          <a:p>
            <a:pPr marL="320040" indent="-320040">
              <a:lnSpc>
                <a:spcPct val="80000"/>
              </a:lnSpc>
              <a:buFont typeface="Wingdings"/>
              <a:buChar char=""/>
              <a:defRPr/>
            </a:pPr>
            <a:endParaRPr lang="sv-SE" sz="2000" dirty="0"/>
          </a:p>
          <a:p>
            <a:pPr marL="640080" lvl="1" indent="-274320">
              <a:lnSpc>
                <a:spcPct val="80000"/>
              </a:lnSpc>
              <a:buFont typeface="Wingdings 2"/>
              <a:buChar char=""/>
              <a:defRPr/>
            </a:pPr>
            <a:endParaRPr lang="sv-SE" sz="1800" dirty="0"/>
          </a:p>
          <a:p>
            <a:pPr marL="640080" lvl="1" indent="-274320">
              <a:lnSpc>
                <a:spcPct val="80000"/>
              </a:lnSpc>
              <a:buFont typeface="Wingdings 2"/>
              <a:buChar char=""/>
              <a:defRPr/>
            </a:pPr>
            <a:endParaRPr lang="sv-SE" sz="1800" dirty="0"/>
          </a:p>
          <a:p>
            <a:pPr marL="640080" lvl="1" indent="-274320">
              <a:lnSpc>
                <a:spcPct val="80000"/>
              </a:lnSpc>
              <a:buFont typeface="Wingdings 2"/>
              <a:buChar char=""/>
              <a:defRPr/>
            </a:pPr>
            <a:endParaRPr lang="sv-SE" sz="1800" dirty="0"/>
          </a:p>
          <a:p>
            <a:pPr marL="320040" indent="-320040">
              <a:lnSpc>
                <a:spcPct val="80000"/>
              </a:lnSpc>
              <a:buFont typeface="Wingdings"/>
              <a:buChar char=""/>
              <a:defRPr/>
            </a:pPr>
            <a:endParaRPr lang="en-US" sz="2000" dirty="0"/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auto">
          <a:xfrm>
            <a:off x="1843438" y="0"/>
            <a:ext cx="2133600" cy="2057400"/>
          </a:xfrm>
          <a:prstGeom prst="lightningBol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ChangeArrowheads="1"/>
          </p:cNvSpPr>
          <p:nvPr/>
        </p:nvSpPr>
        <p:spPr bwMode="auto">
          <a:xfrm>
            <a:off x="3592796" y="762795"/>
            <a:ext cx="7565708" cy="537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68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</a:rPr>
              <a:t>y.o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. female restrained passenger in a high-speed motor vehicle crash is brought to BUMCP trauma bay where she is diagnosed with a pelvic fracture and requires urgent surgery. She has a history of a mechanical mitral valve replacement 10 years prior and is on warfarin. </a:t>
            </a:r>
          </a:p>
          <a:p>
            <a:pPr>
              <a:lnSpc>
                <a:spcPct val="90000"/>
              </a:lnSpc>
              <a:buClr>
                <a:srgbClr val="FFFF00"/>
              </a:buClr>
              <a:buSzPct val="125000"/>
            </a:pPr>
            <a:endParaRPr lang="en-US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lnSpc>
                <a:spcPct val="90000"/>
              </a:lnSpc>
              <a:buClr>
                <a:srgbClr val="FFFF00"/>
              </a:buClr>
              <a:buSzPct val="125000"/>
            </a:pPr>
            <a:r>
              <a:rPr lang="en-US" b="1" dirty="0">
                <a:solidFill>
                  <a:schemeClr val="bg1"/>
                </a:solidFill>
                <a:latin typeface="Arial" pitchFamily="34" charset="0"/>
              </a:rPr>
              <a:t>Laboratories: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WBC = 7.9 (normal: 4.3-10k/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</a:rPr>
              <a:t>uL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 err="1">
                <a:solidFill>
                  <a:schemeClr val="bg1"/>
                </a:solidFill>
                <a:latin typeface="Arial" pitchFamily="34" charset="0"/>
              </a:rPr>
              <a:t>Hct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 = 37%  (normal :36-45%)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Platelet count = 225,000/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L (normal: 150-400,000/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uL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PT = 23 sec   (normal: 10.4-12.8 seconds) INR : 2.3 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PTT = 39 sec (normal: 24-36 seconds)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  <a:sym typeface="Symbol" pitchFamily="18" charset="2"/>
              </a:rPr>
              <a:t>Fibrinogen = 175 mg/dL (normal: 150-400 mg/dL)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She is given IV vitamin K, 4 units of FFP and 4 units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</a:rPr>
              <a:t>pRBCs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 and taken to surgery. Postoperatively, she is transfused 2 units of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</a:rPr>
              <a:t>pRBCs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 + 2 more units of FFP.</a:t>
            </a:r>
          </a:p>
          <a:p>
            <a:pPr>
              <a:spcBef>
                <a:spcPts val="1800"/>
              </a:spcBef>
              <a:buClr>
                <a:srgbClr val="FFFF00"/>
              </a:buClr>
              <a:buSzPct val="125000"/>
            </a:pPr>
            <a:r>
              <a:rPr lang="en-US" dirty="0">
                <a:solidFill>
                  <a:schemeClr val="bg1"/>
                </a:solidFill>
                <a:latin typeface="Arial" pitchFamily="34" charset="0"/>
              </a:rPr>
              <a:t>One hour later, you are called to see her for trouble breathing and chest tightness. You auscultate bilateral inspiratory rales throughout. Her O2 saturations fell from 98% to 82% on room air.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18511-69AB-434D-98F5-F1769B8910D7}"/>
              </a:ext>
            </a:extLst>
          </p:cNvPr>
          <p:cNvSpPr txBox="1"/>
          <p:nvPr/>
        </p:nvSpPr>
        <p:spPr>
          <a:xfrm>
            <a:off x="807720" y="1920240"/>
            <a:ext cx="202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Case 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1793875" y="639763"/>
            <a:ext cx="1028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1746" name="Picture 3" descr="Noncardiac pulmonary edema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64" y="1948012"/>
            <a:ext cx="5239791" cy="367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4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702766"/>
              </p:ext>
            </p:extLst>
          </p:nvPr>
        </p:nvGraphicFramePr>
        <p:xfrm>
          <a:off x="5971821" y="1948012"/>
          <a:ext cx="5378779" cy="3675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206349" imgH="4000000" progId="Photoshop.Image.8">
                  <p:embed/>
                </p:oleObj>
              </mc:Choice>
              <mc:Fallback>
                <p:oleObj name="Image" r:id="rId3" imgW="5206349" imgH="4000000" progId="Photoshop.Image.8">
                  <p:embed/>
                  <p:pic>
                    <p:nvPicPr>
                      <p:cNvPr id="3174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1821" y="1948012"/>
                        <a:ext cx="5378779" cy="3675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-1848909" y="1184207"/>
            <a:ext cx="70982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ja-JP" sz="2800" dirty="0">
                <a:latin typeface="Arial" pitchFamily="34" charset="0"/>
              </a:rPr>
              <a:t>Chest </a:t>
            </a:r>
            <a:r>
              <a:rPr lang="en-US" altLang="ja-JP" sz="2800" dirty="0" err="1">
                <a:latin typeface="Arial" pitchFamily="34" charset="0"/>
              </a:rPr>
              <a:t>Xray</a:t>
            </a:r>
            <a:r>
              <a:rPr lang="en-US" altLang="ja-JP" sz="2800" dirty="0">
                <a:latin typeface="Arial" pitchFamily="34" charset="0"/>
              </a:rPr>
              <a:t> Now</a:t>
            </a:r>
            <a:endParaRPr lang="en-US" sz="2800" dirty="0">
              <a:latin typeface="Arial" pitchFamily="34" charset="0"/>
            </a:endParaRPr>
          </a:p>
        </p:txBody>
      </p:sp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5847644" y="1008767"/>
            <a:ext cx="48022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</a:rPr>
              <a:t>Preoperative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</a:rPr>
              <a:t>Chest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</a:rPr>
              <a:t>Xray</a:t>
            </a:r>
            <a:endParaRPr lang="en-US" sz="320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ChangeArrowheads="1"/>
          </p:cNvSpPr>
          <p:nvPr/>
        </p:nvSpPr>
        <p:spPr bwMode="auto">
          <a:xfrm>
            <a:off x="3602495" y="818295"/>
            <a:ext cx="7078678" cy="241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FFFF00"/>
              </a:buClr>
              <a:buSzPct val="125000"/>
            </a:pP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A repeat EKG shows no ischemic changes and cardiac biomarkers are negative. Her oxygenation continues to deteriorate and despite 80 mg of IV furosemide, she requires intubation.  Her urine output is 1 liter over the next 2 hours and her hematocrit remains stable. After 6 hours on the ventilator, her chest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</a:rPr>
              <a:t>xray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 remains unchanged.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22D5BE-B2E6-494E-A5C2-9ECB7B755705}"/>
              </a:ext>
            </a:extLst>
          </p:cNvPr>
          <p:cNvSpPr txBox="1"/>
          <p:nvPr/>
        </p:nvSpPr>
        <p:spPr>
          <a:xfrm>
            <a:off x="3681517" y="3362049"/>
            <a:ext cx="76872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What is the most likely diagnosis?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Hemolytic transfusion reaction</a:t>
            </a:r>
          </a:p>
          <a:p>
            <a:pPr marL="342900" indent="-342900"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TRALI</a:t>
            </a:r>
          </a:p>
          <a:p>
            <a:pPr marL="342900" indent="-342900"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TACO</a:t>
            </a:r>
          </a:p>
          <a:p>
            <a:pPr marL="342900" indent="-342900"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Sepsis</a:t>
            </a:r>
          </a:p>
          <a:p>
            <a:pPr marL="342900" indent="-342900">
              <a:buAutoNum type="alphaUcPeriod"/>
            </a:pPr>
            <a:r>
              <a:rPr lang="en-US" sz="2400" dirty="0">
                <a:solidFill>
                  <a:schemeClr val="bg1"/>
                </a:solidFill>
              </a:rPr>
              <a:t>Diffuse alveolar hemorrhage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7B5F6A-C1A6-FF42-B62C-5EDE0CA21C29}"/>
              </a:ext>
            </a:extLst>
          </p:cNvPr>
          <p:cNvSpPr txBox="1"/>
          <p:nvPr/>
        </p:nvSpPr>
        <p:spPr>
          <a:xfrm>
            <a:off x="699912" y="1104527"/>
            <a:ext cx="233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Case 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TRALI-figure-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28600"/>
            <a:ext cx="102870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79023" y="1028846"/>
            <a:ext cx="3030191" cy="1382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Possible Etiologies of TRALI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3578577" y="1200150"/>
            <a:ext cx="8534400" cy="44577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Donor Antibodies</a:t>
            </a:r>
          </a:p>
          <a:p>
            <a:pPr marL="457200" lvl="1" indent="0">
              <a:spcBef>
                <a:spcPct val="0"/>
              </a:spcBef>
              <a:buClr>
                <a:srgbClr val="FFFF00"/>
              </a:buClr>
              <a:buSzPct val="125000"/>
              <a:buNone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anti HLA, Class I &amp; II</a:t>
            </a:r>
          </a:p>
          <a:p>
            <a:pPr marL="457200" lvl="1" indent="0">
              <a:spcBef>
                <a:spcPct val="0"/>
              </a:spcBef>
              <a:buClr>
                <a:srgbClr val="FFFF00"/>
              </a:buClr>
              <a:buSzPct val="125000"/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-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anti PMN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Recipient antibodies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Leukocyte priming activity</a:t>
            </a:r>
          </a:p>
          <a:p>
            <a:pPr marL="457200" lvl="1" indent="0">
              <a:spcBef>
                <a:spcPct val="0"/>
              </a:spcBef>
              <a:buClr>
                <a:srgbClr val="FFFF00"/>
              </a:buClr>
              <a:buSzPct val="125000"/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lipids increase with component storage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Cytokines – IL6, IL8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3578577" y="468841"/>
            <a:ext cx="7322080" cy="742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Two days later her 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requirement is significantly decreased, her CXR has improved and she is extubated.</a:t>
            </a:r>
          </a:p>
          <a:p>
            <a:pPr>
              <a:buClr>
                <a:srgbClr val="FFFF00"/>
              </a:buClr>
              <a:buSzPct val="125000"/>
              <a:defRPr/>
            </a:pPr>
            <a:endParaRPr lang="en-US" sz="1800" dirty="0">
              <a:solidFill>
                <a:schemeClr val="bg1"/>
              </a:solidFill>
              <a:latin typeface="Arial" charset="0"/>
            </a:endParaRP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At that time, her laboratories showed the following: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WBC: 8.2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(4.3-10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Hematocrit: 32% (36-45%)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Platelets: 285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(150-400K/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FFFF00"/>
              </a:buClr>
              <a:buSzPct val="125000"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PT 11.2 sec (10.4-12.8 sec)</a:t>
            </a:r>
            <a:r>
              <a:rPr lang="en-US" sz="1800" dirty="0">
                <a:solidFill>
                  <a:schemeClr val="bg1"/>
                </a:solidFill>
                <a:latin typeface="Arial" charset="0"/>
                <a:sym typeface="Symbol" charset="0"/>
              </a:rPr>
              <a:t> INR:1.0</a:t>
            </a:r>
          </a:p>
          <a:p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Today, on post-op day #4, her Hb is 6g/dL (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</a:rPr>
              <a:t>Hct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 21%). This is significantly lower, which causes a concern for bleeding, so the heparin for the mitral valve is discontinued. An abdominal/pelvic CT is negative for retroperitoneal bleed. There is no obvious GI bleeding from the NG or stool. Another 4 units of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</a:rPr>
              <a:t>pRBCs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 are ordered, and you are called from the blood bank.</a:t>
            </a:r>
            <a:r>
              <a:rPr lang="en-US" sz="1800" dirty="0"/>
              <a:t> 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What is the most likely mechanism of the patient’s drop in </a:t>
            </a:r>
            <a:r>
              <a:rPr lang="en-US" sz="1800" dirty="0" err="1">
                <a:solidFill>
                  <a:schemeClr val="bg1"/>
                </a:solidFill>
              </a:rPr>
              <a:t>Hct</a:t>
            </a:r>
            <a:r>
              <a:rPr lang="en-US" sz="1800" dirty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Operative site bleeding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Fluid overload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Immune-mediated 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Bone Marrow dysfunction</a:t>
            </a:r>
          </a:p>
          <a:p>
            <a:pPr>
              <a:spcAft>
                <a:spcPts val="1200"/>
              </a:spcAft>
              <a:buClr>
                <a:srgbClr val="FFFF00"/>
              </a:buClr>
              <a:buSzPct val="125000"/>
            </a:pPr>
            <a:endParaRPr lang="en-US" sz="18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Aft>
                <a:spcPts val="1200"/>
              </a:spcAft>
              <a:buClr>
                <a:srgbClr val="FFFF00"/>
              </a:buClr>
              <a:buSzPct val="125000"/>
            </a:pPr>
            <a:endParaRPr lang="en-US" sz="18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buClr>
                <a:srgbClr val="FFFF00"/>
              </a:buClr>
              <a:buSzPct val="125000"/>
              <a:defRPr/>
            </a:pPr>
            <a:endParaRPr lang="en-US" sz="1800" dirty="0">
              <a:solidFill>
                <a:schemeClr val="bg1"/>
              </a:solidFill>
              <a:latin typeface="Arial" charset="0"/>
              <a:sym typeface="Symbol" charset="0"/>
            </a:endParaRPr>
          </a:p>
          <a:p>
            <a:pPr>
              <a:buClr>
                <a:srgbClr val="FFFF00"/>
              </a:buClr>
              <a:buSzPct val="125000"/>
              <a:defRPr/>
            </a:pPr>
            <a:endParaRPr lang="en-US" sz="1800" dirty="0">
              <a:solidFill>
                <a:schemeClr val="bg1"/>
              </a:solidFill>
              <a:latin typeface="Arial" charset="0"/>
              <a:sym typeface="Symbol" charset="0"/>
            </a:endParaRPr>
          </a:p>
          <a:p>
            <a:pPr>
              <a:buClr>
                <a:srgbClr val="FFFF00"/>
              </a:buClr>
              <a:buSzPct val="125000"/>
              <a:defRPr/>
            </a:pPr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C6D74-FFAE-D841-A642-6642FA062AD7}"/>
              </a:ext>
            </a:extLst>
          </p:cNvPr>
          <p:cNvSpPr txBox="1"/>
          <p:nvPr/>
        </p:nvSpPr>
        <p:spPr>
          <a:xfrm>
            <a:off x="553156" y="1253067"/>
            <a:ext cx="2370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Case 5: </a:t>
            </a:r>
          </a:p>
          <a:p>
            <a:r>
              <a:rPr lang="en-US" sz="3600" dirty="0"/>
              <a:t>New Problem!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 noChangeArrowheads="1"/>
          </p:cNvSpPr>
          <p:nvPr/>
        </p:nvSpPr>
        <p:spPr bwMode="auto">
          <a:xfrm>
            <a:off x="3578577" y="468841"/>
            <a:ext cx="7322080" cy="57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Two days later her O</a:t>
            </a:r>
            <a:r>
              <a:rPr lang="en-US" sz="1800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requirement is significantly decreased, her CXR has improved and she is extubated.</a:t>
            </a:r>
          </a:p>
          <a:p>
            <a:pPr>
              <a:buClr>
                <a:srgbClr val="FFFF00"/>
              </a:buClr>
              <a:buSzPct val="125000"/>
              <a:defRPr/>
            </a:pPr>
            <a:endParaRPr lang="en-US" sz="1800" dirty="0">
              <a:solidFill>
                <a:schemeClr val="bg1"/>
              </a:solidFill>
              <a:latin typeface="Arial" charset="0"/>
            </a:endParaRP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At that time, her laboratories showed the following: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WBC: 8.2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(4.3-10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Hematocrit: 32% (36-45%)</a:t>
            </a:r>
          </a:p>
          <a:p>
            <a:pPr>
              <a:buClr>
                <a:srgbClr val="FFFF00"/>
              </a:buClr>
              <a:buSzPct val="125000"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Platelets: 285 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 (150-400K/</a:t>
            </a:r>
            <a:r>
              <a:rPr lang="en-US" sz="1800" dirty="0" err="1">
                <a:solidFill>
                  <a:schemeClr val="bg1"/>
                </a:solidFill>
                <a:latin typeface="Arial" charset="0"/>
              </a:rPr>
              <a:t>uL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FFFF00"/>
              </a:buClr>
              <a:buSzPct val="125000"/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PT 11.2 sec (10.4-12.8 sec)</a:t>
            </a:r>
            <a:r>
              <a:rPr lang="en-US" sz="1800" dirty="0">
                <a:solidFill>
                  <a:schemeClr val="bg1"/>
                </a:solidFill>
                <a:latin typeface="Arial" charset="0"/>
                <a:sym typeface="Symbol" charset="0"/>
              </a:rPr>
              <a:t> INR:1.0</a:t>
            </a:r>
          </a:p>
          <a:p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Today, on post-op day #4, her Hb is 6g/dL (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</a:rPr>
              <a:t>Hct</a:t>
            </a:r>
            <a:r>
              <a:rPr lang="en-US" sz="1800">
                <a:solidFill>
                  <a:schemeClr val="bg1"/>
                </a:solidFill>
                <a:latin typeface="Arial" pitchFamily="34" charset="0"/>
              </a:rPr>
              <a:t> 2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1</a:t>
            </a:r>
            <a:r>
              <a:rPr lang="en-US" sz="1800">
                <a:solidFill>
                  <a:schemeClr val="bg1"/>
                </a:solidFill>
                <a:latin typeface="Arial" pitchFamily="34" charset="0"/>
              </a:rPr>
              <a:t>%). 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This is significantly lower, which causes a concern for bleeding, so the heparin for the mitral valve is discontinued. An abdominal/pelvic CT is negative for retroperitoneal bleed. There is no obvious GI bleeding from the NG or stool. Another 4 units of </a:t>
            </a:r>
            <a:r>
              <a:rPr lang="en-US" sz="1800" dirty="0" err="1">
                <a:solidFill>
                  <a:schemeClr val="bg1"/>
                </a:solidFill>
                <a:latin typeface="Arial" pitchFamily="34" charset="0"/>
              </a:rPr>
              <a:t>pRBCs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 are ordered, and you are called from the blood bank.</a:t>
            </a:r>
            <a:r>
              <a:rPr lang="en-US" sz="1800" dirty="0"/>
              <a:t> 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What is the most likely mechanism of the patient’s drop in </a:t>
            </a:r>
            <a:r>
              <a:rPr lang="en-US" sz="1800" dirty="0" err="1">
                <a:solidFill>
                  <a:schemeClr val="bg1"/>
                </a:solidFill>
              </a:rPr>
              <a:t>Hct</a:t>
            </a:r>
            <a:r>
              <a:rPr lang="en-US" sz="1800" dirty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Operative site bleeding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Fluid overload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rgbClr val="FFFF00"/>
                </a:solidFill>
              </a:rPr>
              <a:t>Immune-mediated </a:t>
            </a:r>
          </a:p>
          <a:p>
            <a:pPr marL="342900" indent="-342900">
              <a:buAutoNum type="alphaUcPeriod"/>
            </a:pPr>
            <a:r>
              <a:rPr lang="en-US" sz="1800" dirty="0">
                <a:solidFill>
                  <a:schemeClr val="bg1"/>
                </a:solidFill>
              </a:rPr>
              <a:t>Bone Marrow dysfunction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6C6D74-FFAE-D841-A642-6642FA062AD7}"/>
              </a:ext>
            </a:extLst>
          </p:cNvPr>
          <p:cNvSpPr txBox="1"/>
          <p:nvPr/>
        </p:nvSpPr>
        <p:spPr>
          <a:xfrm>
            <a:off x="553156" y="1253067"/>
            <a:ext cx="2370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Case 5: </a:t>
            </a:r>
          </a:p>
          <a:p>
            <a:r>
              <a:rPr lang="en-US" sz="3600" dirty="0"/>
              <a:t>New Problem!</a:t>
            </a:r>
          </a:p>
        </p:txBody>
      </p:sp>
    </p:spTree>
    <p:extLst>
      <p:ext uri="{BB962C8B-B14F-4D97-AF65-F5344CB8AC3E}">
        <p14:creationId xmlns:p14="http://schemas.microsoft.com/office/powerpoint/2010/main" val="38379572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369098" y="1351997"/>
            <a:ext cx="2769704" cy="1435744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Delayed Hemolytic Transfusion Reaction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3627437" y="1351997"/>
            <a:ext cx="8564563" cy="4506913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Falling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Hct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3 – 7 days after transfusion</a:t>
            </a:r>
          </a:p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Fever</a:t>
            </a:r>
          </a:p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Mild jaundice, hyperbilirubinemia</a:t>
            </a:r>
          </a:p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Increased lactate dehydrogenase (LDH)</a:t>
            </a:r>
          </a:p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 Direct and Indirect Antiglobulin Tests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00000"/>
              <a:buFont typeface="Symbol" pitchFamily="18" charset="2"/>
              <a:buChar char="-"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Mixed field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Clr>
                <a:srgbClr val="FFFF00"/>
              </a:buClr>
              <a:buSzPct val="100000"/>
              <a:buFont typeface="Symbol" pitchFamily="18" charset="2"/>
              <a:buChar char="-"/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IgG</a:t>
            </a:r>
          </a:p>
          <a:p>
            <a:pPr>
              <a:spcBef>
                <a:spcPts val="1200"/>
              </a:spcBef>
              <a:buClr>
                <a:srgbClr val="FFFF00"/>
              </a:buClr>
              <a:buSzPct val="100000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Renal failure and DIC are rare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265942" y="709474"/>
            <a:ext cx="2888075" cy="2948126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Delayed Hemolytic </a:t>
            </a:r>
            <a:b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Transfusion Reaction</a:t>
            </a:r>
          </a:p>
        </p:txBody>
      </p:sp>
      <p:pic>
        <p:nvPicPr>
          <p:cNvPr id="43010" name="Picture 3" descr="Delayed hemolytic transfusion re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981" y="841996"/>
            <a:ext cx="7715250" cy="462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ChangeArrowheads="1"/>
          </p:cNvSpPr>
          <p:nvPr/>
        </p:nvSpPr>
        <p:spPr bwMode="auto">
          <a:xfrm>
            <a:off x="3717925" y="2514600"/>
            <a:ext cx="1028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80227" name="Picture 3"/>
          <p:cNvPicPr>
            <a:picLocks noChangeAspect="1" noChangeArrowheads="1"/>
          </p:cNvPicPr>
          <p:nvPr/>
        </p:nvPicPr>
        <p:blipFill rotWithShape="1"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t="47223" r="8174" b="12102"/>
          <a:stretch/>
        </p:blipFill>
        <p:spPr bwMode="auto">
          <a:xfrm>
            <a:off x="3773488" y="3192496"/>
            <a:ext cx="7029450" cy="252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3846513" y="2514600"/>
            <a:ext cx="1028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6" t="2777" r="10262" b="56098"/>
          <a:stretch/>
        </p:blipFill>
        <p:spPr bwMode="auto">
          <a:xfrm>
            <a:off x="3773488" y="282512"/>
            <a:ext cx="7029450" cy="264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6"/>
          <p:cNvSpPr>
            <a:spLocks noChangeArrowheads="1"/>
          </p:cNvSpPr>
          <p:nvPr/>
        </p:nvSpPr>
        <p:spPr bwMode="auto">
          <a:xfrm>
            <a:off x="3846513" y="2514600"/>
            <a:ext cx="10287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3920772" y="5984939"/>
            <a:ext cx="70294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latin typeface="Arial" pitchFamily="34" charset="0"/>
              </a:rPr>
              <a:t>DHTR associated with anti-</a:t>
            </a:r>
            <a:r>
              <a:rPr lang="en-US" sz="2000" b="1" dirty="0" err="1">
                <a:solidFill>
                  <a:schemeClr val="bg1"/>
                </a:solidFill>
                <a:latin typeface="Arial" pitchFamily="34" charset="0"/>
              </a:rPr>
              <a:t>Jk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</a:rPr>
              <a:t>(a) 7 days after transfusion in previously transfused patient</a:t>
            </a:r>
          </a:p>
        </p:txBody>
      </p:sp>
      <p:sp>
        <p:nvSpPr>
          <p:cNvPr id="180232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US" dirty="0"/>
              <a:t> </a:t>
            </a:r>
          </a:p>
        </p:txBody>
      </p:sp>
      <p:sp>
        <p:nvSpPr>
          <p:cNvPr id="44040" name="Text Box 9"/>
          <p:cNvSpPr txBox="1">
            <a:spLocks noChangeArrowheads="1"/>
          </p:cNvSpPr>
          <p:nvPr/>
        </p:nvSpPr>
        <p:spPr bwMode="auto">
          <a:xfrm>
            <a:off x="135467" y="926597"/>
            <a:ext cx="283157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r>
              <a:rPr lang="en-US" sz="3600" b="1" dirty="0">
                <a:latin typeface="Arial" pitchFamily="34" charset="0"/>
              </a:rPr>
              <a:t>Hematocrit and  Bilirubin</a:t>
            </a:r>
          </a:p>
          <a:p>
            <a:r>
              <a:rPr lang="en-US" sz="3600" b="1" dirty="0">
                <a:latin typeface="Arial" pitchFamily="34" charset="0"/>
              </a:rPr>
              <a:t>in </a:t>
            </a:r>
          </a:p>
          <a:p>
            <a:r>
              <a:rPr lang="en-US" sz="3600" b="1" dirty="0">
                <a:latin typeface="Arial" pitchFamily="34" charset="0"/>
              </a:rPr>
              <a:t>Delayed</a:t>
            </a:r>
          </a:p>
          <a:p>
            <a:r>
              <a:rPr lang="en-US" sz="3600" b="1" dirty="0">
                <a:latin typeface="Arial" pitchFamily="34" charset="0"/>
              </a:rPr>
              <a:t>Hemolytic</a:t>
            </a:r>
          </a:p>
          <a:p>
            <a:r>
              <a:rPr lang="en-US" sz="3600" b="1" dirty="0" err="1">
                <a:latin typeface="Arial" pitchFamily="34" charset="0"/>
              </a:rPr>
              <a:t>TransfusionReaction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31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/>
          <p:cNvSpPr>
            <a:spLocks noChangeArrowheads="1"/>
          </p:cNvSpPr>
          <p:nvPr/>
        </p:nvSpPr>
        <p:spPr bwMode="auto">
          <a:xfrm>
            <a:off x="3532441" y="743379"/>
            <a:ext cx="7253563" cy="544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2400"/>
              </a:spcBef>
              <a:buClr>
                <a:srgbClr val="FFFF00"/>
              </a:buClr>
              <a:buSzPct val="1250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73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man admitted for routine hip replacement. He was typed and cross matched for 2 units RBC. On admission, his hematocrit was 40%. On post-op day 1, he is doing well with tolerable pain at the incision site and mild swelling of the hip. His vital signs are stable. His hematocrit returns at 26%. Transfusion of one unit of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pRBCs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is ordered.</a:t>
            </a:r>
          </a:p>
          <a:p>
            <a:pPr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Ten minutes after the transfusion begins, he complains of “feeling funny” and appears flushed. He begins to rigor and has a measured temperature of 40</a:t>
            </a:r>
            <a:r>
              <a:rPr lang="en-US" sz="2000" baseline="30000" dirty="0">
                <a:solidFill>
                  <a:schemeClr val="bg1"/>
                </a:solidFill>
                <a:latin typeface="Arial" pitchFamily="34" charset="0"/>
              </a:rPr>
              <a:t>0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 C. </a:t>
            </a:r>
          </a:p>
          <a:p>
            <a:pPr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The paperwork is re-examined and both donor and the patient are recorded as A Rh+.</a:t>
            </a:r>
          </a:p>
          <a:p>
            <a:pPr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The patient’s urine is dark and a centrifuged specimen of the patient’s blood reveals a bright red plasma.</a:t>
            </a:r>
          </a:p>
          <a:p>
            <a:pPr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endParaRPr lang="en-US" sz="3200" dirty="0">
              <a:solidFill>
                <a:schemeClr val="bg1"/>
              </a:solidFill>
              <a:latin typeface="Arial" pitchFamily="34" charset="0"/>
              <a:sym typeface="Symbol" pitchFamily="18" charset="2"/>
            </a:endParaRPr>
          </a:p>
          <a:p>
            <a:pPr>
              <a:spcBef>
                <a:spcPts val="2400"/>
              </a:spcBef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2400"/>
              </a:spcBef>
              <a:buClr>
                <a:srgbClr val="FFFF00"/>
              </a:buClr>
              <a:buSzPct val="125000"/>
            </a:pP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12282" y="1034337"/>
            <a:ext cx="2229317" cy="7604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Case 6</a:t>
            </a:r>
          </a:p>
        </p:txBody>
      </p:sp>
      <p:pic>
        <p:nvPicPr>
          <p:cNvPr id="5" name="Picture 4" descr="slide63">
            <a:extLst>
              <a:ext uri="{FF2B5EF4-FFF2-40B4-BE49-F238E27FC236}">
                <a16:creationId xmlns:a16="http://schemas.microsoft.com/office/drawing/2014/main" id="{3F12C575-6A58-404A-9AD8-B63FBC4B5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3" y="2320996"/>
            <a:ext cx="3196465" cy="19222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809" y="750889"/>
            <a:ext cx="8526463" cy="1139825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</a:rPr>
              <a:t> Case 7</a:t>
            </a: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734683" y="750889"/>
            <a:ext cx="6978473" cy="55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The patient’s pre-transfusion blood sample and the donor’s blood sample are retyped as A Rh+, and are negative for antibodies. </a:t>
            </a:r>
            <a:endParaRPr lang="en-US" altLang="ja-JP" sz="16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A repeat crossmatch is done and the blood is compatible.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Three hours later, the patient’s labs are as follows:</a:t>
            </a:r>
          </a:p>
          <a:p>
            <a:pPr>
              <a:buClr>
                <a:srgbClr val="FFFF00"/>
              </a:buClr>
              <a:buSzPct val="125000"/>
            </a:pP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WBC 15,000/ ul (80% neutrophils)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Hematocrit: 22%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Platelets: 73,000/</a:t>
            </a:r>
            <a:r>
              <a:rPr lang="en-US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uL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PT: 17/13 sec (INR - 1.8)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TT: 20/15 sec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Fibrinogen: 105, D-Dimer &gt;2500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BUN: 18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Bilirubin: 2.3 (2.0 indirect)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Urine dipstick: 4+ Hemoglobin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Which of the following is the most likely cause of this patient’s symptoms?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Sepsis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ABO incompatibility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Retained surgical device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Babesiosis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TRALI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BCC12-4DE2-AD48-BF45-819EE6AFC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5" y="1890714"/>
            <a:ext cx="3172647" cy="235410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44809" y="750889"/>
            <a:ext cx="8526463" cy="1139825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</a:rPr>
              <a:t> Case 7</a:t>
            </a: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3734683" y="750889"/>
            <a:ext cx="6978473" cy="550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The patient’s pre-transfusion blood sample and the donor’s blood sample are retyped as A Rh+, and are negative for antibodies. </a:t>
            </a:r>
            <a:endParaRPr lang="en-US" altLang="ja-JP" sz="1600" dirty="0">
              <a:solidFill>
                <a:schemeClr val="bg1"/>
              </a:solidFill>
              <a:latin typeface="Arial" pitchFamily="34" charset="0"/>
            </a:endParaRP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A repeat crossmatch is done and the blood is compatible.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Three hours later, the patient’s labs are as follows:</a:t>
            </a:r>
          </a:p>
          <a:p>
            <a:pPr>
              <a:buClr>
                <a:srgbClr val="FFFF00"/>
              </a:buClr>
              <a:buSzPct val="125000"/>
            </a:pP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WBC 15,000/ ul (80% neutrophils)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Hematocrit: 22%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Platelets: 73,000/</a:t>
            </a:r>
            <a:r>
              <a:rPr lang="en-US" sz="1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uL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PT: 17/13 sec (INR - 1.8)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TT: 20/15 sec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Fibrinogen: 105, D-Dimer &gt;2500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BUN: 18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Bilirubin: 2.3 (2.0 indirect)</a:t>
            </a:r>
          </a:p>
          <a:p>
            <a:pPr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Urine dipstick: 4+ Hemoglobin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Which of the following is the most likely cause of this patient’s symptoms?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Sepsis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rgbClr val="FFFF00"/>
                </a:solidFill>
                <a:latin typeface="Arial" pitchFamily="34" charset="0"/>
              </a:rPr>
              <a:t>ABO incompatibility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Retained surgical device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Babesiosis</a:t>
            </a:r>
          </a:p>
          <a:p>
            <a:pPr marL="342900" indent="-342900">
              <a:buClr>
                <a:srgbClr val="FFFF00"/>
              </a:buClr>
              <a:buSzPct val="125000"/>
              <a:buAutoNum type="alphaUcPeriod"/>
            </a:pPr>
            <a:r>
              <a:rPr lang="en-US" sz="1600" dirty="0">
                <a:solidFill>
                  <a:schemeClr val="bg1"/>
                </a:solidFill>
                <a:latin typeface="Arial" pitchFamily="34" charset="0"/>
              </a:rPr>
              <a:t>TRALI</a:t>
            </a:r>
          </a:p>
          <a:p>
            <a:pPr>
              <a:spcBef>
                <a:spcPct val="75000"/>
              </a:spcBef>
              <a:buClr>
                <a:srgbClr val="FFFF00"/>
              </a:buClr>
              <a:buSzPct val="125000"/>
            </a:pPr>
            <a:endParaRPr lang="en-US" sz="20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BCC12-4DE2-AD48-BF45-819EE6AFC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5" y="1890714"/>
            <a:ext cx="3172647" cy="235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863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" y="868362"/>
            <a:ext cx="3343103" cy="188809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</a:rPr>
              <a:t>Post Transfusion Blood Typing</a:t>
            </a: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604592" y="2011362"/>
            <a:ext cx="7074698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Post transfusion blood sample from patient </a:t>
            </a:r>
            <a:r>
              <a:rPr lang="en-US" altLang="ja-JP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types O Rh+</a:t>
            </a:r>
          </a:p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type A cells identified. </a:t>
            </a:r>
          </a:p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Direct Coombs= negative;             no antibodies detected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" y="868362"/>
            <a:ext cx="3343103" cy="188809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Arial" pitchFamily="34" charset="0"/>
              </a:rPr>
              <a:t>Post Transfusion Blood Typing</a:t>
            </a: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604592" y="2011362"/>
            <a:ext cx="7074698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Post transfusion blood sample from patient </a:t>
            </a:r>
            <a:r>
              <a:rPr lang="en-US" altLang="ja-JP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types O Rh+</a:t>
            </a:r>
          </a:p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 type A cells identified. </a:t>
            </a:r>
          </a:p>
          <a:p>
            <a:pPr marL="457200" indent="-457200">
              <a:spcBef>
                <a:spcPct val="75000"/>
              </a:spcBef>
              <a:buClr>
                <a:srgbClr val="FFFF00"/>
              </a:buClr>
              <a:buSzPct val="125000"/>
              <a:buFont typeface="Arial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Direct Coombs= negative;             no antibodies detected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CE2020-66B3-4ACE-9BE4-30C6B477D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513" y="4924763"/>
            <a:ext cx="2377005" cy="185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281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86952"/>
            <a:ext cx="3441078" cy="177071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sv-SE" dirty="0">
                <a:solidFill>
                  <a:schemeClr val="tx1"/>
                </a:solidFill>
              </a:rPr>
              <a:t>Transfusion Reactions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3708400" y="818357"/>
            <a:ext cx="8382000" cy="522128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sv-SE" sz="3200" dirty="0">
                <a:solidFill>
                  <a:schemeClr val="bg1"/>
                </a:solidFill>
              </a:rPr>
              <a:t>Most importantly, what do you do?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b="1" u="sng" dirty="0">
                <a:solidFill>
                  <a:schemeClr val="bg1"/>
                </a:solidFill>
              </a:rPr>
              <a:t>STOP</a:t>
            </a:r>
            <a:r>
              <a:rPr lang="sv-SE" sz="2800" dirty="0">
                <a:solidFill>
                  <a:schemeClr val="bg1"/>
                </a:solidFill>
              </a:rPr>
              <a:t> the transfusion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Keep the IV line open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Perform clerical check of product and patient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Signs &amp; Symptoms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Follow and document vital signs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Supportive treatment</a:t>
            </a:r>
          </a:p>
          <a:p>
            <a:pPr lvl="3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Anti-pyretics, anti-histamines, anti-inflammatories</a:t>
            </a:r>
          </a:p>
          <a:p>
            <a:pPr lvl="2"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Send for pertinent labs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Note type of product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Notify and send patient tube and product to blood bank</a:t>
            </a:r>
          </a:p>
        </p:txBody>
      </p:sp>
      <p:pic>
        <p:nvPicPr>
          <p:cNvPr id="55300" name="Picture 5" descr="food_poisonin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68" y="2557670"/>
            <a:ext cx="20161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8547100" y="6302376"/>
            <a:ext cx="2019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 dirty="0">
                <a:solidFill>
                  <a:schemeClr val="accent1"/>
                </a:solidFill>
              </a:rPr>
              <a:t>www.mitchamcouncil.sa.gov.au</a:t>
            </a:r>
            <a:r>
              <a:rPr lang="sv-SE" dirty="0">
                <a:solidFill>
                  <a:schemeClr val="accent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4557" y="786848"/>
            <a:ext cx="2623930" cy="2380422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</a:rPr>
              <a:t>Acute Hemolytic Transfusion Reaction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787790" y="1012503"/>
            <a:ext cx="5334000" cy="4648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Signs &amp; Symptoms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Fever, hypotension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Flank and transfusion site pain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Nausea, vomiting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Renal failure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DIC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Laboratories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>
                <a:solidFill>
                  <a:schemeClr val="bg1"/>
                </a:solidFill>
              </a:rPr>
              <a:t>Hemoglobinemia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Hemoglobinuria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LDH elevated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DAT +</a:t>
            </a:r>
          </a:p>
        </p:txBody>
      </p:sp>
      <p:pic>
        <p:nvPicPr>
          <p:cNvPr id="56324" name="Picture 6" descr="hemoly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07" y="2988733"/>
            <a:ext cx="2383029" cy="292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1900239" y="6353176"/>
            <a:ext cx="18002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/>
              <a:t>www.diaglab.vet.cornell.edu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DA5D-3D97-49AE-9404-3B68A959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thanks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679BF-FE85-4B3E-B8CA-B9753F5481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BB2BA-5F51-4646-8F91-DC2D1967C0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Donate Blood! </a:t>
            </a:r>
          </a:p>
        </p:txBody>
      </p:sp>
    </p:spTree>
    <p:extLst>
      <p:ext uri="{BB962C8B-B14F-4D97-AF65-F5344CB8AC3E}">
        <p14:creationId xmlns:p14="http://schemas.microsoft.com/office/powerpoint/2010/main" val="8009280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139" y="795341"/>
            <a:ext cx="2492361" cy="2666997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chemeClr val="tx1"/>
                </a:solidFill>
              </a:rPr>
              <a:t>Delayed Hemolytic Transfusion Reaction (DHTR)</a:t>
            </a:r>
          </a:p>
        </p:txBody>
      </p:sp>
      <p:cxnSp>
        <p:nvCxnSpPr>
          <p:cNvPr id="57347" name="AutoShape 4"/>
          <p:cNvCxnSpPr>
            <a:cxnSpLocks noChangeShapeType="1"/>
          </p:cNvCxnSpPr>
          <p:nvPr/>
        </p:nvCxnSpPr>
        <p:spPr bwMode="auto">
          <a:xfrm>
            <a:off x="3588544" y="3505200"/>
            <a:ext cx="0" cy="2362200"/>
          </a:xfrm>
          <a:prstGeom prst="straightConnector1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348" name="AutoShape 5"/>
          <p:cNvCxnSpPr>
            <a:cxnSpLocks noChangeShapeType="1"/>
          </p:cNvCxnSpPr>
          <p:nvPr/>
        </p:nvCxnSpPr>
        <p:spPr bwMode="auto">
          <a:xfrm>
            <a:off x="3588544" y="5867400"/>
            <a:ext cx="7924800" cy="0"/>
          </a:xfrm>
          <a:prstGeom prst="straightConnector1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7349" name="Group 6"/>
          <p:cNvGrpSpPr>
            <a:grpSpLocks/>
          </p:cNvGrpSpPr>
          <p:nvPr/>
        </p:nvGrpSpPr>
        <p:grpSpPr bwMode="auto">
          <a:xfrm>
            <a:off x="4125257" y="3367192"/>
            <a:ext cx="7086600" cy="2514600"/>
            <a:chOff x="1008" y="2112"/>
            <a:chExt cx="4464" cy="1584"/>
          </a:xfrm>
        </p:grpSpPr>
        <p:cxnSp>
          <p:nvCxnSpPr>
            <p:cNvPr id="57365" name="AutoShape 7"/>
            <p:cNvCxnSpPr>
              <a:cxnSpLocks noChangeShapeType="1"/>
            </p:cNvCxnSpPr>
            <p:nvPr/>
          </p:nvCxnSpPr>
          <p:spPr bwMode="auto">
            <a:xfrm flipV="1">
              <a:off x="1008" y="3120"/>
              <a:ext cx="1440" cy="576"/>
            </a:xfrm>
            <a:prstGeom prst="curvedConnector3">
              <a:avLst>
                <a:gd name="adj1" fmla="val 4992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6" name="AutoShape 8"/>
            <p:cNvCxnSpPr>
              <a:cxnSpLocks noChangeShapeType="1"/>
            </p:cNvCxnSpPr>
            <p:nvPr/>
          </p:nvCxnSpPr>
          <p:spPr bwMode="auto">
            <a:xfrm rot="10800000">
              <a:off x="2448" y="3120"/>
              <a:ext cx="1440" cy="48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367" name="AutoShape 9"/>
            <p:cNvCxnSpPr>
              <a:cxnSpLocks noChangeShapeType="1"/>
            </p:cNvCxnSpPr>
            <p:nvPr/>
          </p:nvCxnSpPr>
          <p:spPr bwMode="auto">
            <a:xfrm flipV="1">
              <a:off x="3840" y="2112"/>
              <a:ext cx="1632" cy="1488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7350" name="AutoShape 10"/>
          <p:cNvSpPr>
            <a:spLocks noChangeArrowheads="1"/>
          </p:cNvSpPr>
          <p:nvPr/>
        </p:nvSpPr>
        <p:spPr bwMode="auto">
          <a:xfrm>
            <a:off x="3817144" y="5943600"/>
            <a:ext cx="2286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AutoShape 11"/>
          <p:cNvSpPr>
            <a:spLocks noChangeArrowheads="1"/>
          </p:cNvSpPr>
          <p:nvPr/>
        </p:nvSpPr>
        <p:spPr bwMode="auto">
          <a:xfrm>
            <a:off x="8541544" y="5943600"/>
            <a:ext cx="228600" cy="381000"/>
          </a:xfrm>
          <a:prstGeom prst="upArrow">
            <a:avLst>
              <a:gd name="adj1" fmla="val 50000"/>
              <a:gd name="adj2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Text Box 12"/>
          <p:cNvSpPr txBox="1">
            <a:spLocks noChangeArrowheads="1"/>
          </p:cNvSpPr>
          <p:nvPr/>
        </p:nvSpPr>
        <p:spPr bwMode="auto">
          <a:xfrm>
            <a:off x="1828800" y="63246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Negative Antibody Screen           Negative Antibody Screen</a:t>
            </a:r>
          </a:p>
        </p:txBody>
      </p:sp>
      <p:sp>
        <p:nvSpPr>
          <p:cNvPr id="57353" name="AutoShape 13"/>
          <p:cNvSpPr>
            <a:spLocks noChangeArrowheads="1"/>
          </p:cNvSpPr>
          <p:nvPr/>
        </p:nvSpPr>
        <p:spPr bwMode="auto">
          <a:xfrm>
            <a:off x="4198144" y="4953000"/>
            <a:ext cx="304800" cy="838200"/>
          </a:xfrm>
          <a:prstGeom prst="downArrow">
            <a:avLst>
              <a:gd name="adj1" fmla="val 50000"/>
              <a:gd name="adj2" fmla="val 6875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Text Box 14"/>
          <p:cNvSpPr txBox="1">
            <a:spLocks noChangeArrowheads="1"/>
          </p:cNvSpPr>
          <p:nvPr/>
        </p:nvSpPr>
        <p:spPr bwMode="auto">
          <a:xfrm>
            <a:off x="3740945" y="4338638"/>
            <a:ext cx="2492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1 unit red cells </a:t>
            </a:r>
          </a:p>
        </p:txBody>
      </p:sp>
      <p:sp>
        <p:nvSpPr>
          <p:cNvPr id="57355" name="AutoShape 15"/>
          <p:cNvSpPr>
            <a:spLocks noChangeArrowheads="1"/>
          </p:cNvSpPr>
          <p:nvPr/>
        </p:nvSpPr>
        <p:spPr bwMode="auto">
          <a:xfrm>
            <a:off x="8846344" y="4800600"/>
            <a:ext cx="304800" cy="838200"/>
          </a:xfrm>
          <a:prstGeom prst="downArrow">
            <a:avLst>
              <a:gd name="adj1" fmla="val 50000"/>
              <a:gd name="adj2" fmla="val 6875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6" name="Text Box 16"/>
          <p:cNvSpPr txBox="1">
            <a:spLocks noChangeArrowheads="1"/>
          </p:cNvSpPr>
          <p:nvPr/>
        </p:nvSpPr>
        <p:spPr bwMode="auto">
          <a:xfrm>
            <a:off x="7954170" y="4262438"/>
            <a:ext cx="2492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1 unit red cells </a:t>
            </a:r>
          </a:p>
        </p:txBody>
      </p:sp>
      <p:sp>
        <p:nvSpPr>
          <p:cNvPr id="57357" name="AutoShape 17"/>
          <p:cNvSpPr>
            <a:spLocks noChangeArrowheads="1"/>
          </p:cNvSpPr>
          <p:nvPr/>
        </p:nvSpPr>
        <p:spPr bwMode="auto">
          <a:xfrm>
            <a:off x="10983257" y="3505200"/>
            <a:ext cx="228600" cy="2286000"/>
          </a:xfrm>
          <a:prstGeom prst="upArrow">
            <a:avLst>
              <a:gd name="adj1" fmla="val 50000"/>
              <a:gd name="adj2" fmla="val 250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8" name="Text Box 18"/>
          <p:cNvSpPr txBox="1">
            <a:spLocks noChangeArrowheads="1"/>
          </p:cNvSpPr>
          <p:nvPr/>
        </p:nvSpPr>
        <p:spPr bwMode="auto">
          <a:xfrm rot="-5400000">
            <a:off x="2482058" y="4440239"/>
            <a:ext cx="16224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sv-SE" sz="1600" b="1"/>
              <a:t> Antibody Titer</a:t>
            </a:r>
          </a:p>
        </p:txBody>
      </p:sp>
      <p:sp>
        <p:nvSpPr>
          <p:cNvPr id="57359" name="Line 19"/>
          <p:cNvSpPr>
            <a:spLocks noChangeShapeType="1"/>
          </p:cNvSpPr>
          <p:nvPr/>
        </p:nvSpPr>
        <p:spPr bwMode="auto">
          <a:xfrm>
            <a:off x="11067258" y="5876925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0" name="Text Box 20"/>
          <p:cNvSpPr txBox="1">
            <a:spLocks noChangeArrowheads="1"/>
          </p:cNvSpPr>
          <p:nvPr/>
        </p:nvSpPr>
        <p:spPr bwMode="auto">
          <a:xfrm>
            <a:off x="10313195" y="5900739"/>
            <a:ext cx="6334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sv-SE" sz="1600"/>
              <a:t>Time</a:t>
            </a:r>
          </a:p>
        </p:txBody>
      </p:sp>
      <p:sp>
        <p:nvSpPr>
          <p:cNvPr id="57361" name="Text Box 22"/>
          <p:cNvSpPr txBox="1">
            <a:spLocks noChangeArrowheads="1"/>
          </p:cNvSpPr>
          <p:nvPr/>
        </p:nvSpPr>
        <p:spPr bwMode="auto">
          <a:xfrm>
            <a:off x="9863553" y="3107636"/>
            <a:ext cx="933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dirty="0"/>
              <a:t>3d - 2w</a:t>
            </a:r>
          </a:p>
        </p:txBody>
      </p:sp>
      <p:sp>
        <p:nvSpPr>
          <p:cNvPr id="57362" name="Text Box 23"/>
          <p:cNvSpPr txBox="1">
            <a:spLocks noChangeArrowheads="1"/>
          </p:cNvSpPr>
          <p:nvPr/>
        </p:nvSpPr>
        <p:spPr bwMode="auto">
          <a:xfrm>
            <a:off x="6400800" y="593245"/>
            <a:ext cx="259080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b="1" dirty="0"/>
              <a:t>Hemolytic Anemia</a:t>
            </a:r>
            <a:endParaRPr lang="en-US" dirty="0"/>
          </a:p>
          <a:p>
            <a:pPr eaLnBrk="1" hangingPunct="1">
              <a:buFontTx/>
              <a:buChar char="-"/>
            </a:pPr>
            <a:r>
              <a:rPr lang="en-US" dirty="0"/>
              <a:t> Low Hgb</a:t>
            </a:r>
          </a:p>
          <a:p>
            <a:pPr eaLnBrk="1" hangingPunct="1">
              <a:buFontTx/>
              <a:buChar char="-"/>
            </a:pPr>
            <a:r>
              <a:rPr lang="en-US" dirty="0"/>
              <a:t> High bilirubin, LDH</a:t>
            </a:r>
          </a:p>
          <a:p>
            <a:pPr eaLnBrk="1" hangingPunct="1">
              <a:buFontTx/>
              <a:buChar char="-"/>
            </a:pPr>
            <a:r>
              <a:rPr lang="en-US" dirty="0"/>
              <a:t> Spherocytosis</a:t>
            </a:r>
          </a:p>
          <a:p>
            <a:pPr eaLnBrk="1" hangingPunct="1">
              <a:buFontTx/>
              <a:buChar char="-"/>
            </a:pPr>
            <a:r>
              <a:rPr lang="en-US" dirty="0"/>
              <a:t> </a:t>
            </a:r>
            <a:r>
              <a:rPr lang="en-US" dirty="0" err="1"/>
              <a:t>Reticulocytosis</a:t>
            </a:r>
            <a:endParaRPr lang="en-US" dirty="0"/>
          </a:p>
          <a:p>
            <a:pPr eaLnBrk="1" hangingPunct="1">
              <a:buFontTx/>
              <a:buChar char="-"/>
            </a:pPr>
            <a:r>
              <a:rPr lang="en-US" dirty="0"/>
              <a:t> Positive Ab Screen</a:t>
            </a:r>
          </a:p>
          <a:p>
            <a:pPr eaLnBrk="1" hangingPunct="1">
              <a:buFontTx/>
              <a:buChar char="-"/>
            </a:pPr>
            <a:r>
              <a:rPr lang="en-US" dirty="0"/>
              <a:t> Positive DAT</a:t>
            </a:r>
          </a:p>
        </p:txBody>
      </p:sp>
      <p:sp>
        <p:nvSpPr>
          <p:cNvPr id="57363" name="Rectangle 24"/>
          <p:cNvSpPr>
            <a:spLocks noChangeArrowheads="1"/>
          </p:cNvSpPr>
          <p:nvPr/>
        </p:nvSpPr>
        <p:spPr bwMode="auto">
          <a:xfrm>
            <a:off x="6362700" y="519114"/>
            <a:ext cx="2667000" cy="21336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7364" name="Straight Connector 26"/>
          <p:cNvCxnSpPr>
            <a:cxnSpLocks noChangeShapeType="1"/>
          </p:cNvCxnSpPr>
          <p:nvPr/>
        </p:nvCxnSpPr>
        <p:spPr bwMode="auto">
          <a:xfrm flipV="1">
            <a:off x="3740944" y="5257800"/>
            <a:ext cx="7620000" cy="7620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01" y="651083"/>
            <a:ext cx="3642107" cy="2875722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Febrile </a:t>
            </a:r>
            <a:br>
              <a:rPr lang="sv-SE" sz="3200" dirty="0">
                <a:solidFill>
                  <a:schemeClr val="tx1"/>
                </a:solidFill>
              </a:rPr>
            </a:br>
            <a:r>
              <a:rPr lang="sv-SE" sz="3200" dirty="0">
                <a:solidFill>
                  <a:schemeClr val="tx1"/>
                </a:solidFill>
              </a:rPr>
              <a:t>(Non-Hemolytic)  Transfusion </a:t>
            </a:r>
            <a:br>
              <a:rPr lang="sv-SE" sz="3200" dirty="0">
                <a:solidFill>
                  <a:schemeClr val="tx1"/>
                </a:solidFill>
              </a:rPr>
            </a:br>
            <a:r>
              <a:rPr lang="sv-SE" sz="3200" dirty="0" err="1">
                <a:solidFill>
                  <a:schemeClr val="tx1"/>
                </a:solidFill>
              </a:rPr>
              <a:t>Reaction</a:t>
            </a:r>
            <a:endParaRPr lang="sv-SE" sz="3200" dirty="0">
              <a:solidFill>
                <a:schemeClr val="tx1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539350" y="1122742"/>
            <a:ext cx="4316412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Relatively common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Cause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Cytokines from donor leukocytes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Signs &amp; Symptoms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Fever (2</a:t>
            </a:r>
            <a:r>
              <a:rPr lang="en-US" sz="2000" dirty="0">
                <a:solidFill>
                  <a:schemeClr val="bg1"/>
                </a:solidFill>
                <a:cs typeface="Arial" charset="0"/>
              </a:rPr>
              <a:t>ºF), chills within a few hours of transfusion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chemeClr val="bg1"/>
                </a:solidFill>
                <a:cs typeface="Arial" charset="0"/>
              </a:rPr>
              <a:t>N/V, hypotension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Action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Discontinue transfusion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Support &amp; monitor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Ok to give next transfusion if no hemolysis</a:t>
            </a:r>
          </a:p>
          <a:p>
            <a:pPr lvl="1" eaLnBrk="1" hangingPunct="1">
              <a:lnSpc>
                <a:spcPct val="90000"/>
              </a:lnSpc>
            </a:pPr>
            <a:endParaRPr lang="sv-SE" sz="2000" dirty="0"/>
          </a:p>
        </p:txBody>
      </p:sp>
      <p:sp>
        <p:nvSpPr>
          <p:cNvPr id="58372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7824443" y="3667539"/>
            <a:ext cx="4244975" cy="20208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Leukoreduction decreases incidence from 2% to 1% </a:t>
            </a:r>
          </a:p>
        </p:txBody>
      </p:sp>
      <p:pic>
        <p:nvPicPr>
          <p:cNvPr id="58373" name="Picture 8" descr="http://3.bp.blogspot.com/_4XalECA8LI8/SeqmxUYRBvI/AAAAAAAAAIc/nxowDFrmvzM/s400/ethereal-fe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298" y="1058862"/>
            <a:ext cx="205740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10" descr="http://www.aplasticanemiaindia.co.in/images/Differential%20WBC%20cou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457" y="499061"/>
            <a:ext cx="20574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hape 9"/>
          <p:cNvCxnSpPr/>
          <p:nvPr/>
        </p:nvCxnSpPr>
        <p:spPr>
          <a:xfrm rot="16200000" flipH="1">
            <a:off x="8630035" y="1422194"/>
            <a:ext cx="477837" cy="13335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17689" y="858942"/>
            <a:ext cx="2968487" cy="1641267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Urticarial, Allergic &amp; Anaphylaxis</a:t>
            </a:r>
          </a:p>
        </p:txBody>
      </p:sp>
      <p:sp>
        <p:nvSpPr>
          <p:cNvPr id="60419" name="Rectangle 11"/>
          <p:cNvSpPr>
            <a:spLocks noGrp="1" noChangeArrowheads="1"/>
          </p:cNvSpPr>
          <p:nvPr>
            <p:ph idx="1"/>
          </p:nvPr>
        </p:nvSpPr>
        <p:spPr>
          <a:xfrm>
            <a:off x="3618085" y="3248024"/>
            <a:ext cx="6287915" cy="3091816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Hypersensitivity Reactions</a:t>
            </a:r>
          </a:p>
          <a:p>
            <a:pPr lvl="1" eaLnBrk="1" hangingPunct="1"/>
            <a:r>
              <a:rPr lang="sv-SE" sz="2800" dirty="0">
                <a:solidFill>
                  <a:schemeClr val="bg1"/>
                </a:solidFill>
              </a:rPr>
              <a:t>Proteins in donor plasma cause hypersensitivity reaction in recipient</a:t>
            </a:r>
          </a:p>
          <a:p>
            <a:pPr lvl="1" eaLnBrk="1" hangingPunct="1"/>
            <a:endParaRPr lang="sv-SE" sz="2800" dirty="0">
              <a:solidFill>
                <a:schemeClr val="bg1"/>
              </a:solidFill>
            </a:endParaRPr>
          </a:p>
          <a:p>
            <a:pPr lvl="1" eaLnBrk="1" hangingPunct="1"/>
            <a:r>
              <a:rPr lang="sv-SE" sz="2800" dirty="0" err="1">
                <a:solidFill>
                  <a:schemeClr val="bg1"/>
                </a:solidFill>
              </a:rPr>
              <a:t>IgA</a:t>
            </a:r>
            <a:r>
              <a:rPr lang="sv-SE" sz="2800" dirty="0">
                <a:solidFill>
                  <a:schemeClr val="bg1"/>
                </a:solidFill>
              </a:rPr>
              <a:t> </a:t>
            </a:r>
            <a:r>
              <a:rPr lang="sv-SE" sz="2800" dirty="0" err="1">
                <a:solidFill>
                  <a:schemeClr val="bg1"/>
                </a:solidFill>
              </a:rPr>
              <a:t>deficient</a:t>
            </a:r>
            <a:r>
              <a:rPr lang="sv-SE" sz="2800" dirty="0">
                <a:solidFill>
                  <a:schemeClr val="bg1"/>
                </a:solidFill>
              </a:rPr>
              <a:t> patient</a:t>
            </a:r>
          </a:p>
          <a:p>
            <a:pPr lvl="1" eaLnBrk="1" hangingPunct="1"/>
            <a:r>
              <a:rPr lang="sv-SE" sz="2800" dirty="0" err="1">
                <a:solidFill>
                  <a:schemeClr val="bg1"/>
                </a:solidFill>
              </a:rPr>
              <a:t>Washed</a:t>
            </a:r>
            <a:r>
              <a:rPr lang="sv-SE" sz="2800" dirty="0">
                <a:solidFill>
                  <a:schemeClr val="bg1"/>
                </a:solidFill>
              </a:rPr>
              <a:t> RBC (plasma </a:t>
            </a:r>
            <a:r>
              <a:rPr lang="sv-SE" sz="2800" dirty="0" err="1">
                <a:solidFill>
                  <a:schemeClr val="bg1"/>
                </a:solidFill>
              </a:rPr>
              <a:t>removed</a:t>
            </a:r>
            <a:r>
              <a:rPr lang="sv-SE" sz="2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0420" name="AutoShape 8"/>
          <p:cNvSpPr>
            <a:spLocks noChangeArrowheads="1"/>
          </p:cNvSpPr>
          <p:nvPr/>
        </p:nvSpPr>
        <p:spPr bwMode="auto">
          <a:xfrm>
            <a:off x="3695079" y="1355726"/>
            <a:ext cx="8208962" cy="647700"/>
          </a:xfrm>
          <a:prstGeom prst="leftRightArrow">
            <a:avLst>
              <a:gd name="adj1" fmla="val 50000"/>
              <a:gd name="adj2" fmla="val 253480"/>
            </a:avLst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Text Box 9"/>
          <p:cNvSpPr txBox="1">
            <a:spLocks noChangeArrowheads="1"/>
          </p:cNvSpPr>
          <p:nvPr/>
        </p:nvSpPr>
        <p:spPr bwMode="auto">
          <a:xfrm>
            <a:off x="4538663" y="2107407"/>
            <a:ext cx="765333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400" b="1" dirty="0">
                <a:solidFill>
                  <a:schemeClr val="bg1"/>
                </a:solidFill>
              </a:rPr>
              <a:t>URTICARIAL					ANAPHYLACTIC</a:t>
            </a:r>
          </a:p>
          <a:p>
            <a:pPr eaLnBrk="1" hangingPunct="1"/>
            <a:r>
              <a:rPr lang="sv-SE" sz="2800" b="1" i="1" dirty="0">
                <a:solidFill>
                  <a:schemeClr val="bg1"/>
                </a:solidFill>
              </a:rPr>
              <a:t> (Common)</a:t>
            </a:r>
            <a:r>
              <a:rPr lang="sv-SE" sz="2400" b="1" i="1" dirty="0">
                <a:solidFill>
                  <a:schemeClr val="bg1"/>
                </a:solidFill>
              </a:rPr>
              <a:t>	</a:t>
            </a:r>
            <a:r>
              <a:rPr lang="sv-SE" b="1" i="1" dirty="0">
                <a:solidFill>
                  <a:schemeClr val="bg1"/>
                </a:solidFill>
              </a:rPr>
              <a:t>				         </a:t>
            </a:r>
            <a:r>
              <a:rPr lang="sv-SE" sz="2800" b="1" i="1" dirty="0">
                <a:solidFill>
                  <a:schemeClr val="bg1"/>
                </a:solidFill>
              </a:rPr>
              <a:t>(Rare)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8461" y="817561"/>
            <a:ext cx="2276720" cy="1963738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Urticarial / Allergic Reaction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763032" y="3942528"/>
            <a:ext cx="7688537" cy="266541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Donor proteins cause IgE mediated histamine release in patient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Flushing, pruritis, urticaria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000" dirty="0">
                <a:solidFill>
                  <a:schemeClr val="bg1"/>
                </a:solidFill>
              </a:rPr>
              <a:t>Usually no temperature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Treat with anti-histamines</a:t>
            </a:r>
          </a:p>
          <a:p>
            <a:pPr eaLnBrk="1" hangingPunct="1">
              <a:lnSpc>
                <a:spcPct val="90000"/>
              </a:lnSpc>
            </a:pPr>
            <a:r>
              <a:rPr lang="sv-SE" sz="2400" dirty="0">
                <a:solidFill>
                  <a:schemeClr val="bg1"/>
                </a:solidFill>
              </a:rPr>
              <a:t>Ok to re-start transfusion at slower rate if symptoms subside or stabilize</a:t>
            </a:r>
          </a:p>
          <a:p>
            <a:pPr eaLnBrk="1" hangingPunct="1">
              <a:lnSpc>
                <a:spcPct val="90000"/>
              </a:lnSpc>
            </a:pPr>
            <a:endParaRPr lang="sv-SE" sz="2400" dirty="0"/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3946526" y="1409195"/>
            <a:ext cx="1655762" cy="18002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61445" name="Picture 7" descr="strawber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7" b="24191"/>
          <a:stretch>
            <a:fillRect/>
          </a:stretch>
        </p:blipFill>
        <p:spPr bwMode="auto">
          <a:xfrm>
            <a:off x="4090989" y="1773239"/>
            <a:ext cx="13922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46" name="Group 12"/>
          <p:cNvGrpSpPr>
            <a:grpSpLocks/>
          </p:cNvGrpSpPr>
          <p:nvPr/>
        </p:nvGrpSpPr>
        <p:grpSpPr bwMode="auto">
          <a:xfrm>
            <a:off x="6455570" y="1063627"/>
            <a:ext cx="1008062" cy="2160587"/>
            <a:chOff x="1927" y="1071"/>
            <a:chExt cx="635" cy="1361"/>
          </a:xfrm>
        </p:grpSpPr>
        <p:sp>
          <p:nvSpPr>
            <p:cNvPr id="61457" name="AutoShape 8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8" name="Oval 9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7" name="Freeform 10"/>
          <p:cNvSpPr>
            <a:spLocks/>
          </p:cNvSpPr>
          <p:nvPr/>
        </p:nvSpPr>
        <p:spPr bwMode="auto">
          <a:xfrm>
            <a:off x="5663407" y="2113441"/>
            <a:ext cx="792163" cy="587375"/>
          </a:xfrm>
          <a:custGeom>
            <a:avLst/>
            <a:gdLst>
              <a:gd name="T0" fmla="*/ 0 w 499"/>
              <a:gd name="T1" fmla="*/ 0 h 370"/>
              <a:gd name="T2" fmla="*/ 2147483647 w 499"/>
              <a:gd name="T3" fmla="*/ 2147483647 h 370"/>
              <a:gd name="T4" fmla="*/ 2147483647 w 499"/>
              <a:gd name="T5" fmla="*/ 2147483647 h 370"/>
              <a:gd name="T6" fmla="*/ 0 60000 65536"/>
              <a:gd name="T7" fmla="*/ 0 60000 65536"/>
              <a:gd name="T8" fmla="*/ 0 60000 65536"/>
              <a:gd name="T9" fmla="*/ 0 w 499"/>
              <a:gd name="T10" fmla="*/ 0 h 370"/>
              <a:gd name="T11" fmla="*/ 499 w 499"/>
              <a:gd name="T12" fmla="*/ 370 h 3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370">
                <a:moveTo>
                  <a:pt x="0" y="0"/>
                </a:moveTo>
                <a:cubicBezTo>
                  <a:pt x="49" y="178"/>
                  <a:pt x="98" y="356"/>
                  <a:pt x="181" y="363"/>
                </a:cubicBezTo>
                <a:cubicBezTo>
                  <a:pt x="264" y="370"/>
                  <a:pt x="446" y="98"/>
                  <a:pt x="499" y="45"/>
                </a:cubicBezTo>
              </a:path>
            </a:pathLst>
          </a:custGeom>
          <a:noFill/>
          <a:ln w="349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8" name="AutoShape 11"/>
          <p:cNvSpPr>
            <a:spLocks noChangeArrowheads="1"/>
          </p:cNvSpPr>
          <p:nvPr/>
        </p:nvSpPr>
        <p:spPr bwMode="auto">
          <a:xfrm>
            <a:off x="7607301" y="2062164"/>
            <a:ext cx="720725" cy="71913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449" name="Group 13"/>
          <p:cNvGrpSpPr>
            <a:grpSpLocks/>
          </p:cNvGrpSpPr>
          <p:nvPr/>
        </p:nvGrpSpPr>
        <p:grpSpPr bwMode="auto">
          <a:xfrm>
            <a:off x="8519077" y="1461295"/>
            <a:ext cx="1008062" cy="2160587"/>
            <a:chOff x="1927" y="1071"/>
            <a:chExt cx="635" cy="1361"/>
          </a:xfrm>
        </p:grpSpPr>
        <p:sp>
          <p:nvSpPr>
            <p:cNvPr id="61455" name="AutoShape 14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6" name="Oval 15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50" name="AutoShape 16"/>
          <p:cNvSpPr>
            <a:spLocks noChangeArrowheads="1"/>
          </p:cNvSpPr>
          <p:nvPr/>
        </p:nvSpPr>
        <p:spPr bwMode="auto">
          <a:xfrm>
            <a:off x="9428388" y="1438126"/>
            <a:ext cx="287337" cy="504825"/>
          </a:xfrm>
          <a:prstGeom prst="star4">
            <a:avLst>
              <a:gd name="adj" fmla="val 125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AutoShape 18"/>
          <p:cNvSpPr>
            <a:spLocks noChangeArrowheads="1"/>
          </p:cNvSpPr>
          <p:nvPr/>
        </p:nvSpPr>
        <p:spPr bwMode="auto">
          <a:xfrm>
            <a:off x="9862652" y="1809751"/>
            <a:ext cx="287337" cy="504825"/>
          </a:xfrm>
          <a:prstGeom prst="star4">
            <a:avLst>
              <a:gd name="adj" fmla="val 125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AutoShape 19"/>
          <p:cNvSpPr>
            <a:spLocks noChangeArrowheads="1"/>
          </p:cNvSpPr>
          <p:nvPr/>
        </p:nvSpPr>
        <p:spPr bwMode="auto">
          <a:xfrm>
            <a:off x="8228480" y="1409195"/>
            <a:ext cx="287338" cy="504825"/>
          </a:xfrm>
          <a:prstGeom prst="star4">
            <a:avLst>
              <a:gd name="adj" fmla="val 125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Freeform 20"/>
          <p:cNvSpPr>
            <a:spLocks/>
          </p:cNvSpPr>
          <p:nvPr/>
        </p:nvSpPr>
        <p:spPr bwMode="auto">
          <a:xfrm>
            <a:off x="8686800" y="2565401"/>
            <a:ext cx="711200" cy="830263"/>
          </a:xfrm>
          <a:custGeom>
            <a:avLst/>
            <a:gdLst>
              <a:gd name="T0" fmla="*/ 2147483647 w 448"/>
              <a:gd name="T1" fmla="*/ 2147483647 h 523"/>
              <a:gd name="T2" fmla="*/ 2147483647 w 448"/>
              <a:gd name="T3" fmla="*/ 2147483647 h 523"/>
              <a:gd name="T4" fmla="*/ 2147483647 w 448"/>
              <a:gd name="T5" fmla="*/ 2147483647 h 523"/>
              <a:gd name="T6" fmla="*/ 2147483647 w 448"/>
              <a:gd name="T7" fmla="*/ 2147483647 h 523"/>
              <a:gd name="T8" fmla="*/ 2147483647 w 448"/>
              <a:gd name="T9" fmla="*/ 2147483647 h 523"/>
              <a:gd name="T10" fmla="*/ 2147483647 w 448"/>
              <a:gd name="T11" fmla="*/ 2147483647 h 523"/>
              <a:gd name="T12" fmla="*/ 2147483647 w 448"/>
              <a:gd name="T13" fmla="*/ 2147483647 h 523"/>
              <a:gd name="T14" fmla="*/ 2147483647 w 448"/>
              <a:gd name="T15" fmla="*/ 2147483647 h 523"/>
              <a:gd name="T16" fmla="*/ 2147483647 w 448"/>
              <a:gd name="T17" fmla="*/ 2147483647 h 523"/>
              <a:gd name="T18" fmla="*/ 2147483647 w 448"/>
              <a:gd name="T19" fmla="*/ 2147483647 h 523"/>
              <a:gd name="T20" fmla="*/ 2147483647 w 448"/>
              <a:gd name="T21" fmla="*/ 2147483647 h 523"/>
              <a:gd name="T22" fmla="*/ 2147483647 w 448"/>
              <a:gd name="T23" fmla="*/ 2147483647 h 523"/>
              <a:gd name="T24" fmla="*/ 2147483647 w 448"/>
              <a:gd name="T25" fmla="*/ 2147483647 h 523"/>
              <a:gd name="T26" fmla="*/ 2147483647 w 448"/>
              <a:gd name="T27" fmla="*/ 2147483647 h 523"/>
              <a:gd name="T28" fmla="*/ 2147483647 w 448"/>
              <a:gd name="T29" fmla="*/ 2147483647 h 523"/>
              <a:gd name="T30" fmla="*/ 2147483647 w 448"/>
              <a:gd name="T31" fmla="*/ 2147483647 h 523"/>
              <a:gd name="T32" fmla="*/ 2147483647 w 448"/>
              <a:gd name="T33" fmla="*/ 2147483647 h 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48"/>
              <a:gd name="T52" fmla="*/ 0 h 523"/>
              <a:gd name="T53" fmla="*/ 448 w 448"/>
              <a:gd name="T54" fmla="*/ 523 h 52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48" h="523">
                <a:moveTo>
                  <a:pt x="116" y="38"/>
                </a:moveTo>
                <a:cubicBezTo>
                  <a:pt x="191" y="78"/>
                  <a:pt x="264" y="128"/>
                  <a:pt x="335" y="176"/>
                </a:cubicBezTo>
                <a:cubicBezTo>
                  <a:pt x="356" y="190"/>
                  <a:pt x="372" y="212"/>
                  <a:pt x="390" y="230"/>
                </a:cubicBezTo>
                <a:cubicBezTo>
                  <a:pt x="396" y="236"/>
                  <a:pt x="408" y="249"/>
                  <a:pt x="408" y="249"/>
                </a:cubicBezTo>
                <a:cubicBezTo>
                  <a:pt x="431" y="317"/>
                  <a:pt x="418" y="287"/>
                  <a:pt x="445" y="340"/>
                </a:cubicBezTo>
                <a:cubicBezTo>
                  <a:pt x="442" y="377"/>
                  <a:pt x="448" y="415"/>
                  <a:pt x="436" y="450"/>
                </a:cubicBezTo>
                <a:cubicBezTo>
                  <a:pt x="421" y="493"/>
                  <a:pt x="367" y="502"/>
                  <a:pt x="335" y="523"/>
                </a:cubicBezTo>
                <a:cubicBezTo>
                  <a:pt x="308" y="520"/>
                  <a:pt x="280" y="520"/>
                  <a:pt x="253" y="514"/>
                </a:cubicBezTo>
                <a:cubicBezTo>
                  <a:pt x="228" y="508"/>
                  <a:pt x="180" y="486"/>
                  <a:pt x="180" y="486"/>
                </a:cubicBezTo>
                <a:cubicBezTo>
                  <a:pt x="134" y="442"/>
                  <a:pt x="175" y="367"/>
                  <a:pt x="189" y="313"/>
                </a:cubicBezTo>
                <a:cubicBezTo>
                  <a:pt x="186" y="285"/>
                  <a:pt x="187" y="257"/>
                  <a:pt x="180" y="230"/>
                </a:cubicBezTo>
                <a:cubicBezTo>
                  <a:pt x="175" y="210"/>
                  <a:pt x="147" y="210"/>
                  <a:pt x="134" y="203"/>
                </a:cubicBezTo>
                <a:cubicBezTo>
                  <a:pt x="95" y="183"/>
                  <a:pt x="70" y="145"/>
                  <a:pt x="33" y="121"/>
                </a:cubicBezTo>
                <a:cubicBezTo>
                  <a:pt x="0" y="70"/>
                  <a:pt x="13" y="21"/>
                  <a:pt x="70" y="2"/>
                </a:cubicBezTo>
                <a:cubicBezTo>
                  <a:pt x="91" y="5"/>
                  <a:pt x="116" y="0"/>
                  <a:pt x="134" y="11"/>
                </a:cubicBezTo>
                <a:cubicBezTo>
                  <a:pt x="145" y="18"/>
                  <a:pt x="150" y="37"/>
                  <a:pt x="143" y="48"/>
                </a:cubicBezTo>
                <a:cubicBezTo>
                  <a:pt x="138" y="56"/>
                  <a:pt x="125" y="41"/>
                  <a:pt x="116" y="38"/>
                </a:cubicBezTo>
                <a:close/>
              </a:path>
            </a:pathLst>
          </a:cu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4" name="Text Box 21"/>
          <p:cNvSpPr txBox="1">
            <a:spLocks noChangeArrowheads="1"/>
          </p:cNvSpPr>
          <p:nvPr/>
        </p:nvSpPr>
        <p:spPr bwMode="auto">
          <a:xfrm>
            <a:off x="4319589" y="2692148"/>
            <a:ext cx="98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 dirty="0"/>
              <a:t>Plasma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37620" y="374733"/>
            <a:ext cx="4289148" cy="2463799"/>
          </a:xfrm>
        </p:spPr>
        <p:txBody>
          <a:bodyPr>
            <a:normAutofit/>
          </a:bodyPr>
          <a:lstStyle/>
          <a:p>
            <a:pPr eaLnBrk="1" hangingPunct="1"/>
            <a:r>
              <a:rPr lang="sv-SE" dirty="0">
                <a:solidFill>
                  <a:schemeClr val="tx1"/>
                </a:solidFill>
              </a:rPr>
              <a:t>Anaphylaxis &amp; Anaphylactoid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426549" y="3893150"/>
            <a:ext cx="8569325" cy="23780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v-SE" sz="2400" dirty="0">
                <a:solidFill>
                  <a:schemeClr val="bg1"/>
                </a:solidFill>
              </a:rPr>
              <a:t>Hypotension, dyspnea, airway edema, anxiety, larger rash</a:t>
            </a:r>
          </a:p>
          <a:p>
            <a:pPr eaLnBrk="1" hangingPunct="1">
              <a:lnSpc>
                <a:spcPct val="80000"/>
              </a:lnSpc>
            </a:pPr>
            <a:r>
              <a:rPr lang="sv-SE" sz="2400" dirty="0">
                <a:solidFill>
                  <a:schemeClr val="bg1"/>
                </a:solidFill>
              </a:rPr>
              <a:t>Requires emergent care</a:t>
            </a:r>
          </a:p>
          <a:p>
            <a:pPr lvl="1" eaLnBrk="1" hangingPunct="1">
              <a:lnSpc>
                <a:spcPct val="80000"/>
              </a:lnSpc>
            </a:pPr>
            <a:r>
              <a:rPr lang="sv-SE" sz="2000" dirty="0">
                <a:solidFill>
                  <a:schemeClr val="bg1"/>
                </a:solidFill>
              </a:rPr>
              <a:t>Anti-histamines</a:t>
            </a:r>
          </a:p>
          <a:p>
            <a:pPr lvl="1" eaLnBrk="1" hangingPunct="1">
              <a:lnSpc>
                <a:spcPct val="80000"/>
              </a:lnSpc>
            </a:pPr>
            <a:r>
              <a:rPr lang="sv-SE" sz="2000" dirty="0">
                <a:solidFill>
                  <a:schemeClr val="bg1"/>
                </a:solidFill>
              </a:rPr>
              <a:t>Epinephrine, corticosteroids, pressors and intubation if necessary</a:t>
            </a:r>
          </a:p>
          <a:p>
            <a:pPr lvl="1" eaLnBrk="1" hangingPunct="1">
              <a:lnSpc>
                <a:spcPct val="80000"/>
              </a:lnSpc>
            </a:pPr>
            <a:r>
              <a:rPr lang="sv-SE" sz="2000" dirty="0">
                <a:solidFill>
                  <a:schemeClr val="bg1"/>
                </a:solidFill>
              </a:rPr>
              <a:t>May have to wash platelets or rbc’s (blood products) for future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4184409" y="1711325"/>
            <a:ext cx="1655762" cy="18002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62469" name="Group 6"/>
          <p:cNvGrpSpPr>
            <a:grpSpLocks/>
          </p:cNvGrpSpPr>
          <p:nvPr/>
        </p:nvGrpSpPr>
        <p:grpSpPr bwMode="auto">
          <a:xfrm>
            <a:off x="6703150" y="1733551"/>
            <a:ext cx="1008062" cy="2160587"/>
            <a:chOff x="1927" y="1071"/>
            <a:chExt cx="635" cy="1361"/>
          </a:xfrm>
        </p:grpSpPr>
        <p:sp>
          <p:nvSpPr>
            <p:cNvPr id="62491" name="AutoShape 7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2" name="Oval 8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470" name="Freeform 9"/>
          <p:cNvSpPr>
            <a:spLocks/>
          </p:cNvSpPr>
          <p:nvPr/>
        </p:nvSpPr>
        <p:spPr bwMode="auto">
          <a:xfrm>
            <a:off x="5880101" y="2636839"/>
            <a:ext cx="792163" cy="587375"/>
          </a:xfrm>
          <a:custGeom>
            <a:avLst/>
            <a:gdLst>
              <a:gd name="T0" fmla="*/ 0 w 499"/>
              <a:gd name="T1" fmla="*/ 0 h 370"/>
              <a:gd name="T2" fmla="*/ 2147483647 w 499"/>
              <a:gd name="T3" fmla="*/ 2147483647 h 370"/>
              <a:gd name="T4" fmla="*/ 2147483647 w 499"/>
              <a:gd name="T5" fmla="*/ 2147483647 h 370"/>
              <a:gd name="T6" fmla="*/ 0 60000 65536"/>
              <a:gd name="T7" fmla="*/ 0 60000 65536"/>
              <a:gd name="T8" fmla="*/ 0 60000 65536"/>
              <a:gd name="T9" fmla="*/ 0 w 499"/>
              <a:gd name="T10" fmla="*/ 0 h 370"/>
              <a:gd name="T11" fmla="*/ 499 w 499"/>
              <a:gd name="T12" fmla="*/ 370 h 3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370">
                <a:moveTo>
                  <a:pt x="0" y="0"/>
                </a:moveTo>
                <a:cubicBezTo>
                  <a:pt x="49" y="178"/>
                  <a:pt x="98" y="356"/>
                  <a:pt x="181" y="363"/>
                </a:cubicBezTo>
                <a:cubicBezTo>
                  <a:pt x="264" y="370"/>
                  <a:pt x="446" y="98"/>
                  <a:pt x="499" y="45"/>
                </a:cubicBezTo>
              </a:path>
            </a:pathLst>
          </a:custGeom>
          <a:noFill/>
          <a:ln w="349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1" name="AutoShape 10"/>
          <p:cNvSpPr>
            <a:spLocks noChangeArrowheads="1"/>
          </p:cNvSpPr>
          <p:nvPr/>
        </p:nvSpPr>
        <p:spPr bwMode="auto">
          <a:xfrm>
            <a:off x="8001001" y="2687638"/>
            <a:ext cx="720725" cy="36036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472" name="Group 11"/>
          <p:cNvGrpSpPr>
            <a:grpSpLocks/>
          </p:cNvGrpSpPr>
          <p:nvPr/>
        </p:nvGrpSpPr>
        <p:grpSpPr bwMode="auto">
          <a:xfrm rot="5400000">
            <a:off x="9551988" y="2276475"/>
            <a:ext cx="1008062" cy="2160588"/>
            <a:chOff x="1927" y="1071"/>
            <a:chExt cx="635" cy="1361"/>
          </a:xfrm>
        </p:grpSpPr>
        <p:sp>
          <p:nvSpPr>
            <p:cNvPr id="62489" name="AutoShape 12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90" name="Oval 13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473" name="AutoShape 14"/>
          <p:cNvSpPr>
            <a:spLocks noChangeArrowheads="1"/>
          </p:cNvSpPr>
          <p:nvPr/>
        </p:nvSpPr>
        <p:spPr bwMode="auto">
          <a:xfrm>
            <a:off x="11137900" y="2563814"/>
            <a:ext cx="287338" cy="504825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AutoShape 15"/>
          <p:cNvSpPr>
            <a:spLocks noChangeArrowheads="1"/>
          </p:cNvSpPr>
          <p:nvPr/>
        </p:nvSpPr>
        <p:spPr bwMode="auto">
          <a:xfrm>
            <a:off x="10417175" y="2276476"/>
            <a:ext cx="287338" cy="504825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5" name="AutoShape 16"/>
          <p:cNvSpPr>
            <a:spLocks noChangeArrowheads="1"/>
          </p:cNvSpPr>
          <p:nvPr/>
        </p:nvSpPr>
        <p:spPr bwMode="auto">
          <a:xfrm>
            <a:off x="9553575" y="2347914"/>
            <a:ext cx="287338" cy="504825"/>
          </a:xfrm>
          <a:prstGeom prst="star4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Text Box 18"/>
          <p:cNvSpPr txBox="1">
            <a:spLocks noChangeArrowheads="1"/>
          </p:cNvSpPr>
          <p:nvPr/>
        </p:nvSpPr>
        <p:spPr bwMode="auto">
          <a:xfrm>
            <a:off x="4583113" y="2997201"/>
            <a:ext cx="984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/>
              <a:t>Plasma</a:t>
            </a:r>
          </a:p>
        </p:txBody>
      </p:sp>
      <p:sp>
        <p:nvSpPr>
          <p:cNvPr id="62477" name="Text Box 19"/>
          <p:cNvSpPr txBox="1">
            <a:spLocks noChangeArrowheads="1"/>
          </p:cNvSpPr>
          <p:nvPr/>
        </p:nvSpPr>
        <p:spPr bwMode="auto">
          <a:xfrm rot="10606018">
            <a:off x="7189789" y="2411413"/>
            <a:ext cx="301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2478" name="Text Box 20"/>
          <p:cNvSpPr txBox="1">
            <a:spLocks noChangeArrowheads="1"/>
          </p:cNvSpPr>
          <p:nvPr/>
        </p:nvSpPr>
        <p:spPr bwMode="auto">
          <a:xfrm>
            <a:off x="6843713" y="2727326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2479" name="Text Box 21"/>
          <p:cNvSpPr txBox="1">
            <a:spLocks noChangeArrowheads="1"/>
          </p:cNvSpPr>
          <p:nvPr/>
        </p:nvSpPr>
        <p:spPr bwMode="auto">
          <a:xfrm>
            <a:off x="6919913" y="3200401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2480" name="Text Box 23"/>
          <p:cNvSpPr txBox="1">
            <a:spLocks noChangeArrowheads="1"/>
          </p:cNvSpPr>
          <p:nvPr/>
        </p:nvSpPr>
        <p:spPr bwMode="auto">
          <a:xfrm rot="10606018">
            <a:off x="9499601" y="3098801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2481" name="Text Box 24"/>
          <p:cNvSpPr txBox="1">
            <a:spLocks noChangeArrowheads="1"/>
          </p:cNvSpPr>
          <p:nvPr/>
        </p:nvSpPr>
        <p:spPr bwMode="auto">
          <a:xfrm rot="10606018">
            <a:off x="9918701" y="2960689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2482" name="Text Box 25"/>
          <p:cNvSpPr txBox="1">
            <a:spLocks noChangeArrowheads="1"/>
          </p:cNvSpPr>
          <p:nvPr/>
        </p:nvSpPr>
        <p:spPr bwMode="auto">
          <a:xfrm rot="10606018">
            <a:off x="9197976" y="3024189"/>
            <a:ext cx="354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20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23" name="Isosceles Triangle 22"/>
          <p:cNvSpPr/>
          <p:nvPr/>
        </p:nvSpPr>
        <p:spPr>
          <a:xfrm>
            <a:off x="4606925" y="2209800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>
            <a:off x="4835525" y="2514600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>
            <a:off x="5216525" y="1981200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>
            <a:off x="9255125" y="3263900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Isosceles Triangle 26"/>
          <p:cNvSpPr/>
          <p:nvPr/>
        </p:nvSpPr>
        <p:spPr>
          <a:xfrm>
            <a:off x="9572625" y="3325813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9991725" y="3175000"/>
            <a:ext cx="228600" cy="3048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556591" y="871536"/>
            <a:ext cx="6400800" cy="1371600"/>
          </a:xfrm>
        </p:spPr>
        <p:txBody>
          <a:bodyPr/>
          <a:lstStyle/>
          <a:p>
            <a:pPr eaLnBrk="1" hangingPunct="1"/>
            <a:r>
              <a:rPr lang="sv-SE" sz="3600" dirty="0">
                <a:solidFill>
                  <a:schemeClr val="tx1"/>
                </a:solidFill>
              </a:rPr>
              <a:t>Sepsis</a:t>
            </a:r>
          </a:p>
        </p:txBody>
      </p:sp>
      <p:sp>
        <p:nvSpPr>
          <p:cNvPr id="63491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611880" y="1219199"/>
            <a:ext cx="8458200" cy="4419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Blood components contaminated by bacteria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Blood donor skin flora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Blood donor unrecognized bacteremia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Environmental or product handling during processing</a:t>
            </a:r>
          </a:p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Most common in </a:t>
            </a:r>
            <a:r>
              <a:rPr lang="en-US" sz="2800" u="sng" dirty="0">
                <a:solidFill>
                  <a:schemeClr val="bg1"/>
                </a:solidFill>
              </a:rPr>
              <a:t>platelets</a:t>
            </a:r>
            <a:r>
              <a:rPr lang="en-US" sz="2800" dirty="0">
                <a:solidFill>
                  <a:schemeClr val="bg1"/>
                </a:solidFill>
              </a:rPr>
              <a:t> because stored at room temp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Up to 1 in 1,300 platelet transfusions</a:t>
            </a:r>
          </a:p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Always let blood bank know if septic reaction suspected so products can be cultured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63493" name="Text Box 7"/>
          <p:cNvSpPr txBox="1">
            <a:spLocks noChangeArrowheads="1"/>
          </p:cNvSpPr>
          <p:nvPr/>
        </p:nvSpPr>
        <p:spPr bwMode="auto">
          <a:xfrm>
            <a:off x="9191626" y="6381751"/>
            <a:ext cx="1370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/>
              <a:t>www.greenfacts.org</a:t>
            </a:r>
            <a:r>
              <a:rPr lang="sv-SE"/>
              <a:t> </a:t>
            </a:r>
          </a:p>
        </p:txBody>
      </p:sp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C074A7B2-2637-944A-8532-A06E66188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4956" y="2511745"/>
            <a:ext cx="2899244" cy="210312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2522" y="852487"/>
            <a:ext cx="3617843" cy="1625669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Transfusion Related Acute Lung Injury (TRALI)</a:t>
            </a:r>
          </a:p>
        </p:txBody>
      </p:sp>
      <p:sp>
        <p:nvSpPr>
          <p:cNvPr id="64515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750365" y="1233487"/>
            <a:ext cx="4953000" cy="4391025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Acute onset hypoxemia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Within 6h of transfusion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Bilateral lung infiltration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No sign circulatory overload</a:t>
            </a:r>
          </a:p>
          <a:p>
            <a:pPr eaLnBrk="1" hangingPunct="1"/>
            <a:r>
              <a:rPr lang="en-US" sz="2800" dirty="0">
                <a:solidFill>
                  <a:schemeClr val="bg1"/>
                </a:solidFill>
              </a:rPr>
              <a:t>True frequency unknown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1 in 2-5,000 plasma containing transfusions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Under diagnosed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72% require mechanical ventilation</a:t>
            </a:r>
          </a:p>
          <a:p>
            <a:pPr lvl="1" eaLnBrk="1" hangingPunct="1"/>
            <a:r>
              <a:rPr lang="en-US" sz="2800" dirty="0">
                <a:solidFill>
                  <a:schemeClr val="bg1"/>
                </a:solidFill>
              </a:rPr>
              <a:t>5 - 10% mortality</a:t>
            </a:r>
          </a:p>
        </p:txBody>
      </p:sp>
      <p:pic>
        <p:nvPicPr>
          <p:cNvPr id="64516" name="Picture 9" descr="0234_ARDS_pneumomediastinum_2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10" y="2564958"/>
            <a:ext cx="2816981" cy="335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 Box 10"/>
          <p:cNvSpPr txBox="1">
            <a:spLocks noChangeArrowheads="1"/>
          </p:cNvSpPr>
          <p:nvPr/>
        </p:nvSpPr>
        <p:spPr bwMode="auto">
          <a:xfrm>
            <a:off x="9082089" y="6424614"/>
            <a:ext cx="1412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/>
              <a:t>www.aic.cuhk.edu.hk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737196" y="-381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TRALI proposed mechanism</a:t>
            </a:r>
          </a:p>
        </p:txBody>
      </p:sp>
      <p:grpSp>
        <p:nvGrpSpPr>
          <p:cNvPr id="65539" name="Group 1"/>
          <p:cNvGrpSpPr>
            <a:grpSpLocks/>
          </p:cNvGrpSpPr>
          <p:nvPr/>
        </p:nvGrpSpPr>
        <p:grpSpPr bwMode="auto">
          <a:xfrm>
            <a:off x="1828801" y="1676400"/>
            <a:ext cx="1008063" cy="2160588"/>
            <a:chOff x="304800" y="1676400"/>
            <a:chExt cx="1008063" cy="2160588"/>
          </a:xfrm>
        </p:grpSpPr>
        <p:grpSp>
          <p:nvGrpSpPr>
            <p:cNvPr id="65588" name="Group 1029"/>
            <p:cNvGrpSpPr>
              <a:grpSpLocks/>
            </p:cNvGrpSpPr>
            <p:nvPr/>
          </p:nvGrpSpPr>
          <p:grpSpPr bwMode="auto">
            <a:xfrm>
              <a:off x="304800" y="1676400"/>
              <a:ext cx="1008063" cy="2160588"/>
              <a:chOff x="1927" y="1071"/>
              <a:chExt cx="635" cy="1361"/>
            </a:xfrm>
          </p:grpSpPr>
          <p:sp>
            <p:nvSpPr>
              <p:cNvPr id="65593" name="AutoShape 1030"/>
              <p:cNvSpPr>
                <a:spLocks noChangeArrowheads="1"/>
              </p:cNvSpPr>
              <p:nvPr/>
            </p:nvSpPr>
            <p:spPr bwMode="auto">
              <a:xfrm>
                <a:off x="1927" y="1480"/>
                <a:ext cx="635" cy="95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0 w 21600"/>
                  <a:gd name="T13" fmla="*/ 4492 h 21600"/>
                  <a:gd name="T14" fmla="*/ 17110 w 21600"/>
                  <a:gd name="T15" fmla="*/ 1710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4" name="Oval 1031"/>
              <p:cNvSpPr>
                <a:spLocks noChangeArrowheads="1"/>
              </p:cNvSpPr>
              <p:nvPr/>
            </p:nvSpPr>
            <p:spPr bwMode="auto">
              <a:xfrm>
                <a:off x="2018" y="1071"/>
                <a:ext cx="454" cy="409"/>
              </a:xfrm>
              <a:prstGeom prst="ellipse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5589" name="Group 1032"/>
            <p:cNvGrpSpPr>
              <a:grpSpLocks/>
            </p:cNvGrpSpPr>
            <p:nvPr/>
          </p:nvGrpSpPr>
          <p:grpSpPr bwMode="auto">
            <a:xfrm>
              <a:off x="558800" y="3124200"/>
              <a:ext cx="457200" cy="609600"/>
              <a:chOff x="1927" y="1071"/>
              <a:chExt cx="635" cy="1361"/>
            </a:xfrm>
          </p:grpSpPr>
          <p:sp>
            <p:nvSpPr>
              <p:cNvPr id="65591" name="AutoShape 1033"/>
              <p:cNvSpPr>
                <a:spLocks noChangeArrowheads="1"/>
              </p:cNvSpPr>
              <p:nvPr/>
            </p:nvSpPr>
            <p:spPr bwMode="auto">
              <a:xfrm>
                <a:off x="1927" y="1480"/>
                <a:ext cx="635" cy="95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0 w 21600"/>
                  <a:gd name="T13" fmla="*/ 4492 h 21600"/>
                  <a:gd name="T14" fmla="*/ 17110 w 21600"/>
                  <a:gd name="T15" fmla="*/ 1710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592" name="Oval 1034"/>
              <p:cNvSpPr>
                <a:spLocks noChangeArrowheads="1"/>
              </p:cNvSpPr>
              <p:nvPr/>
            </p:nvSpPr>
            <p:spPr bwMode="auto">
              <a:xfrm>
                <a:off x="2018" y="1071"/>
                <a:ext cx="454" cy="409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5590" name="AutoShape 1038"/>
            <p:cNvSpPr>
              <a:spLocks noChangeArrowheads="1"/>
            </p:cNvSpPr>
            <p:nvPr/>
          </p:nvSpPr>
          <p:spPr bwMode="auto">
            <a:xfrm>
              <a:off x="533400" y="2667000"/>
              <a:ext cx="228600" cy="457200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600"/>
                <a:gd name="T16" fmla="*/ 8310 h 21600"/>
                <a:gd name="T17" fmla="*/ 6110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79" name="Group 1039"/>
          <p:cNvGrpSpPr>
            <a:grpSpLocks/>
          </p:cNvGrpSpPr>
          <p:nvPr/>
        </p:nvGrpSpPr>
        <p:grpSpPr bwMode="auto">
          <a:xfrm>
            <a:off x="3581401" y="1676400"/>
            <a:ext cx="1008063" cy="2160588"/>
            <a:chOff x="1927" y="1071"/>
            <a:chExt cx="635" cy="1361"/>
          </a:xfrm>
        </p:grpSpPr>
        <p:sp>
          <p:nvSpPr>
            <p:cNvPr id="65586" name="AutoShape 1040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87" name="Oval 1041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80" name="Group 1042"/>
          <p:cNvGrpSpPr>
            <a:grpSpLocks/>
          </p:cNvGrpSpPr>
          <p:nvPr/>
        </p:nvGrpSpPr>
        <p:grpSpPr bwMode="auto">
          <a:xfrm>
            <a:off x="3886200" y="3124200"/>
            <a:ext cx="457200" cy="609600"/>
            <a:chOff x="1927" y="1071"/>
            <a:chExt cx="635" cy="1361"/>
          </a:xfrm>
        </p:grpSpPr>
        <p:sp>
          <p:nvSpPr>
            <p:cNvPr id="65584" name="AutoShape 1043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85" name="Oval 1044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81" name="AutoShape 1045"/>
          <p:cNvSpPr>
            <a:spLocks noChangeArrowheads="1"/>
          </p:cNvSpPr>
          <p:nvPr/>
        </p:nvSpPr>
        <p:spPr bwMode="auto">
          <a:xfrm>
            <a:off x="3810000" y="2667000"/>
            <a:ext cx="304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AutoShape 1046"/>
          <p:cNvSpPr>
            <a:spLocks noChangeArrowheads="1"/>
          </p:cNvSpPr>
          <p:nvPr/>
        </p:nvSpPr>
        <p:spPr bwMode="auto">
          <a:xfrm>
            <a:off x="4114800" y="2438400"/>
            <a:ext cx="304800" cy="38100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83" name="Group 1047"/>
          <p:cNvGrpSpPr>
            <a:grpSpLocks/>
          </p:cNvGrpSpPr>
          <p:nvPr/>
        </p:nvGrpSpPr>
        <p:grpSpPr bwMode="auto">
          <a:xfrm>
            <a:off x="5240338" y="1676400"/>
            <a:ext cx="1008062" cy="2160588"/>
            <a:chOff x="1927" y="1071"/>
            <a:chExt cx="635" cy="1361"/>
          </a:xfrm>
        </p:grpSpPr>
        <p:sp>
          <p:nvSpPr>
            <p:cNvPr id="65582" name="AutoShape 1048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83" name="Oval 1049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84" name="Group 1050"/>
          <p:cNvGrpSpPr>
            <a:grpSpLocks/>
          </p:cNvGrpSpPr>
          <p:nvPr/>
        </p:nvGrpSpPr>
        <p:grpSpPr bwMode="auto">
          <a:xfrm>
            <a:off x="5562600" y="3200400"/>
            <a:ext cx="457200" cy="609600"/>
            <a:chOff x="1927" y="1071"/>
            <a:chExt cx="635" cy="1361"/>
          </a:xfrm>
          <a:solidFill>
            <a:srgbClr val="92D050"/>
          </a:solidFill>
        </p:grpSpPr>
        <p:sp>
          <p:nvSpPr>
            <p:cNvPr id="54321" name="AutoShape 1051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556 w 21600"/>
                <a:gd name="T1" fmla="*/ 476 h 21600"/>
                <a:gd name="T2" fmla="*/ 318 w 21600"/>
                <a:gd name="T3" fmla="*/ 952 h 21600"/>
                <a:gd name="T4" fmla="*/ 79 w 21600"/>
                <a:gd name="T5" fmla="*/ 476 h 21600"/>
                <a:gd name="T6" fmla="*/ 31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1600" b="1"/>
            </a:p>
          </p:txBody>
        </p:sp>
        <p:sp>
          <p:nvSpPr>
            <p:cNvPr id="54322" name="Oval 1052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4285" name="AutoShape 1053"/>
          <p:cNvSpPr>
            <a:spLocks noChangeArrowheads="1"/>
          </p:cNvSpPr>
          <p:nvPr/>
        </p:nvSpPr>
        <p:spPr bwMode="auto">
          <a:xfrm>
            <a:off x="5562600" y="2362200"/>
            <a:ext cx="304800" cy="381000"/>
          </a:xfrm>
          <a:prstGeom prst="sun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AutoShape 1054"/>
          <p:cNvSpPr>
            <a:spLocks noChangeArrowheads="1"/>
          </p:cNvSpPr>
          <p:nvPr/>
        </p:nvSpPr>
        <p:spPr bwMode="auto">
          <a:xfrm>
            <a:off x="5715000" y="2667000"/>
            <a:ext cx="304800" cy="38100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AutoShape 1055"/>
          <p:cNvSpPr>
            <a:spLocks noChangeArrowheads="1"/>
          </p:cNvSpPr>
          <p:nvPr/>
        </p:nvSpPr>
        <p:spPr bwMode="auto">
          <a:xfrm>
            <a:off x="5486400" y="2743200"/>
            <a:ext cx="2286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88" name="Group 1056"/>
          <p:cNvGrpSpPr>
            <a:grpSpLocks/>
          </p:cNvGrpSpPr>
          <p:nvPr/>
        </p:nvGrpSpPr>
        <p:grpSpPr bwMode="auto">
          <a:xfrm>
            <a:off x="6934201" y="1676400"/>
            <a:ext cx="1008063" cy="2160588"/>
            <a:chOff x="1927" y="1071"/>
            <a:chExt cx="635" cy="1361"/>
          </a:xfrm>
        </p:grpSpPr>
        <p:sp>
          <p:nvSpPr>
            <p:cNvPr id="65580" name="AutoShape 1057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81" name="Oval 1058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289" name="AutoShape 1059"/>
          <p:cNvSpPr>
            <a:spLocks noChangeArrowheads="1"/>
          </p:cNvSpPr>
          <p:nvPr/>
        </p:nvSpPr>
        <p:spPr bwMode="auto">
          <a:xfrm>
            <a:off x="7467600" y="2514600"/>
            <a:ext cx="304800" cy="381000"/>
          </a:xfrm>
          <a:prstGeom prst="sun">
            <a:avLst>
              <a:gd name="adj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AutoShape 1060"/>
          <p:cNvSpPr>
            <a:spLocks noChangeArrowheads="1"/>
          </p:cNvSpPr>
          <p:nvPr/>
        </p:nvSpPr>
        <p:spPr bwMode="auto">
          <a:xfrm>
            <a:off x="7086600" y="2438400"/>
            <a:ext cx="304800" cy="381000"/>
          </a:xfrm>
          <a:prstGeom prst="sun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1" name="AutoShape 1061"/>
          <p:cNvSpPr>
            <a:spLocks noChangeArrowheads="1"/>
          </p:cNvSpPr>
          <p:nvPr/>
        </p:nvSpPr>
        <p:spPr bwMode="auto">
          <a:xfrm>
            <a:off x="7239000" y="2971800"/>
            <a:ext cx="304800" cy="381000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AutoShape 1062"/>
          <p:cNvSpPr>
            <a:spLocks noChangeArrowheads="1"/>
          </p:cNvSpPr>
          <p:nvPr/>
        </p:nvSpPr>
        <p:spPr bwMode="auto">
          <a:xfrm>
            <a:off x="2895600" y="28956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AutoShape 1064"/>
          <p:cNvSpPr>
            <a:spLocks noChangeArrowheads="1"/>
          </p:cNvSpPr>
          <p:nvPr/>
        </p:nvSpPr>
        <p:spPr bwMode="auto">
          <a:xfrm>
            <a:off x="6400800" y="29718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AutoShape 1065"/>
          <p:cNvSpPr>
            <a:spLocks noChangeArrowheads="1"/>
          </p:cNvSpPr>
          <p:nvPr/>
        </p:nvSpPr>
        <p:spPr bwMode="auto">
          <a:xfrm>
            <a:off x="4648200" y="2895600"/>
            <a:ext cx="533400" cy="304800"/>
          </a:xfrm>
          <a:prstGeom prst="right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95" name="Group 1066"/>
          <p:cNvGrpSpPr>
            <a:grpSpLocks/>
          </p:cNvGrpSpPr>
          <p:nvPr/>
        </p:nvGrpSpPr>
        <p:grpSpPr bwMode="auto">
          <a:xfrm>
            <a:off x="3429001" y="4419600"/>
            <a:ext cx="1008063" cy="2160588"/>
            <a:chOff x="1927" y="1071"/>
            <a:chExt cx="635" cy="1361"/>
          </a:xfrm>
        </p:grpSpPr>
        <p:sp>
          <p:nvSpPr>
            <p:cNvPr id="65578" name="AutoShape 1067"/>
            <p:cNvSpPr>
              <a:spLocks noChangeArrowheads="1"/>
            </p:cNvSpPr>
            <p:nvPr/>
          </p:nvSpPr>
          <p:spPr bwMode="auto">
            <a:xfrm>
              <a:off x="1927" y="1480"/>
              <a:ext cx="635" cy="9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0 w 21600"/>
                <a:gd name="T13" fmla="*/ 4492 h 21600"/>
                <a:gd name="T14" fmla="*/ 17110 w 21600"/>
                <a:gd name="T15" fmla="*/ 171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9" name="Oval 1068"/>
            <p:cNvSpPr>
              <a:spLocks noChangeArrowheads="1"/>
            </p:cNvSpPr>
            <p:nvPr/>
          </p:nvSpPr>
          <p:spPr bwMode="auto">
            <a:xfrm>
              <a:off x="2018" y="1071"/>
              <a:ext cx="454" cy="409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4296" name="Group 1076"/>
          <p:cNvGrpSpPr>
            <a:grpSpLocks/>
          </p:cNvGrpSpPr>
          <p:nvPr/>
        </p:nvGrpSpPr>
        <p:grpSpPr bwMode="auto">
          <a:xfrm>
            <a:off x="8305800" y="1371600"/>
            <a:ext cx="838200" cy="1066800"/>
            <a:chOff x="4272" y="864"/>
            <a:chExt cx="528" cy="672"/>
          </a:xfrm>
        </p:grpSpPr>
        <p:sp>
          <p:nvSpPr>
            <p:cNvPr id="65574" name="Rectangle 1069"/>
            <p:cNvSpPr>
              <a:spLocks noChangeArrowheads="1"/>
            </p:cNvSpPr>
            <p:nvPr/>
          </p:nvSpPr>
          <p:spPr bwMode="auto">
            <a:xfrm>
              <a:off x="4272" y="864"/>
              <a:ext cx="528" cy="6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5" name="AutoShape 1070"/>
            <p:cNvSpPr>
              <a:spLocks noChangeArrowheads="1"/>
            </p:cNvSpPr>
            <p:nvPr/>
          </p:nvSpPr>
          <p:spPr bwMode="auto">
            <a:xfrm>
              <a:off x="4512" y="1056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6" name="AutoShape 1071"/>
            <p:cNvSpPr>
              <a:spLocks noChangeArrowheads="1"/>
            </p:cNvSpPr>
            <p:nvPr/>
          </p:nvSpPr>
          <p:spPr bwMode="auto">
            <a:xfrm>
              <a:off x="4368" y="1248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7" name="AutoShape 1072"/>
            <p:cNvSpPr>
              <a:spLocks noChangeArrowheads="1"/>
            </p:cNvSpPr>
            <p:nvPr/>
          </p:nvSpPr>
          <p:spPr bwMode="auto">
            <a:xfrm>
              <a:off x="4320" y="912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54297" name="AutoShape 1073"/>
          <p:cNvCxnSpPr>
            <a:cxnSpLocks noChangeShapeType="1"/>
            <a:stCxn id="65580" idx="0"/>
            <a:endCxn id="65574" idx="2"/>
          </p:cNvCxnSpPr>
          <p:nvPr/>
        </p:nvCxnSpPr>
        <p:spPr bwMode="auto">
          <a:xfrm flipV="1">
            <a:off x="7816850" y="2438400"/>
            <a:ext cx="908050" cy="642938"/>
          </a:xfrm>
          <a:prstGeom prst="curvedConnector2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98" name="Text Box 1074"/>
          <p:cNvSpPr txBox="1">
            <a:spLocks noChangeArrowheads="1"/>
          </p:cNvSpPr>
          <p:nvPr/>
        </p:nvSpPr>
        <p:spPr bwMode="auto">
          <a:xfrm>
            <a:off x="9332913" y="2924175"/>
            <a:ext cx="15875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Mother Donates Blood</a:t>
            </a:r>
          </a:p>
        </p:txBody>
      </p:sp>
      <p:sp>
        <p:nvSpPr>
          <p:cNvPr id="54299" name="Text Box 1075"/>
          <p:cNvSpPr txBox="1">
            <a:spLocks noChangeArrowheads="1"/>
          </p:cNvSpPr>
          <p:nvPr/>
        </p:nvSpPr>
        <p:spPr bwMode="auto">
          <a:xfrm>
            <a:off x="9144000" y="1414464"/>
            <a:ext cx="14795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Product with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multiple HLA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antibodies</a:t>
            </a:r>
          </a:p>
        </p:txBody>
      </p:sp>
      <p:grpSp>
        <p:nvGrpSpPr>
          <p:cNvPr id="54300" name="Group 1077"/>
          <p:cNvGrpSpPr>
            <a:grpSpLocks/>
          </p:cNvGrpSpPr>
          <p:nvPr/>
        </p:nvGrpSpPr>
        <p:grpSpPr bwMode="auto">
          <a:xfrm>
            <a:off x="1905000" y="4267200"/>
            <a:ext cx="838200" cy="1066800"/>
            <a:chOff x="4272" y="864"/>
            <a:chExt cx="528" cy="672"/>
          </a:xfrm>
        </p:grpSpPr>
        <p:sp>
          <p:nvSpPr>
            <p:cNvPr id="65570" name="Rectangle 1078"/>
            <p:cNvSpPr>
              <a:spLocks noChangeArrowheads="1"/>
            </p:cNvSpPr>
            <p:nvPr/>
          </p:nvSpPr>
          <p:spPr bwMode="auto">
            <a:xfrm>
              <a:off x="4272" y="864"/>
              <a:ext cx="528" cy="6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1" name="AutoShape 1079"/>
            <p:cNvSpPr>
              <a:spLocks noChangeArrowheads="1"/>
            </p:cNvSpPr>
            <p:nvPr/>
          </p:nvSpPr>
          <p:spPr bwMode="auto">
            <a:xfrm>
              <a:off x="4512" y="1056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2" name="AutoShape 1080"/>
            <p:cNvSpPr>
              <a:spLocks noChangeArrowheads="1"/>
            </p:cNvSpPr>
            <p:nvPr/>
          </p:nvSpPr>
          <p:spPr bwMode="auto">
            <a:xfrm>
              <a:off x="4368" y="1248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73" name="AutoShape 1081"/>
            <p:cNvSpPr>
              <a:spLocks noChangeArrowheads="1"/>
            </p:cNvSpPr>
            <p:nvPr/>
          </p:nvSpPr>
          <p:spPr bwMode="auto">
            <a:xfrm>
              <a:off x="4320" y="912"/>
              <a:ext cx="192" cy="240"/>
            </a:xfrm>
            <a:prstGeom prst="sun">
              <a:avLst>
                <a:gd name="adj" fmla="val 25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54301" name="AutoShape 1082"/>
          <p:cNvCxnSpPr>
            <a:cxnSpLocks noChangeShapeType="1"/>
            <a:stCxn id="65570" idx="2"/>
            <a:endCxn id="65578" idx="2"/>
          </p:cNvCxnSpPr>
          <p:nvPr/>
        </p:nvCxnSpPr>
        <p:spPr bwMode="auto">
          <a:xfrm rot="16200000" flipH="1">
            <a:off x="2693988" y="4964113"/>
            <a:ext cx="490538" cy="1230313"/>
          </a:xfrm>
          <a:prstGeom prst="curvedConnector2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302" name="AutoShape 1083"/>
          <p:cNvSpPr>
            <a:spLocks noChangeArrowheads="1"/>
          </p:cNvSpPr>
          <p:nvPr/>
        </p:nvSpPr>
        <p:spPr bwMode="auto">
          <a:xfrm flipH="1">
            <a:off x="3581400" y="5181600"/>
            <a:ext cx="381000" cy="533400"/>
          </a:xfrm>
          <a:prstGeom prst="rtTriangle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4303" name="AutoShape 1084"/>
          <p:cNvSpPr>
            <a:spLocks noChangeArrowheads="1"/>
          </p:cNvSpPr>
          <p:nvPr/>
        </p:nvSpPr>
        <p:spPr bwMode="auto">
          <a:xfrm>
            <a:off x="4000500" y="5181600"/>
            <a:ext cx="304800" cy="533400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4" name="Text Box 1085"/>
          <p:cNvSpPr txBox="1">
            <a:spLocks noChangeArrowheads="1"/>
          </p:cNvSpPr>
          <p:nvPr/>
        </p:nvSpPr>
        <p:spPr bwMode="auto">
          <a:xfrm>
            <a:off x="4973638" y="4292601"/>
            <a:ext cx="546576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When product infused, antibodies passively transfused.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Agglutinate with leukocytes in pulmonary microvasculature.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Causes respiratory distress and ARDS picture.</a:t>
            </a:r>
          </a:p>
          <a:p>
            <a:pPr eaLnBrk="1" hangingPunct="1">
              <a:spcBef>
                <a:spcPct val="50000"/>
              </a:spcBef>
            </a:pPr>
            <a:r>
              <a:rPr lang="sv-SE" b="1" dirty="0" err="1">
                <a:solidFill>
                  <a:srgbClr val="FFFF00"/>
                </a:solidFill>
              </a:rPr>
              <a:t>Important</a:t>
            </a:r>
            <a:r>
              <a:rPr lang="sv-SE" b="1" dirty="0">
                <a:solidFill>
                  <a:srgbClr val="FFFF00"/>
                </a:solidFill>
              </a:rPr>
              <a:t> to </a:t>
            </a:r>
            <a:r>
              <a:rPr lang="sv-SE" b="1" dirty="0" err="1">
                <a:solidFill>
                  <a:srgbClr val="FFFF00"/>
                </a:solidFill>
              </a:rPr>
              <a:t>notify</a:t>
            </a:r>
            <a:r>
              <a:rPr lang="sv-SE" b="1" dirty="0">
                <a:solidFill>
                  <a:srgbClr val="FFFF00"/>
                </a:solidFill>
              </a:rPr>
              <a:t> </a:t>
            </a:r>
            <a:r>
              <a:rPr lang="sv-SE" b="1" dirty="0" err="1">
                <a:solidFill>
                  <a:srgbClr val="FFFF00"/>
                </a:solidFill>
              </a:rPr>
              <a:t>blood</a:t>
            </a:r>
            <a:r>
              <a:rPr lang="sv-SE" b="1" dirty="0">
                <a:solidFill>
                  <a:srgbClr val="FFFF00"/>
                </a:solidFill>
              </a:rPr>
              <a:t> bank so </a:t>
            </a:r>
            <a:r>
              <a:rPr lang="sv-SE" b="1" dirty="0" err="1">
                <a:solidFill>
                  <a:srgbClr val="FFFF00"/>
                </a:solidFill>
              </a:rPr>
              <a:t>that</a:t>
            </a:r>
            <a:r>
              <a:rPr lang="sv-SE" b="1" dirty="0">
                <a:solidFill>
                  <a:srgbClr val="FFFF00"/>
                </a:solidFill>
              </a:rPr>
              <a:t> donor-recipient </a:t>
            </a:r>
            <a:r>
              <a:rPr lang="sv-SE" b="1" dirty="0" err="1">
                <a:solidFill>
                  <a:srgbClr val="FFFF00"/>
                </a:solidFill>
              </a:rPr>
              <a:t>testing</a:t>
            </a:r>
            <a:r>
              <a:rPr lang="sv-SE" b="1" dirty="0">
                <a:solidFill>
                  <a:srgbClr val="FFFF00"/>
                </a:solidFill>
              </a:rPr>
              <a:t> </a:t>
            </a:r>
            <a:r>
              <a:rPr lang="sv-SE" b="1" dirty="0" err="1">
                <a:solidFill>
                  <a:srgbClr val="FFFF00"/>
                </a:solidFill>
              </a:rPr>
              <a:t>can</a:t>
            </a:r>
            <a:r>
              <a:rPr lang="sv-SE" b="1" dirty="0">
                <a:solidFill>
                  <a:srgbClr val="FFFF00"/>
                </a:solidFill>
              </a:rPr>
              <a:t> be </a:t>
            </a:r>
            <a:r>
              <a:rPr lang="sv-SE" b="1" dirty="0" err="1">
                <a:solidFill>
                  <a:srgbClr val="FFFF00"/>
                </a:solidFill>
              </a:rPr>
              <a:t>done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5566" name="Rectangle 1086"/>
          <p:cNvSpPr>
            <a:spLocks noChangeArrowheads="1"/>
          </p:cNvSpPr>
          <p:nvPr/>
        </p:nvSpPr>
        <p:spPr bwMode="auto">
          <a:xfrm>
            <a:off x="7207250" y="472440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4306" name="AutoShape 1088"/>
          <p:cNvSpPr>
            <a:spLocks/>
          </p:cNvSpPr>
          <p:nvPr/>
        </p:nvSpPr>
        <p:spPr bwMode="auto">
          <a:xfrm>
            <a:off x="4440238" y="4294189"/>
            <a:ext cx="576262" cy="2447925"/>
          </a:xfrm>
          <a:prstGeom prst="leftBrace">
            <a:avLst>
              <a:gd name="adj1" fmla="val 3539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7" name="AutoShape 1089"/>
          <p:cNvSpPr>
            <a:spLocks noChangeArrowheads="1"/>
          </p:cNvSpPr>
          <p:nvPr/>
        </p:nvSpPr>
        <p:spPr bwMode="auto">
          <a:xfrm rot="2325485">
            <a:off x="8904289" y="2636839"/>
            <a:ext cx="504825" cy="287337"/>
          </a:xfrm>
          <a:prstGeom prst="leftArrow">
            <a:avLst>
              <a:gd name="adj1" fmla="val 50000"/>
              <a:gd name="adj2" fmla="val 4392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8" name="Rectangle 1090"/>
          <p:cNvSpPr>
            <a:spLocks noChangeArrowheads="1"/>
          </p:cNvSpPr>
          <p:nvPr/>
        </p:nvSpPr>
        <p:spPr bwMode="auto">
          <a:xfrm>
            <a:off x="9264650" y="2852739"/>
            <a:ext cx="1079500" cy="115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1" grpId="0" animBg="1"/>
      <p:bldP spid="54282" grpId="0" animBg="1"/>
      <p:bldP spid="54285" grpId="0" animBg="1"/>
      <p:bldP spid="54286" grpId="0" animBg="1"/>
      <p:bldP spid="54287" grpId="0" animBg="1"/>
      <p:bldP spid="54289" grpId="0" animBg="1"/>
      <p:bldP spid="54290" grpId="0" animBg="1"/>
      <p:bldP spid="54291" grpId="0" animBg="1"/>
      <p:bldP spid="54292" grpId="0" animBg="1"/>
      <p:bldP spid="54293" grpId="0" animBg="1"/>
      <p:bldP spid="54294" grpId="0" animBg="1"/>
      <p:bldP spid="54298" grpId="0"/>
      <p:bldP spid="54299" grpId="0"/>
      <p:bldP spid="54302" grpId="0" animBg="1"/>
      <p:bldP spid="54303" grpId="0" animBg="1"/>
      <p:bldP spid="54304" grpId="0"/>
      <p:bldP spid="54306" grpId="0" animBg="1"/>
      <p:bldP spid="54307" grpId="0" animBg="1"/>
      <p:bldP spid="5430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04191" y="947530"/>
            <a:ext cx="2961861" cy="115293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</a:rPr>
              <a:t>Transfusion Associated GVHD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3558209" y="556591"/>
            <a:ext cx="8229600" cy="5029200"/>
          </a:xfrm>
        </p:spPr>
        <p:txBody>
          <a:bodyPr>
            <a:normAutofit/>
          </a:bodyPr>
          <a:lstStyle/>
          <a:p>
            <a:pPr marL="320040" indent="-320040">
              <a:buFont typeface="Wingdings"/>
              <a:buChar char=""/>
              <a:defRPr/>
            </a:pPr>
            <a:r>
              <a:rPr lang="en-US" dirty="0">
                <a:solidFill>
                  <a:schemeClr val="bg1"/>
                </a:solidFill>
              </a:rPr>
              <a:t>Engraftment and proliferation of donor lymphocytes </a:t>
            </a:r>
            <a:r>
              <a:rPr lang="en-US" u="sng" dirty="0">
                <a:solidFill>
                  <a:schemeClr val="bg1"/>
                </a:solidFill>
              </a:rPr>
              <a:t>in transfusion recipient.</a:t>
            </a:r>
            <a:endParaRPr lang="en-US" dirty="0">
              <a:solidFill>
                <a:schemeClr val="bg1"/>
              </a:solidFill>
            </a:endParaRPr>
          </a:p>
          <a:p>
            <a:pPr marL="320040" indent="-320040">
              <a:buFont typeface="Wingdings"/>
              <a:buChar char=""/>
              <a:defRPr/>
            </a:pPr>
            <a:r>
              <a:rPr lang="en-US" dirty="0">
                <a:solidFill>
                  <a:schemeClr val="bg1"/>
                </a:solidFill>
              </a:rPr>
              <a:t>Who’s at risk?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dirty="0" err="1">
                <a:solidFill>
                  <a:schemeClr val="bg1"/>
                </a:solidFill>
              </a:rPr>
              <a:t>Immunocompetent</a:t>
            </a:r>
            <a:r>
              <a:rPr lang="en-US" dirty="0">
                <a:solidFill>
                  <a:schemeClr val="bg1"/>
                </a:solidFill>
              </a:rPr>
              <a:t> patient transfused with HLA </a:t>
            </a:r>
            <a:r>
              <a:rPr lang="en-US" dirty="0" err="1">
                <a:solidFill>
                  <a:schemeClr val="bg1"/>
                </a:solidFill>
              </a:rPr>
              <a:t>haploidentical</a:t>
            </a:r>
            <a:r>
              <a:rPr lang="en-US" dirty="0">
                <a:solidFill>
                  <a:schemeClr val="bg1"/>
                </a:solidFill>
              </a:rPr>
              <a:t> product (blood relative)</a:t>
            </a:r>
          </a:p>
          <a:p>
            <a:pPr marL="640080" lvl="1" indent="-274320">
              <a:buFont typeface="Wingdings 2"/>
              <a:buChar char=""/>
              <a:defRPr/>
            </a:pPr>
            <a:r>
              <a:rPr lang="en-US" dirty="0">
                <a:solidFill>
                  <a:schemeClr val="bg1"/>
                </a:solidFill>
              </a:rPr>
              <a:t>Severely </a:t>
            </a:r>
            <a:r>
              <a:rPr lang="en-US" dirty="0" err="1">
                <a:solidFill>
                  <a:schemeClr val="bg1"/>
                </a:solidFill>
              </a:rPr>
              <a:t>immunocompromised</a:t>
            </a:r>
            <a:r>
              <a:rPr lang="en-US" dirty="0">
                <a:solidFill>
                  <a:schemeClr val="bg1"/>
                </a:solidFill>
              </a:rPr>
              <a:t> patients</a:t>
            </a:r>
          </a:p>
          <a:p>
            <a:pPr marL="320040" indent="-320040">
              <a:buFont typeface="Wingdings"/>
              <a:buChar char=""/>
              <a:defRPr/>
            </a:pPr>
            <a:r>
              <a:rPr lang="en-US" dirty="0">
                <a:solidFill>
                  <a:schemeClr val="bg1"/>
                </a:solidFill>
              </a:rPr>
              <a:t>Donor cells attack</a:t>
            </a:r>
          </a:p>
          <a:p>
            <a:pPr marL="971550" lvl="1" indent="-514350">
              <a:buFont typeface="Wingdings" pitchFamily="2" charset="2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Hematopoietic cells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 refractory </a:t>
            </a:r>
            <a:r>
              <a:rPr lang="en-US" dirty="0" err="1">
                <a:solidFill>
                  <a:schemeClr val="bg1"/>
                </a:solidFill>
                <a:sym typeface="Wingdings" pitchFamily="2" charset="2"/>
              </a:rPr>
              <a:t>pancytopenia</a:t>
            </a:r>
            <a:endParaRPr lang="en-US" dirty="0">
              <a:solidFill>
                <a:schemeClr val="bg1"/>
              </a:solidFill>
              <a:sym typeface="Wingdings" pitchFamily="2" charset="2"/>
            </a:endParaRPr>
          </a:p>
          <a:p>
            <a:pPr marL="971550" lvl="1" indent="-514350">
              <a:buFont typeface="Wingdings" pitchFamily="2" charset="2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Other organ systems:  </a:t>
            </a:r>
            <a:r>
              <a:rPr lang="en-US" dirty="0">
                <a:solidFill>
                  <a:schemeClr val="bg1"/>
                </a:solidFill>
              </a:rPr>
              <a:t>Fever, </a:t>
            </a:r>
            <a:r>
              <a:rPr lang="en-US" dirty="0" err="1">
                <a:solidFill>
                  <a:schemeClr val="bg1"/>
                </a:solidFill>
              </a:rPr>
              <a:t>enterocolitis</a:t>
            </a:r>
            <a:r>
              <a:rPr lang="en-US" dirty="0">
                <a:solidFill>
                  <a:schemeClr val="bg1"/>
                </a:solidFill>
              </a:rPr>
              <a:t>, rash, hepatitis</a:t>
            </a:r>
          </a:p>
          <a:p>
            <a:pPr marL="320040" indent="-320040">
              <a:buFont typeface="Wingdings"/>
              <a:buChar char=""/>
              <a:defRPr/>
            </a:pPr>
            <a:r>
              <a:rPr lang="en-US" b="1" dirty="0">
                <a:solidFill>
                  <a:srgbClr val="FFFF00"/>
                </a:solidFill>
              </a:rPr>
              <a:t>Usually fatal:  90-100%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894" y="653780"/>
            <a:ext cx="3406671" cy="1719531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Blood related donor: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 ta-GVHD risk</a:t>
            </a:r>
            <a:endParaRPr lang="sv-SE" sz="3200" dirty="0">
              <a:solidFill>
                <a:schemeClr val="tx1"/>
              </a:solidFill>
            </a:endParaRPr>
          </a:p>
        </p:txBody>
      </p:sp>
      <p:grpSp>
        <p:nvGrpSpPr>
          <p:cNvPr id="68611" name="Group 37"/>
          <p:cNvGrpSpPr>
            <a:grpSpLocks/>
          </p:cNvGrpSpPr>
          <p:nvPr/>
        </p:nvGrpSpPr>
        <p:grpSpPr bwMode="auto">
          <a:xfrm>
            <a:off x="4177506" y="2679700"/>
            <a:ext cx="2706688" cy="2160588"/>
            <a:chOff x="612" y="1253"/>
            <a:chExt cx="1705" cy="1361"/>
          </a:xfrm>
        </p:grpSpPr>
        <p:sp>
          <p:nvSpPr>
            <p:cNvPr id="68627" name="Oval 3"/>
            <p:cNvSpPr>
              <a:spLocks noChangeArrowheads="1"/>
            </p:cNvSpPr>
            <p:nvPr/>
          </p:nvSpPr>
          <p:spPr bwMode="auto">
            <a:xfrm>
              <a:off x="612" y="1253"/>
              <a:ext cx="1361" cy="1361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8" name="Oval 5"/>
            <p:cNvSpPr>
              <a:spLocks noChangeArrowheads="1"/>
            </p:cNvSpPr>
            <p:nvPr/>
          </p:nvSpPr>
          <p:spPr bwMode="auto">
            <a:xfrm>
              <a:off x="975" y="1525"/>
              <a:ext cx="862" cy="95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9" name="Rectangle 7"/>
            <p:cNvSpPr>
              <a:spLocks noChangeArrowheads="1"/>
            </p:cNvSpPr>
            <p:nvPr/>
          </p:nvSpPr>
          <p:spPr bwMode="auto">
            <a:xfrm rot="-2285327">
              <a:off x="1701" y="1253"/>
              <a:ext cx="408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30" name="Rectangle 8"/>
            <p:cNvSpPr>
              <a:spLocks noChangeArrowheads="1"/>
            </p:cNvSpPr>
            <p:nvPr/>
          </p:nvSpPr>
          <p:spPr bwMode="auto">
            <a:xfrm rot="-891769">
              <a:off x="1909" y="1570"/>
              <a:ext cx="408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612" name="Text Box 10"/>
          <p:cNvSpPr txBox="1">
            <a:spLocks noChangeArrowheads="1"/>
          </p:cNvSpPr>
          <p:nvPr/>
        </p:nvSpPr>
        <p:spPr bwMode="auto">
          <a:xfrm>
            <a:off x="6482556" y="2286001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 dirty="0">
                <a:solidFill>
                  <a:schemeClr val="bg1"/>
                </a:solidFill>
              </a:rPr>
              <a:t>HLA-A2</a:t>
            </a:r>
          </a:p>
        </p:txBody>
      </p:sp>
      <p:sp>
        <p:nvSpPr>
          <p:cNvPr id="68613" name="Text Box 11"/>
          <p:cNvSpPr txBox="1">
            <a:spLocks noChangeArrowheads="1"/>
          </p:cNvSpPr>
          <p:nvPr/>
        </p:nvSpPr>
        <p:spPr bwMode="auto">
          <a:xfrm>
            <a:off x="6863556" y="2971801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 dirty="0">
                <a:solidFill>
                  <a:schemeClr val="bg1"/>
                </a:solidFill>
              </a:rPr>
              <a:t>HLA-A3</a:t>
            </a:r>
          </a:p>
        </p:txBody>
      </p:sp>
      <p:sp>
        <p:nvSpPr>
          <p:cNvPr id="68614" name="Text Box 19"/>
          <p:cNvSpPr txBox="1">
            <a:spLocks noChangeArrowheads="1"/>
          </p:cNvSpPr>
          <p:nvPr/>
        </p:nvSpPr>
        <p:spPr bwMode="auto">
          <a:xfrm>
            <a:off x="4752080" y="3544888"/>
            <a:ext cx="14160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/>
            <a:r>
              <a:rPr lang="sv-SE" b="1" u="sng" dirty="0"/>
              <a:t>RECIPIENT</a:t>
            </a:r>
          </a:p>
          <a:p>
            <a:pPr algn="ctr" eaLnBrk="1" hangingPunct="1"/>
            <a:r>
              <a:rPr lang="sv-SE" b="1" u="sng" dirty="0"/>
              <a:t>(Child)</a:t>
            </a:r>
          </a:p>
        </p:txBody>
      </p:sp>
      <p:grpSp>
        <p:nvGrpSpPr>
          <p:cNvPr id="68615" name="Group 38"/>
          <p:cNvGrpSpPr>
            <a:grpSpLocks/>
          </p:cNvGrpSpPr>
          <p:nvPr/>
        </p:nvGrpSpPr>
        <p:grpSpPr bwMode="auto">
          <a:xfrm>
            <a:off x="8463756" y="2895600"/>
            <a:ext cx="2706688" cy="2160588"/>
            <a:chOff x="612" y="1253"/>
            <a:chExt cx="1705" cy="1361"/>
          </a:xfrm>
        </p:grpSpPr>
        <p:sp>
          <p:nvSpPr>
            <p:cNvPr id="68623" name="Oval 39"/>
            <p:cNvSpPr>
              <a:spLocks noChangeArrowheads="1"/>
            </p:cNvSpPr>
            <p:nvPr/>
          </p:nvSpPr>
          <p:spPr bwMode="auto">
            <a:xfrm>
              <a:off x="612" y="1253"/>
              <a:ext cx="1361" cy="1361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4" name="Oval 40"/>
            <p:cNvSpPr>
              <a:spLocks noChangeArrowheads="1"/>
            </p:cNvSpPr>
            <p:nvPr/>
          </p:nvSpPr>
          <p:spPr bwMode="auto">
            <a:xfrm>
              <a:off x="975" y="1525"/>
              <a:ext cx="862" cy="95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5" name="Rectangle 41"/>
            <p:cNvSpPr>
              <a:spLocks noChangeArrowheads="1"/>
            </p:cNvSpPr>
            <p:nvPr/>
          </p:nvSpPr>
          <p:spPr bwMode="auto">
            <a:xfrm rot="-2285327">
              <a:off x="1701" y="1253"/>
              <a:ext cx="408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6" name="Rectangle 42"/>
            <p:cNvSpPr>
              <a:spLocks noChangeArrowheads="1"/>
            </p:cNvSpPr>
            <p:nvPr/>
          </p:nvSpPr>
          <p:spPr bwMode="auto">
            <a:xfrm rot="-891769">
              <a:off x="1909" y="1570"/>
              <a:ext cx="408" cy="9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616" name="Text Box 43"/>
          <p:cNvSpPr txBox="1">
            <a:spLocks noChangeArrowheads="1"/>
          </p:cNvSpPr>
          <p:nvPr/>
        </p:nvSpPr>
        <p:spPr bwMode="auto">
          <a:xfrm>
            <a:off x="9149557" y="3773488"/>
            <a:ext cx="1057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/>
            <a:r>
              <a:rPr lang="sv-SE" b="1" u="sng"/>
              <a:t>DONOR</a:t>
            </a:r>
          </a:p>
          <a:p>
            <a:pPr algn="ctr" eaLnBrk="1" hangingPunct="1"/>
            <a:r>
              <a:rPr lang="sv-SE" b="1" u="sng"/>
              <a:t>(Parent)</a:t>
            </a:r>
          </a:p>
        </p:txBody>
      </p:sp>
      <p:sp>
        <p:nvSpPr>
          <p:cNvPr id="68617" name="Text Box 44"/>
          <p:cNvSpPr txBox="1">
            <a:spLocks noChangeArrowheads="1"/>
          </p:cNvSpPr>
          <p:nvPr/>
        </p:nvSpPr>
        <p:spPr bwMode="auto">
          <a:xfrm>
            <a:off x="11054556" y="3062287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 dirty="0">
                <a:solidFill>
                  <a:schemeClr val="bg1"/>
                </a:solidFill>
              </a:rPr>
              <a:t>HLA-A3</a:t>
            </a:r>
          </a:p>
        </p:txBody>
      </p:sp>
      <p:sp>
        <p:nvSpPr>
          <p:cNvPr id="68618" name="Text Box 45"/>
          <p:cNvSpPr txBox="1">
            <a:spLocks noChangeArrowheads="1"/>
          </p:cNvSpPr>
          <p:nvPr/>
        </p:nvSpPr>
        <p:spPr bwMode="auto">
          <a:xfrm>
            <a:off x="10749756" y="2362201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b="1" dirty="0">
                <a:solidFill>
                  <a:schemeClr val="bg1"/>
                </a:solidFill>
              </a:rPr>
              <a:t>HLA-A3</a:t>
            </a:r>
          </a:p>
        </p:txBody>
      </p:sp>
      <p:sp>
        <p:nvSpPr>
          <p:cNvPr id="71691" name="AutoShape 46"/>
          <p:cNvSpPr>
            <a:spLocks noChangeArrowheads="1"/>
          </p:cNvSpPr>
          <p:nvPr/>
        </p:nvSpPr>
        <p:spPr bwMode="auto">
          <a:xfrm>
            <a:off x="5339556" y="1676400"/>
            <a:ext cx="4800600" cy="685800"/>
          </a:xfrm>
          <a:prstGeom prst="curvedDownArrow">
            <a:avLst>
              <a:gd name="adj1" fmla="val 140000"/>
              <a:gd name="adj2" fmla="val 280000"/>
              <a:gd name="adj3" fmla="val 3333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AutoShape 47"/>
          <p:cNvSpPr>
            <a:spLocks noChangeArrowheads="1"/>
          </p:cNvSpPr>
          <p:nvPr/>
        </p:nvSpPr>
        <p:spPr bwMode="auto">
          <a:xfrm rot="10800000">
            <a:off x="4958556" y="5257800"/>
            <a:ext cx="4800600" cy="685800"/>
          </a:xfrm>
          <a:prstGeom prst="curvedDownArrow">
            <a:avLst>
              <a:gd name="adj1" fmla="val 140000"/>
              <a:gd name="adj2" fmla="val 28000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93" name="Text Box 48"/>
          <p:cNvSpPr txBox="1">
            <a:spLocks noChangeArrowheads="1"/>
          </p:cNvSpPr>
          <p:nvPr/>
        </p:nvSpPr>
        <p:spPr bwMode="auto">
          <a:xfrm>
            <a:off x="6101556" y="1219201"/>
            <a:ext cx="28956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b="1"/>
              <a:t>TOLERANCE</a:t>
            </a:r>
          </a:p>
        </p:txBody>
      </p:sp>
      <p:sp>
        <p:nvSpPr>
          <p:cNvPr id="71694" name="Text Box 49"/>
          <p:cNvSpPr txBox="1">
            <a:spLocks noChangeArrowheads="1"/>
          </p:cNvSpPr>
          <p:nvPr/>
        </p:nvSpPr>
        <p:spPr bwMode="auto">
          <a:xfrm>
            <a:off x="6025356" y="6034089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>
                <a:solidFill>
                  <a:schemeClr val="bg1"/>
                </a:solidFill>
              </a:rPr>
              <a:t>RECOGNITION </a:t>
            </a:r>
            <a:r>
              <a:rPr lang="en-US" b="1" dirty="0">
                <a:solidFill>
                  <a:schemeClr val="bg1"/>
                </a:solidFill>
                <a:sym typeface="Wingdings" pitchFamily="2" charset="2"/>
              </a:rPr>
              <a:t> DESTROY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1" grpId="0" animBg="1"/>
      <p:bldP spid="71692" grpId="0" animBg="1"/>
      <p:bldP spid="71693" grpId="0" animBg="1"/>
      <p:bldP spid="7169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773113"/>
            <a:ext cx="8229600" cy="1143000"/>
          </a:xfrm>
        </p:spPr>
        <p:txBody>
          <a:bodyPr/>
          <a:lstStyle/>
          <a:p>
            <a:pPr eaLnBrk="1" hangingPunct="1"/>
            <a:r>
              <a:rPr lang="sv-SE" sz="3200" dirty="0">
                <a:solidFill>
                  <a:schemeClr val="tx1"/>
                </a:solidFill>
              </a:rPr>
              <a:t>Blood Products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86200" y="1250156"/>
            <a:ext cx="44196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Red Blood Cells</a:t>
            </a:r>
          </a:p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Platelets</a:t>
            </a:r>
          </a:p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Plasma</a:t>
            </a:r>
          </a:p>
          <a:p>
            <a:pPr lvl="1" eaLnBrk="1" hangingPunct="1"/>
            <a:r>
              <a:rPr lang="sv-SE" sz="2800" dirty="0">
                <a:solidFill>
                  <a:schemeClr val="bg1"/>
                </a:solidFill>
              </a:rPr>
              <a:t>Cryoprecipitate</a:t>
            </a:r>
          </a:p>
          <a:p>
            <a:pPr lvl="1" eaLnBrk="1" hangingPunct="1"/>
            <a:r>
              <a:rPr lang="sv-SE" sz="2800" dirty="0">
                <a:solidFill>
                  <a:schemeClr val="bg1"/>
                </a:solidFill>
              </a:rPr>
              <a:t>Albumin </a:t>
            </a:r>
          </a:p>
          <a:p>
            <a:pPr lvl="1" eaLnBrk="1" hangingPunct="1"/>
            <a:r>
              <a:rPr lang="sv-SE" sz="2800" dirty="0">
                <a:solidFill>
                  <a:schemeClr val="bg1"/>
                </a:solidFill>
              </a:rPr>
              <a:t>IVIG</a:t>
            </a:r>
          </a:p>
          <a:p>
            <a:pPr eaLnBrk="1" hangingPunct="1"/>
            <a:r>
              <a:rPr lang="sv-SE" sz="2800" dirty="0">
                <a:solidFill>
                  <a:schemeClr val="bg1"/>
                </a:solidFill>
              </a:rPr>
              <a:t>Coagulation factors</a:t>
            </a:r>
          </a:p>
          <a:p>
            <a:pPr lvl="1" eaLnBrk="1" hangingPunct="1"/>
            <a:r>
              <a:rPr lang="sv-SE" sz="2800" dirty="0">
                <a:solidFill>
                  <a:schemeClr val="bg1"/>
                </a:solidFill>
              </a:rPr>
              <a:t>Plasma derived or recombinant</a:t>
            </a:r>
          </a:p>
        </p:txBody>
      </p:sp>
      <p:pic>
        <p:nvPicPr>
          <p:cNvPr id="14340" name="Picture 7" descr="180px-Platelet_blood_ba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119" y="1845469"/>
            <a:ext cx="1400175" cy="1866900"/>
          </a:xfrm>
          <a:noFill/>
        </p:spPr>
      </p:pic>
      <p:pic>
        <p:nvPicPr>
          <p:cNvPr id="14341" name="Picture 10" descr="rbc2">
            <a:hlinkClick r:id="" action="ppaction://noaction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50723" y="670358"/>
            <a:ext cx="1889971" cy="2350222"/>
          </a:xfrm>
        </p:spPr>
      </p:pic>
      <p:pic>
        <p:nvPicPr>
          <p:cNvPr id="14342" name="Picture 5" descr="blood_pack_unit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986756"/>
            <a:ext cx="1725614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3" descr="immuneglobul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8" y="3823493"/>
            <a:ext cx="2808288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4678" y="762000"/>
            <a:ext cx="8229600" cy="1371600"/>
          </a:xfrm>
        </p:spPr>
        <p:txBody>
          <a:bodyPr/>
          <a:lstStyle/>
          <a:p>
            <a:pPr eaLnBrk="1" hangingPunct="1"/>
            <a:r>
              <a:rPr lang="sv-SE" sz="3600" dirty="0">
                <a:solidFill>
                  <a:schemeClr val="tx1"/>
                </a:solidFill>
              </a:rPr>
              <a:t>Platelets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30600" y="1016794"/>
            <a:ext cx="4826000" cy="482441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Function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Initial phase of coagulation</a:t>
            </a:r>
          </a:p>
          <a:p>
            <a:pPr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Use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Treat thrombocytopenia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Platelet function disorders</a:t>
            </a:r>
          </a:p>
          <a:p>
            <a:pPr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Not used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Pre-procedure prophylaxis to prevent serious bleeding</a:t>
            </a:r>
          </a:p>
          <a:p>
            <a:pPr lvl="1" eaLnBrk="1" hangingPunct="1">
              <a:lnSpc>
                <a:spcPct val="90000"/>
              </a:lnSpc>
            </a:pPr>
            <a:r>
              <a:rPr lang="sv-SE" sz="2800" dirty="0">
                <a:solidFill>
                  <a:schemeClr val="bg1"/>
                </a:solidFill>
              </a:rPr>
              <a:t>Expand intravascular compartment</a:t>
            </a:r>
          </a:p>
        </p:txBody>
      </p:sp>
      <p:pic>
        <p:nvPicPr>
          <p:cNvPr id="19460" name="Picture 5" descr="activated-platelet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538" y="2270760"/>
            <a:ext cx="3022254" cy="2735262"/>
          </a:xfrm>
          <a:noFill/>
        </p:spPr>
      </p:pic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678996" y="5566567"/>
            <a:ext cx="1144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 dirty="0" err="1"/>
              <a:t>www.cbr.ubc.ca</a:t>
            </a:r>
            <a:r>
              <a:rPr lang="sv-SE" dirty="0"/>
              <a:t> </a:t>
            </a:r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678996" y="5286294"/>
            <a:ext cx="2065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dirty="0"/>
              <a:t>Activated Platelets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4571" y="834224"/>
            <a:ext cx="3276600" cy="2184399"/>
          </a:xfrm>
        </p:spPr>
        <p:txBody>
          <a:bodyPr/>
          <a:lstStyle/>
          <a:p>
            <a:pPr algn="ctr" eaLnBrk="1" hangingPunct="1"/>
            <a:r>
              <a:rPr lang="sv-SE" sz="3200" dirty="0">
                <a:solidFill>
                  <a:schemeClr val="tx1"/>
                </a:solidFill>
              </a:rPr>
              <a:t>Special Considerations</a:t>
            </a:r>
          </a:p>
        </p:txBody>
      </p:sp>
      <p:graphicFrame>
        <p:nvGraphicFramePr>
          <p:cNvPr id="73788" name="Group 6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70745828"/>
              </p:ext>
            </p:extLst>
          </p:nvPr>
        </p:nvGraphicFramePr>
        <p:xfrm>
          <a:off x="3711273" y="1719387"/>
          <a:ext cx="7705725" cy="3805307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0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5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CMV ”Safe”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Irradiated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Leukoreduced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Hematopoietic</a:t>
                      </a:r>
                      <a:r>
                        <a:rPr kumimoji="0" lang="sv-SE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sv-SE" sz="2000" b="0" i="0" u="none" strike="noStrike" cap="none" normalizeH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Stem</a:t>
                      </a:r>
                      <a:r>
                        <a:rPr kumimoji="0" lang="sv-SE" sz="20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Cell Transplant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Chemotherapy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Lymphoproliferative Disorder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Organ Transplant Candidates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 </a:t>
                      </a: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(if CMV-)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0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Neonates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sv-SE" sz="2800" b="0" i="0" u="none" strike="noStrike" cap="none" normalizeH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0696" name="Picture 6" descr="cl_201005030853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71" y="2813218"/>
            <a:ext cx="3078480" cy="205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2974"/>
            <a:ext cx="3299791" cy="1905000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Transfusion associated CMV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497911" y="1112520"/>
            <a:ext cx="8229600" cy="4419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FFFF00"/>
                </a:solidFill>
              </a:rPr>
              <a:t>50% or more </a:t>
            </a:r>
            <a:r>
              <a:rPr lang="en-US" sz="2800" b="1" dirty="0">
                <a:solidFill>
                  <a:schemeClr val="bg1"/>
                </a:solidFill>
              </a:rPr>
              <a:t>of </a:t>
            </a:r>
            <a:r>
              <a:rPr lang="en-US" sz="2800" dirty="0">
                <a:solidFill>
                  <a:schemeClr val="bg1"/>
                </a:solidFill>
              </a:rPr>
              <a:t>blood donors CMV are seropositive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~1% thought to be infectious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Usually transfusion associated CMV of no clinical consequence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Certain categories of immunocompromised patients can have progressive disease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Fetuses / newborns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Pregnant mothers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Bone marrow transplant patients / candidates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Solid organ transplant patients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Seronegative HIV/AIDS patients</a:t>
            </a:r>
          </a:p>
        </p:txBody>
      </p:sp>
      <p:pic>
        <p:nvPicPr>
          <p:cNvPr id="5120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4" t="45000" r="55624" b="30000"/>
          <a:stretch>
            <a:fillRect/>
          </a:stretch>
        </p:blipFill>
        <p:spPr bwMode="auto">
          <a:xfrm>
            <a:off x="198120" y="2362199"/>
            <a:ext cx="2895600" cy="329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2620" y="1081378"/>
            <a:ext cx="3154017" cy="1113182"/>
          </a:xfrm>
        </p:spPr>
        <p:txBody>
          <a:bodyPr/>
          <a:lstStyle/>
          <a:p>
            <a:pPr algn="ctr" eaLnBrk="1" hangingPunct="1"/>
            <a:r>
              <a:rPr lang="sv-SE" sz="3200" dirty="0">
                <a:solidFill>
                  <a:schemeClr val="tx1"/>
                </a:solidFill>
              </a:rPr>
              <a:t>”CMV </a:t>
            </a:r>
            <a:r>
              <a:rPr lang="sv-SE" sz="3200" dirty="0" err="1">
                <a:solidFill>
                  <a:schemeClr val="tx1"/>
                </a:solidFill>
              </a:rPr>
              <a:t>Safe</a:t>
            </a:r>
            <a:r>
              <a:rPr lang="sv-SE" sz="3200" dirty="0">
                <a:solidFill>
                  <a:schemeClr val="tx1"/>
                </a:solidFill>
              </a:rPr>
              <a:t>”</a:t>
            </a:r>
            <a:br>
              <a:rPr lang="sv-SE" sz="3200" dirty="0">
                <a:solidFill>
                  <a:schemeClr val="tx1"/>
                </a:solidFill>
              </a:rPr>
            </a:br>
            <a:r>
              <a:rPr lang="sv-SE" sz="3200" dirty="0">
                <a:solidFill>
                  <a:schemeClr val="tx1"/>
                </a:solidFill>
              </a:rPr>
              <a:t> Blood Products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627963" y="64054"/>
            <a:ext cx="8176591" cy="3386353"/>
          </a:xfrm>
        </p:spPr>
        <p:txBody>
          <a:bodyPr/>
          <a:lstStyle/>
          <a:p>
            <a:pPr marL="0" indent="0" eaLnBrk="1" hangingPunct="1">
              <a:buNone/>
            </a:pPr>
            <a:endParaRPr lang="sv-SE" sz="2400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r>
              <a:rPr lang="sv-SE" sz="2400" dirty="0" err="1">
                <a:solidFill>
                  <a:schemeClr val="bg1"/>
                </a:solidFill>
              </a:rPr>
              <a:t>Prevent</a:t>
            </a:r>
            <a:r>
              <a:rPr lang="sv-SE" sz="2400" dirty="0">
                <a:solidFill>
                  <a:schemeClr val="bg1"/>
                </a:solidFill>
              </a:rPr>
              <a:t> transfusion associated-CMV disease in patients at risk</a:t>
            </a:r>
          </a:p>
          <a:p>
            <a:pPr eaLnBrk="1" hangingPunct="1"/>
            <a:r>
              <a:rPr lang="sv-SE" sz="2400" dirty="0">
                <a:solidFill>
                  <a:schemeClr val="bg1"/>
                </a:solidFill>
              </a:rPr>
              <a:t>”CMV safe” products made by two methods</a:t>
            </a:r>
          </a:p>
          <a:p>
            <a:pPr lvl="1" eaLnBrk="1" hangingPunct="1"/>
            <a:r>
              <a:rPr lang="sv-SE" sz="2400" dirty="0">
                <a:solidFill>
                  <a:schemeClr val="bg1"/>
                </a:solidFill>
              </a:rPr>
              <a:t>Donor negative for CMV antibodies  (CMV negative)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sv-SE" sz="2400" b="1" dirty="0">
                <a:solidFill>
                  <a:schemeClr val="bg1"/>
                </a:solidFill>
              </a:rPr>
              <a:t>		      OR</a:t>
            </a:r>
          </a:p>
          <a:p>
            <a:pPr lvl="1" eaLnBrk="1" hangingPunct="1"/>
            <a:r>
              <a:rPr lang="sv-SE" sz="2400" dirty="0">
                <a:solidFill>
                  <a:schemeClr val="bg1"/>
                </a:solidFill>
              </a:rPr>
              <a:t>Blood product leukoreduced</a:t>
            </a:r>
          </a:p>
          <a:p>
            <a:pPr lvl="2" eaLnBrk="1" hangingPunct="1"/>
            <a:r>
              <a:rPr lang="sv-SE" sz="2400" dirty="0">
                <a:solidFill>
                  <a:schemeClr val="bg1"/>
                </a:solidFill>
              </a:rPr>
              <a:t>CMV cellular restricted pathogen</a:t>
            </a:r>
          </a:p>
          <a:p>
            <a:pPr lvl="1" eaLnBrk="1" hangingPunct="1">
              <a:buFont typeface="Wingdings" pitchFamily="2" charset="2"/>
              <a:buNone/>
            </a:pPr>
            <a:endParaRPr lang="sv-SE" dirty="0"/>
          </a:p>
        </p:txBody>
      </p:sp>
      <p:sp>
        <p:nvSpPr>
          <p:cNvPr id="52228" name="Text Box 7"/>
          <p:cNvSpPr txBox="1">
            <a:spLocks noChangeArrowheads="1"/>
          </p:cNvSpPr>
          <p:nvPr/>
        </p:nvSpPr>
        <p:spPr bwMode="auto">
          <a:xfrm>
            <a:off x="9339264" y="6424614"/>
            <a:ext cx="11509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sv-SE" sz="1000"/>
              <a:t>www.defiers.com</a:t>
            </a:r>
          </a:p>
        </p:txBody>
      </p:sp>
      <p:pic>
        <p:nvPicPr>
          <p:cNvPr id="52229" name="Content Placeholder 3" descr="cl_201005030530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"/>
          <a:stretch>
            <a:fillRect/>
          </a:stretch>
        </p:blipFill>
        <p:spPr bwMode="auto">
          <a:xfrm>
            <a:off x="320598" y="2514600"/>
            <a:ext cx="2926039" cy="180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42C7A3-3C37-4337-B773-50B0F0DE8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329" y="3309190"/>
            <a:ext cx="5340193" cy="31154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1AFA85-5EB7-43F1-8915-19EFDE401CC1}"/>
              </a:ext>
            </a:extLst>
          </p:cNvPr>
          <p:cNvSpPr txBox="1"/>
          <p:nvPr/>
        </p:nvSpPr>
        <p:spPr>
          <a:xfrm>
            <a:off x="2544272" y="6424614"/>
            <a:ext cx="140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 1921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67A6-6AF8-4A1E-8C40-E807A4299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151268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00908-FFEB-46CF-9E7D-F6E497FF7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Type and cross is negative on repeat unit.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RBC is about to be transfused and he asks you, “Which infectious disease am I most likely to acquire from this RBC unit?”   You answer:</a:t>
            </a:r>
          </a:p>
          <a:p>
            <a:pPr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A. Hepatitis A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B. Hepatitis B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C. Hepatitis C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D. HIV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</a:rPr>
              <a:t>E. Zika Virus</a:t>
            </a:r>
          </a:p>
        </p:txBody>
      </p:sp>
    </p:spTree>
    <p:extLst>
      <p:ext uri="{BB962C8B-B14F-4D97-AF65-F5344CB8AC3E}">
        <p14:creationId xmlns:p14="http://schemas.microsoft.com/office/powerpoint/2010/main" val="36718996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75"/>
          <p:cNvSpPr txBox="1">
            <a:spLocks noChangeArrowheads="1"/>
          </p:cNvSpPr>
          <p:nvPr/>
        </p:nvSpPr>
        <p:spPr bwMode="auto">
          <a:xfrm>
            <a:off x="1123950" y="685800"/>
            <a:ext cx="2236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ctr"/>
            <a:r>
              <a:rPr lang="en-US" sz="1200" b="1"/>
              <a:t>Transmission risk,</a:t>
            </a:r>
          </a:p>
          <a:p>
            <a:pPr algn="ctr"/>
            <a:r>
              <a:rPr lang="en-US" sz="1200" b="1"/>
              <a:t> </a:t>
            </a:r>
            <a:r>
              <a:rPr lang="en-US" sz="1000" b="1"/>
              <a:t>per unit</a:t>
            </a:r>
            <a:endParaRPr lang="en-US" sz="1200" b="1"/>
          </a:p>
        </p:txBody>
      </p:sp>
      <p:sp>
        <p:nvSpPr>
          <p:cNvPr id="45059" name="Text Box 76"/>
          <p:cNvSpPr txBox="1">
            <a:spLocks noChangeArrowheads="1"/>
          </p:cNvSpPr>
          <p:nvPr/>
        </p:nvSpPr>
        <p:spPr bwMode="auto">
          <a:xfrm>
            <a:off x="5486400" y="6564314"/>
            <a:ext cx="69342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1400"/>
              <a:t>Updated  from: Goodnough,</a:t>
            </a:r>
            <a:r>
              <a:rPr lang="en-US" sz="1400" i="1"/>
              <a:t> NEJM</a:t>
            </a:r>
            <a:r>
              <a:rPr lang="en-US" sz="1400"/>
              <a:t> 1999; courtesy J AuBuchon</a:t>
            </a:r>
          </a:p>
        </p:txBody>
      </p:sp>
      <p:grpSp>
        <p:nvGrpSpPr>
          <p:cNvPr id="45060" name="Group 77"/>
          <p:cNvGrpSpPr>
            <a:grpSpLocks/>
          </p:cNvGrpSpPr>
          <p:nvPr/>
        </p:nvGrpSpPr>
        <p:grpSpPr bwMode="auto">
          <a:xfrm>
            <a:off x="1439863" y="933450"/>
            <a:ext cx="1230313" cy="5238750"/>
            <a:chOff x="606" y="588"/>
            <a:chExt cx="775" cy="3300"/>
          </a:xfrm>
        </p:grpSpPr>
        <p:sp>
          <p:nvSpPr>
            <p:cNvPr id="45121" name="Line 78"/>
            <p:cNvSpPr>
              <a:spLocks noChangeShapeType="1"/>
            </p:cNvSpPr>
            <p:nvPr/>
          </p:nvSpPr>
          <p:spPr bwMode="auto">
            <a:xfrm>
              <a:off x="1291" y="2758"/>
              <a:ext cx="84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2" name="Line 79"/>
            <p:cNvSpPr>
              <a:spLocks noChangeShapeType="1"/>
            </p:cNvSpPr>
            <p:nvPr/>
          </p:nvSpPr>
          <p:spPr bwMode="auto">
            <a:xfrm>
              <a:off x="1291" y="1451"/>
              <a:ext cx="84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3" name="Line 80"/>
            <p:cNvSpPr>
              <a:spLocks noChangeShapeType="1"/>
            </p:cNvSpPr>
            <p:nvPr/>
          </p:nvSpPr>
          <p:spPr bwMode="auto">
            <a:xfrm flipV="1">
              <a:off x="1290" y="790"/>
              <a:ext cx="85" cy="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4" name="Text Box 81"/>
            <p:cNvSpPr txBox="1">
              <a:spLocks noChangeArrowheads="1"/>
            </p:cNvSpPr>
            <p:nvPr/>
          </p:nvSpPr>
          <p:spPr bwMode="auto">
            <a:xfrm>
              <a:off x="913" y="695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sz="1400" b="1"/>
                <a:t>1:100</a:t>
              </a:r>
            </a:p>
          </p:txBody>
        </p:sp>
        <p:sp>
          <p:nvSpPr>
            <p:cNvPr id="45125" name="Text Box 82"/>
            <p:cNvSpPr txBox="1">
              <a:spLocks noChangeArrowheads="1"/>
            </p:cNvSpPr>
            <p:nvPr/>
          </p:nvSpPr>
          <p:spPr bwMode="auto">
            <a:xfrm>
              <a:off x="842" y="1351"/>
              <a:ext cx="46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sz="1400" b="1"/>
                <a:t>1:1000</a:t>
              </a:r>
            </a:p>
          </p:txBody>
        </p:sp>
        <p:sp>
          <p:nvSpPr>
            <p:cNvPr id="45126" name="Text Box 83"/>
            <p:cNvSpPr txBox="1">
              <a:spLocks noChangeArrowheads="1"/>
            </p:cNvSpPr>
            <p:nvPr/>
          </p:nvSpPr>
          <p:spPr bwMode="auto">
            <a:xfrm>
              <a:off x="761" y="1996"/>
              <a:ext cx="5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r"/>
              <a:r>
                <a:rPr lang="en-US" sz="1400" b="1"/>
                <a:t>1:10,000</a:t>
              </a:r>
            </a:p>
          </p:txBody>
        </p:sp>
        <p:sp>
          <p:nvSpPr>
            <p:cNvPr id="45127" name="Text Box 84"/>
            <p:cNvSpPr txBox="1">
              <a:spLocks noChangeArrowheads="1"/>
            </p:cNvSpPr>
            <p:nvPr/>
          </p:nvSpPr>
          <p:spPr bwMode="auto">
            <a:xfrm>
              <a:off x="710" y="2645"/>
              <a:ext cx="61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r"/>
              <a:r>
                <a:rPr lang="en-US" sz="1400" b="1"/>
                <a:t>1:100,000</a:t>
              </a:r>
            </a:p>
          </p:txBody>
        </p:sp>
        <p:sp>
          <p:nvSpPr>
            <p:cNvPr id="45128" name="Text Box 85"/>
            <p:cNvSpPr txBox="1">
              <a:spLocks noChangeArrowheads="1"/>
            </p:cNvSpPr>
            <p:nvPr/>
          </p:nvSpPr>
          <p:spPr bwMode="auto">
            <a:xfrm>
              <a:off x="606" y="3296"/>
              <a:ext cx="71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 algn="r"/>
              <a:r>
                <a:rPr lang="en-US" sz="1400" b="1"/>
                <a:t>1:1,000,000</a:t>
              </a:r>
            </a:p>
          </p:txBody>
        </p:sp>
        <p:sp>
          <p:nvSpPr>
            <p:cNvPr id="45129" name="Line 86"/>
            <p:cNvSpPr>
              <a:spLocks noChangeShapeType="1"/>
            </p:cNvSpPr>
            <p:nvPr/>
          </p:nvSpPr>
          <p:spPr bwMode="auto">
            <a:xfrm flipV="1">
              <a:off x="1381" y="588"/>
              <a:ext cx="0" cy="33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0" name="Line 87"/>
            <p:cNvSpPr>
              <a:spLocks noChangeShapeType="1"/>
            </p:cNvSpPr>
            <p:nvPr/>
          </p:nvSpPr>
          <p:spPr bwMode="auto">
            <a:xfrm>
              <a:off x="1291" y="2104"/>
              <a:ext cx="84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31" name="Line 88"/>
            <p:cNvSpPr>
              <a:spLocks noChangeShapeType="1"/>
            </p:cNvSpPr>
            <p:nvPr/>
          </p:nvSpPr>
          <p:spPr bwMode="auto">
            <a:xfrm>
              <a:off x="1297" y="3394"/>
              <a:ext cx="84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4041" name="Text Box 89"/>
          <p:cNvSpPr txBox="1">
            <a:spLocks noChangeArrowheads="1"/>
          </p:cNvSpPr>
          <p:nvPr/>
        </p:nvSpPr>
        <p:spPr bwMode="auto">
          <a:xfrm>
            <a:off x="2362201" y="76201"/>
            <a:ext cx="56335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latin typeface="+mj-lt"/>
              </a:rPr>
              <a:t>The evolution of transfusion risks</a:t>
            </a:r>
          </a:p>
        </p:txBody>
      </p:sp>
      <p:sp>
        <p:nvSpPr>
          <p:cNvPr id="45062" name="Line 90"/>
          <p:cNvSpPr>
            <a:spLocks noChangeShapeType="1"/>
          </p:cNvSpPr>
          <p:nvPr/>
        </p:nvSpPr>
        <p:spPr bwMode="auto">
          <a:xfrm>
            <a:off x="2654300" y="6172200"/>
            <a:ext cx="7696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3" name="Text Box 91"/>
          <p:cNvSpPr txBox="1">
            <a:spLocks noChangeArrowheads="1"/>
          </p:cNvSpPr>
          <p:nvPr/>
        </p:nvSpPr>
        <p:spPr bwMode="auto">
          <a:xfrm>
            <a:off x="2476500" y="6232525"/>
            <a:ext cx="79819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US" sz="1600" b="1"/>
              <a:t>1984  1986  1988  1990  1992  1994  1996  1998  2000  2002  2004  2006  2008  2010</a:t>
            </a:r>
          </a:p>
        </p:txBody>
      </p:sp>
      <p:grpSp>
        <p:nvGrpSpPr>
          <p:cNvPr id="254044" name="Group 92"/>
          <p:cNvGrpSpPr>
            <a:grpSpLocks/>
          </p:cNvGrpSpPr>
          <p:nvPr/>
        </p:nvGrpSpPr>
        <p:grpSpPr bwMode="auto">
          <a:xfrm>
            <a:off x="2714626" y="1019175"/>
            <a:ext cx="7508875" cy="5073650"/>
            <a:chOff x="750" y="642"/>
            <a:chExt cx="4730" cy="3196"/>
          </a:xfrm>
          <a:solidFill>
            <a:schemeClr val="accent1"/>
          </a:solidFill>
        </p:grpSpPr>
        <p:sp>
          <p:nvSpPr>
            <p:cNvPr id="45067" name="Rectangle 93"/>
            <p:cNvSpPr>
              <a:spLocks noChangeArrowheads="1"/>
            </p:cNvSpPr>
            <p:nvPr/>
          </p:nvSpPr>
          <p:spPr bwMode="auto">
            <a:xfrm>
              <a:off x="760" y="761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8" name="Rectangle 94"/>
            <p:cNvSpPr>
              <a:spLocks noChangeArrowheads="1"/>
            </p:cNvSpPr>
            <p:nvPr/>
          </p:nvSpPr>
          <p:spPr bwMode="auto">
            <a:xfrm>
              <a:off x="1188" y="2414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69" name="Rectangle 95"/>
            <p:cNvSpPr>
              <a:spLocks noChangeArrowheads="1"/>
            </p:cNvSpPr>
            <p:nvPr/>
          </p:nvSpPr>
          <p:spPr bwMode="auto">
            <a:xfrm>
              <a:off x="1513" y="2535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0" name="Rectangle 96"/>
            <p:cNvSpPr>
              <a:spLocks noChangeArrowheads="1"/>
            </p:cNvSpPr>
            <p:nvPr/>
          </p:nvSpPr>
          <p:spPr bwMode="auto">
            <a:xfrm>
              <a:off x="1837" y="2790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1" name="Rectangle 97"/>
            <p:cNvSpPr>
              <a:spLocks noChangeArrowheads="1"/>
            </p:cNvSpPr>
            <p:nvPr/>
          </p:nvSpPr>
          <p:spPr bwMode="auto">
            <a:xfrm>
              <a:off x="2167" y="2913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2" name="Rectangle 98"/>
            <p:cNvSpPr>
              <a:spLocks noChangeArrowheads="1"/>
            </p:cNvSpPr>
            <p:nvPr/>
          </p:nvSpPr>
          <p:spPr bwMode="auto">
            <a:xfrm>
              <a:off x="2345" y="3052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3" name="Rectangle 99"/>
            <p:cNvSpPr>
              <a:spLocks noChangeArrowheads="1"/>
            </p:cNvSpPr>
            <p:nvPr/>
          </p:nvSpPr>
          <p:spPr bwMode="auto">
            <a:xfrm>
              <a:off x="2684" y="3099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4" name="Rectangle 100"/>
            <p:cNvSpPr>
              <a:spLocks noChangeArrowheads="1"/>
            </p:cNvSpPr>
            <p:nvPr/>
          </p:nvSpPr>
          <p:spPr bwMode="auto">
            <a:xfrm>
              <a:off x="3018" y="3187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5" name="Rectangle 101"/>
            <p:cNvSpPr>
              <a:spLocks noChangeArrowheads="1"/>
            </p:cNvSpPr>
            <p:nvPr/>
          </p:nvSpPr>
          <p:spPr bwMode="auto">
            <a:xfrm>
              <a:off x="3018" y="2536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6" name="Rectangle 102"/>
            <p:cNvSpPr>
              <a:spLocks noChangeArrowheads="1"/>
            </p:cNvSpPr>
            <p:nvPr/>
          </p:nvSpPr>
          <p:spPr bwMode="auto">
            <a:xfrm>
              <a:off x="2029" y="2280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7" name="Rectangle 103"/>
            <p:cNvSpPr>
              <a:spLocks noChangeArrowheads="1"/>
            </p:cNvSpPr>
            <p:nvPr/>
          </p:nvSpPr>
          <p:spPr bwMode="auto">
            <a:xfrm>
              <a:off x="1348" y="1674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8" name="Rectangle 104"/>
            <p:cNvSpPr>
              <a:spLocks noChangeArrowheads="1"/>
            </p:cNvSpPr>
            <p:nvPr/>
          </p:nvSpPr>
          <p:spPr bwMode="auto">
            <a:xfrm>
              <a:off x="1013" y="1637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79" name="Rectangle 105"/>
            <p:cNvSpPr>
              <a:spLocks noChangeArrowheads="1"/>
            </p:cNvSpPr>
            <p:nvPr/>
          </p:nvSpPr>
          <p:spPr bwMode="auto">
            <a:xfrm>
              <a:off x="1484" y="1158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0" name="Rectangle 106"/>
            <p:cNvSpPr>
              <a:spLocks noChangeArrowheads="1"/>
            </p:cNvSpPr>
            <p:nvPr/>
          </p:nvSpPr>
          <p:spPr bwMode="auto">
            <a:xfrm>
              <a:off x="3001" y="2677"/>
              <a:ext cx="40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1" name="Rectangle 107"/>
            <p:cNvSpPr>
              <a:spLocks noChangeArrowheads="1"/>
            </p:cNvSpPr>
            <p:nvPr/>
          </p:nvSpPr>
          <p:spPr bwMode="auto">
            <a:xfrm>
              <a:off x="2247" y="1789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2" name="Rectangle 108"/>
            <p:cNvSpPr>
              <a:spLocks noChangeArrowheads="1"/>
            </p:cNvSpPr>
            <p:nvPr/>
          </p:nvSpPr>
          <p:spPr bwMode="auto">
            <a:xfrm>
              <a:off x="1174" y="944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3" name="Text Box 109"/>
            <p:cNvSpPr txBox="1">
              <a:spLocks noChangeArrowheads="1"/>
            </p:cNvSpPr>
            <p:nvPr/>
          </p:nvSpPr>
          <p:spPr bwMode="auto">
            <a:xfrm>
              <a:off x="927" y="1108"/>
              <a:ext cx="329" cy="21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sz="1600"/>
                <a:t>HIV</a:t>
              </a:r>
            </a:p>
          </p:txBody>
        </p:sp>
        <p:sp>
          <p:nvSpPr>
            <p:cNvPr id="45084" name="Text Box 110"/>
            <p:cNvSpPr txBox="1">
              <a:spLocks noChangeArrowheads="1"/>
            </p:cNvSpPr>
            <p:nvPr/>
          </p:nvSpPr>
          <p:spPr bwMode="auto">
            <a:xfrm>
              <a:off x="4944" y="2976"/>
              <a:ext cx="385" cy="21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sz="1600" b="1"/>
                <a:t>HBV</a:t>
              </a:r>
            </a:p>
          </p:txBody>
        </p:sp>
        <p:sp>
          <p:nvSpPr>
            <p:cNvPr id="45085" name="Text Box 111"/>
            <p:cNvSpPr txBox="1">
              <a:spLocks noChangeArrowheads="1"/>
            </p:cNvSpPr>
            <p:nvPr/>
          </p:nvSpPr>
          <p:spPr bwMode="auto">
            <a:xfrm>
              <a:off x="2160" y="1488"/>
              <a:ext cx="385" cy="21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sz="1600"/>
                <a:t>HCV</a:t>
              </a:r>
            </a:p>
          </p:txBody>
        </p:sp>
        <p:sp>
          <p:nvSpPr>
            <p:cNvPr id="45086" name="Line 112"/>
            <p:cNvSpPr>
              <a:spLocks noChangeShapeType="1"/>
            </p:cNvSpPr>
            <p:nvPr/>
          </p:nvSpPr>
          <p:spPr bwMode="auto">
            <a:xfrm>
              <a:off x="775" y="782"/>
              <a:ext cx="433" cy="1669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7" name="Line 113"/>
            <p:cNvSpPr>
              <a:spLocks noChangeShapeType="1"/>
            </p:cNvSpPr>
            <p:nvPr/>
          </p:nvSpPr>
          <p:spPr bwMode="auto">
            <a:xfrm>
              <a:off x="1203" y="2440"/>
              <a:ext cx="335" cy="115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8" name="Line 114"/>
            <p:cNvSpPr>
              <a:spLocks noChangeShapeType="1"/>
            </p:cNvSpPr>
            <p:nvPr/>
          </p:nvSpPr>
          <p:spPr bwMode="auto">
            <a:xfrm>
              <a:off x="1527" y="2555"/>
              <a:ext cx="331" cy="26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89" name="Line 115"/>
            <p:cNvSpPr>
              <a:spLocks noChangeShapeType="1"/>
            </p:cNvSpPr>
            <p:nvPr/>
          </p:nvSpPr>
          <p:spPr bwMode="auto">
            <a:xfrm>
              <a:off x="1866" y="2815"/>
              <a:ext cx="331" cy="125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0" name="Line 116"/>
            <p:cNvSpPr>
              <a:spLocks noChangeShapeType="1"/>
            </p:cNvSpPr>
            <p:nvPr/>
          </p:nvSpPr>
          <p:spPr bwMode="auto">
            <a:xfrm>
              <a:off x="2187" y="2940"/>
              <a:ext cx="179" cy="126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1" name="Line 117"/>
            <p:cNvSpPr>
              <a:spLocks noChangeShapeType="1"/>
            </p:cNvSpPr>
            <p:nvPr/>
          </p:nvSpPr>
          <p:spPr bwMode="auto">
            <a:xfrm>
              <a:off x="2361" y="3076"/>
              <a:ext cx="353" cy="52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2" name="Line 118"/>
            <p:cNvSpPr>
              <a:spLocks noChangeShapeType="1"/>
            </p:cNvSpPr>
            <p:nvPr/>
          </p:nvSpPr>
          <p:spPr bwMode="auto">
            <a:xfrm>
              <a:off x="2714" y="3128"/>
              <a:ext cx="320" cy="84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3" name="Line 119"/>
            <p:cNvSpPr>
              <a:spLocks noChangeShapeType="1"/>
            </p:cNvSpPr>
            <p:nvPr/>
          </p:nvSpPr>
          <p:spPr bwMode="auto">
            <a:xfrm>
              <a:off x="1039" y="1669"/>
              <a:ext cx="329" cy="31"/>
            </a:xfrm>
            <a:prstGeom prst="line">
              <a:avLst/>
            </a:prstGeom>
            <a:grpFill/>
            <a:ln w="38100">
              <a:solidFill>
                <a:srgbClr val="FFCC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4" name="Line 120"/>
            <p:cNvSpPr>
              <a:spLocks noChangeShapeType="1"/>
            </p:cNvSpPr>
            <p:nvPr/>
          </p:nvSpPr>
          <p:spPr bwMode="auto">
            <a:xfrm>
              <a:off x="1368" y="1700"/>
              <a:ext cx="687" cy="605"/>
            </a:xfrm>
            <a:prstGeom prst="line">
              <a:avLst/>
            </a:prstGeom>
            <a:grpFill/>
            <a:ln w="38100">
              <a:solidFill>
                <a:srgbClr val="FFCC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5" name="Line 121"/>
            <p:cNvSpPr>
              <a:spLocks noChangeShapeType="1"/>
            </p:cNvSpPr>
            <p:nvPr/>
          </p:nvSpPr>
          <p:spPr bwMode="auto">
            <a:xfrm>
              <a:off x="2037" y="2300"/>
              <a:ext cx="997" cy="265"/>
            </a:xfrm>
            <a:prstGeom prst="line">
              <a:avLst/>
            </a:prstGeom>
            <a:grpFill/>
            <a:ln w="38100">
              <a:solidFill>
                <a:srgbClr val="FFCC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6" name="Line 122"/>
            <p:cNvSpPr>
              <a:spLocks noChangeShapeType="1"/>
            </p:cNvSpPr>
            <p:nvPr/>
          </p:nvSpPr>
          <p:spPr bwMode="auto">
            <a:xfrm>
              <a:off x="1189" y="970"/>
              <a:ext cx="310" cy="198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7" name="Line 123"/>
            <p:cNvSpPr>
              <a:spLocks noChangeShapeType="1"/>
            </p:cNvSpPr>
            <p:nvPr/>
          </p:nvSpPr>
          <p:spPr bwMode="auto">
            <a:xfrm>
              <a:off x="1509" y="1179"/>
              <a:ext cx="753" cy="625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8" name="Line 124"/>
            <p:cNvSpPr>
              <a:spLocks noChangeShapeType="1"/>
            </p:cNvSpPr>
            <p:nvPr/>
          </p:nvSpPr>
          <p:spPr bwMode="auto">
            <a:xfrm>
              <a:off x="2253" y="1814"/>
              <a:ext cx="764" cy="871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099" name="Rectangle 125"/>
            <p:cNvSpPr>
              <a:spLocks noChangeArrowheads="1"/>
            </p:cNvSpPr>
            <p:nvPr/>
          </p:nvSpPr>
          <p:spPr bwMode="auto">
            <a:xfrm>
              <a:off x="750" y="642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0" name="Line 126"/>
            <p:cNvSpPr>
              <a:spLocks noChangeShapeType="1"/>
            </p:cNvSpPr>
            <p:nvPr/>
          </p:nvSpPr>
          <p:spPr bwMode="auto">
            <a:xfrm>
              <a:off x="775" y="678"/>
              <a:ext cx="424" cy="302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1" name="Rectangle 127"/>
            <p:cNvSpPr>
              <a:spLocks noChangeArrowheads="1"/>
            </p:cNvSpPr>
            <p:nvPr/>
          </p:nvSpPr>
          <p:spPr bwMode="auto">
            <a:xfrm>
              <a:off x="4026" y="3481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2" name="Line 128"/>
            <p:cNvSpPr>
              <a:spLocks noChangeShapeType="1"/>
            </p:cNvSpPr>
            <p:nvPr/>
          </p:nvSpPr>
          <p:spPr bwMode="auto">
            <a:xfrm>
              <a:off x="3009" y="2683"/>
              <a:ext cx="1032" cy="822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3" name="Line 129"/>
            <p:cNvSpPr>
              <a:spLocks noChangeShapeType="1"/>
            </p:cNvSpPr>
            <p:nvPr/>
          </p:nvSpPr>
          <p:spPr bwMode="auto">
            <a:xfrm>
              <a:off x="3024" y="3206"/>
              <a:ext cx="1017" cy="489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4" name="Rectangle 130"/>
            <p:cNvSpPr>
              <a:spLocks noChangeArrowheads="1"/>
            </p:cNvSpPr>
            <p:nvPr/>
          </p:nvSpPr>
          <p:spPr bwMode="auto">
            <a:xfrm>
              <a:off x="4031" y="3679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5" name="Line 131"/>
            <p:cNvSpPr>
              <a:spLocks noChangeShapeType="1"/>
            </p:cNvSpPr>
            <p:nvPr/>
          </p:nvSpPr>
          <p:spPr bwMode="auto">
            <a:xfrm>
              <a:off x="3024" y="2563"/>
              <a:ext cx="798" cy="363"/>
            </a:xfrm>
            <a:prstGeom prst="line">
              <a:avLst/>
            </a:prstGeom>
            <a:grpFill/>
            <a:ln w="38100">
              <a:solidFill>
                <a:srgbClr val="FFCC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6" name="Rectangle 132"/>
            <p:cNvSpPr>
              <a:spLocks noChangeArrowheads="1"/>
            </p:cNvSpPr>
            <p:nvPr/>
          </p:nvSpPr>
          <p:spPr bwMode="auto">
            <a:xfrm>
              <a:off x="3787" y="2899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7" name="Rectangle 133"/>
            <p:cNvSpPr>
              <a:spLocks noChangeArrowheads="1"/>
            </p:cNvSpPr>
            <p:nvPr/>
          </p:nvSpPr>
          <p:spPr bwMode="auto">
            <a:xfrm>
              <a:off x="4327" y="3557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8" name="Rectangle 134"/>
            <p:cNvSpPr>
              <a:spLocks noChangeArrowheads="1"/>
            </p:cNvSpPr>
            <p:nvPr/>
          </p:nvSpPr>
          <p:spPr bwMode="auto">
            <a:xfrm>
              <a:off x="4326" y="3746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09" name="Line 135"/>
            <p:cNvSpPr>
              <a:spLocks noChangeShapeType="1"/>
            </p:cNvSpPr>
            <p:nvPr/>
          </p:nvSpPr>
          <p:spPr bwMode="auto">
            <a:xfrm>
              <a:off x="4034" y="3502"/>
              <a:ext cx="308" cy="70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0" name="Line 136"/>
            <p:cNvSpPr>
              <a:spLocks noChangeShapeType="1"/>
            </p:cNvSpPr>
            <p:nvPr/>
          </p:nvSpPr>
          <p:spPr bwMode="auto">
            <a:xfrm>
              <a:off x="4068" y="3696"/>
              <a:ext cx="262" cy="67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1" name="Rectangle 137"/>
            <p:cNvSpPr>
              <a:spLocks noChangeArrowheads="1"/>
            </p:cNvSpPr>
            <p:nvPr/>
          </p:nvSpPr>
          <p:spPr bwMode="auto">
            <a:xfrm>
              <a:off x="5430" y="3367"/>
              <a:ext cx="42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CC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2" name="Line 138"/>
            <p:cNvSpPr>
              <a:spLocks noChangeShapeType="1"/>
            </p:cNvSpPr>
            <p:nvPr/>
          </p:nvSpPr>
          <p:spPr bwMode="auto">
            <a:xfrm>
              <a:off x="3813" y="2914"/>
              <a:ext cx="1659" cy="480"/>
            </a:xfrm>
            <a:prstGeom prst="line">
              <a:avLst/>
            </a:prstGeom>
            <a:grpFill/>
            <a:ln w="38100">
              <a:solidFill>
                <a:srgbClr val="FFCC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3" name="Rectangle 139"/>
            <p:cNvSpPr>
              <a:spLocks noChangeArrowheads="1"/>
            </p:cNvSpPr>
            <p:nvPr/>
          </p:nvSpPr>
          <p:spPr bwMode="auto">
            <a:xfrm>
              <a:off x="5040" y="3662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4" name="Rectangle 140"/>
            <p:cNvSpPr>
              <a:spLocks noChangeArrowheads="1"/>
            </p:cNvSpPr>
            <p:nvPr/>
          </p:nvSpPr>
          <p:spPr bwMode="auto">
            <a:xfrm>
              <a:off x="5439" y="3730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5" name="Line 141"/>
            <p:cNvSpPr>
              <a:spLocks noChangeShapeType="1"/>
            </p:cNvSpPr>
            <p:nvPr/>
          </p:nvSpPr>
          <p:spPr bwMode="auto">
            <a:xfrm>
              <a:off x="4348" y="3578"/>
              <a:ext cx="692" cy="118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6" name="Line 142"/>
            <p:cNvSpPr>
              <a:spLocks noChangeShapeType="1"/>
            </p:cNvSpPr>
            <p:nvPr/>
          </p:nvSpPr>
          <p:spPr bwMode="auto">
            <a:xfrm>
              <a:off x="5040" y="3696"/>
              <a:ext cx="432" cy="48"/>
            </a:xfrm>
            <a:prstGeom prst="line">
              <a:avLst/>
            </a:prstGeom>
            <a:grp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7" name="Rectangle 143"/>
            <p:cNvSpPr>
              <a:spLocks noChangeArrowheads="1"/>
            </p:cNvSpPr>
            <p:nvPr/>
          </p:nvSpPr>
          <p:spPr bwMode="auto">
            <a:xfrm>
              <a:off x="5039" y="3766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8" name="Rectangle 144"/>
            <p:cNvSpPr>
              <a:spLocks noChangeArrowheads="1"/>
            </p:cNvSpPr>
            <p:nvPr/>
          </p:nvSpPr>
          <p:spPr bwMode="auto">
            <a:xfrm>
              <a:off x="5435" y="3792"/>
              <a:ext cx="41" cy="46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19" name="Line 145"/>
            <p:cNvSpPr>
              <a:spLocks noChangeShapeType="1"/>
            </p:cNvSpPr>
            <p:nvPr/>
          </p:nvSpPr>
          <p:spPr bwMode="auto">
            <a:xfrm>
              <a:off x="4344" y="3764"/>
              <a:ext cx="696" cy="28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120" name="Line 146"/>
            <p:cNvSpPr>
              <a:spLocks noChangeShapeType="1"/>
            </p:cNvSpPr>
            <p:nvPr/>
          </p:nvSpPr>
          <p:spPr bwMode="auto">
            <a:xfrm>
              <a:off x="5040" y="3792"/>
              <a:ext cx="432" cy="32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6" name="Line 90"/>
          <p:cNvSpPr>
            <a:spLocks noChangeShapeType="1"/>
          </p:cNvSpPr>
          <p:nvPr/>
        </p:nvSpPr>
        <p:spPr bwMode="auto">
          <a:xfrm flipH="1" flipV="1">
            <a:off x="2551114" y="1076325"/>
            <a:ext cx="117475" cy="5126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06BFDD-1743-4E8C-B042-AA9030786B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94" t="39978" r="54138" b="14549"/>
          <a:stretch/>
        </p:blipFill>
        <p:spPr>
          <a:xfrm>
            <a:off x="1549404" y="708818"/>
            <a:ext cx="9518646" cy="6081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96079" y="599660"/>
            <a:ext cx="2925417" cy="2633869"/>
          </a:xfrm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Transfusion Transmitted Disease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3408363" y="599660"/>
            <a:ext cx="9004852" cy="5782627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chemeClr val="bg1"/>
                </a:solidFill>
              </a:rPr>
              <a:t>Has significantly decreased over last two decades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We make the blood supply safer using several tactics</a:t>
            </a:r>
          </a:p>
          <a:p>
            <a:pPr lvl="1" eaLnBrk="1" hangingPunct="1"/>
            <a:r>
              <a:rPr lang="en-US" sz="2000" dirty="0">
                <a:solidFill>
                  <a:schemeClr val="bg1"/>
                </a:solidFill>
              </a:rPr>
              <a:t>Only volunteer donors</a:t>
            </a:r>
          </a:p>
          <a:p>
            <a:pPr lvl="1" eaLnBrk="1" hangingPunct="1"/>
            <a:r>
              <a:rPr lang="en-US" sz="2000" dirty="0">
                <a:solidFill>
                  <a:schemeClr val="bg1"/>
                </a:solidFill>
              </a:rPr>
              <a:t>Blood donor questionnaire</a:t>
            </a:r>
          </a:p>
          <a:p>
            <a:pPr lvl="1" eaLnBrk="1" hangingPunct="1"/>
            <a:r>
              <a:rPr lang="en-US" sz="2000" dirty="0">
                <a:solidFill>
                  <a:schemeClr val="bg1"/>
                </a:solidFill>
              </a:rPr>
              <a:t>Blood donor testing</a:t>
            </a:r>
          </a:p>
          <a:p>
            <a:r>
              <a:rPr lang="en-US" dirty="0">
                <a:solidFill>
                  <a:schemeClr val="bg1"/>
                </a:solidFill>
              </a:rPr>
              <a:t>Look for donor risk factors</a:t>
            </a:r>
          </a:p>
          <a:p>
            <a:pPr lvl="1">
              <a:buNone/>
            </a:pPr>
            <a:r>
              <a:rPr lang="en-US" sz="2000" dirty="0">
                <a:solidFill>
                  <a:schemeClr val="bg1"/>
                </a:solidFill>
              </a:rPr>
              <a:t>1. Disease we test for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HIV, HBV, HCV, Syphilis, Chagas, WNV, HTLV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Sepsis</a:t>
            </a:r>
          </a:p>
          <a:p>
            <a:pPr lvl="1">
              <a:buNone/>
            </a:pPr>
            <a:r>
              <a:rPr lang="en-US" sz="2000" dirty="0">
                <a:solidFill>
                  <a:schemeClr val="bg1"/>
                </a:solidFill>
              </a:rPr>
              <a:t>2. Disease we cannot test for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variant Jacob-Creutzfeldt 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“classical” Jacob-Creutzfeldt 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Malaria (we don’t test for)</a:t>
            </a:r>
          </a:p>
          <a:p>
            <a:pPr lvl="2"/>
            <a:r>
              <a:rPr lang="en-US" sz="2000" dirty="0">
                <a:solidFill>
                  <a:schemeClr val="bg1"/>
                </a:solidFill>
              </a:rPr>
              <a:t>Diseases we don’t know about</a:t>
            </a:r>
          </a:p>
          <a:p>
            <a:pPr lvl="1" eaLnBrk="1" hangingPunct="1"/>
            <a:endParaRPr lang="en-US" dirty="0"/>
          </a:p>
        </p:txBody>
      </p:sp>
      <p:pic>
        <p:nvPicPr>
          <p:cNvPr id="4" name="Picture 6" descr="http://www.pbs.org/newshour/images/health/jan-june01/mad_cow_map.gif">
            <a:extLst>
              <a:ext uri="{FF2B5EF4-FFF2-40B4-BE49-F238E27FC236}">
                <a16:creationId xmlns:a16="http://schemas.microsoft.com/office/drawing/2014/main" id="{DBC0A4FB-FE52-4368-B24B-8540F011D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" y="2856547"/>
            <a:ext cx="2743200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175455" y="1235765"/>
            <a:ext cx="2872546" cy="134840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Why are there </a:t>
            </a:r>
            <a:r>
              <a:rPr lang="en-US" sz="3200" i="1" u="sng" dirty="0">
                <a:solidFill>
                  <a:schemeClr val="tx1"/>
                </a:solidFill>
              </a:rPr>
              <a:t>any</a:t>
            </a:r>
            <a:r>
              <a:rPr lang="en-US" sz="3200" dirty="0">
                <a:solidFill>
                  <a:schemeClr val="tx1"/>
                </a:solidFill>
              </a:rPr>
              <a:t> residual risks?  </a:t>
            </a:r>
          </a:p>
        </p:txBody>
      </p:sp>
      <p:pic>
        <p:nvPicPr>
          <p:cNvPr id="49155" name="Picture 2" descr="http://www.interceptbloodsystem.com/images/pathogen_detection_window_perio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11446" r="3716" b="3439"/>
          <a:stretch>
            <a:fillRect/>
          </a:stretch>
        </p:blipFill>
        <p:spPr bwMode="auto">
          <a:xfrm>
            <a:off x="3879265" y="491694"/>
            <a:ext cx="6724649" cy="587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109830" y="6394587"/>
            <a:ext cx="7658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/>
              <a:t>Residual risk:  Test sensitivity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1579</TotalTime>
  <Words>4542</Words>
  <Application>Microsoft Office PowerPoint</Application>
  <PresentationFormat>Widescreen</PresentationFormat>
  <Paragraphs>782</Paragraphs>
  <Slides>73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3" baseType="lpstr">
      <vt:lpstr>Arial</vt:lpstr>
      <vt:lpstr>Calibri</vt:lpstr>
      <vt:lpstr>Corbel</vt:lpstr>
      <vt:lpstr>Symbol</vt:lpstr>
      <vt:lpstr>Times New Roman</vt:lpstr>
      <vt:lpstr>Verdana</vt:lpstr>
      <vt:lpstr>Wingdings</vt:lpstr>
      <vt:lpstr>Wingdings 2</vt:lpstr>
      <vt:lpstr>Frame</vt:lpstr>
      <vt:lpstr>Image</vt:lpstr>
      <vt:lpstr>Transfusion Medicine</vt:lpstr>
      <vt:lpstr>Goals and Objectives</vt:lpstr>
      <vt:lpstr>Case 1</vt:lpstr>
      <vt:lpstr>Which of the following therapies is best to initially address this patient’s hypovolemia?</vt:lpstr>
      <vt:lpstr>Which of the following therapies is best to initially address this patient’s hypovolemia?</vt:lpstr>
      <vt:lpstr>GI is consulted and wants to perform endoscopy…</vt:lpstr>
      <vt:lpstr>PowerPoint Presentation</vt:lpstr>
      <vt:lpstr>On Endoscopy…</vt:lpstr>
      <vt:lpstr>On Endoscopy…</vt:lpstr>
      <vt:lpstr>Plasma</vt:lpstr>
      <vt:lpstr>Indication for plasma transfusion</vt:lpstr>
      <vt:lpstr>Case 2</vt:lpstr>
      <vt:lpstr>Case 2</vt:lpstr>
      <vt:lpstr>PowerPoint Presentation</vt:lpstr>
      <vt:lpstr>Whole blood fractionation</vt:lpstr>
      <vt:lpstr>One red cell unit =</vt:lpstr>
      <vt:lpstr>Case 1 update</vt:lpstr>
      <vt:lpstr>RBC Transfusion Thresholds</vt:lpstr>
      <vt:lpstr>Platelet Targets</vt:lpstr>
      <vt:lpstr>2 Types of Platelet Products</vt:lpstr>
      <vt:lpstr>Cryoprecipitate</vt:lpstr>
      <vt:lpstr>(II) Blood Product Selection: Compatibility Testing </vt:lpstr>
      <vt:lpstr>Case 3</vt:lpstr>
      <vt:lpstr>Case 3</vt:lpstr>
      <vt:lpstr>Blood Groups</vt:lpstr>
      <vt:lpstr>Why is ABO so important?   It’s the plasma!</vt:lpstr>
      <vt:lpstr>ABO System</vt:lpstr>
      <vt:lpstr>Antibody Screen = Indirect Coombs =  Indirect Antiglobulin test (IAT) </vt:lpstr>
      <vt:lpstr>Warm autoantibodies and the crossmatch</vt:lpstr>
      <vt:lpstr>Direct Coombs = Direct Antiglobulin Test = DAT </vt:lpstr>
      <vt:lpstr>“Type and Screen”</vt:lpstr>
      <vt:lpstr>”Type and  Cross” </vt:lpstr>
      <vt:lpstr>Case 5</vt:lpstr>
      <vt:lpstr>Case 5</vt:lpstr>
      <vt:lpstr>Leukoreduction</vt:lpstr>
      <vt:lpstr>Irradiation</vt:lpstr>
      <vt:lpstr>PowerPoint Presentation</vt:lpstr>
      <vt:lpstr>PowerPoint Presentation</vt:lpstr>
      <vt:lpstr>PowerPoint Presentation</vt:lpstr>
      <vt:lpstr>PowerPoint Presentation</vt:lpstr>
      <vt:lpstr>Possible Etiologies of TRALI</vt:lpstr>
      <vt:lpstr>PowerPoint Presentation</vt:lpstr>
      <vt:lpstr>PowerPoint Presentation</vt:lpstr>
      <vt:lpstr>Delayed Hemolytic Transfusion Reaction</vt:lpstr>
      <vt:lpstr>Delayed Hemolytic  Transfusion Reaction</vt:lpstr>
      <vt:lpstr> </vt:lpstr>
      <vt:lpstr>Case 6</vt:lpstr>
      <vt:lpstr> Case 7</vt:lpstr>
      <vt:lpstr> Case 7</vt:lpstr>
      <vt:lpstr>Post Transfusion Blood Typing</vt:lpstr>
      <vt:lpstr>Post Transfusion Blood Typing</vt:lpstr>
      <vt:lpstr>Transfusion Reactions</vt:lpstr>
      <vt:lpstr>Acute Hemolytic Transfusion Reaction</vt:lpstr>
      <vt:lpstr>Questions and thanks</vt:lpstr>
      <vt:lpstr>Delayed Hemolytic Transfusion Reaction (DHTR)</vt:lpstr>
      <vt:lpstr>Febrile  (Non-Hemolytic)  Transfusion  Reaction</vt:lpstr>
      <vt:lpstr>Urticarial, Allergic &amp; Anaphylaxis</vt:lpstr>
      <vt:lpstr>Urticarial / Allergic Reaction</vt:lpstr>
      <vt:lpstr>Anaphylaxis &amp; Anaphylactoid</vt:lpstr>
      <vt:lpstr>Sepsis</vt:lpstr>
      <vt:lpstr>Transfusion Related Acute Lung Injury (TRALI)</vt:lpstr>
      <vt:lpstr>TRALI proposed mechanism</vt:lpstr>
      <vt:lpstr>Transfusion Associated GVHD</vt:lpstr>
      <vt:lpstr>Blood related donor:  ta-GVHD risk</vt:lpstr>
      <vt:lpstr>Blood Products</vt:lpstr>
      <vt:lpstr>Platelets</vt:lpstr>
      <vt:lpstr>Special Considerations</vt:lpstr>
      <vt:lpstr>Transfusion associated CMV</vt:lpstr>
      <vt:lpstr>”CMV Safe”  Blood Products</vt:lpstr>
      <vt:lpstr>Case 4</vt:lpstr>
      <vt:lpstr>PowerPoint Presentation</vt:lpstr>
      <vt:lpstr>Transfusion Transmitted Disease</vt:lpstr>
      <vt:lpstr>Why are there any residual risks?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Medicine</dc:title>
  <dc:creator>Ulrickson, Matthew L</dc:creator>
  <cp:lastModifiedBy>Ulrickson, Matthew L</cp:lastModifiedBy>
  <cp:revision>56</cp:revision>
  <dcterms:created xsi:type="dcterms:W3CDTF">2019-08-07T18:19:32Z</dcterms:created>
  <dcterms:modified xsi:type="dcterms:W3CDTF">2026-08-26T17:37:19Z</dcterms:modified>
</cp:coreProperties>
</file>