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2"/>
    <p:restoredTop sz="94658"/>
  </p:normalViewPr>
  <p:slideViewPr>
    <p:cSldViewPr snapToGrid="0">
      <p:cViewPr varScale="1">
        <p:scale>
          <a:sx n="120" d="100"/>
          <a:sy n="120" d="100"/>
        </p:scale>
        <p:origin x="18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E8F4B-DD4E-2FA2-907D-4D19C0929A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0E5A14-D3B8-6AD3-2DF1-C9797A3CD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A911FB-8220-6CF9-09ED-5E0905D89AC8}"/>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5" name="Footer Placeholder 4">
            <a:extLst>
              <a:ext uri="{FF2B5EF4-FFF2-40B4-BE49-F238E27FC236}">
                <a16:creationId xmlns:a16="http://schemas.microsoft.com/office/drawing/2014/main" id="{3F332952-7093-0092-362F-1B689A1351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EAFC18-8FE6-FEFD-185B-A1EC76C1D624}"/>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1044286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5BF01-BC87-76BC-18E3-435BD3BA0D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7664CF-6AFE-1BCF-F976-21B796E8A1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87F459-ED21-E2F9-3E61-BCACEF25BBE0}"/>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5" name="Footer Placeholder 4">
            <a:extLst>
              <a:ext uri="{FF2B5EF4-FFF2-40B4-BE49-F238E27FC236}">
                <a16:creationId xmlns:a16="http://schemas.microsoft.com/office/drawing/2014/main" id="{C0C992A5-AD13-A8D5-40E1-43A10654B4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706C6A-C7B8-4705-5CC8-BF83EBF21380}"/>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3488966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E42A96-C256-1401-FB95-F660C0C60E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5FB603-F05C-6825-9989-C437CEEE37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9A96B7-26B6-FE3D-0721-9BDF5FBC7F5D}"/>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5" name="Footer Placeholder 4">
            <a:extLst>
              <a:ext uri="{FF2B5EF4-FFF2-40B4-BE49-F238E27FC236}">
                <a16:creationId xmlns:a16="http://schemas.microsoft.com/office/drawing/2014/main" id="{E73F2B7D-0E96-E020-6342-4B7373BC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16F5AB-4852-BCF8-2E0A-2CA637D1CA8E}"/>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1941046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A55F-C886-C8D3-9A47-1E458E1D1E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07DBB7-552A-043C-CE7F-3ADD7E4E11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2B4C3C-536C-1DC0-B213-67A336808F2D}"/>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5" name="Footer Placeholder 4">
            <a:extLst>
              <a:ext uri="{FF2B5EF4-FFF2-40B4-BE49-F238E27FC236}">
                <a16:creationId xmlns:a16="http://schemas.microsoft.com/office/drawing/2014/main" id="{BA655026-C69A-046A-E091-ABFCA891F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23725E-6F7D-3078-CE26-3B38300A8FAB}"/>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2543132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1AE80-72F4-C0F4-348D-E24C020437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3AF0DC-4980-5BC4-FBA6-4EDEC8988A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C07CC0-FE6B-4A94-43A1-FA3FE8551FEF}"/>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5" name="Footer Placeholder 4">
            <a:extLst>
              <a:ext uri="{FF2B5EF4-FFF2-40B4-BE49-F238E27FC236}">
                <a16:creationId xmlns:a16="http://schemas.microsoft.com/office/drawing/2014/main" id="{6A388F90-477C-C83B-E49A-84384E9182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041B2D-E224-1AD6-41A5-7B8E9552EC79}"/>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2375373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70D56-16FA-8CFF-509D-EF8E8F0FE7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DAD788-66CE-CD63-F222-F7C4A57B62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5B701D9-8EC2-407F-F7AA-69E7D0C929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8419E1-569C-344A-C716-6F9CFE4DEC76}"/>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6" name="Footer Placeholder 5">
            <a:extLst>
              <a:ext uri="{FF2B5EF4-FFF2-40B4-BE49-F238E27FC236}">
                <a16:creationId xmlns:a16="http://schemas.microsoft.com/office/drawing/2014/main" id="{810B0073-D4B4-D62B-120B-C86E9A2129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5F0B99-A744-47C7-F5D3-B35C5BDB2025}"/>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419414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D307-2FF2-5D4B-C29A-B575C9467C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67A3D2-D7C5-CB8E-5A71-2A992A1334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A3D7F8-E43C-BDF8-06E3-81FDB45F46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1FAB82-3BB5-BF74-1E69-36694BCB0F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D5D1D9-22F5-AB21-B354-433A846E6E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8DD847-33A3-AAA7-A7B8-F51E26055EA7}"/>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8" name="Footer Placeholder 7">
            <a:extLst>
              <a:ext uri="{FF2B5EF4-FFF2-40B4-BE49-F238E27FC236}">
                <a16:creationId xmlns:a16="http://schemas.microsoft.com/office/drawing/2014/main" id="{8A1A82C1-94AF-29CF-FE9C-D52661833E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5F9A3C-0B3F-3204-B857-91B61E513C18}"/>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346499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83445-F1EA-86E6-E6E3-259E37E400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BFD07F-32F1-FE2F-8799-F7C29AF6C77F}"/>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4" name="Footer Placeholder 3">
            <a:extLst>
              <a:ext uri="{FF2B5EF4-FFF2-40B4-BE49-F238E27FC236}">
                <a16:creationId xmlns:a16="http://schemas.microsoft.com/office/drawing/2014/main" id="{DC1271C0-271C-3EFC-2C6A-875F945729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94CDEF-9DC4-CB94-D7B7-4631D9971402}"/>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1328750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09989-CCA6-8DD9-9756-4EA960A141C8}"/>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3" name="Footer Placeholder 2">
            <a:extLst>
              <a:ext uri="{FF2B5EF4-FFF2-40B4-BE49-F238E27FC236}">
                <a16:creationId xmlns:a16="http://schemas.microsoft.com/office/drawing/2014/main" id="{6F419A7D-211F-143B-FEDA-57BEA46287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BE5D25-872C-5211-02BA-7A91302132FB}"/>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3641931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EBD09-351C-B6B4-3B75-05992B4EE9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344A66-31CC-17B1-EE66-B35CD118B7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CF6720-1856-F203-9ABB-C3BDAE6B0E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EA0877-04CA-3313-A647-F450983A89F6}"/>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6" name="Footer Placeholder 5">
            <a:extLst>
              <a:ext uri="{FF2B5EF4-FFF2-40B4-BE49-F238E27FC236}">
                <a16:creationId xmlns:a16="http://schemas.microsoft.com/office/drawing/2014/main" id="{8B9C5415-1F6E-2199-D0D1-D6310401CC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E84627-119C-B348-9E58-DE620C186CDD}"/>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2683294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AEAC0-C648-6D63-1455-74A65FE1B5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566530-76A3-3AE6-C5B8-3E1E5A609C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71C750-6758-6D33-DA95-335841D0C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AAC2AE-4370-C950-4964-481D0037AA97}"/>
              </a:ext>
            </a:extLst>
          </p:cNvPr>
          <p:cNvSpPr>
            <a:spLocks noGrp="1"/>
          </p:cNvSpPr>
          <p:nvPr>
            <p:ph type="dt" sz="half" idx="10"/>
          </p:nvPr>
        </p:nvSpPr>
        <p:spPr/>
        <p:txBody>
          <a:bodyPr/>
          <a:lstStyle/>
          <a:p>
            <a:fld id="{A98FBC63-3DEC-4E49-9F48-77A3518818C0}" type="datetimeFigureOut">
              <a:rPr lang="en-US" smtClean="0"/>
              <a:t>10/13/25</a:t>
            </a:fld>
            <a:endParaRPr lang="en-US"/>
          </a:p>
        </p:txBody>
      </p:sp>
      <p:sp>
        <p:nvSpPr>
          <p:cNvPr id="6" name="Footer Placeholder 5">
            <a:extLst>
              <a:ext uri="{FF2B5EF4-FFF2-40B4-BE49-F238E27FC236}">
                <a16:creationId xmlns:a16="http://schemas.microsoft.com/office/drawing/2014/main" id="{E781AFF9-1534-8812-BF6F-CE7E7152AB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4884A8-6BA3-228D-8524-9D402A41F6DF}"/>
              </a:ext>
            </a:extLst>
          </p:cNvPr>
          <p:cNvSpPr>
            <a:spLocks noGrp="1"/>
          </p:cNvSpPr>
          <p:nvPr>
            <p:ph type="sldNum" sz="quarter" idx="12"/>
          </p:nvPr>
        </p:nvSpPr>
        <p:spPr/>
        <p:txBody>
          <a:bodyPr/>
          <a:lstStyle/>
          <a:p>
            <a:fld id="{EB5F329F-3DA0-0143-A011-53A925B760A5}" type="slidenum">
              <a:rPr lang="en-US" smtClean="0"/>
              <a:t>‹#›</a:t>
            </a:fld>
            <a:endParaRPr lang="en-US"/>
          </a:p>
        </p:txBody>
      </p:sp>
    </p:spTree>
    <p:extLst>
      <p:ext uri="{BB962C8B-B14F-4D97-AF65-F5344CB8AC3E}">
        <p14:creationId xmlns:p14="http://schemas.microsoft.com/office/powerpoint/2010/main" val="900034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E5EBAA-8EE8-8958-EA3E-DCB78F61D6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04B40C-CCE7-60B8-8E7D-11768E4234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DA1B59-734E-F314-AF63-288DCDC4B8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98FBC63-3DEC-4E49-9F48-77A3518818C0}" type="datetimeFigureOut">
              <a:rPr lang="en-US" smtClean="0"/>
              <a:t>10/13/25</a:t>
            </a:fld>
            <a:endParaRPr lang="en-US"/>
          </a:p>
        </p:txBody>
      </p:sp>
      <p:sp>
        <p:nvSpPr>
          <p:cNvPr id="5" name="Footer Placeholder 4">
            <a:extLst>
              <a:ext uri="{FF2B5EF4-FFF2-40B4-BE49-F238E27FC236}">
                <a16:creationId xmlns:a16="http://schemas.microsoft.com/office/drawing/2014/main" id="{D2E08FD6-6145-D4B8-1E27-3327B5BDDD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9CFD5DB-5D09-4B96-B0F4-A6A066EC45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5F329F-3DA0-0143-A011-53A925B760A5}" type="slidenum">
              <a:rPr lang="en-US" smtClean="0"/>
              <a:t>‹#›</a:t>
            </a:fld>
            <a:endParaRPr lang="en-US"/>
          </a:p>
        </p:txBody>
      </p:sp>
    </p:spTree>
    <p:extLst>
      <p:ext uri="{BB962C8B-B14F-4D97-AF65-F5344CB8AC3E}">
        <p14:creationId xmlns:p14="http://schemas.microsoft.com/office/powerpoint/2010/main" val="998065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C39BF-48B4-C4EB-5D81-B8584FE2EFDF}"/>
              </a:ext>
            </a:extLst>
          </p:cNvPr>
          <p:cNvSpPr>
            <a:spLocks noGrp="1"/>
          </p:cNvSpPr>
          <p:nvPr>
            <p:ph type="ctrTitle"/>
          </p:nvPr>
        </p:nvSpPr>
        <p:spPr/>
        <p:txBody>
          <a:bodyPr/>
          <a:lstStyle/>
          <a:p>
            <a:r>
              <a:rPr lang="en-US" dirty="0"/>
              <a:t>October 14, 2025</a:t>
            </a:r>
          </a:p>
        </p:txBody>
      </p:sp>
      <p:sp>
        <p:nvSpPr>
          <p:cNvPr id="3" name="Subtitle 2">
            <a:extLst>
              <a:ext uri="{FF2B5EF4-FFF2-40B4-BE49-F238E27FC236}">
                <a16:creationId xmlns:a16="http://schemas.microsoft.com/office/drawing/2014/main" id="{E125EA1A-B608-955B-A84B-8E10E136201C}"/>
              </a:ext>
            </a:extLst>
          </p:cNvPr>
          <p:cNvSpPr>
            <a:spLocks noGrp="1"/>
          </p:cNvSpPr>
          <p:nvPr>
            <p:ph type="subTitle" idx="1"/>
          </p:nvPr>
        </p:nvSpPr>
        <p:spPr/>
        <p:txBody>
          <a:bodyPr/>
          <a:lstStyle/>
          <a:p>
            <a:r>
              <a:rPr lang="en-US" dirty="0"/>
              <a:t>MKSAP Questions</a:t>
            </a:r>
          </a:p>
        </p:txBody>
      </p:sp>
    </p:spTree>
    <p:extLst>
      <p:ext uri="{BB962C8B-B14F-4D97-AF65-F5344CB8AC3E}">
        <p14:creationId xmlns:p14="http://schemas.microsoft.com/office/powerpoint/2010/main" val="1788146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AE3F3-BBEC-1D34-F2FA-8A528BF55D58}"/>
              </a:ext>
            </a:extLst>
          </p:cNvPr>
          <p:cNvSpPr>
            <a:spLocks noGrp="1"/>
          </p:cNvSpPr>
          <p:nvPr>
            <p:ph type="title"/>
          </p:nvPr>
        </p:nvSpPr>
        <p:spPr/>
        <p:txBody>
          <a:bodyPr/>
          <a:lstStyle/>
          <a:p>
            <a:r>
              <a:rPr lang="en-US" dirty="0"/>
              <a:t>Question 1.</a:t>
            </a:r>
          </a:p>
        </p:txBody>
      </p:sp>
      <p:sp>
        <p:nvSpPr>
          <p:cNvPr id="3" name="Content Placeholder 2">
            <a:extLst>
              <a:ext uri="{FF2B5EF4-FFF2-40B4-BE49-F238E27FC236}">
                <a16:creationId xmlns:a16="http://schemas.microsoft.com/office/drawing/2014/main" id="{442243FE-6382-ED38-3341-1816577F9131}"/>
              </a:ext>
            </a:extLst>
          </p:cNvPr>
          <p:cNvSpPr>
            <a:spLocks noGrp="1"/>
          </p:cNvSpPr>
          <p:nvPr>
            <p:ph sz="half" idx="1"/>
          </p:nvPr>
        </p:nvSpPr>
        <p:spPr/>
        <p:txBody>
          <a:bodyPr>
            <a:normAutofit fontScale="55000" lnSpcReduction="20000"/>
          </a:bodyPr>
          <a:lstStyle/>
          <a:p>
            <a:pPr marL="0" lvl="0" indent="0">
              <a:lnSpc>
                <a:spcPct val="120000"/>
              </a:lnSpc>
              <a:spcBef>
                <a:spcPts val="0"/>
              </a:spcBef>
              <a:buNone/>
            </a:pPr>
            <a:r>
              <a:rPr lang="en-US" dirty="0"/>
              <a:t>An 81-year-old woman is evaluated in the emergency department for abrupt onset of lower extremity edema that began 2 weeks ago and has progressed to generalized edema. Medical history is significant for hypertension. Her only medication is amlodipine.</a:t>
            </a:r>
          </a:p>
          <a:p>
            <a:pPr marL="0" indent="0">
              <a:lnSpc>
                <a:spcPct val="120000"/>
              </a:lnSpc>
              <a:spcBef>
                <a:spcPts val="0"/>
              </a:spcBef>
              <a:buNone/>
            </a:pPr>
            <a:r>
              <a:rPr lang="en-US" dirty="0"/>
              <a:t> </a:t>
            </a:r>
          </a:p>
          <a:p>
            <a:pPr marL="0" indent="0">
              <a:lnSpc>
                <a:spcPct val="120000"/>
              </a:lnSpc>
              <a:spcBef>
                <a:spcPts val="0"/>
              </a:spcBef>
              <a:buNone/>
            </a:pPr>
            <a:r>
              <a:rPr lang="en-US" dirty="0"/>
              <a:t>On physical examination, vital signs are normal. There is periorbital edema, ascites, and pitting edema of the forearms and lower extremities to the thighs. The remainder of the examination, including cardiovascular and pulmonary examinations, is unremarkable.</a:t>
            </a:r>
          </a:p>
          <a:p>
            <a:pPr marL="0" indent="0">
              <a:lnSpc>
                <a:spcPct val="120000"/>
              </a:lnSpc>
              <a:spcBef>
                <a:spcPts val="0"/>
              </a:spcBef>
              <a:buNone/>
            </a:pPr>
            <a:r>
              <a:rPr lang="en-US" dirty="0"/>
              <a:t> </a:t>
            </a:r>
          </a:p>
          <a:p>
            <a:pPr marL="0" indent="0">
              <a:lnSpc>
                <a:spcPct val="120000"/>
              </a:lnSpc>
              <a:spcBef>
                <a:spcPts val="0"/>
              </a:spcBef>
              <a:buNone/>
            </a:pPr>
            <a:r>
              <a:rPr lang="en-US" b="1" dirty="0"/>
              <a:t>Laboratory studies:</a:t>
            </a:r>
            <a:endParaRPr lang="en-US" dirty="0"/>
          </a:p>
          <a:p>
            <a:pPr marL="0" indent="0">
              <a:lnSpc>
                <a:spcPct val="120000"/>
              </a:lnSpc>
              <a:spcBef>
                <a:spcPts val="0"/>
              </a:spcBef>
              <a:buNone/>
            </a:pPr>
            <a:r>
              <a:rPr lang="en-US" dirty="0"/>
              <a:t>Albumin: 1.6 g/dL</a:t>
            </a:r>
          </a:p>
          <a:p>
            <a:pPr marL="0" indent="0">
              <a:lnSpc>
                <a:spcPct val="120000"/>
              </a:lnSpc>
              <a:spcBef>
                <a:spcPts val="0"/>
              </a:spcBef>
              <a:buNone/>
            </a:pPr>
            <a:r>
              <a:rPr lang="en-US" dirty="0"/>
              <a:t>Total cholesterol: 364 mg/dL</a:t>
            </a:r>
          </a:p>
          <a:p>
            <a:pPr marL="0" indent="0">
              <a:lnSpc>
                <a:spcPct val="120000"/>
              </a:lnSpc>
              <a:spcBef>
                <a:spcPts val="0"/>
              </a:spcBef>
              <a:buNone/>
            </a:pPr>
            <a:r>
              <a:rPr lang="en-US" dirty="0"/>
              <a:t>Creatinine: 2.8 mg/dL (2 months ago: 0.7 mg/dL)</a:t>
            </a:r>
          </a:p>
          <a:p>
            <a:pPr marL="0" indent="0">
              <a:lnSpc>
                <a:spcPct val="120000"/>
              </a:lnSpc>
              <a:spcBef>
                <a:spcPts val="0"/>
              </a:spcBef>
              <a:buNone/>
            </a:pPr>
            <a:r>
              <a:rPr lang="en-US" dirty="0"/>
              <a:t>Urinalysis: No blood; 4+ protein</a:t>
            </a:r>
          </a:p>
          <a:p>
            <a:pPr marL="0" indent="0">
              <a:lnSpc>
                <a:spcPct val="120000"/>
              </a:lnSpc>
              <a:spcBef>
                <a:spcPts val="0"/>
              </a:spcBef>
              <a:buNone/>
            </a:pPr>
            <a:r>
              <a:rPr lang="en-US" dirty="0"/>
              <a:t> </a:t>
            </a:r>
          </a:p>
          <a:p>
            <a:pPr marL="0" indent="0">
              <a:lnSpc>
                <a:spcPct val="120000"/>
              </a:lnSpc>
              <a:spcBef>
                <a:spcPts val="0"/>
              </a:spcBef>
              <a:buNone/>
            </a:pPr>
            <a:endParaRPr lang="en-US" dirty="0"/>
          </a:p>
          <a:p>
            <a:pPr marL="0" indent="0">
              <a:buNone/>
            </a:pPr>
            <a:endParaRPr lang="en-US" dirty="0"/>
          </a:p>
        </p:txBody>
      </p:sp>
      <p:sp>
        <p:nvSpPr>
          <p:cNvPr id="4" name="Content Placeholder 3">
            <a:extLst>
              <a:ext uri="{FF2B5EF4-FFF2-40B4-BE49-F238E27FC236}">
                <a16:creationId xmlns:a16="http://schemas.microsoft.com/office/drawing/2014/main" id="{ED0572B6-F7EF-4B06-7938-6E998C739F9B}"/>
              </a:ext>
            </a:extLst>
          </p:cNvPr>
          <p:cNvSpPr>
            <a:spLocks noGrp="1"/>
          </p:cNvSpPr>
          <p:nvPr>
            <p:ph sz="half" idx="2"/>
          </p:nvPr>
        </p:nvSpPr>
        <p:spPr/>
        <p:txBody>
          <a:bodyPr>
            <a:normAutofit fontScale="55000" lnSpcReduction="20000"/>
          </a:bodyPr>
          <a:lstStyle/>
          <a:p>
            <a:pPr marL="0" indent="0">
              <a:lnSpc>
                <a:spcPct val="120000"/>
              </a:lnSpc>
              <a:spcBef>
                <a:spcPts val="0"/>
              </a:spcBef>
              <a:buNone/>
            </a:pPr>
            <a:r>
              <a:rPr lang="en-US" dirty="0"/>
              <a:t>Kidney ultrasound with Doppler shows normal-sized echogenic kidneys with no hydronephrosis; there are no abnormalities on Doppler flow.</a:t>
            </a:r>
          </a:p>
          <a:p>
            <a:pPr marL="0" indent="0">
              <a:lnSpc>
                <a:spcPct val="120000"/>
              </a:lnSpc>
              <a:spcBef>
                <a:spcPts val="0"/>
              </a:spcBef>
              <a:buNone/>
            </a:pPr>
            <a:endParaRPr lang="en-US" dirty="0"/>
          </a:p>
          <a:p>
            <a:pPr marL="0" indent="0">
              <a:lnSpc>
                <a:spcPct val="120000"/>
              </a:lnSpc>
              <a:spcBef>
                <a:spcPts val="0"/>
              </a:spcBef>
              <a:buNone/>
            </a:pPr>
            <a:r>
              <a:rPr lang="en-US" b="1" dirty="0"/>
              <a:t>Which of the following is the most likely diagnosis?</a:t>
            </a:r>
            <a:endParaRPr lang="en-US" dirty="0"/>
          </a:p>
          <a:p>
            <a:pPr marL="0" indent="0">
              <a:lnSpc>
                <a:spcPct val="120000"/>
              </a:lnSpc>
              <a:spcBef>
                <a:spcPts val="0"/>
              </a:spcBef>
              <a:buNone/>
            </a:pPr>
            <a:r>
              <a:rPr lang="en-US" dirty="0"/>
              <a:t> </a:t>
            </a:r>
          </a:p>
          <a:p>
            <a:pPr marL="0" lvl="0" indent="0">
              <a:lnSpc>
                <a:spcPct val="120000"/>
              </a:lnSpc>
              <a:spcBef>
                <a:spcPts val="0"/>
              </a:spcBef>
              <a:buNone/>
            </a:pPr>
            <a:r>
              <a:rPr lang="en-US" dirty="0"/>
              <a:t>A. ANCA-associated glomerulonephritis</a:t>
            </a:r>
          </a:p>
          <a:p>
            <a:pPr marL="0" lvl="0" indent="0">
              <a:lnSpc>
                <a:spcPct val="120000"/>
              </a:lnSpc>
              <a:spcBef>
                <a:spcPts val="0"/>
              </a:spcBef>
              <a:buNone/>
            </a:pPr>
            <a:r>
              <a:rPr lang="en-US" dirty="0"/>
              <a:t>B. Anti–glomerular basement membrane antibody disease</a:t>
            </a:r>
          </a:p>
          <a:p>
            <a:pPr marL="0" lvl="0" indent="0">
              <a:lnSpc>
                <a:spcPct val="120000"/>
              </a:lnSpc>
              <a:spcBef>
                <a:spcPts val="0"/>
              </a:spcBef>
              <a:buNone/>
            </a:pPr>
            <a:r>
              <a:rPr lang="en-US" dirty="0"/>
              <a:t>C.. Membranous nephropathy</a:t>
            </a:r>
          </a:p>
          <a:p>
            <a:pPr marL="0" lvl="0" indent="0">
              <a:lnSpc>
                <a:spcPct val="120000"/>
              </a:lnSpc>
              <a:spcBef>
                <a:spcPts val="0"/>
              </a:spcBef>
              <a:buNone/>
            </a:pPr>
            <a:r>
              <a:rPr lang="en-US" dirty="0"/>
              <a:t>D. Minimal change glomerulopathy</a:t>
            </a:r>
          </a:p>
          <a:p>
            <a:pPr marL="0" indent="0">
              <a:buNone/>
            </a:pPr>
            <a:endParaRPr lang="en-US" dirty="0"/>
          </a:p>
        </p:txBody>
      </p:sp>
    </p:spTree>
    <p:extLst>
      <p:ext uri="{BB962C8B-B14F-4D97-AF65-F5344CB8AC3E}">
        <p14:creationId xmlns:p14="http://schemas.microsoft.com/office/powerpoint/2010/main" val="5478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E7ADA-9A17-817F-AE36-929B2BC3C93F}"/>
              </a:ext>
            </a:extLst>
          </p:cNvPr>
          <p:cNvSpPr>
            <a:spLocks noGrp="1"/>
          </p:cNvSpPr>
          <p:nvPr>
            <p:ph type="title"/>
          </p:nvPr>
        </p:nvSpPr>
        <p:spPr/>
        <p:txBody>
          <a:bodyPr/>
          <a:lstStyle/>
          <a:p>
            <a:r>
              <a:rPr lang="en-US" dirty="0"/>
              <a:t>Question 2.</a:t>
            </a:r>
          </a:p>
        </p:txBody>
      </p:sp>
      <p:sp>
        <p:nvSpPr>
          <p:cNvPr id="3" name="Content Placeholder 2">
            <a:extLst>
              <a:ext uri="{FF2B5EF4-FFF2-40B4-BE49-F238E27FC236}">
                <a16:creationId xmlns:a16="http://schemas.microsoft.com/office/drawing/2014/main" id="{C7DA5C0E-1F59-0A5A-5C86-8C25AED3D70B}"/>
              </a:ext>
            </a:extLst>
          </p:cNvPr>
          <p:cNvSpPr>
            <a:spLocks noGrp="1"/>
          </p:cNvSpPr>
          <p:nvPr>
            <p:ph sz="half" idx="1"/>
          </p:nvPr>
        </p:nvSpPr>
        <p:spPr/>
        <p:txBody>
          <a:bodyPr>
            <a:normAutofit fontScale="55000" lnSpcReduction="20000"/>
          </a:bodyPr>
          <a:lstStyle/>
          <a:p>
            <a:pPr marL="0" lvl="0" indent="0">
              <a:lnSpc>
                <a:spcPct val="120000"/>
              </a:lnSpc>
              <a:spcBef>
                <a:spcPts val="0"/>
              </a:spcBef>
              <a:buNone/>
            </a:pPr>
            <a:r>
              <a:rPr lang="en-US" dirty="0"/>
              <a:t>A 60-year-old woman is evaluated during a follow-up visit for stage G3 </a:t>
            </a:r>
            <a:r>
              <a:rPr lang="en-US" dirty="0" err="1"/>
              <a:t>proteinuric</a:t>
            </a:r>
            <a:r>
              <a:rPr lang="en-US" dirty="0"/>
              <a:t> chronic kidney disease due to type 2 diabetes mellitus. Medications are lisinopril and metformin. </a:t>
            </a:r>
          </a:p>
          <a:p>
            <a:pPr marL="0" indent="0">
              <a:lnSpc>
                <a:spcPct val="120000"/>
              </a:lnSpc>
              <a:spcBef>
                <a:spcPts val="0"/>
              </a:spcBef>
              <a:buNone/>
            </a:pPr>
            <a:r>
              <a:rPr lang="en-US" dirty="0"/>
              <a:t> </a:t>
            </a:r>
          </a:p>
          <a:p>
            <a:pPr marL="0" indent="0">
              <a:lnSpc>
                <a:spcPct val="120000"/>
              </a:lnSpc>
              <a:spcBef>
                <a:spcPts val="0"/>
              </a:spcBef>
              <a:buNone/>
            </a:pPr>
            <a:r>
              <a:rPr lang="en-US" dirty="0"/>
              <a:t>On physical examination, blood pressure is 137/80 mm Hg, and pulse rate is 83/min; other vital signs are normal. The remainder of the examination is normal.</a:t>
            </a:r>
          </a:p>
          <a:p>
            <a:pPr>
              <a:lnSpc>
                <a:spcPct val="120000"/>
              </a:lnSpc>
              <a:spcBef>
                <a:spcPts val="0"/>
              </a:spcBef>
            </a:pPr>
            <a:endParaRPr lang="en-US" dirty="0"/>
          </a:p>
          <a:p>
            <a:pPr marL="0" indent="0">
              <a:lnSpc>
                <a:spcPct val="120000"/>
              </a:lnSpc>
              <a:spcBef>
                <a:spcPts val="0"/>
              </a:spcBef>
              <a:buNone/>
            </a:pPr>
            <a:r>
              <a:rPr lang="en-US" b="1" dirty="0"/>
              <a:t>Laboratory studies:</a:t>
            </a:r>
            <a:endParaRPr lang="en-US" dirty="0"/>
          </a:p>
          <a:p>
            <a:pPr marL="0" indent="0">
              <a:lnSpc>
                <a:spcPct val="120000"/>
              </a:lnSpc>
              <a:spcBef>
                <a:spcPts val="0"/>
              </a:spcBef>
              <a:buNone/>
            </a:pPr>
            <a:r>
              <a:rPr lang="en-US" dirty="0"/>
              <a:t>Hemoglobin A1c: 8.3%</a:t>
            </a:r>
          </a:p>
          <a:p>
            <a:pPr marL="0" indent="0">
              <a:lnSpc>
                <a:spcPct val="120000"/>
              </a:lnSpc>
              <a:spcBef>
                <a:spcPts val="0"/>
              </a:spcBef>
              <a:buNone/>
            </a:pPr>
            <a:r>
              <a:rPr lang="en-US" dirty="0"/>
              <a:t>Creatinine: 1.3 mg/dL</a:t>
            </a:r>
          </a:p>
          <a:p>
            <a:pPr marL="0" indent="0">
              <a:lnSpc>
                <a:spcPct val="120000"/>
              </a:lnSpc>
              <a:spcBef>
                <a:spcPts val="0"/>
              </a:spcBef>
              <a:buNone/>
            </a:pPr>
            <a:r>
              <a:rPr lang="en-US" dirty="0"/>
              <a:t>Potassium 4.3 </a:t>
            </a:r>
            <a:r>
              <a:rPr lang="en-US" dirty="0" err="1"/>
              <a:t>mEq</a:t>
            </a:r>
            <a:r>
              <a:rPr lang="en-US" dirty="0"/>
              <a:t>/L</a:t>
            </a:r>
          </a:p>
          <a:p>
            <a:pPr marL="0" indent="0">
              <a:lnSpc>
                <a:spcPct val="120000"/>
              </a:lnSpc>
              <a:spcBef>
                <a:spcPts val="0"/>
              </a:spcBef>
              <a:buNone/>
            </a:pPr>
            <a:r>
              <a:rPr lang="en-US" dirty="0"/>
              <a:t>Estimated glomerular filtration rate: 45 mL/min/1.73m2</a:t>
            </a:r>
          </a:p>
          <a:p>
            <a:pPr marL="0" indent="0">
              <a:lnSpc>
                <a:spcPct val="120000"/>
              </a:lnSpc>
              <a:spcBef>
                <a:spcPts val="0"/>
              </a:spcBef>
              <a:buNone/>
            </a:pPr>
            <a:r>
              <a:rPr lang="en-US" dirty="0"/>
              <a:t>Spot urine protein-creatinine ratio: 3680 mg/g</a:t>
            </a:r>
          </a:p>
          <a:p>
            <a:pPr marL="0" indent="0">
              <a:lnSpc>
                <a:spcPct val="120000"/>
              </a:lnSpc>
              <a:spcBef>
                <a:spcPts val="0"/>
              </a:spcBef>
              <a:buNone/>
            </a:pPr>
            <a:r>
              <a:rPr lang="en-US" dirty="0"/>
              <a:t> </a:t>
            </a:r>
          </a:p>
          <a:p>
            <a:pPr marL="0" indent="0">
              <a:buNone/>
            </a:pPr>
            <a:endParaRPr lang="en-US" dirty="0"/>
          </a:p>
        </p:txBody>
      </p:sp>
      <p:sp>
        <p:nvSpPr>
          <p:cNvPr id="4" name="Content Placeholder 3">
            <a:extLst>
              <a:ext uri="{FF2B5EF4-FFF2-40B4-BE49-F238E27FC236}">
                <a16:creationId xmlns:a16="http://schemas.microsoft.com/office/drawing/2014/main" id="{AC9C975D-7F10-A1F1-E07A-AC98B32AC5C3}"/>
              </a:ext>
            </a:extLst>
          </p:cNvPr>
          <p:cNvSpPr>
            <a:spLocks noGrp="1"/>
          </p:cNvSpPr>
          <p:nvPr>
            <p:ph sz="half" idx="2"/>
          </p:nvPr>
        </p:nvSpPr>
        <p:spPr/>
        <p:txBody>
          <a:bodyPr>
            <a:normAutofit fontScale="55000" lnSpcReduction="20000"/>
          </a:bodyPr>
          <a:lstStyle/>
          <a:p>
            <a:pPr marL="0" indent="0">
              <a:lnSpc>
                <a:spcPct val="120000"/>
              </a:lnSpc>
              <a:spcBef>
                <a:spcPts val="0"/>
              </a:spcBef>
              <a:buNone/>
            </a:pPr>
            <a:r>
              <a:rPr lang="en-US" b="1" dirty="0"/>
              <a:t>Which of the following is the most appropriate additional treatment?</a:t>
            </a:r>
            <a:endParaRPr lang="en-US" dirty="0"/>
          </a:p>
          <a:p>
            <a:pPr marL="0" indent="0">
              <a:lnSpc>
                <a:spcPct val="120000"/>
              </a:lnSpc>
              <a:spcBef>
                <a:spcPts val="0"/>
              </a:spcBef>
              <a:buNone/>
            </a:pPr>
            <a:r>
              <a:rPr lang="en-US" dirty="0"/>
              <a:t> </a:t>
            </a:r>
          </a:p>
          <a:p>
            <a:pPr marL="0" lvl="0" indent="0">
              <a:lnSpc>
                <a:spcPct val="120000"/>
              </a:lnSpc>
              <a:spcBef>
                <a:spcPts val="0"/>
              </a:spcBef>
              <a:buNone/>
            </a:pPr>
            <a:r>
              <a:rPr lang="en-US" dirty="0"/>
              <a:t>A. Canagliflozin</a:t>
            </a:r>
          </a:p>
          <a:p>
            <a:pPr marL="0" lvl="0" indent="0">
              <a:lnSpc>
                <a:spcPct val="120000"/>
              </a:lnSpc>
              <a:spcBef>
                <a:spcPts val="0"/>
              </a:spcBef>
              <a:buNone/>
            </a:pPr>
            <a:r>
              <a:rPr lang="en-US" dirty="0"/>
              <a:t>B. Glyburide</a:t>
            </a:r>
          </a:p>
          <a:p>
            <a:pPr marL="0" lvl="0" indent="0">
              <a:lnSpc>
                <a:spcPct val="120000"/>
              </a:lnSpc>
              <a:spcBef>
                <a:spcPts val="0"/>
              </a:spcBef>
              <a:buNone/>
            </a:pPr>
            <a:r>
              <a:rPr lang="en-US" dirty="0"/>
              <a:t>C. Losartan</a:t>
            </a:r>
          </a:p>
          <a:p>
            <a:pPr marL="0" lvl="0" indent="0">
              <a:lnSpc>
                <a:spcPct val="120000"/>
              </a:lnSpc>
              <a:spcBef>
                <a:spcPts val="0"/>
              </a:spcBef>
              <a:buNone/>
            </a:pPr>
            <a:r>
              <a:rPr lang="en-US" dirty="0"/>
              <a:t>D. Pioglitazone</a:t>
            </a:r>
          </a:p>
          <a:p>
            <a:pPr marL="0" indent="0">
              <a:lnSpc>
                <a:spcPct val="120000"/>
              </a:lnSpc>
              <a:spcBef>
                <a:spcPts val="0"/>
              </a:spcBef>
              <a:buNone/>
            </a:pPr>
            <a:r>
              <a:rPr lang="en-US" dirty="0"/>
              <a:t> </a:t>
            </a:r>
          </a:p>
          <a:p>
            <a:endParaRPr lang="en-US" dirty="0"/>
          </a:p>
        </p:txBody>
      </p:sp>
    </p:spTree>
    <p:extLst>
      <p:ext uri="{BB962C8B-B14F-4D97-AF65-F5344CB8AC3E}">
        <p14:creationId xmlns:p14="http://schemas.microsoft.com/office/powerpoint/2010/main" val="558131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4A065-E8CC-9B97-1430-60C1C5E4080E}"/>
              </a:ext>
            </a:extLst>
          </p:cNvPr>
          <p:cNvSpPr>
            <a:spLocks noGrp="1"/>
          </p:cNvSpPr>
          <p:nvPr>
            <p:ph type="title"/>
          </p:nvPr>
        </p:nvSpPr>
        <p:spPr/>
        <p:txBody>
          <a:bodyPr/>
          <a:lstStyle/>
          <a:p>
            <a:r>
              <a:rPr lang="en-US" dirty="0"/>
              <a:t>Question 3.</a:t>
            </a:r>
          </a:p>
        </p:txBody>
      </p:sp>
      <p:sp>
        <p:nvSpPr>
          <p:cNvPr id="3" name="Content Placeholder 2">
            <a:extLst>
              <a:ext uri="{FF2B5EF4-FFF2-40B4-BE49-F238E27FC236}">
                <a16:creationId xmlns:a16="http://schemas.microsoft.com/office/drawing/2014/main" id="{1BA61F28-0550-4027-329E-ECE3DFD5093A}"/>
              </a:ext>
            </a:extLst>
          </p:cNvPr>
          <p:cNvSpPr>
            <a:spLocks noGrp="1"/>
          </p:cNvSpPr>
          <p:nvPr>
            <p:ph sz="half" idx="1"/>
          </p:nvPr>
        </p:nvSpPr>
        <p:spPr/>
        <p:txBody>
          <a:bodyPr>
            <a:normAutofit fontScale="55000" lnSpcReduction="20000"/>
          </a:bodyPr>
          <a:lstStyle/>
          <a:p>
            <a:pPr marL="0" lvl="0" indent="0">
              <a:lnSpc>
                <a:spcPct val="120000"/>
              </a:lnSpc>
              <a:spcBef>
                <a:spcPts val="0"/>
              </a:spcBef>
              <a:buNone/>
            </a:pPr>
            <a:r>
              <a:rPr lang="en-US" dirty="0"/>
              <a:t>A 19-year-old woman is evaluated for a 2-week history of fatigue, poor appetite, arthralgia of the hands and knees, and a rash, all of which appeared 1 day after a trip to the beach. She has no other medical problems and takes no medications.</a:t>
            </a:r>
          </a:p>
          <a:p>
            <a:pPr marL="0" indent="0">
              <a:lnSpc>
                <a:spcPct val="120000"/>
              </a:lnSpc>
              <a:spcBef>
                <a:spcPts val="0"/>
              </a:spcBef>
              <a:buNone/>
            </a:pPr>
            <a:r>
              <a:rPr lang="en-US" dirty="0"/>
              <a:t> </a:t>
            </a:r>
          </a:p>
          <a:p>
            <a:pPr marL="0" indent="0">
              <a:lnSpc>
                <a:spcPct val="120000"/>
              </a:lnSpc>
              <a:spcBef>
                <a:spcPts val="0"/>
              </a:spcBef>
              <a:buNone/>
            </a:pPr>
            <a:r>
              <a:rPr lang="en-US" dirty="0"/>
              <a:t>On physical examination, vital signs are normal. A malar rash characterized by pink-violet papules and plaques with sparing of the nasolabial folds is noted. The remainder of the examination, including joint examination, is normal.</a:t>
            </a:r>
          </a:p>
          <a:p>
            <a:pPr marL="0" indent="0">
              <a:lnSpc>
                <a:spcPct val="120000"/>
              </a:lnSpc>
              <a:spcBef>
                <a:spcPts val="0"/>
              </a:spcBef>
              <a:buNone/>
            </a:pPr>
            <a:r>
              <a:rPr lang="en-US" dirty="0"/>
              <a:t> </a:t>
            </a:r>
          </a:p>
          <a:p>
            <a:pPr marL="0" indent="0">
              <a:lnSpc>
                <a:spcPct val="120000"/>
              </a:lnSpc>
              <a:spcBef>
                <a:spcPts val="0"/>
              </a:spcBef>
              <a:buNone/>
            </a:pPr>
            <a:r>
              <a:rPr lang="en-US" b="1" dirty="0"/>
              <a:t>Laboratory studies:</a:t>
            </a:r>
            <a:endParaRPr lang="en-US" dirty="0"/>
          </a:p>
          <a:p>
            <a:pPr marL="0" indent="0">
              <a:lnSpc>
                <a:spcPct val="120000"/>
              </a:lnSpc>
              <a:spcBef>
                <a:spcPts val="0"/>
              </a:spcBef>
              <a:buNone/>
            </a:pPr>
            <a:r>
              <a:rPr lang="en-US" dirty="0"/>
              <a:t>Albumin: 3.1 g/dL</a:t>
            </a:r>
          </a:p>
          <a:p>
            <a:pPr marL="0" indent="0">
              <a:lnSpc>
                <a:spcPct val="120000"/>
              </a:lnSpc>
              <a:spcBef>
                <a:spcPts val="0"/>
              </a:spcBef>
              <a:buNone/>
            </a:pPr>
            <a:r>
              <a:rPr lang="en-US" dirty="0"/>
              <a:t>C3:50 mg/dL</a:t>
            </a:r>
          </a:p>
          <a:p>
            <a:pPr marL="0" indent="0">
              <a:lnSpc>
                <a:spcPct val="120000"/>
              </a:lnSpc>
              <a:spcBef>
                <a:spcPts val="0"/>
              </a:spcBef>
              <a:buNone/>
            </a:pPr>
            <a:r>
              <a:rPr lang="en-US" dirty="0"/>
              <a:t>C4: 9 mg/dL</a:t>
            </a:r>
          </a:p>
          <a:p>
            <a:pPr marL="0" indent="0">
              <a:buNone/>
            </a:pPr>
            <a:endParaRPr lang="en-US" dirty="0"/>
          </a:p>
        </p:txBody>
      </p:sp>
      <p:sp>
        <p:nvSpPr>
          <p:cNvPr id="4" name="Content Placeholder 3">
            <a:extLst>
              <a:ext uri="{FF2B5EF4-FFF2-40B4-BE49-F238E27FC236}">
                <a16:creationId xmlns:a16="http://schemas.microsoft.com/office/drawing/2014/main" id="{B273C270-4E57-848A-B895-E6B4E4B12BDB}"/>
              </a:ext>
            </a:extLst>
          </p:cNvPr>
          <p:cNvSpPr>
            <a:spLocks noGrp="1"/>
          </p:cNvSpPr>
          <p:nvPr>
            <p:ph sz="half" idx="2"/>
          </p:nvPr>
        </p:nvSpPr>
        <p:spPr/>
        <p:txBody>
          <a:bodyPr>
            <a:normAutofit fontScale="55000" lnSpcReduction="20000"/>
          </a:bodyPr>
          <a:lstStyle/>
          <a:p>
            <a:pPr marL="0" indent="0">
              <a:lnSpc>
                <a:spcPct val="120000"/>
              </a:lnSpc>
              <a:spcBef>
                <a:spcPts val="0"/>
              </a:spcBef>
              <a:buNone/>
            </a:pPr>
            <a:r>
              <a:rPr lang="en-US" b="1" dirty="0"/>
              <a:t>Laboratory studies continued: </a:t>
            </a:r>
          </a:p>
          <a:p>
            <a:pPr marL="0" indent="0">
              <a:lnSpc>
                <a:spcPct val="120000"/>
              </a:lnSpc>
              <a:spcBef>
                <a:spcPts val="0"/>
              </a:spcBef>
              <a:buNone/>
            </a:pPr>
            <a:r>
              <a:rPr lang="en-US" dirty="0"/>
              <a:t>Creatinine 1.1 mg/dL</a:t>
            </a:r>
          </a:p>
          <a:p>
            <a:pPr marL="0" indent="0">
              <a:lnSpc>
                <a:spcPct val="120000"/>
              </a:lnSpc>
              <a:spcBef>
                <a:spcPts val="0"/>
              </a:spcBef>
              <a:buNone/>
            </a:pPr>
            <a:r>
              <a:rPr lang="en-US" dirty="0"/>
              <a:t>Antinuclear antibody titer: 1:160</a:t>
            </a:r>
          </a:p>
          <a:p>
            <a:pPr marL="0" indent="0">
              <a:lnSpc>
                <a:spcPct val="120000"/>
              </a:lnSpc>
              <a:spcBef>
                <a:spcPts val="0"/>
              </a:spcBef>
              <a:buNone/>
            </a:pPr>
            <a:r>
              <a:rPr lang="en-US" dirty="0"/>
              <a:t>Urinalysis:  3+ blood, 3+ protein, many erythrocytes, occasional dysmorphic erythrocytes</a:t>
            </a:r>
          </a:p>
          <a:p>
            <a:pPr marL="0" indent="0">
              <a:lnSpc>
                <a:spcPct val="120000"/>
              </a:lnSpc>
              <a:spcBef>
                <a:spcPts val="0"/>
              </a:spcBef>
              <a:buNone/>
            </a:pPr>
            <a:r>
              <a:rPr lang="en-US" dirty="0"/>
              <a:t> </a:t>
            </a:r>
          </a:p>
          <a:p>
            <a:pPr marL="0" indent="0">
              <a:lnSpc>
                <a:spcPct val="120000"/>
              </a:lnSpc>
              <a:spcBef>
                <a:spcPts val="0"/>
              </a:spcBef>
              <a:buNone/>
            </a:pPr>
            <a:r>
              <a:rPr lang="en-US" b="1" dirty="0"/>
              <a:t>Which of the following is the most appropriate diagnostic test to perform next?</a:t>
            </a:r>
            <a:endParaRPr lang="en-US" dirty="0"/>
          </a:p>
          <a:p>
            <a:pPr marL="0" indent="0">
              <a:lnSpc>
                <a:spcPct val="120000"/>
              </a:lnSpc>
              <a:spcBef>
                <a:spcPts val="0"/>
              </a:spcBef>
              <a:buNone/>
            </a:pPr>
            <a:r>
              <a:rPr lang="en-US" dirty="0"/>
              <a:t> </a:t>
            </a:r>
          </a:p>
          <a:p>
            <a:pPr marL="0" lvl="0" indent="0">
              <a:lnSpc>
                <a:spcPct val="120000"/>
              </a:lnSpc>
              <a:spcBef>
                <a:spcPts val="0"/>
              </a:spcBef>
              <a:buNone/>
            </a:pPr>
            <a:r>
              <a:rPr lang="en-US" dirty="0"/>
              <a:t>A. Erythrocyte sedimentation rate</a:t>
            </a:r>
          </a:p>
          <a:p>
            <a:pPr marL="0" lvl="0" indent="0">
              <a:lnSpc>
                <a:spcPct val="120000"/>
              </a:lnSpc>
              <a:spcBef>
                <a:spcPts val="0"/>
              </a:spcBef>
              <a:buNone/>
            </a:pPr>
            <a:r>
              <a:rPr lang="en-US" dirty="0"/>
              <a:t>B. Extractable nuclear antigen panel</a:t>
            </a:r>
          </a:p>
          <a:p>
            <a:pPr marL="0" lvl="0" indent="0">
              <a:lnSpc>
                <a:spcPct val="120000"/>
              </a:lnSpc>
              <a:spcBef>
                <a:spcPts val="0"/>
              </a:spcBef>
              <a:buNone/>
            </a:pPr>
            <a:r>
              <a:rPr lang="en-US" dirty="0"/>
              <a:t>C. Kidney biopsy</a:t>
            </a:r>
          </a:p>
          <a:p>
            <a:pPr marL="0" lvl="0" indent="0">
              <a:lnSpc>
                <a:spcPct val="120000"/>
              </a:lnSpc>
              <a:spcBef>
                <a:spcPts val="0"/>
              </a:spcBef>
              <a:buNone/>
            </a:pPr>
            <a:r>
              <a:rPr lang="en-US" dirty="0"/>
              <a:t>D. Skin biopsy</a:t>
            </a:r>
          </a:p>
          <a:p>
            <a:pPr marL="0" indent="0">
              <a:buNone/>
            </a:pPr>
            <a:endParaRPr lang="en-US" dirty="0"/>
          </a:p>
        </p:txBody>
      </p:sp>
    </p:spTree>
    <p:extLst>
      <p:ext uri="{BB962C8B-B14F-4D97-AF65-F5344CB8AC3E}">
        <p14:creationId xmlns:p14="http://schemas.microsoft.com/office/powerpoint/2010/main" val="100175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62052-0C1D-8B90-853B-8E55BAC1938F}"/>
              </a:ext>
            </a:extLst>
          </p:cNvPr>
          <p:cNvSpPr>
            <a:spLocks noGrp="1"/>
          </p:cNvSpPr>
          <p:nvPr>
            <p:ph type="title"/>
          </p:nvPr>
        </p:nvSpPr>
        <p:spPr/>
        <p:txBody>
          <a:bodyPr/>
          <a:lstStyle/>
          <a:p>
            <a:r>
              <a:rPr lang="en-US" dirty="0"/>
              <a:t>Question 4. </a:t>
            </a:r>
          </a:p>
        </p:txBody>
      </p:sp>
      <p:sp>
        <p:nvSpPr>
          <p:cNvPr id="3" name="Content Placeholder 2">
            <a:extLst>
              <a:ext uri="{FF2B5EF4-FFF2-40B4-BE49-F238E27FC236}">
                <a16:creationId xmlns:a16="http://schemas.microsoft.com/office/drawing/2014/main" id="{9414C8E7-8656-9E13-4AFA-A7AEF8B702B0}"/>
              </a:ext>
            </a:extLst>
          </p:cNvPr>
          <p:cNvSpPr>
            <a:spLocks noGrp="1"/>
          </p:cNvSpPr>
          <p:nvPr>
            <p:ph sz="half" idx="1"/>
          </p:nvPr>
        </p:nvSpPr>
        <p:spPr/>
        <p:txBody>
          <a:bodyPr>
            <a:normAutofit fontScale="47500" lnSpcReduction="20000"/>
          </a:bodyPr>
          <a:lstStyle/>
          <a:p>
            <a:pPr marL="0" lvl="0" indent="0">
              <a:lnSpc>
                <a:spcPct val="120000"/>
              </a:lnSpc>
              <a:spcBef>
                <a:spcPts val="0"/>
              </a:spcBef>
              <a:buNone/>
            </a:pPr>
            <a:r>
              <a:rPr lang="en-US" dirty="0"/>
              <a:t>A 25-year-old man is evaluated in the emergency department for a 1-week history of fatigue, dyspnea, and hemoptysis. He has no other medical problems and takes no medications.</a:t>
            </a:r>
          </a:p>
          <a:p>
            <a:pPr marL="0" indent="0">
              <a:lnSpc>
                <a:spcPct val="120000"/>
              </a:lnSpc>
              <a:spcBef>
                <a:spcPts val="0"/>
              </a:spcBef>
              <a:buNone/>
            </a:pPr>
            <a:r>
              <a:rPr lang="en-US" dirty="0"/>
              <a:t> </a:t>
            </a:r>
          </a:p>
          <a:p>
            <a:pPr marL="0" indent="0">
              <a:lnSpc>
                <a:spcPct val="120000"/>
              </a:lnSpc>
              <a:spcBef>
                <a:spcPts val="0"/>
              </a:spcBef>
              <a:buNone/>
            </a:pPr>
            <a:r>
              <a:rPr lang="en-US" dirty="0"/>
              <a:t>On physical examination, blood pressure is 155/95 mm Hg, and respiration rate is 25/min; other vital signs are normal. No rash is noted. The remainder of the examination is unremarkable.</a:t>
            </a:r>
          </a:p>
          <a:p>
            <a:pPr marL="0" indent="0">
              <a:lnSpc>
                <a:spcPct val="120000"/>
              </a:lnSpc>
              <a:spcBef>
                <a:spcPts val="0"/>
              </a:spcBef>
              <a:buNone/>
            </a:pPr>
            <a:r>
              <a:rPr lang="en-US" dirty="0"/>
              <a:t> </a:t>
            </a:r>
          </a:p>
          <a:p>
            <a:pPr marL="0" indent="0">
              <a:lnSpc>
                <a:spcPct val="120000"/>
              </a:lnSpc>
              <a:spcBef>
                <a:spcPts val="0"/>
              </a:spcBef>
              <a:buNone/>
            </a:pPr>
            <a:r>
              <a:rPr lang="en-US" b="1" dirty="0"/>
              <a:t>Laboratory studies:</a:t>
            </a:r>
            <a:endParaRPr lang="en-US" dirty="0"/>
          </a:p>
          <a:p>
            <a:pPr marL="0" indent="0">
              <a:lnSpc>
                <a:spcPct val="120000"/>
              </a:lnSpc>
              <a:spcBef>
                <a:spcPts val="0"/>
              </a:spcBef>
              <a:buNone/>
            </a:pPr>
            <a:r>
              <a:rPr lang="en-US" dirty="0"/>
              <a:t>C3: 95 mg/dL</a:t>
            </a:r>
          </a:p>
          <a:p>
            <a:pPr marL="0" indent="0">
              <a:lnSpc>
                <a:spcPct val="120000"/>
              </a:lnSpc>
              <a:spcBef>
                <a:spcPts val="0"/>
              </a:spcBef>
              <a:buNone/>
            </a:pPr>
            <a:r>
              <a:rPr lang="en-US" dirty="0"/>
              <a:t>C4: 20 mg/dL</a:t>
            </a:r>
          </a:p>
          <a:p>
            <a:pPr marL="0" indent="0">
              <a:lnSpc>
                <a:spcPct val="120000"/>
              </a:lnSpc>
              <a:spcBef>
                <a:spcPts val="0"/>
              </a:spcBef>
              <a:buNone/>
            </a:pPr>
            <a:r>
              <a:rPr lang="en-US" dirty="0"/>
              <a:t>Creatinine 2.3 mg/dL</a:t>
            </a:r>
          </a:p>
          <a:p>
            <a:pPr marL="0" indent="0">
              <a:lnSpc>
                <a:spcPct val="120000"/>
              </a:lnSpc>
              <a:spcBef>
                <a:spcPts val="0"/>
              </a:spcBef>
              <a:buNone/>
            </a:pPr>
            <a:r>
              <a:rPr lang="en-US" dirty="0"/>
              <a:t>Anti-nuclear antibodies: Negative</a:t>
            </a:r>
          </a:p>
          <a:p>
            <a:pPr marL="0" indent="0">
              <a:lnSpc>
                <a:spcPct val="120000"/>
              </a:lnSpc>
              <a:spcBef>
                <a:spcPts val="0"/>
              </a:spcBef>
              <a:buNone/>
            </a:pPr>
            <a:r>
              <a:rPr lang="en-US" dirty="0"/>
              <a:t>Anti-myeloperoxidase antibodies: Negative</a:t>
            </a:r>
          </a:p>
          <a:p>
            <a:pPr marL="0" indent="0">
              <a:lnSpc>
                <a:spcPct val="120000"/>
              </a:lnSpc>
              <a:spcBef>
                <a:spcPts val="0"/>
              </a:spcBef>
              <a:buNone/>
            </a:pPr>
            <a:r>
              <a:rPr lang="en-US" dirty="0"/>
              <a:t>Anti-proteinase-3 antibodies: Negative</a:t>
            </a:r>
          </a:p>
          <a:p>
            <a:pPr marL="0" indent="0">
              <a:lnSpc>
                <a:spcPct val="120000"/>
              </a:lnSpc>
              <a:spcBef>
                <a:spcPts val="0"/>
              </a:spcBef>
              <a:buNone/>
            </a:pPr>
            <a:r>
              <a:rPr lang="en-US" dirty="0"/>
              <a:t>Urinalysis: 3+ blood, 3+ protein, numerous erythrocytes and erythrocyte casts</a:t>
            </a:r>
          </a:p>
          <a:p>
            <a:pPr marL="0" indent="0">
              <a:lnSpc>
                <a:spcPct val="120000"/>
              </a:lnSpc>
              <a:spcBef>
                <a:spcPts val="0"/>
              </a:spcBef>
              <a:buNone/>
            </a:pPr>
            <a:r>
              <a:rPr lang="en-US" dirty="0"/>
              <a:t> </a:t>
            </a:r>
          </a:p>
          <a:p>
            <a:endParaRPr lang="en-US" dirty="0"/>
          </a:p>
        </p:txBody>
      </p:sp>
      <p:sp>
        <p:nvSpPr>
          <p:cNvPr id="4" name="Content Placeholder 3">
            <a:extLst>
              <a:ext uri="{FF2B5EF4-FFF2-40B4-BE49-F238E27FC236}">
                <a16:creationId xmlns:a16="http://schemas.microsoft.com/office/drawing/2014/main" id="{911509EB-047C-F2D0-A477-9DA7424C917E}"/>
              </a:ext>
            </a:extLst>
          </p:cNvPr>
          <p:cNvSpPr>
            <a:spLocks noGrp="1"/>
          </p:cNvSpPr>
          <p:nvPr>
            <p:ph sz="half" idx="2"/>
          </p:nvPr>
        </p:nvSpPr>
        <p:spPr/>
        <p:txBody>
          <a:bodyPr>
            <a:normAutofit fontScale="47500" lnSpcReduction="20000"/>
          </a:bodyPr>
          <a:lstStyle/>
          <a:p>
            <a:pPr marL="0" indent="0">
              <a:lnSpc>
                <a:spcPct val="120000"/>
              </a:lnSpc>
              <a:spcBef>
                <a:spcPts val="0"/>
              </a:spcBef>
              <a:buNone/>
            </a:pPr>
            <a:r>
              <a:rPr lang="en-US" dirty="0"/>
              <a:t>Kidney biopsy shows necrotizing and crescentic glomerulonephritis with linear staining for IgG on immunofluorescence. </a:t>
            </a:r>
          </a:p>
          <a:p>
            <a:pPr marL="0" indent="0">
              <a:lnSpc>
                <a:spcPct val="120000"/>
              </a:lnSpc>
              <a:spcBef>
                <a:spcPts val="0"/>
              </a:spcBef>
              <a:buNone/>
            </a:pPr>
            <a:r>
              <a:rPr lang="en-US" dirty="0"/>
              <a:t> </a:t>
            </a:r>
          </a:p>
          <a:p>
            <a:pPr marL="0" indent="0">
              <a:lnSpc>
                <a:spcPct val="120000"/>
              </a:lnSpc>
              <a:spcBef>
                <a:spcPts val="0"/>
              </a:spcBef>
              <a:buNone/>
            </a:pPr>
            <a:r>
              <a:rPr lang="en-US" b="1" dirty="0"/>
              <a:t>Which of the following is the most appropriate serologic test to perform next?</a:t>
            </a:r>
            <a:endParaRPr lang="en-US" dirty="0"/>
          </a:p>
          <a:p>
            <a:pPr marL="0" indent="0">
              <a:lnSpc>
                <a:spcPct val="120000"/>
              </a:lnSpc>
              <a:spcBef>
                <a:spcPts val="0"/>
              </a:spcBef>
              <a:buNone/>
            </a:pPr>
            <a:r>
              <a:rPr lang="en-US" dirty="0"/>
              <a:t> </a:t>
            </a:r>
          </a:p>
          <a:p>
            <a:pPr marL="0" lvl="0" indent="0">
              <a:lnSpc>
                <a:spcPct val="120000"/>
              </a:lnSpc>
              <a:spcBef>
                <a:spcPts val="0"/>
              </a:spcBef>
              <a:buNone/>
            </a:pPr>
            <a:r>
              <a:rPr lang="en-US" dirty="0"/>
              <a:t>A. Anti-double stranded DNA antibodies</a:t>
            </a:r>
          </a:p>
          <a:p>
            <a:pPr marL="0" lvl="0" indent="0">
              <a:lnSpc>
                <a:spcPct val="120000"/>
              </a:lnSpc>
              <a:spcBef>
                <a:spcPts val="0"/>
              </a:spcBef>
              <a:buNone/>
            </a:pPr>
            <a:r>
              <a:rPr lang="en-US" dirty="0"/>
              <a:t>B. Anti-glomerular basement membrane antibodies</a:t>
            </a:r>
          </a:p>
          <a:p>
            <a:pPr marL="0" lvl="0" indent="0">
              <a:lnSpc>
                <a:spcPct val="120000"/>
              </a:lnSpc>
              <a:spcBef>
                <a:spcPts val="0"/>
              </a:spcBef>
              <a:buNone/>
            </a:pPr>
            <a:r>
              <a:rPr lang="en-US" dirty="0"/>
              <a:t>C. </a:t>
            </a:r>
            <a:r>
              <a:rPr lang="en-US" dirty="0" err="1"/>
              <a:t>Antiphospholipase</a:t>
            </a:r>
            <a:r>
              <a:rPr lang="en-US" dirty="0"/>
              <a:t> A2 receptor antibodies</a:t>
            </a:r>
          </a:p>
          <a:p>
            <a:pPr marL="0" lvl="0" indent="0">
              <a:lnSpc>
                <a:spcPct val="120000"/>
              </a:lnSpc>
              <a:spcBef>
                <a:spcPts val="0"/>
              </a:spcBef>
              <a:buNone/>
            </a:pPr>
            <a:r>
              <a:rPr lang="en-US" dirty="0"/>
              <a:t>D. Circulating IgA levels</a:t>
            </a:r>
          </a:p>
          <a:p>
            <a:pPr marL="0" indent="0">
              <a:buNone/>
            </a:pPr>
            <a:endParaRPr lang="en-US" dirty="0"/>
          </a:p>
        </p:txBody>
      </p:sp>
    </p:spTree>
    <p:extLst>
      <p:ext uri="{BB962C8B-B14F-4D97-AF65-F5344CB8AC3E}">
        <p14:creationId xmlns:p14="http://schemas.microsoft.com/office/powerpoint/2010/main" val="3247972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C5126-6C2D-604A-7F66-363D75C53A1A}"/>
              </a:ext>
            </a:extLst>
          </p:cNvPr>
          <p:cNvSpPr>
            <a:spLocks noGrp="1"/>
          </p:cNvSpPr>
          <p:nvPr>
            <p:ph type="title"/>
          </p:nvPr>
        </p:nvSpPr>
        <p:spPr/>
        <p:txBody>
          <a:bodyPr/>
          <a:lstStyle/>
          <a:p>
            <a:r>
              <a:rPr lang="en-US" dirty="0"/>
              <a:t>Question 5. </a:t>
            </a:r>
          </a:p>
        </p:txBody>
      </p:sp>
      <p:sp>
        <p:nvSpPr>
          <p:cNvPr id="3" name="Content Placeholder 2">
            <a:extLst>
              <a:ext uri="{FF2B5EF4-FFF2-40B4-BE49-F238E27FC236}">
                <a16:creationId xmlns:a16="http://schemas.microsoft.com/office/drawing/2014/main" id="{C098B310-2F5C-0BB3-5CFB-8DB96C1E66D0}"/>
              </a:ext>
            </a:extLst>
          </p:cNvPr>
          <p:cNvSpPr>
            <a:spLocks noGrp="1"/>
          </p:cNvSpPr>
          <p:nvPr>
            <p:ph sz="half" idx="1"/>
          </p:nvPr>
        </p:nvSpPr>
        <p:spPr/>
        <p:txBody>
          <a:bodyPr>
            <a:normAutofit fontScale="47500" lnSpcReduction="20000"/>
          </a:bodyPr>
          <a:lstStyle/>
          <a:p>
            <a:pPr marL="0" lvl="0" indent="0">
              <a:lnSpc>
                <a:spcPct val="120000"/>
              </a:lnSpc>
              <a:spcBef>
                <a:spcPts val="0"/>
              </a:spcBef>
              <a:buNone/>
            </a:pPr>
            <a:r>
              <a:rPr lang="en-US" dirty="0"/>
              <a:t>A 33-year-old woman is evaluated in the hospital following a recent diagnosis of membranoproliferative glomerulonephritis. She engages in transactional sex. She has no other medical problems and takes no medications.</a:t>
            </a:r>
          </a:p>
          <a:p>
            <a:pPr>
              <a:lnSpc>
                <a:spcPct val="120000"/>
              </a:lnSpc>
              <a:spcBef>
                <a:spcPts val="0"/>
              </a:spcBef>
            </a:pPr>
            <a:endParaRPr lang="en-US" dirty="0"/>
          </a:p>
          <a:p>
            <a:pPr marL="0" indent="0">
              <a:lnSpc>
                <a:spcPct val="120000"/>
              </a:lnSpc>
              <a:spcBef>
                <a:spcPts val="0"/>
              </a:spcBef>
              <a:buNone/>
            </a:pPr>
            <a:r>
              <a:rPr lang="en-US" dirty="0"/>
              <a:t>On physical examination, blood pressure is 142/90 mm Hg; other vital signs are normal. There is 1-mm pitting edema of the ankles bilaterally. The remainder of the examination is unremarkable.</a:t>
            </a:r>
          </a:p>
          <a:p>
            <a:pPr marL="0" indent="0">
              <a:lnSpc>
                <a:spcPct val="120000"/>
              </a:lnSpc>
              <a:spcBef>
                <a:spcPts val="0"/>
              </a:spcBef>
              <a:buNone/>
            </a:pPr>
            <a:r>
              <a:rPr lang="en-US" b="1" dirty="0"/>
              <a:t> </a:t>
            </a:r>
            <a:endParaRPr lang="en-US" dirty="0"/>
          </a:p>
          <a:p>
            <a:pPr marL="0" indent="0">
              <a:lnSpc>
                <a:spcPct val="120000"/>
              </a:lnSpc>
              <a:spcBef>
                <a:spcPts val="0"/>
              </a:spcBef>
              <a:buNone/>
            </a:pPr>
            <a:r>
              <a:rPr lang="en-US" b="1" dirty="0"/>
              <a:t>Laboratory studies:</a:t>
            </a:r>
            <a:endParaRPr lang="en-US" dirty="0"/>
          </a:p>
          <a:p>
            <a:pPr marL="0" indent="0">
              <a:lnSpc>
                <a:spcPct val="120000"/>
              </a:lnSpc>
              <a:spcBef>
                <a:spcPts val="0"/>
              </a:spcBef>
              <a:buNone/>
            </a:pPr>
            <a:r>
              <a:rPr lang="en-US" dirty="0"/>
              <a:t>C3: 69 mg/dL</a:t>
            </a:r>
          </a:p>
          <a:p>
            <a:pPr marL="0" indent="0">
              <a:lnSpc>
                <a:spcPct val="120000"/>
              </a:lnSpc>
              <a:spcBef>
                <a:spcPts val="0"/>
              </a:spcBef>
              <a:buNone/>
            </a:pPr>
            <a:r>
              <a:rPr lang="en-US" dirty="0"/>
              <a:t>C4: 5 mg/dL</a:t>
            </a:r>
          </a:p>
          <a:p>
            <a:pPr marL="0" indent="0">
              <a:lnSpc>
                <a:spcPct val="120000"/>
              </a:lnSpc>
              <a:spcBef>
                <a:spcPts val="0"/>
              </a:spcBef>
              <a:buNone/>
            </a:pPr>
            <a:r>
              <a:rPr lang="en-US" dirty="0"/>
              <a:t>Creatinine 2.5 mg/dL</a:t>
            </a:r>
          </a:p>
          <a:p>
            <a:pPr marL="0" indent="0">
              <a:lnSpc>
                <a:spcPct val="120000"/>
              </a:lnSpc>
              <a:spcBef>
                <a:spcPts val="0"/>
              </a:spcBef>
              <a:buNone/>
            </a:pPr>
            <a:r>
              <a:rPr lang="en-US" dirty="0"/>
              <a:t>Antinuclear antibodies: Negative</a:t>
            </a:r>
          </a:p>
          <a:p>
            <a:pPr marL="0" indent="0">
              <a:lnSpc>
                <a:spcPct val="120000"/>
              </a:lnSpc>
              <a:spcBef>
                <a:spcPts val="0"/>
              </a:spcBef>
              <a:buNone/>
            </a:pPr>
            <a:r>
              <a:rPr lang="en-US" dirty="0"/>
              <a:t>Anti-myeloperoxidase antibodies: Negative</a:t>
            </a:r>
          </a:p>
          <a:p>
            <a:pPr marL="0" indent="0">
              <a:lnSpc>
                <a:spcPct val="120000"/>
              </a:lnSpc>
              <a:spcBef>
                <a:spcPts val="0"/>
              </a:spcBef>
              <a:buNone/>
            </a:pPr>
            <a:r>
              <a:rPr lang="en-US" dirty="0"/>
              <a:t>Anti-proteinase 3 antibodies: Negative</a:t>
            </a:r>
          </a:p>
          <a:p>
            <a:pPr marL="0" indent="0">
              <a:lnSpc>
                <a:spcPct val="120000"/>
              </a:lnSpc>
              <a:spcBef>
                <a:spcPts val="0"/>
              </a:spcBef>
              <a:buNone/>
            </a:pPr>
            <a:r>
              <a:rPr lang="en-US" dirty="0"/>
              <a:t>Fourth-generation HIV test: Negative</a:t>
            </a:r>
          </a:p>
          <a:p>
            <a:pPr marL="0" indent="0">
              <a:lnSpc>
                <a:spcPct val="120000"/>
              </a:lnSpc>
              <a:spcBef>
                <a:spcPts val="0"/>
              </a:spcBef>
              <a:buNone/>
            </a:pPr>
            <a:r>
              <a:rPr lang="en-US" dirty="0"/>
              <a:t>Urinalysis: 3+ blood; 2 + protein</a:t>
            </a:r>
          </a:p>
          <a:p>
            <a:pPr marL="0" indent="0">
              <a:lnSpc>
                <a:spcPct val="120000"/>
              </a:lnSpc>
              <a:spcBef>
                <a:spcPts val="0"/>
              </a:spcBef>
              <a:buNone/>
            </a:pPr>
            <a:r>
              <a:rPr lang="en-US" dirty="0"/>
              <a:t>Urine protein-creatinine ratio: 1700 mg/g</a:t>
            </a:r>
          </a:p>
          <a:p>
            <a:pPr marL="0" indent="0">
              <a:lnSpc>
                <a:spcPct val="120000"/>
              </a:lnSpc>
              <a:spcBef>
                <a:spcPts val="0"/>
              </a:spcBef>
              <a:buNone/>
            </a:pPr>
            <a:r>
              <a:rPr lang="en-US" dirty="0"/>
              <a:t> </a:t>
            </a:r>
          </a:p>
        </p:txBody>
      </p:sp>
      <p:sp>
        <p:nvSpPr>
          <p:cNvPr id="4" name="Content Placeholder 3">
            <a:extLst>
              <a:ext uri="{FF2B5EF4-FFF2-40B4-BE49-F238E27FC236}">
                <a16:creationId xmlns:a16="http://schemas.microsoft.com/office/drawing/2014/main" id="{8742C330-455E-2CAD-3D2F-ABFAF2B36AA0}"/>
              </a:ext>
            </a:extLst>
          </p:cNvPr>
          <p:cNvSpPr>
            <a:spLocks noGrp="1"/>
          </p:cNvSpPr>
          <p:nvPr>
            <p:ph sz="half" idx="2"/>
          </p:nvPr>
        </p:nvSpPr>
        <p:spPr/>
        <p:txBody>
          <a:bodyPr>
            <a:normAutofit fontScale="47500" lnSpcReduction="20000"/>
          </a:bodyPr>
          <a:lstStyle/>
          <a:p>
            <a:pPr marL="0" indent="0">
              <a:lnSpc>
                <a:spcPct val="120000"/>
              </a:lnSpc>
              <a:spcBef>
                <a:spcPts val="0"/>
              </a:spcBef>
              <a:buNone/>
            </a:pPr>
            <a:r>
              <a:rPr lang="en-US" dirty="0"/>
              <a:t>Kidney biopsy showed membranoproliferative glomerulonephritis with positive immunofluorescence staining for IgG, IgM, C1q, and C3.</a:t>
            </a:r>
          </a:p>
          <a:p>
            <a:pPr>
              <a:lnSpc>
                <a:spcPct val="120000"/>
              </a:lnSpc>
              <a:spcBef>
                <a:spcPts val="0"/>
              </a:spcBef>
            </a:pPr>
            <a:endParaRPr lang="en-US" dirty="0"/>
          </a:p>
          <a:p>
            <a:pPr marL="0" indent="0">
              <a:lnSpc>
                <a:spcPct val="120000"/>
              </a:lnSpc>
              <a:spcBef>
                <a:spcPts val="0"/>
              </a:spcBef>
              <a:buNone/>
            </a:pPr>
            <a:r>
              <a:rPr lang="en-US" b="1" dirty="0"/>
              <a:t>Which of the following is the most likely cause of this patient's glomerulonephritis?</a:t>
            </a:r>
            <a:endParaRPr lang="en-US" dirty="0"/>
          </a:p>
          <a:p>
            <a:pPr marL="0" indent="0">
              <a:lnSpc>
                <a:spcPct val="120000"/>
              </a:lnSpc>
              <a:spcBef>
                <a:spcPts val="0"/>
              </a:spcBef>
              <a:buNone/>
            </a:pPr>
            <a:r>
              <a:rPr lang="en-US" dirty="0"/>
              <a:t> </a:t>
            </a:r>
          </a:p>
          <a:p>
            <a:pPr marL="0" lvl="0" indent="0">
              <a:lnSpc>
                <a:spcPct val="120000"/>
              </a:lnSpc>
              <a:spcBef>
                <a:spcPts val="0"/>
              </a:spcBef>
              <a:buNone/>
            </a:pPr>
            <a:r>
              <a:rPr lang="en-US" dirty="0"/>
              <a:t>A. Genetic mutations of alternative complement pathway proteins</a:t>
            </a:r>
          </a:p>
          <a:p>
            <a:pPr marL="0" lvl="0" indent="0">
              <a:lnSpc>
                <a:spcPct val="120000"/>
              </a:lnSpc>
              <a:spcBef>
                <a:spcPts val="0"/>
              </a:spcBef>
              <a:buNone/>
            </a:pPr>
            <a:r>
              <a:rPr lang="en-US" dirty="0"/>
              <a:t>B. Hepatitis B virus infection</a:t>
            </a:r>
          </a:p>
          <a:p>
            <a:pPr marL="0" lvl="0" indent="0">
              <a:lnSpc>
                <a:spcPct val="120000"/>
              </a:lnSpc>
              <a:spcBef>
                <a:spcPts val="0"/>
              </a:spcBef>
              <a:buNone/>
            </a:pPr>
            <a:r>
              <a:rPr lang="en-US" dirty="0"/>
              <a:t>C. Hepatitis C virus infection</a:t>
            </a:r>
          </a:p>
          <a:p>
            <a:pPr marL="0" indent="0">
              <a:lnSpc>
                <a:spcPct val="120000"/>
              </a:lnSpc>
              <a:spcBef>
                <a:spcPts val="0"/>
              </a:spcBef>
              <a:buNone/>
            </a:pPr>
            <a:r>
              <a:rPr lang="en-US" dirty="0"/>
              <a:t>D. Syphilis</a:t>
            </a:r>
            <a:br>
              <a:rPr lang="en-US" dirty="0"/>
            </a:br>
            <a:endParaRPr lang="en-US" dirty="0"/>
          </a:p>
          <a:p>
            <a:endParaRPr lang="en-US" dirty="0"/>
          </a:p>
        </p:txBody>
      </p:sp>
    </p:spTree>
    <p:extLst>
      <p:ext uri="{BB962C8B-B14F-4D97-AF65-F5344CB8AC3E}">
        <p14:creationId xmlns:p14="http://schemas.microsoft.com/office/powerpoint/2010/main" val="41583726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TotalTime>
  <Words>864</Words>
  <Application>Microsoft Macintosh PowerPoint</Application>
  <PresentationFormat>Widescreen</PresentationFormat>
  <Paragraphs>106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October 14, 2025</vt:lpstr>
      <vt:lpstr>Question 1.</vt:lpstr>
      <vt:lpstr>Question 2.</vt:lpstr>
      <vt:lpstr>Question 3.</vt:lpstr>
      <vt:lpstr>Question 4. </vt:lpstr>
      <vt:lpstr>Question 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Shinar</dc:creator>
  <cp:lastModifiedBy>Ron Shinar</cp:lastModifiedBy>
  <cp:revision>1</cp:revision>
  <dcterms:created xsi:type="dcterms:W3CDTF">2025-10-14T03:53:51Z</dcterms:created>
  <dcterms:modified xsi:type="dcterms:W3CDTF">2025-10-14T04:22:36Z</dcterms:modified>
</cp:coreProperties>
</file>