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92"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91" r:id="rId29"/>
    <p:sldId id="283" r:id="rId30"/>
    <p:sldId id="285" r:id="rId31"/>
    <p:sldId id="286" r:id="rId32"/>
    <p:sldId id="288" r:id="rId33"/>
    <p:sldId id="290" r:id="rId3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22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069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Boards-focused tour of the plasma cell disorder spectrum — MGUS, smoldering, multiple myeloma — plus reading SPEP/IFE/free light chains and a look at AL amyloidosis. We follow one patient, Mr. Osei, as he moves through all three stages. Thrombocytopenia and anticoagulation are separate talks. ~45+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5BE42-30B0-07A6-31CA-605F74511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81D1CA-95AE-87B7-B218-C9D45AEEFA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4EF80-06DE-2496-8EE8-9AD4D3559B97}"/>
              </a:ext>
            </a:extLst>
          </p:cNvPr>
          <p:cNvSpPr>
            <a:spLocks noGrp="1"/>
          </p:cNvSpPr>
          <p:nvPr>
            <p:ph type="body" idx="1"/>
          </p:nvPr>
        </p:nvSpPr>
        <p:spPr/>
        <p:txBody>
          <a:bodyPr/>
          <a:lstStyle/>
          <a:p>
            <a:r>
              <a:rPr lang="en-US" dirty="0"/>
              <a:t>Roadmap. The unifying thread is a single patient we revisit as his disease evolves. Content is calibrated to the IM boards — criteria, risk models, imaging choices, and testable drug pearls.</a:t>
            </a:r>
          </a:p>
        </p:txBody>
      </p:sp>
      <p:sp>
        <p:nvSpPr>
          <p:cNvPr id="4" name="Slide Number Placeholder 3">
            <a:extLst>
              <a:ext uri="{FF2B5EF4-FFF2-40B4-BE49-F238E27FC236}">
                <a16:creationId xmlns:a16="http://schemas.microsoft.com/office/drawing/2014/main" id="{CB77E6BB-ACE4-2997-46EE-293F63C3A071}"/>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92527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Roadmap. The unifying thread is a single patient we revisit as his disease evolves. Content is calibrated to the IM boards — criteria, risk models, imaging choices, and testable drug pearls.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'Multiple myeloma' from von Rustizky; 'Kahler's disease' in Europe. Note the therapeutic arc — melphalan → transplant → novel agents → immunotherapy. Median survival has roughly tripled across this timeline.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biology light. Antibody = Y with two heavy chains (isotype) and two light chains (kappa/lambda). Polyclonal normal vs monoclonal disease — this is why the SPEP shows a discrete spike.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Mental model for the talk: same biology, escalating clone and risk. Distinction rests on clone size AND presence/absence of end-organ damage.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Osei as an incidental MGUS pickup — the most common real-world scenario. Prompt them toward the paraprotein panel. Set the expectation that we'll revisit him twice as his disease evolves.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each test by its job: SPEP = how much; IFE = what type; free light chains = sensitivity for light-chain disease + prognosis; urine = classic Bence Jones. Send as a bundle.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Densitometry: albumin is the tall left peak; gamma region is a gentle hill normally and a church-spire spike in myeloma. Caveat: 15–20% are light-chain-only or non-secretory with a normal-looking SPEP — free light chains and urine catch them.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IFE names the isotype by which heavy- and light-chain lanes light up at the same migration point. Pearls: IgG most common; IgM → Waldenström; IFE defines complete response.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light chains are read as a RATIO. Two high-yield facts: ratio ≥100 is a SLiM myeloma-defining event; and the renal pitfall — don't over-call clonal disease off a mildly high ratio in renal failure.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Osei is MGUS: small IgG-kappa spike, no CRAB. The teaching pivot: not every MGUS needs a marrow or referral. Set up the iStopMM tool.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MGUS criteria and the three Mayo risk factors (&gt;1.5, non-IgG, abnormal FLC ratio). Risk ~1%/yr. Emphasize how common it is — this is a primary-care and general-medicine problem.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iStopMM is the big Icelandic MGUS screening study; its online risk model predicts who has meaningful underlying disease so you can avoid unnecessary marrows and referrals. Great practical tool for clinic. Emphasize it's decision support and doesn't override clinical judgment or a CRAB workup.</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Management is surveillance, intensity matched to risk. Low-risk can live in primary care. No treatment for MGUS. Osei goes on monitoring — setting up his return.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Osei has progressed to smoldering: bigger spike, 25% marrow plasma cells, still no damage. Teeing up risk stratification (20/2/20) and the treat-or-watch question with the new dara approval.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Smoldering criteria plus the IMWG 20/2/20 (bone marrow PC &gt;20%, M-protein &gt;2, FLC ratio &gt;20). Count factors → low/intermediate/high with 2-year progression ~6/18/44%. High-risk median TTP ~29 months. Osei has all three factors → high risk.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update: observation is still standard for low/intermediate risk, but high-risk SMM now has an FDA-approved option — SC daratumumab (approved Nov 2025 on AQUILA: PFS not reached vs 41.5 mo, HR 0.49; OS benefit). This is the first-ever approval in smoldering. Flag the controversy of treating a precursor and the importance of risk selection. For Osei (high-risk), this is a real shared-decision conversation.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testable point the resident asked for: in smoldering, a negative CT/PET is not enough — get whole-body MRI, which is most sensitive; &gt;1 focal lesion on MRI is a SLiM myeloma-defining event and reclassifies to active disease. Osei's MRI is clean, so he stays smoldering.</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Osei completes the arc: MGUS → smoldering → active myeloma with anemia, renal insufficiency, and lytic lesions. Reinforce that any single CRAB feature suffices, and that end-organ damage defines active disease.</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CRAB cutoffs — memorize them. Any single feature makes it active myeloma. Bone disease is lytic; technetium bone scans are falsely negative.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SLiM lets us diagnose before CRAB because these markers predict ~80% progression within 2 years. Sixty percent PCs; FLC ratio ≥100; &gt;1 MRI focal lesion. Combined: SLiM CRAB.</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WBLDCT-vs-PET question directly. First-line baseline is WBLDCT per IMWG/Mayo (most sensitive for lytic disease, cheap, available; replaces skeletal survey); NCCN treats PET/CT (listed preferred) or WBLDCT as options. PET/CT is the modality of choice for response. MRI most sensitive for marrow and required for cord compression / solitary plasmacytoma. Give the one-liner rationale on the callout.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staging conceptual. R-ISS = ISS (β2M, albumin) + LDH + high-risk FISH. Know the high-risk cytogenetics list; stacking them worsens outcome. Median OS ~8–10+ years and improving.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the four classes and their suffixes. The trend is quadruplet therapy — adding anti-CD38 to VRd. Segue to the first-line flow.</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mSMART-style flow the resident asked for. Everyone gets quadruplet Dara-VRd induction (now preferred). Transplant-eligible (PERSEUS): ~4 cycles induction → autologous transplant → consolidation → Dara-Len maintenance (58% reduction in progression/death vs VRd). Transplant-ineligible/deferred (CEPHEUS): continue Dara-VRd ~8 cycles, no transplant → D-Rd maintenance until progression (54-mo PFS 68% vs 49.5%). Eligibility = fitness. Don't use melphalan in induction for transplant candidates.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High-yield board pearls. Proteasome inhibitors → VZV prophylaxis with acyclovir. IMiDs → VTE prophylaxis and teratogenicity. Daratumumab interferes with blood typing (tell the blood bank) and can mimic an IgG-kappa band on IFE, and needs HBV screening. Melphalan not in induction for transplant candidates. Bone agents → ONJ, dental eval first; denosumab → hypocalcemia.</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415F3-7EAA-3DD5-CECC-6FB03FDB0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E419C-F499-F95F-91C9-B4E1F7D97E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2294A4-1C36-FB12-D1AA-66B9B9BE4DA9}"/>
              </a:ext>
            </a:extLst>
          </p:cNvPr>
          <p:cNvSpPr>
            <a:spLocks noGrp="1"/>
          </p:cNvSpPr>
          <p:nvPr>
            <p:ph type="body" idx="1"/>
          </p:nvPr>
        </p:nvSpPr>
        <p:spPr/>
        <p:txBody>
          <a:bodyPr/>
          <a:lstStyle/>
          <a:p>
            <a:r>
              <a:rPr lang="en-US" dirty="0"/>
              <a:t>High-yield board pearls. Proteasome inhibitors → VZV prophylaxis with acyclovir. IMiDs → VTE prophylaxis and teratogenicity. Daratumumab interferes with blood typing (tell the blood bank) and can mimic an IgG-kappa band on IFE, and needs HBV screening. Melphalan not in induction for transplant candidates. Bone agents → ONJ, dental eval first; denosumab → hypocalcemia.</a:t>
            </a:r>
          </a:p>
        </p:txBody>
      </p:sp>
      <p:sp>
        <p:nvSpPr>
          <p:cNvPr id="4" name="Slide Number Placeholder 3">
            <a:extLst>
              <a:ext uri="{FF2B5EF4-FFF2-40B4-BE49-F238E27FC236}">
                <a16:creationId xmlns:a16="http://schemas.microsoft.com/office/drawing/2014/main" id="{B839039D-3DBE-25EB-4C10-17592674BF25}"/>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060699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Concept-level immunotherapy (adapted from the fellowship MoA slide). Targets are BCMA and GPRC5D on plasma cells. CAR-T = engineer the patient's T cells against BCMA, one-time infusion. Bispecifics = a T-cell engager whose two arms grab the tumor antigen and CD3. Both → CRS, ICANS, and infection from hypogammaglobulinemia. Keep it high-level for residents.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must-not-miss. Small clone, big organ damage; lambda predominates. Red flags: HFpEF with thick walls but LOW ECG voltage, nephrotic albuminuria, autonomic neuropathy, macroglossia, periorbital purpura. Cardiac involvement drives mortality.</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 (serum + urine IFE + FLC — sensitive combo), biopsy (fat pad easy; Congo red + apple-green birefringence), then TYPE by mass spec to separate AL from ATTR/AA. Congo red + apple-green birefringence is the classic exam answer.</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Rapid-fire recap of the highest-yield points. Invite the room to call them back.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for the updated content: Rajkumar 2024 review, IMWG criteria/imaging/20-2-20, AQUILA (dara in SMM), PERSEUS and CEPHEUS for first-line, NCCN, Gertz for AL, and the iStopMM risk model.</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a:t>
            </a:r>
            <a:endParaRPr lang="en-US" sz="1000" dirty="0"/>
          </a:p>
        </p:txBody>
      </p:sp>
      <p:sp>
        <p:nvSpPr>
          <p:cNvPr id="3" name="Text 1"/>
          <p:cNvSpPr/>
          <p:nvPr/>
        </p:nvSpPr>
        <p:spPr>
          <a:xfrm>
            <a:off x="640080" y="2011680"/>
            <a:ext cx="10972800" cy="914400"/>
          </a:xfrm>
          <a:prstGeom prst="rect">
            <a:avLst/>
          </a:prstGeom>
          <a:noFill/>
          <a:ln/>
        </p:spPr>
        <p:txBody>
          <a:bodyPr wrap="square" lIns="0" tIns="0" rIns="0" bIns="0" rtlCol="0" anchor="ctr"/>
          <a:lstStyle/>
          <a:p>
            <a:pPr marL="0" indent="0">
              <a:buNone/>
            </a:pPr>
            <a:r>
              <a:rPr lang="en-US" sz="4400" b="1" dirty="0">
                <a:solidFill>
                  <a:srgbClr val="8C1D2C"/>
                </a:solidFill>
                <a:latin typeface="Calibri" pitchFamily="34" charset="0"/>
                <a:ea typeface="Calibri" pitchFamily="34" charset="-122"/>
                <a:cs typeface="Calibri" pitchFamily="34" charset="-120"/>
              </a:rPr>
              <a:t>Plasma Cell Disorders</a:t>
            </a:r>
            <a:endParaRPr lang="en-US" sz="4400" dirty="0"/>
          </a:p>
        </p:txBody>
      </p:sp>
      <p:sp>
        <p:nvSpPr>
          <p:cNvPr id="4" name="Text 2"/>
          <p:cNvSpPr/>
          <p:nvPr/>
        </p:nvSpPr>
        <p:spPr>
          <a:xfrm>
            <a:off x="658368" y="2971800"/>
            <a:ext cx="10972800" cy="548640"/>
          </a:xfrm>
          <a:prstGeom prst="rect">
            <a:avLst/>
          </a:prstGeom>
          <a:noFill/>
          <a:ln/>
        </p:spPr>
        <p:txBody>
          <a:bodyPr wrap="square" lIns="0" tIns="0" rIns="0" bIns="0" rtlCol="0" anchor="ctr"/>
          <a:lstStyle/>
          <a:p>
            <a:pPr marL="0" indent="0">
              <a:buNone/>
            </a:pPr>
            <a:r>
              <a:rPr lang="en-US" sz="2200" dirty="0">
                <a:solidFill>
                  <a:srgbClr val="1F2126"/>
                </a:solidFill>
                <a:latin typeface="Calibri" pitchFamily="34" charset="0"/>
                <a:ea typeface="Calibri" pitchFamily="34" charset="-122"/>
                <a:cs typeface="Calibri" pitchFamily="34" charset="-120"/>
              </a:rPr>
              <a:t>MGUS, Smoldering Myeloma &amp; Multiple Myeloma</a:t>
            </a:r>
            <a:endParaRPr lang="en-US" sz="2200" dirty="0"/>
          </a:p>
        </p:txBody>
      </p:sp>
      <p:sp>
        <p:nvSpPr>
          <p:cNvPr id="6" name="Shape 4"/>
          <p:cNvSpPr/>
          <p:nvPr/>
        </p:nvSpPr>
        <p:spPr>
          <a:xfrm>
            <a:off x="685800" y="4160520"/>
            <a:ext cx="2926080" cy="0"/>
          </a:xfrm>
          <a:prstGeom prst="line">
            <a:avLst/>
          </a:prstGeom>
          <a:noFill/>
          <a:ln w="25400">
            <a:solidFill>
              <a:srgbClr val="8C1D2C"/>
            </a:solidFill>
            <a:prstDash val="solid"/>
          </a:ln>
        </p:spPr>
        <p:txBody>
          <a:bodyPr/>
          <a:lstStyle/>
          <a:p>
            <a:endParaRPr lang="en-US"/>
          </a:p>
        </p:txBody>
      </p:sp>
      <p:sp>
        <p:nvSpPr>
          <p:cNvPr id="7" name="Text 5"/>
          <p:cNvSpPr/>
          <p:nvPr/>
        </p:nvSpPr>
        <p:spPr>
          <a:xfrm>
            <a:off x="658368" y="5212080"/>
            <a:ext cx="10058400" cy="822960"/>
          </a:xfrm>
          <a:prstGeom prst="rect">
            <a:avLst/>
          </a:prstGeom>
          <a:noFill/>
          <a:ln/>
        </p:spPr>
        <p:txBody>
          <a:bodyPr wrap="square" lIns="0" tIns="0" rIns="0" bIns="0" rtlCol="0" anchor="ctr"/>
          <a:lstStyle/>
          <a:p>
            <a:pPr marL="0" indent="0">
              <a:buNone/>
            </a:pPr>
            <a:r>
              <a:rPr lang="en-US" sz="1600" b="1" dirty="0">
                <a:solidFill>
                  <a:srgbClr val="1F2126"/>
                </a:solidFill>
                <a:latin typeface="Calibri" pitchFamily="34" charset="0"/>
                <a:ea typeface="Calibri" pitchFamily="34" charset="-122"/>
                <a:cs typeface="Calibri" pitchFamily="34" charset="-120"/>
              </a:rPr>
              <a:t>Shaunak Pandya, MD</a:t>
            </a:r>
          </a:p>
          <a:p>
            <a:pPr marL="0" indent="0">
              <a:buNone/>
            </a:pPr>
            <a:endParaRPr lang="en-US" sz="1600" dirty="0"/>
          </a:p>
          <a:p>
            <a:pPr marL="0" indent="0">
              <a:buNone/>
            </a:pPr>
            <a:r>
              <a:rPr lang="en-US" sz="1300" dirty="0">
                <a:solidFill>
                  <a:srgbClr val="5F636B"/>
                </a:solidFill>
                <a:latin typeface="Calibri" pitchFamily="34" charset="0"/>
                <a:ea typeface="Calibri" pitchFamily="34" charset="-122"/>
                <a:cs typeface="Calibri" pitchFamily="34" charset="-120"/>
              </a:rPr>
              <a:t>September 8, 2026</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CBC4D14-380E-0447-0118-2C091BF15FA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D273349-0D22-E2D9-C6D0-44537E5B5B81}"/>
              </a:ext>
            </a:extLst>
          </p:cNvPr>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a:t>
            </a:r>
            <a:endParaRPr lang="en-US" sz="1000" dirty="0"/>
          </a:p>
        </p:txBody>
      </p:sp>
      <p:sp>
        <p:nvSpPr>
          <p:cNvPr id="3" name="Text 1">
            <a:extLst>
              <a:ext uri="{FF2B5EF4-FFF2-40B4-BE49-F238E27FC236}">
                <a16:creationId xmlns:a16="http://schemas.microsoft.com/office/drawing/2014/main" id="{4EDDE2E4-26D2-3F9E-D977-DB41441FEB22}"/>
              </a:ext>
            </a:extLst>
          </p:cNvPr>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Disclosures</a:t>
            </a:r>
            <a:endParaRPr lang="en-US" sz="2800" dirty="0"/>
          </a:p>
        </p:txBody>
      </p:sp>
      <p:sp>
        <p:nvSpPr>
          <p:cNvPr id="4" name="Text 2">
            <a:extLst>
              <a:ext uri="{FF2B5EF4-FFF2-40B4-BE49-F238E27FC236}">
                <a16:creationId xmlns:a16="http://schemas.microsoft.com/office/drawing/2014/main" id="{386E77B1-41C2-8177-8CEF-D4557B32CBDE}"/>
              </a:ext>
            </a:extLst>
          </p:cNvPr>
          <p:cNvSpPr/>
          <p:nvPr/>
        </p:nvSpPr>
        <p:spPr>
          <a:xfrm>
            <a:off x="731520" y="1280160"/>
            <a:ext cx="10607040" cy="4937760"/>
          </a:xfrm>
          <a:prstGeom prst="rect">
            <a:avLst/>
          </a:prstGeom>
          <a:noFill/>
          <a:ln/>
        </p:spPr>
        <p:txBody>
          <a:bodyPr wrap="square" lIns="0" tIns="0" rIns="0" bIns="0" rtlCol="0" anchor="t"/>
          <a:lstStyle/>
          <a:p>
            <a:pPr lvl="0"/>
            <a:r>
              <a:rPr lang="en-US" dirty="0"/>
              <a:t>None </a:t>
            </a:r>
          </a:p>
        </p:txBody>
      </p:sp>
    </p:spTree>
    <p:extLst>
      <p:ext uri="{BB962C8B-B14F-4D97-AF65-F5344CB8AC3E}">
        <p14:creationId xmlns:p14="http://schemas.microsoft.com/office/powerpoint/2010/main" val="366015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a:t>
            </a:r>
            <a:endParaRPr lang="en-US" sz="1000" dirty="0"/>
          </a:p>
        </p:txBody>
      </p:sp>
      <p:sp>
        <p:nvSpPr>
          <p:cNvPr id="3" name="Text 1"/>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Learning Objectives</a:t>
            </a:r>
            <a:endParaRPr lang="en-US" sz="2800" dirty="0"/>
          </a:p>
        </p:txBody>
      </p:sp>
      <p:sp>
        <p:nvSpPr>
          <p:cNvPr id="4" name="Text 2"/>
          <p:cNvSpPr/>
          <p:nvPr/>
        </p:nvSpPr>
        <p:spPr>
          <a:xfrm>
            <a:off x="731520" y="1280160"/>
            <a:ext cx="10607040" cy="4937760"/>
          </a:xfrm>
          <a:prstGeom prst="rect">
            <a:avLst/>
          </a:prstGeom>
          <a:noFill/>
          <a:ln/>
        </p:spPr>
        <p:txBody>
          <a:bodyPr wrap="square" lIns="0" tIns="0" rIns="0" bIns="0" rtlCol="0" anchor="t"/>
          <a:lstStyle/>
          <a:p>
            <a:pPr marL="342900" lvl="0" indent="-342900">
              <a:buFont typeface="+mj-lt"/>
              <a:buAutoNum type="arabicPeriod"/>
            </a:pPr>
            <a:r>
              <a:rPr lang="en-US" dirty="0"/>
              <a:t>Identify monoclonal gammopathy of undetermined significance (MGUS) by serum M-protein &lt; 3g/dL, bone marrow plasma cells &lt;10%, and the complete absence of end-organ damage or symptoms.</a:t>
            </a:r>
          </a:p>
          <a:p>
            <a:pPr marL="342900" lvl="0" indent="-342900">
              <a:buFont typeface="+mj-lt"/>
              <a:buAutoNum type="arabicPeriod"/>
            </a:pPr>
            <a:r>
              <a:rPr lang="en-US" dirty="0"/>
              <a:t>Differentiate smoldering myeloma (SM) by serum M-protein </a:t>
            </a:r>
            <a:r>
              <a:rPr lang="en-US" dirty="0">
                <a:sym typeface="Symbol" pitchFamily="2" charset="2"/>
              </a:rPr>
              <a:t></a:t>
            </a:r>
            <a:r>
              <a:rPr lang="en-US" dirty="0"/>
              <a:t> 3 g/dL or urine M-protein </a:t>
            </a:r>
            <a:r>
              <a:rPr lang="en-US" dirty="0">
                <a:sym typeface="Symbol" pitchFamily="2" charset="2"/>
              </a:rPr>
              <a:t></a:t>
            </a:r>
            <a:r>
              <a:rPr lang="en-US" dirty="0"/>
              <a:t> 500 mg/24 hour, and/or clonal bone marrow plasma cells of 10%-60% without symptoms.</a:t>
            </a:r>
          </a:p>
          <a:p>
            <a:pPr marL="342900" lvl="0" indent="-342900">
              <a:buFont typeface="+mj-lt"/>
              <a:buAutoNum type="arabicPeriod"/>
            </a:pPr>
            <a:r>
              <a:rPr lang="en-US" dirty="0"/>
              <a:t>Recognize the diagnosis of active multiple myeloma by “CRAB” criteria (calcium elevation, renal insufficiency, anemia, bone lesions) and “</a:t>
            </a:r>
            <a:r>
              <a:rPr lang="en-US" dirty="0" err="1"/>
              <a:t>SLiM</a:t>
            </a:r>
            <a:r>
              <a:rPr lang="en-US" dirty="0"/>
              <a:t>” myeloma-defining events (60% bone marrow plasma cells, involve/uninvolved free light chain ratio </a:t>
            </a:r>
            <a:r>
              <a:rPr lang="en-US" dirty="0">
                <a:sym typeface="Symbol" pitchFamily="2" charset="2"/>
              </a:rPr>
              <a:t></a:t>
            </a:r>
            <a:r>
              <a:rPr lang="en-US" dirty="0"/>
              <a:t>100, or &gt; 1 focal MRI bone lesion.)</a:t>
            </a:r>
          </a:p>
          <a:p>
            <a:pPr marL="342900" lvl="0" indent="-342900">
              <a:buFont typeface="+mj-lt"/>
              <a:buAutoNum type="arabicPeriod"/>
            </a:pPr>
            <a:r>
              <a:rPr lang="en-US" dirty="0"/>
              <a:t>Describe the interpretation of the Serum Protein Electrophoresis (SPEP) with immunofixation and serum free late chain (</a:t>
            </a:r>
            <a:r>
              <a:rPr lang="en-US" dirty="0" err="1"/>
              <a:t>sLFC</a:t>
            </a:r>
            <a:r>
              <a:rPr lang="en-US" dirty="0"/>
              <a:t>) assays.</a:t>
            </a:r>
          </a:p>
          <a:p>
            <a:pPr marL="342900" lvl="0" indent="-342900">
              <a:buFont typeface="+mj-lt"/>
              <a:buAutoNum type="arabicPeriod"/>
            </a:pPr>
            <a:r>
              <a:rPr lang="en-US" dirty="0"/>
              <a:t>Select advanced whole-body imaging, such as low-dose whole-body CT (LDWBCT), MRI, or PET-CT rather than standard skeletal x-ray surveys for accurate bone disease evaluation in SMM and active disease.</a:t>
            </a:r>
          </a:p>
          <a:p>
            <a:pPr marL="342900" lvl="0" indent="-342900">
              <a:buFont typeface="+mj-lt"/>
              <a:buAutoNum type="arabicPeriod"/>
            </a:pPr>
            <a:r>
              <a:rPr lang="en-US" dirty="0"/>
              <a:t>Describe the prognosis of multiple myeloma and identify patients who benefit from treatment with bone marrow transplant versus chemotherapy.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4</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History </a:t>
            </a:r>
            <a:endParaRPr lang="en-US" sz="2800" dirty="0"/>
          </a:p>
        </p:txBody>
      </p:sp>
      <p:sp>
        <p:nvSpPr>
          <p:cNvPr id="5" name="Text 3"/>
          <p:cNvSpPr/>
          <p:nvPr/>
        </p:nvSpPr>
        <p:spPr>
          <a:xfrm>
            <a:off x="640080" y="1325880"/>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1840s</a:t>
            </a:r>
            <a:endParaRPr lang="en-US" sz="1600" dirty="0"/>
          </a:p>
        </p:txBody>
      </p:sp>
      <p:sp>
        <p:nvSpPr>
          <p:cNvPr id="6" name="Text 4"/>
          <p:cNvSpPr/>
          <p:nvPr/>
        </p:nvSpPr>
        <p:spPr>
          <a:xfrm>
            <a:off x="2377440" y="1325880"/>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cs typeface="Calibri" pitchFamily="34" charset="-120"/>
              </a:rPr>
              <a:t>Henry Bence Jones discovers urine protein - “Bence Jones” proteins </a:t>
            </a:r>
            <a:endParaRPr lang="en-US" sz="1600" dirty="0"/>
          </a:p>
        </p:txBody>
      </p:sp>
      <p:sp>
        <p:nvSpPr>
          <p:cNvPr id="7" name="Shape 5"/>
          <p:cNvSpPr/>
          <p:nvPr/>
        </p:nvSpPr>
        <p:spPr>
          <a:xfrm>
            <a:off x="2377440" y="1856232"/>
            <a:ext cx="9052560" cy="0"/>
          </a:xfrm>
          <a:prstGeom prst="line">
            <a:avLst/>
          </a:prstGeom>
          <a:noFill/>
          <a:ln w="12700">
            <a:solidFill>
              <a:srgbClr val="D9D4D4"/>
            </a:solidFill>
            <a:prstDash val="solid"/>
          </a:ln>
        </p:spPr>
        <p:txBody>
          <a:bodyPr/>
          <a:lstStyle/>
          <a:p>
            <a:endParaRPr lang="en-US"/>
          </a:p>
        </p:txBody>
      </p:sp>
      <p:sp>
        <p:nvSpPr>
          <p:cNvPr id="8" name="Text 6"/>
          <p:cNvSpPr/>
          <p:nvPr/>
        </p:nvSpPr>
        <p:spPr>
          <a:xfrm>
            <a:off x="640080" y="1929384"/>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1870-1880s</a:t>
            </a:r>
            <a:endParaRPr lang="en-US" sz="1600" dirty="0"/>
          </a:p>
        </p:txBody>
      </p:sp>
      <p:sp>
        <p:nvSpPr>
          <p:cNvPr id="9" name="Text 7"/>
          <p:cNvSpPr/>
          <p:nvPr/>
        </p:nvSpPr>
        <p:spPr>
          <a:xfrm>
            <a:off x="2377440" y="1929384"/>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“Multiple myeloma” term coined; Otto Kahler’s classic case — “Kahler’s disease” in Europe</a:t>
            </a:r>
            <a:endParaRPr lang="en-US" sz="1600" dirty="0"/>
          </a:p>
        </p:txBody>
      </p:sp>
      <p:sp>
        <p:nvSpPr>
          <p:cNvPr id="10" name="Shape 8"/>
          <p:cNvSpPr/>
          <p:nvPr/>
        </p:nvSpPr>
        <p:spPr>
          <a:xfrm>
            <a:off x="2377440" y="2459736"/>
            <a:ext cx="9052560" cy="0"/>
          </a:xfrm>
          <a:prstGeom prst="line">
            <a:avLst/>
          </a:prstGeom>
          <a:noFill/>
          <a:ln w="12700">
            <a:solidFill>
              <a:srgbClr val="D9D4D4"/>
            </a:solidFill>
            <a:prstDash val="solid"/>
          </a:ln>
        </p:spPr>
        <p:txBody>
          <a:bodyPr/>
          <a:lstStyle/>
          <a:p>
            <a:endParaRPr lang="en-US"/>
          </a:p>
        </p:txBody>
      </p:sp>
      <p:sp>
        <p:nvSpPr>
          <p:cNvPr id="11" name="Text 9"/>
          <p:cNvSpPr/>
          <p:nvPr/>
        </p:nvSpPr>
        <p:spPr>
          <a:xfrm>
            <a:off x="640080" y="2532888"/>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1890s</a:t>
            </a:r>
            <a:endParaRPr lang="en-US" sz="1600" dirty="0"/>
          </a:p>
        </p:txBody>
      </p:sp>
      <p:sp>
        <p:nvSpPr>
          <p:cNvPr id="12" name="Text 10"/>
          <p:cNvSpPr/>
          <p:nvPr/>
        </p:nvSpPr>
        <p:spPr>
          <a:xfrm>
            <a:off x="2377440" y="2532888"/>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Plasma cells described; marrow plasmacytosis recognized</a:t>
            </a:r>
            <a:endParaRPr lang="en-US" sz="1600" dirty="0"/>
          </a:p>
        </p:txBody>
      </p:sp>
      <p:sp>
        <p:nvSpPr>
          <p:cNvPr id="13" name="Shape 11"/>
          <p:cNvSpPr/>
          <p:nvPr/>
        </p:nvSpPr>
        <p:spPr>
          <a:xfrm>
            <a:off x="2377440" y="3063240"/>
            <a:ext cx="9052560" cy="0"/>
          </a:xfrm>
          <a:prstGeom prst="line">
            <a:avLst/>
          </a:prstGeom>
          <a:noFill/>
          <a:ln w="12700">
            <a:solidFill>
              <a:srgbClr val="D9D4D4"/>
            </a:solidFill>
            <a:prstDash val="solid"/>
          </a:ln>
        </p:spPr>
        <p:txBody>
          <a:bodyPr/>
          <a:lstStyle/>
          <a:p>
            <a:endParaRPr lang="en-US"/>
          </a:p>
        </p:txBody>
      </p:sp>
      <p:sp>
        <p:nvSpPr>
          <p:cNvPr id="14" name="Text 12"/>
          <p:cNvSpPr/>
          <p:nvPr/>
        </p:nvSpPr>
        <p:spPr>
          <a:xfrm>
            <a:off x="640080" y="3136392"/>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1950s–60s</a:t>
            </a:r>
            <a:endParaRPr lang="en-US" sz="1600" dirty="0"/>
          </a:p>
        </p:txBody>
      </p:sp>
      <p:sp>
        <p:nvSpPr>
          <p:cNvPr id="15" name="Text 13"/>
          <p:cNvSpPr/>
          <p:nvPr/>
        </p:nvSpPr>
        <p:spPr>
          <a:xfrm>
            <a:off x="2377440" y="3136392"/>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Melphalan + prednisone — the first effective chemotherapy</a:t>
            </a:r>
            <a:endParaRPr lang="en-US" sz="1600" dirty="0"/>
          </a:p>
        </p:txBody>
      </p:sp>
      <p:sp>
        <p:nvSpPr>
          <p:cNvPr id="16" name="Shape 14"/>
          <p:cNvSpPr/>
          <p:nvPr/>
        </p:nvSpPr>
        <p:spPr>
          <a:xfrm>
            <a:off x="2377440" y="3666744"/>
            <a:ext cx="9052560" cy="0"/>
          </a:xfrm>
          <a:prstGeom prst="line">
            <a:avLst/>
          </a:prstGeom>
          <a:noFill/>
          <a:ln w="12700">
            <a:solidFill>
              <a:srgbClr val="D9D4D4"/>
            </a:solidFill>
            <a:prstDash val="solid"/>
          </a:ln>
        </p:spPr>
        <p:txBody>
          <a:bodyPr/>
          <a:lstStyle/>
          <a:p>
            <a:endParaRPr lang="en-US"/>
          </a:p>
        </p:txBody>
      </p:sp>
      <p:sp>
        <p:nvSpPr>
          <p:cNvPr id="17" name="Text 15"/>
          <p:cNvSpPr/>
          <p:nvPr/>
        </p:nvSpPr>
        <p:spPr>
          <a:xfrm>
            <a:off x="640080" y="3739896"/>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1980s</a:t>
            </a:r>
            <a:endParaRPr lang="en-US" sz="1600" dirty="0"/>
          </a:p>
        </p:txBody>
      </p:sp>
      <p:sp>
        <p:nvSpPr>
          <p:cNvPr id="18" name="Text 16"/>
          <p:cNvSpPr/>
          <p:nvPr/>
        </p:nvSpPr>
        <p:spPr>
          <a:xfrm>
            <a:off x="2377440" y="3739896"/>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High-dose melphalan with autologous stem cell transplant</a:t>
            </a:r>
            <a:endParaRPr lang="en-US" sz="1600" dirty="0"/>
          </a:p>
        </p:txBody>
      </p:sp>
      <p:sp>
        <p:nvSpPr>
          <p:cNvPr id="19" name="Shape 17"/>
          <p:cNvSpPr/>
          <p:nvPr/>
        </p:nvSpPr>
        <p:spPr>
          <a:xfrm>
            <a:off x="2377440" y="4270248"/>
            <a:ext cx="9052560" cy="0"/>
          </a:xfrm>
          <a:prstGeom prst="line">
            <a:avLst/>
          </a:prstGeom>
          <a:noFill/>
          <a:ln w="12700">
            <a:solidFill>
              <a:srgbClr val="D9D4D4"/>
            </a:solidFill>
            <a:prstDash val="solid"/>
          </a:ln>
        </p:spPr>
        <p:txBody>
          <a:bodyPr/>
          <a:lstStyle/>
          <a:p>
            <a:endParaRPr lang="en-US"/>
          </a:p>
        </p:txBody>
      </p:sp>
      <p:sp>
        <p:nvSpPr>
          <p:cNvPr id="20" name="Text 18"/>
          <p:cNvSpPr/>
          <p:nvPr/>
        </p:nvSpPr>
        <p:spPr>
          <a:xfrm>
            <a:off x="640080" y="4343400"/>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2000s</a:t>
            </a:r>
            <a:endParaRPr lang="en-US" sz="1600" dirty="0"/>
          </a:p>
        </p:txBody>
      </p:sp>
      <p:sp>
        <p:nvSpPr>
          <p:cNvPr id="21" name="Text 19"/>
          <p:cNvSpPr/>
          <p:nvPr/>
        </p:nvSpPr>
        <p:spPr>
          <a:xfrm>
            <a:off x="2377440" y="4343400"/>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Additional therapies: thalidomide, bortezomib, lenalidomide</a:t>
            </a:r>
            <a:endParaRPr lang="en-US" sz="1600" dirty="0"/>
          </a:p>
        </p:txBody>
      </p:sp>
      <p:sp>
        <p:nvSpPr>
          <p:cNvPr id="22" name="Shape 20"/>
          <p:cNvSpPr/>
          <p:nvPr/>
        </p:nvSpPr>
        <p:spPr>
          <a:xfrm>
            <a:off x="2377440" y="4873752"/>
            <a:ext cx="9052560" cy="0"/>
          </a:xfrm>
          <a:prstGeom prst="line">
            <a:avLst/>
          </a:prstGeom>
          <a:noFill/>
          <a:ln w="12700">
            <a:solidFill>
              <a:srgbClr val="D9D4D4"/>
            </a:solidFill>
            <a:prstDash val="solid"/>
          </a:ln>
        </p:spPr>
        <p:txBody>
          <a:bodyPr/>
          <a:lstStyle/>
          <a:p>
            <a:endParaRPr lang="en-US"/>
          </a:p>
        </p:txBody>
      </p:sp>
      <p:sp>
        <p:nvSpPr>
          <p:cNvPr id="23" name="Text 21"/>
          <p:cNvSpPr/>
          <p:nvPr/>
        </p:nvSpPr>
        <p:spPr>
          <a:xfrm>
            <a:off x="640080" y="4946904"/>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2015+</a:t>
            </a:r>
            <a:endParaRPr lang="en-US" sz="1600" dirty="0"/>
          </a:p>
        </p:txBody>
      </p:sp>
      <p:sp>
        <p:nvSpPr>
          <p:cNvPr id="24" name="Text 22"/>
          <p:cNvSpPr/>
          <p:nvPr/>
        </p:nvSpPr>
        <p:spPr>
          <a:xfrm>
            <a:off x="2377440" y="4946904"/>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Anti-CD38 antibodies (daratumumab)</a:t>
            </a:r>
            <a:endParaRPr lang="en-US" sz="1600" dirty="0"/>
          </a:p>
        </p:txBody>
      </p:sp>
      <p:sp>
        <p:nvSpPr>
          <p:cNvPr id="25" name="Shape 23"/>
          <p:cNvSpPr/>
          <p:nvPr/>
        </p:nvSpPr>
        <p:spPr>
          <a:xfrm>
            <a:off x="2377440" y="5477256"/>
            <a:ext cx="9052560" cy="0"/>
          </a:xfrm>
          <a:prstGeom prst="line">
            <a:avLst/>
          </a:prstGeom>
          <a:noFill/>
          <a:ln w="12700">
            <a:solidFill>
              <a:srgbClr val="D9D4D4"/>
            </a:solidFill>
            <a:prstDash val="solid"/>
          </a:ln>
        </p:spPr>
        <p:txBody>
          <a:bodyPr/>
          <a:lstStyle/>
          <a:p>
            <a:endParaRPr lang="en-US"/>
          </a:p>
        </p:txBody>
      </p:sp>
      <p:sp>
        <p:nvSpPr>
          <p:cNvPr id="26" name="Text 24"/>
          <p:cNvSpPr/>
          <p:nvPr/>
        </p:nvSpPr>
        <p:spPr>
          <a:xfrm>
            <a:off x="640080" y="5550408"/>
            <a:ext cx="1554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2021+</a:t>
            </a:r>
            <a:endParaRPr lang="en-US" sz="1600" dirty="0"/>
          </a:p>
        </p:txBody>
      </p:sp>
      <p:sp>
        <p:nvSpPr>
          <p:cNvPr id="27" name="Text 25"/>
          <p:cNvSpPr/>
          <p:nvPr/>
        </p:nvSpPr>
        <p:spPr>
          <a:xfrm>
            <a:off x="2377440" y="5550408"/>
            <a:ext cx="9144000" cy="45720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BCMA-directed CAR-T cells and bispecific antibodies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5</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Plasma cells: antibody production </a:t>
            </a:r>
            <a:endParaRPr lang="en-US" sz="2800" dirty="0"/>
          </a:p>
        </p:txBody>
      </p:sp>
      <p:sp>
        <p:nvSpPr>
          <p:cNvPr id="5" name="Text 3"/>
          <p:cNvSpPr/>
          <p:nvPr/>
        </p:nvSpPr>
        <p:spPr>
          <a:xfrm>
            <a:off x="731520" y="1234440"/>
            <a:ext cx="6035040" cy="4754880"/>
          </a:xfrm>
          <a:prstGeom prst="rect">
            <a:avLst/>
          </a:prstGeom>
          <a:noFill/>
          <a:ln/>
        </p:spPr>
        <p:txBody>
          <a:bodyPr wrap="square" lIns="0" tIns="0" rIns="0" bIns="0" rtlCol="0" anchor="t"/>
          <a:lstStyle/>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B lymphocytes mature into plasma cells in the germinal center, then home to the bone marrow.</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Role: secrete antibodies (immunoglobulins) </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Maturation requires error-prone DNA rearrangement (VDJ, class switching) </a:t>
            </a:r>
            <a:r>
              <a:rPr lang="en-US" dirty="0">
                <a:solidFill>
                  <a:srgbClr val="1F2126"/>
                </a:solidFill>
                <a:latin typeface="Calibri" pitchFamily="34" charset="0"/>
                <a:ea typeface="Calibri" pitchFamily="34" charset="-122"/>
                <a:cs typeface="Calibri" pitchFamily="34" charset="-120"/>
                <a:sym typeface="Wingdings" pitchFamily="2" charset="2"/>
              </a:rPr>
              <a:t></a:t>
            </a:r>
            <a:r>
              <a:rPr lang="en-US" dirty="0">
                <a:solidFill>
                  <a:srgbClr val="1F2126"/>
                </a:solidFill>
                <a:latin typeface="Calibri" pitchFamily="34" charset="0"/>
                <a:ea typeface="Calibri" pitchFamily="34" charset="-122"/>
                <a:cs typeface="Calibri" pitchFamily="34" charset="-120"/>
              </a:rPr>
              <a:t> predisposing to malignant transformation.</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Healthy marrow is polyclonal — many plasma cells making many different antibodies </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Plasma cell disorders </a:t>
            </a:r>
            <a:r>
              <a:rPr lang="en-US" dirty="0">
                <a:solidFill>
                  <a:srgbClr val="1F2126"/>
                </a:solidFill>
                <a:latin typeface="Calibri" pitchFamily="34" charset="0"/>
                <a:ea typeface="Calibri" pitchFamily="34" charset="-122"/>
                <a:cs typeface="Calibri" pitchFamily="34" charset="-120"/>
                <a:sym typeface="Wingdings" pitchFamily="2" charset="2"/>
              </a:rPr>
              <a:t></a:t>
            </a:r>
            <a:r>
              <a:rPr lang="en-US" dirty="0">
                <a:solidFill>
                  <a:srgbClr val="1F2126"/>
                </a:solidFill>
                <a:latin typeface="Calibri" pitchFamily="34" charset="0"/>
                <a:ea typeface="Calibri" pitchFamily="34" charset="-122"/>
                <a:cs typeface="Calibri" pitchFamily="34" charset="-120"/>
              </a:rPr>
              <a:t> ONE clone overproducing ONE identical antibody = a monoclonal (M) protein.</a:t>
            </a:r>
            <a:endParaRPr lang="en-US" dirty="0"/>
          </a:p>
        </p:txBody>
      </p:sp>
      <p:sp>
        <p:nvSpPr>
          <p:cNvPr id="6" name="Text 4"/>
          <p:cNvSpPr/>
          <p:nvPr/>
        </p:nvSpPr>
        <p:spPr>
          <a:xfrm>
            <a:off x="7640556" y="1651768"/>
            <a:ext cx="4754880" cy="365760"/>
          </a:xfrm>
          <a:prstGeom prst="rect">
            <a:avLst/>
          </a:prstGeom>
          <a:noFill/>
          <a:ln/>
        </p:spPr>
        <p:txBody>
          <a:bodyPr wrap="square" lIns="0" tIns="0" rIns="0" bIns="0" rtlCol="0" anchor="ctr"/>
          <a:lstStyle/>
          <a:p>
            <a:pPr marL="0" indent="0">
              <a:buNone/>
            </a:pPr>
            <a:r>
              <a:rPr lang="en-US" sz="1500" b="1" dirty="0">
                <a:solidFill>
                  <a:srgbClr val="8C1D2C"/>
                </a:solidFill>
                <a:latin typeface="Calibri" pitchFamily="34" charset="0"/>
                <a:ea typeface="Calibri" pitchFamily="34" charset="-122"/>
                <a:cs typeface="Calibri" pitchFamily="34" charset="-120"/>
              </a:rPr>
              <a:t>One antibody = 2 heavy + 2 light chains</a:t>
            </a:r>
            <a:endParaRPr lang="en-US" sz="1500" dirty="0"/>
          </a:p>
        </p:txBody>
      </p:sp>
      <p:sp>
        <p:nvSpPr>
          <p:cNvPr id="7" name="Shape 5"/>
          <p:cNvSpPr/>
          <p:nvPr/>
        </p:nvSpPr>
        <p:spPr>
          <a:xfrm>
            <a:off x="7909560" y="2606040"/>
            <a:ext cx="1143000" cy="1234440"/>
          </a:xfrm>
          <a:prstGeom prst="line">
            <a:avLst/>
          </a:prstGeom>
          <a:noFill/>
          <a:ln w="114300">
            <a:solidFill>
              <a:srgbClr val="8C1D2C"/>
            </a:solidFill>
            <a:prstDash val="solid"/>
          </a:ln>
        </p:spPr>
        <p:txBody>
          <a:bodyPr/>
          <a:lstStyle/>
          <a:p>
            <a:endParaRPr lang="en-US"/>
          </a:p>
        </p:txBody>
      </p:sp>
      <p:sp>
        <p:nvSpPr>
          <p:cNvPr id="8" name="Shape 6"/>
          <p:cNvSpPr/>
          <p:nvPr/>
        </p:nvSpPr>
        <p:spPr>
          <a:xfrm flipV="1">
            <a:off x="9052560" y="2606040"/>
            <a:ext cx="1143000" cy="1234440"/>
          </a:xfrm>
          <a:prstGeom prst="line">
            <a:avLst/>
          </a:prstGeom>
          <a:noFill/>
          <a:ln w="114300">
            <a:solidFill>
              <a:srgbClr val="8C1D2C"/>
            </a:solidFill>
            <a:prstDash val="solid"/>
          </a:ln>
        </p:spPr>
        <p:txBody>
          <a:bodyPr/>
          <a:lstStyle/>
          <a:p>
            <a:endParaRPr lang="en-US"/>
          </a:p>
        </p:txBody>
      </p:sp>
      <p:sp>
        <p:nvSpPr>
          <p:cNvPr id="9" name="Shape 7"/>
          <p:cNvSpPr/>
          <p:nvPr/>
        </p:nvSpPr>
        <p:spPr>
          <a:xfrm>
            <a:off x="9052560" y="3840480"/>
            <a:ext cx="0" cy="1325880"/>
          </a:xfrm>
          <a:prstGeom prst="line">
            <a:avLst/>
          </a:prstGeom>
          <a:noFill/>
          <a:ln w="114300">
            <a:solidFill>
              <a:srgbClr val="1F2126"/>
            </a:solidFill>
            <a:prstDash val="solid"/>
          </a:ln>
        </p:spPr>
        <p:txBody>
          <a:bodyPr/>
          <a:lstStyle/>
          <a:p>
            <a:endParaRPr lang="en-US"/>
          </a:p>
        </p:txBody>
      </p:sp>
      <p:sp>
        <p:nvSpPr>
          <p:cNvPr id="10" name="Shape 8"/>
          <p:cNvSpPr/>
          <p:nvPr/>
        </p:nvSpPr>
        <p:spPr>
          <a:xfrm>
            <a:off x="8008445" y="2523850"/>
            <a:ext cx="640080" cy="713232"/>
          </a:xfrm>
          <a:prstGeom prst="line">
            <a:avLst/>
          </a:prstGeom>
          <a:noFill/>
          <a:ln w="114300">
            <a:solidFill>
              <a:srgbClr val="0E7C72"/>
            </a:solidFill>
            <a:prstDash val="solid"/>
          </a:ln>
        </p:spPr>
        <p:txBody>
          <a:bodyPr/>
          <a:lstStyle/>
          <a:p>
            <a:endParaRPr lang="en-US"/>
          </a:p>
        </p:txBody>
      </p:sp>
      <p:sp>
        <p:nvSpPr>
          <p:cNvPr id="11" name="Shape 9"/>
          <p:cNvSpPr/>
          <p:nvPr/>
        </p:nvSpPr>
        <p:spPr>
          <a:xfrm flipV="1">
            <a:off x="9464040" y="2523744"/>
            <a:ext cx="640080" cy="713232"/>
          </a:xfrm>
          <a:prstGeom prst="line">
            <a:avLst/>
          </a:prstGeom>
          <a:noFill/>
          <a:ln w="114300">
            <a:solidFill>
              <a:srgbClr val="0E7C72"/>
            </a:solidFill>
            <a:prstDash val="solid"/>
          </a:ln>
        </p:spPr>
        <p:txBody>
          <a:bodyPr/>
          <a:lstStyle/>
          <a:p>
            <a:endParaRPr lang="en-US"/>
          </a:p>
        </p:txBody>
      </p:sp>
      <p:sp>
        <p:nvSpPr>
          <p:cNvPr id="12" name="Text 10"/>
          <p:cNvSpPr/>
          <p:nvPr/>
        </p:nvSpPr>
        <p:spPr>
          <a:xfrm>
            <a:off x="6858000" y="5029200"/>
            <a:ext cx="2194560" cy="274320"/>
          </a:xfrm>
          <a:prstGeom prst="rect">
            <a:avLst/>
          </a:prstGeom>
          <a:noFill/>
          <a:ln/>
        </p:spPr>
        <p:txBody>
          <a:bodyPr wrap="square" lIns="0" tIns="0" rIns="0" bIns="0" rtlCol="0" anchor="ctr"/>
          <a:lstStyle/>
          <a:p>
            <a:pPr marL="0" indent="0" algn="ctr">
              <a:buNone/>
            </a:pPr>
            <a:r>
              <a:rPr lang="en-US" sz="1300" b="1" dirty="0">
                <a:solidFill>
                  <a:srgbClr val="8C1D2C"/>
                </a:solidFill>
                <a:latin typeface="Calibri" pitchFamily="34" charset="0"/>
                <a:ea typeface="Calibri" pitchFamily="34" charset="-122"/>
                <a:cs typeface="Calibri" pitchFamily="34" charset="-120"/>
              </a:rPr>
              <a:t>Heavy (class)</a:t>
            </a:r>
            <a:endParaRPr lang="en-US" sz="1300" dirty="0"/>
          </a:p>
        </p:txBody>
      </p:sp>
      <p:sp>
        <p:nvSpPr>
          <p:cNvPr id="13" name="Text 11"/>
          <p:cNvSpPr/>
          <p:nvPr/>
        </p:nvSpPr>
        <p:spPr>
          <a:xfrm>
            <a:off x="9235440" y="5029200"/>
            <a:ext cx="2194560" cy="274320"/>
          </a:xfrm>
          <a:prstGeom prst="rect">
            <a:avLst/>
          </a:prstGeom>
          <a:noFill/>
          <a:ln/>
        </p:spPr>
        <p:txBody>
          <a:bodyPr wrap="square" lIns="0" tIns="0" rIns="0" bIns="0" rtlCol="0" anchor="ctr"/>
          <a:lstStyle/>
          <a:p>
            <a:pPr marL="0" indent="0" algn="ctr">
              <a:buNone/>
            </a:pPr>
            <a:r>
              <a:rPr lang="en-US" sz="1300" b="1" dirty="0">
                <a:solidFill>
                  <a:srgbClr val="0E7C72"/>
                </a:solidFill>
                <a:latin typeface="Calibri" pitchFamily="34" charset="0"/>
                <a:ea typeface="Calibri" pitchFamily="34" charset="-122"/>
                <a:cs typeface="Calibri" pitchFamily="34" charset="-120"/>
              </a:rPr>
              <a:t>Light (κ or λ)</a:t>
            </a:r>
            <a:endParaRPr lang="en-US" sz="1300" dirty="0"/>
          </a:p>
        </p:txBody>
      </p:sp>
      <p:sp>
        <p:nvSpPr>
          <p:cNvPr id="14" name="Text 12"/>
          <p:cNvSpPr/>
          <p:nvPr/>
        </p:nvSpPr>
        <p:spPr>
          <a:xfrm>
            <a:off x="6858000" y="5440680"/>
            <a:ext cx="4846320" cy="640080"/>
          </a:xfrm>
          <a:prstGeom prst="rect">
            <a:avLst/>
          </a:prstGeom>
          <a:noFill/>
          <a:ln/>
        </p:spPr>
        <p:txBody>
          <a:bodyPr wrap="square" lIns="0" tIns="0" rIns="0" bIns="0" rtlCol="0" anchor="ctr"/>
          <a:lstStyle/>
          <a:p>
            <a:pPr marL="0" indent="0" algn="ctr">
              <a:buNone/>
            </a:pPr>
            <a:r>
              <a:rPr lang="en-US" sz="1300" i="1" dirty="0">
                <a:solidFill>
                  <a:srgbClr val="5F636B"/>
                </a:solidFill>
                <a:latin typeface="Calibri" pitchFamily="34" charset="0"/>
                <a:ea typeface="Calibri" pitchFamily="34" charset="-122"/>
                <a:cs typeface="Calibri" pitchFamily="34" charset="-120"/>
              </a:rPr>
              <a:t>Heavy chain class: IgG, IgA, IgM, IgD, IgE.</a:t>
            </a:r>
            <a:endParaRPr lang="en-US" sz="1300" dirty="0"/>
          </a:p>
          <a:p>
            <a:pPr marL="0" indent="0" algn="ctr">
              <a:buNone/>
            </a:pPr>
            <a:r>
              <a:rPr lang="en-US" sz="1300" i="1" dirty="0">
                <a:solidFill>
                  <a:srgbClr val="5F636B"/>
                </a:solidFill>
                <a:latin typeface="Calibri" pitchFamily="34" charset="0"/>
                <a:ea typeface="Calibri" pitchFamily="34" charset="-122"/>
                <a:cs typeface="Calibri" pitchFamily="34" charset="-120"/>
              </a:rPr>
              <a:t>Light chain is kappa (κ) or lambda (λ).</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6</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Plasma Cell Disorders: Continuum</a:t>
            </a:r>
            <a:endParaRPr lang="en-US" sz="2800" dirty="0"/>
          </a:p>
        </p:txBody>
      </p:sp>
      <p:sp>
        <p:nvSpPr>
          <p:cNvPr id="5" name="Text 3"/>
          <p:cNvSpPr/>
          <p:nvPr/>
        </p:nvSpPr>
        <p:spPr>
          <a:xfrm>
            <a:off x="640080" y="1554480"/>
            <a:ext cx="3566160" cy="457200"/>
          </a:xfrm>
          <a:prstGeom prst="rect">
            <a:avLst/>
          </a:prstGeom>
          <a:noFill/>
          <a:ln/>
        </p:spPr>
        <p:txBody>
          <a:bodyPr wrap="square" lIns="0" tIns="0" rIns="0" bIns="0" rtlCol="0" anchor="ctr"/>
          <a:lstStyle/>
          <a:p>
            <a:pPr marL="0" indent="0" algn="ctr">
              <a:buNone/>
            </a:pPr>
            <a:r>
              <a:rPr lang="en-US" sz="1800" b="1" dirty="0">
                <a:solidFill>
                  <a:srgbClr val="0E7C72"/>
                </a:solidFill>
                <a:latin typeface="Calibri" pitchFamily="34" charset="0"/>
                <a:ea typeface="Calibri" pitchFamily="34" charset="-122"/>
                <a:cs typeface="Calibri" pitchFamily="34" charset="-120"/>
              </a:rPr>
              <a:t>MGUS</a:t>
            </a:r>
            <a:endParaRPr lang="en-US" sz="1800" dirty="0"/>
          </a:p>
        </p:txBody>
      </p:sp>
      <p:sp>
        <p:nvSpPr>
          <p:cNvPr id="6" name="Shape 4"/>
          <p:cNvSpPr/>
          <p:nvPr/>
        </p:nvSpPr>
        <p:spPr>
          <a:xfrm>
            <a:off x="640080" y="2103120"/>
            <a:ext cx="3566160" cy="2468880"/>
          </a:xfrm>
          <a:prstGeom prst="roundRect">
            <a:avLst>
              <a:gd name="adj" fmla="val 2222"/>
            </a:avLst>
          </a:prstGeom>
          <a:solidFill>
            <a:srgbClr val="E9F4F2"/>
          </a:solidFill>
          <a:ln/>
        </p:spPr>
        <p:txBody>
          <a:bodyPr/>
          <a:lstStyle/>
          <a:p>
            <a:endParaRPr lang="en-US"/>
          </a:p>
        </p:txBody>
      </p:sp>
      <p:sp>
        <p:nvSpPr>
          <p:cNvPr id="7" name="Text 5"/>
          <p:cNvSpPr/>
          <p:nvPr/>
        </p:nvSpPr>
        <p:spPr>
          <a:xfrm>
            <a:off x="822960" y="2286000"/>
            <a:ext cx="3200400" cy="1371600"/>
          </a:xfrm>
          <a:prstGeom prst="rect">
            <a:avLst/>
          </a:prstGeom>
          <a:noFill/>
          <a:ln/>
        </p:spPr>
        <p:txBody>
          <a:bodyPr wrap="square" lIns="0" tIns="0" rIns="0" bIns="0" rtlCol="0" anchor="t"/>
          <a:lstStyle/>
          <a:p>
            <a:pPr marL="0" indent="0" algn="ctr">
              <a:buNone/>
            </a:pPr>
            <a:r>
              <a:rPr lang="en-US" sz="1600" dirty="0">
                <a:solidFill>
                  <a:srgbClr val="1F2126"/>
                </a:solidFill>
                <a:latin typeface="Calibri" pitchFamily="34" charset="0"/>
                <a:ea typeface="Calibri" pitchFamily="34" charset="-122"/>
                <a:cs typeface="Calibri" pitchFamily="34" charset="-120"/>
              </a:rPr>
              <a:t>M-protein &lt; 3 g/dL, marrow PC &lt; 10%, no end-organ damage</a:t>
            </a:r>
            <a:endParaRPr lang="en-US" sz="1600" dirty="0"/>
          </a:p>
        </p:txBody>
      </p:sp>
      <p:sp>
        <p:nvSpPr>
          <p:cNvPr id="8" name="Text 6"/>
          <p:cNvSpPr/>
          <p:nvPr/>
        </p:nvSpPr>
        <p:spPr>
          <a:xfrm>
            <a:off x="822960" y="3840480"/>
            <a:ext cx="3200400" cy="640080"/>
          </a:xfrm>
          <a:prstGeom prst="rect">
            <a:avLst/>
          </a:prstGeom>
          <a:noFill/>
          <a:ln/>
        </p:spPr>
        <p:txBody>
          <a:bodyPr wrap="square" lIns="0" tIns="0" rIns="0" bIns="0" rtlCol="0" anchor="ctr"/>
          <a:lstStyle/>
          <a:p>
            <a:pPr marL="0" indent="0" algn="ctr">
              <a:buNone/>
            </a:pPr>
            <a:r>
              <a:rPr lang="en-US" sz="1350" i="1" dirty="0">
                <a:solidFill>
                  <a:srgbClr val="5F636B"/>
                </a:solidFill>
                <a:latin typeface="Calibri" pitchFamily="34" charset="0"/>
                <a:ea typeface="Calibri" pitchFamily="34" charset="-122"/>
                <a:cs typeface="Calibri" pitchFamily="34" charset="-120"/>
              </a:rPr>
              <a:t>Premalignant, silent — ~1%/yr to myeloma</a:t>
            </a:r>
            <a:endParaRPr lang="en-US" sz="1350" dirty="0"/>
          </a:p>
        </p:txBody>
      </p:sp>
      <p:sp>
        <p:nvSpPr>
          <p:cNvPr id="9" name="Text 7"/>
          <p:cNvSpPr/>
          <p:nvPr/>
        </p:nvSpPr>
        <p:spPr>
          <a:xfrm>
            <a:off x="4434840" y="1554480"/>
            <a:ext cx="3566160" cy="457200"/>
          </a:xfrm>
          <a:prstGeom prst="rect">
            <a:avLst/>
          </a:prstGeom>
          <a:noFill/>
          <a:ln/>
        </p:spPr>
        <p:txBody>
          <a:bodyPr wrap="square" lIns="0" tIns="0" rIns="0" bIns="0" rtlCol="0" anchor="ctr"/>
          <a:lstStyle/>
          <a:p>
            <a:pPr marL="0" indent="0" algn="ctr">
              <a:buNone/>
            </a:pPr>
            <a:r>
              <a:rPr lang="en-US" sz="1800" b="1" dirty="0">
                <a:solidFill>
                  <a:srgbClr val="B07A1E"/>
                </a:solidFill>
                <a:latin typeface="Calibri" pitchFamily="34" charset="0"/>
                <a:ea typeface="Calibri" pitchFamily="34" charset="-122"/>
                <a:cs typeface="Calibri" pitchFamily="34" charset="-120"/>
              </a:rPr>
              <a:t>Smoldering (SMM)</a:t>
            </a:r>
            <a:endParaRPr lang="en-US" sz="1800" dirty="0"/>
          </a:p>
        </p:txBody>
      </p:sp>
      <p:sp>
        <p:nvSpPr>
          <p:cNvPr id="10" name="Shape 8"/>
          <p:cNvSpPr/>
          <p:nvPr/>
        </p:nvSpPr>
        <p:spPr>
          <a:xfrm>
            <a:off x="4434840" y="2103120"/>
            <a:ext cx="3566160" cy="2468880"/>
          </a:xfrm>
          <a:prstGeom prst="roundRect">
            <a:avLst>
              <a:gd name="adj" fmla="val 2222"/>
            </a:avLst>
          </a:prstGeom>
          <a:solidFill>
            <a:srgbClr val="FBF5EA"/>
          </a:solidFill>
          <a:ln/>
        </p:spPr>
        <p:txBody>
          <a:bodyPr/>
          <a:lstStyle/>
          <a:p>
            <a:endParaRPr lang="en-US"/>
          </a:p>
        </p:txBody>
      </p:sp>
      <p:sp>
        <p:nvSpPr>
          <p:cNvPr id="11" name="Text 9"/>
          <p:cNvSpPr/>
          <p:nvPr/>
        </p:nvSpPr>
        <p:spPr>
          <a:xfrm>
            <a:off x="4617720" y="2286000"/>
            <a:ext cx="3200400" cy="1371600"/>
          </a:xfrm>
          <a:prstGeom prst="rect">
            <a:avLst/>
          </a:prstGeom>
          <a:noFill/>
          <a:ln/>
        </p:spPr>
        <p:txBody>
          <a:bodyPr wrap="square" lIns="0" tIns="0" rIns="0" bIns="0" rtlCol="0" anchor="t"/>
          <a:lstStyle/>
          <a:p>
            <a:pPr marL="0" indent="0" algn="ctr">
              <a:buNone/>
            </a:pPr>
            <a:r>
              <a:rPr lang="en-US" sz="1600" dirty="0">
                <a:solidFill>
                  <a:srgbClr val="1F2126"/>
                </a:solidFill>
                <a:latin typeface="Calibri" pitchFamily="34" charset="0"/>
                <a:ea typeface="Calibri" pitchFamily="34" charset="-122"/>
                <a:cs typeface="Calibri" pitchFamily="34" charset="-120"/>
              </a:rPr>
              <a:t>Bigger clone (≥3 g/dL and/or 10–60% marrow PC), still no end-organ damage</a:t>
            </a:r>
            <a:endParaRPr lang="en-US" sz="1600" dirty="0"/>
          </a:p>
        </p:txBody>
      </p:sp>
      <p:sp>
        <p:nvSpPr>
          <p:cNvPr id="12" name="Text 10"/>
          <p:cNvSpPr/>
          <p:nvPr/>
        </p:nvSpPr>
        <p:spPr>
          <a:xfrm>
            <a:off x="4617720" y="3840480"/>
            <a:ext cx="3200400" cy="640080"/>
          </a:xfrm>
          <a:prstGeom prst="rect">
            <a:avLst/>
          </a:prstGeom>
          <a:noFill/>
          <a:ln/>
        </p:spPr>
        <p:txBody>
          <a:bodyPr wrap="square" lIns="0" tIns="0" rIns="0" bIns="0" rtlCol="0" anchor="ctr"/>
          <a:lstStyle/>
          <a:p>
            <a:pPr marL="0" indent="0" algn="ctr">
              <a:buNone/>
            </a:pPr>
            <a:r>
              <a:rPr lang="en-US" sz="1350" i="1" dirty="0">
                <a:solidFill>
                  <a:srgbClr val="5F636B"/>
                </a:solidFill>
                <a:latin typeface="Calibri" pitchFamily="34" charset="0"/>
                <a:ea typeface="Calibri" pitchFamily="34" charset="-122"/>
                <a:cs typeface="Calibri" pitchFamily="34" charset="-120"/>
              </a:rPr>
              <a:t>Higher risk of progression</a:t>
            </a:r>
            <a:endParaRPr lang="en-US" sz="1350" dirty="0"/>
          </a:p>
        </p:txBody>
      </p:sp>
      <p:sp>
        <p:nvSpPr>
          <p:cNvPr id="13" name="Text 11"/>
          <p:cNvSpPr/>
          <p:nvPr/>
        </p:nvSpPr>
        <p:spPr>
          <a:xfrm>
            <a:off x="8229600" y="1554480"/>
            <a:ext cx="3566160" cy="457200"/>
          </a:xfrm>
          <a:prstGeom prst="rect">
            <a:avLst/>
          </a:prstGeom>
          <a:noFill/>
          <a:ln/>
        </p:spPr>
        <p:txBody>
          <a:bodyPr wrap="square" lIns="0" tIns="0" rIns="0" bIns="0" rtlCol="0" anchor="ctr"/>
          <a:lstStyle/>
          <a:p>
            <a:pPr marL="0" indent="0" algn="ctr">
              <a:buNone/>
            </a:pPr>
            <a:r>
              <a:rPr lang="en-US" sz="1800" b="1" dirty="0">
                <a:solidFill>
                  <a:srgbClr val="8C1D2C"/>
                </a:solidFill>
                <a:latin typeface="Calibri" pitchFamily="34" charset="0"/>
                <a:ea typeface="Calibri" pitchFamily="34" charset="-122"/>
                <a:cs typeface="Calibri" pitchFamily="34" charset="-120"/>
              </a:rPr>
              <a:t>Active myeloma</a:t>
            </a:r>
            <a:endParaRPr lang="en-US" sz="1800" dirty="0"/>
          </a:p>
        </p:txBody>
      </p:sp>
      <p:sp>
        <p:nvSpPr>
          <p:cNvPr id="14" name="Shape 12"/>
          <p:cNvSpPr/>
          <p:nvPr/>
        </p:nvSpPr>
        <p:spPr>
          <a:xfrm>
            <a:off x="8229600" y="2103120"/>
            <a:ext cx="3566160" cy="2468880"/>
          </a:xfrm>
          <a:prstGeom prst="roundRect">
            <a:avLst>
              <a:gd name="adj" fmla="val 2222"/>
            </a:avLst>
          </a:prstGeom>
          <a:solidFill>
            <a:srgbClr val="F1EEEE"/>
          </a:solidFill>
          <a:ln/>
        </p:spPr>
        <p:txBody>
          <a:bodyPr/>
          <a:lstStyle/>
          <a:p>
            <a:endParaRPr lang="en-US"/>
          </a:p>
        </p:txBody>
      </p:sp>
      <p:sp>
        <p:nvSpPr>
          <p:cNvPr id="15" name="Text 13"/>
          <p:cNvSpPr/>
          <p:nvPr/>
        </p:nvSpPr>
        <p:spPr>
          <a:xfrm>
            <a:off x="8412480" y="2286000"/>
            <a:ext cx="3200400" cy="1371600"/>
          </a:xfrm>
          <a:prstGeom prst="rect">
            <a:avLst/>
          </a:prstGeom>
          <a:noFill/>
          <a:ln/>
        </p:spPr>
        <p:txBody>
          <a:bodyPr wrap="square" lIns="0" tIns="0" rIns="0" bIns="0" rtlCol="0" anchor="t"/>
          <a:lstStyle/>
          <a:p>
            <a:pPr marL="0" indent="0" algn="ctr">
              <a:buNone/>
            </a:pPr>
            <a:r>
              <a:rPr lang="en-US" sz="1600" dirty="0">
                <a:solidFill>
                  <a:srgbClr val="1F2126"/>
                </a:solidFill>
                <a:latin typeface="Calibri" pitchFamily="34" charset="0"/>
                <a:ea typeface="Calibri" pitchFamily="34" charset="-122"/>
                <a:cs typeface="Calibri" pitchFamily="34" charset="-120"/>
              </a:rPr>
              <a:t>More than 10% marrow CLONAL plasma cells with end-organ damage (CRAB) or a myeloma-defining event (SLiM)</a:t>
            </a:r>
            <a:endParaRPr lang="en-US" sz="1600" dirty="0"/>
          </a:p>
        </p:txBody>
      </p:sp>
      <p:sp>
        <p:nvSpPr>
          <p:cNvPr id="16" name="Text 14"/>
          <p:cNvSpPr/>
          <p:nvPr/>
        </p:nvSpPr>
        <p:spPr>
          <a:xfrm>
            <a:off x="8412480" y="3840480"/>
            <a:ext cx="3200400" cy="640080"/>
          </a:xfrm>
          <a:prstGeom prst="rect">
            <a:avLst/>
          </a:prstGeom>
          <a:noFill/>
          <a:ln/>
        </p:spPr>
        <p:txBody>
          <a:bodyPr wrap="square" lIns="0" tIns="0" rIns="0" bIns="0" rtlCol="0" anchor="ctr"/>
          <a:lstStyle/>
          <a:p>
            <a:pPr marL="0" indent="0" algn="ctr">
              <a:buNone/>
            </a:pPr>
            <a:r>
              <a:rPr lang="en-US" sz="1350" i="1" dirty="0">
                <a:solidFill>
                  <a:srgbClr val="5F636B"/>
                </a:solidFill>
                <a:latin typeface="Calibri" pitchFamily="34" charset="0"/>
                <a:ea typeface="Calibri" pitchFamily="34" charset="-122"/>
                <a:cs typeface="Calibri" pitchFamily="34" charset="-120"/>
              </a:rPr>
              <a:t>Needs treatment</a:t>
            </a:r>
            <a:endParaRPr lang="en-US" sz="1350" dirty="0"/>
          </a:p>
        </p:txBody>
      </p:sp>
      <p:sp>
        <p:nvSpPr>
          <p:cNvPr id="17" name="Shape 15"/>
          <p:cNvSpPr/>
          <p:nvPr/>
        </p:nvSpPr>
        <p:spPr>
          <a:xfrm>
            <a:off x="822960" y="4343400"/>
            <a:ext cx="10424160" cy="320040"/>
          </a:xfrm>
          <a:prstGeom prst="rightArrow">
            <a:avLst/>
          </a:prstGeom>
          <a:solidFill>
            <a:srgbClr val="5F636B"/>
          </a:solidFill>
          <a:ln/>
        </p:spPr>
        <p:txBody>
          <a:bodyPr/>
          <a:lstStyle/>
          <a:p>
            <a:endParaRPr lang="en-US"/>
          </a:p>
        </p:txBody>
      </p:sp>
      <p:sp>
        <p:nvSpPr>
          <p:cNvPr id="18" name="Text 16"/>
          <p:cNvSpPr/>
          <p:nvPr/>
        </p:nvSpPr>
        <p:spPr>
          <a:xfrm>
            <a:off x="822960" y="4709160"/>
            <a:ext cx="10424160" cy="320040"/>
          </a:xfrm>
          <a:prstGeom prst="rect">
            <a:avLst/>
          </a:prstGeom>
          <a:noFill/>
          <a:ln/>
        </p:spPr>
        <p:txBody>
          <a:bodyPr wrap="square" lIns="0" tIns="0" rIns="0" bIns="0" rtlCol="0" anchor="ctr"/>
          <a:lstStyle/>
          <a:p>
            <a:pPr marL="0" indent="0" algn="ctr">
              <a:buNone/>
            </a:pPr>
            <a:r>
              <a:rPr lang="en-US" sz="1350" i="1" dirty="0">
                <a:solidFill>
                  <a:srgbClr val="5F636B"/>
                </a:solidFill>
                <a:latin typeface="Calibri" pitchFamily="34" charset="0"/>
                <a:ea typeface="Calibri" pitchFamily="34" charset="-122"/>
                <a:cs typeface="Calibri" pitchFamily="34" charset="-120"/>
              </a:rPr>
              <a:t>Increasing tumor burden and risk of end-organ damage</a:t>
            </a:r>
            <a:endParaRPr lang="en-US" sz="1350" dirty="0"/>
          </a:p>
        </p:txBody>
      </p:sp>
      <p:sp>
        <p:nvSpPr>
          <p:cNvPr id="19" name="Text 17"/>
          <p:cNvSpPr/>
          <p:nvPr/>
        </p:nvSpPr>
        <p:spPr>
          <a:xfrm>
            <a:off x="731520" y="5257800"/>
            <a:ext cx="10698480" cy="640080"/>
          </a:xfrm>
          <a:prstGeom prst="rect">
            <a:avLst/>
          </a:prstGeom>
          <a:noFill/>
          <a:ln/>
        </p:spPr>
        <p:txBody>
          <a:bodyPr wrap="square" lIns="0" tIns="0" rIns="0" bIns="0" rtlCol="0" anchor="ctr"/>
          <a:lstStyle/>
          <a:p>
            <a:pPr marL="0" indent="0" algn="ctr">
              <a:buNone/>
            </a:pPr>
            <a:r>
              <a:rPr lang="en-US" sz="1600" b="1" dirty="0">
                <a:solidFill>
                  <a:srgbClr val="8C1D2C"/>
                </a:solidFill>
                <a:latin typeface="Calibri" pitchFamily="34" charset="0"/>
                <a:ea typeface="Calibri" pitchFamily="34" charset="-122"/>
                <a:cs typeface="Calibri" pitchFamily="34" charset="-120"/>
              </a:rPr>
              <a:t>Key idea: Where does the patient fall on this spectrum? </a:t>
            </a:r>
          </a:p>
          <a:p>
            <a:pPr marL="0" indent="0" algn="ctr">
              <a:buNone/>
            </a:pPr>
            <a:r>
              <a:rPr lang="en-US" sz="1600" b="1" dirty="0">
                <a:solidFill>
                  <a:srgbClr val="8C1D2C"/>
                </a:solidFill>
                <a:latin typeface="Calibri" pitchFamily="34" charset="0"/>
                <a:ea typeface="Calibri" pitchFamily="34" charset="-122"/>
                <a:cs typeface="Calibri" pitchFamily="34" charset="-120"/>
              </a:rPr>
              <a:t>MGUS and smoldering are defined by the ABSENCE of end-organ damage </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7</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Case: Ms. Mia Loma</a:t>
            </a:r>
            <a:endParaRPr lang="en-US" sz="2800" dirty="0"/>
          </a:p>
        </p:txBody>
      </p:sp>
      <p:sp>
        <p:nvSpPr>
          <p:cNvPr id="5" name="Text 3"/>
          <p:cNvSpPr/>
          <p:nvPr/>
        </p:nvSpPr>
        <p:spPr>
          <a:xfrm>
            <a:off x="731519" y="1234440"/>
            <a:ext cx="9954201" cy="2743200"/>
          </a:xfrm>
          <a:prstGeom prst="rect">
            <a:avLst/>
          </a:prstGeom>
          <a:noFill/>
          <a:ln/>
        </p:spPr>
        <p:txBody>
          <a:bodyPr wrap="square" lIns="0" tIns="0" rIns="0" bIns="0" rtlCol="0" anchor="t"/>
          <a:lstStyle/>
          <a:p>
            <a:pPr marL="203200" indent="-203200">
              <a:spcAft>
                <a:spcPts val="900"/>
              </a:spcAft>
              <a:buSzPct val="100000"/>
              <a:buChar char="•"/>
            </a:pPr>
            <a:r>
              <a:rPr lang="en-US" sz="2400" dirty="0">
                <a:solidFill>
                  <a:srgbClr val="1F2126"/>
                </a:solidFill>
                <a:latin typeface="Calibri" pitchFamily="34" charset="0"/>
                <a:ea typeface="Calibri" pitchFamily="34" charset="-122"/>
                <a:cs typeface="Calibri" pitchFamily="34" charset="-120"/>
              </a:rPr>
              <a:t>62-yr old woman who is asymptomatic. </a:t>
            </a:r>
          </a:p>
          <a:p>
            <a:pPr marL="203200" indent="-203200">
              <a:spcAft>
                <a:spcPts val="900"/>
              </a:spcAft>
              <a:buSzPct val="100000"/>
              <a:buChar char="•"/>
            </a:pPr>
            <a:r>
              <a:rPr lang="en-US" sz="2400" dirty="0">
                <a:solidFill>
                  <a:srgbClr val="1F2126"/>
                </a:solidFill>
                <a:latin typeface="Calibri" pitchFamily="34" charset="0"/>
                <a:ea typeface="Calibri" pitchFamily="34" charset="-122"/>
                <a:cs typeface="Calibri" pitchFamily="34" charset="-120"/>
              </a:rPr>
              <a:t>Routine labs on annual visit show WBC 6.5, Hg 14, </a:t>
            </a:r>
            <a:r>
              <a:rPr lang="en-US" sz="2400" dirty="0" err="1">
                <a:solidFill>
                  <a:srgbClr val="1F2126"/>
                </a:solidFill>
                <a:latin typeface="Calibri" pitchFamily="34" charset="0"/>
                <a:ea typeface="Calibri" pitchFamily="34" charset="-122"/>
                <a:cs typeface="Calibri" pitchFamily="34" charset="-120"/>
              </a:rPr>
              <a:t>Plt</a:t>
            </a:r>
            <a:r>
              <a:rPr lang="en-US" sz="2400" dirty="0">
                <a:solidFill>
                  <a:srgbClr val="1F2126"/>
                </a:solidFill>
                <a:latin typeface="Calibri" pitchFamily="34" charset="0"/>
                <a:ea typeface="Calibri" pitchFamily="34" charset="-122"/>
                <a:cs typeface="Calibri" pitchFamily="34" charset="-120"/>
              </a:rPr>
              <a:t> 256, Calcium 9.5, Creatinine 1.0, total protein 8.3 with albumin 4.0 </a:t>
            </a:r>
          </a:p>
          <a:p>
            <a:pPr marL="203200" indent="-203200">
              <a:spcAft>
                <a:spcPts val="900"/>
              </a:spcAft>
              <a:buSzPct val="100000"/>
              <a:buChar char="•"/>
            </a:pPr>
            <a:endParaRPr lang="en-US" sz="1700" b="1" dirty="0">
              <a:solidFill>
                <a:srgbClr val="1F2126"/>
              </a:solidFill>
              <a:latin typeface="Calibri" pitchFamily="34" charset="0"/>
              <a:ea typeface="Calibri" pitchFamily="34" charset="-122"/>
              <a:cs typeface="Calibri" pitchFamily="34" charset="-120"/>
            </a:endParaRPr>
          </a:p>
        </p:txBody>
      </p:sp>
      <p:sp>
        <p:nvSpPr>
          <p:cNvPr id="6" name="Shape 4"/>
          <p:cNvSpPr/>
          <p:nvPr/>
        </p:nvSpPr>
        <p:spPr>
          <a:xfrm>
            <a:off x="731520" y="4114800"/>
            <a:ext cx="6583680" cy="1828800"/>
          </a:xfrm>
          <a:prstGeom prst="roundRect">
            <a:avLst>
              <a:gd name="adj" fmla="val 3000"/>
            </a:avLst>
          </a:prstGeom>
          <a:solidFill>
            <a:srgbClr val="F1EEEE"/>
          </a:solidFill>
          <a:ln/>
        </p:spPr>
        <p:txBody>
          <a:bodyPr/>
          <a:lstStyle/>
          <a:p>
            <a:endParaRPr lang="en-US"/>
          </a:p>
        </p:txBody>
      </p:sp>
      <p:sp>
        <p:nvSpPr>
          <p:cNvPr id="7" name="Text 5"/>
          <p:cNvSpPr/>
          <p:nvPr/>
        </p:nvSpPr>
        <p:spPr>
          <a:xfrm>
            <a:off x="914400" y="4297680"/>
            <a:ext cx="6217920" cy="146304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Question</a:t>
            </a:r>
          </a:p>
          <a:p>
            <a:pPr marL="0" indent="0">
              <a:buNone/>
            </a:pPr>
            <a:endParaRPr lang="en-US" sz="1600" b="1" dirty="0">
              <a:solidFill>
                <a:srgbClr val="8C1D2C"/>
              </a:solidFill>
              <a:latin typeface="Calibri" pitchFamily="34" charset="0"/>
              <a:cs typeface="Calibri" pitchFamily="34" charset="-120"/>
            </a:endParaRPr>
          </a:p>
          <a:p>
            <a:pPr marL="203200" indent="-203200">
              <a:spcAft>
                <a:spcPts val="900"/>
              </a:spcAft>
              <a:buSzPct val="100000"/>
              <a:buChar char="•"/>
            </a:pPr>
            <a:r>
              <a:rPr lang="en-US" sz="1600" b="1" dirty="0">
                <a:solidFill>
                  <a:srgbClr val="1F2126"/>
                </a:solidFill>
                <a:latin typeface="Calibri" pitchFamily="34" charset="0"/>
                <a:ea typeface="Calibri" pitchFamily="34" charset="-122"/>
                <a:cs typeface="Calibri" pitchFamily="34" charset="-120"/>
              </a:rPr>
              <a:t>Incidental high total protein with normal albumin – thoughts? </a:t>
            </a:r>
          </a:p>
          <a:p>
            <a:pPr marL="203200" indent="-203200">
              <a:spcAft>
                <a:spcPts val="900"/>
              </a:spcAft>
              <a:buSzPct val="100000"/>
              <a:buChar char="•"/>
            </a:pPr>
            <a:r>
              <a:rPr lang="en-US" sz="1600" b="1" dirty="0">
                <a:solidFill>
                  <a:srgbClr val="1F2126"/>
                </a:solidFill>
                <a:latin typeface="Calibri" pitchFamily="34" charset="0"/>
                <a:ea typeface="Calibri" pitchFamily="34" charset="-122"/>
                <a:cs typeface="Calibri" pitchFamily="34" charset="-120"/>
              </a:rPr>
              <a:t>Any additional workup? </a:t>
            </a:r>
          </a:p>
          <a:p>
            <a:pPr marL="0" indent="0">
              <a:buNone/>
            </a:pP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8</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Additional Tests: “Myeloma Tests”</a:t>
            </a:r>
            <a:endParaRPr lang="en-US" sz="2800" dirty="0"/>
          </a:p>
        </p:txBody>
      </p:sp>
      <p:sp>
        <p:nvSpPr>
          <p:cNvPr id="5" name="Text 3"/>
          <p:cNvSpPr/>
          <p:nvPr/>
        </p:nvSpPr>
        <p:spPr>
          <a:xfrm>
            <a:off x="640080" y="1417320"/>
            <a:ext cx="2468880" cy="86868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Serum Electrophoresis</a:t>
            </a:r>
            <a:endParaRPr lang="en-US" sz="1800" dirty="0"/>
          </a:p>
        </p:txBody>
      </p:sp>
      <p:sp>
        <p:nvSpPr>
          <p:cNvPr id="6" name="Text 4"/>
          <p:cNvSpPr/>
          <p:nvPr/>
        </p:nvSpPr>
        <p:spPr>
          <a:xfrm>
            <a:off x="3200400" y="1417320"/>
            <a:ext cx="8321040" cy="868680"/>
          </a:xfrm>
          <a:prstGeom prst="rect">
            <a:avLst/>
          </a:prstGeom>
          <a:noFill/>
          <a:ln/>
        </p:spPr>
        <p:txBody>
          <a:bodyPr wrap="square" lIns="0" tIns="0" rIns="0" bIns="0" rtlCol="0" anchor="ctr"/>
          <a:lstStyle/>
          <a:p>
            <a:pPr marL="0" indent="0">
              <a:buNone/>
            </a:pPr>
            <a:r>
              <a:rPr lang="en-US" sz="1650" dirty="0">
                <a:solidFill>
                  <a:srgbClr val="1F2126"/>
                </a:solidFill>
                <a:latin typeface="Calibri" pitchFamily="34" charset="0"/>
                <a:ea typeface="Calibri" pitchFamily="34" charset="-122"/>
                <a:cs typeface="Calibri" pitchFamily="34" charset="-120"/>
              </a:rPr>
              <a:t>Serum protein electrophoresis — is there an M-spike, and how big? (quantifies)</a:t>
            </a:r>
            <a:endParaRPr lang="en-US" sz="1650" dirty="0"/>
          </a:p>
        </p:txBody>
      </p:sp>
      <p:sp>
        <p:nvSpPr>
          <p:cNvPr id="7" name="Shape 5"/>
          <p:cNvSpPr/>
          <p:nvPr/>
        </p:nvSpPr>
        <p:spPr>
          <a:xfrm>
            <a:off x="640080" y="2331720"/>
            <a:ext cx="10881360" cy="0"/>
          </a:xfrm>
          <a:prstGeom prst="line">
            <a:avLst/>
          </a:prstGeom>
          <a:noFill/>
          <a:ln w="12700">
            <a:solidFill>
              <a:srgbClr val="D9D4D4"/>
            </a:solidFill>
            <a:prstDash val="solid"/>
          </a:ln>
        </p:spPr>
        <p:txBody>
          <a:bodyPr/>
          <a:lstStyle/>
          <a:p>
            <a:endParaRPr lang="en-US"/>
          </a:p>
        </p:txBody>
      </p:sp>
      <p:sp>
        <p:nvSpPr>
          <p:cNvPr id="8" name="Text 6"/>
          <p:cNvSpPr/>
          <p:nvPr/>
        </p:nvSpPr>
        <p:spPr>
          <a:xfrm>
            <a:off x="640080" y="2468880"/>
            <a:ext cx="2468880" cy="86868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Immunofixation</a:t>
            </a:r>
            <a:endParaRPr lang="en-US" sz="1800" dirty="0"/>
          </a:p>
        </p:txBody>
      </p:sp>
      <p:sp>
        <p:nvSpPr>
          <p:cNvPr id="9" name="Text 7"/>
          <p:cNvSpPr/>
          <p:nvPr/>
        </p:nvSpPr>
        <p:spPr>
          <a:xfrm>
            <a:off x="3200400" y="2468880"/>
            <a:ext cx="8321040" cy="868680"/>
          </a:xfrm>
          <a:prstGeom prst="rect">
            <a:avLst/>
          </a:prstGeom>
          <a:noFill/>
          <a:ln/>
        </p:spPr>
        <p:txBody>
          <a:bodyPr wrap="square" lIns="0" tIns="0" rIns="0" bIns="0" rtlCol="0" anchor="ctr"/>
          <a:lstStyle/>
          <a:p>
            <a:pPr marL="0" indent="0">
              <a:buNone/>
            </a:pPr>
            <a:r>
              <a:rPr lang="en-US" sz="1650" dirty="0">
                <a:solidFill>
                  <a:srgbClr val="1F2126"/>
                </a:solidFill>
                <a:latin typeface="Calibri" pitchFamily="34" charset="0"/>
                <a:ea typeface="Calibri" pitchFamily="34" charset="-122"/>
                <a:cs typeface="Calibri" pitchFamily="34" charset="-120"/>
              </a:rPr>
              <a:t>Immunofixation — what TYPE is it? e.g. IgG-κ, IgA-λ (identifies)</a:t>
            </a:r>
            <a:endParaRPr lang="en-US" sz="1650" dirty="0"/>
          </a:p>
        </p:txBody>
      </p:sp>
      <p:sp>
        <p:nvSpPr>
          <p:cNvPr id="10" name="Shape 8"/>
          <p:cNvSpPr/>
          <p:nvPr/>
        </p:nvSpPr>
        <p:spPr>
          <a:xfrm>
            <a:off x="640080" y="3383280"/>
            <a:ext cx="10881360" cy="0"/>
          </a:xfrm>
          <a:prstGeom prst="line">
            <a:avLst/>
          </a:prstGeom>
          <a:noFill/>
          <a:ln w="12700">
            <a:solidFill>
              <a:srgbClr val="D9D4D4"/>
            </a:solidFill>
            <a:prstDash val="solid"/>
          </a:ln>
        </p:spPr>
        <p:txBody>
          <a:bodyPr/>
          <a:lstStyle/>
          <a:p>
            <a:endParaRPr lang="en-US"/>
          </a:p>
        </p:txBody>
      </p:sp>
      <p:sp>
        <p:nvSpPr>
          <p:cNvPr id="11" name="Text 9"/>
          <p:cNvSpPr/>
          <p:nvPr/>
        </p:nvSpPr>
        <p:spPr>
          <a:xfrm>
            <a:off x="640080" y="3520440"/>
            <a:ext cx="2468880" cy="86868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Free Light Chains</a:t>
            </a:r>
            <a:endParaRPr lang="en-US" sz="1800" dirty="0"/>
          </a:p>
        </p:txBody>
      </p:sp>
      <p:sp>
        <p:nvSpPr>
          <p:cNvPr id="12" name="Text 10"/>
          <p:cNvSpPr/>
          <p:nvPr/>
        </p:nvSpPr>
        <p:spPr>
          <a:xfrm>
            <a:off x="3200400" y="3520440"/>
            <a:ext cx="8321040" cy="868680"/>
          </a:xfrm>
          <a:prstGeom prst="rect">
            <a:avLst/>
          </a:prstGeom>
          <a:noFill/>
          <a:ln/>
        </p:spPr>
        <p:txBody>
          <a:bodyPr wrap="square" lIns="0" tIns="0" rIns="0" bIns="0" rtlCol="0" anchor="ctr"/>
          <a:lstStyle/>
          <a:p>
            <a:pPr marL="0" indent="0">
              <a:buNone/>
            </a:pPr>
            <a:r>
              <a:rPr lang="en-US" sz="1650" dirty="0">
                <a:solidFill>
                  <a:srgbClr val="1F2126"/>
                </a:solidFill>
                <a:latin typeface="Calibri" pitchFamily="34" charset="0"/>
                <a:ea typeface="Calibri" pitchFamily="34" charset="-122"/>
                <a:cs typeface="Calibri" pitchFamily="34" charset="-120"/>
              </a:rPr>
              <a:t>Serum free light chains + κ/λ ratio — catches light-chain-only disease/burden; prognostic</a:t>
            </a:r>
            <a:endParaRPr lang="en-US" sz="1650" dirty="0"/>
          </a:p>
        </p:txBody>
      </p:sp>
      <p:sp>
        <p:nvSpPr>
          <p:cNvPr id="13" name="Shape 11"/>
          <p:cNvSpPr/>
          <p:nvPr/>
        </p:nvSpPr>
        <p:spPr>
          <a:xfrm>
            <a:off x="640080" y="4434840"/>
            <a:ext cx="10881360" cy="0"/>
          </a:xfrm>
          <a:prstGeom prst="line">
            <a:avLst/>
          </a:prstGeom>
          <a:noFill/>
          <a:ln w="12700">
            <a:solidFill>
              <a:srgbClr val="D9D4D4"/>
            </a:solidFill>
            <a:prstDash val="solid"/>
          </a:ln>
        </p:spPr>
        <p:txBody>
          <a:bodyPr/>
          <a:lstStyle/>
          <a:p>
            <a:endParaRPr lang="en-US"/>
          </a:p>
        </p:txBody>
      </p:sp>
      <p:sp>
        <p:nvSpPr>
          <p:cNvPr id="14" name="Text 12"/>
          <p:cNvSpPr/>
          <p:nvPr/>
        </p:nvSpPr>
        <p:spPr>
          <a:xfrm>
            <a:off x="640080" y="4572000"/>
            <a:ext cx="2468880" cy="86868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Urine (UPEP + IFE)</a:t>
            </a:r>
            <a:endParaRPr lang="en-US" sz="1800" dirty="0"/>
          </a:p>
        </p:txBody>
      </p:sp>
      <p:sp>
        <p:nvSpPr>
          <p:cNvPr id="15" name="Text 13"/>
          <p:cNvSpPr/>
          <p:nvPr/>
        </p:nvSpPr>
        <p:spPr>
          <a:xfrm>
            <a:off x="3200400" y="4572000"/>
            <a:ext cx="8321040" cy="868680"/>
          </a:xfrm>
          <a:prstGeom prst="rect">
            <a:avLst/>
          </a:prstGeom>
          <a:noFill/>
          <a:ln/>
        </p:spPr>
        <p:txBody>
          <a:bodyPr wrap="square" lIns="0" tIns="0" rIns="0" bIns="0" rtlCol="0" anchor="ctr"/>
          <a:lstStyle/>
          <a:p>
            <a:pPr marL="0" indent="0">
              <a:buNone/>
            </a:pPr>
            <a:r>
              <a:rPr lang="en-US" sz="1650" dirty="0">
                <a:solidFill>
                  <a:srgbClr val="1F2126"/>
                </a:solidFill>
                <a:latin typeface="Calibri" pitchFamily="34" charset="0"/>
                <a:ea typeface="Calibri" pitchFamily="34" charset="-122"/>
                <a:cs typeface="Calibri" pitchFamily="34" charset="-120"/>
              </a:rPr>
              <a:t>24-hour urine — detects Bence Jones (free light chains) spilling into urine</a:t>
            </a:r>
            <a:endParaRPr lang="en-US" sz="1650" dirty="0"/>
          </a:p>
        </p:txBody>
      </p:sp>
      <p:sp>
        <p:nvSpPr>
          <p:cNvPr id="16" name="Text 14"/>
          <p:cNvSpPr/>
          <p:nvPr/>
        </p:nvSpPr>
        <p:spPr>
          <a:xfrm>
            <a:off x="640080" y="5806440"/>
            <a:ext cx="10881360" cy="365760"/>
          </a:xfrm>
          <a:prstGeom prst="rect">
            <a:avLst/>
          </a:prstGeom>
          <a:noFill/>
          <a:ln/>
        </p:spPr>
        <p:txBody>
          <a:bodyPr wrap="square" lIns="0" tIns="0" rIns="0" bIns="0" rtlCol="0" anchor="ctr"/>
          <a:lstStyle/>
          <a:p>
            <a:pPr marL="0" indent="0">
              <a:buNone/>
            </a:pPr>
            <a:r>
              <a:rPr lang="en-US" sz="1500" b="1" i="1" dirty="0">
                <a:latin typeface="Calibri" pitchFamily="34" charset="0"/>
                <a:ea typeface="Calibri" pitchFamily="34" charset="-122"/>
                <a:cs typeface="Calibri" pitchFamily="34" charset="-120"/>
              </a:rPr>
              <a:t>Order them together as a panel </a:t>
            </a:r>
            <a:r>
              <a:rPr lang="en-US" sz="1500" i="1" dirty="0">
                <a:latin typeface="Calibri" pitchFamily="34" charset="0"/>
                <a:ea typeface="Calibri" pitchFamily="34" charset="-122"/>
                <a:cs typeface="Calibri" pitchFamily="34" charset="-120"/>
              </a:rPr>
              <a:t>when you suspect a plasma cell disorder.</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9</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Reading the SPEP: find the spike in the γ-region</a:t>
            </a:r>
            <a:endParaRPr lang="en-US" sz="2800" dirty="0"/>
          </a:p>
        </p:txBody>
      </p:sp>
      <p:sp>
        <p:nvSpPr>
          <p:cNvPr id="5" name="Text 3"/>
          <p:cNvSpPr/>
          <p:nvPr/>
        </p:nvSpPr>
        <p:spPr>
          <a:xfrm>
            <a:off x="731520" y="1234440"/>
            <a:ext cx="5120640" cy="475488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SPEP separates serum proteins by charge into 5 zones: albumin, α1, α2, β, γ.</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Normal γ-region is a broad, rounded hump (polyclonal antibodies).</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A monoclonal protein appears as a tall, narrow spike — the “M-spike,” measured in g/dL.</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Can distinguish MGUS vs. smoldering cutoff (3 g/dL).</a:t>
            </a:r>
          </a:p>
          <a:p>
            <a:pPr marL="203200" indent="-203200">
              <a:spcAft>
                <a:spcPts val="900"/>
              </a:spcAft>
              <a:buSzPct val="100000"/>
              <a:buChar char="•"/>
            </a:pP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Pitfall: light-chain-only clones may make NO visible spike — you still need free light chains.</a:t>
            </a:r>
            <a:endParaRPr lang="en-US" sz="2000" dirty="0"/>
          </a:p>
        </p:txBody>
      </p:sp>
      <p:sp>
        <p:nvSpPr>
          <p:cNvPr id="6" name="Shape 4"/>
          <p:cNvSpPr/>
          <p:nvPr/>
        </p:nvSpPr>
        <p:spPr>
          <a:xfrm>
            <a:off x="6309360" y="3383280"/>
            <a:ext cx="5120640" cy="0"/>
          </a:xfrm>
          <a:prstGeom prst="line">
            <a:avLst/>
          </a:prstGeom>
          <a:noFill/>
          <a:ln w="12700">
            <a:solidFill>
              <a:srgbClr val="5F636B"/>
            </a:solidFill>
            <a:prstDash val="solid"/>
          </a:ln>
        </p:spPr>
        <p:txBody>
          <a:bodyPr/>
          <a:lstStyle/>
          <a:p>
            <a:endParaRPr lang="en-US"/>
          </a:p>
        </p:txBody>
      </p:sp>
      <p:sp>
        <p:nvSpPr>
          <p:cNvPr id="7" name="Text 5"/>
          <p:cNvSpPr/>
          <p:nvPr/>
        </p:nvSpPr>
        <p:spPr>
          <a:xfrm>
            <a:off x="6309360" y="1380744"/>
            <a:ext cx="5120640" cy="274320"/>
          </a:xfrm>
          <a:prstGeom prst="rect">
            <a:avLst/>
          </a:prstGeom>
          <a:noFill/>
          <a:ln/>
        </p:spPr>
        <p:txBody>
          <a:bodyPr wrap="square" lIns="0" tIns="0" rIns="0" bIns="0" rtlCol="0" anchor="ctr"/>
          <a:lstStyle/>
          <a:p>
            <a:pPr marL="0" indent="0" algn="ctr">
              <a:buNone/>
            </a:pPr>
            <a:r>
              <a:rPr lang="en-US" sz="1250" b="1" dirty="0">
                <a:solidFill>
                  <a:srgbClr val="1F2126"/>
                </a:solidFill>
                <a:latin typeface="Calibri" pitchFamily="34" charset="0"/>
                <a:ea typeface="Calibri" pitchFamily="34" charset="-122"/>
                <a:cs typeface="Calibri" pitchFamily="34" charset="-120"/>
              </a:rPr>
              <a:t>NORMAL — broad γ hump</a:t>
            </a:r>
            <a:endParaRPr lang="en-US" sz="1250" dirty="0"/>
          </a:p>
        </p:txBody>
      </p:sp>
      <p:sp>
        <p:nvSpPr>
          <p:cNvPr id="8" name="Text 6"/>
          <p:cNvSpPr/>
          <p:nvPr/>
        </p:nvSpPr>
        <p:spPr>
          <a:xfrm>
            <a:off x="6309360" y="340156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Alb</a:t>
            </a:r>
            <a:endParaRPr lang="en-US" sz="950" dirty="0"/>
          </a:p>
        </p:txBody>
      </p:sp>
      <p:sp>
        <p:nvSpPr>
          <p:cNvPr id="9" name="Text 7"/>
          <p:cNvSpPr/>
          <p:nvPr/>
        </p:nvSpPr>
        <p:spPr>
          <a:xfrm>
            <a:off x="7333488" y="340156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α1</a:t>
            </a:r>
            <a:endParaRPr lang="en-US" sz="950" dirty="0"/>
          </a:p>
        </p:txBody>
      </p:sp>
      <p:sp>
        <p:nvSpPr>
          <p:cNvPr id="10" name="Text 8"/>
          <p:cNvSpPr/>
          <p:nvPr/>
        </p:nvSpPr>
        <p:spPr>
          <a:xfrm>
            <a:off x="8357616" y="340156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α2</a:t>
            </a:r>
            <a:endParaRPr lang="en-US" sz="950" dirty="0"/>
          </a:p>
        </p:txBody>
      </p:sp>
      <p:sp>
        <p:nvSpPr>
          <p:cNvPr id="11" name="Text 9"/>
          <p:cNvSpPr/>
          <p:nvPr/>
        </p:nvSpPr>
        <p:spPr>
          <a:xfrm>
            <a:off x="9381744" y="340156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β</a:t>
            </a:r>
            <a:endParaRPr lang="en-US" sz="950" dirty="0"/>
          </a:p>
        </p:txBody>
      </p:sp>
      <p:sp>
        <p:nvSpPr>
          <p:cNvPr id="12" name="Text 10"/>
          <p:cNvSpPr/>
          <p:nvPr/>
        </p:nvSpPr>
        <p:spPr>
          <a:xfrm>
            <a:off x="10405872" y="340156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γ</a:t>
            </a:r>
            <a:endParaRPr lang="en-US" sz="950" dirty="0"/>
          </a:p>
        </p:txBody>
      </p:sp>
      <p:sp>
        <p:nvSpPr>
          <p:cNvPr id="13" name="Shape 11"/>
          <p:cNvSpPr/>
          <p:nvPr/>
        </p:nvSpPr>
        <p:spPr>
          <a:xfrm flipV="1">
            <a:off x="6309360" y="1776222"/>
            <a:ext cx="256032" cy="1522476"/>
          </a:xfrm>
          <a:prstGeom prst="line">
            <a:avLst/>
          </a:prstGeom>
          <a:noFill/>
          <a:ln w="31750">
            <a:solidFill>
              <a:srgbClr val="0E7C72"/>
            </a:solidFill>
            <a:prstDash val="solid"/>
          </a:ln>
        </p:spPr>
        <p:txBody>
          <a:bodyPr/>
          <a:lstStyle/>
          <a:p>
            <a:endParaRPr lang="en-US"/>
          </a:p>
        </p:txBody>
      </p:sp>
      <p:sp>
        <p:nvSpPr>
          <p:cNvPr id="14" name="Shape 12"/>
          <p:cNvSpPr/>
          <p:nvPr/>
        </p:nvSpPr>
        <p:spPr>
          <a:xfrm>
            <a:off x="6565392" y="1776222"/>
            <a:ext cx="358445" cy="0"/>
          </a:xfrm>
          <a:prstGeom prst="line">
            <a:avLst/>
          </a:prstGeom>
          <a:noFill/>
          <a:ln w="31750">
            <a:solidFill>
              <a:srgbClr val="0E7C72"/>
            </a:solidFill>
            <a:prstDash val="solid"/>
          </a:ln>
        </p:spPr>
        <p:txBody>
          <a:bodyPr/>
          <a:lstStyle/>
          <a:p>
            <a:endParaRPr lang="en-US"/>
          </a:p>
        </p:txBody>
      </p:sp>
      <p:sp>
        <p:nvSpPr>
          <p:cNvPr id="15" name="Shape 13"/>
          <p:cNvSpPr/>
          <p:nvPr/>
        </p:nvSpPr>
        <p:spPr>
          <a:xfrm>
            <a:off x="6923837" y="1776222"/>
            <a:ext cx="204826" cy="1437894"/>
          </a:xfrm>
          <a:prstGeom prst="line">
            <a:avLst/>
          </a:prstGeom>
          <a:noFill/>
          <a:ln w="31750">
            <a:solidFill>
              <a:srgbClr val="0E7C72"/>
            </a:solidFill>
            <a:prstDash val="solid"/>
          </a:ln>
        </p:spPr>
        <p:txBody>
          <a:bodyPr/>
          <a:lstStyle/>
          <a:p>
            <a:endParaRPr lang="en-US"/>
          </a:p>
        </p:txBody>
      </p:sp>
      <p:sp>
        <p:nvSpPr>
          <p:cNvPr id="16" name="Shape 14"/>
          <p:cNvSpPr/>
          <p:nvPr/>
        </p:nvSpPr>
        <p:spPr>
          <a:xfrm flipV="1">
            <a:off x="7128662" y="3011119"/>
            <a:ext cx="716890" cy="202997"/>
          </a:xfrm>
          <a:prstGeom prst="line">
            <a:avLst/>
          </a:prstGeom>
          <a:noFill/>
          <a:ln w="31750">
            <a:solidFill>
              <a:srgbClr val="0E7C72"/>
            </a:solidFill>
            <a:prstDash val="solid"/>
          </a:ln>
        </p:spPr>
        <p:txBody>
          <a:bodyPr/>
          <a:lstStyle/>
          <a:p>
            <a:endParaRPr lang="en-US"/>
          </a:p>
        </p:txBody>
      </p:sp>
      <p:sp>
        <p:nvSpPr>
          <p:cNvPr id="17" name="Shape 15"/>
          <p:cNvSpPr/>
          <p:nvPr/>
        </p:nvSpPr>
        <p:spPr>
          <a:xfrm>
            <a:off x="7845552" y="3011119"/>
            <a:ext cx="614477" cy="169164"/>
          </a:xfrm>
          <a:prstGeom prst="line">
            <a:avLst/>
          </a:prstGeom>
          <a:noFill/>
          <a:ln w="31750">
            <a:solidFill>
              <a:srgbClr val="0E7C72"/>
            </a:solidFill>
            <a:prstDash val="solid"/>
          </a:ln>
        </p:spPr>
        <p:txBody>
          <a:bodyPr/>
          <a:lstStyle/>
          <a:p>
            <a:endParaRPr lang="en-US"/>
          </a:p>
        </p:txBody>
      </p:sp>
      <p:sp>
        <p:nvSpPr>
          <p:cNvPr id="18" name="Shape 16"/>
          <p:cNvSpPr/>
          <p:nvPr/>
        </p:nvSpPr>
        <p:spPr>
          <a:xfrm flipV="1">
            <a:off x="8460029" y="2909621"/>
            <a:ext cx="409651" cy="270662"/>
          </a:xfrm>
          <a:prstGeom prst="line">
            <a:avLst/>
          </a:prstGeom>
          <a:noFill/>
          <a:ln w="31750">
            <a:solidFill>
              <a:srgbClr val="0E7C72"/>
            </a:solidFill>
            <a:prstDash val="solid"/>
          </a:ln>
        </p:spPr>
        <p:txBody>
          <a:bodyPr/>
          <a:lstStyle/>
          <a:p>
            <a:endParaRPr lang="en-US"/>
          </a:p>
        </p:txBody>
      </p:sp>
      <p:sp>
        <p:nvSpPr>
          <p:cNvPr id="19" name="Shape 17"/>
          <p:cNvSpPr/>
          <p:nvPr/>
        </p:nvSpPr>
        <p:spPr>
          <a:xfrm>
            <a:off x="8869680" y="2909621"/>
            <a:ext cx="614477" cy="219913"/>
          </a:xfrm>
          <a:prstGeom prst="line">
            <a:avLst/>
          </a:prstGeom>
          <a:noFill/>
          <a:ln w="31750">
            <a:solidFill>
              <a:srgbClr val="0E7C72"/>
            </a:solidFill>
            <a:prstDash val="solid"/>
          </a:ln>
        </p:spPr>
        <p:txBody>
          <a:bodyPr/>
          <a:lstStyle/>
          <a:p>
            <a:endParaRPr lang="en-US"/>
          </a:p>
        </p:txBody>
      </p:sp>
      <p:sp>
        <p:nvSpPr>
          <p:cNvPr id="20" name="Shape 18"/>
          <p:cNvSpPr/>
          <p:nvPr/>
        </p:nvSpPr>
        <p:spPr>
          <a:xfrm flipV="1">
            <a:off x="9484157" y="2706624"/>
            <a:ext cx="512064" cy="422910"/>
          </a:xfrm>
          <a:prstGeom prst="line">
            <a:avLst/>
          </a:prstGeom>
          <a:noFill/>
          <a:ln w="31750">
            <a:solidFill>
              <a:srgbClr val="0E7C72"/>
            </a:solidFill>
            <a:prstDash val="solid"/>
          </a:ln>
        </p:spPr>
        <p:txBody>
          <a:bodyPr/>
          <a:lstStyle/>
          <a:p>
            <a:endParaRPr lang="en-US"/>
          </a:p>
        </p:txBody>
      </p:sp>
      <p:sp>
        <p:nvSpPr>
          <p:cNvPr id="21" name="Shape 19"/>
          <p:cNvSpPr/>
          <p:nvPr/>
        </p:nvSpPr>
        <p:spPr>
          <a:xfrm flipV="1">
            <a:off x="9996221" y="2537460"/>
            <a:ext cx="512064" cy="169164"/>
          </a:xfrm>
          <a:prstGeom prst="line">
            <a:avLst/>
          </a:prstGeom>
          <a:noFill/>
          <a:ln w="31750">
            <a:solidFill>
              <a:srgbClr val="0E7C72"/>
            </a:solidFill>
            <a:prstDash val="solid"/>
          </a:ln>
        </p:spPr>
        <p:txBody>
          <a:bodyPr/>
          <a:lstStyle/>
          <a:p>
            <a:endParaRPr lang="en-US"/>
          </a:p>
        </p:txBody>
      </p:sp>
      <p:sp>
        <p:nvSpPr>
          <p:cNvPr id="22" name="Shape 20"/>
          <p:cNvSpPr/>
          <p:nvPr/>
        </p:nvSpPr>
        <p:spPr>
          <a:xfrm>
            <a:off x="10508285" y="2537460"/>
            <a:ext cx="409651" cy="169164"/>
          </a:xfrm>
          <a:prstGeom prst="line">
            <a:avLst/>
          </a:prstGeom>
          <a:noFill/>
          <a:ln w="31750">
            <a:solidFill>
              <a:srgbClr val="0E7C72"/>
            </a:solidFill>
            <a:prstDash val="solid"/>
          </a:ln>
        </p:spPr>
        <p:txBody>
          <a:bodyPr/>
          <a:lstStyle/>
          <a:p>
            <a:endParaRPr lang="en-US"/>
          </a:p>
        </p:txBody>
      </p:sp>
      <p:sp>
        <p:nvSpPr>
          <p:cNvPr id="23" name="Shape 21"/>
          <p:cNvSpPr/>
          <p:nvPr/>
        </p:nvSpPr>
        <p:spPr>
          <a:xfrm>
            <a:off x="10917936" y="2706624"/>
            <a:ext cx="358445" cy="473659"/>
          </a:xfrm>
          <a:prstGeom prst="line">
            <a:avLst/>
          </a:prstGeom>
          <a:noFill/>
          <a:ln w="31750">
            <a:solidFill>
              <a:srgbClr val="0E7C72"/>
            </a:solidFill>
            <a:prstDash val="solid"/>
          </a:ln>
        </p:spPr>
        <p:txBody>
          <a:bodyPr/>
          <a:lstStyle/>
          <a:p>
            <a:endParaRPr lang="en-US"/>
          </a:p>
        </p:txBody>
      </p:sp>
      <p:sp>
        <p:nvSpPr>
          <p:cNvPr id="24" name="Shape 22"/>
          <p:cNvSpPr/>
          <p:nvPr/>
        </p:nvSpPr>
        <p:spPr>
          <a:xfrm>
            <a:off x="11276381" y="3180283"/>
            <a:ext cx="153619" cy="118415"/>
          </a:xfrm>
          <a:prstGeom prst="line">
            <a:avLst/>
          </a:prstGeom>
          <a:noFill/>
          <a:ln w="31750">
            <a:solidFill>
              <a:srgbClr val="0E7C72"/>
            </a:solidFill>
            <a:prstDash val="solid"/>
          </a:ln>
        </p:spPr>
        <p:txBody>
          <a:bodyPr/>
          <a:lstStyle/>
          <a:p>
            <a:endParaRPr lang="en-US"/>
          </a:p>
        </p:txBody>
      </p:sp>
      <p:sp>
        <p:nvSpPr>
          <p:cNvPr id="25" name="Shape 23"/>
          <p:cNvSpPr/>
          <p:nvPr/>
        </p:nvSpPr>
        <p:spPr>
          <a:xfrm>
            <a:off x="6309360" y="5806440"/>
            <a:ext cx="5120640" cy="0"/>
          </a:xfrm>
          <a:prstGeom prst="line">
            <a:avLst/>
          </a:prstGeom>
          <a:noFill/>
          <a:ln w="12700">
            <a:solidFill>
              <a:srgbClr val="5F636B"/>
            </a:solidFill>
            <a:prstDash val="solid"/>
          </a:ln>
        </p:spPr>
        <p:txBody>
          <a:bodyPr/>
          <a:lstStyle/>
          <a:p>
            <a:endParaRPr lang="en-US"/>
          </a:p>
        </p:txBody>
      </p:sp>
      <p:sp>
        <p:nvSpPr>
          <p:cNvPr id="26" name="Text 24"/>
          <p:cNvSpPr/>
          <p:nvPr/>
        </p:nvSpPr>
        <p:spPr>
          <a:xfrm>
            <a:off x="6232550" y="3719093"/>
            <a:ext cx="5120640" cy="274320"/>
          </a:xfrm>
          <a:prstGeom prst="rect">
            <a:avLst/>
          </a:prstGeom>
          <a:noFill/>
          <a:ln/>
        </p:spPr>
        <p:txBody>
          <a:bodyPr wrap="square" lIns="0" tIns="0" rIns="0" bIns="0" rtlCol="0" anchor="ctr"/>
          <a:lstStyle/>
          <a:p>
            <a:pPr marL="0" indent="0" algn="ctr">
              <a:buNone/>
            </a:pPr>
            <a:r>
              <a:rPr lang="en-US" sz="1250" b="1" dirty="0">
                <a:solidFill>
                  <a:srgbClr val="1F2126"/>
                </a:solidFill>
                <a:latin typeface="Calibri" pitchFamily="34" charset="0"/>
                <a:ea typeface="Calibri" pitchFamily="34" charset="-122"/>
                <a:cs typeface="Calibri" pitchFamily="34" charset="-120"/>
              </a:rPr>
              <a:t>MONOCLONAL PROCESS — sharp M-spike in γ</a:t>
            </a:r>
            <a:endParaRPr lang="en-US" sz="1250" dirty="0"/>
          </a:p>
        </p:txBody>
      </p:sp>
      <p:sp>
        <p:nvSpPr>
          <p:cNvPr id="27" name="Text 25"/>
          <p:cNvSpPr/>
          <p:nvPr/>
        </p:nvSpPr>
        <p:spPr>
          <a:xfrm>
            <a:off x="6309360" y="582472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Alb</a:t>
            </a:r>
            <a:endParaRPr lang="en-US" sz="950" dirty="0"/>
          </a:p>
        </p:txBody>
      </p:sp>
      <p:sp>
        <p:nvSpPr>
          <p:cNvPr id="28" name="Text 26"/>
          <p:cNvSpPr/>
          <p:nvPr/>
        </p:nvSpPr>
        <p:spPr>
          <a:xfrm>
            <a:off x="7333488" y="582472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α1</a:t>
            </a:r>
            <a:endParaRPr lang="en-US" sz="950" dirty="0"/>
          </a:p>
        </p:txBody>
      </p:sp>
      <p:sp>
        <p:nvSpPr>
          <p:cNvPr id="29" name="Text 27"/>
          <p:cNvSpPr/>
          <p:nvPr/>
        </p:nvSpPr>
        <p:spPr>
          <a:xfrm>
            <a:off x="8357616" y="582472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α2</a:t>
            </a:r>
            <a:endParaRPr lang="en-US" sz="950" dirty="0"/>
          </a:p>
        </p:txBody>
      </p:sp>
      <p:sp>
        <p:nvSpPr>
          <p:cNvPr id="30" name="Text 28"/>
          <p:cNvSpPr/>
          <p:nvPr/>
        </p:nvSpPr>
        <p:spPr>
          <a:xfrm>
            <a:off x="9381744" y="582472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β</a:t>
            </a:r>
            <a:endParaRPr lang="en-US" sz="950" dirty="0"/>
          </a:p>
        </p:txBody>
      </p:sp>
      <p:sp>
        <p:nvSpPr>
          <p:cNvPr id="31" name="Text 29"/>
          <p:cNvSpPr/>
          <p:nvPr/>
        </p:nvSpPr>
        <p:spPr>
          <a:xfrm>
            <a:off x="10405872" y="5824728"/>
            <a:ext cx="1024128" cy="219456"/>
          </a:xfrm>
          <a:prstGeom prst="rect">
            <a:avLst/>
          </a:prstGeom>
          <a:noFill/>
          <a:ln/>
        </p:spPr>
        <p:txBody>
          <a:bodyPr wrap="square" lIns="0" tIns="0" rIns="0" bIns="0" rtlCol="0" anchor="ctr"/>
          <a:lstStyle/>
          <a:p>
            <a:pPr marL="0" indent="0" algn="ctr">
              <a:buNone/>
            </a:pPr>
            <a:r>
              <a:rPr lang="en-US" sz="950" dirty="0">
                <a:solidFill>
                  <a:srgbClr val="5F636B"/>
                </a:solidFill>
                <a:latin typeface="Calibri" pitchFamily="34" charset="0"/>
                <a:ea typeface="Calibri" pitchFamily="34" charset="-122"/>
                <a:cs typeface="Calibri" pitchFamily="34" charset="-120"/>
              </a:rPr>
              <a:t>γ</a:t>
            </a:r>
            <a:endParaRPr lang="en-US" sz="950" dirty="0"/>
          </a:p>
        </p:txBody>
      </p:sp>
      <p:sp>
        <p:nvSpPr>
          <p:cNvPr id="32" name="Shape 30"/>
          <p:cNvSpPr/>
          <p:nvPr/>
        </p:nvSpPr>
        <p:spPr>
          <a:xfrm flipV="1">
            <a:off x="6309360" y="4199382"/>
            <a:ext cx="256032" cy="1522476"/>
          </a:xfrm>
          <a:prstGeom prst="line">
            <a:avLst/>
          </a:prstGeom>
          <a:noFill/>
          <a:ln w="31750">
            <a:solidFill>
              <a:srgbClr val="8C1D2C"/>
            </a:solidFill>
            <a:prstDash val="solid"/>
          </a:ln>
        </p:spPr>
        <p:txBody>
          <a:bodyPr/>
          <a:lstStyle/>
          <a:p>
            <a:endParaRPr lang="en-US"/>
          </a:p>
        </p:txBody>
      </p:sp>
      <p:sp>
        <p:nvSpPr>
          <p:cNvPr id="33" name="Shape 31"/>
          <p:cNvSpPr/>
          <p:nvPr/>
        </p:nvSpPr>
        <p:spPr>
          <a:xfrm>
            <a:off x="6565392" y="4199382"/>
            <a:ext cx="358445" cy="0"/>
          </a:xfrm>
          <a:prstGeom prst="line">
            <a:avLst/>
          </a:prstGeom>
          <a:noFill/>
          <a:ln w="31750">
            <a:solidFill>
              <a:srgbClr val="8C1D2C"/>
            </a:solidFill>
            <a:prstDash val="solid"/>
          </a:ln>
        </p:spPr>
        <p:txBody>
          <a:bodyPr/>
          <a:lstStyle/>
          <a:p>
            <a:endParaRPr lang="en-US"/>
          </a:p>
        </p:txBody>
      </p:sp>
      <p:sp>
        <p:nvSpPr>
          <p:cNvPr id="34" name="Shape 32"/>
          <p:cNvSpPr/>
          <p:nvPr/>
        </p:nvSpPr>
        <p:spPr>
          <a:xfrm>
            <a:off x="6923837" y="4199382"/>
            <a:ext cx="204826" cy="1437894"/>
          </a:xfrm>
          <a:prstGeom prst="line">
            <a:avLst/>
          </a:prstGeom>
          <a:noFill/>
          <a:ln w="31750">
            <a:solidFill>
              <a:srgbClr val="8C1D2C"/>
            </a:solidFill>
            <a:prstDash val="solid"/>
          </a:ln>
        </p:spPr>
        <p:txBody>
          <a:bodyPr/>
          <a:lstStyle/>
          <a:p>
            <a:endParaRPr lang="en-US"/>
          </a:p>
        </p:txBody>
      </p:sp>
      <p:sp>
        <p:nvSpPr>
          <p:cNvPr id="35" name="Shape 33"/>
          <p:cNvSpPr/>
          <p:nvPr/>
        </p:nvSpPr>
        <p:spPr>
          <a:xfrm flipV="1">
            <a:off x="7128662" y="5468112"/>
            <a:ext cx="716890" cy="169164"/>
          </a:xfrm>
          <a:prstGeom prst="line">
            <a:avLst/>
          </a:prstGeom>
          <a:noFill/>
          <a:ln w="31750">
            <a:solidFill>
              <a:srgbClr val="8C1D2C"/>
            </a:solidFill>
            <a:prstDash val="solid"/>
          </a:ln>
        </p:spPr>
        <p:txBody>
          <a:bodyPr/>
          <a:lstStyle/>
          <a:p>
            <a:endParaRPr lang="en-US"/>
          </a:p>
        </p:txBody>
      </p:sp>
      <p:sp>
        <p:nvSpPr>
          <p:cNvPr id="36" name="Shape 34"/>
          <p:cNvSpPr/>
          <p:nvPr/>
        </p:nvSpPr>
        <p:spPr>
          <a:xfrm>
            <a:off x="7845552" y="5468112"/>
            <a:ext cx="614477" cy="169164"/>
          </a:xfrm>
          <a:prstGeom prst="line">
            <a:avLst/>
          </a:prstGeom>
          <a:noFill/>
          <a:ln w="31750">
            <a:solidFill>
              <a:srgbClr val="8C1D2C"/>
            </a:solidFill>
            <a:prstDash val="solid"/>
          </a:ln>
        </p:spPr>
        <p:txBody>
          <a:bodyPr/>
          <a:lstStyle/>
          <a:p>
            <a:endParaRPr lang="en-US"/>
          </a:p>
        </p:txBody>
      </p:sp>
      <p:sp>
        <p:nvSpPr>
          <p:cNvPr id="37" name="Shape 35"/>
          <p:cNvSpPr/>
          <p:nvPr/>
        </p:nvSpPr>
        <p:spPr>
          <a:xfrm flipV="1">
            <a:off x="8460029" y="5400446"/>
            <a:ext cx="409651" cy="236830"/>
          </a:xfrm>
          <a:prstGeom prst="line">
            <a:avLst/>
          </a:prstGeom>
          <a:noFill/>
          <a:ln w="31750">
            <a:solidFill>
              <a:srgbClr val="8C1D2C"/>
            </a:solidFill>
            <a:prstDash val="solid"/>
          </a:ln>
        </p:spPr>
        <p:txBody>
          <a:bodyPr/>
          <a:lstStyle/>
          <a:p>
            <a:endParaRPr lang="en-US"/>
          </a:p>
        </p:txBody>
      </p:sp>
      <p:sp>
        <p:nvSpPr>
          <p:cNvPr id="38" name="Shape 36"/>
          <p:cNvSpPr/>
          <p:nvPr/>
        </p:nvSpPr>
        <p:spPr>
          <a:xfrm>
            <a:off x="8869680" y="5400446"/>
            <a:ext cx="614477" cy="202997"/>
          </a:xfrm>
          <a:prstGeom prst="line">
            <a:avLst/>
          </a:prstGeom>
          <a:noFill/>
          <a:ln w="31750">
            <a:solidFill>
              <a:srgbClr val="8C1D2C"/>
            </a:solidFill>
            <a:prstDash val="solid"/>
          </a:ln>
        </p:spPr>
        <p:txBody>
          <a:bodyPr/>
          <a:lstStyle/>
          <a:p>
            <a:endParaRPr lang="en-US"/>
          </a:p>
        </p:txBody>
      </p:sp>
      <p:sp>
        <p:nvSpPr>
          <p:cNvPr id="39" name="Shape 37"/>
          <p:cNvSpPr/>
          <p:nvPr/>
        </p:nvSpPr>
        <p:spPr>
          <a:xfrm flipV="1">
            <a:off x="9484157" y="5535778"/>
            <a:ext cx="512064" cy="67666"/>
          </a:xfrm>
          <a:prstGeom prst="line">
            <a:avLst/>
          </a:prstGeom>
          <a:noFill/>
          <a:ln w="31750">
            <a:solidFill>
              <a:srgbClr val="8C1D2C"/>
            </a:solidFill>
            <a:prstDash val="solid"/>
          </a:ln>
        </p:spPr>
        <p:txBody>
          <a:bodyPr/>
          <a:lstStyle/>
          <a:p>
            <a:endParaRPr lang="en-US"/>
          </a:p>
        </p:txBody>
      </p:sp>
      <p:sp>
        <p:nvSpPr>
          <p:cNvPr id="40" name="Shape 38"/>
          <p:cNvSpPr/>
          <p:nvPr/>
        </p:nvSpPr>
        <p:spPr>
          <a:xfrm flipV="1">
            <a:off x="9996221" y="4199382"/>
            <a:ext cx="409651" cy="1336396"/>
          </a:xfrm>
          <a:prstGeom prst="line">
            <a:avLst/>
          </a:prstGeom>
          <a:noFill/>
          <a:ln w="31750">
            <a:solidFill>
              <a:srgbClr val="8C1D2C"/>
            </a:solidFill>
            <a:prstDash val="solid"/>
          </a:ln>
        </p:spPr>
        <p:txBody>
          <a:bodyPr/>
          <a:lstStyle/>
          <a:p>
            <a:endParaRPr lang="en-US"/>
          </a:p>
        </p:txBody>
      </p:sp>
      <p:sp>
        <p:nvSpPr>
          <p:cNvPr id="41" name="Shape 39"/>
          <p:cNvSpPr/>
          <p:nvPr/>
        </p:nvSpPr>
        <p:spPr>
          <a:xfrm>
            <a:off x="10405872" y="4199382"/>
            <a:ext cx="204826" cy="0"/>
          </a:xfrm>
          <a:prstGeom prst="line">
            <a:avLst/>
          </a:prstGeom>
          <a:noFill/>
          <a:ln w="31750">
            <a:solidFill>
              <a:srgbClr val="8C1D2C"/>
            </a:solidFill>
            <a:prstDash val="solid"/>
          </a:ln>
        </p:spPr>
        <p:txBody>
          <a:bodyPr/>
          <a:lstStyle/>
          <a:p>
            <a:endParaRPr lang="en-US"/>
          </a:p>
        </p:txBody>
      </p:sp>
      <p:sp>
        <p:nvSpPr>
          <p:cNvPr id="42" name="Shape 40"/>
          <p:cNvSpPr/>
          <p:nvPr/>
        </p:nvSpPr>
        <p:spPr>
          <a:xfrm>
            <a:off x="10610698" y="4199382"/>
            <a:ext cx="307238" cy="1336396"/>
          </a:xfrm>
          <a:prstGeom prst="line">
            <a:avLst/>
          </a:prstGeom>
          <a:noFill/>
          <a:ln w="31750">
            <a:solidFill>
              <a:srgbClr val="8C1D2C"/>
            </a:solidFill>
            <a:prstDash val="solid"/>
          </a:ln>
        </p:spPr>
        <p:txBody>
          <a:bodyPr/>
          <a:lstStyle/>
          <a:p>
            <a:endParaRPr lang="en-US"/>
          </a:p>
        </p:txBody>
      </p:sp>
      <p:sp>
        <p:nvSpPr>
          <p:cNvPr id="43" name="Shape 41"/>
          <p:cNvSpPr/>
          <p:nvPr/>
        </p:nvSpPr>
        <p:spPr>
          <a:xfrm>
            <a:off x="10917936" y="5535778"/>
            <a:ext cx="358445" cy="101498"/>
          </a:xfrm>
          <a:prstGeom prst="line">
            <a:avLst/>
          </a:prstGeom>
          <a:noFill/>
          <a:ln w="31750">
            <a:solidFill>
              <a:srgbClr val="8C1D2C"/>
            </a:solidFill>
            <a:prstDash val="solid"/>
          </a:ln>
        </p:spPr>
        <p:txBody>
          <a:bodyPr/>
          <a:lstStyle/>
          <a:p>
            <a:endParaRPr lang="en-US"/>
          </a:p>
        </p:txBody>
      </p:sp>
      <p:sp>
        <p:nvSpPr>
          <p:cNvPr id="44" name="Shape 42"/>
          <p:cNvSpPr/>
          <p:nvPr/>
        </p:nvSpPr>
        <p:spPr>
          <a:xfrm>
            <a:off x="11276381" y="5637276"/>
            <a:ext cx="153619" cy="84582"/>
          </a:xfrm>
          <a:prstGeom prst="line">
            <a:avLst/>
          </a:prstGeom>
          <a:noFill/>
          <a:ln w="31750">
            <a:solidFill>
              <a:srgbClr val="8C1D2C"/>
            </a:solidFill>
            <a:prstDash val="solid"/>
          </a:ln>
        </p:spPr>
        <p:txBody>
          <a:bodyPr/>
          <a:lstStyle/>
          <a:p>
            <a:endParaRPr lang="en-US"/>
          </a:p>
        </p:txBody>
      </p:sp>
      <p:sp>
        <p:nvSpPr>
          <p:cNvPr id="45" name="Text 43"/>
          <p:cNvSpPr/>
          <p:nvPr/>
        </p:nvSpPr>
        <p:spPr>
          <a:xfrm>
            <a:off x="10287000" y="3905860"/>
            <a:ext cx="1188720" cy="274320"/>
          </a:xfrm>
          <a:prstGeom prst="rect">
            <a:avLst/>
          </a:prstGeom>
          <a:noFill/>
          <a:ln/>
        </p:spPr>
        <p:txBody>
          <a:bodyPr wrap="square" lIns="0" tIns="0" rIns="0" bIns="0" rtlCol="0" anchor="ctr"/>
          <a:lstStyle/>
          <a:p>
            <a:pPr marL="0" indent="0">
              <a:buNone/>
            </a:pPr>
            <a:r>
              <a:rPr lang="en-US" sz="1150" b="1" dirty="0">
                <a:solidFill>
                  <a:srgbClr val="8C1D2C"/>
                </a:solidFill>
                <a:latin typeface="Calibri" pitchFamily="34" charset="0"/>
                <a:ea typeface="Calibri" pitchFamily="34" charset="-122"/>
                <a:cs typeface="Calibri" pitchFamily="34" charset="-120"/>
              </a:rPr>
              <a:t>M-spike</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10</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Immunofixation: Identification of Monoclonal Protein</a:t>
            </a:r>
            <a:endParaRPr lang="en-US" sz="2800" dirty="0"/>
          </a:p>
        </p:txBody>
      </p:sp>
      <p:sp>
        <p:nvSpPr>
          <p:cNvPr id="5" name="Text 3"/>
          <p:cNvSpPr/>
          <p:nvPr/>
        </p:nvSpPr>
        <p:spPr>
          <a:xfrm>
            <a:off x="731520" y="1234440"/>
            <a:ext cx="5943600" cy="4754880"/>
          </a:xfrm>
          <a:prstGeom prst="rect">
            <a:avLst/>
          </a:prstGeom>
          <a:noFill/>
          <a:ln/>
        </p:spPr>
        <p:txBody>
          <a:bodyPr wrap="square" lIns="0" tIns="0" rIns="0" bIns="0" rtlCol="0" anchor="t"/>
          <a:lstStyle/>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IFE identifies the type </a:t>
            </a:r>
            <a:r>
              <a:rPr lang="en-US" sz="2000" b="1" dirty="0">
                <a:solidFill>
                  <a:srgbClr val="1F2126"/>
                </a:solidFill>
                <a:latin typeface="Calibri" pitchFamily="34" charset="0"/>
                <a:ea typeface="Calibri" pitchFamily="34" charset="-122"/>
                <a:cs typeface="Calibri" pitchFamily="34" charset="-120"/>
                <a:sym typeface="Wingdings" pitchFamily="2" charset="2"/>
              </a:rPr>
              <a:t></a:t>
            </a:r>
            <a:r>
              <a:rPr lang="en-US" sz="2000" b="1" dirty="0">
                <a:solidFill>
                  <a:srgbClr val="1F2126"/>
                </a:solidFill>
                <a:latin typeface="Calibri" pitchFamily="34" charset="0"/>
                <a:ea typeface="Calibri" pitchFamily="34" charset="-122"/>
                <a:cs typeface="Calibri" pitchFamily="34" charset="-120"/>
              </a:rPr>
              <a:t> “IgG-kappa.”</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Serum is run in lanes fixed with antibodies to IgG, IgA, IgM, κ, and λ.</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A sharp band appears in one heavy-chain lane AND the matching light-chain lane.</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Most common: IgG &gt; IgA &gt; light-chain-only. An IgM monoclonal points may point to Waldenström or myeloma. </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IFE is more sensitive than SPEP and distinguishes  response criteria (clear SPEP but band still on IFE = very good partial response).</a:t>
            </a:r>
            <a:endParaRPr lang="en-US" sz="2000" dirty="0"/>
          </a:p>
        </p:txBody>
      </p:sp>
      <p:sp>
        <p:nvSpPr>
          <p:cNvPr id="6" name="Text 4"/>
          <p:cNvSpPr/>
          <p:nvPr/>
        </p:nvSpPr>
        <p:spPr>
          <a:xfrm>
            <a:off x="6949440" y="1371600"/>
            <a:ext cx="4572000" cy="320040"/>
          </a:xfrm>
          <a:prstGeom prst="rect">
            <a:avLst/>
          </a:prstGeom>
          <a:noFill/>
          <a:ln/>
        </p:spPr>
        <p:txBody>
          <a:bodyPr wrap="square" lIns="0" tIns="0" rIns="0" bIns="0" rtlCol="0" anchor="ctr"/>
          <a:lstStyle/>
          <a:p>
            <a:pPr marL="0" indent="0">
              <a:buNone/>
            </a:pPr>
            <a:r>
              <a:rPr lang="en-US" sz="1500" b="1" dirty="0">
                <a:solidFill>
                  <a:srgbClr val="8C1D2C"/>
                </a:solidFill>
                <a:latin typeface="Calibri" pitchFamily="34" charset="0"/>
                <a:ea typeface="Calibri" pitchFamily="34" charset="-122"/>
                <a:cs typeface="Calibri" pitchFamily="34" charset="-120"/>
              </a:rPr>
              <a:t>Example: IgG-κ monoclonal</a:t>
            </a:r>
            <a:endParaRPr lang="en-US" sz="1500" dirty="0"/>
          </a:p>
        </p:txBody>
      </p:sp>
      <p:sp>
        <p:nvSpPr>
          <p:cNvPr id="7" name="Shape 5"/>
          <p:cNvSpPr/>
          <p:nvPr/>
        </p:nvSpPr>
        <p:spPr>
          <a:xfrm>
            <a:off x="7040880" y="1920240"/>
            <a:ext cx="603504" cy="2834640"/>
          </a:xfrm>
          <a:prstGeom prst="rect">
            <a:avLst/>
          </a:prstGeom>
          <a:solidFill>
            <a:srgbClr val="EFEBEC"/>
          </a:solidFill>
          <a:ln w="12700">
            <a:solidFill>
              <a:srgbClr val="D3CCCE"/>
            </a:solidFill>
            <a:prstDash val="solid"/>
          </a:ln>
        </p:spPr>
        <p:txBody>
          <a:bodyPr/>
          <a:lstStyle/>
          <a:p>
            <a:endParaRPr lang="en-US"/>
          </a:p>
        </p:txBody>
      </p:sp>
      <p:sp>
        <p:nvSpPr>
          <p:cNvPr id="8" name="Text 6"/>
          <p:cNvSpPr/>
          <p:nvPr/>
        </p:nvSpPr>
        <p:spPr>
          <a:xfrm>
            <a:off x="7040880" y="4800600"/>
            <a:ext cx="603504" cy="274320"/>
          </a:xfrm>
          <a:prstGeom prst="rect">
            <a:avLst/>
          </a:prstGeom>
          <a:noFill/>
          <a:ln/>
        </p:spPr>
        <p:txBody>
          <a:bodyPr wrap="square" lIns="0" tIns="0" rIns="0" bIns="0" rtlCol="0" anchor="ctr"/>
          <a:lstStyle/>
          <a:p>
            <a:pPr marL="0" indent="0" algn="ctr">
              <a:buNone/>
            </a:pPr>
            <a:r>
              <a:rPr lang="en-US" sz="1300" b="1" dirty="0">
                <a:solidFill>
                  <a:srgbClr val="1F2126"/>
                </a:solidFill>
                <a:latin typeface="Calibri" pitchFamily="34" charset="0"/>
                <a:ea typeface="Calibri" pitchFamily="34" charset="-122"/>
                <a:cs typeface="Calibri" pitchFamily="34" charset="-120"/>
              </a:rPr>
              <a:t>SP</a:t>
            </a:r>
            <a:endParaRPr lang="en-US" sz="1300" dirty="0"/>
          </a:p>
        </p:txBody>
      </p:sp>
      <p:sp>
        <p:nvSpPr>
          <p:cNvPr id="9" name="Shape 7"/>
          <p:cNvSpPr/>
          <p:nvPr/>
        </p:nvSpPr>
        <p:spPr>
          <a:xfrm>
            <a:off x="7827264" y="1920240"/>
            <a:ext cx="603504" cy="2834640"/>
          </a:xfrm>
          <a:prstGeom prst="rect">
            <a:avLst/>
          </a:prstGeom>
          <a:solidFill>
            <a:srgbClr val="EFEBEC"/>
          </a:solidFill>
          <a:ln w="12700">
            <a:solidFill>
              <a:srgbClr val="D3CCCE"/>
            </a:solidFill>
            <a:prstDash val="solid"/>
          </a:ln>
        </p:spPr>
        <p:txBody>
          <a:bodyPr/>
          <a:lstStyle/>
          <a:p>
            <a:endParaRPr lang="en-US"/>
          </a:p>
        </p:txBody>
      </p:sp>
      <p:sp>
        <p:nvSpPr>
          <p:cNvPr id="10" name="Text 8"/>
          <p:cNvSpPr/>
          <p:nvPr/>
        </p:nvSpPr>
        <p:spPr>
          <a:xfrm>
            <a:off x="7827264" y="4800600"/>
            <a:ext cx="603504" cy="274320"/>
          </a:xfrm>
          <a:prstGeom prst="rect">
            <a:avLst/>
          </a:prstGeom>
          <a:noFill/>
          <a:ln/>
        </p:spPr>
        <p:txBody>
          <a:bodyPr wrap="square" lIns="0" tIns="0" rIns="0" bIns="0" rtlCol="0" anchor="ctr"/>
          <a:lstStyle/>
          <a:p>
            <a:pPr marL="0" indent="0" algn="ctr">
              <a:buNone/>
            </a:pPr>
            <a:r>
              <a:rPr lang="en-US" sz="1300" b="1" dirty="0">
                <a:solidFill>
                  <a:srgbClr val="1F2126"/>
                </a:solidFill>
                <a:latin typeface="Calibri" pitchFamily="34" charset="0"/>
                <a:ea typeface="Calibri" pitchFamily="34" charset="-122"/>
                <a:cs typeface="Calibri" pitchFamily="34" charset="-120"/>
              </a:rPr>
              <a:t>IgG</a:t>
            </a:r>
            <a:endParaRPr lang="en-US" sz="1300" dirty="0"/>
          </a:p>
        </p:txBody>
      </p:sp>
      <p:sp>
        <p:nvSpPr>
          <p:cNvPr id="11" name="Shape 9"/>
          <p:cNvSpPr/>
          <p:nvPr/>
        </p:nvSpPr>
        <p:spPr>
          <a:xfrm>
            <a:off x="8613648" y="1920240"/>
            <a:ext cx="603504" cy="2834640"/>
          </a:xfrm>
          <a:prstGeom prst="rect">
            <a:avLst/>
          </a:prstGeom>
          <a:solidFill>
            <a:srgbClr val="EFEBEC"/>
          </a:solidFill>
          <a:ln w="12700">
            <a:solidFill>
              <a:srgbClr val="D3CCCE"/>
            </a:solidFill>
            <a:prstDash val="solid"/>
          </a:ln>
        </p:spPr>
        <p:txBody>
          <a:bodyPr/>
          <a:lstStyle/>
          <a:p>
            <a:endParaRPr lang="en-US"/>
          </a:p>
        </p:txBody>
      </p:sp>
      <p:sp>
        <p:nvSpPr>
          <p:cNvPr id="12" name="Text 10"/>
          <p:cNvSpPr/>
          <p:nvPr/>
        </p:nvSpPr>
        <p:spPr>
          <a:xfrm>
            <a:off x="8613648" y="4800600"/>
            <a:ext cx="603504" cy="274320"/>
          </a:xfrm>
          <a:prstGeom prst="rect">
            <a:avLst/>
          </a:prstGeom>
          <a:noFill/>
          <a:ln/>
        </p:spPr>
        <p:txBody>
          <a:bodyPr wrap="square" lIns="0" tIns="0" rIns="0" bIns="0" rtlCol="0" anchor="ctr"/>
          <a:lstStyle/>
          <a:p>
            <a:pPr marL="0" indent="0" algn="ctr">
              <a:buNone/>
            </a:pPr>
            <a:r>
              <a:rPr lang="en-US" sz="1300" b="1" dirty="0">
                <a:solidFill>
                  <a:srgbClr val="1F2126"/>
                </a:solidFill>
                <a:latin typeface="Calibri" pitchFamily="34" charset="0"/>
                <a:ea typeface="Calibri" pitchFamily="34" charset="-122"/>
                <a:cs typeface="Calibri" pitchFamily="34" charset="-120"/>
              </a:rPr>
              <a:t>IgA</a:t>
            </a:r>
            <a:endParaRPr lang="en-US" sz="1300" dirty="0"/>
          </a:p>
        </p:txBody>
      </p:sp>
      <p:sp>
        <p:nvSpPr>
          <p:cNvPr id="13" name="Shape 11"/>
          <p:cNvSpPr/>
          <p:nvPr/>
        </p:nvSpPr>
        <p:spPr>
          <a:xfrm>
            <a:off x="9400032" y="1920240"/>
            <a:ext cx="603504" cy="2834640"/>
          </a:xfrm>
          <a:prstGeom prst="rect">
            <a:avLst/>
          </a:prstGeom>
          <a:solidFill>
            <a:srgbClr val="EFEBEC"/>
          </a:solidFill>
          <a:ln w="12700">
            <a:solidFill>
              <a:srgbClr val="D3CCCE"/>
            </a:solidFill>
            <a:prstDash val="solid"/>
          </a:ln>
        </p:spPr>
        <p:txBody>
          <a:bodyPr/>
          <a:lstStyle/>
          <a:p>
            <a:endParaRPr lang="en-US"/>
          </a:p>
        </p:txBody>
      </p:sp>
      <p:sp>
        <p:nvSpPr>
          <p:cNvPr id="14" name="Text 12"/>
          <p:cNvSpPr/>
          <p:nvPr/>
        </p:nvSpPr>
        <p:spPr>
          <a:xfrm>
            <a:off x="9400032" y="4800600"/>
            <a:ext cx="603504" cy="274320"/>
          </a:xfrm>
          <a:prstGeom prst="rect">
            <a:avLst/>
          </a:prstGeom>
          <a:noFill/>
          <a:ln/>
        </p:spPr>
        <p:txBody>
          <a:bodyPr wrap="square" lIns="0" tIns="0" rIns="0" bIns="0" rtlCol="0" anchor="ctr"/>
          <a:lstStyle/>
          <a:p>
            <a:pPr marL="0" indent="0" algn="ctr">
              <a:buNone/>
            </a:pPr>
            <a:r>
              <a:rPr lang="en-US" sz="1300" b="1" dirty="0">
                <a:solidFill>
                  <a:srgbClr val="1F2126"/>
                </a:solidFill>
                <a:latin typeface="Calibri" pitchFamily="34" charset="0"/>
                <a:ea typeface="Calibri" pitchFamily="34" charset="-122"/>
                <a:cs typeface="Calibri" pitchFamily="34" charset="-120"/>
              </a:rPr>
              <a:t>IgM</a:t>
            </a:r>
            <a:endParaRPr lang="en-US" sz="1300" dirty="0"/>
          </a:p>
        </p:txBody>
      </p:sp>
      <p:sp>
        <p:nvSpPr>
          <p:cNvPr id="15" name="Shape 13"/>
          <p:cNvSpPr/>
          <p:nvPr/>
        </p:nvSpPr>
        <p:spPr>
          <a:xfrm>
            <a:off x="10186416" y="1920240"/>
            <a:ext cx="603504" cy="2834640"/>
          </a:xfrm>
          <a:prstGeom prst="rect">
            <a:avLst/>
          </a:prstGeom>
          <a:solidFill>
            <a:srgbClr val="EFEBEC"/>
          </a:solidFill>
          <a:ln w="12700">
            <a:solidFill>
              <a:srgbClr val="D3CCCE"/>
            </a:solidFill>
            <a:prstDash val="solid"/>
          </a:ln>
        </p:spPr>
        <p:txBody>
          <a:bodyPr/>
          <a:lstStyle/>
          <a:p>
            <a:endParaRPr lang="en-US"/>
          </a:p>
        </p:txBody>
      </p:sp>
      <p:sp>
        <p:nvSpPr>
          <p:cNvPr id="16" name="Text 14"/>
          <p:cNvSpPr/>
          <p:nvPr/>
        </p:nvSpPr>
        <p:spPr>
          <a:xfrm>
            <a:off x="10186416" y="4800600"/>
            <a:ext cx="603504" cy="274320"/>
          </a:xfrm>
          <a:prstGeom prst="rect">
            <a:avLst/>
          </a:prstGeom>
          <a:noFill/>
          <a:ln/>
        </p:spPr>
        <p:txBody>
          <a:bodyPr wrap="square" lIns="0" tIns="0" rIns="0" bIns="0" rtlCol="0" anchor="ctr"/>
          <a:lstStyle/>
          <a:p>
            <a:pPr marL="0" indent="0" algn="ctr">
              <a:buNone/>
            </a:pPr>
            <a:r>
              <a:rPr lang="en-US" sz="1300" b="1" dirty="0">
                <a:solidFill>
                  <a:srgbClr val="1F2126"/>
                </a:solidFill>
                <a:latin typeface="Calibri" pitchFamily="34" charset="0"/>
                <a:ea typeface="Calibri" pitchFamily="34" charset="-122"/>
                <a:cs typeface="Calibri" pitchFamily="34" charset="-120"/>
              </a:rPr>
              <a:t>κ</a:t>
            </a:r>
            <a:endParaRPr lang="en-US" sz="1300" dirty="0"/>
          </a:p>
        </p:txBody>
      </p:sp>
      <p:sp>
        <p:nvSpPr>
          <p:cNvPr id="17" name="Shape 15"/>
          <p:cNvSpPr/>
          <p:nvPr/>
        </p:nvSpPr>
        <p:spPr>
          <a:xfrm>
            <a:off x="10972800" y="1920240"/>
            <a:ext cx="603504" cy="2834640"/>
          </a:xfrm>
          <a:prstGeom prst="rect">
            <a:avLst/>
          </a:prstGeom>
          <a:solidFill>
            <a:srgbClr val="EFEBEC"/>
          </a:solidFill>
          <a:ln w="12700">
            <a:solidFill>
              <a:srgbClr val="D3CCCE"/>
            </a:solidFill>
            <a:prstDash val="solid"/>
          </a:ln>
        </p:spPr>
        <p:txBody>
          <a:bodyPr/>
          <a:lstStyle/>
          <a:p>
            <a:endParaRPr lang="en-US"/>
          </a:p>
        </p:txBody>
      </p:sp>
      <p:sp>
        <p:nvSpPr>
          <p:cNvPr id="18" name="Text 16"/>
          <p:cNvSpPr/>
          <p:nvPr/>
        </p:nvSpPr>
        <p:spPr>
          <a:xfrm>
            <a:off x="10972800" y="4800600"/>
            <a:ext cx="603504" cy="274320"/>
          </a:xfrm>
          <a:prstGeom prst="rect">
            <a:avLst/>
          </a:prstGeom>
          <a:noFill/>
          <a:ln/>
        </p:spPr>
        <p:txBody>
          <a:bodyPr wrap="square" lIns="0" tIns="0" rIns="0" bIns="0" rtlCol="0" anchor="ctr"/>
          <a:lstStyle/>
          <a:p>
            <a:pPr marL="0" indent="0" algn="ctr">
              <a:buNone/>
            </a:pPr>
            <a:r>
              <a:rPr lang="en-US" sz="1300" b="1" dirty="0">
                <a:solidFill>
                  <a:srgbClr val="1F2126"/>
                </a:solidFill>
                <a:latin typeface="Calibri" pitchFamily="34" charset="0"/>
                <a:ea typeface="Calibri" pitchFamily="34" charset="-122"/>
                <a:cs typeface="Calibri" pitchFamily="34" charset="-120"/>
              </a:rPr>
              <a:t>λ</a:t>
            </a:r>
            <a:endParaRPr lang="en-US" sz="1300" dirty="0"/>
          </a:p>
        </p:txBody>
      </p:sp>
      <p:sp>
        <p:nvSpPr>
          <p:cNvPr id="19" name="Shape 17"/>
          <p:cNvSpPr/>
          <p:nvPr/>
        </p:nvSpPr>
        <p:spPr>
          <a:xfrm>
            <a:off x="7040880" y="3840480"/>
            <a:ext cx="603504" cy="237744"/>
          </a:xfrm>
          <a:prstGeom prst="rect">
            <a:avLst/>
          </a:prstGeom>
          <a:solidFill>
            <a:srgbClr val="1F2126"/>
          </a:solidFill>
          <a:ln/>
        </p:spPr>
        <p:txBody>
          <a:bodyPr/>
          <a:lstStyle/>
          <a:p>
            <a:endParaRPr lang="en-US"/>
          </a:p>
        </p:txBody>
      </p:sp>
      <p:sp>
        <p:nvSpPr>
          <p:cNvPr id="20" name="Shape 18"/>
          <p:cNvSpPr/>
          <p:nvPr/>
        </p:nvSpPr>
        <p:spPr>
          <a:xfrm>
            <a:off x="7827264" y="3840480"/>
            <a:ext cx="603504" cy="237744"/>
          </a:xfrm>
          <a:prstGeom prst="rect">
            <a:avLst/>
          </a:prstGeom>
          <a:solidFill>
            <a:srgbClr val="1F2126"/>
          </a:solidFill>
          <a:ln/>
        </p:spPr>
        <p:txBody>
          <a:bodyPr/>
          <a:lstStyle/>
          <a:p>
            <a:endParaRPr lang="en-US"/>
          </a:p>
        </p:txBody>
      </p:sp>
      <p:sp>
        <p:nvSpPr>
          <p:cNvPr id="21" name="Shape 19"/>
          <p:cNvSpPr/>
          <p:nvPr/>
        </p:nvSpPr>
        <p:spPr>
          <a:xfrm>
            <a:off x="10186416" y="3840480"/>
            <a:ext cx="603504" cy="237744"/>
          </a:xfrm>
          <a:prstGeom prst="rect">
            <a:avLst/>
          </a:prstGeom>
          <a:solidFill>
            <a:srgbClr val="1F2126"/>
          </a:solidFill>
          <a:ln/>
        </p:spPr>
        <p:txBody>
          <a:bodyPr/>
          <a:lstStyle/>
          <a:p>
            <a:endParaRPr lang="en-US"/>
          </a:p>
        </p:txBody>
      </p:sp>
      <p:sp>
        <p:nvSpPr>
          <p:cNvPr id="22" name="Text 20"/>
          <p:cNvSpPr/>
          <p:nvPr/>
        </p:nvSpPr>
        <p:spPr>
          <a:xfrm>
            <a:off x="6949440" y="5212080"/>
            <a:ext cx="4663440" cy="365760"/>
          </a:xfrm>
          <a:prstGeom prst="rect">
            <a:avLst/>
          </a:prstGeom>
          <a:noFill/>
          <a:ln/>
        </p:spPr>
        <p:txBody>
          <a:bodyPr wrap="square" lIns="0" tIns="0" rIns="0" bIns="0" rtlCol="0" anchor="ctr"/>
          <a:lstStyle/>
          <a:p>
            <a:pPr marL="0" indent="0" algn="ctr">
              <a:buNone/>
            </a:pPr>
            <a:r>
              <a:rPr lang="en-US" sz="1350" i="1" dirty="0">
                <a:solidFill>
                  <a:srgbClr val="5F636B"/>
                </a:solidFill>
                <a:latin typeface="Calibri" pitchFamily="34" charset="0"/>
                <a:ea typeface="Calibri" pitchFamily="34" charset="-122"/>
                <a:cs typeface="Calibri" pitchFamily="34" charset="-120"/>
              </a:rPr>
              <a:t>Bands align in SP + IgG + κ  →  IgG-kappa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11</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Serum free light chains </a:t>
            </a:r>
            <a:endParaRPr lang="en-US" sz="2800" dirty="0"/>
          </a:p>
        </p:txBody>
      </p:sp>
      <p:sp>
        <p:nvSpPr>
          <p:cNvPr id="5" name="Text 3"/>
          <p:cNvSpPr/>
          <p:nvPr/>
        </p:nvSpPr>
        <p:spPr>
          <a:xfrm>
            <a:off x="731520" y="1234440"/>
            <a:ext cx="8221094" cy="475488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Measures unbound κ and </a:t>
            </a:r>
            <a:r>
              <a:rPr lang="en-US" sz="2000" dirty="0" err="1">
                <a:solidFill>
                  <a:srgbClr val="1F2126"/>
                </a:solidFill>
                <a:latin typeface="Calibri" pitchFamily="34" charset="0"/>
                <a:ea typeface="Calibri" pitchFamily="34" charset="-122"/>
                <a:cs typeface="Calibri" pitchFamily="34" charset="-120"/>
              </a:rPr>
              <a:t>λ</a:t>
            </a:r>
            <a:r>
              <a:rPr lang="en-US" sz="2000" dirty="0">
                <a:solidFill>
                  <a:srgbClr val="1F2126"/>
                </a:solidFill>
                <a:latin typeface="Calibri" pitchFamily="34" charset="0"/>
                <a:ea typeface="Calibri" pitchFamily="34" charset="-122"/>
                <a:cs typeface="Calibri" pitchFamily="34" charset="-120"/>
              </a:rPr>
              <a:t> light chains. The clone overproduces one, so the κ/λ ratio skews.</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Normal ratio ≈ 0.26 – 1.65. A skewed ratio signals clonal light-chain excess.</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Very sensitive — catches light-chain-only and oligosecretory disease SPEP misses.</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An involved:uninvolved ratio ≥ 100 (involved ≥ 100 mg/L) is a myeloma-defining event in conjunction with clonal plasma cells &gt;10% in bone marrow (</a:t>
            </a:r>
            <a:r>
              <a:rPr lang="en-US" sz="2000" b="1" dirty="0" err="1">
                <a:solidFill>
                  <a:srgbClr val="8C1D2C"/>
                </a:solidFill>
                <a:latin typeface="Calibri" pitchFamily="34" charset="0"/>
                <a:ea typeface="Calibri" pitchFamily="34" charset="-122"/>
                <a:cs typeface="Calibri" pitchFamily="34" charset="-120"/>
              </a:rPr>
              <a:t>SLiM</a:t>
            </a:r>
            <a:r>
              <a:rPr lang="en-US" sz="2000" b="1" dirty="0">
                <a:solidFill>
                  <a:srgbClr val="8C1D2C"/>
                </a:solidFill>
                <a:latin typeface="Calibri" pitchFamily="34" charset="0"/>
                <a:ea typeface="Calibri" pitchFamily="34" charset="-122"/>
                <a:cs typeface="Calibri" pitchFamily="34" charset="-120"/>
              </a:rPr>
              <a:t> criteria).</a:t>
            </a:r>
            <a:endParaRPr lang="en-US" sz="2000" dirty="0"/>
          </a:p>
          <a:p>
            <a:pPr marL="203200" indent="-203200">
              <a:spcAft>
                <a:spcPts val="900"/>
              </a:spcAft>
              <a:buSzPct val="100000"/>
              <a:buChar char="•"/>
            </a:pPr>
            <a:r>
              <a:rPr lang="en-US" sz="2000" b="1" dirty="0">
                <a:solidFill>
                  <a:srgbClr val="0E7C72"/>
                </a:solidFill>
                <a:latin typeface="Calibri" pitchFamily="34" charset="0"/>
                <a:ea typeface="Calibri" pitchFamily="34" charset="-122"/>
                <a:cs typeface="Calibri" pitchFamily="34" charset="-120"/>
              </a:rPr>
              <a:t>CKD: kidneys clear light chains, so in renal dysfunction, BOTH rise and the ratio drifts mildly high (renal reference ~0.37–3.1) without clonal disease. </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12</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Case: Ms. Mia Loma </a:t>
            </a:r>
            <a:endParaRPr lang="en-US" sz="2800" dirty="0"/>
          </a:p>
        </p:txBody>
      </p:sp>
      <p:sp>
        <p:nvSpPr>
          <p:cNvPr id="5" name="Text 3"/>
          <p:cNvSpPr/>
          <p:nvPr/>
        </p:nvSpPr>
        <p:spPr>
          <a:xfrm>
            <a:off x="731520" y="1234440"/>
            <a:ext cx="6035040" cy="274320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SPEP: M-spike 0.7 g/dL</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IFE: IgG-kappa monoclonal protein</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Free light chains: κ/λ ratio 1.4</a:t>
            </a:r>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Hemoglobin, calcium, creatinine — all normal </a:t>
            </a:r>
          </a:p>
          <a:p>
            <a:pPr marL="203200" indent="-203200">
              <a:spcAft>
                <a:spcPts val="900"/>
              </a:spcAft>
              <a:buSzPct val="100000"/>
              <a:buChar char="•"/>
            </a:pPr>
            <a:r>
              <a:rPr lang="en-US" sz="2000" dirty="0">
                <a:solidFill>
                  <a:srgbClr val="1F2126"/>
                </a:solidFill>
                <a:latin typeface="Calibri" pitchFamily="34" charset="0"/>
                <a:cs typeface="Calibri" pitchFamily="34" charset="-120"/>
              </a:rPr>
              <a:t>No bone pains, fatigue, weight loss </a:t>
            </a:r>
            <a:endParaRPr lang="en-US" sz="2000" dirty="0"/>
          </a:p>
        </p:txBody>
      </p:sp>
      <p:sp>
        <p:nvSpPr>
          <p:cNvPr id="8" name="Shape 6"/>
          <p:cNvSpPr/>
          <p:nvPr/>
        </p:nvSpPr>
        <p:spPr>
          <a:xfrm>
            <a:off x="7040880" y="1234440"/>
            <a:ext cx="4572000" cy="4709160"/>
          </a:xfrm>
          <a:prstGeom prst="roundRect">
            <a:avLst>
              <a:gd name="adj" fmla="val 1200"/>
            </a:avLst>
          </a:prstGeom>
          <a:solidFill>
            <a:srgbClr val="F1EEEE"/>
          </a:solidFill>
          <a:ln/>
        </p:spPr>
        <p:txBody>
          <a:bodyPr/>
          <a:lstStyle/>
          <a:p>
            <a:endParaRPr lang="en-US"/>
          </a:p>
        </p:txBody>
      </p:sp>
      <p:sp>
        <p:nvSpPr>
          <p:cNvPr id="9" name="Text 7"/>
          <p:cNvSpPr/>
          <p:nvPr/>
        </p:nvSpPr>
        <p:spPr>
          <a:xfrm>
            <a:off x="7269480" y="1463040"/>
            <a:ext cx="4114800" cy="4206240"/>
          </a:xfrm>
          <a:prstGeom prst="rect">
            <a:avLst/>
          </a:prstGeom>
          <a:noFill/>
          <a:ln/>
        </p:spPr>
        <p:txBody>
          <a:bodyPr wrap="square" lIns="0" tIns="0" rIns="0" bIns="0" rtlCol="0" anchor="t"/>
          <a:lstStyle/>
          <a:p>
            <a:pPr marL="0" indent="0">
              <a:spcAft>
                <a:spcPts val="800"/>
              </a:spcAft>
              <a:buNone/>
            </a:pPr>
            <a:r>
              <a:rPr lang="en-US" sz="2000" b="1" dirty="0">
                <a:solidFill>
                  <a:srgbClr val="8C1D2C"/>
                </a:solidFill>
                <a:latin typeface="Calibri" pitchFamily="34" charset="0"/>
                <a:ea typeface="Calibri" pitchFamily="34" charset="-122"/>
                <a:cs typeface="Calibri" pitchFamily="34" charset="-120"/>
              </a:rPr>
              <a:t>QUESTION: 
</a:t>
            </a:r>
            <a:br>
              <a:rPr lang="en-US" sz="2000" b="1" dirty="0">
                <a:solidFill>
                  <a:srgbClr val="8C1D2C"/>
                </a:solidFill>
                <a:latin typeface="Calibri" pitchFamily="34" charset="0"/>
                <a:ea typeface="Calibri" pitchFamily="34" charset="-122"/>
                <a:cs typeface="Calibri" pitchFamily="34" charset="-120"/>
              </a:rPr>
            </a:br>
            <a:r>
              <a:rPr lang="en-US" sz="2000" b="1" dirty="0">
                <a:latin typeface="Calibri" pitchFamily="34" charset="0"/>
                <a:ea typeface="Calibri" pitchFamily="34" charset="-122"/>
                <a:cs typeface="Calibri" pitchFamily="34" charset="-120"/>
              </a:rPr>
              <a:t>NEXT STEP IN MANAGEMENT?</a:t>
            </a:r>
            <a:br>
              <a:rPr lang="en-US" sz="2000" b="1" dirty="0">
                <a:solidFill>
                  <a:srgbClr val="8C1D2C"/>
                </a:solidFill>
                <a:latin typeface="Calibri" pitchFamily="34" charset="0"/>
                <a:ea typeface="Calibri" pitchFamily="34" charset="-122"/>
                <a:cs typeface="Calibri" pitchFamily="34" charset="-120"/>
              </a:rPr>
            </a:br>
            <a:endParaRPr lang="en-US" sz="2000" dirty="0"/>
          </a:p>
          <a:p>
            <a:pPr marL="0" indent="0">
              <a:spcAft>
                <a:spcPts val="800"/>
              </a:spcAft>
              <a:buNone/>
            </a:pPr>
            <a:r>
              <a:rPr lang="en-US" sz="2000" dirty="0">
                <a:solidFill>
                  <a:srgbClr val="1F2126"/>
                </a:solidFill>
                <a:latin typeface="Calibri" pitchFamily="34" charset="0"/>
                <a:ea typeface="Calibri" pitchFamily="34" charset="-122"/>
                <a:cs typeface="Calibri" pitchFamily="34" charset="-120"/>
              </a:rPr>
              <a:t>Does every incidental MGUS need a bone marrow biopsy and a hematology referral?
</a:t>
            </a:r>
            <a:endParaRPr 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2000" dirty="0">
                <a:solidFill>
                  <a:srgbClr val="AAB0B6"/>
                </a:solidFill>
                <a:latin typeface="Calibri" pitchFamily="34" charset="0"/>
                <a:ea typeface="Calibri" pitchFamily="34" charset="-122"/>
                <a:cs typeface="Calibri" pitchFamily="34" charset="-120"/>
              </a:rPr>
              <a:t>13</a:t>
            </a:r>
            <a:endParaRPr lang="en-US" sz="2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MGUS </a:t>
            </a:r>
            <a:endParaRPr lang="en-US" sz="2800" dirty="0"/>
          </a:p>
        </p:txBody>
      </p:sp>
      <p:sp>
        <p:nvSpPr>
          <p:cNvPr id="5" name="Text 3"/>
          <p:cNvSpPr/>
          <p:nvPr/>
        </p:nvSpPr>
        <p:spPr>
          <a:xfrm>
            <a:off x="731520" y="1234440"/>
            <a:ext cx="10058400" cy="320040"/>
          </a:xfrm>
          <a:prstGeom prst="rect">
            <a:avLst/>
          </a:prstGeom>
          <a:noFill/>
          <a:ln/>
        </p:spPr>
        <p:txBody>
          <a:bodyPr wrap="square" lIns="0" tIns="0" rIns="0" bIns="0" rtlCol="0" anchor="ctr"/>
          <a:lstStyle/>
          <a:p>
            <a:pPr marL="0" indent="0">
              <a:buNone/>
            </a:pPr>
            <a:r>
              <a:rPr lang="en-US" sz="2000" b="1" dirty="0">
                <a:solidFill>
                  <a:srgbClr val="8C1D2C"/>
                </a:solidFill>
                <a:latin typeface="Calibri" pitchFamily="34" charset="0"/>
                <a:ea typeface="Calibri" pitchFamily="34" charset="-122"/>
                <a:cs typeface="Calibri" pitchFamily="34" charset="-120"/>
              </a:rPr>
              <a:t>Definition (all three required):</a:t>
            </a:r>
            <a:endParaRPr lang="en-US" sz="2000" dirty="0"/>
          </a:p>
        </p:txBody>
      </p:sp>
      <p:sp>
        <p:nvSpPr>
          <p:cNvPr id="6" name="Text 4"/>
          <p:cNvSpPr/>
          <p:nvPr/>
        </p:nvSpPr>
        <p:spPr>
          <a:xfrm>
            <a:off x="914400" y="1645920"/>
            <a:ext cx="10058400" cy="1463040"/>
          </a:xfrm>
          <a:prstGeom prst="rect">
            <a:avLst/>
          </a:prstGeom>
          <a:noFill/>
          <a:ln/>
        </p:spPr>
        <p:txBody>
          <a:bodyPr wrap="square" lIns="0" tIns="0" rIns="0" bIns="0" rtlCol="0" anchor="t"/>
          <a:lstStyle/>
          <a:p>
            <a:pPr marL="203200" indent="-203200">
              <a:spcAft>
                <a:spcPts val="700"/>
              </a:spcAft>
              <a:buSzPct val="100000"/>
              <a:buChar char="•"/>
            </a:pPr>
            <a:r>
              <a:rPr lang="en-US" sz="2000" b="1" dirty="0">
                <a:solidFill>
                  <a:srgbClr val="1F2126"/>
                </a:solidFill>
                <a:latin typeface="Calibri" pitchFamily="34" charset="0"/>
                <a:ea typeface="Calibri" pitchFamily="34" charset="-122"/>
                <a:cs typeface="Calibri" pitchFamily="34" charset="-120"/>
              </a:rPr>
              <a:t>Serum M-protein &lt; 3 g/dL</a:t>
            </a:r>
            <a:endParaRPr lang="en-US" sz="2000" dirty="0"/>
          </a:p>
          <a:p>
            <a:pPr marL="203200" indent="-203200">
              <a:spcAft>
                <a:spcPts val="700"/>
              </a:spcAft>
              <a:buSzPct val="100000"/>
              <a:buChar char="•"/>
            </a:pPr>
            <a:r>
              <a:rPr lang="en-US" sz="2000" b="1" dirty="0">
                <a:solidFill>
                  <a:srgbClr val="1F2126"/>
                </a:solidFill>
                <a:latin typeface="Calibri" pitchFamily="34" charset="0"/>
                <a:ea typeface="Calibri" pitchFamily="34" charset="-122"/>
                <a:cs typeface="Calibri" pitchFamily="34" charset="-120"/>
              </a:rPr>
              <a:t>Clonal bone marrow plasma cells &lt; 10% (bone marrow omitted in low risk) </a:t>
            </a:r>
            <a:endParaRPr lang="en-US" sz="2000" dirty="0"/>
          </a:p>
          <a:p>
            <a:pPr marL="203200" indent="-203200">
              <a:spcAft>
                <a:spcPts val="700"/>
              </a:spcAft>
              <a:buSzPct val="100000"/>
              <a:buChar char="•"/>
            </a:pPr>
            <a:r>
              <a:rPr lang="en-US" sz="2000" b="1" dirty="0">
                <a:solidFill>
                  <a:srgbClr val="1F2126"/>
                </a:solidFill>
                <a:latin typeface="Calibri" pitchFamily="34" charset="0"/>
                <a:ea typeface="Calibri" pitchFamily="34" charset="-122"/>
                <a:cs typeface="Calibri" pitchFamily="34" charset="-120"/>
              </a:rPr>
              <a:t>No end-organ damage — no CRAB, no amyloidosis</a:t>
            </a:r>
            <a:endParaRPr lang="en-US" sz="2000" dirty="0"/>
          </a:p>
        </p:txBody>
      </p:sp>
      <p:sp>
        <p:nvSpPr>
          <p:cNvPr id="7" name="Text 5"/>
          <p:cNvSpPr/>
          <p:nvPr/>
        </p:nvSpPr>
        <p:spPr>
          <a:xfrm>
            <a:off x="731520" y="3291840"/>
            <a:ext cx="10881360" cy="274320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Very common: ~3% of adults over 50 (rises with age; more in men and Black patients) (Kyle, NEJM 2006) </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Progression risk ~1%/yr, indefinitely — it never fully goes away; </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Higher-risk MGUS: M-spike &gt; 1.5 g/dL, non-IgG isotype, or abnormal FLC ratio. </a:t>
            </a:r>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All three → 20-yr risk ~50–60% (27% if adjusted for other causes of mortality) ; none → ~2-5%</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14</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err="1">
                <a:solidFill>
                  <a:srgbClr val="8C1D2C"/>
                </a:solidFill>
                <a:latin typeface="Calibri" pitchFamily="34" charset="0"/>
                <a:ea typeface="Calibri" pitchFamily="34" charset="-122"/>
                <a:cs typeface="Calibri" pitchFamily="34" charset="-120"/>
              </a:rPr>
              <a:t>iStopMM</a:t>
            </a:r>
            <a:r>
              <a:rPr lang="en-US" sz="2800" b="1" dirty="0">
                <a:solidFill>
                  <a:srgbClr val="8C1D2C"/>
                </a:solidFill>
                <a:latin typeface="Calibri" pitchFamily="34" charset="0"/>
                <a:ea typeface="Calibri" pitchFamily="34" charset="-122"/>
                <a:cs typeface="Calibri" pitchFamily="34" charset="-120"/>
              </a:rPr>
              <a:t> MGUS risk calculator</a:t>
            </a:r>
            <a:endParaRPr lang="en-US" sz="2800" dirty="0"/>
          </a:p>
        </p:txBody>
      </p:sp>
      <p:sp>
        <p:nvSpPr>
          <p:cNvPr id="5" name="Text 3"/>
          <p:cNvSpPr/>
          <p:nvPr/>
        </p:nvSpPr>
        <p:spPr>
          <a:xfrm>
            <a:off x="731520" y="1234439"/>
            <a:ext cx="4170089" cy="4953709"/>
          </a:xfrm>
          <a:prstGeom prst="rect">
            <a:avLst/>
          </a:prstGeom>
          <a:noFill/>
          <a:ln/>
        </p:spPr>
        <p:txBody>
          <a:bodyPr wrap="square" lIns="0" tIns="0" rIns="0" bIns="0" rtlCol="0" anchor="t"/>
          <a:lstStyle/>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A free online tool from iStopMM (Iceland Screens, Treats or Prevents Multiple Myeloma) — the largest population MGUS screening study and follow-up RCT </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Enter routine data (M-protein size and type, free light-chain ratio, isotype); it estimates the risk of significant underlying disease (e.g., ≥10% clonal marrow plasma cells).</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Purpose: more informative discussion with patients regarding need for bone marrow biopsy</a:t>
            </a:r>
            <a:endParaRPr lang="en-US" dirty="0"/>
          </a:p>
        </p:txBody>
      </p:sp>
      <p:pic>
        <p:nvPicPr>
          <p:cNvPr id="10" name="Picture 9">
            <a:extLst>
              <a:ext uri="{FF2B5EF4-FFF2-40B4-BE49-F238E27FC236}">
                <a16:creationId xmlns:a16="http://schemas.microsoft.com/office/drawing/2014/main" id="{4A62CD94-6945-7A27-869A-5F85BCD28853}"/>
              </a:ext>
            </a:extLst>
          </p:cNvPr>
          <p:cNvPicPr>
            <a:picLocks noChangeAspect="1"/>
          </p:cNvPicPr>
          <p:nvPr/>
        </p:nvPicPr>
        <p:blipFill>
          <a:blip r:embed="rId3"/>
          <a:srcRect l="3584" t="16617" r="20629" b="7657"/>
          <a:stretch>
            <a:fillRect/>
          </a:stretch>
        </p:blipFill>
        <p:spPr>
          <a:xfrm>
            <a:off x="5089396" y="1041990"/>
            <a:ext cx="6769096" cy="439869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15</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MGUS: how to follow it</a:t>
            </a:r>
            <a:endParaRPr lang="en-US" sz="2800" dirty="0"/>
          </a:p>
        </p:txBody>
      </p:sp>
      <p:sp>
        <p:nvSpPr>
          <p:cNvPr id="5" name="Text 3"/>
          <p:cNvSpPr/>
          <p:nvPr/>
        </p:nvSpPr>
        <p:spPr>
          <a:xfrm>
            <a:off x="731520" y="1234440"/>
            <a:ext cx="10789920" cy="365760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Low-risk MGUS (IgG, spike &lt; 1.5, normal FLC ratio): often no marrow needed; recheck labs in ~6 months, then every 6-12 months if stable  </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High-risk or non-IgG MGUS: baseline marrow and imaging can be considered; hematology referral and closer follow-up.</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Monitor with history, exam, CBC, calcium, creatinine, SPEP/FLC. </a:t>
            </a:r>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Rising M-protein or new symptoms → restage.</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No treatment indicated for MGUS itself.</a:t>
            </a:r>
            <a:endParaRPr lang="en-US" sz="2000" dirty="0"/>
          </a:p>
        </p:txBody>
      </p:sp>
      <p:sp>
        <p:nvSpPr>
          <p:cNvPr id="6" name="Shape 4"/>
          <p:cNvSpPr/>
          <p:nvPr/>
        </p:nvSpPr>
        <p:spPr>
          <a:xfrm>
            <a:off x="731520" y="4937760"/>
            <a:ext cx="10881360" cy="1005840"/>
          </a:xfrm>
          <a:prstGeom prst="roundRect">
            <a:avLst>
              <a:gd name="adj" fmla="val 5455"/>
            </a:avLst>
          </a:prstGeom>
          <a:solidFill>
            <a:srgbClr val="E9F4F2"/>
          </a:solidFill>
          <a:ln/>
        </p:spPr>
        <p:txBody>
          <a:bodyPr/>
          <a:lstStyle/>
          <a:p>
            <a:endParaRPr lang="en-US"/>
          </a:p>
        </p:txBody>
      </p:sp>
      <p:sp>
        <p:nvSpPr>
          <p:cNvPr id="7" name="Text 5"/>
          <p:cNvSpPr/>
          <p:nvPr/>
        </p:nvSpPr>
        <p:spPr>
          <a:xfrm>
            <a:off x="960120" y="4937760"/>
            <a:ext cx="10424160" cy="1005840"/>
          </a:xfrm>
          <a:prstGeom prst="rect">
            <a:avLst/>
          </a:prstGeom>
          <a:noFill/>
          <a:ln/>
        </p:spPr>
        <p:txBody>
          <a:bodyPr wrap="square" lIns="0" tIns="0" rIns="0" bIns="0" rtlCol="0" anchor="ctr"/>
          <a:lstStyle/>
          <a:p>
            <a:pPr marL="0" indent="0">
              <a:buNone/>
            </a:pPr>
            <a:r>
              <a:rPr lang="en-US" sz="1600" b="1" dirty="0">
                <a:solidFill>
                  <a:srgbClr val="0E7C72"/>
                </a:solidFill>
                <a:latin typeface="Calibri" pitchFamily="34" charset="0"/>
                <a:ea typeface="Calibri" pitchFamily="34" charset="-122"/>
                <a:cs typeface="Calibri" pitchFamily="34" charset="-120"/>
              </a:rPr>
              <a:t>Ms. Mia Loma:  </a:t>
            </a:r>
            <a:r>
              <a:rPr lang="en-US" sz="1600" dirty="0">
                <a:solidFill>
                  <a:srgbClr val="1F2126"/>
                </a:solidFill>
                <a:latin typeface="Calibri" pitchFamily="34" charset="0"/>
                <a:ea typeface="Calibri" pitchFamily="34" charset="-122"/>
                <a:cs typeface="Calibri" pitchFamily="34" charset="-120"/>
              </a:rPr>
              <a:t>low risk MGUS → labs stable in 6 months </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16</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Case: Ms. Mia Loma – TWO YEARS LATER </a:t>
            </a:r>
            <a:endParaRPr lang="en-US" sz="2800" dirty="0"/>
          </a:p>
        </p:txBody>
      </p:sp>
      <p:sp>
        <p:nvSpPr>
          <p:cNvPr id="5" name="Text 3"/>
          <p:cNvSpPr/>
          <p:nvPr/>
        </p:nvSpPr>
        <p:spPr>
          <a:xfrm>
            <a:off x="731520" y="1234440"/>
            <a:ext cx="6217920" cy="384048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Moved to Wisconsin for last 2 years after obtaining season tickets at Lambeau Field; did not see a physician </a:t>
            </a:r>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Returns to AZ </a:t>
            </a:r>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Still asymptomatic, but labs have changed:</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SPEP M-spike now 3.2 g/dL (was 0.7)</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Bone marrow biopsy: 25% clonal plasma cells</a:t>
            </a:r>
          </a:p>
          <a:p>
            <a:pPr marL="203200" indent="-203200">
              <a:spcAft>
                <a:spcPts val="900"/>
              </a:spcAft>
              <a:buSzPct val="100000"/>
              <a:buChar char="•"/>
            </a:pPr>
            <a:r>
              <a:rPr lang="en-US" sz="2000" b="1" dirty="0">
                <a:solidFill>
                  <a:srgbClr val="1F2126"/>
                </a:solidFill>
                <a:latin typeface="Calibri" pitchFamily="34" charset="0"/>
                <a:cs typeface="Calibri" pitchFamily="34" charset="-120"/>
              </a:rPr>
              <a:t>CT Whole Body: Negative for lytic lesions</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Free light-chain ratio now 28</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No anemia, no hypercalcemia, normal creatinine </a:t>
            </a:r>
            <a:endParaRPr lang="en-US" sz="2000" dirty="0"/>
          </a:p>
        </p:txBody>
      </p:sp>
      <p:sp>
        <p:nvSpPr>
          <p:cNvPr id="6" name="Shape 4"/>
          <p:cNvSpPr/>
          <p:nvPr/>
        </p:nvSpPr>
        <p:spPr>
          <a:xfrm>
            <a:off x="7223760" y="1234440"/>
            <a:ext cx="4389120" cy="4663440"/>
          </a:xfrm>
          <a:prstGeom prst="roundRect">
            <a:avLst>
              <a:gd name="adj" fmla="val 1250"/>
            </a:avLst>
          </a:prstGeom>
          <a:solidFill>
            <a:srgbClr val="FBF5EA"/>
          </a:solidFill>
          <a:ln/>
        </p:spPr>
        <p:txBody>
          <a:bodyPr/>
          <a:lstStyle/>
          <a:p>
            <a:endParaRPr lang="en-US"/>
          </a:p>
        </p:txBody>
      </p:sp>
      <p:sp>
        <p:nvSpPr>
          <p:cNvPr id="7" name="Text 5"/>
          <p:cNvSpPr/>
          <p:nvPr/>
        </p:nvSpPr>
        <p:spPr>
          <a:xfrm>
            <a:off x="7452360" y="1463040"/>
            <a:ext cx="3931920" cy="4206240"/>
          </a:xfrm>
          <a:prstGeom prst="rect">
            <a:avLst/>
          </a:prstGeom>
          <a:noFill/>
          <a:ln/>
        </p:spPr>
        <p:txBody>
          <a:bodyPr wrap="square" lIns="0" tIns="0" rIns="0" bIns="0" rtlCol="0" anchor="t"/>
          <a:lstStyle/>
          <a:p>
            <a:pPr marL="0" indent="0">
              <a:spcAft>
                <a:spcPts val="800"/>
              </a:spcAft>
              <a:buNone/>
            </a:pPr>
            <a:r>
              <a:rPr lang="en-US" sz="1900" b="1" dirty="0">
                <a:solidFill>
                  <a:srgbClr val="B07A1E"/>
                </a:solidFill>
                <a:latin typeface="Calibri" pitchFamily="34" charset="0"/>
                <a:ea typeface="Calibri" pitchFamily="34" charset="-122"/>
                <a:cs typeface="Calibri" pitchFamily="34" charset="-120"/>
              </a:rPr>
              <a:t>QUESTION: </a:t>
            </a:r>
          </a:p>
          <a:p>
            <a:pPr marL="0" indent="0">
              <a:spcAft>
                <a:spcPts val="800"/>
              </a:spcAft>
              <a:buNone/>
            </a:pPr>
            <a:endParaRPr lang="en-US" sz="1900" b="1" dirty="0">
              <a:solidFill>
                <a:srgbClr val="B07A1E"/>
              </a:solidFill>
              <a:latin typeface="Calibri" pitchFamily="34" charset="0"/>
              <a:cs typeface="Calibri" pitchFamily="34" charset="-120"/>
            </a:endParaRPr>
          </a:p>
          <a:p>
            <a:pPr marL="0" indent="0">
              <a:spcAft>
                <a:spcPts val="800"/>
              </a:spcAft>
              <a:buNone/>
            </a:pPr>
            <a:r>
              <a:rPr lang="en-US" sz="1900" b="1" dirty="0">
                <a:solidFill>
                  <a:srgbClr val="B07A1E"/>
                </a:solidFill>
                <a:latin typeface="Calibri" pitchFamily="34" charset="0"/>
                <a:cs typeface="Calibri" pitchFamily="34" charset="-120"/>
              </a:rPr>
              <a:t>Diagnosis? </a:t>
            </a:r>
          </a:p>
          <a:p>
            <a:pPr marL="0" indent="0">
              <a:spcAft>
                <a:spcPts val="800"/>
              </a:spcAft>
              <a:buNone/>
            </a:pPr>
            <a:r>
              <a:rPr lang="en-US" sz="1900" b="1" dirty="0">
                <a:solidFill>
                  <a:srgbClr val="B07A1E"/>
                </a:solidFill>
                <a:latin typeface="Calibri" pitchFamily="34" charset="0"/>
                <a:cs typeface="Calibri" pitchFamily="34" charset="-120"/>
              </a:rPr>
              <a:t>Next step in management? </a:t>
            </a:r>
            <a:br>
              <a:rPr lang="en-US" sz="1900" b="1" dirty="0">
                <a:solidFill>
                  <a:srgbClr val="B07A1E"/>
                </a:solidFill>
                <a:latin typeface="Calibri" pitchFamily="34" charset="0"/>
                <a:cs typeface="Calibri" pitchFamily="34" charset="-120"/>
              </a:rPr>
            </a:br>
            <a:endParaRPr 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17</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Smoldering myeloma &amp; the 20/2/20 risk model</a:t>
            </a:r>
            <a:endParaRPr lang="en-US" sz="2800" dirty="0"/>
          </a:p>
        </p:txBody>
      </p:sp>
      <p:sp>
        <p:nvSpPr>
          <p:cNvPr id="5" name="Text 3"/>
          <p:cNvSpPr/>
          <p:nvPr/>
        </p:nvSpPr>
        <p:spPr>
          <a:xfrm>
            <a:off x="731520" y="1188720"/>
            <a:ext cx="10058400" cy="274320"/>
          </a:xfrm>
          <a:prstGeom prst="rect">
            <a:avLst/>
          </a:prstGeom>
          <a:noFill/>
          <a:ln/>
        </p:spPr>
        <p:txBody>
          <a:bodyPr wrap="square" lIns="0" tIns="0" rIns="0" bIns="0" rtlCol="0" anchor="ctr"/>
          <a:lstStyle/>
          <a:p>
            <a:pPr marL="0" indent="0">
              <a:buNone/>
            </a:pPr>
            <a:r>
              <a:rPr lang="en-US" b="1" dirty="0">
                <a:solidFill>
                  <a:srgbClr val="8C1D2C"/>
                </a:solidFill>
                <a:latin typeface="Calibri" pitchFamily="34" charset="0"/>
                <a:ea typeface="Calibri" pitchFamily="34" charset="-122"/>
                <a:cs typeface="Calibri" pitchFamily="34" charset="-120"/>
              </a:rPr>
              <a:t>Definition:</a:t>
            </a:r>
            <a:endParaRPr lang="en-US" dirty="0"/>
          </a:p>
        </p:txBody>
      </p:sp>
      <p:sp>
        <p:nvSpPr>
          <p:cNvPr id="6" name="Text 4"/>
          <p:cNvSpPr/>
          <p:nvPr/>
        </p:nvSpPr>
        <p:spPr>
          <a:xfrm>
            <a:off x="914400" y="1508760"/>
            <a:ext cx="10515600" cy="1097280"/>
          </a:xfrm>
          <a:prstGeom prst="rect">
            <a:avLst/>
          </a:prstGeom>
          <a:noFill/>
          <a:ln/>
        </p:spPr>
        <p:txBody>
          <a:bodyPr wrap="square" lIns="0" tIns="0" rIns="0" bIns="0" rtlCol="0" anchor="t"/>
          <a:lstStyle/>
          <a:p>
            <a:pPr marL="203200" indent="-203200">
              <a:spcAft>
                <a:spcPts val="600"/>
              </a:spcAft>
              <a:buSzPct val="100000"/>
              <a:buChar char="•"/>
            </a:pPr>
            <a:r>
              <a:rPr lang="en-US" dirty="0">
                <a:solidFill>
                  <a:srgbClr val="1F2126"/>
                </a:solidFill>
                <a:latin typeface="Calibri" pitchFamily="34" charset="0"/>
                <a:ea typeface="Calibri" pitchFamily="34" charset="-122"/>
                <a:cs typeface="Calibri" pitchFamily="34" charset="-120"/>
              </a:rPr>
              <a:t>M-protein ≥ 3 g/dL (or urine ≥ 500 mg/24h) and/or 10–60% clonal marrow plasma cells</a:t>
            </a:r>
            <a:endParaRPr lang="en-US" dirty="0"/>
          </a:p>
          <a:p>
            <a:pPr marL="203200" indent="-203200">
              <a:spcAft>
                <a:spcPts val="600"/>
              </a:spcAft>
              <a:buSzPct val="100000"/>
              <a:buChar char="•"/>
            </a:pPr>
            <a:r>
              <a:rPr lang="en-US" dirty="0">
                <a:solidFill>
                  <a:srgbClr val="1F2126"/>
                </a:solidFill>
                <a:latin typeface="Calibri" pitchFamily="34" charset="0"/>
                <a:ea typeface="Calibri" pitchFamily="34" charset="-122"/>
                <a:cs typeface="Calibri" pitchFamily="34" charset="-120"/>
              </a:rPr>
              <a:t>AND no CRAB features and no myeloma-defining (SLiM) event</a:t>
            </a:r>
            <a:endParaRPr lang="en-US" dirty="0"/>
          </a:p>
        </p:txBody>
      </p:sp>
      <p:sp>
        <p:nvSpPr>
          <p:cNvPr id="7" name="Text 5"/>
          <p:cNvSpPr/>
          <p:nvPr/>
        </p:nvSpPr>
        <p:spPr>
          <a:xfrm>
            <a:off x="731520" y="2743200"/>
            <a:ext cx="10058400" cy="274320"/>
          </a:xfrm>
          <a:prstGeom prst="rect">
            <a:avLst/>
          </a:prstGeom>
          <a:noFill/>
          <a:ln/>
        </p:spPr>
        <p:txBody>
          <a:bodyPr wrap="square" lIns="0" tIns="0" rIns="0" bIns="0" rtlCol="0" anchor="ctr"/>
          <a:lstStyle/>
          <a:p>
            <a:pPr marL="0" indent="0">
              <a:buNone/>
            </a:pPr>
            <a:r>
              <a:rPr lang="en-US" sz="1550" b="1" dirty="0">
                <a:solidFill>
                  <a:srgbClr val="8C1D2C"/>
                </a:solidFill>
                <a:latin typeface="Calibri" pitchFamily="34" charset="0"/>
                <a:ea typeface="Calibri" pitchFamily="34" charset="-122"/>
                <a:cs typeface="Calibri" pitchFamily="34" charset="-120"/>
              </a:rPr>
              <a:t>IMWG “20 / 2 / 20”</a:t>
            </a:r>
            <a:endParaRPr lang="en-US" sz="1550" dirty="0"/>
          </a:p>
        </p:txBody>
      </p:sp>
      <p:sp>
        <p:nvSpPr>
          <p:cNvPr id="8" name="Text 6"/>
          <p:cNvSpPr/>
          <p:nvPr/>
        </p:nvSpPr>
        <p:spPr>
          <a:xfrm>
            <a:off x="914400" y="3063240"/>
            <a:ext cx="10515600" cy="457200"/>
          </a:xfrm>
          <a:prstGeom prst="rect">
            <a:avLst/>
          </a:prstGeom>
          <a:noFill/>
          <a:ln/>
        </p:spPr>
        <p:txBody>
          <a:bodyPr wrap="square" lIns="0" tIns="0" rIns="0" bIns="0" rtlCol="0" anchor="t"/>
          <a:lstStyle/>
          <a:p>
            <a:pPr marL="203200" indent="-203200">
              <a:spcAft>
                <a:spcPts val="400"/>
              </a:spcAft>
              <a:buSzPct val="100000"/>
              <a:buChar char="•"/>
            </a:pPr>
            <a:r>
              <a:rPr lang="en-US" sz="1550" b="1" dirty="0">
                <a:solidFill>
                  <a:srgbClr val="1F2126"/>
                </a:solidFill>
                <a:latin typeface="Calibri" pitchFamily="34" charset="0"/>
                <a:ea typeface="Calibri" pitchFamily="34" charset="-122"/>
                <a:cs typeface="Calibri" pitchFamily="34" charset="-120"/>
              </a:rPr>
              <a:t>Marrow plasma cells &gt; 20%   •   M-protein &gt; 2 g/dL   •   FLC ratio &gt; 20</a:t>
            </a:r>
            <a:endParaRPr lang="en-US" sz="1550" dirty="0"/>
          </a:p>
        </p:txBody>
      </p:sp>
      <p:sp>
        <p:nvSpPr>
          <p:cNvPr id="9" name="Text 7"/>
          <p:cNvSpPr/>
          <p:nvPr/>
        </p:nvSpPr>
        <p:spPr>
          <a:xfrm>
            <a:off x="822960" y="3840480"/>
            <a:ext cx="3840480" cy="365760"/>
          </a:xfrm>
          <a:prstGeom prst="rect">
            <a:avLst/>
          </a:prstGeom>
          <a:noFill/>
          <a:ln/>
        </p:spPr>
        <p:txBody>
          <a:bodyPr wrap="square" lIns="0" tIns="0" rIns="0" bIns="0" rtlCol="0" anchor="ctr"/>
          <a:lstStyle/>
          <a:p>
            <a:pPr marL="0" indent="0">
              <a:buNone/>
            </a:pPr>
            <a:r>
              <a:rPr lang="en-US" sz="1400" b="1" dirty="0">
                <a:solidFill>
                  <a:srgbClr val="5F636B"/>
                </a:solidFill>
                <a:latin typeface="Calibri" pitchFamily="34" charset="0"/>
                <a:ea typeface="Calibri" pitchFamily="34" charset="-122"/>
                <a:cs typeface="Calibri" pitchFamily="34" charset="-120"/>
              </a:rPr>
              <a:t>Risk group</a:t>
            </a:r>
            <a:endParaRPr lang="en-US" sz="1400" dirty="0"/>
          </a:p>
        </p:txBody>
      </p:sp>
      <p:sp>
        <p:nvSpPr>
          <p:cNvPr id="10" name="Text 8"/>
          <p:cNvSpPr/>
          <p:nvPr/>
        </p:nvSpPr>
        <p:spPr>
          <a:xfrm>
            <a:off x="4754880" y="3840480"/>
            <a:ext cx="2926080" cy="365760"/>
          </a:xfrm>
          <a:prstGeom prst="rect">
            <a:avLst/>
          </a:prstGeom>
          <a:noFill/>
          <a:ln/>
        </p:spPr>
        <p:txBody>
          <a:bodyPr wrap="square" lIns="0" tIns="0" rIns="0" bIns="0" rtlCol="0" anchor="ctr"/>
          <a:lstStyle/>
          <a:p>
            <a:pPr marL="0" indent="0">
              <a:buNone/>
            </a:pPr>
            <a:r>
              <a:rPr lang="en-US" sz="1400" b="1" dirty="0">
                <a:solidFill>
                  <a:srgbClr val="5F636B"/>
                </a:solidFill>
                <a:latin typeface="Calibri" pitchFamily="34" charset="0"/>
                <a:ea typeface="Calibri" pitchFamily="34" charset="-122"/>
                <a:cs typeface="Calibri" pitchFamily="34" charset="-120"/>
              </a:rPr>
              <a:t>2-yr progression</a:t>
            </a:r>
            <a:endParaRPr lang="en-US" sz="1400" dirty="0"/>
          </a:p>
        </p:txBody>
      </p:sp>
      <p:sp>
        <p:nvSpPr>
          <p:cNvPr id="11" name="Text 9"/>
          <p:cNvSpPr/>
          <p:nvPr/>
        </p:nvSpPr>
        <p:spPr>
          <a:xfrm>
            <a:off x="7772400" y="3840480"/>
            <a:ext cx="3657600" cy="365760"/>
          </a:xfrm>
          <a:prstGeom prst="rect">
            <a:avLst/>
          </a:prstGeom>
          <a:noFill/>
          <a:ln/>
        </p:spPr>
        <p:txBody>
          <a:bodyPr wrap="square" lIns="0" tIns="0" rIns="0" bIns="0" rtlCol="0" anchor="ctr"/>
          <a:lstStyle/>
          <a:p>
            <a:pPr marL="0" indent="0">
              <a:buNone/>
            </a:pPr>
            <a:r>
              <a:rPr lang="en-US" sz="1400" b="1" dirty="0">
                <a:solidFill>
                  <a:srgbClr val="5F636B"/>
                </a:solidFill>
                <a:latin typeface="Calibri" pitchFamily="34" charset="0"/>
                <a:ea typeface="Calibri" pitchFamily="34" charset="-122"/>
                <a:cs typeface="Calibri" pitchFamily="34" charset="-120"/>
              </a:rPr>
              <a:t>Median time to progression</a:t>
            </a:r>
            <a:endParaRPr lang="en-US" sz="1400" dirty="0"/>
          </a:p>
        </p:txBody>
      </p:sp>
      <p:sp>
        <p:nvSpPr>
          <p:cNvPr id="12" name="Shape 10"/>
          <p:cNvSpPr/>
          <p:nvPr/>
        </p:nvSpPr>
        <p:spPr>
          <a:xfrm>
            <a:off x="822960" y="4224528"/>
            <a:ext cx="10241280" cy="0"/>
          </a:xfrm>
          <a:prstGeom prst="line">
            <a:avLst/>
          </a:prstGeom>
          <a:noFill/>
          <a:ln w="12700">
            <a:solidFill>
              <a:srgbClr val="D9D4D4"/>
            </a:solidFill>
            <a:prstDash val="solid"/>
          </a:ln>
        </p:spPr>
        <p:txBody>
          <a:bodyPr/>
          <a:lstStyle/>
          <a:p>
            <a:endParaRPr lang="en-US"/>
          </a:p>
        </p:txBody>
      </p:sp>
      <p:sp>
        <p:nvSpPr>
          <p:cNvPr id="13" name="Text 11"/>
          <p:cNvSpPr/>
          <p:nvPr/>
        </p:nvSpPr>
        <p:spPr>
          <a:xfrm>
            <a:off x="822960" y="4297680"/>
            <a:ext cx="3840480" cy="566928"/>
          </a:xfrm>
          <a:prstGeom prst="rect">
            <a:avLst/>
          </a:prstGeom>
          <a:noFill/>
          <a:ln/>
        </p:spPr>
        <p:txBody>
          <a:bodyPr wrap="square" lIns="0" tIns="0" rIns="0" bIns="0" rtlCol="0" anchor="ctr"/>
          <a:lstStyle/>
          <a:p>
            <a:pPr marL="0" indent="0">
              <a:buNone/>
            </a:pPr>
            <a:r>
              <a:rPr lang="en-US" sz="1600" b="1" dirty="0">
                <a:solidFill>
                  <a:srgbClr val="0E7C72"/>
                </a:solidFill>
                <a:latin typeface="Calibri" pitchFamily="34" charset="0"/>
                <a:ea typeface="Calibri" pitchFamily="34" charset="-122"/>
                <a:cs typeface="Calibri" pitchFamily="34" charset="-120"/>
              </a:rPr>
              <a:t>Low (0 factors)</a:t>
            </a:r>
            <a:endParaRPr lang="en-US" sz="1600" dirty="0"/>
          </a:p>
        </p:txBody>
      </p:sp>
      <p:sp>
        <p:nvSpPr>
          <p:cNvPr id="14" name="Text 12"/>
          <p:cNvSpPr/>
          <p:nvPr/>
        </p:nvSpPr>
        <p:spPr>
          <a:xfrm>
            <a:off x="4754880" y="4297680"/>
            <a:ext cx="2926080" cy="566928"/>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~6%</a:t>
            </a:r>
            <a:endParaRPr lang="en-US" sz="1600" dirty="0"/>
          </a:p>
        </p:txBody>
      </p:sp>
      <p:sp>
        <p:nvSpPr>
          <p:cNvPr id="15" name="Text 13"/>
          <p:cNvSpPr/>
          <p:nvPr/>
        </p:nvSpPr>
        <p:spPr>
          <a:xfrm>
            <a:off x="7772400" y="4297680"/>
            <a:ext cx="3657600" cy="566928"/>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not reached</a:t>
            </a:r>
            <a:endParaRPr lang="en-US" sz="1600" dirty="0"/>
          </a:p>
        </p:txBody>
      </p:sp>
      <p:sp>
        <p:nvSpPr>
          <p:cNvPr id="16" name="Text 14"/>
          <p:cNvSpPr/>
          <p:nvPr/>
        </p:nvSpPr>
        <p:spPr>
          <a:xfrm>
            <a:off x="822960" y="4956048"/>
            <a:ext cx="3840480" cy="566928"/>
          </a:xfrm>
          <a:prstGeom prst="rect">
            <a:avLst/>
          </a:prstGeom>
          <a:noFill/>
          <a:ln/>
        </p:spPr>
        <p:txBody>
          <a:bodyPr wrap="square" lIns="0" tIns="0" rIns="0" bIns="0" rtlCol="0" anchor="ctr"/>
          <a:lstStyle/>
          <a:p>
            <a:pPr marL="0" indent="0">
              <a:buNone/>
            </a:pPr>
            <a:r>
              <a:rPr lang="en-US" sz="1600" b="1" dirty="0">
                <a:solidFill>
                  <a:srgbClr val="B07A1E"/>
                </a:solidFill>
                <a:latin typeface="Calibri" pitchFamily="34" charset="0"/>
                <a:ea typeface="Calibri" pitchFamily="34" charset="-122"/>
                <a:cs typeface="Calibri" pitchFamily="34" charset="-120"/>
              </a:rPr>
              <a:t>Intermediate (1)</a:t>
            </a:r>
            <a:endParaRPr lang="en-US" sz="1600" dirty="0"/>
          </a:p>
        </p:txBody>
      </p:sp>
      <p:sp>
        <p:nvSpPr>
          <p:cNvPr id="17" name="Text 15"/>
          <p:cNvSpPr/>
          <p:nvPr/>
        </p:nvSpPr>
        <p:spPr>
          <a:xfrm>
            <a:off x="4754880" y="4956048"/>
            <a:ext cx="2926080" cy="566928"/>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~18%</a:t>
            </a:r>
            <a:endParaRPr lang="en-US" sz="1600" dirty="0"/>
          </a:p>
        </p:txBody>
      </p:sp>
      <p:sp>
        <p:nvSpPr>
          <p:cNvPr id="18" name="Text 16"/>
          <p:cNvSpPr/>
          <p:nvPr/>
        </p:nvSpPr>
        <p:spPr>
          <a:xfrm>
            <a:off x="7772400" y="4956048"/>
            <a:ext cx="3657600" cy="566928"/>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not reached</a:t>
            </a:r>
            <a:endParaRPr lang="en-US" sz="1600" dirty="0"/>
          </a:p>
        </p:txBody>
      </p:sp>
      <p:sp>
        <p:nvSpPr>
          <p:cNvPr id="19" name="Text 17"/>
          <p:cNvSpPr/>
          <p:nvPr/>
        </p:nvSpPr>
        <p:spPr>
          <a:xfrm>
            <a:off x="822960" y="5614416"/>
            <a:ext cx="3840480" cy="566928"/>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High (≥2 factors)</a:t>
            </a:r>
            <a:endParaRPr lang="en-US" sz="1600" dirty="0"/>
          </a:p>
        </p:txBody>
      </p:sp>
      <p:sp>
        <p:nvSpPr>
          <p:cNvPr id="20" name="Text 18"/>
          <p:cNvSpPr/>
          <p:nvPr/>
        </p:nvSpPr>
        <p:spPr>
          <a:xfrm>
            <a:off x="4754880" y="5614416"/>
            <a:ext cx="2926080" cy="566928"/>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~44%</a:t>
            </a:r>
            <a:endParaRPr lang="en-US" sz="1600" dirty="0"/>
          </a:p>
        </p:txBody>
      </p:sp>
      <p:sp>
        <p:nvSpPr>
          <p:cNvPr id="21" name="Text 19"/>
          <p:cNvSpPr/>
          <p:nvPr/>
        </p:nvSpPr>
        <p:spPr>
          <a:xfrm>
            <a:off x="7772400" y="5614416"/>
            <a:ext cx="3657600" cy="566928"/>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~29 months</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18</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Smoldering Myeloma</a:t>
            </a:r>
            <a:endParaRPr lang="en-US" sz="2800" dirty="0"/>
          </a:p>
        </p:txBody>
      </p:sp>
      <p:sp>
        <p:nvSpPr>
          <p:cNvPr id="5" name="Text 3"/>
          <p:cNvSpPr/>
          <p:nvPr/>
        </p:nvSpPr>
        <p:spPr>
          <a:xfrm>
            <a:off x="731520" y="1234440"/>
            <a:ext cx="10881360" cy="365760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Low / intermediate risk: observation remains standard — labs every 3–6 months.</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High-risk: options are single-agent daratumumab (anti-CD38), observation, or clinical trial </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AQUILA (NEJM 2024): subcutaneous daratumumab vs. active monitoring in high-risk SMM at 65-month follow-up: 5-year PFS: 63.1% vs 40.8%, and an overall-survival benefit (93.0% vs 86.9%) </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November 2025: FDA approved SC daratumumab (Darzalex Faspro) for high-risk SMM — the first drug ever approved in smoldering myeloma.</a:t>
            </a:r>
            <a:endParaRPr lang="en-US" sz="2000" dirty="0"/>
          </a:p>
        </p:txBody>
      </p:sp>
      <p:sp>
        <p:nvSpPr>
          <p:cNvPr id="6" name="Shape 4"/>
          <p:cNvSpPr/>
          <p:nvPr/>
        </p:nvSpPr>
        <p:spPr>
          <a:xfrm>
            <a:off x="731520" y="5029200"/>
            <a:ext cx="10881360" cy="1051560"/>
          </a:xfrm>
          <a:prstGeom prst="roundRect">
            <a:avLst>
              <a:gd name="adj" fmla="val 5217"/>
            </a:avLst>
          </a:prstGeom>
          <a:solidFill>
            <a:srgbClr val="F1EEEE"/>
          </a:solidFill>
          <a:ln/>
        </p:spPr>
        <p:txBody>
          <a:bodyPr/>
          <a:lstStyle/>
          <a:p>
            <a:endParaRPr lang="en-US"/>
          </a:p>
        </p:txBody>
      </p:sp>
      <p:sp>
        <p:nvSpPr>
          <p:cNvPr id="7" name="Text 5"/>
          <p:cNvSpPr/>
          <p:nvPr/>
        </p:nvSpPr>
        <p:spPr>
          <a:xfrm>
            <a:off x="960120" y="5029200"/>
            <a:ext cx="10424160" cy="1051560"/>
          </a:xfrm>
          <a:prstGeom prst="rect">
            <a:avLst/>
          </a:prstGeom>
          <a:noFill/>
          <a:ln/>
        </p:spPr>
        <p:txBody>
          <a:bodyPr wrap="square" lIns="0" tIns="0" rIns="0" bIns="0" rtlCol="0" anchor="ctr"/>
          <a:lstStyle/>
          <a:p>
            <a:pPr marL="0" indent="0">
              <a:buNone/>
            </a:pPr>
            <a:r>
              <a:rPr lang="en-US" sz="1550" b="1" dirty="0">
                <a:solidFill>
                  <a:srgbClr val="8C1D2C"/>
                </a:solidFill>
                <a:latin typeface="Calibri" pitchFamily="34" charset="0"/>
                <a:ea typeface="Calibri" pitchFamily="34" charset="-122"/>
                <a:cs typeface="Calibri" pitchFamily="34" charset="-120"/>
              </a:rPr>
              <a:t>Nuances: </a:t>
            </a:r>
            <a:r>
              <a:rPr lang="en-US" sz="1550" dirty="0">
                <a:solidFill>
                  <a:srgbClr val="1F2126"/>
                </a:solidFill>
                <a:latin typeface="Calibri" pitchFamily="34" charset="0"/>
                <a:ea typeface="Calibri" pitchFamily="34" charset="-122"/>
                <a:cs typeface="Calibri" pitchFamily="34" charset="-120"/>
              </a:rPr>
              <a:t>Careful high-risk selection and shared decision-making matter </a:t>
            </a:r>
            <a:r>
              <a:rPr lang="en-US" sz="1550" dirty="0">
                <a:solidFill>
                  <a:srgbClr val="1F2126"/>
                </a:solidFill>
                <a:latin typeface="Calibri" pitchFamily="34" charset="0"/>
                <a:ea typeface="Calibri" pitchFamily="34" charset="-122"/>
                <a:cs typeface="Calibri" pitchFamily="34" charset="-120"/>
                <a:sym typeface="Wingdings" pitchFamily="2" charset="2"/>
              </a:rPr>
              <a:t></a:t>
            </a:r>
            <a:r>
              <a:rPr lang="en-US" sz="1550" dirty="0">
                <a:solidFill>
                  <a:srgbClr val="1F2126"/>
                </a:solidFill>
                <a:latin typeface="Calibri" pitchFamily="34" charset="0"/>
                <a:ea typeface="Calibri" pitchFamily="34" charset="-122"/>
                <a:cs typeface="Calibri" pitchFamily="34" charset="-120"/>
              </a:rPr>
              <a:t> not every smoldering patient gets treated.</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19</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Imaging in smoldering: don’t stop at a negative PET</a:t>
            </a:r>
            <a:endParaRPr lang="en-US" sz="2800" dirty="0"/>
          </a:p>
        </p:txBody>
      </p:sp>
      <p:sp>
        <p:nvSpPr>
          <p:cNvPr id="5" name="Text 3"/>
          <p:cNvSpPr/>
          <p:nvPr/>
        </p:nvSpPr>
        <p:spPr>
          <a:xfrm>
            <a:off x="731520" y="1234440"/>
            <a:ext cx="10881360" cy="411480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All suspected smoldering patients need cross-sectional imaging — one of whole-body low-dose CT, PET/CT, or MRI (whole body, or spine + pelvis).</a:t>
            </a:r>
          </a:p>
          <a:p>
            <a:pPr marL="203200" indent="-203200">
              <a:spcAft>
                <a:spcPts val="900"/>
              </a:spcAft>
              <a:buSzPct val="100000"/>
              <a:buChar char="•"/>
            </a:pPr>
            <a:r>
              <a:rPr lang="en-US" sz="2000" dirty="0">
                <a:solidFill>
                  <a:srgbClr val="1F2126"/>
                </a:solidFill>
                <a:latin typeface="Calibri" pitchFamily="34" charset="0"/>
                <a:cs typeface="Calibri" pitchFamily="34" charset="-120"/>
              </a:rPr>
              <a:t>AVOID SKELETAL SURVEYS or BONE SCANS </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If CT or PET/CT is negative, obtain whole-body MRI </a:t>
            </a:r>
            <a:r>
              <a:rPr lang="en-US" sz="2000" b="1" dirty="0">
                <a:solidFill>
                  <a:srgbClr val="8C1D2C"/>
                </a:solidFill>
                <a:latin typeface="Calibri" pitchFamily="34" charset="0"/>
                <a:ea typeface="Calibri" pitchFamily="34" charset="-122"/>
                <a:cs typeface="Calibri" pitchFamily="34" charset="-120"/>
                <a:sym typeface="Wingdings" pitchFamily="2" charset="2"/>
              </a:rPr>
              <a:t></a:t>
            </a:r>
            <a:r>
              <a:rPr lang="en-US" sz="2000" b="1" dirty="0">
                <a:solidFill>
                  <a:srgbClr val="8C1D2C"/>
                </a:solidFill>
                <a:latin typeface="Calibri" pitchFamily="34" charset="0"/>
                <a:ea typeface="Calibri" pitchFamily="34" charset="-122"/>
                <a:cs typeface="Calibri" pitchFamily="34" charset="-120"/>
              </a:rPr>
              <a:t> it is most sensitive for marrow involvement (20% vs 9%) </a:t>
            </a:r>
            <a:endParaRPr lang="en-US" sz="2000" dirty="0"/>
          </a:p>
          <a:p>
            <a:pPr marL="203200" indent="-203200">
              <a:spcAft>
                <a:spcPts val="900"/>
              </a:spcAft>
              <a:buSzPct val="100000"/>
              <a:buChar char="•"/>
            </a:pPr>
            <a:r>
              <a:rPr lang="en-US" sz="2000" b="1" dirty="0">
                <a:solidFill>
                  <a:srgbClr val="1F2126"/>
                </a:solidFill>
                <a:latin typeface="Calibri" pitchFamily="34" charset="0"/>
                <a:ea typeface="Calibri" pitchFamily="34" charset="-122"/>
                <a:cs typeface="Calibri" pitchFamily="34" charset="-120"/>
              </a:rPr>
              <a:t>MRI finding of more than one focal lesion (≥ 5 mm) is a myeloma-defining event (the “M” of SLiM) — that patient has active myeloma and needs treatment.</a:t>
            </a:r>
            <a:endParaRPr lang="en-US" sz="2000" dirty="0"/>
          </a:p>
        </p:txBody>
      </p:sp>
      <p:sp>
        <p:nvSpPr>
          <p:cNvPr id="6" name="Shape 4"/>
          <p:cNvSpPr/>
          <p:nvPr/>
        </p:nvSpPr>
        <p:spPr>
          <a:xfrm>
            <a:off x="731520" y="5212080"/>
            <a:ext cx="10881360" cy="868680"/>
          </a:xfrm>
          <a:prstGeom prst="roundRect">
            <a:avLst>
              <a:gd name="adj" fmla="val 6316"/>
            </a:avLst>
          </a:prstGeom>
          <a:solidFill>
            <a:srgbClr val="E9F4F2"/>
          </a:solidFill>
          <a:ln/>
        </p:spPr>
        <p:txBody>
          <a:bodyPr/>
          <a:lstStyle/>
          <a:p>
            <a:endParaRPr lang="en-US"/>
          </a:p>
        </p:txBody>
      </p:sp>
      <p:sp>
        <p:nvSpPr>
          <p:cNvPr id="7" name="Text 5"/>
          <p:cNvSpPr/>
          <p:nvPr/>
        </p:nvSpPr>
        <p:spPr>
          <a:xfrm>
            <a:off x="960120" y="5212080"/>
            <a:ext cx="10424160" cy="868680"/>
          </a:xfrm>
          <a:prstGeom prst="rect">
            <a:avLst/>
          </a:prstGeom>
          <a:noFill/>
          <a:ln/>
        </p:spPr>
        <p:txBody>
          <a:bodyPr wrap="square" lIns="0" tIns="0" rIns="0" bIns="0" rtlCol="0" anchor="ctr"/>
          <a:lstStyle/>
          <a:p>
            <a:pPr marL="0" indent="0">
              <a:buNone/>
            </a:pPr>
            <a:r>
              <a:rPr lang="en-US" sz="1550" b="1" dirty="0">
                <a:solidFill>
                  <a:srgbClr val="0E7C72"/>
                </a:solidFill>
                <a:latin typeface="Calibri" pitchFamily="34" charset="0"/>
                <a:ea typeface="Calibri" pitchFamily="34" charset="-122"/>
                <a:cs typeface="Calibri" pitchFamily="34" charset="-120"/>
              </a:rPr>
              <a:t>Ms. Mia Loma:  </a:t>
            </a:r>
            <a:r>
              <a:rPr lang="en-US" sz="1550" dirty="0">
                <a:solidFill>
                  <a:srgbClr val="1F2126"/>
                </a:solidFill>
                <a:latin typeface="Calibri" pitchFamily="34" charset="0"/>
                <a:ea typeface="Calibri" pitchFamily="34" charset="-122"/>
                <a:cs typeface="Calibri" pitchFamily="34" charset="-120"/>
              </a:rPr>
              <a:t>PET/CT negative → whole-body MRI shows no focal lesions → declines treatment with Daratumumab</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20</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Case: Ms. Mia Loma </a:t>
            </a:r>
            <a:endParaRPr lang="en-US" sz="2800" dirty="0"/>
          </a:p>
        </p:txBody>
      </p:sp>
      <p:sp>
        <p:nvSpPr>
          <p:cNvPr id="5" name="Text 3"/>
          <p:cNvSpPr/>
          <p:nvPr/>
        </p:nvSpPr>
        <p:spPr>
          <a:xfrm>
            <a:off x="731520" y="1234440"/>
            <a:ext cx="6309360" cy="3840480"/>
          </a:xfrm>
          <a:prstGeom prst="rect">
            <a:avLst/>
          </a:prstGeom>
          <a:noFill/>
          <a:ln/>
        </p:spPr>
        <p:txBody>
          <a:bodyPr wrap="square" lIns="0" tIns="0" rIns="0" bIns="0" rtlCol="0" anchor="t"/>
          <a:lstStyle/>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6-month follow-up: </a:t>
            </a:r>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Now with 3 months of fatigue, mid-back pain, R arm pain.</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Hemoglobin 9.4 g/dL  →  normal iron panel/ferritin, B12 </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Creatinine 2.1 (baseline 1.0)  →  no HTN, T2DM </a:t>
            </a:r>
            <a:endParaRPr lang="en-US" sz="2000" dirty="0"/>
          </a:p>
          <a:p>
            <a:pPr marL="203200" indent="-203200">
              <a:spcAft>
                <a:spcPts val="900"/>
              </a:spcAft>
              <a:buSzPct val="100000"/>
              <a:buChar char="•"/>
            </a:pPr>
            <a:r>
              <a:rPr lang="en-US" sz="2000" b="1" dirty="0">
                <a:solidFill>
                  <a:srgbClr val="8C1D2C"/>
                </a:solidFill>
                <a:latin typeface="Calibri" pitchFamily="34" charset="0"/>
                <a:ea typeface="Calibri" pitchFamily="34" charset="-122"/>
                <a:cs typeface="Calibri" pitchFamily="34" charset="-120"/>
              </a:rPr>
              <a:t>Whole-body low-dose CT: two lytic lesions in the thoracic spine, pathologic R arm fracture with large lytic lesion </a:t>
            </a:r>
            <a:endParaRPr lang="en-US" sz="2000" dirty="0"/>
          </a:p>
          <a:p>
            <a:pPr marL="203200" indent="-203200">
              <a:spcAft>
                <a:spcPts val="900"/>
              </a:spcAft>
              <a:buSzPct val="100000"/>
              <a:buChar char="•"/>
            </a:pPr>
            <a:r>
              <a:rPr lang="en-US" sz="2000" dirty="0">
                <a:solidFill>
                  <a:srgbClr val="1F2126"/>
                </a:solidFill>
                <a:latin typeface="Calibri" pitchFamily="34" charset="0"/>
                <a:ea typeface="Calibri" pitchFamily="34" charset="-122"/>
                <a:cs typeface="Calibri" pitchFamily="34" charset="-120"/>
              </a:rPr>
              <a:t>Repeat marrow: 55% clonal plasma cells</a:t>
            </a:r>
            <a:endParaRPr lang="en-US" sz="2000" dirty="0"/>
          </a:p>
        </p:txBody>
      </p:sp>
      <p:sp>
        <p:nvSpPr>
          <p:cNvPr id="6" name="Shape 4"/>
          <p:cNvSpPr/>
          <p:nvPr/>
        </p:nvSpPr>
        <p:spPr>
          <a:xfrm>
            <a:off x="7315200" y="1234440"/>
            <a:ext cx="4297680" cy="4663440"/>
          </a:xfrm>
          <a:prstGeom prst="roundRect">
            <a:avLst>
              <a:gd name="adj" fmla="val 1277"/>
            </a:avLst>
          </a:prstGeom>
          <a:solidFill>
            <a:srgbClr val="F1EEEE"/>
          </a:solidFill>
          <a:ln/>
        </p:spPr>
        <p:txBody>
          <a:bodyPr/>
          <a:lstStyle/>
          <a:p>
            <a:endParaRPr lang="en-US"/>
          </a:p>
        </p:txBody>
      </p:sp>
      <p:sp>
        <p:nvSpPr>
          <p:cNvPr id="7" name="Text 5"/>
          <p:cNvSpPr/>
          <p:nvPr/>
        </p:nvSpPr>
        <p:spPr>
          <a:xfrm>
            <a:off x="7543800" y="1463040"/>
            <a:ext cx="3840480" cy="4206240"/>
          </a:xfrm>
          <a:prstGeom prst="rect">
            <a:avLst/>
          </a:prstGeom>
          <a:noFill/>
          <a:ln/>
        </p:spPr>
        <p:txBody>
          <a:bodyPr wrap="square" lIns="0" tIns="0" rIns="0" bIns="0" rtlCol="0" anchor="t"/>
          <a:lstStyle/>
          <a:p>
            <a:pPr marL="0" indent="0">
              <a:spcAft>
                <a:spcPts val="800"/>
              </a:spcAft>
              <a:buNone/>
            </a:pPr>
            <a:r>
              <a:rPr lang="en-US" sz="1800" b="1" dirty="0">
                <a:solidFill>
                  <a:srgbClr val="8C1D2C"/>
                </a:solidFill>
                <a:latin typeface="Calibri" pitchFamily="34" charset="0"/>
                <a:ea typeface="Calibri" pitchFamily="34" charset="-122"/>
                <a:cs typeface="Calibri" pitchFamily="34" charset="-120"/>
              </a:rPr>
              <a:t>Diagnosis: active multiple myeloma
</a:t>
            </a:r>
            <a:endParaRPr lang="en-US" sz="1800" dirty="0"/>
          </a:p>
          <a:p>
            <a:pPr marL="0" indent="0">
              <a:spcAft>
                <a:spcPts val="800"/>
              </a:spcAft>
              <a:buNone/>
            </a:pPr>
            <a:r>
              <a:rPr lang="en-US" sz="2000" dirty="0">
                <a:solidFill>
                  <a:srgbClr val="1F2126"/>
                </a:solidFill>
                <a:latin typeface="Calibri" pitchFamily="34" charset="0"/>
                <a:ea typeface="Calibri" pitchFamily="34" charset="-122"/>
                <a:cs typeface="Calibri" pitchFamily="34" charset="-120"/>
              </a:rPr>
              <a:t>≥ 10% clonal plasma cells plus three CRAB features (R, A, B) </a:t>
            </a:r>
            <a:r>
              <a:rPr lang="en-US" sz="1550" dirty="0">
                <a:solidFill>
                  <a:srgbClr val="1F2126"/>
                </a:solidFill>
                <a:latin typeface="Calibri" pitchFamily="34" charset="0"/>
                <a:ea typeface="Calibri" pitchFamily="34" charset="-122"/>
                <a:cs typeface="Calibri" pitchFamily="34" charset="-120"/>
              </a:rPr>
              <a:t>
</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21</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Active myeloma #1: CRAB criteria</a:t>
            </a:r>
            <a:endParaRPr lang="en-US" sz="2800" dirty="0"/>
          </a:p>
        </p:txBody>
      </p:sp>
      <p:sp>
        <p:nvSpPr>
          <p:cNvPr id="6" name="Text 4"/>
          <p:cNvSpPr/>
          <p:nvPr/>
        </p:nvSpPr>
        <p:spPr>
          <a:xfrm>
            <a:off x="822960" y="1600200"/>
            <a:ext cx="3108960" cy="749808"/>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C — Calcium</a:t>
            </a:r>
            <a:endParaRPr lang="en-US" sz="1900" dirty="0"/>
          </a:p>
        </p:txBody>
      </p:sp>
      <p:sp>
        <p:nvSpPr>
          <p:cNvPr id="7" name="Text 5"/>
          <p:cNvSpPr/>
          <p:nvPr/>
        </p:nvSpPr>
        <p:spPr>
          <a:xfrm>
            <a:off x="4023360" y="1600200"/>
            <a:ext cx="7498080" cy="749808"/>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&gt; 11 mg/dL (or &gt; 1 above upper limit of normal)</a:t>
            </a:r>
            <a:endParaRPr lang="en-US" sz="1700" dirty="0"/>
          </a:p>
        </p:txBody>
      </p:sp>
      <p:sp>
        <p:nvSpPr>
          <p:cNvPr id="8" name="Shape 6"/>
          <p:cNvSpPr/>
          <p:nvPr/>
        </p:nvSpPr>
        <p:spPr>
          <a:xfrm>
            <a:off x="822960" y="2395728"/>
            <a:ext cx="10698480" cy="0"/>
          </a:xfrm>
          <a:prstGeom prst="line">
            <a:avLst/>
          </a:prstGeom>
          <a:noFill/>
          <a:ln w="12700">
            <a:solidFill>
              <a:srgbClr val="D9D4D4"/>
            </a:solidFill>
            <a:prstDash val="solid"/>
          </a:ln>
        </p:spPr>
        <p:txBody>
          <a:bodyPr/>
          <a:lstStyle/>
          <a:p>
            <a:endParaRPr lang="en-US"/>
          </a:p>
        </p:txBody>
      </p:sp>
      <p:sp>
        <p:nvSpPr>
          <p:cNvPr id="9" name="Text 7"/>
          <p:cNvSpPr/>
          <p:nvPr/>
        </p:nvSpPr>
        <p:spPr>
          <a:xfrm>
            <a:off x="822960" y="2441448"/>
            <a:ext cx="3108960" cy="749808"/>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R — Renal</a:t>
            </a:r>
            <a:endParaRPr lang="en-US" sz="1900" dirty="0"/>
          </a:p>
        </p:txBody>
      </p:sp>
      <p:sp>
        <p:nvSpPr>
          <p:cNvPr id="10" name="Text 8"/>
          <p:cNvSpPr/>
          <p:nvPr/>
        </p:nvSpPr>
        <p:spPr>
          <a:xfrm>
            <a:off x="4023360" y="2441448"/>
            <a:ext cx="7498080" cy="749808"/>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Creatinine &gt; 2 mg/dL or creatinine clearance &lt; 40</a:t>
            </a:r>
            <a:endParaRPr lang="en-US" sz="1700" dirty="0"/>
          </a:p>
        </p:txBody>
      </p:sp>
      <p:sp>
        <p:nvSpPr>
          <p:cNvPr id="11" name="Shape 9"/>
          <p:cNvSpPr/>
          <p:nvPr/>
        </p:nvSpPr>
        <p:spPr>
          <a:xfrm>
            <a:off x="822960" y="3236976"/>
            <a:ext cx="10698480" cy="0"/>
          </a:xfrm>
          <a:prstGeom prst="line">
            <a:avLst/>
          </a:prstGeom>
          <a:noFill/>
          <a:ln w="12700">
            <a:solidFill>
              <a:srgbClr val="D9D4D4"/>
            </a:solidFill>
            <a:prstDash val="solid"/>
          </a:ln>
        </p:spPr>
        <p:txBody>
          <a:bodyPr/>
          <a:lstStyle/>
          <a:p>
            <a:endParaRPr lang="en-US"/>
          </a:p>
        </p:txBody>
      </p:sp>
      <p:sp>
        <p:nvSpPr>
          <p:cNvPr id="12" name="Text 10"/>
          <p:cNvSpPr/>
          <p:nvPr/>
        </p:nvSpPr>
        <p:spPr>
          <a:xfrm>
            <a:off x="822960" y="3282696"/>
            <a:ext cx="3108960" cy="749808"/>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A — Anemia</a:t>
            </a:r>
            <a:endParaRPr lang="en-US" sz="1900" dirty="0"/>
          </a:p>
        </p:txBody>
      </p:sp>
      <p:sp>
        <p:nvSpPr>
          <p:cNvPr id="13" name="Text 11"/>
          <p:cNvSpPr/>
          <p:nvPr/>
        </p:nvSpPr>
        <p:spPr>
          <a:xfrm>
            <a:off x="4023360" y="3282696"/>
            <a:ext cx="7498080" cy="749808"/>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Hemoglobin &lt; 10 g/dL (or &gt; 2 g/dL below normal)</a:t>
            </a:r>
            <a:endParaRPr lang="en-US" sz="1700" dirty="0"/>
          </a:p>
        </p:txBody>
      </p:sp>
      <p:sp>
        <p:nvSpPr>
          <p:cNvPr id="14" name="Shape 12"/>
          <p:cNvSpPr/>
          <p:nvPr/>
        </p:nvSpPr>
        <p:spPr>
          <a:xfrm>
            <a:off x="822960" y="4078224"/>
            <a:ext cx="10698480" cy="0"/>
          </a:xfrm>
          <a:prstGeom prst="line">
            <a:avLst/>
          </a:prstGeom>
          <a:noFill/>
          <a:ln w="12700">
            <a:solidFill>
              <a:srgbClr val="D9D4D4"/>
            </a:solidFill>
            <a:prstDash val="solid"/>
          </a:ln>
        </p:spPr>
        <p:txBody>
          <a:bodyPr/>
          <a:lstStyle/>
          <a:p>
            <a:endParaRPr lang="en-US"/>
          </a:p>
        </p:txBody>
      </p:sp>
      <p:sp>
        <p:nvSpPr>
          <p:cNvPr id="15" name="Text 13"/>
          <p:cNvSpPr/>
          <p:nvPr/>
        </p:nvSpPr>
        <p:spPr>
          <a:xfrm>
            <a:off x="822960" y="4123944"/>
            <a:ext cx="3108960" cy="749808"/>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B — Bone</a:t>
            </a:r>
            <a:endParaRPr lang="en-US" sz="1900" dirty="0"/>
          </a:p>
        </p:txBody>
      </p:sp>
      <p:sp>
        <p:nvSpPr>
          <p:cNvPr id="16" name="Text 14"/>
          <p:cNvSpPr/>
          <p:nvPr/>
        </p:nvSpPr>
        <p:spPr>
          <a:xfrm>
            <a:off x="4023360" y="4123944"/>
            <a:ext cx="7498080" cy="749808"/>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 1 lytic lesion on imaging</a:t>
            </a:r>
            <a:endParaRPr lang="en-US" sz="1700" dirty="0"/>
          </a:p>
        </p:txBody>
      </p:sp>
      <p:sp>
        <p:nvSpPr>
          <p:cNvPr id="17" name="Text 15"/>
          <p:cNvSpPr/>
          <p:nvPr/>
        </p:nvSpPr>
        <p:spPr>
          <a:xfrm>
            <a:off x="822960" y="5166360"/>
            <a:ext cx="10698480" cy="731520"/>
          </a:xfrm>
          <a:prstGeom prst="rect">
            <a:avLst/>
          </a:prstGeom>
          <a:noFill/>
          <a:ln/>
        </p:spPr>
        <p:txBody>
          <a:bodyPr wrap="square" lIns="0" tIns="0" rIns="0" bIns="0" rtlCol="0" anchor="ctr"/>
          <a:lstStyle/>
          <a:p>
            <a:pPr marL="0" indent="0">
              <a:buNone/>
            </a:pPr>
            <a:r>
              <a:rPr lang="en-US" sz="1550" b="1" dirty="0">
                <a:solidFill>
                  <a:srgbClr val="1F2126"/>
                </a:solidFill>
                <a:latin typeface="Calibri" pitchFamily="34" charset="0"/>
                <a:ea typeface="Calibri" pitchFamily="34" charset="-122"/>
                <a:cs typeface="Calibri" pitchFamily="34" charset="-120"/>
              </a:rPr>
              <a:t>Any ONE CRAB feature + a plasma cell clone (or plasmacytoma) = active myeloma. Myeloma bone disease is purely LYTIC — a bone scan will miss it.</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22</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Active myeloma #2: SLiM criteria</a:t>
            </a:r>
            <a:endParaRPr lang="en-US" sz="2800" dirty="0"/>
          </a:p>
        </p:txBody>
      </p:sp>
      <p:sp>
        <p:nvSpPr>
          <p:cNvPr id="6" name="Text 4"/>
          <p:cNvSpPr/>
          <p:nvPr/>
        </p:nvSpPr>
        <p:spPr>
          <a:xfrm>
            <a:off x="822960" y="1691640"/>
            <a:ext cx="3383280" cy="868680"/>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S — Sixty</a:t>
            </a:r>
            <a:endParaRPr lang="en-US" sz="1900" dirty="0"/>
          </a:p>
        </p:txBody>
      </p:sp>
      <p:sp>
        <p:nvSpPr>
          <p:cNvPr id="7" name="Text 5"/>
          <p:cNvSpPr/>
          <p:nvPr/>
        </p:nvSpPr>
        <p:spPr>
          <a:xfrm>
            <a:off x="4297680" y="1691640"/>
            <a:ext cx="7223760" cy="868680"/>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 60% clonal plasma cells in the bone marrow</a:t>
            </a:r>
            <a:endParaRPr lang="en-US" sz="1700" dirty="0"/>
          </a:p>
        </p:txBody>
      </p:sp>
      <p:sp>
        <p:nvSpPr>
          <p:cNvPr id="8" name="Shape 6"/>
          <p:cNvSpPr/>
          <p:nvPr/>
        </p:nvSpPr>
        <p:spPr>
          <a:xfrm>
            <a:off x="822960" y="2578608"/>
            <a:ext cx="10698480" cy="0"/>
          </a:xfrm>
          <a:prstGeom prst="line">
            <a:avLst/>
          </a:prstGeom>
          <a:noFill/>
          <a:ln w="12700">
            <a:solidFill>
              <a:srgbClr val="D9D4D4"/>
            </a:solidFill>
            <a:prstDash val="solid"/>
          </a:ln>
        </p:spPr>
        <p:txBody>
          <a:bodyPr/>
          <a:lstStyle/>
          <a:p>
            <a:endParaRPr lang="en-US"/>
          </a:p>
        </p:txBody>
      </p:sp>
      <p:sp>
        <p:nvSpPr>
          <p:cNvPr id="9" name="Text 7"/>
          <p:cNvSpPr/>
          <p:nvPr/>
        </p:nvSpPr>
        <p:spPr>
          <a:xfrm>
            <a:off x="822960" y="2651760"/>
            <a:ext cx="3383280" cy="868680"/>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Li — Light chains</a:t>
            </a:r>
            <a:endParaRPr lang="en-US" sz="1900" dirty="0"/>
          </a:p>
        </p:txBody>
      </p:sp>
      <p:sp>
        <p:nvSpPr>
          <p:cNvPr id="10" name="Text 8"/>
          <p:cNvSpPr/>
          <p:nvPr/>
        </p:nvSpPr>
        <p:spPr>
          <a:xfrm>
            <a:off x="4297680" y="2651760"/>
            <a:ext cx="7223760" cy="868680"/>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Involved : uninvolved serum free light-chain ratio ≥ 100 (involved ≥ 100 mg/L)</a:t>
            </a:r>
            <a:endParaRPr lang="en-US" sz="1700" dirty="0"/>
          </a:p>
        </p:txBody>
      </p:sp>
      <p:sp>
        <p:nvSpPr>
          <p:cNvPr id="11" name="Shape 9"/>
          <p:cNvSpPr/>
          <p:nvPr/>
        </p:nvSpPr>
        <p:spPr>
          <a:xfrm>
            <a:off x="822960" y="3538728"/>
            <a:ext cx="10698480" cy="0"/>
          </a:xfrm>
          <a:prstGeom prst="line">
            <a:avLst/>
          </a:prstGeom>
          <a:noFill/>
          <a:ln w="12700">
            <a:solidFill>
              <a:srgbClr val="D9D4D4"/>
            </a:solidFill>
            <a:prstDash val="solid"/>
          </a:ln>
        </p:spPr>
        <p:txBody>
          <a:bodyPr/>
          <a:lstStyle/>
          <a:p>
            <a:endParaRPr lang="en-US"/>
          </a:p>
        </p:txBody>
      </p:sp>
      <p:sp>
        <p:nvSpPr>
          <p:cNvPr id="12" name="Text 10"/>
          <p:cNvSpPr/>
          <p:nvPr/>
        </p:nvSpPr>
        <p:spPr>
          <a:xfrm>
            <a:off x="822960" y="3611880"/>
            <a:ext cx="3383280" cy="868680"/>
          </a:xfrm>
          <a:prstGeom prst="rect">
            <a:avLst/>
          </a:prstGeom>
          <a:noFill/>
          <a:ln/>
        </p:spPr>
        <p:txBody>
          <a:bodyPr wrap="square" lIns="0" tIns="0" rIns="0" bIns="0" rtlCol="0" anchor="ctr"/>
          <a:lstStyle/>
          <a:p>
            <a:pPr marL="0" indent="0">
              <a:buNone/>
            </a:pPr>
            <a:r>
              <a:rPr lang="en-US" sz="1900" b="1" dirty="0">
                <a:solidFill>
                  <a:srgbClr val="8C1D2C"/>
                </a:solidFill>
                <a:latin typeface="Calibri" pitchFamily="34" charset="0"/>
                <a:ea typeface="Calibri" pitchFamily="34" charset="-122"/>
                <a:cs typeface="Calibri" pitchFamily="34" charset="-120"/>
              </a:rPr>
              <a:t>M — MRI</a:t>
            </a:r>
            <a:endParaRPr lang="en-US" sz="1900" dirty="0"/>
          </a:p>
        </p:txBody>
      </p:sp>
      <p:sp>
        <p:nvSpPr>
          <p:cNvPr id="13" name="Text 11"/>
          <p:cNvSpPr/>
          <p:nvPr/>
        </p:nvSpPr>
        <p:spPr>
          <a:xfrm>
            <a:off x="4297680" y="3611880"/>
            <a:ext cx="7223760" cy="868680"/>
          </a:xfrm>
          <a:prstGeom prst="rect">
            <a:avLst/>
          </a:prstGeom>
          <a:noFill/>
          <a:ln/>
        </p:spPr>
        <p:txBody>
          <a:bodyPr wrap="square" lIns="0" tIns="0" rIns="0" bIns="0" rtlCol="0" anchor="ctr"/>
          <a:lstStyle/>
          <a:p>
            <a:pPr marL="0" indent="0">
              <a:buNone/>
            </a:pPr>
            <a:r>
              <a:rPr lang="en-US" sz="1700" dirty="0">
                <a:solidFill>
                  <a:srgbClr val="1F2126"/>
                </a:solidFill>
                <a:latin typeface="Calibri" pitchFamily="34" charset="0"/>
                <a:ea typeface="Calibri" pitchFamily="34" charset="-122"/>
                <a:cs typeface="Calibri" pitchFamily="34" charset="-120"/>
              </a:rPr>
              <a:t>More than one focal lesion on MRI (each ≥ 5 mm)</a:t>
            </a:r>
            <a:endParaRPr lang="en-US" sz="1700" dirty="0"/>
          </a:p>
        </p:txBody>
      </p:sp>
      <p:sp>
        <p:nvSpPr>
          <p:cNvPr id="14" name="Text 12"/>
          <p:cNvSpPr/>
          <p:nvPr/>
        </p:nvSpPr>
        <p:spPr>
          <a:xfrm>
            <a:off x="822960" y="5212080"/>
            <a:ext cx="10698480" cy="457200"/>
          </a:xfrm>
          <a:prstGeom prst="rect">
            <a:avLst/>
          </a:prstGeom>
          <a:noFill/>
          <a:ln/>
        </p:spPr>
        <p:txBody>
          <a:bodyPr wrap="square" lIns="0" tIns="0" rIns="0" bIns="0" rtlCol="0" anchor="ctr"/>
          <a:lstStyle/>
          <a:p>
            <a:pPr marL="0" indent="0">
              <a:buNone/>
            </a:pPr>
            <a:r>
              <a:rPr lang="en-US" sz="1600" b="1" dirty="0">
                <a:solidFill>
                  <a:srgbClr val="8C1D2C"/>
                </a:solidFill>
                <a:latin typeface="Calibri" pitchFamily="34" charset="0"/>
                <a:ea typeface="Calibri" pitchFamily="34" charset="-122"/>
                <a:cs typeface="Calibri" pitchFamily="34" charset="-120"/>
              </a:rPr>
              <a:t>Mnemonic: “SLiM CRAB.” Any one of the seven features defines active myeloma.</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23</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Imaging in myeloma: which test, and why</a:t>
            </a:r>
            <a:endParaRPr lang="en-US" sz="2800" dirty="0"/>
          </a:p>
        </p:txBody>
      </p:sp>
      <p:sp>
        <p:nvSpPr>
          <p:cNvPr id="5" name="Text 3"/>
          <p:cNvSpPr/>
          <p:nvPr/>
        </p:nvSpPr>
        <p:spPr>
          <a:xfrm>
            <a:off x="731520" y="1234440"/>
            <a:ext cx="10305826" cy="3931920"/>
          </a:xfrm>
          <a:prstGeom prst="rect">
            <a:avLst/>
          </a:prstGeom>
          <a:noFill/>
          <a:ln/>
        </p:spPr>
        <p:txBody>
          <a:bodyPr wrap="square" lIns="0" tIns="0" rIns="0" bIns="0" rtlCol="0" anchor="t"/>
          <a:lstStyle/>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Skeletal survey is obsolete (misses ~30–50% of lesions); never order a bone scan (lytic disease is not osteoblastic).</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Baseline: whole-body low-dose CT is first-line (IMWG, Mayo) — most sensitive for lytic bone, low-cost, widely available. NCCN lists PET/CT (preferred) or WBLDCT interchangeably.</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PET/CT is the modality of choice for response assessment; it also detects extramedullary disease and adds prognostic information.</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MRI is most sensitive for marrow infiltration; defines the SLiM MRI criterion; required for suspected cord compression and solitary plasmacytoma.</a:t>
            </a:r>
            <a:endParaRPr lang="en-US" dirty="0"/>
          </a:p>
        </p:txBody>
      </p:sp>
      <p:sp>
        <p:nvSpPr>
          <p:cNvPr id="6" name="Shape 4"/>
          <p:cNvSpPr/>
          <p:nvPr/>
        </p:nvSpPr>
        <p:spPr>
          <a:xfrm>
            <a:off x="731520" y="5074920"/>
            <a:ext cx="10881360" cy="1005840"/>
          </a:xfrm>
          <a:prstGeom prst="roundRect">
            <a:avLst>
              <a:gd name="adj" fmla="val 5455"/>
            </a:avLst>
          </a:prstGeom>
          <a:solidFill>
            <a:srgbClr val="F1EEEE"/>
          </a:solidFill>
          <a:ln/>
        </p:spPr>
        <p:txBody>
          <a:bodyPr/>
          <a:lstStyle/>
          <a:p>
            <a:endParaRPr lang="en-US"/>
          </a:p>
        </p:txBody>
      </p:sp>
      <p:sp>
        <p:nvSpPr>
          <p:cNvPr id="7" name="Text 5"/>
          <p:cNvSpPr/>
          <p:nvPr/>
        </p:nvSpPr>
        <p:spPr>
          <a:xfrm>
            <a:off x="960120" y="5074920"/>
            <a:ext cx="10424160" cy="1005840"/>
          </a:xfrm>
          <a:prstGeom prst="rect">
            <a:avLst/>
          </a:prstGeom>
          <a:noFill/>
          <a:ln/>
        </p:spPr>
        <p:txBody>
          <a:bodyPr wrap="square" lIns="0" tIns="0" rIns="0" bIns="0" rtlCol="0" anchor="ctr"/>
          <a:lstStyle/>
          <a:p>
            <a:pPr marL="0" indent="0">
              <a:buNone/>
            </a:pPr>
            <a:r>
              <a:rPr lang="en-US" sz="1450" dirty="0">
                <a:solidFill>
                  <a:srgbClr val="1F2126"/>
                </a:solidFill>
                <a:latin typeface="Calibri" pitchFamily="34" charset="0"/>
                <a:ea typeface="Calibri" pitchFamily="34" charset="-122"/>
                <a:cs typeface="Calibri" pitchFamily="34" charset="-120"/>
              </a:rPr>
              <a:t>WBLDCT = structural detection of lytic bone (the “B” of CRAB), cheap and available; </a:t>
            </a:r>
          </a:p>
          <a:p>
            <a:pPr marL="0" indent="0">
              <a:buNone/>
            </a:pPr>
            <a:r>
              <a:rPr lang="en-US" sz="1450" dirty="0">
                <a:solidFill>
                  <a:srgbClr val="1F2126"/>
                </a:solidFill>
                <a:latin typeface="Calibri" pitchFamily="34" charset="0"/>
                <a:ea typeface="Calibri" pitchFamily="34" charset="-122"/>
                <a:cs typeface="Calibri" pitchFamily="34" charset="-120"/>
              </a:rPr>
              <a:t>PET/CT = functional, best for response, prognosis, and extramedullary disease; </a:t>
            </a:r>
          </a:p>
          <a:p>
            <a:pPr marL="0" indent="0">
              <a:buNone/>
            </a:pPr>
            <a:r>
              <a:rPr lang="en-US" sz="1450" dirty="0">
                <a:solidFill>
                  <a:srgbClr val="1F2126"/>
                </a:solidFill>
                <a:latin typeface="Calibri" pitchFamily="34" charset="0"/>
                <a:ea typeface="Calibri" pitchFamily="34" charset="-122"/>
                <a:cs typeface="Calibri" pitchFamily="34" charset="-120"/>
              </a:rPr>
              <a:t>MRI = most sensitive for marrow infiltration</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24</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Staging &amp; prognosis: R-ISS + cytogenetics</a:t>
            </a:r>
            <a:endParaRPr lang="en-US" sz="2800" dirty="0"/>
          </a:p>
        </p:txBody>
      </p:sp>
      <p:sp>
        <p:nvSpPr>
          <p:cNvPr id="5" name="Text 3"/>
          <p:cNvSpPr/>
          <p:nvPr/>
        </p:nvSpPr>
        <p:spPr>
          <a:xfrm>
            <a:off x="731520" y="1234440"/>
            <a:ext cx="5456629" cy="4572000"/>
          </a:xfrm>
          <a:prstGeom prst="rect">
            <a:avLst/>
          </a:prstGeom>
          <a:noFill/>
          <a:ln/>
        </p:spPr>
        <p:txBody>
          <a:bodyPr wrap="square" lIns="0" tIns="0" rIns="0" bIns="0" rtlCol="0" anchor="t"/>
          <a:lstStyle/>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Revised International Staging System (R-ISS) combines β2-microglobulin &amp; albumin (tumor burden), LDH (proliferation), and high-risk FISH cytogenetics.</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High-risk cytogenetics: del(17p)/TP53; two or more of del(1p), gain of 1q, t(4;14), t(14;16), t(14;20); high B2-macroglobulin (&gt;5.5) with normal creatinine </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Stages I → III stratify survival </a:t>
            </a:r>
          </a:p>
          <a:p>
            <a:pPr marL="203200" indent="-203200">
              <a:spcAft>
                <a:spcPts val="900"/>
              </a:spcAft>
              <a:buSzPct val="100000"/>
              <a:buChar char="•"/>
            </a:pPr>
            <a:r>
              <a:rPr lang="en-US" b="1" dirty="0">
                <a:solidFill>
                  <a:srgbClr val="8C1D2C"/>
                </a:solidFill>
                <a:latin typeface="Calibri" pitchFamily="34" charset="0"/>
                <a:ea typeface="Calibri" pitchFamily="34" charset="-122"/>
                <a:cs typeface="Calibri" pitchFamily="34" charset="-120"/>
              </a:rPr>
              <a:t>Prognosis has improved dramatically — median overall survival now ~10+ years (was 2–5 years previously), though outcomes vary widely by stage and cytogenetics.</a:t>
            </a:r>
            <a:endParaRPr lang="en-US" dirty="0"/>
          </a:p>
        </p:txBody>
      </p:sp>
      <p:pic>
        <p:nvPicPr>
          <p:cNvPr id="7" name="Picture 6">
            <a:extLst>
              <a:ext uri="{FF2B5EF4-FFF2-40B4-BE49-F238E27FC236}">
                <a16:creationId xmlns:a16="http://schemas.microsoft.com/office/drawing/2014/main" id="{FF5D7EA5-14B2-E643-CA09-72A23A965F26}"/>
              </a:ext>
            </a:extLst>
          </p:cNvPr>
          <p:cNvPicPr>
            <a:picLocks noChangeAspect="1"/>
          </p:cNvPicPr>
          <p:nvPr/>
        </p:nvPicPr>
        <p:blipFill>
          <a:blip r:embed="rId3"/>
          <a:srcRect l="67838" t="47329" r="18117" b="37105"/>
          <a:stretch>
            <a:fillRect/>
          </a:stretch>
        </p:blipFill>
        <p:spPr>
          <a:xfrm>
            <a:off x="6927820" y="1480008"/>
            <a:ext cx="4532660" cy="326704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25</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Current First-Line Treatment: Quadruplet Induction Therapy </a:t>
            </a:r>
            <a:endParaRPr lang="en-US" sz="2800" dirty="0"/>
          </a:p>
        </p:txBody>
      </p:sp>
      <p:sp>
        <p:nvSpPr>
          <p:cNvPr id="5" name="Text 3"/>
          <p:cNvSpPr/>
          <p:nvPr/>
        </p:nvSpPr>
        <p:spPr>
          <a:xfrm>
            <a:off x="731520" y="1234440"/>
            <a:ext cx="10515600" cy="365760"/>
          </a:xfrm>
          <a:prstGeom prst="rect">
            <a:avLst/>
          </a:prstGeom>
          <a:noFill/>
          <a:ln/>
        </p:spPr>
        <p:txBody>
          <a:bodyPr wrap="square" lIns="0" tIns="0" rIns="0" bIns="0" rtlCol="0" anchor="ctr"/>
          <a:lstStyle/>
          <a:p>
            <a:pPr marL="0" indent="0">
              <a:buNone/>
            </a:pPr>
            <a:r>
              <a:rPr lang="en-US" sz="1650" b="1" dirty="0">
                <a:solidFill>
                  <a:srgbClr val="1F2126"/>
                </a:solidFill>
                <a:latin typeface="Calibri" pitchFamily="34" charset="0"/>
                <a:ea typeface="Calibri" pitchFamily="34" charset="-122"/>
                <a:cs typeface="Calibri" pitchFamily="34" charset="-120"/>
              </a:rPr>
              <a:t>Four drug classes are combined into 3–4 drug regimens:</a:t>
            </a:r>
            <a:endParaRPr lang="en-US" sz="1650" dirty="0"/>
          </a:p>
        </p:txBody>
      </p:sp>
      <p:sp>
        <p:nvSpPr>
          <p:cNvPr id="6" name="Text 4"/>
          <p:cNvSpPr/>
          <p:nvPr/>
        </p:nvSpPr>
        <p:spPr>
          <a:xfrm>
            <a:off x="822960" y="1828800"/>
            <a:ext cx="5120640" cy="658368"/>
          </a:xfrm>
          <a:prstGeom prst="rect">
            <a:avLst/>
          </a:prstGeom>
          <a:noFill/>
          <a:ln/>
        </p:spPr>
        <p:txBody>
          <a:bodyPr wrap="square" lIns="0" tIns="0" rIns="0" bIns="0" rtlCol="0" anchor="ctr"/>
          <a:lstStyle/>
          <a:p>
            <a:pPr marL="0" indent="0">
              <a:buNone/>
            </a:pPr>
            <a:r>
              <a:rPr lang="en-US" sz="1700" b="1" dirty="0">
                <a:solidFill>
                  <a:srgbClr val="8C1D2C"/>
                </a:solidFill>
                <a:latin typeface="Calibri" pitchFamily="34" charset="0"/>
                <a:ea typeface="Calibri" pitchFamily="34" charset="-122"/>
                <a:cs typeface="Calibri" pitchFamily="34" charset="-120"/>
              </a:rPr>
              <a:t>• Proteasome inhibitors (SQ)</a:t>
            </a:r>
            <a:endParaRPr lang="en-US" sz="1700" dirty="0"/>
          </a:p>
        </p:txBody>
      </p:sp>
      <p:sp>
        <p:nvSpPr>
          <p:cNvPr id="7" name="Text 5"/>
          <p:cNvSpPr/>
          <p:nvPr/>
        </p:nvSpPr>
        <p:spPr>
          <a:xfrm>
            <a:off x="6035040" y="1828800"/>
            <a:ext cx="5486400" cy="658368"/>
          </a:xfrm>
          <a:prstGeom prst="rect">
            <a:avLst/>
          </a:prstGeom>
          <a:noFill/>
          <a:ln/>
        </p:spPr>
        <p:txBody>
          <a:bodyPr wrap="square" lIns="0" tIns="0" rIns="0" bIns="0" rtlCol="0" anchor="ctr"/>
          <a:lstStyle/>
          <a:p>
            <a:pPr marL="0" indent="0">
              <a:buNone/>
            </a:pPr>
            <a:r>
              <a:rPr lang="en-US" sz="1600" i="1" dirty="0">
                <a:solidFill>
                  <a:srgbClr val="5F636B"/>
                </a:solidFill>
                <a:latin typeface="Calibri" pitchFamily="34" charset="0"/>
                <a:ea typeface="Calibri" pitchFamily="34" charset="-122"/>
                <a:cs typeface="Calibri" pitchFamily="34" charset="-120"/>
              </a:rPr>
              <a:t>bortezomib, carfilzomib  (“-zomib”)</a:t>
            </a:r>
            <a:endParaRPr lang="en-US" sz="1600" dirty="0"/>
          </a:p>
        </p:txBody>
      </p:sp>
      <p:sp>
        <p:nvSpPr>
          <p:cNvPr id="8" name="Text 6"/>
          <p:cNvSpPr/>
          <p:nvPr/>
        </p:nvSpPr>
        <p:spPr>
          <a:xfrm>
            <a:off x="822960" y="2578608"/>
            <a:ext cx="5120640" cy="658368"/>
          </a:xfrm>
          <a:prstGeom prst="rect">
            <a:avLst/>
          </a:prstGeom>
          <a:noFill/>
          <a:ln/>
        </p:spPr>
        <p:txBody>
          <a:bodyPr wrap="square" lIns="0" tIns="0" rIns="0" bIns="0" rtlCol="0" anchor="ctr"/>
          <a:lstStyle/>
          <a:p>
            <a:pPr marL="0" indent="0">
              <a:buNone/>
            </a:pPr>
            <a:r>
              <a:rPr lang="en-US" sz="1700" b="1" dirty="0">
                <a:solidFill>
                  <a:srgbClr val="8C1D2C"/>
                </a:solidFill>
                <a:latin typeface="Calibri" pitchFamily="34" charset="0"/>
                <a:ea typeface="Calibri" pitchFamily="34" charset="-122"/>
                <a:cs typeface="Calibri" pitchFamily="34" charset="-120"/>
              </a:rPr>
              <a:t>• Immunomodulators (</a:t>
            </a:r>
            <a:r>
              <a:rPr lang="en-US" sz="1700" b="1" dirty="0" err="1">
                <a:solidFill>
                  <a:srgbClr val="8C1D2C"/>
                </a:solidFill>
                <a:latin typeface="Calibri" pitchFamily="34" charset="0"/>
                <a:ea typeface="Calibri" pitchFamily="34" charset="-122"/>
                <a:cs typeface="Calibri" pitchFamily="34" charset="-120"/>
              </a:rPr>
              <a:t>IMiDs</a:t>
            </a:r>
            <a:r>
              <a:rPr lang="en-US" sz="1700" b="1" dirty="0">
                <a:solidFill>
                  <a:srgbClr val="8C1D2C"/>
                </a:solidFill>
                <a:latin typeface="Calibri" pitchFamily="34" charset="0"/>
                <a:ea typeface="Calibri" pitchFamily="34" charset="-122"/>
                <a:cs typeface="Calibri" pitchFamily="34" charset="-120"/>
              </a:rPr>
              <a:t>) – (Oral) </a:t>
            </a:r>
            <a:endParaRPr lang="en-US" sz="1700" dirty="0"/>
          </a:p>
        </p:txBody>
      </p:sp>
      <p:sp>
        <p:nvSpPr>
          <p:cNvPr id="9" name="Text 7"/>
          <p:cNvSpPr/>
          <p:nvPr/>
        </p:nvSpPr>
        <p:spPr>
          <a:xfrm>
            <a:off x="6035040" y="2578608"/>
            <a:ext cx="5486400" cy="658368"/>
          </a:xfrm>
          <a:prstGeom prst="rect">
            <a:avLst/>
          </a:prstGeom>
          <a:noFill/>
          <a:ln/>
        </p:spPr>
        <p:txBody>
          <a:bodyPr wrap="square" lIns="0" tIns="0" rIns="0" bIns="0" rtlCol="0" anchor="ctr"/>
          <a:lstStyle/>
          <a:p>
            <a:pPr marL="0" indent="0">
              <a:buNone/>
            </a:pPr>
            <a:r>
              <a:rPr lang="en-US" sz="1600" i="1" dirty="0">
                <a:solidFill>
                  <a:srgbClr val="5F636B"/>
                </a:solidFill>
                <a:latin typeface="Calibri" pitchFamily="34" charset="0"/>
                <a:ea typeface="Calibri" pitchFamily="34" charset="-122"/>
                <a:cs typeface="Calibri" pitchFamily="34" charset="-120"/>
              </a:rPr>
              <a:t>lenalidomide, pomalidomide, thalidomide  (“-lidomide”)</a:t>
            </a:r>
            <a:endParaRPr lang="en-US" sz="1600" dirty="0"/>
          </a:p>
        </p:txBody>
      </p:sp>
      <p:sp>
        <p:nvSpPr>
          <p:cNvPr id="10" name="Text 8"/>
          <p:cNvSpPr/>
          <p:nvPr/>
        </p:nvSpPr>
        <p:spPr>
          <a:xfrm>
            <a:off x="822960" y="3328416"/>
            <a:ext cx="5120640" cy="658368"/>
          </a:xfrm>
          <a:prstGeom prst="rect">
            <a:avLst/>
          </a:prstGeom>
          <a:noFill/>
          <a:ln/>
        </p:spPr>
        <p:txBody>
          <a:bodyPr wrap="square" lIns="0" tIns="0" rIns="0" bIns="0" rtlCol="0" anchor="ctr"/>
          <a:lstStyle/>
          <a:p>
            <a:pPr marL="0" indent="0">
              <a:buNone/>
            </a:pPr>
            <a:r>
              <a:rPr lang="en-US" sz="1700" b="1" dirty="0">
                <a:solidFill>
                  <a:srgbClr val="8C1D2C"/>
                </a:solidFill>
                <a:latin typeface="Calibri" pitchFamily="34" charset="0"/>
                <a:ea typeface="Calibri" pitchFamily="34" charset="-122"/>
                <a:cs typeface="Calibri" pitchFamily="34" charset="-120"/>
              </a:rPr>
              <a:t>• Anti-CD38 monoclonal antibodies (SQ) </a:t>
            </a:r>
            <a:endParaRPr lang="en-US" sz="1700" dirty="0"/>
          </a:p>
        </p:txBody>
      </p:sp>
      <p:sp>
        <p:nvSpPr>
          <p:cNvPr id="11" name="Text 9"/>
          <p:cNvSpPr/>
          <p:nvPr/>
        </p:nvSpPr>
        <p:spPr>
          <a:xfrm>
            <a:off x="6035040" y="3328416"/>
            <a:ext cx="5486400" cy="658368"/>
          </a:xfrm>
          <a:prstGeom prst="rect">
            <a:avLst/>
          </a:prstGeom>
          <a:noFill/>
          <a:ln/>
        </p:spPr>
        <p:txBody>
          <a:bodyPr wrap="square" lIns="0" tIns="0" rIns="0" bIns="0" rtlCol="0" anchor="ctr"/>
          <a:lstStyle/>
          <a:p>
            <a:pPr marL="0" indent="0">
              <a:buNone/>
            </a:pPr>
            <a:r>
              <a:rPr lang="en-US" sz="1600" i="1" dirty="0">
                <a:solidFill>
                  <a:srgbClr val="5F636B"/>
                </a:solidFill>
                <a:latin typeface="Calibri" pitchFamily="34" charset="0"/>
                <a:ea typeface="Calibri" pitchFamily="34" charset="-122"/>
                <a:cs typeface="Calibri" pitchFamily="34" charset="-120"/>
              </a:rPr>
              <a:t>daratumumab, isatuximab</a:t>
            </a:r>
            <a:endParaRPr lang="en-US" sz="1600" dirty="0"/>
          </a:p>
        </p:txBody>
      </p:sp>
      <p:sp>
        <p:nvSpPr>
          <p:cNvPr id="12" name="Text 10"/>
          <p:cNvSpPr/>
          <p:nvPr/>
        </p:nvSpPr>
        <p:spPr>
          <a:xfrm>
            <a:off x="822960" y="4078224"/>
            <a:ext cx="5120640" cy="658368"/>
          </a:xfrm>
          <a:prstGeom prst="rect">
            <a:avLst/>
          </a:prstGeom>
          <a:noFill/>
          <a:ln/>
        </p:spPr>
        <p:txBody>
          <a:bodyPr wrap="square" lIns="0" tIns="0" rIns="0" bIns="0" rtlCol="0" anchor="ctr"/>
          <a:lstStyle/>
          <a:p>
            <a:pPr marL="0" indent="0">
              <a:buNone/>
            </a:pPr>
            <a:r>
              <a:rPr lang="en-US" sz="1700" b="1" dirty="0">
                <a:solidFill>
                  <a:srgbClr val="8C1D2C"/>
                </a:solidFill>
                <a:latin typeface="Calibri" pitchFamily="34" charset="0"/>
                <a:ea typeface="Calibri" pitchFamily="34" charset="-122"/>
                <a:cs typeface="Calibri" pitchFamily="34" charset="-120"/>
              </a:rPr>
              <a:t>• Corticosteroids (Oral / IV) </a:t>
            </a:r>
            <a:endParaRPr lang="en-US" sz="1700" dirty="0"/>
          </a:p>
        </p:txBody>
      </p:sp>
      <p:sp>
        <p:nvSpPr>
          <p:cNvPr id="13" name="Text 11"/>
          <p:cNvSpPr/>
          <p:nvPr/>
        </p:nvSpPr>
        <p:spPr>
          <a:xfrm>
            <a:off x="6035040" y="4078224"/>
            <a:ext cx="5486400" cy="658368"/>
          </a:xfrm>
          <a:prstGeom prst="rect">
            <a:avLst/>
          </a:prstGeom>
          <a:noFill/>
          <a:ln/>
        </p:spPr>
        <p:txBody>
          <a:bodyPr wrap="square" lIns="0" tIns="0" rIns="0" bIns="0" rtlCol="0" anchor="ctr"/>
          <a:lstStyle/>
          <a:p>
            <a:pPr marL="0" indent="0">
              <a:buNone/>
            </a:pPr>
            <a:r>
              <a:rPr lang="en-US" sz="1600" i="1" dirty="0">
                <a:solidFill>
                  <a:srgbClr val="5F636B"/>
                </a:solidFill>
                <a:latin typeface="Calibri" pitchFamily="34" charset="0"/>
                <a:ea typeface="Calibri" pitchFamily="34" charset="-122"/>
                <a:cs typeface="Calibri" pitchFamily="34" charset="-120"/>
              </a:rPr>
              <a:t>dexamethasone</a:t>
            </a:r>
            <a:endParaRPr lang="en-US" sz="1600" dirty="0"/>
          </a:p>
        </p:txBody>
      </p:sp>
      <p:sp>
        <p:nvSpPr>
          <p:cNvPr id="14" name="Shape 12"/>
          <p:cNvSpPr/>
          <p:nvPr/>
        </p:nvSpPr>
        <p:spPr>
          <a:xfrm>
            <a:off x="731520" y="5120640"/>
            <a:ext cx="10881360" cy="960120"/>
          </a:xfrm>
          <a:prstGeom prst="roundRect">
            <a:avLst>
              <a:gd name="adj" fmla="val 5714"/>
            </a:avLst>
          </a:prstGeom>
          <a:solidFill>
            <a:srgbClr val="E9F4F2"/>
          </a:solidFill>
          <a:ln/>
        </p:spPr>
        <p:txBody>
          <a:bodyPr/>
          <a:lstStyle/>
          <a:p>
            <a:endParaRPr lang="en-US"/>
          </a:p>
        </p:txBody>
      </p:sp>
      <p:sp>
        <p:nvSpPr>
          <p:cNvPr id="15" name="Text 13"/>
          <p:cNvSpPr/>
          <p:nvPr/>
        </p:nvSpPr>
        <p:spPr>
          <a:xfrm>
            <a:off x="960120" y="5120640"/>
            <a:ext cx="10424160" cy="960120"/>
          </a:xfrm>
          <a:prstGeom prst="rect">
            <a:avLst/>
          </a:prstGeom>
          <a:noFill/>
          <a:ln/>
        </p:spPr>
        <p:txBody>
          <a:bodyPr wrap="square" lIns="0" tIns="0" rIns="0" bIns="0" rtlCol="0" anchor="ctr"/>
          <a:lstStyle/>
          <a:p>
            <a:pPr marL="0" indent="0">
              <a:buNone/>
            </a:pPr>
            <a:r>
              <a:rPr lang="en-US" sz="1550" dirty="0">
                <a:solidFill>
                  <a:srgbClr val="1F2126"/>
                </a:solidFill>
                <a:latin typeface="Calibri" pitchFamily="34" charset="0"/>
                <a:ea typeface="Calibri" pitchFamily="34" charset="-122"/>
                <a:cs typeface="Calibri" pitchFamily="34" charset="-120"/>
              </a:rPr>
              <a:t>anti-CD38 antibody plus classic triplet — the quadruplet Dara-VRd — is now preferred first-line  </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26</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Newly diagnosed myeloma: Treatment</a:t>
            </a:r>
            <a:endParaRPr lang="en-US" sz="2800" dirty="0"/>
          </a:p>
        </p:txBody>
      </p:sp>
      <p:sp>
        <p:nvSpPr>
          <p:cNvPr id="5" name="Shape 3"/>
          <p:cNvSpPr/>
          <p:nvPr/>
        </p:nvSpPr>
        <p:spPr>
          <a:xfrm>
            <a:off x="2743200" y="1234440"/>
            <a:ext cx="6675120" cy="777240"/>
          </a:xfrm>
          <a:prstGeom prst="roundRect">
            <a:avLst>
              <a:gd name="adj" fmla="val 7059"/>
            </a:avLst>
          </a:prstGeom>
          <a:solidFill>
            <a:srgbClr val="F1EEEE"/>
          </a:solidFill>
          <a:ln/>
        </p:spPr>
        <p:txBody>
          <a:bodyPr/>
          <a:lstStyle/>
          <a:p>
            <a:endParaRPr lang="en-US"/>
          </a:p>
        </p:txBody>
      </p:sp>
      <p:sp>
        <p:nvSpPr>
          <p:cNvPr id="6" name="Text 4"/>
          <p:cNvSpPr/>
          <p:nvPr/>
        </p:nvSpPr>
        <p:spPr>
          <a:xfrm>
            <a:off x="2880360" y="1280160"/>
            <a:ext cx="6400800" cy="685800"/>
          </a:xfrm>
          <a:prstGeom prst="rect">
            <a:avLst/>
          </a:prstGeom>
          <a:noFill/>
          <a:ln/>
        </p:spPr>
        <p:txBody>
          <a:bodyPr wrap="square" lIns="0" tIns="0" rIns="0" bIns="0" rtlCol="0" anchor="ctr"/>
          <a:lstStyle/>
          <a:p>
            <a:pPr marL="0" indent="0" algn="ctr">
              <a:buNone/>
            </a:pPr>
            <a:r>
              <a:rPr lang="en-US" sz="1550" b="1" dirty="0">
                <a:solidFill>
                  <a:srgbClr val="8C1D2C"/>
                </a:solidFill>
                <a:latin typeface="Calibri" pitchFamily="34" charset="0"/>
                <a:ea typeface="Calibri" pitchFamily="34" charset="-122"/>
                <a:cs typeface="Calibri" pitchFamily="34" charset="-120"/>
              </a:rPr>
              <a:t>Quadruplet induction — Dara-</a:t>
            </a:r>
            <a:r>
              <a:rPr lang="en-US" sz="1550" b="1" dirty="0" err="1">
                <a:solidFill>
                  <a:srgbClr val="8C1D2C"/>
                </a:solidFill>
                <a:latin typeface="Calibri" pitchFamily="34" charset="0"/>
                <a:ea typeface="Calibri" pitchFamily="34" charset="-122"/>
                <a:cs typeface="Calibri" pitchFamily="34" charset="-120"/>
              </a:rPr>
              <a:t>VRd</a:t>
            </a:r>
            <a:r>
              <a:rPr lang="en-US" sz="1550" b="1" dirty="0">
                <a:solidFill>
                  <a:srgbClr val="8C1D2C"/>
                </a:solidFill>
                <a:latin typeface="Calibri" pitchFamily="34" charset="0"/>
                <a:ea typeface="Calibri" pitchFamily="34" charset="-122"/>
                <a:cs typeface="Calibri" pitchFamily="34" charset="-120"/>
              </a:rPr>
              <a:t> 
</a:t>
            </a:r>
            <a:endParaRPr lang="en-US" sz="1550" dirty="0"/>
          </a:p>
          <a:p>
            <a:pPr marL="0" indent="0" algn="ctr">
              <a:buNone/>
            </a:pPr>
            <a:r>
              <a:rPr lang="en-US" sz="1300" dirty="0">
                <a:solidFill>
                  <a:srgbClr val="1F2126"/>
                </a:solidFill>
                <a:latin typeface="Calibri" pitchFamily="34" charset="0"/>
                <a:ea typeface="Calibri" pitchFamily="34" charset="-122"/>
                <a:cs typeface="Calibri" pitchFamily="34" charset="-120"/>
              </a:rPr>
              <a:t>daratumumab + bortezomib + lenalidomide + dexamethasone (preferred first-line)</a:t>
            </a:r>
            <a:endParaRPr lang="en-US" sz="1550" dirty="0"/>
          </a:p>
        </p:txBody>
      </p:sp>
      <p:sp>
        <p:nvSpPr>
          <p:cNvPr id="7" name="Shape 5"/>
          <p:cNvSpPr/>
          <p:nvPr/>
        </p:nvSpPr>
        <p:spPr>
          <a:xfrm>
            <a:off x="6080760" y="2011680"/>
            <a:ext cx="0" cy="274320"/>
          </a:xfrm>
          <a:prstGeom prst="line">
            <a:avLst/>
          </a:prstGeom>
          <a:noFill/>
          <a:ln w="19050">
            <a:solidFill>
              <a:srgbClr val="5F636B"/>
            </a:solidFill>
            <a:prstDash val="solid"/>
          </a:ln>
        </p:spPr>
        <p:txBody>
          <a:bodyPr/>
          <a:lstStyle/>
          <a:p>
            <a:endParaRPr lang="en-US"/>
          </a:p>
        </p:txBody>
      </p:sp>
      <p:sp>
        <p:nvSpPr>
          <p:cNvPr id="8" name="Shape 6"/>
          <p:cNvSpPr/>
          <p:nvPr/>
        </p:nvSpPr>
        <p:spPr>
          <a:xfrm>
            <a:off x="3108960" y="2286000"/>
            <a:ext cx="5943600" cy="0"/>
          </a:xfrm>
          <a:prstGeom prst="line">
            <a:avLst/>
          </a:prstGeom>
          <a:noFill/>
          <a:ln w="19050">
            <a:solidFill>
              <a:srgbClr val="5F636B"/>
            </a:solidFill>
            <a:prstDash val="solid"/>
          </a:ln>
        </p:spPr>
        <p:txBody>
          <a:bodyPr/>
          <a:lstStyle/>
          <a:p>
            <a:endParaRPr lang="en-US"/>
          </a:p>
        </p:txBody>
      </p:sp>
      <p:sp>
        <p:nvSpPr>
          <p:cNvPr id="9" name="Shape 7"/>
          <p:cNvSpPr/>
          <p:nvPr/>
        </p:nvSpPr>
        <p:spPr>
          <a:xfrm>
            <a:off x="3108960" y="2286000"/>
            <a:ext cx="0" cy="256032"/>
          </a:xfrm>
          <a:prstGeom prst="line">
            <a:avLst/>
          </a:prstGeom>
          <a:noFill/>
          <a:ln w="19050">
            <a:solidFill>
              <a:srgbClr val="5F636B"/>
            </a:solidFill>
            <a:prstDash val="solid"/>
          </a:ln>
        </p:spPr>
        <p:txBody>
          <a:bodyPr/>
          <a:lstStyle/>
          <a:p>
            <a:endParaRPr lang="en-US"/>
          </a:p>
        </p:txBody>
      </p:sp>
      <p:sp>
        <p:nvSpPr>
          <p:cNvPr id="10" name="Shape 8"/>
          <p:cNvSpPr/>
          <p:nvPr/>
        </p:nvSpPr>
        <p:spPr>
          <a:xfrm>
            <a:off x="9052560" y="2286000"/>
            <a:ext cx="0" cy="256032"/>
          </a:xfrm>
          <a:prstGeom prst="line">
            <a:avLst/>
          </a:prstGeom>
          <a:noFill/>
          <a:ln w="19050">
            <a:solidFill>
              <a:srgbClr val="5F636B"/>
            </a:solidFill>
            <a:prstDash val="solid"/>
          </a:ln>
        </p:spPr>
        <p:txBody>
          <a:bodyPr/>
          <a:lstStyle/>
          <a:p>
            <a:endParaRPr lang="en-US"/>
          </a:p>
        </p:txBody>
      </p:sp>
      <p:sp>
        <p:nvSpPr>
          <p:cNvPr id="11" name="Text 9"/>
          <p:cNvSpPr/>
          <p:nvPr/>
        </p:nvSpPr>
        <p:spPr>
          <a:xfrm>
            <a:off x="640080" y="2606040"/>
            <a:ext cx="5257800" cy="365760"/>
          </a:xfrm>
          <a:prstGeom prst="rect">
            <a:avLst/>
          </a:prstGeom>
          <a:noFill/>
          <a:ln/>
        </p:spPr>
        <p:txBody>
          <a:bodyPr wrap="square" lIns="0" tIns="0" rIns="0" bIns="0" rtlCol="0" anchor="ctr"/>
          <a:lstStyle/>
          <a:p>
            <a:pPr marL="0" indent="0" algn="ctr">
              <a:buNone/>
            </a:pPr>
            <a:r>
              <a:rPr lang="en-US" sz="1500" b="1" dirty="0">
                <a:solidFill>
                  <a:srgbClr val="0E7C72"/>
                </a:solidFill>
                <a:latin typeface="Calibri" pitchFamily="34" charset="0"/>
                <a:ea typeface="Calibri" pitchFamily="34" charset="-122"/>
                <a:cs typeface="Calibri" pitchFamily="34" charset="-120"/>
              </a:rPr>
              <a:t>Transplant-ELIGIBLE  (PERSEUS)</a:t>
            </a:r>
            <a:endParaRPr lang="en-US" sz="1500" dirty="0"/>
          </a:p>
        </p:txBody>
      </p:sp>
      <p:sp>
        <p:nvSpPr>
          <p:cNvPr id="12" name="Shape 10"/>
          <p:cNvSpPr/>
          <p:nvPr/>
        </p:nvSpPr>
        <p:spPr>
          <a:xfrm>
            <a:off x="640080" y="3063240"/>
            <a:ext cx="5257800" cy="566928"/>
          </a:xfrm>
          <a:prstGeom prst="roundRect">
            <a:avLst>
              <a:gd name="adj" fmla="val 9677"/>
            </a:avLst>
          </a:prstGeom>
          <a:solidFill>
            <a:srgbClr val="F1EEEE"/>
          </a:solidFill>
          <a:ln/>
        </p:spPr>
        <p:txBody>
          <a:bodyPr/>
          <a:lstStyle/>
          <a:p>
            <a:endParaRPr lang="en-US"/>
          </a:p>
        </p:txBody>
      </p:sp>
      <p:sp>
        <p:nvSpPr>
          <p:cNvPr id="13" name="Text 11"/>
          <p:cNvSpPr/>
          <p:nvPr/>
        </p:nvSpPr>
        <p:spPr>
          <a:xfrm>
            <a:off x="777240" y="3063240"/>
            <a:ext cx="4983480" cy="566928"/>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Dara-VRd induction (≈4 cycles)</a:t>
            </a:r>
            <a:endParaRPr lang="en-US" sz="1350" dirty="0"/>
          </a:p>
        </p:txBody>
      </p:sp>
      <p:sp>
        <p:nvSpPr>
          <p:cNvPr id="14" name="Shape 12"/>
          <p:cNvSpPr/>
          <p:nvPr/>
        </p:nvSpPr>
        <p:spPr>
          <a:xfrm>
            <a:off x="3268980" y="3630168"/>
            <a:ext cx="0" cy="146304"/>
          </a:xfrm>
          <a:prstGeom prst="line">
            <a:avLst/>
          </a:prstGeom>
          <a:noFill/>
          <a:ln w="15240">
            <a:solidFill>
              <a:srgbClr val="5F636B"/>
            </a:solidFill>
            <a:prstDash val="solid"/>
          </a:ln>
        </p:spPr>
        <p:txBody>
          <a:bodyPr/>
          <a:lstStyle/>
          <a:p>
            <a:endParaRPr lang="en-US"/>
          </a:p>
        </p:txBody>
      </p:sp>
      <p:sp>
        <p:nvSpPr>
          <p:cNvPr id="15" name="Shape 13"/>
          <p:cNvSpPr/>
          <p:nvPr/>
        </p:nvSpPr>
        <p:spPr>
          <a:xfrm>
            <a:off x="640080" y="3776472"/>
            <a:ext cx="5257800" cy="566928"/>
          </a:xfrm>
          <a:prstGeom prst="roundRect">
            <a:avLst>
              <a:gd name="adj" fmla="val 9677"/>
            </a:avLst>
          </a:prstGeom>
          <a:solidFill>
            <a:srgbClr val="FBF5EA"/>
          </a:solidFill>
          <a:ln/>
        </p:spPr>
        <p:txBody>
          <a:bodyPr/>
          <a:lstStyle/>
          <a:p>
            <a:endParaRPr lang="en-US"/>
          </a:p>
        </p:txBody>
      </p:sp>
      <p:sp>
        <p:nvSpPr>
          <p:cNvPr id="16" name="Text 14"/>
          <p:cNvSpPr/>
          <p:nvPr/>
        </p:nvSpPr>
        <p:spPr>
          <a:xfrm>
            <a:off x="777240" y="3776472"/>
            <a:ext cx="4983480" cy="566928"/>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Autologous stem cell transplant (high-dose melphalan)</a:t>
            </a:r>
            <a:endParaRPr lang="en-US" sz="1350" dirty="0"/>
          </a:p>
        </p:txBody>
      </p:sp>
      <p:sp>
        <p:nvSpPr>
          <p:cNvPr id="17" name="Shape 15"/>
          <p:cNvSpPr/>
          <p:nvPr/>
        </p:nvSpPr>
        <p:spPr>
          <a:xfrm>
            <a:off x="3268980" y="4343400"/>
            <a:ext cx="0" cy="146304"/>
          </a:xfrm>
          <a:prstGeom prst="line">
            <a:avLst/>
          </a:prstGeom>
          <a:noFill/>
          <a:ln w="15240">
            <a:solidFill>
              <a:srgbClr val="5F636B"/>
            </a:solidFill>
            <a:prstDash val="solid"/>
          </a:ln>
        </p:spPr>
        <p:txBody>
          <a:bodyPr/>
          <a:lstStyle/>
          <a:p>
            <a:endParaRPr lang="en-US"/>
          </a:p>
        </p:txBody>
      </p:sp>
      <p:sp>
        <p:nvSpPr>
          <p:cNvPr id="18" name="Shape 16"/>
          <p:cNvSpPr/>
          <p:nvPr/>
        </p:nvSpPr>
        <p:spPr>
          <a:xfrm>
            <a:off x="640080" y="4489704"/>
            <a:ext cx="5257800" cy="566928"/>
          </a:xfrm>
          <a:prstGeom prst="roundRect">
            <a:avLst>
              <a:gd name="adj" fmla="val 9677"/>
            </a:avLst>
          </a:prstGeom>
          <a:solidFill>
            <a:srgbClr val="F1EEEE"/>
          </a:solidFill>
          <a:ln/>
        </p:spPr>
        <p:txBody>
          <a:bodyPr/>
          <a:lstStyle/>
          <a:p>
            <a:endParaRPr lang="en-US"/>
          </a:p>
        </p:txBody>
      </p:sp>
      <p:sp>
        <p:nvSpPr>
          <p:cNvPr id="19" name="Text 17"/>
          <p:cNvSpPr/>
          <p:nvPr/>
        </p:nvSpPr>
        <p:spPr>
          <a:xfrm>
            <a:off x="777240" y="4489704"/>
            <a:ext cx="4983480" cy="566928"/>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Dara-</a:t>
            </a:r>
            <a:r>
              <a:rPr lang="en-US" sz="1350" dirty="0" err="1">
                <a:solidFill>
                  <a:srgbClr val="1F2126"/>
                </a:solidFill>
                <a:latin typeface="Calibri" pitchFamily="34" charset="0"/>
                <a:ea typeface="Calibri" pitchFamily="34" charset="-122"/>
                <a:cs typeface="Calibri" pitchFamily="34" charset="-120"/>
              </a:rPr>
              <a:t>VRd</a:t>
            </a:r>
            <a:r>
              <a:rPr lang="en-US" sz="1350" dirty="0">
                <a:solidFill>
                  <a:srgbClr val="1F2126"/>
                </a:solidFill>
                <a:latin typeface="Calibri" pitchFamily="34" charset="0"/>
                <a:ea typeface="Calibri" pitchFamily="34" charset="-122"/>
                <a:cs typeface="Calibri" pitchFamily="34" charset="-120"/>
              </a:rPr>
              <a:t> consolidation (2 cycles)</a:t>
            </a:r>
            <a:endParaRPr lang="en-US" sz="1350" dirty="0"/>
          </a:p>
        </p:txBody>
      </p:sp>
      <p:sp>
        <p:nvSpPr>
          <p:cNvPr id="20" name="Shape 18"/>
          <p:cNvSpPr/>
          <p:nvPr/>
        </p:nvSpPr>
        <p:spPr>
          <a:xfrm>
            <a:off x="3268980" y="5056632"/>
            <a:ext cx="0" cy="146304"/>
          </a:xfrm>
          <a:prstGeom prst="line">
            <a:avLst/>
          </a:prstGeom>
          <a:noFill/>
          <a:ln w="15240">
            <a:solidFill>
              <a:srgbClr val="5F636B"/>
            </a:solidFill>
            <a:prstDash val="solid"/>
          </a:ln>
        </p:spPr>
        <p:txBody>
          <a:bodyPr/>
          <a:lstStyle/>
          <a:p>
            <a:endParaRPr lang="en-US"/>
          </a:p>
        </p:txBody>
      </p:sp>
      <p:sp>
        <p:nvSpPr>
          <p:cNvPr id="21" name="Shape 19"/>
          <p:cNvSpPr/>
          <p:nvPr/>
        </p:nvSpPr>
        <p:spPr>
          <a:xfrm>
            <a:off x="640080" y="5202936"/>
            <a:ext cx="5257800" cy="566928"/>
          </a:xfrm>
          <a:prstGeom prst="roundRect">
            <a:avLst>
              <a:gd name="adj" fmla="val 9677"/>
            </a:avLst>
          </a:prstGeom>
          <a:solidFill>
            <a:srgbClr val="F1EEEE"/>
          </a:solidFill>
          <a:ln/>
        </p:spPr>
        <p:txBody>
          <a:bodyPr/>
          <a:lstStyle/>
          <a:p>
            <a:endParaRPr lang="en-US"/>
          </a:p>
        </p:txBody>
      </p:sp>
      <p:sp>
        <p:nvSpPr>
          <p:cNvPr id="22" name="Text 20"/>
          <p:cNvSpPr/>
          <p:nvPr/>
        </p:nvSpPr>
        <p:spPr>
          <a:xfrm>
            <a:off x="777240" y="5202936"/>
            <a:ext cx="4983480" cy="566928"/>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Maintenance: daratumumab + lenalidomide</a:t>
            </a:r>
            <a:endParaRPr lang="en-US" sz="1350" dirty="0"/>
          </a:p>
        </p:txBody>
      </p:sp>
      <p:sp>
        <p:nvSpPr>
          <p:cNvPr id="23" name="Text 21"/>
          <p:cNvSpPr/>
          <p:nvPr/>
        </p:nvSpPr>
        <p:spPr>
          <a:xfrm>
            <a:off x="6263640" y="2606040"/>
            <a:ext cx="5257800" cy="365760"/>
          </a:xfrm>
          <a:prstGeom prst="rect">
            <a:avLst/>
          </a:prstGeom>
          <a:noFill/>
          <a:ln/>
        </p:spPr>
        <p:txBody>
          <a:bodyPr wrap="square" lIns="0" tIns="0" rIns="0" bIns="0" rtlCol="0" anchor="ctr"/>
          <a:lstStyle/>
          <a:p>
            <a:pPr marL="0" indent="0" algn="ctr">
              <a:buNone/>
            </a:pPr>
            <a:r>
              <a:rPr lang="en-US" sz="1500" b="1" dirty="0">
                <a:solidFill>
                  <a:srgbClr val="B07A1E"/>
                </a:solidFill>
                <a:latin typeface="Calibri" pitchFamily="34" charset="0"/>
                <a:ea typeface="Calibri" pitchFamily="34" charset="-122"/>
                <a:cs typeface="Calibri" pitchFamily="34" charset="-120"/>
              </a:rPr>
              <a:t>Transplant-INELIGIBLE / deferred  (CEPHEUS)</a:t>
            </a:r>
            <a:endParaRPr lang="en-US" sz="1500" dirty="0"/>
          </a:p>
        </p:txBody>
      </p:sp>
      <p:sp>
        <p:nvSpPr>
          <p:cNvPr id="24" name="Shape 22"/>
          <p:cNvSpPr/>
          <p:nvPr/>
        </p:nvSpPr>
        <p:spPr>
          <a:xfrm>
            <a:off x="6263640" y="3063240"/>
            <a:ext cx="5257800" cy="566928"/>
          </a:xfrm>
          <a:prstGeom prst="roundRect">
            <a:avLst>
              <a:gd name="adj" fmla="val 9677"/>
            </a:avLst>
          </a:prstGeom>
          <a:solidFill>
            <a:srgbClr val="F1EEEE"/>
          </a:solidFill>
          <a:ln/>
        </p:spPr>
        <p:txBody>
          <a:bodyPr/>
          <a:lstStyle/>
          <a:p>
            <a:endParaRPr lang="en-US"/>
          </a:p>
        </p:txBody>
      </p:sp>
      <p:sp>
        <p:nvSpPr>
          <p:cNvPr id="25" name="Text 23"/>
          <p:cNvSpPr/>
          <p:nvPr/>
        </p:nvSpPr>
        <p:spPr>
          <a:xfrm>
            <a:off x="6400800" y="3063240"/>
            <a:ext cx="4983480" cy="566928"/>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Dara-VRd — continue induction (≈8 cycles)</a:t>
            </a:r>
            <a:endParaRPr lang="en-US" sz="1350" dirty="0"/>
          </a:p>
        </p:txBody>
      </p:sp>
      <p:sp>
        <p:nvSpPr>
          <p:cNvPr id="26" name="Shape 24"/>
          <p:cNvSpPr/>
          <p:nvPr/>
        </p:nvSpPr>
        <p:spPr>
          <a:xfrm>
            <a:off x="8892540" y="3630168"/>
            <a:ext cx="0" cy="146304"/>
          </a:xfrm>
          <a:prstGeom prst="line">
            <a:avLst/>
          </a:prstGeom>
          <a:noFill/>
          <a:ln w="15240">
            <a:solidFill>
              <a:srgbClr val="5F636B"/>
            </a:solidFill>
            <a:prstDash val="solid"/>
          </a:ln>
        </p:spPr>
        <p:txBody>
          <a:bodyPr/>
          <a:lstStyle/>
          <a:p>
            <a:endParaRPr lang="en-US"/>
          </a:p>
        </p:txBody>
      </p:sp>
      <p:sp>
        <p:nvSpPr>
          <p:cNvPr id="27" name="Shape 25"/>
          <p:cNvSpPr/>
          <p:nvPr/>
        </p:nvSpPr>
        <p:spPr>
          <a:xfrm>
            <a:off x="6263640" y="3776472"/>
            <a:ext cx="5257800" cy="566928"/>
          </a:xfrm>
          <a:prstGeom prst="roundRect">
            <a:avLst>
              <a:gd name="adj" fmla="val 9677"/>
            </a:avLst>
          </a:prstGeom>
          <a:solidFill>
            <a:srgbClr val="F1EEEE"/>
          </a:solidFill>
          <a:ln/>
        </p:spPr>
        <p:txBody>
          <a:bodyPr/>
          <a:lstStyle/>
          <a:p>
            <a:endParaRPr lang="en-US"/>
          </a:p>
        </p:txBody>
      </p:sp>
      <p:sp>
        <p:nvSpPr>
          <p:cNvPr id="28" name="Text 26"/>
          <p:cNvSpPr/>
          <p:nvPr/>
        </p:nvSpPr>
        <p:spPr>
          <a:xfrm>
            <a:off x="6400800" y="3776472"/>
            <a:ext cx="4983480" cy="566928"/>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No transplant</a:t>
            </a:r>
            <a:endParaRPr lang="en-US" sz="1350" dirty="0"/>
          </a:p>
        </p:txBody>
      </p:sp>
      <p:sp>
        <p:nvSpPr>
          <p:cNvPr id="29" name="Shape 27"/>
          <p:cNvSpPr/>
          <p:nvPr/>
        </p:nvSpPr>
        <p:spPr>
          <a:xfrm>
            <a:off x="8892540" y="4343400"/>
            <a:ext cx="0" cy="146304"/>
          </a:xfrm>
          <a:prstGeom prst="line">
            <a:avLst/>
          </a:prstGeom>
          <a:noFill/>
          <a:ln w="15240">
            <a:solidFill>
              <a:srgbClr val="5F636B"/>
            </a:solidFill>
            <a:prstDash val="solid"/>
          </a:ln>
        </p:spPr>
        <p:txBody>
          <a:bodyPr/>
          <a:lstStyle/>
          <a:p>
            <a:endParaRPr lang="en-US"/>
          </a:p>
        </p:txBody>
      </p:sp>
      <p:sp>
        <p:nvSpPr>
          <p:cNvPr id="30" name="Shape 28"/>
          <p:cNvSpPr/>
          <p:nvPr/>
        </p:nvSpPr>
        <p:spPr>
          <a:xfrm>
            <a:off x="6263640" y="4489704"/>
            <a:ext cx="5257800" cy="822960"/>
          </a:xfrm>
          <a:prstGeom prst="roundRect">
            <a:avLst>
              <a:gd name="adj" fmla="val 6667"/>
            </a:avLst>
          </a:prstGeom>
          <a:solidFill>
            <a:srgbClr val="F1EEEE"/>
          </a:solidFill>
          <a:ln/>
        </p:spPr>
        <p:txBody>
          <a:bodyPr/>
          <a:lstStyle/>
          <a:p>
            <a:endParaRPr lang="en-US"/>
          </a:p>
        </p:txBody>
      </p:sp>
      <p:sp>
        <p:nvSpPr>
          <p:cNvPr id="31" name="Text 29"/>
          <p:cNvSpPr/>
          <p:nvPr/>
        </p:nvSpPr>
        <p:spPr>
          <a:xfrm>
            <a:off x="6400800" y="4489704"/>
            <a:ext cx="4983480" cy="822960"/>
          </a:xfrm>
          <a:prstGeom prst="rect">
            <a:avLst/>
          </a:prstGeom>
          <a:noFill/>
          <a:ln/>
        </p:spPr>
        <p:txBody>
          <a:bodyPr wrap="square" lIns="0" tIns="0" rIns="0" bIns="0" rtlCol="0" anchor="ctr"/>
          <a:lstStyle/>
          <a:p>
            <a:pPr marL="0" indent="0" algn="ctr">
              <a:buNone/>
            </a:pPr>
            <a:r>
              <a:rPr lang="en-US" sz="1350" dirty="0">
                <a:solidFill>
                  <a:srgbClr val="1F2126"/>
                </a:solidFill>
                <a:latin typeface="Calibri" pitchFamily="34" charset="0"/>
                <a:ea typeface="Calibri" pitchFamily="34" charset="-122"/>
                <a:cs typeface="Calibri" pitchFamily="34" charset="-120"/>
              </a:rPr>
              <a:t>Maintenance: dara + lenalidomide + dex (D-Rd) until progression</a:t>
            </a:r>
            <a:endParaRPr lang="en-US" sz="1350" dirty="0"/>
          </a:p>
        </p:txBody>
      </p:sp>
      <p:sp>
        <p:nvSpPr>
          <p:cNvPr id="32" name="Text 30"/>
          <p:cNvSpPr/>
          <p:nvPr/>
        </p:nvSpPr>
        <p:spPr>
          <a:xfrm>
            <a:off x="640080" y="6126480"/>
            <a:ext cx="10881360" cy="457200"/>
          </a:xfrm>
          <a:prstGeom prst="rect">
            <a:avLst/>
          </a:prstGeom>
          <a:noFill/>
          <a:ln/>
        </p:spPr>
        <p:txBody>
          <a:bodyPr wrap="square" lIns="0" tIns="0" rIns="0" bIns="0" rtlCol="0" anchor="ctr"/>
          <a:lstStyle/>
          <a:p>
            <a:pPr marL="0" indent="0" algn="ctr">
              <a:buNone/>
            </a:pPr>
            <a:r>
              <a:rPr lang="en-US" sz="1250" i="1" dirty="0">
                <a:solidFill>
                  <a:srgbClr val="5F636B"/>
                </a:solidFill>
                <a:latin typeface="Calibri" pitchFamily="34" charset="0"/>
                <a:ea typeface="Calibri" pitchFamily="34" charset="-122"/>
                <a:cs typeface="Calibri" pitchFamily="34" charset="-120"/>
              </a:rPr>
              <a:t>Transplant improves progression-free survival; eligibility is about fitness, not a strict age cutoff</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dirty="0">
                <a:solidFill>
                  <a:srgbClr val="AAB0B6"/>
                </a:solidFill>
                <a:latin typeface="Calibri" pitchFamily="34" charset="0"/>
                <a:ea typeface="Calibri" pitchFamily="34" charset="-122"/>
                <a:cs typeface="Calibri" pitchFamily="34" charset="-120"/>
              </a:rPr>
              <a:t>27</a:t>
            </a:r>
            <a:endParaRPr lang="en-US"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Key drugs: toxicities &amp; required prophylaxis</a:t>
            </a:r>
            <a:endParaRPr lang="en-US" sz="2800" dirty="0"/>
          </a:p>
        </p:txBody>
      </p:sp>
      <p:sp>
        <p:nvSpPr>
          <p:cNvPr id="5" name="Text 3"/>
          <p:cNvSpPr/>
          <p:nvPr/>
        </p:nvSpPr>
        <p:spPr>
          <a:xfrm>
            <a:off x="731520" y="1234440"/>
            <a:ext cx="10881360" cy="822960"/>
          </a:xfrm>
          <a:prstGeom prst="rect">
            <a:avLst/>
          </a:prstGeom>
          <a:noFill/>
          <a:ln/>
        </p:spPr>
        <p:txBody>
          <a:bodyPr wrap="square" lIns="0" tIns="0" rIns="0" bIns="0" rtlCol="0" anchor="t"/>
          <a:lstStyle/>
          <a:p>
            <a:pPr marL="0" indent="0">
              <a:buNone/>
            </a:pPr>
            <a:r>
              <a:rPr lang="en-US" b="1" dirty="0">
                <a:solidFill>
                  <a:srgbClr val="8C1D2C"/>
                </a:solidFill>
                <a:latin typeface="Calibri" pitchFamily="34" charset="0"/>
                <a:ea typeface="Calibri" pitchFamily="34" charset="-122"/>
                <a:cs typeface="Calibri" pitchFamily="34" charset="-120"/>
              </a:rPr>
              <a:t>Proteasome inhibitors:  </a:t>
            </a:r>
            <a:r>
              <a:rPr lang="en-US" b="1" dirty="0">
                <a:solidFill>
                  <a:srgbClr val="1F2126"/>
                </a:solidFill>
                <a:latin typeface="Calibri" pitchFamily="34" charset="0"/>
                <a:ea typeface="Calibri" pitchFamily="34" charset="-122"/>
                <a:cs typeface="Calibri" pitchFamily="34" charset="-120"/>
              </a:rPr>
              <a:t>Bortezomib/carfilzomib reactivate VZV → give acyclovir/valacyclovir prophylaxis</a:t>
            </a:r>
            <a:r>
              <a:rPr lang="en-US" dirty="0">
                <a:solidFill>
                  <a:srgbClr val="1F2126"/>
                </a:solidFill>
                <a:latin typeface="Calibri" pitchFamily="34" charset="0"/>
                <a:ea typeface="Calibri" pitchFamily="34" charset="-122"/>
                <a:cs typeface="Calibri" pitchFamily="34" charset="-120"/>
              </a:rPr>
              <a:t>. Bortezomib → peripheral neuropathy (less with weekly SC dosing); carfilzomib → cardiac (HF, HTN).</a:t>
            </a:r>
            <a:endParaRPr lang="en-US" dirty="0"/>
          </a:p>
        </p:txBody>
      </p:sp>
      <p:sp>
        <p:nvSpPr>
          <p:cNvPr id="6" name="Text 4"/>
          <p:cNvSpPr/>
          <p:nvPr/>
        </p:nvSpPr>
        <p:spPr>
          <a:xfrm>
            <a:off x="731520" y="2075688"/>
            <a:ext cx="10881360" cy="822960"/>
          </a:xfrm>
          <a:prstGeom prst="rect">
            <a:avLst/>
          </a:prstGeom>
          <a:noFill/>
          <a:ln/>
        </p:spPr>
        <p:txBody>
          <a:bodyPr wrap="square" lIns="0" tIns="0" rIns="0" bIns="0" rtlCol="0" anchor="t"/>
          <a:lstStyle/>
          <a:p>
            <a:pPr marL="0" indent="0">
              <a:buNone/>
            </a:pPr>
            <a:r>
              <a:rPr lang="en-US" b="1" dirty="0">
                <a:solidFill>
                  <a:srgbClr val="8C1D2C"/>
                </a:solidFill>
                <a:latin typeface="Calibri" pitchFamily="34" charset="0"/>
                <a:ea typeface="Calibri" pitchFamily="34" charset="-122"/>
                <a:cs typeface="Calibri" pitchFamily="34" charset="-120"/>
              </a:rPr>
              <a:t>IMiDs:  </a:t>
            </a:r>
            <a:r>
              <a:rPr lang="en-US" dirty="0">
                <a:solidFill>
                  <a:srgbClr val="1F2126"/>
                </a:solidFill>
                <a:latin typeface="Calibri" pitchFamily="34" charset="0"/>
                <a:ea typeface="Calibri" pitchFamily="34" charset="-122"/>
                <a:cs typeface="Calibri" pitchFamily="34" charset="-120"/>
              </a:rPr>
              <a:t>Lenalidomide/pomalidomide/thalidomide are prothrombotic → </a:t>
            </a:r>
            <a:r>
              <a:rPr lang="en-US" b="1" dirty="0">
                <a:solidFill>
                  <a:srgbClr val="1F2126"/>
                </a:solidFill>
                <a:latin typeface="Calibri" pitchFamily="34" charset="0"/>
                <a:ea typeface="Calibri" pitchFamily="34" charset="-122"/>
                <a:cs typeface="Calibri" pitchFamily="34" charset="-120"/>
              </a:rPr>
              <a:t>VTE thromboprophylaxis (aspirin, or apixaban/LMWH if higher risk). </a:t>
            </a:r>
            <a:r>
              <a:rPr lang="en-US" dirty="0">
                <a:solidFill>
                  <a:srgbClr val="1F2126"/>
                </a:solidFill>
                <a:latin typeface="Calibri" pitchFamily="34" charset="0"/>
                <a:ea typeface="Calibri" pitchFamily="34" charset="-122"/>
                <a:cs typeface="Calibri" pitchFamily="34" charset="-120"/>
              </a:rPr>
              <a:t>Also teratogenic (REMS) and myelosuppressive; len maintenance → secondary malignancy.</a:t>
            </a:r>
            <a:endParaRPr lang="en-US" dirty="0"/>
          </a:p>
        </p:txBody>
      </p:sp>
      <p:sp>
        <p:nvSpPr>
          <p:cNvPr id="7" name="Text 5"/>
          <p:cNvSpPr/>
          <p:nvPr/>
        </p:nvSpPr>
        <p:spPr>
          <a:xfrm>
            <a:off x="731520" y="3286205"/>
            <a:ext cx="10881360" cy="822960"/>
          </a:xfrm>
          <a:prstGeom prst="rect">
            <a:avLst/>
          </a:prstGeom>
          <a:noFill/>
          <a:ln/>
        </p:spPr>
        <p:txBody>
          <a:bodyPr wrap="square" lIns="0" tIns="0" rIns="0" bIns="0" rtlCol="0" anchor="t"/>
          <a:lstStyle/>
          <a:p>
            <a:pPr marL="0" indent="0">
              <a:buNone/>
            </a:pPr>
            <a:r>
              <a:rPr lang="en-US" b="1" dirty="0">
                <a:solidFill>
                  <a:srgbClr val="8C1D2C"/>
                </a:solidFill>
                <a:latin typeface="Calibri" pitchFamily="34" charset="0"/>
                <a:ea typeface="Calibri" pitchFamily="34" charset="-122"/>
                <a:cs typeface="Calibri" pitchFamily="34" charset="-120"/>
              </a:rPr>
              <a:t>Anti-CD38 (daratumumab):  </a:t>
            </a:r>
            <a:r>
              <a:rPr lang="en-US" dirty="0">
                <a:solidFill>
                  <a:srgbClr val="1F2126"/>
                </a:solidFill>
                <a:latin typeface="Calibri" pitchFamily="34" charset="0"/>
                <a:ea typeface="Calibri" pitchFamily="34" charset="-122"/>
                <a:cs typeface="Calibri" pitchFamily="34" charset="-120"/>
              </a:rPr>
              <a:t>Interferes with blood-bank cross-match (indirect Coombs — alert the blood bank) and can show up as an IgG-κ band on IFE. Check/monitor hepatitis B; infusion or injection reactions.</a:t>
            </a:r>
            <a:endParaRPr lang="en-US" dirty="0"/>
          </a:p>
        </p:txBody>
      </p:sp>
      <p:sp>
        <p:nvSpPr>
          <p:cNvPr id="8" name="Text 6"/>
          <p:cNvSpPr/>
          <p:nvPr/>
        </p:nvSpPr>
        <p:spPr>
          <a:xfrm>
            <a:off x="731520" y="4441167"/>
            <a:ext cx="10881360" cy="822960"/>
          </a:xfrm>
          <a:prstGeom prst="rect">
            <a:avLst/>
          </a:prstGeom>
          <a:noFill/>
          <a:ln/>
        </p:spPr>
        <p:txBody>
          <a:bodyPr wrap="square" lIns="0" tIns="0" rIns="0" bIns="0" rtlCol="0" anchor="t"/>
          <a:lstStyle/>
          <a:p>
            <a:pPr marL="0" indent="0">
              <a:buNone/>
            </a:pPr>
            <a:r>
              <a:rPr lang="en-US" b="1" dirty="0">
                <a:solidFill>
                  <a:srgbClr val="8C1D2C"/>
                </a:solidFill>
                <a:latin typeface="Calibri" pitchFamily="34" charset="0"/>
                <a:ea typeface="Calibri" pitchFamily="34" charset="-122"/>
                <a:cs typeface="Calibri" pitchFamily="34" charset="-120"/>
              </a:rPr>
              <a:t>Dexamethasone:  </a:t>
            </a:r>
            <a:r>
              <a:rPr lang="en-US" dirty="0">
                <a:solidFill>
                  <a:srgbClr val="1F2126"/>
                </a:solidFill>
                <a:latin typeface="Calibri" pitchFamily="34" charset="0"/>
                <a:ea typeface="Calibri" pitchFamily="34" charset="-122"/>
                <a:cs typeface="Calibri" pitchFamily="34" charset="-120"/>
              </a:rPr>
              <a:t>Hyperglycemia, insomnia/mood, infection risk.</a:t>
            </a:r>
            <a:endParaRPr lang="en-US" dirty="0"/>
          </a:p>
        </p:txBody>
      </p:sp>
      <p:sp>
        <p:nvSpPr>
          <p:cNvPr id="10" name="Text 8"/>
          <p:cNvSpPr/>
          <p:nvPr/>
        </p:nvSpPr>
        <p:spPr>
          <a:xfrm>
            <a:off x="731520" y="5440680"/>
            <a:ext cx="10881360" cy="822960"/>
          </a:xfrm>
          <a:prstGeom prst="rect">
            <a:avLst/>
          </a:prstGeom>
          <a:noFill/>
          <a:ln/>
        </p:spPr>
        <p:txBody>
          <a:bodyPr wrap="square" lIns="0" tIns="0" rIns="0" bIns="0" rtlCol="0" anchor="t"/>
          <a:lstStyle/>
          <a:p>
            <a:pPr marL="0" indent="0">
              <a:buNone/>
            </a:pPr>
            <a:r>
              <a:rPr lang="en-US" b="1" dirty="0">
                <a:solidFill>
                  <a:srgbClr val="8C1D2C"/>
                </a:solidFill>
                <a:latin typeface="Calibri" pitchFamily="34" charset="0"/>
                <a:ea typeface="Calibri" pitchFamily="34" charset="-122"/>
                <a:cs typeface="Calibri" pitchFamily="34" charset="-120"/>
              </a:rPr>
              <a:t>Bone Support: </a:t>
            </a:r>
            <a:r>
              <a:rPr lang="en-US" dirty="0">
                <a:solidFill>
                  <a:srgbClr val="1F2126"/>
                </a:solidFill>
                <a:latin typeface="Calibri" pitchFamily="34" charset="0"/>
                <a:ea typeface="Calibri" pitchFamily="34" charset="-122"/>
                <a:cs typeface="Calibri" pitchFamily="34" charset="-120"/>
              </a:rPr>
              <a:t>Bisphosphonate or denosumab for 2 years (Monitor for ONJ)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49C0153-BEEF-0053-3DE1-DA5F29543AA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328A788-15F3-2668-DD30-27AEF73A5B59}"/>
              </a:ext>
            </a:extLst>
          </p:cNvPr>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27</a:t>
            </a:r>
            <a:endParaRPr lang="en-US" sz="1000" dirty="0"/>
          </a:p>
        </p:txBody>
      </p:sp>
      <p:sp>
        <p:nvSpPr>
          <p:cNvPr id="4" name="Text 2">
            <a:extLst>
              <a:ext uri="{FF2B5EF4-FFF2-40B4-BE49-F238E27FC236}">
                <a16:creationId xmlns:a16="http://schemas.microsoft.com/office/drawing/2014/main" id="{2F7384DC-9FBF-044B-8705-88B3C64DD968}"/>
              </a:ext>
            </a:extLst>
          </p:cNvPr>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cs typeface="Calibri" pitchFamily="34" charset="-120"/>
              </a:rPr>
              <a:t>Relapsed or Refractory Multiple Myeloma</a:t>
            </a:r>
            <a:endParaRPr lang="en-US" sz="2800" dirty="0"/>
          </a:p>
        </p:txBody>
      </p:sp>
      <p:sp>
        <p:nvSpPr>
          <p:cNvPr id="5" name="Text 3">
            <a:extLst>
              <a:ext uri="{FF2B5EF4-FFF2-40B4-BE49-F238E27FC236}">
                <a16:creationId xmlns:a16="http://schemas.microsoft.com/office/drawing/2014/main" id="{ACD12B6F-4728-E812-D743-0EF73BB9F140}"/>
              </a:ext>
            </a:extLst>
          </p:cNvPr>
          <p:cNvSpPr/>
          <p:nvPr/>
        </p:nvSpPr>
        <p:spPr>
          <a:xfrm>
            <a:off x="731520" y="1234439"/>
            <a:ext cx="10881360" cy="4453979"/>
          </a:xfrm>
          <a:prstGeom prst="rect">
            <a:avLst/>
          </a:prstGeom>
          <a:noFill/>
          <a:ln/>
        </p:spPr>
        <p:txBody>
          <a:bodyPr wrap="square" lIns="0" tIns="0" rIns="0" bIns="0" rtlCol="0" anchor="t"/>
          <a:lstStyle/>
          <a:p>
            <a:pPr marL="0" indent="0">
              <a:buNone/>
            </a:pPr>
            <a:r>
              <a:rPr lang="en-US" sz="2000" b="1" dirty="0">
                <a:solidFill>
                  <a:srgbClr val="8C1D2C"/>
                </a:solidFill>
                <a:latin typeface="Calibri" pitchFamily="34" charset="0"/>
                <a:ea typeface="Calibri" pitchFamily="34" charset="-122"/>
                <a:cs typeface="Calibri" pitchFamily="34" charset="-120"/>
              </a:rPr>
              <a:t>RAPIDLY EVOLVING TREATMENT LANDSCAPE: </a:t>
            </a:r>
          </a:p>
          <a:p>
            <a:pPr marL="0" indent="0">
              <a:buNone/>
            </a:pPr>
            <a:endParaRPr lang="en-US" sz="2000" b="1" dirty="0">
              <a:solidFill>
                <a:srgbClr val="8C1D2C"/>
              </a:solidFill>
              <a:latin typeface="Calibri" pitchFamily="34" charset="0"/>
              <a:ea typeface="Calibri" pitchFamily="34" charset="-122"/>
              <a:cs typeface="Calibri" pitchFamily="34" charset="-120"/>
            </a:endParaRPr>
          </a:p>
          <a:p>
            <a:pPr marL="0" indent="0">
              <a:buNone/>
            </a:pPr>
            <a:r>
              <a:rPr lang="en-US" sz="2000" b="1" dirty="0">
                <a:latin typeface="Calibri" pitchFamily="34" charset="0"/>
                <a:ea typeface="Calibri" pitchFamily="34" charset="-122"/>
                <a:cs typeface="Calibri" pitchFamily="34" charset="-120"/>
              </a:rPr>
              <a:t>CAR-T Therapy</a:t>
            </a:r>
          </a:p>
          <a:p>
            <a:pPr marL="0" indent="0">
              <a:buNone/>
            </a:pPr>
            <a:r>
              <a:rPr lang="en-US" sz="2000" b="1" dirty="0">
                <a:latin typeface="Calibri" pitchFamily="34" charset="0"/>
                <a:cs typeface="Calibri" pitchFamily="34" charset="-120"/>
              </a:rPr>
              <a:t>Bispecific antibody treatments (BCMA: Teclistamab, GPCR5: Talquetamab); investigational tri-specific antibodies </a:t>
            </a:r>
          </a:p>
          <a:p>
            <a:pPr marL="0" indent="0">
              <a:buNone/>
            </a:pPr>
            <a:r>
              <a:rPr lang="en-US" sz="2000" b="1" dirty="0">
                <a:latin typeface="Calibri" pitchFamily="34" charset="0"/>
                <a:cs typeface="Calibri" pitchFamily="34" charset="-120"/>
              </a:rPr>
              <a:t>Carfilzomib/Pomalidomide/Dex</a:t>
            </a:r>
            <a:br>
              <a:rPr lang="en-US" sz="2000" b="1" dirty="0">
                <a:latin typeface="Calibri" pitchFamily="34" charset="0"/>
                <a:cs typeface="Calibri" pitchFamily="34" charset="-120"/>
              </a:rPr>
            </a:br>
            <a:r>
              <a:rPr lang="en-US" sz="2000" b="1" dirty="0" err="1">
                <a:latin typeface="Calibri" pitchFamily="34" charset="0"/>
                <a:cs typeface="Calibri" pitchFamily="34" charset="-120"/>
              </a:rPr>
              <a:t>Elotuzumab</a:t>
            </a:r>
            <a:r>
              <a:rPr lang="en-US" sz="2000" b="1" dirty="0">
                <a:latin typeface="Calibri" pitchFamily="34" charset="0"/>
                <a:cs typeface="Calibri" pitchFamily="34" charset="-120"/>
              </a:rPr>
              <a:t>/Pomalidomide/Dex</a:t>
            </a:r>
          </a:p>
          <a:p>
            <a:pPr marL="0" indent="0">
              <a:buNone/>
            </a:pPr>
            <a:r>
              <a:rPr lang="en-US" sz="2000" b="1" dirty="0">
                <a:latin typeface="Calibri" pitchFamily="34" charset="0"/>
                <a:cs typeface="Calibri" pitchFamily="34" charset="-120"/>
              </a:rPr>
              <a:t>Selinexor/Bortezomib/Dex </a:t>
            </a:r>
          </a:p>
          <a:p>
            <a:pPr marL="0" indent="0">
              <a:buNone/>
            </a:pPr>
            <a:r>
              <a:rPr lang="en-US" sz="2000" b="1" dirty="0" err="1">
                <a:latin typeface="Calibri" pitchFamily="34" charset="0"/>
                <a:cs typeface="Calibri" pitchFamily="34" charset="-120"/>
              </a:rPr>
              <a:t>Belantamab</a:t>
            </a:r>
            <a:r>
              <a:rPr lang="en-US" sz="2000" b="1" dirty="0">
                <a:latin typeface="Calibri" pitchFamily="34" charset="0"/>
                <a:cs typeface="Calibri" pitchFamily="34" charset="-120"/>
              </a:rPr>
              <a:t>-based regimen </a:t>
            </a:r>
            <a:endParaRPr lang="en-US" sz="2000" dirty="0"/>
          </a:p>
        </p:txBody>
      </p:sp>
    </p:spTree>
    <p:extLst>
      <p:ext uri="{BB962C8B-B14F-4D97-AF65-F5344CB8AC3E}">
        <p14:creationId xmlns:p14="http://schemas.microsoft.com/office/powerpoint/2010/main" val="1811618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28</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How CAR-T and bispecifics target plasma cells</a:t>
            </a:r>
            <a:endParaRPr lang="en-US" sz="2800" dirty="0"/>
          </a:p>
        </p:txBody>
      </p:sp>
      <p:sp>
        <p:nvSpPr>
          <p:cNvPr id="5" name="Text 3"/>
          <p:cNvSpPr/>
          <p:nvPr/>
        </p:nvSpPr>
        <p:spPr>
          <a:xfrm>
            <a:off x="731520" y="1234440"/>
            <a:ext cx="6254071" cy="4754880"/>
          </a:xfrm>
          <a:prstGeom prst="rect">
            <a:avLst/>
          </a:prstGeom>
          <a:noFill/>
          <a:ln/>
        </p:spPr>
        <p:txBody>
          <a:bodyPr wrap="square" lIns="0" tIns="0" rIns="0" bIns="0" rtlCol="0" anchor="t"/>
          <a:lstStyle/>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Myeloma is relapsing–remitting; most patients cycle through several lines of therapy.</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Plasma cells display target antigens — BCMA and GPRC5D — that immunotherapy exploits.</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CAR-T cells: the patient’s own T cells are engineered to recognize BCMA (ide-cel, cilta-cel) — a one-time infusion after lymphodepletion.</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Bispecific antibodies (T-cell engagers): one arm binds the tumor antigen (BCMA: teclistamab, elranatamab; GPRC5D: talquetamab), the other binds CD3 on T cells — bringing the T cell to the tumor.</a:t>
            </a:r>
            <a:endParaRPr lang="en-US" dirty="0"/>
          </a:p>
          <a:p>
            <a:pPr marL="203200" indent="-203200">
              <a:spcAft>
                <a:spcPts val="900"/>
              </a:spcAft>
              <a:buSzPct val="100000"/>
              <a:buChar char="•"/>
            </a:pPr>
            <a:r>
              <a:rPr lang="en-US" b="1" dirty="0">
                <a:solidFill>
                  <a:srgbClr val="8C1D2C"/>
                </a:solidFill>
                <a:latin typeface="Calibri" pitchFamily="34" charset="0"/>
                <a:ea typeface="Calibri" pitchFamily="34" charset="-122"/>
                <a:cs typeface="Calibri" pitchFamily="34" charset="-120"/>
              </a:rPr>
              <a:t>Both cause cytokine release syndrome (CRS) and neurotoxicity (ICANS), plus infection risk from hypogammaglobulinemia.</a:t>
            </a:r>
            <a:endParaRPr lang="en-US" dirty="0"/>
          </a:p>
        </p:txBody>
      </p:sp>
      <p:sp>
        <p:nvSpPr>
          <p:cNvPr id="6" name="Shape 4"/>
          <p:cNvSpPr/>
          <p:nvPr/>
        </p:nvSpPr>
        <p:spPr>
          <a:xfrm>
            <a:off x="7635240" y="1828800"/>
            <a:ext cx="1371600" cy="1371600"/>
          </a:xfrm>
          <a:prstGeom prst="ellipse">
            <a:avLst/>
          </a:prstGeom>
          <a:solidFill>
            <a:srgbClr val="F1EEEE"/>
          </a:solidFill>
          <a:ln w="25400">
            <a:solidFill>
              <a:srgbClr val="8C1D2C"/>
            </a:solidFill>
            <a:prstDash val="solid"/>
          </a:ln>
        </p:spPr>
        <p:txBody>
          <a:bodyPr/>
          <a:lstStyle/>
          <a:p>
            <a:endParaRPr lang="en-US"/>
          </a:p>
        </p:txBody>
      </p:sp>
      <p:sp>
        <p:nvSpPr>
          <p:cNvPr id="7" name="Text 5"/>
          <p:cNvSpPr/>
          <p:nvPr/>
        </p:nvSpPr>
        <p:spPr>
          <a:xfrm>
            <a:off x="7635240" y="1828800"/>
            <a:ext cx="1371600" cy="1371600"/>
          </a:xfrm>
          <a:prstGeom prst="rect">
            <a:avLst/>
          </a:prstGeom>
          <a:noFill/>
          <a:ln/>
        </p:spPr>
        <p:txBody>
          <a:bodyPr wrap="square" lIns="0" tIns="0" rIns="0" bIns="0" rtlCol="0" anchor="ctr"/>
          <a:lstStyle/>
          <a:p>
            <a:pPr marL="0" indent="0" algn="ctr">
              <a:buNone/>
            </a:pPr>
            <a:r>
              <a:rPr lang="en-US" sz="1200" b="1" dirty="0">
                <a:solidFill>
                  <a:srgbClr val="8C1D2C"/>
                </a:solidFill>
                <a:latin typeface="Calibri" pitchFamily="34" charset="0"/>
                <a:ea typeface="Calibri" pitchFamily="34" charset="-122"/>
                <a:cs typeface="Calibri" pitchFamily="34" charset="-120"/>
              </a:rPr>
              <a:t>Myeloma</a:t>
            </a:r>
            <a:endParaRPr lang="en-US" sz="1200" dirty="0"/>
          </a:p>
          <a:p>
            <a:pPr marL="0" indent="0" algn="ctr">
              <a:buNone/>
            </a:pPr>
            <a:r>
              <a:rPr lang="en-US" sz="1200" b="1" dirty="0">
                <a:solidFill>
                  <a:srgbClr val="8C1D2C"/>
                </a:solidFill>
                <a:latin typeface="Calibri" pitchFamily="34" charset="0"/>
                <a:ea typeface="Calibri" pitchFamily="34" charset="-122"/>
                <a:cs typeface="Calibri" pitchFamily="34" charset="-120"/>
              </a:rPr>
              <a:t>cell</a:t>
            </a:r>
            <a:endParaRPr lang="en-US" sz="1200" dirty="0"/>
          </a:p>
        </p:txBody>
      </p:sp>
      <p:sp>
        <p:nvSpPr>
          <p:cNvPr id="8" name="Shape 6"/>
          <p:cNvSpPr/>
          <p:nvPr/>
        </p:nvSpPr>
        <p:spPr>
          <a:xfrm>
            <a:off x="8961120" y="2148840"/>
            <a:ext cx="201168" cy="201168"/>
          </a:xfrm>
          <a:prstGeom prst="rect">
            <a:avLst/>
          </a:prstGeom>
          <a:solidFill>
            <a:srgbClr val="0E7C72"/>
          </a:solidFill>
          <a:ln/>
        </p:spPr>
        <p:txBody>
          <a:bodyPr/>
          <a:lstStyle/>
          <a:p>
            <a:endParaRPr lang="en-US"/>
          </a:p>
        </p:txBody>
      </p:sp>
      <p:sp>
        <p:nvSpPr>
          <p:cNvPr id="9" name="Text 7"/>
          <p:cNvSpPr/>
          <p:nvPr/>
        </p:nvSpPr>
        <p:spPr>
          <a:xfrm>
            <a:off x="8458200" y="3246120"/>
            <a:ext cx="2194560" cy="274320"/>
          </a:xfrm>
          <a:prstGeom prst="rect">
            <a:avLst/>
          </a:prstGeom>
          <a:noFill/>
          <a:ln/>
        </p:spPr>
        <p:txBody>
          <a:bodyPr wrap="square" lIns="0" tIns="0" rIns="0" bIns="0" rtlCol="0" anchor="ctr"/>
          <a:lstStyle/>
          <a:p>
            <a:pPr marL="0" indent="0">
              <a:buNone/>
            </a:pPr>
            <a:r>
              <a:rPr lang="en-US" sz="1050" dirty="0">
                <a:solidFill>
                  <a:srgbClr val="0E7C72"/>
                </a:solidFill>
                <a:latin typeface="Calibri" pitchFamily="34" charset="0"/>
                <a:ea typeface="Calibri" pitchFamily="34" charset="-122"/>
                <a:cs typeface="Calibri" pitchFamily="34" charset="-120"/>
              </a:rPr>
              <a:t>BCMA / GPRC5D</a:t>
            </a:r>
            <a:endParaRPr lang="en-US" sz="1050" dirty="0"/>
          </a:p>
        </p:txBody>
      </p:sp>
      <p:sp>
        <p:nvSpPr>
          <p:cNvPr id="10" name="Shape 8"/>
          <p:cNvSpPr/>
          <p:nvPr/>
        </p:nvSpPr>
        <p:spPr>
          <a:xfrm>
            <a:off x="10332720" y="1828800"/>
            <a:ext cx="1371600" cy="1371600"/>
          </a:xfrm>
          <a:prstGeom prst="ellipse">
            <a:avLst/>
          </a:prstGeom>
          <a:solidFill>
            <a:srgbClr val="E9F4F2"/>
          </a:solidFill>
          <a:ln w="25400">
            <a:solidFill>
              <a:srgbClr val="0E7C72"/>
            </a:solidFill>
            <a:prstDash val="solid"/>
          </a:ln>
        </p:spPr>
        <p:txBody>
          <a:bodyPr/>
          <a:lstStyle/>
          <a:p>
            <a:endParaRPr lang="en-US"/>
          </a:p>
        </p:txBody>
      </p:sp>
      <p:sp>
        <p:nvSpPr>
          <p:cNvPr id="11" name="Text 9"/>
          <p:cNvSpPr/>
          <p:nvPr/>
        </p:nvSpPr>
        <p:spPr>
          <a:xfrm>
            <a:off x="10332720" y="1828800"/>
            <a:ext cx="1371600" cy="1371600"/>
          </a:xfrm>
          <a:prstGeom prst="rect">
            <a:avLst/>
          </a:prstGeom>
          <a:noFill/>
          <a:ln/>
        </p:spPr>
        <p:txBody>
          <a:bodyPr wrap="square" lIns="0" tIns="0" rIns="0" bIns="0" rtlCol="0" anchor="ctr"/>
          <a:lstStyle/>
          <a:p>
            <a:pPr marL="0" indent="0" algn="ctr">
              <a:buNone/>
            </a:pPr>
            <a:r>
              <a:rPr lang="en-US" sz="1200" b="1" dirty="0">
                <a:solidFill>
                  <a:srgbClr val="0E7C72"/>
                </a:solidFill>
                <a:latin typeface="Calibri" pitchFamily="34" charset="0"/>
                <a:ea typeface="Calibri" pitchFamily="34" charset="-122"/>
                <a:cs typeface="Calibri" pitchFamily="34" charset="-120"/>
              </a:rPr>
              <a:t>T cell</a:t>
            </a:r>
            <a:endParaRPr lang="en-US" sz="1200" dirty="0"/>
          </a:p>
        </p:txBody>
      </p:sp>
      <p:sp>
        <p:nvSpPr>
          <p:cNvPr id="12" name="Shape 10"/>
          <p:cNvSpPr/>
          <p:nvPr/>
        </p:nvSpPr>
        <p:spPr>
          <a:xfrm>
            <a:off x="10177272" y="2148840"/>
            <a:ext cx="201168" cy="201168"/>
          </a:xfrm>
          <a:prstGeom prst="rect">
            <a:avLst/>
          </a:prstGeom>
          <a:solidFill>
            <a:srgbClr val="8C1D2C"/>
          </a:solidFill>
          <a:ln/>
        </p:spPr>
        <p:txBody>
          <a:bodyPr/>
          <a:lstStyle/>
          <a:p>
            <a:endParaRPr lang="en-US"/>
          </a:p>
        </p:txBody>
      </p:sp>
      <p:sp>
        <p:nvSpPr>
          <p:cNvPr id="13" name="Text 11"/>
          <p:cNvSpPr/>
          <p:nvPr/>
        </p:nvSpPr>
        <p:spPr>
          <a:xfrm>
            <a:off x="9509760" y="2331720"/>
            <a:ext cx="731520" cy="274320"/>
          </a:xfrm>
          <a:prstGeom prst="rect">
            <a:avLst/>
          </a:prstGeom>
          <a:noFill/>
          <a:ln/>
        </p:spPr>
        <p:txBody>
          <a:bodyPr wrap="square" lIns="0" tIns="0" rIns="0" bIns="0" rtlCol="0" anchor="ctr"/>
          <a:lstStyle/>
          <a:p>
            <a:pPr marL="0" indent="0">
              <a:buNone/>
            </a:pPr>
            <a:r>
              <a:rPr lang="en-US" sz="1050" dirty="0">
                <a:solidFill>
                  <a:srgbClr val="8C1D2C"/>
                </a:solidFill>
                <a:latin typeface="Calibri" pitchFamily="34" charset="0"/>
                <a:ea typeface="Calibri" pitchFamily="34" charset="-122"/>
                <a:cs typeface="Calibri" pitchFamily="34" charset="-120"/>
              </a:rPr>
              <a:t>CD3</a:t>
            </a:r>
            <a:endParaRPr lang="en-US" sz="1050" dirty="0"/>
          </a:p>
        </p:txBody>
      </p:sp>
      <p:sp>
        <p:nvSpPr>
          <p:cNvPr id="14" name="Shape 12"/>
          <p:cNvSpPr/>
          <p:nvPr/>
        </p:nvSpPr>
        <p:spPr>
          <a:xfrm>
            <a:off x="9162288" y="2249424"/>
            <a:ext cx="1170432" cy="0"/>
          </a:xfrm>
          <a:prstGeom prst="line">
            <a:avLst/>
          </a:prstGeom>
          <a:noFill/>
          <a:ln w="38100">
            <a:solidFill>
              <a:srgbClr val="1F2126"/>
            </a:solidFill>
            <a:prstDash val="dash"/>
          </a:ln>
        </p:spPr>
        <p:txBody>
          <a:bodyPr/>
          <a:lstStyle/>
          <a:p>
            <a:endParaRPr lang="en-US"/>
          </a:p>
        </p:txBody>
      </p:sp>
      <p:sp>
        <p:nvSpPr>
          <p:cNvPr id="15" name="Text 13"/>
          <p:cNvSpPr/>
          <p:nvPr/>
        </p:nvSpPr>
        <p:spPr>
          <a:xfrm>
            <a:off x="8183880" y="1371600"/>
            <a:ext cx="3840480" cy="274320"/>
          </a:xfrm>
          <a:prstGeom prst="rect">
            <a:avLst/>
          </a:prstGeom>
          <a:noFill/>
          <a:ln/>
        </p:spPr>
        <p:txBody>
          <a:bodyPr wrap="square" lIns="0" tIns="0" rIns="0" bIns="0" rtlCol="0" anchor="ctr"/>
          <a:lstStyle/>
          <a:p>
            <a:pPr marL="0" indent="0" algn="ctr">
              <a:buNone/>
            </a:pPr>
            <a:r>
              <a:rPr lang="en-US" sz="1100" i="1" dirty="0">
                <a:solidFill>
                  <a:srgbClr val="1F2126"/>
                </a:solidFill>
                <a:latin typeface="Calibri" pitchFamily="34" charset="0"/>
                <a:ea typeface="Calibri" pitchFamily="34" charset="-122"/>
                <a:cs typeface="Calibri" pitchFamily="34" charset="-120"/>
              </a:rPr>
              <a:t>Bispecific bridges tumor antigen ↔ CD3</a:t>
            </a:r>
            <a:endParaRPr lang="en-US" sz="1100" dirty="0"/>
          </a:p>
        </p:txBody>
      </p:sp>
      <p:sp>
        <p:nvSpPr>
          <p:cNvPr id="16" name="Shape 14"/>
          <p:cNvSpPr/>
          <p:nvPr/>
        </p:nvSpPr>
        <p:spPr>
          <a:xfrm>
            <a:off x="7635240" y="3840480"/>
            <a:ext cx="3977640" cy="1828800"/>
          </a:xfrm>
          <a:prstGeom prst="roundRect">
            <a:avLst>
              <a:gd name="adj" fmla="val 3000"/>
            </a:avLst>
          </a:prstGeom>
          <a:solidFill>
            <a:srgbClr val="F1EEEE"/>
          </a:solidFill>
          <a:ln/>
        </p:spPr>
        <p:txBody>
          <a:bodyPr/>
          <a:lstStyle/>
          <a:p>
            <a:endParaRPr lang="en-US"/>
          </a:p>
        </p:txBody>
      </p:sp>
      <p:sp>
        <p:nvSpPr>
          <p:cNvPr id="17" name="Text 15"/>
          <p:cNvSpPr/>
          <p:nvPr/>
        </p:nvSpPr>
        <p:spPr>
          <a:xfrm>
            <a:off x="7863840" y="4120754"/>
            <a:ext cx="3520440" cy="1282287"/>
          </a:xfrm>
          <a:prstGeom prst="rect">
            <a:avLst/>
          </a:prstGeom>
          <a:noFill/>
          <a:ln/>
        </p:spPr>
        <p:txBody>
          <a:bodyPr wrap="square" lIns="0" tIns="0" rIns="0" bIns="0" rtlCol="0" anchor="t"/>
          <a:lstStyle/>
          <a:p>
            <a:pPr marL="0" indent="0">
              <a:spcAft>
                <a:spcPts val="600"/>
              </a:spcAft>
              <a:buNone/>
            </a:pPr>
            <a:r>
              <a:rPr lang="en-US" sz="1600" b="1" dirty="0">
                <a:solidFill>
                  <a:srgbClr val="8C1D2C"/>
                </a:solidFill>
                <a:latin typeface="Calibri" pitchFamily="34" charset="0"/>
                <a:ea typeface="Calibri" pitchFamily="34" charset="-122"/>
                <a:cs typeface="Calibri" pitchFamily="34" charset="-120"/>
              </a:rPr>
              <a:t>CAR-T</a:t>
            </a:r>
            <a:endParaRPr lang="en-US" sz="1600" dirty="0"/>
          </a:p>
          <a:p>
            <a:pPr marL="0" indent="0">
              <a:buNone/>
            </a:pPr>
            <a:r>
              <a:rPr lang="en-US" sz="1600" dirty="0">
                <a:solidFill>
                  <a:srgbClr val="1F2126"/>
                </a:solidFill>
                <a:latin typeface="Calibri" pitchFamily="34" charset="0"/>
                <a:ea typeface="Calibri" pitchFamily="34" charset="-122"/>
                <a:cs typeface="Calibri" pitchFamily="34" charset="-120"/>
              </a:rPr>
              <a:t>T cells re-engineered with a receptor for BCMA, expanded, then re-infused to hunt myeloma cells directly.</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30</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AL amyloidosis</a:t>
            </a:r>
            <a:endParaRPr lang="en-US" sz="2800" dirty="0"/>
          </a:p>
        </p:txBody>
      </p:sp>
      <p:sp>
        <p:nvSpPr>
          <p:cNvPr id="5" name="Text 3"/>
          <p:cNvSpPr/>
          <p:nvPr/>
        </p:nvSpPr>
        <p:spPr>
          <a:xfrm>
            <a:off x="807720" y="1599668"/>
            <a:ext cx="5796871" cy="3886732"/>
          </a:xfrm>
          <a:prstGeom prst="rect">
            <a:avLst/>
          </a:prstGeom>
          <a:noFill/>
          <a:ln/>
        </p:spPr>
        <p:txBody>
          <a:bodyPr wrap="square" lIns="0" tIns="0" rIns="0" bIns="0" rtlCol="0" anchor="t"/>
          <a:lstStyle/>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A plasma cell clone — often small, even MGUS-sized — makes light chains that misfold and deposit as amyloid fibrils in organs.</a:t>
            </a:r>
            <a:endParaRPr lang="en-US" dirty="0"/>
          </a:p>
          <a:p>
            <a:pPr marL="203200" indent="-203200">
              <a:spcAft>
                <a:spcPts val="900"/>
              </a:spcAft>
              <a:buSzPct val="100000"/>
              <a:buChar char="•"/>
            </a:pPr>
            <a:r>
              <a:rPr lang="en-US" b="1" dirty="0">
                <a:solidFill>
                  <a:srgbClr val="1F2126"/>
                </a:solidFill>
                <a:latin typeface="Calibri" pitchFamily="34" charset="0"/>
                <a:ea typeface="Calibri" pitchFamily="34" charset="-122"/>
                <a:cs typeface="Calibri" pitchFamily="34" charset="-120"/>
              </a:rPr>
              <a:t>A small clone (low M-spike) can cause major organ damage.</a:t>
            </a:r>
            <a:endParaRPr lang="en-US" dirty="0"/>
          </a:p>
          <a:p>
            <a:pPr marL="203200" indent="-203200">
              <a:spcAft>
                <a:spcPts val="900"/>
              </a:spcAft>
              <a:buSzPct val="100000"/>
              <a:buChar char="•"/>
            </a:pPr>
            <a:r>
              <a:rPr lang="en-US" dirty="0">
                <a:solidFill>
                  <a:srgbClr val="1F2126"/>
                </a:solidFill>
                <a:latin typeface="Calibri" pitchFamily="34" charset="0"/>
                <a:ea typeface="Calibri" pitchFamily="34" charset="-122"/>
                <a:cs typeface="Calibri" pitchFamily="34" charset="-120"/>
              </a:rPr>
              <a:t>Lambda (λ) light chains predominate </a:t>
            </a:r>
            <a:endParaRPr lang="en-US" dirty="0"/>
          </a:p>
          <a:p>
            <a:pPr marL="203200" indent="-203200">
              <a:spcAft>
                <a:spcPts val="900"/>
              </a:spcAft>
              <a:buSzPct val="100000"/>
              <a:buChar char="•"/>
            </a:pPr>
            <a:r>
              <a:rPr lang="en-US" b="1" dirty="0">
                <a:solidFill>
                  <a:srgbClr val="8C1D2C"/>
                </a:solidFill>
                <a:latin typeface="Calibri" pitchFamily="34" charset="0"/>
                <a:ea typeface="Calibri" pitchFamily="34" charset="-122"/>
                <a:cs typeface="Calibri" pitchFamily="34" charset="-120"/>
              </a:rPr>
              <a:t>Untreated cardiac AL with advanced stages has high mortality rate and poor prognosis — early recognition changes outcomes.</a:t>
            </a:r>
            <a:endParaRPr lang="en-US" dirty="0"/>
          </a:p>
        </p:txBody>
      </p:sp>
      <p:sp>
        <p:nvSpPr>
          <p:cNvPr id="6" name="Shape 4"/>
          <p:cNvSpPr/>
          <p:nvPr/>
        </p:nvSpPr>
        <p:spPr>
          <a:xfrm>
            <a:off x="6858000" y="1234440"/>
            <a:ext cx="4754880" cy="4709160"/>
          </a:xfrm>
          <a:prstGeom prst="roundRect">
            <a:avLst>
              <a:gd name="adj" fmla="val 1165"/>
            </a:avLst>
          </a:prstGeom>
          <a:solidFill>
            <a:srgbClr val="F1EEEE"/>
          </a:solidFill>
          <a:ln/>
        </p:spPr>
        <p:txBody>
          <a:bodyPr/>
          <a:lstStyle/>
          <a:p>
            <a:endParaRPr lang="en-US"/>
          </a:p>
        </p:txBody>
      </p:sp>
      <p:sp>
        <p:nvSpPr>
          <p:cNvPr id="7" name="Text 5"/>
          <p:cNvSpPr/>
          <p:nvPr/>
        </p:nvSpPr>
        <p:spPr>
          <a:xfrm>
            <a:off x="7086600" y="1417320"/>
            <a:ext cx="4297680" cy="320040"/>
          </a:xfrm>
          <a:prstGeom prst="rect">
            <a:avLst/>
          </a:prstGeom>
          <a:noFill/>
          <a:ln/>
        </p:spPr>
        <p:txBody>
          <a:bodyPr wrap="square" lIns="0" tIns="0" rIns="0" bIns="0" rtlCol="0" anchor="ctr"/>
          <a:lstStyle/>
          <a:p>
            <a:pPr marL="0" indent="0">
              <a:buNone/>
            </a:pPr>
            <a:r>
              <a:rPr lang="en-US" b="1" dirty="0">
                <a:solidFill>
                  <a:srgbClr val="8C1D2C"/>
                </a:solidFill>
                <a:latin typeface="Calibri" pitchFamily="34" charset="0"/>
                <a:ea typeface="Calibri" pitchFamily="34" charset="-122"/>
                <a:cs typeface="Calibri" pitchFamily="34" charset="-120"/>
              </a:rPr>
              <a:t>Red flags — think amyloid</a:t>
            </a:r>
            <a:endParaRPr lang="en-US" dirty="0"/>
          </a:p>
        </p:txBody>
      </p:sp>
      <p:sp>
        <p:nvSpPr>
          <p:cNvPr id="8" name="Text 6"/>
          <p:cNvSpPr/>
          <p:nvPr/>
        </p:nvSpPr>
        <p:spPr>
          <a:xfrm>
            <a:off x="7086600" y="2136081"/>
            <a:ext cx="4297680" cy="3670359"/>
          </a:xfrm>
          <a:prstGeom prst="rect">
            <a:avLst/>
          </a:prstGeom>
          <a:noFill/>
          <a:ln/>
        </p:spPr>
        <p:txBody>
          <a:bodyPr wrap="square" lIns="0" tIns="0" rIns="0" bIns="0" rtlCol="0" anchor="t"/>
          <a:lstStyle/>
          <a:p>
            <a:pPr marL="203200" indent="-203200">
              <a:spcAft>
                <a:spcPts val="800"/>
              </a:spcAft>
              <a:buSzPct val="100000"/>
              <a:buChar char="•"/>
            </a:pPr>
            <a:r>
              <a:rPr lang="en-US" dirty="0">
                <a:solidFill>
                  <a:srgbClr val="1F2126"/>
                </a:solidFill>
                <a:latin typeface="Calibri" pitchFamily="34" charset="0"/>
                <a:ea typeface="Calibri" pitchFamily="34" charset="-122"/>
                <a:cs typeface="Calibri" pitchFamily="34" charset="-120"/>
              </a:rPr>
              <a:t>Heart: HFpEF, thick walls on echo with LOW ECG voltage, unexplained ↑ troponin/BNP</a:t>
            </a:r>
            <a:endParaRPr lang="en-US" dirty="0"/>
          </a:p>
          <a:p>
            <a:pPr marL="203200" indent="-203200">
              <a:spcAft>
                <a:spcPts val="800"/>
              </a:spcAft>
              <a:buSzPct val="100000"/>
              <a:buChar char="•"/>
            </a:pPr>
            <a:r>
              <a:rPr lang="en-US" dirty="0">
                <a:solidFill>
                  <a:srgbClr val="1F2126"/>
                </a:solidFill>
                <a:latin typeface="Calibri" pitchFamily="34" charset="0"/>
                <a:ea typeface="Calibri" pitchFamily="34" charset="-122"/>
                <a:cs typeface="Calibri" pitchFamily="34" charset="-120"/>
              </a:rPr>
              <a:t>Kidney: nephrotic-range proteinuria (albumin)</a:t>
            </a:r>
            <a:endParaRPr lang="en-US" dirty="0"/>
          </a:p>
          <a:p>
            <a:pPr marL="203200" indent="-203200">
              <a:spcAft>
                <a:spcPts val="800"/>
              </a:spcAft>
              <a:buSzPct val="100000"/>
              <a:buChar char="•"/>
            </a:pPr>
            <a:r>
              <a:rPr lang="en-US" dirty="0">
                <a:solidFill>
                  <a:srgbClr val="1F2126"/>
                </a:solidFill>
                <a:latin typeface="Calibri" pitchFamily="34" charset="0"/>
                <a:ea typeface="Calibri" pitchFamily="34" charset="-122"/>
                <a:cs typeface="Calibri" pitchFamily="34" charset="-120"/>
              </a:rPr>
              <a:t>Nerve: peripheral + autonomic neuropathy, orthostasis</a:t>
            </a:r>
            <a:endParaRPr lang="en-US" dirty="0"/>
          </a:p>
          <a:p>
            <a:pPr marL="203200" indent="-203200">
              <a:spcAft>
                <a:spcPts val="800"/>
              </a:spcAft>
              <a:buSzPct val="100000"/>
              <a:buChar char="•"/>
            </a:pPr>
            <a:r>
              <a:rPr lang="en-US" dirty="0">
                <a:solidFill>
                  <a:srgbClr val="1F2126"/>
                </a:solidFill>
                <a:latin typeface="Calibri" pitchFamily="34" charset="0"/>
                <a:ea typeface="Calibri" pitchFamily="34" charset="-122"/>
                <a:cs typeface="Calibri" pitchFamily="34" charset="-120"/>
              </a:rPr>
              <a:t>Soft tissue: macroglossia, periorbital purpura</a:t>
            </a:r>
            <a:endParaRPr lang="en-US" dirty="0"/>
          </a:p>
          <a:p>
            <a:pPr marL="203200" indent="-203200">
              <a:spcAft>
                <a:spcPts val="800"/>
              </a:spcAft>
              <a:buSzPct val="100000"/>
              <a:buChar char="•"/>
            </a:pPr>
            <a:r>
              <a:rPr lang="en-US" dirty="0">
                <a:solidFill>
                  <a:srgbClr val="1F2126"/>
                </a:solidFill>
                <a:latin typeface="Calibri" pitchFamily="34" charset="0"/>
                <a:ea typeface="Calibri" pitchFamily="34" charset="-122"/>
                <a:cs typeface="Calibri" pitchFamily="34" charset="-120"/>
              </a:rPr>
              <a:t>Other: hepatomegaly, weight loss, edema, fatigue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31</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Diagnosing AL: screen, biopsy, then TYPE</a:t>
            </a:r>
            <a:endParaRPr lang="en-US" sz="2800" dirty="0"/>
          </a:p>
        </p:txBody>
      </p:sp>
      <p:sp>
        <p:nvSpPr>
          <p:cNvPr id="5" name="Text 3"/>
          <p:cNvSpPr/>
          <p:nvPr/>
        </p:nvSpPr>
        <p:spPr>
          <a:xfrm>
            <a:off x="822960" y="1600200"/>
            <a:ext cx="2377440" cy="96012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1. Screen</a:t>
            </a:r>
            <a:endParaRPr lang="en-US" sz="1800" dirty="0"/>
          </a:p>
        </p:txBody>
      </p:sp>
      <p:sp>
        <p:nvSpPr>
          <p:cNvPr id="6" name="Text 4"/>
          <p:cNvSpPr/>
          <p:nvPr/>
        </p:nvSpPr>
        <p:spPr>
          <a:xfrm>
            <a:off x="2626242" y="1600200"/>
            <a:ext cx="8895198" cy="96012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Serum and urine immunofixation + serum free light chains. If all three are normal, AL is very unlikely.</a:t>
            </a:r>
            <a:endParaRPr lang="en-US" sz="1600" dirty="0"/>
          </a:p>
        </p:txBody>
      </p:sp>
      <p:sp>
        <p:nvSpPr>
          <p:cNvPr id="7" name="Shape 5"/>
          <p:cNvSpPr/>
          <p:nvPr/>
        </p:nvSpPr>
        <p:spPr>
          <a:xfrm>
            <a:off x="822960" y="2578608"/>
            <a:ext cx="10698480" cy="0"/>
          </a:xfrm>
          <a:prstGeom prst="line">
            <a:avLst/>
          </a:prstGeom>
          <a:noFill/>
          <a:ln w="12700">
            <a:solidFill>
              <a:srgbClr val="D9D4D4"/>
            </a:solidFill>
            <a:prstDash val="solid"/>
          </a:ln>
        </p:spPr>
        <p:txBody>
          <a:bodyPr/>
          <a:lstStyle/>
          <a:p>
            <a:endParaRPr lang="en-US"/>
          </a:p>
        </p:txBody>
      </p:sp>
      <p:sp>
        <p:nvSpPr>
          <p:cNvPr id="8" name="Text 6"/>
          <p:cNvSpPr/>
          <p:nvPr/>
        </p:nvSpPr>
        <p:spPr>
          <a:xfrm>
            <a:off x="822960" y="2651760"/>
            <a:ext cx="2377440" cy="96012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2. Biopsy</a:t>
            </a:r>
            <a:endParaRPr lang="en-US" sz="1800" dirty="0"/>
          </a:p>
        </p:txBody>
      </p:sp>
      <p:sp>
        <p:nvSpPr>
          <p:cNvPr id="9" name="Text 7"/>
          <p:cNvSpPr/>
          <p:nvPr/>
        </p:nvSpPr>
        <p:spPr>
          <a:xfrm>
            <a:off x="2626242" y="2651760"/>
            <a:ext cx="8895198" cy="96012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Fat pad aspirate or the involved organ → Congo red stain → apple-green birefringence under polarized light.</a:t>
            </a:r>
            <a:endParaRPr lang="en-US" sz="1600" dirty="0"/>
          </a:p>
        </p:txBody>
      </p:sp>
      <p:sp>
        <p:nvSpPr>
          <p:cNvPr id="10" name="Shape 8"/>
          <p:cNvSpPr/>
          <p:nvPr/>
        </p:nvSpPr>
        <p:spPr>
          <a:xfrm>
            <a:off x="822960" y="3630168"/>
            <a:ext cx="10698480" cy="0"/>
          </a:xfrm>
          <a:prstGeom prst="line">
            <a:avLst/>
          </a:prstGeom>
          <a:noFill/>
          <a:ln w="12700">
            <a:solidFill>
              <a:srgbClr val="D9D4D4"/>
            </a:solidFill>
            <a:prstDash val="solid"/>
          </a:ln>
        </p:spPr>
        <p:txBody>
          <a:bodyPr/>
          <a:lstStyle/>
          <a:p>
            <a:endParaRPr lang="en-US"/>
          </a:p>
        </p:txBody>
      </p:sp>
      <p:sp>
        <p:nvSpPr>
          <p:cNvPr id="11" name="Text 9"/>
          <p:cNvSpPr/>
          <p:nvPr/>
        </p:nvSpPr>
        <p:spPr>
          <a:xfrm>
            <a:off x="822960" y="3703320"/>
            <a:ext cx="2377440" cy="96012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3. Type</a:t>
            </a:r>
            <a:endParaRPr lang="en-US" sz="1800" dirty="0"/>
          </a:p>
        </p:txBody>
      </p:sp>
      <p:sp>
        <p:nvSpPr>
          <p:cNvPr id="12" name="Text 10"/>
          <p:cNvSpPr/>
          <p:nvPr/>
        </p:nvSpPr>
        <p:spPr>
          <a:xfrm>
            <a:off x="2626242" y="3703320"/>
            <a:ext cx="8895198" cy="960120"/>
          </a:xfrm>
          <a:prstGeom prst="rect">
            <a:avLst/>
          </a:prstGeom>
          <a:noFill/>
          <a:ln/>
        </p:spPr>
        <p:txBody>
          <a:bodyPr wrap="square" lIns="0" tIns="0" rIns="0" bIns="0" rtlCol="0" anchor="ctr"/>
          <a:lstStyle/>
          <a:p>
            <a:pPr marL="0" indent="0">
              <a:buNone/>
            </a:pPr>
            <a:r>
              <a:rPr lang="en-US" sz="1600" dirty="0">
                <a:solidFill>
                  <a:srgbClr val="1F2126"/>
                </a:solidFill>
                <a:latin typeface="Calibri" pitchFamily="34" charset="0"/>
                <a:ea typeface="Calibri" pitchFamily="34" charset="-122"/>
                <a:cs typeface="Calibri" pitchFamily="34" charset="-120"/>
              </a:rPr>
              <a:t>Confirm AL (not ATTR or AA) by mass spectrometry (MAYO) — DIFFERENT TREATMENTS!! </a:t>
            </a:r>
            <a:endParaRPr lang="en-US" sz="1600" dirty="0"/>
          </a:p>
        </p:txBody>
      </p:sp>
      <p:sp>
        <p:nvSpPr>
          <p:cNvPr id="13" name="Shape 11"/>
          <p:cNvSpPr/>
          <p:nvPr/>
        </p:nvSpPr>
        <p:spPr>
          <a:xfrm>
            <a:off x="822960" y="5074920"/>
            <a:ext cx="10698480" cy="914400"/>
          </a:xfrm>
          <a:prstGeom prst="roundRect">
            <a:avLst>
              <a:gd name="adj" fmla="val 6000"/>
            </a:avLst>
          </a:prstGeom>
          <a:solidFill>
            <a:srgbClr val="E9F4F2"/>
          </a:solidFill>
          <a:ln/>
        </p:spPr>
        <p:txBody>
          <a:bodyPr/>
          <a:lstStyle/>
          <a:p>
            <a:endParaRPr lang="en-US"/>
          </a:p>
        </p:txBody>
      </p:sp>
      <p:sp>
        <p:nvSpPr>
          <p:cNvPr id="14" name="Text 12"/>
          <p:cNvSpPr/>
          <p:nvPr/>
        </p:nvSpPr>
        <p:spPr>
          <a:xfrm>
            <a:off x="1051560" y="5074920"/>
            <a:ext cx="10241280" cy="914400"/>
          </a:xfrm>
          <a:prstGeom prst="rect">
            <a:avLst/>
          </a:prstGeom>
          <a:noFill/>
          <a:ln/>
        </p:spPr>
        <p:txBody>
          <a:bodyPr wrap="square" lIns="0" tIns="0" rIns="0" bIns="0" rtlCol="0" anchor="ctr"/>
          <a:lstStyle/>
          <a:p>
            <a:pPr marL="0" indent="0">
              <a:buNone/>
            </a:pPr>
            <a:r>
              <a:rPr lang="en-US" sz="1550" b="1" dirty="0">
                <a:solidFill>
                  <a:srgbClr val="0E7C72"/>
                </a:solidFill>
                <a:latin typeface="Calibri" pitchFamily="34" charset="0"/>
                <a:ea typeface="Calibri" pitchFamily="34" charset="-122"/>
                <a:cs typeface="Calibri" pitchFamily="34" charset="-120"/>
              </a:rPr>
              <a:t>Board answer:  </a:t>
            </a:r>
            <a:r>
              <a:rPr lang="en-US" sz="1500" dirty="0">
                <a:solidFill>
                  <a:srgbClr val="1F2126"/>
                </a:solidFill>
                <a:latin typeface="Calibri" pitchFamily="34" charset="0"/>
                <a:ea typeface="Calibri" pitchFamily="34" charset="-122"/>
                <a:cs typeface="Calibri" pitchFamily="34" charset="-120"/>
              </a:rPr>
              <a:t>Congo red staining with apple-green birefringence confirms amyloid — but always TYPE it, because treating ATTR as AL (or vice-versa) is a serious error.</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33</a:t>
            </a:r>
            <a:endParaRPr lang="en-US" sz="1000" dirty="0"/>
          </a:p>
        </p:txBody>
      </p:sp>
      <p:sp>
        <p:nvSpPr>
          <p:cNvPr id="4" name="Text 2"/>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SUMMARY</a:t>
            </a:r>
            <a:endParaRPr lang="en-US" sz="2800" dirty="0"/>
          </a:p>
        </p:txBody>
      </p:sp>
      <p:sp>
        <p:nvSpPr>
          <p:cNvPr id="5" name="Text 3"/>
          <p:cNvSpPr/>
          <p:nvPr/>
        </p:nvSpPr>
        <p:spPr>
          <a:xfrm>
            <a:off x="731520" y="1234440"/>
            <a:ext cx="10881360" cy="4937760"/>
          </a:xfrm>
          <a:prstGeom prst="rect">
            <a:avLst/>
          </a:prstGeom>
          <a:noFill/>
          <a:ln/>
        </p:spPr>
        <p:txBody>
          <a:bodyPr wrap="square" lIns="0" tIns="0" rIns="0" bIns="0" rtlCol="0" anchor="t"/>
          <a:lstStyle/>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SLiM CRAB — the seven features that define ACTIVE myeloma; any one is enough.</a:t>
            </a:r>
            <a:endParaRPr lang="en-US" dirty="0"/>
          </a:p>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MGUS ceiling: M-spike &lt; 3 g/dL, marrow plasma cells &lt; 10%, no damage.</a:t>
            </a:r>
            <a:endParaRPr lang="en-US" dirty="0"/>
          </a:p>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Smoldering risk 20/2/20 — high-risk SMM now has an FDA-approved option (SC daratumumab).</a:t>
            </a:r>
            <a:endParaRPr lang="en-US" dirty="0"/>
          </a:p>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Free light chains are read as a RATIO — interpret in context of renal dysfunction </a:t>
            </a:r>
            <a:endParaRPr lang="en-US" dirty="0"/>
          </a:p>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No skeletal surveys/bone scans; whole-body low-dose CT/PET is first-line </a:t>
            </a:r>
            <a:endParaRPr lang="en-US" dirty="0"/>
          </a:p>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Small clone + cardiac/renal/neuro damage → think AL amyloidosis.</a:t>
            </a:r>
            <a:endParaRPr lang="en-US" dirty="0"/>
          </a:p>
          <a:p>
            <a:pPr marL="203200" indent="-203200">
              <a:spcAft>
                <a:spcPts val="1100"/>
              </a:spcAft>
              <a:buSzPct val="100000"/>
              <a:buChar char="•"/>
            </a:pPr>
            <a:r>
              <a:rPr lang="en-US" b="1" dirty="0">
                <a:solidFill>
                  <a:srgbClr val="1F2126"/>
                </a:solidFill>
                <a:latin typeface="Calibri" pitchFamily="34" charset="0"/>
                <a:ea typeface="Calibri" pitchFamily="34" charset="-122"/>
                <a:cs typeface="Calibri" pitchFamily="34" charset="-120"/>
              </a:rPr>
              <a:t>Drug pearls: acyclovir with proteasome inhibitors; thromboprophylaxis with IMiDs.</a:t>
            </a:r>
            <a:endParaRPr lang="en-US" dirty="0"/>
          </a:p>
        </p:txBody>
      </p:sp>
      <p:sp>
        <p:nvSpPr>
          <p:cNvPr id="6" name="Text 3">
            <a:extLst>
              <a:ext uri="{FF2B5EF4-FFF2-40B4-BE49-F238E27FC236}">
                <a16:creationId xmlns:a16="http://schemas.microsoft.com/office/drawing/2014/main" id="{0C427B31-D593-E886-3344-CA51ADA3333F}"/>
              </a:ext>
            </a:extLst>
          </p:cNvPr>
          <p:cNvSpPr/>
          <p:nvPr/>
        </p:nvSpPr>
        <p:spPr>
          <a:xfrm>
            <a:off x="731520" y="4814422"/>
            <a:ext cx="10881360" cy="457200"/>
          </a:xfrm>
          <a:prstGeom prst="rect">
            <a:avLst/>
          </a:prstGeom>
          <a:noFill/>
          <a:ln/>
        </p:spPr>
        <p:txBody>
          <a:bodyPr wrap="square" lIns="0" tIns="0" rIns="0" bIns="0" rtlCol="0" anchor="ctr"/>
          <a:lstStyle/>
          <a:p>
            <a:pPr marL="0" indent="0">
              <a:buNone/>
            </a:pPr>
            <a:r>
              <a:rPr lang="en-US" sz="1800" b="1" dirty="0">
                <a:solidFill>
                  <a:srgbClr val="8C1D2C"/>
                </a:solidFill>
                <a:latin typeface="Calibri" pitchFamily="34" charset="0"/>
                <a:ea typeface="Calibri" pitchFamily="34" charset="-122"/>
                <a:cs typeface="Calibri" pitchFamily="34" charset="-120"/>
              </a:rPr>
              <a:t>Questions?</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75720" y="6419088"/>
            <a:ext cx="457200" cy="274320"/>
          </a:xfrm>
          <a:prstGeom prst="rect">
            <a:avLst/>
          </a:prstGeom>
          <a:noFill/>
          <a:ln/>
        </p:spPr>
        <p:txBody>
          <a:bodyPr wrap="square" lIns="0" tIns="0" rIns="0" bIns="0" rtlCol="0" anchor="ctr"/>
          <a:lstStyle/>
          <a:p>
            <a:pPr marL="0" indent="0" algn="r">
              <a:buNone/>
            </a:pPr>
            <a:r>
              <a:rPr lang="en-US" sz="1000" dirty="0">
                <a:solidFill>
                  <a:srgbClr val="AAB0B6"/>
                </a:solidFill>
                <a:latin typeface="Calibri" pitchFamily="34" charset="0"/>
                <a:ea typeface="Calibri" pitchFamily="34" charset="-122"/>
                <a:cs typeface="Calibri" pitchFamily="34" charset="-120"/>
              </a:rPr>
              <a:t>35</a:t>
            </a:r>
            <a:endParaRPr lang="en-US" sz="1000" dirty="0"/>
          </a:p>
        </p:txBody>
      </p:sp>
      <p:sp>
        <p:nvSpPr>
          <p:cNvPr id="3" name="Text 1"/>
          <p:cNvSpPr/>
          <p:nvPr/>
        </p:nvSpPr>
        <p:spPr>
          <a:xfrm>
            <a:off x="548640" y="329184"/>
            <a:ext cx="11064240" cy="594360"/>
          </a:xfrm>
          <a:prstGeom prst="rect">
            <a:avLst/>
          </a:prstGeom>
          <a:noFill/>
          <a:ln/>
        </p:spPr>
        <p:txBody>
          <a:bodyPr wrap="square" lIns="0" tIns="0" rIns="0" bIns="0" rtlCol="0" anchor="ctr"/>
          <a:lstStyle/>
          <a:p>
            <a:pPr marL="0" indent="0">
              <a:buNone/>
            </a:pPr>
            <a:r>
              <a:rPr lang="en-US" sz="2800" b="1" dirty="0">
                <a:solidFill>
                  <a:srgbClr val="8C1D2C"/>
                </a:solidFill>
                <a:latin typeface="Calibri" pitchFamily="34" charset="0"/>
                <a:ea typeface="Calibri" pitchFamily="34" charset="-122"/>
                <a:cs typeface="Calibri" pitchFamily="34" charset="-120"/>
              </a:rPr>
              <a:t>References &amp; resources</a:t>
            </a:r>
            <a:endParaRPr lang="en-US" sz="2800" dirty="0"/>
          </a:p>
        </p:txBody>
      </p:sp>
      <p:sp>
        <p:nvSpPr>
          <p:cNvPr id="4" name="Text 2"/>
          <p:cNvSpPr/>
          <p:nvPr/>
        </p:nvSpPr>
        <p:spPr>
          <a:xfrm>
            <a:off x="731520" y="1234440"/>
            <a:ext cx="10881360" cy="4572000"/>
          </a:xfrm>
          <a:prstGeom prst="rect">
            <a:avLst/>
          </a:prstGeom>
          <a:noFill/>
          <a:ln/>
        </p:spPr>
        <p:txBody>
          <a:bodyPr wrap="square" lIns="0" tIns="0" rIns="0" bIns="0" rtlCol="0" anchor="t"/>
          <a:lstStyle/>
          <a:p>
            <a:pPr marL="203200" indent="-203200">
              <a:spcAft>
                <a:spcPts val="1100"/>
              </a:spcAft>
              <a:buSzPct val="100000"/>
              <a:buChar char="•"/>
            </a:pPr>
            <a:r>
              <a:rPr lang="en-US" sz="1450" dirty="0">
                <a:solidFill>
                  <a:srgbClr val="1F2126"/>
                </a:solidFill>
                <a:latin typeface="Calibri" pitchFamily="34" charset="0"/>
                <a:ea typeface="Calibri" pitchFamily="34" charset="-122"/>
                <a:cs typeface="Calibri" pitchFamily="34" charset="-120"/>
              </a:rPr>
              <a:t>Rajkumar SV. Multiple myeloma: 2024 update on diagnosis, risk-stratification, and management. Am J Hematol. 2024. (PMC11404783)</a:t>
            </a:r>
            <a:endParaRPr lang="en-US" sz="1450" dirty="0"/>
          </a:p>
          <a:p>
            <a:pPr marL="203200" indent="-203200">
              <a:spcAft>
                <a:spcPts val="1100"/>
              </a:spcAft>
              <a:buSzPct val="100000"/>
              <a:buChar char="•"/>
            </a:pPr>
            <a:r>
              <a:rPr lang="en-US" sz="1450" dirty="0">
                <a:solidFill>
                  <a:srgbClr val="1F2126"/>
                </a:solidFill>
                <a:latin typeface="Calibri" pitchFamily="34" charset="0"/>
                <a:ea typeface="Calibri" pitchFamily="34" charset="-122"/>
                <a:cs typeface="Calibri" pitchFamily="34" charset="-120"/>
              </a:rPr>
              <a:t>International Myeloma Working Group (IMWG) diagnostic criteria, imaging recommendations, and 20/2/20 SMM risk model (Blood Cancer J. 2020).</a:t>
            </a:r>
            <a:endParaRPr lang="en-US" sz="1450" dirty="0"/>
          </a:p>
          <a:p>
            <a:pPr marL="203200" indent="-203200">
              <a:spcAft>
                <a:spcPts val="1100"/>
              </a:spcAft>
              <a:buSzPct val="100000"/>
              <a:buChar char="•"/>
            </a:pPr>
            <a:r>
              <a:rPr lang="en-US" sz="1450" dirty="0">
                <a:solidFill>
                  <a:srgbClr val="1F2126"/>
                </a:solidFill>
                <a:latin typeface="Calibri" pitchFamily="34" charset="0"/>
                <a:ea typeface="Calibri" pitchFamily="34" charset="-122"/>
                <a:cs typeface="Calibri" pitchFamily="34" charset="-120"/>
              </a:rPr>
              <a:t>Dimopoulos MA et al. Daratumumab or active monitoring for high-risk smoldering myeloma (AQUILA). N Engl J Med. 2024. FDA approval Nov 2025.</a:t>
            </a:r>
            <a:endParaRPr lang="en-US" sz="1450" dirty="0"/>
          </a:p>
          <a:p>
            <a:pPr marL="203200" indent="-203200">
              <a:spcAft>
                <a:spcPts val="1100"/>
              </a:spcAft>
              <a:buSzPct val="100000"/>
              <a:buChar char="•"/>
            </a:pPr>
            <a:r>
              <a:rPr lang="en-US" sz="1450" dirty="0">
                <a:solidFill>
                  <a:srgbClr val="1F2126"/>
                </a:solidFill>
                <a:latin typeface="Calibri" pitchFamily="34" charset="0"/>
                <a:ea typeface="Calibri" pitchFamily="34" charset="-122"/>
                <a:cs typeface="Calibri" pitchFamily="34" charset="-120"/>
              </a:rPr>
              <a:t>Sonneveld P et al. PERSEUS (D-VRd, transplant-eligible), NEJM 2024; Usmani S et al. CEPHEUS (D-VRd, transplant-ineligible/deferred), Nat Med 2024.</a:t>
            </a:r>
            <a:endParaRPr lang="en-US" sz="1450" dirty="0"/>
          </a:p>
          <a:p>
            <a:pPr marL="203200" indent="-203200">
              <a:spcAft>
                <a:spcPts val="1100"/>
              </a:spcAft>
              <a:buSzPct val="100000"/>
              <a:buChar char="•"/>
            </a:pPr>
            <a:r>
              <a:rPr lang="en-US" sz="1450" dirty="0">
                <a:solidFill>
                  <a:srgbClr val="1F2126"/>
                </a:solidFill>
                <a:latin typeface="Calibri" pitchFamily="34" charset="0"/>
                <a:ea typeface="Calibri" pitchFamily="34" charset="-122"/>
                <a:cs typeface="Calibri" pitchFamily="34" charset="-120"/>
              </a:rPr>
              <a:t>NCCN Guidelines: Multiple Myeloma (current version). Gertz MA. AL amyloidosis: 2024 update. Am J Hematol.</a:t>
            </a:r>
            <a:endParaRPr lang="en-US" sz="1450" dirty="0"/>
          </a:p>
          <a:p>
            <a:pPr marL="203200" indent="-203200">
              <a:spcAft>
                <a:spcPts val="1100"/>
              </a:spcAft>
              <a:buSzPct val="100000"/>
              <a:buChar char="•"/>
            </a:pPr>
            <a:r>
              <a:rPr lang="en-US" sz="1450" dirty="0">
                <a:solidFill>
                  <a:srgbClr val="1F2126"/>
                </a:solidFill>
                <a:latin typeface="Calibri" pitchFamily="34" charset="0"/>
                <a:ea typeface="Calibri" pitchFamily="34" charset="-122"/>
                <a:cs typeface="Calibri" pitchFamily="34" charset="-120"/>
              </a:rPr>
              <a:t>iStopMM MGUS risk model — istopmm.com/riskmodel.  mSMART (Mayo Clinic).</a:t>
            </a:r>
            <a:endParaRPr lang="en-US" sz="1450" dirty="0"/>
          </a:p>
        </p:txBody>
      </p:sp>
      <p:sp>
        <p:nvSpPr>
          <p:cNvPr id="5" name="Text 3"/>
          <p:cNvSpPr/>
          <p:nvPr/>
        </p:nvSpPr>
        <p:spPr>
          <a:xfrm>
            <a:off x="731520" y="6035040"/>
            <a:ext cx="10058400" cy="365760"/>
          </a:xfrm>
          <a:prstGeom prst="rect">
            <a:avLst/>
          </a:prstGeom>
          <a:noFill/>
          <a:ln/>
        </p:spPr>
        <p:txBody>
          <a:bodyPr wrap="square" lIns="0" tIns="0" rIns="0" bIns="0" rtlCol="0" anchor="ctr"/>
          <a:lstStyle/>
          <a:p>
            <a:pPr marL="0" indent="0">
              <a:buNone/>
            </a:pPr>
            <a:r>
              <a:rPr lang="en-US" sz="1200" i="1" dirty="0">
                <a:solidFill>
                  <a:srgbClr val="5F636B"/>
                </a:solidFill>
                <a:latin typeface="Calibri" pitchFamily="34" charset="0"/>
                <a:ea typeface="Calibri" pitchFamily="34" charset="-122"/>
                <a:cs typeface="Calibri" pitchFamily="34" charset="-120"/>
              </a:rPr>
              <a:t>Adapted and simplified from S. Pandya, fellowship lecture “Multiple Myeloma” (2023).</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218</TotalTime>
  <Words>4928</Words>
  <Application>Microsoft Macintosh PowerPoint</Application>
  <PresentationFormat>Widescreen</PresentationFormat>
  <Paragraphs>410</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Ron Shinar</cp:lastModifiedBy>
  <cp:revision>28</cp:revision>
  <dcterms:created xsi:type="dcterms:W3CDTF">2026-08-04T04:38:56Z</dcterms:created>
  <dcterms:modified xsi:type="dcterms:W3CDTF">2026-09-07T23:48:35Z</dcterms:modified>
</cp:coreProperties>
</file>