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9"/>
  </p:notesMasterIdLst>
  <p:sldIdLst>
    <p:sldId id="256" r:id="rId5"/>
    <p:sldId id="309" r:id="rId6"/>
    <p:sldId id="259" r:id="rId7"/>
    <p:sldId id="257" r:id="rId8"/>
    <p:sldId id="287" r:id="rId9"/>
    <p:sldId id="258" r:id="rId10"/>
    <p:sldId id="268" r:id="rId11"/>
    <p:sldId id="265" r:id="rId12"/>
    <p:sldId id="266" r:id="rId13"/>
    <p:sldId id="285" r:id="rId14"/>
    <p:sldId id="286" r:id="rId15"/>
    <p:sldId id="302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69" r:id="rId27"/>
    <p:sldId id="264" r:id="rId28"/>
    <p:sldId id="260" r:id="rId29"/>
    <p:sldId id="270" r:id="rId30"/>
    <p:sldId id="297" r:id="rId31"/>
    <p:sldId id="303" r:id="rId32"/>
    <p:sldId id="296" r:id="rId33"/>
    <p:sldId id="301" r:id="rId34"/>
    <p:sldId id="304" r:id="rId35"/>
    <p:sldId id="298" r:id="rId36"/>
    <p:sldId id="299" r:id="rId37"/>
    <p:sldId id="300" r:id="rId38"/>
    <p:sldId id="261" r:id="rId39"/>
    <p:sldId id="271" r:id="rId40"/>
    <p:sldId id="290" r:id="rId41"/>
    <p:sldId id="272" r:id="rId42"/>
    <p:sldId id="273" r:id="rId43"/>
    <p:sldId id="291" r:id="rId44"/>
    <p:sldId id="310" r:id="rId45"/>
    <p:sldId id="311" r:id="rId46"/>
    <p:sldId id="312" r:id="rId47"/>
    <p:sldId id="292" r:id="rId48"/>
    <p:sldId id="293" r:id="rId49"/>
    <p:sldId id="294" r:id="rId50"/>
    <p:sldId id="308" r:id="rId51"/>
    <p:sldId id="313" r:id="rId52"/>
    <p:sldId id="295" r:id="rId53"/>
    <p:sldId id="306" r:id="rId54"/>
    <p:sldId id="307" r:id="rId55"/>
    <p:sldId id="262" r:id="rId56"/>
    <p:sldId id="263" r:id="rId57"/>
    <p:sldId id="288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684" autoAdjust="0"/>
  </p:normalViewPr>
  <p:slideViewPr>
    <p:cSldViewPr snapToGrid="0">
      <p:cViewPr varScale="1">
        <p:scale>
          <a:sx n="46" d="100"/>
          <a:sy n="46" d="100"/>
        </p:scale>
        <p:origin x="14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02D02-FFC8-431C-B391-8D1F72EB22EF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8050E-FC36-497A-98B4-01A4F1A9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6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70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39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22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08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2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62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64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83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22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58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12121"/>
              </a:solidFill>
              <a:effectLst/>
              <a:latin typeface="Merriweather" panose="020B06040202020202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79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05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57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64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03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7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3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62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10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67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8050E-FC36-497A-98B4-01A4F1A9D4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8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8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77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456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4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85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92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5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5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3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7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2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4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2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6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52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DAF594F-84E1-4DAF-8299-0F0884EBD46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BC61B-A894-4708-9F7E-5D12750F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00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diologymasterclass.co.uk/tutorials/chest/chest_tubes/chest_xray_chest_drain_misplaced" TargetMode="External"/><Relationship Id="rId3" Type="http://schemas.openxmlformats.org/officeDocument/2006/relationships/hyperlink" Target="https://icuunwrapped.co.uk/wp-content/uploads/2018/02/IMG_2488.jpg" TargetMode="External"/><Relationship Id="rId7" Type="http://schemas.openxmlformats.org/officeDocument/2006/relationships/hyperlink" Target="https://www.youtube.com/watch?v=YOpzcWc3yrw" TargetMode="External"/><Relationship Id="rId2" Type="http://schemas.openxmlformats.org/officeDocument/2006/relationships/hyperlink" Target="https://www.thelancet.com/cms/attachment/9453d2af-aa4f-4cdd-bde0-b0f27efded18/fx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s.org/for-patients/home-skills-for-patients/breast-cancer-surgery/after-your-operation/surgical-drain-care/" TargetMode="External"/><Relationship Id="rId5" Type="http://schemas.openxmlformats.org/officeDocument/2006/relationships/hyperlink" Target="https://www.grepmed.com/images/3199/intravenous-peripheral-management-flowrates-catheter" TargetMode="External"/><Relationship Id="rId4" Type="http://schemas.openxmlformats.org/officeDocument/2006/relationships/hyperlink" Target="https://rk.md/2020/common-types-of-adult-nasogastric-tubes-ngts/" TargetMode="External"/><Relationship Id="rId9" Type="http://schemas.openxmlformats.org/officeDocument/2006/relationships/hyperlink" Target="https://www.radiologymasterclass.co.uk/tutorials/chest/chest_tubes/chest_xray_ng_tube_anatomy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3DDC-CD0F-1026-D06A-DEE0E21CC3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Lines, Tubes, Drains Galore 101!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5D1834-B5D0-665B-530D-A8AA806D4F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Pierce Lewien MD</a:t>
            </a:r>
          </a:p>
        </p:txBody>
      </p:sp>
    </p:spTree>
    <p:extLst>
      <p:ext uri="{BB962C8B-B14F-4D97-AF65-F5344CB8AC3E}">
        <p14:creationId xmlns:p14="http://schemas.microsoft.com/office/powerpoint/2010/main" val="293164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18C33-1D7D-1136-81D8-7A860CB3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C5450-967E-8E82-D7B8-914C29A6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Meme] When you're just not meant for radiology : r/medicalschool">
            <a:extLst>
              <a:ext uri="{FF2B5EF4-FFF2-40B4-BE49-F238E27FC236}">
                <a16:creationId xmlns:a16="http://schemas.microsoft.com/office/drawing/2014/main" id="{25E7B878-177E-973C-BF76-BF15E45D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92" y="452718"/>
            <a:ext cx="5290419" cy="59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24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071F-4843-AE19-5294-2B025110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F8AE-D3D1-C24D-6609-4541BC417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BA913-A9C9-A99B-9AFE-1976DADD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621" y="86360"/>
            <a:ext cx="6721813" cy="66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21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05A1-77C3-12AF-E12E-F21F81B2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F837E-ECDD-A317-E954-E51C96A2E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ADE5D-3C06-EFB1-6885-2E64C220D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138" y="273269"/>
            <a:ext cx="6241351" cy="61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05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185B-A7C5-EE35-45EA-47D1F494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73A8B-C898-2C7D-14DB-203064D4F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9D33D-EADD-560B-7826-53A40AF14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61" y="144465"/>
            <a:ext cx="5212080" cy="6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6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B2283-6C05-898F-9E59-38255658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21E2C-1B5F-35E7-3CC9-9BE663259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B0173-1BAA-5F11-0CDD-BC6520C19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76200"/>
            <a:ext cx="5999018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55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AAAC-C4C3-9493-9BBA-D3286F84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6A51A-C2D5-85B4-9255-515CCA74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831D6-701B-DC1A-6D3B-9B8EB5F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40" y="9354"/>
            <a:ext cx="7269271" cy="67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5753-47DB-9BAD-522F-E1830986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AB865-A696-BF4F-7330-7B122DAC6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CF676-04BC-31F9-F18A-35A6721D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560" y="7056"/>
            <a:ext cx="6182820" cy="67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2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41B3A-3772-50B4-7A92-235DFEC5C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92A41B-08CA-8367-8DEF-0B2C0692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Oopsie GIFs | Tenor">
            <a:extLst>
              <a:ext uri="{FF2B5EF4-FFF2-40B4-BE49-F238E27FC236}">
                <a16:creationId xmlns:a16="http://schemas.microsoft.com/office/drawing/2014/main" id="{BE4057FB-F555-B650-B229-8AD7A9431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15" y="452718"/>
            <a:ext cx="4402133" cy="584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51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08B5-2C2D-017B-B2CA-42BF60CC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97C43-E2A4-675E-A2A4-D2227FCDC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4044CB-6090-92D3-DA1C-13AA3B9C7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640" y="17997"/>
            <a:ext cx="6030587" cy="68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3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6448-0722-1D9C-C3CF-B20F52AE4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905F4-2ECA-0340-0526-B52DD3A27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358C36-8883-281A-3E51-53AB4CAE2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8" y="0"/>
            <a:ext cx="6524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37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ED013-389B-B525-E07C-0FAE89AC2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AA183-0F41-B8A9-7C06-4299F833C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/>
              <a:t>Understand different types of lines</a:t>
            </a:r>
          </a:p>
          <a:p>
            <a:pPr marL="457200" indent="-457200">
              <a:buAutoNum type="arabicPeriod"/>
            </a:pPr>
            <a:r>
              <a:rPr lang="en-US"/>
              <a:t>Understand different types of GI tubes</a:t>
            </a:r>
          </a:p>
          <a:p>
            <a:pPr marL="457200" indent="-457200">
              <a:buAutoNum type="arabicPeriod"/>
            </a:pPr>
            <a:r>
              <a:rPr lang="en-US"/>
              <a:t>Understand different types of drains</a:t>
            </a:r>
          </a:p>
          <a:p>
            <a:pPr marL="457200" indent="-457200">
              <a:buAutoNum type="arabicPeriod"/>
            </a:pPr>
            <a:r>
              <a:rPr lang="en-US"/>
              <a:t>Analyze and apply basic radiology concepts to line, tube, and drain placement</a:t>
            </a:r>
          </a:p>
          <a:p>
            <a:pPr marL="457200" indent="-457200">
              <a:buAutoNum type="arabicPeriod"/>
            </a:pPr>
            <a:r>
              <a:rPr lang="en-US"/>
              <a:t>Evaluate mistakes that arise with line, tube and drain placement.</a:t>
            </a:r>
          </a:p>
        </p:txBody>
      </p:sp>
    </p:spTree>
    <p:extLst>
      <p:ext uri="{BB962C8B-B14F-4D97-AF65-F5344CB8AC3E}">
        <p14:creationId xmlns:p14="http://schemas.microsoft.com/office/powerpoint/2010/main" val="865952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37449-FCEB-1B1A-7745-086842FC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B8C37-8671-F969-1AC3-7AFA8404A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7968F-460B-AB6E-ED5E-AB09960C2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840" y="3144"/>
            <a:ext cx="6119126" cy="68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C2705-740A-B2E0-21B2-59378E69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2174B-1558-45FB-6C84-5731BEC46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EB878-C59A-AEEA-98BE-5AA90B6D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812" y="0"/>
            <a:ext cx="6808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38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4AF4-D0D5-48BB-3987-2C57D4E87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1775F-5138-786A-1058-6E3837AB6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62E0D-D87C-C39A-8F34-F22AE3971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840" y="18149"/>
            <a:ext cx="6132591" cy="68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9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39F1-953B-B607-2741-E03687C3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Complications from central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F0D27-EDD4-73E3-20CE-604A4EF39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Vascular: Bleeding, hematoma, vessel injury</a:t>
            </a:r>
          </a:p>
          <a:p>
            <a:r>
              <a:rPr lang="en-US"/>
              <a:t>Pulmonary: PTX, pneumomediastinum, nerve injury, air embolism</a:t>
            </a:r>
          </a:p>
          <a:p>
            <a:r>
              <a:rPr lang="en-US"/>
              <a:t>Cardiac: Arrhythmia, cardiac arrest</a:t>
            </a:r>
          </a:p>
          <a:p>
            <a:r>
              <a:rPr lang="en-US"/>
              <a:t>Other: Infection, device dysfunction, catheter fracture, thrombosis, central venous stenosis</a:t>
            </a:r>
          </a:p>
        </p:txBody>
      </p:sp>
    </p:spTree>
    <p:extLst>
      <p:ext uri="{BB962C8B-B14F-4D97-AF65-F5344CB8AC3E}">
        <p14:creationId xmlns:p14="http://schemas.microsoft.com/office/powerpoint/2010/main" val="4065713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AC18-60FA-D78E-4FA6-576FF0E0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 deciding on which line to use??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AF5F-5D2E-91E7-3240-6EE3B0906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There’s an app for that!</a:t>
            </a:r>
          </a:p>
          <a:p>
            <a:pPr lvl="1"/>
            <a:r>
              <a:rPr lang="en-US"/>
              <a:t>Michigan MAGIC app</a:t>
            </a:r>
          </a:p>
          <a:p>
            <a:pPr lvl="1"/>
            <a:endParaRPr lang="en-US"/>
          </a:p>
        </p:txBody>
      </p:sp>
      <p:pic>
        <p:nvPicPr>
          <p:cNvPr id="2052" name="Picture 4" descr="Michigan MAGIC - Apps on Google Play">
            <a:extLst>
              <a:ext uri="{FF2B5EF4-FFF2-40B4-BE49-F238E27FC236}">
                <a16:creationId xmlns:a16="http://schemas.microsoft.com/office/drawing/2014/main" id="{E8758222-45BB-833E-1D37-DD19DC19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165" y="1577704"/>
            <a:ext cx="2619376" cy="467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chigan MAGIC PICC App: A Great Free Resource Ensure Appropriate Use of  PICC Lines - iMedicalApps">
            <a:extLst>
              <a:ext uri="{FF2B5EF4-FFF2-40B4-BE49-F238E27FC236}">
                <a16:creationId xmlns:a16="http://schemas.microsoft.com/office/drawing/2014/main" id="{E7313944-E3ED-95D0-E711-2E5BF8D8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30" y="2333171"/>
            <a:ext cx="3697736" cy="315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668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C855-0591-B272-447B-0B9711D0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TUBES!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2544348-990A-F220-ECB1-824C8AFE9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60" y="1249680"/>
            <a:ext cx="52832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92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FF1F-A18D-BA73-9854-AE554340D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2317D-3E29-5C0D-3D34-B8FEB0EF5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717902" cy="4195481"/>
          </a:xfrm>
        </p:spPr>
        <p:txBody>
          <a:bodyPr/>
          <a:lstStyle/>
          <a:p>
            <a:r>
              <a:rPr lang="en-US"/>
              <a:t>Flexible/</a:t>
            </a:r>
            <a:r>
              <a:rPr lang="en-US" err="1"/>
              <a:t>Dobhoff</a:t>
            </a:r>
            <a:r>
              <a:rPr lang="en-US"/>
              <a:t>/Duo-tube: To 2</a:t>
            </a:r>
            <a:r>
              <a:rPr lang="en-US" baseline="30000"/>
              <a:t>nd</a:t>
            </a:r>
            <a:r>
              <a:rPr lang="en-US"/>
              <a:t> portion of duodenum</a:t>
            </a:r>
          </a:p>
          <a:p>
            <a:pPr lvl="1"/>
            <a:r>
              <a:rPr lang="en-US"/>
              <a:t>Small in diameter</a:t>
            </a:r>
          </a:p>
          <a:p>
            <a:pPr lvl="1"/>
            <a:r>
              <a:rPr lang="en-US"/>
              <a:t>Flexible</a:t>
            </a:r>
          </a:p>
          <a:p>
            <a:pPr lvl="1"/>
            <a:r>
              <a:rPr lang="en-US"/>
              <a:t>More difficult to place</a:t>
            </a:r>
          </a:p>
          <a:p>
            <a:pPr lvl="1"/>
            <a:r>
              <a:rPr lang="en-US"/>
              <a:t>ONLY used for feeding</a:t>
            </a:r>
          </a:p>
          <a:p>
            <a:r>
              <a:rPr lang="en-US"/>
              <a:t>NG/OG tube </a:t>
            </a:r>
          </a:p>
          <a:p>
            <a:pPr lvl="1"/>
            <a:r>
              <a:rPr lang="en-US"/>
              <a:t>Larger diameter; stiffer tubing</a:t>
            </a:r>
          </a:p>
          <a:p>
            <a:pPr lvl="1"/>
            <a:r>
              <a:rPr lang="en-US"/>
              <a:t>Used for feeding, suction/decompression, may measure gastric residuals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4D1D89-F413-47FF-1259-7386BCFA2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215" y="1590462"/>
            <a:ext cx="4500982" cy="45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794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AC49-359D-1499-0161-1758E71E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CE348-6D76-3D28-40CD-917255CE3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eeding-tube GIFs - Get the best GIF on GIPHY">
            <a:extLst>
              <a:ext uri="{FF2B5EF4-FFF2-40B4-BE49-F238E27FC236}">
                <a16:creationId xmlns:a16="http://schemas.microsoft.com/office/drawing/2014/main" id="{35F3C908-AD5A-C1A0-548A-2AD3FCA5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71" y="830366"/>
            <a:ext cx="7176202" cy="541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89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EA06-346D-1841-D7E7-48995463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80984-EC63-7449-134B-C8DCA7EE7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B350A-A0F8-F4F3-AFC8-37B9F60C8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908" y="1008011"/>
            <a:ext cx="6742283" cy="48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03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E7BE6-FE8A-04A4-EFE2-DEC155B8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99E72-D41E-7377-45BD-90A6F6C75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178E0-FA3A-6B94-7E58-6683E49A3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449" y="456844"/>
            <a:ext cx="4929713" cy="532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C855-0591-B272-447B-0B9711D0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LINES!</a:t>
            </a:r>
          </a:p>
        </p:txBody>
      </p:sp>
      <p:pic>
        <p:nvPicPr>
          <p:cNvPr id="1026" name="Picture 2" descr="Peripheral intravenous catheter assessment: beyond phlebitis - The Lancet  Haematology">
            <a:extLst>
              <a:ext uri="{FF2B5EF4-FFF2-40B4-BE49-F238E27FC236}">
                <a16:creationId xmlns:a16="http://schemas.microsoft.com/office/drawing/2014/main" id="{C152920B-C5FD-4D77-2C05-983F45EAC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15" y="1421256"/>
            <a:ext cx="3847010" cy="476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ntral lines – ICUunwrapped">
            <a:extLst>
              <a:ext uri="{FF2B5EF4-FFF2-40B4-BE49-F238E27FC236}">
                <a16:creationId xmlns:a16="http://schemas.microsoft.com/office/drawing/2014/main" id="{B32AE833-D9AF-F5E0-807F-B0AFDD6B1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34" y="2298712"/>
            <a:ext cx="4479894" cy="335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705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FC88-FADA-3169-27D0-905BAC99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2FB94-927E-357D-58FA-D37C06702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BC384-D570-7603-8914-C2D1B16B2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996" y="260684"/>
            <a:ext cx="7096335" cy="63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68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AA2C-2A5E-478D-3EEF-55843E0C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21306-46F0-BAE8-FEC4-24E0CCC2E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Oops GIFs | GIFDB.com">
            <a:extLst>
              <a:ext uri="{FF2B5EF4-FFF2-40B4-BE49-F238E27FC236}">
                <a16:creationId xmlns:a16="http://schemas.microsoft.com/office/drawing/2014/main" id="{A7A9BC0C-2AC9-059A-F5EA-93B0744E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7" y="1047750"/>
            <a:ext cx="84677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2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7004-9B97-82E5-7BE8-FCAD6BB9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6648C-8ED3-ADDF-292B-053EFA74E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E1493-A3D2-7E36-9CAC-FB833C1D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57" y="176464"/>
            <a:ext cx="5884848" cy="64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08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1328-8548-E39E-6338-6BE02299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DF304-B53A-2C31-458E-2EA25E7FA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8F6B9-5127-BBC6-6E4C-B3725F7AC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6" y="266893"/>
            <a:ext cx="5689302" cy="63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2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EFD3A-9D47-1F2F-D74C-91E04B12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147E4-8A4A-F6A9-D66B-98B685F10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D64A4-DEEB-857B-0473-575B83E83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523" y="0"/>
            <a:ext cx="6618685" cy="67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29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C855-0591-B272-447B-0B9711D0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DRAINS!</a:t>
            </a:r>
          </a:p>
        </p:txBody>
      </p:sp>
      <p:pic>
        <p:nvPicPr>
          <p:cNvPr id="4098" name="Picture 2" descr="Jackson Pratt drain on a woman's chest">
            <a:extLst>
              <a:ext uri="{FF2B5EF4-FFF2-40B4-BE49-F238E27FC236}">
                <a16:creationId xmlns:a16="http://schemas.microsoft.com/office/drawing/2014/main" id="{C24F3C33-8757-179D-72A2-F58DE777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10" y="2445078"/>
            <a:ext cx="4948989" cy="29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enrose Drainage Tubing, 3/4&quot; x 18&quot;, Non-sterile, 25/BX - Delasco">
            <a:extLst>
              <a:ext uri="{FF2B5EF4-FFF2-40B4-BE49-F238E27FC236}">
                <a16:creationId xmlns:a16="http://schemas.microsoft.com/office/drawing/2014/main" id="{2F2BA7BF-44E4-DD26-C6DC-46B1EC28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6" y="2445079"/>
            <a:ext cx="5174205" cy="295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65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347D-A347-4EC0-768F-44955837C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4E67A-7AC6-07C4-6C72-9F10F1B2D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6650299" cy="4195481"/>
          </a:xfrm>
        </p:spPr>
        <p:txBody>
          <a:bodyPr/>
          <a:lstStyle/>
          <a:p>
            <a:r>
              <a:rPr lang="en-US"/>
              <a:t>Open </a:t>
            </a:r>
          </a:p>
          <a:p>
            <a:pPr lvl="1"/>
            <a:r>
              <a:rPr lang="en-US"/>
              <a:t>Inserted into a body cavity or the wound</a:t>
            </a:r>
          </a:p>
          <a:p>
            <a:pPr lvl="1"/>
            <a:r>
              <a:rPr lang="en-US"/>
              <a:t>May not be sutured in </a:t>
            </a:r>
          </a:p>
          <a:p>
            <a:pPr lvl="1"/>
            <a:r>
              <a:rPr lang="en-US"/>
              <a:t>Safety pin at the end to keep the drain from getting pulled </a:t>
            </a:r>
          </a:p>
          <a:p>
            <a:pPr lvl="1"/>
            <a:r>
              <a:rPr lang="en-US"/>
              <a:t>End of the drain should be covered by bandage</a:t>
            </a:r>
          </a:p>
          <a:p>
            <a:pPr lvl="1"/>
            <a:r>
              <a:rPr lang="en-US"/>
              <a:t>Examples include Penrose drain</a:t>
            </a:r>
          </a:p>
          <a:p>
            <a:r>
              <a:rPr lang="en-US"/>
              <a:t>Closed</a:t>
            </a:r>
          </a:p>
          <a:p>
            <a:pPr lvl="1"/>
            <a:r>
              <a:rPr lang="en-US"/>
              <a:t>Closed drainage </a:t>
            </a:r>
          </a:p>
          <a:p>
            <a:pPr lvl="1"/>
            <a:r>
              <a:rPr lang="en-US"/>
              <a:t>Examples include Jackson-Pratt (JP) drains and </a:t>
            </a:r>
            <a:r>
              <a:rPr lang="en-US" err="1"/>
              <a:t>Hemovac</a:t>
            </a:r>
            <a:endParaRPr lang="en-US"/>
          </a:p>
        </p:txBody>
      </p:sp>
      <p:pic>
        <p:nvPicPr>
          <p:cNvPr id="1026" name="Picture 2" descr="Penrose Drainage Tubing, 3/4&quot; x 18&quot;, Non-sterile, 25/BX - Delasco">
            <a:extLst>
              <a:ext uri="{FF2B5EF4-FFF2-40B4-BE49-F238E27FC236}">
                <a16:creationId xmlns:a16="http://schemas.microsoft.com/office/drawing/2014/main" id="{B829D7B7-62F4-C5F6-53B8-173CCD5B7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611" y="1853248"/>
            <a:ext cx="3415406" cy="194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.7 Drain Management and Removal – Clinical Procedures for Safer Patient  Care">
            <a:extLst>
              <a:ext uri="{FF2B5EF4-FFF2-40B4-BE49-F238E27FC236}">
                <a16:creationId xmlns:a16="http://schemas.microsoft.com/office/drawing/2014/main" id="{8B4B65A7-8FB6-195D-FE1D-9657BF7CC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00" y="4150658"/>
            <a:ext cx="3400417" cy="22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7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2873-40B9-DDD2-6811-FCB7E147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41E76-A09E-A1E5-BBC4-0AFCF5E75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730625" cy="4195481"/>
          </a:xfrm>
        </p:spPr>
        <p:txBody>
          <a:bodyPr/>
          <a:lstStyle/>
          <a:p>
            <a:r>
              <a:rPr lang="en-US"/>
              <a:t>Chest tube (Thoracic catheter, tube thoracostomy, intercostal drain)</a:t>
            </a:r>
          </a:p>
          <a:p>
            <a:pPr lvl="1"/>
            <a:r>
              <a:rPr lang="en-US"/>
              <a:t>Flexible plastic tube inserted through the chest wall</a:t>
            </a:r>
          </a:p>
          <a:p>
            <a:pPr lvl="1"/>
            <a:r>
              <a:rPr lang="en-US"/>
              <a:t>Remove air or bodily fluids from intrathoracic space</a:t>
            </a:r>
          </a:p>
          <a:p>
            <a:pPr lvl="1"/>
            <a:r>
              <a:rPr lang="en-US"/>
              <a:t>Look for color consistency</a:t>
            </a:r>
          </a:p>
          <a:p>
            <a:pPr lvl="1"/>
            <a:r>
              <a:rPr lang="en-US"/>
              <a:t>Drainage per hour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20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62566-BAB8-CCEC-D11E-3DD0513D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Colors of drainage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00E3A-A8BC-0A7F-17C0-FE7F1D591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Serous: Clear, watery </a:t>
            </a:r>
          </a:p>
          <a:p>
            <a:r>
              <a:rPr lang="en-US"/>
              <a:t>Sanguineous: Fresh blood</a:t>
            </a:r>
          </a:p>
          <a:p>
            <a:r>
              <a:rPr lang="en-US"/>
              <a:t>Serosanguinous: Pale, watery drainage with traces of blood (pink tinged)</a:t>
            </a:r>
          </a:p>
          <a:p>
            <a:r>
              <a:rPr lang="en-US"/>
              <a:t>Purulent: Thick, yellow, green or brown drainage</a:t>
            </a:r>
          </a:p>
        </p:txBody>
      </p:sp>
    </p:spTree>
    <p:extLst>
      <p:ext uri="{BB962C8B-B14F-4D97-AF65-F5344CB8AC3E}">
        <p14:creationId xmlns:p14="http://schemas.microsoft.com/office/powerpoint/2010/main" val="2377086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6DF59-F090-ECDB-FFA3-3844E5E5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Stripping or milking the tubing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17EF6-1866-DBFC-BAF2-FB4E1FD24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Using one hard hold the tubing firmly where it comes out of the skin</a:t>
            </a:r>
          </a:p>
          <a:p>
            <a:r>
              <a:rPr lang="en-US"/>
              <a:t>With the other hand firmly pinch the tubing using thumb and index finger. Squeeze the tubing and slowly slide tubing toward the drain.</a:t>
            </a:r>
          </a:p>
          <a:p>
            <a:r>
              <a:rPr lang="en-US"/>
              <a:t>With CT can lead to high negative intrapleural pressure and normally don’t do </a:t>
            </a:r>
          </a:p>
        </p:txBody>
      </p:sp>
      <p:pic>
        <p:nvPicPr>
          <p:cNvPr id="5122" name="Picture 2" descr="Strip the drain tubing">
            <a:extLst>
              <a:ext uri="{FF2B5EF4-FFF2-40B4-BE49-F238E27FC236}">
                <a16:creationId xmlns:a16="http://schemas.microsoft.com/office/drawing/2014/main" id="{48EB3991-D588-DF6B-BDBA-71C5A75A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36" y="3929127"/>
            <a:ext cx="47529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5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B5FE1-B4A1-AA3F-3F1E-A54E4397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BC83F-3396-C5EA-9088-9832BEEBD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Peripheral IV: Shorter catheters placed into peripheral circulation (usually hand/arm)</a:t>
            </a:r>
          </a:p>
          <a:p>
            <a:r>
              <a:rPr lang="en-US"/>
              <a:t>Long dwell: ~5 cm length, placed above antecubital</a:t>
            </a:r>
          </a:p>
          <a:p>
            <a:r>
              <a:rPr lang="en-US"/>
              <a:t>Midline: 20 cm length, placed proximal to antecubital area but DOES NOT reach central circulation</a:t>
            </a:r>
          </a:p>
          <a:p>
            <a:r>
              <a:rPr lang="en-US"/>
              <a:t>Advantages of the above</a:t>
            </a:r>
          </a:p>
          <a:p>
            <a:pPr lvl="1"/>
            <a:r>
              <a:rPr lang="en-US"/>
              <a:t>Safe (Low risk of infection)</a:t>
            </a:r>
          </a:p>
          <a:p>
            <a:pPr lvl="1"/>
            <a:r>
              <a:rPr lang="en-US"/>
              <a:t>Easy to obtain</a:t>
            </a:r>
          </a:p>
          <a:p>
            <a:pPr lvl="1"/>
            <a:r>
              <a:rPr lang="en-US"/>
              <a:t>Less painful than central access</a:t>
            </a:r>
          </a:p>
        </p:txBody>
      </p:sp>
    </p:spTree>
    <p:extLst>
      <p:ext uri="{BB962C8B-B14F-4D97-AF65-F5344CB8AC3E}">
        <p14:creationId xmlns:p14="http://schemas.microsoft.com/office/powerpoint/2010/main" val="465020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2F7F-59F7-946E-09E5-EE863161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8A6E6-F02F-0CDB-BDC4-7898F6E34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Patient movement and positioning </a:t>
            </a:r>
          </a:p>
          <a:p>
            <a:pPr lvl="1"/>
            <a:r>
              <a:rPr lang="en-US"/>
              <a:t>Semi or High Fowlers</a:t>
            </a:r>
          </a:p>
          <a:p>
            <a:pPr lvl="1"/>
            <a:r>
              <a:rPr lang="en-US"/>
              <a:t>Side to side turns </a:t>
            </a:r>
          </a:p>
        </p:txBody>
      </p:sp>
      <p:pic>
        <p:nvPicPr>
          <p:cNvPr id="2050" name="Picture 2" descr="Semi-Fowler's position | Nurse Plus">
            <a:extLst>
              <a:ext uri="{FF2B5EF4-FFF2-40B4-BE49-F238E27FC236}">
                <a16:creationId xmlns:a16="http://schemas.microsoft.com/office/drawing/2014/main" id="{4511FEB0-3E43-4C9C-BD5F-974A59BF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59" y="3429000"/>
            <a:ext cx="4204723" cy="306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wler's position | Nurse Plus">
            <a:extLst>
              <a:ext uri="{FF2B5EF4-FFF2-40B4-BE49-F238E27FC236}">
                <a16:creationId xmlns:a16="http://schemas.microsoft.com/office/drawing/2014/main" id="{7FA819DD-AB8C-F971-F022-5AF57140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40" y="3429000"/>
            <a:ext cx="4204724" cy="306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57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10C0-01A9-C77C-ED0B-2678D34F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9B012-0A7D-CA17-FA19-3C733383A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adiology Memes &amp; GIFs - Imgflip">
            <a:extLst>
              <a:ext uri="{FF2B5EF4-FFF2-40B4-BE49-F238E27FC236}">
                <a16:creationId xmlns:a16="http://schemas.microsoft.com/office/drawing/2014/main" id="{DED78E15-6CD0-4B8F-0518-38609A0C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704850"/>
            <a:ext cx="47625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46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BCF9-F0B6-3BDF-D4B0-0D96B2F0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A5C9-2C0E-8B28-A498-C0F9889AC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BBE06-D019-7EA7-A862-886602230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30" y="237995"/>
            <a:ext cx="5627017" cy="64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43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EDE8-8207-190E-BF40-6641A735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DE958-268A-46DD-1296-6F88A6EB3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A9FD8-0971-CED9-A813-3E6B7249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449" y="89546"/>
            <a:ext cx="5344662" cy="64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0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7AA2-8854-9269-6550-D8B7FECC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252A-ABBF-84BA-D3FA-FB2511943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13947-6210-A327-9125-2CD761B4F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14" y="310535"/>
            <a:ext cx="5953135" cy="58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5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A74F-FE12-8C9D-ACF9-94E49FED7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5E4F0-9583-0E50-1D9F-D7A860D6A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BA61-B47C-567A-28BC-C943E2C35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053" y="47437"/>
            <a:ext cx="5199177" cy="66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15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4ABA-583B-E680-9307-675A0C3D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3074119" cy="1400530"/>
          </a:xfrm>
        </p:spPr>
        <p:txBody>
          <a:bodyPr/>
          <a:lstStyle/>
          <a:p>
            <a:r>
              <a:rPr lang="en-US"/>
              <a:t>Water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AB36-0760-A232-19E9-364320DCC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522077" cy="4195481"/>
          </a:xfrm>
        </p:spPr>
        <p:txBody>
          <a:bodyPr>
            <a:normAutofit/>
          </a:bodyPr>
          <a:lstStyle/>
          <a:p>
            <a:r>
              <a:rPr lang="en-US"/>
              <a:t>Oscillation of the water level by water seal</a:t>
            </a:r>
          </a:p>
          <a:p>
            <a:r>
              <a:rPr lang="en-US"/>
              <a:t>Spontaneous breathing</a:t>
            </a:r>
          </a:p>
          <a:p>
            <a:pPr lvl="1"/>
            <a:r>
              <a:rPr lang="en-US"/>
              <a:t>Inspiration: Negative Pressure-&gt;Up</a:t>
            </a:r>
          </a:p>
          <a:p>
            <a:pPr lvl="1"/>
            <a:r>
              <a:rPr lang="en-US"/>
              <a:t>Expiration: Positive Pressure-&gt;Down</a:t>
            </a:r>
          </a:p>
          <a:p>
            <a:r>
              <a:rPr lang="en-US"/>
              <a:t>Positive pressure ventilation</a:t>
            </a:r>
          </a:p>
          <a:p>
            <a:pPr lvl="1"/>
            <a:r>
              <a:rPr lang="en-US"/>
              <a:t>Opposite of spontaneous breathing</a:t>
            </a:r>
          </a:p>
          <a:p>
            <a:r>
              <a:rPr lang="en-US" err="1"/>
              <a:t>Tidalling</a:t>
            </a:r>
            <a:r>
              <a:rPr lang="en-US"/>
              <a:t> stopped lungs may be fully expanded, air leak, kinked tube, obstruction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1026" name="Picture 2" descr="Chest Tube Drainage System Setup | Nurse Key">
            <a:extLst>
              <a:ext uri="{FF2B5EF4-FFF2-40B4-BE49-F238E27FC236}">
                <a16:creationId xmlns:a16="http://schemas.microsoft.com/office/drawing/2014/main" id="{AEEB9C95-72BD-BA62-2336-7C2919366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74" y="1434615"/>
            <a:ext cx="4912844" cy="48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D550BA9-7189-472B-4A8C-B752646B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30" y="224864"/>
            <a:ext cx="2713973" cy="162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905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4ABA-583B-E680-9307-675A0C3D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3074119" cy="1400530"/>
          </a:xfrm>
        </p:spPr>
        <p:txBody>
          <a:bodyPr/>
          <a:lstStyle/>
          <a:p>
            <a:r>
              <a:rPr lang="en-US"/>
              <a:t>Air leak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AB36-0760-A232-19E9-364320DCC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052918"/>
            <a:ext cx="5979278" cy="4591898"/>
          </a:xfrm>
        </p:spPr>
        <p:txBody>
          <a:bodyPr>
            <a:normAutofit fontScale="40000" lnSpcReduction="20000"/>
          </a:bodyPr>
          <a:lstStyle/>
          <a:p>
            <a:r>
              <a:rPr lang="en-US" sz="4000"/>
              <a:t>Air leak</a:t>
            </a:r>
          </a:p>
          <a:p>
            <a:pPr lvl="1"/>
            <a:r>
              <a:rPr lang="en-US" sz="4000"/>
              <a:t>Bubbling in water chamber (Normal with PTX initially)</a:t>
            </a:r>
          </a:p>
          <a:p>
            <a:pPr lvl="1"/>
            <a:r>
              <a:rPr lang="en-US" sz="4000"/>
              <a:t>Patient: Alveolar/broncho pleural fistula, PTX </a:t>
            </a:r>
          </a:p>
          <a:p>
            <a:pPr lvl="1"/>
            <a:r>
              <a:rPr lang="en-US" sz="4000"/>
              <a:t>Excessive space around CT</a:t>
            </a:r>
          </a:p>
          <a:p>
            <a:pPr lvl="1"/>
            <a:r>
              <a:rPr lang="en-US" sz="4000"/>
              <a:t>CT dislodgment</a:t>
            </a:r>
          </a:p>
          <a:p>
            <a:pPr lvl="1"/>
            <a:r>
              <a:rPr lang="en-US" sz="4000"/>
              <a:t>Tubing/connections </a:t>
            </a:r>
          </a:p>
          <a:p>
            <a:pPr lvl="1"/>
            <a:r>
              <a:rPr lang="en-US" sz="4000"/>
              <a:t>Collect chamber</a:t>
            </a:r>
          </a:p>
          <a:p>
            <a:r>
              <a:rPr lang="en-US" sz="4000"/>
              <a:t>Pinch insertion site. </a:t>
            </a:r>
          </a:p>
          <a:p>
            <a:r>
              <a:rPr lang="en-US" sz="4000"/>
              <a:t>Briefly clamp CT only at most 10 sec if stop then coming from patient</a:t>
            </a:r>
          </a:p>
          <a:p>
            <a:r>
              <a:rPr lang="en-US" sz="4000"/>
              <a:t>Clamp tubing below the connection stopped? Connection</a:t>
            </a:r>
          </a:p>
          <a:p>
            <a:r>
              <a:rPr lang="en-US" sz="4000"/>
              <a:t>Clamping at the bottom and still air leak then collection unit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1026" name="Picture 2" descr="Chest Tube Drainage System Setup | Nurse Key">
            <a:extLst>
              <a:ext uri="{FF2B5EF4-FFF2-40B4-BE49-F238E27FC236}">
                <a16:creationId xmlns:a16="http://schemas.microsoft.com/office/drawing/2014/main" id="{AEEB9C95-72BD-BA62-2336-7C2919366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74" y="1434615"/>
            <a:ext cx="4912844" cy="48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as Leak Pipe Icon Vector Illustration Stock Illustration - Download Image  Now - Pipe - Tube, Wind, Leaking - iStock">
            <a:extLst>
              <a:ext uri="{FF2B5EF4-FFF2-40B4-BE49-F238E27FC236}">
                <a16:creationId xmlns:a16="http://schemas.microsoft.com/office/drawing/2014/main" id="{B288A173-CAC8-BC24-353F-1139717D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551" y="213184"/>
            <a:ext cx="1879597" cy="187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37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4ABA-583B-E680-9307-675A0C3D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3074119" cy="1400530"/>
          </a:xfrm>
        </p:spPr>
        <p:txBody>
          <a:bodyPr/>
          <a:lstStyle/>
          <a:p>
            <a:r>
              <a:rPr lang="en-US"/>
              <a:t>Suction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AB36-0760-A232-19E9-364320DCC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052918"/>
            <a:ext cx="5979278" cy="4591898"/>
          </a:xfrm>
        </p:spPr>
        <p:txBody>
          <a:bodyPr>
            <a:normAutofit fontScale="85000" lnSpcReduction="10000"/>
          </a:bodyPr>
          <a:lstStyle/>
          <a:p>
            <a:r>
              <a:rPr lang="en-US" sz="4000"/>
              <a:t>Sufficient wall suction at least 80cm water suction</a:t>
            </a:r>
          </a:p>
          <a:p>
            <a:r>
              <a:rPr lang="en-US" sz="4000"/>
              <a:t>Look at orange bellow</a:t>
            </a:r>
          </a:p>
          <a:p>
            <a:r>
              <a:rPr lang="en-US" sz="4000"/>
              <a:t>Water seal then top part disconnected  to allow air out of drainage unit and no orange bellow expansion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1026" name="Picture 2" descr="Chest Tube Drainage System Setup | Nurse Key">
            <a:extLst>
              <a:ext uri="{FF2B5EF4-FFF2-40B4-BE49-F238E27FC236}">
                <a16:creationId xmlns:a16="http://schemas.microsoft.com/office/drawing/2014/main" id="{AEEB9C95-72BD-BA62-2336-7C2919366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74" y="1434615"/>
            <a:ext cx="4912844" cy="48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461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1ED3-CB4A-92AC-85EF-CED0585E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do if CT dislodged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040407-AEAE-E62F-89A7-90357F238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pongebob panic inside Meme Generator - Imgflip">
            <a:extLst>
              <a:ext uri="{FF2B5EF4-FFF2-40B4-BE49-F238E27FC236}">
                <a16:creationId xmlns:a16="http://schemas.microsoft.com/office/drawing/2014/main" id="{02F74729-DA6B-00E4-9402-AB23EBDF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70" y="1321625"/>
            <a:ext cx="6594691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6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41F1-E49B-91B4-5DD0-0B18E1A5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39A05-7BE2-38E0-59B9-3407FA473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eripheral IV Catheters - Colors, Sizes and Flow Rates #Management ... |  GrepMed">
            <a:extLst>
              <a:ext uri="{FF2B5EF4-FFF2-40B4-BE49-F238E27FC236}">
                <a16:creationId xmlns:a16="http://schemas.microsoft.com/office/drawing/2014/main" id="{49A64D5F-E55D-EF5E-6170-37B52B6D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0"/>
            <a:ext cx="529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559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1ED3-CB4A-92AC-85EF-CED0585E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do if CT dislodged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5B2C9-11AA-E544-6017-8A47A39B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427968"/>
            <a:ext cx="5905982" cy="4820432"/>
          </a:xfrm>
        </p:spPr>
        <p:txBody>
          <a:bodyPr>
            <a:normAutofit/>
          </a:bodyPr>
          <a:lstStyle/>
          <a:p>
            <a:r>
              <a:rPr lang="en-US" sz="2800"/>
              <a:t>Supplies!</a:t>
            </a:r>
          </a:p>
          <a:p>
            <a:pPr lvl="1"/>
            <a:r>
              <a:rPr lang="en-US" sz="2400"/>
              <a:t>Petroleum gauze, 4x4 gauze, Transparent dressing, 	CT clamp</a:t>
            </a:r>
          </a:p>
          <a:p>
            <a:r>
              <a:rPr lang="en-US" sz="2800"/>
              <a:t>Cover end of tubing with hand or clamp </a:t>
            </a:r>
          </a:p>
          <a:p>
            <a:r>
              <a:rPr lang="en-US" sz="2800"/>
              <a:t>End of CT into sterile water</a:t>
            </a:r>
          </a:p>
          <a:p>
            <a:r>
              <a:rPr lang="en-US" sz="2800"/>
              <a:t>New chest tube sterile drainage unit</a:t>
            </a:r>
          </a:p>
          <a:p>
            <a:r>
              <a:rPr lang="en-US" sz="2800"/>
              <a:t>CXR</a:t>
            </a:r>
          </a:p>
        </p:txBody>
      </p:sp>
      <p:pic>
        <p:nvPicPr>
          <p:cNvPr id="4098" name="Picture 2" descr="Amazon.com: Vaseline Gauze Dress - 3 X 9, Box Of 12 : Health &amp; Household">
            <a:extLst>
              <a:ext uri="{FF2B5EF4-FFF2-40B4-BE49-F238E27FC236}">
                <a16:creationId xmlns:a16="http://schemas.microsoft.com/office/drawing/2014/main" id="{E93618B7-78A4-6B30-09EC-16216D66E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10" y="1374732"/>
            <a:ext cx="23145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erile Gauze Pads 4&quot;x 4&quot; (2 Pack) | UPCO Pet Supplies">
            <a:extLst>
              <a:ext uri="{FF2B5EF4-FFF2-40B4-BE49-F238E27FC236}">
                <a16:creationId xmlns:a16="http://schemas.microsoft.com/office/drawing/2014/main" id="{799BEB32-4194-3BA7-1D75-B598C1191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71" y="13747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3M Tegaderm Transparent Film Wound Dressing, Frame-Delivery Sterile  Adhesive Bandage - Simply Medical">
            <a:extLst>
              <a:ext uri="{FF2B5EF4-FFF2-40B4-BE49-F238E27FC236}">
                <a16:creationId xmlns:a16="http://schemas.microsoft.com/office/drawing/2014/main" id="{983694E2-DC77-0D4B-3911-9D6560D52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34" y="3686528"/>
            <a:ext cx="2736937" cy="27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mazon.com: Dravon Plastic Occluding Tube Clamp (Hemostat) - 1 Each / Each  : Industrial &amp; Scientific">
            <a:extLst>
              <a:ext uri="{FF2B5EF4-FFF2-40B4-BE49-F238E27FC236}">
                <a16:creationId xmlns:a16="http://schemas.microsoft.com/office/drawing/2014/main" id="{40F47494-EA62-AA32-8B57-92CEFFD9F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09" y="3822067"/>
            <a:ext cx="2422960" cy="25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9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AD30-192D-141A-3D83-93A51C6A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35F0C-3670-FF7A-A1F8-1E591F0D1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2052918"/>
            <a:ext cx="9404723" cy="4195481"/>
          </a:xfrm>
        </p:spPr>
        <p:txBody>
          <a:bodyPr>
            <a:normAutofit/>
          </a:bodyPr>
          <a:lstStyle/>
          <a:p>
            <a:r>
              <a:rPr lang="en-US" sz="3200"/>
              <a:t>CT pulled out </a:t>
            </a:r>
          </a:p>
          <a:p>
            <a:pPr lvl="2"/>
            <a:r>
              <a:rPr lang="en-US" sz="2400"/>
              <a:t>Cover insertion site with hand</a:t>
            </a:r>
          </a:p>
          <a:p>
            <a:pPr lvl="2"/>
            <a:r>
              <a:rPr lang="en-US" sz="2400"/>
              <a:t>Patient to cough and long exhale</a:t>
            </a:r>
          </a:p>
          <a:p>
            <a:pPr lvl="2"/>
            <a:r>
              <a:rPr lang="en-US" sz="2400"/>
              <a:t>Petroleum gauze over insertion. Then 3 pieces of 4x4 gauze then transplant dressing</a:t>
            </a:r>
          </a:p>
          <a:p>
            <a:r>
              <a:rPr lang="en-US" sz="3200"/>
              <a:t>CXR</a:t>
            </a:r>
          </a:p>
        </p:txBody>
      </p:sp>
    </p:spTree>
    <p:extLst>
      <p:ext uri="{BB962C8B-B14F-4D97-AF65-F5344CB8AC3E}">
        <p14:creationId xmlns:p14="http://schemas.microsoft.com/office/powerpoint/2010/main" val="33066139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7F5E2-3060-28ED-8D62-BC7FE3B6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Oxygen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E77CE-F13B-3547-4D96-DC239C848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 be covered in depth by Dr. Bernier</a:t>
            </a:r>
          </a:p>
          <a:p>
            <a:r>
              <a:rPr lang="en-US"/>
              <a:t>Brief overview of types:</a:t>
            </a:r>
          </a:p>
          <a:p>
            <a:pPr lvl="1"/>
            <a:r>
              <a:rPr lang="en-US"/>
              <a:t>Nasal cannula</a:t>
            </a:r>
          </a:p>
          <a:p>
            <a:pPr lvl="1"/>
            <a:r>
              <a:rPr lang="en-US"/>
              <a:t>Simple mask</a:t>
            </a:r>
          </a:p>
          <a:p>
            <a:pPr lvl="1"/>
            <a:r>
              <a:rPr lang="en-US"/>
              <a:t>Non-rebreather</a:t>
            </a:r>
          </a:p>
          <a:p>
            <a:pPr lvl="1"/>
            <a:r>
              <a:rPr lang="en-US"/>
              <a:t>Venturi mask</a:t>
            </a:r>
          </a:p>
          <a:p>
            <a:pPr lvl="1"/>
            <a:r>
              <a:rPr lang="en-US"/>
              <a:t>High flow NC</a:t>
            </a:r>
          </a:p>
          <a:p>
            <a:pPr lvl="1"/>
            <a:r>
              <a:rPr lang="en-US"/>
              <a:t>ETT</a:t>
            </a:r>
          </a:p>
        </p:txBody>
      </p:sp>
    </p:spTree>
    <p:extLst>
      <p:ext uri="{BB962C8B-B14F-4D97-AF65-F5344CB8AC3E}">
        <p14:creationId xmlns:p14="http://schemas.microsoft.com/office/powerpoint/2010/main" val="2853050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552A-D5D9-0C03-13E2-8E721FB7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A3FA9-9E66-7CE4-D666-8E7AD765D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189" y="1853248"/>
            <a:ext cx="9659280" cy="4195481"/>
          </a:xfrm>
        </p:spPr>
        <p:txBody>
          <a:bodyPr>
            <a:normAutofit fontScale="70000" lnSpcReduction="20000"/>
          </a:bodyPr>
          <a:lstStyle/>
          <a:p>
            <a:endParaRPr lang="en-US"/>
          </a:p>
          <a:p>
            <a:r>
              <a:rPr lang="en-US"/>
              <a:t>Dr. Bernier’s lines/tubes/drains notes adapted from Dr. </a:t>
            </a:r>
            <a:r>
              <a:rPr lang="en-US" err="1"/>
              <a:t>NovoaTakara’s</a:t>
            </a:r>
            <a:r>
              <a:rPr lang="en-US"/>
              <a:t> bootcamp </a:t>
            </a:r>
            <a:r>
              <a:rPr lang="en-US" err="1"/>
              <a:t>powerpoint</a:t>
            </a:r>
            <a:r>
              <a:rPr lang="en-US"/>
              <a:t> </a:t>
            </a:r>
          </a:p>
          <a:p>
            <a:r>
              <a:rPr lang="en-US">
                <a:hlinkClick r:id="rId2"/>
              </a:rPr>
              <a:t>https://www.thelancet.com/cms/attachment/9453d2af-aa4f-4cdd-bde0-b0f27efded18/fx1.jpg</a:t>
            </a:r>
            <a:endParaRPr lang="en-US"/>
          </a:p>
          <a:p>
            <a:r>
              <a:rPr lang="en-US">
                <a:hlinkClick r:id="rId3"/>
              </a:rPr>
              <a:t>https://icuunwrapped.co.uk/wp-content/uploads/2018/02/IMG_2488.jpg</a:t>
            </a:r>
            <a:endParaRPr lang="en-US"/>
          </a:p>
          <a:p>
            <a:r>
              <a:rPr lang="en-US">
                <a:hlinkClick r:id="rId4"/>
              </a:rPr>
              <a:t>https://rk.md/2020/common-types-of-adult-nasogastric-tubes-ngts/</a:t>
            </a:r>
            <a:endParaRPr lang="en-US"/>
          </a:p>
          <a:p>
            <a:r>
              <a:rPr lang="en-US">
                <a:hlinkClick r:id="rId5"/>
              </a:rPr>
              <a:t>https://www.grepmed.com/images/3199/intravenous-peripheral-management-flowrates-catheter</a:t>
            </a:r>
            <a:endParaRPr lang="en-US"/>
          </a:p>
          <a:p>
            <a:r>
              <a:rPr lang="en-US">
                <a:hlinkClick r:id="rId6"/>
              </a:rPr>
              <a:t>https://www.facs.org/for-patients/home-skills-for-patients/breast-cancer-surgery/after-your-operation/surgical-drain-care/</a:t>
            </a:r>
            <a:endParaRPr lang="en-US"/>
          </a:p>
          <a:p>
            <a:r>
              <a:rPr lang="en-US">
                <a:hlinkClick r:id="rId7"/>
              </a:rPr>
              <a:t>https://www.youtube.com/watch?v=YOpzcWc3yrw</a:t>
            </a:r>
            <a:endParaRPr lang="en-US"/>
          </a:p>
          <a:p>
            <a:r>
              <a:rPr lang="en-US">
                <a:hlinkClick r:id="rId8"/>
              </a:rPr>
              <a:t>https://www.radiologymasterclass.co.uk/tutorials/chest/chest_tubes/chest_xray_chest_drain_misplaced</a:t>
            </a:r>
            <a:endParaRPr lang="en-US"/>
          </a:p>
          <a:p>
            <a:r>
              <a:rPr lang="en-US">
                <a:hlinkClick r:id="rId9"/>
              </a:rPr>
              <a:t>https://www.radiologymasterclass.co.uk/tutorials/chest/chest_tubes/chest_xray_ng_tube_anatomy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17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0635-F53C-4AFC-1A6C-72C56FFF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7" name="Picture 6" descr="A person sitting in an office chair with her feet up&#10;&#10;Description automatically generated with medium confidence">
            <a:extLst>
              <a:ext uri="{FF2B5EF4-FFF2-40B4-BE49-F238E27FC236}">
                <a16:creationId xmlns:a16="http://schemas.microsoft.com/office/drawing/2014/main" id="{F380F042-3E63-C866-DF07-F852B73E1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38" y="1195354"/>
            <a:ext cx="3421581" cy="5209927"/>
          </a:xfrm>
          <a:prstGeom prst="rect">
            <a:avLst/>
          </a:prstGeom>
        </p:spPr>
      </p:pic>
      <p:pic>
        <p:nvPicPr>
          <p:cNvPr id="9" name="Picture 8" descr="A person sitting on a tree&#10;&#10;Description automatically generated">
            <a:extLst>
              <a:ext uri="{FF2B5EF4-FFF2-40B4-BE49-F238E27FC236}">
                <a16:creationId xmlns:a16="http://schemas.microsoft.com/office/drawing/2014/main" id="{6DE3DAEF-C0FA-0C4C-E4E6-2B826F96C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60" y="1198986"/>
            <a:ext cx="3906873" cy="520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826B-314A-E0EF-3E64-00E4211E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Central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1E054-444D-7F22-5279-EB624A8E8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296" y="1427967"/>
            <a:ext cx="10271342" cy="5273457"/>
          </a:xfrm>
        </p:spPr>
        <p:txBody>
          <a:bodyPr>
            <a:normAutofit lnSpcReduction="10000"/>
          </a:bodyPr>
          <a:lstStyle/>
          <a:p>
            <a:r>
              <a:rPr lang="en-US" sz="1800"/>
              <a:t>Lines that end in the central thorax and either peripherally or centrally inserted</a:t>
            </a:r>
          </a:p>
          <a:p>
            <a:r>
              <a:rPr lang="en-US" sz="1800"/>
              <a:t>Indications:</a:t>
            </a:r>
          </a:p>
          <a:p>
            <a:pPr lvl="1"/>
            <a:r>
              <a:rPr lang="en-US"/>
              <a:t>Assess for drugs</a:t>
            </a:r>
          </a:p>
          <a:p>
            <a:pPr lvl="2"/>
            <a:r>
              <a:rPr lang="en-US" sz="1800"/>
              <a:t>Irritant drugs, TPN, poor peripheral access, long term administration</a:t>
            </a:r>
          </a:p>
          <a:p>
            <a:pPr lvl="1"/>
            <a:r>
              <a:rPr lang="en-US"/>
              <a:t>Access for extracorporeal blood circuits</a:t>
            </a:r>
          </a:p>
          <a:p>
            <a:pPr lvl="2"/>
            <a:r>
              <a:rPr lang="en-US" sz="1800"/>
              <a:t>RRT, plasma exchange</a:t>
            </a:r>
          </a:p>
          <a:p>
            <a:pPr lvl="1"/>
            <a:r>
              <a:rPr lang="en-US"/>
              <a:t>Monitoring/interventions</a:t>
            </a:r>
          </a:p>
          <a:p>
            <a:pPr lvl="2"/>
            <a:r>
              <a:rPr lang="en-US" sz="1800"/>
              <a:t>Central venous BP/O2 sat, pulmonary arterial pressure, temp transvenous pacing, TTM</a:t>
            </a:r>
          </a:p>
          <a:p>
            <a:r>
              <a:rPr lang="en-US" sz="1800"/>
              <a:t>Types:</a:t>
            </a:r>
          </a:p>
          <a:p>
            <a:pPr lvl="1"/>
            <a:r>
              <a:rPr lang="en-US"/>
              <a:t>PICC</a:t>
            </a:r>
          </a:p>
          <a:p>
            <a:pPr lvl="1"/>
            <a:r>
              <a:rPr lang="en-US"/>
              <a:t>Non-tunneled central venous catheter</a:t>
            </a:r>
          </a:p>
          <a:p>
            <a:pPr lvl="1"/>
            <a:r>
              <a:rPr lang="en-US"/>
              <a:t>Tunneled catheter</a:t>
            </a:r>
          </a:p>
          <a:p>
            <a:pPr lvl="1"/>
            <a:r>
              <a:rPr lang="en-US"/>
              <a:t>Implanted port</a:t>
            </a:r>
          </a:p>
        </p:txBody>
      </p:sp>
    </p:spTree>
    <p:extLst>
      <p:ext uri="{BB962C8B-B14F-4D97-AF65-F5344CB8AC3E}">
        <p14:creationId xmlns:p14="http://schemas.microsoft.com/office/powerpoint/2010/main" val="289419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826B-314A-E0EF-3E64-00E4211E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Central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1E054-444D-7F22-5279-EB624A8E8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Lines that end in the central thorax and either peripherally or centrally inserted</a:t>
            </a:r>
          </a:p>
          <a:p>
            <a:r>
              <a:rPr lang="en-US"/>
              <a:t>Indications:</a:t>
            </a:r>
          </a:p>
          <a:p>
            <a:pPr lvl="1"/>
            <a:r>
              <a:rPr lang="en-US"/>
              <a:t>Assess for drugs</a:t>
            </a:r>
          </a:p>
          <a:p>
            <a:pPr lvl="2"/>
            <a:r>
              <a:rPr lang="en-US"/>
              <a:t>Irritant drugs, TPN, poor peripheral access, long term administration</a:t>
            </a:r>
          </a:p>
          <a:p>
            <a:pPr lvl="1"/>
            <a:r>
              <a:rPr lang="en-US"/>
              <a:t>Access for extracorporeal blood circuits</a:t>
            </a:r>
          </a:p>
          <a:p>
            <a:pPr lvl="2"/>
            <a:r>
              <a:rPr lang="en-US"/>
              <a:t>RRT, plasma exchange</a:t>
            </a:r>
          </a:p>
          <a:p>
            <a:pPr lvl="1"/>
            <a:r>
              <a:rPr lang="en-US"/>
              <a:t>Monitoring/interventions</a:t>
            </a:r>
          </a:p>
          <a:p>
            <a:pPr lvl="2"/>
            <a:r>
              <a:rPr lang="en-US"/>
              <a:t>Central venous BP/O2 sat, pulmonary arterial pressure, temp transvenous pacing, TTM</a:t>
            </a:r>
          </a:p>
          <a:p>
            <a:r>
              <a:rPr lang="en-US"/>
              <a:t>Types:</a:t>
            </a:r>
          </a:p>
          <a:p>
            <a:pPr lvl="1"/>
            <a:r>
              <a:rPr lang="en-US" sz="5100" b="1"/>
              <a:t>PICC</a:t>
            </a:r>
          </a:p>
          <a:p>
            <a:pPr lvl="1"/>
            <a:r>
              <a:rPr lang="en-US" sz="5100" b="1"/>
              <a:t>Non-tunneled central venous catheter</a:t>
            </a:r>
          </a:p>
          <a:p>
            <a:pPr lvl="1"/>
            <a:r>
              <a:rPr lang="en-US" sz="5100" b="1"/>
              <a:t>Tunneled catheter</a:t>
            </a:r>
          </a:p>
          <a:p>
            <a:pPr lvl="1"/>
            <a:r>
              <a:rPr lang="en-US" sz="5100" b="1"/>
              <a:t>Implanted port</a:t>
            </a:r>
          </a:p>
        </p:txBody>
      </p:sp>
    </p:spTree>
    <p:extLst>
      <p:ext uri="{BB962C8B-B14F-4D97-AF65-F5344CB8AC3E}">
        <p14:creationId xmlns:p14="http://schemas.microsoft.com/office/powerpoint/2010/main" val="612756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8BE8-DAEC-C2B8-9877-D90CFA1B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Central lines expanded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CC7F79E-7C9F-61EB-2A4A-0A8B668FC8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147855"/>
              </p:ext>
            </p:extLst>
          </p:nvPr>
        </p:nvGraphicFramePr>
        <p:xfrm>
          <a:off x="779645" y="1272992"/>
          <a:ext cx="11117180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9295">
                  <a:extLst>
                    <a:ext uri="{9D8B030D-6E8A-4147-A177-3AD203B41FA5}">
                      <a16:colId xmlns:a16="http://schemas.microsoft.com/office/drawing/2014/main" val="1264181236"/>
                    </a:ext>
                  </a:extLst>
                </a:gridCol>
                <a:gridCol w="2779295">
                  <a:extLst>
                    <a:ext uri="{9D8B030D-6E8A-4147-A177-3AD203B41FA5}">
                      <a16:colId xmlns:a16="http://schemas.microsoft.com/office/drawing/2014/main" val="655875606"/>
                    </a:ext>
                  </a:extLst>
                </a:gridCol>
                <a:gridCol w="2779295">
                  <a:extLst>
                    <a:ext uri="{9D8B030D-6E8A-4147-A177-3AD203B41FA5}">
                      <a16:colId xmlns:a16="http://schemas.microsoft.com/office/drawing/2014/main" val="1124884621"/>
                    </a:ext>
                  </a:extLst>
                </a:gridCol>
                <a:gridCol w="2779295">
                  <a:extLst>
                    <a:ext uri="{9D8B030D-6E8A-4147-A177-3AD203B41FA5}">
                      <a16:colId xmlns:a16="http://schemas.microsoft.com/office/drawing/2014/main" val="1402609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Sites of 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Expected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510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Non-tunneled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IJ, subclavian, axillary, femoral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Short term (Several days-3 weeks)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Lines and ports protrude directly from entry site; multi lumen 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657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Peripherally inserted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Basilic, cephalic, brachial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Medium term (Weeks-months)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Lines and ports protrude directly from entry site; uncuffed; single/double/triple lumen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942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Tunneled (Hickman, </a:t>
                      </a:r>
                      <a:r>
                        <a:rPr lang="en-US" sz="1600" err="1"/>
                        <a:t>Groshong</a:t>
                      </a:r>
                      <a:r>
                        <a:rPr lang="en-US" sz="16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IJ, subclavian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Long term</a:t>
                      </a:r>
                    </a:p>
                    <a:p>
                      <a:r>
                        <a:rPr lang="en-US" sz="1600"/>
                        <a:t>(Months-years)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Subcutaneous tunnel from vessel entry site; Line access port sites externally; </a:t>
                      </a:r>
                      <a:r>
                        <a:rPr lang="en-US" sz="1600" err="1"/>
                        <a:t>Groshong</a:t>
                      </a:r>
                      <a:r>
                        <a:rPr lang="en-US" sz="1600"/>
                        <a:t> line restricts blood back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88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Totally implantable (port)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IJ, subclavian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Long term</a:t>
                      </a:r>
                    </a:p>
                    <a:p>
                      <a:r>
                        <a:rPr lang="en-US" sz="1600"/>
                        <a:t>(Months-years)</a:t>
                      </a:r>
                    </a:p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Entire line and port lie subcutaneously; port accessed by non-coring needle; lower rates of CYC-BSIs compared with other central lines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217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07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B8D0-33C9-25D8-E06D-DD43A957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Confirming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DCD91-5509-CE34-ACD5-AD6D5517B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Catheter tip should terminate in the SVC or </a:t>
            </a:r>
            <a:r>
              <a:rPr lang="en-US" err="1"/>
              <a:t>cavo</a:t>
            </a:r>
            <a:r>
              <a:rPr lang="en-US"/>
              <a:t>-atrial junction</a:t>
            </a:r>
          </a:p>
          <a:p>
            <a:pPr lvl="1"/>
            <a:r>
              <a:rPr lang="en-US"/>
              <a:t>Roughly 1-1.5cm above the level of the carina</a:t>
            </a:r>
          </a:p>
          <a:p>
            <a:r>
              <a:rPr lang="en-US"/>
              <a:t>SVC positioning ok for fluid administration, CVP monitoring</a:t>
            </a:r>
          </a:p>
          <a:p>
            <a:r>
              <a:rPr lang="en-US"/>
              <a:t>For HD or long term chemo, should be in </a:t>
            </a:r>
            <a:r>
              <a:rPr lang="en-US" err="1"/>
              <a:t>cavo</a:t>
            </a:r>
            <a:r>
              <a:rPr lang="en-US"/>
              <a:t>-atrial junction or RA</a:t>
            </a:r>
          </a:p>
        </p:txBody>
      </p:sp>
    </p:spTree>
    <p:extLst>
      <p:ext uri="{BB962C8B-B14F-4D97-AF65-F5344CB8AC3E}">
        <p14:creationId xmlns:p14="http://schemas.microsoft.com/office/powerpoint/2010/main" val="16241034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33F0FA9F288B4D841BFA339023C1BB" ma:contentTypeVersion="15" ma:contentTypeDescription="Create a new document." ma:contentTypeScope="" ma:versionID="24907442e6f986b6c5318e8dc425641d">
  <xsd:schema xmlns:xsd="http://www.w3.org/2001/XMLSchema" xmlns:xs="http://www.w3.org/2001/XMLSchema" xmlns:p="http://schemas.microsoft.com/office/2006/metadata/properties" xmlns:ns3="fa8de53b-1afc-4c39-afcf-9a3ecb4a3555" xmlns:ns4="11c2c7c4-6024-476a-9327-992ecab2a397" targetNamespace="http://schemas.microsoft.com/office/2006/metadata/properties" ma:root="true" ma:fieldsID="8c8f207d2d9a891e6a401effd52645eb" ns3:_="" ns4:_="">
    <xsd:import namespace="fa8de53b-1afc-4c39-afcf-9a3ecb4a3555"/>
    <xsd:import namespace="11c2c7c4-6024-476a-9327-992ecab2a3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DateTake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8de53b-1afc-4c39-afcf-9a3ecb4a35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2c7c4-6024-476a-9327-992ecab2a3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a8de53b-1afc-4c39-afcf-9a3ecb4a355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467768-2D13-4BA7-AA21-CA7B3659C0EE}">
  <ds:schemaRefs>
    <ds:schemaRef ds:uri="11c2c7c4-6024-476a-9327-992ecab2a397"/>
    <ds:schemaRef ds:uri="fa8de53b-1afc-4c39-afcf-9a3ecb4a355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CDCCE1C-B38D-460B-ACA9-0617C268B1F0}">
  <ds:schemaRefs>
    <ds:schemaRef ds:uri="http://schemas.microsoft.com/office/infopath/2007/PartnerControls"/>
    <ds:schemaRef ds:uri="fa8de53b-1afc-4c39-afcf-9a3ecb4a3555"/>
    <ds:schemaRef ds:uri="http://schemas.microsoft.com/office/2006/documentManagement/types"/>
    <ds:schemaRef ds:uri="http://schemas.microsoft.com/office/2006/metadata/properties"/>
    <ds:schemaRef ds:uri="http://purl.org/dc/terms/"/>
    <ds:schemaRef ds:uri="11c2c7c4-6024-476a-9327-992ecab2a397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CD0A25-CAB9-4649-BA72-A799DD7B8A2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e77fabd-40e5-4335-9d12-298222ec242f}" enabled="1" method="Standard" siteId="{adeadcd2-3aaf-4835-b273-1ebe8a7726f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</TotalTime>
  <Words>1175</Words>
  <Application>Microsoft Office PowerPoint</Application>
  <PresentationFormat>Widescreen</PresentationFormat>
  <Paragraphs>200</Paragraphs>
  <Slides>54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Century Gothic</vt:lpstr>
      <vt:lpstr>Merriweather</vt:lpstr>
      <vt:lpstr>Wingdings 3</vt:lpstr>
      <vt:lpstr>Ion</vt:lpstr>
      <vt:lpstr>Lines, Tubes, Drains Galore 101!</vt:lpstr>
      <vt:lpstr>Objectives</vt:lpstr>
      <vt:lpstr>LINES!</vt:lpstr>
      <vt:lpstr>Lines</vt:lpstr>
      <vt:lpstr>PowerPoint Presentation</vt:lpstr>
      <vt:lpstr>Central lines</vt:lpstr>
      <vt:lpstr>Central lines</vt:lpstr>
      <vt:lpstr>Central lines expanded</vt:lpstr>
      <vt:lpstr>Confirming placement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Complications from central lines</vt:lpstr>
      <vt:lpstr>Trouble deciding on which line to use??</vt:lpstr>
      <vt:lpstr>TUBES!</vt:lpstr>
      <vt:lpstr>Tubes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DRAINS!</vt:lpstr>
      <vt:lpstr>Drains</vt:lpstr>
      <vt:lpstr>PowerPoint Presentation</vt:lpstr>
      <vt:lpstr>Colors of drainage</vt:lpstr>
      <vt:lpstr>Stripping or milking the tubing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seal</vt:lpstr>
      <vt:lpstr>Air leak</vt:lpstr>
      <vt:lpstr>Suction</vt:lpstr>
      <vt:lpstr>What to do if CT dislodged</vt:lpstr>
      <vt:lpstr>What to do if CT dislodged</vt:lpstr>
      <vt:lpstr>PowerPoint Presentation</vt:lpstr>
      <vt:lpstr>Oxygen delivery</vt:lpstr>
      <vt:lpstr>References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Lines, Tubes, Drains Galore!</dc:title>
  <dc:creator>Lewien, Pierce M</dc:creator>
  <cp:lastModifiedBy>Lewien, Pierce M</cp:lastModifiedBy>
  <cp:revision>3</cp:revision>
  <dcterms:created xsi:type="dcterms:W3CDTF">2023-06-20T00:36:00Z</dcterms:created>
  <dcterms:modified xsi:type="dcterms:W3CDTF">2023-07-07T20:30:52Z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0x0101000233F0FA9F288B4D841BFA339023C1BB</vt:lpwstr>
  </property>
</Properties>
</file>