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58"/>
  </p:normalViewPr>
  <p:slideViewPr>
    <p:cSldViewPr snapToGrid="0">
      <p:cViewPr varScale="1">
        <p:scale>
          <a:sx n="106" d="100"/>
          <a:sy n="106" d="100"/>
        </p:scale>
        <p:origin x="81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44D1-ECE9-332A-4EAC-9B200C9751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1AEF7-9A7B-AFA4-5608-ED5A7EDB3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C1079-3699-F5FD-DD7E-A9C7C514FC44}"/>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5" name="Footer Placeholder 4">
            <a:extLst>
              <a:ext uri="{FF2B5EF4-FFF2-40B4-BE49-F238E27FC236}">
                <a16:creationId xmlns:a16="http://schemas.microsoft.com/office/drawing/2014/main" id="{14CCE955-EC39-17DD-7A84-A53FD6A4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C90E3-FCAF-A1F1-0FB9-E52087DFB344}"/>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365971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2661-851E-D2A8-A2C7-8E0CD2D96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E8F10A-788F-9014-FD5D-A180868A4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62DF3-6FD7-2A22-369B-07D61A0B6B51}"/>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5" name="Footer Placeholder 4">
            <a:extLst>
              <a:ext uri="{FF2B5EF4-FFF2-40B4-BE49-F238E27FC236}">
                <a16:creationId xmlns:a16="http://schemas.microsoft.com/office/drawing/2014/main" id="{26BA0A75-37E8-D1C4-5769-0B0DE589B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39709-CB7E-E2B5-490A-306878834F2B}"/>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12040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4F797-8212-214A-2125-E60ADC4D48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6EB9F-C44E-E49C-06DE-E5AC0C5FE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E5AD5-06C3-BB40-77DF-2DEAAD6E2403}"/>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5" name="Footer Placeholder 4">
            <a:extLst>
              <a:ext uri="{FF2B5EF4-FFF2-40B4-BE49-F238E27FC236}">
                <a16:creationId xmlns:a16="http://schemas.microsoft.com/office/drawing/2014/main" id="{E894DF09-E453-7851-4222-8DA38D126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0244B-AFE2-4B4B-21BE-05145BF0C870}"/>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163211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7822-B32F-C23D-25A4-633553753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9C3CC-77A6-419D-C94A-9A8D99461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AF97-53CC-5D91-EF0B-C05421E6F800}"/>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5" name="Footer Placeholder 4">
            <a:extLst>
              <a:ext uri="{FF2B5EF4-FFF2-40B4-BE49-F238E27FC236}">
                <a16:creationId xmlns:a16="http://schemas.microsoft.com/office/drawing/2014/main" id="{C2CD61BB-C059-457F-4FC9-C3A057A66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B6AD7-3763-B333-3A0B-0C02005E87F8}"/>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230128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8FD1-26C2-EF42-B25B-5CF880756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3FF53-4D93-5838-4319-8BF619E53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40C5E-F823-D757-D34A-99FABAF27F9A}"/>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5" name="Footer Placeholder 4">
            <a:extLst>
              <a:ext uri="{FF2B5EF4-FFF2-40B4-BE49-F238E27FC236}">
                <a16:creationId xmlns:a16="http://schemas.microsoft.com/office/drawing/2014/main" id="{9ACE266C-263B-93ED-93A1-B25842AA8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71916-3860-32D9-2CB9-A985908C04E4}"/>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96938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7447-478A-EB56-3247-FC0CF9413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105D-202F-A14C-1438-B017EA6A41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5B97F4-B2A9-B3CD-E222-06440F58E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84952-3A8C-10B6-CDAF-92844FF1B518}"/>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6" name="Footer Placeholder 5">
            <a:extLst>
              <a:ext uri="{FF2B5EF4-FFF2-40B4-BE49-F238E27FC236}">
                <a16:creationId xmlns:a16="http://schemas.microsoft.com/office/drawing/2014/main" id="{605A0F6A-FB1D-0F63-5F21-47A45D032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5C958-C086-50B8-8429-51BF3B7E58EA}"/>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98688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7442-1493-0588-88F1-1413C8E67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2AFB2-6528-4CF2-3ABD-B8B21BF16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B4864-50B2-4C5B-79F4-58F1D3E74C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947A6-24AC-A5F6-936D-796941468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4F26-851E-ED63-08DE-BCF07129E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E80E59-A21A-00F9-B90F-082F21FF7F28}"/>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8" name="Footer Placeholder 7">
            <a:extLst>
              <a:ext uri="{FF2B5EF4-FFF2-40B4-BE49-F238E27FC236}">
                <a16:creationId xmlns:a16="http://schemas.microsoft.com/office/drawing/2014/main" id="{995BA9D6-F652-C989-E8E7-E3701E69B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9138A-6A9C-2140-06E5-C99EBFF71D32}"/>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172270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BF71-0D9F-71F3-2C77-6CAA18473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0B967C-1ACF-7E10-5210-61880B0DA93F}"/>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4" name="Footer Placeholder 3">
            <a:extLst>
              <a:ext uri="{FF2B5EF4-FFF2-40B4-BE49-F238E27FC236}">
                <a16:creationId xmlns:a16="http://schemas.microsoft.com/office/drawing/2014/main" id="{A001C779-5F23-A1BF-054C-2FCA916C85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AD0C5-C2C5-DA66-CE2A-7EA9BC02B529}"/>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71850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BEDE2-90EF-0AF8-D91A-A956C9953AE4}"/>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3" name="Footer Placeholder 2">
            <a:extLst>
              <a:ext uri="{FF2B5EF4-FFF2-40B4-BE49-F238E27FC236}">
                <a16:creationId xmlns:a16="http://schemas.microsoft.com/office/drawing/2014/main" id="{99624FFB-0301-0D4E-BD03-5B58619D99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698115-A482-C142-3AF8-6BA07560A1AF}"/>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343396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291F-4547-A308-1B96-9F164B069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849CD-809A-575C-68D6-515D2E198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77C04-23F4-CB4E-4C6F-24ED57764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03E57-6CEE-FB09-539A-CA915F6C18D1}"/>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6" name="Footer Placeholder 5">
            <a:extLst>
              <a:ext uri="{FF2B5EF4-FFF2-40B4-BE49-F238E27FC236}">
                <a16:creationId xmlns:a16="http://schemas.microsoft.com/office/drawing/2014/main" id="{A9A9B805-F0B9-4BE7-4495-EA9155F12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BB76C-0EA9-39B4-3100-EB751DFB1EC0}"/>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57141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F803-F8CE-0AA7-FDF8-97591E15D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C9286-73FC-F9D4-5111-97C7CFFDB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01E32-4839-DFA9-6699-F746D8FBD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9B745-3880-D526-D954-3C4C0413E393}"/>
              </a:ext>
            </a:extLst>
          </p:cNvPr>
          <p:cNvSpPr>
            <a:spLocks noGrp="1"/>
          </p:cNvSpPr>
          <p:nvPr>
            <p:ph type="dt" sz="half" idx="10"/>
          </p:nvPr>
        </p:nvSpPr>
        <p:spPr/>
        <p:txBody>
          <a:bodyPr/>
          <a:lstStyle/>
          <a:p>
            <a:fld id="{9215FD10-1911-924A-B871-723AEFA5820F}" type="datetimeFigureOut">
              <a:rPr lang="en-US" smtClean="0"/>
              <a:t>11/10/25</a:t>
            </a:fld>
            <a:endParaRPr lang="en-US"/>
          </a:p>
        </p:txBody>
      </p:sp>
      <p:sp>
        <p:nvSpPr>
          <p:cNvPr id="6" name="Footer Placeholder 5">
            <a:extLst>
              <a:ext uri="{FF2B5EF4-FFF2-40B4-BE49-F238E27FC236}">
                <a16:creationId xmlns:a16="http://schemas.microsoft.com/office/drawing/2014/main" id="{FE7DEDA5-EF32-2C82-C78A-0AAF1141A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3F9F9-BB39-52DA-9A43-26DD44E09E2B}"/>
              </a:ext>
            </a:extLst>
          </p:cNvPr>
          <p:cNvSpPr>
            <a:spLocks noGrp="1"/>
          </p:cNvSpPr>
          <p:nvPr>
            <p:ph type="sldNum" sz="quarter" idx="12"/>
          </p:nvPr>
        </p:nvSpPr>
        <p:spPr/>
        <p:txBody>
          <a:bodyPr/>
          <a:lstStyle/>
          <a:p>
            <a:fld id="{2C4233DF-EA03-494C-A32F-D147AE81B626}" type="slidenum">
              <a:rPr lang="en-US" smtClean="0"/>
              <a:t>‹#›</a:t>
            </a:fld>
            <a:endParaRPr lang="en-US"/>
          </a:p>
        </p:txBody>
      </p:sp>
    </p:spTree>
    <p:extLst>
      <p:ext uri="{BB962C8B-B14F-4D97-AF65-F5344CB8AC3E}">
        <p14:creationId xmlns:p14="http://schemas.microsoft.com/office/powerpoint/2010/main" val="238152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BA27C-2C06-2FEB-15DC-80A6FEA39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9DB61D-7902-BB3E-706C-9AAECB2BC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78352-D589-9811-E822-CA8DC7622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15FD10-1911-924A-B871-723AEFA5820F}" type="datetimeFigureOut">
              <a:rPr lang="en-US" smtClean="0"/>
              <a:t>11/10/25</a:t>
            </a:fld>
            <a:endParaRPr lang="en-US"/>
          </a:p>
        </p:txBody>
      </p:sp>
      <p:sp>
        <p:nvSpPr>
          <p:cNvPr id="5" name="Footer Placeholder 4">
            <a:extLst>
              <a:ext uri="{FF2B5EF4-FFF2-40B4-BE49-F238E27FC236}">
                <a16:creationId xmlns:a16="http://schemas.microsoft.com/office/drawing/2014/main" id="{D29B60B3-347A-C7BE-CF02-4EE9C8DB29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FC8926-82CE-8E80-22F3-1D83E2539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4233DF-EA03-494C-A32F-D147AE81B626}" type="slidenum">
              <a:rPr lang="en-US" smtClean="0"/>
              <a:t>‹#›</a:t>
            </a:fld>
            <a:endParaRPr lang="en-US"/>
          </a:p>
        </p:txBody>
      </p:sp>
    </p:spTree>
    <p:extLst>
      <p:ext uri="{BB962C8B-B14F-4D97-AF65-F5344CB8AC3E}">
        <p14:creationId xmlns:p14="http://schemas.microsoft.com/office/powerpoint/2010/main" val="409936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C34F-5C3F-308E-2A71-7741391EEF2D}"/>
              </a:ext>
            </a:extLst>
          </p:cNvPr>
          <p:cNvSpPr>
            <a:spLocks noGrp="1"/>
          </p:cNvSpPr>
          <p:nvPr>
            <p:ph type="ctrTitle"/>
          </p:nvPr>
        </p:nvSpPr>
        <p:spPr/>
        <p:txBody>
          <a:bodyPr/>
          <a:lstStyle/>
          <a:p>
            <a:r>
              <a:rPr lang="en-US" dirty="0"/>
              <a:t>November 11, 2025</a:t>
            </a:r>
          </a:p>
        </p:txBody>
      </p:sp>
      <p:sp>
        <p:nvSpPr>
          <p:cNvPr id="3" name="Subtitle 2">
            <a:extLst>
              <a:ext uri="{FF2B5EF4-FFF2-40B4-BE49-F238E27FC236}">
                <a16:creationId xmlns:a16="http://schemas.microsoft.com/office/drawing/2014/main" id="{EF2F9806-9A5C-0F76-9F23-93B43A15B2EC}"/>
              </a:ext>
            </a:extLst>
          </p:cNvPr>
          <p:cNvSpPr>
            <a:spLocks noGrp="1"/>
          </p:cNvSpPr>
          <p:nvPr>
            <p:ph type="subTitle" idx="1"/>
          </p:nvPr>
        </p:nvSpPr>
        <p:spPr/>
        <p:txBody>
          <a:bodyPr/>
          <a:lstStyle/>
          <a:p>
            <a:r>
              <a:rPr lang="en-US" dirty="0" err="1"/>
              <a:t>Mksap</a:t>
            </a:r>
            <a:r>
              <a:rPr lang="en-US" dirty="0"/>
              <a:t> Questions</a:t>
            </a:r>
          </a:p>
        </p:txBody>
      </p:sp>
    </p:spTree>
    <p:extLst>
      <p:ext uri="{BB962C8B-B14F-4D97-AF65-F5344CB8AC3E}">
        <p14:creationId xmlns:p14="http://schemas.microsoft.com/office/powerpoint/2010/main" val="1266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2E93-68FB-756E-CE7A-141975ECD73B}"/>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FA11E54F-F347-5CF9-5536-D044DAFD8677}"/>
              </a:ext>
            </a:extLst>
          </p:cNvPr>
          <p:cNvSpPr>
            <a:spLocks noGrp="1"/>
          </p:cNvSpPr>
          <p:nvPr>
            <p:ph idx="1"/>
          </p:nvPr>
        </p:nvSpPr>
        <p:spPr/>
        <p:txBody>
          <a:bodyPr>
            <a:normAutofit fontScale="47500" lnSpcReduction="20000"/>
          </a:bodyPr>
          <a:lstStyle/>
          <a:p>
            <a:pPr marL="0" indent="0">
              <a:lnSpc>
                <a:spcPct val="120000"/>
              </a:lnSpc>
              <a:spcBef>
                <a:spcPts val="0"/>
              </a:spcBef>
              <a:buNone/>
            </a:pPr>
            <a:r>
              <a:rPr lang="en-US" sz="2900" dirty="0"/>
              <a:t> A 77-year-old woman is evaluated for a 2-month history of shortness of breath and lower extremity edema. She has a history of hypertension and non-ischemic cardiomyopathy with a left ventricular ejection fraction (LVEF) of 45%. She is receiving guideline-directed medical therapy for heart failure with valsartan-sacubitril, empagliflozin, spironolactone, furosemide, and metoprolol succinate. </a:t>
            </a:r>
          </a:p>
          <a:p>
            <a:pPr marL="0" indent="0">
              <a:lnSpc>
                <a:spcPct val="120000"/>
              </a:lnSpc>
              <a:spcBef>
                <a:spcPts val="0"/>
              </a:spcBef>
              <a:buNone/>
            </a:pPr>
            <a:endParaRPr lang="en-US" sz="2900" dirty="0"/>
          </a:p>
          <a:p>
            <a:pPr marL="0" indent="0">
              <a:lnSpc>
                <a:spcPct val="120000"/>
              </a:lnSpc>
              <a:spcBef>
                <a:spcPts val="0"/>
              </a:spcBef>
              <a:buNone/>
            </a:pPr>
            <a:r>
              <a:rPr lang="en-US" sz="2900" dirty="0"/>
              <a:t>On physical examination, blood pressure is 90/65 mm Hg, pulse rate is 60/min, and oxygen saturation is 95% breathing room air. Central venous pressure is elevated. Cardiopulmonary examination reveals crackles at both lung bases; an irregular rhythm; a holosystolic murmur heard best at the apex, radiating to the back; and a loud S2. Moderate edema is noted in both lower extremities.  </a:t>
            </a:r>
          </a:p>
          <a:p>
            <a:pPr marL="0" indent="0">
              <a:lnSpc>
                <a:spcPct val="120000"/>
              </a:lnSpc>
              <a:spcBef>
                <a:spcPts val="0"/>
              </a:spcBef>
              <a:buNone/>
            </a:pPr>
            <a:endParaRPr lang="en-US" sz="2900" dirty="0"/>
          </a:p>
          <a:p>
            <a:pPr marL="0" indent="0">
              <a:lnSpc>
                <a:spcPct val="120000"/>
              </a:lnSpc>
              <a:spcBef>
                <a:spcPts val="0"/>
              </a:spcBef>
              <a:buNone/>
            </a:pPr>
            <a:r>
              <a:rPr lang="en-US" sz="2900" dirty="0"/>
              <a:t>ECG shows nonspecific T-wave abnormalities with a ventricular rate of 70/min. Chest radiograph shows mild pulmonary edema and a dilated cardiac silhouette. Transthoracic echocardiogram shows a dilated ventricular diameter of 6.2 cm, an LVEF of 48%, and moderate posteriorly directed mitral regurgitation. </a:t>
            </a:r>
          </a:p>
          <a:p>
            <a:pPr marL="0" indent="0">
              <a:lnSpc>
                <a:spcPct val="120000"/>
              </a:lnSpc>
              <a:spcBef>
                <a:spcPts val="0"/>
              </a:spcBef>
              <a:buNone/>
            </a:pPr>
            <a:endParaRPr lang="en-US" sz="2900" dirty="0"/>
          </a:p>
          <a:p>
            <a:pPr marL="0" indent="0">
              <a:lnSpc>
                <a:spcPct val="120000"/>
              </a:lnSpc>
              <a:spcBef>
                <a:spcPts val="0"/>
              </a:spcBef>
              <a:buNone/>
            </a:pPr>
            <a:r>
              <a:rPr lang="en-US" sz="2900" b="1" dirty="0"/>
              <a:t>Which of the following is the most appropriate next step in management?</a:t>
            </a:r>
            <a:endParaRPr lang="en-US" sz="2900" dirty="0"/>
          </a:p>
          <a:p>
            <a:pPr marL="0" indent="0">
              <a:lnSpc>
                <a:spcPct val="120000"/>
              </a:lnSpc>
              <a:spcBef>
                <a:spcPts val="0"/>
              </a:spcBef>
              <a:buNone/>
            </a:pPr>
            <a:r>
              <a:rPr lang="en-US" sz="2900" dirty="0"/>
              <a:t> </a:t>
            </a:r>
          </a:p>
          <a:p>
            <a:pPr marL="0" indent="0">
              <a:lnSpc>
                <a:spcPct val="120000"/>
              </a:lnSpc>
              <a:spcBef>
                <a:spcPts val="0"/>
              </a:spcBef>
              <a:buNone/>
            </a:pPr>
            <a:r>
              <a:rPr lang="en-US" sz="2900" dirty="0"/>
              <a:t>A. Coronary angiography</a:t>
            </a:r>
          </a:p>
          <a:p>
            <a:pPr marL="0" indent="0">
              <a:lnSpc>
                <a:spcPct val="120000"/>
              </a:lnSpc>
              <a:spcBef>
                <a:spcPts val="0"/>
              </a:spcBef>
              <a:buNone/>
            </a:pPr>
            <a:r>
              <a:rPr lang="en-US" sz="2900" dirty="0"/>
              <a:t>B. Transcatheter mitral valve repair</a:t>
            </a:r>
          </a:p>
          <a:p>
            <a:pPr marL="0" indent="0">
              <a:lnSpc>
                <a:spcPct val="120000"/>
              </a:lnSpc>
              <a:spcBef>
                <a:spcPts val="0"/>
              </a:spcBef>
              <a:buNone/>
            </a:pPr>
            <a:r>
              <a:rPr lang="en-US" sz="2900" dirty="0"/>
              <a:t>C. </a:t>
            </a:r>
            <a:r>
              <a:rPr lang="en-US" sz="2900" dirty="0" err="1"/>
              <a:t>Transesphageal</a:t>
            </a:r>
            <a:r>
              <a:rPr lang="en-US" sz="2900" dirty="0"/>
              <a:t> echocardiography</a:t>
            </a:r>
          </a:p>
          <a:p>
            <a:pPr marL="0" indent="0">
              <a:lnSpc>
                <a:spcPct val="120000"/>
              </a:lnSpc>
              <a:spcBef>
                <a:spcPts val="0"/>
              </a:spcBef>
              <a:buNone/>
            </a:pPr>
            <a:r>
              <a:rPr lang="en-US" sz="2900" dirty="0"/>
              <a:t>D. Treadmill stress testing</a:t>
            </a:r>
          </a:p>
          <a:p>
            <a:pPr marL="0" indent="0">
              <a:buNone/>
            </a:pPr>
            <a:endParaRPr lang="en-US" dirty="0"/>
          </a:p>
        </p:txBody>
      </p:sp>
    </p:spTree>
    <p:extLst>
      <p:ext uri="{BB962C8B-B14F-4D97-AF65-F5344CB8AC3E}">
        <p14:creationId xmlns:p14="http://schemas.microsoft.com/office/powerpoint/2010/main" val="346601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A944-00A3-1035-E9D8-58722918DACA}"/>
              </a:ext>
            </a:extLst>
          </p:cNvPr>
          <p:cNvSpPr>
            <a:spLocks noGrp="1"/>
          </p:cNvSpPr>
          <p:nvPr>
            <p:ph type="title"/>
          </p:nvPr>
        </p:nvSpPr>
        <p:spPr/>
        <p:txBody>
          <a:bodyPr/>
          <a:lstStyle/>
          <a:p>
            <a:r>
              <a:rPr lang="en-US" dirty="0"/>
              <a:t>Question 2. </a:t>
            </a:r>
          </a:p>
        </p:txBody>
      </p:sp>
      <p:sp>
        <p:nvSpPr>
          <p:cNvPr id="3" name="Content Placeholder 2">
            <a:extLst>
              <a:ext uri="{FF2B5EF4-FFF2-40B4-BE49-F238E27FC236}">
                <a16:creationId xmlns:a16="http://schemas.microsoft.com/office/drawing/2014/main" id="{48DCB662-A0D4-EB77-83E9-75AD42F2F653}"/>
              </a:ext>
            </a:extLst>
          </p:cNvPr>
          <p:cNvSpPr>
            <a:spLocks noGrp="1"/>
          </p:cNvSpPr>
          <p:nvPr>
            <p:ph idx="1"/>
          </p:nvPr>
        </p:nvSpPr>
        <p:spPr/>
        <p:txBody>
          <a:bodyPr>
            <a:normAutofit fontScale="55000" lnSpcReduction="20000"/>
          </a:bodyPr>
          <a:lstStyle/>
          <a:p>
            <a:pPr marL="0" indent="0">
              <a:lnSpc>
                <a:spcPct val="120000"/>
              </a:lnSpc>
              <a:spcBef>
                <a:spcPts val="0"/>
              </a:spcBef>
              <a:buNone/>
            </a:pPr>
            <a:r>
              <a:rPr lang="en-US" dirty="0"/>
              <a:t> A 27-year-old woman is evaluated for progressive dyspnea and fatigue. She first noted shortness of breath walking up a hill about 2 years ago. The dyspnea has progressed, and now she notices it walking even short distances. She has not had chest pain, orthopnea, or other symptoms. She has asthma and uses a glucocorticoid/bronchodilator inhaler as needed. </a:t>
            </a:r>
          </a:p>
          <a:p>
            <a:pPr marL="0" indent="0">
              <a:lnSpc>
                <a:spcPct val="120000"/>
              </a:lnSpc>
              <a:spcBef>
                <a:spcPts val="0"/>
              </a:spcBef>
              <a:buNone/>
            </a:pPr>
            <a:endParaRPr lang="en-US" dirty="0"/>
          </a:p>
          <a:p>
            <a:pPr marL="0" indent="0">
              <a:lnSpc>
                <a:spcPct val="120000"/>
              </a:lnSpc>
              <a:spcBef>
                <a:spcPts val="0"/>
              </a:spcBef>
              <a:buNone/>
            </a:pPr>
            <a:r>
              <a:rPr lang="en-US" dirty="0"/>
              <a:t> On physical examination, blood pressure is normal and pulse rate is 80/min. Estimated central venous pressure is normal. The lungs are clear. Cardiac examination reveals an opening snap and a diastolic rumble heard best at the cardiac apex. Mild lower extremity edema is noted. </a:t>
            </a:r>
          </a:p>
          <a:p>
            <a:pPr marL="0" indent="0">
              <a:lnSpc>
                <a:spcPct val="120000"/>
              </a:lnSpc>
              <a:spcBef>
                <a:spcPts val="0"/>
              </a:spcBef>
              <a:buNone/>
            </a:pPr>
            <a:r>
              <a:rPr lang="en-US" dirty="0"/>
              <a:t> </a:t>
            </a:r>
          </a:p>
          <a:p>
            <a:pPr marL="0" indent="0">
              <a:lnSpc>
                <a:spcPct val="120000"/>
              </a:lnSpc>
              <a:spcBef>
                <a:spcPts val="0"/>
              </a:spcBef>
              <a:buNone/>
            </a:pPr>
            <a:r>
              <a:rPr lang="en-US" dirty="0"/>
              <a:t>Transthoracic echocardiogram shows normal size and function of the left and right ventricles. The mitral valve is thickened with restricted opening; mitral gradient and calculated valve area show moderate mitral stenosis.</a:t>
            </a:r>
          </a:p>
          <a:p>
            <a:pPr marL="0" indent="0">
              <a:lnSpc>
                <a:spcPct val="120000"/>
              </a:lnSpc>
              <a:spcBef>
                <a:spcPts val="0"/>
              </a:spcBef>
              <a:buNone/>
            </a:pPr>
            <a:r>
              <a:rPr lang="en-US" b="1" dirty="0"/>
              <a:t> </a:t>
            </a:r>
          </a:p>
          <a:p>
            <a:pPr marL="0" indent="0">
              <a:lnSpc>
                <a:spcPct val="120000"/>
              </a:lnSpc>
              <a:spcBef>
                <a:spcPts val="0"/>
              </a:spcBef>
              <a:buNone/>
            </a:pPr>
            <a:r>
              <a:rPr lang="en-US" b="1" dirty="0"/>
              <a:t>Which of the following is the most appropriate management?</a:t>
            </a:r>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A. Cardiac magnetic resonance imaging</a:t>
            </a:r>
          </a:p>
          <a:p>
            <a:pPr marL="0" indent="0">
              <a:lnSpc>
                <a:spcPct val="120000"/>
              </a:lnSpc>
              <a:spcBef>
                <a:spcPts val="0"/>
              </a:spcBef>
              <a:buNone/>
            </a:pPr>
            <a:r>
              <a:rPr lang="en-US" dirty="0"/>
              <a:t>B. Exercise echocardiography</a:t>
            </a:r>
          </a:p>
          <a:p>
            <a:pPr marL="0" indent="0">
              <a:lnSpc>
                <a:spcPct val="120000"/>
              </a:lnSpc>
              <a:spcBef>
                <a:spcPts val="0"/>
              </a:spcBef>
              <a:buNone/>
            </a:pPr>
            <a:r>
              <a:rPr lang="en-US" dirty="0"/>
              <a:t>C. Percutaneous balloon mitral commissurotomy</a:t>
            </a:r>
          </a:p>
          <a:p>
            <a:pPr marL="0" indent="0">
              <a:lnSpc>
                <a:spcPct val="120000"/>
              </a:lnSpc>
              <a:spcBef>
                <a:spcPts val="0"/>
              </a:spcBef>
              <a:buNone/>
            </a:pPr>
            <a:r>
              <a:rPr lang="en-US" dirty="0"/>
              <a:t>D. Repeat echocardiogram in one year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53557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B5E0-8CB3-EE3B-9A7E-3DACA6331172}"/>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1E73E969-7062-4A36-E9D5-698DD242B013}"/>
              </a:ext>
            </a:extLst>
          </p:cNvPr>
          <p:cNvSpPr>
            <a:spLocks noGrp="1"/>
          </p:cNvSpPr>
          <p:nvPr>
            <p:ph idx="1"/>
          </p:nvPr>
        </p:nvSpPr>
        <p:spPr/>
        <p:txBody>
          <a:bodyPr>
            <a:normAutofit fontScale="47500" lnSpcReduction="20000"/>
          </a:bodyPr>
          <a:lstStyle/>
          <a:p>
            <a:pPr marL="0" indent="0">
              <a:lnSpc>
                <a:spcPct val="120000"/>
              </a:lnSpc>
              <a:spcBef>
                <a:spcPts val="0"/>
              </a:spcBef>
              <a:buNone/>
            </a:pPr>
            <a:r>
              <a:rPr lang="en-US" sz="2900" dirty="0"/>
              <a:t>A 22-year-old woman comes to the office to discuss plans to become pregnant. She has a 5-year history of dyspnea while climbing one flight of stairs, which has not worsened. She occasionally awakes at night short of breath and has to sit up to breathe. She had rheumatic fever at age 8 years and has resultant mitral stenosis. She has a hormonal intrauterine device and takes penicillin VK for secondary prevention of rheumatic fever.</a:t>
            </a:r>
          </a:p>
          <a:p>
            <a:pPr marL="0" indent="0">
              <a:lnSpc>
                <a:spcPct val="120000"/>
              </a:lnSpc>
              <a:spcBef>
                <a:spcPts val="0"/>
              </a:spcBef>
              <a:buNone/>
            </a:pPr>
            <a:endParaRPr lang="en-US" sz="2900" dirty="0"/>
          </a:p>
          <a:p>
            <a:pPr marL="0" indent="0">
              <a:lnSpc>
                <a:spcPct val="120000"/>
              </a:lnSpc>
              <a:spcBef>
                <a:spcPts val="0"/>
              </a:spcBef>
              <a:buNone/>
            </a:pPr>
            <a:r>
              <a:rPr lang="en-US" sz="2900" dirty="0"/>
              <a:t>On physical examination, vital signs are normal. Central venous pressure is elevated. A grade 2/6 diastolic rumble is heard at the left lower sternal border. </a:t>
            </a:r>
          </a:p>
          <a:p>
            <a:pPr marL="0" indent="0">
              <a:lnSpc>
                <a:spcPct val="120000"/>
              </a:lnSpc>
              <a:spcBef>
                <a:spcPts val="0"/>
              </a:spcBef>
              <a:buNone/>
            </a:pPr>
            <a:r>
              <a:rPr lang="en-US" sz="2900" dirty="0"/>
              <a:t>Routine laboratory results are normal.</a:t>
            </a:r>
          </a:p>
          <a:p>
            <a:pPr marL="0" indent="0">
              <a:lnSpc>
                <a:spcPct val="120000"/>
              </a:lnSpc>
              <a:spcBef>
                <a:spcPts val="0"/>
              </a:spcBef>
              <a:buNone/>
            </a:pPr>
            <a:r>
              <a:rPr lang="en-US" sz="2900" dirty="0"/>
              <a:t> </a:t>
            </a:r>
          </a:p>
          <a:p>
            <a:pPr marL="0" indent="0">
              <a:lnSpc>
                <a:spcPct val="120000"/>
              </a:lnSpc>
              <a:spcBef>
                <a:spcPts val="0"/>
              </a:spcBef>
              <a:buNone/>
            </a:pPr>
            <a:r>
              <a:rPr lang="en-US" sz="2900" dirty="0"/>
              <a:t>ECG reveals left atrial enlargement. Echocardiogram shows a thickened mitral valve with restricted opening and severe mitral stenosis, with a mean gradient of 16 mm Hg; mild mitral regurgitation; mildly elevated right ventricular systolic pressure; and no RV hypertrophy. </a:t>
            </a:r>
          </a:p>
          <a:p>
            <a:pPr marL="0" indent="0">
              <a:lnSpc>
                <a:spcPct val="120000"/>
              </a:lnSpc>
              <a:spcBef>
                <a:spcPts val="0"/>
              </a:spcBef>
              <a:buNone/>
            </a:pPr>
            <a:r>
              <a:rPr lang="en-US" sz="2900" dirty="0"/>
              <a:t> </a:t>
            </a:r>
          </a:p>
          <a:p>
            <a:pPr marL="0" indent="0">
              <a:lnSpc>
                <a:spcPct val="120000"/>
              </a:lnSpc>
              <a:spcBef>
                <a:spcPts val="0"/>
              </a:spcBef>
              <a:buNone/>
            </a:pPr>
            <a:r>
              <a:rPr lang="en-US" sz="2900" b="1" dirty="0"/>
              <a:t>Which of the following is the most appropriate management for this patient regarding pregnancy?</a:t>
            </a:r>
            <a:endParaRPr lang="en-US" sz="2900" dirty="0"/>
          </a:p>
          <a:p>
            <a:pPr marL="0" indent="0">
              <a:lnSpc>
                <a:spcPct val="120000"/>
              </a:lnSpc>
              <a:spcBef>
                <a:spcPts val="0"/>
              </a:spcBef>
              <a:buNone/>
            </a:pPr>
            <a:r>
              <a:rPr lang="en-US" sz="2900" dirty="0"/>
              <a:t> </a:t>
            </a:r>
          </a:p>
          <a:p>
            <a:pPr marL="0" indent="0">
              <a:lnSpc>
                <a:spcPct val="120000"/>
              </a:lnSpc>
              <a:spcBef>
                <a:spcPts val="0"/>
              </a:spcBef>
              <a:buNone/>
            </a:pPr>
            <a:r>
              <a:rPr lang="en-US" sz="2900" dirty="0"/>
              <a:t>A. Counsel against pregnancy at this time</a:t>
            </a:r>
          </a:p>
          <a:p>
            <a:pPr marL="0" indent="0">
              <a:lnSpc>
                <a:spcPct val="120000"/>
              </a:lnSpc>
              <a:spcBef>
                <a:spcPts val="0"/>
              </a:spcBef>
              <a:buNone/>
            </a:pPr>
            <a:r>
              <a:rPr lang="en-US" sz="2900" dirty="0"/>
              <a:t>B. Exercise stress testing</a:t>
            </a:r>
          </a:p>
          <a:p>
            <a:pPr marL="0" indent="0">
              <a:lnSpc>
                <a:spcPct val="120000"/>
              </a:lnSpc>
              <a:spcBef>
                <a:spcPts val="0"/>
              </a:spcBef>
              <a:buNone/>
            </a:pPr>
            <a:r>
              <a:rPr lang="en-US" sz="2900" dirty="0"/>
              <a:t>C. Proceed with pregnancy</a:t>
            </a:r>
          </a:p>
          <a:p>
            <a:pPr marL="0" indent="0">
              <a:lnSpc>
                <a:spcPct val="120000"/>
              </a:lnSpc>
              <a:spcBef>
                <a:spcPts val="0"/>
              </a:spcBef>
              <a:buNone/>
            </a:pPr>
            <a:r>
              <a:rPr lang="en-US" sz="2900" dirty="0"/>
              <a:t>D. Transesophageal echocardiography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9768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6618-0BA5-0734-3468-3E4CD4CBA6D1}"/>
              </a:ext>
            </a:extLst>
          </p:cNvPr>
          <p:cNvSpPr>
            <a:spLocks noGrp="1"/>
          </p:cNvSpPr>
          <p:nvPr>
            <p:ph type="title"/>
          </p:nvPr>
        </p:nvSpPr>
        <p:spPr/>
        <p:txBody>
          <a:bodyPr/>
          <a:lstStyle/>
          <a:p>
            <a:r>
              <a:rPr lang="en-US" dirty="0"/>
              <a:t>Question 4. </a:t>
            </a:r>
          </a:p>
        </p:txBody>
      </p:sp>
      <p:pic>
        <p:nvPicPr>
          <p:cNvPr id="1025" name="Picture 1">
            <a:extLst>
              <a:ext uri="{FF2B5EF4-FFF2-40B4-BE49-F238E27FC236}">
                <a16:creationId xmlns:a16="http://schemas.microsoft.com/office/drawing/2014/main" id="{06CA9DF4-A436-BF74-EE94-BA3D9DFF2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78" y="1436776"/>
            <a:ext cx="8966090" cy="4847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C8770B-5954-B039-3CAD-D473F7813A79}"/>
              </a:ext>
            </a:extLst>
          </p:cNvPr>
          <p:cNvSpPr txBox="1"/>
          <p:nvPr/>
        </p:nvSpPr>
        <p:spPr>
          <a:xfrm>
            <a:off x="9950115" y="2132904"/>
            <a:ext cx="1985211" cy="3708708"/>
          </a:xfrm>
          <a:prstGeom prst="rect">
            <a:avLst/>
          </a:prstGeom>
          <a:noFill/>
        </p:spPr>
        <p:txBody>
          <a:bodyPr wrap="square" rtlCol="0">
            <a:spAutoFit/>
          </a:bodyPr>
          <a:lstStyle/>
          <a:p>
            <a:r>
              <a:rPr lang="en-US" sz="1100" dirty="0"/>
              <a:t>A 68-year-old man is evaluated for a several-month history of intermittent symptomatic palpitations. He has type 2 diabetes mellitus. ECG is shown.</a:t>
            </a:r>
          </a:p>
          <a:p>
            <a:endParaRPr lang="en-US" sz="1100" dirty="0"/>
          </a:p>
          <a:p>
            <a:r>
              <a:rPr lang="en-US" sz="1100" b="1" dirty="0"/>
              <a:t>Which of the following is the most likely diagnosis?</a:t>
            </a:r>
            <a:endParaRPr lang="en-US" sz="1100" dirty="0"/>
          </a:p>
          <a:p>
            <a:r>
              <a:rPr lang="en-US" sz="1100" dirty="0"/>
              <a:t> </a:t>
            </a:r>
          </a:p>
          <a:p>
            <a:r>
              <a:rPr lang="en-US" sz="1100" dirty="0"/>
              <a:t>A. Antidromic atrioventricular reciprocating tachycardia</a:t>
            </a:r>
          </a:p>
          <a:p>
            <a:r>
              <a:rPr lang="en-US" sz="1100" dirty="0"/>
              <a:t>B. Atrial fibrillation with aberrant conduction</a:t>
            </a:r>
          </a:p>
          <a:p>
            <a:r>
              <a:rPr lang="en-US" sz="1100" dirty="0"/>
              <a:t>C. Multifocal premature ventricular contractions</a:t>
            </a:r>
          </a:p>
          <a:p>
            <a:r>
              <a:rPr lang="en-US" sz="1100" dirty="0"/>
              <a:t>D. Ventricular tachycardia</a:t>
            </a:r>
          </a:p>
          <a:p>
            <a:r>
              <a:rPr lang="en-US" dirty="0"/>
              <a:t> </a:t>
            </a:r>
          </a:p>
          <a:p>
            <a:endParaRPr lang="en-US" sz="1200" dirty="0"/>
          </a:p>
          <a:p>
            <a:endParaRPr lang="en-US" dirty="0"/>
          </a:p>
        </p:txBody>
      </p:sp>
    </p:spTree>
    <p:extLst>
      <p:ext uri="{BB962C8B-B14F-4D97-AF65-F5344CB8AC3E}">
        <p14:creationId xmlns:p14="http://schemas.microsoft.com/office/powerpoint/2010/main" val="34226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7D48-B52E-045B-C84D-C4F8C5BCB7E5}"/>
              </a:ext>
            </a:extLst>
          </p:cNvPr>
          <p:cNvSpPr>
            <a:spLocks noGrp="1"/>
          </p:cNvSpPr>
          <p:nvPr>
            <p:ph type="title"/>
          </p:nvPr>
        </p:nvSpPr>
        <p:spPr/>
        <p:txBody>
          <a:bodyPr/>
          <a:lstStyle/>
          <a:p>
            <a:r>
              <a:rPr lang="en-US" dirty="0"/>
              <a:t>Question 5.</a:t>
            </a:r>
          </a:p>
        </p:txBody>
      </p:sp>
      <p:pic>
        <p:nvPicPr>
          <p:cNvPr id="8" name="Content Placeholder 7">
            <a:extLst>
              <a:ext uri="{FF2B5EF4-FFF2-40B4-BE49-F238E27FC236}">
                <a16:creationId xmlns:a16="http://schemas.microsoft.com/office/drawing/2014/main" id="{DFE634EF-EA86-01AA-2A10-FCBA7A2E7529}"/>
              </a:ext>
            </a:extLst>
          </p:cNvPr>
          <p:cNvPicPr>
            <a:picLocks noGrp="1" noChangeAspect="1"/>
          </p:cNvPicPr>
          <p:nvPr>
            <p:ph idx="1"/>
          </p:nvPr>
        </p:nvPicPr>
        <p:blipFill>
          <a:blip r:embed="rId2"/>
          <a:stretch>
            <a:fillRect/>
          </a:stretch>
        </p:blipFill>
        <p:spPr>
          <a:xfrm>
            <a:off x="392995" y="1431729"/>
            <a:ext cx="9085830" cy="4940935"/>
          </a:xfrm>
        </p:spPr>
      </p:pic>
      <p:sp>
        <p:nvSpPr>
          <p:cNvPr id="9" name="TextBox 8">
            <a:extLst>
              <a:ext uri="{FF2B5EF4-FFF2-40B4-BE49-F238E27FC236}">
                <a16:creationId xmlns:a16="http://schemas.microsoft.com/office/drawing/2014/main" id="{EC114715-BDA2-0C5F-CFD8-A0CBA25BFD81}"/>
              </a:ext>
            </a:extLst>
          </p:cNvPr>
          <p:cNvSpPr txBox="1"/>
          <p:nvPr/>
        </p:nvSpPr>
        <p:spPr>
          <a:xfrm>
            <a:off x="9706708" y="1392702"/>
            <a:ext cx="2124221" cy="4339650"/>
          </a:xfrm>
          <a:prstGeom prst="rect">
            <a:avLst/>
          </a:prstGeom>
          <a:noFill/>
        </p:spPr>
        <p:txBody>
          <a:bodyPr wrap="square" rtlCol="0">
            <a:spAutoFit/>
          </a:bodyPr>
          <a:lstStyle/>
          <a:p>
            <a:r>
              <a:rPr lang="en-US" sz="1400" dirty="0"/>
              <a:t>A 58-year-old man is evaluated in an urgent care center for symptoms of presyncope. Blood pressure is 89/51 mm Hg, and pulse rate is 127/min.   ECG is shown.</a:t>
            </a:r>
          </a:p>
          <a:p>
            <a:endParaRPr lang="en-US" sz="1400" dirty="0"/>
          </a:p>
          <a:p>
            <a:r>
              <a:rPr lang="en-US" sz="1400" b="1" dirty="0"/>
              <a:t>Which of the following is the most likely diagnosis?</a:t>
            </a:r>
            <a:endParaRPr lang="en-US" sz="1400" dirty="0"/>
          </a:p>
          <a:p>
            <a:r>
              <a:rPr lang="en-US" sz="1400" dirty="0"/>
              <a:t> </a:t>
            </a:r>
          </a:p>
          <a:p>
            <a:r>
              <a:rPr lang="en-US" sz="1400" dirty="0"/>
              <a:t>A. Atrial fibrillation</a:t>
            </a:r>
          </a:p>
          <a:p>
            <a:r>
              <a:rPr lang="en-US" sz="1400" dirty="0"/>
              <a:t>B. Atrial flutter</a:t>
            </a:r>
          </a:p>
          <a:p>
            <a:r>
              <a:rPr lang="en-US" sz="1400" dirty="0"/>
              <a:t>C. Right bundle branch block</a:t>
            </a:r>
          </a:p>
          <a:p>
            <a:r>
              <a:rPr lang="en-US" sz="1400" dirty="0"/>
              <a:t>D. Ventricular tachycardia</a:t>
            </a:r>
          </a:p>
          <a:p>
            <a:endParaRPr lang="en-US" sz="1000" dirty="0"/>
          </a:p>
        </p:txBody>
      </p:sp>
    </p:spTree>
    <p:extLst>
      <p:ext uri="{BB962C8B-B14F-4D97-AF65-F5344CB8AC3E}">
        <p14:creationId xmlns:p14="http://schemas.microsoft.com/office/powerpoint/2010/main" val="1672806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756</Words>
  <Application>Microsoft Macintosh PowerPoint</Application>
  <PresentationFormat>Widescreen</PresentationFormat>
  <Paragraphs>63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November 11, 2025</vt:lpstr>
      <vt:lpstr>Question 1.</vt:lpstr>
      <vt:lpstr>Question 2. </vt:lpstr>
      <vt:lpstr>Question 3.</vt:lpstr>
      <vt:lpstr>Question 4. </vt:lpstr>
      <vt:lpstr>Question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 Shinar</dc:creator>
  <cp:lastModifiedBy>Ron Shinar</cp:lastModifiedBy>
  <cp:revision>1</cp:revision>
  <dcterms:created xsi:type="dcterms:W3CDTF">2025-11-10T21:13:10Z</dcterms:created>
  <dcterms:modified xsi:type="dcterms:W3CDTF">2025-11-10T21:26:20Z</dcterms:modified>
</cp:coreProperties>
</file>