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3"/>
  </p:notesMasterIdLst>
  <p:sldIdLst>
    <p:sldId id="343" r:id="rId2"/>
    <p:sldId id="276" r:id="rId3"/>
    <p:sldId id="262" r:id="rId4"/>
    <p:sldId id="263" r:id="rId5"/>
    <p:sldId id="378" r:id="rId6"/>
    <p:sldId id="380" r:id="rId7"/>
    <p:sldId id="367" r:id="rId8"/>
    <p:sldId id="379" r:id="rId9"/>
    <p:sldId id="382" r:id="rId10"/>
    <p:sldId id="280" r:id="rId11"/>
    <p:sldId id="349" r:id="rId12"/>
    <p:sldId id="275" r:id="rId13"/>
    <p:sldId id="350" r:id="rId14"/>
    <p:sldId id="375" r:id="rId15"/>
    <p:sldId id="376" r:id="rId16"/>
    <p:sldId id="383" r:id="rId17"/>
    <p:sldId id="377" r:id="rId18"/>
    <p:sldId id="385" r:id="rId19"/>
    <p:sldId id="368" r:id="rId20"/>
    <p:sldId id="369" r:id="rId21"/>
    <p:sldId id="370" r:id="rId22"/>
    <p:sldId id="371" r:id="rId23"/>
    <p:sldId id="265" r:id="rId24"/>
    <p:sldId id="267" r:id="rId25"/>
    <p:sldId id="373" r:id="rId26"/>
    <p:sldId id="266" r:id="rId27"/>
    <p:sldId id="386" r:id="rId28"/>
    <p:sldId id="261" r:id="rId29"/>
    <p:sldId id="281" r:id="rId30"/>
    <p:sldId id="348" r:id="rId31"/>
    <p:sldId id="282" r:id="rId32"/>
    <p:sldId id="283" r:id="rId33"/>
    <p:sldId id="260" r:id="rId34"/>
    <p:sldId id="384" r:id="rId35"/>
    <p:sldId id="264" r:id="rId36"/>
    <p:sldId id="285" r:id="rId37"/>
    <p:sldId id="291" r:id="rId38"/>
    <p:sldId id="288" r:id="rId39"/>
    <p:sldId id="287" r:id="rId40"/>
    <p:sldId id="289" r:id="rId41"/>
    <p:sldId id="363" r:id="rId42"/>
    <p:sldId id="269" r:id="rId43"/>
    <p:sldId id="257" r:id="rId44"/>
    <p:sldId id="286" r:id="rId45"/>
    <p:sldId id="268" r:id="rId46"/>
    <p:sldId id="258" r:id="rId47"/>
    <p:sldId id="270" r:id="rId48"/>
    <p:sldId id="293" r:id="rId49"/>
    <p:sldId id="292" r:id="rId50"/>
    <p:sldId id="271" r:id="rId51"/>
    <p:sldId id="272" r:id="rId52"/>
    <p:sldId id="273" r:id="rId53"/>
    <p:sldId id="274" r:id="rId54"/>
    <p:sldId id="330" r:id="rId55"/>
    <p:sldId id="329" r:id="rId56"/>
    <p:sldId id="306" r:id="rId57"/>
    <p:sldId id="328" r:id="rId58"/>
    <p:sldId id="307" r:id="rId59"/>
    <p:sldId id="295" r:id="rId60"/>
    <p:sldId id="389" r:id="rId61"/>
    <p:sldId id="331" r:id="rId62"/>
    <p:sldId id="332" r:id="rId63"/>
    <p:sldId id="333" r:id="rId64"/>
    <p:sldId id="390" r:id="rId65"/>
    <p:sldId id="336" r:id="rId66"/>
    <p:sldId id="391" r:id="rId67"/>
    <p:sldId id="340" r:id="rId68"/>
    <p:sldId id="341" r:id="rId69"/>
    <p:sldId id="392" r:id="rId70"/>
    <p:sldId id="365" r:id="rId71"/>
    <p:sldId id="366"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71"/>
    <a:srgbClr val="FFB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04"/>
    <p:restoredTop sz="94704"/>
  </p:normalViewPr>
  <p:slideViewPr>
    <p:cSldViewPr snapToGrid="0">
      <p:cViewPr>
        <p:scale>
          <a:sx n="99" d="100"/>
          <a:sy n="99" d="100"/>
        </p:scale>
        <p:origin x="312" y="30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3C660A-F209-B149-B49E-41AAAAC9493F}" type="datetimeFigureOut">
              <a:rPr lang="en-US" smtClean="0"/>
              <a:t>10/6/25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16AD8B-DAD1-2341-B807-DE438FE7003F}" type="slidenum">
              <a:rPr lang="en-US" smtClean="0"/>
              <a:t>‹#›</a:t>
            </a:fld>
            <a:endParaRPr lang="en-US"/>
          </a:p>
        </p:txBody>
      </p:sp>
    </p:spTree>
    <p:extLst>
      <p:ext uri="{BB962C8B-B14F-4D97-AF65-F5344CB8AC3E}">
        <p14:creationId xmlns:p14="http://schemas.microsoft.com/office/powerpoint/2010/main" val="3889516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cbi.nlm.nih.gov/pmc/articles/PMC9086939/#ioi220022r4" TargetMode="External"/><Relationship Id="rId7" Type="http://schemas.openxmlformats.org/officeDocument/2006/relationships/hyperlink" Target="https://www.ncbi.nlm.nih.gov/pmc/articles/PMC9086939/figure/ioi220022f2/" TargetMode="External"/><Relationship Id="rId2" Type="http://schemas.openxmlformats.org/officeDocument/2006/relationships/slide" Target="../slides/slide43.xml"/><Relationship Id="rId1" Type="http://schemas.openxmlformats.org/officeDocument/2006/relationships/notesMaster" Target="../notesMasters/notesMaster1.xml"/><Relationship Id="rId6" Type="http://schemas.openxmlformats.org/officeDocument/2006/relationships/hyperlink" Target="https://www.ncbi.nlm.nih.gov/pmc/articles/PMC9086939/#ioi220022r25" TargetMode="External"/><Relationship Id="rId5" Type="http://schemas.openxmlformats.org/officeDocument/2006/relationships/hyperlink" Target="https://www.ncbi.nlm.nih.gov/pmc/articles/PMC9086939/#ioi220022r24" TargetMode="External"/><Relationship Id="rId4" Type="http://schemas.openxmlformats.org/officeDocument/2006/relationships/hyperlink" Target="https://www.ncbi.nlm.nih.gov/pmc/articles/PMC9086939/#ioi220022r26"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16AD8B-DAD1-2341-B807-DE438FE7003F}" type="slidenum">
              <a:rPr lang="en-US" smtClean="0"/>
              <a:t>12</a:t>
            </a:fld>
            <a:endParaRPr lang="en-US"/>
          </a:p>
        </p:txBody>
      </p:sp>
    </p:spTree>
    <p:extLst>
      <p:ext uri="{BB962C8B-B14F-4D97-AF65-F5344CB8AC3E}">
        <p14:creationId xmlns:p14="http://schemas.microsoft.com/office/powerpoint/2010/main" val="3664040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1F5743-508A-6C47-B146-DED39FE34C94}" type="slidenum">
              <a:rPr lang="en-US" smtClean="0"/>
              <a:t>22</a:t>
            </a:fld>
            <a:endParaRPr lang="en-US"/>
          </a:p>
        </p:txBody>
      </p:sp>
    </p:spTree>
    <p:extLst>
      <p:ext uri="{BB962C8B-B14F-4D97-AF65-F5344CB8AC3E}">
        <p14:creationId xmlns:p14="http://schemas.microsoft.com/office/powerpoint/2010/main" val="4176938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Cambria" panose="02040503050406030204" pitchFamily="18" charset="0"/>
              </a:rPr>
              <a:t>C: target SBP less than 130 vs 150/140 (STEP</a:t>
            </a:r>
            <a:r>
              <a:rPr lang="en-US" b="0" i="0" u="sng" baseline="30000" dirty="0">
                <a:solidFill>
                  <a:srgbClr val="376FAA"/>
                </a:solidFill>
                <a:effectLst/>
                <a:latin typeface="Cambria" panose="02040503050406030204" pitchFamily="18" charset="0"/>
                <a:hlinkClick r:id="rId3"/>
              </a:rPr>
              <a:t>4</a:t>
            </a:r>
            <a:r>
              <a:rPr lang="en-US" b="0" i="0" dirty="0">
                <a:solidFill>
                  <a:srgbClr val="333333"/>
                </a:solidFill>
                <a:effectLst/>
                <a:latin typeface="Cambria" panose="02040503050406030204" pitchFamily="18" charset="0"/>
              </a:rPr>
              <a:t> and Cardio-Sis</a:t>
            </a:r>
            <a:r>
              <a:rPr lang="en-US" b="0" i="0" u="sng" baseline="30000" dirty="0">
                <a:solidFill>
                  <a:srgbClr val="376FAA"/>
                </a:solidFill>
                <a:effectLst/>
                <a:latin typeface="Cambria" panose="02040503050406030204" pitchFamily="18" charset="0"/>
                <a:hlinkClick r:id="rId4"/>
              </a:rPr>
              <a:t>26</a:t>
            </a:r>
            <a:r>
              <a:rPr lang="en-US" b="0" i="0" dirty="0">
                <a:solidFill>
                  <a:srgbClr val="333333"/>
                </a:solidFill>
                <a:effectLst/>
                <a:latin typeface="Cambria" panose="02040503050406030204" pitchFamily="18" charset="0"/>
              </a:rPr>
              <a:t> studies) </a:t>
            </a:r>
            <a:r>
              <a:rPr lang="en-US" sz="1200" b="0" i="0" dirty="0">
                <a:solidFill>
                  <a:srgbClr val="212121"/>
                </a:solidFill>
                <a:effectLst/>
                <a:latin typeface="Cambria" panose="02040503050406030204" pitchFamily="18" charset="0"/>
              </a:rPr>
              <a:t>(HR, 0.69; 95% CI, 0.57-0.84; </a:t>
            </a:r>
            <a:r>
              <a:rPr lang="en-US" sz="1200" b="0" i="1" dirty="0">
                <a:solidFill>
                  <a:srgbClr val="212121"/>
                </a:solidFill>
                <a:effectLst/>
                <a:latin typeface="Cambria" panose="02040503050406030204" pitchFamily="18" charset="0"/>
              </a:rPr>
              <a:t>P</a:t>
            </a:r>
            <a:r>
              <a:rPr lang="en-US" sz="1200" b="0" i="0" dirty="0">
                <a:solidFill>
                  <a:srgbClr val="212121"/>
                </a:solidFill>
                <a:effectLst/>
                <a:latin typeface="Cambria" panose="02040503050406030204" pitchFamily="18" charset="0"/>
              </a:rPr>
              <a:t> &lt; .001)</a:t>
            </a:r>
          </a:p>
          <a:p>
            <a:r>
              <a:rPr lang="en-US" sz="1200" b="0" i="0" dirty="0">
                <a:solidFill>
                  <a:srgbClr val="212121"/>
                </a:solidFill>
                <a:effectLst/>
                <a:latin typeface="Cambria" panose="02040503050406030204" pitchFamily="18" charset="0"/>
              </a:rPr>
              <a:t>D: target SBP less than 120 vs 140 </a:t>
            </a:r>
            <a:r>
              <a:rPr lang="en-US" b="0" i="0" dirty="0">
                <a:solidFill>
                  <a:srgbClr val="333333"/>
                </a:solidFill>
                <a:effectLst/>
                <a:latin typeface="Cambria" panose="02040503050406030204" pitchFamily="18" charset="0"/>
              </a:rPr>
              <a:t>(SPRINT</a:t>
            </a:r>
            <a:r>
              <a:rPr lang="en-US" b="0" i="0" u="sng" baseline="30000" dirty="0">
                <a:solidFill>
                  <a:srgbClr val="376FAA"/>
                </a:solidFill>
                <a:effectLst/>
                <a:latin typeface="Cambria" panose="02040503050406030204" pitchFamily="18" charset="0"/>
                <a:hlinkClick r:id="rId5"/>
              </a:rPr>
              <a:t>24</a:t>
            </a:r>
            <a:r>
              <a:rPr lang="en-US" b="0" i="0" dirty="0">
                <a:solidFill>
                  <a:srgbClr val="333333"/>
                </a:solidFill>
                <a:effectLst/>
                <a:latin typeface="Cambria" panose="02040503050406030204" pitchFamily="18" charset="0"/>
              </a:rPr>
              <a:t> and ACCORD BP</a:t>
            </a:r>
            <a:r>
              <a:rPr lang="en-US" b="0" i="0" u="sng" baseline="30000" dirty="0">
                <a:solidFill>
                  <a:srgbClr val="376FAA"/>
                </a:solidFill>
                <a:effectLst/>
                <a:latin typeface="Cambria" panose="02040503050406030204" pitchFamily="18" charset="0"/>
                <a:hlinkClick r:id="rId6"/>
              </a:rPr>
              <a:t>25</a:t>
            </a:r>
            <a:r>
              <a:rPr lang="en-US" b="0" i="0" dirty="0">
                <a:solidFill>
                  <a:srgbClr val="333333"/>
                </a:solidFill>
                <a:effectLst/>
                <a:latin typeface="Cambria" panose="02040503050406030204" pitchFamily="18" charset="0"/>
              </a:rPr>
              <a:t> studies)  </a:t>
            </a:r>
            <a:r>
              <a:rPr lang="en-US" sz="1200" b="0" i="0" dirty="0">
                <a:solidFill>
                  <a:srgbClr val="212121"/>
                </a:solidFill>
                <a:effectLst/>
                <a:latin typeface="Cambria" panose="02040503050406030204" pitchFamily="18" charset="0"/>
              </a:rPr>
              <a:t>(HR, 0.82; 95% CI, 0.71-0.94; </a:t>
            </a:r>
            <a:r>
              <a:rPr lang="en-US" sz="1200" b="0" i="1" dirty="0">
                <a:solidFill>
                  <a:srgbClr val="212121"/>
                </a:solidFill>
                <a:effectLst/>
                <a:latin typeface="Cambria" panose="02040503050406030204" pitchFamily="18" charset="0"/>
              </a:rPr>
              <a:t>P</a:t>
            </a:r>
            <a:r>
              <a:rPr lang="en-US" sz="1200" b="0" i="0" dirty="0">
                <a:solidFill>
                  <a:srgbClr val="212121"/>
                </a:solidFill>
                <a:effectLst/>
                <a:latin typeface="Cambria" panose="02040503050406030204" pitchFamily="18" charset="0"/>
              </a:rPr>
              <a:t> = .005) (</a:t>
            </a:r>
            <a:r>
              <a:rPr lang="en-US" sz="1200" b="0" i="0" u="sng" dirty="0">
                <a:solidFill>
                  <a:srgbClr val="376FAA"/>
                </a:solidFill>
                <a:effectLst/>
                <a:latin typeface="Cambria" panose="02040503050406030204" pitchFamily="18" charset="0"/>
                <a:hlinkClick r:id="rId7"/>
              </a:rPr>
              <a:t>Figure 2</a:t>
            </a:r>
            <a:r>
              <a:rPr lang="en-US" sz="1200" b="0" i="0" dirty="0">
                <a:solidFill>
                  <a:srgbClr val="212121"/>
                </a:solidFill>
                <a:effectLst/>
                <a:latin typeface="Cambria" panose="02040503050406030204" pitchFamily="18" charset="0"/>
              </a:rPr>
              <a:t>D).</a:t>
            </a:r>
          </a:p>
          <a:p>
            <a:r>
              <a:rPr lang="en-US" sz="1200" b="0" i="0" dirty="0">
                <a:solidFill>
                  <a:srgbClr val="212121"/>
                </a:solidFill>
                <a:effectLst/>
                <a:latin typeface="Cambria" panose="02040503050406030204" pitchFamily="18" charset="0"/>
              </a:rPr>
              <a:t>(hazard ratio, 0.79; 95% CI, 0.71-0.88; </a:t>
            </a:r>
            <a:r>
              <a:rPr lang="en-US" sz="1200" b="0" i="1" dirty="0">
                <a:solidFill>
                  <a:srgbClr val="212121"/>
                </a:solidFill>
                <a:effectLst/>
                <a:latin typeface="Cambria" panose="02040503050406030204" pitchFamily="18" charset="0"/>
              </a:rPr>
              <a:t>P</a:t>
            </a:r>
            <a:r>
              <a:rPr lang="en-US" sz="1200" b="0" i="0" dirty="0">
                <a:solidFill>
                  <a:srgbClr val="212121"/>
                </a:solidFill>
                <a:effectLst/>
                <a:latin typeface="Cambria" panose="02040503050406030204" pitchFamily="18" charset="0"/>
              </a:rPr>
              <a:t> &lt; .001). </a:t>
            </a:r>
          </a:p>
          <a:p>
            <a:r>
              <a:rPr lang="en-US" sz="1200" b="0" i="0" dirty="0">
                <a:solidFill>
                  <a:srgbClr val="212121"/>
                </a:solidFill>
                <a:effectLst/>
                <a:latin typeface="Cambria" panose="02040503050406030204" pitchFamily="18" charset="0"/>
              </a:rPr>
              <a:t>On average, 9.1 (95% CI, 4.0-20.6) months were needed to prevent 1 MACE per 500 patients with the intensive BP treatment (absolute risk reduction [ARR], 0.002). Likewise, 19.1 (95% CI, 10.9-34.2) and 34.4 (95% CI, 22.7-59.8) months were estimated to avoid 1 MACE per 200 (ARR, 0.005) and 100 (ARR, 0.01) patients, respectively.</a:t>
            </a:r>
            <a:endParaRPr lang="en-US" dirty="0"/>
          </a:p>
        </p:txBody>
      </p:sp>
      <p:sp>
        <p:nvSpPr>
          <p:cNvPr id="4" name="Slide Number Placeholder 3"/>
          <p:cNvSpPr>
            <a:spLocks noGrp="1"/>
          </p:cNvSpPr>
          <p:nvPr>
            <p:ph type="sldNum" sz="quarter" idx="5"/>
          </p:nvPr>
        </p:nvSpPr>
        <p:spPr/>
        <p:txBody>
          <a:bodyPr/>
          <a:lstStyle/>
          <a:p>
            <a:fld id="{6216AD8B-DAD1-2341-B807-DE438FE7003F}" type="slidenum">
              <a:rPr lang="en-US" smtClean="0"/>
              <a:t>43</a:t>
            </a:fld>
            <a:endParaRPr lang="en-US"/>
          </a:p>
        </p:txBody>
      </p:sp>
    </p:spTree>
    <p:extLst>
      <p:ext uri="{BB962C8B-B14F-4D97-AF65-F5344CB8AC3E}">
        <p14:creationId xmlns:p14="http://schemas.microsoft.com/office/powerpoint/2010/main" val="314781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7E0DC-C8BD-FF1E-34B8-FF8104D2B0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2BF950-C535-CD1E-F87D-E0EDBF2D2A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AB1142-BE38-82F4-B48B-ED75ADD117B0}"/>
              </a:ext>
            </a:extLst>
          </p:cNvPr>
          <p:cNvSpPr>
            <a:spLocks noGrp="1"/>
          </p:cNvSpPr>
          <p:nvPr>
            <p:ph type="dt" sz="half" idx="10"/>
          </p:nvPr>
        </p:nvSpPr>
        <p:spPr/>
        <p:txBody>
          <a:bodyPr/>
          <a:lstStyle/>
          <a:p>
            <a:fld id="{5A1F9F82-AA44-D44C-9032-6DD4B71E00F8}" type="datetimeFigureOut">
              <a:rPr lang="en-US" smtClean="0"/>
              <a:t>10/6/25</a:t>
            </a:fld>
            <a:endParaRPr lang="en-US"/>
          </a:p>
        </p:txBody>
      </p:sp>
      <p:sp>
        <p:nvSpPr>
          <p:cNvPr id="5" name="Footer Placeholder 4">
            <a:extLst>
              <a:ext uri="{FF2B5EF4-FFF2-40B4-BE49-F238E27FC236}">
                <a16:creationId xmlns:a16="http://schemas.microsoft.com/office/drawing/2014/main" id="{C593967D-7816-6F09-B92F-4A67FB389F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092448-2D22-52A4-7FEF-A2B2CBCEBFBF}"/>
              </a:ext>
            </a:extLst>
          </p:cNvPr>
          <p:cNvSpPr>
            <a:spLocks noGrp="1"/>
          </p:cNvSpPr>
          <p:nvPr>
            <p:ph type="sldNum" sz="quarter" idx="12"/>
          </p:nvPr>
        </p:nvSpPr>
        <p:spPr/>
        <p:txBody>
          <a:bodyPr/>
          <a:lstStyle/>
          <a:p>
            <a:fld id="{38BB5CBF-23EF-F643-8B1B-99CFB6FDDAAD}" type="slidenum">
              <a:rPr lang="en-US" smtClean="0"/>
              <a:t>‹#›</a:t>
            </a:fld>
            <a:endParaRPr lang="en-US"/>
          </a:p>
        </p:txBody>
      </p:sp>
    </p:spTree>
    <p:extLst>
      <p:ext uri="{BB962C8B-B14F-4D97-AF65-F5344CB8AC3E}">
        <p14:creationId xmlns:p14="http://schemas.microsoft.com/office/powerpoint/2010/main" val="823139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3D69C-3C55-E2C7-723C-2145B73D38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EE1B911-2079-63D4-4215-4D541B4D55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30809D-9483-7690-C642-D91308091BC9}"/>
              </a:ext>
            </a:extLst>
          </p:cNvPr>
          <p:cNvSpPr>
            <a:spLocks noGrp="1"/>
          </p:cNvSpPr>
          <p:nvPr>
            <p:ph type="dt" sz="half" idx="10"/>
          </p:nvPr>
        </p:nvSpPr>
        <p:spPr/>
        <p:txBody>
          <a:bodyPr/>
          <a:lstStyle/>
          <a:p>
            <a:fld id="{5A1F9F82-AA44-D44C-9032-6DD4B71E00F8}" type="datetimeFigureOut">
              <a:rPr lang="en-US" smtClean="0"/>
              <a:t>10/6/25</a:t>
            </a:fld>
            <a:endParaRPr lang="en-US"/>
          </a:p>
        </p:txBody>
      </p:sp>
      <p:sp>
        <p:nvSpPr>
          <p:cNvPr id="5" name="Footer Placeholder 4">
            <a:extLst>
              <a:ext uri="{FF2B5EF4-FFF2-40B4-BE49-F238E27FC236}">
                <a16:creationId xmlns:a16="http://schemas.microsoft.com/office/drawing/2014/main" id="{01233BE1-4B93-576B-03D3-0627A7C3E0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918511-32EC-3C85-1EFE-727D25209D8C}"/>
              </a:ext>
            </a:extLst>
          </p:cNvPr>
          <p:cNvSpPr>
            <a:spLocks noGrp="1"/>
          </p:cNvSpPr>
          <p:nvPr>
            <p:ph type="sldNum" sz="quarter" idx="12"/>
          </p:nvPr>
        </p:nvSpPr>
        <p:spPr/>
        <p:txBody>
          <a:bodyPr/>
          <a:lstStyle/>
          <a:p>
            <a:fld id="{38BB5CBF-23EF-F643-8B1B-99CFB6FDDAAD}" type="slidenum">
              <a:rPr lang="en-US" smtClean="0"/>
              <a:t>‹#›</a:t>
            </a:fld>
            <a:endParaRPr lang="en-US"/>
          </a:p>
        </p:txBody>
      </p:sp>
    </p:spTree>
    <p:extLst>
      <p:ext uri="{BB962C8B-B14F-4D97-AF65-F5344CB8AC3E}">
        <p14:creationId xmlns:p14="http://schemas.microsoft.com/office/powerpoint/2010/main" val="3067381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1A2938-EE42-A387-A760-564F4324335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61BC28-3FEE-4CF3-D1A0-F1A390F383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CD4F5E-EA38-E457-7209-744897686320}"/>
              </a:ext>
            </a:extLst>
          </p:cNvPr>
          <p:cNvSpPr>
            <a:spLocks noGrp="1"/>
          </p:cNvSpPr>
          <p:nvPr>
            <p:ph type="dt" sz="half" idx="10"/>
          </p:nvPr>
        </p:nvSpPr>
        <p:spPr/>
        <p:txBody>
          <a:bodyPr/>
          <a:lstStyle/>
          <a:p>
            <a:fld id="{5A1F9F82-AA44-D44C-9032-6DD4B71E00F8}" type="datetimeFigureOut">
              <a:rPr lang="en-US" smtClean="0"/>
              <a:t>10/6/25</a:t>
            </a:fld>
            <a:endParaRPr lang="en-US"/>
          </a:p>
        </p:txBody>
      </p:sp>
      <p:sp>
        <p:nvSpPr>
          <p:cNvPr id="5" name="Footer Placeholder 4">
            <a:extLst>
              <a:ext uri="{FF2B5EF4-FFF2-40B4-BE49-F238E27FC236}">
                <a16:creationId xmlns:a16="http://schemas.microsoft.com/office/drawing/2014/main" id="{B3EF5682-1A6B-BA48-D3F9-5187956344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2FBA7-7018-7EA3-67B2-338B0E97807D}"/>
              </a:ext>
            </a:extLst>
          </p:cNvPr>
          <p:cNvSpPr>
            <a:spLocks noGrp="1"/>
          </p:cNvSpPr>
          <p:nvPr>
            <p:ph type="sldNum" sz="quarter" idx="12"/>
          </p:nvPr>
        </p:nvSpPr>
        <p:spPr/>
        <p:txBody>
          <a:bodyPr/>
          <a:lstStyle/>
          <a:p>
            <a:fld id="{38BB5CBF-23EF-F643-8B1B-99CFB6FDDAAD}" type="slidenum">
              <a:rPr lang="en-US" smtClean="0"/>
              <a:t>‹#›</a:t>
            </a:fld>
            <a:endParaRPr lang="en-US"/>
          </a:p>
        </p:txBody>
      </p:sp>
    </p:spTree>
    <p:extLst>
      <p:ext uri="{BB962C8B-B14F-4D97-AF65-F5344CB8AC3E}">
        <p14:creationId xmlns:p14="http://schemas.microsoft.com/office/powerpoint/2010/main" val="4990128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itle, 2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5" name="PlaceHolder 2"/>
          <p:cNvSpPr>
            <a:spLocks noGrp="1"/>
          </p:cNvSpPr>
          <p:nvPr>
            <p:ph type="body"/>
          </p:nvPr>
        </p:nvSpPr>
        <p:spPr>
          <a:xfrm>
            <a:off x="609600" y="1604520"/>
            <a:ext cx="5354400" cy="3977280"/>
          </a:xfrm>
          <a:prstGeom prst="rect">
            <a:avLst/>
          </a:prstGeom>
        </p:spPr>
        <p:txBody>
          <a:bodyPr lIns="0" tIns="0" rIns="0" bIns="0">
            <a:normAutofit/>
          </a:bodyPr>
          <a:lstStyle/>
          <a:p>
            <a:endParaRPr lang="en-US" sz="3200" b="0" strike="noStrike" spc="-1">
              <a:latin typeface="Arial"/>
            </a:endParaRPr>
          </a:p>
        </p:txBody>
      </p:sp>
      <p:sp>
        <p:nvSpPr>
          <p:cNvPr id="6" name="PlaceHolder 3"/>
          <p:cNvSpPr>
            <a:spLocks noGrp="1"/>
          </p:cNvSpPr>
          <p:nvPr>
            <p:ph type="body"/>
          </p:nvPr>
        </p:nvSpPr>
        <p:spPr>
          <a:xfrm>
            <a:off x="6232320" y="1604520"/>
            <a:ext cx="5354400" cy="397728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5294769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body"/>
          </p:nvPr>
        </p:nvSpPr>
        <p:spPr>
          <a:xfrm>
            <a:off x="609600" y="1604520"/>
            <a:ext cx="10972320" cy="397728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11337931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609600" y="1604520"/>
            <a:ext cx="1097232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3946841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7CBC7-054B-0404-D8A8-198516DEC2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0A81EF-F448-6532-0107-9E37CC35E5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F37366-0A89-8A4D-7171-BF91FF9CBD18}"/>
              </a:ext>
            </a:extLst>
          </p:cNvPr>
          <p:cNvSpPr>
            <a:spLocks noGrp="1"/>
          </p:cNvSpPr>
          <p:nvPr>
            <p:ph type="dt" sz="half" idx="10"/>
          </p:nvPr>
        </p:nvSpPr>
        <p:spPr/>
        <p:txBody>
          <a:bodyPr/>
          <a:lstStyle/>
          <a:p>
            <a:fld id="{5A1F9F82-AA44-D44C-9032-6DD4B71E00F8}" type="datetimeFigureOut">
              <a:rPr lang="en-US" smtClean="0"/>
              <a:t>10/6/25</a:t>
            </a:fld>
            <a:endParaRPr lang="en-US"/>
          </a:p>
        </p:txBody>
      </p:sp>
      <p:sp>
        <p:nvSpPr>
          <p:cNvPr id="5" name="Footer Placeholder 4">
            <a:extLst>
              <a:ext uri="{FF2B5EF4-FFF2-40B4-BE49-F238E27FC236}">
                <a16:creationId xmlns:a16="http://schemas.microsoft.com/office/drawing/2014/main" id="{8D967591-3B5E-ACCB-483C-4CD3D17349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6C7DAF-DCA4-06E1-BA8B-7C77595E09B1}"/>
              </a:ext>
            </a:extLst>
          </p:cNvPr>
          <p:cNvSpPr>
            <a:spLocks noGrp="1"/>
          </p:cNvSpPr>
          <p:nvPr>
            <p:ph type="sldNum" sz="quarter" idx="12"/>
          </p:nvPr>
        </p:nvSpPr>
        <p:spPr/>
        <p:txBody>
          <a:bodyPr/>
          <a:lstStyle/>
          <a:p>
            <a:fld id="{38BB5CBF-23EF-F643-8B1B-99CFB6FDDAAD}" type="slidenum">
              <a:rPr lang="en-US" smtClean="0"/>
              <a:t>‹#›</a:t>
            </a:fld>
            <a:endParaRPr lang="en-US"/>
          </a:p>
        </p:txBody>
      </p:sp>
    </p:spTree>
    <p:extLst>
      <p:ext uri="{BB962C8B-B14F-4D97-AF65-F5344CB8AC3E}">
        <p14:creationId xmlns:p14="http://schemas.microsoft.com/office/powerpoint/2010/main" val="2928721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3DE76-87A0-F104-E62F-160E782495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CA490C7-B981-A012-55FA-BD7A158142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FF6F7F-315B-846E-A687-18B748BADA02}"/>
              </a:ext>
            </a:extLst>
          </p:cNvPr>
          <p:cNvSpPr>
            <a:spLocks noGrp="1"/>
          </p:cNvSpPr>
          <p:nvPr>
            <p:ph type="dt" sz="half" idx="10"/>
          </p:nvPr>
        </p:nvSpPr>
        <p:spPr/>
        <p:txBody>
          <a:bodyPr/>
          <a:lstStyle/>
          <a:p>
            <a:fld id="{5A1F9F82-AA44-D44C-9032-6DD4B71E00F8}" type="datetimeFigureOut">
              <a:rPr lang="en-US" smtClean="0"/>
              <a:t>10/6/25</a:t>
            </a:fld>
            <a:endParaRPr lang="en-US"/>
          </a:p>
        </p:txBody>
      </p:sp>
      <p:sp>
        <p:nvSpPr>
          <p:cNvPr id="5" name="Footer Placeholder 4">
            <a:extLst>
              <a:ext uri="{FF2B5EF4-FFF2-40B4-BE49-F238E27FC236}">
                <a16:creationId xmlns:a16="http://schemas.microsoft.com/office/drawing/2014/main" id="{E3273E1E-5442-A0FC-8A42-CE8BE48A7C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70F5A8-7363-30CB-9689-4D44023388D1}"/>
              </a:ext>
            </a:extLst>
          </p:cNvPr>
          <p:cNvSpPr>
            <a:spLocks noGrp="1"/>
          </p:cNvSpPr>
          <p:nvPr>
            <p:ph type="sldNum" sz="quarter" idx="12"/>
          </p:nvPr>
        </p:nvSpPr>
        <p:spPr/>
        <p:txBody>
          <a:bodyPr/>
          <a:lstStyle/>
          <a:p>
            <a:fld id="{38BB5CBF-23EF-F643-8B1B-99CFB6FDDAAD}" type="slidenum">
              <a:rPr lang="en-US" smtClean="0"/>
              <a:t>‹#›</a:t>
            </a:fld>
            <a:endParaRPr lang="en-US"/>
          </a:p>
        </p:txBody>
      </p:sp>
    </p:spTree>
    <p:extLst>
      <p:ext uri="{BB962C8B-B14F-4D97-AF65-F5344CB8AC3E}">
        <p14:creationId xmlns:p14="http://schemas.microsoft.com/office/powerpoint/2010/main" val="2390118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22A65-1320-DF6D-563C-C227422BBB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697F60-E61C-24F9-C60B-666011F25B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11A803-B459-5214-FA2D-91FB6A388D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28EAAD-46EE-4142-9023-40B0D18691B5}"/>
              </a:ext>
            </a:extLst>
          </p:cNvPr>
          <p:cNvSpPr>
            <a:spLocks noGrp="1"/>
          </p:cNvSpPr>
          <p:nvPr>
            <p:ph type="dt" sz="half" idx="10"/>
          </p:nvPr>
        </p:nvSpPr>
        <p:spPr/>
        <p:txBody>
          <a:bodyPr/>
          <a:lstStyle/>
          <a:p>
            <a:fld id="{5A1F9F82-AA44-D44C-9032-6DD4B71E00F8}" type="datetimeFigureOut">
              <a:rPr lang="en-US" smtClean="0"/>
              <a:t>10/6/25</a:t>
            </a:fld>
            <a:endParaRPr lang="en-US"/>
          </a:p>
        </p:txBody>
      </p:sp>
      <p:sp>
        <p:nvSpPr>
          <p:cNvPr id="6" name="Footer Placeholder 5">
            <a:extLst>
              <a:ext uri="{FF2B5EF4-FFF2-40B4-BE49-F238E27FC236}">
                <a16:creationId xmlns:a16="http://schemas.microsoft.com/office/drawing/2014/main" id="{752BB112-BCE3-4323-CFB0-2A2672B693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5EC4AA-F7AF-F38E-597B-B93B73E4D4DA}"/>
              </a:ext>
            </a:extLst>
          </p:cNvPr>
          <p:cNvSpPr>
            <a:spLocks noGrp="1"/>
          </p:cNvSpPr>
          <p:nvPr>
            <p:ph type="sldNum" sz="quarter" idx="12"/>
          </p:nvPr>
        </p:nvSpPr>
        <p:spPr/>
        <p:txBody>
          <a:bodyPr/>
          <a:lstStyle/>
          <a:p>
            <a:fld id="{38BB5CBF-23EF-F643-8B1B-99CFB6FDDAAD}" type="slidenum">
              <a:rPr lang="en-US" smtClean="0"/>
              <a:t>‹#›</a:t>
            </a:fld>
            <a:endParaRPr lang="en-US"/>
          </a:p>
        </p:txBody>
      </p:sp>
    </p:spTree>
    <p:extLst>
      <p:ext uri="{BB962C8B-B14F-4D97-AF65-F5344CB8AC3E}">
        <p14:creationId xmlns:p14="http://schemas.microsoft.com/office/powerpoint/2010/main" val="4197221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6E367-95A6-0BC4-5AA9-4A7DE2586BA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C18D26-3E98-A92B-B79A-1DBDD93B44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5C5EF3-6895-9AAC-0929-198E5D3740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858BB5-4C31-E58F-137D-3327F969D8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4D7610-86B9-7106-2440-5ADC9044FA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ED870D-2B34-2CDE-14EC-F800295E0E3E}"/>
              </a:ext>
            </a:extLst>
          </p:cNvPr>
          <p:cNvSpPr>
            <a:spLocks noGrp="1"/>
          </p:cNvSpPr>
          <p:nvPr>
            <p:ph type="dt" sz="half" idx="10"/>
          </p:nvPr>
        </p:nvSpPr>
        <p:spPr/>
        <p:txBody>
          <a:bodyPr/>
          <a:lstStyle/>
          <a:p>
            <a:fld id="{5A1F9F82-AA44-D44C-9032-6DD4B71E00F8}" type="datetimeFigureOut">
              <a:rPr lang="en-US" smtClean="0"/>
              <a:t>10/6/25</a:t>
            </a:fld>
            <a:endParaRPr lang="en-US"/>
          </a:p>
        </p:txBody>
      </p:sp>
      <p:sp>
        <p:nvSpPr>
          <p:cNvPr id="8" name="Footer Placeholder 7">
            <a:extLst>
              <a:ext uri="{FF2B5EF4-FFF2-40B4-BE49-F238E27FC236}">
                <a16:creationId xmlns:a16="http://schemas.microsoft.com/office/drawing/2014/main" id="{4FEF951D-E69E-1F6C-E3C3-66A37EA773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52AD9A-3D66-F01F-E45E-F7FF3BD6DCC3}"/>
              </a:ext>
            </a:extLst>
          </p:cNvPr>
          <p:cNvSpPr>
            <a:spLocks noGrp="1"/>
          </p:cNvSpPr>
          <p:nvPr>
            <p:ph type="sldNum" sz="quarter" idx="12"/>
          </p:nvPr>
        </p:nvSpPr>
        <p:spPr/>
        <p:txBody>
          <a:bodyPr/>
          <a:lstStyle/>
          <a:p>
            <a:fld id="{38BB5CBF-23EF-F643-8B1B-99CFB6FDDAAD}" type="slidenum">
              <a:rPr lang="en-US" smtClean="0"/>
              <a:t>‹#›</a:t>
            </a:fld>
            <a:endParaRPr lang="en-US"/>
          </a:p>
        </p:txBody>
      </p:sp>
    </p:spTree>
    <p:extLst>
      <p:ext uri="{BB962C8B-B14F-4D97-AF65-F5344CB8AC3E}">
        <p14:creationId xmlns:p14="http://schemas.microsoft.com/office/powerpoint/2010/main" val="1489127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42535-703D-96CA-B7B6-604980F211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544053-CD1C-4A9B-BACA-2BCA61EC0AEE}"/>
              </a:ext>
            </a:extLst>
          </p:cNvPr>
          <p:cNvSpPr>
            <a:spLocks noGrp="1"/>
          </p:cNvSpPr>
          <p:nvPr>
            <p:ph type="dt" sz="half" idx="10"/>
          </p:nvPr>
        </p:nvSpPr>
        <p:spPr/>
        <p:txBody>
          <a:bodyPr/>
          <a:lstStyle/>
          <a:p>
            <a:fld id="{5A1F9F82-AA44-D44C-9032-6DD4B71E00F8}" type="datetimeFigureOut">
              <a:rPr lang="en-US" smtClean="0"/>
              <a:t>10/6/25</a:t>
            </a:fld>
            <a:endParaRPr lang="en-US"/>
          </a:p>
        </p:txBody>
      </p:sp>
      <p:sp>
        <p:nvSpPr>
          <p:cNvPr id="4" name="Footer Placeholder 3">
            <a:extLst>
              <a:ext uri="{FF2B5EF4-FFF2-40B4-BE49-F238E27FC236}">
                <a16:creationId xmlns:a16="http://schemas.microsoft.com/office/drawing/2014/main" id="{A40D2610-5E34-525A-5DCC-5F09916748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03BC0A-3D0F-66C6-1A01-849E3AC1DC55}"/>
              </a:ext>
            </a:extLst>
          </p:cNvPr>
          <p:cNvSpPr>
            <a:spLocks noGrp="1"/>
          </p:cNvSpPr>
          <p:nvPr>
            <p:ph type="sldNum" sz="quarter" idx="12"/>
          </p:nvPr>
        </p:nvSpPr>
        <p:spPr/>
        <p:txBody>
          <a:bodyPr/>
          <a:lstStyle/>
          <a:p>
            <a:fld id="{38BB5CBF-23EF-F643-8B1B-99CFB6FDDAAD}" type="slidenum">
              <a:rPr lang="en-US" smtClean="0"/>
              <a:t>‹#›</a:t>
            </a:fld>
            <a:endParaRPr lang="en-US"/>
          </a:p>
        </p:txBody>
      </p:sp>
    </p:spTree>
    <p:extLst>
      <p:ext uri="{BB962C8B-B14F-4D97-AF65-F5344CB8AC3E}">
        <p14:creationId xmlns:p14="http://schemas.microsoft.com/office/powerpoint/2010/main" val="491967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186CCB-EAB1-D850-8981-23AF0AC4DEB2}"/>
              </a:ext>
            </a:extLst>
          </p:cNvPr>
          <p:cNvSpPr>
            <a:spLocks noGrp="1"/>
          </p:cNvSpPr>
          <p:nvPr>
            <p:ph type="dt" sz="half" idx="10"/>
          </p:nvPr>
        </p:nvSpPr>
        <p:spPr/>
        <p:txBody>
          <a:bodyPr/>
          <a:lstStyle/>
          <a:p>
            <a:fld id="{5A1F9F82-AA44-D44C-9032-6DD4B71E00F8}" type="datetimeFigureOut">
              <a:rPr lang="en-US" smtClean="0"/>
              <a:t>10/6/25</a:t>
            </a:fld>
            <a:endParaRPr lang="en-US"/>
          </a:p>
        </p:txBody>
      </p:sp>
      <p:sp>
        <p:nvSpPr>
          <p:cNvPr id="3" name="Footer Placeholder 2">
            <a:extLst>
              <a:ext uri="{FF2B5EF4-FFF2-40B4-BE49-F238E27FC236}">
                <a16:creationId xmlns:a16="http://schemas.microsoft.com/office/drawing/2014/main" id="{25884079-5A5A-44EA-CC7D-5F6D3E8943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F35A01-D146-6830-D823-33F8626EBD14}"/>
              </a:ext>
            </a:extLst>
          </p:cNvPr>
          <p:cNvSpPr>
            <a:spLocks noGrp="1"/>
          </p:cNvSpPr>
          <p:nvPr>
            <p:ph type="sldNum" sz="quarter" idx="12"/>
          </p:nvPr>
        </p:nvSpPr>
        <p:spPr/>
        <p:txBody>
          <a:bodyPr/>
          <a:lstStyle/>
          <a:p>
            <a:fld id="{38BB5CBF-23EF-F643-8B1B-99CFB6FDDAAD}" type="slidenum">
              <a:rPr lang="en-US" smtClean="0"/>
              <a:t>‹#›</a:t>
            </a:fld>
            <a:endParaRPr lang="en-US"/>
          </a:p>
        </p:txBody>
      </p:sp>
    </p:spTree>
    <p:extLst>
      <p:ext uri="{BB962C8B-B14F-4D97-AF65-F5344CB8AC3E}">
        <p14:creationId xmlns:p14="http://schemas.microsoft.com/office/powerpoint/2010/main" val="4217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0DB98-8E6A-0F12-8E38-8F1AB22EED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973415-27ED-0915-2F58-9E52CE76C6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642178-5530-C3AF-C39C-63E3E506B3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067297-9F94-D1B2-63F2-9583EF6AA9D0}"/>
              </a:ext>
            </a:extLst>
          </p:cNvPr>
          <p:cNvSpPr>
            <a:spLocks noGrp="1"/>
          </p:cNvSpPr>
          <p:nvPr>
            <p:ph type="dt" sz="half" idx="10"/>
          </p:nvPr>
        </p:nvSpPr>
        <p:spPr/>
        <p:txBody>
          <a:bodyPr/>
          <a:lstStyle/>
          <a:p>
            <a:fld id="{5A1F9F82-AA44-D44C-9032-6DD4B71E00F8}" type="datetimeFigureOut">
              <a:rPr lang="en-US" smtClean="0"/>
              <a:t>10/6/25</a:t>
            </a:fld>
            <a:endParaRPr lang="en-US"/>
          </a:p>
        </p:txBody>
      </p:sp>
      <p:sp>
        <p:nvSpPr>
          <p:cNvPr id="6" name="Footer Placeholder 5">
            <a:extLst>
              <a:ext uri="{FF2B5EF4-FFF2-40B4-BE49-F238E27FC236}">
                <a16:creationId xmlns:a16="http://schemas.microsoft.com/office/drawing/2014/main" id="{4709D095-2577-B999-4B44-33C7861B9B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C50FD1-8D2C-3363-C8B1-91A811781C04}"/>
              </a:ext>
            </a:extLst>
          </p:cNvPr>
          <p:cNvSpPr>
            <a:spLocks noGrp="1"/>
          </p:cNvSpPr>
          <p:nvPr>
            <p:ph type="sldNum" sz="quarter" idx="12"/>
          </p:nvPr>
        </p:nvSpPr>
        <p:spPr/>
        <p:txBody>
          <a:bodyPr/>
          <a:lstStyle/>
          <a:p>
            <a:fld id="{38BB5CBF-23EF-F643-8B1B-99CFB6FDDAAD}" type="slidenum">
              <a:rPr lang="en-US" smtClean="0"/>
              <a:t>‹#›</a:t>
            </a:fld>
            <a:endParaRPr lang="en-US"/>
          </a:p>
        </p:txBody>
      </p:sp>
    </p:spTree>
    <p:extLst>
      <p:ext uri="{BB962C8B-B14F-4D97-AF65-F5344CB8AC3E}">
        <p14:creationId xmlns:p14="http://schemas.microsoft.com/office/powerpoint/2010/main" val="1035929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4CD71-464C-1F22-053B-72F735A706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A51DB4-F47D-7FBF-29AF-7F65BDFA8F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07B675-8269-157D-50A6-AE7DE33D6D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0AEB0E-DB43-1186-DFE4-2E7D140942A5}"/>
              </a:ext>
            </a:extLst>
          </p:cNvPr>
          <p:cNvSpPr>
            <a:spLocks noGrp="1"/>
          </p:cNvSpPr>
          <p:nvPr>
            <p:ph type="dt" sz="half" idx="10"/>
          </p:nvPr>
        </p:nvSpPr>
        <p:spPr/>
        <p:txBody>
          <a:bodyPr/>
          <a:lstStyle/>
          <a:p>
            <a:fld id="{5A1F9F82-AA44-D44C-9032-6DD4B71E00F8}" type="datetimeFigureOut">
              <a:rPr lang="en-US" smtClean="0"/>
              <a:t>10/6/25</a:t>
            </a:fld>
            <a:endParaRPr lang="en-US"/>
          </a:p>
        </p:txBody>
      </p:sp>
      <p:sp>
        <p:nvSpPr>
          <p:cNvPr id="6" name="Footer Placeholder 5">
            <a:extLst>
              <a:ext uri="{FF2B5EF4-FFF2-40B4-BE49-F238E27FC236}">
                <a16:creationId xmlns:a16="http://schemas.microsoft.com/office/drawing/2014/main" id="{360649B8-E235-BBF4-572F-A9BBA2FF7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B83DDB-C552-A327-0E63-A53244DC9210}"/>
              </a:ext>
            </a:extLst>
          </p:cNvPr>
          <p:cNvSpPr>
            <a:spLocks noGrp="1"/>
          </p:cNvSpPr>
          <p:nvPr>
            <p:ph type="sldNum" sz="quarter" idx="12"/>
          </p:nvPr>
        </p:nvSpPr>
        <p:spPr/>
        <p:txBody>
          <a:bodyPr/>
          <a:lstStyle/>
          <a:p>
            <a:fld id="{38BB5CBF-23EF-F643-8B1B-99CFB6FDDAAD}" type="slidenum">
              <a:rPr lang="en-US" smtClean="0"/>
              <a:t>‹#›</a:t>
            </a:fld>
            <a:endParaRPr lang="en-US"/>
          </a:p>
        </p:txBody>
      </p:sp>
    </p:spTree>
    <p:extLst>
      <p:ext uri="{BB962C8B-B14F-4D97-AF65-F5344CB8AC3E}">
        <p14:creationId xmlns:p14="http://schemas.microsoft.com/office/powerpoint/2010/main" val="368173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3AD4B8-F4E4-7155-BA46-50B3518E66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F11FDD-6722-F875-6581-E28DC61537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6B8F5A-24B8-63C3-A554-E10457F667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1F9F82-AA44-D44C-9032-6DD4B71E00F8}" type="datetimeFigureOut">
              <a:rPr lang="en-US" smtClean="0"/>
              <a:t>10/6/25</a:t>
            </a:fld>
            <a:endParaRPr lang="en-US"/>
          </a:p>
        </p:txBody>
      </p:sp>
      <p:sp>
        <p:nvSpPr>
          <p:cNvPr id="5" name="Footer Placeholder 4">
            <a:extLst>
              <a:ext uri="{FF2B5EF4-FFF2-40B4-BE49-F238E27FC236}">
                <a16:creationId xmlns:a16="http://schemas.microsoft.com/office/drawing/2014/main" id="{0F124473-7102-DA6A-62FE-AD5779354C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93B2AD3-369E-C3B3-D339-D542EBDFC3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BB5CBF-23EF-F643-8B1B-99CFB6FDDAAD}" type="slidenum">
              <a:rPr lang="en-US" smtClean="0"/>
              <a:t>‹#›</a:t>
            </a:fld>
            <a:endParaRPr lang="en-US"/>
          </a:p>
        </p:txBody>
      </p:sp>
    </p:spTree>
    <p:extLst>
      <p:ext uri="{BB962C8B-B14F-4D97-AF65-F5344CB8AC3E}">
        <p14:creationId xmlns:p14="http://schemas.microsoft.com/office/powerpoint/2010/main" val="24497431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hyperlink" Target="https://professional.heart.org/en/guidelines-and-statements/prevent-risk-calculator/prevent-calculator" TargetMode="Externa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hyperlink" Target="https://radiopaedia.org/articles/ischaemic-stroke" TargetMode="Externa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creativecommons.org/" TargetMode="External"/><Relationship Id="rId7" Type="http://schemas.openxmlformats.org/officeDocument/2006/relationships/image" Target="../media/image8.png"/><Relationship Id="rId2" Type="http://schemas.openxmlformats.org/officeDocument/2006/relationships/hyperlink" Target="https://commons.wikimedia.org/w/index.php?title=User:Pacolarosa" TargetMode="Externa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s://commons.wikimedia.org/wiki/User:Nephron"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hyperlink" Target="https://www.validatebp.org/devices"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9C56A-B2D7-5EC9-4AB9-AC63EC8F6473}"/>
              </a:ext>
            </a:extLst>
          </p:cNvPr>
          <p:cNvSpPr>
            <a:spLocks noGrp="1"/>
          </p:cNvSpPr>
          <p:nvPr>
            <p:ph type="ctrTitle"/>
          </p:nvPr>
        </p:nvSpPr>
        <p:spPr>
          <a:xfrm>
            <a:off x="1524000" y="1499553"/>
            <a:ext cx="9144000" cy="1369377"/>
          </a:xfrm>
        </p:spPr>
        <p:txBody>
          <a:bodyPr>
            <a:normAutofit/>
          </a:bodyPr>
          <a:lstStyle/>
          <a:p>
            <a:pPr algn="ctr"/>
            <a:r>
              <a:rPr lang="en-US" dirty="0">
                <a:solidFill>
                  <a:srgbClr val="FFC000"/>
                </a:solidFill>
              </a:rPr>
              <a:t>HYPERTENSION</a:t>
            </a:r>
          </a:p>
        </p:txBody>
      </p:sp>
      <p:sp>
        <p:nvSpPr>
          <p:cNvPr id="4" name="Subtitle 3">
            <a:extLst>
              <a:ext uri="{FF2B5EF4-FFF2-40B4-BE49-F238E27FC236}">
                <a16:creationId xmlns:a16="http://schemas.microsoft.com/office/drawing/2014/main" id="{45879DFB-1D95-302E-23D5-43ABC747B7A8}"/>
              </a:ext>
            </a:extLst>
          </p:cNvPr>
          <p:cNvSpPr>
            <a:spLocks noGrp="1"/>
          </p:cNvSpPr>
          <p:nvPr>
            <p:ph type="subTitle" idx="1"/>
          </p:nvPr>
        </p:nvSpPr>
        <p:spPr>
          <a:xfrm>
            <a:off x="1524000" y="3602037"/>
            <a:ext cx="9144000" cy="2133599"/>
          </a:xfrm>
        </p:spPr>
        <p:txBody>
          <a:bodyPr>
            <a:normAutofit fontScale="77500" lnSpcReduction="20000"/>
          </a:bodyPr>
          <a:lstStyle/>
          <a:p>
            <a:r>
              <a:rPr lang="en-US" sz="2900" dirty="0">
                <a:solidFill>
                  <a:srgbClr val="FFFF00"/>
                </a:solidFill>
              </a:rPr>
              <a:t>Academic Half Day</a:t>
            </a:r>
          </a:p>
          <a:p>
            <a:r>
              <a:rPr lang="en-US" sz="2900" dirty="0">
                <a:solidFill>
                  <a:srgbClr val="FFFF00"/>
                </a:solidFill>
              </a:rPr>
              <a:t>October 7, 2025</a:t>
            </a:r>
          </a:p>
          <a:p>
            <a:endParaRPr lang="en-US" dirty="0"/>
          </a:p>
          <a:p>
            <a:r>
              <a:rPr lang="en-US" sz="2500" dirty="0">
                <a:solidFill>
                  <a:schemeClr val="bg1"/>
                </a:solidFill>
              </a:rPr>
              <a:t>Katharine Dahl, MD</a:t>
            </a:r>
          </a:p>
          <a:p>
            <a:r>
              <a:rPr lang="en-US" sz="2500" dirty="0">
                <a:solidFill>
                  <a:schemeClr val="bg1"/>
                </a:solidFill>
              </a:rPr>
              <a:t>Arizona Kidney Disease &amp; Hypertension Center</a:t>
            </a:r>
          </a:p>
          <a:p>
            <a:r>
              <a:rPr lang="en-US" sz="2500" dirty="0">
                <a:solidFill>
                  <a:schemeClr val="bg1"/>
                </a:solidFill>
              </a:rPr>
              <a:t>kdahl1@arizona.edu</a:t>
            </a:r>
          </a:p>
        </p:txBody>
      </p:sp>
    </p:spTree>
    <p:extLst>
      <p:ext uri="{BB962C8B-B14F-4D97-AF65-F5344CB8AC3E}">
        <p14:creationId xmlns:p14="http://schemas.microsoft.com/office/powerpoint/2010/main" val="28744256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B9B1-F28D-4A1D-B396-5F943087F514}"/>
              </a:ext>
            </a:extLst>
          </p:cNvPr>
          <p:cNvSpPr>
            <a:spLocks noGrp="1"/>
          </p:cNvSpPr>
          <p:nvPr>
            <p:ph type="title"/>
          </p:nvPr>
        </p:nvSpPr>
        <p:spPr/>
        <p:txBody>
          <a:bodyPr>
            <a:normAutofit/>
          </a:bodyPr>
          <a:lstStyle/>
          <a:p>
            <a:pPr algn="ctr"/>
            <a:r>
              <a:rPr lang="en-US" sz="4800" dirty="0">
                <a:solidFill>
                  <a:srgbClr val="FFC000"/>
                </a:solidFill>
              </a:rPr>
              <a:t>Definition of Hypertension</a:t>
            </a:r>
          </a:p>
        </p:txBody>
      </p:sp>
      <p:sp>
        <p:nvSpPr>
          <p:cNvPr id="4" name="Text Placeholder 3">
            <a:extLst>
              <a:ext uri="{FF2B5EF4-FFF2-40B4-BE49-F238E27FC236}">
                <a16:creationId xmlns:a16="http://schemas.microsoft.com/office/drawing/2014/main" id="{4CA445AE-2810-3E38-EA91-77B2AEB18E5C}"/>
              </a:ext>
            </a:extLst>
          </p:cNvPr>
          <p:cNvSpPr>
            <a:spLocks noGrp="1"/>
          </p:cNvSpPr>
          <p:nvPr>
            <p:ph type="body" idx="1"/>
          </p:nvPr>
        </p:nvSpPr>
        <p:spPr>
          <a:xfrm>
            <a:off x="1845686" y="1714007"/>
            <a:ext cx="5157787" cy="823912"/>
          </a:xfrm>
        </p:spPr>
        <p:txBody>
          <a:bodyPr/>
          <a:lstStyle/>
          <a:p>
            <a:r>
              <a:rPr lang="en-US" sz="2800" dirty="0">
                <a:solidFill>
                  <a:schemeClr val="bg1"/>
                </a:solidFill>
              </a:rPr>
              <a:t>ACC/AHA 2017 &amp; 2025</a:t>
            </a:r>
          </a:p>
          <a:p>
            <a:endParaRPr lang="en-US" dirty="0"/>
          </a:p>
        </p:txBody>
      </p:sp>
      <p:sp>
        <p:nvSpPr>
          <p:cNvPr id="3" name="Content Placeholder 2">
            <a:extLst>
              <a:ext uri="{FF2B5EF4-FFF2-40B4-BE49-F238E27FC236}">
                <a16:creationId xmlns:a16="http://schemas.microsoft.com/office/drawing/2014/main" id="{8BA8D991-89D2-4377-AF13-4888D80C6247}"/>
              </a:ext>
            </a:extLst>
          </p:cNvPr>
          <p:cNvSpPr>
            <a:spLocks noGrp="1"/>
          </p:cNvSpPr>
          <p:nvPr>
            <p:ph sz="half" idx="2"/>
          </p:nvPr>
        </p:nvSpPr>
        <p:spPr>
          <a:xfrm>
            <a:off x="1864592" y="2417605"/>
            <a:ext cx="5157787" cy="3684588"/>
          </a:xfrm>
        </p:spPr>
        <p:txBody>
          <a:bodyPr>
            <a:normAutofit/>
          </a:bodyPr>
          <a:lstStyle/>
          <a:p>
            <a:pPr marL="0" indent="0">
              <a:buNone/>
            </a:pPr>
            <a:r>
              <a:rPr lang="en-US" sz="2400" dirty="0">
                <a:solidFill>
                  <a:schemeClr val="bg1"/>
                </a:solidFill>
              </a:rPr>
              <a:t>Normal BP: &lt;120/80</a:t>
            </a:r>
          </a:p>
          <a:p>
            <a:pPr marL="0" indent="0">
              <a:buNone/>
            </a:pPr>
            <a:r>
              <a:rPr lang="en-US" sz="2400" dirty="0">
                <a:solidFill>
                  <a:schemeClr val="bg1"/>
                </a:solidFill>
              </a:rPr>
              <a:t>Elevated BP: 120-129/80</a:t>
            </a:r>
          </a:p>
          <a:p>
            <a:pPr marL="0" indent="0">
              <a:buNone/>
            </a:pPr>
            <a:r>
              <a:rPr lang="en-US" sz="2400" dirty="0">
                <a:solidFill>
                  <a:schemeClr val="bg1"/>
                </a:solidFill>
              </a:rPr>
              <a:t>Stage 1: 130-139/80-89</a:t>
            </a:r>
          </a:p>
          <a:p>
            <a:pPr marL="0" indent="0">
              <a:buNone/>
            </a:pPr>
            <a:r>
              <a:rPr lang="en-US" sz="2400" dirty="0">
                <a:solidFill>
                  <a:schemeClr val="bg1"/>
                </a:solidFill>
              </a:rPr>
              <a:t>Stage 2: ≥140/90</a:t>
            </a:r>
          </a:p>
        </p:txBody>
      </p:sp>
      <p:sp>
        <p:nvSpPr>
          <p:cNvPr id="7" name="TextBox 6">
            <a:extLst>
              <a:ext uri="{FF2B5EF4-FFF2-40B4-BE49-F238E27FC236}">
                <a16:creationId xmlns:a16="http://schemas.microsoft.com/office/drawing/2014/main" id="{5B898517-B606-8A60-0F2E-C64431C73FB3}"/>
              </a:ext>
            </a:extLst>
          </p:cNvPr>
          <p:cNvSpPr txBox="1"/>
          <p:nvPr/>
        </p:nvSpPr>
        <p:spPr>
          <a:xfrm>
            <a:off x="7003473" y="1553707"/>
            <a:ext cx="4797209" cy="523220"/>
          </a:xfrm>
          <a:prstGeom prst="rect">
            <a:avLst/>
          </a:prstGeom>
          <a:noFill/>
        </p:spPr>
        <p:txBody>
          <a:bodyPr wrap="square" rtlCol="0">
            <a:spAutoFit/>
          </a:bodyPr>
          <a:lstStyle/>
          <a:p>
            <a:r>
              <a:rPr lang="en-US" sz="2800" b="1" dirty="0">
                <a:solidFill>
                  <a:schemeClr val="bg1"/>
                </a:solidFill>
              </a:rPr>
              <a:t>KDIGO 2021</a:t>
            </a:r>
          </a:p>
        </p:txBody>
      </p:sp>
      <p:sp>
        <p:nvSpPr>
          <p:cNvPr id="8" name="TextBox 7">
            <a:extLst>
              <a:ext uri="{FF2B5EF4-FFF2-40B4-BE49-F238E27FC236}">
                <a16:creationId xmlns:a16="http://schemas.microsoft.com/office/drawing/2014/main" id="{132A3634-9C9C-08AB-ECE5-87AE20755050}"/>
              </a:ext>
            </a:extLst>
          </p:cNvPr>
          <p:cNvSpPr txBox="1"/>
          <p:nvPr/>
        </p:nvSpPr>
        <p:spPr>
          <a:xfrm>
            <a:off x="7003473" y="2417605"/>
            <a:ext cx="2843370" cy="461665"/>
          </a:xfrm>
          <a:prstGeom prst="rect">
            <a:avLst/>
          </a:prstGeom>
          <a:noFill/>
        </p:spPr>
        <p:txBody>
          <a:bodyPr wrap="square" rtlCol="0">
            <a:spAutoFit/>
          </a:bodyPr>
          <a:lstStyle/>
          <a:p>
            <a:pPr marL="0" indent="0">
              <a:buNone/>
            </a:pPr>
            <a:r>
              <a:rPr lang="en-US" sz="2400" dirty="0">
                <a:solidFill>
                  <a:schemeClr val="bg1"/>
                </a:solidFill>
              </a:rPr>
              <a:t>HTN: ≥140/90</a:t>
            </a:r>
            <a:endParaRPr lang="en-US" sz="2400" dirty="0"/>
          </a:p>
        </p:txBody>
      </p:sp>
    </p:spTree>
    <p:extLst>
      <p:ext uri="{BB962C8B-B14F-4D97-AF65-F5344CB8AC3E}">
        <p14:creationId xmlns:p14="http://schemas.microsoft.com/office/powerpoint/2010/main" val="2886588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B9B1-F28D-4A1D-B396-5F943087F514}"/>
              </a:ext>
            </a:extLst>
          </p:cNvPr>
          <p:cNvSpPr>
            <a:spLocks noGrp="1"/>
          </p:cNvSpPr>
          <p:nvPr>
            <p:ph type="title"/>
          </p:nvPr>
        </p:nvSpPr>
        <p:spPr/>
        <p:txBody>
          <a:bodyPr>
            <a:normAutofit/>
          </a:bodyPr>
          <a:lstStyle/>
          <a:p>
            <a:r>
              <a:rPr lang="en-US" sz="4800" dirty="0">
                <a:solidFill>
                  <a:srgbClr val="FFC000"/>
                </a:solidFill>
              </a:rPr>
              <a:t>Risk  Factors for Hypertension</a:t>
            </a:r>
          </a:p>
        </p:txBody>
      </p:sp>
      <p:sp>
        <p:nvSpPr>
          <p:cNvPr id="3" name="Content Placeholder 2">
            <a:extLst>
              <a:ext uri="{FF2B5EF4-FFF2-40B4-BE49-F238E27FC236}">
                <a16:creationId xmlns:a16="http://schemas.microsoft.com/office/drawing/2014/main" id="{8BA8D991-89D2-4377-AF13-4888D80C6247}"/>
              </a:ext>
            </a:extLst>
          </p:cNvPr>
          <p:cNvSpPr>
            <a:spLocks noGrp="1"/>
          </p:cNvSpPr>
          <p:nvPr>
            <p:ph idx="1"/>
          </p:nvPr>
        </p:nvSpPr>
        <p:spPr>
          <a:xfrm>
            <a:off x="838200" y="1690688"/>
            <a:ext cx="10515600" cy="4351338"/>
          </a:xfrm>
        </p:spPr>
        <p:txBody>
          <a:bodyPr>
            <a:normAutofit fontScale="92500" lnSpcReduction="10000"/>
          </a:bodyPr>
          <a:lstStyle/>
          <a:p>
            <a:r>
              <a:rPr lang="en-US" sz="3600" dirty="0">
                <a:solidFill>
                  <a:schemeClr val="bg1"/>
                </a:solidFill>
              </a:rPr>
              <a:t>Age</a:t>
            </a:r>
          </a:p>
          <a:p>
            <a:r>
              <a:rPr lang="en-US" sz="3600" dirty="0">
                <a:solidFill>
                  <a:schemeClr val="bg1"/>
                </a:solidFill>
              </a:rPr>
              <a:t>Obesity</a:t>
            </a:r>
          </a:p>
          <a:p>
            <a:r>
              <a:rPr lang="en-US" sz="3600" dirty="0">
                <a:solidFill>
                  <a:schemeClr val="bg1"/>
                </a:solidFill>
              </a:rPr>
              <a:t>Family history</a:t>
            </a:r>
          </a:p>
          <a:p>
            <a:r>
              <a:rPr lang="en-US" sz="3600" dirty="0">
                <a:solidFill>
                  <a:schemeClr val="bg1"/>
                </a:solidFill>
              </a:rPr>
              <a:t>Lack of exercise</a:t>
            </a:r>
          </a:p>
          <a:p>
            <a:r>
              <a:rPr lang="en-US" sz="3600" dirty="0">
                <a:solidFill>
                  <a:schemeClr val="bg1"/>
                </a:solidFill>
              </a:rPr>
              <a:t>Lack of sleep</a:t>
            </a:r>
          </a:p>
          <a:p>
            <a:r>
              <a:rPr lang="en-US" sz="3600" dirty="0">
                <a:solidFill>
                  <a:schemeClr val="bg1"/>
                </a:solidFill>
              </a:rPr>
              <a:t>Social determinants of health</a:t>
            </a:r>
          </a:p>
          <a:p>
            <a:r>
              <a:rPr lang="en-US" sz="3600" dirty="0">
                <a:solidFill>
                  <a:schemeClr val="bg1"/>
                </a:solidFill>
              </a:rPr>
              <a:t>Reduced nephron number</a:t>
            </a:r>
          </a:p>
          <a:p>
            <a:r>
              <a:rPr lang="en-US" sz="3600" dirty="0">
                <a:solidFill>
                  <a:schemeClr val="bg1"/>
                </a:solidFill>
              </a:rPr>
              <a:t>High salt diet (&gt;3g/day)</a:t>
            </a:r>
          </a:p>
          <a:p>
            <a:endParaRPr lang="en-US" sz="3600" dirty="0">
              <a:solidFill>
                <a:schemeClr val="bg1"/>
              </a:solidFill>
            </a:endParaRPr>
          </a:p>
        </p:txBody>
      </p:sp>
    </p:spTree>
    <p:extLst>
      <p:ext uri="{BB962C8B-B14F-4D97-AF65-F5344CB8AC3E}">
        <p14:creationId xmlns:p14="http://schemas.microsoft.com/office/powerpoint/2010/main" val="41609939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CB8C999B-F997-4747-AF34-A9690702B6AB}"/>
              </a:ext>
            </a:extLst>
          </p:cNvPr>
          <p:cNvSpPr>
            <a:spLocks noGrp="1" noChangeArrowheads="1"/>
          </p:cNvSpPr>
          <p:nvPr>
            <p:ph type="title"/>
          </p:nvPr>
        </p:nvSpPr>
        <p:spPr/>
        <p:txBody>
          <a:bodyPr/>
          <a:lstStyle/>
          <a:p>
            <a:r>
              <a:rPr lang="en-US" altLang="en-US" dirty="0">
                <a:solidFill>
                  <a:srgbClr val="FFC000"/>
                </a:solidFill>
              </a:rPr>
              <a:t>Major Causes of Hypertension</a:t>
            </a:r>
          </a:p>
        </p:txBody>
      </p:sp>
      <p:sp>
        <p:nvSpPr>
          <p:cNvPr id="8195" name="Rectangle 3">
            <a:extLst>
              <a:ext uri="{FF2B5EF4-FFF2-40B4-BE49-F238E27FC236}">
                <a16:creationId xmlns:a16="http://schemas.microsoft.com/office/drawing/2014/main" id="{ECDFF87E-7C76-417B-AB3F-34CCECAB341B}"/>
              </a:ext>
            </a:extLst>
          </p:cNvPr>
          <p:cNvSpPr>
            <a:spLocks noGrp="1" noChangeArrowheads="1"/>
          </p:cNvSpPr>
          <p:nvPr>
            <p:ph type="body" idx="1"/>
          </p:nvPr>
        </p:nvSpPr>
        <p:spPr/>
        <p:txBody>
          <a:bodyPr>
            <a:normAutofit lnSpcReduction="10000"/>
          </a:bodyPr>
          <a:lstStyle/>
          <a:p>
            <a:pPr>
              <a:lnSpc>
                <a:spcPct val="90000"/>
              </a:lnSpc>
            </a:pPr>
            <a:r>
              <a:rPr lang="en-US" altLang="en-US" dirty="0">
                <a:solidFill>
                  <a:schemeClr val="bg1"/>
                </a:solidFill>
              </a:rPr>
              <a:t>Essential				90%</a:t>
            </a:r>
          </a:p>
          <a:p>
            <a:pPr marL="0" indent="0">
              <a:lnSpc>
                <a:spcPct val="90000"/>
              </a:lnSpc>
              <a:buNone/>
            </a:pPr>
            <a:r>
              <a:rPr lang="en-US" altLang="en-US" sz="2200" dirty="0">
                <a:solidFill>
                  <a:schemeClr val="bg1"/>
                </a:solidFill>
              </a:rPr>
              <a:t>(no single identifiable cause: combo of genetic, environmental, lifestyle)</a:t>
            </a:r>
            <a:endParaRPr lang="en-US" altLang="en-US" dirty="0">
              <a:solidFill>
                <a:schemeClr val="bg1"/>
              </a:solidFill>
            </a:endParaRPr>
          </a:p>
          <a:p>
            <a:pPr>
              <a:lnSpc>
                <a:spcPct val="90000"/>
              </a:lnSpc>
            </a:pPr>
            <a:r>
              <a:rPr lang="en-US" altLang="en-US" dirty="0">
                <a:solidFill>
                  <a:schemeClr val="bg1"/>
                </a:solidFill>
              </a:rPr>
              <a:t>Renal disease			3%</a:t>
            </a:r>
          </a:p>
          <a:p>
            <a:pPr>
              <a:lnSpc>
                <a:spcPct val="90000"/>
              </a:lnSpc>
            </a:pPr>
            <a:r>
              <a:rPr lang="en-US" altLang="en-US" dirty="0">
                <a:solidFill>
                  <a:schemeClr val="bg1"/>
                </a:solidFill>
              </a:rPr>
              <a:t>Renovascular disease		2%</a:t>
            </a:r>
            <a:r>
              <a:rPr lang="en-US" altLang="en-US" dirty="0"/>
              <a:t> </a:t>
            </a:r>
          </a:p>
          <a:p>
            <a:pPr>
              <a:lnSpc>
                <a:spcPct val="90000"/>
              </a:lnSpc>
            </a:pPr>
            <a:r>
              <a:rPr lang="en-US" altLang="en-US" dirty="0">
                <a:solidFill>
                  <a:schemeClr val="bg1"/>
                </a:solidFill>
              </a:rPr>
              <a:t>Medications			2-4%</a:t>
            </a:r>
          </a:p>
          <a:p>
            <a:pPr>
              <a:lnSpc>
                <a:spcPct val="90000"/>
              </a:lnSpc>
            </a:pPr>
            <a:r>
              <a:rPr lang="en-US" altLang="en-US" dirty="0">
                <a:solidFill>
                  <a:schemeClr val="bg1"/>
                </a:solidFill>
              </a:rPr>
              <a:t>Primary aldosteronism		2%</a:t>
            </a:r>
          </a:p>
          <a:p>
            <a:pPr>
              <a:lnSpc>
                <a:spcPct val="90000"/>
              </a:lnSpc>
            </a:pPr>
            <a:r>
              <a:rPr lang="en-US" altLang="en-US" dirty="0">
                <a:solidFill>
                  <a:schemeClr val="bg1"/>
                </a:solidFill>
              </a:rPr>
              <a:t>Coarctation of the aorta	0.2%</a:t>
            </a:r>
          </a:p>
          <a:p>
            <a:pPr>
              <a:lnSpc>
                <a:spcPct val="90000"/>
              </a:lnSpc>
            </a:pPr>
            <a:r>
              <a:rPr lang="en-US" altLang="en-US" dirty="0">
                <a:solidFill>
                  <a:schemeClr val="bg1"/>
                </a:solidFill>
              </a:rPr>
              <a:t>Pheochromocytoma		0.1%</a:t>
            </a:r>
          </a:p>
          <a:p>
            <a:pPr>
              <a:lnSpc>
                <a:spcPct val="90000"/>
              </a:lnSpc>
            </a:pPr>
            <a:r>
              <a:rPr lang="en-US" altLang="en-US" dirty="0">
                <a:solidFill>
                  <a:schemeClr val="bg1"/>
                </a:solidFill>
              </a:rPr>
              <a:t>All others				0.5%</a:t>
            </a:r>
          </a:p>
        </p:txBody>
      </p:sp>
      <p:sp>
        <p:nvSpPr>
          <p:cNvPr id="8196" name="Text Box 4">
            <a:extLst>
              <a:ext uri="{FF2B5EF4-FFF2-40B4-BE49-F238E27FC236}">
                <a16:creationId xmlns:a16="http://schemas.microsoft.com/office/drawing/2014/main" id="{CCFFB07F-CCA3-4C5B-B891-CF178A5539EB}"/>
              </a:ext>
            </a:extLst>
          </p:cNvPr>
          <p:cNvSpPr txBox="1">
            <a:spLocks noChangeArrowheads="1"/>
          </p:cNvSpPr>
          <p:nvPr/>
        </p:nvSpPr>
        <p:spPr bwMode="auto">
          <a:xfrm>
            <a:off x="1905000" y="6324600"/>
            <a:ext cx="8534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900">
                <a:solidFill>
                  <a:schemeClr val="bg1"/>
                </a:solidFill>
              </a:rPr>
              <a:t>Johnson RJ, Feehally J ed. Comprehensive Clinical Nephrology 2</a:t>
            </a:r>
            <a:r>
              <a:rPr lang="en-US" altLang="en-US" sz="900" baseline="30000">
                <a:solidFill>
                  <a:schemeClr val="bg1"/>
                </a:solidFill>
              </a:rPr>
              <a:t>nd</a:t>
            </a:r>
            <a:r>
              <a:rPr lang="en-US" altLang="en-US" sz="900">
                <a:solidFill>
                  <a:schemeClr val="bg1"/>
                </a:solidFill>
              </a:rPr>
              <a:t> ed. 2003.</a:t>
            </a:r>
            <a:endParaRPr lang="en-US" altLang="en-US" sz="1000">
              <a:solidFill>
                <a:schemeClr val="bg1"/>
              </a:solidFill>
            </a:endParaRPr>
          </a:p>
        </p:txBody>
      </p:sp>
    </p:spTree>
    <p:extLst>
      <p:ext uri="{BB962C8B-B14F-4D97-AF65-F5344CB8AC3E}">
        <p14:creationId xmlns:p14="http://schemas.microsoft.com/office/powerpoint/2010/main" val="3383071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B9B1-F28D-4A1D-B396-5F943087F514}"/>
              </a:ext>
            </a:extLst>
          </p:cNvPr>
          <p:cNvSpPr>
            <a:spLocks noGrp="1"/>
          </p:cNvSpPr>
          <p:nvPr>
            <p:ph type="title"/>
          </p:nvPr>
        </p:nvSpPr>
        <p:spPr/>
        <p:txBody>
          <a:bodyPr>
            <a:normAutofit/>
          </a:bodyPr>
          <a:lstStyle/>
          <a:p>
            <a:r>
              <a:rPr lang="en-US" sz="4800" dirty="0">
                <a:solidFill>
                  <a:srgbClr val="FFC000"/>
                </a:solidFill>
              </a:rPr>
              <a:t>Medications Causing Hypertension</a:t>
            </a:r>
          </a:p>
        </p:txBody>
      </p:sp>
      <p:sp>
        <p:nvSpPr>
          <p:cNvPr id="3" name="Content Placeholder 2">
            <a:extLst>
              <a:ext uri="{FF2B5EF4-FFF2-40B4-BE49-F238E27FC236}">
                <a16:creationId xmlns:a16="http://schemas.microsoft.com/office/drawing/2014/main" id="{8BA8D991-89D2-4377-AF13-4888D80C6247}"/>
              </a:ext>
            </a:extLst>
          </p:cNvPr>
          <p:cNvSpPr>
            <a:spLocks noGrp="1"/>
          </p:cNvSpPr>
          <p:nvPr>
            <p:ph idx="1"/>
          </p:nvPr>
        </p:nvSpPr>
        <p:spPr>
          <a:xfrm>
            <a:off x="838200" y="1690688"/>
            <a:ext cx="10515600" cy="4351338"/>
          </a:xfrm>
        </p:spPr>
        <p:txBody>
          <a:bodyPr>
            <a:normAutofit fontScale="70000" lnSpcReduction="20000"/>
          </a:bodyPr>
          <a:lstStyle/>
          <a:p>
            <a:r>
              <a:rPr lang="en-US" sz="3600" dirty="0">
                <a:solidFill>
                  <a:schemeClr val="bg1"/>
                </a:solidFill>
              </a:rPr>
              <a:t>Oral contraceptives</a:t>
            </a:r>
          </a:p>
          <a:p>
            <a:r>
              <a:rPr lang="en-US" sz="3600" dirty="0">
                <a:solidFill>
                  <a:schemeClr val="bg1"/>
                </a:solidFill>
              </a:rPr>
              <a:t>NSAIDs</a:t>
            </a:r>
          </a:p>
          <a:p>
            <a:r>
              <a:rPr lang="en-US" sz="3600" dirty="0">
                <a:solidFill>
                  <a:schemeClr val="bg1"/>
                </a:solidFill>
              </a:rPr>
              <a:t>Antidepressants</a:t>
            </a:r>
          </a:p>
          <a:p>
            <a:r>
              <a:rPr lang="en-US" sz="3600" dirty="0">
                <a:solidFill>
                  <a:schemeClr val="bg1"/>
                </a:solidFill>
              </a:rPr>
              <a:t>Corticosteroids</a:t>
            </a:r>
          </a:p>
          <a:p>
            <a:r>
              <a:rPr lang="en-US" sz="3600" dirty="0">
                <a:solidFill>
                  <a:schemeClr val="bg1"/>
                </a:solidFill>
              </a:rPr>
              <a:t>Decongestants: phenylephrine, pseudoephedrine</a:t>
            </a:r>
          </a:p>
          <a:p>
            <a:r>
              <a:rPr lang="en-US" sz="3600" dirty="0">
                <a:solidFill>
                  <a:schemeClr val="bg1"/>
                </a:solidFill>
              </a:rPr>
              <a:t>Erythropoietin</a:t>
            </a:r>
          </a:p>
          <a:p>
            <a:r>
              <a:rPr lang="en-US" sz="3600" dirty="0">
                <a:solidFill>
                  <a:schemeClr val="bg1"/>
                </a:solidFill>
              </a:rPr>
              <a:t>Calcineurin inhibitors</a:t>
            </a:r>
          </a:p>
          <a:p>
            <a:r>
              <a:rPr lang="en-US" sz="3600" dirty="0">
                <a:solidFill>
                  <a:schemeClr val="bg1"/>
                </a:solidFill>
              </a:rPr>
              <a:t>Stimulants</a:t>
            </a:r>
          </a:p>
          <a:p>
            <a:r>
              <a:rPr lang="en-US" sz="3600" dirty="0">
                <a:solidFill>
                  <a:schemeClr val="bg1"/>
                </a:solidFill>
              </a:rPr>
              <a:t>Atypical antipsychotics</a:t>
            </a:r>
          </a:p>
          <a:p>
            <a:r>
              <a:rPr lang="en-US" sz="3600" dirty="0">
                <a:solidFill>
                  <a:schemeClr val="bg1"/>
                </a:solidFill>
              </a:rPr>
              <a:t>Angiogenesis inhibitors</a:t>
            </a:r>
          </a:p>
          <a:p>
            <a:r>
              <a:rPr lang="en-US" sz="3600" dirty="0">
                <a:solidFill>
                  <a:schemeClr val="bg1"/>
                </a:solidFill>
              </a:rPr>
              <a:t>Tyrosine kinase inhibitors</a:t>
            </a:r>
          </a:p>
        </p:txBody>
      </p:sp>
    </p:spTree>
    <p:extLst>
      <p:ext uri="{BB962C8B-B14F-4D97-AF65-F5344CB8AC3E}">
        <p14:creationId xmlns:p14="http://schemas.microsoft.com/office/powerpoint/2010/main" val="2882582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8FA2E-DC62-2445-A2B8-257AB9115C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EC6C59-FA18-24C0-9B37-08DEE977FCA9}"/>
              </a:ext>
            </a:extLst>
          </p:cNvPr>
          <p:cNvSpPr>
            <a:spLocks noGrp="1"/>
          </p:cNvSpPr>
          <p:nvPr>
            <p:ph type="title"/>
          </p:nvPr>
        </p:nvSpPr>
        <p:spPr/>
        <p:txBody>
          <a:bodyPr>
            <a:normAutofit/>
          </a:bodyPr>
          <a:lstStyle/>
          <a:p>
            <a:pPr algn="ctr"/>
            <a:r>
              <a:rPr lang="en-US" sz="4800" dirty="0">
                <a:solidFill>
                  <a:srgbClr val="FFC000"/>
                </a:solidFill>
              </a:rPr>
              <a:t>Treatment of Hypertension</a:t>
            </a:r>
          </a:p>
        </p:txBody>
      </p:sp>
      <p:sp>
        <p:nvSpPr>
          <p:cNvPr id="4" name="Text Placeholder 3">
            <a:extLst>
              <a:ext uri="{FF2B5EF4-FFF2-40B4-BE49-F238E27FC236}">
                <a16:creationId xmlns:a16="http://schemas.microsoft.com/office/drawing/2014/main" id="{AF16485C-F68D-B95A-084B-0FCD83BED8BE}"/>
              </a:ext>
            </a:extLst>
          </p:cNvPr>
          <p:cNvSpPr>
            <a:spLocks noGrp="1"/>
          </p:cNvSpPr>
          <p:nvPr>
            <p:ph type="body" idx="1"/>
          </p:nvPr>
        </p:nvSpPr>
        <p:spPr/>
        <p:txBody>
          <a:bodyPr/>
          <a:lstStyle/>
          <a:p>
            <a:r>
              <a:rPr lang="en-US" sz="2800" dirty="0">
                <a:solidFill>
                  <a:schemeClr val="bg1"/>
                </a:solidFill>
              </a:rPr>
              <a:t>ACC/AHA 2017</a:t>
            </a:r>
          </a:p>
          <a:p>
            <a:endParaRPr lang="en-US" dirty="0"/>
          </a:p>
        </p:txBody>
      </p:sp>
      <p:sp>
        <p:nvSpPr>
          <p:cNvPr id="3" name="Content Placeholder 2">
            <a:extLst>
              <a:ext uri="{FF2B5EF4-FFF2-40B4-BE49-F238E27FC236}">
                <a16:creationId xmlns:a16="http://schemas.microsoft.com/office/drawing/2014/main" id="{F1A657CC-7B62-0E8B-9304-645FA2C5F705}"/>
              </a:ext>
            </a:extLst>
          </p:cNvPr>
          <p:cNvSpPr>
            <a:spLocks noGrp="1"/>
          </p:cNvSpPr>
          <p:nvPr>
            <p:ph sz="half" idx="2"/>
          </p:nvPr>
        </p:nvSpPr>
        <p:spPr>
          <a:xfrm>
            <a:off x="839788" y="2505075"/>
            <a:ext cx="3684915" cy="3684588"/>
          </a:xfrm>
        </p:spPr>
        <p:txBody>
          <a:bodyPr>
            <a:normAutofit fontScale="92500" lnSpcReduction="20000"/>
          </a:bodyPr>
          <a:lstStyle/>
          <a:p>
            <a:pPr marL="0" indent="0">
              <a:buNone/>
            </a:pPr>
            <a:r>
              <a:rPr lang="en-US" sz="2400" dirty="0">
                <a:solidFill>
                  <a:schemeClr val="bg1"/>
                </a:solidFill>
              </a:rPr>
              <a:t>Stage 1: 130-139/80-89</a:t>
            </a:r>
          </a:p>
          <a:p>
            <a:pPr marL="0" indent="0">
              <a:buNone/>
            </a:pPr>
            <a:r>
              <a:rPr lang="en-US" sz="2400" dirty="0">
                <a:solidFill>
                  <a:schemeClr val="bg1"/>
                </a:solidFill>
              </a:rPr>
              <a:t>- Meds if high risk ASCVD 10 year risk &gt;10%</a:t>
            </a:r>
          </a:p>
          <a:p>
            <a:pPr marL="0" indent="0">
              <a:buNone/>
            </a:pPr>
            <a:r>
              <a:rPr lang="en-US" sz="2400" dirty="0">
                <a:solidFill>
                  <a:schemeClr val="bg1"/>
                </a:solidFill>
              </a:rPr>
              <a:t>Stage 2: ≥140/≥90</a:t>
            </a:r>
          </a:p>
          <a:p>
            <a:pPr>
              <a:buFontTx/>
              <a:buChar char="-"/>
            </a:pPr>
            <a:r>
              <a:rPr lang="en-US" sz="2400" dirty="0">
                <a:solidFill>
                  <a:schemeClr val="bg1"/>
                </a:solidFill>
              </a:rPr>
              <a:t>Start meds</a:t>
            </a:r>
          </a:p>
          <a:p>
            <a:pPr marL="0" indent="0">
              <a:buNone/>
            </a:pPr>
            <a:r>
              <a:rPr lang="en-US" sz="2400" dirty="0">
                <a:solidFill>
                  <a:schemeClr val="bg1"/>
                </a:solidFill>
              </a:rPr>
              <a:t>- If BP 20/10mm/hg above BP target, 2 first line drugs</a:t>
            </a:r>
          </a:p>
          <a:p>
            <a:pPr marL="0" indent="0">
              <a:buNone/>
            </a:pPr>
            <a:endParaRPr lang="en-US" sz="2400" dirty="0">
              <a:solidFill>
                <a:schemeClr val="bg1"/>
              </a:solidFill>
            </a:endParaRPr>
          </a:p>
        </p:txBody>
      </p:sp>
      <p:sp>
        <p:nvSpPr>
          <p:cNvPr id="5" name="Text Placeholder 4">
            <a:extLst>
              <a:ext uri="{FF2B5EF4-FFF2-40B4-BE49-F238E27FC236}">
                <a16:creationId xmlns:a16="http://schemas.microsoft.com/office/drawing/2014/main" id="{2F1EE4A5-972B-118B-247C-A75BFBFDC802}"/>
              </a:ext>
            </a:extLst>
          </p:cNvPr>
          <p:cNvSpPr>
            <a:spLocks noGrp="1"/>
          </p:cNvSpPr>
          <p:nvPr>
            <p:ph type="body" sz="quarter" idx="3"/>
          </p:nvPr>
        </p:nvSpPr>
        <p:spPr>
          <a:xfrm>
            <a:off x="4524704" y="1681163"/>
            <a:ext cx="2569780" cy="823912"/>
          </a:xfrm>
        </p:spPr>
        <p:txBody>
          <a:bodyPr/>
          <a:lstStyle/>
          <a:p>
            <a:r>
              <a:rPr lang="en-US" sz="2800" dirty="0">
                <a:solidFill>
                  <a:schemeClr val="bg1"/>
                </a:solidFill>
              </a:rPr>
              <a:t>ACC/AHA 2025</a:t>
            </a:r>
          </a:p>
          <a:p>
            <a:endParaRPr lang="en-US" dirty="0"/>
          </a:p>
        </p:txBody>
      </p:sp>
      <p:sp>
        <p:nvSpPr>
          <p:cNvPr id="6" name="Content Placeholder 5">
            <a:extLst>
              <a:ext uri="{FF2B5EF4-FFF2-40B4-BE49-F238E27FC236}">
                <a16:creationId xmlns:a16="http://schemas.microsoft.com/office/drawing/2014/main" id="{A1970DAF-D7D0-D379-278C-59E64F4FF991}"/>
              </a:ext>
            </a:extLst>
          </p:cNvPr>
          <p:cNvSpPr>
            <a:spLocks noGrp="1"/>
          </p:cNvSpPr>
          <p:nvPr>
            <p:ph sz="quarter" idx="4"/>
          </p:nvPr>
        </p:nvSpPr>
        <p:spPr>
          <a:xfrm>
            <a:off x="4524703" y="2505075"/>
            <a:ext cx="3831021" cy="3684588"/>
          </a:xfrm>
        </p:spPr>
        <p:txBody>
          <a:bodyPr>
            <a:normAutofit fontScale="92500" lnSpcReduction="20000"/>
          </a:bodyPr>
          <a:lstStyle/>
          <a:p>
            <a:pPr marL="0" indent="0">
              <a:buNone/>
            </a:pPr>
            <a:r>
              <a:rPr lang="en-US" sz="2400" dirty="0">
                <a:solidFill>
                  <a:schemeClr val="bg1"/>
                </a:solidFill>
              </a:rPr>
              <a:t>Stage 1: BP 130-139/80-89, start meds if high risk:</a:t>
            </a:r>
          </a:p>
          <a:p>
            <a:pPr>
              <a:buFontTx/>
              <a:buChar char="-"/>
            </a:pPr>
            <a:r>
              <a:rPr lang="en-US" sz="2400" dirty="0">
                <a:solidFill>
                  <a:schemeClr val="bg1"/>
                </a:solidFill>
              </a:rPr>
              <a:t>CVD, CKD, DM present</a:t>
            </a:r>
          </a:p>
          <a:p>
            <a:pPr>
              <a:buFontTx/>
              <a:buChar char="-"/>
            </a:pPr>
            <a:r>
              <a:rPr lang="en-US" sz="2400" dirty="0">
                <a:solidFill>
                  <a:srgbClr val="FFFF00"/>
                </a:solidFill>
              </a:rPr>
              <a:t>PREVENT risk model </a:t>
            </a:r>
            <a:r>
              <a:rPr lang="en-US" sz="2400" dirty="0">
                <a:solidFill>
                  <a:schemeClr val="bg1"/>
                </a:solidFill>
              </a:rPr>
              <a:t>has ≥ 10% cardiac risk in 10 years</a:t>
            </a:r>
          </a:p>
          <a:p>
            <a:pPr marL="0" indent="0">
              <a:buNone/>
            </a:pPr>
            <a:r>
              <a:rPr lang="en-US" sz="2400" dirty="0">
                <a:solidFill>
                  <a:schemeClr val="bg1"/>
                </a:solidFill>
              </a:rPr>
              <a:t>Stage 2: BP ≥140/≥90</a:t>
            </a:r>
          </a:p>
          <a:p>
            <a:pPr>
              <a:buFontTx/>
              <a:buChar char="-"/>
            </a:pPr>
            <a:r>
              <a:rPr lang="en-US" sz="2400" dirty="0">
                <a:solidFill>
                  <a:srgbClr val="FFFF00"/>
                </a:solidFill>
              </a:rPr>
              <a:t>Start 2 first line drugs</a:t>
            </a:r>
          </a:p>
          <a:p>
            <a:pPr>
              <a:buFontTx/>
              <a:buChar char="-"/>
            </a:pPr>
            <a:endParaRPr lang="en-US" sz="2400" dirty="0">
              <a:solidFill>
                <a:srgbClr val="FFFF00"/>
              </a:solidFill>
            </a:endParaRPr>
          </a:p>
          <a:p>
            <a:pPr>
              <a:buFontTx/>
              <a:buChar char="-"/>
            </a:pPr>
            <a:r>
              <a:rPr lang="en-US" sz="2400" dirty="0">
                <a:solidFill>
                  <a:srgbClr val="FFFF00"/>
                </a:solidFill>
              </a:rPr>
              <a:t>If frail, ≥ 85yrs old, orthostatic hypotension, may relax goals  to &lt;140/90 if risk of adverse events is high</a:t>
            </a:r>
          </a:p>
          <a:p>
            <a:pPr marL="0" indent="0">
              <a:buNone/>
            </a:pPr>
            <a:endParaRPr lang="en-US" dirty="0">
              <a:solidFill>
                <a:schemeClr val="bg1"/>
              </a:solidFill>
            </a:endParaRPr>
          </a:p>
        </p:txBody>
      </p:sp>
      <p:sp>
        <p:nvSpPr>
          <p:cNvPr id="7" name="TextBox 6">
            <a:extLst>
              <a:ext uri="{FF2B5EF4-FFF2-40B4-BE49-F238E27FC236}">
                <a16:creationId xmlns:a16="http://schemas.microsoft.com/office/drawing/2014/main" id="{9B5B6BBA-C92B-BA3A-C913-9AFE8FBD0CAD}"/>
              </a:ext>
            </a:extLst>
          </p:cNvPr>
          <p:cNvSpPr txBox="1"/>
          <p:nvPr/>
        </p:nvSpPr>
        <p:spPr>
          <a:xfrm>
            <a:off x="8891752" y="1574661"/>
            <a:ext cx="2790496" cy="523220"/>
          </a:xfrm>
          <a:prstGeom prst="rect">
            <a:avLst/>
          </a:prstGeom>
          <a:noFill/>
        </p:spPr>
        <p:txBody>
          <a:bodyPr wrap="square" rtlCol="0">
            <a:spAutoFit/>
          </a:bodyPr>
          <a:lstStyle/>
          <a:p>
            <a:r>
              <a:rPr lang="en-US" sz="2800" b="1" dirty="0">
                <a:solidFill>
                  <a:schemeClr val="bg1"/>
                </a:solidFill>
              </a:rPr>
              <a:t>KDIGO 2021</a:t>
            </a:r>
          </a:p>
        </p:txBody>
      </p:sp>
      <p:sp>
        <p:nvSpPr>
          <p:cNvPr id="9" name="TextBox 8">
            <a:extLst>
              <a:ext uri="{FF2B5EF4-FFF2-40B4-BE49-F238E27FC236}">
                <a16:creationId xmlns:a16="http://schemas.microsoft.com/office/drawing/2014/main" id="{C464D0FD-0AC5-C7CF-44C0-5FD215B2D5D1}"/>
              </a:ext>
            </a:extLst>
          </p:cNvPr>
          <p:cNvSpPr txBox="1"/>
          <p:nvPr/>
        </p:nvSpPr>
        <p:spPr>
          <a:xfrm>
            <a:off x="9159766" y="2505075"/>
            <a:ext cx="2522482" cy="1107996"/>
          </a:xfrm>
          <a:prstGeom prst="rect">
            <a:avLst/>
          </a:prstGeom>
          <a:noFill/>
        </p:spPr>
        <p:txBody>
          <a:bodyPr wrap="square" rtlCol="0">
            <a:spAutoFit/>
          </a:bodyPr>
          <a:lstStyle/>
          <a:p>
            <a:pPr marL="0" indent="0">
              <a:buNone/>
            </a:pPr>
            <a:r>
              <a:rPr lang="en-US" sz="2400" dirty="0">
                <a:solidFill>
                  <a:schemeClr val="bg1"/>
                </a:solidFill>
              </a:rPr>
              <a:t>SBP &lt;120</a:t>
            </a:r>
          </a:p>
          <a:p>
            <a:pPr marL="0" indent="0">
              <a:buNone/>
            </a:pPr>
            <a:r>
              <a:rPr lang="en-US" sz="2400" dirty="0">
                <a:solidFill>
                  <a:schemeClr val="bg1"/>
                </a:solidFill>
              </a:rPr>
              <a:t>Unless frail</a:t>
            </a:r>
            <a:endParaRPr lang="en-US" sz="2400" dirty="0"/>
          </a:p>
          <a:p>
            <a:endParaRPr lang="en-US" dirty="0"/>
          </a:p>
        </p:txBody>
      </p:sp>
    </p:spTree>
    <p:extLst>
      <p:ext uri="{BB962C8B-B14F-4D97-AF65-F5344CB8AC3E}">
        <p14:creationId xmlns:p14="http://schemas.microsoft.com/office/powerpoint/2010/main" val="4116480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D8623-4543-628A-B375-57DD956064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BABA67-59FF-E74B-018D-F8D4B917483E}"/>
              </a:ext>
            </a:extLst>
          </p:cNvPr>
          <p:cNvSpPr>
            <a:spLocks noGrp="1"/>
          </p:cNvSpPr>
          <p:nvPr>
            <p:ph type="title"/>
          </p:nvPr>
        </p:nvSpPr>
        <p:spPr/>
        <p:txBody>
          <a:bodyPr>
            <a:normAutofit/>
          </a:bodyPr>
          <a:lstStyle/>
          <a:p>
            <a:r>
              <a:rPr lang="en-US" sz="4800" dirty="0">
                <a:solidFill>
                  <a:srgbClr val="FFC000"/>
                </a:solidFill>
              </a:rPr>
              <a:t>Cardiac Risk Stratification</a:t>
            </a:r>
          </a:p>
        </p:txBody>
      </p:sp>
      <p:sp>
        <p:nvSpPr>
          <p:cNvPr id="4" name="Text Placeholder 3">
            <a:extLst>
              <a:ext uri="{FF2B5EF4-FFF2-40B4-BE49-F238E27FC236}">
                <a16:creationId xmlns:a16="http://schemas.microsoft.com/office/drawing/2014/main" id="{ECD6CF0F-DC02-CCF4-8C87-A0B033830885}"/>
              </a:ext>
            </a:extLst>
          </p:cNvPr>
          <p:cNvSpPr>
            <a:spLocks noGrp="1"/>
          </p:cNvSpPr>
          <p:nvPr>
            <p:ph type="body" idx="1"/>
          </p:nvPr>
        </p:nvSpPr>
        <p:spPr>
          <a:xfrm>
            <a:off x="839788" y="1516890"/>
            <a:ext cx="5157787" cy="823912"/>
          </a:xfrm>
        </p:spPr>
        <p:txBody>
          <a:bodyPr>
            <a:normAutofit/>
          </a:bodyPr>
          <a:lstStyle/>
          <a:p>
            <a:r>
              <a:rPr lang="en-US" sz="2800" dirty="0">
                <a:solidFill>
                  <a:srgbClr val="FFB5F5"/>
                </a:solidFill>
              </a:rPr>
              <a:t>ASCVD Calculator</a:t>
            </a:r>
          </a:p>
          <a:p>
            <a:endParaRPr lang="en-US" dirty="0"/>
          </a:p>
        </p:txBody>
      </p:sp>
      <p:sp>
        <p:nvSpPr>
          <p:cNvPr id="3" name="Content Placeholder 2">
            <a:extLst>
              <a:ext uri="{FF2B5EF4-FFF2-40B4-BE49-F238E27FC236}">
                <a16:creationId xmlns:a16="http://schemas.microsoft.com/office/drawing/2014/main" id="{5CB5E031-439C-BB80-5FAD-75B65DA4E800}"/>
              </a:ext>
            </a:extLst>
          </p:cNvPr>
          <p:cNvSpPr>
            <a:spLocks noGrp="1"/>
          </p:cNvSpPr>
          <p:nvPr>
            <p:ph sz="half" idx="2"/>
          </p:nvPr>
        </p:nvSpPr>
        <p:spPr>
          <a:xfrm>
            <a:off x="839788" y="2167003"/>
            <a:ext cx="4299771" cy="4022660"/>
          </a:xfrm>
        </p:spPr>
        <p:txBody>
          <a:bodyPr>
            <a:normAutofit/>
          </a:bodyPr>
          <a:lstStyle/>
          <a:p>
            <a:r>
              <a:rPr lang="en-US" sz="2400" dirty="0">
                <a:solidFill>
                  <a:schemeClr val="bg1"/>
                </a:solidFill>
              </a:rPr>
              <a:t>Outcomes: MI, stroke, CHD death</a:t>
            </a:r>
          </a:p>
          <a:p>
            <a:r>
              <a:rPr lang="en-US" sz="2400" dirty="0">
                <a:solidFill>
                  <a:schemeClr val="bg1"/>
                </a:solidFill>
              </a:rPr>
              <a:t>Age: 40-79</a:t>
            </a:r>
          </a:p>
          <a:p>
            <a:r>
              <a:rPr lang="en-US" sz="2400" dirty="0">
                <a:solidFill>
                  <a:schemeClr val="bg1"/>
                </a:solidFill>
              </a:rPr>
              <a:t>Risk Domains: </a:t>
            </a:r>
          </a:p>
          <a:p>
            <a:pPr lvl="1"/>
            <a:r>
              <a:rPr lang="en-US" sz="2000" dirty="0">
                <a:solidFill>
                  <a:schemeClr val="bg1"/>
                </a:solidFill>
              </a:rPr>
              <a:t>race-based</a:t>
            </a:r>
          </a:p>
          <a:p>
            <a:pPr lvl="1"/>
            <a:endParaRPr lang="en-US" sz="2000" dirty="0">
              <a:solidFill>
                <a:schemeClr val="bg1"/>
              </a:solidFill>
            </a:endParaRPr>
          </a:p>
          <a:p>
            <a:pPr marL="457200" lvl="1" indent="0">
              <a:buNone/>
            </a:pPr>
            <a:endParaRPr lang="en-US" sz="2000" dirty="0">
              <a:solidFill>
                <a:schemeClr val="bg1"/>
              </a:solidFill>
            </a:endParaRPr>
          </a:p>
          <a:p>
            <a:pPr marL="457200" lvl="1" indent="0">
              <a:buNone/>
            </a:pPr>
            <a:endParaRPr lang="en-US" sz="2000" dirty="0">
              <a:solidFill>
                <a:schemeClr val="bg1"/>
              </a:solidFill>
            </a:endParaRPr>
          </a:p>
          <a:p>
            <a:pPr marL="457200" lvl="1" indent="0">
              <a:buNone/>
            </a:pPr>
            <a:endParaRPr lang="en-US" sz="2000" dirty="0">
              <a:solidFill>
                <a:schemeClr val="bg1"/>
              </a:solidFill>
            </a:endParaRPr>
          </a:p>
          <a:p>
            <a:r>
              <a:rPr lang="en-US" sz="2400" dirty="0">
                <a:solidFill>
                  <a:schemeClr val="bg1"/>
                </a:solidFill>
              </a:rPr>
              <a:t>Long term Risk: 10y</a:t>
            </a:r>
          </a:p>
        </p:txBody>
      </p:sp>
      <p:sp>
        <p:nvSpPr>
          <p:cNvPr id="5" name="Text Placeholder 4">
            <a:extLst>
              <a:ext uri="{FF2B5EF4-FFF2-40B4-BE49-F238E27FC236}">
                <a16:creationId xmlns:a16="http://schemas.microsoft.com/office/drawing/2014/main" id="{86C2B997-2250-1513-5499-96B48E52438F}"/>
              </a:ext>
            </a:extLst>
          </p:cNvPr>
          <p:cNvSpPr>
            <a:spLocks noGrp="1"/>
          </p:cNvSpPr>
          <p:nvPr>
            <p:ph type="body" sz="quarter" idx="3"/>
          </p:nvPr>
        </p:nvSpPr>
        <p:spPr>
          <a:xfrm>
            <a:off x="6169024" y="2093119"/>
            <a:ext cx="5183188" cy="823912"/>
          </a:xfrm>
        </p:spPr>
        <p:txBody>
          <a:bodyPr>
            <a:normAutofit/>
          </a:bodyPr>
          <a:lstStyle/>
          <a:p>
            <a:r>
              <a:rPr lang="en-US" sz="2800" dirty="0">
                <a:solidFill>
                  <a:srgbClr val="FF0071"/>
                </a:solidFill>
                <a:hlinkClick r:id="rId2">
                  <a:extLst>
                    <a:ext uri="{A12FA001-AC4F-418D-AE19-62706E023703}">
                      <ahyp:hlinkClr xmlns:ahyp="http://schemas.microsoft.com/office/drawing/2018/hyperlinkcolor" val="tx"/>
                    </a:ext>
                  </a:extLst>
                </a:hlinkClick>
              </a:rPr>
              <a:t>PREVENT risk calculator</a:t>
            </a:r>
            <a:endParaRPr lang="en-US" sz="2800" dirty="0">
              <a:solidFill>
                <a:srgbClr val="FF0071"/>
              </a:solidFill>
            </a:endParaRPr>
          </a:p>
          <a:p>
            <a:endParaRPr lang="en-US" sz="2800" dirty="0">
              <a:solidFill>
                <a:srgbClr val="FF0000"/>
              </a:solidFill>
            </a:endParaRPr>
          </a:p>
          <a:p>
            <a:endParaRPr lang="en-US" dirty="0"/>
          </a:p>
        </p:txBody>
      </p:sp>
      <p:sp>
        <p:nvSpPr>
          <p:cNvPr id="6" name="Content Placeholder 5">
            <a:extLst>
              <a:ext uri="{FF2B5EF4-FFF2-40B4-BE49-F238E27FC236}">
                <a16:creationId xmlns:a16="http://schemas.microsoft.com/office/drawing/2014/main" id="{54F6926C-763D-F1A2-62C2-0D5A1EB3CC62}"/>
              </a:ext>
            </a:extLst>
          </p:cNvPr>
          <p:cNvSpPr>
            <a:spLocks noGrp="1"/>
          </p:cNvSpPr>
          <p:nvPr>
            <p:ph sz="quarter" idx="4"/>
          </p:nvPr>
        </p:nvSpPr>
        <p:spPr>
          <a:xfrm>
            <a:off x="5691352" y="2167003"/>
            <a:ext cx="4162096" cy="4022660"/>
          </a:xfrm>
        </p:spPr>
        <p:txBody>
          <a:bodyPr>
            <a:normAutofit/>
          </a:bodyPr>
          <a:lstStyle/>
          <a:p>
            <a:r>
              <a:rPr lang="en-US" sz="2400" dirty="0">
                <a:solidFill>
                  <a:schemeClr val="bg1"/>
                </a:solidFill>
              </a:rPr>
              <a:t>Outcomes: MI, stroke, CHD death </a:t>
            </a:r>
            <a:r>
              <a:rPr lang="en-US" sz="2400" dirty="0">
                <a:solidFill>
                  <a:srgbClr val="FFFF00"/>
                </a:solidFill>
              </a:rPr>
              <a:t>+ heart failure</a:t>
            </a:r>
            <a:endParaRPr lang="en-US" sz="2400" dirty="0">
              <a:solidFill>
                <a:schemeClr val="bg1"/>
              </a:solidFill>
            </a:endParaRPr>
          </a:p>
          <a:p>
            <a:r>
              <a:rPr lang="en-US" sz="2400" dirty="0">
                <a:solidFill>
                  <a:schemeClr val="bg1"/>
                </a:solidFill>
              </a:rPr>
              <a:t>Age: </a:t>
            </a:r>
            <a:r>
              <a:rPr lang="en-US" sz="2400" dirty="0">
                <a:solidFill>
                  <a:srgbClr val="FFFF00"/>
                </a:solidFill>
              </a:rPr>
              <a:t>30</a:t>
            </a:r>
            <a:r>
              <a:rPr lang="en-US" sz="2400" dirty="0">
                <a:solidFill>
                  <a:schemeClr val="bg1"/>
                </a:solidFill>
              </a:rPr>
              <a:t>-79</a:t>
            </a:r>
          </a:p>
          <a:p>
            <a:r>
              <a:rPr lang="en-US" sz="2400" dirty="0">
                <a:solidFill>
                  <a:schemeClr val="bg1"/>
                </a:solidFill>
              </a:rPr>
              <a:t>Risk domains: </a:t>
            </a:r>
          </a:p>
          <a:p>
            <a:pPr lvl="1"/>
            <a:r>
              <a:rPr lang="en-US" sz="2000" dirty="0">
                <a:solidFill>
                  <a:srgbClr val="FFFF00"/>
                </a:solidFill>
              </a:rPr>
              <a:t>not-race based</a:t>
            </a:r>
          </a:p>
          <a:p>
            <a:pPr lvl="1"/>
            <a:r>
              <a:rPr lang="en-US" sz="2000" dirty="0">
                <a:solidFill>
                  <a:srgbClr val="FFFF00"/>
                </a:solidFill>
              </a:rPr>
              <a:t>kidney health: urine </a:t>
            </a:r>
            <a:r>
              <a:rPr lang="en-US" sz="2000" dirty="0" err="1">
                <a:solidFill>
                  <a:srgbClr val="FFFF00"/>
                </a:solidFill>
              </a:rPr>
              <a:t>albumin:creatinine</a:t>
            </a:r>
            <a:r>
              <a:rPr lang="en-US" sz="2000" dirty="0">
                <a:solidFill>
                  <a:srgbClr val="FFFF00"/>
                </a:solidFill>
              </a:rPr>
              <a:t> ratio (ACR)</a:t>
            </a:r>
          </a:p>
          <a:p>
            <a:pPr lvl="1"/>
            <a:r>
              <a:rPr lang="en-US" sz="2000" dirty="0">
                <a:solidFill>
                  <a:srgbClr val="FFFF00"/>
                </a:solidFill>
              </a:rPr>
              <a:t>metabolic factors: A1c </a:t>
            </a:r>
          </a:p>
          <a:p>
            <a:pPr lvl="1"/>
            <a:r>
              <a:rPr lang="en-US" sz="2000" dirty="0">
                <a:solidFill>
                  <a:srgbClr val="FFFF00"/>
                </a:solidFill>
              </a:rPr>
              <a:t>SDOH/SDI: zip code</a:t>
            </a:r>
          </a:p>
          <a:p>
            <a:r>
              <a:rPr lang="en-US" sz="2400" dirty="0">
                <a:solidFill>
                  <a:schemeClr val="bg1"/>
                </a:solidFill>
              </a:rPr>
              <a:t>Long term risk: 10y </a:t>
            </a:r>
            <a:r>
              <a:rPr lang="en-US" sz="2400" dirty="0">
                <a:solidFill>
                  <a:srgbClr val="FFFF00"/>
                </a:solidFill>
              </a:rPr>
              <a:t>+ 30y</a:t>
            </a:r>
          </a:p>
        </p:txBody>
      </p:sp>
    </p:spTree>
    <p:extLst>
      <p:ext uri="{BB962C8B-B14F-4D97-AF65-F5344CB8AC3E}">
        <p14:creationId xmlns:p14="http://schemas.microsoft.com/office/powerpoint/2010/main" val="1384344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25F7F-A3A0-CFC8-B22A-4CC7BFCA63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9EB715-5E10-50C0-BB98-3E0059D852E5}"/>
              </a:ext>
            </a:extLst>
          </p:cNvPr>
          <p:cNvSpPr>
            <a:spLocks noGrp="1"/>
          </p:cNvSpPr>
          <p:nvPr>
            <p:ph type="title"/>
          </p:nvPr>
        </p:nvSpPr>
        <p:spPr/>
        <p:txBody>
          <a:bodyPr>
            <a:normAutofit/>
          </a:bodyPr>
          <a:lstStyle/>
          <a:p>
            <a:r>
              <a:rPr lang="en-US" sz="4800" dirty="0">
                <a:solidFill>
                  <a:srgbClr val="FFC000"/>
                </a:solidFill>
              </a:rPr>
              <a:t>Lifestyle Modifications</a:t>
            </a:r>
          </a:p>
        </p:txBody>
      </p:sp>
      <p:sp>
        <p:nvSpPr>
          <p:cNvPr id="3" name="Content Placeholder 2">
            <a:extLst>
              <a:ext uri="{FF2B5EF4-FFF2-40B4-BE49-F238E27FC236}">
                <a16:creationId xmlns:a16="http://schemas.microsoft.com/office/drawing/2014/main" id="{B9B5C63F-530F-EC57-0E4A-8BD5E14C3E16}"/>
              </a:ext>
            </a:extLst>
          </p:cNvPr>
          <p:cNvSpPr>
            <a:spLocks noGrp="1"/>
          </p:cNvSpPr>
          <p:nvPr>
            <p:ph idx="1"/>
          </p:nvPr>
        </p:nvSpPr>
        <p:spPr>
          <a:xfrm>
            <a:off x="838200" y="1690688"/>
            <a:ext cx="10515600" cy="4351338"/>
          </a:xfrm>
        </p:spPr>
        <p:txBody>
          <a:bodyPr>
            <a:normAutofit/>
          </a:bodyPr>
          <a:lstStyle/>
          <a:p>
            <a:pPr marL="0" indent="0">
              <a:buNone/>
            </a:pPr>
            <a:r>
              <a:rPr lang="en-US" sz="3600" dirty="0">
                <a:solidFill>
                  <a:schemeClr val="bg1"/>
                </a:solidFill>
              </a:rPr>
              <a:t>Increased exercise</a:t>
            </a:r>
          </a:p>
          <a:p>
            <a:pPr marL="0" indent="0">
              <a:buNone/>
            </a:pPr>
            <a:r>
              <a:rPr lang="en-US" sz="3600" dirty="0">
                <a:solidFill>
                  <a:schemeClr val="bg1"/>
                </a:solidFill>
              </a:rPr>
              <a:t>Healthy diet (DASH or Mediterranean-style)</a:t>
            </a:r>
          </a:p>
          <a:p>
            <a:pPr marL="0" indent="0">
              <a:buNone/>
            </a:pPr>
            <a:r>
              <a:rPr lang="en-US" sz="3600" dirty="0">
                <a:solidFill>
                  <a:schemeClr val="bg1"/>
                </a:solidFill>
              </a:rPr>
              <a:t>Weight loss</a:t>
            </a:r>
          </a:p>
          <a:p>
            <a:pPr marL="0" indent="0">
              <a:buNone/>
            </a:pPr>
            <a:r>
              <a:rPr lang="en-US" sz="3600" dirty="0">
                <a:solidFill>
                  <a:schemeClr val="bg1"/>
                </a:solidFill>
              </a:rPr>
              <a:t>Low sodium diet</a:t>
            </a:r>
          </a:p>
          <a:p>
            <a:pPr marL="0" indent="0">
              <a:buNone/>
            </a:pPr>
            <a:r>
              <a:rPr lang="en-US" sz="3600" dirty="0">
                <a:solidFill>
                  <a:schemeClr val="bg1"/>
                </a:solidFill>
              </a:rPr>
              <a:t>Decrease alcohol</a:t>
            </a:r>
          </a:p>
          <a:p>
            <a:pPr marL="0" indent="0">
              <a:buNone/>
            </a:pPr>
            <a:r>
              <a:rPr lang="en-US" sz="3600" dirty="0">
                <a:solidFill>
                  <a:schemeClr val="bg1"/>
                </a:solidFill>
              </a:rPr>
              <a:t>Decrease stress</a:t>
            </a:r>
          </a:p>
          <a:p>
            <a:pPr marL="0" indent="0">
              <a:buNone/>
            </a:pPr>
            <a:endParaRPr lang="en-US" sz="3600" dirty="0">
              <a:solidFill>
                <a:schemeClr val="bg1"/>
              </a:solidFill>
            </a:endParaRPr>
          </a:p>
          <a:p>
            <a:pPr marL="0" indent="0">
              <a:buNone/>
            </a:pPr>
            <a:endParaRPr lang="en-US" sz="3600" dirty="0">
              <a:solidFill>
                <a:schemeClr val="bg1"/>
              </a:solidFill>
            </a:endParaRPr>
          </a:p>
        </p:txBody>
      </p:sp>
    </p:spTree>
    <p:extLst>
      <p:ext uri="{BB962C8B-B14F-4D97-AF65-F5344CB8AC3E}">
        <p14:creationId xmlns:p14="http://schemas.microsoft.com/office/powerpoint/2010/main" val="974151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8C8CE-6CB3-BFF0-B79F-2376F1C874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E0DA60-A8DD-D952-D5C6-92E421902F04}"/>
              </a:ext>
            </a:extLst>
          </p:cNvPr>
          <p:cNvSpPr>
            <a:spLocks noGrp="1"/>
          </p:cNvSpPr>
          <p:nvPr>
            <p:ph type="title"/>
          </p:nvPr>
        </p:nvSpPr>
        <p:spPr/>
        <p:txBody>
          <a:bodyPr>
            <a:normAutofit fontScale="90000"/>
          </a:bodyPr>
          <a:lstStyle/>
          <a:p>
            <a:r>
              <a:rPr lang="en-US" sz="4800" dirty="0">
                <a:solidFill>
                  <a:srgbClr val="FFC000"/>
                </a:solidFill>
              </a:rPr>
              <a:t>ACC/AHA 2025 Treatment of Hypertension: First Line Drugs</a:t>
            </a:r>
          </a:p>
        </p:txBody>
      </p:sp>
      <p:sp>
        <p:nvSpPr>
          <p:cNvPr id="3" name="Content Placeholder 2">
            <a:extLst>
              <a:ext uri="{FF2B5EF4-FFF2-40B4-BE49-F238E27FC236}">
                <a16:creationId xmlns:a16="http://schemas.microsoft.com/office/drawing/2014/main" id="{F6F6DD27-1802-D656-34E0-F4AA8F881F8F}"/>
              </a:ext>
            </a:extLst>
          </p:cNvPr>
          <p:cNvSpPr>
            <a:spLocks noGrp="1"/>
          </p:cNvSpPr>
          <p:nvPr>
            <p:ph sz="half" idx="2"/>
          </p:nvPr>
        </p:nvSpPr>
        <p:spPr>
          <a:xfrm>
            <a:off x="839788" y="1690688"/>
            <a:ext cx="10515600" cy="4498975"/>
          </a:xfrm>
        </p:spPr>
        <p:txBody>
          <a:bodyPr>
            <a:normAutofit fontScale="92500"/>
          </a:bodyPr>
          <a:lstStyle/>
          <a:p>
            <a:pPr marL="0" indent="0">
              <a:buNone/>
            </a:pPr>
            <a:r>
              <a:rPr lang="en-US" sz="2400" dirty="0">
                <a:solidFill>
                  <a:schemeClr val="bg1"/>
                </a:solidFill>
              </a:rPr>
              <a:t>Thiazide &amp; Thiazide-like diuretics – </a:t>
            </a:r>
            <a:r>
              <a:rPr lang="en-US" sz="2400" dirty="0">
                <a:solidFill>
                  <a:srgbClr val="FFFF00"/>
                </a:solidFill>
              </a:rPr>
              <a:t>emphasis on thiazide-like diuretics over thiazides</a:t>
            </a:r>
          </a:p>
          <a:p>
            <a:pPr>
              <a:buFontTx/>
              <a:buChar char="-"/>
            </a:pPr>
            <a:r>
              <a:rPr lang="en-US" sz="2400" dirty="0">
                <a:solidFill>
                  <a:srgbClr val="FFFF00"/>
                </a:solidFill>
              </a:rPr>
              <a:t>Thus chlorthalidone and indapamide favored over hydrochlorothiazide</a:t>
            </a:r>
          </a:p>
          <a:p>
            <a:pPr lvl="1">
              <a:buFontTx/>
              <a:buChar char="-"/>
            </a:pPr>
            <a:r>
              <a:rPr lang="en-US" sz="2000" dirty="0">
                <a:solidFill>
                  <a:schemeClr val="bg1"/>
                </a:solidFill>
              </a:rPr>
              <a:t>Longer half lives</a:t>
            </a:r>
          </a:p>
          <a:p>
            <a:pPr lvl="1">
              <a:buFontTx/>
              <a:buChar char="-"/>
            </a:pPr>
            <a:r>
              <a:rPr lang="en-US" sz="2000" dirty="0">
                <a:solidFill>
                  <a:schemeClr val="bg1"/>
                </a:solidFill>
              </a:rPr>
              <a:t>Vascular smooth muscle relaxation properties in addition to Na</a:t>
            </a:r>
            <a:r>
              <a:rPr lang="en-US" sz="2000" baseline="30000" dirty="0">
                <a:solidFill>
                  <a:schemeClr val="bg1"/>
                </a:solidFill>
              </a:rPr>
              <a:t>+</a:t>
            </a:r>
            <a:r>
              <a:rPr lang="en-US" sz="2000" dirty="0">
                <a:solidFill>
                  <a:schemeClr val="bg1"/>
                </a:solidFill>
              </a:rPr>
              <a:t>/Cl</a:t>
            </a:r>
            <a:r>
              <a:rPr lang="en-US" sz="2000" baseline="30000" dirty="0">
                <a:solidFill>
                  <a:schemeClr val="bg1"/>
                </a:solidFill>
              </a:rPr>
              <a:t>-</a:t>
            </a:r>
            <a:r>
              <a:rPr lang="en-US" sz="2000" dirty="0">
                <a:solidFill>
                  <a:schemeClr val="bg1"/>
                </a:solidFill>
              </a:rPr>
              <a:t> cotransporter blockade</a:t>
            </a:r>
          </a:p>
          <a:p>
            <a:pPr marL="0" indent="0">
              <a:buNone/>
            </a:pPr>
            <a:r>
              <a:rPr lang="en-US" sz="2400" dirty="0">
                <a:solidFill>
                  <a:schemeClr val="bg1"/>
                </a:solidFill>
              </a:rPr>
              <a:t>ACE-I/ARB – except for pregnant patients, </a:t>
            </a:r>
            <a:r>
              <a:rPr lang="en-US" sz="2400" dirty="0">
                <a:solidFill>
                  <a:srgbClr val="FFFF00"/>
                </a:solidFill>
              </a:rPr>
              <a:t>no longer race-based recommendation against ACE-I/ARB as monotherapy</a:t>
            </a:r>
          </a:p>
          <a:p>
            <a:pPr marL="0" indent="0">
              <a:buNone/>
            </a:pPr>
            <a:r>
              <a:rPr lang="en-US" sz="2400" dirty="0">
                <a:solidFill>
                  <a:schemeClr val="bg1"/>
                </a:solidFill>
              </a:rPr>
              <a:t>Calcium channel blocker – </a:t>
            </a:r>
            <a:r>
              <a:rPr lang="en-US" sz="2400" dirty="0">
                <a:solidFill>
                  <a:srgbClr val="FFFF00"/>
                </a:solidFill>
              </a:rPr>
              <a:t>dihydropyridines (amlodipine, nifedipine ER) favored </a:t>
            </a:r>
            <a:r>
              <a:rPr lang="en-US" sz="2400" dirty="0">
                <a:solidFill>
                  <a:schemeClr val="bg1"/>
                </a:solidFill>
              </a:rPr>
              <a:t>over non-dihydropyridines (diltiazem, verapamil) unless specific cardiac indication for rate control</a:t>
            </a:r>
          </a:p>
          <a:p>
            <a:pPr marL="0" indent="0">
              <a:buNone/>
            </a:pPr>
            <a:endParaRPr lang="en-US" sz="2400" dirty="0">
              <a:solidFill>
                <a:schemeClr val="bg1"/>
              </a:solidFill>
            </a:endParaRPr>
          </a:p>
          <a:p>
            <a:pPr marL="0" indent="0">
              <a:buNone/>
            </a:pPr>
            <a:r>
              <a:rPr lang="en-US" sz="2400" dirty="0">
                <a:solidFill>
                  <a:srgbClr val="FFFF00"/>
                </a:solidFill>
              </a:rPr>
              <a:t>Emphasis on combination single pill </a:t>
            </a:r>
            <a:r>
              <a:rPr lang="en-US" sz="2400" dirty="0">
                <a:solidFill>
                  <a:schemeClr val="bg1"/>
                </a:solidFill>
              </a:rPr>
              <a:t>(but there are no combo pills with indapamide in the US, and the only combo pill with 2 first line drugs including chlorthalidone in the US is </a:t>
            </a:r>
            <a:r>
              <a:rPr lang="en-US" sz="2400" dirty="0" err="1">
                <a:solidFill>
                  <a:schemeClr val="bg1"/>
                </a:solidFill>
              </a:rPr>
              <a:t>azilsartan+chlorthalidone</a:t>
            </a:r>
            <a:r>
              <a:rPr lang="en-US" sz="2400" dirty="0">
                <a:solidFill>
                  <a:schemeClr val="bg1"/>
                </a:solidFill>
              </a:rPr>
              <a:t> which is very expensive).</a:t>
            </a:r>
          </a:p>
        </p:txBody>
      </p:sp>
    </p:spTree>
    <p:extLst>
      <p:ext uri="{BB962C8B-B14F-4D97-AF65-F5344CB8AC3E}">
        <p14:creationId xmlns:p14="http://schemas.microsoft.com/office/powerpoint/2010/main" val="18158427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BC12E-5EF0-B7FF-5F03-E995A7025D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6CDB25-A782-2474-3737-4A1613C6C698}"/>
              </a:ext>
            </a:extLst>
          </p:cNvPr>
          <p:cNvSpPr>
            <a:spLocks noGrp="1"/>
          </p:cNvSpPr>
          <p:nvPr>
            <p:ph type="title"/>
          </p:nvPr>
        </p:nvSpPr>
        <p:spPr/>
        <p:txBody>
          <a:bodyPr>
            <a:normAutofit/>
          </a:bodyPr>
          <a:lstStyle/>
          <a:p>
            <a:r>
              <a:rPr lang="en-US" sz="4800" dirty="0">
                <a:solidFill>
                  <a:srgbClr val="FFC000"/>
                </a:solidFill>
              </a:rPr>
              <a:t>KDIGO: Treatment of Hypertension</a:t>
            </a:r>
          </a:p>
        </p:txBody>
      </p:sp>
      <p:sp>
        <p:nvSpPr>
          <p:cNvPr id="3" name="Content Placeholder 2">
            <a:extLst>
              <a:ext uri="{FF2B5EF4-FFF2-40B4-BE49-F238E27FC236}">
                <a16:creationId xmlns:a16="http://schemas.microsoft.com/office/drawing/2014/main" id="{A9646372-0A60-CE11-3698-603A801C7E7F}"/>
              </a:ext>
            </a:extLst>
          </p:cNvPr>
          <p:cNvSpPr>
            <a:spLocks noGrp="1"/>
          </p:cNvSpPr>
          <p:nvPr>
            <p:ph sz="half" idx="2"/>
          </p:nvPr>
        </p:nvSpPr>
        <p:spPr>
          <a:xfrm>
            <a:off x="839788" y="1690688"/>
            <a:ext cx="10515600" cy="4498975"/>
          </a:xfrm>
        </p:spPr>
        <p:txBody>
          <a:bodyPr>
            <a:normAutofit/>
          </a:bodyPr>
          <a:lstStyle/>
          <a:p>
            <a:pPr marL="0" indent="0">
              <a:buNone/>
            </a:pPr>
            <a:r>
              <a:rPr lang="en-US" sz="2400" dirty="0">
                <a:solidFill>
                  <a:schemeClr val="bg1"/>
                </a:solidFill>
              </a:rPr>
              <a:t>RAAS Blockade for patients with proteinuria/CKD</a:t>
            </a:r>
          </a:p>
          <a:p>
            <a:r>
              <a:rPr lang="en-US" sz="2400" dirty="0">
                <a:solidFill>
                  <a:schemeClr val="bg1"/>
                </a:solidFill>
              </a:rPr>
              <a:t>ACE-I/ARB</a:t>
            </a:r>
            <a:endParaRPr lang="en-US" sz="2000" dirty="0">
              <a:solidFill>
                <a:schemeClr val="bg1"/>
              </a:solidFill>
            </a:endParaRPr>
          </a:p>
          <a:p>
            <a:r>
              <a:rPr lang="en-US" sz="2400" dirty="0">
                <a:solidFill>
                  <a:schemeClr val="bg1"/>
                </a:solidFill>
              </a:rPr>
              <a:t>MRA</a:t>
            </a:r>
          </a:p>
          <a:p>
            <a:endParaRPr lang="en-US" sz="2400" dirty="0">
              <a:solidFill>
                <a:schemeClr val="bg1"/>
              </a:solidFill>
            </a:endParaRPr>
          </a:p>
          <a:p>
            <a:pPr marL="0" indent="0">
              <a:buNone/>
            </a:pPr>
            <a:r>
              <a:rPr lang="en-US" sz="2400" dirty="0">
                <a:solidFill>
                  <a:schemeClr val="bg1"/>
                </a:solidFill>
              </a:rPr>
              <a:t>SGLT2i also recommended in CKD which can lower BP</a:t>
            </a:r>
          </a:p>
          <a:p>
            <a:pPr marL="0" indent="0">
              <a:buNone/>
            </a:pPr>
            <a:endParaRPr lang="en-US" sz="2400" dirty="0">
              <a:solidFill>
                <a:schemeClr val="bg1"/>
              </a:solidFill>
            </a:endParaRPr>
          </a:p>
        </p:txBody>
      </p:sp>
    </p:spTree>
    <p:extLst>
      <p:ext uri="{BB962C8B-B14F-4D97-AF65-F5344CB8AC3E}">
        <p14:creationId xmlns:p14="http://schemas.microsoft.com/office/powerpoint/2010/main" val="7295336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9DB70-C303-D11D-2276-B1F77D754777}"/>
              </a:ext>
            </a:extLst>
          </p:cNvPr>
          <p:cNvSpPr>
            <a:spLocks noGrp="1"/>
          </p:cNvSpPr>
          <p:nvPr>
            <p:ph type="title"/>
          </p:nvPr>
        </p:nvSpPr>
        <p:spPr>
          <a:xfrm>
            <a:off x="1981380" y="440329"/>
            <a:ext cx="8229240" cy="1144800"/>
          </a:xfrm>
        </p:spPr>
        <p:txBody>
          <a:bodyPr>
            <a:normAutofit fontScale="90000"/>
          </a:bodyPr>
          <a:lstStyle/>
          <a:p>
            <a:r>
              <a:rPr lang="en-US" sz="3200" dirty="0">
                <a:solidFill>
                  <a:srgbClr val="FFC000"/>
                </a:solidFill>
              </a:rPr>
              <a:t>Race-Based Practice Guidelines: the first 2 guidelines to provide evidence “Grade” or “Class” to each recommendation</a:t>
            </a:r>
          </a:p>
        </p:txBody>
      </p:sp>
      <p:sp>
        <p:nvSpPr>
          <p:cNvPr id="3" name="Text Placeholder 2">
            <a:extLst>
              <a:ext uri="{FF2B5EF4-FFF2-40B4-BE49-F238E27FC236}">
                <a16:creationId xmlns:a16="http://schemas.microsoft.com/office/drawing/2014/main" id="{7E9636B8-C059-2B04-7215-4DD333ED561D}"/>
              </a:ext>
            </a:extLst>
          </p:cNvPr>
          <p:cNvSpPr>
            <a:spLocks noGrp="1"/>
          </p:cNvSpPr>
          <p:nvPr>
            <p:ph type="body"/>
          </p:nvPr>
        </p:nvSpPr>
        <p:spPr>
          <a:xfrm>
            <a:off x="1983374" y="1833843"/>
            <a:ext cx="4015800" cy="3977280"/>
          </a:xfrm>
        </p:spPr>
        <p:txBody>
          <a:bodyPr>
            <a:normAutofit/>
          </a:bodyPr>
          <a:lstStyle/>
          <a:p>
            <a:r>
              <a:rPr lang="en-US" sz="3200" dirty="0">
                <a:solidFill>
                  <a:schemeClr val="bg1"/>
                </a:solidFill>
              </a:rPr>
              <a:t>2014 JNC 8</a:t>
            </a:r>
          </a:p>
          <a:p>
            <a:r>
              <a:rPr lang="en-US" sz="2800" dirty="0">
                <a:solidFill>
                  <a:schemeClr val="bg1"/>
                </a:solidFill>
              </a:rPr>
              <a:t>Thiazide or calcium channel blocker as initial antihypertensive in blacks (Grade B), including diabetics (Grade C)</a:t>
            </a:r>
          </a:p>
          <a:p>
            <a:endParaRPr lang="en-US" dirty="0"/>
          </a:p>
        </p:txBody>
      </p:sp>
      <p:sp>
        <p:nvSpPr>
          <p:cNvPr id="4" name="Text Placeholder 3">
            <a:extLst>
              <a:ext uri="{FF2B5EF4-FFF2-40B4-BE49-F238E27FC236}">
                <a16:creationId xmlns:a16="http://schemas.microsoft.com/office/drawing/2014/main" id="{E5C28F17-FA03-43AE-E1D7-3D98C526A50E}"/>
              </a:ext>
            </a:extLst>
          </p:cNvPr>
          <p:cNvSpPr>
            <a:spLocks noGrp="1"/>
          </p:cNvSpPr>
          <p:nvPr>
            <p:ph type="body"/>
          </p:nvPr>
        </p:nvSpPr>
        <p:spPr>
          <a:xfrm>
            <a:off x="6192828" y="2082557"/>
            <a:ext cx="4015800" cy="3977280"/>
          </a:xfrm>
        </p:spPr>
        <p:txBody>
          <a:bodyPr>
            <a:normAutofit/>
          </a:bodyPr>
          <a:lstStyle/>
          <a:p>
            <a:r>
              <a:rPr lang="en-US" sz="3200" dirty="0">
                <a:solidFill>
                  <a:schemeClr val="bg1"/>
                </a:solidFill>
              </a:rPr>
              <a:t>2017 ACC/AHA </a:t>
            </a:r>
          </a:p>
          <a:p>
            <a:r>
              <a:rPr lang="en-US" sz="2800" dirty="0">
                <a:solidFill>
                  <a:schemeClr val="bg1"/>
                </a:solidFill>
              </a:rPr>
              <a:t>Thiazide or calcium channel blockers as initial therapy  in blacks (including diabetics) without heart failure or chronic kidney disease (Class 1)</a:t>
            </a:r>
          </a:p>
          <a:p>
            <a:endParaRPr lang="en-US" dirty="0"/>
          </a:p>
        </p:txBody>
      </p:sp>
      <p:sp>
        <p:nvSpPr>
          <p:cNvPr id="5" name="TextBox 4">
            <a:extLst>
              <a:ext uri="{FF2B5EF4-FFF2-40B4-BE49-F238E27FC236}">
                <a16:creationId xmlns:a16="http://schemas.microsoft.com/office/drawing/2014/main" id="{B37C8629-2683-B56C-6E12-3636FB66D5E1}"/>
              </a:ext>
            </a:extLst>
          </p:cNvPr>
          <p:cNvSpPr txBox="1"/>
          <p:nvPr/>
        </p:nvSpPr>
        <p:spPr>
          <a:xfrm>
            <a:off x="1785733" y="6059837"/>
            <a:ext cx="4015800" cy="553998"/>
          </a:xfrm>
          <a:prstGeom prst="rect">
            <a:avLst/>
          </a:prstGeom>
          <a:noFill/>
        </p:spPr>
        <p:txBody>
          <a:bodyPr wrap="square" rtlCol="0">
            <a:spAutoFit/>
          </a:bodyPr>
          <a:lstStyle/>
          <a:p>
            <a:r>
              <a:rPr lang="en-US" sz="1000" dirty="0">
                <a:solidFill>
                  <a:schemeClr val="bg1"/>
                </a:solidFill>
              </a:rPr>
              <a:t>JNC 8 Report: James PA, et al.</a:t>
            </a:r>
            <a:r>
              <a:rPr lang="en-US" sz="1000" dirty="0">
                <a:solidFill>
                  <a:schemeClr val="bg1"/>
                </a:solidFill>
                <a:highlight>
                  <a:srgbClr val="FAFAFA"/>
                </a:highlight>
                <a:latin typeface="HelveticaNeue" panose="02000503000000020004" pitchFamily="2" charset="0"/>
              </a:rPr>
              <a:t> </a:t>
            </a:r>
            <a:r>
              <a:rPr lang="en-US" sz="1000" b="1" dirty="0">
                <a:solidFill>
                  <a:schemeClr val="bg1"/>
                </a:solidFill>
                <a:latin typeface="HelveticaNeue" panose="02000503000000020004" pitchFamily="2" charset="0"/>
              </a:rPr>
              <a:t>JAMA</a:t>
            </a:r>
            <a:r>
              <a:rPr lang="en-US" sz="1000" dirty="0">
                <a:solidFill>
                  <a:schemeClr val="bg1"/>
                </a:solidFill>
                <a:latin typeface="HelveticaNeue" panose="02000503000000020004" pitchFamily="2" charset="0"/>
              </a:rPr>
              <a:t>. 2014; 311:507–520. </a:t>
            </a:r>
            <a:r>
              <a:rPr lang="en-US" sz="1000" dirty="0" err="1">
                <a:solidFill>
                  <a:schemeClr val="bg1"/>
                </a:solidFill>
                <a:latin typeface="HelveticaNeue" panose="02000503000000020004" pitchFamily="2" charset="0"/>
              </a:rPr>
              <a:t>doi</a:t>
            </a:r>
            <a:r>
              <a:rPr lang="en-US" sz="1000" dirty="0">
                <a:solidFill>
                  <a:schemeClr val="bg1"/>
                </a:solidFill>
                <a:latin typeface="HelveticaNeue" panose="02000503000000020004" pitchFamily="2" charset="0"/>
              </a:rPr>
              <a:t>: 10.1001/jama.2013.284427</a:t>
            </a:r>
          </a:p>
          <a:p>
            <a:endParaRPr lang="en-US" sz="1000" dirty="0">
              <a:solidFill>
                <a:srgbClr val="000000"/>
              </a:solidFill>
              <a:highlight>
                <a:srgbClr val="FAFAFA"/>
              </a:highlight>
              <a:latin typeface="HelveticaNeue" panose="02000503000000020004" pitchFamily="2" charset="0"/>
            </a:endParaRPr>
          </a:p>
        </p:txBody>
      </p:sp>
      <p:sp>
        <p:nvSpPr>
          <p:cNvPr id="6" name="TextBox 5">
            <a:extLst>
              <a:ext uri="{FF2B5EF4-FFF2-40B4-BE49-F238E27FC236}">
                <a16:creationId xmlns:a16="http://schemas.microsoft.com/office/drawing/2014/main" id="{C9F655F3-9583-CC6B-08BD-7B95FB605E13}"/>
              </a:ext>
            </a:extLst>
          </p:cNvPr>
          <p:cNvSpPr txBox="1"/>
          <p:nvPr/>
        </p:nvSpPr>
        <p:spPr>
          <a:xfrm>
            <a:off x="6421464" y="6059837"/>
            <a:ext cx="4015799" cy="400110"/>
          </a:xfrm>
          <a:prstGeom prst="rect">
            <a:avLst/>
          </a:prstGeom>
          <a:noFill/>
        </p:spPr>
        <p:txBody>
          <a:bodyPr wrap="square" rtlCol="0">
            <a:spAutoFit/>
          </a:bodyPr>
          <a:lstStyle/>
          <a:p>
            <a:r>
              <a:rPr lang="en-US" sz="1000" dirty="0">
                <a:solidFill>
                  <a:schemeClr val="bg1"/>
                </a:solidFill>
              </a:rPr>
              <a:t>2017 ACC/AHA Guidelines: </a:t>
            </a:r>
            <a:r>
              <a:rPr lang="en-US" sz="1000" dirty="0" err="1">
                <a:solidFill>
                  <a:schemeClr val="bg1"/>
                </a:solidFill>
              </a:rPr>
              <a:t>Whelton</a:t>
            </a:r>
            <a:r>
              <a:rPr lang="en-US" sz="1000" dirty="0">
                <a:solidFill>
                  <a:schemeClr val="bg1"/>
                </a:solidFill>
              </a:rPr>
              <a:t> PK, et al. </a:t>
            </a:r>
            <a:r>
              <a:rPr lang="en-US" sz="1000" b="1" dirty="0">
                <a:solidFill>
                  <a:schemeClr val="bg1"/>
                </a:solidFill>
                <a:latin typeface="HelveticaNeue" panose="02000503000000020004" pitchFamily="2" charset="0"/>
              </a:rPr>
              <a:t>Hypertension</a:t>
            </a:r>
            <a:r>
              <a:rPr lang="en-US" sz="1000" dirty="0">
                <a:solidFill>
                  <a:schemeClr val="bg1"/>
                </a:solidFill>
                <a:latin typeface="HelveticaNeue" panose="02000503000000020004" pitchFamily="2" charset="0"/>
              </a:rPr>
              <a:t>. 2018; 71:e13–e115. </a:t>
            </a:r>
            <a:r>
              <a:rPr lang="en-US" sz="1000" dirty="0" err="1">
                <a:solidFill>
                  <a:schemeClr val="bg1"/>
                </a:solidFill>
                <a:latin typeface="HelveticaNeue" panose="02000503000000020004" pitchFamily="2" charset="0"/>
              </a:rPr>
              <a:t>doi</a:t>
            </a:r>
            <a:r>
              <a:rPr lang="en-US" sz="1000" dirty="0">
                <a:solidFill>
                  <a:schemeClr val="bg1"/>
                </a:solidFill>
                <a:latin typeface="HelveticaNeue" panose="02000503000000020004" pitchFamily="2" charset="0"/>
              </a:rPr>
              <a:t>: 10.1161/HYP.00000000000000</a:t>
            </a:r>
            <a:endParaRPr lang="en-US" sz="1000" dirty="0">
              <a:solidFill>
                <a:schemeClr val="bg1"/>
              </a:solidFill>
            </a:endParaRPr>
          </a:p>
        </p:txBody>
      </p:sp>
    </p:spTree>
    <p:extLst>
      <p:ext uri="{BB962C8B-B14F-4D97-AF65-F5344CB8AC3E}">
        <p14:creationId xmlns:p14="http://schemas.microsoft.com/office/powerpoint/2010/main" val="2612315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B9B1-F28D-4A1D-B396-5F943087F514}"/>
              </a:ext>
            </a:extLst>
          </p:cNvPr>
          <p:cNvSpPr>
            <a:spLocks noGrp="1"/>
          </p:cNvSpPr>
          <p:nvPr>
            <p:ph type="title"/>
          </p:nvPr>
        </p:nvSpPr>
        <p:spPr/>
        <p:txBody>
          <a:bodyPr>
            <a:normAutofit/>
          </a:bodyPr>
          <a:lstStyle/>
          <a:p>
            <a:pPr algn="ctr"/>
            <a:r>
              <a:rPr lang="en-US" sz="4800" dirty="0">
                <a:solidFill>
                  <a:srgbClr val="FFC000"/>
                </a:solidFill>
              </a:rPr>
              <a:t>Learning Objectives</a:t>
            </a:r>
          </a:p>
        </p:txBody>
      </p:sp>
      <p:sp>
        <p:nvSpPr>
          <p:cNvPr id="3" name="Content Placeholder 2">
            <a:extLst>
              <a:ext uri="{FF2B5EF4-FFF2-40B4-BE49-F238E27FC236}">
                <a16:creationId xmlns:a16="http://schemas.microsoft.com/office/drawing/2014/main" id="{8BA8D991-89D2-4377-AF13-4888D80C6247}"/>
              </a:ext>
            </a:extLst>
          </p:cNvPr>
          <p:cNvSpPr>
            <a:spLocks noGrp="1"/>
          </p:cNvSpPr>
          <p:nvPr>
            <p:ph idx="1"/>
          </p:nvPr>
        </p:nvSpPr>
        <p:spPr>
          <a:xfrm>
            <a:off x="838200" y="1511808"/>
            <a:ext cx="10515600" cy="4831842"/>
          </a:xfrm>
        </p:spPr>
        <p:txBody>
          <a:bodyPr>
            <a:normAutofit lnSpcReduction="10000"/>
          </a:bodyPr>
          <a:lstStyle/>
          <a:p>
            <a:pPr marL="0" indent="0">
              <a:buNone/>
            </a:pPr>
            <a:endParaRPr lang="en-US" sz="3600" dirty="0">
              <a:solidFill>
                <a:schemeClr val="bg1"/>
              </a:solidFill>
            </a:endParaRPr>
          </a:p>
          <a:p>
            <a:pPr marL="457200" algn="l">
              <a:buFont typeface="+mj-lt"/>
              <a:buAutoNum type="arabicPeriod"/>
            </a:pPr>
            <a:r>
              <a:rPr lang="en-US" sz="1800" b="0" i="0" dirty="0">
                <a:solidFill>
                  <a:schemeClr val="bg1"/>
                </a:solidFill>
                <a:effectLst/>
                <a:latin typeface="Aptos" panose="020B0004020202020204" pitchFamily="34" charset="0"/>
              </a:rPr>
              <a:t>Understand the importance of standardized office BP measurements with preference for using automated, validated </a:t>
            </a:r>
            <a:r>
              <a:rPr lang="en-US" sz="1800" b="0" i="0" dirty="0" err="1">
                <a:solidFill>
                  <a:schemeClr val="bg1"/>
                </a:solidFill>
                <a:effectLst/>
                <a:latin typeface="Aptos" panose="020B0004020202020204" pitchFamily="34" charset="0"/>
              </a:rPr>
              <a:t>oscillometric</a:t>
            </a:r>
            <a:r>
              <a:rPr lang="en-US" sz="1800" b="0" i="0" dirty="0">
                <a:solidFill>
                  <a:schemeClr val="bg1"/>
                </a:solidFill>
                <a:effectLst/>
                <a:latin typeface="Aptos" panose="020B0004020202020204" pitchFamily="34" charset="0"/>
              </a:rPr>
              <a:t> devices (as opposed to routine office BP measurements) and the use of ambulatory or home BP monitoring to complement standardized office BP readings in the management of HTN.</a:t>
            </a:r>
          </a:p>
          <a:p>
            <a:pPr marL="457200" algn="l">
              <a:buFont typeface="+mj-lt"/>
              <a:buAutoNum type="arabicPeriod"/>
            </a:pPr>
            <a:r>
              <a:rPr lang="en-US" sz="1800" b="0" i="0" dirty="0">
                <a:solidFill>
                  <a:schemeClr val="bg1"/>
                </a:solidFill>
                <a:effectLst/>
                <a:latin typeface="Aptos" panose="020B0004020202020204" pitchFamily="34" charset="0"/>
              </a:rPr>
              <a:t>Define normal blood pressure, stage 1 hypertension, and stage 2 hypertension, and know when to initiate pharmacological treatment for hypertension based on various guidelines (KDIGO, ACC/AHA).</a:t>
            </a:r>
          </a:p>
          <a:p>
            <a:pPr marL="457200" algn="l">
              <a:buFont typeface="+mj-lt"/>
              <a:buAutoNum type="arabicPeriod"/>
            </a:pPr>
            <a:r>
              <a:rPr lang="en-US" sz="1800" b="0" i="0" dirty="0">
                <a:solidFill>
                  <a:schemeClr val="bg1"/>
                </a:solidFill>
                <a:effectLst/>
                <a:latin typeface="Aptos" panose="020B0004020202020204" pitchFamily="34" charset="0"/>
              </a:rPr>
              <a:t>Define white coat hypertension, masked hypertension and resistant hypertension.</a:t>
            </a:r>
          </a:p>
          <a:p>
            <a:pPr marL="457200" algn="l">
              <a:buFont typeface="+mj-lt"/>
              <a:buAutoNum type="arabicPeriod"/>
            </a:pPr>
            <a:r>
              <a:rPr lang="en-US" sz="1800" b="0" i="0" dirty="0">
                <a:solidFill>
                  <a:schemeClr val="bg1"/>
                </a:solidFill>
                <a:effectLst/>
                <a:latin typeface="Aptos" panose="020B0004020202020204" pitchFamily="34" charset="0"/>
              </a:rPr>
              <a:t>Describe the initial management of a patient who is diagnosed with hypertension, including lifestyle modifications and medications.</a:t>
            </a:r>
          </a:p>
          <a:p>
            <a:pPr marL="457200" algn="l">
              <a:buFont typeface="+mj-lt"/>
              <a:buAutoNum type="arabicPeriod"/>
            </a:pPr>
            <a:r>
              <a:rPr lang="en-US" sz="1800" b="0" i="0" dirty="0">
                <a:solidFill>
                  <a:schemeClr val="bg1"/>
                </a:solidFill>
                <a:effectLst/>
                <a:latin typeface="Aptos" panose="020B0004020202020204" pitchFamily="34" charset="0"/>
              </a:rPr>
              <a:t>Recognize the flaws and consequences of the use of race-based guidelines in hypertension management.</a:t>
            </a:r>
          </a:p>
          <a:p>
            <a:pPr marL="457200" algn="l">
              <a:buFont typeface="+mj-lt"/>
              <a:buAutoNum type="arabicPeriod"/>
            </a:pPr>
            <a:r>
              <a:rPr lang="en-US" sz="1800" b="0" i="0" dirty="0">
                <a:solidFill>
                  <a:schemeClr val="bg1"/>
                </a:solidFill>
                <a:effectLst/>
                <a:latin typeface="Aptos" panose="020B0004020202020204" pitchFamily="34" charset="0"/>
              </a:rPr>
              <a:t>Describe the patient that should be evaluated for secondary hypertension and know the appropriate evaluation for each condition.</a:t>
            </a:r>
          </a:p>
          <a:p>
            <a:pPr marL="457200" algn="l" fontAlgn="base">
              <a:buFont typeface="+mj-lt"/>
              <a:buAutoNum type="arabicPeriod"/>
            </a:pPr>
            <a:r>
              <a:rPr lang="en-US" sz="1800" b="0" i="0" dirty="0">
                <a:solidFill>
                  <a:schemeClr val="bg1"/>
                </a:solidFill>
                <a:effectLst/>
                <a:latin typeface="Aptos" panose="020B0004020202020204" pitchFamily="34" charset="0"/>
              </a:rPr>
              <a:t>Understand hypertension management in the hospital, including the risks of over-treating hypertension in the hospital as well as guidelines for the treatment of hypertensive emergency.</a:t>
            </a:r>
          </a:p>
          <a:p>
            <a:pPr marL="0" indent="0">
              <a:buNone/>
            </a:pPr>
            <a:endParaRPr lang="en-US" sz="3200" dirty="0">
              <a:solidFill>
                <a:schemeClr val="bg1"/>
              </a:solidFill>
            </a:endParaRPr>
          </a:p>
          <a:p>
            <a:pPr marL="457200" lvl="1" indent="0">
              <a:buNone/>
            </a:pPr>
            <a:endParaRPr lang="en-US" sz="3600" dirty="0">
              <a:solidFill>
                <a:schemeClr val="bg1"/>
              </a:solidFill>
            </a:endParaRPr>
          </a:p>
        </p:txBody>
      </p:sp>
    </p:spTree>
    <p:extLst>
      <p:ext uri="{BB962C8B-B14F-4D97-AF65-F5344CB8AC3E}">
        <p14:creationId xmlns:p14="http://schemas.microsoft.com/office/powerpoint/2010/main" val="29090285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Main graphic"/>
          <p:cNvPicPr/>
          <p:nvPr/>
        </p:nvPicPr>
        <p:blipFill>
          <a:blip r:embed="rId2"/>
          <a:stretch/>
        </p:blipFill>
        <p:spPr>
          <a:xfrm>
            <a:off x="4811520" y="1941215"/>
            <a:ext cx="2568960" cy="3809880"/>
          </a:xfrm>
          <a:prstGeom prst="rect">
            <a:avLst/>
          </a:prstGeom>
          <a:ln>
            <a:noFill/>
          </a:ln>
        </p:spPr>
      </p:pic>
      <p:pic>
        <p:nvPicPr>
          <p:cNvPr id="37" name="logo"/>
          <p:cNvPicPr/>
          <p:nvPr/>
        </p:nvPicPr>
        <p:blipFill>
          <a:blip r:embed="rId3"/>
          <a:stretch/>
        </p:blipFill>
        <p:spPr>
          <a:xfrm>
            <a:off x="1798320" y="6035040"/>
            <a:ext cx="360000" cy="475200"/>
          </a:xfrm>
          <a:prstGeom prst="rect">
            <a:avLst/>
          </a:prstGeom>
          <a:ln>
            <a:noFill/>
          </a:ln>
        </p:spPr>
      </p:pic>
      <p:sp>
        <p:nvSpPr>
          <p:cNvPr id="38" name="TextShape 1"/>
          <p:cNvSpPr txBox="1"/>
          <p:nvPr/>
        </p:nvSpPr>
        <p:spPr>
          <a:xfrm>
            <a:off x="2411040" y="5577840"/>
            <a:ext cx="4410720" cy="1188720"/>
          </a:xfrm>
          <a:prstGeom prst="rect">
            <a:avLst/>
          </a:prstGeom>
          <a:noFill/>
          <a:ln>
            <a:noFill/>
          </a:ln>
        </p:spPr>
        <p:txBody>
          <a:bodyPr lIns="36000" tIns="46800" rIns="36000" bIns="46800" anchor="b" anchorCtr="1"/>
          <a:lstStyle/>
          <a:p>
            <a:r>
              <a:rPr lang="en-US" sz="1100" spc="-1">
                <a:solidFill>
                  <a:srgbClr val="000000"/>
                </a:solidFill>
                <a:latin typeface="Arial"/>
              </a:rPr>
              <a:t>Brent M. Egan. Hypertension. Hypertension Control in the United States 2009 to 2018: Factors Underlying Falling Control Rates During 2015 to 2018 Across Age- and Race-Ethnicity Groups, Volume: 78, Issue: 3, Pages: 578-587, DOI: (10.1161/HYPERTENSIONAHA.120.16418) </a:t>
            </a:r>
          </a:p>
        </p:txBody>
      </p:sp>
      <p:sp>
        <p:nvSpPr>
          <p:cNvPr id="39" name="TextShape 2"/>
          <p:cNvSpPr txBox="1"/>
          <p:nvPr/>
        </p:nvSpPr>
        <p:spPr>
          <a:xfrm>
            <a:off x="6818160" y="5394960"/>
            <a:ext cx="3846240" cy="1371600"/>
          </a:xfrm>
          <a:prstGeom prst="rect">
            <a:avLst/>
          </a:prstGeom>
          <a:noFill/>
          <a:ln>
            <a:noFill/>
          </a:ln>
        </p:spPr>
        <p:txBody>
          <a:bodyPr lIns="36000" tIns="46800" rIns="36000" bIns="46800" anchor="b" anchorCtr="1"/>
          <a:lstStyle/>
          <a:p>
            <a:r>
              <a:rPr lang="en-US" sz="1000" spc="-1">
                <a:solidFill>
                  <a:srgbClr val="000000"/>
                </a:solidFill>
                <a:latin typeface="Arial"/>
              </a:rPr>
              <a:t>© 2021 American Heart Association, Inc.</a:t>
            </a:r>
          </a:p>
        </p:txBody>
      </p:sp>
      <p:sp>
        <p:nvSpPr>
          <p:cNvPr id="2" name="Title 1">
            <a:extLst>
              <a:ext uri="{FF2B5EF4-FFF2-40B4-BE49-F238E27FC236}">
                <a16:creationId xmlns:a16="http://schemas.microsoft.com/office/drawing/2014/main" id="{1D77922F-28BB-BEF4-E6C6-3D5E72C79C1A}"/>
              </a:ext>
            </a:extLst>
          </p:cNvPr>
          <p:cNvSpPr>
            <a:spLocks noGrp="1"/>
          </p:cNvSpPr>
          <p:nvPr>
            <p:ph type="title"/>
          </p:nvPr>
        </p:nvSpPr>
        <p:spPr>
          <a:xfrm>
            <a:off x="1981380" y="534505"/>
            <a:ext cx="8229240" cy="1144800"/>
          </a:xfrm>
        </p:spPr>
        <p:txBody>
          <a:bodyPr/>
          <a:lstStyle/>
          <a:p>
            <a:r>
              <a:rPr lang="en-US" sz="3600" dirty="0">
                <a:solidFill>
                  <a:srgbClr val="FFC000"/>
                </a:solidFill>
              </a:rPr>
              <a:t>HTN Control Worsened After JNC 8 and ACC/AHA Guidelines Came Out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Main graphic"/>
          <p:cNvPicPr/>
          <p:nvPr/>
        </p:nvPicPr>
        <p:blipFill>
          <a:blip r:embed="rId2"/>
          <a:stretch/>
        </p:blipFill>
        <p:spPr>
          <a:xfrm>
            <a:off x="2158321" y="1763709"/>
            <a:ext cx="5174187" cy="3758338"/>
          </a:xfrm>
          <a:prstGeom prst="rect">
            <a:avLst/>
          </a:prstGeom>
          <a:ln>
            <a:noFill/>
          </a:ln>
        </p:spPr>
      </p:pic>
      <p:pic>
        <p:nvPicPr>
          <p:cNvPr id="37" name="logo"/>
          <p:cNvPicPr/>
          <p:nvPr/>
        </p:nvPicPr>
        <p:blipFill>
          <a:blip r:embed="rId3"/>
          <a:stretch/>
        </p:blipFill>
        <p:spPr>
          <a:xfrm>
            <a:off x="1798320" y="6035040"/>
            <a:ext cx="360000" cy="475200"/>
          </a:xfrm>
          <a:prstGeom prst="rect">
            <a:avLst/>
          </a:prstGeom>
          <a:ln>
            <a:noFill/>
          </a:ln>
        </p:spPr>
      </p:pic>
      <p:sp>
        <p:nvSpPr>
          <p:cNvPr id="38" name="TextShape 1"/>
          <p:cNvSpPr txBox="1"/>
          <p:nvPr/>
        </p:nvSpPr>
        <p:spPr>
          <a:xfrm>
            <a:off x="2411040" y="5577840"/>
            <a:ext cx="4410720" cy="1188720"/>
          </a:xfrm>
          <a:prstGeom prst="rect">
            <a:avLst/>
          </a:prstGeom>
          <a:noFill/>
          <a:ln>
            <a:noFill/>
          </a:ln>
        </p:spPr>
        <p:txBody>
          <a:bodyPr lIns="36000" tIns="46800" rIns="36000" bIns="46800" anchor="b" anchorCtr="1"/>
          <a:lstStyle/>
          <a:p>
            <a:r>
              <a:rPr lang="en-US" sz="1100" spc="-1">
                <a:solidFill>
                  <a:srgbClr val="000000"/>
                </a:solidFill>
                <a:latin typeface="Arial"/>
              </a:rPr>
              <a:t>Brent M. Egan. Hypertension. Self-Reported Antihypertensive Medication Class and Temporal Relationship to Treatment Guidelines, Volume: 79, Issue: 2, Pages: 338-348, DOI: (10.1161/HYPERTENSIONAHA.121.17102) </a:t>
            </a:r>
          </a:p>
        </p:txBody>
      </p:sp>
      <p:sp>
        <p:nvSpPr>
          <p:cNvPr id="39" name="TextShape 2"/>
          <p:cNvSpPr txBox="1"/>
          <p:nvPr/>
        </p:nvSpPr>
        <p:spPr>
          <a:xfrm>
            <a:off x="6818160" y="5689427"/>
            <a:ext cx="3846240" cy="1077133"/>
          </a:xfrm>
          <a:prstGeom prst="rect">
            <a:avLst/>
          </a:prstGeom>
          <a:noFill/>
          <a:ln>
            <a:noFill/>
          </a:ln>
        </p:spPr>
        <p:txBody>
          <a:bodyPr lIns="36000" tIns="46800" rIns="36000" bIns="46800" anchor="b" anchorCtr="1"/>
          <a:lstStyle/>
          <a:p>
            <a:r>
              <a:rPr lang="en-US" sz="1000" spc="-1" dirty="0">
                <a:solidFill>
                  <a:srgbClr val="000000"/>
                </a:solidFill>
                <a:latin typeface="Arial"/>
              </a:rPr>
              <a:t>© 2021 The Authors. Hypertension is published on behalf of the American Heart Association, Inc., by Wolters Kluwer Health, Inc. This is an open access article under the terms of the Creative Commons Attribution Non-Commercial License, which permits use, distribution, and reproduction in any medium, provided that the original work is properly cited and is not used for commercial purposes.</a:t>
            </a:r>
          </a:p>
        </p:txBody>
      </p:sp>
      <p:sp>
        <p:nvSpPr>
          <p:cNvPr id="2" name="Title 1">
            <a:extLst>
              <a:ext uri="{FF2B5EF4-FFF2-40B4-BE49-F238E27FC236}">
                <a16:creationId xmlns:a16="http://schemas.microsoft.com/office/drawing/2014/main" id="{94B38997-05DF-8358-0D09-698B788625F8}"/>
              </a:ext>
            </a:extLst>
          </p:cNvPr>
          <p:cNvSpPr>
            <a:spLocks noGrp="1"/>
          </p:cNvSpPr>
          <p:nvPr>
            <p:ph type="title"/>
          </p:nvPr>
        </p:nvSpPr>
        <p:spPr>
          <a:xfrm>
            <a:off x="1981200" y="273600"/>
            <a:ext cx="8438827" cy="1353722"/>
          </a:xfrm>
        </p:spPr>
        <p:txBody>
          <a:bodyPr/>
          <a:lstStyle/>
          <a:p>
            <a:r>
              <a:rPr lang="en-US" sz="2800" dirty="0">
                <a:solidFill>
                  <a:srgbClr val="FFC000"/>
                </a:solidFill>
              </a:rPr>
              <a:t>Since these guidelines came out, calcium channel blocker (CCB) use has increased, and renin angiotensin system blockade (RASB) use has decreased in black adults</a:t>
            </a:r>
          </a:p>
        </p:txBody>
      </p:sp>
      <p:sp>
        <p:nvSpPr>
          <p:cNvPr id="4" name="TextBox 3">
            <a:extLst>
              <a:ext uri="{FF2B5EF4-FFF2-40B4-BE49-F238E27FC236}">
                <a16:creationId xmlns:a16="http://schemas.microsoft.com/office/drawing/2014/main" id="{78AC178B-432A-6DA6-16E9-948994E16B28}"/>
              </a:ext>
            </a:extLst>
          </p:cNvPr>
          <p:cNvSpPr txBox="1"/>
          <p:nvPr/>
        </p:nvSpPr>
        <p:spPr>
          <a:xfrm>
            <a:off x="7454538" y="1846217"/>
            <a:ext cx="2965488" cy="1754326"/>
          </a:xfrm>
          <a:prstGeom prst="rect">
            <a:avLst/>
          </a:prstGeom>
          <a:noFill/>
        </p:spPr>
        <p:txBody>
          <a:bodyPr wrap="square" rtlCol="0">
            <a:spAutoFit/>
          </a:bodyPr>
          <a:lstStyle/>
          <a:p>
            <a:r>
              <a:rPr lang="en-US" dirty="0">
                <a:solidFill>
                  <a:srgbClr val="000000"/>
                </a:solidFill>
                <a:highlight>
                  <a:srgbClr val="FFFFFF"/>
                </a:highlight>
                <a:latin typeface="HelveticaNeue" panose="02000503000000020004" pitchFamily="2" charset="0"/>
              </a:rPr>
              <a:t>National Health and Nutrition Examination Survey (NHANES) data spanning 2 time periods were contrasted (2007–2012 versus 2015–2018)</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D96A9-0746-15AF-B369-4CD93612C4C6}"/>
              </a:ext>
            </a:extLst>
          </p:cNvPr>
          <p:cNvSpPr>
            <a:spLocks noGrp="1"/>
          </p:cNvSpPr>
          <p:nvPr>
            <p:ph type="title"/>
          </p:nvPr>
        </p:nvSpPr>
        <p:spPr/>
        <p:txBody>
          <a:bodyPr/>
          <a:lstStyle/>
          <a:p>
            <a:r>
              <a:rPr lang="en-US" sz="3200" spc="-1" dirty="0">
                <a:solidFill>
                  <a:srgbClr val="FFC000"/>
                </a:solidFill>
                <a:latin typeface="Arial"/>
              </a:rPr>
              <a:t>ALLHAT – Subgroup analysis - Results</a:t>
            </a:r>
            <a:endParaRPr lang="en-US" sz="3200" dirty="0">
              <a:solidFill>
                <a:srgbClr val="FFC000"/>
              </a:solidFill>
            </a:endParaRPr>
          </a:p>
        </p:txBody>
      </p:sp>
      <p:sp>
        <p:nvSpPr>
          <p:cNvPr id="5" name="Subtitle 4">
            <a:extLst>
              <a:ext uri="{FF2B5EF4-FFF2-40B4-BE49-F238E27FC236}">
                <a16:creationId xmlns:a16="http://schemas.microsoft.com/office/drawing/2014/main" id="{D7D5DBC6-1274-A901-BE41-1AD3BB2E9000}"/>
              </a:ext>
            </a:extLst>
          </p:cNvPr>
          <p:cNvSpPr>
            <a:spLocks noGrp="1"/>
          </p:cNvSpPr>
          <p:nvPr>
            <p:ph type="subTitle"/>
          </p:nvPr>
        </p:nvSpPr>
        <p:spPr>
          <a:xfrm>
            <a:off x="430306" y="2184633"/>
            <a:ext cx="10819586" cy="3977280"/>
          </a:xfrm>
        </p:spPr>
        <p:txBody>
          <a:bodyPr/>
          <a:lstStyle/>
          <a:p>
            <a:pPr marL="342900" indent="-342900">
              <a:buFont typeface="Arial" panose="020B0604020202020204" pitchFamily="34" charset="0"/>
              <a:buChar char="•"/>
            </a:pPr>
            <a:r>
              <a:rPr lang="en-US" sz="2800" dirty="0">
                <a:solidFill>
                  <a:schemeClr val="bg1"/>
                </a:solidFill>
                <a:latin typeface="HelveticaNeue" panose="02000503000000020004" pitchFamily="2" charset="0"/>
              </a:rPr>
              <a:t>No difference in primary outcome</a:t>
            </a:r>
          </a:p>
          <a:p>
            <a:pPr marL="342900" indent="-342900">
              <a:buFont typeface="Arial" panose="020B0604020202020204" pitchFamily="34" charset="0"/>
              <a:buChar char="•"/>
            </a:pPr>
            <a:r>
              <a:rPr lang="en-US" sz="2800" dirty="0">
                <a:solidFill>
                  <a:schemeClr val="bg1"/>
                </a:solidFill>
                <a:latin typeface="HelveticaNeue" panose="02000503000000020004" pitchFamily="2" charset="0"/>
              </a:rPr>
              <a:t>Chlorthalidone had lower rate of heart failure in all groups</a:t>
            </a:r>
          </a:p>
          <a:p>
            <a:pPr marL="342900" indent="-342900">
              <a:buFont typeface="Arial" panose="020B0604020202020204" pitchFamily="34" charset="0"/>
              <a:buChar char="•"/>
            </a:pPr>
            <a:r>
              <a:rPr lang="en-US" sz="2800" dirty="0">
                <a:solidFill>
                  <a:schemeClr val="bg1"/>
                </a:solidFill>
                <a:latin typeface="HelveticaNeue" panose="02000503000000020004" pitchFamily="2" charset="0"/>
              </a:rPr>
              <a:t>Lisinopril had higher rate of stroke (RR 1.40) and combined CVD outcomes (1.19) vs chlorthalidone for blacks</a:t>
            </a:r>
          </a:p>
          <a:p>
            <a:pPr marL="342900" indent="-342900">
              <a:buFont typeface="Arial" panose="020B0604020202020204" pitchFamily="34" charset="0"/>
              <a:buChar char="•"/>
            </a:pPr>
            <a:r>
              <a:rPr lang="en-US" sz="2800" dirty="0">
                <a:solidFill>
                  <a:schemeClr val="bg1"/>
                </a:solidFill>
                <a:latin typeface="HelveticaNeue" panose="02000503000000020004" pitchFamily="2" charset="0"/>
              </a:rPr>
              <a:t>Chlorthalidone had greater decrease in systolic BP for blacks compared to lisinopril (4-5 mmHg difference in SBP)</a:t>
            </a:r>
          </a:p>
          <a:p>
            <a:endParaRPr lang="en-US" sz="2400" dirty="0">
              <a:solidFill>
                <a:srgbClr val="000000"/>
              </a:solidFill>
              <a:highlight>
                <a:srgbClr val="FFFFFF"/>
              </a:highlight>
              <a:latin typeface="HelveticaNeue" panose="02000503000000020004" pitchFamily="2" charset="0"/>
            </a:endParaRPr>
          </a:p>
          <a:p>
            <a:endParaRPr lang="en-US" sz="2400" dirty="0">
              <a:solidFill>
                <a:srgbClr val="000000"/>
              </a:solidFill>
              <a:highlight>
                <a:srgbClr val="FFFFFF"/>
              </a:highlight>
              <a:latin typeface="HelveticaNeue" panose="02000503000000020004" pitchFamily="2" charset="0"/>
            </a:endParaRPr>
          </a:p>
        </p:txBody>
      </p:sp>
      <p:sp>
        <p:nvSpPr>
          <p:cNvPr id="6" name="TextBox 5">
            <a:extLst>
              <a:ext uri="{FF2B5EF4-FFF2-40B4-BE49-F238E27FC236}">
                <a16:creationId xmlns:a16="http://schemas.microsoft.com/office/drawing/2014/main" id="{75DB2514-50FC-454E-D213-A6FA0BFF4B5B}"/>
              </a:ext>
            </a:extLst>
          </p:cNvPr>
          <p:cNvSpPr txBox="1"/>
          <p:nvPr/>
        </p:nvSpPr>
        <p:spPr>
          <a:xfrm>
            <a:off x="4383579" y="6184291"/>
            <a:ext cx="6866313" cy="246221"/>
          </a:xfrm>
          <a:prstGeom prst="rect">
            <a:avLst/>
          </a:prstGeom>
          <a:noFill/>
        </p:spPr>
        <p:txBody>
          <a:bodyPr wrap="square" rtlCol="0">
            <a:spAutoFit/>
          </a:bodyPr>
          <a:lstStyle/>
          <a:p>
            <a:r>
              <a:rPr lang="en-US" sz="1000" dirty="0">
                <a:solidFill>
                  <a:schemeClr val="bg1"/>
                </a:solidFill>
              </a:rPr>
              <a:t>Wright JT,  et al</a:t>
            </a:r>
            <a:r>
              <a:rPr lang="en-US" sz="1000" dirty="0">
                <a:solidFill>
                  <a:schemeClr val="bg1"/>
                </a:solidFill>
                <a:latin typeface="HelveticaNeue" panose="02000503000000020004" pitchFamily="2" charset="0"/>
              </a:rPr>
              <a:t>; ALLHAT Collaborative Research Group. </a:t>
            </a:r>
            <a:r>
              <a:rPr lang="en-US" sz="1000" b="1" dirty="0">
                <a:solidFill>
                  <a:schemeClr val="bg1"/>
                </a:solidFill>
                <a:latin typeface="HelveticaNeue" panose="02000503000000020004" pitchFamily="2" charset="0"/>
              </a:rPr>
              <a:t>JAMA</a:t>
            </a:r>
            <a:r>
              <a:rPr lang="en-US" sz="1000" dirty="0">
                <a:solidFill>
                  <a:schemeClr val="bg1"/>
                </a:solidFill>
                <a:latin typeface="HelveticaNeue" panose="02000503000000020004" pitchFamily="2" charset="0"/>
              </a:rPr>
              <a:t>. 2005; 293:1595–1608. </a:t>
            </a:r>
            <a:r>
              <a:rPr lang="en-US" sz="1000" dirty="0" err="1">
                <a:solidFill>
                  <a:schemeClr val="bg1"/>
                </a:solidFill>
                <a:latin typeface="HelveticaNeue" panose="02000503000000020004" pitchFamily="2" charset="0"/>
              </a:rPr>
              <a:t>doi</a:t>
            </a:r>
            <a:r>
              <a:rPr lang="en-US" sz="1000" dirty="0">
                <a:solidFill>
                  <a:schemeClr val="bg1"/>
                </a:solidFill>
                <a:latin typeface="HelveticaNeue" panose="02000503000000020004" pitchFamily="2" charset="0"/>
              </a:rPr>
              <a:t>: 10.1001/jama.293.13.1595</a:t>
            </a:r>
            <a:endParaRPr lang="en-US" sz="1000" dirty="0">
              <a:solidFill>
                <a:schemeClr val="bg1"/>
              </a:solidFill>
            </a:endParaRPr>
          </a:p>
        </p:txBody>
      </p:sp>
    </p:spTree>
    <p:extLst>
      <p:ext uri="{BB962C8B-B14F-4D97-AF65-F5344CB8AC3E}">
        <p14:creationId xmlns:p14="http://schemas.microsoft.com/office/powerpoint/2010/main" val="25349246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67D06-E886-D879-9220-BEFA47F54D87}"/>
              </a:ext>
            </a:extLst>
          </p:cNvPr>
          <p:cNvSpPr>
            <a:spLocks noGrp="1"/>
          </p:cNvSpPr>
          <p:nvPr>
            <p:ph type="title"/>
          </p:nvPr>
        </p:nvSpPr>
        <p:spPr>
          <a:xfrm>
            <a:off x="1981200" y="875179"/>
            <a:ext cx="8229240" cy="1144800"/>
          </a:xfrm>
        </p:spPr>
        <p:txBody>
          <a:bodyPr>
            <a:normAutofit fontScale="90000"/>
          </a:bodyPr>
          <a:lstStyle/>
          <a:p>
            <a:r>
              <a:rPr lang="en-US" sz="3600" dirty="0">
                <a:solidFill>
                  <a:srgbClr val="FFC000"/>
                </a:solidFill>
              </a:rPr>
              <a:t>Problems with Race-Based HTN Guidelines: Why translating ALLHAT race-based HTN treatment results into race-based guidelines is bad</a:t>
            </a:r>
          </a:p>
        </p:txBody>
      </p:sp>
      <p:sp>
        <p:nvSpPr>
          <p:cNvPr id="3" name="Subtitle 2">
            <a:extLst>
              <a:ext uri="{FF2B5EF4-FFF2-40B4-BE49-F238E27FC236}">
                <a16:creationId xmlns:a16="http://schemas.microsoft.com/office/drawing/2014/main" id="{ABEC7E82-DED3-A235-8A2A-85105C3B348D}"/>
              </a:ext>
            </a:extLst>
          </p:cNvPr>
          <p:cNvSpPr>
            <a:spLocks noGrp="1"/>
          </p:cNvSpPr>
          <p:nvPr>
            <p:ph type="subTitle"/>
          </p:nvPr>
        </p:nvSpPr>
        <p:spPr>
          <a:xfrm>
            <a:off x="779928" y="2447365"/>
            <a:ext cx="10085295" cy="3993776"/>
          </a:xfrm>
        </p:spPr>
        <p:txBody>
          <a:bodyPr>
            <a:normAutofit/>
          </a:bodyPr>
          <a:lstStyle/>
          <a:p>
            <a:pPr marL="342900" indent="-342900">
              <a:buFont typeface="Arial" panose="020B0604020202020204" pitchFamily="34" charset="0"/>
              <a:buChar char="•"/>
            </a:pPr>
            <a:r>
              <a:rPr lang="en-US" sz="2000" dirty="0">
                <a:solidFill>
                  <a:schemeClr val="bg1"/>
                </a:solidFill>
                <a:latin typeface="+mn-lt"/>
              </a:rPr>
              <a:t>Guidelines reflect the definition of race as a biological rather than social construct</a:t>
            </a:r>
          </a:p>
          <a:p>
            <a:pPr marL="342900" indent="-342900">
              <a:buFont typeface="Arial" panose="020B0604020202020204" pitchFamily="34" charset="0"/>
              <a:buChar char="•"/>
            </a:pPr>
            <a:r>
              <a:rPr lang="en-US" sz="2000" dirty="0">
                <a:solidFill>
                  <a:schemeClr val="bg1"/>
                </a:solidFill>
                <a:latin typeface="+mn-lt"/>
              </a:rPr>
              <a:t>Ignore possible link between lesser efficacy of RASB monotherapy and adverse SDOH (instead concluding a link of RASB resistance with race itself rather than with social determinants)</a:t>
            </a:r>
          </a:p>
          <a:p>
            <a:pPr marL="342900" lvl="1" indent="-342900">
              <a:buFont typeface="Arial" panose="020B0604020202020204" pitchFamily="34" charset="0"/>
              <a:buChar char="•"/>
            </a:pPr>
            <a:r>
              <a:rPr lang="en-US" sz="2000" dirty="0">
                <a:solidFill>
                  <a:schemeClr val="bg1"/>
                </a:solidFill>
                <a:latin typeface="+mn-lt"/>
              </a:rPr>
              <a:t>Ignore that higher allostatic load (rather than race) is linked with accelerated aging, which contributes to salt-sensitive hypertension</a:t>
            </a:r>
          </a:p>
          <a:p>
            <a:pPr marL="342900" lvl="1" indent="-342900">
              <a:buFont typeface="Arial" panose="020B0604020202020204" pitchFamily="34" charset="0"/>
              <a:buChar char="•"/>
            </a:pPr>
            <a:r>
              <a:rPr lang="en-US" sz="2000" dirty="0">
                <a:solidFill>
                  <a:schemeClr val="bg1"/>
                </a:solidFill>
                <a:latin typeface="+mn-lt"/>
              </a:rPr>
              <a:t>Ignore that structural racism (rather than race) leads to lower diet quality and less potassium intake, enhancing salt sensitivity</a:t>
            </a:r>
          </a:p>
          <a:p>
            <a:pPr marL="342900" lvl="1" indent="-342900">
              <a:buFont typeface="Arial" panose="020B0604020202020204" pitchFamily="34" charset="0"/>
              <a:buChar char="•"/>
            </a:pPr>
            <a:r>
              <a:rPr lang="en-US" sz="2000" dirty="0">
                <a:solidFill>
                  <a:schemeClr val="bg1"/>
                </a:solidFill>
                <a:latin typeface="+mn-lt"/>
              </a:rPr>
              <a:t>Ignore that psychological stress (rather than race) is linked with sodium retention</a:t>
            </a:r>
          </a:p>
        </p:txBody>
      </p:sp>
    </p:spTree>
    <p:extLst>
      <p:ext uri="{BB962C8B-B14F-4D97-AF65-F5344CB8AC3E}">
        <p14:creationId xmlns:p14="http://schemas.microsoft.com/office/powerpoint/2010/main" val="22847871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913AD-3C23-89E0-108A-08F312AE5F5C}"/>
              </a:ext>
            </a:extLst>
          </p:cNvPr>
          <p:cNvSpPr>
            <a:spLocks noGrp="1"/>
          </p:cNvSpPr>
          <p:nvPr>
            <p:ph type="title"/>
          </p:nvPr>
        </p:nvSpPr>
        <p:spPr>
          <a:xfrm>
            <a:off x="1981200" y="718768"/>
            <a:ext cx="8229240" cy="1144800"/>
          </a:xfrm>
        </p:spPr>
        <p:txBody>
          <a:bodyPr>
            <a:normAutofit fontScale="90000"/>
          </a:bodyPr>
          <a:lstStyle/>
          <a:p>
            <a:r>
              <a:rPr lang="en-US" sz="3600" dirty="0">
                <a:solidFill>
                  <a:srgbClr val="FFC000"/>
                </a:solidFill>
              </a:rPr>
              <a:t>Problems with Race-Based HTN Guidelines: Ignores that differences between group outcomes may be driven by outliers, not the majority</a:t>
            </a:r>
          </a:p>
        </p:txBody>
      </p:sp>
      <p:sp>
        <p:nvSpPr>
          <p:cNvPr id="3" name="Subtitle 2">
            <a:extLst>
              <a:ext uri="{FF2B5EF4-FFF2-40B4-BE49-F238E27FC236}">
                <a16:creationId xmlns:a16="http://schemas.microsoft.com/office/drawing/2014/main" id="{82C92370-8FA5-6263-E34D-8E144D94B6F2}"/>
              </a:ext>
            </a:extLst>
          </p:cNvPr>
          <p:cNvSpPr>
            <a:spLocks noGrp="1"/>
          </p:cNvSpPr>
          <p:nvPr>
            <p:ph type="subTitle"/>
          </p:nvPr>
        </p:nvSpPr>
        <p:spPr>
          <a:xfrm>
            <a:off x="1981200" y="2608729"/>
            <a:ext cx="8229240" cy="1965071"/>
          </a:xfrm>
        </p:spPr>
        <p:txBody>
          <a:bodyPr>
            <a:normAutofit fontScale="77500" lnSpcReduction="20000"/>
          </a:bodyPr>
          <a:lstStyle/>
          <a:p>
            <a:pPr marL="457200" indent="-457200">
              <a:buFont typeface="Arial" panose="020B0604020202020204" pitchFamily="34" charset="0"/>
              <a:buChar char="•"/>
            </a:pPr>
            <a:r>
              <a:rPr lang="en-US" sz="3200" dirty="0">
                <a:solidFill>
                  <a:schemeClr val="bg1"/>
                </a:solidFill>
              </a:rPr>
              <a:t>Some of the different outcomes reported in ALLHAT and other trials likely driven by patients who are outliers, not the majority </a:t>
            </a:r>
          </a:p>
          <a:p>
            <a:pPr marL="457200" indent="-457200">
              <a:buFont typeface="Arial" panose="020B0604020202020204" pitchFamily="34" charset="0"/>
              <a:buChar char="•"/>
            </a:pPr>
            <a:endParaRPr lang="en-US" sz="3200" dirty="0">
              <a:solidFill>
                <a:schemeClr val="bg1"/>
              </a:solidFill>
            </a:endParaRPr>
          </a:p>
          <a:p>
            <a:endParaRPr lang="en-US" sz="3200" dirty="0">
              <a:solidFill>
                <a:schemeClr val="bg1"/>
              </a:solidFill>
            </a:endParaRPr>
          </a:p>
          <a:p>
            <a:pPr marL="457200" indent="-457200">
              <a:buFont typeface="Arial" panose="020B0604020202020204" pitchFamily="34" charset="0"/>
              <a:buChar char="•"/>
            </a:pPr>
            <a:r>
              <a:rPr lang="en-US" sz="3200" dirty="0">
                <a:solidFill>
                  <a:schemeClr val="bg1"/>
                </a:solidFill>
              </a:rPr>
              <a:t>The majority of black and white patients have similar responses to antihypertensive drugs</a:t>
            </a:r>
          </a:p>
        </p:txBody>
      </p:sp>
    </p:spTree>
    <p:extLst>
      <p:ext uri="{BB962C8B-B14F-4D97-AF65-F5344CB8AC3E}">
        <p14:creationId xmlns:p14="http://schemas.microsoft.com/office/powerpoint/2010/main" val="13141048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Main graphic"/>
          <p:cNvPicPr/>
          <p:nvPr/>
        </p:nvPicPr>
        <p:blipFill>
          <a:blip r:embed="rId2"/>
          <a:stretch/>
        </p:blipFill>
        <p:spPr>
          <a:xfrm>
            <a:off x="2158320" y="1490100"/>
            <a:ext cx="7931182" cy="4590660"/>
          </a:xfrm>
          <a:prstGeom prst="rect">
            <a:avLst/>
          </a:prstGeom>
          <a:ln>
            <a:noFill/>
          </a:ln>
        </p:spPr>
      </p:pic>
      <p:pic>
        <p:nvPicPr>
          <p:cNvPr id="37" name="logo"/>
          <p:cNvPicPr/>
          <p:nvPr/>
        </p:nvPicPr>
        <p:blipFill>
          <a:blip r:embed="rId3"/>
          <a:stretch/>
        </p:blipFill>
        <p:spPr>
          <a:xfrm>
            <a:off x="1798320" y="6035040"/>
            <a:ext cx="360000" cy="475200"/>
          </a:xfrm>
          <a:prstGeom prst="rect">
            <a:avLst/>
          </a:prstGeom>
          <a:ln>
            <a:noFill/>
          </a:ln>
        </p:spPr>
      </p:pic>
      <p:sp>
        <p:nvSpPr>
          <p:cNvPr id="38" name="TextShape 1"/>
          <p:cNvSpPr txBox="1"/>
          <p:nvPr/>
        </p:nvSpPr>
        <p:spPr>
          <a:xfrm>
            <a:off x="2411040" y="5577840"/>
            <a:ext cx="4410720" cy="1188720"/>
          </a:xfrm>
          <a:prstGeom prst="rect">
            <a:avLst/>
          </a:prstGeom>
          <a:noFill/>
          <a:ln>
            <a:noFill/>
          </a:ln>
        </p:spPr>
        <p:txBody>
          <a:bodyPr lIns="36000" tIns="46800" rIns="36000" bIns="46800" anchor="b" anchorCtr="1"/>
          <a:lstStyle/>
          <a:p>
            <a:r>
              <a:rPr lang="en-US" sz="1100" spc="-1">
                <a:solidFill>
                  <a:srgbClr val="000000"/>
                </a:solidFill>
                <a:latin typeface="Arial"/>
              </a:rPr>
              <a:t>Ashwini R. Sehgal. Hypertension. Overlap Between Whites and Blacks in Response to Antihypertensive Drugs, Volume: 43, Issue: 3, Pages: 566-572, DOI: (10.1161/01.HYP.0000118019.28487.9c) </a:t>
            </a:r>
          </a:p>
        </p:txBody>
      </p:sp>
      <p:sp>
        <p:nvSpPr>
          <p:cNvPr id="39" name="TextShape 2"/>
          <p:cNvSpPr txBox="1"/>
          <p:nvPr/>
        </p:nvSpPr>
        <p:spPr>
          <a:xfrm>
            <a:off x="6818160" y="5394960"/>
            <a:ext cx="3846240" cy="1371600"/>
          </a:xfrm>
          <a:prstGeom prst="rect">
            <a:avLst/>
          </a:prstGeom>
          <a:noFill/>
          <a:ln>
            <a:noFill/>
          </a:ln>
        </p:spPr>
        <p:txBody>
          <a:bodyPr/>
          <a:lstStyle/>
          <a:p>
            <a:endParaRPr lang="en-US"/>
          </a:p>
        </p:txBody>
      </p:sp>
      <p:sp>
        <p:nvSpPr>
          <p:cNvPr id="2" name="Title 1">
            <a:extLst>
              <a:ext uri="{FF2B5EF4-FFF2-40B4-BE49-F238E27FC236}">
                <a16:creationId xmlns:a16="http://schemas.microsoft.com/office/drawing/2014/main" id="{EED322BD-D762-493B-E0E8-2F2D5BEDA3BB}"/>
              </a:ext>
            </a:extLst>
          </p:cNvPr>
          <p:cNvSpPr>
            <a:spLocks noGrp="1"/>
          </p:cNvSpPr>
          <p:nvPr>
            <p:ph type="title"/>
          </p:nvPr>
        </p:nvSpPr>
        <p:spPr/>
        <p:txBody>
          <a:bodyPr/>
          <a:lstStyle/>
          <a:p>
            <a:pPr algn="ctr"/>
            <a:r>
              <a:rPr lang="en-US" sz="3600" dirty="0">
                <a:solidFill>
                  <a:srgbClr val="FFC000"/>
                </a:solidFill>
              </a:rPr>
              <a:t>Metanalysis Shows Mean differences are not statistically significant (confidence intervals overlap)</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00FDC-543B-5B7A-42EA-5449904F3834}"/>
              </a:ext>
            </a:extLst>
          </p:cNvPr>
          <p:cNvSpPr>
            <a:spLocks noGrp="1"/>
          </p:cNvSpPr>
          <p:nvPr>
            <p:ph type="title"/>
          </p:nvPr>
        </p:nvSpPr>
        <p:spPr/>
        <p:txBody>
          <a:bodyPr/>
          <a:lstStyle/>
          <a:p>
            <a:pPr algn="ctr"/>
            <a:r>
              <a:rPr lang="en-US" sz="3200" dirty="0">
                <a:solidFill>
                  <a:srgbClr val="FFC000"/>
                </a:solidFill>
              </a:rPr>
              <a:t>Moving from Race-Based to Race-Conscious </a:t>
            </a:r>
            <a:br>
              <a:rPr lang="en-US" sz="3200" dirty="0">
                <a:solidFill>
                  <a:srgbClr val="FFC000"/>
                </a:solidFill>
              </a:rPr>
            </a:br>
            <a:r>
              <a:rPr lang="en-US" sz="3200" dirty="0">
                <a:solidFill>
                  <a:srgbClr val="FFC000"/>
                </a:solidFill>
              </a:rPr>
              <a:t>HTN Treatment Strategies</a:t>
            </a:r>
          </a:p>
        </p:txBody>
      </p:sp>
      <p:sp>
        <p:nvSpPr>
          <p:cNvPr id="3" name="Subtitle 2">
            <a:extLst>
              <a:ext uri="{FF2B5EF4-FFF2-40B4-BE49-F238E27FC236}">
                <a16:creationId xmlns:a16="http://schemas.microsoft.com/office/drawing/2014/main" id="{D2225238-13BC-2D70-BC30-10954A2796B7}"/>
              </a:ext>
            </a:extLst>
          </p:cNvPr>
          <p:cNvSpPr>
            <a:spLocks noGrp="1"/>
          </p:cNvSpPr>
          <p:nvPr>
            <p:ph type="subTitle"/>
          </p:nvPr>
        </p:nvSpPr>
        <p:spPr>
          <a:xfrm>
            <a:off x="1008529" y="2466096"/>
            <a:ext cx="9201911" cy="3504397"/>
          </a:xfrm>
        </p:spPr>
        <p:txBody>
          <a:bodyPr>
            <a:normAutofit/>
          </a:bodyPr>
          <a:lstStyle/>
          <a:p>
            <a:pPr marL="285750" indent="-285750">
              <a:buFont typeface="Arial" panose="020B0604020202020204" pitchFamily="34" charset="0"/>
              <a:buChar char="•"/>
            </a:pPr>
            <a:r>
              <a:rPr lang="en-US" sz="2000" dirty="0">
                <a:solidFill>
                  <a:schemeClr val="bg1"/>
                </a:solidFill>
                <a:latin typeface="HelveticaNeue" panose="02000503000000020004" pitchFamily="2" charset="0"/>
              </a:rPr>
              <a:t>Recognize that social determinants of health affect blood pressure</a:t>
            </a:r>
          </a:p>
          <a:p>
            <a:pPr marL="285750" indent="-285750">
              <a:buFont typeface="Arial" panose="020B0604020202020204" pitchFamily="34" charset="0"/>
              <a:buChar char="•"/>
            </a:pPr>
            <a:r>
              <a:rPr lang="en-US" sz="2000" dirty="0">
                <a:solidFill>
                  <a:schemeClr val="bg1"/>
                </a:solidFill>
                <a:latin typeface="HelveticaNeue" panose="02000503000000020004" pitchFamily="2" charset="0"/>
              </a:rPr>
              <a:t>Understand that patients that do not have access to healthy food, have a higher allostatic load, and have increased stressors may have increased salt sensitivity</a:t>
            </a:r>
          </a:p>
          <a:p>
            <a:pPr marL="285750" indent="-285750">
              <a:buFont typeface="Arial" panose="020B0604020202020204" pitchFamily="34" charset="0"/>
              <a:buChar char="•"/>
            </a:pPr>
            <a:r>
              <a:rPr lang="en-US" sz="2000" dirty="0">
                <a:solidFill>
                  <a:schemeClr val="bg1"/>
                </a:solidFill>
                <a:latin typeface="HelveticaNeue" panose="02000503000000020004" pitchFamily="2" charset="0"/>
              </a:rPr>
              <a:t>A regimen that includes a diuretic may benefit patients with increased salt sensitivity, but this does not mean that patients adversely affected by social determinants should not also be given RASB which has clearly-proven long-term benefits</a:t>
            </a:r>
          </a:p>
          <a:p>
            <a:pPr marL="285750" indent="-285750">
              <a:buFont typeface="Arial" panose="020B0604020202020204" pitchFamily="34" charset="0"/>
              <a:buChar char="•"/>
            </a:pPr>
            <a:r>
              <a:rPr lang="en-US" sz="2000" dirty="0">
                <a:solidFill>
                  <a:schemeClr val="bg1"/>
                </a:solidFill>
                <a:latin typeface="HelveticaNeue" panose="02000503000000020004" pitchFamily="2" charset="0"/>
              </a:rPr>
              <a:t>Combination therapy (RASB + diuretic) rather than monotherapy  should be considered</a:t>
            </a:r>
          </a:p>
          <a:p>
            <a:pPr marL="285750" indent="-285750">
              <a:buFont typeface="Arial" panose="020B0604020202020204" pitchFamily="34" charset="0"/>
              <a:buChar char="•"/>
            </a:pPr>
            <a:r>
              <a:rPr lang="en-US" sz="2000" dirty="0">
                <a:solidFill>
                  <a:schemeClr val="bg1"/>
                </a:solidFill>
                <a:latin typeface="HelveticaNeue" panose="02000503000000020004" pitchFamily="2" charset="0"/>
              </a:rPr>
              <a:t>Race-conscious therapy recognizes and addresses the effects of racism on SDOH and thus on etiology of hypertension</a:t>
            </a:r>
          </a:p>
        </p:txBody>
      </p:sp>
    </p:spTree>
    <p:extLst>
      <p:ext uri="{BB962C8B-B14F-4D97-AF65-F5344CB8AC3E}">
        <p14:creationId xmlns:p14="http://schemas.microsoft.com/office/powerpoint/2010/main" val="18140948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26612-8208-0859-5702-FB1E8D0B4A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78A775-325B-1BD5-B548-3F44FE6455CD}"/>
              </a:ext>
            </a:extLst>
          </p:cNvPr>
          <p:cNvSpPr>
            <a:spLocks noGrp="1"/>
          </p:cNvSpPr>
          <p:nvPr>
            <p:ph type="title"/>
          </p:nvPr>
        </p:nvSpPr>
        <p:spPr>
          <a:xfrm>
            <a:off x="609840" y="2284200"/>
            <a:ext cx="10972320" cy="1144800"/>
          </a:xfrm>
        </p:spPr>
        <p:txBody>
          <a:bodyPr>
            <a:normAutofit/>
          </a:bodyPr>
          <a:lstStyle/>
          <a:p>
            <a:pPr algn="ctr"/>
            <a:r>
              <a:rPr lang="en-US" sz="4800" dirty="0">
                <a:solidFill>
                  <a:srgbClr val="FFC000"/>
                </a:solidFill>
              </a:rPr>
              <a:t>CASES</a:t>
            </a:r>
          </a:p>
        </p:txBody>
      </p:sp>
    </p:spTree>
    <p:extLst>
      <p:ext uri="{BB962C8B-B14F-4D97-AF65-F5344CB8AC3E}">
        <p14:creationId xmlns:p14="http://schemas.microsoft.com/office/powerpoint/2010/main" val="14302574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B9B1-F28D-4A1D-B396-5F943087F514}"/>
              </a:ext>
            </a:extLst>
          </p:cNvPr>
          <p:cNvSpPr>
            <a:spLocks noGrp="1"/>
          </p:cNvSpPr>
          <p:nvPr>
            <p:ph type="title"/>
          </p:nvPr>
        </p:nvSpPr>
        <p:spPr/>
        <p:txBody>
          <a:bodyPr>
            <a:normAutofit/>
          </a:bodyPr>
          <a:lstStyle/>
          <a:p>
            <a:r>
              <a:rPr lang="en-US" sz="4800" dirty="0">
                <a:solidFill>
                  <a:srgbClr val="FFC000"/>
                </a:solidFill>
              </a:rPr>
              <a:t>Classification and Treatment</a:t>
            </a:r>
          </a:p>
        </p:txBody>
      </p:sp>
      <p:sp>
        <p:nvSpPr>
          <p:cNvPr id="3" name="Content Placeholder 2">
            <a:extLst>
              <a:ext uri="{FF2B5EF4-FFF2-40B4-BE49-F238E27FC236}">
                <a16:creationId xmlns:a16="http://schemas.microsoft.com/office/drawing/2014/main" id="{8BA8D991-89D2-4377-AF13-4888D80C6247}"/>
              </a:ext>
            </a:extLst>
          </p:cNvPr>
          <p:cNvSpPr>
            <a:spLocks noGrp="1"/>
          </p:cNvSpPr>
          <p:nvPr>
            <p:ph idx="1"/>
          </p:nvPr>
        </p:nvSpPr>
        <p:spPr>
          <a:xfrm>
            <a:off x="838200" y="1690688"/>
            <a:ext cx="10515600" cy="4351338"/>
          </a:xfrm>
        </p:spPr>
        <p:txBody>
          <a:bodyPr>
            <a:normAutofit fontScale="92500"/>
          </a:bodyPr>
          <a:lstStyle/>
          <a:p>
            <a:pPr marL="0" indent="0">
              <a:buNone/>
            </a:pPr>
            <a:r>
              <a:rPr lang="en-US" sz="3600" dirty="0">
                <a:solidFill>
                  <a:schemeClr val="bg1"/>
                </a:solidFill>
              </a:rPr>
              <a:t>A 57-year-old woman comes to the office for evaluation.  Her CV risk  is &lt;10%.  She has no medical problems.  Her BP is 132/70.  Classify and recommend treatment for her hypertension based on ACC/AHA guidelines.</a:t>
            </a:r>
          </a:p>
          <a:p>
            <a:pPr marL="742950" indent="-742950">
              <a:buAutoNum type="alphaUcPeriod"/>
            </a:pPr>
            <a:r>
              <a:rPr lang="en-US" sz="3600" dirty="0">
                <a:solidFill>
                  <a:schemeClr val="bg1"/>
                </a:solidFill>
              </a:rPr>
              <a:t>Elevated blood pressure – lifestyle modification</a:t>
            </a:r>
          </a:p>
          <a:p>
            <a:pPr marL="742950" indent="-742950">
              <a:buAutoNum type="alphaUcPeriod"/>
            </a:pPr>
            <a:r>
              <a:rPr lang="en-US" sz="3600" dirty="0">
                <a:solidFill>
                  <a:schemeClr val="bg1"/>
                </a:solidFill>
              </a:rPr>
              <a:t>Stage 1 hypertension - lifestyle modification</a:t>
            </a:r>
          </a:p>
          <a:p>
            <a:pPr marL="742950" indent="-742950">
              <a:buAutoNum type="alphaUcPeriod"/>
            </a:pPr>
            <a:r>
              <a:rPr lang="en-US" sz="3600" dirty="0">
                <a:solidFill>
                  <a:schemeClr val="bg1"/>
                </a:solidFill>
              </a:rPr>
              <a:t>Stage 1 hypertension – lifestyle modification and drugs</a:t>
            </a:r>
          </a:p>
          <a:p>
            <a:pPr marL="742950" indent="-742950">
              <a:buAutoNum type="alphaUcPeriod"/>
            </a:pPr>
            <a:r>
              <a:rPr lang="en-US" sz="3600" dirty="0">
                <a:solidFill>
                  <a:schemeClr val="bg1"/>
                </a:solidFill>
              </a:rPr>
              <a:t>Stage 2 hypertension – lifestyle modification and drugs</a:t>
            </a:r>
          </a:p>
        </p:txBody>
      </p:sp>
    </p:spTree>
    <p:extLst>
      <p:ext uri="{BB962C8B-B14F-4D97-AF65-F5344CB8AC3E}">
        <p14:creationId xmlns:p14="http://schemas.microsoft.com/office/powerpoint/2010/main" val="22172425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B9B1-F28D-4A1D-B396-5F943087F514}"/>
              </a:ext>
            </a:extLst>
          </p:cNvPr>
          <p:cNvSpPr>
            <a:spLocks noGrp="1"/>
          </p:cNvSpPr>
          <p:nvPr>
            <p:ph type="title"/>
          </p:nvPr>
        </p:nvSpPr>
        <p:spPr/>
        <p:txBody>
          <a:bodyPr>
            <a:normAutofit/>
          </a:bodyPr>
          <a:lstStyle/>
          <a:p>
            <a:r>
              <a:rPr lang="en-US" sz="4800" dirty="0">
                <a:solidFill>
                  <a:srgbClr val="FFC000"/>
                </a:solidFill>
              </a:rPr>
              <a:t>Classification and Treatment</a:t>
            </a:r>
          </a:p>
        </p:txBody>
      </p:sp>
      <p:sp>
        <p:nvSpPr>
          <p:cNvPr id="3" name="Content Placeholder 2">
            <a:extLst>
              <a:ext uri="{FF2B5EF4-FFF2-40B4-BE49-F238E27FC236}">
                <a16:creationId xmlns:a16="http://schemas.microsoft.com/office/drawing/2014/main" id="{8BA8D991-89D2-4377-AF13-4888D80C6247}"/>
              </a:ext>
            </a:extLst>
          </p:cNvPr>
          <p:cNvSpPr>
            <a:spLocks noGrp="1"/>
          </p:cNvSpPr>
          <p:nvPr>
            <p:ph idx="1"/>
          </p:nvPr>
        </p:nvSpPr>
        <p:spPr>
          <a:xfrm>
            <a:off x="838200" y="1690688"/>
            <a:ext cx="10515600" cy="4351338"/>
          </a:xfrm>
        </p:spPr>
        <p:txBody>
          <a:bodyPr>
            <a:normAutofit fontScale="92500" lnSpcReduction="10000"/>
          </a:bodyPr>
          <a:lstStyle/>
          <a:p>
            <a:pPr marL="0" indent="0">
              <a:buNone/>
            </a:pPr>
            <a:r>
              <a:rPr lang="en-US" sz="3600" dirty="0">
                <a:solidFill>
                  <a:schemeClr val="bg1"/>
                </a:solidFill>
              </a:rPr>
              <a:t>A 57-year-old woman comes to the office for evaluation.  Her CV risk  is &lt;10%.  She has no medical problems.  Her BP is 132/70.  Classify and recommend treatment for her hypertension based on ACC/AHA guidelines.</a:t>
            </a:r>
          </a:p>
          <a:p>
            <a:pPr marL="742950" indent="-742950">
              <a:buAutoNum type="alphaUcPeriod"/>
            </a:pPr>
            <a:r>
              <a:rPr lang="en-US" sz="3600" dirty="0">
                <a:solidFill>
                  <a:schemeClr val="bg1"/>
                </a:solidFill>
              </a:rPr>
              <a:t>Elevated blood pressure – lifestyle modification</a:t>
            </a:r>
          </a:p>
          <a:p>
            <a:pPr marL="742950" indent="-742950">
              <a:buAutoNum type="alphaUcPeriod"/>
            </a:pPr>
            <a:r>
              <a:rPr lang="en-US" sz="3600" dirty="0">
                <a:solidFill>
                  <a:srgbClr val="66FF33"/>
                </a:solidFill>
              </a:rPr>
              <a:t>Stage 1 hypertension - lifestyle modification</a:t>
            </a:r>
          </a:p>
          <a:p>
            <a:pPr marL="742950" indent="-742950">
              <a:buAutoNum type="alphaUcPeriod"/>
            </a:pPr>
            <a:r>
              <a:rPr lang="en-US" sz="3600" dirty="0">
                <a:solidFill>
                  <a:schemeClr val="bg1"/>
                </a:solidFill>
              </a:rPr>
              <a:t>Stage 1 hypertension – lifestyle modification and 1 drug</a:t>
            </a:r>
          </a:p>
          <a:p>
            <a:pPr marL="742950" indent="-742950">
              <a:buAutoNum type="alphaUcPeriod"/>
            </a:pPr>
            <a:r>
              <a:rPr lang="en-US" sz="3600" dirty="0">
                <a:solidFill>
                  <a:schemeClr val="bg1"/>
                </a:solidFill>
              </a:rPr>
              <a:t>Stage 2 hypertension – lifestyle modification and 2 drugs</a:t>
            </a:r>
          </a:p>
        </p:txBody>
      </p:sp>
    </p:spTree>
    <p:extLst>
      <p:ext uri="{BB962C8B-B14F-4D97-AF65-F5344CB8AC3E}">
        <p14:creationId xmlns:p14="http://schemas.microsoft.com/office/powerpoint/2010/main" val="1199176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B9B1-F28D-4A1D-B396-5F943087F514}"/>
              </a:ext>
            </a:extLst>
          </p:cNvPr>
          <p:cNvSpPr>
            <a:spLocks noGrp="1"/>
          </p:cNvSpPr>
          <p:nvPr>
            <p:ph type="title"/>
          </p:nvPr>
        </p:nvSpPr>
        <p:spPr/>
        <p:txBody>
          <a:bodyPr>
            <a:normAutofit fontScale="90000"/>
          </a:bodyPr>
          <a:lstStyle/>
          <a:p>
            <a:r>
              <a:rPr lang="en-US" sz="4800" dirty="0">
                <a:solidFill>
                  <a:srgbClr val="FFC000"/>
                </a:solidFill>
              </a:rPr>
              <a:t>Cardiovascular Consequences of Hypertension</a:t>
            </a:r>
          </a:p>
        </p:txBody>
      </p:sp>
      <p:sp>
        <p:nvSpPr>
          <p:cNvPr id="3" name="Content Placeholder 2">
            <a:extLst>
              <a:ext uri="{FF2B5EF4-FFF2-40B4-BE49-F238E27FC236}">
                <a16:creationId xmlns:a16="http://schemas.microsoft.com/office/drawing/2014/main" id="{8BA8D991-89D2-4377-AF13-4888D80C6247}"/>
              </a:ext>
            </a:extLst>
          </p:cNvPr>
          <p:cNvSpPr>
            <a:spLocks noGrp="1"/>
          </p:cNvSpPr>
          <p:nvPr>
            <p:ph idx="1"/>
          </p:nvPr>
        </p:nvSpPr>
        <p:spPr>
          <a:xfrm>
            <a:off x="838200" y="1690688"/>
            <a:ext cx="10515600" cy="4351338"/>
          </a:xfrm>
        </p:spPr>
        <p:txBody>
          <a:bodyPr>
            <a:normAutofit/>
          </a:bodyPr>
          <a:lstStyle/>
          <a:p>
            <a:r>
              <a:rPr lang="en-US" sz="3600" dirty="0">
                <a:solidFill>
                  <a:schemeClr val="bg1"/>
                </a:solidFill>
              </a:rPr>
              <a:t>Myocardial hypertrophy </a:t>
            </a:r>
          </a:p>
          <a:p>
            <a:pPr lvl="1"/>
            <a:r>
              <a:rPr lang="en-US" sz="3200" dirty="0">
                <a:solidFill>
                  <a:schemeClr val="bg1"/>
                </a:solidFill>
              </a:rPr>
              <a:t>Diastolic heart failure	</a:t>
            </a:r>
          </a:p>
          <a:p>
            <a:r>
              <a:rPr lang="en-US" sz="3600" dirty="0">
                <a:solidFill>
                  <a:schemeClr val="bg1"/>
                </a:solidFill>
              </a:rPr>
              <a:t>Atherosclerosis</a:t>
            </a:r>
          </a:p>
          <a:p>
            <a:pPr lvl="1"/>
            <a:r>
              <a:rPr lang="en-US" sz="3200" dirty="0">
                <a:solidFill>
                  <a:schemeClr val="bg1"/>
                </a:solidFill>
              </a:rPr>
              <a:t>Thrombotic and embolic events</a:t>
            </a:r>
          </a:p>
          <a:p>
            <a:pPr lvl="2"/>
            <a:r>
              <a:rPr lang="en-US" sz="2800" dirty="0">
                <a:solidFill>
                  <a:schemeClr val="bg1"/>
                </a:solidFill>
              </a:rPr>
              <a:t>MI</a:t>
            </a:r>
          </a:p>
          <a:p>
            <a:pPr lvl="2"/>
            <a:r>
              <a:rPr lang="en-US" sz="2800" dirty="0">
                <a:solidFill>
                  <a:schemeClr val="bg1"/>
                </a:solidFill>
              </a:rPr>
              <a:t>Renal artery stenosis</a:t>
            </a:r>
          </a:p>
          <a:p>
            <a:pPr lvl="2"/>
            <a:r>
              <a:rPr lang="en-US" sz="2800" dirty="0">
                <a:solidFill>
                  <a:schemeClr val="bg1"/>
                </a:solidFill>
              </a:rPr>
              <a:t>CVA</a:t>
            </a:r>
          </a:p>
          <a:p>
            <a:pPr lvl="2"/>
            <a:r>
              <a:rPr lang="en-US" sz="2800" dirty="0">
                <a:solidFill>
                  <a:schemeClr val="bg1"/>
                </a:solidFill>
              </a:rPr>
              <a:t>Peripheral arterial disease</a:t>
            </a:r>
          </a:p>
          <a:p>
            <a:pPr marL="914400" lvl="2" indent="0">
              <a:buNone/>
            </a:pPr>
            <a:endParaRPr lang="en-US" sz="2800" dirty="0">
              <a:solidFill>
                <a:schemeClr val="bg1"/>
              </a:solidFill>
            </a:endParaRPr>
          </a:p>
        </p:txBody>
      </p:sp>
      <p:sp>
        <p:nvSpPr>
          <p:cNvPr id="6" name="TextBox 5">
            <a:extLst>
              <a:ext uri="{FF2B5EF4-FFF2-40B4-BE49-F238E27FC236}">
                <a16:creationId xmlns:a16="http://schemas.microsoft.com/office/drawing/2014/main" id="{E8E598D5-29FA-3155-A03C-34E21E7AC85F}"/>
              </a:ext>
            </a:extLst>
          </p:cNvPr>
          <p:cNvSpPr txBox="1"/>
          <p:nvPr/>
        </p:nvSpPr>
        <p:spPr>
          <a:xfrm>
            <a:off x="252248" y="5850322"/>
            <a:ext cx="7078718" cy="830997"/>
          </a:xfrm>
          <a:prstGeom prst="rect">
            <a:avLst/>
          </a:prstGeom>
          <a:noFill/>
        </p:spPr>
        <p:txBody>
          <a:bodyPr wrap="square" rtlCol="0">
            <a:spAutoFit/>
          </a:bodyPr>
          <a:lstStyle/>
          <a:p>
            <a:r>
              <a:rPr lang="en-US" sz="1200" b="0" i="0" dirty="0">
                <a:solidFill>
                  <a:schemeClr val="bg1"/>
                </a:solidFill>
                <a:effectLst/>
                <a:latin typeface="Arial" panose="020B0604020202020204" pitchFamily="34" charset="0"/>
              </a:rPr>
              <a:t>Patrick J. Lynch, medical illustrator on </a:t>
            </a:r>
            <a:r>
              <a:rPr lang="en-US" sz="1200" b="0" i="0" dirty="0" err="1">
                <a:solidFill>
                  <a:schemeClr val="bg1"/>
                </a:solidFill>
                <a:effectLst/>
                <a:latin typeface="Arial" panose="020B0604020202020204" pitchFamily="34" charset="0"/>
              </a:rPr>
              <a:t>Wikppedia</a:t>
            </a:r>
            <a:r>
              <a:rPr lang="en-US" sz="1200" b="0" i="0" dirty="0">
                <a:solidFill>
                  <a:schemeClr val="bg1"/>
                </a:solidFill>
                <a:effectLst/>
                <a:latin typeface="Arial" panose="020B0604020202020204" pitchFamily="34" charset="0"/>
              </a:rPr>
              <a:t> </a:t>
            </a:r>
          </a:p>
          <a:p>
            <a:r>
              <a:rPr lang="en-US" sz="1200" b="0" i="0" dirty="0" err="1">
                <a:solidFill>
                  <a:schemeClr val="bg1"/>
                </a:solidFill>
                <a:effectLst/>
                <a:latin typeface="Arial" panose="020B0604020202020204" pitchFamily="34" charset="0"/>
              </a:rPr>
              <a:t>myUpchar</a:t>
            </a:r>
            <a:r>
              <a:rPr lang="en-US" sz="1200" dirty="0">
                <a:solidFill>
                  <a:schemeClr val="bg1"/>
                </a:solidFill>
                <a:latin typeface="Arial" panose="020B0604020202020204" pitchFamily="34" charset="0"/>
              </a:rPr>
              <a:t> </a:t>
            </a:r>
            <a:r>
              <a:rPr lang="en-US" sz="1200" b="0" i="0" dirty="0">
                <a:solidFill>
                  <a:schemeClr val="bg1"/>
                </a:solidFill>
                <a:effectLst/>
                <a:latin typeface="-apple-system"/>
              </a:rPr>
              <a:t>via Wikimedia Commons</a:t>
            </a:r>
            <a:r>
              <a:rPr lang="en-US" sz="1200" b="0" i="0" dirty="0">
                <a:solidFill>
                  <a:schemeClr val="bg1"/>
                </a:solidFill>
                <a:effectLst/>
                <a:latin typeface="Arial" panose="020B0604020202020204" pitchFamily="34" charset="0"/>
              </a:rPr>
              <a:t> </a:t>
            </a:r>
          </a:p>
          <a:p>
            <a:r>
              <a:rPr lang="en-US" sz="1200" b="0" i="0" dirty="0">
                <a:solidFill>
                  <a:schemeClr val="bg1"/>
                </a:solidFill>
                <a:effectLst/>
                <a:latin typeface="Arial" panose="020B0604020202020204" pitchFamily="34" charset="0"/>
              </a:rPr>
              <a:t>Gaillard F (11 April 2011). </a:t>
            </a:r>
            <a:r>
              <a:rPr lang="en-US" sz="1200" b="0" i="0" u="none" strike="noStrike" dirty="0">
                <a:solidFill>
                  <a:schemeClr val="bg1"/>
                </a:solidFill>
                <a:effectLst/>
                <a:latin typeface="Arial" panose="020B0604020202020204" pitchFamily="34" charset="0"/>
                <a:hlinkClick r:id="rId2">
                  <a:extLst>
                    <a:ext uri="{A12FA001-AC4F-418D-AE19-62706E023703}">
                      <ahyp:hlinkClr xmlns:ahyp="http://schemas.microsoft.com/office/drawing/2018/hyperlinkcolor" val="tx"/>
                    </a:ext>
                  </a:extLst>
                </a:hlinkClick>
              </a:rPr>
              <a:t>"Ischaemic stroke"</a:t>
            </a:r>
            <a:r>
              <a:rPr lang="en-US" sz="1200" b="0" i="0" dirty="0">
                <a:solidFill>
                  <a:schemeClr val="bg1"/>
                </a:solidFill>
                <a:effectLst/>
                <a:latin typeface="Arial" panose="020B0604020202020204" pitchFamily="34" charset="0"/>
              </a:rPr>
              <a:t>. </a:t>
            </a:r>
            <a:r>
              <a:rPr lang="en-US" sz="1200" b="0" i="1" dirty="0" err="1">
                <a:solidFill>
                  <a:schemeClr val="bg1"/>
                </a:solidFill>
                <a:effectLst/>
                <a:latin typeface="Arial" panose="020B0604020202020204" pitchFamily="34" charset="0"/>
              </a:rPr>
              <a:t>radiopaedia.org</a:t>
            </a:r>
            <a:r>
              <a:rPr lang="en-US" sz="1200" b="0" i="0" dirty="0">
                <a:solidFill>
                  <a:schemeClr val="bg1"/>
                </a:solidFill>
                <a:effectLst/>
                <a:latin typeface="Arial" panose="020B0604020202020204" pitchFamily="34" charset="0"/>
              </a:rPr>
              <a:t>.</a:t>
            </a:r>
          </a:p>
          <a:p>
            <a:r>
              <a:rPr lang="en-US" sz="1200" b="0" i="0" dirty="0">
                <a:solidFill>
                  <a:schemeClr val="bg1"/>
                </a:solidFill>
                <a:effectLst/>
                <a:latin typeface="OTNEJMScalaSansLF"/>
              </a:rPr>
              <a:t>Ho-Cheol Kang, M.D., Ph.D., and Min-Young Chung, M.D., </a:t>
            </a:r>
            <a:r>
              <a:rPr lang="en-US" sz="1200" b="0" i="0" dirty="0" err="1">
                <a:solidFill>
                  <a:schemeClr val="bg1"/>
                </a:solidFill>
                <a:effectLst/>
                <a:latin typeface="OTNEJMScalaSansLF"/>
              </a:rPr>
              <a:t>Ph.D</a:t>
            </a:r>
            <a:r>
              <a:rPr lang="en-US" sz="1200" b="0" i="0" dirty="0" err="1">
                <a:solidFill>
                  <a:srgbClr val="666666"/>
                </a:solidFill>
                <a:effectLst/>
                <a:latin typeface="OTNEJMScalaSansLF"/>
              </a:rPr>
              <a:t>.</a:t>
            </a:r>
            <a:r>
              <a:rPr lang="en-US" sz="1200" b="1" i="0" dirty="0" err="1">
                <a:solidFill>
                  <a:schemeClr val="bg1"/>
                </a:solidFill>
                <a:effectLst/>
                <a:latin typeface="OTNEJMScalaSansLF"/>
              </a:rPr>
              <a:t>N</a:t>
            </a:r>
            <a:r>
              <a:rPr lang="en-US" sz="1200" b="1" i="0" dirty="0">
                <a:solidFill>
                  <a:schemeClr val="bg1"/>
                </a:solidFill>
                <a:effectLst/>
                <a:latin typeface="OTNEJMScalaSansLF"/>
              </a:rPr>
              <a:t> Engl J Med 2007;357: e19</a:t>
            </a:r>
            <a:endParaRPr lang="en-US" sz="1200" dirty="0">
              <a:solidFill>
                <a:schemeClr val="bg1"/>
              </a:solidFill>
            </a:endParaRPr>
          </a:p>
        </p:txBody>
      </p:sp>
      <p:pic>
        <p:nvPicPr>
          <p:cNvPr id="8" name="Picture 7" descr="A person with his hands on his chest&#10;&#10;Description automatically generated">
            <a:extLst>
              <a:ext uri="{FF2B5EF4-FFF2-40B4-BE49-F238E27FC236}">
                <a16:creationId xmlns:a16="http://schemas.microsoft.com/office/drawing/2014/main" id="{4B3B974F-AFAF-15A2-2E3E-C3E8EE1574A5}"/>
              </a:ext>
            </a:extLst>
          </p:cNvPr>
          <p:cNvPicPr>
            <a:picLocks noChangeAspect="1"/>
          </p:cNvPicPr>
          <p:nvPr/>
        </p:nvPicPr>
        <p:blipFill>
          <a:blip r:embed="rId3"/>
          <a:stretch>
            <a:fillRect/>
          </a:stretch>
        </p:blipFill>
        <p:spPr>
          <a:xfrm>
            <a:off x="6999890" y="3016251"/>
            <a:ext cx="3260834" cy="1828799"/>
          </a:xfrm>
          <a:prstGeom prst="rect">
            <a:avLst/>
          </a:prstGeom>
        </p:spPr>
      </p:pic>
      <p:pic>
        <p:nvPicPr>
          <p:cNvPr id="5" name="Picture 4" descr="A cross section of a human body&#10;&#10;Description automatically generated">
            <a:extLst>
              <a:ext uri="{FF2B5EF4-FFF2-40B4-BE49-F238E27FC236}">
                <a16:creationId xmlns:a16="http://schemas.microsoft.com/office/drawing/2014/main" id="{02ED467B-C356-BDE4-3BC8-EC1EE9C5C87D}"/>
              </a:ext>
            </a:extLst>
          </p:cNvPr>
          <p:cNvPicPr>
            <a:picLocks noChangeAspect="1"/>
          </p:cNvPicPr>
          <p:nvPr/>
        </p:nvPicPr>
        <p:blipFill>
          <a:blip r:embed="rId4"/>
          <a:stretch>
            <a:fillRect/>
          </a:stretch>
        </p:blipFill>
        <p:spPr>
          <a:xfrm>
            <a:off x="6373407" y="1606033"/>
            <a:ext cx="2475187" cy="1828799"/>
          </a:xfrm>
          <a:prstGeom prst="rect">
            <a:avLst/>
          </a:prstGeom>
        </p:spPr>
      </p:pic>
      <p:pic>
        <p:nvPicPr>
          <p:cNvPr id="13" name="Picture 12" descr="Close-up of a person's feet with red veins&#10;&#10;Description automatically generated">
            <a:extLst>
              <a:ext uri="{FF2B5EF4-FFF2-40B4-BE49-F238E27FC236}">
                <a16:creationId xmlns:a16="http://schemas.microsoft.com/office/drawing/2014/main" id="{53A66EF4-F240-CD70-EF04-4BD80AAEAB99}"/>
              </a:ext>
            </a:extLst>
          </p:cNvPr>
          <p:cNvPicPr>
            <a:picLocks noChangeAspect="1"/>
          </p:cNvPicPr>
          <p:nvPr/>
        </p:nvPicPr>
        <p:blipFill>
          <a:blip r:embed="rId5"/>
          <a:stretch>
            <a:fillRect/>
          </a:stretch>
        </p:blipFill>
        <p:spPr>
          <a:xfrm>
            <a:off x="7916918" y="4845050"/>
            <a:ext cx="2203242" cy="1917700"/>
          </a:xfrm>
          <a:prstGeom prst="rect">
            <a:avLst/>
          </a:prstGeom>
        </p:spPr>
      </p:pic>
      <p:pic>
        <p:nvPicPr>
          <p:cNvPr id="9" name="Google Shape;207;p37">
            <a:extLst>
              <a:ext uri="{FF2B5EF4-FFF2-40B4-BE49-F238E27FC236}">
                <a16:creationId xmlns:a16="http://schemas.microsoft.com/office/drawing/2014/main" id="{B9ACB1E4-1D7C-FE6B-6992-8785DE12D9C3}"/>
              </a:ext>
            </a:extLst>
          </p:cNvPr>
          <p:cNvPicPr preferRelativeResize="0"/>
          <p:nvPr/>
        </p:nvPicPr>
        <p:blipFill>
          <a:blip r:embed="rId6">
            <a:alphaModFix/>
          </a:blip>
          <a:stretch>
            <a:fillRect/>
          </a:stretch>
        </p:blipFill>
        <p:spPr>
          <a:xfrm>
            <a:off x="10048737" y="4310440"/>
            <a:ext cx="1921883" cy="1580384"/>
          </a:xfrm>
          <a:prstGeom prst="rect">
            <a:avLst/>
          </a:prstGeom>
          <a:noFill/>
          <a:ln>
            <a:noFill/>
          </a:ln>
        </p:spPr>
      </p:pic>
      <p:pic>
        <p:nvPicPr>
          <p:cNvPr id="11" name="Picture 10" descr="An x-ray of a brain&#10;&#10;Description automatically generated">
            <a:extLst>
              <a:ext uri="{FF2B5EF4-FFF2-40B4-BE49-F238E27FC236}">
                <a16:creationId xmlns:a16="http://schemas.microsoft.com/office/drawing/2014/main" id="{9E7B7365-192E-C9D0-7FD5-8FEB9D40EE99}"/>
              </a:ext>
            </a:extLst>
          </p:cNvPr>
          <p:cNvPicPr>
            <a:picLocks noChangeAspect="1"/>
          </p:cNvPicPr>
          <p:nvPr/>
        </p:nvPicPr>
        <p:blipFill>
          <a:blip r:embed="rId7"/>
          <a:stretch>
            <a:fillRect/>
          </a:stretch>
        </p:blipFill>
        <p:spPr>
          <a:xfrm>
            <a:off x="6096000" y="4675740"/>
            <a:ext cx="1660634" cy="2032109"/>
          </a:xfrm>
          <a:prstGeom prst="rect">
            <a:avLst/>
          </a:prstGeom>
        </p:spPr>
      </p:pic>
    </p:spTree>
    <p:extLst>
      <p:ext uri="{BB962C8B-B14F-4D97-AF65-F5344CB8AC3E}">
        <p14:creationId xmlns:p14="http://schemas.microsoft.com/office/powerpoint/2010/main" val="38243981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B9B1-F28D-4A1D-B396-5F943087F514}"/>
              </a:ext>
            </a:extLst>
          </p:cNvPr>
          <p:cNvSpPr>
            <a:spLocks noGrp="1"/>
          </p:cNvSpPr>
          <p:nvPr>
            <p:ph type="title"/>
          </p:nvPr>
        </p:nvSpPr>
        <p:spPr/>
        <p:txBody>
          <a:bodyPr>
            <a:normAutofit/>
          </a:bodyPr>
          <a:lstStyle/>
          <a:p>
            <a:r>
              <a:rPr lang="en-US" sz="4800" dirty="0">
                <a:solidFill>
                  <a:srgbClr val="FFC000"/>
                </a:solidFill>
              </a:rPr>
              <a:t>Treatment of Hypertension</a:t>
            </a:r>
          </a:p>
        </p:txBody>
      </p:sp>
      <p:sp>
        <p:nvSpPr>
          <p:cNvPr id="3" name="Content Placeholder 2">
            <a:extLst>
              <a:ext uri="{FF2B5EF4-FFF2-40B4-BE49-F238E27FC236}">
                <a16:creationId xmlns:a16="http://schemas.microsoft.com/office/drawing/2014/main" id="{8BA8D991-89D2-4377-AF13-4888D80C6247}"/>
              </a:ext>
            </a:extLst>
          </p:cNvPr>
          <p:cNvSpPr>
            <a:spLocks noGrp="1"/>
          </p:cNvSpPr>
          <p:nvPr>
            <p:ph idx="1"/>
          </p:nvPr>
        </p:nvSpPr>
        <p:spPr>
          <a:xfrm>
            <a:off x="838200" y="1690688"/>
            <a:ext cx="10515600" cy="4351338"/>
          </a:xfrm>
        </p:spPr>
        <p:txBody>
          <a:bodyPr>
            <a:normAutofit/>
          </a:bodyPr>
          <a:lstStyle/>
          <a:p>
            <a:pPr marL="0" indent="0">
              <a:buNone/>
            </a:pPr>
            <a:r>
              <a:rPr lang="en-US" sz="3600" dirty="0">
                <a:solidFill>
                  <a:schemeClr val="bg1"/>
                </a:solidFill>
              </a:rPr>
              <a:t>ACC/AHA	2025</a:t>
            </a:r>
          </a:p>
          <a:p>
            <a:pPr marL="0" indent="0">
              <a:buNone/>
            </a:pPr>
            <a:r>
              <a:rPr lang="en-US" sz="3600" dirty="0">
                <a:solidFill>
                  <a:schemeClr val="bg1"/>
                </a:solidFill>
              </a:rPr>
              <a:t>	</a:t>
            </a:r>
            <a:r>
              <a:rPr lang="en-US" sz="3600" dirty="0">
                <a:solidFill>
                  <a:srgbClr val="FFFF00"/>
                </a:solidFill>
              </a:rPr>
              <a:t>Stage 1 : 130-139/80-89 and 10-year CV risk &lt;10% 	(lifestyle modification)</a:t>
            </a:r>
          </a:p>
          <a:p>
            <a:pPr marL="0" indent="0">
              <a:buNone/>
            </a:pPr>
            <a:r>
              <a:rPr lang="en-US" sz="3600" dirty="0">
                <a:solidFill>
                  <a:schemeClr val="bg1"/>
                </a:solidFill>
              </a:rPr>
              <a:t>	Stage 2: &gt;140/90 (lifestyle modification + 2 drugs)</a:t>
            </a:r>
          </a:p>
          <a:p>
            <a:pPr marL="0" indent="0">
              <a:buNone/>
            </a:pPr>
            <a:endParaRPr lang="en-US" sz="3600" dirty="0">
              <a:solidFill>
                <a:schemeClr val="bg1"/>
              </a:solidFill>
            </a:endParaRPr>
          </a:p>
          <a:p>
            <a:pPr marL="0" indent="0">
              <a:buNone/>
            </a:pPr>
            <a:endParaRPr lang="en-US" sz="3600" dirty="0">
              <a:solidFill>
                <a:schemeClr val="bg1"/>
              </a:solidFill>
            </a:endParaRPr>
          </a:p>
        </p:txBody>
      </p:sp>
    </p:spTree>
    <p:extLst>
      <p:ext uri="{BB962C8B-B14F-4D97-AF65-F5344CB8AC3E}">
        <p14:creationId xmlns:p14="http://schemas.microsoft.com/office/powerpoint/2010/main" val="23228412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B9B1-F28D-4A1D-B396-5F943087F514}"/>
              </a:ext>
            </a:extLst>
          </p:cNvPr>
          <p:cNvSpPr>
            <a:spLocks noGrp="1"/>
          </p:cNvSpPr>
          <p:nvPr>
            <p:ph type="title"/>
          </p:nvPr>
        </p:nvSpPr>
        <p:spPr/>
        <p:txBody>
          <a:bodyPr>
            <a:normAutofit/>
          </a:bodyPr>
          <a:lstStyle/>
          <a:p>
            <a:r>
              <a:rPr lang="en-US" sz="4800" dirty="0">
                <a:solidFill>
                  <a:srgbClr val="FFC000"/>
                </a:solidFill>
              </a:rPr>
              <a:t>Classification and Treatment</a:t>
            </a:r>
          </a:p>
        </p:txBody>
      </p:sp>
      <p:sp>
        <p:nvSpPr>
          <p:cNvPr id="3" name="Content Placeholder 2">
            <a:extLst>
              <a:ext uri="{FF2B5EF4-FFF2-40B4-BE49-F238E27FC236}">
                <a16:creationId xmlns:a16="http://schemas.microsoft.com/office/drawing/2014/main" id="{8BA8D991-89D2-4377-AF13-4888D80C6247}"/>
              </a:ext>
            </a:extLst>
          </p:cNvPr>
          <p:cNvSpPr>
            <a:spLocks noGrp="1"/>
          </p:cNvSpPr>
          <p:nvPr>
            <p:ph idx="1"/>
          </p:nvPr>
        </p:nvSpPr>
        <p:spPr>
          <a:xfrm>
            <a:off x="838200" y="1690688"/>
            <a:ext cx="10515600" cy="4351338"/>
          </a:xfrm>
        </p:spPr>
        <p:txBody>
          <a:bodyPr>
            <a:normAutofit fontScale="92500" lnSpcReduction="10000"/>
          </a:bodyPr>
          <a:lstStyle/>
          <a:p>
            <a:pPr marL="0" indent="0">
              <a:buNone/>
            </a:pPr>
            <a:r>
              <a:rPr lang="en-US" sz="3600" dirty="0">
                <a:solidFill>
                  <a:schemeClr val="bg1"/>
                </a:solidFill>
              </a:rPr>
              <a:t>A 57-year-old woman comes to the office for evaluation.  Her CV risk  is &gt;10%.  She has hyperlipidemia, hypertension, and is a smoker.  Her BP is 134/73.  Classify and recommend treatment for her hypertension based on ACC/AHA guidelines.</a:t>
            </a:r>
          </a:p>
          <a:p>
            <a:pPr marL="742950" indent="-742950">
              <a:buAutoNum type="alphaUcPeriod"/>
            </a:pPr>
            <a:r>
              <a:rPr lang="en-US" sz="3600" dirty="0">
                <a:solidFill>
                  <a:schemeClr val="bg1"/>
                </a:solidFill>
              </a:rPr>
              <a:t>Elevated blood pressure – lifestyle modification</a:t>
            </a:r>
          </a:p>
          <a:p>
            <a:pPr marL="742950" indent="-742950">
              <a:buAutoNum type="alphaUcPeriod"/>
            </a:pPr>
            <a:r>
              <a:rPr lang="en-US" sz="3600" dirty="0">
                <a:solidFill>
                  <a:schemeClr val="bg1"/>
                </a:solidFill>
              </a:rPr>
              <a:t>Stage 1 hypertension - lifestyle modification</a:t>
            </a:r>
          </a:p>
          <a:p>
            <a:pPr marL="742950" indent="-742950">
              <a:buAutoNum type="alphaUcPeriod"/>
            </a:pPr>
            <a:r>
              <a:rPr lang="en-US" sz="3600" dirty="0">
                <a:solidFill>
                  <a:schemeClr val="bg1"/>
                </a:solidFill>
              </a:rPr>
              <a:t>Stage 1 hypertension – lifestyle modification and drug</a:t>
            </a:r>
          </a:p>
          <a:p>
            <a:pPr marL="742950" indent="-742950">
              <a:buAutoNum type="alphaUcPeriod"/>
            </a:pPr>
            <a:r>
              <a:rPr lang="en-US" sz="3600" dirty="0">
                <a:solidFill>
                  <a:schemeClr val="bg1"/>
                </a:solidFill>
              </a:rPr>
              <a:t>Stage 2 hypertension – lifestyle modification and drugs</a:t>
            </a:r>
          </a:p>
        </p:txBody>
      </p:sp>
    </p:spTree>
    <p:extLst>
      <p:ext uri="{BB962C8B-B14F-4D97-AF65-F5344CB8AC3E}">
        <p14:creationId xmlns:p14="http://schemas.microsoft.com/office/powerpoint/2010/main" val="31082564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B9B1-F28D-4A1D-B396-5F943087F514}"/>
              </a:ext>
            </a:extLst>
          </p:cNvPr>
          <p:cNvSpPr>
            <a:spLocks noGrp="1"/>
          </p:cNvSpPr>
          <p:nvPr>
            <p:ph type="title"/>
          </p:nvPr>
        </p:nvSpPr>
        <p:spPr/>
        <p:txBody>
          <a:bodyPr>
            <a:normAutofit/>
          </a:bodyPr>
          <a:lstStyle/>
          <a:p>
            <a:r>
              <a:rPr lang="en-US" sz="4800" dirty="0">
                <a:solidFill>
                  <a:srgbClr val="FFC000"/>
                </a:solidFill>
              </a:rPr>
              <a:t>Classification and Treatment</a:t>
            </a:r>
          </a:p>
        </p:txBody>
      </p:sp>
      <p:sp>
        <p:nvSpPr>
          <p:cNvPr id="3" name="Content Placeholder 2">
            <a:extLst>
              <a:ext uri="{FF2B5EF4-FFF2-40B4-BE49-F238E27FC236}">
                <a16:creationId xmlns:a16="http://schemas.microsoft.com/office/drawing/2014/main" id="{8BA8D991-89D2-4377-AF13-4888D80C6247}"/>
              </a:ext>
            </a:extLst>
          </p:cNvPr>
          <p:cNvSpPr>
            <a:spLocks noGrp="1"/>
          </p:cNvSpPr>
          <p:nvPr>
            <p:ph idx="1"/>
          </p:nvPr>
        </p:nvSpPr>
        <p:spPr>
          <a:xfrm>
            <a:off x="838200" y="1690688"/>
            <a:ext cx="10515600" cy="4351338"/>
          </a:xfrm>
        </p:spPr>
        <p:txBody>
          <a:bodyPr>
            <a:normAutofit fontScale="92500" lnSpcReduction="10000"/>
          </a:bodyPr>
          <a:lstStyle/>
          <a:p>
            <a:pPr marL="0" indent="0">
              <a:buNone/>
            </a:pPr>
            <a:r>
              <a:rPr lang="en-US" sz="3600" dirty="0">
                <a:solidFill>
                  <a:schemeClr val="bg1"/>
                </a:solidFill>
              </a:rPr>
              <a:t>A 57 year old woman comes to the office for evaluation.  Her CV risk  is &gt;10%.  She has hyperlipidemia, hypertension, and is a smoker.  Her BP is 134/73.  Classify and recommend treatment for her hypertension based on ACC/AHA guidelines.</a:t>
            </a:r>
          </a:p>
          <a:p>
            <a:pPr marL="742950" indent="-742950">
              <a:buAutoNum type="alphaUcPeriod"/>
            </a:pPr>
            <a:r>
              <a:rPr lang="en-US" sz="3600" dirty="0">
                <a:solidFill>
                  <a:schemeClr val="bg1"/>
                </a:solidFill>
              </a:rPr>
              <a:t>Elevated blood pressure – lifestyle modification</a:t>
            </a:r>
          </a:p>
          <a:p>
            <a:pPr marL="742950" indent="-742950">
              <a:buAutoNum type="alphaUcPeriod"/>
            </a:pPr>
            <a:r>
              <a:rPr lang="en-US" sz="3600" dirty="0">
                <a:solidFill>
                  <a:schemeClr val="bg1"/>
                </a:solidFill>
              </a:rPr>
              <a:t>Stage 1 hypertension - lifestyle modification</a:t>
            </a:r>
          </a:p>
          <a:p>
            <a:pPr marL="742950" indent="-742950">
              <a:buAutoNum type="alphaUcPeriod"/>
            </a:pPr>
            <a:r>
              <a:rPr lang="en-US" sz="3600" dirty="0">
                <a:solidFill>
                  <a:srgbClr val="66FF33"/>
                </a:solidFill>
              </a:rPr>
              <a:t>Stage 1 hypertension – lifestyle modification and drug</a:t>
            </a:r>
          </a:p>
          <a:p>
            <a:pPr marL="742950" indent="-742950">
              <a:buAutoNum type="alphaUcPeriod"/>
            </a:pPr>
            <a:r>
              <a:rPr lang="en-US" sz="3600" dirty="0">
                <a:solidFill>
                  <a:schemeClr val="bg1"/>
                </a:solidFill>
              </a:rPr>
              <a:t>Stage 2 hypertension – lifestyle modification and drugs</a:t>
            </a:r>
          </a:p>
        </p:txBody>
      </p:sp>
    </p:spTree>
    <p:extLst>
      <p:ext uri="{BB962C8B-B14F-4D97-AF65-F5344CB8AC3E}">
        <p14:creationId xmlns:p14="http://schemas.microsoft.com/office/powerpoint/2010/main" val="16692662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B9B1-F28D-4A1D-B396-5F943087F514}"/>
              </a:ext>
            </a:extLst>
          </p:cNvPr>
          <p:cNvSpPr>
            <a:spLocks noGrp="1"/>
          </p:cNvSpPr>
          <p:nvPr>
            <p:ph type="title"/>
          </p:nvPr>
        </p:nvSpPr>
        <p:spPr/>
        <p:txBody>
          <a:bodyPr>
            <a:normAutofit/>
          </a:bodyPr>
          <a:lstStyle/>
          <a:p>
            <a:r>
              <a:rPr lang="en-US" sz="4800" dirty="0">
                <a:solidFill>
                  <a:srgbClr val="FFC000"/>
                </a:solidFill>
              </a:rPr>
              <a:t>Treatment of Hypertension</a:t>
            </a:r>
          </a:p>
        </p:txBody>
      </p:sp>
      <p:sp>
        <p:nvSpPr>
          <p:cNvPr id="3" name="Content Placeholder 2">
            <a:extLst>
              <a:ext uri="{FF2B5EF4-FFF2-40B4-BE49-F238E27FC236}">
                <a16:creationId xmlns:a16="http://schemas.microsoft.com/office/drawing/2014/main" id="{8BA8D991-89D2-4377-AF13-4888D80C6247}"/>
              </a:ext>
            </a:extLst>
          </p:cNvPr>
          <p:cNvSpPr>
            <a:spLocks noGrp="1"/>
          </p:cNvSpPr>
          <p:nvPr>
            <p:ph idx="1"/>
          </p:nvPr>
        </p:nvSpPr>
        <p:spPr>
          <a:xfrm>
            <a:off x="838200" y="1690688"/>
            <a:ext cx="11353800" cy="4351338"/>
          </a:xfrm>
        </p:spPr>
        <p:txBody>
          <a:bodyPr>
            <a:normAutofit fontScale="92500" lnSpcReduction="20000"/>
          </a:bodyPr>
          <a:lstStyle/>
          <a:p>
            <a:pPr marL="0" indent="0">
              <a:buNone/>
            </a:pPr>
            <a:r>
              <a:rPr lang="en-US" sz="3600" dirty="0">
                <a:solidFill>
                  <a:srgbClr val="FFC000"/>
                </a:solidFill>
              </a:rPr>
              <a:t>ACC/AHA goals in special populations: </a:t>
            </a:r>
          </a:p>
          <a:p>
            <a:pPr marL="0" indent="0">
              <a:buNone/>
            </a:pPr>
            <a:r>
              <a:rPr lang="en-US" sz="3600" dirty="0">
                <a:solidFill>
                  <a:schemeClr val="bg1"/>
                </a:solidFill>
              </a:rPr>
              <a:t>10-year cardiac risk (PREVENT calculator) &gt;10%: &lt;130/80</a:t>
            </a:r>
          </a:p>
          <a:p>
            <a:pPr marL="0" indent="0">
              <a:buNone/>
            </a:pPr>
            <a:r>
              <a:rPr lang="en-US" sz="3600" dirty="0">
                <a:solidFill>
                  <a:schemeClr val="bg1"/>
                </a:solidFill>
              </a:rPr>
              <a:t>CVD: &lt;130/80</a:t>
            </a:r>
          </a:p>
          <a:p>
            <a:pPr marL="0" indent="0">
              <a:buNone/>
            </a:pPr>
            <a:r>
              <a:rPr lang="en-US" sz="3600" dirty="0">
                <a:solidFill>
                  <a:schemeClr val="bg1"/>
                </a:solidFill>
              </a:rPr>
              <a:t>DM: &lt;130/80</a:t>
            </a:r>
          </a:p>
          <a:p>
            <a:pPr marL="0" indent="0">
              <a:buNone/>
            </a:pPr>
            <a:r>
              <a:rPr lang="en-US" sz="3600" dirty="0">
                <a:solidFill>
                  <a:schemeClr val="bg1"/>
                </a:solidFill>
              </a:rPr>
              <a:t>CKD: &lt;130/80 </a:t>
            </a:r>
            <a:r>
              <a:rPr lang="en-US" sz="3600" dirty="0">
                <a:solidFill>
                  <a:srgbClr val="FFFF00"/>
                </a:solidFill>
              </a:rPr>
              <a:t>(KDIGO goal SBP &lt;120)</a:t>
            </a:r>
          </a:p>
          <a:p>
            <a:pPr marL="0" indent="0">
              <a:buNone/>
            </a:pPr>
            <a:r>
              <a:rPr lang="en-US" sz="3600" dirty="0">
                <a:solidFill>
                  <a:schemeClr val="bg1"/>
                </a:solidFill>
              </a:rPr>
              <a:t>Frail, ≥ 85yrs old, or orthostatic Hypotension: &lt;140/90 if risk of adverse events is high</a:t>
            </a:r>
          </a:p>
          <a:p>
            <a:pPr marL="0" indent="0">
              <a:buNone/>
            </a:pPr>
            <a:endParaRPr lang="en-US" sz="3600" dirty="0">
              <a:solidFill>
                <a:srgbClr val="FFFF00"/>
              </a:solidFill>
            </a:endParaRPr>
          </a:p>
          <a:p>
            <a:pPr marL="0" indent="0">
              <a:buNone/>
            </a:pPr>
            <a:r>
              <a:rPr lang="en-US" sz="3600" dirty="0">
                <a:solidFill>
                  <a:schemeClr val="bg1"/>
                </a:solidFill>
              </a:rPr>
              <a:t>	</a:t>
            </a:r>
          </a:p>
        </p:txBody>
      </p:sp>
    </p:spTree>
    <p:extLst>
      <p:ext uri="{BB962C8B-B14F-4D97-AF65-F5344CB8AC3E}">
        <p14:creationId xmlns:p14="http://schemas.microsoft.com/office/powerpoint/2010/main" val="40877420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68DE6-1815-1919-7684-860713FA11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F37FBD-2938-763A-6F36-F61E0C49F92E}"/>
              </a:ext>
            </a:extLst>
          </p:cNvPr>
          <p:cNvSpPr>
            <a:spLocks noGrp="1"/>
          </p:cNvSpPr>
          <p:nvPr>
            <p:ph type="title"/>
          </p:nvPr>
        </p:nvSpPr>
        <p:spPr>
          <a:xfrm>
            <a:off x="838199" y="365125"/>
            <a:ext cx="11096297" cy="1325563"/>
          </a:xfrm>
        </p:spPr>
        <p:txBody>
          <a:bodyPr>
            <a:normAutofit fontScale="90000"/>
          </a:bodyPr>
          <a:lstStyle/>
          <a:p>
            <a:pPr algn="ctr"/>
            <a:r>
              <a:rPr lang="en-US" sz="4800" dirty="0">
                <a:solidFill>
                  <a:srgbClr val="FFC000"/>
                </a:solidFill>
              </a:rPr>
              <a:t>Treatment of Hypertension: special populations</a:t>
            </a:r>
            <a:br>
              <a:rPr lang="en-US" sz="4800" dirty="0">
                <a:solidFill>
                  <a:srgbClr val="FFC000"/>
                </a:solidFill>
              </a:rPr>
            </a:br>
            <a:r>
              <a:rPr lang="en-US" sz="4800" dirty="0">
                <a:solidFill>
                  <a:srgbClr val="FFC000"/>
                </a:solidFill>
              </a:rPr>
              <a:t> Intracerebral Hemorrhage: ≅ SBP 140</a:t>
            </a:r>
          </a:p>
        </p:txBody>
      </p:sp>
      <p:sp>
        <p:nvSpPr>
          <p:cNvPr id="3" name="Content Placeholder 2">
            <a:extLst>
              <a:ext uri="{FF2B5EF4-FFF2-40B4-BE49-F238E27FC236}">
                <a16:creationId xmlns:a16="http://schemas.microsoft.com/office/drawing/2014/main" id="{664C028F-015D-001E-F169-EDE2CFFD54FF}"/>
              </a:ext>
            </a:extLst>
          </p:cNvPr>
          <p:cNvSpPr>
            <a:spLocks noGrp="1"/>
          </p:cNvSpPr>
          <p:nvPr>
            <p:ph idx="1"/>
          </p:nvPr>
        </p:nvSpPr>
        <p:spPr>
          <a:xfrm>
            <a:off x="5707116" y="2060527"/>
            <a:ext cx="5885794" cy="4432347"/>
          </a:xfrm>
        </p:spPr>
        <p:txBody>
          <a:bodyPr>
            <a:normAutofit fontScale="92500" lnSpcReduction="10000"/>
          </a:bodyPr>
          <a:lstStyle/>
          <a:p>
            <a:pPr marL="0" indent="0">
              <a:buNone/>
            </a:pPr>
            <a:r>
              <a:rPr lang="en-US" sz="3600" dirty="0">
                <a:solidFill>
                  <a:schemeClr val="bg1"/>
                </a:solidFill>
              </a:rPr>
              <a:t>INTERACT-2 Trial</a:t>
            </a:r>
          </a:p>
          <a:p>
            <a:r>
              <a:rPr lang="en-US" sz="2400" dirty="0">
                <a:solidFill>
                  <a:schemeClr val="bg1"/>
                </a:solidFill>
              </a:rPr>
              <a:t>Randomized to &lt;140 within 1 hour vs. &lt;180 mmHg</a:t>
            </a:r>
          </a:p>
          <a:p>
            <a:r>
              <a:rPr lang="en-US" sz="2400" dirty="0">
                <a:solidFill>
                  <a:schemeClr val="bg1"/>
                </a:solidFill>
              </a:rPr>
              <a:t>More intensive treatment had lower odds ratio for disability </a:t>
            </a:r>
          </a:p>
          <a:p>
            <a:pPr marL="0" indent="0">
              <a:buNone/>
            </a:pPr>
            <a:endParaRPr lang="en-US" sz="2400" dirty="0">
              <a:solidFill>
                <a:schemeClr val="bg1"/>
              </a:solidFill>
            </a:endParaRPr>
          </a:p>
          <a:p>
            <a:pPr marL="0" indent="0">
              <a:buNone/>
            </a:pPr>
            <a:r>
              <a:rPr lang="en-US" sz="3600" dirty="0">
                <a:solidFill>
                  <a:schemeClr val="bg1"/>
                </a:solidFill>
              </a:rPr>
              <a:t>ATACH-2 trial</a:t>
            </a:r>
          </a:p>
          <a:p>
            <a:r>
              <a:rPr lang="en-US" sz="2400" dirty="0">
                <a:solidFill>
                  <a:schemeClr val="bg1"/>
                </a:solidFill>
              </a:rPr>
              <a:t>Randomized to </a:t>
            </a:r>
            <a:r>
              <a:rPr lang="en-US" sz="2400" b="0" i="0" dirty="0">
                <a:solidFill>
                  <a:schemeClr val="bg1"/>
                </a:solidFill>
                <a:effectLst/>
              </a:rPr>
              <a:t>110-139 mm Hg (intensive treatment)  vs. 140-179 mm Hg</a:t>
            </a:r>
          </a:p>
          <a:p>
            <a:r>
              <a:rPr lang="en-US" sz="2400" dirty="0">
                <a:solidFill>
                  <a:schemeClr val="bg1"/>
                </a:solidFill>
              </a:rPr>
              <a:t>No difference</a:t>
            </a:r>
          </a:p>
          <a:p>
            <a:pPr marL="0" indent="0">
              <a:buNone/>
            </a:pPr>
            <a:r>
              <a:rPr lang="en-US" sz="3600" dirty="0">
                <a:solidFill>
                  <a:schemeClr val="bg1"/>
                </a:solidFill>
              </a:rPr>
              <a:t>	</a:t>
            </a:r>
          </a:p>
        </p:txBody>
      </p:sp>
      <p:pic>
        <p:nvPicPr>
          <p:cNvPr id="5" name="Picture 4" descr="A table of medical data&#10;&#10;Description automatically generated with medium confidence">
            <a:extLst>
              <a:ext uri="{FF2B5EF4-FFF2-40B4-BE49-F238E27FC236}">
                <a16:creationId xmlns:a16="http://schemas.microsoft.com/office/drawing/2014/main" id="{CE44EFA2-F979-7887-C5A4-F18393C30122}"/>
              </a:ext>
            </a:extLst>
          </p:cNvPr>
          <p:cNvPicPr>
            <a:picLocks noChangeAspect="1"/>
          </p:cNvPicPr>
          <p:nvPr/>
        </p:nvPicPr>
        <p:blipFill>
          <a:blip r:embed="rId2"/>
          <a:stretch>
            <a:fillRect/>
          </a:stretch>
        </p:blipFill>
        <p:spPr>
          <a:xfrm>
            <a:off x="480848" y="1889483"/>
            <a:ext cx="5009493" cy="2270235"/>
          </a:xfrm>
          <a:prstGeom prst="rect">
            <a:avLst/>
          </a:prstGeom>
        </p:spPr>
      </p:pic>
      <p:sp>
        <p:nvSpPr>
          <p:cNvPr id="6" name="TextBox 5">
            <a:extLst>
              <a:ext uri="{FF2B5EF4-FFF2-40B4-BE49-F238E27FC236}">
                <a16:creationId xmlns:a16="http://schemas.microsoft.com/office/drawing/2014/main" id="{C7F0BFFE-3BE2-D2DB-0974-E07E30FB9FCC}"/>
              </a:ext>
            </a:extLst>
          </p:cNvPr>
          <p:cNvSpPr txBox="1"/>
          <p:nvPr/>
        </p:nvSpPr>
        <p:spPr>
          <a:xfrm>
            <a:off x="6111766" y="6031209"/>
            <a:ext cx="6968358" cy="923330"/>
          </a:xfrm>
          <a:prstGeom prst="rect">
            <a:avLst/>
          </a:prstGeom>
          <a:noFill/>
        </p:spPr>
        <p:txBody>
          <a:bodyPr wrap="square" rtlCol="0">
            <a:spAutoFit/>
          </a:bodyPr>
          <a:lstStyle/>
          <a:p>
            <a:r>
              <a:rPr lang="en-US" dirty="0">
                <a:solidFill>
                  <a:schemeClr val="bg1"/>
                </a:solidFill>
              </a:rPr>
              <a:t>Anderson, CS, et al. </a:t>
            </a:r>
            <a:r>
              <a:rPr lang="en-US" i="0" dirty="0">
                <a:solidFill>
                  <a:schemeClr val="bg1"/>
                </a:solidFill>
                <a:effectLst/>
              </a:rPr>
              <a:t>N Engl J Med 2013;368:2355-2365</a:t>
            </a:r>
          </a:p>
          <a:p>
            <a:r>
              <a:rPr lang="en-US" dirty="0">
                <a:solidFill>
                  <a:schemeClr val="bg1"/>
                </a:solidFill>
              </a:rPr>
              <a:t>Qureshi, AI et al. </a:t>
            </a:r>
            <a:r>
              <a:rPr lang="en-US" i="0" dirty="0">
                <a:solidFill>
                  <a:schemeClr val="bg1"/>
                </a:solidFill>
                <a:effectLst/>
              </a:rPr>
              <a:t>N Engl J Med 2016;375:1033-1043</a:t>
            </a:r>
          </a:p>
          <a:p>
            <a:endParaRPr lang="en-US" dirty="0">
              <a:solidFill>
                <a:schemeClr val="bg1"/>
              </a:solidFill>
            </a:endParaRPr>
          </a:p>
        </p:txBody>
      </p:sp>
      <p:pic>
        <p:nvPicPr>
          <p:cNvPr id="8" name="Picture 7" descr="A graph of a patient's health&#10;&#10;Description automatically generated with medium confidence">
            <a:extLst>
              <a:ext uri="{FF2B5EF4-FFF2-40B4-BE49-F238E27FC236}">
                <a16:creationId xmlns:a16="http://schemas.microsoft.com/office/drawing/2014/main" id="{F0C84411-E5E7-36CB-D6FA-077F68C7BAC6}"/>
              </a:ext>
            </a:extLst>
          </p:cNvPr>
          <p:cNvPicPr>
            <a:picLocks noChangeAspect="1"/>
          </p:cNvPicPr>
          <p:nvPr/>
        </p:nvPicPr>
        <p:blipFill>
          <a:blip r:embed="rId3"/>
          <a:stretch>
            <a:fillRect/>
          </a:stretch>
        </p:blipFill>
        <p:spPr>
          <a:xfrm>
            <a:off x="476907" y="4358513"/>
            <a:ext cx="5009493" cy="2270235"/>
          </a:xfrm>
          <a:prstGeom prst="rect">
            <a:avLst/>
          </a:prstGeom>
        </p:spPr>
      </p:pic>
    </p:spTree>
    <p:extLst>
      <p:ext uri="{BB962C8B-B14F-4D97-AF65-F5344CB8AC3E}">
        <p14:creationId xmlns:p14="http://schemas.microsoft.com/office/powerpoint/2010/main" val="4238550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B9B1-F28D-4A1D-B396-5F943087F514}"/>
              </a:ext>
            </a:extLst>
          </p:cNvPr>
          <p:cNvSpPr>
            <a:spLocks noGrp="1"/>
          </p:cNvSpPr>
          <p:nvPr>
            <p:ph type="title"/>
          </p:nvPr>
        </p:nvSpPr>
        <p:spPr/>
        <p:txBody>
          <a:bodyPr>
            <a:normAutofit/>
          </a:bodyPr>
          <a:lstStyle/>
          <a:p>
            <a:r>
              <a:rPr lang="en-US" sz="4800" dirty="0">
                <a:solidFill>
                  <a:srgbClr val="FFFF00"/>
                </a:solidFill>
              </a:rPr>
              <a:t>Treatment </a:t>
            </a:r>
          </a:p>
        </p:txBody>
      </p:sp>
      <p:sp>
        <p:nvSpPr>
          <p:cNvPr id="3" name="Content Placeholder 2">
            <a:extLst>
              <a:ext uri="{FF2B5EF4-FFF2-40B4-BE49-F238E27FC236}">
                <a16:creationId xmlns:a16="http://schemas.microsoft.com/office/drawing/2014/main" id="{8BA8D991-89D2-4377-AF13-4888D80C6247}"/>
              </a:ext>
            </a:extLst>
          </p:cNvPr>
          <p:cNvSpPr>
            <a:spLocks noGrp="1"/>
          </p:cNvSpPr>
          <p:nvPr>
            <p:ph sz="half" idx="1"/>
          </p:nvPr>
        </p:nvSpPr>
        <p:spPr>
          <a:xfrm>
            <a:off x="838200" y="1825624"/>
            <a:ext cx="5181600" cy="4801419"/>
          </a:xfrm>
        </p:spPr>
        <p:txBody>
          <a:bodyPr>
            <a:normAutofit fontScale="77500" lnSpcReduction="20000"/>
          </a:bodyPr>
          <a:lstStyle/>
          <a:p>
            <a:pPr marL="0" indent="0">
              <a:buNone/>
            </a:pPr>
            <a:r>
              <a:rPr lang="en-US" sz="3600" dirty="0">
                <a:solidFill>
                  <a:schemeClr val="bg1"/>
                </a:solidFill>
              </a:rPr>
              <a:t>45-year-old woman with a history of HTN and diabetes comes to the office for evaluation.  </a:t>
            </a:r>
          </a:p>
          <a:p>
            <a:pPr marL="0" indent="0">
              <a:buNone/>
            </a:pPr>
            <a:r>
              <a:rPr lang="en-US" sz="3600" dirty="0">
                <a:solidFill>
                  <a:schemeClr val="bg1"/>
                </a:solidFill>
              </a:rPr>
              <a:t>PE is normal.  VS: 142/78  80</a:t>
            </a:r>
          </a:p>
          <a:p>
            <a:pPr marL="0" indent="0">
              <a:buNone/>
            </a:pPr>
            <a:r>
              <a:rPr lang="en-US" sz="3600" dirty="0">
                <a:solidFill>
                  <a:schemeClr val="bg1"/>
                </a:solidFill>
              </a:rPr>
              <a:t>BMI 32</a:t>
            </a:r>
          </a:p>
          <a:p>
            <a:pPr marL="0" indent="0">
              <a:buNone/>
            </a:pPr>
            <a:r>
              <a:rPr lang="en-US" sz="3600" dirty="0">
                <a:solidFill>
                  <a:schemeClr val="bg1"/>
                </a:solidFill>
              </a:rPr>
              <a:t>SH: non-smoker</a:t>
            </a:r>
          </a:p>
          <a:p>
            <a:pPr marL="0" indent="0">
              <a:buNone/>
            </a:pPr>
            <a:r>
              <a:rPr lang="en-US" sz="3600" dirty="0">
                <a:solidFill>
                  <a:schemeClr val="bg1"/>
                </a:solidFill>
              </a:rPr>
              <a:t>Medication: metformin</a:t>
            </a:r>
          </a:p>
          <a:p>
            <a:pPr marL="0" indent="0">
              <a:buNone/>
            </a:pPr>
            <a:r>
              <a:rPr lang="en-US" sz="3600" dirty="0">
                <a:solidFill>
                  <a:schemeClr val="bg1"/>
                </a:solidFill>
              </a:rPr>
              <a:t>Labs: creatinine 0.8, potassium 5.3, urine microalbumin 28mg/g</a:t>
            </a:r>
          </a:p>
          <a:p>
            <a:pPr marL="0" indent="0">
              <a:buNone/>
            </a:pPr>
            <a:r>
              <a:rPr lang="en-US" sz="3600" dirty="0">
                <a:solidFill>
                  <a:schemeClr val="bg1"/>
                </a:solidFill>
              </a:rPr>
              <a:t>In addition to lifestyle changes, which of the following management strategies are best?</a:t>
            </a:r>
          </a:p>
          <a:p>
            <a:pPr marL="0" indent="0">
              <a:buNone/>
            </a:pPr>
            <a:endParaRPr lang="en-US" sz="3600" dirty="0">
              <a:solidFill>
                <a:schemeClr val="bg1"/>
              </a:solidFill>
            </a:endParaRPr>
          </a:p>
          <a:p>
            <a:pPr marL="0" indent="0">
              <a:buNone/>
            </a:pPr>
            <a:endParaRPr lang="en-US" sz="3600" dirty="0">
              <a:solidFill>
                <a:schemeClr val="bg1"/>
              </a:solidFill>
            </a:endParaRPr>
          </a:p>
          <a:p>
            <a:pPr marL="0" indent="0">
              <a:buNone/>
            </a:pPr>
            <a:endParaRPr lang="en-US" sz="3600" dirty="0">
              <a:solidFill>
                <a:schemeClr val="bg1"/>
              </a:solidFill>
            </a:endParaRPr>
          </a:p>
        </p:txBody>
      </p:sp>
      <p:sp>
        <p:nvSpPr>
          <p:cNvPr id="4" name="Content Placeholder 3">
            <a:extLst>
              <a:ext uri="{FF2B5EF4-FFF2-40B4-BE49-F238E27FC236}">
                <a16:creationId xmlns:a16="http://schemas.microsoft.com/office/drawing/2014/main" id="{3DF6341A-A081-4749-96EE-AEFEDCBA274C}"/>
              </a:ext>
            </a:extLst>
          </p:cNvPr>
          <p:cNvSpPr>
            <a:spLocks noGrp="1"/>
          </p:cNvSpPr>
          <p:nvPr>
            <p:ph sz="half" idx="2"/>
          </p:nvPr>
        </p:nvSpPr>
        <p:spPr/>
        <p:txBody>
          <a:bodyPr>
            <a:normAutofit fontScale="77500" lnSpcReduction="20000"/>
          </a:bodyPr>
          <a:lstStyle/>
          <a:p>
            <a:pPr marL="514350" indent="-514350">
              <a:buAutoNum type="alphaUcPeriod"/>
            </a:pPr>
            <a:r>
              <a:rPr lang="en-US" sz="4400" dirty="0">
                <a:solidFill>
                  <a:schemeClr val="bg1"/>
                </a:solidFill>
              </a:rPr>
              <a:t>Only lifestyle changes</a:t>
            </a:r>
          </a:p>
          <a:p>
            <a:pPr marL="514350" indent="-514350">
              <a:buAutoNum type="alphaUcPeriod"/>
            </a:pPr>
            <a:r>
              <a:rPr lang="en-US" sz="4400" dirty="0">
                <a:solidFill>
                  <a:schemeClr val="bg1"/>
                </a:solidFill>
              </a:rPr>
              <a:t>Add lisinopril</a:t>
            </a:r>
          </a:p>
          <a:p>
            <a:pPr marL="514350" indent="-514350">
              <a:buAutoNum type="alphaUcPeriod"/>
            </a:pPr>
            <a:r>
              <a:rPr lang="en-US" sz="4400" dirty="0">
                <a:solidFill>
                  <a:schemeClr val="bg1"/>
                </a:solidFill>
              </a:rPr>
              <a:t>Add chlorthalidone</a:t>
            </a:r>
          </a:p>
          <a:p>
            <a:pPr marL="514350" indent="-514350">
              <a:buAutoNum type="alphaUcPeriod"/>
            </a:pPr>
            <a:r>
              <a:rPr lang="en-US" sz="4400" dirty="0">
                <a:solidFill>
                  <a:schemeClr val="bg1"/>
                </a:solidFill>
              </a:rPr>
              <a:t>Add carvedilol</a:t>
            </a:r>
          </a:p>
        </p:txBody>
      </p:sp>
    </p:spTree>
    <p:extLst>
      <p:ext uri="{BB962C8B-B14F-4D97-AF65-F5344CB8AC3E}">
        <p14:creationId xmlns:p14="http://schemas.microsoft.com/office/powerpoint/2010/main" val="11272305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B9B1-F28D-4A1D-B396-5F943087F514}"/>
              </a:ext>
            </a:extLst>
          </p:cNvPr>
          <p:cNvSpPr>
            <a:spLocks noGrp="1"/>
          </p:cNvSpPr>
          <p:nvPr>
            <p:ph type="title"/>
          </p:nvPr>
        </p:nvSpPr>
        <p:spPr/>
        <p:txBody>
          <a:bodyPr>
            <a:normAutofit/>
          </a:bodyPr>
          <a:lstStyle/>
          <a:p>
            <a:r>
              <a:rPr lang="en-US" sz="4800" dirty="0">
                <a:solidFill>
                  <a:srgbClr val="FFFF00"/>
                </a:solidFill>
              </a:rPr>
              <a:t>Treatment</a:t>
            </a:r>
          </a:p>
        </p:txBody>
      </p:sp>
      <p:sp>
        <p:nvSpPr>
          <p:cNvPr id="3" name="Content Placeholder 2">
            <a:extLst>
              <a:ext uri="{FF2B5EF4-FFF2-40B4-BE49-F238E27FC236}">
                <a16:creationId xmlns:a16="http://schemas.microsoft.com/office/drawing/2014/main" id="{8BA8D991-89D2-4377-AF13-4888D80C6247}"/>
              </a:ext>
            </a:extLst>
          </p:cNvPr>
          <p:cNvSpPr>
            <a:spLocks noGrp="1"/>
          </p:cNvSpPr>
          <p:nvPr>
            <p:ph sz="half" idx="1"/>
          </p:nvPr>
        </p:nvSpPr>
        <p:spPr>
          <a:xfrm>
            <a:off x="838200" y="1825624"/>
            <a:ext cx="5181600" cy="4801419"/>
          </a:xfrm>
        </p:spPr>
        <p:txBody>
          <a:bodyPr>
            <a:normAutofit fontScale="77500" lnSpcReduction="20000"/>
          </a:bodyPr>
          <a:lstStyle/>
          <a:p>
            <a:pPr marL="0" indent="0">
              <a:buNone/>
            </a:pPr>
            <a:r>
              <a:rPr lang="en-US" sz="3600" dirty="0">
                <a:solidFill>
                  <a:schemeClr val="bg1"/>
                </a:solidFill>
              </a:rPr>
              <a:t>45-year-old woman with a history of HTN and diabetes comes to the office for evaluation.  </a:t>
            </a:r>
          </a:p>
          <a:p>
            <a:pPr marL="0" indent="0">
              <a:buNone/>
            </a:pPr>
            <a:r>
              <a:rPr lang="en-US" sz="3600" dirty="0">
                <a:solidFill>
                  <a:schemeClr val="bg1"/>
                </a:solidFill>
              </a:rPr>
              <a:t>PE is normal.  VS: 142/78  80</a:t>
            </a:r>
          </a:p>
          <a:p>
            <a:pPr marL="0" indent="0">
              <a:buNone/>
            </a:pPr>
            <a:r>
              <a:rPr lang="en-US" sz="3600" dirty="0">
                <a:solidFill>
                  <a:schemeClr val="bg1"/>
                </a:solidFill>
              </a:rPr>
              <a:t>BMI 32</a:t>
            </a:r>
          </a:p>
          <a:p>
            <a:pPr marL="0" indent="0">
              <a:buNone/>
            </a:pPr>
            <a:r>
              <a:rPr lang="en-US" sz="3600" dirty="0">
                <a:solidFill>
                  <a:schemeClr val="bg1"/>
                </a:solidFill>
              </a:rPr>
              <a:t>SH: non-smoker</a:t>
            </a:r>
          </a:p>
          <a:p>
            <a:pPr marL="0" indent="0">
              <a:buNone/>
            </a:pPr>
            <a:r>
              <a:rPr lang="en-US" sz="3600" dirty="0">
                <a:solidFill>
                  <a:schemeClr val="bg1"/>
                </a:solidFill>
              </a:rPr>
              <a:t>Medication: metformin</a:t>
            </a:r>
          </a:p>
          <a:p>
            <a:pPr marL="0" indent="0">
              <a:buNone/>
            </a:pPr>
            <a:r>
              <a:rPr lang="en-US" sz="3600" dirty="0">
                <a:solidFill>
                  <a:schemeClr val="bg1"/>
                </a:solidFill>
              </a:rPr>
              <a:t>Labs: creatinine 0.8, potassium 5.3, urine microalbumin 28mg/g</a:t>
            </a:r>
          </a:p>
          <a:p>
            <a:pPr marL="0" indent="0">
              <a:buNone/>
            </a:pPr>
            <a:r>
              <a:rPr lang="en-US" sz="3600" dirty="0">
                <a:solidFill>
                  <a:schemeClr val="bg1"/>
                </a:solidFill>
              </a:rPr>
              <a:t>In addition to lifestyle changes, which of the following management strategies are best?</a:t>
            </a:r>
          </a:p>
          <a:p>
            <a:pPr marL="0" indent="0">
              <a:buNone/>
            </a:pPr>
            <a:endParaRPr lang="en-US" sz="3600" dirty="0">
              <a:solidFill>
                <a:schemeClr val="bg1"/>
              </a:solidFill>
            </a:endParaRPr>
          </a:p>
          <a:p>
            <a:pPr marL="0" indent="0">
              <a:buNone/>
            </a:pPr>
            <a:endParaRPr lang="en-US" sz="3600" dirty="0">
              <a:solidFill>
                <a:schemeClr val="bg1"/>
              </a:solidFill>
            </a:endParaRPr>
          </a:p>
          <a:p>
            <a:pPr marL="0" indent="0">
              <a:buNone/>
            </a:pPr>
            <a:endParaRPr lang="en-US" sz="3600" dirty="0">
              <a:solidFill>
                <a:schemeClr val="bg1"/>
              </a:solidFill>
            </a:endParaRPr>
          </a:p>
        </p:txBody>
      </p:sp>
      <p:sp>
        <p:nvSpPr>
          <p:cNvPr id="4" name="Content Placeholder 3">
            <a:extLst>
              <a:ext uri="{FF2B5EF4-FFF2-40B4-BE49-F238E27FC236}">
                <a16:creationId xmlns:a16="http://schemas.microsoft.com/office/drawing/2014/main" id="{3DF6341A-A081-4749-96EE-AEFEDCBA274C}"/>
              </a:ext>
            </a:extLst>
          </p:cNvPr>
          <p:cNvSpPr>
            <a:spLocks noGrp="1"/>
          </p:cNvSpPr>
          <p:nvPr>
            <p:ph sz="half" idx="2"/>
          </p:nvPr>
        </p:nvSpPr>
        <p:spPr/>
        <p:txBody>
          <a:bodyPr>
            <a:normAutofit fontScale="77500" lnSpcReduction="20000"/>
          </a:bodyPr>
          <a:lstStyle/>
          <a:p>
            <a:pPr marL="514350" indent="-514350">
              <a:buAutoNum type="alphaUcPeriod"/>
            </a:pPr>
            <a:r>
              <a:rPr lang="en-US" sz="4400" dirty="0">
                <a:solidFill>
                  <a:schemeClr val="bg1"/>
                </a:solidFill>
              </a:rPr>
              <a:t>Only lifestyle changes</a:t>
            </a:r>
          </a:p>
          <a:p>
            <a:pPr marL="514350" indent="-514350">
              <a:buAutoNum type="alphaUcPeriod"/>
            </a:pPr>
            <a:r>
              <a:rPr lang="en-US" sz="4400" dirty="0">
                <a:solidFill>
                  <a:schemeClr val="bg1"/>
                </a:solidFill>
              </a:rPr>
              <a:t>Add lisinopril</a:t>
            </a:r>
          </a:p>
          <a:p>
            <a:pPr marL="514350" indent="-514350">
              <a:buAutoNum type="alphaUcPeriod"/>
            </a:pPr>
            <a:r>
              <a:rPr lang="en-US" sz="4400" dirty="0">
                <a:solidFill>
                  <a:srgbClr val="66FF33"/>
                </a:solidFill>
              </a:rPr>
              <a:t>Add chlorthalidone</a:t>
            </a:r>
          </a:p>
          <a:p>
            <a:pPr marL="514350" indent="-514350">
              <a:buAutoNum type="alphaUcPeriod"/>
            </a:pPr>
            <a:r>
              <a:rPr lang="en-US" sz="4400" dirty="0">
                <a:solidFill>
                  <a:schemeClr val="bg1"/>
                </a:solidFill>
              </a:rPr>
              <a:t>Add carvedilol</a:t>
            </a:r>
          </a:p>
        </p:txBody>
      </p:sp>
    </p:spTree>
    <p:extLst>
      <p:ext uri="{BB962C8B-B14F-4D97-AF65-F5344CB8AC3E}">
        <p14:creationId xmlns:p14="http://schemas.microsoft.com/office/powerpoint/2010/main" val="3970009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FAA1E-99B4-434A-B3F6-BEC1DDF37CAD}"/>
              </a:ext>
            </a:extLst>
          </p:cNvPr>
          <p:cNvSpPr>
            <a:spLocks noGrp="1"/>
          </p:cNvSpPr>
          <p:nvPr>
            <p:ph type="title"/>
          </p:nvPr>
        </p:nvSpPr>
        <p:spPr/>
        <p:txBody>
          <a:bodyPr/>
          <a:lstStyle/>
          <a:p>
            <a:r>
              <a:rPr lang="en-US" dirty="0">
                <a:solidFill>
                  <a:srgbClr val="FFFF00"/>
                </a:solidFill>
              </a:rPr>
              <a:t>Pharmacologic Therapy - special populations</a:t>
            </a:r>
          </a:p>
        </p:txBody>
      </p:sp>
      <p:sp>
        <p:nvSpPr>
          <p:cNvPr id="3" name="Content Placeholder 2">
            <a:extLst>
              <a:ext uri="{FF2B5EF4-FFF2-40B4-BE49-F238E27FC236}">
                <a16:creationId xmlns:a16="http://schemas.microsoft.com/office/drawing/2014/main" id="{F9E4926C-3BDA-4C5E-B732-DFEE4CF8D645}"/>
              </a:ext>
            </a:extLst>
          </p:cNvPr>
          <p:cNvSpPr>
            <a:spLocks noGrp="1"/>
          </p:cNvSpPr>
          <p:nvPr>
            <p:ph sz="half" idx="1"/>
          </p:nvPr>
        </p:nvSpPr>
        <p:spPr/>
        <p:txBody>
          <a:bodyPr>
            <a:normAutofit fontScale="92500" lnSpcReduction="20000"/>
          </a:bodyPr>
          <a:lstStyle/>
          <a:p>
            <a:pPr marL="0" indent="0">
              <a:buNone/>
            </a:pPr>
            <a:r>
              <a:rPr lang="en-US" dirty="0">
                <a:solidFill>
                  <a:srgbClr val="FFC000"/>
                </a:solidFill>
              </a:rPr>
              <a:t>CKD 4 or greater</a:t>
            </a:r>
          </a:p>
          <a:p>
            <a:r>
              <a:rPr lang="en-US" dirty="0">
                <a:solidFill>
                  <a:schemeClr val="bg1"/>
                </a:solidFill>
              </a:rPr>
              <a:t>Likely needs a diuretic: loop or chlorthalidone or both</a:t>
            </a:r>
          </a:p>
          <a:p>
            <a:endParaRPr lang="en-US" dirty="0">
              <a:solidFill>
                <a:schemeClr val="bg1"/>
              </a:solidFill>
            </a:endParaRPr>
          </a:p>
          <a:p>
            <a:pPr marL="0" indent="0">
              <a:buNone/>
            </a:pPr>
            <a:r>
              <a:rPr lang="en-US" dirty="0">
                <a:solidFill>
                  <a:srgbClr val="FFC000"/>
                </a:solidFill>
              </a:rPr>
              <a:t>High cardiovascular risk patients</a:t>
            </a:r>
          </a:p>
          <a:p>
            <a:r>
              <a:rPr lang="en-US" dirty="0">
                <a:solidFill>
                  <a:schemeClr val="bg1"/>
                </a:solidFill>
              </a:rPr>
              <a:t>Consider targeting SBP &lt;120 if tolerated</a:t>
            </a:r>
          </a:p>
          <a:p>
            <a:endParaRPr lang="en-US" dirty="0">
              <a:solidFill>
                <a:srgbClr val="FFC000"/>
              </a:solidFill>
            </a:endParaRPr>
          </a:p>
          <a:p>
            <a:pPr marL="0" indent="0">
              <a:buNone/>
            </a:pPr>
            <a:r>
              <a:rPr lang="en-US" dirty="0">
                <a:solidFill>
                  <a:srgbClr val="FFC000"/>
                </a:solidFill>
              </a:rPr>
              <a:t>Patients already on ACE-I or ARB</a:t>
            </a:r>
          </a:p>
          <a:p>
            <a:r>
              <a:rPr lang="en-US" dirty="0">
                <a:solidFill>
                  <a:schemeClr val="bg1"/>
                </a:solidFill>
              </a:rPr>
              <a:t>Use caution with potassium – sparing diuretics (spironolactone, eplerenone, amiloride, </a:t>
            </a:r>
            <a:r>
              <a:rPr lang="en-US" dirty="0" err="1">
                <a:solidFill>
                  <a:schemeClr val="bg1"/>
                </a:solidFill>
              </a:rPr>
              <a:t>finerenone</a:t>
            </a:r>
            <a:r>
              <a:rPr lang="en-US" dirty="0">
                <a:solidFill>
                  <a:schemeClr val="bg1"/>
                </a:solidFill>
              </a:rPr>
              <a:t>)</a:t>
            </a:r>
          </a:p>
          <a:p>
            <a:endParaRPr lang="en-US" dirty="0">
              <a:solidFill>
                <a:schemeClr val="bg1"/>
              </a:solidFill>
            </a:endParaRPr>
          </a:p>
        </p:txBody>
      </p:sp>
      <p:sp>
        <p:nvSpPr>
          <p:cNvPr id="4" name="Content Placeholder 3">
            <a:extLst>
              <a:ext uri="{FF2B5EF4-FFF2-40B4-BE49-F238E27FC236}">
                <a16:creationId xmlns:a16="http://schemas.microsoft.com/office/drawing/2014/main" id="{D429810C-8E4C-4BF6-B5A2-C056F6F5D46C}"/>
              </a:ext>
            </a:extLst>
          </p:cNvPr>
          <p:cNvSpPr>
            <a:spLocks noGrp="1"/>
          </p:cNvSpPr>
          <p:nvPr>
            <p:ph sz="half" idx="2"/>
          </p:nvPr>
        </p:nvSpPr>
        <p:spPr/>
        <p:txBody>
          <a:bodyPr>
            <a:normAutofit fontScale="92500" lnSpcReduction="20000"/>
          </a:bodyPr>
          <a:lstStyle/>
          <a:p>
            <a:pPr marL="0" indent="0">
              <a:buNone/>
            </a:pPr>
            <a:r>
              <a:rPr lang="en-US" dirty="0">
                <a:solidFill>
                  <a:srgbClr val="FFC000"/>
                </a:solidFill>
              </a:rPr>
              <a:t>Proteinuria</a:t>
            </a:r>
          </a:p>
          <a:p>
            <a:r>
              <a:rPr lang="en-US" dirty="0">
                <a:solidFill>
                  <a:schemeClr val="bg1"/>
                </a:solidFill>
              </a:rPr>
              <a:t>ACE-I/ARB</a:t>
            </a:r>
          </a:p>
          <a:p>
            <a:r>
              <a:rPr lang="en-US" dirty="0">
                <a:solidFill>
                  <a:schemeClr val="bg1"/>
                </a:solidFill>
              </a:rPr>
              <a:t>Mineralocorticoid receptor blocker</a:t>
            </a:r>
          </a:p>
          <a:p>
            <a:r>
              <a:rPr lang="en-US" dirty="0">
                <a:solidFill>
                  <a:schemeClr val="bg1"/>
                </a:solidFill>
              </a:rPr>
              <a:t>Non-dihydropyridine CCB (diltiazem)</a:t>
            </a:r>
          </a:p>
          <a:p>
            <a:endParaRPr lang="en-US" dirty="0">
              <a:solidFill>
                <a:schemeClr val="bg1"/>
              </a:solidFill>
            </a:endParaRPr>
          </a:p>
          <a:p>
            <a:pPr marL="0" indent="0">
              <a:buNone/>
            </a:pPr>
            <a:r>
              <a:rPr lang="en-US" dirty="0">
                <a:solidFill>
                  <a:srgbClr val="FFC000"/>
                </a:solidFill>
              </a:rPr>
              <a:t>Pregnancy</a:t>
            </a:r>
          </a:p>
          <a:p>
            <a:r>
              <a:rPr lang="en-US" dirty="0">
                <a:solidFill>
                  <a:schemeClr val="bg1"/>
                </a:solidFill>
              </a:rPr>
              <a:t>Avoid ACE-I/ARB</a:t>
            </a:r>
          </a:p>
        </p:txBody>
      </p:sp>
    </p:spTree>
    <p:extLst>
      <p:ext uri="{BB962C8B-B14F-4D97-AF65-F5344CB8AC3E}">
        <p14:creationId xmlns:p14="http://schemas.microsoft.com/office/powerpoint/2010/main" val="31151809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B9B1-F28D-4A1D-B396-5F943087F514}"/>
              </a:ext>
            </a:extLst>
          </p:cNvPr>
          <p:cNvSpPr>
            <a:spLocks noGrp="1"/>
          </p:cNvSpPr>
          <p:nvPr>
            <p:ph type="title"/>
          </p:nvPr>
        </p:nvSpPr>
        <p:spPr/>
        <p:txBody>
          <a:bodyPr>
            <a:normAutofit/>
          </a:bodyPr>
          <a:lstStyle/>
          <a:p>
            <a:r>
              <a:rPr lang="en-US" sz="4800" dirty="0">
                <a:solidFill>
                  <a:srgbClr val="FFFF00"/>
                </a:solidFill>
              </a:rPr>
              <a:t>Treatment</a:t>
            </a:r>
          </a:p>
        </p:txBody>
      </p:sp>
      <p:sp>
        <p:nvSpPr>
          <p:cNvPr id="3" name="Content Placeholder 2">
            <a:extLst>
              <a:ext uri="{FF2B5EF4-FFF2-40B4-BE49-F238E27FC236}">
                <a16:creationId xmlns:a16="http://schemas.microsoft.com/office/drawing/2014/main" id="{8BA8D991-89D2-4377-AF13-4888D80C6247}"/>
              </a:ext>
            </a:extLst>
          </p:cNvPr>
          <p:cNvSpPr>
            <a:spLocks noGrp="1"/>
          </p:cNvSpPr>
          <p:nvPr>
            <p:ph sz="half" idx="1"/>
          </p:nvPr>
        </p:nvSpPr>
        <p:spPr>
          <a:xfrm>
            <a:off x="838200" y="1825624"/>
            <a:ext cx="5181600" cy="5032376"/>
          </a:xfrm>
        </p:spPr>
        <p:txBody>
          <a:bodyPr>
            <a:normAutofit fontScale="92500" lnSpcReduction="10000"/>
          </a:bodyPr>
          <a:lstStyle/>
          <a:p>
            <a:pPr marL="0" indent="0">
              <a:buNone/>
            </a:pPr>
            <a:r>
              <a:rPr lang="en-US" sz="4100" dirty="0">
                <a:solidFill>
                  <a:schemeClr val="bg1"/>
                </a:solidFill>
              </a:rPr>
              <a:t>48yo man with HTN, CKD, hyperlipidemia comes for routine office visit.  </a:t>
            </a:r>
          </a:p>
          <a:p>
            <a:pPr marL="0" indent="0">
              <a:buNone/>
            </a:pPr>
            <a:endParaRPr lang="en-US" sz="4100" dirty="0">
              <a:solidFill>
                <a:schemeClr val="bg1"/>
              </a:solidFill>
            </a:endParaRPr>
          </a:p>
          <a:p>
            <a:pPr marL="0" indent="0">
              <a:buNone/>
            </a:pPr>
            <a:r>
              <a:rPr lang="en-US" sz="4100" dirty="0">
                <a:solidFill>
                  <a:schemeClr val="bg1"/>
                </a:solidFill>
              </a:rPr>
              <a:t>Meds: metoprolol, </a:t>
            </a:r>
            <a:r>
              <a:rPr lang="en-US" sz="4100" dirty="0" err="1">
                <a:solidFill>
                  <a:schemeClr val="bg1"/>
                </a:solidFill>
              </a:rPr>
              <a:t>hctz</a:t>
            </a:r>
            <a:r>
              <a:rPr lang="en-US" sz="4100" dirty="0">
                <a:solidFill>
                  <a:schemeClr val="bg1"/>
                </a:solidFill>
              </a:rPr>
              <a:t>, atorvastatin</a:t>
            </a:r>
          </a:p>
          <a:p>
            <a:pPr marL="0" indent="0">
              <a:buNone/>
            </a:pPr>
            <a:r>
              <a:rPr lang="en-US" sz="4100" dirty="0">
                <a:solidFill>
                  <a:schemeClr val="bg1"/>
                </a:solidFill>
              </a:rPr>
              <a:t>PE: 142/84  66  BMI 29.  Exam otherwise normal</a:t>
            </a:r>
          </a:p>
          <a:p>
            <a:pPr marL="0" indent="0">
              <a:buNone/>
            </a:pPr>
            <a:endParaRPr lang="en-US" sz="3600" dirty="0">
              <a:solidFill>
                <a:schemeClr val="bg1"/>
              </a:solidFill>
            </a:endParaRPr>
          </a:p>
          <a:p>
            <a:pPr marL="0" indent="0">
              <a:buNone/>
            </a:pPr>
            <a:endParaRPr lang="en-US" sz="3600" dirty="0">
              <a:solidFill>
                <a:schemeClr val="bg1"/>
              </a:solidFill>
            </a:endParaRPr>
          </a:p>
          <a:p>
            <a:pPr marL="0" indent="0">
              <a:buNone/>
            </a:pPr>
            <a:endParaRPr lang="en-US" sz="3600" dirty="0">
              <a:solidFill>
                <a:schemeClr val="bg1"/>
              </a:solidFill>
            </a:endParaRPr>
          </a:p>
        </p:txBody>
      </p:sp>
      <p:sp>
        <p:nvSpPr>
          <p:cNvPr id="4" name="Content Placeholder 3">
            <a:extLst>
              <a:ext uri="{FF2B5EF4-FFF2-40B4-BE49-F238E27FC236}">
                <a16:creationId xmlns:a16="http://schemas.microsoft.com/office/drawing/2014/main" id="{3DF6341A-A081-4749-96EE-AEFEDCBA274C}"/>
              </a:ext>
            </a:extLst>
          </p:cNvPr>
          <p:cNvSpPr>
            <a:spLocks noGrp="1"/>
          </p:cNvSpPr>
          <p:nvPr>
            <p:ph sz="half" idx="2"/>
          </p:nvPr>
        </p:nvSpPr>
        <p:spPr>
          <a:xfrm>
            <a:off x="6172200" y="1825624"/>
            <a:ext cx="5181600" cy="4863933"/>
          </a:xfrm>
        </p:spPr>
        <p:txBody>
          <a:bodyPr>
            <a:normAutofit fontScale="92500" lnSpcReduction="10000"/>
          </a:bodyPr>
          <a:lstStyle/>
          <a:p>
            <a:pPr marL="0" indent="0">
              <a:buNone/>
            </a:pPr>
            <a:r>
              <a:rPr lang="en-US" sz="4400" dirty="0">
                <a:solidFill>
                  <a:schemeClr val="bg1"/>
                </a:solidFill>
              </a:rPr>
              <a:t>Which is the most appropriate management?</a:t>
            </a:r>
          </a:p>
          <a:p>
            <a:pPr marL="742950" indent="-742950">
              <a:buAutoNum type="alphaUcPeriod"/>
            </a:pPr>
            <a:r>
              <a:rPr lang="en-US" sz="4400" dirty="0">
                <a:solidFill>
                  <a:schemeClr val="bg1"/>
                </a:solidFill>
              </a:rPr>
              <a:t>Target SBP &lt;120</a:t>
            </a:r>
          </a:p>
          <a:p>
            <a:pPr marL="742950" indent="-742950">
              <a:buAutoNum type="alphaUcPeriod"/>
            </a:pPr>
            <a:r>
              <a:rPr lang="en-US" sz="4400" dirty="0">
                <a:solidFill>
                  <a:schemeClr val="bg1"/>
                </a:solidFill>
              </a:rPr>
              <a:t>Target SBP &lt;130</a:t>
            </a:r>
          </a:p>
          <a:p>
            <a:pPr marL="742950" indent="-742950">
              <a:buAutoNum type="alphaUcPeriod"/>
            </a:pPr>
            <a:r>
              <a:rPr lang="en-US" sz="4400" dirty="0">
                <a:solidFill>
                  <a:schemeClr val="bg1"/>
                </a:solidFill>
              </a:rPr>
              <a:t>Target SBP &lt;140</a:t>
            </a:r>
          </a:p>
          <a:p>
            <a:pPr marL="742950" indent="-742950">
              <a:buAutoNum type="alphaUcPeriod"/>
            </a:pPr>
            <a:r>
              <a:rPr lang="en-US" sz="4400" dirty="0">
                <a:solidFill>
                  <a:schemeClr val="bg1"/>
                </a:solidFill>
              </a:rPr>
              <a:t>No change in management.</a:t>
            </a:r>
          </a:p>
        </p:txBody>
      </p:sp>
    </p:spTree>
    <p:extLst>
      <p:ext uri="{BB962C8B-B14F-4D97-AF65-F5344CB8AC3E}">
        <p14:creationId xmlns:p14="http://schemas.microsoft.com/office/powerpoint/2010/main" val="25054668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B9B1-F28D-4A1D-B396-5F943087F514}"/>
              </a:ext>
            </a:extLst>
          </p:cNvPr>
          <p:cNvSpPr>
            <a:spLocks noGrp="1"/>
          </p:cNvSpPr>
          <p:nvPr>
            <p:ph type="title"/>
          </p:nvPr>
        </p:nvSpPr>
        <p:spPr/>
        <p:txBody>
          <a:bodyPr>
            <a:normAutofit/>
          </a:bodyPr>
          <a:lstStyle/>
          <a:p>
            <a:r>
              <a:rPr lang="en-US" sz="4800" dirty="0">
                <a:solidFill>
                  <a:srgbClr val="FFFF00"/>
                </a:solidFill>
              </a:rPr>
              <a:t>Treatment </a:t>
            </a:r>
          </a:p>
        </p:txBody>
      </p:sp>
      <p:sp>
        <p:nvSpPr>
          <p:cNvPr id="3" name="Content Placeholder 2">
            <a:extLst>
              <a:ext uri="{FF2B5EF4-FFF2-40B4-BE49-F238E27FC236}">
                <a16:creationId xmlns:a16="http://schemas.microsoft.com/office/drawing/2014/main" id="{8BA8D991-89D2-4377-AF13-4888D80C6247}"/>
              </a:ext>
            </a:extLst>
          </p:cNvPr>
          <p:cNvSpPr>
            <a:spLocks noGrp="1"/>
          </p:cNvSpPr>
          <p:nvPr>
            <p:ph sz="half" idx="1"/>
          </p:nvPr>
        </p:nvSpPr>
        <p:spPr>
          <a:xfrm>
            <a:off x="838200" y="1825624"/>
            <a:ext cx="5181600" cy="5032376"/>
          </a:xfrm>
        </p:spPr>
        <p:txBody>
          <a:bodyPr>
            <a:normAutofit fontScale="85000" lnSpcReduction="20000"/>
          </a:bodyPr>
          <a:lstStyle/>
          <a:p>
            <a:pPr marL="0" indent="0">
              <a:buNone/>
            </a:pPr>
            <a:r>
              <a:rPr lang="en-US" sz="4100" dirty="0">
                <a:solidFill>
                  <a:schemeClr val="bg1"/>
                </a:solidFill>
              </a:rPr>
              <a:t>48yo man with HTN, CKD, hyperlipidemia comes for routine office visit.  </a:t>
            </a:r>
          </a:p>
          <a:p>
            <a:pPr marL="0" indent="0">
              <a:buNone/>
            </a:pPr>
            <a:endParaRPr lang="en-US" sz="4100" dirty="0">
              <a:solidFill>
                <a:schemeClr val="bg1"/>
              </a:solidFill>
            </a:endParaRPr>
          </a:p>
          <a:p>
            <a:pPr marL="0" indent="0">
              <a:buNone/>
            </a:pPr>
            <a:r>
              <a:rPr lang="en-US" sz="4100" dirty="0">
                <a:solidFill>
                  <a:schemeClr val="bg1"/>
                </a:solidFill>
              </a:rPr>
              <a:t>Meds: metoprolol, </a:t>
            </a:r>
            <a:r>
              <a:rPr lang="en-US" sz="4100" dirty="0" err="1">
                <a:solidFill>
                  <a:schemeClr val="bg1"/>
                </a:solidFill>
              </a:rPr>
              <a:t>hctz</a:t>
            </a:r>
            <a:r>
              <a:rPr lang="en-US" sz="4100" dirty="0">
                <a:solidFill>
                  <a:schemeClr val="bg1"/>
                </a:solidFill>
              </a:rPr>
              <a:t>, atorvastatin</a:t>
            </a:r>
          </a:p>
          <a:p>
            <a:pPr marL="0" indent="0">
              <a:buNone/>
            </a:pPr>
            <a:r>
              <a:rPr lang="en-US" sz="4100" dirty="0">
                <a:solidFill>
                  <a:schemeClr val="bg1"/>
                </a:solidFill>
              </a:rPr>
              <a:t>PE: 142/84  66  BMI 29.  Exam otherwise normal</a:t>
            </a:r>
          </a:p>
          <a:p>
            <a:pPr marL="0" indent="0">
              <a:buNone/>
            </a:pPr>
            <a:endParaRPr lang="en-US" sz="3600" dirty="0">
              <a:solidFill>
                <a:schemeClr val="bg1"/>
              </a:solidFill>
            </a:endParaRPr>
          </a:p>
          <a:p>
            <a:pPr marL="0" indent="0">
              <a:buNone/>
            </a:pPr>
            <a:endParaRPr lang="en-US" sz="3600" dirty="0">
              <a:solidFill>
                <a:schemeClr val="bg1"/>
              </a:solidFill>
            </a:endParaRPr>
          </a:p>
          <a:p>
            <a:pPr marL="0" indent="0">
              <a:buNone/>
            </a:pPr>
            <a:endParaRPr lang="en-US" sz="3600" dirty="0">
              <a:solidFill>
                <a:schemeClr val="bg1"/>
              </a:solidFill>
            </a:endParaRPr>
          </a:p>
        </p:txBody>
      </p:sp>
      <p:sp>
        <p:nvSpPr>
          <p:cNvPr id="4" name="Content Placeholder 3">
            <a:extLst>
              <a:ext uri="{FF2B5EF4-FFF2-40B4-BE49-F238E27FC236}">
                <a16:creationId xmlns:a16="http://schemas.microsoft.com/office/drawing/2014/main" id="{3DF6341A-A081-4749-96EE-AEFEDCBA274C}"/>
              </a:ext>
            </a:extLst>
          </p:cNvPr>
          <p:cNvSpPr>
            <a:spLocks noGrp="1"/>
          </p:cNvSpPr>
          <p:nvPr>
            <p:ph sz="half" idx="2"/>
          </p:nvPr>
        </p:nvSpPr>
        <p:spPr>
          <a:xfrm>
            <a:off x="6172200" y="1825624"/>
            <a:ext cx="5181600" cy="4863933"/>
          </a:xfrm>
        </p:spPr>
        <p:txBody>
          <a:bodyPr>
            <a:normAutofit fontScale="85000" lnSpcReduction="20000"/>
          </a:bodyPr>
          <a:lstStyle/>
          <a:p>
            <a:pPr marL="0" indent="0">
              <a:buNone/>
            </a:pPr>
            <a:r>
              <a:rPr lang="en-US" sz="4400" dirty="0">
                <a:solidFill>
                  <a:schemeClr val="bg1"/>
                </a:solidFill>
              </a:rPr>
              <a:t>Which is the most appropriate management?</a:t>
            </a:r>
          </a:p>
          <a:p>
            <a:pPr marL="742950" indent="-742950">
              <a:buAutoNum type="alphaUcPeriod"/>
            </a:pPr>
            <a:r>
              <a:rPr lang="en-US" sz="4400" dirty="0">
                <a:solidFill>
                  <a:srgbClr val="92D050"/>
                </a:solidFill>
              </a:rPr>
              <a:t>Target SBP &lt;120 KDIGO)</a:t>
            </a:r>
          </a:p>
          <a:p>
            <a:pPr marL="742950" indent="-742950">
              <a:buAutoNum type="alphaUcPeriod"/>
            </a:pPr>
            <a:r>
              <a:rPr lang="en-US" sz="4400" dirty="0">
                <a:solidFill>
                  <a:srgbClr val="92D050"/>
                </a:solidFill>
              </a:rPr>
              <a:t>Target SBP &lt;130 (ACC/AHA)</a:t>
            </a:r>
          </a:p>
          <a:p>
            <a:pPr marL="742950" indent="-742950">
              <a:buAutoNum type="alphaUcPeriod"/>
            </a:pPr>
            <a:r>
              <a:rPr lang="en-US" sz="4400" dirty="0">
                <a:solidFill>
                  <a:schemeClr val="bg1"/>
                </a:solidFill>
              </a:rPr>
              <a:t>Target SBP &lt;140</a:t>
            </a:r>
          </a:p>
          <a:p>
            <a:pPr marL="742950" indent="-742950">
              <a:buAutoNum type="alphaUcPeriod"/>
            </a:pPr>
            <a:r>
              <a:rPr lang="en-US" sz="4400" dirty="0">
                <a:solidFill>
                  <a:schemeClr val="bg1"/>
                </a:solidFill>
              </a:rPr>
              <a:t>No change in management.</a:t>
            </a:r>
          </a:p>
        </p:txBody>
      </p:sp>
    </p:spTree>
    <p:extLst>
      <p:ext uri="{BB962C8B-B14F-4D97-AF65-F5344CB8AC3E}">
        <p14:creationId xmlns:p14="http://schemas.microsoft.com/office/powerpoint/2010/main" val="2084872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B9B1-F28D-4A1D-B396-5F943087F514}"/>
              </a:ext>
            </a:extLst>
          </p:cNvPr>
          <p:cNvSpPr>
            <a:spLocks noGrp="1"/>
          </p:cNvSpPr>
          <p:nvPr>
            <p:ph type="title"/>
          </p:nvPr>
        </p:nvSpPr>
        <p:spPr/>
        <p:txBody>
          <a:bodyPr>
            <a:normAutofit/>
          </a:bodyPr>
          <a:lstStyle/>
          <a:p>
            <a:r>
              <a:rPr lang="en-US" sz="4800" dirty="0">
                <a:solidFill>
                  <a:srgbClr val="FFC000"/>
                </a:solidFill>
              </a:rPr>
              <a:t>Renal Consequences of Hypertension</a:t>
            </a:r>
          </a:p>
        </p:txBody>
      </p:sp>
      <p:sp>
        <p:nvSpPr>
          <p:cNvPr id="3" name="Content Placeholder 2">
            <a:extLst>
              <a:ext uri="{FF2B5EF4-FFF2-40B4-BE49-F238E27FC236}">
                <a16:creationId xmlns:a16="http://schemas.microsoft.com/office/drawing/2014/main" id="{8BA8D991-89D2-4377-AF13-4888D80C6247}"/>
              </a:ext>
            </a:extLst>
          </p:cNvPr>
          <p:cNvSpPr>
            <a:spLocks noGrp="1"/>
          </p:cNvSpPr>
          <p:nvPr>
            <p:ph idx="1"/>
          </p:nvPr>
        </p:nvSpPr>
        <p:spPr>
          <a:xfrm>
            <a:off x="838200" y="1690688"/>
            <a:ext cx="11198902" cy="4351338"/>
          </a:xfrm>
        </p:spPr>
        <p:txBody>
          <a:bodyPr>
            <a:normAutofit/>
          </a:bodyPr>
          <a:lstStyle/>
          <a:p>
            <a:pPr marL="0" indent="0">
              <a:buNone/>
            </a:pPr>
            <a:r>
              <a:rPr lang="en-US" dirty="0">
                <a:solidFill>
                  <a:schemeClr val="bg1"/>
                </a:solidFill>
              </a:rPr>
              <a:t>Arteriolosclerosis		Atherosclerosis	  Thrombotic microangiopathy</a:t>
            </a:r>
            <a:r>
              <a:rPr lang="en-US" sz="3200" dirty="0">
                <a:solidFill>
                  <a:schemeClr val="bg1"/>
                </a:solidFill>
              </a:rPr>
              <a:t>	</a:t>
            </a:r>
          </a:p>
          <a:p>
            <a:pPr marL="914400" lvl="2" indent="0">
              <a:buNone/>
            </a:pPr>
            <a:endParaRPr lang="en-US" sz="2800" dirty="0">
              <a:solidFill>
                <a:schemeClr val="bg1"/>
              </a:solidFill>
            </a:endParaRPr>
          </a:p>
        </p:txBody>
      </p:sp>
      <p:sp>
        <p:nvSpPr>
          <p:cNvPr id="6" name="TextBox 5">
            <a:extLst>
              <a:ext uri="{FF2B5EF4-FFF2-40B4-BE49-F238E27FC236}">
                <a16:creationId xmlns:a16="http://schemas.microsoft.com/office/drawing/2014/main" id="{7238659C-08AD-872A-689E-6B487B63B66B}"/>
              </a:ext>
            </a:extLst>
          </p:cNvPr>
          <p:cNvSpPr txBox="1"/>
          <p:nvPr/>
        </p:nvSpPr>
        <p:spPr>
          <a:xfrm>
            <a:off x="838200" y="5621310"/>
            <a:ext cx="11353800" cy="1569660"/>
          </a:xfrm>
          <a:prstGeom prst="rect">
            <a:avLst/>
          </a:prstGeom>
          <a:noFill/>
        </p:spPr>
        <p:txBody>
          <a:bodyPr wrap="square" rtlCol="0">
            <a:spAutoFit/>
          </a:bodyPr>
          <a:lstStyle/>
          <a:p>
            <a:r>
              <a:rPr lang="en-US" sz="1200" dirty="0">
                <a:solidFill>
                  <a:schemeClr val="bg1"/>
                </a:solidFill>
                <a:hlinkClick r:id="rId2">
                  <a:extLst>
                    <a:ext uri="{A12FA001-AC4F-418D-AE19-62706E023703}">
                      <ahyp:hlinkClr xmlns:ahyp="http://schemas.microsoft.com/office/drawing/2018/hyperlinkcolor" val="tx"/>
                    </a:ext>
                  </a:extLst>
                </a:hlinkClick>
              </a:rPr>
              <a:t>https://commons.wikimedia.org/w/index.php?title=</a:t>
            </a:r>
          </a:p>
          <a:p>
            <a:r>
              <a:rPr lang="en-US" sz="1200" dirty="0">
                <a:solidFill>
                  <a:schemeClr val="bg1"/>
                </a:solidFill>
                <a:hlinkClick r:id="rId2">
                  <a:extLst>
                    <a:ext uri="{A12FA001-AC4F-418D-AE19-62706E023703}">
                      <ahyp:hlinkClr xmlns:ahyp="http://schemas.microsoft.com/office/drawing/2018/hyperlinkcolor" val="tx"/>
                    </a:ext>
                  </a:extLst>
                </a:hlinkClick>
              </a:rPr>
              <a:t>User:Pacolarosa</a:t>
            </a:r>
            <a:endParaRPr lang="en-US" sz="1200" dirty="0">
              <a:solidFill>
                <a:schemeClr val="bg1"/>
              </a:solidFill>
            </a:endParaRPr>
          </a:p>
          <a:p>
            <a:r>
              <a:rPr lang="en-US" sz="1200" b="0" i="0" dirty="0">
                <a:solidFill>
                  <a:schemeClr val="bg1"/>
                </a:solidFill>
                <a:effectLst/>
              </a:rPr>
              <a:t>			           Courtesy of PD Dr. Bley, UKE Hamburg.</a:t>
            </a:r>
          </a:p>
          <a:p>
            <a:r>
              <a:rPr lang="en-US" sz="1200" b="0" i="0" dirty="0">
                <a:solidFill>
                  <a:schemeClr val="bg1"/>
                </a:solidFill>
                <a:effectLst/>
              </a:rPr>
              <a:t> 			          </a:t>
            </a:r>
            <a:r>
              <a:rPr lang="en-US" sz="1200" b="0" i="0" dirty="0">
                <a:solidFill>
                  <a:schemeClr val="bg1"/>
                </a:solidFill>
                <a:effectLst/>
                <a:hlinkClick r:id="rId3">
                  <a:extLst>
                    <a:ext uri="{A12FA001-AC4F-418D-AE19-62706E023703}">
                      <ahyp:hlinkClr xmlns:ahyp="http://schemas.microsoft.com/office/drawing/2018/hyperlinkcolor" val="tx"/>
                    </a:ext>
                  </a:extLst>
                </a:hlinkClick>
              </a:rPr>
              <a:t>https://creativecommons.org/</a:t>
            </a:r>
            <a:r>
              <a:rPr lang="en-US" sz="1200" b="0" i="0" dirty="0">
                <a:solidFill>
                  <a:schemeClr val="bg1"/>
                </a:solidFill>
                <a:effectLst/>
              </a:rPr>
              <a:t>licenses/by/2.0/</a:t>
            </a:r>
            <a:r>
              <a:rPr lang="en-US" sz="1200" b="0" i="0" dirty="0" err="1">
                <a:solidFill>
                  <a:schemeClr val="bg1"/>
                </a:solidFill>
                <a:effectLst/>
              </a:rPr>
              <a:t>deed.en</a:t>
            </a:r>
            <a:endParaRPr lang="en-US" sz="1200" b="0" i="0" dirty="0">
              <a:solidFill>
                <a:schemeClr val="bg1"/>
              </a:solidFill>
              <a:effectLst/>
            </a:endParaRPr>
          </a:p>
          <a:p>
            <a:r>
              <a:rPr lang="en-US" sz="1200" b="0" i="1" dirty="0">
                <a:solidFill>
                  <a:schemeClr val="bg1"/>
                </a:solidFill>
                <a:effectLst/>
              </a:rPr>
              <a:t>								Copyright © 2011 Michael </a:t>
            </a:r>
            <a:r>
              <a:rPr lang="en-US" sz="1200" b="0" i="1" dirty="0" err="1">
                <a:solidFill>
                  <a:schemeClr val="bg1"/>
                </a:solidFill>
                <a:effectLst/>
              </a:rPr>
              <a:t>Bonert</a:t>
            </a:r>
            <a:r>
              <a:rPr lang="en-US" sz="1200" b="0" i="1" dirty="0">
                <a:solidFill>
                  <a:schemeClr val="bg1"/>
                </a:solidFill>
                <a:effectLst/>
              </a:rPr>
              <a:t> </a:t>
            </a:r>
          </a:p>
          <a:p>
            <a:r>
              <a:rPr lang="en-US" sz="1200" i="1" dirty="0">
                <a:solidFill>
                  <a:schemeClr val="bg1"/>
                </a:solidFill>
              </a:rPr>
              <a:t>								</a:t>
            </a:r>
            <a:r>
              <a:rPr lang="en-US" sz="1200" b="0" i="1" dirty="0">
                <a:solidFill>
                  <a:schemeClr val="bg1"/>
                </a:solidFill>
                <a:effectLst/>
              </a:rPr>
              <a:t>( </a:t>
            </a:r>
            <a:r>
              <a:rPr lang="en-US" sz="1200" b="0" i="1" u="none" strike="noStrike" dirty="0">
                <a:solidFill>
                  <a:schemeClr val="bg1"/>
                </a:solidFill>
                <a:effectLst/>
                <a:hlinkClick r:id="rId4">
                  <a:extLst>
                    <a:ext uri="{A12FA001-AC4F-418D-AE19-62706E023703}">
                      <ahyp:hlinkClr xmlns:ahyp="http://schemas.microsoft.com/office/drawing/2018/hyperlinkcolor" val="tx"/>
                    </a:ext>
                  </a:extLst>
                </a:hlinkClick>
              </a:rPr>
              <a:t>https://commons.wikimedia.org/wiki/User:Nephron</a:t>
            </a:r>
            <a:r>
              <a:rPr lang="en-US" sz="1200" b="0" i="1" dirty="0">
                <a:solidFill>
                  <a:schemeClr val="bg1"/>
                </a:solidFill>
                <a:effectLst/>
              </a:rPr>
              <a:t> </a:t>
            </a:r>
            <a:endParaRPr lang="en-US" sz="1200" dirty="0">
              <a:solidFill>
                <a:schemeClr val="bg1"/>
              </a:solidFill>
            </a:endParaRPr>
          </a:p>
          <a:p>
            <a:endParaRPr lang="en-US" sz="1200" dirty="0">
              <a:solidFill>
                <a:schemeClr val="bg1"/>
              </a:solidFill>
            </a:endParaRPr>
          </a:p>
          <a:p>
            <a:endParaRPr lang="en-US" sz="1200" dirty="0">
              <a:solidFill>
                <a:schemeClr val="bg1"/>
              </a:solidFill>
            </a:endParaRPr>
          </a:p>
        </p:txBody>
      </p:sp>
      <p:pic>
        <p:nvPicPr>
          <p:cNvPr id="5" name="Picture 4" descr="A microscope view of a cell&#10;&#10;Description automatically generated">
            <a:extLst>
              <a:ext uri="{FF2B5EF4-FFF2-40B4-BE49-F238E27FC236}">
                <a16:creationId xmlns:a16="http://schemas.microsoft.com/office/drawing/2014/main" id="{6A0A126A-898D-3573-77E3-5384FAF07BF1}"/>
              </a:ext>
            </a:extLst>
          </p:cNvPr>
          <p:cNvPicPr>
            <a:picLocks noChangeAspect="1"/>
          </p:cNvPicPr>
          <p:nvPr/>
        </p:nvPicPr>
        <p:blipFill>
          <a:blip r:embed="rId5"/>
          <a:stretch>
            <a:fillRect/>
          </a:stretch>
        </p:blipFill>
        <p:spPr>
          <a:xfrm>
            <a:off x="838200" y="2408563"/>
            <a:ext cx="3897444" cy="2915587"/>
          </a:xfrm>
          <a:prstGeom prst="rect">
            <a:avLst/>
          </a:prstGeom>
        </p:spPr>
      </p:pic>
      <p:pic>
        <p:nvPicPr>
          <p:cNvPr id="15" name="Picture 14" descr="A screenshot of a computer generated image&#10;&#10;Description automatically generated">
            <a:extLst>
              <a:ext uri="{FF2B5EF4-FFF2-40B4-BE49-F238E27FC236}">
                <a16:creationId xmlns:a16="http://schemas.microsoft.com/office/drawing/2014/main" id="{4048C495-633B-5F0E-6964-5B8B087BF0CE}"/>
              </a:ext>
            </a:extLst>
          </p:cNvPr>
          <p:cNvPicPr>
            <a:picLocks noChangeAspect="1"/>
          </p:cNvPicPr>
          <p:nvPr/>
        </p:nvPicPr>
        <p:blipFill>
          <a:blip r:embed="rId6"/>
          <a:stretch>
            <a:fillRect/>
          </a:stretch>
        </p:blipFill>
        <p:spPr>
          <a:xfrm>
            <a:off x="4056557" y="2986269"/>
            <a:ext cx="4410543" cy="2635041"/>
          </a:xfrm>
          <a:prstGeom prst="rect">
            <a:avLst/>
          </a:prstGeom>
        </p:spPr>
      </p:pic>
      <p:pic>
        <p:nvPicPr>
          <p:cNvPr id="13" name="Picture 12" descr="A microscope view of a pink and white cell&#10;&#10;Description automatically generated">
            <a:extLst>
              <a:ext uri="{FF2B5EF4-FFF2-40B4-BE49-F238E27FC236}">
                <a16:creationId xmlns:a16="http://schemas.microsoft.com/office/drawing/2014/main" id="{1F139430-AF78-5AD7-02B4-62B7FAEE74CB}"/>
              </a:ext>
            </a:extLst>
          </p:cNvPr>
          <p:cNvPicPr>
            <a:picLocks noChangeAspect="1"/>
          </p:cNvPicPr>
          <p:nvPr/>
        </p:nvPicPr>
        <p:blipFill>
          <a:blip r:embed="rId7"/>
          <a:stretch>
            <a:fillRect/>
          </a:stretch>
        </p:blipFill>
        <p:spPr>
          <a:xfrm>
            <a:off x="7889197" y="3520198"/>
            <a:ext cx="3796260" cy="2818988"/>
          </a:xfrm>
          <a:prstGeom prst="rect">
            <a:avLst/>
          </a:prstGeom>
        </p:spPr>
      </p:pic>
    </p:spTree>
    <p:extLst>
      <p:ext uri="{BB962C8B-B14F-4D97-AF65-F5344CB8AC3E}">
        <p14:creationId xmlns:p14="http://schemas.microsoft.com/office/powerpoint/2010/main" val="10499630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B9B1-F28D-4A1D-B396-5F943087F514}"/>
              </a:ext>
            </a:extLst>
          </p:cNvPr>
          <p:cNvSpPr>
            <a:spLocks noGrp="1"/>
          </p:cNvSpPr>
          <p:nvPr>
            <p:ph type="title"/>
          </p:nvPr>
        </p:nvSpPr>
        <p:spPr/>
        <p:txBody>
          <a:bodyPr>
            <a:normAutofit/>
          </a:bodyPr>
          <a:lstStyle/>
          <a:p>
            <a:r>
              <a:rPr lang="en-US" sz="4800" dirty="0">
                <a:solidFill>
                  <a:srgbClr val="FFFF00"/>
                </a:solidFill>
              </a:rPr>
              <a:t>Treatment</a:t>
            </a:r>
          </a:p>
        </p:txBody>
      </p:sp>
      <p:sp>
        <p:nvSpPr>
          <p:cNvPr id="3" name="Content Placeholder 2">
            <a:extLst>
              <a:ext uri="{FF2B5EF4-FFF2-40B4-BE49-F238E27FC236}">
                <a16:creationId xmlns:a16="http://schemas.microsoft.com/office/drawing/2014/main" id="{8BA8D991-89D2-4377-AF13-4888D80C6247}"/>
              </a:ext>
            </a:extLst>
          </p:cNvPr>
          <p:cNvSpPr>
            <a:spLocks noGrp="1"/>
          </p:cNvSpPr>
          <p:nvPr>
            <p:ph sz="half" idx="1"/>
          </p:nvPr>
        </p:nvSpPr>
        <p:spPr>
          <a:xfrm>
            <a:off x="838200" y="1825624"/>
            <a:ext cx="5181600" cy="5032376"/>
          </a:xfrm>
        </p:spPr>
        <p:txBody>
          <a:bodyPr>
            <a:normAutofit fontScale="92500" lnSpcReduction="20000"/>
          </a:bodyPr>
          <a:lstStyle/>
          <a:p>
            <a:pPr marL="0" indent="0">
              <a:buNone/>
            </a:pPr>
            <a:r>
              <a:rPr lang="en-US" sz="4100" dirty="0">
                <a:solidFill>
                  <a:schemeClr val="bg1"/>
                </a:solidFill>
              </a:rPr>
              <a:t>65yo woman with HTN but no other cardiovascular risk factors comes for routine office visit.   She plays tennis or does yoga 5 days per week.</a:t>
            </a:r>
          </a:p>
          <a:p>
            <a:pPr marL="0" indent="0">
              <a:buNone/>
            </a:pPr>
            <a:r>
              <a:rPr lang="en-US" sz="4100" dirty="0">
                <a:solidFill>
                  <a:schemeClr val="bg1"/>
                </a:solidFill>
              </a:rPr>
              <a:t>Home BP average 156/62 </a:t>
            </a:r>
          </a:p>
          <a:p>
            <a:pPr marL="0" indent="0">
              <a:buNone/>
            </a:pPr>
            <a:r>
              <a:rPr lang="en-US" sz="4100" dirty="0">
                <a:solidFill>
                  <a:schemeClr val="bg1"/>
                </a:solidFill>
              </a:rPr>
              <a:t>Meds: none</a:t>
            </a:r>
          </a:p>
          <a:p>
            <a:pPr marL="0" indent="0">
              <a:buNone/>
            </a:pPr>
            <a:r>
              <a:rPr lang="en-US" sz="4100" dirty="0">
                <a:solidFill>
                  <a:schemeClr val="bg1"/>
                </a:solidFill>
              </a:rPr>
              <a:t>PE: 158/70  70  BMI 28.  Exam otherwise normal</a:t>
            </a:r>
          </a:p>
          <a:p>
            <a:pPr marL="0" indent="0">
              <a:buNone/>
            </a:pPr>
            <a:endParaRPr lang="en-US" sz="3600" dirty="0">
              <a:solidFill>
                <a:schemeClr val="bg1"/>
              </a:solidFill>
            </a:endParaRPr>
          </a:p>
          <a:p>
            <a:pPr marL="0" indent="0">
              <a:buNone/>
            </a:pPr>
            <a:endParaRPr lang="en-US" sz="3600" dirty="0">
              <a:solidFill>
                <a:schemeClr val="bg1"/>
              </a:solidFill>
            </a:endParaRPr>
          </a:p>
          <a:p>
            <a:pPr marL="0" indent="0">
              <a:buNone/>
            </a:pPr>
            <a:endParaRPr lang="en-US" sz="3600" dirty="0">
              <a:solidFill>
                <a:schemeClr val="bg1"/>
              </a:solidFill>
            </a:endParaRPr>
          </a:p>
        </p:txBody>
      </p:sp>
      <p:sp>
        <p:nvSpPr>
          <p:cNvPr id="4" name="Content Placeholder 3">
            <a:extLst>
              <a:ext uri="{FF2B5EF4-FFF2-40B4-BE49-F238E27FC236}">
                <a16:creationId xmlns:a16="http://schemas.microsoft.com/office/drawing/2014/main" id="{3DF6341A-A081-4749-96EE-AEFEDCBA274C}"/>
              </a:ext>
            </a:extLst>
          </p:cNvPr>
          <p:cNvSpPr>
            <a:spLocks noGrp="1"/>
          </p:cNvSpPr>
          <p:nvPr>
            <p:ph sz="half" idx="2"/>
          </p:nvPr>
        </p:nvSpPr>
        <p:spPr>
          <a:xfrm>
            <a:off x="6172200" y="1825624"/>
            <a:ext cx="5181600" cy="4863933"/>
          </a:xfrm>
        </p:spPr>
        <p:txBody>
          <a:bodyPr>
            <a:normAutofit fontScale="92500" lnSpcReduction="20000"/>
          </a:bodyPr>
          <a:lstStyle/>
          <a:p>
            <a:pPr marL="0" indent="0">
              <a:buNone/>
            </a:pPr>
            <a:r>
              <a:rPr lang="en-US" sz="4400" dirty="0">
                <a:solidFill>
                  <a:schemeClr val="bg1"/>
                </a:solidFill>
              </a:rPr>
              <a:t>Which is the most appropriate management?</a:t>
            </a:r>
          </a:p>
          <a:p>
            <a:pPr marL="742950" indent="-742950">
              <a:buAutoNum type="alphaUcPeriod"/>
            </a:pPr>
            <a:r>
              <a:rPr lang="en-US" sz="4400" dirty="0">
                <a:solidFill>
                  <a:schemeClr val="bg1"/>
                </a:solidFill>
              </a:rPr>
              <a:t>Target SBP &lt;110</a:t>
            </a:r>
          </a:p>
          <a:p>
            <a:pPr marL="742950" indent="-742950">
              <a:buAutoNum type="alphaUcPeriod"/>
            </a:pPr>
            <a:r>
              <a:rPr lang="en-US" sz="4400" dirty="0">
                <a:solidFill>
                  <a:schemeClr val="bg1"/>
                </a:solidFill>
              </a:rPr>
              <a:t>Target SBP &lt;130</a:t>
            </a:r>
          </a:p>
          <a:p>
            <a:pPr marL="742950" indent="-742950">
              <a:buAutoNum type="alphaUcPeriod"/>
            </a:pPr>
            <a:r>
              <a:rPr lang="en-US" sz="4400" dirty="0">
                <a:solidFill>
                  <a:schemeClr val="bg1"/>
                </a:solidFill>
              </a:rPr>
              <a:t>Target SBP &lt;150</a:t>
            </a:r>
          </a:p>
          <a:p>
            <a:pPr marL="742950" indent="-742950">
              <a:buAutoNum type="alphaUcPeriod"/>
            </a:pPr>
            <a:r>
              <a:rPr lang="en-US" sz="4400" dirty="0">
                <a:solidFill>
                  <a:schemeClr val="bg1"/>
                </a:solidFill>
              </a:rPr>
              <a:t>No change in management.</a:t>
            </a:r>
          </a:p>
        </p:txBody>
      </p:sp>
      <p:sp>
        <p:nvSpPr>
          <p:cNvPr id="5" name="TextBox 4">
            <a:extLst>
              <a:ext uri="{FF2B5EF4-FFF2-40B4-BE49-F238E27FC236}">
                <a16:creationId xmlns:a16="http://schemas.microsoft.com/office/drawing/2014/main" id="{814ED7D3-7C54-4278-AFE6-E8EDC5415819}"/>
              </a:ext>
            </a:extLst>
          </p:cNvPr>
          <p:cNvSpPr txBox="1"/>
          <p:nvPr/>
        </p:nvSpPr>
        <p:spPr>
          <a:xfrm>
            <a:off x="358219" y="6485641"/>
            <a:ext cx="5957740" cy="369332"/>
          </a:xfrm>
          <a:prstGeom prst="rect">
            <a:avLst/>
          </a:prstGeom>
          <a:noFill/>
        </p:spPr>
        <p:txBody>
          <a:bodyPr wrap="square" rtlCol="0">
            <a:spAutoFit/>
          </a:bodyPr>
          <a:lstStyle/>
          <a:p>
            <a:r>
              <a:rPr lang="en-US" dirty="0"/>
              <a:t>ACP and AAFP guidelines 2017</a:t>
            </a:r>
          </a:p>
        </p:txBody>
      </p:sp>
    </p:spTree>
    <p:extLst>
      <p:ext uri="{BB962C8B-B14F-4D97-AF65-F5344CB8AC3E}">
        <p14:creationId xmlns:p14="http://schemas.microsoft.com/office/powerpoint/2010/main" val="11859684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B9B1-F28D-4A1D-B396-5F943087F514}"/>
              </a:ext>
            </a:extLst>
          </p:cNvPr>
          <p:cNvSpPr>
            <a:spLocks noGrp="1"/>
          </p:cNvSpPr>
          <p:nvPr>
            <p:ph type="title"/>
          </p:nvPr>
        </p:nvSpPr>
        <p:spPr/>
        <p:txBody>
          <a:bodyPr>
            <a:normAutofit/>
          </a:bodyPr>
          <a:lstStyle/>
          <a:p>
            <a:r>
              <a:rPr lang="en-US" sz="4800" dirty="0">
                <a:solidFill>
                  <a:srgbClr val="FFFF00"/>
                </a:solidFill>
              </a:rPr>
              <a:t>Treatment</a:t>
            </a:r>
          </a:p>
        </p:txBody>
      </p:sp>
      <p:sp>
        <p:nvSpPr>
          <p:cNvPr id="3" name="Content Placeholder 2">
            <a:extLst>
              <a:ext uri="{FF2B5EF4-FFF2-40B4-BE49-F238E27FC236}">
                <a16:creationId xmlns:a16="http://schemas.microsoft.com/office/drawing/2014/main" id="{8BA8D991-89D2-4377-AF13-4888D80C6247}"/>
              </a:ext>
            </a:extLst>
          </p:cNvPr>
          <p:cNvSpPr>
            <a:spLocks noGrp="1"/>
          </p:cNvSpPr>
          <p:nvPr>
            <p:ph sz="half" idx="1"/>
          </p:nvPr>
        </p:nvSpPr>
        <p:spPr>
          <a:xfrm>
            <a:off x="838200" y="1825624"/>
            <a:ext cx="5181600" cy="4660017"/>
          </a:xfrm>
        </p:spPr>
        <p:txBody>
          <a:bodyPr>
            <a:normAutofit fontScale="85000" lnSpcReduction="20000"/>
          </a:bodyPr>
          <a:lstStyle/>
          <a:p>
            <a:pPr marL="0" indent="0">
              <a:buNone/>
            </a:pPr>
            <a:r>
              <a:rPr lang="en-US" sz="4100" dirty="0">
                <a:solidFill>
                  <a:schemeClr val="bg1"/>
                </a:solidFill>
              </a:rPr>
              <a:t>65yo woman with HTN but no other cardiovascular risk factors comes for routine office visit.   She plays tennis or does yoga 5 days per week.</a:t>
            </a:r>
          </a:p>
          <a:p>
            <a:pPr marL="0" indent="0">
              <a:buNone/>
            </a:pPr>
            <a:r>
              <a:rPr lang="en-US" sz="4100" dirty="0">
                <a:solidFill>
                  <a:schemeClr val="bg1"/>
                </a:solidFill>
              </a:rPr>
              <a:t>Home BP average 156/62 </a:t>
            </a:r>
          </a:p>
          <a:p>
            <a:pPr marL="0" indent="0">
              <a:buNone/>
            </a:pPr>
            <a:r>
              <a:rPr lang="en-US" sz="4100" dirty="0">
                <a:solidFill>
                  <a:schemeClr val="bg1"/>
                </a:solidFill>
              </a:rPr>
              <a:t>Meds: none</a:t>
            </a:r>
          </a:p>
          <a:p>
            <a:pPr marL="0" indent="0">
              <a:buNone/>
            </a:pPr>
            <a:r>
              <a:rPr lang="en-US" sz="4100" dirty="0">
                <a:solidFill>
                  <a:schemeClr val="bg1"/>
                </a:solidFill>
              </a:rPr>
              <a:t>PE: 158/70  70  BMI 28.  Exam otherwise normal</a:t>
            </a:r>
          </a:p>
          <a:p>
            <a:pPr marL="0" indent="0">
              <a:buNone/>
            </a:pPr>
            <a:endParaRPr lang="en-US" sz="3600" dirty="0">
              <a:solidFill>
                <a:schemeClr val="bg1"/>
              </a:solidFill>
            </a:endParaRPr>
          </a:p>
          <a:p>
            <a:pPr marL="0" indent="0">
              <a:buNone/>
            </a:pPr>
            <a:endParaRPr lang="en-US" sz="3600" dirty="0">
              <a:solidFill>
                <a:schemeClr val="bg1"/>
              </a:solidFill>
            </a:endParaRPr>
          </a:p>
          <a:p>
            <a:pPr marL="0" indent="0">
              <a:buNone/>
            </a:pPr>
            <a:endParaRPr lang="en-US" sz="3600" dirty="0">
              <a:solidFill>
                <a:schemeClr val="bg1"/>
              </a:solidFill>
            </a:endParaRPr>
          </a:p>
        </p:txBody>
      </p:sp>
      <p:sp>
        <p:nvSpPr>
          <p:cNvPr id="4" name="Content Placeholder 3">
            <a:extLst>
              <a:ext uri="{FF2B5EF4-FFF2-40B4-BE49-F238E27FC236}">
                <a16:creationId xmlns:a16="http://schemas.microsoft.com/office/drawing/2014/main" id="{3DF6341A-A081-4749-96EE-AEFEDCBA274C}"/>
              </a:ext>
            </a:extLst>
          </p:cNvPr>
          <p:cNvSpPr>
            <a:spLocks noGrp="1"/>
          </p:cNvSpPr>
          <p:nvPr>
            <p:ph sz="half" idx="2"/>
          </p:nvPr>
        </p:nvSpPr>
        <p:spPr>
          <a:xfrm>
            <a:off x="6172200" y="1825624"/>
            <a:ext cx="5181600" cy="4863933"/>
          </a:xfrm>
        </p:spPr>
        <p:txBody>
          <a:bodyPr>
            <a:normAutofit fontScale="85000" lnSpcReduction="20000"/>
          </a:bodyPr>
          <a:lstStyle/>
          <a:p>
            <a:pPr marL="0" indent="0">
              <a:buNone/>
            </a:pPr>
            <a:r>
              <a:rPr lang="en-US" sz="4400" dirty="0">
                <a:solidFill>
                  <a:schemeClr val="bg1"/>
                </a:solidFill>
              </a:rPr>
              <a:t>Which is the most appropriate management?</a:t>
            </a:r>
          </a:p>
          <a:p>
            <a:pPr marL="742950" indent="-742950">
              <a:buAutoNum type="alphaUcPeriod"/>
            </a:pPr>
            <a:r>
              <a:rPr lang="en-US" sz="4400" dirty="0">
                <a:solidFill>
                  <a:schemeClr val="bg1"/>
                </a:solidFill>
              </a:rPr>
              <a:t>Target SBP &lt;110</a:t>
            </a:r>
          </a:p>
          <a:p>
            <a:pPr marL="742950" indent="-742950">
              <a:buAutoNum type="alphaUcPeriod"/>
            </a:pPr>
            <a:r>
              <a:rPr lang="en-US" sz="4400" dirty="0">
                <a:solidFill>
                  <a:srgbClr val="92D050"/>
                </a:solidFill>
              </a:rPr>
              <a:t>Target SBP &lt;130 (but SPRINT trial would argue &lt;120) </a:t>
            </a:r>
          </a:p>
          <a:p>
            <a:pPr marL="742950" indent="-742950">
              <a:buAutoNum type="alphaUcPeriod"/>
            </a:pPr>
            <a:r>
              <a:rPr lang="en-US" sz="4400" dirty="0">
                <a:solidFill>
                  <a:schemeClr val="bg1"/>
                </a:solidFill>
              </a:rPr>
              <a:t>Target SBP &lt;150</a:t>
            </a:r>
          </a:p>
          <a:p>
            <a:pPr marL="742950" indent="-742950">
              <a:buAutoNum type="alphaUcPeriod"/>
            </a:pPr>
            <a:r>
              <a:rPr lang="en-US" sz="4400" dirty="0">
                <a:solidFill>
                  <a:schemeClr val="bg1"/>
                </a:solidFill>
              </a:rPr>
              <a:t>No change in management.</a:t>
            </a:r>
          </a:p>
        </p:txBody>
      </p:sp>
    </p:spTree>
    <p:extLst>
      <p:ext uri="{BB962C8B-B14F-4D97-AF65-F5344CB8AC3E}">
        <p14:creationId xmlns:p14="http://schemas.microsoft.com/office/powerpoint/2010/main" val="18969406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B9B1-F28D-4A1D-B396-5F943087F514}"/>
              </a:ext>
            </a:extLst>
          </p:cNvPr>
          <p:cNvSpPr>
            <a:spLocks noGrp="1"/>
          </p:cNvSpPr>
          <p:nvPr>
            <p:ph type="title"/>
          </p:nvPr>
        </p:nvSpPr>
        <p:spPr/>
        <p:txBody>
          <a:bodyPr>
            <a:normAutofit/>
          </a:bodyPr>
          <a:lstStyle/>
          <a:p>
            <a:r>
              <a:rPr lang="en-US" sz="4800" dirty="0">
                <a:solidFill>
                  <a:srgbClr val="FFFF00"/>
                </a:solidFill>
              </a:rPr>
              <a:t>Treatment - SPRINT </a:t>
            </a:r>
          </a:p>
        </p:txBody>
      </p:sp>
      <p:sp>
        <p:nvSpPr>
          <p:cNvPr id="3" name="Content Placeholder 2">
            <a:extLst>
              <a:ext uri="{FF2B5EF4-FFF2-40B4-BE49-F238E27FC236}">
                <a16:creationId xmlns:a16="http://schemas.microsoft.com/office/drawing/2014/main" id="{8BA8D991-89D2-4377-AF13-4888D80C6247}"/>
              </a:ext>
            </a:extLst>
          </p:cNvPr>
          <p:cNvSpPr>
            <a:spLocks noGrp="1"/>
          </p:cNvSpPr>
          <p:nvPr>
            <p:ph idx="1"/>
          </p:nvPr>
        </p:nvSpPr>
        <p:spPr/>
        <p:txBody>
          <a:bodyPr>
            <a:normAutofit/>
          </a:bodyPr>
          <a:lstStyle/>
          <a:p>
            <a:pPr marL="0" indent="0">
              <a:buNone/>
            </a:pPr>
            <a:r>
              <a:rPr lang="en-US" sz="3600" dirty="0">
                <a:solidFill>
                  <a:schemeClr val="bg1"/>
                </a:solidFill>
              </a:rPr>
              <a:t>Patients with HTN but without DM randomized to SBP &lt;140 vs &lt;120mm Hg</a:t>
            </a:r>
          </a:p>
          <a:p>
            <a:r>
              <a:rPr lang="en-US" sz="3600" dirty="0">
                <a:solidFill>
                  <a:schemeClr val="bg1"/>
                </a:solidFill>
              </a:rPr>
              <a:t>Lower incidence of MI, ACS, CVA, heart failure, death from cardiovascular causes in &lt;120 mmHg group</a:t>
            </a:r>
          </a:p>
          <a:p>
            <a:pPr marL="0" indent="0">
              <a:buNone/>
            </a:pPr>
            <a:endParaRPr lang="en-US" sz="3600" dirty="0">
              <a:solidFill>
                <a:schemeClr val="bg1"/>
              </a:solidFill>
            </a:endParaRPr>
          </a:p>
          <a:p>
            <a:pPr marL="0" indent="0">
              <a:buNone/>
            </a:pPr>
            <a:endParaRPr lang="en-US" sz="3600" dirty="0">
              <a:solidFill>
                <a:schemeClr val="bg1"/>
              </a:solidFill>
            </a:endParaRPr>
          </a:p>
          <a:p>
            <a:pPr marL="0" indent="0">
              <a:buNone/>
            </a:pPr>
            <a:endParaRPr lang="en-US" sz="3600" dirty="0">
              <a:solidFill>
                <a:schemeClr val="bg1"/>
              </a:solidFill>
            </a:endParaRPr>
          </a:p>
        </p:txBody>
      </p:sp>
      <p:sp>
        <p:nvSpPr>
          <p:cNvPr id="9" name="TextBox 8">
            <a:extLst>
              <a:ext uri="{FF2B5EF4-FFF2-40B4-BE49-F238E27FC236}">
                <a16:creationId xmlns:a16="http://schemas.microsoft.com/office/drawing/2014/main" id="{0253BA23-F171-49DF-AD32-E7B90429887C}"/>
              </a:ext>
            </a:extLst>
          </p:cNvPr>
          <p:cNvSpPr txBox="1"/>
          <p:nvPr/>
        </p:nvSpPr>
        <p:spPr>
          <a:xfrm>
            <a:off x="609600" y="6304547"/>
            <a:ext cx="10760242" cy="369332"/>
          </a:xfrm>
          <a:prstGeom prst="rect">
            <a:avLst/>
          </a:prstGeom>
          <a:noFill/>
        </p:spPr>
        <p:txBody>
          <a:bodyPr wrap="square" rtlCol="0">
            <a:spAutoFit/>
          </a:bodyPr>
          <a:lstStyle/>
          <a:p>
            <a:r>
              <a:rPr lang="en-US" dirty="0"/>
              <a:t>SPRINT Research Group.   NEJM. 2015 Nov26;373(22):2103-16.</a:t>
            </a:r>
          </a:p>
        </p:txBody>
      </p:sp>
    </p:spTree>
    <p:extLst>
      <p:ext uri="{BB962C8B-B14F-4D97-AF65-F5344CB8AC3E}">
        <p14:creationId xmlns:p14="http://schemas.microsoft.com/office/powerpoint/2010/main" val="21673811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D97CC-A15F-ABC2-6FAC-E1CE7FB70027}"/>
              </a:ext>
            </a:extLst>
          </p:cNvPr>
          <p:cNvSpPr>
            <a:spLocks noGrp="1"/>
          </p:cNvSpPr>
          <p:nvPr>
            <p:ph type="title"/>
          </p:nvPr>
        </p:nvSpPr>
        <p:spPr>
          <a:xfrm>
            <a:off x="414339" y="365125"/>
            <a:ext cx="11615736" cy="1325563"/>
          </a:xfrm>
        </p:spPr>
        <p:txBody>
          <a:bodyPr>
            <a:normAutofit/>
          </a:bodyPr>
          <a:lstStyle/>
          <a:p>
            <a:pPr algn="ctr"/>
            <a:r>
              <a:rPr lang="en-US" sz="2800" b="0" i="0" dirty="0">
                <a:solidFill>
                  <a:srgbClr val="FFC000"/>
                </a:solidFill>
                <a:effectLst/>
              </a:rPr>
              <a:t>Intensive BP treatment with SBP target below 120-130 mm Hg was significantly associated with a 21% reduction in Major Adverse Cardiovascular Events</a:t>
            </a:r>
            <a:endParaRPr lang="en-US" sz="2800" dirty="0">
              <a:solidFill>
                <a:srgbClr val="FFC000"/>
              </a:solidFill>
            </a:endParaRPr>
          </a:p>
        </p:txBody>
      </p:sp>
      <p:pic>
        <p:nvPicPr>
          <p:cNvPr id="5" name="Content Placeholder 4" descr="Chart, line chart&#10;&#10;Description automatically generated">
            <a:extLst>
              <a:ext uri="{FF2B5EF4-FFF2-40B4-BE49-F238E27FC236}">
                <a16:creationId xmlns:a16="http://schemas.microsoft.com/office/drawing/2014/main" id="{C833C938-3775-8731-CC86-F777502D0421}"/>
              </a:ext>
            </a:extLst>
          </p:cNvPr>
          <p:cNvPicPr>
            <a:picLocks noGrp="1" noChangeAspect="1"/>
          </p:cNvPicPr>
          <p:nvPr>
            <p:ph idx="1"/>
          </p:nvPr>
        </p:nvPicPr>
        <p:blipFill>
          <a:blip r:embed="rId3"/>
          <a:stretch>
            <a:fillRect/>
          </a:stretch>
        </p:blipFill>
        <p:spPr>
          <a:xfrm>
            <a:off x="932795" y="1984897"/>
            <a:ext cx="10109200" cy="3949700"/>
          </a:xfrm>
        </p:spPr>
      </p:pic>
      <p:pic>
        <p:nvPicPr>
          <p:cNvPr id="7" name="Picture 6">
            <a:extLst>
              <a:ext uri="{FF2B5EF4-FFF2-40B4-BE49-F238E27FC236}">
                <a16:creationId xmlns:a16="http://schemas.microsoft.com/office/drawing/2014/main" id="{C1326BB6-72A5-FF68-289D-F3F6266E6968}"/>
              </a:ext>
            </a:extLst>
          </p:cNvPr>
          <p:cNvPicPr>
            <a:picLocks noChangeAspect="1"/>
          </p:cNvPicPr>
          <p:nvPr/>
        </p:nvPicPr>
        <p:blipFill>
          <a:blip r:embed="rId4"/>
          <a:stretch>
            <a:fillRect/>
          </a:stretch>
        </p:blipFill>
        <p:spPr>
          <a:xfrm>
            <a:off x="4618545" y="1603897"/>
            <a:ext cx="3644900" cy="381000"/>
          </a:xfrm>
          <a:prstGeom prst="rect">
            <a:avLst/>
          </a:prstGeom>
        </p:spPr>
      </p:pic>
      <p:sp>
        <p:nvSpPr>
          <p:cNvPr id="8" name="TextBox 7">
            <a:extLst>
              <a:ext uri="{FF2B5EF4-FFF2-40B4-BE49-F238E27FC236}">
                <a16:creationId xmlns:a16="http://schemas.microsoft.com/office/drawing/2014/main" id="{FE5757D2-EFB8-C407-FFDA-3D6EAF4CB491}"/>
              </a:ext>
            </a:extLst>
          </p:cNvPr>
          <p:cNvSpPr txBox="1"/>
          <p:nvPr/>
        </p:nvSpPr>
        <p:spPr>
          <a:xfrm>
            <a:off x="6208295" y="6357938"/>
            <a:ext cx="5693193" cy="276999"/>
          </a:xfrm>
          <a:prstGeom prst="rect">
            <a:avLst/>
          </a:prstGeom>
          <a:noFill/>
        </p:spPr>
        <p:txBody>
          <a:bodyPr wrap="square" rtlCol="0">
            <a:spAutoFit/>
          </a:bodyPr>
          <a:lstStyle/>
          <a:p>
            <a:r>
              <a:rPr lang="en-US" sz="1200" b="0" i="0" dirty="0">
                <a:effectLst/>
                <a:latin typeface="Helvetica Neue" panose="02000503000000020004" pitchFamily="2" charset="0"/>
              </a:rPr>
              <a:t>Tao Chen, et al.  </a:t>
            </a:r>
            <a:r>
              <a:rPr lang="en-US" sz="1200" b="0" i="1" dirty="0">
                <a:effectLst/>
                <a:latin typeface="Helvetica Neue" panose="02000503000000020004" pitchFamily="2" charset="0"/>
              </a:rPr>
              <a:t>JAMA Intern Med.  </a:t>
            </a:r>
            <a:r>
              <a:rPr lang="en-US" sz="1200" b="0" i="0" dirty="0">
                <a:solidFill>
                  <a:srgbClr val="212121"/>
                </a:solidFill>
                <a:effectLst/>
                <a:latin typeface="Helvetica Neue" panose="02000503000000020004" pitchFamily="2" charset="0"/>
              </a:rPr>
              <a:t>2022 Jun; 182(6): 660–667.</a:t>
            </a:r>
            <a:endParaRPr lang="en-US" sz="1200" dirty="0"/>
          </a:p>
        </p:txBody>
      </p:sp>
      <p:sp>
        <p:nvSpPr>
          <p:cNvPr id="3" name="TextBox 2">
            <a:extLst>
              <a:ext uri="{FF2B5EF4-FFF2-40B4-BE49-F238E27FC236}">
                <a16:creationId xmlns:a16="http://schemas.microsoft.com/office/drawing/2014/main" id="{58A9467D-A48A-E315-B31C-CF5DCB3C480A}"/>
              </a:ext>
            </a:extLst>
          </p:cNvPr>
          <p:cNvSpPr txBox="1"/>
          <p:nvPr/>
        </p:nvSpPr>
        <p:spPr>
          <a:xfrm>
            <a:off x="424497" y="5961601"/>
            <a:ext cx="4194048" cy="646331"/>
          </a:xfrm>
          <a:prstGeom prst="rect">
            <a:avLst/>
          </a:prstGeom>
          <a:noFill/>
        </p:spPr>
        <p:txBody>
          <a:bodyPr wrap="square" rtlCol="0">
            <a:spAutoFit/>
          </a:bodyPr>
          <a:lstStyle/>
          <a:p>
            <a:r>
              <a:rPr lang="en-US" dirty="0"/>
              <a:t>&lt;130vs 150 STEP; &lt;130vs 14o Cardio-SIS</a:t>
            </a:r>
          </a:p>
          <a:p>
            <a:r>
              <a:rPr lang="en-US" dirty="0"/>
              <a:t>&lt;120 vs 140 SPRINT and ACCORD)</a:t>
            </a:r>
          </a:p>
        </p:txBody>
      </p:sp>
    </p:spTree>
    <p:extLst>
      <p:ext uri="{BB962C8B-B14F-4D97-AF65-F5344CB8AC3E}">
        <p14:creationId xmlns:p14="http://schemas.microsoft.com/office/powerpoint/2010/main" val="30518463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B9B1-F28D-4A1D-B396-5F943087F514}"/>
              </a:ext>
            </a:extLst>
          </p:cNvPr>
          <p:cNvSpPr>
            <a:spLocks noGrp="1"/>
          </p:cNvSpPr>
          <p:nvPr>
            <p:ph type="title"/>
          </p:nvPr>
        </p:nvSpPr>
        <p:spPr/>
        <p:txBody>
          <a:bodyPr>
            <a:normAutofit/>
          </a:bodyPr>
          <a:lstStyle/>
          <a:p>
            <a:r>
              <a:rPr lang="en-US" sz="4800" dirty="0">
                <a:solidFill>
                  <a:srgbClr val="FFFF00"/>
                </a:solidFill>
              </a:rPr>
              <a:t>Treatment</a:t>
            </a:r>
          </a:p>
        </p:txBody>
      </p:sp>
      <p:sp>
        <p:nvSpPr>
          <p:cNvPr id="3" name="Content Placeholder 2">
            <a:extLst>
              <a:ext uri="{FF2B5EF4-FFF2-40B4-BE49-F238E27FC236}">
                <a16:creationId xmlns:a16="http://schemas.microsoft.com/office/drawing/2014/main" id="{8BA8D991-89D2-4377-AF13-4888D80C6247}"/>
              </a:ext>
            </a:extLst>
          </p:cNvPr>
          <p:cNvSpPr>
            <a:spLocks noGrp="1"/>
          </p:cNvSpPr>
          <p:nvPr>
            <p:ph sz="half" idx="1"/>
          </p:nvPr>
        </p:nvSpPr>
        <p:spPr>
          <a:xfrm>
            <a:off x="838200" y="1825624"/>
            <a:ext cx="5181600" cy="5032376"/>
          </a:xfrm>
        </p:spPr>
        <p:txBody>
          <a:bodyPr>
            <a:normAutofit fontScale="77500" lnSpcReduction="20000"/>
          </a:bodyPr>
          <a:lstStyle/>
          <a:p>
            <a:pPr marL="0" indent="0">
              <a:buNone/>
            </a:pPr>
            <a:r>
              <a:rPr lang="en-US" sz="4100" dirty="0">
                <a:solidFill>
                  <a:schemeClr val="bg1"/>
                </a:solidFill>
              </a:rPr>
              <a:t>68yo man with HTN, CAD, hyperlipidemia comes for routine office visit.  </a:t>
            </a:r>
          </a:p>
          <a:p>
            <a:pPr marL="0" indent="0">
              <a:buNone/>
            </a:pPr>
            <a:r>
              <a:rPr lang="en-US" sz="4100" dirty="0">
                <a:solidFill>
                  <a:schemeClr val="bg1"/>
                </a:solidFill>
              </a:rPr>
              <a:t>He quit smoking 4 years ago, exercises and follows a low salt diet.  Home BP average 135/79</a:t>
            </a:r>
          </a:p>
          <a:p>
            <a:pPr marL="0" indent="0">
              <a:buNone/>
            </a:pPr>
            <a:r>
              <a:rPr lang="en-US" sz="4100" dirty="0">
                <a:solidFill>
                  <a:schemeClr val="bg1"/>
                </a:solidFill>
              </a:rPr>
              <a:t>Meds: metoprolol, </a:t>
            </a:r>
            <a:r>
              <a:rPr lang="en-US" sz="4100" dirty="0" err="1">
                <a:solidFill>
                  <a:schemeClr val="bg1"/>
                </a:solidFill>
              </a:rPr>
              <a:t>hctz</a:t>
            </a:r>
            <a:r>
              <a:rPr lang="en-US" sz="4100" dirty="0">
                <a:solidFill>
                  <a:schemeClr val="bg1"/>
                </a:solidFill>
              </a:rPr>
              <a:t>, atorvastatin, </a:t>
            </a:r>
            <a:r>
              <a:rPr lang="en-US" sz="4100" dirty="0" err="1">
                <a:solidFill>
                  <a:schemeClr val="bg1"/>
                </a:solidFill>
              </a:rPr>
              <a:t>clopidogrel</a:t>
            </a:r>
            <a:endParaRPr lang="en-US" sz="4100" dirty="0">
              <a:solidFill>
                <a:schemeClr val="bg1"/>
              </a:solidFill>
            </a:endParaRPr>
          </a:p>
          <a:p>
            <a:pPr marL="0" indent="0">
              <a:buNone/>
            </a:pPr>
            <a:r>
              <a:rPr lang="en-US" sz="4100" dirty="0">
                <a:solidFill>
                  <a:schemeClr val="bg1"/>
                </a:solidFill>
              </a:rPr>
              <a:t>PE: 142/84  66  BMI 29.  Exam otherwise normal</a:t>
            </a:r>
          </a:p>
          <a:p>
            <a:pPr marL="0" indent="0">
              <a:buNone/>
            </a:pPr>
            <a:endParaRPr lang="en-US" sz="3600" dirty="0">
              <a:solidFill>
                <a:schemeClr val="bg1"/>
              </a:solidFill>
            </a:endParaRPr>
          </a:p>
          <a:p>
            <a:pPr marL="0" indent="0">
              <a:buNone/>
            </a:pPr>
            <a:endParaRPr lang="en-US" sz="3600" dirty="0">
              <a:solidFill>
                <a:schemeClr val="bg1"/>
              </a:solidFill>
            </a:endParaRPr>
          </a:p>
          <a:p>
            <a:pPr marL="0" indent="0">
              <a:buNone/>
            </a:pPr>
            <a:endParaRPr lang="en-US" sz="3600" dirty="0">
              <a:solidFill>
                <a:schemeClr val="bg1"/>
              </a:solidFill>
            </a:endParaRPr>
          </a:p>
        </p:txBody>
      </p:sp>
      <p:sp>
        <p:nvSpPr>
          <p:cNvPr id="4" name="Content Placeholder 3">
            <a:extLst>
              <a:ext uri="{FF2B5EF4-FFF2-40B4-BE49-F238E27FC236}">
                <a16:creationId xmlns:a16="http://schemas.microsoft.com/office/drawing/2014/main" id="{3DF6341A-A081-4749-96EE-AEFEDCBA274C}"/>
              </a:ext>
            </a:extLst>
          </p:cNvPr>
          <p:cNvSpPr>
            <a:spLocks noGrp="1"/>
          </p:cNvSpPr>
          <p:nvPr>
            <p:ph sz="half" idx="2"/>
          </p:nvPr>
        </p:nvSpPr>
        <p:spPr>
          <a:xfrm>
            <a:off x="6172200" y="1825624"/>
            <a:ext cx="5181600" cy="4863933"/>
          </a:xfrm>
        </p:spPr>
        <p:txBody>
          <a:bodyPr>
            <a:normAutofit fontScale="77500" lnSpcReduction="20000"/>
          </a:bodyPr>
          <a:lstStyle/>
          <a:p>
            <a:pPr marL="0" indent="0">
              <a:buNone/>
            </a:pPr>
            <a:r>
              <a:rPr lang="en-US" sz="4400" dirty="0">
                <a:solidFill>
                  <a:schemeClr val="bg1"/>
                </a:solidFill>
              </a:rPr>
              <a:t>Which is the most appropriate management?</a:t>
            </a:r>
          </a:p>
          <a:p>
            <a:pPr marL="742950" indent="-742950">
              <a:buAutoNum type="alphaUcPeriod"/>
            </a:pPr>
            <a:r>
              <a:rPr lang="en-US" sz="4400" dirty="0">
                <a:solidFill>
                  <a:schemeClr val="bg1"/>
                </a:solidFill>
              </a:rPr>
              <a:t>Target home SBP &lt;120</a:t>
            </a:r>
          </a:p>
          <a:p>
            <a:pPr marL="742950" indent="-742950">
              <a:buAutoNum type="alphaUcPeriod"/>
            </a:pPr>
            <a:r>
              <a:rPr lang="en-US" sz="4400" dirty="0">
                <a:solidFill>
                  <a:schemeClr val="bg1"/>
                </a:solidFill>
              </a:rPr>
              <a:t>Target home SBP &lt;120 if he demonstrates SBP &gt;170 on stress echo</a:t>
            </a:r>
          </a:p>
          <a:p>
            <a:pPr marL="742950" indent="-742950">
              <a:buAutoNum type="alphaUcPeriod"/>
            </a:pPr>
            <a:r>
              <a:rPr lang="en-US" sz="4400" dirty="0">
                <a:solidFill>
                  <a:schemeClr val="bg1"/>
                </a:solidFill>
              </a:rPr>
              <a:t>Order 24hr ambulatory BP monitoring</a:t>
            </a:r>
          </a:p>
          <a:p>
            <a:pPr marL="742950" indent="-742950">
              <a:buAutoNum type="alphaUcPeriod"/>
            </a:pPr>
            <a:r>
              <a:rPr lang="en-US" sz="4400" dirty="0">
                <a:solidFill>
                  <a:schemeClr val="bg1"/>
                </a:solidFill>
              </a:rPr>
              <a:t>No change in therapy</a:t>
            </a:r>
          </a:p>
        </p:txBody>
      </p:sp>
    </p:spTree>
    <p:extLst>
      <p:ext uri="{BB962C8B-B14F-4D97-AF65-F5344CB8AC3E}">
        <p14:creationId xmlns:p14="http://schemas.microsoft.com/office/powerpoint/2010/main" val="33967138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B9B1-F28D-4A1D-B396-5F943087F514}"/>
              </a:ext>
            </a:extLst>
          </p:cNvPr>
          <p:cNvSpPr>
            <a:spLocks noGrp="1"/>
          </p:cNvSpPr>
          <p:nvPr>
            <p:ph type="title"/>
          </p:nvPr>
        </p:nvSpPr>
        <p:spPr/>
        <p:txBody>
          <a:bodyPr>
            <a:normAutofit/>
          </a:bodyPr>
          <a:lstStyle/>
          <a:p>
            <a:r>
              <a:rPr lang="en-US" sz="4800" dirty="0">
                <a:solidFill>
                  <a:srgbClr val="FFFF00"/>
                </a:solidFill>
              </a:rPr>
              <a:t>Treatment</a:t>
            </a:r>
          </a:p>
        </p:txBody>
      </p:sp>
      <p:sp>
        <p:nvSpPr>
          <p:cNvPr id="3" name="Content Placeholder 2">
            <a:extLst>
              <a:ext uri="{FF2B5EF4-FFF2-40B4-BE49-F238E27FC236}">
                <a16:creationId xmlns:a16="http://schemas.microsoft.com/office/drawing/2014/main" id="{8BA8D991-89D2-4377-AF13-4888D80C6247}"/>
              </a:ext>
            </a:extLst>
          </p:cNvPr>
          <p:cNvSpPr>
            <a:spLocks noGrp="1"/>
          </p:cNvSpPr>
          <p:nvPr>
            <p:ph sz="half" idx="1"/>
          </p:nvPr>
        </p:nvSpPr>
        <p:spPr>
          <a:xfrm>
            <a:off x="838200" y="1825624"/>
            <a:ext cx="5181600" cy="5032376"/>
          </a:xfrm>
        </p:spPr>
        <p:txBody>
          <a:bodyPr>
            <a:normAutofit fontScale="77500" lnSpcReduction="20000"/>
          </a:bodyPr>
          <a:lstStyle/>
          <a:p>
            <a:pPr marL="0" indent="0">
              <a:buNone/>
            </a:pPr>
            <a:r>
              <a:rPr lang="en-US" sz="4100" dirty="0">
                <a:solidFill>
                  <a:schemeClr val="bg1"/>
                </a:solidFill>
              </a:rPr>
              <a:t>68yo man with HTN, CAD, MI, and hyperlipidemia comes for routine office visit.  </a:t>
            </a:r>
          </a:p>
          <a:p>
            <a:pPr marL="0" indent="0">
              <a:buNone/>
            </a:pPr>
            <a:r>
              <a:rPr lang="en-US" sz="4100" dirty="0">
                <a:solidFill>
                  <a:schemeClr val="bg1"/>
                </a:solidFill>
              </a:rPr>
              <a:t>He quit smoking 4 years ago, exercises and follows a low salt diet.  Home BP average 135/79</a:t>
            </a:r>
          </a:p>
          <a:p>
            <a:pPr marL="0" indent="0">
              <a:buNone/>
            </a:pPr>
            <a:r>
              <a:rPr lang="en-US" sz="4100" dirty="0">
                <a:solidFill>
                  <a:schemeClr val="bg1"/>
                </a:solidFill>
              </a:rPr>
              <a:t>Meds: metoprolol, </a:t>
            </a:r>
            <a:r>
              <a:rPr lang="en-US" sz="4100" dirty="0" err="1">
                <a:solidFill>
                  <a:schemeClr val="bg1"/>
                </a:solidFill>
              </a:rPr>
              <a:t>hctz</a:t>
            </a:r>
            <a:r>
              <a:rPr lang="en-US" sz="4100" dirty="0">
                <a:solidFill>
                  <a:schemeClr val="bg1"/>
                </a:solidFill>
              </a:rPr>
              <a:t>, atorvastatin, </a:t>
            </a:r>
            <a:r>
              <a:rPr lang="en-US" sz="4100" dirty="0" err="1">
                <a:solidFill>
                  <a:schemeClr val="bg1"/>
                </a:solidFill>
              </a:rPr>
              <a:t>clopidogrel</a:t>
            </a:r>
            <a:endParaRPr lang="en-US" sz="4100" dirty="0">
              <a:solidFill>
                <a:schemeClr val="bg1"/>
              </a:solidFill>
            </a:endParaRPr>
          </a:p>
          <a:p>
            <a:pPr marL="0" indent="0">
              <a:buNone/>
            </a:pPr>
            <a:r>
              <a:rPr lang="en-US" sz="4100" dirty="0">
                <a:solidFill>
                  <a:schemeClr val="bg1"/>
                </a:solidFill>
              </a:rPr>
              <a:t>PE: 142/84  66  BMI 29.  Exam otherwise normal</a:t>
            </a:r>
          </a:p>
          <a:p>
            <a:pPr marL="0" indent="0">
              <a:buNone/>
            </a:pPr>
            <a:endParaRPr lang="en-US" sz="3600" dirty="0">
              <a:solidFill>
                <a:schemeClr val="bg1"/>
              </a:solidFill>
            </a:endParaRPr>
          </a:p>
          <a:p>
            <a:pPr marL="0" indent="0">
              <a:buNone/>
            </a:pPr>
            <a:endParaRPr lang="en-US" sz="3600" dirty="0">
              <a:solidFill>
                <a:schemeClr val="bg1"/>
              </a:solidFill>
            </a:endParaRPr>
          </a:p>
          <a:p>
            <a:pPr marL="0" indent="0">
              <a:buNone/>
            </a:pPr>
            <a:endParaRPr lang="en-US" sz="3600" dirty="0">
              <a:solidFill>
                <a:schemeClr val="bg1"/>
              </a:solidFill>
            </a:endParaRPr>
          </a:p>
        </p:txBody>
      </p:sp>
      <p:sp>
        <p:nvSpPr>
          <p:cNvPr id="4" name="Content Placeholder 3">
            <a:extLst>
              <a:ext uri="{FF2B5EF4-FFF2-40B4-BE49-F238E27FC236}">
                <a16:creationId xmlns:a16="http://schemas.microsoft.com/office/drawing/2014/main" id="{3DF6341A-A081-4749-96EE-AEFEDCBA274C}"/>
              </a:ext>
            </a:extLst>
          </p:cNvPr>
          <p:cNvSpPr>
            <a:spLocks noGrp="1"/>
          </p:cNvSpPr>
          <p:nvPr>
            <p:ph sz="half" idx="2"/>
          </p:nvPr>
        </p:nvSpPr>
        <p:spPr>
          <a:xfrm>
            <a:off x="6172200" y="1825624"/>
            <a:ext cx="5181600" cy="4863933"/>
          </a:xfrm>
        </p:spPr>
        <p:txBody>
          <a:bodyPr>
            <a:normAutofit fontScale="77500" lnSpcReduction="20000"/>
          </a:bodyPr>
          <a:lstStyle/>
          <a:p>
            <a:pPr marL="0" indent="0">
              <a:buNone/>
            </a:pPr>
            <a:r>
              <a:rPr lang="en-US" sz="4400" dirty="0">
                <a:solidFill>
                  <a:schemeClr val="bg1"/>
                </a:solidFill>
              </a:rPr>
              <a:t>Which is the most appropriate management?</a:t>
            </a:r>
          </a:p>
          <a:p>
            <a:pPr marL="742950" indent="-742950">
              <a:buAutoNum type="alphaUcPeriod"/>
            </a:pPr>
            <a:r>
              <a:rPr lang="en-US" sz="4400" dirty="0">
                <a:solidFill>
                  <a:srgbClr val="66FF33"/>
                </a:solidFill>
              </a:rPr>
              <a:t>Target Home SBP &lt;120</a:t>
            </a:r>
          </a:p>
          <a:p>
            <a:pPr marL="742950" indent="-742950">
              <a:buAutoNum type="alphaUcPeriod"/>
            </a:pPr>
            <a:r>
              <a:rPr lang="en-US" sz="4400" dirty="0">
                <a:solidFill>
                  <a:schemeClr val="bg1"/>
                </a:solidFill>
              </a:rPr>
              <a:t>Target Home SBP &lt;120 if he demonstrates SBP &gt;170 on stress echo</a:t>
            </a:r>
          </a:p>
          <a:p>
            <a:pPr marL="742950" indent="-742950">
              <a:buAutoNum type="alphaUcPeriod"/>
            </a:pPr>
            <a:r>
              <a:rPr lang="en-US" sz="4400" dirty="0">
                <a:solidFill>
                  <a:schemeClr val="bg1"/>
                </a:solidFill>
              </a:rPr>
              <a:t>Order 24hr ambulatory BP monitoring</a:t>
            </a:r>
          </a:p>
          <a:p>
            <a:pPr marL="742950" indent="-742950">
              <a:buAutoNum type="alphaUcPeriod"/>
            </a:pPr>
            <a:r>
              <a:rPr lang="en-US" sz="4400" dirty="0">
                <a:solidFill>
                  <a:schemeClr val="bg1"/>
                </a:solidFill>
              </a:rPr>
              <a:t>No change in therapy</a:t>
            </a:r>
          </a:p>
        </p:txBody>
      </p:sp>
    </p:spTree>
    <p:extLst>
      <p:ext uri="{BB962C8B-B14F-4D97-AF65-F5344CB8AC3E}">
        <p14:creationId xmlns:p14="http://schemas.microsoft.com/office/powerpoint/2010/main" val="3528599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F5540-FCEF-F2DF-7B92-6ADB3DFFE6C9}"/>
              </a:ext>
            </a:extLst>
          </p:cNvPr>
          <p:cNvSpPr>
            <a:spLocks noGrp="1"/>
          </p:cNvSpPr>
          <p:nvPr>
            <p:ph type="title"/>
          </p:nvPr>
        </p:nvSpPr>
        <p:spPr/>
        <p:txBody>
          <a:bodyPr/>
          <a:lstStyle/>
          <a:p>
            <a:r>
              <a:rPr lang="en-US" dirty="0">
                <a:solidFill>
                  <a:srgbClr val="FFC000"/>
                </a:solidFill>
              </a:rPr>
              <a:t>Older Patients Take Home Points</a:t>
            </a:r>
          </a:p>
        </p:txBody>
      </p:sp>
      <p:sp>
        <p:nvSpPr>
          <p:cNvPr id="3" name="Content Placeholder 2">
            <a:extLst>
              <a:ext uri="{FF2B5EF4-FFF2-40B4-BE49-F238E27FC236}">
                <a16:creationId xmlns:a16="http://schemas.microsoft.com/office/drawing/2014/main" id="{BF0C6688-A3BF-C0C1-AB32-0ED8A0A643D4}"/>
              </a:ext>
            </a:extLst>
          </p:cNvPr>
          <p:cNvSpPr>
            <a:spLocks noGrp="1"/>
          </p:cNvSpPr>
          <p:nvPr>
            <p:ph idx="1"/>
          </p:nvPr>
        </p:nvSpPr>
        <p:spPr/>
        <p:txBody>
          <a:bodyPr>
            <a:normAutofit fontScale="70000" lnSpcReduction="20000"/>
          </a:bodyPr>
          <a:lstStyle/>
          <a:p>
            <a:r>
              <a:rPr lang="en-US" sz="2800" b="0" i="0" dirty="0">
                <a:solidFill>
                  <a:schemeClr val="bg1"/>
                </a:solidFill>
                <a:effectLst/>
              </a:rPr>
              <a:t>No difference in BP goals in healthy older patients</a:t>
            </a:r>
          </a:p>
          <a:p>
            <a:endParaRPr lang="en-US" sz="2800" b="0" i="0" dirty="0">
              <a:solidFill>
                <a:schemeClr val="bg1"/>
              </a:solidFill>
              <a:effectLst/>
            </a:endParaRPr>
          </a:p>
          <a:p>
            <a:r>
              <a:rPr lang="en-US" sz="2800" b="0" i="0" dirty="0">
                <a:solidFill>
                  <a:schemeClr val="bg1"/>
                </a:solidFill>
                <a:effectLst/>
              </a:rPr>
              <a:t>Data for patients &gt;85yrs old is sparce – need to assess frailty and risk of orthostatic hypotension; goal &lt;140-150 is reasonable</a:t>
            </a:r>
          </a:p>
          <a:p>
            <a:endParaRPr lang="en-US" sz="2800" b="0" i="0" dirty="0">
              <a:solidFill>
                <a:schemeClr val="bg1"/>
              </a:solidFill>
              <a:effectLst/>
            </a:endParaRPr>
          </a:p>
          <a:p>
            <a:r>
              <a:rPr lang="en-US" sz="2800" b="0" i="0" dirty="0">
                <a:solidFill>
                  <a:schemeClr val="bg1"/>
                </a:solidFill>
                <a:effectLst/>
              </a:rPr>
              <a:t>Avoid DBP &lt;60 especially if has CAD</a:t>
            </a:r>
          </a:p>
          <a:p>
            <a:endParaRPr lang="en-US" dirty="0">
              <a:solidFill>
                <a:schemeClr val="bg1"/>
              </a:solidFill>
            </a:endParaRPr>
          </a:p>
          <a:p>
            <a:r>
              <a:rPr lang="en-US" dirty="0">
                <a:solidFill>
                  <a:schemeClr val="bg1"/>
                </a:solidFill>
              </a:rPr>
              <a:t>Patients with orthostatic hypotension were excluded in SPRINT - so benefits of tighter control may not apply to these patients</a:t>
            </a:r>
          </a:p>
          <a:p>
            <a:endParaRPr lang="en-US" dirty="0">
              <a:solidFill>
                <a:schemeClr val="bg1"/>
              </a:solidFill>
            </a:endParaRPr>
          </a:p>
          <a:p>
            <a:r>
              <a:rPr lang="en-US" dirty="0">
                <a:solidFill>
                  <a:schemeClr val="bg1"/>
                </a:solidFill>
              </a:rPr>
              <a:t>The “frail” patients in SPRINT were not very frail</a:t>
            </a:r>
          </a:p>
          <a:p>
            <a:endParaRPr lang="en-US" dirty="0">
              <a:solidFill>
                <a:schemeClr val="bg1"/>
              </a:solidFill>
            </a:endParaRPr>
          </a:p>
          <a:p>
            <a:r>
              <a:rPr lang="en-US" dirty="0">
                <a:solidFill>
                  <a:schemeClr val="bg1"/>
                </a:solidFill>
              </a:rPr>
              <a:t>Shared decision making important</a:t>
            </a:r>
          </a:p>
          <a:p>
            <a:pPr marL="0" indent="0">
              <a:buNone/>
            </a:pPr>
            <a:endParaRPr lang="en-US" dirty="0">
              <a:solidFill>
                <a:schemeClr val="bg1"/>
              </a:solidFill>
            </a:endParaRPr>
          </a:p>
        </p:txBody>
      </p:sp>
    </p:spTree>
    <p:extLst>
      <p:ext uri="{BB962C8B-B14F-4D97-AF65-F5344CB8AC3E}">
        <p14:creationId xmlns:p14="http://schemas.microsoft.com/office/powerpoint/2010/main" val="30505025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B9B1-F28D-4A1D-B396-5F943087F514}"/>
              </a:ext>
            </a:extLst>
          </p:cNvPr>
          <p:cNvSpPr>
            <a:spLocks noGrp="1"/>
          </p:cNvSpPr>
          <p:nvPr>
            <p:ph type="title"/>
          </p:nvPr>
        </p:nvSpPr>
        <p:spPr/>
        <p:txBody>
          <a:bodyPr>
            <a:normAutofit/>
          </a:bodyPr>
          <a:lstStyle/>
          <a:p>
            <a:r>
              <a:rPr lang="en-US" sz="4800" dirty="0">
                <a:solidFill>
                  <a:srgbClr val="FFFF00"/>
                </a:solidFill>
              </a:rPr>
              <a:t>Treatment</a:t>
            </a:r>
          </a:p>
        </p:txBody>
      </p:sp>
      <p:sp>
        <p:nvSpPr>
          <p:cNvPr id="3" name="Content Placeholder 2">
            <a:extLst>
              <a:ext uri="{FF2B5EF4-FFF2-40B4-BE49-F238E27FC236}">
                <a16:creationId xmlns:a16="http://schemas.microsoft.com/office/drawing/2014/main" id="{8BA8D991-89D2-4377-AF13-4888D80C6247}"/>
              </a:ext>
            </a:extLst>
          </p:cNvPr>
          <p:cNvSpPr>
            <a:spLocks noGrp="1"/>
          </p:cNvSpPr>
          <p:nvPr>
            <p:ph sz="half" idx="1"/>
          </p:nvPr>
        </p:nvSpPr>
        <p:spPr>
          <a:xfrm>
            <a:off x="838200" y="1825624"/>
            <a:ext cx="5181600" cy="5032376"/>
          </a:xfrm>
        </p:spPr>
        <p:txBody>
          <a:bodyPr>
            <a:normAutofit fontScale="62500" lnSpcReduction="20000"/>
          </a:bodyPr>
          <a:lstStyle/>
          <a:p>
            <a:pPr marL="0" indent="0">
              <a:buNone/>
            </a:pPr>
            <a:r>
              <a:rPr lang="en-US" sz="4100" dirty="0">
                <a:solidFill>
                  <a:schemeClr val="bg1"/>
                </a:solidFill>
              </a:rPr>
              <a:t>35yo woman with a history of HTN and diabetes complains that she wants to reduce her pill burden.  </a:t>
            </a:r>
          </a:p>
          <a:p>
            <a:pPr marL="0" indent="0">
              <a:buNone/>
            </a:pPr>
            <a:r>
              <a:rPr lang="en-US" sz="4100" dirty="0">
                <a:solidFill>
                  <a:schemeClr val="bg1"/>
                </a:solidFill>
              </a:rPr>
              <a:t>Medications: lisinopril 20mg </a:t>
            </a:r>
            <a:r>
              <a:rPr lang="en-US" sz="4100" dirty="0" err="1">
                <a:solidFill>
                  <a:schemeClr val="bg1"/>
                </a:solidFill>
              </a:rPr>
              <a:t>qd</a:t>
            </a:r>
            <a:r>
              <a:rPr lang="en-US" sz="4100" dirty="0">
                <a:solidFill>
                  <a:schemeClr val="bg1"/>
                </a:solidFill>
              </a:rPr>
              <a:t>, amlodipine 5mg </a:t>
            </a:r>
            <a:r>
              <a:rPr lang="en-US" sz="4100" dirty="0" err="1">
                <a:solidFill>
                  <a:schemeClr val="bg1"/>
                </a:solidFill>
              </a:rPr>
              <a:t>qd</a:t>
            </a:r>
            <a:r>
              <a:rPr lang="en-US" sz="4100" dirty="0">
                <a:solidFill>
                  <a:schemeClr val="bg1"/>
                </a:solidFill>
              </a:rPr>
              <a:t>, metformin 500mg bid, vitamin D3 2000 </a:t>
            </a:r>
            <a:r>
              <a:rPr lang="en-US" sz="4100" dirty="0" err="1">
                <a:solidFill>
                  <a:schemeClr val="bg1"/>
                </a:solidFill>
              </a:rPr>
              <a:t>iu</a:t>
            </a:r>
            <a:r>
              <a:rPr lang="en-US" sz="4100" dirty="0">
                <a:solidFill>
                  <a:schemeClr val="bg1"/>
                </a:solidFill>
              </a:rPr>
              <a:t> </a:t>
            </a:r>
            <a:r>
              <a:rPr lang="en-US" sz="4100" dirty="0" err="1">
                <a:solidFill>
                  <a:schemeClr val="bg1"/>
                </a:solidFill>
              </a:rPr>
              <a:t>qd</a:t>
            </a:r>
            <a:r>
              <a:rPr lang="en-US" sz="4100" dirty="0">
                <a:solidFill>
                  <a:schemeClr val="bg1"/>
                </a:solidFill>
              </a:rPr>
              <a:t>.</a:t>
            </a:r>
          </a:p>
          <a:p>
            <a:pPr marL="0" indent="0">
              <a:buNone/>
            </a:pPr>
            <a:endParaRPr lang="en-US" sz="4100" dirty="0">
              <a:solidFill>
                <a:schemeClr val="bg1"/>
              </a:solidFill>
            </a:endParaRPr>
          </a:p>
          <a:p>
            <a:pPr marL="0" indent="0">
              <a:buNone/>
            </a:pPr>
            <a:r>
              <a:rPr lang="en-US" sz="4100" dirty="0">
                <a:solidFill>
                  <a:schemeClr val="bg1"/>
                </a:solidFill>
              </a:rPr>
              <a:t>BP 130/80 in the office</a:t>
            </a:r>
          </a:p>
          <a:p>
            <a:pPr marL="0" indent="0">
              <a:buNone/>
            </a:pPr>
            <a:endParaRPr lang="en-US" sz="4100" dirty="0">
              <a:solidFill>
                <a:schemeClr val="bg1"/>
              </a:solidFill>
            </a:endParaRPr>
          </a:p>
          <a:p>
            <a:pPr marL="0" indent="0">
              <a:buNone/>
            </a:pPr>
            <a:r>
              <a:rPr lang="en-US" sz="4100" dirty="0">
                <a:solidFill>
                  <a:schemeClr val="bg1"/>
                </a:solidFill>
              </a:rPr>
              <a:t>Home BP average 128/78</a:t>
            </a:r>
          </a:p>
          <a:p>
            <a:pPr marL="0" indent="0">
              <a:buNone/>
            </a:pPr>
            <a:endParaRPr lang="en-US" sz="4100" dirty="0">
              <a:solidFill>
                <a:schemeClr val="bg1"/>
              </a:solidFill>
            </a:endParaRPr>
          </a:p>
          <a:p>
            <a:pPr marL="0" indent="0">
              <a:buNone/>
            </a:pPr>
            <a:r>
              <a:rPr lang="en-US" sz="4100" dirty="0">
                <a:solidFill>
                  <a:schemeClr val="bg1"/>
                </a:solidFill>
              </a:rPr>
              <a:t> </a:t>
            </a:r>
            <a:endParaRPr lang="en-US" sz="3600" dirty="0">
              <a:solidFill>
                <a:schemeClr val="bg1"/>
              </a:solidFill>
            </a:endParaRPr>
          </a:p>
          <a:p>
            <a:pPr marL="0" indent="0">
              <a:buNone/>
            </a:pPr>
            <a:endParaRPr lang="en-US" sz="3600" dirty="0">
              <a:solidFill>
                <a:schemeClr val="bg1"/>
              </a:solidFill>
            </a:endParaRPr>
          </a:p>
          <a:p>
            <a:pPr marL="0" indent="0">
              <a:buNone/>
            </a:pPr>
            <a:endParaRPr lang="en-US" sz="3600" dirty="0">
              <a:solidFill>
                <a:schemeClr val="bg1"/>
              </a:solidFill>
            </a:endParaRPr>
          </a:p>
        </p:txBody>
      </p:sp>
      <p:sp>
        <p:nvSpPr>
          <p:cNvPr id="4" name="Content Placeholder 3">
            <a:extLst>
              <a:ext uri="{FF2B5EF4-FFF2-40B4-BE49-F238E27FC236}">
                <a16:creationId xmlns:a16="http://schemas.microsoft.com/office/drawing/2014/main" id="{3DF6341A-A081-4749-96EE-AEFEDCBA274C}"/>
              </a:ext>
            </a:extLst>
          </p:cNvPr>
          <p:cNvSpPr>
            <a:spLocks noGrp="1"/>
          </p:cNvSpPr>
          <p:nvPr>
            <p:ph sz="half" idx="2"/>
          </p:nvPr>
        </p:nvSpPr>
        <p:spPr>
          <a:xfrm>
            <a:off x="6172200" y="1825624"/>
            <a:ext cx="5181600" cy="4863933"/>
          </a:xfrm>
        </p:spPr>
        <p:txBody>
          <a:bodyPr>
            <a:normAutofit fontScale="62500" lnSpcReduction="20000"/>
          </a:bodyPr>
          <a:lstStyle/>
          <a:p>
            <a:pPr marL="0" indent="0">
              <a:buNone/>
            </a:pPr>
            <a:r>
              <a:rPr lang="en-US" sz="4400" dirty="0">
                <a:solidFill>
                  <a:schemeClr val="bg1"/>
                </a:solidFill>
              </a:rPr>
              <a:t>How do you advise her to maintain optimal BP control?</a:t>
            </a:r>
          </a:p>
          <a:p>
            <a:pPr marL="742950" indent="-742950">
              <a:buAutoNum type="alphaUcPeriod"/>
            </a:pPr>
            <a:r>
              <a:rPr lang="en-US" sz="4400" dirty="0">
                <a:solidFill>
                  <a:schemeClr val="bg1"/>
                </a:solidFill>
              </a:rPr>
              <a:t>Continue current management.</a:t>
            </a:r>
          </a:p>
          <a:p>
            <a:pPr marL="742950" indent="-742950">
              <a:buAutoNum type="alphaUcPeriod"/>
            </a:pPr>
            <a:r>
              <a:rPr lang="en-US" sz="4400" dirty="0">
                <a:solidFill>
                  <a:schemeClr val="bg1"/>
                </a:solidFill>
              </a:rPr>
              <a:t>Stop amlodipine and increase lisinopril to 40mg </a:t>
            </a:r>
            <a:r>
              <a:rPr lang="en-US" sz="4400" dirty="0" err="1">
                <a:solidFill>
                  <a:schemeClr val="bg1"/>
                </a:solidFill>
              </a:rPr>
              <a:t>qd</a:t>
            </a:r>
            <a:endParaRPr lang="en-US" sz="4400" dirty="0">
              <a:solidFill>
                <a:schemeClr val="bg1"/>
              </a:solidFill>
            </a:endParaRPr>
          </a:p>
          <a:p>
            <a:pPr marL="742950" indent="-742950">
              <a:buAutoNum type="alphaUcPeriod"/>
            </a:pPr>
            <a:r>
              <a:rPr lang="en-US" sz="4400" dirty="0">
                <a:solidFill>
                  <a:schemeClr val="bg1"/>
                </a:solidFill>
              </a:rPr>
              <a:t>Stop lisinopril and increase amlodipine to 10mg </a:t>
            </a:r>
            <a:r>
              <a:rPr lang="en-US" sz="4400" dirty="0" err="1">
                <a:solidFill>
                  <a:schemeClr val="bg1"/>
                </a:solidFill>
              </a:rPr>
              <a:t>qd</a:t>
            </a:r>
            <a:r>
              <a:rPr lang="en-US" sz="4400" dirty="0">
                <a:solidFill>
                  <a:schemeClr val="bg1"/>
                </a:solidFill>
              </a:rPr>
              <a:t>.</a:t>
            </a:r>
          </a:p>
          <a:p>
            <a:pPr marL="742950" indent="-742950">
              <a:buAutoNum type="alphaUcPeriod"/>
            </a:pPr>
            <a:r>
              <a:rPr lang="en-US" sz="4400" dirty="0">
                <a:solidFill>
                  <a:schemeClr val="bg1"/>
                </a:solidFill>
              </a:rPr>
              <a:t>Stop amlodipine and monitor</a:t>
            </a:r>
          </a:p>
        </p:txBody>
      </p:sp>
    </p:spTree>
    <p:extLst>
      <p:ext uri="{BB962C8B-B14F-4D97-AF65-F5344CB8AC3E}">
        <p14:creationId xmlns:p14="http://schemas.microsoft.com/office/powerpoint/2010/main" val="41939374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B9B1-F28D-4A1D-B396-5F943087F514}"/>
              </a:ext>
            </a:extLst>
          </p:cNvPr>
          <p:cNvSpPr>
            <a:spLocks noGrp="1"/>
          </p:cNvSpPr>
          <p:nvPr>
            <p:ph type="title"/>
          </p:nvPr>
        </p:nvSpPr>
        <p:spPr/>
        <p:txBody>
          <a:bodyPr>
            <a:normAutofit/>
          </a:bodyPr>
          <a:lstStyle/>
          <a:p>
            <a:r>
              <a:rPr lang="en-US" sz="4800" dirty="0">
                <a:solidFill>
                  <a:srgbClr val="FFFF00"/>
                </a:solidFill>
              </a:rPr>
              <a:t>Treatment</a:t>
            </a:r>
          </a:p>
        </p:txBody>
      </p:sp>
      <p:sp>
        <p:nvSpPr>
          <p:cNvPr id="3" name="Content Placeholder 2">
            <a:extLst>
              <a:ext uri="{FF2B5EF4-FFF2-40B4-BE49-F238E27FC236}">
                <a16:creationId xmlns:a16="http://schemas.microsoft.com/office/drawing/2014/main" id="{8BA8D991-89D2-4377-AF13-4888D80C6247}"/>
              </a:ext>
            </a:extLst>
          </p:cNvPr>
          <p:cNvSpPr>
            <a:spLocks noGrp="1"/>
          </p:cNvSpPr>
          <p:nvPr>
            <p:ph sz="half" idx="1"/>
          </p:nvPr>
        </p:nvSpPr>
        <p:spPr>
          <a:xfrm>
            <a:off x="838200" y="1825624"/>
            <a:ext cx="5181600" cy="5032376"/>
          </a:xfrm>
        </p:spPr>
        <p:txBody>
          <a:bodyPr>
            <a:normAutofit fontScale="55000" lnSpcReduction="20000"/>
          </a:bodyPr>
          <a:lstStyle/>
          <a:p>
            <a:pPr marL="0" indent="0">
              <a:buNone/>
            </a:pPr>
            <a:r>
              <a:rPr lang="en-US" sz="4100" dirty="0">
                <a:solidFill>
                  <a:schemeClr val="bg1"/>
                </a:solidFill>
              </a:rPr>
              <a:t>35yo woman with a history of HTN and diabetes complains that she wants to reduce her pill burden.  </a:t>
            </a:r>
          </a:p>
          <a:p>
            <a:pPr marL="0" indent="0">
              <a:buNone/>
            </a:pPr>
            <a:r>
              <a:rPr lang="en-US" sz="4100" dirty="0">
                <a:solidFill>
                  <a:schemeClr val="bg1"/>
                </a:solidFill>
              </a:rPr>
              <a:t>Medications: lisinopril 20mg </a:t>
            </a:r>
            <a:r>
              <a:rPr lang="en-US" sz="4100" dirty="0" err="1">
                <a:solidFill>
                  <a:schemeClr val="bg1"/>
                </a:solidFill>
              </a:rPr>
              <a:t>qd</a:t>
            </a:r>
            <a:r>
              <a:rPr lang="en-US" sz="4100" dirty="0">
                <a:solidFill>
                  <a:schemeClr val="bg1"/>
                </a:solidFill>
              </a:rPr>
              <a:t>, amlodipine 5mg </a:t>
            </a:r>
            <a:r>
              <a:rPr lang="en-US" sz="4100" dirty="0" err="1">
                <a:solidFill>
                  <a:schemeClr val="bg1"/>
                </a:solidFill>
              </a:rPr>
              <a:t>qd</a:t>
            </a:r>
            <a:r>
              <a:rPr lang="en-US" sz="4100" dirty="0">
                <a:solidFill>
                  <a:schemeClr val="bg1"/>
                </a:solidFill>
              </a:rPr>
              <a:t>, metformin 500mg bid, vitamin D3 2000 </a:t>
            </a:r>
            <a:r>
              <a:rPr lang="en-US" sz="4100" dirty="0" err="1">
                <a:solidFill>
                  <a:schemeClr val="bg1"/>
                </a:solidFill>
              </a:rPr>
              <a:t>iu</a:t>
            </a:r>
            <a:r>
              <a:rPr lang="en-US" sz="4100" dirty="0">
                <a:solidFill>
                  <a:schemeClr val="bg1"/>
                </a:solidFill>
              </a:rPr>
              <a:t> </a:t>
            </a:r>
            <a:r>
              <a:rPr lang="en-US" sz="4100" dirty="0" err="1">
                <a:solidFill>
                  <a:schemeClr val="bg1"/>
                </a:solidFill>
              </a:rPr>
              <a:t>qd</a:t>
            </a:r>
            <a:r>
              <a:rPr lang="en-US" sz="4100" dirty="0">
                <a:solidFill>
                  <a:schemeClr val="bg1"/>
                </a:solidFill>
              </a:rPr>
              <a:t>.</a:t>
            </a:r>
          </a:p>
          <a:p>
            <a:pPr marL="0" indent="0">
              <a:buNone/>
            </a:pPr>
            <a:endParaRPr lang="en-US" sz="4100" dirty="0">
              <a:solidFill>
                <a:schemeClr val="bg1"/>
              </a:solidFill>
            </a:endParaRPr>
          </a:p>
          <a:p>
            <a:pPr marL="0" indent="0">
              <a:buNone/>
            </a:pPr>
            <a:r>
              <a:rPr lang="en-US" sz="4100" dirty="0">
                <a:solidFill>
                  <a:schemeClr val="bg1"/>
                </a:solidFill>
              </a:rPr>
              <a:t>BP 130/80 in the office</a:t>
            </a:r>
          </a:p>
          <a:p>
            <a:pPr marL="0" indent="0">
              <a:buNone/>
            </a:pPr>
            <a:endParaRPr lang="en-US" sz="4100" dirty="0">
              <a:solidFill>
                <a:schemeClr val="bg1"/>
              </a:solidFill>
            </a:endParaRPr>
          </a:p>
          <a:p>
            <a:pPr marL="0" indent="0">
              <a:buNone/>
            </a:pPr>
            <a:r>
              <a:rPr lang="en-US" sz="4100" dirty="0">
                <a:solidFill>
                  <a:schemeClr val="bg1"/>
                </a:solidFill>
              </a:rPr>
              <a:t>Home BP average 128/78</a:t>
            </a:r>
          </a:p>
          <a:p>
            <a:pPr marL="0" indent="0">
              <a:buNone/>
            </a:pPr>
            <a:endParaRPr lang="en-US" sz="4100" dirty="0">
              <a:solidFill>
                <a:schemeClr val="bg1"/>
              </a:solidFill>
            </a:endParaRPr>
          </a:p>
          <a:p>
            <a:pPr marL="0" indent="0">
              <a:buNone/>
            </a:pPr>
            <a:r>
              <a:rPr lang="en-US" sz="4100" dirty="0">
                <a:solidFill>
                  <a:schemeClr val="bg1"/>
                </a:solidFill>
              </a:rPr>
              <a:t> </a:t>
            </a:r>
            <a:endParaRPr lang="en-US" sz="3600" dirty="0">
              <a:solidFill>
                <a:schemeClr val="bg1"/>
              </a:solidFill>
            </a:endParaRPr>
          </a:p>
          <a:p>
            <a:pPr marL="0" indent="0">
              <a:buNone/>
            </a:pPr>
            <a:endParaRPr lang="en-US" sz="3600" dirty="0">
              <a:solidFill>
                <a:schemeClr val="bg1"/>
              </a:solidFill>
            </a:endParaRPr>
          </a:p>
          <a:p>
            <a:pPr marL="0" indent="0">
              <a:buNone/>
            </a:pPr>
            <a:endParaRPr lang="en-US" sz="3600" dirty="0">
              <a:solidFill>
                <a:schemeClr val="bg1"/>
              </a:solidFill>
            </a:endParaRPr>
          </a:p>
        </p:txBody>
      </p:sp>
      <p:sp>
        <p:nvSpPr>
          <p:cNvPr id="4" name="Content Placeholder 3">
            <a:extLst>
              <a:ext uri="{FF2B5EF4-FFF2-40B4-BE49-F238E27FC236}">
                <a16:creationId xmlns:a16="http://schemas.microsoft.com/office/drawing/2014/main" id="{3DF6341A-A081-4749-96EE-AEFEDCBA274C}"/>
              </a:ext>
            </a:extLst>
          </p:cNvPr>
          <p:cNvSpPr>
            <a:spLocks noGrp="1"/>
          </p:cNvSpPr>
          <p:nvPr>
            <p:ph sz="half" idx="2"/>
          </p:nvPr>
        </p:nvSpPr>
        <p:spPr>
          <a:xfrm>
            <a:off x="6172200" y="1825624"/>
            <a:ext cx="5181600" cy="4863933"/>
          </a:xfrm>
        </p:spPr>
        <p:txBody>
          <a:bodyPr>
            <a:normAutofit fontScale="55000" lnSpcReduction="20000"/>
          </a:bodyPr>
          <a:lstStyle/>
          <a:p>
            <a:pPr marL="0" indent="0">
              <a:buNone/>
            </a:pPr>
            <a:r>
              <a:rPr lang="en-US" sz="4400" dirty="0">
                <a:solidFill>
                  <a:schemeClr val="bg1"/>
                </a:solidFill>
              </a:rPr>
              <a:t>How do you advise her to maintain optimal BP control?</a:t>
            </a:r>
          </a:p>
          <a:p>
            <a:pPr marL="742950" indent="-742950">
              <a:buAutoNum type="alphaUcPeriod"/>
            </a:pPr>
            <a:r>
              <a:rPr lang="en-US" sz="4400" dirty="0">
                <a:solidFill>
                  <a:srgbClr val="92D050"/>
                </a:solidFill>
              </a:rPr>
              <a:t>Continue current management. </a:t>
            </a:r>
          </a:p>
          <a:p>
            <a:pPr marL="742950" indent="-742950">
              <a:buAutoNum type="alphaUcPeriod"/>
            </a:pPr>
            <a:r>
              <a:rPr lang="en-US" sz="4400" dirty="0">
                <a:solidFill>
                  <a:schemeClr val="bg1"/>
                </a:solidFill>
              </a:rPr>
              <a:t>Stop amlodipine and increase lisinopril to 40mg </a:t>
            </a:r>
            <a:r>
              <a:rPr lang="en-US" sz="4400" dirty="0" err="1">
                <a:solidFill>
                  <a:schemeClr val="bg1"/>
                </a:solidFill>
              </a:rPr>
              <a:t>qd</a:t>
            </a:r>
            <a:endParaRPr lang="en-US" sz="4400" dirty="0">
              <a:solidFill>
                <a:schemeClr val="bg1"/>
              </a:solidFill>
            </a:endParaRPr>
          </a:p>
          <a:p>
            <a:pPr marL="742950" indent="-742950">
              <a:buAutoNum type="alphaUcPeriod"/>
            </a:pPr>
            <a:r>
              <a:rPr lang="en-US" sz="4400" dirty="0">
                <a:solidFill>
                  <a:schemeClr val="bg1"/>
                </a:solidFill>
              </a:rPr>
              <a:t>Stop lisinopril and increase amlodipine to 10mg </a:t>
            </a:r>
            <a:r>
              <a:rPr lang="en-US" sz="4400" dirty="0" err="1">
                <a:solidFill>
                  <a:schemeClr val="bg1"/>
                </a:solidFill>
              </a:rPr>
              <a:t>qd</a:t>
            </a:r>
            <a:r>
              <a:rPr lang="en-US" sz="4400" dirty="0">
                <a:solidFill>
                  <a:schemeClr val="bg1"/>
                </a:solidFill>
              </a:rPr>
              <a:t>.</a:t>
            </a:r>
          </a:p>
          <a:p>
            <a:pPr marL="742950" indent="-742950">
              <a:buAutoNum type="alphaUcPeriod"/>
            </a:pPr>
            <a:r>
              <a:rPr lang="en-US" sz="4400" dirty="0">
                <a:solidFill>
                  <a:schemeClr val="bg1"/>
                </a:solidFill>
              </a:rPr>
              <a:t>Stop amlodipine and monitor</a:t>
            </a:r>
          </a:p>
          <a:p>
            <a:pPr marL="742950" indent="-742950">
              <a:buAutoNum type="alphaUcPeriod"/>
            </a:pPr>
            <a:endParaRPr lang="en-US" sz="4400" dirty="0">
              <a:solidFill>
                <a:schemeClr val="bg1"/>
              </a:solidFill>
            </a:endParaRPr>
          </a:p>
          <a:p>
            <a:pPr marL="0" indent="0">
              <a:buNone/>
            </a:pPr>
            <a:r>
              <a:rPr lang="en-US" sz="4400" dirty="0">
                <a:solidFill>
                  <a:srgbClr val="FFC000"/>
                </a:solidFill>
              </a:rPr>
              <a:t>A combination of 2 agents at moderate doses often works better than 1 medication at max dose</a:t>
            </a:r>
          </a:p>
        </p:txBody>
      </p:sp>
    </p:spTree>
    <p:extLst>
      <p:ext uri="{BB962C8B-B14F-4D97-AF65-F5344CB8AC3E}">
        <p14:creationId xmlns:p14="http://schemas.microsoft.com/office/powerpoint/2010/main" val="35426579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B9B1-F28D-4A1D-B396-5F943087F514}"/>
              </a:ext>
            </a:extLst>
          </p:cNvPr>
          <p:cNvSpPr>
            <a:spLocks noGrp="1"/>
          </p:cNvSpPr>
          <p:nvPr>
            <p:ph type="title"/>
          </p:nvPr>
        </p:nvSpPr>
        <p:spPr/>
        <p:txBody>
          <a:bodyPr>
            <a:normAutofit/>
          </a:bodyPr>
          <a:lstStyle/>
          <a:p>
            <a:r>
              <a:rPr lang="en-US" sz="4800" dirty="0">
                <a:solidFill>
                  <a:srgbClr val="FFFF00"/>
                </a:solidFill>
              </a:rPr>
              <a:t>Evaluation</a:t>
            </a:r>
          </a:p>
        </p:txBody>
      </p:sp>
      <p:sp>
        <p:nvSpPr>
          <p:cNvPr id="3" name="Content Placeholder 2">
            <a:extLst>
              <a:ext uri="{FF2B5EF4-FFF2-40B4-BE49-F238E27FC236}">
                <a16:creationId xmlns:a16="http://schemas.microsoft.com/office/drawing/2014/main" id="{8BA8D991-89D2-4377-AF13-4888D80C6247}"/>
              </a:ext>
            </a:extLst>
          </p:cNvPr>
          <p:cNvSpPr>
            <a:spLocks noGrp="1"/>
          </p:cNvSpPr>
          <p:nvPr>
            <p:ph sz="half" idx="1"/>
          </p:nvPr>
        </p:nvSpPr>
        <p:spPr>
          <a:xfrm>
            <a:off x="838200" y="1825624"/>
            <a:ext cx="5181600" cy="5032376"/>
          </a:xfrm>
        </p:spPr>
        <p:txBody>
          <a:bodyPr>
            <a:normAutofit fontScale="77500" lnSpcReduction="20000"/>
          </a:bodyPr>
          <a:lstStyle/>
          <a:p>
            <a:pPr marL="0" indent="0">
              <a:buNone/>
            </a:pPr>
            <a:r>
              <a:rPr lang="en-US" sz="4100" dirty="0">
                <a:solidFill>
                  <a:schemeClr val="bg1"/>
                </a:solidFill>
              </a:rPr>
              <a:t>35yo man with no medical history is noted to have a BP of 146/90 in the office.  A friend took his BP at work recently and it was 155/92.  </a:t>
            </a:r>
          </a:p>
          <a:p>
            <a:pPr marL="0" indent="0">
              <a:buNone/>
            </a:pPr>
            <a:r>
              <a:rPr lang="en-US" sz="4100" dirty="0">
                <a:solidFill>
                  <a:schemeClr val="bg1"/>
                </a:solidFill>
              </a:rPr>
              <a:t>FH: HTN, DM2, father with MI at age 55</a:t>
            </a:r>
          </a:p>
          <a:p>
            <a:pPr marL="0" indent="0">
              <a:buNone/>
            </a:pPr>
            <a:r>
              <a:rPr lang="en-US" sz="4100" dirty="0">
                <a:solidFill>
                  <a:schemeClr val="bg1"/>
                </a:solidFill>
              </a:rPr>
              <a:t>SH: no tobacco, 2 drinks/week</a:t>
            </a:r>
          </a:p>
          <a:p>
            <a:pPr marL="0" indent="0">
              <a:buNone/>
            </a:pPr>
            <a:r>
              <a:rPr lang="en-US" sz="4100" dirty="0">
                <a:solidFill>
                  <a:schemeClr val="bg1"/>
                </a:solidFill>
              </a:rPr>
              <a:t>PE normal.  BP 146/90  HR 76  BMI 24.</a:t>
            </a:r>
          </a:p>
          <a:p>
            <a:pPr marL="0" indent="0">
              <a:buNone/>
            </a:pPr>
            <a:endParaRPr lang="en-US" sz="3600" dirty="0">
              <a:solidFill>
                <a:schemeClr val="bg1"/>
              </a:solidFill>
            </a:endParaRPr>
          </a:p>
          <a:p>
            <a:pPr marL="0" indent="0">
              <a:buNone/>
            </a:pPr>
            <a:endParaRPr lang="en-US" sz="3600" dirty="0">
              <a:solidFill>
                <a:schemeClr val="bg1"/>
              </a:solidFill>
            </a:endParaRPr>
          </a:p>
          <a:p>
            <a:pPr marL="0" indent="0">
              <a:buNone/>
            </a:pPr>
            <a:endParaRPr lang="en-US" sz="3600" dirty="0">
              <a:solidFill>
                <a:schemeClr val="bg1"/>
              </a:solidFill>
            </a:endParaRPr>
          </a:p>
        </p:txBody>
      </p:sp>
      <p:sp>
        <p:nvSpPr>
          <p:cNvPr id="4" name="Content Placeholder 3">
            <a:extLst>
              <a:ext uri="{FF2B5EF4-FFF2-40B4-BE49-F238E27FC236}">
                <a16:creationId xmlns:a16="http://schemas.microsoft.com/office/drawing/2014/main" id="{3DF6341A-A081-4749-96EE-AEFEDCBA274C}"/>
              </a:ext>
            </a:extLst>
          </p:cNvPr>
          <p:cNvSpPr>
            <a:spLocks noGrp="1"/>
          </p:cNvSpPr>
          <p:nvPr>
            <p:ph sz="half" idx="2"/>
          </p:nvPr>
        </p:nvSpPr>
        <p:spPr>
          <a:xfrm>
            <a:off x="6172200" y="1825624"/>
            <a:ext cx="5181600" cy="4863933"/>
          </a:xfrm>
        </p:spPr>
        <p:txBody>
          <a:bodyPr>
            <a:normAutofit fontScale="77500" lnSpcReduction="20000"/>
          </a:bodyPr>
          <a:lstStyle/>
          <a:p>
            <a:pPr marL="0" indent="0">
              <a:buNone/>
            </a:pPr>
            <a:r>
              <a:rPr lang="en-US" sz="4400" dirty="0">
                <a:solidFill>
                  <a:schemeClr val="bg1"/>
                </a:solidFill>
              </a:rPr>
              <a:t>Which is the most appropriate methods to confirm HTN in this patient</a:t>
            </a:r>
          </a:p>
          <a:p>
            <a:pPr marL="742950" indent="-742950">
              <a:buAutoNum type="alphaUcPeriod"/>
            </a:pPr>
            <a:r>
              <a:rPr lang="en-US" sz="4400" dirty="0">
                <a:solidFill>
                  <a:schemeClr val="bg1"/>
                </a:solidFill>
              </a:rPr>
              <a:t>Home BP readings</a:t>
            </a:r>
          </a:p>
          <a:p>
            <a:pPr marL="742950" indent="-742950">
              <a:buAutoNum type="alphaUcPeriod"/>
            </a:pPr>
            <a:r>
              <a:rPr lang="en-US" sz="4400" dirty="0">
                <a:solidFill>
                  <a:schemeClr val="bg1"/>
                </a:solidFill>
              </a:rPr>
              <a:t>24hr ambulatory BP monitoring</a:t>
            </a:r>
          </a:p>
          <a:p>
            <a:pPr marL="742950" indent="-742950">
              <a:buAutoNum type="alphaUcPeriod"/>
            </a:pPr>
            <a:r>
              <a:rPr lang="en-US" sz="4400" dirty="0">
                <a:solidFill>
                  <a:schemeClr val="bg1"/>
                </a:solidFill>
              </a:rPr>
              <a:t>Repeat in-office BP measurements over 5 days</a:t>
            </a:r>
          </a:p>
          <a:p>
            <a:pPr marL="742950" indent="-742950">
              <a:buAutoNum type="alphaUcPeriod"/>
            </a:pPr>
            <a:r>
              <a:rPr lang="en-US" sz="4400" dirty="0">
                <a:solidFill>
                  <a:schemeClr val="bg1"/>
                </a:solidFill>
              </a:rPr>
              <a:t>Plasma aldosterone-renin ratio</a:t>
            </a:r>
          </a:p>
        </p:txBody>
      </p:sp>
    </p:spTree>
    <p:extLst>
      <p:ext uri="{BB962C8B-B14F-4D97-AF65-F5344CB8AC3E}">
        <p14:creationId xmlns:p14="http://schemas.microsoft.com/office/powerpoint/2010/main" val="3860959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E4BE1-DA6B-7693-5516-3641467EFD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376350-B3EC-7A46-FD0B-2EC2D3F4A608}"/>
              </a:ext>
            </a:extLst>
          </p:cNvPr>
          <p:cNvSpPr>
            <a:spLocks noGrp="1"/>
          </p:cNvSpPr>
          <p:nvPr>
            <p:ph type="title"/>
          </p:nvPr>
        </p:nvSpPr>
        <p:spPr/>
        <p:txBody>
          <a:bodyPr>
            <a:normAutofit fontScale="90000"/>
          </a:bodyPr>
          <a:lstStyle/>
          <a:p>
            <a:pPr algn="ctr"/>
            <a:r>
              <a:rPr lang="en-US" sz="4800" dirty="0">
                <a:solidFill>
                  <a:srgbClr val="FFC000"/>
                </a:solidFill>
              </a:rPr>
              <a:t>Best Way to Check BP: </a:t>
            </a:r>
            <a:br>
              <a:rPr lang="en-US" sz="4800" dirty="0">
                <a:solidFill>
                  <a:srgbClr val="FFC000"/>
                </a:solidFill>
              </a:rPr>
            </a:br>
            <a:r>
              <a:rPr lang="en-US" sz="4800" dirty="0">
                <a:solidFill>
                  <a:srgbClr val="FFC000"/>
                </a:solidFill>
              </a:rPr>
              <a:t>ACC/AHA 2025 Guideline Changes</a:t>
            </a:r>
          </a:p>
        </p:txBody>
      </p:sp>
      <p:sp>
        <p:nvSpPr>
          <p:cNvPr id="3" name="Content Placeholder 2">
            <a:extLst>
              <a:ext uri="{FF2B5EF4-FFF2-40B4-BE49-F238E27FC236}">
                <a16:creationId xmlns:a16="http://schemas.microsoft.com/office/drawing/2014/main" id="{183F8F55-B575-6B01-EC58-0094D0323E01}"/>
              </a:ext>
            </a:extLst>
          </p:cNvPr>
          <p:cNvSpPr>
            <a:spLocks noGrp="1"/>
          </p:cNvSpPr>
          <p:nvPr>
            <p:ph idx="1"/>
          </p:nvPr>
        </p:nvSpPr>
        <p:spPr>
          <a:xfrm>
            <a:off x="838200" y="1690688"/>
            <a:ext cx="10515600" cy="4351338"/>
          </a:xfrm>
        </p:spPr>
        <p:txBody>
          <a:bodyPr>
            <a:normAutofit/>
          </a:bodyPr>
          <a:lstStyle/>
          <a:p>
            <a:pPr lvl="1"/>
            <a:r>
              <a:rPr lang="en-US" sz="3200" dirty="0">
                <a:solidFill>
                  <a:schemeClr val="bg1"/>
                </a:solidFill>
              </a:rPr>
              <a:t>Strong preference for </a:t>
            </a:r>
            <a:r>
              <a:rPr lang="en-US" sz="3200" dirty="0">
                <a:solidFill>
                  <a:srgbClr val="FFFF00"/>
                </a:solidFill>
              </a:rPr>
              <a:t>automated, validated </a:t>
            </a:r>
            <a:r>
              <a:rPr lang="en-US" sz="3200" dirty="0" err="1">
                <a:solidFill>
                  <a:srgbClr val="FFFF00"/>
                </a:solidFill>
              </a:rPr>
              <a:t>oscillometric</a:t>
            </a:r>
            <a:r>
              <a:rPr lang="en-US" sz="3200" dirty="0">
                <a:solidFill>
                  <a:srgbClr val="FFFF00"/>
                </a:solidFill>
              </a:rPr>
              <a:t> device AOBP</a:t>
            </a:r>
            <a:r>
              <a:rPr lang="en-US" sz="3200" dirty="0">
                <a:solidFill>
                  <a:schemeClr val="bg1"/>
                </a:solidFill>
              </a:rPr>
              <a:t> (standardized manual measurement ok but not preferred)</a:t>
            </a:r>
          </a:p>
          <a:p>
            <a:pPr lvl="2"/>
            <a:r>
              <a:rPr lang="en-US" sz="2800" dirty="0">
                <a:solidFill>
                  <a:schemeClr val="bg1"/>
                </a:solidFill>
              </a:rPr>
              <a:t>AOBP more closely correlated with ambulatory BP and with outcomes</a:t>
            </a:r>
          </a:p>
          <a:p>
            <a:pPr lvl="1"/>
            <a:r>
              <a:rPr lang="en-US" sz="3200" dirty="0">
                <a:solidFill>
                  <a:srgbClr val="FFFF00"/>
                </a:solidFill>
              </a:rPr>
              <a:t>Out of office BP confirmation is now a Class 1A recommendation</a:t>
            </a:r>
            <a:r>
              <a:rPr lang="en-US" sz="3200" dirty="0">
                <a:solidFill>
                  <a:schemeClr val="bg1"/>
                </a:solidFill>
              </a:rPr>
              <a:t> </a:t>
            </a:r>
          </a:p>
          <a:p>
            <a:pPr lvl="1"/>
            <a:r>
              <a:rPr lang="en-US" sz="3200" dirty="0">
                <a:solidFill>
                  <a:schemeClr val="bg1"/>
                </a:solidFill>
              </a:rPr>
              <a:t>Validated devices: </a:t>
            </a:r>
            <a:r>
              <a:rPr lang="en-US" sz="3200" dirty="0">
                <a:solidFill>
                  <a:schemeClr val="bg1">
                    <a:lumMod val="85000"/>
                  </a:schemeClr>
                </a:solidFill>
                <a:hlinkClick r:id="rId2">
                  <a:extLst>
                    <a:ext uri="{A12FA001-AC4F-418D-AE19-62706E023703}">
                      <ahyp:hlinkClr xmlns:ahyp="http://schemas.microsoft.com/office/drawing/2018/hyperlinkcolor" val="tx"/>
                    </a:ext>
                  </a:extLst>
                </a:hlinkClick>
              </a:rPr>
              <a:t>https://www.validatebp.org/devices</a:t>
            </a:r>
            <a:endParaRPr lang="en-US" sz="3200" dirty="0">
              <a:solidFill>
                <a:schemeClr val="bg1">
                  <a:lumMod val="85000"/>
                </a:schemeClr>
              </a:solidFill>
            </a:endParaRPr>
          </a:p>
          <a:p>
            <a:pPr marL="0" indent="0">
              <a:buNone/>
            </a:pPr>
            <a:r>
              <a:rPr lang="en-US" sz="3600" dirty="0">
                <a:solidFill>
                  <a:schemeClr val="bg1"/>
                </a:solidFill>
              </a:rPr>
              <a:t>	</a:t>
            </a:r>
          </a:p>
        </p:txBody>
      </p:sp>
    </p:spTree>
    <p:extLst>
      <p:ext uri="{BB962C8B-B14F-4D97-AF65-F5344CB8AC3E}">
        <p14:creationId xmlns:p14="http://schemas.microsoft.com/office/powerpoint/2010/main" val="16994515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B9B1-F28D-4A1D-B396-5F943087F514}"/>
              </a:ext>
            </a:extLst>
          </p:cNvPr>
          <p:cNvSpPr>
            <a:spLocks noGrp="1"/>
          </p:cNvSpPr>
          <p:nvPr>
            <p:ph type="title"/>
          </p:nvPr>
        </p:nvSpPr>
        <p:spPr/>
        <p:txBody>
          <a:bodyPr>
            <a:normAutofit/>
          </a:bodyPr>
          <a:lstStyle/>
          <a:p>
            <a:r>
              <a:rPr lang="en-US" sz="4800" dirty="0">
                <a:solidFill>
                  <a:srgbClr val="FFFF00"/>
                </a:solidFill>
              </a:rPr>
              <a:t>Evaluation</a:t>
            </a:r>
          </a:p>
        </p:txBody>
      </p:sp>
      <p:sp>
        <p:nvSpPr>
          <p:cNvPr id="3" name="Content Placeholder 2">
            <a:extLst>
              <a:ext uri="{FF2B5EF4-FFF2-40B4-BE49-F238E27FC236}">
                <a16:creationId xmlns:a16="http://schemas.microsoft.com/office/drawing/2014/main" id="{8BA8D991-89D2-4377-AF13-4888D80C6247}"/>
              </a:ext>
            </a:extLst>
          </p:cNvPr>
          <p:cNvSpPr>
            <a:spLocks noGrp="1"/>
          </p:cNvSpPr>
          <p:nvPr>
            <p:ph sz="half" idx="1"/>
          </p:nvPr>
        </p:nvSpPr>
        <p:spPr>
          <a:xfrm>
            <a:off x="838200" y="1825624"/>
            <a:ext cx="5181600" cy="5032376"/>
          </a:xfrm>
        </p:spPr>
        <p:txBody>
          <a:bodyPr>
            <a:normAutofit fontScale="77500" lnSpcReduction="20000"/>
          </a:bodyPr>
          <a:lstStyle/>
          <a:p>
            <a:pPr marL="0" indent="0">
              <a:buNone/>
            </a:pPr>
            <a:r>
              <a:rPr lang="en-US" sz="4100" dirty="0">
                <a:solidFill>
                  <a:schemeClr val="bg1"/>
                </a:solidFill>
              </a:rPr>
              <a:t>35yo man with no medical history is noted to have a BP of 146/90 in the office.  A friend took his BP at work recently and it was 155/92.  </a:t>
            </a:r>
          </a:p>
          <a:p>
            <a:pPr marL="0" indent="0">
              <a:buNone/>
            </a:pPr>
            <a:r>
              <a:rPr lang="en-US" sz="4100" dirty="0">
                <a:solidFill>
                  <a:schemeClr val="bg1"/>
                </a:solidFill>
              </a:rPr>
              <a:t>FH: HTN, DM2, father with MI at age 55</a:t>
            </a:r>
          </a:p>
          <a:p>
            <a:pPr marL="0" indent="0">
              <a:buNone/>
            </a:pPr>
            <a:r>
              <a:rPr lang="en-US" sz="4100" dirty="0">
                <a:solidFill>
                  <a:schemeClr val="bg1"/>
                </a:solidFill>
              </a:rPr>
              <a:t>SH: no tobacco, 2 drinks/week</a:t>
            </a:r>
          </a:p>
          <a:p>
            <a:pPr marL="0" indent="0">
              <a:buNone/>
            </a:pPr>
            <a:r>
              <a:rPr lang="en-US" sz="4100" dirty="0">
                <a:solidFill>
                  <a:schemeClr val="bg1"/>
                </a:solidFill>
              </a:rPr>
              <a:t>PE normal.  BP 146/90  HR 76  BMI 24.</a:t>
            </a:r>
          </a:p>
          <a:p>
            <a:pPr marL="0" indent="0">
              <a:buNone/>
            </a:pPr>
            <a:endParaRPr lang="en-US" sz="3600" dirty="0">
              <a:solidFill>
                <a:schemeClr val="bg1"/>
              </a:solidFill>
            </a:endParaRPr>
          </a:p>
          <a:p>
            <a:pPr marL="0" indent="0">
              <a:buNone/>
            </a:pPr>
            <a:endParaRPr lang="en-US" sz="3600" dirty="0">
              <a:solidFill>
                <a:schemeClr val="bg1"/>
              </a:solidFill>
            </a:endParaRPr>
          </a:p>
          <a:p>
            <a:pPr marL="0" indent="0">
              <a:buNone/>
            </a:pPr>
            <a:endParaRPr lang="en-US" sz="3600" dirty="0">
              <a:solidFill>
                <a:schemeClr val="bg1"/>
              </a:solidFill>
            </a:endParaRPr>
          </a:p>
        </p:txBody>
      </p:sp>
      <p:sp>
        <p:nvSpPr>
          <p:cNvPr id="4" name="Content Placeholder 3">
            <a:extLst>
              <a:ext uri="{FF2B5EF4-FFF2-40B4-BE49-F238E27FC236}">
                <a16:creationId xmlns:a16="http://schemas.microsoft.com/office/drawing/2014/main" id="{3DF6341A-A081-4749-96EE-AEFEDCBA274C}"/>
              </a:ext>
            </a:extLst>
          </p:cNvPr>
          <p:cNvSpPr>
            <a:spLocks noGrp="1"/>
          </p:cNvSpPr>
          <p:nvPr>
            <p:ph sz="half" idx="2"/>
          </p:nvPr>
        </p:nvSpPr>
        <p:spPr>
          <a:xfrm>
            <a:off x="6172200" y="1825624"/>
            <a:ext cx="5181600" cy="4863933"/>
          </a:xfrm>
        </p:spPr>
        <p:txBody>
          <a:bodyPr>
            <a:normAutofit fontScale="77500" lnSpcReduction="20000"/>
          </a:bodyPr>
          <a:lstStyle/>
          <a:p>
            <a:pPr marL="0" indent="0">
              <a:buNone/>
            </a:pPr>
            <a:r>
              <a:rPr lang="en-US" sz="4400" dirty="0">
                <a:solidFill>
                  <a:schemeClr val="bg1"/>
                </a:solidFill>
              </a:rPr>
              <a:t>Which is the most appropriate methods to confirm HTN in this patient</a:t>
            </a:r>
          </a:p>
          <a:p>
            <a:pPr marL="742950" indent="-742950">
              <a:buAutoNum type="alphaUcPeriod"/>
            </a:pPr>
            <a:r>
              <a:rPr lang="en-US" sz="4400" dirty="0">
                <a:solidFill>
                  <a:srgbClr val="66FF33"/>
                </a:solidFill>
              </a:rPr>
              <a:t>Home BP readings</a:t>
            </a:r>
          </a:p>
          <a:p>
            <a:pPr marL="742950" indent="-742950">
              <a:buAutoNum type="alphaUcPeriod"/>
            </a:pPr>
            <a:r>
              <a:rPr lang="en-US" sz="4400" dirty="0">
                <a:solidFill>
                  <a:schemeClr val="bg1"/>
                </a:solidFill>
              </a:rPr>
              <a:t>24hr ambulatory BP monitoring</a:t>
            </a:r>
          </a:p>
          <a:p>
            <a:pPr marL="742950" indent="-742950">
              <a:buAutoNum type="alphaUcPeriod"/>
            </a:pPr>
            <a:r>
              <a:rPr lang="en-US" sz="4400" dirty="0">
                <a:solidFill>
                  <a:schemeClr val="bg1"/>
                </a:solidFill>
              </a:rPr>
              <a:t>Repeat in-office BP measurements over 5 days</a:t>
            </a:r>
          </a:p>
          <a:p>
            <a:pPr marL="742950" indent="-742950">
              <a:buAutoNum type="alphaUcPeriod"/>
            </a:pPr>
            <a:r>
              <a:rPr lang="en-US" sz="4400" dirty="0">
                <a:solidFill>
                  <a:schemeClr val="bg1"/>
                </a:solidFill>
              </a:rPr>
              <a:t>Plasma aldosterone-renin ratio</a:t>
            </a:r>
          </a:p>
        </p:txBody>
      </p:sp>
      <p:sp>
        <p:nvSpPr>
          <p:cNvPr id="5" name="TextBox 4">
            <a:extLst>
              <a:ext uri="{FF2B5EF4-FFF2-40B4-BE49-F238E27FC236}">
                <a16:creationId xmlns:a16="http://schemas.microsoft.com/office/drawing/2014/main" id="{E3429772-C6FB-48E2-91D1-89E5F937AB31}"/>
              </a:ext>
            </a:extLst>
          </p:cNvPr>
          <p:cNvSpPr txBox="1"/>
          <p:nvPr/>
        </p:nvSpPr>
        <p:spPr>
          <a:xfrm>
            <a:off x="224588" y="6336632"/>
            <a:ext cx="9240253" cy="369332"/>
          </a:xfrm>
          <a:prstGeom prst="rect">
            <a:avLst/>
          </a:prstGeom>
          <a:noFill/>
        </p:spPr>
        <p:txBody>
          <a:bodyPr wrap="square" rtlCol="0">
            <a:spAutoFit/>
          </a:bodyPr>
          <a:lstStyle/>
          <a:p>
            <a:r>
              <a:rPr lang="en-US" dirty="0"/>
              <a:t>Siu AL; US Preventative Task Force.  Ann Intern Med.  2015 Nov 17;163(10):778-86.</a:t>
            </a:r>
          </a:p>
        </p:txBody>
      </p:sp>
    </p:spTree>
    <p:extLst>
      <p:ext uri="{BB962C8B-B14F-4D97-AF65-F5344CB8AC3E}">
        <p14:creationId xmlns:p14="http://schemas.microsoft.com/office/powerpoint/2010/main" val="3229175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B9B1-F28D-4A1D-B396-5F943087F514}"/>
              </a:ext>
            </a:extLst>
          </p:cNvPr>
          <p:cNvSpPr>
            <a:spLocks noGrp="1"/>
          </p:cNvSpPr>
          <p:nvPr>
            <p:ph type="title"/>
          </p:nvPr>
        </p:nvSpPr>
        <p:spPr/>
        <p:txBody>
          <a:bodyPr>
            <a:normAutofit/>
          </a:bodyPr>
          <a:lstStyle/>
          <a:p>
            <a:r>
              <a:rPr lang="en-US" sz="4800" dirty="0">
                <a:solidFill>
                  <a:srgbClr val="FFFF00"/>
                </a:solidFill>
              </a:rPr>
              <a:t>Treatment</a:t>
            </a:r>
          </a:p>
        </p:txBody>
      </p:sp>
      <p:sp>
        <p:nvSpPr>
          <p:cNvPr id="3" name="Content Placeholder 2">
            <a:extLst>
              <a:ext uri="{FF2B5EF4-FFF2-40B4-BE49-F238E27FC236}">
                <a16:creationId xmlns:a16="http://schemas.microsoft.com/office/drawing/2014/main" id="{8BA8D991-89D2-4377-AF13-4888D80C6247}"/>
              </a:ext>
            </a:extLst>
          </p:cNvPr>
          <p:cNvSpPr>
            <a:spLocks noGrp="1"/>
          </p:cNvSpPr>
          <p:nvPr>
            <p:ph sz="half" idx="1"/>
          </p:nvPr>
        </p:nvSpPr>
        <p:spPr>
          <a:xfrm>
            <a:off x="838201" y="1690688"/>
            <a:ext cx="5181600" cy="5032376"/>
          </a:xfrm>
        </p:spPr>
        <p:txBody>
          <a:bodyPr>
            <a:normAutofit fontScale="70000" lnSpcReduction="20000"/>
          </a:bodyPr>
          <a:lstStyle/>
          <a:p>
            <a:pPr marL="0" indent="0">
              <a:buNone/>
            </a:pPr>
            <a:r>
              <a:rPr lang="en-US" sz="4100" dirty="0">
                <a:solidFill>
                  <a:schemeClr val="bg1"/>
                </a:solidFill>
              </a:rPr>
              <a:t>55yo woman with hyperlipidemia, hypothyroidism and  longstanding difficult to control HTN  here for evaluation of HTN.  Home BP average 155/82.  </a:t>
            </a:r>
          </a:p>
          <a:p>
            <a:pPr marL="0" indent="0">
              <a:buNone/>
            </a:pPr>
            <a:r>
              <a:rPr lang="en-US" sz="4100" dirty="0">
                <a:solidFill>
                  <a:schemeClr val="bg1"/>
                </a:solidFill>
              </a:rPr>
              <a:t>Medications: telmisartan-</a:t>
            </a:r>
            <a:r>
              <a:rPr lang="en-US" sz="4100" dirty="0" err="1">
                <a:solidFill>
                  <a:schemeClr val="bg1"/>
                </a:solidFill>
              </a:rPr>
              <a:t>hctz</a:t>
            </a:r>
            <a:r>
              <a:rPr lang="en-US" sz="4100" dirty="0">
                <a:solidFill>
                  <a:schemeClr val="bg1"/>
                </a:solidFill>
              </a:rPr>
              <a:t>, nifedipine, atorvastatin, levothyroxine</a:t>
            </a:r>
          </a:p>
          <a:p>
            <a:pPr marL="0" indent="0">
              <a:buNone/>
            </a:pPr>
            <a:r>
              <a:rPr lang="en-US" sz="4100" dirty="0">
                <a:solidFill>
                  <a:schemeClr val="bg1"/>
                </a:solidFill>
              </a:rPr>
              <a:t>SH: 1ppd tobacco, social EtOH</a:t>
            </a:r>
          </a:p>
          <a:p>
            <a:pPr marL="0" indent="0">
              <a:buNone/>
            </a:pPr>
            <a:r>
              <a:rPr lang="en-US" sz="4100" dirty="0">
                <a:solidFill>
                  <a:schemeClr val="bg1"/>
                </a:solidFill>
              </a:rPr>
              <a:t>PE: 164/82, HR 76, BMI 34.  Exam normal</a:t>
            </a:r>
          </a:p>
          <a:p>
            <a:pPr marL="0" indent="0">
              <a:buNone/>
            </a:pPr>
            <a:r>
              <a:rPr lang="en-US" sz="4100" dirty="0">
                <a:solidFill>
                  <a:schemeClr val="bg1"/>
                </a:solidFill>
              </a:rPr>
              <a:t>Labs: Creatinine 0.8, K 3.8, TSH 2.5</a:t>
            </a:r>
          </a:p>
          <a:p>
            <a:pPr marL="0" indent="0">
              <a:buNone/>
            </a:pPr>
            <a:endParaRPr lang="en-US" sz="4100" dirty="0">
              <a:solidFill>
                <a:schemeClr val="bg1"/>
              </a:solidFill>
            </a:endParaRPr>
          </a:p>
          <a:p>
            <a:pPr marL="0" indent="0">
              <a:buNone/>
            </a:pPr>
            <a:endParaRPr lang="en-US" sz="3600" dirty="0">
              <a:solidFill>
                <a:schemeClr val="bg1"/>
              </a:solidFill>
            </a:endParaRPr>
          </a:p>
          <a:p>
            <a:pPr marL="0" indent="0">
              <a:buNone/>
            </a:pPr>
            <a:endParaRPr lang="en-US" sz="3600" dirty="0">
              <a:solidFill>
                <a:schemeClr val="bg1"/>
              </a:solidFill>
            </a:endParaRPr>
          </a:p>
          <a:p>
            <a:pPr marL="0" indent="0">
              <a:buNone/>
            </a:pPr>
            <a:endParaRPr lang="en-US" sz="3600" dirty="0">
              <a:solidFill>
                <a:schemeClr val="bg1"/>
              </a:solidFill>
            </a:endParaRPr>
          </a:p>
        </p:txBody>
      </p:sp>
      <p:sp>
        <p:nvSpPr>
          <p:cNvPr id="4" name="Content Placeholder 3">
            <a:extLst>
              <a:ext uri="{FF2B5EF4-FFF2-40B4-BE49-F238E27FC236}">
                <a16:creationId xmlns:a16="http://schemas.microsoft.com/office/drawing/2014/main" id="{3DF6341A-A081-4749-96EE-AEFEDCBA274C}"/>
              </a:ext>
            </a:extLst>
          </p:cNvPr>
          <p:cNvSpPr>
            <a:spLocks noGrp="1"/>
          </p:cNvSpPr>
          <p:nvPr>
            <p:ph sz="half" idx="2"/>
          </p:nvPr>
        </p:nvSpPr>
        <p:spPr>
          <a:xfrm>
            <a:off x="6172200" y="1825624"/>
            <a:ext cx="5181600" cy="4863933"/>
          </a:xfrm>
        </p:spPr>
        <p:txBody>
          <a:bodyPr>
            <a:normAutofit fontScale="70000" lnSpcReduction="20000"/>
          </a:bodyPr>
          <a:lstStyle/>
          <a:p>
            <a:pPr marL="0" indent="0">
              <a:buNone/>
            </a:pPr>
            <a:r>
              <a:rPr lang="en-US" sz="4400" dirty="0">
                <a:solidFill>
                  <a:schemeClr val="bg1"/>
                </a:solidFill>
              </a:rPr>
              <a:t>What would be a good add on therapy?</a:t>
            </a:r>
          </a:p>
          <a:p>
            <a:pPr marL="0" indent="0">
              <a:buNone/>
            </a:pPr>
            <a:endParaRPr lang="en-US" sz="4400" dirty="0">
              <a:solidFill>
                <a:schemeClr val="bg1"/>
              </a:solidFill>
            </a:endParaRPr>
          </a:p>
          <a:p>
            <a:pPr marL="742950" indent="-742950">
              <a:buAutoNum type="alphaUcPeriod"/>
            </a:pPr>
            <a:r>
              <a:rPr lang="en-US" sz="4400" dirty="0">
                <a:solidFill>
                  <a:schemeClr val="bg1"/>
                </a:solidFill>
              </a:rPr>
              <a:t>Lisinopril</a:t>
            </a:r>
          </a:p>
          <a:p>
            <a:pPr marL="742950" indent="-742950">
              <a:buAutoNum type="alphaUcPeriod"/>
            </a:pPr>
            <a:r>
              <a:rPr lang="en-US" sz="4400" dirty="0">
                <a:solidFill>
                  <a:schemeClr val="bg1"/>
                </a:solidFill>
              </a:rPr>
              <a:t>Doxazosin</a:t>
            </a:r>
          </a:p>
          <a:p>
            <a:pPr marL="742950" indent="-742950">
              <a:buAutoNum type="alphaUcPeriod"/>
            </a:pPr>
            <a:r>
              <a:rPr lang="en-US" sz="4400" dirty="0">
                <a:solidFill>
                  <a:schemeClr val="bg1"/>
                </a:solidFill>
              </a:rPr>
              <a:t>Spironolactone</a:t>
            </a:r>
          </a:p>
          <a:p>
            <a:pPr marL="742950" indent="-742950">
              <a:buAutoNum type="alphaUcPeriod"/>
            </a:pPr>
            <a:r>
              <a:rPr lang="en-US" sz="4400" dirty="0">
                <a:solidFill>
                  <a:schemeClr val="bg1"/>
                </a:solidFill>
              </a:rPr>
              <a:t>Bisoprolol</a:t>
            </a:r>
          </a:p>
        </p:txBody>
      </p:sp>
    </p:spTree>
    <p:extLst>
      <p:ext uri="{BB962C8B-B14F-4D97-AF65-F5344CB8AC3E}">
        <p14:creationId xmlns:p14="http://schemas.microsoft.com/office/powerpoint/2010/main" val="15139361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B9B1-F28D-4A1D-B396-5F943087F514}"/>
              </a:ext>
            </a:extLst>
          </p:cNvPr>
          <p:cNvSpPr>
            <a:spLocks noGrp="1"/>
          </p:cNvSpPr>
          <p:nvPr>
            <p:ph type="title"/>
          </p:nvPr>
        </p:nvSpPr>
        <p:spPr/>
        <p:txBody>
          <a:bodyPr>
            <a:normAutofit/>
          </a:bodyPr>
          <a:lstStyle/>
          <a:p>
            <a:r>
              <a:rPr lang="en-US" sz="4800" dirty="0">
                <a:solidFill>
                  <a:srgbClr val="FFFF00"/>
                </a:solidFill>
              </a:rPr>
              <a:t>Treatment</a:t>
            </a:r>
          </a:p>
        </p:txBody>
      </p:sp>
      <p:sp>
        <p:nvSpPr>
          <p:cNvPr id="3" name="Content Placeholder 2">
            <a:extLst>
              <a:ext uri="{FF2B5EF4-FFF2-40B4-BE49-F238E27FC236}">
                <a16:creationId xmlns:a16="http://schemas.microsoft.com/office/drawing/2014/main" id="{8BA8D991-89D2-4377-AF13-4888D80C6247}"/>
              </a:ext>
            </a:extLst>
          </p:cNvPr>
          <p:cNvSpPr>
            <a:spLocks noGrp="1"/>
          </p:cNvSpPr>
          <p:nvPr>
            <p:ph sz="half" idx="1"/>
          </p:nvPr>
        </p:nvSpPr>
        <p:spPr>
          <a:xfrm>
            <a:off x="838201" y="1690688"/>
            <a:ext cx="5181600" cy="5032376"/>
          </a:xfrm>
        </p:spPr>
        <p:txBody>
          <a:bodyPr>
            <a:normAutofit fontScale="70000" lnSpcReduction="20000"/>
          </a:bodyPr>
          <a:lstStyle/>
          <a:p>
            <a:pPr marL="0" indent="0">
              <a:buNone/>
            </a:pPr>
            <a:r>
              <a:rPr lang="en-US" sz="4100" dirty="0">
                <a:solidFill>
                  <a:schemeClr val="bg1"/>
                </a:solidFill>
              </a:rPr>
              <a:t>55yo woman with hyperlipidemia, hypothyroidism and  longstanding difficult to control HTN  here for evaluation of HTN.  Home BP average 155/82.  </a:t>
            </a:r>
          </a:p>
          <a:p>
            <a:pPr marL="0" indent="0">
              <a:buNone/>
            </a:pPr>
            <a:r>
              <a:rPr lang="en-US" sz="4100" dirty="0">
                <a:solidFill>
                  <a:schemeClr val="bg1"/>
                </a:solidFill>
              </a:rPr>
              <a:t>Medications: telmisartan-</a:t>
            </a:r>
            <a:r>
              <a:rPr lang="en-US" sz="4100" dirty="0" err="1">
                <a:solidFill>
                  <a:schemeClr val="bg1"/>
                </a:solidFill>
              </a:rPr>
              <a:t>hctz</a:t>
            </a:r>
            <a:r>
              <a:rPr lang="en-US" sz="4100" dirty="0">
                <a:solidFill>
                  <a:schemeClr val="bg1"/>
                </a:solidFill>
              </a:rPr>
              <a:t>, nifedipine, atorvastatin, levothyroxine</a:t>
            </a:r>
          </a:p>
          <a:p>
            <a:pPr marL="0" indent="0">
              <a:buNone/>
            </a:pPr>
            <a:r>
              <a:rPr lang="en-US" sz="4100" dirty="0">
                <a:solidFill>
                  <a:schemeClr val="bg1"/>
                </a:solidFill>
              </a:rPr>
              <a:t>SH: 1ppd tobacco, social EtOH</a:t>
            </a:r>
          </a:p>
          <a:p>
            <a:pPr marL="0" indent="0">
              <a:buNone/>
            </a:pPr>
            <a:r>
              <a:rPr lang="en-US" sz="4100" dirty="0">
                <a:solidFill>
                  <a:schemeClr val="bg1"/>
                </a:solidFill>
              </a:rPr>
              <a:t>PE: 164/82, HR 76, BMI 34.  Exam normal</a:t>
            </a:r>
          </a:p>
          <a:p>
            <a:pPr marL="0" indent="0">
              <a:buNone/>
            </a:pPr>
            <a:r>
              <a:rPr lang="en-US" sz="4100" dirty="0">
                <a:solidFill>
                  <a:schemeClr val="bg1"/>
                </a:solidFill>
              </a:rPr>
              <a:t>Labs: Creatinine 0.8, K 3.8</a:t>
            </a:r>
          </a:p>
          <a:p>
            <a:pPr marL="0" indent="0">
              <a:buNone/>
            </a:pPr>
            <a:endParaRPr lang="en-US" sz="4100" dirty="0">
              <a:solidFill>
                <a:schemeClr val="bg1"/>
              </a:solidFill>
            </a:endParaRPr>
          </a:p>
          <a:p>
            <a:pPr marL="0" indent="0">
              <a:buNone/>
            </a:pPr>
            <a:endParaRPr lang="en-US" sz="3600" dirty="0">
              <a:solidFill>
                <a:schemeClr val="bg1"/>
              </a:solidFill>
            </a:endParaRPr>
          </a:p>
          <a:p>
            <a:pPr marL="0" indent="0">
              <a:buNone/>
            </a:pPr>
            <a:endParaRPr lang="en-US" sz="3600" dirty="0">
              <a:solidFill>
                <a:schemeClr val="bg1"/>
              </a:solidFill>
            </a:endParaRPr>
          </a:p>
          <a:p>
            <a:pPr marL="0" indent="0">
              <a:buNone/>
            </a:pPr>
            <a:endParaRPr lang="en-US" sz="3600" dirty="0">
              <a:solidFill>
                <a:schemeClr val="bg1"/>
              </a:solidFill>
            </a:endParaRPr>
          </a:p>
        </p:txBody>
      </p:sp>
      <p:sp>
        <p:nvSpPr>
          <p:cNvPr id="4" name="Content Placeholder 3">
            <a:extLst>
              <a:ext uri="{FF2B5EF4-FFF2-40B4-BE49-F238E27FC236}">
                <a16:creationId xmlns:a16="http://schemas.microsoft.com/office/drawing/2014/main" id="{3DF6341A-A081-4749-96EE-AEFEDCBA274C}"/>
              </a:ext>
            </a:extLst>
          </p:cNvPr>
          <p:cNvSpPr>
            <a:spLocks noGrp="1"/>
          </p:cNvSpPr>
          <p:nvPr>
            <p:ph sz="half" idx="2"/>
          </p:nvPr>
        </p:nvSpPr>
        <p:spPr>
          <a:xfrm>
            <a:off x="6172200" y="1825624"/>
            <a:ext cx="5181600" cy="4863933"/>
          </a:xfrm>
        </p:spPr>
        <p:txBody>
          <a:bodyPr>
            <a:normAutofit fontScale="70000" lnSpcReduction="20000"/>
          </a:bodyPr>
          <a:lstStyle/>
          <a:p>
            <a:pPr marL="0" indent="0">
              <a:buNone/>
            </a:pPr>
            <a:r>
              <a:rPr lang="en-US" sz="4400" dirty="0">
                <a:solidFill>
                  <a:schemeClr val="bg1"/>
                </a:solidFill>
              </a:rPr>
              <a:t>What would be a good add on therapy?</a:t>
            </a:r>
          </a:p>
          <a:p>
            <a:pPr marL="0" indent="0">
              <a:buNone/>
            </a:pPr>
            <a:endParaRPr lang="en-US" sz="4400" dirty="0">
              <a:solidFill>
                <a:schemeClr val="bg1"/>
              </a:solidFill>
            </a:endParaRPr>
          </a:p>
          <a:p>
            <a:pPr marL="742950" indent="-742950">
              <a:buAutoNum type="alphaUcPeriod"/>
            </a:pPr>
            <a:r>
              <a:rPr lang="en-US" sz="4400" dirty="0">
                <a:solidFill>
                  <a:schemeClr val="bg1"/>
                </a:solidFill>
              </a:rPr>
              <a:t>Lisinopril</a:t>
            </a:r>
          </a:p>
          <a:p>
            <a:pPr marL="742950" indent="-742950">
              <a:buAutoNum type="alphaUcPeriod"/>
            </a:pPr>
            <a:r>
              <a:rPr lang="en-US" sz="4400" dirty="0">
                <a:solidFill>
                  <a:schemeClr val="bg1"/>
                </a:solidFill>
              </a:rPr>
              <a:t>Doxazosin</a:t>
            </a:r>
          </a:p>
          <a:p>
            <a:pPr marL="742950" indent="-742950">
              <a:buAutoNum type="alphaUcPeriod"/>
            </a:pPr>
            <a:r>
              <a:rPr lang="en-US" sz="4400" dirty="0">
                <a:solidFill>
                  <a:srgbClr val="66FF33"/>
                </a:solidFill>
              </a:rPr>
              <a:t>Spironolactone</a:t>
            </a:r>
          </a:p>
          <a:p>
            <a:pPr marL="742950" indent="-742950">
              <a:buAutoNum type="alphaUcPeriod"/>
            </a:pPr>
            <a:r>
              <a:rPr lang="en-US" sz="4400" dirty="0">
                <a:solidFill>
                  <a:schemeClr val="bg1"/>
                </a:solidFill>
              </a:rPr>
              <a:t>Bisoprolol</a:t>
            </a:r>
          </a:p>
        </p:txBody>
      </p:sp>
    </p:spTree>
    <p:extLst>
      <p:ext uri="{BB962C8B-B14F-4D97-AF65-F5344CB8AC3E}">
        <p14:creationId xmlns:p14="http://schemas.microsoft.com/office/powerpoint/2010/main" val="6446821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B9B1-F28D-4A1D-B396-5F943087F514}"/>
              </a:ext>
            </a:extLst>
          </p:cNvPr>
          <p:cNvSpPr>
            <a:spLocks noGrp="1"/>
          </p:cNvSpPr>
          <p:nvPr>
            <p:ph type="title"/>
          </p:nvPr>
        </p:nvSpPr>
        <p:spPr/>
        <p:txBody>
          <a:bodyPr>
            <a:normAutofit/>
          </a:bodyPr>
          <a:lstStyle/>
          <a:p>
            <a:r>
              <a:rPr lang="en-US" sz="4800" dirty="0">
                <a:solidFill>
                  <a:srgbClr val="FFFF00"/>
                </a:solidFill>
              </a:rPr>
              <a:t>Treatment – PATHWAY 2 trial </a:t>
            </a:r>
          </a:p>
        </p:txBody>
      </p:sp>
      <p:sp>
        <p:nvSpPr>
          <p:cNvPr id="3" name="Content Placeholder 2">
            <a:extLst>
              <a:ext uri="{FF2B5EF4-FFF2-40B4-BE49-F238E27FC236}">
                <a16:creationId xmlns:a16="http://schemas.microsoft.com/office/drawing/2014/main" id="{8BA8D991-89D2-4377-AF13-4888D80C6247}"/>
              </a:ext>
            </a:extLst>
          </p:cNvPr>
          <p:cNvSpPr>
            <a:spLocks noGrp="1"/>
          </p:cNvSpPr>
          <p:nvPr>
            <p:ph idx="1"/>
          </p:nvPr>
        </p:nvSpPr>
        <p:spPr>
          <a:xfrm>
            <a:off x="838200" y="1821948"/>
            <a:ext cx="10515600" cy="4351338"/>
          </a:xfrm>
        </p:spPr>
        <p:txBody>
          <a:bodyPr>
            <a:normAutofit/>
          </a:bodyPr>
          <a:lstStyle/>
          <a:p>
            <a:pPr marL="0" indent="0">
              <a:buNone/>
            </a:pPr>
            <a:r>
              <a:rPr lang="en-US" sz="3600" dirty="0">
                <a:solidFill>
                  <a:schemeClr val="bg1"/>
                </a:solidFill>
              </a:rPr>
              <a:t>Patients randomized to 12 weeks of spironolactone, bisoprolol, doxazosin or placebo.  </a:t>
            </a:r>
          </a:p>
          <a:p>
            <a:pPr marL="0" indent="0">
              <a:buNone/>
            </a:pPr>
            <a:r>
              <a:rPr lang="en-US" sz="3600" dirty="0">
                <a:solidFill>
                  <a:schemeClr val="bg1"/>
                </a:solidFill>
              </a:rPr>
              <a:t>Spironolactone superior to:</a:t>
            </a:r>
          </a:p>
          <a:p>
            <a:pPr marL="0" indent="0">
              <a:buNone/>
            </a:pPr>
            <a:r>
              <a:rPr lang="en-US" sz="3600" dirty="0">
                <a:solidFill>
                  <a:schemeClr val="bg1"/>
                </a:solidFill>
              </a:rPr>
              <a:t>	Placebo (-8.7mmHg)</a:t>
            </a:r>
          </a:p>
          <a:p>
            <a:pPr marL="0" indent="0">
              <a:buNone/>
            </a:pPr>
            <a:r>
              <a:rPr lang="en-US" sz="3600" dirty="0">
                <a:solidFill>
                  <a:schemeClr val="bg1"/>
                </a:solidFill>
              </a:rPr>
              <a:t>	Doxazosin and bisoprolol (-4.26mmHg)</a:t>
            </a:r>
          </a:p>
          <a:p>
            <a:pPr marL="0" indent="0">
              <a:buNone/>
            </a:pPr>
            <a:r>
              <a:rPr lang="en-US" sz="3600" dirty="0">
                <a:solidFill>
                  <a:schemeClr val="bg1"/>
                </a:solidFill>
              </a:rPr>
              <a:t>	Bisoprolol (-4.48mmHg)</a:t>
            </a:r>
          </a:p>
          <a:p>
            <a:pPr marL="0" indent="0">
              <a:buNone/>
            </a:pPr>
            <a:endParaRPr lang="en-US" sz="3600" dirty="0">
              <a:solidFill>
                <a:schemeClr val="bg1"/>
              </a:solidFill>
            </a:endParaRPr>
          </a:p>
          <a:p>
            <a:pPr marL="0" indent="0">
              <a:buNone/>
            </a:pPr>
            <a:endParaRPr lang="en-US" sz="3600" dirty="0">
              <a:solidFill>
                <a:schemeClr val="bg1"/>
              </a:solidFill>
            </a:endParaRPr>
          </a:p>
          <a:p>
            <a:pPr marL="0" indent="0">
              <a:buNone/>
            </a:pPr>
            <a:endParaRPr lang="en-US" sz="3600" dirty="0">
              <a:solidFill>
                <a:schemeClr val="bg1"/>
              </a:solidFill>
            </a:endParaRPr>
          </a:p>
        </p:txBody>
      </p:sp>
      <p:sp>
        <p:nvSpPr>
          <p:cNvPr id="4" name="TextBox 3">
            <a:extLst>
              <a:ext uri="{FF2B5EF4-FFF2-40B4-BE49-F238E27FC236}">
                <a16:creationId xmlns:a16="http://schemas.microsoft.com/office/drawing/2014/main" id="{DC4F7891-1C35-4CD4-8E35-31891577D250}"/>
              </a:ext>
            </a:extLst>
          </p:cNvPr>
          <p:cNvSpPr txBox="1"/>
          <p:nvPr/>
        </p:nvSpPr>
        <p:spPr>
          <a:xfrm>
            <a:off x="352926" y="6304547"/>
            <a:ext cx="10716127" cy="369332"/>
          </a:xfrm>
          <a:prstGeom prst="rect">
            <a:avLst/>
          </a:prstGeom>
          <a:noFill/>
        </p:spPr>
        <p:txBody>
          <a:bodyPr wrap="square" rtlCol="0">
            <a:spAutoFit/>
          </a:bodyPr>
          <a:lstStyle/>
          <a:p>
            <a:r>
              <a:rPr lang="en-US" dirty="0"/>
              <a:t>Williams B et al. Lancet. 2015 Nov 21;386(10008);2059-68.</a:t>
            </a:r>
          </a:p>
        </p:txBody>
      </p:sp>
    </p:spTree>
    <p:extLst>
      <p:ext uri="{BB962C8B-B14F-4D97-AF65-F5344CB8AC3E}">
        <p14:creationId xmlns:p14="http://schemas.microsoft.com/office/powerpoint/2010/main" val="10561300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D6C08-DF2A-45C2-AFBA-A44D93F764E2}"/>
              </a:ext>
            </a:extLst>
          </p:cNvPr>
          <p:cNvSpPr>
            <a:spLocks noGrp="1"/>
          </p:cNvSpPr>
          <p:nvPr>
            <p:ph type="title"/>
          </p:nvPr>
        </p:nvSpPr>
        <p:spPr/>
        <p:txBody>
          <a:bodyPr/>
          <a:lstStyle/>
          <a:p>
            <a:r>
              <a:rPr lang="en-US" dirty="0">
                <a:solidFill>
                  <a:srgbClr val="FFFF00"/>
                </a:solidFill>
              </a:rPr>
              <a:t>Evaluation</a:t>
            </a:r>
          </a:p>
        </p:txBody>
      </p:sp>
      <p:sp>
        <p:nvSpPr>
          <p:cNvPr id="3" name="Content Placeholder 2">
            <a:extLst>
              <a:ext uri="{FF2B5EF4-FFF2-40B4-BE49-F238E27FC236}">
                <a16:creationId xmlns:a16="http://schemas.microsoft.com/office/drawing/2014/main" id="{BBE7D1F2-0904-4ADB-90AE-AA4D3719BB44}"/>
              </a:ext>
            </a:extLst>
          </p:cNvPr>
          <p:cNvSpPr>
            <a:spLocks noGrp="1"/>
          </p:cNvSpPr>
          <p:nvPr>
            <p:ph sz="half" idx="1"/>
          </p:nvPr>
        </p:nvSpPr>
        <p:spPr/>
        <p:txBody>
          <a:bodyPr>
            <a:normAutofit fontScale="92500" lnSpcReduction="20000"/>
          </a:bodyPr>
          <a:lstStyle/>
          <a:p>
            <a:pPr marL="0" indent="0">
              <a:buNone/>
            </a:pPr>
            <a:r>
              <a:rPr lang="en-US" dirty="0">
                <a:solidFill>
                  <a:schemeClr val="bg1"/>
                </a:solidFill>
              </a:rPr>
              <a:t>65yo man with uncontrolled hypertension.   Clinic BPs always  above 140/90, and home BP readings 150s-170s/90s.</a:t>
            </a:r>
          </a:p>
          <a:p>
            <a:pPr marL="0" indent="0">
              <a:buNone/>
            </a:pPr>
            <a:r>
              <a:rPr lang="en-US" dirty="0">
                <a:solidFill>
                  <a:schemeClr val="bg1"/>
                </a:solidFill>
              </a:rPr>
              <a:t>ROS: negative</a:t>
            </a:r>
          </a:p>
          <a:p>
            <a:pPr marL="0" indent="0">
              <a:buNone/>
            </a:pPr>
            <a:r>
              <a:rPr lang="en-US" dirty="0">
                <a:solidFill>
                  <a:schemeClr val="bg1"/>
                </a:solidFill>
              </a:rPr>
              <a:t>Medications: lisinopril 40mg </a:t>
            </a:r>
            <a:r>
              <a:rPr lang="en-US" dirty="0" err="1">
                <a:solidFill>
                  <a:schemeClr val="bg1"/>
                </a:solidFill>
              </a:rPr>
              <a:t>qd</a:t>
            </a:r>
            <a:r>
              <a:rPr lang="en-US" dirty="0">
                <a:solidFill>
                  <a:schemeClr val="bg1"/>
                </a:solidFill>
              </a:rPr>
              <a:t>, nifedipine 60mg </a:t>
            </a:r>
            <a:r>
              <a:rPr lang="en-US" dirty="0" err="1">
                <a:solidFill>
                  <a:schemeClr val="bg1"/>
                </a:solidFill>
              </a:rPr>
              <a:t>qd</a:t>
            </a:r>
            <a:r>
              <a:rPr lang="en-US" dirty="0">
                <a:solidFill>
                  <a:schemeClr val="bg1"/>
                </a:solidFill>
              </a:rPr>
              <a:t>, and atenolol 100mg </a:t>
            </a:r>
            <a:r>
              <a:rPr lang="en-US" dirty="0" err="1">
                <a:solidFill>
                  <a:schemeClr val="bg1"/>
                </a:solidFill>
              </a:rPr>
              <a:t>qd</a:t>
            </a:r>
            <a:endParaRPr lang="en-US" dirty="0">
              <a:solidFill>
                <a:schemeClr val="bg1"/>
              </a:solidFill>
            </a:endParaRPr>
          </a:p>
          <a:p>
            <a:pPr marL="0" indent="0">
              <a:buNone/>
            </a:pPr>
            <a:r>
              <a:rPr lang="en-US" dirty="0">
                <a:solidFill>
                  <a:schemeClr val="bg1"/>
                </a:solidFill>
              </a:rPr>
              <a:t>PE: BP 165/95, HR 62</a:t>
            </a:r>
          </a:p>
          <a:p>
            <a:pPr marL="0" indent="0">
              <a:buNone/>
            </a:pPr>
            <a:r>
              <a:rPr lang="en-US" dirty="0">
                <a:solidFill>
                  <a:schemeClr val="bg1"/>
                </a:solidFill>
              </a:rPr>
              <a:t>S4 gallop, no edema</a:t>
            </a:r>
          </a:p>
          <a:p>
            <a:pPr marL="0" indent="0">
              <a:buNone/>
            </a:pPr>
            <a:r>
              <a:rPr lang="en-US" dirty="0">
                <a:solidFill>
                  <a:schemeClr val="bg1"/>
                </a:solidFill>
              </a:rPr>
              <a:t>Labs: creatinine 1.5, potassium 4.0, urinalysis normal</a:t>
            </a:r>
          </a:p>
        </p:txBody>
      </p:sp>
      <p:sp>
        <p:nvSpPr>
          <p:cNvPr id="4" name="Content Placeholder 3">
            <a:extLst>
              <a:ext uri="{FF2B5EF4-FFF2-40B4-BE49-F238E27FC236}">
                <a16:creationId xmlns:a16="http://schemas.microsoft.com/office/drawing/2014/main" id="{2226A8D6-B963-4EE6-9870-8B62A6743CB9}"/>
              </a:ext>
            </a:extLst>
          </p:cNvPr>
          <p:cNvSpPr>
            <a:spLocks noGrp="1"/>
          </p:cNvSpPr>
          <p:nvPr>
            <p:ph sz="half" idx="2"/>
          </p:nvPr>
        </p:nvSpPr>
        <p:spPr/>
        <p:txBody>
          <a:bodyPr>
            <a:normAutofit fontScale="92500" lnSpcReduction="20000"/>
          </a:bodyPr>
          <a:lstStyle/>
          <a:p>
            <a:pPr marL="0" indent="0">
              <a:buNone/>
            </a:pPr>
            <a:r>
              <a:rPr lang="en-US" dirty="0">
                <a:solidFill>
                  <a:schemeClr val="bg1"/>
                </a:solidFill>
              </a:rPr>
              <a:t>Which is the next best step in management?</a:t>
            </a:r>
          </a:p>
          <a:p>
            <a:pPr marL="514350" indent="-514350">
              <a:buAutoNum type="alphaUcPeriod"/>
            </a:pPr>
            <a:r>
              <a:rPr lang="en-US" dirty="0">
                <a:solidFill>
                  <a:schemeClr val="bg1"/>
                </a:solidFill>
              </a:rPr>
              <a:t>Check </a:t>
            </a:r>
            <a:r>
              <a:rPr lang="en-US" dirty="0" err="1">
                <a:solidFill>
                  <a:schemeClr val="bg1"/>
                </a:solidFill>
              </a:rPr>
              <a:t>aldosterone:renin</a:t>
            </a:r>
            <a:r>
              <a:rPr lang="en-US" dirty="0">
                <a:solidFill>
                  <a:schemeClr val="bg1"/>
                </a:solidFill>
              </a:rPr>
              <a:t> ratio</a:t>
            </a:r>
          </a:p>
          <a:p>
            <a:pPr marL="514350" indent="-514350">
              <a:buAutoNum type="alphaUcPeriod"/>
            </a:pPr>
            <a:r>
              <a:rPr lang="en-US" dirty="0">
                <a:solidFill>
                  <a:schemeClr val="bg1"/>
                </a:solidFill>
              </a:rPr>
              <a:t>Check renal artery dopplers</a:t>
            </a:r>
          </a:p>
          <a:p>
            <a:pPr marL="514350" indent="-514350">
              <a:buAutoNum type="alphaUcPeriod"/>
            </a:pPr>
            <a:r>
              <a:rPr lang="en-US" dirty="0">
                <a:solidFill>
                  <a:schemeClr val="bg1"/>
                </a:solidFill>
              </a:rPr>
              <a:t>Add chlorthalidone</a:t>
            </a:r>
          </a:p>
          <a:p>
            <a:pPr marL="514350" indent="-514350">
              <a:buAutoNum type="alphaUcPeriod"/>
            </a:pPr>
            <a:r>
              <a:rPr lang="en-US" dirty="0">
                <a:solidFill>
                  <a:schemeClr val="bg1"/>
                </a:solidFill>
              </a:rPr>
              <a:t>Add clonidine</a:t>
            </a:r>
          </a:p>
        </p:txBody>
      </p:sp>
    </p:spTree>
    <p:extLst>
      <p:ext uri="{BB962C8B-B14F-4D97-AF65-F5344CB8AC3E}">
        <p14:creationId xmlns:p14="http://schemas.microsoft.com/office/powerpoint/2010/main" val="28917184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D6C08-DF2A-45C2-AFBA-A44D93F764E2}"/>
              </a:ext>
            </a:extLst>
          </p:cNvPr>
          <p:cNvSpPr>
            <a:spLocks noGrp="1"/>
          </p:cNvSpPr>
          <p:nvPr>
            <p:ph type="title"/>
          </p:nvPr>
        </p:nvSpPr>
        <p:spPr/>
        <p:txBody>
          <a:bodyPr/>
          <a:lstStyle/>
          <a:p>
            <a:r>
              <a:rPr lang="en-US" dirty="0">
                <a:solidFill>
                  <a:srgbClr val="FFFF00"/>
                </a:solidFill>
              </a:rPr>
              <a:t>Evaluation</a:t>
            </a:r>
          </a:p>
        </p:txBody>
      </p:sp>
      <p:sp>
        <p:nvSpPr>
          <p:cNvPr id="3" name="Content Placeholder 2">
            <a:extLst>
              <a:ext uri="{FF2B5EF4-FFF2-40B4-BE49-F238E27FC236}">
                <a16:creationId xmlns:a16="http://schemas.microsoft.com/office/drawing/2014/main" id="{BBE7D1F2-0904-4ADB-90AE-AA4D3719BB44}"/>
              </a:ext>
            </a:extLst>
          </p:cNvPr>
          <p:cNvSpPr>
            <a:spLocks noGrp="1"/>
          </p:cNvSpPr>
          <p:nvPr>
            <p:ph sz="half" idx="1"/>
          </p:nvPr>
        </p:nvSpPr>
        <p:spPr/>
        <p:txBody>
          <a:bodyPr>
            <a:normAutofit fontScale="92500" lnSpcReduction="20000"/>
          </a:bodyPr>
          <a:lstStyle/>
          <a:p>
            <a:pPr marL="0" indent="0">
              <a:buNone/>
            </a:pPr>
            <a:r>
              <a:rPr lang="en-US" dirty="0">
                <a:solidFill>
                  <a:schemeClr val="bg1"/>
                </a:solidFill>
              </a:rPr>
              <a:t>65yo man with uncontrolled hypertension.   Clinic BPs always  above 140/90, and home BP readings 150s-170s/90s.</a:t>
            </a:r>
          </a:p>
          <a:p>
            <a:pPr marL="0" indent="0">
              <a:buNone/>
            </a:pPr>
            <a:r>
              <a:rPr lang="en-US" dirty="0">
                <a:solidFill>
                  <a:schemeClr val="bg1"/>
                </a:solidFill>
              </a:rPr>
              <a:t>ROS: negative</a:t>
            </a:r>
          </a:p>
          <a:p>
            <a:pPr marL="0" indent="0">
              <a:buNone/>
            </a:pPr>
            <a:r>
              <a:rPr lang="en-US" dirty="0">
                <a:solidFill>
                  <a:schemeClr val="bg1"/>
                </a:solidFill>
              </a:rPr>
              <a:t>Medications: lisinopril 40mg </a:t>
            </a:r>
            <a:r>
              <a:rPr lang="en-US" dirty="0" err="1">
                <a:solidFill>
                  <a:schemeClr val="bg1"/>
                </a:solidFill>
              </a:rPr>
              <a:t>qd</a:t>
            </a:r>
            <a:r>
              <a:rPr lang="en-US" dirty="0">
                <a:solidFill>
                  <a:schemeClr val="bg1"/>
                </a:solidFill>
              </a:rPr>
              <a:t>, nifedipine 60mg </a:t>
            </a:r>
            <a:r>
              <a:rPr lang="en-US" dirty="0" err="1">
                <a:solidFill>
                  <a:schemeClr val="bg1"/>
                </a:solidFill>
              </a:rPr>
              <a:t>qd</a:t>
            </a:r>
            <a:r>
              <a:rPr lang="en-US" dirty="0">
                <a:solidFill>
                  <a:schemeClr val="bg1"/>
                </a:solidFill>
              </a:rPr>
              <a:t>, and atenolol 100mg </a:t>
            </a:r>
            <a:r>
              <a:rPr lang="en-US" dirty="0" err="1">
                <a:solidFill>
                  <a:schemeClr val="bg1"/>
                </a:solidFill>
              </a:rPr>
              <a:t>qd</a:t>
            </a:r>
            <a:endParaRPr lang="en-US" dirty="0">
              <a:solidFill>
                <a:schemeClr val="bg1"/>
              </a:solidFill>
            </a:endParaRPr>
          </a:p>
          <a:p>
            <a:pPr marL="0" indent="0">
              <a:buNone/>
            </a:pPr>
            <a:r>
              <a:rPr lang="en-US" dirty="0">
                <a:solidFill>
                  <a:schemeClr val="bg1"/>
                </a:solidFill>
              </a:rPr>
              <a:t>PE: BP 165/95, HR 62</a:t>
            </a:r>
          </a:p>
          <a:p>
            <a:pPr marL="0" indent="0">
              <a:buNone/>
            </a:pPr>
            <a:r>
              <a:rPr lang="en-US" dirty="0">
                <a:solidFill>
                  <a:schemeClr val="bg1"/>
                </a:solidFill>
              </a:rPr>
              <a:t>S4 gallop, no edema</a:t>
            </a:r>
          </a:p>
          <a:p>
            <a:pPr marL="0" indent="0">
              <a:buNone/>
            </a:pPr>
            <a:r>
              <a:rPr lang="en-US" dirty="0">
                <a:solidFill>
                  <a:schemeClr val="bg1"/>
                </a:solidFill>
              </a:rPr>
              <a:t>Labs: creatinine 1.5, potassium 4.0, urinalysis normal</a:t>
            </a:r>
          </a:p>
        </p:txBody>
      </p:sp>
      <p:sp>
        <p:nvSpPr>
          <p:cNvPr id="4" name="Content Placeholder 3">
            <a:extLst>
              <a:ext uri="{FF2B5EF4-FFF2-40B4-BE49-F238E27FC236}">
                <a16:creationId xmlns:a16="http://schemas.microsoft.com/office/drawing/2014/main" id="{2226A8D6-B963-4EE6-9870-8B62A6743CB9}"/>
              </a:ext>
            </a:extLst>
          </p:cNvPr>
          <p:cNvSpPr>
            <a:spLocks noGrp="1"/>
          </p:cNvSpPr>
          <p:nvPr>
            <p:ph sz="half" idx="2"/>
          </p:nvPr>
        </p:nvSpPr>
        <p:spPr/>
        <p:txBody>
          <a:bodyPr>
            <a:normAutofit fontScale="92500" lnSpcReduction="20000"/>
          </a:bodyPr>
          <a:lstStyle/>
          <a:p>
            <a:pPr marL="0" indent="0">
              <a:buNone/>
            </a:pPr>
            <a:r>
              <a:rPr lang="en-US" dirty="0">
                <a:solidFill>
                  <a:schemeClr val="bg1"/>
                </a:solidFill>
              </a:rPr>
              <a:t>Which is the next best step in management?</a:t>
            </a:r>
          </a:p>
          <a:p>
            <a:pPr marL="514350" indent="-514350">
              <a:buAutoNum type="alphaUcPeriod"/>
            </a:pPr>
            <a:r>
              <a:rPr lang="en-US" dirty="0">
                <a:solidFill>
                  <a:schemeClr val="bg1"/>
                </a:solidFill>
              </a:rPr>
              <a:t>Check </a:t>
            </a:r>
            <a:r>
              <a:rPr lang="en-US" dirty="0" err="1">
                <a:solidFill>
                  <a:schemeClr val="bg1"/>
                </a:solidFill>
              </a:rPr>
              <a:t>aldosterone:renin</a:t>
            </a:r>
            <a:r>
              <a:rPr lang="en-US" dirty="0">
                <a:solidFill>
                  <a:schemeClr val="bg1"/>
                </a:solidFill>
              </a:rPr>
              <a:t> ratio</a:t>
            </a:r>
          </a:p>
          <a:p>
            <a:pPr marL="514350" indent="-514350">
              <a:buAutoNum type="alphaUcPeriod"/>
            </a:pPr>
            <a:r>
              <a:rPr lang="en-US" dirty="0">
                <a:solidFill>
                  <a:schemeClr val="bg1"/>
                </a:solidFill>
              </a:rPr>
              <a:t>Check renal artery dopplers</a:t>
            </a:r>
          </a:p>
          <a:p>
            <a:pPr marL="514350" indent="-514350">
              <a:buAutoNum type="alphaUcPeriod"/>
            </a:pPr>
            <a:r>
              <a:rPr lang="en-US" dirty="0">
                <a:solidFill>
                  <a:srgbClr val="66FF33"/>
                </a:solidFill>
              </a:rPr>
              <a:t>Add chlorthalidone</a:t>
            </a:r>
          </a:p>
          <a:p>
            <a:pPr marL="514350" indent="-514350">
              <a:buAutoNum type="alphaUcPeriod"/>
            </a:pPr>
            <a:r>
              <a:rPr lang="en-US" dirty="0">
                <a:solidFill>
                  <a:schemeClr val="bg1"/>
                </a:solidFill>
              </a:rPr>
              <a:t>Add clonidine</a:t>
            </a:r>
          </a:p>
          <a:p>
            <a:pPr marL="514350" indent="-514350">
              <a:buAutoNum type="alphaUcPeriod"/>
            </a:pPr>
            <a:endParaRPr lang="en-US" dirty="0">
              <a:solidFill>
                <a:schemeClr val="bg1"/>
              </a:solidFill>
            </a:endParaRPr>
          </a:p>
          <a:p>
            <a:pPr marL="0" indent="0">
              <a:buNone/>
            </a:pPr>
            <a:r>
              <a:rPr lang="en-US" dirty="0">
                <a:solidFill>
                  <a:schemeClr val="bg1"/>
                </a:solidFill>
              </a:rPr>
              <a:t>Resistant HTN: Addition of a diuretic is needed before diagnosing a patient with resistant hypertension</a:t>
            </a:r>
          </a:p>
        </p:txBody>
      </p:sp>
    </p:spTree>
    <p:extLst>
      <p:ext uri="{BB962C8B-B14F-4D97-AF65-F5344CB8AC3E}">
        <p14:creationId xmlns:p14="http://schemas.microsoft.com/office/powerpoint/2010/main" val="34917637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0DD8CD9D-7FF1-4C8C-8CAF-AF82E85AE87A}"/>
              </a:ext>
            </a:extLst>
          </p:cNvPr>
          <p:cNvSpPr>
            <a:spLocks noGrp="1" noChangeArrowheads="1"/>
          </p:cNvSpPr>
          <p:nvPr>
            <p:ph type="title"/>
          </p:nvPr>
        </p:nvSpPr>
        <p:spPr/>
        <p:txBody>
          <a:bodyPr/>
          <a:lstStyle/>
          <a:p>
            <a:r>
              <a:rPr lang="en-US" altLang="en-US" dirty="0">
                <a:solidFill>
                  <a:srgbClr val="FFFF66"/>
                </a:solidFill>
              </a:rPr>
              <a:t>Secondary HTN: Who Should Be Worked Up?</a:t>
            </a:r>
          </a:p>
        </p:txBody>
      </p:sp>
      <p:sp>
        <p:nvSpPr>
          <p:cNvPr id="73731" name="Rectangle 3">
            <a:extLst>
              <a:ext uri="{FF2B5EF4-FFF2-40B4-BE49-F238E27FC236}">
                <a16:creationId xmlns:a16="http://schemas.microsoft.com/office/drawing/2014/main" id="{B17FE2BE-4A33-4CBD-8661-4422D70799EC}"/>
              </a:ext>
            </a:extLst>
          </p:cNvPr>
          <p:cNvSpPr>
            <a:spLocks noGrp="1" noChangeArrowheads="1"/>
          </p:cNvSpPr>
          <p:nvPr>
            <p:ph idx="1"/>
          </p:nvPr>
        </p:nvSpPr>
        <p:spPr/>
        <p:txBody>
          <a:bodyPr/>
          <a:lstStyle/>
          <a:p>
            <a:pPr>
              <a:lnSpc>
                <a:spcPct val="80000"/>
              </a:lnSpc>
            </a:pPr>
            <a:r>
              <a:rPr lang="en-US" altLang="en-US" dirty="0">
                <a:solidFill>
                  <a:schemeClr val="bg1"/>
                </a:solidFill>
              </a:rPr>
              <a:t>Young patients (childhood or adolescence), especially without family history</a:t>
            </a:r>
          </a:p>
          <a:p>
            <a:pPr>
              <a:lnSpc>
                <a:spcPct val="80000"/>
              </a:lnSpc>
            </a:pPr>
            <a:r>
              <a:rPr lang="en-US" altLang="en-US" dirty="0">
                <a:solidFill>
                  <a:schemeClr val="bg1"/>
                </a:solidFill>
              </a:rPr>
              <a:t>Resistant HTN</a:t>
            </a:r>
          </a:p>
          <a:p>
            <a:pPr>
              <a:lnSpc>
                <a:spcPct val="80000"/>
              </a:lnSpc>
            </a:pPr>
            <a:r>
              <a:rPr lang="en-US" altLang="en-US" dirty="0">
                <a:solidFill>
                  <a:schemeClr val="bg1"/>
                </a:solidFill>
              </a:rPr>
              <a:t>Abrupt worsening of HTN</a:t>
            </a:r>
          </a:p>
          <a:p>
            <a:pPr>
              <a:lnSpc>
                <a:spcPct val="80000"/>
              </a:lnSpc>
            </a:pPr>
            <a:r>
              <a:rPr lang="en-US" altLang="en-US" dirty="0">
                <a:solidFill>
                  <a:schemeClr val="bg1"/>
                </a:solidFill>
              </a:rPr>
              <a:t>Clinical features of disorder causing hypertension</a:t>
            </a:r>
          </a:p>
        </p:txBody>
      </p:sp>
    </p:spTree>
    <p:extLst>
      <p:ext uri="{BB962C8B-B14F-4D97-AF65-F5344CB8AC3E}">
        <p14:creationId xmlns:p14="http://schemas.microsoft.com/office/powerpoint/2010/main" val="22690057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0DD8CD9D-7FF1-4C8C-8CAF-AF82E85AE87A}"/>
              </a:ext>
            </a:extLst>
          </p:cNvPr>
          <p:cNvSpPr>
            <a:spLocks noGrp="1" noChangeArrowheads="1"/>
          </p:cNvSpPr>
          <p:nvPr>
            <p:ph type="title"/>
          </p:nvPr>
        </p:nvSpPr>
        <p:spPr/>
        <p:txBody>
          <a:bodyPr/>
          <a:lstStyle/>
          <a:p>
            <a:r>
              <a:rPr lang="en-US" altLang="en-US" dirty="0">
                <a:solidFill>
                  <a:srgbClr val="FFFF66"/>
                </a:solidFill>
              </a:rPr>
              <a:t>Clinical Patterns of Secondary HTN</a:t>
            </a:r>
          </a:p>
        </p:txBody>
      </p:sp>
      <p:sp>
        <p:nvSpPr>
          <p:cNvPr id="73731" name="Rectangle 3">
            <a:extLst>
              <a:ext uri="{FF2B5EF4-FFF2-40B4-BE49-F238E27FC236}">
                <a16:creationId xmlns:a16="http://schemas.microsoft.com/office/drawing/2014/main" id="{B17FE2BE-4A33-4CBD-8661-4422D70799EC}"/>
              </a:ext>
            </a:extLst>
          </p:cNvPr>
          <p:cNvSpPr>
            <a:spLocks noGrp="1" noChangeArrowheads="1"/>
          </p:cNvSpPr>
          <p:nvPr>
            <p:ph idx="1"/>
          </p:nvPr>
        </p:nvSpPr>
        <p:spPr/>
        <p:txBody>
          <a:bodyPr/>
          <a:lstStyle/>
          <a:p>
            <a:pPr>
              <a:lnSpc>
                <a:spcPct val="80000"/>
              </a:lnSpc>
            </a:pPr>
            <a:r>
              <a:rPr lang="en-US" altLang="en-US" dirty="0">
                <a:solidFill>
                  <a:schemeClr val="bg1"/>
                </a:solidFill>
              </a:rPr>
              <a:t>Renovascular HTN</a:t>
            </a:r>
          </a:p>
          <a:p>
            <a:pPr lvl="1">
              <a:lnSpc>
                <a:spcPct val="80000"/>
              </a:lnSpc>
            </a:pPr>
            <a:r>
              <a:rPr lang="en-US" altLang="en-US" dirty="0">
                <a:solidFill>
                  <a:schemeClr val="bg1"/>
                </a:solidFill>
              </a:rPr>
              <a:t>Early &lt;30 or late &gt; 50 onset</a:t>
            </a:r>
          </a:p>
          <a:p>
            <a:pPr lvl="1">
              <a:lnSpc>
                <a:spcPct val="80000"/>
              </a:lnSpc>
            </a:pPr>
            <a:r>
              <a:rPr lang="en-US" altLang="en-US" dirty="0">
                <a:solidFill>
                  <a:schemeClr val="bg1"/>
                </a:solidFill>
              </a:rPr>
              <a:t>Acceleration of treated HTN</a:t>
            </a:r>
          </a:p>
          <a:p>
            <a:pPr lvl="1">
              <a:lnSpc>
                <a:spcPct val="80000"/>
              </a:lnSpc>
            </a:pPr>
            <a:r>
              <a:rPr lang="en-US" altLang="en-US" dirty="0">
                <a:solidFill>
                  <a:schemeClr val="bg1"/>
                </a:solidFill>
              </a:rPr>
              <a:t>Worsening renal function during HTN treatment</a:t>
            </a:r>
          </a:p>
          <a:p>
            <a:pPr lvl="1">
              <a:lnSpc>
                <a:spcPct val="80000"/>
              </a:lnSpc>
            </a:pPr>
            <a:r>
              <a:rPr lang="en-US" altLang="en-US" dirty="0">
                <a:solidFill>
                  <a:schemeClr val="bg1"/>
                </a:solidFill>
              </a:rPr>
              <a:t>Flash pulmonary edema</a:t>
            </a:r>
          </a:p>
          <a:p>
            <a:pPr lvl="1">
              <a:lnSpc>
                <a:spcPct val="80000"/>
              </a:lnSpc>
            </a:pPr>
            <a:r>
              <a:rPr lang="en-US" altLang="en-US" dirty="0">
                <a:solidFill>
                  <a:schemeClr val="bg1"/>
                </a:solidFill>
              </a:rPr>
              <a:t>Progressive renal failure</a:t>
            </a:r>
          </a:p>
          <a:p>
            <a:pPr>
              <a:lnSpc>
                <a:spcPct val="80000"/>
              </a:lnSpc>
            </a:pPr>
            <a:r>
              <a:rPr lang="en-US" altLang="en-US" dirty="0">
                <a:solidFill>
                  <a:schemeClr val="bg1"/>
                </a:solidFill>
              </a:rPr>
              <a:t>Hyperaldosteronism</a:t>
            </a:r>
          </a:p>
          <a:p>
            <a:pPr lvl="1">
              <a:lnSpc>
                <a:spcPct val="80000"/>
              </a:lnSpc>
            </a:pPr>
            <a:r>
              <a:rPr lang="en-US" altLang="en-US" dirty="0">
                <a:solidFill>
                  <a:schemeClr val="bg1"/>
                </a:solidFill>
              </a:rPr>
              <a:t>Hypokalemia, metabolic alkalosis (muscle weakness, cramps)</a:t>
            </a:r>
          </a:p>
          <a:p>
            <a:pPr>
              <a:lnSpc>
                <a:spcPct val="80000"/>
              </a:lnSpc>
            </a:pPr>
            <a:r>
              <a:rPr lang="en-US" altLang="en-US" dirty="0">
                <a:solidFill>
                  <a:schemeClr val="bg1"/>
                </a:solidFill>
              </a:rPr>
              <a:t>Pheochromocytoma</a:t>
            </a:r>
          </a:p>
          <a:p>
            <a:pPr lvl="1">
              <a:lnSpc>
                <a:spcPct val="80000"/>
              </a:lnSpc>
            </a:pPr>
            <a:r>
              <a:rPr lang="en-US" altLang="en-US" dirty="0">
                <a:solidFill>
                  <a:schemeClr val="bg1"/>
                </a:solidFill>
              </a:rPr>
              <a:t>Headache, sweating, tachycardia, anxiety, chest/</a:t>
            </a:r>
            <a:r>
              <a:rPr lang="en-US" altLang="en-US" dirty="0" err="1">
                <a:solidFill>
                  <a:schemeClr val="bg1"/>
                </a:solidFill>
              </a:rPr>
              <a:t>abd</a:t>
            </a:r>
            <a:r>
              <a:rPr lang="en-US" altLang="en-US" dirty="0">
                <a:solidFill>
                  <a:schemeClr val="bg1"/>
                </a:solidFill>
              </a:rPr>
              <a:t> pain, nausea/vomiting</a:t>
            </a:r>
          </a:p>
        </p:txBody>
      </p:sp>
    </p:spTree>
    <p:extLst>
      <p:ext uri="{BB962C8B-B14F-4D97-AF65-F5344CB8AC3E}">
        <p14:creationId xmlns:p14="http://schemas.microsoft.com/office/powerpoint/2010/main" val="35024483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90C708F9-397D-4BB5-9828-5928864B8880}"/>
              </a:ext>
            </a:extLst>
          </p:cNvPr>
          <p:cNvSpPr>
            <a:spLocks noGrp="1" noChangeArrowheads="1"/>
          </p:cNvSpPr>
          <p:nvPr>
            <p:ph type="title"/>
          </p:nvPr>
        </p:nvSpPr>
        <p:spPr/>
        <p:txBody>
          <a:bodyPr/>
          <a:lstStyle/>
          <a:p>
            <a:r>
              <a:rPr lang="en-US" altLang="en-US" dirty="0">
                <a:solidFill>
                  <a:srgbClr val="FFFF66"/>
                </a:solidFill>
              </a:rPr>
              <a:t>Secondary HTN: Classification</a:t>
            </a:r>
          </a:p>
        </p:txBody>
      </p:sp>
      <p:sp>
        <p:nvSpPr>
          <p:cNvPr id="9219" name="Rectangle 3">
            <a:extLst>
              <a:ext uri="{FF2B5EF4-FFF2-40B4-BE49-F238E27FC236}">
                <a16:creationId xmlns:a16="http://schemas.microsoft.com/office/drawing/2014/main" id="{4282A8DA-8DF7-42FD-B8DC-D5BFAB4EB531}"/>
              </a:ext>
            </a:extLst>
          </p:cNvPr>
          <p:cNvSpPr>
            <a:spLocks noGrp="1" noChangeArrowheads="1"/>
          </p:cNvSpPr>
          <p:nvPr>
            <p:ph type="body" sz="half" idx="1"/>
          </p:nvPr>
        </p:nvSpPr>
        <p:spPr/>
        <p:txBody>
          <a:bodyPr/>
          <a:lstStyle/>
          <a:p>
            <a:pPr>
              <a:lnSpc>
                <a:spcPct val="90000"/>
              </a:lnSpc>
            </a:pPr>
            <a:r>
              <a:rPr lang="en-US" altLang="en-US">
                <a:solidFill>
                  <a:schemeClr val="bg1"/>
                </a:solidFill>
              </a:rPr>
              <a:t>Renal disease</a:t>
            </a:r>
          </a:p>
          <a:p>
            <a:pPr>
              <a:lnSpc>
                <a:spcPct val="90000"/>
              </a:lnSpc>
            </a:pPr>
            <a:endParaRPr lang="en-US" altLang="en-US">
              <a:solidFill>
                <a:schemeClr val="bg1"/>
              </a:solidFill>
            </a:endParaRPr>
          </a:p>
          <a:p>
            <a:pPr>
              <a:lnSpc>
                <a:spcPct val="90000"/>
              </a:lnSpc>
            </a:pPr>
            <a:endParaRPr lang="en-US" altLang="en-US">
              <a:solidFill>
                <a:schemeClr val="bg1"/>
              </a:solidFill>
            </a:endParaRPr>
          </a:p>
          <a:p>
            <a:pPr>
              <a:lnSpc>
                <a:spcPct val="90000"/>
              </a:lnSpc>
            </a:pPr>
            <a:endParaRPr lang="en-US" altLang="en-US">
              <a:solidFill>
                <a:schemeClr val="bg1"/>
              </a:solidFill>
            </a:endParaRPr>
          </a:p>
          <a:p>
            <a:pPr>
              <a:lnSpc>
                <a:spcPct val="90000"/>
              </a:lnSpc>
            </a:pPr>
            <a:r>
              <a:rPr lang="en-US" altLang="en-US">
                <a:solidFill>
                  <a:schemeClr val="bg1"/>
                </a:solidFill>
              </a:rPr>
              <a:t>Renovascular HTN</a:t>
            </a:r>
          </a:p>
          <a:p>
            <a:pPr lvl="1">
              <a:lnSpc>
                <a:spcPct val="90000"/>
              </a:lnSpc>
            </a:pPr>
            <a:r>
              <a:rPr lang="en-US" altLang="en-US">
                <a:solidFill>
                  <a:schemeClr val="bg1"/>
                </a:solidFill>
              </a:rPr>
              <a:t>Fibromuscular disease</a:t>
            </a:r>
          </a:p>
          <a:p>
            <a:pPr lvl="1">
              <a:lnSpc>
                <a:spcPct val="90000"/>
              </a:lnSpc>
            </a:pPr>
            <a:r>
              <a:rPr lang="en-US" altLang="en-US">
                <a:solidFill>
                  <a:schemeClr val="bg1"/>
                </a:solidFill>
              </a:rPr>
              <a:t>Atherosclerotic disease</a:t>
            </a:r>
          </a:p>
          <a:p>
            <a:pPr>
              <a:lnSpc>
                <a:spcPct val="90000"/>
              </a:lnSpc>
            </a:pPr>
            <a:endParaRPr lang="en-US" altLang="en-US">
              <a:solidFill>
                <a:schemeClr val="bg1"/>
              </a:solidFill>
            </a:endParaRPr>
          </a:p>
        </p:txBody>
      </p:sp>
      <p:sp>
        <p:nvSpPr>
          <p:cNvPr id="9221" name="Rectangle 5">
            <a:extLst>
              <a:ext uri="{FF2B5EF4-FFF2-40B4-BE49-F238E27FC236}">
                <a16:creationId xmlns:a16="http://schemas.microsoft.com/office/drawing/2014/main" id="{E5CAE955-579D-4FBD-BE5B-03C593353BB9}"/>
              </a:ext>
            </a:extLst>
          </p:cNvPr>
          <p:cNvSpPr>
            <a:spLocks noGrp="1" noChangeArrowheads="1"/>
          </p:cNvSpPr>
          <p:nvPr>
            <p:ph type="body" sz="half" idx="2"/>
          </p:nvPr>
        </p:nvSpPr>
        <p:spPr>
          <a:xfrm>
            <a:off x="6172200" y="1600200"/>
            <a:ext cx="4038600" cy="4953000"/>
          </a:xfrm>
        </p:spPr>
        <p:txBody>
          <a:bodyPr/>
          <a:lstStyle/>
          <a:p>
            <a:pPr>
              <a:lnSpc>
                <a:spcPct val="90000"/>
              </a:lnSpc>
            </a:pPr>
            <a:r>
              <a:rPr lang="en-US" altLang="en-US">
                <a:solidFill>
                  <a:schemeClr val="bg1"/>
                </a:solidFill>
              </a:rPr>
              <a:t>Endocrine causes</a:t>
            </a:r>
          </a:p>
          <a:p>
            <a:pPr lvl="1">
              <a:lnSpc>
                <a:spcPct val="90000"/>
              </a:lnSpc>
            </a:pPr>
            <a:r>
              <a:rPr lang="en-US" altLang="en-US">
                <a:solidFill>
                  <a:schemeClr val="bg1"/>
                </a:solidFill>
              </a:rPr>
              <a:t>Adrenal cortex	</a:t>
            </a:r>
          </a:p>
          <a:p>
            <a:pPr lvl="2">
              <a:lnSpc>
                <a:spcPct val="90000"/>
              </a:lnSpc>
            </a:pPr>
            <a:r>
              <a:rPr lang="en-US" altLang="en-US">
                <a:solidFill>
                  <a:schemeClr val="bg1"/>
                </a:solidFill>
              </a:rPr>
              <a:t>Primary aldosteronism</a:t>
            </a:r>
          </a:p>
          <a:p>
            <a:pPr lvl="2">
              <a:lnSpc>
                <a:spcPct val="90000"/>
              </a:lnSpc>
            </a:pPr>
            <a:r>
              <a:rPr lang="en-US" altLang="en-US">
                <a:solidFill>
                  <a:schemeClr val="bg1"/>
                </a:solidFill>
              </a:rPr>
              <a:t>Pseudoaldosteronism</a:t>
            </a:r>
          </a:p>
          <a:p>
            <a:pPr lvl="2">
              <a:lnSpc>
                <a:spcPct val="90000"/>
              </a:lnSpc>
            </a:pPr>
            <a:r>
              <a:rPr lang="en-US" altLang="en-US">
                <a:solidFill>
                  <a:schemeClr val="bg1"/>
                </a:solidFill>
              </a:rPr>
              <a:t>Cushing’s syndrome</a:t>
            </a:r>
          </a:p>
          <a:p>
            <a:pPr lvl="1">
              <a:lnSpc>
                <a:spcPct val="90000"/>
              </a:lnSpc>
            </a:pPr>
            <a:r>
              <a:rPr lang="en-US" altLang="en-US">
                <a:solidFill>
                  <a:schemeClr val="bg1"/>
                </a:solidFill>
              </a:rPr>
              <a:t>Adrenal medulla</a:t>
            </a:r>
          </a:p>
          <a:p>
            <a:pPr lvl="2">
              <a:lnSpc>
                <a:spcPct val="90000"/>
              </a:lnSpc>
            </a:pPr>
            <a:r>
              <a:rPr lang="en-US" altLang="en-US">
                <a:solidFill>
                  <a:schemeClr val="bg1"/>
                </a:solidFill>
              </a:rPr>
              <a:t>Pheochromocytoma</a:t>
            </a:r>
          </a:p>
          <a:p>
            <a:pPr lvl="1">
              <a:lnSpc>
                <a:spcPct val="90000"/>
              </a:lnSpc>
            </a:pPr>
            <a:r>
              <a:rPr lang="en-US" altLang="en-US">
                <a:solidFill>
                  <a:schemeClr val="bg1"/>
                </a:solidFill>
              </a:rPr>
              <a:t>Pituitary</a:t>
            </a:r>
          </a:p>
          <a:p>
            <a:pPr lvl="2">
              <a:lnSpc>
                <a:spcPct val="90000"/>
              </a:lnSpc>
            </a:pPr>
            <a:r>
              <a:rPr lang="en-US" altLang="en-US">
                <a:solidFill>
                  <a:schemeClr val="bg1"/>
                </a:solidFill>
              </a:rPr>
              <a:t>Cushing’s disease</a:t>
            </a:r>
          </a:p>
          <a:p>
            <a:pPr lvl="2">
              <a:lnSpc>
                <a:spcPct val="90000"/>
              </a:lnSpc>
            </a:pPr>
            <a:r>
              <a:rPr lang="en-US" altLang="en-US">
                <a:solidFill>
                  <a:schemeClr val="bg1"/>
                </a:solidFill>
              </a:rPr>
              <a:t>Acromegaly</a:t>
            </a:r>
          </a:p>
          <a:p>
            <a:pPr lvl="1">
              <a:lnSpc>
                <a:spcPct val="90000"/>
              </a:lnSpc>
            </a:pPr>
            <a:r>
              <a:rPr lang="en-US" altLang="en-US">
                <a:solidFill>
                  <a:schemeClr val="bg1"/>
                </a:solidFill>
              </a:rPr>
              <a:t>Thyroid (hypo/hyper)</a:t>
            </a:r>
          </a:p>
          <a:p>
            <a:pPr lvl="1">
              <a:lnSpc>
                <a:spcPct val="90000"/>
              </a:lnSpc>
            </a:pPr>
            <a:r>
              <a:rPr lang="en-US" altLang="en-US">
                <a:solidFill>
                  <a:schemeClr val="bg1"/>
                </a:solidFill>
              </a:rPr>
              <a:t>Renin secreting tumors</a:t>
            </a:r>
          </a:p>
        </p:txBody>
      </p:sp>
    </p:spTree>
    <p:extLst>
      <p:ext uri="{BB962C8B-B14F-4D97-AF65-F5344CB8AC3E}">
        <p14:creationId xmlns:p14="http://schemas.microsoft.com/office/powerpoint/2010/main" val="4510297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DCA829C5-4AEE-4AD4-AC9B-D858FE0C3E24}"/>
              </a:ext>
            </a:extLst>
          </p:cNvPr>
          <p:cNvSpPr>
            <a:spLocks noGrp="1" noChangeArrowheads="1"/>
          </p:cNvSpPr>
          <p:nvPr>
            <p:ph type="title"/>
          </p:nvPr>
        </p:nvSpPr>
        <p:spPr/>
        <p:txBody>
          <a:bodyPr/>
          <a:lstStyle/>
          <a:p>
            <a:r>
              <a:rPr lang="en-US" altLang="en-US" dirty="0">
                <a:solidFill>
                  <a:srgbClr val="FFFF66"/>
                </a:solidFill>
              </a:rPr>
              <a:t>Secondary Hypertension</a:t>
            </a:r>
          </a:p>
        </p:txBody>
      </p:sp>
      <p:sp>
        <p:nvSpPr>
          <p:cNvPr id="4099" name="Rectangle 3">
            <a:extLst>
              <a:ext uri="{FF2B5EF4-FFF2-40B4-BE49-F238E27FC236}">
                <a16:creationId xmlns:a16="http://schemas.microsoft.com/office/drawing/2014/main" id="{B39C82DF-DAC5-48F5-A9AF-55D174598166}"/>
              </a:ext>
            </a:extLst>
          </p:cNvPr>
          <p:cNvSpPr>
            <a:spLocks noGrp="1" noChangeArrowheads="1"/>
          </p:cNvSpPr>
          <p:nvPr>
            <p:ph type="body" sz="half" idx="1"/>
          </p:nvPr>
        </p:nvSpPr>
        <p:spPr>
          <a:xfrm>
            <a:off x="231648" y="1690688"/>
            <a:ext cx="5580762" cy="4830763"/>
          </a:xfrm>
        </p:spPr>
        <p:txBody>
          <a:bodyPr>
            <a:normAutofit lnSpcReduction="10000"/>
          </a:bodyPr>
          <a:lstStyle/>
          <a:p>
            <a:pPr>
              <a:lnSpc>
                <a:spcPct val="80000"/>
              </a:lnSpc>
              <a:buFontTx/>
              <a:buNone/>
            </a:pPr>
            <a:r>
              <a:rPr lang="en-US" altLang="en-US" sz="2400" dirty="0">
                <a:solidFill>
                  <a:schemeClr val="bg1"/>
                </a:solidFill>
              </a:rPr>
              <a:t>A 65-year-old woman is evaluated for resistant hypertension. Despite use of antihypertensive therapy for over 20 years, her blood pressure usually is approximately 160/90 mm Hg. For several years she has been taking amlodipine, 10 mg/d, and metoprolol, 100 mg/d. However, her regimen recently was changed to lisinopril, 20 mg/d, and sustained-release verapamil, 180 mg/d. </a:t>
            </a:r>
          </a:p>
          <a:p>
            <a:pPr>
              <a:lnSpc>
                <a:spcPct val="80000"/>
              </a:lnSpc>
              <a:buFontTx/>
              <a:buNone/>
            </a:pPr>
            <a:endParaRPr lang="en-US" altLang="en-US" sz="2400" dirty="0">
              <a:solidFill>
                <a:schemeClr val="bg1"/>
              </a:solidFill>
            </a:endParaRPr>
          </a:p>
          <a:p>
            <a:pPr>
              <a:lnSpc>
                <a:spcPct val="80000"/>
              </a:lnSpc>
              <a:buFontTx/>
              <a:buNone/>
            </a:pPr>
            <a:r>
              <a:rPr lang="en-US" altLang="en-US" sz="2400" dirty="0">
                <a:solidFill>
                  <a:schemeClr val="bg1"/>
                </a:solidFill>
              </a:rPr>
              <a:t>PE: BP 178/100 mmHg</a:t>
            </a:r>
          </a:p>
          <a:p>
            <a:pPr>
              <a:lnSpc>
                <a:spcPct val="80000"/>
              </a:lnSpc>
              <a:buFontTx/>
              <a:buNone/>
            </a:pPr>
            <a:r>
              <a:rPr lang="en-US" altLang="en-US" sz="2400" dirty="0">
                <a:solidFill>
                  <a:schemeClr val="bg1"/>
                </a:solidFill>
              </a:rPr>
              <a:t>CV PMI prominent and laterally displaced</a:t>
            </a:r>
          </a:p>
          <a:p>
            <a:pPr>
              <a:lnSpc>
                <a:spcPct val="80000"/>
              </a:lnSpc>
              <a:buFontTx/>
              <a:buNone/>
            </a:pPr>
            <a:r>
              <a:rPr lang="en-US" altLang="en-US" sz="2400" dirty="0">
                <a:solidFill>
                  <a:schemeClr val="bg1"/>
                </a:solidFill>
              </a:rPr>
              <a:t>Lungs CTA</a:t>
            </a:r>
          </a:p>
          <a:p>
            <a:pPr>
              <a:lnSpc>
                <a:spcPct val="80000"/>
              </a:lnSpc>
              <a:buFontTx/>
              <a:buNone/>
            </a:pPr>
            <a:r>
              <a:rPr lang="en-US" altLang="en-US" sz="2400" dirty="0">
                <a:solidFill>
                  <a:schemeClr val="bg1"/>
                </a:solidFill>
              </a:rPr>
              <a:t>Otherwise normal</a:t>
            </a:r>
          </a:p>
          <a:p>
            <a:pPr>
              <a:lnSpc>
                <a:spcPct val="80000"/>
              </a:lnSpc>
              <a:buFontTx/>
              <a:buNone/>
            </a:pPr>
            <a:endParaRPr lang="en-US" altLang="en-US" sz="2400" dirty="0">
              <a:solidFill>
                <a:schemeClr val="bg1"/>
              </a:solidFill>
            </a:endParaRPr>
          </a:p>
        </p:txBody>
      </p:sp>
      <p:sp>
        <p:nvSpPr>
          <p:cNvPr id="4100" name="Rectangle 4">
            <a:extLst>
              <a:ext uri="{FF2B5EF4-FFF2-40B4-BE49-F238E27FC236}">
                <a16:creationId xmlns:a16="http://schemas.microsoft.com/office/drawing/2014/main" id="{2A2B0B59-A667-4558-B711-7AE9046CFF8E}"/>
              </a:ext>
            </a:extLst>
          </p:cNvPr>
          <p:cNvSpPr>
            <a:spLocks noGrp="1" noChangeArrowheads="1"/>
          </p:cNvSpPr>
          <p:nvPr>
            <p:ph type="body" sz="half" idx="2"/>
          </p:nvPr>
        </p:nvSpPr>
        <p:spPr>
          <a:xfrm>
            <a:off x="6200480" y="1585912"/>
            <a:ext cx="5759871" cy="4906963"/>
          </a:xfrm>
        </p:spPr>
        <p:txBody>
          <a:bodyPr>
            <a:normAutofit fontScale="85000" lnSpcReduction="20000"/>
          </a:bodyPr>
          <a:lstStyle/>
          <a:p>
            <a:pPr>
              <a:lnSpc>
                <a:spcPct val="80000"/>
              </a:lnSpc>
              <a:buFontTx/>
              <a:buNone/>
            </a:pPr>
            <a:r>
              <a:rPr lang="en-US" altLang="en-US" sz="2000" b="1" dirty="0">
                <a:solidFill>
                  <a:schemeClr val="bg1"/>
                </a:solidFill>
              </a:rPr>
              <a:t>Laboratory Studies</a:t>
            </a:r>
          </a:p>
          <a:p>
            <a:pPr>
              <a:lnSpc>
                <a:spcPct val="80000"/>
              </a:lnSpc>
              <a:buFontTx/>
              <a:buNone/>
            </a:pPr>
            <a:r>
              <a:rPr lang="en-US" altLang="en-US" sz="2000" dirty="0">
                <a:solidFill>
                  <a:schemeClr val="bg1"/>
                </a:solidFill>
              </a:rPr>
              <a:t>BUN 18 mg/dL</a:t>
            </a:r>
          </a:p>
          <a:p>
            <a:pPr>
              <a:lnSpc>
                <a:spcPct val="80000"/>
              </a:lnSpc>
              <a:buFontTx/>
              <a:buNone/>
            </a:pPr>
            <a:r>
              <a:rPr lang="en-US" altLang="en-US" sz="2000" dirty="0">
                <a:solidFill>
                  <a:schemeClr val="bg1"/>
                </a:solidFill>
              </a:rPr>
              <a:t>Creatinine 0.9 mg/dL</a:t>
            </a:r>
          </a:p>
          <a:p>
            <a:pPr>
              <a:lnSpc>
                <a:spcPct val="80000"/>
              </a:lnSpc>
              <a:buFontTx/>
              <a:buNone/>
            </a:pPr>
            <a:r>
              <a:rPr lang="en-US" altLang="en-US" sz="2000" dirty="0">
                <a:solidFill>
                  <a:schemeClr val="bg1"/>
                </a:solidFill>
              </a:rPr>
              <a:t>Sodium 147 </a:t>
            </a:r>
            <a:r>
              <a:rPr lang="en-US" altLang="en-US" sz="2000" dirty="0" err="1">
                <a:solidFill>
                  <a:schemeClr val="bg1"/>
                </a:solidFill>
              </a:rPr>
              <a:t>meq</a:t>
            </a:r>
            <a:r>
              <a:rPr lang="en-US" altLang="en-US" sz="2000" dirty="0">
                <a:solidFill>
                  <a:schemeClr val="bg1"/>
                </a:solidFill>
              </a:rPr>
              <a:t>/L </a:t>
            </a:r>
          </a:p>
          <a:p>
            <a:pPr>
              <a:lnSpc>
                <a:spcPct val="80000"/>
              </a:lnSpc>
              <a:buFontTx/>
              <a:buNone/>
            </a:pPr>
            <a:r>
              <a:rPr lang="en-US" altLang="en-US" sz="2000" dirty="0">
                <a:solidFill>
                  <a:schemeClr val="bg1"/>
                </a:solidFill>
              </a:rPr>
              <a:t>Potassium 3.3 </a:t>
            </a:r>
            <a:r>
              <a:rPr lang="en-US" altLang="en-US" sz="2000" dirty="0" err="1">
                <a:solidFill>
                  <a:schemeClr val="bg1"/>
                </a:solidFill>
              </a:rPr>
              <a:t>meq</a:t>
            </a:r>
            <a:r>
              <a:rPr lang="en-US" altLang="en-US" sz="2000" dirty="0">
                <a:solidFill>
                  <a:schemeClr val="bg1"/>
                </a:solidFill>
              </a:rPr>
              <a:t>/L</a:t>
            </a:r>
          </a:p>
          <a:p>
            <a:pPr>
              <a:lnSpc>
                <a:spcPct val="80000"/>
              </a:lnSpc>
              <a:buFontTx/>
              <a:buNone/>
            </a:pPr>
            <a:r>
              <a:rPr lang="en-US" altLang="en-US" sz="2000" dirty="0">
                <a:solidFill>
                  <a:schemeClr val="bg1"/>
                </a:solidFill>
              </a:rPr>
              <a:t>Chloride100 </a:t>
            </a:r>
            <a:r>
              <a:rPr lang="en-US" altLang="en-US" sz="2000" dirty="0" err="1">
                <a:solidFill>
                  <a:schemeClr val="bg1"/>
                </a:solidFill>
              </a:rPr>
              <a:t>meq</a:t>
            </a:r>
            <a:r>
              <a:rPr lang="en-US" altLang="en-US" sz="2000" dirty="0">
                <a:solidFill>
                  <a:schemeClr val="bg1"/>
                </a:solidFill>
              </a:rPr>
              <a:t>/L</a:t>
            </a:r>
          </a:p>
          <a:p>
            <a:pPr>
              <a:lnSpc>
                <a:spcPct val="80000"/>
              </a:lnSpc>
              <a:buFontTx/>
              <a:buNone/>
            </a:pPr>
            <a:r>
              <a:rPr lang="en-US" altLang="en-US" sz="2000" dirty="0">
                <a:solidFill>
                  <a:schemeClr val="bg1"/>
                </a:solidFill>
              </a:rPr>
              <a:t>Bicarbonate28 </a:t>
            </a:r>
            <a:r>
              <a:rPr lang="en-US" altLang="en-US" sz="2000" dirty="0" err="1">
                <a:solidFill>
                  <a:schemeClr val="bg1"/>
                </a:solidFill>
              </a:rPr>
              <a:t>meq</a:t>
            </a:r>
            <a:r>
              <a:rPr lang="en-US" altLang="en-US" sz="2000" dirty="0">
                <a:solidFill>
                  <a:schemeClr val="bg1"/>
                </a:solidFill>
              </a:rPr>
              <a:t>/L</a:t>
            </a:r>
          </a:p>
          <a:p>
            <a:pPr>
              <a:lnSpc>
                <a:spcPct val="80000"/>
              </a:lnSpc>
              <a:buFontTx/>
              <a:buNone/>
            </a:pPr>
            <a:endParaRPr lang="en-US" altLang="en-US" sz="2000" dirty="0">
              <a:solidFill>
                <a:schemeClr val="bg1"/>
              </a:solidFill>
            </a:endParaRPr>
          </a:p>
          <a:p>
            <a:pPr>
              <a:lnSpc>
                <a:spcPct val="80000"/>
              </a:lnSpc>
              <a:buFontTx/>
              <a:buNone/>
            </a:pPr>
            <a:r>
              <a:rPr lang="en-US" altLang="en-US" sz="2000" dirty="0">
                <a:solidFill>
                  <a:schemeClr val="bg1"/>
                </a:solidFill>
              </a:rPr>
              <a:t>An echocardiogram reveals increased left ventricular mass.</a:t>
            </a:r>
            <a:endParaRPr lang="en-US" altLang="en-US" sz="2000" b="1" dirty="0">
              <a:solidFill>
                <a:schemeClr val="bg1"/>
              </a:solidFill>
            </a:endParaRPr>
          </a:p>
          <a:p>
            <a:pPr>
              <a:lnSpc>
                <a:spcPct val="80000"/>
              </a:lnSpc>
            </a:pPr>
            <a:endParaRPr lang="en-US" altLang="en-US" sz="2400" dirty="0"/>
          </a:p>
          <a:p>
            <a:pPr>
              <a:buFontTx/>
              <a:buNone/>
            </a:pPr>
            <a:r>
              <a:rPr lang="en-US" altLang="en-US" sz="2400" b="1" dirty="0">
                <a:solidFill>
                  <a:schemeClr val="bg1"/>
                </a:solidFill>
              </a:rPr>
              <a:t>Which of the following is the most appropriate next step in this patient's management?</a:t>
            </a:r>
          </a:p>
          <a:p>
            <a:pPr>
              <a:buFontTx/>
              <a:buNone/>
            </a:pPr>
            <a:r>
              <a:rPr lang="en-US" altLang="en-US" sz="2400" b="1" dirty="0">
                <a:solidFill>
                  <a:schemeClr val="bg1"/>
                </a:solidFill>
              </a:rPr>
              <a:t>A</a:t>
            </a:r>
            <a:r>
              <a:rPr lang="en-US" altLang="en-US" sz="2400" dirty="0">
                <a:solidFill>
                  <a:schemeClr val="bg1"/>
                </a:solidFill>
              </a:rPr>
              <a:t> Magnetic resonance angiography</a:t>
            </a:r>
          </a:p>
          <a:p>
            <a:pPr>
              <a:buFontTx/>
              <a:buNone/>
            </a:pPr>
            <a:r>
              <a:rPr lang="en-US" altLang="en-US" sz="2400" b="1" dirty="0">
                <a:solidFill>
                  <a:schemeClr val="bg1"/>
                </a:solidFill>
              </a:rPr>
              <a:t>B</a:t>
            </a:r>
            <a:r>
              <a:rPr lang="en-US" altLang="en-US" sz="2400" dirty="0">
                <a:solidFill>
                  <a:schemeClr val="bg1"/>
                </a:solidFill>
              </a:rPr>
              <a:t> Hydrochlorothiazide, 25 mg/d</a:t>
            </a:r>
          </a:p>
          <a:p>
            <a:pPr>
              <a:buFontTx/>
              <a:buNone/>
            </a:pPr>
            <a:r>
              <a:rPr lang="en-US" altLang="en-US" sz="2400" b="1" dirty="0">
                <a:solidFill>
                  <a:schemeClr val="bg1"/>
                </a:solidFill>
              </a:rPr>
              <a:t>C</a:t>
            </a:r>
            <a:r>
              <a:rPr lang="en-US" altLang="en-US" sz="2400" dirty="0">
                <a:solidFill>
                  <a:schemeClr val="bg1"/>
                </a:solidFill>
              </a:rPr>
              <a:t> Aldosterone–renin ratio</a:t>
            </a:r>
          </a:p>
          <a:p>
            <a:pPr>
              <a:buFontTx/>
              <a:buNone/>
            </a:pPr>
            <a:r>
              <a:rPr lang="en-US" altLang="en-US" sz="2400" b="1" dirty="0">
                <a:solidFill>
                  <a:schemeClr val="bg1"/>
                </a:solidFill>
              </a:rPr>
              <a:t>D</a:t>
            </a:r>
            <a:r>
              <a:rPr lang="en-US" altLang="en-US" sz="2400" dirty="0">
                <a:solidFill>
                  <a:schemeClr val="bg1"/>
                </a:solidFill>
              </a:rPr>
              <a:t> CT scanning</a:t>
            </a:r>
          </a:p>
          <a:p>
            <a:pPr marL="0" indent="0">
              <a:lnSpc>
                <a:spcPct val="80000"/>
              </a:lnSpc>
              <a:buNone/>
            </a:pPr>
            <a:endParaRPr lang="en-US" altLang="en-US" sz="2400" dirty="0"/>
          </a:p>
        </p:txBody>
      </p:sp>
    </p:spTree>
    <p:extLst>
      <p:ext uri="{BB962C8B-B14F-4D97-AF65-F5344CB8AC3E}">
        <p14:creationId xmlns:p14="http://schemas.microsoft.com/office/powerpoint/2010/main" val="2270383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38BD3-BBC3-3A68-F205-63B5110049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DF7704-EFCF-C42E-2BDA-A17FDA4E24A0}"/>
              </a:ext>
            </a:extLst>
          </p:cNvPr>
          <p:cNvSpPr>
            <a:spLocks noGrp="1"/>
          </p:cNvSpPr>
          <p:nvPr>
            <p:ph type="title"/>
          </p:nvPr>
        </p:nvSpPr>
        <p:spPr/>
        <p:txBody>
          <a:bodyPr>
            <a:normAutofit/>
          </a:bodyPr>
          <a:lstStyle/>
          <a:p>
            <a:pPr algn="ctr"/>
            <a:r>
              <a:rPr lang="en-US" sz="4800" dirty="0">
                <a:solidFill>
                  <a:srgbClr val="FFC000"/>
                </a:solidFill>
              </a:rPr>
              <a:t>Blood Pressure Terms</a:t>
            </a:r>
          </a:p>
        </p:txBody>
      </p:sp>
      <p:sp>
        <p:nvSpPr>
          <p:cNvPr id="3" name="Content Placeholder 2">
            <a:extLst>
              <a:ext uri="{FF2B5EF4-FFF2-40B4-BE49-F238E27FC236}">
                <a16:creationId xmlns:a16="http://schemas.microsoft.com/office/drawing/2014/main" id="{50BBD47E-2CE2-7492-7136-5EDBD2B61E80}"/>
              </a:ext>
            </a:extLst>
          </p:cNvPr>
          <p:cNvSpPr>
            <a:spLocks noGrp="1"/>
          </p:cNvSpPr>
          <p:nvPr>
            <p:ph idx="1"/>
          </p:nvPr>
        </p:nvSpPr>
        <p:spPr>
          <a:xfrm>
            <a:off x="838200" y="1690688"/>
            <a:ext cx="10515600" cy="4351338"/>
          </a:xfrm>
        </p:spPr>
        <p:txBody>
          <a:bodyPr>
            <a:normAutofit fontScale="47500" lnSpcReduction="20000"/>
          </a:bodyPr>
          <a:lstStyle/>
          <a:p>
            <a:pPr marL="457200" lvl="1" indent="0">
              <a:buNone/>
            </a:pPr>
            <a:endParaRPr lang="en-US" sz="3200" dirty="0">
              <a:solidFill>
                <a:schemeClr val="bg1"/>
              </a:solidFill>
            </a:endParaRPr>
          </a:p>
          <a:p>
            <a:pPr marL="0" indent="0">
              <a:buNone/>
            </a:pPr>
            <a:r>
              <a:rPr lang="en-US" sz="3600" dirty="0">
                <a:solidFill>
                  <a:schemeClr val="bg1"/>
                </a:solidFill>
              </a:rPr>
              <a:t>Normotension:  BP &lt;120/80</a:t>
            </a:r>
          </a:p>
          <a:p>
            <a:endParaRPr lang="en-US" sz="3600" dirty="0">
              <a:solidFill>
                <a:schemeClr val="bg1"/>
              </a:solidFill>
            </a:endParaRPr>
          </a:p>
          <a:p>
            <a:pPr marL="0" indent="0">
              <a:buNone/>
            </a:pPr>
            <a:r>
              <a:rPr lang="en-US" sz="3600" dirty="0">
                <a:solidFill>
                  <a:schemeClr val="bg1"/>
                </a:solidFill>
              </a:rPr>
              <a:t>White Coat Hypertension: BP ≥ 130/90 in the office but &lt;130/90 at home</a:t>
            </a:r>
          </a:p>
          <a:p>
            <a:pPr lvl="1"/>
            <a:r>
              <a:rPr lang="en-US" sz="3200" dirty="0">
                <a:solidFill>
                  <a:schemeClr val="bg1"/>
                </a:solidFill>
              </a:rPr>
              <a:t>Less CV risk than sustained HTN, but more than normotension</a:t>
            </a:r>
          </a:p>
          <a:p>
            <a:pPr lvl="1"/>
            <a:r>
              <a:rPr lang="en-US" sz="3200" dirty="0">
                <a:solidFill>
                  <a:schemeClr val="bg1"/>
                </a:solidFill>
              </a:rPr>
              <a:t>10-15% general population</a:t>
            </a:r>
          </a:p>
          <a:p>
            <a:pPr lvl="1"/>
            <a:endParaRPr lang="en-US" sz="3200" dirty="0">
              <a:solidFill>
                <a:schemeClr val="bg1"/>
              </a:solidFill>
            </a:endParaRPr>
          </a:p>
          <a:p>
            <a:pPr marL="0" indent="0">
              <a:buNone/>
            </a:pPr>
            <a:r>
              <a:rPr lang="en-US" sz="3600" dirty="0">
                <a:solidFill>
                  <a:schemeClr val="bg1"/>
                </a:solidFill>
              </a:rPr>
              <a:t>Masked Hypertension: BP &lt;130/90 in the office but ≥ 130/90 at home</a:t>
            </a:r>
          </a:p>
          <a:p>
            <a:pPr lvl="1"/>
            <a:r>
              <a:rPr lang="en-US" sz="3200" dirty="0">
                <a:solidFill>
                  <a:schemeClr val="bg1"/>
                </a:solidFill>
              </a:rPr>
              <a:t>Similar CV risk to sustained HTN</a:t>
            </a:r>
          </a:p>
          <a:p>
            <a:pPr lvl="1"/>
            <a:r>
              <a:rPr lang="en-US" sz="3200" dirty="0">
                <a:solidFill>
                  <a:schemeClr val="bg1"/>
                </a:solidFill>
              </a:rPr>
              <a:t>10-20% general population</a:t>
            </a:r>
          </a:p>
          <a:p>
            <a:endParaRPr lang="en-US" sz="3600" dirty="0">
              <a:solidFill>
                <a:schemeClr val="bg1"/>
              </a:solidFill>
            </a:endParaRPr>
          </a:p>
          <a:p>
            <a:pPr marL="0" indent="0">
              <a:buNone/>
            </a:pPr>
            <a:r>
              <a:rPr lang="en-US" sz="3600" dirty="0">
                <a:solidFill>
                  <a:schemeClr val="bg1"/>
                </a:solidFill>
              </a:rPr>
              <a:t>Resistant Hypertension: </a:t>
            </a:r>
          </a:p>
          <a:p>
            <a:pPr lvl="1"/>
            <a:r>
              <a:rPr lang="en-US" sz="3200" dirty="0">
                <a:solidFill>
                  <a:schemeClr val="bg1"/>
                </a:solidFill>
              </a:rPr>
              <a:t>BP ≥ 130/90 despite being on ≥ 3 antihypertensives which include a diuretic </a:t>
            </a:r>
          </a:p>
          <a:p>
            <a:pPr marL="457200" lvl="1" indent="0">
              <a:buNone/>
            </a:pPr>
            <a:r>
              <a:rPr lang="en-US" sz="3200" dirty="0">
                <a:solidFill>
                  <a:schemeClr val="bg1"/>
                </a:solidFill>
              </a:rPr>
              <a:t>		OR</a:t>
            </a:r>
          </a:p>
          <a:p>
            <a:pPr lvl="1"/>
            <a:r>
              <a:rPr lang="en-US" sz="3200" dirty="0">
                <a:solidFill>
                  <a:schemeClr val="bg1"/>
                </a:solidFill>
              </a:rPr>
              <a:t>BP controlled but requiring ≥ 4 medications</a:t>
            </a:r>
          </a:p>
          <a:p>
            <a:pPr lvl="1"/>
            <a:r>
              <a:rPr lang="en-US" sz="3200" dirty="0">
                <a:solidFill>
                  <a:schemeClr val="bg1"/>
                </a:solidFill>
              </a:rPr>
              <a:t>Approx 5% of adults with HTN (when confirmed with ambulatory or home BP)</a:t>
            </a:r>
          </a:p>
        </p:txBody>
      </p:sp>
    </p:spTree>
    <p:extLst>
      <p:ext uri="{BB962C8B-B14F-4D97-AF65-F5344CB8AC3E}">
        <p14:creationId xmlns:p14="http://schemas.microsoft.com/office/powerpoint/2010/main" val="22474623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1ADDC-CBDD-35E1-C1B0-653482726753}"/>
            </a:ext>
          </a:extLst>
        </p:cNvPr>
        <p:cNvGrpSpPr/>
        <p:nvPr/>
      </p:nvGrpSpPr>
      <p:grpSpPr>
        <a:xfrm>
          <a:off x="0" y="0"/>
          <a:ext cx="0" cy="0"/>
          <a:chOff x="0" y="0"/>
          <a:chExt cx="0" cy="0"/>
        </a:xfrm>
      </p:grpSpPr>
      <p:sp>
        <p:nvSpPr>
          <p:cNvPr id="4098" name="Rectangle 2">
            <a:extLst>
              <a:ext uri="{FF2B5EF4-FFF2-40B4-BE49-F238E27FC236}">
                <a16:creationId xmlns:a16="http://schemas.microsoft.com/office/drawing/2014/main" id="{1C8A8D68-83F1-75AE-FEF4-5D4B23A52745}"/>
              </a:ext>
            </a:extLst>
          </p:cNvPr>
          <p:cNvSpPr>
            <a:spLocks noGrp="1" noChangeArrowheads="1"/>
          </p:cNvSpPr>
          <p:nvPr>
            <p:ph type="title"/>
          </p:nvPr>
        </p:nvSpPr>
        <p:spPr/>
        <p:txBody>
          <a:bodyPr/>
          <a:lstStyle/>
          <a:p>
            <a:r>
              <a:rPr lang="en-US" altLang="en-US" dirty="0">
                <a:solidFill>
                  <a:srgbClr val="FFFF66"/>
                </a:solidFill>
              </a:rPr>
              <a:t>Secondary Hypertension</a:t>
            </a:r>
          </a:p>
        </p:txBody>
      </p:sp>
      <p:sp>
        <p:nvSpPr>
          <p:cNvPr id="4099" name="Rectangle 3">
            <a:extLst>
              <a:ext uri="{FF2B5EF4-FFF2-40B4-BE49-F238E27FC236}">
                <a16:creationId xmlns:a16="http://schemas.microsoft.com/office/drawing/2014/main" id="{B0AE8614-C7F6-11DC-082E-013D2912CC8B}"/>
              </a:ext>
            </a:extLst>
          </p:cNvPr>
          <p:cNvSpPr>
            <a:spLocks noGrp="1" noChangeArrowheads="1"/>
          </p:cNvSpPr>
          <p:nvPr>
            <p:ph type="body" sz="half" idx="1"/>
          </p:nvPr>
        </p:nvSpPr>
        <p:spPr>
          <a:xfrm>
            <a:off x="231648" y="1690688"/>
            <a:ext cx="5580762" cy="4830763"/>
          </a:xfrm>
        </p:spPr>
        <p:txBody>
          <a:bodyPr>
            <a:normAutofit lnSpcReduction="10000"/>
          </a:bodyPr>
          <a:lstStyle/>
          <a:p>
            <a:pPr>
              <a:lnSpc>
                <a:spcPct val="80000"/>
              </a:lnSpc>
              <a:buFontTx/>
              <a:buNone/>
            </a:pPr>
            <a:r>
              <a:rPr lang="en-US" altLang="en-US" sz="2400" dirty="0">
                <a:solidFill>
                  <a:schemeClr val="bg1"/>
                </a:solidFill>
              </a:rPr>
              <a:t>A 65-year-old woman is evaluated for resistant hypertension. Despite use of antihypertensive therapy for over 20 years, her blood pressure usually is approximately 160/90 mm Hg. For several years she has been taking amlodipine, 10 mg/d, and metoprolol, 100 mg/d. However, her regimen recently was changed to lisinopril, 20 mg/d, and sustained-release verapamil, 180 mg/d. </a:t>
            </a:r>
          </a:p>
          <a:p>
            <a:pPr>
              <a:lnSpc>
                <a:spcPct val="80000"/>
              </a:lnSpc>
              <a:buFontTx/>
              <a:buNone/>
            </a:pPr>
            <a:endParaRPr lang="en-US" altLang="en-US" sz="2400" dirty="0">
              <a:solidFill>
                <a:schemeClr val="bg1"/>
              </a:solidFill>
            </a:endParaRPr>
          </a:p>
          <a:p>
            <a:pPr>
              <a:lnSpc>
                <a:spcPct val="80000"/>
              </a:lnSpc>
              <a:buFontTx/>
              <a:buNone/>
            </a:pPr>
            <a:r>
              <a:rPr lang="en-US" altLang="en-US" sz="2400" dirty="0">
                <a:solidFill>
                  <a:schemeClr val="bg1"/>
                </a:solidFill>
              </a:rPr>
              <a:t>PE: BP 178/100 mmHg</a:t>
            </a:r>
          </a:p>
          <a:p>
            <a:pPr>
              <a:lnSpc>
                <a:spcPct val="80000"/>
              </a:lnSpc>
              <a:buFontTx/>
              <a:buNone/>
            </a:pPr>
            <a:r>
              <a:rPr lang="en-US" altLang="en-US" sz="2400" dirty="0">
                <a:solidFill>
                  <a:schemeClr val="bg1"/>
                </a:solidFill>
              </a:rPr>
              <a:t>CV PMI prominent and laterally displaced</a:t>
            </a:r>
          </a:p>
          <a:p>
            <a:pPr>
              <a:lnSpc>
                <a:spcPct val="80000"/>
              </a:lnSpc>
              <a:buFontTx/>
              <a:buNone/>
            </a:pPr>
            <a:r>
              <a:rPr lang="en-US" altLang="en-US" sz="2400" dirty="0">
                <a:solidFill>
                  <a:schemeClr val="bg1"/>
                </a:solidFill>
              </a:rPr>
              <a:t>Lungs CTA</a:t>
            </a:r>
          </a:p>
          <a:p>
            <a:pPr>
              <a:lnSpc>
                <a:spcPct val="80000"/>
              </a:lnSpc>
              <a:buFontTx/>
              <a:buNone/>
            </a:pPr>
            <a:r>
              <a:rPr lang="en-US" altLang="en-US" sz="2400" dirty="0">
                <a:solidFill>
                  <a:schemeClr val="bg1"/>
                </a:solidFill>
              </a:rPr>
              <a:t>Otherwise normal</a:t>
            </a:r>
          </a:p>
          <a:p>
            <a:pPr>
              <a:lnSpc>
                <a:spcPct val="80000"/>
              </a:lnSpc>
              <a:buFontTx/>
              <a:buNone/>
            </a:pPr>
            <a:endParaRPr lang="en-US" altLang="en-US" sz="2400" dirty="0">
              <a:solidFill>
                <a:schemeClr val="bg1"/>
              </a:solidFill>
            </a:endParaRPr>
          </a:p>
        </p:txBody>
      </p:sp>
      <p:sp>
        <p:nvSpPr>
          <p:cNvPr id="4100" name="Rectangle 4">
            <a:extLst>
              <a:ext uri="{FF2B5EF4-FFF2-40B4-BE49-F238E27FC236}">
                <a16:creationId xmlns:a16="http://schemas.microsoft.com/office/drawing/2014/main" id="{45FB7A1A-CBD2-F9CE-F23D-0F38D6ABF431}"/>
              </a:ext>
            </a:extLst>
          </p:cNvPr>
          <p:cNvSpPr>
            <a:spLocks noGrp="1" noChangeArrowheads="1"/>
          </p:cNvSpPr>
          <p:nvPr>
            <p:ph type="body" sz="half" idx="2"/>
          </p:nvPr>
        </p:nvSpPr>
        <p:spPr>
          <a:xfrm>
            <a:off x="6200480" y="1585912"/>
            <a:ext cx="5759871" cy="4906963"/>
          </a:xfrm>
        </p:spPr>
        <p:txBody>
          <a:bodyPr>
            <a:normAutofit fontScale="85000" lnSpcReduction="20000"/>
          </a:bodyPr>
          <a:lstStyle/>
          <a:p>
            <a:pPr>
              <a:lnSpc>
                <a:spcPct val="80000"/>
              </a:lnSpc>
              <a:buFontTx/>
              <a:buNone/>
            </a:pPr>
            <a:r>
              <a:rPr lang="en-US" altLang="en-US" sz="2000" b="1" dirty="0">
                <a:solidFill>
                  <a:schemeClr val="bg1"/>
                </a:solidFill>
              </a:rPr>
              <a:t>Laboratory Studies</a:t>
            </a:r>
          </a:p>
          <a:p>
            <a:pPr>
              <a:lnSpc>
                <a:spcPct val="80000"/>
              </a:lnSpc>
              <a:buFontTx/>
              <a:buNone/>
            </a:pPr>
            <a:r>
              <a:rPr lang="en-US" altLang="en-US" sz="2000" dirty="0">
                <a:solidFill>
                  <a:schemeClr val="bg1"/>
                </a:solidFill>
              </a:rPr>
              <a:t>BUN 18 mg/dL</a:t>
            </a:r>
          </a:p>
          <a:p>
            <a:pPr>
              <a:lnSpc>
                <a:spcPct val="80000"/>
              </a:lnSpc>
              <a:buFontTx/>
              <a:buNone/>
            </a:pPr>
            <a:r>
              <a:rPr lang="en-US" altLang="en-US" sz="2000" dirty="0">
                <a:solidFill>
                  <a:schemeClr val="bg1"/>
                </a:solidFill>
              </a:rPr>
              <a:t>Creatinine 0.9 mg/dL</a:t>
            </a:r>
          </a:p>
          <a:p>
            <a:pPr>
              <a:lnSpc>
                <a:spcPct val="80000"/>
              </a:lnSpc>
              <a:buFontTx/>
              <a:buNone/>
            </a:pPr>
            <a:r>
              <a:rPr lang="en-US" altLang="en-US" sz="2000" dirty="0">
                <a:solidFill>
                  <a:schemeClr val="bg1"/>
                </a:solidFill>
              </a:rPr>
              <a:t>Sodium 147 </a:t>
            </a:r>
            <a:r>
              <a:rPr lang="en-US" altLang="en-US" sz="2000" dirty="0" err="1">
                <a:solidFill>
                  <a:schemeClr val="bg1"/>
                </a:solidFill>
              </a:rPr>
              <a:t>meq</a:t>
            </a:r>
            <a:r>
              <a:rPr lang="en-US" altLang="en-US" sz="2000" dirty="0">
                <a:solidFill>
                  <a:schemeClr val="bg1"/>
                </a:solidFill>
              </a:rPr>
              <a:t>/L </a:t>
            </a:r>
          </a:p>
          <a:p>
            <a:pPr>
              <a:lnSpc>
                <a:spcPct val="80000"/>
              </a:lnSpc>
              <a:buFontTx/>
              <a:buNone/>
            </a:pPr>
            <a:r>
              <a:rPr lang="en-US" altLang="en-US" sz="2000" dirty="0">
                <a:solidFill>
                  <a:srgbClr val="FFFF00"/>
                </a:solidFill>
              </a:rPr>
              <a:t>Potassium 3.3 </a:t>
            </a:r>
            <a:r>
              <a:rPr lang="en-US" altLang="en-US" sz="2000" dirty="0" err="1">
                <a:solidFill>
                  <a:srgbClr val="FFFF00"/>
                </a:solidFill>
              </a:rPr>
              <a:t>meq</a:t>
            </a:r>
            <a:r>
              <a:rPr lang="en-US" altLang="en-US" sz="2000" dirty="0">
                <a:solidFill>
                  <a:srgbClr val="FFFF00"/>
                </a:solidFill>
              </a:rPr>
              <a:t>/L</a:t>
            </a:r>
          </a:p>
          <a:p>
            <a:pPr>
              <a:lnSpc>
                <a:spcPct val="80000"/>
              </a:lnSpc>
              <a:buFontTx/>
              <a:buNone/>
            </a:pPr>
            <a:r>
              <a:rPr lang="en-US" altLang="en-US" sz="2000" dirty="0">
                <a:solidFill>
                  <a:schemeClr val="bg1"/>
                </a:solidFill>
              </a:rPr>
              <a:t>Chloride100 </a:t>
            </a:r>
            <a:r>
              <a:rPr lang="en-US" altLang="en-US" sz="2000" dirty="0" err="1">
                <a:solidFill>
                  <a:schemeClr val="bg1"/>
                </a:solidFill>
              </a:rPr>
              <a:t>meq</a:t>
            </a:r>
            <a:r>
              <a:rPr lang="en-US" altLang="en-US" sz="2000" dirty="0">
                <a:solidFill>
                  <a:schemeClr val="bg1"/>
                </a:solidFill>
              </a:rPr>
              <a:t>/L</a:t>
            </a:r>
          </a:p>
          <a:p>
            <a:pPr>
              <a:lnSpc>
                <a:spcPct val="80000"/>
              </a:lnSpc>
              <a:buFontTx/>
              <a:buNone/>
            </a:pPr>
            <a:r>
              <a:rPr lang="en-US" altLang="en-US" sz="2000" dirty="0">
                <a:solidFill>
                  <a:srgbClr val="FFFF00"/>
                </a:solidFill>
              </a:rPr>
              <a:t>Bicarbonate28 </a:t>
            </a:r>
            <a:r>
              <a:rPr lang="en-US" altLang="en-US" sz="2000" dirty="0" err="1">
                <a:solidFill>
                  <a:srgbClr val="FFFF00"/>
                </a:solidFill>
              </a:rPr>
              <a:t>meq</a:t>
            </a:r>
            <a:r>
              <a:rPr lang="en-US" altLang="en-US" sz="2000" dirty="0">
                <a:solidFill>
                  <a:srgbClr val="FFFF00"/>
                </a:solidFill>
              </a:rPr>
              <a:t>/</a:t>
            </a:r>
            <a:r>
              <a:rPr lang="en-US" altLang="en-US" sz="2000" dirty="0">
                <a:solidFill>
                  <a:schemeClr val="bg1"/>
                </a:solidFill>
              </a:rPr>
              <a:t>L</a:t>
            </a:r>
          </a:p>
          <a:p>
            <a:pPr>
              <a:lnSpc>
                <a:spcPct val="80000"/>
              </a:lnSpc>
              <a:buFontTx/>
              <a:buNone/>
            </a:pPr>
            <a:endParaRPr lang="en-US" altLang="en-US" sz="2000" dirty="0">
              <a:solidFill>
                <a:schemeClr val="bg1"/>
              </a:solidFill>
            </a:endParaRPr>
          </a:p>
          <a:p>
            <a:pPr>
              <a:lnSpc>
                <a:spcPct val="80000"/>
              </a:lnSpc>
              <a:buFontTx/>
              <a:buNone/>
            </a:pPr>
            <a:r>
              <a:rPr lang="en-US" altLang="en-US" sz="2000" dirty="0">
                <a:solidFill>
                  <a:schemeClr val="bg1"/>
                </a:solidFill>
              </a:rPr>
              <a:t>An echocardiogram reveals increased left ventricular mass.</a:t>
            </a:r>
            <a:endParaRPr lang="en-US" altLang="en-US" sz="2000" b="1" dirty="0">
              <a:solidFill>
                <a:schemeClr val="bg1"/>
              </a:solidFill>
            </a:endParaRPr>
          </a:p>
          <a:p>
            <a:pPr>
              <a:lnSpc>
                <a:spcPct val="80000"/>
              </a:lnSpc>
            </a:pPr>
            <a:endParaRPr lang="en-US" altLang="en-US" sz="2400" dirty="0"/>
          </a:p>
          <a:p>
            <a:pPr>
              <a:buFontTx/>
              <a:buNone/>
            </a:pPr>
            <a:r>
              <a:rPr lang="en-US" altLang="en-US" sz="2400" b="1" dirty="0">
                <a:solidFill>
                  <a:schemeClr val="bg1"/>
                </a:solidFill>
              </a:rPr>
              <a:t>Which of the following is the most appropriate next step in this patient's management?</a:t>
            </a:r>
          </a:p>
          <a:p>
            <a:pPr>
              <a:buFontTx/>
              <a:buNone/>
            </a:pPr>
            <a:r>
              <a:rPr lang="en-US" altLang="en-US" sz="2400" b="1" dirty="0">
                <a:solidFill>
                  <a:schemeClr val="bg1"/>
                </a:solidFill>
              </a:rPr>
              <a:t>A</a:t>
            </a:r>
            <a:r>
              <a:rPr lang="en-US" altLang="en-US" sz="2400" dirty="0">
                <a:solidFill>
                  <a:schemeClr val="bg1"/>
                </a:solidFill>
              </a:rPr>
              <a:t> Magnetic resonance angiography</a:t>
            </a:r>
          </a:p>
          <a:p>
            <a:pPr>
              <a:buFontTx/>
              <a:buNone/>
            </a:pPr>
            <a:r>
              <a:rPr lang="en-US" altLang="en-US" sz="2400" b="1" dirty="0">
                <a:solidFill>
                  <a:schemeClr val="bg1"/>
                </a:solidFill>
              </a:rPr>
              <a:t>B</a:t>
            </a:r>
            <a:r>
              <a:rPr lang="en-US" altLang="en-US" sz="2400" dirty="0">
                <a:solidFill>
                  <a:schemeClr val="bg1"/>
                </a:solidFill>
              </a:rPr>
              <a:t> Hydrochlorothiazide, 25 mg/d</a:t>
            </a:r>
          </a:p>
          <a:p>
            <a:pPr>
              <a:buFontTx/>
              <a:buNone/>
            </a:pPr>
            <a:r>
              <a:rPr lang="en-US" altLang="en-US" sz="2400" b="1" dirty="0">
                <a:solidFill>
                  <a:srgbClr val="92D050"/>
                </a:solidFill>
              </a:rPr>
              <a:t>C</a:t>
            </a:r>
            <a:r>
              <a:rPr lang="en-US" altLang="en-US" sz="2400" dirty="0">
                <a:solidFill>
                  <a:srgbClr val="92D050"/>
                </a:solidFill>
              </a:rPr>
              <a:t> Aldosterone–renin ratio</a:t>
            </a:r>
          </a:p>
          <a:p>
            <a:pPr>
              <a:buFontTx/>
              <a:buNone/>
            </a:pPr>
            <a:r>
              <a:rPr lang="en-US" altLang="en-US" sz="2400" b="1" dirty="0">
                <a:solidFill>
                  <a:schemeClr val="bg1"/>
                </a:solidFill>
              </a:rPr>
              <a:t>D</a:t>
            </a:r>
            <a:r>
              <a:rPr lang="en-US" altLang="en-US" sz="2400" dirty="0">
                <a:solidFill>
                  <a:schemeClr val="bg1"/>
                </a:solidFill>
              </a:rPr>
              <a:t> CT scanning</a:t>
            </a:r>
          </a:p>
          <a:p>
            <a:pPr marL="0" indent="0">
              <a:lnSpc>
                <a:spcPct val="80000"/>
              </a:lnSpc>
              <a:buNone/>
            </a:pPr>
            <a:endParaRPr lang="en-US" altLang="en-US" sz="2400" dirty="0"/>
          </a:p>
        </p:txBody>
      </p:sp>
    </p:spTree>
    <p:extLst>
      <p:ext uri="{BB962C8B-B14F-4D97-AF65-F5344CB8AC3E}">
        <p14:creationId xmlns:p14="http://schemas.microsoft.com/office/powerpoint/2010/main" val="15427472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50FE921-8F28-4060-8361-2882DDCD603C}"/>
              </a:ext>
            </a:extLst>
          </p:cNvPr>
          <p:cNvSpPr>
            <a:spLocks noGrp="1" noChangeArrowheads="1"/>
          </p:cNvSpPr>
          <p:nvPr>
            <p:ph type="title"/>
          </p:nvPr>
        </p:nvSpPr>
        <p:spPr/>
        <p:txBody>
          <a:bodyPr/>
          <a:lstStyle/>
          <a:p>
            <a:r>
              <a:rPr lang="en-US" altLang="en-US" dirty="0">
                <a:solidFill>
                  <a:srgbClr val="FFFF66"/>
                </a:solidFill>
              </a:rPr>
              <a:t>Secondary Hypertension </a:t>
            </a:r>
          </a:p>
        </p:txBody>
      </p:sp>
      <p:sp>
        <p:nvSpPr>
          <p:cNvPr id="22531" name="Rectangle 3">
            <a:extLst>
              <a:ext uri="{FF2B5EF4-FFF2-40B4-BE49-F238E27FC236}">
                <a16:creationId xmlns:a16="http://schemas.microsoft.com/office/drawing/2014/main" id="{5AF33662-9ECA-4CA2-8784-B3337E99BDFA}"/>
              </a:ext>
            </a:extLst>
          </p:cNvPr>
          <p:cNvSpPr>
            <a:spLocks noGrp="1" noChangeArrowheads="1"/>
          </p:cNvSpPr>
          <p:nvPr>
            <p:ph type="body" sz="half" idx="1"/>
          </p:nvPr>
        </p:nvSpPr>
        <p:spPr>
          <a:xfrm>
            <a:off x="633984" y="1295401"/>
            <a:ext cx="5385816" cy="4830763"/>
          </a:xfrm>
        </p:spPr>
        <p:txBody>
          <a:bodyPr/>
          <a:lstStyle/>
          <a:p>
            <a:pPr>
              <a:lnSpc>
                <a:spcPct val="80000"/>
              </a:lnSpc>
              <a:buFontTx/>
              <a:buNone/>
            </a:pPr>
            <a:r>
              <a:rPr lang="en-US" altLang="en-US" sz="1800" dirty="0">
                <a:solidFill>
                  <a:schemeClr val="bg1"/>
                </a:solidFill>
              </a:rPr>
              <a:t>A 68-year-old woman with a longstanding history of poorly controlled hypertension is evaluated for primary aldosteronism. </a:t>
            </a:r>
          </a:p>
          <a:p>
            <a:pPr>
              <a:lnSpc>
                <a:spcPct val="80000"/>
              </a:lnSpc>
              <a:buFontTx/>
              <a:buNone/>
            </a:pPr>
            <a:endParaRPr lang="en-US" altLang="en-US" sz="1800" dirty="0">
              <a:solidFill>
                <a:schemeClr val="bg1"/>
              </a:solidFill>
            </a:endParaRPr>
          </a:p>
          <a:p>
            <a:pPr>
              <a:lnSpc>
                <a:spcPct val="80000"/>
              </a:lnSpc>
              <a:buFontTx/>
              <a:buNone/>
            </a:pPr>
            <a:r>
              <a:rPr lang="en-US" altLang="en-US" sz="1800" dirty="0">
                <a:solidFill>
                  <a:schemeClr val="bg1"/>
                </a:solidFill>
              </a:rPr>
              <a:t>On physical examination, blood pressure is 176/105 mm Hg. Cardiac examination reveals an S3 gallop. The lungs are clear to auscultation. </a:t>
            </a:r>
          </a:p>
          <a:p>
            <a:pPr>
              <a:lnSpc>
                <a:spcPct val="80000"/>
              </a:lnSpc>
              <a:buFontTx/>
              <a:buNone/>
            </a:pPr>
            <a:endParaRPr lang="en-US" altLang="en-US" sz="1800" dirty="0">
              <a:solidFill>
                <a:schemeClr val="bg1"/>
              </a:solidFill>
            </a:endParaRPr>
          </a:p>
          <a:p>
            <a:pPr>
              <a:lnSpc>
                <a:spcPct val="80000"/>
              </a:lnSpc>
              <a:buFontTx/>
              <a:buNone/>
            </a:pPr>
            <a:r>
              <a:rPr lang="en-US" altLang="en-US" sz="1800" dirty="0">
                <a:solidFill>
                  <a:schemeClr val="bg1"/>
                </a:solidFill>
              </a:rPr>
              <a:t>Plasma renin activity is 0.06 ng/mL (0.06 </a:t>
            </a:r>
            <a:r>
              <a:rPr lang="en-US" altLang="en-US" sz="1800" dirty="0" err="1">
                <a:solidFill>
                  <a:schemeClr val="bg1"/>
                </a:solidFill>
              </a:rPr>
              <a:t>μg</a:t>
            </a:r>
            <a:r>
              <a:rPr lang="en-US" altLang="en-US" sz="1800" dirty="0">
                <a:solidFill>
                  <a:schemeClr val="bg1"/>
                </a:solidFill>
              </a:rPr>
              <a:t>/L) per hour and 24-hour urine aldosterone excretion is 18 µg.</a:t>
            </a:r>
          </a:p>
          <a:p>
            <a:pPr>
              <a:lnSpc>
                <a:spcPct val="80000"/>
              </a:lnSpc>
              <a:buFontTx/>
              <a:buNone/>
            </a:pPr>
            <a:endParaRPr lang="en-US" altLang="en-US" sz="1800" dirty="0">
              <a:solidFill>
                <a:schemeClr val="bg1"/>
              </a:solidFill>
            </a:endParaRPr>
          </a:p>
          <a:p>
            <a:pPr>
              <a:lnSpc>
                <a:spcPct val="80000"/>
              </a:lnSpc>
              <a:buFontTx/>
              <a:buNone/>
            </a:pPr>
            <a:r>
              <a:rPr lang="en-US" altLang="en-US" sz="1800" dirty="0">
                <a:solidFill>
                  <a:schemeClr val="bg1"/>
                </a:solidFill>
              </a:rPr>
              <a:t>An adrenal CT scan reveals a 1.5-cm solitary nodule in the left adrenal gland. The right adrenal gland appears normal but may be slightly enlarged. </a:t>
            </a:r>
          </a:p>
          <a:p>
            <a:pPr>
              <a:lnSpc>
                <a:spcPct val="80000"/>
              </a:lnSpc>
              <a:buFontTx/>
              <a:buNone/>
            </a:pPr>
            <a:endParaRPr lang="en-US" altLang="en-US" sz="1800" b="1" dirty="0">
              <a:solidFill>
                <a:schemeClr val="bg1"/>
              </a:solidFill>
            </a:endParaRPr>
          </a:p>
        </p:txBody>
      </p:sp>
      <p:sp>
        <p:nvSpPr>
          <p:cNvPr id="22532" name="Rectangle 4">
            <a:extLst>
              <a:ext uri="{FF2B5EF4-FFF2-40B4-BE49-F238E27FC236}">
                <a16:creationId xmlns:a16="http://schemas.microsoft.com/office/drawing/2014/main" id="{262A95AF-97CB-4C96-9B78-892D8C1AD25C}"/>
              </a:ext>
            </a:extLst>
          </p:cNvPr>
          <p:cNvSpPr>
            <a:spLocks noGrp="1" noChangeArrowheads="1"/>
          </p:cNvSpPr>
          <p:nvPr>
            <p:ph type="body" sz="half" idx="2"/>
          </p:nvPr>
        </p:nvSpPr>
        <p:spPr>
          <a:xfrm>
            <a:off x="6172200" y="1219201"/>
            <a:ext cx="4038600" cy="4906963"/>
          </a:xfrm>
        </p:spPr>
        <p:txBody>
          <a:bodyPr/>
          <a:lstStyle/>
          <a:p>
            <a:pPr>
              <a:lnSpc>
                <a:spcPct val="80000"/>
              </a:lnSpc>
              <a:buFontTx/>
              <a:buNone/>
            </a:pPr>
            <a:r>
              <a:rPr lang="en-US" altLang="en-US" sz="2000">
                <a:solidFill>
                  <a:schemeClr val="bg1"/>
                </a:solidFill>
              </a:rPr>
              <a:t>Which of the following is the most appropriate next step in this patient's management?</a:t>
            </a:r>
          </a:p>
          <a:p>
            <a:pPr>
              <a:lnSpc>
                <a:spcPct val="80000"/>
              </a:lnSpc>
              <a:buFontTx/>
              <a:buNone/>
            </a:pPr>
            <a:endParaRPr lang="en-US" altLang="en-US" sz="2000">
              <a:solidFill>
                <a:schemeClr val="bg1"/>
              </a:solidFill>
            </a:endParaRPr>
          </a:p>
          <a:p>
            <a:pPr>
              <a:lnSpc>
                <a:spcPct val="80000"/>
              </a:lnSpc>
              <a:buFontTx/>
              <a:buNone/>
            </a:pPr>
            <a:r>
              <a:rPr lang="en-US" altLang="en-US" sz="2000">
                <a:solidFill>
                  <a:schemeClr val="bg1"/>
                </a:solidFill>
              </a:rPr>
              <a:t>A Laparoscopic left adrenalectomy</a:t>
            </a:r>
          </a:p>
          <a:p>
            <a:pPr>
              <a:lnSpc>
                <a:spcPct val="80000"/>
              </a:lnSpc>
              <a:buFontTx/>
              <a:buNone/>
            </a:pPr>
            <a:endParaRPr lang="en-US" altLang="en-US" sz="2000">
              <a:solidFill>
                <a:schemeClr val="bg1"/>
              </a:solidFill>
            </a:endParaRPr>
          </a:p>
          <a:p>
            <a:pPr>
              <a:lnSpc>
                <a:spcPct val="80000"/>
              </a:lnSpc>
              <a:buFontTx/>
              <a:buNone/>
            </a:pPr>
            <a:r>
              <a:rPr lang="en-US" altLang="en-US" sz="2000">
                <a:solidFill>
                  <a:schemeClr val="bg1"/>
                </a:solidFill>
              </a:rPr>
              <a:t>B Adrenal vein sampling for aldosterone and cortisol</a:t>
            </a:r>
          </a:p>
          <a:p>
            <a:pPr>
              <a:lnSpc>
                <a:spcPct val="80000"/>
              </a:lnSpc>
              <a:buFontTx/>
              <a:buNone/>
            </a:pPr>
            <a:endParaRPr lang="en-US" altLang="en-US" sz="2000">
              <a:solidFill>
                <a:schemeClr val="bg1"/>
              </a:solidFill>
            </a:endParaRPr>
          </a:p>
          <a:p>
            <a:pPr>
              <a:lnSpc>
                <a:spcPct val="80000"/>
              </a:lnSpc>
              <a:buFontTx/>
              <a:buNone/>
            </a:pPr>
            <a:r>
              <a:rPr lang="en-US" altLang="en-US" sz="2000">
                <a:solidFill>
                  <a:schemeClr val="bg1"/>
                </a:solidFill>
              </a:rPr>
              <a:t>C Renal arteriography</a:t>
            </a:r>
          </a:p>
          <a:p>
            <a:pPr>
              <a:lnSpc>
                <a:spcPct val="80000"/>
              </a:lnSpc>
              <a:buFontTx/>
              <a:buNone/>
            </a:pPr>
            <a:endParaRPr lang="en-US" altLang="en-US" sz="2000">
              <a:solidFill>
                <a:schemeClr val="bg1"/>
              </a:solidFill>
            </a:endParaRPr>
          </a:p>
          <a:p>
            <a:pPr>
              <a:lnSpc>
                <a:spcPct val="80000"/>
              </a:lnSpc>
              <a:buFontTx/>
              <a:buNone/>
            </a:pPr>
            <a:r>
              <a:rPr lang="en-US" altLang="en-US" sz="2000">
                <a:solidFill>
                  <a:schemeClr val="bg1"/>
                </a:solidFill>
              </a:rPr>
              <a:t>D Dexamethasone suppression test</a:t>
            </a:r>
          </a:p>
          <a:p>
            <a:pPr>
              <a:lnSpc>
                <a:spcPct val="80000"/>
              </a:lnSpc>
            </a:pPr>
            <a:endParaRPr lang="en-US" altLang="en-US" sz="2000"/>
          </a:p>
        </p:txBody>
      </p:sp>
    </p:spTree>
    <p:extLst>
      <p:ext uri="{BB962C8B-B14F-4D97-AF65-F5344CB8AC3E}">
        <p14:creationId xmlns:p14="http://schemas.microsoft.com/office/powerpoint/2010/main" val="27563708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D82718A9-29C1-4B84-B948-4B18BDBF8A4F}"/>
              </a:ext>
            </a:extLst>
          </p:cNvPr>
          <p:cNvSpPr>
            <a:spLocks noGrp="1" noChangeArrowheads="1"/>
          </p:cNvSpPr>
          <p:nvPr>
            <p:ph type="title"/>
          </p:nvPr>
        </p:nvSpPr>
        <p:spPr/>
        <p:txBody>
          <a:bodyPr/>
          <a:lstStyle/>
          <a:p>
            <a:r>
              <a:rPr lang="en-US" altLang="en-US" dirty="0">
                <a:solidFill>
                  <a:srgbClr val="FFFF66"/>
                </a:solidFill>
              </a:rPr>
              <a:t>Secondary Hypertension</a:t>
            </a:r>
          </a:p>
        </p:txBody>
      </p:sp>
      <p:sp>
        <p:nvSpPr>
          <p:cNvPr id="21507" name="Rectangle 3">
            <a:extLst>
              <a:ext uri="{FF2B5EF4-FFF2-40B4-BE49-F238E27FC236}">
                <a16:creationId xmlns:a16="http://schemas.microsoft.com/office/drawing/2014/main" id="{4F7B4FA7-DB83-466A-BBBD-EAFFA7FDAAF3}"/>
              </a:ext>
            </a:extLst>
          </p:cNvPr>
          <p:cNvSpPr>
            <a:spLocks noGrp="1" noChangeArrowheads="1"/>
          </p:cNvSpPr>
          <p:nvPr>
            <p:ph type="body" sz="half" idx="1"/>
          </p:nvPr>
        </p:nvSpPr>
        <p:spPr>
          <a:xfrm>
            <a:off x="2045616" y="1329179"/>
            <a:ext cx="3974184" cy="4796985"/>
          </a:xfrm>
        </p:spPr>
        <p:txBody>
          <a:bodyPr>
            <a:normAutofit lnSpcReduction="10000"/>
          </a:bodyPr>
          <a:lstStyle/>
          <a:p>
            <a:pPr>
              <a:lnSpc>
                <a:spcPct val="80000"/>
              </a:lnSpc>
              <a:buFontTx/>
              <a:buNone/>
            </a:pPr>
            <a:r>
              <a:rPr lang="en-US" altLang="en-US" sz="1800" dirty="0">
                <a:solidFill>
                  <a:schemeClr val="bg1"/>
                </a:solidFill>
              </a:rPr>
              <a:t>A 68-year-old woman with a longstanding history of poorly controlled hypertension is evaluated for primary aldosteronism. </a:t>
            </a:r>
          </a:p>
          <a:p>
            <a:pPr>
              <a:lnSpc>
                <a:spcPct val="80000"/>
              </a:lnSpc>
              <a:buFontTx/>
              <a:buNone/>
            </a:pPr>
            <a:endParaRPr lang="en-US" altLang="en-US" sz="1800" dirty="0">
              <a:solidFill>
                <a:schemeClr val="bg1"/>
              </a:solidFill>
            </a:endParaRPr>
          </a:p>
          <a:p>
            <a:pPr>
              <a:lnSpc>
                <a:spcPct val="80000"/>
              </a:lnSpc>
              <a:buFontTx/>
              <a:buNone/>
            </a:pPr>
            <a:r>
              <a:rPr lang="en-US" altLang="en-US" sz="1800" dirty="0">
                <a:solidFill>
                  <a:schemeClr val="bg1"/>
                </a:solidFill>
              </a:rPr>
              <a:t>On physical examination, blood pressure is 176/105 mm Hg. Cardiac examination reveals an S3 gallop. The lungs are clear to auscultation. </a:t>
            </a:r>
          </a:p>
          <a:p>
            <a:pPr>
              <a:lnSpc>
                <a:spcPct val="80000"/>
              </a:lnSpc>
              <a:buFontTx/>
              <a:buNone/>
            </a:pPr>
            <a:endParaRPr lang="en-US" altLang="en-US" sz="1800" dirty="0">
              <a:solidFill>
                <a:schemeClr val="bg1"/>
              </a:solidFill>
            </a:endParaRPr>
          </a:p>
          <a:p>
            <a:pPr>
              <a:lnSpc>
                <a:spcPct val="80000"/>
              </a:lnSpc>
              <a:buFontTx/>
              <a:buNone/>
            </a:pPr>
            <a:r>
              <a:rPr lang="en-US" altLang="en-US" sz="1800" dirty="0">
                <a:solidFill>
                  <a:schemeClr val="bg1"/>
                </a:solidFill>
              </a:rPr>
              <a:t>Plasma renin activity is 0.06 ng/mL (0.06 </a:t>
            </a:r>
            <a:r>
              <a:rPr lang="en-US" altLang="en-US" sz="1800" dirty="0" err="1">
                <a:solidFill>
                  <a:schemeClr val="bg1"/>
                </a:solidFill>
              </a:rPr>
              <a:t>μg</a:t>
            </a:r>
            <a:r>
              <a:rPr lang="en-US" altLang="en-US" sz="1800" dirty="0">
                <a:solidFill>
                  <a:schemeClr val="bg1"/>
                </a:solidFill>
              </a:rPr>
              <a:t>/L) per hour and 24-hour urine aldosterone excretion is 18 µg.</a:t>
            </a:r>
          </a:p>
          <a:p>
            <a:pPr>
              <a:lnSpc>
                <a:spcPct val="80000"/>
              </a:lnSpc>
              <a:buFontTx/>
              <a:buNone/>
            </a:pPr>
            <a:endParaRPr lang="en-US" altLang="en-US" sz="1800" dirty="0">
              <a:solidFill>
                <a:schemeClr val="bg1"/>
              </a:solidFill>
            </a:endParaRPr>
          </a:p>
          <a:p>
            <a:pPr>
              <a:lnSpc>
                <a:spcPct val="80000"/>
              </a:lnSpc>
              <a:buFontTx/>
              <a:buNone/>
            </a:pPr>
            <a:r>
              <a:rPr lang="en-US" altLang="en-US" sz="1800" dirty="0">
                <a:solidFill>
                  <a:schemeClr val="bg1"/>
                </a:solidFill>
              </a:rPr>
              <a:t>An adrenal CT scan reveals a 1.5-cm solitary nodule in the left adrenal gland. The right adrenal gland appears normal but may be slightly enlarged. </a:t>
            </a:r>
          </a:p>
          <a:p>
            <a:pPr>
              <a:lnSpc>
                <a:spcPct val="80000"/>
              </a:lnSpc>
              <a:buFontTx/>
              <a:buNone/>
            </a:pPr>
            <a:endParaRPr lang="en-US" altLang="en-US" sz="1800" b="1" dirty="0">
              <a:solidFill>
                <a:schemeClr val="bg1"/>
              </a:solidFill>
            </a:endParaRPr>
          </a:p>
        </p:txBody>
      </p:sp>
      <p:sp>
        <p:nvSpPr>
          <p:cNvPr id="21508" name="Rectangle 4">
            <a:extLst>
              <a:ext uri="{FF2B5EF4-FFF2-40B4-BE49-F238E27FC236}">
                <a16:creationId xmlns:a16="http://schemas.microsoft.com/office/drawing/2014/main" id="{AB93CF1E-AF0A-4EC0-9A57-7CD47A299EB6}"/>
              </a:ext>
            </a:extLst>
          </p:cNvPr>
          <p:cNvSpPr>
            <a:spLocks noGrp="1" noChangeArrowheads="1"/>
          </p:cNvSpPr>
          <p:nvPr>
            <p:ph type="body" sz="half" idx="2"/>
          </p:nvPr>
        </p:nvSpPr>
        <p:spPr>
          <a:xfrm>
            <a:off x="6172200" y="1219201"/>
            <a:ext cx="4038600" cy="4906963"/>
          </a:xfrm>
        </p:spPr>
        <p:txBody>
          <a:bodyPr/>
          <a:lstStyle/>
          <a:p>
            <a:pPr>
              <a:lnSpc>
                <a:spcPct val="80000"/>
              </a:lnSpc>
              <a:buFontTx/>
              <a:buNone/>
            </a:pPr>
            <a:r>
              <a:rPr lang="en-US" altLang="en-US" sz="2000">
                <a:solidFill>
                  <a:schemeClr val="bg1"/>
                </a:solidFill>
              </a:rPr>
              <a:t>Which of the following is the most appropriate next step in this patient's management?</a:t>
            </a:r>
          </a:p>
          <a:p>
            <a:pPr>
              <a:lnSpc>
                <a:spcPct val="80000"/>
              </a:lnSpc>
              <a:buFontTx/>
              <a:buNone/>
            </a:pPr>
            <a:endParaRPr lang="en-US" altLang="en-US" sz="2000">
              <a:solidFill>
                <a:schemeClr val="bg1"/>
              </a:solidFill>
            </a:endParaRPr>
          </a:p>
          <a:p>
            <a:pPr>
              <a:lnSpc>
                <a:spcPct val="80000"/>
              </a:lnSpc>
              <a:buFontTx/>
              <a:buNone/>
            </a:pPr>
            <a:r>
              <a:rPr lang="en-US" altLang="en-US" sz="2000">
                <a:solidFill>
                  <a:schemeClr val="bg1"/>
                </a:solidFill>
              </a:rPr>
              <a:t>A Laparoscopic left adrenalectomy</a:t>
            </a:r>
          </a:p>
          <a:p>
            <a:pPr>
              <a:lnSpc>
                <a:spcPct val="80000"/>
              </a:lnSpc>
              <a:buFontTx/>
              <a:buNone/>
            </a:pPr>
            <a:endParaRPr lang="en-US" altLang="en-US" sz="2000">
              <a:solidFill>
                <a:schemeClr val="bg1"/>
              </a:solidFill>
            </a:endParaRPr>
          </a:p>
          <a:p>
            <a:pPr>
              <a:lnSpc>
                <a:spcPct val="80000"/>
              </a:lnSpc>
              <a:buFontTx/>
              <a:buNone/>
            </a:pPr>
            <a:r>
              <a:rPr lang="en-US" altLang="en-US" sz="2000">
                <a:solidFill>
                  <a:srgbClr val="66FF33"/>
                </a:solidFill>
              </a:rPr>
              <a:t>B Adrenal vein sampling for aldosterone and cortisol</a:t>
            </a:r>
          </a:p>
          <a:p>
            <a:pPr>
              <a:lnSpc>
                <a:spcPct val="80000"/>
              </a:lnSpc>
              <a:buFontTx/>
              <a:buNone/>
            </a:pPr>
            <a:endParaRPr lang="en-US" altLang="en-US" sz="2000">
              <a:solidFill>
                <a:srgbClr val="66FF33"/>
              </a:solidFill>
            </a:endParaRPr>
          </a:p>
          <a:p>
            <a:pPr>
              <a:lnSpc>
                <a:spcPct val="80000"/>
              </a:lnSpc>
              <a:buFontTx/>
              <a:buNone/>
            </a:pPr>
            <a:r>
              <a:rPr lang="en-US" altLang="en-US" sz="2000">
                <a:solidFill>
                  <a:schemeClr val="bg1"/>
                </a:solidFill>
              </a:rPr>
              <a:t>C Renal arteriography</a:t>
            </a:r>
          </a:p>
          <a:p>
            <a:pPr>
              <a:lnSpc>
                <a:spcPct val="80000"/>
              </a:lnSpc>
              <a:buFontTx/>
              <a:buNone/>
            </a:pPr>
            <a:endParaRPr lang="en-US" altLang="en-US" sz="2000">
              <a:solidFill>
                <a:schemeClr val="bg1"/>
              </a:solidFill>
            </a:endParaRPr>
          </a:p>
          <a:p>
            <a:pPr>
              <a:lnSpc>
                <a:spcPct val="80000"/>
              </a:lnSpc>
              <a:buFontTx/>
              <a:buNone/>
            </a:pPr>
            <a:r>
              <a:rPr lang="en-US" altLang="en-US" sz="2000">
                <a:solidFill>
                  <a:schemeClr val="bg1"/>
                </a:solidFill>
              </a:rPr>
              <a:t>D Dexamethasone suppression test</a:t>
            </a:r>
          </a:p>
          <a:p>
            <a:pPr>
              <a:lnSpc>
                <a:spcPct val="80000"/>
              </a:lnSpc>
            </a:pPr>
            <a:endParaRPr lang="en-US" altLang="en-US" sz="2000"/>
          </a:p>
        </p:txBody>
      </p:sp>
    </p:spTree>
    <p:extLst>
      <p:ext uri="{BB962C8B-B14F-4D97-AF65-F5344CB8AC3E}">
        <p14:creationId xmlns:p14="http://schemas.microsoft.com/office/powerpoint/2010/main" val="26431911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2963FB28-1891-430C-B1E5-925D6E9022CD}"/>
              </a:ext>
            </a:extLst>
          </p:cNvPr>
          <p:cNvSpPr>
            <a:spLocks noGrp="1" noChangeArrowheads="1"/>
          </p:cNvSpPr>
          <p:nvPr>
            <p:ph type="title"/>
          </p:nvPr>
        </p:nvSpPr>
        <p:spPr/>
        <p:txBody>
          <a:bodyPr/>
          <a:lstStyle/>
          <a:p>
            <a:r>
              <a:rPr lang="en-US" altLang="en-US" dirty="0">
                <a:solidFill>
                  <a:srgbClr val="FFFF66"/>
                </a:solidFill>
              </a:rPr>
              <a:t>Secondary HTN </a:t>
            </a:r>
          </a:p>
        </p:txBody>
      </p:sp>
      <p:sp>
        <p:nvSpPr>
          <p:cNvPr id="36867" name="Rectangle 3">
            <a:extLst>
              <a:ext uri="{FF2B5EF4-FFF2-40B4-BE49-F238E27FC236}">
                <a16:creationId xmlns:a16="http://schemas.microsoft.com/office/drawing/2014/main" id="{0D5370F7-72EA-4FC0-9FC0-876C1A69B6C0}"/>
              </a:ext>
            </a:extLst>
          </p:cNvPr>
          <p:cNvSpPr>
            <a:spLocks noGrp="1" noChangeArrowheads="1"/>
          </p:cNvSpPr>
          <p:nvPr>
            <p:ph type="body" sz="half" idx="1"/>
          </p:nvPr>
        </p:nvSpPr>
        <p:spPr>
          <a:xfrm>
            <a:off x="512064" y="1295401"/>
            <a:ext cx="5507736" cy="4830763"/>
          </a:xfrm>
        </p:spPr>
        <p:txBody>
          <a:bodyPr>
            <a:normAutofit fontScale="92500"/>
          </a:bodyPr>
          <a:lstStyle/>
          <a:p>
            <a:pPr>
              <a:lnSpc>
                <a:spcPct val="80000"/>
              </a:lnSpc>
              <a:buFontTx/>
              <a:buNone/>
            </a:pPr>
            <a:r>
              <a:rPr lang="en-US" altLang="en-US" sz="2400" dirty="0">
                <a:solidFill>
                  <a:schemeClr val="bg1"/>
                </a:solidFill>
              </a:rPr>
              <a:t>A 79-year-old man is evaluated for poorly controlled hypertension. He has had hypertension for 30 years, but his condition has become more difficult to control during the past 2 years. Over the last 6 months, his home blood pressure measurements have ranged from 150/70 mm Hg to 170/90 mm Hg. </a:t>
            </a:r>
          </a:p>
          <a:p>
            <a:pPr>
              <a:lnSpc>
                <a:spcPct val="80000"/>
              </a:lnSpc>
              <a:buFontTx/>
              <a:buNone/>
            </a:pPr>
            <a:r>
              <a:rPr lang="en-US" altLang="en-US" sz="2400" dirty="0">
                <a:solidFill>
                  <a:schemeClr val="bg1"/>
                </a:solidFill>
              </a:rPr>
              <a:t>Medications are atenolol 50 mg/d; enalapril 20 mg twice daily; and hydrochlorothiazide 25 mg/d. </a:t>
            </a:r>
          </a:p>
          <a:p>
            <a:pPr>
              <a:lnSpc>
                <a:spcPct val="80000"/>
              </a:lnSpc>
              <a:buFontTx/>
              <a:buNone/>
            </a:pPr>
            <a:endParaRPr lang="en-US" altLang="en-US" sz="2400" dirty="0">
              <a:solidFill>
                <a:schemeClr val="bg1"/>
              </a:solidFill>
            </a:endParaRPr>
          </a:p>
          <a:p>
            <a:pPr>
              <a:lnSpc>
                <a:spcPct val="80000"/>
              </a:lnSpc>
              <a:buFontTx/>
              <a:buNone/>
            </a:pPr>
            <a:r>
              <a:rPr lang="en-US" altLang="en-US" sz="2400" dirty="0">
                <a:solidFill>
                  <a:schemeClr val="bg1"/>
                </a:solidFill>
              </a:rPr>
              <a:t>PE: BP 168/80 same on 2 previous office visits</a:t>
            </a:r>
          </a:p>
          <a:p>
            <a:pPr>
              <a:lnSpc>
                <a:spcPct val="80000"/>
              </a:lnSpc>
              <a:buFontTx/>
              <a:buNone/>
            </a:pPr>
            <a:r>
              <a:rPr lang="en-US" altLang="en-US" sz="2400" dirty="0">
                <a:solidFill>
                  <a:schemeClr val="bg1"/>
                </a:solidFill>
              </a:rPr>
              <a:t>Abd: faint abdominal bruit</a:t>
            </a:r>
          </a:p>
          <a:p>
            <a:pPr>
              <a:lnSpc>
                <a:spcPct val="80000"/>
              </a:lnSpc>
              <a:buFontTx/>
              <a:buNone/>
            </a:pPr>
            <a:r>
              <a:rPr lang="en-US" altLang="en-US" sz="2400" dirty="0">
                <a:solidFill>
                  <a:schemeClr val="bg1"/>
                </a:solidFill>
              </a:rPr>
              <a:t>CV: L femoral bruit</a:t>
            </a:r>
          </a:p>
        </p:txBody>
      </p:sp>
      <p:sp>
        <p:nvSpPr>
          <p:cNvPr id="36868" name="Rectangle 4">
            <a:extLst>
              <a:ext uri="{FF2B5EF4-FFF2-40B4-BE49-F238E27FC236}">
                <a16:creationId xmlns:a16="http://schemas.microsoft.com/office/drawing/2014/main" id="{9B1F370E-3DAE-4A2B-9D90-587768CBE753}"/>
              </a:ext>
            </a:extLst>
          </p:cNvPr>
          <p:cNvSpPr>
            <a:spLocks noGrp="1" noChangeArrowheads="1"/>
          </p:cNvSpPr>
          <p:nvPr>
            <p:ph type="body" sz="half" idx="2"/>
          </p:nvPr>
        </p:nvSpPr>
        <p:spPr>
          <a:xfrm>
            <a:off x="6172200" y="1219201"/>
            <a:ext cx="4038600" cy="4906963"/>
          </a:xfrm>
        </p:spPr>
        <p:txBody>
          <a:bodyPr>
            <a:normAutofit fontScale="92500" lnSpcReduction="20000"/>
          </a:bodyPr>
          <a:lstStyle/>
          <a:p>
            <a:pPr>
              <a:lnSpc>
                <a:spcPct val="80000"/>
              </a:lnSpc>
              <a:buFontTx/>
              <a:buNone/>
            </a:pPr>
            <a:endParaRPr lang="en-US" altLang="en-US" sz="2000" dirty="0">
              <a:solidFill>
                <a:schemeClr val="bg1"/>
              </a:solidFill>
            </a:endParaRPr>
          </a:p>
          <a:p>
            <a:pPr>
              <a:lnSpc>
                <a:spcPct val="80000"/>
              </a:lnSpc>
              <a:buFontTx/>
              <a:buNone/>
            </a:pPr>
            <a:r>
              <a:rPr lang="en-US" altLang="en-US" sz="2000" dirty="0">
                <a:solidFill>
                  <a:schemeClr val="bg1"/>
                </a:solidFill>
              </a:rPr>
              <a:t>Creatinine 1.1 mg/dL, which has not changed for 2 years. </a:t>
            </a:r>
          </a:p>
          <a:p>
            <a:pPr>
              <a:lnSpc>
                <a:spcPct val="80000"/>
              </a:lnSpc>
              <a:buFontTx/>
              <a:buNone/>
            </a:pPr>
            <a:r>
              <a:rPr lang="en-US" altLang="en-US" sz="2000" dirty="0">
                <a:solidFill>
                  <a:schemeClr val="bg1"/>
                </a:solidFill>
              </a:rPr>
              <a:t>Low-density lipoprotein cholesterol level is 160 mg/dL.</a:t>
            </a:r>
          </a:p>
          <a:p>
            <a:pPr>
              <a:lnSpc>
                <a:spcPct val="80000"/>
              </a:lnSpc>
              <a:buFontTx/>
              <a:buNone/>
            </a:pPr>
            <a:endParaRPr lang="en-US" altLang="en-US" sz="2000" b="1" dirty="0">
              <a:solidFill>
                <a:schemeClr val="bg1"/>
              </a:solidFill>
            </a:endParaRPr>
          </a:p>
          <a:p>
            <a:pPr>
              <a:lnSpc>
                <a:spcPct val="80000"/>
              </a:lnSpc>
              <a:buFontTx/>
              <a:buNone/>
            </a:pPr>
            <a:endParaRPr lang="en-US" altLang="en-US" sz="2000" b="1" dirty="0">
              <a:solidFill>
                <a:schemeClr val="bg1"/>
              </a:solidFill>
            </a:endParaRPr>
          </a:p>
          <a:p>
            <a:pPr>
              <a:lnSpc>
                <a:spcPct val="80000"/>
              </a:lnSpc>
              <a:buFontTx/>
              <a:buNone/>
            </a:pPr>
            <a:r>
              <a:rPr lang="en-US" altLang="en-US" sz="2000" dirty="0">
                <a:solidFill>
                  <a:schemeClr val="bg1"/>
                </a:solidFill>
              </a:rPr>
              <a:t>Which of the following is the most appropriate management at this time?</a:t>
            </a:r>
          </a:p>
          <a:p>
            <a:pPr>
              <a:lnSpc>
                <a:spcPct val="80000"/>
              </a:lnSpc>
              <a:buFontTx/>
              <a:buNone/>
            </a:pPr>
            <a:endParaRPr lang="en-US" altLang="en-US" sz="2000" dirty="0">
              <a:solidFill>
                <a:schemeClr val="bg1"/>
              </a:solidFill>
            </a:endParaRPr>
          </a:p>
          <a:p>
            <a:pPr>
              <a:lnSpc>
                <a:spcPct val="80000"/>
              </a:lnSpc>
              <a:buFontTx/>
              <a:buNone/>
            </a:pPr>
            <a:r>
              <a:rPr lang="en-US" altLang="en-US" sz="2000" dirty="0">
                <a:solidFill>
                  <a:schemeClr val="bg1"/>
                </a:solidFill>
              </a:rPr>
              <a:t>A Renal angiography</a:t>
            </a:r>
          </a:p>
          <a:p>
            <a:pPr>
              <a:lnSpc>
                <a:spcPct val="80000"/>
              </a:lnSpc>
              <a:buFontTx/>
              <a:buNone/>
            </a:pPr>
            <a:r>
              <a:rPr lang="en-US" altLang="en-US" sz="2000" dirty="0">
                <a:solidFill>
                  <a:schemeClr val="bg1"/>
                </a:solidFill>
              </a:rPr>
              <a:t>B Amlodipine</a:t>
            </a:r>
          </a:p>
          <a:p>
            <a:pPr>
              <a:lnSpc>
                <a:spcPct val="80000"/>
              </a:lnSpc>
              <a:buFontTx/>
              <a:buNone/>
            </a:pPr>
            <a:r>
              <a:rPr lang="en-US" altLang="en-US" sz="2000" dirty="0">
                <a:solidFill>
                  <a:schemeClr val="bg1"/>
                </a:solidFill>
              </a:rPr>
              <a:t>C Plasma renin activity measurement</a:t>
            </a:r>
          </a:p>
          <a:p>
            <a:pPr>
              <a:lnSpc>
                <a:spcPct val="80000"/>
              </a:lnSpc>
              <a:buFontTx/>
              <a:buNone/>
            </a:pPr>
            <a:r>
              <a:rPr lang="en-US" altLang="en-US" sz="2000" dirty="0">
                <a:solidFill>
                  <a:schemeClr val="bg1"/>
                </a:solidFill>
              </a:rPr>
              <a:t>D Renal vein renin sampling</a:t>
            </a:r>
          </a:p>
          <a:p>
            <a:pPr>
              <a:lnSpc>
                <a:spcPct val="80000"/>
              </a:lnSpc>
              <a:buFontTx/>
              <a:buNone/>
            </a:pPr>
            <a:r>
              <a:rPr lang="en-US" altLang="en-US" sz="2000" dirty="0">
                <a:solidFill>
                  <a:schemeClr val="bg1"/>
                </a:solidFill>
              </a:rPr>
              <a:t>E Magnetic resonance angiography of the renal arteries</a:t>
            </a:r>
          </a:p>
          <a:p>
            <a:pPr>
              <a:lnSpc>
                <a:spcPct val="80000"/>
              </a:lnSpc>
              <a:buFontTx/>
              <a:buNone/>
            </a:pPr>
            <a:endParaRPr lang="en-US" altLang="en-US" sz="2000" b="1" dirty="0">
              <a:solidFill>
                <a:schemeClr val="bg1"/>
              </a:solidFill>
            </a:endParaRPr>
          </a:p>
          <a:p>
            <a:pPr>
              <a:lnSpc>
                <a:spcPct val="80000"/>
              </a:lnSpc>
            </a:pPr>
            <a:endParaRPr lang="en-US" altLang="en-US" sz="2000" dirty="0">
              <a:solidFill>
                <a:schemeClr val="bg1"/>
              </a:solidFill>
            </a:endParaRPr>
          </a:p>
        </p:txBody>
      </p:sp>
    </p:spTree>
    <p:extLst>
      <p:ext uri="{BB962C8B-B14F-4D97-AF65-F5344CB8AC3E}">
        <p14:creationId xmlns:p14="http://schemas.microsoft.com/office/powerpoint/2010/main" val="475969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69430-A726-8AAE-D903-5B4BEA1D2F1B}"/>
            </a:ext>
          </a:extLst>
        </p:cNvPr>
        <p:cNvGrpSpPr/>
        <p:nvPr/>
      </p:nvGrpSpPr>
      <p:grpSpPr>
        <a:xfrm>
          <a:off x="0" y="0"/>
          <a:ext cx="0" cy="0"/>
          <a:chOff x="0" y="0"/>
          <a:chExt cx="0" cy="0"/>
        </a:xfrm>
      </p:grpSpPr>
      <p:sp>
        <p:nvSpPr>
          <p:cNvPr id="36866" name="Rectangle 2">
            <a:extLst>
              <a:ext uri="{FF2B5EF4-FFF2-40B4-BE49-F238E27FC236}">
                <a16:creationId xmlns:a16="http://schemas.microsoft.com/office/drawing/2014/main" id="{C846E5BF-D695-54D0-F56D-2A5D3A76D51E}"/>
              </a:ext>
            </a:extLst>
          </p:cNvPr>
          <p:cNvSpPr>
            <a:spLocks noGrp="1" noChangeArrowheads="1"/>
          </p:cNvSpPr>
          <p:nvPr>
            <p:ph type="title"/>
          </p:nvPr>
        </p:nvSpPr>
        <p:spPr/>
        <p:txBody>
          <a:bodyPr/>
          <a:lstStyle/>
          <a:p>
            <a:r>
              <a:rPr lang="en-US" altLang="en-US" dirty="0">
                <a:solidFill>
                  <a:srgbClr val="FFFF66"/>
                </a:solidFill>
              </a:rPr>
              <a:t>Secondary HTN </a:t>
            </a:r>
          </a:p>
        </p:txBody>
      </p:sp>
      <p:sp>
        <p:nvSpPr>
          <p:cNvPr id="36867" name="Rectangle 3">
            <a:extLst>
              <a:ext uri="{FF2B5EF4-FFF2-40B4-BE49-F238E27FC236}">
                <a16:creationId xmlns:a16="http://schemas.microsoft.com/office/drawing/2014/main" id="{F1CF7CA1-F23B-77F8-0461-8EB24EA53411}"/>
              </a:ext>
            </a:extLst>
          </p:cNvPr>
          <p:cNvSpPr>
            <a:spLocks noGrp="1" noChangeArrowheads="1"/>
          </p:cNvSpPr>
          <p:nvPr>
            <p:ph type="body" sz="half" idx="1"/>
          </p:nvPr>
        </p:nvSpPr>
        <p:spPr>
          <a:xfrm>
            <a:off x="512064" y="1295401"/>
            <a:ext cx="5507736" cy="4830763"/>
          </a:xfrm>
        </p:spPr>
        <p:txBody>
          <a:bodyPr>
            <a:normAutofit fontScale="92500"/>
          </a:bodyPr>
          <a:lstStyle/>
          <a:p>
            <a:pPr>
              <a:lnSpc>
                <a:spcPct val="80000"/>
              </a:lnSpc>
              <a:buFontTx/>
              <a:buNone/>
            </a:pPr>
            <a:r>
              <a:rPr lang="en-US" altLang="en-US" sz="2400" dirty="0">
                <a:solidFill>
                  <a:schemeClr val="bg1"/>
                </a:solidFill>
              </a:rPr>
              <a:t>A 79-year-old man is evaluated for poorly controlled hypertension. He has had hypertension for 30 years, but his condition has become more difficult to control during the past 2 years. Over the last 6 months, his home blood pressure measurements have ranged from 150/70 mm Hg to 170/90 mm Hg. </a:t>
            </a:r>
          </a:p>
          <a:p>
            <a:pPr>
              <a:lnSpc>
                <a:spcPct val="80000"/>
              </a:lnSpc>
              <a:buFontTx/>
              <a:buNone/>
            </a:pPr>
            <a:r>
              <a:rPr lang="en-US" altLang="en-US" sz="2400" dirty="0">
                <a:solidFill>
                  <a:schemeClr val="bg1"/>
                </a:solidFill>
              </a:rPr>
              <a:t>Medications are atenolol 50 mg/d; enalapril 20 mg twice daily; and hydrochlorothiazide 25 mg/d. </a:t>
            </a:r>
          </a:p>
          <a:p>
            <a:pPr>
              <a:lnSpc>
                <a:spcPct val="80000"/>
              </a:lnSpc>
              <a:buFontTx/>
              <a:buNone/>
            </a:pPr>
            <a:endParaRPr lang="en-US" altLang="en-US" sz="2400" dirty="0">
              <a:solidFill>
                <a:schemeClr val="bg1"/>
              </a:solidFill>
            </a:endParaRPr>
          </a:p>
          <a:p>
            <a:pPr>
              <a:lnSpc>
                <a:spcPct val="80000"/>
              </a:lnSpc>
              <a:buFontTx/>
              <a:buNone/>
            </a:pPr>
            <a:r>
              <a:rPr lang="en-US" altLang="en-US" sz="2400" dirty="0">
                <a:solidFill>
                  <a:schemeClr val="bg1"/>
                </a:solidFill>
              </a:rPr>
              <a:t>PE: BP 168/80 same on 2 previous office visits</a:t>
            </a:r>
          </a:p>
          <a:p>
            <a:pPr>
              <a:lnSpc>
                <a:spcPct val="80000"/>
              </a:lnSpc>
              <a:buFontTx/>
              <a:buNone/>
            </a:pPr>
            <a:r>
              <a:rPr lang="en-US" altLang="en-US" sz="2400" dirty="0">
                <a:solidFill>
                  <a:schemeClr val="bg1"/>
                </a:solidFill>
              </a:rPr>
              <a:t>Abd: faint abdominal bruit</a:t>
            </a:r>
          </a:p>
          <a:p>
            <a:pPr>
              <a:lnSpc>
                <a:spcPct val="80000"/>
              </a:lnSpc>
              <a:buFontTx/>
              <a:buNone/>
            </a:pPr>
            <a:r>
              <a:rPr lang="en-US" altLang="en-US" sz="2400" dirty="0">
                <a:solidFill>
                  <a:schemeClr val="bg1"/>
                </a:solidFill>
              </a:rPr>
              <a:t>CV: L femoral bruit</a:t>
            </a:r>
          </a:p>
        </p:txBody>
      </p:sp>
      <p:sp>
        <p:nvSpPr>
          <p:cNvPr id="36868" name="Rectangle 4">
            <a:extLst>
              <a:ext uri="{FF2B5EF4-FFF2-40B4-BE49-F238E27FC236}">
                <a16:creationId xmlns:a16="http://schemas.microsoft.com/office/drawing/2014/main" id="{E761FBA2-D93E-6C21-BEBC-7A965A2E45BA}"/>
              </a:ext>
            </a:extLst>
          </p:cNvPr>
          <p:cNvSpPr>
            <a:spLocks noGrp="1" noChangeArrowheads="1"/>
          </p:cNvSpPr>
          <p:nvPr>
            <p:ph type="body" sz="half" idx="2"/>
          </p:nvPr>
        </p:nvSpPr>
        <p:spPr>
          <a:xfrm>
            <a:off x="6172200" y="1219201"/>
            <a:ext cx="4038600" cy="4906963"/>
          </a:xfrm>
        </p:spPr>
        <p:txBody>
          <a:bodyPr>
            <a:normAutofit fontScale="92500" lnSpcReduction="20000"/>
          </a:bodyPr>
          <a:lstStyle/>
          <a:p>
            <a:pPr>
              <a:lnSpc>
                <a:spcPct val="80000"/>
              </a:lnSpc>
              <a:buFontTx/>
              <a:buNone/>
            </a:pPr>
            <a:endParaRPr lang="en-US" altLang="en-US" sz="2000" dirty="0">
              <a:solidFill>
                <a:schemeClr val="bg1"/>
              </a:solidFill>
            </a:endParaRPr>
          </a:p>
          <a:p>
            <a:pPr>
              <a:lnSpc>
                <a:spcPct val="80000"/>
              </a:lnSpc>
              <a:buFontTx/>
              <a:buNone/>
            </a:pPr>
            <a:r>
              <a:rPr lang="en-US" altLang="en-US" sz="2000" dirty="0">
                <a:solidFill>
                  <a:schemeClr val="bg1"/>
                </a:solidFill>
              </a:rPr>
              <a:t>Creatinine 1.1 mg/dL, which has not changed for 2 years. </a:t>
            </a:r>
          </a:p>
          <a:p>
            <a:pPr>
              <a:lnSpc>
                <a:spcPct val="80000"/>
              </a:lnSpc>
              <a:buFontTx/>
              <a:buNone/>
            </a:pPr>
            <a:r>
              <a:rPr lang="en-US" altLang="en-US" sz="2000" dirty="0">
                <a:solidFill>
                  <a:schemeClr val="bg1"/>
                </a:solidFill>
              </a:rPr>
              <a:t>Low-density lipoprotein cholesterol level is 160 mg/dL.</a:t>
            </a:r>
          </a:p>
          <a:p>
            <a:pPr>
              <a:lnSpc>
                <a:spcPct val="80000"/>
              </a:lnSpc>
              <a:buFontTx/>
              <a:buNone/>
            </a:pPr>
            <a:endParaRPr lang="en-US" altLang="en-US" sz="2000" b="1" dirty="0">
              <a:solidFill>
                <a:schemeClr val="bg1"/>
              </a:solidFill>
            </a:endParaRPr>
          </a:p>
          <a:p>
            <a:pPr>
              <a:lnSpc>
                <a:spcPct val="80000"/>
              </a:lnSpc>
              <a:buFontTx/>
              <a:buNone/>
            </a:pPr>
            <a:endParaRPr lang="en-US" altLang="en-US" sz="2000" b="1" dirty="0">
              <a:solidFill>
                <a:schemeClr val="bg1"/>
              </a:solidFill>
            </a:endParaRPr>
          </a:p>
          <a:p>
            <a:pPr>
              <a:lnSpc>
                <a:spcPct val="80000"/>
              </a:lnSpc>
              <a:buFontTx/>
              <a:buNone/>
            </a:pPr>
            <a:r>
              <a:rPr lang="en-US" altLang="en-US" sz="2000" dirty="0">
                <a:solidFill>
                  <a:schemeClr val="bg1"/>
                </a:solidFill>
              </a:rPr>
              <a:t>Which of the following is the most appropriate management at this time?</a:t>
            </a:r>
          </a:p>
          <a:p>
            <a:pPr>
              <a:lnSpc>
                <a:spcPct val="80000"/>
              </a:lnSpc>
              <a:buFontTx/>
              <a:buNone/>
            </a:pPr>
            <a:endParaRPr lang="en-US" altLang="en-US" sz="2000" dirty="0">
              <a:solidFill>
                <a:schemeClr val="bg1"/>
              </a:solidFill>
            </a:endParaRPr>
          </a:p>
          <a:p>
            <a:pPr>
              <a:lnSpc>
                <a:spcPct val="80000"/>
              </a:lnSpc>
              <a:buFontTx/>
              <a:buNone/>
            </a:pPr>
            <a:r>
              <a:rPr lang="en-US" altLang="en-US" sz="2000" dirty="0">
                <a:solidFill>
                  <a:schemeClr val="bg1"/>
                </a:solidFill>
              </a:rPr>
              <a:t>A Renal angiography</a:t>
            </a:r>
          </a:p>
          <a:p>
            <a:pPr>
              <a:lnSpc>
                <a:spcPct val="80000"/>
              </a:lnSpc>
              <a:buFontTx/>
              <a:buNone/>
            </a:pPr>
            <a:r>
              <a:rPr lang="en-US" altLang="en-US" sz="2000" dirty="0">
                <a:solidFill>
                  <a:srgbClr val="92D050"/>
                </a:solidFill>
              </a:rPr>
              <a:t>B Amlodipine</a:t>
            </a:r>
          </a:p>
          <a:p>
            <a:pPr>
              <a:lnSpc>
                <a:spcPct val="80000"/>
              </a:lnSpc>
              <a:buFontTx/>
              <a:buNone/>
            </a:pPr>
            <a:r>
              <a:rPr lang="en-US" altLang="en-US" sz="2000" dirty="0">
                <a:solidFill>
                  <a:schemeClr val="bg1"/>
                </a:solidFill>
              </a:rPr>
              <a:t>C Plasma renin activity measurement</a:t>
            </a:r>
          </a:p>
          <a:p>
            <a:pPr>
              <a:lnSpc>
                <a:spcPct val="80000"/>
              </a:lnSpc>
              <a:buFontTx/>
              <a:buNone/>
            </a:pPr>
            <a:r>
              <a:rPr lang="en-US" altLang="en-US" sz="2000" dirty="0">
                <a:solidFill>
                  <a:schemeClr val="bg1"/>
                </a:solidFill>
              </a:rPr>
              <a:t>D Renal vein renin sampling</a:t>
            </a:r>
          </a:p>
          <a:p>
            <a:pPr>
              <a:lnSpc>
                <a:spcPct val="80000"/>
              </a:lnSpc>
              <a:buFontTx/>
              <a:buNone/>
            </a:pPr>
            <a:r>
              <a:rPr lang="en-US" altLang="en-US" sz="2000" dirty="0">
                <a:solidFill>
                  <a:schemeClr val="bg1"/>
                </a:solidFill>
              </a:rPr>
              <a:t>E Magnetic resonance angiography of the renal arteries</a:t>
            </a:r>
          </a:p>
          <a:p>
            <a:pPr>
              <a:lnSpc>
                <a:spcPct val="80000"/>
              </a:lnSpc>
              <a:buFontTx/>
              <a:buNone/>
            </a:pPr>
            <a:endParaRPr lang="en-US" altLang="en-US" sz="2000" b="1" dirty="0">
              <a:solidFill>
                <a:schemeClr val="bg1"/>
              </a:solidFill>
            </a:endParaRPr>
          </a:p>
          <a:p>
            <a:pPr>
              <a:lnSpc>
                <a:spcPct val="80000"/>
              </a:lnSpc>
            </a:pPr>
            <a:endParaRPr lang="en-US" altLang="en-US" sz="2000" dirty="0">
              <a:solidFill>
                <a:schemeClr val="bg1"/>
              </a:solidFill>
            </a:endParaRPr>
          </a:p>
        </p:txBody>
      </p:sp>
    </p:spTree>
    <p:extLst>
      <p:ext uri="{BB962C8B-B14F-4D97-AF65-F5344CB8AC3E}">
        <p14:creationId xmlns:p14="http://schemas.microsoft.com/office/powerpoint/2010/main" val="1704595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255E81E8-F4C2-4415-B6B2-7E548EADC5A6}"/>
              </a:ext>
            </a:extLst>
          </p:cNvPr>
          <p:cNvSpPr>
            <a:spLocks noGrp="1" noChangeArrowheads="1"/>
          </p:cNvSpPr>
          <p:nvPr>
            <p:ph type="title"/>
          </p:nvPr>
        </p:nvSpPr>
        <p:spPr/>
        <p:txBody>
          <a:bodyPr/>
          <a:lstStyle/>
          <a:p>
            <a:r>
              <a:rPr lang="en-US" altLang="en-US" dirty="0">
                <a:solidFill>
                  <a:srgbClr val="FFFF66"/>
                </a:solidFill>
              </a:rPr>
              <a:t>Secondary HTN</a:t>
            </a:r>
          </a:p>
        </p:txBody>
      </p:sp>
      <p:sp>
        <p:nvSpPr>
          <p:cNvPr id="39939" name="Rectangle 3">
            <a:extLst>
              <a:ext uri="{FF2B5EF4-FFF2-40B4-BE49-F238E27FC236}">
                <a16:creationId xmlns:a16="http://schemas.microsoft.com/office/drawing/2014/main" id="{0BF40329-6FB7-4797-AA02-EF64F37CC878}"/>
              </a:ext>
            </a:extLst>
          </p:cNvPr>
          <p:cNvSpPr>
            <a:spLocks noGrp="1" noChangeArrowheads="1"/>
          </p:cNvSpPr>
          <p:nvPr>
            <p:ph type="body" sz="half" idx="1"/>
          </p:nvPr>
        </p:nvSpPr>
        <p:spPr>
          <a:xfrm>
            <a:off x="390144" y="1825625"/>
            <a:ext cx="5629656" cy="4351338"/>
          </a:xfrm>
        </p:spPr>
        <p:txBody>
          <a:bodyPr>
            <a:normAutofit fontScale="70000" lnSpcReduction="20000"/>
          </a:bodyPr>
          <a:lstStyle/>
          <a:p>
            <a:pPr marL="0" indent="0">
              <a:lnSpc>
                <a:spcPct val="90000"/>
              </a:lnSpc>
              <a:buNone/>
            </a:pPr>
            <a:r>
              <a:rPr lang="en-US" altLang="en-US" sz="2400" dirty="0">
                <a:solidFill>
                  <a:schemeClr val="bg1"/>
                </a:solidFill>
              </a:rPr>
              <a:t>A 64-year-old man with a history of coronary artery disease, peripheral vascular disease, chronic cigarette smoking, chronic kidney disease, and uncontrolled hypertension comes for a follow-up office visit. He was recently hospitalized for acute pulmonary edema. His estimated glomerular filtration rate is 45 mL/min.</a:t>
            </a:r>
          </a:p>
          <a:p>
            <a:pPr marL="0" indent="0">
              <a:lnSpc>
                <a:spcPct val="90000"/>
              </a:lnSpc>
              <a:buNone/>
            </a:pPr>
            <a:endParaRPr lang="en-US" altLang="en-US" sz="2400" dirty="0">
              <a:solidFill>
                <a:schemeClr val="bg1"/>
              </a:solidFill>
            </a:endParaRPr>
          </a:p>
          <a:p>
            <a:pPr marL="0" indent="0">
              <a:buNone/>
            </a:pPr>
            <a:r>
              <a:rPr lang="en-US" altLang="en-US" sz="2400" dirty="0">
                <a:solidFill>
                  <a:schemeClr val="bg1"/>
                </a:solidFill>
              </a:rPr>
              <a:t>Medications are aspirin, 81 mg/d; simvastatin, 40 mg/d; carvedilol, 25 mg twice daily; furosemide, 40 mg twice daily; digoxin, 0.125 mg once daily; losartan, 100 mg/d; amlodipine, 5 mg/d; and clonidine, 0.2 mg twice daily. </a:t>
            </a:r>
          </a:p>
          <a:p>
            <a:pPr marL="0" indent="0">
              <a:lnSpc>
                <a:spcPct val="90000"/>
              </a:lnSpc>
              <a:buNone/>
            </a:pPr>
            <a:endParaRPr lang="en-US" altLang="en-US" sz="2400" dirty="0">
              <a:solidFill>
                <a:schemeClr val="bg1"/>
              </a:solidFill>
            </a:endParaRPr>
          </a:p>
          <a:p>
            <a:pPr marL="0" indent="0">
              <a:lnSpc>
                <a:spcPct val="90000"/>
              </a:lnSpc>
              <a:buNone/>
            </a:pPr>
            <a:endParaRPr lang="en-US" altLang="en-US" sz="2400" dirty="0">
              <a:solidFill>
                <a:schemeClr val="bg1"/>
              </a:solidFill>
            </a:endParaRPr>
          </a:p>
          <a:p>
            <a:pPr marL="0" indent="0">
              <a:lnSpc>
                <a:spcPct val="90000"/>
              </a:lnSpc>
              <a:buNone/>
            </a:pPr>
            <a:r>
              <a:rPr lang="en-US" altLang="en-US" sz="2400" dirty="0">
                <a:solidFill>
                  <a:schemeClr val="bg1"/>
                </a:solidFill>
              </a:rPr>
              <a:t>PE: BP 186/72, HR 62</a:t>
            </a:r>
          </a:p>
          <a:p>
            <a:pPr marL="0" indent="0">
              <a:lnSpc>
                <a:spcPct val="90000"/>
              </a:lnSpc>
              <a:buNone/>
            </a:pPr>
            <a:r>
              <a:rPr lang="en-US" altLang="en-US" sz="2400" dirty="0">
                <a:solidFill>
                  <a:schemeClr val="bg1"/>
                </a:solidFill>
              </a:rPr>
              <a:t>CV S4 gallop</a:t>
            </a:r>
          </a:p>
          <a:p>
            <a:pPr marL="0" indent="0">
              <a:lnSpc>
                <a:spcPct val="90000"/>
              </a:lnSpc>
              <a:buNone/>
            </a:pPr>
            <a:r>
              <a:rPr lang="en-US" altLang="en-US" sz="2400" dirty="0">
                <a:solidFill>
                  <a:schemeClr val="bg1"/>
                </a:solidFill>
              </a:rPr>
              <a:t>Abd: </a:t>
            </a:r>
            <a:r>
              <a:rPr lang="en-US" altLang="en-US" sz="2400" dirty="0" err="1">
                <a:solidFill>
                  <a:schemeClr val="bg1"/>
                </a:solidFill>
              </a:rPr>
              <a:t>abd</a:t>
            </a:r>
            <a:r>
              <a:rPr lang="en-US" altLang="en-US" sz="2400" dirty="0">
                <a:solidFill>
                  <a:schemeClr val="bg1"/>
                </a:solidFill>
              </a:rPr>
              <a:t> bruit is heard</a:t>
            </a:r>
          </a:p>
          <a:p>
            <a:pPr marL="0" indent="0">
              <a:lnSpc>
                <a:spcPct val="90000"/>
              </a:lnSpc>
              <a:buNone/>
            </a:pPr>
            <a:r>
              <a:rPr lang="en-US" altLang="en-US" sz="2400" dirty="0">
                <a:solidFill>
                  <a:schemeClr val="bg1"/>
                </a:solidFill>
              </a:rPr>
              <a:t>Ext 1+ LE edema</a:t>
            </a:r>
          </a:p>
          <a:p>
            <a:pPr marL="0" indent="0">
              <a:lnSpc>
                <a:spcPct val="90000"/>
              </a:lnSpc>
              <a:buNone/>
            </a:pPr>
            <a:endParaRPr lang="en-US" altLang="en-US" sz="2400" dirty="0">
              <a:solidFill>
                <a:schemeClr val="bg1"/>
              </a:solidFill>
            </a:endParaRPr>
          </a:p>
          <a:p>
            <a:pPr marL="0" indent="0">
              <a:lnSpc>
                <a:spcPct val="90000"/>
              </a:lnSpc>
              <a:buNone/>
            </a:pPr>
            <a:endParaRPr lang="en-US" altLang="en-US" sz="2400" dirty="0">
              <a:solidFill>
                <a:schemeClr val="bg1"/>
              </a:solidFill>
            </a:endParaRPr>
          </a:p>
        </p:txBody>
      </p:sp>
      <p:sp>
        <p:nvSpPr>
          <p:cNvPr id="39940" name="Rectangle 4">
            <a:extLst>
              <a:ext uri="{FF2B5EF4-FFF2-40B4-BE49-F238E27FC236}">
                <a16:creationId xmlns:a16="http://schemas.microsoft.com/office/drawing/2014/main" id="{6965559D-980F-486A-8D50-C34F4B11A669}"/>
              </a:ext>
            </a:extLst>
          </p:cNvPr>
          <p:cNvSpPr>
            <a:spLocks noGrp="1" noChangeArrowheads="1"/>
          </p:cNvSpPr>
          <p:nvPr>
            <p:ph type="body" sz="half" idx="2"/>
          </p:nvPr>
        </p:nvSpPr>
        <p:spPr/>
        <p:txBody>
          <a:bodyPr>
            <a:normAutofit lnSpcReduction="10000"/>
          </a:bodyPr>
          <a:lstStyle/>
          <a:p>
            <a:pPr>
              <a:lnSpc>
                <a:spcPct val="80000"/>
              </a:lnSpc>
              <a:buFontTx/>
              <a:buNone/>
            </a:pPr>
            <a:r>
              <a:rPr lang="en-US" altLang="en-US" sz="2000" dirty="0">
                <a:solidFill>
                  <a:schemeClr val="bg1"/>
                </a:solidFill>
              </a:rPr>
              <a:t>Renal ultrasound performed during his hospitalization revealed a left kidney of 8.5 cm and a right kidney of 11 cm and increased echogenicity of the kidneys. He states that he has been compliant with his diet restrictions. </a:t>
            </a:r>
          </a:p>
          <a:p>
            <a:pPr>
              <a:lnSpc>
                <a:spcPct val="80000"/>
              </a:lnSpc>
              <a:buFontTx/>
              <a:buNone/>
            </a:pPr>
            <a:endParaRPr lang="en-US" altLang="en-US" sz="2000" dirty="0">
              <a:solidFill>
                <a:schemeClr val="bg1"/>
              </a:solidFill>
            </a:endParaRPr>
          </a:p>
          <a:p>
            <a:pPr>
              <a:lnSpc>
                <a:spcPct val="90000"/>
              </a:lnSpc>
              <a:buFontTx/>
              <a:buNone/>
            </a:pPr>
            <a:r>
              <a:rPr lang="en-US" altLang="en-US" sz="2000" dirty="0">
                <a:solidFill>
                  <a:schemeClr val="bg1"/>
                </a:solidFill>
              </a:rPr>
              <a:t>Which of the following is the most appropriate next step in managing this patient's hypertension?</a:t>
            </a:r>
          </a:p>
          <a:p>
            <a:pPr>
              <a:lnSpc>
                <a:spcPct val="90000"/>
              </a:lnSpc>
              <a:buFontTx/>
              <a:buNone/>
            </a:pPr>
            <a:endParaRPr lang="en-US" altLang="en-US" sz="2000" dirty="0">
              <a:solidFill>
                <a:schemeClr val="bg1"/>
              </a:solidFill>
            </a:endParaRPr>
          </a:p>
          <a:p>
            <a:pPr>
              <a:lnSpc>
                <a:spcPct val="90000"/>
              </a:lnSpc>
              <a:buFontTx/>
              <a:buNone/>
            </a:pPr>
            <a:r>
              <a:rPr lang="en-US" altLang="en-US" sz="2000" dirty="0">
                <a:solidFill>
                  <a:schemeClr val="bg1"/>
                </a:solidFill>
              </a:rPr>
              <a:t>A Increase amlodipine to 10 mg/d</a:t>
            </a:r>
          </a:p>
          <a:p>
            <a:pPr>
              <a:lnSpc>
                <a:spcPct val="90000"/>
              </a:lnSpc>
              <a:buFontTx/>
              <a:buNone/>
            </a:pPr>
            <a:r>
              <a:rPr lang="en-US" altLang="en-US" sz="2000" dirty="0">
                <a:solidFill>
                  <a:schemeClr val="bg1"/>
                </a:solidFill>
              </a:rPr>
              <a:t>B Perform renal artery dopplers</a:t>
            </a:r>
          </a:p>
          <a:p>
            <a:pPr>
              <a:lnSpc>
                <a:spcPct val="90000"/>
              </a:lnSpc>
              <a:buFontTx/>
              <a:buNone/>
            </a:pPr>
            <a:r>
              <a:rPr lang="en-US" altLang="en-US" sz="2000" dirty="0">
                <a:solidFill>
                  <a:schemeClr val="bg1"/>
                </a:solidFill>
              </a:rPr>
              <a:t>C Discontinue carvedilol</a:t>
            </a:r>
          </a:p>
          <a:p>
            <a:pPr>
              <a:lnSpc>
                <a:spcPct val="90000"/>
              </a:lnSpc>
              <a:buFontTx/>
              <a:buNone/>
            </a:pPr>
            <a:r>
              <a:rPr lang="en-US" altLang="en-US" sz="2000" dirty="0">
                <a:solidFill>
                  <a:schemeClr val="bg1"/>
                </a:solidFill>
              </a:rPr>
              <a:t>D Add lisinopril</a:t>
            </a:r>
          </a:p>
          <a:p>
            <a:pPr>
              <a:lnSpc>
                <a:spcPct val="80000"/>
              </a:lnSpc>
            </a:pPr>
            <a:endParaRPr lang="en-US" altLang="en-US" sz="2000" dirty="0">
              <a:solidFill>
                <a:schemeClr val="bg1"/>
              </a:solidFill>
            </a:endParaRPr>
          </a:p>
        </p:txBody>
      </p:sp>
    </p:spTree>
    <p:extLst>
      <p:ext uri="{BB962C8B-B14F-4D97-AF65-F5344CB8AC3E}">
        <p14:creationId xmlns:p14="http://schemas.microsoft.com/office/powerpoint/2010/main" val="34820853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1908F-D916-8F09-8A06-7A8CE701646E}"/>
            </a:ext>
          </a:extLst>
        </p:cNvPr>
        <p:cNvGrpSpPr/>
        <p:nvPr/>
      </p:nvGrpSpPr>
      <p:grpSpPr>
        <a:xfrm>
          <a:off x="0" y="0"/>
          <a:ext cx="0" cy="0"/>
          <a:chOff x="0" y="0"/>
          <a:chExt cx="0" cy="0"/>
        </a:xfrm>
      </p:grpSpPr>
      <p:sp>
        <p:nvSpPr>
          <p:cNvPr id="39938" name="Rectangle 2">
            <a:extLst>
              <a:ext uri="{FF2B5EF4-FFF2-40B4-BE49-F238E27FC236}">
                <a16:creationId xmlns:a16="http://schemas.microsoft.com/office/drawing/2014/main" id="{A1165549-288C-CBA7-CF43-C08E70720229}"/>
              </a:ext>
            </a:extLst>
          </p:cNvPr>
          <p:cNvSpPr>
            <a:spLocks noGrp="1" noChangeArrowheads="1"/>
          </p:cNvSpPr>
          <p:nvPr>
            <p:ph type="title"/>
          </p:nvPr>
        </p:nvSpPr>
        <p:spPr/>
        <p:txBody>
          <a:bodyPr/>
          <a:lstStyle/>
          <a:p>
            <a:r>
              <a:rPr lang="en-US" altLang="en-US" dirty="0">
                <a:solidFill>
                  <a:srgbClr val="FFFF66"/>
                </a:solidFill>
              </a:rPr>
              <a:t>Secondary HTN</a:t>
            </a:r>
          </a:p>
        </p:txBody>
      </p:sp>
      <p:sp>
        <p:nvSpPr>
          <p:cNvPr id="39939" name="Rectangle 3">
            <a:extLst>
              <a:ext uri="{FF2B5EF4-FFF2-40B4-BE49-F238E27FC236}">
                <a16:creationId xmlns:a16="http://schemas.microsoft.com/office/drawing/2014/main" id="{4A5D4E78-34A8-9255-EFEB-C4415EC489D5}"/>
              </a:ext>
            </a:extLst>
          </p:cNvPr>
          <p:cNvSpPr>
            <a:spLocks noGrp="1" noChangeArrowheads="1"/>
          </p:cNvSpPr>
          <p:nvPr>
            <p:ph type="body" sz="half" idx="1"/>
          </p:nvPr>
        </p:nvSpPr>
        <p:spPr>
          <a:xfrm>
            <a:off x="390144" y="1825625"/>
            <a:ext cx="5629656" cy="4351338"/>
          </a:xfrm>
        </p:spPr>
        <p:txBody>
          <a:bodyPr>
            <a:normAutofit fontScale="70000" lnSpcReduction="20000"/>
          </a:bodyPr>
          <a:lstStyle/>
          <a:p>
            <a:pPr marL="0" indent="0">
              <a:lnSpc>
                <a:spcPct val="90000"/>
              </a:lnSpc>
              <a:buNone/>
            </a:pPr>
            <a:r>
              <a:rPr lang="en-US" altLang="en-US" sz="2400" dirty="0">
                <a:solidFill>
                  <a:schemeClr val="bg1"/>
                </a:solidFill>
              </a:rPr>
              <a:t>A 64-year-old man with a history of coronary artery disease, peripheral vascular disease, chronic cigarette smoking, chronic kidney disease, and uncontrolled hypertension comes for a follow-up office visit. He was recently hospitalized for acute pulmonary edema. His estimated glomerular filtration rate is 45 mL/min.</a:t>
            </a:r>
          </a:p>
          <a:p>
            <a:pPr marL="0" indent="0">
              <a:lnSpc>
                <a:spcPct val="90000"/>
              </a:lnSpc>
              <a:buNone/>
            </a:pPr>
            <a:endParaRPr lang="en-US" altLang="en-US" sz="2400" dirty="0">
              <a:solidFill>
                <a:schemeClr val="bg1"/>
              </a:solidFill>
            </a:endParaRPr>
          </a:p>
          <a:p>
            <a:pPr marL="0" indent="0">
              <a:buNone/>
            </a:pPr>
            <a:r>
              <a:rPr lang="en-US" altLang="en-US" sz="2400" dirty="0">
                <a:solidFill>
                  <a:schemeClr val="bg1"/>
                </a:solidFill>
              </a:rPr>
              <a:t>Medications are aspirin, 81 mg/d; simvastatin, 40 mg/d; carvedilol, 25 mg twice daily; furosemide, 40 mg twice daily; digoxin, 0.125 mg once daily; losartan, 100 mg/d; amlodipine, 5 mg/d; and clonidine, 0.2 mg twice daily. </a:t>
            </a:r>
          </a:p>
          <a:p>
            <a:pPr marL="0" indent="0">
              <a:lnSpc>
                <a:spcPct val="90000"/>
              </a:lnSpc>
              <a:buNone/>
            </a:pPr>
            <a:endParaRPr lang="en-US" altLang="en-US" sz="2400" dirty="0">
              <a:solidFill>
                <a:schemeClr val="bg1"/>
              </a:solidFill>
            </a:endParaRPr>
          </a:p>
          <a:p>
            <a:pPr marL="0" indent="0">
              <a:lnSpc>
                <a:spcPct val="90000"/>
              </a:lnSpc>
              <a:buNone/>
            </a:pPr>
            <a:endParaRPr lang="en-US" altLang="en-US" sz="2400" dirty="0">
              <a:solidFill>
                <a:schemeClr val="bg1"/>
              </a:solidFill>
            </a:endParaRPr>
          </a:p>
          <a:p>
            <a:pPr marL="0" indent="0">
              <a:lnSpc>
                <a:spcPct val="90000"/>
              </a:lnSpc>
              <a:buNone/>
            </a:pPr>
            <a:r>
              <a:rPr lang="en-US" altLang="en-US" sz="2400" dirty="0">
                <a:solidFill>
                  <a:schemeClr val="bg1"/>
                </a:solidFill>
              </a:rPr>
              <a:t>PE: BP 186/72, HR 62</a:t>
            </a:r>
          </a:p>
          <a:p>
            <a:pPr marL="0" indent="0">
              <a:lnSpc>
                <a:spcPct val="90000"/>
              </a:lnSpc>
              <a:buNone/>
            </a:pPr>
            <a:r>
              <a:rPr lang="en-US" altLang="en-US" sz="2400" dirty="0">
                <a:solidFill>
                  <a:schemeClr val="bg1"/>
                </a:solidFill>
              </a:rPr>
              <a:t>CV S4 gallop</a:t>
            </a:r>
          </a:p>
          <a:p>
            <a:pPr marL="0" indent="0">
              <a:lnSpc>
                <a:spcPct val="90000"/>
              </a:lnSpc>
              <a:buNone/>
            </a:pPr>
            <a:r>
              <a:rPr lang="en-US" altLang="en-US" sz="2400" dirty="0">
                <a:solidFill>
                  <a:schemeClr val="bg1"/>
                </a:solidFill>
              </a:rPr>
              <a:t>Abd: </a:t>
            </a:r>
            <a:r>
              <a:rPr lang="en-US" altLang="en-US" sz="2400" dirty="0" err="1">
                <a:solidFill>
                  <a:schemeClr val="bg1"/>
                </a:solidFill>
              </a:rPr>
              <a:t>abd</a:t>
            </a:r>
            <a:r>
              <a:rPr lang="en-US" altLang="en-US" sz="2400" dirty="0">
                <a:solidFill>
                  <a:schemeClr val="bg1"/>
                </a:solidFill>
              </a:rPr>
              <a:t> bruit is heard</a:t>
            </a:r>
          </a:p>
          <a:p>
            <a:pPr marL="0" indent="0">
              <a:lnSpc>
                <a:spcPct val="90000"/>
              </a:lnSpc>
              <a:buNone/>
            </a:pPr>
            <a:r>
              <a:rPr lang="en-US" altLang="en-US" sz="2400" dirty="0">
                <a:solidFill>
                  <a:schemeClr val="bg1"/>
                </a:solidFill>
              </a:rPr>
              <a:t>Ext 1+ LE edema</a:t>
            </a:r>
          </a:p>
          <a:p>
            <a:pPr marL="0" indent="0">
              <a:lnSpc>
                <a:spcPct val="90000"/>
              </a:lnSpc>
              <a:buNone/>
            </a:pPr>
            <a:endParaRPr lang="en-US" altLang="en-US" sz="2400" dirty="0">
              <a:solidFill>
                <a:schemeClr val="bg1"/>
              </a:solidFill>
            </a:endParaRPr>
          </a:p>
          <a:p>
            <a:pPr marL="0" indent="0">
              <a:lnSpc>
                <a:spcPct val="90000"/>
              </a:lnSpc>
              <a:buNone/>
            </a:pPr>
            <a:endParaRPr lang="en-US" altLang="en-US" sz="2400" dirty="0">
              <a:solidFill>
                <a:schemeClr val="bg1"/>
              </a:solidFill>
            </a:endParaRPr>
          </a:p>
        </p:txBody>
      </p:sp>
      <p:sp>
        <p:nvSpPr>
          <p:cNvPr id="39940" name="Rectangle 4">
            <a:extLst>
              <a:ext uri="{FF2B5EF4-FFF2-40B4-BE49-F238E27FC236}">
                <a16:creationId xmlns:a16="http://schemas.microsoft.com/office/drawing/2014/main" id="{FC46AFAD-1229-585D-E579-81045CE1FEFD}"/>
              </a:ext>
            </a:extLst>
          </p:cNvPr>
          <p:cNvSpPr>
            <a:spLocks noGrp="1" noChangeArrowheads="1"/>
          </p:cNvSpPr>
          <p:nvPr>
            <p:ph type="body" sz="half" idx="2"/>
          </p:nvPr>
        </p:nvSpPr>
        <p:spPr/>
        <p:txBody>
          <a:bodyPr>
            <a:normAutofit lnSpcReduction="10000"/>
          </a:bodyPr>
          <a:lstStyle/>
          <a:p>
            <a:pPr>
              <a:lnSpc>
                <a:spcPct val="80000"/>
              </a:lnSpc>
              <a:buFontTx/>
              <a:buNone/>
            </a:pPr>
            <a:r>
              <a:rPr lang="en-US" altLang="en-US" sz="2000" dirty="0">
                <a:solidFill>
                  <a:schemeClr val="bg1"/>
                </a:solidFill>
              </a:rPr>
              <a:t>Renal ultrasound performed during his hospitalization revealed a left kidney of 8.5 cm and a right kidney of 11 cm and increased echogenicity of the kidneys. He states that he has been compliant with his diet restrictions. </a:t>
            </a:r>
          </a:p>
          <a:p>
            <a:pPr>
              <a:lnSpc>
                <a:spcPct val="80000"/>
              </a:lnSpc>
              <a:buFontTx/>
              <a:buNone/>
            </a:pPr>
            <a:endParaRPr lang="en-US" altLang="en-US" sz="2000" dirty="0">
              <a:solidFill>
                <a:schemeClr val="bg1"/>
              </a:solidFill>
            </a:endParaRPr>
          </a:p>
          <a:p>
            <a:pPr>
              <a:lnSpc>
                <a:spcPct val="90000"/>
              </a:lnSpc>
              <a:buFontTx/>
              <a:buNone/>
            </a:pPr>
            <a:r>
              <a:rPr lang="en-US" altLang="en-US" sz="2000" dirty="0">
                <a:solidFill>
                  <a:schemeClr val="bg1"/>
                </a:solidFill>
              </a:rPr>
              <a:t>Which of the following is the most appropriate next step in managing this patient's hypertension?</a:t>
            </a:r>
          </a:p>
          <a:p>
            <a:pPr>
              <a:lnSpc>
                <a:spcPct val="90000"/>
              </a:lnSpc>
              <a:buFontTx/>
              <a:buNone/>
            </a:pPr>
            <a:endParaRPr lang="en-US" altLang="en-US" sz="2000" dirty="0">
              <a:solidFill>
                <a:schemeClr val="bg1"/>
              </a:solidFill>
            </a:endParaRPr>
          </a:p>
          <a:p>
            <a:pPr>
              <a:lnSpc>
                <a:spcPct val="90000"/>
              </a:lnSpc>
              <a:buFontTx/>
              <a:buNone/>
            </a:pPr>
            <a:r>
              <a:rPr lang="en-US" altLang="en-US" sz="2000" dirty="0">
                <a:solidFill>
                  <a:schemeClr val="bg1"/>
                </a:solidFill>
              </a:rPr>
              <a:t>A Increase amlodipine to 10 mg/d</a:t>
            </a:r>
          </a:p>
          <a:p>
            <a:pPr>
              <a:lnSpc>
                <a:spcPct val="90000"/>
              </a:lnSpc>
              <a:buFontTx/>
              <a:buNone/>
            </a:pPr>
            <a:r>
              <a:rPr lang="en-US" altLang="en-US" sz="2000" dirty="0">
                <a:solidFill>
                  <a:srgbClr val="92D050"/>
                </a:solidFill>
              </a:rPr>
              <a:t>B Perform renal artery dopplers</a:t>
            </a:r>
          </a:p>
          <a:p>
            <a:pPr>
              <a:lnSpc>
                <a:spcPct val="90000"/>
              </a:lnSpc>
              <a:buFontTx/>
              <a:buNone/>
            </a:pPr>
            <a:r>
              <a:rPr lang="en-US" altLang="en-US" sz="2000" dirty="0">
                <a:solidFill>
                  <a:schemeClr val="bg1"/>
                </a:solidFill>
              </a:rPr>
              <a:t>C Discontinue carvedilol</a:t>
            </a:r>
          </a:p>
          <a:p>
            <a:pPr>
              <a:lnSpc>
                <a:spcPct val="90000"/>
              </a:lnSpc>
              <a:buFontTx/>
              <a:buNone/>
            </a:pPr>
            <a:r>
              <a:rPr lang="en-US" altLang="en-US" sz="2000" dirty="0">
                <a:solidFill>
                  <a:schemeClr val="bg1"/>
                </a:solidFill>
              </a:rPr>
              <a:t>D Add lisinopril</a:t>
            </a:r>
          </a:p>
          <a:p>
            <a:pPr>
              <a:lnSpc>
                <a:spcPct val="80000"/>
              </a:lnSpc>
            </a:pPr>
            <a:endParaRPr lang="en-US" altLang="en-US" sz="2000" dirty="0">
              <a:solidFill>
                <a:schemeClr val="bg1"/>
              </a:solidFill>
            </a:endParaRPr>
          </a:p>
        </p:txBody>
      </p:sp>
    </p:spTree>
    <p:extLst>
      <p:ext uri="{BB962C8B-B14F-4D97-AF65-F5344CB8AC3E}">
        <p14:creationId xmlns:p14="http://schemas.microsoft.com/office/powerpoint/2010/main" val="23706424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3AF45-FDDF-4119-BC0A-85000D88D2EB}"/>
              </a:ext>
            </a:extLst>
          </p:cNvPr>
          <p:cNvSpPr>
            <a:spLocks noGrp="1"/>
          </p:cNvSpPr>
          <p:nvPr>
            <p:ph type="title"/>
          </p:nvPr>
        </p:nvSpPr>
        <p:spPr/>
        <p:txBody>
          <a:bodyPr/>
          <a:lstStyle/>
          <a:p>
            <a:r>
              <a:rPr lang="en-US" dirty="0">
                <a:solidFill>
                  <a:srgbClr val="FFFF00"/>
                </a:solidFill>
              </a:rPr>
              <a:t>Hospitalized Patients with HTN</a:t>
            </a:r>
          </a:p>
        </p:txBody>
      </p:sp>
      <p:sp>
        <p:nvSpPr>
          <p:cNvPr id="3" name="Content Placeholder 2">
            <a:extLst>
              <a:ext uri="{FF2B5EF4-FFF2-40B4-BE49-F238E27FC236}">
                <a16:creationId xmlns:a16="http://schemas.microsoft.com/office/drawing/2014/main" id="{95768649-A6C6-4704-837E-6E1B00AE7FD5}"/>
              </a:ext>
            </a:extLst>
          </p:cNvPr>
          <p:cNvSpPr>
            <a:spLocks noGrp="1"/>
          </p:cNvSpPr>
          <p:nvPr>
            <p:ph sz="half" idx="1"/>
          </p:nvPr>
        </p:nvSpPr>
        <p:spPr/>
        <p:txBody>
          <a:bodyPr>
            <a:noAutofit/>
          </a:bodyPr>
          <a:lstStyle/>
          <a:p>
            <a:pPr marL="0" indent="0">
              <a:buNone/>
            </a:pPr>
            <a:r>
              <a:rPr lang="en-US" sz="2000" dirty="0">
                <a:solidFill>
                  <a:schemeClr val="bg1"/>
                </a:solidFill>
              </a:rPr>
              <a:t>HTN Emergency (end organ compromise): </a:t>
            </a:r>
          </a:p>
          <a:p>
            <a:r>
              <a:rPr lang="en-US" sz="2000" dirty="0">
                <a:solidFill>
                  <a:schemeClr val="bg1"/>
                </a:solidFill>
              </a:rPr>
              <a:t>Decrease MAP by 25% 1</a:t>
            </a:r>
            <a:r>
              <a:rPr lang="en-US" sz="2000" baseline="30000" dirty="0">
                <a:solidFill>
                  <a:schemeClr val="bg1"/>
                </a:solidFill>
              </a:rPr>
              <a:t>st</a:t>
            </a:r>
            <a:r>
              <a:rPr lang="en-US" sz="2000" dirty="0">
                <a:solidFill>
                  <a:schemeClr val="bg1"/>
                </a:solidFill>
              </a:rPr>
              <a:t> hour</a:t>
            </a:r>
          </a:p>
          <a:p>
            <a:r>
              <a:rPr lang="en-US" sz="2000" dirty="0">
                <a:solidFill>
                  <a:schemeClr val="bg1"/>
                </a:solidFill>
              </a:rPr>
              <a:t>≅ 160/100 next 2-6 hours</a:t>
            </a:r>
          </a:p>
          <a:p>
            <a:r>
              <a:rPr lang="en-US" sz="2000" dirty="0">
                <a:solidFill>
                  <a:schemeClr val="bg1"/>
                </a:solidFill>
              </a:rPr>
              <a:t>&lt;130/80 next 24-48 hours (with caution</a:t>
            </a:r>
          </a:p>
          <a:p>
            <a:r>
              <a:rPr lang="en-US" sz="2000" dirty="0">
                <a:solidFill>
                  <a:schemeClr val="bg1"/>
                </a:solidFill>
              </a:rPr>
              <a:t>Nicardipine, labetalol, esmolol, NTG</a:t>
            </a:r>
          </a:p>
          <a:p>
            <a:endParaRPr lang="en-US" sz="2000" dirty="0">
              <a:solidFill>
                <a:schemeClr val="bg1"/>
              </a:solidFill>
            </a:endParaRPr>
          </a:p>
          <a:p>
            <a:pPr marL="0" indent="0">
              <a:buNone/>
            </a:pPr>
            <a:r>
              <a:rPr lang="en-US" sz="2000" dirty="0">
                <a:solidFill>
                  <a:schemeClr val="bg1"/>
                </a:solidFill>
              </a:rPr>
              <a:t>HTN Urgency (no end organ compromise)</a:t>
            </a:r>
          </a:p>
          <a:p>
            <a:r>
              <a:rPr lang="en-US" sz="2000" dirty="0">
                <a:solidFill>
                  <a:schemeClr val="bg1"/>
                </a:solidFill>
              </a:rPr>
              <a:t>Gradual decrease over 24-48hrs with oral medications</a:t>
            </a:r>
          </a:p>
        </p:txBody>
      </p:sp>
      <p:sp>
        <p:nvSpPr>
          <p:cNvPr id="4" name="Content Placeholder 3">
            <a:extLst>
              <a:ext uri="{FF2B5EF4-FFF2-40B4-BE49-F238E27FC236}">
                <a16:creationId xmlns:a16="http://schemas.microsoft.com/office/drawing/2014/main" id="{E5A9519C-8DD9-4106-B884-CFF30B7563A0}"/>
              </a:ext>
            </a:extLst>
          </p:cNvPr>
          <p:cNvSpPr>
            <a:spLocks noGrp="1"/>
          </p:cNvSpPr>
          <p:nvPr>
            <p:ph sz="half" idx="2"/>
          </p:nvPr>
        </p:nvSpPr>
        <p:spPr>
          <a:xfrm>
            <a:off x="6316579" y="1421314"/>
            <a:ext cx="5181600" cy="4755649"/>
          </a:xfrm>
        </p:spPr>
        <p:txBody>
          <a:bodyPr>
            <a:normAutofit fontScale="25000" lnSpcReduction="20000"/>
          </a:bodyPr>
          <a:lstStyle/>
          <a:p>
            <a:pPr marL="0" indent="0">
              <a:buNone/>
            </a:pPr>
            <a:r>
              <a:rPr lang="en-US" sz="6200" dirty="0">
                <a:solidFill>
                  <a:schemeClr val="bg1"/>
                </a:solidFill>
              </a:rPr>
              <a:t>Hemorrhagic CVA</a:t>
            </a:r>
          </a:p>
          <a:p>
            <a:r>
              <a:rPr lang="en-US" sz="6200" dirty="0">
                <a:solidFill>
                  <a:schemeClr val="bg1"/>
                </a:solidFill>
              </a:rPr>
              <a:t>SBP ≅ 140 within 1 hour if possible</a:t>
            </a:r>
          </a:p>
          <a:p>
            <a:endParaRPr lang="en-US" sz="6200" dirty="0">
              <a:solidFill>
                <a:schemeClr val="bg1"/>
              </a:solidFill>
            </a:endParaRPr>
          </a:p>
          <a:p>
            <a:pPr marL="0" indent="0">
              <a:buNone/>
            </a:pPr>
            <a:r>
              <a:rPr lang="en-US" sz="6200" dirty="0">
                <a:solidFill>
                  <a:schemeClr val="bg1"/>
                </a:solidFill>
              </a:rPr>
              <a:t>Ischemic CVA</a:t>
            </a:r>
          </a:p>
          <a:p>
            <a:r>
              <a:rPr lang="en-US" sz="6200" dirty="0">
                <a:solidFill>
                  <a:schemeClr val="bg1"/>
                </a:solidFill>
              </a:rPr>
              <a:t>BP 185/110  (if thrombolysis candidate)</a:t>
            </a:r>
          </a:p>
          <a:p>
            <a:endParaRPr lang="en-US" sz="6200" dirty="0">
              <a:solidFill>
                <a:schemeClr val="bg1"/>
              </a:solidFill>
            </a:endParaRPr>
          </a:p>
          <a:p>
            <a:pPr marL="0" indent="0">
              <a:buNone/>
            </a:pPr>
            <a:r>
              <a:rPr lang="en-US" sz="6200" dirty="0">
                <a:solidFill>
                  <a:schemeClr val="bg1"/>
                </a:solidFill>
              </a:rPr>
              <a:t>Acute MI</a:t>
            </a:r>
          </a:p>
          <a:p>
            <a:r>
              <a:rPr lang="en-US" sz="6200" dirty="0">
                <a:solidFill>
                  <a:schemeClr val="bg1"/>
                </a:solidFill>
              </a:rPr>
              <a:t>SBP &lt;180, DBP &lt;100</a:t>
            </a:r>
          </a:p>
          <a:p>
            <a:r>
              <a:rPr lang="en-US" sz="6200" dirty="0">
                <a:solidFill>
                  <a:schemeClr val="bg1"/>
                </a:solidFill>
              </a:rPr>
              <a:t>Avoid hypotension to avoid ischemia in acute phase</a:t>
            </a:r>
          </a:p>
          <a:p>
            <a:endParaRPr lang="en-US" sz="6200" dirty="0">
              <a:solidFill>
                <a:schemeClr val="bg1"/>
              </a:solidFill>
            </a:endParaRPr>
          </a:p>
          <a:p>
            <a:pPr marL="0" indent="0">
              <a:buNone/>
            </a:pPr>
            <a:r>
              <a:rPr lang="en-US" sz="6200" dirty="0">
                <a:solidFill>
                  <a:schemeClr val="bg1"/>
                </a:solidFill>
              </a:rPr>
              <a:t>Acute Heart failure</a:t>
            </a:r>
          </a:p>
          <a:p>
            <a:r>
              <a:rPr lang="en-US" sz="6200" dirty="0">
                <a:solidFill>
                  <a:schemeClr val="bg1"/>
                </a:solidFill>
              </a:rPr>
              <a:t>SBP &lt;140</a:t>
            </a:r>
          </a:p>
          <a:p>
            <a:r>
              <a:rPr lang="en-US" sz="6200" dirty="0">
                <a:solidFill>
                  <a:schemeClr val="bg1"/>
                </a:solidFill>
              </a:rPr>
              <a:t>Avoid Beta-blocker in acute decompensation</a:t>
            </a:r>
          </a:p>
          <a:p>
            <a:endParaRPr lang="en-US" sz="6200" dirty="0">
              <a:solidFill>
                <a:schemeClr val="bg1"/>
              </a:solidFill>
            </a:endParaRPr>
          </a:p>
          <a:p>
            <a:pPr marL="0" indent="0">
              <a:buNone/>
            </a:pPr>
            <a:r>
              <a:rPr lang="en-US" sz="6200" dirty="0">
                <a:solidFill>
                  <a:schemeClr val="bg1"/>
                </a:solidFill>
              </a:rPr>
              <a:t>Aortic dissection</a:t>
            </a:r>
          </a:p>
          <a:p>
            <a:r>
              <a:rPr lang="en-US" sz="6200" dirty="0">
                <a:solidFill>
                  <a:schemeClr val="bg1"/>
                </a:solidFill>
              </a:rPr>
              <a:t>SBP 100-120</a:t>
            </a:r>
          </a:p>
          <a:p>
            <a:r>
              <a:rPr lang="en-US" sz="6200" dirty="0">
                <a:solidFill>
                  <a:schemeClr val="bg1"/>
                </a:solidFill>
              </a:rPr>
              <a:t>HR &lt;60</a:t>
            </a:r>
          </a:p>
          <a:p>
            <a:r>
              <a:rPr lang="en-US" sz="6200" dirty="0">
                <a:solidFill>
                  <a:schemeClr val="bg1"/>
                </a:solidFill>
              </a:rPr>
              <a:t>Use Beta-blocker</a:t>
            </a:r>
          </a:p>
          <a:p>
            <a:endParaRPr lang="en-US" dirty="0">
              <a:solidFill>
                <a:schemeClr val="bg1"/>
              </a:solidFill>
            </a:endParaRPr>
          </a:p>
        </p:txBody>
      </p:sp>
      <p:sp>
        <p:nvSpPr>
          <p:cNvPr id="5" name="TextBox 4">
            <a:extLst>
              <a:ext uri="{FF2B5EF4-FFF2-40B4-BE49-F238E27FC236}">
                <a16:creationId xmlns:a16="http://schemas.microsoft.com/office/drawing/2014/main" id="{04F8F526-2476-C528-7DC9-AA0EEC24EFA4}"/>
              </a:ext>
            </a:extLst>
          </p:cNvPr>
          <p:cNvSpPr txBox="1"/>
          <p:nvPr/>
        </p:nvSpPr>
        <p:spPr>
          <a:xfrm>
            <a:off x="577516" y="6400800"/>
            <a:ext cx="3850105" cy="369332"/>
          </a:xfrm>
          <a:prstGeom prst="rect">
            <a:avLst/>
          </a:prstGeom>
          <a:noFill/>
        </p:spPr>
        <p:txBody>
          <a:bodyPr wrap="square" rtlCol="0">
            <a:spAutoFit/>
          </a:bodyPr>
          <a:lstStyle/>
          <a:p>
            <a:r>
              <a:rPr lang="en-US" dirty="0">
                <a:solidFill>
                  <a:schemeClr val="bg1"/>
                </a:solidFill>
              </a:rPr>
              <a:t>ACC/AHA 2025 guidelines</a:t>
            </a:r>
          </a:p>
        </p:txBody>
      </p:sp>
    </p:spTree>
    <p:extLst>
      <p:ext uri="{BB962C8B-B14F-4D97-AF65-F5344CB8AC3E}">
        <p14:creationId xmlns:p14="http://schemas.microsoft.com/office/powerpoint/2010/main" val="13655883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DE5CC4AF-C48B-4C24-85A7-8E4CCE7E9D9D}"/>
              </a:ext>
            </a:extLst>
          </p:cNvPr>
          <p:cNvSpPr>
            <a:spLocks noGrp="1" noChangeArrowheads="1"/>
          </p:cNvSpPr>
          <p:nvPr>
            <p:ph type="title"/>
          </p:nvPr>
        </p:nvSpPr>
        <p:spPr>
          <a:xfrm>
            <a:off x="838199" y="365125"/>
            <a:ext cx="10898171" cy="1325563"/>
          </a:xfrm>
        </p:spPr>
        <p:txBody>
          <a:bodyPr/>
          <a:lstStyle/>
          <a:p>
            <a:r>
              <a:rPr lang="en-US" altLang="en-US" dirty="0">
                <a:solidFill>
                  <a:srgbClr val="FFFF66"/>
                </a:solidFill>
              </a:rPr>
              <a:t>Hypertensive Emergency and Urgency</a:t>
            </a:r>
          </a:p>
        </p:txBody>
      </p:sp>
      <p:sp>
        <p:nvSpPr>
          <p:cNvPr id="41987" name="Rectangle 3">
            <a:extLst>
              <a:ext uri="{FF2B5EF4-FFF2-40B4-BE49-F238E27FC236}">
                <a16:creationId xmlns:a16="http://schemas.microsoft.com/office/drawing/2014/main" id="{F50F3CED-48B4-48CB-A0EB-1BE8CBC420EB}"/>
              </a:ext>
            </a:extLst>
          </p:cNvPr>
          <p:cNvSpPr>
            <a:spLocks noGrp="1" noChangeArrowheads="1"/>
          </p:cNvSpPr>
          <p:nvPr>
            <p:ph type="body" sz="half" idx="1"/>
          </p:nvPr>
        </p:nvSpPr>
        <p:spPr/>
        <p:txBody>
          <a:bodyPr>
            <a:normAutofit fontScale="92500"/>
          </a:bodyPr>
          <a:lstStyle/>
          <a:p>
            <a:pPr>
              <a:lnSpc>
                <a:spcPct val="90000"/>
              </a:lnSpc>
              <a:buFontTx/>
              <a:buNone/>
            </a:pPr>
            <a:r>
              <a:rPr lang="en-US" altLang="en-US" sz="2400" dirty="0">
                <a:solidFill>
                  <a:schemeClr val="bg1"/>
                </a:solidFill>
              </a:rPr>
              <a:t>56yo man presents to the emergency with dyspnea.  He has not seen a doctor in 20 years and is unaware of any medical history.</a:t>
            </a:r>
          </a:p>
          <a:p>
            <a:pPr>
              <a:lnSpc>
                <a:spcPct val="90000"/>
              </a:lnSpc>
              <a:buFontTx/>
              <a:buNone/>
            </a:pPr>
            <a:endParaRPr lang="en-US" altLang="en-US" sz="2400" dirty="0">
              <a:solidFill>
                <a:schemeClr val="bg1"/>
              </a:solidFill>
            </a:endParaRPr>
          </a:p>
          <a:p>
            <a:pPr>
              <a:lnSpc>
                <a:spcPct val="90000"/>
              </a:lnSpc>
              <a:buFontTx/>
              <a:buNone/>
            </a:pPr>
            <a:r>
              <a:rPr lang="en-US" altLang="en-US" sz="2400" dirty="0">
                <a:solidFill>
                  <a:schemeClr val="bg1"/>
                </a:solidFill>
              </a:rPr>
              <a:t>PE BP 220/113  87 O2 sat 85%</a:t>
            </a:r>
          </a:p>
          <a:p>
            <a:pPr>
              <a:lnSpc>
                <a:spcPct val="90000"/>
              </a:lnSpc>
              <a:buFontTx/>
              <a:buNone/>
            </a:pPr>
            <a:r>
              <a:rPr lang="en-US" altLang="en-US" sz="2400" dirty="0">
                <a:solidFill>
                  <a:schemeClr val="bg1"/>
                </a:solidFill>
              </a:rPr>
              <a:t>Bibasilar rales</a:t>
            </a:r>
          </a:p>
          <a:p>
            <a:pPr>
              <a:lnSpc>
                <a:spcPct val="90000"/>
              </a:lnSpc>
              <a:buFontTx/>
              <a:buNone/>
            </a:pPr>
            <a:endParaRPr lang="en-US" altLang="en-US" sz="2400" dirty="0">
              <a:solidFill>
                <a:schemeClr val="bg1"/>
              </a:solidFill>
            </a:endParaRPr>
          </a:p>
          <a:p>
            <a:pPr>
              <a:lnSpc>
                <a:spcPct val="90000"/>
              </a:lnSpc>
              <a:buFontTx/>
              <a:buNone/>
            </a:pPr>
            <a:r>
              <a:rPr lang="en-US" altLang="en-US" sz="2400" dirty="0">
                <a:solidFill>
                  <a:schemeClr val="bg1"/>
                </a:solidFill>
              </a:rPr>
              <a:t>CXR with pulmonary edema</a:t>
            </a:r>
          </a:p>
          <a:p>
            <a:pPr>
              <a:lnSpc>
                <a:spcPct val="90000"/>
              </a:lnSpc>
              <a:buFontTx/>
              <a:buNone/>
            </a:pPr>
            <a:endParaRPr lang="en-US" altLang="en-US" sz="2400" dirty="0">
              <a:solidFill>
                <a:schemeClr val="bg1"/>
              </a:solidFill>
            </a:endParaRPr>
          </a:p>
          <a:p>
            <a:pPr>
              <a:lnSpc>
                <a:spcPct val="90000"/>
              </a:lnSpc>
              <a:buFontTx/>
              <a:buNone/>
            </a:pPr>
            <a:r>
              <a:rPr lang="en-US" altLang="en-US" sz="2400" dirty="0">
                <a:solidFill>
                  <a:schemeClr val="bg1"/>
                </a:solidFill>
              </a:rPr>
              <a:t>What is the initial goal BP decrease for him?</a:t>
            </a:r>
          </a:p>
          <a:p>
            <a:pPr>
              <a:lnSpc>
                <a:spcPct val="90000"/>
              </a:lnSpc>
              <a:buFontTx/>
              <a:buNone/>
            </a:pPr>
            <a:endParaRPr lang="en-US" altLang="en-US" sz="2000" b="1" dirty="0">
              <a:solidFill>
                <a:schemeClr val="bg1"/>
              </a:solidFill>
            </a:endParaRPr>
          </a:p>
        </p:txBody>
      </p:sp>
      <p:sp>
        <p:nvSpPr>
          <p:cNvPr id="41988" name="Rectangle 4">
            <a:extLst>
              <a:ext uri="{FF2B5EF4-FFF2-40B4-BE49-F238E27FC236}">
                <a16:creationId xmlns:a16="http://schemas.microsoft.com/office/drawing/2014/main" id="{BBEE93D2-F4FD-4E96-94EE-620B03F11BAE}"/>
              </a:ext>
            </a:extLst>
          </p:cNvPr>
          <p:cNvSpPr>
            <a:spLocks noGrp="1" noChangeArrowheads="1"/>
          </p:cNvSpPr>
          <p:nvPr>
            <p:ph type="body" sz="half" idx="2"/>
          </p:nvPr>
        </p:nvSpPr>
        <p:spPr/>
        <p:txBody>
          <a:bodyPr/>
          <a:lstStyle/>
          <a:p>
            <a:pPr marL="457200" indent="-457200">
              <a:lnSpc>
                <a:spcPct val="90000"/>
              </a:lnSpc>
              <a:buFontTx/>
              <a:buAutoNum type="alphaUcPeriod"/>
            </a:pPr>
            <a:endParaRPr lang="en-US" altLang="en-US" sz="2000" dirty="0">
              <a:solidFill>
                <a:schemeClr val="bg1"/>
              </a:solidFill>
            </a:endParaRPr>
          </a:p>
          <a:p>
            <a:pPr marL="457200" indent="-457200">
              <a:lnSpc>
                <a:spcPct val="90000"/>
              </a:lnSpc>
              <a:buFontTx/>
              <a:buAutoNum type="alphaUcPeriod"/>
            </a:pPr>
            <a:r>
              <a:rPr lang="en-US" altLang="en-US" sz="2000" dirty="0">
                <a:solidFill>
                  <a:schemeClr val="bg1"/>
                </a:solidFill>
              </a:rPr>
              <a:t>10% </a:t>
            </a:r>
          </a:p>
          <a:p>
            <a:pPr marL="457200" indent="-457200">
              <a:lnSpc>
                <a:spcPct val="90000"/>
              </a:lnSpc>
              <a:buFontTx/>
              <a:buAutoNum type="alphaUcPeriod"/>
            </a:pPr>
            <a:r>
              <a:rPr lang="en-US" altLang="en-US" sz="2000" dirty="0">
                <a:solidFill>
                  <a:schemeClr val="bg1"/>
                </a:solidFill>
              </a:rPr>
              <a:t>20%</a:t>
            </a:r>
          </a:p>
          <a:p>
            <a:pPr marL="457200" indent="-457200">
              <a:lnSpc>
                <a:spcPct val="90000"/>
              </a:lnSpc>
              <a:buFontTx/>
              <a:buAutoNum type="alphaUcPeriod"/>
            </a:pPr>
            <a:r>
              <a:rPr lang="en-US" altLang="en-US" sz="2000" dirty="0">
                <a:solidFill>
                  <a:schemeClr val="bg1"/>
                </a:solidFill>
              </a:rPr>
              <a:t>30%</a:t>
            </a:r>
          </a:p>
          <a:p>
            <a:pPr marL="457200" indent="-457200">
              <a:lnSpc>
                <a:spcPct val="90000"/>
              </a:lnSpc>
              <a:buFontTx/>
              <a:buAutoNum type="alphaUcPeriod"/>
            </a:pPr>
            <a:r>
              <a:rPr lang="en-US" altLang="en-US" sz="2000" dirty="0">
                <a:solidFill>
                  <a:schemeClr val="bg1"/>
                </a:solidFill>
              </a:rPr>
              <a:t>50%</a:t>
            </a:r>
          </a:p>
          <a:p>
            <a:pPr>
              <a:lnSpc>
                <a:spcPct val="90000"/>
              </a:lnSpc>
              <a:buFontTx/>
              <a:buNone/>
            </a:pPr>
            <a:endParaRPr lang="en-US" altLang="en-US" sz="2000" dirty="0">
              <a:solidFill>
                <a:schemeClr val="bg1"/>
              </a:solidFill>
            </a:endParaRPr>
          </a:p>
        </p:txBody>
      </p:sp>
    </p:spTree>
    <p:extLst>
      <p:ext uri="{BB962C8B-B14F-4D97-AF65-F5344CB8AC3E}">
        <p14:creationId xmlns:p14="http://schemas.microsoft.com/office/powerpoint/2010/main" val="34131310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2595A-973B-71D1-8AF8-01DF6BE123D7}"/>
            </a:ext>
          </a:extLst>
        </p:cNvPr>
        <p:cNvGrpSpPr/>
        <p:nvPr/>
      </p:nvGrpSpPr>
      <p:grpSpPr>
        <a:xfrm>
          <a:off x="0" y="0"/>
          <a:ext cx="0" cy="0"/>
          <a:chOff x="0" y="0"/>
          <a:chExt cx="0" cy="0"/>
        </a:xfrm>
      </p:grpSpPr>
      <p:sp>
        <p:nvSpPr>
          <p:cNvPr id="41986" name="Rectangle 2">
            <a:extLst>
              <a:ext uri="{FF2B5EF4-FFF2-40B4-BE49-F238E27FC236}">
                <a16:creationId xmlns:a16="http://schemas.microsoft.com/office/drawing/2014/main" id="{B9A1AEEA-2C0C-C1F4-8259-70D6075B251B}"/>
              </a:ext>
            </a:extLst>
          </p:cNvPr>
          <p:cNvSpPr>
            <a:spLocks noGrp="1" noChangeArrowheads="1"/>
          </p:cNvSpPr>
          <p:nvPr>
            <p:ph type="title"/>
          </p:nvPr>
        </p:nvSpPr>
        <p:spPr>
          <a:xfrm>
            <a:off x="838199" y="365125"/>
            <a:ext cx="10898171" cy="1325563"/>
          </a:xfrm>
        </p:spPr>
        <p:txBody>
          <a:bodyPr/>
          <a:lstStyle/>
          <a:p>
            <a:r>
              <a:rPr lang="en-US" altLang="en-US" dirty="0">
                <a:solidFill>
                  <a:srgbClr val="FFFF66"/>
                </a:solidFill>
              </a:rPr>
              <a:t>Hypertensive Emergency and Urgency</a:t>
            </a:r>
          </a:p>
        </p:txBody>
      </p:sp>
      <p:sp>
        <p:nvSpPr>
          <p:cNvPr id="41987" name="Rectangle 3">
            <a:extLst>
              <a:ext uri="{FF2B5EF4-FFF2-40B4-BE49-F238E27FC236}">
                <a16:creationId xmlns:a16="http://schemas.microsoft.com/office/drawing/2014/main" id="{6BEFAC28-14A2-BD55-CAE5-7E1D853C394D}"/>
              </a:ext>
            </a:extLst>
          </p:cNvPr>
          <p:cNvSpPr>
            <a:spLocks noGrp="1" noChangeArrowheads="1"/>
          </p:cNvSpPr>
          <p:nvPr>
            <p:ph type="body" sz="half" idx="1"/>
          </p:nvPr>
        </p:nvSpPr>
        <p:spPr/>
        <p:txBody>
          <a:bodyPr>
            <a:normAutofit fontScale="92500"/>
          </a:bodyPr>
          <a:lstStyle/>
          <a:p>
            <a:pPr>
              <a:lnSpc>
                <a:spcPct val="90000"/>
              </a:lnSpc>
              <a:buFontTx/>
              <a:buNone/>
            </a:pPr>
            <a:r>
              <a:rPr lang="en-US" altLang="en-US" sz="2400" dirty="0">
                <a:solidFill>
                  <a:schemeClr val="bg1"/>
                </a:solidFill>
              </a:rPr>
              <a:t>56yo man presents to the emergency with dyspnea.  He has not seen a doctor in 20 years and is unaware of any medical history.</a:t>
            </a:r>
          </a:p>
          <a:p>
            <a:pPr>
              <a:lnSpc>
                <a:spcPct val="90000"/>
              </a:lnSpc>
              <a:buFontTx/>
              <a:buNone/>
            </a:pPr>
            <a:endParaRPr lang="en-US" altLang="en-US" sz="2400" dirty="0">
              <a:solidFill>
                <a:schemeClr val="bg1"/>
              </a:solidFill>
            </a:endParaRPr>
          </a:p>
          <a:p>
            <a:pPr>
              <a:lnSpc>
                <a:spcPct val="90000"/>
              </a:lnSpc>
              <a:buFontTx/>
              <a:buNone/>
            </a:pPr>
            <a:r>
              <a:rPr lang="en-US" altLang="en-US" sz="2400" dirty="0">
                <a:solidFill>
                  <a:schemeClr val="bg1"/>
                </a:solidFill>
              </a:rPr>
              <a:t>PE BP 220/113  87 O2 sat 85%</a:t>
            </a:r>
          </a:p>
          <a:p>
            <a:pPr>
              <a:lnSpc>
                <a:spcPct val="90000"/>
              </a:lnSpc>
              <a:buFontTx/>
              <a:buNone/>
            </a:pPr>
            <a:r>
              <a:rPr lang="en-US" altLang="en-US" sz="2400" dirty="0">
                <a:solidFill>
                  <a:schemeClr val="bg1"/>
                </a:solidFill>
              </a:rPr>
              <a:t>Bibasilar rales</a:t>
            </a:r>
          </a:p>
          <a:p>
            <a:pPr>
              <a:lnSpc>
                <a:spcPct val="90000"/>
              </a:lnSpc>
              <a:buFontTx/>
              <a:buNone/>
            </a:pPr>
            <a:endParaRPr lang="en-US" altLang="en-US" sz="2400" dirty="0">
              <a:solidFill>
                <a:schemeClr val="bg1"/>
              </a:solidFill>
            </a:endParaRPr>
          </a:p>
          <a:p>
            <a:pPr>
              <a:lnSpc>
                <a:spcPct val="90000"/>
              </a:lnSpc>
              <a:buFontTx/>
              <a:buNone/>
            </a:pPr>
            <a:r>
              <a:rPr lang="en-US" altLang="en-US" sz="2400" dirty="0">
                <a:solidFill>
                  <a:schemeClr val="bg1"/>
                </a:solidFill>
              </a:rPr>
              <a:t>CXR with pulmonary edema</a:t>
            </a:r>
          </a:p>
          <a:p>
            <a:pPr>
              <a:lnSpc>
                <a:spcPct val="90000"/>
              </a:lnSpc>
              <a:buFontTx/>
              <a:buNone/>
            </a:pPr>
            <a:endParaRPr lang="en-US" altLang="en-US" sz="2400" dirty="0">
              <a:solidFill>
                <a:schemeClr val="bg1"/>
              </a:solidFill>
            </a:endParaRPr>
          </a:p>
          <a:p>
            <a:pPr>
              <a:lnSpc>
                <a:spcPct val="90000"/>
              </a:lnSpc>
              <a:buFontTx/>
              <a:buNone/>
            </a:pPr>
            <a:r>
              <a:rPr lang="en-US" altLang="en-US" sz="2400" dirty="0">
                <a:solidFill>
                  <a:schemeClr val="bg1"/>
                </a:solidFill>
              </a:rPr>
              <a:t>What is the initial goal BP decrease for him?</a:t>
            </a:r>
          </a:p>
          <a:p>
            <a:pPr>
              <a:lnSpc>
                <a:spcPct val="90000"/>
              </a:lnSpc>
              <a:buFontTx/>
              <a:buNone/>
            </a:pPr>
            <a:endParaRPr lang="en-US" altLang="en-US" sz="2000" b="1" dirty="0">
              <a:solidFill>
                <a:schemeClr val="bg1"/>
              </a:solidFill>
            </a:endParaRPr>
          </a:p>
        </p:txBody>
      </p:sp>
      <p:sp>
        <p:nvSpPr>
          <p:cNvPr id="41988" name="Rectangle 4">
            <a:extLst>
              <a:ext uri="{FF2B5EF4-FFF2-40B4-BE49-F238E27FC236}">
                <a16:creationId xmlns:a16="http://schemas.microsoft.com/office/drawing/2014/main" id="{BFBB6270-4AAA-D59C-5451-7F732585B86D}"/>
              </a:ext>
            </a:extLst>
          </p:cNvPr>
          <p:cNvSpPr>
            <a:spLocks noGrp="1" noChangeArrowheads="1"/>
          </p:cNvSpPr>
          <p:nvPr>
            <p:ph type="body" sz="half" idx="2"/>
          </p:nvPr>
        </p:nvSpPr>
        <p:spPr/>
        <p:txBody>
          <a:bodyPr/>
          <a:lstStyle/>
          <a:p>
            <a:pPr marL="457200" indent="-457200">
              <a:lnSpc>
                <a:spcPct val="90000"/>
              </a:lnSpc>
              <a:buFontTx/>
              <a:buAutoNum type="alphaUcPeriod"/>
            </a:pPr>
            <a:endParaRPr lang="en-US" altLang="en-US" sz="2000" dirty="0">
              <a:solidFill>
                <a:schemeClr val="bg1"/>
              </a:solidFill>
            </a:endParaRPr>
          </a:p>
          <a:p>
            <a:pPr marL="457200" indent="-457200">
              <a:lnSpc>
                <a:spcPct val="90000"/>
              </a:lnSpc>
              <a:buFontTx/>
              <a:buAutoNum type="alphaUcPeriod"/>
            </a:pPr>
            <a:r>
              <a:rPr lang="en-US" altLang="en-US" sz="2000" dirty="0">
                <a:solidFill>
                  <a:schemeClr val="bg1"/>
                </a:solidFill>
              </a:rPr>
              <a:t>10% </a:t>
            </a:r>
          </a:p>
          <a:p>
            <a:pPr marL="457200" indent="-457200">
              <a:lnSpc>
                <a:spcPct val="90000"/>
              </a:lnSpc>
              <a:buFontTx/>
              <a:buAutoNum type="alphaUcPeriod"/>
            </a:pPr>
            <a:r>
              <a:rPr lang="en-US" altLang="en-US" sz="2000" dirty="0">
                <a:solidFill>
                  <a:srgbClr val="92D050"/>
                </a:solidFill>
              </a:rPr>
              <a:t>20%</a:t>
            </a:r>
          </a:p>
          <a:p>
            <a:pPr marL="457200" indent="-457200">
              <a:lnSpc>
                <a:spcPct val="90000"/>
              </a:lnSpc>
              <a:buFontTx/>
              <a:buAutoNum type="alphaUcPeriod"/>
            </a:pPr>
            <a:r>
              <a:rPr lang="en-US" altLang="en-US" sz="2000" dirty="0">
                <a:solidFill>
                  <a:schemeClr val="bg1"/>
                </a:solidFill>
              </a:rPr>
              <a:t>30%</a:t>
            </a:r>
          </a:p>
          <a:p>
            <a:pPr marL="457200" indent="-457200">
              <a:lnSpc>
                <a:spcPct val="90000"/>
              </a:lnSpc>
              <a:buFontTx/>
              <a:buAutoNum type="alphaUcPeriod"/>
            </a:pPr>
            <a:r>
              <a:rPr lang="en-US" altLang="en-US" sz="2000" dirty="0">
                <a:solidFill>
                  <a:schemeClr val="bg1"/>
                </a:solidFill>
              </a:rPr>
              <a:t>50%</a:t>
            </a:r>
          </a:p>
          <a:p>
            <a:pPr>
              <a:lnSpc>
                <a:spcPct val="90000"/>
              </a:lnSpc>
              <a:buFontTx/>
              <a:buNone/>
            </a:pPr>
            <a:endParaRPr lang="en-US" altLang="en-US" sz="2000" dirty="0">
              <a:solidFill>
                <a:schemeClr val="bg1"/>
              </a:solidFill>
            </a:endParaRPr>
          </a:p>
        </p:txBody>
      </p:sp>
    </p:spTree>
    <p:extLst>
      <p:ext uri="{BB962C8B-B14F-4D97-AF65-F5344CB8AC3E}">
        <p14:creationId xmlns:p14="http://schemas.microsoft.com/office/powerpoint/2010/main" val="30246653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B9B1-F28D-4A1D-B396-5F943087F514}"/>
              </a:ext>
            </a:extLst>
          </p:cNvPr>
          <p:cNvSpPr>
            <a:spLocks noGrp="1"/>
          </p:cNvSpPr>
          <p:nvPr>
            <p:ph type="title"/>
          </p:nvPr>
        </p:nvSpPr>
        <p:spPr>
          <a:xfrm>
            <a:off x="838200" y="0"/>
            <a:ext cx="10515600" cy="1325563"/>
          </a:xfrm>
        </p:spPr>
        <p:txBody>
          <a:bodyPr>
            <a:normAutofit/>
          </a:bodyPr>
          <a:lstStyle/>
          <a:p>
            <a:pPr algn="ctr"/>
            <a:r>
              <a:rPr lang="en-US" sz="4000" dirty="0">
                <a:solidFill>
                  <a:srgbClr val="FFC000"/>
                </a:solidFill>
              </a:rPr>
              <a:t>Standardized BP measurements</a:t>
            </a:r>
          </a:p>
        </p:txBody>
      </p:sp>
      <p:pic>
        <p:nvPicPr>
          <p:cNvPr id="5" name="Picture 4" descr="A diagram of a person measuring blood pressure&#10;&#10;Description automatically generated">
            <a:extLst>
              <a:ext uri="{FF2B5EF4-FFF2-40B4-BE49-F238E27FC236}">
                <a16:creationId xmlns:a16="http://schemas.microsoft.com/office/drawing/2014/main" id="{9760534F-4115-7506-B865-A2D9E1068DFC}"/>
              </a:ext>
            </a:extLst>
          </p:cNvPr>
          <p:cNvPicPr>
            <a:picLocks noChangeAspect="1"/>
          </p:cNvPicPr>
          <p:nvPr/>
        </p:nvPicPr>
        <p:blipFill>
          <a:blip r:embed="rId2"/>
          <a:stretch>
            <a:fillRect/>
          </a:stretch>
        </p:blipFill>
        <p:spPr>
          <a:xfrm>
            <a:off x="2133600" y="1137920"/>
            <a:ext cx="7294880" cy="5502366"/>
          </a:xfrm>
          <a:prstGeom prst="rect">
            <a:avLst/>
          </a:prstGeom>
        </p:spPr>
      </p:pic>
    </p:spTree>
    <p:extLst>
      <p:ext uri="{BB962C8B-B14F-4D97-AF65-F5344CB8AC3E}">
        <p14:creationId xmlns:p14="http://schemas.microsoft.com/office/powerpoint/2010/main" val="42144879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75E7783D-0D86-4562-87C7-3A8983556E23}"/>
              </a:ext>
            </a:extLst>
          </p:cNvPr>
          <p:cNvSpPr>
            <a:spLocks noGrp="1" noChangeArrowheads="1"/>
          </p:cNvSpPr>
          <p:nvPr>
            <p:ph type="title"/>
          </p:nvPr>
        </p:nvSpPr>
        <p:spPr/>
        <p:txBody>
          <a:bodyPr/>
          <a:lstStyle/>
          <a:p>
            <a:r>
              <a:rPr lang="en-US" altLang="en-US" dirty="0">
                <a:solidFill>
                  <a:srgbClr val="FFFF66"/>
                </a:solidFill>
              </a:rPr>
              <a:t>Take Home Points - Goals</a:t>
            </a:r>
          </a:p>
        </p:txBody>
      </p:sp>
      <p:sp>
        <p:nvSpPr>
          <p:cNvPr id="37892" name="Rectangle 4">
            <a:extLst>
              <a:ext uri="{FF2B5EF4-FFF2-40B4-BE49-F238E27FC236}">
                <a16:creationId xmlns:a16="http://schemas.microsoft.com/office/drawing/2014/main" id="{05DD8EE1-D45C-4BFC-BEF3-FAA765DBDF78}"/>
              </a:ext>
            </a:extLst>
          </p:cNvPr>
          <p:cNvSpPr>
            <a:spLocks noGrp="1" noChangeArrowheads="1"/>
          </p:cNvSpPr>
          <p:nvPr>
            <p:ph type="body" idx="1"/>
          </p:nvPr>
        </p:nvSpPr>
        <p:spPr/>
        <p:txBody>
          <a:bodyPr>
            <a:normAutofit fontScale="92500" lnSpcReduction="10000"/>
          </a:bodyPr>
          <a:lstStyle/>
          <a:p>
            <a:pPr marL="0" indent="0">
              <a:buNone/>
            </a:pPr>
            <a:r>
              <a:rPr lang="en-US" sz="2800" dirty="0">
                <a:solidFill>
                  <a:schemeClr val="bg1"/>
                </a:solidFill>
              </a:rPr>
              <a:t>1. ACC/AHA: if 10-year CV risk &lt;10%</a:t>
            </a:r>
          </a:p>
          <a:p>
            <a:pPr marL="0" indent="0">
              <a:buNone/>
            </a:pPr>
            <a:r>
              <a:rPr lang="en-US" sz="2800" dirty="0">
                <a:solidFill>
                  <a:schemeClr val="bg1"/>
                </a:solidFill>
              </a:rPr>
              <a:t>	Elevated BP: 120-129/80 (lifestyle modification)</a:t>
            </a:r>
          </a:p>
          <a:p>
            <a:pPr marL="0" indent="0">
              <a:buNone/>
            </a:pPr>
            <a:r>
              <a:rPr lang="en-US" sz="2800" dirty="0">
                <a:solidFill>
                  <a:schemeClr val="bg1"/>
                </a:solidFill>
              </a:rPr>
              <a:t>	Stage 1: 130-139/80-89 (lifestyle modification) </a:t>
            </a:r>
          </a:p>
          <a:p>
            <a:pPr marL="0" indent="0">
              <a:buNone/>
            </a:pPr>
            <a:r>
              <a:rPr lang="en-US" sz="2800" dirty="0">
                <a:solidFill>
                  <a:schemeClr val="bg1"/>
                </a:solidFill>
              </a:rPr>
              <a:t>	Stage 2: &gt;140/90 (lifestyle modification + 2 drugs)</a:t>
            </a:r>
          </a:p>
          <a:p>
            <a:pPr marL="0" indent="0">
              <a:buNone/>
            </a:pPr>
            <a:r>
              <a:rPr lang="en-US" dirty="0">
                <a:solidFill>
                  <a:schemeClr val="bg1"/>
                </a:solidFill>
              </a:rPr>
              <a:t>Add drug for Stage 1 if CV risk &gt;10%</a:t>
            </a:r>
          </a:p>
          <a:p>
            <a:pPr marL="0" indent="0">
              <a:buNone/>
            </a:pPr>
            <a:endParaRPr lang="en-US" dirty="0">
              <a:solidFill>
                <a:schemeClr val="bg1"/>
              </a:solidFill>
            </a:endParaRPr>
          </a:p>
          <a:p>
            <a:pPr marL="0" indent="0">
              <a:buNone/>
            </a:pPr>
            <a:r>
              <a:rPr lang="en-US" sz="2800" dirty="0">
                <a:solidFill>
                  <a:schemeClr val="bg1"/>
                </a:solidFill>
              </a:rPr>
              <a:t>2. KDIGO guidelines: standardized SBP &lt;120 </a:t>
            </a:r>
          </a:p>
          <a:p>
            <a:pPr marL="0" indent="0">
              <a:buNone/>
            </a:pPr>
            <a:endParaRPr lang="en-US" sz="2800" dirty="0">
              <a:solidFill>
                <a:schemeClr val="bg1"/>
              </a:solidFill>
            </a:endParaRPr>
          </a:p>
          <a:p>
            <a:pPr marL="0" indent="0">
              <a:buNone/>
            </a:pPr>
            <a:r>
              <a:rPr lang="en-US" dirty="0">
                <a:solidFill>
                  <a:schemeClr val="bg1"/>
                </a:solidFill>
              </a:rPr>
              <a:t>3. Shared decision making about aggressive BP control is extremely important in older patients or patients who are frail</a:t>
            </a:r>
            <a:endParaRPr lang="en-US" sz="2800" dirty="0">
              <a:solidFill>
                <a:schemeClr val="bg1"/>
              </a:solidFill>
            </a:endParaRPr>
          </a:p>
          <a:p>
            <a:pPr marL="0" indent="0">
              <a:buNone/>
            </a:pPr>
            <a:endParaRPr lang="en-US" sz="2800" dirty="0">
              <a:solidFill>
                <a:schemeClr val="bg1"/>
              </a:solidFill>
            </a:endParaRPr>
          </a:p>
          <a:p>
            <a:pPr>
              <a:lnSpc>
                <a:spcPct val="80000"/>
              </a:lnSpc>
              <a:buFontTx/>
              <a:buNone/>
            </a:pPr>
            <a:endParaRPr lang="en-US" altLang="en-US" dirty="0">
              <a:solidFill>
                <a:schemeClr val="bg1"/>
              </a:solidFill>
            </a:endParaRPr>
          </a:p>
        </p:txBody>
      </p:sp>
    </p:spTree>
    <p:extLst>
      <p:ext uri="{BB962C8B-B14F-4D97-AF65-F5344CB8AC3E}">
        <p14:creationId xmlns:p14="http://schemas.microsoft.com/office/powerpoint/2010/main" val="17590978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75E7783D-0D86-4562-87C7-3A8983556E23}"/>
              </a:ext>
            </a:extLst>
          </p:cNvPr>
          <p:cNvSpPr>
            <a:spLocks noGrp="1" noChangeArrowheads="1"/>
          </p:cNvSpPr>
          <p:nvPr>
            <p:ph type="title"/>
          </p:nvPr>
        </p:nvSpPr>
        <p:spPr/>
        <p:txBody>
          <a:bodyPr/>
          <a:lstStyle/>
          <a:p>
            <a:r>
              <a:rPr lang="en-US" altLang="en-US" dirty="0">
                <a:solidFill>
                  <a:srgbClr val="FFFF66"/>
                </a:solidFill>
              </a:rPr>
              <a:t>Take Home Points - Treatment</a:t>
            </a:r>
          </a:p>
        </p:txBody>
      </p:sp>
      <p:sp>
        <p:nvSpPr>
          <p:cNvPr id="37892" name="Rectangle 4">
            <a:extLst>
              <a:ext uri="{FF2B5EF4-FFF2-40B4-BE49-F238E27FC236}">
                <a16:creationId xmlns:a16="http://schemas.microsoft.com/office/drawing/2014/main" id="{05DD8EE1-D45C-4BFC-BEF3-FAA765DBDF78}"/>
              </a:ext>
            </a:extLst>
          </p:cNvPr>
          <p:cNvSpPr>
            <a:spLocks noGrp="1" noChangeArrowheads="1"/>
          </p:cNvSpPr>
          <p:nvPr>
            <p:ph type="body" idx="1"/>
          </p:nvPr>
        </p:nvSpPr>
        <p:spPr>
          <a:xfrm>
            <a:off x="838200" y="1572961"/>
            <a:ext cx="10515600" cy="5032375"/>
          </a:xfrm>
        </p:spPr>
        <p:txBody>
          <a:bodyPr>
            <a:normAutofit fontScale="70000" lnSpcReduction="20000"/>
          </a:bodyPr>
          <a:lstStyle/>
          <a:p>
            <a:pPr marL="0" indent="0">
              <a:buNone/>
            </a:pPr>
            <a:r>
              <a:rPr lang="en-US" sz="2800" dirty="0">
                <a:solidFill>
                  <a:schemeClr val="bg1"/>
                </a:solidFill>
              </a:rPr>
              <a:t>4. Best drugs:</a:t>
            </a:r>
          </a:p>
          <a:p>
            <a:pPr marL="0" indent="0">
              <a:buNone/>
            </a:pPr>
            <a:r>
              <a:rPr lang="en-US" dirty="0">
                <a:solidFill>
                  <a:srgbClr val="92D050"/>
                </a:solidFill>
              </a:rPr>
              <a:t>CKD 4 or greater: </a:t>
            </a:r>
            <a:r>
              <a:rPr lang="en-US" dirty="0">
                <a:solidFill>
                  <a:schemeClr val="bg1"/>
                </a:solidFill>
              </a:rPr>
              <a:t>likely needs a diuretic, can keep ACE-I/ARB on unless problems with hyperkalemia</a:t>
            </a:r>
          </a:p>
          <a:p>
            <a:pPr marL="0" indent="0">
              <a:buNone/>
            </a:pPr>
            <a:r>
              <a:rPr lang="en-US" dirty="0">
                <a:solidFill>
                  <a:srgbClr val="92D050"/>
                </a:solidFill>
              </a:rPr>
              <a:t>Patients already on ACE-I or ARB: </a:t>
            </a:r>
            <a:r>
              <a:rPr lang="en-US" dirty="0">
                <a:solidFill>
                  <a:schemeClr val="bg1"/>
                </a:solidFill>
              </a:rPr>
              <a:t>Use caution with potassium – sparing diuretics (spironolactone, eplerenone, amiloride, </a:t>
            </a:r>
            <a:r>
              <a:rPr lang="en-US" dirty="0" err="1">
                <a:solidFill>
                  <a:schemeClr val="bg1"/>
                </a:solidFill>
              </a:rPr>
              <a:t>finerenone</a:t>
            </a:r>
            <a:r>
              <a:rPr lang="en-US" dirty="0">
                <a:solidFill>
                  <a:schemeClr val="bg1"/>
                </a:solidFill>
              </a:rPr>
              <a:t>)</a:t>
            </a:r>
          </a:p>
          <a:p>
            <a:pPr marL="0" indent="0">
              <a:buNone/>
            </a:pPr>
            <a:r>
              <a:rPr lang="en-US" dirty="0">
                <a:solidFill>
                  <a:srgbClr val="92D050"/>
                </a:solidFill>
              </a:rPr>
              <a:t>Proteinuria: </a:t>
            </a:r>
            <a:r>
              <a:rPr lang="en-US" dirty="0">
                <a:solidFill>
                  <a:schemeClr val="bg1"/>
                </a:solidFill>
              </a:rPr>
              <a:t>ACE-I/ARB; non-dihydropyridine CCB </a:t>
            </a:r>
          </a:p>
          <a:p>
            <a:pPr marL="0" indent="0">
              <a:buNone/>
            </a:pPr>
            <a:r>
              <a:rPr lang="en-US" dirty="0">
                <a:solidFill>
                  <a:srgbClr val="92D050"/>
                </a:solidFill>
              </a:rPr>
              <a:t>Pregnancy: </a:t>
            </a:r>
            <a:r>
              <a:rPr lang="en-US" dirty="0">
                <a:solidFill>
                  <a:schemeClr val="bg1"/>
                </a:solidFill>
              </a:rPr>
              <a:t>Avoid ACE-I/ARB</a:t>
            </a:r>
          </a:p>
          <a:p>
            <a:pPr marL="0" indent="0">
              <a:buNone/>
            </a:pPr>
            <a:endParaRPr lang="en-US" dirty="0">
              <a:solidFill>
                <a:schemeClr val="bg1"/>
              </a:solidFill>
            </a:endParaRPr>
          </a:p>
          <a:p>
            <a:pPr marL="0" indent="0">
              <a:buNone/>
            </a:pPr>
            <a:r>
              <a:rPr lang="en-US" dirty="0">
                <a:solidFill>
                  <a:schemeClr val="bg1"/>
                </a:solidFill>
              </a:rPr>
              <a:t>5. Secondary HTN Workup:</a:t>
            </a:r>
          </a:p>
          <a:p>
            <a:pPr lvl="1">
              <a:lnSpc>
                <a:spcPct val="80000"/>
              </a:lnSpc>
            </a:pPr>
            <a:r>
              <a:rPr lang="en-US" altLang="en-US" dirty="0">
                <a:solidFill>
                  <a:schemeClr val="bg1"/>
                </a:solidFill>
              </a:rPr>
              <a:t>Early &lt;30 or late &gt; 50 onset</a:t>
            </a:r>
          </a:p>
          <a:p>
            <a:pPr lvl="1">
              <a:lnSpc>
                <a:spcPct val="80000"/>
              </a:lnSpc>
            </a:pPr>
            <a:r>
              <a:rPr lang="en-US" altLang="en-US" dirty="0">
                <a:solidFill>
                  <a:schemeClr val="bg1"/>
                </a:solidFill>
              </a:rPr>
              <a:t>Acceleration of treated HTN</a:t>
            </a:r>
          </a:p>
          <a:p>
            <a:pPr lvl="1">
              <a:lnSpc>
                <a:spcPct val="80000"/>
              </a:lnSpc>
            </a:pPr>
            <a:r>
              <a:rPr lang="en-US" altLang="en-US" dirty="0">
                <a:solidFill>
                  <a:schemeClr val="bg1"/>
                </a:solidFill>
              </a:rPr>
              <a:t>Worsening renal function during HTN treatment</a:t>
            </a:r>
          </a:p>
          <a:p>
            <a:pPr lvl="1">
              <a:lnSpc>
                <a:spcPct val="80000"/>
              </a:lnSpc>
            </a:pPr>
            <a:r>
              <a:rPr lang="en-US" altLang="en-US" dirty="0">
                <a:solidFill>
                  <a:schemeClr val="bg1"/>
                </a:solidFill>
              </a:rPr>
              <a:t>Flash pulmonary edema</a:t>
            </a:r>
          </a:p>
          <a:p>
            <a:pPr lvl="1">
              <a:lnSpc>
                <a:spcPct val="80000"/>
              </a:lnSpc>
            </a:pPr>
            <a:r>
              <a:rPr lang="en-US" altLang="en-US" dirty="0">
                <a:solidFill>
                  <a:schemeClr val="bg1"/>
                </a:solidFill>
              </a:rPr>
              <a:t>Progressive renal failure</a:t>
            </a:r>
          </a:p>
          <a:p>
            <a:pPr lvl="1">
              <a:lnSpc>
                <a:spcPct val="80000"/>
              </a:lnSpc>
            </a:pPr>
            <a:r>
              <a:rPr lang="en-US" altLang="en-US" dirty="0">
                <a:solidFill>
                  <a:schemeClr val="bg1"/>
                </a:solidFill>
              </a:rPr>
              <a:t>Hypokalemia, metabolic alkalosis (muscle weakness, cramps)</a:t>
            </a:r>
          </a:p>
          <a:p>
            <a:pPr lvl="1">
              <a:lnSpc>
                <a:spcPct val="80000"/>
              </a:lnSpc>
            </a:pPr>
            <a:endParaRPr lang="en-US" altLang="en-US" dirty="0">
              <a:solidFill>
                <a:schemeClr val="bg1"/>
              </a:solidFill>
            </a:endParaRPr>
          </a:p>
          <a:p>
            <a:pPr marL="0" indent="0">
              <a:lnSpc>
                <a:spcPct val="80000"/>
              </a:lnSpc>
              <a:buNone/>
            </a:pPr>
            <a:r>
              <a:rPr lang="en-US" altLang="en-US" sz="2600" dirty="0">
                <a:solidFill>
                  <a:schemeClr val="bg1"/>
                </a:solidFill>
              </a:rPr>
              <a:t>6. Hypertensive emergency (with end organ damage): MAP &lt;20% first hour, 160/100 </a:t>
            </a:r>
            <a:r>
              <a:rPr lang="en-US" altLang="en-US" sz="2600" dirty="0" err="1">
                <a:solidFill>
                  <a:schemeClr val="bg1"/>
                </a:solidFill>
              </a:rPr>
              <a:t>hrs</a:t>
            </a:r>
            <a:r>
              <a:rPr lang="en-US" altLang="en-US" sz="2600" dirty="0">
                <a:solidFill>
                  <a:schemeClr val="bg1"/>
                </a:solidFill>
              </a:rPr>
              <a:t> 2-6, &lt; 130/80 24-48 hours with caution</a:t>
            </a:r>
          </a:p>
          <a:p>
            <a:pPr marL="0" indent="0">
              <a:lnSpc>
                <a:spcPct val="80000"/>
              </a:lnSpc>
              <a:buNone/>
            </a:pPr>
            <a:r>
              <a:rPr lang="en-US" altLang="en-US" sz="2600" dirty="0">
                <a:solidFill>
                  <a:schemeClr val="bg1"/>
                </a:solidFill>
              </a:rPr>
              <a:t>Hypertensive urgency – gradual normalization over 24-48 hours with oral meds.</a:t>
            </a:r>
          </a:p>
          <a:p>
            <a:pPr marL="0" indent="0">
              <a:buNone/>
            </a:pPr>
            <a:endParaRPr lang="en-US" dirty="0">
              <a:solidFill>
                <a:schemeClr val="bg1"/>
              </a:solidFill>
            </a:endParaRPr>
          </a:p>
          <a:p>
            <a:pPr marL="0" indent="0">
              <a:buNone/>
            </a:pPr>
            <a:endParaRPr lang="en-US" dirty="0">
              <a:solidFill>
                <a:schemeClr val="bg1"/>
              </a:solidFill>
            </a:endParaRPr>
          </a:p>
          <a:p>
            <a:pPr marL="0" indent="0">
              <a:buNone/>
            </a:pPr>
            <a:endParaRPr lang="en-US" dirty="0">
              <a:solidFill>
                <a:schemeClr val="bg1"/>
              </a:solidFill>
            </a:endParaRPr>
          </a:p>
          <a:p>
            <a:pPr marL="0" indent="0">
              <a:buNone/>
            </a:pPr>
            <a:endParaRPr lang="en-US" sz="2800" dirty="0">
              <a:solidFill>
                <a:schemeClr val="bg1"/>
              </a:solidFill>
            </a:endParaRPr>
          </a:p>
          <a:p>
            <a:pPr marL="0" indent="0">
              <a:buNone/>
            </a:pPr>
            <a:endParaRPr lang="en-US" sz="2800" dirty="0">
              <a:solidFill>
                <a:schemeClr val="bg1"/>
              </a:solidFill>
            </a:endParaRPr>
          </a:p>
          <a:p>
            <a:pPr>
              <a:lnSpc>
                <a:spcPct val="80000"/>
              </a:lnSpc>
              <a:buFontTx/>
              <a:buNone/>
            </a:pPr>
            <a:endParaRPr lang="en-US" altLang="en-US" dirty="0">
              <a:solidFill>
                <a:schemeClr val="bg1"/>
              </a:solidFill>
            </a:endParaRPr>
          </a:p>
        </p:txBody>
      </p:sp>
    </p:spTree>
    <p:extLst>
      <p:ext uri="{BB962C8B-B14F-4D97-AF65-F5344CB8AC3E}">
        <p14:creationId xmlns:p14="http://schemas.microsoft.com/office/powerpoint/2010/main" val="3658481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260AB-70D5-1835-5918-DEA53460FD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90CF2A-8136-D593-BB86-D35C3E8D3938}"/>
              </a:ext>
            </a:extLst>
          </p:cNvPr>
          <p:cNvSpPr>
            <a:spLocks noGrp="1"/>
          </p:cNvSpPr>
          <p:nvPr>
            <p:ph type="title"/>
          </p:nvPr>
        </p:nvSpPr>
        <p:spPr>
          <a:xfrm>
            <a:off x="838200" y="378377"/>
            <a:ext cx="10515600" cy="1325563"/>
          </a:xfrm>
        </p:spPr>
        <p:txBody>
          <a:bodyPr>
            <a:normAutofit/>
          </a:bodyPr>
          <a:lstStyle/>
          <a:p>
            <a:pPr algn="ctr"/>
            <a:r>
              <a:rPr lang="en-US" sz="4000" dirty="0">
                <a:solidFill>
                  <a:srgbClr val="FFC000"/>
                </a:solidFill>
              </a:rPr>
              <a:t>Office vs Ambulatory vs Home BP Measurement</a:t>
            </a:r>
          </a:p>
        </p:txBody>
      </p:sp>
      <p:sp>
        <p:nvSpPr>
          <p:cNvPr id="3" name="Content Placeholder 2">
            <a:extLst>
              <a:ext uri="{FF2B5EF4-FFF2-40B4-BE49-F238E27FC236}">
                <a16:creationId xmlns:a16="http://schemas.microsoft.com/office/drawing/2014/main" id="{903C86B7-6C61-4BE0-0287-0C4BB26BB3D2}"/>
              </a:ext>
            </a:extLst>
          </p:cNvPr>
          <p:cNvSpPr>
            <a:spLocks noGrp="1"/>
          </p:cNvSpPr>
          <p:nvPr>
            <p:ph idx="1"/>
          </p:nvPr>
        </p:nvSpPr>
        <p:spPr>
          <a:xfrm>
            <a:off x="838200" y="1041158"/>
            <a:ext cx="10515600" cy="834611"/>
          </a:xfrm>
        </p:spPr>
        <p:txBody>
          <a:bodyPr>
            <a:noAutofit/>
          </a:bodyPr>
          <a:lstStyle/>
          <a:p>
            <a:pPr marL="457200" lvl="1" indent="0">
              <a:buNone/>
            </a:pPr>
            <a:endParaRPr lang="en-US" dirty="0">
              <a:solidFill>
                <a:schemeClr val="bg1"/>
              </a:solidFill>
            </a:endParaRPr>
          </a:p>
          <a:p>
            <a:pPr marL="0" indent="0" algn="ctr">
              <a:buNone/>
            </a:pPr>
            <a:r>
              <a:rPr lang="en-US" sz="2400" dirty="0">
                <a:solidFill>
                  <a:schemeClr val="bg1"/>
                </a:solidFill>
              </a:rPr>
              <a:t>	Home BP is more reliable and more correlated with Left Ventricular Mass Index than Ambulatory and Office BP measurements</a:t>
            </a:r>
          </a:p>
        </p:txBody>
      </p:sp>
      <p:pic>
        <p:nvPicPr>
          <p:cNvPr id="5" name="Picture 4" descr="A diagram of people sitting at a desk&#10;&#10;Description automatically generated">
            <a:extLst>
              <a:ext uri="{FF2B5EF4-FFF2-40B4-BE49-F238E27FC236}">
                <a16:creationId xmlns:a16="http://schemas.microsoft.com/office/drawing/2014/main" id="{6D05A4B8-AAC4-86E4-2A5A-5AFFB6F065C8}"/>
              </a:ext>
            </a:extLst>
          </p:cNvPr>
          <p:cNvPicPr>
            <a:picLocks noChangeAspect="1"/>
          </p:cNvPicPr>
          <p:nvPr/>
        </p:nvPicPr>
        <p:blipFill>
          <a:blip r:embed="rId2"/>
          <a:stretch>
            <a:fillRect/>
          </a:stretch>
        </p:blipFill>
        <p:spPr>
          <a:xfrm>
            <a:off x="1286289" y="2279098"/>
            <a:ext cx="7772400" cy="4359619"/>
          </a:xfrm>
          <a:prstGeom prst="rect">
            <a:avLst/>
          </a:prstGeom>
        </p:spPr>
      </p:pic>
      <p:sp>
        <p:nvSpPr>
          <p:cNvPr id="7" name="TextBox 6">
            <a:extLst>
              <a:ext uri="{FF2B5EF4-FFF2-40B4-BE49-F238E27FC236}">
                <a16:creationId xmlns:a16="http://schemas.microsoft.com/office/drawing/2014/main" id="{7EC9AF02-E0AC-3F5B-45E0-B4F0124C6074}"/>
              </a:ext>
            </a:extLst>
          </p:cNvPr>
          <p:cNvSpPr txBox="1"/>
          <p:nvPr/>
        </p:nvSpPr>
        <p:spPr>
          <a:xfrm>
            <a:off x="9485376" y="2366721"/>
            <a:ext cx="2535936" cy="4154984"/>
          </a:xfrm>
          <a:prstGeom prst="rect">
            <a:avLst/>
          </a:prstGeom>
          <a:noFill/>
        </p:spPr>
        <p:txBody>
          <a:bodyPr wrap="square" rtlCol="0">
            <a:spAutoFit/>
          </a:bodyPr>
          <a:lstStyle/>
          <a:p>
            <a:r>
              <a:rPr lang="en-US" sz="1200" dirty="0">
                <a:solidFill>
                  <a:schemeClr val="bg1"/>
                </a:solidFill>
                <a:latin typeface="Roboto" panose="02000000000000000000" pitchFamily="2" charset="0"/>
              </a:rPr>
              <a:t>408 patients</a:t>
            </a:r>
          </a:p>
          <a:p>
            <a:endParaRPr lang="en-US" sz="1200" dirty="0">
              <a:solidFill>
                <a:schemeClr val="bg1"/>
              </a:solidFill>
              <a:latin typeface="Roboto" panose="02000000000000000000" pitchFamily="2" charset="0"/>
            </a:endParaRPr>
          </a:p>
          <a:p>
            <a:r>
              <a:rPr lang="en-US" sz="1200" dirty="0">
                <a:solidFill>
                  <a:schemeClr val="bg1"/>
                </a:solidFill>
                <a:latin typeface="Roboto" panose="02000000000000000000" pitchFamily="2" charset="0"/>
              </a:rPr>
              <a:t>3 </a:t>
            </a:r>
            <a:r>
              <a:rPr lang="en-US" sz="1200" b="0" i="0" dirty="0">
                <a:solidFill>
                  <a:schemeClr val="bg1"/>
                </a:solidFill>
                <a:effectLst/>
                <a:latin typeface="Roboto" panose="02000000000000000000" pitchFamily="2" charset="0"/>
              </a:rPr>
              <a:t>Office BP Measurements x 3 visits – each visit with:</a:t>
            </a:r>
          </a:p>
          <a:p>
            <a:pPr marL="228600" indent="-228600">
              <a:buAutoNum type="arabicPeriod"/>
            </a:pPr>
            <a:r>
              <a:rPr lang="en-US" sz="1200" b="0" i="0" dirty="0">
                <a:solidFill>
                  <a:schemeClr val="bg1"/>
                </a:solidFill>
                <a:effectLst/>
                <a:latin typeface="Roboto" panose="02000000000000000000" pitchFamily="2" charset="0"/>
              </a:rPr>
              <a:t>mercury sphygmomanometer and stethoscope</a:t>
            </a:r>
          </a:p>
          <a:p>
            <a:pPr marL="228600" indent="-228600">
              <a:buAutoNum type="arabicPeriod"/>
            </a:pPr>
            <a:r>
              <a:rPr lang="en-US" sz="1200" b="0" i="0" dirty="0">
                <a:solidFill>
                  <a:schemeClr val="bg1"/>
                </a:solidFill>
                <a:effectLst/>
                <a:latin typeface="Roboto" panose="02000000000000000000" pitchFamily="2" charset="0"/>
              </a:rPr>
              <a:t>clinic-grade </a:t>
            </a:r>
            <a:r>
              <a:rPr lang="en-US" sz="1200" b="0" i="0" dirty="0" err="1">
                <a:solidFill>
                  <a:schemeClr val="bg1"/>
                </a:solidFill>
                <a:effectLst/>
                <a:latin typeface="Roboto" panose="02000000000000000000" pitchFamily="2" charset="0"/>
              </a:rPr>
              <a:t>oscillometric</a:t>
            </a:r>
            <a:r>
              <a:rPr lang="en-US" sz="1200" b="0" i="0" dirty="0">
                <a:solidFill>
                  <a:schemeClr val="bg1"/>
                </a:solidFill>
                <a:effectLst/>
                <a:latin typeface="Roboto" panose="02000000000000000000" pitchFamily="2" charset="0"/>
              </a:rPr>
              <a:t> device </a:t>
            </a:r>
          </a:p>
          <a:p>
            <a:pPr marL="228600" indent="-228600">
              <a:buAutoNum type="arabicPeriod"/>
            </a:pPr>
            <a:r>
              <a:rPr lang="en-US" sz="1200" b="0" i="0" dirty="0">
                <a:solidFill>
                  <a:schemeClr val="bg1"/>
                </a:solidFill>
                <a:effectLst/>
                <a:latin typeface="Roboto" panose="02000000000000000000" pitchFamily="2" charset="0"/>
              </a:rPr>
              <a:t>Omron </a:t>
            </a:r>
            <a:r>
              <a:rPr lang="en-US" sz="1200" b="0" i="0" dirty="0" err="1">
                <a:solidFill>
                  <a:schemeClr val="bg1"/>
                </a:solidFill>
                <a:effectLst/>
                <a:latin typeface="Roboto" panose="02000000000000000000" pitchFamily="2" charset="0"/>
              </a:rPr>
              <a:t>oscillometric</a:t>
            </a:r>
            <a:r>
              <a:rPr lang="en-US" sz="1200" b="0" i="0" dirty="0">
                <a:solidFill>
                  <a:schemeClr val="bg1"/>
                </a:solidFill>
                <a:effectLst/>
                <a:latin typeface="Roboto" panose="02000000000000000000" pitchFamily="2" charset="0"/>
              </a:rPr>
              <a:t> device designed for HBPM </a:t>
            </a:r>
          </a:p>
          <a:p>
            <a:pPr marL="228600" indent="-228600">
              <a:buAutoNum type="arabicPeriod"/>
            </a:pPr>
            <a:endParaRPr lang="en-US" sz="1200" dirty="0">
              <a:solidFill>
                <a:schemeClr val="bg1"/>
              </a:solidFill>
              <a:latin typeface="Roboto" panose="02000000000000000000" pitchFamily="2" charset="0"/>
            </a:endParaRPr>
          </a:p>
          <a:p>
            <a:r>
              <a:rPr lang="en-US" sz="1200" b="0" i="0" dirty="0">
                <a:solidFill>
                  <a:schemeClr val="bg1"/>
                </a:solidFill>
                <a:effectLst/>
                <a:latin typeface="Roboto" panose="02000000000000000000" pitchFamily="2" charset="0"/>
              </a:rPr>
              <a:t>3 weeks of Home BP </a:t>
            </a:r>
          </a:p>
          <a:p>
            <a:endParaRPr lang="en-US" sz="1200" dirty="0">
              <a:solidFill>
                <a:schemeClr val="bg1"/>
              </a:solidFill>
              <a:latin typeface="Roboto" panose="02000000000000000000" pitchFamily="2" charset="0"/>
            </a:endParaRPr>
          </a:p>
          <a:p>
            <a:r>
              <a:rPr lang="en-US" sz="1200" b="0" i="0" dirty="0">
                <a:solidFill>
                  <a:schemeClr val="bg1"/>
                </a:solidFill>
                <a:effectLst/>
                <a:latin typeface="Roboto" panose="02000000000000000000" pitchFamily="2" charset="0"/>
              </a:rPr>
              <a:t>2 - 24hr ABP recordings</a:t>
            </a:r>
          </a:p>
          <a:p>
            <a:endParaRPr lang="en-US" sz="1200" dirty="0">
              <a:solidFill>
                <a:schemeClr val="bg1"/>
              </a:solidFill>
              <a:latin typeface="Roboto" panose="02000000000000000000" pitchFamily="2" charset="0"/>
            </a:endParaRPr>
          </a:p>
          <a:p>
            <a:r>
              <a:rPr lang="en-US" sz="1200" b="0" i="0" dirty="0">
                <a:solidFill>
                  <a:schemeClr val="bg1"/>
                </a:solidFill>
                <a:effectLst/>
                <a:latin typeface="Roboto" panose="02000000000000000000" pitchFamily="2" charset="0"/>
              </a:rPr>
              <a:t>Echo done at the end</a:t>
            </a:r>
          </a:p>
          <a:p>
            <a:endParaRPr lang="en-US" sz="1200" dirty="0">
              <a:solidFill>
                <a:schemeClr val="bg1"/>
              </a:solidFill>
              <a:latin typeface="Roboto" panose="02000000000000000000" pitchFamily="2" charset="0"/>
            </a:endParaRPr>
          </a:p>
          <a:p>
            <a:endParaRPr lang="en-US" sz="1200" b="0" i="0" dirty="0">
              <a:solidFill>
                <a:schemeClr val="bg1"/>
              </a:solidFill>
              <a:effectLst/>
              <a:latin typeface="Roboto" panose="02000000000000000000" pitchFamily="2" charset="0"/>
            </a:endParaRPr>
          </a:p>
          <a:p>
            <a:pPr marL="228600" indent="-228600">
              <a:buAutoNum type="arabicPeriod"/>
            </a:pPr>
            <a:endParaRPr lang="en-US" sz="1200" dirty="0">
              <a:solidFill>
                <a:schemeClr val="bg1"/>
              </a:solidFill>
              <a:latin typeface="Roboto" panose="02000000000000000000" pitchFamily="2" charset="0"/>
            </a:endParaRPr>
          </a:p>
          <a:p>
            <a:pPr marL="228600" indent="-228600">
              <a:buAutoNum type="arabicPeriod"/>
            </a:pPr>
            <a:endParaRPr lang="en-US" sz="1200" dirty="0"/>
          </a:p>
          <a:p>
            <a:r>
              <a:rPr lang="en-US" sz="1200" dirty="0">
                <a:solidFill>
                  <a:schemeClr val="bg1"/>
                </a:solidFill>
              </a:rPr>
              <a:t>Reliability assessed using Intraclass Correlation Coefficient - ICC</a:t>
            </a:r>
          </a:p>
        </p:txBody>
      </p:sp>
    </p:spTree>
    <p:extLst>
      <p:ext uri="{BB962C8B-B14F-4D97-AF65-F5344CB8AC3E}">
        <p14:creationId xmlns:p14="http://schemas.microsoft.com/office/powerpoint/2010/main" val="752425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96D5C-9E6C-2ECF-1628-BF38162526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C6B73B-4E3E-488C-E58C-3AABD68E2B8D}"/>
              </a:ext>
            </a:extLst>
          </p:cNvPr>
          <p:cNvSpPr>
            <a:spLocks noGrp="1"/>
          </p:cNvSpPr>
          <p:nvPr>
            <p:ph type="title"/>
          </p:nvPr>
        </p:nvSpPr>
        <p:spPr>
          <a:xfrm>
            <a:off x="838200" y="25945"/>
            <a:ext cx="10515600" cy="1325563"/>
          </a:xfrm>
        </p:spPr>
        <p:txBody>
          <a:bodyPr>
            <a:normAutofit/>
          </a:bodyPr>
          <a:lstStyle/>
          <a:p>
            <a:pPr algn="ctr"/>
            <a:r>
              <a:rPr lang="en-US" sz="4000" dirty="0">
                <a:solidFill>
                  <a:srgbClr val="FFC000"/>
                </a:solidFill>
              </a:rPr>
              <a:t>Office vs Ambulatory vs Home BP Measurement</a:t>
            </a:r>
          </a:p>
        </p:txBody>
      </p:sp>
      <p:sp>
        <p:nvSpPr>
          <p:cNvPr id="3" name="Content Placeholder 2">
            <a:extLst>
              <a:ext uri="{FF2B5EF4-FFF2-40B4-BE49-F238E27FC236}">
                <a16:creationId xmlns:a16="http://schemas.microsoft.com/office/drawing/2014/main" id="{78122883-F135-C20F-C408-63EB28B5E4CB}"/>
              </a:ext>
            </a:extLst>
          </p:cNvPr>
          <p:cNvSpPr>
            <a:spLocks noGrp="1"/>
          </p:cNvSpPr>
          <p:nvPr>
            <p:ph idx="1"/>
          </p:nvPr>
        </p:nvSpPr>
        <p:spPr>
          <a:xfrm>
            <a:off x="838200" y="721460"/>
            <a:ext cx="10515600" cy="834611"/>
          </a:xfrm>
        </p:spPr>
        <p:txBody>
          <a:bodyPr>
            <a:noAutofit/>
          </a:bodyPr>
          <a:lstStyle/>
          <a:p>
            <a:pPr marL="457200" lvl="1" indent="0">
              <a:buNone/>
            </a:pPr>
            <a:endParaRPr lang="en-US" dirty="0">
              <a:solidFill>
                <a:schemeClr val="bg1"/>
              </a:solidFill>
            </a:endParaRPr>
          </a:p>
          <a:p>
            <a:pPr marL="0" indent="0" algn="ctr">
              <a:buNone/>
            </a:pPr>
            <a:r>
              <a:rPr lang="en-US" sz="2400" dirty="0">
                <a:solidFill>
                  <a:schemeClr val="bg1"/>
                </a:solidFill>
              </a:rPr>
              <a:t>	Meta-analysis - HBP and ABP measurements are equivalent in predicting cardiovascular events and superior to OBP measurement</a:t>
            </a:r>
          </a:p>
          <a:p>
            <a:pPr marL="0" indent="0" algn="ctr">
              <a:buNone/>
            </a:pPr>
            <a:endParaRPr lang="en-US" sz="2400" dirty="0">
              <a:solidFill>
                <a:schemeClr val="bg1"/>
              </a:solidFill>
            </a:endParaRPr>
          </a:p>
        </p:txBody>
      </p:sp>
      <p:sp>
        <p:nvSpPr>
          <p:cNvPr id="7" name="TextBox 6">
            <a:extLst>
              <a:ext uri="{FF2B5EF4-FFF2-40B4-BE49-F238E27FC236}">
                <a16:creationId xmlns:a16="http://schemas.microsoft.com/office/drawing/2014/main" id="{0A9E6FEB-A0A3-D786-5FB0-FE916FAF174A}"/>
              </a:ext>
            </a:extLst>
          </p:cNvPr>
          <p:cNvSpPr txBox="1"/>
          <p:nvPr/>
        </p:nvSpPr>
        <p:spPr>
          <a:xfrm>
            <a:off x="1192713" y="6258159"/>
            <a:ext cx="10515599" cy="369332"/>
          </a:xfrm>
          <a:prstGeom prst="rect">
            <a:avLst/>
          </a:prstGeom>
          <a:noFill/>
        </p:spPr>
        <p:txBody>
          <a:bodyPr wrap="square" rtlCol="0">
            <a:spAutoFit/>
          </a:bodyPr>
          <a:lstStyle/>
          <a:p>
            <a:r>
              <a:rPr lang="en-US" dirty="0" err="1">
                <a:solidFill>
                  <a:schemeClr val="bg1"/>
                </a:solidFill>
              </a:rPr>
              <a:t>Kollias</a:t>
            </a:r>
            <a:r>
              <a:rPr lang="en-US" dirty="0">
                <a:solidFill>
                  <a:schemeClr val="bg1"/>
                </a:solidFill>
              </a:rPr>
              <a:t>, Anastasios, et al. Journal of Hypertension 42(3):p 385-392, March 2024. </a:t>
            </a:r>
          </a:p>
        </p:txBody>
      </p:sp>
      <p:pic>
        <p:nvPicPr>
          <p:cNvPr id="6" name="Picture 5" descr="A diagram of a person walking&#10;&#10;Description automatically generated">
            <a:extLst>
              <a:ext uri="{FF2B5EF4-FFF2-40B4-BE49-F238E27FC236}">
                <a16:creationId xmlns:a16="http://schemas.microsoft.com/office/drawing/2014/main" id="{AD22A102-C00D-3B10-83F3-B19B5CB53716}"/>
              </a:ext>
            </a:extLst>
          </p:cNvPr>
          <p:cNvPicPr>
            <a:picLocks noChangeAspect="1"/>
          </p:cNvPicPr>
          <p:nvPr/>
        </p:nvPicPr>
        <p:blipFill>
          <a:blip r:embed="rId2"/>
          <a:stretch>
            <a:fillRect/>
          </a:stretch>
        </p:blipFill>
        <p:spPr>
          <a:xfrm>
            <a:off x="2209800" y="2014289"/>
            <a:ext cx="7772400" cy="4154984"/>
          </a:xfrm>
          <a:prstGeom prst="rect">
            <a:avLst/>
          </a:prstGeom>
        </p:spPr>
      </p:pic>
    </p:spTree>
    <p:extLst>
      <p:ext uri="{BB962C8B-B14F-4D97-AF65-F5344CB8AC3E}">
        <p14:creationId xmlns:p14="http://schemas.microsoft.com/office/powerpoint/2010/main" val="18864735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1587</TotalTime>
  <Words>6195</Words>
  <Application>Microsoft Macintosh PowerPoint</Application>
  <PresentationFormat>Widescreen</PresentationFormat>
  <Paragraphs>800</Paragraphs>
  <Slides>71</Slides>
  <Notes>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71</vt:i4>
      </vt:variant>
    </vt:vector>
  </HeadingPairs>
  <TitlesOfParts>
    <vt:vector size="82" baseType="lpstr">
      <vt:lpstr>-apple-system</vt:lpstr>
      <vt:lpstr>Aptos</vt:lpstr>
      <vt:lpstr>Arial</vt:lpstr>
      <vt:lpstr>Calibri</vt:lpstr>
      <vt:lpstr>Calibri Light</vt:lpstr>
      <vt:lpstr>Cambria</vt:lpstr>
      <vt:lpstr>Helvetica Neue</vt:lpstr>
      <vt:lpstr>HelveticaNeue</vt:lpstr>
      <vt:lpstr>OTNEJMScalaSansLF</vt:lpstr>
      <vt:lpstr>Roboto</vt:lpstr>
      <vt:lpstr>Office Theme</vt:lpstr>
      <vt:lpstr>HYPERTENSION</vt:lpstr>
      <vt:lpstr>Learning Objectives</vt:lpstr>
      <vt:lpstr>Cardiovascular Consequences of Hypertension</vt:lpstr>
      <vt:lpstr>Renal Consequences of Hypertension</vt:lpstr>
      <vt:lpstr>Best Way to Check BP:  ACC/AHA 2025 Guideline Changes</vt:lpstr>
      <vt:lpstr>Blood Pressure Terms</vt:lpstr>
      <vt:lpstr>Standardized BP measurements</vt:lpstr>
      <vt:lpstr>Office vs Ambulatory vs Home BP Measurement</vt:lpstr>
      <vt:lpstr>Office vs Ambulatory vs Home BP Measurement</vt:lpstr>
      <vt:lpstr>Definition of Hypertension</vt:lpstr>
      <vt:lpstr>Risk  Factors for Hypertension</vt:lpstr>
      <vt:lpstr>Major Causes of Hypertension</vt:lpstr>
      <vt:lpstr>Medications Causing Hypertension</vt:lpstr>
      <vt:lpstr>Treatment of Hypertension</vt:lpstr>
      <vt:lpstr>Cardiac Risk Stratification</vt:lpstr>
      <vt:lpstr>Lifestyle Modifications</vt:lpstr>
      <vt:lpstr>ACC/AHA 2025 Treatment of Hypertension: First Line Drugs</vt:lpstr>
      <vt:lpstr>KDIGO: Treatment of Hypertension</vt:lpstr>
      <vt:lpstr>Race-Based Practice Guidelines: the first 2 guidelines to provide evidence “Grade” or “Class” to each recommendation</vt:lpstr>
      <vt:lpstr>HTN Control Worsened After JNC 8 and ACC/AHA Guidelines Came Out</vt:lpstr>
      <vt:lpstr>Since these guidelines came out, calcium channel blocker (CCB) use has increased, and renin angiotensin system blockade (RASB) use has decreased in black adults</vt:lpstr>
      <vt:lpstr>ALLHAT – Subgroup analysis - Results</vt:lpstr>
      <vt:lpstr>Problems with Race-Based HTN Guidelines: Why translating ALLHAT race-based HTN treatment results into race-based guidelines is bad</vt:lpstr>
      <vt:lpstr>Problems with Race-Based HTN Guidelines: Ignores that differences between group outcomes may be driven by outliers, not the majority</vt:lpstr>
      <vt:lpstr>Metanalysis Shows Mean differences are not statistically significant (confidence intervals overlap)</vt:lpstr>
      <vt:lpstr>Moving from Race-Based to Race-Conscious  HTN Treatment Strategies</vt:lpstr>
      <vt:lpstr>CASES</vt:lpstr>
      <vt:lpstr>Classification and Treatment</vt:lpstr>
      <vt:lpstr>Classification and Treatment</vt:lpstr>
      <vt:lpstr>Treatment of Hypertension</vt:lpstr>
      <vt:lpstr>Classification and Treatment</vt:lpstr>
      <vt:lpstr>Classification and Treatment</vt:lpstr>
      <vt:lpstr>Treatment of Hypertension</vt:lpstr>
      <vt:lpstr>Treatment of Hypertension: special populations  Intracerebral Hemorrhage: ≅ SBP 140</vt:lpstr>
      <vt:lpstr>Treatment </vt:lpstr>
      <vt:lpstr>Treatment</vt:lpstr>
      <vt:lpstr>Pharmacologic Therapy - special populations</vt:lpstr>
      <vt:lpstr>Treatment</vt:lpstr>
      <vt:lpstr>Treatment </vt:lpstr>
      <vt:lpstr>Treatment</vt:lpstr>
      <vt:lpstr>Treatment</vt:lpstr>
      <vt:lpstr>Treatment - SPRINT </vt:lpstr>
      <vt:lpstr>Intensive BP treatment with SBP target below 120-130 mm Hg was significantly associated with a 21% reduction in Major Adverse Cardiovascular Events</vt:lpstr>
      <vt:lpstr>Treatment</vt:lpstr>
      <vt:lpstr>Treatment</vt:lpstr>
      <vt:lpstr>Older Patients Take Home Points</vt:lpstr>
      <vt:lpstr>Treatment</vt:lpstr>
      <vt:lpstr>Treatment</vt:lpstr>
      <vt:lpstr>Evaluation</vt:lpstr>
      <vt:lpstr>Evaluation</vt:lpstr>
      <vt:lpstr>Treatment</vt:lpstr>
      <vt:lpstr>Treatment</vt:lpstr>
      <vt:lpstr>Treatment – PATHWAY 2 trial </vt:lpstr>
      <vt:lpstr>Evaluation</vt:lpstr>
      <vt:lpstr>Evaluation</vt:lpstr>
      <vt:lpstr>Secondary HTN: Who Should Be Worked Up?</vt:lpstr>
      <vt:lpstr>Clinical Patterns of Secondary HTN</vt:lpstr>
      <vt:lpstr>Secondary HTN: Classification</vt:lpstr>
      <vt:lpstr>Secondary Hypertension</vt:lpstr>
      <vt:lpstr>Secondary Hypertension</vt:lpstr>
      <vt:lpstr>Secondary Hypertension </vt:lpstr>
      <vt:lpstr>Secondary Hypertension</vt:lpstr>
      <vt:lpstr>Secondary HTN </vt:lpstr>
      <vt:lpstr>Secondary HTN </vt:lpstr>
      <vt:lpstr>Secondary HTN</vt:lpstr>
      <vt:lpstr>Secondary HTN</vt:lpstr>
      <vt:lpstr>Hospitalized Patients with HTN</vt:lpstr>
      <vt:lpstr>Hypertensive Emergency and Urgency</vt:lpstr>
      <vt:lpstr>Hypertensive Emergency and Urgency</vt:lpstr>
      <vt:lpstr>Take Home Points - Goals</vt:lpstr>
      <vt:lpstr>Take Home Points - Treatment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HYPERTENSION</dc:title>
  <dc:creator>Dahl, Katharine - (kdahl1)</dc:creator>
  <cp:lastModifiedBy>Dahl, Katharine - (kdahl1)</cp:lastModifiedBy>
  <cp:revision>12</cp:revision>
  <dcterms:created xsi:type="dcterms:W3CDTF">2023-01-10T09:06:38Z</dcterms:created>
  <dcterms:modified xsi:type="dcterms:W3CDTF">2025-10-07T14:04:11Z</dcterms:modified>
</cp:coreProperties>
</file>