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5" r:id="rId3"/>
    <p:sldId id="341" r:id="rId4"/>
    <p:sldId id="257" r:id="rId5"/>
    <p:sldId id="336" r:id="rId6"/>
    <p:sldId id="337" r:id="rId7"/>
    <p:sldId id="338" r:id="rId8"/>
    <p:sldId id="339" r:id="rId9"/>
    <p:sldId id="261" r:id="rId10"/>
    <p:sldId id="340" r:id="rId11"/>
    <p:sldId id="342" r:id="rId12"/>
    <p:sldId id="343" r:id="rId13"/>
    <p:sldId id="344" r:id="rId14"/>
    <p:sldId id="307" r:id="rId15"/>
    <p:sldId id="345" r:id="rId16"/>
    <p:sldId id="349" r:id="rId17"/>
    <p:sldId id="351" r:id="rId18"/>
    <p:sldId id="352" r:id="rId19"/>
    <p:sldId id="353" r:id="rId20"/>
    <p:sldId id="346" r:id="rId21"/>
    <p:sldId id="347" r:id="rId22"/>
    <p:sldId id="348" r:id="rId23"/>
    <p:sldId id="310" r:id="rId24"/>
    <p:sldId id="350" r:id="rId25"/>
    <p:sldId id="354" r:id="rId26"/>
    <p:sldId id="314" r:id="rId27"/>
    <p:sldId id="355" r:id="rId28"/>
    <p:sldId id="356" r:id="rId29"/>
    <p:sldId id="358" r:id="rId30"/>
    <p:sldId id="357" r:id="rId31"/>
    <p:sldId id="415" r:id="rId32"/>
    <p:sldId id="417" r:id="rId33"/>
    <p:sldId id="263" r:id="rId34"/>
    <p:sldId id="264" r:id="rId35"/>
    <p:sldId id="327" r:id="rId36"/>
    <p:sldId id="361" r:id="rId37"/>
    <p:sldId id="291" r:id="rId38"/>
    <p:sldId id="362" r:id="rId39"/>
    <p:sldId id="293" r:id="rId40"/>
    <p:sldId id="294" r:id="rId41"/>
    <p:sldId id="364" r:id="rId42"/>
    <p:sldId id="295" r:id="rId43"/>
    <p:sldId id="365" r:id="rId44"/>
    <p:sldId id="367" r:id="rId45"/>
    <p:sldId id="366" r:id="rId46"/>
    <p:sldId id="411" r:id="rId47"/>
    <p:sldId id="368" r:id="rId48"/>
    <p:sldId id="412" r:id="rId49"/>
    <p:sldId id="266" r:id="rId50"/>
    <p:sldId id="267" r:id="rId51"/>
    <p:sldId id="268" r:id="rId52"/>
    <p:sldId id="270" r:id="rId53"/>
    <p:sldId id="269" r:id="rId54"/>
    <p:sldId id="271" r:id="rId55"/>
    <p:sldId id="369" r:id="rId56"/>
    <p:sldId id="370" r:id="rId57"/>
    <p:sldId id="371" r:id="rId58"/>
    <p:sldId id="372" r:id="rId59"/>
    <p:sldId id="373" r:id="rId60"/>
    <p:sldId id="374" r:id="rId61"/>
    <p:sldId id="375" r:id="rId62"/>
    <p:sldId id="376" r:id="rId63"/>
    <p:sldId id="276" r:id="rId64"/>
    <p:sldId id="378" r:id="rId65"/>
    <p:sldId id="379" r:id="rId66"/>
    <p:sldId id="380" r:id="rId67"/>
    <p:sldId id="381" r:id="rId68"/>
    <p:sldId id="408" r:id="rId69"/>
    <p:sldId id="382" r:id="rId70"/>
    <p:sldId id="383" r:id="rId71"/>
    <p:sldId id="413" r:id="rId72"/>
    <p:sldId id="409" r:id="rId73"/>
    <p:sldId id="384" r:id="rId74"/>
    <p:sldId id="414" r:id="rId75"/>
    <p:sldId id="385" r:id="rId76"/>
    <p:sldId id="410" r:id="rId77"/>
    <p:sldId id="386" r:id="rId78"/>
    <p:sldId id="387" r:id="rId79"/>
    <p:sldId id="388" r:id="rId80"/>
    <p:sldId id="389" r:id="rId81"/>
    <p:sldId id="390" r:id="rId82"/>
    <p:sldId id="391" r:id="rId83"/>
    <p:sldId id="392" r:id="rId84"/>
    <p:sldId id="393" r:id="rId85"/>
    <p:sldId id="394" r:id="rId86"/>
    <p:sldId id="395" r:id="rId87"/>
    <p:sldId id="405" r:id="rId88"/>
    <p:sldId id="406" r:id="rId89"/>
    <p:sldId id="397" r:id="rId90"/>
    <p:sldId id="398" r:id="rId91"/>
    <p:sldId id="399" r:id="rId92"/>
    <p:sldId id="407" r:id="rId93"/>
    <p:sldId id="400" r:id="rId94"/>
    <p:sldId id="402" r:id="rId95"/>
    <p:sldId id="401" r:id="rId96"/>
    <p:sldId id="40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1"/>
    <p:restoredTop sz="94719"/>
  </p:normalViewPr>
  <p:slideViewPr>
    <p:cSldViewPr snapToGrid="0">
      <p:cViewPr varScale="1">
        <p:scale>
          <a:sx n="152" d="100"/>
          <a:sy n="152" d="100"/>
        </p:scale>
        <p:origin x="2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C175-F562-B929-BC5B-8C2E99CE0E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651C3E-AB32-74C4-51B2-A796494E3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AADDE3-AA22-B46F-D684-3BC36CB4BD4A}"/>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5" name="Footer Placeholder 4">
            <a:extLst>
              <a:ext uri="{FF2B5EF4-FFF2-40B4-BE49-F238E27FC236}">
                <a16:creationId xmlns:a16="http://schemas.microsoft.com/office/drawing/2014/main" id="{43ED59BF-EE33-2FF0-33BF-208B8E7FE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7A304-4CD3-9C75-2504-9A450A2F969D}"/>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294665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DC32-9C05-CF9A-531B-BB7BD95F9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7B620B-328D-2A35-FDEA-A6F61FA181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5F401-301F-9B62-5893-77AAA6B63F82}"/>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5" name="Footer Placeholder 4">
            <a:extLst>
              <a:ext uri="{FF2B5EF4-FFF2-40B4-BE49-F238E27FC236}">
                <a16:creationId xmlns:a16="http://schemas.microsoft.com/office/drawing/2014/main" id="{96DCE2B8-5286-4F94-2D7F-154E562FD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C402F-314E-D3C8-1BC7-A237E302CCEE}"/>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276814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6CFF5A-7BD0-BDEA-CCE8-D4AF82CD0D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261797-0B26-CA3F-A513-2373BFA789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57B06-BA89-9B1A-DA2B-230F36A5A43C}"/>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5" name="Footer Placeholder 4">
            <a:extLst>
              <a:ext uri="{FF2B5EF4-FFF2-40B4-BE49-F238E27FC236}">
                <a16:creationId xmlns:a16="http://schemas.microsoft.com/office/drawing/2014/main" id="{AA53D04C-5E7B-EA94-6E90-846C828DB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97A38-326D-65AD-0E6D-21ED810075D7}"/>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360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03FC-C2AB-8430-731C-0A12F26DB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934D8-DA54-D96A-539A-CF4D0F448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A0453-5DF5-4192-722E-79086ECA5FA7}"/>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5" name="Footer Placeholder 4">
            <a:extLst>
              <a:ext uri="{FF2B5EF4-FFF2-40B4-BE49-F238E27FC236}">
                <a16:creationId xmlns:a16="http://schemas.microsoft.com/office/drawing/2014/main" id="{FAD0AC0D-65FE-B807-55EA-62AD48280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3B8DF-E578-2853-DE78-A2FDE625FA33}"/>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2151606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86FD-2502-87E4-E9E8-11032786E4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0A1E5-1BE3-4A3C-EF68-507469E1E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E5295B-9DEC-A2FB-CA85-B6E2270F3B60}"/>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5" name="Footer Placeholder 4">
            <a:extLst>
              <a:ext uri="{FF2B5EF4-FFF2-40B4-BE49-F238E27FC236}">
                <a16:creationId xmlns:a16="http://schemas.microsoft.com/office/drawing/2014/main" id="{7FB5BBDE-3297-A62C-A061-525B209E3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B9BF2-7D3C-52B6-35E6-B45673A988E9}"/>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312116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610E-0593-C95D-6915-D27106C6B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2E7F0-54FC-2015-3B65-EA19E022D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BD2CA4-5889-B321-6ED5-ECD304D01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878CD-37EE-1F1E-D455-4FB582CDAEF6}"/>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6" name="Footer Placeholder 5">
            <a:extLst>
              <a:ext uri="{FF2B5EF4-FFF2-40B4-BE49-F238E27FC236}">
                <a16:creationId xmlns:a16="http://schemas.microsoft.com/office/drawing/2014/main" id="{8F9B8955-5C36-842D-CC81-835E92487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3C46F-B81D-9DC8-B618-25FF004B4C79}"/>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95331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EF1B-017B-6BD7-008D-0767A5DE2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F1D2B-BC26-3FAB-B583-8ECE6BD3C3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E841B-C22B-2832-0849-1176FDD68B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8BE6FF-644F-7545-039F-3F8C41AA0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05AFF9-BD20-065F-EB37-794F1B0A8B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FB3259-387B-E997-2209-13BC50E11F36}"/>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8" name="Footer Placeholder 7">
            <a:extLst>
              <a:ext uri="{FF2B5EF4-FFF2-40B4-BE49-F238E27FC236}">
                <a16:creationId xmlns:a16="http://schemas.microsoft.com/office/drawing/2014/main" id="{2226B3F0-F20E-B55F-8EE2-195E9DAF10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08185E-1418-44E8-B4E5-FEC2E8E55048}"/>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315075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38D1-00D1-02C1-BAF2-BA1D3E73E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4052D2-E2A7-DDB1-8BD0-B92899D8CF10}"/>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4" name="Footer Placeholder 3">
            <a:extLst>
              <a:ext uri="{FF2B5EF4-FFF2-40B4-BE49-F238E27FC236}">
                <a16:creationId xmlns:a16="http://schemas.microsoft.com/office/drawing/2014/main" id="{98E9F521-65D7-00BA-EC71-BC92A65C92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419ECD-CF62-6C16-7FB1-7ABB70158A9E}"/>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29929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B1F9F-859F-6AD2-48DB-73DB9416FDBD}"/>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3" name="Footer Placeholder 2">
            <a:extLst>
              <a:ext uri="{FF2B5EF4-FFF2-40B4-BE49-F238E27FC236}">
                <a16:creationId xmlns:a16="http://schemas.microsoft.com/office/drawing/2014/main" id="{648098AD-3DC8-0D3A-E337-3015118A82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143E0-CAA3-9193-123F-4E159ABF0E3B}"/>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199933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6D0B-83EB-6528-F6B6-43B36A14A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F57C5D-5544-964B-C7B2-B2510A3DA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2F094-19B0-3F0A-C6E7-B76BE2DE6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88BD21-4E8D-B1D5-F3FA-107680C499A4}"/>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6" name="Footer Placeholder 5">
            <a:extLst>
              <a:ext uri="{FF2B5EF4-FFF2-40B4-BE49-F238E27FC236}">
                <a16:creationId xmlns:a16="http://schemas.microsoft.com/office/drawing/2014/main" id="{F468C55D-04BD-57F0-3F72-D4C9C7301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B17B9-5F27-8ACE-8711-D4678EF595B0}"/>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84584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79A2-E43B-5C5C-2410-78976D995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B133E0-6398-6349-8843-0AB58D146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D9364F-6DF7-9722-218C-8D5A7766B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E92E8-F0CF-C162-9809-5BA50B0E0097}"/>
              </a:ext>
            </a:extLst>
          </p:cNvPr>
          <p:cNvSpPr>
            <a:spLocks noGrp="1"/>
          </p:cNvSpPr>
          <p:nvPr>
            <p:ph type="dt" sz="half" idx="10"/>
          </p:nvPr>
        </p:nvSpPr>
        <p:spPr/>
        <p:txBody>
          <a:bodyPr/>
          <a:lstStyle/>
          <a:p>
            <a:fld id="{D9C346EE-C145-D440-BA61-7F0354FF2268}" type="datetimeFigureOut">
              <a:rPr lang="en-US" smtClean="0"/>
              <a:t>3/3/26</a:t>
            </a:fld>
            <a:endParaRPr lang="en-US"/>
          </a:p>
        </p:txBody>
      </p:sp>
      <p:sp>
        <p:nvSpPr>
          <p:cNvPr id="6" name="Footer Placeholder 5">
            <a:extLst>
              <a:ext uri="{FF2B5EF4-FFF2-40B4-BE49-F238E27FC236}">
                <a16:creationId xmlns:a16="http://schemas.microsoft.com/office/drawing/2014/main" id="{010D65CF-E92F-194C-124D-6C0DB179F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47F5C-2DA9-C59B-C396-5E3794AEE1B0}"/>
              </a:ext>
            </a:extLst>
          </p:cNvPr>
          <p:cNvSpPr>
            <a:spLocks noGrp="1"/>
          </p:cNvSpPr>
          <p:nvPr>
            <p:ph type="sldNum" sz="quarter" idx="12"/>
          </p:nvPr>
        </p:nvSpPr>
        <p:spPr/>
        <p:txBody>
          <a:bodyPr/>
          <a:lstStyle/>
          <a:p>
            <a:fld id="{D544FF89-B820-0F4A-A5DE-5E611430D31A}" type="slidenum">
              <a:rPr lang="en-US" smtClean="0"/>
              <a:t>‹#›</a:t>
            </a:fld>
            <a:endParaRPr lang="en-US"/>
          </a:p>
        </p:txBody>
      </p:sp>
    </p:spTree>
    <p:extLst>
      <p:ext uri="{BB962C8B-B14F-4D97-AF65-F5344CB8AC3E}">
        <p14:creationId xmlns:p14="http://schemas.microsoft.com/office/powerpoint/2010/main" val="156554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8675E-AD7B-62BE-FBBE-DC4912B2A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CE707-4196-94D5-4CA6-BCC92A702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AB0CF-6FE0-774A-857A-939F9D40C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346EE-C145-D440-BA61-7F0354FF2268}" type="datetimeFigureOut">
              <a:rPr lang="en-US" smtClean="0"/>
              <a:t>3/3/26</a:t>
            </a:fld>
            <a:endParaRPr lang="en-US"/>
          </a:p>
        </p:txBody>
      </p:sp>
      <p:sp>
        <p:nvSpPr>
          <p:cNvPr id="5" name="Footer Placeholder 4">
            <a:extLst>
              <a:ext uri="{FF2B5EF4-FFF2-40B4-BE49-F238E27FC236}">
                <a16:creationId xmlns:a16="http://schemas.microsoft.com/office/drawing/2014/main" id="{4066BF50-1B0F-EC4C-4561-214913B8D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2F121D-3C89-F589-8C0C-841362174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4FF89-B820-0F4A-A5DE-5E611430D31A}" type="slidenum">
              <a:rPr lang="en-US" smtClean="0"/>
              <a:t>‹#›</a:t>
            </a:fld>
            <a:endParaRPr lang="en-US"/>
          </a:p>
        </p:txBody>
      </p:sp>
    </p:spTree>
    <p:extLst>
      <p:ext uri="{BB962C8B-B14F-4D97-AF65-F5344CB8AC3E}">
        <p14:creationId xmlns:p14="http://schemas.microsoft.com/office/powerpoint/2010/main" val="256433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openevidence.com/rare-disease/systemic-lupus-erythematosus"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openevidence.com/rare-disease/sarcoidosi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E97C-4CE9-2433-8893-F54A2C0FFC46}"/>
              </a:ext>
            </a:extLst>
          </p:cNvPr>
          <p:cNvSpPr>
            <a:spLocks noGrp="1"/>
          </p:cNvSpPr>
          <p:nvPr>
            <p:ph type="ctrTitle"/>
          </p:nvPr>
        </p:nvSpPr>
        <p:spPr/>
        <p:txBody>
          <a:bodyPr>
            <a:normAutofit fontScale="90000"/>
          </a:bodyPr>
          <a:lstStyle/>
          <a:p>
            <a:r>
              <a:rPr lang="en-US" dirty="0"/>
              <a:t>FEVER OF UNKNOWN ORIGIN:A RHEUMATOLOGIC APPROACH TO A DIAGNOSTIC DILEMMA</a:t>
            </a:r>
          </a:p>
        </p:txBody>
      </p:sp>
      <p:sp>
        <p:nvSpPr>
          <p:cNvPr id="3" name="Subtitle 2">
            <a:extLst>
              <a:ext uri="{FF2B5EF4-FFF2-40B4-BE49-F238E27FC236}">
                <a16:creationId xmlns:a16="http://schemas.microsoft.com/office/drawing/2014/main" id="{51A133BE-B9F7-FD83-41C7-EC49294FE2A7}"/>
              </a:ext>
            </a:extLst>
          </p:cNvPr>
          <p:cNvSpPr>
            <a:spLocks noGrp="1"/>
          </p:cNvSpPr>
          <p:nvPr>
            <p:ph type="subTitle" idx="1"/>
          </p:nvPr>
        </p:nvSpPr>
        <p:spPr/>
        <p:txBody>
          <a:bodyPr>
            <a:normAutofit/>
          </a:bodyPr>
          <a:lstStyle/>
          <a:p>
            <a:endParaRPr lang="en-US" dirty="0"/>
          </a:p>
          <a:p>
            <a:r>
              <a:rPr lang="en-US" dirty="0"/>
              <a:t>CHANDANA KESHAVAMURTHY</a:t>
            </a:r>
          </a:p>
          <a:p>
            <a:r>
              <a:rPr lang="en-US" dirty="0"/>
              <a:t>MARCH 3</a:t>
            </a:r>
            <a:r>
              <a:rPr lang="en-US" baseline="30000" dirty="0"/>
              <a:t>RD</a:t>
            </a:r>
            <a:r>
              <a:rPr lang="en-US" dirty="0"/>
              <a:t> 2026</a:t>
            </a:r>
          </a:p>
        </p:txBody>
      </p:sp>
    </p:spTree>
    <p:extLst>
      <p:ext uri="{BB962C8B-B14F-4D97-AF65-F5344CB8AC3E}">
        <p14:creationId xmlns:p14="http://schemas.microsoft.com/office/powerpoint/2010/main" val="21490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5873-17F6-7ECF-EB6E-6CF8E6BE4AC5}"/>
              </a:ext>
            </a:extLst>
          </p:cNvPr>
          <p:cNvSpPr>
            <a:spLocks noGrp="1"/>
          </p:cNvSpPr>
          <p:nvPr>
            <p:ph type="title"/>
          </p:nvPr>
        </p:nvSpPr>
        <p:spPr/>
        <p:txBody>
          <a:bodyPr/>
          <a:lstStyle/>
          <a:p>
            <a:r>
              <a:rPr lang="en-US" dirty="0"/>
              <a:t>WHY DO RHEUMATIC DISEASES CAUSE FEVER?</a:t>
            </a:r>
          </a:p>
        </p:txBody>
      </p:sp>
      <p:sp>
        <p:nvSpPr>
          <p:cNvPr id="3" name="Content Placeholder 2">
            <a:extLst>
              <a:ext uri="{FF2B5EF4-FFF2-40B4-BE49-F238E27FC236}">
                <a16:creationId xmlns:a16="http://schemas.microsoft.com/office/drawing/2014/main" id="{FF019D72-DF16-CF98-AA1C-49719AD5A7E5}"/>
              </a:ext>
            </a:extLst>
          </p:cNvPr>
          <p:cNvSpPr>
            <a:spLocks noGrp="1"/>
          </p:cNvSpPr>
          <p:nvPr>
            <p:ph idx="1"/>
          </p:nvPr>
        </p:nvSpPr>
        <p:spPr/>
        <p:txBody>
          <a:bodyPr/>
          <a:lstStyle/>
          <a:p>
            <a:r>
              <a:rPr lang="en-US" sz="2000" dirty="0">
                <a:latin typeface="+mj-lt"/>
              </a:rPr>
              <a:t>Exogenous pyrogens → immune activation-including neutrophils and monocytes and macrophages, thereby leading to the production and release of pro-inflammatory molecules known as endogenous pyrogens. </a:t>
            </a:r>
          </a:p>
          <a:p>
            <a:r>
              <a:rPr lang="en-US" sz="2000" dirty="0">
                <a:latin typeface="+mj-lt"/>
              </a:rPr>
              <a:t>IL-1, IL-6, TNF-</a:t>
            </a:r>
            <a:r>
              <a:rPr lang="el-GR" sz="2000" dirty="0">
                <a:latin typeface="+mj-lt"/>
              </a:rPr>
              <a:t>α</a:t>
            </a:r>
          </a:p>
          <a:p>
            <a:r>
              <a:rPr lang="en-US" sz="2000" dirty="0">
                <a:latin typeface="+mj-lt"/>
              </a:rPr>
              <a:t>Prostaglandin-mediated hypothalamic reset</a:t>
            </a:r>
          </a:p>
          <a:p>
            <a:r>
              <a:rPr lang="en-US" sz="2000" dirty="0">
                <a:latin typeface="+mj-lt"/>
              </a:rPr>
              <a:t>These same cytokines drive autoimmune disease</a:t>
            </a:r>
          </a:p>
          <a:p>
            <a:endParaRPr lang="en-US" dirty="0"/>
          </a:p>
        </p:txBody>
      </p:sp>
    </p:spTree>
    <p:extLst>
      <p:ext uri="{BB962C8B-B14F-4D97-AF65-F5344CB8AC3E}">
        <p14:creationId xmlns:p14="http://schemas.microsoft.com/office/powerpoint/2010/main" val="180838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B479-99FD-CA76-6600-66CE82226DB6}"/>
              </a:ext>
            </a:extLst>
          </p:cNvPr>
          <p:cNvSpPr>
            <a:spLocks noGrp="1"/>
          </p:cNvSpPr>
          <p:nvPr>
            <p:ph type="title"/>
          </p:nvPr>
        </p:nvSpPr>
        <p:spPr/>
        <p:txBody>
          <a:bodyPr/>
          <a:lstStyle/>
          <a:p>
            <a:r>
              <a:rPr lang="en-US" dirty="0"/>
              <a:t>STEPWISE APPROACH TO FUO</a:t>
            </a:r>
          </a:p>
        </p:txBody>
      </p:sp>
      <p:sp>
        <p:nvSpPr>
          <p:cNvPr id="3" name="Content Placeholder 2">
            <a:extLst>
              <a:ext uri="{FF2B5EF4-FFF2-40B4-BE49-F238E27FC236}">
                <a16:creationId xmlns:a16="http://schemas.microsoft.com/office/drawing/2014/main" id="{4CCBE53A-E559-3BA0-65B4-19A1EA901444}"/>
              </a:ext>
            </a:extLst>
          </p:cNvPr>
          <p:cNvSpPr>
            <a:spLocks noGrp="1"/>
          </p:cNvSpPr>
          <p:nvPr>
            <p:ph idx="1"/>
          </p:nvPr>
        </p:nvSpPr>
        <p:spPr/>
        <p:txBody>
          <a:bodyPr/>
          <a:lstStyle/>
          <a:p>
            <a:r>
              <a:rPr lang="en-US" sz="2000" dirty="0">
                <a:latin typeface="+mj-lt"/>
              </a:rPr>
              <a:t>History</a:t>
            </a:r>
          </a:p>
          <a:p>
            <a:r>
              <a:rPr lang="en-US" sz="2000" dirty="0">
                <a:latin typeface="+mj-lt"/>
              </a:rPr>
              <a:t>Physical examination</a:t>
            </a:r>
          </a:p>
          <a:p>
            <a:r>
              <a:rPr lang="en-US" sz="2000" dirty="0">
                <a:latin typeface="+mj-lt"/>
              </a:rPr>
              <a:t>Basic labs</a:t>
            </a:r>
          </a:p>
          <a:p>
            <a:r>
              <a:rPr lang="en-US" sz="2000" dirty="0">
                <a:latin typeface="+mj-lt"/>
              </a:rPr>
              <a:t>Directed imaging</a:t>
            </a:r>
          </a:p>
          <a:p>
            <a:r>
              <a:rPr lang="en-US" sz="2000" dirty="0">
                <a:latin typeface="+mj-lt"/>
              </a:rPr>
              <a:t>Targeted autoantibodies</a:t>
            </a:r>
          </a:p>
          <a:p>
            <a:r>
              <a:rPr lang="en-US" sz="2000" dirty="0">
                <a:latin typeface="+mj-lt"/>
              </a:rPr>
              <a:t>Biopsy (if indicated)</a:t>
            </a:r>
          </a:p>
          <a:p>
            <a:endParaRPr lang="en-US" dirty="0"/>
          </a:p>
        </p:txBody>
      </p:sp>
    </p:spTree>
    <p:extLst>
      <p:ext uri="{BB962C8B-B14F-4D97-AF65-F5344CB8AC3E}">
        <p14:creationId xmlns:p14="http://schemas.microsoft.com/office/powerpoint/2010/main" val="80821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EB99-8A74-9049-D631-80BF3C0C627C}"/>
              </a:ext>
            </a:extLst>
          </p:cNvPr>
          <p:cNvSpPr>
            <a:spLocks noGrp="1"/>
          </p:cNvSpPr>
          <p:nvPr>
            <p:ph type="title"/>
          </p:nvPr>
        </p:nvSpPr>
        <p:spPr/>
        <p:txBody>
          <a:bodyPr/>
          <a:lstStyle/>
          <a:p>
            <a:r>
              <a:rPr lang="en-US" dirty="0"/>
              <a:t>HISTORY-WHAT MATTERS</a:t>
            </a:r>
          </a:p>
        </p:txBody>
      </p:sp>
      <p:sp>
        <p:nvSpPr>
          <p:cNvPr id="3" name="Content Placeholder 2">
            <a:extLst>
              <a:ext uri="{FF2B5EF4-FFF2-40B4-BE49-F238E27FC236}">
                <a16:creationId xmlns:a16="http://schemas.microsoft.com/office/drawing/2014/main" id="{2816284A-D0D1-6E6A-AD0A-31DF0093BB9D}"/>
              </a:ext>
            </a:extLst>
          </p:cNvPr>
          <p:cNvSpPr>
            <a:spLocks noGrp="1"/>
          </p:cNvSpPr>
          <p:nvPr>
            <p:ph idx="1"/>
          </p:nvPr>
        </p:nvSpPr>
        <p:spPr/>
        <p:txBody>
          <a:bodyPr/>
          <a:lstStyle/>
          <a:p>
            <a:r>
              <a:rPr lang="en-US" sz="2000" dirty="0">
                <a:latin typeface="+mj-lt"/>
              </a:rPr>
              <a:t>Fever pattern (quotidian? double quotidian?)</a:t>
            </a:r>
          </a:p>
          <a:p>
            <a:r>
              <a:rPr lang="en-US" sz="2000" dirty="0">
                <a:latin typeface="+mj-lt"/>
              </a:rPr>
              <a:t>Travel</a:t>
            </a:r>
          </a:p>
          <a:p>
            <a:r>
              <a:rPr lang="en-US" sz="2000" dirty="0">
                <a:latin typeface="+mj-lt"/>
              </a:rPr>
              <a:t>TB exposure</a:t>
            </a:r>
          </a:p>
          <a:p>
            <a:r>
              <a:rPr lang="en-US" sz="2000" dirty="0">
                <a:latin typeface="+mj-lt"/>
              </a:rPr>
              <a:t>Drug history</a:t>
            </a:r>
          </a:p>
          <a:p>
            <a:r>
              <a:rPr lang="en-US" sz="2000" dirty="0">
                <a:latin typeface="+mj-lt"/>
              </a:rPr>
              <a:t>Sexual history</a:t>
            </a:r>
          </a:p>
          <a:p>
            <a:r>
              <a:rPr lang="en-US" sz="2000" dirty="0">
                <a:latin typeface="+mj-lt"/>
              </a:rPr>
              <a:t>Immunosuppression</a:t>
            </a:r>
          </a:p>
          <a:p>
            <a:r>
              <a:rPr lang="en-US" sz="2000" dirty="0">
                <a:latin typeface="+mj-lt"/>
              </a:rPr>
              <a:t>Family history</a:t>
            </a:r>
          </a:p>
          <a:p>
            <a:endParaRPr lang="en-US" dirty="0"/>
          </a:p>
        </p:txBody>
      </p:sp>
    </p:spTree>
    <p:extLst>
      <p:ext uri="{BB962C8B-B14F-4D97-AF65-F5344CB8AC3E}">
        <p14:creationId xmlns:p14="http://schemas.microsoft.com/office/powerpoint/2010/main" val="199387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9570-D4F2-2DE4-A945-7BE6A3E2A681}"/>
              </a:ext>
            </a:extLst>
          </p:cNvPr>
          <p:cNvSpPr>
            <a:spLocks noGrp="1"/>
          </p:cNvSpPr>
          <p:nvPr>
            <p:ph type="title"/>
          </p:nvPr>
        </p:nvSpPr>
        <p:spPr/>
        <p:txBody>
          <a:bodyPr/>
          <a:lstStyle/>
          <a:p>
            <a:r>
              <a:rPr lang="en-US" dirty="0"/>
              <a:t>CLUES IN PHYSICAL EXAM</a:t>
            </a:r>
          </a:p>
        </p:txBody>
      </p:sp>
      <p:sp>
        <p:nvSpPr>
          <p:cNvPr id="3" name="Content Placeholder 2">
            <a:extLst>
              <a:ext uri="{FF2B5EF4-FFF2-40B4-BE49-F238E27FC236}">
                <a16:creationId xmlns:a16="http://schemas.microsoft.com/office/drawing/2014/main" id="{4B7BBC7C-A755-C6D6-9D47-4EAF8F1A5995}"/>
              </a:ext>
            </a:extLst>
          </p:cNvPr>
          <p:cNvSpPr>
            <a:spLocks noGrp="1"/>
          </p:cNvSpPr>
          <p:nvPr>
            <p:ph idx="1"/>
          </p:nvPr>
        </p:nvSpPr>
        <p:spPr/>
        <p:txBody>
          <a:bodyPr/>
          <a:lstStyle/>
          <a:p>
            <a:r>
              <a:rPr lang="en-US" sz="2000" dirty="0">
                <a:latin typeface="+mj-lt"/>
              </a:rPr>
              <a:t>Oral ulcers → SLE, Behçet</a:t>
            </a:r>
          </a:p>
          <a:p>
            <a:r>
              <a:rPr lang="en-US" sz="2000" dirty="0">
                <a:latin typeface="+mj-lt"/>
              </a:rPr>
              <a:t>Malar rash, body rash</a:t>
            </a:r>
          </a:p>
          <a:p>
            <a:r>
              <a:rPr lang="en-US" sz="2000" dirty="0">
                <a:latin typeface="+mj-lt"/>
              </a:rPr>
              <a:t>Nailfold capillaries → dermatomyositis/systemic sclerosis</a:t>
            </a:r>
          </a:p>
          <a:p>
            <a:r>
              <a:rPr lang="en-US" sz="2000" dirty="0">
                <a:latin typeface="+mj-lt"/>
              </a:rPr>
              <a:t>Pulse discrepancy → Takayasu</a:t>
            </a:r>
          </a:p>
          <a:p>
            <a:r>
              <a:rPr lang="en-US" sz="2000" dirty="0">
                <a:latin typeface="+mj-lt"/>
              </a:rPr>
              <a:t>Temporal tenderness → GCA</a:t>
            </a:r>
          </a:p>
          <a:p>
            <a:r>
              <a:rPr lang="en-US" sz="2000" dirty="0">
                <a:latin typeface="+mj-lt"/>
              </a:rPr>
              <a:t>Lymphadenopathy → lymphoma/SLE</a:t>
            </a:r>
          </a:p>
          <a:p>
            <a:r>
              <a:rPr lang="en-US" sz="2000" dirty="0">
                <a:latin typeface="+mj-lt"/>
              </a:rPr>
              <a:t>Eye- uveitis, scleritis, episcleritis</a:t>
            </a:r>
          </a:p>
          <a:p>
            <a:r>
              <a:rPr lang="en-US" sz="2000" dirty="0">
                <a:latin typeface="+mj-lt"/>
              </a:rPr>
              <a:t>Pathergy at the site of phlebotomy- Behcet’s disease</a:t>
            </a:r>
          </a:p>
          <a:p>
            <a:endParaRPr lang="en-US" dirty="0"/>
          </a:p>
        </p:txBody>
      </p:sp>
    </p:spTree>
    <p:extLst>
      <p:ext uri="{BB962C8B-B14F-4D97-AF65-F5344CB8AC3E}">
        <p14:creationId xmlns:p14="http://schemas.microsoft.com/office/powerpoint/2010/main" val="74923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6FF8-B4EB-5193-FF75-5E3CFD1768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028FAE-CA01-1237-4F14-248CCED8180D}"/>
              </a:ext>
            </a:extLst>
          </p:cNvPr>
          <p:cNvSpPr>
            <a:spLocks noGrp="1"/>
          </p:cNvSpPr>
          <p:nvPr>
            <p:ph idx="1"/>
          </p:nvPr>
        </p:nvSpPr>
        <p:spPr/>
        <p:txBody>
          <a:bodyPr>
            <a:normAutofit/>
          </a:bodyPr>
          <a:lstStyle/>
          <a:p>
            <a:r>
              <a:rPr lang="en-US" sz="2000" dirty="0">
                <a:latin typeface="+mj-lt"/>
              </a:rPr>
              <a:t>Detailed joint examination- to map the quantity and distribution of any arthropathy. </a:t>
            </a:r>
          </a:p>
          <a:p>
            <a:pPr marL="0" indent="0">
              <a:buNone/>
            </a:pPr>
            <a:r>
              <a:rPr lang="en-US" sz="2000" dirty="0">
                <a:latin typeface="+mj-lt"/>
              </a:rPr>
              <a:t>Symmetrical polyarthritis – suggests RA</a:t>
            </a:r>
          </a:p>
          <a:p>
            <a:pPr marL="0" indent="0">
              <a:buNone/>
            </a:pPr>
            <a:r>
              <a:rPr lang="en-US" sz="2000" dirty="0">
                <a:latin typeface="+mj-lt"/>
              </a:rPr>
              <a:t>Asymmetrical polyarthritis – suggests seronegative arthritis</a:t>
            </a:r>
          </a:p>
          <a:p>
            <a:pPr marL="0" indent="0">
              <a:buNone/>
            </a:pPr>
            <a:r>
              <a:rPr lang="en-US" sz="2000" dirty="0">
                <a:latin typeface="+mj-lt"/>
              </a:rPr>
              <a:t>One joint affected – crystalline arthritis vs septic arthritis</a:t>
            </a:r>
          </a:p>
          <a:p>
            <a:pPr marL="0" indent="0">
              <a:buNone/>
            </a:pPr>
            <a:endParaRPr lang="en-US" sz="2000" dirty="0">
              <a:latin typeface="+mj-lt"/>
            </a:endParaRPr>
          </a:p>
          <a:p>
            <a:pPr>
              <a:buFont typeface="Wingdings" pitchFamily="2" charset="2"/>
              <a:buChar char="§"/>
            </a:pPr>
            <a:r>
              <a:rPr lang="en-US" sz="2000" dirty="0">
                <a:latin typeface="+mj-lt"/>
              </a:rPr>
              <a:t>Genital examination – look for ulcers- Behcet’s</a:t>
            </a:r>
          </a:p>
          <a:p>
            <a:pPr marL="0" indent="0">
              <a:buNone/>
            </a:pPr>
            <a:r>
              <a:rPr lang="en-US" sz="2000" dirty="0">
                <a:latin typeface="+mj-lt"/>
              </a:rPr>
              <a:t>Urethritis and abnormal discharge- reactive arthritis</a:t>
            </a:r>
          </a:p>
          <a:p>
            <a:endParaRPr lang="en-US" dirty="0"/>
          </a:p>
        </p:txBody>
      </p:sp>
    </p:spTree>
    <p:extLst>
      <p:ext uri="{BB962C8B-B14F-4D97-AF65-F5344CB8AC3E}">
        <p14:creationId xmlns:p14="http://schemas.microsoft.com/office/powerpoint/2010/main" val="319435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F3B7-4AB4-04D6-91C5-6C780A46B1E6}"/>
              </a:ext>
            </a:extLst>
          </p:cNvPr>
          <p:cNvSpPr>
            <a:spLocks noGrp="1"/>
          </p:cNvSpPr>
          <p:nvPr>
            <p:ph type="title"/>
          </p:nvPr>
        </p:nvSpPr>
        <p:spPr/>
        <p:txBody>
          <a:bodyPr/>
          <a:lstStyle/>
          <a:p>
            <a:r>
              <a:rPr lang="en-US" dirty="0"/>
              <a:t>BASIC LABS AND INTERPRETING PATTERNS</a:t>
            </a:r>
          </a:p>
        </p:txBody>
      </p:sp>
      <p:sp>
        <p:nvSpPr>
          <p:cNvPr id="3" name="Content Placeholder 2">
            <a:extLst>
              <a:ext uri="{FF2B5EF4-FFF2-40B4-BE49-F238E27FC236}">
                <a16:creationId xmlns:a16="http://schemas.microsoft.com/office/drawing/2014/main" id="{20FD7DFB-9F9E-F692-3C02-5232680955A6}"/>
              </a:ext>
            </a:extLst>
          </p:cNvPr>
          <p:cNvSpPr>
            <a:spLocks noGrp="1"/>
          </p:cNvSpPr>
          <p:nvPr>
            <p:ph idx="1"/>
          </p:nvPr>
        </p:nvSpPr>
        <p:spPr/>
        <p:txBody>
          <a:bodyPr/>
          <a:lstStyle/>
          <a:p>
            <a:r>
              <a:rPr lang="en-US" sz="2000" dirty="0">
                <a:latin typeface="+mj-lt"/>
              </a:rPr>
              <a:t>ESR ↑, CRP normal → SLE flare</a:t>
            </a:r>
          </a:p>
          <a:p>
            <a:r>
              <a:rPr lang="en-US" sz="2000" dirty="0">
                <a:latin typeface="+mj-lt"/>
              </a:rPr>
              <a:t>ESR &amp; CRP ↑ → infection likely</a:t>
            </a:r>
          </a:p>
          <a:p>
            <a:r>
              <a:rPr lang="en-US" sz="2000" dirty="0">
                <a:latin typeface="+mj-lt"/>
              </a:rPr>
              <a:t>ESR &gt;100 → GCA, PMR, TB, myeloma</a:t>
            </a:r>
          </a:p>
          <a:p>
            <a:r>
              <a:rPr lang="en-US" sz="2000" dirty="0">
                <a:latin typeface="+mj-lt"/>
              </a:rPr>
              <a:t>Normal ESR → High negative predictive value for </a:t>
            </a:r>
            <a:r>
              <a:rPr lang="en-US" sz="2000" i="1" dirty="0">
                <a:latin typeface="+mj-lt"/>
              </a:rPr>
              <a:t>GCA</a:t>
            </a:r>
            <a:endParaRPr lang="en-US" sz="2000" dirty="0">
              <a:latin typeface="+mj-lt"/>
            </a:endParaRPr>
          </a:p>
          <a:p>
            <a:endParaRPr lang="en-US" dirty="0"/>
          </a:p>
        </p:txBody>
      </p:sp>
    </p:spTree>
    <p:extLst>
      <p:ext uri="{BB962C8B-B14F-4D97-AF65-F5344CB8AC3E}">
        <p14:creationId xmlns:p14="http://schemas.microsoft.com/office/powerpoint/2010/main" val="77626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F87F-D1F4-4CD2-756C-48FB27E5A7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0346CB-65D8-3550-BBF1-5DF5163F599D}"/>
              </a:ext>
            </a:extLst>
          </p:cNvPr>
          <p:cNvSpPr>
            <a:spLocks noGrp="1"/>
          </p:cNvSpPr>
          <p:nvPr>
            <p:ph idx="1"/>
          </p:nvPr>
        </p:nvSpPr>
        <p:spPr/>
        <p:txBody>
          <a:bodyPr>
            <a:normAutofit/>
          </a:bodyPr>
          <a:lstStyle/>
          <a:p>
            <a:r>
              <a:rPr lang="en-US" sz="2000" dirty="0">
                <a:latin typeface="+mj-lt"/>
              </a:rPr>
              <a:t>Complete Blood Count (CBC)</a:t>
            </a:r>
          </a:p>
          <a:p>
            <a:pPr lvl="1"/>
            <a:r>
              <a:rPr lang="en-US" sz="2000" dirty="0">
                <a:latin typeface="+mj-lt"/>
              </a:rPr>
              <a:t>Leukocytosis → Consider </a:t>
            </a:r>
            <a:r>
              <a:rPr lang="en-US" sz="2000" i="1" dirty="0">
                <a:latin typeface="+mj-lt"/>
              </a:rPr>
              <a:t>Still’s disease</a:t>
            </a:r>
            <a:endParaRPr lang="en-US" sz="2000" dirty="0">
              <a:latin typeface="+mj-lt"/>
            </a:endParaRPr>
          </a:p>
          <a:p>
            <a:pPr lvl="1"/>
            <a:r>
              <a:rPr lang="en-US" sz="2000" dirty="0">
                <a:latin typeface="+mj-lt"/>
              </a:rPr>
              <a:t>Leukopenia → Suggestive of </a:t>
            </a:r>
            <a:r>
              <a:rPr lang="en-US" sz="2000" i="1" dirty="0">
                <a:latin typeface="+mj-lt"/>
              </a:rPr>
              <a:t>Systemic Lupus Erythematosus (SLE)</a:t>
            </a:r>
            <a:endParaRPr lang="en-US" sz="2000" dirty="0">
              <a:latin typeface="+mj-lt"/>
            </a:endParaRPr>
          </a:p>
          <a:p>
            <a:pPr lvl="1"/>
            <a:r>
              <a:rPr lang="en-US" sz="2000" dirty="0">
                <a:latin typeface="+mj-lt"/>
              </a:rPr>
              <a:t>Eosinophilia → Seen in </a:t>
            </a:r>
            <a:r>
              <a:rPr lang="en-US" sz="2000" i="1" dirty="0">
                <a:latin typeface="+mj-lt"/>
              </a:rPr>
              <a:t>EGPA</a:t>
            </a:r>
            <a:r>
              <a:rPr lang="en-US" sz="2000" dirty="0">
                <a:latin typeface="+mj-lt"/>
              </a:rPr>
              <a:t>, </a:t>
            </a:r>
            <a:r>
              <a:rPr lang="en-US" sz="2000" i="1" dirty="0">
                <a:latin typeface="+mj-lt"/>
              </a:rPr>
              <a:t>PAN</a:t>
            </a:r>
            <a:endParaRPr lang="en-US" sz="2000" dirty="0">
              <a:latin typeface="+mj-lt"/>
            </a:endParaRPr>
          </a:p>
          <a:p>
            <a:endParaRPr lang="en-US" dirty="0"/>
          </a:p>
        </p:txBody>
      </p:sp>
    </p:spTree>
    <p:extLst>
      <p:ext uri="{BB962C8B-B14F-4D97-AF65-F5344CB8AC3E}">
        <p14:creationId xmlns:p14="http://schemas.microsoft.com/office/powerpoint/2010/main" val="288196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48C6-8C21-D30C-6926-132E972E1C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6E142C-098E-248A-947F-CDDA2E6DC0B5}"/>
              </a:ext>
            </a:extLst>
          </p:cNvPr>
          <p:cNvSpPr>
            <a:spLocks noGrp="1"/>
          </p:cNvSpPr>
          <p:nvPr>
            <p:ph idx="1"/>
          </p:nvPr>
        </p:nvSpPr>
        <p:spPr/>
        <p:txBody>
          <a:bodyPr>
            <a:normAutofit/>
          </a:bodyPr>
          <a:lstStyle/>
          <a:p>
            <a:r>
              <a:rPr lang="en-US" sz="2000" dirty="0">
                <a:latin typeface="+mj-lt"/>
              </a:rPr>
              <a:t>Markedly elevated ferritin → Suggestive of:</a:t>
            </a:r>
          </a:p>
          <a:p>
            <a:pPr lvl="1"/>
            <a:r>
              <a:rPr lang="en-US" sz="2000" i="1" dirty="0">
                <a:latin typeface="+mj-lt"/>
              </a:rPr>
              <a:t>Adult-Onset Still’s Disease (AOSD)</a:t>
            </a:r>
            <a:endParaRPr lang="en-US" sz="2000" dirty="0">
              <a:latin typeface="+mj-lt"/>
            </a:endParaRPr>
          </a:p>
          <a:p>
            <a:pPr lvl="1"/>
            <a:r>
              <a:rPr lang="en-US" sz="2000" dirty="0">
                <a:latin typeface="+mj-lt"/>
              </a:rPr>
              <a:t>Coexisting HLH</a:t>
            </a:r>
          </a:p>
          <a:p>
            <a:r>
              <a:rPr lang="en-US" sz="2000" dirty="0">
                <a:latin typeface="+mj-lt"/>
              </a:rPr>
              <a:t>Uncomplicated infections → Usually </a:t>
            </a:r>
            <a:r>
              <a:rPr lang="en-US" sz="2000" b="1" dirty="0">
                <a:latin typeface="+mj-lt"/>
              </a:rPr>
              <a:t>do not</a:t>
            </a:r>
            <a:r>
              <a:rPr lang="en-US" sz="2000" dirty="0">
                <a:latin typeface="+mj-lt"/>
              </a:rPr>
              <a:t> cause extreme ferritin elevation</a:t>
            </a:r>
          </a:p>
        </p:txBody>
      </p:sp>
    </p:spTree>
    <p:extLst>
      <p:ext uri="{BB962C8B-B14F-4D97-AF65-F5344CB8AC3E}">
        <p14:creationId xmlns:p14="http://schemas.microsoft.com/office/powerpoint/2010/main" val="329828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1FB8-75EC-3824-E6F0-CF6E12CF8B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F975A5-C697-8D89-90CD-3337877E6C7A}"/>
              </a:ext>
            </a:extLst>
          </p:cNvPr>
          <p:cNvSpPr>
            <a:spLocks noGrp="1"/>
          </p:cNvSpPr>
          <p:nvPr>
            <p:ph idx="1"/>
          </p:nvPr>
        </p:nvSpPr>
        <p:spPr/>
        <p:txBody>
          <a:bodyPr/>
          <a:lstStyle/>
          <a:p>
            <a:r>
              <a:rPr lang="en-US" sz="2000" dirty="0">
                <a:latin typeface="+mj-lt"/>
              </a:rPr>
              <a:t>Urine Analysis</a:t>
            </a:r>
          </a:p>
          <a:p>
            <a:r>
              <a:rPr lang="en-US" sz="2000" dirty="0">
                <a:latin typeface="+mj-lt"/>
              </a:rPr>
              <a:t>Proteinuria / Hematuria →</a:t>
            </a:r>
          </a:p>
          <a:p>
            <a:pPr lvl="1"/>
            <a:r>
              <a:rPr lang="en-US" sz="2000" i="1" dirty="0">
                <a:latin typeface="+mj-lt"/>
              </a:rPr>
              <a:t>Lupus nephritis</a:t>
            </a:r>
            <a:endParaRPr lang="en-US" sz="2000" dirty="0">
              <a:latin typeface="+mj-lt"/>
            </a:endParaRPr>
          </a:p>
          <a:p>
            <a:pPr lvl="1"/>
            <a:r>
              <a:rPr lang="en-US" sz="2000" dirty="0">
                <a:latin typeface="+mj-lt"/>
              </a:rPr>
              <a:t>Vasculitis</a:t>
            </a:r>
          </a:p>
          <a:p>
            <a:endParaRPr lang="en-US" dirty="0"/>
          </a:p>
        </p:txBody>
      </p:sp>
    </p:spTree>
    <p:extLst>
      <p:ext uri="{BB962C8B-B14F-4D97-AF65-F5344CB8AC3E}">
        <p14:creationId xmlns:p14="http://schemas.microsoft.com/office/powerpoint/2010/main" val="1016675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4C32-F644-5F54-EF26-897CC9C634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C62A75-0902-46FB-2647-0D81F2827F3C}"/>
              </a:ext>
            </a:extLst>
          </p:cNvPr>
          <p:cNvSpPr>
            <a:spLocks noGrp="1"/>
          </p:cNvSpPr>
          <p:nvPr>
            <p:ph idx="1"/>
          </p:nvPr>
        </p:nvSpPr>
        <p:spPr/>
        <p:txBody>
          <a:bodyPr/>
          <a:lstStyle/>
          <a:p>
            <a:r>
              <a:rPr lang="en-US" sz="2000" dirty="0">
                <a:latin typeface="+mj-lt"/>
              </a:rPr>
              <a:t>Gastrointestinal Symptoms Present?</a:t>
            </a:r>
          </a:p>
          <a:p>
            <a:r>
              <a:rPr lang="en-US" sz="2000" dirty="0">
                <a:latin typeface="+mj-lt"/>
              </a:rPr>
              <a:t>If diarrhea:</a:t>
            </a:r>
          </a:p>
          <a:p>
            <a:pPr lvl="1"/>
            <a:r>
              <a:rPr lang="en-US" sz="2000" dirty="0">
                <a:latin typeface="+mj-lt"/>
              </a:rPr>
              <a:t>Send stool for:</a:t>
            </a:r>
          </a:p>
          <a:p>
            <a:pPr lvl="2"/>
            <a:r>
              <a:rPr lang="en-US" dirty="0">
                <a:latin typeface="+mj-lt"/>
              </a:rPr>
              <a:t>Microscopy</a:t>
            </a:r>
          </a:p>
          <a:p>
            <a:pPr lvl="2"/>
            <a:r>
              <a:rPr lang="en-US" dirty="0">
                <a:latin typeface="+mj-lt"/>
              </a:rPr>
              <a:t>Culture &amp; sensitivity</a:t>
            </a:r>
          </a:p>
          <a:p>
            <a:pPr lvl="2"/>
            <a:r>
              <a:rPr lang="en-US" dirty="0">
                <a:latin typeface="+mj-lt"/>
              </a:rPr>
              <a:t>Ova, cysts, parasites</a:t>
            </a:r>
          </a:p>
          <a:p>
            <a:pPr lvl="2"/>
            <a:r>
              <a:rPr lang="en-US" dirty="0">
                <a:latin typeface="+mj-lt"/>
              </a:rPr>
              <a:t>Fecal calprotectin</a:t>
            </a:r>
          </a:p>
          <a:p>
            <a:endParaRPr lang="en-US" dirty="0"/>
          </a:p>
        </p:txBody>
      </p:sp>
    </p:spTree>
    <p:extLst>
      <p:ext uri="{BB962C8B-B14F-4D97-AF65-F5344CB8AC3E}">
        <p14:creationId xmlns:p14="http://schemas.microsoft.com/office/powerpoint/2010/main" val="279818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5CD1-F2A2-BE3B-DCF1-758E46F35DA8}"/>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BAE74F02-7178-4EE3-8463-1E066FACF80A}"/>
              </a:ext>
            </a:extLst>
          </p:cNvPr>
          <p:cNvSpPr>
            <a:spLocks noGrp="1"/>
          </p:cNvSpPr>
          <p:nvPr>
            <p:ph idx="1"/>
          </p:nvPr>
        </p:nvSpPr>
        <p:spPr/>
        <p:txBody>
          <a:bodyPr>
            <a:normAutofit/>
          </a:bodyPr>
          <a:lstStyle/>
          <a:p>
            <a:r>
              <a:rPr lang="en-US" sz="2000" dirty="0">
                <a:latin typeface="+mj-lt"/>
              </a:rPr>
              <a:t>FUO remains one of medicine’s greatest diagnostic challenges</a:t>
            </a:r>
          </a:p>
          <a:p>
            <a:r>
              <a:rPr lang="en-US" sz="2000" dirty="0">
                <a:latin typeface="+mj-lt"/>
              </a:rPr>
              <a:t>Rheumatic diseases are under-recognized causes</a:t>
            </a:r>
          </a:p>
          <a:p>
            <a:r>
              <a:rPr lang="en-US" sz="2000" dirty="0">
                <a:latin typeface="+mj-lt"/>
              </a:rPr>
              <a:t>Misdiagnosis → inappropriate steroids → harm</a:t>
            </a:r>
          </a:p>
          <a:p>
            <a:r>
              <a:rPr lang="en-US" sz="2000" dirty="0">
                <a:latin typeface="+mj-lt"/>
              </a:rPr>
              <a:t>Over-testing → confusion, cost, delay</a:t>
            </a:r>
          </a:p>
          <a:p>
            <a:pPr marL="0" indent="0">
              <a:buNone/>
            </a:pPr>
            <a:endParaRPr lang="en-US" sz="2000" dirty="0">
              <a:latin typeface="+mj-lt"/>
            </a:endParaRPr>
          </a:p>
          <a:p>
            <a:pPr marL="0" indent="0">
              <a:buNone/>
            </a:pPr>
            <a:r>
              <a:rPr lang="en-US" sz="2000" dirty="0"/>
              <a:t>When obvious clues are absent and initial investigations are unhelpful, discovering the cause of fever can be extremely challenging for the physician and frustrating for the patient</a:t>
            </a:r>
          </a:p>
          <a:p>
            <a:endParaRPr lang="en-US" sz="2000" dirty="0">
              <a:latin typeface="+mj-lt"/>
            </a:endParaRPr>
          </a:p>
        </p:txBody>
      </p:sp>
    </p:spTree>
    <p:extLst>
      <p:ext uri="{BB962C8B-B14F-4D97-AF65-F5344CB8AC3E}">
        <p14:creationId xmlns:p14="http://schemas.microsoft.com/office/powerpoint/2010/main" val="53270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5998-0A02-3D89-8BDA-5E7858EC3EC2}"/>
              </a:ext>
            </a:extLst>
          </p:cNvPr>
          <p:cNvSpPr>
            <a:spLocks noGrp="1"/>
          </p:cNvSpPr>
          <p:nvPr>
            <p:ph type="title"/>
          </p:nvPr>
        </p:nvSpPr>
        <p:spPr/>
        <p:txBody>
          <a:bodyPr/>
          <a:lstStyle/>
          <a:p>
            <a:r>
              <a:rPr lang="en-US" dirty="0"/>
              <a:t>ANTIBODIES –USE WITH DISCIPLINE</a:t>
            </a:r>
          </a:p>
        </p:txBody>
      </p:sp>
      <p:sp>
        <p:nvSpPr>
          <p:cNvPr id="3" name="Content Placeholder 2">
            <a:extLst>
              <a:ext uri="{FF2B5EF4-FFF2-40B4-BE49-F238E27FC236}">
                <a16:creationId xmlns:a16="http://schemas.microsoft.com/office/drawing/2014/main" id="{F6E30CA5-062C-7075-1F33-E4ECA904B15C}"/>
              </a:ext>
            </a:extLst>
          </p:cNvPr>
          <p:cNvSpPr>
            <a:spLocks noGrp="1"/>
          </p:cNvSpPr>
          <p:nvPr>
            <p:ph idx="1"/>
          </p:nvPr>
        </p:nvSpPr>
        <p:spPr/>
        <p:txBody>
          <a:bodyPr>
            <a:normAutofit/>
          </a:bodyPr>
          <a:lstStyle/>
          <a:p>
            <a:r>
              <a:rPr lang="en-US" sz="2000" dirty="0">
                <a:latin typeface="+mj-lt"/>
              </a:rPr>
              <a:t>ANA → sensitive, not specific- ANA : sensitivity is 93% for SLE, specificity of 57%. It can be positive in infection, malignancy, rheumatic disease, healthy general population. </a:t>
            </a:r>
          </a:p>
          <a:p>
            <a:r>
              <a:rPr lang="en-US" sz="2000" dirty="0">
                <a:latin typeface="+mj-lt"/>
              </a:rPr>
              <a:t>Positive result with a convincing story is helpful. Negative result with weaker story rules out rheumatic disease. False negatives are also common, hence when the clinical suspicion is high, then repeat them. </a:t>
            </a:r>
          </a:p>
          <a:p>
            <a:r>
              <a:rPr lang="en-US" sz="2000" dirty="0">
                <a:latin typeface="+mj-lt"/>
              </a:rPr>
              <a:t>If ANA is positive, and there are clinical symptoms of Systemic lupus, then check anti </a:t>
            </a:r>
            <a:r>
              <a:rPr lang="en-US" sz="2000" dirty="0" err="1">
                <a:latin typeface="+mj-lt"/>
              </a:rPr>
              <a:t>dsdna</a:t>
            </a:r>
            <a:r>
              <a:rPr lang="en-US" sz="2000" dirty="0">
                <a:latin typeface="+mj-lt"/>
              </a:rPr>
              <a:t> since it has a specificity of 97.4% for Lupus, and it also correlates with SLE disease activity.</a:t>
            </a:r>
          </a:p>
          <a:p>
            <a:r>
              <a:rPr lang="en-US" sz="2000" dirty="0">
                <a:latin typeface="+mj-lt"/>
              </a:rPr>
              <a:t>Cryoglobulins → don’t forget. </a:t>
            </a:r>
            <a:r>
              <a:rPr lang="en-US" sz="2000" dirty="0" err="1">
                <a:latin typeface="+mj-lt"/>
              </a:rPr>
              <a:t>Cryoglobulinemias</a:t>
            </a:r>
            <a:r>
              <a:rPr lang="en-US" sz="2000" dirty="0">
                <a:latin typeface="+mj-lt"/>
              </a:rPr>
              <a:t> can present with a range of nonspecific clinical features including fever and thus may be easily missed in the diagnostic work up for PUO</a:t>
            </a:r>
            <a:r>
              <a:rPr lang="en-US" dirty="0"/>
              <a:t>.</a:t>
            </a:r>
          </a:p>
          <a:p>
            <a:endParaRPr lang="en-US" dirty="0"/>
          </a:p>
          <a:p>
            <a:endParaRPr lang="en-US" dirty="0"/>
          </a:p>
        </p:txBody>
      </p:sp>
    </p:spTree>
    <p:extLst>
      <p:ext uri="{BB962C8B-B14F-4D97-AF65-F5344CB8AC3E}">
        <p14:creationId xmlns:p14="http://schemas.microsoft.com/office/powerpoint/2010/main" val="374664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3DE7-2445-4C6C-8971-5F7086BD5E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AAE714-B9EC-F0A0-AF20-E6D2CC63CBE2}"/>
              </a:ext>
            </a:extLst>
          </p:cNvPr>
          <p:cNvSpPr>
            <a:spLocks noGrp="1"/>
          </p:cNvSpPr>
          <p:nvPr>
            <p:ph idx="1"/>
          </p:nvPr>
        </p:nvSpPr>
        <p:spPr/>
        <p:txBody>
          <a:bodyPr>
            <a:normAutofit/>
          </a:bodyPr>
          <a:lstStyle/>
          <a:p>
            <a:r>
              <a:rPr lang="en-US" sz="2000" dirty="0">
                <a:latin typeface="+mj-lt"/>
              </a:rPr>
              <a:t>RF → seen in TB, endocarditis</a:t>
            </a:r>
          </a:p>
          <a:p>
            <a:r>
              <a:rPr lang="en-US" sz="2000" dirty="0">
                <a:latin typeface="+mj-lt"/>
              </a:rPr>
              <a:t>Anti-CCP → high specificity for RA, up to 90%</a:t>
            </a:r>
          </a:p>
          <a:p>
            <a:r>
              <a:rPr lang="en-US" sz="2000" dirty="0">
                <a:latin typeface="+mj-lt"/>
              </a:rPr>
              <a:t>RF is also seen in early undifferentiated arthritis, Sjogren’s disease, Systemic lupus. </a:t>
            </a:r>
          </a:p>
          <a:p>
            <a:r>
              <a:rPr lang="en-US" sz="2000" dirty="0">
                <a:latin typeface="+mj-lt"/>
              </a:rPr>
              <a:t>RF is more useful in the diagnosis of RA when combined with anti-CCP antibodies.</a:t>
            </a:r>
          </a:p>
        </p:txBody>
      </p:sp>
    </p:spTree>
    <p:extLst>
      <p:ext uri="{BB962C8B-B14F-4D97-AF65-F5344CB8AC3E}">
        <p14:creationId xmlns:p14="http://schemas.microsoft.com/office/powerpoint/2010/main" val="276900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35D2-27B9-8EC1-5031-819D61447C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960DC2-42EF-D173-A9C2-23B213EB0D9D}"/>
              </a:ext>
            </a:extLst>
          </p:cNvPr>
          <p:cNvSpPr>
            <a:spLocks noGrp="1"/>
          </p:cNvSpPr>
          <p:nvPr>
            <p:ph idx="1"/>
          </p:nvPr>
        </p:nvSpPr>
        <p:spPr/>
        <p:txBody>
          <a:bodyPr/>
          <a:lstStyle/>
          <a:p>
            <a:r>
              <a:rPr lang="en-US" sz="2000" dirty="0">
                <a:latin typeface="+mj-lt"/>
              </a:rPr>
              <a:t>ANCA → confirm with PR3/MPO ELISA</a:t>
            </a:r>
          </a:p>
          <a:p>
            <a:r>
              <a:rPr lang="en-US" sz="2000" dirty="0">
                <a:latin typeface="+mj-lt"/>
              </a:rPr>
              <a:t>The combination of these tests has a higher specificity for small vessel vasculitis and higher sensitivity than immunofluorescence alone.</a:t>
            </a:r>
          </a:p>
          <a:p>
            <a:r>
              <a:rPr lang="en-US" sz="2000" dirty="0">
                <a:latin typeface="+mj-lt"/>
              </a:rPr>
              <a:t> Positive ANCA with negative anti-PR3/MPO antibodies is a non specific finding, thus clinical correlation is important.</a:t>
            </a:r>
          </a:p>
          <a:p>
            <a:endParaRPr lang="en-US" dirty="0"/>
          </a:p>
        </p:txBody>
      </p:sp>
    </p:spTree>
    <p:extLst>
      <p:ext uri="{BB962C8B-B14F-4D97-AF65-F5344CB8AC3E}">
        <p14:creationId xmlns:p14="http://schemas.microsoft.com/office/powerpoint/2010/main" val="2628116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423E-E4F5-6D31-329B-7F558513E5AA}"/>
              </a:ext>
            </a:extLst>
          </p:cNvPr>
          <p:cNvSpPr>
            <a:spLocks noGrp="1"/>
          </p:cNvSpPr>
          <p:nvPr>
            <p:ph type="title"/>
          </p:nvPr>
        </p:nvSpPr>
        <p:spPr/>
        <p:txBody>
          <a:bodyPr/>
          <a:lstStyle/>
          <a:p>
            <a:r>
              <a:rPr lang="en-US" dirty="0"/>
              <a:t>IMAGING</a:t>
            </a:r>
          </a:p>
        </p:txBody>
      </p:sp>
      <p:sp>
        <p:nvSpPr>
          <p:cNvPr id="3" name="Content Placeholder 2">
            <a:extLst>
              <a:ext uri="{FF2B5EF4-FFF2-40B4-BE49-F238E27FC236}">
                <a16:creationId xmlns:a16="http://schemas.microsoft.com/office/drawing/2014/main" id="{665B44E0-22BD-51EF-1325-9F8EE4D522EF}"/>
              </a:ext>
            </a:extLst>
          </p:cNvPr>
          <p:cNvSpPr>
            <a:spLocks noGrp="1"/>
          </p:cNvSpPr>
          <p:nvPr>
            <p:ph idx="1"/>
          </p:nvPr>
        </p:nvSpPr>
        <p:spPr/>
        <p:txBody>
          <a:bodyPr>
            <a:normAutofit/>
          </a:bodyPr>
          <a:lstStyle/>
          <a:p>
            <a:r>
              <a:rPr lang="en-US" sz="2000" dirty="0">
                <a:latin typeface="+mj-lt"/>
              </a:rPr>
              <a:t>CXR for all patients ( hilar lymphadenopathy in sarcoidosis )</a:t>
            </a:r>
          </a:p>
          <a:p>
            <a:r>
              <a:rPr lang="en-US" sz="2000" dirty="0">
                <a:latin typeface="+mj-lt"/>
              </a:rPr>
              <a:t>CT/MRI → localized symptoms</a:t>
            </a:r>
          </a:p>
          <a:p>
            <a:r>
              <a:rPr lang="en-US" sz="2000" dirty="0">
                <a:latin typeface="+mj-lt"/>
              </a:rPr>
              <a:t>FDG-PET/CT → no focal clues + inflammatory markers elevated</a:t>
            </a:r>
          </a:p>
          <a:p>
            <a:endParaRPr lang="en-US" dirty="0"/>
          </a:p>
        </p:txBody>
      </p:sp>
    </p:spTree>
    <p:extLst>
      <p:ext uri="{BB962C8B-B14F-4D97-AF65-F5344CB8AC3E}">
        <p14:creationId xmlns:p14="http://schemas.microsoft.com/office/powerpoint/2010/main" val="502555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AE93-B540-121F-392A-1BAD10B7CC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505BFD-5178-0A39-0F37-C034670C4583}"/>
              </a:ext>
            </a:extLst>
          </p:cNvPr>
          <p:cNvSpPr>
            <a:spLocks noGrp="1"/>
          </p:cNvSpPr>
          <p:nvPr>
            <p:ph idx="1"/>
          </p:nvPr>
        </p:nvSpPr>
        <p:spPr/>
        <p:txBody>
          <a:bodyPr>
            <a:normAutofit fontScale="92500" lnSpcReduction="20000"/>
          </a:bodyPr>
          <a:lstStyle/>
          <a:p>
            <a:r>
              <a:rPr lang="en-US" sz="2400" dirty="0">
                <a:latin typeface="+mj-lt"/>
              </a:rPr>
              <a:t>Duplex Ultrasound in Giant Cell Arteritis (GCA)</a:t>
            </a:r>
          </a:p>
          <a:p>
            <a:r>
              <a:rPr lang="en-US" sz="2400" dirty="0">
                <a:latin typeface="+mj-lt"/>
              </a:rPr>
              <a:t>Look for</a:t>
            </a:r>
          </a:p>
          <a:p>
            <a:pPr lvl="1"/>
            <a:r>
              <a:rPr lang="en-US" dirty="0">
                <a:latin typeface="+mj-lt"/>
              </a:rPr>
              <a:t>Vessel wall thickening (“halo sign”)</a:t>
            </a:r>
          </a:p>
          <a:p>
            <a:pPr lvl="1"/>
            <a:r>
              <a:rPr lang="en-US" dirty="0">
                <a:latin typeface="+mj-lt"/>
              </a:rPr>
              <a:t>Non-compressible arteries (“compression sign”)</a:t>
            </a:r>
          </a:p>
          <a:p>
            <a:pPr lvl="1"/>
            <a:r>
              <a:rPr lang="en-US" dirty="0">
                <a:latin typeface="+mj-lt"/>
              </a:rPr>
              <a:t>Arterial stenosis and occlusion</a:t>
            </a:r>
          </a:p>
          <a:p>
            <a:r>
              <a:rPr lang="en-US" sz="2400" dirty="0">
                <a:latin typeface="+mj-lt"/>
              </a:rPr>
              <a:t>Diagnostic performance (meta-analysis):</a:t>
            </a:r>
          </a:p>
          <a:p>
            <a:pPr lvl="1"/>
            <a:r>
              <a:rPr lang="en-US" dirty="0">
                <a:latin typeface="+mj-lt"/>
              </a:rPr>
              <a:t>Sensitivity: 77%</a:t>
            </a:r>
          </a:p>
          <a:p>
            <a:pPr lvl="1"/>
            <a:r>
              <a:rPr lang="en-US" dirty="0">
                <a:latin typeface="+mj-lt"/>
              </a:rPr>
              <a:t>Specificity: 96%</a:t>
            </a:r>
          </a:p>
          <a:p>
            <a:r>
              <a:rPr lang="en-US" sz="2400" dirty="0">
                <a:latin typeface="+mj-lt"/>
              </a:rPr>
              <a:t>Advantages in suspected cranial GCA:</a:t>
            </a:r>
          </a:p>
          <a:p>
            <a:pPr lvl="1"/>
            <a:r>
              <a:rPr lang="en-US" dirty="0">
                <a:latin typeface="+mj-lt"/>
              </a:rPr>
              <a:t>More accessible</a:t>
            </a:r>
          </a:p>
          <a:p>
            <a:pPr lvl="1"/>
            <a:r>
              <a:rPr lang="en-US" dirty="0">
                <a:latin typeface="+mj-lt"/>
              </a:rPr>
              <a:t>Lower cost</a:t>
            </a:r>
          </a:p>
          <a:p>
            <a:pPr lvl="1"/>
            <a:r>
              <a:rPr lang="en-US" dirty="0">
                <a:latin typeface="+mj-lt"/>
              </a:rPr>
              <a:t>No radiation exposure</a:t>
            </a:r>
          </a:p>
          <a:p>
            <a:pPr lvl="1"/>
            <a:r>
              <a:rPr lang="en-US" dirty="0">
                <a:latin typeface="+mj-lt"/>
              </a:rPr>
              <a:t>Safer compared to CT and FDG-PET-CT</a:t>
            </a:r>
          </a:p>
          <a:p>
            <a:endParaRPr lang="en-US" dirty="0"/>
          </a:p>
        </p:txBody>
      </p:sp>
    </p:spTree>
    <p:extLst>
      <p:ext uri="{BB962C8B-B14F-4D97-AF65-F5344CB8AC3E}">
        <p14:creationId xmlns:p14="http://schemas.microsoft.com/office/powerpoint/2010/main" val="3851581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AEC7-12B1-A544-FA2D-D37FE23899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5438C7-49D5-2186-932C-39021658D1EA}"/>
              </a:ext>
            </a:extLst>
          </p:cNvPr>
          <p:cNvSpPr>
            <a:spLocks noGrp="1"/>
          </p:cNvSpPr>
          <p:nvPr>
            <p:ph idx="1"/>
          </p:nvPr>
        </p:nvSpPr>
        <p:spPr/>
        <p:txBody>
          <a:bodyPr>
            <a:normAutofit/>
          </a:bodyPr>
          <a:lstStyle/>
          <a:p>
            <a:r>
              <a:rPr lang="en-US" sz="2200" dirty="0">
                <a:latin typeface="+mj-lt"/>
              </a:rPr>
              <a:t>When to Use FDG-PET/CT ?</a:t>
            </a:r>
          </a:p>
          <a:p>
            <a:r>
              <a:rPr lang="en-US" sz="2200" dirty="0">
                <a:latin typeface="+mj-lt"/>
              </a:rPr>
              <a:t>No localizing signs</a:t>
            </a:r>
          </a:p>
          <a:p>
            <a:r>
              <a:rPr lang="en-US" sz="2200" dirty="0">
                <a:latin typeface="+mj-lt"/>
              </a:rPr>
              <a:t>Elevated ESR/CRP</a:t>
            </a:r>
          </a:p>
          <a:p>
            <a:r>
              <a:rPr lang="en-US" sz="2200" dirty="0">
                <a:latin typeface="+mj-lt"/>
              </a:rPr>
              <a:t>Suspected large vessel vasculitis ( extra cranial GCA )</a:t>
            </a:r>
          </a:p>
          <a:p>
            <a:r>
              <a:rPr lang="en-US" sz="2200" dirty="0">
                <a:latin typeface="+mj-lt"/>
              </a:rPr>
              <a:t>Suspected occult malignancy</a:t>
            </a:r>
          </a:p>
          <a:p>
            <a:r>
              <a:rPr lang="en-US" sz="2200" dirty="0">
                <a:latin typeface="+mj-lt"/>
              </a:rPr>
              <a:t>Add caution: steroids reduce sensitivity.</a:t>
            </a:r>
          </a:p>
          <a:p>
            <a:r>
              <a:rPr lang="en-US" sz="2200" dirty="0">
                <a:latin typeface="+mj-lt"/>
              </a:rPr>
              <a:t>FDG-PET-CT is less sensitive in the diagnosis of rheumatological condition than in the diagnosis of infection and malignancy. This is because there are more rheumatological conditions without  a sole focal abnormality or with abnormalities too small to be detected such as small vessel </a:t>
            </a:r>
            <a:r>
              <a:rPr lang="en-US" sz="2200" dirty="0" err="1">
                <a:latin typeface="+mj-lt"/>
              </a:rPr>
              <a:t>vasculitides</a:t>
            </a:r>
            <a:r>
              <a:rPr lang="en-US" dirty="0"/>
              <a:t>.</a:t>
            </a:r>
          </a:p>
          <a:p>
            <a:endParaRPr lang="en-US" dirty="0"/>
          </a:p>
        </p:txBody>
      </p:sp>
    </p:spTree>
    <p:extLst>
      <p:ext uri="{BB962C8B-B14F-4D97-AF65-F5344CB8AC3E}">
        <p14:creationId xmlns:p14="http://schemas.microsoft.com/office/powerpoint/2010/main" val="289066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25A8-CD01-56AA-76FE-1792C1749557}"/>
              </a:ext>
            </a:extLst>
          </p:cNvPr>
          <p:cNvSpPr>
            <a:spLocks noGrp="1"/>
          </p:cNvSpPr>
          <p:nvPr>
            <p:ph type="title"/>
          </p:nvPr>
        </p:nvSpPr>
        <p:spPr/>
        <p:txBody>
          <a:bodyPr/>
          <a:lstStyle/>
          <a:p>
            <a:r>
              <a:rPr lang="en-US" dirty="0"/>
              <a:t>BIOPSY</a:t>
            </a:r>
          </a:p>
        </p:txBody>
      </p:sp>
      <p:sp>
        <p:nvSpPr>
          <p:cNvPr id="3" name="Content Placeholder 2">
            <a:extLst>
              <a:ext uri="{FF2B5EF4-FFF2-40B4-BE49-F238E27FC236}">
                <a16:creationId xmlns:a16="http://schemas.microsoft.com/office/drawing/2014/main" id="{DC7A0CB8-8DF6-17AD-F64D-4DAA3AD2B1D0}"/>
              </a:ext>
            </a:extLst>
          </p:cNvPr>
          <p:cNvSpPr>
            <a:spLocks noGrp="1"/>
          </p:cNvSpPr>
          <p:nvPr>
            <p:ph idx="1"/>
          </p:nvPr>
        </p:nvSpPr>
        <p:spPr/>
        <p:txBody>
          <a:bodyPr>
            <a:normAutofit/>
          </a:bodyPr>
          <a:lstStyle/>
          <a:p>
            <a:r>
              <a:rPr lang="en-US" sz="2400" dirty="0">
                <a:latin typeface="+mj-lt"/>
              </a:rPr>
              <a:t>Skin biopsy → If cutaneous lesions present</a:t>
            </a:r>
          </a:p>
          <a:p>
            <a:r>
              <a:rPr lang="en-US" sz="2400" dirty="0">
                <a:latin typeface="+mj-lt"/>
              </a:rPr>
              <a:t>Liver biopsy → If hepatic involvement suspected</a:t>
            </a:r>
          </a:p>
          <a:p>
            <a:r>
              <a:rPr lang="en-US" sz="2400" dirty="0">
                <a:latin typeface="+mj-lt"/>
              </a:rPr>
              <a:t>Kidney biopsy → If renal abnormalities present</a:t>
            </a:r>
            <a:br>
              <a:rPr lang="en-US" sz="2400" dirty="0">
                <a:latin typeface="+mj-lt"/>
              </a:rPr>
            </a:br>
            <a:endParaRPr lang="en-US" sz="2400" dirty="0">
              <a:latin typeface="+mj-lt"/>
            </a:endParaRPr>
          </a:p>
          <a:p>
            <a:r>
              <a:rPr lang="en-US" sz="2400" dirty="0">
                <a:latin typeface="+mj-lt"/>
              </a:rPr>
              <a:t>Bone Marrow Biopsy – to be performed if Blood tests suggest bone marrow failure/Suspicion of hematologic malignancy- in addition to histopathology, culture for tuberculosis should be performed</a:t>
            </a:r>
            <a:br>
              <a:rPr lang="en-US" sz="2400" dirty="0">
                <a:latin typeface="+mj-lt"/>
              </a:rPr>
            </a:br>
            <a:endParaRPr lang="en-US" dirty="0"/>
          </a:p>
        </p:txBody>
      </p:sp>
    </p:spTree>
    <p:extLst>
      <p:ext uri="{BB962C8B-B14F-4D97-AF65-F5344CB8AC3E}">
        <p14:creationId xmlns:p14="http://schemas.microsoft.com/office/powerpoint/2010/main" val="150676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1E3B-7053-F3AB-4456-8DD9AD264342}"/>
              </a:ext>
            </a:extLst>
          </p:cNvPr>
          <p:cNvSpPr>
            <a:spLocks noGrp="1"/>
          </p:cNvSpPr>
          <p:nvPr>
            <p:ph type="title"/>
          </p:nvPr>
        </p:nvSpPr>
        <p:spPr/>
        <p:txBody>
          <a:bodyPr/>
          <a:lstStyle/>
          <a:p>
            <a:r>
              <a:rPr lang="en-US" dirty="0"/>
              <a:t>MAJOR RHEUMATIC CAUSES OF FEVER</a:t>
            </a:r>
          </a:p>
        </p:txBody>
      </p:sp>
      <p:sp>
        <p:nvSpPr>
          <p:cNvPr id="3" name="Content Placeholder 2">
            <a:extLst>
              <a:ext uri="{FF2B5EF4-FFF2-40B4-BE49-F238E27FC236}">
                <a16:creationId xmlns:a16="http://schemas.microsoft.com/office/drawing/2014/main" id="{62D06BC0-D9DF-7253-9B6A-4E4F00087131}"/>
              </a:ext>
            </a:extLst>
          </p:cNvPr>
          <p:cNvSpPr>
            <a:spLocks noGrp="1"/>
          </p:cNvSpPr>
          <p:nvPr>
            <p:ph idx="1"/>
          </p:nvPr>
        </p:nvSpPr>
        <p:spPr/>
        <p:txBody>
          <a:bodyPr>
            <a:normAutofit/>
          </a:bodyPr>
          <a:lstStyle/>
          <a:p>
            <a:r>
              <a:rPr lang="en-US" sz="2000" dirty="0">
                <a:latin typeface="+mj-lt"/>
              </a:rPr>
              <a:t>Adult onset Still’s disease</a:t>
            </a:r>
          </a:p>
          <a:p>
            <a:r>
              <a:rPr lang="en-US" sz="2000" dirty="0">
                <a:latin typeface="+mj-lt"/>
              </a:rPr>
              <a:t>Systemic lupus</a:t>
            </a:r>
          </a:p>
          <a:p>
            <a:r>
              <a:rPr lang="en-US" sz="2000" dirty="0">
                <a:latin typeface="+mj-lt"/>
              </a:rPr>
              <a:t>Vasculitis</a:t>
            </a:r>
          </a:p>
          <a:p>
            <a:r>
              <a:rPr lang="en-US" sz="2000" dirty="0">
                <a:latin typeface="+mj-lt"/>
              </a:rPr>
              <a:t>Inflammatory arthritis</a:t>
            </a:r>
          </a:p>
          <a:p>
            <a:r>
              <a:rPr lang="en-US" sz="2000" dirty="0">
                <a:latin typeface="+mj-lt"/>
              </a:rPr>
              <a:t>HLH</a:t>
            </a:r>
          </a:p>
          <a:p>
            <a:r>
              <a:rPr lang="en-US" sz="2000" dirty="0">
                <a:latin typeface="+mj-lt"/>
              </a:rPr>
              <a:t>Infections due to DMARDs</a:t>
            </a:r>
          </a:p>
          <a:p>
            <a:r>
              <a:rPr lang="en-US" sz="2000" dirty="0">
                <a:latin typeface="+mj-lt"/>
              </a:rPr>
              <a:t>Periodic fever syndromes</a:t>
            </a:r>
          </a:p>
        </p:txBody>
      </p:sp>
    </p:spTree>
    <p:extLst>
      <p:ext uri="{BB962C8B-B14F-4D97-AF65-F5344CB8AC3E}">
        <p14:creationId xmlns:p14="http://schemas.microsoft.com/office/powerpoint/2010/main" val="214083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DAF0-F594-3DA0-5A20-B23D98F1681D}"/>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51026D91-6B3B-EBC7-A9A6-1A5E317CCCE8}"/>
              </a:ext>
            </a:extLst>
          </p:cNvPr>
          <p:cNvSpPr>
            <a:spLocks noGrp="1"/>
          </p:cNvSpPr>
          <p:nvPr>
            <p:ph idx="1"/>
          </p:nvPr>
        </p:nvSpPr>
        <p:spPr/>
        <p:txBody>
          <a:bodyPr>
            <a:normAutofit/>
          </a:bodyPr>
          <a:lstStyle/>
          <a:p>
            <a:r>
              <a:rPr lang="en-US" sz="2200" dirty="0">
                <a:latin typeface="+mj-lt"/>
              </a:rPr>
              <a:t>42 year old woman presents with progressive joint pain and swelling, with intermittent fevers for 6 weeks. The pain is symmetrical and swelling affects the metacarpophalangeal joints, proximal interphalangeal joints and wrists bilaterally. She has marked stiffness in the morning lasting for 60 minutes that improves with activity. Over the past 2 weeks, she has developed intermittent low-grade fevers (temperatures up to 38.2°C), particularly in the evenings, accompanied by fatigue, malaise, and a 3-kg unintentional weight loss.</a:t>
            </a:r>
          </a:p>
          <a:p>
            <a:r>
              <a:rPr lang="en-US" sz="2200" dirty="0">
                <a:latin typeface="+mj-lt"/>
              </a:rPr>
              <a:t>The patient describes a "gelling phenomenon" where her joints become stiff after periods of rest. </a:t>
            </a:r>
          </a:p>
          <a:p>
            <a:r>
              <a:rPr lang="en-US" sz="2200" dirty="0">
                <a:latin typeface="+mj-lt"/>
              </a:rPr>
              <a:t>She denies recent travel, tick bites, rashes, or gastrointestinal symptoms.</a:t>
            </a:r>
          </a:p>
          <a:p>
            <a:r>
              <a:rPr lang="en-US" sz="2200" dirty="0">
                <a:latin typeface="+mj-lt"/>
              </a:rPr>
              <a:t>Past Medical History: Unremarkable</a:t>
            </a:r>
          </a:p>
          <a:p>
            <a:endParaRPr lang="en-US" dirty="0"/>
          </a:p>
        </p:txBody>
      </p:sp>
    </p:spTree>
    <p:extLst>
      <p:ext uri="{BB962C8B-B14F-4D97-AF65-F5344CB8AC3E}">
        <p14:creationId xmlns:p14="http://schemas.microsoft.com/office/powerpoint/2010/main" val="2739049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0ACE-257D-1C42-1340-FF1B049A52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F30AC0-741F-0999-7125-BC123D390229}"/>
              </a:ext>
            </a:extLst>
          </p:cNvPr>
          <p:cNvSpPr>
            <a:spLocks noGrp="1"/>
          </p:cNvSpPr>
          <p:nvPr>
            <p:ph idx="1"/>
          </p:nvPr>
        </p:nvSpPr>
        <p:spPr/>
        <p:txBody>
          <a:bodyPr/>
          <a:lstStyle/>
          <a:p>
            <a:r>
              <a:rPr lang="en-US" sz="2000" dirty="0">
                <a:latin typeface="+mj-lt"/>
              </a:rPr>
              <a:t>Physical Examination:</a:t>
            </a:r>
          </a:p>
          <a:p>
            <a:pPr marL="0" indent="0">
              <a:buNone/>
            </a:pPr>
            <a:r>
              <a:rPr lang="en-US" sz="2000" dirty="0">
                <a:latin typeface="+mj-lt"/>
              </a:rPr>
              <a:t>Temperature: 38.1°C</a:t>
            </a:r>
          </a:p>
          <a:p>
            <a:pPr marL="0" indent="0">
              <a:buNone/>
            </a:pPr>
            <a:r>
              <a:rPr lang="en-US" sz="2000" dirty="0">
                <a:latin typeface="+mj-lt"/>
              </a:rPr>
              <a:t>Bilateral swelling, warmth, and tenderness of the 2nd and 3rd MCP joints and PIP joints</a:t>
            </a:r>
          </a:p>
          <a:p>
            <a:pPr marL="0" indent="0">
              <a:buNone/>
            </a:pPr>
            <a:r>
              <a:rPr lang="en-US" sz="2000" dirty="0">
                <a:latin typeface="+mj-lt"/>
              </a:rPr>
              <a:t>Bilateral wrist effusions with decreased range of motion</a:t>
            </a:r>
          </a:p>
          <a:p>
            <a:pPr marL="0" indent="0">
              <a:buNone/>
            </a:pPr>
            <a:r>
              <a:rPr lang="en-US" sz="2000" dirty="0">
                <a:latin typeface="+mj-lt"/>
              </a:rPr>
              <a:t>Tenderness across the metatarsophalangeal joints bilaterally</a:t>
            </a:r>
          </a:p>
          <a:p>
            <a:pPr marL="0" indent="0">
              <a:buNone/>
            </a:pPr>
            <a:r>
              <a:rPr lang="en-US" sz="2000" dirty="0">
                <a:latin typeface="+mj-lt"/>
              </a:rPr>
              <a:t>Symmetrical polyarthritis involving 8 joints total</a:t>
            </a:r>
          </a:p>
          <a:p>
            <a:pPr marL="0" indent="0">
              <a:buNone/>
            </a:pPr>
            <a:r>
              <a:rPr lang="en-US" sz="2000" dirty="0">
                <a:latin typeface="+mj-lt"/>
              </a:rPr>
              <a:t>No subcutaneous nodules, rash, or lymphadenopathy</a:t>
            </a:r>
          </a:p>
          <a:p>
            <a:endParaRPr lang="en-US" dirty="0"/>
          </a:p>
        </p:txBody>
      </p:sp>
    </p:spTree>
    <p:extLst>
      <p:ext uri="{BB962C8B-B14F-4D97-AF65-F5344CB8AC3E}">
        <p14:creationId xmlns:p14="http://schemas.microsoft.com/office/powerpoint/2010/main" val="211338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D784-5D53-DDF4-2613-7EECBE66C853}"/>
              </a:ext>
            </a:extLst>
          </p:cNvPr>
          <p:cNvSpPr>
            <a:spLocks noGrp="1"/>
          </p:cNvSpPr>
          <p:nvPr>
            <p:ph type="title"/>
          </p:nvPr>
        </p:nvSpPr>
        <p:spPr/>
        <p:txBody>
          <a:bodyPr/>
          <a:lstStyle/>
          <a:p>
            <a:r>
              <a:rPr lang="en-US" dirty="0"/>
              <a:t>THE CORE PROBLEM</a:t>
            </a:r>
          </a:p>
        </p:txBody>
      </p:sp>
      <p:sp>
        <p:nvSpPr>
          <p:cNvPr id="3" name="Content Placeholder 2">
            <a:extLst>
              <a:ext uri="{FF2B5EF4-FFF2-40B4-BE49-F238E27FC236}">
                <a16:creationId xmlns:a16="http://schemas.microsoft.com/office/drawing/2014/main" id="{249B3842-7BD8-D58D-3323-D3A246276B47}"/>
              </a:ext>
            </a:extLst>
          </p:cNvPr>
          <p:cNvSpPr>
            <a:spLocks noGrp="1"/>
          </p:cNvSpPr>
          <p:nvPr>
            <p:ph idx="1"/>
          </p:nvPr>
        </p:nvSpPr>
        <p:spPr/>
        <p:txBody>
          <a:bodyPr/>
          <a:lstStyle/>
          <a:p>
            <a:r>
              <a:rPr lang="en-US" sz="2000" dirty="0">
                <a:latin typeface="+mj-lt"/>
              </a:rPr>
              <a:t>Rheumatic disease can:</a:t>
            </a:r>
          </a:p>
          <a:p>
            <a:pPr marL="0" indent="0">
              <a:buNone/>
            </a:pPr>
            <a:r>
              <a:rPr lang="en-US" sz="2000" dirty="0">
                <a:latin typeface="+mj-lt"/>
              </a:rPr>
              <a:t>Mimic infection</a:t>
            </a:r>
          </a:p>
          <a:p>
            <a:pPr marL="0" indent="0">
              <a:buNone/>
            </a:pPr>
            <a:r>
              <a:rPr lang="en-US" sz="2000" dirty="0">
                <a:latin typeface="+mj-lt"/>
              </a:rPr>
              <a:t>Mimic malignancy</a:t>
            </a:r>
          </a:p>
          <a:p>
            <a:pPr marL="0" indent="0">
              <a:buNone/>
            </a:pPr>
            <a:r>
              <a:rPr lang="en-US" sz="2000" dirty="0">
                <a:latin typeface="+mj-lt"/>
              </a:rPr>
              <a:t>Coexist with infection</a:t>
            </a:r>
          </a:p>
          <a:p>
            <a:pPr marL="0" indent="0">
              <a:buNone/>
            </a:pPr>
            <a:r>
              <a:rPr lang="en-US" sz="2000" dirty="0">
                <a:latin typeface="+mj-lt"/>
              </a:rPr>
              <a:t>Be masked by immunosuppressives</a:t>
            </a:r>
          </a:p>
          <a:p>
            <a:endParaRPr lang="en-US" dirty="0"/>
          </a:p>
        </p:txBody>
      </p:sp>
    </p:spTree>
    <p:extLst>
      <p:ext uri="{BB962C8B-B14F-4D97-AF65-F5344CB8AC3E}">
        <p14:creationId xmlns:p14="http://schemas.microsoft.com/office/powerpoint/2010/main" val="2039919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5318-4382-0BCF-0D14-067A20D357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ABCDB3-84DF-1ABB-EB02-6E17F1D6E7FB}"/>
              </a:ext>
            </a:extLst>
          </p:cNvPr>
          <p:cNvSpPr>
            <a:spLocks noGrp="1"/>
          </p:cNvSpPr>
          <p:nvPr>
            <p:ph idx="1"/>
          </p:nvPr>
        </p:nvSpPr>
        <p:spPr/>
        <p:txBody>
          <a:bodyPr>
            <a:normAutofit/>
          </a:bodyPr>
          <a:lstStyle/>
          <a:p>
            <a:r>
              <a:rPr lang="en-US" sz="2000" b="1" dirty="0">
                <a:latin typeface="+mj-lt"/>
              </a:rPr>
              <a:t>Laboratory Results:</a:t>
            </a:r>
            <a:endParaRPr lang="en-US" sz="2000" dirty="0">
              <a:latin typeface="+mj-lt"/>
            </a:endParaRPr>
          </a:p>
          <a:p>
            <a:r>
              <a:rPr lang="en-US" sz="2000" dirty="0">
                <a:latin typeface="+mj-lt"/>
              </a:rPr>
              <a:t>ESR: 62 mm/</a:t>
            </a:r>
            <a:r>
              <a:rPr lang="en-US" sz="2000" dirty="0" err="1">
                <a:latin typeface="+mj-lt"/>
              </a:rPr>
              <a:t>hr</a:t>
            </a:r>
            <a:r>
              <a:rPr lang="en-US" sz="2000" dirty="0">
                <a:latin typeface="+mj-lt"/>
              </a:rPr>
              <a:t> (elevated)</a:t>
            </a:r>
          </a:p>
          <a:p>
            <a:r>
              <a:rPr lang="en-US" sz="2000" dirty="0">
                <a:latin typeface="+mj-lt"/>
              </a:rPr>
              <a:t>CRP: 4.8 mg/dL (elevated)</a:t>
            </a:r>
          </a:p>
          <a:p>
            <a:r>
              <a:rPr lang="en-US" sz="2000" dirty="0">
                <a:latin typeface="+mj-lt"/>
              </a:rPr>
              <a:t>Rheumatoid factor: positive (titer 1:320)</a:t>
            </a:r>
          </a:p>
          <a:p>
            <a:r>
              <a:rPr lang="en-US" sz="2000" dirty="0">
                <a:latin typeface="+mj-lt"/>
              </a:rPr>
              <a:t>Anti-CCP antibodies: positive (&gt;200 units/mL)</a:t>
            </a:r>
          </a:p>
          <a:p>
            <a:r>
              <a:rPr lang="en-US" sz="2000" dirty="0">
                <a:latin typeface="+mj-lt"/>
              </a:rPr>
              <a:t>CBC: mild normocytic anemia (Hb 11.2 g/dL), normal WBC</a:t>
            </a:r>
          </a:p>
          <a:p>
            <a:r>
              <a:rPr lang="en-US" sz="2000" dirty="0">
                <a:latin typeface="+mj-lt"/>
              </a:rPr>
              <a:t>Comprehensive metabolic panel: within normal limits</a:t>
            </a:r>
          </a:p>
        </p:txBody>
      </p:sp>
    </p:spTree>
    <p:extLst>
      <p:ext uri="{BB962C8B-B14F-4D97-AF65-F5344CB8AC3E}">
        <p14:creationId xmlns:p14="http://schemas.microsoft.com/office/powerpoint/2010/main" val="353543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6C7E9-64FA-9A3E-F893-569AE29414BD}"/>
              </a:ext>
            </a:extLst>
          </p:cNvPr>
          <p:cNvPicPr>
            <a:picLocks noChangeAspect="1"/>
          </p:cNvPicPr>
          <p:nvPr/>
        </p:nvPicPr>
        <p:blipFill>
          <a:blip r:embed="rId2"/>
          <a:stretch>
            <a:fillRect/>
          </a:stretch>
        </p:blipFill>
        <p:spPr>
          <a:xfrm>
            <a:off x="165846" y="0"/>
            <a:ext cx="6678706" cy="6858000"/>
          </a:xfrm>
          <a:prstGeom prst="rect">
            <a:avLst/>
          </a:prstGeom>
        </p:spPr>
      </p:pic>
      <p:sp>
        <p:nvSpPr>
          <p:cNvPr id="4" name="TextBox 3">
            <a:extLst>
              <a:ext uri="{FF2B5EF4-FFF2-40B4-BE49-F238E27FC236}">
                <a16:creationId xmlns:a16="http://schemas.microsoft.com/office/drawing/2014/main" id="{D93FD7C7-CB80-25C0-0685-9774221D5AF3}"/>
              </a:ext>
            </a:extLst>
          </p:cNvPr>
          <p:cNvSpPr txBox="1"/>
          <p:nvPr/>
        </p:nvSpPr>
        <p:spPr>
          <a:xfrm rot="10800000" flipV="1">
            <a:off x="7010400" y="2364263"/>
            <a:ext cx="4673600" cy="2031325"/>
          </a:xfrm>
          <a:prstGeom prst="rect">
            <a:avLst/>
          </a:prstGeom>
          <a:noFill/>
        </p:spPr>
        <p:txBody>
          <a:bodyPr wrap="square">
            <a:spAutoFit/>
          </a:bodyPr>
          <a:lstStyle/>
          <a:p>
            <a:pPr marL="0" indent="0">
              <a:buNone/>
            </a:pPr>
            <a:r>
              <a:rPr lang="en-US" sz="1800" dirty="0">
                <a:latin typeface="+mj-lt"/>
              </a:rPr>
              <a:t>This patient meets the 2010 ACR/EULAR classification criteria for rheumatoid arthritis with a score of 8 points (5 points for joint involvement of 4-10 small joints, 3 points for high-titer RF and anti-CCP antibodies, 1 point for elevated acute phase reactants, and 1 point for symptom duration ≥6 weeks).</a:t>
            </a:r>
          </a:p>
        </p:txBody>
      </p:sp>
    </p:spTree>
    <p:extLst>
      <p:ext uri="{BB962C8B-B14F-4D97-AF65-F5344CB8AC3E}">
        <p14:creationId xmlns:p14="http://schemas.microsoft.com/office/powerpoint/2010/main" val="257607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1CE3C6-6C86-50EB-719B-2750E377F826}"/>
              </a:ext>
            </a:extLst>
          </p:cNvPr>
          <p:cNvSpPr txBox="1"/>
          <p:nvPr/>
        </p:nvSpPr>
        <p:spPr>
          <a:xfrm>
            <a:off x="3048000" y="2967335"/>
            <a:ext cx="6096000" cy="923330"/>
          </a:xfrm>
          <a:prstGeom prst="rect">
            <a:avLst/>
          </a:prstGeom>
          <a:noFill/>
        </p:spPr>
        <p:txBody>
          <a:bodyPr wrap="square">
            <a:spAutoFit/>
          </a:bodyPr>
          <a:lstStyle/>
          <a:p>
            <a:pPr marL="0" indent="0">
              <a:buNone/>
            </a:pPr>
            <a:r>
              <a:rPr lang="en-US" sz="1800" dirty="0">
                <a:latin typeface="+mj-lt"/>
              </a:rPr>
              <a:t>The presence of low-grade fever is consistent with severe systemic inflammation in the setting of active RA, as evidenced by markedly elevated inflammatory markers.  </a:t>
            </a:r>
          </a:p>
        </p:txBody>
      </p:sp>
    </p:spTree>
    <p:extLst>
      <p:ext uri="{BB962C8B-B14F-4D97-AF65-F5344CB8AC3E}">
        <p14:creationId xmlns:p14="http://schemas.microsoft.com/office/powerpoint/2010/main" val="1784311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7246-AE4A-BC13-302F-33CAD48C99D0}"/>
              </a:ext>
            </a:extLst>
          </p:cNvPr>
          <p:cNvSpPr>
            <a:spLocks noGrp="1"/>
          </p:cNvSpPr>
          <p:nvPr>
            <p:ph type="title"/>
          </p:nvPr>
        </p:nvSpPr>
        <p:spPr/>
        <p:txBody>
          <a:bodyPr/>
          <a:lstStyle/>
          <a:p>
            <a:r>
              <a:rPr lang="en-US" dirty="0"/>
              <a:t>RHEUMATOID ARTHRITIS</a:t>
            </a:r>
          </a:p>
        </p:txBody>
      </p:sp>
      <p:sp>
        <p:nvSpPr>
          <p:cNvPr id="3" name="Content Placeholder 2">
            <a:extLst>
              <a:ext uri="{FF2B5EF4-FFF2-40B4-BE49-F238E27FC236}">
                <a16:creationId xmlns:a16="http://schemas.microsoft.com/office/drawing/2014/main" id="{A14BFA60-E3E9-77D1-F33E-FA0046A26F11}"/>
              </a:ext>
            </a:extLst>
          </p:cNvPr>
          <p:cNvSpPr>
            <a:spLocks noGrp="1"/>
          </p:cNvSpPr>
          <p:nvPr>
            <p:ph idx="1"/>
          </p:nvPr>
        </p:nvSpPr>
        <p:spPr/>
        <p:txBody>
          <a:bodyPr>
            <a:normAutofit/>
          </a:bodyPr>
          <a:lstStyle/>
          <a:p>
            <a:r>
              <a:rPr lang="en-US" sz="2000" dirty="0">
                <a:latin typeface="+mj-lt"/>
              </a:rPr>
              <a:t>Fever is uncommon at the onset of rheumatoid arthritis in adults, occurring in only about 5% of patients with continuous low-grade fever (&lt;38°C) and just 1% with temperatures &gt;38.3°C. </a:t>
            </a:r>
          </a:p>
          <a:p>
            <a:r>
              <a:rPr lang="en-US" sz="2000" dirty="0">
                <a:latin typeface="+mj-lt"/>
              </a:rPr>
              <a:t>When fever does occur, it typically accompanies severe systemic inflammation with markedly elevated inflammatory markers (ESR, CRP), anorexia, and weight loss. </a:t>
            </a:r>
          </a:p>
          <a:p>
            <a:r>
              <a:rPr lang="en-US" sz="2000" dirty="0">
                <a:latin typeface="+mj-lt"/>
              </a:rPr>
              <a:t>Fever may also accompany intense exacerbations of synovitis, vasculitis, or serositis in established disease, but septic arthritis must be urgently excluded when fever develops with worsening synovitis. </a:t>
            </a:r>
          </a:p>
          <a:p>
            <a:r>
              <a:rPr lang="en-US" sz="2000" dirty="0">
                <a:latin typeface="+mj-lt"/>
              </a:rPr>
              <a:t>Also important to consider rheumatoid vasculitis where RA patients present with fever more commonly. This is quite a devastating consequence of the disease.</a:t>
            </a:r>
          </a:p>
          <a:p>
            <a:endParaRPr lang="en-US" dirty="0"/>
          </a:p>
          <a:p>
            <a:endParaRPr lang="en-US" dirty="0"/>
          </a:p>
        </p:txBody>
      </p:sp>
    </p:spTree>
    <p:extLst>
      <p:ext uri="{BB962C8B-B14F-4D97-AF65-F5344CB8AC3E}">
        <p14:creationId xmlns:p14="http://schemas.microsoft.com/office/powerpoint/2010/main" val="1798460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0BA7-29F8-D50B-CFC7-C87FE5F3BE4D}"/>
              </a:ext>
            </a:extLst>
          </p:cNvPr>
          <p:cNvSpPr>
            <a:spLocks noGrp="1"/>
          </p:cNvSpPr>
          <p:nvPr>
            <p:ph type="title"/>
          </p:nvPr>
        </p:nvSpPr>
        <p:spPr/>
        <p:txBody>
          <a:bodyPr/>
          <a:lstStyle/>
          <a:p>
            <a:r>
              <a:rPr lang="en-US" dirty="0"/>
              <a:t>SERONEGATIVE ARTHRITIDES</a:t>
            </a:r>
          </a:p>
        </p:txBody>
      </p:sp>
      <p:sp>
        <p:nvSpPr>
          <p:cNvPr id="3" name="Content Placeholder 2">
            <a:extLst>
              <a:ext uri="{FF2B5EF4-FFF2-40B4-BE49-F238E27FC236}">
                <a16:creationId xmlns:a16="http://schemas.microsoft.com/office/drawing/2014/main" id="{C0AF3C55-98C4-5F9B-8BD1-C9EE899DD96A}"/>
              </a:ext>
            </a:extLst>
          </p:cNvPr>
          <p:cNvSpPr>
            <a:spLocks noGrp="1"/>
          </p:cNvSpPr>
          <p:nvPr>
            <p:ph idx="1"/>
          </p:nvPr>
        </p:nvSpPr>
        <p:spPr/>
        <p:txBody>
          <a:bodyPr>
            <a:normAutofit fontScale="92500" lnSpcReduction="10000"/>
          </a:bodyPr>
          <a:lstStyle/>
          <a:p>
            <a:r>
              <a:rPr lang="en-US" sz="2000" b="1" dirty="0">
                <a:latin typeface="+mj-lt"/>
              </a:rPr>
              <a:t>Seronegative rheumatoid arthritis</a:t>
            </a:r>
            <a:r>
              <a:rPr lang="en-US" sz="2000" dirty="0">
                <a:latin typeface="+mj-lt"/>
              </a:rPr>
              <a:t> (RF and anti-CCP negative) presents with </a:t>
            </a:r>
            <a:r>
              <a:rPr lang="en-US" sz="2000" b="1" dirty="0">
                <a:latin typeface="+mj-lt"/>
              </a:rPr>
              <a:t>higher disease activity at baseline</a:t>
            </a:r>
            <a:r>
              <a:rPr lang="en-US" sz="2000" dirty="0">
                <a:latin typeface="+mj-lt"/>
              </a:rPr>
              <a:t> compared to seropositive disease, including higher swollen joint counts (median 10 vs 5), tender joint counts, and DAS28 scores (4.7 vs 3.7). </a:t>
            </a:r>
          </a:p>
          <a:p>
            <a:r>
              <a:rPr lang="en-US" sz="2000" dirty="0">
                <a:latin typeface="+mj-lt"/>
              </a:rPr>
              <a:t>Constitutional symptoms including fever can occur.</a:t>
            </a:r>
          </a:p>
          <a:p>
            <a:pPr marL="0" indent="0">
              <a:buNone/>
            </a:pPr>
            <a:endParaRPr lang="en-US" sz="2000" dirty="0">
              <a:latin typeface="+mj-lt"/>
            </a:endParaRPr>
          </a:p>
          <a:p>
            <a:r>
              <a:rPr lang="en-US" sz="2000" dirty="0">
                <a:latin typeface="+mj-lt"/>
              </a:rPr>
              <a:t>Fever at presentation of psoriatic arthritis is rare.</a:t>
            </a:r>
          </a:p>
          <a:p>
            <a:pPr marL="0" indent="0">
              <a:buNone/>
            </a:pPr>
            <a:endParaRPr lang="en-US" sz="2000" dirty="0">
              <a:latin typeface="+mj-lt"/>
            </a:endParaRPr>
          </a:p>
          <a:p>
            <a:r>
              <a:rPr lang="en-US" sz="2000" dirty="0">
                <a:latin typeface="+mj-lt"/>
              </a:rPr>
              <a:t>Whipple’s disease can present with seronegative arthritis and fever can be the initial presentation. Fever can come first and then the gastrointestinal symptoms months later. </a:t>
            </a:r>
          </a:p>
          <a:p>
            <a:pPr marL="0" indent="0">
              <a:buNone/>
            </a:pPr>
            <a:endParaRPr lang="en-US" sz="2000" dirty="0">
              <a:latin typeface="+mj-lt"/>
            </a:endParaRPr>
          </a:p>
          <a:p>
            <a:r>
              <a:rPr lang="en-US" sz="2100" dirty="0">
                <a:latin typeface="+mj-lt"/>
              </a:rPr>
              <a:t>Seronegative spondyloarthropathies can present with fever as an initial manifestation. In such patients, peripheral joint involvement is more common than axial, and they have very elevated inflammatory markers. The spondyloarthropathies presenting with fever include reactive arthritis (50%), undifferentiated </a:t>
            </a:r>
            <a:r>
              <a:rPr lang="en-US" sz="2100" dirty="0" err="1">
                <a:latin typeface="+mj-lt"/>
              </a:rPr>
              <a:t>SpA</a:t>
            </a:r>
            <a:r>
              <a:rPr lang="en-US" sz="2100" dirty="0">
                <a:latin typeface="+mj-lt"/>
              </a:rPr>
              <a:t> (26.9%), and ankylosing spondylitis (15.4%).</a:t>
            </a:r>
          </a:p>
          <a:p>
            <a:endParaRPr lang="en-US" sz="2000" dirty="0">
              <a:latin typeface="+mj-lt"/>
            </a:endParaRPr>
          </a:p>
          <a:p>
            <a:endParaRPr lang="en-US" dirty="0"/>
          </a:p>
        </p:txBody>
      </p:sp>
    </p:spTree>
    <p:extLst>
      <p:ext uri="{BB962C8B-B14F-4D97-AF65-F5344CB8AC3E}">
        <p14:creationId xmlns:p14="http://schemas.microsoft.com/office/powerpoint/2010/main" val="258882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1D8A-F6DB-95FD-20B5-20A3775A417C}"/>
              </a:ext>
            </a:extLst>
          </p:cNvPr>
          <p:cNvSpPr>
            <a:spLocks noGrp="1"/>
          </p:cNvSpPr>
          <p:nvPr>
            <p:ph type="title"/>
          </p:nvPr>
        </p:nvSpPr>
        <p:spPr/>
        <p:txBody>
          <a:bodyPr/>
          <a:lstStyle/>
          <a:p>
            <a:r>
              <a:rPr lang="en-US" dirty="0"/>
              <a:t>CRYSTALLINE ARTHRITIS</a:t>
            </a:r>
          </a:p>
        </p:txBody>
      </p:sp>
      <p:sp>
        <p:nvSpPr>
          <p:cNvPr id="3" name="Content Placeholder 2">
            <a:extLst>
              <a:ext uri="{FF2B5EF4-FFF2-40B4-BE49-F238E27FC236}">
                <a16:creationId xmlns:a16="http://schemas.microsoft.com/office/drawing/2014/main" id="{03DA604A-0FD9-868B-C50B-ED9F91AF56EB}"/>
              </a:ext>
            </a:extLst>
          </p:cNvPr>
          <p:cNvSpPr>
            <a:spLocks noGrp="1"/>
          </p:cNvSpPr>
          <p:nvPr>
            <p:ph idx="1"/>
          </p:nvPr>
        </p:nvSpPr>
        <p:spPr/>
        <p:txBody>
          <a:bodyPr>
            <a:normAutofit/>
          </a:bodyPr>
          <a:lstStyle/>
          <a:p>
            <a:endParaRPr lang="en-US" dirty="0"/>
          </a:p>
          <a:p>
            <a:r>
              <a:rPr lang="en-US" sz="2000" b="1" dirty="0">
                <a:latin typeface="+mj-lt"/>
              </a:rPr>
              <a:t>Polyarticular gout</a:t>
            </a:r>
            <a:r>
              <a:rPr lang="en-US" sz="2000" dirty="0">
                <a:latin typeface="+mj-lt"/>
              </a:rPr>
              <a:t> is frequently accompanied by fever, occurring in </a:t>
            </a:r>
            <a:r>
              <a:rPr lang="en-US" sz="2000" b="1" dirty="0">
                <a:latin typeface="+mj-lt"/>
              </a:rPr>
              <a:t>44% of patients</a:t>
            </a:r>
            <a:r>
              <a:rPr lang="en-US" sz="2000" dirty="0">
                <a:latin typeface="+mj-lt"/>
              </a:rPr>
              <a:t>, with 10% having temperatures ≥39°C. </a:t>
            </a:r>
          </a:p>
          <a:p>
            <a:r>
              <a:rPr lang="en-US" sz="2000" dirty="0">
                <a:latin typeface="+mj-lt"/>
              </a:rPr>
              <a:t>Leukocytosis is present in &gt;40% of patients, often raising concern for septic arthritis. </a:t>
            </a:r>
          </a:p>
          <a:p>
            <a:r>
              <a:rPr lang="en-US" sz="2000" dirty="0">
                <a:latin typeface="+mj-lt"/>
              </a:rPr>
              <a:t>Elderly patients exhibit particularly strong inflammatory responses during gout attacks, with 51.1% developing fever compared to 20.8% in younger patients. </a:t>
            </a:r>
          </a:p>
          <a:p>
            <a:r>
              <a:rPr lang="en-US" sz="2000" dirty="0">
                <a:latin typeface="+mj-lt"/>
              </a:rPr>
              <a:t>Polyarticular flares can be associated with pronounced systemic symptoms including fever, chills, and even delirium. </a:t>
            </a:r>
          </a:p>
        </p:txBody>
      </p:sp>
    </p:spTree>
    <p:extLst>
      <p:ext uri="{BB962C8B-B14F-4D97-AF65-F5344CB8AC3E}">
        <p14:creationId xmlns:p14="http://schemas.microsoft.com/office/powerpoint/2010/main" val="2643190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D502-713B-E5C6-E7FC-5E9485546B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ADB382-56F7-38C5-279D-843D5644E865}"/>
              </a:ext>
            </a:extLst>
          </p:cNvPr>
          <p:cNvSpPr>
            <a:spLocks noGrp="1"/>
          </p:cNvSpPr>
          <p:nvPr>
            <p:ph idx="1"/>
          </p:nvPr>
        </p:nvSpPr>
        <p:spPr/>
        <p:txBody>
          <a:bodyPr>
            <a:normAutofit/>
          </a:bodyPr>
          <a:lstStyle/>
          <a:p>
            <a:r>
              <a:rPr lang="en-US" sz="2000" b="1" dirty="0">
                <a:latin typeface="+mj-lt"/>
              </a:rPr>
              <a:t>Pseudogout (calcium pyrophosphate deposition disease)</a:t>
            </a:r>
            <a:r>
              <a:rPr lang="en-US" sz="2000" dirty="0">
                <a:latin typeface="+mj-lt"/>
              </a:rPr>
              <a:t> can present with </a:t>
            </a:r>
            <a:r>
              <a:rPr lang="en-US" sz="2000" b="1" dirty="0">
                <a:latin typeface="+mj-lt"/>
              </a:rPr>
              <a:t>high fever even with </a:t>
            </a:r>
            <a:r>
              <a:rPr lang="en-US" sz="2000" b="1" dirty="0" err="1">
                <a:latin typeface="+mj-lt"/>
              </a:rPr>
              <a:t>monoarthritis</a:t>
            </a:r>
            <a:r>
              <a:rPr lang="en-US" sz="2000" dirty="0">
                <a:latin typeface="+mj-lt"/>
              </a:rPr>
              <a:t>. </a:t>
            </a:r>
          </a:p>
          <a:p>
            <a:r>
              <a:rPr lang="en-US" sz="2000" dirty="0">
                <a:latin typeface="+mj-lt"/>
              </a:rPr>
              <a:t>In one series, 25 of 50 patients (50%) had fevers averaging 38°C, with five patients experiencing mental confusion alongside fever. </a:t>
            </a:r>
          </a:p>
          <a:p>
            <a:r>
              <a:rPr lang="en-US" sz="2000" dirty="0">
                <a:latin typeface="+mj-lt"/>
              </a:rPr>
              <a:t>Septic arthritis is often suspected, particularly when synovial fluid leukocyte counts exceed 50,000/mm³. </a:t>
            </a:r>
          </a:p>
          <a:p>
            <a:r>
              <a:rPr lang="en-US" sz="2000" dirty="0">
                <a:latin typeface="+mj-lt"/>
              </a:rPr>
              <a:t>Elderly hospitalized patients with pseudogout may have fever overlooked as an explanation for systemic symptoms, but defervescence occurs quickly with anti-inflammatory treatment. </a:t>
            </a:r>
            <a:br>
              <a:rPr lang="en-US" sz="2000" dirty="0">
                <a:latin typeface="+mj-lt"/>
              </a:rPr>
            </a:br>
            <a:endParaRPr lang="en-US" sz="2000" dirty="0">
              <a:latin typeface="+mj-lt"/>
            </a:endParaRPr>
          </a:p>
        </p:txBody>
      </p:sp>
    </p:spTree>
    <p:extLst>
      <p:ext uri="{BB962C8B-B14F-4D97-AF65-F5344CB8AC3E}">
        <p14:creationId xmlns:p14="http://schemas.microsoft.com/office/powerpoint/2010/main" val="1113106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238E-17ED-464A-C408-EFBF92A492DA}"/>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D76A4A17-1F5E-ECDD-9540-C2CD6638364A}"/>
              </a:ext>
            </a:extLst>
          </p:cNvPr>
          <p:cNvSpPr>
            <a:spLocks noGrp="1"/>
          </p:cNvSpPr>
          <p:nvPr>
            <p:ph idx="1"/>
          </p:nvPr>
        </p:nvSpPr>
        <p:spPr/>
        <p:txBody>
          <a:bodyPr>
            <a:normAutofit/>
          </a:bodyPr>
          <a:lstStyle/>
          <a:p>
            <a:r>
              <a:rPr lang="en-US" sz="2000" dirty="0">
                <a:latin typeface="+mj-lt"/>
              </a:rPr>
              <a:t>A 60-year-old retired teacher presented to the rheumatology clinic with widespread joint pain and variable joint swelling. She described early morning stiffness lasting for one hour but no extra-articular symptoms. </a:t>
            </a:r>
          </a:p>
          <a:p>
            <a:r>
              <a:rPr lang="en-US" sz="2000" dirty="0">
                <a:latin typeface="+mj-lt"/>
              </a:rPr>
              <a:t>She was otherwise well with no systemic upset. She had a background of hypertension and hypercholesterolemia. Her regular medications included amlodipine, enalapril and a statin. She had no significant family history. She was born in the Philippines but had been residing in the UK for more than thirty years. She had last travelled home over two years ago and had no other travel history. </a:t>
            </a:r>
          </a:p>
          <a:p>
            <a:r>
              <a:rPr lang="en-US" sz="2000" dirty="0">
                <a:latin typeface="+mj-lt"/>
              </a:rPr>
              <a:t>On examination, there was left knee effusion and synovitis affecting the right knee. </a:t>
            </a:r>
          </a:p>
        </p:txBody>
      </p:sp>
    </p:spTree>
    <p:extLst>
      <p:ext uri="{BB962C8B-B14F-4D97-AF65-F5344CB8AC3E}">
        <p14:creationId xmlns:p14="http://schemas.microsoft.com/office/powerpoint/2010/main" val="3086265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437DC-8B3B-736F-1F35-96110F525405}"/>
              </a:ext>
            </a:extLst>
          </p:cNvPr>
          <p:cNvPicPr>
            <a:picLocks noChangeAspect="1"/>
          </p:cNvPicPr>
          <p:nvPr/>
        </p:nvPicPr>
        <p:blipFill>
          <a:blip r:embed="rId2"/>
          <a:stretch>
            <a:fillRect/>
          </a:stretch>
        </p:blipFill>
        <p:spPr>
          <a:xfrm>
            <a:off x="2209800" y="2428638"/>
            <a:ext cx="7772400" cy="2000724"/>
          </a:xfrm>
          <a:prstGeom prst="rect">
            <a:avLst/>
          </a:prstGeom>
        </p:spPr>
      </p:pic>
    </p:spTree>
    <p:extLst>
      <p:ext uri="{BB962C8B-B14F-4D97-AF65-F5344CB8AC3E}">
        <p14:creationId xmlns:p14="http://schemas.microsoft.com/office/powerpoint/2010/main" val="103773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E5A9-760B-26E7-CF9D-19A6FEDD5A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B97EA2-5A9C-9342-6A1C-1B44CC3DF405}"/>
              </a:ext>
            </a:extLst>
          </p:cNvPr>
          <p:cNvSpPr>
            <a:spLocks noGrp="1"/>
          </p:cNvSpPr>
          <p:nvPr>
            <p:ph idx="1"/>
          </p:nvPr>
        </p:nvSpPr>
        <p:spPr/>
        <p:txBody>
          <a:bodyPr/>
          <a:lstStyle/>
          <a:p>
            <a:r>
              <a:rPr lang="en-US" sz="2000" dirty="0">
                <a:latin typeface="+mj-lt"/>
              </a:rPr>
              <a:t>She had X-rays of her hands and left knee, which showed no erosions. </a:t>
            </a:r>
          </a:p>
          <a:p>
            <a:r>
              <a:rPr lang="en-US" sz="2000" dirty="0">
                <a:latin typeface="+mj-lt"/>
              </a:rPr>
              <a:t>The left knee was aspirated and the fluid sent for analysis. The aspirate was negative for crystals, no malignant cells were seen, and the cultures were negative. </a:t>
            </a:r>
          </a:p>
          <a:p>
            <a:r>
              <a:rPr lang="en-US" sz="2000" dirty="0">
                <a:latin typeface="+mj-lt"/>
              </a:rPr>
              <a:t>Based on the clinical presentation and positive anti-CCP, this woman was diagnosed with poly- articular rheumatoid arthritis. She received a steroid injection into the knee and was started on methotrexate. </a:t>
            </a:r>
          </a:p>
          <a:p>
            <a:endParaRPr lang="en-US" dirty="0"/>
          </a:p>
        </p:txBody>
      </p:sp>
    </p:spTree>
    <p:extLst>
      <p:ext uri="{BB962C8B-B14F-4D97-AF65-F5344CB8AC3E}">
        <p14:creationId xmlns:p14="http://schemas.microsoft.com/office/powerpoint/2010/main" val="77106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F32A-5EC0-B9CF-1811-6869554121AF}"/>
              </a:ext>
            </a:extLst>
          </p:cNvPr>
          <p:cNvSpPr>
            <a:spLocks noGrp="1"/>
          </p:cNvSpPr>
          <p:nvPr>
            <p:ph type="title"/>
          </p:nvPr>
        </p:nvSpPr>
        <p:spPr/>
        <p:txBody>
          <a:bodyPr/>
          <a:lstStyle/>
          <a:p>
            <a:r>
              <a:rPr lang="en-US" dirty="0"/>
              <a:t>FEVER</a:t>
            </a:r>
            <a:br>
              <a:rPr lang="en-US" dirty="0"/>
            </a:br>
            <a:endParaRPr lang="en-US" dirty="0"/>
          </a:p>
        </p:txBody>
      </p:sp>
      <p:sp>
        <p:nvSpPr>
          <p:cNvPr id="3" name="Content Placeholder 2">
            <a:extLst>
              <a:ext uri="{FF2B5EF4-FFF2-40B4-BE49-F238E27FC236}">
                <a16:creationId xmlns:a16="http://schemas.microsoft.com/office/drawing/2014/main" id="{118C13A4-6539-4CAC-A61F-BC6D1BECA5BE}"/>
              </a:ext>
            </a:extLst>
          </p:cNvPr>
          <p:cNvSpPr>
            <a:spLocks noGrp="1"/>
          </p:cNvSpPr>
          <p:nvPr>
            <p:ph idx="1"/>
          </p:nvPr>
        </p:nvSpPr>
        <p:spPr/>
        <p:txBody>
          <a:bodyPr>
            <a:normAutofit/>
          </a:bodyPr>
          <a:lstStyle/>
          <a:p>
            <a:endParaRPr lang="en-US" dirty="0"/>
          </a:p>
          <a:p>
            <a:r>
              <a:rPr lang="en-US" sz="2000" dirty="0">
                <a:latin typeface="+mj-lt"/>
              </a:rPr>
              <a:t>Increase in core body temperature above the normal daily range for that individual</a:t>
            </a:r>
          </a:p>
          <a:p>
            <a:r>
              <a:rPr lang="en-US" sz="2000" dirty="0">
                <a:latin typeface="+mj-lt"/>
              </a:rPr>
              <a:t>Often accompanied by physical symptoms that lead to prompt diagnosis</a:t>
            </a:r>
          </a:p>
          <a:p>
            <a:pPr marL="0" indent="0">
              <a:buNone/>
            </a:pPr>
            <a:endParaRPr lang="en-US" sz="2000" dirty="0">
              <a:latin typeface="+mj-lt"/>
            </a:endParaRPr>
          </a:p>
          <a:p>
            <a:endParaRPr lang="en-US" dirty="0"/>
          </a:p>
        </p:txBody>
      </p:sp>
    </p:spTree>
    <p:extLst>
      <p:ext uri="{BB962C8B-B14F-4D97-AF65-F5344CB8AC3E}">
        <p14:creationId xmlns:p14="http://schemas.microsoft.com/office/powerpoint/2010/main" val="2136766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A7A7-79AB-18F3-B820-5BBF6B7E4D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1148CB-DC84-CBC7-8A6B-F8458F3D3F11}"/>
              </a:ext>
            </a:extLst>
          </p:cNvPr>
          <p:cNvSpPr>
            <a:spLocks noGrp="1"/>
          </p:cNvSpPr>
          <p:nvPr>
            <p:ph idx="1"/>
          </p:nvPr>
        </p:nvSpPr>
        <p:spPr/>
        <p:txBody>
          <a:bodyPr>
            <a:normAutofit/>
          </a:bodyPr>
          <a:lstStyle/>
          <a:p>
            <a:r>
              <a:rPr lang="en-US" sz="2000" dirty="0">
                <a:latin typeface="+mj-lt"/>
              </a:rPr>
              <a:t>Two months later, she re-presented to the clinic with a three-week history of fever and swelling affecting her face, right wrist and left shoulder. </a:t>
            </a:r>
          </a:p>
          <a:p>
            <a:r>
              <a:rPr lang="en-US" sz="2000" dirty="0">
                <a:latin typeface="+mj-lt"/>
              </a:rPr>
              <a:t>On examination, she was found to have a facial abscess over her right zygoma and a red, hot and tender left knee. She was admitted for investigation. </a:t>
            </a:r>
          </a:p>
          <a:p>
            <a:endParaRPr lang="en-US" dirty="0"/>
          </a:p>
        </p:txBody>
      </p:sp>
    </p:spTree>
    <p:extLst>
      <p:ext uri="{BB962C8B-B14F-4D97-AF65-F5344CB8AC3E}">
        <p14:creationId xmlns:p14="http://schemas.microsoft.com/office/powerpoint/2010/main" val="3170487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B4B7-A2A9-6153-9813-E40BF38ACF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12D597-04FE-7DF6-596B-31A7D11EA511}"/>
              </a:ext>
            </a:extLst>
          </p:cNvPr>
          <p:cNvSpPr>
            <a:spLocks noGrp="1"/>
          </p:cNvSpPr>
          <p:nvPr>
            <p:ph idx="1"/>
          </p:nvPr>
        </p:nvSpPr>
        <p:spPr/>
        <p:txBody>
          <a:bodyPr>
            <a:normAutofit/>
          </a:bodyPr>
          <a:lstStyle/>
          <a:p>
            <a:r>
              <a:rPr lang="en-US" sz="2000" dirty="0">
                <a:latin typeface="+mj-lt"/>
              </a:rPr>
              <a:t>The facial abscess was aspirated, and two weeks later, the fluid was found to contain Mycobacterium tuberculosis. </a:t>
            </a:r>
          </a:p>
          <a:p>
            <a:r>
              <a:rPr lang="en-US" sz="2000" dirty="0">
                <a:latin typeface="+mj-lt"/>
              </a:rPr>
              <a:t>At this stage, it was not clear whether she had a latent reactivation of tuberculosis in addition to an inflammatory polyarthritis or whether her original presenting complaint and subsequent symptoms were all caused by tuberculosis. </a:t>
            </a:r>
          </a:p>
          <a:p>
            <a:r>
              <a:rPr lang="en-US" sz="2000" dirty="0">
                <a:latin typeface="+mj-lt"/>
              </a:rPr>
              <a:t>Her methotrexate was stopped, and she was treated for tuberculosis with rifampicin, isoniazid, </a:t>
            </a:r>
            <a:r>
              <a:rPr lang="en-US" sz="2000" dirty="0" err="1">
                <a:latin typeface="+mj-lt"/>
              </a:rPr>
              <a:t>pyr</a:t>
            </a:r>
            <a:r>
              <a:rPr lang="en-US" sz="2000" dirty="0">
                <a:latin typeface="+mj-lt"/>
              </a:rPr>
              <a:t>- </a:t>
            </a:r>
            <a:r>
              <a:rPr lang="en-US" sz="2000" dirty="0" err="1">
                <a:latin typeface="+mj-lt"/>
              </a:rPr>
              <a:t>azinamide</a:t>
            </a:r>
            <a:r>
              <a:rPr lang="en-US" sz="2000" dirty="0">
                <a:latin typeface="+mj-lt"/>
              </a:rPr>
              <a:t>, ethambutol, and pyridoxine. </a:t>
            </a:r>
          </a:p>
          <a:p>
            <a:r>
              <a:rPr lang="en-US" sz="2000" dirty="0">
                <a:latin typeface="+mj-lt"/>
              </a:rPr>
              <a:t>She made a full recovery with this treatment and had no re- occurrence of symptoms. It was concluded that tuberculosis was the most likely cause of her polyarthritis. </a:t>
            </a:r>
          </a:p>
          <a:p>
            <a:endParaRPr lang="en-US" dirty="0"/>
          </a:p>
        </p:txBody>
      </p:sp>
    </p:spTree>
    <p:extLst>
      <p:ext uri="{BB962C8B-B14F-4D97-AF65-F5344CB8AC3E}">
        <p14:creationId xmlns:p14="http://schemas.microsoft.com/office/powerpoint/2010/main" val="2617150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15F0-2019-9790-98F4-E89A7C7764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DF96E17-EA01-0DDD-CC0C-9585AFC46C13}"/>
              </a:ext>
            </a:extLst>
          </p:cNvPr>
          <p:cNvSpPr>
            <a:spLocks noGrp="1"/>
          </p:cNvSpPr>
          <p:nvPr>
            <p:ph idx="1"/>
          </p:nvPr>
        </p:nvSpPr>
        <p:spPr/>
        <p:txBody>
          <a:bodyPr>
            <a:normAutofit fontScale="92500" lnSpcReduction="20000"/>
          </a:bodyPr>
          <a:lstStyle/>
          <a:p>
            <a:r>
              <a:rPr lang="en-US" sz="2400" dirty="0">
                <a:latin typeface="+mj-lt"/>
              </a:rPr>
              <a:t>Tuberculosis is a common cause of PUO and can present in a wide variety of ways. Tuberculosis screening is strongly recommended before starting biologic therapy, particularly TNF inhibitors, which carry the highest risk of TB reactivation among biologics. </a:t>
            </a:r>
          </a:p>
          <a:p>
            <a:r>
              <a:rPr lang="en-US" sz="2400" dirty="0">
                <a:latin typeface="+mj-lt"/>
              </a:rPr>
              <a:t>Current U.S. guidelines recommend performing either an IGRA or tuberculin skin test (TST) for latent TB infection (LTBI) screening, with IGRA generally preferred in certain populations. </a:t>
            </a:r>
          </a:p>
          <a:p>
            <a:r>
              <a:rPr lang="en-US" sz="2400" dirty="0">
                <a:latin typeface="+mj-lt"/>
              </a:rPr>
              <a:t>IGRAs offer several advantages over TST in the biologic therapy population: </a:t>
            </a:r>
          </a:p>
          <a:p>
            <a:pPr marL="0" indent="0">
              <a:buNone/>
            </a:pPr>
            <a:r>
              <a:rPr lang="en-US" sz="2400" dirty="0">
                <a:latin typeface="+mj-lt"/>
              </a:rPr>
              <a:t>Unaffected by prior BCG vaccination, which can cause false-positive TST results</a:t>
            </a:r>
          </a:p>
          <a:p>
            <a:pPr marL="0" indent="0">
              <a:buNone/>
            </a:pPr>
            <a:r>
              <a:rPr lang="en-US" sz="2400" dirty="0">
                <a:latin typeface="+mj-lt"/>
              </a:rPr>
              <a:t>Objective results requiring only one clinical visit (versus two for TST)</a:t>
            </a:r>
          </a:p>
          <a:p>
            <a:pPr marL="0" indent="0">
              <a:buNone/>
            </a:pPr>
            <a:r>
              <a:rPr lang="en-US" sz="2400" dirty="0">
                <a:latin typeface="+mj-lt"/>
              </a:rPr>
              <a:t>Higher specificity (&gt;95% in low TB prevalence settings)</a:t>
            </a:r>
          </a:p>
          <a:p>
            <a:pPr marL="0" indent="0">
              <a:buNone/>
            </a:pPr>
            <a:endParaRPr lang="en-US" sz="2400" dirty="0">
              <a:latin typeface="+mj-lt"/>
            </a:endParaRPr>
          </a:p>
          <a:p>
            <a:pPr marL="0" indent="0">
              <a:buNone/>
            </a:pPr>
            <a:r>
              <a:rPr lang="en-US" sz="2400" dirty="0">
                <a:latin typeface="+mj-lt"/>
              </a:rPr>
              <a:t>Remember - Anti-CCP and rheumatoid factor can both be seen in the context of TB infection. </a:t>
            </a:r>
          </a:p>
          <a:p>
            <a:endParaRPr lang="en-US" dirty="0"/>
          </a:p>
        </p:txBody>
      </p:sp>
    </p:spTree>
    <p:extLst>
      <p:ext uri="{BB962C8B-B14F-4D97-AF65-F5344CB8AC3E}">
        <p14:creationId xmlns:p14="http://schemas.microsoft.com/office/powerpoint/2010/main" val="2286360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3761-636F-1501-F72D-31E7F5D85CA9}"/>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9DD0E90A-4E86-15FA-E77E-13CCC88C34ED}"/>
              </a:ext>
            </a:extLst>
          </p:cNvPr>
          <p:cNvSpPr>
            <a:spLocks noGrp="1"/>
          </p:cNvSpPr>
          <p:nvPr>
            <p:ph idx="1"/>
          </p:nvPr>
        </p:nvSpPr>
        <p:spPr/>
        <p:txBody>
          <a:bodyPr>
            <a:normAutofit fontScale="70000" lnSpcReduction="20000"/>
          </a:bodyPr>
          <a:lstStyle/>
          <a:p>
            <a:r>
              <a:rPr lang="en-US" dirty="0">
                <a:latin typeface="+mj-lt"/>
              </a:rPr>
              <a:t>68-year-old woman presents with persistent fever and fatigue for 8 weeks.</a:t>
            </a:r>
          </a:p>
          <a:p>
            <a:r>
              <a:rPr lang="en-US" dirty="0">
                <a:latin typeface="+mj-lt"/>
              </a:rPr>
              <a:t>The patient presents with an 8-week history of intermittent fevers ranging from 38.5°C to 39.5°C, accompanied by profound fatigue, anorexia, and a 7-kg unintentional weight loss. She describes generalized malaise and night sweats. She denies headache, visual changes, jaw pain with chewing, or scalp tenderness. She reports vague bilateral shoulder and hip girdle stiffness that is worse in the mornings, lasting about 30 minutes.</a:t>
            </a:r>
          </a:p>
          <a:p>
            <a:r>
              <a:rPr lang="en-US" dirty="0">
                <a:latin typeface="+mj-lt"/>
              </a:rPr>
              <a:t>Over the past 2 weeks, she has developed intermittent pain in her left calf when walking more than two blocks, which resolves with rest. She also notes occasional aching discomfort in her upper arms.</a:t>
            </a:r>
          </a:p>
          <a:p>
            <a:r>
              <a:rPr lang="en-US" b="1" dirty="0">
                <a:latin typeface="+mj-lt"/>
              </a:rPr>
              <a:t>Past Medical History:</a:t>
            </a:r>
            <a:r>
              <a:rPr lang="en-US" dirty="0">
                <a:latin typeface="+mj-lt"/>
              </a:rPr>
              <a:t> Hypertension, hyperlipidemia</a:t>
            </a:r>
          </a:p>
          <a:p>
            <a:r>
              <a:rPr lang="en-US" b="1" dirty="0">
                <a:latin typeface="+mj-lt"/>
              </a:rPr>
              <a:t>Medications:</a:t>
            </a:r>
            <a:r>
              <a:rPr lang="en-US" dirty="0">
                <a:latin typeface="+mj-lt"/>
              </a:rPr>
              <a:t> Amlodipine, atorvastatin</a:t>
            </a:r>
          </a:p>
          <a:p>
            <a:r>
              <a:rPr lang="en-US" b="1" dirty="0">
                <a:latin typeface="+mj-lt"/>
              </a:rPr>
              <a:t>Workup to Date:</a:t>
            </a:r>
            <a:endParaRPr lang="en-US" dirty="0">
              <a:latin typeface="+mj-lt"/>
            </a:endParaRPr>
          </a:p>
          <a:p>
            <a:r>
              <a:rPr lang="en-US" dirty="0">
                <a:latin typeface="+mj-lt"/>
              </a:rPr>
              <a:t>The patient has been extensively evaluated by her primary care physician and infectious disease consultant. Blood cultures (×3), urine cultures, chest X-ray, abdominal/pelvic CT scan, and transthoracic echocardiogram were all unrevealing. She completed a 10-day course of empiric antibiotics without improvement.</a:t>
            </a:r>
          </a:p>
          <a:p>
            <a:endParaRPr lang="en-US" dirty="0"/>
          </a:p>
        </p:txBody>
      </p:sp>
    </p:spTree>
    <p:extLst>
      <p:ext uri="{BB962C8B-B14F-4D97-AF65-F5344CB8AC3E}">
        <p14:creationId xmlns:p14="http://schemas.microsoft.com/office/powerpoint/2010/main" val="38810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E6786-F808-9788-1E5A-F584E7E19D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A4C6A5-B4F4-F2D2-FAA4-5EAE73DC3F58}"/>
              </a:ext>
            </a:extLst>
          </p:cNvPr>
          <p:cNvSpPr>
            <a:spLocks noGrp="1"/>
          </p:cNvSpPr>
          <p:nvPr>
            <p:ph idx="1"/>
          </p:nvPr>
        </p:nvSpPr>
        <p:spPr/>
        <p:txBody>
          <a:bodyPr>
            <a:normAutofit fontScale="85000" lnSpcReduction="20000"/>
          </a:bodyPr>
          <a:lstStyle/>
          <a:p>
            <a:r>
              <a:rPr lang="en-US" sz="2600" b="1" dirty="0">
                <a:latin typeface="+mj-lt"/>
              </a:rPr>
              <a:t>Physical Examination:</a:t>
            </a:r>
            <a:endParaRPr lang="en-US" sz="2600" dirty="0">
              <a:latin typeface="+mj-lt"/>
            </a:endParaRPr>
          </a:p>
          <a:p>
            <a:r>
              <a:rPr lang="en-US" sz="2600" dirty="0">
                <a:latin typeface="+mj-lt"/>
              </a:rPr>
              <a:t>Temperature: 38.8°C</a:t>
            </a:r>
          </a:p>
          <a:p>
            <a:r>
              <a:rPr lang="en-US" sz="2600" dirty="0">
                <a:latin typeface="+mj-lt"/>
              </a:rPr>
              <a:t>Blood pressure: Right arm 148/82 mmHg, Left arm 132/78 mmHg</a:t>
            </a:r>
          </a:p>
          <a:p>
            <a:r>
              <a:rPr lang="en-US" sz="2600" dirty="0">
                <a:latin typeface="+mj-lt"/>
              </a:rPr>
              <a:t>Pulse: 88 bpm, regular</a:t>
            </a:r>
          </a:p>
          <a:p>
            <a:r>
              <a:rPr lang="en-US" sz="2600" dirty="0">
                <a:latin typeface="+mj-lt"/>
              </a:rPr>
              <a:t>Temporal arteries: Normal caliber, palpable pulses bilaterally, non-tender, no nodularity</a:t>
            </a:r>
          </a:p>
          <a:p>
            <a:r>
              <a:rPr lang="en-US" sz="2600" dirty="0">
                <a:latin typeface="+mj-lt"/>
              </a:rPr>
              <a:t>No scalp tenderness</a:t>
            </a:r>
          </a:p>
          <a:p>
            <a:r>
              <a:rPr lang="en-US" sz="2600" dirty="0">
                <a:latin typeface="+mj-lt"/>
              </a:rPr>
              <a:t>Fundoscopic examination: Normal</a:t>
            </a:r>
          </a:p>
          <a:p>
            <a:r>
              <a:rPr lang="en-US" sz="2600" dirty="0">
                <a:latin typeface="+mj-lt"/>
              </a:rPr>
              <a:t>Cardiovascular: Soft bruit heard over left subclavian artery</a:t>
            </a:r>
          </a:p>
          <a:p>
            <a:r>
              <a:rPr lang="en-US" sz="2600" dirty="0">
                <a:latin typeface="+mj-lt"/>
              </a:rPr>
              <a:t>Musculoskeletal: Mild tenderness over bilateral shoulders with full range of motion, no synovitis</a:t>
            </a:r>
          </a:p>
          <a:p>
            <a:r>
              <a:rPr lang="en-US" sz="2600" dirty="0">
                <a:latin typeface="+mj-lt"/>
              </a:rPr>
              <a:t>Peripheral pulses: Left radial pulse diminished compared to right; left dorsalis pedis pulse diminished</a:t>
            </a:r>
          </a:p>
          <a:p>
            <a:endParaRPr lang="en-US" dirty="0"/>
          </a:p>
        </p:txBody>
      </p:sp>
    </p:spTree>
    <p:extLst>
      <p:ext uri="{BB962C8B-B14F-4D97-AF65-F5344CB8AC3E}">
        <p14:creationId xmlns:p14="http://schemas.microsoft.com/office/powerpoint/2010/main" val="398356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DDDA-5807-DFEF-C9CF-6901CD3BF1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F4ADE2-D808-DDA3-EC68-6BDDBF38F632}"/>
              </a:ext>
            </a:extLst>
          </p:cNvPr>
          <p:cNvSpPr>
            <a:spLocks noGrp="1"/>
          </p:cNvSpPr>
          <p:nvPr>
            <p:ph idx="1"/>
          </p:nvPr>
        </p:nvSpPr>
        <p:spPr/>
        <p:txBody>
          <a:bodyPr>
            <a:normAutofit/>
          </a:bodyPr>
          <a:lstStyle/>
          <a:p>
            <a:r>
              <a:rPr lang="en-US" sz="2000" b="1" dirty="0">
                <a:latin typeface="+mj-lt"/>
              </a:rPr>
              <a:t>Laboratory Results:</a:t>
            </a:r>
            <a:endParaRPr lang="en-US" sz="2000" dirty="0">
              <a:latin typeface="+mj-lt"/>
            </a:endParaRPr>
          </a:p>
          <a:p>
            <a:r>
              <a:rPr lang="en-US" sz="2000" dirty="0">
                <a:latin typeface="+mj-lt"/>
              </a:rPr>
              <a:t>ESR: 98 mm/</a:t>
            </a:r>
            <a:r>
              <a:rPr lang="en-US" sz="2000" dirty="0" err="1">
                <a:latin typeface="+mj-lt"/>
              </a:rPr>
              <a:t>hr</a:t>
            </a:r>
            <a:r>
              <a:rPr lang="en-US" sz="2000" dirty="0">
                <a:latin typeface="+mj-lt"/>
              </a:rPr>
              <a:t> (markedly elevated)</a:t>
            </a:r>
          </a:p>
          <a:p>
            <a:r>
              <a:rPr lang="en-US" sz="2000" dirty="0">
                <a:latin typeface="+mj-lt"/>
              </a:rPr>
              <a:t>CRP: 12.4 mg/dL (markedly elevated)</a:t>
            </a:r>
          </a:p>
          <a:p>
            <a:r>
              <a:rPr lang="en-US" sz="2000" dirty="0">
                <a:latin typeface="+mj-lt"/>
              </a:rPr>
              <a:t>CBC: Hemoglobin 10.1 g/dL (normocytic anemia), WBC 11,200/</a:t>
            </a:r>
            <a:r>
              <a:rPr lang="el-GR" sz="2000" dirty="0">
                <a:latin typeface="+mj-lt"/>
              </a:rPr>
              <a:t>μ</a:t>
            </a:r>
            <a:r>
              <a:rPr lang="en-US" sz="2000" dirty="0">
                <a:latin typeface="+mj-lt"/>
              </a:rPr>
              <a:t>L with normal differential, platelets 485,000/</a:t>
            </a:r>
            <a:r>
              <a:rPr lang="el-GR" sz="2000" dirty="0">
                <a:latin typeface="+mj-lt"/>
              </a:rPr>
              <a:t>μ</a:t>
            </a:r>
            <a:r>
              <a:rPr lang="en-US" sz="2000" dirty="0">
                <a:latin typeface="+mj-lt"/>
              </a:rPr>
              <a:t>L (thrombocytosis)</a:t>
            </a:r>
          </a:p>
          <a:p>
            <a:r>
              <a:rPr lang="en-US" sz="2000" dirty="0">
                <a:latin typeface="+mj-lt"/>
              </a:rPr>
              <a:t>Comprehensive metabolic panel: Normal except albumin 3.1 g/dL</a:t>
            </a:r>
          </a:p>
          <a:p>
            <a:r>
              <a:rPr lang="en-US" sz="2000" dirty="0">
                <a:latin typeface="+mj-lt"/>
              </a:rPr>
              <a:t>ANA, RF, anti-CCP: Negative</a:t>
            </a:r>
          </a:p>
          <a:p>
            <a:r>
              <a:rPr lang="en-US" sz="2000" dirty="0">
                <a:latin typeface="+mj-lt"/>
              </a:rPr>
              <a:t>Procalcitonin: 0.08 ng/mL (normal)</a:t>
            </a:r>
          </a:p>
          <a:p>
            <a:endParaRPr lang="en-US" dirty="0"/>
          </a:p>
        </p:txBody>
      </p:sp>
    </p:spTree>
    <p:extLst>
      <p:ext uri="{BB962C8B-B14F-4D97-AF65-F5344CB8AC3E}">
        <p14:creationId xmlns:p14="http://schemas.microsoft.com/office/powerpoint/2010/main" val="1339677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3763-3650-CAB0-B00F-CB9FF83C83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66EEE1-DA11-B253-73EC-870005DCBA16}"/>
              </a:ext>
            </a:extLst>
          </p:cNvPr>
          <p:cNvSpPr>
            <a:spLocks noGrp="1"/>
          </p:cNvSpPr>
          <p:nvPr>
            <p:ph idx="1"/>
          </p:nvPr>
        </p:nvSpPr>
        <p:spPr/>
        <p:txBody>
          <a:bodyPr>
            <a:normAutofit fontScale="85000" lnSpcReduction="20000"/>
          </a:bodyPr>
          <a:lstStyle/>
          <a:p>
            <a:r>
              <a:rPr lang="en-US" sz="2600" b="1" dirty="0">
                <a:latin typeface="+mj-lt"/>
              </a:rPr>
              <a:t>Imaging:</a:t>
            </a:r>
            <a:endParaRPr lang="en-US" sz="2600" dirty="0">
              <a:latin typeface="+mj-lt"/>
            </a:endParaRPr>
          </a:p>
          <a:p>
            <a:r>
              <a:rPr lang="en-US" sz="2600" b="1" dirty="0">
                <a:latin typeface="+mj-lt"/>
              </a:rPr>
              <a:t>18F-FDG PET-CT scan</a:t>
            </a:r>
            <a:r>
              <a:rPr lang="en-US" sz="2600" dirty="0">
                <a:latin typeface="+mj-lt"/>
              </a:rPr>
              <a:t> ordered to evaluate fever of unknown origin revealed:</a:t>
            </a:r>
          </a:p>
          <a:p>
            <a:r>
              <a:rPr lang="en-US" sz="2600" dirty="0">
                <a:latin typeface="+mj-lt"/>
              </a:rPr>
              <a:t>Diffuse increased FDG uptake in the thoracic aorta, bilateral subclavian arteries, and bilateral axillary arteries</a:t>
            </a:r>
          </a:p>
          <a:p>
            <a:r>
              <a:rPr lang="en-US" sz="2600" dirty="0">
                <a:latin typeface="+mj-lt"/>
              </a:rPr>
              <a:t>Moderate uptake in bilateral common iliac and femoral arteries</a:t>
            </a:r>
          </a:p>
          <a:p>
            <a:r>
              <a:rPr lang="en-US" sz="2600" dirty="0">
                <a:latin typeface="+mj-lt"/>
              </a:rPr>
              <a:t>No evidence of malignancy or infection</a:t>
            </a:r>
          </a:p>
          <a:p>
            <a:r>
              <a:rPr lang="en-US" sz="2600" b="1" dirty="0">
                <a:latin typeface="+mj-lt"/>
              </a:rPr>
              <a:t>Temporal Artery Biopsy:</a:t>
            </a:r>
            <a:endParaRPr lang="en-US" sz="2600" dirty="0">
              <a:latin typeface="+mj-lt"/>
            </a:endParaRPr>
          </a:p>
          <a:p>
            <a:r>
              <a:rPr lang="en-US" sz="2600" dirty="0">
                <a:latin typeface="+mj-lt"/>
              </a:rPr>
              <a:t>Given the imaging findings suggestive of large-vessel vasculitis and markedly elevated inflammatory markers in a patient &gt;50 years old with fever of unknown origin, </a:t>
            </a:r>
            <a:r>
              <a:rPr lang="en-US" sz="2600" b="1" dirty="0">
                <a:latin typeface="+mj-lt"/>
              </a:rPr>
              <a:t>bilateral temporal artery biopsies </a:t>
            </a:r>
            <a:r>
              <a:rPr lang="en-US" sz="2600" dirty="0">
                <a:latin typeface="+mj-lt"/>
              </a:rPr>
              <a:t>were performed (despite absence of cranial symptoms).</a:t>
            </a:r>
          </a:p>
          <a:p>
            <a:r>
              <a:rPr lang="en-US" sz="2600" b="1" dirty="0">
                <a:latin typeface="+mj-lt"/>
              </a:rPr>
              <a:t>Pathology:</a:t>
            </a:r>
            <a:r>
              <a:rPr lang="en-US" sz="2600" dirty="0">
                <a:latin typeface="+mj-lt"/>
              </a:rPr>
              <a:t> Left temporal artery (2.5 cm specimen) showed transmural inflammation with lymphocytes and histiocytes, disruption of the internal elastic lamina, and multinucleated giant cells consistent with </a:t>
            </a:r>
            <a:r>
              <a:rPr lang="en-US" sz="2600" b="1" dirty="0">
                <a:latin typeface="+mj-lt"/>
              </a:rPr>
              <a:t>giant cell arteritis</a:t>
            </a:r>
            <a:r>
              <a:rPr lang="en-US" sz="2600" dirty="0">
                <a:latin typeface="+mj-lt"/>
              </a:rPr>
              <a:t>.</a:t>
            </a:r>
          </a:p>
          <a:p>
            <a:endParaRPr lang="en-US" dirty="0"/>
          </a:p>
        </p:txBody>
      </p:sp>
    </p:spTree>
    <p:extLst>
      <p:ext uri="{BB962C8B-B14F-4D97-AF65-F5344CB8AC3E}">
        <p14:creationId xmlns:p14="http://schemas.microsoft.com/office/powerpoint/2010/main" val="1594908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076F-407A-680E-333F-86B8DAA589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DB1F43-6924-B382-C14C-CB81740DC557}"/>
              </a:ext>
            </a:extLst>
          </p:cNvPr>
          <p:cNvSpPr>
            <a:spLocks noGrp="1"/>
          </p:cNvSpPr>
          <p:nvPr>
            <p:ph idx="1"/>
          </p:nvPr>
        </p:nvSpPr>
        <p:spPr/>
        <p:txBody>
          <a:bodyPr>
            <a:normAutofit fontScale="62500" lnSpcReduction="20000"/>
          </a:bodyPr>
          <a:lstStyle/>
          <a:p>
            <a:r>
              <a:rPr lang="en-US" dirty="0">
                <a:latin typeface="+mj-lt"/>
              </a:rPr>
              <a:t>This patient represents giant cell arteritis presenting as isolated inflammatory response and fever of unknown origin (IFUO), a well-defined clinical pattern affecting approximately 9-10% of GCA patients.  </a:t>
            </a:r>
          </a:p>
          <a:p>
            <a:r>
              <a:rPr lang="en-US" dirty="0">
                <a:latin typeface="+mj-lt"/>
              </a:rPr>
              <a:t>She had no classic cranial symptoms (headache, visual disturbances, jaw claudication, or temporal artery abnormalities on examination), making the diagnosis particularly challenging. </a:t>
            </a:r>
          </a:p>
          <a:p>
            <a:r>
              <a:rPr lang="en-US" dirty="0">
                <a:latin typeface="+mj-lt"/>
              </a:rPr>
              <a:t>Key diagnostic clues included:</a:t>
            </a:r>
          </a:p>
          <a:p>
            <a:r>
              <a:rPr lang="en-US" dirty="0">
                <a:latin typeface="+mj-lt"/>
              </a:rPr>
              <a:t>Extracranial large-vessel involvement with limb claudication and asymmetric pulses</a:t>
            </a:r>
          </a:p>
          <a:p>
            <a:r>
              <a:rPr lang="en-US" dirty="0">
                <a:latin typeface="+mj-lt"/>
              </a:rPr>
              <a:t>Markedly elevated inflammatory markers (ESR 98, CRP 12.4) with severe anemia</a:t>
            </a:r>
          </a:p>
          <a:p>
            <a:r>
              <a:rPr lang="en-US" dirty="0">
                <a:latin typeface="+mj-lt"/>
              </a:rPr>
              <a:t>Constitutional symptoms dominating the clinical picture </a:t>
            </a:r>
          </a:p>
          <a:p>
            <a:r>
              <a:rPr lang="en-US" dirty="0">
                <a:latin typeface="+mj-lt"/>
              </a:rPr>
              <a:t>PET-CT findings showing characteristic large-vessel inflammation</a:t>
            </a:r>
          </a:p>
          <a:p>
            <a:pPr marL="0" indent="0">
              <a:buNone/>
            </a:pPr>
            <a:r>
              <a:rPr lang="en-US" dirty="0">
                <a:latin typeface="+mj-lt"/>
              </a:rPr>
              <a:t>Patients with GCA presenting as IFUO are typically younger, have longer time to diagnosis, and show more intense inflammatory responses compared to those with classic cranial presentations. </a:t>
            </a:r>
          </a:p>
          <a:p>
            <a:r>
              <a:rPr lang="en-US" dirty="0">
                <a:latin typeface="+mj-lt"/>
              </a:rPr>
              <a:t> Importantly, fever can reach 39-40°C in about 15% of GCA patients and may be the sole presenting manifestation. </a:t>
            </a:r>
          </a:p>
          <a:p>
            <a:r>
              <a:rPr lang="en-US" dirty="0">
                <a:latin typeface="+mj-lt"/>
              </a:rPr>
              <a:t>GCA accounts for up to 16% of fever of unknown origin cases in patients &gt;65 years. </a:t>
            </a:r>
          </a:p>
        </p:txBody>
      </p:sp>
    </p:spTree>
    <p:extLst>
      <p:ext uri="{BB962C8B-B14F-4D97-AF65-F5344CB8AC3E}">
        <p14:creationId xmlns:p14="http://schemas.microsoft.com/office/powerpoint/2010/main" val="3084308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F451-DD52-9E81-52FF-BB3072CACC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748DE6-DAC0-0817-9AC0-31F46C8619B6}"/>
              </a:ext>
            </a:extLst>
          </p:cNvPr>
          <p:cNvSpPr>
            <a:spLocks noGrp="1"/>
          </p:cNvSpPr>
          <p:nvPr>
            <p:ph idx="1"/>
          </p:nvPr>
        </p:nvSpPr>
        <p:spPr/>
        <p:txBody>
          <a:bodyPr/>
          <a:lstStyle/>
          <a:p>
            <a:r>
              <a:rPr lang="en-US" sz="2000" b="1" dirty="0">
                <a:latin typeface="+mj-lt"/>
              </a:rPr>
              <a:t>Plan:</a:t>
            </a:r>
            <a:endParaRPr lang="en-US" sz="2000" dirty="0">
              <a:latin typeface="+mj-lt"/>
            </a:endParaRPr>
          </a:p>
          <a:p>
            <a:r>
              <a:rPr lang="en-US" sz="2000" dirty="0">
                <a:latin typeface="+mj-lt"/>
              </a:rPr>
              <a:t>Immediate initiation of high-dose glucocorticoid therapy (prednisone 60 mg daily) was started following biopsy confirmation. The patient defervesced within 48 hours, and inflammatory markers began declining. She will require prolonged glucocorticoid taper,IL-6 inhibitor with monitoring for relapse and screening for glucocorticoid-related complications. Annual chest imaging is recommended to monitor for thoracic aortic aneurysm development.</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3258445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00FF61-2F8B-1251-1F83-63BEE6B8E0EF}"/>
              </a:ext>
            </a:extLst>
          </p:cNvPr>
          <p:cNvPicPr>
            <a:picLocks noChangeAspect="1"/>
          </p:cNvPicPr>
          <p:nvPr/>
        </p:nvPicPr>
        <p:blipFill>
          <a:blip r:embed="rId2"/>
          <a:stretch>
            <a:fillRect/>
          </a:stretch>
        </p:blipFill>
        <p:spPr>
          <a:xfrm>
            <a:off x="2209800" y="1862728"/>
            <a:ext cx="7772400" cy="3132543"/>
          </a:xfrm>
          <a:prstGeom prst="rect">
            <a:avLst/>
          </a:prstGeom>
        </p:spPr>
      </p:pic>
    </p:spTree>
    <p:extLst>
      <p:ext uri="{BB962C8B-B14F-4D97-AF65-F5344CB8AC3E}">
        <p14:creationId xmlns:p14="http://schemas.microsoft.com/office/powerpoint/2010/main" val="223390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E532-6F7C-99A7-735B-8A75EBB98B2F}"/>
              </a:ext>
            </a:extLst>
          </p:cNvPr>
          <p:cNvSpPr>
            <a:spLocks noGrp="1"/>
          </p:cNvSpPr>
          <p:nvPr>
            <p:ph type="title"/>
          </p:nvPr>
        </p:nvSpPr>
        <p:spPr/>
        <p:txBody>
          <a:bodyPr/>
          <a:lstStyle/>
          <a:p>
            <a:r>
              <a:rPr lang="en-US" dirty="0"/>
              <a:t>DEFINITION OF FEVER OF UNKOWN ORIGIN</a:t>
            </a:r>
          </a:p>
        </p:txBody>
      </p:sp>
      <p:sp>
        <p:nvSpPr>
          <p:cNvPr id="3" name="Content Placeholder 2">
            <a:extLst>
              <a:ext uri="{FF2B5EF4-FFF2-40B4-BE49-F238E27FC236}">
                <a16:creationId xmlns:a16="http://schemas.microsoft.com/office/drawing/2014/main" id="{DE9C50C6-AD64-F51F-8FCA-C65A882980BE}"/>
              </a:ext>
            </a:extLst>
          </p:cNvPr>
          <p:cNvSpPr>
            <a:spLocks noGrp="1"/>
          </p:cNvSpPr>
          <p:nvPr>
            <p:ph idx="1"/>
          </p:nvPr>
        </p:nvSpPr>
        <p:spPr/>
        <p:txBody>
          <a:bodyPr/>
          <a:lstStyle/>
          <a:p>
            <a:r>
              <a:rPr lang="en-US" sz="2000" dirty="0">
                <a:latin typeface="+mj-lt"/>
              </a:rPr>
              <a:t>Petersdorf &amp; Beeson- Classic definition , 1961</a:t>
            </a:r>
          </a:p>
          <a:p>
            <a:r>
              <a:rPr lang="en-US" sz="2000" dirty="0">
                <a:latin typeface="+mj-lt"/>
              </a:rPr>
              <a:t>Temp &gt; 38.3°C on several occasions</a:t>
            </a:r>
          </a:p>
          <a:p>
            <a:r>
              <a:rPr lang="en-US" sz="2000" dirty="0">
                <a:latin typeface="+mj-lt"/>
              </a:rPr>
              <a:t>Duration ≥ 3 weeks</a:t>
            </a:r>
          </a:p>
          <a:p>
            <a:r>
              <a:rPr lang="en-US" sz="2000" dirty="0">
                <a:latin typeface="+mj-lt"/>
              </a:rPr>
              <a:t>No diagnosis after 1 week inpatient evaluation</a:t>
            </a:r>
          </a:p>
          <a:p>
            <a:endParaRPr lang="en-US" dirty="0"/>
          </a:p>
        </p:txBody>
      </p:sp>
    </p:spTree>
    <p:extLst>
      <p:ext uri="{BB962C8B-B14F-4D97-AF65-F5344CB8AC3E}">
        <p14:creationId xmlns:p14="http://schemas.microsoft.com/office/powerpoint/2010/main" val="1320007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9A6-AA55-C3BE-DA30-873B6868CA14}"/>
              </a:ext>
            </a:extLst>
          </p:cNvPr>
          <p:cNvSpPr>
            <a:spLocks noGrp="1"/>
          </p:cNvSpPr>
          <p:nvPr>
            <p:ph type="title"/>
          </p:nvPr>
        </p:nvSpPr>
        <p:spPr/>
        <p:txBody>
          <a:bodyPr/>
          <a:lstStyle/>
          <a:p>
            <a:r>
              <a:rPr lang="en-US" dirty="0"/>
              <a:t>Other types of vasculitis presenting as fevers</a:t>
            </a:r>
          </a:p>
        </p:txBody>
      </p:sp>
      <p:sp>
        <p:nvSpPr>
          <p:cNvPr id="3" name="Content Placeholder 2">
            <a:extLst>
              <a:ext uri="{FF2B5EF4-FFF2-40B4-BE49-F238E27FC236}">
                <a16:creationId xmlns:a16="http://schemas.microsoft.com/office/drawing/2014/main" id="{25EF00FD-9FE1-9875-DDF8-2D21F5DFA957}"/>
              </a:ext>
            </a:extLst>
          </p:cNvPr>
          <p:cNvSpPr>
            <a:spLocks noGrp="1"/>
          </p:cNvSpPr>
          <p:nvPr>
            <p:ph idx="1"/>
          </p:nvPr>
        </p:nvSpPr>
        <p:spPr/>
        <p:txBody>
          <a:bodyPr>
            <a:normAutofit/>
          </a:bodyPr>
          <a:lstStyle/>
          <a:p>
            <a:r>
              <a:rPr lang="en-US" sz="2000" dirty="0">
                <a:latin typeface="+mj-lt"/>
              </a:rPr>
              <a:t>Takayasu’s arteritis : affects young women in their second and third decade. </a:t>
            </a:r>
          </a:p>
          <a:p>
            <a:r>
              <a:rPr lang="en-US" sz="2000" dirty="0">
                <a:latin typeface="+mj-lt"/>
              </a:rPr>
              <a:t>Symptoms such as constitutional upset, fever and limb claudication and reduced or absent peripheral pulses are the common findings.</a:t>
            </a:r>
          </a:p>
          <a:p>
            <a:endParaRPr lang="en-US" dirty="0"/>
          </a:p>
        </p:txBody>
      </p:sp>
    </p:spTree>
    <p:extLst>
      <p:ext uri="{BB962C8B-B14F-4D97-AF65-F5344CB8AC3E}">
        <p14:creationId xmlns:p14="http://schemas.microsoft.com/office/powerpoint/2010/main" val="2638521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1FE6-73F9-0666-9ECA-2C7D104CF6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454586-04A4-3398-AE0A-6AC57EA728B5}"/>
              </a:ext>
            </a:extLst>
          </p:cNvPr>
          <p:cNvSpPr>
            <a:spLocks noGrp="1"/>
          </p:cNvSpPr>
          <p:nvPr>
            <p:ph idx="1"/>
          </p:nvPr>
        </p:nvSpPr>
        <p:spPr/>
        <p:txBody>
          <a:bodyPr>
            <a:normAutofit/>
          </a:bodyPr>
          <a:lstStyle/>
          <a:p>
            <a:r>
              <a:rPr lang="en-US" sz="2000" dirty="0">
                <a:latin typeface="+mj-lt"/>
              </a:rPr>
              <a:t>Medium vessel vasculitis : PAN : necrotizing vasculitis affecting medium and small arteries. Affects between 2 to 33 per million. Presents with generalized constitutional symptoms. Fever is a presenting clinical feature in 60% of patients with PAN, it can precede organ involvement. </a:t>
            </a:r>
          </a:p>
          <a:p>
            <a:r>
              <a:rPr lang="en-US" sz="2000" dirty="0">
                <a:latin typeface="+mj-lt"/>
              </a:rPr>
              <a:t>There is no single diagnostic test or hallmark clinical feature that makes the diagnosis of PAN obvious to the clinician, therefore a high index of suspicion is required. </a:t>
            </a:r>
          </a:p>
          <a:p>
            <a:r>
              <a:rPr lang="en-US" sz="2000" dirty="0">
                <a:latin typeface="+mj-lt"/>
              </a:rPr>
              <a:t>Confirmation of diagnosis requires either histological evidence of </a:t>
            </a:r>
            <a:r>
              <a:rPr lang="en-US" sz="2000" dirty="0" err="1">
                <a:latin typeface="+mj-lt"/>
              </a:rPr>
              <a:t>necrotising</a:t>
            </a:r>
            <a:r>
              <a:rPr lang="en-US" sz="2000" dirty="0">
                <a:latin typeface="+mj-lt"/>
              </a:rPr>
              <a:t> vasculitis and/or abnormal angiography showing microaneurysms and/or stenoses.</a:t>
            </a:r>
          </a:p>
        </p:txBody>
      </p:sp>
    </p:spTree>
    <p:extLst>
      <p:ext uri="{BB962C8B-B14F-4D97-AF65-F5344CB8AC3E}">
        <p14:creationId xmlns:p14="http://schemas.microsoft.com/office/powerpoint/2010/main" val="2179140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ACEEC-B98F-9BCC-15B5-1EEE50881EAE}"/>
              </a:ext>
            </a:extLst>
          </p:cNvPr>
          <p:cNvPicPr>
            <a:picLocks noChangeAspect="1"/>
          </p:cNvPicPr>
          <p:nvPr/>
        </p:nvPicPr>
        <p:blipFill>
          <a:blip r:embed="rId2"/>
          <a:stretch>
            <a:fillRect/>
          </a:stretch>
        </p:blipFill>
        <p:spPr>
          <a:xfrm>
            <a:off x="2209800" y="2195828"/>
            <a:ext cx="7772400" cy="2466343"/>
          </a:xfrm>
          <a:prstGeom prst="rect">
            <a:avLst/>
          </a:prstGeom>
        </p:spPr>
      </p:pic>
    </p:spTree>
    <p:extLst>
      <p:ext uri="{BB962C8B-B14F-4D97-AF65-F5344CB8AC3E}">
        <p14:creationId xmlns:p14="http://schemas.microsoft.com/office/powerpoint/2010/main" val="2306217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5AB2-424D-E509-4D67-6EFC028D48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2675BA-7EEF-016E-D259-04E12FF99814}"/>
              </a:ext>
            </a:extLst>
          </p:cNvPr>
          <p:cNvSpPr>
            <a:spLocks noGrp="1"/>
          </p:cNvSpPr>
          <p:nvPr>
            <p:ph idx="1"/>
          </p:nvPr>
        </p:nvSpPr>
        <p:spPr/>
        <p:txBody>
          <a:bodyPr>
            <a:normAutofit/>
          </a:bodyPr>
          <a:lstStyle/>
          <a:p>
            <a:r>
              <a:rPr lang="en-US" sz="2000" dirty="0">
                <a:latin typeface="+mj-lt"/>
              </a:rPr>
              <a:t>Variable vessel vasculitis  : Behcet’s disease : affects small, medium and large vessels. Clinical manifestations include recurrent oral and genital ulcers, arthritis, erythema nodosum, venous and arterial thrombotic disease, aneurysm formation, neurological involvement. Rarely it can manifest as PUO-hence, the associated disease features should actively be identified if the cause of fever remains unclear.</a:t>
            </a:r>
          </a:p>
          <a:p>
            <a:endParaRPr lang="en-US" dirty="0"/>
          </a:p>
        </p:txBody>
      </p:sp>
    </p:spTree>
    <p:extLst>
      <p:ext uri="{BB962C8B-B14F-4D97-AF65-F5344CB8AC3E}">
        <p14:creationId xmlns:p14="http://schemas.microsoft.com/office/powerpoint/2010/main" val="1229847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C8613-69D1-7054-5FEF-88A1297BB9D0}"/>
              </a:ext>
            </a:extLst>
          </p:cNvPr>
          <p:cNvSpPr>
            <a:spLocks noGrp="1"/>
          </p:cNvSpPr>
          <p:nvPr>
            <p:ph type="title"/>
          </p:nvPr>
        </p:nvSpPr>
        <p:spPr/>
        <p:txBody>
          <a:bodyPr/>
          <a:lstStyle/>
          <a:p>
            <a:r>
              <a:rPr lang="en-US" dirty="0"/>
              <a:t>SMALL VESSEL VASCULITIS</a:t>
            </a:r>
          </a:p>
        </p:txBody>
      </p:sp>
      <p:sp>
        <p:nvSpPr>
          <p:cNvPr id="3" name="Content Placeholder 2">
            <a:extLst>
              <a:ext uri="{FF2B5EF4-FFF2-40B4-BE49-F238E27FC236}">
                <a16:creationId xmlns:a16="http://schemas.microsoft.com/office/drawing/2014/main" id="{D575B758-D673-1750-B5FB-78498B962E3A}"/>
              </a:ext>
            </a:extLst>
          </p:cNvPr>
          <p:cNvSpPr>
            <a:spLocks noGrp="1"/>
          </p:cNvSpPr>
          <p:nvPr>
            <p:ph idx="1"/>
          </p:nvPr>
        </p:nvSpPr>
        <p:spPr/>
        <p:txBody>
          <a:bodyPr>
            <a:normAutofit/>
          </a:bodyPr>
          <a:lstStyle/>
          <a:p>
            <a:r>
              <a:rPr lang="en-US" sz="2000" dirty="0">
                <a:latin typeface="+mj-lt"/>
              </a:rPr>
              <a:t>You will hear more from Dr. Smith on this topic</a:t>
            </a:r>
          </a:p>
          <a:p>
            <a:pPr marL="0" indent="0">
              <a:buNone/>
            </a:pPr>
            <a:endParaRPr lang="en-US" dirty="0"/>
          </a:p>
        </p:txBody>
      </p:sp>
    </p:spTree>
    <p:extLst>
      <p:ext uri="{BB962C8B-B14F-4D97-AF65-F5344CB8AC3E}">
        <p14:creationId xmlns:p14="http://schemas.microsoft.com/office/powerpoint/2010/main" val="820962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5342-2F5D-1E4C-B8BB-98FCE01E34EA}"/>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7787804B-A20B-8326-013D-2D2FB86ECC37}"/>
              </a:ext>
            </a:extLst>
          </p:cNvPr>
          <p:cNvSpPr>
            <a:spLocks noGrp="1"/>
          </p:cNvSpPr>
          <p:nvPr>
            <p:ph idx="1"/>
          </p:nvPr>
        </p:nvSpPr>
        <p:spPr/>
        <p:txBody>
          <a:bodyPr>
            <a:normAutofit fontScale="70000" lnSpcReduction="20000"/>
          </a:bodyPr>
          <a:lstStyle/>
          <a:p>
            <a:r>
              <a:rPr lang="en-US" b="1" dirty="0">
                <a:latin typeface="+mj-lt"/>
              </a:rPr>
              <a:t>Patient:</a:t>
            </a:r>
            <a:r>
              <a:rPr lang="en-US" dirty="0">
                <a:latin typeface="+mj-lt"/>
              </a:rPr>
              <a:t> 62-year-old woman</a:t>
            </a:r>
          </a:p>
          <a:p>
            <a:r>
              <a:rPr lang="en-US" b="1" dirty="0">
                <a:latin typeface="+mj-lt"/>
              </a:rPr>
              <a:t>Chief Complaint:</a:t>
            </a:r>
            <a:r>
              <a:rPr lang="en-US" dirty="0">
                <a:latin typeface="+mj-lt"/>
              </a:rPr>
              <a:t> Progressive bilateral parotid swelling and new-onset cervical lymphadenopathy</a:t>
            </a:r>
          </a:p>
          <a:p>
            <a:r>
              <a:rPr lang="en-US" b="1" dirty="0">
                <a:latin typeface="+mj-lt"/>
              </a:rPr>
              <a:t>History of Present Illness:</a:t>
            </a:r>
            <a:endParaRPr lang="en-US" dirty="0">
              <a:latin typeface="+mj-lt"/>
            </a:endParaRPr>
          </a:p>
          <a:p>
            <a:r>
              <a:rPr lang="en-US" dirty="0">
                <a:latin typeface="+mj-lt"/>
              </a:rPr>
              <a:t>The patient has a 12-year history of primary Sjögren's syndrome, diagnosed based on positive anti-SSA/Ro and anti-SSB/La antibodies, abnormal Schirmer's test, and labial salivary gland biopsy showing focal lymphocytic sialadenitis (focus score 3). Her disease has been relatively stable on hydroxychloroquine 400 mg daily, with manageable dry eyes and dry mouth symptoms.</a:t>
            </a:r>
          </a:p>
          <a:p>
            <a:r>
              <a:rPr lang="en-US" dirty="0">
                <a:latin typeface="+mj-lt"/>
              </a:rPr>
              <a:t>Over the past 4 months, she has noticed progressive, painless bilateral parotid gland enlargement, more prominent on the right side. The swelling is persistent rather than intermittent. Two weeks ago, she developed a firm, non-tender 2.5 cm left cervical lymph node. She reports new-onset fatigue, unintentional 5-kg weight loss, and occasional low-grade fevers (37.8-38.2°C). She denies night sweats, cough, dysphagia, or hoarseness.</a:t>
            </a:r>
          </a:p>
          <a:p>
            <a:r>
              <a:rPr lang="en-US" dirty="0">
                <a:latin typeface="+mj-lt"/>
              </a:rPr>
              <a:t>Her dry eye and dry mouth symptoms have paradoxically worsened despite stable medication use. She has developed new purpuric lesions on her lower extremities over the past month.</a:t>
            </a:r>
          </a:p>
          <a:p>
            <a:pPr marL="0" indent="0">
              <a:buNone/>
            </a:pPr>
            <a:br>
              <a:rPr lang="en-US" dirty="0"/>
            </a:br>
            <a:endParaRPr lang="en-US" dirty="0"/>
          </a:p>
        </p:txBody>
      </p:sp>
    </p:spTree>
    <p:extLst>
      <p:ext uri="{BB962C8B-B14F-4D97-AF65-F5344CB8AC3E}">
        <p14:creationId xmlns:p14="http://schemas.microsoft.com/office/powerpoint/2010/main" val="3317913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CB34-059E-5C21-E26E-9CF4FEA133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18465B-85D6-F4B3-8860-377E96CDF373}"/>
              </a:ext>
            </a:extLst>
          </p:cNvPr>
          <p:cNvSpPr>
            <a:spLocks noGrp="1"/>
          </p:cNvSpPr>
          <p:nvPr>
            <p:ph idx="1"/>
          </p:nvPr>
        </p:nvSpPr>
        <p:spPr/>
        <p:txBody>
          <a:bodyPr>
            <a:normAutofit/>
          </a:bodyPr>
          <a:lstStyle/>
          <a:p>
            <a:r>
              <a:rPr lang="en-US" sz="2000" b="1" dirty="0">
                <a:latin typeface="+mj-lt"/>
              </a:rPr>
              <a:t>Past Medical History:</a:t>
            </a:r>
            <a:endParaRPr lang="en-US" sz="2000" dirty="0">
              <a:latin typeface="+mj-lt"/>
            </a:endParaRPr>
          </a:p>
          <a:p>
            <a:r>
              <a:rPr lang="en-US" sz="2000" dirty="0">
                <a:latin typeface="+mj-lt"/>
              </a:rPr>
              <a:t>Primary Sjögren's syndrome (12 years)</a:t>
            </a:r>
          </a:p>
          <a:p>
            <a:r>
              <a:rPr lang="en-US" sz="2000" dirty="0">
                <a:latin typeface="+mj-lt"/>
              </a:rPr>
              <a:t>Hypothyroidism</a:t>
            </a:r>
          </a:p>
          <a:p>
            <a:r>
              <a:rPr lang="en-US" sz="2000" dirty="0">
                <a:latin typeface="+mj-lt"/>
              </a:rPr>
              <a:t>Raynaud's phenomenon</a:t>
            </a:r>
          </a:p>
          <a:p>
            <a:r>
              <a:rPr lang="en-US" sz="2000" b="1" dirty="0">
                <a:latin typeface="+mj-lt"/>
              </a:rPr>
              <a:t>Medications:</a:t>
            </a:r>
            <a:r>
              <a:rPr lang="en-US" sz="2000" dirty="0">
                <a:latin typeface="+mj-lt"/>
              </a:rPr>
              <a:t> Hydroxychloroquine 400 mg daily, levothyroxine 75 mcg daily, artificial tears, pilocarpine 5 mg TID</a:t>
            </a:r>
          </a:p>
          <a:p>
            <a:r>
              <a:rPr lang="en-US" sz="2000" b="1" dirty="0">
                <a:latin typeface="+mj-lt"/>
              </a:rPr>
              <a:t>Family History:</a:t>
            </a:r>
            <a:r>
              <a:rPr lang="en-US" sz="2000" dirty="0">
                <a:latin typeface="+mj-lt"/>
              </a:rPr>
              <a:t> Mother with rheumatoid arthritis; no family history of lymphoma</a:t>
            </a:r>
          </a:p>
          <a:p>
            <a:pPr marL="0" indent="0">
              <a:buNone/>
            </a:pPr>
            <a:br>
              <a:rPr lang="en-US" dirty="0"/>
            </a:br>
            <a:endParaRPr lang="en-US" dirty="0"/>
          </a:p>
        </p:txBody>
      </p:sp>
    </p:spTree>
    <p:extLst>
      <p:ext uri="{BB962C8B-B14F-4D97-AF65-F5344CB8AC3E}">
        <p14:creationId xmlns:p14="http://schemas.microsoft.com/office/powerpoint/2010/main" val="3737509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9CCA-2457-A2CA-30A9-CCE73BF5B1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3A22A1-4775-02F0-4B3C-E6537E11DEE1}"/>
              </a:ext>
            </a:extLst>
          </p:cNvPr>
          <p:cNvSpPr>
            <a:spLocks noGrp="1"/>
          </p:cNvSpPr>
          <p:nvPr>
            <p:ph idx="1"/>
          </p:nvPr>
        </p:nvSpPr>
        <p:spPr/>
        <p:txBody>
          <a:bodyPr>
            <a:normAutofit fontScale="70000" lnSpcReduction="20000"/>
          </a:bodyPr>
          <a:lstStyle/>
          <a:p>
            <a:r>
              <a:rPr lang="en-US" b="1" dirty="0">
                <a:latin typeface="+mj-lt"/>
              </a:rPr>
              <a:t>Physical Examination:</a:t>
            </a:r>
            <a:endParaRPr lang="en-US" dirty="0">
              <a:latin typeface="+mj-lt"/>
            </a:endParaRPr>
          </a:p>
          <a:p>
            <a:r>
              <a:rPr lang="en-US" dirty="0">
                <a:latin typeface="+mj-lt"/>
              </a:rPr>
              <a:t>Temperature: 37.9°C</a:t>
            </a:r>
          </a:p>
          <a:p>
            <a:r>
              <a:rPr lang="en-US" dirty="0">
                <a:latin typeface="+mj-lt"/>
              </a:rPr>
              <a:t>General: Appears fatigued but not acutely ill</a:t>
            </a:r>
          </a:p>
          <a:p>
            <a:r>
              <a:rPr lang="en-US" dirty="0">
                <a:latin typeface="+mj-lt"/>
              </a:rPr>
              <a:t>HEENT: Bilateral parotid enlargement, right &gt; left (right parotid firm, 4×3 cm; left parotid 3×2 cm), non-tender, no overlying erythema. Dry oral mucosa with minimal pooled saliva. No oral ulcers or masses.</a:t>
            </a:r>
          </a:p>
          <a:p>
            <a:r>
              <a:rPr lang="en-US" dirty="0">
                <a:latin typeface="+mj-lt"/>
              </a:rPr>
              <a:t>Neck: Left level II cervical lymph node 2.5 cm, firm, mobile, non-tender; right level III node 1.5 cm with similar characteristics</a:t>
            </a:r>
          </a:p>
          <a:p>
            <a:r>
              <a:rPr lang="en-US" dirty="0">
                <a:latin typeface="+mj-lt"/>
              </a:rPr>
              <a:t>Lungs: Clear to auscultation</a:t>
            </a:r>
          </a:p>
          <a:p>
            <a:r>
              <a:rPr lang="en-US" dirty="0">
                <a:latin typeface="+mj-lt"/>
              </a:rPr>
              <a:t>Abdomen: Soft, non-tender, no hepatosplenomegaly appreciated</a:t>
            </a:r>
          </a:p>
          <a:p>
            <a:r>
              <a:rPr lang="en-US" dirty="0">
                <a:latin typeface="+mj-lt"/>
              </a:rPr>
              <a:t>Skin: Palpable purpura on bilateral lower extremities</a:t>
            </a:r>
          </a:p>
          <a:p>
            <a:r>
              <a:rPr lang="en-US" dirty="0">
                <a:latin typeface="+mj-lt"/>
              </a:rPr>
              <a:t>Extremities: No peripheral edema</a:t>
            </a:r>
          </a:p>
          <a:p>
            <a:pPr marL="0" indent="0">
              <a:buNone/>
            </a:pPr>
            <a:br>
              <a:rPr lang="en-US" dirty="0"/>
            </a:br>
            <a:endParaRPr lang="en-US" dirty="0"/>
          </a:p>
        </p:txBody>
      </p:sp>
    </p:spTree>
    <p:extLst>
      <p:ext uri="{BB962C8B-B14F-4D97-AF65-F5344CB8AC3E}">
        <p14:creationId xmlns:p14="http://schemas.microsoft.com/office/powerpoint/2010/main" val="2553977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CE94-769D-4AD7-EEFE-3F743E604B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5921BE-BA91-7529-3141-341F767D0BBE}"/>
              </a:ext>
            </a:extLst>
          </p:cNvPr>
          <p:cNvSpPr>
            <a:spLocks noGrp="1"/>
          </p:cNvSpPr>
          <p:nvPr>
            <p:ph idx="1"/>
          </p:nvPr>
        </p:nvSpPr>
        <p:spPr/>
        <p:txBody>
          <a:bodyPr>
            <a:normAutofit fontScale="47500" lnSpcReduction="20000"/>
          </a:bodyPr>
          <a:lstStyle/>
          <a:p>
            <a:r>
              <a:rPr lang="en-US" sz="3600" b="1" dirty="0">
                <a:latin typeface="+mj-lt"/>
              </a:rPr>
              <a:t>Laboratory Results:</a:t>
            </a:r>
            <a:endParaRPr lang="en-US" sz="3600" dirty="0">
              <a:latin typeface="+mj-lt"/>
            </a:endParaRPr>
          </a:p>
          <a:p>
            <a:r>
              <a:rPr lang="en-US" sz="3600" dirty="0">
                <a:latin typeface="+mj-lt"/>
              </a:rPr>
              <a:t>CBC: WBC 3,200/</a:t>
            </a:r>
            <a:r>
              <a:rPr lang="el-GR" sz="3600" dirty="0">
                <a:latin typeface="+mj-lt"/>
              </a:rPr>
              <a:t>μ</a:t>
            </a:r>
            <a:r>
              <a:rPr lang="en-US" sz="3600" dirty="0">
                <a:latin typeface="+mj-lt"/>
              </a:rPr>
              <a:t>L (mild leukopenia), hemoglobin 11.2 g/dL, platelets 142,000/</a:t>
            </a:r>
            <a:r>
              <a:rPr lang="el-GR" sz="3600" dirty="0">
                <a:latin typeface="+mj-lt"/>
              </a:rPr>
              <a:t>μ</a:t>
            </a:r>
            <a:r>
              <a:rPr lang="en-US" sz="3600" dirty="0">
                <a:latin typeface="+mj-lt"/>
              </a:rPr>
              <a:t>L</a:t>
            </a:r>
          </a:p>
          <a:p>
            <a:r>
              <a:rPr lang="en-US" sz="3600" dirty="0">
                <a:latin typeface="+mj-lt"/>
              </a:rPr>
              <a:t>Comprehensive metabolic panel: Normal except total protein 8.9 g/dL (elevated)</a:t>
            </a:r>
          </a:p>
          <a:p>
            <a:r>
              <a:rPr lang="en-US" sz="3600" dirty="0">
                <a:latin typeface="+mj-lt"/>
              </a:rPr>
              <a:t>ESR: 68 mm/</a:t>
            </a:r>
            <a:r>
              <a:rPr lang="en-US" sz="3600" dirty="0" err="1">
                <a:latin typeface="+mj-lt"/>
              </a:rPr>
              <a:t>hr</a:t>
            </a:r>
            <a:endParaRPr lang="en-US" sz="3600" dirty="0">
              <a:latin typeface="+mj-lt"/>
            </a:endParaRPr>
          </a:p>
          <a:p>
            <a:r>
              <a:rPr lang="en-US" sz="3600" dirty="0">
                <a:latin typeface="+mj-lt"/>
              </a:rPr>
              <a:t>CRP: 2.8 mg/dL</a:t>
            </a:r>
          </a:p>
          <a:p>
            <a:r>
              <a:rPr lang="en-US" sz="3600" b="1" dirty="0">
                <a:latin typeface="+mj-lt"/>
              </a:rPr>
              <a:t>Serum protein electrophoresis:</a:t>
            </a:r>
            <a:r>
              <a:rPr lang="en-US" sz="3600" dirty="0">
                <a:latin typeface="+mj-lt"/>
              </a:rPr>
              <a:t> Monoclonal IgM kappa spike (1.8 g/dL)</a:t>
            </a:r>
          </a:p>
          <a:p>
            <a:r>
              <a:rPr lang="en-US" sz="3600" b="1" dirty="0">
                <a:latin typeface="+mj-lt"/>
              </a:rPr>
              <a:t>Immunofixation:</a:t>
            </a:r>
            <a:r>
              <a:rPr lang="en-US" sz="3600" dirty="0">
                <a:latin typeface="+mj-lt"/>
              </a:rPr>
              <a:t> Positive for IgM kappa monoclonal protein</a:t>
            </a:r>
          </a:p>
          <a:p>
            <a:r>
              <a:rPr lang="en-US" sz="3600" dirty="0">
                <a:latin typeface="+mj-lt"/>
              </a:rPr>
              <a:t>Serum free light chains: Kappa 45 mg/L, lambda 18 mg/L (elevated kappa/lambda ratio 2.5)</a:t>
            </a:r>
          </a:p>
          <a:p>
            <a:r>
              <a:rPr lang="en-US" sz="3600" b="1" dirty="0">
                <a:latin typeface="+mj-lt"/>
              </a:rPr>
              <a:t>Cryoglobulins:</a:t>
            </a:r>
            <a:r>
              <a:rPr lang="en-US" sz="3600" dirty="0">
                <a:latin typeface="+mj-lt"/>
              </a:rPr>
              <a:t> Positive (type II mixed cryoglobulinemia)</a:t>
            </a:r>
          </a:p>
          <a:p>
            <a:r>
              <a:rPr lang="en-US" sz="3600" dirty="0">
                <a:latin typeface="+mj-lt"/>
              </a:rPr>
              <a:t>C3: 72 mg/dL (low), C4: 8 mg/dL (markedly low)</a:t>
            </a:r>
          </a:p>
          <a:p>
            <a:r>
              <a:rPr lang="en-US" sz="3600" dirty="0">
                <a:latin typeface="+mj-lt"/>
              </a:rPr>
              <a:t>RF: 485 IU/mL (markedly elevated from baseline of 120)</a:t>
            </a:r>
          </a:p>
          <a:p>
            <a:r>
              <a:rPr lang="en-US" sz="3600" dirty="0">
                <a:latin typeface="+mj-lt"/>
              </a:rPr>
              <a:t>Anti-SSA/Ro: Positive (stable), Anti-SSB/La: Positive (stable)</a:t>
            </a:r>
          </a:p>
          <a:p>
            <a:r>
              <a:rPr lang="en-US" sz="3600" dirty="0">
                <a:latin typeface="+mj-lt"/>
              </a:rPr>
              <a:t>LDH: 312 U/L (mildly elevated)</a:t>
            </a:r>
          </a:p>
          <a:p>
            <a:r>
              <a:rPr lang="en-US" sz="3600" dirty="0">
                <a:latin typeface="+mj-lt"/>
              </a:rPr>
              <a:t>Beta-2 </a:t>
            </a:r>
            <a:r>
              <a:rPr lang="en-US" sz="3600" dirty="0" err="1">
                <a:latin typeface="+mj-lt"/>
              </a:rPr>
              <a:t>microglobulin</a:t>
            </a:r>
            <a:r>
              <a:rPr lang="en-US" sz="3600" dirty="0">
                <a:latin typeface="+mj-lt"/>
              </a:rPr>
              <a:t>: 4.2 mg/L (elevated)</a:t>
            </a:r>
          </a:p>
          <a:p>
            <a:endParaRPr lang="en-US" dirty="0"/>
          </a:p>
        </p:txBody>
      </p:sp>
    </p:spTree>
    <p:extLst>
      <p:ext uri="{BB962C8B-B14F-4D97-AF65-F5344CB8AC3E}">
        <p14:creationId xmlns:p14="http://schemas.microsoft.com/office/powerpoint/2010/main" val="3418042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F396-9EC4-6BD3-AC6C-5E7332B164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DC22B2-94B7-4635-83BC-59DCB7DEEDF9}"/>
              </a:ext>
            </a:extLst>
          </p:cNvPr>
          <p:cNvSpPr>
            <a:spLocks noGrp="1"/>
          </p:cNvSpPr>
          <p:nvPr>
            <p:ph idx="1"/>
          </p:nvPr>
        </p:nvSpPr>
        <p:spPr/>
        <p:txBody>
          <a:bodyPr>
            <a:normAutofit fontScale="92500" lnSpcReduction="10000"/>
          </a:bodyPr>
          <a:lstStyle/>
          <a:p>
            <a:r>
              <a:rPr lang="en-US" sz="2400" b="1" dirty="0">
                <a:latin typeface="+mj-lt"/>
              </a:rPr>
              <a:t>Imaging:</a:t>
            </a:r>
            <a:endParaRPr lang="en-US" sz="2400" dirty="0">
              <a:latin typeface="+mj-lt"/>
            </a:endParaRPr>
          </a:p>
          <a:p>
            <a:r>
              <a:rPr lang="en-US" sz="2400" b="1" dirty="0">
                <a:latin typeface="+mj-lt"/>
              </a:rPr>
              <a:t>CT neck/chest/abdomen/pelvis with contrast:</a:t>
            </a:r>
            <a:endParaRPr lang="en-US" sz="2400" dirty="0">
              <a:latin typeface="+mj-lt"/>
            </a:endParaRPr>
          </a:p>
          <a:p>
            <a:r>
              <a:rPr lang="en-US" sz="2400" dirty="0">
                <a:latin typeface="+mj-lt"/>
              </a:rPr>
              <a:t>Bilateral parotid gland enlargement with heterogeneous enhancement</a:t>
            </a:r>
          </a:p>
          <a:p>
            <a:r>
              <a:rPr lang="en-US" sz="2400" dirty="0">
                <a:latin typeface="+mj-lt"/>
              </a:rPr>
              <a:t>Multiple enlarged cervical lymph nodes bilaterally (largest 2.6 cm left level II)</a:t>
            </a:r>
          </a:p>
          <a:p>
            <a:r>
              <a:rPr lang="en-US" sz="2400" dirty="0">
                <a:latin typeface="+mj-lt"/>
              </a:rPr>
              <a:t>Small mediastinal and hilar lymphadenopathy</a:t>
            </a:r>
          </a:p>
          <a:p>
            <a:r>
              <a:rPr lang="en-US" sz="2400" dirty="0">
                <a:latin typeface="+mj-lt"/>
              </a:rPr>
              <a:t>Mild splenomegaly (13 cm)</a:t>
            </a:r>
          </a:p>
          <a:p>
            <a:r>
              <a:rPr lang="en-US" sz="2400" dirty="0">
                <a:latin typeface="+mj-lt"/>
              </a:rPr>
              <a:t>No pulmonary nodules or masses</a:t>
            </a:r>
          </a:p>
          <a:p>
            <a:r>
              <a:rPr lang="en-US" sz="2400" b="1" dirty="0">
                <a:latin typeface="+mj-lt"/>
              </a:rPr>
              <a:t>PET-CT:</a:t>
            </a:r>
            <a:endParaRPr lang="en-US" sz="2400" dirty="0">
              <a:latin typeface="+mj-lt"/>
            </a:endParaRPr>
          </a:p>
          <a:p>
            <a:r>
              <a:rPr lang="en-US" sz="2400" dirty="0">
                <a:latin typeface="+mj-lt"/>
              </a:rPr>
              <a:t>Moderate FDG uptake in bilateral parotid glands (</a:t>
            </a:r>
            <a:r>
              <a:rPr lang="en-US" sz="2400" dirty="0" err="1">
                <a:latin typeface="+mj-lt"/>
              </a:rPr>
              <a:t>SUVmax</a:t>
            </a:r>
            <a:r>
              <a:rPr lang="en-US" sz="2400" dirty="0">
                <a:latin typeface="+mj-lt"/>
              </a:rPr>
              <a:t> 6.8 right, 5.2 left)</a:t>
            </a:r>
          </a:p>
          <a:p>
            <a:r>
              <a:rPr lang="en-US" sz="2400" dirty="0">
                <a:latin typeface="+mj-lt"/>
              </a:rPr>
              <a:t>FDG-avid cervical, mediastinal, and retroperitoneal lymphadenopathy</a:t>
            </a:r>
          </a:p>
          <a:p>
            <a:r>
              <a:rPr lang="en-US" sz="2400" dirty="0">
                <a:latin typeface="+mj-lt"/>
              </a:rPr>
              <a:t>Mild splenic uptake</a:t>
            </a:r>
          </a:p>
          <a:p>
            <a:endParaRPr lang="en-US" dirty="0"/>
          </a:p>
        </p:txBody>
      </p:sp>
    </p:spTree>
    <p:extLst>
      <p:ext uri="{BB962C8B-B14F-4D97-AF65-F5344CB8AC3E}">
        <p14:creationId xmlns:p14="http://schemas.microsoft.com/office/powerpoint/2010/main" val="343550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C95B-CB66-ABCA-0931-DE5835D7B43A}"/>
              </a:ext>
            </a:extLst>
          </p:cNvPr>
          <p:cNvSpPr>
            <a:spLocks noGrp="1"/>
          </p:cNvSpPr>
          <p:nvPr>
            <p:ph type="title"/>
          </p:nvPr>
        </p:nvSpPr>
        <p:spPr/>
        <p:txBody>
          <a:bodyPr/>
          <a:lstStyle/>
          <a:p>
            <a:r>
              <a:rPr lang="en-US" dirty="0"/>
              <a:t>MODERN DEFINITION</a:t>
            </a:r>
          </a:p>
        </p:txBody>
      </p:sp>
      <p:sp>
        <p:nvSpPr>
          <p:cNvPr id="3" name="Content Placeholder 2">
            <a:extLst>
              <a:ext uri="{FF2B5EF4-FFF2-40B4-BE49-F238E27FC236}">
                <a16:creationId xmlns:a16="http://schemas.microsoft.com/office/drawing/2014/main" id="{28ADB512-65ED-5162-5D01-96CC3C8BA0E9}"/>
              </a:ext>
            </a:extLst>
          </p:cNvPr>
          <p:cNvSpPr>
            <a:spLocks noGrp="1"/>
          </p:cNvSpPr>
          <p:nvPr>
            <p:ph idx="1"/>
          </p:nvPr>
        </p:nvSpPr>
        <p:spPr/>
        <p:txBody>
          <a:bodyPr/>
          <a:lstStyle/>
          <a:p>
            <a:r>
              <a:rPr lang="en-US" sz="2000" dirty="0">
                <a:latin typeface="+mj-lt"/>
              </a:rPr>
              <a:t>Durack &amp; Street- 1990</a:t>
            </a:r>
          </a:p>
          <a:p>
            <a:r>
              <a:rPr lang="en-US" sz="2000" dirty="0">
                <a:latin typeface="+mj-lt"/>
              </a:rPr>
              <a:t>Included outpatient evaluation</a:t>
            </a:r>
          </a:p>
          <a:p>
            <a:r>
              <a:rPr lang="en-US" sz="2000" dirty="0">
                <a:latin typeface="+mj-lt"/>
              </a:rPr>
              <a:t>≥ 3 days inpatient OR ≥ 2 outpatient visits</a:t>
            </a:r>
          </a:p>
          <a:p>
            <a:r>
              <a:rPr lang="en-US" sz="2000" dirty="0">
                <a:latin typeface="+mj-lt"/>
              </a:rPr>
              <a:t>Recognized new subgroups</a:t>
            </a:r>
          </a:p>
          <a:p>
            <a:endParaRPr lang="en-US" dirty="0"/>
          </a:p>
        </p:txBody>
      </p:sp>
    </p:spTree>
    <p:extLst>
      <p:ext uri="{BB962C8B-B14F-4D97-AF65-F5344CB8AC3E}">
        <p14:creationId xmlns:p14="http://schemas.microsoft.com/office/powerpoint/2010/main" val="2228855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80B1-92B0-5605-CFD6-2E532F3A39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023406-1922-2AB0-9C06-176B42977F6E}"/>
              </a:ext>
            </a:extLst>
          </p:cNvPr>
          <p:cNvSpPr>
            <a:spLocks noGrp="1"/>
          </p:cNvSpPr>
          <p:nvPr>
            <p:ph idx="1"/>
          </p:nvPr>
        </p:nvSpPr>
        <p:spPr/>
        <p:txBody>
          <a:bodyPr>
            <a:normAutofit fontScale="85000" lnSpcReduction="20000"/>
          </a:bodyPr>
          <a:lstStyle/>
          <a:p>
            <a:r>
              <a:rPr lang="en-US" sz="2600" b="1" dirty="0">
                <a:latin typeface="+mj-lt"/>
              </a:rPr>
              <a:t>Diagnostic Procedures:</a:t>
            </a:r>
            <a:endParaRPr lang="en-US" sz="2600" dirty="0">
              <a:latin typeface="+mj-lt"/>
            </a:endParaRPr>
          </a:p>
          <a:p>
            <a:r>
              <a:rPr lang="en-US" sz="2600" b="1" dirty="0">
                <a:latin typeface="+mj-lt"/>
              </a:rPr>
              <a:t>Excisional biopsy of left cervical lymph node:</a:t>
            </a:r>
            <a:endParaRPr lang="en-US" sz="2600" dirty="0">
              <a:latin typeface="+mj-lt"/>
            </a:endParaRPr>
          </a:p>
          <a:p>
            <a:r>
              <a:rPr lang="en-US" sz="2600" b="1" dirty="0">
                <a:latin typeface="+mj-lt"/>
              </a:rPr>
              <a:t>Pathology:</a:t>
            </a:r>
            <a:r>
              <a:rPr lang="en-US" sz="2600" dirty="0">
                <a:latin typeface="+mj-lt"/>
              </a:rPr>
              <a:t> Effacement of normal lymph node architecture by a monotonous proliferation of small to medium-sized lymphocytes with abundant pale cytoplasm (</a:t>
            </a:r>
            <a:r>
              <a:rPr lang="en-US" sz="2600" dirty="0" err="1">
                <a:latin typeface="+mj-lt"/>
              </a:rPr>
              <a:t>monocytoid</a:t>
            </a:r>
            <a:r>
              <a:rPr lang="en-US" sz="2600" dirty="0">
                <a:latin typeface="+mj-lt"/>
              </a:rPr>
              <a:t> appearance) and scattered plasma cells. Lymphoepithelial lesions present. Dutcher bodies noted.</a:t>
            </a:r>
          </a:p>
          <a:p>
            <a:r>
              <a:rPr lang="en-US" sz="2600" b="1" dirty="0">
                <a:latin typeface="+mj-lt"/>
              </a:rPr>
              <a:t>Immunohistochemistry:</a:t>
            </a:r>
            <a:r>
              <a:rPr lang="en-US" sz="2600" dirty="0">
                <a:latin typeface="+mj-lt"/>
              </a:rPr>
              <a:t> CD20+, CD79a+, BCL2+, CD5-, CD10-, CD23-, cyclin D1-. Kappa light chain restriction confirmed. Ki-67 proliferation index 15%.</a:t>
            </a:r>
          </a:p>
          <a:p>
            <a:r>
              <a:rPr lang="en-US" sz="2600" b="1" dirty="0">
                <a:latin typeface="+mj-lt"/>
              </a:rPr>
              <a:t>Flow cytometry:</a:t>
            </a:r>
            <a:r>
              <a:rPr lang="en-US" sz="2600" dirty="0">
                <a:latin typeface="+mj-lt"/>
              </a:rPr>
              <a:t> Monoclonal B-cell population with kappa light chain restriction</a:t>
            </a:r>
          </a:p>
          <a:p>
            <a:r>
              <a:rPr lang="en-US" sz="2600" b="1" dirty="0">
                <a:latin typeface="+mj-lt"/>
              </a:rPr>
              <a:t>FISH:</a:t>
            </a:r>
            <a:r>
              <a:rPr lang="en-US" sz="2600" dirty="0">
                <a:latin typeface="+mj-lt"/>
              </a:rPr>
              <a:t> No evidence of t(11;14), t(14;18), or MYC rearrangement</a:t>
            </a:r>
          </a:p>
          <a:p>
            <a:r>
              <a:rPr lang="en-US" sz="2600" b="1" dirty="0">
                <a:latin typeface="+mj-lt"/>
              </a:rPr>
              <a:t>Molecular studies:</a:t>
            </a:r>
            <a:r>
              <a:rPr lang="en-US" sz="2600" dirty="0">
                <a:latin typeface="+mj-lt"/>
              </a:rPr>
              <a:t> IGH gene rearrangement detected, confirming clonality</a:t>
            </a:r>
          </a:p>
          <a:p>
            <a:r>
              <a:rPr lang="en-US" sz="2600" b="1" dirty="0">
                <a:latin typeface="+mj-lt"/>
              </a:rPr>
              <a:t>Final Diagnosis:</a:t>
            </a:r>
            <a:r>
              <a:rPr lang="en-US" sz="2600" dirty="0">
                <a:latin typeface="+mj-lt"/>
              </a:rPr>
              <a:t> </a:t>
            </a:r>
            <a:r>
              <a:rPr lang="en-US" sz="2600" b="1" dirty="0" err="1">
                <a:latin typeface="+mj-lt"/>
              </a:rPr>
              <a:t>Extranodal</a:t>
            </a:r>
            <a:r>
              <a:rPr lang="en-US" sz="2600" b="1" dirty="0">
                <a:latin typeface="+mj-lt"/>
              </a:rPr>
              <a:t> marginal zone lymphoma of mucosa-associated lymphoid tissue (MALT lymphoma), stage IV, with parotid gland and nodal involvement, arising in the setting of primary Sjögren's syndrome</a:t>
            </a:r>
            <a:endParaRPr lang="en-US" sz="2600" dirty="0">
              <a:latin typeface="+mj-lt"/>
            </a:endParaRPr>
          </a:p>
          <a:p>
            <a:endParaRPr lang="en-US" dirty="0"/>
          </a:p>
        </p:txBody>
      </p:sp>
    </p:spTree>
    <p:extLst>
      <p:ext uri="{BB962C8B-B14F-4D97-AF65-F5344CB8AC3E}">
        <p14:creationId xmlns:p14="http://schemas.microsoft.com/office/powerpoint/2010/main" val="393258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3E62-C738-C5DF-B76F-EA6DFCFD56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EB1A04-2A98-B538-EC27-129D29DBF133}"/>
              </a:ext>
            </a:extLst>
          </p:cNvPr>
          <p:cNvSpPr>
            <a:spLocks noGrp="1"/>
          </p:cNvSpPr>
          <p:nvPr>
            <p:ph idx="1"/>
          </p:nvPr>
        </p:nvSpPr>
        <p:spPr/>
        <p:txBody>
          <a:bodyPr>
            <a:normAutofit fontScale="77500" lnSpcReduction="20000"/>
          </a:bodyPr>
          <a:lstStyle/>
          <a:p>
            <a:r>
              <a:rPr lang="en-US" b="1" dirty="0">
                <a:latin typeface="+mj-lt"/>
              </a:rPr>
              <a:t>MALT lymphoma complicates long-standing Sjögren's syndrome</a:t>
            </a:r>
            <a:r>
              <a:rPr lang="en-US" dirty="0">
                <a:latin typeface="+mj-lt"/>
              </a:rPr>
              <a:t>, occurring in approximately </a:t>
            </a:r>
            <a:r>
              <a:rPr lang="en-US" b="1" dirty="0">
                <a:latin typeface="+mj-lt"/>
              </a:rPr>
              <a:t>5-10% of Sjögren's patients</a:t>
            </a:r>
            <a:r>
              <a:rPr lang="en-US" dirty="0">
                <a:latin typeface="+mj-lt"/>
              </a:rPr>
              <a:t> over their lifetime. The </a:t>
            </a:r>
            <a:r>
              <a:rPr lang="en-US" b="1" dirty="0">
                <a:latin typeface="+mj-lt"/>
              </a:rPr>
              <a:t>risk of non-Hodgkin lymphoma in Sjögren's syndrome is increased 7-19  fold</a:t>
            </a:r>
            <a:r>
              <a:rPr lang="en-US" dirty="0">
                <a:latin typeface="+mj-lt"/>
              </a:rPr>
              <a:t> compared to the general population, with MALT lymphoma being the most common subtype (48-75% of cases).</a:t>
            </a:r>
          </a:p>
          <a:p>
            <a:r>
              <a:rPr lang="en-US" b="1" dirty="0">
                <a:latin typeface="+mj-lt"/>
              </a:rPr>
              <a:t>Key clinical features that raised suspicion for lymphoma:</a:t>
            </a:r>
            <a:endParaRPr lang="en-US" dirty="0">
              <a:latin typeface="+mj-lt"/>
            </a:endParaRPr>
          </a:p>
          <a:p>
            <a:r>
              <a:rPr lang="en-US" b="1" dirty="0">
                <a:latin typeface="+mj-lt"/>
              </a:rPr>
              <a:t>Persistent parotid swelling</a:t>
            </a:r>
            <a:r>
              <a:rPr lang="en-US" dirty="0">
                <a:latin typeface="+mj-lt"/>
              </a:rPr>
              <a:t> (rather than recurrent episodic swelling)</a:t>
            </a:r>
          </a:p>
          <a:p>
            <a:r>
              <a:rPr lang="en-US" b="1" dirty="0">
                <a:latin typeface="+mj-lt"/>
              </a:rPr>
              <a:t>Palpable purpura</a:t>
            </a:r>
            <a:r>
              <a:rPr lang="en-US" dirty="0">
                <a:latin typeface="+mj-lt"/>
              </a:rPr>
              <a:t> suggesting cryoglobulinemic vasculitis</a:t>
            </a:r>
          </a:p>
          <a:p>
            <a:r>
              <a:rPr lang="en-US" b="1" dirty="0">
                <a:latin typeface="+mj-lt"/>
              </a:rPr>
              <a:t>Monoclonal gammopathy</a:t>
            </a:r>
            <a:r>
              <a:rPr lang="en-US" dirty="0">
                <a:latin typeface="+mj-lt"/>
              </a:rPr>
              <a:t> (IgM kappa spike)</a:t>
            </a:r>
          </a:p>
          <a:p>
            <a:r>
              <a:rPr lang="en-US" b="1" dirty="0">
                <a:latin typeface="+mj-lt"/>
              </a:rPr>
              <a:t>Type II mixed cryoglobulinemia</a:t>
            </a:r>
            <a:endParaRPr lang="en-US" dirty="0">
              <a:latin typeface="+mj-lt"/>
            </a:endParaRPr>
          </a:p>
          <a:p>
            <a:r>
              <a:rPr lang="en-US" b="1" dirty="0">
                <a:latin typeface="+mj-lt"/>
              </a:rPr>
              <a:t>Severe hypocomplementemia</a:t>
            </a:r>
            <a:r>
              <a:rPr lang="en-US" dirty="0">
                <a:latin typeface="+mj-lt"/>
              </a:rPr>
              <a:t> (C4 &lt;8 mg/dL)</a:t>
            </a:r>
          </a:p>
          <a:p>
            <a:r>
              <a:rPr lang="en-US" b="1" dirty="0">
                <a:latin typeface="+mj-lt"/>
              </a:rPr>
              <a:t>Constitutional symptoms</a:t>
            </a:r>
            <a:r>
              <a:rPr lang="en-US" dirty="0">
                <a:latin typeface="+mj-lt"/>
              </a:rPr>
              <a:t> (fever, weight loss, fatigue)</a:t>
            </a:r>
          </a:p>
          <a:p>
            <a:r>
              <a:rPr lang="en-US" b="1" dirty="0">
                <a:latin typeface="+mj-lt"/>
              </a:rPr>
              <a:t>Lymphadenopathy</a:t>
            </a:r>
            <a:r>
              <a:rPr lang="en-US" dirty="0">
                <a:latin typeface="+mj-lt"/>
              </a:rPr>
              <a:t> beyond typical Sjögren's presentation</a:t>
            </a:r>
          </a:p>
          <a:p>
            <a:endParaRPr lang="en-US" dirty="0"/>
          </a:p>
        </p:txBody>
      </p:sp>
    </p:spTree>
    <p:extLst>
      <p:ext uri="{BB962C8B-B14F-4D97-AF65-F5344CB8AC3E}">
        <p14:creationId xmlns:p14="http://schemas.microsoft.com/office/powerpoint/2010/main" val="3226566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7655C-58D3-B8C1-D9D2-FB7230D907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B3E0F6-F294-52C7-86E0-398596C5774A}"/>
              </a:ext>
            </a:extLst>
          </p:cNvPr>
          <p:cNvSpPr>
            <a:spLocks noGrp="1"/>
          </p:cNvSpPr>
          <p:nvPr>
            <p:ph idx="1"/>
          </p:nvPr>
        </p:nvSpPr>
        <p:spPr/>
        <p:txBody>
          <a:bodyPr>
            <a:normAutofit/>
          </a:bodyPr>
          <a:lstStyle/>
          <a:p>
            <a:r>
              <a:rPr lang="en-US" sz="2000" dirty="0">
                <a:latin typeface="+mj-lt"/>
              </a:rPr>
              <a:t>The presence of </a:t>
            </a:r>
            <a:r>
              <a:rPr lang="en-US" sz="2000" b="1" dirty="0">
                <a:latin typeface="+mj-lt"/>
              </a:rPr>
              <a:t>germinal center-like structures in salivary gland biopsies</a:t>
            </a:r>
            <a:r>
              <a:rPr lang="en-US" sz="2000" dirty="0">
                <a:latin typeface="+mj-lt"/>
              </a:rPr>
              <a:t> (ectopic lymphoid tissue) is also a strong predictor, though not assessed in this case. </a:t>
            </a:r>
          </a:p>
          <a:p>
            <a:r>
              <a:rPr lang="en-US" sz="2000" dirty="0">
                <a:latin typeface="+mj-lt"/>
              </a:rPr>
              <a:t>Patients with multiple risk factors have up to a </a:t>
            </a:r>
            <a:r>
              <a:rPr lang="en-US" sz="2000" b="1" dirty="0">
                <a:latin typeface="+mj-lt"/>
              </a:rPr>
              <a:t>40% cumulative risk of lymphoma at 15 years</a:t>
            </a:r>
            <a:r>
              <a:rPr lang="en-US" sz="2000" dirty="0">
                <a:latin typeface="+mj-lt"/>
              </a:rPr>
              <a:t>.</a:t>
            </a:r>
          </a:p>
          <a:p>
            <a:endParaRPr lang="en-US" dirty="0"/>
          </a:p>
        </p:txBody>
      </p:sp>
    </p:spTree>
    <p:extLst>
      <p:ext uri="{BB962C8B-B14F-4D97-AF65-F5344CB8AC3E}">
        <p14:creationId xmlns:p14="http://schemas.microsoft.com/office/powerpoint/2010/main" val="3870220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2C37CB-ED2B-9FD7-B15B-2E197A8D498B}"/>
              </a:ext>
            </a:extLst>
          </p:cNvPr>
          <p:cNvPicPr>
            <a:picLocks noChangeAspect="1"/>
          </p:cNvPicPr>
          <p:nvPr/>
        </p:nvPicPr>
        <p:blipFill>
          <a:blip r:embed="rId2"/>
          <a:stretch>
            <a:fillRect/>
          </a:stretch>
        </p:blipFill>
        <p:spPr>
          <a:xfrm>
            <a:off x="2209800" y="1900171"/>
            <a:ext cx="7772400" cy="3057657"/>
          </a:xfrm>
          <a:prstGeom prst="rect">
            <a:avLst/>
          </a:prstGeom>
        </p:spPr>
      </p:pic>
    </p:spTree>
    <p:extLst>
      <p:ext uri="{BB962C8B-B14F-4D97-AF65-F5344CB8AC3E}">
        <p14:creationId xmlns:p14="http://schemas.microsoft.com/office/powerpoint/2010/main" val="384550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CE7A-43C6-5B2F-6FE3-C7C0AE113FD0}"/>
              </a:ext>
            </a:extLst>
          </p:cNvPr>
          <p:cNvSpPr>
            <a:spLocks noGrp="1"/>
          </p:cNvSpPr>
          <p:nvPr>
            <p:ph type="title"/>
          </p:nvPr>
        </p:nvSpPr>
        <p:spPr/>
        <p:txBody>
          <a:bodyPr/>
          <a:lstStyle/>
          <a:p>
            <a:r>
              <a:rPr lang="en-US" dirty="0"/>
              <a:t>CASE 4</a:t>
            </a:r>
          </a:p>
        </p:txBody>
      </p:sp>
      <p:sp>
        <p:nvSpPr>
          <p:cNvPr id="3" name="Content Placeholder 2">
            <a:extLst>
              <a:ext uri="{FF2B5EF4-FFF2-40B4-BE49-F238E27FC236}">
                <a16:creationId xmlns:a16="http://schemas.microsoft.com/office/drawing/2014/main" id="{3B395C7E-9688-AEE0-D087-26A673E96543}"/>
              </a:ext>
            </a:extLst>
          </p:cNvPr>
          <p:cNvSpPr>
            <a:spLocks noGrp="1"/>
          </p:cNvSpPr>
          <p:nvPr>
            <p:ph idx="1"/>
          </p:nvPr>
        </p:nvSpPr>
        <p:spPr/>
        <p:txBody>
          <a:bodyPr>
            <a:normAutofit fontScale="70000" lnSpcReduction="20000"/>
          </a:bodyPr>
          <a:lstStyle/>
          <a:p>
            <a:r>
              <a:rPr lang="en-US" dirty="0">
                <a:latin typeface="+mj-lt"/>
              </a:rPr>
              <a:t>28-year-old woman- </a:t>
            </a:r>
            <a:r>
              <a:rPr lang="en-US" b="1" dirty="0">
                <a:latin typeface="+mj-lt"/>
              </a:rPr>
              <a:t>Chief Complaint:</a:t>
            </a:r>
            <a:r>
              <a:rPr lang="en-US" dirty="0">
                <a:latin typeface="+mj-lt"/>
              </a:rPr>
              <a:t> High fevers and rash for 3 weeks</a:t>
            </a:r>
          </a:p>
          <a:p>
            <a:r>
              <a:rPr lang="en-US" b="1" dirty="0">
                <a:latin typeface="+mj-lt"/>
              </a:rPr>
              <a:t>History of Present Illness:</a:t>
            </a:r>
            <a:endParaRPr lang="en-US" dirty="0">
              <a:latin typeface="+mj-lt"/>
            </a:endParaRPr>
          </a:p>
          <a:p>
            <a:r>
              <a:rPr lang="en-US" dirty="0">
                <a:latin typeface="+mj-lt"/>
              </a:rPr>
              <a:t>The patient presents with a 3-week history of daily high-spiking fevers reaching 39.5-40°C, typically occurring in the late afternoon and evening, with return to normal or near-normal temperatures by morning. She describes severe fatigue, diffuse myalgias, and a 4-kg unintentional weight loss. She has noted a recurrent, non-pruritic, salmon-pink rash on her trunk and proximal extremities that appears during febrile episodes and fades when her temperature normalizes—she initially dismissed it as a "heat rash."</a:t>
            </a:r>
          </a:p>
          <a:p>
            <a:r>
              <a:rPr lang="en-US" dirty="0">
                <a:latin typeface="+mj-lt"/>
              </a:rPr>
              <a:t>She reports severe sore throat for the past 2 weeks without cough, rhinorrhea, or nasal congestion. She has developed bilateral wrist, knee, and ankle pain with morning stiffness lasting approximately 2 hours. She denies photosensitivity, oral ulcers, Raynaud's phenomenon, or sicca symptoms.</a:t>
            </a:r>
          </a:p>
          <a:p>
            <a:r>
              <a:rPr lang="en-US" dirty="0">
                <a:latin typeface="+mj-lt"/>
              </a:rPr>
              <a:t>She was seen at an urgent care 10 days ago and prescribed amoxicillin-clavulanate for presumed pharyngitis without improvement. Blood cultures and a </a:t>
            </a:r>
            <a:r>
              <a:rPr lang="en-US" dirty="0" err="1">
                <a:latin typeface="+mj-lt"/>
              </a:rPr>
              <a:t>monospot</a:t>
            </a:r>
            <a:r>
              <a:rPr lang="en-US" dirty="0">
                <a:latin typeface="+mj-lt"/>
              </a:rPr>
              <a:t> test were negative.</a:t>
            </a:r>
          </a:p>
          <a:p>
            <a:r>
              <a:rPr lang="en-US" b="1" dirty="0">
                <a:latin typeface="+mj-lt"/>
              </a:rPr>
              <a:t>Past Medical History:</a:t>
            </a:r>
            <a:r>
              <a:rPr lang="en-US" dirty="0">
                <a:latin typeface="+mj-lt"/>
              </a:rPr>
              <a:t> None</a:t>
            </a:r>
          </a:p>
          <a:p>
            <a:pPr marL="0" indent="0">
              <a:buNone/>
            </a:pPr>
            <a:br>
              <a:rPr lang="en-US" dirty="0"/>
            </a:br>
            <a:endParaRPr lang="en-US" dirty="0"/>
          </a:p>
        </p:txBody>
      </p:sp>
    </p:spTree>
    <p:extLst>
      <p:ext uri="{BB962C8B-B14F-4D97-AF65-F5344CB8AC3E}">
        <p14:creationId xmlns:p14="http://schemas.microsoft.com/office/powerpoint/2010/main" val="2657131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FBE5-C44C-E2BD-2A55-9057AC3A41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7C13B3-AADA-9734-67DC-9EE6891A874F}"/>
              </a:ext>
            </a:extLst>
          </p:cNvPr>
          <p:cNvSpPr>
            <a:spLocks noGrp="1"/>
          </p:cNvSpPr>
          <p:nvPr>
            <p:ph idx="1"/>
          </p:nvPr>
        </p:nvSpPr>
        <p:spPr/>
        <p:txBody>
          <a:bodyPr>
            <a:normAutofit fontScale="77500" lnSpcReduction="20000"/>
          </a:bodyPr>
          <a:lstStyle/>
          <a:p>
            <a:r>
              <a:rPr lang="en-US" b="1" dirty="0">
                <a:latin typeface="+mj-lt"/>
              </a:rPr>
              <a:t>Medications:</a:t>
            </a:r>
            <a:r>
              <a:rPr lang="en-US" dirty="0">
                <a:latin typeface="+mj-lt"/>
              </a:rPr>
              <a:t> Ibuprofen 600 mg PRN (minimal relief)</a:t>
            </a:r>
          </a:p>
          <a:p>
            <a:r>
              <a:rPr lang="en-US" b="1" dirty="0">
                <a:latin typeface="+mj-lt"/>
              </a:rPr>
              <a:t>Social History:</a:t>
            </a:r>
            <a:r>
              <a:rPr lang="en-US" dirty="0">
                <a:latin typeface="+mj-lt"/>
              </a:rPr>
              <a:t> Works as a graphic designer; no tobacco, alcohol, or illicit drug use; no recent travel; no sick contacts</a:t>
            </a:r>
          </a:p>
          <a:p>
            <a:r>
              <a:rPr lang="en-US" b="1" dirty="0">
                <a:latin typeface="+mj-lt"/>
              </a:rPr>
              <a:t>Family History:</a:t>
            </a:r>
            <a:r>
              <a:rPr lang="en-US" dirty="0">
                <a:latin typeface="+mj-lt"/>
              </a:rPr>
              <a:t> No autoimmune or rheumatologic diseases</a:t>
            </a:r>
          </a:p>
          <a:p>
            <a:r>
              <a:rPr lang="en-US" b="1" dirty="0">
                <a:latin typeface="+mj-lt"/>
              </a:rPr>
              <a:t>Physical Examination:</a:t>
            </a:r>
            <a:endParaRPr lang="en-US" dirty="0">
              <a:latin typeface="+mj-lt"/>
            </a:endParaRPr>
          </a:p>
          <a:p>
            <a:r>
              <a:rPr lang="en-US" dirty="0">
                <a:latin typeface="+mj-lt"/>
              </a:rPr>
              <a:t>Temperature: 39.8°C (obtained during late afternoon evaluation)</a:t>
            </a:r>
          </a:p>
          <a:p>
            <a:r>
              <a:rPr lang="en-US" dirty="0">
                <a:latin typeface="+mj-lt"/>
              </a:rPr>
              <a:t>Heart rate: 112 bpm</a:t>
            </a:r>
          </a:p>
          <a:p>
            <a:r>
              <a:rPr lang="en-US" dirty="0">
                <a:latin typeface="+mj-lt"/>
              </a:rPr>
              <a:t>Blood pressure: 118/72 mmHg</a:t>
            </a:r>
          </a:p>
          <a:p>
            <a:r>
              <a:rPr lang="en-US" dirty="0">
                <a:latin typeface="+mj-lt"/>
              </a:rPr>
              <a:t>General: Ill-appearing young woman, appears fatigued</a:t>
            </a:r>
          </a:p>
          <a:p>
            <a:r>
              <a:rPr lang="en-US" dirty="0">
                <a:latin typeface="+mj-lt"/>
              </a:rPr>
              <a:t>Skin: </a:t>
            </a:r>
            <a:r>
              <a:rPr lang="en-US" b="1" dirty="0">
                <a:latin typeface="+mj-lt"/>
              </a:rPr>
              <a:t>Evanescent salmon-pink maculopapular rash</a:t>
            </a:r>
            <a:r>
              <a:rPr lang="en-US" dirty="0">
                <a:latin typeface="+mj-lt"/>
              </a:rPr>
              <a:t> on anterior chest, upper back, and proximal upper extremities; lesions are flat to slightly raised, non-pruritic, blanching; Koebner phenomenon present (rash accentuated at waistband and bra line)</a:t>
            </a:r>
          </a:p>
          <a:p>
            <a:endParaRPr lang="en-US" dirty="0"/>
          </a:p>
        </p:txBody>
      </p:sp>
    </p:spTree>
    <p:extLst>
      <p:ext uri="{BB962C8B-B14F-4D97-AF65-F5344CB8AC3E}">
        <p14:creationId xmlns:p14="http://schemas.microsoft.com/office/powerpoint/2010/main" val="454036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E681-0E8F-FC85-D7FC-F4CE3E0669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832FAC-DD4C-DDB3-1902-5692BBCE20EC}"/>
              </a:ext>
            </a:extLst>
          </p:cNvPr>
          <p:cNvSpPr>
            <a:spLocks noGrp="1"/>
          </p:cNvSpPr>
          <p:nvPr>
            <p:ph idx="1"/>
          </p:nvPr>
        </p:nvSpPr>
        <p:spPr/>
        <p:txBody>
          <a:bodyPr>
            <a:normAutofit fontScale="92500" lnSpcReduction="10000"/>
          </a:bodyPr>
          <a:lstStyle/>
          <a:p>
            <a:r>
              <a:rPr lang="en-US" dirty="0">
                <a:latin typeface="+mj-lt"/>
              </a:rPr>
              <a:t>HEENT: Pharyngeal erythema without exudate; no tonsillar enlargement; no oral ulcers; no lymphadenopathy</a:t>
            </a:r>
          </a:p>
          <a:p>
            <a:r>
              <a:rPr lang="en-US" dirty="0">
                <a:latin typeface="+mj-lt"/>
              </a:rPr>
              <a:t>Neck: Supple, mild bilateral anterior cervical lymphadenopathy (1 cm nodes, mobile, non-tender)</a:t>
            </a:r>
          </a:p>
          <a:p>
            <a:r>
              <a:rPr lang="en-US" dirty="0">
                <a:latin typeface="+mj-lt"/>
              </a:rPr>
              <a:t>Cardiovascular: Tachycardic, regular rhythm, no murmurs, rubs, or gallops</a:t>
            </a:r>
          </a:p>
          <a:p>
            <a:r>
              <a:rPr lang="en-US" dirty="0">
                <a:latin typeface="+mj-lt"/>
              </a:rPr>
              <a:t>Lungs: Clear to auscultation bilaterally</a:t>
            </a:r>
          </a:p>
          <a:p>
            <a:r>
              <a:rPr lang="en-US" dirty="0">
                <a:latin typeface="+mj-lt"/>
              </a:rPr>
              <a:t>Abdomen: Soft, mild hepatomegaly (liver edge 3 cm below costal margin), splenomegaly (palpable 2 cm below costal margin), non-tender</a:t>
            </a:r>
          </a:p>
          <a:p>
            <a:r>
              <a:rPr lang="en-US" dirty="0">
                <a:latin typeface="+mj-lt"/>
              </a:rPr>
              <a:t>Musculoskeletal: Bilateral wrist synovitis with warmth and tenderness; bilateral knee effusions; bilateral ankle tenderness without overt swelling</a:t>
            </a:r>
          </a:p>
          <a:p>
            <a:r>
              <a:rPr lang="en-US" dirty="0">
                <a:latin typeface="+mj-lt"/>
              </a:rPr>
              <a:t>Neurologic: Non-focal</a:t>
            </a:r>
          </a:p>
          <a:p>
            <a:endParaRPr lang="en-US" dirty="0"/>
          </a:p>
        </p:txBody>
      </p:sp>
    </p:spTree>
    <p:extLst>
      <p:ext uri="{BB962C8B-B14F-4D97-AF65-F5344CB8AC3E}">
        <p14:creationId xmlns:p14="http://schemas.microsoft.com/office/powerpoint/2010/main" val="108676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3275-C525-F910-31BD-0A7DF0F96F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D03DB9-4A74-A794-1579-EC826564B8F1}"/>
              </a:ext>
            </a:extLst>
          </p:cNvPr>
          <p:cNvSpPr>
            <a:spLocks noGrp="1"/>
          </p:cNvSpPr>
          <p:nvPr>
            <p:ph idx="1"/>
          </p:nvPr>
        </p:nvSpPr>
        <p:spPr/>
        <p:txBody>
          <a:bodyPr>
            <a:normAutofit fontScale="55000" lnSpcReduction="20000"/>
          </a:bodyPr>
          <a:lstStyle/>
          <a:p>
            <a:r>
              <a:rPr lang="en-US" sz="3200" b="1" dirty="0">
                <a:latin typeface="+mj-lt"/>
              </a:rPr>
              <a:t>Laboratory Results:</a:t>
            </a:r>
            <a:endParaRPr lang="en-US" sz="3200" dirty="0">
              <a:latin typeface="+mj-lt"/>
            </a:endParaRPr>
          </a:p>
          <a:p>
            <a:r>
              <a:rPr lang="en-US" sz="3200" b="1" dirty="0">
                <a:latin typeface="+mj-lt"/>
              </a:rPr>
              <a:t>WBC: 24,800/</a:t>
            </a:r>
            <a:r>
              <a:rPr lang="el-GR" sz="3200" b="1" dirty="0">
                <a:latin typeface="+mj-lt"/>
              </a:rPr>
              <a:t>μ</a:t>
            </a:r>
            <a:r>
              <a:rPr lang="en-US" sz="3200" b="1" dirty="0">
                <a:latin typeface="+mj-lt"/>
              </a:rPr>
              <a:t>L</a:t>
            </a:r>
            <a:r>
              <a:rPr lang="en-US" sz="3200" dirty="0">
                <a:latin typeface="+mj-lt"/>
              </a:rPr>
              <a:t> with </a:t>
            </a:r>
            <a:r>
              <a:rPr lang="en-US" sz="3200" b="1" dirty="0">
                <a:latin typeface="+mj-lt"/>
              </a:rPr>
              <a:t>92% neutrophils</a:t>
            </a:r>
            <a:r>
              <a:rPr lang="en-US" sz="3200" dirty="0">
                <a:latin typeface="+mj-lt"/>
              </a:rPr>
              <a:t> (striking neutrophilic leukocytosis)</a:t>
            </a:r>
          </a:p>
          <a:p>
            <a:r>
              <a:rPr lang="en-US" sz="3200" dirty="0">
                <a:latin typeface="+mj-lt"/>
              </a:rPr>
              <a:t>Hemoglobin: 11.8 g/dL (mild normocytic anemia)</a:t>
            </a:r>
          </a:p>
          <a:p>
            <a:r>
              <a:rPr lang="en-US" sz="3200" dirty="0">
                <a:latin typeface="+mj-lt"/>
              </a:rPr>
              <a:t>Platelets: 412,000/</a:t>
            </a:r>
            <a:r>
              <a:rPr lang="el-GR" sz="3200" dirty="0">
                <a:latin typeface="+mj-lt"/>
              </a:rPr>
              <a:t>μ</a:t>
            </a:r>
            <a:r>
              <a:rPr lang="en-US" sz="3200" dirty="0">
                <a:latin typeface="+mj-lt"/>
              </a:rPr>
              <a:t>L (thrombocytosis)</a:t>
            </a:r>
          </a:p>
          <a:p>
            <a:r>
              <a:rPr lang="en-US" sz="3200" b="1" dirty="0">
                <a:latin typeface="+mj-lt"/>
              </a:rPr>
              <a:t>ESR: 98 mm/</a:t>
            </a:r>
            <a:r>
              <a:rPr lang="en-US" sz="3200" b="1" dirty="0" err="1">
                <a:latin typeface="+mj-lt"/>
              </a:rPr>
              <a:t>hr</a:t>
            </a:r>
            <a:r>
              <a:rPr lang="en-US" sz="3200" dirty="0">
                <a:latin typeface="+mj-lt"/>
              </a:rPr>
              <a:t> (markedly elevated)</a:t>
            </a:r>
          </a:p>
          <a:p>
            <a:r>
              <a:rPr lang="en-US" sz="3200" b="1" dirty="0">
                <a:latin typeface="+mj-lt"/>
              </a:rPr>
              <a:t>CRP: 18.6 mg/dL</a:t>
            </a:r>
            <a:r>
              <a:rPr lang="en-US" sz="3200" dirty="0">
                <a:latin typeface="+mj-lt"/>
              </a:rPr>
              <a:t> (markedly elevated)</a:t>
            </a:r>
          </a:p>
          <a:p>
            <a:r>
              <a:rPr lang="en-US" sz="3200" b="1" dirty="0">
                <a:latin typeface="+mj-lt"/>
              </a:rPr>
              <a:t>Ferritin: 12,450 ng/mL</a:t>
            </a:r>
            <a:r>
              <a:rPr lang="en-US" sz="3200" dirty="0">
                <a:latin typeface="+mj-lt"/>
              </a:rPr>
              <a:t> (markedly elevated; &gt;5× upper limit of normal)</a:t>
            </a:r>
          </a:p>
          <a:p>
            <a:r>
              <a:rPr lang="en-US" sz="3200" b="1" dirty="0">
                <a:latin typeface="+mj-lt"/>
              </a:rPr>
              <a:t>Glycosylated ferritin: 8%</a:t>
            </a:r>
            <a:r>
              <a:rPr lang="en-US" sz="3200" dirty="0">
                <a:latin typeface="+mj-lt"/>
              </a:rPr>
              <a:t> (markedly low; normal &gt;20%)</a:t>
            </a:r>
          </a:p>
          <a:p>
            <a:r>
              <a:rPr lang="en-US" sz="3200" dirty="0">
                <a:latin typeface="+mj-lt"/>
              </a:rPr>
              <a:t>AST: 128 U/L, ALT: 156 U/L (elevated)</a:t>
            </a:r>
          </a:p>
          <a:p>
            <a:r>
              <a:rPr lang="en-US" sz="3200" dirty="0">
                <a:latin typeface="+mj-lt"/>
              </a:rPr>
              <a:t>Alkaline phosphatase: 142 U/L (mildly elevated)</a:t>
            </a:r>
          </a:p>
          <a:p>
            <a:r>
              <a:rPr lang="en-US" sz="3200" dirty="0">
                <a:latin typeface="+mj-lt"/>
              </a:rPr>
              <a:t>LDH: 485 U/L (elevated)</a:t>
            </a:r>
          </a:p>
          <a:p>
            <a:r>
              <a:rPr lang="en-US" sz="3200" dirty="0">
                <a:latin typeface="+mj-lt"/>
              </a:rPr>
              <a:t>Albumin: 3.2 g/dL (low)</a:t>
            </a:r>
          </a:p>
          <a:p>
            <a:r>
              <a:rPr lang="en-US" sz="3200" dirty="0">
                <a:latin typeface="+mj-lt"/>
              </a:rPr>
              <a:t>Procalcitonin: 0.12 ng/mL (normal, arguing against bacterial infection)</a:t>
            </a:r>
          </a:p>
          <a:p>
            <a:endParaRPr lang="en-US" dirty="0"/>
          </a:p>
        </p:txBody>
      </p:sp>
    </p:spTree>
    <p:extLst>
      <p:ext uri="{BB962C8B-B14F-4D97-AF65-F5344CB8AC3E}">
        <p14:creationId xmlns:p14="http://schemas.microsoft.com/office/powerpoint/2010/main" val="1235762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7671A-9F63-18EA-E3B1-B34E6EA418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C331AB-1F94-5948-7787-2EE416871106}"/>
              </a:ext>
            </a:extLst>
          </p:cNvPr>
          <p:cNvSpPr>
            <a:spLocks noGrp="1"/>
          </p:cNvSpPr>
          <p:nvPr>
            <p:ph idx="1"/>
          </p:nvPr>
        </p:nvSpPr>
        <p:spPr/>
        <p:txBody>
          <a:bodyPr/>
          <a:lstStyle/>
          <a:p>
            <a:r>
              <a:rPr lang="en-US" sz="2000" dirty="0">
                <a:latin typeface="+mj-lt"/>
              </a:rPr>
              <a:t>ANA: Negative</a:t>
            </a:r>
          </a:p>
          <a:p>
            <a:r>
              <a:rPr lang="en-US" sz="2000" dirty="0">
                <a:latin typeface="+mj-lt"/>
              </a:rPr>
              <a:t>RF: Negative</a:t>
            </a:r>
          </a:p>
          <a:p>
            <a:r>
              <a:rPr lang="en-US" sz="2000" dirty="0">
                <a:latin typeface="+mj-lt"/>
              </a:rPr>
              <a:t>Anti-CCP: Negative</a:t>
            </a:r>
          </a:p>
          <a:p>
            <a:r>
              <a:rPr lang="en-US" sz="2000" dirty="0">
                <a:latin typeface="+mj-lt"/>
              </a:rPr>
              <a:t>Blood cultures (×3): No growth</a:t>
            </a:r>
          </a:p>
          <a:p>
            <a:r>
              <a:rPr lang="en-US" sz="2000" dirty="0">
                <a:latin typeface="+mj-lt"/>
              </a:rPr>
              <a:t>Throat culture: Normal flora</a:t>
            </a:r>
          </a:p>
          <a:p>
            <a:r>
              <a:rPr lang="en-US" sz="2000" dirty="0">
                <a:latin typeface="+mj-lt"/>
              </a:rPr>
              <a:t>CMV, EBV serologies: Negative for acute infection</a:t>
            </a:r>
          </a:p>
          <a:p>
            <a:r>
              <a:rPr lang="en-US" sz="2000" dirty="0">
                <a:latin typeface="+mj-lt"/>
              </a:rPr>
              <a:t>HIV: Negative</a:t>
            </a:r>
          </a:p>
          <a:p>
            <a:r>
              <a:rPr lang="en-US" sz="2000" dirty="0">
                <a:latin typeface="+mj-lt"/>
              </a:rPr>
              <a:t>Hepatitis B/C serologies: Negative</a:t>
            </a:r>
          </a:p>
          <a:p>
            <a:endParaRPr lang="en-US" dirty="0"/>
          </a:p>
        </p:txBody>
      </p:sp>
    </p:spTree>
    <p:extLst>
      <p:ext uri="{BB962C8B-B14F-4D97-AF65-F5344CB8AC3E}">
        <p14:creationId xmlns:p14="http://schemas.microsoft.com/office/powerpoint/2010/main" val="2317532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47AE-9E4F-732D-29C5-F37376FCC3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88FB50-8321-F266-B044-3DA208E669DF}"/>
              </a:ext>
            </a:extLst>
          </p:cNvPr>
          <p:cNvSpPr>
            <a:spLocks noGrp="1"/>
          </p:cNvSpPr>
          <p:nvPr>
            <p:ph idx="1"/>
          </p:nvPr>
        </p:nvSpPr>
        <p:spPr/>
        <p:txBody>
          <a:bodyPr/>
          <a:lstStyle/>
          <a:p>
            <a:r>
              <a:rPr lang="en-US" b="1" dirty="0">
                <a:latin typeface="+mj-lt"/>
              </a:rPr>
              <a:t>Imaging:</a:t>
            </a:r>
            <a:endParaRPr lang="en-US" dirty="0">
              <a:latin typeface="+mj-lt"/>
            </a:endParaRPr>
          </a:p>
          <a:p>
            <a:r>
              <a:rPr lang="en-US" dirty="0">
                <a:latin typeface="+mj-lt"/>
              </a:rPr>
              <a:t>Chest X-ray: No infiltrates, no cardiomegaly</a:t>
            </a:r>
          </a:p>
          <a:p>
            <a:r>
              <a:rPr lang="en-US" dirty="0">
                <a:latin typeface="+mj-lt"/>
              </a:rPr>
              <a:t>CT chest/abdomen/pelvis: Hepatosplenomegaly confirmed; small bilateral axillary and mediastinal lymph nodes (reactive appearing); no masses or abscess</a:t>
            </a:r>
          </a:p>
          <a:p>
            <a:r>
              <a:rPr lang="en-US" dirty="0">
                <a:latin typeface="+mj-lt"/>
              </a:rPr>
              <a:t>Echocardiogram: Normal ejection fraction, no vegetations, trace pericardial effusion</a:t>
            </a:r>
          </a:p>
          <a:p>
            <a:pPr marL="0" indent="0">
              <a:buNone/>
            </a:pPr>
            <a:br>
              <a:rPr lang="en-US" dirty="0"/>
            </a:br>
            <a:endParaRPr lang="en-US" dirty="0"/>
          </a:p>
        </p:txBody>
      </p:sp>
    </p:spTree>
    <p:extLst>
      <p:ext uri="{BB962C8B-B14F-4D97-AF65-F5344CB8AC3E}">
        <p14:creationId xmlns:p14="http://schemas.microsoft.com/office/powerpoint/2010/main" val="65879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162C-AD5F-9E5E-0B48-0D2FAB1F4D94}"/>
              </a:ext>
            </a:extLst>
          </p:cNvPr>
          <p:cNvSpPr>
            <a:spLocks noGrp="1"/>
          </p:cNvSpPr>
          <p:nvPr>
            <p:ph type="title"/>
          </p:nvPr>
        </p:nvSpPr>
        <p:spPr/>
        <p:txBody>
          <a:bodyPr/>
          <a:lstStyle/>
          <a:p>
            <a:r>
              <a:rPr lang="en-US" dirty="0"/>
              <a:t>CATEGORIES OF FUO</a:t>
            </a:r>
          </a:p>
        </p:txBody>
      </p:sp>
      <p:sp>
        <p:nvSpPr>
          <p:cNvPr id="3" name="Content Placeholder 2">
            <a:extLst>
              <a:ext uri="{FF2B5EF4-FFF2-40B4-BE49-F238E27FC236}">
                <a16:creationId xmlns:a16="http://schemas.microsoft.com/office/drawing/2014/main" id="{3BA72C87-AFE4-67B5-F768-C7AFBAD4E49C}"/>
              </a:ext>
            </a:extLst>
          </p:cNvPr>
          <p:cNvSpPr>
            <a:spLocks noGrp="1"/>
          </p:cNvSpPr>
          <p:nvPr>
            <p:ph idx="1"/>
          </p:nvPr>
        </p:nvSpPr>
        <p:spPr/>
        <p:txBody>
          <a:bodyPr/>
          <a:lstStyle/>
          <a:p>
            <a:r>
              <a:rPr lang="en-US" sz="2000" dirty="0">
                <a:latin typeface="+mj-lt"/>
              </a:rPr>
              <a:t>Classic ( Infection, neoplasm, inflammatory, miscellaneous, unknown )</a:t>
            </a:r>
          </a:p>
          <a:p>
            <a:r>
              <a:rPr lang="en-US" sz="2000" dirty="0">
                <a:latin typeface="+mj-lt"/>
              </a:rPr>
              <a:t>Nosocomial</a:t>
            </a:r>
          </a:p>
          <a:p>
            <a:r>
              <a:rPr lang="en-US" sz="2000" dirty="0">
                <a:latin typeface="+mj-lt"/>
              </a:rPr>
              <a:t>Neutropenic</a:t>
            </a:r>
          </a:p>
          <a:p>
            <a:r>
              <a:rPr lang="en-US" sz="2000" dirty="0">
                <a:latin typeface="+mj-lt"/>
              </a:rPr>
              <a:t>HIV-associated</a:t>
            </a:r>
          </a:p>
          <a:p>
            <a:endParaRPr lang="en-US" dirty="0"/>
          </a:p>
        </p:txBody>
      </p:sp>
    </p:spTree>
    <p:extLst>
      <p:ext uri="{BB962C8B-B14F-4D97-AF65-F5344CB8AC3E}">
        <p14:creationId xmlns:p14="http://schemas.microsoft.com/office/powerpoint/2010/main" val="34097453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FB12-8D3D-3B0A-A47F-19F6D6EE7B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F4F51A-8FE9-0FB5-AEDA-BFDAEF2E28F0}"/>
              </a:ext>
            </a:extLst>
          </p:cNvPr>
          <p:cNvSpPr>
            <a:spLocks noGrp="1"/>
          </p:cNvSpPr>
          <p:nvPr>
            <p:ph idx="1"/>
          </p:nvPr>
        </p:nvSpPr>
        <p:spPr/>
        <p:txBody>
          <a:bodyPr>
            <a:noAutofit/>
          </a:bodyPr>
          <a:lstStyle/>
          <a:p>
            <a:r>
              <a:rPr lang="en-US" sz="1800" dirty="0">
                <a:latin typeface="+mj-lt"/>
              </a:rPr>
              <a:t>This patient meets </a:t>
            </a:r>
            <a:r>
              <a:rPr lang="en-US" sz="1800" b="1" dirty="0">
                <a:latin typeface="+mj-lt"/>
              </a:rPr>
              <a:t>Yamaguchi criteria for adult-onset Still's disease (AOSD)</a:t>
            </a:r>
            <a:r>
              <a:rPr lang="en-US" sz="1800" dirty="0">
                <a:latin typeface="+mj-lt"/>
              </a:rPr>
              <a:t>, the most widely used classification criteria with sensitivity of approximately 79% and specificity &gt;90%. </a:t>
            </a:r>
          </a:p>
          <a:p>
            <a:r>
              <a:rPr lang="en-US" sz="1800" b="1" dirty="0">
                <a:latin typeface="+mj-lt"/>
              </a:rPr>
              <a:t>Yamaguchi Criteria Fulfilled:</a:t>
            </a:r>
            <a:endParaRPr lang="en-US" sz="1800" dirty="0">
              <a:latin typeface="+mj-lt"/>
            </a:endParaRPr>
          </a:p>
          <a:p>
            <a:r>
              <a:rPr lang="en-US" sz="1800" i="1" dirty="0">
                <a:latin typeface="+mj-lt"/>
              </a:rPr>
              <a:t>Major criteria (requires ≥2):</a:t>
            </a:r>
            <a:endParaRPr lang="en-US" sz="1800" dirty="0">
              <a:latin typeface="+mj-lt"/>
            </a:endParaRPr>
          </a:p>
          <a:p>
            <a:r>
              <a:rPr lang="en-US" sz="1800" dirty="0">
                <a:latin typeface="+mj-lt"/>
              </a:rPr>
              <a:t>✓ Fever ≥39°C lasting ≥1 week (quotidian pattern)</a:t>
            </a:r>
          </a:p>
          <a:p>
            <a:r>
              <a:rPr lang="en-US" sz="1800" dirty="0">
                <a:latin typeface="+mj-lt"/>
              </a:rPr>
              <a:t>✓ Arthralgia or arthritis lasting ≥2 weeks</a:t>
            </a:r>
          </a:p>
          <a:p>
            <a:r>
              <a:rPr lang="en-US" sz="1800" dirty="0">
                <a:latin typeface="+mj-lt"/>
              </a:rPr>
              <a:t>✓ Typical rash (salmon-pink, evanescent, maculopapular)</a:t>
            </a:r>
          </a:p>
          <a:p>
            <a:r>
              <a:rPr lang="en-US" sz="1800" dirty="0">
                <a:latin typeface="+mj-lt"/>
              </a:rPr>
              <a:t>✓ Leukocytosis ≥10,000/mm³ with ≥80% granulocytes</a:t>
            </a:r>
          </a:p>
        </p:txBody>
      </p:sp>
    </p:spTree>
    <p:extLst>
      <p:ext uri="{BB962C8B-B14F-4D97-AF65-F5344CB8AC3E}">
        <p14:creationId xmlns:p14="http://schemas.microsoft.com/office/powerpoint/2010/main" val="2159493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2210-AB14-8B27-2C60-20E4E8A00D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E5119B-F92C-55ED-230E-15F7A251B0B6}"/>
              </a:ext>
            </a:extLst>
          </p:cNvPr>
          <p:cNvSpPr>
            <a:spLocks noGrp="1"/>
          </p:cNvSpPr>
          <p:nvPr>
            <p:ph idx="1"/>
          </p:nvPr>
        </p:nvSpPr>
        <p:spPr/>
        <p:txBody>
          <a:bodyPr/>
          <a:lstStyle/>
          <a:p>
            <a:r>
              <a:rPr lang="en-US" sz="2000" i="1" dirty="0">
                <a:latin typeface="+mj-lt"/>
              </a:rPr>
              <a:t>Minor criteria (requires ≥3):</a:t>
            </a:r>
            <a:endParaRPr lang="en-US" sz="2000" dirty="0">
              <a:latin typeface="+mj-lt"/>
            </a:endParaRPr>
          </a:p>
          <a:p>
            <a:r>
              <a:rPr lang="en-US" sz="2000" dirty="0">
                <a:latin typeface="+mj-lt"/>
              </a:rPr>
              <a:t>✓ Sore throat</a:t>
            </a:r>
          </a:p>
          <a:p>
            <a:r>
              <a:rPr lang="en-US" sz="2000" dirty="0">
                <a:latin typeface="+mj-lt"/>
              </a:rPr>
              <a:t>✓ Lymphadenopathy</a:t>
            </a:r>
          </a:p>
          <a:p>
            <a:r>
              <a:rPr lang="en-US" sz="2000" dirty="0">
                <a:latin typeface="+mj-lt"/>
              </a:rPr>
              <a:t>✓ Hepatomegaly or splenomegaly</a:t>
            </a:r>
          </a:p>
          <a:p>
            <a:r>
              <a:rPr lang="en-US" sz="2000" dirty="0">
                <a:latin typeface="+mj-lt"/>
              </a:rPr>
              <a:t>✓ Abnormal liver function tests</a:t>
            </a:r>
          </a:p>
          <a:p>
            <a:r>
              <a:rPr lang="en-US" sz="2000" dirty="0">
                <a:latin typeface="+mj-lt"/>
              </a:rPr>
              <a:t>✓ Negative ANA and RF</a:t>
            </a:r>
          </a:p>
          <a:p>
            <a:endParaRPr lang="en-US" dirty="0"/>
          </a:p>
        </p:txBody>
      </p:sp>
    </p:spTree>
    <p:extLst>
      <p:ext uri="{BB962C8B-B14F-4D97-AF65-F5344CB8AC3E}">
        <p14:creationId xmlns:p14="http://schemas.microsoft.com/office/powerpoint/2010/main" val="1023162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D92A-C6DA-E5C0-0C50-9F2972956C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1DD164-EE3D-09BF-4AD5-F50086E67B89}"/>
              </a:ext>
            </a:extLst>
          </p:cNvPr>
          <p:cNvSpPr>
            <a:spLocks noGrp="1"/>
          </p:cNvSpPr>
          <p:nvPr>
            <p:ph idx="1"/>
          </p:nvPr>
        </p:nvSpPr>
        <p:spPr/>
        <p:txBody>
          <a:bodyPr/>
          <a:lstStyle/>
          <a:p>
            <a:r>
              <a:rPr lang="en-US" sz="2000" i="1" dirty="0">
                <a:latin typeface="+mj-lt"/>
              </a:rPr>
              <a:t>Exclusion criteria satisfied:</a:t>
            </a:r>
            <a:endParaRPr lang="en-US" sz="2000" dirty="0">
              <a:latin typeface="+mj-lt"/>
            </a:endParaRPr>
          </a:p>
          <a:p>
            <a:r>
              <a:rPr lang="en-US" sz="2000" dirty="0">
                <a:latin typeface="+mj-lt"/>
              </a:rPr>
              <a:t>No infection (negative cultures, viral serologies, procalcitonin)</a:t>
            </a:r>
          </a:p>
          <a:p>
            <a:r>
              <a:rPr lang="en-US" sz="2000" dirty="0">
                <a:latin typeface="+mj-lt"/>
              </a:rPr>
              <a:t>No malignancy (CT imaging, clinical course)</a:t>
            </a:r>
          </a:p>
          <a:p>
            <a:r>
              <a:rPr lang="en-US" sz="2000" dirty="0">
                <a:latin typeface="+mj-lt"/>
              </a:rPr>
              <a:t>No other rheumatic disease (negative serologies, clinical features)</a:t>
            </a:r>
          </a:p>
          <a:p>
            <a:pPr marL="0" indent="0">
              <a:buNone/>
            </a:pPr>
            <a:br>
              <a:rPr lang="en-US" sz="2000" dirty="0">
                <a:latin typeface="+mj-lt"/>
              </a:rPr>
            </a:br>
            <a:endParaRPr lang="en-US" sz="2000" dirty="0">
              <a:latin typeface="+mj-lt"/>
            </a:endParaRPr>
          </a:p>
          <a:p>
            <a:endParaRPr lang="en-US" dirty="0"/>
          </a:p>
        </p:txBody>
      </p:sp>
    </p:spTree>
    <p:extLst>
      <p:ext uri="{BB962C8B-B14F-4D97-AF65-F5344CB8AC3E}">
        <p14:creationId xmlns:p14="http://schemas.microsoft.com/office/powerpoint/2010/main" val="12576160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91F0-C879-D617-8C19-0A561BF0B9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16A49D-8988-C886-BE65-C53AE7CD245A}"/>
              </a:ext>
            </a:extLst>
          </p:cNvPr>
          <p:cNvSpPr>
            <a:spLocks noGrp="1"/>
          </p:cNvSpPr>
          <p:nvPr>
            <p:ph idx="1"/>
          </p:nvPr>
        </p:nvSpPr>
        <p:spPr/>
        <p:txBody>
          <a:bodyPr>
            <a:normAutofit fontScale="92500" lnSpcReduction="20000"/>
          </a:bodyPr>
          <a:lstStyle/>
          <a:p>
            <a:r>
              <a:rPr lang="en-US" dirty="0">
                <a:latin typeface="+mj-lt"/>
              </a:rPr>
              <a:t>Key Diagnostic Features:</a:t>
            </a:r>
          </a:p>
          <a:p>
            <a:r>
              <a:rPr lang="en-US" dirty="0">
                <a:latin typeface="+mj-lt"/>
              </a:rPr>
              <a:t>The quotidian fever pattern (daily spikes to ≥39°C returning to baseline) is characteristic of AOSD, occurring in the majority of patients.</a:t>
            </a:r>
          </a:p>
          <a:p>
            <a:r>
              <a:rPr lang="en-US" dirty="0">
                <a:latin typeface="+mj-lt"/>
              </a:rPr>
              <a:t>The evanescent salmon-pink maculopapular rash appearing during fever spikes and resolving when afebrile is highly specific, occurring in approximately 80% of patients. Histopathology of this rash characteristically shows interstitial dermal neutrophils aligned between collagen bundles.</a:t>
            </a:r>
          </a:p>
          <a:p>
            <a:r>
              <a:rPr lang="en-US" dirty="0">
                <a:latin typeface="+mj-lt"/>
              </a:rPr>
              <a:t>Hyper </a:t>
            </a:r>
            <a:r>
              <a:rPr lang="en-US" dirty="0" err="1">
                <a:latin typeface="+mj-lt"/>
              </a:rPr>
              <a:t>ferritinemia</a:t>
            </a:r>
            <a:r>
              <a:rPr lang="en-US" dirty="0">
                <a:latin typeface="+mj-lt"/>
              </a:rPr>
              <a:t> (&gt;5× upper limit of normal) is a hallmark of AOSD, with levels typically much higher than in other inflammatory, infectious, or neoplastic conditions. </a:t>
            </a:r>
          </a:p>
          <a:p>
            <a:r>
              <a:rPr lang="en-US" dirty="0">
                <a:latin typeface="+mj-lt"/>
              </a:rPr>
              <a:t>The glycosylated ferritin fraction &lt;20% is highly specific for AOSD (specificity 93%) and helps distinguish it from other causes of elevated ferritin. </a:t>
            </a:r>
          </a:p>
          <a:p>
            <a:endParaRPr lang="en-US" dirty="0"/>
          </a:p>
        </p:txBody>
      </p:sp>
    </p:spTree>
    <p:extLst>
      <p:ext uri="{BB962C8B-B14F-4D97-AF65-F5344CB8AC3E}">
        <p14:creationId xmlns:p14="http://schemas.microsoft.com/office/powerpoint/2010/main" val="36653404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ACD3-81D9-E014-E8BA-3F720E58ED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4F93EB-43E1-F143-A731-5839A48E6290}"/>
              </a:ext>
            </a:extLst>
          </p:cNvPr>
          <p:cNvSpPr>
            <a:spLocks noGrp="1"/>
          </p:cNvSpPr>
          <p:nvPr>
            <p:ph idx="1"/>
          </p:nvPr>
        </p:nvSpPr>
        <p:spPr/>
        <p:txBody>
          <a:bodyPr>
            <a:normAutofit/>
          </a:bodyPr>
          <a:lstStyle/>
          <a:p>
            <a:r>
              <a:rPr lang="en-US" sz="2000" dirty="0">
                <a:latin typeface="+mj-lt"/>
              </a:rPr>
              <a:t>Differential Diagnosis Considered and Excluded:</a:t>
            </a:r>
          </a:p>
          <a:p>
            <a:pPr marL="0" indent="0">
              <a:buNone/>
            </a:pPr>
            <a:r>
              <a:rPr lang="en-US" sz="2000" dirty="0">
                <a:latin typeface="+mj-lt"/>
              </a:rPr>
              <a:t>Infection: Negative blood cultures, viral serologies, normal procalcitonin, failure to respond to antibiotics</a:t>
            </a:r>
          </a:p>
          <a:p>
            <a:pPr marL="0" indent="0">
              <a:buNone/>
            </a:pPr>
            <a:r>
              <a:rPr lang="en-US" sz="2000" dirty="0">
                <a:latin typeface="+mj-lt"/>
              </a:rPr>
              <a:t>Malignancy/lymphoma: No concerning findings on CT imaging; clinical course inconsistent</a:t>
            </a:r>
          </a:p>
          <a:p>
            <a:pPr marL="0" indent="0">
              <a:buNone/>
            </a:pPr>
            <a:r>
              <a:rPr lang="en-US" sz="2000" u="sng" dirty="0">
                <a:latin typeface="+mj-lt"/>
                <a:hlinkClick r:id="rId2">
                  <a:extLst>
                    <a:ext uri="{A12FA001-AC4F-418D-AE19-62706E023703}">
                      <ahyp:hlinkClr xmlns:ahyp="http://schemas.microsoft.com/office/drawing/2018/hyperlinkcolor" val="tx"/>
                    </a:ext>
                  </a:extLst>
                </a:hlinkClick>
              </a:rPr>
              <a:t>Systemic lupus erythematosus</a:t>
            </a:r>
            <a:r>
              <a:rPr lang="en-US" sz="2000" dirty="0">
                <a:latin typeface="+mj-lt"/>
              </a:rPr>
              <a:t>: Negative ANA, no photosensitivity, no malar rash, no oral ulcers</a:t>
            </a:r>
          </a:p>
          <a:p>
            <a:pPr marL="0" indent="0">
              <a:buNone/>
            </a:pPr>
            <a:r>
              <a:rPr lang="en-US" sz="2000" dirty="0">
                <a:latin typeface="+mj-lt"/>
              </a:rPr>
              <a:t>Reactive arthritis: No preceding GI/GU infection, no enthesitis, no uveitis</a:t>
            </a:r>
          </a:p>
          <a:p>
            <a:pPr marL="0" indent="0">
              <a:buNone/>
            </a:pPr>
            <a:r>
              <a:rPr lang="en-US" sz="2000" dirty="0">
                <a:latin typeface="+mj-lt"/>
              </a:rPr>
              <a:t>Viral syndrome: Negative EBV/CMV serologies, prolonged course</a:t>
            </a:r>
          </a:p>
          <a:p>
            <a:endParaRPr lang="en-US" dirty="0"/>
          </a:p>
        </p:txBody>
      </p:sp>
    </p:spTree>
    <p:extLst>
      <p:ext uri="{BB962C8B-B14F-4D97-AF65-F5344CB8AC3E}">
        <p14:creationId xmlns:p14="http://schemas.microsoft.com/office/powerpoint/2010/main" val="3532989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EACF-397B-118E-1DF6-5DA703DF43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B164ED-3085-6A0D-6C25-956B05027A9A}"/>
              </a:ext>
            </a:extLst>
          </p:cNvPr>
          <p:cNvSpPr>
            <a:spLocks noGrp="1"/>
          </p:cNvSpPr>
          <p:nvPr>
            <p:ph idx="1"/>
          </p:nvPr>
        </p:nvSpPr>
        <p:spPr/>
        <p:txBody>
          <a:bodyPr>
            <a:normAutofit/>
          </a:bodyPr>
          <a:lstStyle/>
          <a:p>
            <a:r>
              <a:rPr lang="en-US" sz="2200" b="1" dirty="0">
                <a:latin typeface="+mj-lt"/>
              </a:rPr>
              <a:t>Disease Course Patterns:</a:t>
            </a:r>
            <a:endParaRPr lang="en-US" sz="2200" dirty="0">
              <a:latin typeface="+mj-lt"/>
            </a:endParaRPr>
          </a:p>
          <a:p>
            <a:r>
              <a:rPr lang="en-US" sz="2200" dirty="0">
                <a:latin typeface="+mj-lt"/>
              </a:rPr>
              <a:t>AOSD follows three clinical patterns: (1) </a:t>
            </a:r>
            <a:r>
              <a:rPr lang="en-US" sz="2200" b="1" dirty="0">
                <a:latin typeface="+mj-lt"/>
              </a:rPr>
              <a:t>monocyclic</a:t>
            </a:r>
            <a:r>
              <a:rPr lang="en-US" sz="2200" dirty="0">
                <a:latin typeface="+mj-lt"/>
              </a:rPr>
              <a:t> (single self-limited episode, ~30% of patients); (2) </a:t>
            </a:r>
            <a:r>
              <a:rPr lang="en-US" sz="2200" b="1" dirty="0">
                <a:latin typeface="+mj-lt"/>
              </a:rPr>
              <a:t>polycyclic</a:t>
            </a:r>
            <a:r>
              <a:rPr lang="en-US" sz="2200" dirty="0">
                <a:latin typeface="+mj-lt"/>
              </a:rPr>
              <a:t> (recurrent flares with remissions); and (3) </a:t>
            </a:r>
            <a:r>
              <a:rPr lang="en-US" sz="2200" b="1" dirty="0">
                <a:latin typeface="+mj-lt"/>
              </a:rPr>
              <a:t>chronic articular</a:t>
            </a:r>
            <a:r>
              <a:rPr lang="en-US" sz="2200" dirty="0">
                <a:latin typeface="+mj-lt"/>
              </a:rPr>
              <a:t> (persistent polyarthritis). </a:t>
            </a:r>
          </a:p>
          <a:p>
            <a:r>
              <a:rPr lang="en-US" sz="2200" dirty="0">
                <a:latin typeface="+mj-lt"/>
              </a:rPr>
              <a:t>Two phenotypes are recognized at diagnosis: a systemic/feverish phenotype (evolving to mono/polycyclic patterns) and an articular phenotype with less systemic symptoms (evolving to chronic arthritis). </a:t>
            </a:r>
          </a:p>
          <a:p>
            <a:r>
              <a:rPr lang="en-US" sz="2200" b="1" dirty="0">
                <a:latin typeface="+mj-lt"/>
              </a:rPr>
              <a:t>Complications to Monitor:</a:t>
            </a:r>
            <a:endParaRPr lang="en-US" sz="2200" dirty="0">
              <a:latin typeface="+mj-lt"/>
            </a:endParaRPr>
          </a:p>
          <a:p>
            <a:r>
              <a:rPr lang="en-US" sz="2200" b="1" dirty="0">
                <a:latin typeface="+mj-lt"/>
              </a:rPr>
              <a:t>Macrophage activation syndrome (MAS)</a:t>
            </a:r>
            <a:r>
              <a:rPr lang="en-US" sz="2200" dirty="0">
                <a:latin typeface="+mj-lt"/>
              </a:rPr>
              <a:t> occurs in up to 15% of AOSD patients and carries high mortality. Warning signs include paradoxically falling ferritin (though still elevated), </a:t>
            </a:r>
            <a:r>
              <a:rPr lang="en-US" sz="2200" dirty="0" err="1">
                <a:latin typeface="+mj-lt"/>
              </a:rPr>
              <a:t>cytopenias</a:t>
            </a:r>
            <a:r>
              <a:rPr lang="en-US" sz="2200" dirty="0">
                <a:latin typeface="+mj-lt"/>
              </a:rPr>
              <a:t>, rising triglycerides, and falling fibrinogen. This patient's current laboratory values do not suggest MAS.</a:t>
            </a:r>
          </a:p>
          <a:p>
            <a:endParaRPr lang="en-US" dirty="0"/>
          </a:p>
        </p:txBody>
      </p:sp>
    </p:spTree>
    <p:extLst>
      <p:ext uri="{BB962C8B-B14F-4D97-AF65-F5344CB8AC3E}">
        <p14:creationId xmlns:p14="http://schemas.microsoft.com/office/powerpoint/2010/main" val="3304980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FDBD-DF0D-D9EA-FB36-5A7C040514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DDDFC6-17C7-CFF7-68B1-7A247CB03CAA}"/>
              </a:ext>
            </a:extLst>
          </p:cNvPr>
          <p:cNvSpPr>
            <a:spLocks noGrp="1"/>
          </p:cNvSpPr>
          <p:nvPr>
            <p:ph idx="1"/>
          </p:nvPr>
        </p:nvSpPr>
        <p:spPr/>
        <p:txBody>
          <a:bodyPr>
            <a:normAutofit fontScale="77500" lnSpcReduction="20000"/>
          </a:bodyPr>
          <a:lstStyle/>
          <a:p>
            <a:r>
              <a:rPr lang="en-US" dirty="0">
                <a:latin typeface="+mj-lt"/>
              </a:rPr>
              <a:t>Treatment  :</a:t>
            </a:r>
          </a:p>
          <a:p>
            <a:r>
              <a:rPr lang="en-US" dirty="0">
                <a:latin typeface="+mj-lt"/>
              </a:rPr>
              <a:t>Initiate high-dose corticosteroids: Prednisone 0.5-1 mg/kg/day (approximately 60 mg daily) as first-line therapy for systemic AOSD.</a:t>
            </a:r>
          </a:p>
          <a:p>
            <a:r>
              <a:rPr lang="en-US" dirty="0">
                <a:latin typeface="+mj-lt"/>
              </a:rPr>
              <a:t>Monitor for MAS: Serial CBC, ferritin, triglycerides, fibrinogen, LDH</a:t>
            </a:r>
          </a:p>
          <a:p>
            <a:r>
              <a:rPr lang="en-US" dirty="0">
                <a:latin typeface="+mj-lt"/>
              </a:rPr>
              <a:t>Hepatic monitoring: Serial LFTs given baseline elevation</a:t>
            </a:r>
          </a:p>
          <a:p>
            <a:r>
              <a:rPr lang="en-US" dirty="0">
                <a:latin typeface="+mj-lt"/>
              </a:rPr>
              <a:t>If steroid-refractory or for steroid-sparing:</a:t>
            </a:r>
          </a:p>
          <a:p>
            <a:pPr lvl="1"/>
            <a:r>
              <a:rPr lang="en-US" dirty="0">
                <a:latin typeface="+mj-lt"/>
              </a:rPr>
              <a:t>Anakinra (IL-1 receptor antagonist): Highly effective for systemic AOSD, particularly the feverish phenotype.</a:t>
            </a:r>
          </a:p>
          <a:p>
            <a:pPr lvl="1"/>
            <a:r>
              <a:rPr lang="en-US" dirty="0">
                <a:latin typeface="+mj-lt"/>
              </a:rPr>
              <a:t>Canakinumab (anti-IL-1</a:t>
            </a:r>
            <a:r>
              <a:rPr lang="el-GR" dirty="0">
                <a:latin typeface="+mj-lt"/>
              </a:rPr>
              <a:t>β): </a:t>
            </a:r>
            <a:r>
              <a:rPr lang="en-US" dirty="0">
                <a:latin typeface="+mj-lt"/>
              </a:rPr>
              <a:t>FDA-approved for active Still's disease</a:t>
            </a:r>
          </a:p>
          <a:p>
            <a:pPr lvl="1"/>
            <a:r>
              <a:rPr lang="en-US" dirty="0">
                <a:latin typeface="+mj-lt"/>
              </a:rPr>
              <a:t>Tocilizumab (anti-IL-6): Effective for both systemic symptoms and arthritis</a:t>
            </a:r>
          </a:p>
          <a:p>
            <a:r>
              <a:rPr lang="en-US" dirty="0">
                <a:latin typeface="+mj-lt"/>
              </a:rPr>
              <a:t>Methotrexate may be added for steroid-sparing effect, particularly if chronic articular disease develops</a:t>
            </a:r>
          </a:p>
          <a:p>
            <a:r>
              <a:rPr lang="en-US" dirty="0">
                <a:latin typeface="+mj-lt"/>
              </a:rPr>
              <a:t>Patient education regarding disease course, medication side effects, and warning signs of MAS</a:t>
            </a:r>
          </a:p>
          <a:p>
            <a:endParaRPr lang="en-US" dirty="0"/>
          </a:p>
        </p:txBody>
      </p:sp>
    </p:spTree>
    <p:extLst>
      <p:ext uri="{BB962C8B-B14F-4D97-AF65-F5344CB8AC3E}">
        <p14:creationId xmlns:p14="http://schemas.microsoft.com/office/powerpoint/2010/main" val="2538274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B2CC-FB3F-7571-66FC-392A98F69299}"/>
              </a:ext>
            </a:extLst>
          </p:cNvPr>
          <p:cNvSpPr>
            <a:spLocks noGrp="1"/>
          </p:cNvSpPr>
          <p:nvPr>
            <p:ph type="title"/>
          </p:nvPr>
        </p:nvSpPr>
        <p:spPr/>
        <p:txBody>
          <a:bodyPr/>
          <a:lstStyle/>
          <a:p>
            <a:r>
              <a:rPr lang="en-US" dirty="0"/>
              <a:t>CASE 4</a:t>
            </a:r>
          </a:p>
        </p:txBody>
      </p:sp>
      <p:sp>
        <p:nvSpPr>
          <p:cNvPr id="3" name="Content Placeholder 2">
            <a:extLst>
              <a:ext uri="{FF2B5EF4-FFF2-40B4-BE49-F238E27FC236}">
                <a16:creationId xmlns:a16="http://schemas.microsoft.com/office/drawing/2014/main" id="{AA9643B0-3CFB-17DE-02DB-FA65598D4EA1}"/>
              </a:ext>
            </a:extLst>
          </p:cNvPr>
          <p:cNvSpPr>
            <a:spLocks noGrp="1"/>
          </p:cNvSpPr>
          <p:nvPr>
            <p:ph idx="1"/>
          </p:nvPr>
        </p:nvSpPr>
        <p:spPr>
          <a:xfrm>
            <a:off x="838200" y="1825624"/>
            <a:ext cx="10515600" cy="4600575"/>
          </a:xfrm>
        </p:spPr>
        <p:txBody>
          <a:bodyPr>
            <a:normAutofit fontScale="25000" lnSpcReduction="20000"/>
          </a:bodyPr>
          <a:lstStyle/>
          <a:p>
            <a:endParaRPr lang="en-US" b="1" dirty="0"/>
          </a:p>
          <a:p>
            <a:r>
              <a:rPr lang="en-US" sz="7200" b="1" dirty="0">
                <a:latin typeface="+mj-lt"/>
              </a:rPr>
              <a:t>Patient is a 34 year old woman with </a:t>
            </a:r>
          </a:p>
          <a:p>
            <a:r>
              <a:rPr lang="en-US" sz="7200" b="1" dirty="0">
                <a:latin typeface="+mj-lt"/>
              </a:rPr>
              <a:t>Chief Complaint:</a:t>
            </a:r>
            <a:r>
              <a:rPr lang="en-US" sz="7200" dirty="0">
                <a:latin typeface="+mj-lt"/>
              </a:rPr>
              <a:t> Fever, painful rash on legs, and bilateral ankle swelling for 10 days</a:t>
            </a:r>
          </a:p>
          <a:p>
            <a:r>
              <a:rPr lang="en-US" sz="7200" b="1" dirty="0">
                <a:latin typeface="+mj-lt"/>
              </a:rPr>
              <a:t>History of Present Illness:</a:t>
            </a:r>
            <a:endParaRPr lang="en-US" sz="7200" dirty="0">
              <a:latin typeface="+mj-lt"/>
            </a:endParaRPr>
          </a:p>
          <a:p>
            <a:r>
              <a:rPr lang="en-US" sz="7200" dirty="0">
                <a:latin typeface="+mj-lt"/>
              </a:rPr>
              <a:t>The patient presents with a 10-day history of daily fevers reaching 38.5-39°C, accompanied by malaise and fatigue. Eight days ago, she developed multiple painful, raised, red nodules on her anterior shins bilaterally. Five days ago, she noticed progressive bilateral ankle swelling and pain, making ambulation difficult. She reports mild dry cough but denies dyspnea, chest pain, or hemoptysis. She has had no recent travel, sick contacts, or new medications.</a:t>
            </a:r>
          </a:p>
          <a:p>
            <a:r>
              <a:rPr lang="en-US" sz="7200" dirty="0">
                <a:latin typeface="+mj-lt"/>
              </a:rPr>
              <a:t>She was seen at urgent care 5 days ago and prescribed ibuprofen for presumed "viral syndrome with reactive arthritis." Her fevers have persisted, and the ankle swelling has worsened.</a:t>
            </a:r>
          </a:p>
          <a:p>
            <a:r>
              <a:rPr lang="en-US" sz="7200" b="1" dirty="0">
                <a:latin typeface="+mj-lt"/>
              </a:rPr>
              <a:t>Past Medical History:</a:t>
            </a:r>
            <a:r>
              <a:rPr lang="en-US" sz="7200" dirty="0">
                <a:latin typeface="+mj-lt"/>
              </a:rPr>
              <a:t> None</a:t>
            </a:r>
          </a:p>
          <a:p>
            <a:r>
              <a:rPr lang="en-US" sz="7200" b="1" dirty="0">
                <a:latin typeface="+mj-lt"/>
              </a:rPr>
              <a:t>Medications:</a:t>
            </a:r>
            <a:r>
              <a:rPr lang="en-US" sz="7200" dirty="0">
                <a:latin typeface="+mj-lt"/>
              </a:rPr>
              <a:t> Ibuprofen 600 mg TID (partial relief of ankle pain)</a:t>
            </a:r>
          </a:p>
          <a:p>
            <a:r>
              <a:rPr lang="en-US" sz="7200" b="1" dirty="0">
                <a:latin typeface="+mj-lt"/>
              </a:rPr>
              <a:t>Social History:</a:t>
            </a:r>
            <a:r>
              <a:rPr lang="en-US" sz="7200" dirty="0">
                <a:latin typeface="+mj-lt"/>
              </a:rPr>
              <a:t> Works as an elementary school teacher; no tobacco, alcohol, or illicit drug use; lives in the northeastern United States</a:t>
            </a:r>
          </a:p>
          <a:p>
            <a:r>
              <a:rPr lang="en-US" sz="7200" b="1" dirty="0">
                <a:latin typeface="+mj-lt"/>
              </a:rPr>
              <a:t>Family History:</a:t>
            </a:r>
            <a:r>
              <a:rPr lang="en-US" sz="7200" dirty="0">
                <a:latin typeface="+mj-lt"/>
              </a:rPr>
              <a:t> No autoimmune or rheumatologic diseases</a:t>
            </a:r>
          </a:p>
          <a:p>
            <a:r>
              <a:rPr lang="en-US" sz="7200" b="1" dirty="0">
                <a:latin typeface="+mj-lt"/>
              </a:rPr>
              <a:t>Allergies:</a:t>
            </a:r>
            <a:r>
              <a:rPr lang="en-US" sz="7200" dirty="0">
                <a:latin typeface="+mj-lt"/>
              </a:rPr>
              <a:t> None</a:t>
            </a:r>
          </a:p>
          <a:p>
            <a:pPr marL="0" indent="0">
              <a:buNone/>
            </a:pPr>
            <a:br>
              <a:rPr lang="en-US" dirty="0"/>
            </a:br>
            <a:endParaRPr lang="en-US" dirty="0"/>
          </a:p>
        </p:txBody>
      </p:sp>
    </p:spTree>
    <p:extLst>
      <p:ext uri="{BB962C8B-B14F-4D97-AF65-F5344CB8AC3E}">
        <p14:creationId xmlns:p14="http://schemas.microsoft.com/office/powerpoint/2010/main" val="1299322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7432-DC6A-E557-72A9-CC14D7C07C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F980C-F357-4A85-456B-4234CE96D95E}"/>
              </a:ext>
            </a:extLst>
          </p:cNvPr>
          <p:cNvSpPr>
            <a:spLocks noGrp="1"/>
          </p:cNvSpPr>
          <p:nvPr>
            <p:ph idx="1"/>
          </p:nvPr>
        </p:nvSpPr>
        <p:spPr/>
        <p:txBody>
          <a:bodyPr>
            <a:normAutofit fontScale="25000" lnSpcReduction="20000"/>
          </a:bodyPr>
          <a:lstStyle/>
          <a:p>
            <a:r>
              <a:rPr lang="en-US" sz="5500" b="1" dirty="0">
                <a:latin typeface="+mj-lt"/>
              </a:rPr>
              <a:t>Physical Examination:</a:t>
            </a:r>
            <a:endParaRPr lang="en-US" sz="5500" dirty="0">
              <a:latin typeface="+mj-lt"/>
            </a:endParaRPr>
          </a:p>
          <a:p>
            <a:r>
              <a:rPr lang="en-US" sz="5500" dirty="0">
                <a:latin typeface="+mj-lt"/>
              </a:rPr>
              <a:t>Temperature: 38.7°C</a:t>
            </a:r>
          </a:p>
          <a:p>
            <a:r>
              <a:rPr lang="en-US" sz="5500" dirty="0">
                <a:latin typeface="+mj-lt"/>
              </a:rPr>
              <a:t>Heart rate: 92 bpm</a:t>
            </a:r>
          </a:p>
          <a:p>
            <a:r>
              <a:rPr lang="en-US" sz="5500" dirty="0">
                <a:latin typeface="+mj-lt"/>
              </a:rPr>
              <a:t>Blood pressure: 122/76 mmHg</a:t>
            </a:r>
          </a:p>
          <a:p>
            <a:r>
              <a:rPr lang="en-US" sz="5500" dirty="0">
                <a:latin typeface="+mj-lt"/>
              </a:rPr>
              <a:t>Oxygen saturation: 98% on room air</a:t>
            </a:r>
          </a:p>
          <a:p>
            <a:r>
              <a:rPr lang="en-US" sz="5500" dirty="0">
                <a:latin typeface="+mj-lt"/>
              </a:rPr>
              <a:t>General: Mildly ill-appearing young woman, uncomfortable due to ankle pain</a:t>
            </a:r>
          </a:p>
          <a:p>
            <a:r>
              <a:rPr lang="en-US" sz="5500" dirty="0">
                <a:latin typeface="+mj-lt"/>
              </a:rPr>
              <a:t>HEENT: No conjunctival injection, no uveitis on penlight examination, no parotid swelling, no oral lesions</a:t>
            </a:r>
          </a:p>
          <a:p>
            <a:r>
              <a:rPr lang="en-US" sz="5500" dirty="0">
                <a:latin typeface="+mj-lt"/>
              </a:rPr>
              <a:t>Neck: No lymphadenopathy</a:t>
            </a:r>
          </a:p>
          <a:p>
            <a:r>
              <a:rPr lang="en-US" sz="5500" dirty="0">
                <a:latin typeface="+mj-lt"/>
              </a:rPr>
              <a:t>Cardiovascular: Regular rate and rhythm, no murmurs</a:t>
            </a:r>
          </a:p>
          <a:p>
            <a:r>
              <a:rPr lang="en-US" sz="5500" dirty="0">
                <a:latin typeface="+mj-lt"/>
              </a:rPr>
              <a:t>Lungs: Clear to auscultation bilaterally, no wheezes or crackles</a:t>
            </a:r>
          </a:p>
          <a:p>
            <a:r>
              <a:rPr lang="en-US" sz="5500" dirty="0">
                <a:latin typeface="+mj-lt"/>
              </a:rPr>
              <a:t>Abdomen: Soft, non-tender, no hepatosplenomegaly</a:t>
            </a:r>
          </a:p>
          <a:p>
            <a:r>
              <a:rPr lang="en-US" sz="5500" dirty="0">
                <a:latin typeface="+mj-lt"/>
              </a:rPr>
              <a:t>Skin: </a:t>
            </a:r>
            <a:r>
              <a:rPr lang="en-US" sz="5500" b="1" dirty="0">
                <a:latin typeface="+mj-lt"/>
              </a:rPr>
              <a:t>Multiple tender, erythematous, raised nodules (2-5 cm)</a:t>
            </a:r>
            <a:r>
              <a:rPr lang="en-US" sz="5500" dirty="0">
                <a:latin typeface="+mj-lt"/>
              </a:rPr>
              <a:t> on bilateral anterior shins consistent with </a:t>
            </a:r>
            <a:r>
              <a:rPr lang="en-US" sz="5500" b="1" dirty="0">
                <a:latin typeface="+mj-lt"/>
              </a:rPr>
              <a:t>erythema nodosum</a:t>
            </a:r>
            <a:r>
              <a:rPr lang="en-US" sz="5500" dirty="0">
                <a:latin typeface="+mj-lt"/>
              </a:rPr>
              <a:t>; no ulceration, no violaceous discoloration</a:t>
            </a:r>
          </a:p>
          <a:p>
            <a:r>
              <a:rPr lang="en-US" sz="5500" dirty="0">
                <a:latin typeface="+mj-lt"/>
              </a:rPr>
              <a:t>Musculoskeletal: </a:t>
            </a:r>
            <a:r>
              <a:rPr lang="en-US" sz="5500" b="1" dirty="0">
                <a:latin typeface="+mj-lt"/>
              </a:rPr>
              <a:t>Bilateral ankle periarticular swelling</a:t>
            </a:r>
            <a:r>
              <a:rPr lang="en-US" sz="5500" dirty="0">
                <a:latin typeface="+mj-lt"/>
              </a:rPr>
              <a:t> with warmth, erythema, and tenderness; no true joint effusion appreciated; pain with dorsiflexion and plantar flexion; bilateral Achilles tendon tenderness; no wrist, knee, or small joint involvement</a:t>
            </a:r>
          </a:p>
          <a:p>
            <a:r>
              <a:rPr lang="en-US" sz="5500" dirty="0">
                <a:latin typeface="+mj-lt"/>
              </a:rPr>
              <a:t>Neurologic: Non-focal; no facial weakness</a:t>
            </a:r>
          </a:p>
          <a:p>
            <a:pPr marL="0" indent="0">
              <a:buNone/>
            </a:pPr>
            <a:br>
              <a:rPr lang="en-US" dirty="0"/>
            </a:br>
            <a:endParaRPr lang="en-US" dirty="0"/>
          </a:p>
        </p:txBody>
      </p:sp>
    </p:spTree>
    <p:extLst>
      <p:ext uri="{BB962C8B-B14F-4D97-AF65-F5344CB8AC3E}">
        <p14:creationId xmlns:p14="http://schemas.microsoft.com/office/powerpoint/2010/main" val="4167185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4BAE-A897-B172-0942-4355BADFEE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E980D6-CC28-8D63-B88D-766C03328BC8}"/>
              </a:ext>
            </a:extLst>
          </p:cNvPr>
          <p:cNvSpPr>
            <a:spLocks noGrp="1"/>
          </p:cNvSpPr>
          <p:nvPr>
            <p:ph idx="1"/>
          </p:nvPr>
        </p:nvSpPr>
        <p:spPr/>
        <p:txBody>
          <a:bodyPr>
            <a:normAutofit fontScale="25000" lnSpcReduction="20000"/>
          </a:bodyPr>
          <a:lstStyle/>
          <a:p>
            <a:r>
              <a:rPr lang="en-US" sz="4300" b="1" dirty="0">
                <a:latin typeface="+mj-lt"/>
              </a:rPr>
              <a:t>Laboratory Results:</a:t>
            </a:r>
            <a:endParaRPr lang="en-US" sz="4300" dirty="0">
              <a:latin typeface="+mj-lt"/>
            </a:endParaRPr>
          </a:p>
          <a:p>
            <a:r>
              <a:rPr lang="en-US" sz="4300" dirty="0">
                <a:latin typeface="+mj-lt"/>
              </a:rPr>
              <a:t>WBC: 9,800/</a:t>
            </a:r>
            <a:r>
              <a:rPr lang="el-GR" sz="4300" dirty="0">
                <a:latin typeface="+mj-lt"/>
              </a:rPr>
              <a:t>μ</a:t>
            </a:r>
            <a:r>
              <a:rPr lang="en-US" sz="4300" dirty="0">
                <a:latin typeface="+mj-lt"/>
              </a:rPr>
              <a:t>L with normal differential</a:t>
            </a:r>
          </a:p>
          <a:p>
            <a:r>
              <a:rPr lang="en-US" sz="4300" dirty="0">
                <a:latin typeface="+mj-lt"/>
              </a:rPr>
              <a:t>Hemoglobin: 13.2 g/dL</a:t>
            </a:r>
          </a:p>
          <a:p>
            <a:r>
              <a:rPr lang="en-US" sz="4300" dirty="0">
                <a:latin typeface="+mj-lt"/>
              </a:rPr>
              <a:t>Platelets: 298,000/</a:t>
            </a:r>
            <a:r>
              <a:rPr lang="el-GR" sz="4300" dirty="0">
                <a:latin typeface="+mj-lt"/>
              </a:rPr>
              <a:t>μ</a:t>
            </a:r>
            <a:r>
              <a:rPr lang="en-US" sz="4300" dirty="0">
                <a:latin typeface="+mj-lt"/>
              </a:rPr>
              <a:t>L</a:t>
            </a:r>
          </a:p>
          <a:p>
            <a:r>
              <a:rPr lang="en-US" sz="4300" dirty="0">
                <a:latin typeface="+mj-lt"/>
              </a:rPr>
              <a:t>ESR: 68 mm/</a:t>
            </a:r>
            <a:r>
              <a:rPr lang="en-US" sz="4300" dirty="0" err="1">
                <a:latin typeface="+mj-lt"/>
              </a:rPr>
              <a:t>hr</a:t>
            </a:r>
            <a:r>
              <a:rPr lang="en-US" sz="4300" dirty="0">
                <a:latin typeface="+mj-lt"/>
              </a:rPr>
              <a:t> (elevated)</a:t>
            </a:r>
          </a:p>
          <a:p>
            <a:r>
              <a:rPr lang="en-US" sz="4300" dirty="0">
                <a:latin typeface="+mj-lt"/>
              </a:rPr>
              <a:t>CRP: 6.8 mg/dL (elevated)</a:t>
            </a:r>
          </a:p>
          <a:p>
            <a:r>
              <a:rPr lang="en-US" sz="4300" dirty="0">
                <a:latin typeface="+mj-lt"/>
              </a:rPr>
              <a:t>Comprehensive metabolic panel: Normal</a:t>
            </a:r>
          </a:p>
          <a:p>
            <a:r>
              <a:rPr lang="en-US" sz="4300" dirty="0">
                <a:latin typeface="+mj-lt"/>
              </a:rPr>
              <a:t>Calcium: 10.4 mg/dL (high-normal)</a:t>
            </a:r>
          </a:p>
          <a:p>
            <a:r>
              <a:rPr lang="en-US" sz="4300" dirty="0">
                <a:latin typeface="+mj-lt"/>
              </a:rPr>
              <a:t>Liver function tests: Normal</a:t>
            </a:r>
          </a:p>
          <a:p>
            <a:r>
              <a:rPr lang="en-US" sz="4300" dirty="0">
                <a:latin typeface="+mj-lt"/>
              </a:rPr>
              <a:t>Serum ACE level: 78 U/L (elevated; normal 8-52 U/L)</a:t>
            </a:r>
          </a:p>
          <a:p>
            <a:r>
              <a:rPr lang="en-US" sz="4300" dirty="0">
                <a:latin typeface="+mj-lt"/>
              </a:rPr>
              <a:t>ANA: Negative</a:t>
            </a:r>
          </a:p>
          <a:p>
            <a:r>
              <a:rPr lang="en-US" sz="4300" dirty="0">
                <a:latin typeface="+mj-lt"/>
              </a:rPr>
              <a:t>RF: Negative</a:t>
            </a:r>
          </a:p>
          <a:p>
            <a:r>
              <a:rPr lang="en-US" sz="4300" dirty="0">
                <a:latin typeface="+mj-lt"/>
              </a:rPr>
              <a:t>Anti-streptolysin O (ASO) titer: Negative</a:t>
            </a:r>
          </a:p>
          <a:p>
            <a:r>
              <a:rPr lang="en-US" sz="4300" dirty="0">
                <a:latin typeface="+mj-lt"/>
              </a:rPr>
              <a:t>Throat culture: Normal flora</a:t>
            </a:r>
          </a:p>
          <a:p>
            <a:r>
              <a:rPr lang="en-US" sz="4300" dirty="0">
                <a:latin typeface="+mj-lt"/>
              </a:rPr>
              <a:t>Urinalysis: Normal</a:t>
            </a:r>
          </a:p>
          <a:p>
            <a:r>
              <a:rPr lang="en-US" sz="4300" dirty="0">
                <a:latin typeface="+mj-lt"/>
              </a:rPr>
              <a:t>Blood cultures: No growth (×2)</a:t>
            </a:r>
          </a:p>
          <a:p>
            <a:r>
              <a:rPr lang="en-US" sz="4300" dirty="0">
                <a:latin typeface="+mj-lt"/>
              </a:rPr>
              <a:t>QuantiFERON-TB Gold: Negative</a:t>
            </a:r>
          </a:p>
          <a:p>
            <a:r>
              <a:rPr lang="en-US" sz="4300" dirty="0">
                <a:latin typeface="+mj-lt"/>
              </a:rPr>
              <a:t>HIV: Negative</a:t>
            </a:r>
          </a:p>
          <a:p>
            <a:endParaRPr lang="en-US" dirty="0"/>
          </a:p>
        </p:txBody>
      </p:sp>
    </p:spTree>
    <p:extLst>
      <p:ext uri="{BB962C8B-B14F-4D97-AF65-F5344CB8AC3E}">
        <p14:creationId xmlns:p14="http://schemas.microsoft.com/office/powerpoint/2010/main" val="56462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0F21-8280-E5F5-0536-7397DB3E511F}"/>
              </a:ext>
            </a:extLst>
          </p:cNvPr>
          <p:cNvSpPr>
            <a:spLocks noGrp="1"/>
          </p:cNvSpPr>
          <p:nvPr>
            <p:ph type="title"/>
          </p:nvPr>
        </p:nvSpPr>
        <p:spPr/>
        <p:txBody>
          <a:bodyPr/>
          <a:lstStyle/>
          <a:p>
            <a:r>
              <a:rPr lang="en-US" dirty="0"/>
              <a:t>EPIDEMIOLOGY- WHAT CAUSES FUO?</a:t>
            </a:r>
          </a:p>
        </p:txBody>
      </p:sp>
      <p:sp>
        <p:nvSpPr>
          <p:cNvPr id="3" name="Content Placeholder 2">
            <a:extLst>
              <a:ext uri="{FF2B5EF4-FFF2-40B4-BE49-F238E27FC236}">
                <a16:creationId xmlns:a16="http://schemas.microsoft.com/office/drawing/2014/main" id="{7BD42F22-A985-95F5-88CD-07D99E8EB2DC}"/>
              </a:ext>
            </a:extLst>
          </p:cNvPr>
          <p:cNvSpPr>
            <a:spLocks noGrp="1"/>
          </p:cNvSpPr>
          <p:nvPr>
            <p:ph idx="1"/>
          </p:nvPr>
        </p:nvSpPr>
        <p:spPr/>
        <p:txBody>
          <a:bodyPr>
            <a:normAutofit/>
          </a:bodyPr>
          <a:lstStyle/>
          <a:p>
            <a:r>
              <a:rPr lang="en-US" sz="2000" dirty="0">
                <a:latin typeface="+mj-lt"/>
              </a:rPr>
              <a:t>Infection: ~30–40%</a:t>
            </a:r>
          </a:p>
          <a:p>
            <a:r>
              <a:rPr lang="en-US" sz="2000" dirty="0">
                <a:latin typeface="+mj-lt"/>
              </a:rPr>
              <a:t>Malignancy: ~10–20%</a:t>
            </a:r>
          </a:p>
          <a:p>
            <a:r>
              <a:rPr lang="en-US" sz="2000" dirty="0">
                <a:latin typeface="+mj-lt"/>
              </a:rPr>
              <a:t>Non-infectious inflammatory disease (NIID): 15–30%</a:t>
            </a:r>
          </a:p>
          <a:p>
            <a:r>
              <a:rPr lang="en-US" sz="2000" dirty="0">
                <a:latin typeface="+mj-lt"/>
              </a:rPr>
              <a:t>Miscellaneous: 5–20%</a:t>
            </a:r>
          </a:p>
          <a:p>
            <a:r>
              <a:rPr lang="en-US" sz="2000" dirty="0">
                <a:latin typeface="+mj-lt"/>
              </a:rPr>
              <a:t>Undiagnosed: up to 50%</a:t>
            </a:r>
          </a:p>
        </p:txBody>
      </p:sp>
    </p:spTree>
    <p:extLst>
      <p:ext uri="{BB962C8B-B14F-4D97-AF65-F5344CB8AC3E}">
        <p14:creationId xmlns:p14="http://schemas.microsoft.com/office/powerpoint/2010/main" val="25144514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3F15-B62C-76E2-F944-C26B0E37E5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7209B4-3D8E-95B2-0652-D4AD7DB9BE44}"/>
              </a:ext>
            </a:extLst>
          </p:cNvPr>
          <p:cNvSpPr>
            <a:spLocks noGrp="1"/>
          </p:cNvSpPr>
          <p:nvPr>
            <p:ph idx="1"/>
          </p:nvPr>
        </p:nvSpPr>
        <p:spPr/>
        <p:txBody>
          <a:bodyPr>
            <a:normAutofit fontScale="55000" lnSpcReduction="20000"/>
          </a:bodyPr>
          <a:lstStyle/>
          <a:p>
            <a:r>
              <a:rPr lang="en-US" sz="2900" b="1" dirty="0">
                <a:latin typeface="+mj-lt"/>
              </a:rPr>
              <a:t>Imaging:</a:t>
            </a:r>
            <a:endParaRPr lang="en-US" sz="2900" dirty="0">
              <a:latin typeface="+mj-lt"/>
            </a:endParaRPr>
          </a:p>
          <a:p>
            <a:r>
              <a:rPr lang="en-US" sz="2900" b="1" dirty="0">
                <a:latin typeface="+mj-lt"/>
              </a:rPr>
              <a:t>Chest X-ray:</a:t>
            </a:r>
            <a:endParaRPr lang="en-US" sz="2900" dirty="0">
              <a:latin typeface="+mj-lt"/>
            </a:endParaRPr>
          </a:p>
          <a:p>
            <a:r>
              <a:rPr lang="en-US" sz="2900" b="1" dirty="0">
                <a:latin typeface="+mj-lt"/>
              </a:rPr>
              <a:t>Bilateral hilar lymphadenopathy</a:t>
            </a:r>
            <a:r>
              <a:rPr lang="en-US" sz="2900" dirty="0">
                <a:latin typeface="+mj-lt"/>
              </a:rPr>
              <a:t> (symmetric, prominent)</a:t>
            </a:r>
          </a:p>
          <a:p>
            <a:r>
              <a:rPr lang="en-US" sz="2900" dirty="0">
                <a:latin typeface="+mj-lt"/>
              </a:rPr>
              <a:t>No parenchymal infiltrates</a:t>
            </a:r>
          </a:p>
          <a:p>
            <a:r>
              <a:rPr lang="en-US" sz="2900" dirty="0">
                <a:latin typeface="+mj-lt"/>
              </a:rPr>
              <a:t>No pleural effusion</a:t>
            </a:r>
          </a:p>
          <a:p>
            <a:r>
              <a:rPr lang="en-US" sz="2900" dirty="0">
                <a:latin typeface="+mj-lt"/>
              </a:rPr>
              <a:t>Consistent with </a:t>
            </a:r>
            <a:r>
              <a:rPr lang="en-US" sz="2900" b="1" dirty="0">
                <a:latin typeface="+mj-lt"/>
              </a:rPr>
              <a:t>Scadding Stage I</a:t>
            </a:r>
            <a:r>
              <a:rPr lang="en-US" sz="2900" dirty="0">
                <a:latin typeface="+mj-lt"/>
              </a:rPr>
              <a:t> </a:t>
            </a:r>
            <a:r>
              <a:rPr lang="en-US" sz="2900" u="sng" dirty="0">
                <a:latin typeface="+mj-lt"/>
                <a:hlinkClick r:id="rId2"/>
              </a:rPr>
              <a:t>sarcoidosis</a:t>
            </a:r>
            <a:endParaRPr lang="en-US" sz="2900" dirty="0">
              <a:latin typeface="+mj-lt"/>
            </a:endParaRPr>
          </a:p>
          <a:p>
            <a:r>
              <a:rPr lang="en-US" sz="2900" b="1" dirty="0">
                <a:latin typeface="+mj-lt"/>
              </a:rPr>
              <a:t>CT Chest (obtained for further characterization):</a:t>
            </a:r>
            <a:endParaRPr lang="en-US" sz="2900" dirty="0">
              <a:latin typeface="+mj-lt"/>
            </a:endParaRPr>
          </a:p>
          <a:p>
            <a:r>
              <a:rPr lang="en-US" sz="2900" dirty="0">
                <a:latin typeface="+mj-lt"/>
              </a:rPr>
              <a:t>Symmetric bilateral hilar and right paratracheal lymphadenopathy (largest node 2.8 cm)</a:t>
            </a:r>
          </a:p>
          <a:p>
            <a:r>
              <a:rPr lang="en-US" sz="2900" dirty="0">
                <a:latin typeface="+mj-lt"/>
              </a:rPr>
              <a:t>No pulmonary nodules or parenchymal infiltrates</a:t>
            </a:r>
          </a:p>
          <a:p>
            <a:r>
              <a:rPr lang="en-US" sz="2900" dirty="0">
                <a:latin typeface="+mj-lt"/>
              </a:rPr>
              <a:t>No mediastinal masses</a:t>
            </a:r>
          </a:p>
          <a:p>
            <a:r>
              <a:rPr lang="en-US" sz="2900" b="1" dirty="0">
                <a:latin typeface="+mj-lt"/>
              </a:rPr>
              <a:t>Ankle X-rays:</a:t>
            </a:r>
            <a:endParaRPr lang="en-US" sz="2900" dirty="0">
              <a:latin typeface="+mj-lt"/>
            </a:endParaRPr>
          </a:p>
          <a:p>
            <a:r>
              <a:rPr lang="en-US" sz="2900" dirty="0">
                <a:latin typeface="+mj-lt"/>
              </a:rPr>
              <a:t>Bilateral soft tissue swelling around ankles</a:t>
            </a:r>
          </a:p>
          <a:p>
            <a:r>
              <a:rPr lang="en-US" sz="2900" dirty="0">
                <a:latin typeface="+mj-lt"/>
              </a:rPr>
              <a:t>No erosions, no joint space narrowing</a:t>
            </a:r>
          </a:p>
          <a:p>
            <a:r>
              <a:rPr lang="en-US" sz="2900" dirty="0">
                <a:latin typeface="+mj-lt"/>
              </a:rPr>
              <a:t>No fractures</a:t>
            </a:r>
          </a:p>
          <a:p>
            <a:endParaRPr lang="en-US" dirty="0"/>
          </a:p>
        </p:txBody>
      </p:sp>
    </p:spTree>
    <p:extLst>
      <p:ext uri="{BB962C8B-B14F-4D97-AF65-F5344CB8AC3E}">
        <p14:creationId xmlns:p14="http://schemas.microsoft.com/office/powerpoint/2010/main" val="5892339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17370-6526-F10F-CC3A-F4A7B3836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BCA5F5-C99C-2A6E-2D3A-038D8867CBCC}"/>
              </a:ext>
            </a:extLst>
          </p:cNvPr>
          <p:cNvSpPr>
            <a:spLocks noGrp="1"/>
          </p:cNvSpPr>
          <p:nvPr>
            <p:ph idx="1"/>
          </p:nvPr>
        </p:nvSpPr>
        <p:spPr/>
        <p:txBody>
          <a:bodyPr/>
          <a:lstStyle/>
          <a:p>
            <a:r>
              <a:rPr lang="en-US" sz="2000" b="1" dirty="0">
                <a:latin typeface="+mj-lt"/>
              </a:rPr>
              <a:t>Assessment:</a:t>
            </a:r>
            <a:endParaRPr lang="en-US" sz="2000" dirty="0">
              <a:latin typeface="+mj-lt"/>
            </a:endParaRPr>
          </a:p>
          <a:p>
            <a:r>
              <a:rPr lang="en-US" sz="2000" dirty="0">
                <a:latin typeface="+mj-lt"/>
              </a:rPr>
              <a:t>This patient presents with the </a:t>
            </a:r>
            <a:r>
              <a:rPr lang="en-US" sz="2000" b="1" dirty="0">
                <a:latin typeface="+mj-lt"/>
              </a:rPr>
              <a:t>classic triad of Löfgren syndrome</a:t>
            </a:r>
            <a:r>
              <a:rPr lang="en-US" sz="2000" dirty="0">
                <a:latin typeface="+mj-lt"/>
              </a:rPr>
              <a:t>: </a:t>
            </a:r>
            <a:r>
              <a:rPr lang="en-US" sz="2000" b="1" dirty="0">
                <a:latin typeface="+mj-lt"/>
              </a:rPr>
              <a:t>bilateral hilar lymphadenopathy, erythema nodosum, and periarticular ankle arthritis/inflammation, accompanied by fever</a:t>
            </a:r>
            <a:r>
              <a:rPr lang="en-US" sz="2000" dirty="0">
                <a:latin typeface="+mj-lt"/>
              </a:rPr>
              <a:t>.  This acute presentation of sarcoidosis is considered </a:t>
            </a:r>
            <a:r>
              <a:rPr lang="en-US" sz="2000" b="1" dirty="0">
                <a:latin typeface="+mj-lt"/>
              </a:rPr>
              <a:t>highly suggestive</a:t>
            </a:r>
            <a:r>
              <a:rPr lang="en-US" sz="2000" dirty="0">
                <a:latin typeface="+mj-lt"/>
              </a:rPr>
              <a:t> and typically does not require tissue biopsy for diagnosis according to the American Thoracic Society guidelines.</a:t>
            </a:r>
          </a:p>
          <a:p>
            <a:pPr marL="0" indent="0">
              <a:buNone/>
            </a:pPr>
            <a:br>
              <a:rPr lang="en-US" dirty="0"/>
            </a:br>
            <a:endParaRPr lang="en-US" dirty="0"/>
          </a:p>
        </p:txBody>
      </p:sp>
    </p:spTree>
    <p:extLst>
      <p:ext uri="{BB962C8B-B14F-4D97-AF65-F5344CB8AC3E}">
        <p14:creationId xmlns:p14="http://schemas.microsoft.com/office/powerpoint/2010/main" val="834073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4634-B7CB-14A6-FA3A-5B213A77CC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F4AE16-DAA3-80B5-D2A2-0D4FA91BF4B3}"/>
              </a:ext>
            </a:extLst>
          </p:cNvPr>
          <p:cNvSpPr>
            <a:spLocks noGrp="1"/>
          </p:cNvSpPr>
          <p:nvPr>
            <p:ph idx="1"/>
          </p:nvPr>
        </p:nvSpPr>
        <p:spPr/>
        <p:txBody>
          <a:bodyPr>
            <a:normAutofit fontScale="85000" lnSpcReduction="20000"/>
          </a:bodyPr>
          <a:lstStyle/>
          <a:p>
            <a:r>
              <a:rPr lang="en-US" b="1" dirty="0">
                <a:latin typeface="+mj-lt"/>
              </a:rPr>
              <a:t>Key Clinical Features Supporting Löfgren Syndrome:</a:t>
            </a:r>
            <a:endParaRPr lang="en-US" dirty="0">
              <a:latin typeface="+mj-lt"/>
            </a:endParaRPr>
          </a:p>
          <a:p>
            <a:r>
              <a:rPr lang="en-US" b="1" dirty="0">
                <a:latin typeface="+mj-lt"/>
              </a:rPr>
              <a:t>Fever:</a:t>
            </a:r>
            <a:r>
              <a:rPr lang="en-US" dirty="0">
                <a:latin typeface="+mj-lt"/>
              </a:rPr>
              <a:t> Present in the majority of Löfgren syndrome patients, often accompanying the acute inflammatory presentation. </a:t>
            </a:r>
          </a:p>
          <a:p>
            <a:r>
              <a:rPr lang="en-US" b="1" dirty="0">
                <a:latin typeface="+mj-lt"/>
              </a:rPr>
              <a:t>Erythema nodosum:</a:t>
            </a:r>
            <a:r>
              <a:rPr lang="en-US" dirty="0">
                <a:latin typeface="+mj-lt"/>
              </a:rPr>
              <a:t> Classic tender, erythematous nodules on anterior shins; more common in women with Löfgren syndrome.</a:t>
            </a:r>
          </a:p>
          <a:p>
            <a:r>
              <a:rPr lang="en-US" b="1" dirty="0">
                <a:latin typeface="+mj-lt"/>
              </a:rPr>
              <a:t>Bilateral ankle periarticular inflammation:</a:t>
            </a:r>
            <a:r>
              <a:rPr lang="en-US" dirty="0">
                <a:latin typeface="+mj-lt"/>
              </a:rPr>
              <a:t> Characteristic of Löfgren syndrome; may present as true arthritis or periarticular inflammation; more common in men as an isolated finding. </a:t>
            </a:r>
          </a:p>
          <a:p>
            <a:r>
              <a:rPr lang="en-US" b="1" dirty="0">
                <a:latin typeface="+mj-lt"/>
              </a:rPr>
              <a:t>Bilateral hilar lymphadenopathy:</a:t>
            </a:r>
            <a:r>
              <a:rPr lang="en-US" dirty="0">
                <a:latin typeface="+mj-lt"/>
              </a:rPr>
              <a:t> Present in all cases; Stage I radiographic pattern seen in approximately 82% of Löfgren syndrome patients. </a:t>
            </a:r>
          </a:p>
          <a:p>
            <a:r>
              <a:rPr lang="en-US" b="1" dirty="0">
                <a:latin typeface="+mj-lt"/>
              </a:rPr>
              <a:t>Elevated ACE level:</a:t>
            </a:r>
            <a:r>
              <a:rPr lang="en-US" dirty="0">
                <a:latin typeface="+mj-lt"/>
              </a:rPr>
              <a:t> Present in approximately 50% of Löfgren syndrome patients. </a:t>
            </a:r>
          </a:p>
          <a:p>
            <a:r>
              <a:rPr lang="en-US" b="1" dirty="0">
                <a:latin typeface="+mj-lt"/>
              </a:rPr>
              <a:t>Seasonal clustering:</a:t>
            </a:r>
            <a:r>
              <a:rPr lang="en-US" dirty="0">
                <a:latin typeface="+mj-lt"/>
              </a:rPr>
              <a:t> Symptoms often begin in spring (49% of cases in one series), as seen in this patient presenting in early March. </a:t>
            </a:r>
          </a:p>
          <a:p>
            <a:endParaRPr lang="en-US" dirty="0"/>
          </a:p>
        </p:txBody>
      </p:sp>
    </p:spTree>
    <p:extLst>
      <p:ext uri="{BB962C8B-B14F-4D97-AF65-F5344CB8AC3E}">
        <p14:creationId xmlns:p14="http://schemas.microsoft.com/office/powerpoint/2010/main" val="720360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5F73-3B14-9038-F346-4C9A0C77298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181F796-B912-7446-C334-A4B4AC143232}"/>
              </a:ext>
            </a:extLst>
          </p:cNvPr>
          <p:cNvSpPr>
            <a:spLocks noGrp="1"/>
          </p:cNvSpPr>
          <p:nvPr>
            <p:ph idx="1"/>
          </p:nvPr>
        </p:nvSpPr>
        <p:spPr/>
        <p:txBody>
          <a:bodyPr>
            <a:normAutofit fontScale="62500" lnSpcReduction="20000"/>
          </a:bodyPr>
          <a:lstStyle/>
          <a:p>
            <a:r>
              <a:rPr lang="en-US" b="1" dirty="0">
                <a:latin typeface="+mj-lt"/>
              </a:rPr>
              <a:t>Plan:</a:t>
            </a:r>
            <a:endParaRPr lang="en-US" dirty="0">
              <a:latin typeface="+mj-lt"/>
            </a:endParaRPr>
          </a:p>
          <a:p>
            <a:r>
              <a:rPr lang="en-US" b="1" dirty="0">
                <a:latin typeface="+mj-lt"/>
              </a:rPr>
              <a:t>No biopsy required:</a:t>
            </a:r>
            <a:r>
              <a:rPr lang="en-US" dirty="0">
                <a:latin typeface="+mj-lt"/>
              </a:rPr>
              <a:t> The clinical presentation is sufficiently characteristic for Löfgren syndrome that tissue confirmation is not necessary per ATS guidelines. </a:t>
            </a:r>
          </a:p>
          <a:p>
            <a:r>
              <a:rPr lang="en-US" b="1" dirty="0">
                <a:latin typeface="+mj-lt"/>
              </a:rPr>
              <a:t>Symptomatic treatment:</a:t>
            </a:r>
            <a:endParaRPr lang="en-US" dirty="0">
              <a:latin typeface="+mj-lt"/>
            </a:endParaRPr>
          </a:p>
          <a:p>
            <a:pPr lvl="1"/>
            <a:r>
              <a:rPr lang="en-US" dirty="0">
                <a:latin typeface="+mj-lt"/>
              </a:rPr>
              <a:t>Continue </a:t>
            </a:r>
            <a:r>
              <a:rPr lang="en-US" b="1" dirty="0">
                <a:latin typeface="+mj-lt"/>
              </a:rPr>
              <a:t>NSAIDs</a:t>
            </a:r>
            <a:r>
              <a:rPr lang="en-US" dirty="0">
                <a:latin typeface="+mj-lt"/>
              </a:rPr>
              <a:t> (naproxen 500 mg BID or ibuprofen 600-800 mg TID) as first-line therapy for arthritis and erythema nodosum </a:t>
            </a:r>
          </a:p>
          <a:p>
            <a:pPr lvl="1"/>
            <a:r>
              <a:rPr lang="en-US" dirty="0">
                <a:latin typeface="+mj-lt"/>
              </a:rPr>
              <a:t>If inadequate response after 2-3 weeks, consider short course of </a:t>
            </a:r>
            <a:r>
              <a:rPr lang="en-US" b="1" dirty="0">
                <a:latin typeface="+mj-lt"/>
              </a:rPr>
              <a:t>oral corticosteroids</a:t>
            </a:r>
            <a:r>
              <a:rPr lang="en-US" dirty="0">
                <a:latin typeface="+mj-lt"/>
              </a:rPr>
              <a:t> (prednisone 20-40 mg daily with taper)</a:t>
            </a:r>
          </a:p>
          <a:p>
            <a:r>
              <a:rPr lang="en-US" b="1" dirty="0">
                <a:latin typeface="+mj-lt"/>
              </a:rPr>
              <a:t>Ophthalmologic examination:</a:t>
            </a:r>
            <a:r>
              <a:rPr lang="en-US" dirty="0">
                <a:latin typeface="+mj-lt"/>
              </a:rPr>
              <a:t> Screen for asymptomatic uveitis (recommended in all sarcoidosis patients)</a:t>
            </a:r>
          </a:p>
          <a:p>
            <a:r>
              <a:rPr lang="en-US" b="1" dirty="0">
                <a:latin typeface="+mj-lt"/>
              </a:rPr>
              <a:t>Baseline pulmonary function tests:</a:t>
            </a:r>
            <a:r>
              <a:rPr lang="en-US" dirty="0">
                <a:latin typeface="+mj-lt"/>
              </a:rPr>
              <a:t> Establish baseline FVC and DLCO</a:t>
            </a:r>
          </a:p>
          <a:p>
            <a:r>
              <a:rPr lang="en-US" b="1" dirty="0">
                <a:latin typeface="+mj-lt"/>
              </a:rPr>
              <a:t>Monitoring:</a:t>
            </a:r>
            <a:endParaRPr lang="en-US" dirty="0">
              <a:latin typeface="+mj-lt"/>
            </a:endParaRPr>
          </a:p>
          <a:p>
            <a:pPr lvl="1"/>
            <a:r>
              <a:rPr lang="en-US" dirty="0">
                <a:latin typeface="+mj-lt"/>
              </a:rPr>
              <a:t>Clinical follow-up in 4-6 weeks</a:t>
            </a:r>
          </a:p>
          <a:p>
            <a:pPr lvl="1"/>
            <a:r>
              <a:rPr lang="en-US" dirty="0">
                <a:latin typeface="+mj-lt"/>
              </a:rPr>
              <a:t>Repeat chest X-ray in 3-6 months to document resolution of hilar adenopathy</a:t>
            </a:r>
          </a:p>
          <a:p>
            <a:pPr lvl="1"/>
            <a:r>
              <a:rPr lang="en-US" dirty="0">
                <a:latin typeface="+mj-lt"/>
              </a:rPr>
              <a:t>Monitor calcium levels (risk of hypercalcemia in sarcoidosis)</a:t>
            </a:r>
          </a:p>
          <a:p>
            <a:r>
              <a:rPr lang="en-US" b="1" dirty="0">
                <a:latin typeface="+mj-lt"/>
              </a:rPr>
              <a:t>Patient education:</a:t>
            </a:r>
            <a:r>
              <a:rPr lang="en-US" dirty="0">
                <a:latin typeface="+mj-lt"/>
              </a:rPr>
              <a:t> Reassure regarding excellent prognosis; counsel that symptoms typically resolve within weeks to months, with radiographic resolution within 1-2 years</a:t>
            </a:r>
            <a:br>
              <a:rPr lang="en-US" dirty="0">
                <a:latin typeface="+mj-lt"/>
              </a:rPr>
            </a:br>
            <a:endParaRPr lang="en-US" dirty="0">
              <a:latin typeface="+mj-lt"/>
            </a:endParaRPr>
          </a:p>
          <a:p>
            <a:endParaRPr lang="en-US" dirty="0"/>
          </a:p>
        </p:txBody>
      </p:sp>
    </p:spTree>
    <p:extLst>
      <p:ext uri="{BB962C8B-B14F-4D97-AF65-F5344CB8AC3E}">
        <p14:creationId xmlns:p14="http://schemas.microsoft.com/office/powerpoint/2010/main" val="2211894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AEEB-B315-BB48-43FC-A4E16D4363F7}"/>
              </a:ext>
            </a:extLst>
          </p:cNvPr>
          <p:cNvSpPr>
            <a:spLocks noGrp="1"/>
          </p:cNvSpPr>
          <p:nvPr>
            <p:ph type="title"/>
          </p:nvPr>
        </p:nvSpPr>
        <p:spPr/>
        <p:txBody>
          <a:bodyPr/>
          <a:lstStyle/>
          <a:p>
            <a:r>
              <a:rPr lang="en-US" dirty="0"/>
              <a:t>CASE 5</a:t>
            </a:r>
          </a:p>
        </p:txBody>
      </p:sp>
      <p:sp>
        <p:nvSpPr>
          <p:cNvPr id="3" name="Content Placeholder 2">
            <a:extLst>
              <a:ext uri="{FF2B5EF4-FFF2-40B4-BE49-F238E27FC236}">
                <a16:creationId xmlns:a16="http://schemas.microsoft.com/office/drawing/2014/main" id="{22FDF2ED-AB04-B6FD-C3E3-D431EB4623C8}"/>
              </a:ext>
            </a:extLst>
          </p:cNvPr>
          <p:cNvSpPr>
            <a:spLocks noGrp="1"/>
          </p:cNvSpPr>
          <p:nvPr>
            <p:ph idx="1"/>
          </p:nvPr>
        </p:nvSpPr>
        <p:spPr/>
        <p:txBody>
          <a:bodyPr>
            <a:normAutofit fontScale="85000" lnSpcReduction="20000"/>
          </a:bodyPr>
          <a:lstStyle/>
          <a:p>
            <a:r>
              <a:rPr lang="en-US" sz="2600" b="1" dirty="0">
                <a:latin typeface="+mj-lt"/>
              </a:rPr>
              <a:t>26 year old woman presents with high fevers, confusion and worsening fatigue for 5 days</a:t>
            </a:r>
            <a:endParaRPr lang="en-US" sz="2600" dirty="0">
              <a:latin typeface="+mj-lt"/>
            </a:endParaRPr>
          </a:p>
          <a:p>
            <a:r>
              <a:rPr lang="en-US" sz="2600" dirty="0">
                <a:latin typeface="+mj-lt"/>
              </a:rPr>
              <a:t>The patient has a 4-year history of systemic lupus erythematosus, previously well-controlled on hydroxychloroquine 400 mg daily and low-dose prednisone 5 mg daily. </a:t>
            </a:r>
          </a:p>
          <a:p>
            <a:r>
              <a:rPr lang="en-US" sz="2600" dirty="0">
                <a:latin typeface="+mj-lt"/>
              </a:rPr>
              <a:t>Her disease has been characterized by arthritis, malar rash, and class III lupus nephritis (treated with mycophenolate mofetil, now in remission).</a:t>
            </a:r>
          </a:p>
          <a:p>
            <a:r>
              <a:rPr lang="en-US" sz="2600" dirty="0">
                <a:latin typeface="+mj-lt"/>
              </a:rPr>
              <a:t>Three weeks ago, she developed an upper respiratory infection with cough and rhinorrhea. She was seen at urgent care and prescribed azithromycin. Her respiratory symptoms improved, but 5 days ago she developed high-spiking fevers reaching 39.5-40.2°C, profound fatigue, diffuse myalgias, and progressive confusion. Her family notes she has been increasingly somnolent and "not herself." She has had poor oral intake and reports easy bruising on her extremities.</a:t>
            </a:r>
          </a:p>
          <a:p>
            <a:r>
              <a:rPr lang="en-US" sz="2600" dirty="0">
                <a:latin typeface="+mj-lt"/>
              </a:rPr>
              <a:t>She denies recent medication changes, new sexual partners, or travel. She has not been adherent with her mycophenolate mofetil for the past 2 months due to insurance issues.</a:t>
            </a:r>
          </a:p>
          <a:p>
            <a:endParaRPr lang="en-US" dirty="0"/>
          </a:p>
        </p:txBody>
      </p:sp>
    </p:spTree>
    <p:extLst>
      <p:ext uri="{BB962C8B-B14F-4D97-AF65-F5344CB8AC3E}">
        <p14:creationId xmlns:p14="http://schemas.microsoft.com/office/powerpoint/2010/main" val="36044866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9B32-0091-D5FF-0439-FAD13916A3A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B69ED0A-72E0-607E-95BC-BDB2C8C84967}"/>
              </a:ext>
            </a:extLst>
          </p:cNvPr>
          <p:cNvSpPr>
            <a:spLocks noGrp="1"/>
          </p:cNvSpPr>
          <p:nvPr>
            <p:ph idx="1"/>
          </p:nvPr>
        </p:nvSpPr>
        <p:spPr/>
        <p:txBody>
          <a:bodyPr>
            <a:normAutofit/>
          </a:bodyPr>
          <a:lstStyle/>
          <a:p>
            <a:r>
              <a:rPr lang="en-US" sz="2000" b="1" dirty="0">
                <a:latin typeface="+mj-lt"/>
              </a:rPr>
              <a:t>Past Medical History:</a:t>
            </a:r>
            <a:endParaRPr lang="en-US" sz="2000" dirty="0">
              <a:latin typeface="+mj-lt"/>
            </a:endParaRPr>
          </a:p>
          <a:p>
            <a:r>
              <a:rPr lang="en-US" sz="2000" dirty="0">
                <a:latin typeface="+mj-lt"/>
              </a:rPr>
              <a:t>Systemic lupus erythematosus (4 years)</a:t>
            </a:r>
          </a:p>
          <a:p>
            <a:pPr lvl="1"/>
            <a:r>
              <a:rPr lang="en-US" sz="2000" dirty="0">
                <a:latin typeface="+mj-lt"/>
              </a:rPr>
              <a:t>Class III lupus nephritis (in remission)</a:t>
            </a:r>
          </a:p>
          <a:p>
            <a:pPr lvl="1"/>
            <a:r>
              <a:rPr lang="en-US" sz="2000" dirty="0">
                <a:latin typeface="+mj-lt"/>
              </a:rPr>
              <a:t>Polyarthritis</a:t>
            </a:r>
          </a:p>
          <a:p>
            <a:pPr lvl="1"/>
            <a:r>
              <a:rPr lang="en-US" sz="2000" dirty="0">
                <a:latin typeface="+mj-lt"/>
              </a:rPr>
              <a:t>Malar rash</a:t>
            </a:r>
          </a:p>
          <a:p>
            <a:pPr lvl="1"/>
            <a:r>
              <a:rPr lang="en-US" sz="2000" dirty="0">
                <a:latin typeface="+mj-lt"/>
              </a:rPr>
              <a:t>Positive ANA, anti-dsDNA, anti-Smith antibodies</a:t>
            </a:r>
          </a:p>
          <a:p>
            <a:pPr lvl="1"/>
            <a:r>
              <a:rPr lang="en-US" sz="2000" dirty="0">
                <a:latin typeface="+mj-lt"/>
              </a:rPr>
              <a:t>History of leukopenia and thrombocytopenia</a:t>
            </a:r>
          </a:p>
          <a:p>
            <a:r>
              <a:rPr lang="en-US" sz="2000" dirty="0">
                <a:latin typeface="+mj-lt"/>
              </a:rPr>
              <a:t>Hypothyroidism</a:t>
            </a:r>
          </a:p>
          <a:p>
            <a:r>
              <a:rPr lang="en-US" sz="2000" b="1" dirty="0">
                <a:latin typeface="+mj-lt"/>
              </a:rPr>
              <a:t>Medications:</a:t>
            </a:r>
            <a:r>
              <a:rPr lang="en-US" sz="2000" dirty="0">
                <a:latin typeface="+mj-lt"/>
              </a:rPr>
              <a:t> Hydroxychloroquine 400 mg daily, prednisone 5 mg daily, levothyroxine 50 mcg daily (mycophenolate mofetil held for 2 months)</a:t>
            </a:r>
          </a:p>
          <a:p>
            <a:endParaRPr lang="en-US" dirty="0"/>
          </a:p>
        </p:txBody>
      </p:sp>
    </p:spTree>
    <p:extLst>
      <p:ext uri="{BB962C8B-B14F-4D97-AF65-F5344CB8AC3E}">
        <p14:creationId xmlns:p14="http://schemas.microsoft.com/office/powerpoint/2010/main" val="1276533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5CB4-948D-7B43-29C2-2F351268E3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88F592-A17D-135E-764A-27F6075ADFD7}"/>
              </a:ext>
            </a:extLst>
          </p:cNvPr>
          <p:cNvSpPr>
            <a:spLocks noGrp="1"/>
          </p:cNvSpPr>
          <p:nvPr>
            <p:ph idx="1"/>
          </p:nvPr>
        </p:nvSpPr>
        <p:spPr/>
        <p:txBody>
          <a:bodyPr>
            <a:normAutofit/>
          </a:bodyPr>
          <a:lstStyle/>
          <a:p>
            <a:r>
              <a:rPr lang="en-US" sz="2000" dirty="0">
                <a:latin typeface="+mj-lt"/>
              </a:rPr>
              <a:t>Social History: Graduate student; no tobacco, alcohol, or illicit drug use</a:t>
            </a:r>
          </a:p>
          <a:p>
            <a:r>
              <a:rPr lang="en-US" sz="2000" dirty="0">
                <a:latin typeface="+mj-lt"/>
              </a:rPr>
              <a:t>Family History: Mother with Hashimoto's thyroiditis; no family history of HLH or immunodeficiency</a:t>
            </a:r>
          </a:p>
          <a:p>
            <a:endParaRPr lang="en-US" dirty="0"/>
          </a:p>
        </p:txBody>
      </p:sp>
    </p:spTree>
    <p:extLst>
      <p:ext uri="{BB962C8B-B14F-4D97-AF65-F5344CB8AC3E}">
        <p14:creationId xmlns:p14="http://schemas.microsoft.com/office/powerpoint/2010/main" val="1012429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100A-09AF-EA25-8E66-4EB1F552EE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6FAD85-C3E3-983E-7EFA-8FD1281F9CB4}"/>
              </a:ext>
            </a:extLst>
          </p:cNvPr>
          <p:cNvSpPr>
            <a:spLocks noGrp="1"/>
          </p:cNvSpPr>
          <p:nvPr>
            <p:ph idx="1"/>
          </p:nvPr>
        </p:nvSpPr>
        <p:spPr/>
        <p:txBody>
          <a:bodyPr>
            <a:normAutofit fontScale="47500" lnSpcReduction="20000"/>
          </a:bodyPr>
          <a:lstStyle/>
          <a:p>
            <a:r>
              <a:rPr lang="en-US" b="1" dirty="0">
                <a:latin typeface="+mj-lt"/>
              </a:rPr>
              <a:t>Physical Examination:</a:t>
            </a:r>
            <a:endParaRPr lang="en-US" dirty="0">
              <a:latin typeface="+mj-lt"/>
            </a:endParaRPr>
          </a:p>
          <a:p>
            <a:r>
              <a:rPr lang="en-US" dirty="0">
                <a:latin typeface="+mj-lt"/>
              </a:rPr>
              <a:t>Temperature: 40.1°C</a:t>
            </a:r>
          </a:p>
          <a:p>
            <a:r>
              <a:rPr lang="en-US" dirty="0">
                <a:latin typeface="+mj-lt"/>
              </a:rPr>
              <a:t>Heart rate: 128 bpm</a:t>
            </a:r>
          </a:p>
          <a:p>
            <a:r>
              <a:rPr lang="en-US" dirty="0">
                <a:latin typeface="+mj-lt"/>
              </a:rPr>
              <a:t>Blood pressure: 92/58 mmHg</a:t>
            </a:r>
          </a:p>
          <a:p>
            <a:r>
              <a:rPr lang="en-US" dirty="0">
                <a:latin typeface="+mj-lt"/>
              </a:rPr>
              <a:t>Respiratory rate: 22/min</a:t>
            </a:r>
          </a:p>
          <a:p>
            <a:r>
              <a:rPr lang="en-US" dirty="0">
                <a:latin typeface="+mj-lt"/>
              </a:rPr>
              <a:t>Oxygen saturation: 94% on room air</a:t>
            </a:r>
          </a:p>
          <a:p>
            <a:r>
              <a:rPr lang="en-US" dirty="0">
                <a:latin typeface="+mj-lt"/>
              </a:rPr>
              <a:t>General: Ill-appearing, lethargic, arousable but slow to respond</a:t>
            </a:r>
          </a:p>
          <a:p>
            <a:r>
              <a:rPr lang="en-US" dirty="0">
                <a:latin typeface="+mj-lt"/>
              </a:rPr>
              <a:t>HEENT: Dry mucous membranes, no oral ulcers, no malar rash currently</a:t>
            </a:r>
          </a:p>
          <a:p>
            <a:r>
              <a:rPr lang="en-US" dirty="0">
                <a:latin typeface="+mj-lt"/>
              </a:rPr>
              <a:t>Neck: Bilateral cervical lymphadenopathy (1-1.5 cm nodes)</a:t>
            </a:r>
          </a:p>
          <a:p>
            <a:r>
              <a:rPr lang="en-US" dirty="0">
                <a:latin typeface="+mj-lt"/>
              </a:rPr>
              <a:t>Cardiovascular: Tachycardic, regular rhythm, no murmurs or rubs</a:t>
            </a:r>
          </a:p>
          <a:p>
            <a:r>
              <a:rPr lang="en-US" dirty="0">
                <a:latin typeface="+mj-lt"/>
              </a:rPr>
              <a:t>Lungs: Clear to auscultation bilaterally</a:t>
            </a:r>
          </a:p>
          <a:p>
            <a:r>
              <a:rPr lang="en-US" dirty="0">
                <a:latin typeface="+mj-lt"/>
              </a:rPr>
              <a:t>Abdomen: </a:t>
            </a:r>
            <a:r>
              <a:rPr lang="en-US" b="1" dirty="0">
                <a:latin typeface="+mj-lt"/>
              </a:rPr>
              <a:t>Hepatomegaly</a:t>
            </a:r>
            <a:r>
              <a:rPr lang="en-US" dirty="0">
                <a:latin typeface="+mj-lt"/>
              </a:rPr>
              <a:t> (liver edge 4 cm below costal margin), </a:t>
            </a:r>
            <a:r>
              <a:rPr lang="en-US" b="1" dirty="0">
                <a:latin typeface="+mj-lt"/>
              </a:rPr>
              <a:t>splenomegaly</a:t>
            </a:r>
            <a:r>
              <a:rPr lang="en-US" dirty="0">
                <a:latin typeface="+mj-lt"/>
              </a:rPr>
              <a:t> (palpable 5 cm below costal margin), mild diffuse tenderness</a:t>
            </a:r>
          </a:p>
          <a:p>
            <a:r>
              <a:rPr lang="en-US" dirty="0">
                <a:latin typeface="+mj-lt"/>
              </a:rPr>
              <a:t>Skin: Scattered ecchymoses on extremities, petechiae on lower legs, no active rash</a:t>
            </a:r>
          </a:p>
          <a:p>
            <a:r>
              <a:rPr lang="en-US" dirty="0">
                <a:latin typeface="+mj-lt"/>
              </a:rPr>
              <a:t>Neurologic: Lethargic but arousable, oriented to person only, no focal deficits, no </a:t>
            </a:r>
            <a:r>
              <a:rPr lang="en-US" dirty="0" err="1">
                <a:latin typeface="+mj-lt"/>
              </a:rPr>
              <a:t>meningismus</a:t>
            </a:r>
            <a:endParaRPr lang="en-US" dirty="0">
              <a:latin typeface="+mj-lt"/>
            </a:endParaRPr>
          </a:p>
          <a:p>
            <a:r>
              <a:rPr lang="en-US" dirty="0">
                <a:latin typeface="+mj-lt"/>
              </a:rPr>
              <a:t>Extremities: No synovitis, 1+ bilateral lower extremity edema</a:t>
            </a:r>
          </a:p>
          <a:p>
            <a:endParaRPr lang="en-US" dirty="0"/>
          </a:p>
        </p:txBody>
      </p:sp>
    </p:spTree>
    <p:extLst>
      <p:ext uri="{BB962C8B-B14F-4D97-AF65-F5344CB8AC3E}">
        <p14:creationId xmlns:p14="http://schemas.microsoft.com/office/powerpoint/2010/main" val="5457588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7213B3-8614-7634-F043-20087A6E73E5}"/>
              </a:ext>
            </a:extLst>
          </p:cNvPr>
          <p:cNvPicPr>
            <a:picLocks noChangeAspect="1"/>
          </p:cNvPicPr>
          <p:nvPr/>
        </p:nvPicPr>
        <p:blipFill>
          <a:blip r:embed="rId2"/>
          <a:stretch>
            <a:fillRect/>
          </a:stretch>
        </p:blipFill>
        <p:spPr>
          <a:xfrm>
            <a:off x="2489200" y="304800"/>
            <a:ext cx="7213600" cy="6248400"/>
          </a:xfrm>
          <a:prstGeom prst="rect">
            <a:avLst/>
          </a:prstGeom>
        </p:spPr>
      </p:pic>
    </p:spTree>
    <p:extLst>
      <p:ext uri="{BB962C8B-B14F-4D97-AF65-F5344CB8AC3E}">
        <p14:creationId xmlns:p14="http://schemas.microsoft.com/office/powerpoint/2010/main" val="9116918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D4AE-FDAB-588E-94F4-FE86CA55CA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F7F2A9-2D4B-2052-1494-84EFA6CD9369}"/>
              </a:ext>
            </a:extLst>
          </p:cNvPr>
          <p:cNvSpPr>
            <a:spLocks noGrp="1"/>
          </p:cNvSpPr>
          <p:nvPr>
            <p:ph idx="1"/>
          </p:nvPr>
        </p:nvSpPr>
        <p:spPr/>
        <p:txBody>
          <a:bodyPr>
            <a:normAutofit fontScale="47500" lnSpcReduction="20000"/>
          </a:bodyPr>
          <a:lstStyle/>
          <a:p>
            <a:r>
              <a:rPr lang="en-US" b="1" dirty="0">
                <a:latin typeface="+mj-lt"/>
              </a:rPr>
              <a:t>Additional Laboratory Results:</a:t>
            </a:r>
            <a:endParaRPr lang="en-US" dirty="0">
              <a:latin typeface="+mj-lt"/>
            </a:endParaRPr>
          </a:p>
          <a:p>
            <a:r>
              <a:rPr lang="en-US" dirty="0">
                <a:latin typeface="+mj-lt"/>
              </a:rPr>
              <a:t>Creatinine: 1.4 mg/dL (baseline 0.9)</a:t>
            </a:r>
          </a:p>
          <a:p>
            <a:r>
              <a:rPr lang="en-US" dirty="0">
                <a:latin typeface="+mj-lt"/>
              </a:rPr>
              <a:t>Total bilirubin: 2.8 mg/dL (direct 1.2 mg/dL)</a:t>
            </a:r>
          </a:p>
          <a:p>
            <a:r>
              <a:rPr lang="en-US" dirty="0">
                <a:latin typeface="+mj-lt"/>
              </a:rPr>
              <a:t>Albumin: 2.4 g/dL</a:t>
            </a:r>
          </a:p>
          <a:p>
            <a:r>
              <a:rPr lang="en-US" dirty="0">
                <a:latin typeface="+mj-lt"/>
              </a:rPr>
              <a:t>D-dimer: &gt;20,000 ng/mL (markedly elevated)</a:t>
            </a:r>
          </a:p>
          <a:p>
            <a:r>
              <a:rPr lang="en-US" dirty="0">
                <a:latin typeface="+mj-lt"/>
              </a:rPr>
              <a:t>PT/INR: 16.2 sec / 1.4</a:t>
            </a:r>
          </a:p>
          <a:p>
            <a:r>
              <a:rPr lang="en-US" dirty="0" err="1">
                <a:latin typeface="+mj-lt"/>
              </a:rPr>
              <a:t>aPTT</a:t>
            </a:r>
            <a:r>
              <a:rPr lang="en-US" dirty="0">
                <a:latin typeface="+mj-lt"/>
              </a:rPr>
              <a:t>: 42 sec</a:t>
            </a:r>
          </a:p>
          <a:p>
            <a:r>
              <a:rPr lang="en-US" dirty="0">
                <a:latin typeface="+mj-lt"/>
              </a:rPr>
              <a:t>Haptoglobin: &lt;10 mg/dL (undetectable)</a:t>
            </a:r>
          </a:p>
          <a:p>
            <a:r>
              <a:rPr lang="en-US" dirty="0">
                <a:latin typeface="+mj-lt"/>
              </a:rPr>
              <a:t>Reticulocyte count: 0.8% (inappropriately low)</a:t>
            </a:r>
          </a:p>
          <a:p>
            <a:r>
              <a:rPr lang="en-US" dirty="0">
                <a:latin typeface="+mj-lt"/>
              </a:rPr>
              <a:t>Direct Coombs: Positive (IgG)</a:t>
            </a:r>
          </a:p>
          <a:p>
            <a:r>
              <a:rPr lang="en-US" dirty="0">
                <a:latin typeface="+mj-lt"/>
              </a:rPr>
              <a:t>C3: 42 mg/dL (low), C4: 6 mg/dL (markedly low)</a:t>
            </a:r>
          </a:p>
          <a:p>
            <a:r>
              <a:rPr lang="en-US" dirty="0">
                <a:latin typeface="+mj-lt"/>
              </a:rPr>
              <a:t>Anti-dsDNA: 1:640 (elevated from baseline 1:80)</a:t>
            </a:r>
          </a:p>
          <a:p>
            <a:r>
              <a:rPr lang="en-US" dirty="0">
                <a:latin typeface="+mj-lt"/>
              </a:rPr>
              <a:t>ESR: 8 mm/</a:t>
            </a:r>
            <a:r>
              <a:rPr lang="en-US" dirty="0" err="1">
                <a:latin typeface="+mj-lt"/>
              </a:rPr>
              <a:t>hr</a:t>
            </a:r>
            <a:r>
              <a:rPr lang="en-US" dirty="0">
                <a:latin typeface="+mj-lt"/>
              </a:rPr>
              <a:t> (paradoxically low despite inflammation)</a:t>
            </a:r>
          </a:p>
          <a:p>
            <a:r>
              <a:rPr lang="en-US" dirty="0">
                <a:latin typeface="+mj-lt"/>
              </a:rPr>
              <a:t>CRP: 14.2 mg/dL (elevated)</a:t>
            </a:r>
          </a:p>
          <a:p>
            <a:r>
              <a:rPr lang="en-US" dirty="0">
                <a:latin typeface="+mj-lt"/>
              </a:rPr>
              <a:t>Procalcitonin: 1.8 ng/mL (mildly elevated)</a:t>
            </a:r>
          </a:p>
          <a:p>
            <a:r>
              <a:rPr lang="en-US" dirty="0">
                <a:latin typeface="+mj-lt"/>
              </a:rPr>
              <a:t>SLEDAI-2K: 24 (very high activity)</a:t>
            </a:r>
          </a:p>
          <a:p>
            <a:endParaRPr lang="en-US" dirty="0"/>
          </a:p>
        </p:txBody>
      </p:sp>
    </p:spTree>
    <p:extLst>
      <p:ext uri="{BB962C8B-B14F-4D97-AF65-F5344CB8AC3E}">
        <p14:creationId xmlns:p14="http://schemas.microsoft.com/office/powerpoint/2010/main" val="70768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DFB0AD-BEBB-CB2D-858A-B97D6ACFC1F4}"/>
              </a:ext>
            </a:extLst>
          </p:cNvPr>
          <p:cNvPicPr>
            <a:picLocks noChangeAspect="1"/>
          </p:cNvPicPr>
          <p:nvPr/>
        </p:nvPicPr>
        <p:blipFill>
          <a:blip r:embed="rId2"/>
          <a:stretch>
            <a:fillRect/>
          </a:stretch>
        </p:blipFill>
        <p:spPr>
          <a:xfrm>
            <a:off x="2209800" y="1231543"/>
            <a:ext cx="7772400" cy="4394913"/>
          </a:xfrm>
          <a:prstGeom prst="rect">
            <a:avLst/>
          </a:prstGeom>
        </p:spPr>
      </p:pic>
    </p:spTree>
    <p:extLst>
      <p:ext uri="{BB962C8B-B14F-4D97-AF65-F5344CB8AC3E}">
        <p14:creationId xmlns:p14="http://schemas.microsoft.com/office/powerpoint/2010/main" val="1346415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547A-910D-9A00-D263-599DD8CD42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09B535-C08E-7A55-D412-64A3BB24B028}"/>
              </a:ext>
            </a:extLst>
          </p:cNvPr>
          <p:cNvSpPr>
            <a:spLocks noGrp="1"/>
          </p:cNvSpPr>
          <p:nvPr>
            <p:ph idx="1"/>
          </p:nvPr>
        </p:nvSpPr>
        <p:spPr/>
        <p:txBody>
          <a:bodyPr>
            <a:normAutofit fontScale="70000" lnSpcReduction="20000"/>
          </a:bodyPr>
          <a:lstStyle/>
          <a:p>
            <a:r>
              <a:rPr lang="en-US" dirty="0">
                <a:latin typeface="+mj-lt"/>
              </a:rPr>
              <a:t>Infectious Workup:</a:t>
            </a:r>
          </a:p>
          <a:p>
            <a:r>
              <a:rPr lang="en-US" dirty="0">
                <a:latin typeface="+mj-lt"/>
              </a:rPr>
              <a:t>Blood cultures (×2): Pending</a:t>
            </a:r>
          </a:p>
          <a:p>
            <a:r>
              <a:rPr lang="en-US" dirty="0">
                <a:latin typeface="+mj-lt"/>
              </a:rPr>
              <a:t>Urine culture: No growth</a:t>
            </a:r>
          </a:p>
          <a:p>
            <a:r>
              <a:rPr lang="en-US" dirty="0">
                <a:latin typeface="+mj-lt"/>
              </a:rPr>
              <a:t>Respiratory viral panel: Positive for influenza A</a:t>
            </a:r>
          </a:p>
          <a:p>
            <a:r>
              <a:rPr lang="en-US" dirty="0">
                <a:latin typeface="+mj-lt"/>
              </a:rPr>
              <a:t>CMV PCR: Negative</a:t>
            </a:r>
          </a:p>
          <a:p>
            <a:r>
              <a:rPr lang="en-US" dirty="0">
                <a:latin typeface="+mj-lt"/>
              </a:rPr>
              <a:t>EBV PCR: 850 copies/mL (low-level viremia)</a:t>
            </a:r>
          </a:p>
          <a:p>
            <a:r>
              <a:rPr lang="en-US" dirty="0">
                <a:latin typeface="+mj-lt"/>
              </a:rPr>
              <a:t>HIV: Negative</a:t>
            </a:r>
          </a:p>
          <a:p>
            <a:r>
              <a:rPr lang="en-US" dirty="0">
                <a:latin typeface="+mj-lt"/>
              </a:rPr>
              <a:t>Hepatitis B/C: Negative</a:t>
            </a:r>
          </a:p>
          <a:p>
            <a:r>
              <a:rPr lang="en-US" dirty="0">
                <a:latin typeface="+mj-lt"/>
              </a:rPr>
              <a:t>Bone Marrow Biopsy:</a:t>
            </a:r>
          </a:p>
          <a:p>
            <a:r>
              <a:rPr lang="en-US" dirty="0">
                <a:latin typeface="+mj-lt"/>
              </a:rPr>
              <a:t>Performed on hospital day 2 due to high suspicion for HLH.</a:t>
            </a:r>
          </a:p>
          <a:p>
            <a:r>
              <a:rPr lang="en-US" dirty="0">
                <a:latin typeface="+mj-lt"/>
              </a:rPr>
              <a:t>Findings: Hypercellular marrow (80% cellularity) with trilineage hematopoiesis. Prominent </a:t>
            </a:r>
            <a:r>
              <a:rPr lang="en-US" dirty="0" err="1">
                <a:latin typeface="+mj-lt"/>
              </a:rPr>
              <a:t>hemo</a:t>
            </a:r>
            <a:r>
              <a:rPr lang="en-US" dirty="0">
                <a:latin typeface="+mj-lt"/>
              </a:rPr>
              <a:t> phagocytosis identified—numerous activated macrophages engulfing erythrocytes, platelets, and nucleated cells. No evidence of malignancy or lymphoma. Flow cytometry negative for abnormal lymphoid or myeloid populations</a:t>
            </a:r>
            <a:r>
              <a:rPr lang="en-US" dirty="0"/>
              <a:t>.</a:t>
            </a:r>
          </a:p>
          <a:p>
            <a:endParaRPr lang="en-US" dirty="0"/>
          </a:p>
        </p:txBody>
      </p:sp>
    </p:spTree>
    <p:extLst>
      <p:ext uri="{BB962C8B-B14F-4D97-AF65-F5344CB8AC3E}">
        <p14:creationId xmlns:p14="http://schemas.microsoft.com/office/powerpoint/2010/main" val="8530055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C1FF-6906-637D-3841-FE9687CC45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9DEDE-B6F6-F4F9-6F85-90976360CF84}"/>
              </a:ext>
            </a:extLst>
          </p:cNvPr>
          <p:cNvSpPr>
            <a:spLocks noGrp="1"/>
          </p:cNvSpPr>
          <p:nvPr>
            <p:ph idx="1"/>
          </p:nvPr>
        </p:nvSpPr>
        <p:spPr/>
        <p:txBody>
          <a:bodyPr>
            <a:normAutofit/>
          </a:bodyPr>
          <a:lstStyle/>
          <a:p>
            <a:r>
              <a:rPr lang="en-US" sz="2000" b="1" dirty="0">
                <a:latin typeface="+mj-lt"/>
              </a:rPr>
              <a:t>Imaging:</a:t>
            </a:r>
            <a:endParaRPr lang="en-US" sz="2000" dirty="0">
              <a:latin typeface="+mj-lt"/>
            </a:endParaRPr>
          </a:p>
          <a:p>
            <a:r>
              <a:rPr lang="en-US" sz="2000" dirty="0">
                <a:latin typeface="+mj-lt"/>
              </a:rPr>
              <a:t>CT chest/abdomen/pelvis: Hepatosplenomegaly confirmed (liver 22 cm, spleen 16 cm); small bilateral pleural effusions; no lymphadenopathy concerning for malignancy; no pulmonary infiltrates</a:t>
            </a:r>
          </a:p>
          <a:p>
            <a:r>
              <a:rPr lang="en-US" sz="2000" dirty="0">
                <a:latin typeface="+mj-lt"/>
              </a:rPr>
              <a:t>MRI brain: Mild diffuse leptomeningeal enhancement; no focal lesions</a:t>
            </a:r>
          </a:p>
          <a:p>
            <a:endParaRPr lang="en-US" dirty="0"/>
          </a:p>
        </p:txBody>
      </p:sp>
    </p:spTree>
    <p:extLst>
      <p:ext uri="{BB962C8B-B14F-4D97-AF65-F5344CB8AC3E}">
        <p14:creationId xmlns:p14="http://schemas.microsoft.com/office/powerpoint/2010/main" val="19282227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F0D0-4E40-7AA3-4617-917BE3909B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C8DA45-7F86-7BF4-2698-5B7A8B63C990}"/>
              </a:ext>
            </a:extLst>
          </p:cNvPr>
          <p:cNvSpPr>
            <a:spLocks noGrp="1"/>
          </p:cNvSpPr>
          <p:nvPr>
            <p:ph idx="1"/>
          </p:nvPr>
        </p:nvSpPr>
        <p:spPr/>
        <p:txBody>
          <a:bodyPr>
            <a:normAutofit fontScale="70000" lnSpcReduction="20000"/>
          </a:bodyPr>
          <a:lstStyle/>
          <a:p>
            <a:r>
              <a:rPr lang="en-US" b="1" dirty="0">
                <a:latin typeface="+mj-lt"/>
              </a:rPr>
              <a:t>Diagnostic Scoring:</a:t>
            </a:r>
            <a:endParaRPr lang="en-US" dirty="0">
              <a:latin typeface="+mj-lt"/>
            </a:endParaRPr>
          </a:p>
          <a:p>
            <a:r>
              <a:rPr lang="en-US" b="1" dirty="0">
                <a:latin typeface="+mj-lt"/>
              </a:rPr>
              <a:t>HLH-2004 Criteria (≥5 of 8 required):</a:t>
            </a:r>
          </a:p>
          <a:p>
            <a:r>
              <a:rPr lang="en-US" dirty="0">
                <a:latin typeface="+mj-lt"/>
              </a:rPr>
              <a:t>✓ Fever ≥38.5°C</a:t>
            </a:r>
          </a:p>
          <a:p>
            <a:r>
              <a:rPr lang="en-US" dirty="0">
                <a:latin typeface="+mj-lt"/>
              </a:rPr>
              <a:t>✓ Splenomegaly</a:t>
            </a:r>
          </a:p>
          <a:p>
            <a:r>
              <a:rPr lang="en-US" dirty="0">
                <a:latin typeface="+mj-lt"/>
              </a:rPr>
              <a:t>✓ </a:t>
            </a:r>
            <a:r>
              <a:rPr lang="en-US" dirty="0" err="1">
                <a:latin typeface="+mj-lt"/>
              </a:rPr>
              <a:t>Cytopenias</a:t>
            </a:r>
            <a:r>
              <a:rPr lang="en-US" dirty="0">
                <a:latin typeface="+mj-lt"/>
              </a:rPr>
              <a:t> (≥2 lineages): Hemoglobin &lt;9 g/dL, platelets &lt;100,000/</a:t>
            </a:r>
            <a:r>
              <a:rPr lang="el-GR" dirty="0">
                <a:latin typeface="+mj-lt"/>
              </a:rPr>
              <a:t>μ</a:t>
            </a:r>
            <a:r>
              <a:rPr lang="en-US" dirty="0">
                <a:latin typeface="+mj-lt"/>
              </a:rPr>
              <a:t>L, neutrophils &lt;1,000/</a:t>
            </a:r>
            <a:r>
              <a:rPr lang="el-GR" dirty="0">
                <a:latin typeface="+mj-lt"/>
              </a:rPr>
              <a:t>μ</a:t>
            </a:r>
            <a:r>
              <a:rPr lang="en-US" dirty="0">
                <a:latin typeface="+mj-lt"/>
              </a:rPr>
              <a:t>L</a:t>
            </a:r>
          </a:p>
          <a:p>
            <a:r>
              <a:rPr lang="en-US" dirty="0">
                <a:latin typeface="+mj-lt"/>
              </a:rPr>
              <a:t>✓ Hypertriglyceridemia (&gt;265 mg/dL) and/or hypofibrinogenemia (&lt;150 mg/dL)</a:t>
            </a:r>
          </a:p>
          <a:p>
            <a:r>
              <a:rPr lang="en-US" dirty="0">
                <a:latin typeface="+mj-lt"/>
              </a:rPr>
              <a:t>✓ </a:t>
            </a:r>
            <a:r>
              <a:rPr lang="en-US" dirty="0" err="1">
                <a:latin typeface="+mj-lt"/>
              </a:rPr>
              <a:t>Hemophagocytosis</a:t>
            </a:r>
            <a:r>
              <a:rPr lang="en-US" dirty="0">
                <a:latin typeface="+mj-lt"/>
              </a:rPr>
              <a:t> in bone marrow</a:t>
            </a:r>
          </a:p>
          <a:p>
            <a:r>
              <a:rPr lang="en-US" dirty="0">
                <a:latin typeface="+mj-lt"/>
              </a:rPr>
              <a:t>✓ Ferritin ≥500 ng/mL</a:t>
            </a:r>
          </a:p>
          <a:p>
            <a:r>
              <a:rPr lang="en-US" dirty="0">
                <a:latin typeface="+mj-lt"/>
              </a:rPr>
              <a:t>✓ Elevated soluble CD25 (sIL-2R) ≥2,400 U/mL</a:t>
            </a:r>
          </a:p>
          <a:p>
            <a:r>
              <a:rPr lang="en-US" dirty="0">
                <a:latin typeface="+mj-lt"/>
              </a:rPr>
              <a:t>NK cell activity- pending lab results</a:t>
            </a:r>
          </a:p>
          <a:p>
            <a:r>
              <a:rPr lang="en-US" dirty="0">
                <a:latin typeface="+mj-lt"/>
              </a:rPr>
              <a:t> (</a:t>
            </a:r>
            <a:r>
              <a:rPr lang="en-US" b="1" dirty="0">
                <a:latin typeface="+mj-lt"/>
              </a:rPr>
              <a:t>Score: 7/8 criteria met → Diagnostic for HLH</a:t>
            </a:r>
            <a:endParaRPr lang="en-US" dirty="0">
              <a:latin typeface="+mj-lt"/>
            </a:endParaRPr>
          </a:p>
          <a:p>
            <a:r>
              <a:rPr lang="en-US" b="1" dirty="0">
                <a:latin typeface="+mj-lt"/>
              </a:rPr>
              <a:t>H-Score:</a:t>
            </a:r>
            <a:r>
              <a:rPr lang="en-US" dirty="0">
                <a:latin typeface="+mj-lt"/>
              </a:rPr>
              <a:t> 285 points (&gt;99% probability of HLH) </a:t>
            </a:r>
          </a:p>
        </p:txBody>
      </p:sp>
    </p:spTree>
    <p:extLst>
      <p:ext uri="{BB962C8B-B14F-4D97-AF65-F5344CB8AC3E}">
        <p14:creationId xmlns:p14="http://schemas.microsoft.com/office/powerpoint/2010/main" val="847357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F260-AD17-B71C-A771-F4E16850AF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0FD2AC-5B68-29A9-37E5-47B5D04D2EAB}"/>
              </a:ext>
            </a:extLst>
          </p:cNvPr>
          <p:cNvSpPr>
            <a:spLocks noGrp="1"/>
          </p:cNvSpPr>
          <p:nvPr>
            <p:ph idx="1"/>
          </p:nvPr>
        </p:nvSpPr>
        <p:spPr/>
        <p:txBody>
          <a:bodyPr>
            <a:normAutofit fontScale="62500" lnSpcReduction="20000"/>
          </a:bodyPr>
          <a:lstStyle/>
          <a:p>
            <a:r>
              <a:rPr lang="en-US" dirty="0">
                <a:latin typeface="+mj-lt"/>
              </a:rPr>
              <a:t>This patient presents with </a:t>
            </a:r>
            <a:r>
              <a:rPr lang="en-US" b="1" dirty="0">
                <a:latin typeface="+mj-lt"/>
              </a:rPr>
              <a:t>macrophage activation syndrome (MAS)/secondary HLH complicating systemic lupus erythematosus</a:t>
            </a:r>
            <a:r>
              <a:rPr lang="en-US" dirty="0">
                <a:latin typeface="+mj-lt"/>
              </a:rPr>
              <a:t>, triggered by a combination of </a:t>
            </a:r>
            <a:r>
              <a:rPr lang="en-US" b="1" dirty="0">
                <a:latin typeface="+mj-lt"/>
              </a:rPr>
              <a:t>SLE flare</a:t>
            </a:r>
            <a:r>
              <a:rPr lang="en-US" dirty="0">
                <a:latin typeface="+mj-lt"/>
              </a:rPr>
              <a:t> (elevated anti-dsDNA, low complements, high SLEDAI) and </a:t>
            </a:r>
            <a:r>
              <a:rPr lang="en-US" b="1" dirty="0">
                <a:latin typeface="+mj-lt"/>
              </a:rPr>
              <a:t>influenza A infection</a:t>
            </a:r>
            <a:r>
              <a:rPr lang="en-US" dirty="0">
                <a:latin typeface="+mj-lt"/>
              </a:rPr>
              <a:t> in the setting of </a:t>
            </a:r>
            <a:r>
              <a:rPr lang="en-US" b="1" dirty="0">
                <a:latin typeface="+mj-lt"/>
              </a:rPr>
              <a:t>immunosuppression withdrawal</a:t>
            </a:r>
            <a:r>
              <a:rPr lang="en-US" dirty="0">
                <a:latin typeface="+mj-lt"/>
              </a:rPr>
              <a:t> (mycophenolate non-adherence). </a:t>
            </a:r>
          </a:p>
          <a:p>
            <a:r>
              <a:rPr lang="en-US" b="1" dirty="0">
                <a:latin typeface="+mj-lt"/>
              </a:rPr>
              <a:t>Key Features Distinguishing MAS from SLE Flare Alone:</a:t>
            </a:r>
            <a:endParaRPr lang="en-US" dirty="0">
              <a:latin typeface="+mj-lt"/>
            </a:endParaRPr>
          </a:p>
          <a:p>
            <a:r>
              <a:rPr lang="en-US" dirty="0">
                <a:latin typeface="+mj-lt"/>
              </a:rPr>
              <a:t>The distinction between severe SLE flare and MAS can be challenging, as both share features of fever, </a:t>
            </a:r>
            <a:r>
              <a:rPr lang="en-US" dirty="0" err="1">
                <a:latin typeface="+mj-lt"/>
              </a:rPr>
              <a:t>cytopenias</a:t>
            </a:r>
            <a:r>
              <a:rPr lang="en-US" dirty="0">
                <a:latin typeface="+mj-lt"/>
              </a:rPr>
              <a:t>, and multiorgan involvement. However, several findings strongly favor MAS: </a:t>
            </a:r>
          </a:p>
          <a:p>
            <a:r>
              <a:rPr lang="en-US" b="1" dirty="0">
                <a:latin typeface="+mj-lt"/>
              </a:rPr>
              <a:t>Extreme </a:t>
            </a:r>
            <a:r>
              <a:rPr lang="en-US" b="1" dirty="0" err="1">
                <a:latin typeface="+mj-lt"/>
              </a:rPr>
              <a:t>hyperferritinemia</a:t>
            </a:r>
            <a:r>
              <a:rPr lang="en-US" dirty="0">
                <a:latin typeface="+mj-lt"/>
              </a:rPr>
              <a:t> (&gt;48,000 ng/mL): Ferritin &gt;695 ng/mL has been identified as an optimal cutoff for predicting MAS in SLE </a:t>
            </a:r>
          </a:p>
          <a:p>
            <a:r>
              <a:rPr lang="en-US" b="1" dirty="0">
                <a:latin typeface="+mj-lt"/>
              </a:rPr>
              <a:t>Paradoxically low ESR</a:t>
            </a:r>
            <a:r>
              <a:rPr lang="en-US" dirty="0">
                <a:latin typeface="+mj-lt"/>
              </a:rPr>
              <a:t> despite high CRP: Hypofibrinogenemia in MAS leads to low ESR, whereas SLE flares typically have elevated ESR</a:t>
            </a:r>
          </a:p>
          <a:p>
            <a:r>
              <a:rPr lang="en-US" b="1" dirty="0">
                <a:latin typeface="+mj-lt"/>
              </a:rPr>
              <a:t>Hypofibrinogenemia</a:t>
            </a:r>
            <a:r>
              <a:rPr lang="en-US" dirty="0">
                <a:latin typeface="+mj-lt"/>
              </a:rPr>
              <a:t> (118 mg/dL): Unusual in SLE flare alone</a:t>
            </a:r>
          </a:p>
          <a:p>
            <a:r>
              <a:rPr lang="en-US" b="1" dirty="0">
                <a:latin typeface="+mj-lt"/>
              </a:rPr>
              <a:t>Hypertriglyceridemia</a:t>
            </a:r>
            <a:r>
              <a:rPr lang="en-US" dirty="0">
                <a:latin typeface="+mj-lt"/>
              </a:rPr>
              <a:t> (428 mg/dL): Not typical of SLE flare</a:t>
            </a:r>
          </a:p>
          <a:p>
            <a:r>
              <a:rPr lang="en-US" b="1" dirty="0">
                <a:latin typeface="+mj-lt"/>
              </a:rPr>
              <a:t>Markedly elevated LDH</a:t>
            </a:r>
            <a:r>
              <a:rPr lang="en-US" dirty="0">
                <a:latin typeface="+mj-lt"/>
              </a:rPr>
              <a:t> (&gt;359 U/L is predictive) </a:t>
            </a:r>
          </a:p>
          <a:p>
            <a:r>
              <a:rPr lang="en-US" b="1" dirty="0" err="1">
                <a:latin typeface="+mj-lt"/>
              </a:rPr>
              <a:t>Hemophagocytosis</a:t>
            </a:r>
            <a:r>
              <a:rPr lang="en-US" b="1" dirty="0">
                <a:latin typeface="+mj-lt"/>
              </a:rPr>
              <a:t> on bone marrow biopsy</a:t>
            </a:r>
            <a:endParaRPr lang="en-US" dirty="0">
              <a:latin typeface="+mj-lt"/>
            </a:endParaRPr>
          </a:p>
          <a:p>
            <a:r>
              <a:rPr lang="en-US" b="1" dirty="0">
                <a:latin typeface="+mj-lt"/>
              </a:rPr>
              <a:t>Elevated soluble IL-2 receptor (sCD25)</a:t>
            </a:r>
            <a:endParaRPr lang="en-US" dirty="0">
              <a:latin typeface="+mj-lt"/>
            </a:endParaRPr>
          </a:p>
          <a:p>
            <a:endParaRPr lang="en-US" dirty="0"/>
          </a:p>
        </p:txBody>
      </p:sp>
    </p:spTree>
    <p:extLst>
      <p:ext uri="{BB962C8B-B14F-4D97-AF65-F5344CB8AC3E}">
        <p14:creationId xmlns:p14="http://schemas.microsoft.com/office/powerpoint/2010/main" val="4253276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2FF2-0798-EAAE-7B95-41189EBD66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5DF5A9-2D6E-E94F-CDE3-592EC430A342}"/>
              </a:ext>
            </a:extLst>
          </p:cNvPr>
          <p:cNvSpPr>
            <a:spLocks noGrp="1"/>
          </p:cNvSpPr>
          <p:nvPr>
            <p:ph idx="1"/>
          </p:nvPr>
        </p:nvSpPr>
        <p:spPr/>
        <p:txBody>
          <a:bodyPr>
            <a:normAutofit/>
          </a:bodyPr>
          <a:lstStyle/>
          <a:p>
            <a:r>
              <a:rPr lang="en-US" sz="2200" b="1" dirty="0">
                <a:latin typeface="+mj-lt"/>
              </a:rPr>
              <a:t>Triggers Identified:</a:t>
            </a:r>
            <a:endParaRPr lang="en-US" sz="2200" dirty="0">
              <a:latin typeface="+mj-lt"/>
            </a:endParaRPr>
          </a:p>
          <a:p>
            <a:r>
              <a:rPr lang="en-US" sz="2200" b="1" dirty="0">
                <a:latin typeface="+mj-lt"/>
              </a:rPr>
              <a:t>SLE flare</a:t>
            </a:r>
            <a:r>
              <a:rPr lang="en-US" sz="2200" dirty="0">
                <a:latin typeface="+mj-lt"/>
              </a:rPr>
              <a:t>: Medication non-adherence led to disease reactivation (elevated anti-dsDNA, low complements, high SLEDAI)</a:t>
            </a:r>
          </a:p>
          <a:p>
            <a:r>
              <a:rPr lang="en-US" sz="2200" b="1" dirty="0">
                <a:latin typeface="+mj-lt"/>
              </a:rPr>
              <a:t>Influenza A infection</a:t>
            </a:r>
            <a:r>
              <a:rPr lang="en-US" sz="2200" dirty="0">
                <a:latin typeface="+mj-lt"/>
              </a:rPr>
              <a:t>: Viral infections are common triggers of HLH/MAS</a:t>
            </a:r>
          </a:p>
          <a:p>
            <a:r>
              <a:rPr lang="en-US" sz="2200" b="1" dirty="0">
                <a:latin typeface="+mj-lt"/>
              </a:rPr>
              <a:t>Low-level EBV reactivation</a:t>
            </a:r>
            <a:r>
              <a:rPr lang="en-US" sz="2200" dirty="0">
                <a:latin typeface="+mj-lt"/>
              </a:rPr>
              <a:t>: May be contributory</a:t>
            </a:r>
          </a:p>
          <a:p>
            <a:r>
              <a:rPr lang="en-US" sz="2200" dirty="0">
                <a:latin typeface="+mj-lt"/>
              </a:rPr>
              <a:t>MAS occurs in approximately </a:t>
            </a:r>
            <a:r>
              <a:rPr lang="en-US" sz="2200" b="1" dirty="0">
                <a:latin typeface="+mj-lt"/>
              </a:rPr>
              <a:t>0.9-4.6% of SLE patients</a:t>
            </a:r>
            <a:r>
              <a:rPr lang="en-US" sz="2200" dirty="0">
                <a:latin typeface="+mj-lt"/>
              </a:rPr>
              <a:t> and is a life-threatening complication with mortality rates of 5-20% in treated patients.</a:t>
            </a:r>
          </a:p>
          <a:p>
            <a:r>
              <a:rPr lang="en-US" sz="2200" dirty="0">
                <a:latin typeface="+mj-lt"/>
              </a:rPr>
              <a:t>In one large series, MAS was inaugural (presenting feature) in 46% of SLE-MAS cases.</a:t>
            </a:r>
          </a:p>
          <a:p>
            <a:pPr marL="0" indent="0">
              <a:buNone/>
            </a:pPr>
            <a:br>
              <a:rPr lang="en-US" dirty="0"/>
            </a:br>
            <a:endParaRPr lang="en-US" dirty="0"/>
          </a:p>
        </p:txBody>
      </p:sp>
    </p:spTree>
    <p:extLst>
      <p:ext uri="{BB962C8B-B14F-4D97-AF65-F5344CB8AC3E}">
        <p14:creationId xmlns:p14="http://schemas.microsoft.com/office/powerpoint/2010/main" val="22602006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2F19-4144-EE87-3039-0E4E510FBE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D22832-829B-B59C-6B73-69C2B5EE4F09}"/>
              </a:ext>
            </a:extLst>
          </p:cNvPr>
          <p:cNvSpPr>
            <a:spLocks noGrp="1"/>
          </p:cNvSpPr>
          <p:nvPr>
            <p:ph idx="1"/>
          </p:nvPr>
        </p:nvSpPr>
        <p:spPr/>
        <p:txBody>
          <a:bodyPr>
            <a:normAutofit/>
          </a:bodyPr>
          <a:lstStyle/>
          <a:p>
            <a:r>
              <a:rPr lang="en-US" sz="2000" b="1" dirty="0">
                <a:latin typeface="+mj-lt"/>
              </a:rPr>
              <a:t>Treatment escalation ladder for SLE-MAS:</a:t>
            </a:r>
            <a:r>
              <a:rPr lang="en-US" sz="2000" dirty="0">
                <a:latin typeface="+mj-lt"/>
              </a:rPr>
              <a:t> </a:t>
            </a:r>
          </a:p>
          <a:p>
            <a:r>
              <a:rPr lang="en-US" sz="2000" dirty="0">
                <a:latin typeface="+mj-lt"/>
              </a:rPr>
              <a:t>First-line: High-dose corticosteroids (methylprednisolone pulse)</a:t>
            </a:r>
          </a:p>
          <a:p>
            <a:pPr lvl="1"/>
            <a:r>
              <a:rPr lang="en-US" sz="2000" dirty="0">
                <a:latin typeface="+mj-lt"/>
              </a:rPr>
              <a:t>Second-line: Add cyclosporine A</a:t>
            </a:r>
          </a:p>
          <a:p>
            <a:pPr lvl="1"/>
            <a:r>
              <a:rPr lang="en-US" sz="2000" dirty="0">
                <a:latin typeface="+mj-lt"/>
              </a:rPr>
              <a:t>Third-line: IL-1 inhibition (anakinra) for refractory cases</a:t>
            </a:r>
          </a:p>
          <a:p>
            <a:pPr lvl="1"/>
            <a:r>
              <a:rPr lang="en-US" sz="2000" dirty="0">
                <a:latin typeface="+mj-lt"/>
              </a:rPr>
              <a:t>Etoposide reserved for severe, persistent, or relapsing MAS</a:t>
            </a:r>
          </a:p>
          <a:p>
            <a:r>
              <a:rPr lang="en-US" sz="2000" b="1" dirty="0">
                <a:latin typeface="+mj-lt"/>
              </a:rPr>
              <a:t>Mortality in SLE-MAS</a:t>
            </a:r>
            <a:r>
              <a:rPr lang="en-US" sz="2000" dirty="0">
                <a:latin typeface="+mj-lt"/>
              </a:rPr>
              <a:t> ranges from 5-20% with treatment; ICU admission is required in approximately one-third of cases </a:t>
            </a:r>
          </a:p>
          <a:p>
            <a:endParaRPr lang="en-US" dirty="0"/>
          </a:p>
        </p:txBody>
      </p:sp>
    </p:spTree>
    <p:extLst>
      <p:ext uri="{BB962C8B-B14F-4D97-AF65-F5344CB8AC3E}">
        <p14:creationId xmlns:p14="http://schemas.microsoft.com/office/powerpoint/2010/main" val="1787375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F89C-23D2-32EC-1692-24493CBAEC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F93094-1E05-7B33-2284-51B9EB94B3EC}"/>
              </a:ext>
            </a:extLst>
          </p:cNvPr>
          <p:cNvSpPr>
            <a:spLocks noGrp="1"/>
          </p:cNvSpPr>
          <p:nvPr>
            <p:ph idx="1"/>
          </p:nvPr>
        </p:nvSpPr>
        <p:spPr/>
        <p:txBody>
          <a:bodyPr>
            <a:normAutofit lnSpcReduction="10000"/>
          </a:bodyPr>
          <a:lstStyle/>
          <a:p>
            <a:r>
              <a:rPr lang="en-US" sz="2200" b="1" dirty="0">
                <a:latin typeface="+mj-lt"/>
              </a:rPr>
              <a:t>How was this patient treated?</a:t>
            </a:r>
          </a:p>
          <a:p>
            <a:r>
              <a:rPr lang="en-US" sz="2200" b="1" dirty="0">
                <a:latin typeface="+mj-lt"/>
              </a:rPr>
              <a:t>Vasopressors</a:t>
            </a:r>
          </a:p>
          <a:p>
            <a:r>
              <a:rPr lang="en-US" sz="2200" b="1" dirty="0">
                <a:latin typeface="+mj-lt"/>
              </a:rPr>
              <a:t>IV steroids</a:t>
            </a:r>
          </a:p>
          <a:p>
            <a:r>
              <a:rPr lang="en-US" sz="2200" b="1" dirty="0">
                <a:latin typeface="+mj-lt"/>
              </a:rPr>
              <a:t>Oseltamivir for influenza</a:t>
            </a:r>
          </a:p>
          <a:p>
            <a:r>
              <a:rPr lang="en-US" sz="2200" b="1" dirty="0">
                <a:latin typeface="+mj-lt"/>
              </a:rPr>
              <a:t>anakinra 100 mg subcutaneous every 6 hours</a:t>
            </a:r>
            <a:r>
              <a:rPr lang="en-US" sz="2200" dirty="0">
                <a:latin typeface="+mj-lt"/>
              </a:rPr>
              <a:t> </a:t>
            </a:r>
          </a:p>
          <a:p>
            <a:pPr marL="0" indent="0">
              <a:buNone/>
            </a:pPr>
            <a:br>
              <a:rPr lang="en-US" sz="2200" dirty="0">
                <a:latin typeface="+mj-lt"/>
              </a:rPr>
            </a:br>
            <a:r>
              <a:rPr lang="en-US" sz="2200" dirty="0">
                <a:latin typeface="+mj-lt"/>
              </a:rPr>
              <a:t>Discharged on:</a:t>
            </a:r>
          </a:p>
          <a:p>
            <a:pPr lvl="1"/>
            <a:r>
              <a:rPr lang="en-US" sz="2200" dirty="0">
                <a:latin typeface="+mj-lt"/>
              </a:rPr>
              <a:t>Prednisone 60 mg daily (slow taper planned)</a:t>
            </a:r>
          </a:p>
          <a:p>
            <a:pPr lvl="1"/>
            <a:r>
              <a:rPr lang="en-US" sz="2200" dirty="0">
                <a:latin typeface="+mj-lt"/>
              </a:rPr>
              <a:t>Cyclosporine 150 mg BID (target trough 150-200 ng/mL)</a:t>
            </a:r>
          </a:p>
          <a:p>
            <a:pPr lvl="1"/>
            <a:r>
              <a:rPr lang="en-US" sz="2200" dirty="0">
                <a:latin typeface="+mj-lt"/>
              </a:rPr>
              <a:t>Anakinra 100 mg daily</a:t>
            </a:r>
          </a:p>
          <a:p>
            <a:pPr lvl="1"/>
            <a:r>
              <a:rPr lang="en-US" sz="2200" dirty="0">
                <a:latin typeface="+mj-lt"/>
              </a:rPr>
              <a:t>Hydroxychloroquine 400 mg daily</a:t>
            </a:r>
          </a:p>
          <a:p>
            <a:pPr lvl="1"/>
            <a:r>
              <a:rPr lang="en-US" sz="2200" dirty="0">
                <a:latin typeface="+mj-lt"/>
              </a:rPr>
              <a:t>PCP prophylaxis (trimethoprim-sulfamethoxazole)</a:t>
            </a:r>
          </a:p>
          <a:p>
            <a:pPr marL="0" indent="0">
              <a:buNone/>
            </a:pPr>
            <a:endParaRPr lang="en-US" dirty="0"/>
          </a:p>
        </p:txBody>
      </p:sp>
    </p:spTree>
    <p:extLst>
      <p:ext uri="{BB962C8B-B14F-4D97-AF65-F5344CB8AC3E}">
        <p14:creationId xmlns:p14="http://schemas.microsoft.com/office/powerpoint/2010/main" val="927769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3143</TotalTime>
  <Words>7536</Words>
  <Application>Microsoft Macintosh PowerPoint</Application>
  <PresentationFormat>Widescreen</PresentationFormat>
  <Paragraphs>625</Paragraphs>
  <Slides>96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Calibri</vt:lpstr>
      <vt:lpstr>Calibri Light</vt:lpstr>
      <vt:lpstr>Wingdings</vt:lpstr>
      <vt:lpstr>Office Theme</vt:lpstr>
      <vt:lpstr>FEVER OF UNKNOWN ORIGIN:A RHEUMATOLOGIC APPROACH TO A DIAGNOSTIC DILEMMA</vt:lpstr>
      <vt:lpstr>WHY THIS MATTERS</vt:lpstr>
      <vt:lpstr>THE CORE PROBLEM</vt:lpstr>
      <vt:lpstr>FEVER </vt:lpstr>
      <vt:lpstr>DEFINITION OF FEVER OF UNKOWN ORIGIN</vt:lpstr>
      <vt:lpstr>MODERN DEFINITION</vt:lpstr>
      <vt:lpstr>CATEGORIES OF FUO</vt:lpstr>
      <vt:lpstr>EPIDEMIOLOGY- WHAT CAUSES FUO?</vt:lpstr>
      <vt:lpstr>PowerPoint Presentation</vt:lpstr>
      <vt:lpstr>WHY DO RHEUMATIC DISEASES CAUSE FEVER?</vt:lpstr>
      <vt:lpstr>STEPWISE APPROACH TO FUO</vt:lpstr>
      <vt:lpstr>HISTORY-WHAT MATTERS</vt:lpstr>
      <vt:lpstr>CLUES IN PHYSICAL EXAM</vt:lpstr>
      <vt:lpstr>PowerPoint Presentation</vt:lpstr>
      <vt:lpstr>BASIC LABS AND INTERPRETING PATTERNS</vt:lpstr>
      <vt:lpstr>PowerPoint Presentation</vt:lpstr>
      <vt:lpstr>PowerPoint Presentation</vt:lpstr>
      <vt:lpstr>PowerPoint Presentation</vt:lpstr>
      <vt:lpstr>PowerPoint Presentation</vt:lpstr>
      <vt:lpstr>ANTIBODIES –USE WITH DISCIPLINE</vt:lpstr>
      <vt:lpstr>PowerPoint Presentation</vt:lpstr>
      <vt:lpstr>PowerPoint Presentation</vt:lpstr>
      <vt:lpstr>IMAGING</vt:lpstr>
      <vt:lpstr>PowerPoint Presentation</vt:lpstr>
      <vt:lpstr>PowerPoint Presentation</vt:lpstr>
      <vt:lpstr>BIOPSY</vt:lpstr>
      <vt:lpstr>MAJOR RHEUMATIC CAUSES OF FEVER</vt:lpstr>
      <vt:lpstr>CASE 1</vt:lpstr>
      <vt:lpstr>PowerPoint Presentation</vt:lpstr>
      <vt:lpstr>PowerPoint Presentation</vt:lpstr>
      <vt:lpstr>PowerPoint Presentation</vt:lpstr>
      <vt:lpstr>PowerPoint Presentation</vt:lpstr>
      <vt:lpstr>RHEUMATOID ARTHRITIS</vt:lpstr>
      <vt:lpstr>SERONEGATIVE ARTHRITIDES</vt:lpstr>
      <vt:lpstr>CRYSTALLINE ARTHRITIS</vt:lpstr>
      <vt:lpstr>PowerPoint Presentation</vt:lpstr>
      <vt:lpstr>CASE 2</vt:lpstr>
      <vt:lpstr>PowerPoint Presentation</vt:lpstr>
      <vt:lpstr>PowerPoint Presentation</vt:lpstr>
      <vt:lpstr>PowerPoint Presentation</vt:lpstr>
      <vt:lpstr>PowerPoint Presentation</vt:lpstr>
      <vt:lpstr>PowerPoint Presentation</vt:lpstr>
      <vt:lpstr>CASE 3</vt:lpstr>
      <vt:lpstr>PowerPoint Presentation</vt:lpstr>
      <vt:lpstr>PowerPoint Presentation</vt:lpstr>
      <vt:lpstr>PowerPoint Presentation</vt:lpstr>
      <vt:lpstr>PowerPoint Presentation</vt:lpstr>
      <vt:lpstr>PowerPoint Presentation</vt:lpstr>
      <vt:lpstr>PowerPoint Presentation</vt:lpstr>
      <vt:lpstr>Other types of vasculitis presenting as fevers</vt:lpstr>
      <vt:lpstr>PowerPoint Presentation</vt:lpstr>
      <vt:lpstr>PowerPoint Presentation</vt:lpstr>
      <vt:lpstr>PowerPoint Presentation</vt:lpstr>
      <vt:lpstr>SMALL VESSEL VASCULITIS</vt:lpstr>
      <vt:lpstr>CASE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4</vt:lpstr>
      <vt:lpstr>PowerPoint Presentation</vt:lpstr>
      <vt:lpstr>PowerPoint Presentation</vt:lpstr>
      <vt:lpstr>PowerPoint Presentation</vt:lpstr>
      <vt:lpstr>PowerPoint Presentation</vt:lpstr>
      <vt:lpstr>PowerPoint Presentation</vt:lpstr>
      <vt:lpstr>PowerPoint Presentation</vt:lpstr>
      <vt:lpstr>CASE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murty.chandana@outlook.com</dc:creator>
  <cp:lastModifiedBy>murty.chandana@outlook.com</cp:lastModifiedBy>
  <cp:revision>7</cp:revision>
  <dcterms:created xsi:type="dcterms:W3CDTF">2026-03-01T06:05:27Z</dcterms:created>
  <dcterms:modified xsi:type="dcterms:W3CDTF">2026-03-03T17:41:43Z</dcterms:modified>
</cp:coreProperties>
</file>