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58" r:id="rId4"/>
    <p:sldId id="260" r:id="rId5"/>
    <p:sldId id="262" r:id="rId6"/>
    <p:sldId id="261" r:id="rId7"/>
    <p:sldId id="263" r:id="rId8"/>
    <p:sldId id="264" r:id="rId9"/>
    <p:sldId id="286" r:id="rId10"/>
    <p:sldId id="287" r:id="rId11"/>
    <p:sldId id="271" r:id="rId12"/>
    <p:sldId id="265" r:id="rId13"/>
    <p:sldId id="272" r:id="rId14"/>
    <p:sldId id="273" r:id="rId15"/>
    <p:sldId id="274" r:id="rId16"/>
    <p:sldId id="275" r:id="rId17"/>
    <p:sldId id="276" r:id="rId18"/>
    <p:sldId id="270" r:id="rId19"/>
    <p:sldId id="288" r:id="rId20"/>
    <p:sldId id="266" r:id="rId21"/>
    <p:sldId id="268" r:id="rId22"/>
    <p:sldId id="269" r:id="rId23"/>
    <p:sldId id="289" r:id="rId24"/>
    <p:sldId id="267" r:id="rId25"/>
    <p:sldId id="277" r:id="rId26"/>
    <p:sldId id="278" r:id="rId27"/>
    <p:sldId id="279" r:id="rId28"/>
    <p:sldId id="280" r:id="rId29"/>
    <p:sldId id="290" r:id="rId30"/>
    <p:sldId id="281" r:id="rId31"/>
    <p:sldId id="282" r:id="rId32"/>
    <p:sldId id="283" r:id="rId33"/>
    <p:sldId id="284" r:id="rId34"/>
    <p:sldId id="285" r:id="rId35"/>
    <p:sldId id="29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44DDF8-DB2A-F22B-CA5E-774256721594}" v="1254" dt="2025-12-01T22:34:45.762"/>
    <p1510:client id="{4B223963-ABE0-E9E1-BD86-24407ED06182}" v="4209" dt="2025-12-01T19:34:58.211"/>
    <p1510:client id="{AE3173AE-6E17-794F-A45C-7E79E0EA3801}" v="2478" dt="2025-12-01T20:57:27.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F2BECF-987F-489F-A248-310A864AE85B}" type="datetimeFigureOut">
              <a:t>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0CE00-17E5-4FDE-A7EE-9C4D02AE99CD}" type="slidenum">
              <a:t>‹#›</a:t>
            </a:fld>
            <a:endParaRPr lang="en-US"/>
          </a:p>
        </p:txBody>
      </p:sp>
    </p:spTree>
    <p:extLst>
      <p:ext uri="{BB962C8B-B14F-4D97-AF65-F5344CB8AC3E}">
        <p14:creationId xmlns:p14="http://schemas.microsoft.com/office/powerpoint/2010/main" val="2315191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36A0CE00-17E5-4FDE-A7EE-9C4D02AE99CD}" type="slidenum">
              <a:t>4</a:t>
            </a:fld>
            <a:endParaRPr lang="en-US"/>
          </a:p>
        </p:txBody>
      </p:sp>
    </p:spTree>
    <p:extLst>
      <p:ext uri="{BB962C8B-B14F-4D97-AF65-F5344CB8AC3E}">
        <p14:creationId xmlns:p14="http://schemas.microsoft.com/office/powerpoint/2010/main" val="1750900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6DB15-CEB5-6E9C-B3B7-0CECCB50A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EC0CE1-996F-5893-661D-AB9EAF5771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4F82E3-9846-9ADE-4139-F2627D504060}"/>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E28BECED-3D6C-A454-DC56-3FE459EE132C}"/>
              </a:ext>
            </a:extLst>
          </p:cNvPr>
          <p:cNvSpPr>
            <a:spLocks noGrp="1"/>
          </p:cNvSpPr>
          <p:nvPr>
            <p:ph type="sldNum" sz="quarter" idx="5"/>
          </p:nvPr>
        </p:nvSpPr>
        <p:spPr/>
        <p:txBody>
          <a:bodyPr/>
          <a:lstStyle/>
          <a:p>
            <a:fld id="{36A0CE00-17E5-4FDE-A7EE-9C4D02AE99CD}" type="slidenum">
              <a:t>5</a:t>
            </a:fld>
            <a:endParaRPr lang="en-US"/>
          </a:p>
        </p:txBody>
      </p:sp>
    </p:spTree>
    <p:extLst>
      <p:ext uri="{BB962C8B-B14F-4D97-AF65-F5344CB8AC3E}">
        <p14:creationId xmlns:p14="http://schemas.microsoft.com/office/powerpoint/2010/main" val="746703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DD81F-7C36-9D6C-C43E-98BECE321B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0EF5CA-BEE7-6D0C-CF64-EBA90E9DC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7BD9D4-E4F8-7A48-3B3F-C2953623CCB7}"/>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6FB64ED4-5738-AF97-57C0-5E3958771236}"/>
              </a:ext>
            </a:extLst>
          </p:cNvPr>
          <p:cNvSpPr>
            <a:spLocks noGrp="1"/>
          </p:cNvSpPr>
          <p:nvPr>
            <p:ph type="sldNum" sz="quarter" idx="5"/>
          </p:nvPr>
        </p:nvSpPr>
        <p:spPr/>
        <p:txBody>
          <a:bodyPr/>
          <a:lstStyle/>
          <a:p>
            <a:fld id="{36A0CE00-17E5-4FDE-A7EE-9C4D02AE99CD}" type="slidenum">
              <a:t>6</a:t>
            </a:fld>
            <a:endParaRPr lang="en-US"/>
          </a:p>
        </p:txBody>
      </p:sp>
    </p:spTree>
    <p:extLst>
      <p:ext uri="{BB962C8B-B14F-4D97-AF65-F5344CB8AC3E}">
        <p14:creationId xmlns:p14="http://schemas.microsoft.com/office/powerpoint/2010/main" val="2862802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1187F-59C7-D785-7875-70D8A50A25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F1FA1E-9DBF-78B8-7095-FCEFF10E4E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8B0F50-DD14-CF7A-F69B-239C43EBD039}"/>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7336B218-EAD6-4421-8704-D1020A11C30B}"/>
              </a:ext>
            </a:extLst>
          </p:cNvPr>
          <p:cNvSpPr>
            <a:spLocks noGrp="1"/>
          </p:cNvSpPr>
          <p:nvPr>
            <p:ph type="sldNum" sz="quarter" idx="5"/>
          </p:nvPr>
        </p:nvSpPr>
        <p:spPr/>
        <p:txBody>
          <a:bodyPr/>
          <a:lstStyle/>
          <a:p>
            <a:fld id="{36A0CE00-17E5-4FDE-A7EE-9C4D02AE99CD}" type="slidenum">
              <a:t>7</a:t>
            </a:fld>
            <a:endParaRPr lang="en-US"/>
          </a:p>
        </p:txBody>
      </p:sp>
    </p:spTree>
    <p:extLst>
      <p:ext uri="{BB962C8B-B14F-4D97-AF65-F5344CB8AC3E}">
        <p14:creationId xmlns:p14="http://schemas.microsoft.com/office/powerpoint/2010/main" val="987282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Neuromuscular Emergencies and etc.</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err="1"/>
              <a:t>Bineetha</a:t>
            </a:r>
            <a:r>
              <a:rPr lang="en-US" dirty="0"/>
              <a:t> Aluri</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94E7-5EA3-2833-35A8-168F6CA96776}"/>
              </a:ext>
            </a:extLst>
          </p:cNvPr>
          <p:cNvSpPr>
            <a:spLocks noGrp="1"/>
          </p:cNvSpPr>
          <p:nvPr>
            <p:ph type="title"/>
          </p:nvPr>
        </p:nvSpPr>
        <p:spPr/>
        <p:txBody>
          <a:bodyPr/>
          <a:lstStyle/>
          <a:p>
            <a:r>
              <a:rPr lang="en-US" dirty="0"/>
              <a:t>Myasthenic Crisis</a:t>
            </a:r>
          </a:p>
        </p:txBody>
      </p:sp>
      <p:sp>
        <p:nvSpPr>
          <p:cNvPr id="3" name="Content Placeholder 2">
            <a:extLst>
              <a:ext uri="{FF2B5EF4-FFF2-40B4-BE49-F238E27FC236}">
                <a16:creationId xmlns:a16="http://schemas.microsoft.com/office/drawing/2014/main" id="{3DC65839-1425-0CD6-596B-5BFE1390D09B}"/>
              </a:ext>
            </a:extLst>
          </p:cNvPr>
          <p:cNvSpPr>
            <a:spLocks noGrp="1"/>
          </p:cNvSpPr>
          <p:nvPr>
            <p:ph idx="1"/>
          </p:nvPr>
        </p:nvSpPr>
        <p:spPr>
          <a:xfrm>
            <a:off x="838200" y="1439545"/>
            <a:ext cx="10515600" cy="5011738"/>
          </a:xfrm>
        </p:spPr>
        <p:txBody>
          <a:bodyPr vert="horz" lIns="91440" tIns="45720" rIns="91440" bIns="45720" rtlCol="0" anchor="t">
            <a:normAutofit fontScale="92500" lnSpcReduction="20000"/>
          </a:bodyPr>
          <a:lstStyle/>
          <a:p>
            <a:r>
              <a:rPr lang="en-US" dirty="0"/>
              <a:t>May occur as progression of myasthenia or can be triggered by infection, surgery, or medication </a:t>
            </a:r>
          </a:p>
          <a:p>
            <a:pPr lvl="1" indent="-457200">
              <a:buFont typeface="Courier New" panose="020B0604020202020204" pitchFamily="34" charset="0"/>
              <a:buChar char="o"/>
            </a:pPr>
            <a:r>
              <a:rPr lang="en-US" dirty="0"/>
              <a:t>Common medication triggers: aminoglycosides, quinolones, magnesium, beta blockers, or calcium channel blockers</a:t>
            </a:r>
          </a:p>
          <a:p>
            <a:r>
              <a:rPr lang="en-US" dirty="0"/>
              <a:t>Includes rapidly progressive respiratory failure </a:t>
            </a:r>
          </a:p>
          <a:p>
            <a:pPr lvl="1" indent="-457200">
              <a:buFont typeface="Courier New" panose="020B0604020202020204" pitchFamily="34" charset="0"/>
              <a:buChar char="o"/>
            </a:pPr>
            <a:r>
              <a:rPr lang="en-US" b="1" i="1" u="sng" dirty="0"/>
              <a:t>Weakness in neck flexion</a:t>
            </a:r>
            <a:r>
              <a:rPr lang="en-US" dirty="0"/>
              <a:t> is a key indicator as it suggests potential involvement of respiratory muscles</a:t>
            </a:r>
          </a:p>
          <a:p>
            <a:pPr lvl="1" indent="-457200">
              <a:buFont typeface="Courier New" panose="020B0604020202020204" pitchFamily="34" charset="0"/>
              <a:buChar char="o"/>
            </a:pPr>
            <a:r>
              <a:rPr lang="en-US" dirty="0"/>
              <a:t>Negative Inspiratory Force (NIF) between </a:t>
            </a:r>
            <a:r>
              <a:rPr lang="en-US" b="1" i="1" dirty="0"/>
              <a:t>0 and –30cm H2O </a:t>
            </a:r>
            <a:r>
              <a:rPr lang="en-US" dirty="0"/>
              <a:t>are the typical parameters often used to proceed with </a:t>
            </a:r>
            <a:r>
              <a:rPr lang="en-US" b="1" i="1" dirty="0"/>
              <a:t>elective intubation</a:t>
            </a:r>
          </a:p>
          <a:p>
            <a:pPr lvl="2">
              <a:buFont typeface="Wingdings" panose="020B0604020202020204" pitchFamily="34" charset="0"/>
              <a:buChar char="§"/>
            </a:pPr>
            <a:r>
              <a:rPr lang="en-US" dirty="0"/>
              <a:t>Measures the strength of the diaphragm</a:t>
            </a:r>
          </a:p>
          <a:p>
            <a:pPr lvl="2">
              <a:buFont typeface="Wingdings" panose="020B0604020202020204" pitchFamily="34" charset="0"/>
              <a:buChar char="§"/>
            </a:pPr>
            <a:r>
              <a:rPr lang="en-US" dirty="0"/>
              <a:t>Maximum pressure that can be generated against an occluded airway</a:t>
            </a:r>
          </a:p>
          <a:p>
            <a:pPr lvl="1" indent="-457200">
              <a:buFont typeface="Courier New" panose="020B0604020202020204" pitchFamily="34" charset="0"/>
              <a:buChar char="o"/>
            </a:pPr>
            <a:r>
              <a:rPr lang="en-US" b="1" i="1" u="sng" dirty="0"/>
              <a:t>Ask the patient if they are DNI!</a:t>
            </a:r>
          </a:p>
          <a:p>
            <a:r>
              <a:rPr lang="en-US" dirty="0"/>
              <a:t>Treatment</a:t>
            </a:r>
          </a:p>
          <a:p>
            <a:pPr lvl="1" indent="-457200">
              <a:buFont typeface="Courier New" panose="020B0604020202020204" pitchFamily="34" charset="0"/>
              <a:buChar char="o"/>
            </a:pPr>
            <a:r>
              <a:rPr lang="en-US" dirty="0"/>
              <a:t>Stop pyridostigmine</a:t>
            </a:r>
          </a:p>
          <a:p>
            <a:pPr lvl="1" indent="-457200">
              <a:buFont typeface="Courier New" panose="020B0604020202020204" pitchFamily="34" charset="0"/>
              <a:buChar char="o"/>
            </a:pPr>
            <a:r>
              <a:rPr lang="en-US" dirty="0"/>
              <a:t>Increase steroids</a:t>
            </a:r>
          </a:p>
          <a:p>
            <a:pPr lvl="1" indent="-457200">
              <a:buFont typeface="Courier New" panose="020B0604020202020204" pitchFamily="34" charset="0"/>
              <a:buChar char="o"/>
            </a:pPr>
            <a:r>
              <a:rPr lang="en-US" dirty="0"/>
              <a:t>Consider IVIG or PLEX</a:t>
            </a:r>
          </a:p>
        </p:txBody>
      </p:sp>
    </p:spTree>
    <p:extLst>
      <p:ext uri="{BB962C8B-B14F-4D97-AF65-F5344CB8AC3E}">
        <p14:creationId xmlns:p14="http://schemas.microsoft.com/office/powerpoint/2010/main" val="1668167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34EB2-3B25-C826-7DB2-4BA53E337661}"/>
              </a:ext>
            </a:extLst>
          </p:cNvPr>
          <p:cNvSpPr>
            <a:spLocks noGrp="1"/>
          </p:cNvSpPr>
          <p:nvPr>
            <p:ph type="title"/>
          </p:nvPr>
        </p:nvSpPr>
        <p:spPr/>
        <p:txBody>
          <a:bodyPr/>
          <a:lstStyle/>
          <a:p>
            <a:r>
              <a:rPr lang="en-US" dirty="0"/>
              <a:t>IVIG vs. PLEX</a:t>
            </a:r>
          </a:p>
        </p:txBody>
      </p:sp>
      <p:sp>
        <p:nvSpPr>
          <p:cNvPr id="3" name="Content Placeholder 2">
            <a:extLst>
              <a:ext uri="{FF2B5EF4-FFF2-40B4-BE49-F238E27FC236}">
                <a16:creationId xmlns:a16="http://schemas.microsoft.com/office/drawing/2014/main" id="{BE2964B7-E9FD-C385-991D-3AF53F8B6314}"/>
              </a:ext>
            </a:extLst>
          </p:cNvPr>
          <p:cNvSpPr>
            <a:spLocks noGrp="1"/>
          </p:cNvSpPr>
          <p:nvPr>
            <p:ph idx="1"/>
          </p:nvPr>
        </p:nvSpPr>
        <p:spPr/>
        <p:txBody>
          <a:bodyPr vert="horz" lIns="91440" tIns="45720" rIns="91440" bIns="45720" rtlCol="0" anchor="t">
            <a:normAutofit/>
          </a:bodyPr>
          <a:lstStyle/>
          <a:p>
            <a:r>
              <a:rPr lang="en-US" dirty="0"/>
              <a:t>IVIG</a:t>
            </a:r>
          </a:p>
          <a:p>
            <a:pPr lvl="1" indent="-457200">
              <a:buFont typeface="Courier New" panose="020B0604020202020204" pitchFamily="34" charset="0"/>
              <a:buChar char="o"/>
            </a:pPr>
            <a:r>
              <a:rPr lang="en-US" dirty="0"/>
              <a:t>Antibodies concentrated and administered IV from donated plasma</a:t>
            </a:r>
          </a:p>
          <a:p>
            <a:pPr lvl="1" indent="-457200">
              <a:buFont typeface="Courier New" panose="020B0604020202020204" pitchFamily="34" charset="0"/>
              <a:buChar char="o"/>
            </a:pPr>
            <a:r>
              <a:rPr lang="en-US" dirty="0"/>
              <a:t>Adds healthy antibodies to your immune system</a:t>
            </a:r>
          </a:p>
          <a:p>
            <a:pPr lvl="1" indent="-457200">
              <a:buFont typeface="Courier New" panose="020B0604020202020204" pitchFamily="34" charset="0"/>
              <a:buChar char="o"/>
            </a:pPr>
            <a:r>
              <a:rPr lang="en-US" dirty="0"/>
              <a:t>Given IV however can also be given </a:t>
            </a:r>
            <a:r>
              <a:rPr lang="en-US" dirty="0" err="1"/>
              <a:t>subq</a:t>
            </a:r>
            <a:endParaRPr lang="en-US"/>
          </a:p>
          <a:p>
            <a:pPr lvl="1" indent="-457200">
              <a:buFont typeface="Courier New" panose="020B0604020202020204" pitchFamily="34" charset="0"/>
              <a:buChar char="o"/>
            </a:pPr>
            <a:endParaRPr lang="en-US" dirty="0"/>
          </a:p>
          <a:p>
            <a:r>
              <a:rPr lang="en-US" dirty="0"/>
              <a:t>PLEX</a:t>
            </a:r>
          </a:p>
          <a:p>
            <a:pPr lvl="1" indent="-457200">
              <a:buFont typeface="Courier New" panose="020B0604020202020204" pitchFamily="34" charset="0"/>
              <a:buChar char="o"/>
            </a:pPr>
            <a:r>
              <a:rPr lang="en-US" dirty="0"/>
              <a:t>Patient's plasma separated from blood and replaced with a fluid typically albumin, harmful antibodies are removed from the plasma</a:t>
            </a:r>
          </a:p>
          <a:p>
            <a:pPr lvl="1" indent="-457200">
              <a:buFont typeface="Courier New" panose="020B0604020202020204" pitchFamily="34" charset="0"/>
              <a:buChar char="o"/>
            </a:pPr>
            <a:r>
              <a:rPr lang="en-US" dirty="0"/>
              <a:t>Requires central line</a:t>
            </a:r>
          </a:p>
          <a:p>
            <a:pPr lvl="1" indent="-457200">
              <a:buFont typeface="Courier New" panose="020B0604020202020204" pitchFamily="34" charset="0"/>
              <a:buChar char="o"/>
            </a:pPr>
            <a:r>
              <a:rPr lang="en-US" dirty="0"/>
              <a:t>Needs nephrology consult</a:t>
            </a:r>
          </a:p>
        </p:txBody>
      </p:sp>
    </p:spTree>
    <p:extLst>
      <p:ext uri="{BB962C8B-B14F-4D97-AF65-F5344CB8AC3E}">
        <p14:creationId xmlns:p14="http://schemas.microsoft.com/office/powerpoint/2010/main" val="3910448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D137A-62D4-40BF-5465-5B762D7B7519}"/>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A0D24551-BD66-2F91-F821-E112E8FF15F0}"/>
              </a:ext>
            </a:extLst>
          </p:cNvPr>
          <p:cNvSpPr>
            <a:spLocks noGrp="1"/>
          </p:cNvSpPr>
          <p:nvPr>
            <p:ph idx="1"/>
          </p:nvPr>
        </p:nvSpPr>
        <p:spPr>
          <a:xfrm>
            <a:off x="838200" y="995893"/>
            <a:ext cx="10515600" cy="5638270"/>
          </a:xfrm>
        </p:spPr>
        <p:txBody>
          <a:bodyPr vert="horz" lIns="91440" tIns="45720" rIns="91440" bIns="45720" rtlCol="0" anchor="t">
            <a:normAutofit fontScale="92500" lnSpcReduction="10000"/>
          </a:bodyPr>
          <a:lstStyle/>
          <a:p>
            <a:pPr marL="0" indent="0">
              <a:buNone/>
            </a:pPr>
            <a:r>
              <a:rPr lang="en-US" dirty="0"/>
              <a:t>A 28yo female with no significant PMH presents with numbness and tingling in her feet. She was seen in the ED, and after no neurologic abnormalities were found she was discharged home. Four days later she returns, unable to walk. She complains of numbness and tingling from her toes up to just above her knees and also affecting her hands. On examination she has distal more than proximal weakness in the lower extremities and subtle weakness in her hands. Ankle and patellar reflexes are absent. She recalls having a viral illness a couple of weeks ago. Which of the following is the most likely diagnosis?</a:t>
            </a:r>
          </a:p>
          <a:p>
            <a:pPr marL="0" indent="0">
              <a:buNone/>
            </a:pPr>
            <a:endParaRPr lang="en-US" dirty="0"/>
          </a:p>
          <a:p>
            <a:pPr marL="514350" indent="-514350">
              <a:buAutoNum type="alphaUcPeriod"/>
            </a:pPr>
            <a:r>
              <a:rPr lang="en-US" dirty="0"/>
              <a:t>Guillain-Barré syndrome</a:t>
            </a:r>
          </a:p>
          <a:p>
            <a:pPr marL="514350" indent="-514350">
              <a:buAutoNum type="alphaUcPeriod"/>
            </a:pPr>
            <a:r>
              <a:rPr lang="en-US" dirty="0"/>
              <a:t>Multiple Sclerosis</a:t>
            </a:r>
          </a:p>
          <a:p>
            <a:pPr marL="514350" indent="-514350">
              <a:buAutoNum type="alphaUcPeriod"/>
            </a:pPr>
            <a:r>
              <a:rPr lang="en-US" dirty="0"/>
              <a:t>Myasthenia Gravis</a:t>
            </a:r>
          </a:p>
          <a:p>
            <a:pPr marL="514350" indent="-514350">
              <a:buAutoNum type="alphaUcPeriod"/>
            </a:pPr>
            <a:r>
              <a:rPr lang="en-US" dirty="0"/>
              <a:t>Myelopathy</a:t>
            </a:r>
          </a:p>
        </p:txBody>
      </p:sp>
    </p:spTree>
    <p:extLst>
      <p:ext uri="{BB962C8B-B14F-4D97-AF65-F5344CB8AC3E}">
        <p14:creationId xmlns:p14="http://schemas.microsoft.com/office/powerpoint/2010/main" val="2692703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62C29-77AB-C023-C77E-59924EB28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CD14A2-C9FC-0245-1182-BD50BA4E5E68}"/>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D95E15D9-8194-E664-F30C-DD218B42879D}"/>
              </a:ext>
            </a:extLst>
          </p:cNvPr>
          <p:cNvSpPr>
            <a:spLocks noGrp="1"/>
          </p:cNvSpPr>
          <p:nvPr>
            <p:ph idx="1"/>
          </p:nvPr>
        </p:nvSpPr>
        <p:spPr>
          <a:xfrm>
            <a:off x="838200" y="995893"/>
            <a:ext cx="10515600" cy="5638270"/>
          </a:xfrm>
        </p:spPr>
        <p:txBody>
          <a:bodyPr vert="horz" lIns="91440" tIns="45720" rIns="91440" bIns="45720" rtlCol="0" anchor="t">
            <a:normAutofit fontScale="92500" lnSpcReduction="10000"/>
          </a:bodyPr>
          <a:lstStyle/>
          <a:p>
            <a:pPr marL="0" indent="0">
              <a:buNone/>
            </a:pPr>
            <a:r>
              <a:rPr lang="en-US" dirty="0"/>
              <a:t>A 28yo female with no significant PMH presents with </a:t>
            </a:r>
            <a:r>
              <a:rPr lang="en-US" dirty="0">
                <a:solidFill>
                  <a:schemeClr val="accent6"/>
                </a:solidFill>
              </a:rPr>
              <a:t>numbness and tingling </a:t>
            </a:r>
            <a:r>
              <a:rPr lang="en-US" dirty="0"/>
              <a:t>in her feet. She was seen in the ED, and after no neurologic abnormalities were found she was discharged home. </a:t>
            </a:r>
            <a:r>
              <a:rPr lang="en-US" dirty="0">
                <a:solidFill>
                  <a:schemeClr val="accent6"/>
                </a:solidFill>
              </a:rPr>
              <a:t>Four days later</a:t>
            </a:r>
            <a:r>
              <a:rPr lang="en-US" dirty="0"/>
              <a:t> she returns, </a:t>
            </a:r>
            <a:r>
              <a:rPr lang="en-US" dirty="0">
                <a:solidFill>
                  <a:schemeClr val="accent6"/>
                </a:solidFill>
              </a:rPr>
              <a:t>unable to walk</a:t>
            </a:r>
            <a:r>
              <a:rPr lang="en-US" dirty="0"/>
              <a:t>. She complains of </a:t>
            </a:r>
            <a:r>
              <a:rPr lang="en-US" dirty="0">
                <a:solidFill>
                  <a:schemeClr val="accent6"/>
                </a:solidFill>
              </a:rPr>
              <a:t>numbness and tingling from her toes up to just above her knees</a:t>
            </a:r>
            <a:r>
              <a:rPr lang="en-US" dirty="0"/>
              <a:t> and also </a:t>
            </a:r>
            <a:r>
              <a:rPr lang="en-US" dirty="0">
                <a:solidFill>
                  <a:schemeClr val="accent6"/>
                </a:solidFill>
              </a:rPr>
              <a:t>affecting her hands</a:t>
            </a:r>
            <a:r>
              <a:rPr lang="en-US" dirty="0"/>
              <a:t>. On examination she has </a:t>
            </a:r>
            <a:r>
              <a:rPr lang="en-US" dirty="0">
                <a:solidFill>
                  <a:schemeClr val="accent6"/>
                </a:solidFill>
              </a:rPr>
              <a:t>distal more than proximal weakness</a:t>
            </a:r>
            <a:r>
              <a:rPr lang="en-US" dirty="0"/>
              <a:t> in the lower extremities and subtle weakness in her hands. </a:t>
            </a:r>
            <a:r>
              <a:rPr lang="en-US" dirty="0">
                <a:solidFill>
                  <a:schemeClr val="accent6"/>
                </a:solidFill>
              </a:rPr>
              <a:t>Ankle and patellar reflexes are absent</a:t>
            </a:r>
            <a:r>
              <a:rPr lang="en-US" dirty="0"/>
              <a:t>. She recalls having a </a:t>
            </a:r>
            <a:r>
              <a:rPr lang="en-US" dirty="0">
                <a:solidFill>
                  <a:schemeClr val="accent6"/>
                </a:solidFill>
              </a:rPr>
              <a:t>viral illness</a:t>
            </a:r>
            <a:r>
              <a:rPr lang="en-US" dirty="0"/>
              <a:t> a couple of weeks ago. Which of the following is the most likely diagnosis?</a:t>
            </a:r>
          </a:p>
          <a:p>
            <a:pPr marL="0" indent="0">
              <a:buNone/>
            </a:pPr>
            <a:endParaRPr lang="en-US" dirty="0"/>
          </a:p>
          <a:p>
            <a:pPr marL="514350" indent="-514350">
              <a:buAutoNum type="alphaUcPeriod"/>
            </a:pPr>
            <a:r>
              <a:rPr lang="en-US" b="1" dirty="0">
                <a:solidFill>
                  <a:schemeClr val="accent6"/>
                </a:solidFill>
              </a:rPr>
              <a:t>Guillain-Barré syndrome</a:t>
            </a:r>
          </a:p>
          <a:p>
            <a:pPr marL="514350" indent="-514350">
              <a:buAutoNum type="alphaUcPeriod"/>
            </a:pPr>
            <a:r>
              <a:rPr lang="en-US" dirty="0"/>
              <a:t>Multiple Sclerosis</a:t>
            </a:r>
          </a:p>
          <a:p>
            <a:pPr marL="514350" indent="-514350">
              <a:buAutoNum type="alphaUcPeriod"/>
            </a:pPr>
            <a:r>
              <a:rPr lang="en-US" dirty="0"/>
              <a:t>Myasthenia Gravis</a:t>
            </a:r>
          </a:p>
          <a:p>
            <a:pPr marL="514350" indent="-514350">
              <a:buAutoNum type="alphaUcPeriod"/>
            </a:pPr>
            <a:r>
              <a:rPr lang="en-US" dirty="0"/>
              <a:t>Myelopathy</a:t>
            </a:r>
          </a:p>
        </p:txBody>
      </p:sp>
    </p:spTree>
    <p:extLst>
      <p:ext uri="{BB962C8B-B14F-4D97-AF65-F5344CB8AC3E}">
        <p14:creationId xmlns:p14="http://schemas.microsoft.com/office/powerpoint/2010/main" val="254753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8900-71D2-F3E0-C2D3-01D0E39CBB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2A0EAC-410E-D7EB-6714-441D44E2EDF2}"/>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8066A828-30FA-2D24-A0EE-C0F38A17D457}"/>
              </a:ext>
            </a:extLst>
          </p:cNvPr>
          <p:cNvSpPr>
            <a:spLocks noGrp="1"/>
          </p:cNvSpPr>
          <p:nvPr>
            <p:ph idx="1"/>
          </p:nvPr>
        </p:nvSpPr>
        <p:spPr>
          <a:xfrm>
            <a:off x="838200" y="995893"/>
            <a:ext cx="10515600" cy="5638270"/>
          </a:xfrm>
        </p:spPr>
        <p:txBody>
          <a:bodyPr vert="horz" lIns="91440" tIns="45720" rIns="91440" bIns="45720" rtlCol="0" anchor="t">
            <a:normAutofit fontScale="92500"/>
          </a:bodyPr>
          <a:lstStyle/>
          <a:p>
            <a:pPr marL="0" indent="0">
              <a:buNone/>
            </a:pPr>
            <a:r>
              <a:rPr lang="en-US" sz="2000" dirty="0"/>
              <a:t>A 28yo female with no significant PMH presents with numbness and tingling in her feet. She was seen in the ED, and after no neurologic abnormalities were found she was discharged home. Four days later she returns, unable to walk. She complains of numbness and tingling from her toes up to just above her knees and also affecting her hands. On examination she has distal more than proximal weakness in the lower extremities and subtle weakness in her hands. Ankle and patellar reflexes are absent. She recalls having a viral illness a couple of weeks ago. </a:t>
            </a:r>
          </a:p>
          <a:p>
            <a:pPr marL="0" indent="0">
              <a:buNone/>
            </a:pPr>
            <a:r>
              <a:rPr lang="en-US" dirty="0"/>
              <a:t>The patient is admitted to the hospital and continues to worsen. Which of the following tests should be obtained to ensure adequate care and may affect the subsequent management of this patient?</a:t>
            </a:r>
          </a:p>
          <a:p>
            <a:pPr marL="514350" indent="-514350">
              <a:buAutoNum type="alphaUcPeriod"/>
            </a:pPr>
            <a:r>
              <a:rPr lang="en-US" dirty="0">
                <a:solidFill>
                  <a:srgbClr val="000000"/>
                </a:solidFill>
              </a:rPr>
              <a:t>MRI of the L spine</a:t>
            </a:r>
          </a:p>
          <a:p>
            <a:pPr marL="514350" indent="-514350">
              <a:buAutoNum type="alphaUcPeriod"/>
            </a:pPr>
            <a:r>
              <a:rPr lang="en-US" dirty="0">
                <a:solidFill>
                  <a:srgbClr val="000000"/>
                </a:solidFill>
              </a:rPr>
              <a:t>NIF and VC</a:t>
            </a:r>
          </a:p>
          <a:p>
            <a:pPr marL="514350" indent="-514350">
              <a:buAutoNum type="alphaUcPeriod"/>
            </a:pPr>
            <a:r>
              <a:rPr lang="en-US" dirty="0">
                <a:solidFill>
                  <a:srgbClr val="000000"/>
                </a:solidFill>
              </a:rPr>
              <a:t>MRI brain</a:t>
            </a:r>
          </a:p>
          <a:p>
            <a:pPr marL="514350" indent="-514350">
              <a:buAutoNum type="alphaUcPeriod"/>
            </a:pPr>
            <a:r>
              <a:rPr lang="en-US" dirty="0">
                <a:solidFill>
                  <a:srgbClr val="000000"/>
                </a:solidFill>
              </a:rPr>
              <a:t>CSF studies for various antibodies, oligoclonal bands, and myelin basic protein</a:t>
            </a:r>
          </a:p>
          <a:p>
            <a:pPr marL="514350" indent="-514350">
              <a:buAutoNum type="alphaUcPeriod"/>
            </a:pPr>
            <a:r>
              <a:rPr lang="en-US" dirty="0">
                <a:solidFill>
                  <a:srgbClr val="000000"/>
                </a:solidFill>
              </a:rPr>
              <a:t>EMG/NCV</a:t>
            </a:r>
          </a:p>
        </p:txBody>
      </p:sp>
    </p:spTree>
    <p:extLst>
      <p:ext uri="{BB962C8B-B14F-4D97-AF65-F5344CB8AC3E}">
        <p14:creationId xmlns:p14="http://schemas.microsoft.com/office/powerpoint/2010/main" val="467048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40161-710A-E432-147F-0BB591FF2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AD206-9DCF-27EC-59C9-8B2A34EBAF97}"/>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7090147E-7403-54F0-039C-2D31E46846C8}"/>
              </a:ext>
            </a:extLst>
          </p:cNvPr>
          <p:cNvSpPr>
            <a:spLocks noGrp="1"/>
          </p:cNvSpPr>
          <p:nvPr>
            <p:ph idx="1"/>
          </p:nvPr>
        </p:nvSpPr>
        <p:spPr>
          <a:xfrm>
            <a:off x="838200" y="995893"/>
            <a:ext cx="10515600" cy="5638270"/>
          </a:xfrm>
        </p:spPr>
        <p:txBody>
          <a:bodyPr vert="horz" lIns="91440" tIns="45720" rIns="91440" bIns="45720" rtlCol="0" anchor="t">
            <a:normAutofit fontScale="92500"/>
          </a:bodyPr>
          <a:lstStyle/>
          <a:p>
            <a:pPr marL="0" indent="0">
              <a:buNone/>
            </a:pPr>
            <a:r>
              <a:rPr lang="en-US" sz="2000" dirty="0"/>
              <a:t>A 28yo female with no significant PMH presents with numbness and tingling in her feet. She was seen in the ED, and after no neurologic abnormalities were found she was discharged home. Four days later she returns, unable to walk. She complains of numbness and tingling from her toes up to just above her knees and also affecting her hands. On examination she has distal more than proximal weakness in the lower extremities and subtle weakness in her hands. Ankle and patellar reflexes are absent. She recalls having a viral illness a couple of weeks ago. </a:t>
            </a:r>
          </a:p>
          <a:p>
            <a:pPr marL="0" indent="0">
              <a:buNone/>
            </a:pPr>
            <a:r>
              <a:rPr lang="en-US" dirty="0"/>
              <a:t>The patient is admitted to the hospital and continues to worsen. Which of the following tests should be obtained to ensure adequate care and may affect the subsequent management of this patient?</a:t>
            </a:r>
          </a:p>
          <a:p>
            <a:pPr marL="514350" indent="-514350">
              <a:buAutoNum type="alphaUcPeriod"/>
            </a:pPr>
            <a:r>
              <a:rPr lang="en-US" dirty="0">
                <a:solidFill>
                  <a:srgbClr val="000000"/>
                </a:solidFill>
              </a:rPr>
              <a:t>MRI of the L spine</a:t>
            </a:r>
          </a:p>
          <a:p>
            <a:pPr marL="514350" indent="-514350">
              <a:buAutoNum type="alphaUcPeriod"/>
            </a:pPr>
            <a:r>
              <a:rPr lang="en-US" b="1" dirty="0">
                <a:solidFill>
                  <a:schemeClr val="accent6"/>
                </a:solidFill>
              </a:rPr>
              <a:t>NIF and VC</a:t>
            </a:r>
          </a:p>
          <a:p>
            <a:pPr marL="514350" indent="-514350">
              <a:buAutoNum type="alphaUcPeriod"/>
            </a:pPr>
            <a:r>
              <a:rPr lang="en-US" dirty="0">
                <a:solidFill>
                  <a:srgbClr val="000000"/>
                </a:solidFill>
              </a:rPr>
              <a:t>MRI brain</a:t>
            </a:r>
          </a:p>
          <a:p>
            <a:pPr marL="514350" indent="-514350">
              <a:buAutoNum type="alphaUcPeriod"/>
            </a:pPr>
            <a:r>
              <a:rPr lang="en-US" dirty="0">
                <a:solidFill>
                  <a:srgbClr val="000000"/>
                </a:solidFill>
              </a:rPr>
              <a:t>CSF studies for various antibodies, oligoclonal bands, and myelin basic protein</a:t>
            </a:r>
          </a:p>
          <a:p>
            <a:pPr marL="514350" indent="-514350">
              <a:buAutoNum type="alphaUcPeriod"/>
            </a:pPr>
            <a:r>
              <a:rPr lang="en-US" dirty="0">
                <a:solidFill>
                  <a:srgbClr val="000000"/>
                </a:solidFill>
              </a:rPr>
              <a:t>EMG/NCV</a:t>
            </a:r>
          </a:p>
        </p:txBody>
      </p:sp>
    </p:spTree>
    <p:extLst>
      <p:ext uri="{BB962C8B-B14F-4D97-AF65-F5344CB8AC3E}">
        <p14:creationId xmlns:p14="http://schemas.microsoft.com/office/powerpoint/2010/main" val="1407052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60265-FB7D-8821-936B-216B5DCDC5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AC6CF2-2655-DFF6-CE73-2C9538FB08DB}"/>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FCB2489E-5EA3-02F6-FEDF-B4FBE69CCE2D}"/>
              </a:ext>
            </a:extLst>
          </p:cNvPr>
          <p:cNvSpPr>
            <a:spLocks noGrp="1"/>
          </p:cNvSpPr>
          <p:nvPr>
            <p:ph idx="1"/>
          </p:nvPr>
        </p:nvSpPr>
        <p:spPr>
          <a:xfrm>
            <a:off x="838200" y="995893"/>
            <a:ext cx="10515600" cy="5638270"/>
          </a:xfrm>
        </p:spPr>
        <p:txBody>
          <a:bodyPr vert="horz" lIns="91440" tIns="45720" rIns="91440" bIns="45720" rtlCol="0" anchor="t">
            <a:normAutofit fontScale="92500"/>
          </a:bodyPr>
          <a:lstStyle/>
          <a:p>
            <a:pPr marL="0" indent="0">
              <a:buNone/>
            </a:pPr>
            <a:r>
              <a:rPr lang="en-US" sz="2000" dirty="0"/>
              <a:t>A 28yo female with no significant PMH presents with numbness and tingling in her feet. She was seen in the ED, and after no neurologic abnormalities were found she was discharged home. Four days later she returns, unable to walk. She complains of numbness and tingling from her toes up to just above her knees and also affecting her hands. On examination she has distal more than proximal weakness in the lower extremities and subtle weakness in her hands. Ankle and patellar reflexes are absent. She recalls having a viral illness a couple of weeks ago. </a:t>
            </a:r>
          </a:p>
          <a:p>
            <a:pPr marL="0" indent="0">
              <a:buNone/>
            </a:pPr>
            <a:r>
              <a:rPr lang="en-US" dirty="0"/>
              <a:t>The patient is admitted to the hospital and continues to worsen. Her NIF is –17 cm H2O, and is subsequently intubated. LP is obtained, what do you expect the results to show?</a:t>
            </a:r>
          </a:p>
          <a:p>
            <a:pPr marL="514350" indent="-514350">
              <a:buAutoNum type="alphaUcPeriod"/>
            </a:pPr>
            <a:r>
              <a:rPr lang="en-US" dirty="0">
                <a:solidFill>
                  <a:srgbClr val="000000"/>
                </a:solidFill>
              </a:rPr>
              <a:t>Increased lymphocytes with normal protein</a:t>
            </a:r>
          </a:p>
          <a:p>
            <a:pPr marL="514350" indent="-514350">
              <a:buAutoNum type="alphaUcPeriod"/>
            </a:pPr>
            <a:r>
              <a:rPr lang="en-US" dirty="0">
                <a:solidFill>
                  <a:srgbClr val="000000"/>
                </a:solidFill>
              </a:rPr>
              <a:t>Increased neutrophils with normal protein</a:t>
            </a:r>
          </a:p>
          <a:p>
            <a:pPr marL="514350" indent="-514350">
              <a:buAutoNum type="alphaUcPeriod"/>
            </a:pPr>
            <a:r>
              <a:rPr lang="en-US" dirty="0">
                <a:solidFill>
                  <a:srgbClr val="000000"/>
                </a:solidFill>
              </a:rPr>
              <a:t>Increased protein with normal cell count</a:t>
            </a:r>
          </a:p>
          <a:p>
            <a:pPr marL="514350" indent="-514350">
              <a:buAutoNum type="alphaUcPeriod"/>
            </a:pPr>
            <a:r>
              <a:rPr lang="en-US" dirty="0">
                <a:solidFill>
                  <a:srgbClr val="000000"/>
                </a:solidFill>
              </a:rPr>
              <a:t>Abnormal CSF production of immunoglobulins, with the presence of oligoclonal bands</a:t>
            </a:r>
          </a:p>
          <a:p>
            <a:pPr marL="514350" indent="-514350">
              <a:buAutoNum type="alphaUcPeriod"/>
            </a:pPr>
            <a:r>
              <a:rPr lang="en-US" dirty="0">
                <a:solidFill>
                  <a:srgbClr val="000000"/>
                </a:solidFill>
              </a:rPr>
              <a:t>Idk ask neurology?</a:t>
            </a:r>
          </a:p>
        </p:txBody>
      </p:sp>
    </p:spTree>
    <p:extLst>
      <p:ext uri="{BB962C8B-B14F-4D97-AF65-F5344CB8AC3E}">
        <p14:creationId xmlns:p14="http://schemas.microsoft.com/office/powerpoint/2010/main" val="4072181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F0711-92F0-8514-3E3A-150E52DDB4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56091B-FB47-4CCA-73F1-6DFE5D126483}"/>
              </a:ext>
            </a:extLst>
          </p:cNvPr>
          <p:cNvSpPr>
            <a:spLocks noGrp="1"/>
          </p:cNvSpPr>
          <p:nvPr>
            <p:ph type="title"/>
          </p:nvPr>
        </p:nvSpPr>
        <p:spPr>
          <a:xfrm>
            <a:off x="838200" y="365125"/>
            <a:ext cx="10515600" cy="614363"/>
          </a:xfrm>
        </p:spPr>
        <p:txBody>
          <a:bodyPr>
            <a:normAutofit fontScale="90000"/>
          </a:bodyPr>
          <a:lstStyle/>
          <a:p>
            <a:r>
              <a:rPr lang="en-US" dirty="0"/>
              <a:t>Case 2</a:t>
            </a:r>
          </a:p>
        </p:txBody>
      </p:sp>
      <p:sp>
        <p:nvSpPr>
          <p:cNvPr id="3" name="Content Placeholder 2">
            <a:extLst>
              <a:ext uri="{FF2B5EF4-FFF2-40B4-BE49-F238E27FC236}">
                <a16:creationId xmlns:a16="http://schemas.microsoft.com/office/drawing/2014/main" id="{39F03929-28A6-DC84-363C-1EE2810E8765}"/>
              </a:ext>
            </a:extLst>
          </p:cNvPr>
          <p:cNvSpPr>
            <a:spLocks noGrp="1"/>
          </p:cNvSpPr>
          <p:nvPr>
            <p:ph idx="1"/>
          </p:nvPr>
        </p:nvSpPr>
        <p:spPr>
          <a:xfrm>
            <a:off x="838200" y="995893"/>
            <a:ext cx="10515600" cy="5638270"/>
          </a:xfrm>
        </p:spPr>
        <p:txBody>
          <a:bodyPr vert="horz" lIns="91440" tIns="45720" rIns="91440" bIns="45720" rtlCol="0" anchor="t">
            <a:normAutofit fontScale="92500"/>
          </a:bodyPr>
          <a:lstStyle/>
          <a:p>
            <a:pPr marL="0" indent="0">
              <a:buNone/>
            </a:pPr>
            <a:r>
              <a:rPr lang="en-US" sz="2000" dirty="0"/>
              <a:t>A 28yo female with no significant PMH presents with numbness and tingling in her feet. She was seen in the ED, and after no neurologic abnormalities were found she was discharged home. Four days later she returns, unable to walk. She complains of numbness and tingling from her toes up to just above her knees and also affecting her hands. On examination she has distal more than proximal weakness in the lower extremities and subtle weakness in her hands. Ankle and patellar reflexes are absent. She recalls having a viral illness a couple of weeks ago. </a:t>
            </a:r>
          </a:p>
          <a:p>
            <a:pPr marL="0" indent="0">
              <a:buNone/>
            </a:pPr>
            <a:r>
              <a:rPr lang="en-US" dirty="0"/>
              <a:t>The patient is admitted to the hospital and continues to worsen. Her NIF is –17 cm H2O, and is subsequently intubated. LP is obtained, what do you expect the results to show?</a:t>
            </a:r>
          </a:p>
          <a:p>
            <a:pPr marL="514350" indent="-514350">
              <a:buAutoNum type="alphaUcPeriod"/>
            </a:pPr>
            <a:r>
              <a:rPr lang="en-US" dirty="0">
                <a:solidFill>
                  <a:srgbClr val="000000"/>
                </a:solidFill>
              </a:rPr>
              <a:t>Increased lymphocytes with normal protein</a:t>
            </a:r>
          </a:p>
          <a:p>
            <a:pPr marL="514350" indent="-514350">
              <a:buAutoNum type="alphaUcPeriod"/>
            </a:pPr>
            <a:r>
              <a:rPr lang="en-US" dirty="0">
                <a:solidFill>
                  <a:srgbClr val="000000"/>
                </a:solidFill>
              </a:rPr>
              <a:t>Increased neutrophils with normal protein</a:t>
            </a:r>
          </a:p>
          <a:p>
            <a:pPr marL="514350" indent="-514350">
              <a:buAutoNum type="alphaUcPeriod"/>
            </a:pPr>
            <a:r>
              <a:rPr lang="en-US" b="1" dirty="0">
                <a:solidFill>
                  <a:schemeClr val="accent6"/>
                </a:solidFill>
              </a:rPr>
              <a:t>Increased protein with normal cell count</a:t>
            </a:r>
          </a:p>
          <a:p>
            <a:pPr marL="514350" indent="-514350">
              <a:buAutoNum type="alphaUcPeriod"/>
            </a:pPr>
            <a:r>
              <a:rPr lang="en-US" dirty="0">
                <a:solidFill>
                  <a:srgbClr val="000000"/>
                </a:solidFill>
              </a:rPr>
              <a:t>Abnormal CSF production of immunoglobulins, with the presence of oligoclonal bands</a:t>
            </a:r>
          </a:p>
          <a:p>
            <a:pPr marL="514350" indent="-514350">
              <a:buAutoNum type="alphaUcPeriod"/>
            </a:pPr>
            <a:r>
              <a:rPr lang="en-US" dirty="0">
                <a:solidFill>
                  <a:srgbClr val="000000"/>
                </a:solidFill>
              </a:rPr>
              <a:t>Idk ask neurology?</a:t>
            </a:r>
          </a:p>
        </p:txBody>
      </p:sp>
    </p:spTree>
    <p:extLst>
      <p:ext uri="{BB962C8B-B14F-4D97-AF65-F5344CB8AC3E}">
        <p14:creationId xmlns:p14="http://schemas.microsoft.com/office/powerpoint/2010/main" val="4233656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A743-770F-0760-F145-140039812F18}"/>
              </a:ext>
            </a:extLst>
          </p:cNvPr>
          <p:cNvSpPr>
            <a:spLocks noGrp="1"/>
          </p:cNvSpPr>
          <p:nvPr>
            <p:ph type="title"/>
          </p:nvPr>
        </p:nvSpPr>
        <p:spPr/>
        <p:txBody>
          <a:bodyPr/>
          <a:lstStyle/>
          <a:p>
            <a:r>
              <a:rPr lang="en-US" dirty="0"/>
              <a:t>Guillain-Barré Syndrome</a:t>
            </a:r>
          </a:p>
        </p:txBody>
      </p:sp>
      <p:sp>
        <p:nvSpPr>
          <p:cNvPr id="3" name="Content Placeholder 2">
            <a:extLst>
              <a:ext uri="{FF2B5EF4-FFF2-40B4-BE49-F238E27FC236}">
                <a16:creationId xmlns:a16="http://schemas.microsoft.com/office/drawing/2014/main" id="{E2441720-9534-DCF5-5C38-9F2505FCFC6D}"/>
              </a:ext>
            </a:extLst>
          </p:cNvPr>
          <p:cNvSpPr>
            <a:spLocks noGrp="1"/>
          </p:cNvSpPr>
          <p:nvPr>
            <p:ph idx="1"/>
          </p:nvPr>
        </p:nvSpPr>
        <p:spPr/>
        <p:txBody>
          <a:bodyPr vert="horz" lIns="91440" tIns="45720" rIns="91440" bIns="45720" rtlCol="0" anchor="t">
            <a:normAutofit/>
          </a:bodyPr>
          <a:lstStyle/>
          <a:p>
            <a:r>
              <a:rPr lang="en-US" dirty="0"/>
              <a:t>Acute onset inflammation and demyelination of spinal nerve roots and peripheral nerves</a:t>
            </a:r>
          </a:p>
          <a:p>
            <a:r>
              <a:rPr lang="en-US" dirty="0"/>
              <a:t>Immunologic reaction triggered by infection</a:t>
            </a:r>
          </a:p>
          <a:p>
            <a:pPr lvl="1" indent="-457200">
              <a:buFont typeface="Courier New" panose="020B0604020202020204" pitchFamily="34" charset="0"/>
              <a:buChar char="o"/>
            </a:pPr>
            <a:r>
              <a:rPr lang="en-US" dirty="0"/>
              <a:t>Campylobacter </a:t>
            </a:r>
            <a:r>
              <a:rPr lang="en-US" dirty="0" err="1"/>
              <a:t>jejuni</a:t>
            </a:r>
            <a:r>
              <a:rPr lang="en-US" dirty="0"/>
              <a:t>, EBV, cytomegalovirus, COVID, or mycoplasma</a:t>
            </a:r>
          </a:p>
          <a:p>
            <a:pPr lvl="1" indent="-457200">
              <a:buFont typeface="Courier New" panose="020B0604020202020204" pitchFamily="34" charset="0"/>
              <a:buChar char="o"/>
            </a:pPr>
            <a:r>
              <a:rPr lang="en-US" dirty="0"/>
              <a:t>Recent vaccination</a:t>
            </a:r>
          </a:p>
          <a:p>
            <a:r>
              <a:rPr lang="en-US" dirty="0"/>
              <a:t>Characteristic findings</a:t>
            </a:r>
          </a:p>
          <a:p>
            <a:pPr lvl="1" indent="-457200">
              <a:buFont typeface="Courier New" panose="020B0604020202020204" pitchFamily="34" charset="0"/>
              <a:buChar char="o"/>
            </a:pPr>
            <a:r>
              <a:rPr lang="en-US" dirty="0"/>
              <a:t>SYMMETRIC, ASCENDING bilateral weakness</a:t>
            </a:r>
          </a:p>
          <a:p>
            <a:pPr lvl="1" indent="-457200">
              <a:buFont typeface="Courier New" panose="020B0604020202020204" pitchFamily="34" charset="0"/>
              <a:buChar char="o"/>
            </a:pPr>
            <a:r>
              <a:rPr lang="en-US" dirty="0"/>
              <a:t>Symmetric </a:t>
            </a:r>
            <a:r>
              <a:rPr lang="en-US" dirty="0" err="1"/>
              <a:t>paresthesias</a:t>
            </a:r>
          </a:p>
          <a:p>
            <a:pPr lvl="1" indent="-457200">
              <a:buFont typeface="Courier New" panose="020B0604020202020204" pitchFamily="34" charset="0"/>
              <a:buChar char="o"/>
            </a:pPr>
            <a:r>
              <a:rPr lang="en-US" dirty="0"/>
              <a:t>Areflexia</a:t>
            </a:r>
          </a:p>
          <a:p>
            <a:pPr lvl="1" indent="-457200">
              <a:buFont typeface="Courier New" panose="020B0604020202020204" pitchFamily="34" charset="0"/>
              <a:buChar char="o"/>
            </a:pPr>
            <a:r>
              <a:rPr lang="en-US" dirty="0"/>
              <a:t>Variants: Miller-Fischer – ophthalmoplegia, ataxia, areflexia</a:t>
            </a:r>
          </a:p>
        </p:txBody>
      </p:sp>
    </p:spTree>
    <p:extLst>
      <p:ext uri="{BB962C8B-B14F-4D97-AF65-F5344CB8AC3E}">
        <p14:creationId xmlns:p14="http://schemas.microsoft.com/office/powerpoint/2010/main" val="3035847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AB93F-538E-A66A-8FB8-BBE910809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59576-1D5B-1BA5-9AB3-C51D5CFDFFFC}"/>
              </a:ext>
            </a:extLst>
          </p:cNvPr>
          <p:cNvSpPr>
            <a:spLocks noGrp="1"/>
          </p:cNvSpPr>
          <p:nvPr>
            <p:ph type="title"/>
          </p:nvPr>
        </p:nvSpPr>
        <p:spPr/>
        <p:txBody>
          <a:bodyPr/>
          <a:lstStyle/>
          <a:p>
            <a:r>
              <a:rPr lang="en-US" dirty="0"/>
              <a:t>Guillain-Barré Syndrome</a:t>
            </a:r>
          </a:p>
        </p:txBody>
      </p:sp>
      <p:sp>
        <p:nvSpPr>
          <p:cNvPr id="3" name="Content Placeholder 2">
            <a:extLst>
              <a:ext uri="{FF2B5EF4-FFF2-40B4-BE49-F238E27FC236}">
                <a16:creationId xmlns:a16="http://schemas.microsoft.com/office/drawing/2014/main" id="{8759A156-DA73-8D5E-D8AB-6CC593FC9801}"/>
              </a:ext>
            </a:extLst>
          </p:cNvPr>
          <p:cNvSpPr>
            <a:spLocks noGrp="1"/>
          </p:cNvSpPr>
          <p:nvPr>
            <p:ph idx="1"/>
          </p:nvPr>
        </p:nvSpPr>
        <p:spPr/>
        <p:txBody>
          <a:bodyPr vert="horz" lIns="91440" tIns="45720" rIns="91440" bIns="45720" rtlCol="0" anchor="t">
            <a:normAutofit/>
          </a:bodyPr>
          <a:lstStyle/>
          <a:p>
            <a:r>
              <a:rPr lang="en-US" dirty="0"/>
              <a:t>Labs</a:t>
            </a:r>
          </a:p>
          <a:p>
            <a:pPr lvl="1" indent="-457200">
              <a:buFont typeface="Courier New" panose="020B0604020202020204" pitchFamily="34" charset="0"/>
              <a:buChar char="o"/>
            </a:pPr>
            <a:r>
              <a:rPr lang="en-US" dirty="0"/>
              <a:t>Anti-GM1 and Anti-GD1a antibody</a:t>
            </a:r>
          </a:p>
          <a:p>
            <a:pPr lvl="1" indent="-457200">
              <a:buFont typeface="Courier New" panose="020B0604020202020204" pitchFamily="34" charset="0"/>
              <a:buChar char="o"/>
            </a:pPr>
            <a:r>
              <a:rPr lang="en-US" dirty="0"/>
              <a:t>Miller-Fischer: Serum GQ1b antibody</a:t>
            </a:r>
          </a:p>
          <a:p>
            <a:pPr lvl="1" indent="-457200">
              <a:buFont typeface="Courier New" panose="020B0604020202020204" pitchFamily="34" charset="0"/>
              <a:buChar char="o"/>
            </a:pPr>
            <a:r>
              <a:rPr lang="en-US" dirty="0"/>
              <a:t>CSF</a:t>
            </a:r>
          </a:p>
          <a:p>
            <a:pPr lvl="2">
              <a:buFont typeface="Wingdings" panose="020B0604020202020204" pitchFamily="34" charset="0"/>
              <a:buChar char="§"/>
            </a:pPr>
            <a:r>
              <a:rPr lang="en-US" err="1"/>
              <a:t>Albuminocytologic</a:t>
            </a:r>
            <a:r>
              <a:rPr lang="en-US" dirty="0"/>
              <a:t> dissociation (increased protein, normal WBC)</a:t>
            </a:r>
          </a:p>
          <a:p>
            <a:pPr lvl="3"/>
            <a:r>
              <a:rPr lang="en-US" dirty="0"/>
              <a:t>May be present up to 3 weeks after disease onset, </a:t>
            </a:r>
            <a:r>
              <a:rPr lang="en-US" b="1" i="1" u="sng" dirty="0"/>
              <a:t>1/3 of patients have no real CSF protein during the 1st week of symptoms</a:t>
            </a:r>
          </a:p>
          <a:p>
            <a:r>
              <a:rPr lang="en-US" dirty="0"/>
              <a:t>Treatment</a:t>
            </a:r>
          </a:p>
          <a:p>
            <a:pPr lvl="1" indent="-457200">
              <a:buFont typeface="Courier New" panose="020B0604020202020204" pitchFamily="34" charset="0"/>
              <a:buChar char="o"/>
            </a:pPr>
            <a:r>
              <a:rPr lang="en-US" dirty="0"/>
              <a:t>PLEX or IVIG</a:t>
            </a:r>
          </a:p>
          <a:p>
            <a:pPr lvl="1" indent="-457200">
              <a:buFont typeface="Courier New" panose="020B0604020202020204" pitchFamily="34" charset="0"/>
              <a:buChar char="o"/>
            </a:pPr>
            <a:r>
              <a:rPr lang="en-US" dirty="0"/>
              <a:t>May require intubation, always discuss with patient ahead of time</a:t>
            </a:r>
          </a:p>
        </p:txBody>
      </p:sp>
    </p:spTree>
    <p:extLst>
      <p:ext uri="{BB962C8B-B14F-4D97-AF65-F5344CB8AC3E}">
        <p14:creationId xmlns:p14="http://schemas.microsoft.com/office/powerpoint/2010/main" val="2198880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3F4C-C818-A72F-04C6-390D3467F2B0}"/>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32AE33C0-5413-6B6B-0D2E-8365D00D16EA}"/>
              </a:ext>
            </a:extLst>
          </p:cNvPr>
          <p:cNvSpPr>
            <a:spLocks noGrp="1"/>
          </p:cNvSpPr>
          <p:nvPr>
            <p:ph idx="1"/>
          </p:nvPr>
        </p:nvSpPr>
        <p:spPr>
          <a:xfrm>
            <a:off x="838200" y="994353"/>
            <a:ext cx="10515600" cy="5182610"/>
          </a:xfrm>
        </p:spPr>
        <p:txBody>
          <a:bodyPr vert="horz" lIns="91440" tIns="45720" rIns="91440" bIns="45720" rtlCol="0" anchor="t">
            <a:normAutofit/>
          </a:bodyPr>
          <a:lstStyle/>
          <a:p>
            <a:pPr marL="0" indent="0">
              <a:buNone/>
            </a:pPr>
            <a:r>
              <a:rPr lang="en-US" sz="2400" dirty="0"/>
              <a:t>A 66yo man with PMH of HTN, HLD, tobacco use presents to the ED complaining of a 2 week history of marked slurring of speech, difficulty swallowing, and trouble holding his head up. He states a similar episode occurring 2 years earlier, but symptoms had only included diplopia up until he had a flu-like illness 2 weeks earlier. He was diagnosed with a condition that he forgets the name of but does not take medications for it. On examination, he has bilateral ptosis and severe dysarthria. He cannot hold his head up off the bed when supine. What is the most likely diagnosis?</a:t>
            </a:r>
          </a:p>
          <a:p>
            <a:pPr marL="0" indent="0">
              <a:buNone/>
            </a:pPr>
            <a:endParaRPr lang="en-US" sz="2400" dirty="0"/>
          </a:p>
          <a:p>
            <a:pPr marL="457200" indent="-457200">
              <a:buAutoNum type="alphaUcPeriod"/>
            </a:pPr>
            <a:r>
              <a:rPr lang="en-US" sz="2400" dirty="0"/>
              <a:t>Dermatomyositis</a:t>
            </a:r>
          </a:p>
          <a:p>
            <a:pPr marL="457200" indent="-457200">
              <a:buAutoNum type="alphaUcPeriod"/>
            </a:pPr>
            <a:r>
              <a:rPr lang="en-US" sz="2400" dirty="0"/>
              <a:t>Botulism</a:t>
            </a:r>
          </a:p>
          <a:p>
            <a:pPr marL="457200" indent="-457200">
              <a:buAutoNum type="alphaUcPeriod"/>
            </a:pPr>
            <a:r>
              <a:rPr lang="en-US" sz="2400" dirty="0"/>
              <a:t>Myasthenia Gravis</a:t>
            </a:r>
          </a:p>
          <a:p>
            <a:pPr marL="457200" indent="-457200">
              <a:buAutoNum type="alphaUcPeriod"/>
            </a:pPr>
            <a:r>
              <a:rPr lang="en-US" sz="2400" dirty="0"/>
              <a:t>Lambert-Eaton syndrome</a:t>
            </a:r>
          </a:p>
        </p:txBody>
      </p:sp>
    </p:spTree>
    <p:extLst>
      <p:ext uri="{BB962C8B-B14F-4D97-AF65-F5344CB8AC3E}">
        <p14:creationId xmlns:p14="http://schemas.microsoft.com/office/powerpoint/2010/main" val="3122534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A0804-DCC2-BCB8-A0D6-38268937C16A}"/>
              </a:ext>
            </a:extLst>
          </p:cNvPr>
          <p:cNvSpPr>
            <a:spLocks noGrp="1"/>
          </p:cNvSpPr>
          <p:nvPr>
            <p:ph type="title"/>
          </p:nvPr>
        </p:nvSpPr>
        <p:spPr>
          <a:xfrm>
            <a:off x="838200" y="365125"/>
            <a:ext cx="10515600" cy="715963"/>
          </a:xfrm>
        </p:spPr>
        <p:txBody>
          <a:bodyPr/>
          <a:lstStyle/>
          <a:p>
            <a:r>
              <a:rPr lang="en-US" dirty="0"/>
              <a:t>Case 3</a:t>
            </a:r>
          </a:p>
        </p:txBody>
      </p:sp>
      <p:sp>
        <p:nvSpPr>
          <p:cNvPr id="3" name="Content Placeholder 2">
            <a:extLst>
              <a:ext uri="{FF2B5EF4-FFF2-40B4-BE49-F238E27FC236}">
                <a16:creationId xmlns:a16="http://schemas.microsoft.com/office/drawing/2014/main" id="{19BA3FCC-F8B3-E39C-8942-C76543D3203F}"/>
              </a:ext>
            </a:extLst>
          </p:cNvPr>
          <p:cNvSpPr>
            <a:spLocks noGrp="1"/>
          </p:cNvSpPr>
          <p:nvPr>
            <p:ph idx="1"/>
          </p:nvPr>
        </p:nvSpPr>
        <p:spPr>
          <a:xfrm>
            <a:off x="838200" y="1046692"/>
            <a:ext cx="10515600" cy="5130271"/>
          </a:xfrm>
        </p:spPr>
        <p:txBody>
          <a:bodyPr vert="horz" lIns="91440" tIns="45720" rIns="91440" bIns="45720" rtlCol="0" anchor="t">
            <a:normAutofit fontScale="92500" lnSpcReduction="10000"/>
          </a:bodyPr>
          <a:lstStyle/>
          <a:p>
            <a:pPr marL="0" indent="0">
              <a:buNone/>
            </a:pPr>
            <a:r>
              <a:rPr lang="en-US" dirty="0"/>
              <a:t>A 67yo male who does not frequently see doctors presents with his wife with complaints of blurred and double vision, difficulty swallowing, neck and shoulder weakness. There is no diurnal variation. These symptoms have been progressively worsening over the last 2 days. He reports being very healthy otherwise and attributes his good health to growing his own food. On examination you find multiple cranial nerve abnormalities and fixed pupillary dilation, he is unable to abduct his shoulders bilaterally against resistance. What diagnosis would you first suspect?</a:t>
            </a:r>
          </a:p>
          <a:p>
            <a:pPr marL="0" indent="0">
              <a:buNone/>
            </a:pPr>
            <a:endParaRPr lang="en-US" dirty="0"/>
          </a:p>
          <a:p>
            <a:pPr marL="514350" indent="-514350">
              <a:buAutoNum type="alphaUcPeriod"/>
            </a:pPr>
            <a:r>
              <a:rPr lang="en-US" dirty="0"/>
              <a:t>Myasthenia gravis</a:t>
            </a:r>
          </a:p>
          <a:p>
            <a:pPr marL="514350" indent="-514350">
              <a:buAutoNum type="alphaUcPeriod"/>
            </a:pPr>
            <a:r>
              <a:rPr lang="en-US" dirty="0"/>
              <a:t>Lambert-Eaton Myasthenic Syndrome</a:t>
            </a:r>
          </a:p>
          <a:p>
            <a:pPr marL="514350" indent="-514350">
              <a:buAutoNum type="alphaUcPeriod"/>
            </a:pPr>
            <a:r>
              <a:rPr lang="en-US" dirty="0"/>
              <a:t>Botulism</a:t>
            </a:r>
          </a:p>
          <a:p>
            <a:pPr marL="514350" indent="-514350">
              <a:buAutoNum type="alphaUcPeriod"/>
            </a:pPr>
            <a:r>
              <a:rPr lang="en-US" dirty="0"/>
              <a:t>Guillain-Barre Syndrome</a:t>
            </a:r>
          </a:p>
        </p:txBody>
      </p:sp>
    </p:spTree>
    <p:extLst>
      <p:ext uri="{BB962C8B-B14F-4D97-AF65-F5344CB8AC3E}">
        <p14:creationId xmlns:p14="http://schemas.microsoft.com/office/powerpoint/2010/main" val="2113792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A39F5-D8F8-140B-AEA4-4E4BCA0B1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6E74EF-E400-5CE1-CD6F-E105FD159584}"/>
              </a:ext>
            </a:extLst>
          </p:cNvPr>
          <p:cNvSpPr>
            <a:spLocks noGrp="1"/>
          </p:cNvSpPr>
          <p:nvPr>
            <p:ph type="title"/>
          </p:nvPr>
        </p:nvSpPr>
        <p:spPr>
          <a:xfrm>
            <a:off x="838200" y="365125"/>
            <a:ext cx="10515600" cy="715963"/>
          </a:xfrm>
        </p:spPr>
        <p:txBody>
          <a:bodyPr/>
          <a:lstStyle/>
          <a:p>
            <a:r>
              <a:rPr lang="en-US" dirty="0"/>
              <a:t>Case 3</a:t>
            </a:r>
          </a:p>
        </p:txBody>
      </p:sp>
      <p:sp>
        <p:nvSpPr>
          <p:cNvPr id="3" name="Content Placeholder 2">
            <a:extLst>
              <a:ext uri="{FF2B5EF4-FFF2-40B4-BE49-F238E27FC236}">
                <a16:creationId xmlns:a16="http://schemas.microsoft.com/office/drawing/2014/main" id="{22B25E0E-5853-698F-D2D6-807CDE8B857E}"/>
              </a:ext>
            </a:extLst>
          </p:cNvPr>
          <p:cNvSpPr>
            <a:spLocks noGrp="1"/>
          </p:cNvSpPr>
          <p:nvPr>
            <p:ph idx="1"/>
          </p:nvPr>
        </p:nvSpPr>
        <p:spPr>
          <a:xfrm>
            <a:off x="838200" y="1046692"/>
            <a:ext cx="10515600" cy="5130271"/>
          </a:xfrm>
        </p:spPr>
        <p:txBody>
          <a:bodyPr vert="horz" lIns="91440" tIns="45720" rIns="91440" bIns="45720" rtlCol="0" anchor="t">
            <a:normAutofit fontScale="92500" lnSpcReduction="10000"/>
          </a:bodyPr>
          <a:lstStyle/>
          <a:p>
            <a:pPr marL="0" indent="0">
              <a:buNone/>
            </a:pPr>
            <a:r>
              <a:rPr lang="en-US" dirty="0"/>
              <a:t>A 67yo male who does not frequently see doctors presents with his wife with complaints of blurred and double vision, difficulty swallowing, neck and shoulder weakness. There is </a:t>
            </a:r>
            <a:r>
              <a:rPr lang="en-US" dirty="0">
                <a:solidFill>
                  <a:schemeClr val="accent6"/>
                </a:solidFill>
              </a:rPr>
              <a:t>no diurnal variation</a:t>
            </a:r>
            <a:r>
              <a:rPr lang="en-US" dirty="0"/>
              <a:t>. These symptoms have been progressively </a:t>
            </a:r>
            <a:r>
              <a:rPr lang="en-US" dirty="0">
                <a:solidFill>
                  <a:schemeClr val="accent6"/>
                </a:solidFill>
              </a:rPr>
              <a:t>worsening over the last 2 days</a:t>
            </a:r>
            <a:r>
              <a:rPr lang="en-US" dirty="0"/>
              <a:t>. He reports being very healthy otherwise and attributes his good health to </a:t>
            </a:r>
            <a:r>
              <a:rPr lang="en-US" dirty="0">
                <a:solidFill>
                  <a:schemeClr val="accent6"/>
                </a:solidFill>
              </a:rPr>
              <a:t>growing his own food.</a:t>
            </a:r>
            <a:r>
              <a:rPr lang="en-US" dirty="0"/>
              <a:t> On examination you find </a:t>
            </a:r>
            <a:r>
              <a:rPr lang="en-US" dirty="0">
                <a:solidFill>
                  <a:schemeClr val="accent6"/>
                </a:solidFill>
              </a:rPr>
              <a:t>multiple cranial nerve abnormalities and fixed pupillary dilation</a:t>
            </a:r>
            <a:r>
              <a:rPr lang="en-US" dirty="0"/>
              <a:t>, he is </a:t>
            </a:r>
            <a:r>
              <a:rPr lang="en-US" dirty="0">
                <a:solidFill>
                  <a:schemeClr val="accent6"/>
                </a:solidFill>
              </a:rPr>
              <a:t>unable to abduct his shoulders bilaterally</a:t>
            </a:r>
            <a:r>
              <a:rPr lang="en-US" dirty="0"/>
              <a:t> against resistance. What diagnosis would you first suspect?</a:t>
            </a:r>
          </a:p>
          <a:p>
            <a:pPr marL="0" indent="0">
              <a:buNone/>
            </a:pPr>
            <a:endParaRPr lang="en-US" dirty="0"/>
          </a:p>
          <a:p>
            <a:pPr marL="514350" indent="-514350">
              <a:buAutoNum type="alphaUcPeriod"/>
            </a:pPr>
            <a:r>
              <a:rPr lang="en-US" dirty="0"/>
              <a:t>Myasthenia gravis</a:t>
            </a:r>
          </a:p>
          <a:p>
            <a:pPr marL="514350" indent="-514350">
              <a:buAutoNum type="alphaUcPeriod"/>
            </a:pPr>
            <a:r>
              <a:rPr lang="en-US" dirty="0"/>
              <a:t>Lambert-Eaton Myasthenic Syndrome</a:t>
            </a:r>
          </a:p>
          <a:p>
            <a:pPr marL="514350" indent="-514350">
              <a:buAutoNum type="alphaUcPeriod"/>
            </a:pPr>
            <a:r>
              <a:rPr lang="en-US" b="1" dirty="0">
                <a:solidFill>
                  <a:schemeClr val="accent6"/>
                </a:solidFill>
              </a:rPr>
              <a:t>Botulism</a:t>
            </a:r>
          </a:p>
          <a:p>
            <a:pPr marL="514350" indent="-514350">
              <a:buAutoNum type="alphaUcPeriod"/>
            </a:pPr>
            <a:r>
              <a:rPr lang="en-US" dirty="0"/>
              <a:t>Guillain-Barre Syndrome</a:t>
            </a:r>
          </a:p>
        </p:txBody>
      </p:sp>
      <p:pic>
        <p:nvPicPr>
          <p:cNvPr id="4" name="Picture 3" descr="Cartoon mouse crying with tears on its face&#10;&#10;AI-generated content may be incorrect.">
            <a:extLst>
              <a:ext uri="{FF2B5EF4-FFF2-40B4-BE49-F238E27FC236}">
                <a16:creationId xmlns:a16="http://schemas.microsoft.com/office/drawing/2014/main" id="{A10BD795-8616-DE90-7A55-AF309761B679}"/>
              </a:ext>
            </a:extLst>
          </p:cNvPr>
          <p:cNvPicPr>
            <a:picLocks noChangeAspect="1"/>
          </p:cNvPicPr>
          <p:nvPr/>
        </p:nvPicPr>
        <p:blipFill>
          <a:blip r:embed="rId2"/>
          <a:stretch>
            <a:fillRect/>
          </a:stretch>
        </p:blipFill>
        <p:spPr>
          <a:xfrm>
            <a:off x="8545734" y="4319028"/>
            <a:ext cx="2095500" cy="2236133"/>
          </a:xfrm>
          <a:prstGeom prst="rect">
            <a:avLst/>
          </a:prstGeom>
        </p:spPr>
      </p:pic>
      <p:sp>
        <p:nvSpPr>
          <p:cNvPr id="5" name="TextBox 4">
            <a:extLst>
              <a:ext uri="{FF2B5EF4-FFF2-40B4-BE49-F238E27FC236}">
                <a16:creationId xmlns:a16="http://schemas.microsoft.com/office/drawing/2014/main" id="{E284E5C3-C0D9-569F-4A3F-88673DE7654E}"/>
              </a:ext>
            </a:extLst>
          </p:cNvPr>
          <p:cNvSpPr txBox="1"/>
          <p:nvPr/>
        </p:nvSpPr>
        <p:spPr>
          <a:xfrm>
            <a:off x="8144656" y="3672590"/>
            <a:ext cx="289809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POV: me calling tox saying this dude has botulism</a:t>
            </a:r>
          </a:p>
        </p:txBody>
      </p:sp>
    </p:spTree>
    <p:extLst>
      <p:ext uri="{BB962C8B-B14F-4D97-AF65-F5344CB8AC3E}">
        <p14:creationId xmlns:p14="http://schemas.microsoft.com/office/powerpoint/2010/main" val="1830064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1824D-48E5-FD91-582E-A7348487F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99051-D129-583E-C7FB-F15B6C97A1F9}"/>
              </a:ext>
            </a:extLst>
          </p:cNvPr>
          <p:cNvSpPr>
            <a:spLocks noGrp="1"/>
          </p:cNvSpPr>
          <p:nvPr>
            <p:ph type="title"/>
          </p:nvPr>
        </p:nvSpPr>
        <p:spPr>
          <a:xfrm>
            <a:off x="838200" y="365125"/>
            <a:ext cx="10515600" cy="715963"/>
          </a:xfrm>
        </p:spPr>
        <p:txBody>
          <a:bodyPr/>
          <a:lstStyle/>
          <a:p>
            <a:r>
              <a:rPr lang="en-US" dirty="0"/>
              <a:t>Botulism</a:t>
            </a:r>
          </a:p>
        </p:txBody>
      </p:sp>
      <p:sp>
        <p:nvSpPr>
          <p:cNvPr id="3" name="Content Placeholder 2">
            <a:extLst>
              <a:ext uri="{FF2B5EF4-FFF2-40B4-BE49-F238E27FC236}">
                <a16:creationId xmlns:a16="http://schemas.microsoft.com/office/drawing/2014/main" id="{2606E3A4-BC09-87CC-D619-FAD6C3768105}"/>
              </a:ext>
            </a:extLst>
          </p:cNvPr>
          <p:cNvSpPr>
            <a:spLocks noGrp="1"/>
          </p:cNvSpPr>
          <p:nvPr>
            <p:ph idx="1"/>
          </p:nvPr>
        </p:nvSpPr>
        <p:spPr>
          <a:xfrm>
            <a:off x="838200" y="1333821"/>
            <a:ext cx="10515600" cy="5108185"/>
          </a:xfrm>
        </p:spPr>
        <p:txBody>
          <a:bodyPr vert="horz" lIns="91440" tIns="45720" rIns="91440" bIns="45720" rtlCol="0" anchor="t">
            <a:normAutofit lnSpcReduction="10000"/>
          </a:bodyPr>
          <a:lstStyle/>
          <a:p>
            <a:r>
              <a:rPr lang="en-US" dirty="0"/>
              <a:t>Rare disease caused by Clostridium botulinum bacterium</a:t>
            </a:r>
          </a:p>
          <a:p>
            <a:r>
              <a:rPr lang="en-US" dirty="0"/>
              <a:t>Toxin targets nerves that release </a:t>
            </a:r>
            <a:r>
              <a:rPr lang="en-US" dirty="0" err="1"/>
              <a:t>ACh</a:t>
            </a:r>
            <a:r>
              <a:rPr lang="en-US" dirty="0"/>
              <a:t> which is excitatory</a:t>
            </a:r>
          </a:p>
          <a:p>
            <a:pPr lvl="1" indent="-457200">
              <a:buFont typeface="Courier New" panose="020B0604020202020204" pitchFamily="34" charset="0"/>
              <a:buChar char="o"/>
            </a:pPr>
            <a:r>
              <a:rPr lang="en-US" dirty="0"/>
              <a:t>Cleaves SNARE proteins</a:t>
            </a:r>
          </a:p>
          <a:p>
            <a:r>
              <a:rPr lang="en-US" dirty="0"/>
              <a:t>Primarily affects motor and autonomic nerves</a:t>
            </a:r>
          </a:p>
          <a:p>
            <a:pPr lvl="1" indent="-457200">
              <a:buFont typeface="Courier New" panose="020B0604020202020204" pitchFamily="34" charset="0"/>
              <a:buChar char="o"/>
            </a:pPr>
            <a:r>
              <a:rPr lang="en-US" dirty="0"/>
              <a:t>So sensory changes are </a:t>
            </a:r>
            <a:r>
              <a:rPr lang="en-US" i="1" u="sng" dirty="0"/>
              <a:t>not </a:t>
            </a:r>
            <a:r>
              <a:rPr lang="en-US" dirty="0"/>
              <a:t>a typical feature</a:t>
            </a:r>
          </a:p>
          <a:p>
            <a:pPr lvl="1" indent="-457200">
              <a:buFont typeface="Courier New" panose="020B0604020202020204" pitchFamily="34" charset="0"/>
              <a:buChar char="o"/>
            </a:pPr>
            <a:endParaRPr lang="en-US" dirty="0"/>
          </a:p>
          <a:p>
            <a:r>
              <a:rPr lang="en-US" dirty="0"/>
              <a:t>Characteristic findings:</a:t>
            </a:r>
          </a:p>
          <a:p>
            <a:pPr lvl="1" indent="-457200">
              <a:buFont typeface="Courier New" panose="020B0604020202020204" pitchFamily="34" charset="0"/>
              <a:buChar char="o"/>
            </a:pPr>
            <a:r>
              <a:rPr lang="en-US" dirty="0"/>
              <a:t>ACUTE onset multiple cranial neuropathies (diplopia, dysarthria, dysphagia, ptosis)</a:t>
            </a:r>
          </a:p>
          <a:p>
            <a:pPr lvl="1" indent="-457200">
              <a:buFont typeface="Courier New" panose="020B0604020202020204" pitchFamily="34" charset="0"/>
              <a:buChar char="o"/>
            </a:pPr>
            <a:r>
              <a:rPr lang="en-US" dirty="0"/>
              <a:t>Blurred vision (due to fixed pupillary dilation)</a:t>
            </a:r>
          </a:p>
          <a:p>
            <a:pPr lvl="1" indent="-457200">
              <a:buFont typeface="Courier New" panose="020B0604020202020204" pitchFamily="34" charset="0"/>
              <a:buChar char="o"/>
            </a:pPr>
            <a:r>
              <a:rPr lang="en-US" dirty="0"/>
              <a:t>Symmetric DESCENDING weakness (vs. GBS with ascending weakness)</a:t>
            </a:r>
          </a:p>
          <a:p>
            <a:pPr lvl="1" indent="-457200">
              <a:buFont typeface="Courier New" panose="020B0604020202020204" pitchFamily="34" charset="0"/>
              <a:buChar char="o"/>
            </a:pPr>
            <a:r>
              <a:rPr lang="en-US" dirty="0"/>
              <a:t>Urinary retention and constipation</a:t>
            </a:r>
          </a:p>
          <a:p>
            <a:pPr lvl="1" indent="-457200">
              <a:buFont typeface="Courier New" panose="020B0604020202020204" pitchFamily="34" charset="0"/>
              <a:buChar char="o"/>
            </a:pPr>
            <a:r>
              <a:rPr lang="en-US" dirty="0"/>
              <a:t>4Ds: diplopia, dysarthria, dysphagia, dry mouth</a:t>
            </a:r>
          </a:p>
          <a:p>
            <a:pPr lvl="1" indent="-457200">
              <a:buFont typeface="Courier New" panose="020B0604020202020204" pitchFamily="34" charset="0"/>
              <a:buChar char="o"/>
            </a:pPr>
            <a:endParaRPr lang="en-US" dirty="0"/>
          </a:p>
        </p:txBody>
      </p:sp>
    </p:spTree>
    <p:extLst>
      <p:ext uri="{BB962C8B-B14F-4D97-AF65-F5344CB8AC3E}">
        <p14:creationId xmlns:p14="http://schemas.microsoft.com/office/powerpoint/2010/main" val="3311663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B4725-66B3-EF8E-21D7-C2E448C19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FA35E-4490-0AAD-F8B5-F57275F24ACA}"/>
              </a:ext>
            </a:extLst>
          </p:cNvPr>
          <p:cNvSpPr>
            <a:spLocks noGrp="1"/>
          </p:cNvSpPr>
          <p:nvPr>
            <p:ph type="title"/>
          </p:nvPr>
        </p:nvSpPr>
        <p:spPr>
          <a:xfrm>
            <a:off x="838200" y="365125"/>
            <a:ext cx="10515600" cy="715963"/>
          </a:xfrm>
        </p:spPr>
        <p:txBody>
          <a:bodyPr/>
          <a:lstStyle/>
          <a:p>
            <a:r>
              <a:rPr lang="en-US" dirty="0"/>
              <a:t>Botulism</a:t>
            </a:r>
          </a:p>
        </p:txBody>
      </p:sp>
      <p:sp>
        <p:nvSpPr>
          <p:cNvPr id="3" name="Content Placeholder 2">
            <a:extLst>
              <a:ext uri="{FF2B5EF4-FFF2-40B4-BE49-F238E27FC236}">
                <a16:creationId xmlns:a16="http://schemas.microsoft.com/office/drawing/2014/main" id="{206E891D-BAFA-60B5-02ED-7E5BA36B4437}"/>
              </a:ext>
            </a:extLst>
          </p:cNvPr>
          <p:cNvSpPr>
            <a:spLocks noGrp="1"/>
          </p:cNvSpPr>
          <p:nvPr>
            <p:ph idx="1"/>
          </p:nvPr>
        </p:nvSpPr>
        <p:spPr>
          <a:xfrm>
            <a:off x="838200" y="1488430"/>
            <a:ext cx="10515600" cy="4953576"/>
          </a:xfrm>
        </p:spPr>
        <p:txBody>
          <a:bodyPr vert="horz" lIns="91440" tIns="45720" rIns="91440" bIns="45720" rtlCol="0" anchor="t">
            <a:normAutofit/>
          </a:bodyPr>
          <a:lstStyle/>
          <a:p>
            <a:r>
              <a:rPr lang="en-US" dirty="0"/>
              <a:t>Foodborne botulism presents 18-36 hours after eating contaminated food</a:t>
            </a:r>
          </a:p>
          <a:p>
            <a:pPr lvl="1">
              <a:buFont typeface="Courier New" panose="020B0604020202020204" pitchFamily="34" charset="0"/>
              <a:buChar char="o"/>
            </a:pPr>
            <a:r>
              <a:rPr lang="en-US" dirty="0"/>
              <a:t>Common foods are home-canned goods or honey</a:t>
            </a:r>
          </a:p>
          <a:p>
            <a:pPr lvl="1">
              <a:buFont typeface="Courier New" panose="020B0604020202020204" pitchFamily="34" charset="0"/>
              <a:buChar char="o"/>
            </a:pPr>
            <a:r>
              <a:rPr lang="en-US" dirty="0"/>
              <a:t>May be delayed for several days</a:t>
            </a:r>
          </a:p>
          <a:p>
            <a:pPr marL="457200" lvl="1" indent="0">
              <a:buNone/>
            </a:pPr>
            <a:endParaRPr lang="en-US" dirty="0"/>
          </a:p>
          <a:p>
            <a:r>
              <a:rPr lang="en-US" dirty="0"/>
              <a:t>Wound botulism </a:t>
            </a:r>
          </a:p>
          <a:p>
            <a:pPr lvl="1">
              <a:buFont typeface="Courier New" panose="020B0604020202020204" pitchFamily="34" charset="0"/>
              <a:buChar char="o"/>
            </a:pPr>
            <a:r>
              <a:rPr lang="en-US" dirty="0"/>
              <a:t>Can occur secondary to parenteral drug use</a:t>
            </a:r>
          </a:p>
          <a:p>
            <a:pPr lvl="1">
              <a:buFont typeface="Courier New" panose="020B0604020202020204" pitchFamily="34" charset="0"/>
              <a:buChar char="o"/>
            </a:pPr>
            <a:r>
              <a:rPr lang="en-US" dirty="0"/>
              <a:t>Will present 10-14 days after exposure</a:t>
            </a:r>
          </a:p>
          <a:p>
            <a:pPr lvl="1" indent="-457200">
              <a:buFont typeface="Courier New" panose="020B0604020202020204" pitchFamily="34" charset="0"/>
              <a:buChar char="o"/>
            </a:pPr>
            <a:endParaRPr lang="en-US" dirty="0"/>
          </a:p>
        </p:txBody>
      </p:sp>
    </p:spTree>
    <p:extLst>
      <p:ext uri="{BB962C8B-B14F-4D97-AF65-F5344CB8AC3E}">
        <p14:creationId xmlns:p14="http://schemas.microsoft.com/office/powerpoint/2010/main" val="2499707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1D3BA-B1B7-9207-75C4-5DE280EF3BFF}"/>
              </a:ext>
            </a:extLst>
          </p:cNvPr>
          <p:cNvSpPr>
            <a:spLocks noGrp="1"/>
          </p:cNvSpPr>
          <p:nvPr>
            <p:ph type="title"/>
          </p:nvPr>
        </p:nvSpPr>
        <p:spPr>
          <a:xfrm>
            <a:off x="838200" y="365125"/>
            <a:ext cx="10515600" cy="546630"/>
          </a:xfrm>
        </p:spPr>
        <p:txBody>
          <a:bodyPr>
            <a:normAutofit fontScale="90000"/>
          </a:bodyPr>
          <a:lstStyle/>
          <a:p>
            <a:r>
              <a:rPr lang="en-US" dirty="0"/>
              <a:t>Case 4</a:t>
            </a:r>
          </a:p>
        </p:txBody>
      </p:sp>
      <p:sp>
        <p:nvSpPr>
          <p:cNvPr id="3" name="Content Placeholder 2">
            <a:extLst>
              <a:ext uri="{FF2B5EF4-FFF2-40B4-BE49-F238E27FC236}">
                <a16:creationId xmlns:a16="http://schemas.microsoft.com/office/drawing/2014/main" id="{AC80F3B5-A81B-FDA0-3606-913CCDA52851}"/>
              </a:ext>
            </a:extLst>
          </p:cNvPr>
          <p:cNvSpPr>
            <a:spLocks noGrp="1"/>
          </p:cNvSpPr>
          <p:nvPr>
            <p:ph idx="1"/>
          </p:nvPr>
        </p:nvSpPr>
        <p:spPr>
          <a:xfrm>
            <a:off x="838200" y="1080559"/>
            <a:ext cx="10515600" cy="5384270"/>
          </a:xfrm>
        </p:spPr>
        <p:txBody>
          <a:bodyPr vert="horz" lIns="91440" tIns="45720" rIns="91440" bIns="45720" rtlCol="0" anchor="t">
            <a:normAutofit fontScale="92500" lnSpcReduction="10000"/>
          </a:bodyPr>
          <a:lstStyle/>
          <a:p>
            <a:pPr marL="0" indent="0">
              <a:buNone/>
            </a:pPr>
            <a:r>
              <a:rPr lang="en-US" dirty="0"/>
              <a:t>A 52yo male Veteran with PMH of HTN, GERD, alcohol use presents to the ED for ongoing worsening weakness for the past 2 months. He initially developed a left wrist drop about 2 months ago, three weeks ago he started complaining of right hand weakness. Last week he developed a right foot drop. Reflexes are 0 in the upper limbs and right ankle. His right patellar reflex is diminished at 1+ but LLE reflexes are normal at 2+. LP is performed and CSF shows a </a:t>
            </a:r>
            <a:r>
              <a:rPr lang="en-US" dirty="0" err="1"/>
              <a:t>protien</a:t>
            </a:r>
            <a:r>
              <a:rPr lang="en-US" dirty="0"/>
              <a:t> level of 40mg/dL (normal) and a cell count of 3/mm^3 (normal). Which of the following is the most likely diagnosis? </a:t>
            </a:r>
          </a:p>
          <a:p>
            <a:pPr marL="0" indent="0">
              <a:buNone/>
            </a:pPr>
            <a:endParaRPr lang="en-US" dirty="0"/>
          </a:p>
          <a:p>
            <a:pPr marL="514350" indent="-514350">
              <a:buAutoNum type="alphaUcPeriod"/>
            </a:pPr>
            <a:r>
              <a:rPr lang="en-US" dirty="0"/>
              <a:t>Chronic inflammatory demyelinating polyneuropathy</a:t>
            </a:r>
          </a:p>
          <a:p>
            <a:pPr marL="514350" indent="-514350">
              <a:buAutoNum type="alphaUcPeriod"/>
            </a:pPr>
            <a:r>
              <a:rPr lang="en-US" dirty="0"/>
              <a:t>Acute inflammatory demyelinating polyneuropathy</a:t>
            </a:r>
          </a:p>
          <a:p>
            <a:pPr marL="514350" indent="-514350">
              <a:buAutoNum type="alphaUcPeriod"/>
            </a:pPr>
            <a:r>
              <a:rPr lang="en-US" dirty="0"/>
              <a:t>Guillain-Barré Syndrome</a:t>
            </a:r>
          </a:p>
          <a:p>
            <a:pPr marL="514350" indent="-514350">
              <a:buAutoNum type="alphaUcPeriod"/>
            </a:pPr>
            <a:r>
              <a:rPr lang="en-US" dirty="0"/>
              <a:t>Cord compression</a:t>
            </a:r>
          </a:p>
        </p:txBody>
      </p:sp>
    </p:spTree>
    <p:extLst>
      <p:ext uri="{BB962C8B-B14F-4D97-AF65-F5344CB8AC3E}">
        <p14:creationId xmlns:p14="http://schemas.microsoft.com/office/powerpoint/2010/main" val="1167917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BD5C8-0D74-197C-9967-F8E04D866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81F33-F374-0B34-AB02-13330DAABEA8}"/>
              </a:ext>
            </a:extLst>
          </p:cNvPr>
          <p:cNvSpPr>
            <a:spLocks noGrp="1"/>
          </p:cNvSpPr>
          <p:nvPr>
            <p:ph type="title"/>
          </p:nvPr>
        </p:nvSpPr>
        <p:spPr>
          <a:xfrm>
            <a:off x="838200" y="365125"/>
            <a:ext cx="10515600" cy="546630"/>
          </a:xfrm>
        </p:spPr>
        <p:txBody>
          <a:bodyPr>
            <a:normAutofit fontScale="90000"/>
          </a:bodyPr>
          <a:lstStyle/>
          <a:p>
            <a:r>
              <a:rPr lang="en-US" dirty="0"/>
              <a:t>Case 4</a:t>
            </a:r>
          </a:p>
        </p:txBody>
      </p:sp>
      <p:sp>
        <p:nvSpPr>
          <p:cNvPr id="3" name="Content Placeholder 2">
            <a:extLst>
              <a:ext uri="{FF2B5EF4-FFF2-40B4-BE49-F238E27FC236}">
                <a16:creationId xmlns:a16="http://schemas.microsoft.com/office/drawing/2014/main" id="{740B75D3-51CB-0531-57C8-44FFF15955D8}"/>
              </a:ext>
            </a:extLst>
          </p:cNvPr>
          <p:cNvSpPr>
            <a:spLocks noGrp="1"/>
          </p:cNvSpPr>
          <p:nvPr>
            <p:ph idx="1"/>
          </p:nvPr>
        </p:nvSpPr>
        <p:spPr>
          <a:xfrm>
            <a:off x="838200" y="1080559"/>
            <a:ext cx="10515600" cy="5384270"/>
          </a:xfrm>
        </p:spPr>
        <p:txBody>
          <a:bodyPr vert="horz" lIns="91440" tIns="45720" rIns="91440" bIns="45720" rtlCol="0" anchor="t">
            <a:normAutofit fontScale="92500" lnSpcReduction="10000"/>
          </a:bodyPr>
          <a:lstStyle/>
          <a:p>
            <a:pPr marL="0" indent="0">
              <a:buNone/>
            </a:pPr>
            <a:r>
              <a:rPr lang="en-US" dirty="0"/>
              <a:t>A 52yo male Veteran with PMH of HTN, GERD, alcohol use presents to the ED for ongoing worsening </a:t>
            </a:r>
            <a:r>
              <a:rPr lang="en-US" dirty="0">
                <a:solidFill>
                  <a:schemeClr val="accent6"/>
                </a:solidFill>
              </a:rPr>
              <a:t>weakness for the past 2 months</a:t>
            </a:r>
            <a:r>
              <a:rPr lang="en-US" dirty="0"/>
              <a:t>. He initially developed a </a:t>
            </a:r>
            <a:r>
              <a:rPr lang="en-US" dirty="0">
                <a:solidFill>
                  <a:schemeClr val="accent6"/>
                </a:solidFill>
              </a:rPr>
              <a:t>left wrist drop</a:t>
            </a:r>
            <a:r>
              <a:rPr lang="en-US" dirty="0"/>
              <a:t> about 2 months ago, three weeks ago he started complaining of </a:t>
            </a:r>
            <a:r>
              <a:rPr lang="en-US" dirty="0">
                <a:solidFill>
                  <a:schemeClr val="accent6"/>
                </a:solidFill>
              </a:rPr>
              <a:t>right hand weakness.</a:t>
            </a:r>
            <a:r>
              <a:rPr lang="en-US" dirty="0"/>
              <a:t> Last week he developed a </a:t>
            </a:r>
            <a:r>
              <a:rPr lang="en-US" dirty="0">
                <a:solidFill>
                  <a:schemeClr val="accent6"/>
                </a:solidFill>
              </a:rPr>
              <a:t>right foot drop</a:t>
            </a:r>
            <a:r>
              <a:rPr lang="en-US" dirty="0"/>
              <a:t>. </a:t>
            </a:r>
            <a:r>
              <a:rPr lang="en-US" dirty="0">
                <a:solidFill>
                  <a:schemeClr val="accent6"/>
                </a:solidFill>
              </a:rPr>
              <a:t>Reflexes are 0</a:t>
            </a:r>
            <a:r>
              <a:rPr lang="en-US" dirty="0"/>
              <a:t> in the upper limbs and right ankle. His right patellar reflex is diminished at 1+ but LLE reflexes are normal at 2+. LP is performed and CSF shows a </a:t>
            </a:r>
            <a:r>
              <a:rPr lang="en-US" dirty="0" err="1"/>
              <a:t>protien</a:t>
            </a:r>
            <a:r>
              <a:rPr lang="en-US" dirty="0"/>
              <a:t> level of 40mg/dL (normal) and a cell count of 3/mm^3 (normal). Which of the following is the most likely diagnosis? </a:t>
            </a:r>
          </a:p>
          <a:p>
            <a:pPr marL="0" indent="0">
              <a:buNone/>
            </a:pPr>
            <a:endParaRPr lang="en-US" dirty="0"/>
          </a:p>
          <a:p>
            <a:pPr marL="514350" indent="-514350">
              <a:buAutoNum type="alphaUcPeriod"/>
            </a:pPr>
            <a:r>
              <a:rPr lang="en-US" b="1" dirty="0">
                <a:solidFill>
                  <a:schemeClr val="accent6"/>
                </a:solidFill>
              </a:rPr>
              <a:t>Chronic inflammatory demyelinating polyneuropathy</a:t>
            </a:r>
          </a:p>
          <a:p>
            <a:pPr marL="514350" indent="-514350">
              <a:buAutoNum type="alphaUcPeriod"/>
            </a:pPr>
            <a:r>
              <a:rPr lang="en-US" dirty="0"/>
              <a:t>Acute inflammatory demyelinating polyneuropathy</a:t>
            </a:r>
          </a:p>
          <a:p>
            <a:pPr marL="514350" indent="-514350">
              <a:buAutoNum type="alphaUcPeriod"/>
            </a:pPr>
            <a:r>
              <a:rPr lang="en-US" dirty="0"/>
              <a:t>Guillain-Barré Syndrome</a:t>
            </a:r>
          </a:p>
          <a:p>
            <a:pPr marL="514350" indent="-514350">
              <a:buAutoNum type="alphaUcPeriod"/>
            </a:pPr>
            <a:r>
              <a:rPr lang="en-US" dirty="0"/>
              <a:t>Cord compression</a:t>
            </a:r>
          </a:p>
        </p:txBody>
      </p:sp>
    </p:spTree>
    <p:extLst>
      <p:ext uri="{BB962C8B-B14F-4D97-AF65-F5344CB8AC3E}">
        <p14:creationId xmlns:p14="http://schemas.microsoft.com/office/powerpoint/2010/main" val="3594381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06CD3-FB97-2858-A6AE-86ACB5E60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616F5-595C-A23E-53BF-69AD6C4B3B10}"/>
              </a:ext>
            </a:extLst>
          </p:cNvPr>
          <p:cNvSpPr>
            <a:spLocks noGrp="1"/>
          </p:cNvSpPr>
          <p:nvPr>
            <p:ph type="title"/>
          </p:nvPr>
        </p:nvSpPr>
        <p:spPr>
          <a:xfrm>
            <a:off x="838200" y="365125"/>
            <a:ext cx="10515600" cy="546630"/>
          </a:xfrm>
        </p:spPr>
        <p:txBody>
          <a:bodyPr>
            <a:normAutofit fontScale="90000"/>
          </a:bodyPr>
          <a:lstStyle/>
          <a:p>
            <a:r>
              <a:rPr lang="en-US" dirty="0"/>
              <a:t>Case 4</a:t>
            </a:r>
          </a:p>
        </p:txBody>
      </p:sp>
      <p:sp>
        <p:nvSpPr>
          <p:cNvPr id="3" name="Content Placeholder 2">
            <a:extLst>
              <a:ext uri="{FF2B5EF4-FFF2-40B4-BE49-F238E27FC236}">
                <a16:creationId xmlns:a16="http://schemas.microsoft.com/office/drawing/2014/main" id="{64D81716-2ECE-2F1F-B5EA-F03C25D3E6C5}"/>
              </a:ext>
            </a:extLst>
          </p:cNvPr>
          <p:cNvSpPr>
            <a:spLocks noGrp="1"/>
          </p:cNvSpPr>
          <p:nvPr>
            <p:ph idx="1"/>
          </p:nvPr>
        </p:nvSpPr>
        <p:spPr>
          <a:xfrm>
            <a:off x="838200" y="1080559"/>
            <a:ext cx="10515600" cy="5384270"/>
          </a:xfrm>
        </p:spPr>
        <p:txBody>
          <a:bodyPr vert="horz" lIns="91440" tIns="45720" rIns="91440" bIns="45720" rtlCol="0" anchor="t">
            <a:normAutofit fontScale="92500" lnSpcReduction="10000"/>
          </a:bodyPr>
          <a:lstStyle/>
          <a:p>
            <a:pPr marL="0" indent="0">
              <a:buNone/>
            </a:pPr>
            <a:r>
              <a:rPr lang="en-US" sz="2200" dirty="0"/>
              <a:t>A 52yo male Veteran with PMH of HTN, GERD, alcohol use presents to the ED for ongoing worsening weakness for the past 2 months. He initially developed a left wrist drop about 2 months ago, three weeks ago he started complaining of right hand weakness. He had an EMG/NCV done which showed motor conduction block in many peripheral nerves. Last week he developed a right foot drop. Reflexes are 0 in the upper limbs and right ankle. His right patellar reflex is diminished at 1+ but LLE reflexes are normal at 2+. LP is performed and CSF shows a </a:t>
            </a:r>
            <a:r>
              <a:rPr lang="en-US" sz="2200" dirty="0" err="1"/>
              <a:t>protien</a:t>
            </a:r>
            <a:r>
              <a:rPr lang="en-US" sz="2200" dirty="0"/>
              <a:t> level of 40mg/dL (normal) and a cell count of 3/mm^3 (normal).</a:t>
            </a:r>
          </a:p>
          <a:p>
            <a:pPr marL="0" indent="0">
              <a:buNone/>
            </a:pPr>
            <a:r>
              <a:rPr lang="en-US" dirty="0"/>
              <a:t>Which of the following is correct regarding this condition?</a:t>
            </a:r>
          </a:p>
          <a:p>
            <a:pPr marL="514350" indent="-514350">
              <a:buAutoNum type="alphaUcPeriod"/>
            </a:pPr>
            <a:r>
              <a:rPr lang="en-US" dirty="0">
                <a:solidFill>
                  <a:srgbClr val="000000"/>
                </a:solidFill>
              </a:rPr>
              <a:t>IVIg is typically treatment of choice</a:t>
            </a:r>
          </a:p>
          <a:p>
            <a:pPr marL="514350" indent="-514350">
              <a:buAutoNum type="alphaUcPeriod"/>
            </a:pPr>
            <a:r>
              <a:rPr lang="en-US" dirty="0">
                <a:solidFill>
                  <a:srgbClr val="000000"/>
                </a:solidFill>
              </a:rPr>
              <a:t>Increased CSF WBC count without elevated protein is typical of this disorder </a:t>
            </a:r>
          </a:p>
          <a:p>
            <a:pPr marL="514350" indent="-514350">
              <a:buAutoNum type="alphaUcPeriod"/>
            </a:pPr>
            <a:r>
              <a:rPr lang="en-US" dirty="0">
                <a:solidFill>
                  <a:srgbClr val="000000"/>
                </a:solidFill>
              </a:rPr>
              <a:t>Sural nerve biopsy typically shows an acute inflammatory infiltrate without demyelination</a:t>
            </a:r>
          </a:p>
          <a:p>
            <a:pPr marL="514350" indent="-514350">
              <a:buAutoNum type="alphaUcPeriod"/>
            </a:pPr>
            <a:r>
              <a:rPr lang="en-US" dirty="0">
                <a:solidFill>
                  <a:srgbClr val="000000"/>
                </a:solidFill>
              </a:rPr>
              <a:t>Symptoms need to occur for longer than 4 weeks to establish diagnosis</a:t>
            </a:r>
          </a:p>
        </p:txBody>
      </p:sp>
    </p:spTree>
    <p:extLst>
      <p:ext uri="{BB962C8B-B14F-4D97-AF65-F5344CB8AC3E}">
        <p14:creationId xmlns:p14="http://schemas.microsoft.com/office/powerpoint/2010/main" val="3364496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B250E-BFD6-73A2-DB4F-3C37C2838C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FB38FF-EA78-07B4-FF1F-68E7D6A7F2DE}"/>
              </a:ext>
            </a:extLst>
          </p:cNvPr>
          <p:cNvSpPr>
            <a:spLocks noGrp="1"/>
          </p:cNvSpPr>
          <p:nvPr>
            <p:ph type="title"/>
          </p:nvPr>
        </p:nvSpPr>
        <p:spPr>
          <a:xfrm>
            <a:off x="838200" y="365125"/>
            <a:ext cx="10515600" cy="546630"/>
          </a:xfrm>
        </p:spPr>
        <p:txBody>
          <a:bodyPr>
            <a:normAutofit fontScale="90000"/>
          </a:bodyPr>
          <a:lstStyle/>
          <a:p>
            <a:r>
              <a:rPr lang="en-US" dirty="0"/>
              <a:t>Case 4</a:t>
            </a:r>
          </a:p>
        </p:txBody>
      </p:sp>
      <p:sp>
        <p:nvSpPr>
          <p:cNvPr id="3" name="Content Placeholder 2">
            <a:extLst>
              <a:ext uri="{FF2B5EF4-FFF2-40B4-BE49-F238E27FC236}">
                <a16:creationId xmlns:a16="http://schemas.microsoft.com/office/drawing/2014/main" id="{573BFF39-5F82-75FF-A231-8A788B684B93}"/>
              </a:ext>
            </a:extLst>
          </p:cNvPr>
          <p:cNvSpPr>
            <a:spLocks noGrp="1"/>
          </p:cNvSpPr>
          <p:nvPr>
            <p:ph idx="1"/>
          </p:nvPr>
        </p:nvSpPr>
        <p:spPr>
          <a:xfrm>
            <a:off x="838200" y="1080559"/>
            <a:ext cx="10515600" cy="5384270"/>
          </a:xfrm>
        </p:spPr>
        <p:txBody>
          <a:bodyPr vert="horz" lIns="91440" tIns="45720" rIns="91440" bIns="45720" rtlCol="0" anchor="t">
            <a:normAutofit fontScale="92500" lnSpcReduction="10000"/>
          </a:bodyPr>
          <a:lstStyle/>
          <a:p>
            <a:pPr marL="0" indent="0">
              <a:buNone/>
            </a:pPr>
            <a:r>
              <a:rPr lang="en-US" sz="2200" dirty="0"/>
              <a:t>A 52yo male Veteran with PMH of HTN, GERD, alcohol use presents to the ED for ongoing worsening weakness for the past 2 months. He initially developed a left wrist drop about 2 months ago, three weeks ago he started complaining of right hand weakness. He had an EMG/NCV done which showed motor conduction block in many peripheral nerves. Last week he developed a right foot drop. Reflexes are 0 in the upper limbs and right ankle. His right patellar reflex is diminished at 1+ but LLE reflexes are normal at 2+. LP is performed and CSF shows a </a:t>
            </a:r>
            <a:r>
              <a:rPr lang="en-US" sz="2200" dirty="0" err="1"/>
              <a:t>protien</a:t>
            </a:r>
            <a:r>
              <a:rPr lang="en-US" sz="2200" dirty="0"/>
              <a:t> level of 40mg/dL (normal) and a cell count of 3/mm^3 (normal).</a:t>
            </a:r>
          </a:p>
          <a:p>
            <a:pPr marL="0" indent="0">
              <a:buNone/>
            </a:pPr>
            <a:r>
              <a:rPr lang="en-US" dirty="0"/>
              <a:t>Which of the following is correct regarding this condition?</a:t>
            </a:r>
          </a:p>
          <a:p>
            <a:pPr marL="514350" indent="-514350">
              <a:buAutoNum type="alphaUcPeriod"/>
            </a:pPr>
            <a:r>
              <a:rPr lang="en-US" b="1" dirty="0">
                <a:solidFill>
                  <a:schemeClr val="accent6"/>
                </a:solidFill>
              </a:rPr>
              <a:t>IVIg is typically treatment of choice</a:t>
            </a:r>
          </a:p>
          <a:p>
            <a:pPr marL="514350" indent="-514350">
              <a:buAutoNum type="alphaUcPeriod"/>
            </a:pPr>
            <a:r>
              <a:rPr lang="en-US" dirty="0">
                <a:solidFill>
                  <a:srgbClr val="000000"/>
                </a:solidFill>
              </a:rPr>
              <a:t>Increased CSF WBC count without elevated protein is typical of this disorder </a:t>
            </a:r>
          </a:p>
          <a:p>
            <a:pPr marL="514350" indent="-514350">
              <a:buAutoNum type="alphaUcPeriod"/>
            </a:pPr>
            <a:r>
              <a:rPr lang="en-US" dirty="0">
                <a:solidFill>
                  <a:srgbClr val="000000"/>
                </a:solidFill>
              </a:rPr>
              <a:t>Sural nerve biopsy typically shows an acute inflammatory infiltrate without demyelination</a:t>
            </a:r>
          </a:p>
          <a:p>
            <a:pPr marL="514350" indent="-514350">
              <a:buAutoNum type="alphaUcPeriod"/>
            </a:pPr>
            <a:r>
              <a:rPr lang="en-US" dirty="0">
                <a:solidFill>
                  <a:srgbClr val="000000"/>
                </a:solidFill>
              </a:rPr>
              <a:t>Symptoms need to occur for longer than 4 weeks to establish diagnosis</a:t>
            </a:r>
          </a:p>
        </p:txBody>
      </p:sp>
    </p:spTree>
    <p:extLst>
      <p:ext uri="{BB962C8B-B14F-4D97-AF65-F5344CB8AC3E}">
        <p14:creationId xmlns:p14="http://schemas.microsoft.com/office/powerpoint/2010/main" val="257926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2B128-052C-59C8-DA0C-3A0F2BDE80D2}"/>
              </a:ext>
            </a:extLst>
          </p:cNvPr>
          <p:cNvSpPr>
            <a:spLocks noGrp="1"/>
          </p:cNvSpPr>
          <p:nvPr>
            <p:ph type="title"/>
          </p:nvPr>
        </p:nvSpPr>
        <p:spPr>
          <a:xfrm>
            <a:off x="838200" y="365125"/>
            <a:ext cx="10515600" cy="692517"/>
          </a:xfrm>
        </p:spPr>
        <p:txBody>
          <a:bodyPr>
            <a:normAutofit fontScale="90000"/>
          </a:bodyPr>
          <a:lstStyle/>
          <a:p>
            <a:r>
              <a:rPr lang="en-US" dirty="0"/>
              <a:t>CIDP</a:t>
            </a:r>
          </a:p>
        </p:txBody>
      </p:sp>
      <p:sp>
        <p:nvSpPr>
          <p:cNvPr id="3" name="Content Placeholder 2">
            <a:extLst>
              <a:ext uri="{FF2B5EF4-FFF2-40B4-BE49-F238E27FC236}">
                <a16:creationId xmlns:a16="http://schemas.microsoft.com/office/drawing/2014/main" id="{C6E9EB32-B040-A81C-7551-46652C07A26F}"/>
              </a:ext>
            </a:extLst>
          </p:cNvPr>
          <p:cNvSpPr>
            <a:spLocks noGrp="1"/>
          </p:cNvSpPr>
          <p:nvPr>
            <p:ph idx="1"/>
          </p:nvPr>
        </p:nvSpPr>
        <p:spPr>
          <a:xfrm>
            <a:off x="838200" y="1087072"/>
            <a:ext cx="10515600" cy="5429860"/>
          </a:xfrm>
        </p:spPr>
        <p:txBody>
          <a:bodyPr vert="horz" lIns="91440" tIns="45720" rIns="91440" bIns="45720" rtlCol="0" anchor="t">
            <a:normAutofit/>
          </a:bodyPr>
          <a:lstStyle/>
          <a:p>
            <a:r>
              <a:rPr lang="en-US" dirty="0"/>
              <a:t>Chronic inflammatory demyelinating polyradiculoneuropathy</a:t>
            </a:r>
          </a:p>
          <a:p>
            <a:r>
              <a:rPr lang="en-US" dirty="0"/>
              <a:t>Autoimmune disorder in which the body's immune system attacks the myelin that insulates and protects nerves</a:t>
            </a:r>
          </a:p>
          <a:p>
            <a:r>
              <a:rPr lang="en-US" dirty="0"/>
              <a:t>Unknown cause, however can occur with other conditions like HIV, IBD, certain cancers, can be triggered by infection</a:t>
            </a:r>
          </a:p>
          <a:p>
            <a:r>
              <a:rPr lang="en-US" dirty="0"/>
              <a:t>Characteristic findings</a:t>
            </a:r>
          </a:p>
          <a:p>
            <a:pPr lvl="1" indent="-457200">
              <a:buFont typeface="Courier New" panose="020B0604020202020204" pitchFamily="34" charset="0"/>
              <a:buChar char="o"/>
            </a:pPr>
            <a:r>
              <a:rPr lang="en-US" dirty="0"/>
              <a:t>Progressive symptoms for at least </a:t>
            </a:r>
            <a:r>
              <a:rPr lang="en-US" b="1" i="1" u="sng" dirty="0"/>
              <a:t>8 weeks</a:t>
            </a:r>
          </a:p>
          <a:p>
            <a:pPr lvl="1" indent="-457200">
              <a:buFont typeface="Courier New" panose="020B0604020202020204" pitchFamily="34" charset="0"/>
              <a:buChar char="o"/>
            </a:pPr>
            <a:r>
              <a:rPr lang="en-US" dirty="0"/>
              <a:t>Muscle fatigue/weakness - difficulty walking or climbing stairs</a:t>
            </a:r>
          </a:p>
          <a:p>
            <a:pPr lvl="2">
              <a:buFont typeface="Wingdings" panose="020B0604020202020204" pitchFamily="34" charset="0"/>
              <a:buChar char="§"/>
            </a:pPr>
            <a:r>
              <a:rPr lang="en-US" dirty="0"/>
              <a:t>Typically symmetric however there are variants</a:t>
            </a:r>
          </a:p>
          <a:p>
            <a:pPr lvl="1" indent="-457200">
              <a:buFont typeface="Courier New" panose="020B0604020202020204" pitchFamily="34" charset="0"/>
              <a:buChar char="o"/>
            </a:pPr>
            <a:r>
              <a:rPr lang="en-US" dirty="0"/>
              <a:t>Impaired sensation</a:t>
            </a:r>
          </a:p>
          <a:p>
            <a:pPr lvl="1" indent="-457200">
              <a:buFont typeface="Courier New" panose="020B0604020202020204" pitchFamily="34" charset="0"/>
              <a:buChar char="o"/>
            </a:pPr>
            <a:r>
              <a:rPr lang="en-US" dirty="0"/>
              <a:t>Loss of reflexes</a:t>
            </a:r>
          </a:p>
          <a:p>
            <a:pPr lvl="1" indent="-457200">
              <a:buFont typeface="Courier New" panose="020B0604020202020204" pitchFamily="34" charset="0"/>
              <a:buChar char="o"/>
            </a:pPr>
            <a:r>
              <a:rPr lang="en-US" dirty="0"/>
              <a:t>Can have autonomic symptoms – bladder incontinence, Horner's syndrome</a:t>
            </a:r>
          </a:p>
        </p:txBody>
      </p:sp>
    </p:spTree>
    <p:extLst>
      <p:ext uri="{BB962C8B-B14F-4D97-AF65-F5344CB8AC3E}">
        <p14:creationId xmlns:p14="http://schemas.microsoft.com/office/powerpoint/2010/main" val="449017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89B29-37CB-34BD-A4C8-A5C937929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8424FC-3C7B-365B-3D2E-896208650A50}"/>
              </a:ext>
            </a:extLst>
          </p:cNvPr>
          <p:cNvSpPr>
            <a:spLocks noGrp="1"/>
          </p:cNvSpPr>
          <p:nvPr>
            <p:ph type="title"/>
          </p:nvPr>
        </p:nvSpPr>
        <p:spPr>
          <a:xfrm>
            <a:off x="838200" y="365125"/>
            <a:ext cx="10515600" cy="692517"/>
          </a:xfrm>
        </p:spPr>
        <p:txBody>
          <a:bodyPr>
            <a:normAutofit fontScale="90000"/>
          </a:bodyPr>
          <a:lstStyle/>
          <a:p>
            <a:r>
              <a:rPr lang="en-US" dirty="0"/>
              <a:t>CIDP</a:t>
            </a:r>
          </a:p>
        </p:txBody>
      </p:sp>
      <p:sp>
        <p:nvSpPr>
          <p:cNvPr id="3" name="Content Placeholder 2">
            <a:extLst>
              <a:ext uri="{FF2B5EF4-FFF2-40B4-BE49-F238E27FC236}">
                <a16:creationId xmlns:a16="http://schemas.microsoft.com/office/drawing/2014/main" id="{F6E67C56-66B3-E378-2CC6-BB2F982BE6C6}"/>
              </a:ext>
            </a:extLst>
          </p:cNvPr>
          <p:cNvSpPr>
            <a:spLocks noGrp="1"/>
          </p:cNvSpPr>
          <p:nvPr>
            <p:ph idx="1"/>
          </p:nvPr>
        </p:nvSpPr>
        <p:spPr>
          <a:xfrm>
            <a:off x="838200" y="1415318"/>
            <a:ext cx="10515600" cy="5101614"/>
          </a:xfrm>
        </p:spPr>
        <p:txBody>
          <a:bodyPr vert="horz" lIns="91440" tIns="45720" rIns="91440" bIns="45720" rtlCol="0" anchor="t">
            <a:normAutofit/>
          </a:bodyPr>
          <a:lstStyle/>
          <a:p>
            <a:r>
              <a:rPr lang="en-US" dirty="0"/>
              <a:t>Very similar to GBS (AIDP)</a:t>
            </a:r>
          </a:p>
          <a:p>
            <a:r>
              <a:rPr lang="en-US" dirty="0"/>
              <a:t>Diagnosis made with EMG/NCS</a:t>
            </a:r>
          </a:p>
          <a:p>
            <a:r>
              <a:rPr lang="en-US" dirty="0"/>
              <a:t>MRI L spine may show enhancement of nerve roots with contrast</a:t>
            </a:r>
          </a:p>
          <a:p>
            <a:r>
              <a:rPr lang="en-US" dirty="0"/>
              <a:t>LP results can be supportive, will show </a:t>
            </a:r>
            <a:r>
              <a:rPr lang="en-US" dirty="0" err="1"/>
              <a:t>albuminocytologic</a:t>
            </a:r>
            <a:r>
              <a:rPr lang="en-US" dirty="0"/>
              <a:t> dissociation </a:t>
            </a:r>
          </a:p>
          <a:p>
            <a:r>
              <a:rPr lang="en-US" dirty="0"/>
              <a:t>Treatment </a:t>
            </a:r>
          </a:p>
          <a:p>
            <a:pPr lvl="1" indent="-457200">
              <a:buFont typeface="Courier New" panose="020B0604020202020204" pitchFamily="34" charset="0"/>
              <a:buChar char="o"/>
            </a:pPr>
            <a:r>
              <a:rPr lang="en-US" dirty="0"/>
              <a:t>Steroids</a:t>
            </a:r>
          </a:p>
          <a:p>
            <a:pPr lvl="1" indent="-457200">
              <a:buFont typeface="Courier New" panose="020B0604020202020204" pitchFamily="34" charset="0"/>
              <a:buChar char="o"/>
            </a:pPr>
            <a:r>
              <a:rPr lang="en-US" dirty="0"/>
              <a:t>IVIG</a:t>
            </a:r>
          </a:p>
          <a:p>
            <a:pPr lvl="1" indent="-457200">
              <a:buFont typeface="Courier New" panose="020B0604020202020204" pitchFamily="34" charset="0"/>
              <a:buChar char="o"/>
            </a:pPr>
            <a:r>
              <a:rPr lang="en-US" dirty="0"/>
              <a:t>Newer infusion therapies</a:t>
            </a:r>
          </a:p>
        </p:txBody>
      </p:sp>
    </p:spTree>
    <p:extLst>
      <p:ext uri="{BB962C8B-B14F-4D97-AF65-F5344CB8AC3E}">
        <p14:creationId xmlns:p14="http://schemas.microsoft.com/office/powerpoint/2010/main" val="1908569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AE283-1EED-1AFB-4080-780974638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343113-CA68-0522-7B66-6CE42E71665F}"/>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4257D82B-6F97-6082-2ECD-2703EA31396C}"/>
              </a:ext>
            </a:extLst>
          </p:cNvPr>
          <p:cNvSpPr>
            <a:spLocks noGrp="1"/>
          </p:cNvSpPr>
          <p:nvPr>
            <p:ph idx="1"/>
          </p:nvPr>
        </p:nvSpPr>
        <p:spPr>
          <a:xfrm>
            <a:off x="838200" y="994353"/>
            <a:ext cx="10515600" cy="5182610"/>
          </a:xfrm>
        </p:spPr>
        <p:txBody>
          <a:bodyPr vert="horz" lIns="91440" tIns="45720" rIns="91440" bIns="45720" rtlCol="0" anchor="t">
            <a:normAutofit/>
          </a:bodyPr>
          <a:lstStyle/>
          <a:p>
            <a:pPr marL="0" indent="0">
              <a:buNone/>
            </a:pPr>
            <a:r>
              <a:rPr lang="en-US" sz="2400" dirty="0"/>
              <a:t>A 66yo man with PMH of HTN, HLD, tobacco use presents to the ED complaining of a 2 week history of </a:t>
            </a:r>
            <a:r>
              <a:rPr lang="en-US" sz="2400" dirty="0">
                <a:solidFill>
                  <a:schemeClr val="accent6"/>
                </a:solidFill>
              </a:rPr>
              <a:t>marked slurring of speech, difficulty swallowing, and trouble holding his head up</a:t>
            </a:r>
            <a:r>
              <a:rPr lang="en-US" sz="2400" dirty="0"/>
              <a:t>. He states a </a:t>
            </a:r>
            <a:r>
              <a:rPr lang="en-US" sz="2400" dirty="0">
                <a:solidFill>
                  <a:schemeClr val="accent6"/>
                </a:solidFill>
              </a:rPr>
              <a:t>similar episode occurring 2 years earlier</a:t>
            </a:r>
            <a:r>
              <a:rPr lang="en-US" sz="2400" dirty="0"/>
              <a:t>, but symptoms had only included diplopia up until he had a </a:t>
            </a:r>
            <a:r>
              <a:rPr lang="en-US" sz="2400" dirty="0">
                <a:solidFill>
                  <a:schemeClr val="accent6"/>
                </a:solidFill>
              </a:rPr>
              <a:t>flu-like illness 2 weeks earlier.</a:t>
            </a:r>
            <a:r>
              <a:rPr lang="en-US" sz="2400" dirty="0"/>
              <a:t> He was diagnosed with a condition that he forgets the name of but does not take medications for it. On examination, he has </a:t>
            </a:r>
            <a:r>
              <a:rPr lang="en-US" sz="2400" dirty="0">
                <a:solidFill>
                  <a:schemeClr val="accent6"/>
                </a:solidFill>
              </a:rPr>
              <a:t>bilateral ptosis</a:t>
            </a:r>
            <a:r>
              <a:rPr lang="en-US" sz="2400" dirty="0"/>
              <a:t> and severe </a:t>
            </a:r>
            <a:r>
              <a:rPr lang="en-US" sz="2400" dirty="0">
                <a:solidFill>
                  <a:schemeClr val="accent6"/>
                </a:solidFill>
              </a:rPr>
              <a:t>dysarthria</a:t>
            </a:r>
            <a:r>
              <a:rPr lang="en-US" sz="2400" dirty="0"/>
              <a:t>. He cannot hold his head up off the bed when supine. What is the most likely diagnosis?</a:t>
            </a:r>
          </a:p>
          <a:p>
            <a:pPr marL="0" indent="0">
              <a:buNone/>
            </a:pPr>
            <a:endParaRPr lang="en-US" sz="2400" dirty="0"/>
          </a:p>
          <a:p>
            <a:pPr marL="457200" indent="-457200">
              <a:buAutoNum type="alphaUcPeriod"/>
            </a:pPr>
            <a:r>
              <a:rPr lang="en-US" sz="2400" dirty="0"/>
              <a:t>Dermatomyositis</a:t>
            </a:r>
          </a:p>
          <a:p>
            <a:pPr marL="457200" indent="-457200">
              <a:buAutoNum type="alphaUcPeriod"/>
            </a:pPr>
            <a:r>
              <a:rPr lang="en-US" sz="2400" dirty="0"/>
              <a:t>Botulism</a:t>
            </a:r>
          </a:p>
          <a:p>
            <a:pPr marL="457200" indent="-457200">
              <a:buAutoNum type="alphaUcPeriod"/>
            </a:pPr>
            <a:r>
              <a:rPr lang="en-US" sz="2400" b="1" dirty="0">
                <a:solidFill>
                  <a:schemeClr val="accent6"/>
                </a:solidFill>
              </a:rPr>
              <a:t>Myasthenia Gravis</a:t>
            </a:r>
          </a:p>
          <a:p>
            <a:pPr marL="457200" indent="-457200">
              <a:buAutoNum type="alphaUcPeriod"/>
            </a:pPr>
            <a:r>
              <a:rPr lang="en-US" sz="2400" dirty="0"/>
              <a:t>Lambert-Eaton syndrome</a:t>
            </a:r>
          </a:p>
        </p:txBody>
      </p:sp>
      <p:pic>
        <p:nvPicPr>
          <p:cNvPr id="4" name="Picture 3" descr="A cartoon character with shoes and a face&#10;&#10;AI-generated content may be incorrect.">
            <a:extLst>
              <a:ext uri="{FF2B5EF4-FFF2-40B4-BE49-F238E27FC236}">
                <a16:creationId xmlns:a16="http://schemas.microsoft.com/office/drawing/2014/main" id="{252D52E4-53C1-E382-F99D-0080BA404DAB}"/>
              </a:ext>
            </a:extLst>
          </p:cNvPr>
          <p:cNvPicPr>
            <a:picLocks noChangeAspect="1"/>
          </p:cNvPicPr>
          <p:nvPr/>
        </p:nvPicPr>
        <p:blipFill>
          <a:blip r:embed="rId2"/>
          <a:stretch>
            <a:fillRect/>
          </a:stretch>
        </p:blipFill>
        <p:spPr>
          <a:xfrm>
            <a:off x="8722828" y="3704097"/>
            <a:ext cx="2769278" cy="2791919"/>
          </a:xfrm>
          <a:prstGeom prst="rect">
            <a:avLst/>
          </a:prstGeom>
        </p:spPr>
      </p:pic>
    </p:spTree>
    <p:extLst>
      <p:ext uri="{BB962C8B-B14F-4D97-AF65-F5344CB8AC3E}">
        <p14:creationId xmlns:p14="http://schemas.microsoft.com/office/powerpoint/2010/main" val="4248608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15E5F-BE60-5845-4E4E-A9812BAF4F62}"/>
              </a:ext>
            </a:extLst>
          </p:cNvPr>
          <p:cNvSpPr>
            <a:spLocks noGrp="1"/>
          </p:cNvSpPr>
          <p:nvPr>
            <p:ph type="title"/>
          </p:nvPr>
        </p:nvSpPr>
        <p:spPr>
          <a:xfrm>
            <a:off x="838200" y="365125"/>
            <a:ext cx="10515600" cy="563563"/>
          </a:xfrm>
        </p:spPr>
        <p:txBody>
          <a:bodyPr>
            <a:normAutofit fontScale="90000"/>
          </a:bodyPr>
          <a:lstStyle/>
          <a:p>
            <a:r>
              <a:rPr lang="en-US" dirty="0"/>
              <a:t>Case 5</a:t>
            </a:r>
          </a:p>
        </p:txBody>
      </p:sp>
      <p:sp>
        <p:nvSpPr>
          <p:cNvPr id="3" name="Content Placeholder 2">
            <a:extLst>
              <a:ext uri="{FF2B5EF4-FFF2-40B4-BE49-F238E27FC236}">
                <a16:creationId xmlns:a16="http://schemas.microsoft.com/office/drawing/2014/main" id="{8E1C1805-F190-9ECE-FA05-211BF8C9DE2D}"/>
              </a:ext>
            </a:extLst>
          </p:cNvPr>
          <p:cNvSpPr>
            <a:spLocks noGrp="1"/>
          </p:cNvSpPr>
          <p:nvPr>
            <p:ph idx="1"/>
          </p:nvPr>
        </p:nvSpPr>
        <p:spPr>
          <a:xfrm>
            <a:off x="838200" y="1086353"/>
            <a:ext cx="10515600" cy="5398083"/>
          </a:xfrm>
        </p:spPr>
        <p:txBody>
          <a:bodyPr vert="horz" lIns="91440" tIns="45720" rIns="91440" bIns="45720" rtlCol="0" anchor="t">
            <a:noAutofit/>
          </a:bodyPr>
          <a:lstStyle/>
          <a:p>
            <a:pPr marL="0" indent="0">
              <a:buNone/>
            </a:pPr>
            <a:r>
              <a:rPr lang="en-US" sz="2400" dirty="0"/>
              <a:t>A 32yo female with PMH of anxiety presents to the ED sent by her PCP for tachycardia. She initially went to see her PCP for 3 weeks of palpitations and progressive weakness affecting the arms and legs. She has difficulty climbing stairs and lifting objects above her head. She noticed increased sweating, palpitations, and unintentional weight loss of 8lbs during this time. On examination her HR is 112/min, BP 128/68, she has 3/5 strength in the deltoids and hip flexors bilaterally, 4/5 distally. Reflexes are 2+ throughout. There is a fine tremor in both hands. Which of the following should be done next?</a:t>
            </a:r>
          </a:p>
          <a:p>
            <a:pPr marL="0" indent="0">
              <a:buNone/>
            </a:pPr>
            <a:endParaRPr lang="en-US" sz="2400" dirty="0"/>
          </a:p>
          <a:p>
            <a:pPr marL="514350" indent="-514350">
              <a:buAutoNum type="alphaUcPeriod"/>
            </a:pPr>
            <a:r>
              <a:rPr lang="en-US" sz="2400" dirty="0"/>
              <a:t>EMG needle examination</a:t>
            </a:r>
          </a:p>
          <a:p>
            <a:pPr marL="514350" indent="-514350">
              <a:buAutoNum type="alphaUcPeriod"/>
            </a:pPr>
            <a:r>
              <a:rPr lang="en-US" sz="2400" dirty="0"/>
              <a:t>Refer to psychiatry</a:t>
            </a:r>
          </a:p>
          <a:p>
            <a:pPr marL="514350" indent="-514350">
              <a:buAutoNum type="alphaUcPeriod"/>
            </a:pPr>
            <a:r>
              <a:rPr lang="en-US" sz="2400" dirty="0"/>
              <a:t>Obtain a TSH level</a:t>
            </a:r>
          </a:p>
          <a:p>
            <a:pPr marL="514350" indent="-514350">
              <a:buAutoNum type="alphaUcPeriod"/>
            </a:pPr>
            <a:r>
              <a:rPr lang="en-US" sz="2400" dirty="0"/>
              <a:t>Obtain VGCC antibodies</a:t>
            </a:r>
          </a:p>
          <a:p>
            <a:pPr marL="514350" indent="-514350">
              <a:buAutoNum type="alphaUcPeriod"/>
            </a:pPr>
            <a:endParaRPr lang="en-US" dirty="0"/>
          </a:p>
        </p:txBody>
      </p:sp>
    </p:spTree>
    <p:extLst>
      <p:ext uri="{BB962C8B-B14F-4D97-AF65-F5344CB8AC3E}">
        <p14:creationId xmlns:p14="http://schemas.microsoft.com/office/powerpoint/2010/main" val="27233452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004C7-627C-FBD9-4DBB-85B90A6B41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32AEF2-74F7-8197-C805-0A575705BBE8}"/>
              </a:ext>
            </a:extLst>
          </p:cNvPr>
          <p:cNvSpPr>
            <a:spLocks noGrp="1"/>
          </p:cNvSpPr>
          <p:nvPr>
            <p:ph type="title"/>
          </p:nvPr>
        </p:nvSpPr>
        <p:spPr>
          <a:xfrm>
            <a:off x="838200" y="365125"/>
            <a:ext cx="10515600" cy="563563"/>
          </a:xfrm>
        </p:spPr>
        <p:txBody>
          <a:bodyPr>
            <a:normAutofit fontScale="90000"/>
          </a:bodyPr>
          <a:lstStyle/>
          <a:p>
            <a:r>
              <a:rPr lang="en-US" dirty="0"/>
              <a:t>Case 5</a:t>
            </a:r>
          </a:p>
        </p:txBody>
      </p:sp>
      <p:sp>
        <p:nvSpPr>
          <p:cNvPr id="3" name="Content Placeholder 2">
            <a:extLst>
              <a:ext uri="{FF2B5EF4-FFF2-40B4-BE49-F238E27FC236}">
                <a16:creationId xmlns:a16="http://schemas.microsoft.com/office/drawing/2014/main" id="{5EFE6750-593A-915C-C1FA-C9D0CE08DDBC}"/>
              </a:ext>
            </a:extLst>
          </p:cNvPr>
          <p:cNvSpPr>
            <a:spLocks noGrp="1"/>
          </p:cNvSpPr>
          <p:nvPr>
            <p:ph idx="1"/>
          </p:nvPr>
        </p:nvSpPr>
        <p:spPr>
          <a:xfrm>
            <a:off x="838200" y="1086353"/>
            <a:ext cx="10515600" cy="5398083"/>
          </a:xfrm>
        </p:spPr>
        <p:txBody>
          <a:bodyPr vert="horz" lIns="91440" tIns="45720" rIns="91440" bIns="45720" rtlCol="0" anchor="t">
            <a:noAutofit/>
          </a:bodyPr>
          <a:lstStyle/>
          <a:p>
            <a:pPr marL="0" indent="0">
              <a:buNone/>
            </a:pPr>
            <a:r>
              <a:rPr lang="en-US" sz="2400" dirty="0"/>
              <a:t>A 32yo female with PMH of anxiety presents to the ED sent by her PCP for tachycardia. She initially went to see her PCP for 3 weeks of </a:t>
            </a:r>
            <a:r>
              <a:rPr lang="en-US" sz="2400" dirty="0">
                <a:solidFill>
                  <a:schemeClr val="accent6"/>
                </a:solidFill>
              </a:rPr>
              <a:t>palpitations and progressive weakness</a:t>
            </a:r>
            <a:r>
              <a:rPr lang="en-US" sz="2400" dirty="0"/>
              <a:t> affecting the arms and legs. She has </a:t>
            </a:r>
            <a:r>
              <a:rPr lang="en-US" sz="2400" dirty="0">
                <a:solidFill>
                  <a:schemeClr val="accent6"/>
                </a:solidFill>
              </a:rPr>
              <a:t>difficulty climbing stairs and lifting objects</a:t>
            </a:r>
            <a:r>
              <a:rPr lang="en-US" sz="2400" dirty="0"/>
              <a:t> above her head. She noticed </a:t>
            </a:r>
            <a:r>
              <a:rPr lang="en-US" sz="2400" dirty="0">
                <a:solidFill>
                  <a:schemeClr val="accent6"/>
                </a:solidFill>
              </a:rPr>
              <a:t>increased sweating, palpitations, and unintentional weight loss</a:t>
            </a:r>
            <a:r>
              <a:rPr lang="en-US" sz="2400" dirty="0"/>
              <a:t> of 8lbs during this time. On examination her HR is 112/min, BP 128/68, she has 3/5 strength in the deltoids and hip flexors bilaterally, 4/5 distally. Reflexes are 2+ throughout. There is a fine tremor in both hands. Which of the following should be done next?</a:t>
            </a:r>
          </a:p>
          <a:p>
            <a:pPr marL="0" indent="0">
              <a:buNone/>
            </a:pPr>
            <a:endParaRPr lang="en-US" sz="2400" dirty="0"/>
          </a:p>
          <a:p>
            <a:pPr marL="514350" indent="-514350">
              <a:buAutoNum type="alphaUcPeriod"/>
            </a:pPr>
            <a:r>
              <a:rPr lang="en-US" sz="2400" dirty="0"/>
              <a:t>EMG needle examination</a:t>
            </a:r>
          </a:p>
          <a:p>
            <a:pPr marL="514350" indent="-514350">
              <a:buAutoNum type="alphaUcPeriod"/>
            </a:pPr>
            <a:r>
              <a:rPr lang="en-US" sz="2400" dirty="0"/>
              <a:t>Refer to psychiatry</a:t>
            </a:r>
          </a:p>
          <a:p>
            <a:pPr marL="514350" indent="-514350">
              <a:buAutoNum type="alphaUcPeriod"/>
            </a:pPr>
            <a:r>
              <a:rPr lang="en-US" sz="2400" b="1" dirty="0">
                <a:solidFill>
                  <a:schemeClr val="accent6"/>
                </a:solidFill>
              </a:rPr>
              <a:t>Obtain a TSH level</a:t>
            </a:r>
          </a:p>
          <a:p>
            <a:pPr marL="514350" indent="-514350">
              <a:buAutoNum type="alphaUcPeriod"/>
            </a:pPr>
            <a:r>
              <a:rPr lang="en-US" sz="2400" dirty="0"/>
              <a:t>Obtain VGCC antibodies</a:t>
            </a:r>
          </a:p>
          <a:p>
            <a:pPr marL="514350" indent="-514350">
              <a:buAutoNum type="alphaUcPeriod"/>
            </a:pPr>
            <a:endParaRPr lang="en-US" dirty="0"/>
          </a:p>
        </p:txBody>
      </p:sp>
    </p:spTree>
    <p:extLst>
      <p:ext uri="{BB962C8B-B14F-4D97-AF65-F5344CB8AC3E}">
        <p14:creationId xmlns:p14="http://schemas.microsoft.com/office/powerpoint/2010/main" val="37809262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B470E-A3CA-4448-F2BB-343A1B8DA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9AA2FB-EAF7-0876-19B6-43499808CFDC}"/>
              </a:ext>
            </a:extLst>
          </p:cNvPr>
          <p:cNvSpPr>
            <a:spLocks noGrp="1"/>
          </p:cNvSpPr>
          <p:nvPr>
            <p:ph type="title"/>
          </p:nvPr>
        </p:nvSpPr>
        <p:spPr>
          <a:xfrm>
            <a:off x="838200" y="365125"/>
            <a:ext cx="10515600" cy="563563"/>
          </a:xfrm>
        </p:spPr>
        <p:txBody>
          <a:bodyPr>
            <a:normAutofit fontScale="90000"/>
          </a:bodyPr>
          <a:lstStyle/>
          <a:p>
            <a:r>
              <a:rPr lang="en-US" dirty="0"/>
              <a:t>Case 5</a:t>
            </a:r>
          </a:p>
        </p:txBody>
      </p:sp>
      <p:sp>
        <p:nvSpPr>
          <p:cNvPr id="3" name="Content Placeholder 2">
            <a:extLst>
              <a:ext uri="{FF2B5EF4-FFF2-40B4-BE49-F238E27FC236}">
                <a16:creationId xmlns:a16="http://schemas.microsoft.com/office/drawing/2014/main" id="{399553FE-C937-6C80-26CF-156AEA9D18C8}"/>
              </a:ext>
            </a:extLst>
          </p:cNvPr>
          <p:cNvSpPr>
            <a:spLocks noGrp="1"/>
          </p:cNvSpPr>
          <p:nvPr>
            <p:ph idx="1"/>
          </p:nvPr>
        </p:nvSpPr>
        <p:spPr>
          <a:xfrm>
            <a:off x="838200" y="1086353"/>
            <a:ext cx="10515600" cy="5398083"/>
          </a:xfrm>
        </p:spPr>
        <p:txBody>
          <a:bodyPr vert="horz" lIns="91440" tIns="45720" rIns="91440" bIns="45720" rtlCol="0" anchor="t">
            <a:noAutofit/>
          </a:bodyPr>
          <a:lstStyle/>
          <a:p>
            <a:pPr marL="0" indent="0">
              <a:buNone/>
            </a:pPr>
            <a:r>
              <a:rPr lang="en-US" sz="2000" dirty="0"/>
              <a:t>A 32yo female with PMH of anxiety presents to the ED sent by her PCP for tachycardia. She initially went to see her PCP for 3 weeks of palpitations and progressive weakness affecting the arms and legs. She has difficulty climbing stairs and lifting objects above her head. She noticed increased sweating, palpitations, and unintentional weight loss of 8lbs during this time. On examination her HR is 112/min, BP 128/68, she has 3/5 strength in the deltoids and hip flexors bilaterally, 4/5 distally. Reflexes are 2+ throughout. There is a fine tremor in both hands. </a:t>
            </a:r>
          </a:p>
          <a:p>
            <a:pPr marL="0" indent="0">
              <a:buNone/>
            </a:pPr>
            <a:r>
              <a:rPr lang="en-US" sz="2400" dirty="0"/>
              <a:t>Labs: TSH &lt; 0.01 (low), free T4 elevated, CK normal, ESR normal</a:t>
            </a:r>
          </a:p>
          <a:p>
            <a:pPr marL="0" indent="0">
              <a:buNone/>
            </a:pPr>
            <a:r>
              <a:rPr lang="en-US" sz="2400" dirty="0"/>
              <a:t>What is the next best step in management to improve her muscle weakness?</a:t>
            </a:r>
          </a:p>
          <a:p>
            <a:pPr marL="0" indent="0">
              <a:buNone/>
            </a:pPr>
            <a:endParaRPr lang="en-US" sz="2400" dirty="0"/>
          </a:p>
          <a:p>
            <a:pPr marL="457200" indent="-457200">
              <a:buAutoNum type="alphaUcPeriod"/>
            </a:pPr>
            <a:r>
              <a:rPr lang="en-US" sz="2400" dirty="0"/>
              <a:t>Start high dose oral prednisone</a:t>
            </a:r>
          </a:p>
          <a:p>
            <a:pPr marL="457200" indent="-457200">
              <a:buAutoNum type="alphaUcPeriod"/>
            </a:pPr>
            <a:r>
              <a:rPr lang="en-US" sz="2400" dirty="0"/>
              <a:t>Begin propranolol and initiate methimazole therapy</a:t>
            </a:r>
          </a:p>
          <a:p>
            <a:pPr marL="457200" indent="-457200">
              <a:buAutoNum type="alphaUcPeriod"/>
            </a:pPr>
            <a:r>
              <a:rPr lang="en-US" sz="2400" dirty="0"/>
              <a:t>Prescribe pyridostigmine for symptomatic relief</a:t>
            </a:r>
          </a:p>
          <a:p>
            <a:pPr marL="457200" indent="-457200">
              <a:buAutoNum type="alphaUcPeriod"/>
            </a:pPr>
            <a:r>
              <a:rPr lang="en-US" sz="2400" dirty="0"/>
              <a:t>Order EMG and muscle biopsy to confirm myopathy</a:t>
            </a:r>
          </a:p>
          <a:p>
            <a:pPr marL="514350" indent="-514350">
              <a:buAutoNum type="alphaUcPeriod"/>
            </a:pPr>
            <a:endParaRPr lang="en-US" dirty="0"/>
          </a:p>
        </p:txBody>
      </p:sp>
    </p:spTree>
    <p:extLst>
      <p:ext uri="{BB962C8B-B14F-4D97-AF65-F5344CB8AC3E}">
        <p14:creationId xmlns:p14="http://schemas.microsoft.com/office/powerpoint/2010/main" val="31705147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3D814-E7F3-EF02-B256-49E35994E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07E088-15C6-EE15-EB17-5897AF466323}"/>
              </a:ext>
            </a:extLst>
          </p:cNvPr>
          <p:cNvSpPr>
            <a:spLocks noGrp="1"/>
          </p:cNvSpPr>
          <p:nvPr>
            <p:ph type="title"/>
          </p:nvPr>
        </p:nvSpPr>
        <p:spPr>
          <a:xfrm>
            <a:off x="838200" y="365125"/>
            <a:ext cx="10515600" cy="563563"/>
          </a:xfrm>
        </p:spPr>
        <p:txBody>
          <a:bodyPr>
            <a:normAutofit fontScale="90000"/>
          </a:bodyPr>
          <a:lstStyle/>
          <a:p>
            <a:r>
              <a:rPr lang="en-US" dirty="0"/>
              <a:t>Case 5</a:t>
            </a:r>
          </a:p>
        </p:txBody>
      </p:sp>
      <p:sp>
        <p:nvSpPr>
          <p:cNvPr id="3" name="Content Placeholder 2">
            <a:extLst>
              <a:ext uri="{FF2B5EF4-FFF2-40B4-BE49-F238E27FC236}">
                <a16:creationId xmlns:a16="http://schemas.microsoft.com/office/drawing/2014/main" id="{D242612F-E243-37A2-87F4-9107CAB7B971}"/>
              </a:ext>
            </a:extLst>
          </p:cNvPr>
          <p:cNvSpPr>
            <a:spLocks noGrp="1"/>
          </p:cNvSpPr>
          <p:nvPr>
            <p:ph idx="1"/>
          </p:nvPr>
        </p:nvSpPr>
        <p:spPr>
          <a:xfrm>
            <a:off x="838200" y="1086353"/>
            <a:ext cx="10515600" cy="5398083"/>
          </a:xfrm>
        </p:spPr>
        <p:txBody>
          <a:bodyPr vert="horz" lIns="91440" tIns="45720" rIns="91440" bIns="45720" rtlCol="0" anchor="t">
            <a:noAutofit/>
          </a:bodyPr>
          <a:lstStyle/>
          <a:p>
            <a:pPr marL="0" indent="0">
              <a:buNone/>
            </a:pPr>
            <a:r>
              <a:rPr lang="en-US" sz="2000" dirty="0"/>
              <a:t>A 32yo female with PMH of anxiety presents to the ED sent by her PCP for tachycardia. She initially went to see her PCP for 3 weeks of palpitations and progressive weakness affecting the arms and legs. She has difficulty climbing stairs and lifting objects above her head. She noticed increased sweating, palpitations, and unintentional weight loss of 8lbs during this time. On examination her HR is 112/min, BP 128/68, she has 3/5 strength in the deltoids and hip flexors bilaterally, 4/5 distally. Reflexes are 2+ throughout. There is a fine tremor in both hands. </a:t>
            </a:r>
          </a:p>
          <a:p>
            <a:pPr marL="0" indent="0">
              <a:buNone/>
            </a:pPr>
            <a:r>
              <a:rPr lang="en-US" sz="2400" dirty="0"/>
              <a:t>Labs: TSH &lt; 0.01 (low), free T4 elevated, CK normal, ESR normal</a:t>
            </a:r>
          </a:p>
          <a:p>
            <a:pPr marL="0" indent="0">
              <a:buNone/>
            </a:pPr>
            <a:r>
              <a:rPr lang="en-US" sz="2400" dirty="0"/>
              <a:t>What is the next best step in management to improve her muscle weakness?</a:t>
            </a:r>
          </a:p>
          <a:p>
            <a:pPr marL="0" indent="0">
              <a:buNone/>
            </a:pPr>
            <a:endParaRPr lang="en-US" sz="2400" dirty="0"/>
          </a:p>
          <a:p>
            <a:pPr marL="457200" indent="-457200">
              <a:buAutoNum type="alphaUcPeriod"/>
            </a:pPr>
            <a:r>
              <a:rPr lang="en-US" sz="2400" dirty="0"/>
              <a:t>Start high dose oral prednisone</a:t>
            </a:r>
          </a:p>
          <a:p>
            <a:pPr marL="457200" indent="-457200">
              <a:buAutoNum type="alphaUcPeriod"/>
            </a:pPr>
            <a:r>
              <a:rPr lang="en-US" sz="2400" b="1" dirty="0">
                <a:solidFill>
                  <a:schemeClr val="accent6"/>
                </a:solidFill>
              </a:rPr>
              <a:t>Begin propranolol and initiate methimazole therapy</a:t>
            </a:r>
          </a:p>
          <a:p>
            <a:pPr marL="457200" indent="-457200">
              <a:buAutoNum type="alphaUcPeriod"/>
            </a:pPr>
            <a:r>
              <a:rPr lang="en-US" sz="2400" dirty="0"/>
              <a:t>Prescribe pyridostigmine for symptomatic relief</a:t>
            </a:r>
          </a:p>
          <a:p>
            <a:pPr marL="457200" indent="-457200">
              <a:buAutoNum type="alphaUcPeriod"/>
            </a:pPr>
            <a:r>
              <a:rPr lang="en-US" sz="2400" dirty="0"/>
              <a:t>Order EMG and muscle biopsy to confirm myopathy</a:t>
            </a:r>
          </a:p>
          <a:p>
            <a:pPr marL="514350" indent="-514350">
              <a:buAutoNum type="alphaUcPeriod"/>
            </a:pPr>
            <a:endParaRPr lang="en-US" dirty="0"/>
          </a:p>
        </p:txBody>
      </p:sp>
    </p:spTree>
    <p:extLst>
      <p:ext uri="{BB962C8B-B14F-4D97-AF65-F5344CB8AC3E}">
        <p14:creationId xmlns:p14="http://schemas.microsoft.com/office/powerpoint/2010/main" val="15022792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DA53-17C7-0CFB-178C-95BA0C8F9863}"/>
              </a:ext>
            </a:extLst>
          </p:cNvPr>
          <p:cNvSpPr>
            <a:spLocks noGrp="1"/>
          </p:cNvSpPr>
          <p:nvPr>
            <p:ph type="title"/>
          </p:nvPr>
        </p:nvSpPr>
        <p:spPr/>
        <p:txBody>
          <a:bodyPr/>
          <a:lstStyle/>
          <a:p>
            <a:r>
              <a:rPr lang="en-US" dirty="0"/>
              <a:t>Thyrotoxic Myopathy</a:t>
            </a:r>
          </a:p>
        </p:txBody>
      </p:sp>
      <p:sp>
        <p:nvSpPr>
          <p:cNvPr id="3" name="Content Placeholder 2">
            <a:extLst>
              <a:ext uri="{FF2B5EF4-FFF2-40B4-BE49-F238E27FC236}">
                <a16:creationId xmlns:a16="http://schemas.microsoft.com/office/drawing/2014/main" id="{41A3615B-A9CE-E829-BB0B-B4ABF751131C}"/>
              </a:ext>
            </a:extLst>
          </p:cNvPr>
          <p:cNvSpPr>
            <a:spLocks noGrp="1"/>
          </p:cNvSpPr>
          <p:nvPr>
            <p:ph idx="1"/>
          </p:nvPr>
        </p:nvSpPr>
        <p:spPr>
          <a:xfrm>
            <a:off x="838200" y="1767010"/>
            <a:ext cx="10515600" cy="4738199"/>
          </a:xfrm>
        </p:spPr>
        <p:txBody>
          <a:bodyPr vert="horz" lIns="91440" tIns="45720" rIns="91440" bIns="45720" rtlCol="0" anchor="t">
            <a:normAutofit fontScale="92500" lnSpcReduction="10000"/>
          </a:bodyPr>
          <a:lstStyle/>
          <a:p>
            <a:r>
              <a:rPr lang="en-US" dirty="0"/>
              <a:t>Slowly progressive, occurs most commonly with thyroid storm</a:t>
            </a:r>
          </a:p>
          <a:p>
            <a:r>
              <a:rPr lang="en-US" dirty="0"/>
              <a:t>Characteristic findings</a:t>
            </a:r>
          </a:p>
          <a:p>
            <a:pPr lvl="1" indent="-457200">
              <a:buFont typeface="Courier New" panose="020B0604020202020204" pitchFamily="34" charset="0"/>
              <a:buChar char="o"/>
            </a:pPr>
            <a:r>
              <a:rPr lang="en-US" dirty="0"/>
              <a:t>Proximal &gt; distal weakness </a:t>
            </a:r>
          </a:p>
          <a:p>
            <a:pPr lvl="1" indent="-457200">
              <a:buFont typeface="Courier New" panose="020B0604020202020204" pitchFamily="34" charset="0"/>
              <a:buChar char="o"/>
            </a:pPr>
            <a:r>
              <a:rPr lang="en-US" dirty="0"/>
              <a:t>Painless </a:t>
            </a:r>
          </a:p>
          <a:p>
            <a:pPr lvl="1" indent="-457200">
              <a:buFont typeface="Courier New" panose="020B0604020202020204" pitchFamily="34" charset="0"/>
              <a:buChar char="o"/>
            </a:pPr>
            <a:r>
              <a:rPr lang="en-US" dirty="0"/>
              <a:t>Shoulder girdle muscle atrophy, scapular winging</a:t>
            </a:r>
          </a:p>
          <a:p>
            <a:pPr lvl="1" indent="-457200">
              <a:buFont typeface="Courier New" panose="020B0604020202020204" pitchFamily="34" charset="0"/>
              <a:buChar char="o"/>
            </a:pPr>
            <a:r>
              <a:rPr lang="en-US" dirty="0"/>
              <a:t>Rhabdomyolysis</a:t>
            </a:r>
          </a:p>
          <a:p>
            <a:pPr lvl="1" indent="-457200">
              <a:buFont typeface="Courier New" panose="020B0604020202020204" pitchFamily="34" charset="0"/>
              <a:buChar char="o"/>
            </a:pPr>
            <a:r>
              <a:rPr lang="en-US" dirty="0"/>
              <a:t>Dysphagia</a:t>
            </a:r>
          </a:p>
          <a:p>
            <a:r>
              <a:rPr lang="en-US" dirty="0"/>
              <a:t>Labs</a:t>
            </a:r>
          </a:p>
          <a:p>
            <a:pPr lvl="1" indent="-457200">
              <a:buFont typeface="Courier New" panose="020B0604020202020204" pitchFamily="34" charset="0"/>
              <a:buChar char="o"/>
            </a:pPr>
            <a:r>
              <a:rPr lang="en-US" dirty="0"/>
              <a:t>High T3 or T4</a:t>
            </a:r>
          </a:p>
          <a:p>
            <a:pPr lvl="1" indent="-457200">
              <a:buFont typeface="Courier New" panose="020B0604020202020204" pitchFamily="34" charset="0"/>
              <a:buChar char="o"/>
            </a:pPr>
            <a:r>
              <a:rPr lang="en-US" dirty="0"/>
              <a:t>CK may be normal</a:t>
            </a:r>
          </a:p>
          <a:p>
            <a:r>
              <a:rPr lang="en-US" dirty="0"/>
              <a:t>Prognosis – weakness resolves 2-4 months </a:t>
            </a:r>
            <a:r>
              <a:rPr lang="en-US" b="1" i="1" u="sng" dirty="0"/>
              <a:t>after </a:t>
            </a:r>
            <a:r>
              <a:rPr lang="en-US" dirty="0"/>
              <a:t>thyroid hormone stabilization</a:t>
            </a:r>
          </a:p>
        </p:txBody>
      </p:sp>
    </p:spTree>
    <p:extLst>
      <p:ext uri="{BB962C8B-B14F-4D97-AF65-F5344CB8AC3E}">
        <p14:creationId xmlns:p14="http://schemas.microsoft.com/office/powerpoint/2010/main" val="1350430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690538-1AE3-DF96-6304-C7E4BEDB55AE}"/>
              </a:ext>
            </a:extLst>
          </p:cNvPr>
          <p:cNvSpPr>
            <a:spLocks noGrp="1"/>
          </p:cNvSpPr>
          <p:nvPr>
            <p:ph type="title"/>
          </p:nvPr>
        </p:nvSpPr>
        <p:spPr>
          <a:xfrm>
            <a:off x="640080" y="325369"/>
            <a:ext cx="4368602" cy="1956841"/>
          </a:xfrm>
        </p:spPr>
        <p:txBody>
          <a:bodyPr anchor="b">
            <a:normAutofit/>
          </a:bodyPr>
          <a:lstStyle/>
          <a:p>
            <a:r>
              <a:rPr lang="en-US" sz="5400"/>
              <a:t>Questions?</a:t>
            </a:r>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6469F86-A9EC-DAFB-5A3F-33053111C4B6}"/>
              </a:ext>
            </a:extLst>
          </p:cNvPr>
          <p:cNvSpPr>
            <a:spLocks noGrp="1"/>
          </p:cNvSpPr>
          <p:nvPr>
            <p:ph idx="1"/>
          </p:nvPr>
        </p:nvSpPr>
        <p:spPr>
          <a:xfrm>
            <a:off x="640080" y="2872899"/>
            <a:ext cx="4243589" cy="3320668"/>
          </a:xfrm>
        </p:spPr>
        <p:txBody>
          <a:bodyPr vert="horz" lIns="91440" tIns="45720" rIns="91440" bIns="45720" rtlCol="0">
            <a:normAutofit/>
          </a:bodyPr>
          <a:lstStyle/>
          <a:p>
            <a:pPr marL="0" indent="0">
              <a:buNone/>
            </a:pPr>
            <a:r>
              <a:rPr lang="en-US" sz="2200"/>
              <a:t>Here is my number if you ever need to reach us: 928-304-1177</a:t>
            </a:r>
          </a:p>
          <a:p>
            <a:pPr marL="0" indent="0">
              <a:buNone/>
            </a:pPr>
            <a:endParaRPr lang="en-US" sz="2200"/>
          </a:p>
          <a:p>
            <a:pPr marL="0" indent="0">
              <a:buNone/>
            </a:pPr>
            <a:endParaRPr lang="en-US" sz="2200"/>
          </a:p>
        </p:txBody>
      </p:sp>
      <p:pic>
        <p:nvPicPr>
          <p:cNvPr id="4" name="Picture 3" descr="A person in a suit of armor&#10;&#10;AI-generated content may be incorrect.">
            <a:extLst>
              <a:ext uri="{FF2B5EF4-FFF2-40B4-BE49-F238E27FC236}">
                <a16:creationId xmlns:a16="http://schemas.microsoft.com/office/drawing/2014/main" id="{5CEAF949-6C36-58A7-D221-A408E2AE7FBC}"/>
              </a:ext>
            </a:extLst>
          </p:cNvPr>
          <p:cNvPicPr>
            <a:picLocks noChangeAspect="1"/>
          </p:cNvPicPr>
          <p:nvPr/>
        </p:nvPicPr>
        <p:blipFill>
          <a:blip r:embed="rId2"/>
          <a:srcRect b="303"/>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96105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07408-DD59-E558-13A8-BAE0548E58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926B10-3FA7-57DE-EA13-F320AA32E16C}"/>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4A7B9AA9-D110-C08A-D349-0F3E2301A478}"/>
              </a:ext>
            </a:extLst>
          </p:cNvPr>
          <p:cNvSpPr>
            <a:spLocks noGrp="1"/>
          </p:cNvSpPr>
          <p:nvPr>
            <p:ph idx="1"/>
          </p:nvPr>
        </p:nvSpPr>
        <p:spPr>
          <a:xfrm>
            <a:off x="838200" y="977420"/>
            <a:ext cx="10515600" cy="5529743"/>
          </a:xfrm>
        </p:spPr>
        <p:txBody>
          <a:bodyPr vert="horz" lIns="91440" tIns="45720" rIns="91440" bIns="45720" rtlCol="0" anchor="t">
            <a:normAutofit fontScale="92500" lnSpcReduction="10000"/>
          </a:bodyPr>
          <a:lstStyle/>
          <a:p>
            <a:pPr marL="0" indent="0">
              <a:buNone/>
            </a:pPr>
            <a:r>
              <a:rPr lang="en-US" sz="1800" dirty="0"/>
              <a:t>A 66yo man with PMH of HTN, HLD, tobacco use presents to the ED complaining of a 2 week history of marked slurring of speech, difficulty swallowing, and trouble holding his head up. He states a similar episode occurring 2 years earlier, but symptoms had only included diplopia up until he had a flu-like illness 2 weeks earlier. He was diagnosed with a condition that he forgets the name of but does not take medications for it. On examination, he has bilateral ptosis and severe dysarthria. He cannot hold his head up off the bed when supine. </a:t>
            </a:r>
          </a:p>
          <a:p>
            <a:pPr marL="0" indent="0">
              <a:buNone/>
            </a:pPr>
            <a:r>
              <a:rPr lang="en-US" sz="2600" dirty="0"/>
              <a:t>He later becomes tachypneic and is using accessory muscles to breathe. His negative inspiratory force is –15 cm H2O. What is the most appropriate next step in the management of this patient?</a:t>
            </a:r>
          </a:p>
          <a:p>
            <a:pPr marL="0" indent="0">
              <a:buNone/>
            </a:pPr>
            <a:endParaRPr lang="en-US" sz="2400" dirty="0"/>
          </a:p>
          <a:p>
            <a:pPr marL="457200" indent="-457200">
              <a:buAutoNum type="alphaUcPeriod"/>
            </a:pPr>
            <a:r>
              <a:rPr lang="en-US" sz="2600" dirty="0"/>
              <a:t>Provide him with a prescription for pyridostigmine and arrange for outpatient f/u.</a:t>
            </a:r>
          </a:p>
          <a:p>
            <a:pPr marL="457200" indent="-457200">
              <a:buAutoNum type="alphaUcPeriod"/>
            </a:pPr>
            <a:r>
              <a:rPr lang="en-US" sz="2600" dirty="0"/>
              <a:t>Administer IV methylprednisolone immediately while he is in the ED</a:t>
            </a:r>
          </a:p>
          <a:p>
            <a:pPr marL="457200" indent="-457200">
              <a:buAutoNum type="alphaUcPeriod"/>
            </a:pPr>
            <a:r>
              <a:rPr lang="en-US" sz="2600" dirty="0"/>
              <a:t>Admit him to the hospital and observe with frequent FVC and NIF measurements</a:t>
            </a:r>
          </a:p>
          <a:p>
            <a:pPr marL="457200" indent="-457200">
              <a:buAutoNum type="alphaUcPeriod"/>
            </a:pPr>
            <a:r>
              <a:rPr lang="en-US" sz="2600" dirty="0"/>
              <a:t>Admit him to the ICU, intubate, and initiate therapy with IVIg or PLEX</a:t>
            </a:r>
          </a:p>
          <a:p>
            <a:pPr marL="457200" indent="-457200">
              <a:buAutoNum type="alphaUcPeriod"/>
            </a:pPr>
            <a:r>
              <a:rPr lang="en-US" sz="2600" dirty="0"/>
              <a:t>Admit him for emergency thymectomy</a:t>
            </a:r>
          </a:p>
        </p:txBody>
      </p:sp>
    </p:spTree>
    <p:extLst>
      <p:ext uri="{BB962C8B-B14F-4D97-AF65-F5344CB8AC3E}">
        <p14:creationId xmlns:p14="http://schemas.microsoft.com/office/powerpoint/2010/main" val="26748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DE36C-2080-4F77-004E-6C8FCB382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9B0D7-8C1C-3B37-D635-2309764A7362}"/>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7A97A33C-D1C8-D8FC-39CD-4C6878F3850B}"/>
              </a:ext>
            </a:extLst>
          </p:cNvPr>
          <p:cNvSpPr>
            <a:spLocks noGrp="1"/>
          </p:cNvSpPr>
          <p:nvPr>
            <p:ph idx="1"/>
          </p:nvPr>
        </p:nvSpPr>
        <p:spPr>
          <a:xfrm>
            <a:off x="838200" y="964930"/>
            <a:ext cx="7967273" cy="5542233"/>
          </a:xfrm>
        </p:spPr>
        <p:txBody>
          <a:bodyPr vert="horz" lIns="91440" tIns="45720" rIns="91440" bIns="45720" rtlCol="0" anchor="t">
            <a:normAutofit fontScale="85000" lnSpcReduction="20000"/>
          </a:bodyPr>
          <a:lstStyle/>
          <a:p>
            <a:pPr marL="0" indent="0">
              <a:buNone/>
            </a:pPr>
            <a:r>
              <a:rPr lang="en-US" sz="1800" dirty="0"/>
              <a:t>A 66yo man with PMH of HTN, HLD, tobacco use presents to the ED complaining of a 2 week history of marked slurring of speech, difficulty swallowing, and trouble holding his head up. He states a similar episode occurring 2 years earlier, but symptoms had only included diplopia up until he had a flu-like illness 2 weeks earlier. He was diagnosed with a condition that he forgets the name of but does not take medications for it. On examination, he has bilateral ptosis and severe dysarthria. He cannot hold his head up off the bed when supine. </a:t>
            </a:r>
          </a:p>
          <a:p>
            <a:pPr marL="0" indent="0">
              <a:buNone/>
            </a:pPr>
            <a:r>
              <a:rPr lang="en-US" sz="2600" dirty="0"/>
              <a:t>He later becomes tachypneic and is using accessory muscles to breathe. His </a:t>
            </a:r>
            <a:r>
              <a:rPr lang="en-US" sz="2600" dirty="0">
                <a:solidFill>
                  <a:schemeClr val="accent6"/>
                </a:solidFill>
              </a:rPr>
              <a:t>negative inspiratory force is –15 cm H2O</a:t>
            </a:r>
            <a:r>
              <a:rPr lang="en-US" sz="2600" dirty="0"/>
              <a:t>. What is the most appropriate next step in the management of this patient?</a:t>
            </a:r>
          </a:p>
          <a:p>
            <a:pPr marL="0" indent="0">
              <a:buNone/>
            </a:pPr>
            <a:endParaRPr lang="en-US" sz="2400" dirty="0"/>
          </a:p>
          <a:p>
            <a:pPr marL="457200" indent="-457200">
              <a:buAutoNum type="alphaUcPeriod"/>
            </a:pPr>
            <a:r>
              <a:rPr lang="en-US" sz="2600" dirty="0"/>
              <a:t>Provide him with a prescription for pyridostigmine and arrange for outpatient f/u.</a:t>
            </a:r>
          </a:p>
          <a:p>
            <a:pPr marL="457200" indent="-457200">
              <a:buAutoNum type="alphaUcPeriod"/>
            </a:pPr>
            <a:r>
              <a:rPr lang="en-US" sz="2600" dirty="0"/>
              <a:t>Administer IV methylprednisolone immediately while he is in the ED</a:t>
            </a:r>
          </a:p>
          <a:p>
            <a:pPr marL="457200" indent="-457200">
              <a:buAutoNum type="alphaUcPeriod"/>
            </a:pPr>
            <a:r>
              <a:rPr lang="en-US" sz="2600" dirty="0"/>
              <a:t>Admit him to the hospital and observe with frequent FVC and NIF measurements</a:t>
            </a:r>
          </a:p>
          <a:p>
            <a:pPr marL="457200" indent="-457200">
              <a:buAutoNum type="alphaUcPeriod"/>
            </a:pPr>
            <a:r>
              <a:rPr lang="en-US" sz="2600" b="1" dirty="0">
                <a:solidFill>
                  <a:schemeClr val="accent6"/>
                </a:solidFill>
              </a:rPr>
              <a:t>Admit him to the ICU, intubate, and initiate therapy with IVIg or PLEX</a:t>
            </a:r>
          </a:p>
          <a:p>
            <a:pPr marL="457200" indent="-457200">
              <a:buAutoNum type="alphaUcPeriod"/>
            </a:pPr>
            <a:r>
              <a:rPr lang="en-US" sz="2600" dirty="0"/>
              <a:t>Admit him for emergency thymectomy</a:t>
            </a:r>
          </a:p>
        </p:txBody>
      </p:sp>
      <p:pic>
        <p:nvPicPr>
          <p:cNvPr id="4" name="Picture 3" descr="A person pointing at his chest&#10;&#10;AI-generated content may be incorrect.">
            <a:extLst>
              <a:ext uri="{FF2B5EF4-FFF2-40B4-BE49-F238E27FC236}">
                <a16:creationId xmlns:a16="http://schemas.microsoft.com/office/drawing/2014/main" id="{915F0781-82C7-8FC7-34BB-10EC9885119F}"/>
              </a:ext>
            </a:extLst>
          </p:cNvPr>
          <p:cNvPicPr>
            <a:picLocks noChangeAspect="1"/>
          </p:cNvPicPr>
          <p:nvPr/>
        </p:nvPicPr>
        <p:blipFill>
          <a:blip r:embed="rId3"/>
          <a:stretch>
            <a:fillRect/>
          </a:stretch>
        </p:blipFill>
        <p:spPr>
          <a:xfrm>
            <a:off x="8804936" y="2423410"/>
            <a:ext cx="2932898" cy="3847476"/>
          </a:xfrm>
          <a:prstGeom prst="rect">
            <a:avLst/>
          </a:prstGeom>
        </p:spPr>
      </p:pic>
      <p:sp>
        <p:nvSpPr>
          <p:cNvPr id="5" name="TextBox 4">
            <a:extLst>
              <a:ext uri="{FF2B5EF4-FFF2-40B4-BE49-F238E27FC236}">
                <a16:creationId xmlns:a16="http://schemas.microsoft.com/office/drawing/2014/main" id="{774EFC68-F32F-EDC1-02FD-02EFC0ACDA16}"/>
              </a:ext>
            </a:extLst>
          </p:cNvPr>
          <p:cNvSpPr txBox="1"/>
          <p:nvPr/>
        </p:nvSpPr>
        <p:spPr>
          <a:xfrm>
            <a:off x="9025329" y="2142343"/>
            <a:ext cx="30417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you want me to intubate?</a:t>
            </a:r>
          </a:p>
        </p:txBody>
      </p:sp>
    </p:spTree>
    <p:extLst>
      <p:ext uri="{BB962C8B-B14F-4D97-AF65-F5344CB8AC3E}">
        <p14:creationId xmlns:p14="http://schemas.microsoft.com/office/powerpoint/2010/main" val="1984548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D750-60C7-DB37-A5A2-2A0CE4CC12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A3C9D-CE96-8697-96CF-FC04BA3CEE94}"/>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D072FE07-D448-DE14-D757-C248964D592F}"/>
              </a:ext>
            </a:extLst>
          </p:cNvPr>
          <p:cNvSpPr>
            <a:spLocks noGrp="1"/>
          </p:cNvSpPr>
          <p:nvPr>
            <p:ph idx="1"/>
          </p:nvPr>
        </p:nvSpPr>
        <p:spPr>
          <a:xfrm>
            <a:off x="838200" y="994353"/>
            <a:ext cx="10515600" cy="5182610"/>
          </a:xfrm>
        </p:spPr>
        <p:txBody>
          <a:bodyPr vert="horz" lIns="91440" tIns="45720" rIns="91440" bIns="45720" rtlCol="0" anchor="t">
            <a:normAutofit lnSpcReduction="10000"/>
          </a:bodyPr>
          <a:lstStyle/>
          <a:p>
            <a:pPr marL="0" indent="0">
              <a:buNone/>
            </a:pPr>
            <a:r>
              <a:rPr lang="en-US" sz="1800" dirty="0"/>
              <a:t>A 66yo man with PMH of HTN, HLD, tobacco use presents to the ED complaining of a 2 week history of marked slurring of speech, difficulty swallowing, and trouble holding his head up. He states a similar episode occurring 2 years earlier, but symptoms had only included diplopia up until he had a flu-like illness 2 weeks earlier. He was diagnosed with a condition that he forgets the name of but does not take medications for it. On examination, he has bilateral ptosis and severe dysarthria. He cannot hold his head up off the bed when supine. He later becomes tachypneic and is using accessory muscles to breathe. His negative inspiratory force is –15 cm H2O. He is now admitted to the ICU and intubated. </a:t>
            </a:r>
          </a:p>
          <a:p>
            <a:pPr marL="0" indent="0">
              <a:buNone/>
            </a:pPr>
            <a:r>
              <a:rPr lang="en-US" sz="2400" dirty="0"/>
              <a:t>Regarding the management of patients with myasthenia gravis, which of the following is correct?</a:t>
            </a:r>
          </a:p>
          <a:p>
            <a:pPr marL="0" indent="0">
              <a:buNone/>
            </a:pPr>
            <a:endParaRPr lang="en-US" sz="2400" dirty="0"/>
          </a:p>
          <a:p>
            <a:pPr marL="457200" indent="-457200">
              <a:buAutoNum type="alphaUcPeriod"/>
            </a:pPr>
            <a:r>
              <a:rPr lang="en-US" sz="2400" dirty="0"/>
              <a:t>Aminoglycosides and beta blockers should be avoided, as they can exacerbate the disease</a:t>
            </a:r>
          </a:p>
          <a:p>
            <a:pPr marL="457200" indent="-457200">
              <a:buAutoNum type="alphaUcPeriod"/>
            </a:pPr>
            <a:r>
              <a:rPr lang="en-US" sz="2400" dirty="0"/>
              <a:t>Thymectomy is indicated only in patients with thymoma</a:t>
            </a:r>
          </a:p>
          <a:p>
            <a:pPr marL="457200" indent="-457200">
              <a:buAutoNum type="alphaUcPeriod"/>
            </a:pPr>
            <a:r>
              <a:rPr lang="en-US" sz="2400" dirty="0"/>
              <a:t>Pyridostigmine provides symptomatic relief and modifies the long-term course of the disease</a:t>
            </a:r>
          </a:p>
          <a:p>
            <a:pPr marL="457200" indent="-457200">
              <a:buAutoNum type="alphaUcPeriod"/>
            </a:pPr>
            <a:r>
              <a:rPr lang="en-US" sz="2400" dirty="0"/>
              <a:t>Corticosteroids are not known to cause transient worsening of symptoms</a:t>
            </a:r>
          </a:p>
          <a:p>
            <a:pPr marL="0" indent="0">
              <a:buNone/>
            </a:pPr>
            <a:endParaRPr lang="en-US" sz="2400" dirty="0"/>
          </a:p>
          <a:p>
            <a:pPr marL="457200" indent="-457200">
              <a:buAutoNum type="alphaUcPeriod"/>
            </a:pPr>
            <a:endParaRPr lang="en-US" sz="2400" dirty="0"/>
          </a:p>
        </p:txBody>
      </p:sp>
    </p:spTree>
    <p:extLst>
      <p:ext uri="{BB962C8B-B14F-4D97-AF65-F5344CB8AC3E}">
        <p14:creationId xmlns:p14="http://schemas.microsoft.com/office/powerpoint/2010/main" val="1984456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4B8C2-E110-A7B1-91DA-56A73CFB0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F2AB1A-8237-FBED-8A33-C7B8B2A3DCD8}"/>
              </a:ext>
            </a:extLst>
          </p:cNvPr>
          <p:cNvSpPr>
            <a:spLocks noGrp="1"/>
          </p:cNvSpPr>
          <p:nvPr>
            <p:ph type="title"/>
          </p:nvPr>
        </p:nvSpPr>
        <p:spPr>
          <a:xfrm>
            <a:off x="838200" y="365125"/>
            <a:ext cx="10515600" cy="595051"/>
          </a:xfrm>
        </p:spPr>
        <p:txBody>
          <a:bodyPr>
            <a:normAutofit fontScale="90000"/>
          </a:bodyPr>
          <a:lstStyle/>
          <a:p>
            <a:r>
              <a:rPr lang="en-US" dirty="0"/>
              <a:t>Case 1</a:t>
            </a:r>
          </a:p>
        </p:txBody>
      </p:sp>
      <p:sp>
        <p:nvSpPr>
          <p:cNvPr id="3" name="Content Placeholder 2">
            <a:extLst>
              <a:ext uri="{FF2B5EF4-FFF2-40B4-BE49-F238E27FC236}">
                <a16:creationId xmlns:a16="http://schemas.microsoft.com/office/drawing/2014/main" id="{CD874A0A-C6DB-B674-6298-8B79DD110417}"/>
              </a:ext>
            </a:extLst>
          </p:cNvPr>
          <p:cNvSpPr>
            <a:spLocks noGrp="1"/>
          </p:cNvSpPr>
          <p:nvPr>
            <p:ph idx="1"/>
          </p:nvPr>
        </p:nvSpPr>
        <p:spPr>
          <a:xfrm>
            <a:off x="838200" y="994353"/>
            <a:ext cx="10515600" cy="5182610"/>
          </a:xfrm>
        </p:spPr>
        <p:txBody>
          <a:bodyPr vert="horz" lIns="91440" tIns="45720" rIns="91440" bIns="45720" rtlCol="0" anchor="t">
            <a:normAutofit lnSpcReduction="10000"/>
          </a:bodyPr>
          <a:lstStyle/>
          <a:p>
            <a:pPr marL="0" indent="0">
              <a:buNone/>
            </a:pPr>
            <a:r>
              <a:rPr lang="en-US" sz="1800" dirty="0"/>
              <a:t>A 66yo man with PMH of HTN, HLD, tobacco use presents to the ED complaining of a 2 week history of marked slurring of speech, difficulty swallowing, and trouble holding his head up. He states a similar episode occurring 2 years earlier, but symptoms had only included diplopia up until he had a flu-like illness 2 weeks earlier. He was diagnosed with a condition that he forgets the name of but does not take medications for it. On examination, he has bilateral ptosis and severe dysarthria. He cannot hold his head up off the bed when supine. He later becomes tachypneic and is using accessory muscles to breathe. His negative inspiratory force is –15 cm H2O. He is now admitted to the ICU and intubated. </a:t>
            </a:r>
          </a:p>
          <a:p>
            <a:pPr marL="0" indent="0">
              <a:buNone/>
            </a:pPr>
            <a:r>
              <a:rPr lang="en-US" sz="2400" dirty="0"/>
              <a:t>Regarding the management of patients with myasthenia gravis, which of the following is correct?</a:t>
            </a:r>
          </a:p>
          <a:p>
            <a:pPr marL="0" indent="0">
              <a:buNone/>
            </a:pPr>
            <a:endParaRPr lang="en-US" sz="2400" dirty="0"/>
          </a:p>
          <a:p>
            <a:pPr marL="457200" indent="-457200">
              <a:buAutoNum type="alphaUcPeriod"/>
            </a:pPr>
            <a:r>
              <a:rPr lang="en-US" sz="2400" b="1" dirty="0">
                <a:solidFill>
                  <a:schemeClr val="accent6"/>
                </a:solidFill>
              </a:rPr>
              <a:t>Aminoglycosides and beta blockers should be avoided, as they can exacerbate the disease</a:t>
            </a:r>
          </a:p>
          <a:p>
            <a:pPr marL="457200" indent="-457200">
              <a:buAutoNum type="alphaUcPeriod"/>
            </a:pPr>
            <a:r>
              <a:rPr lang="en-US" sz="2400" dirty="0"/>
              <a:t>Thymectomy is indicated only in patients with thymoma</a:t>
            </a:r>
          </a:p>
          <a:p>
            <a:pPr marL="457200" indent="-457200">
              <a:buAutoNum type="alphaUcPeriod"/>
            </a:pPr>
            <a:r>
              <a:rPr lang="en-US" sz="2400" dirty="0"/>
              <a:t>Pyridostigmine provides symptomatic relief and modifies the long-term course of the disease</a:t>
            </a:r>
          </a:p>
          <a:p>
            <a:pPr marL="457200" indent="-457200">
              <a:buAutoNum type="alphaUcPeriod"/>
            </a:pPr>
            <a:r>
              <a:rPr lang="en-US" sz="2400" dirty="0"/>
              <a:t>Corticosteroids are not known to cause transient worsening of symptoms</a:t>
            </a:r>
          </a:p>
          <a:p>
            <a:pPr marL="0" indent="0">
              <a:buNone/>
            </a:pPr>
            <a:endParaRPr lang="en-US" sz="2400" dirty="0"/>
          </a:p>
          <a:p>
            <a:pPr marL="457200" indent="-457200">
              <a:buAutoNum type="alphaUcPeriod"/>
            </a:pPr>
            <a:endParaRPr lang="en-US" sz="2400" dirty="0"/>
          </a:p>
        </p:txBody>
      </p:sp>
    </p:spTree>
    <p:extLst>
      <p:ext uri="{BB962C8B-B14F-4D97-AF65-F5344CB8AC3E}">
        <p14:creationId xmlns:p14="http://schemas.microsoft.com/office/powerpoint/2010/main" val="2559618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489F2-D4C8-4BC2-3BD7-90416FE3B486}"/>
              </a:ext>
            </a:extLst>
          </p:cNvPr>
          <p:cNvSpPr>
            <a:spLocks noGrp="1"/>
          </p:cNvSpPr>
          <p:nvPr>
            <p:ph type="title"/>
          </p:nvPr>
        </p:nvSpPr>
        <p:spPr/>
        <p:txBody>
          <a:bodyPr/>
          <a:lstStyle/>
          <a:p>
            <a:r>
              <a:rPr lang="en-US" dirty="0"/>
              <a:t>Myasthenic Gravis</a:t>
            </a:r>
          </a:p>
        </p:txBody>
      </p:sp>
      <p:sp>
        <p:nvSpPr>
          <p:cNvPr id="3" name="Content Placeholder 2">
            <a:extLst>
              <a:ext uri="{FF2B5EF4-FFF2-40B4-BE49-F238E27FC236}">
                <a16:creationId xmlns:a16="http://schemas.microsoft.com/office/drawing/2014/main" id="{64044D72-5D05-DC67-BE6D-1843D720D754}"/>
              </a:ext>
            </a:extLst>
          </p:cNvPr>
          <p:cNvSpPr>
            <a:spLocks noGrp="1"/>
          </p:cNvSpPr>
          <p:nvPr>
            <p:ph idx="1"/>
          </p:nvPr>
        </p:nvSpPr>
        <p:spPr>
          <a:xfrm>
            <a:off x="838200" y="1774825"/>
            <a:ext cx="10515600" cy="4747578"/>
          </a:xfrm>
        </p:spPr>
        <p:txBody>
          <a:bodyPr vert="horz" lIns="91440" tIns="45720" rIns="91440" bIns="45720" rtlCol="0" anchor="t">
            <a:normAutofit fontScale="92500" lnSpcReduction="20000"/>
          </a:bodyPr>
          <a:lstStyle/>
          <a:p>
            <a:pPr marL="457200" indent="-457200"/>
            <a:r>
              <a:rPr lang="en-US" dirty="0"/>
              <a:t>MG – autoimmune disease caused by antibodies directed against the acetylcholine receptor, which results  in impaired neuromuscular transmission </a:t>
            </a:r>
          </a:p>
          <a:p>
            <a:pPr marL="457200" indent="-457200"/>
            <a:r>
              <a:rPr lang="en-US" dirty="0"/>
              <a:t>Characteristic findings:</a:t>
            </a:r>
          </a:p>
          <a:p>
            <a:pPr marL="914400" lvl="1">
              <a:buFont typeface="Courier New" panose="020B0604020202020204" pitchFamily="34" charset="0"/>
              <a:buChar char="o"/>
            </a:pPr>
            <a:r>
              <a:rPr lang="en-US" dirty="0"/>
              <a:t>Ptosis or diplopia (typically the first manifestation in patients)</a:t>
            </a:r>
          </a:p>
          <a:p>
            <a:pPr marL="914400" lvl="1">
              <a:buFont typeface="Courier New" panose="020B0604020202020204" pitchFamily="34" charset="0"/>
              <a:buChar char="o"/>
            </a:pPr>
            <a:r>
              <a:rPr lang="en-US" dirty="0"/>
              <a:t>Muscle weakness, bulbar symptoms</a:t>
            </a:r>
          </a:p>
          <a:p>
            <a:pPr marL="914400" lvl="1">
              <a:buFont typeface="Courier New" panose="020B0604020202020204" pitchFamily="34" charset="0"/>
              <a:buChar char="o"/>
            </a:pPr>
            <a:r>
              <a:rPr lang="en-US" dirty="0"/>
              <a:t>Dysphagia and dyspnea</a:t>
            </a:r>
          </a:p>
          <a:p>
            <a:pPr marL="914400" lvl="1">
              <a:buFont typeface="Courier New" panose="020B0604020202020204" pitchFamily="34" charset="0"/>
              <a:buChar char="o"/>
            </a:pPr>
            <a:r>
              <a:rPr lang="en-US" dirty="0"/>
              <a:t>Normal DTRs and sensation</a:t>
            </a:r>
          </a:p>
          <a:p>
            <a:pPr marL="457200" indent="-457200"/>
            <a:r>
              <a:rPr lang="en-US" dirty="0"/>
              <a:t>Labs and imaging</a:t>
            </a:r>
          </a:p>
          <a:p>
            <a:pPr marL="914400" lvl="1">
              <a:buFont typeface="Courier New" panose="020B0604020202020204" pitchFamily="34" charset="0"/>
              <a:buChar char="o"/>
            </a:pPr>
            <a:r>
              <a:rPr lang="en-US" dirty="0"/>
              <a:t>Positive Anti-</a:t>
            </a:r>
            <a:r>
              <a:rPr lang="en-US" err="1"/>
              <a:t>ACh</a:t>
            </a:r>
            <a:r>
              <a:rPr lang="en-US" dirty="0"/>
              <a:t> Receptor Ab titer (NEGATIVE TITER DOES NOT RULE OUT MG)</a:t>
            </a:r>
          </a:p>
          <a:p>
            <a:pPr marL="1371600" lvl="2">
              <a:buFont typeface="Wingdings" panose="020B0604020202020204" pitchFamily="34" charset="0"/>
              <a:buChar char="§"/>
            </a:pPr>
            <a:r>
              <a:rPr lang="en-US" err="1"/>
              <a:t>AChR</a:t>
            </a:r>
            <a:r>
              <a:rPr lang="en-US" dirty="0"/>
              <a:t> binding/blocking/modulating Ab</a:t>
            </a:r>
          </a:p>
          <a:p>
            <a:pPr marL="1371600" lvl="2">
              <a:buFont typeface="Wingdings" panose="020B0604020202020204" pitchFamily="34" charset="0"/>
              <a:buChar char="§"/>
            </a:pPr>
            <a:r>
              <a:rPr lang="en-US" dirty="0"/>
              <a:t>Anti-</a:t>
            </a:r>
            <a:r>
              <a:rPr lang="en-US" dirty="0" err="1"/>
              <a:t>MuSK</a:t>
            </a:r>
            <a:r>
              <a:rPr lang="en-US" dirty="0"/>
              <a:t> antibody</a:t>
            </a:r>
          </a:p>
          <a:p>
            <a:pPr marL="1371600" lvl="2">
              <a:buFont typeface="Wingdings" panose="020B0604020202020204" pitchFamily="34" charset="0"/>
              <a:buChar char="§"/>
            </a:pPr>
            <a:r>
              <a:rPr lang="en-US" dirty="0"/>
              <a:t>TSH level</a:t>
            </a:r>
          </a:p>
          <a:p>
            <a:pPr marL="1371600" lvl="2">
              <a:buFont typeface="Wingdings" panose="020B0604020202020204" pitchFamily="34" charset="0"/>
              <a:buChar char="§"/>
            </a:pPr>
            <a:r>
              <a:rPr lang="en-US" dirty="0"/>
              <a:t>CT chest to r/o thymoma</a:t>
            </a:r>
          </a:p>
          <a:p>
            <a:pPr marL="914400" lvl="1">
              <a:buFont typeface="Courier New" panose="020B0604020202020204" pitchFamily="34" charset="0"/>
              <a:buChar char="o"/>
            </a:pPr>
            <a:endParaRPr lang="en-US" dirty="0"/>
          </a:p>
        </p:txBody>
      </p:sp>
    </p:spTree>
    <p:extLst>
      <p:ext uri="{BB962C8B-B14F-4D97-AF65-F5344CB8AC3E}">
        <p14:creationId xmlns:p14="http://schemas.microsoft.com/office/powerpoint/2010/main" val="1855159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7A9F5-E2D2-078E-EEB2-671EEF4B8C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C068F-2BF3-BA41-7053-4F8160EC8669}"/>
              </a:ext>
            </a:extLst>
          </p:cNvPr>
          <p:cNvSpPr>
            <a:spLocks noGrp="1"/>
          </p:cNvSpPr>
          <p:nvPr>
            <p:ph type="title"/>
          </p:nvPr>
        </p:nvSpPr>
        <p:spPr/>
        <p:txBody>
          <a:bodyPr/>
          <a:lstStyle/>
          <a:p>
            <a:r>
              <a:rPr lang="en-US" dirty="0"/>
              <a:t>Myasthenic Gravis</a:t>
            </a:r>
          </a:p>
        </p:txBody>
      </p:sp>
      <p:sp>
        <p:nvSpPr>
          <p:cNvPr id="3" name="Content Placeholder 2">
            <a:extLst>
              <a:ext uri="{FF2B5EF4-FFF2-40B4-BE49-F238E27FC236}">
                <a16:creationId xmlns:a16="http://schemas.microsoft.com/office/drawing/2014/main" id="{EA2C0782-4C20-0514-53FC-BF7A33215DE6}"/>
              </a:ext>
            </a:extLst>
          </p:cNvPr>
          <p:cNvSpPr>
            <a:spLocks noGrp="1"/>
          </p:cNvSpPr>
          <p:nvPr>
            <p:ph idx="1"/>
          </p:nvPr>
        </p:nvSpPr>
        <p:spPr>
          <a:xfrm>
            <a:off x="838200" y="1774825"/>
            <a:ext cx="10515600" cy="4747578"/>
          </a:xfrm>
        </p:spPr>
        <p:txBody>
          <a:bodyPr vert="horz" lIns="91440" tIns="45720" rIns="91440" bIns="45720" rtlCol="0" anchor="t">
            <a:normAutofit lnSpcReduction="10000"/>
          </a:bodyPr>
          <a:lstStyle/>
          <a:p>
            <a:pPr marL="457200" indent="-457200"/>
            <a:r>
              <a:rPr lang="en-US" dirty="0"/>
              <a:t>EMG/NCS</a:t>
            </a:r>
          </a:p>
          <a:p>
            <a:pPr marL="914400" lvl="1" indent="-457200">
              <a:buFont typeface="Courier New" panose="020B0604020202020204" pitchFamily="34" charset="0"/>
              <a:buChar char="o"/>
            </a:pPr>
            <a:r>
              <a:rPr lang="en-US" dirty="0"/>
              <a:t>Decremental response to repetitive nerve stimulation on EMG due to the supply of acetylcholine fails to keep up with the demand</a:t>
            </a:r>
          </a:p>
          <a:p>
            <a:pPr marL="457200"/>
            <a:r>
              <a:rPr lang="en-US" dirty="0"/>
              <a:t>Treatment</a:t>
            </a:r>
          </a:p>
          <a:p>
            <a:pPr marL="914400" lvl="1" indent="-457200">
              <a:buFont typeface="Courier New" panose="020B0604020202020204" pitchFamily="34" charset="0"/>
              <a:buChar char="o"/>
            </a:pPr>
            <a:r>
              <a:rPr lang="en-US" dirty="0"/>
              <a:t>Pyridostigmine is initial therapy for regular MG</a:t>
            </a:r>
          </a:p>
          <a:p>
            <a:pPr marL="914400" lvl="1" indent="-457200">
              <a:buFont typeface="Courier New" panose="020B0604020202020204" pitchFamily="34" charset="0"/>
              <a:buChar char="o"/>
            </a:pPr>
            <a:r>
              <a:rPr lang="en-US" dirty="0"/>
              <a:t>Steroids</a:t>
            </a:r>
          </a:p>
          <a:p>
            <a:pPr marL="1371600" lvl="2">
              <a:buFont typeface="Wingdings" panose="020B0604020202020204" pitchFamily="34" charset="0"/>
              <a:buChar char="§"/>
            </a:pPr>
            <a:r>
              <a:rPr lang="en-US" dirty="0"/>
              <a:t>Approximately 1/3 of patients will have WORSENING of their myasthenia symptoms at the onset of steroid therapy that can last up to 10 days. When symptoms are severe they may need IVIg or PLEX</a:t>
            </a:r>
          </a:p>
          <a:p>
            <a:pPr marL="914400" lvl="1" indent="-457200">
              <a:buFont typeface="Courier New" panose="020B0604020202020204" pitchFamily="34" charset="0"/>
              <a:buChar char="o"/>
            </a:pPr>
            <a:r>
              <a:rPr lang="en-US" dirty="0"/>
              <a:t>Secondary immunosuppression</a:t>
            </a:r>
          </a:p>
          <a:p>
            <a:pPr marL="1371600" lvl="2">
              <a:buFont typeface="Wingdings" panose="020B0604020202020204" pitchFamily="34" charset="0"/>
              <a:buChar char="§"/>
            </a:pPr>
            <a:r>
              <a:rPr lang="en-US" dirty="0"/>
              <a:t>Azathioprine, mycophenolate, methotrexate, etc.</a:t>
            </a:r>
          </a:p>
          <a:p>
            <a:pPr marL="1371600" lvl="2">
              <a:buFont typeface="Wingdings" panose="020B0604020202020204" pitchFamily="34" charset="0"/>
              <a:buChar char="§"/>
            </a:pPr>
            <a:r>
              <a:rPr lang="en-US" dirty="0"/>
              <a:t>Eculizumab (Soliris), </a:t>
            </a:r>
            <a:r>
              <a:rPr lang="en-US" dirty="0" err="1"/>
              <a:t>Ravulizumab</a:t>
            </a:r>
            <a:r>
              <a:rPr lang="en-US" dirty="0"/>
              <a:t> (</a:t>
            </a:r>
            <a:r>
              <a:rPr lang="en-US" dirty="0" err="1"/>
              <a:t>Ultomiris</a:t>
            </a:r>
            <a:r>
              <a:rPr lang="en-US" dirty="0"/>
              <a:t>), etc.</a:t>
            </a:r>
          </a:p>
          <a:p>
            <a:pPr marL="914400" lvl="1" indent="-457200">
              <a:buFont typeface="Courier New" panose="020B0604020202020204" pitchFamily="34" charset="0"/>
              <a:buChar char="o"/>
            </a:pPr>
            <a:r>
              <a:rPr lang="en-US" dirty="0"/>
              <a:t>IVIG or PLEX</a:t>
            </a:r>
          </a:p>
          <a:p>
            <a:pPr marL="914400" lvl="1" indent="-457200">
              <a:buFont typeface="Courier New" panose="020B0604020202020204" pitchFamily="34" charset="0"/>
              <a:buChar char="o"/>
            </a:pPr>
            <a:r>
              <a:rPr lang="en-US" dirty="0"/>
              <a:t>Thymectomy</a:t>
            </a:r>
          </a:p>
          <a:p>
            <a:pPr marL="914400" lvl="1" indent="-457200">
              <a:buFont typeface="Courier New" panose="020B0604020202020204" pitchFamily="34" charset="0"/>
              <a:buChar char="o"/>
            </a:pPr>
            <a:endParaRPr lang="en-US" dirty="0"/>
          </a:p>
          <a:p>
            <a:pPr marL="914400" lvl="1" indent="-457200">
              <a:buFont typeface="Courier New" panose="020B0604020202020204" pitchFamily="34" charset="0"/>
              <a:buChar char="o"/>
            </a:pPr>
            <a:endParaRPr lang="en-US" dirty="0"/>
          </a:p>
          <a:p>
            <a:pPr marL="914400" lvl="1">
              <a:buFont typeface="Courier New" panose="020B0604020202020204" pitchFamily="34" charset="0"/>
              <a:buChar char="o"/>
            </a:pPr>
            <a:endParaRPr lang="en-US" dirty="0"/>
          </a:p>
        </p:txBody>
      </p:sp>
    </p:spTree>
    <p:extLst>
      <p:ext uri="{BB962C8B-B14F-4D97-AF65-F5344CB8AC3E}">
        <p14:creationId xmlns:p14="http://schemas.microsoft.com/office/powerpoint/2010/main" val="2351256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e77fabd-40e5-4335-9d12-298222ec242f}" enabled="1" method="Standard" siteId="{adeadcd2-3aaf-4835-b273-1ebe8a7726f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35</Slides>
  <Notes>4</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Neuromuscular Emergencies and etc.</vt:lpstr>
      <vt:lpstr>Case 1</vt:lpstr>
      <vt:lpstr>Case 1</vt:lpstr>
      <vt:lpstr>Case 1</vt:lpstr>
      <vt:lpstr>Case 1</vt:lpstr>
      <vt:lpstr>Case 1</vt:lpstr>
      <vt:lpstr>Case 1</vt:lpstr>
      <vt:lpstr>Myasthenic Gravis</vt:lpstr>
      <vt:lpstr>Myasthenic Gravis</vt:lpstr>
      <vt:lpstr>Myasthenic Crisis</vt:lpstr>
      <vt:lpstr>IVIG vs. PLEX</vt:lpstr>
      <vt:lpstr>Case 2</vt:lpstr>
      <vt:lpstr>Case 2</vt:lpstr>
      <vt:lpstr>Case 2</vt:lpstr>
      <vt:lpstr>Case 2</vt:lpstr>
      <vt:lpstr>Case 2</vt:lpstr>
      <vt:lpstr>Case 2</vt:lpstr>
      <vt:lpstr>Guillain-Barré Syndrome</vt:lpstr>
      <vt:lpstr>Guillain-Barré Syndrome</vt:lpstr>
      <vt:lpstr>Case 3</vt:lpstr>
      <vt:lpstr>Case 3</vt:lpstr>
      <vt:lpstr>Botulism</vt:lpstr>
      <vt:lpstr>Botulism</vt:lpstr>
      <vt:lpstr>Case 4</vt:lpstr>
      <vt:lpstr>Case 4</vt:lpstr>
      <vt:lpstr>Case 4</vt:lpstr>
      <vt:lpstr>Case 4</vt:lpstr>
      <vt:lpstr>CIDP</vt:lpstr>
      <vt:lpstr>CIDP</vt:lpstr>
      <vt:lpstr>Case 5</vt:lpstr>
      <vt:lpstr>Case 5</vt:lpstr>
      <vt:lpstr>Case 5</vt:lpstr>
      <vt:lpstr>Case 5</vt:lpstr>
      <vt:lpstr>Thyrotoxic Myopathy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827</cp:revision>
  <dcterms:created xsi:type="dcterms:W3CDTF">2025-12-01T15:47:32Z</dcterms:created>
  <dcterms:modified xsi:type="dcterms:W3CDTF">2025-12-01T22:35:47Z</dcterms:modified>
</cp:coreProperties>
</file>