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8" r:id="rId5"/>
  </p:sldMasterIdLst>
  <p:sldIdLst>
    <p:sldId id="257" r:id="rId6"/>
    <p:sldId id="318" r:id="rId7"/>
    <p:sldId id="314" r:id="rId8"/>
    <p:sldId id="319" r:id="rId9"/>
    <p:sldId id="282" r:id="rId10"/>
    <p:sldId id="320" r:id="rId11"/>
    <p:sldId id="317" r:id="rId12"/>
    <p:sldId id="288" r:id="rId13"/>
    <p:sldId id="289" r:id="rId14"/>
    <p:sldId id="329" r:id="rId15"/>
    <p:sldId id="291" r:id="rId16"/>
    <p:sldId id="292" r:id="rId17"/>
    <p:sldId id="297" r:id="rId18"/>
    <p:sldId id="298" r:id="rId19"/>
    <p:sldId id="330" r:id="rId20"/>
    <p:sldId id="321" r:id="rId21"/>
    <p:sldId id="304" r:id="rId22"/>
    <p:sldId id="331" r:id="rId23"/>
    <p:sldId id="305" r:id="rId24"/>
    <p:sldId id="323" r:id="rId25"/>
    <p:sldId id="324" r:id="rId26"/>
    <p:sldId id="332" r:id="rId27"/>
    <p:sldId id="325" r:id="rId28"/>
    <p:sldId id="309" r:id="rId29"/>
    <p:sldId id="333" r:id="rId30"/>
    <p:sldId id="310" r:id="rId31"/>
    <p:sldId id="311" r:id="rId32"/>
    <p:sldId id="334" r:id="rId33"/>
    <p:sldId id="335" r:id="rId34"/>
    <p:sldId id="337" r:id="rId35"/>
    <p:sldId id="338" r:id="rId36"/>
    <p:sldId id="31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60646-5586-4188-B485-A07C4C5FF7A4}" v="22" dt="2023-06-28T18:34:04.279"/>
    <p1510:client id="{571A59A7-A3BA-42FE-9BF9-D3D61B0EA7EA}" v="3271" dt="2023-06-28T02:56:14.869"/>
    <p1510:client id="{7F9E4C98-3E46-47A6-A967-869A9E90DFD4}" v="13" dt="2023-06-27T23:12:22.313"/>
    <p1510:client id="{AD5312B2-AFAE-418B-ADB0-1381A6BEA7B4}" v="68" dt="2023-06-28T18:35:23.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MCP IntMed Chief" userId="S::bumcpintmedchief@bannerhealth.com::7ffc74a1-8787-49ec-8805-3be4675249a6" providerId="AD" clId="Web-{7F9E4C98-3E46-47A6-A967-869A9E90DFD4}"/>
    <pc:docChg chg="modSld">
      <pc:chgData name="BUMCP IntMed Chief" userId="S::bumcpintmedchief@bannerhealth.com::7ffc74a1-8787-49ec-8805-3be4675249a6" providerId="AD" clId="Web-{7F9E4C98-3E46-47A6-A967-869A9E90DFD4}" dt="2023-06-27T23:12:22.313" v="10"/>
      <pc:docMkLst>
        <pc:docMk/>
      </pc:docMkLst>
      <pc:sldChg chg="addAnim">
        <pc:chgData name="BUMCP IntMed Chief" userId="S::bumcpintmedchief@bannerhealth.com::7ffc74a1-8787-49ec-8805-3be4675249a6" providerId="AD" clId="Web-{7F9E4C98-3E46-47A6-A967-869A9E90DFD4}" dt="2023-06-27T23:11:51.702" v="0"/>
        <pc:sldMkLst>
          <pc:docMk/>
          <pc:sldMk cId="1939569734" sldId="295"/>
        </pc:sldMkLst>
      </pc:sldChg>
      <pc:sldChg chg="addSp modSp addAnim">
        <pc:chgData name="BUMCP IntMed Chief" userId="S::bumcpintmedchief@bannerhealth.com::7ffc74a1-8787-49ec-8805-3be4675249a6" providerId="AD" clId="Web-{7F9E4C98-3E46-47A6-A967-869A9E90DFD4}" dt="2023-06-27T23:12:22.313" v="10"/>
        <pc:sldMkLst>
          <pc:docMk/>
          <pc:sldMk cId="1340406065" sldId="299"/>
        </pc:sldMkLst>
        <pc:spChg chg="add mod">
          <ac:chgData name="BUMCP IntMed Chief" userId="S::bumcpintmedchief@bannerhealth.com::7ffc74a1-8787-49ec-8805-3be4675249a6" providerId="AD" clId="Web-{7F9E4C98-3E46-47A6-A967-869A9E90DFD4}" dt="2023-06-27T23:12:21.125" v="9" actId="1076"/>
          <ac:spMkLst>
            <pc:docMk/>
            <pc:sldMk cId="1340406065" sldId="299"/>
            <ac:spMk id="4" creationId="{F999A825-981E-8865-8AFD-89F864995E23}"/>
          </ac:spMkLst>
        </pc:spChg>
        <pc:spChg chg="mod">
          <ac:chgData name="BUMCP IntMed Chief" userId="S::bumcpintmedchief@bannerhealth.com::7ffc74a1-8787-49ec-8805-3be4675249a6" providerId="AD" clId="Web-{7F9E4C98-3E46-47A6-A967-869A9E90DFD4}" dt="2023-06-27T23:12:14.094" v="6" actId="20577"/>
          <ac:spMkLst>
            <pc:docMk/>
            <pc:sldMk cId="1340406065" sldId="299"/>
            <ac:spMk id="5" creationId="{B3EB8779-4834-4FA2-6C67-B8C6DF4D314E}"/>
          </ac:spMkLst>
        </pc:spChg>
        <pc:picChg chg="mod">
          <ac:chgData name="BUMCP IntMed Chief" userId="S::bumcpintmedchief@bannerhealth.com::7ffc74a1-8787-49ec-8805-3be4675249a6" providerId="AD" clId="Web-{7F9E4C98-3E46-47A6-A967-869A9E90DFD4}" dt="2023-06-27T23:12:03.172" v="2" actId="1076"/>
          <ac:picMkLst>
            <pc:docMk/>
            <pc:sldMk cId="1340406065" sldId="299"/>
            <ac:picMk id="1026" creationId="{DA1B16B2-34EB-3AC6-FDD9-D26EF33DEE83}"/>
          </ac:picMkLst>
        </pc:picChg>
      </pc:sldChg>
    </pc:docChg>
  </pc:docChgLst>
  <pc:docChgLst>
    <pc:chgData name="Bernier, Kaelin M" userId="S::kaelin.bernier@bannerhealth.com::0ba66a6d-48b0-4d1f-bab1-d5dc85d9bea5" providerId="AD" clId="Web-{03B60646-5586-4188-B485-A07C4C5FF7A4}"/>
    <pc:docChg chg="addSld delSld modSld addMainMaster">
      <pc:chgData name="Bernier, Kaelin M" userId="S::kaelin.bernier@bannerhealth.com::0ba66a6d-48b0-4d1f-bab1-d5dc85d9bea5" providerId="AD" clId="Web-{03B60646-5586-4188-B485-A07C4C5FF7A4}" dt="2023-06-28T18:34:04.279" v="19"/>
      <pc:docMkLst>
        <pc:docMk/>
      </pc:docMkLst>
      <pc:sldChg chg="addSp delSp modSp del">
        <pc:chgData name="Bernier, Kaelin M" userId="S::kaelin.bernier@bannerhealth.com::0ba66a6d-48b0-4d1f-bab1-d5dc85d9bea5" providerId="AD" clId="Web-{03B60646-5586-4188-B485-A07C4C5FF7A4}" dt="2023-06-28T18:33:29.339" v="18"/>
        <pc:sldMkLst>
          <pc:docMk/>
          <pc:sldMk cId="2550649991" sldId="336"/>
        </pc:sldMkLst>
        <pc:spChg chg="add del mod">
          <ac:chgData name="Bernier, Kaelin M" userId="S::kaelin.bernier@bannerhealth.com::0ba66a6d-48b0-4d1f-bab1-d5dc85d9bea5" providerId="AD" clId="Web-{03B60646-5586-4188-B485-A07C4C5FF7A4}" dt="2023-06-28T18:32:59.447" v="14"/>
          <ac:spMkLst>
            <pc:docMk/>
            <pc:sldMk cId="2550649991" sldId="336"/>
            <ac:spMk id="2" creationId="{343C02E9-4F33-34A7-EB39-BCCD96DAB253}"/>
          </ac:spMkLst>
        </pc:spChg>
        <pc:spChg chg="del">
          <ac:chgData name="Bernier, Kaelin M" userId="S::kaelin.bernier@bannerhealth.com::0ba66a6d-48b0-4d1f-bab1-d5dc85d9bea5" providerId="AD" clId="Web-{03B60646-5586-4188-B485-A07C4C5FF7A4}" dt="2023-06-28T18:32:13.147" v="0"/>
          <ac:spMkLst>
            <pc:docMk/>
            <pc:sldMk cId="2550649991" sldId="336"/>
            <ac:spMk id="3" creationId="{4231971D-D1FD-3D57-2B47-D0FAC58A44C1}"/>
          </ac:spMkLst>
        </pc:spChg>
        <pc:spChg chg="add del mod">
          <ac:chgData name="Bernier, Kaelin M" userId="S::kaelin.bernier@bannerhealth.com::0ba66a6d-48b0-4d1f-bab1-d5dc85d9bea5" providerId="AD" clId="Web-{03B60646-5586-4188-B485-A07C4C5FF7A4}" dt="2023-06-28T18:32:59.447" v="14"/>
          <ac:spMkLst>
            <pc:docMk/>
            <pc:sldMk cId="2550649991" sldId="336"/>
            <ac:spMk id="6" creationId="{E0443808-6B96-26FF-F712-40F1E02CB261}"/>
          </ac:spMkLst>
        </pc:spChg>
        <pc:picChg chg="add del mod">
          <ac:chgData name="Bernier, Kaelin M" userId="S::kaelin.bernier@bannerhealth.com::0ba66a6d-48b0-4d1f-bab1-d5dc85d9bea5" providerId="AD" clId="Web-{03B60646-5586-4188-B485-A07C4C5FF7A4}" dt="2023-06-28T18:33:04.791" v="16"/>
          <ac:picMkLst>
            <pc:docMk/>
            <pc:sldMk cId="2550649991" sldId="336"/>
            <ac:picMk id="4" creationId="{F6BFCC34-D248-182A-5B55-DBA9017FFC33}"/>
          </ac:picMkLst>
        </pc:picChg>
      </pc:sldChg>
      <pc:sldChg chg="add">
        <pc:chgData name="Bernier, Kaelin M" userId="S::kaelin.bernier@bannerhealth.com::0ba66a6d-48b0-4d1f-bab1-d5dc85d9bea5" providerId="AD" clId="Web-{03B60646-5586-4188-B485-A07C4C5FF7A4}" dt="2023-06-28T18:33:23.886" v="17"/>
        <pc:sldMkLst>
          <pc:docMk/>
          <pc:sldMk cId="1613065182" sldId="337"/>
        </pc:sldMkLst>
      </pc:sldChg>
      <pc:sldChg chg="add">
        <pc:chgData name="Bernier, Kaelin M" userId="S::kaelin.bernier@bannerhealth.com::0ba66a6d-48b0-4d1f-bab1-d5dc85d9bea5" providerId="AD" clId="Web-{03B60646-5586-4188-B485-A07C4C5FF7A4}" dt="2023-06-28T18:34:04.279" v="19"/>
        <pc:sldMkLst>
          <pc:docMk/>
          <pc:sldMk cId="2337638352" sldId="338"/>
        </pc:sldMkLst>
      </pc:sldChg>
      <pc:sldMasterChg chg="add addSldLayout">
        <pc:chgData name="Bernier, Kaelin M" userId="S::kaelin.bernier@bannerhealth.com::0ba66a6d-48b0-4d1f-bab1-d5dc85d9bea5" providerId="AD" clId="Web-{03B60646-5586-4188-B485-A07C4C5FF7A4}" dt="2023-06-28T18:33:23.886" v="17"/>
        <pc:sldMasterMkLst>
          <pc:docMk/>
          <pc:sldMasterMk cId="4270379572" sldId="2147483708"/>
        </pc:sldMasterMkLst>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3192436735" sldId="2147483709"/>
          </pc:sldLayoutMkLst>
        </pc:sldLayoutChg>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3393454031" sldId="2147483710"/>
          </pc:sldLayoutMkLst>
        </pc:sldLayoutChg>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283577658" sldId="2147483711"/>
          </pc:sldLayoutMkLst>
        </pc:sldLayoutChg>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2354083397" sldId="2147483712"/>
          </pc:sldLayoutMkLst>
        </pc:sldLayoutChg>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2457598048" sldId="2147483713"/>
          </pc:sldLayoutMkLst>
        </pc:sldLayoutChg>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574744550" sldId="2147483714"/>
          </pc:sldLayoutMkLst>
        </pc:sldLayoutChg>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3803256930" sldId="2147483715"/>
          </pc:sldLayoutMkLst>
        </pc:sldLayoutChg>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3239158480" sldId="2147483716"/>
          </pc:sldLayoutMkLst>
        </pc:sldLayoutChg>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359243950" sldId="2147483717"/>
          </pc:sldLayoutMkLst>
        </pc:sldLayoutChg>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3692478702" sldId="2147483718"/>
          </pc:sldLayoutMkLst>
        </pc:sldLayoutChg>
        <pc:sldLayoutChg chg="add">
          <pc:chgData name="Bernier, Kaelin M" userId="S::kaelin.bernier@bannerhealth.com::0ba66a6d-48b0-4d1f-bab1-d5dc85d9bea5" providerId="AD" clId="Web-{03B60646-5586-4188-B485-A07C4C5FF7A4}" dt="2023-06-28T18:33:23.886" v="17"/>
          <pc:sldLayoutMkLst>
            <pc:docMk/>
            <pc:sldMasterMk cId="4270379572" sldId="2147483708"/>
            <pc:sldLayoutMk cId="3174547243" sldId="2147483719"/>
          </pc:sldLayoutMkLst>
        </pc:sldLayoutChg>
      </pc:sldMasterChg>
    </pc:docChg>
  </pc:docChgLst>
  <pc:docChgLst>
    <pc:chgData name="Bernier, Kaelin M" userId="S::kaelin.bernier@bannerhealth.com::0ba66a6d-48b0-4d1f-bab1-d5dc85d9bea5" providerId="AD" clId="Web-{571A59A7-A3BA-42FE-9BF9-D3D61B0EA7EA}"/>
    <pc:docChg chg="addSld delSld modSld sldOrd">
      <pc:chgData name="Bernier, Kaelin M" userId="S::kaelin.bernier@bannerhealth.com::0ba66a6d-48b0-4d1f-bab1-d5dc85d9bea5" providerId="AD" clId="Web-{571A59A7-A3BA-42FE-9BF9-D3D61B0EA7EA}" dt="2023-06-28T02:56:13.931" v="3067" actId="20577"/>
      <pc:docMkLst>
        <pc:docMk/>
      </pc:docMkLst>
      <pc:sldChg chg="delSp modSp del delAnim">
        <pc:chgData name="Bernier, Kaelin M" userId="S::kaelin.bernier@bannerhealth.com::0ba66a6d-48b0-4d1f-bab1-d5dc85d9bea5" providerId="AD" clId="Web-{571A59A7-A3BA-42FE-9BF9-D3D61B0EA7EA}" dt="2023-06-28T01:06:13.338" v="259"/>
        <pc:sldMkLst>
          <pc:docMk/>
          <pc:sldMk cId="3607488811" sldId="290"/>
        </pc:sldMkLst>
        <pc:spChg chg="mod">
          <ac:chgData name="Bernier, Kaelin M" userId="S::kaelin.bernier@bannerhealth.com::0ba66a6d-48b0-4d1f-bab1-d5dc85d9bea5" providerId="AD" clId="Web-{571A59A7-A3BA-42FE-9BF9-D3D61B0EA7EA}" dt="2023-06-28T00:57:34.215" v="102" actId="20577"/>
          <ac:spMkLst>
            <pc:docMk/>
            <pc:sldMk cId="3607488811" sldId="290"/>
            <ac:spMk id="3" creationId="{56E4A07E-F7DE-D4F6-0B38-9D45058E6DB0}"/>
          </ac:spMkLst>
        </pc:spChg>
        <pc:spChg chg="del mod">
          <ac:chgData name="Bernier, Kaelin M" userId="S::kaelin.bernier@bannerhealth.com::0ba66a6d-48b0-4d1f-bab1-d5dc85d9bea5" providerId="AD" clId="Web-{571A59A7-A3BA-42FE-9BF9-D3D61B0EA7EA}" dt="2023-06-28T00:57:11.870" v="96"/>
          <ac:spMkLst>
            <pc:docMk/>
            <pc:sldMk cId="3607488811" sldId="290"/>
            <ac:spMk id="5" creationId="{1BFF8D52-16E5-54A0-245E-C22C5E43EE2D}"/>
          </ac:spMkLst>
        </pc:spChg>
        <pc:spChg chg="mod">
          <ac:chgData name="Bernier, Kaelin M" userId="S::kaelin.bernier@bannerhealth.com::0ba66a6d-48b0-4d1f-bab1-d5dc85d9bea5" providerId="AD" clId="Web-{571A59A7-A3BA-42FE-9BF9-D3D61B0EA7EA}" dt="2023-06-28T01:05:59.103" v="255" actId="20577"/>
          <ac:spMkLst>
            <pc:docMk/>
            <pc:sldMk cId="3607488811" sldId="290"/>
            <ac:spMk id="11" creationId="{5348D09F-E599-A09F-9D66-7779918D9D82}"/>
          </ac:spMkLst>
        </pc:spChg>
      </pc:sldChg>
      <pc:sldChg chg="del">
        <pc:chgData name="Bernier, Kaelin M" userId="S::kaelin.bernier@bannerhealth.com::0ba66a6d-48b0-4d1f-bab1-d5dc85d9bea5" providerId="AD" clId="Web-{571A59A7-A3BA-42FE-9BF9-D3D61B0EA7EA}" dt="2023-06-28T01:07:00.183" v="263"/>
        <pc:sldMkLst>
          <pc:docMk/>
          <pc:sldMk cId="3763812527" sldId="293"/>
        </pc:sldMkLst>
      </pc:sldChg>
      <pc:sldChg chg="del">
        <pc:chgData name="Bernier, Kaelin M" userId="S::kaelin.bernier@bannerhealth.com::0ba66a6d-48b0-4d1f-bab1-d5dc85d9bea5" providerId="AD" clId="Web-{571A59A7-A3BA-42FE-9BF9-D3D61B0EA7EA}" dt="2023-06-28T01:06:54.964" v="260"/>
        <pc:sldMkLst>
          <pc:docMk/>
          <pc:sldMk cId="2677177556" sldId="294"/>
        </pc:sldMkLst>
      </pc:sldChg>
      <pc:sldChg chg="del">
        <pc:chgData name="Bernier, Kaelin M" userId="S::kaelin.bernier@bannerhealth.com::0ba66a6d-48b0-4d1f-bab1-d5dc85d9bea5" providerId="AD" clId="Web-{571A59A7-A3BA-42FE-9BF9-D3D61B0EA7EA}" dt="2023-06-28T01:06:56.214" v="261"/>
        <pc:sldMkLst>
          <pc:docMk/>
          <pc:sldMk cId="1939569734" sldId="295"/>
        </pc:sldMkLst>
      </pc:sldChg>
      <pc:sldChg chg="del">
        <pc:chgData name="Bernier, Kaelin M" userId="S::kaelin.bernier@bannerhealth.com::0ba66a6d-48b0-4d1f-bab1-d5dc85d9bea5" providerId="AD" clId="Web-{571A59A7-A3BA-42FE-9BF9-D3D61B0EA7EA}" dt="2023-06-28T01:06:57.214" v="262"/>
        <pc:sldMkLst>
          <pc:docMk/>
          <pc:sldMk cId="88962978" sldId="296"/>
        </pc:sldMkLst>
      </pc:sldChg>
      <pc:sldChg chg="modSp">
        <pc:chgData name="Bernier, Kaelin M" userId="S::kaelin.bernier@bannerhealth.com::0ba66a6d-48b0-4d1f-bab1-d5dc85d9bea5" providerId="AD" clId="Web-{571A59A7-A3BA-42FE-9BF9-D3D61B0EA7EA}" dt="2023-06-28T01:07:39.450" v="264" actId="20577"/>
        <pc:sldMkLst>
          <pc:docMk/>
          <pc:sldMk cId="123428110" sldId="297"/>
        </pc:sldMkLst>
        <pc:spChg chg="mod">
          <ac:chgData name="Bernier, Kaelin M" userId="S::kaelin.bernier@bannerhealth.com::0ba66a6d-48b0-4d1f-bab1-d5dc85d9bea5" providerId="AD" clId="Web-{571A59A7-A3BA-42FE-9BF9-D3D61B0EA7EA}" dt="2023-06-28T01:07:39.450" v="264" actId="20577"/>
          <ac:spMkLst>
            <pc:docMk/>
            <pc:sldMk cId="123428110" sldId="297"/>
            <ac:spMk id="5" creationId="{EADB7ADE-D05B-7FAE-DFC2-CA0A142E3674}"/>
          </ac:spMkLst>
        </pc:spChg>
      </pc:sldChg>
      <pc:sldChg chg="modSp">
        <pc:chgData name="Bernier, Kaelin M" userId="S::kaelin.bernier@bannerhealth.com::0ba66a6d-48b0-4d1f-bab1-d5dc85d9bea5" providerId="AD" clId="Web-{571A59A7-A3BA-42FE-9BF9-D3D61B0EA7EA}" dt="2023-06-28T01:28:59.914" v="342" actId="20577"/>
        <pc:sldMkLst>
          <pc:docMk/>
          <pc:sldMk cId="2653329265" sldId="298"/>
        </pc:sldMkLst>
        <pc:spChg chg="mod">
          <ac:chgData name="Bernier, Kaelin M" userId="S::kaelin.bernier@bannerhealth.com::0ba66a6d-48b0-4d1f-bab1-d5dc85d9bea5" providerId="AD" clId="Web-{571A59A7-A3BA-42FE-9BF9-D3D61B0EA7EA}" dt="2023-06-28T01:07:44.653" v="266" actId="20577"/>
          <ac:spMkLst>
            <pc:docMk/>
            <pc:sldMk cId="2653329265" sldId="298"/>
            <ac:spMk id="2" creationId="{88780734-A9AC-43EE-998A-357FFB61F78E}"/>
          </ac:spMkLst>
        </pc:spChg>
        <pc:spChg chg="mod">
          <ac:chgData name="Bernier, Kaelin M" userId="S::kaelin.bernier@bannerhealth.com::0ba66a6d-48b0-4d1f-bab1-d5dc85d9bea5" providerId="AD" clId="Web-{571A59A7-A3BA-42FE-9BF9-D3D61B0EA7EA}" dt="2023-06-28T01:28:59.914" v="342" actId="20577"/>
          <ac:spMkLst>
            <pc:docMk/>
            <pc:sldMk cId="2653329265" sldId="298"/>
            <ac:spMk id="3" creationId="{33622AD5-C2B3-14C7-5BEE-E1D1AD0D80EE}"/>
          </ac:spMkLst>
        </pc:spChg>
      </pc:sldChg>
      <pc:sldChg chg="modSp del">
        <pc:chgData name="Bernier, Kaelin M" userId="S::kaelin.bernier@bannerhealth.com::0ba66a6d-48b0-4d1f-bab1-d5dc85d9bea5" providerId="AD" clId="Web-{571A59A7-A3BA-42FE-9BF9-D3D61B0EA7EA}" dt="2023-06-28T01:35:09.767" v="492"/>
        <pc:sldMkLst>
          <pc:docMk/>
          <pc:sldMk cId="1340406065" sldId="299"/>
        </pc:sldMkLst>
        <pc:spChg chg="mod">
          <ac:chgData name="Bernier, Kaelin M" userId="S::kaelin.bernier@bannerhealth.com::0ba66a6d-48b0-4d1f-bab1-d5dc85d9bea5" providerId="AD" clId="Web-{571A59A7-A3BA-42FE-9BF9-D3D61B0EA7EA}" dt="2023-06-28T01:34:23.061" v="490" actId="20577"/>
          <ac:spMkLst>
            <pc:docMk/>
            <pc:sldMk cId="1340406065" sldId="299"/>
            <ac:spMk id="2" creationId="{FB9A896E-0B0F-6DFB-9A8A-DBBD48B560A2}"/>
          </ac:spMkLst>
        </pc:spChg>
        <pc:spChg chg="mod">
          <ac:chgData name="Bernier, Kaelin M" userId="S::kaelin.bernier@bannerhealth.com::0ba66a6d-48b0-4d1f-bab1-d5dc85d9bea5" providerId="AD" clId="Web-{571A59A7-A3BA-42FE-9BF9-D3D61B0EA7EA}" dt="2023-06-28T01:34:26.342" v="491" actId="20577"/>
          <ac:spMkLst>
            <pc:docMk/>
            <pc:sldMk cId="1340406065" sldId="299"/>
            <ac:spMk id="3" creationId="{56603A21-12D7-07B1-D49A-F9B2CEB94FE2}"/>
          </ac:spMkLst>
        </pc:spChg>
      </pc:sldChg>
      <pc:sldChg chg="modSp del">
        <pc:chgData name="Bernier, Kaelin M" userId="S::kaelin.bernier@bannerhealth.com::0ba66a6d-48b0-4d1f-bab1-d5dc85d9bea5" providerId="AD" clId="Web-{571A59A7-A3BA-42FE-9BF9-D3D61B0EA7EA}" dt="2023-06-28T02:15:04.042" v="2007"/>
        <pc:sldMkLst>
          <pc:docMk/>
          <pc:sldMk cId="832950785" sldId="300"/>
        </pc:sldMkLst>
        <pc:spChg chg="mod">
          <ac:chgData name="Bernier, Kaelin M" userId="S::kaelin.bernier@bannerhealth.com::0ba66a6d-48b0-4d1f-bab1-d5dc85d9bea5" providerId="AD" clId="Web-{571A59A7-A3BA-42FE-9BF9-D3D61B0EA7EA}" dt="2023-06-28T01:35:22.143" v="493" actId="20577"/>
          <ac:spMkLst>
            <pc:docMk/>
            <pc:sldMk cId="832950785" sldId="300"/>
            <ac:spMk id="2" creationId="{F3339C15-3690-B4E6-26E3-8EF9590911BD}"/>
          </ac:spMkLst>
        </pc:spChg>
      </pc:sldChg>
      <pc:sldChg chg="modSp">
        <pc:chgData name="Bernier, Kaelin M" userId="S::kaelin.bernier@bannerhealth.com::0ba66a6d-48b0-4d1f-bab1-d5dc85d9bea5" providerId="AD" clId="Web-{571A59A7-A3BA-42FE-9BF9-D3D61B0EA7EA}" dt="2023-06-28T01:35:32.815" v="495" actId="20577"/>
        <pc:sldMkLst>
          <pc:docMk/>
          <pc:sldMk cId="3056393986" sldId="304"/>
        </pc:sldMkLst>
        <pc:spChg chg="mod">
          <ac:chgData name="Bernier, Kaelin M" userId="S::kaelin.bernier@bannerhealth.com::0ba66a6d-48b0-4d1f-bab1-d5dc85d9bea5" providerId="AD" clId="Web-{571A59A7-A3BA-42FE-9BF9-D3D61B0EA7EA}" dt="2023-06-28T01:35:32.815" v="495" actId="20577"/>
          <ac:spMkLst>
            <pc:docMk/>
            <pc:sldMk cId="3056393986" sldId="304"/>
            <ac:spMk id="2" creationId="{C569A623-38B7-1547-7D94-6CD54B02953B}"/>
          </ac:spMkLst>
        </pc:spChg>
      </pc:sldChg>
      <pc:sldChg chg="addSp delSp modSp delAnim">
        <pc:chgData name="Bernier, Kaelin M" userId="S::kaelin.bernier@bannerhealth.com::0ba66a6d-48b0-4d1f-bab1-d5dc85d9bea5" providerId="AD" clId="Web-{571A59A7-A3BA-42FE-9BF9-D3D61B0EA7EA}" dt="2023-06-28T02:15:38.013" v="2010"/>
        <pc:sldMkLst>
          <pc:docMk/>
          <pc:sldMk cId="2363170940" sldId="305"/>
        </pc:sldMkLst>
        <pc:spChg chg="mod">
          <ac:chgData name="Bernier, Kaelin M" userId="S::kaelin.bernier@bannerhealth.com::0ba66a6d-48b0-4d1f-bab1-d5dc85d9bea5" providerId="AD" clId="Web-{571A59A7-A3BA-42FE-9BF9-D3D61B0EA7EA}" dt="2023-06-28T02:05:15.221" v="1433" actId="20577"/>
          <ac:spMkLst>
            <pc:docMk/>
            <pc:sldMk cId="2363170940" sldId="305"/>
            <ac:spMk id="2" creationId="{126BA1A2-E005-053F-6841-79724781F994}"/>
          </ac:spMkLst>
        </pc:spChg>
        <pc:spChg chg="del">
          <ac:chgData name="Bernier, Kaelin M" userId="S::kaelin.bernier@bannerhealth.com::0ba66a6d-48b0-4d1f-bab1-d5dc85d9bea5" providerId="AD" clId="Web-{571A59A7-A3BA-42FE-9BF9-D3D61B0EA7EA}" dt="2023-06-28T02:08:29.171" v="1705"/>
          <ac:spMkLst>
            <pc:docMk/>
            <pc:sldMk cId="2363170940" sldId="305"/>
            <ac:spMk id="3" creationId="{BE0F513F-E58D-F5AF-AAC3-C39A25FDBCC9}"/>
          </ac:spMkLst>
        </pc:spChg>
        <pc:spChg chg="mod">
          <ac:chgData name="Bernier, Kaelin M" userId="S::kaelin.bernier@bannerhealth.com::0ba66a6d-48b0-4d1f-bab1-d5dc85d9bea5" providerId="AD" clId="Web-{571A59A7-A3BA-42FE-9BF9-D3D61B0EA7EA}" dt="2023-06-28T02:08:45.641" v="1708" actId="1076"/>
          <ac:spMkLst>
            <pc:docMk/>
            <pc:sldMk cId="2363170940" sldId="305"/>
            <ac:spMk id="5" creationId="{58D52638-9999-1908-319A-7B8D5D4A8CF4}"/>
          </ac:spMkLst>
        </pc:spChg>
        <pc:spChg chg="add del mod">
          <ac:chgData name="Bernier, Kaelin M" userId="S::kaelin.bernier@bannerhealth.com::0ba66a6d-48b0-4d1f-bab1-d5dc85d9bea5" providerId="AD" clId="Web-{571A59A7-A3BA-42FE-9BF9-D3D61B0EA7EA}" dt="2023-06-28T02:08:38.359" v="1707"/>
          <ac:spMkLst>
            <pc:docMk/>
            <pc:sldMk cId="2363170940" sldId="305"/>
            <ac:spMk id="6" creationId="{373AFACB-F03A-82A4-3616-49DC422FCBE3}"/>
          </ac:spMkLst>
        </pc:spChg>
        <pc:spChg chg="mod">
          <ac:chgData name="Bernier, Kaelin M" userId="S::kaelin.bernier@bannerhealth.com::0ba66a6d-48b0-4d1f-bab1-d5dc85d9bea5" providerId="AD" clId="Web-{571A59A7-A3BA-42FE-9BF9-D3D61B0EA7EA}" dt="2023-06-28T02:08:53.611" v="1709" actId="1076"/>
          <ac:spMkLst>
            <pc:docMk/>
            <pc:sldMk cId="2363170940" sldId="305"/>
            <ac:spMk id="7" creationId="{13459268-0AF6-6306-59AC-4C461CF1293E}"/>
          </ac:spMkLst>
        </pc:spChg>
        <pc:spChg chg="mod">
          <ac:chgData name="Bernier, Kaelin M" userId="S::kaelin.bernier@bannerhealth.com::0ba66a6d-48b0-4d1f-bab1-d5dc85d9bea5" providerId="AD" clId="Web-{571A59A7-A3BA-42FE-9BF9-D3D61B0EA7EA}" dt="2023-06-28T02:09:00.267" v="1710" actId="1076"/>
          <ac:spMkLst>
            <pc:docMk/>
            <pc:sldMk cId="2363170940" sldId="305"/>
            <ac:spMk id="9" creationId="{EA7029A9-7EAA-13F3-5E23-D4FB74CC19CC}"/>
          </ac:spMkLst>
        </pc:spChg>
      </pc:sldChg>
      <pc:sldChg chg="modSp">
        <pc:chgData name="Bernier, Kaelin M" userId="S::kaelin.bernier@bannerhealth.com::0ba66a6d-48b0-4d1f-bab1-d5dc85d9bea5" providerId="AD" clId="Web-{571A59A7-A3BA-42FE-9BF9-D3D61B0EA7EA}" dt="2023-06-28T02:13:32.707" v="2001" actId="20577"/>
        <pc:sldMkLst>
          <pc:docMk/>
          <pc:sldMk cId="267982360" sldId="309"/>
        </pc:sldMkLst>
        <pc:spChg chg="mod">
          <ac:chgData name="Bernier, Kaelin M" userId="S::kaelin.bernier@bannerhealth.com::0ba66a6d-48b0-4d1f-bab1-d5dc85d9bea5" providerId="AD" clId="Web-{571A59A7-A3BA-42FE-9BF9-D3D61B0EA7EA}" dt="2023-06-28T02:13:32.707" v="2001" actId="20577"/>
          <ac:spMkLst>
            <pc:docMk/>
            <pc:sldMk cId="267982360" sldId="309"/>
            <ac:spMk id="2" creationId="{9A96ACBB-83B5-8DE0-AB8D-370A51900E83}"/>
          </ac:spMkLst>
        </pc:spChg>
      </pc:sldChg>
      <pc:sldChg chg="modSp">
        <pc:chgData name="Bernier, Kaelin M" userId="S::kaelin.bernier@bannerhealth.com::0ba66a6d-48b0-4d1f-bab1-d5dc85d9bea5" providerId="AD" clId="Web-{571A59A7-A3BA-42FE-9BF9-D3D61B0EA7EA}" dt="2023-06-28T02:13:37.583" v="2002" actId="20577"/>
        <pc:sldMkLst>
          <pc:docMk/>
          <pc:sldMk cId="1173017749" sldId="310"/>
        </pc:sldMkLst>
        <pc:spChg chg="mod">
          <ac:chgData name="Bernier, Kaelin M" userId="S::kaelin.bernier@bannerhealth.com::0ba66a6d-48b0-4d1f-bab1-d5dc85d9bea5" providerId="AD" clId="Web-{571A59A7-A3BA-42FE-9BF9-D3D61B0EA7EA}" dt="2023-06-28T02:13:37.583" v="2002" actId="20577"/>
          <ac:spMkLst>
            <pc:docMk/>
            <pc:sldMk cId="1173017749" sldId="310"/>
            <ac:spMk id="2" creationId="{D622BDC0-8267-5162-2F96-71EB59F008BC}"/>
          </ac:spMkLst>
        </pc:spChg>
      </pc:sldChg>
      <pc:sldChg chg="modSp">
        <pc:chgData name="Bernier, Kaelin M" userId="S::kaelin.bernier@bannerhealth.com::0ba66a6d-48b0-4d1f-bab1-d5dc85d9bea5" providerId="AD" clId="Web-{571A59A7-A3BA-42FE-9BF9-D3D61B0EA7EA}" dt="2023-06-28T02:13:41.411" v="2004" actId="20577"/>
        <pc:sldMkLst>
          <pc:docMk/>
          <pc:sldMk cId="575097975" sldId="311"/>
        </pc:sldMkLst>
        <pc:spChg chg="mod">
          <ac:chgData name="Bernier, Kaelin M" userId="S::kaelin.bernier@bannerhealth.com::0ba66a6d-48b0-4d1f-bab1-d5dc85d9bea5" providerId="AD" clId="Web-{571A59A7-A3BA-42FE-9BF9-D3D61B0EA7EA}" dt="2023-06-28T02:13:41.411" v="2004" actId="20577"/>
          <ac:spMkLst>
            <pc:docMk/>
            <pc:sldMk cId="575097975" sldId="311"/>
            <ac:spMk id="2" creationId="{60A13F22-178A-9A87-81A3-5B2102D36C4C}"/>
          </ac:spMkLst>
        </pc:spChg>
      </pc:sldChg>
      <pc:sldChg chg="modSp">
        <pc:chgData name="Bernier, Kaelin M" userId="S::kaelin.bernier@bannerhealth.com::0ba66a6d-48b0-4d1f-bab1-d5dc85d9bea5" providerId="AD" clId="Web-{571A59A7-A3BA-42FE-9BF9-D3D61B0EA7EA}" dt="2023-06-28T00:51:26.281" v="65"/>
        <pc:sldMkLst>
          <pc:docMk/>
          <pc:sldMk cId="17766919" sldId="317"/>
        </pc:sldMkLst>
        <pc:graphicFrameChg chg="mod modGraphic">
          <ac:chgData name="Bernier, Kaelin M" userId="S::kaelin.bernier@bannerhealth.com::0ba66a6d-48b0-4d1f-bab1-d5dc85d9bea5" providerId="AD" clId="Web-{571A59A7-A3BA-42FE-9BF9-D3D61B0EA7EA}" dt="2023-06-28T00:46:13.523" v="13"/>
          <ac:graphicFrameMkLst>
            <pc:docMk/>
            <pc:sldMk cId="17766919" sldId="317"/>
            <ac:graphicFrameMk id="4" creationId="{C82A806A-07D3-D6A2-9C01-1B7394BE42D8}"/>
          </ac:graphicFrameMkLst>
        </pc:graphicFrameChg>
        <pc:graphicFrameChg chg="mod modGraphic">
          <ac:chgData name="Bernier, Kaelin M" userId="S::kaelin.bernier@bannerhealth.com::0ba66a6d-48b0-4d1f-bab1-d5dc85d9bea5" providerId="AD" clId="Web-{571A59A7-A3BA-42FE-9BF9-D3D61B0EA7EA}" dt="2023-06-28T00:51:26.281" v="65"/>
          <ac:graphicFrameMkLst>
            <pc:docMk/>
            <pc:sldMk cId="17766919" sldId="317"/>
            <ac:graphicFrameMk id="5" creationId="{C037DA60-BB8E-E70C-CFC4-AE4F0BF0C689}"/>
          </ac:graphicFrameMkLst>
        </pc:graphicFrameChg>
      </pc:sldChg>
      <pc:sldChg chg="modSp">
        <pc:chgData name="Bernier, Kaelin M" userId="S::kaelin.bernier@bannerhealth.com::0ba66a6d-48b0-4d1f-bab1-d5dc85d9bea5" providerId="AD" clId="Web-{571A59A7-A3BA-42FE-9BF9-D3D61B0EA7EA}" dt="2023-06-28T02:56:13.931" v="3067" actId="20577"/>
        <pc:sldMkLst>
          <pc:docMk/>
          <pc:sldMk cId="310521335" sldId="319"/>
        </pc:sldMkLst>
        <pc:spChg chg="mod">
          <ac:chgData name="Bernier, Kaelin M" userId="S::kaelin.bernier@bannerhealth.com::0ba66a6d-48b0-4d1f-bab1-d5dc85d9bea5" providerId="AD" clId="Web-{571A59A7-A3BA-42FE-9BF9-D3D61B0EA7EA}" dt="2023-06-28T02:55:37.241" v="3056" actId="20577"/>
          <ac:spMkLst>
            <pc:docMk/>
            <pc:sldMk cId="310521335" sldId="319"/>
            <ac:spMk id="3" creationId="{D2D19A13-909E-1136-1510-93303C503719}"/>
          </ac:spMkLst>
        </pc:spChg>
        <pc:spChg chg="mod">
          <ac:chgData name="Bernier, Kaelin M" userId="S::kaelin.bernier@bannerhealth.com::0ba66a6d-48b0-4d1f-bab1-d5dc85d9bea5" providerId="AD" clId="Web-{571A59A7-A3BA-42FE-9BF9-D3D61B0EA7EA}" dt="2023-06-28T02:56:13.931" v="3067" actId="20577"/>
          <ac:spMkLst>
            <pc:docMk/>
            <pc:sldMk cId="310521335" sldId="319"/>
            <ac:spMk id="5" creationId="{919D9B41-9CA5-F527-E5DD-5914D01A721E}"/>
          </ac:spMkLst>
        </pc:spChg>
      </pc:sldChg>
      <pc:sldChg chg="modSp">
        <pc:chgData name="Bernier, Kaelin M" userId="S::kaelin.bernier@bannerhealth.com::0ba66a6d-48b0-4d1f-bab1-d5dc85d9bea5" providerId="AD" clId="Web-{571A59A7-A3BA-42FE-9BF9-D3D61B0EA7EA}" dt="2023-06-28T01:35:29.112" v="494" actId="20577"/>
        <pc:sldMkLst>
          <pc:docMk/>
          <pc:sldMk cId="2115254891" sldId="321"/>
        </pc:sldMkLst>
        <pc:spChg chg="mod">
          <ac:chgData name="Bernier, Kaelin M" userId="S::kaelin.bernier@bannerhealth.com::0ba66a6d-48b0-4d1f-bab1-d5dc85d9bea5" providerId="AD" clId="Web-{571A59A7-A3BA-42FE-9BF9-D3D61B0EA7EA}" dt="2023-06-28T01:35:29.112" v="494" actId="20577"/>
          <ac:spMkLst>
            <pc:docMk/>
            <pc:sldMk cId="2115254891" sldId="321"/>
            <ac:spMk id="2" creationId="{0E1AC5F3-EAB6-E055-B5BF-412E3C157FE5}"/>
          </ac:spMkLst>
        </pc:spChg>
      </pc:sldChg>
      <pc:sldChg chg="modSp">
        <pc:chgData name="Bernier, Kaelin M" userId="S::kaelin.bernier@bannerhealth.com::0ba66a6d-48b0-4d1f-bab1-d5dc85d9bea5" providerId="AD" clId="Web-{571A59A7-A3BA-42FE-9BF9-D3D61B0EA7EA}" dt="2023-06-28T02:09:12.737" v="1712" actId="20577"/>
        <pc:sldMkLst>
          <pc:docMk/>
          <pc:sldMk cId="791150566" sldId="323"/>
        </pc:sldMkLst>
        <pc:spChg chg="mod">
          <ac:chgData name="Bernier, Kaelin M" userId="S::kaelin.bernier@bannerhealth.com::0ba66a6d-48b0-4d1f-bab1-d5dc85d9bea5" providerId="AD" clId="Web-{571A59A7-A3BA-42FE-9BF9-D3D61B0EA7EA}" dt="2023-06-28T02:09:12.737" v="1712" actId="20577"/>
          <ac:spMkLst>
            <pc:docMk/>
            <pc:sldMk cId="791150566" sldId="323"/>
            <ac:spMk id="2" creationId="{7B86A87E-EE14-11D5-F8DB-A08653415112}"/>
          </ac:spMkLst>
        </pc:spChg>
      </pc:sldChg>
      <pc:sldChg chg="modSp">
        <pc:chgData name="Bernier, Kaelin M" userId="S::kaelin.bernier@bannerhealth.com::0ba66a6d-48b0-4d1f-bab1-d5dc85d9bea5" providerId="AD" clId="Web-{571A59A7-A3BA-42FE-9BF9-D3D61B0EA7EA}" dt="2023-06-28T02:09:17.831" v="1714" actId="20577"/>
        <pc:sldMkLst>
          <pc:docMk/>
          <pc:sldMk cId="4078075605" sldId="324"/>
        </pc:sldMkLst>
        <pc:spChg chg="mod">
          <ac:chgData name="Bernier, Kaelin M" userId="S::kaelin.bernier@bannerhealth.com::0ba66a6d-48b0-4d1f-bab1-d5dc85d9bea5" providerId="AD" clId="Web-{571A59A7-A3BA-42FE-9BF9-D3D61B0EA7EA}" dt="2023-06-28T02:09:17.831" v="1714" actId="20577"/>
          <ac:spMkLst>
            <pc:docMk/>
            <pc:sldMk cId="4078075605" sldId="324"/>
            <ac:spMk id="2" creationId="{3B0CEF50-D6BA-CD27-968A-9E1FAEC4F1FB}"/>
          </ac:spMkLst>
        </pc:spChg>
      </pc:sldChg>
      <pc:sldChg chg="modSp">
        <pc:chgData name="Bernier, Kaelin M" userId="S::kaelin.bernier@bannerhealth.com::0ba66a6d-48b0-4d1f-bab1-d5dc85d9bea5" providerId="AD" clId="Web-{571A59A7-A3BA-42FE-9BF9-D3D61B0EA7EA}" dt="2023-06-28T02:13:28.191" v="2000" actId="20577"/>
        <pc:sldMkLst>
          <pc:docMk/>
          <pc:sldMk cId="3072048428" sldId="325"/>
        </pc:sldMkLst>
        <pc:spChg chg="mod">
          <ac:chgData name="Bernier, Kaelin M" userId="S::kaelin.bernier@bannerhealth.com::0ba66a6d-48b0-4d1f-bab1-d5dc85d9bea5" providerId="AD" clId="Web-{571A59A7-A3BA-42FE-9BF9-D3D61B0EA7EA}" dt="2023-06-28T02:13:28.191" v="2000" actId="20577"/>
          <ac:spMkLst>
            <pc:docMk/>
            <pc:sldMk cId="3072048428" sldId="325"/>
            <ac:spMk id="2" creationId="{7B86A87E-EE14-11D5-F8DB-A08653415112}"/>
          </ac:spMkLst>
        </pc:spChg>
      </pc:sldChg>
      <pc:sldChg chg="modSp del">
        <pc:chgData name="Bernier, Kaelin M" userId="S::kaelin.bernier@bannerhealth.com::0ba66a6d-48b0-4d1f-bab1-d5dc85d9bea5" providerId="AD" clId="Web-{571A59A7-A3BA-42FE-9BF9-D3D61B0EA7EA}" dt="2023-06-28T02:13:01.549" v="1997"/>
        <pc:sldMkLst>
          <pc:docMk/>
          <pc:sldMk cId="3915178752" sldId="326"/>
        </pc:sldMkLst>
        <pc:spChg chg="mod">
          <ac:chgData name="Bernier, Kaelin M" userId="S::kaelin.bernier@bannerhealth.com::0ba66a6d-48b0-4d1f-bab1-d5dc85d9bea5" providerId="AD" clId="Web-{571A59A7-A3BA-42FE-9BF9-D3D61B0EA7EA}" dt="2023-06-28T02:09:23.847" v="1716" actId="20577"/>
          <ac:spMkLst>
            <pc:docMk/>
            <pc:sldMk cId="3915178752" sldId="326"/>
            <ac:spMk id="2" creationId="{B64F4770-35E9-203B-C4EB-4B22A4611BA4}"/>
          </ac:spMkLst>
        </pc:spChg>
        <pc:spChg chg="mod">
          <ac:chgData name="Bernier, Kaelin M" userId="S::kaelin.bernier@bannerhealth.com::0ba66a6d-48b0-4d1f-bab1-d5dc85d9bea5" providerId="AD" clId="Web-{571A59A7-A3BA-42FE-9BF9-D3D61B0EA7EA}" dt="2023-06-28T02:12:24" v="1928" actId="20577"/>
          <ac:spMkLst>
            <pc:docMk/>
            <pc:sldMk cId="3915178752" sldId="326"/>
            <ac:spMk id="3" creationId="{3EBC6AE8-D023-A2B8-6D91-16DE8D66B845}"/>
          </ac:spMkLst>
        </pc:spChg>
      </pc:sldChg>
      <pc:sldChg chg="addSp delSp modSp new del addAnim delAnim">
        <pc:chgData name="Bernier, Kaelin M" userId="S::kaelin.bernier@bannerhealth.com::0ba66a6d-48b0-4d1f-bab1-d5dc85d9bea5" providerId="AD" clId="Web-{571A59A7-A3BA-42FE-9BF9-D3D61B0EA7EA}" dt="2023-06-28T01:45:14.766" v="948"/>
        <pc:sldMkLst>
          <pc:docMk/>
          <pc:sldMk cId="1713375709" sldId="327"/>
        </pc:sldMkLst>
        <pc:spChg chg="mod">
          <ac:chgData name="Bernier, Kaelin M" userId="S::kaelin.bernier@bannerhealth.com::0ba66a6d-48b0-4d1f-bab1-d5dc85d9bea5" providerId="AD" clId="Web-{571A59A7-A3BA-42FE-9BF9-D3D61B0EA7EA}" dt="2023-06-28T00:57:45.574" v="106" actId="20577"/>
          <ac:spMkLst>
            <pc:docMk/>
            <pc:sldMk cId="1713375709" sldId="327"/>
            <ac:spMk id="2" creationId="{25CBA5EB-E9BC-72A8-4A7A-5C4FF6A764BC}"/>
          </ac:spMkLst>
        </pc:spChg>
        <pc:spChg chg="mod">
          <ac:chgData name="Bernier, Kaelin M" userId="S::kaelin.bernier@bannerhealth.com::0ba66a6d-48b0-4d1f-bab1-d5dc85d9bea5" providerId="AD" clId="Web-{571A59A7-A3BA-42FE-9BF9-D3D61B0EA7EA}" dt="2023-06-28T01:12:00.300" v="317" actId="20577"/>
          <ac:spMkLst>
            <pc:docMk/>
            <pc:sldMk cId="1713375709" sldId="327"/>
            <ac:spMk id="3" creationId="{4EF9655D-7D45-099C-360E-15B186976F71}"/>
          </ac:spMkLst>
        </pc:spChg>
        <pc:spChg chg="add mod">
          <ac:chgData name="Bernier, Kaelin M" userId="S::kaelin.bernier@bannerhealth.com::0ba66a6d-48b0-4d1f-bab1-d5dc85d9bea5" providerId="AD" clId="Web-{571A59A7-A3BA-42FE-9BF9-D3D61B0EA7EA}" dt="2023-06-28T01:03:41.115" v="219" actId="20577"/>
          <ac:spMkLst>
            <pc:docMk/>
            <pc:sldMk cId="1713375709" sldId="327"/>
            <ac:spMk id="5" creationId="{DFD54993-9A51-6F3F-3677-F7A9D5976090}"/>
          </ac:spMkLst>
        </pc:spChg>
        <pc:spChg chg="add del mod">
          <ac:chgData name="Bernier, Kaelin M" userId="S::kaelin.bernier@bannerhealth.com::0ba66a6d-48b0-4d1f-bab1-d5dc85d9bea5" providerId="AD" clId="Web-{571A59A7-A3BA-42FE-9BF9-D3D61B0EA7EA}" dt="2023-06-28T01:36:57.373" v="501"/>
          <ac:spMkLst>
            <pc:docMk/>
            <pc:sldMk cId="1713375709" sldId="327"/>
            <ac:spMk id="6" creationId="{EEFC9B98-6182-A4F5-3284-D206686CC0EF}"/>
          </ac:spMkLst>
        </pc:spChg>
        <pc:spChg chg="add mod">
          <ac:chgData name="Bernier, Kaelin M" userId="S::kaelin.bernier@bannerhealth.com::0ba66a6d-48b0-4d1f-bab1-d5dc85d9bea5" providerId="AD" clId="Web-{571A59A7-A3BA-42FE-9BF9-D3D61B0EA7EA}" dt="2023-06-28T01:45:05.281" v="945" actId="20577"/>
          <ac:spMkLst>
            <pc:docMk/>
            <pc:sldMk cId="1713375709" sldId="327"/>
            <ac:spMk id="7" creationId="{63B9CE35-1DDD-E086-D103-C93FE0E8CA84}"/>
          </ac:spMkLst>
        </pc:spChg>
        <pc:spChg chg="add del mod">
          <ac:chgData name="Bernier, Kaelin M" userId="S::kaelin.bernier@bannerhealth.com::0ba66a6d-48b0-4d1f-bab1-d5dc85d9bea5" providerId="AD" clId="Web-{571A59A7-A3BA-42FE-9BF9-D3D61B0EA7EA}" dt="2023-06-28T01:37:11.858" v="505"/>
          <ac:spMkLst>
            <pc:docMk/>
            <pc:sldMk cId="1713375709" sldId="327"/>
            <ac:spMk id="8" creationId="{9768CD96-A05D-A8D1-79DE-D79500FDF2B7}"/>
          </ac:spMkLst>
        </pc:spChg>
        <pc:graphicFrameChg chg="add del">
          <ac:chgData name="Bernier, Kaelin M" userId="S::kaelin.bernier@bannerhealth.com::0ba66a6d-48b0-4d1f-bab1-d5dc85d9bea5" providerId="AD" clId="Web-{571A59A7-A3BA-42FE-9BF9-D3D61B0EA7EA}" dt="2023-06-28T01:36:44.304" v="497"/>
          <ac:graphicFrameMkLst>
            <pc:docMk/>
            <pc:sldMk cId="1713375709" sldId="327"/>
            <ac:graphicFrameMk id="4" creationId="{AF102EEF-7CA4-CCA5-D97F-2F389452C8B9}"/>
          </ac:graphicFrameMkLst>
        </pc:graphicFrameChg>
        <pc:graphicFrameChg chg="add del mod modGraphic">
          <ac:chgData name="Bernier, Kaelin M" userId="S::kaelin.bernier@bannerhealth.com::0ba66a6d-48b0-4d1f-bab1-d5dc85d9bea5" providerId="AD" clId="Web-{571A59A7-A3BA-42FE-9BF9-D3D61B0EA7EA}" dt="2023-06-28T01:38:30.535" v="514"/>
          <ac:graphicFrameMkLst>
            <pc:docMk/>
            <pc:sldMk cId="1713375709" sldId="327"/>
            <ac:graphicFrameMk id="10" creationId="{03257E96-8C84-2F4F-2295-8D35B9E45D93}"/>
          </ac:graphicFrameMkLst>
        </pc:graphicFrameChg>
      </pc:sldChg>
      <pc:sldChg chg="addSp delSp modSp new del">
        <pc:chgData name="Bernier, Kaelin M" userId="S::kaelin.bernier@bannerhealth.com::0ba66a6d-48b0-4d1f-bab1-d5dc85d9bea5" providerId="AD" clId="Web-{571A59A7-A3BA-42FE-9BF9-D3D61B0EA7EA}" dt="2023-06-28T02:05:00.392" v="1432"/>
        <pc:sldMkLst>
          <pc:docMk/>
          <pc:sldMk cId="3029079086" sldId="328"/>
        </pc:sldMkLst>
        <pc:spChg chg="mod">
          <ac:chgData name="Bernier, Kaelin M" userId="S::kaelin.bernier@bannerhealth.com::0ba66a6d-48b0-4d1f-bab1-d5dc85d9bea5" providerId="AD" clId="Web-{571A59A7-A3BA-42FE-9BF9-D3D61B0EA7EA}" dt="2023-06-28T01:08:11.325" v="271" actId="20577"/>
          <ac:spMkLst>
            <pc:docMk/>
            <pc:sldMk cId="3029079086" sldId="328"/>
            <ac:spMk id="2" creationId="{3C1E602E-D6BA-6666-7023-ECAD689FED01}"/>
          </ac:spMkLst>
        </pc:spChg>
        <pc:spChg chg="del">
          <ac:chgData name="Bernier, Kaelin M" userId="S::kaelin.bernier@bannerhealth.com::0ba66a6d-48b0-4d1f-bab1-d5dc85d9bea5" providerId="AD" clId="Web-{571A59A7-A3BA-42FE-9BF9-D3D61B0EA7EA}" dt="2023-06-28T01:08:33.607" v="273"/>
          <ac:spMkLst>
            <pc:docMk/>
            <pc:sldMk cId="3029079086" sldId="328"/>
            <ac:spMk id="3" creationId="{A49574DD-51E0-7BE0-89BB-9DFAA142BE16}"/>
          </ac:spMkLst>
        </pc:spChg>
        <pc:spChg chg="add mod">
          <ac:chgData name="Bernier, Kaelin M" userId="S::kaelin.bernier@bannerhealth.com::0ba66a6d-48b0-4d1f-bab1-d5dc85d9bea5" providerId="AD" clId="Web-{571A59A7-A3BA-42FE-9BF9-D3D61B0EA7EA}" dt="2023-06-28T01:29:52.621" v="364" actId="1076"/>
          <ac:spMkLst>
            <pc:docMk/>
            <pc:sldMk cId="3029079086" sldId="328"/>
            <ac:spMk id="5" creationId="{2D2F25FF-3AF5-E7E1-8362-3D4A85EBADBC}"/>
          </ac:spMkLst>
        </pc:spChg>
        <pc:spChg chg="add mod">
          <ac:chgData name="Bernier, Kaelin M" userId="S::kaelin.bernier@bannerhealth.com::0ba66a6d-48b0-4d1f-bab1-d5dc85d9bea5" providerId="AD" clId="Web-{571A59A7-A3BA-42FE-9BF9-D3D61B0EA7EA}" dt="2023-06-28T01:33:29.213" v="477" actId="20577"/>
          <ac:spMkLst>
            <pc:docMk/>
            <pc:sldMk cId="3029079086" sldId="328"/>
            <ac:spMk id="7" creationId="{D1EE5EC8-988B-B76A-B353-F6820D6ECC31}"/>
          </ac:spMkLst>
        </pc:spChg>
        <pc:spChg chg="add mod">
          <ac:chgData name="Bernier, Kaelin M" userId="S::kaelin.bernier@bannerhealth.com::0ba66a6d-48b0-4d1f-bab1-d5dc85d9bea5" providerId="AD" clId="Web-{571A59A7-A3BA-42FE-9BF9-D3D61B0EA7EA}" dt="2023-06-28T01:33:53.652" v="489" actId="14100"/>
          <ac:spMkLst>
            <pc:docMk/>
            <pc:sldMk cId="3029079086" sldId="328"/>
            <ac:spMk id="9" creationId="{492CC636-4369-336A-A11E-94AE7B2F04EE}"/>
          </ac:spMkLst>
        </pc:spChg>
      </pc:sldChg>
      <pc:sldChg chg="addSp modSp add ord replId addAnim delAnim modAnim">
        <pc:chgData name="Bernier, Kaelin M" userId="S::kaelin.bernier@bannerhealth.com::0ba66a6d-48b0-4d1f-bab1-d5dc85d9bea5" providerId="AD" clId="Web-{571A59A7-A3BA-42FE-9BF9-D3D61B0EA7EA}" dt="2023-06-28T02:34:05.666" v="2553"/>
        <pc:sldMkLst>
          <pc:docMk/>
          <pc:sldMk cId="141163768" sldId="329"/>
        </pc:sldMkLst>
        <pc:spChg chg="mod">
          <ac:chgData name="Bernier, Kaelin M" userId="S::kaelin.bernier@bannerhealth.com::0ba66a6d-48b0-4d1f-bab1-d5dc85d9bea5" providerId="AD" clId="Web-{571A59A7-A3BA-42FE-9BF9-D3D61B0EA7EA}" dt="2023-06-28T01:41:12.078" v="627" actId="20577"/>
          <ac:spMkLst>
            <pc:docMk/>
            <pc:sldMk cId="141163768" sldId="329"/>
            <ac:spMk id="2" creationId="{9A8A2488-8BAF-D313-6E32-B033E57EC941}"/>
          </ac:spMkLst>
        </pc:spChg>
        <pc:graphicFrameChg chg="mod modGraphic">
          <ac:chgData name="Bernier, Kaelin M" userId="S::kaelin.bernier@bannerhealth.com::0ba66a6d-48b0-4d1f-bab1-d5dc85d9bea5" providerId="AD" clId="Web-{571A59A7-A3BA-42FE-9BF9-D3D61B0EA7EA}" dt="2023-06-28T02:32:33.395" v="2502"/>
          <ac:graphicFrameMkLst>
            <pc:docMk/>
            <pc:sldMk cId="141163768" sldId="329"/>
            <ac:graphicFrameMk id="4" creationId="{C82A806A-07D3-D6A2-9C01-1B7394BE42D8}"/>
          </ac:graphicFrameMkLst>
        </pc:graphicFrameChg>
        <pc:graphicFrameChg chg="mod modGraphic">
          <ac:chgData name="Bernier, Kaelin M" userId="S::kaelin.bernier@bannerhealth.com::0ba66a6d-48b0-4d1f-bab1-d5dc85d9bea5" providerId="AD" clId="Web-{571A59A7-A3BA-42FE-9BF9-D3D61B0EA7EA}" dt="2023-06-28T02:32:54.693" v="2540"/>
          <ac:graphicFrameMkLst>
            <pc:docMk/>
            <pc:sldMk cId="141163768" sldId="329"/>
            <ac:graphicFrameMk id="5" creationId="{C037DA60-BB8E-E70C-CFC4-AE4F0BF0C689}"/>
          </ac:graphicFrameMkLst>
        </pc:graphicFrameChg>
        <pc:graphicFrameChg chg="add mod modGraphic">
          <ac:chgData name="Bernier, Kaelin M" userId="S::kaelin.bernier@bannerhealth.com::0ba66a6d-48b0-4d1f-bab1-d5dc85d9bea5" providerId="AD" clId="Web-{571A59A7-A3BA-42FE-9BF9-D3D61B0EA7EA}" dt="2023-06-28T02:32:39.739" v="2510"/>
          <ac:graphicFrameMkLst>
            <pc:docMk/>
            <pc:sldMk cId="141163768" sldId="329"/>
            <ac:graphicFrameMk id="6" creationId="{69118A7B-089B-8F9F-5027-DDE062403960}"/>
          </ac:graphicFrameMkLst>
        </pc:graphicFrameChg>
        <pc:graphicFrameChg chg="add mod modGraphic">
          <ac:chgData name="Bernier, Kaelin M" userId="S::kaelin.bernier@bannerhealth.com::0ba66a6d-48b0-4d1f-bab1-d5dc85d9bea5" providerId="AD" clId="Web-{571A59A7-A3BA-42FE-9BF9-D3D61B0EA7EA}" dt="2023-06-28T02:33:01.459" v="2542"/>
          <ac:graphicFrameMkLst>
            <pc:docMk/>
            <pc:sldMk cId="141163768" sldId="329"/>
            <ac:graphicFrameMk id="8" creationId="{F2A561A3-867D-E9EF-8365-225CBEDE6655}"/>
          </ac:graphicFrameMkLst>
        </pc:graphicFrameChg>
        <pc:graphicFrameChg chg="add mod">
          <ac:chgData name="Bernier, Kaelin M" userId="S::kaelin.bernier@bannerhealth.com::0ba66a6d-48b0-4d1f-bab1-d5dc85d9bea5" providerId="AD" clId="Web-{571A59A7-A3BA-42FE-9BF9-D3D61B0EA7EA}" dt="2023-06-28T02:33:54.509" v="2547" actId="1076"/>
          <ac:graphicFrameMkLst>
            <pc:docMk/>
            <pc:sldMk cId="141163768" sldId="329"/>
            <ac:graphicFrameMk id="10" creationId="{EED0069E-872C-F5A6-BFB7-95A63C51CF16}"/>
          </ac:graphicFrameMkLst>
        </pc:graphicFrameChg>
        <pc:graphicFrameChg chg="add mod">
          <ac:chgData name="Bernier, Kaelin M" userId="S::kaelin.bernier@bannerhealth.com::0ba66a6d-48b0-4d1f-bab1-d5dc85d9bea5" providerId="AD" clId="Web-{571A59A7-A3BA-42FE-9BF9-D3D61B0EA7EA}" dt="2023-06-28T02:33:54.525" v="2548" actId="1076"/>
          <ac:graphicFrameMkLst>
            <pc:docMk/>
            <pc:sldMk cId="141163768" sldId="329"/>
            <ac:graphicFrameMk id="12" creationId="{3D9F4B2E-CD90-8FF1-FEF3-616D5B62E439}"/>
          </ac:graphicFrameMkLst>
        </pc:graphicFrameChg>
        <pc:graphicFrameChg chg="add mod">
          <ac:chgData name="Bernier, Kaelin M" userId="S::kaelin.bernier@bannerhealth.com::0ba66a6d-48b0-4d1f-bab1-d5dc85d9bea5" providerId="AD" clId="Web-{571A59A7-A3BA-42FE-9BF9-D3D61B0EA7EA}" dt="2023-06-28T02:33:54.541" v="2549" actId="1076"/>
          <ac:graphicFrameMkLst>
            <pc:docMk/>
            <pc:sldMk cId="141163768" sldId="329"/>
            <ac:graphicFrameMk id="14" creationId="{CCCDE8F3-44F2-4933-32D7-5D47AA7AEC06}"/>
          </ac:graphicFrameMkLst>
        </pc:graphicFrameChg>
        <pc:graphicFrameChg chg="add mod">
          <ac:chgData name="Bernier, Kaelin M" userId="S::kaelin.bernier@bannerhealth.com::0ba66a6d-48b0-4d1f-bab1-d5dc85d9bea5" providerId="AD" clId="Web-{571A59A7-A3BA-42FE-9BF9-D3D61B0EA7EA}" dt="2023-06-28T02:33:54.556" v="2550" actId="1076"/>
          <ac:graphicFrameMkLst>
            <pc:docMk/>
            <pc:sldMk cId="141163768" sldId="329"/>
            <ac:graphicFrameMk id="16" creationId="{EEFF7123-A75D-1F99-A995-A366821212DB}"/>
          </ac:graphicFrameMkLst>
        </pc:graphicFrameChg>
      </pc:sldChg>
      <pc:sldChg chg="addSp modSp add ord replId addAnim delAnim modAnim">
        <pc:chgData name="Bernier, Kaelin M" userId="S::kaelin.bernier@bannerhealth.com::0ba66a6d-48b0-4d1f-bab1-d5dc85d9bea5" providerId="AD" clId="Web-{571A59A7-A3BA-42FE-9BF9-D3D61B0EA7EA}" dt="2023-06-28T02:40:48.709" v="2697"/>
        <pc:sldMkLst>
          <pc:docMk/>
          <pc:sldMk cId="2909060420" sldId="330"/>
        </pc:sldMkLst>
        <pc:spChg chg="mod">
          <ac:chgData name="Bernier, Kaelin M" userId="S::kaelin.bernier@bannerhealth.com::0ba66a6d-48b0-4d1f-bab1-d5dc85d9bea5" providerId="AD" clId="Web-{571A59A7-A3BA-42FE-9BF9-D3D61B0EA7EA}" dt="2023-06-28T02:04:52.672" v="1431" actId="20577"/>
          <ac:spMkLst>
            <pc:docMk/>
            <pc:sldMk cId="2909060420" sldId="330"/>
            <ac:spMk id="2" creationId="{9A8A2488-8BAF-D313-6E32-B033E57EC941}"/>
          </ac:spMkLst>
        </pc:spChg>
        <pc:graphicFrameChg chg="mod modGraphic">
          <ac:chgData name="Bernier, Kaelin M" userId="S::kaelin.bernier@bannerhealth.com::0ba66a6d-48b0-4d1f-bab1-d5dc85d9bea5" providerId="AD" clId="Web-{571A59A7-A3BA-42FE-9BF9-D3D61B0EA7EA}" dt="2023-06-28T02:34:53.232" v="2571"/>
          <ac:graphicFrameMkLst>
            <pc:docMk/>
            <pc:sldMk cId="2909060420" sldId="330"/>
            <ac:graphicFrameMk id="4" creationId="{C82A806A-07D3-D6A2-9C01-1B7394BE42D8}"/>
          </ac:graphicFrameMkLst>
        </pc:graphicFrameChg>
        <pc:graphicFrameChg chg="mod modGraphic">
          <ac:chgData name="Bernier, Kaelin M" userId="S::kaelin.bernier@bannerhealth.com::0ba66a6d-48b0-4d1f-bab1-d5dc85d9bea5" providerId="AD" clId="Web-{571A59A7-A3BA-42FE-9BF9-D3D61B0EA7EA}" dt="2023-06-28T02:40:08.581" v="2693"/>
          <ac:graphicFrameMkLst>
            <pc:docMk/>
            <pc:sldMk cId="2909060420" sldId="330"/>
            <ac:graphicFrameMk id="5" creationId="{C037DA60-BB8E-E70C-CFC4-AE4F0BF0C689}"/>
          </ac:graphicFrameMkLst>
        </pc:graphicFrameChg>
        <pc:graphicFrameChg chg="mod modGraphic">
          <ac:chgData name="Bernier, Kaelin M" userId="S::kaelin.bernier@bannerhealth.com::0ba66a6d-48b0-4d1f-bab1-d5dc85d9bea5" providerId="AD" clId="Web-{571A59A7-A3BA-42FE-9BF9-D3D61B0EA7EA}" dt="2023-06-28T02:38:52.654" v="2688"/>
          <ac:graphicFrameMkLst>
            <pc:docMk/>
            <pc:sldMk cId="2909060420" sldId="330"/>
            <ac:graphicFrameMk id="6" creationId="{69118A7B-089B-8F9F-5027-DDE062403960}"/>
          </ac:graphicFrameMkLst>
        </pc:graphicFrameChg>
        <pc:graphicFrameChg chg="add mod">
          <ac:chgData name="Bernier, Kaelin M" userId="S::kaelin.bernier@bannerhealth.com::0ba66a6d-48b0-4d1f-bab1-d5dc85d9bea5" providerId="AD" clId="Web-{571A59A7-A3BA-42FE-9BF9-D3D61B0EA7EA}" dt="2023-06-28T02:38:30.794" v="2684" actId="1076"/>
          <ac:graphicFrameMkLst>
            <pc:docMk/>
            <pc:sldMk cId="2909060420" sldId="330"/>
            <ac:graphicFrameMk id="7" creationId="{F175F6B7-CD75-2D9A-10C9-2B8F2D6BC375}"/>
          </ac:graphicFrameMkLst>
        </pc:graphicFrameChg>
        <pc:graphicFrameChg chg="mod modGraphic">
          <ac:chgData name="Bernier, Kaelin M" userId="S::kaelin.bernier@bannerhealth.com::0ba66a6d-48b0-4d1f-bab1-d5dc85d9bea5" providerId="AD" clId="Web-{571A59A7-A3BA-42FE-9BF9-D3D61B0EA7EA}" dt="2023-06-28T02:35:52.455" v="2657"/>
          <ac:graphicFrameMkLst>
            <pc:docMk/>
            <pc:sldMk cId="2909060420" sldId="330"/>
            <ac:graphicFrameMk id="8" creationId="{F2A561A3-867D-E9EF-8365-225CBEDE6655}"/>
          </ac:graphicFrameMkLst>
        </pc:graphicFrameChg>
        <pc:graphicFrameChg chg="add mod">
          <ac:chgData name="Bernier, Kaelin M" userId="S::kaelin.bernier@bannerhealth.com::0ba66a6d-48b0-4d1f-bab1-d5dc85d9bea5" providerId="AD" clId="Web-{571A59A7-A3BA-42FE-9BF9-D3D61B0EA7EA}" dt="2023-06-28T02:40:21.317" v="2694" actId="1076"/>
          <ac:graphicFrameMkLst>
            <pc:docMk/>
            <pc:sldMk cId="2909060420" sldId="330"/>
            <ac:graphicFrameMk id="10" creationId="{39F679DC-757A-EF68-2342-B1F429E39A4D}"/>
          </ac:graphicFrameMkLst>
        </pc:graphicFrameChg>
        <pc:graphicFrameChg chg="add mod modGraphic">
          <ac:chgData name="Bernier, Kaelin M" userId="S::kaelin.bernier@bannerhealth.com::0ba66a6d-48b0-4d1f-bab1-d5dc85d9bea5" providerId="AD" clId="Web-{571A59A7-A3BA-42FE-9BF9-D3D61B0EA7EA}" dt="2023-06-28T02:39:27.579" v="2691"/>
          <ac:graphicFrameMkLst>
            <pc:docMk/>
            <pc:sldMk cId="2909060420" sldId="330"/>
            <ac:graphicFrameMk id="12" creationId="{B07264F5-E928-930A-B07E-876408E22FBD}"/>
          </ac:graphicFrameMkLst>
        </pc:graphicFrameChg>
        <pc:graphicFrameChg chg="add mod">
          <ac:chgData name="Bernier, Kaelin M" userId="S::kaelin.bernier@bannerhealth.com::0ba66a6d-48b0-4d1f-bab1-d5dc85d9bea5" providerId="AD" clId="Web-{571A59A7-A3BA-42FE-9BF9-D3D61B0EA7EA}" dt="2023-06-28T02:38:30.887" v="2687" actId="1076"/>
          <ac:graphicFrameMkLst>
            <pc:docMk/>
            <pc:sldMk cId="2909060420" sldId="330"/>
            <ac:graphicFrameMk id="14" creationId="{2FE532B6-A9C6-ABA3-1AAE-A5B5C29C2E76}"/>
          </ac:graphicFrameMkLst>
        </pc:graphicFrameChg>
      </pc:sldChg>
      <pc:sldChg chg="addSp delSp modSp add ord replId addAnim delAnim modAnim">
        <pc:chgData name="Bernier, Kaelin M" userId="S::kaelin.bernier@bannerhealth.com::0ba66a6d-48b0-4d1f-bab1-d5dc85d9bea5" providerId="AD" clId="Web-{571A59A7-A3BA-42FE-9BF9-D3D61B0EA7EA}" dt="2023-06-28T02:51:25.521" v="3041"/>
        <pc:sldMkLst>
          <pc:docMk/>
          <pc:sldMk cId="4039429301" sldId="331"/>
        </pc:sldMkLst>
        <pc:spChg chg="mod">
          <ac:chgData name="Bernier, Kaelin M" userId="S::kaelin.bernier@bannerhealth.com::0ba66a6d-48b0-4d1f-bab1-d5dc85d9bea5" providerId="AD" clId="Web-{571A59A7-A3BA-42FE-9BF9-D3D61B0EA7EA}" dt="2023-06-28T02:00:45.531" v="1430" actId="20577"/>
          <ac:spMkLst>
            <pc:docMk/>
            <pc:sldMk cId="4039429301" sldId="331"/>
            <ac:spMk id="2" creationId="{9A8A2488-8BAF-D313-6E32-B033E57EC941}"/>
          </ac:spMkLst>
        </pc:spChg>
        <pc:graphicFrameChg chg="mod modGraphic">
          <ac:chgData name="Bernier, Kaelin M" userId="S::kaelin.bernier@bannerhealth.com::0ba66a6d-48b0-4d1f-bab1-d5dc85d9bea5" providerId="AD" clId="Web-{571A59A7-A3BA-42FE-9BF9-D3D61B0EA7EA}" dt="2023-06-28T02:42:07.886" v="2725"/>
          <ac:graphicFrameMkLst>
            <pc:docMk/>
            <pc:sldMk cId="4039429301" sldId="331"/>
            <ac:graphicFrameMk id="4" creationId="{C82A806A-07D3-D6A2-9C01-1B7394BE42D8}"/>
          </ac:graphicFrameMkLst>
        </pc:graphicFrameChg>
        <pc:graphicFrameChg chg="mod modGraphic">
          <ac:chgData name="Bernier, Kaelin M" userId="S::kaelin.bernier@bannerhealth.com::0ba66a6d-48b0-4d1f-bab1-d5dc85d9bea5" providerId="AD" clId="Web-{571A59A7-A3BA-42FE-9BF9-D3D61B0EA7EA}" dt="2023-06-28T02:42:39.982" v="2766"/>
          <ac:graphicFrameMkLst>
            <pc:docMk/>
            <pc:sldMk cId="4039429301" sldId="331"/>
            <ac:graphicFrameMk id="5" creationId="{C037DA60-BB8E-E70C-CFC4-AE4F0BF0C689}"/>
          </ac:graphicFrameMkLst>
        </pc:graphicFrameChg>
        <pc:graphicFrameChg chg="mod modGraphic">
          <ac:chgData name="Bernier, Kaelin M" userId="S::kaelin.bernier@bannerhealth.com::0ba66a6d-48b0-4d1f-bab1-d5dc85d9bea5" providerId="AD" clId="Web-{571A59A7-A3BA-42FE-9BF9-D3D61B0EA7EA}" dt="2023-06-28T02:42:15.715" v="2733"/>
          <ac:graphicFrameMkLst>
            <pc:docMk/>
            <pc:sldMk cId="4039429301" sldId="331"/>
            <ac:graphicFrameMk id="6" creationId="{69118A7B-089B-8F9F-5027-DDE062403960}"/>
          </ac:graphicFrameMkLst>
        </pc:graphicFrameChg>
        <pc:graphicFrameChg chg="add del mod">
          <ac:chgData name="Bernier, Kaelin M" userId="S::kaelin.bernier@bannerhealth.com::0ba66a6d-48b0-4d1f-bab1-d5dc85d9bea5" providerId="AD" clId="Web-{571A59A7-A3BA-42FE-9BF9-D3D61B0EA7EA}" dt="2023-06-28T02:41:25.258" v="2705"/>
          <ac:graphicFrameMkLst>
            <pc:docMk/>
            <pc:sldMk cId="4039429301" sldId="331"/>
            <ac:graphicFrameMk id="7" creationId="{B42FC9C1-3B7A-90AA-902E-AF7491C1DB14}"/>
          </ac:graphicFrameMkLst>
        </pc:graphicFrameChg>
        <pc:graphicFrameChg chg="mod modGraphic">
          <ac:chgData name="Bernier, Kaelin M" userId="S::kaelin.bernier@bannerhealth.com::0ba66a6d-48b0-4d1f-bab1-d5dc85d9bea5" providerId="AD" clId="Web-{571A59A7-A3BA-42FE-9BF9-D3D61B0EA7EA}" dt="2023-06-28T02:42:46.014" v="2780"/>
          <ac:graphicFrameMkLst>
            <pc:docMk/>
            <pc:sldMk cId="4039429301" sldId="331"/>
            <ac:graphicFrameMk id="8" creationId="{F2A561A3-867D-E9EF-8365-225CBEDE6655}"/>
          </ac:graphicFrameMkLst>
        </pc:graphicFrameChg>
        <pc:graphicFrameChg chg="add del mod">
          <ac:chgData name="Bernier, Kaelin M" userId="S::kaelin.bernier@bannerhealth.com::0ba66a6d-48b0-4d1f-bab1-d5dc85d9bea5" providerId="AD" clId="Web-{571A59A7-A3BA-42FE-9BF9-D3D61B0EA7EA}" dt="2023-06-28T02:41:25.258" v="2704"/>
          <ac:graphicFrameMkLst>
            <pc:docMk/>
            <pc:sldMk cId="4039429301" sldId="331"/>
            <ac:graphicFrameMk id="10" creationId="{D075C138-8ED0-5325-8EE2-05ECBF1D8F55}"/>
          </ac:graphicFrameMkLst>
        </pc:graphicFrameChg>
        <pc:graphicFrameChg chg="add mod modGraphic">
          <ac:chgData name="Bernier, Kaelin M" userId="S::kaelin.bernier@bannerhealth.com::0ba66a6d-48b0-4d1f-bab1-d5dc85d9bea5" providerId="AD" clId="Web-{571A59A7-A3BA-42FE-9BF9-D3D61B0EA7EA}" dt="2023-06-28T02:43:44.377" v="2785" actId="1076"/>
          <ac:graphicFrameMkLst>
            <pc:docMk/>
            <pc:sldMk cId="4039429301" sldId="331"/>
            <ac:graphicFrameMk id="12" creationId="{9B32395E-60F2-4941-3F8F-A290AE4FB791}"/>
          </ac:graphicFrameMkLst>
        </pc:graphicFrameChg>
        <pc:graphicFrameChg chg="add mod">
          <ac:chgData name="Bernier, Kaelin M" userId="S::kaelin.bernier@bannerhealth.com::0ba66a6d-48b0-4d1f-bab1-d5dc85d9bea5" providerId="AD" clId="Web-{571A59A7-A3BA-42FE-9BF9-D3D61B0EA7EA}" dt="2023-06-28T02:43:44.393" v="2786" actId="1076"/>
          <ac:graphicFrameMkLst>
            <pc:docMk/>
            <pc:sldMk cId="4039429301" sldId="331"/>
            <ac:graphicFrameMk id="14" creationId="{D33B6BD9-1760-443C-68D1-701CFE651900}"/>
          </ac:graphicFrameMkLst>
        </pc:graphicFrameChg>
        <pc:graphicFrameChg chg="add mod">
          <ac:chgData name="Bernier, Kaelin M" userId="S::kaelin.bernier@bannerhealth.com::0ba66a6d-48b0-4d1f-bab1-d5dc85d9bea5" providerId="AD" clId="Web-{571A59A7-A3BA-42FE-9BF9-D3D61B0EA7EA}" dt="2023-06-28T02:43:44.408" v="2787" actId="1076"/>
          <ac:graphicFrameMkLst>
            <pc:docMk/>
            <pc:sldMk cId="4039429301" sldId="331"/>
            <ac:graphicFrameMk id="16" creationId="{43613D8D-30D2-5098-D10F-0C1A2E98B9C9}"/>
          </ac:graphicFrameMkLst>
        </pc:graphicFrameChg>
        <pc:graphicFrameChg chg="add mod">
          <ac:chgData name="Bernier, Kaelin M" userId="S::kaelin.bernier@bannerhealth.com::0ba66a6d-48b0-4d1f-bab1-d5dc85d9bea5" providerId="AD" clId="Web-{571A59A7-A3BA-42FE-9BF9-D3D61B0EA7EA}" dt="2023-06-28T02:43:44.424" v="2788" actId="1076"/>
          <ac:graphicFrameMkLst>
            <pc:docMk/>
            <pc:sldMk cId="4039429301" sldId="331"/>
            <ac:graphicFrameMk id="18" creationId="{2E71AAE8-9179-A858-86CE-F27CA18B3A45}"/>
          </ac:graphicFrameMkLst>
        </pc:graphicFrameChg>
      </pc:sldChg>
      <pc:sldChg chg="new del ord">
        <pc:chgData name="Bernier, Kaelin M" userId="S::kaelin.bernier@bannerhealth.com::0ba66a6d-48b0-4d1f-bab1-d5dc85d9bea5" providerId="AD" clId="Web-{571A59A7-A3BA-42FE-9BF9-D3D61B0EA7EA}" dt="2023-06-28T02:09:40.973" v="1719"/>
        <pc:sldMkLst>
          <pc:docMk/>
          <pc:sldMk cId="1267262819" sldId="332"/>
        </pc:sldMkLst>
      </pc:sldChg>
      <pc:sldChg chg="addSp modSp add ord replId addAnim delAnim modAnim">
        <pc:chgData name="Bernier, Kaelin M" userId="S::kaelin.bernier@bannerhealth.com::0ba66a6d-48b0-4d1f-bab1-d5dc85d9bea5" providerId="AD" clId="Web-{571A59A7-A3BA-42FE-9BF9-D3D61B0EA7EA}" dt="2023-06-28T02:51:14.255" v="3040"/>
        <pc:sldMkLst>
          <pc:docMk/>
          <pc:sldMk cId="1950153130" sldId="332"/>
        </pc:sldMkLst>
        <pc:spChg chg="mod">
          <ac:chgData name="Bernier, Kaelin M" userId="S::kaelin.bernier@bannerhealth.com::0ba66a6d-48b0-4d1f-bab1-d5dc85d9bea5" providerId="AD" clId="Web-{571A59A7-A3BA-42FE-9BF9-D3D61B0EA7EA}" dt="2023-06-28T02:13:18.003" v="1999" actId="20577"/>
          <ac:spMkLst>
            <pc:docMk/>
            <pc:sldMk cId="1950153130" sldId="332"/>
            <ac:spMk id="2" creationId="{9A8A2488-8BAF-D313-6E32-B033E57EC941}"/>
          </ac:spMkLst>
        </pc:spChg>
        <pc:graphicFrameChg chg="mod modGraphic">
          <ac:chgData name="Bernier, Kaelin M" userId="S::kaelin.bernier@bannerhealth.com::0ba66a6d-48b0-4d1f-bab1-d5dc85d9bea5" providerId="AD" clId="Web-{571A59A7-A3BA-42FE-9BF9-D3D61B0EA7EA}" dt="2023-06-28T02:44:27.396" v="2810"/>
          <ac:graphicFrameMkLst>
            <pc:docMk/>
            <pc:sldMk cId="1950153130" sldId="332"/>
            <ac:graphicFrameMk id="4" creationId="{C82A806A-07D3-D6A2-9C01-1B7394BE42D8}"/>
          </ac:graphicFrameMkLst>
        </pc:graphicFrameChg>
        <pc:graphicFrameChg chg="mod modGraphic">
          <ac:chgData name="Bernier, Kaelin M" userId="S::kaelin.bernier@bannerhealth.com::0ba66a6d-48b0-4d1f-bab1-d5dc85d9bea5" providerId="AD" clId="Web-{571A59A7-A3BA-42FE-9BF9-D3D61B0EA7EA}" dt="2023-06-28T02:44:51.694" v="2880"/>
          <ac:graphicFrameMkLst>
            <pc:docMk/>
            <pc:sldMk cId="1950153130" sldId="332"/>
            <ac:graphicFrameMk id="5" creationId="{C037DA60-BB8E-E70C-CFC4-AE4F0BF0C689}"/>
          </ac:graphicFrameMkLst>
        </pc:graphicFrameChg>
        <pc:graphicFrameChg chg="mod modGraphic">
          <ac:chgData name="Bernier, Kaelin M" userId="S::kaelin.bernier@bannerhealth.com::0ba66a6d-48b0-4d1f-bab1-d5dc85d9bea5" providerId="AD" clId="Web-{571A59A7-A3BA-42FE-9BF9-D3D61B0EA7EA}" dt="2023-06-28T02:44:37.115" v="2818"/>
          <ac:graphicFrameMkLst>
            <pc:docMk/>
            <pc:sldMk cId="1950153130" sldId="332"/>
            <ac:graphicFrameMk id="6" creationId="{69118A7B-089B-8F9F-5027-DDE062403960}"/>
          </ac:graphicFrameMkLst>
        </pc:graphicFrameChg>
        <pc:graphicFrameChg chg="add mod">
          <ac:chgData name="Bernier, Kaelin M" userId="S::kaelin.bernier@bannerhealth.com::0ba66a6d-48b0-4d1f-bab1-d5dc85d9bea5" providerId="AD" clId="Web-{571A59A7-A3BA-42FE-9BF9-D3D61B0EA7EA}" dt="2023-06-28T02:46:42.924" v="2887" actId="1076"/>
          <ac:graphicFrameMkLst>
            <pc:docMk/>
            <pc:sldMk cId="1950153130" sldId="332"/>
            <ac:graphicFrameMk id="7" creationId="{116F57A1-779D-0FE2-32CC-DE18888FB0F1}"/>
          </ac:graphicFrameMkLst>
        </pc:graphicFrameChg>
        <pc:graphicFrameChg chg="mod modGraphic">
          <ac:chgData name="Bernier, Kaelin M" userId="S::kaelin.bernier@bannerhealth.com::0ba66a6d-48b0-4d1f-bab1-d5dc85d9bea5" providerId="AD" clId="Web-{571A59A7-A3BA-42FE-9BF9-D3D61B0EA7EA}" dt="2023-06-28T02:45:00.554" v="2882"/>
          <ac:graphicFrameMkLst>
            <pc:docMk/>
            <pc:sldMk cId="1950153130" sldId="332"/>
            <ac:graphicFrameMk id="8" creationId="{F2A561A3-867D-E9EF-8365-225CBEDE6655}"/>
          </ac:graphicFrameMkLst>
        </pc:graphicFrameChg>
        <pc:graphicFrameChg chg="add mod">
          <ac:chgData name="Bernier, Kaelin M" userId="S::kaelin.bernier@bannerhealth.com::0ba66a6d-48b0-4d1f-bab1-d5dc85d9bea5" providerId="AD" clId="Web-{571A59A7-A3BA-42FE-9BF9-D3D61B0EA7EA}" dt="2023-06-28T02:46:42.956" v="2888" actId="1076"/>
          <ac:graphicFrameMkLst>
            <pc:docMk/>
            <pc:sldMk cId="1950153130" sldId="332"/>
            <ac:graphicFrameMk id="10" creationId="{3D2E837F-9B81-61DF-93B1-F06E0FAB0181}"/>
          </ac:graphicFrameMkLst>
        </pc:graphicFrameChg>
        <pc:graphicFrameChg chg="add mod">
          <ac:chgData name="Bernier, Kaelin M" userId="S::kaelin.bernier@bannerhealth.com::0ba66a6d-48b0-4d1f-bab1-d5dc85d9bea5" providerId="AD" clId="Web-{571A59A7-A3BA-42FE-9BF9-D3D61B0EA7EA}" dt="2023-06-28T02:46:42.971" v="2889" actId="1076"/>
          <ac:graphicFrameMkLst>
            <pc:docMk/>
            <pc:sldMk cId="1950153130" sldId="332"/>
            <ac:graphicFrameMk id="12" creationId="{F1E1CF81-AEFA-C2EA-3F26-F987071F4735}"/>
          </ac:graphicFrameMkLst>
        </pc:graphicFrameChg>
        <pc:graphicFrameChg chg="add mod">
          <ac:chgData name="Bernier, Kaelin M" userId="S::kaelin.bernier@bannerhealth.com::0ba66a6d-48b0-4d1f-bab1-d5dc85d9bea5" providerId="AD" clId="Web-{571A59A7-A3BA-42FE-9BF9-D3D61B0EA7EA}" dt="2023-06-28T02:46:42.987" v="2890" actId="1076"/>
          <ac:graphicFrameMkLst>
            <pc:docMk/>
            <pc:sldMk cId="1950153130" sldId="332"/>
            <ac:graphicFrameMk id="14" creationId="{6C940207-BC92-D488-B71B-73F5778BCEA6}"/>
          </ac:graphicFrameMkLst>
        </pc:graphicFrameChg>
      </pc:sldChg>
      <pc:sldChg chg="addSp delSp modSp add ord replId addAnim delAnim modAnim">
        <pc:chgData name="Bernier, Kaelin M" userId="S::kaelin.bernier@bannerhealth.com::0ba66a6d-48b0-4d1f-bab1-d5dc85d9bea5" providerId="AD" clId="Web-{571A59A7-A3BA-42FE-9BF9-D3D61B0EA7EA}" dt="2023-06-28T02:51:01.895" v="3039"/>
        <pc:sldMkLst>
          <pc:docMk/>
          <pc:sldMk cId="1664382477" sldId="333"/>
        </pc:sldMkLst>
        <pc:spChg chg="mod">
          <ac:chgData name="Bernier, Kaelin M" userId="S::kaelin.bernier@bannerhealth.com::0ba66a6d-48b0-4d1f-bab1-d5dc85d9bea5" providerId="AD" clId="Web-{571A59A7-A3BA-42FE-9BF9-D3D61B0EA7EA}" dt="2023-06-28T02:17:29.504" v="2020" actId="20577"/>
          <ac:spMkLst>
            <pc:docMk/>
            <pc:sldMk cId="1664382477" sldId="333"/>
            <ac:spMk id="2" creationId="{9A8A2488-8BAF-D313-6E32-B033E57EC941}"/>
          </ac:spMkLst>
        </pc:spChg>
        <pc:graphicFrameChg chg="add del mod modGraphic">
          <ac:chgData name="Bernier, Kaelin M" userId="S::kaelin.bernier@bannerhealth.com::0ba66a6d-48b0-4d1f-bab1-d5dc85d9bea5" providerId="AD" clId="Web-{571A59A7-A3BA-42FE-9BF9-D3D61B0EA7EA}" dt="2023-06-28T02:47:42.960" v="2936"/>
          <ac:graphicFrameMkLst>
            <pc:docMk/>
            <pc:sldMk cId="1664382477" sldId="333"/>
            <ac:graphicFrameMk id="4" creationId="{C82A806A-07D3-D6A2-9C01-1B7394BE42D8}"/>
          </ac:graphicFrameMkLst>
        </pc:graphicFrameChg>
        <pc:graphicFrameChg chg="mod modGraphic">
          <ac:chgData name="Bernier, Kaelin M" userId="S::kaelin.bernier@bannerhealth.com::0ba66a6d-48b0-4d1f-bab1-d5dc85d9bea5" providerId="AD" clId="Web-{571A59A7-A3BA-42FE-9BF9-D3D61B0EA7EA}" dt="2023-06-28T02:50:40.409" v="3037"/>
          <ac:graphicFrameMkLst>
            <pc:docMk/>
            <pc:sldMk cId="1664382477" sldId="333"/>
            <ac:graphicFrameMk id="5" creationId="{C037DA60-BB8E-E70C-CFC4-AE4F0BF0C689}"/>
          </ac:graphicFrameMkLst>
        </pc:graphicFrameChg>
        <pc:graphicFrameChg chg="mod modGraphic">
          <ac:chgData name="Bernier, Kaelin M" userId="S::kaelin.bernier@bannerhealth.com::0ba66a6d-48b0-4d1f-bab1-d5dc85d9bea5" providerId="AD" clId="Web-{571A59A7-A3BA-42FE-9BF9-D3D61B0EA7EA}" dt="2023-06-28T02:47:55.476" v="2962"/>
          <ac:graphicFrameMkLst>
            <pc:docMk/>
            <pc:sldMk cId="1664382477" sldId="333"/>
            <ac:graphicFrameMk id="6" creationId="{69118A7B-089B-8F9F-5027-DDE062403960}"/>
          </ac:graphicFrameMkLst>
        </pc:graphicFrameChg>
        <pc:graphicFrameChg chg="add mod modGraphic">
          <ac:chgData name="Bernier, Kaelin M" userId="S::kaelin.bernier@bannerhealth.com::0ba66a6d-48b0-4d1f-bab1-d5dc85d9bea5" providerId="AD" clId="Web-{571A59A7-A3BA-42FE-9BF9-D3D61B0EA7EA}" dt="2023-06-28T02:49:40.843" v="3031"/>
          <ac:graphicFrameMkLst>
            <pc:docMk/>
            <pc:sldMk cId="1664382477" sldId="333"/>
            <ac:graphicFrameMk id="7" creationId="{CB74F93C-ABDF-68C1-C38B-B1ACF8413662}"/>
          </ac:graphicFrameMkLst>
        </pc:graphicFrameChg>
        <pc:graphicFrameChg chg="mod modGraphic">
          <ac:chgData name="Bernier, Kaelin M" userId="S::kaelin.bernier@bannerhealth.com::0ba66a6d-48b0-4d1f-bab1-d5dc85d9bea5" providerId="AD" clId="Web-{571A59A7-A3BA-42FE-9BF9-D3D61B0EA7EA}" dt="2023-06-28T02:48:22.025" v="3020"/>
          <ac:graphicFrameMkLst>
            <pc:docMk/>
            <pc:sldMk cId="1664382477" sldId="333"/>
            <ac:graphicFrameMk id="8" creationId="{F2A561A3-867D-E9EF-8365-225CBEDE6655}"/>
          </ac:graphicFrameMkLst>
        </pc:graphicFrameChg>
        <pc:graphicFrameChg chg="add mod">
          <ac:chgData name="Bernier, Kaelin M" userId="S::kaelin.bernier@bannerhealth.com::0ba66a6d-48b0-4d1f-bab1-d5dc85d9bea5" providerId="AD" clId="Web-{571A59A7-A3BA-42FE-9BF9-D3D61B0EA7EA}" dt="2023-06-28T02:50:49.035" v="3038" actId="1076"/>
          <ac:graphicFrameMkLst>
            <pc:docMk/>
            <pc:sldMk cId="1664382477" sldId="333"/>
            <ac:graphicFrameMk id="10" creationId="{AE48AF06-732C-E6FB-6047-9DB3DAEB3D3C}"/>
          </ac:graphicFrameMkLst>
        </pc:graphicFrameChg>
        <pc:graphicFrameChg chg="add mod">
          <ac:chgData name="Bernier, Kaelin M" userId="S::kaelin.bernier@bannerhealth.com::0ba66a6d-48b0-4d1f-bab1-d5dc85d9bea5" providerId="AD" clId="Web-{571A59A7-A3BA-42FE-9BF9-D3D61B0EA7EA}" dt="2023-06-28T02:49:06.684" v="3027" actId="1076"/>
          <ac:graphicFrameMkLst>
            <pc:docMk/>
            <pc:sldMk cId="1664382477" sldId="333"/>
            <ac:graphicFrameMk id="12" creationId="{1E0F5D5C-A754-A6F6-FEEF-2F69BDEFB1D1}"/>
          </ac:graphicFrameMkLst>
        </pc:graphicFrameChg>
        <pc:graphicFrameChg chg="add mod">
          <ac:chgData name="Bernier, Kaelin M" userId="S::kaelin.bernier@bannerhealth.com::0ba66a6d-48b0-4d1f-bab1-d5dc85d9bea5" providerId="AD" clId="Web-{571A59A7-A3BA-42FE-9BF9-D3D61B0EA7EA}" dt="2023-06-28T02:49:06.700" v="3028" actId="1076"/>
          <ac:graphicFrameMkLst>
            <pc:docMk/>
            <pc:sldMk cId="1664382477" sldId="333"/>
            <ac:graphicFrameMk id="14" creationId="{7CF99D0B-50EA-C331-1D94-2D61EB91AE83}"/>
          </ac:graphicFrameMkLst>
        </pc:graphicFrameChg>
      </pc:sldChg>
    </pc:docChg>
  </pc:docChgLst>
  <pc:docChgLst>
    <pc:chgData name="BUMCP IntMed Chief" userId="S::bumcpintmedchief@bannerhealth.com::7ffc74a1-8787-49ec-8805-3be4675249a6" providerId="AD" clId="Web-{AD5312B2-AFAE-418B-ADB0-1381A6BEA7B4}"/>
    <pc:docChg chg="addSld modSld sldOrd">
      <pc:chgData name="BUMCP IntMed Chief" userId="S::bumcpintmedchief@bannerhealth.com::7ffc74a1-8787-49ec-8805-3be4675249a6" providerId="AD" clId="Web-{AD5312B2-AFAE-418B-ADB0-1381A6BEA7B4}" dt="2023-06-28T18:35:20.985" v="65" actId="20577"/>
      <pc:docMkLst>
        <pc:docMk/>
      </pc:docMkLst>
      <pc:sldChg chg="modSp">
        <pc:chgData name="BUMCP IntMed Chief" userId="S::bumcpintmedchief@bannerhealth.com::7ffc74a1-8787-49ec-8805-3be4675249a6" providerId="AD" clId="Web-{AD5312B2-AFAE-418B-ADB0-1381A6BEA7B4}" dt="2023-06-28T18:15:03.073" v="17" actId="20577"/>
        <pc:sldMkLst>
          <pc:docMk/>
          <pc:sldMk cId="2097554061" sldId="318"/>
        </pc:sldMkLst>
        <pc:spChg chg="mod">
          <ac:chgData name="BUMCP IntMed Chief" userId="S::bumcpintmedchief@bannerhealth.com::7ffc74a1-8787-49ec-8805-3be4675249a6" providerId="AD" clId="Web-{AD5312B2-AFAE-418B-ADB0-1381A6BEA7B4}" dt="2023-06-28T18:15:03.073" v="17" actId="20577"/>
          <ac:spMkLst>
            <pc:docMk/>
            <pc:sldMk cId="2097554061" sldId="318"/>
            <ac:spMk id="3" creationId="{74732E7C-AA66-6261-4FB4-BE6CEBAC5D9D}"/>
          </ac:spMkLst>
        </pc:spChg>
      </pc:sldChg>
      <pc:sldChg chg="modSp add ord replId">
        <pc:chgData name="BUMCP IntMed Chief" userId="S::bumcpintmedchief@bannerhealth.com::7ffc74a1-8787-49ec-8805-3be4675249a6" providerId="AD" clId="Web-{AD5312B2-AFAE-418B-ADB0-1381A6BEA7B4}" dt="2023-06-28T18:20:52.146" v="20" actId="20577"/>
        <pc:sldMkLst>
          <pc:docMk/>
          <pc:sldMk cId="619543123" sldId="334"/>
        </pc:sldMkLst>
        <pc:spChg chg="mod">
          <ac:chgData name="BUMCP IntMed Chief" userId="S::bumcpintmedchief@bannerhealth.com::7ffc74a1-8787-49ec-8805-3be4675249a6" providerId="AD" clId="Web-{AD5312B2-AFAE-418B-ADB0-1381A6BEA7B4}" dt="2023-06-28T18:20:52.146" v="20" actId="20577"/>
          <ac:spMkLst>
            <pc:docMk/>
            <pc:sldMk cId="619543123" sldId="334"/>
            <ac:spMk id="2" creationId="{7B86A87E-EE14-11D5-F8DB-A08653415112}"/>
          </ac:spMkLst>
        </pc:spChg>
      </pc:sldChg>
      <pc:sldChg chg="modSp add ord replId">
        <pc:chgData name="BUMCP IntMed Chief" userId="S::bumcpintmedchief@bannerhealth.com::7ffc74a1-8787-49ec-8805-3be4675249a6" providerId="AD" clId="Web-{AD5312B2-AFAE-418B-ADB0-1381A6BEA7B4}" dt="2023-06-28T18:35:20.985" v="65" actId="20577"/>
        <pc:sldMkLst>
          <pc:docMk/>
          <pc:sldMk cId="1668513708" sldId="335"/>
        </pc:sldMkLst>
        <pc:spChg chg="mod">
          <ac:chgData name="BUMCP IntMed Chief" userId="S::bumcpintmedchief@bannerhealth.com::7ffc74a1-8787-49ec-8805-3be4675249a6" providerId="AD" clId="Web-{AD5312B2-AFAE-418B-ADB0-1381A6BEA7B4}" dt="2023-06-28T18:35:20.985" v="65" actId="20577"/>
          <ac:spMkLst>
            <pc:docMk/>
            <pc:sldMk cId="1668513708" sldId="335"/>
            <ac:spMk id="2" creationId="{9A96ACBB-83B5-8DE0-AB8D-370A51900E83}"/>
          </ac:spMkLst>
        </pc:spChg>
        <pc:spChg chg="mod">
          <ac:chgData name="BUMCP IntMed Chief" userId="S::bumcpintmedchief@bannerhealth.com::7ffc74a1-8787-49ec-8805-3be4675249a6" providerId="AD" clId="Web-{AD5312B2-AFAE-418B-ADB0-1381A6BEA7B4}" dt="2023-06-28T18:23:23.042" v="62" actId="20577"/>
          <ac:spMkLst>
            <pc:docMk/>
            <pc:sldMk cId="1668513708" sldId="335"/>
            <ac:spMk id="3" creationId="{4D3DB318-BCA2-4168-AAFC-16A5EF5DA4ED}"/>
          </ac:spMkLst>
        </pc:spChg>
      </pc:sldChg>
      <pc:sldChg chg="new">
        <pc:chgData name="BUMCP IntMed Chief" userId="S::bumcpintmedchief@bannerhealth.com::7ffc74a1-8787-49ec-8805-3be4675249a6" providerId="AD" clId="Web-{AD5312B2-AFAE-418B-ADB0-1381A6BEA7B4}" dt="2023-06-28T18:24:08.465" v="63"/>
        <pc:sldMkLst>
          <pc:docMk/>
          <pc:sldMk cId="2550649991" sldId="33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B5E78B-2780-4D1D-A8D8-909E0D8E8270}"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170651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5E78B-2780-4D1D-A8D8-909E0D8E8270}"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107375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5E78B-2780-4D1D-A8D8-909E0D8E8270}"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320795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E0EE5A-4B3A-4131-A46B-B4176F8F165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3192436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0EE5A-4B3A-4131-A46B-B4176F8F165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339345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0EE5A-4B3A-4131-A46B-B4176F8F165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283577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0EE5A-4B3A-4131-A46B-B4176F8F165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2354083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E0EE5A-4B3A-4131-A46B-B4176F8F1651}"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245759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E0EE5A-4B3A-4131-A46B-B4176F8F1651}"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574744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0EE5A-4B3A-4131-A46B-B4176F8F1651}"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3803256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0EE5A-4B3A-4131-A46B-B4176F8F165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323915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5E78B-2780-4D1D-A8D8-909E0D8E8270}"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2466224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0EE5A-4B3A-4131-A46B-B4176F8F165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359243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0EE5A-4B3A-4131-A46B-B4176F8F165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3692478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0EE5A-4B3A-4131-A46B-B4176F8F165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9CB15-80F5-4D4C-9024-92315E3103A6}" type="slidenum">
              <a:rPr lang="en-US" smtClean="0"/>
              <a:t>‹#›</a:t>
            </a:fld>
            <a:endParaRPr lang="en-US"/>
          </a:p>
        </p:txBody>
      </p:sp>
    </p:spTree>
    <p:extLst>
      <p:ext uri="{BB962C8B-B14F-4D97-AF65-F5344CB8AC3E}">
        <p14:creationId xmlns:p14="http://schemas.microsoft.com/office/powerpoint/2010/main" val="317454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5E78B-2780-4D1D-A8D8-909E0D8E8270}"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12162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B5E78B-2780-4D1D-A8D8-909E0D8E8270}"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25836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B5E78B-2780-4D1D-A8D8-909E0D8E8270}"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65180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B5E78B-2780-4D1D-A8D8-909E0D8E8270}"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307396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5E78B-2780-4D1D-A8D8-909E0D8E8270}"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269755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B5E78B-2780-4D1D-A8D8-909E0D8E8270}"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13740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B5E78B-2780-4D1D-A8D8-909E0D8E8270}"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3E032-57C2-45D1-90D9-6631122F8BB2}" type="slidenum">
              <a:rPr lang="en-US" smtClean="0"/>
              <a:t>‹#›</a:t>
            </a:fld>
            <a:endParaRPr lang="en-US"/>
          </a:p>
        </p:txBody>
      </p:sp>
    </p:spTree>
    <p:extLst>
      <p:ext uri="{BB962C8B-B14F-4D97-AF65-F5344CB8AC3E}">
        <p14:creationId xmlns:p14="http://schemas.microsoft.com/office/powerpoint/2010/main" val="247977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5E78B-2780-4D1D-A8D8-909E0D8E8270}" type="datetimeFigureOut">
              <a:rPr lang="en-US" smtClean="0"/>
              <a:t>6/28/2023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3E032-57C2-45D1-90D9-6631122F8BB2}" type="slidenum">
              <a:rPr lang="en-US" smtClean="0"/>
              <a:t>‹#›</a:t>
            </a:fld>
            <a:endParaRPr lang="en-US"/>
          </a:p>
        </p:txBody>
      </p:sp>
    </p:spTree>
    <p:extLst>
      <p:ext uri="{BB962C8B-B14F-4D97-AF65-F5344CB8AC3E}">
        <p14:creationId xmlns:p14="http://schemas.microsoft.com/office/powerpoint/2010/main" val="35423536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0EE5A-4B3A-4131-A46B-B4176F8F1651}" type="datetimeFigureOut">
              <a:rPr lang="en-US" smtClean="0"/>
              <a:t>6/28/2023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9CB15-80F5-4D4C-9024-92315E3103A6}" type="slidenum">
              <a:rPr lang="en-US" smtClean="0"/>
              <a:t>‹#›</a:t>
            </a:fld>
            <a:endParaRPr lang="en-US"/>
          </a:p>
        </p:txBody>
      </p:sp>
    </p:spTree>
    <p:extLst>
      <p:ext uri="{BB962C8B-B14F-4D97-AF65-F5344CB8AC3E}">
        <p14:creationId xmlns:p14="http://schemas.microsoft.com/office/powerpoint/2010/main" val="42703795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7EC1-CAE5-48EF-8810-D360D381EEDA}"/>
              </a:ext>
            </a:extLst>
          </p:cNvPr>
          <p:cNvSpPr>
            <a:spLocks noGrp="1"/>
          </p:cNvSpPr>
          <p:nvPr>
            <p:ph type="ctrTitle"/>
          </p:nvPr>
        </p:nvSpPr>
        <p:spPr>
          <a:xfrm>
            <a:off x="9338732" y="2066020"/>
            <a:ext cx="2328333" cy="1181630"/>
          </a:xfrm>
        </p:spPr>
        <p:txBody>
          <a:bodyPr>
            <a:normAutofit fontScale="90000"/>
          </a:bodyPr>
          <a:lstStyle/>
          <a:p>
            <a:pPr algn="l"/>
            <a:r>
              <a:rPr lang="en-US"/>
              <a:t>Altered Mental</a:t>
            </a:r>
            <a:br>
              <a:rPr lang="en-US"/>
            </a:br>
            <a:r>
              <a:rPr lang="en-US"/>
              <a:t>Status</a:t>
            </a:r>
          </a:p>
        </p:txBody>
      </p:sp>
      <p:sp>
        <p:nvSpPr>
          <p:cNvPr id="4" name="Subtitle 3">
            <a:extLst>
              <a:ext uri="{FF2B5EF4-FFF2-40B4-BE49-F238E27FC236}">
                <a16:creationId xmlns:a16="http://schemas.microsoft.com/office/drawing/2014/main" id="{208732B7-5C96-46B4-9A62-6FF1484899B4}"/>
              </a:ext>
            </a:extLst>
          </p:cNvPr>
          <p:cNvSpPr>
            <a:spLocks noGrp="1"/>
          </p:cNvSpPr>
          <p:nvPr>
            <p:ph type="subTitle" idx="1"/>
          </p:nvPr>
        </p:nvSpPr>
        <p:spPr>
          <a:xfrm>
            <a:off x="9338732" y="3247650"/>
            <a:ext cx="2667000" cy="1655762"/>
          </a:xfrm>
        </p:spPr>
        <p:txBody>
          <a:bodyPr/>
          <a:lstStyle/>
          <a:p>
            <a:pPr algn="l"/>
            <a:r>
              <a:rPr lang="en-US"/>
              <a:t>Kaelin Bernier</a:t>
            </a:r>
          </a:p>
          <a:p>
            <a:pPr algn="l"/>
            <a:r>
              <a:rPr lang="en-US"/>
              <a:t>Chief Resident</a:t>
            </a:r>
          </a:p>
          <a:p>
            <a:pPr algn="l"/>
            <a:r>
              <a:rPr lang="en-US"/>
              <a:t>Intern Bootcamp </a:t>
            </a:r>
          </a:p>
        </p:txBody>
      </p:sp>
      <p:pic>
        <p:nvPicPr>
          <p:cNvPr id="7" name="Picture 2" descr="r/medicalschool - [Meme] Figuring Out My Plan During 1st Week of Neurology Rotation">
            <a:extLst>
              <a:ext uri="{FF2B5EF4-FFF2-40B4-BE49-F238E27FC236}">
                <a16:creationId xmlns:a16="http://schemas.microsoft.com/office/drawing/2014/main" id="{7564947D-BE6F-457B-A351-C934CCC453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5" r="8834"/>
          <a:stretch/>
        </p:blipFill>
        <p:spPr bwMode="auto">
          <a:xfrm>
            <a:off x="-1324029" y="0"/>
            <a:ext cx="103833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2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2488-8BAF-D313-6E32-B033E57EC941}"/>
              </a:ext>
            </a:extLst>
          </p:cNvPr>
          <p:cNvSpPr>
            <a:spLocks noGrp="1"/>
          </p:cNvSpPr>
          <p:nvPr>
            <p:ph type="title"/>
          </p:nvPr>
        </p:nvSpPr>
        <p:spPr/>
        <p:txBody>
          <a:bodyPr/>
          <a:lstStyle/>
          <a:p>
            <a:r>
              <a:rPr lang="en-US"/>
              <a:t>Case 1</a:t>
            </a:r>
          </a:p>
        </p:txBody>
      </p:sp>
      <p:graphicFrame>
        <p:nvGraphicFramePr>
          <p:cNvPr id="4" name="Table 3">
            <a:extLst>
              <a:ext uri="{FF2B5EF4-FFF2-40B4-BE49-F238E27FC236}">
                <a16:creationId xmlns:a16="http://schemas.microsoft.com/office/drawing/2014/main" id="{C82A806A-07D3-D6A2-9C01-1B7394BE42D8}"/>
              </a:ext>
            </a:extLst>
          </p:cNvPr>
          <p:cNvGraphicFramePr>
            <a:graphicFrameLocks noGrp="1"/>
          </p:cNvGraphicFramePr>
          <p:nvPr>
            <p:extLst>
              <p:ext uri="{D42A27DB-BD31-4B8C-83A1-F6EECF244321}">
                <p14:modId xmlns:p14="http://schemas.microsoft.com/office/powerpoint/2010/main" val="2348440796"/>
              </p:ext>
            </p:extLst>
          </p:nvPr>
        </p:nvGraphicFramePr>
        <p:xfrm>
          <a:off x="642257" y="1521568"/>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Differential</a:t>
                      </a:r>
                    </a:p>
                  </a:txBody>
                  <a:tcPr/>
                </a:tc>
                <a:tc>
                  <a:txBody>
                    <a:bodyPr/>
                    <a:lstStyle/>
                    <a:p>
                      <a:pPr lvl="0">
                        <a:buNone/>
                      </a:pPr>
                      <a:endParaRPr lang="en-US" sz="1400"/>
                    </a:p>
                    <a:p>
                      <a:pPr lvl="0">
                        <a:buNone/>
                      </a:pPr>
                      <a:endParaRPr lang="en-US" sz="1400"/>
                    </a:p>
                    <a:p>
                      <a:pPr lvl="0">
                        <a:buNone/>
                      </a:pPr>
                      <a:endParaRPr lang="en-US" sz="1400"/>
                    </a:p>
                    <a:p>
                      <a:pPr lvl="0">
                        <a:buNone/>
                      </a:pPr>
                      <a:endParaRPr lang="en-US" sz="1400"/>
                    </a:p>
                  </a:txBody>
                  <a:tcPr/>
                </a:tc>
                <a:extLst>
                  <a:ext uri="{0D108BD9-81ED-4DB2-BD59-A6C34878D82A}">
                    <a16:rowId xmlns:a16="http://schemas.microsoft.com/office/drawing/2014/main" val="3573818612"/>
                  </a:ext>
                </a:extLst>
              </a:tr>
            </a:tbl>
          </a:graphicData>
        </a:graphic>
      </p:graphicFrame>
      <p:graphicFrame>
        <p:nvGraphicFramePr>
          <p:cNvPr id="5" name="Table 4">
            <a:extLst>
              <a:ext uri="{FF2B5EF4-FFF2-40B4-BE49-F238E27FC236}">
                <a16:creationId xmlns:a16="http://schemas.microsoft.com/office/drawing/2014/main" id="{C037DA60-BB8E-E70C-CFC4-AE4F0BF0C689}"/>
              </a:ext>
            </a:extLst>
          </p:cNvPr>
          <p:cNvGraphicFramePr>
            <a:graphicFrameLocks noGrp="1"/>
          </p:cNvGraphicFramePr>
          <p:nvPr>
            <p:extLst>
              <p:ext uri="{D42A27DB-BD31-4B8C-83A1-F6EECF244321}">
                <p14:modId xmlns:p14="http://schemas.microsoft.com/office/powerpoint/2010/main" val="234620604"/>
              </p:ext>
            </p:extLst>
          </p:nvPr>
        </p:nvGraphicFramePr>
        <p:xfrm>
          <a:off x="696686" y="3932175"/>
          <a:ext cx="10427392" cy="8658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865840">
                <a:tc>
                  <a:txBody>
                    <a:bodyPr/>
                    <a:lstStyle/>
                    <a:p>
                      <a:r>
                        <a:rPr lang="en-US" sz="1400"/>
                        <a:t>Results</a:t>
                      </a:r>
                    </a:p>
                  </a:txBody>
                  <a:tcPr/>
                </a:tc>
                <a:tc>
                  <a:txBody>
                    <a:bodyPr/>
                    <a:lstStyle/>
                    <a:p>
                      <a:pPr marL="0" lvl="1" indent="0">
                        <a:buNone/>
                      </a:pPr>
                      <a:endParaRPr lang="en-US" sz="1400" b="0" i="0" u="none" strike="noStrike" noProof="0">
                        <a:solidFill>
                          <a:srgbClr val="FFFFFF"/>
                        </a:solidFill>
                        <a:latin typeface="Calibri"/>
                      </a:endParaRPr>
                    </a:p>
                  </a:txBody>
                  <a:tcPr/>
                </a:tc>
                <a:extLst>
                  <a:ext uri="{0D108BD9-81ED-4DB2-BD59-A6C34878D82A}">
                    <a16:rowId xmlns:a16="http://schemas.microsoft.com/office/drawing/2014/main" val="1037592807"/>
                  </a:ext>
                </a:extLst>
              </a:tr>
            </a:tbl>
          </a:graphicData>
        </a:graphic>
      </p:graphicFrame>
      <p:graphicFrame>
        <p:nvGraphicFramePr>
          <p:cNvPr id="6" name="Table 5">
            <a:extLst>
              <a:ext uri="{FF2B5EF4-FFF2-40B4-BE49-F238E27FC236}">
                <a16:creationId xmlns:a16="http://schemas.microsoft.com/office/drawing/2014/main" id="{69118A7B-089B-8F9F-5027-DDE062403960}"/>
              </a:ext>
            </a:extLst>
          </p:cNvPr>
          <p:cNvGraphicFramePr>
            <a:graphicFrameLocks noGrp="1"/>
          </p:cNvGraphicFramePr>
          <p:nvPr>
            <p:extLst>
              <p:ext uri="{D42A27DB-BD31-4B8C-83A1-F6EECF244321}">
                <p14:modId xmlns:p14="http://schemas.microsoft.com/office/powerpoint/2010/main" val="784815051"/>
              </p:ext>
            </p:extLst>
          </p:nvPr>
        </p:nvGraphicFramePr>
        <p:xfrm>
          <a:off x="664028" y="2718997"/>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Evaluation/</a:t>
                      </a:r>
                    </a:p>
                    <a:p>
                      <a:pPr lvl="0">
                        <a:buNone/>
                      </a:pPr>
                      <a:r>
                        <a:rPr lang="en-US" sz="1400"/>
                        <a:t>Tests</a:t>
                      </a:r>
                    </a:p>
                  </a:txBody>
                  <a:tcPr/>
                </a:tc>
                <a:tc>
                  <a:txBody>
                    <a:bodyPr/>
                    <a:lstStyle/>
                    <a:p>
                      <a:pPr lvl="0">
                        <a:buNone/>
                      </a:pPr>
                      <a:endParaRPr lang="en-US" sz="1400"/>
                    </a:p>
                    <a:p>
                      <a:pPr lvl="0">
                        <a:buNone/>
                      </a:pPr>
                      <a:endParaRPr lang="en-US" sz="1400"/>
                    </a:p>
                    <a:p>
                      <a:pPr lvl="0">
                        <a:buNone/>
                      </a:pPr>
                      <a:endParaRPr lang="en-US" sz="1400"/>
                    </a:p>
                    <a:p>
                      <a:pPr lvl="0">
                        <a:buNone/>
                      </a:pPr>
                      <a:endParaRPr lang="en-US" sz="1400"/>
                    </a:p>
                  </a:txBody>
                  <a:tcPr/>
                </a:tc>
                <a:extLst>
                  <a:ext uri="{0D108BD9-81ED-4DB2-BD59-A6C34878D82A}">
                    <a16:rowId xmlns:a16="http://schemas.microsoft.com/office/drawing/2014/main" val="3573818612"/>
                  </a:ext>
                </a:extLst>
              </a:tr>
            </a:tbl>
          </a:graphicData>
        </a:graphic>
      </p:graphicFrame>
      <p:graphicFrame>
        <p:nvGraphicFramePr>
          <p:cNvPr id="8" name="Table 7">
            <a:extLst>
              <a:ext uri="{FF2B5EF4-FFF2-40B4-BE49-F238E27FC236}">
                <a16:creationId xmlns:a16="http://schemas.microsoft.com/office/drawing/2014/main" id="{F2A561A3-867D-E9EF-8365-225CBEDE6655}"/>
              </a:ext>
            </a:extLst>
          </p:cNvPr>
          <p:cNvGraphicFramePr>
            <a:graphicFrameLocks noGrp="1"/>
          </p:cNvGraphicFramePr>
          <p:nvPr>
            <p:extLst>
              <p:ext uri="{D42A27DB-BD31-4B8C-83A1-F6EECF244321}">
                <p14:modId xmlns:p14="http://schemas.microsoft.com/office/powerpoint/2010/main" val="1826200938"/>
              </p:ext>
            </p:extLst>
          </p:nvPr>
        </p:nvGraphicFramePr>
        <p:xfrm>
          <a:off x="707571" y="5031632"/>
          <a:ext cx="10427392" cy="1096168"/>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1096168">
                <a:tc>
                  <a:txBody>
                    <a:bodyPr/>
                    <a:lstStyle/>
                    <a:p>
                      <a:r>
                        <a:rPr lang="en-US" sz="1400"/>
                        <a:t>Treatment</a:t>
                      </a:r>
                    </a:p>
                  </a:txBody>
                  <a:tcPr/>
                </a:tc>
                <a:tc>
                  <a:txBody>
                    <a:bodyPr/>
                    <a:lstStyle/>
                    <a:p>
                      <a:pPr marL="0" lvl="1" indent="0"/>
                      <a:endParaRPr lang="en-US" sz="1400"/>
                    </a:p>
                  </a:txBody>
                  <a:tcPr/>
                </a:tc>
                <a:extLst>
                  <a:ext uri="{0D108BD9-81ED-4DB2-BD59-A6C34878D82A}">
                    <a16:rowId xmlns:a16="http://schemas.microsoft.com/office/drawing/2014/main" val="1037592807"/>
                  </a:ext>
                </a:extLst>
              </a:tr>
            </a:tbl>
          </a:graphicData>
        </a:graphic>
      </p:graphicFrame>
      <p:graphicFrame>
        <p:nvGraphicFramePr>
          <p:cNvPr id="10" name="Table 9">
            <a:extLst>
              <a:ext uri="{FF2B5EF4-FFF2-40B4-BE49-F238E27FC236}">
                <a16:creationId xmlns:a16="http://schemas.microsoft.com/office/drawing/2014/main" id="{EED0069E-872C-F5A6-BFB7-95A63C51CF16}"/>
              </a:ext>
            </a:extLst>
          </p:cNvPr>
          <p:cNvGraphicFramePr>
            <a:graphicFrameLocks noGrp="1"/>
          </p:cNvGraphicFramePr>
          <p:nvPr>
            <p:extLst>
              <p:ext uri="{D42A27DB-BD31-4B8C-83A1-F6EECF244321}">
                <p14:modId xmlns:p14="http://schemas.microsoft.com/office/powerpoint/2010/main" val="3907621325"/>
              </p:ext>
            </p:extLst>
          </p:nvPr>
        </p:nvGraphicFramePr>
        <p:xfrm>
          <a:off x="653546" y="1523449"/>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Differential</a:t>
                      </a:r>
                    </a:p>
                  </a:txBody>
                  <a:tcPr/>
                </a:tc>
                <a:tc>
                  <a:txBody>
                    <a:bodyPr/>
                    <a:lstStyle/>
                    <a:p>
                      <a:pPr lvl="0">
                        <a:buNone/>
                      </a:pPr>
                      <a:r>
                        <a:rPr lang="en-US" sz="1400"/>
                        <a:t>M: hypoglycemia, hyponatremia, hyperuricemia</a:t>
                      </a:r>
                    </a:p>
                    <a:p>
                      <a:pPr lvl="0">
                        <a:buNone/>
                      </a:pPr>
                      <a:r>
                        <a:rPr lang="en-US" sz="1400"/>
                        <a:t>I: SSTI </a:t>
                      </a:r>
                    </a:p>
                    <a:p>
                      <a:pPr lvl="0">
                        <a:buNone/>
                      </a:pPr>
                      <a:r>
                        <a:rPr lang="en-US" sz="1400"/>
                        <a:t>S: unlikely </a:t>
                      </a:r>
                    </a:p>
                    <a:p>
                      <a:pPr lvl="0">
                        <a:buNone/>
                      </a:pPr>
                      <a:r>
                        <a:rPr lang="en-US" sz="1400"/>
                        <a:t>T: pain Rx </a:t>
                      </a:r>
                      <a:endParaRPr lang="en-US"/>
                    </a:p>
                  </a:txBody>
                  <a:tcPr/>
                </a:tc>
                <a:extLst>
                  <a:ext uri="{0D108BD9-81ED-4DB2-BD59-A6C34878D82A}">
                    <a16:rowId xmlns:a16="http://schemas.microsoft.com/office/drawing/2014/main" val="3573818612"/>
                  </a:ext>
                </a:extLst>
              </a:tr>
            </a:tbl>
          </a:graphicData>
        </a:graphic>
      </p:graphicFrame>
      <p:graphicFrame>
        <p:nvGraphicFramePr>
          <p:cNvPr id="12" name="Table 11">
            <a:extLst>
              <a:ext uri="{FF2B5EF4-FFF2-40B4-BE49-F238E27FC236}">
                <a16:creationId xmlns:a16="http://schemas.microsoft.com/office/drawing/2014/main" id="{3D9F4B2E-CD90-8FF1-FEF3-616D5B62E439}"/>
              </a:ext>
            </a:extLst>
          </p:cNvPr>
          <p:cNvGraphicFramePr>
            <a:graphicFrameLocks noGrp="1"/>
          </p:cNvGraphicFramePr>
          <p:nvPr>
            <p:extLst>
              <p:ext uri="{D42A27DB-BD31-4B8C-83A1-F6EECF244321}">
                <p14:modId xmlns:p14="http://schemas.microsoft.com/office/powerpoint/2010/main" val="2790223075"/>
              </p:ext>
            </p:extLst>
          </p:nvPr>
        </p:nvGraphicFramePr>
        <p:xfrm>
          <a:off x="707975" y="3934056"/>
          <a:ext cx="10427392" cy="8658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865840">
                <a:tc>
                  <a:txBody>
                    <a:bodyPr/>
                    <a:lstStyle/>
                    <a:p>
                      <a:r>
                        <a:rPr lang="en-US" sz="1400"/>
                        <a:t>Results</a:t>
                      </a:r>
                    </a:p>
                  </a:txBody>
                  <a:tcPr/>
                </a:tc>
                <a:tc>
                  <a:txBody>
                    <a:bodyPr/>
                    <a:lstStyle/>
                    <a:p>
                      <a:pPr marL="0" lvl="1" indent="0">
                        <a:buNone/>
                      </a:pPr>
                      <a:r>
                        <a:rPr lang="en-US" sz="1400" b="0"/>
                        <a:t>Labs: BG 110, Na 132, BUN/Cr 22/1.1 (baseline)</a:t>
                      </a:r>
                    </a:p>
                    <a:p>
                      <a:pPr marL="0" lvl="1" indent="0">
                        <a:buNone/>
                      </a:pPr>
                      <a:r>
                        <a:rPr lang="en-US" sz="1400" b="0" i="0" u="none" strike="noStrike" noProof="0">
                          <a:solidFill>
                            <a:srgbClr val="FFFFFF"/>
                          </a:solidFill>
                          <a:latin typeface="Calibri"/>
                        </a:rPr>
                        <a:t>“Yes, he’s been taking oxycodone 10mg every 4 hours. Last dose was one hour ago. Patient also received a dose of IV morphine 4mg 30 minutes ago due to breakthrough pain.”</a:t>
                      </a:r>
                      <a:endParaRPr lang="en-US" sz="1400" b="0"/>
                    </a:p>
                  </a:txBody>
                  <a:tcPr/>
                </a:tc>
                <a:extLst>
                  <a:ext uri="{0D108BD9-81ED-4DB2-BD59-A6C34878D82A}">
                    <a16:rowId xmlns:a16="http://schemas.microsoft.com/office/drawing/2014/main" val="1037592807"/>
                  </a:ext>
                </a:extLst>
              </a:tr>
            </a:tbl>
          </a:graphicData>
        </a:graphic>
      </p:graphicFrame>
      <p:graphicFrame>
        <p:nvGraphicFramePr>
          <p:cNvPr id="14" name="Table 13">
            <a:extLst>
              <a:ext uri="{FF2B5EF4-FFF2-40B4-BE49-F238E27FC236}">
                <a16:creationId xmlns:a16="http://schemas.microsoft.com/office/drawing/2014/main" id="{CCCDE8F3-44F2-4933-32D7-5D47AA7AEC06}"/>
              </a:ext>
            </a:extLst>
          </p:cNvPr>
          <p:cNvGraphicFramePr>
            <a:graphicFrameLocks noGrp="1"/>
          </p:cNvGraphicFramePr>
          <p:nvPr>
            <p:extLst>
              <p:ext uri="{D42A27DB-BD31-4B8C-83A1-F6EECF244321}">
                <p14:modId xmlns:p14="http://schemas.microsoft.com/office/powerpoint/2010/main" val="3242782299"/>
              </p:ext>
            </p:extLst>
          </p:nvPr>
        </p:nvGraphicFramePr>
        <p:xfrm>
          <a:off x="675317" y="2720878"/>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Evaluation/</a:t>
                      </a:r>
                    </a:p>
                    <a:p>
                      <a:pPr lvl="0">
                        <a:buNone/>
                      </a:pPr>
                      <a:r>
                        <a:rPr lang="en-US" sz="1400"/>
                        <a:t>Tests</a:t>
                      </a:r>
                    </a:p>
                  </a:txBody>
                  <a:tcPr/>
                </a:tc>
                <a:tc>
                  <a:txBody>
                    <a:bodyPr/>
                    <a:lstStyle/>
                    <a:p>
                      <a:pPr lvl="0">
                        <a:buNone/>
                      </a:pPr>
                      <a:r>
                        <a:rPr lang="en-US" sz="1400"/>
                        <a:t>M: POC glucose, CMP</a:t>
                      </a:r>
                      <a:endParaRPr lang="en-US"/>
                    </a:p>
                    <a:p>
                      <a:pPr marL="0" marR="0" lvl="0" indent="0" algn="l">
                        <a:buNone/>
                      </a:pPr>
                      <a:r>
                        <a:rPr lang="en-US" sz="1400"/>
                        <a:t>I:  blood cultures (but would not order unless febrile or site appears infected)</a:t>
                      </a:r>
                    </a:p>
                    <a:p>
                      <a:pPr marL="0" marR="0" lvl="0" indent="0" algn="l">
                        <a:buNone/>
                      </a:pPr>
                      <a:r>
                        <a:rPr lang="en-US" sz="1400"/>
                        <a:t>S: would not order CTH unless other workup unrevealing</a:t>
                      </a:r>
                    </a:p>
                    <a:p>
                      <a:pPr marL="0" marR="0" lvl="0" indent="0" algn="l">
                        <a:buNone/>
                      </a:pPr>
                      <a:r>
                        <a:rPr lang="en-US" sz="1400"/>
                        <a:t>T: ask RN about dosing </a:t>
                      </a:r>
                      <a:endParaRPr lang="en-US"/>
                    </a:p>
                  </a:txBody>
                  <a:tcPr/>
                </a:tc>
                <a:extLst>
                  <a:ext uri="{0D108BD9-81ED-4DB2-BD59-A6C34878D82A}">
                    <a16:rowId xmlns:a16="http://schemas.microsoft.com/office/drawing/2014/main" val="3573818612"/>
                  </a:ext>
                </a:extLst>
              </a:tr>
            </a:tbl>
          </a:graphicData>
        </a:graphic>
      </p:graphicFrame>
      <p:graphicFrame>
        <p:nvGraphicFramePr>
          <p:cNvPr id="16" name="Table 15">
            <a:extLst>
              <a:ext uri="{FF2B5EF4-FFF2-40B4-BE49-F238E27FC236}">
                <a16:creationId xmlns:a16="http://schemas.microsoft.com/office/drawing/2014/main" id="{EEFF7123-A75D-1F99-A995-A366821212DB}"/>
              </a:ext>
            </a:extLst>
          </p:cNvPr>
          <p:cNvGraphicFramePr>
            <a:graphicFrameLocks noGrp="1"/>
          </p:cNvGraphicFramePr>
          <p:nvPr>
            <p:extLst>
              <p:ext uri="{D42A27DB-BD31-4B8C-83A1-F6EECF244321}">
                <p14:modId xmlns:p14="http://schemas.microsoft.com/office/powerpoint/2010/main" val="1763929885"/>
              </p:ext>
            </p:extLst>
          </p:nvPr>
        </p:nvGraphicFramePr>
        <p:xfrm>
          <a:off x="718860" y="5033513"/>
          <a:ext cx="10427392" cy="1096168"/>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1096168">
                <a:tc>
                  <a:txBody>
                    <a:bodyPr/>
                    <a:lstStyle/>
                    <a:p>
                      <a:r>
                        <a:rPr lang="en-US" sz="1400"/>
                        <a:t>Treatment</a:t>
                      </a:r>
                    </a:p>
                  </a:txBody>
                  <a:tcPr/>
                </a:tc>
                <a:tc>
                  <a:txBody>
                    <a:bodyPr/>
                    <a:lstStyle/>
                    <a:p>
                      <a:pPr marL="0" lvl="1" indent="0"/>
                      <a:r>
                        <a:rPr lang="en-US" sz="1400"/>
                        <a:t>Naloxone </a:t>
                      </a:r>
                    </a:p>
                  </a:txBody>
                  <a:tcPr/>
                </a:tc>
                <a:extLst>
                  <a:ext uri="{0D108BD9-81ED-4DB2-BD59-A6C34878D82A}">
                    <a16:rowId xmlns:a16="http://schemas.microsoft.com/office/drawing/2014/main" val="1037592807"/>
                  </a:ext>
                </a:extLst>
              </a:tr>
            </a:tbl>
          </a:graphicData>
        </a:graphic>
      </p:graphicFrame>
    </p:spTree>
    <p:extLst>
      <p:ext uri="{BB962C8B-B14F-4D97-AF65-F5344CB8AC3E}">
        <p14:creationId xmlns:p14="http://schemas.microsoft.com/office/powerpoint/2010/main" val="14116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DFA0-16CC-2C2D-2737-21EBFBFCFDE7}"/>
              </a:ext>
            </a:extLst>
          </p:cNvPr>
          <p:cNvSpPr>
            <a:spLocks noGrp="1"/>
          </p:cNvSpPr>
          <p:nvPr>
            <p:ph type="title"/>
          </p:nvPr>
        </p:nvSpPr>
        <p:spPr/>
        <p:txBody>
          <a:bodyPr/>
          <a:lstStyle/>
          <a:p>
            <a:r>
              <a:rPr lang="en-US"/>
              <a:t>Case 1: </a:t>
            </a:r>
            <a:r>
              <a:rPr lang="en-US" b="1" u="sng"/>
              <a:t>Toxins</a:t>
            </a:r>
            <a:endParaRPr lang="en-US"/>
          </a:p>
        </p:txBody>
      </p:sp>
      <p:sp>
        <p:nvSpPr>
          <p:cNvPr id="3" name="Content Placeholder 2">
            <a:extLst>
              <a:ext uri="{FF2B5EF4-FFF2-40B4-BE49-F238E27FC236}">
                <a16:creationId xmlns:a16="http://schemas.microsoft.com/office/drawing/2014/main" id="{F3E2CD40-EE4F-A24C-FF30-BE9073429F93}"/>
              </a:ext>
            </a:extLst>
          </p:cNvPr>
          <p:cNvSpPr>
            <a:spLocks noGrp="1"/>
          </p:cNvSpPr>
          <p:nvPr>
            <p:ph idx="1"/>
          </p:nvPr>
        </p:nvSpPr>
        <p:spPr/>
        <p:txBody>
          <a:bodyPr>
            <a:normAutofit fontScale="92500" lnSpcReduction="10000"/>
          </a:bodyPr>
          <a:lstStyle/>
          <a:p>
            <a:r>
              <a:rPr lang="en-US"/>
              <a:t>Prescription medications: opioids, sedative-hypnotics, antipsychotics, polypharmacy</a:t>
            </a:r>
          </a:p>
          <a:p>
            <a:r>
              <a:rPr lang="en-US"/>
              <a:t>Nonprescription medications: antihistamines, anticholinergics</a:t>
            </a:r>
          </a:p>
          <a:p>
            <a:r>
              <a:rPr lang="en-US"/>
              <a:t>Drugs of abuse: ethanol, heroin, hallucinogens</a:t>
            </a:r>
          </a:p>
          <a:p>
            <a:r>
              <a:rPr lang="en-US"/>
              <a:t>Withdrawal states</a:t>
            </a:r>
          </a:p>
          <a:p>
            <a:r>
              <a:rPr lang="en-US"/>
              <a:t>Medication side effects: hyperammonemia from valproic acid, confusion from quinolones, serotonin syndrome</a:t>
            </a:r>
          </a:p>
          <a:p>
            <a:r>
              <a:rPr lang="en-US"/>
              <a:t>Poisons:</a:t>
            </a:r>
          </a:p>
          <a:p>
            <a:pPr lvl="1"/>
            <a:r>
              <a:rPr lang="en-US"/>
              <a:t>Atypical alcohols: ethylene glycol, methanol</a:t>
            </a:r>
          </a:p>
          <a:p>
            <a:pPr lvl="1"/>
            <a:r>
              <a:rPr lang="en-US"/>
              <a:t>Inhaled toxins: carbon monoxide, cyanide, hydrogen sulfide</a:t>
            </a:r>
          </a:p>
          <a:p>
            <a:pPr lvl="1"/>
            <a:r>
              <a:rPr lang="en-US"/>
              <a:t>Plant-derived: Jimson weed, Salvia</a:t>
            </a:r>
          </a:p>
          <a:p>
            <a:endParaRPr lang="en-US"/>
          </a:p>
        </p:txBody>
      </p:sp>
    </p:spTree>
    <p:extLst>
      <p:ext uri="{BB962C8B-B14F-4D97-AF65-F5344CB8AC3E}">
        <p14:creationId xmlns:p14="http://schemas.microsoft.com/office/powerpoint/2010/main" val="174069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391B-D9E1-899D-389E-D8DB6947C19E}"/>
              </a:ext>
            </a:extLst>
          </p:cNvPr>
          <p:cNvSpPr>
            <a:spLocks noGrp="1"/>
          </p:cNvSpPr>
          <p:nvPr>
            <p:ph type="title"/>
          </p:nvPr>
        </p:nvSpPr>
        <p:spPr/>
        <p:txBody>
          <a:bodyPr/>
          <a:lstStyle/>
          <a:p>
            <a:r>
              <a:rPr lang="en-US"/>
              <a:t>Case 1: </a:t>
            </a:r>
            <a:r>
              <a:rPr lang="en-US" b="1" u="sng"/>
              <a:t>Toxins</a:t>
            </a:r>
            <a:endParaRPr lang="en-US"/>
          </a:p>
        </p:txBody>
      </p:sp>
      <p:sp>
        <p:nvSpPr>
          <p:cNvPr id="3" name="Content Placeholder 2">
            <a:extLst>
              <a:ext uri="{FF2B5EF4-FFF2-40B4-BE49-F238E27FC236}">
                <a16:creationId xmlns:a16="http://schemas.microsoft.com/office/drawing/2014/main" id="{1E9625E0-44EB-D674-3D66-4CC2BC466061}"/>
              </a:ext>
            </a:extLst>
          </p:cNvPr>
          <p:cNvSpPr>
            <a:spLocks noGrp="1"/>
          </p:cNvSpPr>
          <p:nvPr>
            <p:ph idx="1"/>
          </p:nvPr>
        </p:nvSpPr>
        <p:spPr/>
        <p:txBody>
          <a:bodyPr/>
          <a:lstStyle/>
          <a:p>
            <a:r>
              <a:rPr lang="en-US" sz="2000"/>
              <a:t>STOP THE OFFENDING AGENT!</a:t>
            </a:r>
          </a:p>
          <a:p>
            <a:r>
              <a:rPr lang="en-US" sz="2000"/>
              <a:t>IF INDICATED, USE A REVERSAL!</a:t>
            </a:r>
          </a:p>
          <a:p>
            <a:pPr lvl="1"/>
            <a:r>
              <a:rPr lang="en-US"/>
              <a:t>Naloxone is the reversal agent of choice for narcotics/opioids</a:t>
            </a:r>
          </a:p>
          <a:p>
            <a:pPr lvl="1"/>
            <a:r>
              <a:rPr lang="en-US"/>
              <a:t>Flumazenil is the reversal agent of choice for benzodiazepines</a:t>
            </a:r>
          </a:p>
          <a:p>
            <a:r>
              <a:rPr lang="en-US" sz="2000"/>
              <a:t>CONSIDER AN ALTERNATIVE AGENT IF POSSIBLE!</a:t>
            </a:r>
          </a:p>
          <a:p>
            <a:endParaRPr lang="en-US"/>
          </a:p>
        </p:txBody>
      </p:sp>
    </p:spTree>
    <p:extLst>
      <p:ext uri="{BB962C8B-B14F-4D97-AF65-F5344CB8AC3E}">
        <p14:creationId xmlns:p14="http://schemas.microsoft.com/office/powerpoint/2010/main" val="190576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guide to pagers for hospitals - Spok Inc.">
            <a:extLst>
              <a:ext uri="{FF2B5EF4-FFF2-40B4-BE49-F238E27FC236}">
                <a16:creationId xmlns:a16="http://schemas.microsoft.com/office/drawing/2014/main" id="{6AC23C6C-E2DF-788A-27AF-92ECCCD4C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213" y="1933575"/>
            <a:ext cx="4219575" cy="29908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ADB7ADE-D05B-7FAE-DFC2-CA0A142E3674}"/>
              </a:ext>
            </a:extLst>
          </p:cNvPr>
          <p:cNvSpPr>
            <a:spLocks noGrp="1"/>
          </p:cNvSpPr>
          <p:nvPr>
            <p:ph type="title"/>
          </p:nvPr>
        </p:nvSpPr>
        <p:spPr>
          <a:xfrm>
            <a:off x="838200" y="365125"/>
            <a:ext cx="10515600" cy="1325563"/>
          </a:xfrm>
        </p:spPr>
        <p:txBody>
          <a:bodyPr/>
          <a:lstStyle/>
          <a:p>
            <a:r>
              <a:rPr lang="en-US"/>
              <a:t>Case 2</a:t>
            </a:r>
          </a:p>
        </p:txBody>
      </p:sp>
    </p:spTree>
    <p:extLst>
      <p:ext uri="{BB962C8B-B14F-4D97-AF65-F5344CB8AC3E}">
        <p14:creationId xmlns:p14="http://schemas.microsoft.com/office/powerpoint/2010/main" val="12342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80734-A9AC-43EE-998A-357FFB61F78E}"/>
              </a:ext>
            </a:extLst>
          </p:cNvPr>
          <p:cNvSpPr>
            <a:spLocks noGrp="1"/>
          </p:cNvSpPr>
          <p:nvPr>
            <p:ph type="title"/>
          </p:nvPr>
        </p:nvSpPr>
        <p:spPr/>
        <p:txBody>
          <a:bodyPr/>
          <a:lstStyle/>
          <a:p>
            <a:r>
              <a:rPr lang="en-US"/>
              <a:t>Case 2</a:t>
            </a:r>
          </a:p>
        </p:txBody>
      </p:sp>
      <p:sp>
        <p:nvSpPr>
          <p:cNvPr id="3" name="Content Placeholder 2">
            <a:extLst>
              <a:ext uri="{FF2B5EF4-FFF2-40B4-BE49-F238E27FC236}">
                <a16:creationId xmlns:a16="http://schemas.microsoft.com/office/drawing/2014/main" id="{33622AD5-C2B3-14C7-5BEE-E1D1AD0D80EE}"/>
              </a:ext>
            </a:extLst>
          </p:cNvPr>
          <p:cNvSpPr>
            <a:spLocks noGrp="1"/>
          </p:cNvSpPr>
          <p:nvPr>
            <p:ph idx="1"/>
          </p:nvPr>
        </p:nvSpPr>
        <p:spPr/>
        <p:txBody>
          <a:bodyPr vert="horz" lIns="91440" tIns="45720" rIns="91440" bIns="45720" rtlCol="0" anchor="t">
            <a:normAutofit fontScale="92500" lnSpcReduction="10000"/>
          </a:bodyPr>
          <a:lstStyle/>
          <a:p>
            <a:r>
              <a:rPr lang="en-US" sz="2800"/>
              <a:t>34 </a:t>
            </a:r>
            <a:r>
              <a:rPr lang="en-US" sz="2800" err="1"/>
              <a:t>yo</a:t>
            </a:r>
            <a:r>
              <a:rPr lang="en-US" sz="2800"/>
              <a:t> F with history of chronic alcohol use disorder who is admitted with acute alcohol withdrawal after having a seizure.</a:t>
            </a:r>
            <a:endParaRPr lang="en-US" sz="2800">
              <a:cs typeface="Calibri"/>
            </a:endParaRPr>
          </a:p>
          <a:p>
            <a:r>
              <a:rPr lang="en-US" sz="2800"/>
              <a:t>You get to bedside and observe patient walking back to her bed from the bathroom with a wide based gait. The nurse is practically holding her up. Once in bed, you ask her how she is feeling. She looks at you and then glances at the door</a:t>
            </a:r>
            <a:r>
              <a:rPr lang="en-US"/>
              <a:t>..</a:t>
            </a:r>
            <a:r>
              <a:rPr lang="en-US" sz="2800"/>
              <a:t> She tells you she just got home from the grocery store and then waves to her “puppy” in the corner.</a:t>
            </a:r>
            <a:endParaRPr lang="en-US" sz="2800">
              <a:cs typeface="Calibri"/>
            </a:endParaRPr>
          </a:p>
          <a:p>
            <a:r>
              <a:rPr lang="en-US" sz="2800"/>
              <a:t>Vitals: T 36.6, BP 120/80, HR 95, RR 14</a:t>
            </a:r>
          </a:p>
          <a:p>
            <a:endParaRPr lang="en-US" sz="2800"/>
          </a:p>
          <a:p>
            <a:r>
              <a:rPr lang="en-US" sz="2800"/>
              <a:t>What stands out? What are you concerned about? What questions would you like to ask?</a:t>
            </a:r>
          </a:p>
          <a:p>
            <a:endParaRPr lang="en-US"/>
          </a:p>
        </p:txBody>
      </p:sp>
    </p:spTree>
    <p:extLst>
      <p:ext uri="{BB962C8B-B14F-4D97-AF65-F5344CB8AC3E}">
        <p14:creationId xmlns:p14="http://schemas.microsoft.com/office/powerpoint/2010/main" val="265332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2488-8BAF-D313-6E32-B033E57EC941}"/>
              </a:ext>
            </a:extLst>
          </p:cNvPr>
          <p:cNvSpPr>
            <a:spLocks noGrp="1"/>
          </p:cNvSpPr>
          <p:nvPr>
            <p:ph type="title"/>
          </p:nvPr>
        </p:nvSpPr>
        <p:spPr/>
        <p:txBody>
          <a:bodyPr/>
          <a:lstStyle/>
          <a:p>
            <a:r>
              <a:rPr lang="en-US"/>
              <a:t>Case 2</a:t>
            </a:r>
          </a:p>
        </p:txBody>
      </p:sp>
      <p:graphicFrame>
        <p:nvGraphicFramePr>
          <p:cNvPr id="4" name="Table 3">
            <a:extLst>
              <a:ext uri="{FF2B5EF4-FFF2-40B4-BE49-F238E27FC236}">
                <a16:creationId xmlns:a16="http://schemas.microsoft.com/office/drawing/2014/main" id="{C82A806A-07D3-D6A2-9C01-1B7394BE42D8}"/>
              </a:ext>
            </a:extLst>
          </p:cNvPr>
          <p:cNvGraphicFramePr>
            <a:graphicFrameLocks noGrp="1"/>
          </p:cNvGraphicFramePr>
          <p:nvPr>
            <p:extLst>
              <p:ext uri="{D42A27DB-BD31-4B8C-83A1-F6EECF244321}">
                <p14:modId xmlns:p14="http://schemas.microsoft.com/office/powerpoint/2010/main" val="541112157"/>
              </p:ext>
            </p:extLst>
          </p:nvPr>
        </p:nvGraphicFramePr>
        <p:xfrm>
          <a:off x="642257" y="1521568"/>
          <a:ext cx="10427392" cy="11582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Differential</a:t>
                      </a:r>
                    </a:p>
                  </a:txBody>
                  <a:tcPr/>
                </a:tc>
                <a:tc>
                  <a:txBody>
                    <a:bodyPr/>
                    <a:lstStyle/>
                    <a:p>
                      <a:pPr lvl="0">
                        <a:buNone/>
                      </a:pPr>
                      <a:endParaRPr lang="en-US" sz="1400" b="0" i="0" u="none" strike="noStrike" noProof="0">
                        <a:latin typeface="Calibri"/>
                      </a:endParaRPr>
                    </a:p>
                    <a:p>
                      <a:pPr lvl="0">
                        <a:buNone/>
                      </a:pPr>
                      <a:endParaRPr lang="en-US" sz="1400" b="0" i="0" u="none" strike="noStrike" noProof="0">
                        <a:latin typeface="Calibri"/>
                      </a:endParaRPr>
                    </a:p>
                    <a:p>
                      <a:pPr lvl="0">
                        <a:buNone/>
                      </a:pPr>
                      <a:endParaRPr lang="en-US" sz="1400" b="0" i="0" u="none" strike="noStrike" noProof="0">
                        <a:latin typeface="Calibri"/>
                      </a:endParaRPr>
                    </a:p>
                    <a:p>
                      <a:pPr lvl="0">
                        <a:buNone/>
                      </a:pPr>
                      <a:endParaRPr lang="en-US" sz="1400" b="0" i="0" u="none" strike="noStrike" noProof="0">
                        <a:latin typeface="Calibri"/>
                      </a:endParaRPr>
                    </a:p>
                    <a:p>
                      <a:pPr lvl="0">
                        <a:buNone/>
                      </a:pPr>
                      <a:endParaRPr lang="en-US" sz="1400" b="0" i="0" u="none" strike="noStrike" noProof="0">
                        <a:latin typeface="Calibri"/>
                      </a:endParaRPr>
                    </a:p>
                  </a:txBody>
                  <a:tcPr/>
                </a:tc>
                <a:extLst>
                  <a:ext uri="{0D108BD9-81ED-4DB2-BD59-A6C34878D82A}">
                    <a16:rowId xmlns:a16="http://schemas.microsoft.com/office/drawing/2014/main" val="3573818612"/>
                  </a:ext>
                </a:extLst>
              </a:tr>
            </a:tbl>
          </a:graphicData>
        </a:graphic>
      </p:graphicFrame>
      <p:graphicFrame>
        <p:nvGraphicFramePr>
          <p:cNvPr id="5" name="Table 4">
            <a:extLst>
              <a:ext uri="{FF2B5EF4-FFF2-40B4-BE49-F238E27FC236}">
                <a16:creationId xmlns:a16="http://schemas.microsoft.com/office/drawing/2014/main" id="{C037DA60-BB8E-E70C-CFC4-AE4F0BF0C689}"/>
              </a:ext>
            </a:extLst>
          </p:cNvPr>
          <p:cNvGraphicFramePr>
            <a:graphicFrameLocks noGrp="1"/>
          </p:cNvGraphicFramePr>
          <p:nvPr>
            <p:extLst>
              <p:ext uri="{D42A27DB-BD31-4B8C-83A1-F6EECF244321}">
                <p14:modId xmlns:p14="http://schemas.microsoft.com/office/powerpoint/2010/main" val="499857543"/>
              </p:ext>
            </p:extLst>
          </p:nvPr>
        </p:nvGraphicFramePr>
        <p:xfrm>
          <a:off x="674914" y="4432918"/>
          <a:ext cx="10427391" cy="942942"/>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6">
                  <a:extLst>
                    <a:ext uri="{9D8B030D-6E8A-4147-A177-3AD203B41FA5}">
                      <a16:colId xmlns:a16="http://schemas.microsoft.com/office/drawing/2014/main" val="1472310240"/>
                    </a:ext>
                  </a:extLst>
                </a:gridCol>
              </a:tblGrid>
              <a:tr h="942942">
                <a:tc>
                  <a:txBody>
                    <a:bodyPr/>
                    <a:lstStyle/>
                    <a:p>
                      <a:r>
                        <a:rPr lang="en-US" sz="1400"/>
                        <a:t>Results</a:t>
                      </a:r>
                    </a:p>
                  </a:txBody>
                  <a:tcPr/>
                </a:tc>
                <a:tc>
                  <a:txBody>
                    <a:bodyPr/>
                    <a:lstStyle/>
                    <a:p>
                      <a:pPr marL="0" lvl="1" indent="0">
                        <a:buNone/>
                      </a:pPr>
                      <a:endParaRPr lang="en-US"/>
                    </a:p>
                  </a:txBody>
                  <a:tcPr/>
                </a:tc>
                <a:extLst>
                  <a:ext uri="{0D108BD9-81ED-4DB2-BD59-A6C34878D82A}">
                    <a16:rowId xmlns:a16="http://schemas.microsoft.com/office/drawing/2014/main" val="1037592807"/>
                  </a:ext>
                </a:extLst>
              </a:tr>
            </a:tbl>
          </a:graphicData>
        </a:graphic>
      </p:graphicFrame>
      <p:graphicFrame>
        <p:nvGraphicFramePr>
          <p:cNvPr id="6" name="Table 5">
            <a:extLst>
              <a:ext uri="{FF2B5EF4-FFF2-40B4-BE49-F238E27FC236}">
                <a16:creationId xmlns:a16="http://schemas.microsoft.com/office/drawing/2014/main" id="{69118A7B-089B-8F9F-5027-DDE062403960}"/>
              </a:ext>
            </a:extLst>
          </p:cNvPr>
          <p:cNvGraphicFramePr>
            <a:graphicFrameLocks noGrp="1"/>
          </p:cNvGraphicFramePr>
          <p:nvPr>
            <p:extLst>
              <p:ext uri="{D42A27DB-BD31-4B8C-83A1-F6EECF244321}">
                <p14:modId xmlns:p14="http://schemas.microsoft.com/office/powerpoint/2010/main" val="17030206"/>
              </p:ext>
            </p:extLst>
          </p:nvPr>
        </p:nvGraphicFramePr>
        <p:xfrm>
          <a:off x="654169" y="2979707"/>
          <a:ext cx="10427388" cy="1188720"/>
        </p:xfrm>
        <a:graphic>
          <a:graphicData uri="http://schemas.openxmlformats.org/drawingml/2006/table">
            <a:tbl>
              <a:tblPr firstRow="1" bandRow="1">
                <a:tableStyleId>{5940675A-B579-460E-94D1-54222C63F5DA}</a:tableStyleId>
              </a:tblPr>
              <a:tblGrid>
                <a:gridCol w="1240970">
                  <a:extLst>
                    <a:ext uri="{9D8B030D-6E8A-4147-A177-3AD203B41FA5}">
                      <a16:colId xmlns:a16="http://schemas.microsoft.com/office/drawing/2014/main" val="504855839"/>
                    </a:ext>
                  </a:extLst>
                </a:gridCol>
                <a:gridCol w="9186418">
                  <a:extLst>
                    <a:ext uri="{9D8B030D-6E8A-4147-A177-3AD203B41FA5}">
                      <a16:colId xmlns:a16="http://schemas.microsoft.com/office/drawing/2014/main" val="2529618766"/>
                    </a:ext>
                  </a:extLst>
                </a:gridCol>
              </a:tblGrid>
              <a:tr h="1163439">
                <a:tc>
                  <a:txBody>
                    <a:bodyPr/>
                    <a:lstStyle/>
                    <a:p>
                      <a:r>
                        <a:rPr lang="en-US" sz="1400"/>
                        <a:t>Evaluation/</a:t>
                      </a:r>
                    </a:p>
                    <a:p>
                      <a:pPr lvl="0">
                        <a:buNone/>
                      </a:pPr>
                      <a:r>
                        <a:rPr lang="en-US" sz="1400"/>
                        <a:t>Tests</a:t>
                      </a:r>
                    </a:p>
                  </a:txBody>
                  <a:tcPr/>
                </a:tc>
                <a:tc>
                  <a:txBody>
                    <a:bodyPr/>
                    <a:lstStyle/>
                    <a:p>
                      <a:pPr lvl="0">
                        <a:buNone/>
                      </a:pPr>
                      <a:endParaRPr lang="en-US"/>
                    </a:p>
                    <a:p>
                      <a:pPr lvl="0">
                        <a:buNone/>
                      </a:pPr>
                      <a:endParaRPr lang="en-US"/>
                    </a:p>
                    <a:p>
                      <a:pPr lvl="0">
                        <a:buNone/>
                      </a:pPr>
                      <a:endParaRPr lang="en-US"/>
                    </a:p>
                    <a:p>
                      <a:pPr lvl="0">
                        <a:buNone/>
                      </a:pPr>
                      <a:endParaRPr lang="en-US"/>
                    </a:p>
                  </a:txBody>
                  <a:tcPr/>
                </a:tc>
                <a:extLst>
                  <a:ext uri="{0D108BD9-81ED-4DB2-BD59-A6C34878D82A}">
                    <a16:rowId xmlns:a16="http://schemas.microsoft.com/office/drawing/2014/main" val="3573818612"/>
                  </a:ext>
                </a:extLst>
              </a:tr>
            </a:tbl>
          </a:graphicData>
        </a:graphic>
      </p:graphicFrame>
      <p:graphicFrame>
        <p:nvGraphicFramePr>
          <p:cNvPr id="8" name="Table 7">
            <a:extLst>
              <a:ext uri="{FF2B5EF4-FFF2-40B4-BE49-F238E27FC236}">
                <a16:creationId xmlns:a16="http://schemas.microsoft.com/office/drawing/2014/main" id="{F2A561A3-867D-E9EF-8365-225CBEDE6655}"/>
              </a:ext>
            </a:extLst>
          </p:cNvPr>
          <p:cNvGraphicFramePr>
            <a:graphicFrameLocks noGrp="1"/>
          </p:cNvGraphicFramePr>
          <p:nvPr>
            <p:extLst>
              <p:ext uri="{D42A27DB-BD31-4B8C-83A1-F6EECF244321}">
                <p14:modId xmlns:p14="http://schemas.microsoft.com/office/powerpoint/2010/main" val="3628263494"/>
              </p:ext>
            </p:extLst>
          </p:nvPr>
        </p:nvGraphicFramePr>
        <p:xfrm>
          <a:off x="685799" y="5673890"/>
          <a:ext cx="10427392" cy="409491"/>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409491">
                <a:tc>
                  <a:txBody>
                    <a:bodyPr/>
                    <a:lstStyle/>
                    <a:p>
                      <a:r>
                        <a:rPr lang="en-US" sz="1400"/>
                        <a:t>Treatment</a:t>
                      </a:r>
                    </a:p>
                  </a:txBody>
                  <a:tcPr/>
                </a:tc>
                <a:tc>
                  <a:txBody>
                    <a:bodyPr/>
                    <a:lstStyle/>
                    <a:p>
                      <a:pPr marL="0" lvl="1" indent="0"/>
                      <a:endParaRPr lang="en-US" sz="1400"/>
                    </a:p>
                  </a:txBody>
                  <a:tcPr/>
                </a:tc>
                <a:extLst>
                  <a:ext uri="{0D108BD9-81ED-4DB2-BD59-A6C34878D82A}">
                    <a16:rowId xmlns:a16="http://schemas.microsoft.com/office/drawing/2014/main" val="1037592807"/>
                  </a:ext>
                </a:extLst>
              </a:tr>
            </a:tbl>
          </a:graphicData>
        </a:graphic>
      </p:graphicFrame>
      <p:graphicFrame>
        <p:nvGraphicFramePr>
          <p:cNvPr id="7" name="Table 6">
            <a:extLst>
              <a:ext uri="{FF2B5EF4-FFF2-40B4-BE49-F238E27FC236}">
                <a16:creationId xmlns:a16="http://schemas.microsoft.com/office/drawing/2014/main" id="{F175F6B7-CD75-2D9A-10C9-2B8F2D6BC375}"/>
              </a:ext>
            </a:extLst>
          </p:cNvPr>
          <p:cNvGraphicFramePr>
            <a:graphicFrameLocks noGrp="1"/>
          </p:cNvGraphicFramePr>
          <p:nvPr>
            <p:extLst>
              <p:ext uri="{D42A27DB-BD31-4B8C-83A1-F6EECF244321}">
                <p14:modId xmlns:p14="http://schemas.microsoft.com/office/powerpoint/2010/main" val="3323987809"/>
              </p:ext>
            </p:extLst>
          </p:nvPr>
        </p:nvGraphicFramePr>
        <p:xfrm>
          <a:off x="645443" y="1524300"/>
          <a:ext cx="10427392" cy="11582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Differential</a:t>
                      </a:r>
                    </a:p>
                  </a:txBody>
                  <a:tcPr/>
                </a:tc>
                <a:tc>
                  <a:txBody>
                    <a:bodyPr/>
                    <a:lstStyle/>
                    <a:p>
                      <a:pPr lvl="0">
                        <a:buNone/>
                      </a:pPr>
                      <a:r>
                        <a:rPr lang="en-US" sz="1400"/>
                        <a:t>M: </a:t>
                      </a:r>
                      <a:r>
                        <a:rPr lang="en-US" sz="1400" b="0" i="0" u="none" strike="noStrike" noProof="0">
                          <a:latin typeface="Calibri"/>
                        </a:rPr>
                        <a:t>hypoglycemia, hyponatremia, </a:t>
                      </a:r>
                      <a:r>
                        <a:rPr lang="en-US" sz="1400" b="0" i="0" u="none" strike="noStrike" noProof="0" err="1">
                          <a:latin typeface="Calibri"/>
                        </a:rPr>
                        <a:t>hyperurcemia</a:t>
                      </a:r>
                      <a:r>
                        <a:rPr lang="en-US" sz="1400" b="0" i="0" u="none" strike="noStrike" noProof="0">
                          <a:latin typeface="Calibri"/>
                        </a:rPr>
                        <a:t>, Wernicke </a:t>
                      </a:r>
                      <a:endParaRPr lang="en-US"/>
                    </a:p>
                    <a:p>
                      <a:pPr lvl="0">
                        <a:buNone/>
                      </a:pPr>
                      <a:r>
                        <a:rPr lang="en-US" sz="1400"/>
                        <a:t>I: unlikely </a:t>
                      </a:r>
                    </a:p>
                    <a:p>
                      <a:pPr lvl="0">
                        <a:buNone/>
                      </a:pPr>
                      <a:r>
                        <a:rPr lang="en-US" sz="1400"/>
                        <a:t>S: unlikely </a:t>
                      </a:r>
                    </a:p>
                    <a:p>
                      <a:pPr lvl="0">
                        <a:buNone/>
                      </a:pPr>
                      <a:r>
                        <a:rPr lang="en-US" sz="1400"/>
                        <a:t>T: </a:t>
                      </a:r>
                      <a:r>
                        <a:rPr lang="en-US" sz="1400" b="0" i="0" u="none" strike="noStrike" noProof="0">
                          <a:latin typeface="Calibri"/>
                        </a:rPr>
                        <a:t>ETOH withdrawal, other substance use </a:t>
                      </a:r>
                    </a:p>
                    <a:p>
                      <a:pPr lvl="0">
                        <a:buNone/>
                      </a:pPr>
                      <a:r>
                        <a:rPr lang="en-US" sz="1400" b="0" i="0" u="none" strike="noStrike" noProof="0">
                          <a:latin typeface="Calibri"/>
                        </a:rPr>
                        <a:t>O: psychiatric? Delirium?</a:t>
                      </a:r>
                    </a:p>
                  </a:txBody>
                  <a:tcPr/>
                </a:tc>
                <a:extLst>
                  <a:ext uri="{0D108BD9-81ED-4DB2-BD59-A6C34878D82A}">
                    <a16:rowId xmlns:a16="http://schemas.microsoft.com/office/drawing/2014/main" val="3573818612"/>
                  </a:ext>
                </a:extLst>
              </a:tr>
            </a:tbl>
          </a:graphicData>
        </a:graphic>
      </p:graphicFrame>
      <p:graphicFrame>
        <p:nvGraphicFramePr>
          <p:cNvPr id="10" name="Table 9">
            <a:extLst>
              <a:ext uri="{FF2B5EF4-FFF2-40B4-BE49-F238E27FC236}">
                <a16:creationId xmlns:a16="http://schemas.microsoft.com/office/drawing/2014/main" id="{39F679DC-757A-EF68-2342-B1F429E39A4D}"/>
              </a:ext>
            </a:extLst>
          </p:cNvPr>
          <p:cNvGraphicFramePr>
            <a:graphicFrameLocks noGrp="1"/>
          </p:cNvGraphicFramePr>
          <p:nvPr>
            <p:extLst>
              <p:ext uri="{D42A27DB-BD31-4B8C-83A1-F6EECF244321}">
                <p14:modId xmlns:p14="http://schemas.microsoft.com/office/powerpoint/2010/main" val="3013219888"/>
              </p:ext>
            </p:extLst>
          </p:nvPr>
        </p:nvGraphicFramePr>
        <p:xfrm>
          <a:off x="678100" y="4435650"/>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865840">
                <a:tc>
                  <a:txBody>
                    <a:bodyPr/>
                    <a:lstStyle/>
                    <a:p>
                      <a:r>
                        <a:rPr lang="en-US" sz="1400"/>
                        <a:t>Results</a:t>
                      </a:r>
                    </a:p>
                  </a:txBody>
                  <a:tcPr/>
                </a:tc>
                <a:tc>
                  <a:txBody>
                    <a:bodyPr/>
                    <a:lstStyle/>
                    <a:p>
                      <a:pPr marL="0" lvl="1" indent="0">
                        <a:buNone/>
                      </a:pPr>
                      <a:r>
                        <a:rPr lang="en-US" sz="1400" b="0"/>
                        <a:t>Labs: BG 130, Na 126, BUN/Cr 12/.8 </a:t>
                      </a:r>
                    </a:p>
                    <a:p>
                      <a:pPr marL="0" lvl="1" indent="0">
                        <a:buNone/>
                      </a:pPr>
                      <a:r>
                        <a:rPr lang="en-US" sz="1400" b="0"/>
                        <a:t>Drug screen only positive for benzos</a:t>
                      </a:r>
                    </a:p>
                    <a:p>
                      <a:pPr marL="0" lvl="1" indent="0">
                        <a:buNone/>
                      </a:pPr>
                      <a:r>
                        <a:rPr lang="en-US" sz="1400" b="0"/>
                        <a:t>CIWA 6, receiving appropriate benzos</a:t>
                      </a:r>
                    </a:p>
                    <a:p>
                      <a:pPr marL="0" lvl="1" indent="0">
                        <a:buNone/>
                      </a:pPr>
                      <a:r>
                        <a:rPr lang="en-US" sz="1400" b="0"/>
                        <a:t>No psych history, not missing home Rx, normal sleep/wake cycle </a:t>
                      </a:r>
                    </a:p>
                  </a:txBody>
                  <a:tcPr/>
                </a:tc>
                <a:extLst>
                  <a:ext uri="{0D108BD9-81ED-4DB2-BD59-A6C34878D82A}">
                    <a16:rowId xmlns:a16="http://schemas.microsoft.com/office/drawing/2014/main" val="1037592807"/>
                  </a:ext>
                </a:extLst>
              </a:tr>
            </a:tbl>
          </a:graphicData>
        </a:graphic>
      </p:graphicFrame>
      <p:graphicFrame>
        <p:nvGraphicFramePr>
          <p:cNvPr id="12" name="Table 11">
            <a:extLst>
              <a:ext uri="{FF2B5EF4-FFF2-40B4-BE49-F238E27FC236}">
                <a16:creationId xmlns:a16="http://schemas.microsoft.com/office/drawing/2014/main" id="{B07264F5-E928-930A-B07E-876408E22FBD}"/>
              </a:ext>
            </a:extLst>
          </p:cNvPr>
          <p:cNvGraphicFramePr>
            <a:graphicFrameLocks noGrp="1"/>
          </p:cNvGraphicFramePr>
          <p:nvPr>
            <p:extLst>
              <p:ext uri="{D42A27DB-BD31-4B8C-83A1-F6EECF244321}">
                <p14:modId xmlns:p14="http://schemas.microsoft.com/office/powerpoint/2010/main" val="1300760429"/>
              </p:ext>
            </p:extLst>
          </p:nvPr>
        </p:nvGraphicFramePr>
        <p:xfrm>
          <a:off x="646981" y="2976113"/>
          <a:ext cx="10439634" cy="1179739"/>
        </p:xfrm>
        <a:graphic>
          <a:graphicData uri="http://schemas.openxmlformats.org/drawingml/2006/table">
            <a:tbl>
              <a:tblPr firstRow="1" bandRow="1">
                <a:tableStyleId>{5940675A-B579-460E-94D1-54222C63F5DA}</a:tableStyleId>
              </a:tblPr>
              <a:tblGrid>
                <a:gridCol w="1242427">
                  <a:extLst>
                    <a:ext uri="{9D8B030D-6E8A-4147-A177-3AD203B41FA5}">
                      <a16:colId xmlns:a16="http://schemas.microsoft.com/office/drawing/2014/main" val="504855839"/>
                    </a:ext>
                  </a:extLst>
                </a:gridCol>
                <a:gridCol w="9197207">
                  <a:extLst>
                    <a:ext uri="{9D8B030D-6E8A-4147-A177-3AD203B41FA5}">
                      <a16:colId xmlns:a16="http://schemas.microsoft.com/office/drawing/2014/main" val="2529618766"/>
                    </a:ext>
                  </a:extLst>
                </a:gridCol>
              </a:tblGrid>
              <a:tr h="1179739">
                <a:tc>
                  <a:txBody>
                    <a:bodyPr/>
                    <a:lstStyle/>
                    <a:p>
                      <a:r>
                        <a:rPr lang="en-US" sz="1400"/>
                        <a:t>Evaluation/</a:t>
                      </a:r>
                    </a:p>
                    <a:p>
                      <a:pPr lvl="0">
                        <a:buNone/>
                      </a:pPr>
                      <a:r>
                        <a:rPr lang="en-US" sz="1400"/>
                        <a:t>Tests</a:t>
                      </a:r>
                    </a:p>
                  </a:txBody>
                  <a:tcPr/>
                </a:tc>
                <a:tc>
                  <a:txBody>
                    <a:bodyPr/>
                    <a:lstStyle/>
                    <a:p>
                      <a:pPr lvl="0">
                        <a:buNone/>
                      </a:pPr>
                      <a:r>
                        <a:rPr lang="en-US" sz="1400"/>
                        <a:t>M: POC glucose, CMP</a:t>
                      </a:r>
                      <a:endParaRPr lang="en-US"/>
                    </a:p>
                    <a:p>
                      <a:pPr marL="0" marR="0" lvl="0" indent="0" algn="l">
                        <a:buNone/>
                      </a:pPr>
                      <a:r>
                        <a:rPr lang="en-US" sz="1400"/>
                        <a:t>I:  not indicated </a:t>
                      </a:r>
                    </a:p>
                    <a:p>
                      <a:pPr marL="0" marR="0" lvl="0" indent="0" algn="l">
                        <a:buNone/>
                      </a:pPr>
                      <a:r>
                        <a:rPr lang="en-US" sz="1400"/>
                        <a:t>S: not indicated </a:t>
                      </a:r>
                    </a:p>
                    <a:p>
                      <a:pPr marL="0" marR="0" lvl="0" indent="0" algn="l">
                        <a:buNone/>
                      </a:pPr>
                      <a:r>
                        <a:rPr lang="en-US" sz="1400"/>
                        <a:t>T: </a:t>
                      </a:r>
                      <a:r>
                        <a:rPr lang="en-US" sz="1400" b="0" i="0" u="none" strike="noStrike" noProof="0">
                          <a:latin typeface="Calibri"/>
                        </a:rPr>
                        <a:t>UDS, GC overdose, check CIWA  </a:t>
                      </a:r>
                    </a:p>
                    <a:p>
                      <a:pPr marL="0" marR="0" lvl="0" indent="0" algn="l">
                        <a:buNone/>
                      </a:pPr>
                      <a:r>
                        <a:rPr lang="en-US" sz="1400" b="0" i="0" u="none" strike="noStrike" noProof="0">
                          <a:latin typeface="Calibri"/>
                        </a:rPr>
                        <a:t>O: </a:t>
                      </a:r>
                      <a:r>
                        <a:rPr lang="en-US" sz="1400" b="0" i="0" u="none" strike="noStrike" noProof="0"/>
                        <a:t>look to see if psychiatric </a:t>
                      </a:r>
                      <a:r>
                        <a:rPr lang="en-US" sz="1400" b="0" i="0" u="none" strike="noStrike" noProof="0" err="1"/>
                        <a:t>hx</a:t>
                      </a:r>
                      <a:r>
                        <a:rPr lang="en-US" sz="1400" b="0" i="0" u="none" strike="noStrike" noProof="0"/>
                        <a:t>, if missing psych meds; ask RN about sleep/wake cycle </a:t>
                      </a:r>
                    </a:p>
                  </a:txBody>
                  <a:tcPr/>
                </a:tc>
                <a:extLst>
                  <a:ext uri="{0D108BD9-81ED-4DB2-BD59-A6C34878D82A}">
                    <a16:rowId xmlns:a16="http://schemas.microsoft.com/office/drawing/2014/main" val="3573818612"/>
                  </a:ext>
                </a:extLst>
              </a:tr>
            </a:tbl>
          </a:graphicData>
        </a:graphic>
      </p:graphicFrame>
      <p:graphicFrame>
        <p:nvGraphicFramePr>
          <p:cNvPr id="14" name="Table 13">
            <a:extLst>
              <a:ext uri="{FF2B5EF4-FFF2-40B4-BE49-F238E27FC236}">
                <a16:creationId xmlns:a16="http://schemas.microsoft.com/office/drawing/2014/main" id="{2FE532B6-A9C6-ABA3-1AAE-A5B5C29C2E76}"/>
              </a:ext>
            </a:extLst>
          </p:cNvPr>
          <p:cNvGraphicFramePr>
            <a:graphicFrameLocks noGrp="1"/>
          </p:cNvGraphicFramePr>
          <p:nvPr>
            <p:extLst>
              <p:ext uri="{D42A27DB-BD31-4B8C-83A1-F6EECF244321}">
                <p14:modId xmlns:p14="http://schemas.microsoft.com/office/powerpoint/2010/main" val="3396819885"/>
              </p:ext>
            </p:extLst>
          </p:nvPr>
        </p:nvGraphicFramePr>
        <p:xfrm>
          <a:off x="688985" y="5676622"/>
          <a:ext cx="10427392" cy="409491"/>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409491">
                <a:tc>
                  <a:txBody>
                    <a:bodyPr/>
                    <a:lstStyle/>
                    <a:p>
                      <a:r>
                        <a:rPr lang="en-US" sz="1400"/>
                        <a:t>Treatment</a:t>
                      </a:r>
                    </a:p>
                  </a:txBody>
                  <a:tcPr/>
                </a:tc>
                <a:tc>
                  <a:txBody>
                    <a:bodyPr/>
                    <a:lstStyle/>
                    <a:p>
                      <a:pPr marL="0" lvl="1" indent="0"/>
                      <a:r>
                        <a:rPr lang="en-US" sz="1400"/>
                        <a:t>Thiamine</a:t>
                      </a:r>
                    </a:p>
                  </a:txBody>
                  <a:tcPr/>
                </a:tc>
                <a:extLst>
                  <a:ext uri="{0D108BD9-81ED-4DB2-BD59-A6C34878D82A}">
                    <a16:rowId xmlns:a16="http://schemas.microsoft.com/office/drawing/2014/main" val="1037592807"/>
                  </a:ext>
                </a:extLst>
              </a:tr>
            </a:tbl>
          </a:graphicData>
        </a:graphic>
      </p:graphicFrame>
    </p:spTree>
    <p:extLst>
      <p:ext uri="{BB962C8B-B14F-4D97-AF65-F5344CB8AC3E}">
        <p14:creationId xmlns:p14="http://schemas.microsoft.com/office/powerpoint/2010/main" val="290906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guide to pagers for hospitals - Spok Inc.">
            <a:extLst>
              <a:ext uri="{FF2B5EF4-FFF2-40B4-BE49-F238E27FC236}">
                <a16:creationId xmlns:a16="http://schemas.microsoft.com/office/drawing/2014/main" id="{6AC23C6C-E2DF-788A-27AF-92ECCCD4C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213" y="1933575"/>
            <a:ext cx="4219575"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1AC5F3-EAB6-E055-B5BF-412E3C157FE5}"/>
              </a:ext>
            </a:extLst>
          </p:cNvPr>
          <p:cNvSpPr>
            <a:spLocks noGrp="1"/>
          </p:cNvSpPr>
          <p:nvPr>
            <p:ph type="title"/>
          </p:nvPr>
        </p:nvSpPr>
        <p:spPr>
          <a:xfrm>
            <a:off x="838200" y="365125"/>
            <a:ext cx="10515600" cy="1325563"/>
          </a:xfrm>
        </p:spPr>
        <p:txBody>
          <a:bodyPr/>
          <a:lstStyle/>
          <a:p>
            <a:r>
              <a:rPr lang="en-US"/>
              <a:t>Case 3</a:t>
            </a:r>
          </a:p>
        </p:txBody>
      </p:sp>
    </p:spTree>
    <p:extLst>
      <p:ext uri="{BB962C8B-B14F-4D97-AF65-F5344CB8AC3E}">
        <p14:creationId xmlns:p14="http://schemas.microsoft.com/office/powerpoint/2010/main" val="211525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A623-38B7-1547-7D94-6CD54B02953B}"/>
              </a:ext>
            </a:extLst>
          </p:cNvPr>
          <p:cNvSpPr>
            <a:spLocks noGrp="1"/>
          </p:cNvSpPr>
          <p:nvPr>
            <p:ph type="title"/>
          </p:nvPr>
        </p:nvSpPr>
        <p:spPr/>
        <p:txBody>
          <a:bodyPr/>
          <a:lstStyle/>
          <a:p>
            <a:r>
              <a:rPr lang="en-US"/>
              <a:t>Case 3</a:t>
            </a:r>
          </a:p>
        </p:txBody>
      </p:sp>
      <p:sp>
        <p:nvSpPr>
          <p:cNvPr id="3" name="Content Placeholder 2">
            <a:extLst>
              <a:ext uri="{FF2B5EF4-FFF2-40B4-BE49-F238E27FC236}">
                <a16:creationId xmlns:a16="http://schemas.microsoft.com/office/drawing/2014/main" id="{998B292A-9F25-9EA1-318F-7E3B6F40C1E0}"/>
              </a:ext>
            </a:extLst>
          </p:cNvPr>
          <p:cNvSpPr>
            <a:spLocks noGrp="1"/>
          </p:cNvSpPr>
          <p:nvPr>
            <p:ph idx="1"/>
          </p:nvPr>
        </p:nvSpPr>
        <p:spPr/>
        <p:txBody>
          <a:bodyPr>
            <a:normAutofit fontScale="92500" lnSpcReduction="20000"/>
          </a:bodyPr>
          <a:lstStyle/>
          <a:p>
            <a:r>
              <a:rPr lang="en-US" sz="2800"/>
              <a:t>58 </a:t>
            </a:r>
            <a:r>
              <a:rPr lang="en-US" sz="2800" err="1"/>
              <a:t>yo</a:t>
            </a:r>
            <a:r>
              <a:rPr lang="en-US" sz="2800"/>
              <a:t> M with EtOH cirrhosis c/b grade II varices, coagulopathy, and abdominal ascites admitted with upper GI bleed who is now s/p variceal banding x3.</a:t>
            </a:r>
          </a:p>
          <a:p>
            <a:r>
              <a:rPr lang="en-US" sz="2800"/>
              <a:t>You get to bedside and find patient is stuporous and snoring loudly. After shaking his shoulder, patient eventually awakens startled. He starts jabbering with slurred speech before falling asleep again. You get him to wake up once more and ask him orientation questions, to which he states his name is Janice and the year is 1999. </a:t>
            </a:r>
          </a:p>
          <a:p>
            <a:r>
              <a:rPr lang="en-US" sz="2800"/>
              <a:t>Vitals: T 36.6, BP 102/58, HR 70, RR 12</a:t>
            </a:r>
          </a:p>
          <a:p>
            <a:endParaRPr lang="en-US" sz="2800"/>
          </a:p>
          <a:p>
            <a:endParaRPr lang="en-US" sz="2800"/>
          </a:p>
          <a:p>
            <a:r>
              <a:rPr lang="en-US" sz="2800"/>
              <a:t>What stands out? What are you concerned about? What questions would you like to ask?</a:t>
            </a:r>
          </a:p>
          <a:p>
            <a:endParaRPr lang="en-US" sz="2800"/>
          </a:p>
          <a:p>
            <a:endParaRPr lang="en-US"/>
          </a:p>
          <a:p>
            <a:endParaRPr lang="en-US"/>
          </a:p>
        </p:txBody>
      </p:sp>
    </p:spTree>
    <p:extLst>
      <p:ext uri="{BB962C8B-B14F-4D97-AF65-F5344CB8AC3E}">
        <p14:creationId xmlns:p14="http://schemas.microsoft.com/office/powerpoint/2010/main" val="305639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2488-8BAF-D313-6E32-B033E57EC941}"/>
              </a:ext>
            </a:extLst>
          </p:cNvPr>
          <p:cNvSpPr>
            <a:spLocks noGrp="1"/>
          </p:cNvSpPr>
          <p:nvPr>
            <p:ph type="title"/>
          </p:nvPr>
        </p:nvSpPr>
        <p:spPr/>
        <p:txBody>
          <a:bodyPr/>
          <a:lstStyle/>
          <a:p>
            <a:r>
              <a:rPr lang="en-US"/>
              <a:t>Case 3</a:t>
            </a:r>
          </a:p>
        </p:txBody>
      </p:sp>
      <p:graphicFrame>
        <p:nvGraphicFramePr>
          <p:cNvPr id="4" name="Table 3">
            <a:extLst>
              <a:ext uri="{FF2B5EF4-FFF2-40B4-BE49-F238E27FC236}">
                <a16:creationId xmlns:a16="http://schemas.microsoft.com/office/drawing/2014/main" id="{C82A806A-07D3-D6A2-9C01-1B7394BE42D8}"/>
              </a:ext>
            </a:extLst>
          </p:cNvPr>
          <p:cNvGraphicFramePr>
            <a:graphicFrameLocks noGrp="1"/>
          </p:cNvGraphicFramePr>
          <p:nvPr>
            <p:extLst>
              <p:ext uri="{D42A27DB-BD31-4B8C-83A1-F6EECF244321}">
                <p14:modId xmlns:p14="http://schemas.microsoft.com/office/powerpoint/2010/main" val="3359862790"/>
              </p:ext>
            </p:extLst>
          </p:nvPr>
        </p:nvGraphicFramePr>
        <p:xfrm>
          <a:off x="642257" y="1521568"/>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Differential</a:t>
                      </a:r>
                    </a:p>
                  </a:txBody>
                  <a:tcPr/>
                </a:tc>
                <a:tc>
                  <a:txBody>
                    <a:bodyPr/>
                    <a:lstStyle/>
                    <a:p>
                      <a:pPr lvl="0">
                        <a:buNone/>
                      </a:pPr>
                      <a:endParaRPr lang="en-US" sz="1400"/>
                    </a:p>
                    <a:p>
                      <a:pPr lvl="0">
                        <a:buNone/>
                      </a:pPr>
                      <a:endParaRPr lang="en-US" sz="1400"/>
                    </a:p>
                    <a:p>
                      <a:pPr lvl="0">
                        <a:buNone/>
                      </a:pPr>
                      <a:endParaRPr lang="en-US" sz="1400"/>
                    </a:p>
                    <a:p>
                      <a:pPr lvl="0">
                        <a:buNone/>
                      </a:pPr>
                      <a:endParaRPr lang="en-US" sz="1400"/>
                    </a:p>
                  </a:txBody>
                  <a:tcPr/>
                </a:tc>
                <a:extLst>
                  <a:ext uri="{0D108BD9-81ED-4DB2-BD59-A6C34878D82A}">
                    <a16:rowId xmlns:a16="http://schemas.microsoft.com/office/drawing/2014/main" val="3573818612"/>
                  </a:ext>
                </a:extLst>
              </a:tr>
            </a:tbl>
          </a:graphicData>
        </a:graphic>
      </p:graphicFrame>
      <p:graphicFrame>
        <p:nvGraphicFramePr>
          <p:cNvPr id="5" name="Table 4">
            <a:extLst>
              <a:ext uri="{FF2B5EF4-FFF2-40B4-BE49-F238E27FC236}">
                <a16:creationId xmlns:a16="http://schemas.microsoft.com/office/drawing/2014/main" id="{C037DA60-BB8E-E70C-CFC4-AE4F0BF0C689}"/>
              </a:ext>
            </a:extLst>
          </p:cNvPr>
          <p:cNvGraphicFramePr>
            <a:graphicFrameLocks noGrp="1"/>
          </p:cNvGraphicFramePr>
          <p:nvPr>
            <p:extLst>
              <p:ext uri="{D42A27DB-BD31-4B8C-83A1-F6EECF244321}">
                <p14:modId xmlns:p14="http://schemas.microsoft.com/office/powerpoint/2010/main" val="2422522328"/>
              </p:ext>
            </p:extLst>
          </p:nvPr>
        </p:nvGraphicFramePr>
        <p:xfrm>
          <a:off x="646692" y="4000177"/>
          <a:ext cx="10427391" cy="8658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6">
                  <a:extLst>
                    <a:ext uri="{9D8B030D-6E8A-4147-A177-3AD203B41FA5}">
                      <a16:colId xmlns:a16="http://schemas.microsoft.com/office/drawing/2014/main" val="1472310240"/>
                    </a:ext>
                  </a:extLst>
                </a:gridCol>
              </a:tblGrid>
              <a:tr h="865840">
                <a:tc>
                  <a:txBody>
                    <a:bodyPr/>
                    <a:lstStyle/>
                    <a:p>
                      <a:r>
                        <a:rPr lang="en-US" sz="1400"/>
                        <a:t>Results</a:t>
                      </a:r>
                    </a:p>
                  </a:txBody>
                  <a:tcPr/>
                </a:tc>
                <a:tc>
                  <a:txBody>
                    <a:bodyPr/>
                    <a:lstStyle/>
                    <a:p>
                      <a:pPr marL="0" lvl="1" indent="0">
                        <a:buNone/>
                      </a:pPr>
                      <a:endParaRPr lang="en-US"/>
                    </a:p>
                  </a:txBody>
                  <a:tcPr/>
                </a:tc>
                <a:extLst>
                  <a:ext uri="{0D108BD9-81ED-4DB2-BD59-A6C34878D82A}">
                    <a16:rowId xmlns:a16="http://schemas.microsoft.com/office/drawing/2014/main" val="1037592807"/>
                  </a:ext>
                </a:extLst>
              </a:tr>
            </a:tbl>
          </a:graphicData>
        </a:graphic>
      </p:graphicFrame>
      <p:graphicFrame>
        <p:nvGraphicFramePr>
          <p:cNvPr id="6" name="Table 5">
            <a:extLst>
              <a:ext uri="{FF2B5EF4-FFF2-40B4-BE49-F238E27FC236}">
                <a16:creationId xmlns:a16="http://schemas.microsoft.com/office/drawing/2014/main" id="{69118A7B-089B-8F9F-5027-DDE062403960}"/>
              </a:ext>
            </a:extLst>
          </p:cNvPr>
          <p:cNvGraphicFramePr>
            <a:graphicFrameLocks noGrp="1"/>
          </p:cNvGraphicFramePr>
          <p:nvPr>
            <p:extLst>
              <p:ext uri="{D42A27DB-BD31-4B8C-83A1-F6EECF244321}">
                <p14:modId xmlns:p14="http://schemas.microsoft.com/office/powerpoint/2010/main" val="3919783297"/>
              </p:ext>
            </p:extLst>
          </p:nvPr>
        </p:nvGraphicFramePr>
        <p:xfrm>
          <a:off x="653142" y="2751520"/>
          <a:ext cx="10427390" cy="944880"/>
        </p:xfrm>
        <a:graphic>
          <a:graphicData uri="http://schemas.openxmlformats.org/drawingml/2006/table">
            <a:tbl>
              <a:tblPr firstRow="1" bandRow="1">
                <a:tableStyleId>{5940675A-B579-460E-94D1-54222C63F5DA}</a:tableStyleId>
              </a:tblPr>
              <a:tblGrid>
                <a:gridCol w="1240971">
                  <a:extLst>
                    <a:ext uri="{9D8B030D-6E8A-4147-A177-3AD203B41FA5}">
                      <a16:colId xmlns:a16="http://schemas.microsoft.com/office/drawing/2014/main" val="504855839"/>
                    </a:ext>
                  </a:extLst>
                </a:gridCol>
                <a:gridCol w="9186419">
                  <a:extLst>
                    <a:ext uri="{9D8B030D-6E8A-4147-A177-3AD203B41FA5}">
                      <a16:colId xmlns:a16="http://schemas.microsoft.com/office/drawing/2014/main" val="2529618766"/>
                    </a:ext>
                  </a:extLst>
                </a:gridCol>
              </a:tblGrid>
              <a:tr h="338240">
                <a:tc>
                  <a:txBody>
                    <a:bodyPr/>
                    <a:lstStyle/>
                    <a:p>
                      <a:r>
                        <a:rPr lang="en-US" sz="1400"/>
                        <a:t>Evaluation/</a:t>
                      </a:r>
                    </a:p>
                    <a:p>
                      <a:pPr lvl="0">
                        <a:buNone/>
                      </a:pPr>
                      <a:r>
                        <a:rPr lang="en-US" sz="1400"/>
                        <a:t>Tests</a:t>
                      </a:r>
                    </a:p>
                  </a:txBody>
                  <a:tcPr/>
                </a:tc>
                <a:tc>
                  <a:txBody>
                    <a:bodyPr/>
                    <a:lstStyle/>
                    <a:p>
                      <a:pPr lvl="0">
                        <a:buNone/>
                      </a:pPr>
                      <a:endParaRPr lang="en-US" sz="1400"/>
                    </a:p>
                    <a:p>
                      <a:pPr lvl="0">
                        <a:buNone/>
                      </a:pPr>
                      <a:endParaRPr lang="en-US" sz="1400"/>
                    </a:p>
                    <a:p>
                      <a:pPr lvl="0">
                        <a:buNone/>
                      </a:pPr>
                      <a:endParaRPr lang="en-US" sz="1400"/>
                    </a:p>
                    <a:p>
                      <a:pPr lvl="0">
                        <a:buNone/>
                      </a:pPr>
                      <a:endParaRPr lang="en-US" sz="1400"/>
                    </a:p>
                  </a:txBody>
                  <a:tcPr/>
                </a:tc>
                <a:extLst>
                  <a:ext uri="{0D108BD9-81ED-4DB2-BD59-A6C34878D82A}">
                    <a16:rowId xmlns:a16="http://schemas.microsoft.com/office/drawing/2014/main" val="3573818612"/>
                  </a:ext>
                </a:extLst>
              </a:tr>
            </a:tbl>
          </a:graphicData>
        </a:graphic>
      </p:graphicFrame>
      <p:graphicFrame>
        <p:nvGraphicFramePr>
          <p:cNvPr id="8" name="Table 7">
            <a:extLst>
              <a:ext uri="{FF2B5EF4-FFF2-40B4-BE49-F238E27FC236}">
                <a16:creationId xmlns:a16="http://schemas.microsoft.com/office/drawing/2014/main" id="{F2A561A3-867D-E9EF-8365-225CBEDE6655}"/>
              </a:ext>
            </a:extLst>
          </p:cNvPr>
          <p:cNvGraphicFramePr>
            <a:graphicFrameLocks noGrp="1"/>
          </p:cNvGraphicFramePr>
          <p:nvPr>
            <p:extLst>
              <p:ext uri="{D42A27DB-BD31-4B8C-83A1-F6EECF244321}">
                <p14:modId xmlns:p14="http://schemas.microsoft.com/office/powerpoint/2010/main" val="2942440114"/>
              </p:ext>
            </p:extLst>
          </p:nvPr>
        </p:nvGraphicFramePr>
        <p:xfrm>
          <a:off x="678542" y="5191156"/>
          <a:ext cx="10427392" cy="409491"/>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409491">
                <a:tc>
                  <a:txBody>
                    <a:bodyPr/>
                    <a:lstStyle/>
                    <a:p>
                      <a:r>
                        <a:rPr lang="en-US" sz="1400"/>
                        <a:t>Treatment</a:t>
                      </a:r>
                    </a:p>
                  </a:txBody>
                  <a:tcPr/>
                </a:tc>
                <a:tc>
                  <a:txBody>
                    <a:bodyPr/>
                    <a:lstStyle/>
                    <a:p>
                      <a:pPr marL="0" lvl="1" indent="0"/>
                      <a:endParaRPr lang="en-US" sz="1400"/>
                    </a:p>
                  </a:txBody>
                  <a:tcPr/>
                </a:tc>
                <a:extLst>
                  <a:ext uri="{0D108BD9-81ED-4DB2-BD59-A6C34878D82A}">
                    <a16:rowId xmlns:a16="http://schemas.microsoft.com/office/drawing/2014/main" val="1037592807"/>
                  </a:ext>
                </a:extLst>
              </a:tr>
            </a:tbl>
          </a:graphicData>
        </a:graphic>
      </p:graphicFrame>
      <p:graphicFrame>
        <p:nvGraphicFramePr>
          <p:cNvPr id="12" name="Table 11">
            <a:extLst>
              <a:ext uri="{FF2B5EF4-FFF2-40B4-BE49-F238E27FC236}">
                <a16:creationId xmlns:a16="http://schemas.microsoft.com/office/drawing/2014/main" id="{9B32395E-60F2-4941-3F8F-A290AE4FB791}"/>
              </a:ext>
            </a:extLst>
          </p:cNvPr>
          <p:cNvGraphicFramePr>
            <a:graphicFrameLocks noGrp="1"/>
          </p:cNvGraphicFramePr>
          <p:nvPr>
            <p:extLst>
              <p:ext uri="{D42A27DB-BD31-4B8C-83A1-F6EECF244321}">
                <p14:modId xmlns:p14="http://schemas.microsoft.com/office/powerpoint/2010/main" val="3442989465"/>
              </p:ext>
            </p:extLst>
          </p:nvPr>
        </p:nvGraphicFramePr>
        <p:xfrm>
          <a:off x="654353" y="1530438"/>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Differential</a:t>
                      </a:r>
                    </a:p>
                  </a:txBody>
                  <a:tcPr/>
                </a:tc>
                <a:tc>
                  <a:txBody>
                    <a:bodyPr/>
                    <a:lstStyle/>
                    <a:p>
                      <a:pPr lvl="0">
                        <a:buNone/>
                      </a:pPr>
                      <a:r>
                        <a:rPr lang="en-US" sz="1400"/>
                        <a:t>M: </a:t>
                      </a:r>
                      <a:r>
                        <a:rPr lang="en-US" sz="1400" b="0" i="0" u="none" strike="noStrike" noProof="0">
                          <a:latin typeface="Calibri"/>
                        </a:rPr>
                        <a:t>hypoglycemia, hyponatremia, </a:t>
                      </a:r>
                      <a:r>
                        <a:rPr lang="en-US" sz="1400" b="0" i="0" u="none" strike="noStrike" noProof="0" err="1">
                          <a:latin typeface="Calibri"/>
                        </a:rPr>
                        <a:t>hyperurcemia</a:t>
                      </a:r>
                      <a:r>
                        <a:rPr lang="en-US" sz="1400" b="0" i="0" u="none" strike="noStrike" noProof="0">
                          <a:latin typeface="Calibri"/>
                        </a:rPr>
                        <a:t>, PSE/HE </a:t>
                      </a:r>
                      <a:endParaRPr lang="en-US"/>
                    </a:p>
                    <a:p>
                      <a:pPr lvl="0">
                        <a:buNone/>
                      </a:pPr>
                      <a:r>
                        <a:rPr lang="en-US" sz="1400"/>
                        <a:t>I: SBP, GI infection</a:t>
                      </a:r>
                    </a:p>
                    <a:p>
                      <a:pPr lvl="0">
                        <a:buNone/>
                      </a:pPr>
                      <a:r>
                        <a:rPr lang="en-US" sz="1400"/>
                        <a:t>S: unlikely </a:t>
                      </a:r>
                    </a:p>
                    <a:p>
                      <a:pPr lvl="0">
                        <a:buNone/>
                      </a:pPr>
                      <a:r>
                        <a:rPr lang="en-US" sz="1400"/>
                        <a:t>T: sedative Rx? </a:t>
                      </a:r>
                      <a:endParaRPr lang="en-US" sz="1400" b="0" i="0" u="none" strike="noStrike" noProof="0">
                        <a:latin typeface="Calibri"/>
                      </a:endParaRPr>
                    </a:p>
                  </a:txBody>
                  <a:tcPr/>
                </a:tc>
                <a:extLst>
                  <a:ext uri="{0D108BD9-81ED-4DB2-BD59-A6C34878D82A}">
                    <a16:rowId xmlns:a16="http://schemas.microsoft.com/office/drawing/2014/main" val="3573818612"/>
                  </a:ext>
                </a:extLst>
              </a:tr>
            </a:tbl>
          </a:graphicData>
        </a:graphic>
      </p:graphicFrame>
      <p:graphicFrame>
        <p:nvGraphicFramePr>
          <p:cNvPr id="14" name="Table 13">
            <a:extLst>
              <a:ext uri="{FF2B5EF4-FFF2-40B4-BE49-F238E27FC236}">
                <a16:creationId xmlns:a16="http://schemas.microsoft.com/office/drawing/2014/main" id="{D33B6BD9-1760-443C-68D1-701CFE651900}"/>
              </a:ext>
            </a:extLst>
          </p:cNvPr>
          <p:cNvGraphicFramePr>
            <a:graphicFrameLocks noGrp="1"/>
          </p:cNvGraphicFramePr>
          <p:nvPr>
            <p:extLst>
              <p:ext uri="{D42A27DB-BD31-4B8C-83A1-F6EECF244321}">
                <p14:modId xmlns:p14="http://schemas.microsoft.com/office/powerpoint/2010/main" val="4107499197"/>
              </p:ext>
            </p:extLst>
          </p:nvPr>
        </p:nvGraphicFramePr>
        <p:xfrm>
          <a:off x="658788" y="4009047"/>
          <a:ext cx="10427392" cy="8658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865840">
                <a:tc>
                  <a:txBody>
                    <a:bodyPr/>
                    <a:lstStyle/>
                    <a:p>
                      <a:r>
                        <a:rPr lang="en-US" sz="1400"/>
                        <a:t>Results</a:t>
                      </a:r>
                    </a:p>
                  </a:txBody>
                  <a:tcPr/>
                </a:tc>
                <a:tc>
                  <a:txBody>
                    <a:bodyPr/>
                    <a:lstStyle/>
                    <a:p>
                      <a:pPr marL="0" lvl="1" indent="0">
                        <a:buNone/>
                      </a:pPr>
                      <a:r>
                        <a:rPr lang="en-US" sz="1400" b="0"/>
                        <a:t>Labs: BG 101, WBC 6, Hgb stable, Na 126, BUN/Cr 10/.4</a:t>
                      </a:r>
                    </a:p>
                    <a:p>
                      <a:pPr marL="0" lvl="1" indent="0">
                        <a:buNone/>
                      </a:pPr>
                      <a:r>
                        <a:rPr lang="en-US" sz="1400" b="0"/>
                        <a:t>Ascites: ANC 10 </a:t>
                      </a:r>
                    </a:p>
                    <a:p>
                      <a:pPr marL="0" lvl="1" indent="0">
                        <a:buNone/>
                      </a:pPr>
                      <a:r>
                        <a:rPr lang="en-US" sz="1400" b="0"/>
                        <a:t>MAR does not show any sedative Rx given BUT does show pt has missed several doses of lactulose </a:t>
                      </a:r>
                    </a:p>
                  </a:txBody>
                  <a:tcPr/>
                </a:tc>
                <a:extLst>
                  <a:ext uri="{0D108BD9-81ED-4DB2-BD59-A6C34878D82A}">
                    <a16:rowId xmlns:a16="http://schemas.microsoft.com/office/drawing/2014/main" val="1037592807"/>
                  </a:ext>
                </a:extLst>
              </a:tr>
            </a:tbl>
          </a:graphicData>
        </a:graphic>
      </p:graphicFrame>
      <p:graphicFrame>
        <p:nvGraphicFramePr>
          <p:cNvPr id="16" name="Table 15">
            <a:extLst>
              <a:ext uri="{FF2B5EF4-FFF2-40B4-BE49-F238E27FC236}">
                <a16:creationId xmlns:a16="http://schemas.microsoft.com/office/drawing/2014/main" id="{43613D8D-30D2-5098-D10F-0C1A2E98B9C9}"/>
              </a:ext>
            </a:extLst>
          </p:cNvPr>
          <p:cNvGraphicFramePr>
            <a:graphicFrameLocks noGrp="1"/>
          </p:cNvGraphicFramePr>
          <p:nvPr>
            <p:extLst>
              <p:ext uri="{D42A27DB-BD31-4B8C-83A1-F6EECF244321}">
                <p14:modId xmlns:p14="http://schemas.microsoft.com/office/powerpoint/2010/main" val="910343919"/>
              </p:ext>
            </p:extLst>
          </p:nvPr>
        </p:nvGraphicFramePr>
        <p:xfrm>
          <a:off x="665238" y="2760390"/>
          <a:ext cx="10427390" cy="944880"/>
        </p:xfrm>
        <a:graphic>
          <a:graphicData uri="http://schemas.openxmlformats.org/drawingml/2006/table">
            <a:tbl>
              <a:tblPr firstRow="1" bandRow="1">
                <a:tableStyleId>{5940675A-B579-460E-94D1-54222C63F5DA}</a:tableStyleId>
              </a:tblPr>
              <a:tblGrid>
                <a:gridCol w="1240971">
                  <a:extLst>
                    <a:ext uri="{9D8B030D-6E8A-4147-A177-3AD203B41FA5}">
                      <a16:colId xmlns:a16="http://schemas.microsoft.com/office/drawing/2014/main" val="504855839"/>
                    </a:ext>
                  </a:extLst>
                </a:gridCol>
                <a:gridCol w="9186419">
                  <a:extLst>
                    <a:ext uri="{9D8B030D-6E8A-4147-A177-3AD203B41FA5}">
                      <a16:colId xmlns:a16="http://schemas.microsoft.com/office/drawing/2014/main" val="2529618766"/>
                    </a:ext>
                  </a:extLst>
                </a:gridCol>
              </a:tblGrid>
              <a:tr h="338240">
                <a:tc>
                  <a:txBody>
                    <a:bodyPr/>
                    <a:lstStyle/>
                    <a:p>
                      <a:r>
                        <a:rPr lang="en-US" sz="1400"/>
                        <a:t>Evaluation/</a:t>
                      </a:r>
                    </a:p>
                    <a:p>
                      <a:pPr lvl="0">
                        <a:buNone/>
                      </a:pPr>
                      <a:r>
                        <a:rPr lang="en-US" sz="1400"/>
                        <a:t>Tests</a:t>
                      </a:r>
                    </a:p>
                  </a:txBody>
                  <a:tcPr/>
                </a:tc>
                <a:tc>
                  <a:txBody>
                    <a:bodyPr/>
                    <a:lstStyle/>
                    <a:p>
                      <a:pPr lvl="0">
                        <a:buNone/>
                      </a:pPr>
                      <a:r>
                        <a:rPr lang="en-US" sz="1400"/>
                        <a:t>M: POC glucose, CBC, CMP, ammonia?</a:t>
                      </a:r>
                      <a:endParaRPr lang="en-US"/>
                    </a:p>
                    <a:p>
                      <a:pPr marL="0" marR="0" lvl="0" indent="0" algn="l">
                        <a:buNone/>
                      </a:pPr>
                      <a:r>
                        <a:rPr lang="en-US" sz="1400"/>
                        <a:t>I:  if ascites para + fluid studies, blood cx </a:t>
                      </a:r>
                    </a:p>
                    <a:p>
                      <a:pPr marL="0" marR="0" lvl="0" indent="0" algn="l">
                        <a:buNone/>
                      </a:pPr>
                      <a:r>
                        <a:rPr lang="en-US" sz="1400"/>
                        <a:t>S: not indicated </a:t>
                      </a:r>
                    </a:p>
                    <a:p>
                      <a:pPr marL="0" marR="0" lvl="0" indent="0" algn="l">
                        <a:buNone/>
                      </a:pPr>
                      <a:r>
                        <a:rPr lang="en-US" sz="1400"/>
                        <a:t>T: </a:t>
                      </a:r>
                      <a:r>
                        <a:rPr lang="en-US" sz="1400" b="0" i="0" u="none" strike="noStrike" noProof="0">
                          <a:latin typeface="Calibri"/>
                        </a:rPr>
                        <a:t>check MAR </a:t>
                      </a:r>
                    </a:p>
                  </a:txBody>
                  <a:tcPr/>
                </a:tc>
                <a:extLst>
                  <a:ext uri="{0D108BD9-81ED-4DB2-BD59-A6C34878D82A}">
                    <a16:rowId xmlns:a16="http://schemas.microsoft.com/office/drawing/2014/main" val="3573818612"/>
                  </a:ext>
                </a:extLst>
              </a:tr>
            </a:tbl>
          </a:graphicData>
        </a:graphic>
      </p:graphicFrame>
      <p:graphicFrame>
        <p:nvGraphicFramePr>
          <p:cNvPr id="18" name="Table 17">
            <a:extLst>
              <a:ext uri="{FF2B5EF4-FFF2-40B4-BE49-F238E27FC236}">
                <a16:creationId xmlns:a16="http://schemas.microsoft.com/office/drawing/2014/main" id="{2E71AAE8-9179-A858-86CE-F27CA18B3A45}"/>
              </a:ext>
            </a:extLst>
          </p:cNvPr>
          <p:cNvGraphicFramePr>
            <a:graphicFrameLocks noGrp="1"/>
          </p:cNvGraphicFramePr>
          <p:nvPr>
            <p:extLst>
              <p:ext uri="{D42A27DB-BD31-4B8C-83A1-F6EECF244321}">
                <p14:modId xmlns:p14="http://schemas.microsoft.com/office/powerpoint/2010/main" val="3049076499"/>
              </p:ext>
            </p:extLst>
          </p:nvPr>
        </p:nvGraphicFramePr>
        <p:xfrm>
          <a:off x="690638" y="5200026"/>
          <a:ext cx="10427392" cy="409491"/>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409491">
                <a:tc>
                  <a:txBody>
                    <a:bodyPr/>
                    <a:lstStyle/>
                    <a:p>
                      <a:r>
                        <a:rPr lang="en-US" sz="1400"/>
                        <a:t>Treatment</a:t>
                      </a:r>
                    </a:p>
                  </a:txBody>
                  <a:tcPr/>
                </a:tc>
                <a:tc>
                  <a:txBody>
                    <a:bodyPr/>
                    <a:lstStyle/>
                    <a:p>
                      <a:pPr marL="0" lvl="1" indent="0"/>
                      <a:r>
                        <a:rPr lang="en-US" sz="1400"/>
                        <a:t>Lactulose </a:t>
                      </a:r>
                    </a:p>
                  </a:txBody>
                  <a:tcPr/>
                </a:tc>
                <a:extLst>
                  <a:ext uri="{0D108BD9-81ED-4DB2-BD59-A6C34878D82A}">
                    <a16:rowId xmlns:a16="http://schemas.microsoft.com/office/drawing/2014/main" val="1037592807"/>
                  </a:ext>
                </a:extLst>
              </a:tr>
            </a:tbl>
          </a:graphicData>
        </a:graphic>
      </p:graphicFrame>
    </p:spTree>
    <p:extLst>
      <p:ext uri="{BB962C8B-B14F-4D97-AF65-F5344CB8AC3E}">
        <p14:creationId xmlns:p14="http://schemas.microsoft.com/office/powerpoint/2010/main" val="40394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BA1A2-E005-053F-6841-79724781F994}"/>
              </a:ext>
            </a:extLst>
          </p:cNvPr>
          <p:cNvSpPr>
            <a:spLocks noGrp="1"/>
          </p:cNvSpPr>
          <p:nvPr>
            <p:ph type="title"/>
          </p:nvPr>
        </p:nvSpPr>
        <p:spPr/>
        <p:txBody>
          <a:bodyPr/>
          <a:lstStyle/>
          <a:p>
            <a:r>
              <a:rPr lang="en-US"/>
              <a:t>Case 3:</a:t>
            </a:r>
          </a:p>
        </p:txBody>
      </p:sp>
      <p:sp>
        <p:nvSpPr>
          <p:cNvPr id="5" name="TextBox 4">
            <a:extLst>
              <a:ext uri="{FF2B5EF4-FFF2-40B4-BE49-F238E27FC236}">
                <a16:creationId xmlns:a16="http://schemas.microsoft.com/office/drawing/2014/main" id="{58D52638-9999-1908-319A-7B8D5D4A8CF4}"/>
              </a:ext>
            </a:extLst>
          </p:cNvPr>
          <p:cNvSpPr txBox="1"/>
          <p:nvPr/>
        </p:nvSpPr>
        <p:spPr>
          <a:xfrm>
            <a:off x="837525" y="1713303"/>
            <a:ext cx="10398579" cy="1508105"/>
          </a:xfrm>
          <a:prstGeom prst="rect">
            <a:avLst/>
          </a:prstGeom>
          <a:noFill/>
        </p:spPr>
        <p:txBody>
          <a:bodyPr wrap="square">
            <a:spAutoFit/>
          </a:bodyPr>
          <a:lstStyle/>
          <a:p>
            <a:r>
              <a:rPr lang="en-US" sz="2000" b="1" u="sng"/>
              <a:t>PORTOSYSTEMIC ENCEPHALOPATHY/ hepatic encephalopathy </a:t>
            </a:r>
          </a:p>
          <a:p>
            <a:pPr lvl="1"/>
            <a:r>
              <a:rPr lang="en-US" sz="1800"/>
              <a:t>Grade I: Changes in behavior, mild confusion, slurred speech, disordered sleep</a:t>
            </a:r>
          </a:p>
          <a:p>
            <a:pPr lvl="1"/>
            <a:r>
              <a:rPr lang="en-US" sz="1800"/>
              <a:t>Grade II: Lethargy, moderate confusion</a:t>
            </a:r>
          </a:p>
          <a:p>
            <a:pPr lvl="1"/>
            <a:r>
              <a:rPr lang="en-US" sz="1800"/>
              <a:t>Grade III: Marked confusion (stupor), incoherent speech, sleeping but arousable</a:t>
            </a:r>
          </a:p>
          <a:p>
            <a:pPr lvl="1"/>
            <a:r>
              <a:rPr lang="en-US" sz="1800"/>
              <a:t>Grade IV: Coma, unresponsive to pain</a:t>
            </a:r>
          </a:p>
        </p:txBody>
      </p:sp>
      <p:sp>
        <p:nvSpPr>
          <p:cNvPr id="7" name="TextBox 6">
            <a:extLst>
              <a:ext uri="{FF2B5EF4-FFF2-40B4-BE49-F238E27FC236}">
                <a16:creationId xmlns:a16="http://schemas.microsoft.com/office/drawing/2014/main" id="{13459268-0AF6-6306-59AC-4C461CF1293E}"/>
              </a:ext>
            </a:extLst>
          </p:cNvPr>
          <p:cNvSpPr txBox="1"/>
          <p:nvPr/>
        </p:nvSpPr>
        <p:spPr>
          <a:xfrm>
            <a:off x="837526" y="3321221"/>
            <a:ext cx="10589079" cy="1261884"/>
          </a:xfrm>
          <a:prstGeom prst="rect">
            <a:avLst/>
          </a:prstGeom>
          <a:noFill/>
        </p:spPr>
        <p:txBody>
          <a:bodyPr wrap="square">
            <a:spAutoFit/>
          </a:bodyPr>
          <a:lstStyle/>
          <a:p>
            <a:r>
              <a:rPr lang="en-US" sz="2200"/>
              <a:t>Treatment: </a:t>
            </a:r>
          </a:p>
          <a:p>
            <a:pPr lvl="1"/>
            <a:r>
              <a:rPr lang="en-US" sz="1800"/>
              <a:t>lactulose (titrate to mentation but generally aim for 2-3BM/day. If unable to tolerate po can give rectal</a:t>
            </a:r>
          </a:p>
          <a:p>
            <a:pPr lvl="1"/>
            <a:r>
              <a:rPr lang="en-US" sz="1800"/>
              <a:t>Studies have shown </a:t>
            </a:r>
            <a:r>
              <a:rPr lang="en-US" sz="1800" err="1"/>
              <a:t>miralax</a:t>
            </a:r>
            <a:r>
              <a:rPr lang="en-US" sz="1800"/>
              <a:t> can work equally </a:t>
            </a:r>
            <a:r>
              <a:rPr lang="en-US" sz="1800" err="1"/>
              <a:t>wel</a:t>
            </a:r>
            <a:endParaRPr lang="en-US" sz="1800"/>
          </a:p>
          <a:p>
            <a:pPr lvl="1"/>
            <a:r>
              <a:rPr lang="en-US" sz="1800"/>
              <a:t>Can supplement with rifaximin </a:t>
            </a:r>
          </a:p>
        </p:txBody>
      </p:sp>
      <p:sp>
        <p:nvSpPr>
          <p:cNvPr id="9" name="TextBox 8">
            <a:extLst>
              <a:ext uri="{FF2B5EF4-FFF2-40B4-BE49-F238E27FC236}">
                <a16:creationId xmlns:a16="http://schemas.microsoft.com/office/drawing/2014/main" id="{EA7029A9-7EAA-13F3-5E23-D4FB74CC19CC}"/>
              </a:ext>
            </a:extLst>
          </p:cNvPr>
          <p:cNvSpPr txBox="1"/>
          <p:nvPr/>
        </p:nvSpPr>
        <p:spPr>
          <a:xfrm>
            <a:off x="837525" y="4764561"/>
            <a:ext cx="6094638" cy="369332"/>
          </a:xfrm>
          <a:prstGeom prst="rect">
            <a:avLst/>
          </a:prstGeom>
          <a:noFill/>
        </p:spPr>
        <p:txBody>
          <a:bodyPr wrap="square">
            <a:spAutoFit/>
          </a:bodyPr>
          <a:lstStyle/>
          <a:p>
            <a:r>
              <a:rPr lang="en-US" sz="1800"/>
              <a:t>TIPS can make PSE worse </a:t>
            </a:r>
          </a:p>
        </p:txBody>
      </p:sp>
    </p:spTree>
    <p:extLst>
      <p:ext uri="{BB962C8B-B14F-4D97-AF65-F5344CB8AC3E}">
        <p14:creationId xmlns:p14="http://schemas.microsoft.com/office/powerpoint/2010/main" val="236317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6BFE-FB0A-8526-23B5-7AA3C5038459}"/>
              </a:ext>
            </a:extLst>
          </p:cNvPr>
          <p:cNvSpPr>
            <a:spLocks noGrp="1"/>
          </p:cNvSpPr>
          <p:nvPr>
            <p:ph type="title"/>
          </p:nvPr>
        </p:nvSpPr>
        <p:spPr/>
        <p:txBody>
          <a:bodyPr/>
          <a:lstStyle/>
          <a:p>
            <a:r>
              <a:rPr lang="en-US"/>
              <a:t>CC: Altered Mental Status</a:t>
            </a:r>
          </a:p>
        </p:txBody>
      </p:sp>
      <p:sp>
        <p:nvSpPr>
          <p:cNvPr id="3" name="Content Placeholder 2">
            <a:extLst>
              <a:ext uri="{FF2B5EF4-FFF2-40B4-BE49-F238E27FC236}">
                <a16:creationId xmlns:a16="http://schemas.microsoft.com/office/drawing/2014/main" id="{74732E7C-AA66-6261-4FB4-BE6CEBAC5D9D}"/>
              </a:ext>
            </a:extLst>
          </p:cNvPr>
          <p:cNvSpPr>
            <a:spLocks noGrp="1"/>
          </p:cNvSpPr>
          <p:nvPr>
            <p:ph idx="1"/>
          </p:nvPr>
        </p:nvSpPr>
        <p:spPr/>
        <p:txBody>
          <a:bodyPr vert="horz" lIns="91440" tIns="45720" rIns="91440" bIns="45720" rtlCol="0" anchor="t">
            <a:normAutofit/>
          </a:bodyPr>
          <a:lstStyle/>
          <a:p>
            <a:pPr marL="0" indent="0">
              <a:buNone/>
            </a:pPr>
            <a:r>
              <a:rPr lang="en-US"/>
              <a:t>Objectives</a:t>
            </a:r>
          </a:p>
          <a:p>
            <a:r>
              <a:rPr lang="en-US"/>
              <a:t>How to evaluate a patient</a:t>
            </a:r>
          </a:p>
          <a:p>
            <a:r>
              <a:rPr lang="en-US"/>
              <a:t>How to build a differential</a:t>
            </a:r>
          </a:p>
          <a:p>
            <a:r>
              <a:rPr lang="en-US">
                <a:cs typeface="Calibri" panose="020F0502020204030204"/>
              </a:rPr>
              <a:t>Based on differential, order workup and treat</a:t>
            </a:r>
          </a:p>
        </p:txBody>
      </p:sp>
    </p:spTree>
    <p:extLst>
      <p:ext uri="{BB962C8B-B14F-4D97-AF65-F5344CB8AC3E}">
        <p14:creationId xmlns:p14="http://schemas.microsoft.com/office/powerpoint/2010/main" val="2097554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guide to pagers for hospitals - Spok Inc.">
            <a:extLst>
              <a:ext uri="{FF2B5EF4-FFF2-40B4-BE49-F238E27FC236}">
                <a16:creationId xmlns:a16="http://schemas.microsoft.com/office/drawing/2014/main" id="{6AC23C6C-E2DF-788A-27AF-92ECCCD4C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213" y="1933575"/>
            <a:ext cx="4219575"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86A87E-EE14-11D5-F8DB-A08653415112}"/>
              </a:ext>
            </a:extLst>
          </p:cNvPr>
          <p:cNvSpPr>
            <a:spLocks noGrp="1"/>
          </p:cNvSpPr>
          <p:nvPr>
            <p:ph type="title"/>
          </p:nvPr>
        </p:nvSpPr>
        <p:spPr>
          <a:xfrm>
            <a:off x="838200" y="365125"/>
            <a:ext cx="10515600" cy="1325563"/>
          </a:xfrm>
        </p:spPr>
        <p:txBody>
          <a:bodyPr/>
          <a:lstStyle/>
          <a:p>
            <a:r>
              <a:rPr lang="en-US"/>
              <a:t>Case 4</a:t>
            </a:r>
          </a:p>
        </p:txBody>
      </p:sp>
    </p:spTree>
    <p:extLst>
      <p:ext uri="{BB962C8B-B14F-4D97-AF65-F5344CB8AC3E}">
        <p14:creationId xmlns:p14="http://schemas.microsoft.com/office/powerpoint/2010/main" val="79115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EF50-D6BA-CD27-968A-9E1FAEC4F1FB}"/>
              </a:ext>
            </a:extLst>
          </p:cNvPr>
          <p:cNvSpPr>
            <a:spLocks noGrp="1"/>
          </p:cNvSpPr>
          <p:nvPr>
            <p:ph type="title"/>
          </p:nvPr>
        </p:nvSpPr>
        <p:spPr/>
        <p:txBody>
          <a:bodyPr/>
          <a:lstStyle/>
          <a:p>
            <a:r>
              <a:rPr lang="en-US"/>
              <a:t>Case 4:</a:t>
            </a:r>
          </a:p>
        </p:txBody>
      </p:sp>
      <p:sp>
        <p:nvSpPr>
          <p:cNvPr id="3" name="Content Placeholder 2">
            <a:extLst>
              <a:ext uri="{FF2B5EF4-FFF2-40B4-BE49-F238E27FC236}">
                <a16:creationId xmlns:a16="http://schemas.microsoft.com/office/drawing/2014/main" id="{A343E85E-A7D1-63E4-F3E6-AC4B379E9D4A}"/>
              </a:ext>
            </a:extLst>
          </p:cNvPr>
          <p:cNvSpPr>
            <a:spLocks noGrp="1"/>
          </p:cNvSpPr>
          <p:nvPr>
            <p:ph idx="1"/>
          </p:nvPr>
        </p:nvSpPr>
        <p:spPr/>
        <p:txBody>
          <a:bodyPr>
            <a:normAutofit/>
          </a:bodyPr>
          <a:lstStyle/>
          <a:p>
            <a:r>
              <a:rPr lang="en-US" sz="2800"/>
              <a:t>63 </a:t>
            </a:r>
            <a:r>
              <a:rPr lang="en-US" sz="2800" err="1"/>
              <a:t>yo</a:t>
            </a:r>
            <a:r>
              <a:rPr lang="en-US" sz="2800"/>
              <a:t> M PMH COPD on 3L O2 at home admitted with COPD exacerbation</a:t>
            </a:r>
          </a:p>
          <a:p>
            <a:r>
              <a:rPr lang="en-US" sz="2800"/>
              <a:t>You get to bedside and notice patient is drowsy and frequently drifting back to sleep during conversation. </a:t>
            </a:r>
          </a:p>
          <a:p>
            <a:r>
              <a:rPr lang="en-US" sz="2800"/>
              <a:t>Vitals: T 36.6, BP 110/68, HR 87, RR 14, spO2 92% on 4L</a:t>
            </a:r>
          </a:p>
          <a:p>
            <a:endParaRPr lang="en-US" sz="2800"/>
          </a:p>
          <a:p>
            <a:endParaRPr lang="en-US" sz="2800"/>
          </a:p>
          <a:p>
            <a:r>
              <a:rPr lang="en-US" sz="2800"/>
              <a:t>What stands out? What are you concerned about? What questions would you like to ask?</a:t>
            </a:r>
          </a:p>
          <a:p>
            <a:endParaRPr lang="en-US"/>
          </a:p>
          <a:p>
            <a:endParaRPr lang="en-US"/>
          </a:p>
        </p:txBody>
      </p:sp>
    </p:spTree>
    <p:extLst>
      <p:ext uri="{BB962C8B-B14F-4D97-AF65-F5344CB8AC3E}">
        <p14:creationId xmlns:p14="http://schemas.microsoft.com/office/powerpoint/2010/main" val="4078075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2488-8BAF-D313-6E32-B033E57EC941}"/>
              </a:ext>
            </a:extLst>
          </p:cNvPr>
          <p:cNvSpPr>
            <a:spLocks noGrp="1"/>
          </p:cNvSpPr>
          <p:nvPr>
            <p:ph type="title"/>
          </p:nvPr>
        </p:nvSpPr>
        <p:spPr/>
        <p:txBody>
          <a:bodyPr/>
          <a:lstStyle/>
          <a:p>
            <a:r>
              <a:rPr lang="en-US"/>
              <a:t>Case 4</a:t>
            </a:r>
          </a:p>
        </p:txBody>
      </p:sp>
      <p:graphicFrame>
        <p:nvGraphicFramePr>
          <p:cNvPr id="4" name="Table 3">
            <a:extLst>
              <a:ext uri="{FF2B5EF4-FFF2-40B4-BE49-F238E27FC236}">
                <a16:creationId xmlns:a16="http://schemas.microsoft.com/office/drawing/2014/main" id="{C82A806A-07D3-D6A2-9C01-1B7394BE42D8}"/>
              </a:ext>
            </a:extLst>
          </p:cNvPr>
          <p:cNvGraphicFramePr>
            <a:graphicFrameLocks noGrp="1"/>
          </p:cNvGraphicFramePr>
          <p:nvPr>
            <p:extLst>
              <p:ext uri="{D42A27DB-BD31-4B8C-83A1-F6EECF244321}">
                <p14:modId xmlns:p14="http://schemas.microsoft.com/office/powerpoint/2010/main" val="392784519"/>
              </p:ext>
            </p:extLst>
          </p:nvPr>
        </p:nvGraphicFramePr>
        <p:xfrm>
          <a:off x="642257" y="1521568"/>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Differential</a:t>
                      </a:r>
                    </a:p>
                  </a:txBody>
                  <a:tcPr/>
                </a:tc>
                <a:tc>
                  <a:txBody>
                    <a:bodyPr/>
                    <a:lstStyle/>
                    <a:p>
                      <a:pPr lvl="0">
                        <a:buNone/>
                      </a:pPr>
                      <a:endParaRPr lang="en-US" sz="1400" b="0" i="0" u="none" strike="noStrike" noProof="0">
                        <a:latin typeface="Calibri"/>
                      </a:endParaRPr>
                    </a:p>
                    <a:p>
                      <a:pPr lvl="0">
                        <a:buNone/>
                      </a:pPr>
                      <a:endParaRPr lang="en-US" sz="1400" b="0" i="0" u="none" strike="noStrike" noProof="0">
                        <a:latin typeface="Calibri"/>
                      </a:endParaRPr>
                    </a:p>
                    <a:p>
                      <a:pPr lvl="0">
                        <a:buNone/>
                      </a:pPr>
                      <a:endParaRPr lang="en-US" sz="1400" b="0" i="0" u="none" strike="noStrike" noProof="0">
                        <a:latin typeface="Calibri"/>
                      </a:endParaRPr>
                    </a:p>
                    <a:p>
                      <a:pPr lvl="0">
                        <a:buNone/>
                      </a:pPr>
                      <a:endParaRPr lang="en-US" sz="1400" b="0" i="0" u="none" strike="noStrike" noProof="0">
                        <a:latin typeface="Calibri"/>
                      </a:endParaRPr>
                    </a:p>
                  </a:txBody>
                  <a:tcPr/>
                </a:tc>
                <a:extLst>
                  <a:ext uri="{0D108BD9-81ED-4DB2-BD59-A6C34878D82A}">
                    <a16:rowId xmlns:a16="http://schemas.microsoft.com/office/drawing/2014/main" val="3573818612"/>
                  </a:ext>
                </a:extLst>
              </a:tr>
            </a:tbl>
          </a:graphicData>
        </a:graphic>
      </p:graphicFrame>
      <p:graphicFrame>
        <p:nvGraphicFramePr>
          <p:cNvPr id="5" name="Table 4">
            <a:extLst>
              <a:ext uri="{FF2B5EF4-FFF2-40B4-BE49-F238E27FC236}">
                <a16:creationId xmlns:a16="http://schemas.microsoft.com/office/drawing/2014/main" id="{C037DA60-BB8E-E70C-CFC4-AE4F0BF0C689}"/>
              </a:ext>
            </a:extLst>
          </p:cNvPr>
          <p:cNvGraphicFramePr>
            <a:graphicFrameLocks noGrp="1"/>
          </p:cNvGraphicFramePr>
          <p:nvPr>
            <p:extLst>
              <p:ext uri="{D42A27DB-BD31-4B8C-83A1-F6EECF244321}">
                <p14:modId xmlns:p14="http://schemas.microsoft.com/office/powerpoint/2010/main" val="1991569745"/>
              </p:ext>
            </p:extLst>
          </p:nvPr>
        </p:nvGraphicFramePr>
        <p:xfrm>
          <a:off x="646692" y="4000177"/>
          <a:ext cx="10427392" cy="8658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865840">
                <a:tc>
                  <a:txBody>
                    <a:bodyPr/>
                    <a:lstStyle/>
                    <a:p>
                      <a:r>
                        <a:rPr lang="en-US" sz="1400"/>
                        <a:t>Results</a:t>
                      </a:r>
                    </a:p>
                  </a:txBody>
                  <a:tcPr/>
                </a:tc>
                <a:tc>
                  <a:txBody>
                    <a:bodyPr/>
                    <a:lstStyle/>
                    <a:p>
                      <a:pPr marL="0" lvl="1" indent="0">
                        <a:buNone/>
                      </a:pPr>
                      <a:endParaRPr lang="en-US"/>
                    </a:p>
                  </a:txBody>
                  <a:tcPr/>
                </a:tc>
                <a:extLst>
                  <a:ext uri="{0D108BD9-81ED-4DB2-BD59-A6C34878D82A}">
                    <a16:rowId xmlns:a16="http://schemas.microsoft.com/office/drawing/2014/main" val="1037592807"/>
                  </a:ext>
                </a:extLst>
              </a:tr>
            </a:tbl>
          </a:graphicData>
        </a:graphic>
      </p:graphicFrame>
      <p:graphicFrame>
        <p:nvGraphicFramePr>
          <p:cNvPr id="6" name="Table 5">
            <a:extLst>
              <a:ext uri="{FF2B5EF4-FFF2-40B4-BE49-F238E27FC236}">
                <a16:creationId xmlns:a16="http://schemas.microsoft.com/office/drawing/2014/main" id="{69118A7B-089B-8F9F-5027-DDE062403960}"/>
              </a:ext>
            </a:extLst>
          </p:cNvPr>
          <p:cNvGraphicFramePr>
            <a:graphicFrameLocks noGrp="1"/>
          </p:cNvGraphicFramePr>
          <p:nvPr>
            <p:extLst>
              <p:ext uri="{D42A27DB-BD31-4B8C-83A1-F6EECF244321}">
                <p14:modId xmlns:p14="http://schemas.microsoft.com/office/powerpoint/2010/main" val="1110489766"/>
              </p:ext>
            </p:extLst>
          </p:nvPr>
        </p:nvGraphicFramePr>
        <p:xfrm>
          <a:off x="653142" y="2751520"/>
          <a:ext cx="10427390" cy="944880"/>
        </p:xfrm>
        <a:graphic>
          <a:graphicData uri="http://schemas.openxmlformats.org/drawingml/2006/table">
            <a:tbl>
              <a:tblPr firstRow="1" bandRow="1">
                <a:tableStyleId>{5940675A-B579-460E-94D1-54222C63F5DA}</a:tableStyleId>
              </a:tblPr>
              <a:tblGrid>
                <a:gridCol w="1240971">
                  <a:extLst>
                    <a:ext uri="{9D8B030D-6E8A-4147-A177-3AD203B41FA5}">
                      <a16:colId xmlns:a16="http://schemas.microsoft.com/office/drawing/2014/main" val="504855839"/>
                    </a:ext>
                  </a:extLst>
                </a:gridCol>
                <a:gridCol w="9186419">
                  <a:extLst>
                    <a:ext uri="{9D8B030D-6E8A-4147-A177-3AD203B41FA5}">
                      <a16:colId xmlns:a16="http://schemas.microsoft.com/office/drawing/2014/main" val="2529618766"/>
                    </a:ext>
                  </a:extLst>
                </a:gridCol>
              </a:tblGrid>
              <a:tr h="338240">
                <a:tc>
                  <a:txBody>
                    <a:bodyPr/>
                    <a:lstStyle/>
                    <a:p>
                      <a:r>
                        <a:rPr lang="en-US" sz="1400"/>
                        <a:t>Evaluation/</a:t>
                      </a:r>
                    </a:p>
                    <a:p>
                      <a:pPr lvl="0">
                        <a:buNone/>
                      </a:pPr>
                      <a:r>
                        <a:rPr lang="en-US" sz="1400"/>
                        <a:t>Tests</a:t>
                      </a:r>
                    </a:p>
                  </a:txBody>
                  <a:tcPr/>
                </a:tc>
                <a:tc>
                  <a:txBody>
                    <a:bodyPr/>
                    <a:lstStyle/>
                    <a:p>
                      <a:pPr lvl="0">
                        <a:buNone/>
                      </a:pPr>
                      <a:endParaRPr lang="en-US" sz="1400"/>
                    </a:p>
                    <a:p>
                      <a:pPr lvl="0">
                        <a:buNone/>
                      </a:pPr>
                      <a:endParaRPr lang="en-US" sz="1400"/>
                    </a:p>
                    <a:p>
                      <a:pPr lvl="0">
                        <a:buNone/>
                      </a:pPr>
                      <a:endParaRPr lang="en-US" sz="1400"/>
                    </a:p>
                    <a:p>
                      <a:pPr lvl="0">
                        <a:buNone/>
                      </a:pPr>
                      <a:endParaRPr lang="en-US" sz="1400"/>
                    </a:p>
                  </a:txBody>
                  <a:tcPr/>
                </a:tc>
                <a:extLst>
                  <a:ext uri="{0D108BD9-81ED-4DB2-BD59-A6C34878D82A}">
                    <a16:rowId xmlns:a16="http://schemas.microsoft.com/office/drawing/2014/main" val="3573818612"/>
                  </a:ext>
                </a:extLst>
              </a:tr>
            </a:tbl>
          </a:graphicData>
        </a:graphic>
      </p:graphicFrame>
      <p:graphicFrame>
        <p:nvGraphicFramePr>
          <p:cNvPr id="8" name="Table 7">
            <a:extLst>
              <a:ext uri="{FF2B5EF4-FFF2-40B4-BE49-F238E27FC236}">
                <a16:creationId xmlns:a16="http://schemas.microsoft.com/office/drawing/2014/main" id="{F2A561A3-867D-E9EF-8365-225CBEDE6655}"/>
              </a:ext>
            </a:extLst>
          </p:cNvPr>
          <p:cNvGraphicFramePr>
            <a:graphicFrameLocks noGrp="1"/>
          </p:cNvGraphicFramePr>
          <p:nvPr>
            <p:extLst>
              <p:ext uri="{D42A27DB-BD31-4B8C-83A1-F6EECF244321}">
                <p14:modId xmlns:p14="http://schemas.microsoft.com/office/powerpoint/2010/main" val="1981742747"/>
              </p:ext>
            </p:extLst>
          </p:nvPr>
        </p:nvGraphicFramePr>
        <p:xfrm>
          <a:off x="678542" y="5191156"/>
          <a:ext cx="10427392" cy="409491"/>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409491">
                <a:tc>
                  <a:txBody>
                    <a:bodyPr/>
                    <a:lstStyle/>
                    <a:p>
                      <a:r>
                        <a:rPr lang="en-US" sz="1400"/>
                        <a:t>Treatment</a:t>
                      </a:r>
                    </a:p>
                  </a:txBody>
                  <a:tcPr/>
                </a:tc>
                <a:tc>
                  <a:txBody>
                    <a:bodyPr/>
                    <a:lstStyle/>
                    <a:p>
                      <a:pPr marL="0" lvl="1" indent="0"/>
                      <a:endParaRPr lang="en-US" sz="1400"/>
                    </a:p>
                  </a:txBody>
                  <a:tcPr/>
                </a:tc>
                <a:extLst>
                  <a:ext uri="{0D108BD9-81ED-4DB2-BD59-A6C34878D82A}">
                    <a16:rowId xmlns:a16="http://schemas.microsoft.com/office/drawing/2014/main" val="1037592807"/>
                  </a:ext>
                </a:extLst>
              </a:tr>
            </a:tbl>
          </a:graphicData>
        </a:graphic>
      </p:graphicFrame>
      <p:graphicFrame>
        <p:nvGraphicFramePr>
          <p:cNvPr id="7" name="Table 6">
            <a:extLst>
              <a:ext uri="{FF2B5EF4-FFF2-40B4-BE49-F238E27FC236}">
                <a16:creationId xmlns:a16="http://schemas.microsoft.com/office/drawing/2014/main" id="{116F57A1-779D-0FE2-32CC-DE18888FB0F1}"/>
              </a:ext>
            </a:extLst>
          </p:cNvPr>
          <p:cNvGraphicFramePr>
            <a:graphicFrameLocks noGrp="1"/>
          </p:cNvGraphicFramePr>
          <p:nvPr>
            <p:extLst>
              <p:ext uri="{D42A27DB-BD31-4B8C-83A1-F6EECF244321}">
                <p14:modId xmlns:p14="http://schemas.microsoft.com/office/powerpoint/2010/main" val="1771589900"/>
              </p:ext>
            </p:extLst>
          </p:nvPr>
        </p:nvGraphicFramePr>
        <p:xfrm>
          <a:off x="644139" y="1523450"/>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Differential</a:t>
                      </a:r>
                    </a:p>
                  </a:txBody>
                  <a:tcPr/>
                </a:tc>
                <a:tc>
                  <a:txBody>
                    <a:bodyPr/>
                    <a:lstStyle/>
                    <a:p>
                      <a:pPr lvl="0">
                        <a:buNone/>
                      </a:pPr>
                      <a:r>
                        <a:rPr lang="en-US" sz="1400"/>
                        <a:t>M: </a:t>
                      </a:r>
                      <a:r>
                        <a:rPr lang="en-US" sz="1400" b="0" i="0" u="none" strike="noStrike" noProof="0">
                          <a:latin typeface="Calibri"/>
                        </a:rPr>
                        <a:t>hypoglycemia, hyponatremia, </a:t>
                      </a:r>
                      <a:r>
                        <a:rPr lang="en-US" sz="1400" b="0" i="0" u="none" strike="noStrike" noProof="0" err="1">
                          <a:latin typeface="Calibri"/>
                        </a:rPr>
                        <a:t>hyperurcemia</a:t>
                      </a:r>
                      <a:r>
                        <a:rPr lang="en-US" sz="1400" b="0" i="0" u="none" strike="noStrike" noProof="0">
                          <a:latin typeface="Calibri"/>
                        </a:rPr>
                        <a:t>, hypercarbia </a:t>
                      </a:r>
                      <a:endParaRPr lang="en-US"/>
                    </a:p>
                    <a:p>
                      <a:pPr lvl="0">
                        <a:buNone/>
                      </a:pPr>
                      <a:r>
                        <a:rPr lang="en-US" sz="1400"/>
                        <a:t>I: unlikely unless new O2 requirements and concern for PNA/asp or if newly febrile </a:t>
                      </a:r>
                    </a:p>
                    <a:p>
                      <a:pPr lvl="0">
                        <a:buNone/>
                      </a:pPr>
                      <a:r>
                        <a:rPr lang="en-US" sz="1400"/>
                        <a:t>S: unlikely </a:t>
                      </a:r>
                    </a:p>
                    <a:p>
                      <a:pPr lvl="0">
                        <a:buNone/>
                      </a:pPr>
                      <a:r>
                        <a:rPr lang="en-US" sz="1400"/>
                        <a:t>T: sedative Rx? </a:t>
                      </a:r>
                      <a:endParaRPr lang="en-US" sz="1400" b="0" i="0" u="none" strike="noStrike" noProof="0">
                        <a:latin typeface="Calibri"/>
                      </a:endParaRPr>
                    </a:p>
                  </a:txBody>
                  <a:tcPr/>
                </a:tc>
                <a:extLst>
                  <a:ext uri="{0D108BD9-81ED-4DB2-BD59-A6C34878D82A}">
                    <a16:rowId xmlns:a16="http://schemas.microsoft.com/office/drawing/2014/main" val="3573818612"/>
                  </a:ext>
                </a:extLst>
              </a:tr>
            </a:tbl>
          </a:graphicData>
        </a:graphic>
      </p:graphicFrame>
      <p:graphicFrame>
        <p:nvGraphicFramePr>
          <p:cNvPr id="10" name="Table 9">
            <a:extLst>
              <a:ext uri="{FF2B5EF4-FFF2-40B4-BE49-F238E27FC236}">
                <a16:creationId xmlns:a16="http://schemas.microsoft.com/office/drawing/2014/main" id="{3D2E837F-9B81-61DF-93B1-F06E0FAB0181}"/>
              </a:ext>
            </a:extLst>
          </p:cNvPr>
          <p:cNvGraphicFramePr>
            <a:graphicFrameLocks noGrp="1"/>
          </p:cNvGraphicFramePr>
          <p:nvPr>
            <p:extLst>
              <p:ext uri="{D42A27DB-BD31-4B8C-83A1-F6EECF244321}">
                <p14:modId xmlns:p14="http://schemas.microsoft.com/office/powerpoint/2010/main" val="2438871125"/>
              </p:ext>
            </p:extLst>
          </p:nvPr>
        </p:nvGraphicFramePr>
        <p:xfrm>
          <a:off x="648574" y="4002059"/>
          <a:ext cx="10427392" cy="8658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865840">
                <a:tc>
                  <a:txBody>
                    <a:bodyPr/>
                    <a:lstStyle/>
                    <a:p>
                      <a:r>
                        <a:rPr lang="en-US" sz="1400"/>
                        <a:t>Results</a:t>
                      </a:r>
                    </a:p>
                  </a:txBody>
                  <a:tcPr/>
                </a:tc>
                <a:tc>
                  <a:txBody>
                    <a:bodyPr/>
                    <a:lstStyle/>
                    <a:p>
                      <a:pPr marL="0" lvl="1" indent="0">
                        <a:buNone/>
                      </a:pPr>
                      <a:r>
                        <a:rPr lang="en-US" sz="1400" b="0"/>
                        <a:t>Labs: BG 112, Na 135, BUN/Cr 20/1.1. </a:t>
                      </a:r>
                    </a:p>
                    <a:p>
                      <a:pPr marL="0" lvl="1" indent="0">
                        <a:buNone/>
                      </a:pPr>
                      <a:r>
                        <a:rPr lang="en-US" sz="1400" b="0"/>
                        <a:t>VBG: 7.19/89/32</a:t>
                      </a:r>
                    </a:p>
                    <a:p>
                      <a:pPr marL="0" lvl="1" indent="0">
                        <a:buNone/>
                      </a:pPr>
                      <a:r>
                        <a:rPr lang="en-US" sz="1400" b="0"/>
                        <a:t>MAR does not show any sedative Rx given BUT does show pt has missed several doses of lactulose </a:t>
                      </a:r>
                    </a:p>
                  </a:txBody>
                  <a:tcPr/>
                </a:tc>
                <a:extLst>
                  <a:ext uri="{0D108BD9-81ED-4DB2-BD59-A6C34878D82A}">
                    <a16:rowId xmlns:a16="http://schemas.microsoft.com/office/drawing/2014/main" val="1037592807"/>
                  </a:ext>
                </a:extLst>
              </a:tr>
            </a:tbl>
          </a:graphicData>
        </a:graphic>
      </p:graphicFrame>
      <p:graphicFrame>
        <p:nvGraphicFramePr>
          <p:cNvPr id="12" name="Table 11">
            <a:extLst>
              <a:ext uri="{FF2B5EF4-FFF2-40B4-BE49-F238E27FC236}">
                <a16:creationId xmlns:a16="http://schemas.microsoft.com/office/drawing/2014/main" id="{F1E1CF81-AEFA-C2EA-3F26-F987071F4735}"/>
              </a:ext>
            </a:extLst>
          </p:cNvPr>
          <p:cNvGraphicFramePr>
            <a:graphicFrameLocks noGrp="1"/>
          </p:cNvGraphicFramePr>
          <p:nvPr>
            <p:extLst>
              <p:ext uri="{D42A27DB-BD31-4B8C-83A1-F6EECF244321}">
                <p14:modId xmlns:p14="http://schemas.microsoft.com/office/powerpoint/2010/main" val="4092287056"/>
              </p:ext>
            </p:extLst>
          </p:nvPr>
        </p:nvGraphicFramePr>
        <p:xfrm>
          <a:off x="655024" y="2753402"/>
          <a:ext cx="10427390" cy="944880"/>
        </p:xfrm>
        <a:graphic>
          <a:graphicData uri="http://schemas.openxmlformats.org/drawingml/2006/table">
            <a:tbl>
              <a:tblPr firstRow="1" bandRow="1">
                <a:tableStyleId>{5940675A-B579-460E-94D1-54222C63F5DA}</a:tableStyleId>
              </a:tblPr>
              <a:tblGrid>
                <a:gridCol w="1240971">
                  <a:extLst>
                    <a:ext uri="{9D8B030D-6E8A-4147-A177-3AD203B41FA5}">
                      <a16:colId xmlns:a16="http://schemas.microsoft.com/office/drawing/2014/main" val="504855839"/>
                    </a:ext>
                  </a:extLst>
                </a:gridCol>
                <a:gridCol w="9186419">
                  <a:extLst>
                    <a:ext uri="{9D8B030D-6E8A-4147-A177-3AD203B41FA5}">
                      <a16:colId xmlns:a16="http://schemas.microsoft.com/office/drawing/2014/main" val="2529618766"/>
                    </a:ext>
                  </a:extLst>
                </a:gridCol>
              </a:tblGrid>
              <a:tr h="338240">
                <a:tc>
                  <a:txBody>
                    <a:bodyPr/>
                    <a:lstStyle/>
                    <a:p>
                      <a:r>
                        <a:rPr lang="en-US" sz="1400"/>
                        <a:t>Evaluation/</a:t>
                      </a:r>
                    </a:p>
                    <a:p>
                      <a:pPr lvl="0">
                        <a:buNone/>
                      </a:pPr>
                      <a:r>
                        <a:rPr lang="en-US" sz="1400"/>
                        <a:t>Tests</a:t>
                      </a:r>
                    </a:p>
                  </a:txBody>
                  <a:tcPr/>
                </a:tc>
                <a:tc>
                  <a:txBody>
                    <a:bodyPr/>
                    <a:lstStyle/>
                    <a:p>
                      <a:pPr lvl="0">
                        <a:buNone/>
                      </a:pPr>
                      <a:r>
                        <a:rPr lang="en-US" sz="1400"/>
                        <a:t>M: POC glucose, CBC, CMP, VBG </a:t>
                      </a:r>
                      <a:endParaRPr lang="en-US"/>
                    </a:p>
                    <a:p>
                      <a:pPr marL="0" marR="0" lvl="0" indent="0" algn="l">
                        <a:buNone/>
                      </a:pPr>
                      <a:r>
                        <a:rPr lang="en-US" sz="1400"/>
                        <a:t>I:  likely don’t need unless febrile in which case blood cx + CXR + UA </a:t>
                      </a:r>
                    </a:p>
                    <a:p>
                      <a:pPr marL="0" marR="0" lvl="0" indent="0" algn="l">
                        <a:buNone/>
                      </a:pPr>
                      <a:r>
                        <a:rPr lang="en-US" sz="1400"/>
                        <a:t>S: not indicated </a:t>
                      </a:r>
                    </a:p>
                    <a:p>
                      <a:pPr marL="0" marR="0" lvl="0" indent="0" algn="l">
                        <a:buNone/>
                      </a:pPr>
                      <a:r>
                        <a:rPr lang="en-US" sz="1400"/>
                        <a:t>T: </a:t>
                      </a:r>
                      <a:r>
                        <a:rPr lang="en-US" sz="1400" b="0" i="0" u="none" strike="noStrike" noProof="0">
                          <a:latin typeface="Calibri"/>
                        </a:rPr>
                        <a:t>check MAR </a:t>
                      </a:r>
                    </a:p>
                  </a:txBody>
                  <a:tcPr/>
                </a:tc>
                <a:extLst>
                  <a:ext uri="{0D108BD9-81ED-4DB2-BD59-A6C34878D82A}">
                    <a16:rowId xmlns:a16="http://schemas.microsoft.com/office/drawing/2014/main" val="3573818612"/>
                  </a:ext>
                </a:extLst>
              </a:tr>
            </a:tbl>
          </a:graphicData>
        </a:graphic>
      </p:graphicFrame>
      <p:graphicFrame>
        <p:nvGraphicFramePr>
          <p:cNvPr id="14" name="Table 13">
            <a:extLst>
              <a:ext uri="{FF2B5EF4-FFF2-40B4-BE49-F238E27FC236}">
                <a16:creationId xmlns:a16="http://schemas.microsoft.com/office/drawing/2014/main" id="{6C940207-BC92-D488-B71B-73F5778BCEA6}"/>
              </a:ext>
            </a:extLst>
          </p:cNvPr>
          <p:cNvGraphicFramePr>
            <a:graphicFrameLocks noGrp="1"/>
          </p:cNvGraphicFramePr>
          <p:nvPr>
            <p:extLst>
              <p:ext uri="{D42A27DB-BD31-4B8C-83A1-F6EECF244321}">
                <p14:modId xmlns:p14="http://schemas.microsoft.com/office/powerpoint/2010/main" val="1356906749"/>
              </p:ext>
            </p:extLst>
          </p:nvPr>
        </p:nvGraphicFramePr>
        <p:xfrm>
          <a:off x="680424" y="5193038"/>
          <a:ext cx="10427392" cy="409491"/>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409491">
                <a:tc>
                  <a:txBody>
                    <a:bodyPr/>
                    <a:lstStyle/>
                    <a:p>
                      <a:r>
                        <a:rPr lang="en-US" sz="1400"/>
                        <a:t>Treatment</a:t>
                      </a:r>
                    </a:p>
                  </a:txBody>
                  <a:tcPr/>
                </a:tc>
                <a:tc>
                  <a:txBody>
                    <a:bodyPr/>
                    <a:lstStyle/>
                    <a:p>
                      <a:pPr marL="0" lvl="1" indent="0"/>
                      <a:r>
                        <a:rPr lang="en-US" sz="1400"/>
                        <a:t>BiPAP </a:t>
                      </a:r>
                    </a:p>
                  </a:txBody>
                  <a:tcPr/>
                </a:tc>
                <a:extLst>
                  <a:ext uri="{0D108BD9-81ED-4DB2-BD59-A6C34878D82A}">
                    <a16:rowId xmlns:a16="http://schemas.microsoft.com/office/drawing/2014/main" val="1037592807"/>
                  </a:ext>
                </a:extLst>
              </a:tr>
            </a:tbl>
          </a:graphicData>
        </a:graphic>
      </p:graphicFrame>
    </p:spTree>
    <p:extLst>
      <p:ext uri="{BB962C8B-B14F-4D97-AF65-F5344CB8AC3E}">
        <p14:creationId xmlns:p14="http://schemas.microsoft.com/office/powerpoint/2010/main" val="195015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guide to pagers for hospitals - Spok Inc.">
            <a:extLst>
              <a:ext uri="{FF2B5EF4-FFF2-40B4-BE49-F238E27FC236}">
                <a16:creationId xmlns:a16="http://schemas.microsoft.com/office/drawing/2014/main" id="{6AC23C6C-E2DF-788A-27AF-92ECCCD4C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213" y="1933575"/>
            <a:ext cx="4219575"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86A87E-EE14-11D5-F8DB-A08653415112}"/>
              </a:ext>
            </a:extLst>
          </p:cNvPr>
          <p:cNvSpPr>
            <a:spLocks noGrp="1"/>
          </p:cNvSpPr>
          <p:nvPr>
            <p:ph type="title"/>
          </p:nvPr>
        </p:nvSpPr>
        <p:spPr>
          <a:xfrm>
            <a:off x="838200" y="365125"/>
            <a:ext cx="10515600" cy="1325563"/>
          </a:xfrm>
        </p:spPr>
        <p:txBody>
          <a:bodyPr/>
          <a:lstStyle/>
          <a:p>
            <a:r>
              <a:rPr lang="en-US"/>
              <a:t>Case 5</a:t>
            </a:r>
          </a:p>
        </p:txBody>
      </p:sp>
    </p:spTree>
    <p:extLst>
      <p:ext uri="{BB962C8B-B14F-4D97-AF65-F5344CB8AC3E}">
        <p14:creationId xmlns:p14="http://schemas.microsoft.com/office/powerpoint/2010/main" val="307204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ACBB-83B5-8DE0-AB8D-370A51900E83}"/>
              </a:ext>
            </a:extLst>
          </p:cNvPr>
          <p:cNvSpPr>
            <a:spLocks noGrp="1"/>
          </p:cNvSpPr>
          <p:nvPr>
            <p:ph type="title"/>
          </p:nvPr>
        </p:nvSpPr>
        <p:spPr/>
        <p:txBody>
          <a:bodyPr/>
          <a:lstStyle/>
          <a:p>
            <a:r>
              <a:rPr lang="en-US"/>
              <a:t>Case 5</a:t>
            </a:r>
          </a:p>
        </p:txBody>
      </p:sp>
      <p:sp>
        <p:nvSpPr>
          <p:cNvPr id="3" name="Content Placeholder 2">
            <a:extLst>
              <a:ext uri="{FF2B5EF4-FFF2-40B4-BE49-F238E27FC236}">
                <a16:creationId xmlns:a16="http://schemas.microsoft.com/office/drawing/2014/main" id="{4D3DB318-BCA2-4168-AAFC-16A5EF5DA4ED}"/>
              </a:ext>
            </a:extLst>
          </p:cNvPr>
          <p:cNvSpPr>
            <a:spLocks noGrp="1"/>
          </p:cNvSpPr>
          <p:nvPr>
            <p:ph idx="1"/>
          </p:nvPr>
        </p:nvSpPr>
        <p:spPr/>
        <p:txBody>
          <a:bodyPr>
            <a:normAutofit fontScale="85000" lnSpcReduction="20000"/>
          </a:bodyPr>
          <a:lstStyle/>
          <a:p>
            <a:r>
              <a:rPr lang="en-US"/>
              <a:t>89 </a:t>
            </a:r>
            <a:r>
              <a:rPr lang="en-US" err="1"/>
              <a:t>yo</a:t>
            </a:r>
            <a:r>
              <a:rPr lang="en-US"/>
              <a:t> M with history of HTN, CAD s/p CABG, and cognitive decline admitted with Pseudomonas aeruginosa UTI being treated with cefepime. </a:t>
            </a:r>
          </a:p>
          <a:p>
            <a:r>
              <a:rPr lang="en-US"/>
              <a:t>When you arrive at bedside, patient is trying to get out of bed and states he needs to go mow the lawn. He is pleasant and conversant when you speak with him.  He tells you his name but states he is in an apartment in Flagstaff and that the year is 1989. The nurse states he has experienced similar bouts of confusion for the past three nights. He occasionally tries to pull out his IV and once walked out of his room and into his neighbor’s. </a:t>
            </a:r>
          </a:p>
          <a:p>
            <a:r>
              <a:rPr lang="en-US"/>
              <a:t>Vitals are normal, physical exam is reassuring, labs are unremarkable. This is day 7 of cefepime. </a:t>
            </a:r>
          </a:p>
          <a:p>
            <a:r>
              <a:rPr lang="en-US"/>
              <a:t>What do you think is going on?</a:t>
            </a:r>
          </a:p>
          <a:p>
            <a:r>
              <a:rPr lang="en-US"/>
              <a:t>Nurse is concerned with patient’s behavior and has a few requests:</a:t>
            </a:r>
          </a:p>
          <a:p>
            <a:pPr lvl="1"/>
            <a:r>
              <a:rPr lang="en-US"/>
              <a:t>“Could you order restraints for this patient?”</a:t>
            </a:r>
          </a:p>
          <a:p>
            <a:pPr lvl="1"/>
            <a:r>
              <a:rPr lang="en-US"/>
              <a:t>“Could you put in a benzodiazepine to have available as needed?”</a:t>
            </a:r>
          </a:p>
          <a:p>
            <a:endParaRPr lang="en-US"/>
          </a:p>
        </p:txBody>
      </p:sp>
    </p:spTree>
    <p:extLst>
      <p:ext uri="{BB962C8B-B14F-4D97-AF65-F5344CB8AC3E}">
        <p14:creationId xmlns:p14="http://schemas.microsoft.com/office/powerpoint/2010/main" val="267982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2488-8BAF-D313-6E32-B033E57EC941}"/>
              </a:ext>
            </a:extLst>
          </p:cNvPr>
          <p:cNvSpPr>
            <a:spLocks noGrp="1"/>
          </p:cNvSpPr>
          <p:nvPr>
            <p:ph type="title"/>
          </p:nvPr>
        </p:nvSpPr>
        <p:spPr/>
        <p:txBody>
          <a:bodyPr/>
          <a:lstStyle/>
          <a:p>
            <a:r>
              <a:rPr lang="en-US"/>
              <a:t>Case 5</a:t>
            </a:r>
          </a:p>
        </p:txBody>
      </p:sp>
      <p:graphicFrame>
        <p:nvGraphicFramePr>
          <p:cNvPr id="4" name="Table 3">
            <a:extLst>
              <a:ext uri="{FF2B5EF4-FFF2-40B4-BE49-F238E27FC236}">
                <a16:creationId xmlns:a16="http://schemas.microsoft.com/office/drawing/2014/main" id="{C82A806A-07D3-D6A2-9C01-1B7394BE42D8}"/>
              </a:ext>
            </a:extLst>
          </p:cNvPr>
          <p:cNvGraphicFramePr>
            <a:graphicFrameLocks noGrp="1"/>
          </p:cNvGraphicFramePr>
          <p:nvPr>
            <p:extLst>
              <p:ext uri="{D42A27DB-BD31-4B8C-83A1-F6EECF244321}">
                <p14:modId xmlns:p14="http://schemas.microsoft.com/office/powerpoint/2010/main" val="15500229"/>
              </p:ext>
            </p:extLst>
          </p:nvPr>
        </p:nvGraphicFramePr>
        <p:xfrm>
          <a:off x="642257" y="1521568"/>
          <a:ext cx="10427392" cy="118872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Differential</a:t>
                      </a:r>
                    </a:p>
                  </a:txBody>
                  <a:tcPr/>
                </a:tc>
                <a:tc>
                  <a:txBody>
                    <a:bodyPr/>
                    <a:lstStyle/>
                    <a:p>
                      <a:pPr lvl="0">
                        <a:buNone/>
                      </a:pPr>
                      <a:endParaRPr lang="en-US"/>
                    </a:p>
                    <a:p>
                      <a:pPr lvl="0">
                        <a:buNone/>
                      </a:pPr>
                      <a:endParaRPr lang="en-US"/>
                    </a:p>
                    <a:p>
                      <a:pPr lvl="0">
                        <a:buNone/>
                      </a:pPr>
                      <a:endParaRPr lang="en-US"/>
                    </a:p>
                    <a:p>
                      <a:pPr lvl="0">
                        <a:buNone/>
                      </a:pPr>
                      <a:endParaRPr lang="en-US"/>
                    </a:p>
                  </a:txBody>
                  <a:tcPr/>
                </a:tc>
                <a:extLst>
                  <a:ext uri="{0D108BD9-81ED-4DB2-BD59-A6C34878D82A}">
                    <a16:rowId xmlns:a16="http://schemas.microsoft.com/office/drawing/2014/main" val="3573818612"/>
                  </a:ext>
                </a:extLst>
              </a:tr>
            </a:tbl>
          </a:graphicData>
        </a:graphic>
      </p:graphicFrame>
      <p:graphicFrame>
        <p:nvGraphicFramePr>
          <p:cNvPr id="5" name="Table 4">
            <a:extLst>
              <a:ext uri="{FF2B5EF4-FFF2-40B4-BE49-F238E27FC236}">
                <a16:creationId xmlns:a16="http://schemas.microsoft.com/office/drawing/2014/main" id="{C037DA60-BB8E-E70C-CFC4-AE4F0BF0C689}"/>
              </a:ext>
            </a:extLst>
          </p:cNvPr>
          <p:cNvGraphicFramePr>
            <a:graphicFrameLocks noGrp="1"/>
          </p:cNvGraphicFramePr>
          <p:nvPr>
            <p:extLst>
              <p:ext uri="{D42A27DB-BD31-4B8C-83A1-F6EECF244321}">
                <p14:modId xmlns:p14="http://schemas.microsoft.com/office/powerpoint/2010/main" val="154036067"/>
              </p:ext>
            </p:extLst>
          </p:nvPr>
        </p:nvGraphicFramePr>
        <p:xfrm>
          <a:off x="674914" y="4583437"/>
          <a:ext cx="10427392" cy="96479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964790">
                <a:tc>
                  <a:txBody>
                    <a:bodyPr/>
                    <a:lstStyle/>
                    <a:p>
                      <a:r>
                        <a:rPr lang="en-US" sz="1400"/>
                        <a:t>Results</a:t>
                      </a:r>
                    </a:p>
                  </a:txBody>
                  <a:tcPr/>
                </a:tc>
                <a:tc>
                  <a:txBody>
                    <a:bodyPr/>
                    <a:lstStyle/>
                    <a:p>
                      <a:pPr marL="0" lvl="1" indent="0">
                        <a:buNone/>
                      </a:pPr>
                      <a:endParaRPr lang="en-US"/>
                    </a:p>
                  </a:txBody>
                  <a:tcPr/>
                </a:tc>
                <a:extLst>
                  <a:ext uri="{0D108BD9-81ED-4DB2-BD59-A6C34878D82A}">
                    <a16:rowId xmlns:a16="http://schemas.microsoft.com/office/drawing/2014/main" val="1037592807"/>
                  </a:ext>
                </a:extLst>
              </a:tr>
            </a:tbl>
          </a:graphicData>
        </a:graphic>
      </p:graphicFrame>
      <p:graphicFrame>
        <p:nvGraphicFramePr>
          <p:cNvPr id="6" name="Table 5">
            <a:extLst>
              <a:ext uri="{FF2B5EF4-FFF2-40B4-BE49-F238E27FC236}">
                <a16:creationId xmlns:a16="http://schemas.microsoft.com/office/drawing/2014/main" id="{69118A7B-089B-8F9F-5027-DDE062403960}"/>
              </a:ext>
            </a:extLst>
          </p:cNvPr>
          <p:cNvGraphicFramePr>
            <a:graphicFrameLocks noGrp="1"/>
          </p:cNvGraphicFramePr>
          <p:nvPr>
            <p:extLst>
              <p:ext uri="{D42A27DB-BD31-4B8C-83A1-F6EECF244321}">
                <p14:modId xmlns:p14="http://schemas.microsoft.com/office/powerpoint/2010/main" val="3157408611"/>
              </p:ext>
            </p:extLst>
          </p:nvPr>
        </p:nvGraphicFramePr>
        <p:xfrm>
          <a:off x="653142" y="2939668"/>
          <a:ext cx="10427390" cy="1371600"/>
        </p:xfrm>
        <a:graphic>
          <a:graphicData uri="http://schemas.openxmlformats.org/drawingml/2006/table">
            <a:tbl>
              <a:tblPr firstRow="1" bandRow="1">
                <a:tableStyleId>{5940675A-B579-460E-94D1-54222C63F5DA}</a:tableStyleId>
              </a:tblPr>
              <a:tblGrid>
                <a:gridCol w="1240971">
                  <a:extLst>
                    <a:ext uri="{9D8B030D-6E8A-4147-A177-3AD203B41FA5}">
                      <a16:colId xmlns:a16="http://schemas.microsoft.com/office/drawing/2014/main" val="504855839"/>
                    </a:ext>
                  </a:extLst>
                </a:gridCol>
                <a:gridCol w="9186419">
                  <a:extLst>
                    <a:ext uri="{9D8B030D-6E8A-4147-A177-3AD203B41FA5}">
                      <a16:colId xmlns:a16="http://schemas.microsoft.com/office/drawing/2014/main" val="2529618766"/>
                    </a:ext>
                  </a:extLst>
                </a:gridCol>
              </a:tblGrid>
              <a:tr h="338240">
                <a:tc>
                  <a:txBody>
                    <a:bodyPr/>
                    <a:lstStyle/>
                    <a:p>
                      <a:r>
                        <a:rPr lang="en-US" sz="1400"/>
                        <a:t>Evaluation/</a:t>
                      </a:r>
                    </a:p>
                    <a:p>
                      <a:pPr lvl="0">
                        <a:buNone/>
                      </a:pPr>
                      <a:r>
                        <a:rPr lang="en-US" sz="1400"/>
                        <a:t>Tests</a:t>
                      </a:r>
                    </a:p>
                  </a:txBody>
                  <a:tcPr/>
                </a:tc>
                <a:tc>
                  <a:txBody>
                    <a:bodyPr/>
                    <a:lstStyle/>
                    <a:p>
                      <a:pPr lvl="0">
                        <a:buNone/>
                      </a:pPr>
                      <a:endParaRPr lang="en-US" sz="1400"/>
                    </a:p>
                    <a:p>
                      <a:pPr lvl="0">
                        <a:buNone/>
                      </a:pPr>
                      <a:endParaRPr lang="en-US" sz="1400"/>
                    </a:p>
                    <a:p>
                      <a:pPr lvl="0">
                        <a:buNone/>
                      </a:pPr>
                      <a:endParaRPr lang="en-US" sz="1400"/>
                    </a:p>
                    <a:p>
                      <a:pPr lvl="0">
                        <a:buNone/>
                      </a:pPr>
                      <a:endParaRPr lang="en-US" sz="1400"/>
                    </a:p>
                    <a:p>
                      <a:pPr lvl="0">
                        <a:buNone/>
                      </a:pPr>
                      <a:endParaRPr lang="en-US" sz="1400"/>
                    </a:p>
                    <a:p>
                      <a:pPr lvl="0">
                        <a:buNone/>
                      </a:pPr>
                      <a:endParaRPr lang="en-US" sz="1400"/>
                    </a:p>
                  </a:txBody>
                  <a:tcPr/>
                </a:tc>
                <a:extLst>
                  <a:ext uri="{0D108BD9-81ED-4DB2-BD59-A6C34878D82A}">
                    <a16:rowId xmlns:a16="http://schemas.microsoft.com/office/drawing/2014/main" val="3573818612"/>
                  </a:ext>
                </a:extLst>
              </a:tr>
            </a:tbl>
          </a:graphicData>
        </a:graphic>
      </p:graphicFrame>
      <p:graphicFrame>
        <p:nvGraphicFramePr>
          <p:cNvPr id="8" name="Table 7">
            <a:extLst>
              <a:ext uri="{FF2B5EF4-FFF2-40B4-BE49-F238E27FC236}">
                <a16:creationId xmlns:a16="http://schemas.microsoft.com/office/drawing/2014/main" id="{F2A561A3-867D-E9EF-8365-225CBEDE6655}"/>
              </a:ext>
            </a:extLst>
          </p:cNvPr>
          <p:cNvGraphicFramePr>
            <a:graphicFrameLocks noGrp="1"/>
          </p:cNvGraphicFramePr>
          <p:nvPr>
            <p:extLst>
              <p:ext uri="{D42A27DB-BD31-4B8C-83A1-F6EECF244321}">
                <p14:modId xmlns:p14="http://schemas.microsoft.com/office/powerpoint/2010/main" val="756174296"/>
              </p:ext>
            </p:extLst>
          </p:nvPr>
        </p:nvGraphicFramePr>
        <p:xfrm>
          <a:off x="650320" y="5783822"/>
          <a:ext cx="10427392" cy="409491"/>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409491">
                <a:tc>
                  <a:txBody>
                    <a:bodyPr/>
                    <a:lstStyle/>
                    <a:p>
                      <a:r>
                        <a:rPr lang="en-US" sz="1400"/>
                        <a:t>Treatment</a:t>
                      </a:r>
                    </a:p>
                  </a:txBody>
                  <a:tcPr/>
                </a:tc>
                <a:tc>
                  <a:txBody>
                    <a:bodyPr/>
                    <a:lstStyle/>
                    <a:p>
                      <a:pPr marL="0" lvl="1" indent="0"/>
                      <a:endParaRPr lang="en-US" sz="1400"/>
                    </a:p>
                  </a:txBody>
                  <a:tcPr/>
                </a:tc>
                <a:extLst>
                  <a:ext uri="{0D108BD9-81ED-4DB2-BD59-A6C34878D82A}">
                    <a16:rowId xmlns:a16="http://schemas.microsoft.com/office/drawing/2014/main" val="1037592807"/>
                  </a:ext>
                </a:extLst>
              </a:tr>
            </a:tbl>
          </a:graphicData>
        </a:graphic>
      </p:graphicFrame>
      <p:graphicFrame>
        <p:nvGraphicFramePr>
          <p:cNvPr id="7" name="Table 6">
            <a:extLst>
              <a:ext uri="{FF2B5EF4-FFF2-40B4-BE49-F238E27FC236}">
                <a16:creationId xmlns:a16="http://schemas.microsoft.com/office/drawing/2014/main" id="{CB74F93C-ABDF-68C1-C38B-B1ACF8413662}"/>
              </a:ext>
            </a:extLst>
          </p:cNvPr>
          <p:cNvGraphicFramePr>
            <a:graphicFrameLocks noGrp="1"/>
          </p:cNvGraphicFramePr>
          <p:nvPr>
            <p:extLst>
              <p:ext uri="{D42A27DB-BD31-4B8C-83A1-F6EECF244321}">
                <p14:modId xmlns:p14="http://schemas.microsoft.com/office/powerpoint/2010/main" val="2611748930"/>
              </p:ext>
            </p:extLst>
          </p:nvPr>
        </p:nvGraphicFramePr>
        <p:xfrm>
          <a:off x="644138" y="1523450"/>
          <a:ext cx="10427392" cy="1210596"/>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1210596">
                <a:tc>
                  <a:txBody>
                    <a:bodyPr/>
                    <a:lstStyle/>
                    <a:p>
                      <a:r>
                        <a:rPr lang="en-US" sz="1400"/>
                        <a:t>Differential</a:t>
                      </a:r>
                    </a:p>
                  </a:txBody>
                  <a:tcPr/>
                </a:tc>
                <a:tc>
                  <a:txBody>
                    <a:bodyPr/>
                    <a:lstStyle/>
                    <a:p>
                      <a:pPr lvl="0">
                        <a:buNone/>
                      </a:pPr>
                      <a:r>
                        <a:rPr lang="en-US" sz="1400"/>
                        <a:t>M: </a:t>
                      </a:r>
                      <a:r>
                        <a:rPr lang="en-US" sz="1400" b="0" i="0" u="none" strike="noStrike" noProof="0">
                          <a:latin typeface="Calibri"/>
                        </a:rPr>
                        <a:t>hyponatremia, </a:t>
                      </a:r>
                      <a:r>
                        <a:rPr lang="en-US" sz="1400" b="0" i="0" u="none" strike="noStrike" noProof="0" err="1">
                          <a:latin typeface="Calibri"/>
                        </a:rPr>
                        <a:t>hyperurcemia</a:t>
                      </a:r>
                    </a:p>
                    <a:p>
                      <a:pPr lvl="0">
                        <a:buNone/>
                      </a:pPr>
                      <a:r>
                        <a:rPr lang="en-US" sz="1400"/>
                        <a:t>I: unlikely since pt treated with appropriate </a:t>
                      </a:r>
                      <a:r>
                        <a:rPr lang="en-US" sz="1400" err="1"/>
                        <a:t>abx</a:t>
                      </a:r>
                      <a:endParaRPr lang="en-US" sz="1400"/>
                    </a:p>
                    <a:p>
                      <a:pPr lvl="0">
                        <a:buNone/>
                      </a:pPr>
                      <a:r>
                        <a:rPr lang="en-US" sz="1400"/>
                        <a:t>S: unlikely </a:t>
                      </a:r>
                    </a:p>
                    <a:p>
                      <a:pPr lvl="0">
                        <a:buNone/>
                      </a:pPr>
                      <a:r>
                        <a:rPr lang="en-US" sz="1400"/>
                        <a:t>T: cefepime?</a:t>
                      </a:r>
                    </a:p>
                    <a:p>
                      <a:pPr lvl="0">
                        <a:buNone/>
                      </a:pPr>
                      <a:r>
                        <a:rPr lang="en-US" sz="1400"/>
                        <a:t>O: delirium? Dementia? Psychiatric? Also make sure not constipated or retaining urine </a:t>
                      </a:r>
                    </a:p>
                  </a:txBody>
                  <a:tcPr/>
                </a:tc>
                <a:extLst>
                  <a:ext uri="{0D108BD9-81ED-4DB2-BD59-A6C34878D82A}">
                    <a16:rowId xmlns:a16="http://schemas.microsoft.com/office/drawing/2014/main" val="3573818612"/>
                  </a:ext>
                </a:extLst>
              </a:tr>
            </a:tbl>
          </a:graphicData>
        </a:graphic>
      </p:graphicFrame>
      <p:graphicFrame>
        <p:nvGraphicFramePr>
          <p:cNvPr id="10" name="Table 9">
            <a:extLst>
              <a:ext uri="{FF2B5EF4-FFF2-40B4-BE49-F238E27FC236}">
                <a16:creationId xmlns:a16="http://schemas.microsoft.com/office/drawing/2014/main" id="{AE48AF06-732C-E6FB-6047-9DB3DAEB3D3C}"/>
              </a:ext>
            </a:extLst>
          </p:cNvPr>
          <p:cNvGraphicFramePr>
            <a:graphicFrameLocks noGrp="1"/>
          </p:cNvGraphicFramePr>
          <p:nvPr>
            <p:extLst>
              <p:ext uri="{D42A27DB-BD31-4B8C-83A1-F6EECF244321}">
                <p14:modId xmlns:p14="http://schemas.microsoft.com/office/powerpoint/2010/main" val="363597166"/>
              </p:ext>
            </p:extLst>
          </p:nvPr>
        </p:nvGraphicFramePr>
        <p:xfrm>
          <a:off x="680892" y="4589416"/>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865840">
                <a:tc>
                  <a:txBody>
                    <a:bodyPr/>
                    <a:lstStyle/>
                    <a:p>
                      <a:r>
                        <a:rPr lang="en-US" sz="1400"/>
                        <a:t>Results</a:t>
                      </a:r>
                    </a:p>
                  </a:txBody>
                  <a:tcPr/>
                </a:tc>
                <a:tc>
                  <a:txBody>
                    <a:bodyPr/>
                    <a:lstStyle/>
                    <a:p>
                      <a:pPr marL="0" lvl="1" indent="0">
                        <a:buNone/>
                      </a:pPr>
                      <a:r>
                        <a:rPr lang="en-US" sz="1400" b="0"/>
                        <a:t>Labs: Na 134, BUN/Cr 20/1.1. </a:t>
                      </a:r>
                    </a:p>
                    <a:p>
                      <a:pPr marL="0" lvl="1" indent="0">
                        <a:buNone/>
                      </a:pPr>
                      <a:r>
                        <a:rPr lang="en-US" sz="1400" b="0"/>
                        <a:t>Urine cx: e colie sensitive to cefepime </a:t>
                      </a:r>
                    </a:p>
                    <a:p>
                      <a:pPr marL="0" lvl="1" indent="0">
                        <a:buNone/>
                      </a:pPr>
                      <a:r>
                        <a:rPr lang="en-US" sz="1400" b="0"/>
                        <a:t>Stooling and voiding appropriately, PVR 5cc </a:t>
                      </a:r>
                    </a:p>
                    <a:p>
                      <a:pPr marL="0" lvl="1" indent="0">
                        <a:buNone/>
                      </a:pPr>
                      <a:r>
                        <a:rPr lang="en-US" sz="1400" b="0"/>
                        <a:t>Does have </a:t>
                      </a:r>
                      <a:r>
                        <a:rPr lang="en-US" sz="1400" b="0" err="1"/>
                        <a:t>hx</a:t>
                      </a:r>
                      <a:r>
                        <a:rPr lang="en-US" sz="1400" b="0"/>
                        <a:t> of sundowning during prior hospitalizations </a:t>
                      </a:r>
                    </a:p>
                  </a:txBody>
                  <a:tcPr/>
                </a:tc>
                <a:extLst>
                  <a:ext uri="{0D108BD9-81ED-4DB2-BD59-A6C34878D82A}">
                    <a16:rowId xmlns:a16="http://schemas.microsoft.com/office/drawing/2014/main" val="1037592807"/>
                  </a:ext>
                </a:extLst>
              </a:tr>
            </a:tbl>
          </a:graphicData>
        </a:graphic>
      </p:graphicFrame>
      <p:graphicFrame>
        <p:nvGraphicFramePr>
          <p:cNvPr id="12" name="Table 11">
            <a:extLst>
              <a:ext uri="{FF2B5EF4-FFF2-40B4-BE49-F238E27FC236}">
                <a16:creationId xmlns:a16="http://schemas.microsoft.com/office/drawing/2014/main" id="{1E0F5D5C-A754-A6F6-FEEF-2F69BDEFB1D1}"/>
              </a:ext>
            </a:extLst>
          </p:cNvPr>
          <p:cNvGraphicFramePr>
            <a:graphicFrameLocks noGrp="1"/>
          </p:cNvGraphicFramePr>
          <p:nvPr>
            <p:extLst>
              <p:ext uri="{D42A27DB-BD31-4B8C-83A1-F6EECF244321}">
                <p14:modId xmlns:p14="http://schemas.microsoft.com/office/powerpoint/2010/main" val="473154004"/>
              </p:ext>
            </p:extLst>
          </p:nvPr>
        </p:nvGraphicFramePr>
        <p:xfrm>
          <a:off x="655023" y="2941550"/>
          <a:ext cx="10427390" cy="1371600"/>
        </p:xfrm>
        <a:graphic>
          <a:graphicData uri="http://schemas.openxmlformats.org/drawingml/2006/table">
            <a:tbl>
              <a:tblPr firstRow="1" bandRow="1">
                <a:tableStyleId>{5940675A-B579-460E-94D1-54222C63F5DA}</a:tableStyleId>
              </a:tblPr>
              <a:tblGrid>
                <a:gridCol w="1240971">
                  <a:extLst>
                    <a:ext uri="{9D8B030D-6E8A-4147-A177-3AD203B41FA5}">
                      <a16:colId xmlns:a16="http://schemas.microsoft.com/office/drawing/2014/main" val="504855839"/>
                    </a:ext>
                  </a:extLst>
                </a:gridCol>
                <a:gridCol w="9186419">
                  <a:extLst>
                    <a:ext uri="{9D8B030D-6E8A-4147-A177-3AD203B41FA5}">
                      <a16:colId xmlns:a16="http://schemas.microsoft.com/office/drawing/2014/main" val="2529618766"/>
                    </a:ext>
                  </a:extLst>
                </a:gridCol>
              </a:tblGrid>
              <a:tr h="338240">
                <a:tc>
                  <a:txBody>
                    <a:bodyPr/>
                    <a:lstStyle/>
                    <a:p>
                      <a:r>
                        <a:rPr lang="en-US" sz="1400"/>
                        <a:t>Evaluation/</a:t>
                      </a:r>
                    </a:p>
                    <a:p>
                      <a:pPr lvl="0">
                        <a:buNone/>
                      </a:pPr>
                      <a:r>
                        <a:rPr lang="en-US" sz="1400"/>
                        <a:t>Tests</a:t>
                      </a:r>
                    </a:p>
                  </a:txBody>
                  <a:tcPr/>
                </a:tc>
                <a:tc>
                  <a:txBody>
                    <a:bodyPr/>
                    <a:lstStyle/>
                    <a:p>
                      <a:pPr lvl="0">
                        <a:buNone/>
                      </a:pPr>
                      <a:r>
                        <a:rPr lang="en-US" sz="1400"/>
                        <a:t>M: CMP </a:t>
                      </a:r>
                      <a:endParaRPr lang="en-US"/>
                    </a:p>
                    <a:p>
                      <a:pPr marL="0" marR="0" lvl="0" indent="0" algn="l">
                        <a:buNone/>
                      </a:pPr>
                      <a:r>
                        <a:rPr lang="en-US" sz="1400"/>
                        <a:t>I:  can double check urine cx sensitivities </a:t>
                      </a:r>
                    </a:p>
                    <a:p>
                      <a:pPr marL="0" marR="0" lvl="0" indent="0" algn="l">
                        <a:buNone/>
                      </a:pPr>
                      <a:r>
                        <a:rPr lang="en-US" sz="1400"/>
                        <a:t>S: not indicated </a:t>
                      </a:r>
                    </a:p>
                    <a:p>
                      <a:pPr marL="0" marR="0" lvl="0" indent="0" algn="l">
                        <a:buNone/>
                      </a:pPr>
                      <a:r>
                        <a:rPr lang="en-US" sz="1400"/>
                        <a:t>T: </a:t>
                      </a:r>
                      <a:r>
                        <a:rPr lang="en-US" sz="1400" b="0" i="0" u="none" strike="noStrike" noProof="0">
                          <a:latin typeface="Calibri"/>
                        </a:rPr>
                        <a:t>no studies indicated</a:t>
                      </a:r>
                    </a:p>
                    <a:p>
                      <a:pPr marL="0" marR="0" lvl="0" indent="0" algn="l">
                        <a:buNone/>
                      </a:pPr>
                      <a:r>
                        <a:rPr lang="en-US" sz="1400" b="0" i="0" u="none" strike="noStrike" noProof="0">
                          <a:latin typeface="Calibri"/>
                        </a:rPr>
                        <a:t>O: check with pt's point of contact what baseline cognitive status is, any </a:t>
                      </a:r>
                      <a:r>
                        <a:rPr lang="en-US" sz="1400" b="0" i="0" u="none" strike="noStrike" noProof="0" err="1">
                          <a:latin typeface="Calibri"/>
                        </a:rPr>
                        <a:t>hx</a:t>
                      </a:r>
                      <a:r>
                        <a:rPr lang="en-US" sz="1400" b="0" i="0" u="none" strike="noStrike" noProof="0">
                          <a:latin typeface="Calibri"/>
                        </a:rPr>
                        <a:t> dementia? Sundowning? Psych? PVR. Last BM +/- KUB </a:t>
                      </a:r>
                    </a:p>
                  </a:txBody>
                  <a:tcPr/>
                </a:tc>
                <a:extLst>
                  <a:ext uri="{0D108BD9-81ED-4DB2-BD59-A6C34878D82A}">
                    <a16:rowId xmlns:a16="http://schemas.microsoft.com/office/drawing/2014/main" val="3573818612"/>
                  </a:ext>
                </a:extLst>
              </a:tr>
            </a:tbl>
          </a:graphicData>
        </a:graphic>
      </p:graphicFrame>
      <p:graphicFrame>
        <p:nvGraphicFramePr>
          <p:cNvPr id="14" name="Table 13">
            <a:extLst>
              <a:ext uri="{FF2B5EF4-FFF2-40B4-BE49-F238E27FC236}">
                <a16:creationId xmlns:a16="http://schemas.microsoft.com/office/drawing/2014/main" id="{7CF99D0B-50EA-C331-1D94-2D61EB91AE83}"/>
              </a:ext>
            </a:extLst>
          </p:cNvPr>
          <p:cNvGraphicFramePr>
            <a:graphicFrameLocks noGrp="1"/>
          </p:cNvGraphicFramePr>
          <p:nvPr>
            <p:extLst>
              <p:ext uri="{D42A27DB-BD31-4B8C-83A1-F6EECF244321}">
                <p14:modId xmlns:p14="http://schemas.microsoft.com/office/powerpoint/2010/main" val="3662572882"/>
              </p:ext>
            </p:extLst>
          </p:nvPr>
        </p:nvGraphicFramePr>
        <p:xfrm>
          <a:off x="652201" y="5785704"/>
          <a:ext cx="10427392" cy="409491"/>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409491">
                <a:tc>
                  <a:txBody>
                    <a:bodyPr/>
                    <a:lstStyle/>
                    <a:p>
                      <a:r>
                        <a:rPr lang="en-US" sz="1400"/>
                        <a:t>Treatment</a:t>
                      </a:r>
                    </a:p>
                  </a:txBody>
                  <a:tcPr/>
                </a:tc>
                <a:tc>
                  <a:txBody>
                    <a:bodyPr/>
                    <a:lstStyle/>
                    <a:p>
                      <a:pPr marL="0" lvl="1" indent="0"/>
                      <a:r>
                        <a:rPr lang="en-US" sz="1400"/>
                        <a:t>Mitigate factors +/- Rx as necessary. Try to avoid physical restraints as able </a:t>
                      </a:r>
                    </a:p>
                  </a:txBody>
                  <a:tcPr/>
                </a:tc>
                <a:extLst>
                  <a:ext uri="{0D108BD9-81ED-4DB2-BD59-A6C34878D82A}">
                    <a16:rowId xmlns:a16="http://schemas.microsoft.com/office/drawing/2014/main" val="1037592807"/>
                  </a:ext>
                </a:extLst>
              </a:tr>
            </a:tbl>
          </a:graphicData>
        </a:graphic>
      </p:graphicFrame>
    </p:spTree>
    <p:extLst>
      <p:ext uri="{BB962C8B-B14F-4D97-AF65-F5344CB8AC3E}">
        <p14:creationId xmlns:p14="http://schemas.microsoft.com/office/powerpoint/2010/main" val="166438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BDC0-8267-5162-2F96-71EB59F008BC}"/>
              </a:ext>
            </a:extLst>
          </p:cNvPr>
          <p:cNvSpPr>
            <a:spLocks noGrp="1"/>
          </p:cNvSpPr>
          <p:nvPr>
            <p:ph type="title"/>
          </p:nvPr>
        </p:nvSpPr>
        <p:spPr/>
        <p:txBody>
          <a:bodyPr/>
          <a:lstStyle/>
          <a:p>
            <a:r>
              <a:rPr lang="en-US"/>
              <a:t>Case 5: </a:t>
            </a:r>
            <a:r>
              <a:rPr lang="en-US" b="1" u="sng"/>
              <a:t>MANAGEMENT OF DELIRIUM</a:t>
            </a:r>
            <a:endParaRPr lang="en-US"/>
          </a:p>
        </p:txBody>
      </p:sp>
      <p:sp>
        <p:nvSpPr>
          <p:cNvPr id="3" name="Content Placeholder 2">
            <a:extLst>
              <a:ext uri="{FF2B5EF4-FFF2-40B4-BE49-F238E27FC236}">
                <a16:creationId xmlns:a16="http://schemas.microsoft.com/office/drawing/2014/main" id="{01D2DA2D-737B-C62B-20A3-D5809E7B9EF8}"/>
              </a:ext>
            </a:extLst>
          </p:cNvPr>
          <p:cNvSpPr>
            <a:spLocks noGrp="1"/>
          </p:cNvSpPr>
          <p:nvPr>
            <p:ph idx="1"/>
          </p:nvPr>
        </p:nvSpPr>
        <p:spPr/>
        <p:txBody>
          <a:bodyPr>
            <a:normAutofit fontScale="92500" lnSpcReduction="20000"/>
          </a:bodyPr>
          <a:lstStyle/>
          <a:p>
            <a:r>
              <a:rPr lang="en-US"/>
              <a:t>Avoid factors known to cause or aggravate delirium, including polypharmacy, dehydration, immobilization, sensory impairment, and disruption of sleep-wake cycle</a:t>
            </a:r>
          </a:p>
          <a:p>
            <a:r>
              <a:rPr lang="en-US"/>
              <a:t>Mitigate risk factors for delirium:</a:t>
            </a:r>
          </a:p>
          <a:p>
            <a:pPr lvl="1"/>
            <a:r>
              <a:rPr lang="en-US"/>
              <a:t>Orientation protocols</a:t>
            </a:r>
          </a:p>
          <a:p>
            <a:pPr lvl="1"/>
            <a:r>
              <a:rPr lang="en-US"/>
              <a:t>Cognitive stimulation</a:t>
            </a:r>
          </a:p>
          <a:p>
            <a:pPr lvl="1"/>
            <a:r>
              <a:rPr lang="en-US"/>
              <a:t>Facilitate physiologic sleep</a:t>
            </a:r>
          </a:p>
          <a:p>
            <a:pPr lvl="1"/>
            <a:r>
              <a:rPr lang="en-US"/>
              <a:t>Early mobilization</a:t>
            </a:r>
          </a:p>
          <a:p>
            <a:pPr lvl="1"/>
            <a:r>
              <a:rPr lang="en-US"/>
              <a:t>Minimize use of physical restraints</a:t>
            </a:r>
          </a:p>
          <a:p>
            <a:pPr lvl="1"/>
            <a:r>
              <a:rPr lang="en-US"/>
              <a:t>Visual and hearing aids for those with impairments</a:t>
            </a:r>
          </a:p>
          <a:p>
            <a:pPr lvl="1"/>
            <a:r>
              <a:rPr lang="en-US"/>
              <a:t>Avoid and monitor the use of problematic medications</a:t>
            </a:r>
          </a:p>
          <a:p>
            <a:pPr lvl="1"/>
            <a:r>
              <a:rPr lang="en-US"/>
              <a:t>Avoid and treat medical complications: dehydration, hypoxemia, infections</a:t>
            </a:r>
          </a:p>
          <a:p>
            <a:pPr lvl="1"/>
            <a:r>
              <a:rPr lang="en-US"/>
              <a:t>Manage pain</a:t>
            </a:r>
          </a:p>
          <a:p>
            <a:endParaRPr lang="en-US"/>
          </a:p>
        </p:txBody>
      </p:sp>
    </p:spTree>
    <p:extLst>
      <p:ext uri="{BB962C8B-B14F-4D97-AF65-F5344CB8AC3E}">
        <p14:creationId xmlns:p14="http://schemas.microsoft.com/office/powerpoint/2010/main" val="1173017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3F22-178A-9A87-81A3-5B2102D36C4C}"/>
              </a:ext>
            </a:extLst>
          </p:cNvPr>
          <p:cNvSpPr>
            <a:spLocks noGrp="1"/>
          </p:cNvSpPr>
          <p:nvPr>
            <p:ph type="title"/>
          </p:nvPr>
        </p:nvSpPr>
        <p:spPr/>
        <p:txBody>
          <a:bodyPr/>
          <a:lstStyle/>
          <a:p>
            <a:r>
              <a:rPr lang="en-US"/>
              <a:t>Case 5: </a:t>
            </a:r>
            <a:r>
              <a:rPr lang="en-US" b="1" u="sng"/>
              <a:t>Management of Delirium</a:t>
            </a:r>
            <a:endParaRPr lang="en-US"/>
          </a:p>
        </p:txBody>
      </p:sp>
      <p:sp>
        <p:nvSpPr>
          <p:cNvPr id="3" name="Content Placeholder 2">
            <a:extLst>
              <a:ext uri="{FF2B5EF4-FFF2-40B4-BE49-F238E27FC236}">
                <a16:creationId xmlns:a16="http://schemas.microsoft.com/office/drawing/2014/main" id="{003E621D-B838-AC2D-8A3D-9D6354DF10C3}"/>
              </a:ext>
            </a:extLst>
          </p:cNvPr>
          <p:cNvSpPr>
            <a:spLocks noGrp="1"/>
          </p:cNvSpPr>
          <p:nvPr>
            <p:ph idx="1"/>
          </p:nvPr>
        </p:nvSpPr>
        <p:spPr>
          <a:xfrm>
            <a:off x="838200" y="1825625"/>
            <a:ext cx="5717721" cy="4351338"/>
          </a:xfrm>
        </p:spPr>
        <p:txBody>
          <a:bodyPr/>
          <a:lstStyle/>
          <a:p>
            <a:r>
              <a:rPr lang="en-US" sz="2000"/>
              <a:t>Identify and treat underlying acute illness</a:t>
            </a:r>
          </a:p>
          <a:p>
            <a:r>
              <a:rPr lang="en-US" sz="2000"/>
              <a:t>Provide supportive and restorative care to prevent further physical and cognitive decline</a:t>
            </a:r>
          </a:p>
          <a:p>
            <a:r>
              <a:rPr lang="en-US" sz="2000"/>
              <a:t>Where appropriate, control dangerous and severely disruptive behaviors using low-dose, short acting pharmacologic agents</a:t>
            </a:r>
          </a:p>
          <a:p>
            <a:pPr lvl="1"/>
            <a:r>
              <a:rPr lang="en-US" sz="1800"/>
              <a:t>Limited data to guide treatment</a:t>
            </a:r>
          </a:p>
          <a:p>
            <a:pPr lvl="1"/>
            <a:r>
              <a:rPr lang="en-US" sz="1800"/>
              <a:t>Haloperidol o.5 to 1mg as needed (max dose 5mg per day)</a:t>
            </a:r>
          </a:p>
          <a:p>
            <a:pPr lvl="1"/>
            <a:r>
              <a:rPr lang="en-US" sz="1800"/>
              <a:t>Newer atypical antipsychotics have fewer side effects and, in some studies, similar efficacy: Quetiapine, risperidone, ziprasidone, olanzapine </a:t>
            </a:r>
          </a:p>
          <a:p>
            <a:pPr lvl="1"/>
            <a:r>
              <a:rPr lang="en-US" sz="1800"/>
              <a:t>Benzodiazepines should be avoided</a:t>
            </a:r>
          </a:p>
          <a:p>
            <a:endParaRPr lang="en-US"/>
          </a:p>
        </p:txBody>
      </p:sp>
      <p:pic>
        <p:nvPicPr>
          <p:cNvPr id="5" name="Picture 4">
            <a:extLst>
              <a:ext uri="{FF2B5EF4-FFF2-40B4-BE49-F238E27FC236}">
                <a16:creationId xmlns:a16="http://schemas.microsoft.com/office/drawing/2014/main" id="{2556EE79-F9F6-0CB8-DDF6-5A7FEBC77F45}"/>
              </a:ext>
            </a:extLst>
          </p:cNvPr>
          <p:cNvPicPr>
            <a:picLocks noChangeAspect="1"/>
          </p:cNvPicPr>
          <p:nvPr/>
        </p:nvPicPr>
        <p:blipFill rotWithShape="1">
          <a:blip r:embed="rId2"/>
          <a:srcRect l="9550" t="20357" r="39974" b="13045"/>
          <a:stretch/>
        </p:blipFill>
        <p:spPr>
          <a:xfrm>
            <a:off x="6930554" y="1825625"/>
            <a:ext cx="4793360" cy="4216173"/>
          </a:xfrm>
          <a:prstGeom prst="rect">
            <a:avLst/>
          </a:prstGeom>
        </p:spPr>
      </p:pic>
    </p:spTree>
    <p:extLst>
      <p:ext uri="{BB962C8B-B14F-4D97-AF65-F5344CB8AC3E}">
        <p14:creationId xmlns:p14="http://schemas.microsoft.com/office/powerpoint/2010/main" val="575097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guide to pagers for hospitals - Spok Inc.">
            <a:extLst>
              <a:ext uri="{FF2B5EF4-FFF2-40B4-BE49-F238E27FC236}">
                <a16:creationId xmlns:a16="http://schemas.microsoft.com/office/drawing/2014/main" id="{6AC23C6C-E2DF-788A-27AF-92ECCCD4C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213" y="1933575"/>
            <a:ext cx="4219575"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86A87E-EE14-11D5-F8DB-A08653415112}"/>
              </a:ext>
            </a:extLst>
          </p:cNvPr>
          <p:cNvSpPr>
            <a:spLocks noGrp="1"/>
          </p:cNvSpPr>
          <p:nvPr>
            <p:ph type="title"/>
          </p:nvPr>
        </p:nvSpPr>
        <p:spPr>
          <a:xfrm>
            <a:off x="838200" y="365125"/>
            <a:ext cx="10515600" cy="1325563"/>
          </a:xfrm>
        </p:spPr>
        <p:txBody>
          <a:bodyPr/>
          <a:lstStyle/>
          <a:p>
            <a:r>
              <a:rPr lang="en-US"/>
              <a:t>Case 6</a:t>
            </a:r>
          </a:p>
        </p:txBody>
      </p:sp>
    </p:spTree>
    <p:extLst>
      <p:ext uri="{BB962C8B-B14F-4D97-AF65-F5344CB8AC3E}">
        <p14:creationId xmlns:p14="http://schemas.microsoft.com/office/powerpoint/2010/main" val="61954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ACBB-83B5-8DE0-AB8D-370A51900E83}"/>
              </a:ext>
            </a:extLst>
          </p:cNvPr>
          <p:cNvSpPr>
            <a:spLocks noGrp="1"/>
          </p:cNvSpPr>
          <p:nvPr>
            <p:ph type="title"/>
          </p:nvPr>
        </p:nvSpPr>
        <p:spPr/>
        <p:txBody>
          <a:bodyPr/>
          <a:lstStyle/>
          <a:p>
            <a:r>
              <a:rPr lang="en-US"/>
              <a:t>Case 6</a:t>
            </a:r>
          </a:p>
        </p:txBody>
      </p:sp>
      <p:sp>
        <p:nvSpPr>
          <p:cNvPr id="3" name="Content Placeholder 2">
            <a:extLst>
              <a:ext uri="{FF2B5EF4-FFF2-40B4-BE49-F238E27FC236}">
                <a16:creationId xmlns:a16="http://schemas.microsoft.com/office/drawing/2014/main" id="{4D3DB318-BCA2-4168-AAFC-16A5EF5DA4ED}"/>
              </a:ext>
            </a:extLst>
          </p:cNvPr>
          <p:cNvSpPr>
            <a:spLocks noGrp="1"/>
          </p:cNvSpPr>
          <p:nvPr>
            <p:ph idx="1"/>
          </p:nvPr>
        </p:nvSpPr>
        <p:spPr/>
        <p:txBody>
          <a:bodyPr vert="horz" lIns="91440" tIns="45720" rIns="91440" bIns="45720" rtlCol="0" anchor="t">
            <a:normAutofit/>
          </a:bodyPr>
          <a:lstStyle/>
          <a:p>
            <a:r>
              <a:rPr lang="en-US"/>
              <a:t>76 </a:t>
            </a:r>
            <a:r>
              <a:rPr lang="en-US" err="1"/>
              <a:t>yo</a:t>
            </a:r>
            <a:r>
              <a:rPr lang="en-US"/>
              <a:t> F PMHx HTN, DMT2, CAD </a:t>
            </a:r>
          </a:p>
          <a:p>
            <a:r>
              <a:rPr lang="en-US">
                <a:cs typeface="Calibri"/>
              </a:rPr>
              <a:t>Has new onset R facial droop, and RUE weakness </a:t>
            </a:r>
          </a:p>
          <a:p>
            <a:endParaRPr lang="en-US"/>
          </a:p>
        </p:txBody>
      </p:sp>
    </p:spTree>
    <p:extLst>
      <p:ext uri="{BB962C8B-B14F-4D97-AF65-F5344CB8AC3E}">
        <p14:creationId xmlns:p14="http://schemas.microsoft.com/office/powerpoint/2010/main" val="166851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01E3-33F2-7662-BD3C-B8310CFD6521}"/>
              </a:ext>
            </a:extLst>
          </p:cNvPr>
          <p:cNvSpPr>
            <a:spLocks noGrp="1"/>
          </p:cNvSpPr>
          <p:nvPr>
            <p:ph type="title"/>
          </p:nvPr>
        </p:nvSpPr>
        <p:spPr>
          <a:xfrm>
            <a:off x="748393" y="100989"/>
            <a:ext cx="10515600" cy="1325563"/>
          </a:xfrm>
        </p:spPr>
        <p:txBody>
          <a:bodyPr/>
          <a:lstStyle/>
          <a:p>
            <a:r>
              <a:rPr lang="en-US"/>
              <a:t>Evaluation </a:t>
            </a:r>
          </a:p>
        </p:txBody>
      </p:sp>
      <p:graphicFrame>
        <p:nvGraphicFramePr>
          <p:cNvPr id="4" name="Table 5">
            <a:extLst>
              <a:ext uri="{FF2B5EF4-FFF2-40B4-BE49-F238E27FC236}">
                <a16:creationId xmlns:a16="http://schemas.microsoft.com/office/drawing/2014/main" id="{1A88E642-2B95-361E-ED4F-464A3BF25030}"/>
              </a:ext>
            </a:extLst>
          </p:cNvPr>
          <p:cNvGraphicFramePr>
            <a:graphicFrameLocks noGrp="1"/>
          </p:cNvGraphicFramePr>
          <p:nvPr>
            <p:extLst>
              <p:ext uri="{D42A27DB-BD31-4B8C-83A1-F6EECF244321}">
                <p14:modId xmlns:p14="http://schemas.microsoft.com/office/powerpoint/2010/main" val="2480615913"/>
              </p:ext>
            </p:extLst>
          </p:nvPr>
        </p:nvGraphicFramePr>
        <p:xfrm>
          <a:off x="748393" y="1257432"/>
          <a:ext cx="10427392" cy="3382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638550578"/>
                    </a:ext>
                  </a:extLst>
                </a:gridCol>
                <a:gridCol w="9226727">
                  <a:extLst>
                    <a:ext uri="{9D8B030D-6E8A-4147-A177-3AD203B41FA5}">
                      <a16:colId xmlns:a16="http://schemas.microsoft.com/office/drawing/2014/main" val="2894506180"/>
                    </a:ext>
                  </a:extLst>
                </a:gridCol>
              </a:tblGrid>
              <a:tr h="338240">
                <a:tc>
                  <a:txBody>
                    <a:bodyPr/>
                    <a:lstStyle/>
                    <a:p>
                      <a:r>
                        <a:rPr lang="en-US" sz="1400"/>
                        <a:t>FIRST</a:t>
                      </a:r>
                    </a:p>
                  </a:txBody>
                  <a:tcPr/>
                </a:tc>
                <a:tc>
                  <a:txBody>
                    <a:bodyPr/>
                    <a:lstStyle/>
                    <a:p>
                      <a:r>
                        <a:rPr lang="en-US" sz="1400" b="1" u="sng"/>
                        <a:t>check levels of consciousness (are they protecting their airway?)</a:t>
                      </a:r>
                      <a:r>
                        <a:rPr lang="en-US" sz="1400"/>
                        <a:t>, get full set of vitals, check if febrile</a:t>
                      </a:r>
                    </a:p>
                  </a:txBody>
                  <a:tcPr/>
                </a:tc>
                <a:extLst>
                  <a:ext uri="{0D108BD9-81ED-4DB2-BD59-A6C34878D82A}">
                    <a16:rowId xmlns:a16="http://schemas.microsoft.com/office/drawing/2014/main" val="3901984704"/>
                  </a:ext>
                </a:extLst>
              </a:tr>
            </a:tbl>
          </a:graphicData>
        </a:graphic>
      </p:graphicFrame>
      <p:graphicFrame>
        <p:nvGraphicFramePr>
          <p:cNvPr id="5" name="Table 4">
            <a:extLst>
              <a:ext uri="{FF2B5EF4-FFF2-40B4-BE49-F238E27FC236}">
                <a16:creationId xmlns:a16="http://schemas.microsoft.com/office/drawing/2014/main" id="{866F4720-FDDD-7F5F-5D7E-63324A34CAEF}"/>
              </a:ext>
            </a:extLst>
          </p:cNvPr>
          <p:cNvGraphicFramePr>
            <a:graphicFrameLocks noGrp="1"/>
          </p:cNvGraphicFramePr>
          <p:nvPr>
            <p:extLst>
              <p:ext uri="{D42A27DB-BD31-4B8C-83A1-F6EECF244321}">
                <p14:modId xmlns:p14="http://schemas.microsoft.com/office/powerpoint/2010/main" val="1341198042"/>
              </p:ext>
            </p:extLst>
          </p:nvPr>
        </p:nvGraphicFramePr>
        <p:xfrm>
          <a:off x="748393" y="1819296"/>
          <a:ext cx="10427392" cy="20116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573170051"/>
                    </a:ext>
                  </a:extLst>
                </a:gridCol>
                <a:gridCol w="9226727">
                  <a:extLst>
                    <a:ext uri="{9D8B030D-6E8A-4147-A177-3AD203B41FA5}">
                      <a16:colId xmlns:a16="http://schemas.microsoft.com/office/drawing/2014/main" val="269825711"/>
                    </a:ext>
                  </a:extLst>
                </a:gridCol>
              </a:tblGrid>
              <a:tr h="476588">
                <a:tc>
                  <a:txBody>
                    <a:bodyPr/>
                    <a:lstStyle/>
                    <a:p>
                      <a:r>
                        <a:rPr lang="en-US" sz="1400"/>
                        <a:t>HPI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a:t>baseline mental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Time course/acuity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Has this happened 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err="1"/>
                        <a:t>Hx</a:t>
                      </a:r>
                      <a:r>
                        <a:rPr lang="en-US" sz="1400"/>
                        <a:t> sundowning or psychiatric history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Recent head trauma? Or </a:t>
                      </a:r>
                      <a:r>
                        <a:rPr lang="en-US" sz="1400" err="1"/>
                        <a:t>hx</a:t>
                      </a:r>
                      <a:r>
                        <a:rPr lang="en-US" sz="1400"/>
                        <a:t> suggestive of brain lesions (</a:t>
                      </a:r>
                      <a:r>
                        <a:rPr lang="en-US" sz="1400" err="1"/>
                        <a:t>ie</a:t>
                      </a:r>
                      <a:r>
                        <a:rPr lang="en-US" sz="1400"/>
                        <a:t> malignancy)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Recent Rx (narcotics, sedative, benzos)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ETOH </a:t>
                      </a:r>
                      <a:r>
                        <a:rPr lang="en-US" sz="1400" err="1"/>
                        <a:t>hx</a:t>
                      </a:r>
                      <a:r>
                        <a:rPr lang="en-US" sz="1400"/>
                        <a:t> and last drink or other recreational substances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Focal neuro deficits concerning for CVA, last known well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Any RFs for CVA (</a:t>
                      </a:r>
                      <a:r>
                        <a:rPr lang="en-US" sz="1400" err="1"/>
                        <a:t>ie</a:t>
                      </a:r>
                      <a:r>
                        <a:rPr lang="en-US" sz="1400"/>
                        <a:t> extreme HTN, hypotension, or is </a:t>
                      </a:r>
                      <a:r>
                        <a:rPr lang="en-US" sz="1400" err="1"/>
                        <a:t>pt</a:t>
                      </a:r>
                      <a:r>
                        <a:rPr lang="en-US" sz="1400"/>
                        <a:t> on anticoagulation)</a:t>
                      </a:r>
                    </a:p>
                  </a:txBody>
                  <a:tcPr/>
                </a:tc>
                <a:extLst>
                  <a:ext uri="{0D108BD9-81ED-4DB2-BD59-A6C34878D82A}">
                    <a16:rowId xmlns:a16="http://schemas.microsoft.com/office/drawing/2014/main" val="4049005800"/>
                  </a:ext>
                </a:extLst>
              </a:tr>
            </a:tbl>
          </a:graphicData>
        </a:graphic>
      </p:graphicFrame>
      <p:graphicFrame>
        <p:nvGraphicFramePr>
          <p:cNvPr id="6" name="Table 5">
            <a:extLst>
              <a:ext uri="{FF2B5EF4-FFF2-40B4-BE49-F238E27FC236}">
                <a16:creationId xmlns:a16="http://schemas.microsoft.com/office/drawing/2014/main" id="{781D2B1F-6D6A-F9B6-5180-03CFAC730ED7}"/>
              </a:ext>
            </a:extLst>
          </p:cNvPr>
          <p:cNvGraphicFramePr>
            <a:graphicFrameLocks noGrp="1"/>
          </p:cNvGraphicFramePr>
          <p:nvPr>
            <p:extLst>
              <p:ext uri="{D42A27DB-BD31-4B8C-83A1-F6EECF244321}">
                <p14:modId xmlns:p14="http://schemas.microsoft.com/office/powerpoint/2010/main" val="4184954687"/>
              </p:ext>
            </p:extLst>
          </p:nvPr>
        </p:nvGraphicFramePr>
        <p:xfrm>
          <a:off x="748393" y="4073313"/>
          <a:ext cx="10427392" cy="94488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573170051"/>
                    </a:ext>
                  </a:extLst>
                </a:gridCol>
                <a:gridCol w="9226727">
                  <a:extLst>
                    <a:ext uri="{9D8B030D-6E8A-4147-A177-3AD203B41FA5}">
                      <a16:colId xmlns:a16="http://schemas.microsoft.com/office/drawing/2014/main" val="269825711"/>
                    </a:ext>
                  </a:extLst>
                </a:gridCol>
              </a:tblGrid>
              <a:tr h="476588">
                <a:tc>
                  <a:txBody>
                    <a:bodyPr/>
                    <a:lstStyle/>
                    <a:p>
                      <a:r>
                        <a:rPr lang="en-US" sz="1400"/>
                        <a:t>Physical exam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a:t>Full neuro exam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a:t>Check for asterixis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a:t>Check for focal infection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a:t>Check for respiratory status </a:t>
                      </a:r>
                    </a:p>
                  </a:txBody>
                  <a:tcPr/>
                </a:tc>
                <a:extLst>
                  <a:ext uri="{0D108BD9-81ED-4DB2-BD59-A6C34878D82A}">
                    <a16:rowId xmlns:a16="http://schemas.microsoft.com/office/drawing/2014/main" val="4049005800"/>
                  </a:ext>
                </a:extLst>
              </a:tr>
            </a:tbl>
          </a:graphicData>
        </a:graphic>
      </p:graphicFrame>
      <p:graphicFrame>
        <p:nvGraphicFramePr>
          <p:cNvPr id="7" name="Table 6">
            <a:extLst>
              <a:ext uri="{FF2B5EF4-FFF2-40B4-BE49-F238E27FC236}">
                <a16:creationId xmlns:a16="http://schemas.microsoft.com/office/drawing/2014/main" id="{F19DB85A-08C1-4352-170A-656FF1822F7E}"/>
              </a:ext>
            </a:extLst>
          </p:cNvPr>
          <p:cNvGraphicFramePr>
            <a:graphicFrameLocks noGrp="1"/>
          </p:cNvGraphicFramePr>
          <p:nvPr>
            <p:extLst>
              <p:ext uri="{D42A27DB-BD31-4B8C-83A1-F6EECF244321}">
                <p14:modId xmlns:p14="http://schemas.microsoft.com/office/powerpoint/2010/main" val="2399558696"/>
              </p:ext>
            </p:extLst>
          </p:nvPr>
        </p:nvGraphicFramePr>
        <p:xfrm>
          <a:off x="748393" y="5260531"/>
          <a:ext cx="10427392" cy="11582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573170051"/>
                    </a:ext>
                  </a:extLst>
                </a:gridCol>
                <a:gridCol w="9226727">
                  <a:extLst>
                    <a:ext uri="{9D8B030D-6E8A-4147-A177-3AD203B41FA5}">
                      <a16:colId xmlns:a16="http://schemas.microsoft.com/office/drawing/2014/main" val="269825711"/>
                    </a:ext>
                  </a:extLst>
                </a:gridCol>
              </a:tblGrid>
              <a:tr h="476588">
                <a:tc>
                  <a:txBody>
                    <a:bodyPr/>
                    <a:lstStyle/>
                    <a:p>
                      <a:r>
                        <a:rPr lang="en-US" sz="1400"/>
                        <a:t>Document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a:t>Be explicit! That way people reading your note later will know if further changes in neuro status have occurred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a:t>Don’t just write “</a:t>
                      </a:r>
                      <a:r>
                        <a:rPr lang="en-US" sz="1400" b="0" u="none" err="1"/>
                        <a:t>pt</a:t>
                      </a:r>
                      <a:r>
                        <a:rPr lang="en-US" sz="1400" b="0" u="none"/>
                        <a:t> confused”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a:t>Discuss if </a:t>
                      </a:r>
                      <a:r>
                        <a:rPr lang="en-US" sz="1400" b="0" u="none" err="1"/>
                        <a:t>pt</a:t>
                      </a:r>
                      <a:r>
                        <a:rPr lang="en-US" sz="1400" b="0" u="none"/>
                        <a:t> awake, alert, oriented, if requires frequent prompting/waking, if somnolent or drowsy but arousable to speech or noxious stimuli, if speech is pressured, slow, or tangential, if </a:t>
                      </a:r>
                      <a:r>
                        <a:rPr lang="en-US" sz="1400" b="0" u="none" err="1"/>
                        <a:t>pt</a:t>
                      </a:r>
                      <a:r>
                        <a:rPr lang="en-US" sz="1400" b="0" u="none"/>
                        <a:t> is aggressive or agitated, whether responding to internal auditory/visual hallucinations, </a:t>
                      </a:r>
                    </a:p>
                  </a:txBody>
                  <a:tcPr/>
                </a:tc>
                <a:extLst>
                  <a:ext uri="{0D108BD9-81ED-4DB2-BD59-A6C34878D82A}">
                    <a16:rowId xmlns:a16="http://schemas.microsoft.com/office/drawing/2014/main" val="4049005800"/>
                  </a:ext>
                </a:extLst>
              </a:tr>
            </a:tbl>
          </a:graphicData>
        </a:graphic>
      </p:graphicFrame>
    </p:spTree>
    <p:extLst>
      <p:ext uri="{BB962C8B-B14F-4D97-AF65-F5344CB8AC3E}">
        <p14:creationId xmlns:p14="http://schemas.microsoft.com/office/powerpoint/2010/main" val="276534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FE66-D19C-5034-2E13-93328E324C1A}"/>
              </a:ext>
            </a:extLst>
          </p:cNvPr>
          <p:cNvSpPr>
            <a:spLocks noGrp="1"/>
          </p:cNvSpPr>
          <p:nvPr>
            <p:ph type="title"/>
          </p:nvPr>
        </p:nvSpPr>
        <p:spPr/>
        <p:txBody>
          <a:bodyPr/>
          <a:lstStyle/>
          <a:p>
            <a:r>
              <a:rPr lang="en-US"/>
              <a:t>CODE STROKE- BUMCP</a:t>
            </a:r>
          </a:p>
        </p:txBody>
      </p:sp>
      <p:sp>
        <p:nvSpPr>
          <p:cNvPr id="3" name="Content Placeholder 2">
            <a:extLst>
              <a:ext uri="{FF2B5EF4-FFF2-40B4-BE49-F238E27FC236}">
                <a16:creationId xmlns:a16="http://schemas.microsoft.com/office/drawing/2014/main" id="{2EFE59D8-6C4E-0570-4531-288887F47775}"/>
              </a:ext>
            </a:extLst>
          </p:cNvPr>
          <p:cNvSpPr>
            <a:spLocks noGrp="1"/>
          </p:cNvSpPr>
          <p:nvPr>
            <p:ph idx="1"/>
          </p:nvPr>
        </p:nvSpPr>
        <p:spPr>
          <a:xfrm>
            <a:off x="838200" y="1469571"/>
            <a:ext cx="10515600" cy="4707392"/>
          </a:xfrm>
        </p:spPr>
        <p:txBody>
          <a:bodyPr>
            <a:normAutofit fontScale="77500" lnSpcReduction="20000"/>
          </a:bodyPr>
          <a:lstStyle/>
          <a:p>
            <a:pPr marL="0" marR="0" indent="0">
              <a:spcBef>
                <a:spcPts val="0"/>
              </a:spcBef>
              <a:spcAft>
                <a:spcPts val="0"/>
              </a:spcAft>
              <a:buNone/>
            </a:pPr>
            <a:r>
              <a:rPr lang="en-US" sz="1800" b="1">
                <a:solidFill>
                  <a:srgbClr val="000000"/>
                </a:solidFill>
                <a:effectLst/>
                <a:latin typeface="Calibri" panose="020F0502020204030204" pitchFamily="34" charset="0"/>
                <a:ea typeface="Calibri" panose="020F0502020204030204" pitchFamily="34" charset="0"/>
              </a:rPr>
              <a:t>New Tele-Stroke Consult Service- BlueSky</a:t>
            </a:r>
          </a:p>
          <a:p>
            <a:pPr marL="0" marR="0" indent="0">
              <a:spcBef>
                <a:spcPts val="0"/>
              </a:spcBef>
              <a:spcAft>
                <a:spcPts val="0"/>
              </a:spcAft>
              <a:buNone/>
            </a:pPr>
            <a:endParaRPr lang="en-US" sz="1800">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IF you have a routine weekday consult that does not need to be seen emergently or urgently, the inhouse stroke team will gladly evaluate the patient in the morning. Please place a consult in Cerner and a note for the HUC to call consult out at 7am. </a:t>
            </a:r>
          </a:p>
          <a:p>
            <a:pPr marL="0" marR="0" lvl="0" indent="0">
              <a:spcBef>
                <a:spcPts val="0"/>
              </a:spcBef>
              <a:spcAft>
                <a:spcPts val="0"/>
              </a:spcAft>
              <a:buSzPts val="1000"/>
              <a:buNone/>
              <a:tabLst>
                <a:tab pos="457200" algn="l"/>
              </a:tabLst>
            </a:pPr>
            <a:endParaRPr lang="en-US" sz="1800">
              <a:solidFill>
                <a:srgbClr val="000000"/>
              </a:solidFill>
              <a:effectLst/>
              <a:latin typeface="Calibri" panose="020F0502020204030204" pitchFamily="34" charset="0"/>
              <a:ea typeface="Times New Roman" panose="02020603050405020304" pitchFamily="18" charset="0"/>
            </a:endParaRP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For all patients outside of the </a:t>
            </a:r>
            <a:r>
              <a:rPr lang="en-US" sz="1800" err="1">
                <a:solidFill>
                  <a:srgbClr val="000000"/>
                </a:solidFill>
                <a:effectLst/>
                <a:latin typeface="Calibri" panose="020F0502020204030204" pitchFamily="34" charset="0"/>
                <a:ea typeface="Times New Roman" panose="02020603050405020304" pitchFamily="18" charset="0"/>
              </a:rPr>
              <a:t>NeuroICU</a:t>
            </a:r>
            <a:r>
              <a:rPr lang="en-US" sz="1800">
                <a:solidFill>
                  <a:srgbClr val="000000"/>
                </a:solidFill>
                <a:effectLst/>
                <a:latin typeface="Calibri" panose="020F0502020204030204" pitchFamily="34" charset="0"/>
                <a:ea typeface="Times New Roman" panose="02020603050405020304" pitchFamily="18" charset="0"/>
              </a:rPr>
              <a:t> that need a stroke neurology evaluation:</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Please remain at bedside and activate the stroke alert process (see below)</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For </a:t>
            </a:r>
            <a:r>
              <a:rPr lang="en-US" sz="1800" err="1">
                <a:solidFill>
                  <a:srgbClr val="000000"/>
                </a:solidFill>
                <a:effectLst/>
                <a:latin typeface="Calibri" panose="020F0502020204030204" pitchFamily="34" charset="0"/>
                <a:ea typeface="Times New Roman" panose="02020603050405020304" pitchFamily="18" charset="0"/>
              </a:rPr>
              <a:t>NeuroICU</a:t>
            </a:r>
            <a:r>
              <a:rPr lang="en-US" sz="1800">
                <a:solidFill>
                  <a:srgbClr val="000000"/>
                </a:solidFill>
                <a:effectLst/>
                <a:latin typeface="Calibri" panose="020F0502020204030204" pitchFamily="34" charset="0"/>
                <a:ea typeface="Times New Roman" panose="02020603050405020304" pitchFamily="18" charset="0"/>
              </a:rPr>
              <a:t> patients:</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The provider can consult BlueSky with the assistance of the </a:t>
            </a:r>
            <a:r>
              <a:rPr lang="en-US" sz="1400" err="1">
                <a:solidFill>
                  <a:srgbClr val="000000"/>
                </a:solidFill>
                <a:effectLst/>
                <a:latin typeface="Calibri" panose="020F0502020204030204" pitchFamily="34" charset="0"/>
                <a:ea typeface="Times New Roman" panose="02020603050405020304" pitchFamily="18" charset="0"/>
              </a:rPr>
              <a:t>NeuroICU</a:t>
            </a:r>
            <a:r>
              <a:rPr lang="en-US" sz="1400">
                <a:solidFill>
                  <a:srgbClr val="000000"/>
                </a:solidFill>
                <a:effectLst/>
                <a:latin typeface="Calibri" panose="020F0502020204030204" pitchFamily="34" charset="0"/>
                <a:ea typeface="Times New Roman" panose="02020603050405020304" pitchFamily="18" charset="0"/>
              </a:rPr>
              <a:t> RN. If this is an acute clinical change, activate the stroke alert process.  </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For existing stroke neurology patients:</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If the patient has a neurologic or clinical change, stroke alert process should be followed.</a:t>
            </a:r>
          </a:p>
          <a:p>
            <a:pPr marL="0" marR="0" lvl="0" indent="0">
              <a:spcBef>
                <a:spcPts val="0"/>
              </a:spcBef>
              <a:spcAft>
                <a:spcPts val="0"/>
              </a:spcAft>
              <a:buSzPts val="1000"/>
              <a:buNone/>
              <a:tabLst>
                <a:tab pos="457200" algn="l"/>
              </a:tabLst>
            </a:pPr>
            <a:endParaRPr lang="en-US" sz="1800">
              <a:solidFill>
                <a:srgbClr val="000000"/>
              </a:solidFill>
              <a:effectLst/>
              <a:latin typeface="Calibri" panose="020F0502020204030204" pitchFamily="34" charset="0"/>
              <a:ea typeface="Times New Roman" panose="02020603050405020304" pitchFamily="18" charset="0"/>
            </a:endParaRP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What does the BlueSky stroke alert process look like for an inpatient?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Stroke Alert is activated by a provider. If the provider is not at bedside, a rapid response is called for emergent evaluation of the patient. </a:t>
            </a:r>
            <a:r>
              <a:rPr lang="en-US" sz="1400" err="1">
                <a:solidFill>
                  <a:srgbClr val="000000"/>
                </a:solidFill>
                <a:effectLst/>
                <a:latin typeface="Calibri" panose="020F0502020204030204" pitchFamily="34" charset="0"/>
                <a:ea typeface="Times New Roman" panose="02020603050405020304" pitchFamily="18" charset="0"/>
              </a:rPr>
              <a:t>NeuroICU</a:t>
            </a:r>
            <a:r>
              <a:rPr lang="en-US" sz="1400">
                <a:solidFill>
                  <a:srgbClr val="000000"/>
                </a:solidFill>
                <a:effectLst/>
                <a:latin typeface="Calibri" panose="020F0502020204030204" pitchFamily="34" charset="0"/>
                <a:ea typeface="Times New Roman" panose="02020603050405020304" pitchFamily="18" charset="0"/>
              </a:rPr>
              <a:t> RN will respond (and if able, so will SWAT RN) to start the stroke alert process and initiate the BlueSky consult. The primary provider for the patient will also need to respond emergently for evaluation, order placement and to communicate provider to provider with BlueSky.  </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A neurology resident/NP WILL NOT respond to the stroke alert at this time.  (NOTE: staffing shortages have improved and neuro resident may be present at nights now)</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ORDERS WILL NEED TO BE PLACED BY PHYSICIAN/PROVIDER at bedside including imaging orders. For ease, these are the orders to use during a stroke alert: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CT Brain W/O for Stroke Alert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CT Ang Head/Neck </a:t>
            </a:r>
            <a:r>
              <a:rPr lang="en-US" sz="1400" err="1">
                <a:solidFill>
                  <a:srgbClr val="000000"/>
                </a:solidFill>
                <a:effectLst/>
                <a:latin typeface="Calibri" panose="020F0502020204030204" pitchFamily="34" charset="0"/>
                <a:ea typeface="Times New Roman" panose="02020603050405020304" pitchFamily="18" charset="0"/>
              </a:rPr>
              <a:t>W+orW</a:t>
            </a:r>
            <a:r>
              <a:rPr lang="en-US" sz="1400">
                <a:solidFill>
                  <a:srgbClr val="000000"/>
                </a:solidFill>
                <a:effectLst/>
                <a:latin typeface="Calibri" panose="020F0502020204030204" pitchFamily="34" charset="0"/>
                <a:ea typeface="Times New Roman" panose="02020603050405020304" pitchFamily="18" charset="0"/>
              </a:rPr>
              <a:t>/</a:t>
            </a:r>
            <a:r>
              <a:rPr lang="en-US" sz="1400" err="1">
                <a:solidFill>
                  <a:srgbClr val="000000"/>
                </a:solidFill>
                <a:effectLst/>
                <a:latin typeface="Calibri" panose="020F0502020204030204" pitchFamily="34" charset="0"/>
                <a:ea typeface="Times New Roman" panose="02020603050405020304" pitchFamily="18" charset="0"/>
              </a:rPr>
              <a:t>O+Rcn+Prf</a:t>
            </a:r>
            <a:r>
              <a:rPr lang="en-US" sz="1400">
                <a:solidFill>
                  <a:srgbClr val="000000"/>
                </a:solidFill>
                <a:effectLst/>
                <a:latin typeface="Calibri" panose="020F0502020204030204" pitchFamily="34" charset="0"/>
                <a:ea typeface="Times New Roman" panose="02020603050405020304" pitchFamily="18" charset="0"/>
              </a:rPr>
              <a:t> </a:t>
            </a:r>
            <a:r>
              <a:rPr lang="en-US" sz="1400" err="1">
                <a:solidFill>
                  <a:srgbClr val="000000"/>
                </a:solidFill>
                <a:effectLst/>
                <a:latin typeface="Calibri" panose="020F0502020204030204" pitchFamily="34" charset="0"/>
                <a:ea typeface="Times New Roman" panose="02020603050405020304" pitchFamily="18" charset="0"/>
              </a:rPr>
              <a:t>Stk</a:t>
            </a:r>
            <a:r>
              <a:rPr lang="en-US" sz="1400">
                <a:solidFill>
                  <a:srgbClr val="000000"/>
                </a:solidFill>
                <a:effectLst/>
                <a:latin typeface="Calibri" panose="020F0502020204030204" pitchFamily="34" charset="0"/>
                <a:ea typeface="Times New Roman" panose="02020603050405020304" pitchFamily="18" charset="0"/>
              </a:rPr>
              <a:t> Alt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If labs need to be sent, please use the emergent lab order in the stroke binder (it is a downtime rec in paper). </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Once imaging is complete and the patient is back to their room, BlueSky will evaluate the patient via video with assistance from the </a:t>
            </a:r>
            <a:r>
              <a:rPr lang="en-US" sz="1400" err="1">
                <a:solidFill>
                  <a:srgbClr val="000000"/>
                </a:solidFill>
                <a:effectLst/>
                <a:latin typeface="Calibri" panose="020F0502020204030204" pitchFamily="34" charset="0"/>
                <a:ea typeface="Times New Roman" panose="02020603050405020304" pitchFamily="18" charset="0"/>
              </a:rPr>
              <a:t>NeuroICU</a:t>
            </a:r>
            <a:r>
              <a:rPr lang="en-US" sz="1400">
                <a:solidFill>
                  <a:srgbClr val="000000"/>
                </a:solidFill>
                <a:effectLst/>
                <a:latin typeface="Calibri" panose="020F0502020204030204" pitchFamily="34" charset="0"/>
                <a:ea typeface="Times New Roman" panose="02020603050405020304" pitchFamily="18" charset="0"/>
              </a:rPr>
              <a:t> RN and formal recommendations for treatment will be provided. The recommendations will be documented in the patient’s chart and verbal discussed with the provider at bedside. </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If the recommendation is for the patient to be given IV tPA, the PROVIDER AT THE BEDSIDE MUST PLACE THE ORDER. There is an inpatient and an emergency department tPA administration order set to use with all appropriate interventions checked. The nurse CAN NOT take a verbal order from Blue Sky. </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Inpatient Stroke Acute Alteplase (tPA) Treatment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ED Stroke Acute Alteplase (tPA) Treatment</a:t>
            </a:r>
          </a:p>
          <a:p>
            <a:pPr lvl="1">
              <a:spcBef>
                <a:spcPts val="0"/>
              </a:spcBef>
              <a:buSzPts val="1000"/>
              <a:tabLst>
                <a:tab pos="457200" algn="l"/>
              </a:tabLst>
            </a:pPr>
            <a:r>
              <a:rPr lang="en-US" sz="1400">
                <a:solidFill>
                  <a:srgbClr val="000000"/>
                </a:solidFill>
                <a:effectLst/>
                <a:latin typeface="Calibri" panose="020F0502020204030204" pitchFamily="34" charset="0"/>
                <a:ea typeface="Times New Roman" panose="02020603050405020304" pitchFamily="18" charset="0"/>
              </a:rPr>
              <a:t>If tPA is administered, please place a transfer to ICU order in Cerner, review the MAR and discontinue all antiplatelets and chemical DVT prophylaxis.</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A consult will also need to be placed in Cerner for stroke neurology to follow up with the patient in the morning. </a:t>
            </a:r>
          </a:p>
          <a:p>
            <a:pPr marR="0" lvl="0">
              <a:spcBef>
                <a:spcPts val="0"/>
              </a:spcBef>
              <a:spcAft>
                <a:spcPts val="0"/>
              </a:spcAft>
              <a:buSzPts val="1000"/>
              <a:tabLst>
                <a:tab pos="457200" algn="l"/>
              </a:tabLst>
            </a:pPr>
            <a:r>
              <a:rPr lang="en-US" sz="1800">
                <a:solidFill>
                  <a:srgbClr val="000000"/>
                </a:solidFill>
                <a:effectLst/>
                <a:latin typeface="Calibri" panose="020F0502020204030204" pitchFamily="34" charset="0"/>
                <a:ea typeface="Times New Roman" panose="02020603050405020304" pitchFamily="18" charset="0"/>
              </a:rPr>
              <a:t>If the recommend is for IR to evaluate a large vessel occlusion –the on-call pager number for IR is 602-252-0096 (it is in the stroke binder). BlueSky will call the IR team to discuss the case and plan for endovascular intervention. </a:t>
            </a:r>
          </a:p>
        </p:txBody>
      </p:sp>
    </p:spTree>
    <p:extLst>
      <p:ext uri="{BB962C8B-B14F-4D97-AF65-F5344CB8AC3E}">
        <p14:creationId xmlns:p14="http://schemas.microsoft.com/office/powerpoint/2010/main" val="1613065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FB50-50FF-4743-90B8-B9193F808106}"/>
              </a:ext>
            </a:extLst>
          </p:cNvPr>
          <p:cNvSpPr>
            <a:spLocks noGrp="1"/>
          </p:cNvSpPr>
          <p:nvPr>
            <p:ph type="title"/>
          </p:nvPr>
        </p:nvSpPr>
        <p:spPr>
          <a:xfrm>
            <a:off x="260927" y="223632"/>
            <a:ext cx="10515600" cy="1325563"/>
          </a:xfrm>
        </p:spPr>
        <p:txBody>
          <a:bodyPr/>
          <a:lstStyle/>
          <a:p>
            <a:r>
              <a:rPr lang="en-US"/>
              <a:t>CODE STROKE- VA </a:t>
            </a:r>
          </a:p>
        </p:txBody>
      </p:sp>
      <p:pic>
        <p:nvPicPr>
          <p:cNvPr id="5" name="Picture 4">
            <a:extLst>
              <a:ext uri="{FF2B5EF4-FFF2-40B4-BE49-F238E27FC236}">
                <a16:creationId xmlns:a16="http://schemas.microsoft.com/office/drawing/2014/main" id="{8C51AF8C-CF69-EB26-6049-444628E3DE42}"/>
              </a:ext>
            </a:extLst>
          </p:cNvPr>
          <p:cNvPicPr>
            <a:picLocks noChangeAspect="1"/>
          </p:cNvPicPr>
          <p:nvPr/>
        </p:nvPicPr>
        <p:blipFill rotWithShape="1">
          <a:blip r:embed="rId2"/>
          <a:srcRect l="28995" t="18572" r="33465" b="15238"/>
          <a:stretch/>
        </p:blipFill>
        <p:spPr>
          <a:xfrm>
            <a:off x="174852" y="1400793"/>
            <a:ext cx="4452304" cy="5233575"/>
          </a:xfrm>
          <a:prstGeom prst="rect">
            <a:avLst/>
          </a:prstGeom>
        </p:spPr>
      </p:pic>
      <p:pic>
        <p:nvPicPr>
          <p:cNvPr id="7" name="Picture 6">
            <a:extLst>
              <a:ext uri="{FF2B5EF4-FFF2-40B4-BE49-F238E27FC236}">
                <a16:creationId xmlns:a16="http://schemas.microsoft.com/office/drawing/2014/main" id="{0A576A20-0C98-018B-9BDC-7A3D54827993}"/>
              </a:ext>
            </a:extLst>
          </p:cNvPr>
          <p:cNvPicPr>
            <a:picLocks noChangeAspect="1"/>
          </p:cNvPicPr>
          <p:nvPr/>
        </p:nvPicPr>
        <p:blipFill rotWithShape="1">
          <a:blip r:embed="rId3"/>
          <a:srcRect l="24788" t="15357" r="30370" b="5324"/>
          <a:stretch/>
        </p:blipFill>
        <p:spPr>
          <a:xfrm>
            <a:off x="4550595" y="127185"/>
            <a:ext cx="5707696" cy="6730815"/>
          </a:xfrm>
          <a:prstGeom prst="rect">
            <a:avLst/>
          </a:prstGeom>
        </p:spPr>
      </p:pic>
      <p:sp>
        <p:nvSpPr>
          <p:cNvPr id="8" name="TextBox 7">
            <a:extLst>
              <a:ext uri="{FF2B5EF4-FFF2-40B4-BE49-F238E27FC236}">
                <a16:creationId xmlns:a16="http://schemas.microsoft.com/office/drawing/2014/main" id="{F41092D6-EADD-86D3-1E94-4D1B05957A17}"/>
              </a:ext>
            </a:extLst>
          </p:cNvPr>
          <p:cNvSpPr txBox="1"/>
          <p:nvPr/>
        </p:nvSpPr>
        <p:spPr>
          <a:xfrm>
            <a:off x="9363755" y="2828016"/>
            <a:ext cx="2653393" cy="20928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00"/>
              <a:t>NOTE: </a:t>
            </a:r>
          </a:p>
          <a:p>
            <a:r>
              <a:rPr lang="en-US" sz="1000"/>
              <a:t>If Code stroke called:</a:t>
            </a:r>
          </a:p>
          <a:p>
            <a:r>
              <a:rPr lang="en-US" sz="1000"/>
              <a:t>-go evaluate patient, call NTSP (469-627-4790)</a:t>
            </a:r>
          </a:p>
          <a:p>
            <a:r>
              <a:rPr lang="en-US" sz="1000"/>
              <a:t>-the ICU charge nurse will bring the </a:t>
            </a:r>
            <a:r>
              <a:rPr lang="en-US" sz="1000" err="1"/>
              <a:t>ipad</a:t>
            </a:r>
            <a:r>
              <a:rPr lang="en-US" sz="1000"/>
              <a:t> (if they do not, it is located in the ICU, entrance code 8527*)</a:t>
            </a:r>
          </a:p>
          <a:p>
            <a:r>
              <a:rPr lang="en-US" sz="1000"/>
              <a:t>-send one intern to have COW to place orders (</a:t>
            </a:r>
            <a:r>
              <a:rPr lang="en-US" sz="1000" err="1"/>
              <a:t>ie</a:t>
            </a:r>
            <a:r>
              <a:rPr lang="en-US" sz="1000"/>
              <a:t> STATE CTH)</a:t>
            </a:r>
          </a:p>
          <a:p>
            <a:r>
              <a:rPr lang="en-US" sz="1000"/>
              <a:t>-do NOT leave </a:t>
            </a:r>
            <a:r>
              <a:rPr lang="en-US" sz="1000" err="1"/>
              <a:t>pt’s</a:t>
            </a:r>
            <a:r>
              <a:rPr lang="en-US" sz="1000"/>
              <a:t> room while workup being performed, usually </a:t>
            </a:r>
            <a:r>
              <a:rPr lang="en-US" sz="1000" err="1"/>
              <a:t>teleneuro</a:t>
            </a:r>
            <a:r>
              <a:rPr lang="en-US" sz="1000"/>
              <a:t> will have you do neuro exam/NIH score with them </a:t>
            </a:r>
          </a:p>
          <a:p>
            <a:r>
              <a:rPr lang="en-US" sz="1000"/>
              <a:t>-if </a:t>
            </a:r>
            <a:r>
              <a:rPr lang="en-US" sz="1000" err="1"/>
              <a:t>tpa</a:t>
            </a:r>
            <a:r>
              <a:rPr lang="en-US" sz="1000"/>
              <a:t> indicated, will need to alert MICU for upgrade </a:t>
            </a:r>
          </a:p>
        </p:txBody>
      </p:sp>
      <p:pic>
        <p:nvPicPr>
          <p:cNvPr id="4" name="Picture 3">
            <a:extLst>
              <a:ext uri="{FF2B5EF4-FFF2-40B4-BE49-F238E27FC236}">
                <a16:creationId xmlns:a16="http://schemas.microsoft.com/office/drawing/2014/main" id="{B9272D46-D534-C0BB-9080-C49038D564CF}"/>
              </a:ext>
            </a:extLst>
          </p:cNvPr>
          <p:cNvPicPr>
            <a:picLocks noChangeAspect="1"/>
          </p:cNvPicPr>
          <p:nvPr/>
        </p:nvPicPr>
        <p:blipFill rotWithShape="1">
          <a:blip r:embed="rId4"/>
          <a:srcRect l="27883" t="9167" r="29498" b="16548"/>
          <a:stretch/>
        </p:blipFill>
        <p:spPr>
          <a:xfrm>
            <a:off x="10071602" y="223632"/>
            <a:ext cx="1928087" cy="2240458"/>
          </a:xfrm>
          <a:prstGeom prst="rect">
            <a:avLst/>
          </a:prstGeom>
        </p:spPr>
      </p:pic>
    </p:spTree>
    <p:extLst>
      <p:ext uri="{BB962C8B-B14F-4D97-AF65-F5344CB8AC3E}">
        <p14:creationId xmlns:p14="http://schemas.microsoft.com/office/powerpoint/2010/main" val="2337638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D1E4-1313-CD06-88DF-44FBD03E2359}"/>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63A405B7-6D03-B37D-0041-FDF05DA9640D}"/>
              </a:ext>
            </a:extLst>
          </p:cNvPr>
          <p:cNvSpPr>
            <a:spLocks noGrp="1"/>
          </p:cNvSpPr>
          <p:nvPr>
            <p:ph idx="1"/>
          </p:nvPr>
        </p:nvSpPr>
        <p:spPr/>
        <p:txBody>
          <a:bodyPr/>
          <a:lstStyle/>
          <a:p>
            <a:r>
              <a:rPr lang="en-US"/>
              <a:t>UpToDate</a:t>
            </a:r>
          </a:p>
          <a:p>
            <a:pPr lvl="1"/>
            <a:r>
              <a:rPr lang="en-US"/>
              <a:t>Diagnosis of delirium and </a:t>
            </a:r>
            <a:r>
              <a:rPr lang="en-US" err="1"/>
              <a:t>confusional</a:t>
            </a:r>
            <a:r>
              <a:rPr lang="en-US"/>
              <a:t> states</a:t>
            </a:r>
          </a:p>
          <a:p>
            <a:pPr lvl="1"/>
            <a:r>
              <a:rPr lang="en-US"/>
              <a:t>Delirium and acute </a:t>
            </a:r>
            <a:r>
              <a:rPr lang="en-US" err="1"/>
              <a:t>confusional</a:t>
            </a:r>
            <a:r>
              <a:rPr lang="en-US"/>
              <a:t> states: Prevention, treatment, and prognosis</a:t>
            </a:r>
          </a:p>
          <a:p>
            <a:pPr lvl="1"/>
            <a:r>
              <a:rPr lang="en-US"/>
              <a:t>Acute toxic-metabolic encephalopathy in adults</a:t>
            </a:r>
          </a:p>
          <a:p>
            <a:pPr lvl="1"/>
            <a:r>
              <a:rPr lang="en-US"/>
              <a:t>Hepatic encephalopathy in adults: Clinical manifestations and diagnosis</a:t>
            </a:r>
          </a:p>
          <a:p>
            <a:pPr lvl="1"/>
            <a:r>
              <a:rPr lang="en-US"/>
              <a:t>Hepatic encephalopathy in adults: Treatment</a:t>
            </a:r>
          </a:p>
          <a:p>
            <a:pPr lvl="1"/>
            <a:r>
              <a:rPr lang="en-US"/>
              <a:t>Wernicke encephalopathy</a:t>
            </a:r>
          </a:p>
          <a:p>
            <a:endParaRPr lang="en-US"/>
          </a:p>
          <a:p>
            <a:endParaRPr lang="en-US"/>
          </a:p>
        </p:txBody>
      </p:sp>
    </p:spTree>
    <p:extLst>
      <p:ext uri="{BB962C8B-B14F-4D97-AF65-F5344CB8AC3E}">
        <p14:creationId xmlns:p14="http://schemas.microsoft.com/office/powerpoint/2010/main" val="340263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0757-18FE-0E2B-EAAE-B7BBF31F0686}"/>
              </a:ext>
            </a:extLst>
          </p:cNvPr>
          <p:cNvSpPr>
            <a:spLocks noGrp="1"/>
          </p:cNvSpPr>
          <p:nvPr>
            <p:ph type="title"/>
          </p:nvPr>
        </p:nvSpPr>
        <p:spPr/>
        <p:txBody>
          <a:bodyPr/>
          <a:lstStyle/>
          <a:p>
            <a:r>
              <a:rPr lang="en-US"/>
              <a:t>Differential Diagnosis </a:t>
            </a:r>
          </a:p>
        </p:txBody>
      </p:sp>
      <p:sp>
        <p:nvSpPr>
          <p:cNvPr id="3" name="Content Placeholder 2">
            <a:extLst>
              <a:ext uri="{FF2B5EF4-FFF2-40B4-BE49-F238E27FC236}">
                <a16:creationId xmlns:a16="http://schemas.microsoft.com/office/drawing/2014/main" id="{D2D19A13-909E-1136-1510-93303C503719}"/>
              </a:ext>
            </a:extLst>
          </p:cNvPr>
          <p:cNvSpPr>
            <a:spLocks noGrp="1"/>
          </p:cNvSpPr>
          <p:nvPr>
            <p:ph idx="1"/>
          </p:nvPr>
        </p:nvSpPr>
        <p:spPr>
          <a:xfrm>
            <a:off x="838200" y="1474560"/>
            <a:ext cx="4746171" cy="4351338"/>
          </a:xfrm>
        </p:spPr>
        <p:txBody>
          <a:bodyPr vert="horz" lIns="91440" tIns="45720" rIns="91440" bIns="45720" rtlCol="0" anchor="t">
            <a:normAutofit fontScale="62500" lnSpcReduction="20000"/>
          </a:bodyPr>
          <a:lstStyle/>
          <a:p>
            <a:r>
              <a:rPr lang="en-US"/>
              <a:t>MIST</a:t>
            </a:r>
          </a:p>
          <a:p>
            <a:pPr marL="457200" lvl="1" indent="0">
              <a:buNone/>
            </a:pPr>
            <a:r>
              <a:rPr lang="en-US" u="sng"/>
              <a:t>M</a:t>
            </a:r>
            <a:r>
              <a:rPr lang="en-US"/>
              <a:t>etabolic </a:t>
            </a:r>
          </a:p>
          <a:p>
            <a:pPr marL="457200" lvl="1" indent="0">
              <a:buNone/>
            </a:pPr>
            <a:r>
              <a:rPr lang="en-US" u="sng"/>
              <a:t>I</a:t>
            </a:r>
            <a:r>
              <a:rPr lang="en-US"/>
              <a:t>nfectious</a:t>
            </a:r>
          </a:p>
          <a:p>
            <a:pPr marL="457200" lvl="1" indent="0">
              <a:buNone/>
            </a:pPr>
            <a:r>
              <a:rPr lang="en-US" u="sng"/>
              <a:t>S</a:t>
            </a:r>
            <a:r>
              <a:rPr lang="en-US"/>
              <a:t>tructural</a:t>
            </a:r>
          </a:p>
          <a:p>
            <a:pPr marL="457200" lvl="1" indent="0">
              <a:buNone/>
            </a:pPr>
            <a:r>
              <a:rPr lang="en-US" u="sng"/>
              <a:t>T</a:t>
            </a:r>
            <a:r>
              <a:rPr lang="en-US"/>
              <a:t>oxins</a:t>
            </a:r>
          </a:p>
          <a:p>
            <a:endParaRPr lang="en-US"/>
          </a:p>
          <a:p>
            <a:r>
              <a:rPr lang="en-US"/>
              <a:t>MOVE STUPID</a:t>
            </a:r>
          </a:p>
          <a:p>
            <a:pPr marL="457200" lvl="1" indent="0">
              <a:buNone/>
            </a:pPr>
            <a:r>
              <a:rPr lang="en-US" u="sng"/>
              <a:t>M</a:t>
            </a:r>
            <a:r>
              <a:rPr lang="en-US"/>
              <a:t>etabolic</a:t>
            </a:r>
          </a:p>
          <a:p>
            <a:pPr marL="457200" lvl="1" indent="0">
              <a:buNone/>
            </a:pPr>
            <a:r>
              <a:rPr lang="en-US" u="sng"/>
              <a:t>O</a:t>
            </a:r>
            <a:r>
              <a:rPr lang="en-US"/>
              <a:t>xygen</a:t>
            </a:r>
          </a:p>
          <a:p>
            <a:pPr marL="457200" lvl="1" indent="0">
              <a:buNone/>
            </a:pPr>
            <a:r>
              <a:rPr lang="en-US" u="sng"/>
              <a:t>V</a:t>
            </a:r>
            <a:r>
              <a:rPr lang="en-US"/>
              <a:t>ascular</a:t>
            </a:r>
          </a:p>
          <a:p>
            <a:pPr marL="457200" lvl="1" indent="0">
              <a:buNone/>
            </a:pPr>
            <a:r>
              <a:rPr lang="en-US" u="sng"/>
              <a:t>E</a:t>
            </a:r>
            <a:r>
              <a:rPr lang="en-US"/>
              <a:t>ndocrine</a:t>
            </a:r>
          </a:p>
          <a:p>
            <a:pPr marL="457200" lvl="1" indent="0">
              <a:buNone/>
            </a:pPr>
            <a:endParaRPr lang="en-US"/>
          </a:p>
          <a:p>
            <a:pPr marL="457200" lvl="1" indent="0">
              <a:buNone/>
            </a:pPr>
            <a:r>
              <a:rPr lang="en-US" u="sng"/>
              <a:t>S</a:t>
            </a:r>
            <a:r>
              <a:rPr lang="en-US"/>
              <a:t>eizure</a:t>
            </a:r>
          </a:p>
          <a:p>
            <a:pPr marL="457200" lvl="1" indent="0">
              <a:buNone/>
            </a:pPr>
            <a:r>
              <a:rPr lang="en-US" u="sng"/>
              <a:t>T</a:t>
            </a:r>
            <a:r>
              <a:rPr lang="en-US"/>
              <a:t>rauma/tumor/</a:t>
            </a:r>
            <a:r>
              <a:rPr lang="en-US" err="1"/>
              <a:t>ttp</a:t>
            </a:r>
            <a:endParaRPr lang="en-US"/>
          </a:p>
          <a:p>
            <a:pPr marL="457200" lvl="1" indent="0">
              <a:buNone/>
            </a:pPr>
            <a:r>
              <a:rPr lang="en-US" u="sng"/>
              <a:t>U</a:t>
            </a:r>
            <a:r>
              <a:rPr lang="en-US"/>
              <a:t>remia/PSE</a:t>
            </a:r>
          </a:p>
          <a:p>
            <a:pPr marL="457200" lvl="1" indent="0">
              <a:buNone/>
            </a:pPr>
            <a:r>
              <a:rPr lang="en-US" u="sng"/>
              <a:t>P</a:t>
            </a:r>
            <a:r>
              <a:rPr lang="en-US"/>
              <a:t>sychiatric</a:t>
            </a:r>
          </a:p>
          <a:p>
            <a:pPr marL="457200" lvl="1" indent="0">
              <a:buNone/>
            </a:pPr>
            <a:r>
              <a:rPr lang="en-US" u="sng"/>
              <a:t>I</a:t>
            </a:r>
            <a:r>
              <a:rPr lang="en-US"/>
              <a:t>nfections</a:t>
            </a:r>
          </a:p>
          <a:p>
            <a:pPr marL="457200" lvl="1" indent="0">
              <a:buNone/>
            </a:pPr>
            <a:r>
              <a:rPr lang="en-US" u="sng"/>
              <a:t>D</a:t>
            </a:r>
            <a:r>
              <a:rPr lang="en-US"/>
              <a:t>rugs</a:t>
            </a:r>
          </a:p>
        </p:txBody>
      </p:sp>
      <p:sp>
        <p:nvSpPr>
          <p:cNvPr id="5" name="TextBox 4">
            <a:extLst>
              <a:ext uri="{FF2B5EF4-FFF2-40B4-BE49-F238E27FC236}">
                <a16:creationId xmlns:a16="http://schemas.microsoft.com/office/drawing/2014/main" id="{919D9B41-9CA5-F527-E5DD-5914D01A721E}"/>
              </a:ext>
            </a:extLst>
          </p:cNvPr>
          <p:cNvSpPr txBox="1"/>
          <p:nvPr/>
        </p:nvSpPr>
        <p:spPr>
          <a:xfrm>
            <a:off x="3211285" y="1474560"/>
            <a:ext cx="4112079" cy="286232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500"/>
              <a:t>AEIOU TIPS</a:t>
            </a:r>
          </a:p>
          <a:p>
            <a:pPr lvl="1"/>
            <a:r>
              <a:rPr lang="en-US" sz="1500" u="sng"/>
              <a:t>A</a:t>
            </a:r>
            <a:r>
              <a:rPr lang="en-US" sz="1500"/>
              <a:t>lcohol/Acidosis/Ammonia/Arrhythmia</a:t>
            </a:r>
          </a:p>
          <a:p>
            <a:pPr lvl="1"/>
            <a:r>
              <a:rPr lang="en-US" sz="1500" u="sng"/>
              <a:t>E</a:t>
            </a:r>
            <a:r>
              <a:rPr lang="en-US" sz="1500"/>
              <a:t>lectrolytes/Endocrine/Epilepsy</a:t>
            </a:r>
          </a:p>
          <a:p>
            <a:pPr lvl="1"/>
            <a:r>
              <a:rPr lang="en-US" sz="1500" u="sng"/>
              <a:t>I</a:t>
            </a:r>
            <a:r>
              <a:rPr lang="en-US" sz="1500"/>
              <a:t>nfection</a:t>
            </a:r>
          </a:p>
          <a:p>
            <a:pPr lvl="1"/>
            <a:r>
              <a:rPr lang="en-US" sz="1500" u="sng"/>
              <a:t>O</a:t>
            </a:r>
            <a:r>
              <a:rPr lang="en-US" sz="1500"/>
              <a:t>verdose/Oxygen/Opiates</a:t>
            </a:r>
          </a:p>
          <a:p>
            <a:pPr lvl="1"/>
            <a:r>
              <a:rPr lang="en-US" sz="1500" u="sng"/>
              <a:t>U</a:t>
            </a:r>
            <a:r>
              <a:rPr lang="en-US" sz="1500"/>
              <a:t>remia</a:t>
            </a:r>
          </a:p>
          <a:p>
            <a:pPr lvl="1"/>
            <a:endParaRPr lang="en-US" sz="1500"/>
          </a:p>
          <a:p>
            <a:pPr lvl="1"/>
            <a:r>
              <a:rPr lang="en-US" sz="1500" u="sng"/>
              <a:t>T</a:t>
            </a:r>
            <a:r>
              <a:rPr lang="en-US" sz="1500"/>
              <a:t>emperature/Trauma/Thiamine</a:t>
            </a:r>
          </a:p>
          <a:p>
            <a:pPr lvl="1"/>
            <a:r>
              <a:rPr lang="en-US" sz="1500" u="sng"/>
              <a:t>I</a:t>
            </a:r>
            <a:r>
              <a:rPr lang="en-US" sz="1500"/>
              <a:t>nsulin (hypoglycemia)</a:t>
            </a:r>
          </a:p>
          <a:p>
            <a:pPr lvl="1"/>
            <a:r>
              <a:rPr lang="en-US" sz="1500" u="sng"/>
              <a:t>P</a:t>
            </a:r>
            <a:r>
              <a:rPr lang="en-US" sz="1500"/>
              <a:t>sychiatric/Poisoning</a:t>
            </a:r>
          </a:p>
          <a:p>
            <a:pPr lvl="1"/>
            <a:r>
              <a:rPr lang="en-US" sz="1500" u="sng"/>
              <a:t>S</a:t>
            </a:r>
            <a:r>
              <a:rPr lang="en-US" sz="1500"/>
              <a:t>troke/Seizure/Syncope/Space occupying lesions/ Shunt (VP) Malfunction/ SAH </a:t>
            </a:r>
          </a:p>
        </p:txBody>
      </p:sp>
      <p:pic>
        <p:nvPicPr>
          <p:cNvPr id="6" name="Picture 2" descr="Altered Mental Status - Differential Diagnosis • Neurologic: ... | GrepMed">
            <a:extLst>
              <a:ext uri="{FF2B5EF4-FFF2-40B4-BE49-F238E27FC236}">
                <a16:creationId xmlns:a16="http://schemas.microsoft.com/office/drawing/2014/main" id="{2151E640-7EEE-5ECB-7473-59F3BB01F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842" y="1474560"/>
            <a:ext cx="4270645" cy="348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1B25-AA14-47FC-9810-90CE464767ED}"/>
              </a:ext>
            </a:extLst>
          </p:cNvPr>
          <p:cNvSpPr>
            <a:spLocks noGrp="1"/>
          </p:cNvSpPr>
          <p:nvPr>
            <p:ph type="title"/>
          </p:nvPr>
        </p:nvSpPr>
        <p:spPr/>
        <p:txBody>
          <a:bodyPr/>
          <a:lstStyle/>
          <a:p>
            <a:r>
              <a:rPr lang="en-US"/>
              <a:t>DDx AMS: </a:t>
            </a:r>
            <a:r>
              <a:rPr lang="en-US">
                <a:solidFill>
                  <a:srgbClr val="FF0000"/>
                </a:solidFill>
              </a:rPr>
              <a:t>MIST</a:t>
            </a:r>
            <a:r>
              <a:rPr lang="en-US"/>
              <a:t> </a:t>
            </a:r>
          </a:p>
        </p:txBody>
      </p:sp>
      <p:sp>
        <p:nvSpPr>
          <p:cNvPr id="3" name="Content Placeholder 2">
            <a:extLst>
              <a:ext uri="{FF2B5EF4-FFF2-40B4-BE49-F238E27FC236}">
                <a16:creationId xmlns:a16="http://schemas.microsoft.com/office/drawing/2014/main" id="{4844217D-921E-4164-8E91-358259C58942}"/>
              </a:ext>
            </a:extLst>
          </p:cNvPr>
          <p:cNvSpPr>
            <a:spLocks noGrp="1"/>
          </p:cNvSpPr>
          <p:nvPr>
            <p:ph idx="1"/>
          </p:nvPr>
        </p:nvSpPr>
        <p:spPr>
          <a:xfrm>
            <a:off x="838200" y="1842558"/>
            <a:ext cx="10515600" cy="4351338"/>
          </a:xfrm>
        </p:spPr>
        <p:txBody>
          <a:bodyPr>
            <a:normAutofit fontScale="92500" lnSpcReduction="20000"/>
          </a:bodyPr>
          <a:lstStyle/>
          <a:p>
            <a:r>
              <a:rPr lang="en-US">
                <a:solidFill>
                  <a:srgbClr val="FF0000"/>
                </a:solidFill>
              </a:rPr>
              <a:t>M</a:t>
            </a:r>
            <a:r>
              <a:rPr lang="en-US"/>
              <a:t>etabolic (acidosis, uremic, hyper/hyponatremic, thyroid, adrenal, PSE, hypoglycemic)</a:t>
            </a:r>
          </a:p>
          <a:p>
            <a:r>
              <a:rPr lang="en-US">
                <a:solidFill>
                  <a:srgbClr val="FF0000"/>
                </a:solidFill>
              </a:rPr>
              <a:t>I</a:t>
            </a:r>
            <a:r>
              <a:rPr lang="en-US"/>
              <a:t>nfectious (</a:t>
            </a:r>
            <a:r>
              <a:rPr lang="en-US" err="1"/>
              <a:t>pna</a:t>
            </a:r>
            <a:r>
              <a:rPr lang="en-US"/>
              <a:t>, </a:t>
            </a:r>
            <a:r>
              <a:rPr lang="en-US" err="1"/>
              <a:t>uti</a:t>
            </a:r>
            <a:r>
              <a:rPr lang="en-US"/>
              <a:t>, encephalitis/meningitis)</a:t>
            </a:r>
          </a:p>
          <a:p>
            <a:r>
              <a:rPr lang="en-US">
                <a:solidFill>
                  <a:srgbClr val="FF0000"/>
                </a:solidFill>
              </a:rPr>
              <a:t>S</a:t>
            </a:r>
            <a:r>
              <a:rPr lang="en-US"/>
              <a:t>tructural (CVA, subdural, cerebral edema, </a:t>
            </a:r>
            <a:r>
              <a:rPr lang="en-US" err="1"/>
              <a:t>mets</a:t>
            </a:r>
            <a:r>
              <a:rPr lang="en-US"/>
              <a:t>)</a:t>
            </a:r>
          </a:p>
          <a:p>
            <a:r>
              <a:rPr lang="en-US">
                <a:solidFill>
                  <a:srgbClr val="FF0000"/>
                </a:solidFill>
              </a:rPr>
              <a:t>T</a:t>
            </a:r>
            <a:r>
              <a:rPr lang="en-US"/>
              <a:t>oxins (ETOH, opiates, other drugs, salicylates, Rx withdrawal)</a:t>
            </a:r>
          </a:p>
          <a:p>
            <a:pPr marL="0" indent="0">
              <a:buNone/>
            </a:pPr>
            <a:r>
              <a:rPr lang="en-US"/>
              <a:t>Plus some others… </a:t>
            </a:r>
          </a:p>
          <a:p>
            <a:r>
              <a:rPr lang="en-US"/>
              <a:t>Dementia (rapidly progressive – prion, AIE, vasculitis; neurodegenerative- Alzheimer's, vascular)</a:t>
            </a:r>
          </a:p>
          <a:p>
            <a:r>
              <a:rPr lang="en-US"/>
              <a:t>Delirium </a:t>
            </a:r>
          </a:p>
          <a:p>
            <a:r>
              <a:rPr lang="en-US"/>
              <a:t>Psychiatric </a:t>
            </a:r>
          </a:p>
          <a:p>
            <a:r>
              <a:rPr lang="en-US"/>
              <a:t>Seizures</a:t>
            </a:r>
          </a:p>
        </p:txBody>
      </p:sp>
    </p:spTree>
    <p:extLst>
      <p:ext uri="{BB962C8B-B14F-4D97-AF65-F5344CB8AC3E}">
        <p14:creationId xmlns:p14="http://schemas.microsoft.com/office/powerpoint/2010/main" val="292412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7ED5-C7F7-09CB-D7F3-11219A166C5C}"/>
              </a:ext>
            </a:extLst>
          </p:cNvPr>
          <p:cNvSpPr>
            <a:spLocks noGrp="1"/>
          </p:cNvSpPr>
          <p:nvPr>
            <p:ph type="title"/>
          </p:nvPr>
        </p:nvSpPr>
        <p:spPr/>
        <p:txBody>
          <a:bodyPr/>
          <a:lstStyle/>
          <a:p>
            <a:r>
              <a:rPr lang="en-US"/>
              <a:t>A/P: please do not write “AMS”</a:t>
            </a:r>
          </a:p>
        </p:txBody>
      </p:sp>
      <p:sp>
        <p:nvSpPr>
          <p:cNvPr id="3" name="Content Placeholder 2">
            <a:extLst>
              <a:ext uri="{FF2B5EF4-FFF2-40B4-BE49-F238E27FC236}">
                <a16:creationId xmlns:a16="http://schemas.microsoft.com/office/drawing/2014/main" id="{50292A8A-648E-FB1E-CF83-AE5AC0E60A42}"/>
              </a:ext>
            </a:extLst>
          </p:cNvPr>
          <p:cNvSpPr>
            <a:spLocks noGrp="1"/>
          </p:cNvSpPr>
          <p:nvPr>
            <p:ph idx="1"/>
          </p:nvPr>
        </p:nvSpPr>
        <p:spPr>
          <a:xfrm>
            <a:off x="838200" y="1534886"/>
            <a:ext cx="10515600" cy="4642077"/>
          </a:xfrm>
        </p:spPr>
        <p:txBody>
          <a:bodyPr/>
          <a:lstStyle/>
          <a:p>
            <a:r>
              <a:rPr lang="en-US"/>
              <a:t>#Acute vs/on chronic metabolic/toxic encephalopathy likely multifactorial 2/2 </a:t>
            </a:r>
            <a:r>
              <a:rPr lang="en-US" err="1"/>
              <a:t>xyz</a:t>
            </a:r>
            <a:r>
              <a:rPr lang="en-US"/>
              <a:t> </a:t>
            </a:r>
          </a:p>
          <a:p>
            <a:r>
              <a:rPr lang="en-US"/>
              <a:t>vs concern for CVA/TIA </a:t>
            </a:r>
          </a:p>
          <a:p>
            <a:r>
              <a:rPr lang="en-US"/>
              <a:t>vs seizure-like activity with post-ictal state </a:t>
            </a:r>
          </a:p>
          <a:p>
            <a:r>
              <a:rPr lang="en-US"/>
              <a:t>vs mild/moderate/severe cognitive impairment </a:t>
            </a:r>
          </a:p>
          <a:p>
            <a:r>
              <a:rPr lang="en-US"/>
              <a:t>vs severe mania with history of schizophrenia and medication noncompliance </a:t>
            </a:r>
          </a:p>
          <a:p>
            <a:r>
              <a:rPr lang="en-US"/>
              <a:t>vs alcohol withdrawal, last known drink xxx </a:t>
            </a:r>
          </a:p>
          <a:p>
            <a:r>
              <a:rPr lang="en-US"/>
              <a:t>vs hyperactive delirium with history of sundowning</a:t>
            </a:r>
          </a:p>
        </p:txBody>
      </p:sp>
    </p:spTree>
    <p:extLst>
      <p:ext uri="{BB962C8B-B14F-4D97-AF65-F5344CB8AC3E}">
        <p14:creationId xmlns:p14="http://schemas.microsoft.com/office/powerpoint/2010/main" val="177965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2488-8BAF-D313-6E32-B033E57EC941}"/>
              </a:ext>
            </a:extLst>
          </p:cNvPr>
          <p:cNvSpPr>
            <a:spLocks noGrp="1"/>
          </p:cNvSpPr>
          <p:nvPr>
            <p:ph type="title"/>
          </p:nvPr>
        </p:nvSpPr>
        <p:spPr/>
        <p:txBody>
          <a:bodyPr/>
          <a:lstStyle/>
          <a:p>
            <a:r>
              <a:rPr lang="en-US"/>
              <a:t>Tests and Treatment</a:t>
            </a:r>
          </a:p>
        </p:txBody>
      </p:sp>
      <p:graphicFrame>
        <p:nvGraphicFramePr>
          <p:cNvPr id="4" name="Table 3">
            <a:extLst>
              <a:ext uri="{FF2B5EF4-FFF2-40B4-BE49-F238E27FC236}">
                <a16:creationId xmlns:a16="http://schemas.microsoft.com/office/drawing/2014/main" id="{C82A806A-07D3-D6A2-9C01-1B7394BE42D8}"/>
              </a:ext>
            </a:extLst>
          </p:cNvPr>
          <p:cNvGraphicFramePr>
            <a:graphicFrameLocks noGrp="1"/>
          </p:cNvGraphicFramePr>
          <p:nvPr>
            <p:extLst>
              <p:ext uri="{D42A27DB-BD31-4B8C-83A1-F6EECF244321}">
                <p14:modId xmlns:p14="http://schemas.microsoft.com/office/powerpoint/2010/main" val="231277719"/>
              </p:ext>
            </p:extLst>
          </p:nvPr>
        </p:nvGraphicFramePr>
        <p:xfrm>
          <a:off x="642257" y="1521568"/>
          <a:ext cx="10427392" cy="22250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504855839"/>
                    </a:ext>
                  </a:extLst>
                </a:gridCol>
                <a:gridCol w="9226727">
                  <a:extLst>
                    <a:ext uri="{9D8B030D-6E8A-4147-A177-3AD203B41FA5}">
                      <a16:colId xmlns:a16="http://schemas.microsoft.com/office/drawing/2014/main" val="2529618766"/>
                    </a:ext>
                  </a:extLst>
                </a:gridCol>
              </a:tblGrid>
              <a:tr h="338240">
                <a:tc>
                  <a:txBody>
                    <a:bodyPr/>
                    <a:lstStyle/>
                    <a:p>
                      <a:r>
                        <a:rPr lang="en-US" sz="1400"/>
                        <a:t>Tests</a:t>
                      </a:r>
                    </a:p>
                  </a:txBody>
                  <a:tcPr/>
                </a:tc>
                <a:tc>
                  <a:txBody>
                    <a:bodyPr/>
                    <a:lstStyle/>
                    <a:p>
                      <a:r>
                        <a:rPr lang="en-US" sz="1400"/>
                        <a:t>POC glucose</a:t>
                      </a:r>
                    </a:p>
                    <a:p>
                      <a:r>
                        <a:rPr lang="en-US" sz="1400"/>
                        <a:t>CBC</a:t>
                      </a:r>
                    </a:p>
                    <a:p>
                      <a:r>
                        <a:rPr lang="en-US" sz="1400"/>
                        <a:t>CMP, Ca, Mg, Phos</a:t>
                      </a:r>
                    </a:p>
                    <a:p>
                      <a:r>
                        <a:rPr lang="en-US" sz="1400"/>
                        <a:t>ABG/VBG</a:t>
                      </a:r>
                    </a:p>
                    <a:p>
                      <a:r>
                        <a:rPr lang="en-US" sz="1400"/>
                        <a:t>TSH</a:t>
                      </a:r>
                    </a:p>
                    <a:p>
                      <a:r>
                        <a:rPr lang="en-US" sz="1400" err="1"/>
                        <a:t>noncon</a:t>
                      </a:r>
                      <a:r>
                        <a:rPr lang="en-US" sz="1400"/>
                        <a:t> CT-&gt; CTA H/N, COW </a:t>
                      </a:r>
                    </a:p>
                    <a:p>
                      <a:r>
                        <a:rPr lang="en-US" sz="1400"/>
                        <a:t>infectious workup (blood cx, urine cx, CXR, LP)</a:t>
                      </a:r>
                    </a:p>
                    <a:p>
                      <a:r>
                        <a:rPr lang="en-US" sz="1400"/>
                        <a:t>UDS, GC overdose </a:t>
                      </a:r>
                    </a:p>
                    <a:p>
                      <a:r>
                        <a:rPr lang="en-US" sz="1400"/>
                        <a:t>ETOH screen</a:t>
                      </a:r>
                    </a:p>
                    <a:p>
                      <a:r>
                        <a:rPr lang="en-US" sz="1400"/>
                        <a:t>Spot vs </a:t>
                      </a:r>
                      <a:r>
                        <a:rPr lang="en-US" sz="1400" err="1"/>
                        <a:t>cEEG</a:t>
                      </a:r>
                      <a:r>
                        <a:rPr lang="en-US" sz="1400"/>
                        <a:t> and possible MRI  </a:t>
                      </a:r>
                    </a:p>
                  </a:txBody>
                  <a:tcPr/>
                </a:tc>
                <a:extLst>
                  <a:ext uri="{0D108BD9-81ED-4DB2-BD59-A6C34878D82A}">
                    <a16:rowId xmlns:a16="http://schemas.microsoft.com/office/drawing/2014/main" val="3573818612"/>
                  </a:ext>
                </a:extLst>
              </a:tr>
            </a:tbl>
          </a:graphicData>
        </a:graphic>
      </p:graphicFrame>
      <p:graphicFrame>
        <p:nvGraphicFramePr>
          <p:cNvPr id="5" name="Table 4">
            <a:extLst>
              <a:ext uri="{FF2B5EF4-FFF2-40B4-BE49-F238E27FC236}">
                <a16:creationId xmlns:a16="http://schemas.microsoft.com/office/drawing/2014/main" id="{C037DA60-BB8E-E70C-CFC4-AE4F0BF0C689}"/>
              </a:ext>
            </a:extLst>
          </p:cNvPr>
          <p:cNvGraphicFramePr>
            <a:graphicFrameLocks noGrp="1"/>
          </p:cNvGraphicFramePr>
          <p:nvPr>
            <p:extLst>
              <p:ext uri="{D42A27DB-BD31-4B8C-83A1-F6EECF244321}">
                <p14:modId xmlns:p14="http://schemas.microsoft.com/office/powerpoint/2010/main" val="1290672178"/>
              </p:ext>
            </p:extLst>
          </p:nvPr>
        </p:nvGraphicFramePr>
        <p:xfrm>
          <a:off x="642257" y="4117232"/>
          <a:ext cx="10427392" cy="2225040"/>
        </p:xfrm>
        <a:graphic>
          <a:graphicData uri="http://schemas.openxmlformats.org/drawingml/2006/table">
            <a:tbl>
              <a:tblPr firstRow="1" bandRow="1">
                <a:tableStyleId>{5940675A-B579-460E-94D1-54222C63F5DA}</a:tableStyleId>
              </a:tblPr>
              <a:tblGrid>
                <a:gridCol w="1200665">
                  <a:extLst>
                    <a:ext uri="{9D8B030D-6E8A-4147-A177-3AD203B41FA5}">
                      <a16:colId xmlns:a16="http://schemas.microsoft.com/office/drawing/2014/main" val="3256550271"/>
                    </a:ext>
                  </a:extLst>
                </a:gridCol>
                <a:gridCol w="9226727">
                  <a:extLst>
                    <a:ext uri="{9D8B030D-6E8A-4147-A177-3AD203B41FA5}">
                      <a16:colId xmlns:a16="http://schemas.microsoft.com/office/drawing/2014/main" val="1472310240"/>
                    </a:ext>
                  </a:extLst>
                </a:gridCol>
              </a:tblGrid>
              <a:tr h="2225040">
                <a:tc>
                  <a:txBody>
                    <a:bodyPr/>
                    <a:lstStyle/>
                    <a:p>
                      <a:r>
                        <a:rPr lang="en-US" sz="1400"/>
                        <a:t>Treatment </a:t>
                      </a:r>
                    </a:p>
                  </a:txBody>
                  <a:tcPr/>
                </a:tc>
                <a:tc>
                  <a:txBody>
                    <a:bodyPr/>
                    <a:lstStyle/>
                    <a:p>
                      <a:pPr marL="0" lvl="1" indent="0"/>
                      <a:r>
                        <a:rPr lang="en-US" sz="1400"/>
                        <a:t>Hypoglycemia: 1 amp d50 </a:t>
                      </a:r>
                    </a:p>
                    <a:p>
                      <a:pPr marL="0" lvl="1" indent="0"/>
                      <a:r>
                        <a:rPr lang="en-US" sz="1400"/>
                        <a:t>Hypoxia/hypercarbia: </a:t>
                      </a:r>
                      <a:r>
                        <a:rPr lang="en-US" sz="1400" err="1"/>
                        <a:t>cxr</a:t>
                      </a:r>
                      <a:r>
                        <a:rPr lang="en-US" sz="1400"/>
                        <a:t>, treatment dependent on cause, if very altered may not tolerate NPPV and require intubation </a:t>
                      </a:r>
                    </a:p>
                    <a:p>
                      <a:pPr marL="0" lvl="1" indent="0"/>
                      <a:r>
                        <a:rPr lang="en-US" sz="1400"/>
                        <a:t>Seizure: if lasting 2 mins, Ativan 2mg </a:t>
                      </a:r>
                      <a:r>
                        <a:rPr lang="en-US" sz="1400" err="1"/>
                        <a:t>ivp</a:t>
                      </a:r>
                      <a:r>
                        <a:rPr lang="en-US" sz="1400"/>
                        <a:t> followed by another 2mg if no response and then </a:t>
                      </a:r>
                      <a:r>
                        <a:rPr lang="en-US" sz="1400" err="1"/>
                        <a:t>keppra</a:t>
                      </a:r>
                      <a:r>
                        <a:rPr lang="en-US" sz="1400"/>
                        <a:t>, monitor airway</a:t>
                      </a:r>
                    </a:p>
                    <a:p>
                      <a:pPr marL="0" lvl="1" indent="0"/>
                      <a:r>
                        <a:rPr lang="en-US" sz="1400"/>
                        <a:t>CVA: see code stroke slide (later in presentation)</a:t>
                      </a:r>
                    </a:p>
                    <a:p>
                      <a:pPr marL="0" lvl="1" indent="0"/>
                      <a:r>
                        <a:rPr lang="en-US" sz="1400"/>
                        <a:t>Meningitis: empiric </a:t>
                      </a:r>
                      <a:r>
                        <a:rPr lang="en-US" sz="1400" err="1"/>
                        <a:t>abx</a:t>
                      </a:r>
                      <a:r>
                        <a:rPr lang="en-US" sz="1400"/>
                        <a:t> (</a:t>
                      </a:r>
                      <a:r>
                        <a:rPr lang="en-US" sz="1400" err="1"/>
                        <a:t>vanc</a:t>
                      </a:r>
                      <a:r>
                        <a:rPr lang="en-US" sz="1400"/>
                        <a:t>, </a:t>
                      </a:r>
                      <a:r>
                        <a:rPr lang="en-US" sz="1400" err="1"/>
                        <a:t>cef</a:t>
                      </a:r>
                      <a:r>
                        <a:rPr lang="en-US" sz="1400"/>
                        <a:t>, /- amp), LP</a:t>
                      </a:r>
                    </a:p>
                    <a:p>
                      <a:pPr marL="0" lvl="1" indent="0"/>
                      <a:r>
                        <a:rPr lang="en-US" sz="1400"/>
                        <a:t>ETOH withdrawal: Ativan/Librium/</a:t>
                      </a:r>
                      <a:r>
                        <a:rPr lang="en-US" sz="1400" err="1"/>
                        <a:t>phenobarb</a:t>
                      </a:r>
                      <a:r>
                        <a:rPr lang="en-US" sz="1400"/>
                        <a:t>, thiamine (then glucose)</a:t>
                      </a:r>
                    </a:p>
                    <a:p>
                      <a:pPr marL="0" lvl="1" indent="0"/>
                      <a:r>
                        <a:rPr lang="en-US" sz="1400"/>
                        <a:t>Opiate overdose: naloxone </a:t>
                      </a:r>
                    </a:p>
                    <a:p>
                      <a:pPr marL="0" lvl="1" indent="0"/>
                      <a:r>
                        <a:rPr lang="en-US" sz="1400"/>
                        <a:t>Hyponatremia: may need to consider hypertonic (in which case ICU)</a:t>
                      </a:r>
                    </a:p>
                    <a:p>
                      <a:pPr marL="0" lvl="1" indent="0"/>
                      <a:r>
                        <a:rPr lang="en-US" sz="1400"/>
                        <a:t>Elevate head of bed and place orders for aspiration risk and maybe </a:t>
                      </a:r>
                      <a:r>
                        <a:rPr lang="en-US" sz="1400" err="1"/>
                        <a:t>npo</a:t>
                      </a:r>
                      <a:r>
                        <a:rPr lang="en-US" sz="1400"/>
                        <a:t> </a:t>
                      </a:r>
                      <a:br>
                        <a:rPr lang="en-US" sz="1400"/>
                      </a:br>
                      <a:r>
                        <a:rPr lang="en-US" sz="1400"/>
                        <a:t>Hold sedative medications </a:t>
                      </a:r>
                    </a:p>
                  </a:txBody>
                  <a:tcPr/>
                </a:tc>
                <a:extLst>
                  <a:ext uri="{0D108BD9-81ED-4DB2-BD59-A6C34878D82A}">
                    <a16:rowId xmlns:a16="http://schemas.microsoft.com/office/drawing/2014/main" val="1037592807"/>
                  </a:ext>
                </a:extLst>
              </a:tr>
            </a:tbl>
          </a:graphicData>
        </a:graphic>
      </p:graphicFrame>
    </p:spTree>
    <p:extLst>
      <p:ext uri="{BB962C8B-B14F-4D97-AF65-F5344CB8AC3E}">
        <p14:creationId xmlns:p14="http://schemas.microsoft.com/office/powerpoint/2010/main" val="1776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E51182-DF68-586F-F5FA-D99FFA6A31E0}"/>
              </a:ext>
            </a:extLst>
          </p:cNvPr>
          <p:cNvSpPr>
            <a:spLocks noGrp="1"/>
          </p:cNvSpPr>
          <p:nvPr>
            <p:ph type="title"/>
          </p:nvPr>
        </p:nvSpPr>
        <p:spPr>
          <a:xfrm>
            <a:off x="838200" y="365125"/>
            <a:ext cx="10515600" cy="1325563"/>
          </a:xfrm>
        </p:spPr>
        <p:txBody>
          <a:bodyPr>
            <a:normAutofit fontScale="92500"/>
          </a:bodyPr>
          <a:lstStyle/>
          <a:p>
            <a:pPr marL="0" indent="0" algn="ctr">
              <a:buNone/>
            </a:pPr>
            <a:r>
              <a:rPr lang="en-US" sz="3600"/>
              <a:t>“Hi, could you please come to bedside? I’m worried that our patient is altered…”</a:t>
            </a:r>
          </a:p>
        </p:txBody>
      </p:sp>
      <p:pic>
        <p:nvPicPr>
          <p:cNvPr id="1026" name="Picture 2" descr="The guide to pagers for hospitals - Spok Inc.">
            <a:extLst>
              <a:ext uri="{FF2B5EF4-FFF2-40B4-BE49-F238E27FC236}">
                <a16:creationId xmlns:a16="http://schemas.microsoft.com/office/drawing/2014/main" id="{D8EDFC59-7E81-32B4-27F3-FE9908DBD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212" y="2025423"/>
            <a:ext cx="421957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5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10C4F-D48D-9C0C-0BDE-33BFF1D4F736}"/>
              </a:ext>
            </a:extLst>
          </p:cNvPr>
          <p:cNvSpPr>
            <a:spLocks noGrp="1"/>
          </p:cNvSpPr>
          <p:nvPr>
            <p:ph type="title"/>
          </p:nvPr>
        </p:nvSpPr>
        <p:spPr/>
        <p:txBody>
          <a:bodyPr/>
          <a:lstStyle/>
          <a:p>
            <a:r>
              <a:rPr lang="en-US"/>
              <a:t>Case 1</a:t>
            </a:r>
          </a:p>
        </p:txBody>
      </p:sp>
      <p:sp>
        <p:nvSpPr>
          <p:cNvPr id="3" name="Content Placeholder 2">
            <a:extLst>
              <a:ext uri="{FF2B5EF4-FFF2-40B4-BE49-F238E27FC236}">
                <a16:creationId xmlns:a16="http://schemas.microsoft.com/office/drawing/2014/main" id="{94E63358-63DE-E4B1-40E8-881DCCE4B714}"/>
              </a:ext>
            </a:extLst>
          </p:cNvPr>
          <p:cNvSpPr>
            <a:spLocks noGrp="1"/>
          </p:cNvSpPr>
          <p:nvPr>
            <p:ph idx="1"/>
          </p:nvPr>
        </p:nvSpPr>
        <p:spPr/>
        <p:txBody>
          <a:bodyPr>
            <a:normAutofit fontScale="92500"/>
          </a:bodyPr>
          <a:lstStyle/>
          <a:p>
            <a:r>
              <a:rPr lang="en-US" sz="2800"/>
              <a:t>77 </a:t>
            </a:r>
            <a:r>
              <a:rPr lang="en-US" sz="2800" err="1"/>
              <a:t>yo</a:t>
            </a:r>
            <a:r>
              <a:rPr lang="en-US" sz="2800"/>
              <a:t> M who underwent right BKA yesterday. PMH notable for poorly controlled T2DM and CKD stage 3.</a:t>
            </a:r>
          </a:p>
          <a:p>
            <a:r>
              <a:rPr lang="en-US" sz="2800"/>
              <a:t>You get to bedside and notice patient is somnolent but protecting his airway. He does not wake to auditory or light tactile stimuli. You perform a sternal rub and patient awakens but falls asleep shortly thereafter. </a:t>
            </a:r>
          </a:p>
          <a:p>
            <a:r>
              <a:rPr lang="en-US" sz="2800"/>
              <a:t>Vitals: T 36.6, BP 110/68, HR 87, RR 8, spO2 95% </a:t>
            </a:r>
          </a:p>
          <a:p>
            <a:endParaRPr lang="en-US" sz="2800"/>
          </a:p>
          <a:p>
            <a:endParaRPr lang="en-US" sz="2800"/>
          </a:p>
          <a:p>
            <a:r>
              <a:rPr lang="en-US" sz="2800"/>
              <a:t>What stands out? What are you concerned about? What questions would you like to ask?</a:t>
            </a:r>
          </a:p>
          <a:p>
            <a:endParaRPr lang="en-US"/>
          </a:p>
        </p:txBody>
      </p:sp>
    </p:spTree>
    <p:extLst>
      <p:ext uri="{BB962C8B-B14F-4D97-AF65-F5344CB8AC3E}">
        <p14:creationId xmlns:p14="http://schemas.microsoft.com/office/powerpoint/2010/main" val="1383220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8D4BB0DD32654BB3EAE67DC51DDA01" ma:contentTypeVersion="14" ma:contentTypeDescription="Create a new document." ma:contentTypeScope="" ma:versionID="ba3803225a115cab6982d2d787fe62b3">
  <xsd:schema xmlns:xsd="http://www.w3.org/2001/XMLSchema" xmlns:xs="http://www.w3.org/2001/XMLSchema" xmlns:p="http://schemas.microsoft.com/office/2006/metadata/properties" xmlns:ns2="1e4b8c19-7528-4bc4-a3e1-96b236289242" xmlns:ns3="ca5fd80e-f574-42aa-bec0-0d146d76a53a" targetNamespace="http://schemas.microsoft.com/office/2006/metadata/properties" ma:root="true" ma:fieldsID="31b860496bad6dfb8dcc00e94a2f6cf4" ns2:_="" ns3:_="">
    <xsd:import namespace="1e4b8c19-7528-4bc4-a3e1-96b236289242"/>
    <xsd:import namespace="ca5fd80e-f574-42aa-bec0-0d146d76a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8c19-7528-4bc4-a3e1-96b236289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5fd80e-f574-42aa-bec0-0d146d76a5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C4BB28-AF56-4318-948C-CBD4FD9482C3}">
  <ds:schemaRefs>
    <ds:schemaRef ds:uri="http://schemas.microsoft.com/sharepoint/v3/contenttype/forms"/>
  </ds:schemaRefs>
</ds:datastoreItem>
</file>

<file path=customXml/itemProps2.xml><?xml version="1.0" encoding="utf-8"?>
<ds:datastoreItem xmlns:ds="http://schemas.openxmlformats.org/officeDocument/2006/customXml" ds:itemID="{29BBE455-505D-45CD-B43F-36782666838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3E457B-0F55-471E-AC84-C3A67229EF99}">
  <ds:schemaRefs>
    <ds:schemaRef ds:uri="1e4b8c19-7528-4bc4-a3e1-96b236289242"/>
    <ds:schemaRef ds:uri="ca5fd80e-f574-42aa-bec0-0d146d76a5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e77fabd-40e5-4335-9d12-298222ec242f}" enabled="1" method="Standard" siteId="{adeadcd2-3aaf-4835-b273-1ebe8a7726f1}" contentBits="0" removed="0"/>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0</Notes>
  <HiddenSlides>0</HiddenSlide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Office Theme</vt:lpstr>
      <vt:lpstr>Altered Mental Status</vt:lpstr>
      <vt:lpstr>CC: Altered Mental Status</vt:lpstr>
      <vt:lpstr>Evaluation </vt:lpstr>
      <vt:lpstr>Differential Diagnosis </vt:lpstr>
      <vt:lpstr>DDx AMS: MIST </vt:lpstr>
      <vt:lpstr>A/P: please do not write “AMS”</vt:lpstr>
      <vt:lpstr>Tests and Treatment</vt:lpstr>
      <vt:lpstr>“Hi, could you please come to bedside? I’m worried that our patient is altered…”</vt:lpstr>
      <vt:lpstr>Case 1</vt:lpstr>
      <vt:lpstr>Case 1</vt:lpstr>
      <vt:lpstr>Case 1: Toxins</vt:lpstr>
      <vt:lpstr>Case 1: Toxins</vt:lpstr>
      <vt:lpstr>Case 2</vt:lpstr>
      <vt:lpstr>Case 2</vt:lpstr>
      <vt:lpstr>Case 2</vt:lpstr>
      <vt:lpstr>Case 3</vt:lpstr>
      <vt:lpstr>Case 3</vt:lpstr>
      <vt:lpstr>Case 3</vt:lpstr>
      <vt:lpstr>Case 3:</vt:lpstr>
      <vt:lpstr>Case 4</vt:lpstr>
      <vt:lpstr>Case 4:</vt:lpstr>
      <vt:lpstr>Case 4</vt:lpstr>
      <vt:lpstr>Case 5</vt:lpstr>
      <vt:lpstr>Case 5</vt:lpstr>
      <vt:lpstr>Case 5</vt:lpstr>
      <vt:lpstr>Case 5: MANAGEMENT OF DELIRIUM</vt:lpstr>
      <vt:lpstr>Case 5: Management of Delirium</vt:lpstr>
      <vt:lpstr>Case 6</vt:lpstr>
      <vt:lpstr>Case 6</vt:lpstr>
      <vt:lpstr>CODE STROKE- BUMCP</vt:lpstr>
      <vt:lpstr>CODE STROKE- VA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Kaelin Bernier</dc:creator>
  <cp:revision>1</cp:revision>
  <dcterms:created xsi:type="dcterms:W3CDTF">2023-06-19T20:51:20Z</dcterms:created>
  <dcterms:modified xsi:type="dcterms:W3CDTF">2023-06-28T18:36:09Z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0x010100368D4BB0DD32654BB3EAE67DC51DDA01</vt:lpwstr>
  </property>
</Properties>
</file>