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21" r:id="rId2"/>
    <p:sldId id="407" r:id="rId3"/>
    <p:sldId id="403" r:id="rId4"/>
    <p:sldId id="460" r:id="rId5"/>
    <p:sldId id="461" r:id="rId6"/>
    <p:sldId id="448" r:id="rId7"/>
    <p:sldId id="404" r:id="rId8"/>
    <p:sldId id="405" r:id="rId9"/>
    <p:sldId id="449" r:id="rId10"/>
    <p:sldId id="438" r:id="rId11"/>
    <p:sldId id="409" r:id="rId12"/>
    <p:sldId id="410" r:id="rId13"/>
    <p:sldId id="412" r:id="rId14"/>
    <p:sldId id="450" r:id="rId15"/>
    <p:sldId id="451" r:id="rId16"/>
    <p:sldId id="463" r:id="rId17"/>
    <p:sldId id="476" r:id="rId18"/>
    <p:sldId id="452" r:id="rId19"/>
    <p:sldId id="422" r:id="rId20"/>
    <p:sldId id="423" r:id="rId21"/>
    <p:sldId id="477" r:id="rId22"/>
    <p:sldId id="478" r:id="rId23"/>
    <p:sldId id="453" r:id="rId24"/>
    <p:sldId id="421" r:id="rId25"/>
    <p:sldId id="444" r:id="rId26"/>
    <p:sldId id="445" r:id="rId27"/>
    <p:sldId id="414" r:id="rId28"/>
    <p:sldId id="462" r:id="rId29"/>
    <p:sldId id="473" r:id="rId30"/>
    <p:sldId id="415" r:id="rId31"/>
    <p:sldId id="447" r:id="rId32"/>
    <p:sldId id="479" r:id="rId33"/>
    <p:sldId id="454" r:id="rId34"/>
    <p:sldId id="456" r:id="rId35"/>
    <p:sldId id="459" r:id="rId36"/>
    <p:sldId id="424" r:id="rId37"/>
    <p:sldId id="436" r:id="rId38"/>
    <p:sldId id="437" r:id="rId39"/>
    <p:sldId id="480" r:id="rId40"/>
    <p:sldId id="481" r:id="rId41"/>
    <p:sldId id="482" r:id="rId42"/>
    <p:sldId id="485" r:id="rId43"/>
    <p:sldId id="484" r:id="rId44"/>
    <p:sldId id="483" r:id="rId45"/>
  </p:sldIdLst>
  <p:sldSz cx="12192000" cy="6858000"/>
  <p:notesSz cx="7315200" cy="96012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B4"/>
    <a:srgbClr val="5E77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5974" autoAdjust="0"/>
  </p:normalViewPr>
  <p:slideViewPr>
    <p:cSldViewPr snapToGrid="0">
      <p:cViewPr varScale="1">
        <p:scale>
          <a:sx n="81" d="100"/>
          <a:sy n="81" d="100"/>
        </p:scale>
        <p:origin x="180"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F651450-0888-487C-A9EA-7AE8B4337065}" type="datetimeFigureOut">
              <a:rPr lang="en-US" smtClean="0"/>
              <a:t>4/6/2026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388235C-B9AE-4A6D-A534-F2377E5859AC}" type="slidenum">
              <a:rPr lang="en-US" smtClean="0"/>
              <a:t>‹#›</a:t>
            </a:fld>
            <a:endParaRPr lang="en-US"/>
          </a:p>
        </p:txBody>
      </p:sp>
    </p:spTree>
    <p:extLst>
      <p:ext uri="{BB962C8B-B14F-4D97-AF65-F5344CB8AC3E}">
        <p14:creationId xmlns:p14="http://schemas.microsoft.com/office/powerpoint/2010/main" val="332019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bio and connection to AZ</a:t>
            </a:r>
          </a:p>
          <a:p>
            <a:r>
              <a:rPr lang="en-US" dirty="0"/>
              <a:t>Acknowledgement of AZ</a:t>
            </a:r>
          </a:p>
          <a:p>
            <a:r>
              <a:rPr lang="en-US" dirty="0"/>
              <a:t>	- One </a:t>
            </a:r>
            <a:r>
              <a:rPr lang="en-US" dirty="0" err="1"/>
              <a:t>fo</a:t>
            </a:r>
            <a:r>
              <a:rPr lang="en-US" dirty="0"/>
              <a:t> the fastest growing cities</a:t>
            </a:r>
          </a:p>
          <a:p>
            <a:pPr marL="181240" indent="-181240">
              <a:buFontTx/>
              <a:buChar char="-"/>
            </a:pPr>
            <a:r>
              <a:rPr lang="en-US" dirty="0"/>
              <a:t>Hub for tech startups biomedical research and sustainability</a:t>
            </a:r>
          </a:p>
          <a:p>
            <a:pPr marL="181240" indent="-181240">
              <a:buFontTx/>
              <a:buChar char="-"/>
            </a:pPr>
            <a:r>
              <a:rPr lang="en-US" dirty="0"/>
              <a:t>Rich cultural diversity with strong influences of Latinx, Native and African American roots (food and music)</a:t>
            </a:r>
          </a:p>
        </p:txBody>
      </p:sp>
      <p:sp>
        <p:nvSpPr>
          <p:cNvPr id="4" name="Slide Number Placeholder 3"/>
          <p:cNvSpPr>
            <a:spLocks noGrp="1"/>
          </p:cNvSpPr>
          <p:nvPr>
            <p:ph type="sldNum" sz="quarter" idx="5"/>
          </p:nvPr>
        </p:nvSpPr>
        <p:spPr/>
        <p:txBody>
          <a:bodyPr/>
          <a:lstStyle/>
          <a:p>
            <a:fld id="{1FFEFC92-70AA-F445-B7D4-4D58EB268F66}" type="slidenum">
              <a:rPr lang="en-US" smtClean="0"/>
              <a:t>1</a:t>
            </a:fld>
            <a:endParaRPr lang="en-US"/>
          </a:p>
        </p:txBody>
      </p:sp>
    </p:spTree>
    <p:extLst>
      <p:ext uri="{BB962C8B-B14F-4D97-AF65-F5344CB8AC3E}">
        <p14:creationId xmlns:p14="http://schemas.microsoft.com/office/powerpoint/2010/main" val="86902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8235C-B9AE-4A6D-A534-F2377E5859AC}" type="slidenum">
              <a:rPr lang="en-US" smtClean="0"/>
              <a:t>7</a:t>
            </a:fld>
            <a:endParaRPr lang="en-US"/>
          </a:p>
        </p:txBody>
      </p:sp>
    </p:spTree>
    <p:extLst>
      <p:ext uri="{BB962C8B-B14F-4D97-AF65-F5344CB8AC3E}">
        <p14:creationId xmlns:p14="http://schemas.microsoft.com/office/powerpoint/2010/main" val="342734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8235C-B9AE-4A6D-A534-F2377E5859AC}" type="slidenum">
              <a:rPr lang="en-US" smtClean="0"/>
              <a:t>11</a:t>
            </a:fld>
            <a:endParaRPr lang="en-US"/>
          </a:p>
        </p:txBody>
      </p:sp>
    </p:spTree>
    <p:extLst>
      <p:ext uri="{BB962C8B-B14F-4D97-AF65-F5344CB8AC3E}">
        <p14:creationId xmlns:p14="http://schemas.microsoft.com/office/powerpoint/2010/main" val="2654349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8235C-B9AE-4A6D-A534-F2377E5859AC}" type="slidenum">
              <a:rPr lang="en-US" smtClean="0"/>
              <a:t>19</a:t>
            </a:fld>
            <a:endParaRPr lang="en-US"/>
          </a:p>
        </p:txBody>
      </p:sp>
    </p:spTree>
    <p:extLst>
      <p:ext uri="{BB962C8B-B14F-4D97-AF65-F5344CB8AC3E}">
        <p14:creationId xmlns:p14="http://schemas.microsoft.com/office/powerpoint/2010/main" val="379123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Notably: TAPSE, FAC, s’ (TV Annular velocity), TAPSE:PASP ratio </a:t>
            </a:r>
          </a:p>
        </p:txBody>
      </p:sp>
      <p:sp>
        <p:nvSpPr>
          <p:cNvPr id="4" name="Slide Number Placeholder 3"/>
          <p:cNvSpPr>
            <a:spLocks noGrp="1"/>
          </p:cNvSpPr>
          <p:nvPr>
            <p:ph type="sldNum" sz="quarter" idx="5"/>
          </p:nvPr>
        </p:nvSpPr>
        <p:spPr/>
        <p:txBody>
          <a:bodyPr/>
          <a:lstStyle/>
          <a:p>
            <a:fld id="{6388235C-B9AE-4A6D-A534-F2377E5859AC}" type="slidenum">
              <a:rPr lang="en-US" smtClean="0"/>
              <a:t>20</a:t>
            </a:fld>
            <a:endParaRPr lang="en-US"/>
          </a:p>
        </p:txBody>
      </p:sp>
    </p:spTree>
    <p:extLst>
      <p:ext uri="{BB962C8B-B14F-4D97-AF65-F5344CB8AC3E}">
        <p14:creationId xmlns:p14="http://schemas.microsoft.com/office/powerpoint/2010/main" val="427464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waveforms should be assessed at end-exhalation</a:t>
            </a:r>
          </a:p>
        </p:txBody>
      </p:sp>
      <p:sp>
        <p:nvSpPr>
          <p:cNvPr id="4" name="Slide Number Placeholder 3"/>
          <p:cNvSpPr>
            <a:spLocks noGrp="1"/>
          </p:cNvSpPr>
          <p:nvPr>
            <p:ph type="sldNum" sz="quarter" idx="5"/>
          </p:nvPr>
        </p:nvSpPr>
        <p:spPr/>
        <p:txBody>
          <a:bodyPr/>
          <a:lstStyle/>
          <a:p>
            <a:fld id="{6388235C-B9AE-4A6D-A534-F2377E5859AC}" type="slidenum">
              <a:rPr lang="en-US" smtClean="0"/>
              <a:t>24</a:t>
            </a:fld>
            <a:endParaRPr lang="en-US"/>
          </a:p>
        </p:txBody>
      </p:sp>
    </p:spTree>
    <p:extLst>
      <p:ext uri="{BB962C8B-B14F-4D97-AF65-F5344CB8AC3E}">
        <p14:creationId xmlns:p14="http://schemas.microsoft.com/office/powerpoint/2010/main" val="104068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8235C-B9AE-4A6D-A534-F2377E5859AC}" type="slidenum">
              <a:rPr lang="en-US" smtClean="0"/>
              <a:t>27</a:t>
            </a:fld>
            <a:endParaRPr lang="en-US"/>
          </a:p>
        </p:txBody>
      </p:sp>
    </p:spTree>
    <p:extLst>
      <p:ext uri="{BB962C8B-B14F-4D97-AF65-F5344CB8AC3E}">
        <p14:creationId xmlns:p14="http://schemas.microsoft.com/office/powerpoint/2010/main" val="80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ERA – </a:t>
            </a:r>
            <a:r>
              <a:rPr lang="en-US" dirty="0" err="1"/>
              <a:t>Bosentan</a:t>
            </a:r>
            <a:r>
              <a:rPr lang="en-US" dirty="0"/>
              <a:t>, </a:t>
            </a:r>
            <a:r>
              <a:rPr lang="en-US" dirty="0" err="1"/>
              <a:t>Ambrisentan</a:t>
            </a:r>
            <a:r>
              <a:rPr lang="en-US" dirty="0"/>
              <a:t>, </a:t>
            </a:r>
            <a:r>
              <a:rPr lang="en-US" dirty="0" err="1"/>
              <a:t>Macitentan</a:t>
            </a:r>
            <a:endParaRPr lang="en-US" dirty="0"/>
          </a:p>
          <a:p>
            <a:r>
              <a:rPr lang="en-US" dirty="0"/>
              <a:t>PDE-5i – Sildenafil and Tadalafil</a:t>
            </a:r>
          </a:p>
          <a:p>
            <a:r>
              <a:rPr lang="en-US" dirty="0"/>
              <a:t>GCs – </a:t>
            </a:r>
            <a:r>
              <a:rPr lang="en-US" dirty="0" err="1"/>
              <a:t>Riociguat</a:t>
            </a:r>
            <a:endParaRPr lang="en-US" dirty="0"/>
          </a:p>
          <a:p>
            <a:r>
              <a:rPr lang="en-US" dirty="0"/>
              <a:t>Prostacyclin – </a:t>
            </a:r>
            <a:r>
              <a:rPr lang="en-US" dirty="0" err="1"/>
              <a:t>Epoprostinol</a:t>
            </a:r>
            <a:r>
              <a:rPr lang="en-US" dirty="0"/>
              <a:t>, </a:t>
            </a:r>
            <a:r>
              <a:rPr lang="en-US" dirty="0" err="1"/>
              <a:t>Iloprost</a:t>
            </a:r>
            <a:r>
              <a:rPr lang="en-US" dirty="0"/>
              <a:t>, Treprostinil, </a:t>
            </a:r>
            <a:r>
              <a:rPr lang="en-US" dirty="0" err="1"/>
              <a:t>Selexipag</a:t>
            </a:r>
            <a:endParaRPr lang="en-US" dirty="0"/>
          </a:p>
        </p:txBody>
      </p:sp>
      <p:sp>
        <p:nvSpPr>
          <p:cNvPr id="4" name="Slide Number Placeholder 3"/>
          <p:cNvSpPr>
            <a:spLocks noGrp="1"/>
          </p:cNvSpPr>
          <p:nvPr>
            <p:ph type="sldNum" sz="quarter" idx="5"/>
          </p:nvPr>
        </p:nvSpPr>
        <p:spPr/>
        <p:txBody>
          <a:bodyPr/>
          <a:lstStyle/>
          <a:p>
            <a:fld id="{6388235C-B9AE-4A6D-A534-F2377E5859AC}" type="slidenum">
              <a:rPr lang="en-US" smtClean="0"/>
              <a:t>30</a:t>
            </a:fld>
            <a:endParaRPr lang="en-US"/>
          </a:p>
        </p:txBody>
      </p:sp>
    </p:spTree>
    <p:extLst>
      <p:ext uri="{BB962C8B-B14F-4D97-AF65-F5344CB8AC3E}">
        <p14:creationId xmlns:p14="http://schemas.microsoft.com/office/powerpoint/2010/main" val="112536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8235C-B9AE-4A6D-A534-F2377E5859AC}" type="slidenum">
              <a:rPr lang="en-US" smtClean="0"/>
              <a:t>42</a:t>
            </a:fld>
            <a:endParaRPr lang="en-US"/>
          </a:p>
        </p:txBody>
      </p:sp>
    </p:spTree>
    <p:extLst>
      <p:ext uri="{BB962C8B-B14F-4D97-AF65-F5344CB8AC3E}">
        <p14:creationId xmlns:p14="http://schemas.microsoft.com/office/powerpoint/2010/main" val="1978515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E56D-902C-B2D8-1E52-CE5E7CD3AB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80F50D-7ED4-8EE8-8533-80A5C6F2EF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9F34B4-8806-3758-AF6D-B96E825E9C35}"/>
              </a:ext>
            </a:extLst>
          </p:cNvPr>
          <p:cNvSpPr>
            <a:spLocks noGrp="1"/>
          </p:cNvSpPr>
          <p:nvPr>
            <p:ph type="dt" sz="half" idx="10"/>
          </p:nvPr>
        </p:nvSpPr>
        <p:spPr/>
        <p:txBody>
          <a:bodyPr/>
          <a:lstStyle/>
          <a:p>
            <a:fld id="{E33F98BD-238A-4A18-BA62-7306ACEF4D27}" type="datetimeFigureOut">
              <a:rPr lang="en-US" smtClean="0"/>
              <a:t>4/6/2026</a:t>
            </a:fld>
            <a:endParaRPr lang="en-US"/>
          </a:p>
        </p:txBody>
      </p:sp>
      <p:sp>
        <p:nvSpPr>
          <p:cNvPr id="5" name="Footer Placeholder 4">
            <a:extLst>
              <a:ext uri="{FF2B5EF4-FFF2-40B4-BE49-F238E27FC236}">
                <a16:creationId xmlns:a16="http://schemas.microsoft.com/office/drawing/2014/main" id="{9703F648-7304-BB00-BA13-A603F9896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7FE50-DFDF-F21B-1E23-8A5CCE0C909B}"/>
              </a:ext>
            </a:extLst>
          </p:cNvPr>
          <p:cNvSpPr>
            <a:spLocks noGrp="1"/>
          </p:cNvSpPr>
          <p:nvPr>
            <p:ph type="sldNum" sz="quarter" idx="12"/>
          </p:nvPr>
        </p:nvSpPr>
        <p:spPr/>
        <p:txBody>
          <a:bodyPr/>
          <a:lstStyle/>
          <a:p>
            <a:fld id="{D7DA109B-C82A-43CD-A708-C06A71B1734C}" type="slidenum">
              <a:rPr lang="en-US" smtClean="0"/>
              <a:t>‹#›</a:t>
            </a:fld>
            <a:endParaRPr lang="en-US"/>
          </a:p>
        </p:txBody>
      </p:sp>
    </p:spTree>
    <p:extLst>
      <p:ext uri="{BB962C8B-B14F-4D97-AF65-F5344CB8AC3E}">
        <p14:creationId xmlns:p14="http://schemas.microsoft.com/office/powerpoint/2010/main" val="2807727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95DE-2E99-C969-57B3-6AA5C4D9E3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EE01CA-3DD2-BD1B-B02A-8444C79F66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37C3B-4BF6-9D6C-8037-5BF8F67E0ADB}"/>
              </a:ext>
            </a:extLst>
          </p:cNvPr>
          <p:cNvSpPr>
            <a:spLocks noGrp="1"/>
          </p:cNvSpPr>
          <p:nvPr>
            <p:ph type="dt" sz="half" idx="10"/>
          </p:nvPr>
        </p:nvSpPr>
        <p:spPr/>
        <p:txBody>
          <a:bodyPr/>
          <a:lstStyle/>
          <a:p>
            <a:fld id="{E33F98BD-238A-4A18-BA62-7306ACEF4D27}" type="datetimeFigureOut">
              <a:rPr lang="en-US" smtClean="0"/>
              <a:t>4/6/2026</a:t>
            </a:fld>
            <a:endParaRPr lang="en-US"/>
          </a:p>
        </p:txBody>
      </p:sp>
      <p:sp>
        <p:nvSpPr>
          <p:cNvPr id="5" name="Footer Placeholder 4">
            <a:extLst>
              <a:ext uri="{FF2B5EF4-FFF2-40B4-BE49-F238E27FC236}">
                <a16:creationId xmlns:a16="http://schemas.microsoft.com/office/drawing/2014/main" id="{BE533590-8353-2F04-7905-1C5490EBC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1BA6A-AB1E-3DD5-0F4A-2ACD1482845F}"/>
              </a:ext>
            </a:extLst>
          </p:cNvPr>
          <p:cNvSpPr>
            <a:spLocks noGrp="1"/>
          </p:cNvSpPr>
          <p:nvPr>
            <p:ph type="sldNum" sz="quarter" idx="12"/>
          </p:nvPr>
        </p:nvSpPr>
        <p:spPr/>
        <p:txBody>
          <a:bodyPr/>
          <a:lstStyle/>
          <a:p>
            <a:fld id="{D7DA109B-C82A-43CD-A708-C06A71B1734C}" type="slidenum">
              <a:rPr lang="en-US" smtClean="0"/>
              <a:t>‹#›</a:t>
            </a:fld>
            <a:endParaRPr lang="en-US"/>
          </a:p>
        </p:txBody>
      </p:sp>
    </p:spTree>
    <p:extLst>
      <p:ext uri="{BB962C8B-B14F-4D97-AF65-F5344CB8AC3E}">
        <p14:creationId xmlns:p14="http://schemas.microsoft.com/office/powerpoint/2010/main" val="417384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50A09C-C618-4FD6-4354-1E8105C6D8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621D76-9DB9-569F-AA33-A24A66D582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21880-0911-B246-A47E-63AA99F53185}"/>
              </a:ext>
            </a:extLst>
          </p:cNvPr>
          <p:cNvSpPr>
            <a:spLocks noGrp="1"/>
          </p:cNvSpPr>
          <p:nvPr>
            <p:ph type="dt" sz="half" idx="10"/>
          </p:nvPr>
        </p:nvSpPr>
        <p:spPr/>
        <p:txBody>
          <a:bodyPr/>
          <a:lstStyle/>
          <a:p>
            <a:fld id="{E33F98BD-238A-4A18-BA62-7306ACEF4D27}" type="datetimeFigureOut">
              <a:rPr lang="en-US" smtClean="0"/>
              <a:t>4/6/2026</a:t>
            </a:fld>
            <a:endParaRPr lang="en-US"/>
          </a:p>
        </p:txBody>
      </p:sp>
      <p:sp>
        <p:nvSpPr>
          <p:cNvPr id="5" name="Footer Placeholder 4">
            <a:extLst>
              <a:ext uri="{FF2B5EF4-FFF2-40B4-BE49-F238E27FC236}">
                <a16:creationId xmlns:a16="http://schemas.microsoft.com/office/drawing/2014/main" id="{44FC8D22-3AFE-53DA-A3BF-FCF27BE65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9DE39-6FF5-01BD-E4E1-32394D6DD491}"/>
              </a:ext>
            </a:extLst>
          </p:cNvPr>
          <p:cNvSpPr>
            <a:spLocks noGrp="1"/>
          </p:cNvSpPr>
          <p:nvPr>
            <p:ph type="sldNum" sz="quarter" idx="12"/>
          </p:nvPr>
        </p:nvSpPr>
        <p:spPr/>
        <p:txBody>
          <a:bodyPr/>
          <a:lstStyle/>
          <a:p>
            <a:fld id="{D7DA109B-C82A-43CD-A708-C06A71B1734C}" type="slidenum">
              <a:rPr lang="en-US" smtClean="0"/>
              <a:t>‹#›</a:t>
            </a:fld>
            <a:endParaRPr lang="en-US"/>
          </a:p>
        </p:txBody>
      </p:sp>
    </p:spTree>
    <p:extLst>
      <p:ext uri="{BB962C8B-B14F-4D97-AF65-F5344CB8AC3E}">
        <p14:creationId xmlns:p14="http://schemas.microsoft.com/office/powerpoint/2010/main" val="279373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205B"/>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57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EDA8B1-179A-1843-A6E9-017873C18F45}"/>
              </a:ext>
            </a:extLst>
          </p:cNvPr>
          <p:cNvSpPr/>
          <p:nvPr userDrawn="1"/>
        </p:nvSpPr>
        <p:spPr>
          <a:xfrm>
            <a:off x="0" y="4765041"/>
            <a:ext cx="12192000" cy="2092960"/>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1076960"/>
            <a:ext cx="7654835" cy="2941003"/>
          </a:xfrm>
          <a:prstGeom prst="rect">
            <a:avLst/>
          </a:prstGeom>
        </p:spPr>
        <p:txBody>
          <a:bodyPr anchor="b">
            <a:normAutofit/>
          </a:bodyPr>
          <a:lstStyle>
            <a:lvl1pPr algn="l">
              <a:defRPr lang="en-US" sz="6000" smtClean="0">
                <a:solidFill>
                  <a:schemeClr val="bg1"/>
                </a:solidFill>
                <a:effectLst/>
                <a:latin typeface="Georgia" panose="02040502050405020303" pitchFamily="18" charset="0"/>
              </a:defRPr>
            </a:lvl1pPr>
          </a:lstStyle>
          <a:p>
            <a:r>
              <a:rPr lang="en-US" dirty="0"/>
              <a:t>Presentation Title</a:t>
            </a:r>
          </a:p>
        </p:txBody>
      </p:sp>
      <p:sp>
        <p:nvSpPr>
          <p:cNvPr id="3" name="Subtitle 2">
            <a:extLst>
              <a:ext uri="{FF2B5EF4-FFF2-40B4-BE49-F238E27FC236}">
                <a16:creationId xmlns:a16="http://schemas.microsoft.com/office/drawing/2014/main" id="{5DD61C20-A6A1-6F4C-B6E2-BEE27445FB7D}"/>
              </a:ext>
            </a:extLst>
          </p:cNvPr>
          <p:cNvSpPr>
            <a:spLocks noGrp="1"/>
          </p:cNvSpPr>
          <p:nvPr>
            <p:ph type="subTitle" idx="1" hasCustomPrompt="1"/>
          </p:nvPr>
        </p:nvSpPr>
        <p:spPr>
          <a:xfrm>
            <a:off x="503645" y="5044033"/>
            <a:ext cx="7654835" cy="422047"/>
          </a:xfrm>
          <a:prstGeom prst="rect">
            <a:avLst/>
          </a:prstGeom>
        </p:spPr>
        <p:txBody>
          <a:bodyPr anchor="t">
            <a:normAutofit/>
          </a:bodyPr>
          <a:lstStyle>
            <a:lvl1pPr marL="0" indent="0" algn="l">
              <a:buNone/>
              <a:defRPr lang="en-US" sz="2300" b="1"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sp>
        <p:nvSpPr>
          <p:cNvPr id="14" name="Subtitle 2">
            <a:extLst>
              <a:ext uri="{FF2B5EF4-FFF2-40B4-BE49-F238E27FC236}">
                <a16:creationId xmlns:a16="http://schemas.microsoft.com/office/drawing/2014/main" id="{BFA84954-12D9-E046-9722-0C6D198CD414}"/>
              </a:ext>
            </a:extLst>
          </p:cNvPr>
          <p:cNvSpPr txBox="1">
            <a:spLocks/>
          </p:cNvSpPr>
          <p:nvPr userDrawn="1"/>
        </p:nvSpPr>
        <p:spPr>
          <a:xfrm>
            <a:off x="4091510" y="634998"/>
            <a:ext cx="7654835" cy="4220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200" b="1" kern="1200"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b="0" dirty="0">
                <a:solidFill>
                  <a:srgbClr val="00205B"/>
                </a:solidFill>
              </a:rPr>
              <a:t>Event title/location if applicable</a:t>
            </a:r>
          </a:p>
        </p:txBody>
      </p:sp>
      <p:sp>
        <p:nvSpPr>
          <p:cNvPr id="22" name="Text Placeholder 21">
            <a:extLst>
              <a:ext uri="{FF2B5EF4-FFF2-40B4-BE49-F238E27FC236}">
                <a16:creationId xmlns:a16="http://schemas.microsoft.com/office/drawing/2014/main" id="{0AC367EA-F526-B84C-81D7-C1B52EF5C593}"/>
              </a:ext>
            </a:extLst>
          </p:cNvPr>
          <p:cNvSpPr>
            <a:spLocks noGrp="1"/>
          </p:cNvSpPr>
          <p:nvPr>
            <p:ph type="body" sz="quarter" idx="10" hasCustomPrompt="1"/>
          </p:nvPr>
        </p:nvSpPr>
        <p:spPr>
          <a:xfrm>
            <a:off x="503645" y="5505909"/>
            <a:ext cx="7654834" cy="422275"/>
          </a:xfrm>
          <a:prstGeom prst="rect">
            <a:avLst/>
          </a:prstGeom>
        </p:spPr>
        <p:txBody>
          <a:bodyPr anchor="t"/>
          <a:lstStyle>
            <a:lvl1pPr marL="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Title, Department (if applicable)</a:t>
            </a:r>
          </a:p>
        </p:txBody>
      </p:sp>
      <p:sp>
        <p:nvSpPr>
          <p:cNvPr id="8" name="Text Placeholder 7">
            <a:extLst>
              <a:ext uri="{FF2B5EF4-FFF2-40B4-BE49-F238E27FC236}">
                <a16:creationId xmlns:a16="http://schemas.microsoft.com/office/drawing/2014/main" id="{781490E3-C595-D249-9E52-3EEAADE5596A}"/>
              </a:ext>
            </a:extLst>
          </p:cNvPr>
          <p:cNvSpPr>
            <a:spLocks noGrp="1"/>
          </p:cNvSpPr>
          <p:nvPr>
            <p:ph type="body" sz="quarter" idx="11" hasCustomPrompt="1"/>
          </p:nvPr>
        </p:nvSpPr>
        <p:spPr>
          <a:xfrm>
            <a:off x="5779169" y="94977"/>
            <a:ext cx="6019800" cy="330836"/>
          </a:xfrm>
          <a:prstGeom prst="rect">
            <a:avLst/>
          </a:prstGeom>
        </p:spPr>
        <p:txBody>
          <a:bodyPr/>
          <a:lstStyle>
            <a:lvl1pPr marL="0" indent="0" algn="r">
              <a:buNone/>
              <a:defRPr sz="1500">
                <a:solidFill>
                  <a:srgbClr val="00205B"/>
                </a:solidFill>
                <a:latin typeface="Verdana" panose="020B0604030504040204" pitchFamily="34" charset="0"/>
                <a:ea typeface="Verdana" panose="020B0604030504040204" pitchFamily="34" charset="0"/>
                <a:cs typeface="Verdana" panose="020B060403050404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Event title/facility/location (if applicable)</a:t>
            </a:r>
          </a:p>
        </p:txBody>
      </p:sp>
      <p:pic>
        <p:nvPicPr>
          <p:cNvPr id="6" name="Picture 5" descr="A close up of a sign&#10;&#10;Description automatically generated">
            <a:extLst>
              <a:ext uri="{FF2B5EF4-FFF2-40B4-BE49-F238E27FC236}">
                <a16:creationId xmlns:a16="http://schemas.microsoft.com/office/drawing/2014/main" id="{8535FFB4-787A-6F49-83FD-DA6678389BC9}"/>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683316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EDED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884446"/>
            <a:ext cx="10627417" cy="1032279"/>
          </a:xfrm>
          <a:prstGeom prst="rect">
            <a:avLst/>
          </a:prstGeom>
        </p:spPr>
        <p:txBody>
          <a:bodyPr anchor="t">
            <a:normAutofit/>
          </a:bodyPr>
          <a:lstStyle>
            <a:lvl1pPr algn="l">
              <a:defRPr lang="en-US" sz="3400" smtClean="0">
                <a:solidFill>
                  <a:srgbClr val="007EB4"/>
                </a:solidFill>
                <a:effectLst/>
                <a:latin typeface="Georgia" panose="02040502050405020303" pitchFamily="18" charset="0"/>
              </a:defRPr>
            </a:lvl1pPr>
          </a:lstStyle>
          <a:p>
            <a:r>
              <a:rPr lang="en-US" dirty="0"/>
              <a:t>Today’s Agenda Title</a:t>
            </a:r>
          </a:p>
        </p:txBody>
      </p:sp>
      <p:sp>
        <p:nvSpPr>
          <p:cNvPr id="5" name="Text Placeholder 4">
            <a:extLst>
              <a:ext uri="{FF2B5EF4-FFF2-40B4-BE49-F238E27FC236}">
                <a16:creationId xmlns:a16="http://schemas.microsoft.com/office/drawing/2014/main" id="{79C16DA2-C28B-964B-B936-68812D60CDC4}"/>
              </a:ext>
            </a:extLst>
          </p:cNvPr>
          <p:cNvSpPr>
            <a:spLocks noGrp="1"/>
          </p:cNvSpPr>
          <p:nvPr>
            <p:ph type="body" sz="quarter" idx="10"/>
          </p:nvPr>
        </p:nvSpPr>
        <p:spPr>
          <a:xfrm>
            <a:off x="503238" y="2074987"/>
            <a:ext cx="10627417" cy="4510451"/>
          </a:xfrm>
          <a:prstGeom prst="rect">
            <a:avLst/>
          </a:prstGeom>
        </p:spPr>
        <p:txBody>
          <a:bodyPr/>
          <a:lstStyle>
            <a:lvl1pPr marL="457200" indent="-457200">
              <a:buFont typeface="+mj-lt"/>
              <a:buAutoNum type="arabicPeriod"/>
              <a:defRPr sz="23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914400" indent="-457200">
              <a:buFont typeface="+mj-lt"/>
              <a:buAutoNum type="arabicPeriod"/>
              <a:defRPr sz="20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marL="1257300" indent="-342900">
              <a:buFont typeface="+mj-lt"/>
              <a:buAutoNum type="arabicPeriod"/>
              <a:defRPr sz="18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DBB5BD59-51FD-EB40-BB65-571CB11723BB}"/>
              </a:ext>
            </a:extLst>
          </p:cNvPr>
          <p:cNvSpPr/>
          <p:nvPr userDrawn="1"/>
        </p:nvSpPr>
        <p:spPr>
          <a:xfrm>
            <a:off x="0" y="1"/>
            <a:ext cx="12192000" cy="57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FED78696-DAE6-3F46-94C3-566426454F57}"/>
              </a:ext>
            </a:extLst>
          </p:cNvPr>
          <p:cNvPicPr>
            <a:picLocks noChangeAspect="1"/>
          </p:cNvPicPr>
          <p:nvPr userDrawn="1"/>
        </p:nvPicPr>
        <p:blipFill>
          <a:blip r:embed="rId2"/>
          <a:stretch>
            <a:fillRect/>
          </a:stretch>
        </p:blipFill>
        <p:spPr>
          <a:xfrm>
            <a:off x="607162" y="119669"/>
            <a:ext cx="2152663" cy="363654"/>
          </a:xfrm>
          <a:prstGeom prst="rect">
            <a:avLst/>
          </a:prstGeom>
        </p:spPr>
      </p:pic>
    </p:spTree>
    <p:extLst>
      <p:ext uri="{BB962C8B-B14F-4D97-AF65-F5344CB8AC3E}">
        <p14:creationId xmlns:p14="http://schemas.microsoft.com/office/powerpoint/2010/main" val="340370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7FDD-4332-1801-1042-95D6A63A37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CC982-89E2-15C9-E5F1-98C937FA4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5BC4A-DCC2-AD9E-92BE-0D3DF2FE62C9}"/>
              </a:ext>
            </a:extLst>
          </p:cNvPr>
          <p:cNvSpPr>
            <a:spLocks noGrp="1"/>
          </p:cNvSpPr>
          <p:nvPr>
            <p:ph type="dt" sz="half" idx="10"/>
          </p:nvPr>
        </p:nvSpPr>
        <p:spPr/>
        <p:txBody>
          <a:bodyPr/>
          <a:lstStyle/>
          <a:p>
            <a:fld id="{E33F98BD-238A-4A18-BA62-7306ACEF4D27}" type="datetimeFigureOut">
              <a:rPr lang="en-US" smtClean="0"/>
              <a:t>4/6/2026</a:t>
            </a:fld>
            <a:endParaRPr lang="en-US"/>
          </a:p>
        </p:txBody>
      </p:sp>
      <p:sp>
        <p:nvSpPr>
          <p:cNvPr id="5" name="Footer Placeholder 4">
            <a:extLst>
              <a:ext uri="{FF2B5EF4-FFF2-40B4-BE49-F238E27FC236}">
                <a16:creationId xmlns:a16="http://schemas.microsoft.com/office/drawing/2014/main" id="{0A9470B1-DFAC-E1D4-B201-7D35CBB43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73854-9683-A6C8-C5DA-1D601B5B7461}"/>
              </a:ext>
            </a:extLst>
          </p:cNvPr>
          <p:cNvSpPr>
            <a:spLocks noGrp="1"/>
          </p:cNvSpPr>
          <p:nvPr>
            <p:ph type="sldNum" sz="quarter" idx="12"/>
          </p:nvPr>
        </p:nvSpPr>
        <p:spPr/>
        <p:txBody>
          <a:bodyPr/>
          <a:lstStyle/>
          <a:p>
            <a:fld id="{D7DA109B-C82A-43CD-A708-C06A71B1734C}" type="slidenum">
              <a:rPr lang="en-US" smtClean="0"/>
              <a:t>‹#›</a:t>
            </a:fld>
            <a:endParaRPr lang="en-US"/>
          </a:p>
        </p:txBody>
      </p:sp>
    </p:spTree>
    <p:extLst>
      <p:ext uri="{BB962C8B-B14F-4D97-AF65-F5344CB8AC3E}">
        <p14:creationId xmlns:p14="http://schemas.microsoft.com/office/powerpoint/2010/main" val="408285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5529-86D2-F351-618F-9B36092E39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C21DBA-8437-1880-B166-06084791EC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E49C5E-6256-A203-A1B1-B8743CACEC2E}"/>
              </a:ext>
            </a:extLst>
          </p:cNvPr>
          <p:cNvSpPr>
            <a:spLocks noGrp="1"/>
          </p:cNvSpPr>
          <p:nvPr>
            <p:ph type="dt" sz="half" idx="10"/>
          </p:nvPr>
        </p:nvSpPr>
        <p:spPr/>
        <p:txBody>
          <a:bodyPr/>
          <a:lstStyle/>
          <a:p>
            <a:fld id="{E33F98BD-238A-4A18-BA62-7306ACEF4D27}" type="datetimeFigureOut">
              <a:rPr lang="en-US" smtClean="0"/>
              <a:t>4/6/2026</a:t>
            </a:fld>
            <a:endParaRPr lang="en-US"/>
          </a:p>
        </p:txBody>
      </p:sp>
      <p:sp>
        <p:nvSpPr>
          <p:cNvPr id="5" name="Footer Placeholder 4">
            <a:extLst>
              <a:ext uri="{FF2B5EF4-FFF2-40B4-BE49-F238E27FC236}">
                <a16:creationId xmlns:a16="http://schemas.microsoft.com/office/drawing/2014/main" id="{3AC4E429-3B40-7697-5AEB-6C386A0D2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66E3B-2E33-BD6E-5162-44C2B29F4F4B}"/>
              </a:ext>
            </a:extLst>
          </p:cNvPr>
          <p:cNvSpPr>
            <a:spLocks noGrp="1"/>
          </p:cNvSpPr>
          <p:nvPr>
            <p:ph type="sldNum" sz="quarter" idx="12"/>
          </p:nvPr>
        </p:nvSpPr>
        <p:spPr/>
        <p:txBody>
          <a:bodyPr/>
          <a:lstStyle/>
          <a:p>
            <a:fld id="{D7DA109B-C82A-43CD-A708-C06A71B1734C}" type="slidenum">
              <a:rPr lang="en-US" smtClean="0"/>
              <a:t>‹#›</a:t>
            </a:fld>
            <a:endParaRPr lang="en-US"/>
          </a:p>
        </p:txBody>
      </p:sp>
    </p:spTree>
    <p:extLst>
      <p:ext uri="{BB962C8B-B14F-4D97-AF65-F5344CB8AC3E}">
        <p14:creationId xmlns:p14="http://schemas.microsoft.com/office/powerpoint/2010/main" val="258069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92F1-AC07-2382-DAD9-DA4FA7B953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57673-EA67-E915-B221-83FEAC4638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509FEA-BBE3-C7EF-B82F-B8A5077865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24A500-6E4B-FE98-DA67-68EB9A6F1C95}"/>
              </a:ext>
            </a:extLst>
          </p:cNvPr>
          <p:cNvSpPr>
            <a:spLocks noGrp="1"/>
          </p:cNvSpPr>
          <p:nvPr>
            <p:ph type="dt" sz="half" idx="10"/>
          </p:nvPr>
        </p:nvSpPr>
        <p:spPr/>
        <p:txBody>
          <a:bodyPr/>
          <a:lstStyle/>
          <a:p>
            <a:fld id="{E33F98BD-238A-4A18-BA62-7306ACEF4D27}" type="datetimeFigureOut">
              <a:rPr lang="en-US" smtClean="0"/>
              <a:t>4/6/2026</a:t>
            </a:fld>
            <a:endParaRPr lang="en-US"/>
          </a:p>
        </p:txBody>
      </p:sp>
      <p:sp>
        <p:nvSpPr>
          <p:cNvPr id="6" name="Footer Placeholder 5">
            <a:extLst>
              <a:ext uri="{FF2B5EF4-FFF2-40B4-BE49-F238E27FC236}">
                <a16:creationId xmlns:a16="http://schemas.microsoft.com/office/drawing/2014/main" id="{EAAC7EEC-4896-E570-A37D-2E7D77BFA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5BA230-AD22-AF84-3C6C-94109754B35F}"/>
              </a:ext>
            </a:extLst>
          </p:cNvPr>
          <p:cNvSpPr>
            <a:spLocks noGrp="1"/>
          </p:cNvSpPr>
          <p:nvPr>
            <p:ph type="sldNum" sz="quarter" idx="12"/>
          </p:nvPr>
        </p:nvSpPr>
        <p:spPr/>
        <p:txBody>
          <a:bodyPr/>
          <a:lstStyle/>
          <a:p>
            <a:fld id="{D7DA109B-C82A-43CD-A708-C06A71B1734C}" type="slidenum">
              <a:rPr lang="en-US" smtClean="0"/>
              <a:t>‹#›</a:t>
            </a:fld>
            <a:endParaRPr lang="en-US"/>
          </a:p>
        </p:txBody>
      </p:sp>
    </p:spTree>
    <p:extLst>
      <p:ext uri="{BB962C8B-B14F-4D97-AF65-F5344CB8AC3E}">
        <p14:creationId xmlns:p14="http://schemas.microsoft.com/office/powerpoint/2010/main" val="161532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7688-367D-C9C5-867E-A49035DD28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466393-FF5A-5199-E9E3-7A0F2618C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66FAF-C648-058C-BB4E-6BDAE4189B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34AD25-874A-7272-FFE8-F56D8DC8D4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348C0-2FF2-5BE7-D253-9504A918B5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81E1C4-CB73-CA4C-8DE7-264823A25235}"/>
              </a:ext>
            </a:extLst>
          </p:cNvPr>
          <p:cNvSpPr>
            <a:spLocks noGrp="1"/>
          </p:cNvSpPr>
          <p:nvPr>
            <p:ph type="dt" sz="half" idx="10"/>
          </p:nvPr>
        </p:nvSpPr>
        <p:spPr/>
        <p:txBody>
          <a:bodyPr/>
          <a:lstStyle/>
          <a:p>
            <a:fld id="{E33F98BD-238A-4A18-BA62-7306ACEF4D27}" type="datetimeFigureOut">
              <a:rPr lang="en-US" smtClean="0"/>
              <a:t>4/6/2026</a:t>
            </a:fld>
            <a:endParaRPr lang="en-US"/>
          </a:p>
        </p:txBody>
      </p:sp>
      <p:sp>
        <p:nvSpPr>
          <p:cNvPr id="8" name="Footer Placeholder 7">
            <a:extLst>
              <a:ext uri="{FF2B5EF4-FFF2-40B4-BE49-F238E27FC236}">
                <a16:creationId xmlns:a16="http://schemas.microsoft.com/office/drawing/2014/main" id="{274C09A8-CF1E-5283-F2A8-5C6EB0F651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B1304D-F715-3AA9-B3AB-AE19EB40C8A0}"/>
              </a:ext>
            </a:extLst>
          </p:cNvPr>
          <p:cNvSpPr>
            <a:spLocks noGrp="1"/>
          </p:cNvSpPr>
          <p:nvPr>
            <p:ph type="sldNum" sz="quarter" idx="12"/>
          </p:nvPr>
        </p:nvSpPr>
        <p:spPr/>
        <p:txBody>
          <a:bodyPr/>
          <a:lstStyle/>
          <a:p>
            <a:fld id="{D7DA109B-C82A-43CD-A708-C06A71B1734C}" type="slidenum">
              <a:rPr lang="en-US" smtClean="0"/>
              <a:t>‹#›</a:t>
            </a:fld>
            <a:endParaRPr lang="en-US"/>
          </a:p>
        </p:txBody>
      </p:sp>
    </p:spTree>
    <p:extLst>
      <p:ext uri="{BB962C8B-B14F-4D97-AF65-F5344CB8AC3E}">
        <p14:creationId xmlns:p14="http://schemas.microsoft.com/office/powerpoint/2010/main" val="231165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92984-7F59-FA1D-CFB9-DC03B1233F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EA666A-E0EB-84F2-965A-0B0049EAA491}"/>
              </a:ext>
            </a:extLst>
          </p:cNvPr>
          <p:cNvSpPr>
            <a:spLocks noGrp="1"/>
          </p:cNvSpPr>
          <p:nvPr>
            <p:ph type="dt" sz="half" idx="10"/>
          </p:nvPr>
        </p:nvSpPr>
        <p:spPr/>
        <p:txBody>
          <a:bodyPr/>
          <a:lstStyle/>
          <a:p>
            <a:fld id="{E33F98BD-238A-4A18-BA62-7306ACEF4D27}" type="datetimeFigureOut">
              <a:rPr lang="en-US" smtClean="0"/>
              <a:t>4/6/2026</a:t>
            </a:fld>
            <a:endParaRPr lang="en-US"/>
          </a:p>
        </p:txBody>
      </p:sp>
      <p:sp>
        <p:nvSpPr>
          <p:cNvPr id="4" name="Footer Placeholder 3">
            <a:extLst>
              <a:ext uri="{FF2B5EF4-FFF2-40B4-BE49-F238E27FC236}">
                <a16:creationId xmlns:a16="http://schemas.microsoft.com/office/drawing/2014/main" id="{A0BC66CE-8039-6B47-92F5-62A76816D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ECD010-18DC-D499-4A72-DB919C93531E}"/>
              </a:ext>
            </a:extLst>
          </p:cNvPr>
          <p:cNvSpPr>
            <a:spLocks noGrp="1"/>
          </p:cNvSpPr>
          <p:nvPr>
            <p:ph type="sldNum" sz="quarter" idx="12"/>
          </p:nvPr>
        </p:nvSpPr>
        <p:spPr/>
        <p:txBody>
          <a:bodyPr/>
          <a:lstStyle/>
          <a:p>
            <a:fld id="{D7DA109B-C82A-43CD-A708-C06A71B1734C}" type="slidenum">
              <a:rPr lang="en-US" smtClean="0"/>
              <a:t>‹#›</a:t>
            </a:fld>
            <a:endParaRPr lang="en-US"/>
          </a:p>
        </p:txBody>
      </p:sp>
    </p:spTree>
    <p:extLst>
      <p:ext uri="{BB962C8B-B14F-4D97-AF65-F5344CB8AC3E}">
        <p14:creationId xmlns:p14="http://schemas.microsoft.com/office/powerpoint/2010/main" val="258156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0F376F-93C8-E1D3-7C4D-6368D99E2D5D}"/>
              </a:ext>
            </a:extLst>
          </p:cNvPr>
          <p:cNvSpPr>
            <a:spLocks noGrp="1"/>
          </p:cNvSpPr>
          <p:nvPr>
            <p:ph type="dt" sz="half" idx="10"/>
          </p:nvPr>
        </p:nvSpPr>
        <p:spPr/>
        <p:txBody>
          <a:bodyPr/>
          <a:lstStyle/>
          <a:p>
            <a:fld id="{E33F98BD-238A-4A18-BA62-7306ACEF4D27}" type="datetimeFigureOut">
              <a:rPr lang="en-US" smtClean="0"/>
              <a:t>4/6/2026</a:t>
            </a:fld>
            <a:endParaRPr lang="en-US"/>
          </a:p>
        </p:txBody>
      </p:sp>
      <p:sp>
        <p:nvSpPr>
          <p:cNvPr id="3" name="Footer Placeholder 2">
            <a:extLst>
              <a:ext uri="{FF2B5EF4-FFF2-40B4-BE49-F238E27FC236}">
                <a16:creationId xmlns:a16="http://schemas.microsoft.com/office/drawing/2014/main" id="{89DBD349-9832-26FC-DCBF-39239FC7C2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426A79-C4ED-674D-DAF2-FD4267B0F2E7}"/>
              </a:ext>
            </a:extLst>
          </p:cNvPr>
          <p:cNvSpPr>
            <a:spLocks noGrp="1"/>
          </p:cNvSpPr>
          <p:nvPr>
            <p:ph type="sldNum" sz="quarter" idx="12"/>
          </p:nvPr>
        </p:nvSpPr>
        <p:spPr/>
        <p:txBody>
          <a:bodyPr/>
          <a:lstStyle/>
          <a:p>
            <a:fld id="{D7DA109B-C82A-43CD-A708-C06A71B1734C}" type="slidenum">
              <a:rPr lang="en-US" smtClean="0"/>
              <a:t>‹#›</a:t>
            </a:fld>
            <a:endParaRPr lang="en-US"/>
          </a:p>
        </p:txBody>
      </p:sp>
    </p:spTree>
    <p:extLst>
      <p:ext uri="{BB962C8B-B14F-4D97-AF65-F5344CB8AC3E}">
        <p14:creationId xmlns:p14="http://schemas.microsoft.com/office/powerpoint/2010/main" val="170151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ED18-F439-B91F-0F23-2B84EFCDF8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0C068B-F851-27F3-B003-B4E99B0D1D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E2FAF5-3813-12E4-B9F9-21E098633A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7DF03-AAF2-03C4-2D0A-DB8FB86F95B4}"/>
              </a:ext>
            </a:extLst>
          </p:cNvPr>
          <p:cNvSpPr>
            <a:spLocks noGrp="1"/>
          </p:cNvSpPr>
          <p:nvPr>
            <p:ph type="dt" sz="half" idx="10"/>
          </p:nvPr>
        </p:nvSpPr>
        <p:spPr/>
        <p:txBody>
          <a:bodyPr/>
          <a:lstStyle/>
          <a:p>
            <a:fld id="{E33F98BD-238A-4A18-BA62-7306ACEF4D27}" type="datetimeFigureOut">
              <a:rPr lang="en-US" smtClean="0"/>
              <a:t>4/6/2026</a:t>
            </a:fld>
            <a:endParaRPr lang="en-US"/>
          </a:p>
        </p:txBody>
      </p:sp>
      <p:sp>
        <p:nvSpPr>
          <p:cNvPr id="6" name="Footer Placeholder 5">
            <a:extLst>
              <a:ext uri="{FF2B5EF4-FFF2-40B4-BE49-F238E27FC236}">
                <a16:creationId xmlns:a16="http://schemas.microsoft.com/office/drawing/2014/main" id="{4386DEAD-3590-9E70-A858-462D00F2F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AE347-1A11-6958-467D-EC58208A849C}"/>
              </a:ext>
            </a:extLst>
          </p:cNvPr>
          <p:cNvSpPr>
            <a:spLocks noGrp="1"/>
          </p:cNvSpPr>
          <p:nvPr>
            <p:ph type="sldNum" sz="quarter" idx="12"/>
          </p:nvPr>
        </p:nvSpPr>
        <p:spPr/>
        <p:txBody>
          <a:bodyPr/>
          <a:lstStyle/>
          <a:p>
            <a:fld id="{D7DA109B-C82A-43CD-A708-C06A71B1734C}" type="slidenum">
              <a:rPr lang="en-US" smtClean="0"/>
              <a:t>‹#›</a:t>
            </a:fld>
            <a:endParaRPr lang="en-US"/>
          </a:p>
        </p:txBody>
      </p:sp>
    </p:spTree>
    <p:extLst>
      <p:ext uri="{BB962C8B-B14F-4D97-AF65-F5344CB8AC3E}">
        <p14:creationId xmlns:p14="http://schemas.microsoft.com/office/powerpoint/2010/main" val="249533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2E56-DD26-E8EC-B052-6F8D46C1D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D96973-AB28-3C7F-1D8C-2795ABCCA6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36D20C-3E03-08AC-BD34-94CF657A0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640932-2477-2F5E-9A9A-9229DDEEA982}"/>
              </a:ext>
            </a:extLst>
          </p:cNvPr>
          <p:cNvSpPr>
            <a:spLocks noGrp="1"/>
          </p:cNvSpPr>
          <p:nvPr>
            <p:ph type="dt" sz="half" idx="10"/>
          </p:nvPr>
        </p:nvSpPr>
        <p:spPr/>
        <p:txBody>
          <a:bodyPr/>
          <a:lstStyle/>
          <a:p>
            <a:fld id="{E33F98BD-238A-4A18-BA62-7306ACEF4D27}" type="datetimeFigureOut">
              <a:rPr lang="en-US" smtClean="0"/>
              <a:t>4/6/2026</a:t>
            </a:fld>
            <a:endParaRPr lang="en-US"/>
          </a:p>
        </p:txBody>
      </p:sp>
      <p:sp>
        <p:nvSpPr>
          <p:cNvPr id="6" name="Footer Placeholder 5">
            <a:extLst>
              <a:ext uri="{FF2B5EF4-FFF2-40B4-BE49-F238E27FC236}">
                <a16:creationId xmlns:a16="http://schemas.microsoft.com/office/drawing/2014/main" id="{8B183FA9-DD98-6A39-0692-5C6BD9BA4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8F5AE-CEBC-4656-A676-A81B921E8ECA}"/>
              </a:ext>
            </a:extLst>
          </p:cNvPr>
          <p:cNvSpPr>
            <a:spLocks noGrp="1"/>
          </p:cNvSpPr>
          <p:nvPr>
            <p:ph type="sldNum" sz="quarter" idx="12"/>
          </p:nvPr>
        </p:nvSpPr>
        <p:spPr/>
        <p:txBody>
          <a:bodyPr/>
          <a:lstStyle/>
          <a:p>
            <a:fld id="{D7DA109B-C82A-43CD-A708-C06A71B1734C}" type="slidenum">
              <a:rPr lang="en-US" smtClean="0"/>
              <a:t>‹#›</a:t>
            </a:fld>
            <a:endParaRPr lang="en-US"/>
          </a:p>
        </p:txBody>
      </p:sp>
    </p:spTree>
    <p:extLst>
      <p:ext uri="{BB962C8B-B14F-4D97-AF65-F5344CB8AC3E}">
        <p14:creationId xmlns:p14="http://schemas.microsoft.com/office/powerpoint/2010/main" val="51046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48A43-7EE6-440C-1197-76340A3E0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C9E13D-B111-C4B0-45EE-B094B887E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48395-98E8-145C-FAAF-C63B3BD4A2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3F98BD-238A-4A18-BA62-7306ACEF4D27}" type="datetimeFigureOut">
              <a:rPr lang="en-US" smtClean="0"/>
              <a:t>4/6/2026</a:t>
            </a:fld>
            <a:endParaRPr lang="en-US"/>
          </a:p>
        </p:txBody>
      </p:sp>
      <p:sp>
        <p:nvSpPr>
          <p:cNvPr id="5" name="Footer Placeholder 4">
            <a:extLst>
              <a:ext uri="{FF2B5EF4-FFF2-40B4-BE49-F238E27FC236}">
                <a16:creationId xmlns:a16="http://schemas.microsoft.com/office/drawing/2014/main" id="{1887332C-CD07-C582-2240-95E3CA647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45A8DF4-FE17-DEF2-E8B4-B68FAA636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DA109B-C82A-43CD-A708-C06A71B1734C}" type="slidenum">
              <a:rPr lang="en-US" smtClean="0"/>
              <a:t>‹#›</a:t>
            </a:fld>
            <a:endParaRPr lang="en-US"/>
          </a:p>
        </p:txBody>
      </p:sp>
    </p:spTree>
    <p:extLst>
      <p:ext uri="{BB962C8B-B14F-4D97-AF65-F5344CB8AC3E}">
        <p14:creationId xmlns:p14="http://schemas.microsoft.com/office/powerpoint/2010/main" val="1797188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en.wikipedia.org/wiki/Anterior_interventricular_sulcu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mailto:Nafis.Shamsid-Deen@Bannerhealth.com" TargetMode="External"/><Relationship Id="rId2" Type="http://schemas.openxmlformats.org/officeDocument/2006/relationships/image" Target="../media/image37.jfif"/><Relationship Id="rId1" Type="http://schemas.openxmlformats.org/officeDocument/2006/relationships/slideLayout" Target="../slideLayouts/slideLayout2.xml"/><Relationship Id="rId4" Type="http://schemas.openxmlformats.org/officeDocument/2006/relationships/hyperlink" Target="mailto:nshamsid@arizona.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6738-5534-A755-041E-55484E3617EE}"/>
              </a:ext>
            </a:extLst>
          </p:cNvPr>
          <p:cNvSpPr>
            <a:spLocks noGrp="1"/>
          </p:cNvSpPr>
          <p:nvPr>
            <p:ph type="ctrTitle"/>
          </p:nvPr>
        </p:nvSpPr>
        <p:spPr/>
        <p:txBody>
          <a:bodyPr>
            <a:normAutofit/>
          </a:bodyPr>
          <a:lstStyle/>
          <a:p>
            <a:r>
              <a:rPr lang="en-US" sz="4800" b="1" dirty="0">
                <a:solidFill>
                  <a:srgbClr val="D1D5DB"/>
                </a:solidFill>
              </a:rPr>
              <a:t>Pulmonary Arterial Hypertension a Disease State Overview</a:t>
            </a:r>
            <a:endParaRPr lang="en-US" sz="4800" b="1" dirty="0"/>
          </a:p>
        </p:txBody>
      </p:sp>
      <p:sp>
        <p:nvSpPr>
          <p:cNvPr id="3" name="Subtitle 2">
            <a:extLst>
              <a:ext uri="{FF2B5EF4-FFF2-40B4-BE49-F238E27FC236}">
                <a16:creationId xmlns:a16="http://schemas.microsoft.com/office/drawing/2014/main" id="{D28BB489-3409-5E2E-C52D-4C904E74E4DA}"/>
              </a:ext>
            </a:extLst>
          </p:cNvPr>
          <p:cNvSpPr>
            <a:spLocks noGrp="1"/>
          </p:cNvSpPr>
          <p:nvPr>
            <p:ph type="subTitle" idx="1"/>
          </p:nvPr>
        </p:nvSpPr>
        <p:spPr/>
        <p:txBody>
          <a:bodyPr/>
          <a:lstStyle/>
          <a:p>
            <a:r>
              <a:rPr lang="en-US" dirty="0"/>
              <a:t>Nafis Shamsid-Deen, MD, FCCP</a:t>
            </a:r>
          </a:p>
        </p:txBody>
      </p:sp>
      <p:pic>
        <p:nvPicPr>
          <p:cNvPr id="6" name="Picture 5" descr="Diagram&#10;&#10;Description automatically generated">
            <a:extLst>
              <a:ext uri="{FF2B5EF4-FFF2-40B4-BE49-F238E27FC236}">
                <a16:creationId xmlns:a16="http://schemas.microsoft.com/office/drawing/2014/main" id="{13C4CBAB-05CD-9B70-0BD2-94930645089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67344" y="1551412"/>
            <a:ext cx="3357417" cy="2842613"/>
          </a:xfrm>
          <a:prstGeom prst="rect">
            <a:avLst/>
          </a:prstGeom>
        </p:spPr>
      </p:pic>
      <p:sp>
        <p:nvSpPr>
          <p:cNvPr id="5" name="Subtitle 2">
            <a:extLst>
              <a:ext uri="{FF2B5EF4-FFF2-40B4-BE49-F238E27FC236}">
                <a16:creationId xmlns:a16="http://schemas.microsoft.com/office/drawing/2014/main" id="{B2B08316-D129-E499-7378-5A5465CDA1F4}"/>
              </a:ext>
            </a:extLst>
          </p:cNvPr>
          <p:cNvSpPr>
            <a:spLocks noGrp="1"/>
          </p:cNvSpPr>
          <p:nvPr/>
        </p:nvSpPr>
        <p:spPr bwMode="white">
          <a:xfrm>
            <a:off x="583363" y="5466080"/>
            <a:ext cx="7883981" cy="838019"/>
          </a:xfrm>
          <a:prstGeom prst="rect">
            <a:avLst/>
          </a:prstGeom>
        </p:spPr>
        <p:txBody>
          <a:bodyPr vert="horz" lIns="0" tIns="0" rIns="0" bIns="0" rtlCol="0" anchor="t">
            <a:noAutofit/>
          </a:bodyPr>
          <a:lstStyle>
            <a:lvl1pPr marL="0" indent="0" algn="l" defTabSz="1219170" rtl="0" eaLnBrk="1" latinLnBrk="0" hangingPunct="1">
              <a:lnSpc>
                <a:spcPct val="90000"/>
              </a:lnSpc>
              <a:spcBef>
                <a:spcPts val="0"/>
              </a:spcBef>
              <a:buFont typeface="Aptos" panose="020B0004020202020204" pitchFamily="34" charset="0"/>
              <a:buNone/>
              <a:defRPr sz="2800" kern="1200">
                <a:solidFill>
                  <a:schemeClr val="bg1"/>
                </a:solidFill>
                <a:latin typeface="+mn-lt"/>
                <a:ea typeface="+mn-ea"/>
                <a:cs typeface="+mn-cs"/>
              </a:defRPr>
            </a:lvl1pPr>
            <a:lvl2pPr marL="609585" indent="0" algn="ctr" defTabSz="1219170" rtl="0" eaLnBrk="1" latinLnBrk="0" hangingPunct="1">
              <a:lnSpc>
                <a:spcPct val="90000"/>
              </a:lnSpc>
              <a:spcBef>
                <a:spcPts val="300"/>
              </a:spcBef>
              <a:buFont typeface="Aptos" panose="020B00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lnSpc>
                <a:spcPct val="90000"/>
              </a:lnSpc>
              <a:spcBef>
                <a:spcPts val="300"/>
              </a:spcBef>
              <a:buFont typeface="Aptos" panose="020B0004020202020204" pitchFamily="34" charset="0"/>
              <a:buNone/>
              <a:defRPr sz="1600" kern="1200">
                <a:solidFill>
                  <a:schemeClr val="tx1">
                    <a:tint val="75000"/>
                  </a:schemeClr>
                </a:solidFill>
                <a:latin typeface="+mn-lt"/>
                <a:ea typeface="+mn-ea"/>
                <a:cs typeface="+mn-cs"/>
              </a:defRPr>
            </a:lvl3pPr>
            <a:lvl4pPr marL="1828754" indent="0" algn="ctr" defTabSz="1219170" rtl="0" eaLnBrk="1" latinLnBrk="0" hangingPunct="1">
              <a:lnSpc>
                <a:spcPct val="90000"/>
              </a:lnSpc>
              <a:spcBef>
                <a:spcPts val="300"/>
              </a:spcBef>
              <a:buFont typeface="Aptos" panose="020B0004020202020204" pitchFamily="34" charset="0"/>
              <a:buNone/>
              <a:defRPr sz="1400" kern="1200">
                <a:solidFill>
                  <a:schemeClr val="tx1">
                    <a:tint val="75000"/>
                  </a:schemeClr>
                </a:solidFill>
                <a:latin typeface="+mn-lt"/>
                <a:ea typeface="+mn-ea"/>
                <a:cs typeface="+mn-cs"/>
              </a:defRPr>
            </a:lvl4pPr>
            <a:lvl5pPr marL="2438339" indent="0" algn="ctr" defTabSz="1219170" rtl="0" eaLnBrk="1" latinLnBrk="0" hangingPunct="1">
              <a:lnSpc>
                <a:spcPct val="90000"/>
              </a:lnSpc>
              <a:spcBef>
                <a:spcPts val="300"/>
              </a:spcBef>
              <a:buFont typeface="Aptos" panose="020B0004020202020204" pitchFamily="34" charset="0"/>
              <a:buNone/>
              <a:tabLst/>
              <a:defRPr sz="1200" kern="1200">
                <a:solidFill>
                  <a:schemeClr val="tx1">
                    <a:tint val="75000"/>
                  </a:schemeClr>
                </a:solidFill>
                <a:latin typeface="+mn-lt"/>
                <a:ea typeface="+mn-ea"/>
                <a:cs typeface="+mn-cs"/>
              </a:defRPr>
            </a:lvl5pPr>
            <a:lvl6pPr marL="3047924" indent="0" algn="ctr" defTabSz="1219170" rtl="0" eaLnBrk="1" latinLnBrk="0" hangingPunct="1">
              <a:lnSpc>
                <a:spcPct val="90000"/>
              </a:lnSpc>
              <a:spcBef>
                <a:spcPts val="300"/>
              </a:spcBef>
              <a:buFont typeface="Aptos" panose="020B0004020202020204" pitchFamily="34" charset="0"/>
              <a:buNone/>
              <a:defRPr sz="1100" kern="1200" baseline="0">
                <a:solidFill>
                  <a:schemeClr val="tx1">
                    <a:tint val="75000"/>
                  </a:schemeClr>
                </a:solidFill>
                <a:latin typeface="+mn-lt"/>
                <a:ea typeface="+mn-ea"/>
                <a:cs typeface="+mn-cs"/>
              </a:defRPr>
            </a:lvl6pPr>
            <a:lvl7pPr marL="3657509" indent="0" algn="ctr" defTabSz="1219170" rtl="0" eaLnBrk="1" latinLnBrk="0" hangingPunct="1">
              <a:lnSpc>
                <a:spcPct val="90000"/>
              </a:lnSpc>
              <a:spcBef>
                <a:spcPts val="300"/>
              </a:spcBef>
              <a:buFont typeface="Aptos" panose="020B0004020202020204" pitchFamily="34" charset="0"/>
              <a:buNone/>
              <a:defRPr sz="1100" kern="1200" baseline="0">
                <a:solidFill>
                  <a:schemeClr val="tx1">
                    <a:tint val="75000"/>
                  </a:schemeClr>
                </a:solidFill>
                <a:latin typeface="+mn-lt"/>
                <a:ea typeface="+mn-ea"/>
                <a:cs typeface="+mn-cs"/>
              </a:defRPr>
            </a:lvl7pPr>
            <a:lvl8pPr marL="4267093" indent="0" algn="ctr" defTabSz="1219170" rtl="0" eaLnBrk="1" latinLnBrk="0" hangingPunct="1">
              <a:lnSpc>
                <a:spcPct val="90000"/>
              </a:lnSpc>
              <a:spcBef>
                <a:spcPts val="300"/>
              </a:spcBef>
              <a:buFont typeface="Aptos" panose="020B0004020202020204" pitchFamily="34" charset="0"/>
              <a:buNone/>
              <a:defRPr sz="1100" kern="1200" baseline="0">
                <a:solidFill>
                  <a:schemeClr val="tx1">
                    <a:tint val="75000"/>
                  </a:schemeClr>
                </a:solidFill>
                <a:latin typeface="+mn-lt"/>
                <a:ea typeface="+mn-ea"/>
                <a:cs typeface="+mn-cs"/>
              </a:defRPr>
            </a:lvl8pPr>
            <a:lvl9pPr marL="4876678" indent="0" algn="ctr" defTabSz="1219170" rtl="0" eaLnBrk="1" latinLnBrk="0" hangingPunct="1">
              <a:lnSpc>
                <a:spcPct val="90000"/>
              </a:lnSpc>
              <a:spcBef>
                <a:spcPts val="300"/>
              </a:spcBef>
              <a:buFont typeface="Aptos" panose="020B0004020202020204" pitchFamily="34" charset="0"/>
              <a:buNone/>
              <a:defRPr sz="1100" kern="1200" baseline="0">
                <a:solidFill>
                  <a:schemeClr val="tx1">
                    <a:tint val="75000"/>
                  </a:schemeClr>
                </a:solidFill>
                <a:latin typeface="+mn-lt"/>
                <a:ea typeface="+mn-ea"/>
                <a:cs typeface="+mn-cs"/>
              </a:defRPr>
            </a:lvl9pPr>
          </a:lstStyle>
          <a:p>
            <a:r>
              <a:rPr lang="en-US" sz="1800" dirty="0"/>
              <a:t>Associate Clinical Professor | University of Arizona College of Medicine – Phoenix</a:t>
            </a:r>
          </a:p>
          <a:p>
            <a:r>
              <a:rPr lang="en-US" sz="1800" dirty="0"/>
              <a:t>Assistant Dean | Admissions and Recruitment</a:t>
            </a:r>
          </a:p>
          <a:p>
            <a:r>
              <a:rPr lang="en-US" sz="1800" dirty="0"/>
              <a:t>Associate Director | Banner Lung Institute Pulmonary Hypertension Program</a:t>
            </a:r>
          </a:p>
          <a:p>
            <a:r>
              <a:rPr lang="en-US" sz="1800" dirty="0"/>
              <a:t>Associate Program Director | Pulmonary and Critical Care Fellowship</a:t>
            </a:r>
          </a:p>
        </p:txBody>
      </p:sp>
    </p:spTree>
    <p:extLst>
      <p:ext uri="{BB962C8B-B14F-4D97-AF65-F5344CB8AC3E}">
        <p14:creationId xmlns:p14="http://schemas.microsoft.com/office/powerpoint/2010/main" val="245928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0B54-3587-E107-D020-A3BF8D258C7A}"/>
              </a:ext>
            </a:extLst>
          </p:cNvPr>
          <p:cNvSpPr>
            <a:spLocks noGrp="1"/>
          </p:cNvSpPr>
          <p:nvPr>
            <p:ph type="ctrTitle"/>
          </p:nvPr>
        </p:nvSpPr>
        <p:spPr/>
        <p:txBody>
          <a:bodyPr/>
          <a:lstStyle/>
          <a:p>
            <a:endParaRPr lang="en-US"/>
          </a:p>
        </p:txBody>
      </p:sp>
      <p:pic>
        <p:nvPicPr>
          <p:cNvPr id="4" name="Picture 2" descr="See the source image">
            <a:extLst>
              <a:ext uri="{FF2B5EF4-FFF2-40B4-BE49-F238E27FC236}">
                <a16:creationId xmlns:a16="http://schemas.microsoft.com/office/drawing/2014/main" id="{26DD37B0-6E4D-D33D-DD34-29EB460E01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74" r="2" b="18686"/>
          <a:stretch/>
        </p:blipFill>
        <p:spPr bwMode="auto">
          <a:xfrm>
            <a:off x="21" y="601980"/>
            <a:ext cx="12191980" cy="625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7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23D50-47D5-5070-C8F1-A77047EC994E}"/>
              </a:ext>
            </a:extLst>
          </p:cNvPr>
          <p:cNvSpPr>
            <a:spLocks noGrp="1"/>
          </p:cNvSpPr>
          <p:nvPr>
            <p:ph type="ctrTitle"/>
          </p:nvPr>
        </p:nvSpPr>
        <p:spPr>
          <a:xfrm>
            <a:off x="297905" y="2848160"/>
            <a:ext cx="5920015" cy="1622534"/>
          </a:xfrm>
        </p:spPr>
        <p:txBody>
          <a:bodyPr>
            <a:normAutofit fontScale="90000"/>
          </a:bodyPr>
          <a:lstStyle/>
          <a:p>
            <a:r>
              <a:rPr lang="en-US" dirty="0"/>
              <a:t>Remodeling is due to Disruption of Complicated Endothelial, PASMC, and other Vascular Signaling</a:t>
            </a:r>
          </a:p>
        </p:txBody>
      </p:sp>
      <p:pic>
        <p:nvPicPr>
          <p:cNvPr id="4" name="Picture 4" descr="Targeting the TGF-β signaling pathway for resolution of pulmonary arterial  hypertension: Trends in Pharmacological Sciences">
            <a:extLst>
              <a:ext uri="{FF2B5EF4-FFF2-40B4-BE49-F238E27FC236}">
                <a16:creationId xmlns:a16="http://schemas.microsoft.com/office/drawing/2014/main" id="{E28FB075-BD69-9658-3065-A3B80E3D5E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11" t="-1512" r="17546" b="7135"/>
          <a:stretch/>
        </p:blipFill>
        <p:spPr bwMode="auto">
          <a:xfrm>
            <a:off x="6492241" y="678786"/>
            <a:ext cx="4905522" cy="59612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AA2061-6002-3636-3F31-98F6F7798C73}"/>
              </a:ext>
            </a:extLst>
          </p:cNvPr>
          <p:cNvSpPr txBox="1"/>
          <p:nvPr/>
        </p:nvSpPr>
        <p:spPr>
          <a:xfrm>
            <a:off x="6347460" y="6599583"/>
            <a:ext cx="5844541" cy="307777"/>
          </a:xfrm>
          <a:prstGeom prst="rect">
            <a:avLst/>
          </a:prstGeom>
          <a:noFill/>
        </p:spPr>
        <p:txBody>
          <a:bodyPr wrap="square" rtlCol="0">
            <a:spAutoFit/>
          </a:bodyPr>
          <a:lstStyle/>
          <a:p>
            <a:pPr>
              <a:spcAft>
                <a:spcPts val="600"/>
              </a:spcAft>
            </a:pPr>
            <a:r>
              <a:rPr lang="en-US" sz="1400" b="1" dirty="0"/>
              <a:t>Source: </a:t>
            </a:r>
            <a:r>
              <a:rPr lang="en-US" sz="1400" b="1" dirty="0" err="1"/>
              <a:t>Sharmin</a:t>
            </a:r>
            <a:r>
              <a:rPr lang="en-US" sz="1400" b="1" dirty="0"/>
              <a:t>, N et al (2021) Trends in Pharmacological Sciences</a:t>
            </a:r>
          </a:p>
        </p:txBody>
      </p:sp>
    </p:spTree>
    <p:extLst>
      <p:ext uri="{BB962C8B-B14F-4D97-AF65-F5344CB8AC3E}">
        <p14:creationId xmlns:p14="http://schemas.microsoft.com/office/powerpoint/2010/main" val="101063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20DC-26F2-04D2-3314-F6443556DAB4}"/>
              </a:ext>
            </a:extLst>
          </p:cNvPr>
          <p:cNvSpPr>
            <a:spLocks noGrp="1"/>
          </p:cNvSpPr>
          <p:nvPr>
            <p:ph type="ctrTitle"/>
          </p:nvPr>
        </p:nvSpPr>
        <p:spPr>
          <a:xfrm>
            <a:off x="252185" y="3025666"/>
            <a:ext cx="3748315" cy="1813034"/>
          </a:xfrm>
        </p:spPr>
        <p:txBody>
          <a:bodyPr>
            <a:normAutofit/>
          </a:bodyPr>
          <a:lstStyle/>
          <a:p>
            <a:pPr algn="ctr"/>
            <a:r>
              <a:rPr lang="en-US" dirty="0"/>
              <a:t>Identified Allele Mutations</a:t>
            </a:r>
          </a:p>
        </p:txBody>
      </p:sp>
      <p:pic>
        <p:nvPicPr>
          <p:cNvPr id="4" name="Content Placeholder 4">
            <a:extLst>
              <a:ext uri="{FF2B5EF4-FFF2-40B4-BE49-F238E27FC236}">
                <a16:creationId xmlns:a16="http://schemas.microsoft.com/office/drawing/2014/main" id="{4352022C-8FAA-1693-BC89-7E4657621B0E}"/>
              </a:ext>
            </a:extLst>
          </p:cNvPr>
          <p:cNvPicPr>
            <a:picLocks noChangeAspect="1"/>
          </p:cNvPicPr>
          <p:nvPr/>
        </p:nvPicPr>
        <p:blipFill rotWithShape="1">
          <a:blip r:embed="rId2"/>
          <a:srcRect r="19901" b="-1"/>
          <a:stretch/>
        </p:blipFill>
        <p:spPr>
          <a:xfrm>
            <a:off x="4335617" y="739139"/>
            <a:ext cx="7361578" cy="5813143"/>
          </a:xfrm>
          <a:prstGeom prst="rect">
            <a:avLst/>
          </a:prstGeom>
        </p:spPr>
      </p:pic>
      <p:sp>
        <p:nvSpPr>
          <p:cNvPr id="3" name="TextBox 2">
            <a:extLst>
              <a:ext uri="{FF2B5EF4-FFF2-40B4-BE49-F238E27FC236}">
                <a16:creationId xmlns:a16="http://schemas.microsoft.com/office/drawing/2014/main" id="{72C468BC-7188-6613-0B91-7546E4CBF285}"/>
              </a:ext>
            </a:extLst>
          </p:cNvPr>
          <p:cNvSpPr txBox="1"/>
          <p:nvPr/>
        </p:nvSpPr>
        <p:spPr>
          <a:xfrm>
            <a:off x="7781544" y="6581001"/>
            <a:ext cx="4505706" cy="276999"/>
          </a:xfrm>
          <a:prstGeom prst="rect">
            <a:avLst/>
          </a:prstGeom>
          <a:noFill/>
        </p:spPr>
        <p:txBody>
          <a:bodyPr wrap="square" rtlCol="0">
            <a:spAutoFit/>
          </a:bodyPr>
          <a:lstStyle/>
          <a:p>
            <a:r>
              <a:rPr lang="en-US" sz="1200" b="1" dirty="0"/>
              <a:t>Source: Humbert M. et al. </a:t>
            </a:r>
            <a:r>
              <a:rPr lang="en-US" sz="1200" b="1" dirty="0" err="1"/>
              <a:t>Eur</a:t>
            </a:r>
            <a:r>
              <a:rPr lang="en-US" sz="1200" b="1" dirty="0"/>
              <a:t> Heart J. 2022; 43(38): 3618-3731</a:t>
            </a:r>
          </a:p>
        </p:txBody>
      </p:sp>
    </p:spTree>
    <p:extLst>
      <p:ext uri="{BB962C8B-B14F-4D97-AF65-F5344CB8AC3E}">
        <p14:creationId xmlns:p14="http://schemas.microsoft.com/office/powerpoint/2010/main" val="17185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E947AA-D195-5128-B03E-CB356098CC38}"/>
              </a:ext>
            </a:extLst>
          </p:cNvPr>
          <p:cNvSpPr/>
          <p:nvPr/>
        </p:nvSpPr>
        <p:spPr>
          <a:xfrm>
            <a:off x="285008" y="1339759"/>
            <a:ext cx="11697442" cy="50888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FBAF7-EB9D-3A4E-1BFB-475DEE65374E}"/>
              </a:ext>
            </a:extLst>
          </p:cNvPr>
          <p:cNvSpPr>
            <a:spLocks noGrp="1"/>
          </p:cNvSpPr>
          <p:nvPr>
            <p:ph type="ctrTitle"/>
          </p:nvPr>
        </p:nvSpPr>
        <p:spPr>
          <a:xfrm>
            <a:off x="503645" y="823621"/>
            <a:ext cx="10627417" cy="1032279"/>
          </a:xfrm>
        </p:spPr>
        <p:txBody>
          <a:bodyPr/>
          <a:lstStyle/>
          <a:p>
            <a:r>
              <a:rPr lang="en-US" dirty="0"/>
              <a:t>Clinical Disease Course</a:t>
            </a:r>
          </a:p>
        </p:txBody>
      </p:sp>
      <p:pic>
        <p:nvPicPr>
          <p:cNvPr id="9" name="Picture 8">
            <a:extLst>
              <a:ext uri="{FF2B5EF4-FFF2-40B4-BE49-F238E27FC236}">
                <a16:creationId xmlns:a16="http://schemas.microsoft.com/office/drawing/2014/main" id="{B663BA09-F972-5517-D12E-B9E9EF0C1BE1}"/>
              </a:ext>
            </a:extLst>
          </p:cNvPr>
          <p:cNvPicPr>
            <a:picLocks noChangeAspect="1"/>
          </p:cNvPicPr>
          <p:nvPr/>
        </p:nvPicPr>
        <p:blipFill>
          <a:blip r:embed="rId2"/>
          <a:stretch>
            <a:fillRect/>
          </a:stretch>
        </p:blipFill>
        <p:spPr>
          <a:xfrm>
            <a:off x="380472" y="1370171"/>
            <a:ext cx="8248469" cy="5027988"/>
          </a:xfrm>
          <a:prstGeom prst="rect">
            <a:avLst/>
          </a:prstGeom>
        </p:spPr>
      </p:pic>
      <p:sp>
        <p:nvSpPr>
          <p:cNvPr id="11" name="TextBox 10">
            <a:extLst>
              <a:ext uri="{FF2B5EF4-FFF2-40B4-BE49-F238E27FC236}">
                <a16:creationId xmlns:a16="http://schemas.microsoft.com/office/drawing/2014/main" id="{6B216D00-05B3-0C7D-248A-14A531182B78}"/>
              </a:ext>
            </a:extLst>
          </p:cNvPr>
          <p:cNvSpPr txBox="1"/>
          <p:nvPr/>
        </p:nvSpPr>
        <p:spPr>
          <a:xfrm>
            <a:off x="7964424" y="6581001"/>
            <a:ext cx="4389502" cy="276999"/>
          </a:xfrm>
          <a:prstGeom prst="rect">
            <a:avLst/>
          </a:prstGeom>
          <a:noFill/>
        </p:spPr>
        <p:txBody>
          <a:bodyPr wrap="square" rtlCol="0">
            <a:spAutoFit/>
          </a:bodyPr>
          <a:lstStyle/>
          <a:p>
            <a:r>
              <a:rPr lang="en-US" sz="1200" b="1" dirty="0"/>
              <a:t>Source: Champion HC. Et al. Circulation; 120(11): 992-1007</a:t>
            </a:r>
          </a:p>
        </p:txBody>
      </p:sp>
      <p:pic>
        <p:nvPicPr>
          <p:cNvPr id="15" name="Picture 14">
            <a:extLst>
              <a:ext uri="{FF2B5EF4-FFF2-40B4-BE49-F238E27FC236}">
                <a16:creationId xmlns:a16="http://schemas.microsoft.com/office/drawing/2014/main" id="{A8C3DD2B-08E0-E644-6D30-6DD6108673FF}"/>
              </a:ext>
            </a:extLst>
          </p:cNvPr>
          <p:cNvPicPr>
            <a:picLocks noChangeAspect="1"/>
          </p:cNvPicPr>
          <p:nvPr/>
        </p:nvPicPr>
        <p:blipFill>
          <a:blip r:embed="rId3"/>
          <a:stretch>
            <a:fillRect/>
          </a:stretch>
        </p:blipFill>
        <p:spPr>
          <a:xfrm>
            <a:off x="8584247" y="2719450"/>
            <a:ext cx="3322745" cy="2612138"/>
          </a:xfrm>
          <a:prstGeom prst="rect">
            <a:avLst/>
          </a:prstGeom>
        </p:spPr>
      </p:pic>
    </p:spTree>
    <p:extLst>
      <p:ext uri="{BB962C8B-B14F-4D97-AF65-F5344CB8AC3E}">
        <p14:creationId xmlns:p14="http://schemas.microsoft.com/office/powerpoint/2010/main" val="1229993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3FDA-35CF-CB72-4507-E46B48563278}"/>
              </a:ext>
            </a:extLst>
          </p:cNvPr>
          <p:cNvSpPr>
            <a:spLocks noGrp="1"/>
          </p:cNvSpPr>
          <p:nvPr>
            <p:ph type="ctrTitle"/>
          </p:nvPr>
        </p:nvSpPr>
        <p:spPr/>
        <p:txBody>
          <a:bodyPr/>
          <a:lstStyle/>
          <a:p>
            <a:r>
              <a:rPr lang="en-US" dirty="0"/>
              <a:t>PAH is a Progressive Disease with Dysregulation across Multiple Pathways</a:t>
            </a:r>
          </a:p>
        </p:txBody>
      </p:sp>
      <p:pic>
        <p:nvPicPr>
          <p:cNvPr id="5" name="Picture 4">
            <a:extLst>
              <a:ext uri="{FF2B5EF4-FFF2-40B4-BE49-F238E27FC236}">
                <a16:creationId xmlns:a16="http://schemas.microsoft.com/office/drawing/2014/main" id="{E0B010D3-A638-230E-3A24-CF43A3E4417C}"/>
              </a:ext>
            </a:extLst>
          </p:cNvPr>
          <p:cNvPicPr>
            <a:picLocks noChangeAspect="1"/>
          </p:cNvPicPr>
          <p:nvPr/>
        </p:nvPicPr>
        <p:blipFill>
          <a:blip r:embed="rId2"/>
          <a:stretch>
            <a:fillRect/>
          </a:stretch>
        </p:blipFill>
        <p:spPr>
          <a:xfrm>
            <a:off x="231329" y="2233612"/>
            <a:ext cx="11729341" cy="3395663"/>
          </a:xfrm>
          <a:prstGeom prst="rect">
            <a:avLst/>
          </a:prstGeom>
        </p:spPr>
      </p:pic>
      <p:sp>
        <p:nvSpPr>
          <p:cNvPr id="6" name="TextBox 5">
            <a:extLst>
              <a:ext uri="{FF2B5EF4-FFF2-40B4-BE49-F238E27FC236}">
                <a16:creationId xmlns:a16="http://schemas.microsoft.com/office/drawing/2014/main" id="{DE107293-48D9-CAB9-21A0-AC26442F733F}"/>
              </a:ext>
            </a:extLst>
          </p:cNvPr>
          <p:cNvSpPr txBox="1"/>
          <p:nvPr/>
        </p:nvSpPr>
        <p:spPr>
          <a:xfrm>
            <a:off x="7781544" y="6581001"/>
            <a:ext cx="4505706" cy="276999"/>
          </a:xfrm>
          <a:prstGeom prst="rect">
            <a:avLst/>
          </a:prstGeom>
          <a:noFill/>
        </p:spPr>
        <p:txBody>
          <a:bodyPr wrap="square" rtlCol="0">
            <a:spAutoFit/>
          </a:bodyPr>
          <a:lstStyle/>
          <a:p>
            <a:r>
              <a:rPr lang="en-US" sz="1200" b="1" dirty="0"/>
              <a:t>Source: Humbert M. et al. </a:t>
            </a:r>
            <a:r>
              <a:rPr lang="en-US" sz="1200" b="1" dirty="0" err="1"/>
              <a:t>Eur</a:t>
            </a:r>
            <a:r>
              <a:rPr lang="en-US" sz="1200" b="1" dirty="0"/>
              <a:t> Heart J. 2022; 43(38): 3618-3731</a:t>
            </a:r>
          </a:p>
        </p:txBody>
      </p:sp>
    </p:spTree>
    <p:extLst>
      <p:ext uri="{BB962C8B-B14F-4D97-AF65-F5344CB8AC3E}">
        <p14:creationId xmlns:p14="http://schemas.microsoft.com/office/powerpoint/2010/main" val="144183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A4CE41-0FBF-FF6A-AC28-19E45FB82729}"/>
              </a:ext>
            </a:extLst>
          </p:cNvPr>
          <p:cNvSpPr/>
          <p:nvPr/>
        </p:nvSpPr>
        <p:spPr>
          <a:xfrm>
            <a:off x="85725" y="2028825"/>
            <a:ext cx="11982450" cy="45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C935C-D0C0-2A0F-4830-9DA6781AF6E0}"/>
              </a:ext>
            </a:extLst>
          </p:cNvPr>
          <p:cNvSpPr>
            <a:spLocks noGrp="1"/>
          </p:cNvSpPr>
          <p:nvPr>
            <p:ph type="ctrTitle"/>
          </p:nvPr>
        </p:nvSpPr>
        <p:spPr/>
        <p:txBody>
          <a:bodyPr/>
          <a:lstStyle/>
          <a:p>
            <a:r>
              <a:rPr lang="en-US" dirty="0"/>
              <a:t>Patients Present with Non-specific Symptoms Requiring Vigilance for Timely Diagnosis</a:t>
            </a:r>
          </a:p>
        </p:txBody>
      </p:sp>
      <p:pic>
        <p:nvPicPr>
          <p:cNvPr id="5" name="Picture 4">
            <a:extLst>
              <a:ext uri="{FF2B5EF4-FFF2-40B4-BE49-F238E27FC236}">
                <a16:creationId xmlns:a16="http://schemas.microsoft.com/office/drawing/2014/main" id="{A7AE7C7F-EAFA-C84E-CEE2-B340230F68C2}"/>
              </a:ext>
            </a:extLst>
          </p:cNvPr>
          <p:cNvPicPr>
            <a:picLocks noChangeAspect="1"/>
          </p:cNvPicPr>
          <p:nvPr/>
        </p:nvPicPr>
        <p:blipFill>
          <a:blip r:embed="rId2"/>
          <a:srcRect l="793" r="738"/>
          <a:stretch>
            <a:fillRect/>
          </a:stretch>
        </p:blipFill>
        <p:spPr>
          <a:xfrm>
            <a:off x="340097" y="2269656"/>
            <a:ext cx="10954512" cy="4090337"/>
          </a:xfrm>
          <a:prstGeom prst="rect">
            <a:avLst/>
          </a:prstGeom>
        </p:spPr>
      </p:pic>
      <p:sp>
        <p:nvSpPr>
          <p:cNvPr id="7" name="TextBox 6">
            <a:extLst>
              <a:ext uri="{FF2B5EF4-FFF2-40B4-BE49-F238E27FC236}">
                <a16:creationId xmlns:a16="http://schemas.microsoft.com/office/drawing/2014/main" id="{704848FD-4D50-A70A-218F-5B85622F4DB3}"/>
              </a:ext>
            </a:extLst>
          </p:cNvPr>
          <p:cNvSpPr txBox="1"/>
          <p:nvPr/>
        </p:nvSpPr>
        <p:spPr>
          <a:xfrm>
            <a:off x="7232904" y="6628862"/>
            <a:ext cx="5191506" cy="276999"/>
          </a:xfrm>
          <a:prstGeom prst="rect">
            <a:avLst/>
          </a:prstGeom>
          <a:noFill/>
        </p:spPr>
        <p:txBody>
          <a:bodyPr wrap="square" rtlCol="0">
            <a:spAutoFit/>
          </a:bodyPr>
          <a:lstStyle/>
          <a:p>
            <a:r>
              <a:rPr lang="en-US" sz="1200" b="1" dirty="0"/>
              <a:t>Source: McLaughlin V. et al. J Am Coll </a:t>
            </a:r>
            <a:r>
              <a:rPr lang="en-US" sz="1200" b="1" dirty="0" err="1"/>
              <a:t>Cardiol</a:t>
            </a:r>
            <a:r>
              <a:rPr lang="en-US" sz="1200" b="1" dirty="0"/>
              <a:t>. 2009; 59(17): 1573-1619</a:t>
            </a:r>
          </a:p>
        </p:txBody>
      </p:sp>
    </p:spTree>
    <p:extLst>
      <p:ext uri="{BB962C8B-B14F-4D97-AF65-F5344CB8AC3E}">
        <p14:creationId xmlns:p14="http://schemas.microsoft.com/office/powerpoint/2010/main" val="3389710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39E91-0442-55D8-0D60-4AD3B89E34B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7B01DCE-9FEE-63E3-571E-A18FA6B1061B}"/>
              </a:ext>
            </a:extLst>
          </p:cNvPr>
          <p:cNvSpPr/>
          <p:nvPr/>
        </p:nvSpPr>
        <p:spPr>
          <a:xfrm>
            <a:off x="397197" y="2435747"/>
            <a:ext cx="11397605" cy="402241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23">
            <a:extLst>
              <a:ext uri="{FF2B5EF4-FFF2-40B4-BE49-F238E27FC236}">
                <a16:creationId xmlns:a16="http://schemas.microsoft.com/office/drawing/2014/main" id="{B0F594A2-5F0A-CB56-3EB7-C328F69998F5}"/>
              </a:ext>
            </a:extLst>
          </p:cNvPr>
          <p:cNvSpPr txBox="1"/>
          <p:nvPr/>
        </p:nvSpPr>
        <p:spPr>
          <a:xfrm>
            <a:off x="397197" y="1629761"/>
            <a:ext cx="11252425"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latin typeface="Verdana"/>
                <a:ea typeface="Verdana"/>
              </a:rPr>
              <a:t>Given his symptoms and physical findings, his primary care physician refers him for a transthoracic echocardiogram to further evaluate his dyspnea. </a:t>
            </a:r>
            <a:endParaRPr kumimoji="0" lang="en-US" sz="18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E2F6A84A-4E8D-380F-9F5F-29295BF4B0BF}"/>
              </a:ext>
            </a:extLst>
          </p:cNvPr>
          <p:cNvSpPr>
            <a:spLocks noGrp="1"/>
          </p:cNvSpPr>
          <p:nvPr>
            <p:ph type="ctrTitle"/>
          </p:nvPr>
        </p:nvSpPr>
        <p:spPr>
          <a:xfrm>
            <a:off x="736154" y="704097"/>
            <a:ext cx="10627417" cy="1032279"/>
          </a:xfrm>
        </p:spPr>
        <p:txBody>
          <a:bodyPr/>
          <a:lstStyle/>
          <a:p>
            <a:r>
              <a:rPr lang="en-US" b="1" dirty="0">
                <a:latin typeface="Georgia"/>
              </a:rPr>
              <a:t>Case Vignette Part II – Initial Work-up</a:t>
            </a:r>
            <a:endParaRPr lang="en-US" b="1" dirty="0"/>
          </a:p>
        </p:txBody>
      </p:sp>
      <p:sp>
        <p:nvSpPr>
          <p:cNvPr id="5" name="Rectangle 4">
            <a:extLst>
              <a:ext uri="{FF2B5EF4-FFF2-40B4-BE49-F238E27FC236}">
                <a16:creationId xmlns:a16="http://schemas.microsoft.com/office/drawing/2014/main" id="{3B4AD617-EF3F-26AB-8A56-66CBCDE15A55}"/>
              </a:ext>
            </a:extLst>
          </p:cNvPr>
          <p:cNvSpPr/>
          <p:nvPr/>
        </p:nvSpPr>
        <p:spPr>
          <a:xfrm>
            <a:off x="1811174" y="2727273"/>
            <a:ext cx="8134597" cy="586019"/>
          </a:xfrm>
          <a:prstGeom prst="rect">
            <a:avLst/>
          </a:prstGeom>
          <a:solidFill>
            <a:srgbClr val="007E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Echocardiogram Results:</a:t>
            </a:r>
          </a:p>
        </p:txBody>
      </p:sp>
      <p:graphicFrame>
        <p:nvGraphicFramePr>
          <p:cNvPr id="6" name="Table 5">
            <a:extLst>
              <a:ext uri="{FF2B5EF4-FFF2-40B4-BE49-F238E27FC236}">
                <a16:creationId xmlns:a16="http://schemas.microsoft.com/office/drawing/2014/main" id="{9BA87CA7-2FF9-79C4-AF8A-760A9B8F2D15}"/>
              </a:ext>
            </a:extLst>
          </p:cNvPr>
          <p:cNvGraphicFramePr>
            <a:graphicFrameLocks noGrp="1"/>
          </p:cNvGraphicFramePr>
          <p:nvPr>
            <p:extLst>
              <p:ext uri="{D42A27DB-BD31-4B8C-83A1-F6EECF244321}">
                <p14:modId xmlns:p14="http://schemas.microsoft.com/office/powerpoint/2010/main" val="137522191"/>
              </p:ext>
            </p:extLst>
          </p:nvPr>
        </p:nvGraphicFramePr>
        <p:xfrm>
          <a:off x="1004065" y="3472947"/>
          <a:ext cx="10091594" cy="2862223"/>
        </p:xfrm>
        <a:graphic>
          <a:graphicData uri="http://schemas.openxmlformats.org/drawingml/2006/table">
            <a:tbl>
              <a:tblPr firstRow="1" bandRow="1">
                <a:tableStyleId>{BC89EF96-8CEA-46FF-86C4-4CE0E7609802}</a:tableStyleId>
              </a:tblPr>
              <a:tblGrid>
                <a:gridCol w="2333552">
                  <a:extLst>
                    <a:ext uri="{9D8B030D-6E8A-4147-A177-3AD203B41FA5}">
                      <a16:colId xmlns:a16="http://schemas.microsoft.com/office/drawing/2014/main" val="1158736332"/>
                    </a:ext>
                  </a:extLst>
                </a:gridCol>
                <a:gridCol w="7758042">
                  <a:extLst>
                    <a:ext uri="{9D8B030D-6E8A-4147-A177-3AD203B41FA5}">
                      <a16:colId xmlns:a16="http://schemas.microsoft.com/office/drawing/2014/main" val="4023860454"/>
                    </a:ext>
                  </a:extLst>
                </a:gridCol>
              </a:tblGrid>
              <a:tr h="443991">
                <a:tc>
                  <a:txBody>
                    <a:bodyPr/>
                    <a:lstStyle/>
                    <a:p>
                      <a:r>
                        <a:rPr lang="en-US" sz="1800" b="1" dirty="0">
                          <a:latin typeface="Verdana" panose="020B0604030504040204" pitchFamily="34" charset="0"/>
                          <a:ea typeface="Verdana" panose="020B0604030504040204" pitchFamily="34" charset="0"/>
                        </a:rPr>
                        <a:t>Left Ventricle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Verdana" panose="020B0604030504040204" pitchFamily="34" charset="0"/>
                          <a:ea typeface="Verdana" panose="020B0604030504040204" pitchFamily="34" charset="0"/>
                        </a:rPr>
                        <a:t>EF of 55-60%, Normal size and thickness, E/e’ 6</a:t>
                      </a:r>
                    </a:p>
                  </a:txBody>
                  <a:tcPr/>
                </a:tc>
                <a:extLst>
                  <a:ext uri="{0D108BD9-81ED-4DB2-BD59-A6C34878D82A}">
                    <a16:rowId xmlns:a16="http://schemas.microsoft.com/office/drawing/2014/main" val="2745241154"/>
                  </a:ext>
                </a:extLst>
              </a:tr>
              <a:tr h="477596">
                <a:tc>
                  <a:txBody>
                    <a:bodyPr/>
                    <a:lstStyle/>
                    <a:p>
                      <a:r>
                        <a:rPr lang="en-US" sz="1800" b="1" dirty="0">
                          <a:latin typeface="Verdana" panose="020B0604030504040204" pitchFamily="34" charset="0"/>
                          <a:ea typeface="Verdana" panose="020B0604030504040204" pitchFamily="34" charset="0"/>
                        </a:rPr>
                        <a:t>Right Ventricle</a:t>
                      </a:r>
                    </a:p>
                  </a:txBody>
                  <a:tcPr/>
                </a:tc>
                <a:tc>
                  <a:txBody>
                    <a:bodyPr/>
                    <a:lstStyle/>
                    <a:p>
                      <a:r>
                        <a:rPr lang="en-US" sz="1800" b="0" dirty="0">
                          <a:latin typeface="Verdana" panose="020B0604030504040204" pitchFamily="34" charset="0"/>
                          <a:ea typeface="Verdana" panose="020B0604030504040204" pitchFamily="34" charset="0"/>
                        </a:rPr>
                        <a:t>Moderately dilated, TAPSE 1.3, s’ 7 cm/s, RV LSI -12%</a:t>
                      </a:r>
                    </a:p>
                  </a:txBody>
                  <a:tcPr/>
                </a:tc>
                <a:extLst>
                  <a:ext uri="{0D108BD9-81ED-4DB2-BD59-A6C34878D82A}">
                    <a16:rowId xmlns:a16="http://schemas.microsoft.com/office/drawing/2014/main" val="173047430"/>
                  </a:ext>
                </a:extLst>
              </a:tr>
              <a:tr h="336456">
                <a:tc>
                  <a:txBody>
                    <a:bodyPr/>
                    <a:lstStyle/>
                    <a:p>
                      <a:r>
                        <a:rPr lang="en-US" sz="1800" b="1" dirty="0">
                          <a:latin typeface="Verdana" panose="020B0604030504040204" pitchFamily="34" charset="0"/>
                          <a:ea typeface="Verdana" panose="020B0604030504040204" pitchFamily="34" charset="0"/>
                        </a:rPr>
                        <a:t>Left Atrium</a:t>
                      </a:r>
                    </a:p>
                  </a:txBody>
                  <a:tcPr/>
                </a:tc>
                <a:tc>
                  <a:txBody>
                    <a:bodyPr/>
                    <a:lstStyle/>
                    <a:p>
                      <a:r>
                        <a:rPr lang="en-US" sz="1800" b="0" dirty="0">
                          <a:latin typeface="Verdana" panose="020B0604030504040204" pitchFamily="34" charset="0"/>
                          <a:ea typeface="Verdana" panose="020B0604030504040204" pitchFamily="34" charset="0"/>
                        </a:rPr>
                        <a:t>Normal size</a:t>
                      </a:r>
                    </a:p>
                  </a:txBody>
                  <a:tcPr/>
                </a:tc>
                <a:extLst>
                  <a:ext uri="{0D108BD9-81ED-4DB2-BD59-A6C34878D82A}">
                    <a16:rowId xmlns:a16="http://schemas.microsoft.com/office/drawing/2014/main" val="2265558432"/>
                  </a:ext>
                </a:extLst>
              </a:tr>
              <a:tr h="336456">
                <a:tc>
                  <a:txBody>
                    <a:bodyPr/>
                    <a:lstStyle/>
                    <a:p>
                      <a:r>
                        <a:rPr lang="en-US" sz="1800" b="1" dirty="0">
                          <a:latin typeface="Verdana" panose="020B0604030504040204" pitchFamily="34" charset="0"/>
                          <a:ea typeface="Verdana" panose="020B0604030504040204" pitchFamily="34" charset="0"/>
                        </a:rPr>
                        <a:t>Right Atrium</a:t>
                      </a:r>
                    </a:p>
                  </a:txBody>
                  <a:tcPr/>
                </a:tc>
                <a:tc>
                  <a:txBody>
                    <a:bodyPr/>
                    <a:lstStyle/>
                    <a:p>
                      <a:r>
                        <a:rPr lang="en-US" sz="1800" b="0" dirty="0">
                          <a:latin typeface="Verdana" panose="020B0604030504040204" pitchFamily="34" charset="0"/>
                          <a:ea typeface="Verdana" panose="020B0604030504040204" pitchFamily="34" charset="0"/>
                        </a:rPr>
                        <a:t>Moderate Enlargement</a:t>
                      </a:r>
                    </a:p>
                  </a:txBody>
                  <a:tcPr/>
                </a:tc>
                <a:extLst>
                  <a:ext uri="{0D108BD9-81ED-4DB2-BD59-A6C34878D82A}">
                    <a16:rowId xmlns:a16="http://schemas.microsoft.com/office/drawing/2014/main" val="2424501139"/>
                  </a:ext>
                </a:extLst>
              </a:tr>
              <a:tr h="336456">
                <a:tc>
                  <a:txBody>
                    <a:bodyPr/>
                    <a:lstStyle/>
                    <a:p>
                      <a:r>
                        <a:rPr lang="en-US" sz="1800" b="1" dirty="0">
                          <a:latin typeface="Verdana" panose="020B0604030504040204" pitchFamily="34" charset="0"/>
                          <a:ea typeface="Verdana" panose="020B0604030504040204" pitchFamily="34" charset="0"/>
                        </a:rPr>
                        <a:t>Tricuspid Valve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Verdana" panose="020B0604030504040204" pitchFamily="34" charset="0"/>
                          <a:ea typeface="Verdana" panose="020B0604030504040204" pitchFamily="34" charset="0"/>
                        </a:rPr>
                        <a:t>Regurgitation Jet Peak Velocity: 3.5 m/s</a:t>
                      </a:r>
                    </a:p>
                  </a:txBody>
                  <a:tcPr/>
                </a:tc>
                <a:extLst>
                  <a:ext uri="{0D108BD9-81ED-4DB2-BD59-A6C34878D82A}">
                    <a16:rowId xmlns:a16="http://schemas.microsoft.com/office/drawing/2014/main" val="118433042"/>
                  </a:ext>
                </a:extLst>
              </a:tr>
              <a:tr h="477596">
                <a:tc>
                  <a:txBody>
                    <a:bodyPr/>
                    <a:lstStyle/>
                    <a:p>
                      <a:r>
                        <a:rPr lang="en-US" sz="1800" b="1" dirty="0">
                          <a:latin typeface="Verdana" panose="020B0604030504040204" pitchFamily="34" charset="0"/>
                          <a:ea typeface="Verdana" panose="020B0604030504040204" pitchFamily="34" charset="0"/>
                        </a:rPr>
                        <a:t>IVC</a:t>
                      </a:r>
                    </a:p>
                  </a:txBody>
                  <a:tcPr/>
                </a:tc>
                <a:tc>
                  <a:txBody>
                    <a:bodyPr/>
                    <a:lstStyle/>
                    <a:p>
                      <a:r>
                        <a:rPr lang="en-US" sz="1800" b="0" dirty="0">
                          <a:latin typeface="Verdana" panose="020B0604030504040204" pitchFamily="34" charset="0"/>
                          <a:ea typeface="Verdana" panose="020B0604030504040204" pitchFamily="34" charset="0"/>
                        </a:rPr>
                        <a:t>Dilated with &lt;50% inspiratory collapse, </a:t>
                      </a:r>
                      <a:r>
                        <a:rPr lang="en-US" sz="1800" b="0" dirty="0" err="1">
                          <a:latin typeface="Verdana" panose="020B0604030504040204" pitchFamily="34" charset="0"/>
                          <a:ea typeface="Verdana" panose="020B0604030504040204" pitchFamily="34" charset="0"/>
                        </a:rPr>
                        <a:t>eRAP</a:t>
                      </a:r>
                      <a:r>
                        <a:rPr lang="en-US" sz="1800" b="0" dirty="0">
                          <a:latin typeface="Verdana" panose="020B0604030504040204" pitchFamily="34" charset="0"/>
                          <a:ea typeface="Verdana" panose="020B0604030504040204" pitchFamily="34" charset="0"/>
                        </a:rPr>
                        <a:t> 15</a:t>
                      </a:r>
                    </a:p>
                  </a:txBody>
                  <a:tcPr/>
                </a:tc>
                <a:extLst>
                  <a:ext uri="{0D108BD9-81ED-4DB2-BD59-A6C34878D82A}">
                    <a16:rowId xmlns:a16="http://schemas.microsoft.com/office/drawing/2014/main" val="904032576"/>
                  </a:ext>
                </a:extLst>
              </a:tr>
              <a:tr h="0">
                <a:tc>
                  <a:txBody>
                    <a:bodyPr/>
                    <a:lstStyle/>
                    <a:p>
                      <a:r>
                        <a:rPr lang="en-US" sz="1800" b="1" dirty="0">
                          <a:latin typeface="Verdana" panose="020B0604030504040204" pitchFamily="34" charset="0"/>
                          <a:ea typeface="Verdana" panose="020B0604030504040204" pitchFamily="34" charset="0"/>
                        </a:rPr>
                        <a:t>Pericardium</a:t>
                      </a:r>
                    </a:p>
                  </a:txBody>
                  <a:tcPr/>
                </a:tc>
                <a:tc>
                  <a:txBody>
                    <a:bodyPr/>
                    <a:lstStyle/>
                    <a:p>
                      <a:r>
                        <a:rPr lang="en-US" sz="1800" b="0" dirty="0">
                          <a:latin typeface="Verdana" panose="020B0604030504040204" pitchFamily="34" charset="0"/>
                          <a:ea typeface="Verdana" panose="020B0604030504040204" pitchFamily="34" charset="0"/>
                        </a:rPr>
                        <a:t>No pericardial effusion</a:t>
                      </a:r>
                    </a:p>
                  </a:txBody>
                  <a:tcPr/>
                </a:tc>
                <a:extLst>
                  <a:ext uri="{0D108BD9-81ED-4DB2-BD59-A6C34878D82A}">
                    <a16:rowId xmlns:a16="http://schemas.microsoft.com/office/drawing/2014/main" val="2402229917"/>
                  </a:ext>
                </a:extLst>
              </a:tr>
            </a:tbl>
          </a:graphicData>
        </a:graphic>
      </p:graphicFrame>
    </p:spTree>
    <p:extLst>
      <p:ext uri="{BB962C8B-B14F-4D97-AF65-F5344CB8AC3E}">
        <p14:creationId xmlns:p14="http://schemas.microsoft.com/office/powerpoint/2010/main" val="853965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0AFD8-E444-A74F-C228-DB511F4CE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4783A-446D-0C5B-8B8D-A6BA1AB1050F}"/>
              </a:ext>
            </a:extLst>
          </p:cNvPr>
          <p:cNvSpPr>
            <a:spLocks noGrp="1"/>
          </p:cNvSpPr>
          <p:nvPr>
            <p:ph type="ctrTitle"/>
          </p:nvPr>
        </p:nvSpPr>
        <p:spPr/>
        <p:txBody>
          <a:bodyPr/>
          <a:lstStyle/>
          <a:p>
            <a:r>
              <a:rPr lang="en-US" dirty="0">
                <a:latin typeface="Georgia"/>
              </a:rPr>
              <a:t>Group Discussion</a:t>
            </a:r>
            <a:endParaRPr lang="en-US" dirty="0" err="1"/>
          </a:p>
        </p:txBody>
      </p:sp>
      <p:sp>
        <p:nvSpPr>
          <p:cNvPr id="3" name="Text Placeholder 2">
            <a:extLst>
              <a:ext uri="{FF2B5EF4-FFF2-40B4-BE49-F238E27FC236}">
                <a16:creationId xmlns:a16="http://schemas.microsoft.com/office/drawing/2014/main" id="{96AD629A-18C4-3424-44FE-9AB606E0C9BC}"/>
              </a:ext>
            </a:extLst>
          </p:cNvPr>
          <p:cNvSpPr>
            <a:spLocks noGrp="1"/>
          </p:cNvSpPr>
          <p:nvPr>
            <p:ph type="body" sz="quarter" idx="10"/>
          </p:nvPr>
        </p:nvSpPr>
        <p:spPr/>
        <p:txBody>
          <a:bodyPr vert="horz" lIns="91440" tIns="45720" rIns="91440" bIns="45720" rtlCol="0" anchor="t">
            <a:normAutofit/>
          </a:bodyPr>
          <a:lstStyle/>
          <a:p>
            <a:r>
              <a:rPr lang="en-US" dirty="0">
                <a:latin typeface="Verdana"/>
                <a:ea typeface="Verdana"/>
              </a:rPr>
              <a:t>What is your top differential diagnosis now?</a:t>
            </a:r>
          </a:p>
          <a:p>
            <a:endParaRPr lang="en-US" dirty="0">
              <a:latin typeface="Verdana"/>
              <a:ea typeface="Verdana"/>
            </a:endParaRPr>
          </a:p>
          <a:p>
            <a:r>
              <a:rPr lang="en-US" dirty="0">
                <a:latin typeface="Verdana"/>
                <a:ea typeface="Verdana"/>
              </a:rPr>
              <a:t>What is the next step in management?</a:t>
            </a:r>
          </a:p>
        </p:txBody>
      </p:sp>
    </p:spTree>
    <p:extLst>
      <p:ext uri="{BB962C8B-B14F-4D97-AF65-F5344CB8AC3E}">
        <p14:creationId xmlns:p14="http://schemas.microsoft.com/office/powerpoint/2010/main" val="340260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6DA98-B647-E81B-8D8A-2D2E7EE21D3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1F2FCE8-AE98-BD57-A4C4-A245AEFF7E8C}"/>
              </a:ext>
            </a:extLst>
          </p:cNvPr>
          <p:cNvSpPr/>
          <p:nvPr/>
        </p:nvSpPr>
        <p:spPr>
          <a:xfrm>
            <a:off x="85725" y="2028825"/>
            <a:ext cx="11982450" cy="45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2E9721-162D-9AD0-7C3C-9D25E4B4652F}"/>
              </a:ext>
            </a:extLst>
          </p:cNvPr>
          <p:cNvSpPr>
            <a:spLocks noGrp="1"/>
          </p:cNvSpPr>
          <p:nvPr>
            <p:ph type="ctrTitle"/>
          </p:nvPr>
        </p:nvSpPr>
        <p:spPr/>
        <p:txBody>
          <a:bodyPr/>
          <a:lstStyle/>
          <a:p>
            <a:r>
              <a:rPr lang="en-US" dirty="0"/>
              <a:t>Further Investigation in PH</a:t>
            </a:r>
          </a:p>
        </p:txBody>
      </p:sp>
      <p:pic>
        <p:nvPicPr>
          <p:cNvPr id="4" name="Picture 3">
            <a:extLst>
              <a:ext uri="{FF2B5EF4-FFF2-40B4-BE49-F238E27FC236}">
                <a16:creationId xmlns:a16="http://schemas.microsoft.com/office/drawing/2014/main" id="{426CD5E4-2A0D-D4CD-F3E7-449D5B4B7A82}"/>
              </a:ext>
            </a:extLst>
          </p:cNvPr>
          <p:cNvPicPr>
            <a:picLocks noChangeAspect="1"/>
          </p:cNvPicPr>
          <p:nvPr/>
        </p:nvPicPr>
        <p:blipFill>
          <a:blip r:embed="rId2"/>
          <a:stretch>
            <a:fillRect/>
          </a:stretch>
        </p:blipFill>
        <p:spPr>
          <a:xfrm>
            <a:off x="260984" y="2104453"/>
            <a:ext cx="11123295" cy="4277258"/>
          </a:xfrm>
          <a:prstGeom prst="rect">
            <a:avLst/>
          </a:prstGeom>
        </p:spPr>
      </p:pic>
      <p:sp>
        <p:nvSpPr>
          <p:cNvPr id="8" name="TextBox 7">
            <a:extLst>
              <a:ext uri="{FF2B5EF4-FFF2-40B4-BE49-F238E27FC236}">
                <a16:creationId xmlns:a16="http://schemas.microsoft.com/office/drawing/2014/main" id="{BC55F86B-3997-ACEC-1963-04809B4DC084}"/>
              </a:ext>
            </a:extLst>
          </p:cNvPr>
          <p:cNvSpPr txBox="1"/>
          <p:nvPr/>
        </p:nvSpPr>
        <p:spPr>
          <a:xfrm>
            <a:off x="7781544" y="6581001"/>
            <a:ext cx="4505706" cy="276999"/>
          </a:xfrm>
          <a:prstGeom prst="rect">
            <a:avLst/>
          </a:prstGeom>
          <a:noFill/>
        </p:spPr>
        <p:txBody>
          <a:bodyPr wrap="square" rtlCol="0">
            <a:spAutoFit/>
          </a:bodyPr>
          <a:lstStyle/>
          <a:p>
            <a:r>
              <a:rPr lang="en-US" sz="1200" b="1" dirty="0"/>
              <a:t>Source: Humbert M. et al. </a:t>
            </a:r>
            <a:r>
              <a:rPr lang="en-US" sz="1200" b="1" dirty="0" err="1"/>
              <a:t>Eur</a:t>
            </a:r>
            <a:r>
              <a:rPr lang="en-US" sz="1200" b="1" dirty="0"/>
              <a:t> Heart J. 2022; 43(38): 3618-3731</a:t>
            </a:r>
          </a:p>
        </p:txBody>
      </p:sp>
    </p:spTree>
    <p:extLst>
      <p:ext uri="{BB962C8B-B14F-4D97-AF65-F5344CB8AC3E}">
        <p14:creationId xmlns:p14="http://schemas.microsoft.com/office/powerpoint/2010/main" val="1416243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7D8D-4CDB-D4E1-F9FF-3F9271941D2E}"/>
              </a:ext>
            </a:extLst>
          </p:cNvPr>
          <p:cNvSpPr>
            <a:spLocks noGrp="1"/>
          </p:cNvSpPr>
          <p:nvPr>
            <p:ph type="ctrTitle"/>
          </p:nvPr>
        </p:nvSpPr>
        <p:spPr/>
        <p:txBody>
          <a:bodyPr/>
          <a:lstStyle/>
          <a:p>
            <a:r>
              <a:rPr lang="en-US" dirty="0"/>
              <a:t>The Best Screening Test for Early Right Heart Changes is Transthoracic Echocardiography</a:t>
            </a:r>
          </a:p>
        </p:txBody>
      </p:sp>
      <p:pic>
        <p:nvPicPr>
          <p:cNvPr id="4" name="Picture 3">
            <a:extLst>
              <a:ext uri="{FF2B5EF4-FFF2-40B4-BE49-F238E27FC236}">
                <a16:creationId xmlns:a16="http://schemas.microsoft.com/office/drawing/2014/main" id="{B61F657A-0CEB-A9F3-258F-BF69960E4696}"/>
              </a:ext>
            </a:extLst>
          </p:cNvPr>
          <p:cNvPicPr>
            <a:picLocks noChangeAspect="1"/>
          </p:cNvPicPr>
          <p:nvPr/>
        </p:nvPicPr>
        <p:blipFill rotWithShape="1">
          <a:blip r:embed="rId3"/>
          <a:srcRect t="1913" r="2" b="2"/>
          <a:stretch/>
        </p:blipFill>
        <p:spPr>
          <a:xfrm>
            <a:off x="503645" y="2516651"/>
            <a:ext cx="5559480" cy="3749040"/>
          </a:xfrm>
          <a:prstGeom prst="rect">
            <a:avLst/>
          </a:prstGeom>
        </p:spPr>
      </p:pic>
      <p:pic>
        <p:nvPicPr>
          <p:cNvPr id="5" name="Picture 2" descr="The right ventricle in congenital heart disease | Heart">
            <a:extLst>
              <a:ext uri="{FF2B5EF4-FFF2-40B4-BE49-F238E27FC236}">
                <a16:creationId xmlns:a16="http://schemas.microsoft.com/office/drawing/2014/main" id="{1E59D036-079B-6E00-014A-79073C04D7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627" r="-3" b="-3"/>
          <a:stretch/>
        </p:blipFill>
        <p:spPr bwMode="auto">
          <a:xfrm>
            <a:off x="6362073" y="2520733"/>
            <a:ext cx="5546955" cy="37490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26E3C3-67C1-ABD1-AE80-48036B64D8FB}"/>
              </a:ext>
            </a:extLst>
          </p:cNvPr>
          <p:cNvSpPr txBox="1"/>
          <p:nvPr/>
        </p:nvSpPr>
        <p:spPr>
          <a:xfrm>
            <a:off x="7781544" y="6581001"/>
            <a:ext cx="4505706" cy="276999"/>
          </a:xfrm>
          <a:prstGeom prst="rect">
            <a:avLst/>
          </a:prstGeom>
          <a:noFill/>
        </p:spPr>
        <p:txBody>
          <a:bodyPr wrap="square" rtlCol="0">
            <a:spAutoFit/>
          </a:bodyPr>
          <a:lstStyle/>
          <a:p>
            <a:r>
              <a:rPr lang="en-US" sz="1200" b="1" dirty="0"/>
              <a:t>Source: Humbert M. et al. </a:t>
            </a:r>
            <a:r>
              <a:rPr lang="en-US" sz="1200" b="1" dirty="0" err="1"/>
              <a:t>Eur</a:t>
            </a:r>
            <a:r>
              <a:rPr lang="en-US" sz="1200" b="1" dirty="0"/>
              <a:t> Heart J. 2022; 43(38): 3618-3731</a:t>
            </a:r>
          </a:p>
        </p:txBody>
      </p:sp>
    </p:spTree>
    <p:extLst>
      <p:ext uri="{BB962C8B-B14F-4D97-AF65-F5344CB8AC3E}">
        <p14:creationId xmlns:p14="http://schemas.microsoft.com/office/powerpoint/2010/main" val="246760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0A44-85B1-B9CA-2D82-A6CEFE2D5298}"/>
              </a:ext>
            </a:extLst>
          </p:cNvPr>
          <p:cNvSpPr>
            <a:spLocks noGrp="1"/>
          </p:cNvSpPr>
          <p:nvPr>
            <p:ph type="ctrTitle"/>
          </p:nvPr>
        </p:nvSpPr>
        <p:spPr/>
        <p:txBody>
          <a:bodyPr/>
          <a:lstStyle/>
          <a:p>
            <a:r>
              <a:rPr lang="en-US" dirty="0"/>
              <a:t>Conflicts of Interest</a:t>
            </a:r>
          </a:p>
        </p:txBody>
      </p:sp>
      <p:sp>
        <p:nvSpPr>
          <p:cNvPr id="3" name="Text Placeholder 2">
            <a:extLst>
              <a:ext uri="{FF2B5EF4-FFF2-40B4-BE49-F238E27FC236}">
                <a16:creationId xmlns:a16="http://schemas.microsoft.com/office/drawing/2014/main" id="{AEE141DD-B22F-3A9D-61A4-CCFFEE41EEEC}"/>
              </a:ext>
            </a:extLst>
          </p:cNvPr>
          <p:cNvSpPr>
            <a:spLocks noGrp="1"/>
          </p:cNvSpPr>
          <p:nvPr>
            <p:ph type="body" sz="quarter" idx="10"/>
          </p:nvPr>
        </p:nvSpPr>
        <p:spPr/>
        <p:txBody>
          <a:bodyPr/>
          <a:lstStyle/>
          <a:p>
            <a:r>
              <a:rPr lang="en-US" dirty="0"/>
              <a:t>Merck Pharmaceuticals – Educational Speaker, Primary Investigator, and Consultant</a:t>
            </a:r>
          </a:p>
          <a:p>
            <a:r>
              <a:rPr lang="en-US" dirty="0"/>
              <a:t>Johnson and Johnson Pharmaceuticals – Consultant</a:t>
            </a:r>
          </a:p>
          <a:p>
            <a:r>
              <a:rPr lang="en-US" dirty="0"/>
              <a:t>United Therapeutics Pharmaceuticals – Educational Speaker, Primary Investigator and Consultant</a:t>
            </a:r>
          </a:p>
          <a:p>
            <a:r>
              <a:rPr lang="en-US" dirty="0" err="1"/>
              <a:t>Insmed</a:t>
            </a:r>
            <a:r>
              <a:rPr lang="en-US" dirty="0"/>
              <a:t> – Primary Investigator</a:t>
            </a:r>
          </a:p>
        </p:txBody>
      </p:sp>
    </p:spTree>
    <p:extLst>
      <p:ext uri="{BB962C8B-B14F-4D97-AF65-F5344CB8AC3E}">
        <p14:creationId xmlns:p14="http://schemas.microsoft.com/office/powerpoint/2010/main" val="2682425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67DE-C812-0BA7-1551-E68447354DAD}"/>
              </a:ext>
            </a:extLst>
          </p:cNvPr>
          <p:cNvSpPr>
            <a:spLocks noGrp="1"/>
          </p:cNvSpPr>
          <p:nvPr>
            <p:ph type="ctrTitle"/>
          </p:nvPr>
        </p:nvSpPr>
        <p:spPr>
          <a:xfrm>
            <a:off x="435065" y="2912860"/>
            <a:ext cx="4495075" cy="1032279"/>
          </a:xfrm>
        </p:spPr>
        <p:txBody>
          <a:bodyPr>
            <a:normAutofit fontScale="90000"/>
          </a:bodyPr>
          <a:lstStyle/>
          <a:p>
            <a:r>
              <a:rPr lang="en-US" dirty="0"/>
              <a:t>Other Echocardiographic Signs of Pulmonary Hypertension</a:t>
            </a:r>
          </a:p>
        </p:txBody>
      </p:sp>
      <p:pic>
        <p:nvPicPr>
          <p:cNvPr id="4" name="Picture 2" descr="FIGURE 4">
            <a:extLst>
              <a:ext uri="{FF2B5EF4-FFF2-40B4-BE49-F238E27FC236}">
                <a16:creationId xmlns:a16="http://schemas.microsoft.com/office/drawing/2014/main" id="{C5B1B57D-5CD4-2061-74CE-56465955D8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 b="-1666"/>
          <a:stretch/>
        </p:blipFill>
        <p:spPr bwMode="auto">
          <a:xfrm>
            <a:off x="4930140" y="642044"/>
            <a:ext cx="6965827" cy="59674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A50FC8-1568-9DBA-2405-9FC027AA6753}"/>
              </a:ext>
            </a:extLst>
          </p:cNvPr>
          <p:cNvSpPr txBox="1"/>
          <p:nvPr/>
        </p:nvSpPr>
        <p:spPr>
          <a:xfrm>
            <a:off x="7781544" y="6581001"/>
            <a:ext cx="4505706" cy="276999"/>
          </a:xfrm>
          <a:prstGeom prst="rect">
            <a:avLst/>
          </a:prstGeom>
          <a:noFill/>
        </p:spPr>
        <p:txBody>
          <a:bodyPr wrap="square" rtlCol="0">
            <a:spAutoFit/>
          </a:bodyPr>
          <a:lstStyle/>
          <a:p>
            <a:r>
              <a:rPr lang="en-US" sz="1200" b="1" dirty="0"/>
              <a:t>Source: Humbert M. et al. </a:t>
            </a:r>
            <a:r>
              <a:rPr lang="en-US" sz="1200" b="1" dirty="0" err="1"/>
              <a:t>Eur</a:t>
            </a:r>
            <a:r>
              <a:rPr lang="en-US" sz="1200" b="1" dirty="0"/>
              <a:t> Heart J. 2022; 43(38): 3618-3731</a:t>
            </a:r>
          </a:p>
        </p:txBody>
      </p:sp>
    </p:spTree>
    <p:extLst>
      <p:ext uri="{BB962C8B-B14F-4D97-AF65-F5344CB8AC3E}">
        <p14:creationId xmlns:p14="http://schemas.microsoft.com/office/powerpoint/2010/main" val="415607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E9CA1-F4B2-4176-5F88-630E75B0008A}"/>
              </a:ext>
            </a:extLst>
          </p:cNvPr>
          <p:cNvSpPr>
            <a:spLocks noGrp="1"/>
          </p:cNvSpPr>
          <p:nvPr>
            <p:ph type="ctrTitle"/>
          </p:nvPr>
        </p:nvSpPr>
        <p:spPr/>
        <p:txBody>
          <a:bodyPr/>
          <a:lstStyle/>
          <a:p>
            <a:r>
              <a:rPr lang="en-US" dirty="0"/>
              <a:t>Case Vignette Part III – Right Heart Catheterization</a:t>
            </a:r>
          </a:p>
        </p:txBody>
      </p:sp>
      <p:graphicFrame>
        <p:nvGraphicFramePr>
          <p:cNvPr id="4" name="Table 3">
            <a:extLst>
              <a:ext uri="{FF2B5EF4-FFF2-40B4-BE49-F238E27FC236}">
                <a16:creationId xmlns:a16="http://schemas.microsoft.com/office/drawing/2014/main" id="{ACB1F9BE-B179-1B57-DE2F-28C41A1DD0FE}"/>
              </a:ext>
            </a:extLst>
          </p:cNvPr>
          <p:cNvGraphicFramePr>
            <a:graphicFrameLocks noGrp="1"/>
          </p:cNvGraphicFramePr>
          <p:nvPr>
            <p:extLst>
              <p:ext uri="{D42A27DB-BD31-4B8C-83A1-F6EECF244321}">
                <p14:modId xmlns:p14="http://schemas.microsoft.com/office/powerpoint/2010/main" val="1211857317"/>
              </p:ext>
            </p:extLst>
          </p:nvPr>
        </p:nvGraphicFramePr>
        <p:xfrm>
          <a:off x="503646" y="2935705"/>
          <a:ext cx="10627416" cy="3769894"/>
        </p:xfrm>
        <a:graphic>
          <a:graphicData uri="http://schemas.openxmlformats.org/drawingml/2006/table">
            <a:tbl>
              <a:tblPr firstRow="1" bandRow="1">
                <a:tableStyleId>{5C22544A-7EE6-4342-B048-85BDC9FD1C3A}</a:tableStyleId>
              </a:tblPr>
              <a:tblGrid>
                <a:gridCol w="5313708">
                  <a:extLst>
                    <a:ext uri="{9D8B030D-6E8A-4147-A177-3AD203B41FA5}">
                      <a16:colId xmlns:a16="http://schemas.microsoft.com/office/drawing/2014/main" val="2220412491"/>
                    </a:ext>
                  </a:extLst>
                </a:gridCol>
                <a:gridCol w="5313708">
                  <a:extLst>
                    <a:ext uri="{9D8B030D-6E8A-4147-A177-3AD203B41FA5}">
                      <a16:colId xmlns:a16="http://schemas.microsoft.com/office/drawing/2014/main" val="1457816172"/>
                    </a:ext>
                  </a:extLst>
                </a:gridCol>
              </a:tblGrid>
              <a:tr h="392026">
                <a:tc>
                  <a:txBody>
                    <a:bodyPr/>
                    <a:lstStyle/>
                    <a:p>
                      <a:pPr algn="l" rtl="0" fontAlgn="base">
                        <a:lnSpc>
                          <a:spcPts val="2025"/>
                        </a:lnSpc>
                        <a:buNone/>
                      </a:pPr>
                      <a:r>
                        <a:rPr lang="en-US" sz="1800" b="1" i="0" dirty="0">
                          <a:solidFill>
                            <a:schemeClr val="bg1"/>
                          </a:solidFill>
                          <a:effectLst/>
                          <a:latin typeface="Aptos" panose="020B0004020202020204" pitchFamily="34" charset="0"/>
                        </a:rPr>
                        <a:t>Parameter​</a:t>
                      </a:r>
                      <a:endParaRPr lang="en-US" b="1" i="0" dirty="0">
                        <a:solidFill>
                          <a:schemeClr val="bg1"/>
                        </a:solidFill>
                        <a:effectLst/>
                      </a:endParaRPr>
                    </a:p>
                  </a:txBody>
                  <a:tcPr anchor="ctr"/>
                </a:tc>
                <a:tc>
                  <a:txBody>
                    <a:bodyPr/>
                    <a:lstStyle/>
                    <a:p>
                      <a:pPr algn="l" rtl="0" fontAlgn="base">
                        <a:lnSpc>
                          <a:spcPts val="2025"/>
                        </a:lnSpc>
                        <a:buNone/>
                      </a:pPr>
                      <a:r>
                        <a:rPr lang="en-US" sz="1800" b="1" i="0" dirty="0">
                          <a:solidFill>
                            <a:schemeClr val="bg1"/>
                          </a:solidFill>
                          <a:effectLst/>
                          <a:latin typeface="Aptos" panose="020B0004020202020204" pitchFamily="34" charset="0"/>
                        </a:rPr>
                        <a:t>Value​</a:t>
                      </a:r>
                      <a:endParaRPr lang="en-US" b="1" i="0" dirty="0">
                        <a:solidFill>
                          <a:schemeClr val="bg1"/>
                        </a:solidFill>
                        <a:effectLst/>
                      </a:endParaRPr>
                    </a:p>
                  </a:txBody>
                  <a:tcPr anchor="ctr"/>
                </a:tc>
                <a:extLst>
                  <a:ext uri="{0D108BD9-81ED-4DB2-BD59-A6C34878D82A}">
                    <a16:rowId xmlns:a16="http://schemas.microsoft.com/office/drawing/2014/main" val="981941959"/>
                  </a:ext>
                </a:extLst>
              </a:tr>
              <a:tr h="392026">
                <a:tc>
                  <a:txBody>
                    <a:bodyPr/>
                    <a:lstStyle/>
                    <a:p>
                      <a:pPr algn="l" rtl="0" fontAlgn="base">
                        <a:lnSpc>
                          <a:spcPts val="2025"/>
                        </a:lnSpc>
                        <a:buNone/>
                      </a:pPr>
                      <a:r>
                        <a:rPr lang="en-US" sz="1800" b="0" i="0" dirty="0">
                          <a:solidFill>
                            <a:srgbClr val="000000"/>
                          </a:solidFill>
                          <a:effectLst/>
                          <a:latin typeface="Aptos" panose="020B0004020202020204" pitchFamily="34" charset="0"/>
                        </a:rPr>
                        <a:t>Right Atrial Pressure (RAP)​</a:t>
                      </a:r>
                      <a:endParaRPr lang="en-US" b="0" i="0" dirty="0">
                        <a:solidFill>
                          <a:srgbClr val="000000"/>
                        </a:solidFill>
                        <a:effectLst/>
                      </a:endParaRPr>
                    </a:p>
                  </a:txBody>
                  <a:tcPr anchor="ctr"/>
                </a:tc>
                <a:tc>
                  <a:txBody>
                    <a:bodyPr/>
                    <a:lstStyle/>
                    <a:p>
                      <a:pPr algn="l" rtl="0" fontAlgn="base">
                        <a:lnSpc>
                          <a:spcPts val="2025"/>
                        </a:lnSpc>
                        <a:buNone/>
                      </a:pPr>
                      <a:r>
                        <a:rPr lang="en-US" sz="1800" b="0" i="0">
                          <a:solidFill>
                            <a:srgbClr val="000000"/>
                          </a:solidFill>
                          <a:effectLst/>
                          <a:latin typeface="Aptos" panose="020B0004020202020204" pitchFamily="34" charset="0"/>
                        </a:rPr>
                        <a:t>10 mmHg​</a:t>
                      </a:r>
                      <a:endParaRPr lang="en-US" b="0" i="0">
                        <a:solidFill>
                          <a:srgbClr val="000000"/>
                        </a:solidFill>
                        <a:effectLst/>
                      </a:endParaRPr>
                    </a:p>
                  </a:txBody>
                  <a:tcPr anchor="ctr"/>
                </a:tc>
                <a:extLst>
                  <a:ext uri="{0D108BD9-81ED-4DB2-BD59-A6C34878D82A}">
                    <a16:rowId xmlns:a16="http://schemas.microsoft.com/office/drawing/2014/main" val="1782579563"/>
                  </a:ext>
                </a:extLst>
              </a:tr>
              <a:tr h="392026">
                <a:tc>
                  <a:txBody>
                    <a:bodyPr/>
                    <a:lstStyle/>
                    <a:p>
                      <a:pPr algn="l" rtl="0" fontAlgn="base">
                        <a:lnSpc>
                          <a:spcPts val="2025"/>
                        </a:lnSpc>
                        <a:buNone/>
                      </a:pPr>
                      <a:r>
                        <a:rPr lang="en-US" sz="1800" b="0" i="0">
                          <a:solidFill>
                            <a:srgbClr val="000000"/>
                          </a:solidFill>
                          <a:effectLst/>
                          <a:latin typeface="Aptos" panose="020B0004020202020204" pitchFamily="34" charset="0"/>
                        </a:rPr>
                        <a:t>Right Ventricular Pressure (RVP)​</a:t>
                      </a:r>
                      <a:endParaRPr lang="en-US" b="0" i="0">
                        <a:solidFill>
                          <a:srgbClr val="000000"/>
                        </a:solidFill>
                        <a:effectLst/>
                      </a:endParaRPr>
                    </a:p>
                  </a:txBody>
                  <a:tcPr anchor="ctr"/>
                </a:tc>
                <a:tc>
                  <a:txBody>
                    <a:bodyPr/>
                    <a:lstStyle/>
                    <a:p>
                      <a:pPr algn="l" rtl="0" fontAlgn="base">
                        <a:lnSpc>
                          <a:spcPts val="2025"/>
                        </a:lnSpc>
                        <a:buNone/>
                      </a:pPr>
                      <a:r>
                        <a:rPr lang="en-US" sz="1800" b="0" i="0">
                          <a:solidFill>
                            <a:srgbClr val="000000"/>
                          </a:solidFill>
                          <a:effectLst/>
                          <a:latin typeface="Aptos" panose="020B0004020202020204" pitchFamily="34" charset="0"/>
                        </a:rPr>
                        <a:t>70/10 mmHg​</a:t>
                      </a:r>
                      <a:endParaRPr lang="en-US" b="0" i="0">
                        <a:solidFill>
                          <a:srgbClr val="000000"/>
                        </a:solidFill>
                        <a:effectLst/>
                      </a:endParaRPr>
                    </a:p>
                  </a:txBody>
                  <a:tcPr anchor="ctr"/>
                </a:tc>
                <a:extLst>
                  <a:ext uri="{0D108BD9-81ED-4DB2-BD59-A6C34878D82A}">
                    <a16:rowId xmlns:a16="http://schemas.microsoft.com/office/drawing/2014/main" val="3191017965"/>
                  </a:ext>
                </a:extLst>
              </a:tr>
              <a:tr h="392026">
                <a:tc>
                  <a:txBody>
                    <a:bodyPr/>
                    <a:lstStyle/>
                    <a:p>
                      <a:pPr algn="l" rtl="0" fontAlgn="base">
                        <a:lnSpc>
                          <a:spcPts val="2025"/>
                        </a:lnSpc>
                        <a:buNone/>
                      </a:pPr>
                      <a:r>
                        <a:rPr lang="en-US" sz="1800" b="0" i="0">
                          <a:solidFill>
                            <a:srgbClr val="000000"/>
                          </a:solidFill>
                          <a:effectLst/>
                          <a:latin typeface="Aptos" panose="020B0004020202020204" pitchFamily="34" charset="0"/>
                        </a:rPr>
                        <a:t>Pulmonary Artery Pressure (PAP)​</a:t>
                      </a:r>
                      <a:endParaRPr lang="en-US" b="0" i="0">
                        <a:solidFill>
                          <a:srgbClr val="000000"/>
                        </a:solidFill>
                        <a:effectLst/>
                      </a:endParaRPr>
                    </a:p>
                  </a:txBody>
                  <a:tcPr anchor="ctr"/>
                </a:tc>
                <a:tc>
                  <a:txBody>
                    <a:bodyPr/>
                    <a:lstStyle/>
                    <a:p>
                      <a:pPr algn="l" rtl="0" fontAlgn="base">
                        <a:lnSpc>
                          <a:spcPts val="2025"/>
                        </a:lnSpc>
                        <a:buNone/>
                      </a:pPr>
                      <a:r>
                        <a:rPr lang="en-US" sz="1800" b="0" i="0" dirty="0">
                          <a:solidFill>
                            <a:srgbClr val="000000"/>
                          </a:solidFill>
                          <a:effectLst/>
                          <a:latin typeface="Aptos" panose="020B0004020202020204" pitchFamily="34" charset="0"/>
                        </a:rPr>
                        <a:t>65/25 mmHg (mean 42 mmHg)​</a:t>
                      </a:r>
                      <a:endParaRPr lang="en-US" b="0" i="0" dirty="0">
                        <a:solidFill>
                          <a:srgbClr val="000000"/>
                        </a:solidFill>
                        <a:effectLst/>
                      </a:endParaRPr>
                    </a:p>
                  </a:txBody>
                  <a:tcPr anchor="ctr"/>
                </a:tc>
                <a:extLst>
                  <a:ext uri="{0D108BD9-81ED-4DB2-BD59-A6C34878D82A}">
                    <a16:rowId xmlns:a16="http://schemas.microsoft.com/office/drawing/2014/main" val="1168890442"/>
                  </a:ext>
                </a:extLst>
              </a:tr>
              <a:tr h="633686">
                <a:tc>
                  <a:txBody>
                    <a:bodyPr/>
                    <a:lstStyle/>
                    <a:p>
                      <a:pPr algn="l" rtl="0" fontAlgn="base">
                        <a:lnSpc>
                          <a:spcPts val="2025"/>
                        </a:lnSpc>
                        <a:buNone/>
                      </a:pPr>
                      <a:r>
                        <a:rPr lang="en-US" sz="1800" b="0" i="0">
                          <a:solidFill>
                            <a:srgbClr val="000000"/>
                          </a:solidFill>
                          <a:effectLst/>
                          <a:latin typeface="Aptos" panose="020B0004020202020204" pitchFamily="34" charset="0"/>
                        </a:rPr>
                        <a:t>Pulmonary Capillary Wedge Pressure (PCWP)​</a:t>
                      </a:r>
                      <a:endParaRPr lang="en-US" b="0" i="0">
                        <a:solidFill>
                          <a:srgbClr val="000000"/>
                        </a:solidFill>
                        <a:effectLst/>
                      </a:endParaRPr>
                    </a:p>
                  </a:txBody>
                  <a:tcPr anchor="ctr"/>
                </a:tc>
                <a:tc>
                  <a:txBody>
                    <a:bodyPr/>
                    <a:lstStyle/>
                    <a:p>
                      <a:pPr algn="l" rtl="0" fontAlgn="base">
                        <a:lnSpc>
                          <a:spcPts val="2025"/>
                        </a:lnSpc>
                        <a:buNone/>
                      </a:pPr>
                      <a:r>
                        <a:rPr lang="en-US" sz="1800" b="0" i="0">
                          <a:solidFill>
                            <a:srgbClr val="000000"/>
                          </a:solidFill>
                          <a:effectLst/>
                          <a:latin typeface="Aptos" panose="020B0004020202020204" pitchFamily="34" charset="0"/>
                        </a:rPr>
                        <a:t>10 mmHg​</a:t>
                      </a:r>
                      <a:endParaRPr lang="en-US" b="0" i="0">
                        <a:solidFill>
                          <a:srgbClr val="000000"/>
                        </a:solidFill>
                        <a:effectLst/>
                      </a:endParaRPr>
                    </a:p>
                  </a:txBody>
                  <a:tcPr anchor="ctr"/>
                </a:tc>
                <a:extLst>
                  <a:ext uri="{0D108BD9-81ED-4DB2-BD59-A6C34878D82A}">
                    <a16:rowId xmlns:a16="http://schemas.microsoft.com/office/drawing/2014/main" val="157461954"/>
                  </a:ext>
                </a:extLst>
              </a:tr>
              <a:tr h="392026">
                <a:tc>
                  <a:txBody>
                    <a:bodyPr/>
                    <a:lstStyle/>
                    <a:p>
                      <a:pPr algn="l" rtl="0" fontAlgn="base">
                        <a:lnSpc>
                          <a:spcPts val="2025"/>
                        </a:lnSpc>
                        <a:buNone/>
                      </a:pPr>
                      <a:r>
                        <a:rPr lang="en-US" sz="1800" b="0" i="0">
                          <a:solidFill>
                            <a:srgbClr val="000000"/>
                          </a:solidFill>
                          <a:effectLst/>
                          <a:latin typeface="Aptos" panose="020B0004020202020204" pitchFamily="34" charset="0"/>
                        </a:rPr>
                        <a:t>Cardiac Output (Thermodilution)​</a:t>
                      </a:r>
                      <a:endParaRPr lang="en-US" b="0" i="0">
                        <a:solidFill>
                          <a:srgbClr val="000000"/>
                        </a:solidFill>
                        <a:effectLst/>
                      </a:endParaRPr>
                    </a:p>
                  </a:txBody>
                  <a:tcPr anchor="ctr"/>
                </a:tc>
                <a:tc>
                  <a:txBody>
                    <a:bodyPr/>
                    <a:lstStyle/>
                    <a:p>
                      <a:pPr algn="l" rtl="0" fontAlgn="base">
                        <a:lnSpc>
                          <a:spcPts val="2025"/>
                        </a:lnSpc>
                        <a:buNone/>
                      </a:pPr>
                      <a:r>
                        <a:rPr lang="en-US" sz="1800" b="0" i="0" dirty="0">
                          <a:solidFill>
                            <a:srgbClr val="000000"/>
                          </a:solidFill>
                          <a:effectLst/>
                          <a:latin typeface="Aptos" panose="020B0004020202020204" pitchFamily="34" charset="0"/>
                        </a:rPr>
                        <a:t>3.5 L/min​</a:t>
                      </a:r>
                      <a:endParaRPr lang="en-US" b="0" i="0" dirty="0">
                        <a:solidFill>
                          <a:srgbClr val="000000"/>
                        </a:solidFill>
                        <a:effectLst/>
                      </a:endParaRPr>
                    </a:p>
                  </a:txBody>
                  <a:tcPr anchor="ctr"/>
                </a:tc>
                <a:extLst>
                  <a:ext uri="{0D108BD9-81ED-4DB2-BD59-A6C34878D82A}">
                    <a16:rowId xmlns:a16="http://schemas.microsoft.com/office/drawing/2014/main" val="3023258464"/>
                  </a:ext>
                </a:extLst>
              </a:tr>
              <a:tr h="392026">
                <a:tc>
                  <a:txBody>
                    <a:bodyPr/>
                    <a:lstStyle/>
                    <a:p>
                      <a:pPr algn="l" rtl="0" fontAlgn="base">
                        <a:lnSpc>
                          <a:spcPts val="2025"/>
                        </a:lnSpc>
                        <a:buNone/>
                      </a:pPr>
                      <a:r>
                        <a:rPr lang="en-US" sz="1800" b="0" i="0" dirty="0">
                          <a:solidFill>
                            <a:srgbClr val="000000"/>
                          </a:solidFill>
                          <a:effectLst/>
                          <a:latin typeface="Aptos" panose="020B0004020202020204" pitchFamily="34" charset="0"/>
                        </a:rPr>
                        <a:t>Cardiac Index​</a:t>
                      </a:r>
                      <a:endParaRPr lang="en-US" b="0" i="0" dirty="0">
                        <a:solidFill>
                          <a:srgbClr val="000000"/>
                        </a:solidFill>
                        <a:effectLst/>
                      </a:endParaRPr>
                    </a:p>
                  </a:txBody>
                  <a:tcPr anchor="ctr"/>
                </a:tc>
                <a:tc>
                  <a:txBody>
                    <a:bodyPr/>
                    <a:lstStyle/>
                    <a:p>
                      <a:pPr algn="l" rtl="0" fontAlgn="base">
                        <a:lnSpc>
                          <a:spcPts val="2025"/>
                        </a:lnSpc>
                        <a:buNone/>
                      </a:pPr>
                      <a:r>
                        <a:rPr lang="en-US" sz="1800" b="0" i="0">
                          <a:solidFill>
                            <a:srgbClr val="000000"/>
                          </a:solidFill>
                          <a:effectLst/>
                          <a:latin typeface="Aptos" panose="020B0004020202020204" pitchFamily="34" charset="0"/>
                        </a:rPr>
                        <a:t>1.9 L/min/m²​</a:t>
                      </a:r>
                      <a:endParaRPr lang="en-US" b="0" i="0">
                        <a:solidFill>
                          <a:srgbClr val="000000"/>
                        </a:solidFill>
                        <a:effectLst/>
                      </a:endParaRPr>
                    </a:p>
                  </a:txBody>
                  <a:tcPr anchor="ctr"/>
                </a:tc>
                <a:extLst>
                  <a:ext uri="{0D108BD9-81ED-4DB2-BD59-A6C34878D82A}">
                    <a16:rowId xmlns:a16="http://schemas.microsoft.com/office/drawing/2014/main" val="573902818"/>
                  </a:ext>
                </a:extLst>
              </a:tr>
              <a:tr h="392026">
                <a:tc>
                  <a:txBody>
                    <a:bodyPr/>
                    <a:lstStyle/>
                    <a:p>
                      <a:pPr algn="l" rtl="0" fontAlgn="base">
                        <a:lnSpc>
                          <a:spcPts val="2025"/>
                        </a:lnSpc>
                        <a:buNone/>
                      </a:pPr>
                      <a:r>
                        <a:rPr lang="en-US" sz="1800" b="0" i="0">
                          <a:solidFill>
                            <a:srgbClr val="000000"/>
                          </a:solidFill>
                          <a:effectLst/>
                          <a:latin typeface="Aptos" panose="020B0004020202020204" pitchFamily="34" charset="0"/>
                        </a:rPr>
                        <a:t>Pulmonary Vascular Resistance (PVR)​</a:t>
                      </a:r>
                      <a:endParaRPr lang="en-US" b="0" i="0">
                        <a:solidFill>
                          <a:srgbClr val="000000"/>
                        </a:solidFill>
                        <a:effectLst/>
                      </a:endParaRPr>
                    </a:p>
                  </a:txBody>
                  <a:tcPr anchor="ctr"/>
                </a:tc>
                <a:tc>
                  <a:txBody>
                    <a:bodyPr/>
                    <a:lstStyle/>
                    <a:p>
                      <a:pPr algn="l" rtl="0" fontAlgn="base">
                        <a:lnSpc>
                          <a:spcPts val="2025"/>
                        </a:lnSpc>
                        <a:buNone/>
                      </a:pPr>
                      <a:r>
                        <a:rPr lang="en-US" sz="1800" b="0" i="0">
                          <a:solidFill>
                            <a:srgbClr val="000000"/>
                          </a:solidFill>
                          <a:effectLst/>
                          <a:latin typeface="Aptos" panose="020B0004020202020204" pitchFamily="34" charset="0"/>
                        </a:rPr>
                        <a:t>9.1 Wood units​</a:t>
                      </a:r>
                      <a:endParaRPr lang="en-US" b="0" i="0">
                        <a:solidFill>
                          <a:srgbClr val="000000"/>
                        </a:solidFill>
                        <a:effectLst/>
                      </a:endParaRPr>
                    </a:p>
                  </a:txBody>
                  <a:tcPr anchor="ctr"/>
                </a:tc>
                <a:extLst>
                  <a:ext uri="{0D108BD9-81ED-4DB2-BD59-A6C34878D82A}">
                    <a16:rowId xmlns:a16="http://schemas.microsoft.com/office/drawing/2014/main" val="2809418249"/>
                  </a:ext>
                </a:extLst>
              </a:tr>
              <a:tr h="392026">
                <a:tc>
                  <a:txBody>
                    <a:bodyPr/>
                    <a:lstStyle/>
                    <a:p>
                      <a:pPr algn="l" rtl="0" fontAlgn="base">
                        <a:lnSpc>
                          <a:spcPts val="2025"/>
                        </a:lnSpc>
                        <a:buNone/>
                      </a:pPr>
                      <a:r>
                        <a:rPr lang="en-US" sz="1800" b="0" i="0">
                          <a:solidFill>
                            <a:srgbClr val="000000"/>
                          </a:solidFill>
                          <a:effectLst/>
                          <a:latin typeface="Aptos" panose="020B0004020202020204" pitchFamily="34" charset="0"/>
                        </a:rPr>
                        <a:t>Mixed Venous Oxygen Saturation (SvO₂)​</a:t>
                      </a:r>
                      <a:endParaRPr lang="en-US" b="0" i="0">
                        <a:solidFill>
                          <a:srgbClr val="000000"/>
                        </a:solidFill>
                        <a:effectLst/>
                      </a:endParaRPr>
                    </a:p>
                  </a:txBody>
                  <a:tcPr anchor="ctr"/>
                </a:tc>
                <a:tc>
                  <a:txBody>
                    <a:bodyPr/>
                    <a:lstStyle/>
                    <a:p>
                      <a:pPr algn="l" rtl="0" fontAlgn="base">
                        <a:lnSpc>
                          <a:spcPts val="2025"/>
                        </a:lnSpc>
                        <a:buNone/>
                      </a:pPr>
                      <a:r>
                        <a:rPr lang="en-US" sz="1800" b="0" i="0" dirty="0">
                          <a:solidFill>
                            <a:srgbClr val="000000"/>
                          </a:solidFill>
                          <a:effectLst/>
                          <a:latin typeface="Aptos" panose="020B0004020202020204" pitchFamily="34" charset="0"/>
                        </a:rPr>
                        <a:t>60%​</a:t>
                      </a:r>
                      <a:endParaRPr lang="en-US" b="0" i="0" dirty="0">
                        <a:solidFill>
                          <a:srgbClr val="000000"/>
                        </a:solidFill>
                        <a:effectLst/>
                      </a:endParaRPr>
                    </a:p>
                  </a:txBody>
                  <a:tcPr anchor="ctr"/>
                </a:tc>
                <a:extLst>
                  <a:ext uri="{0D108BD9-81ED-4DB2-BD59-A6C34878D82A}">
                    <a16:rowId xmlns:a16="http://schemas.microsoft.com/office/drawing/2014/main" val="3479844928"/>
                  </a:ext>
                </a:extLst>
              </a:tr>
            </a:tbl>
          </a:graphicData>
        </a:graphic>
      </p:graphicFrame>
      <p:sp>
        <p:nvSpPr>
          <p:cNvPr id="5" name="Text Placeholder 2">
            <a:extLst>
              <a:ext uri="{FF2B5EF4-FFF2-40B4-BE49-F238E27FC236}">
                <a16:creationId xmlns:a16="http://schemas.microsoft.com/office/drawing/2014/main" id="{ECD5D15E-B86A-FF66-43DA-C57C3133DF46}"/>
              </a:ext>
            </a:extLst>
          </p:cNvPr>
          <p:cNvSpPr>
            <a:spLocks noGrp="1"/>
          </p:cNvSpPr>
          <p:nvPr/>
        </p:nvSpPr>
        <p:spPr>
          <a:xfrm>
            <a:off x="503645" y="1588272"/>
            <a:ext cx="10627417" cy="1347433"/>
          </a:xfrm>
          <a:prstGeom prst="rect">
            <a:avLst/>
          </a:prstGeom>
        </p:spPr>
        <p:txBody>
          <a:bodyPr vert="horz" lIns="91440" tIns="45720" rIns="91440" bIns="45720" rtlCol="0" anchor="t">
            <a:normAutofit lnSpcReduction="10000"/>
          </a:bodyPr>
          <a:lstStyle>
            <a:lvl1pPr marL="457200" indent="-457200" algn="l" defTabSz="914400" rtl="0" eaLnBrk="1" latinLnBrk="0" hangingPunct="1">
              <a:lnSpc>
                <a:spcPct val="90000"/>
              </a:lnSpc>
              <a:spcBef>
                <a:spcPts val="1000"/>
              </a:spcBef>
              <a:buFont typeface="+mj-lt"/>
              <a:buAutoNum type="arabicPeriod"/>
              <a:defRPr sz="2300" kern="12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914400" rtl="0" eaLnBrk="1" latinLnBrk="0" hangingPunct="1">
              <a:lnSpc>
                <a:spcPct val="90000"/>
              </a:lnSpc>
              <a:spcBef>
                <a:spcPts val="500"/>
              </a:spcBef>
              <a:buFont typeface="+mj-lt"/>
              <a:buAutoNum type="arabicPeriod"/>
              <a:defRPr sz="2000" kern="12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90000"/>
              </a:lnSpc>
              <a:spcBef>
                <a:spcPts val="500"/>
              </a:spcBef>
              <a:buFont typeface="+mj-lt"/>
              <a:buAutoNum type="arabicPeriod"/>
              <a:defRPr sz="1800" kern="12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8A8B9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Verdana"/>
                <a:ea typeface="Verdana"/>
              </a:rPr>
              <a:t>Given his echocardiogram findings, he is referred to a pulmonary vascular clinic for further work-up. There it is decided that he will undergo a right heart catheterization to confirm the suspected diagnosis of PH. His hemodynamic profile is shown below. </a:t>
            </a:r>
            <a:endParaRPr lang="en-US" dirty="0"/>
          </a:p>
        </p:txBody>
      </p:sp>
    </p:spTree>
    <p:extLst>
      <p:ext uri="{BB962C8B-B14F-4D97-AF65-F5344CB8AC3E}">
        <p14:creationId xmlns:p14="http://schemas.microsoft.com/office/powerpoint/2010/main" val="304117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7FB28-AE77-9C92-AD3F-5C35E1AF47EC}"/>
              </a:ext>
            </a:extLst>
          </p:cNvPr>
          <p:cNvSpPr>
            <a:spLocks noGrp="1"/>
          </p:cNvSpPr>
          <p:nvPr>
            <p:ph type="ctrTitle"/>
          </p:nvPr>
        </p:nvSpPr>
        <p:spPr/>
        <p:txBody>
          <a:bodyPr/>
          <a:lstStyle/>
          <a:p>
            <a:r>
              <a:rPr lang="en-US" dirty="0">
                <a:latin typeface="Georgia"/>
              </a:rPr>
              <a:t>Group Discussion</a:t>
            </a:r>
            <a:endParaRPr lang="en-US" dirty="0" err="1"/>
          </a:p>
        </p:txBody>
      </p:sp>
      <p:sp>
        <p:nvSpPr>
          <p:cNvPr id="3" name="Text Placeholder 2">
            <a:extLst>
              <a:ext uri="{FF2B5EF4-FFF2-40B4-BE49-F238E27FC236}">
                <a16:creationId xmlns:a16="http://schemas.microsoft.com/office/drawing/2014/main" id="{9BDACA5F-A8E8-628C-9704-AF337258DBAB}"/>
              </a:ext>
            </a:extLst>
          </p:cNvPr>
          <p:cNvSpPr>
            <a:spLocks noGrp="1"/>
          </p:cNvSpPr>
          <p:nvPr>
            <p:ph type="body" sz="quarter" idx="10"/>
          </p:nvPr>
        </p:nvSpPr>
        <p:spPr/>
        <p:txBody>
          <a:bodyPr vert="horz" lIns="91440" tIns="45720" rIns="91440" bIns="45720" rtlCol="0" anchor="t">
            <a:normAutofit/>
          </a:bodyPr>
          <a:lstStyle/>
          <a:p>
            <a:r>
              <a:rPr lang="en-US" dirty="0">
                <a:latin typeface="Verdana"/>
                <a:ea typeface="Verdana"/>
              </a:rPr>
              <a:t>This hemodynamic profile is consistent with what type of pulmonary hypertension pattern and what does it mean for his differential diagnosis?</a:t>
            </a:r>
            <a:endParaRPr lang="en-US" dirty="0"/>
          </a:p>
          <a:p>
            <a:endParaRPr lang="en-US" dirty="0">
              <a:latin typeface="Verdana"/>
              <a:ea typeface="Verdana"/>
            </a:endParaRPr>
          </a:p>
          <a:p>
            <a:r>
              <a:rPr lang="en-US" dirty="0">
                <a:latin typeface="Verdana"/>
                <a:ea typeface="Verdana"/>
              </a:rPr>
              <a:t>What are the next steps?</a:t>
            </a:r>
            <a:endParaRPr lang="en-US" dirty="0"/>
          </a:p>
        </p:txBody>
      </p:sp>
    </p:spTree>
    <p:extLst>
      <p:ext uri="{BB962C8B-B14F-4D97-AF65-F5344CB8AC3E}">
        <p14:creationId xmlns:p14="http://schemas.microsoft.com/office/powerpoint/2010/main" val="378655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23F83-EAAF-5060-0EB3-935069D54FF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4613C85-018B-B400-BC33-21BEBA053469}"/>
              </a:ext>
            </a:extLst>
          </p:cNvPr>
          <p:cNvSpPr/>
          <p:nvPr/>
        </p:nvSpPr>
        <p:spPr>
          <a:xfrm>
            <a:off x="85725" y="2028825"/>
            <a:ext cx="11982450" cy="45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1631B-1FB3-EE85-DED9-0AA5C8AF1D3B}"/>
              </a:ext>
            </a:extLst>
          </p:cNvPr>
          <p:cNvSpPr>
            <a:spLocks noGrp="1"/>
          </p:cNvSpPr>
          <p:nvPr>
            <p:ph type="ctrTitle"/>
          </p:nvPr>
        </p:nvSpPr>
        <p:spPr/>
        <p:txBody>
          <a:bodyPr/>
          <a:lstStyle/>
          <a:p>
            <a:r>
              <a:rPr lang="en-US" dirty="0"/>
              <a:t>Right Heart Catheterization is Necessary for Definitive Diagnosis of PAH</a:t>
            </a:r>
          </a:p>
        </p:txBody>
      </p:sp>
      <p:sp>
        <p:nvSpPr>
          <p:cNvPr id="8" name="TextBox 7">
            <a:extLst>
              <a:ext uri="{FF2B5EF4-FFF2-40B4-BE49-F238E27FC236}">
                <a16:creationId xmlns:a16="http://schemas.microsoft.com/office/drawing/2014/main" id="{D53F3476-7747-1CFA-C7B8-EFFC9D4B909C}"/>
              </a:ext>
            </a:extLst>
          </p:cNvPr>
          <p:cNvSpPr txBox="1"/>
          <p:nvPr/>
        </p:nvSpPr>
        <p:spPr>
          <a:xfrm>
            <a:off x="7781544" y="6581001"/>
            <a:ext cx="4505706" cy="276999"/>
          </a:xfrm>
          <a:prstGeom prst="rect">
            <a:avLst/>
          </a:prstGeom>
          <a:noFill/>
        </p:spPr>
        <p:txBody>
          <a:bodyPr wrap="square" rtlCol="0">
            <a:spAutoFit/>
          </a:bodyPr>
          <a:lstStyle/>
          <a:p>
            <a:r>
              <a:rPr lang="en-US" sz="1200" b="1" dirty="0"/>
              <a:t>Source: Humbert M. et al. </a:t>
            </a:r>
            <a:r>
              <a:rPr lang="en-US" sz="1200" b="1" dirty="0" err="1"/>
              <a:t>Eur</a:t>
            </a:r>
            <a:r>
              <a:rPr lang="en-US" sz="1200" b="1" dirty="0"/>
              <a:t> Heart J. 2022; 43(38): 3618-3731</a:t>
            </a:r>
          </a:p>
        </p:txBody>
      </p:sp>
      <p:pic>
        <p:nvPicPr>
          <p:cNvPr id="7" name="Content Placeholder 4">
            <a:extLst>
              <a:ext uri="{FF2B5EF4-FFF2-40B4-BE49-F238E27FC236}">
                <a16:creationId xmlns:a16="http://schemas.microsoft.com/office/drawing/2014/main" id="{EE3F8EFE-DE02-ACCC-B2B4-76C93C4CA061}"/>
              </a:ext>
            </a:extLst>
          </p:cNvPr>
          <p:cNvPicPr>
            <a:picLocks noGrp="1" noChangeAspect="1"/>
          </p:cNvPicPr>
          <p:nvPr/>
        </p:nvPicPr>
        <p:blipFill>
          <a:blip r:embed="rId2"/>
          <a:stretch>
            <a:fillRect/>
          </a:stretch>
        </p:blipFill>
        <p:spPr>
          <a:xfrm>
            <a:off x="8549129" y="2374073"/>
            <a:ext cx="3403259" cy="3498087"/>
          </a:xfrm>
          <a:prstGeom prst="rect">
            <a:avLst/>
          </a:prstGeom>
        </p:spPr>
      </p:pic>
      <p:pic>
        <p:nvPicPr>
          <p:cNvPr id="14" name="Picture 13">
            <a:extLst>
              <a:ext uri="{FF2B5EF4-FFF2-40B4-BE49-F238E27FC236}">
                <a16:creationId xmlns:a16="http://schemas.microsoft.com/office/drawing/2014/main" id="{7D58E621-D782-91E0-6564-F70AA9878B5B}"/>
              </a:ext>
            </a:extLst>
          </p:cNvPr>
          <p:cNvPicPr>
            <a:picLocks noChangeAspect="1"/>
          </p:cNvPicPr>
          <p:nvPr/>
        </p:nvPicPr>
        <p:blipFill>
          <a:blip r:embed="rId3"/>
          <a:stretch>
            <a:fillRect/>
          </a:stretch>
        </p:blipFill>
        <p:spPr>
          <a:xfrm>
            <a:off x="129013" y="2261996"/>
            <a:ext cx="8420116" cy="3562731"/>
          </a:xfrm>
          <a:prstGeom prst="rect">
            <a:avLst/>
          </a:prstGeom>
        </p:spPr>
      </p:pic>
    </p:spTree>
    <p:extLst>
      <p:ext uri="{BB962C8B-B14F-4D97-AF65-F5344CB8AC3E}">
        <p14:creationId xmlns:p14="http://schemas.microsoft.com/office/powerpoint/2010/main" val="1347306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1FAD-FF72-FE84-734A-01189D29CAB9}"/>
              </a:ext>
            </a:extLst>
          </p:cNvPr>
          <p:cNvSpPr>
            <a:spLocks noGrp="1"/>
          </p:cNvSpPr>
          <p:nvPr>
            <p:ph type="ctrTitle"/>
          </p:nvPr>
        </p:nvSpPr>
        <p:spPr/>
        <p:txBody>
          <a:bodyPr/>
          <a:lstStyle/>
          <a:p>
            <a:r>
              <a:rPr lang="en-US" dirty="0"/>
              <a:t>Waveform Analysis</a:t>
            </a:r>
          </a:p>
        </p:txBody>
      </p:sp>
      <p:pic>
        <p:nvPicPr>
          <p:cNvPr id="5" name="Picture 4">
            <a:extLst>
              <a:ext uri="{FF2B5EF4-FFF2-40B4-BE49-F238E27FC236}">
                <a16:creationId xmlns:a16="http://schemas.microsoft.com/office/drawing/2014/main" id="{908E8D28-008A-F7ED-BE14-FBBAA7BB76D7}"/>
              </a:ext>
            </a:extLst>
          </p:cNvPr>
          <p:cNvPicPr>
            <a:picLocks noChangeAspect="1"/>
          </p:cNvPicPr>
          <p:nvPr/>
        </p:nvPicPr>
        <p:blipFill>
          <a:blip r:embed="rId3"/>
          <a:stretch>
            <a:fillRect/>
          </a:stretch>
        </p:blipFill>
        <p:spPr>
          <a:xfrm>
            <a:off x="815340" y="1771953"/>
            <a:ext cx="10561320" cy="4503162"/>
          </a:xfrm>
          <a:prstGeom prst="rect">
            <a:avLst/>
          </a:prstGeom>
        </p:spPr>
      </p:pic>
      <p:sp>
        <p:nvSpPr>
          <p:cNvPr id="3" name="TextBox 2">
            <a:extLst>
              <a:ext uri="{FF2B5EF4-FFF2-40B4-BE49-F238E27FC236}">
                <a16:creationId xmlns:a16="http://schemas.microsoft.com/office/drawing/2014/main" id="{797E9A72-3B8F-DCED-25B4-E52829737E1D}"/>
              </a:ext>
            </a:extLst>
          </p:cNvPr>
          <p:cNvSpPr txBox="1"/>
          <p:nvPr/>
        </p:nvSpPr>
        <p:spPr>
          <a:xfrm>
            <a:off x="5330952" y="6590145"/>
            <a:ext cx="6933320" cy="276999"/>
          </a:xfrm>
          <a:prstGeom prst="rect">
            <a:avLst/>
          </a:prstGeom>
          <a:noFill/>
        </p:spPr>
        <p:txBody>
          <a:bodyPr wrap="square" rtlCol="0">
            <a:spAutoFit/>
          </a:bodyPr>
          <a:lstStyle/>
          <a:p>
            <a:r>
              <a:rPr lang="en-US" sz="1200" b="1" dirty="0"/>
              <a:t>Source: Lambert BC, et al: Encyclopedia of Cardiovascular Research and Medicine, 2018, 298-308</a:t>
            </a:r>
          </a:p>
        </p:txBody>
      </p:sp>
    </p:spTree>
    <p:extLst>
      <p:ext uri="{BB962C8B-B14F-4D97-AF65-F5344CB8AC3E}">
        <p14:creationId xmlns:p14="http://schemas.microsoft.com/office/powerpoint/2010/main" val="53589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FA3C-2A20-03EA-5114-52360AC1C009}"/>
              </a:ext>
            </a:extLst>
          </p:cNvPr>
          <p:cNvSpPr>
            <a:spLocks noGrp="1"/>
          </p:cNvSpPr>
          <p:nvPr>
            <p:ph type="ctrTitle"/>
          </p:nvPr>
        </p:nvSpPr>
        <p:spPr/>
        <p:txBody>
          <a:bodyPr/>
          <a:lstStyle/>
          <a:p>
            <a:r>
              <a:rPr lang="en-US" dirty="0"/>
              <a:t>Pulmonary Arterial Wedge Pressure</a:t>
            </a:r>
          </a:p>
        </p:txBody>
      </p:sp>
      <p:sp>
        <p:nvSpPr>
          <p:cNvPr id="3" name="Text Placeholder 2">
            <a:extLst>
              <a:ext uri="{FF2B5EF4-FFF2-40B4-BE49-F238E27FC236}">
                <a16:creationId xmlns:a16="http://schemas.microsoft.com/office/drawing/2014/main" id="{257F2810-1960-9185-8EEF-698DCDA3EE65}"/>
              </a:ext>
            </a:extLst>
          </p:cNvPr>
          <p:cNvSpPr>
            <a:spLocks noGrp="1"/>
          </p:cNvSpPr>
          <p:nvPr>
            <p:ph type="body" sz="quarter" idx="10"/>
          </p:nvPr>
        </p:nvSpPr>
        <p:spPr/>
        <p:txBody>
          <a:bodyPr>
            <a:normAutofit/>
          </a:bodyPr>
          <a:lstStyle/>
          <a:p>
            <a:pPr marL="0" indent="0" algn="l">
              <a:buNone/>
            </a:pPr>
            <a:r>
              <a:rPr lang="en-US" sz="2400" b="0" i="0" u="none" strike="noStrike" baseline="0" dirty="0">
                <a:solidFill>
                  <a:srgbClr val="231F20"/>
                </a:solidFill>
              </a:rPr>
              <a:t>“</a:t>
            </a:r>
            <a:r>
              <a:rPr lang="en-US" sz="2400" b="1" i="0" u="none" strike="noStrike" baseline="0" dirty="0">
                <a:solidFill>
                  <a:srgbClr val="231F20"/>
                </a:solidFill>
                <a:highlight>
                  <a:srgbClr val="FFFF00"/>
                </a:highlight>
              </a:rPr>
              <a:t>All pressure measurements, including PAWP, should be performed at end expiration </a:t>
            </a:r>
            <a:r>
              <a:rPr lang="en-US" sz="2400" b="0" i="0" u="none" strike="noStrike" baseline="0" dirty="0">
                <a:solidFill>
                  <a:srgbClr val="231F20"/>
                </a:solidFill>
              </a:rPr>
              <a:t>(without breath-holding </a:t>
            </a:r>
            <a:r>
              <a:rPr lang="en-US" sz="2400" b="0" i="0" u="none" strike="noStrike" baseline="0" dirty="0" err="1">
                <a:solidFill>
                  <a:srgbClr val="231F20"/>
                </a:solidFill>
              </a:rPr>
              <a:t>manoeuvre</a:t>
            </a:r>
            <a:r>
              <a:rPr lang="en-US" sz="2400" b="0" i="0" u="none" strike="noStrike" baseline="0" dirty="0">
                <a:solidFill>
                  <a:srgbClr val="231F20"/>
                </a:solidFill>
              </a:rPr>
              <a:t>). In patients with large intrathoracic pressure changes during the respiratory cycle (i.e. COPD, obesity, during exercise), it is appropriate to average over at least three to four respiratory cycles. If no reliable PAWP curve can be obtained, or if the PAWP values are implausible, additional measurement of LV end-diastolic pressure should be considered to avoid misclassification. Saturations taken with the catheter in the wedged position can confirm an accurate PAWP” </a:t>
            </a:r>
          </a:p>
          <a:p>
            <a:pPr marL="0" indent="0" algn="l">
              <a:buNone/>
            </a:pPr>
            <a:endParaRPr lang="en-US" sz="2400" b="1" i="0" u="none" strike="noStrike" baseline="0" dirty="0">
              <a:solidFill>
                <a:srgbClr val="231F20"/>
              </a:solidFill>
            </a:endParaRPr>
          </a:p>
          <a:p>
            <a:pPr marL="0" indent="0" algn="l">
              <a:buNone/>
            </a:pPr>
            <a:r>
              <a:rPr lang="en-US" sz="2400" b="1" i="0" u="none" strike="noStrike" baseline="0" dirty="0">
                <a:solidFill>
                  <a:srgbClr val="231F20"/>
                </a:solidFill>
              </a:rPr>
              <a:t>ERS 2022 PAH Guidelines</a:t>
            </a:r>
            <a:endParaRPr lang="en-US" sz="2400" b="1" dirty="0"/>
          </a:p>
        </p:txBody>
      </p:sp>
    </p:spTree>
    <p:extLst>
      <p:ext uri="{BB962C8B-B14F-4D97-AF65-F5344CB8AC3E}">
        <p14:creationId xmlns:p14="http://schemas.microsoft.com/office/powerpoint/2010/main" val="2980742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2F3D-6E60-F377-D3D8-391F6D4FD431}"/>
              </a:ext>
            </a:extLst>
          </p:cNvPr>
          <p:cNvSpPr>
            <a:spLocks noGrp="1"/>
          </p:cNvSpPr>
          <p:nvPr>
            <p:ph type="ctrTitle"/>
          </p:nvPr>
        </p:nvSpPr>
        <p:spPr/>
        <p:txBody>
          <a:bodyPr/>
          <a:lstStyle/>
          <a:p>
            <a:r>
              <a:rPr lang="en-US" dirty="0"/>
              <a:t>What is the Wedge???</a:t>
            </a:r>
          </a:p>
        </p:txBody>
      </p:sp>
      <p:pic>
        <p:nvPicPr>
          <p:cNvPr id="5" name="Picture 4">
            <a:extLst>
              <a:ext uri="{FF2B5EF4-FFF2-40B4-BE49-F238E27FC236}">
                <a16:creationId xmlns:a16="http://schemas.microsoft.com/office/drawing/2014/main" id="{EFB557FE-6DD1-F703-A102-C7C64577B638}"/>
              </a:ext>
            </a:extLst>
          </p:cNvPr>
          <p:cNvPicPr>
            <a:picLocks noChangeAspect="1"/>
          </p:cNvPicPr>
          <p:nvPr/>
        </p:nvPicPr>
        <p:blipFill>
          <a:blip r:embed="rId2"/>
          <a:stretch>
            <a:fillRect/>
          </a:stretch>
        </p:blipFill>
        <p:spPr>
          <a:xfrm>
            <a:off x="2557762" y="1614834"/>
            <a:ext cx="6519182" cy="4885025"/>
          </a:xfrm>
          <a:prstGeom prst="rect">
            <a:avLst/>
          </a:prstGeom>
        </p:spPr>
      </p:pic>
      <p:cxnSp>
        <p:nvCxnSpPr>
          <p:cNvPr id="4" name="Straight Arrow Connector 3">
            <a:extLst>
              <a:ext uri="{FF2B5EF4-FFF2-40B4-BE49-F238E27FC236}">
                <a16:creationId xmlns:a16="http://schemas.microsoft.com/office/drawing/2014/main" id="{176A8F7F-7F15-FAFF-5209-4871AD2585C5}"/>
              </a:ext>
            </a:extLst>
          </p:cNvPr>
          <p:cNvCxnSpPr/>
          <p:nvPr/>
        </p:nvCxnSpPr>
        <p:spPr>
          <a:xfrm>
            <a:off x="5438899" y="2398815"/>
            <a:ext cx="0" cy="279070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quot;Not Allowed&quot; Symbol 5">
            <a:extLst>
              <a:ext uri="{FF2B5EF4-FFF2-40B4-BE49-F238E27FC236}">
                <a16:creationId xmlns:a16="http://schemas.microsoft.com/office/drawing/2014/main" id="{C405237B-2DD5-8FBF-D868-D3F2E29FD925}"/>
              </a:ext>
            </a:extLst>
          </p:cNvPr>
          <p:cNvSpPr/>
          <p:nvPr/>
        </p:nvSpPr>
        <p:spPr>
          <a:xfrm>
            <a:off x="4702629" y="1637655"/>
            <a:ext cx="843148" cy="677104"/>
          </a:xfrm>
          <a:prstGeom prst="noSmoking">
            <a:avLst/>
          </a:prstGeom>
          <a:solidFill>
            <a:srgbClr val="FF0000"/>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0868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8E477-F02C-0D93-363D-C1E6CE5852DB}"/>
              </a:ext>
            </a:extLst>
          </p:cNvPr>
          <p:cNvSpPr>
            <a:spLocks noGrp="1"/>
          </p:cNvSpPr>
          <p:nvPr>
            <p:ph type="ctrTitle"/>
          </p:nvPr>
        </p:nvSpPr>
        <p:spPr/>
        <p:txBody>
          <a:bodyPr/>
          <a:lstStyle/>
          <a:p>
            <a:r>
              <a:rPr lang="en-US" dirty="0"/>
              <a:t>Vasoreactivity Testing</a:t>
            </a:r>
          </a:p>
        </p:txBody>
      </p:sp>
      <p:graphicFrame>
        <p:nvGraphicFramePr>
          <p:cNvPr id="3" name="Table 2">
            <a:extLst>
              <a:ext uri="{FF2B5EF4-FFF2-40B4-BE49-F238E27FC236}">
                <a16:creationId xmlns:a16="http://schemas.microsoft.com/office/drawing/2014/main" id="{96A0CDD5-67D2-A284-D6C9-7285516D42FD}"/>
              </a:ext>
            </a:extLst>
          </p:cNvPr>
          <p:cNvGraphicFramePr>
            <a:graphicFrameLocks noGrp="1"/>
          </p:cNvGraphicFramePr>
          <p:nvPr>
            <p:extLst>
              <p:ext uri="{D42A27DB-BD31-4B8C-83A1-F6EECF244321}">
                <p14:modId xmlns:p14="http://schemas.microsoft.com/office/powerpoint/2010/main" val="1440304328"/>
              </p:ext>
            </p:extLst>
          </p:nvPr>
        </p:nvGraphicFramePr>
        <p:xfrm>
          <a:off x="94770" y="1672364"/>
          <a:ext cx="11865580" cy="4444971"/>
        </p:xfrm>
        <a:graphic>
          <a:graphicData uri="http://schemas.openxmlformats.org/drawingml/2006/table">
            <a:tbl>
              <a:tblPr firstRow="1" bandRow="1">
                <a:tableStyleId>{5C22544A-7EE6-4342-B048-85BDC9FD1C3A}</a:tableStyleId>
              </a:tblPr>
              <a:tblGrid>
                <a:gridCol w="2966395">
                  <a:extLst>
                    <a:ext uri="{9D8B030D-6E8A-4147-A177-3AD203B41FA5}">
                      <a16:colId xmlns:a16="http://schemas.microsoft.com/office/drawing/2014/main" val="3615314607"/>
                    </a:ext>
                  </a:extLst>
                </a:gridCol>
                <a:gridCol w="2966395">
                  <a:extLst>
                    <a:ext uri="{9D8B030D-6E8A-4147-A177-3AD203B41FA5}">
                      <a16:colId xmlns:a16="http://schemas.microsoft.com/office/drawing/2014/main" val="142590137"/>
                    </a:ext>
                  </a:extLst>
                </a:gridCol>
                <a:gridCol w="2966395">
                  <a:extLst>
                    <a:ext uri="{9D8B030D-6E8A-4147-A177-3AD203B41FA5}">
                      <a16:colId xmlns:a16="http://schemas.microsoft.com/office/drawing/2014/main" val="3823376258"/>
                    </a:ext>
                  </a:extLst>
                </a:gridCol>
                <a:gridCol w="2966395">
                  <a:extLst>
                    <a:ext uri="{9D8B030D-6E8A-4147-A177-3AD203B41FA5}">
                      <a16:colId xmlns:a16="http://schemas.microsoft.com/office/drawing/2014/main" val="2615273392"/>
                    </a:ext>
                  </a:extLst>
                </a:gridCol>
              </a:tblGrid>
              <a:tr h="439084">
                <a:tc>
                  <a:txBody>
                    <a:bodyPr/>
                    <a:lstStyle/>
                    <a:p>
                      <a:r>
                        <a:rPr lang="en-US" dirty="0"/>
                        <a:t>Definition:</a:t>
                      </a:r>
                    </a:p>
                  </a:txBody>
                  <a:tcPr/>
                </a:tc>
                <a:tc>
                  <a:txBody>
                    <a:bodyPr/>
                    <a:lstStyle/>
                    <a:p>
                      <a:r>
                        <a:rPr lang="en-US" dirty="0"/>
                        <a:t>Target Audience</a:t>
                      </a:r>
                    </a:p>
                  </a:txBody>
                  <a:tcPr/>
                </a:tc>
                <a:tc>
                  <a:txBody>
                    <a:bodyPr/>
                    <a:lstStyle/>
                    <a:p>
                      <a:r>
                        <a:rPr lang="en-US" dirty="0"/>
                        <a:t>Protocol</a:t>
                      </a:r>
                    </a:p>
                  </a:txBody>
                  <a:tcPr/>
                </a:tc>
                <a:tc>
                  <a:txBody>
                    <a:bodyPr/>
                    <a:lstStyle/>
                    <a:p>
                      <a:r>
                        <a:rPr lang="en-US" dirty="0"/>
                        <a:t>Agents</a:t>
                      </a:r>
                    </a:p>
                  </a:txBody>
                  <a:tcPr/>
                </a:tc>
                <a:extLst>
                  <a:ext uri="{0D108BD9-81ED-4DB2-BD59-A6C34878D82A}">
                    <a16:rowId xmlns:a16="http://schemas.microsoft.com/office/drawing/2014/main" val="581277650"/>
                  </a:ext>
                </a:extLst>
              </a:tr>
              <a:tr h="4005887">
                <a:tc>
                  <a:txBody>
                    <a:bodyPr/>
                    <a:lstStyle/>
                    <a:p>
                      <a:pPr marL="342900" indent="-342900">
                        <a:buFont typeface="+mj-lt"/>
                        <a:buAutoNum type="arabicPeriod"/>
                      </a:pPr>
                      <a:r>
                        <a:rPr lang="en-US" dirty="0" err="1"/>
                        <a:t>mPAP</a:t>
                      </a:r>
                      <a:r>
                        <a:rPr lang="en-US" dirty="0"/>
                        <a:t> reduction by ≥ 10 mmHg</a:t>
                      </a:r>
                    </a:p>
                    <a:p>
                      <a:pPr marL="342900" indent="-342900">
                        <a:buFont typeface="+mj-lt"/>
                        <a:buAutoNum type="arabicPeriod"/>
                      </a:pPr>
                      <a:r>
                        <a:rPr lang="en-US" dirty="0"/>
                        <a:t>Absolute </a:t>
                      </a:r>
                      <a:r>
                        <a:rPr lang="en-US" dirty="0" err="1"/>
                        <a:t>mPAP</a:t>
                      </a:r>
                      <a:r>
                        <a:rPr lang="en-US" dirty="0"/>
                        <a:t> ≤ 40 mmHg</a:t>
                      </a:r>
                    </a:p>
                    <a:p>
                      <a:pPr marL="342900" indent="-342900">
                        <a:buFont typeface="+mj-lt"/>
                        <a:buAutoNum type="arabicPeriod"/>
                      </a:pPr>
                      <a:r>
                        <a:rPr lang="en-US" dirty="0"/>
                        <a:t>Sustained or Improved CO</a:t>
                      </a:r>
                    </a:p>
                  </a:txBody>
                  <a:tcPr/>
                </a:tc>
                <a:tc>
                  <a:txBody>
                    <a:bodyPr/>
                    <a:lstStyle/>
                    <a:p>
                      <a:pPr marL="342900" indent="-342900">
                        <a:buFont typeface="+mj-lt"/>
                        <a:buAutoNum type="arabicPeriod"/>
                      </a:pPr>
                      <a:r>
                        <a:rPr lang="en-US" dirty="0"/>
                        <a:t>Idiopathic (</a:t>
                      </a:r>
                      <a:r>
                        <a:rPr lang="en-US" dirty="0" err="1"/>
                        <a:t>iPAH</a:t>
                      </a:r>
                      <a:r>
                        <a:rPr lang="en-US" dirty="0"/>
                        <a:t>)</a:t>
                      </a:r>
                    </a:p>
                    <a:p>
                      <a:pPr marL="342900" indent="-342900">
                        <a:buFont typeface="+mj-lt"/>
                        <a:buAutoNum type="arabicPeriod"/>
                      </a:pPr>
                      <a:r>
                        <a:rPr lang="en-US" dirty="0"/>
                        <a:t>Toxin-Associated (</a:t>
                      </a:r>
                      <a:r>
                        <a:rPr lang="en-US" dirty="0" err="1"/>
                        <a:t>dPAH</a:t>
                      </a:r>
                      <a:r>
                        <a:rPr lang="en-US" dirty="0"/>
                        <a:t>)</a:t>
                      </a:r>
                    </a:p>
                    <a:p>
                      <a:pPr marL="342900" indent="-342900">
                        <a:buFont typeface="+mj-lt"/>
                        <a:buAutoNum type="arabicPeriod"/>
                      </a:pPr>
                      <a:r>
                        <a:rPr lang="en-US" dirty="0"/>
                        <a:t>Heritable (HPAH)</a:t>
                      </a:r>
                    </a:p>
                  </a:txBody>
                  <a:tcPr/>
                </a:tc>
                <a:tc>
                  <a:txBody>
                    <a:bodyPr/>
                    <a:lstStyle/>
                    <a:p>
                      <a:pPr marL="342900" lvl="0" indent="-342900">
                        <a:buFont typeface="+mj-lt"/>
                        <a:buAutoNum type="arabicPeriod"/>
                      </a:pPr>
                      <a:r>
                        <a:rPr lang="en-US" dirty="0"/>
                        <a:t>Inhaled Nitric Oxide 10-20 ppm for 5-10 minutes (preferred)</a:t>
                      </a:r>
                    </a:p>
                    <a:p>
                      <a:pPr marL="342900" lvl="0" indent="-342900">
                        <a:buFont typeface="+mj-lt"/>
                        <a:buAutoNum type="arabicPeriod"/>
                      </a:pPr>
                      <a:r>
                        <a:rPr lang="en-US" dirty="0"/>
                        <a:t>Inhaled </a:t>
                      </a:r>
                      <a:r>
                        <a:rPr lang="en-US" dirty="0" err="1"/>
                        <a:t>Iloprost</a:t>
                      </a:r>
                      <a:r>
                        <a:rPr lang="en-US" dirty="0"/>
                        <a:t> 5-10 ug for 10-15 minutes (recommended)</a:t>
                      </a:r>
                    </a:p>
                    <a:p>
                      <a:pPr marL="342900" lvl="0" indent="-342900">
                        <a:buFont typeface="+mj-lt"/>
                        <a:buAutoNum type="arabicPeriod"/>
                      </a:pPr>
                      <a:r>
                        <a:rPr lang="en-US" dirty="0"/>
                        <a:t>IV </a:t>
                      </a:r>
                      <a:r>
                        <a:rPr lang="en-US" dirty="0" err="1"/>
                        <a:t>Epoprostenol</a:t>
                      </a:r>
                      <a:r>
                        <a:rPr lang="en-US" dirty="0"/>
                        <a:t> 2-12 ng/kg/min for 10 minutes (alternative)</a:t>
                      </a:r>
                    </a:p>
                    <a:p>
                      <a:pPr marL="342900" lvl="0" indent="-342900">
                        <a:buFont typeface="+mj-lt"/>
                        <a:buAutoNum type="arabicPeriod"/>
                      </a:pPr>
                      <a:r>
                        <a:rPr lang="en-US" dirty="0"/>
                        <a:t>IV Adenosine (No longer recommended)</a:t>
                      </a:r>
                    </a:p>
                    <a:p>
                      <a:pPr marL="342900" indent="-342900">
                        <a:buFont typeface="+mj-lt"/>
                        <a:buAutoNum type="arabicPeriod"/>
                      </a:pPr>
                      <a:endParaRPr lang="en-US" dirty="0"/>
                    </a:p>
                  </a:txBody>
                  <a:tcPr/>
                </a:tc>
                <a:tc>
                  <a:txBody>
                    <a:bodyPr/>
                    <a:lstStyle/>
                    <a:p>
                      <a:pPr marL="342900" lvl="0" indent="-342900">
                        <a:buFont typeface="+mj-lt"/>
                        <a:buAutoNum type="arabicPeriod"/>
                      </a:pPr>
                      <a:r>
                        <a:rPr lang="en-US" dirty="0"/>
                        <a:t>Amlodipine (target dose 15-30mg </a:t>
                      </a:r>
                      <a:r>
                        <a:rPr lang="en-US" dirty="0" err="1"/>
                        <a:t>qd</a:t>
                      </a:r>
                      <a:r>
                        <a:rPr lang="en-US" dirty="0"/>
                        <a:t>)</a:t>
                      </a:r>
                    </a:p>
                    <a:p>
                      <a:pPr marL="342900" lvl="0" indent="-342900">
                        <a:buFont typeface="+mj-lt"/>
                        <a:buAutoNum type="arabicPeriod"/>
                      </a:pPr>
                      <a:r>
                        <a:rPr lang="en-US" dirty="0"/>
                        <a:t>Diltiazem (target dose 240-720mg ER </a:t>
                      </a:r>
                      <a:r>
                        <a:rPr lang="en-US" dirty="0" err="1"/>
                        <a:t>qd</a:t>
                      </a:r>
                      <a:r>
                        <a:rPr lang="en-US" dirty="0"/>
                        <a:t>)</a:t>
                      </a:r>
                    </a:p>
                    <a:p>
                      <a:pPr marL="342900" lvl="0" indent="-342900">
                        <a:buFont typeface="+mj-lt"/>
                        <a:buAutoNum type="arabicPeriod"/>
                      </a:pPr>
                      <a:r>
                        <a:rPr lang="en-US" dirty="0"/>
                        <a:t>Nifedipine (target dose 120-240mg ER </a:t>
                      </a:r>
                      <a:r>
                        <a:rPr lang="en-US" dirty="0" err="1"/>
                        <a:t>qd</a:t>
                      </a:r>
                      <a:r>
                        <a:rPr lang="en-US" dirty="0"/>
                        <a:t>)</a:t>
                      </a:r>
                    </a:p>
                    <a:p>
                      <a:endParaRPr lang="en-US" dirty="0"/>
                    </a:p>
                  </a:txBody>
                  <a:tcPr/>
                </a:tc>
                <a:extLst>
                  <a:ext uri="{0D108BD9-81ED-4DB2-BD59-A6C34878D82A}">
                    <a16:rowId xmlns:a16="http://schemas.microsoft.com/office/drawing/2014/main" val="1438216074"/>
                  </a:ext>
                </a:extLst>
              </a:tr>
            </a:tbl>
          </a:graphicData>
        </a:graphic>
      </p:graphicFrame>
      <p:sp>
        <p:nvSpPr>
          <p:cNvPr id="6" name="TextBox 5">
            <a:extLst>
              <a:ext uri="{FF2B5EF4-FFF2-40B4-BE49-F238E27FC236}">
                <a16:creationId xmlns:a16="http://schemas.microsoft.com/office/drawing/2014/main" id="{9761CFCF-983D-4B08-E800-70E69EAB5DDC}"/>
              </a:ext>
            </a:extLst>
          </p:cNvPr>
          <p:cNvSpPr txBox="1"/>
          <p:nvPr/>
        </p:nvSpPr>
        <p:spPr>
          <a:xfrm>
            <a:off x="7686294" y="6585438"/>
            <a:ext cx="4505706" cy="276999"/>
          </a:xfrm>
          <a:prstGeom prst="rect">
            <a:avLst/>
          </a:prstGeom>
          <a:noFill/>
        </p:spPr>
        <p:txBody>
          <a:bodyPr wrap="square" rtlCol="0">
            <a:spAutoFit/>
          </a:bodyPr>
          <a:lstStyle/>
          <a:p>
            <a:r>
              <a:rPr lang="en-US" sz="1200" b="1" dirty="0"/>
              <a:t>Source: Humbert M. et al. </a:t>
            </a:r>
            <a:r>
              <a:rPr lang="en-US" sz="1200" b="1" dirty="0" err="1"/>
              <a:t>Eur</a:t>
            </a:r>
            <a:r>
              <a:rPr lang="en-US" sz="1200" b="1" dirty="0"/>
              <a:t> Heart J. 2022; 43(38): 3618-3731</a:t>
            </a:r>
          </a:p>
        </p:txBody>
      </p:sp>
    </p:spTree>
    <p:extLst>
      <p:ext uri="{BB962C8B-B14F-4D97-AF65-F5344CB8AC3E}">
        <p14:creationId xmlns:p14="http://schemas.microsoft.com/office/powerpoint/2010/main" val="4248857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988BB-7C26-59EE-F0DA-1B7518942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E0AEA-C43E-164B-336C-CAF1FBFC7C76}"/>
              </a:ext>
            </a:extLst>
          </p:cNvPr>
          <p:cNvSpPr>
            <a:spLocks noGrp="1"/>
          </p:cNvSpPr>
          <p:nvPr>
            <p:ph type="ctrTitle"/>
          </p:nvPr>
        </p:nvSpPr>
        <p:spPr/>
        <p:txBody>
          <a:bodyPr/>
          <a:lstStyle/>
          <a:p>
            <a:r>
              <a:rPr lang="en-US" dirty="0">
                <a:latin typeface="Georgia"/>
              </a:rPr>
              <a:t>Case Vignette Part IV – Follow-up</a:t>
            </a:r>
            <a:endParaRPr lang="en-US" dirty="0" err="1"/>
          </a:p>
        </p:txBody>
      </p:sp>
      <p:sp>
        <p:nvSpPr>
          <p:cNvPr id="3" name="Text Placeholder 2">
            <a:extLst>
              <a:ext uri="{FF2B5EF4-FFF2-40B4-BE49-F238E27FC236}">
                <a16:creationId xmlns:a16="http://schemas.microsoft.com/office/drawing/2014/main" id="{84401280-D566-D654-32EC-64CA803B9E39}"/>
              </a:ext>
            </a:extLst>
          </p:cNvPr>
          <p:cNvSpPr>
            <a:spLocks noGrp="1"/>
          </p:cNvSpPr>
          <p:nvPr>
            <p:ph type="body" sz="quarter" idx="10"/>
          </p:nvPr>
        </p:nvSpPr>
        <p:spPr>
          <a:xfrm>
            <a:off x="503238" y="2074987"/>
            <a:ext cx="10627417" cy="4294791"/>
          </a:xfrm>
        </p:spPr>
        <p:txBody>
          <a:bodyPr vert="horz" lIns="91440" tIns="45720" rIns="91440" bIns="45720" rtlCol="0" anchor="t">
            <a:normAutofit/>
          </a:bodyPr>
          <a:lstStyle/>
          <a:p>
            <a:pPr marL="0" indent="0">
              <a:buNone/>
            </a:pPr>
            <a:r>
              <a:rPr lang="en-US" dirty="0">
                <a:latin typeface="Verdana"/>
                <a:ea typeface="Verdana"/>
              </a:rPr>
              <a:t>Two weeks after undergoing right heart catheterization, the patient returns to the pulmonary hypertension clinic to review his results.</a:t>
            </a:r>
            <a:endParaRPr lang="en-US" dirty="0"/>
          </a:p>
          <a:p>
            <a:pPr marL="0" indent="0">
              <a:buNone/>
            </a:pPr>
            <a:r>
              <a:rPr lang="en-US" dirty="0">
                <a:latin typeface="Verdana"/>
                <a:ea typeface="Verdana"/>
              </a:rPr>
              <a:t>He appears well and reports no significant change in his symptoms. He continues to experience exertional dyspnea with daily activities, such as walking from the parking lot to her office. </a:t>
            </a:r>
            <a:endParaRPr lang="en-US" dirty="0"/>
          </a:p>
          <a:p>
            <a:pPr marL="0" indent="0">
              <a:buNone/>
            </a:pPr>
            <a:r>
              <a:rPr lang="en-US" dirty="0">
                <a:latin typeface="Verdana"/>
                <a:ea typeface="Verdana"/>
              </a:rPr>
              <a:t>Based on his hemodynamics, imaging data, and symptom burden, a formal diagnosis of pulmonary arterial hypertension (Group 1) is made. </a:t>
            </a:r>
            <a:endParaRPr lang="en-US" dirty="0"/>
          </a:p>
          <a:p>
            <a:pPr marL="0" indent="0">
              <a:buNone/>
            </a:pPr>
            <a:endParaRPr lang="en-US" dirty="0"/>
          </a:p>
        </p:txBody>
      </p:sp>
    </p:spTree>
    <p:extLst>
      <p:ext uri="{BB962C8B-B14F-4D97-AF65-F5344CB8AC3E}">
        <p14:creationId xmlns:p14="http://schemas.microsoft.com/office/powerpoint/2010/main" val="3884899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D535-E397-2B2F-5C26-CC8AB7CCB7D5}"/>
              </a:ext>
            </a:extLst>
          </p:cNvPr>
          <p:cNvSpPr>
            <a:spLocks noGrp="1"/>
          </p:cNvSpPr>
          <p:nvPr>
            <p:ph type="ctrTitle"/>
          </p:nvPr>
        </p:nvSpPr>
        <p:spPr/>
        <p:txBody>
          <a:bodyPr/>
          <a:lstStyle/>
          <a:p>
            <a:r>
              <a:rPr lang="en-US" dirty="0">
                <a:latin typeface="Georgia"/>
              </a:rPr>
              <a:t>Group Discussion</a:t>
            </a:r>
            <a:endParaRPr lang="en-US" dirty="0"/>
          </a:p>
        </p:txBody>
      </p:sp>
      <p:sp>
        <p:nvSpPr>
          <p:cNvPr id="3" name="Text Placeholder 2">
            <a:extLst>
              <a:ext uri="{FF2B5EF4-FFF2-40B4-BE49-F238E27FC236}">
                <a16:creationId xmlns:a16="http://schemas.microsoft.com/office/drawing/2014/main" id="{E7A3733F-6B18-BF4E-CE26-00BA815ECD9F}"/>
              </a:ext>
            </a:extLst>
          </p:cNvPr>
          <p:cNvSpPr>
            <a:spLocks noGrp="1"/>
          </p:cNvSpPr>
          <p:nvPr>
            <p:ph type="body" sz="quarter" idx="10"/>
          </p:nvPr>
        </p:nvSpPr>
        <p:spPr/>
        <p:txBody>
          <a:bodyPr vert="horz" lIns="91440" tIns="45720" rIns="91440" bIns="45720" rtlCol="0" anchor="t">
            <a:normAutofit/>
          </a:bodyPr>
          <a:lstStyle/>
          <a:p>
            <a:r>
              <a:rPr lang="en-US" dirty="0">
                <a:latin typeface="Verdana"/>
                <a:ea typeface="Verdana"/>
              </a:rPr>
              <a:t>How would you determine this patient’s risk for disease progression?</a:t>
            </a:r>
            <a:endParaRPr lang="en-US" dirty="0"/>
          </a:p>
          <a:p>
            <a:endParaRPr lang="en-US" dirty="0">
              <a:latin typeface="Verdana"/>
              <a:ea typeface="Verdana"/>
            </a:endParaRPr>
          </a:p>
          <a:p>
            <a:r>
              <a:rPr lang="en-US" dirty="0">
                <a:latin typeface="Verdana"/>
                <a:ea typeface="Verdana"/>
              </a:rPr>
              <a:t>What should be our initial treatment strategy?</a:t>
            </a:r>
          </a:p>
        </p:txBody>
      </p:sp>
    </p:spTree>
    <p:extLst>
      <p:ext uri="{BB962C8B-B14F-4D97-AF65-F5344CB8AC3E}">
        <p14:creationId xmlns:p14="http://schemas.microsoft.com/office/powerpoint/2010/main" val="143500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33FF-CC22-E151-EE3A-22F4D2D5807D}"/>
              </a:ext>
            </a:extLst>
          </p:cNvPr>
          <p:cNvSpPr>
            <a:spLocks noGrp="1"/>
          </p:cNvSpPr>
          <p:nvPr>
            <p:ph type="ctrTitle"/>
          </p:nvPr>
        </p:nvSpPr>
        <p:spPr/>
        <p:txBody>
          <a:bodyPr/>
          <a:lstStyle/>
          <a:p>
            <a:r>
              <a:rPr lang="en-US" dirty="0"/>
              <a:t>Objectives</a:t>
            </a:r>
          </a:p>
        </p:txBody>
      </p:sp>
      <p:sp>
        <p:nvSpPr>
          <p:cNvPr id="3" name="Text Placeholder 2">
            <a:extLst>
              <a:ext uri="{FF2B5EF4-FFF2-40B4-BE49-F238E27FC236}">
                <a16:creationId xmlns:a16="http://schemas.microsoft.com/office/drawing/2014/main" id="{E8EABCDB-C468-2DE8-C53B-9DA4C92C9A42}"/>
              </a:ext>
            </a:extLst>
          </p:cNvPr>
          <p:cNvSpPr>
            <a:spLocks noGrp="1"/>
          </p:cNvSpPr>
          <p:nvPr>
            <p:ph type="body" sz="quarter" idx="10"/>
          </p:nvPr>
        </p:nvSpPr>
        <p:spPr>
          <a:xfrm>
            <a:off x="503238" y="1757549"/>
            <a:ext cx="10627417" cy="4827890"/>
          </a:xfrm>
        </p:spPr>
        <p:txBody>
          <a:bodyPr>
            <a:noAutofit/>
          </a:bodyPr>
          <a:lstStyle/>
          <a:p>
            <a:r>
              <a:rPr lang="en-US" sz="2000" b="1" dirty="0"/>
              <a:t>Differentiate</a:t>
            </a:r>
            <a:r>
              <a:rPr lang="en-US" sz="2000" dirty="0"/>
              <a:t> pulmonary hypertension phenotypes by integrating clinical presentation, echocardiographic findings, and invasive hemodynamics</a:t>
            </a:r>
          </a:p>
          <a:p>
            <a:r>
              <a:rPr lang="en-US" sz="2000" b="1" dirty="0"/>
              <a:t>Deconstruct</a:t>
            </a:r>
            <a:r>
              <a:rPr lang="en-US" sz="2000" dirty="0"/>
              <a:t> the pathobiological mechanisms of PAH, including endothelial signaling dysregulation and vascular remodeling, and relate these to clinical progression</a:t>
            </a:r>
          </a:p>
          <a:p>
            <a:r>
              <a:rPr lang="en-US" sz="2000" b="1" dirty="0"/>
              <a:t>Interpret</a:t>
            </a:r>
            <a:r>
              <a:rPr lang="en-US" sz="2000" dirty="0"/>
              <a:t> right heart catheterization waveforms and derived parameters (PVR, CI, PAWP) to accurately phenotype disease and avoid misclassification</a:t>
            </a:r>
            <a:endParaRPr lang="en-US" sz="2000" dirty="0">
              <a:cs typeface="Times New Roman" panose="02020603050405020304" pitchFamily="18" charset="0"/>
            </a:endParaRPr>
          </a:p>
          <a:p>
            <a:r>
              <a:rPr lang="en-US" sz="2000" b="1" dirty="0"/>
              <a:t>Critically appraise</a:t>
            </a:r>
            <a:r>
              <a:rPr lang="en-US" sz="2000" dirty="0"/>
              <a:t> diagnostic strategies for suspected pulmonary hypertension</a:t>
            </a:r>
          </a:p>
          <a:p>
            <a:r>
              <a:rPr lang="en-US" sz="2000" b="1" dirty="0"/>
              <a:t>Evaluate</a:t>
            </a:r>
            <a:r>
              <a:rPr lang="en-US" sz="2000" dirty="0"/>
              <a:t> patient risk using multiparameter models (e.g., functional status, biomarkers, hemodynamics) to guide initial and longitudinal management decisions</a:t>
            </a:r>
          </a:p>
          <a:p>
            <a:r>
              <a:rPr lang="en-US" sz="2000" b="1" dirty="0"/>
              <a:t>Assess</a:t>
            </a:r>
            <a:r>
              <a:rPr lang="en-US" sz="2000" dirty="0"/>
              <a:t> appropriateness of therapeutic pathways based on disease phenotype, vasoreactivity status, and risk profile</a:t>
            </a:r>
          </a:p>
        </p:txBody>
      </p:sp>
    </p:spTree>
    <p:extLst>
      <p:ext uri="{BB962C8B-B14F-4D97-AF65-F5344CB8AC3E}">
        <p14:creationId xmlns:p14="http://schemas.microsoft.com/office/powerpoint/2010/main" val="3699524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A5DB-2BCC-23A5-58F7-7173C7EF0341}"/>
              </a:ext>
            </a:extLst>
          </p:cNvPr>
          <p:cNvSpPr>
            <a:spLocks noGrp="1"/>
          </p:cNvSpPr>
          <p:nvPr>
            <p:ph type="ctrTitle"/>
          </p:nvPr>
        </p:nvSpPr>
        <p:spPr/>
        <p:txBody>
          <a:bodyPr/>
          <a:lstStyle/>
          <a:p>
            <a:r>
              <a:rPr lang="en-US" dirty="0"/>
              <a:t>Therapeutic Targets</a:t>
            </a:r>
          </a:p>
        </p:txBody>
      </p:sp>
      <p:pic>
        <p:nvPicPr>
          <p:cNvPr id="7" name="Picture 6">
            <a:extLst>
              <a:ext uri="{FF2B5EF4-FFF2-40B4-BE49-F238E27FC236}">
                <a16:creationId xmlns:a16="http://schemas.microsoft.com/office/drawing/2014/main" id="{ECCECD91-D37E-2848-36CE-E8FFE913B9B4}"/>
              </a:ext>
            </a:extLst>
          </p:cNvPr>
          <p:cNvPicPr>
            <a:picLocks noChangeAspect="1"/>
          </p:cNvPicPr>
          <p:nvPr/>
        </p:nvPicPr>
        <p:blipFill>
          <a:blip r:embed="rId3"/>
          <a:stretch>
            <a:fillRect/>
          </a:stretch>
        </p:blipFill>
        <p:spPr>
          <a:xfrm>
            <a:off x="1200150" y="1458040"/>
            <a:ext cx="9791700" cy="5092183"/>
          </a:xfrm>
          <a:prstGeom prst="rect">
            <a:avLst/>
          </a:prstGeom>
        </p:spPr>
      </p:pic>
      <p:sp>
        <p:nvSpPr>
          <p:cNvPr id="8" name="TextBox 7">
            <a:extLst>
              <a:ext uri="{FF2B5EF4-FFF2-40B4-BE49-F238E27FC236}">
                <a16:creationId xmlns:a16="http://schemas.microsoft.com/office/drawing/2014/main" id="{7E23816F-AE4E-0D67-EF22-643A4910E369}"/>
              </a:ext>
            </a:extLst>
          </p:cNvPr>
          <p:cNvSpPr txBox="1"/>
          <p:nvPr/>
        </p:nvSpPr>
        <p:spPr>
          <a:xfrm>
            <a:off x="9176302" y="6584120"/>
            <a:ext cx="3631096" cy="276999"/>
          </a:xfrm>
          <a:prstGeom prst="rect">
            <a:avLst/>
          </a:prstGeom>
          <a:noFill/>
        </p:spPr>
        <p:txBody>
          <a:bodyPr wrap="square" rtlCol="0">
            <a:spAutoFit/>
          </a:bodyPr>
          <a:lstStyle/>
          <a:p>
            <a:r>
              <a:rPr lang="en-US" sz="1200" b="1" dirty="0"/>
              <a:t>Source: K.M. Chin et al 7</a:t>
            </a:r>
            <a:r>
              <a:rPr lang="en-US" sz="1200" b="1" baseline="30000" dirty="0"/>
              <a:t>th</a:t>
            </a:r>
            <a:r>
              <a:rPr lang="en-US" sz="1200" b="1" dirty="0"/>
              <a:t> WSPH ERJ 2024</a:t>
            </a:r>
          </a:p>
        </p:txBody>
      </p:sp>
    </p:spTree>
    <p:extLst>
      <p:ext uri="{BB962C8B-B14F-4D97-AF65-F5344CB8AC3E}">
        <p14:creationId xmlns:p14="http://schemas.microsoft.com/office/powerpoint/2010/main" val="2385817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736F5-E4B9-2C5D-6F21-F0C9EC2D595E}"/>
              </a:ext>
            </a:extLst>
          </p:cNvPr>
          <p:cNvSpPr>
            <a:spLocks noGrp="1"/>
          </p:cNvSpPr>
          <p:nvPr>
            <p:ph type="ctrTitle"/>
          </p:nvPr>
        </p:nvSpPr>
        <p:spPr/>
        <p:txBody>
          <a:bodyPr/>
          <a:lstStyle/>
          <a:p>
            <a:r>
              <a:rPr lang="en-US" dirty="0">
                <a:latin typeface="Georgia"/>
              </a:rPr>
              <a:t>PAH Drug Timeline</a:t>
            </a:r>
            <a:endParaRPr lang="en-US" dirty="0"/>
          </a:p>
        </p:txBody>
      </p:sp>
      <p:pic>
        <p:nvPicPr>
          <p:cNvPr id="4" name="Picture 3" descr="Drugs for Pulmonary Hypertension | Thoracic Key">
            <a:extLst>
              <a:ext uri="{FF2B5EF4-FFF2-40B4-BE49-F238E27FC236}">
                <a16:creationId xmlns:a16="http://schemas.microsoft.com/office/drawing/2014/main" id="{015A6C9E-6777-CFF3-B55F-8E21AE0A7C7B}"/>
              </a:ext>
            </a:extLst>
          </p:cNvPr>
          <p:cNvPicPr>
            <a:picLocks noChangeAspect="1"/>
          </p:cNvPicPr>
          <p:nvPr/>
        </p:nvPicPr>
        <p:blipFill>
          <a:blip r:embed="rId2"/>
          <a:stretch>
            <a:fillRect/>
          </a:stretch>
        </p:blipFill>
        <p:spPr>
          <a:xfrm>
            <a:off x="197757" y="2542523"/>
            <a:ext cx="11805556" cy="3487455"/>
          </a:xfrm>
          <a:prstGeom prst="rect">
            <a:avLst/>
          </a:prstGeom>
          <a:ln>
            <a:solidFill>
              <a:srgbClr val="5E77BF"/>
            </a:solidFill>
          </a:ln>
        </p:spPr>
      </p:pic>
      <p:sp>
        <p:nvSpPr>
          <p:cNvPr id="7" name="TextBox 6">
            <a:extLst>
              <a:ext uri="{FF2B5EF4-FFF2-40B4-BE49-F238E27FC236}">
                <a16:creationId xmlns:a16="http://schemas.microsoft.com/office/drawing/2014/main" id="{070268C8-2888-2175-851E-89E34E358559}"/>
              </a:ext>
            </a:extLst>
          </p:cNvPr>
          <p:cNvSpPr txBox="1"/>
          <p:nvPr/>
        </p:nvSpPr>
        <p:spPr>
          <a:xfrm>
            <a:off x="10202884" y="5564084"/>
            <a:ext cx="1988291" cy="33855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err="1">
                <a:solidFill>
                  <a:schemeClr val="accent6"/>
                </a:solidFill>
              </a:rPr>
              <a:t>Sotatercept</a:t>
            </a:r>
            <a:r>
              <a:rPr lang="en-US" sz="1600" b="1" dirty="0">
                <a:solidFill>
                  <a:schemeClr val="accent6"/>
                </a:solidFill>
              </a:rPr>
              <a:t> (</a:t>
            </a:r>
            <a:r>
              <a:rPr lang="en-US" sz="1600" b="1" dirty="0" err="1">
                <a:solidFill>
                  <a:schemeClr val="accent6"/>
                </a:solidFill>
              </a:rPr>
              <a:t>subq</a:t>
            </a:r>
            <a:r>
              <a:rPr lang="en-US" sz="1600" b="1" dirty="0">
                <a:solidFill>
                  <a:schemeClr val="accent6"/>
                </a:solidFill>
              </a:rPr>
              <a:t>)</a:t>
            </a:r>
          </a:p>
        </p:txBody>
      </p:sp>
      <p:sp>
        <p:nvSpPr>
          <p:cNvPr id="8" name="Rectangle 7">
            <a:extLst>
              <a:ext uri="{FF2B5EF4-FFF2-40B4-BE49-F238E27FC236}">
                <a16:creationId xmlns:a16="http://schemas.microsoft.com/office/drawing/2014/main" id="{68057964-5F8B-159C-FD63-DF5A8912AD55}"/>
              </a:ext>
            </a:extLst>
          </p:cNvPr>
          <p:cNvSpPr/>
          <p:nvPr/>
        </p:nvSpPr>
        <p:spPr>
          <a:xfrm>
            <a:off x="11053947" y="4037610"/>
            <a:ext cx="712519" cy="267194"/>
          </a:xfrm>
          <a:prstGeom prst="rect">
            <a:avLst/>
          </a:prstGeom>
          <a:solidFill>
            <a:srgbClr val="5E77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2A4494-C1D9-27D4-A582-7CB80AA52DAE}"/>
              </a:ext>
            </a:extLst>
          </p:cNvPr>
          <p:cNvSpPr txBox="1"/>
          <p:nvPr/>
        </p:nvSpPr>
        <p:spPr>
          <a:xfrm>
            <a:off x="11053948" y="4037610"/>
            <a:ext cx="682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rPr>
              <a:t>2024</a:t>
            </a:r>
          </a:p>
        </p:txBody>
      </p:sp>
      <p:cxnSp>
        <p:nvCxnSpPr>
          <p:cNvPr id="11" name="Straight Arrow Connector 10">
            <a:extLst>
              <a:ext uri="{FF2B5EF4-FFF2-40B4-BE49-F238E27FC236}">
                <a16:creationId xmlns:a16="http://schemas.microsoft.com/office/drawing/2014/main" id="{CA3D67EB-D50F-CCD3-684C-0207A412A357}"/>
              </a:ext>
            </a:extLst>
          </p:cNvPr>
          <p:cNvCxnSpPr/>
          <p:nvPr/>
        </p:nvCxnSpPr>
        <p:spPr>
          <a:xfrm flipH="1">
            <a:off x="11429210" y="4374077"/>
            <a:ext cx="790" cy="12469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60540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7CF6-3E72-95B4-1B04-91BAE41362A0}"/>
              </a:ext>
            </a:extLst>
          </p:cNvPr>
          <p:cNvSpPr>
            <a:spLocks noGrp="1"/>
          </p:cNvSpPr>
          <p:nvPr>
            <p:ph type="ctrTitle"/>
          </p:nvPr>
        </p:nvSpPr>
        <p:spPr/>
        <p:txBody>
          <a:bodyPr/>
          <a:lstStyle/>
          <a:p>
            <a:r>
              <a:rPr lang="en-US" dirty="0"/>
              <a:t>PAH Drugs and Common Adverse Effects</a:t>
            </a:r>
          </a:p>
        </p:txBody>
      </p:sp>
      <p:graphicFrame>
        <p:nvGraphicFramePr>
          <p:cNvPr id="4" name="Table 3">
            <a:extLst>
              <a:ext uri="{FF2B5EF4-FFF2-40B4-BE49-F238E27FC236}">
                <a16:creationId xmlns:a16="http://schemas.microsoft.com/office/drawing/2014/main" id="{A57E1DED-76EF-6C39-8B6C-CA0EA61CD8BE}"/>
              </a:ext>
            </a:extLst>
          </p:cNvPr>
          <p:cNvGraphicFramePr>
            <a:graphicFrameLocks noGrp="1"/>
          </p:cNvGraphicFramePr>
          <p:nvPr>
            <p:extLst>
              <p:ext uri="{D42A27DB-BD31-4B8C-83A1-F6EECF244321}">
                <p14:modId xmlns:p14="http://schemas.microsoft.com/office/powerpoint/2010/main" val="3523710627"/>
              </p:ext>
            </p:extLst>
          </p:nvPr>
        </p:nvGraphicFramePr>
        <p:xfrm>
          <a:off x="490966" y="1748590"/>
          <a:ext cx="11197389" cy="4732422"/>
        </p:xfrm>
        <a:graphic>
          <a:graphicData uri="http://schemas.openxmlformats.org/drawingml/2006/table">
            <a:tbl>
              <a:tblPr firstRow="1" bandRow="1">
                <a:tableStyleId>{5C22544A-7EE6-4342-B048-85BDC9FD1C3A}</a:tableStyleId>
              </a:tblPr>
              <a:tblGrid>
                <a:gridCol w="3732463">
                  <a:extLst>
                    <a:ext uri="{9D8B030D-6E8A-4147-A177-3AD203B41FA5}">
                      <a16:colId xmlns:a16="http://schemas.microsoft.com/office/drawing/2014/main" val="250688541"/>
                    </a:ext>
                  </a:extLst>
                </a:gridCol>
                <a:gridCol w="3732463">
                  <a:extLst>
                    <a:ext uri="{9D8B030D-6E8A-4147-A177-3AD203B41FA5}">
                      <a16:colId xmlns:a16="http://schemas.microsoft.com/office/drawing/2014/main" val="2898271929"/>
                    </a:ext>
                  </a:extLst>
                </a:gridCol>
                <a:gridCol w="3732463">
                  <a:extLst>
                    <a:ext uri="{9D8B030D-6E8A-4147-A177-3AD203B41FA5}">
                      <a16:colId xmlns:a16="http://schemas.microsoft.com/office/drawing/2014/main" val="3365779488"/>
                    </a:ext>
                  </a:extLst>
                </a:gridCol>
              </a:tblGrid>
              <a:tr h="317197">
                <a:tc>
                  <a:txBody>
                    <a:bodyPr/>
                    <a:lstStyle/>
                    <a:p>
                      <a:pPr algn="l" rtl="0" fontAlgn="base">
                        <a:lnSpc>
                          <a:spcPts val="1350"/>
                        </a:lnSpc>
                        <a:buNone/>
                      </a:pPr>
                      <a:r>
                        <a:rPr lang="en-US" sz="1800" b="1" i="0" dirty="0">
                          <a:solidFill>
                            <a:schemeClr val="bg1"/>
                          </a:solidFill>
                          <a:effectLst/>
                          <a:latin typeface="Aptos" panose="020B0004020202020204" pitchFamily="34" charset="0"/>
                        </a:rPr>
                        <a:t>Drug Class</a:t>
                      </a:r>
                      <a:r>
                        <a:rPr lang="en-US" sz="1800" b="0" i="0" dirty="0">
                          <a:solidFill>
                            <a:schemeClr val="bg1"/>
                          </a:solidFill>
                          <a:effectLst/>
                          <a:latin typeface="Aptos" panose="020B0004020202020204" pitchFamily="34" charset="0"/>
                        </a:rPr>
                        <a:t>​</a:t>
                      </a:r>
                      <a:endParaRPr lang="en-US" sz="1800" b="0" i="0" dirty="0">
                        <a:solidFill>
                          <a:schemeClr val="bg1"/>
                        </a:solidFill>
                        <a:effectLst/>
                      </a:endParaRPr>
                    </a:p>
                  </a:txBody>
                  <a:tcPr anchor="ctr"/>
                </a:tc>
                <a:tc>
                  <a:txBody>
                    <a:bodyPr/>
                    <a:lstStyle/>
                    <a:p>
                      <a:pPr algn="l" rtl="0" fontAlgn="base">
                        <a:lnSpc>
                          <a:spcPts val="1350"/>
                        </a:lnSpc>
                        <a:buNone/>
                      </a:pPr>
                      <a:r>
                        <a:rPr lang="en-US" sz="1800" b="1" i="0">
                          <a:solidFill>
                            <a:schemeClr val="bg1"/>
                          </a:solidFill>
                          <a:effectLst/>
                          <a:latin typeface="Aptos" panose="020B0004020202020204" pitchFamily="34" charset="0"/>
                        </a:rPr>
                        <a:t>Common Medications</a:t>
                      </a:r>
                      <a:r>
                        <a:rPr lang="en-US" sz="1800" b="0" i="0">
                          <a:solidFill>
                            <a:schemeClr val="bg1"/>
                          </a:solidFill>
                          <a:effectLst/>
                          <a:latin typeface="Aptos" panose="020B0004020202020204" pitchFamily="34" charset="0"/>
                        </a:rPr>
                        <a:t>​</a:t>
                      </a:r>
                      <a:endParaRPr lang="en-US" sz="1800" b="0" i="0">
                        <a:solidFill>
                          <a:schemeClr val="bg1"/>
                        </a:solidFill>
                        <a:effectLst/>
                      </a:endParaRPr>
                    </a:p>
                  </a:txBody>
                  <a:tcPr anchor="ctr"/>
                </a:tc>
                <a:tc>
                  <a:txBody>
                    <a:bodyPr/>
                    <a:lstStyle/>
                    <a:p>
                      <a:pPr algn="l" rtl="0" fontAlgn="base">
                        <a:lnSpc>
                          <a:spcPts val="1350"/>
                        </a:lnSpc>
                        <a:buNone/>
                      </a:pPr>
                      <a:r>
                        <a:rPr lang="en-US" sz="1800" b="1" i="0" dirty="0">
                          <a:solidFill>
                            <a:schemeClr val="bg1"/>
                          </a:solidFill>
                          <a:effectLst/>
                          <a:latin typeface="Aptos" panose="020B0004020202020204" pitchFamily="34" charset="0"/>
                        </a:rPr>
                        <a:t>Common Side Effects</a:t>
                      </a:r>
                      <a:r>
                        <a:rPr lang="en-US" sz="1800" b="0" i="0" dirty="0">
                          <a:solidFill>
                            <a:schemeClr val="bg1"/>
                          </a:solidFill>
                          <a:effectLst/>
                          <a:latin typeface="Aptos" panose="020B0004020202020204" pitchFamily="34" charset="0"/>
                        </a:rPr>
                        <a:t>​</a:t>
                      </a:r>
                      <a:endParaRPr lang="en-US" sz="1800" b="0" i="0" dirty="0">
                        <a:solidFill>
                          <a:schemeClr val="bg1"/>
                        </a:solidFill>
                        <a:effectLst/>
                      </a:endParaRPr>
                    </a:p>
                  </a:txBody>
                  <a:tcPr anchor="ctr"/>
                </a:tc>
                <a:extLst>
                  <a:ext uri="{0D108BD9-81ED-4DB2-BD59-A6C34878D82A}">
                    <a16:rowId xmlns:a16="http://schemas.microsoft.com/office/drawing/2014/main" val="2942063926"/>
                  </a:ext>
                </a:extLst>
              </a:tr>
              <a:tr h="852629">
                <a:tc>
                  <a:txBody>
                    <a:bodyPr/>
                    <a:lstStyle/>
                    <a:p>
                      <a:pPr algn="l" rtl="0" fontAlgn="base">
                        <a:lnSpc>
                          <a:spcPts val="1350"/>
                        </a:lnSpc>
                        <a:buNone/>
                      </a:pPr>
                      <a:r>
                        <a:rPr lang="en-US" sz="1800" b="1" i="0">
                          <a:solidFill>
                            <a:srgbClr val="000000"/>
                          </a:solidFill>
                          <a:effectLst/>
                          <a:latin typeface="Aptos" panose="020B0004020202020204" pitchFamily="34" charset="0"/>
                        </a:rPr>
                        <a:t>Phosphodiesterase-5 Inhibitors (PDE-5i)</a:t>
                      </a:r>
                      <a:r>
                        <a:rPr lang="en-US" sz="1800" b="0" i="0">
                          <a:solidFill>
                            <a:srgbClr val="000000"/>
                          </a:solidFill>
                          <a:effectLst/>
                          <a:latin typeface="Aptos" panose="020B0004020202020204" pitchFamily="34" charset="0"/>
                        </a:rPr>
                        <a:t>​</a:t>
                      </a:r>
                      <a:endParaRPr lang="en-US" sz="1800" b="0" i="0">
                        <a:solidFill>
                          <a:srgbClr val="000000"/>
                        </a:solidFill>
                        <a:effectLst/>
                      </a:endParaRPr>
                    </a:p>
                  </a:txBody>
                  <a:tcPr anchor="ctr"/>
                </a:tc>
                <a:tc>
                  <a:txBody>
                    <a:bodyPr/>
                    <a:lstStyle/>
                    <a:p>
                      <a:pPr algn="l" rtl="0" fontAlgn="base">
                        <a:lnSpc>
                          <a:spcPts val="1350"/>
                        </a:lnSpc>
                        <a:buNone/>
                      </a:pPr>
                      <a:r>
                        <a:rPr lang="en-US" sz="1800" b="0" i="0">
                          <a:solidFill>
                            <a:srgbClr val="000000"/>
                          </a:solidFill>
                          <a:effectLst/>
                          <a:latin typeface="Aptos" panose="020B0004020202020204" pitchFamily="34" charset="0"/>
                        </a:rPr>
                        <a:t>- Sildenafil (Revatio)- Tadalafil (Adcirca)​</a:t>
                      </a:r>
                      <a:endParaRPr lang="en-US" sz="1800" b="0" i="0">
                        <a:solidFill>
                          <a:srgbClr val="000000"/>
                        </a:solidFill>
                        <a:effectLst/>
                      </a:endParaRPr>
                    </a:p>
                  </a:txBody>
                  <a:tcPr anchor="ctr"/>
                </a:tc>
                <a:tc>
                  <a:txBody>
                    <a:bodyPr/>
                    <a:lstStyle/>
                    <a:p>
                      <a:pPr algn="l" rtl="0" fontAlgn="base">
                        <a:lnSpc>
                          <a:spcPts val="1350"/>
                        </a:lnSpc>
                        <a:buNone/>
                      </a:pPr>
                      <a:r>
                        <a:rPr lang="en-US" sz="1800" b="0" i="0">
                          <a:solidFill>
                            <a:srgbClr val="000000"/>
                          </a:solidFill>
                          <a:effectLst/>
                          <a:latin typeface="Aptos" panose="020B0004020202020204" pitchFamily="34" charset="0"/>
                        </a:rPr>
                        <a:t>- Headache- Flushing- Nasal congestion- Dyspepsia- Visual disturbances- Hypotension​</a:t>
                      </a:r>
                      <a:endParaRPr lang="en-US" sz="1800" b="0" i="0">
                        <a:solidFill>
                          <a:srgbClr val="000000"/>
                        </a:solidFill>
                        <a:effectLst/>
                      </a:endParaRPr>
                    </a:p>
                  </a:txBody>
                  <a:tcPr anchor="ctr"/>
                </a:tc>
                <a:extLst>
                  <a:ext uri="{0D108BD9-81ED-4DB2-BD59-A6C34878D82A}">
                    <a16:rowId xmlns:a16="http://schemas.microsoft.com/office/drawing/2014/main" val="256282410"/>
                  </a:ext>
                </a:extLst>
              </a:tr>
              <a:tr h="700548">
                <a:tc>
                  <a:txBody>
                    <a:bodyPr/>
                    <a:lstStyle/>
                    <a:p>
                      <a:pPr algn="l" rtl="0" fontAlgn="base">
                        <a:lnSpc>
                          <a:spcPts val="1350"/>
                        </a:lnSpc>
                        <a:buNone/>
                      </a:pPr>
                      <a:r>
                        <a:rPr lang="en-US" sz="1800" b="1" i="0">
                          <a:solidFill>
                            <a:srgbClr val="000000"/>
                          </a:solidFill>
                          <a:effectLst/>
                          <a:latin typeface="Aptos" panose="020B0004020202020204" pitchFamily="34" charset="0"/>
                        </a:rPr>
                        <a:t>Endothelin Receptor Antagonists (ERA)</a:t>
                      </a:r>
                      <a:r>
                        <a:rPr lang="en-US" sz="1800" b="0" i="0">
                          <a:solidFill>
                            <a:srgbClr val="000000"/>
                          </a:solidFill>
                          <a:effectLst/>
                          <a:latin typeface="Aptos" panose="020B0004020202020204" pitchFamily="34" charset="0"/>
                        </a:rPr>
                        <a:t>​</a:t>
                      </a:r>
                      <a:endParaRPr lang="en-US" sz="1800" b="0" i="0">
                        <a:solidFill>
                          <a:srgbClr val="000000"/>
                        </a:solidFill>
                        <a:effectLst/>
                      </a:endParaRPr>
                    </a:p>
                  </a:txBody>
                  <a:tcPr anchor="ctr"/>
                </a:tc>
                <a:tc>
                  <a:txBody>
                    <a:bodyPr/>
                    <a:lstStyle/>
                    <a:p>
                      <a:pPr algn="l" rtl="0" fontAlgn="base">
                        <a:lnSpc>
                          <a:spcPts val="1350"/>
                        </a:lnSpc>
                        <a:buNone/>
                      </a:pPr>
                      <a:r>
                        <a:rPr lang="en-US" sz="1800" b="0" i="0">
                          <a:solidFill>
                            <a:srgbClr val="000000"/>
                          </a:solidFill>
                          <a:effectLst/>
                          <a:latin typeface="Aptos" panose="020B0004020202020204" pitchFamily="34" charset="0"/>
                        </a:rPr>
                        <a:t>- Ambrisentan (Letairis)- Bosentan (Tracleer)- Macitentan (Opsumit)​</a:t>
                      </a:r>
                      <a:endParaRPr lang="en-US" sz="1800" b="0" i="0">
                        <a:solidFill>
                          <a:srgbClr val="000000"/>
                        </a:solidFill>
                        <a:effectLst/>
                      </a:endParaRPr>
                    </a:p>
                  </a:txBody>
                  <a:tcPr anchor="ctr"/>
                </a:tc>
                <a:tc>
                  <a:txBody>
                    <a:bodyPr/>
                    <a:lstStyle/>
                    <a:p>
                      <a:pPr algn="l" rtl="0" fontAlgn="base">
                        <a:lnSpc>
                          <a:spcPts val="1350"/>
                        </a:lnSpc>
                        <a:buNone/>
                      </a:pPr>
                      <a:r>
                        <a:rPr lang="en-US" sz="1800" b="0" i="0">
                          <a:solidFill>
                            <a:srgbClr val="000000"/>
                          </a:solidFill>
                          <a:effectLst/>
                          <a:latin typeface="Aptos" panose="020B0004020202020204" pitchFamily="34" charset="0"/>
                        </a:rPr>
                        <a:t>- Hepatotoxicity (esp. bosentan)- Anemia- Peripheral edema- Nasal congestion- Headache​</a:t>
                      </a:r>
                      <a:endParaRPr lang="en-US" sz="1800" b="0" i="0">
                        <a:solidFill>
                          <a:srgbClr val="000000"/>
                        </a:solidFill>
                        <a:effectLst/>
                      </a:endParaRPr>
                    </a:p>
                  </a:txBody>
                  <a:tcPr anchor="ctr"/>
                </a:tc>
                <a:extLst>
                  <a:ext uri="{0D108BD9-81ED-4DB2-BD59-A6C34878D82A}">
                    <a16:rowId xmlns:a16="http://schemas.microsoft.com/office/drawing/2014/main" val="800714816"/>
                  </a:ext>
                </a:extLst>
              </a:tr>
              <a:tr h="1308871">
                <a:tc>
                  <a:txBody>
                    <a:bodyPr/>
                    <a:lstStyle/>
                    <a:p>
                      <a:pPr algn="l" rtl="0" fontAlgn="base">
                        <a:lnSpc>
                          <a:spcPts val="1350"/>
                        </a:lnSpc>
                        <a:buNone/>
                      </a:pPr>
                      <a:r>
                        <a:rPr lang="en-US" sz="1800" b="1" i="0">
                          <a:solidFill>
                            <a:srgbClr val="000000"/>
                          </a:solidFill>
                          <a:effectLst/>
                          <a:latin typeface="Aptos" panose="020B0004020202020204" pitchFamily="34" charset="0"/>
                        </a:rPr>
                        <a:t>Prostacyclin Analogues / IP Receptor Agonists</a:t>
                      </a:r>
                      <a:r>
                        <a:rPr lang="en-US" sz="1800" b="0" i="0">
                          <a:solidFill>
                            <a:srgbClr val="000000"/>
                          </a:solidFill>
                          <a:effectLst/>
                          <a:latin typeface="Aptos" panose="020B0004020202020204" pitchFamily="34" charset="0"/>
                        </a:rPr>
                        <a:t>​</a:t>
                      </a:r>
                      <a:endParaRPr lang="en-US" sz="1800" b="0" i="0">
                        <a:solidFill>
                          <a:srgbClr val="000000"/>
                        </a:solidFill>
                        <a:effectLst/>
                      </a:endParaRPr>
                    </a:p>
                  </a:txBody>
                  <a:tcPr anchor="ctr"/>
                </a:tc>
                <a:tc>
                  <a:txBody>
                    <a:bodyPr/>
                    <a:lstStyle/>
                    <a:p>
                      <a:pPr algn="l" rtl="0" fontAlgn="base">
                        <a:lnSpc>
                          <a:spcPts val="1350"/>
                        </a:lnSpc>
                        <a:buNone/>
                      </a:pPr>
                      <a:r>
                        <a:rPr lang="en-US" sz="1800" b="0" i="0">
                          <a:solidFill>
                            <a:srgbClr val="000000"/>
                          </a:solidFill>
                          <a:effectLst/>
                          <a:latin typeface="Aptos" panose="020B0004020202020204" pitchFamily="34" charset="0"/>
                        </a:rPr>
                        <a:t>- Epoprostenol (Flolan, Veletri) (IV)- Treprostinil (Remodulin, Tyvaso, Orenitram) (SC, IV, inhaled, oral)- Iloprost (Ventavis) (inhaled)- Selexipag (Uptravi) (oral IP agonist)​</a:t>
                      </a:r>
                      <a:endParaRPr lang="en-US" sz="1800" b="0" i="0">
                        <a:solidFill>
                          <a:srgbClr val="000000"/>
                        </a:solidFill>
                        <a:effectLst/>
                      </a:endParaRPr>
                    </a:p>
                  </a:txBody>
                  <a:tcPr anchor="ctr"/>
                </a:tc>
                <a:tc>
                  <a:txBody>
                    <a:bodyPr/>
                    <a:lstStyle/>
                    <a:p>
                      <a:pPr algn="l" rtl="0" fontAlgn="base">
                        <a:lnSpc>
                          <a:spcPts val="1350"/>
                        </a:lnSpc>
                        <a:buNone/>
                      </a:pPr>
                      <a:r>
                        <a:rPr lang="en-US" sz="1800" b="0" i="0">
                          <a:solidFill>
                            <a:srgbClr val="000000"/>
                          </a:solidFill>
                          <a:effectLst/>
                          <a:latin typeface="Aptos" panose="020B0004020202020204" pitchFamily="34" charset="0"/>
                        </a:rPr>
                        <a:t>- Jaw pain- Headache- Flushing- Diarrhea- Nausea- Site pain (SC)- Hypotension​</a:t>
                      </a:r>
                      <a:endParaRPr lang="en-US" sz="1800" b="0" i="0">
                        <a:solidFill>
                          <a:srgbClr val="000000"/>
                        </a:solidFill>
                        <a:effectLst/>
                      </a:endParaRPr>
                    </a:p>
                  </a:txBody>
                  <a:tcPr anchor="ctr"/>
                </a:tc>
                <a:extLst>
                  <a:ext uri="{0D108BD9-81ED-4DB2-BD59-A6C34878D82A}">
                    <a16:rowId xmlns:a16="http://schemas.microsoft.com/office/drawing/2014/main" val="1277993919"/>
                  </a:ext>
                </a:extLst>
              </a:tr>
              <a:tr h="700548">
                <a:tc>
                  <a:txBody>
                    <a:bodyPr/>
                    <a:lstStyle/>
                    <a:p>
                      <a:pPr algn="l" rtl="0" fontAlgn="base">
                        <a:lnSpc>
                          <a:spcPts val="1350"/>
                        </a:lnSpc>
                        <a:buNone/>
                      </a:pPr>
                      <a:r>
                        <a:rPr lang="en-US" sz="1800" b="1" i="0">
                          <a:solidFill>
                            <a:srgbClr val="000000"/>
                          </a:solidFill>
                          <a:effectLst/>
                          <a:latin typeface="Aptos" panose="020B0004020202020204" pitchFamily="34" charset="0"/>
                        </a:rPr>
                        <a:t>Activin Signaling Inhibitors</a:t>
                      </a:r>
                      <a:r>
                        <a:rPr lang="en-US" sz="1800" b="0" i="0">
                          <a:solidFill>
                            <a:srgbClr val="000000"/>
                          </a:solidFill>
                          <a:effectLst/>
                          <a:latin typeface="Aptos" panose="020B0004020202020204" pitchFamily="34" charset="0"/>
                        </a:rPr>
                        <a:t>​</a:t>
                      </a:r>
                      <a:endParaRPr lang="en-US" sz="1800" b="0" i="0">
                        <a:solidFill>
                          <a:srgbClr val="000000"/>
                        </a:solidFill>
                        <a:effectLst/>
                      </a:endParaRPr>
                    </a:p>
                  </a:txBody>
                  <a:tcPr anchor="ctr"/>
                </a:tc>
                <a:tc>
                  <a:txBody>
                    <a:bodyPr/>
                    <a:lstStyle/>
                    <a:p>
                      <a:pPr algn="l" rtl="0" fontAlgn="base">
                        <a:lnSpc>
                          <a:spcPts val="1350"/>
                        </a:lnSpc>
                        <a:buNone/>
                      </a:pPr>
                      <a:r>
                        <a:rPr lang="en-US" sz="1800" b="0" i="0">
                          <a:solidFill>
                            <a:srgbClr val="000000"/>
                          </a:solidFill>
                          <a:effectLst/>
                          <a:latin typeface="Aptos" panose="020B0004020202020204" pitchFamily="34" charset="0"/>
                        </a:rPr>
                        <a:t>- Sotatercept (Winrevair) (subq)​</a:t>
                      </a:r>
                      <a:endParaRPr lang="en-US" sz="1800" b="0" i="0">
                        <a:solidFill>
                          <a:srgbClr val="000000"/>
                        </a:solidFill>
                        <a:effectLst/>
                      </a:endParaRPr>
                    </a:p>
                  </a:txBody>
                  <a:tcPr anchor="ctr"/>
                </a:tc>
                <a:tc>
                  <a:txBody>
                    <a:bodyPr/>
                    <a:lstStyle/>
                    <a:p>
                      <a:pPr algn="l" rtl="0" fontAlgn="base">
                        <a:lnSpc>
                          <a:spcPts val="1350"/>
                        </a:lnSpc>
                        <a:buNone/>
                      </a:pPr>
                      <a:r>
                        <a:rPr lang="en-US" sz="1800" b="0" i="0">
                          <a:solidFill>
                            <a:srgbClr val="000000"/>
                          </a:solidFill>
                          <a:effectLst/>
                          <a:latin typeface="Aptos" panose="020B0004020202020204" pitchFamily="34" charset="0"/>
                        </a:rPr>
                        <a:t>- Headache- Increased hemoglobin- Thrombosis risk- Muscle pain- Injection site reaction​</a:t>
                      </a:r>
                      <a:endParaRPr lang="en-US" sz="1800" b="0" i="0">
                        <a:solidFill>
                          <a:srgbClr val="000000"/>
                        </a:solidFill>
                        <a:effectLst/>
                      </a:endParaRPr>
                    </a:p>
                  </a:txBody>
                  <a:tcPr anchor="ctr"/>
                </a:tc>
                <a:extLst>
                  <a:ext uri="{0D108BD9-81ED-4DB2-BD59-A6C34878D82A}">
                    <a16:rowId xmlns:a16="http://schemas.microsoft.com/office/drawing/2014/main" val="3717511038"/>
                  </a:ext>
                </a:extLst>
              </a:tr>
              <a:tr h="852629">
                <a:tc>
                  <a:txBody>
                    <a:bodyPr/>
                    <a:lstStyle/>
                    <a:p>
                      <a:pPr algn="l" rtl="0" fontAlgn="base">
                        <a:lnSpc>
                          <a:spcPts val="1350"/>
                        </a:lnSpc>
                        <a:buNone/>
                      </a:pPr>
                      <a:r>
                        <a:rPr lang="en-US" sz="1800" b="1" i="0">
                          <a:solidFill>
                            <a:srgbClr val="000000"/>
                          </a:solidFill>
                          <a:effectLst/>
                          <a:latin typeface="Aptos" panose="020B0004020202020204" pitchFamily="34" charset="0"/>
                        </a:rPr>
                        <a:t>Calcium Channel Blockers</a:t>
                      </a:r>
                      <a:r>
                        <a:rPr lang="en-US" sz="1800" b="0" i="0">
                          <a:solidFill>
                            <a:srgbClr val="000000"/>
                          </a:solidFill>
                          <a:effectLst/>
                          <a:latin typeface="Aptos" panose="020B0004020202020204" pitchFamily="34" charset="0"/>
                        </a:rPr>
                        <a:t> </a:t>
                      </a:r>
                      <a:r>
                        <a:rPr lang="en-US" sz="1800" b="0" i="1">
                          <a:solidFill>
                            <a:srgbClr val="000000"/>
                          </a:solidFill>
                          <a:effectLst/>
                          <a:latin typeface="Aptos" panose="020B0004020202020204" pitchFamily="34" charset="0"/>
                        </a:rPr>
                        <a:t>(only in vasoreactive patients)</a:t>
                      </a:r>
                      <a:r>
                        <a:rPr lang="en-US" sz="1800" b="0" i="0">
                          <a:solidFill>
                            <a:srgbClr val="000000"/>
                          </a:solidFill>
                          <a:effectLst/>
                          <a:latin typeface="Aptos" panose="020B0004020202020204" pitchFamily="34" charset="0"/>
                        </a:rPr>
                        <a:t>​</a:t>
                      </a:r>
                      <a:endParaRPr lang="en-US" sz="1800" b="0" i="0">
                        <a:solidFill>
                          <a:srgbClr val="000000"/>
                        </a:solidFill>
                        <a:effectLst/>
                      </a:endParaRPr>
                    </a:p>
                  </a:txBody>
                  <a:tcPr anchor="ctr"/>
                </a:tc>
                <a:tc>
                  <a:txBody>
                    <a:bodyPr/>
                    <a:lstStyle/>
                    <a:p>
                      <a:pPr algn="l" rtl="0" fontAlgn="base">
                        <a:lnSpc>
                          <a:spcPts val="1350"/>
                        </a:lnSpc>
                        <a:buNone/>
                      </a:pPr>
                      <a:r>
                        <a:rPr lang="en-US" sz="1800" b="0" i="0">
                          <a:solidFill>
                            <a:srgbClr val="000000"/>
                          </a:solidFill>
                          <a:effectLst/>
                          <a:latin typeface="Aptos" panose="020B0004020202020204" pitchFamily="34" charset="0"/>
                        </a:rPr>
                        <a:t>- Amlodipine- Diltiazem- Nifedipine (PO)​</a:t>
                      </a:r>
                      <a:endParaRPr lang="en-US" sz="1800" b="0" i="0">
                        <a:solidFill>
                          <a:srgbClr val="000000"/>
                        </a:solidFill>
                        <a:effectLst/>
                      </a:endParaRPr>
                    </a:p>
                  </a:txBody>
                  <a:tcPr anchor="ctr"/>
                </a:tc>
                <a:tc>
                  <a:txBody>
                    <a:bodyPr/>
                    <a:lstStyle/>
                    <a:p>
                      <a:pPr algn="l" rtl="0" fontAlgn="base">
                        <a:lnSpc>
                          <a:spcPts val="1350"/>
                        </a:lnSpc>
                        <a:buNone/>
                      </a:pPr>
                      <a:r>
                        <a:rPr lang="en-US" sz="1800" b="0" i="0" dirty="0">
                          <a:solidFill>
                            <a:srgbClr val="000000"/>
                          </a:solidFill>
                          <a:effectLst/>
                          <a:latin typeface="Aptos" panose="020B0004020202020204" pitchFamily="34" charset="0"/>
                        </a:rPr>
                        <a:t>- Lower extremity edema- Bradycardia (diltiazem)- Hypotension- Constipation (esp. verapamil)​</a:t>
                      </a:r>
                      <a:endParaRPr lang="en-US" sz="1800" b="0" i="0" dirty="0">
                        <a:solidFill>
                          <a:srgbClr val="000000"/>
                        </a:solidFill>
                        <a:effectLst/>
                      </a:endParaRPr>
                    </a:p>
                  </a:txBody>
                  <a:tcPr anchor="ctr"/>
                </a:tc>
                <a:extLst>
                  <a:ext uri="{0D108BD9-81ED-4DB2-BD59-A6C34878D82A}">
                    <a16:rowId xmlns:a16="http://schemas.microsoft.com/office/drawing/2014/main" val="3818104341"/>
                  </a:ext>
                </a:extLst>
              </a:tr>
            </a:tbl>
          </a:graphicData>
        </a:graphic>
      </p:graphicFrame>
    </p:spTree>
    <p:extLst>
      <p:ext uri="{BB962C8B-B14F-4D97-AF65-F5344CB8AC3E}">
        <p14:creationId xmlns:p14="http://schemas.microsoft.com/office/powerpoint/2010/main" val="985109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1CE3A-AE0F-EBCD-F74E-847642FB9BD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263F5FB-975D-AA05-0C81-0067D7A364BF}"/>
              </a:ext>
            </a:extLst>
          </p:cNvPr>
          <p:cNvSpPr/>
          <p:nvPr/>
        </p:nvSpPr>
        <p:spPr>
          <a:xfrm>
            <a:off x="104775" y="1827657"/>
            <a:ext cx="11982450" cy="45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BA2B6-657D-77B5-5D54-FBB3E0096F22}"/>
              </a:ext>
            </a:extLst>
          </p:cNvPr>
          <p:cNvSpPr>
            <a:spLocks noGrp="1"/>
          </p:cNvSpPr>
          <p:nvPr>
            <p:ph type="ctrTitle"/>
          </p:nvPr>
        </p:nvSpPr>
        <p:spPr/>
        <p:txBody>
          <a:bodyPr/>
          <a:lstStyle/>
          <a:p>
            <a:r>
              <a:rPr lang="en-US" dirty="0"/>
              <a:t>Baseline Multiparameter Risk Assessment Informs Initial Treatment Plan</a:t>
            </a:r>
          </a:p>
        </p:txBody>
      </p:sp>
      <p:pic>
        <p:nvPicPr>
          <p:cNvPr id="5" name="Picture 4">
            <a:extLst>
              <a:ext uri="{FF2B5EF4-FFF2-40B4-BE49-F238E27FC236}">
                <a16:creationId xmlns:a16="http://schemas.microsoft.com/office/drawing/2014/main" id="{52EFE90F-79EE-B488-6877-8FD676F6922C}"/>
              </a:ext>
            </a:extLst>
          </p:cNvPr>
          <p:cNvPicPr>
            <a:picLocks noChangeAspect="1"/>
          </p:cNvPicPr>
          <p:nvPr/>
        </p:nvPicPr>
        <p:blipFill>
          <a:blip r:embed="rId2"/>
          <a:stretch>
            <a:fillRect/>
          </a:stretch>
        </p:blipFill>
        <p:spPr>
          <a:xfrm>
            <a:off x="104775" y="2461188"/>
            <a:ext cx="8491614" cy="3285113"/>
          </a:xfrm>
          <a:prstGeom prst="rect">
            <a:avLst/>
          </a:prstGeom>
        </p:spPr>
      </p:pic>
      <p:pic>
        <p:nvPicPr>
          <p:cNvPr id="7" name="Picture 2" descr="REVEAL 2.0 Updated Risk Score Calculator. Risk score ranges from 0 (lowest) to 23 (highest). Reprinted without changes from Chest Journal, Benza et al., Predicting survival in patients with pulmonary arterial hypertension: the REVEAL risk score calculator 2.0 and comparison with ESC/ERS-based risk assessment strategies, in press, 2019, under the Creative Commons open access license agreement (CC BY-NC-ND 4.0) [58••]">
            <a:extLst>
              <a:ext uri="{FF2B5EF4-FFF2-40B4-BE49-F238E27FC236}">
                <a16:creationId xmlns:a16="http://schemas.microsoft.com/office/drawing/2014/main" id="{AE41078A-3E98-FBB1-13AA-597A512C3C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26"/>
          <a:stretch>
            <a:fillRect/>
          </a:stretch>
        </p:blipFill>
        <p:spPr bwMode="auto">
          <a:xfrm>
            <a:off x="8625642" y="1895674"/>
            <a:ext cx="3432329" cy="44161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9C3C81C-D281-1766-D9D9-E1B01AC7AA1C}"/>
              </a:ext>
            </a:extLst>
          </p:cNvPr>
          <p:cNvSpPr txBox="1"/>
          <p:nvPr/>
        </p:nvSpPr>
        <p:spPr>
          <a:xfrm>
            <a:off x="5337048" y="6465837"/>
            <a:ext cx="8205084" cy="461665"/>
          </a:xfrm>
          <a:prstGeom prst="rect">
            <a:avLst/>
          </a:prstGeom>
          <a:noFill/>
        </p:spPr>
        <p:txBody>
          <a:bodyPr wrap="square" rtlCol="0">
            <a:spAutoFit/>
          </a:bodyPr>
          <a:lstStyle/>
          <a:p>
            <a:r>
              <a:rPr lang="en-US" sz="1200" b="1" dirty="0"/>
              <a:t>Source: </a:t>
            </a:r>
            <a:r>
              <a:rPr lang="en-US" sz="1200" b="1" dirty="0" err="1"/>
              <a:t>Benza</a:t>
            </a:r>
            <a:r>
              <a:rPr lang="en-US" sz="1200" b="1" dirty="0"/>
              <a:t>, R. et al (2019). Chest</a:t>
            </a:r>
          </a:p>
          <a:p>
            <a:r>
              <a:rPr lang="en-US" sz="1200" b="1" dirty="0"/>
              <a:t>COMPERA: Comparative,ProspectiveRegistryofNewlyInitiatedTherapiesforPulmonaryHypertension</a:t>
            </a:r>
          </a:p>
        </p:txBody>
      </p:sp>
    </p:spTree>
    <p:extLst>
      <p:ext uri="{BB962C8B-B14F-4D97-AF65-F5344CB8AC3E}">
        <p14:creationId xmlns:p14="http://schemas.microsoft.com/office/powerpoint/2010/main" val="2856063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E2957-8674-2857-4AF6-F119BA8FD2A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12D8C3E-133C-4DD2-3B7D-FDA42AD3C6F4}"/>
              </a:ext>
            </a:extLst>
          </p:cNvPr>
          <p:cNvSpPr/>
          <p:nvPr/>
        </p:nvSpPr>
        <p:spPr>
          <a:xfrm>
            <a:off x="104775" y="1827657"/>
            <a:ext cx="11982450" cy="45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996BF-6AE4-7841-00F4-65D56D1F166B}"/>
              </a:ext>
            </a:extLst>
          </p:cNvPr>
          <p:cNvSpPr>
            <a:spLocks noGrp="1"/>
          </p:cNvSpPr>
          <p:nvPr>
            <p:ph type="ctrTitle"/>
          </p:nvPr>
        </p:nvSpPr>
        <p:spPr/>
        <p:txBody>
          <a:bodyPr/>
          <a:lstStyle/>
          <a:p>
            <a:r>
              <a:rPr lang="en-US" dirty="0"/>
              <a:t>Our Treatment Goal should be Low Risk Status</a:t>
            </a:r>
          </a:p>
        </p:txBody>
      </p:sp>
      <p:sp>
        <p:nvSpPr>
          <p:cNvPr id="9" name="TextBox 8">
            <a:extLst>
              <a:ext uri="{FF2B5EF4-FFF2-40B4-BE49-F238E27FC236}">
                <a16:creationId xmlns:a16="http://schemas.microsoft.com/office/drawing/2014/main" id="{0BCF1293-FD87-EE2F-9D8D-5816B86E96FB}"/>
              </a:ext>
            </a:extLst>
          </p:cNvPr>
          <p:cNvSpPr txBox="1"/>
          <p:nvPr/>
        </p:nvSpPr>
        <p:spPr>
          <a:xfrm>
            <a:off x="7696200" y="6581001"/>
            <a:ext cx="4675632" cy="276999"/>
          </a:xfrm>
          <a:prstGeom prst="rect">
            <a:avLst/>
          </a:prstGeom>
          <a:noFill/>
        </p:spPr>
        <p:txBody>
          <a:bodyPr wrap="square" rtlCol="0">
            <a:spAutoFit/>
          </a:bodyPr>
          <a:lstStyle/>
          <a:p>
            <a:r>
              <a:rPr lang="en-US" sz="1200" b="1" dirty="0"/>
              <a:t>Source: </a:t>
            </a:r>
            <a:r>
              <a:rPr lang="en-US" sz="1200" b="1" dirty="0" err="1"/>
              <a:t>Kylhammar</a:t>
            </a:r>
            <a:r>
              <a:rPr lang="en-US" sz="1200" b="1" dirty="0"/>
              <a:t> D, et al. </a:t>
            </a:r>
            <a:r>
              <a:rPr lang="en-US" sz="1200" b="1" dirty="0" err="1"/>
              <a:t>Eur</a:t>
            </a:r>
            <a:r>
              <a:rPr lang="en-US" sz="1200" b="1" dirty="0"/>
              <a:t> Heart J. 2018;39(47): 4175-4181</a:t>
            </a:r>
          </a:p>
        </p:txBody>
      </p:sp>
      <p:pic>
        <p:nvPicPr>
          <p:cNvPr id="4" name="Picture 3">
            <a:extLst>
              <a:ext uri="{FF2B5EF4-FFF2-40B4-BE49-F238E27FC236}">
                <a16:creationId xmlns:a16="http://schemas.microsoft.com/office/drawing/2014/main" id="{595D2F2D-6D5E-49E1-C44C-0C199FCEE7FC}"/>
              </a:ext>
            </a:extLst>
          </p:cNvPr>
          <p:cNvPicPr>
            <a:picLocks noChangeAspect="1"/>
          </p:cNvPicPr>
          <p:nvPr/>
        </p:nvPicPr>
        <p:blipFill>
          <a:blip r:embed="rId2"/>
          <a:stretch>
            <a:fillRect/>
          </a:stretch>
        </p:blipFill>
        <p:spPr>
          <a:xfrm>
            <a:off x="777965" y="2019376"/>
            <a:ext cx="10465880" cy="4188562"/>
          </a:xfrm>
          <a:prstGeom prst="rect">
            <a:avLst/>
          </a:prstGeom>
        </p:spPr>
      </p:pic>
    </p:spTree>
    <p:extLst>
      <p:ext uri="{BB962C8B-B14F-4D97-AF65-F5344CB8AC3E}">
        <p14:creationId xmlns:p14="http://schemas.microsoft.com/office/powerpoint/2010/main" val="3621251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826E-4BF5-762C-2436-A83FF89AB32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C5D8D36-7DD6-4AAD-66F3-FD7FB73C15C1}"/>
              </a:ext>
            </a:extLst>
          </p:cNvPr>
          <p:cNvSpPr/>
          <p:nvPr/>
        </p:nvSpPr>
        <p:spPr>
          <a:xfrm>
            <a:off x="104775" y="1827657"/>
            <a:ext cx="11982450" cy="45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49B3A6-D242-A42B-9BFC-28C93EAE1CA5}"/>
              </a:ext>
            </a:extLst>
          </p:cNvPr>
          <p:cNvSpPr>
            <a:spLocks noGrp="1"/>
          </p:cNvSpPr>
          <p:nvPr>
            <p:ph type="ctrTitle"/>
          </p:nvPr>
        </p:nvSpPr>
        <p:spPr>
          <a:xfrm>
            <a:off x="1173406" y="970171"/>
            <a:ext cx="10627417" cy="1032279"/>
          </a:xfrm>
        </p:spPr>
        <p:txBody>
          <a:bodyPr/>
          <a:lstStyle/>
          <a:p>
            <a:r>
              <a:rPr lang="en-US" dirty="0"/>
              <a:t>How Risk Guides Therapy Decision Making</a:t>
            </a:r>
          </a:p>
        </p:txBody>
      </p:sp>
      <p:sp>
        <p:nvSpPr>
          <p:cNvPr id="16" name="TextBox 15">
            <a:extLst>
              <a:ext uri="{FF2B5EF4-FFF2-40B4-BE49-F238E27FC236}">
                <a16:creationId xmlns:a16="http://schemas.microsoft.com/office/drawing/2014/main" id="{5C75D39E-38B6-5470-B24A-D895220B92EE}"/>
              </a:ext>
            </a:extLst>
          </p:cNvPr>
          <p:cNvSpPr txBox="1"/>
          <p:nvPr/>
        </p:nvSpPr>
        <p:spPr>
          <a:xfrm>
            <a:off x="7686294" y="6585438"/>
            <a:ext cx="4505706" cy="276999"/>
          </a:xfrm>
          <a:prstGeom prst="rect">
            <a:avLst/>
          </a:prstGeom>
          <a:noFill/>
        </p:spPr>
        <p:txBody>
          <a:bodyPr wrap="square" rtlCol="0">
            <a:spAutoFit/>
          </a:bodyPr>
          <a:lstStyle/>
          <a:p>
            <a:r>
              <a:rPr lang="en-US" sz="1200" b="1" dirty="0"/>
              <a:t>Source: Humbert M. et al. </a:t>
            </a:r>
            <a:r>
              <a:rPr lang="en-US" sz="1200" b="1" dirty="0" err="1"/>
              <a:t>Eur</a:t>
            </a:r>
            <a:r>
              <a:rPr lang="en-US" sz="1200" b="1" dirty="0"/>
              <a:t> Heart J. 2022; 43(38): 3618-3731</a:t>
            </a:r>
          </a:p>
        </p:txBody>
      </p:sp>
      <p:pic>
        <p:nvPicPr>
          <p:cNvPr id="4" name="Picture 3">
            <a:extLst>
              <a:ext uri="{FF2B5EF4-FFF2-40B4-BE49-F238E27FC236}">
                <a16:creationId xmlns:a16="http://schemas.microsoft.com/office/drawing/2014/main" id="{34FDED5A-13A6-EC39-BB93-752CB6771175}"/>
              </a:ext>
            </a:extLst>
          </p:cNvPr>
          <p:cNvPicPr>
            <a:picLocks noChangeAspect="1"/>
          </p:cNvPicPr>
          <p:nvPr/>
        </p:nvPicPr>
        <p:blipFill>
          <a:blip r:embed="rId2"/>
          <a:stretch>
            <a:fillRect/>
          </a:stretch>
        </p:blipFill>
        <p:spPr>
          <a:xfrm>
            <a:off x="876626" y="2002450"/>
            <a:ext cx="10438748" cy="3990919"/>
          </a:xfrm>
          <a:prstGeom prst="rect">
            <a:avLst/>
          </a:prstGeom>
        </p:spPr>
      </p:pic>
      <p:sp>
        <p:nvSpPr>
          <p:cNvPr id="5" name="Rectangle 4">
            <a:extLst>
              <a:ext uri="{FF2B5EF4-FFF2-40B4-BE49-F238E27FC236}">
                <a16:creationId xmlns:a16="http://schemas.microsoft.com/office/drawing/2014/main" id="{0FD5CF9E-C3F9-D21A-7EC7-08BA80F6512B}"/>
              </a:ext>
            </a:extLst>
          </p:cNvPr>
          <p:cNvSpPr/>
          <p:nvPr/>
        </p:nvSpPr>
        <p:spPr>
          <a:xfrm>
            <a:off x="2619699" y="2019257"/>
            <a:ext cx="2454178" cy="418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5D6C2C-802C-6091-C5CC-CDEF8952E6DB}"/>
              </a:ext>
            </a:extLst>
          </p:cNvPr>
          <p:cNvSpPr/>
          <p:nvPr/>
        </p:nvSpPr>
        <p:spPr>
          <a:xfrm>
            <a:off x="4845617" y="2046441"/>
            <a:ext cx="3959018" cy="41880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0DC5D4-BE9C-DEDD-ED1C-D50ACA708BB2}"/>
              </a:ext>
            </a:extLst>
          </p:cNvPr>
          <p:cNvSpPr/>
          <p:nvPr/>
        </p:nvSpPr>
        <p:spPr>
          <a:xfrm>
            <a:off x="8712057" y="2046441"/>
            <a:ext cx="2779217" cy="41880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30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21700-41D9-7863-8220-C900577CB1F8}"/>
              </a:ext>
            </a:extLst>
          </p:cNvPr>
          <p:cNvSpPr/>
          <p:nvPr/>
        </p:nvSpPr>
        <p:spPr>
          <a:xfrm>
            <a:off x="104775" y="774376"/>
            <a:ext cx="11982450" cy="5811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239827-19F4-8271-3D7B-F7D61342AFA2}"/>
              </a:ext>
            </a:extLst>
          </p:cNvPr>
          <p:cNvSpPr>
            <a:spLocks noGrp="1"/>
          </p:cNvSpPr>
          <p:nvPr>
            <p:ph type="ctrTitle"/>
          </p:nvPr>
        </p:nvSpPr>
        <p:spPr>
          <a:xfrm>
            <a:off x="275046" y="3171939"/>
            <a:ext cx="5112868" cy="1032279"/>
          </a:xfrm>
        </p:spPr>
        <p:txBody>
          <a:bodyPr/>
          <a:lstStyle/>
          <a:p>
            <a:pPr algn="ctr"/>
            <a:r>
              <a:rPr lang="en-US" dirty="0"/>
              <a:t>2022 ERS Treatment Algorithm</a:t>
            </a:r>
          </a:p>
        </p:txBody>
      </p:sp>
      <p:pic>
        <p:nvPicPr>
          <p:cNvPr id="7" name="Picture 6">
            <a:extLst>
              <a:ext uri="{FF2B5EF4-FFF2-40B4-BE49-F238E27FC236}">
                <a16:creationId xmlns:a16="http://schemas.microsoft.com/office/drawing/2014/main" id="{AAFF2CCE-1CBD-56D8-C366-E617D33CE68C}"/>
              </a:ext>
            </a:extLst>
          </p:cNvPr>
          <p:cNvPicPr>
            <a:picLocks noChangeAspect="1"/>
          </p:cNvPicPr>
          <p:nvPr/>
        </p:nvPicPr>
        <p:blipFill>
          <a:blip r:embed="rId2"/>
          <a:stretch>
            <a:fillRect/>
          </a:stretch>
        </p:blipFill>
        <p:spPr>
          <a:xfrm>
            <a:off x="6268848" y="774377"/>
            <a:ext cx="5439534" cy="5811061"/>
          </a:xfrm>
          <a:prstGeom prst="rect">
            <a:avLst/>
          </a:prstGeom>
        </p:spPr>
      </p:pic>
      <p:sp>
        <p:nvSpPr>
          <p:cNvPr id="3" name="TextBox 2">
            <a:extLst>
              <a:ext uri="{FF2B5EF4-FFF2-40B4-BE49-F238E27FC236}">
                <a16:creationId xmlns:a16="http://schemas.microsoft.com/office/drawing/2014/main" id="{63CC7BC6-112C-3C15-5C33-D17F63A15F5B}"/>
              </a:ext>
            </a:extLst>
          </p:cNvPr>
          <p:cNvSpPr txBox="1"/>
          <p:nvPr/>
        </p:nvSpPr>
        <p:spPr>
          <a:xfrm>
            <a:off x="7686294" y="6585438"/>
            <a:ext cx="4505706" cy="276999"/>
          </a:xfrm>
          <a:prstGeom prst="rect">
            <a:avLst/>
          </a:prstGeom>
          <a:noFill/>
        </p:spPr>
        <p:txBody>
          <a:bodyPr wrap="square" rtlCol="0">
            <a:spAutoFit/>
          </a:bodyPr>
          <a:lstStyle/>
          <a:p>
            <a:r>
              <a:rPr lang="en-US" sz="1200" b="1" dirty="0"/>
              <a:t>Source: Humbert M. et al. </a:t>
            </a:r>
            <a:r>
              <a:rPr lang="en-US" sz="1200" b="1" dirty="0" err="1"/>
              <a:t>Eur</a:t>
            </a:r>
            <a:r>
              <a:rPr lang="en-US" sz="1200" b="1" dirty="0"/>
              <a:t> Heart J. 2022; 43(38): 3618-3731</a:t>
            </a:r>
          </a:p>
        </p:txBody>
      </p:sp>
    </p:spTree>
    <p:extLst>
      <p:ext uri="{BB962C8B-B14F-4D97-AF65-F5344CB8AC3E}">
        <p14:creationId xmlns:p14="http://schemas.microsoft.com/office/powerpoint/2010/main" val="161386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164D0E-F50C-6EB8-E0A2-38E8F09B7B0E}"/>
              </a:ext>
            </a:extLst>
          </p:cNvPr>
          <p:cNvSpPr/>
          <p:nvPr/>
        </p:nvSpPr>
        <p:spPr>
          <a:xfrm>
            <a:off x="104775" y="1446313"/>
            <a:ext cx="11982450" cy="4953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CB48B-8E0E-AAE6-3D77-60FDCE2FE800}"/>
              </a:ext>
            </a:extLst>
          </p:cNvPr>
          <p:cNvSpPr>
            <a:spLocks noGrp="1"/>
          </p:cNvSpPr>
          <p:nvPr>
            <p:ph type="ctrTitle"/>
          </p:nvPr>
        </p:nvSpPr>
        <p:spPr/>
        <p:txBody>
          <a:bodyPr/>
          <a:lstStyle/>
          <a:p>
            <a:r>
              <a:rPr lang="en-US" dirty="0"/>
              <a:t>7</a:t>
            </a:r>
            <a:r>
              <a:rPr lang="en-US" baseline="30000" dirty="0"/>
              <a:t>th</a:t>
            </a:r>
            <a:r>
              <a:rPr lang="en-US" dirty="0"/>
              <a:t> WSPH Treatment Algorithm</a:t>
            </a:r>
          </a:p>
        </p:txBody>
      </p:sp>
      <p:pic>
        <p:nvPicPr>
          <p:cNvPr id="5" name="Picture 4">
            <a:extLst>
              <a:ext uri="{FF2B5EF4-FFF2-40B4-BE49-F238E27FC236}">
                <a16:creationId xmlns:a16="http://schemas.microsoft.com/office/drawing/2014/main" id="{A4DE1C2E-6DF4-9F41-96A7-44429D5E9B22}"/>
              </a:ext>
            </a:extLst>
          </p:cNvPr>
          <p:cNvPicPr>
            <a:picLocks noChangeAspect="1"/>
          </p:cNvPicPr>
          <p:nvPr/>
        </p:nvPicPr>
        <p:blipFill>
          <a:blip r:embed="rId2"/>
          <a:stretch>
            <a:fillRect/>
          </a:stretch>
        </p:blipFill>
        <p:spPr>
          <a:xfrm>
            <a:off x="1559826" y="1483758"/>
            <a:ext cx="9072347" cy="4953344"/>
          </a:xfrm>
          <a:prstGeom prst="rect">
            <a:avLst/>
          </a:prstGeom>
        </p:spPr>
      </p:pic>
      <p:sp>
        <p:nvSpPr>
          <p:cNvPr id="6" name="TextBox 5">
            <a:extLst>
              <a:ext uri="{FF2B5EF4-FFF2-40B4-BE49-F238E27FC236}">
                <a16:creationId xmlns:a16="http://schemas.microsoft.com/office/drawing/2014/main" id="{74309D8D-BDE4-F78E-973E-E93A9285ED77}"/>
              </a:ext>
            </a:extLst>
          </p:cNvPr>
          <p:cNvSpPr txBox="1"/>
          <p:nvPr/>
        </p:nvSpPr>
        <p:spPr>
          <a:xfrm>
            <a:off x="8681168" y="6550223"/>
            <a:ext cx="3631096" cy="307777"/>
          </a:xfrm>
          <a:prstGeom prst="rect">
            <a:avLst/>
          </a:prstGeom>
          <a:noFill/>
        </p:spPr>
        <p:txBody>
          <a:bodyPr wrap="square" rtlCol="0">
            <a:spAutoFit/>
          </a:bodyPr>
          <a:lstStyle/>
          <a:p>
            <a:r>
              <a:rPr lang="en-US" sz="1400" b="1" dirty="0"/>
              <a:t>Source: K.M. Chin et al 7</a:t>
            </a:r>
            <a:r>
              <a:rPr lang="en-US" sz="1400" b="1" baseline="30000" dirty="0"/>
              <a:t>th</a:t>
            </a:r>
            <a:r>
              <a:rPr lang="en-US" sz="1400" b="1" dirty="0"/>
              <a:t> WSPH ERJ 2024</a:t>
            </a:r>
          </a:p>
        </p:txBody>
      </p:sp>
    </p:spTree>
    <p:extLst>
      <p:ext uri="{BB962C8B-B14F-4D97-AF65-F5344CB8AC3E}">
        <p14:creationId xmlns:p14="http://schemas.microsoft.com/office/powerpoint/2010/main" val="3577837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A715BB0-4926-94CF-D510-311250F7F077}"/>
              </a:ext>
            </a:extLst>
          </p:cNvPr>
          <p:cNvSpPr/>
          <p:nvPr/>
        </p:nvSpPr>
        <p:spPr>
          <a:xfrm>
            <a:off x="0" y="1916725"/>
            <a:ext cx="12192000" cy="434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328902-2AE4-60CF-AAB9-FBD3694E156A}"/>
              </a:ext>
            </a:extLst>
          </p:cNvPr>
          <p:cNvSpPr>
            <a:spLocks noGrp="1"/>
          </p:cNvSpPr>
          <p:nvPr>
            <p:ph type="ctrTitle"/>
          </p:nvPr>
        </p:nvSpPr>
        <p:spPr/>
        <p:txBody>
          <a:bodyPr/>
          <a:lstStyle/>
          <a:p>
            <a:r>
              <a:rPr lang="en-US" dirty="0"/>
              <a:t>Early Combination Therapy is Key</a:t>
            </a:r>
          </a:p>
        </p:txBody>
      </p:sp>
      <p:pic>
        <p:nvPicPr>
          <p:cNvPr id="5" name="Picture 4">
            <a:extLst>
              <a:ext uri="{FF2B5EF4-FFF2-40B4-BE49-F238E27FC236}">
                <a16:creationId xmlns:a16="http://schemas.microsoft.com/office/drawing/2014/main" id="{7A017E71-F847-969E-A64B-CE1AD6FEE4E2}"/>
              </a:ext>
            </a:extLst>
          </p:cNvPr>
          <p:cNvPicPr>
            <a:picLocks noChangeAspect="1"/>
          </p:cNvPicPr>
          <p:nvPr/>
        </p:nvPicPr>
        <p:blipFill>
          <a:blip r:embed="rId2"/>
          <a:srcRect l="16170" t="7925" b="19773"/>
          <a:stretch/>
        </p:blipFill>
        <p:spPr>
          <a:xfrm>
            <a:off x="108263" y="3148746"/>
            <a:ext cx="3962225" cy="2282628"/>
          </a:xfrm>
          <a:prstGeom prst="rect">
            <a:avLst/>
          </a:prstGeom>
        </p:spPr>
      </p:pic>
      <p:pic>
        <p:nvPicPr>
          <p:cNvPr id="7" name="Picture 6">
            <a:extLst>
              <a:ext uri="{FF2B5EF4-FFF2-40B4-BE49-F238E27FC236}">
                <a16:creationId xmlns:a16="http://schemas.microsoft.com/office/drawing/2014/main" id="{BDBB0DAB-140E-2FE4-B412-707329D74EFA}"/>
              </a:ext>
            </a:extLst>
          </p:cNvPr>
          <p:cNvPicPr>
            <a:picLocks noChangeAspect="1"/>
          </p:cNvPicPr>
          <p:nvPr/>
        </p:nvPicPr>
        <p:blipFill>
          <a:blip r:embed="rId3"/>
          <a:srcRect l="17343" t="6779" b="21918"/>
          <a:stretch/>
        </p:blipFill>
        <p:spPr>
          <a:xfrm>
            <a:off x="4318503" y="3156364"/>
            <a:ext cx="3760651" cy="2282628"/>
          </a:xfrm>
          <a:prstGeom prst="rect">
            <a:avLst/>
          </a:prstGeom>
        </p:spPr>
      </p:pic>
      <p:pic>
        <p:nvPicPr>
          <p:cNvPr id="9" name="Picture 8">
            <a:extLst>
              <a:ext uri="{FF2B5EF4-FFF2-40B4-BE49-F238E27FC236}">
                <a16:creationId xmlns:a16="http://schemas.microsoft.com/office/drawing/2014/main" id="{89279028-CE26-37E4-9C71-06DFDA41B3D9}"/>
              </a:ext>
            </a:extLst>
          </p:cNvPr>
          <p:cNvPicPr>
            <a:picLocks noChangeAspect="1"/>
          </p:cNvPicPr>
          <p:nvPr/>
        </p:nvPicPr>
        <p:blipFill>
          <a:blip r:embed="rId4"/>
          <a:srcRect l="17030" t="7109"/>
          <a:stretch/>
        </p:blipFill>
        <p:spPr>
          <a:xfrm>
            <a:off x="8311929" y="3141127"/>
            <a:ext cx="3830722" cy="2297865"/>
          </a:xfrm>
          <a:prstGeom prst="rect">
            <a:avLst/>
          </a:prstGeom>
        </p:spPr>
      </p:pic>
      <p:pic>
        <p:nvPicPr>
          <p:cNvPr id="11" name="Picture 10">
            <a:extLst>
              <a:ext uri="{FF2B5EF4-FFF2-40B4-BE49-F238E27FC236}">
                <a16:creationId xmlns:a16="http://schemas.microsoft.com/office/drawing/2014/main" id="{E6D8D4B9-EFF6-D787-8070-E17308F7F348}"/>
              </a:ext>
            </a:extLst>
          </p:cNvPr>
          <p:cNvPicPr>
            <a:picLocks noChangeAspect="1"/>
          </p:cNvPicPr>
          <p:nvPr/>
        </p:nvPicPr>
        <p:blipFill>
          <a:blip r:embed="rId5"/>
          <a:stretch>
            <a:fillRect/>
          </a:stretch>
        </p:blipFill>
        <p:spPr>
          <a:xfrm>
            <a:off x="8779288" y="2854346"/>
            <a:ext cx="2896004" cy="247685"/>
          </a:xfrm>
          <a:prstGeom prst="rect">
            <a:avLst/>
          </a:prstGeom>
        </p:spPr>
      </p:pic>
      <p:pic>
        <p:nvPicPr>
          <p:cNvPr id="13" name="Picture 12">
            <a:extLst>
              <a:ext uri="{FF2B5EF4-FFF2-40B4-BE49-F238E27FC236}">
                <a16:creationId xmlns:a16="http://schemas.microsoft.com/office/drawing/2014/main" id="{B2020819-FCED-FBD5-B5F8-6970D881CBDC}"/>
              </a:ext>
            </a:extLst>
          </p:cNvPr>
          <p:cNvPicPr>
            <a:picLocks noChangeAspect="1"/>
          </p:cNvPicPr>
          <p:nvPr/>
        </p:nvPicPr>
        <p:blipFill>
          <a:blip r:embed="rId6"/>
          <a:stretch>
            <a:fillRect/>
          </a:stretch>
        </p:blipFill>
        <p:spPr>
          <a:xfrm>
            <a:off x="4636510" y="2892452"/>
            <a:ext cx="3124636" cy="209579"/>
          </a:xfrm>
          <a:prstGeom prst="rect">
            <a:avLst/>
          </a:prstGeom>
        </p:spPr>
      </p:pic>
      <p:pic>
        <p:nvPicPr>
          <p:cNvPr id="15" name="Picture 14">
            <a:extLst>
              <a:ext uri="{FF2B5EF4-FFF2-40B4-BE49-F238E27FC236}">
                <a16:creationId xmlns:a16="http://schemas.microsoft.com/office/drawing/2014/main" id="{58771830-7AFB-A13B-3D6A-A3AD6CC9A729}"/>
              </a:ext>
            </a:extLst>
          </p:cNvPr>
          <p:cNvPicPr>
            <a:picLocks noChangeAspect="1"/>
          </p:cNvPicPr>
          <p:nvPr/>
        </p:nvPicPr>
        <p:blipFill>
          <a:blip r:embed="rId7"/>
          <a:stretch>
            <a:fillRect/>
          </a:stretch>
        </p:blipFill>
        <p:spPr>
          <a:xfrm>
            <a:off x="600528" y="2872151"/>
            <a:ext cx="2886269" cy="229880"/>
          </a:xfrm>
          <a:prstGeom prst="rect">
            <a:avLst/>
          </a:prstGeom>
        </p:spPr>
      </p:pic>
      <p:sp>
        <p:nvSpPr>
          <p:cNvPr id="16" name="TextBox 15">
            <a:extLst>
              <a:ext uri="{FF2B5EF4-FFF2-40B4-BE49-F238E27FC236}">
                <a16:creationId xmlns:a16="http://schemas.microsoft.com/office/drawing/2014/main" id="{DFED74D2-33E7-589A-A733-FFD855C6CEC5}"/>
              </a:ext>
            </a:extLst>
          </p:cNvPr>
          <p:cNvSpPr txBox="1"/>
          <p:nvPr/>
        </p:nvSpPr>
        <p:spPr>
          <a:xfrm>
            <a:off x="7491663" y="6550223"/>
            <a:ext cx="4700337" cy="307777"/>
          </a:xfrm>
          <a:prstGeom prst="rect">
            <a:avLst/>
          </a:prstGeom>
          <a:noFill/>
        </p:spPr>
        <p:txBody>
          <a:bodyPr wrap="square" rtlCol="0">
            <a:spAutoFit/>
          </a:bodyPr>
          <a:lstStyle/>
          <a:p>
            <a:r>
              <a:rPr lang="en-US" sz="1400" b="1" dirty="0"/>
              <a:t>Source: N. </a:t>
            </a:r>
            <a:r>
              <a:rPr lang="en-US" sz="1400" b="1" dirty="0" err="1"/>
              <a:t>Galie</a:t>
            </a:r>
            <a:r>
              <a:rPr lang="en-US" sz="1400" b="1" dirty="0"/>
              <a:t> et al AMBITION Trial NEJM 2015</a:t>
            </a:r>
          </a:p>
        </p:txBody>
      </p:sp>
    </p:spTree>
    <p:extLst>
      <p:ext uri="{BB962C8B-B14F-4D97-AF65-F5344CB8AC3E}">
        <p14:creationId xmlns:p14="http://schemas.microsoft.com/office/powerpoint/2010/main" val="2705576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985DD-03D4-4614-B85B-57CC187AC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EB0CB-03CC-2BE5-70A5-12E57A6241DE}"/>
              </a:ext>
            </a:extLst>
          </p:cNvPr>
          <p:cNvSpPr>
            <a:spLocks noGrp="1"/>
          </p:cNvSpPr>
          <p:nvPr>
            <p:ph type="ctrTitle"/>
          </p:nvPr>
        </p:nvSpPr>
        <p:spPr/>
        <p:txBody>
          <a:bodyPr/>
          <a:lstStyle/>
          <a:p>
            <a:r>
              <a:rPr lang="en-US" dirty="0">
                <a:latin typeface="Georgia"/>
              </a:rPr>
              <a:t>Case Vignette Part V – Follow-up Risk Assessment</a:t>
            </a:r>
            <a:endParaRPr lang="en-US" dirty="0"/>
          </a:p>
        </p:txBody>
      </p:sp>
      <p:sp>
        <p:nvSpPr>
          <p:cNvPr id="3" name="Text Placeholder 2">
            <a:extLst>
              <a:ext uri="{FF2B5EF4-FFF2-40B4-BE49-F238E27FC236}">
                <a16:creationId xmlns:a16="http://schemas.microsoft.com/office/drawing/2014/main" id="{8B7A9656-B4B6-42E1-FE6C-49F4232AF258}"/>
              </a:ext>
            </a:extLst>
          </p:cNvPr>
          <p:cNvSpPr>
            <a:spLocks noGrp="1"/>
          </p:cNvSpPr>
          <p:nvPr>
            <p:ph type="body" sz="quarter" idx="10"/>
          </p:nvPr>
        </p:nvSpPr>
        <p:spPr>
          <a:xfrm>
            <a:off x="273201" y="1923372"/>
            <a:ext cx="11059484" cy="4930753"/>
          </a:xfrm>
        </p:spPr>
        <p:txBody>
          <a:bodyPr vert="horz" lIns="91440" tIns="45720" rIns="91440" bIns="45720" rtlCol="0" anchor="t">
            <a:normAutofit/>
          </a:bodyPr>
          <a:lstStyle/>
          <a:p>
            <a:pPr>
              <a:buNone/>
            </a:pPr>
            <a:r>
              <a:rPr lang="en-US" dirty="0">
                <a:latin typeface="Verdana"/>
                <a:ea typeface="Verdana"/>
              </a:rPr>
              <a:t>You determine that the patient is intermediate risk by REVEAL 2.0 assessment and initiate him on dual oral therapy with PDE-5i and ERA therapy. You see him in clinic at a 3-month follow-up appointment. He mentions that he is “doing great!” You repeat the 4-Strata risk assessment which calculates that he is still at intermediate risk.</a:t>
            </a:r>
            <a:endParaRPr lang="en-US" dirty="0"/>
          </a:p>
          <a:p>
            <a:endParaRPr lang="en-US" dirty="0">
              <a:latin typeface="Verdana"/>
              <a:ea typeface="Verdana"/>
            </a:endParaRPr>
          </a:p>
        </p:txBody>
      </p:sp>
    </p:spTree>
    <p:extLst>
      <p:ext uri="{BB962C8B-B14F-4D97-AF65-F5344CB8AC3E}">
        <p14:creationId xmlns:p14="http://schemas.microsoft.com/office/powerpoint/2010/main" val="120279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6">
            <a:extLst>
              <a:ext uri="{FF2B5EF4-FFF2-40B4-BE49-F238E27FC236}">
                <a16:creationId xmlns:a16="http://schemas.microsoft.com/office/drawing/2014/main" id="{A5F85531-3F38-93BF-8D41-C349EAA949B6}"/>
              </a:ext>
            </a:extLst>
          </p:cNvPr>
          <p:cNvSpPr txBox="1"/>
          <p:nvPr/>
        </p:nvSpPr>
        <p:spPr>
          <a:xfrm>
            <a:off x="127617" y="795613"/>
            <a:ext cx="1910802"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all" spc="0" normalizeH="0" baseline="0" noProof="0" dirty="0">
                <a:ln>
                  <a:noFill/>
                </a:ln>
                <a:solidFill>
                  <a:srgbClr val="0071CB"/>
                </a:solidFill>
                <a:effectLst/>
                <a:uLnTx/>
                <a:uFillTx/>
                <a:latin typeface="Arial Black" panose="020B0A04020102020204" pitchFamily="34" charset="0"/>
                <a:ea typeface="+mn-ea"/>
                <a:cs typeface="+mn-cs"/>
              </a:rPr>
              <a:t>Robert</a:t>
            </a:r>
            <a:endParaRPr kumimoji="0" lang="en-US" sz="1800" b="0" i="0" u="none" strike="noStrike" kern="1200" cap="none" spc="0" normalizeH="0" baseline="0" noProof="0" dirty="0">
              <a:ln>
                <a:noFill/>
              </a:ln>
              <a:solidFill>
                <a:srgbClr val="0071CB"/>
              </a:solidFill>
              <a:effectLst/>
              <a:uLnTx/>
              <a:uFillTx/>
              <a:latin typeface="Arial Black" panose="020B0A04020102020204" pitchFamily="34" charset="0"/>
              <a:ea typeface="+mn-ea"/>
              <a:cs typeface="+mn-cs"/>
            </a:endParaRPr>
          </a:p>
        </p:txBody>
      </p:sp>
      <p:grpSp>
        <p:nvGrpSpPr>
          <p:cNvPr id="10" name="Group 9">
            <a:extLst>
              <a:ext uri="{FF2B5EF4-FFF2-40B4-BE49-F238E27FC236}">
                <a16:creationId xmlns:a16="http://schemas.microsoft.com/office/drawing/2014/main" id="{88A11371-27AA-4C0F-14DF-ED4151D234E4}"/>
              </a:ext>
            </a:extLst>
          </p:cNvPr>
          <p:cNvGrpSpPr/>
          <p:nvPr/>
        </p:nvGrpSpPr>
        <p:grpSpPr>
          <a:xfrm>
            <a:off x="127617" y="1410951"/>
            <a:ext cx="4800643" cy="2978448"/>
            <a:chOff x="16432" y="909921"/>
            <a:chExt cx="4717459" cy="2873198"/>
          </a:xfrm>
        </p:grpSpPr>
        <p:sp>
          <p:nvSpPr>
            <p:cNvPr id="19" name="Freeform: Shape 18">
              <a:extLst>
                <a:ext uri="{FF2B5EF4-FFF2-40B4-BE49-F238E27FC236}">
                  <a16:creationId xmlns:a16="http://schemas.microsoft.com/office/drawing/2014/main" id="{C685D32B-A885-E88C-EF6B-2921AD70CC68}"/>
                </a:ext>
              </a:extLst>
            </p:cNvPr>
            <p:cNvSpPr/>
            <p:nvPr/>
          </p:nvSpPr>
          <p:spPr>
            <a:xfrm>
              <a:off x="16432" y="909921"/>
              <a:ext cx="4717459" cy="2873198"/>
            </a:xfrm>
            <a:custGeom>
              <a:avLst/>
              <a:gdLst>
                <a:gd name="connsiteX0" fmla="*/ 0 w 2817872"/>
                <a:gd name="connsiteY0" fmla="*/ 0 h 2873198"/>
                <a:gd name="connsiteX1" fmla="*/ 2817872 w 2817872"/>
                <a:gd name="connsiteY1" fmla="*/ 0 h 2873198"/>
                <a:gd name="connsiteX2" fmla="*/ 2817872 w 2817872"/>
                <a:gd name="connsiteY2" fmla="*/ 2873198 h 2873198"/>
                <a:gd name="connsiteX3" fmla="*/ 0 w 2817872"/>
                <a:gd name="connsiteY3" fmla="*/ 2873198 h 2873198"/>
              </a:gdLst>
              <a:ahLst/>
              <a:cxnLst>
                <a:cxn ang="0">
                  <a:pos x="connsiteX0" y="connsiteY0"/>
                </a:cxn>
                <a:cxn ang="0">
                  <a:pos x="connsiteX1" y="connsiteY1"/>
                </a:cxn>
                <a:cxn ang="0">
                  <a:pos x="connsiteX2" y="connsiteY2"/>
                </a:cxn>
                <a:cxn ang="0">
                  <a:pos x="connsiteX3" y="connsiteY3"/>
                </a:cxn>
              </a:cxnLst>
              <a:rect l="l" t="t" r="r" b="b"/>
              <a:pathLst>
                <a:path w="2817872" h="2873198">
                  <a:moveTo>
                    <a:pt x="0" y="0"/>
                  </a:moveTo>
                  <a:lnTo>
                    <a:pt x="2817872" y="0"/>
                  </a:lnTo>
                  <a:lnTo>
                    <a:pt x="2817872" y="2873198"/>
                  </a:lnTo>
                  <a:lnTo>
                    <a:pt x="0" y="2873198"/>
                  </a:lnTo>
                  <a:close/>
                </a:path>
              </a:pathLst>
            </a:custGeom>
            <a:gradFill flip="none" rotWithShape="1">
              <a:gsLst>
                <a:gs pos="0">
                  <a:srgbClr val="0071CB">
                    <a:alpha val="12000"/>
                  </a:srgbClr>
                </a:gs>
                <a:gs pos="100000">
                  <a:srgbClr val="0071CB">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xtBox 10">
              <a:extLst>
                <a:ext uri="{FF2B5EF4-FFF2-40B4-BE49-F238E27FC236}">
                  <a16:creationId xmlns:a16="http://schemas.microsoft.com/office/drawing/2014/main" id="{BF9AA88D-08DA-9981-E3D5-00BC9D73675A}"/>
                </a:ext>
              </a:extLst>
            </p:cNvPr>
            <p:cNvSpPr txBox="1"/>
            <p:nvPr/>
          </p:nvSpPr>
          <p:spPr>
            <a:xfrm>
              <a:off x="116150" y="1081584"/>
              <a:ext cx="403438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646464"/>
                  </a:solidFill>
                  <a:effectLst/>
                  <a:uLnTx/>
                  <a:uFillTx/>
                  <a:latin typeface="Arial" panose="020B0604020202020204"/>
                  <a:ea typeface="+mn-ea"/>
                  <a:cs typeface="+mn-cs"/>
                </a:rPr>
                <a:t>Age: </a:t>
              </a:r>
              <a:r>
                <a:rPr kumimoji="0" lang="en-US" b="0" i="0" u="none" strike="noStrike" kern="1200" cap="none" spc="0" normalizeH="0" baseline="0" noProof="0" dirty="0">
                  <a:ln>
                    <a:noFill/>
                  </a:ln>
                  <a:solidFill>
                    <a:srgbClr val="212121"/>
                  </a:solidFill>
                  <a:effectLst/>
                  <a:uLnTx/>
                  <a:uFillTx/>
                  <a:latin typeface="Arial" panose="020B0604020202020204"/>
                  <a:ea typeface="+mn-ea"/>
                  <a:cs typeface="+mn-cs"/>
                </a:rPr>
                <a:t>41-year-old man</a:t>
              </a:r>
            </a:p>
          </p:txBody>
        </p:sp>
        <p:sp>
          <p:nvSpPr>
            <p:cNvPr id="21" name="TextBox 11">
              <a:extLst>
                <a:ext uri="{FF2B5EF4-FFF2-40B4-BE49-F238E27FC236}">
                  <a16:creationId xmlns:a16="http://schemas.microsoft.com/office/drawing/2014/main" id="{BDF924B6-9ECD-6AB9-689D-4239799DA767}"/>
                </a:ext>
              </a:extLst>
            </p:cNvPr>
            <p:cNvSpPr txBox="1"/>
            <p:nvPr/>
          </p:nvSpPr>
          <p:spPr>
            <a:xfrm>
              <a:off x="116150" y="1526003"/>
              <a:ext cx="403438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646464"/>
                  </a:solidFill>
                  <a:effectLst/>
                  <a:uLnTx/>
                  <a:uFillTx/>
                  <a:latin typeface="Arial" panose="020B0604020202020204"/>
                  <a:ea typeface="+mn-ea"/>
                  <a:cs typeface="+mn-cs"/>
                </a:rPr>
                <a:t>Race: </a:t>
              </a:r>
              <a:r>
                <a:rPr kumimoji="0" lang="en-US" b="0" i="0" u="none" strike="noStrike" kern="1200" cap="none" spc="0" normalizeH="0" baseline="0" noProof="0" dirty="0">
                  <a:ln>
                    <a:noFill/>
                  </a:ln>
                  <a:solidFill>
                    <a:srgbClr val="212121"/>
                  </a:solidFill>
                  <a:effectLst/>
                  <a:uLnTx/>
                  <a:uFillTx/>
                  <a:latin typeface="Arial" panose="020B0604020202020204"/>
                  <a:ea typeface="+mn-ea"/>
                  <a:cs typeface="+mn-cs"/>
                </a:rPr>
                <a:t>Caucasian</a:t>
              </a:r>
            </a:p>
          </p:txBody>
        </p:sp>
        <p:sp>
          <p:nvSpPr>
            <p:cNvPr id="22" name="TextBox 12">
              <a:extLst>
                <a:ext uri="{FF2B5EF4-FFF2-40B4-BE49-F238E27FC236}">
                  <a16:creationId xmlns:a16="http://schemas.microsoft.com/office/drawing/2014/main" id="{4DB9673C-B974-906C-9AA8-F9D5D05DA6B7}"/>
                </a:ext>
              </a:extLst>
            </p:cNvPr>
            <p:cNvSpPr txBox="1"/>
            <p:nvPr/>
          </p:nvSpPr>
          <p:spPr>
            <a:xfrm>
              <a:off x="116150" y="2414841"/>
              <a:ext cx="403438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646464"/>
                  </a:solidFill>
                  <a:effectLst/>
                  <a:uLnTx/>
                  <a:uFillTx/>
                  <a:latin typeface="Arial" panose="020B0604020202020204"/>
                  <a:ea typeface="+mn-ea"/>
                  <a:cs typeface="+mn-cs"/>
                </a:rPr>
                <a:t>Weight: </a:t>
              </a:r>
              <a:r>
                <a:rPr kumimoji="0" lang="en-US" b="0" i="0" u="none" strike="noStrike" kern="1200" cap="none" spc="0" normalizeH="0" baseline="0" noProof="0" dirty="0">
                  <a:ln>
                    <a:noFill/>
                  </a:ln>
                  <a:solidFill>
                    <a:srgbClr val="212121"/>
                  </a:solidFill>
                  <a:effectLst/>
                  <a:uLnTx/>
                  <a:uFillTx/>
                  <a:latin typeface="Arial" panose="020B0604020202020204"/>
                  <a:ea typeface="+mn-ea"/>
                  <a:cs typeface="+mn-cs"/>
                </a:rPr>
                <a:t>135 </a:t>
              </a:r>
              <a:r>
                <a:rPr kumimoji="0" lang="en-US" b="0" i="0" u="none" strike="noStrike" kern="1200" cap="none" spc="0" normalizeH="0" baseline="0" noProof="0" dirty="0" err="1">
                  <a:ln>
                    <a:noFill/>
                  </a:ln>
                  <a:solidFill>
                    <a:srgbClr val="212121"/>
                  </a:solidFill>
                  <a:effectLst/>
                  <a:uLnTx/>
                  <a:uFillTx/>
                  <a:latin typeface="Arial" panose="020B0604020202020204"/>
                  <a:ea typeface="+mn-ea"/>
                  <a:cs typeface="+mn-cs"/>
                </a:rPr>
                <a:t>lbs</a:t>
              </a:r>
              <a:endParaRPr kumimoji="0" lang="en-US" b="0" i="0" u="none" strike="noStrike" kern="1200" cap="none" spc="0" normalizeH="0" baseline="0" noProof="0" dirty="0">
                <a:ln>
                  <a:noFill/>
                </a:ln>
                <a:solidFill>
                  <a:srgbClr val="212121"/>
                </a:solidFill>
                <a:effectLst/>
                <a:uLnTx/>
                <a:uFillTx/>
                <a:latin typeface="Arial" panose="020B0604020202020204"/>
                <a:ea typeface="+mn-ea"/>
                <a:cs typeface="+mn-cs"/>
              </a:endParaRPr>
            </a:p>
          </p:txBody>
        </p:sp>
        <p:sp>
          <p:nvSpPr>
            <p:cNvPr id="24" name="TextBox 15">
              <a:extLst>
                <a:ext uri="{FF2B5EF4-FFF2-40B4-BE49-F238E27FC236}">
                  <a16:creationId xmlns:a16="http://schemas.microsoft.com/office/drawing/2014/main" id="{16DC9E56-A805-548E-1B06-F968401221E8}"/>
                </a:ext>
              </a:extLst>
            </p:cNvPr>
            <p:cNvSpPr txBox="1"/>
            <p:nvPr/>
          </p:nvSpPr>
          <p:spPr>
            <a:xfrm>
              <a:off x="116150" y="1970422"/>
              <a:ext cx="403438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646464"/>
                  </a:solidFill>
                  <a:effectLst/>
                  <a:uLnTx/>
                  <a:uFillTx/>
                  <a:latin typeface="Arial" panose="020B0604020202020204"/>
                  <a:ea typeface="+mn-ea"/>
                  <a:cs typeface="+mn-cs"/>
                </a:rPr>
                <a:t>Height: </a:t>
              </a:r>
              <a:r>
                <a:rPr kumimoji="0" lang="en-US" b="0" i="0" u="none" strike="noStrike" kern="1200" cap="none" spc="0" normalizeH="0" baseline="0" noProof="0" dirty="0">
                  <a:ln>
                    <a:noFill/>
                  </a:ln>
                  <a:solidFill>
                    <a:srgbClr val="212121"/>
                  </a:solidFill>
                  <a:effectLst/>
                  <a:uLnTx/>
                  <a:uFillTx/>
                  <a:latin typeface="Arial" panose="020B0604020202020204"/>
                  <a:ea typeface="+mn-ea"/>
                  <a:cs typeface="+mn-cs"/>
                </a:rPr>
                <a:t>5’9”</a:t>
              </a:r>
            </a:p>
          </p:txBody>
        </p:sp>
      </p:grpSp>
      <p:grpSp>
        <p:nvGrpSpPr>
          <p:cNvPr id="11" name="Group 10">
            <a:extLst>
              <a:ext uri="{FF2B5EF4-FFF2-40B4-BE49-F238E27FC236}">
                <a16:creationId xmlns:a16="http://schemas.microsoft.com/office/drawing/2014/main" id="{9388C27A-63B6-9BAF-85B3-0B56DF3D0071}"/>
              </a:ext>
            </a:extLst>
          </p:cNvPr>
          <p:cNvGrpSpPr/>
          <p:nvPr/>
        </p:nvGrpSpPr>
        <p:grpSpPr>
          <a:xfrm>
            <a:off x="6657282" y="795613"/>
            <a:ext cx="5296028" cy="5412557"/>
            <a:chOff x="6702230" y="958929"/>
            <a:chExt cx="5774907" cy="5412557"/>
          </a:xfrm>
        </p:grpSpPr>
        <p:sp>
          <p:nvSpPr>
            <p:cNvPr id="16" name="Rectangle: Top Corners Rounded 15">
              <a:extLst>
                <a:ext uri="{FF2B5EF4-FFF2-40B4-BE49-F238E27FC236}">
                  <a16:creationId xmlns:a16="http://schemas.microsoft.com/office/drawing/2014/main" id="{5309DCFE-0AF6-1F79-F0A8-4A317816CB3B}"/>
                </a:ext>
              </a:extLst>
            </p:cNvPr>
            <p:cNvSpPr/>
            <p:nvPr/>
          </p:nvSpPr>
          <p:spPr>
            <a:xfrm rot="16200000" flipH="1">
              <a:off x="9349487" y="-1659558"/>
              <a:ext cx="509163" cy="5746137"/>
            </a:xfrm>
            <a:prstGeom prst="round2SameRect">
              <a:avLst>
                <a:gd name="adj1" fmla="val 50000"/>
                <a:gd name="adj2" fmla="val 0"/>
              </a:avLst>
            </a:prstGeom>
            <a:solidFill>
              <a:srgbClr val="0071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40" tIns="182880" rIns="91440" bIns="2743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panose="020B0604020202020204"/>
                  <a:ea typeface="+mn-ea"/>
                  <a:cs typeface="+mn-cs"/>
                </a:rPr>
                <a:t>CLINICAL PROFILE</a:t>
              </a:r>
            </a:p>
          </p:txBody>
        </p:sp>
        <p:sp>
          <p:nvSpPr>
            <p:cNvPr id="17" name="TextBox 20">
              <a:extLst>
                <a:ext uri="{FF2B5EF4-FFF2-40B4-BE49-F238E27FC236}">
                  <a16:creationId xmlns:a16="http://schemas.microsoft.com/office/drawing/2014/main" id="{9A70C2FD-D8EA-F4DB-5650-C84FBC15BE93}"/>
                </a:ext>
              </a:extLst>
            </p:cNvPr>
            <p:cNvSpPr txBox="1"/>
            <p:nvPr/>
          </p:nvSpPr>
          <p:spPr>
            <a:xfrm>
              <a:off x="6702230" y="1518876"/>
              <a:ext cx="5740399" cy="48526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b="1"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Setting: </a:t>
              </a:r>
              <a:r>
                <a:rPr lang="en-US" dirty="0">
                  <a:solidFill>
                    <a:srgbClr val="212121">
                      <a:lumMod val="95000"/>
                      <a:lumOff val="5000"/>
                    </a:srgbClr>
                  </a:solidFill>
                  <a:latin typeface="Arial"/>
                </a:rPr>
                <a:t>Initial Office consultation</a:t>
              </a:r>
              <a:endParaRPr kumimoji="0" lang="en-US" b="1"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b="1"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Symptoms:</a:t>
              </a:r>
              <a:r>
                <a:rPr kumimoji="0" lang="en-US" b="0" i="0"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 Progressive dyspnea, lower extremity edema, presyncope, and heart palpitations for 12 months</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b="1"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Past Medical History: </a:t>
              </a:r>
              <a:r>
                <a:rPr kumimoji="0" lang="en-US"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Methamphetamine use disorder</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b="1"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Social History: </a:t>
              </a:r>
              <a:r>
                <a:rPr kumimoji="0" lang="en-US"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Active Methamphetamine use x 15 years</a:t>
              </a:r>
            </a:p>
            <a:p>
              <a:pPr defTabSz="457200">
                <a:spcAft>
                  <a:spcPts val="600"/>
                </a:spcAft>
                <a:defRPr/>
              </a:pPr>
              <a:r>
                <a:rPr kumimoji="0" lang="en-US" b="1"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Physical Exam</a:t>
              </a:r>
              <a:r>
                <a:rPr kumimoji="0" lang="en-US" b="0"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 2+ JVD, 3+ holosystolic murmur, 2+ lower extremity edema,</a:t>
              </a:r>
              <a:endParaRPr kumimoji="0" lang="en-US"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endParaRPr>
            </a:p>
            <a:p>
              <a:pPr defTabSz="457200">
                <a:spcAft>
                  <a:spcPts val="600"/>
                </a:spcAft>
                <a:defRPr/>
              </a:pPr>
              <a:r>
                <a:rPr kumimoji="0" lang="en-US" b="1"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Vitals</a:t>
              </a:r>
              <a:r>
                <a:rPr kumimoji="0" lang="en-US" b="0"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 BP </a:t>
              </a:r>
              <a:r>
                <a:rPr kumimoji="0" lang="en-US" b="0" i="0"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110/60 mmHg, HR 92 bpm, SpO2 92% on RA</a:t>
              </a:r>
              <a:endParaRPr kumimoji="0" lang="en-US"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b="1"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WHO Functional Class:</a:t>
              </a:r>
              <a:r>
                <a:rPr kumimoji="0" lang="en-US" b="0" i="0"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 III</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b="1"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6MWD: </a:t>
              </a:r>
              <a:r>
                <a:rPr kumimoji="0" lang="en-US" b="0" i="0"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rPr>
                <a:t>290 meters</a:t>
              </a:r>
            </a:p>
            <a:p>
              <a:pPr marL="0" marR="0" lvl="0" indent="0" algn="l" defTabSz="457200" rtl="0" eaLnBrk="1" fontAlgn="auto" latinLnBrk="0" hangingPunct="1">
                <a:lnSpc>
                  <a:spcPct val="100000"/>
                </a:lnSpc>
                <a:spcBef>
                  <a:spcPts val="400"/>
                </a:spcBef>
                <a:spcAft>
                  <a:spcPts val="600"/>
                </a:spcAft>
                <a:buClrTx/>
                <a:buSzTx/>
                <a:buFontTx/>
                <a:buNone/>
                <a:tabLst/>
                <a:defRPr/>
              </a:pPr>
              <a:endParaRPr kumimoji="0" lang="en-US" sz="1400" b="1" i="1" u="none" strike="noStrike" kern="1200" cap="none" spc="0" normalizeH="0" baseline="0" noProof="0" dirty="0">
                <a:ln>
                  <a:noFill/>
                </a:ln>
                <a:solidFill>
                  <a:srgbClr val="212121">
                    <a:lumMod val="95000"/>
                    <a:lumOff val="5000"/>
                  </a:srgbClr>
                </a:solidFill>
                <a:effectLst/>
                <a:uLnTx/>
                <a:uFillTx/>
                <a:latin typeface="Arial" panose="020B0604020202020204"/>
                <a:ea typeface="+mn-ea"/>
                <a:cs typeface="+mn-cs"/>
              </a:endParaRPr>
            </a:p>
          </p:txBody>
        </p:sp>
      </p:grpSp>
      <p:sp>
        <p:nvSpPr>
          <p:cNvPr id="14" name="TextBox 23">
            <a:extLst>
              <a:ext uri="{FF2B5EF4-FFF2-40B4-BE49-F238E27FC236}">
                <a16:creationId xmlns:a16="http://schemas.microsoft.com/office/drawing/2014/main" id="{A32A2968-A16C-7333-BB41-469AA8E0F437}"/>
              </a:ext>
            </a:extLst>
          </p:cNvPr>
          <p:cNvSpPr txBox="1"/>
          <p:nvPr/>
        </p:nvSpPr>
        <p:spPr>
          <a:xfrm>
            <a:off x="127617" y="4794249"/>
            <a:ext cx="6120142" cy="120032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Robert is referred after multiple ED visits for worsening exertional dyspnea, near-syncope, and edema. He notes rapidly declining exercise tolerance over the past several months and increasing anxiety about “almost passing out.”</a:t>
            </a:r>
            <a:endParaRPr kumimoji="0" lang="en-US" sz="18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endParaRPr>
          </a:p>
        </p:txBody>
      </p:sp>
      <p:pic>
        <p:nvPicPr>
          <p:cNvPr id="25" name="Picture 2" descr="A person in a grey shirt&#10;&#10;AI-generated content may be incorrect.">
            <a:extLst>
              <a:ext uri="{FF2B5EF4-FFF2-40B4-BE49-F238E27FC236}">
                <a16:creationId xmlns:a16="http://schemas.microsoft.com/office/drawing/2014/main" id="{13DCFB07-552E-6405-E828-3B7B919C1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785" y="1425973"/>
            <a:ext cx="3270974" cy="297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29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D50CB-9A3A-DFEA-C67E-5DB5F15CF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8D7BB-1895-86F9-BC42-3DD085E45031}"/>
              </a:ext>
            </a:extLst>
          </p:cNvPr>
          <p:cNvSpPr>
            <a:spLocks noGrp="1"/>
          </p:cNvSpPr>
          <p:nvPr>
            <p:ph type="ctrTitle"/>
          </p:nvPr>
        </p:nvSpPr>
        <p:spPr/>
        <p:txBody>
          <a:bodyPr/>
          <a:lstStyle/>
          <a:p>
            <a:r>
              <a:rPr lang="en-US" dirty="0">
                <a:latin typeface="Georgia"/>
              </a:rPr>
              <a:t>Group Discussion</a:t>
            </a:r>
            <a:endParaRPr lang="en-US" dirty="0"/>
          </a:p>
        </p:txBody>
      </p:sp>
      <p:sp>
        <p:nvSpPr>
          <p:cNvPr id="3" name="Text Placeholder 2">
            <a:extLst>
              <a:ext uri="{FF2B5EF4-FFF2-40B4-BE49-F238E27FC236}">
                <a16:creationId xmlns:a16="http://schemas.microsoft.com/office/drawing/2014/main" id="{D4DBFF7B-2E08-2B8B-7698-968A941BBB83}"/>
              </a:ext>
            </a:extLst>
          </p:cNvPr>
          <p:cNvSpPr>
            <a:spLocks noGrp="1"/>
          </p:cNvSpPr>
          <p:nvPr>
            <p:ph type="body" sz="quarter" idx="10"/>
          </p:nvPr>
        </p:nvSpPr>
        <p:spPr/>
        <p:txBody>
          <a:bodyPr vert="horz" lIns="91440" tIns="45720" rIns="91440" bIns="45720" rtlCol="0" anchor="t">
            <a:normAutofit/>
          </a:bodyPr>
          <a:lstStyle/>
          <a:p>
            <a:r>
              <a:rPr lang="en-US" dirty="0">
                <a:latin typeface="Verdana"/>
                <a:ea typeface="Verdana"/>
              </a:rPr>
              <a:t>What should your next steps be?</a:t>
            </a:r>
            <a:endParaRPr lang="en-US" dirty="0"/>
          </a:p>
          <a:p>
            <a:pPr marL="0" indent="0">
              <a:buNone/>
            </a:pPr>
            <a:endParaRPr lang="en-US" dirty="0">
              <a:latin typeface="Verdana"/>
              <a:ea typeface="Verdana"/>
            </a:endParaRPr>
          </a:p>
        </p:txBody>
      </p:sp>
    </p:spTree>
    <p:extLst>
      <p:ext uri="{BB962C8B-B14F-4D97-AF65-F5344CB8AC3E}">
        <p14:creationId xmlns:p14="http://schemas.microsoft.com/office/powerpoint/2010/main" val="2307113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041E7-574A-20B8-F067-3DBACFB2C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F2075-00A1-A658-14CA-ACE8A00F9897}"/>
              </a:ext>
            </a:extLst>
          </p:cNvPr>
          <p:cNvSpPr>
            <a:spLocks noGrp="1"/>
          </p:cNvSpPr>
          <p:nvPr>
            <p:ph type="ctrTitle"/>
          </p:nvPr>
        </p:nvSpPr>
        <p:spPr/>
        <p:txBody>
          <a:bodyPr/>
          <a:lstStyle/>
          <a:p>
            <a:r>
              <a:rPr lang="en-US" dirty="0">
                <a:latin typeface="Georgia"/>
              </a:rPr>
              <a:t>Case Vignette Part VI – Case conclusion</a:t>
            </a:r>
            <a:endParaRPr lang="en-US" dirty="0"/>
          </a:p>
        </p:txBody>
      </p:sp>
      <p:sp>
        <p:nvSpPr>
          <p:cNvPr id="3" name="Text Placeholder 2">
            <a:extLst>
              <a:ext uri="{FF2B5EF4-FFF2-40B4-BE49-F238E27FC236}">
                <a16:creationId xmlns:a16="http://schemas.microsoft.com/office/drawing/2014/main" id="{1835E349-E0CC-F4EF-2588-A02732DD4A26}"/>
              </a:ext>
            </a:extLst>
          </p:cNvPr>
          <p:cNvSpPr>
            <a:spLocks noGrp="1"/>
          </p:cNvSpPr>
          <p:nvPr>
            <p:ph type="body" sz="quarter" idx="10"/>
          </p:nvPr>
        </p:nvSpPr>
        <p:spPr>
          <a:xfrm>
            <a:off x="273201" y="1923372"/>
            <a:ext cx="11059484" cy="4930753"/>
          </a:xfrm>
        </p:spPr>
        <p:txBody>
          <a:bodyPr vert="horz" lIns="91440" tIns="45720" rIns="91440" bIns="45720" rtlCol="0" anchor="t">
            <a:normAutofit/>
          </a:bodyPr>
          <a:lstStyle/>
          <a:p>
            <a:pPr>
              <a:buNone/>
            </a:pPr>
            <a:r>
              <a:rPr lang="en-US" dirty="0">
                <a:latin typeface="Verdana"/>
                <a:ea typeface="Verdana"/>
              </a:rPr>
              <a:t>You initiate the patient on an oral PCA and titrate to the appropriate goal dose. The patient on 3-month follow-up feels much better. He is now asymptomatic with limitations consistent with WHO-fc I. His 4-Strata risk  when recalculated is now low. </a:t>
            </a:r>
            <a:endParaRPr lang="en-US" dirty="0"/>
          </a:p>
          <a:p>
            <a:endParaRPr lang="en-US" dirty="0">
              <a:latin typeface="Verdana"/>
              <a:ea typeface="Verdana"/>
            </a:endParaRPr>
          </a:p>
        </p:txBody>
      </p:sp>
    </p:spTree>
    <p:extLst>
      <p:ext uri="{BB962C8B-B14F-4D97-AF65-F5344CB8AC3E}">
        <p14:creationId xmlns:p14="http://schemas.microsoft.com/office/powerpoint/2010/main" val="1024328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D0A28-13C6-CC6B-889A-E2F33F3E3E24}"/>
              </a:ext>
            </a:extLst>
          </p:cNvPr>
          <p:cNvSpPr>
            <a:spLocks noGrp="1"/>
          </p:cNvSpPr>
          <p:nvPr>
            <p:ph type="ctrTitle"/>
          </p:nvPr>
        </p:nvSpPr>
        <p:spPr/>
        <p:txBody>
          <a:bodyPr/>
          <a:lstStyle/>
          <a:p>
            <a:r>
              <a:rPr lang="en-US" dirty="0"/>
              <a:t>Key Takeaways</a:t>
            </a:r>
          </a:p>
        </p:txBody>
      </p:sp>
      <p:sp>
        <p:nvSpPr>
          <p:cNvPr id="3" name="Text Placeholder 2">
            <a:extLst>
              <a:ext uri="{FF2B5EF4-FFF2-40B4-BE49-F238E27FC236}">
                <a16:creationId xmlns:a16="http://schemas.microsoft.com/office/drawing/2014/main" id="{730987E5-DCA9-8F4B-B2EA-3EA7D9CFA8A8}"/>
              </a:ext>
            </a:extLst>
          </p:cNvPr>
          <p:cNvSpPr>
            <a:spLocks noGrp="1"/>
          </p:cNvSpPr>
          <p:nvPr>
            <p:ph type="body" sz="quarter" idx="10"/>
          </p:nvPr>
        </p:nvSpPr>
        <p:spPr>
          <a:xfrm>
            <a:off x="503238" y="1916725"/>
            <a:ext cx="11367633" cy="4668713"/>
          </a:xfrm>
        </p:spPr>
        <p:txBody>
          <a:bodyPr>
            <a:normAutofit fontScale="92500" lnSpcReduction="20000"/>
          </a:bodyPr>
          <a:lstStyle/>
          <a:p>
            <a:r>
              <a:rPr lang="en-US" dirty="0"/>
              <a:t>PAH is a progressive, multisystem vascular disease driven by endothelial dysfunction, vascular remodeling, and increasing pulmonary vascular resistance leading to right heart failure </a:t>
            </a:r>
          </a:p>
          <a:p>
            <a:r>
              <a:rPr lang="en-US" dirty="0"/>
              <a:t>Early recognition is challenging due to nonspecific symptoms, requiring a high index of suspicion and systematic evaluation</a:t>
            </a:r>
          </a:p>
          <a:p>
            <a:r>
              <a:rPr lang="en-US" dirty="0"/>
              <a:t>Echocardiography serves as a critical screening tool, but right heart catheterization remains essential for definitive diagnosis and accurate phenotyping </a:t>
            </a:r>
          </a:p>
          <a:p>
            <a:r>
              <a:rPr lang="en-US" dirty="0"/>
              <a:t>Hemodynamic interpretation is foundational, distinguishing pre-capillary, post-capillary, and mixed disease states to guide management </a:t>
            </a:r>
          </a:p>
          <a:p>
            <a:r>
              <a:rPr lang="en-US" dirty="0"/>
              <a:t>Risk stratification is central to care, with treatment strategies aimed at achieving and maintaining low-risk status </a:t>
            </a:r>
          </a:p>
          <a:p>
            <a:r>
              <a:rPr lang="en-US" dirty="0"/>
              <a:t>Modern therapy targets multiple biologic pathways, and combination, risk-adapted treatment approaches are now the standard of care </a:t>
            </a:r>
          </a:p>
          <a:p>
            <a:r>
              <a:rPr lang="en-US" dirty="0"/>
              <a:t>Ongoing reassessment is mandatory, as PAH management requires dynamic adjustment to disease trajectory</a:t>
            </a:r>
          </a:p>
          <a:p>
            <a:endParaRPr lang="en-US" dirty="0"/>
          </a:p>
        </p:txBody>
      </p:sp>
    </p:spTree>
    <p:extLst>
      <p:ext uri="{BB962C8B-B14F-4D97-AF65-F5344CB8AC3E}">
        <p14:creationId xmlns:p14="http://schemas.microsoft.com/office/powerpoint/2010/main" val="1474039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F470-6FCD-D301-23B0-8F99E1FBDDEC}"/>
              </a:ext>
            </a:extLst>
          </p:cNvPr>
          <p:cNvSpPr>
            <a:spLocks noGrp="1"/>
          </p:cNvSpPr>
          <p:nvPr>
            <p:ph type="ctrTitle"/>
          </p:nvPr>
        </p:nvSpPr>
        <p:spPr/>
        <p:txBody>
          <a:bodyPr/>
          <a:lstStyle/>
          <a:p>
            <a:r>
              <a:rPr lang="en-US" dirty="0">
                <a:latin typeface="Georgia"/>
              </a:rPr>
              <a:t>Q&amp;A</a:t>
            </a:r>
            <a:endParaRPr lang="en-US" dirty="0"/>
          </a:p>
        </p:txBody>
      </p:sp>
      <p:sp>
        <p:nvSpPr>
          <p:cNvPr id="5" name="Text Placeholder 4">
            <a:extLst>
              <a:ext uri="{FF2B5EF4-FFF2-40B4-BE49-F238E27FC236}">
                <a16:creationId xmlns:a16="http://schemas.microsoft.com/office/drawing/2014/main" id="{86030E0A-6A93-DA90-2891-E7C91D0C1B8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74294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posing for a photo&#10;&#10;AI-generated content may be incorrect.">
            <a:extLst>
              <a:ext uri="{FF2B5EF4-FFF2-40B4-BE49-F238E27FC236}">
                <a16:creationId xmlns:a16="http://schemas.microsoft.com/office/drawing/2014/main" id="{9E5636C0-D0AC-708A-5E84-610BBEFF0237}"/>
              </a:ext>
            </a:extLst>
          </p:cNvPr>
          <p:cNvPicPr>
            <a:picLocks noChangeAspect="1"/>
          </p:cNvPicPr>
          <p:nvPr/>
        </p:nvPicPr>
        <p:blipFill>
          <a:blip r:embed="rId2">
            <a:extLst>
              <a:ext uri="{28A0092B-C50C-407E-A947-70E740481C1C}">
                <a14:useLocalDpi xmlns:a14="http://schemas.microsoft.com/office/drawing/2010/main" val="0"/>
              </a:ext>
            </a:extLst>
          </a:blip>
          <a:srcRect l="1846" t="21088" r="431" b="5187"/>
          <a:stretch>
            <a:fillRect/>
          </a:stretch>
        </p:blipFill>
        <p:spPr>
          <a:xfrm>
            <a:off x="0" y="0"/>
            <a:ext cx="12192000" cy="6898185"/>
          </a:xfrm>
          <a:prstGeom prst="rect">
            <a:avLst/>
          </a:prstGeom>
        </p:spPr>
      </p:pic>
      <p:sp>
        <p:nvSpPr>
          <p:cNvPr id="2" name="Title 1">
            <a:extLst>
              <a:ext uri="{FF2B5EF4-FFF2-40B4-BE49-F238E27FC236}">
                <a16:creationId xmlns:a16="http://schemas.microsoft.com/office/drawing/2014/main" id="{0A435A9D-390F-FDB0-D0B2-9882191623DD}"/>
              </a:ext>
            </a:extLst>
          </p:cNvPr>
          <p:cNvSpPr>
            <a:spLocks noGrp="1"/>
          </p:cNvSpPr>
          <p:nvPr>
            <p:ph type="title"/>
          </p:nvPr>
        </p:nvSpPr>
        <p:spPr>
          <a:xfrm>
            <a:off x="0" y="-1963460"/>
            <a:ext cx="4087306" cy="2889114"/>
          </a:xfrm>
        </p:spPr>
        <p:txBody>
          <a:bodyPr vert="horz" lIns="91440" tIns="45720" rIns="91440" bIns="45720" rtlCol="0" anchor="b">
            <a:normAutofit/>
          </a:bodyPr>
          <a:lstStyle/>
          <a:p>
            <a:r>
              <a:rPr lang="en-US" sz="5400" dirty="0">
                <a:solidFill>
                  <a:schemeClr val="bg1"/>
                </a:solidFill>
              </a:rPr>
              <a:t>Thank you!</a:t>
            </a:r>
          </a:p>
        </p:txBody>
      </p:sp>
      <p:sp>
        <p:nvSpPr>
          <p:cNvPr id="3" name="Content Placeholder 2">
            <a:extLst>
              <a:ext uri="{FF2B5EF4-FFF2-40B4-BE49-F238E27FC236}">
                <a16:creationId xmlns:a16="http://schemas.microsoft.com/office/drawing/2014/main" id="{C46FB696-C464-5A96-3512-F02F880715E9}"/>
              </a:ext>
            </a:extLst>
          </p:cNvPr>
          <p:cNvSpPr>
            <a:spLocks noGrp="1"/>
          </p:cNvSpPr>
          <p:nvPr>
            <p:ph idx="1"/>
          </p:nvPr>
        </p:nvSpPr>
        <p:spPr>
          <a:xfrm>
            <a:off x="0" y="830651"/>
            <a:ext cx="4727387" cy="1147863"/>
          </a:xfrm>
        </p:spPr>
        <p:txBody>
          <a:bodyPr vert="horz" lIns="91440" tIns="45720" rIns="91440" bIns="45720" rtlCol="0" anchor="t">
            <a:normAutofit/>
          </a:bodyPr>
          <a:lstStyle/>
          <a:p>
            <a:pPr marL="0" indent="0">
              <a:buNone/>
            </a:pPr>
            <a:r>
              <a:rPr lang="en-US" sz="2000" dirty="0">
                <a:solidFill>
                  <a:schemeClr val="bg1"/>
                </a:solidFill>
                <a:hlinkClick r:id="rId3">
                  <a:extLst>
                    <a:ext uri="{A12FA001-AC4F-418D-AE19-62706E023703}">
                      <ahyp:hlinkClr xmlns:ahyp="http://schemas.microsoft.com/office/drawing/2018/hyperlinkcolor" val="tx"/>
                    </a:ext>
                  </a:extLst>
                </a:hlinkClick>
              </a:rPr>
              <a:t>Nafis.Shamsid-Deen@Bannerhealth.com</a:t>
            </a:r>
            <a:endParaRPr lang="en-US" sz="2000" dirty="0">
              <a:solidFill>
                <a:schemeClr val="bg1"/>
              </a:solidFill>
            </a:endParaRPr>
          </a:p>
          <a:p>
            <a:pPr marL="0" indent="0">
              <a:buNone/>
            </a:pPr>
            <a:r>
              <a:rPr lang="en-US" sz="2000" dirty="0">
                <a:solidFill>
                  <a:schemeClr val="bg1"/>
                </a:solidFill>
                <a:hlinkClick r:id="rId4">
                  <a:extLst>
                    <a:ext uri="{A12FA001-AC4F-418D-AE19-62706E023703}">
                      <ahyp:hlinkClr xmlns:ahyp="http://schemas.microsoft.com/office/drawing/2018/hyperlinkcolor" val="tx"/>
                    </a:ext>
                  </a:extLst>
                </a:hlinkClick>
              </a:rPr>
              <a:t>nshamsid@arizona.edu</a:t>
            </a:r>
            <a:endParaRPr lang="en-US" sz="2000" dirty="0">
              <a:solidFill>
                <a:schemeClr val="bg1"/>
              </a:solidFill>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1817410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D6FC-928C-3568-9928-E31C3119C2E3}"/>
              </a:ext>
            </a:extLst>
          </p:cNvPr>
          <p:cNvSpPr>
            <a:spLocks noGrp="1"/>
          </p:cNvSpPr>
          <p:nvPr>
            <p:ph type="ctrTitle"/>
          </p:nvPr>
        </p:nvSpPr>
        <p:spPr/>
        <p:txBody>
          <a:bodyPr/>
          <a:lstStyle/>
          <a:p>
            <a:r>
              <a:rPr lang="en-US" dirty="0">
                <a:latin typeface="Georgia"/>
              </a:rPr>
              <a:t>Group Discussion</a:t>
            </a:r>
            <a:endParaRPr lang="en-US" dirty="0" err="1"/>
          </a:p>
        </p:txBody>
      </p:sp>
      <p:sp>
        <p:nvSpPr>
          <p:cNvPr id="3" name="Text Placeholder 2">
            <a:extLst>
              <a:ext uri="{FF2B5EF4-FFF2-40B4-BE49-F238E27FC236}">
                <a16:creationId xmlns:a16="http://schemas.microsoft.com/office/drawing/2014/main" id="{584B6394-00EC-7283-E879-4AA0935DC5CA}"/>
              </a:ext>
            </a:extLst>
          </p:cNvPr>
          <p:cNvSpPr>
            <a:spLocks noGrp="1"/>
          </p:cNvSpPr>
          <p:nvPr>
            <p:ph type="body" sz="quarter" idx="10"/>
          </p:nvPr>
        </p:nvSpPr>
        <p:spPr/>
        <p:txBody>
          <a:bodyPr vert="horz" lIns="91440" tIns="45720" rIns="91440" bIns="45720" rtlCol="0" anchor="t">
            <a:normAutofit/>
          </a:bodyPr>
          <a:lstStyle/>
          <a:p>
            <a:r>
              <a:rPr lang="en-US" dirty="0">
                <a:latin typeface="Verdana"/>
                <a:ea typeface="Verdana"/>
              </a:rPr>
              <a:t>What is your differential diagnosis for this patient?</a:t>
            </a:r>
          </a:p>
          <a:p>
            <a:endParaRPr lang="en-US" dirty="0">
              <a:latin typeface="Verdana"/>
              <a:ea typeface="Verdana"/>
            </a:endParaRPr>
          </a:p>
          <a:p>
            <a:r>
              <a:rPr lang="en-US" dirty="0">
                <a:latin typeface="Verdana"/>
                <a:ea typeface="Verdana"/>
              </a:rPr>
              <a:t>What is the next step in management?</a:t>
            </a:r>
          </a:p>
        </p:txBody>
      </p:sp>
    </p:spTree>
    <p:extLst>
      <p:ext uri="{BB962C8B-B14F-4D97-AF65-F5344CB8AC3E}">
        <p14:creationId xmlns:p14="http://schemas.microsoft.com/office/powerpoint/2010/main" val="366012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7F80-EDC4-E6F9-50C9-EFB380262812}"/>
              </a:ext>
            </a:extLst>
          </p:cNvPr>
          <p:cNvSpPr>
            <a:spLocks noGrp="1"/>
          </p:cNvSpPr>
          <p:nvPr>
            <p:ph type="ctrTitle"/>
          </p:nvPr>
        </p:nvSpPr>
        <p:spPr/>
        <p:txBody>
          <a:bodyPr/>
          <a:lstStyle/>
          <a:p>
            <a:r>
              <a:rPr lang="en-US" dirty="0"/>
              <a:t>PH is Categorized based on Underlying Cause</a:t>
            </a:r>
          </a:p>
        </p:txBody>
      </p:sp>
      <p:pic>
        <p:nvPicPr>
          <p:cNvPr id="9" name="Picture 8">
            <a:extLst>
              <a:ext uri="{FF2B5EF4-FFF2-40B4-BE49-F238E27FC236}">
                <a16:creationId xmlns:a16="http://schemas.microsoft.com/office/drawing/2014/main" id="{A301D83D-31A6-5310-A74F-3CB7BD1A87AA}"/>
              </a:ext>
            </a:extLst>
          </p:cNvPr>
          <p:cNvPicPr>
            <a:picLocks noChangeAspect="1"/>
          </p:cNvPicPr>
          <p:nvPr/>
        </p:nvPicPr>
        <p:blipFill>
          <a:blip r:embed="rId2"/>
          <a:stretch>
            <a:fillRect/>
          </a:stretch>
        </p:blipFill>
        <p:spPr>
          <a:xfrm>
            <a:off x="653750" y="1609725"/>
            <a:ext cx="10327206" cy="4572000"/>
          </a:xfrm>
          <a:prstGeom prst="rect">
            <a:avLst/>
          </a:prstGeom>
        </p:spPr>
      </p:pic>
      <p:sp>
        <p:nvSpPr>
          <p:cNvPr id="10" name="TextBox 9">
            <a:extLst>
              <a:ext uri="{FF2B5EF4-FFF2-40B4-BE49-F238E27FC236}">
                <a16:creationId xmlns:a16="http://schemas.microsoft.com/office/drawing/2014/main" id="{0379FFC0-DB69-DFC1-ADB9-4FE090687873}"/>
              </a:ext>
            </a:extLst>
          </p:cNvPr>
          <p:cNvSpPr txBox="1"/>
          <p:nvPr/>
        </p:nvSpPr>
        <p:spPr>
          <a:xfrm>
            <a:off x="7882128" y="6630005"/>
            <a:ext cx="4528947" cy="276999"/>
          </a:xfrm>
          <a:prstGeom prst="rect">
            <a:avLst/>
          </a:prstGeom>
          <a:noFill/>
        </p:spPr>
        <p:txBody>
          <a:bodyPr wrap="square" rtlCol="0">
            <a:spAutoFit/>
          </a:bodyPr>
          <a:lstStyle/>
          <a:p>
            <a:r>
              <a:rPr lang="en-US" sz="1200" b="1" dirty="0"/>
              <a:t>Source: Humbert M. et al. </a:t>
            </a:r>
            <a:r>
              <a:rPr lang="en-US" sz="1200" b="1" dirty="0" err="1"/>
              <a:t>Eur</a:t>
            </a:r>
            <a:r>
              <a:rPr lang="en-US" sz="1200" b="1" dirty="0"/>
              <a:t> Heart J. 2022;43(38): 3618-3731</a:t>
            </a:r>
          </a:p>
        </p:txBody>
      </p:sp>
    </p:spTree>
    <p:extLst>
      <p:ext uri="{BB962C8B-B14F-4D97-AF65-F5344CB8AC3E}">
        <p14:creationId xmlns:p14="http://schemas.microsoft.com/office/powerpoint/2010/main" val="170511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0A5BF-078F-0BEB-37A0-497B5378D84A}"/>
              </a:ext>
            </a:extLst>
          </p:cNvPr>
          <p:cNvSpPr>
            <a:spLocks noGrp="1"/>
          </p:cNvSpPr>
          <p:nvPr>
            <p:ph type="ctrTitle"/>
          </p:nvPr>
        </p:nvSpPr>
        <p:spPr>
          <a:xfrm>
            <a:off x="197922" y="2912860"/>
            <a:ext cx="5731822" cy="1338506"/>
          </a:xfrm>
        </p:spPr>
        <p:txBody>
          <a:bodyPr>
            <a:normAutofit fontScale="90000"/>
          </a:bodyPr>
          <a:lstStyle/>
          <a:p>
            <a:r>
              <a:rPr lang="en-US" dirty="0"/>
              <a:t>‘Evian’ Group Classification and Epidemiologic Distribution</a:t>
            </a:r>
          </a:p>
        </p:txBody>
      </p:sp>
      <p:pic>
        <p:nvPicPr>
          <p:cNvPr id="4" name="Content Placeholder 4">
            <a:extLst>
              <a:ext uri="{FF2B5EF4-FFF2-40B4-BE49-F238E27FC236}">
                <a16:creationId xmlns:a16="http://schemas.microsoft.com/office/drawing/2014/main" id="{2B4E373D-4149-CCD1-8E97-3E37FE864EE6}"/>
              </a:ext>
            </a:extLst>
          </p:cNvPr>
          <p:cNvPicPr>
            <a:picLocks noChangeAspect="1"/>
          </p:cNvPicPr>
          <p:nvPr/>
        </p:nvPicPr>
        <p:blipFill>
          <a:blip r:embed="rId3"/>
          <a:stretch>
            <a:fillRect/>
          </a:stretch>
        </p:blipFill>
        <p:spPr>
          <a:xfrm>
            <a:off x="5929744" y="653774"/>
            <a:ext cx="5957455" cy="5847162"/>
          </a:xfrm>
          <a:prstGeom prst="rect">
            <a:avLst/>
          </a:prstGeom>
        </p:spPr>
      </p:pic>
      <p:sp>
        <p:nvSpPr>
          <p:cNvPr id="3" name="TextBox 2">
            <a:extLst>
              <a:ext uri="{FF2B5EF4-FFF2-40B4-BE49-F238E27FC236}">
                <a16:creationId xmlns:a16="http://schemas.microsoft.com/office/drawing/2014/main" id="{B56BC8F2-34D3-A847-E3B7-C4A3101F3536}"/>
              </a:ext>
            </a:extLst>
          </p:cNvPr>
          <p:cNvSpPr txBox="1"/>
          <p:nvPr/>
        </p:nvSpPr>
        <p:spPr>
          <a:xfrm>
            <a:off x="7781544" y="6581001"/>
            <a:ext cx="4505706" cy="276999"/>
          </a:xfrm>
          <a:prstGeom prst="rect">
            <a:avLst/>
          </a:prstGeom>
          <a:noFill/>
        </p:spPr>
        <p:txBody>
          <a:bodyPr wrap="square" rtlCol="0">
            <a:spAutoFit/>
          </a:bodyPr>
          <a:lstStyle/>
          <a:p>
            <a:r>
              <a:rPr lang="en-US" sz="1200" b="1" dirty="0"/>
              <a:t>Source: Humbert M. et al. </a:t>
            </a:r>
            <a:r>
              <a:rPr lang="en-US" sz="1200" b="1" dirty="0" err="1"/>
              <a:t>Eur</a:t>
            </a:r>
            <a:r>
              <a:rPr lang="en-US" sz="1200" b="1" dirty="0"/>
              <a:t> Heart J. 2022; 43(38): 3618-3731</a:t>
            </a:r>
          </a:p>
        </p:txBody>
      </p:sp>
    </p:spTree>
    <p:extLst>
      <p:ext uri="{BB962C8B-B14F-4D97-AF65-F5344CB8AC3E}">
        <p14:creationId xmlns:p14="http://schemas.microsoft.com/office/powerpoint/2010/main" val="65599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25EF6-D3C0-D8B7-3AA3-2D2F533E81CA}"/>
              </a:ext>
            </a:extLst>
          </p:cNvPr>
          <p:cNvSpPr>
            <a:spLocks noGrp="1"/>
          </p:cNvSpPr>
          <p:nvPr>
            <p:ph type="ctrTitle"/>
          </p:nvPr>
        </p:nvSpPr>
        <p:spPr/>
        <p:txBody>
          <a:bodyPr/>
          <a:lstStyle/>
          <a:p>
            <a:r>
              <a:rPr lang="en-US" dirty="0"/>
              <a:t>Clinical Classification</a:t>
            </a:r>
          </a:p>
        </p:txBody>
      </p:sp>
      <p:pic>
        <p:nvPicPr>
          <p:cNvPr id="6" name="Picture 5">
            <a:extLst>
              <a:ext uri="{FF2B5EF4-FFF2-40B4-BE49-F238E27FC236}">
                <a16:creationId xmlns:a16="http://schemas.microsoft.com/office/drawing/2014/main" id="{39CEA6A5-9DE5-773E-D501-7DF8270B7DE1}"/>
              </a:ext>
            </a:extLst>
          </p:cNvPr>
          <p:cNvPicPr>
            <a:picLocks noChangeAspect="1"/>
          </p:cNvPicPr>
          <p:nvPr/>
        </p:nvPicPr>
        <p:blipFill>
          <a:blip r:embed="rId2"/>
          <a:stretch>
            <a:fillRect/>
          </a:stretch>
        </p:blipFill>
        <p:spPr>
          <a:xfrm>
            <a:off x="251822" y="1689621"/>
            <a:ext cx="11688355" cy="4283933"/>
          </a:xfrm>
          <a:prstGeom prst="rect">
            <a:avLst/>
          </a:prstGeom>
        </p:spPr>
      </p:pic>
      <p:sp>
        <p:nvSpPr>
          <p:cNvPr id="3" name="TextBox 2">
            <a:extLst>
              <a:ext uri="{FF2B5EF4-FFF2-40B4-BE49-F238E27FC236}">
                <a16:creationId xmlns:a16="http://schemas.microsoft.com/office/drawing/2014/main" id="{DAD35F76-7925-471E-1C3A-04926D05391B}"/>
              </a:ext>
            </a:extLst>
          </p:cNvPr>
          <p:cNvSpPr txBox="1"/>
          <p:nvPr/>
        </p:nvSpPr>
        <p:spPr>
          <a:xfrm>
            <a:off x="7781544" y="6581001"/>
            <a:ext cx="4505706" cy="276999"/>
          </a:xfrm>
          <a:prstGeom prst="rect">
            <a:avLst/>
          </a:prstGeom>
          <a:noFill/>
        </p:spPr>
        <p:txBody>
          <a:bodyPr wrap="square" rtlCol="0">
            <a:spAutoFit/>
          </a:bodyPr>
          <a:lstStyle/>
          <a:p>
            <a:r>
              <a:rPr lang="en-US" sz="1200" b="1" dirty="0"/>
              <a:t>Source: Humbert M. et al. </a:t>
            </a:r>
            <a:r>
              <a:rPr lang="en-US" sz="1200" b="1" dirty="0" err="1"/>
              <a:t>Eur</a:t>
            </a:r>
            <a:r>
              <a:rPr lang="en-US" sz="1200" b="1" dirty="0"/>
              <a:t> Heart J. 2022; 43(38): 3618-3731</a:t>
            </a:r>
          </a:p>
        </p:txBody>
      </p:sp>
      <p:sp>
        <p:nvSpPr>
          <p:cNvPr id="4" name="Rectangle 3">
            <a:extLst>
              <a:ext uri="{FF2B5EF4-FFF2-40B4-BE49-F238E27FC236}">
                <a16:creationId xmlns:a16="http://schemas.microsoft.com/office/drawing/2014/main" id="{2679ECAE-5283-205A-1142-E4BB5FDB76C1}"/>
              </a:ext>
            </a:extLst>
          </p:cNvPr>
          <p:cNvSpPr/>
          <p:nvPr/>
        </p:nvSpPr>
        <p:spPr>
          <a:xfrm>
            <a:off x="251822" y="1689621"/>
            <a:ext cx="3655160" cy="418866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1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4A59-3F02-0186-E554-1510495E73D1}"/>
              </a:ext>
            </a:extLst>
          </p:cNvPr>
          <p:cNvSpPr>
            <a:spLocks noGrp="1"/>
          </p:cNvSpPr>
          <p:nvPr>
            <p:ph type="ctrTitle"/>
          </p:nvPr>
        </p:nvSpPr>
        <p:spPr/>
        <p:txBody>
          <a:bodyPr/>
          <a:lstStyle/>
          <a:p>
            <a:r>
              <a:rPr lang="en-US" dirty="0"/>
              <a:t>Increased Pulmonary Vascular Resistance Leads to Detrimental Right Heart Remodeling</a:t>
            </a:r>
          </a:p>
        </p:txBody>
      </p:sp>
      <p:pic>
        <p:nvPicPr>
          <p:cNvPr id="5" name="Picture 4">
            <a:extLst>
              <a:ext uri="{FF2B5EF4-FFF2-40B4-BE49-F238E27FC236}">
                <a16:creationId xmlns:a16="http://schemas.microsoft.com/office/drawing/2014/main" id="{1B9A19FA-CB62-EF57-7E2C-F60D6603AA90}"/>
              </a:ext>
            </a:extLst>
          </p:cNvPr>
          <p:cNvPicPr>
            <a:picLocks noChangeAspect="1"/>
          </p:cNvPicPr>
          <p:nvPr/>
        </p:nvPicPr>
        <p:blipFill>
          <a:blip r:embed="rId2"/>
          <a:stretch>
            <a:fillRect/>
          </a:stretch>
        </p:blipFill>
        <p:spPr>
          <a:xfrm>
            <a:off x="337851" y="2009393"/>
            <a:ext cx="11516297" cy="4387161"/>
          </a:xfrm>
          <a:prstGeom prst="rect">
            <a:avLst/>
          </a:prstGeom>
        </p:spPr>
      </p:pic>
      <p:sp>
        <p:nvSpPr>
          <p:cNvPr id="6" name="TextBox 5">
            <a:extLst>
              <a:ext uri="{FF2B5EF4-FFF2-40B4-BE49-F238E27FC236}">
                <a16:creationId xmlns:a16="http://schemas.microsoft.com/office/drawing/2014/main" id="{1C984CAB-CF1A-EC79-A8D1-B2033E2B659B}"/>
              </a:ext>
            </a:extLst>
          </p:cNvPr>
          <p:cNvSpPr txBox="1"/>
          <p:nvPr/>
        </p:nvSpPr>
        <p:spPr>
          <a:xfrm>
            <a:off x="7964424" y="6581001"/>
            <a:ext cx="4389502" cy="276999"/>
          </a:xfrm>
          <a:prstGeom prst="rect">
            <a:avLst/>
          </a:prstGeom>
          <a:noFill/>
        </p:spPr>
        <p:txBody>
          <a:bodyPr wrap="square" rtlCol="0">
            <a:spAutoFit/>
          </a:bodyPr>
          <a:lstStyle/>
          <a:p>
            <a:r>
              <a:rPr lang="en-US" sz="1200" b="1" dirty="0"/>
              <a:t>Source: Champion HC. Et al. Circulation; 120(11): 992-1007</a:t>
            </a:r>
          </a:p>
        </p:txBody>
      </p:sp>
    </p:spTree>
    <p:extLst>
      <p:ext uri="{BB962C8B-B14F-4D97-AF65-F5344CB8AC3E}">
        <p14:creationId xmlns:p14="http://schemas.microsoft.com/office/powerpoint/2010/main" val="162541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4.0.5919"/>
  <p:tag name="SLIDO_PRESENTATION_ID" val="27c041e9-2b49-4026-98f2-ffa664919498"/>
  <p:tag name="SLIDO_EVENT_UUID" val="e1eb8d90-2536-4fb3-8807-bd0a096624e8"/>
  <p:tag name="SLIDO_EVENT_SECTION_UUID" val="683f885b-7873-46d9-a802-cb3a3f850bb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e77fabd-40e5-4335-9d12-298222ec242f}" enabled="1" method="Standard" siteId="{adeadcd2-3aaf-4835-b273-1ebe8a7726f1}" contentBits="0" removed="0"/>
</clbl:labelList>
</file>

<file path=docProps/app.xml><?xml version="1.0" encoding="utf-8"?>
<Properties xmlns="http://schemas.openxmlformats.org/officeDocument/2006/extended-properties" xmlns:vt="http://schemas.openxmlformats.org/officeDocument/2006/docPropsVTypes">
  <TotalTime>5971</TotalTime>
  <Words>2041</Words>
  <Application>Microsoft Office PowerPoint</Application>
  <PresentationFormat>Widescreen</PresentationFormat>
  <Paragraphs>217</Paragraphs>
  <Slides>44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Aptos</vt:lpstr>
      <vt:lpstr>Aptos Display</vt:lpstr>
      <vt:lpstr>Arial</vt:lpstr>
      <vt:lpstr>Arial Black</vt:lpstr>
      <vt:lpstr>Georgia</vt:lpstr>
      <vt:lpstr>Times New Roman</vt:lpstr>
      <vt:lpstr>Verdana</vt:lpstr>
      <vt:lpstr>Office Theme</vt:lpstr>
      <vt:lpstr>Pulmonary Arterial Hypertension a Disease State Overview</vt:lpstr>
      <vt:lpstr>Conflicts of Interest</vt:lpstr>
      <vt:lpstr>Objectives</vt:lpstr>
      <vt:lpstr>PowerPoint Presentation</vt:lpstr>
      <vt:lpstr>Group Discussion</vt:lpstr>
      <vt:lpstr>PH is Categorized based on Underlying Cause</vt:lpstr>
      <vt:lpstr>‘Evian’ Group Classification and Epidemiologic Distribution</vt:lpstr>
      <vt:lpstr>Clinical Classification</vt:lpstr>
      <vt:lpstr>Increased Pulmonary Vascular Resistance Leads to Detrimental Right Heart Remodeling</vt:lpstr>
      <vt:lpstr>PowerPoint Presentation</vt:lpstr>
      <vt:lpstr>Remodeling is due to Disruption of Complicated Endothelial, PASMC, and other Vascular Signaling</vt:lpstr>
      <vt:lpstr>Identified Allele Mutations</vt:lpstr>
      <vt:lpstr>Clinical Disease Course</vt:lpstr>
      <vt:lpstr>PAH is a Progressive Disease with Dysregulation across Multiple Pathways</vt:lpstr>
      <vt:lpstr>Patients Present with Non-specific Symptoms Requiring Vigilance for Timely Diagnosis</vt:lpstr>
      <vt:lpstr>Case Vignette Part II – Initial Work-up</vt:lpstr>
      <vt:lpstr>Group Discussion</vt:lpstr>
      <vt:lpstr>Further Investigation in PH</vt:lpstr>
      <vt:lpstr>The Best Screening Test for Early Right Heart Changes is Transthoracic Echocardiography</vt:lpstr>
      <vt:lpstr>Other Echocardiographic Signs of Pulmonary Hypertension</vt:lpstr>
      <vt:lpstr>Case Vignette Part III – Right Heart Catheterization</vt:lpstr>
      <vt:lpstr>Group Discussion</vt:lpstr>
      <vt:lpstr>Right Heart Catheterization is Necessary for Definitive Diagnosis of PAH</vt:lpstr>
      <vt:lpstr>Waveform Analysis</vt:lpstr>
      <vt:lpstr>Pulmonary Arterial Wedge Pressure</vt:lpstr>
      <vt:lpstr>What is the Wedge???</vt:lpstr>
      <vt:lpstr>Vasoreactivity Testing</vt:lpstr>
      <vt:lpstr>Case Vignette Part IV – Follow-up</vt:lpstr>
      <vt:lpstr>Group Discussion</vt:lpstr>
      <vt:lpstr>Therapeutic Targets</vt:lpstr>
      <vt:lpstr>PAH Drug Timeline</vt:lpstr>
      <vt:lpstr>PAH Drugs and Common Adverse Effects</vt:lpstr>
      <vt:lpstr>Baseline Multiparameter Risk Assessment Informs Initial Treatment Plan</vt:lpstr>
      <vt:lpstr>Our Treatment Goal should be Low Risk Status</vt:lpstr>
      <vt:lpstr>How Risk Guides Therapy Decision Making</vt:lpstr>
      <vt:lpstr>2022 ERS Treatment Algorithm</vt:lpstr>
      <vt:lpstr>7th WSPH Treatment Algorithm</vt:lpstr>
      <vt:lpstr>Early Combination Therapy is Key</vt:lpstr>
      <vt:lpstr>Case Vignette Part V – Follow-up Risk Assessment</vt:lpstr>
      <vt:lpstr>Group Discussion</vt:lpstr>
      <vt:lpstr>Case Vignette Part VI – Case conclusion</vt:lpstr>
      <vt:lpstr>Key Takeaways</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Nafis Shamsid-Deen</dc:creator>
  <cp:lastModifiedBy>Shamsid-Deen, Nafis A</cp:lastModifiedBy>
  <cp:revision>84</cp:revision>
  <cp:lastPrinted>2026-04-06T20:37:31Z</cp:lastPrinted>
  <dcterms:created xsi:type="dcterms:W3CDTF">2025-03-07T17:49:43Z</dcterms:created>
  <dcterms:modified xsi:type="dcterms:W3CDTF">2026-04-06T23:59:04Z</dcterms:modified>
</cp:coreProperties>
</file>