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8"/>
    <p:restoredTop sz="94658"/>
  </p:normalViewPr>
  <p:slideViewPr>
    <p:cSldViewPr snapToGrid="0">
      <p:cViewPr varScale="1">
        <p:scale>
          <a:sx n="106" d="100"/>
          <a:sy n="106" d="100"/>
        </p:scale>
        <p:origin x="816"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C6016-6330-471F-9600-CA845352F81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95B12A-DFCF-3877-0CE2-14FAC38CD0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AAD59E-F3D9-74DF-9EB1-D090B97E6C65}"/>
              </a:ext>
            </a:extLst>
          </p:cNvPr>
          <p:cNvSpPr>
            <a:spLocks noGrp="1"/>
          </p:cNvSpPr>
          <p:nvPr>
            <p:ph type="dt" sz="half" idx="10"/>
          </p:nvPr>
        </p:nvSpPr>
        <p:spPr/>
        <p:txBody>
          <a:bodyPr/>
          <a:lstStyle/>
          <a:p>
            <a:fld id="{4E9A05AA-C8C3-034C-8AB4-14585B555DA0}" type="datetimeFigureOut">
              <a:rPr lang="en-US" smtClean="0"/>
              <a:t>11/14/25</a:t>
            </a:fld>
            <a:endParaRPr lang="en-US"/>
          </a:p>
        </p:txBody>
      </p:sp>
      <p:sp>
        <p:nvSpPr>
          <p:cNvPr id="5" name="Footer Placeholder 4">
            <a:extLst>
              <a:ext uri="{FF2B5EF4-FFF2-40B4-BE49-F238E27FC236}">
                <a16:creationId xmlns:a16="http://schemas.microsoft.com/office/drawing/2014/main" id="{1C43A7A4-B7B0-5D30-8011-6BAD9F97ED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9678FB-FA15-6DB2-D797-8B7038AD71AF}"/>
              </a:ext>
            </a:extLst>
          </p:cNvPr>
          <p:cNvSpPr>
            <a:spLocks noGrp="1"/>
          </p:cNvSpPr>
          <p:nvPr>
            <p:ph type="sldNum" sz="quarter" idx="12"/>
          </p:nvPr>
        </p:nvSpPr>
        <p:spPr/>
        <p:txBody>
          <a:bodyPr/>
          <a:lstStyle/>
          <a:p>
            <a:fld id="{0BB3CBB8-C070-724D-8998-9D77CF03F1FB}" type="slidenum">
              <a:rPr lang="en-US" smtClean="0"/>
              <a:t>‹#›</a:t>
            </a:fld>
            <a:endParaRPr lang="en-US"/>
          </a:p>
        </p:txBody>
      </p:sp>
    </p:spTree>
    <p:extLst>
      <p:ext uri="{BB962C8B-B14F-4D97-AF65-F5344CB8AC3E}">
        <p14:creationId xmlns:p14="http://schemas.microsoft.com/office/powerpoint/2010/main" val="3442575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25843-3AF8-F8C0-6E5E-7E4B271005E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CE09AD-724F-1221-9416-8E1B202AC4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9D8112-99E7-1FE2-9567-3E05582FEC8B}"/>
              </a:ext>
            </a:extLst>
          </p:cNvPr>
          <p:cNvSpPr>
            <a:spLocks noGrp="1"/>
          </p:cNvSpPr>
          <p:nvPr>
            <p:ph type="dt" sz="half" idx="10"/>
          </p:nvPr>
        </p:nvSpPr>
        <p:spPr/>
        <p:txBody>
          <a:bodyPr/>
          <a:lstStyle/>
          <a:p>
            <a:fld id="{4E9A05AA-C8C3-034C-8AB4-14585B555DA0}" type="datetimeFigureOut">
              <a:rPr lang="en-US" smtClean="0"/>
              <a:t>11/14/25</a:t>
            </a:fld>
            <a:endParaRPr lang="en-US"/>
          </a:p>
        </p:txBody>
      </p:sp>
      <p:sp>
        <p:nvSpPr>
          <p:cNvPr id="5" name="Footer Placeholder 4">
            <a:extLst>
              <a:ext uri="{FF2B5EF4-FFF2-40B4-BE49-F238E27FC236}">
                <a16:creationId xmlns:a16="http://schemas.microsoft.com/office/drawing/2014/main" id="{D5E350F0-E284-CD07-87A6-36C47AE030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04A28D-BC56-BC86-0842-E65185893279}"/>
              </a:ext>
            </a:extLst>
          </p:cNvPr>
          <p:cNvSpPr>
            <a:spLocks noGrp="1"/>
          </p:cNvSpPr>
          <p:nvPr>
            <p:ph type="sldNum" sz="quarter" idx="12"/>
          </p:nvPr>
        </p:nvSpPr>
        <p:spPr/>
        <p:txBody>
          <a:bodyPr/>
          <a:lstStyle/>
          <a:p>
            <a:fld id="{0BB3CBB8-C070-724D-8998-9D77CF03F1FB}" type="slidenum">
              <a:rPr lang="en-US" smtClean="0"/>
              <a:t>‹#›</a:t>
            </a:fld>
            <a:endParaRPr lang="en-US"/>
          </a:p>
        </p:txBody>
      </p:sp>
    </p:spTree>
    <p:extLst>
      <p:ext uri="{BB962C8B-B14F-4D97-AF65-F5344CB8AC3E}">
        <p14:creationId xmlns:p14="http://schemas.microsoft.com/office/powerpoint/2010/main" val="753115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5B40F2-E2FE-A71C-ED6F-C94A8167002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A9D8C15-2C0A-DE36-BB90-E295D4227C8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7BF421-AB50-2D68-EDDB-1390AAFFBE5E}"/>
              </a:ext>
            </a:extLst>
          </p:cNvPr>
          <p:cNvSpPr>
            <a:spLocks noGrp="1"/>
          </p:cNvSpPr>
          <p:nvPr>
            <p:ph type="dt" sz="half" idx="10"/>
          </p:nvPr>
        </p:nvSpPr>
        <p:spPr/>
        <p:txBody>
          <a:bodyPr/>
          <a:lstStyle/>
          <a:p>
            <a:fld id="{4E9A05AA-C8C3-034C-8AB4-14585B555DA0}" type="datetimeFigureOut">
              <a:rPr lang="en-US" smtClean="0"/>
              <a:t>11/14/25</a:t>
            </a:fld>
            <a:endParaRPr lang="en-US"/>
          </a:p>
        </p:txBody>
      </p:sp>
      <p:sp>
        <p:nvSpPr>
          <p:cNvPr id="5" name="Footer Placeholder 4">
            <a:extLst>
              <a:ext uri="{FF2B5EF4-FFF2-40B4-BE49-F238E27FC236}">
                <a16:creationId xmlns:a16="http://schemas.microsoft.com/office/drawing/2014/main" id="{9A368A87-1422-5B2E-DF02-32C44EEC48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58F226-1701-EC38-A8A4-BD02A922501B}"/>
              </a:ext>
            </a:extLst>
          </p:cNvPr>
          <p:cNvSpPr>
            <a:spLocks noGrp="1"/>
          </p:cNvSpPr>
          <p:nvPr>
            <p:ph type="sldNum" sz="quarter" idx="12"/>
          </p:nvPr>
        </p:nvSpPr>
        <p:spPr/>
        <p:txBody>
          <a:bodyPr/>
          <a:lstStyle/>
          <a:p>
            <a:fld id="{0BB3CBB8-C070-724D-8998-9D77CF03F1FB}" type="slidenum">
              <a:rPr lang="en-US" smtClean="0"/>
              <a:t>‹#›</a:t>
            </a:fld>
            <a:endParaRPr lang="en-US"/>
          </a:p>
        </p:txBody>
      </p:sp>
    </p:spTree>
    <p:extLst>
      <p:ext uri="{BB962C8B-B14F-4D97-AF65-F5344CB8AC3E}">
        <p14:creationId xmlns:p14="http://schemas.microsoft.com/office/powerpoint/2010/main" val="6361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CDCD1-E063-B7A5-7771-6F28C8C785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B65482-0C43-101D-BBB0-EEE4DAE669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256C1-2873-B6A6-17E6-9AB57B39134D}"/>
              </a:ext>
            </a:extLst>
          </p:cNvPr>
          <p:cNvSpPr>
            <a:spLocks noGrp="1"/>
          </p:cNvSpPr>
          <p:nvPr>
            <p:ph type="dt" sz="half" idx="10"/>
          </p:nvPr>
        </p:nvSpPr>
        <p:spPr/>
        <p:txBody>
          <a:bodyPr/>
          <a:lstStyle/>
          <a:p>
            <a:fld id="{4E9A05AA-C8C3-034C-8AB4-14585B555DA0}" type="datetimeFigureOut">
              <a:rPr lang="en-US" smtClean="0"/>
              <a:t>11/14/25</a:t>
            </a:fld>
            <a:endParaRPr lang="en-US"/>
          </a:p>
        </p:txBody>
      </p:sp>
      <p:sp>
        <p:nvSpPr>
          <p:cNvPr id="5" name="Footer Placeholder 4">
            <a:extLst>
              <a:ext uri="{FF2B5EF4-FFF2-40B4-BE49-F238E27FC236}">
                <a16:creationId xmlns:a16="http://schemas.microsoft.com/office/drawing/2014/main" id="{A71EB3F6-976D-06BE-58F8-95BB30FB7F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558D05-B816-6A47-C205-04F27551EA82}"/>
              </a:ext>
            </a:extLst>
          </p:cNvPr>
          <p:cNvSpPr>
            <a:spLocks noGrp="1"/>
          </p:cNvSpPr>
          <p:nvPr>
            <p:ph type="sldNum" sz="quarter" idx="12"/>
          </p:nvPr>
        </p:nvSpPr>
        <p:spPr/>
        <p:txBody>
          <a:bodyPr/>
          <a:lstStyle/>
          <a:p>
            <a:fld id="{0BB3CBB8-C070-724D-8998-9D77CF03F1FB}" type="slidenum">
              <a:rPr lang="en-US" smtClean="0"/>
              <a:t>‹#›</a:t>
            </a:fld>
            <a:endParaRPr lang="en-US"/>
          </a:p>
        </p:txBody>
      </p:sp>
    </p:spTree>
    <p:extLst>
      <p:ext uri="{BB962C8B-B14F-4D97-AF65-F5344CB8AC3E}">
        <p14:creationId xmlns:p14="http://schemas.microsoft.com/office/powerpoint/2010/main" val="2678215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4CAB41-4226-2223-F61F-B66EA6D3CC7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32C8165-5FAB-8B32-B914-EB43823C27B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6E0118-DF52-FD99-BAD7-C44170D4CE0C}"/>
              </a:ext>
            </a:extLst>
          </p:cNvPr>
          <p:cNvSpPr>
            <a:spLocks noGrp="1"/>
          </p:cNvSpPr>
          <p:nvPr>
            <p:ph type="dt" sz="half" idx="10"/>
          </p:nvPr>
        </p:nvSpPr>
        <p:spPr/>
        <p:txBody>
          <a:bodyPr/>
          <a:lstStyle/>
          <a:p>
            <a:fld id="{4E9A05AA-C8C3-034C-8AB4-14585B555DA0}" type="datetimeFigureOut">
              <a:rPr lang="en-US" smtClean="0"/>
              <a:t>11/14/25</a:t>
            </a:fld>
            <a:endParaRPr lang="en-US"/>
          </a:p>
        </p:txBody>
      </p:sp>
      <p:sp>
        <p:nvSpPr>
          <p:cNvPr id="5" name="Footer Placeholder 4">
            <a:extLst>
              <a:ext uri="{FF2B5EF4-FFF2-40B4-BE49-F238E27FC236}">
                <a16:creationId xmlns:a16="http://schemas.microsoft.com/office/drawing/2014/main" id="{349E830D-F7B2-7D81-4F57-F0BFA62DA9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C288B2-5966-BD9B-9B42-23C6848E32BD}"/>
              </a:ext>
            </a:extLst>
          </p:cNvPr>
          <p:cNvSpPr>
            <a:spLocks noGrp="1"/>
          </p:cNvSpPr>
          <p:nvPr>
            <p:ph type="sldNum" sz="quarter" idx="12"/>
          </p:nvPr>
        </p:nvSpPr>
        <p:spPr/>
        <p:txBody>
          <a:bodyPr/>
          <a:lstStyle/>
          <a:p>
            <a:fld id="{0BB3CBB8-C070-724D-8998-9D77CF03F1FB}" type="slidenum">
              <a:rPr lang="en-US" smtClean="0"/>
              <a:t>‹#›</a:t>
            </a:fld>
            <a:endParaRPr lang="en-US"/>
          </a:p>
        </p:txBody>
      </p:sp>
    </p:spTree>
    <p:extLst>
      <p:ext uri="{BB962C8B-B14F-4D97-AF65-F5344CB8AC3E}">
        <p14:creationId xmlns:p14="http://schemas.microsoft.com/office/powerpoint/2010/main" val="1867995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B7197-F286-90D0-2407-CADC32C95B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7D85FD-3B90-AE8B-B9BB-D2680742E67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53A5308-9ED1-9EE0-E9B9-005E756749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74E385E-463A-99A1-C6D8-EEA7E0F05E92}"/>
              </a:ext>
            </a:extLst>
          </p:cNvPr>
          <p:cNvSpPr>
            <a:spLocks noGrp="1"/>
          </p:cNvSpPr>
          <p:nvPr>
            <p:ph type="dt" sz="half" idx="10"/>
          </p:nvPr>
        </p:nvSpPr>
        <p:spPr/>
        <p:txBody>
          <a:bodyPr/>
          <a:lstStyle/>
          <a:p>
            <a:fld id="{4E9A05AA-C8C3-034C-8AB4-14585B555DA0}" type="datetimeFigureOut">
              <a:rPr lang="en-US" smtClean="0"/>
              <a:t>11/14/25</a:t>
            </a:fld>
            <a:endParaRPr lang="en-US"/>
          </a:p>
        </p:txBody>
      </p:sp>
      <p:sp>
        <p:nvSpPr>
          <p:cNvPr id="6" name="Footer Placeholder 5">
            <a:extLst>
              <a:ext uri="{FF2B5EF4-FFF2-40B4-BE49-F238E27FC236}">
                <a16:creationId xmlns:a16="http://schemas.microsoft.com/office/drawing/2014/main" id="{895767AD-706F-0723-2834-3BE023FF3C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CD5825-F144-CCB3-2A06-65D756DBCB31}"/>
              </a:ext>
            </a:extLst>
          </p:cNvPr>
          <p:cNvSpPr>
            <a:spLocks noGrp="1"/>
          </p:cNvSpPr>
          <p:nvPr>
            <p:ph type="sldNum" sz="quarter" idx="12"/>
          </p:nvPr>
        </p:nvSpPr>
        <p:spPr/>
        <p:txBody>
          <a:bodyPr/>
          <a:lstStyle/>
          <a:p>
            <a:fld id="{0BB3CBB8-C070-724D-8998-9D77CF03F1FB}" type="slidenum">
              <a:rPr lang="en-US" smtClean="0"/>
              <a:t>‹#›</a:t>
            </a:fld>
            <a:endParaRPr lang="en-US"/>
          </a:p>
        </p:txBody>
      </p:sp>
    </p:spTree>
    <p:extLst>
      <p:ext uri="{BB962C8B-B14F-4D97-AF65-F5344CB8AC3E}">
        <p14:creationId xmlns:p14="http://schemas.microsoft.com/office/powerpoint/2010/main" val="2768123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0D16B-C282-0815-E355-2E9FA95A9BA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16977EE-FDED-B3F8-D154-CBD62C5312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EDDCF7-9E69-6DDA-A37F-BC45AD0EB5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C96F13-98B9-8E1C-4C76-77B4DBF063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253005-8279-1CB9-5356-CB55D5BCB52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2E0268-905E-6665-900A-B0C86F3A3CB8}"/>
              </a:ext>
            </a:extLst>
          </p:cNvPr>
          <p:cNvSpPr>
            <a:spLocks noGrp="1"/>
          </p:cNvSpPr>
          <p:nvPr>
            <p:ph type="dt" sz="half" idx="10"/>
          </p:nvPr>
        </p:nvSpPr>
        <p:spPr/>
        <p:txBody>
          <a:bodyPr/>
          <a:lstStyle/>
          <a:p>
            <a:fld id="{4E9A05AA-C8C3-034C-8AB4-14585B555DA0}" type="datetimeFigureOut">
              <a:rPr lang="en-US" smtClean="0"/>
              <a:t>11/14/25</a:t>
            </a:fld>
            <a:endParaRPr lang="en-US"/>
          </a:p>
        </p:txBody>
      </p:sp>
      <p:sp>
        <p:nvSpPr>
          <p:cNvPr id="8" name="Footer Placeholder 7">
            <a:extLst>
              <a:ext uri="{FF2B5EF4-FFF2-40B4-BE49-F238E27FC236}">
                <a16:creationId xmlns:a16="http://schemas.microsoft.com/office/drawing/2014/main" id="{891D8E2B-57ED-068C-0984-F67030FEE19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1302F1-C08F-34F6-4681-78549839D902}"/>
              </a:ext>
            </a:extLst>
          </p:cNvPr>
          <p:cNvSpPr>
            <a:spLocks noGrp="1"/>
          </p:cNvSpPr>
          <p:nvPr>
            <p:ph type="sldNum" sz="quarter" idx="12"/>
          </p:nvPr>
        </p:nvSpPr>
        <p:spPr/>
        <p:txBody>
          <a:bodyPr/>
          <a:lstStyle/>
          <a:p>
            <a:fld id="{0BB3CBB8-C070-724D-8998-9D77CF03F1FB}" type="slidenum">
              <a:rPr lang="en-US" smtClean="0"/>
              <a:t>‹#›</a:t>
            </a:fld>
            <a:endParaRPr lang="en-US"/>
          </a:p>
        </p:txBody>
      </p:sp>
    </p:spTree>
    <p:extLst>
      <p:ext uri="{BB962C8B-B14F-4D97-AF65-F5344CB8AC3E}">
        <p14:creationId xmlns:p14="http://schemas.microsoft.com/office/powerpoint/2010/main" val="3720907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39C55-C450-2DE0-E739-1D823A0BF38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59B086B-20AE-7CD9-36D8-15CB1F5196EF}"/>
              </a:ext>
            </a:extLst>
          </p:cNvPr>
          <p:cNvSpPr>
            <a:spLocks noGrp="1"/>
          </p:cNvSpPr>
          <p:nvPr>
            <p:ph type="dt" sz="half" idx="10"/>
          </p:nvPr>
        </p:nvSpPr>
        <p:spPr/>
        <p:txBody>
          <a:bodyPr/>
          <a:lstStyle/>
          <a:p>
            <a:fld id="{4E9A05AA-C8C3-034C-8AB4-14585B555DA0}" type="datetimeFigureOut">
              <a:rPr lang="en-US" smtClean="0"/>
              <a:t>11/14/25</a:t>
            </a:fld>
            <a:endParaRPr lang="en-US"/>
          </a:p>
        </p:txBody>
      </p:sp>
      <p:sp>
        <p:nvSpPr>
          <p:cNvPr id="4" name="Footer Placeholder 3">
            <a:extLst>
              <a:ext uri="{FF2B5EF4-FFF2-40B4-BE49-F238E27FC236}">
                <a16:creationId xmlns:a16="http://schemas.microsoft.com/office/drawing/2014/main" id="{A3AE27E8-7E1B-9A45-6FCB-DB64A4AED1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DBBFCFB-7FDD-4BC5-EFEA-6FA5F5F3E674}"/>
              </a:ext>
            </a:extLst>
          </p:cNvPr>
          <p:cNvSpPr>
            <a:spLocks noGrp="1"/>
          </p:cNvSpPr>
          <p:nvPr>
            <p:ph type="sldNum" sz="quarter" idx="12"/>
          </p:nvPr>
        </p:nvSpPr>
        <p:spPr/>
        <p:txBody>
          <a:bodyPr/>
          <a:lstStyle/>
          <a:p>
            <a:fld id="{0BB3CBB8-C070-724D-8998-9D77CF03F1FB}" type="slidenum">
              <a:rPr lang="en-US" smtClean="0"/>
              <a:t>‹#›</a:t>
            </a:fld>
            <a:endParaRPr lang="en-US"/>
          </a:p>
        </p:txBody>
      </p:sp>
    </p:spTree>
    <p:extLst>
      <p:ext uri="{BB962C8B-B14F-4D97-AF65-F5344CB8AC3E}">
        <p14:creationId xmlns:p14="http://schemas.microsoft.com/office/powerpoint/2010/main" val="2484329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259263-56A1-D206-A1E5-239C635C2DC2}"/>
              </a:ext>
            </a:extLst>
          </p:cNvPr>
          <p:cNvSpPr>
            <a:spLocks noGrp="1"/>
          </p:cNvSpPr>
          <p:nvPr>
            <p:ph type="dt" sz="half" idx="10"/>
          </p:nvPr>
        </p:nvSpPr>
        <p:spPr/>
        <p:txBody>
          <a:bodyPr/>
          <a:lstStyle/>
          <a:p>
            <a:fld id="{4E9A05AA-C8C3-034C-8AB4-14585B555DA0}" type="datetimeFigureOut">
              <a:rPr lang="en-US" smtClean="0"/>
              <a:t>11/14/25</a:t>
            </a:fld>
            <a:endParaRPr lang="en-US"/>
          </a:p>
        </p:txBody>
      </p:sp>
      <p:sp>
        <p:nvSpPr>
          <p:cNvPr id="3" name="Footer Placeholder 2">
            <a:extLst>
              <a:ext uri="{FF2B5EF4-FFF2-40B4-BE49-F238E27FC236}">
                <a16:creationId xmlns:a16="http://schemas.microsoft.com/office/drawing/2014/main" id="{7BC9EB70-08D4-5F2F-A7D6-BB7064281B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F690CC-DCB4-445A-4CE1-C2DFA9CFAE71}"/>
              </a:ext>
            </a:extLst>
          </p:cNvPr>
          <p:cNvSpPr>
            <a:spLocks noGrp="1"/>
          </p:cNvSpPr>
          <p:nvPr>
            <p:ph type="sldNum" sz="quarter" idx="12"/>
          </p:nvPr>
        </p:nvSpPr>
        <p:spPr/>
        <p:txBody>
          <a:bodyPr/>
          <a:lstStyle/>
          <a:p>
            <a:fld id="{0BB3CBB8-C070-724D-8998-9D77CF03F1FB}" type="slidenum">
              <a:rPr lang="en-US" smtClean="0"/>
              <a:t>‹#›</a:t>
            </a:fld>
            <a:endParaRPr lang="en-US"/>
          </a:p>
        </p:txBody>
      </p:sp>
    </p:spTree>
    <p:extLst>
      <p:ext uri="{BB962C8B-B14F-4D97-AF65-F5344CB8AC3E}">
        <p14:creationId xmlns:p14="http://schemas.microsoft.com/office/powerpoint/2010/main" val="1664707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E9B4A-DDA9-09BD-156B-198180ECD0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D3DC580-66EE-40E2-3F43-7E554F5E4A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5699145-02AE-AEB6-77D5-85A222BEA4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E87AF9-06FE-B946-5489-0F12A07B0975}"/>
              </a:ext>
            </a:extLst>
          </p:cNvPr>
          <p:cNvSpPr>
            <a:spLocks noGrp="1"/>
          </p:cNvSpPr>
          <p:nvPr>
            <p:ph type="dt" sz="half" idx="10"/>
          </p:nvPr>
        </p:nvSpPr>
        <p:spPr/>
        <p:txBody>
          <a:bodyPr/>
          <a:lstStyle/>
          <a:p>
            <a:fld id="{4E9A05AA-C8C3-034C-8AB4-14585B555DA0}" type="datetimeFigureOut">
              <a:rPr lang="en-US" smtClean="0"/>
              <a:t>11/14/25</a:t>
            </a:fld>
            <a:endParaRPr lang="en-US"/>
          </a:p>
        </p:txBody>
      </p:sp>
      <p:sp>
        <p:nvSpPr>
          <p:cNvPr id="6" name="Footer Placeholder 5">
            <a:extLst>
              <a:ext uri="{FF2B5EF4-FFF2-40B4-BE49-F238E27FC236}">
                <a16:creationId xmlns:a16="http://schemas.microsoft.com/office/drawing/2014/main" id="{9897E507-34E2-BA2C-0F8E-F484071761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E428A9-B4E1-F4C6-5817-3053272FEB8C}"/>
              </a:ext>
            </a:extLst>
          </p:cNvPr>
          <p:cNvSpPr>
            <a:spLocks noGrp="1"/>
          </p:cNvSpPr>
          <p:nvPr>
            <p:ph type="sldNum" sz="quarter" idx="12"/>
          </p:nvPr>
        </p:nvSpPr>
        <p:spPr/>
        <p:txBody>
          <a:bodyPr/>
          <a:lstStyle/>
          <a:p>
            <a:fld id="{0BB3CBB8-C070-724D-8998-9D77CF03F1FB}" type="slidenum">
              <a:rPr lang="en-US" smtClean="0"/>
              <a:t>‹#›</a:t>
            </a:fld>
            <a:endParaRPr lang="en-US"/>
          </a:p>
        </p:txBody>
      </p:sp>
    </p:spTree>
    <p:extLst>
      <p:ext uri="{BB962C8B-B14F-4D97-AF65-F5344CB8AC3E}">
        <p14:creationId xmlns:p14="http://schemas.microsoft.com/office/powerpoint/2010/main" val="2136143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BE1A6-F686-A521-CFAB-FE26B689CC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D89C5F-C22E-A6C5-6FD2-E0655C3FBE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296718-6718-7C65-CDF4-CA2CD1FA01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36C5BF-6EC0-E564-7907-E3CDA927AC35}"/>
              </a:ext>
            </a:extLst>
          </p:cNvPr>
          <p:cNvSpPr>
            <a:spLocks noGrp="1"/>
          </p:cNvSpPr>
          <p:nvPr>
            <p:ph type="dt" sz="half" idx="10"/>
          </p:nvPr>
        </p:nvSpPr>
        <p:spPr/>
        <p:txBody>
          <a:bodyPr/>
          <a:lstStyle/>
          <a:p>
            <a:fld id="{4E9A05AA-C8C3-034C-8AB4-14585B555DA0}" type="datetimeFigureOut">
              <a:rPr lang="en-US" smtClean="0"/>
              <a:t>11/14/25</a:t>
            </a:fld>
            <a:endParaRPr lang="en-US"/>
          </a:p>
        </p:txBody>
      </p:sp>
      <p:sp>
        <p:nvSpPr>
          <p:cNvPr id="6" name="Footer Placeholder 5">
            <a:extLst>
              <a:ext uri="{FF2B5EF4-FFF2-40B4-BE49-F238E27FC236}">
                <a16:creationId xmlns:a16="http://schemas.microsoft.com/office/drawing/2014/main" id="{2A76B673-6738-8898-FF55-2FE553087B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449AF6-C152-F5C2-7DC6-4C7DE8C91A5C}"/>
              </a:ext>
            </a:extLst>
          </p:cNvPr>
          <p:cNvSpPr>
            <a:spLocks noGrp="1"/>
          </p:cNvSpPr>
          <p:nvPr>
            <p:ph type="sldNum" sz="quarter" idx="12"/>
          </p:nvPr>
        </p:nvSpPr>
        <p:spPr/>
        <p:txBody>
          <a:bodyPr/>
          <a:lstStyle/>
          <a:p>
            <a:fld id="{0BB3CBB8-C070-724D-8998-9D77CF03F1FB}" type="slidenum">
              <a:rPr lang="en-US" smtClean="0"/>
              <a:t>‹#›</a:t>
            </a:fld>
            <a:endParaRPr lang="en-US"/>
          </a:p>
        </p:txBody>
      </p:sp>
    </p:spTree>
    <p:extLst>
      <p:ext uri="{BB962C8B-B14F-4D97-AF65-F5344CB8AC3E}">
        <p14:creationId xmlns:p14="http://schemas.microsoft.com/office/powerpoint/2010/main" val="1935034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B8AE97-E593-09F0-3910-B4DD9C7B3F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40AF5E-D877-925F-0528-8EF1D90C9EB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F3185A-F1A2-9767-7CB7-6F207D20C8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E9A05AA-C8C3-034C-8AB4-14585B555DA0}" type="datetimeFigureOut">
              <a:rPr lang="en-US" smtClean="0"/>
              <a:t>11/14/25</a:t>
            </a:fld>
            <a:endParaRPr lang="en-US"/>
          </a:p>
        </p:txBody>
      </p:sp>
      <p:sp>
        <p:nvSpPr>
          <p:cNvPr id="5" name="Footer Placeholder 4">
            <a:extLst>
              <a:ext uri="{FF2B5EF4-FFF2-40B4-BE49-F238E27FC236}">
                <a16:creationId xmlns:a16="http://schemas.microsoft.com/office/drawing/2014/main" id="{ABAA7B89-19B3-38CC-7A14-5F84EA933F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E32C0A9-12E5-028A-12FC-CAC8FB1308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BB3CBB8-C070-724D-8998-9D77CF03F1FB}" type="slidenum">
              <a:rPr lang="en-US" smtClean="0"/>
              <a:t>‹#›</a:t>
            </a:fld>
            <a:endParaRPr lang="en-US"/>
          </a:p>
        </p:txBody>
      </p:sp>
    </p:spTree>
    <p:extLst>
      <p:ext uri="{BB962C8B-B14F-4D97-AF65-F5344CB8AC3E}">
        <p14:creationId xmlns:p14="http://schemas.microsoft.com/office/powerpoint/2010/main" val="19039624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D0FA1-3B10-089A-B03F-2C1C02BAE03C}"/>
              </a:ext>
            </a:extLst>
          </p:cNvPr>
          <p:cNvSpPr>
            <a:spLocks noGrp="1"/>
          </p:cNvSpPr>
          <p:nvPr>
            <p:ph type="ctrTitle"/>
          </p:nvPr>
        </p:nvSpPr>
        <p:spPr/>
        <p:txBody>
          <a:bodyPr/>
          <a:lstStyle/>
          <a:p>
            <a:r>
              <a:rPr lang="en-US" dirty="0"/>
              <a:t>November 18, 2025 </a:t>
            </a:r>
          </a:p>
        </p:txBody>
      </p:sp>
      <p:sp>
        <p:nvSpPr>
          <p:cNvPr id="3" name="Subtitle 2">
            <a:extLst>
              <a:ext uri="{FF2B5EF4-FFF2-40B4-BE49-F238E27FC236}">
                <a16:creationId xmlns:a16="http://schemas.microsoft.com/office/drawing/2014/main" id="{B35BB265-535C-6B27-93B1-F4B1DA2328C1}"/>
              </a:ext>
            </a:extLst>
          </p:cNvPr>
          <p:cNvSpPr>
            <a:spLocks noGrp="1"/>
          </p:cNvSpPr>
          <p:nvPr>
            <p:ph type="subTitle" idx="1"/>
          </p:nvPr>
        </p:nvSpPr>
        <p:spPr/>
        <p:txBody>
          <a:bodyPr/>
          <a:lstStyle/>
          <a:p>
            <a:r>
              <a:rPr lang="en-US" dirty="0" err="1"/>
              <a:t>Mksap</a:t>
            </a:r>
            <a:r>
              <a:rPr lang="en-US" dirty="0"/>
              <a:t> Questions</a:t>
            </a:r>
          </a:p>
        </p:txBody>
      </p:sp>
    </p:spTree>
    <p:extLst>
      <p:ext uri="{BB962C8B-B14F-4D97-AF65-F5344CB8AC3E}">
        <p14:creationId xmlns:p14="http://schemas.microsoft.com/office/powerpoint/2010/main" val="1848877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D662C-890C-11F4-C40F-0BB3B7EF844D}"/>
              </a:ext>
            </a:extLst>
          </p:cNvPr>
          <p:cNvSpPr>
            <a:spLocks noGrp="1"/>
          </p:cNvSpPr>
          <p:nvPr>
            <p:ph type="title"/>
          </p:nvPr>
        </p:nvSpPr>
        <p:spPr/>
        <p:txBody>
          <a:bodyPr/>
          <a:lstStyle/>
          <a:p>
            <a:r>
              <a:rPr lang="en-US" dirty="0"/>
              <a:t>Question 1.</a:t>
            </a:r>
          </a:p>
        </p:txBody>
      </p:sp>
      <p:sp>
        <p:nvSpPr>
          <p:cNvPr id="3" name="Content Placeholder 2">
            <a:extLst>
              <a:ext uri="{FF2B5EF4-FFF2-40B4-BE49-F238E27FC236}">
                <a16:creationId xmlns:a16="http://schemas.microsoft.com/office/drawing/2014/main" id="{3310B00D-F32C-45A3-0B81-CF9DBE8F7708}"/>
              </a:ext>
            </a:extLst>
          </p:cNvPr>
          <p:cNvSpPr>
            <a:spLocks noGrp="1"/>
          </p:cNvSpPr>
          <p:nvPr>
            <p:ph idx="1"/>
          </p:nvPr>
        </p:nvSpPr>
        <p:spPr>
          <a:xfrm>
            <a:off x="838200" y="1825625"/>
            <a:ext cx="10515600" cy="4936122"/>
          </a:xfrm>
        </p:spPr>
        <p:txBody>
          <a:bodyPr>
            <a:normAutofit fontScale="32500" lnSpcReduction="20000"/>
          </a:bodyPr>
          <a:lstStyle/>
          <a:p>
            <a:pPr marL="0" indent="0">
              <a:lnSpc>
                <a:spcPct val="120000"/>
              </a:lnSpc>
              <a:spcBef>
                <a:spcPts val="0"/>
              </a:spcBef>
              <a:buNone/>
            </a:pPr>
            <a:r>
              <a:rPr lang="en-US" sz="4300" dirty="0"/>
              <a:t>A 74-year-old man is evaluated for 3 months of fatigue and exercise intolerance without chest pain. He has been unable to complete his customary 12 laps in the pool because of shortness of breath. He has hypertension and hyperlipidemia. Medications are losartan and rosuvastatin.</a:t>
            </a:r>
          </a:p>
          <a:p>
            <a:pPr marL="0" indent="0">
              <a:lnSpc>
                <a:spcPct val="120000"/>
              </a:lnSpc>
              <a:spcBef>
                <a:spcPts val="0"/>
              </a:spcBef>
              <a:buNone/>
            </a:pPr>
            <a:endParaRPr lang="en-US" sz="4300" dirty="0"/>
          </a:p>
          <a:p>
            <a:pPr marL="0" indent="0">
              <a:lnSpc>
                <a:spcPct val="120000"/>
              </a:lnSpc>
              <a:spcBef>
                <a:spcPts val="0"/>
              </a:spcBef>
              <a:buNone/>
            </a:pPr>
            <a:r>
              <a:rPr lang="en-US" sz="4300" dirty="0"/>
              <a:t>On physical examination, blood pressure is 131/79 mm Hg; other vital signs are normal. The lungs are clear to auscultation. Cardiac examination reveals a late-peaking crescendo-decrescendo systolic murmur heard at the right upper sternal border with loss of S2. </a:t>
            </a:r>
          </a:p>
          <a:p>
            <a:pPr marL="0" indent="0">
              <a:lnSpc>
                <a:spcPct val="120000"/>
              </a:lnSpc>
              <a:spcBef>
                <a:spcPts val="0"/>
              </a:spcBef>
              <a:buNone/>
            </a:pPr>
            <a:endParaRPr lang="en-US" sz="4300" dirty="0"/>
          </a:p>
          <a:p>
            <a:pPr marL="0" indent="0">
              <a:lnSpc>
                <a:spcPct val="120000"/>
              </a:lnSpc>
              <a:spcBef>
                <a:spcPts val="0"/>
              </a:spcBef>
              <a:buNone/>
            </a:pPr>
            <a:r>
              <a:rPr lang="en-US" sz="4300" b="1" dirty="0"/>
              <a:t>Laboratory studies:</a:t>
            </a:r>
            <a:endParaRPr lang="en-US" sz="4300" dirty="0"/>
          </a:p>
          <a:p>
            <a:pPr marL="0" indent="0">
              <a:lnSpc>
                <a:spcPct val="120000"/>
              </a:lnSpc>
              <a:spcBef>
                <a:spcPts val="0"/>
              </a:spcBef>
              <a:buNone/>
            </a:pPr>
            <a:r>
              <a:rPr lang="en-US" sz="4300" dirty="0"/>
              <a:t>B-type natriuretic peptide: 600 </a:t>
            </a:r>
            <a:r>
              <a:rPr lang="en-US" sz="4300" dirty="0" err="1"/>
              <a:t>pg</a:t>
            </a:r>
            <a:r>
              <a:rPr lang="en-US" sz="4300" dirty="0"/>
              <a:t>/mL (600 ng/L)</a:t>
            </a:r>
          </a:p>
          <a:p>
            <a:pPr marL="0" indent="0">
              <a:lnSpc>
                <a:spcPct val="120000"/>
              </a:lnSpc>
              <a:spcBef>
                <a:spcPts val="0"/>
              </a:spcBef>
              <a:buNone/>
            </a:pPr>
            <a:r>
              <a:rPr lang="en-US" sz="4300" dirty="0"/>
              <a:t> </a:t>
            </a:r>
          </a:p>
          <a:p>
            <a:pPr marL="0" indent="0">
              <a:lnSpc>
                <a:spcPct val="120000"/>
              </a:lnSpc>
              <a:spcBef>
                <a:spcPts val="0"/>
              </a:spcBef>
              <a:buNone/>
            </a:pPr>
            <a:r>
              <a:rPr lang="en-US" sz="4300" dirty="0"/>
              <a:t>ECG is notable for sinus rhythm with nonspecific T-wave abnormalities. Echocardiogram shows a moderately thickened, partially mobile aortic valve with a mean aortic gradient of 35 mm Hg and an aortic valve area of 0.8 cm2. Left ventricular ejection fraction is 45%. </a:t>
            </a:r>
          </a:p>
          <a:p>
            <a:pPr marL="0" indent="0">
              <a:lnSpc>
                <a:spcPct val="120000"/>
              </a:lnSpc>
              <a:spcBef>
                <a:spcPts val="0"/>
              </a:spcBef>
              <a:buNone/>
            </a:pPr>
            <a:r>
              <a:rPr lang="en-US" sz="4300" b="1" dirty="0"/>
              <a:t> </a:t>
            </a:r>
            <a:endParaRPr lang="en-US" sz="4300" dirty="0"/>
          </a:p>
          <a:p>
            <a:pPr marL="0" indent="0">
              <a:lnSpc>
                <a:spcPct val="120000"/>
              </a:lnSpc>
              <a:spcBef>
                <a:spcPts val="0"/>
              </a:spcBef>
              <a:buNone/>
            </a:pPr>
            <a:r>
              <a:rPr lang="en-US" sz="4300" b="1" dirty="0"/>
              <a:t>Which of the following is the most appropriate next step in management?</a:t>
            </a:r>
            <a:endParaRPr lang="en-US" sz="4300" dirty="0"/>
          </a:p>
          <a:p>
            <a:pPr marL="0" indent="0">
              <a:lnSpc>
                <a:spcPct val="120000"/>
              </a:lnSpc>
              <a:spcBef>
                <a:spcPts val="0"/>
              </a:spcBef>
              <a:buNone/>
            </a:pPr>
            <a:r>
              <a:rPr lang="en-US" sz="4300" dirty="0"/>
              <a:t> </a:t>
            </a:r>
          </a:p>
          <a:p>
            <a:pPr marL="0" indent="0">
              <a:lnSpc>
                <a:spcPct val="120000"/>
              </a:lnSpc>
              <a:spcBef>
                <a:spcPts val="0"/>
              </a:spcBef>
              <a:buNone/>
            </a:pPr>
            <a:r>
              <a:rPr lang="en-US" sz="4300" dirty="0"/>
              <a:t>A. Aortic valve replacement</a:t>
            </a:r>
          </a:p>
          <a:p>
            <a:pPr marL="0" indent="0">
              <a:lnSpc>
                <a:spcPct val="120000"/>
              </a:lnSpc>
              <a:spcBef>
                <a:spcPts val="0"/>
              </a:spcBef>
              <a:buNone/>
            </a:pPr>
            <a:r>
              <a:rPr lang="en-US" sz="4300" dirty="0"/>
              <a:t>B. Cardiac catheterization</a:t>
            </a:r>
          </a:p>
          <a:p>
            <a:pPr marL="0" indent="0">
              <a:lnSpc>
                <a:spcPct val="120000"/>
              </a:lnSpc>
              <a:spcBef>
                <a:spcPts val="0"/>
              </a:spcBef>
              <a:buNone/>
            </a:pPr>
            <a:r>
              <a:rPr lang="en-US" sz="4300" dirty="0"/>
              <a:t>C. Dobutamine echocardiography</a:t>
            </a:r>
          </a:p>
          <a:p>
            <a:pPr marL="0" indent="0">
              <a:lnSpc>
                <a:spcPct val="120000"/>
              </a:lnSpc>
              <a:spcBef>
                <a:spcPts val="0"/>
              </a:spcBef>
              <a:buNone/>
            </a:pPr>
            <a:r>
              <a:rPr lang="en-US" sz="4300" dirty="0"/>
              <a:t>D. Exercise stress testing</a:t>
            </a:r>
          </a:p>
          <a:p>
            <a:pPr marL="0" indent="0">
              <a:lnSpc>
                <a:spcPct val="120000"/>
              </a:lnSpc>
              <a:spcBef>
                <a:spcPts val="0"/>
              </a:spcBef>
              <a:buNone/>
            </a:pPr>
            <a:r>
              <a:rPr lang="en-US" sz="4300" dirty="0"/>
              <a:t> </a:t>
            </a:r>
          </a:p>
          <a:p>
            <a:pPr marL="0" indent="0">
              <a:buNone/>
            </a:pPr>
            <a:endParaRPr lang="en-US" dirty="0"/>
          </a:p>
        </p:txBody>
      </p:sp>
    </p:spTree>
    <p:extLst>
      <p:ext uri="{BB962C8B-B14F-4D97-AF65-F5344CB8AC3E}">
        <p14:creationId xmlns:p14="http://schemas.microsoft.com/office/powerpoint/2010/main" val="2268651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5565F-27E0-305C-6FB4-FF2342A94DA4}"/>
              </a:ext>
            </a:extLst>
          </p:cNvPr>
          <p:cNvSpPr>
            <a:spLocks noGrp="1"/>
          </p:cNvSpPr>
          <p:nvPr>
            <p:ph type="title"/>
          </p:nvPr>
        </p:nvSpPr>
        <p:spPr/>
        <p:txBody>
          <a:bodyPr/>
          <a:lstStyle/>
          <a:p>
            <a:r>
              <a:rPr lang="en-US" dirty="0"/>
              <a:t>Question 2. </a:t>
            </a:r>
          </a:p>
        </p:txBody>
      </p:sp>
      <p:sp>
        <p:nvSpPr>
          <p:cNvPr id="3" name="Content Placeholder 2">
            <a:extLst>
              <a:ext uri="{FF2B5EF4-FFF2-40B4-BE49-F238E27FC236}">
                <a16:creationId xmlns:a16="http://schemas.microsoft.com/office/drawing/2014/main" id="{A4E936FB-D85E-6119-321E-2159B32B5042}"/>
              </a:ext>
            </a:extLst>
          </p:cNvPr>
          <p:cNvSpPr>
            <a:spLocks noGrp="1"/>
          </p:cNvSpPr>
          <p:nvPr>
            <p:ph idx="1"/>
          </p:nvPr>
        </p:nvSpPr>
        <p:spPr/>
        <p:txBody>
          <a:bodyPr>
            <a:normAutofit fontScale="55000" lnSpcReduction="20000"/>
          </a:bodyPr>
          <a:lstStyle/>
          <a:p>
            <a:pPr marL="0" indent="0">
              <a:lnSpc>
                <a:spcPct val="120000"/>
              </a:lnSpc>
              <a:spcBef>
                <a:spcPts val="0"/>
              </a:spcBef>
              <a:buNone/>
            </a:pPr>
            <a:r>
              <a:rPr lang="en-US" dirty="0"/>
              <a:t>An 88-year-old man is evaluated for an 8-month history of exertional chest tightness and dyspnea. Medical history is significant for hypertension, chronic kidney disease, and a transient ischemic attack that occurred 4 years ago. Medications are atorvastatin, lisinopril, and low-dose aspirin.</a:t>
            </a:r>
          </a:p>
          <a:p>
            <a:pPr marL="0" indent="0">
              <a:lnSpc>
                <a:spcPct val="120000"/>
              </a:lnSpc>
              <a:spcBef>
                <a:spcPts val="0"/>
              </a:spcBef>
              <a:buNone/>
            </a:pPr>
            <a:endParaRPr lang="en-US" dirty="0"/>
          </a:p>
          <a:p>
            <a:pPr marL="0" indent="0">
              <a:lnSpc>
                <a:spcPct val="120000"/>
              </a:lnSpc>
              <a:spcBef>
                <a:spcPts val="0"/>
              </a:spcBef>
              <a:buNone/>
            </a:pPr>
            <a:r>
              <a:rPr lang="en-US" dirty="0"/>
              <a:t>On physical examination, vital signs are normal. A grade 3/6 late-peaking systolic murmur at the cardiac base radiates to the carotid arteries. The remainder of the examination is normal.</a:t>
            </a:r>
          </a:p>
          <a:p>
            <a:pPr marL="0" indent="0">
              <a:lnSpc>
                <a:spcPct val="120000"/>
              </a:lnSpc>
              <a:spcBef>
                <a:spcPts val="0"/>
              </a:spcBef>
              <a:buNone/>
            </a:pPr>
            <a:r>
              <a:rPr lang="en-US" dirty="0"/>
              <a:t> </a:t>
            </a:r>
          </a:p>
          <a:p>
            <a:pPr marL="0" indent="0">
              <a:lnSpc>
                <a:spcPct val="120000"/>
              </a:lnSpc>
              <a:spcBef>
                <a:spcPts val="0"/>
              </a:spcBef>
              <a:buNone/>
            </a:pPr>
            <a:r>
              <a:rPr lang="en-US" dirty="0"/>
              <a:t>Echocardiogram demonstrates severe aortic stenosis.</a:t>
            </a:r>
          </a:p>
          <a:p>
            <a:pPr marL="0" indent="0">
              <a:lnSpc>
                <a:spcPct val="120000"/>
              </a:lnSpc>
              <a:spcBef>
                <a:spcPts val="0"/>
              </a:spcBef>
              <a:buNone/>
            </a:pPr>
            <a:r>
              <a:rPr lang="en-US" dirty="0"/>
              <a:t> </a:t>
            </a:r>
          </a:p>
          <a:p>
            <a:pPr marL="0" indent="0">
              <a:lnSpc>
                <a:spcPct val="120000"/>
              </a:lnSpc>
              <a:spcBef>
                <a:spcPts val="0"/>
              </a:spcBef>
              <a:buNone/>
            </a:pPr>
            <a:r>
              <a:rPr lang="en-US" dirty="0"/>
              <a:t>Cardiac surgery assessment estimates the surgical risk to be high (estimated mortality risk 10%, estimated major morbidity plus mortality risk 28%). </a:t>
            </a:r>
          </a:p>
          <a:p>
            <a:pPr>
              <a:lnSpc>
                <a:spcPct val="120000"/>
              </a:lnSpc>
              <a:spcBef>
                <a:spcPts val="0"/>
              </a:spcBef>
            </a:pPr>
            <a:endParaRPr lang="en-US" dirty="0"/>
          </a:p>
          <a:p>
            <a:pPr marL="0" indent="0">
              <a:lnSpc>
                <a:spcPct val="120000"/>
              </a:lnSpc>
              <a:spcBef>
                <a:spcPts val="0"/>
              </a:spcBef>
              <a:buNone/>
            </a:pPr>
            <a:r>
              <a:rPr lang="en-US" b="1" dirty="0"/>
              <a:t>Which of the following is the most appropriate treatment?</a:t>
            </a:r>
            <a:endParaRPr lang="en-US" dirty="0"/>
          </a:p>
          <a:p>
            <a:pPr>
              <a:lnSpc>
                <a:spcPct val="120000"/>
              </a:lnSpc>
              <a:spcBef>
                <a:spcPts val="0"/>
              </a:spcBef>
            </a:pPr>
            <a:endParaRPr lang="en-US" dirty="0"/>
          </a:p>
          <a:p>
            <a:pPr marL="0" indent="0">
              <a:lnSpc>
                <a:spcPct val="120000"/>
              </a:lnSpc>
              <a:spcBef>
                <a:spcPts val="0"/>
              </a:spcBef>
              <a:buNone/>
            </a:pPr>
            <a:r>
              <a:rPr lang="en-US" dirty="0"/>
              <a:t>A. Balloon aortic valvuloplasty</a:t>
            </a:r>
          </a:p>
          <a:p>
            <a:pPr marL="0" indent="0">
              <a:lnSpc>
                <a:spcPct val="120000"/>
              </a:lnSpc>
              <a:spcBef>
                <a:spcPts val="0"/>
              </a:spcBef>
              <a:buNone/>
            </a:pPr>
            <a:r>
              <a:rPr lang="en-US" dirty="0"/>
              <a:t>B. Medical therapy</a:t>
            </a:r>
          </a:p>
          <a:p>
            <a:pPr marL="0" indent="0">
              <a:lnSpc>
                <a:spcPct val="120000"/>
              </a:lnSpc>
              <a:spcBef>
                <a:spcPts val="0"/>
              </a:spcBef>
              <a:buNone/>
            </a:pPr>
            <a:r>
              <a:rPr lang="en-US" dirty="0"/>
              <a:t>C. Surgical aortic valve replacement</a:t>
            </a:r>
          </a:p>
          <a:p>
            <a:pPr marL="0" indent="0">
              <a:lnSpc>
                <a:spcPct val="120000"/>
              </a:lnSpc>
              <a:spcBef>
                <a:spcPts val="0"/>
              </a:spcBef>
              <a:buNone/>
            </a:pPr>
            <a:r>
              <a:rPr lang="en-US" dirty="0"/>
              <a:t>D. Transcatheter aortic valve replacement</a:t>
            </a:r>
          </a:p>
          <a:p>
            <a:endParaRPr lang="en-US" dirty="0"/>
          </a:p>
        </p:txBody>
      </p:sp>
    </p:spTree>
    <p:extLst>
      <p:ext uri="{BB962C8B-B14F-4D97-AF65-F5344CB8AC3E}">
        <p14:creationId xmlns:p14="http://schemas.microsoft.com/office/powerpoint/2010/main" val="1409140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09461-B73F-E004-D8A7-B5969BA14CE9}"/>
              </a:ext>
            </a:extLst>
          </p:cNvPr>
          <p:cNvSpPr>
            <a:spLocks noGrp="1"/>
          </p:cNvSpPr>
          <p:nvPr>
            <p:ph type="title"/>
          </p:nvPr>
        </p:nvSpPr>
        <p:spPr/>
        <p:txBody>
          <a:bodyPr/>
          <a:lstStyle/>
          <a:p>
            <a:r>
              <a:rPr lang="en-US" dirty="0"/>
              <a:t>Question 3.</a:t>
            </a:r>
          </a:p>
        </p:txBody>
      </p:sp>
      <p:sp>
        <p:nvSpPr>
          <p:cNvPr id="3" name="Content Placeholder 2">
            <a:extLst>
              <a:ext uri="{FF2B5EF4-FFF2-40B4-BE49-F238E27FC236}">
                <a16:creationId xmlns:a16="http://schemas.microsoft.com/office/drawing/2014/main" id="{6A2A1CEC-32F1-5F5F-4FFB-DD6934FBDC44}"/>
              </a:ext>
            </a:extLst>
          </p:cNvPr>
          <p:cNvSpPr>
            <a:spLocks noGrp="1"/>
          </p:cNvSpPr>
          <p:nvPr>
            <p:ph idx="1"/>
          </p:nvPr>
        </p:nvSpPr>
        <p:spPr/>
        <p:txBody>
          <a:bodyPr>
            <a:normAutofit fontScale="55000" lnSpcReduction="20000"/>
          </a:bodyPr>
          <a:lstStyle/>
          <a:p>
            <a:pPr marL="0" indent="0">
              <a:lnSpc>
                <a:spcPct val="120000"/>
              </a:lnSpc>
              <a:spcBef>
                <a:spcPts val="0"/>
              </a:spcBef>
              <a:buNone/>
            </a:pPr>
            <a:r>
              <a:rPr lang="en-US" dirty="0"/>
              <a:t>A 65-year-old man is evaluated in the hospital after being admitted for a myocardial infarction complicated by heart failure. The patient underwent coronary artery stenting and is now feeling better. He also has a history of pancreatitis, hyperlipidemia, and type 2 diabetes mellitus. Medications are metformin, losartan, aspirin, ticagrelor, metoprolol, furosemide, and atorvastatin.</a:t>
            </a:r>
          </a:p>
          <a:p>
            <a:pPr marL="0" indent="0">
              <a:lnSpc>
                <a:spcPct val="120000"/>
              </a:lnSpc>
              <a:spcBef>
                <a:spcPts val="0"/>
              </a:spcBef>
              <a:buNone/>
            </a:pPr>
            <a:r>
              <a:rPr lang="en-US" dirty="0"/>
              <a:t> </a:t>
            </a:r>
          </a:p>
          <a:p>
            <a:pPr marL="0" indent="0">
              <a:lnSpc>
                <a:spcPct val="120000"/>
              </a:lnSpc>
              <a:spcBef>
                <a:spcPts val="0"/>
              </a:spcBef>
              <a:buNone/>
            </a:pPr>
            <a:r>
              <a:rPr lang="en-US" dirty="0"/>
              <a:t>Physical examination findings, including vital signs, are normal.</a:t>
            </a:r>
          </a:p>
          <a:p>
            <a:pPr marL="0" indent="0">
              <a:lnSpc>
                <a:spcPct val="120000"/>
              </a:lnSpc>
              <a:spcBef>
                <a:spcPts val="0"/>
              </a:spcBef>
              <a:buNone/>
            </a:pPr>
            <a:r>
              <a:rPr lang="en-US" dirty="0"/>
              <a:t> </a:t>
            </a:r>
          </a:p>
          <a:p>
            <a:pPr marL="0" indent="0">
              <a:lnSpc>
                <a:spcPct val="120000"/>
              </a:lnSpc>
              <a:spcBef>
                <a:spcPts val="0"/>
              </a:spcBef>
              <a:buNone/>
            </a:pPr>
            <a:r>
              <a:rPr lang="en-US" dirty="0"/>
              <a:t>Laboratory studies:</a:t>
            </a:r>
          </a:p>
          <a:p>
            <a:pPr marL="0" indent="0">
              <a:lnSpc>
                <a:spcPct val="120000"/>
              </a:lnSpc>
              <a:spcBef>
                <a:spcPts val="0"/>
              </a:spcBef>
              <a:buNone/>
            </a:pPr>
            <a:r>
              <a:rPr lang="en-US" dirty="0"/>
              <a:t>Hemoglobin A1c: 8.0%</a:t>
            </a:r>
          </a:p>
          <a:p>
            <a:pPr marL="0" indent="0">
              <a:lnSpc>
                <a:spcPct val="120000"/>
              </a:lnSpc>
              <a:spcBef>
                <a:spcPts val="0"/>
              </a:spcBef>
              <a:buNone/>
            </a:pPr>
            <a:r>
              <a:rPr lang="en-US" dirty="0"/>
              <a:t>Creatinine: 1.1 mg/dL</a:t>
            </a:r>
          </a:p>
          <a:p>
            <a:pPr marL="0" indent="0">
              <a:lnSpc>
                <a:spcPct val="120000"/>
              </a:lnSpc>
              <a:spcBef>
                <a:spcPts val="0"/>
              </a:spcBef>
              <a:buNone/>
            </a:pPr>
            <a:r>
              <a:rPr lang="en-US" dirty="0"/>
              <a:t>Estimated glomerular filtration rate: 74 mL/min</a:t>
            </a:r>
          </a:p>
          <a:p>
            <a:pPr marL="0" indent="0">
              <a:lnSpc>
                <a:spcPct val="120000"/>
              </a:lnSpc>
              <a:spcBef>
                <a:spcPts val="0"/>
              </a:spcBef>
              <a:buNone/>
            </a:pPr>
            <a:r>
              <a:rPr lang="en-US" dirty="0"/>
              <a:t>Basic metabolic panel is normal. </a:t>
            </a:r>
          </a:p>
          <a:p>
            <a:pPr>
              <a:lnSpc>
                <a:spcPct val="120000"/>
              </a:lnSpc>
              <a:spcBef>
                <a:spcPts val="0"/>
              </a:spcBef>
            </a:pPr>
            <a:endParaRPr lang="en-US" dirty="0"/>
          </a:p>
          <a:p>
            <a:pPr marL="0" indent="0">
              <a:lnSpc>
                <a:spcPct val="120000"/>
              </a:lnSpc>
              <a:spcBef>
                <a:spcPts val="0"/>
              </a:spcBef>
              <a:buNone/>
            </a:pPr>
            <a:r>
              <a:rPr lang="en-US" b="1" dirty="0"/>
              <a:t>Which of the following is the most appropriate additional treatment?</a:t>
            </a:r>
            <a:endParaRPr lang="en-US" dirty="0"/>
          </a:p>
          <a:p>
            <a:pPr marL="0" indent="0">
              <a:lnSpc>
                <a:spcPct val="120000"/>
              </a:lnSpc>
              <a:spcBef>
                <a:spcPts val="0"/>
              </a:spcBef>
              <a:buNone/>
            </a:pPr>
            <a:r>
              <a:rPr lang="en-US" dirty="0"/>
              <a:t> </a:t>
            </a:r>
          </a:p>
          <a:p>
            <a:pPr marL="0" indent="0">
              <a:lnSpc>
                <a:spcPct val="120000"/>
              </a:lnSpc>
              <a:spcBef>
                <a:spcPts val="0"/>
              </a:spcBef>
              <a:buNone/>
            </a:pPr>
            <a:r>
              <a:rPr lang="en-US" dirty="0"/>
              <a:t>A. Dulaglutide</a:t>
            </a:r>
          </a:p>
          <a:p>
            <a:pPr marL="0" indent="0">
              <a:lnSpc>
                <a:spcPct val="120000"/>
              </a:lnSpc>
              <a:spcBef>
                <a:spcPts val="0"/>
              </a:spcBef>
              <a:buNone/>
            </a:pPr>
            <a:r>
              <a:rPr lang="en-US" dirty="0"/>
              <a:t>B. Empagliflozin</a:t>
            </a:r>
          </a:p>
          <a:p>
            <a:pPr marL="0" indent="0">
              <a:lnSpc>
                <a:spcPct val="120000"/>
              </a:lnSpc>
              <a:spcBef>
                <a:spcPts val="0"/>
              </a:spcBef>
              <a:buNone/>
            </a:pPr>
            <a:r>
              <a:rPr lang="en-US" dirty="0"/>
              <a:t>C. Pioglitazone</a:t>
            </a:r>
          </a:p>
          <a:p>
            <a:pPr marL="0" indent="0">
              <a:lnSpc>
                <a:spcPct val="120000"/>
              </a:lnSpc>
              <a:spcBef>
                <a:spcPts val="0"/>
              </a:spcBef>
              <a:buNone/>
            </a:pPr>
            <a:r>
              <a:rPr lang="en-US" dirty="0"/>
              <a:t>D. </a:t>
            </a:r>
            <a:r>
              <a:rPr lang="en-US" dirty="0" err="1"/>
              <a:t>Saxagliptin</a:t>
            </a:r>
            <a:endParaRPr lang="en-US" dirty="0"/>
          </a:p>
          <a:p>
            <a:pPr marL="0" indent="0">
              <a:buNone/>
            </a:pPr>
            <a:endParaRPr lang="en-US" dirty="0"/>
          </a:p>
        </p:txBody>
      </p:sp>
    </p:spTree>
    <p:extLst>
      <p:ext uri="{BB962C8B-B14F-4D97-AF65-F5344CB8AC3E}">
        <p14:creationId xmlns:p14="http://schemas.microsoft.com/office/powerpoint/2010/main" val="91767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1D806-43E2-0E31-2E65-689154F67B2F}"/>
              </a:ext>
            </a:extLst>
          </p:cNvPr>
          <p:cNvSpPr>
            <a:spLocks noGrp="1"/>
          </p:cNvSpPr>
          <p:nvPr>
            <p:ph type="title"/>
          </p:nvPr>
        </p:nvSpPr>
        <p:spPr/>
        <p:txBody>
          <a:bodyPr/>
          <a:lstStyle/>
          <a:p>
            <a:r>
              <a:rPr lang="en-US" dirty="0"/>
              <a:t>Question 4.</a:t>
            </a:r>
          </a:p>
        </p:txBody>
      </p:sp>
      <p:sp>
        <p:nvSpPr>
          <p:cNvPr id="3" name="Content Placeholder 2">
            <a:extLst>
              <a:ext uri="{FF2B5EF4-FFF2-40B4-BE49-F238E27FC236}">
                <a16:creationId xmlns:a16="http://schemas.microsoft.com/office/drawing/2014/main" id="{2127B55E-ADFE-8B4E-1000-38368C48C06F}"/>
              </a:ext>
            </a:extLst>
          </p:cNvPr>
          <p:cNvSpPr>
            <a:spLocks noGrp="1"/>
          </p:cNvSpPr>
          <p:nvPr>
            <p:ph sz="half" idx="1"/>
          </p:nvPr>
        </p:nvSpPr>
        <p:spPr/>
        <p:txBody>
          <a:bodyPr>
            <a:normAutofit fontScale="47500" lnSpcReduction="20000"/>
          </a:bodyPr>
          <a:lstStyle/>
          <a:p>
            <a:pPr marL="0" indent="0">
              <a:lnSpc>
                <a:spcPct val="120000"/>
              </a:lnSpc>
              <a:spcBef>
                <a:spcPts val="0"/>
              </a:spcBef>
              <a:buNone/>
            </a:pPr>
            <a:r>
              <a:rPr lang="en-US" sz="2500" dirty="0"/>
              <a:t>A 72-year-old man is evaluated in the hospital for acute kidney injury. He was admitted 4 days ago for decompensated heart failure. On admission, intravenous furosemide was initiated. On hospital day 3, intravenous chlorothiazide was administered. Today, both medications are withheld. Medical history is significant for hypertension, hyperlipidemia, and heart failure with reduced ejection fraction. Other medications are </a:t>
            </a:r>
            <a:r>
              <a:rPr lang="en-US" sz="2500" dirty="0" err="1"/>
              <a:t>carvediolol</a:t>
            </a:r>
            <a:r>
              <a:rPr lang="en-US" sz="2500" dirty="0"/>
              <a:t>, hydralazine isosorbide dinitrate, atorvastatin, and empagliflozin.</a:t>
            </a:r>
          </a:p>
          <a:p>
            <a:pPr marL="0" indent="0">
              <a:lnSpc>
                <a:spcPct val="120000"/>
              </a:lnSpc>
              <a:spcBef>
                <a:spcPts val="0"/>
              </a:spcBef>
              <a:buNone/>
            </a:pPr>
            <a:endParaRPr lang="en-US" sz="2500" dirty="0"/>
          </a:p>
          <a:p>
            <a:pPr marL="0" indent="0">
              <a:lnSpc>
                <a:spcPct val="120000"/>
              </a:lnSpc>
              <a:spcBef>
                <a:spcPts val="0"/>
              </a:spcBef>
              <a:buNone/>
            </a:pPr>
            <a:r>
              <a:rPr lang="en-US" sz="2500" dirty="0"/>
              <a:t>On physical examination, blood pressure is 110/70 mm Hg, pulse rate is 98/min, respiratory rate is 20/min, and oxygen saturation is 96% with the patient breathing 2L/min of oxygen by nasal cannula. Jugular venous pressure is elevated. Cardiopulmonary examination reveals an S3 gallop and crackles over the lower lung fields. There is pitting edema of the lower extremities.</a:t>
            </a:r>
          </a:p>
          <a:p>
            <a:pPr marL="0" indent="0">
              <a:lnSpc>
                <a:spcPct val="120000"/>
              </a:lnSpc>
              <a:spcBef>
                <a:spcPts val="0"/>
              </a:spcBef>
              <a:buNone/>
            </a:pPr>
            <a:r>
              <a:rPr lang="en-US" sz="2500" dirty="0"/>
              <a:t> </a:t>
            </a:r>
          </a:p>
          <a:p>
            <a:pPr marL="0" indent="0">
              <a:lnSpc>
                <a:spcPct val="120000"/>
              </a:lnSpc>
              <a:spcBef>
                <a:spcPts val="0"/>
              </a:spcBef>
              <a:buNone/>
            </a:pPr>
            <a:r>
              <a:rPr lang="en-US" sz="2500" b="1" dirty="0"/>
              <a:t>Laboratory studies on hospital day 4:</a:t>
            </a:r>
            <a:endParaRPr lang="en-US" sz="2500" dirty="0"/>
          </a:p>
          <a:p>
            <a:pPr marL="0" indent="0">
              <a:lnSpc>
                <a:spcPct val="120000"/>
              </a:lnSpc>
              <a:spcBef>
                <a:spcPts val="0"/>
              </a:spcBef>
              <a:buNone/>
            </a:pPr>
            <a:r>
              <a:rPr lang="en-US" sz="2500" dirty="0"/>
              <a:t>B-type natriuretic peptide level: 1300 </a:t>
            </a:r>
            <a:r>
              <a:rPr lang="en-US" sz="2500" dirty="0" err="1"/>
              <a:t>pg</a:t>
            </a:r>
            <a:r>
              <a:rPr lang="en-US" sz="2500" dirty="0"/>
              <a:t>/mL</a:t>
            </a:r>
          </a:p>
          <a:p>
            <a:pPr marL="0" indent="0">
              <a:lnSpc>
                <a:spcPct val="120000"/>
              </a:lnSpc>
              <a:spcBef>
                <a:spcPts val="0"/>
              </a:spcBef>
              <a:buNone/>
            </a:pPr>
            <a:r>
              <a:rPr lang="en-US" sz="2500" dirty="0"/>
              <a:t>Creatinine: 1.9 mg/dL</a:t>
            </a:r>
          </a:p>
          <a:p>
            <a:pPr marL="0" indent="0">
              <a:lnSpc>
                <a:spcPct val="120000"/>
              </a:lnSpc>
              <a:spcBef>
                <a:spcPts val="0"/>
              </a:spcBef>
              <a:buNone/>
            </a:pPr>
            <a:r>
              <a:rPr lang="en-US" sz="2500" dirty="0"/>
              <a:t>       Hospital day 2: 1.5 mg/dL</a:t>
            </a:r>
          </a:p>
          <a:p>
            <a:pPr marL="0" indent="0">
              <a:lnSpc>
                <a:spcPct val="120000"/>
              </a:lnSpc>
              <a:spcBef>
                <a:spcPts val="0"/>
              </a:spcBef>
              <a:buNone/>
            </a:pPr>
            <a:r>
              <a:rPr lang="en-US" sz="2500" dirty="0"/>
              <a:t>       3 months ago: 0.9 mg/dL</a:t>
            </a:r>
          </a:p>
          <a:p>
            <a:pPr marL="0" indent="0">
              <a:buNone/>
            </a:pPr>
            <a:endParaRPr lang="en-US" sz="1000" dirty="0"/>
          </a:p>
        </p:txBody>
      </p:sp>
      <p:sp>
        <p:nvSpPr>
          <p:cNvPr id="4" name="Content Placeholder 3">
            <a:extLst>
              <a:ext uri="{FF2B5EF4-FFF2-40B4-BE49-F238E27FC236}">
                <a16:creationId xmlns:a16="http://schemas.microsoft.com/office/drawing/2014/main" id="{A89CC7EB-446D-B505-87DA-4AFEC0125A85}"/>
              </a:ext>
            </a:extLst>
          </p:cNvPr>
          <p:cNvSpPr>
            <a:spLocks noGrp="1"/>
          </p:cNvSpPr>
          <p:nvPr>
            <p:ph sz="half" idx="2"/>
          </p:nvPr>
        </p:nvSpPr>
        <p:spPr/>
        <p:txBody>
          <a:bodyPr>
            <a:normAutofit fontScale="47500" lnSpcReduction="20000"/>
          </a:bodyPr>
          <a:lstStyle/>
          <a:p>
            <a:pPr marL="0" indent="0">
              <a:lnSpc>
                <a:spcPct val="120000"/>
              </a:lnSpc>
              <a:spcBef>
                <a:spcPts val="0"/>
              </a:spcBef>
              <a:buNone/>
            </a:pPr>
            <a:r>
              <a:rPr lang="en-US" dirty="0"/>
              <a:t>Sodium: 128 </a:t>
            </a:r>
            <a:r>
              <a:rPr lang="en-US" dirty="0" err="1"/>
              <a:t>mEq</a:t>
            </a:r>
            <a:r>
              <a:rPr lang="en-US" dirty="0"/>
              <a:t>/L</a:t>
            </a:r>
          </a:p>
          <a:p>
            <a:pPr marL="0" indent="0">
              <a:lnSpc>
                <a:spcPct val="120000"/>
              </a:lnSpc>
              <a:spcBef>
                <a:spcPts val="0"/>
              </a:spcBef>
              <a:buNone/>
            </a:pPr>
            <a:r>
              <a:rPr lang="en-US" dirty="0"/>
              <a:t>Potassium: 5.2 </a:t>
            </a:r>
            <a:r>
              <a:rPr lang="en-US" dirty="0" err="1"/>
              <a:t>mEq</a:t>
            </a:r>
            <a:r>
              <a:rPr lang="en-US" dirty="0"/>
              <a:t>/L</a:t>
            </a:r>
          </a:p>
          <a:p>
            <a:pPr marL="0" indent="0">
              <a:lnSpc>
                <a:spcPct val="120000"/>
              </a:lnSpc>
              <a:spcBef>
                <a:spcPts val="0"/>
              </a:spcBef>
              <a:buNone/>
            </a:pPr>
            <a:r>
              <a:rPr lang="en-US" dirty="0"/>
              <a:t>Urinalysis: Specific gravity: 1.030; 1+ protein</a:t>
            </a:r>
          </a:p>
          <a:p>
            <a:pPr marL="0" indent="0">
              <a:lnSpc>
                <a:spcPct val="120000"/>
              </a:lnSpc>
              <a:spcBef>
                <a:spcPts val="0"/>
              </a:spcBef>
              <a:buNone/>
            </a:pPr>
            <a:r>
              <a:rPr lang="en-US" dirty="0"/>
              <a:t>Urine output: 800 mL/24 hours</a:t>
            </a:r>
          </a:p>
          <a:p>
            <a:pPr marL="0" indent="0">
              <a:lnSpc>
                <a:spcPct val="120000"/>
              </a:lnSpc>
              <a:spcBef>
                <a:spcPts val="0"/>
              </a:spcBef>
              <a:buNone/>
            </a:pPr>
            <a:r>
              <a:rPr lang="en-US" dirty="0"/>
              <a:t>Urine sodium: &lt; 20 </a:t>
            </a:r>
            <a:r>
              <a:rPr lang="en-US" dirty="0" err="1"/>
              <a:t>mEq</a:t>
            </a:r>
            <a:r>
              <a:rPr lang="en-US" dirty="0"/>
              <a:t>/L</a:t>
            </a:r>
          </a:p>
          <a:p>
            <a:pPr marL="0" indent="0">
              <a:lnSpc>
                <a:spcPct val="120000"/>
              </a:lnSpc>
              <a:spcBef>
                <a:spcPts val="0"/>
              </a:spcBef>
              <a:buNone/>
            </a:pPr>
            <a:r>
              <a:rPr lang="en-US" dirty="0"/>
              <a:t> </a:t>
            </a:r>
          </a:p>
          <a:p>
            <a:pPr marL="0" indent="0">
              <a:lnSpc>
                <a:spcPct val="120000"/>
              </a:lnSpc>
              <a:spcBef>
                <a:spcPts val="0"/>
              </a:spcBef>
              <a:buNone/>
            </a:pPr>
            <a:r>
              <a:rPr lang="en-US" dirty="0"/>
              <a:t>Today, an echocardiogram shows a left ventricular ejection fraction of 35% and less than 50% collapse of the inferior vena cava with inspiration.</a:t>
            </a:r>
          </a:p>
          <a:p>
            <a:pPr marL="0" indent="0">
              <a:lnSpc>
                <a:spcPct val="120000"/>
              </a:lnSpc>
              <a:spcBef>
                <a:spcPts val="0"/>
              </a:spcBef>
              <a:buNone/>
            </a:pPr>
            <a:r>
              <a:rPr lang="en-US" dirty="0"/>
              <a:t> </a:t>
            </a:r>
          </a:p>
          <a:p>
            <a:pPr marL="0" indent="0">
              <a:lnSpc>
                <a:spcPct val="120000"/>
              </a:lnSpc>
              <a:spcBef>
                <a:spcPts val="0"/>
              </a:spcBef>
              <a:buNone/>
            </a:pPr>
            <a:r>
              <a:rPr lang="en-US" b="1" dirty="0"/>
              <a:t>Which of the following is the most appropriate management?</a:t>
            </a:r>
            <a:endParaRPr lang="en-US" dirty="0"/>
          </a:p>
          <a:p>
            <a:pPr marL="0" indent="0">
              <a:lnSpc>
                <a:spcPct val="120000"/>
              </a:lnSpc>
              <a:spcBef>
                <a:spcPts val="0"/>
              </a:spcBef>
              <a:buNone/>
            </a:pPr>
            <a:r>
              <a:rPr lang="en-US" dirty="0"/>
              <a:t> </a:t>
            </a:r>
          </a:p>
          <a:p>
            <a:pPr marL="0" indent="0">
              <a:lnSpc>
                <a:spcPct val="120000"/>
              </a:lnSpc>
              <a:spcBef>
                <a:spcPts val="0"/>
              </a:spcBef>
              <a:buNone/>
            </a:pPr>
            <a:r>
              <a:rPr lang="en-US" dirty="0"/>
              <a:t>A. Infuse 0.9% saline</a:t>
            </a:r>
          </a:p>
          <a:p>
            <a:pPr marL="0" indent="0">
              <a:lnSpc>
                <a:spcPct val="120000"/>
              </a:lnSpc>
              <a:spcBef>
                <a:spcPts val="0"/>
              </a:spcBef>
              <a:buNone/>
            </a:pPr>
            <a:r>
              <a:rPr lang="en-US" dirty="0"/>
              <a:t>B. Perform ultrafiltration</a:t>
            </a:r>
          </a:p>
          <a:p>
            <a:pPr marL="0" indent="0">
              <a:lnSpc>
                <a:spcPct val="120000"/>
              </a:lnSpc>
              <a:spcBef>
                <a:spcPts val="0"/>
              </a:spcBef>
              <a:buNone/>
            </a:pPr>
            <a:r>
              <a:rPr lang="en-US" dirty="0"/>
              <a:t>C. Restart furosemide and chlorothiazide at higher doses</a:t>
            </a:r>
          </a:p>
          <a:p>
            <a:pPr marL="0" indent="0">
              <a:lnSpc>
                <a:spcPct val="120000"/>
              </a:lnSpc>
              <a:spcBef>
                <a:spcPts val="0"/>
              </a:spcBef>
              <a:buNone/>
            </a:pPr>
            <a:r>
              <a:rPr lang="en-US" dirty="0"/>
              <a:t>D Continue current management</a:t>
            </a:r>
          </a:p>
          <a:p>
            <a:pPr marL="0" indent="0">
              <a:lnSpc>
                <a:spcPct val="120000"/>
              </a:lnSpc>
              <a:spcBef>
                <a:spcPts val="0"/>
              </a:spcBef>
              <a:buNone/>
            </a:pPr>
            <a:r>
              <a:rPr lang="en-US" dirty="0"/>
              <a:t> </a:t>
            </a:r>
          </a:p>
          <a:p>
            <a:pPr marL="0" indent="0">
              <a:buNone/>
            </a:pPr>
            <a:endParaRPr lang="en-US" dirty="0"/>
          </a:p>
        </p:txBody>
      </p:sp>
    </p:spTree>
    <p:extLst>
      <p:ext uri="{BB962C8B-B14F-4D97-AF65-F5344CB8AC3E}">
        <p14:creationId xmlns:p14="http://schemas.microsoft.com/office/powerpoint/2010/main" val="606063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59945-FEB6-9C8F-ED5D-E6FEA258E083}"/>
              </a:ext>
            </a:extLst>
          </p:cNvPr>
          <p:cNvSpPr>
            <a:spLocks noGrp="1"/>
          </p:cNvSpPr>
          <p:nvPr>
            <p:ph type="title"/>
          </p:nvPr>
        </p:nvSpPr>
        <p:spPr/>
        <p:txBody>
          <a:bodyPr/>
          <a:lstStyle/>
          <a:p>
            <a:r>
              <a:rPr lang="en-US" dirty="0"/>
              <a:t>Question 5. </a:t>
            </a:r>
          </a:p>
        </p:txBody>
      </p:sp>
      <p:sp>
        <p:nvSpPr>
          <p:cNvPr id="5" name="Content Placeholder 4">
            <a:extLst>
              <a:ext uri="{FF2B5EF4-FFF2-40B4-BE49-F238E27FC236}">
                <a16:creationId xmlns:a16="http://schemas.microsoft.com/office/drawing/2014/main" id="{ED588233-BFD7-5169-DEBD-227F9C7C5699}"/>
              </a:ext>
            </a:extLst>
          </p:cNvPr>
          <p:cNvSpPr>
            <a:spLocks noGrp="1"/>
          </p:cNvSpPr>
          <p:nvPr>
            <p:ph idx="1"/>
          </p:nvPr>
        </p:nvSpPr>
        <p:spPr/>
        <p:txBody>
          <a:bodyPr>
            <a:normAutofit fontScale="55000" lnSpcReduction="20000"/>
          </a:bodyPr>
          <a:lstStyle/>
          <a:p>
            <a:pPr marL="0" indent="0">
              <a:lnSpc>
                <a:spcPct val="120000"/>
              </a:lnSpc>
              <a:spcBef>
                <a:spcPts val="0"/>
              </a:spcBef>
              <a:buNone/>
            </a:pPr>
            <a:r>
              <a:rPr lang="en-US" dirty="0"/>
              <a:t>A 54-year-old man is evaluated in the emergency department for dyspnea. He has a history of heart failure with reduced ejection fraction (EF 25%). Over the past 2 weeks, he has had progressive dyspnea that has not responded to escalating doses of furosemide. He now has dyspnea with minimal exertion. He has orthopnea but no chest pain. Three years ago, he had an implantable cardioverter-defibrillator placed. The rest of his medical history is unremarkable. Medications are furosemide, carvedilol, spironolactone, valsartan-sacubitril, and dapagliflozin. </a:t>
            </a:r>
          </a:p>
          <a:p>
            <a:pPr marL="0" indent="0">
              <a:lnSpc>
                <a:spcPct val="120000"/>
              </a:lnSpc>
              <a:spcBef>
                <a:spcPts val="0"/>
              </a:spcBef>
              <a:buNone/>
            </a:pPr>
            <a:r>
              <a:rPr lang="en-US" dirty="0"/>
              <a:t> </a:t>
            </a:r>
          </a:p>
          <a:p>
            <a:pPr marL="0" indent="0">
              <a:lnSpc>
                <a:spcPct val="120000"/>
              </a:lnSpc>
              <a:spcBef>
                <a:spcPts val="0"/>
              </a:spcBef>
              <a:buNone/>
            </a:pPr>
            <a:r>
              <a:rPr lang="en-US" dirty="0"/>
              <a:t>On physical examination, blood pressure is 106/72 mm Hg, and pulse rate is 88/min. Jugular venous distention is present 10 cm above the clavicle. Cardiopulmonary examination reveals bibasilar crackles one third above the lung bases and an S3. Lower extremity edema is noted extending above the knees. </a:t>
            </a:r>
          </a:p>
          <a:p>
            <a:pPr marL="0" indent="0">
              <a:lnSpc>
                <a:spcPct val="120000"/>
              </a:lnSpc>
              <a:spcBef>
                <a:spcPts val="0"/>
              </a:spcBef>
              <a:buNone/>
            </a:pPr>
            <a:r>
              <a:rPr lang="en-US" dirty="0"/>
              <a:t> </a:t>
            </a:r>
          </a:p>
          <a:p>
            <a:pPr marL="0" indent="0">
              <a:lnSpc>
                <a:spcPct val="120000"/>
              </a:lnSpc>
              <a:spcBef>
                <a:spcPts val="0"/>
              </a:spcBef>
              <a:buNone/>
            </a:pPr>
            <a:r>
              <a:rPr lang="en-US" b="1" dirty="0"/>
              <a:t>Which of the following is the most appropriate next step in treatment?</a:t>
            </a:r>
            <a:endParaRPr lang="en-US" dirty="0"/>
          </a:p>
          <a:p>
            <a:pPr marL="0" indent="0">
              <a:lnSpc>
                <a:spcPct val="120000"/>
              </a:lnSpc>
              <a:spcBef>
                <a:spcPts val="0"/>
              </a:spcBef>
              <a:buNone/>
            </a:pPr>
            <a:r>
              <a:rPr lang="en-US" dirty="0"/>
              <a:t> </a:t>
            </a:r>
          </a:p>
          <a:p>
            <a:pPr marL="0" indent="0">
              <a:lnSpc>
                <a:spcPct val="120000"/>
              </a:lnSpc>
              <a:spcBef>
                <a:spcPts val="0"/>
              </a:spcBef>
              <a:buNone/>
            </a:pPr>
            <a:r>
              <a:rPr lang="en-US" dirty="0"/>
              <a:t>A. Start dopamine</a:t>
            </a:r>
          </a:p>
          <a:p>
            <a:pPr marL="0" indent="0">
              <a:lnSpc>
                <a:spcPct val="120000"/>
              </a:lnSpc>
              <a:spcBef>
                <a:spcPts val="0"/>
              </a:spcBef>
              <a:buNone/>
            </a:pPr>
            <a:r>
              <a:rPr lang="en-US" dirty="0"/>
              <a:t>B. Start intravenous furosemide at twice the daily outpatient oral dosage </a:t>
            </a:r>
          </a:p>
          <a:p>
            <a:pPr marL="0" indent="0">
              <a:lnSpc>
                <a:spcPct val="120000"/>
              </a:lnSpc>
              <a:spcBef>
                <a:spcPts val="0"/>
              </a:spcBef>
              <a:buNone/>
            </a:pPr>
            <a:r>
              <a:rPr lang="en-US" dirty="0"/>
              <a:t>C. Start metolazone</a:t>
            </a:r>
          </a:p>
          <a:p>
            <a:pPr marL="0" indent="0">
              <a:lnSpc>
                <a:spcPct val="120000"/>
              </a:lnSpc>
              <a:spcBef>
                <a:spcPts val="0"/>
              </a:spcBef>
              <a:buNone/>
            </a:pPr>
            <a:r>
              <a:rPr lang="en-US" dirty="0"/>
              <a:t>D. Switch valsartan-sacubitril to enalapril</a:t>
            </a:r>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32820977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TotalTime>
  <Words>977</Words>
  <Application>Microsoft Macintosh PowerPoint</Application>
  <PresentationFormat>Widescreen</PresentationFormat>
  <Paragraphs>88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November 18, 2025 </vt:lpstr>
      <vt:lpstr>Question 1.</vt:lpstr>
      <vt:lpstr>Question 2. </vt:lpstr>
      <vt:lpstr>Question 3.</vt:lpstr>
      <vt:lpstr>Question 4.</vt:lpstr>
      <vt:lpstr>Question 5.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Ron Shinar</dc:creator>
  <cp:lastModifiedBy>Ron Shinar</cp:lastModifiedBy>
  <cp:revision>1</cp:revision>
  <dcterms:created xsi:type="dcterms:W3CDTF">2025-11-14T20:18:48Z</dcterms:created>
  <dcterms:modified xsi:type="dcterms:W3CDTF">2025-11-14T20:26:56Z</dcterms:modified>
</cp:coreProperties>
</file>