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60" r:id="rId9"/>
    <p:sldId id="258" r:id="rId10"/>
    <p:sldId id="265" r:id="rId11"/>
    <p:sldId id="271" r:id="rId12"/>
    <p:sldId id="262" r:id="rId13"/>
    <p:sldId id="264" r:id="rId14"/>
    <p:sldId id="261" r:id="rId15"/>
    <p:sldId id="272" r:id="rId16"/>
    <p:sldId id="263" r:id="rId17"/>
    <p:sldId id="273" r:id="rId18"/>
    <p:sldId id="275" r:id="rId19"/>
    <p:sldId id="276" r:id="rId20"/>
    <p:sldId id="279" r:id="rId21"/>
    <p:sldId id="274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8" y="-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F2BBC-14A2-A394-3C4E-AB5047BCF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0BB381-CFC7-FC4A-4AD4-49EFBB924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4D8368-6DB3-ADF6-6758-8ED97C7B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54E-0C9C-4ADC-8471-837021BF3E03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5C030-0F42-7D91-A591-E35C7AA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6330C-C1DB-4C1D-61F1-7A72BA25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50B3-0A87-4497-A46A-65C6F3CE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6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6DB31-0DCE-1B0B-03E0-D14A5F6C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4B8BFB-4B0F-6DF7-BA17-174EF6407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7B17A-303F-A115-9D01-94824085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54E-0C9C-4ADC-8471-837021BF3E03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CCE8A5-8C14-06AA-1FE2-489DED80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A703BC-0135-A727-32D4-5A090998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50B3-0A87-4497-A46A-65C6F3CE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7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B55626-7F56-364B-0AF4-7A2D6A998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501B98-2198-C5DC-620D-D2EA8EDEB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14828D-1D9E-194D-5767-A7E5FBAD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54E-0C9C-4ADC-8471-837021BF3E03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D3CFAC-C8A0-5DC6-4D06-DE73ACB5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A2AC3C-1BC5-D657-3A58-EAF015DB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50B3-0A87-4497-A46A-65C6F3CE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4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DB970-C90B-2FA3-6CC4-E05EDD66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4526D-F3B1-028C-09A3-CC21494BD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9B0CA5-5C92-1E8C-CA71-985DBA7D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54E-0C9C-4ADC-8471-837021BF3E03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0C1ADA-73A5-4106-E182-E4A52CA8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DA6D7A-B0D5-7095-477B-AFF9F67B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50B3-0A87-4497-A46A-65C6F3CE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6A532-3852-388B-515F-43F62280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1C16AB-A7F4-DF1F-DCDE-52F9EE6D2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EB13A1-2F7D-0F0B-1381-266DACCB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54E-0C9C-4ADC-8471-837021BF3E03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FEDE3B-20E6-A548-B144-1E70CA36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384743-1FE2-0B44-4F29-5E55E45F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50B3-0A87-4497-A46A-65C6F3CE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2B994-961B-57A7-1367-351DE026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9E6127-E000-3C66-5F6D-37C184A27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B723FA-832D-B324-7F52-A417304F8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17480E-D642-2B0C-CDEC-7095E552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54E-0C9C-4ADC-8471-837021BF3E03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1F2C31-D0BA-7EEE-1CAF-B00CB573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B78E83-EBBD-B233-0B29-AB45B4B2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50B3-0A87-4497-A46A-65C6F3CE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7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BBDD0-21F7-C5B9-0F22-E2A372F0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3CA7C6-AEF2-C61A-5C16-F4C67898B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34C3F4-E29C-47D9-7390-B29D3344D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8D2369-D367-A104-02BC-CD74ED0BB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A646AA-6673-0247-DFD5-7EBF6390A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0FF2D6-9399-BE30-5530-E06AEA1D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54E-0C9C-4ADC-8471-837021BF3E03}" type="datetimeFigureOut">
              <a:rPr lang="en-US" smtClean="0"/>
              <a:t>7/5/23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278EFD-4400-7821-9B16-C46B8093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9D1638-A741-4DB8-BDE1-7285482A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50B3-0A87-4497-A46A-65C6F3CE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3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8E7E4-D4F4-5F85-447B-5AC43179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8FCFE7-5F63-8C12-2169-48CDC494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54E-0C9C-4ADC-8471-837021BF3E03}" type="datetimeFigureOut">
              <a:rPr lang="en-US" smtClean="0"/>
              <a:t>7/5/23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72BE07-2061-CCC5-BB7F-A0635215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7769F2-4A57-7FD5-401B-7BBE0C5F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50B3-0A87-4497-A46A-65C6F3CE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ED91B0-1E94-4CFC-CE46-9A7C5F9D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54E-0C9C-4ADC-8471-837021BF3E03}" type="datetimeFigureOut">
              <a:rPr lang="en-US" smtClean="0"/>
              <a:t>7/5/23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A3A29B-2E24-D420-CBBE-84B490FE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06191-1BA5-7EB1-5F91-BE4CEF48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50B3-0A87-4497-A46A-65C6F3CE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0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E2D7E-7A97-4E70-498A-F73B7A1A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AE3D88-DABD-5EE7-4FE7-1123DC0DA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22A112-7190-25AE-2AA0-BC4F3E080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02E553-9F45-FFF1-8458-982494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54E-0C9C-4ADC-8471-837021BF3E03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6D95E0-24AA-ACA8-D3C4-C28ECF68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86EEA8-42AA-BFC6-5B22-CFF1F9F8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50B3-0A87-4497-A46A-65C6F3CE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4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9DD7F-D6FF-7A30-EFC0-2A3F607C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FDCBF8-B7AF-A07F-AF2D-164F5C27E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DBA3C1-679D-674D-E5CD-C2E5659E2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E5769B-CF07-B353-035C-BF04D551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54E-0C9C-4ADC-8471-837021BF3E03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936AA9-3027-7FC2-52BE-671E5504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ADB73A-D675-B9BB-9790-5BA4A647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50B3-0A87-4497-A46A-65C6F3CE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9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876617-BAB3-043D-77F0-8512A290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EC7F2B-3163-AA04-5A21-EC4C40933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C47D8E-DA4F-16F0-A2B9-C62CF76E8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8E54E-0C9C-4ADC-8471-837021BF3E03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7A8DA1-1DBC-71AB-C03F-030138DCA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A864C0-5DDA-B6D2-71A1-A7BE3A31C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50B3-0A87-4497-A46A-65C6F3CE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7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5B7CA-2780-6FFE-E1AB-F572167C8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 Bootcamp: Anticoagulation and Blood Products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2A2EB1-3E57-C0D6-8E35-C661B624D3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Ahsan Kamal</a:t>
            </a:r>
          </a:p>
          <a:p>
            <a:r>
              <a:rPr lang="en-US" dirty="0"/>
              <a:t>7/5/2023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0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F3B30-7E7F-2197-4C15-FB46D11E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Periop</a:t>
            </a:r>
            <a:r>
              <a:rPr lang="en-US" dirty="0" smtClean="0"/>
              <a:t>/Bridging </a:t>
            </a:r>
            <a:r>
              <a:rPr lang="en-US" dirty="0"/>
              <a:t>Anticoagulation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556182-BCCC-1038-3B8A-64821A3A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AC for most surgical procedures except low risk (cataract, </a:t>
            </a:r>
            <a:r>
              <a:rPr lang="en-US" dirty="0" err="1" smtClean="0"/>
              <a:t>derm</a:t>
            </a:r>
            <a:r>
              <a:rPr lang="en-US" dirty="0" smtClean="0"/>
              <a:t>, +/- endoscopy)</a:t>
            </a:r>
          </a:p>
          <a:p>
            <a:r>
              <a:rPr lang="en-US" dirty="0" smtClean="0"/>
              <a:t>Stop warfarin 5 days before and start </a:t>
            </a:r>
            <a:r>
              <a:rPr lang="en-US" dirty="0" err="1" smtClean="0"/>
              <a:t>hep</a:t>
            </a:r>
            <a:r>
              <a:rPr lang="en-US" dirty="0" smtClean="0"/>
              <a:t> 36 </a:t>
            </a:r>
            <a:r>
              <a:rPr lang="en-US" dirty="0" err="1" smtClean="0"/>
              <a:t>hrs</a:t>
            </a:r>
            <a:r>
              <a:rPr lang="en-US" dirty="0" smtClean="0"/>
              <a:t> after starting, stop </a:t>
            </a:r>
            <a:r>
              <a:rPr lang="en-US" dirty="0" err="1" smtClean="0"/>
              <a:t>hep</a:t>
            </a:r>
            <a:r>
              <a:rPr lang="en-US" dirty="0" smtClean="0"/>
              <a:t> 12-24 </a:t>
            </a:r>
            <a:r>
              <a:rPr lang="en-US" dirty="0" err="1" smtClean="0"/>
              <a:t>hrs</a:t>
            </a:r>
            <a:r>
              <a:rPr lang="en-US" dirty="0" smtClean="0"/>
              <a:t> before, resume warfarin 24 </a:t>
            </a:r>
            <a:r>
              <a:rPr lang="en-US" dirty="0" err="1" smtClean="0"/>
              <a:t>hrs</a:t>
            </a:r>
            <a:r>
              <a:rPr lang="en-US" dirty="0" smtClean="0"/>
              <a:t> after</a:t>
            </a:r>
          </a:p>
          <a:p>
            <a:r>
              <a:rPr lang="en-US" dirty="0" smtClean="0"/>
              <a:t>Stop DOAC 1-2 days before, resume 24 </a:t>
            </a:r>
            <a:r>
              <a:rPr lang="en-US" dirty="0" err="1" smtClean="0"/>
              <a:t>hrs</a:t>
            </a:r>
            <a:r>
              <a:rPr lang="en-US" dirty="0" smtClean="0"/>
              <a:t> after</a:t>
            </a:r>
          </a:p>
          <a:p>
            <a:r>
              <a:rPr lang="en-US" dirty="0" smtClean="0"/>
              <a:t>Bridge if high risk (most mechanical valves, CHADS2 score &gt; 4, rheumatic heart disease, recent VTE)</a:t>
            </a:r>
          </a:p>
        </p:txBody>
      </p:sp>
    </p:spTree>
    <p:extLst>
      <p:ext uri="{BB962C8B-B14F-4D97-AF65-F5344CB8AC3E}">
        <p14:creationId xmlns:p14="http://schemas.microsoft.com/office/powerpoint/2010/main" val="411407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1AD0550-06A4-5B9D-7BB8-7099DA1E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Doses To Know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1B42564-7BAA-9368-682C-FFC7C533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Afib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Apixaban either 5 mg BID or 2.5 mg BID (next slide)</a:t>
            </a:r>
          </a:p>
          <a:p>
            <a:pPr lvl="1"/>
            <a:r>
              <a:rPr lang="en-US" dirty="0"/>
              <a:t>Xarelto 20 mg or 15 mg QD (renal status)</a:t>
            </a:r>
          </a:p>
          <a:p>
            <a:r>
              <a:rPr lang="en-US" dirty="0"/>
              <a:t>For PE/DVT:</a:t>
            </a:r>
          </a:p>
          <a:p>
            <a:pPr lvl="1"/>
            <a:r>
              <a:rPr lang="en-US" dirty="0"/>
              <a:t>Apixaban 10 mg BID for first 7 days, then 5 mg BID</a:t>
            </a:r>
          </a:p>
          <a:p>
            <a:pPr lvl="1"/>
            <a:r>
              <a:rPr lang="en-US" dirty="0"/>
              <a:t>Rivaroxaban 15 mg BID for first 21 days then 20 mg QD</a:t>
            </a:r>
          </a:p>
          <a:p>
            <a:r>
              <a:rPr lang="en-US" dirty="0"/>
              <a:t>Remember the DVT doses: </a:t>
            </a:r>
            <a:r>
              <a:rPr lang="en-US" dirty="0" err="1"/>
              <a:t>Lovenox</a:t>
            </a:r>
            <a:r>
              <a:rPr lang="en-US" dirty="0"/>
              <a:t> 40 mg QD (BID if obese) and Heparin 5000 units TID</a:t>
            </a:r>
          </a:p>
          <a:p>
            <a:r>
              <a:rPr lang="en-US" dirty="0"/>
              <a:t>Therapeutic </a:t>
            </a:r>
            <a:r>
              <a:rPr lang="en-US" dirty="0" err="1"/>
              <a:t>Lovenox</a:t>
            </a:r>
            <a:r>
              <a:rPr lang="en-US" dirty="0"/>
              <a:t>: 1 mg/kg BID (often used if PO not option)</a:t>
            </a:r>
          </a:p>
        </p:txBody>
      </p:sp>
    </p:spTree>
    <p:extLst>
      <p:ext uri="{BB962C8B-B14F-4D97-AF65-F5344CB8AC3E}">
        <p14:creationId xmlns:p14="http://schemas.microsoft.com/office/powerpoint/2010/main" val="238032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60899-7D29-DBBE-FD32-A76D50FC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Apixaban Dose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CC458A-C04C-2E82-5D20-BB4ED2DC3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963394-242A-D76C-064A-5E0B9706F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" y="1825625"/>
            <a:ext cx="105918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9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769263-1A72-2AE2-F03E-6CE622FF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Heparin </a:t>
            </a:r>
            <a:r>
              <a:rPr lang="en-US" dirty="0" err="1"/>
              <a:t>ggt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AE3E55-914A-AD0A-1633-DF9569C95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ordering two options: ACS protocol vs PE/DVT protocol</a:t>
            </a:r>
          </a:p>
          <a:p>
            <a:pPr lvl="1"/>
            <a:r>
              <a:rPr lang="en-US" dirty="0"/>
              <a:t>Both involve bolus + basal rate, but ACS is slightly lower</a:t>
            </a:r>
          </a:p>
          <a:p>
            <a:r>
              <a:rPr lang="en-US" dirty="0"/>
              <a:t>Advantage is that it can be turned on/off quickly. So commonly used for pts undergoing procedure, or if there is concern may bleed, etc. Often will put them on this first then transition to DOAC</a:t>
            </a:r>
          </a:p>
          <a:p>
            <a:r>
              <a:rPr lang="en-US" dirty="0"/>
              <a:t>Very common scenario at VA-</a:t>
            </a:r>
            <a:r>
              <a:rPr lang="en-US" dirty="0" err="1"/>
              <a:t>pt</a:t>
            </a:r>
            <a:r>
              <a:rPr lang="en-US" dirty="0"/>
              <a:t> w/CP, some concerning signs, cards recommends put on Hep </a:t>
            </a:r>
            <a:r>
              <a:rPr lang="en-US" dirty="0" err="1"/>
              <a:t>ggt</a:t>
            </a:r>
            <a:r>
              <a:rPr lang="en-US" dirty="0"/>
              <a:t> and will see in AM</a:t>
            </a:r>
          </a:p>
          <a:p>
            <a:r>
              <a:rPr lang="en-US" dirty="0"/>
              <a:t>Titrated to anti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lvls</a:t>
            </a:r>
            <a:r>
              <a:rPr lang="en-US" dirty="0"/>
              <a:t>. But if </a:t>
            </a:r>
            <a:r>
              <a:rPr lang="en-US" dirty="0" err="1"/>
              <a:t>pt</a:t>
            </a:r>
            <a:r>
              <a:rPr lang="en-US" dirty="0"/>
              <a:t> was on DOAC not an option, generally use PTT instead</a:t>
            </a:r>
          </a:p>
          <a:p>
            <a:r>
              <a:rPr lang="en-US" dirty="0"/>
              <a:t>Remember Hep is a classic drug that can cause hyper K</a:t>
            </a:r>
          </a:p>
        </p:txBody>
      </p:sp>
    </p:spTree>
    <p:extLst>
      <p:ext uri="{BB962C8B-B14F-4D97-AF65-F5344CB8AC3E}">
        <p14:creationId xmlns:p14="http://schemas.microsoft.com/office/powerpoint/2010/main" val="211309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4FD6F9C-9F0C-1759-38FF-206F87E8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Heparin Induced Thrombocytopenia (HIT)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6BE45BD-5941-4E74-B452-ABA93C9953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Unclear why but pts develop </a:t>
            </a:r>
            <a:r>
              <a:rPr lang="en-US" dirty="0" err="1"/>
              <a:t>autoab</a:t>
            </a:r>
            <a:r>
              <a:rPr lang="en-US" dirty="0"/>
              <a:t> to PF4 complexed with Hep, leads to </a:t>
            </a:r>
            <a:r>
              <a:rPr lang="en-US" dirty="0" err="1"/>
              <a:t>plt</a:t>
            </a:r>
            <a:r>
              <a:rPr lang="en-US" dirty="0"/>
              <a:t> activation</a:t>
            </a:r>
          </a:p>
          <a:p>
            <a:r>
              <a:rPr lang="en-US" dirty="0"/>
              <a:t>Low risk, no additional testing, ok to continue</a:t>
            </a:r>
          </a:p>
          <a:p>
            <a:r>
              <a:rPr lang="en-US" dirty="0"/>
              <a:t>Intermediate to high risk, switch agents (usually DTI like dabigatran or </a:t>
            </a:r>
            <a:r>
              <a:rPr lang="en-US" dirty="0" err="1"/>
              <a:t>bivalrudin</a:t>
            </a:r>
            <a:r>
              <a:rPr lang="en-US" dirty="0"/>
              <a:t>), pursue testing</a:t>
            </a:r>
          </a:p>
          <a:p>
            <a:r>
              <a:rPr lang="en-US" dirty="0"/>
              <a:t>PF4 ab very sensitive but not specific. Confirm w/serotonin release assay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382BF27A-63AA-469D-F320-80A6A9CA9A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0C49B4-0DCA-6697-E2B6-C45484DF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521" y="1807256"/>
            <a:ext cx="4464279" cy="43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A9CFE75-50BE-A750-37E3-0DA49A51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Warfarin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56D6376-2A55-3DD6-C60D-D55EBBD32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Inhibits Vit K dependent synthesis of clotting factors</a:t>
            </a:r>
          </a:p>
          <a:p>
            <a:r>
              <a:rPr lang="en-US" dirty="0"/>
              <a:t>Factor II, VII, IX and X plus protein C and S</a:t>
            </a:r>
          </a:p>
          <a:p>
            <a:r>
              <a:rPr lang="en-US" dirty="0"/>
              <a:t>Major CYP interactions (every drug under the sun)</a:t>
            </a:r>
          </a:p>
          <a:p>
            <a:r>
              <a:rPr lang="en-US" dirty="0"/>
              <a:t>Requires routine </a:t>
            </a:r>
            <a:r>
              <a:rPr lang="en-US" dirty="0" err="1"/>
              <a:t>lvl</a:t>
            </a:r>
            <a:r>
              <a:rPr lang="en-US" dirty="0"/>
              <a:t> monitoring by pharmacy</a:t>
            </a:r>
          </a:p>
          <a:p>
            <a:r>
              <a:rPr lang="en-US" dirty="0"/>
              <a:t>After starting may initially be hypercoagulable, generally do not need to bridge but may have to consider in high risk pts</a:t>
            </a:r>
          </a:p>
          <a:p>
            <a:pPr lvl="1"/>
            <a:r>
              <a:rPr lang="en-US" dirty="0"/>
              <a:t>C and S have shortest half </a:t>
            </a:r>
            <a:r>
              <a:rPr lang="en-US" dirty="0" err="1"/>
              <a:t>lves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B43B7-E451-4E9A-E68D-DE2EE729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Warfarin Reversal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A14995-7F05-6D7C-208E-A959730AC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F93666-CCA6-9917-6466-579EC6CF8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8443823" cy="501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7D2DA-3782-0503-F68E-C1E2C655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Transfusing Blood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77834-47BA-37F8-E616-7467A5E9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commonly RBC and </a:t>
            </a:r>
            <a:r>
              <a:rPr lang="en-US" dirty="0" err="1"/>
              <a:t>plt</a:t>
            </a:r>
            <a:r>
              <a:rPr lang="en-US" dirty="0"/>
              <a:t>. Rarely will transfuse WBC (generally will use Neupogen in select cases for low WBC)</a:t>
            </a:r>
          </a:p>
          <a:p>
            <a:r>
              <a:rPr lang="en-US" dirty="0"/>
              <a:t>Don’t necessarily have to recheck the same day, </a:t>
            </a:r>
            <a:r>
              <a:rPr lang="en-US" dirty="0" err="1"/>
              <a:t>ie</a:t>
            </a:r>
            <a:r>
              <a:rPr lang="en-US" dirty="0"/>
              <a:t> can wait for morning labs. Often we will recheck later but make sure to wait at least 1-2 </a:t>
            </a:r>
            <a:r>
              <a:rPr lang="en-US" dirty="0" err="1"/>
              <a:t>hrs</a:t>
            </a:r>
            <a:r>
              <a:rPr lang="en-US" dirty="0"/>
              <a:t> post transfusion</a:t>
            </a:r>
          </a:p>
          <a:p>
            <a:r>
              <a:rPr lang="en-US" dirty="0"/>
              <a:t>Different protocol for ordering at Banner vs VA</a:t>
            </a:r>
          </a:p>
          <a:p>
            <a:pPr lvl="1"/>
            <a:r>
              <a:rPr lang="en-US" dirty="0"/>
              <a:t>VA you are responsible for obtaining consent, paperwork,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5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D695D-2115-D48A-35B1-A8B5AE23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24AFB9-9ECA-3DE5-155B-4B9AAED7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Transfusing 1 unit </a:t>
            </a:r>
            <a:r>
              <a:rPr lang="en-US" dirty="0" err="1"/>
              <a:t>pRBC</a:t>
            </a:r>
            <a:r>
              <a:rPr lang="en-US" dirty="0"/>
              <a:t> increases Hg by ~ 1 </a:t>
            </a:r>
          </a:p>
          <a:p>
            <a:r>
              <a:rPr lang="en-US" dirty="0"/>
              <a:t>Hg cutoff &lt; 7, many studies have demonstrating that transfusing above this threshold does not yield mortality benefit</a:t>
            </a:r>
          </a:p>
          <a:p>
            <a:pPr lvl="1"/>
            <a:r>
              <a:rPr lang="en-US" dirty="0"/>
              <a:t>&lt;8 for ‘cardiac patients’</a:t>
            </a:r>
          </a:p>
          <a:p>
            <a:r>
              <a:rPr lang="en-US" dirty="0"/>
              <a:t>Sickle cell patients have different cutoffs, just be aware for now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0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3E95A-5358-5EA0-AD9B-2721332F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7C2739-B69E-CD5D-3C3D-ACB5B81F4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unit of </a:t>
            </a:r>
            <a:r>
              <a:rPr lang="en-US" dirty="0" err="1"/>
              <a:t>plt</a:t>
            </a:r>
            <a:r>
              <a:rPr lang="en-US" dirty="0"/>
              <a:t> increases </a:t>
            </a:r>
            <a:r>
              <a:rPr lang="en-US" dirty="0" err="1"/>
              <a:t>plt</a:t>
            </a:r>
            <a:r>
              <a:rPr lang="en-US" dirty="0"/>
              <a:t> by ~ 30</a:t>
            </a:r>
          </a:p>
          <a:p>
            <a:r>
              <a:rPr lang="en-US" dirty="0"/>
              <a:t>Common platelet cutoffs:</a:t>
            </a:r>
          </a:p>
          <a:p>
            <a:pPr lvl="1"/>
            <a:r>
              <a:rPr lang="en-US" dirty="0"/>
              <a:t>Neurosurgery, no bleeding-&lt;100</a:t>
            </a:r>
          </a:p>
          <a:p>
            <a:pPr lvl="1"/>
            <a:r>
              <a:rPr lang="en-US" dirty="0"/>
              <a:t>Major surgery, no bleeding-&lt;50</a:t>
            </a:r>
          </a:p>
          <a:p>
            <a:pPr lvl="1"/>
            <a:r>
              <a:rPr lang="en-US" dirty="0"/>
              <a:t>Endoscopic procedure-20 to 50</a:t>
            </a:r>
          </a:p>
          <a:p>
            <a:pPr lvl="1"/>
            <a:r>
              <a:rPr lang="en-US" dirty="0"/>
              <a:t>Central line placement-&lt;20</a:t>
            </a:r>
          </a:p>
          <a:p>
            <a:pPr lvl="1"/>
            <a:r>
              <a:rPr lang="en-US" dirty="0"/>
              <a:t>Paracentesis-&lt;20</a:t>
            </a:r>
          </a:p>
          <a:p>
            <a:pPr lvl="1"/>
            <a:r>
              <a:rPr lang="en-US" dirty="0"/>
              <a:t>Stable, nonbleeding-&lt;10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1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305173-DCA7-6630-F0AE-1D419884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Clotting Cascade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B6D4AE0-8BF0-551D-76E6-684DC4691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069" y="1825624"/>
            <a:ext cx="8177047" cy="4890485"/>
          </a:xfrm>
        </p:spPr>
      </p:pic>
    </p:spTree>
    <p:extLst>
      <p:ext uri="{BB962C8B-B14F-4D97-AF65-F5344CB8AC3E}">
        <p14:creationId xmlns:p14="http://schemas.microsoft.com/office/powerpoint/2010/main" val="337588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86DAD-7D87-88B6-1125-39081369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Blood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FE9BEA-823E-8447-E5CC-BDC7577CC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Fresh frozen plasma (FFP)-all soluble plasma proteins and clotting factors. Used for major bleeding when </a:t>
            </a:r>
            <a:r>
              <a:rPr lang="en-US" dirty="0" err="1"/>
              <a:t>pt</a:t>
            </a:r>
            <a:r>
              <a:rPr lang="en-US" dirty="0"/>
              <a:t> has multiple factor deficiencies; do not use for volume expansion</a:t>
            </a:r>
          </a:p>
          <a:p>
            <a:r>
              <a:rPr lang="en-US" dirty="0"/>
              <a:t>Cryoprecipitate-small fraction of plasma that precipitates when FFP is thawed. Contains Fibrinogen + Factor VIII + </a:t>
            </a:r>
            <a:r>
              <a:rPr lang="en-US" dirty="0" err="1"/>
              <a:t>vWF</a:t>
            </a:r>
            <a:r>
              <a:rPr lang="en-US" dirty="0"/>
              <a:t>, used in DIC. Used in low fibrinogen states/VWD. Generally given in intervals of 5 (</a:t>
            </a:r>
            <a:r>
              <a:rPr lang="en-US" dirty="0" err="1"/>
              <a:t>ie</a:t>
            </a:r>
            <a:r>
              <a:rPr lang="en-US" dirty="0"/>
              <a:t> 1 ‘unit’ contains 5 units)</a:t>
            </a:r>
          </a:p>
          <a:p>
            <a:r>
              <a:rPr lang="en-US" dirty="0"/>
              <a:t>PCC-can be 4 factor vs 3 factor. 4 factor contains factors II, VII, IX and X, 3 factor does not have factor VII. Used for warfarin reversal </a:t>
            </a:r>
          </a:p>
        </p:txBody>
      </p:sp>
    </p:spTree>
    <p:extLst>
      <p:ext uri="{BB962C8B-B14F-4D97-AF65-F5344CB8AC3E}">
        <p14:creationId xmlns:p14="http://schemas.microsoft.com/office/powerpoint/2010/main" val="134621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51A2B-DC85-663D-1A37-120B0C99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Blood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7DB317-F960-DEF9-5E4F-A6D20527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Leukoreduction-Decreases number of leukocytes in product, decreases CMV transmission and transfusion reactions, alloantibody production to product. Very commonly just done routinely (80% of blood banks in US)</a:t>
            </a:r>
          </a:p>
          <a:p>
            <a:r>
              <a:rPr lang="en-US" dirty="0"/>
              <a:t>Irradiation-Prevents replication of lymphocytes/stem cells in product, important in reducing GVHD and for severely immunocompromised pts/pts on chemo</a:t>
            </a:r>
          </a:p>
          <a:p>
            <a:r>
              <a:rPr lang="en-US" dirty="0"/>
              <a:t>Washing-Removes residual protein products, used in IgA deficiency, pts at risk for allergic </a:t>
            </a:r>
            <a:r>
              <a:rPr lang="en-US" dirty="0" err="1"/>
              <a:t>rxns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6582E-4D3D-3B5A-022F-FC141CC5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Transfusion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28D32-5B75-8719-31C5-E723E217E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Acute vs delayed hemolytic transfusion reactions-Usually due to ABO mismatch. Acute is within minutes to </a:t>
            </a:r>
            <a:r>
              <a:rPr lang="en-US" dirty="0" err="1"/>
              <a:t>hrs</a:t>
            </a:r>
            <a:r>
              <a:rPr lang="en-US" dirty="0"/>
              <a:t>, delayed can be 1-2 wks. Watch for fever/chills/hypotension; anaphylaxis is main concern. Tx is stop transfusion/supportive. No evidence supports antihistamine or steroid use but commonly given</a:t>
            </a:r>
          </a:p>
          <a:p>
            <a:r>
              <a:rPr lang="en-US" dirty="0"/>
              <a:t>TRALI-transfusion related acute lung injury. Defined as noncardiogenic pulmonary edema within 6 </a:t>
            </a:r>
            <a:r>
              <a:rPr lang="en-US" dirty="0" err="1"/>
              <a:t>hrs</a:t>
            </a:r>
            <a:r>
              <a:rPr lang="en-US" dirty="0"/>
              <a:t> of transfusion. Supportive mgmt.</a:t>
            </a:r>
          </a:p>
          <a:p>
            <a:r>
              <a:rPr lang="en-US" dirty="0"/>
              <a:t>TACO-transfusion associated circulatory overload. More difficult to define, but think of classic CHF signs. Tx w/diuresis</a:t>
            </a:r>
          </a:p>
          <a:p>
            <a:r>
              <a:rPr lang="en-US" dirty="0"/>
              <a:t>TRALI vs TACO-tough to distinguish. TRALI more associated w/fever and hypotension, TACO more with signs of volume overload (again think classic CHF)</a:t>
            </a:r>
          </a:p>
        </p:txBody>
      </p:sp>
    </p:spTree>
    <p:extLst>
      <p:ext uri="{BB962C8B-B14F-4D97-AF65-F5344CB8AC3E}">
        <p14:creationId xmlns:p14="http://schemas.microsoft.com/office/powerpoint/2010/main" val="2589771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C2DCA-F4B3-26D4-F872-0258209A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transfusion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FF5404-4B53-D92C-09ED-EAA6E37AE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8-10 units of RBC given in 24 </a:t>
            </a:r>
            <a:r>
              <a:rPr lang="en-US" dirty="0" err="1"/>
              <a:t>hrs</a:t>
            </a:r>
            <a:r>
              <a:rPr lang="en-US" dirty="0"/>
              <a:t>, reserved for severe bleeding/shock</a:t>
            </a:r>
          </a:p>
          <a:p>
            <a:r>
              <a:rPr lang="en-US" dirty="0"/>
              <a:t>Dilutional coagulopathy is common, thus will give ‘balanced’ transfusion. Most common is 1:1:1:1 of </a:t>
            </a:r>
            <a:r>
              <a:rPr lang="en-US" dirty="0" err="1"/>
              <a:t>pRBC</a:t>
            </a:r>
            <a:r>
              <a:rPr lang="en-US" dirty="0"/>
              <a:t>: platelet: FFP: </a:t>
            </a:r>
            <a:r>
              <a:rPr lang="en-US" dirty="0" err="1"/>
              <a:t>cryo</a:t>
            </a:r>
            <a:endParaRPr lang="en-US" dirty="0"/>
          </a:p>
          <a:p>
            <a:r>
              <a:rPr lang="en-US" dirty="0"/>
              <a:t>Hypothermia-blood is cold, pts need to be warmed</a:t>
            </a:r>
          </a:p>
          <a:p>
            <a:r>
              <a:rPr lang="en-US" dirty="0"/>
              <a:t>Hypocalcemia-citrate in products binds free Ca</a:t>
            </a:r>
          </a:p>
          <a:p>
            <a:r>
              <a:rPr lang="en-US" dirty="0"/>
              <a:t>Acidosis-even mild acidosis can impair coagulation, correct</a:t>
            </a:r>
          </a:p>
        </p:txBody>
      </p:sp>
    </p:spTree>
    <p:extLst>
      <p:ext uri="{BB962C8B-B14F-4D97-AF65-F5344CB8AC3E}">
        <p14:creationId xmlns:p14="http://schemas.microsoft.com/office/powerpoint/2010/main" val="239659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52423-72E4-9A96-4FCA-094BA2B4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Anticoagulant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D0D52-D7C0-9B85-0569-7CD73EC6F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EDFD6D-750E-B150-4301-26CF09539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76" y="1816016"/>
            <a:ext cx="11064424" cy="44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6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9734D-32F5-EA7B-3E30-EB317BBF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Indications for 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B5567-6425-7759-4A53-7573C0CF8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Afib</a:t>
            </a:r>
            <a:endParaRPr lang="en-US" dirty="0"/>
          </a:p>
          <a:p>
            <a:r>
              <a:rPr lang="en-US" dirty="0"/>
              <a:t>PE/DVT</a:t>
            </a:r>
          </a:p>
          <a:p>
            <a:r>
              <a:rPr lang="en-US" dirty="0"/>
              <a:t>Prosthetic Valve</a:t>
            </a:r>
          </a:p>
          <a:p>
            <a:r>
              <a:rPr lang="en-US" dirty="0"/>
              <a:t>There are other more niche uses but &gt;90% will be on it for this reason</a:t>
            </a:r>
          </a:p>
          <a:p>
            <a:r>
              <a:rPr lang="en-US" dirty="0"/>
              <a:t>Special case: Triple therapy (DAPT + AC) may be used for up to 30 days for </a:t>
            </a:r>
            <a:r>
              <a:rPr lang="en-US" dirty="0" err="1"/>
              <a:t>pt</a:t>
            </a:r>
            <a:r>
              <a:rPr lang="en-US" dirty="0"/>
              <a:t> w/AC indication and recent PCI</a:t>
            </a:r>
          </a:p>
          <a:p>
            <a:r>
              <a:rPr lang="en-US" dirty="0"/>
              <a:t>Note: Stroke is not reason for </a:t>
            </a:r>
            <a:r>
              <a:rPr lang="en-US" dirty="0" err="1"/>
              <a:t>pt</a:t>
            </a:r>
            <a:r>
              <a:rPr lang="en-US" dirty="0"/>
              <a:t> to be on AC unless underlying reason for stroke that can be addressed (like </a:t>
            </a:r>
            <a:r>
              <a:rPr lang="en-US" dirty="0" err="1"/>
              <a:t>Afib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2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28489-ADBE-EE5F-48D6-EB957692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AFib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AA69C2-CC8E-C305-43FD-7482FCF9A4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 CHA2DS2-VASc!</a:t>
            </a:r>
          </a:p>
          <a:p>
            <a:r>
              <a:rPr lang="en-US" dirty="0"/>
              <a:t>CHA2DS2-VASc score of 2 or greater in men or 3 or greater in women, oral anticoagulants are recommended</a:t>
            </a:r>
          </a:p>
          <a:p>
            <a:r>
              <a:rPr lang="en-US" dirty="0"/>
              <a:t> CHA2DS2-VASc score of 0 in men or 1 in women, it is reasonable to omit anticoagulant therapy </a:t>
            </a:r>
          </a:p>
          <a:p>
            <a:r>
              <a:rPr lang="en-US" dirty="0"/>
              <a:t>DOAC Not to be used for pts w/valvular </a:t>
            </a:r>
            <a:r>
              <a:rPr lang="en-US" dirty="0" err="1"/>
              <a:t>Afib</a:t>
            </a:r>
            <a:r>
              <a:rPr lang="en-US" dirty="0"/>
              <a:t> (mod to severe MS) or mechanical heart valve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E538CCB-CAA1-CE83-A3E2-52043EAEE3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2248" y="2515317"/>
            <a:ext cx="4921503" cy="2971953"/>
          </a:xfrm>
        </p:spPr>
      </p:pic>
    </p:spTree>
    <p:extLst>
      <p:ext uri="{BB962C8B-B14F-4D97-AF65-F5344CB8AC3E}">
        <p14:creationId xmlns:p14="http://schemas.microsoft.com/office/powerpoint/2010/main" val="122639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04BF7-0DAD-FE2B-0472-D7F6DB68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PE/DVT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9BE423-100C-9EC4-A10D-C35419AE0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E45D90-2F14-62E3-BB46-B479C18A1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04" y="1825624"/>
            <a:ext cx="1150679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73AC5-5D60-58D7-ABEB-F2D286FF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Prosthetic Valves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BCA7ED-508A-0636-2115-BC29F52FA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Mechanical vs Bioprosthetic: Former is more durable, but higher risk for clot. </a:t>
            </a:r>
          </a:p>
          <a:p>
            <a:pPr lvl="1"/>
            <a:r>
              <a:rPr lang="en-US" dirty="0"/>
              <a:t>General rule of thumb: &lt;50 mechanical, &gt;70 bioprosthetic, in between varies</a:t>
            </a:r>
          </a:p>
          <a:p>
            <a:r>
              <a:rPr lang="en-US" dirty="0"/>
              <a:t>Mechanical requires lifelong, bioprosthetic 3 to 6 months</a:t>
            </a:r>
          </a:p>
          <a:p>
            <a:r>
              <a:rPr lang="en-US" dirty="0"/>
              <a:t>Goal INR:</a:t>
            </a:r>
          </a:p>
          <a:p>
            <a:pPr lvl="1"/>
            <a:r>
              <a:rPr lang="en-US" dirty="0"/>
              <a:t>If bioprosthetic (Mitral or Aortic) goal is 2.5</a:t>
            </a:r>
          </a:p>
          <a:p>
            <a:pPr lvl="1"/>
            <a:r>
              <a:rPr lang="en-US" dirty="0"/>
              <a:t>If Mitral or high risk Aortic, 3.0</a:t>
            </a:r>
          </a:p>
          <a:p>
            <a:pPr lvl="1"/>
            <a:r>
              <a:rPr lang="en-US" dirty="0"/>
              <a:t>If low risk Aortic, 2.5</a:t>
            </a:r>
          </a:p>
          <a:p>
            <a:r>
              <a:rPr lang="en-US" dirty="0"/>
              <a:t>Warfarin only, NO DOACs</a:t>
            </a:r>
          </a:p>
          <a:p>
            <a:r>
              <a:rPr lang="en-US" dirty="0"/>
              <a:t>Supplemental low dose ASA generally recommended for all cases</a:t>
            </a:r>
          </a:p>
        </p:txBody>
      </p:sp>
    </p:spTree>
    <p:extLst>
      <p:ext uri="{BB962C8B-B14F-4D97-AF65-F5344CB8AC3E}">
        <p14:creationId xmlns:p14="http://schemas.microsoft.com/office/powerpoint/2010/main" val="387397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34A19-6E01-9163-28C1-7025EF50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DVT Prophy-Who needs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BA94EF-C255-7384-049B-B509CF1ACB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Generally err towards chemical for most pts</a:t>
            </a:r>
          </a:p>
          <a:p>
            <a:r>
              <a:rPr lang="en-US" dirty="0"/>
              <a:t>Remember if on AC already that is their DVT prophy</a:t>
            </a:r>
          </a:p>
          <a:p>
            <a:r>
              <a:rPr lang="en-US" dirty="0"/>
              <a:t>Most do not require post d/c but may if undergoing major procedure (knee arthroplasty, hip fracture repair, abdominal surgery for cancer) up to 4 </a:t>
            </a:r>
            <a:r>
              <a:rPr lang="en-US" dirty="0" err="1"/>
              <a:t>wks</a:t>
            </a:r>
            <a:endParaRPr lang="en-US" dirty="0"/>
          </a:p>
          <a:p>
            <a:r>
              <a:rPr lang="en-US" dirty="0"/>
              <a:t>IBD pts are at greater risk for DVT; prophy even if presenting w/bleeding! (Within reason)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20CA8CB7-ED5B-7B30-D886-917B717719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4430" y="1825625"/>
            <a:ext cx="4159370" cy="46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5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1E7C1-C1D4-D179-064F-CEB8C575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DVT Prophy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C33509-C2A0-3DED-3C6A-B02165F84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BMI &lt; 40, depends on Cr clearance (GFR)</a:t>
            </a:r>
          </a:p>
          <a:p>
            <a:pPr lvl="1"/>
            <a:r>
              <a:rPr lang="en-US" dirty="0"/>
              <a:t>&gt; 30, </a:t>
            </a:r>
            <a:r>
              <a:rPr lang="en-US" dirty="0" err="1"/>
              <a:t>Lovenox</a:t>
            </a:r>
            <a:r>
              <a:rPr lang="en-US" dirty="0"/>
              <a:t> 40 mg SQ QD or Hep 5000 units SQ TID</a:t>
            </a:r>
          </a:p>
          <a:p>
            <a:pPr lvl="1"/>
            <a:r>
              <a:rPr lang="en-US" dirty="0"/>
              <a:t>&lt; 30 but &lt; 15, can potentially do </a:t>
            </a:r>
            <a:r>
              <a:rPr lang="en-US" dirty="0" err="1"/>
              <a:t>Lovenox</a:t>
            </a:r>
            <a:r>
              <a:rPr lang="en-US" dirty="0"/>
              <a:t> 30 mg SQ QD</a:t>
            </a:r>
          </a:p>
          <a:p>
            <a:pPr lvl="1"/>
            <a:r>
              <a:rPr lang="en-US" dirty="0"/>
              <a:t>&lt; 15 use Hep</a:t>
            </a:r>
          </a:p>
          <a:p>
            <a:r>
              <a:rPr lang="en-US" dirty="0"/>
              <a:t>If BMI &gt; 40, </a:t>
            </a:r>
            <a:r>
              <a:rPr lang="en-US" dirty="0" err="1"/>
              <a:t>Lovenox</a:t>
            </a:r>
            <a:r>
              <a:rPr lang="en-US" dirty="0"/>
              <a:t> 40 mg SQ BID or Hep 7500 SQ TID</a:t>
            </a:r>
          </a:p>
          <a:p>
            <a:r>
              <a:rPr lang="en-US" dirty="0"/>
              <a:t>SCDs: Data does not support using on both extremities vs one</a:t>
            </a:r>
          </a:p>
          <a:p>
            <a:r>
              <a:rPr lang="en-US" dirty="0"/>
              <a:t>Don’t forget to encourage ambulation!</a:t>
            </a:r>
          </a:p>
        </p:txBody>
      </p:sp>
    </p:spTree>
    <p:extLst>
      <p:ext uri="{BB962C8B-B14F-4D97-AF65-F5344CB8AC3E}">
        <p14:creationId xmlns:p14="http://schemas.microsoft.com/office/powerpoint/2010/main" val="406297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1438</Words>
  <Application>Microsoft Macintosh PowerPoint</Application>
  <PresentationFormat>Custom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Intern Bootcamp: Anticoagulation and Blood Products</vt:lpstr>
      <vt:lpstr>Clotting Cascade</vt:lpstr>
      <vt:lpstr>Anticoagulant Overview</vt:lpstr>
      <vt:lpstr>Common Indications for AC</vt:lpstr>
      <vt:lpstr>AFib</vt:lpstr>
      <vt:lpstr>PE/DVT</vt:lpstr>
      <vt:lpstr>Prosthetic Valves</vt:lpstr>
      <vt:lpstr>DVT Prophy-Who needs it?</vt:lpstr>
      <vt:lpstr>DVT Prophy</vt:lpstr>
      <vt:lpstr>Periop/Bridging Anticoagulation</vt:lpstr>
      <vt:lpstr>Common Doses To Know</vt:lpstr>
      <vt:lpstr>Apixaban Dose Reduction</vt:lpstr>
      <vt:lpstr>Heparin ggt</vt:lpstr>
      <vt:lpstr>Heparin Induced Thrombocytopenia (HIT)</vt:lpstr>
      <vt:lpstr>Warfarin</vt:lpstr>
      <vt:lpstr>Warfarin Reversal</vt:lpstr>
      <vt:lpstr>Transfusing Blood Products</vt:lpstr>
      <vt:lpstr>RBC</vt:lpstr>
      <vt:lpstr>Platelets</vt:lpstr>
      <vt:lpstr>Other Blood Products</vt:lpstr>
      <vt:lpstr>Treating Blood Products</vt:lpstr>
      <vt:lpstr>Transfusion reactions</vt:lpstr>
      <vt:lpstr>Massive transfusion protocol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Anticoagulation Overview</dc:title>
  <dc:creator>Alvin</dc:creator>
  <cp:lastModifiedBy>Ahsan Kamal</cp:lastModifiedBy>
  <cp:revision>47</cp:revision>
  <dcterms:created xsi:type="dcterms:W3CDTF">2023-07-03T17:20:33Z</dcterms:created>
  <dcterms:modified xsi:type="dcterms:W3CDTF">2023-07-05T17:34:32Z</dcterms:modified>
</cp:coreProperties>
</file>