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348" r:id="rId2"/>
    <p:sldId id="342" r:id="rId3"/>
    <p:sldId id="344" r:id="rId4"/>
    <p:sldId id="343" r:id="rId5"/>
    <p:sldId id="289" r:id="rId6"/>
    <p:sldId id="330" r:id="rId7"/>
    <p:sldId id="331" r:id="rId8"/>
    <p:sldId id="333" r:id="rId9"/>
    <p:sldId id="345" r:id="rId10"/>
    <p:sldId id="334" r:id="rId11"/>
    <p:sldId id="356" r:id="rId12"/>
    <p:sldId id="346" r:id="rId13"/>
    <p:sldId id="335" r:id="rId14"/>
    <p:sldId id="336" r:id="rId15"/>
    <p:sldId id="338" r:id="rId16"/>
    <p:sldId id="337" r:id="rId17"/>
    <p:sldId id="339" r:id="rId18"/>
    <p:sldId id="340" r:id="rId19"/>
    <p:sldId id="341" r:id="rId20"/>
    <p:sldId id="347" r:id="rId21"/>
    <p:sldId id="349" r:id="rId22"/>
    <p:sldId id="350" r:id="rId23"/>
    <p:sldId id="257" r:id="rId24"/>
    <p:sldId id="258" r:id="rId25"/>
    <p:sldId id="259" r:id="rId26"/>
    <p:sldId id="284" r:id="rId27"/>
    <p:sldId id="260" r:id="rId28"/>
    <p:sldId id="262" r:id="rId29"/>
    <p:sldId id="266" r:id="rId30"/>
    <p:sldId id="261" r:id="rId31"/>
    <p:sldId id="267" r:id="rId32"/>
    <p:sldId id="357" r:id="rId33"/>
    <p:sldId id="269" r:id="rId34"/>
    <p:sldId id="263" r:id="rId35"/>
    <p:sldId id="352" r:id="rId36"/>
    <p:sldId id="354" r:id="rId37"/>
    <p:sldId id="353" r:id="rId38"/>
    <p:sldId id="270" r:id="rId39"/>
    <p:sldId id="271" r:id="rId40"/>
    <p:sldId id="272" r:id="rId41"/>
    <p:sldId id="265" r:id="rId42"/>
    <p:sldId id="285" r:id="rId43"/>
    <p:sldId id="355" r:id="rId44"/>
    <p:sldId id="286" r:id="rId45"/>
    <p:sldId id="287" r:id="rId46"/>
    <p:sldId id="28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89143" autoAdjust="0"/>
  </p:normalViewPr>
  <p:slideViewPr>
    <p:cSldViewPr snapToGrid="0">
      <p:cViewPr varScale="1">
        <p:scale>
          <a:sx n="74" d="100"/>
          <a:sy n="74" d="100"/>
        </p:scale>
        <p:origin x="1434"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Rohit B" userId="6f1073ac-c2e6-4e8a-a54a-545f7cd0a69e" providerId="ADAL" clId="{1276E775-7790-4E0D-802C-65E81F818691}"/>
    <pc:docChg chg="custSel modSld">
      <pc:chgData name="Nathan, Rohit B" userId="6f1073ac-c2e6-4e8a-a54a-545f7cd0a69e" providerId="ADAL" clId="{1276E775-7790-4E0D-802C-65E81F818691}" dt="2026-01-19T23:55:49.725" v="236" actId="20577"/>
      <pc:docMkLst>
        <pc:docMk/>
      </pc:docMkLst>
      <pc:sldChg chg="modSp mod">
        <pc:chgData name="Nathan, Rohit B" userId="6f1073ac-c2e6-4e8a-a54a-545f7cd0a69e" providerId="ADAL" clId="{1276E775-7790-4E0D-802C-65E81F818691}" dt="2026-01-19T23:55:49.725" v="236" actId="20577"/>
        <pc:sldMkLst>
          <pc:docMk/>
          <pc:sldMk cId="1517700334" sldId="267"/>
        </pc:sldMkLst>
        <pc:spChg chg="mod">
          <ac:chgData name="Nathan, Rohit B" userId="6f1073ac-c2e6-4e8a-a54a-545f7cd0a69e" providerId="ADAL" clId="{1276E775-7790-4E0D-802C-65E81F818691}" dt="2026-01-19T23:55:49.725" v="236" actId="20577"/>
          <ac:spMkLst>
            <pc:docMk/>
            <pc:sldMk cId="1517700334" sldId="267"/>
            <ac:spMk id="3" creationId="{9BEE3F1B-7C30-4CC5-85C7-9C02F98DC353}"/>
          </ac:spMkLst>
        </pc:spChg>
      </pc:sldChg>
      <pc:sldChg chg="modSp mod">
        <pc:chgData name="Nathan, Rohit B" userId="6f1073ac-c2e6-4e8a-a54a-545f7cd0a69e" providerId="ADAL" clId="{1276E775-7790-4E0D-802C-65E81F818691}" dt="2026-01-19T18:47:08.284" v="5" actId="6549"/>
        <pc:sldMkLst>
          <pc:docMk/>
          <pc:sldMk cId="3017887659" sldId="333"/>
        </pc:sldMkLst>
        <pc:spChg chg="mod">
          <ac:chgData name="Nathan, Rohit B" userId="6f1073ac-c2e6-4e8a-a54a-545f7cd0a69e" providerId="ADAL" clId="{1276E775-7790-4E0D-802C-65E81F818691}" dt="2026-01-19T18:47:08.284" v="5" actId="6549"/>
          <ac:spMkLst>
            <pc:docMk/>
            <pc:sldMk cId="3017887659" sldId="333"/>
            <ac:spMk id="3" creationId="{24A875E2-A3E7-405C-9107-19FD61821C15}"/>
          </ac:spMkLst>
        </pc:spChg>
      </pc:sldChg>
      <pc:sldChg chg="modSp mod">
        <pc:chgData name="Nathan, Rohit B" userId="6f1073ac-c2e6-4e8a-a54a-545f7cd0a69e" providerId="ADAL" clId="{1276E775-7790-4E0D-802C-65E81F818691}" dt="2026-01-19T20:18:58.688" v="31" actId="20577"/>
        <pc:sldMkLst>
          <pc:docMk/>
          <pc:sldMk cId="3992802754" sldId="337"/>
        </pc:sldMkLst>
        <pc:spChg chg="mod">
          <ac:chgData name="Nathan, Rohit B" userId="6f1073ac-c2e6-4e8a-a54a-545f7cd0a69e" providerId="ADAL" clId="{1276E775-7790-4E0D-802C-65E81F818691}" dt="2026-01-19T20:18:58.688" v="31" actId="20577"/>
          <ac:spMkLst>
            <pc:docMk/>
            <pc:sldMk cId="3992802754" sldId="337"/>
            <ac:spMk id="3" creationId="{24A875E2-A3E7-405C-9107-19FD61821C15}"/>
          </ac:spMkLst>
        </pc:spChg>
      </pc:sldChg>
      <pc:sldChg chg="modSp mod">
        <pc:chgData name="Nathan, Rohit B" userId="6f1073ac-c2e6-4e8a-a54a-545f7cd0a69e" providerId="ADAL" clId="{1276E775-7790-4E0D-802C-65E81F818691}" dt="2026-01-19T20:18:01.952" v="8" actId="20577"/>
        <pc:sldMkLst>
          <pc:docMk/>
          <pc:sldMk cId="1949927405" sldId="338"/>
        </pc:sldMkLst>
        <pc:spChg chg="mod">
          <ac:chgData name="Nathan, Rohit B" userId="6f1073ac-c2e6-4e8a-a54a-545f7cd0a69e" providerId="ADAL" clId="{1276E775-7790-4E0D-802C-65E81F818691}" dt="2026-01-19T20:18:01.952" v="8" actId="20577"/>
          <ac:spMkLst>
            <pc:docMk/>
            <pc:sldMk cId="1949927405" sldId="338"/>
            <ac:spMk id="3" creationId="{24A875E2-A3E7-405C-9107-19FD61821C15}"/>
          </ac:spMkLst>
        </pc:spChg>
      </pc:sldChg>
      <pc:sldChg chg="modSp mod">
        <pc:chgData name="Nathan, Rohit B" userId="6f1073ac-c2e6-4e8a-a54a-545f7cd0a69e" providerId="ADAL" clId="{1276E775-7790-4E0D-802C-65E81F818691}" dt="2026-01-19T20:20:03.156" v="41" actId="27636"/>
        <pc:sldMkLst>
          <pc:docMk/>
          <pc:sldMk cId="2745371741" sldId="339"/>
        </pc:sldMkLst>
        <pc:spChg chg="mod">
          <ac:chgData name="Nathan, Rohit B" userId="6f1073ac-c2e6-4e8a-a54a-545f7cd0a69e" providerId="ADAL" clId="{1276E775-7790-4E0D-802C-65E81F818691}" dt="2026-01-19T20:20:03.156" v="41" actId="27636"/>
          <ac:spMkLst>
            <pc:docMk/>
            <pc:sldMk cId="2745371741" sldId="339"/>
            <ac:spMk id="3" creationId="{24A875E2-A3E7-405C-9107-19FD61821C15}"/>
          </ac:spMkLst>
        </pc:spChg>
      </pc:sldChg>
      <pc:sldChg chg="modSp mod">
        <pc:chgData name="Nathan, Rohit B" userId="6f1073ac-c2e6-4e8a-a54a-545f7cd0a69e" providerId="ADAL" clId="{1276E775-7790-4E0D-802C-65E81F818691}" dt="2026-01-19T23:48:54.841" v="76" actId="20577"/>
        <pc:sldMkLst>
          <pc:docMk/>
          <pc:sldMk cId="2169868832" sldId="340"/>
        </pc:sldMkLst>
        <pc:spChg chg="mod">
          <ac:chgData name="Nathan, Rohit B" userId="6f1073ac-c2e6-4e8a-a54a-545f7cd0a69e" providerId="ADAL" clId="{1276E775-7790-4E0D-802C-65E81F818691}" dt="2026-01-19T23:48:54.841" v="76" actId="20577"/>
          <ac:spMkLst>
            <pc:docMk/>
            <pc:sldMk cId="2169868832" sldId="340"/>
            <ac:spMk id="3" creationId="{24A875E2-A3E7-405C-9107-19FD61821C15}"/>
          </ac:spMkLst>
        </pc:spChg>
      </pc:sldChg>
      <pc:sldChg chg="modSp mod">
        <pc:chgData name="Nathan, Rohit B" userId="6f1073ac-c2e6-4e8a-a54a-545f7cd0a69e" providerId="ADAL" clId="{1276E775-7790-4E0D-802C-65E81F818691}" dt="2026-01-19T23:50:38.666" v="94" actId="20577"/>
        <pc:sldMkLst>
          <pc:docMk/>
          <pc:sldMk cId="1486755712" sldId="341"/>
        </pc:sldMkLst>
        <pc:spChg chg="mod">
          <ac:chgData name="Nathan, Rohit B" userId="6f1073ac-c2e6-4e8a-a54a-545f7cd0a69e" providerId="ADAL" clId="{1276E775-7790-4E0D-802C-65E81F818691}" dt="2026-01-19T23:50:38.666" v="94" actId="20577"/>
          <ac:spMkLst>
            <pc:docMk/>
            <pc:sldMk cId="1486755712" sldId="341"/>
            <ac:spMk id="3" creationId="{24A875E2-A3E7-405C-9107-19FD61821C15}"/>
          </ac:spMkLst>
        </pc:spChg>
      </pc:sldChg>
    </pc:docChg>
  </pc:docChgLst>
  <pc:docChgLst>
    <pc:chgData name="Nathan, Rohit B" userId="6f1073ac-c2e6-4e8a-a54a-545f7cd0a69e" providerId="ADAL" clId="{08A6C3FB-F42A-49AC-8EAC-A3A512637169}"/>
    <pc:docChg chg="custSel addSld delSld modSld">
      <pc:chgData name="Nathan, Rohit B" userId="6f1073ac-c2e6-4e8a-a54a-545f7cd0a69e" providerId="ADAL" clId="{08A6C3FB-F42A-49AC-8EAC-A3A512637169}" dt="2025-11-18T19:58:23.799" v="546" actId="962"/>
      <pc:docMkLst>
        <pc:docMk/>
      </pc:docMkLst>
      <pc:sldChg chg="delSp modSp mod">
        <pc:chgData name="Nathan, Rohit B" userId="6f1073ac-c2e6-4e8a-a54a-545f7cd0a69e" providerId="ADAL" clId="{08A6C3FB-F42A-49AC-8EAC-A3A512637169}" dt="2025-11-18T17:29:15.953" v="20" actId="478"/>
        <pc:sldMkLst>
          <pc:docMk/>
          <pc:sldMk cId="2116603856" sldId="259"/>
        </pc:sldMkLst>
      </pc:sldChg>
      <pc:sldChg chg="addSp modSp mod modAnim">
        <pc:chgData name="Nathan, Rohit B" userId="6f1073ac-c2e6-4e8a-a54a-545f7cd0a69e" providerId="ADAL" clId="{08A6C3FB-F42A-49AC-8EAC-A3A512637169}" dt="2025-11-18T17:44:21.415" v="25"/>
        <pc:sldMkLst>
          <pc:docMk/>
          <pc:sldMk cId="1517700334" sldId="267"/>
        </pc:sldMkLst>
        <pc:spChg chg="add mod">
          <ac:chgData name="Nathan, Rohit B" userId="6f1073ac-c2e6-4e8a-a54a-545f7cd0a69e" providerId="ADAL" clId="{08A6C3FB-F42A-49AC-8EAC-A3A512637169}" dt="2025-11-18T17:44:13.374" v="24" actId="14100"/>
          <ac:spMkLst>
            <pc:docMk/>
            <pc:sldMk cId="1517700334" sldId="267"/>
            <ac:spMk id="4" creationId="{99EB7FFF-94FF-408D-DCA1-F80C93CA0C7C}"/>
          </ac:spMkLst>
        </pc:spChg>
      </pc:sldChg>
      <pc:sldChg chg="modSp mod">
        <pc:chgData name="Nathan, Rohit B" userId="6f1073ac-c2e6-4e8a-a54a-545f7cd0a69e" providerId="ADAL" clId="{08A6C3FB-F42A-49AC-8EAC-A3A512637169}" dt="2025-11-18T19:55:59.534" v="542" actId="313"/>
        <pc:sldMkLst>
          <pc:docMk/>
          <pc:sldMk cId="362967158" sldId="286"/>
        </pc:sldMkLst>
        <pc:spChg chg="mod">
          <ac:chgData name="Nathan, Rohit B" userId="6f1073ac-c2e6-4e8a-a54a-545f7cd0a69e" providerId="ADAL" clId="{08A6C3FB-F42A-49AC-8EAC-A3A512637169}" dt="2025-11-18T19:55:59.534" v="542" actId="313"/>
          <ac:spMkLst>
            <pc:docMk/>
            <pc:sldMk cId="362967158" sldId="286"/>
            <ac:spMk id="3" creationId="{82E26919-50F0-4D5A-9E1B-E62273B934C1}"/>
          </ac:spMkLst>
        </pc:spChg>
      </pc:sldChg>
      <pc:sldChg chg="addSp modSp mod setBg setClrOvrMap">
        <pc:chgData name="Nathan, Rohit B" userId="6f1073ac-c2e6-4e8a-a54a-545f7cd0a69e" providerId="ADAL" clId="{08A6C3FB-F42A-49AC-8EAC-A3A512637169}" dt="2025-11-18T19:58:23.799" v="546" actId="962"/>
        <pc:sldMkLst>
          <pc:docMk/>
          <pc:sldMk cId="2292277652" sldId="288"/>
        </pc:sldMkLst>
        <pc:spChg chg="mod">
          <ac:chgData name="Nathan, Rohit B" userId="6f1073ac-c2e6-4e8a-a54a-545f7cd0a69e" providerId="ADAL" clId="{08A6C3FB-F42A-49AC-8EAC-A3A512637169}" dt="2025-11-18T19:58:15.680" v="544" actId="26606"/>
          <ac:spMkLst>
            <pc:docMk/>
            <pc:sldMk cId="2292277652" sldId="288"/>
            <ac:spMk id="2" creationId="{1C16116C-32F6-4F4F-A4FA-3E68DF4443AD}"/>
          </ac:spMkLst>
        </pc:spChg>
        <pc:spChg chg="add">
          <ac:chgData name="Nathan, Rohit B" userId="6f1073ac-c2e6-4e8a-a54a-545f7cd0a69e" providerId="ADAL" clId="{08A6C3FB-F42A-49AC-8EAC-A3A512637169}" dt="2025-11-18T19:58:15.680" v="544" actId="26606"/>
          <ac:spMkLst>
            <pc:docMk/>
            <pc:sldMk cId="2292277652" sldId="288"/>
            <ac:spMk id="12" creationId="{4AC0CD9D-7610-4620-93B4-798CCD9AB581}"/>
          </ac:spMkLst>
        </pc:spChg>
        <pc:spChg chg="add">
          <ac:chgData name="Nathan, Rohit B" userId="6f1073ac-c2e6-4e8a-a54a-545f7cd0a69e" providerId="ADAL" clId="{08A6C3FB-F42A-49AC-8EAC-A3A512637169}" dt="2025-11-18T19:58:15.680" v="544" actId="26606"/>
          <ac:spMkLst>
            <pc:docMk/>
            <pc:sldMk cId="2292277652" sldId="288"/>
            <ac:spMk id="18" creationId="{DE4D62F9-188E-4530-84C2-24BDEE4BEB82}"/>
          </ac:spMkLst>
        </pc:spChg>
        <pc:spChg chg="add">
          <ac:chgData name="Nathan, Rohit B" userId="6f1073ac-c2e6-4e8a-a54a-545f7cd0a69e" providerId="ADAL" clId="{08A6C3FB-F42A-49AC-8EAC-A3A512637169}" dt="2025-11-18T19:58:15.680" v="544" actId="26606"/>
          <ac:spMkLst>
            <pc:docMk/>
            <pc:sldMk cId="2292277652" sldId="288"/>
            <ac:spMk id="20" creationId="{F3F4807A-5068-4492-8025-D75F320E908D}"/>
          </ac:spMkLst>
        </pc:spChg>
        <pc:spChg chg="add">
          <ac:chgData name="Nathan, Rohit B" userId="6f1073ac-c2e6-4e8a-a54a-545f7cd0a69e" providerId="ADAL" clId="{08A6C3FB-F42A-49AC-8EAC-A3A512637169}" dt="2025-11-18T19:58:15.680" v="544" actId="26606"/>
          <ac:spMkLst>
            <pc:docMk/>
            <pc:sldMk cId="2292277652" sldId="288"/>
            <ac:spMk id="22" creationId="{B24996F8-180C-4DCB-8A26-DFA336CDEFBC}"/>
          </ac:spMkLst>
        </pc:spChg>
        <pc:spChg chg="add">
          <ac:chgData name="Nathan, Rohit B" userId="6f1073ac-c2e6-4e8a-a54a-545f7cd0a69e" providerId="ADAL" clId="{08A6C3FB-F42A-49AC-8EAC-A3A512637169}" dt="2025-11-18T19:58:15.680" v="544" actId="26606"/>
          <ac:spMkLst>
            <pc:docMk/>
            <pc:sldMk cId="2292277652" sldId="288"/>
            <ac:spMk id="24" creationId="{D8B22DE2-C518-4F77-BE90-E1B6B1909D91}"/>
          </ac:spMkLst>
        </pc:spChg>
        <pc:spChg chg="add">
          <ac:chgData name="Nathan, Rohit B" userId="6f1073ac-c2e6-4e8a-a54a-545f7cd0a69e" providerId="ADAL" clId="{08A6C3FB-F42A-49AC-8EAC-A3A512637169}" dt="2025-11-18T19:58:15.680" v="544" actId="26606"/>
          <ac:spMkLst>
            <pc:docMk/>
            <pc:sldMk cId="2292277652" sldId="288"/>
            <ac:spMk id="26" creationId="{630182B0-3559-41D5-9EBC-0BD86BEDAD09}"/>
          </ac:spMkLst>
        </pc:spChg>
        <pc:picChg chg="add mod">
          <ac:chgData name="Nathan, Rohit B" userId="6f1073ac-c2e6-4e8a-a54a-545f7cd0a69e" providerId="ADAL" clId="{08A6C3FB-F42A-49AC-8EAC-A3A512637169}" dt="2025-11-18T19:58:23.799" v="546" actId="962"/>
          <ac:picMkLst>
            <pc:docMk/>
            <pc:sldMk cId="2292277652" sldId="288"/>
            <ac:picMk id="3" creationId="{7EA27D92-552D-FB2E-FB02-857EC24673BF}"/>
          </ac:picMkLst>
        </pc:picChg>
        <pc:picChg chg="add">
          <ac:chgData name="Nathan, Rohit B" userId="6f1073ac-c2e6-4e8a-a54a-545f7cd0a69e" providerId="ADAL" clId="{08A6C3FB-F42A-49AC-8EAC-A3A512637169}" dt="2025-11-18T19:58:15.680" v="544" actId="26606"/>
          <ac:picMkLst>
            <pc:docMk/>
            <pc:sldMk cId="2292277652" sldId="288"/>
            <ac:picMk id="10" creationId="{7C268552-D473-46ED-B1B8-422042C4DEF1}"/>
          </ac:picMkLst>
        </pc:picChg>
        <pc:picChg chg="add">
          <ac:chgData name="Nathan, Rohit B" userId="6f1073ac-c2e6-4e8a-a54a-545f7cd0a69e" providerId="ADAL" clId="{08A6C3FB-F42A-49AC-8EAC-A3A512637169}" dt="2025-11-18T19:58:15.680" v="544" actId="26606"/>
          <ac:picMkLst>
            <pc:docMk/>
            <pc:sldMk cId="2292277652" sldId="288"/>
            <ac:picMk id="14" creationId="{B9238B3E-24AA-439A-B527-6C5DF6D72145}"/>
          </ac:picMkLst>
        </pc:picChg>
      </pc:sldChg>
      <pc:sldChg chg="del">
        <pc:chgData name="Nathan, Rohit B" userId="6f1073ac-c2e6-4e8a-a54a-545f7cd0a69e" providerId="ADAL" clId="{08A6C3FB-F42A-49AC-8EAC-A3A512637169}" dt="2025-11-18T19:45:03.478" v="459" actId="2696"/>
        <pc:sldMkLst>
          <pc:docMk/>
          <pc:sldMk cId="1387331964" sldId="351"/>
        </pc:sldMkLst>
      </pc:sldChg>
      <pc:sldChg chg="addSp delSp modSp new mod modAnim">
        <pc:chgData name="Nathan, Rohit B" userId="6f1073ac-c2e6-4e8a-a54a-545f7cd0a69e" providerId="ADAL" clId="{08A6C3FB-F42A-49AC-8EAC-A3A512637169}" dt="2025-11-18T16:05:37.420" v="17"/>
        <pc:sldMkLst>
          <pc:docMk/>
          <pc:sldMk cId="2604558745" sldId="356"/>
        </pc:sldMkLst>
        <pc:spChg chg="mod">
          <ac:chgData name="Nathan, Rohit B" userId="6f1073ac-c2e6-4e8a-a54a-545f7cd0a69e" providerId="ADAL" clId="{08A6C3FB-F42A-49AC-8EAC-A3A512637169}" dt="2025-11-18T16:05:18.783" v="16" actId="20577"/>
          <ac:spMkLst>
            <pc:docMk/>
            <pc:sldMk cId="2604558745" sldId="356"/>
            <ac:spMk id="2" creationId="{AE8F9846-D9BE-E742-CD42-FA9368611262}"/>
          </ac:spMkLst>
        </pc:spChg>
        <pc:picChg chg="add mod">
          <ac:chgData name="Nathan, Rohit B" userId="6f1073ac-c2e6-4e8a-a54a-545f7cd0a69e" providerId="ADAL" clId="{08A6C3FB-F42A-49AC-8EAC-A3A512637169}" dt="2025-11-18T16:04:25.157" v="3" actId="1076"/>
          <ac:picMkLst>
            <pc:docMk/>
            <pc:sldMk cId="2604558745" sldId="356"/>
            <ac:picMk id="4" creationId="{17C19209-9CFC-72D3-CDA7-89259C73A341}"/>
          </ac:picMkLst>
        </pc:picChg>
        <pc:picChg chg="add mod">
          <ac:chgData name="Nathan, Rohit B" userId="6f1073ac-c2e6-4e8a-a54a-545f7cd0a69e" providerId="ADAL" clId="{08A6C3FB-F42A-49AC-8EAC-A3A512637169}" dt="2025-11-18T16:04:57.837" v="7" actId="14100"/>
          <ac:picMkLst>
            <pc:docMk/>
            <pc:sldMk cId="2604558745" sldId="356"/>
            <ac:picMk id="5" creationId="{1CA1BE46-4235-26AD-B7E5-D7FA21FFCB19}"/>
          </ac:picMkLst>
        </pc:picChg>
      </pc:sldChg>
      <pc:sldChg chg="addSp delSp modSp new mod modClrScheme chgLayout modNotesTx">
        <pc:chgData name="Nathan, Rohit B" userId="6f1073ac-c2e6-4e8a-a54a-545f7cd0a69e" providerId="ADAL" clId="{08A6C3FB-F42A-49AC-8EAC-A3A512637169}" dt="2025-11-18T19:48:22.839" v="541" actId="20577"/>
        <pc:sldMkLst>
          <pc:docMk/>
          <pc:sldMk cId="3150475655" sldId="357"/>
        </pc:sldMkLst>
        <pc:spChg chg="mod ord">
          <ac:chgData name="Nathan, Rohit B" userId="6f1073ac-c2e6-4e8a-a54a-545f7cd0a69e" providerId="ADAL" clId="{08A6C3FB-F42A-49AC-8EAC-A3A512637169}" dt="2025-11-18T19:25:45.725" v="142" actId="20577"/>
          <ac:spMkLst>
            <pc:docMk/>
            <pc:sldMk cId="3150475655" sldId="357"/>
            <ac:spMk id="2" creationId="{815A383A-172B-C243-341F-BD6D69B470AD}"/>
          </ac:spMkLst>
        </pc:spChg>
        <pc:spChg chg="add mod ord">
          <ac:chgData name="Nathan, Rohit B" userId="6f1073ac-c2e6-4e8a-a54a-545f7cd0a69e" providerId="ADAL" clId="{08A6C3FB-F42A-49AC-8EAC-A3A512637169}" dt="2025-11-18T17:46:03.884" v="65" actId="207"/>
          <ac:spMkLst>
            <pc:docMk/>
            <pc:sldMk cId="3150475655" sldId="357"/>
            <ac:spMk id="4" creationId="{EA0F2AF1-A15A-FEE5-0613-50D13F9FA5AB}"/>
          </ac:spMkLst>
        </pc:spChg>
        <pc:spChg chg="add mod ord">
          <ac:chgData name="Nathan, Rohit B" userId="6f1073ac-c2e6-4e8a-a54a-545f7cd0a69e" providerId="ADAL" clId="{08A6C3FB-F42A-49AC-8EAC-A3A512637169}" dt="2025-11-18T19:42:10.645" v="422" actId="20577"/>
          <ac:spMkLst>
            <pc:docMk/>
            <pc:sldMk cId="3150475655" sldId="357"/>
            <ac:spMk id="5" creationId="{912E20BC-D1BD-C681-4116-067B99BDC254}"/>
          </ac:spMkLst>
        </pc:spChg>
        <pc:spChg chg="add mod ord">
          <ac:chgData name="Nathan, Rohit B" userId="6f1073ac-c2e6-4e8a-a54a-545f7cd0a69e" providerId="ADAL" clId="{08A6C3FB-F42A-49AC-8EAC-A3A512637169}" dt="2025-11-18T17:46:14.352" v="66" actId="207"/>
          <ac:spMkLst>
            <pc:docMk/>
            <pc:sldMk cId="3150475655" sldId="357"/>
            <ac:spMk id="6" creationId="{59D9A3D5-5515-7E72-2D64-21D01E9DC15A}"/>
          </ac:spMkLst>
        </pc:spChg>
        <pc:spChg chg="add mod ord">
          <ac:chgData name="Nathan, Rohit B" userId="6f1073ac-c2e6-4e8a-a54a-545f7cd0a69e" providerId="ADAL" clId="{08A6C3FB-F42A-49AC-8EAC-A3A512637169}" dt="2025-11-18T19:42:22.345" v="458" actId="20577"/>
          <ac:spMkLst>
            <pc:docMk/>
            <pc:sldMk cId="3150475655" sldId="357"/>
            <ac:spMk id="7" creationId="{1E37661C-246B-9D8D-0E9D-D86789B5EAC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5F734-E2B2-4677-B1DE-8B463D7BDF2D}" type="datetimeFigureOut">
              <a:rPr lang="en-US" smtClean="0"/>
              <a:t>1/16/2026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541E3-9D71-448A-AAAE-ED03810B41E9}" type="slidenum">
              <a:rPr lang="en-US" smtClean="0"/>
              <a:t>‹#›</a:t>
            </a:fld>
            <a:endParaRPr lang="en-US"/>
          </a:p>
        </p:txBody>
      </p:sp>
    </p:spTree>
    <p:extLst>
      <p:ext uri="{BB962C8B-B14F-4D97-AF65-F5344CB8AC3E}">
        <p14:creationId xmlns:p14="http://schemas.microsoft.com/office/powerpoint/2010/main" val="1948488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AASLD AIH guidelines image</a:t>
            </a:r>
          </a:p>
          <a:p>
            <a:r>
              <a:rPr lang="en-US" dirty="0"/>
              <a:t>A: interface hepatitis, B: Plasma cell predominance, C: </a:t>
            </a:r>
            <a:r>
              <a:rPr lang="en-US" dirty="0" err="1"/>
              <a:t>Perivenulitis</a:t>
            </a:r>
            <a:r>
              <a:rPr lang="en-US" dirty="0"/>
              <a:t>, D: Emperipolesis, E: Hepatocyte rosettes</a:t>
            </a:r>
          </a:p>
          <a:p>
            <a:endParaRPr lang="en-US" dirty="0"/>
          </a:p>
        </p:txBody>
      </p:sp>
      <p:sp>
        <p:nvSpPr>
          <p:cNvPr id="4" name="Slide Number Placeholder 3"/>
          <p:cNvSpPr>
            <a:spLocks noGrp="1"/>
          </p:cNvSpPr>
          <p:nvPr>
            <p:ph type="sldNum" sz="quarter" idx="5"/>
          </p:nvPr>
        </p:nvSpPr>
        <p:spPr/>
        <p:txBody>
          <a:bodyPr/>
          <a:lstStyle/>
          <a:p>
            <a:fld id="{519541E3-9D71-448A-AAAE-ED03810B41E9}" type="slidenum">
              <a:rPr lang="en-US" smtClean="0"/>
              <a:t>12</a:t>
            </a:fld>
            <a:endParaRPr lang="en-US"/>
          </a:p>
        </p:txBody>
      </p:sp>
    </p:spTree>
    <p:extLst>
      <p:ext uri="{BB962C8B-B14F-4D97-AF65-F5344CB8AC3E}">
        <p14:creationId xmlns:p14="http://schemas.microsoft.com/office/powerpoint/2010/main" val="3879794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Florid duct lesion (intense </a:t>
            </a:r>
            <a:r>
              <a:rPr lang="en-US" dirty="0" err="1"/>
              <a:t>inflamm</a:t>
            </a:r>
            <a:r>
              <a:rPr lang="en-US" dirty="0"/>
              <a:t> and necrosis around bile duct). Right: portal inflammation, focal interface hepatitis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9712C-4D42-42DF-83FE-F636F9F3E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930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Bx for staging, r/o other causes/overlap, small duct</a:t>
            </a:r>
          </a:p>
          <a:p>
            <a:r>
              <a:rPr lang="en-US" dirty="0"/>
              <a:t>Large duct can be diagnosed just by imaging.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9712C-4D42-42DF-83FE-F636F9F3E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121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Onion skinning, concentric rings of fibrosis. Right: Fibrous plugging, indicates bile duct was present</a:t>
            </a:r>
          </a:p>
          <a:p>
            <a:r>
              <a:rPr lang="en-US" dirty="0"/>
              <a:t>Notice less </a:t>
            </a:r>
            <a:r>
              <a:rPr lang="en-US" dirty="0" err="1"/>
              <a:t>inflamm</a:t>
            </a:r>
            <a:r>
              <a:rPr lang="en-US" dirty="0"/>
              <a:t> infiltrate than PBC</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9712C-4D42-42DF-83FE-F636F9F3E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677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UDCA – late 90s, double blind study, multiyear. LFTs improved but symptoms, disease progression, development of portal HTN and need for transplant did not.</a:t>
            </a:r>
          </a:p>
          <a:p>
            <a:r>
              <a:rPr lang="en-US" dirty="0" err="1"/>
              <a:t>Vanc</a:t>
            </a:r>
            <a:r>
              <a:rPr lang="en-US" dirty="0"/>
              <a:t> has reached phase III trials, Initial studies showing improvement in ALP. </a:t>
            </a:r>
          </a:p>
          <a:p>
            <a:r>
              <a:rPr lang="en-US" dirty="0"/>
              <a:t>Metronidazole improved pruritus but not ALP</a:t>
            </a:r>
          </a:p>
          <a:p>
            <a:r>
              <a:rPr lang="en-US" dirty="0"/>
              <a:t>Minocycline, tetracycline, rifaximin have been tried unsuccessfully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9712C-4D42-42DF-83FE-F636F9F3E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146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of PSC pts will have a GB polyp. Need to screen with yearly ultrasound. High risk of malignant transformation to </a:t>
            </a:r>
            <a:r>
              <a:rPr lang="en-US" dirty="0" err="1"/>
              <a:t>adenoCA</a:t>
            </a:r>
            <a:r>
              <a:rPr lang="en-US" dirty="0"/>
              <a:t>. Remove gallbladder for GB polyps &gt;0.8 cm, some say any size polyp remove GB. </a:t>
            </a:r>
          </a:p>
          <a:p>
            <a:r>
              <a:rPr lang="en-US" dirty="0"/>
              <a:t>CCA risk factors: elevated </a:t>
            </a:r>
            <a:r>
              <a:rPr lang="en-US" dirty="0" err="1"/>
              <a:t>bili</a:t>
            </a:r>
            <a:r>
              <a:rPr lang="en-US" dirty="0"/>
              <a:t>, presence/duration of IBD, UC/dysplasia</a:t>
            </a:r>
          </a:p>
          <a:p>
            <a:r>
              <a:rPr lang="en-US" dirty="0"/>
              <a:t>CCA: surgical resection 3 </a:t>
            </a:r>
            <a:r>
              <a:rPr lang="en-US" dirty="0" err="1"/>
              <a:t>yr</a:t>
            </a:r>
            <a:r>
              <a:rPr lang="en-US" dirty="0"/>
              <a:t> survival &lt;20%.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9712C-4D42-42DF-83FE-F636F9F3E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462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541E3-9D71-448A-AAAE-ED03810B41E9}" type="slidenum">
              <a:rPr lang="en-US" smtClean="0"/>
              <a:t>45</a:t>
            </a:fld>
            <a:endParaRPr lang="en-US"/>
          </a:p>
        </p:txBody>
      </p:sp>
    </p:spTree>
    <p:extLst>
      <p:ext uri="{BB962C8B-B14F-4D97-AF65-F5344CB8AC3E}">
        <p14:creationId xmlns:p14="http://schemas.microsoft.com/office/powerpoint/2010/main" val="528069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525FC-480B-49D4-819D-375C3FA48ABE}" type="slidenum">
              <a:rPr lang="en-US" smtClean="0"/>
              <a:t>13</a:t>
            </a:fld>
            <a:endParaRPr lang="en-US"/>
          </a:p>
        </p:txBody>
      </p:sp>
    </p:spTree>
    <p:extLst>
      <p:ext uri="{BB962C8B-B14F-4D97-AF65-F5344CB8AC3E}">
        <p14:creationId xmlns:p14="http://schemas.microsoft.com/office/powerpoint/2010/main" val="1843478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Desmosomes, tight junctions, microfilaments prevent reflux of bile back toward hepatocytes. Bile is toxic, creates apoptosis. </a:t>
            </a:r>
          </a:p>
          <a:p>
            <a:r>
              <a:rPr lang="en-US" dirty="0"/>
              <a:t>ALP and GGT secreted from hepatocyte plasma membrane, get released with toxic effect of bile salt reflux.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9712C-4D42-42DF-83FE-F636F9F3E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088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9712C-4D42-42DF-83FE-F636F9F3E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887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Histologic evidence of nonsuppurative destructive cholangitis and destruction of interlobular bile ducts.</a:t>
            </a:r>
          </a:p>
          <a:p>
            <a:r>
              <a:rPr lang="en-US" dirty="0"/>
              <a:t>Symptoms do not correlate with disease activity, but later stage disease typically has more symptoms.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9712C-4D42-42DF-83FE-F636F9F3E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11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Celiac, Hashimoto, Sicca/ Sjogren, CREST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9712C-4D42-42DF-83FE-F636F9F3E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797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Inadequate </a:t>
            </a:r>
            <a:r>
              <a:rPr lang="en-US" dirty="0" err="1"/>
              <a:t>urso</a:t>
            </a:r>
            <a:r>
              <a:rPr lang="en-US" dirty="0"/>
              <a:t> response after 1 year or </a:t>
            </a:r>
            <a:r>
              <a:rPr lang="en-US" dirty="0" err="1"/>
              <a:t>urso</a:t>
            </a:r>
            <a:r>
              <a:rPr lang="en-US" dirty="0"/>
              <a:t> intolerance. </a:t>
            </a:r>
          </a:p>
          <a:p>
            <a:r>
              <a:rPr lang="en-US" dirty="0"/>
              <a:t>A larger phase 3 trial included 210 patients who were treated for 1 year in a randomized, placebo-controlled fashion, followed by an optional 6-year, </a:t>
            </a:r>
            <a:r>
              <a:rPr lang="en-US" dirty="0" err="1"/>
              <a:t>longterm</a:t>
            </a:r>
            <a:r>
              <a:rPr lang="en-US" dirty="0"/>
              <a:t> extension phase while continuing UDCA. The primary endpoint was a combination of reaching a serum level of ALP less than 1.67 times the upper limit of normal, with a reduction from baseline greater than 15%, and with normal bilirubin. Patients were randomized to placebo, 10 mg/day OCA, or a titration arm, in which subjects were started at 5 mg/day OCA and could increase to 10 mg/day after 6 months if they were tolerating the medication well and had not achieved the primary endpoint. After 1 year, this primary endpoint was met by 46% of patients in the titration group, 47% in the 10 mg/day group, and 10% of patients in the placebo group.(1</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9712C-4D42-42DF-83FE-F636F9F3E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032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PPAR </a:t>
            </a:r>
            <a:r>
              <a:rPr lang="en-US" dirty="0" err="1"/>
              <a:t>agnosists</a:t>
            </a:r>
            <a:r>
              <a:rPr lang="en-US" dirty="0"/>
              <a:t> decrease bile acid synthesis </a:t>
            </a:r>
            <a:r>
              <a:rPr lang="en-US" sz="1200" b="0" i="0" kern="1200" dirty="0">
                <a:solidFill>
                  <a:schemeClr val="tx1"/>
                </a:solidFill>
                <a:effectLst/>
                <a:latin typeface="+mn-lt"/>
                <a:ea typeface="+mn-ea"/>
                <a:cs typeface="+mn-cs"/>
              </a:rPr>
              <a:t>by downregulating CYP7A1, the rate-limiting enzyme for bile acid production, and upregulate transporters that promote bile acid excretion.</a:t>
            </a:r>
            <a:endParaRPr lang="en-US" b="0" dirty="0"/>
          </a:p>
        </p:txBody>
      </p:sp>
      <p:sp>
        <p:nvSpPr>
          <p:cNvPr id="4" name="Slide Number Placeholder 3"/>
          <p:cNvSpPr>
            <a:spLocks noGrp="1"/>
          </p:cNvSpPr>
          <p:nvPr>
            <p:ph type="sldNum" sz="quarter" idx="5"/>
          </p:nvPr>
        </p:nvSpPr>
        <p:spPr/>
        <p:txBody>
          <a:bodyPr/>
          <a:lstStyle/>
          <a:p>
            <a:fld id="{519541E3-9D71-448A-AAAE-ED03810B41E9}" type="slidenum">
              <a:rPr lang="en-US" smtClean="0"/>
              <a:t>32</a:t>
            </a:fld>
            <a:endParaRPr lang="en-US"/>
          </a:p>
        </p:txBody>
      </p:sp>
    </p:spTree>
    <p:extLst>
      <p:ext uri="{BB962C8B-B14F-4D97-AF65-F5344CB8AC3E}">
        <p14:creationId xmlns:p14="http://schemas.microsoft.com/office/powerpoint/2010/main" val="646263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Mayo risk score for PBC – age, albumin, PT, </a:t>
            </a:r>
            <a:r>
              <a:rPr lang="en-US" dirty="0" err="1"/>
              <a:t>Tbil</a:t>
            </a:r>
            <a:r>
              <a:rPr lang="en-US" dirty="0"/>
              <a:t>, edema y/n, diuretics y/n. &gt;4.1 is indication to screen. </a:t>
            </a:r>
          </a:p>
          <a:p>
            <a:r>
              <a:rPr lang="en-US" dirty="0"/>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E9712C-4D42-42DF-83FE-F636F9F3E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973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6D04B5-65AC-4E54-90AF-D1DB0A579BC4}"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3F34C-53E7-413B-AC5E-D46BEF3435B2}" type="slidenum">
              <a:rPr lang="en-US" smtClean="0"/>
              <a:t>‹#›</a:t>
            </a:fld>
            <a:endParaRPr lang="en-US"/>
          </a:p>
        </p:txBody>
      </p:sp>
    </p:spTree>
    <p:extLst>
      <p:ext uri="{BB962C8B-B14F-4D97-AF65-F5344CB8AC3E}">
        <p14:creationId xmlns:p14="http://schemas.microsoft.com/office/powerpoint/2010/main" val="1586025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6D04B5-65AC-4E54-90AF-D1DB0A579BC4}" type="datetimeFigureOut">
              <a:rPr lang="en-US" smtClean="0"/>
              <a:t>1/16/2026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3F34C-53E7-413B-AC5E-D46BEF3435B2}" type="slidenum">
              <a:rPr lang="en-US" smtClean="0"/>
              <a:t>‹#›</a:t>
            </a:fld>
            <a:endParaRPr lang="en-US"/>
          </a:p>
        </p:txBody>
      </p:sp>
    </p:spTree>
    <p:extLst>
      <p:ext uri="{BB962C8B-B14F-4D97-AF65-F5344CB8AC3E}">
        <p14:creationId xmlns:p14="http://schemas.microsoft.com/office/powerpoint/2010/main" val="13101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36D04B5-65AC-4E54-90AF-D1DB0A579BC4}"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3F34C-53E7-413B-AC5E-D46BEF3435B2}" type="slidenum">
              <a:rPr lang="en-US" smtClean="0"/>
              <a:t>‹#›</a:t>
            </a:fld>
            <a:endParaRPr lang="en-US"/>
          </a:p>
        </p:txBody>
      </p:sp>
    </p:spTree>
    <p:extLst>
      <p:ext uri="{BB962C8B-B14F-4D97-AF65-F5344CB8AC3E}">
        <p14:creationId xmlns:p14="http://schemas.microsoft.com/office/powerpoint/2010/main" val="1215549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36D04B5-65AC-4E54-90AF-D1DB0A579BC4}"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3F34C-53E7-413B-AC5E-D46BEF3435B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04488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6D04B5-65AC-4E54-90AF-D1DB0A579BC4}"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3F34C-53E7-413B-AC5E-D46BEF3435B2}" type="slidenum">
              <a:rPr lang="en-US" smtClean="0"/>
              <a:t>‹#›</a:t>
            </a:fld>
            <a:endParaRPr lang="en-US"/>
          </a:p>
        </p:txBody>
      </p:sp>
    </p:spTree>
    <p:extLst>
      <p:ext uri="{BB962C8B-B14F-4D97-AF65-F5344CB8AC3E}">
        <p14:creationId xmlns:p14="http://schemas.microsoft.com/office/powerpoint/2010/main" val="2493215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36D04B5-65AC-4E54-90AF-D1DB0A579BC4}" type="datetimeFigureOut">
              <a:rPr lang="en-US" smtClean="0"/>
              <a:t>1/16/2026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3F34C-53E7-413B-AC5E-D46BEF3435B2}" type="slidenum">
              <a:rPr lang="en-US" smtClean="0"/>
              <a:t>‹#›</a:t>
            </a:fld>
            <a:endParaRPr lang="en-US"/>
          </a:p>
        </p:txBody>
      </p:sp>
    </p:spTree>
    <p:extLst>
      <p:ext uri="{BB962C8B-B14F-4D97-AF65-F5344CB8AC3E}">
        <p14:creationId xmlns:p14="http://schemas.microsoft.com/office/powerpoint/2010/main" val="3109398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36D04B5-65AC-4E54-90AF-D1DB0A579BC4}" type="datetimeFigureOut">
              <a:rPr lang="en-US" smtClean="0"/>
              <a:t>1/16/2026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3F34C-53E7-413B-AC5E-D46BEF3435B2}" type="slidenum">
              <a:rPr lang="en-US" smtClean="0"/>
              <a:t>‹#›</a:t>
            </a:fld>
            <a:endParaRPr lang="en-US"/>
          </a:p>
        </p:txBody>
      </p:sp>
    </p:spTree>
    <p:extLst>
      <p:ext uri="{BB962C8B-B14F-4D97-AF65-F5344CB8AC3E}">
        <p14:creationId xmlns:p14="http://schemas.microsoft.com/office/powerpoint/2010/main" val="415831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6D04B5-65AC-4E54-90AF-D1DB0A579BC4}"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3F34C-53E7-413B-AC5E-D46BEF3435B2}" type="slidenum">
              <a:rPr lang="en-US" smtClean="0"/>
              <a:t>‹#›</a:t>
            </a:fld>
            <a:endParaRPr lang="en-US"/>
          </a:p>
        </p:txBody>
      </p:sp>
    </p:spTree>
    <p:extLst>
      <p:ext uri="{BB962C8B-B14F-4D97-AF65-F5344CB8AC3E}">
        <p14:creationId xmlns:p14="http://schemas.microsoft.com/office/powerpoint/2010/main" val="1026277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6D04B5-65AC-4E54-90AF-D1DB0A579BC4}"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3F34C-53E7-413B-AC5E-D46BEF3435B2}" type="slidenum">
              <a:rPr lang="en-US" smtClean="0"/>
              <a:t>‹#›</a:t>
            </a:fld>
            <a:endParaRPr lang="en-US"/>
          </a:p>
        </p:txBody>
      </p:sp>
    </p:spTree>
    <p:extLst>
      <p:ext uri="{BB962C8B-B14F-4D97-AF65-F5344CB8AC3E}">
        <p14:creationId xmlns:p14="http://schemas.microsoft.com/office/powerpoint/2010/main" val="1770477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36D04B5-65AC-4E54-90AF-D1DB0A579BC4}"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3F34C-53E7-413B-AC5E-D46BEF3435B2}" type="slidenum">
              <a:rPr lang="en-US" smtClean="0"/>
              <a:t>‹#›</a:t>
            </a:fld>
            <a:endParaRPr lang="en-US"/>
          </a:p>
        </p:txBody>
      </p:sp>
    </p:spTree>
    <p:extLst>
      <p:ext uri="{BB962C8B-B14F-4D97-AF65-F5344CB8AC3E}">
        <p14:creationId xmlns:p14="http://schemas.microsoft.com/office/powerpoint/2010/main" val="142103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6D04B5-65AC-4E54-90AF-D1DB0A579BC4}" type="datetimeFigureOut">
              <a:rPr lang="en-US" smtClean="0"/>
              <a:t>1/16/2026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3F34C-53E7-413B-AC5E-D46BEF3435B2}" type="slidenum">
              <a:rPr lang="en-US" smtClean="0"/>
              <a:t>‹#›</a:t>
            </a:fld>
            <a:endParaRPr lang="en-US"/>
          </a:p>
        </p:txBody>
      </p:sp>
    </p:spTree>
    <p:extLst>
      <p:ext uri="{BB962C8B-B14F-4D97-AF65-F5344CB8AC3E}">
        <p14:creationId xmlns:p14="http://schemas.microsoft.com/office/powerpoint/2010/main" val="2123423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6D04B5-65AC-4E54-90AF-D1DB0A579BC4}" type="datetimeFigureOut">
              <a:rPr lang="en-US" smtClean="0"/>
              <a:t>1/16/2026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3F34C-53E7-413B-AC5E-D46BEF3435B2}" type="slidenum">
              <a:rPr lang="en-US" smtClean="0"/>
              <a:t>‹#›</a:t>
            </a:fld>
            <a:endParaRPr lang="en-US"/>
          </a:p>
        </p:txBody>
      </p:sp>
    </p:spTree>
    <p:extLst>
      <p:ext uri="{BB962C8B-B14F-4D97-AF65-F5344CB8AC3E}">
        <p14:creationId xmlns:p14="http://schemas.microsoft.com/office/powerpoint/2010/main" val="3967994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6D04B5-65AC-4E54-90AF-D1DB0A579BC4}" type="datetimeFigureOut">
              <a:rPr lang="en-US" smtClean="0"/>
              <a:t>1/16/2026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3F34C-53E7-413B-AC5E-D46BEF3435B2}" type="slidenum">
              <a:rPr lang="en-US" smtClean="0"/>
              <a:t>‹#›</a:t>
            </a:fld>
            <a:endParaRPr lang="en-US"/>
          </a:p>
        </p:txBody>
      </p:sp>
    </p:spTree>
    <p:extLst>
      <p:ext uri="{BB962C8B-B14F-4D97-AF65-F5344CB8AC3E}">
        <p14:creationId xmlns:p14="http://schemas.microsoft.com/office/powerpoint/2010/main" val="1138942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36D04B5-65AC-4E54-90AF-D1DB0A579BC4}" type="datetimeFigureOut">
              <a:rPr lang="en-US" smtClean="0"/>
              <a:t>1/16/2026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F43F34C-53E7-413B-AC5E-D46BEF3435B2}" type="slidenum">
              <a:rPr lang="en-US" smtClean="0"/>
              <a:t>‹#›</a:t>
            </a:fld>
            <a:endParaRPr lang="en-US"/>
          </a:p>
        </p:txBody>
      </p:sp>
    </p:spTree>
    <p:extLst>
      <p:ext uri="{BB962C8B-B14F-4D97-AF65-F5344CB8AC3E}">
        <p14:creationId xmlns:p14="http://schemas.microsoft.com/office/powerpoint/2010/main" val="3992336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36D04B5-65AC-4E54-90AF-D1DB0A579BC4}" type="datetimeFigureOut">
              <a:rPr lang="en-US" smtClean="0"/>
              <a:t>1/16/2026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F43F34C-53E7-413B-AC5E-D46BEF3435B2}" type="slidenum">
              <a:rPr lang="en-US" smtClean="0"/>
              <a:t>‹#›</a:t>
            </a:fld>
            <a:endParaRPr lang="en-US"/>
          </a:p>
        </p:txBody>
      </p:sp>
    </p:spTree>
    <p:extLst>
      <p:ext uri="{BB962C8B-B14F-4D97-AF65-F5344CB8AC3E}">
        <p14:creationId xmlns:p14="http://schemas.microsoft.com/office/powerpoint/2010/main" val="1779133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36D04B5-65AC-4E54-90AF-D1DB0A579BC4}" type="datetimeFigureOut">
              <a:rPr lang="en-US" smtClean="0"/>
              <a:t>1/16/2026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F43F34C-53E7-413B-AC5E-D46BEF3435B2}" type="slidenum">
              <a:rPr lang="en-US" smtClean="0"/>
              <a:t>‹#›</a:t>
            </a:fld>
            <a:endParaRPr lang="en-US"/>
          </a:p>
        </p:txBody>
      </p:sp>
    </p:spTree>
    <p:extLst>
      <p:ext uri="{BB962C8B-B14F-4D97-AF65-F5344CB8AC3E}">
        <p14:creationId xmlns:p14="http://schemas.microsoft.com/office/powerpoint/2010/main" val="2882594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6D04B5-65AC-4E54-90AF-D1DB0A579BC4}" type="datetimeFigureOut">
              <a:rPr lang="en-US" smtClean="0"/>
              <a:t>1/16/2026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3F34C-53E7-413B-AC5E-D46BEF3435B2}" type="slidenum">
              <a:rPr lang="en-US" smtClean="0"/>
              <a:t>‹#›</a:t>
            </a:fld>
            <a:endParaRPr lang="en-US"/>
          </a:p>
        </p:txBody>
      </p:sp>
    </p:spTree>
    <p:extLst>
      <p:ext uri="{BB962C8B-B14F-4D97-AF65-F5344CB8AC3E}">
        <p14:creationId xmlns:p14="http://schemas.microsoft.com/office/powerpoint/2010/main" val="2829612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36D04B5-65AC-4E54-90AF-D1DB0A579BC4}" type="datetimeFigureOut">
              <a:rPr lang="en-US" smtClean="0"/>
              <a:t>1/16/2026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F43F34C-53E7-413B-AC5E-D46BEF3435B2}" type="slidenum">
              <a:rPr lang="en-US" smtClean="0"/>
              <a:t>‹#›</a:t>
            </a:fld>
            <a:endParaRPr lang="en-US"/>
          </a:p>
        </p:txBody>
      </p:sp>
    </p:spTree>
    <p:extLst>
      <p:ext uri="{BB962C8B-B14F-4D97-AF65-F5344CB8AC3E}">
        <p14:creationId xmlns:p14="http://schemas.microsoft.com/office/powerpoint/2010/main" val="17661696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6CD3-EAD7-D2E7-92F1-E7BA5A340AA8}"/>
              </a:ext>
            </a:extLst>
          </p:cNvPr>
          <p:cNvSpPr>
            <a:spLocks noGrp="1"/>
          </p:cNvSpPr>
          <p:nvPr>
            <p:ph type="ctrTitle"/>
          </p:nvPr>
        </p:nvSpPr>
        <p:spPr/>
        <p:txBody>
          <a:bodyPr/>
          <a:lstStyle/>
          <a:p>
            <a:pPr algn="ctr"/>
            <a:r>
              <a:rPr lang="en-US" sz="6000" dirty="0"/>
              <a:t>Autoimmune and cholestatic liver disease</a:t>
            </a:r>
          </a:p>
        </p:txBody>
      </p:sp>
      <p:sp>
        <p:nvSpPr>
          <p:cNvPr id="3" name="Subtitle 2">
            <a:extLst>
              <a:ext uri="{FF2B5EF4-FFF2-40B4-BE49-F238E27FC236}">
                <a16:creationId xmlns:a16="http://schemas.microsoft.com/office/drawing/2014/main" id="{0E667E67-D464-7FA2-59D1-9AF2AF013F0A}"/>
              </a:ext>
            </a:extLst>
          </p:cNvPr>
          <p:cNvSpPr>
            <a:spLocks noGrp="1"/>
          </p:cNvSpPr>
          <p:nvPr>
            <p:ph type="subTitle" idx="1"/>
          </p:nvPr>
        </p:nvSpPr>
        <p:spPr/>
        <p:txBody>
          <a:bodyPr/>
          <a:lstStyle/>
          <a:p>
            <a:pPr algn="ctr"/>
            <a:r>
              <a:rPr lang="en-US" dirty="0"/>
              <a:t>Rohit Nathan, DO</a:t>
            </a:r>
          </a:p>
          <a:p>
            <a:pPr algn="ctr"/>
            <a:r>
              <a:rPr lang="en-US" dirty="0"/>
              <a:t>Rohit.Nathan@bannerhealth.com</a:t>
            </a:r>
          </a:p>
        </p:txBody>
      </p:sp>
    </p:spTree>
    <p:extLst>
      <p:ext uri="{BB962C8B-B14F-4D97-AF65-F5344CB8AC3E}">
        <p14:creationId xmlns:p14="http://schemas.microsoft.com/office/powerpoint/2010/main" val="3213194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F761-D1A2-49DA-B8F0-956641314B3C}"/>
              </a:ext>
            </a:extLst>
          </p:cNvPr>
          <p:cNvSpPr>
            <a:spLocks noGrp="1"/>
          </p:cNvSpPr>
          <p:nvPr>
            <p:ph type="title"/>
          </p:nvPr>
        </p:nvSpPr>
        <p:spPr>
          <a:xfrm>
            <a:off x="838200" y="18255"/>
            <a:ext cx="10515600" cy="1325563"/>
          </a:xfrm>
        </p:spPr>
        <p:txBody>
          <a:bodyPr/>
          <a:lstStyle/>
          <a:p>
            <a:r>
              <a:rPr lang="en-US" dirty="0"/>
              <a:t>Simplified Diagnostic Criteria for AIH</a:t>
            </a:r>
          </a:p>
        </p:txBody>
      </p:sp>
      <p:sp>
        <p:nvSpPr>
          <p:cNvPr id="4" name="Content Placeholder 3">
            <a:extLst>
              <a:ext uri="{FF2B5EF4-FFF2-40B4-BE49-F238E27FC236}">
                <a16:creationId xmlns:a16="http://schemas.microsoft.com/office/drawing/2014/main" id="{CC937752-3D08-49E6-B380-AB6ED7F590CC}"/>
              </a:ext>
            </a:extLst>
          </p:cNvPr>
          <p:cNvSpPr>
            <a:spLocks noGrp="1"/>
          </p:cNvSpPr>
          <p:nvPr>
            <p:ph idx="1"/>
          </p:nvPr>
        </p:nvSpPr>
        <p:spPr/>
        <p:txBody>
          <a:bodyPr>
            <a:normAutofit fontScale="92500" lnSpcReduction="10000"/>
          </a:bodyPr>
          <a:lstStyle/>
          <a:p>
            <a:r>
              <a:rPr lang="en-US" dirty="0"/>
              <a:t>Good guideline</a:t>
            </a:r>
          </a:p>
          <a:p>
            <a:endParaRPr lang="en-US" dirty="0"/>
          </a:p>
          <a:p>
            <a:r>
              <a:rPr lang="en-US" dirty="0"/>
              <a:t>Patient doesn’t always fit perfectly</a:t>
            </a:r>
          </a:p>
          <a:p>
            <a:pPr lvl="1"/>
            <a:r>
              <a:rPr lang="en-US" dirty="0"/>
              <a:t>~20% seronegative</a:t>
            </a:r>
          </a:p>
          <a:p>
            <a:pPr lvl="1"/>
            <a:r>
              <a:rPr lang="en-US" dirty="0"/>
              <a:t>+antibodies in other conditions</a:t>
            </a:r>
          </a:p>
          <a:p>
            <a:pPr marL="457200" lvl="1" indent="0">
              <a:buNone/>
            </a:pPr>
            <a:endParaRPr lang="en-US" dirty="0"/>
          </a:p>
          <a:p>
            <a:r>
              <a:rPr lang="en-US" dirty="0"/>
              <a:t>Liver biopsy for definitive dx</a:t>
            </a:r>
          </a:p>
          <a:p>
            <a:pPr lvl="1"/>
            <a:r>
              <a:rPr lang="en-US" dirty="0"/>
              <a:t>“interface hepatitis”</a:t>
            </a:r>
          </a:p>
          <a:p>
            <a:pPr lvl="1"/>
            <a:r>
              <a:rPr lang="en-US" dirty="0"/>
              <a:t>“plasma cell infiltrate”</a:t>
            </a:r>
          </a:p>
          <a:p>
            <a:pPr marL="457200" lvl="1" indent="0">
              <a:buNone/>
            </a:pPr>
            <a:endParaRPr lang="en-US" dirty="0"/>
          </a:p>
          <a:p>
            <a:r>
              <a:rPr lang="en-US" dirty="0"/>
              <a:t>Assess response to treatment</a:t>
            </a:r>
          </a:p>
        </p:txBody>
      </p:sp>
      <p:pic>
        <p:nvPicPr>
          <p:cNvPr id="2052" name="Picture 4" descr="criteria for the diagnosis of autoimmune hepatitis. | Download Scientific  Diagram">
            <a:extLst>
              <a:ext uri="{FF2B5EF4-FFF2-40B4-BE49-F238E27FC236}">
                <a16:creationId xmlns:a16="http://schemas.microsoft.com/office/drawing/2014/main" id="{86C88D0B-5B57-407F-BA46-B550C0040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7778" y="1175781"/>
            <a:ext cx="5844222" cy="565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432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9846-D9BE-E742-CD42-FA9368611262}"/>
              </a:ext>
            </a:extLst>
          </p:cNvPr>
          <p:cNvSpPr>
            <a:spLocks noGrp="1"/>
          </p:cNvSpPr>
          <p:nvPr>
            <p:ph type="title"/>
          </p:nvPr>
        </p:nvSpPr>
        <p:spPr/>
        <p:txBody>
          <a:bodyPr/>
          <a:lstStyle/>
          <a:p>
            <a:r>
              <a:rPr lang="en-US" dirty="0"/>
              <a:t>Histology</a:t>
            </a:r>
          </a:p>
        </p:txBody>
      </p:sp>
      <p:pic>
        <p:nvPicPr>
          <p:cNvPr id="4" name="Content Placeholder 3">
            <a:extLst>
              <a:ext uri="{FF2B5EF4-FFF2-40B4-BE49-F238E27FC236}">
                <a16:creationId xmlns:a16="http://schemas.microsoft.com/office/drawing/2014/main" id="{17C19209-9CFC-72D3-CDA7-89259C73A341}"/>
              </a:ext>
            </a:extLst>
          </p:cNvPr>
          <p:cNvPicPr>
            <a:picLocks noGrp="1" noChangeAspect="1"/>
          </p:cNvPicPr>
          <p:nvPr>
            <p:ph idx="1"/>
          </p:nvPr>
        </p:nvPicPr>
        <p:blipFill>
          <a:blip r:embed="rId2"/>
          <a:stretch>
            <a:fillRect/>
          </a:stretch>
        </p:blipFill>
        <p:spPr>
          <a:xfrm>
            <a:off x="646111" y="2001123"/>
            <a:ext cx="5353760" cy="4195762"/>
          </a:xfrm>
          <a:prstGeom prst="rect">
            <a:avLst/>
          </a:prstGeom>
        </p:spPr>
      </p:pic>
      <p:pic>
        <p:nvPicPr>
          <p:cNvPr id="5" name="Picture 4">
            <a:extLst>
              <a:ext uri="{FF2B5EF4-FFF2-40B4-BE49-F238E27FC236}">
                <a16:creationId xmlns:a16="http://schemas.microsoft.com/office/drawing/2014/main" id="{1CA1BE46-4235-26AD-B7E5-D7FA21FFCB19}"/>
              </a:ext>
            </a:extLst>
          </p:cNvPr>
          <p:cNvPicPr>
            <a:picLocks noChangeAspect="1"/>
          </p:cNvPicPr>
          <p:nvPr/>
        </p:nvPicPr>
        <p:blipFill>
          <a:blip r:embed="rId3"/>
          <a:stretch>
            <a:fillRect/>
          </a:stretch>
        </p:blipFill>
        <p:spPr>
          <a:xfrm>
            <a:off x="6192132" y="2001123"/>
            <a:ext cx="5353758" cy="4289699"/>
          </a:xfrm>
          <a:prstGeom prst="rect">
            <a:avLst/>
          </a:prstGeom>
        </p:spPr>
      </p:pic>
    </p:spTree>
    <p:extLst>
      <p:ext uri="{BB962C8B-B14F-4D97-AF65-F5344CB8AC3E}">
        <p14:creationId xmlns:p14="http://schemas.microsoft.com/office/powerpoint/2010/main" val="260455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00D12-ECD0-0CE2-E9BB-D570493B251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47092EE-3B40-0A09-6B30-4E97DA01AC0D}"/>
              </a:ext>
            </a:extLst>
          </p:cNvPr>
          <p:cNvPicPr>
            <a:picLocks noGrp="1" noChangeAspect="1"/>
          </p:cNvPicPr>
          <p:nvPr>
            <p:ph idx="1"/>
          </p:nvPr>
        </p:nvPicPr>
        <p:blipFill>
          <a:blip r:embed="rId3"/>
          <a:stretch>
            <a:fillRect/>
          </a:stretch>
        </p:blipFill>
        <p:spPr>
          <a:xfrm>
            <a:off x="1217475" y="1067473"/>
            <a:ext cx="9430758" cy="5337809"/>
          </a:xfrm>
          <a:prstGeom prst="rect">
            <a:avLst/>
          </a:prstGeom>
        </p:spPr>
      </p:pic>
    </p:spTree>
    <p:extLst>
      <p:ext uri="{BB962C8B-B14F-4D97-AF65-F5344CB8AC3E}">
        <p14:creationId xmlns:p14="http://schemas.microsoft.com/office/powerpoint/2010/main" val="1066076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F761-D1A2-49DA-B8F0-956641314B3C}"/>
              </a:ext>
            </a:extLst>
          </p:cNvPr>
          <p:cNvSpPr>
            <a:spLocks noGrp="1"/>
          </p:cNvSpPr>
          <p:nvPr>
            <p:ph type="title"/>
          </p:nvPr>
        </p:nvSpPr>
        <p:spPr/>
        <p:txBody>
          <a:bodyPr/>
          <a:lstStyle/>
          <a:p>
            <a:r>
              <a:rPr lang="en-US" dirty="0"/>
              <a:t>AIH Tx</a:t>
            </a:r>
          </a:p>
        </p:txBody>
      </p:sp>
      <p:pic>
        <p:nvPicPr>
          <p:cNvPr id="4" name="Content Placeholder 3">
            <a:extLst>
              <a:ext uri="{FF2B5EF4-FFF2-40B4-BE49-F238E27FC236}">
                <a16:creationId xmlns:a16="http://schemas.microsoft.com/office/drawing/2014/main" id="{BD3A6BEF-BA92-45DA-BEE7-4633E1BA11CF}"/>
              </a:ext>
            </a:extLst>
          </p:cNvPr>
          <p:cNvPicPr>
            <a:picLocks noGrp="1" noChangeAspect="1"/>
          </p:cNvPicPr>
          <p:nvPr>
            <p:ph idx="1"/>
          </p:nvPr>
        </p:nvPicPr>
        <p:blipFill>
          <a:blip r:embed="rId3"/>
          <a:stretch>
            <a:fillRect/>
          </a:stretch>
        </p:blipFill>
        <p:spPr>
          <a:xfrm>
            <a:off x="2397760" y="22979"/>
            <a:ext cx="9885680" cy="6835021"/>
          </a:xfrm>
          <a:prstGeom prst="rect">
            <a:avLst/>
          </a:prstGeom>
        </p:spPr>
      </p:pic>
      <p:sp>
        <p:nvSpPr>
          <p:cNvPr id="5" name="TextBox 4">
            <a:extLst>
              <a:ext uri="{FF2B5EF4-FFF2-40B4-BE49-F238E27FC236}">
                <a16:creationId xmlns:a16="http://schemas.microsoft.com/office/drawing/2014/main" id="{7607AF89-E3FB-4C3D-9496-655BD2217E6E}"/>
              </a:ext>
            </a:extLst>
          </p:cNvPr>
          <p:cNvSpPr txBox="1"/>
          <p:nvPr/>
        </p:nvSpPr>
        <p:spPr>
          <a:xfrm>
            <a:off x="-81280" y="5934670"/>
            <a:ext cx="2672080" cy="923330"/>
          </a:xfrm>
          <a:prstGeom prst="rect">
            <a:avLst/>
          </a:prstGeom>
          <a:noFill/>
        </p:spPr>
        <p:txBody>
          <a:bodyPr wrap="square" rtlCol="0">
            <a:spAutoFit/>
          </a:bodyPr>
          <a:lstStyle/>
          <a:p>
            <a:r>
              <a:rPr lang="en-US" dirty="0"/>
              <a:t>Mack et al</a:t>
            </a:r>
          </a:p>
          <a:p>
            <a:r>
              <a:rPr lang="en-US" dirty="0"/>
              <a:t>AASLD Practice Guidelines</a:t>
            </a:r>
          </a:p>
          <a:p>
            <a:r>
              <a:rPr lang="en-US" dirty="0"/>
              <a:t>Hepatology 2019</a:t>
            </a:r>
          </a:p>
        </p:txBody>
      </p:sp>
    </p:spTree>
    <p:extLst>
      <p:ext uri="{BB962C8B-B14F-4D97-AF65-F5344CB8AC3E}">
        <p14:creationId xmlns:p14="http://schemas.microsoft.com/office/powerpoint/2010/main" val="1238912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F761-D1A2-49DA-B8F0-956641314B3C}"/>
              </a:ext>
            </a:extLst>
          </p:cNvPr>
          <p:cNvSpPr>
            <a:spLocks noGrp="1"/>
          </p:cNvSpPr>
          <p:nvPr>
            <p:ph type="title"/>
          </p:nvPr>
        </p:nvSpPr>
        <p:spPr/>
        <p:txBody>
          <a:bodyPr/>
          <a:lstStyle/>
          <a:p>
            <a:r>
              <a:rPr lang="en-US" dirty="0"/>
              <a:t>Second line treatments</a:t>
            </a:r>
          </a:p>
        </p:txBody>
      </p:sp>
      <p:sp>
        <p:nvSpPr>
          <p:cNvPr id="3" name="Content Placeholder 2">
            <a:extLst>
              <a:ext uri="{FF2B5EF4-FFF2-40B4-BE49-F238E27FC236}">
                <a16:creationId xmlns:a16="http://schemas.microsoft.com/office/drawing/2014/main" id="{24A875E2-A3E7-405C-9107-19FD61821C15}"/>
              </a:ext>
            </a:extLst>
          </p:cNvPr>
          <p:cNvSpPr>
            <a:spLocks noGrp="1"/>
          </p:cNvSpPr>
          <p:nvPr>
            <p:ph idx="1"/>
          </p:nvPr>
        </p:nvSpPr>
        <p:spPr/>
        <p:txBody>
          <a:bodyPr/>
          <a:lstStyle/>
          <a:p>
            <a:r>
              <a:rPr lang="en-US" dirty="0"/>
              <a:t>Mycophenolate Mofetil (contraindicated during pregnancy)</a:t>
            </a:r>
          </a:p>
          <a:p>
            <a:endParaRPr lang="en-US" dirty="0"/>
          </a:p>
          <a:p>
            <a:r>
              <a:rPr lang="en-US" dirty="0"/>
              <a:t>Calcineurin Inhibitors (tacrolimus, cyclosporine)</a:t>
            </a:r>
          </a:p>
          <a:p>
            <a:endParaRPr lang="en-US" dirty="0"/>
          </a:p>
        </p:txBody>
      </p:sp>
    </p:spTree>
    <p:extLst>
      <p:ext uri="{BB962C8B-B14F-4D97-AF65-F5344CB8AC3E}">
        <p14:creationId xmlns:p14="http://schemas.microsoft.com/office/powerpoint/2010/main" val="356420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F761-D1A2-49DA-B8F0-956641314B3C}"/>
              </a:ext>
            </a:extLst>
          </p:cNvPr>
          <p:cNvSpPr>
            <a:spLocks noGrp="1"/>
          </p:cNvSpPr>
          <p:nvPr>
            <p:ph type="title"/>
          </p:nvPr>
        </p:nvSpPr>
        <p:spPr/>
        <p:txBody>
          <a:bodyPr/>
          <a:lstStyle/>
          <a:p>
            <a:r>
              <a:rPr lang="en-US" dirty="0"/>
              <a:t>AIH and pregnancy</a:t>
            </a:r>
          </a:p>
        </p:txBody>
      </p:sp>
      <p:sp>
        <p:nvSpPr>
          <p:cNvPr id="3" name="Content Placeholder 2">
            <a:extLst>
              <a:ext uri="{FF2B5EF4-FFF2-40B4-BE49-F238E27FC236}">
                <a16:creationId xmlns:a16="http://schemas.microsoft.com/office/drawing/2014/main" id="{24A875E2-A3E7-405C-9107-19FD61821C15}"/>
              </a:ext>
            </a:extLst>
          </p:cNvPr>
          <p:cNvSpPr>
            <a:spLocks noGrp="1"/>
          </p:cNvSpPr>
          <p:nvPr>
            <p:ph idx="1"/>
          </p:nvPr>
        </p:nvSpPr>
        <p:spPr/>
        <p:txBody>
          <a:bodyPr/>
          <a:lstStyle/>
          <a:p>
            <a:r>
              <a:rPr lang="en-US" dirty="0"/>
              <a:t>Ideally, biochemical remission 1 </a:t>
            </a:r>
            <a:r>
              <a:rPr lang="en-US" dirty="0" err="1"/>
              <a:t>yr</a:t>
            </a:r>
            <a:r>
              <a:rPr lang="en-US" dirty="0"/>
              <a:t> prior to conception</a:t>
            </a:r>
          </a:p>
          <a:p>
            <a:endParaRPr lang="en-US" dirty="0"/>
          </a:p>
          <a:p>
            <a:r>
              <a:rPr lang="en-US" dirty="0"/>
              <a:t>Continue maintenance therapy AZA and/or prednisone. No MMF!</a:t>
            </a:r>
          </a:p>
          <a:p>
            <a:endParaRPr lang="en-US" dirty="0"/>
          </a:p>
          <a:p>
            <a:r>
              <a:rPr lang="en-US" dirty="0"/>
              <a:t>Increased risk of flare during pregnancy (5-15%) and post-partum (20-40%)</a:t>
            </a:r>
          </a:p>
          <a:p>
            <a:endParaRPr lang="en-US" dirty="0"/>
          </a:p>
          <a:p>
            <a:endParaRPr lang="en-US" dirty="0"/>
          </a:p>
        </p:txBody>
      </p:sp>
    </p:spTree>
    <p:extLst>
      <p:ext uri="{BB962C8B-B14F-4D97-AF65-F5344CB8AC3E}">
        <p14:creationId xmlns:p14="http://schemas.microsoft.com/office/powerpoint/2010/main" val="1949927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F761-D1A2-49DA-B8F0-956641314B3C}"/>
              </a:ext>
            </a:extLst>
          </p:cNvPr>
          <p:cNvSpPr>
            <a:spLocks noGrp="1"/>
          </p:cNvSpPr>
          <p:nvPr>
            <p:ph type="title"/>
          </p:nvPr>
        </p:nvSpPr>
        <p:spPr/>
        <p:txBody>
          <a:bodyPr/>
          <a:lstStyle/>
          <a:p>
            <a:r>
              <a:rPr lang="en-US" dirty="0"/>
              <a:t>AIH Potpourri </a:t>
            </a:r>
          </a:p>
        </p:txBody>
      </p:sp>
      <p:sp>
        <p:nvSpPr>
          <p:cNvPr id="3" name="Content Placeholder 2">
            <a:extLst>
              <a:ext uri="{FF2B5EF4-FFF2-40B4-BE49-F238E27FC236}">
                <a16:creationId xmlns:a16="http://schemas.microsoft.com/office/drawing/2014/main" id="{24A875E2-A3E7-405C-9107-19FD61821C15}"/>
              </a:ext>
            </a:extLst>
          </p:cNvPr>
          <p:cNvSpPr>
            <a:spLocks noGrp="1"/>
          </p:cNvSpPr>
          <p:nvPr>
            <p:ph idx="1"/>
          </p:nvPr>
        </p:nvSpPr>
        <p:spPr/>
        <p:txBody>
          <a:bodyPr>
            <a:normAutofit fontScale="85000" lnSpcReduction="20000"/>
          </a:bodyPr>
          <a:lstStyle/>
          <a:p>
            <a:r>
              <a:rPr lang="en-US" dirty="0"/>
              <a:t>Azathioprine can cause bone marrow suppression and hepatotoxicity</a:t>
            </a:r>
          </a:p>
          <a:p>
            <a:pPr lvl="1"/>
            <a:r>
              <a:rPr lang="en-US" dirty="0"/>
              <a:t>Can check thiopurine metabolites</a:t>
            </a:r>
          </a:p>
          <a:p>
            <a:pPr lvl="1"/>
            <a:endParaRPr lang="en-US" dirty="0"/>
          </a:p>
          <a:p>
            <a:r>
              <a:rPr lang="en-US" dirty="0"/>
              <a:t>Do not use budesonide in cirrhosis/portal hypertension.</a:t>
            </a:r>
          </a:p>
          <a:p>
            <a:endParaRPr lang="en-US" dirty="0"/>
          </a:p>
          <a:p>
            <a:r>
              <a:rPr lang="en-US" dirty="0"/>
              <a:t>AIH overlap with other autoimmune liver </a:t>
            </a:r>
            <a:r>
              <a:rPr lang="en-US" dirty="0" err="1"/>
              <a:t>dz</a:t>
            </a:r>
            <a:r>
              <a:rPr lang="en-US" dirty="0"/>
              <a:t>: PBC, PSC</a:t>
            </a:r>
          </a:p>
          <a:p>
            <a:endParaRPr lang="en-US" dirty="0"/>
          </a:p>
          <a:p>
            <a:r>
              <a:rPr lang="en-US" dirty="0"/>
              <a:t>Check hepatitis B status and vaccinate if needed</a:t>
            </a:r>
          </a:p>
          <a:p>
            <a:endParaRPr lang="en-US" dirty="0"/>
          </a:p>
          <a:p>
            <a:r>
              <a:rPr lang="en-US" dirty="0"/>
              <a:t>Can be inactive in cirrhosis = no treatment needed</a:t>
            </a:r>
          </a:p>
          <a:p>
            <a:endParaRPr lang="en-US" dirty="0"/>
          </a:p>
          <a:p>
            <a:r>
              <a:rPr lang="en-US" dirty="0"/>
              <a:t>Can recur after OLT</a:t>
            </a:r>
          </a:p>
          <a:p>
            <a:endParaRPr lang="en-US" dirty="0"/>
          </a:p>
        </p:txBody>
      </p:sp>
    </p:spTree>
    <p:extLst>
      <p:ext uri="{BB962C8B-B14F-4D97-AF65-F5344CB8AC3E}">
        <p14:creationId xmlns:p14="http://schemas.microsoft.com/office/powerpoint/2010/main" val="3992802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F761-D1A2-49DA-B8F0-956641314B3C}"/>
              </a:ext>
            </a:extLst>
          </p:cNvPr>
          <p:cNvSpPr>
            <a:spLocks noGrp="1"/>
          </p:cNvSpPr>
          <p:nvPr>
            <p:ph type="title"/>
          </p:nvPr>
        </p:nvSpPr>
        <p:spPr/>
        <p:txBody>
          <a:bodyPr/>
          <a:lstStyle/>
          <a:p>
            <a:r>
              <a:rPr lang="en-US" dirty="0"/>
              <a:t>Drug-Induced AIH</a:t>
            </a:r>
          </a:p>
        </p:txBody>
      </p:sp>
      <p:sp>
        <p:nvSpPr>
          <p:cNvPr id="3" name="Content Placeholder 2">
            <a:extLst>
              <a:ext uri="{FF2B5EF4-FFF2-40B4-BE49-F238E27FC236}">
                <a16:creationId xmlns:a16="http://schemas.microsoft.com/office/drawing/2014/main" id="{24A875E2-A3E7-405C-9107-19FD61821C15}"/>
              </a:ext>
            </a:extLst>
          </p:cNvPr>
          <p:cNvSpPr>
            <a:spLocks noGrp="1"/>
          </p:cNvSpPr>
          <p:nvPr>
            <p:ph idx="1"/>
          </p:nvPr>
        </p:nvSpPr>
        <p:spPr/>
        <p:txBody>
          <a:bodyPr>
            <a:normAutofit fontScale="92500" lnSpcReduction="10000"/>
          </a:bodyPr>
          <a:lstStyle/>
          <a:p>
            <a:r>
              <a:rPr lang="en-US" dirty="0"/>
              <a:t>Usually acute onset with temporal relationship with drug</a:t>
            </a:r>
          </a:p>
          <a:p>
            <a:pPr lvl="1"/>
            <a:r>
              <a:rPr lang="en-US" dirty="0"/>
              <a:t>Onset: 1-8 weeks to 3-12 months (nitrofurantoin and minocycline)</a:t>
            </a:r>
          </a:p>
          <a:p>
            <a:endParaRPr lang="en-US" dirty="0"/>
          </a:p>
          <a:p>
            <a:r>
              <a:rPr lang="en-US" dirty="0"/>
              <a:t>Biopsy looks similar to AIH </a:t>
            </a:r>
          </a:p>
          <a:p>
            <a:endParaRPr lang="en-US" dirty="0"/>
          </a:p>
          <a:p>
            <a:r>
              <a:rPr lang="en-US" dirty="0"/>
              <a:t>Treatment:</a:t>
            </a:r>
          </a:p>
          <a:p>
            <a:pPr lvl="1"/>
            <a:r>
              <a:rPr lang="en-US" dirty="0"/>
              <a:t>Stop offending agent</a:t>
            </a:r>
          </a:p>
          <a:p>
            <a:pPr lvl="1"/>
            <a:r>
              <a:rPr lang="en-US" dirty="0"/>
              <a:t>Start steroids (20-40 mg </a:t>
            </a:r>
            <a:r>
              <a:rPr lang="en-US" dirty="0" err="1"/>
              <a:t>qd</a:t>
            </a:r>
            <a:r>
              <a:rPr lang="en-US" dirty="0"/>
              <a:t>) and taper 3-6 months</a:t>
            </a:r>
          </a:p>
          <a:p>
            <a:pPr lvl="1"/>
            <a:endParaRPr lang="en-US" dirty="0"/>
          </a:p>
          <a:p>
            <a:r>
              <a:rPr lang="en-US" dirty="0"/>
              <a:t>No recurrence after discontinuation of steroids</a:t>
            </a:r>
          </a:p>
          <a:p>
            <a:pPr lvl="1"/>
            <a:r>
              <a:rPr lang="en-US" dirty="0"/>
              <a:t>If recurs </a:t>
            </a:r>
            <a:r>
              <a:rPr lang="en-US" dirty="0">
                <a:sym typeface="Wingdings" panose="05000000000000000000" pitchFamily="2" charset="2"/>
              </a:rPr>
              <a:t> suggestive of classic AIH</a:t>
            </a:r>
            <a:endParaRPr lang="en-US" dirty="0"/>
          </a:p>
        </p:txBody>
      </p:sp>
      <p:sp>
        <p:nvSpPr>
          <p:cNvPr id="4" name="TextBox 3">
            <a:extLst>
              <a:ext uri="{FF2B5EF4-FFF2-40B4-BE49-F238E27FC236}">
                <a16:creationId xmlns:a16="http://schemas.microsoft.com/office/drawing/2014/main" id="{F49DB8BB-A11B-4104-877E-AA5DEDBA5542}"/>
              </a:ext>
            </a:extLst>
          </p:cNvPr>
          <p:cNvSpPr txBox="1"/>
          <p:nvPr/>
        </p:nvSpPr>
        <p:spPr>
          <a:xfrm>
            <a:off x="7884160" y="6492875"/>
            <a:ext cx="4500880" cy="369332"/>
          </a:xfrm>
          <a:prstGeom prst="rect">
            <a:avLst/>
          </a:prstGeom>
          <a:noFill/>
        </p:spPr>
        <p:txBody>
          <a:bodyPr wrap="square" rtlCol="0">
            <a:spAutoFit/>
          </a:bodyPr>
          <a:lstStyle/>
          <a:p>
            <a:r>
              <a:rPr lang="en-US" dirty="0" err="1"/>
              <a:t>Bjornnson</a:t>
            </a:r>
            <a:r>
              <a:rPr lang="en-US" dirty="0"/>
              <a:t>, Talwalkar et al. Hepatology 2010</a:t>
            </a:r>
          </a:p>
        </p:txBody>
      </p:sp>
    </p:spTree>
    <p:extLst>
      <p:ext uri="{BB962C8B-B14F-4D97-AF65-F5344CB8AC3E}">
        <p14:creationId xmlns:p14="http://schemas.microsoft.com/office/powerpoint/2010/main" val="2745371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F761-D1A2-49DA-B8F0-956641314B3C}"/>
              </a:ext>
            </a:extLst>
          </p:cNvPr>
          <p:cNvSpPr>
            <a:spLocks noGrp="1"/>
          </p:cNvSpPr>
          <p:nvPr>
            <p:ph type="title"/>
          </p:nvPr>
        </p:nvSpPr>
        <p:spPr/>
        <p:txBody>
          <a:bodyPr/>
          <a:lstStyle/>
          <a:p>
            <a:r>
              <a:rPr lang="en-US" dirty="0"/>
              <a:t>Checkpoint Inhibitor Liver Injury</a:t>
            </a:r>
          </a:p>
        </p:txBody>
      </p:sp>
      <p:sp>
        <p:nvSpPr>
          <p:cNvPr id="3" name="Content Placeholder 2">
            <a:extLst>
              <a:ext uri="{FF2B5EF4-FFF2-40B4-BE49-F238E27FC236}">
                <a16:creationId xmlns:a16="http://schemas.microsoft.com/office/drawing/2014/main" id="{24A875E2-A3E7-405C-9107-19FD61821C15}"/>
              </a:ext>
            </a:extLst>
          </p:cNvPr>
          <p:cNvSpPr>
            <a:spLocks noGrp="1"/>
          </p:cNvSpPr>
          <p:nvPr>
            <p:ph idx="1"/>
          </p:nvPr>
        </p:nvSpPr>
        <p:spPr/>
        <p:txBody>
          <a:bodyPr/>
          <a:lstStyle/>
          <a:p>
            <a:r>
              <a:rPr lang="en-US" dirty="0"/>
              <a:t>Immune-related adverse event</a:t>
            </a:r>
          </a:p>
          <a:p>
            <a:endParaRPr lang="en-US" dirty="0"/>
          </a:p>
          <a:p>
            <a:r>
              <a:rPr lang="en-US" dirty="0"/>
              <a:t>Common culprits: Ipilimumab, Pembrolizumab, Nivolumab</a:t>
            </a:r>
          </a:p>
          <a:p>
            <a:endParaRPr lang="en-US" dirty="0"/>
          </a:p>
          <a:p>
            <a:r>
              <a:rPr lang="en-US" dirty="0"/>
              <a:t>Lack typical laboratory or histological features of AIH</a:t>
            </a:r>
          </a:p>
          <a:p>
            <a:endParaRPr lang="en-US" dirty="0"/>
          </a:p>
          <a:p>
            <a:r>
              <a:rPr lang="en-US" dirty="0"/>
              <a:t>Usually improve with steroid therapy and augmented immunotherapy dosing</a:t>
            </a:r>
          </a:p>
          <a:p>
            <a:endParaRPr lang="en-US" dirty="0"/>
          </a:p>
        </p:txBody>
      </p:sp>
    </p:spTree>
    <p:extLst>
      <p:ext uri="{BB962C8B-B14F-4D97-AF65-F5344CB8AC3E}">
        <p14:creationId xmlns:p14="http://schemas.microsoft.com/office/powerpoint/2010/main" val="2169868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F761-D1A2-49DA-B8F0-956641314B3C}"/>
              </a:ext>
            </a:extLst>
          </p:cNvPr>
          <p:cNvSpPr>
            <a:spLocks noGrp="1"/>
          </p:cNvSpPr>
          <p:nvPr>
            <p:ph type="title"/>
          </p:nvPr>
        </p:nvSpPr>
        <p:spPr/>
        <p:txBody>
          <a:bodyPr/>
          <a:lstStyle/>
          <a:p>
            <a:r>
              <a:rPr lang="en-US" dirty="0"/>
              <a:t>AIH Pearls</a:t>
            </a:r>
          </a:p>
        </p:txBody>
      </p:sp>
      <p:sp>
        <p:nvSpPr>
          <p:cNvPr id="3" name="Content Placeholder 2">
            <a:extLst>
              <a:ext uri="{FF2B5EF4-FFF2-40B4-BE49-F238E27FC236}">
                <a16:creationId xmlns:a16="http://schemas.microsoft.com/office/drawing/2014/main" id="{24A875E2-A3E7-405C-9107-19FD61821C15}"/>
              </a:ext>
            </a:extLst>
          </p:cNvPr>
          <p:cNvSpPr>
            <a:spLocks noGrp="1"/>
          </p:cNvSpPr>
          <p:nvPr>
            <p:ph idx="1"/>
          </p:nvPr>
        </p:nvSpPr>
        <p:spPr/>
        <p:txBody>
          <a:bodyPr>
            <a:normAutofit fontScale="85000" lnSpcReduction="20000"/>
          </a:bodyPr>
          <a:lstStyle/>
          <a:p>
            <a:r>
              <a:rPr lang="en-US" dirty="0"/>
              <a:t>Various presentations: asymptomatic/symptomatic; cirrhosis to ALF</a:t>
            </a:r>
          </a:p>
          <a:p>
            <a:endParaRPr lang="en-US" dirty="0"/>
          </a:p>
          <a:p>
            <a:r>
              <a:rPr lang="en-US" dirty="0"/>
              <a:t>Antibodies mat not definitively make dx. Biopsy typically recommended. </a:t>
            </a:r>
          </a:p>
          <a:p>
            <a:endParaRPr lang="en-US" dirty="0"/>
          </a:p>
          <a:p>
            <a:r>
              <a:rPr lang="en-US" dirty="0"/>
              <a:t>Initial treatment: Prednisone then AZA (TPMT permitting)</a:t>
            </a:r>
          </a:p>
          <a:p>
            <a:endParaRPr lang="en-US" dirty="0"/>
          </a:p>
          <a:p>
            <a:r>
              <a:rPr lang="en-US" dirty="0"/>
              <a:t>Gradual withdrawal of </a:t>
            </a:r>
            <a:r>
              <a:rPr lang="en-US" dirty="0" err="1"/>
              <a:t>pred</a:t>
            </a:r>
            <a:r>
              <a:rPr lang="en-US" dirty="0"/>
              <a:t> w/goal of biochemical remission on AZA</a:t>
            </a:r>
          </a:p>
          <a:p>
            <a:endParaRPr lang="en-US" dirty="0"/>
          </a:p>
          <a:p>
            <a:r>
              <a:rPr lang="en-US" dirty="0"/>
              <a:t>High recurrence rate off IS</a:t>
            </a:r>
          </a:p>
          <a:p>
            <a:endParaRPr lang="en-US" dirty="0"/>
          </a:p>
          <a:p>
            <a:r>
              <a:rPr lang="en-US" dirty="0"/>
              <a:t>Drug-induced AIH/Checkpoint inhibitor not chronic</a:t>
            </a:r>
          </a:p>
          <a:p>
            <a:pPr lvl="1"/>
            <a:r>
              <a:rPr lang="en-US" dirty="0"/>
              <a:t>Resolve with shorter course of steroids without recurrence</a:t>
            </a:r>
          </a:p>
        </p:txBody>
      </p:sp>
    </p:spTree>
    <p:extLst>
      <p:ext uri="{BB962C8B-B14F-4D97-AF65-F5344CB8AC3E}">
        <p14:creationId xmlns:p14="http://schemas.microsoft.com/office/powerpoint/2010/main" val="1486755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5C4B9-FD89-9D46-EBB8-1577AD8353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54C59F-1638-8CFD-FE5F-45907A825EED}"/>
              </a:ext>
            </a:extLst>
          </p:cNvPr>
          <p:cNvSpPr>
            <a:spLocks noGrp="1"/>
          </p:cNvSpPr>
          <p:nvPr>
            <p:ph idx="1"/>
          </p:nvPr>
        </p:nvSpPr>
        <p:spPr/>
        <p:txBody>
          <a:bodyPr>
            <a:normAutofit/>
          </a:bodyPr>
          <a:lstStyle/>
          <a:p>
            <a:r>
              <a:rPr lang="en-US" dirty="0"/>
              <a:t>A 44 </a:t>
            </a:r>
            <a:r>
              <a:rPr lang="en-US" dirty="0" err="1"/>
              <a:t>yo</a:t>
            </a:r>
            <a:r>
              <a:rPr lang="en-US" dirty="0"/>
              <a:t> female presents to your clinic as a hospital follow up. She has history of celiac disease and adheres to GFD. She does not drink alcohol, use illicit drugs, or have high risk behaviors. Family history includes sister with Hashimoto thyroiditis. She is generally asymptomatic at this </a:t>
            </a:r>
            <a:r>
              <a:rPr lang="en-US" dirty="0" err="1"/>
              <a:t>vist</a:t>
            </a:r>
            <a:r>
              <a:rPr lang="en-US" dirty="0"/>
              <a:t>. </a:t>
            </a:r>
          </a:p>
          <a:p>
            <a:r>
              <a:rPr lang="en-US" dirty="0"/>
              <a:t>She had a recent hospitalization for new onset jaundice and progressive fatigue. Lab evaluation at the time was significant for </a:t>
            </a:r>
            <a:r>
              <a:rPr lang="en-US" dirty="0" err="1"/>
              <a:t>Tbili</a:t>
            </a:r>
            <a:r>
              <a:rPr lang="en-US" dirty="0"/>
              <a:t> 6.5, AST 1700, ALT 1300, ALP 225, INR 1.6, IgG 2200, IgM 60. She had no prior history of liver disease or abnormal LFT.</a:t>
            </a:r>
          </a:p>
          <a:p>
            <a:r>
              <a:rPr lang="en-US" dirty="0"/>
              <a:t>After workup, which included imaging, liver biopsy and serologies, she was started on a medication and asked to follow up with her PCP and hepatology. </a:t>
            </a:r>
          </a:p>
        </p:txBody>
      </p:sp>
    </p:spTree>
    <p:extLst>
      <p:ext uri="{BB962C8B-B14F-4D97-AF65-F5344CB8AC3E}">
        <p14:creationId xmlns:p14="http://schemas.microsoft.com/office/powerpoint/2010/main" val="2249078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5C4B9-FD89-9D46-EBB8-1577AD8353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54C59F-1638-8CFD-FE5F-45907A825EED}"/>
              </a:ext>
            </a:extLst>
          </p:cNvPr>
          <p:cNvSpPr>
            <a:spLocks noGrp="1"/>
          </p:cNvSpPr>
          <p:nvPr>
            <p:ph idx="1"/>
          </p:nvPr>
        </p:nvSpPr>
        <p:spPr/>
        <p:txBody>
          <a:bodyPr/>
          <a:lstStyle/>
          <a:p>
            <a:r>
              <a:rPr lang="en-US" dirty="0"/>
              <a:t>A 44 </a:t>
            </a:r>
            <a:r>
              <a:rPr lang="en-US" dirty="0" err="1"/>
              <a:t>yo</a:t>
            </a:r>
            <a:r>
              <a:rPr lang="en-US" dirty="0"/>
              <a:t> female presents to your clinic as a follow up from recent lab testing. She has history of celiac disease and adheres to GFD. She does not drink alcohol, use illicit drugs, or have high risk behaviors. Family history includes sister with Hashimoto thyroiditis. </a:t>
            </a:r>
          </a:p>
          <a:p>
            <a:r>
              <a:rPr lang="en-US" dirty="0"/>
              <a:t>She had presented 2 weeks ago with worsening pruritus over a 6 month span without any rash or initiation of new medications. Topical lotions have not helped. </a:t>
            </a:r>
          </a:p>
          <a:p>
            <a:r>
              <a:rPr lang="en-US" dirty="0"/>
              <a:t>Lab testing show </a:t>
            </a:r>
            <a:r>
              <a:rPr lang="en-US" dirty="0" err="1"/>
              <a:t>TBili</a:t>
            </a:r>
            <a:r>
              <a:rPr lang="en-US" dirty="0"/>
              <a:t> 1.3, AST 57, ALT 48, ALP 275, IgG 1400, IgM 250, ANA neg, ASMA neg, AMA positive at 1:640</a:t>
            </a:r>
          </a:p>
          <a:p>
            <a:r>
              <a:rPr lang="en-US" dirty="0"/>
              <a:t>RUQ u/s showed an ‘echogenic’ non cirrhotic appearing liver. </a:t>
            </a:r>
          </a:p>
        </p:txBody>
      </p:sp>
    </p:spTree>
    <p:extLst>
      <p:ext uri="{BB962C8B-B14F-4D97-AF65-F5344CB8AC3E}">
        <p14:creationId xmlns:p14="http://schemas.microsoft.com/office/powerpoint/2010/main" val="1746026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5C4B9-FD89-9D46-EBB8-1577AD8353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54C59F-1638-8CFD-FE5F-45907A825EED}"/>
              </a:ext>
            </a:extLst>
          </p:cNvPr>
          <p:cNvSpPr>
            <a:spLocks noGrp="1"/>
          </p:cNvSpPr>
          <p:nvPr>
            <p:ph idx="1"/>
          </p:nvPr>
        </p:nvSpPr>
        <p:spPr/>
        <p:txBody>
          <a:bodyPr/>
          <a:lstStyle/>
          <a:p>
            <a:r>
              <a:rPr lang="en-US" dirty="0"/>
              <a:t>A 44 </a:t>
            </a:r>
            <a:r>
              <a:rPr lang="en-US" dirty="0" err="1"/>
              <a:t>yo</a:t>
            </a:r>
            <a:r>
              <a:rPr lang="en-US" dirty="0"/>
              <a:t> female presents to your clinic as a follow up from recent lab testing. She has </a:t>
            </a:r>
            <a:r>
              <a:rPr lang="en-US" b="1" dirty="0"/>
              <a:t>history of celiac </a:t>
            </a:r>
            <a:r>
              <a:rPr lang="en-US" dirty="0"/>
              <a:t>disease and adheres to GFD. She does not drink alcohol, use illicit drugs, or have high risk behaviors. Family history includes </a:t>
            </a:r>
            <a:r>
              <a:rPr lang="en-US" b="1" dirty="0"/>
              <a:t>sister with Hashimoto </a:t>
            </a:r>
            <a:r>
              <a:rPr lang="en-US" dirty="0"/>
              <a:t>thyroiditis. </a:t>
            </a:r>
          </a:p>
          <a:p>
            <a:r>
              <a:rPr lang="en-US" dirty="0"/>
              <a:t>She had presented 2 weeks ago with </a:t>
            </a:r>
            <a:r>
              <a:rPr lang="en-US" b="1" dirty="0"/>
              <a:t>worsening pruritus </a:t>
            </a:r>
            <a:r>
              <a:rPr lang="en-US" dirty="0"/>
              <a:t>over a 6 month span without any rash or initiation of new medications. Topical lotions have not helped. </a:t>
            </a:r>
          </a:p>
          <a:p>
            <a:r>
              <a:rPr lang="en-US" dirty="0"/>
              <a:t>Lab testing show </a:t>
            </a:r>
            <a:r>
              <a:rPr lang="en-US" dirty="0" err="1"/>
              <a:t>TBili</a:t>
            </a:r>
            <a:r>
              <a:rPr lang="en-US" dirty="0"/>
              <a:t> 1.3, AST 57, ALT 48, ALP 275, IgG 1400, </a:t>
            </a:r>
            <a:r>
              <a:rPr lang="en-US" b="1" dirty="0"/>
              <a:t>IgM 250, </a:t>
            </a:r>
            <a:r>
              <a:rPr lang="en-US" dirty="0"/>
              <a:t>ANA neg, ASMA neg, </a:t>
            </a:r>
            <a:r>
              <a:rPr lang="en-US" b="1" dirty="0"/>
              <a:t>AMA positive at 1:640</a:t>
            </a:r>
          </a:p>
          <a:p>
            <a:r>
              <a:rPr lang="en-US" dirty="0"/>
              <a:t>RUQ u/s showed an ‘echogenic’ non cirrhotic appearing liver. </a:t>
            </a:r>
          </a:p>
        </p:txBody>
      </p:sp>
    </p:spTree>
    <p:extLst>
      <p:ext uri="{BB962C8B-B14F-4D97-AF65-F5344CB8AC3E}">
        <p14:creationId xmlns:p14="http://schemas.microsoft.com/office/powerpoint/2010/main" val="817195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2AF1-CEC4-8CD7-4B60-8D91CBF7FA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53CD99-537F-5943-B7A6-6262703CEF47}"/>
              </a:ext>
            </a:extLst>
          </p:cNvPr>
          <p:cNvSpPr>
            <a:spLocks noGrp="1"/>
          </p:cNvSpPr>
          <p:nvPr>
            <p:ph idx="1"/>
          </p:nvPr>
        </p:nvSpPr>
        <p:spPr/>
        <p:txBody>
          <a:bodyPr/>
          <a:lstStyle/>
          <a:p>
            <a:r>
              <a:rPr lang="en-US" dirty="0"/>
              <a:t>Which of the following other conditions does the patient need to be screened for?</a:t>
            </a:r>
          </a:p>
          <a:p>
            <a:pPr lvl="1"/>
            <a:r>
              <a:rPr lang="en-US" dirty="0"/>
              <a:t>Vitamin D Deficiency</a:t>
            </a:r>
          </a:p>
          <a:p>
            <a:pPr lvl="1"/>
            <a:r>
              <a:rPr lang="en-US" dirty="0"/>
              <a:t>Coronary artery disease</a:t>
            </a:r>
          </a:p>
          <a:p>
            <a:pPr lvl="1"/>
            <a:r>
              <a:rPr lang="en-US" dirty="0"/>
              <a:t>SLE</a:t>
            </a:r>
          </a:p>
          <a:p>
            <a:pPr lvl="1"/>
            <a:r>
              <a:rPr lang="en-US" dirty="0"/>
              <a:t>Polymyositis</a:t>
            </a:r>
          </a:p>
          <a:p>
            <a:pPr lvl="1"/>
            <a:endParaRPr lang="en-US" dirty="0"/>
          </a:p>
        </p:txBody>
      </p:sp>
    </p:spTree>
    <p:extLst>
      <p:ext uri="{BB962C8B-B14F-4D97-AF65-F5344CB8AC3E}">
        <p14:creationId xmlns:p14="http://schemas.microsoft.com/office/powerpoint/2010/main" val="3600162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14B55-86BA-41D3-BFC6-E3B11763F6F7}"/>
              </a:ext>
            </a:extLst>
          </p:cNvPr>
          <p:cNvSpPr>
            <a:spLocks noGrp="1"/>
          </p:cNvSpPr>
          <p:nvPr>
            <p:ph type="ctrTitle"/>
          </p:nvPr>
        </p:nvSpPr>
        <p:spPr/>
        <p:txBody>
          <a:bodyPr/>
          <a:lstStyle/>
          <a:p>
            <a:r>
              <a:rPr lang="en-US" dirty="0"/>
              <a:t>Cholestatic Liver Diseases	</a:t>
            </a:r>
          </a:p>
        </p:txBody>
      </p:sp>
      <p:sp>
        <p:nvSpPr>
          <p:cNvPr id="3" name="Subtitle 2">
            <a:extLst>
              <a:ext uri="{FF2B5EF4-FFF2-40B4-BE49-F238E27FC236}">
                <a16:creationId xmlns:a16="http://schemas.microsoft.com/office/drawing/2014/main" id="{952427E6-C382-45D6-B8F4-C9CAAE3C7A9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00052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C5A2B-CD48-43A9-BE95-315F3DABA78F}"/>
              </a:ext>
            </a:extLst>
          </p:cNvPr>
          <p:cNvSpPr>
            <a:spLocks noGrp="1"/>
          </p:cNvSpPr>
          <p:nvPr>
            <p:ph type="title"/>
          </p:nvPr>
        </p:nvSpPr>
        <p:spPr/>
        <p:txBody>
          <a:bodyPr/>
          <a:lstStyle/>
          <a:p>
            <a:r>
              <a:rPr lang="en-US" dirty="0"/>
              <a:t>Basics</a:t>
            </a:r>
          </a:p>
        </p:txBody>
      </p:sp>
      <p:sp>
        <p:nvSpPr>
          <p:cNvPr id="3" name="Content Placeholder 2">
            <a:extLst>
              <a:ext uri="{FF2B5EF4-FFF2-40B4-BE49-F238E27FC236}">
                <a16:creationId xmlns:a16="http://schemas.microsoft.com/office/drawing/2014/main" id="{BF37B034-7911-4DC5-B73D-B56D8B945948}"/>
              </a:ext>
            </a:extLst>
          </p:cNvPr>
          <p:cNvSpPr>
            <a:spLocks noGrp="1"/>
          </p:cNvSpPr>
          <p:nvPr>
            <p:ph idx="1"/>
          </p:nvPr>
        </p:nvSpPr>
        <p:spPr/>
        <p:txBody>
          <a:bodyPr/>
          <a:lstStyle/>
          <a:p>
            <a:r>
              <a:rPr lang="en-US" dirty="0"/>
              <a:t>Impaired bile synthesis</a:t>
            </a:r>
          </a:p>
          <a:p>
            <a:r>
              <a:rPr lang="en-US" dirty="0"/>
              <a:t>Impaired bile flow</a:t>
            </a:r>
          </a:p>
          <a:p>
            <a:r>
              <a:rPr lang="en-US" dirty="0"/>
              <a:t>Obstructed bile flow</a:t>
            </a:r>
          </a:p>
          <a:p>
            <a:endParaRPr lang="en-US" dirty="0"/>
          </a:p>
          <a:p>
            <a:r>
              <a:rPr lang="en-US" dirty="0"/>
              <a:t>Intrahepatic</a:t>
            </a:r>
          </a:p>
          <a:p>
            <a:r>
              <a:rPr lang="en-US" dirty="0"/>
              <a:t>Extrahepatic</a:t>
            </a:r>
          </a:p>
          <a:p>
            <a:endParaRPr lang="en-US" dirty="0"/>
          </a:p>
        </p:txBody>
      </p:sp>
    </p:spTree>
    <p:extLst>
      <p:ext uri="{BB962C8B-B14F-4D97-AF65-F5344CB8AC3E}">
        <p14:creationId xmlns:p14="http://schemas.microsoft.com/office/powerpoint/2010/main" val="2786659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0B7AA-0C14-4951-89CB-A8F9A84F973A}"/>
              </a:ext>
            </a:extLst>
          </p:cNvPr>
          <p:cNvSpPr>
            <a:spLocks noGrp="1"/>
          </p:cNvSpPr>
          <p:nvPr>
            <p:ph type="title"/>
          </p:nvPr>
        </p:nvSpPr>
        <p:spPr/>
        <p:txBody>
          <a:bodyPr/>
          <a:lstStyle/>
          <a:p>
            <a:r>
              <a:rPr lang="en-US" dirty="0"/>
              <a:t>Pathophysiology</a:t>
            </a:r>
            <a:br>
              <a:rPr lang="en-US" dirty="0"/>
            </a:br>
            <a:endParaRPr lang="en-US" dirty="0"/>
          </a:p>
        </p:txBody>
      </p:sp>
      <p:sp>
        <p:nvSpPr>
          <p:cNvPr id="19" name="Oval 18">
            <a:extLst>
              <a:ext uri="{FF2B5EF4-FFF2-40B4-BE49-F238E27FC236}">
                <a16:creationId xmlns:a16="http://schemas.microsoft.com/office/drawing/2014/main" id="{A7DDF070-2D77-40C4-9122-D4CE9E36CC42}"/>
              </a:ext>
            </a:extLst>
          </p:cNvPr>
          <p:cNvSpPr/>
          <p:nvPr/>
        </p:nvSpPr>
        <p:spPr>
          <a:xfrm>
            <a:off x="2198668" y="2314591"/>
            <a:ext cx="2681555" cy="131030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hepatocyte</a:t>
            </a:r>
          </a:p>
        </p:txBody>
      </p:sp>
      <p:sp>
        <p:nvSpPr>
          <p:cNvPr id="20" name="Content Placeholder 19">
            <a:extLst>
              <a:ext uri="{FF2B5EF4-FFF2-40B4-BE49-F238E27FC236}">
                <a16:creationId xmlns:a16="http://schemas.microsoft.com/office/drawing/2014/main" id="{5319C8E6-2A30-4B9A-8D86-37C9473CAA27}"/>
              </a:ext>
            </a:extLst>
          </p:cNvPr>
          <p:cNvSpPr>
            <a:spLocks noGrp="1"/>
          </p:cNvSpPr>
          <p:nvPr>
            <p:ph idx="1"/>
          </p:nvPr>
        </p:nvSpPr>
        <p:spPr>
          <a:xfrm>
            <a:off x="2198668" y="4101849"/>
            <a:ext cx="2852238" cy="1310309"/>
          </a:xfrm>
          <a:prstGeom prst="ellipse">
            <a:avLst/>
          </a:prstGeom>
          <a:solidFill>
            <a:schemeClr val="accent3"/>
          </a:solid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normAutofit/>
          </a:bodyPr>
          <a:lstStyle/>
          <a:p>
            <a:r>
              <a:rPr lang="en-US" sz="1800" dirty="0"/>
              <a:t>hepatocyte</a:t>
            </a:r>
          </a:p>
        </p:txBody>
      </p:sp>
      <p:sp>
        <p:nvSpPr>
          <p:cNvPr id="21" name="Cylinder 20">
            <a:extLst>
              <a:ext uri="{FF2B5EF4-FFF2-40B4-BE49-F238E27FC236}">
                <a16:creationId xmlns:a16="http://schemas.microsoft.com/office/drawing/2014/main" id="{E8E555D0-7798-4D6D-91FB-97189A2B3201}"/>
              </a:ext>
            </a:extLst>
          </p:cNvPr>
          <p:cNvSpPr/>
          <p:nvPr/>
        </p:nvSpPr>
        <p:spPr>
          <a:xfrm>
            <a:off x="8395919" y="2863921"/>
            <a:ext cx="1076854" cy="1726058"/>
          </a:xfrm>
          <a:prstGeom prst="ca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24" name="Straight Arrow Connector 23">
            <a:extLst>
              <a:ext uri="{FF2B5EF4-FFF2-40B4-BE49-F238E27FC236}">
                <a16:creationId xmlns:a16="http://schemas.microsoft.com/office/drawing/2014/main" id="{06C0E871-D9B9-4D47-B57F-EC7D5C67B7CC}"/>
              </a:ext>
            </a:extLst>
          </p:cNvPr>
          <p:cNvCxnSpPr/>
          <p:nvPr/>
        </p:nvCxnSpPr>
        <p:spPr>
          <a:xfrm flipV="1">
            <a:off x="5211952" y="3726950"/>
            <a:ext cx="2884084" cy="9580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57C62076-5397-453F-B6DC-2018F4BAA89E}"/>
              </a:ext>
            </a:extLst>
          </p:cNvPr>
          <p:cNvCxnSpPr/>
          <p:nvPr/>
        </p:nvCxnSpPr>
        <p:spPr>
          <a:xfrm>
            <a:off x="5050906" y="2863920"/>
            <a:ext cx="3014307" cy="6909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E586D958-CCD9-4BB2-9DA9-23282EC4A30F}"/>
              </a:ext>
            </a:extLst>
          </p:cNvPr>
          <p:cNvSpPr txBox="1"/>
          <p:nvPr/>
        </p:nvSpPr>
        <p:spPr>
          <a:xfrm>
            <a:off x="5348472" y="3209389"/>
            <a:ext cx="228086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Desmosomes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Microfilaments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Tight junctions</a:t>
            </a:r>
          </a:p>
        </p:txBody>
      </p:sp>
      <p:sp>
        <p:nvSpPr>
          <p:cNvPr id="28" name="TextBox 27">
            <a:extLst>
              <a:ext uri="{FF2B5EF4-FFF2-40B4-BE49-F238E27FC236}">
                <a16:creationId xmlns:a16="http://schemas.microsoft.com/office/drawing/2014/main" id="{1BDF05D4-EF9B-43E8-A966-21253CEAD05C}"/>
              </a:ext>
            </a:extLst>
          </p:cNvPr>
          <p:cNvSpPr txBox="1"/>
          <p:nvPr/>
        </p:nvSpPr>
        <p:spPr>
          <a:xfrm>
            <a:off x="5050906" y="2167847"/>
            <a:ext cx="154510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Bile salts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Electrolytes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9" name="TextBox 28">
            <a:extLst>
              <a:ext uri="{FF2B5EF4-FFF2-40B4-BE49-F238E27FC236}">
                <a16:creationId xmlns:a16="http://schemas.microsoft.com/office/drawing/2014/main" id="{6FE5AA25-CD89-4E17-A2CA-14E89AD71CCE}"/>
              </a:ext>
            </a:extLst>
          </p:cNvPr>
          <p:cNvSpPr txBox="1"/>
          <p:nvPr/>
        </p:nvSpPr>
        <p:spPr>
          <a:xfrm>
            <a:off x="8393602" y="3559652"/>
            <a:ext cx="193154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Bile canaliculi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C922FF2D-C7EA-4F2A-9343-74304FAECB38}"/>
              </a:ext>
            </a:extLst>
          </p:cNvPr>
          <p:cNvSpPr txBox="1"/>
          <p:nvPr/>
        </p:nvSpPr>
        <p:spPr>
          <a:xfrm rot="20582978">
            <a:off x="2198667" y="3900668"/>
            <a:ext cx="1482419" cy="369332"/>
          </a:xfrm>
          <a:prstGeom prst="rect">
            <a:avLst/>
          </a:prstGeom>
          <a:noFill/>
        </p:spPr>
        <p:txBody>
          <a:bodyPr wrap="square" rtlCol="0">
            <a:spAutoFit/>
          </a:bodyPr>
          <a:lstStyle/>
          <a:p>
            <a:r>
              <a:rPr lang="en-US" dirty="0"/>
              <a:t>ALP, GGT</a:t>
            </a:r>
          </a:p>
        </p:txBody>
      </p:sp>
      <p:pic>
        <p:nvPicPr>
          <p:cNvPr id="4" name="Picture 3">
            <a:extLst>
              <a:ext uri="{FF2B5EF4-FFF2-40B4-BE49-F238E27FC236}">
                <a16:creationId xmlns:a16="http://schemas.microsoft.com/office/drawing/2014/main" id="{A814624E-C9B8-4374-AD21-4DD83956B839}"/>
              </a:ext>
            </a:extLst>
          </p:cNvPr>
          <p:cNvPicPr>
            <a:picLocks noChangeAspect="1"/>
          </p:cNvPicPr>
          <p:nvPr/>
        </p:nvPicPr>
        <p:blipFill>
          <a:blip r:embed="rId3"/>
          <a:stretch>
            <a:fillRect/>
          </a:stretch>
        </p:blipFill>
        <p:spPr>
          <a:xfrm>
            <a:off x="2039690" y="1921387"/>
            <a:ext cx="1585097" cy="896190"/>
          </a:xfrm>
          <a:prstGeom prst="rect">
            <a:avLst/>
          </a:prstGeom>
        </p:spPr>
      </p:pic>
    </p:spTree>
    <p:extLst>
      <p:ext uri="{BB962C8B-B14F-4D97-AF65-F5344CB8AC3E}">
        <p14:creationId xmlns:p14="http://schemas.microsoft.com/office/powerpoint/2010/main" val="2116603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001C-AFBD-4796-BA9B-C93BBA80A625}"/>
              </a:ext>
            </a:extLst>
          </p:cNvPr>
          <p:cNvSpPr>
            <a:spLocks noGrp="1"/>
          </p:cNvSpPr>
          <p:nvPr>
            <p:ph type="title"/>
          </p:nvPr>
        </p:nvSpPr>
        <p:spPr/>
        <p:txBody>
          <a:bodyPr/>
          <a:lstStyle/>
          <a:p>
            <a:r>
              <a:rPr lang="en-US" dirty="0"/>
              <a:t>Cholestatic liver diseases	</a:t>
            </a:r>
          </a:p>
        </p:txBody>
      </p:sp>
      <p:sp>
        <p:nvSpPr>
          <p:cNvPr id="3" name="Content Placeholder 2">
            <a:extLst>
              <a:ext uri="{FF2B5EF4-FFF2-40B4-BE49-F238E27FC236}">
                <a16:creationId xmlns:a16="http://schemas.microsoft.com/office/drawing/2014/main" id="{A40BBA4B-0FCE-4615-8F75-5E9ACD095C11}"/>
              </a:ext>
            </a:extLst>
          </p:cNvPr>
          <p:cNvSpPr>
            <a:spLocks noGrp="1"/>
          </p:cNvSpPr>
          <p:nvPr>
            <p:ph idx="1"/>
          </p:nvPr>
        </p:nvSpPr>
        <p:spPr/>
        <p:txBody>
          <a:bodyPr/>
          <a:lstStyle/>
          <a:p>
            <a:r>
              <a:rPr lang="en-US" dirty="0"/>
              <a:t>Many</a:t>
            </a:r>
          </a:p>
          <a:p>
            <a:pPr lvl="1"/>
            <a:r>
              <a:rPr lang="en-US" dirty="0"/>
              <a:t>Intrahepatic</a:t>
            </a:r>
          </a:p>
          <a:p>
            <a:pPr lvl="2"/>
            <a:r>
              <a:rPr lang="en-US" dirty="0"/>
              <a:t>Immune mediated</a:t>
            </a:r>
          </a:p>
          <a:p>
            <a:pPr lvl="2"/>
            <a:r>
              <a:rPr lang="en-US" dirty="0"/>
              <a:t>Infectious</a:t>
            </a:r>
          </a:p>
          <a:p>
            <a:pPr lvl="2"/>
            <a:r>
              <a:rPr lang="en-US" dirty="0"/>
              <a:t>Malignancy</a:t>
            </a:r>
          </a:p>
          <a:p>
            <a:pPr lvl="2"/>
            <a:r>
              <a:rPr lang="en-US" dirty="0"/>
              <a:t>Miscellaneous</a:t>
            </a:r>
          </a:p>
          <a:p>
            <a:pPr lvl="1"/>
            <a:r>
              <a:rPr lang="en-US" dirty="0"/>
              <a:t>Extrahepatic</a:t>
            </a:r>
          </a:p>
          <a:p>
            <a:pPr lvl="2"/>
            <a:r>
              <a:rPr lang="en-US" dirty="0"/>
              <a:t>structural/anatomic</a:t>
            </a:r>
          </a:p>
          <a:p>
            <a:pPr marL="914400" lvl="2" indent="0">
              <a:buNone/>
            </a:pPr>
            <a:endParaRPr lang="en-US" dirty="0"/>
          </a:p>
        </p:txBody>
      </p:sp>
    </p:spTree>
    <p:extLst>
      <p:ext uri="{BB962C8B-B14F-4D97-AF65-F5344CB8AC3E}">
        <p14:creationId xmlns:p14="http://schemas.microsoft.com/office/powerpoint/2010/main" val="4262650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8FAA-3DD6-4677-9548-CCF78850FC16}"/>
              </a:ext>
            </a:extLst>
          </p:cNvPr>
          <p:cNvSpPr>
            <a:spLocks noGrp="1"/>
          </p:cNvSpPr>
          <p:nvPr>
            <p:ph type="title"/>
          </p:nvPr>
        </p:nvSpPr>
        <p:spPr/>
        <p:txBody>
          <a:bodyPr/>
          <a:lstStyle/>
          <a:p>
            <a:r>
              <a:rPr lang="en-US" dirty="0"/>
              <a:t>PBC</a:t>
            </a:r>
          </a:p>
        </p:txBody>
      </p:sp>
      <p:sp>
        <p:nvSpPr>
          <p:cNvPr id="3" name="Content Placeholder 2">
            <a:extLst>
              <a:ext uri="{FF2B5EF4-FFF2-40B4-BE49-F238E27FC236}">
                <a16:creationId xmlns:a16="http://schemas.microsoft.com/office/drawing/2014/main" id="{8D8F5603-4B1A-4CE2-AD32-442DDF9FD6E7}"/>
              </a:ext>
            </a:extLst>
          </p:cNvPr>
          <p:cNvSpPr>
            <a:spLocks noGrp="1"/>
          </p:cNvSpPr>
          <p:nvPr>
            <p:ph idx="1"/>
          </p:nvPr>
        </p:nvSpPr>
        <p:spPr/>
        <p:txBody>
          <a:bodyPr>
            <a:normAutofit fontScale="92500" lnSpcReduction="10000"/>
          </a:bodyPr>
          <a:lstStyle/>
          <a:p>
            <a:r>
              <a:rPr lang="en-US" dirty="0"/>
              <a:t>Autoimmune, chronic cholestatic disease</a:t>
            </a:r>
          </a:p>
          <a:p>
            <a:endParaRPr lang="en-US" dirty="0"/>
          </a:p>
          <a:p>
            <a:r>
              <a:rPr lang="en-US" dirty="0"/>
              <a:t>95% AMA positive</a:t>
            </a:r>
          </a:p>
          <a:p>
            <a:endParaRPr lang="en-US" dirty="0"/>
          </a:p>
          <a:p>
            <a:r>
              <a:rPr lang="en-US" dirty="0"/>
              <a:t>Female predominance, ~4:1</a:t>
            </a:r>
          </a:p>
          <a:p>
            <a:endParaRPr lang="en-US" dirty="0"/>
          </a:p>
          <a:p>
            <a:r>
              <a:rPr lang="en-US" dirty="0"/>
              <a:t>Ethnic predominance, Mediterranean/Hispanic descent </a:t>
            </a:r>
          </a:p>
          <a:p>
            <a:pPr lvl="1"/>
            <a:r>
              <a:rPr lang="en-US" dirty="0"/>
              <a:t>0.5% of Italians AMA positive </a:t>
            </a:r>
          </a:p>
          <a:p>
            <a:endParaRPr lang="en-US" dirty="0"/>
          </a:p>
          <a:p>
            <a:r>
              <a:rPr lang="en-US" dirty="0"/>
              <a:t>Familial predominance </a:t>
            </a:r>
          </a:p>
          <a:p>
            <a:pPr lvl="1"/>
            <a:r>
              <a:rPr lang="en-US" dirty="0"/>
              <a:t>Female FDRs 10-20%</a:t>
            </a:r>
          </a:p>
          <a:p>
            <a:endParaRPr lang="en-US" dirty="0"/>
          </a:p>
          <a:p>
            <a:endParaRPr lang="en-US" dirty="0"/>
          </a:p>
        </p:txBody>
      </p:sp>
    </p:spTree>
    <p:extLst>
      <p:ext uri="{BB962C8B-B14F-4D97-AF65-F5344CB8AC3E}">
        <p14:creationId xmlns:p14="http://schemas.microsoft.com/office/powerpoint/2010/main" val="1291948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0DE2A-1E8F-4547-8CB1-4B28A3570EA3}"/>
              </a:ext>
            </a:extLst>
          </p:cNvPr>
          <p:cNvSpPr>
            <a:spLocks noGrp="1"/>
          </p:cNvSpPr>
          <p:nvPr>
            <p:ph type="title"/>
          </p:nvPr>
        </p:nvSpPr>
        <p:spPr/>
        <p:txBody>
          <a:bodyPr/>
          <a:lstStyle/>
          <a:p>
            <a:r>
              <a:rPr lang="en-US" dirty="0"/>
              <a:t>Diagnosis</a:t>
            </a:r>
          </a:p>
        </p:txBody>
      </p:sp>
      <p:sp>
        <p:nvSpPr>
          <p:cNvPr id="3" name="Content Placeholder 2">
            <a:extLst>
              <a:ext uri="{FF2B5EF4-FFF2-40B4-BE49-F238E27FC236}">
                <a16:creationId xmlns:a16="http://schemas.microsoft.com/office/drawing/2014/main" id="{B6D6DFB3-1D46-45C9-A3EF-F3439AD54F38}"/>
              </a:ext>
            </a:extLst>
          </p:cNvPr>
          <p:cNvSpPr>
            <a:spLocks noGrp="1"/>
          </p:cNvSpPr>
          <p:nvPr>
            <p:ph idx="1"/>
          </p:nvPr>
        </p:nvSpPr>
        <p:spPr/>
        <p:txBody>
          <a:bodyPr>
            <a:normAutofit lnSpcReduction="10000"/>
          </a:bodyPr>
          <a:lstStyle/>
          <a:p>
            <a:r>
              <a:rPr lang="en-US" dirty="0"/>
              <a:t>Need 2 of 3</a:t>
            </a:r>
          </a:p>
          <a:p>
            <a:pPr lvl="1"/>
            <a:r>
              <a:rPr lang="en-US" dirty="0"/>
              <a:t>Elevated ALP</a:t>
            </a:r>
          </a:p>
          <a:p>
            <a:pPr lvl="1"/>
            <a:r>
              <a:rPr lang="en-US" dirty="0"/>
              <a:t>Positive AMA</a:t>
            </a:r>
          </a:p>
          <a:p>
            <a:pPr lvl="2"/>
            <a:r>
              <a:rPr lang="en-US" dirty="0"/>
              <a:t>~5% AMA negative (other autoantibodies {sp100, gp120} not checked typically)</a:t>
            </a:r>
          </a:p>
          <a:p>
            <a:pPr lvl="1"/>
            <a:r>
              <a:rPr lang="en-US" dirty="0"/>
              <a:t>Histologic findings </a:t>
            </a:r>
          </a:p>
          <a:p>
            <a:pPr lvl="1"/>
            <a:endParaRPr lang="en-US" dirty="0"/>
          </a:p>
          <a:p>
            <a:r>
              <a:rPr lang="en-US" dirty="0"/>
              <a:t>Correlative symptoms</a:t>
            </a:r>
          </a:p>
          <a:p>
            <a:pPr lvl="1"/>
            <a:r>
              <a:rPr lang="en-US" dirty="0"/>
              <a:t>Fatigue (50-70%)</a:t>
            </a:r>
          </a:p>
          <a:p>
            <a:pPr lvl="1"/>
            <a:r>
              <a:rPr lang="en-US" dirty="0"/>
              <a:t>Pruritus (20-70%, less in UDCA era)</a:t>
            </a:r>
          </a:p>
          <a:p>
            <a:pPr lvl="1"/>
            <a:r>
              <a:rPr lang="en-US" dirty="0"/>
              <a:t>RUQ pain (15-20%, nonspecific)</a:t>
            </a:r>
          </a:p>
        </p:txBody>
      </p:sp>
    </p:spTree>
    <p:extLst>
      <p:ext uri="{BB962C8B-B14F-4D97-AF65-F5344CB8AC3E}">
        <p14:creationId xmlns:p14="http://schemas.microsoft.com/office/powerpoint/2010/main" val="1904989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7BE2F-39F5-4EF8-BD94-07DFED135BB8}"/>
              </a:ext>
            </a:extLst>
          </p:cNvPr>
          <p:cNvSpPr>
            <a:spLocks noGrp="1"/>
          </p:cNvSpPr>
          <p:nvPr>
            <p:ph type="title"/>
          </p:nvPr>
        </p:nvSpPr>
        <p:spPr/>
        <p:txBody>
          <a:bodyPr/>
          <a:lstStyle/>
          <a:p>
            <a:r>
              <a:rPr lang="en-US" dirty="0"/>
              <a:t>Workup</a:t>
            </a:r>
          </a:p>
        </p:txBody>
      </p:sp>
      <p:sp>
        <p:nvSpPr>
          <p:cNvPr id="3" name="Content Placeholder 2">
            <a:extLst>
              <a:ext uri="{FF2B5EF4-FFF2-40B4-BE49-F238E27FC236}">
                <a16:creationId xmlns:a16="http://schemas.microsoft.com/office/drawing/2014/main" id="{A5DB59E9-AF43-4184-A110-258A0A7DA35E}"/>
              </a:ext>
            </a:extLst>
          </p:cNvPr>
          <p:cNvSpPr>
            <a:spLocks noGrp="1"/>
          </p:cNvSpPr>
          <p:nvPr>
            <p:ph idx="1"/>
          </p:nvPr>
        </p:nvSpPr>
        <p:spPr/>
        <p:txBody>
          <a:bodyPr>
            <a:normAutofit lnSpcReduction="10000"/>
          </a:bodyPr>
          <a:lstStyle/>
          <a:p>
            <a:r>
              <a:rPr lang="en-US" dirty="0"/>
              <a:t>Fibrosis assessment</a:t>
            </a:r>
          </a:p>
          <a:p>
            <a:pPr lvl="1"/>
            <a:r>
              <a:rPr lang="en-US" dirty="0"/>
              <a:t>Typically </a:t>
            </a:r>
            <a:r>
              <a:rPr lang="en-US" dirty="0" err="1"/>
              <a:t>LBx</a:t>
            </a:r>
            <a:r>
              <a:rPr lang="en-US" dirty="0"/>
              <a:t> initially for confirmation and staging. </a:t>
            </a:r>
          </a:p>
          <a:p>
            <a:pPr lvl="1"/>
            <a:r>
              <a:rPr lang="en-US" dirty="0"/>
              <a:t>Elastography </a:t>
            </a:r>
          </a:p>
          <a:p>
            <a:pPr lvl="1"/>
            <a:endParaRPr lang="en-US" dirty="0"/>
          </a:p>
          <a:p>
            <a:r>
              <a:rPr lang="en-US" dirty="0"/>
              <a:t>Concomitant diagnoses?</a:t>
            </a:r>
          </a:p>
          <a:p>
            <a:pPr lvl="1"/>
            <a:r>
              <a:rPr lang="en-US" dirty="0"/>
              <a:t>AIH</a:t>
            </a:r>
          </a:p>
          <a:p>
            <a:pPr lvl="1"/>
            <a:r>
              <a:rPr lang="en-US" dirty="0"/>
              <a:t>Other autoimmune conditions</a:t>
            </a:r>
          </a:p>
          <a:p>
            <a:pPr lvl="1"/>
            <a:r>
              <a:rPr lang="en-US" dirty="0"/>
              <a:t>NAFL/DM2</a:t>
            </a:r>
          </a:p>
          <a:p>
            <a:pPr lvl="1"/>
            <a:r>
              <a:rPr lang="en-US" dirty="0"/>
              <a:t>HLD</a:t>
            </a:r>
          </a:p>
          <a:p>
            <a:pPr lvl="1"/>
            <a:r>
              <a:rPr lang="en-US" dirty="0"/>
              <a:t>Fat sol Vit deficiency</a:t>
            </a:r>
          </a:p>
          <a:p>
            <a:pPr lvl="1"/>
            <a:r>
              <a:rPr lang="en-US" dirty="0"/>
              <a:t>BMD</a:t>
            </a:r>
          </a:p>
        </p:txBody>
      </p:sp>
      <p:sp>
        <p:nvSpPr>
          <p:cNvPr id="4" name="TextBox 3">
            <a:extLst>
              <a:ext uri="{FF2B5EF4-FFF2-40B4-BE49-F238E27FC236}">
                <a16:creationId xmlns:a16="http://schemas.microsoft.com/office/drawing/2014/main" id="{88E18422-6F10-47E1-8A00-E131122EA0E1}"/>
              </a:ext>
            </a:extLst>
          </p:cNvPr>
          <p:cNvSpPr txBox="1"/>
          <p:nvPr/>
        </p:nvSpPr>
        <p:spPr>
          <a:xfrm>
            <a:off x="7130146" y="3530278"/>
            <a:ext cx="3842795" cy="1754326"/>
          </a:xfrm>
          <a:prstGeom prst="rect">
            <a:avLst/>
          </a:prstGeom>
          <a:noFill/>
        </p:spPr>
        <p:txBody>
          <a:bodyPr wrap="square" rtlCol="0">
            <a:spAutoFit/>
          </a:bodyPr>
          <a:lstStyle/>
          <a:p>
            <a:r>
              <a:rPr lang="en-US" u="sng" dirty="0">
                <a:solidFill>
                  <a:srgbClr val="FFFF00"/>
                </a:solidFill>
              </a:rPr>
              <a:t>All PBC pts screen for:</a:t>
            </a:r>
          </a:p>
          <a:p>
            <a:r>
              <a:rPr lang="en-US" dirty="0">
                <a:solidFill>
                  <a:srgbClr val="FFFF00"/>
                </a:solidFill>
              </a:rPr>
              <a:t>Lipid panel</a:t>
            </a:r>
          </a:p>
          <a:p>
            <a:r>
              <a:rPr lang="en-US" dirty="0">
                <a:solidFill>
                  <a:srgbClr val="FFFF00"/>
                </a:solidFill>
              </a:rPr>
              <a:t>TSH</a:t>
            </a:r>
          </a:p>
          <a:p>
            <a:r>
              <a:rPr lang="en-US" dirty="0">
                <a:solidFill>
                  <a:srgbClr val="FFFF00"/>
                </a:solidFill>
              </a:rPr>
              <a:t>Vit D</a:t>
            </a:r>
          </a:p>
          <a:p>
            <a:r>
              <a:rPr lang="en-US" dirty="0">
                <a:solidFill>
                  <a:srgbClr val="FFFF00"/>
                </a:solidFill>
              </a:rPr>
              <a:t>DEXA</a:t>
            </a:r>
          </a:p>
          <a:p>
            <a:r>
              <a:rPr lang="en-US" dirty="0">
                <a:solidFill>
                  <a:srgbClr val="FFFF00"/>
                </a:solidFill>
              </a:rPr>
              <a:t>Celiac</a:t>
            </a:r>
          </a:p>
        </p:txBody>
      </p:sp>
    </p:spTree>
    <p:extLst>
      <p:ext uri="{BB962C8B-B14F-4D97-AF65-F5344CB8AC3E}">
        <p14:creationId xmlns:p14="http://schemas.microsoft.com/office/powerpoint/2010/main" val="42837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5C4B9-FD89-9D46-EBB8-1577AD8353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54C59F-1638-8CFD-FE5F-45907A825EED}"/>
              </a:ext>
            </a:extLst>
          </p:cNvPr>
          <p:cNvSpPr>
            <a:spLocks noGrp="1"/>
          </p:cNvSpPr>
          <p:nvPr>
            <p:ph idx="1"/>
          </p:nvPr>
        </p:nvSpPr>
        <p:spPr/>
        <p:txBody>
          <a:bodyPr/>
          <a:lstStyle/>
          <a:p>
            <a:r>
              <a:rPr lang="en-US" dirty="0"/>
              <a:t>A 44 </a:t>
            </a:r>
            <a:r>
              <a:rPr lang="en-US" dirty="0" err="1"/>
              <a:t>yo</a:t>
            </a:r>
            <a:r>
              <a:rPr lang="en-US" dirty="0"/>
              <a:t> female presents to your clinic as a hospital follow up. She has history of </a:t>
            </a:r>
            <a:r>
              <a:rPr lang="en-US" b="1" dirty="0"/>
              <a:t>celiac</a:t>
            </a:r>
            <a:r>
              <a:rPr lang="en-US" dirty="0"/>
              <a:t> disease and adheres to GFD. She does not drink alcohol, use illicit drugs, or have high risk behaviors. Family history includes </a:t>
            </a:r>
            <a:r>
              <a:rPr lang="en-US" b="1" dirty="0"/>
              <a:t>sister with Hashimoto </a:t>
            </a:r>
            <a:r>
              <a:rPr lang="en-US" dirty="0"/>
              <a:t>thyroiditis. She is generally asymptomatic at this visit. </a:t>
            </a:r>
          </a:p>
          <a:p>
            <a:r>
              <a:rPr lang="en-US" dirty="0"/>
              <a:t>She had a recent hospitalization for new onset jaundice and progressive fatigue. Lab evaluation at the time was significant for </a:t>
            </a:r>
            <a:r>
              <a:rPr lang="en-US" b="1" dirty="0" err="1"/>
              <a:t>Tbili</a:t>
            </a:r>
            <a:r>
              <a:rPr lang="en-US" b="1" dirty="0"/>
              <a:t> 6.5, AST 1700, ALT 1300</a:t>
            </a:r>
            <a:r>
              <a:rPr lang="en-US" dirty="0"/>
              <a:t>, ALP 225, INR 1.6</a:t>
            </a:r>
            <a:r>
              <a:rPr lang="en-US" b="1" dirty="0"/>
              <a:t>, IgG 2200</a:t>
            </a:r>
            <a:r>
              <a:rPr lang="en-US" dirty="0"/>
              <a:t>, IgM 60. She had </a:t>
            </a:r>
            <a:r>
              <a:rPr lang="en-US" b="1" dirty="0"/>
              <a:t>no prior history </a:t>
            </a:r>
            <a:r>
              <a:rPr lang="en-US" dirty="0"/>
              <a:t>of liver disease or abnormal LFT.</a:t>
            </a:r>
          </a:p>
          <a:p>
            <a:r>
              <a:rPr lang="en-US" dirty="0"/>
              <a:t>After workup, which included imaging, liver biopsy and serologies, she was started on a medication and asked to follow up with her PCP and hepatology. </a:t>
            </a:r>
          </a:p>
        </p:txBody>
      </p:sp>
    </p:spTree>
    <p:extLst>
      <p:ext uri="{BB962C8B-B14F-4D97-AF65-F5344CB8AC3E}">
        <p14:creationId xmlns:p14="http://schemas.microsoft.com/office/powerpoint/2010/main" val="3356334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041F8-7C48-4FA2-B275-5CB666A094ED}"/>
              </a:ext>
            </a:extLst>
          </p:cNvPr>
          <p:cNvSpPr>
            <a:spLocks noGrp="1"/>
          </p:cNvSpPr>
          <p:nvPr>
            <p:ph type="title"/>
          </p:nvPr>
        </p:nvSpPr>
        <p:spPr/>
        <p:txBody>
          <a:bodyPr/>
          <a:lstStyle/>
          <a:p>
            <a:r>
              <a:rPr lang="en-US" dirty="0"/>
              <a:t>PBC, pre vs post UDCA</a:t>
            </a:r>
          </a:p>
        </p:txBody>
      </p:sp>
      <p:sp>
        <p:nvSpPr>
          <p:cNvPr id="3" name="Content Placeholder 2">
            <a:extLst>
              <a:ext uri="{FF2B5EF4-FFF2-40B4-BE49-F238E27FC236}">
                <a16:creationId xmlns:a16="http://schemas.microsoft.com/office/drawing/2014/main" id="{453FBCA8-E785-45E4-B209-F5833932540F}"/>
              </a:ext>
            </a:extLst>
          </p:cNvPr>
          <p:cNvSpPr>
            <a:spLocks noGrp="1"/>
          </p:cNvSpPr>
          <p:nvPr>
            <p:ph idx="1"/>
          </p:nvPr>
        </p:nvSpPr>
        <p:spPr/>
        <p:txBody>
          <a:bodyPr/>
          <a:lstStyle/>
          <a:p>
            <a:r>
              <a:rPr lang="en-US" dirty="0"/>
              <a:t>UDCA ~1990</a:t>
            </a:r>
          </a:p>
          <a:p>
            <a:r>
              <a:rPr lang="en-US" dirty="0"/>
              <a:t>Disease progression was faster pre UDCA</a:t>
            </a:r>
          </a:p>
          <a:p>
            <a:pPr lvl="1"/>
            <a:r>
              <a:rPr lang="en-US" dirty="0"/>
              <a:t>Difficult to estimate, many asymptomatic pts found later in disease course. </a:t>
            </a:r>
          </a:p>
          <a:p>
            <a:pPr lvl="1"/>
            <a:r>
              <a:rPr lang="en-US" dirty="0"/>
              <a:t>Median survival 16 </a:t>
            </a:r>
            <a:r>
              <a:rPr lang="en-US" dirty="0" err="1"/>
              <a:t>yrs</a:t>
            </a:r>
            <a:r>
              <a:rPr lang="en-US" dirty="0"/>
              <a:t> (asymptomatic) vs 7 </a:t>
            </a:r>
            <a:r>
              <a:rPr lang="en-US" dirty="0" err="1"/>
              <a:t>yrs</a:t>
            </a:r>
            <a:r>
              <a:rPr lang="en-US" dirty="0"/>
              <a:t> (symptomatic)</a:t>
            </a:r>
          </a:p>
          <a:p>
            <a:pPr lvl="1"/>
            <a:r>
              <a:rPr lang="en-US" dirty="0"/>
              <a:t>Fibrosis stages progressed on average every 1.5 in paired biopsy studies</a:t>
            </a:r>
          </a:p>
          <a:p>
            <a:pPr lvl="1"/>
            <a:endParaRPr lang="en-US" dirty="0"/>
          </a:p>
          <a:p>
            <a:r>
              <a:rPr lang="en-US" dirty="0"/>
              <a:t>Post UDCA</a:t>
            </a:r>
          </a:p>
          <a:p>
            <a:pPr lvl="1"/>
            <a:r>
              <a:rPr lang="en-US" dirty="0"/>
              <a:t>Progression to cirrhosis 13% vs 49% in early longitudinal studies</a:t>
            </a:r>
          </a:p>
          <a:p>
            <a:pPr lvl="1"/>
            <a:endParaRPr lang="en-US" dirty="0"/>
          </a:p>
        </p:txBody>
      </p:sp>
    </p:spTree>
    <p:extLst>
      <p:ext uri="{BB962C8B-B14F-4D97-AF65-F5344CB8AC3E}">
        <p14:creationId xmlns:p14="http://schemas.microsoft.com/office/powerpoint/2010/main" val="2718923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5F68B-E312-4DA5-8A11-F05520A93F45}"/>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9BEE3F1B-7C30-4CC5-85C7-9C02F98DC353}"/>
              </a:ext>
            </a:extLst>
          </p:cNvPr>
          <p:cNvSpPr>
            <a:spLocks noGrp="1"/>
          </p:cNvSpPr>
          <p:nvPr>
            <p:ph idx="1"/>
          </p:nvPr>
        </p:nvSpPr>
        <p:spPr/>
        <p:txBody>
          <a:bodyPr/>
          <a:lstStyle/>
          <a:p>
            <a:r>
              <a:rPr lang="en-US" dirty="0"/>
              <a:t>UDCA</a:t>
            </a:r>
          </a:p>
          <a:p>
            <a:pPr lvl="1"/>
            <a:r>
              <a:rPr lang="en-US" dirty="0"/>
              <a:t>Dosing – 13 to 15 mg/kg/day in divided doses </a:t>
            </a:r>
          </a:p>
          <a:p>
            <a:pPr lvl="1"/>
            <a:r>
              <a:rPr lang="en-US" dirty="0"/>
              <a:t>Side effects – GI, leukopenia, sinusitis/cystitis </a:t>
            </a:r>
          </a:p>
          <a:p>
            <a:pPr lvl="1"/>
            <a:r>
              <a:rPr lang="en-US" dirty="0"/>
              <a:t>Limiting factors?</a:t>
            </a:r>
          </a:p>
          <a:p>
            <a:pPr lvl="1"/>
            <a:endParaRPr lang="en-US" dirty="0"/>
          </a:p>
          <a:p>
            <a:r>
              <a:rPr lang="en-US" dirty="0" err="1"/>
              <a:t>Obeticholic</a:t>
            </a:r>
            <a:r>
              <a:rPr lang="en-US"/>
              <a:t> Acid</a:t>
            </a:r>
            <a:endParaRPr lang="en-US" dirty="0"/>
          </a:p>
          <a:p>
            <a:pPr lvl="1"/>
            <a:r>
              <a:rPr lang="en-US" dirty="0"/>
              <a:t>Indication?</a:t>
            </a:r>
          </a:p>
          <a:p>
            <a:pPr lvl="1"/>
            <a:r>
              <a:rPr lang="en-US" dirty="0"/>
              <a:t>Evidence?</a:t>
            </a:r>
          </a:p>
          <a:p>
            <a:pPr lvl="1"/>
            <a:r>
              <a:rPr lang="en-US" dirty="0"/>
              <a:t>Side effects?</a:t>
            </a:r>
          </a:p>
        </p:txBody>
      </p:sp>
      <p:sp>
        <p:nvSpPr>
          <p:cNvPr id="4" name="Multiplication Sign 3">
            <a:extLst>
              <a:ext uri="{FF2B5EF4-FFF2-40B4-BE49-F238E27FC236}">
                <a16:creationId xmlns:a16="http://schemas.microsoft.com/office/drawing/2014/main" id="{99EB7FFF-94FF-408D-DCA1-F80C93CA0C7C}"/>
              </a:ext>
            </a:extLst>
          </p:cNvPr>
          <p:cNvSpPr/>
          <p:nvPr/>
        </p:nvSpPr>
        <p:spPr>
          <a:xfrm>
            <a:off x="1103313" y="3657600"/>
            <a:ext cx="2541408" cy="2590799"/>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70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A383A-172B-C243-341F-BD6D69B470AD}"/>
              </a:ext>
            </a:extLst>
          </p:cNvPr>
          <p:cNvSpPr>
            <a:spLocks noGrp="1"/>
          </p:cNvSpPr>
          <p:nvPr>
            <p:ph type="title"/>
          </p:nvPr>
        </p:nvSpPr>
        <p:spPr/>
        <p:txBody>
          <a:bodyPr/>
          <a:lstStyle/>
          <a:p>
            <a:r>
              <a:rPr lang="en-US" dirty="0"/>
              <a:t>PPAR Agonists!</a:t>
            </a:r>
            <a:br>
              <a:rPr lang="en-US" dirty="0"/>
            </a:br>
            <a:r>
              <a:rPr lang="en-US" sz="2000" dirty="0"/>
              <a:t>(Peroxisome Proliferator-Activated Receptor Agonists) </a:t>
            </a:r>
            <a:endParaRPr lang="en-US" dirty="0"/>
          </a:p>
        </p:txBody>
      </p:sp>
      <p:sp>
        <p:nvSpPr>
          <p:cNvPr id="4" name="Text Placeholder 3">
            <a:extLst>
              <a:ext uri="{FF2B5EF4-FFF2-40B4-BE49-F238E27FC236}">
                <a16:creationId xmlns:a16="http://schemas.microsoft.com/office/drawing/2014/main" id="{EA0F2AF1-A15A-FEE5-0613-50D13F9FA5AB}"/>
              </a:ext>
            </a:extLst>
          </p:cNvPr>
          <p:cNvSpPr>
            <a:spLocks noGrp="1"/>
          </p:cNvSpPr>
          <p:nvPr>
            <p:ph type="body" idx="1"/>
          </p:nvPr>
        </p:nvSpPr>
        <p:spPr/>
        <p:txBody>
          <a:bodyPr/>
          <a:lstStyle/>
          <a:p>
            <a:r>
              <a:rPr lang="en-US" dirty="0" err="1">
                <a:solidFill>
                  <a:schemeClr val="tx1"/>
                </a:solidFill>
              </a:rPr>
              <a:t>Seladelpar</a:t>
            </a:r>
            <a:endParaRPr lang="en-US" dirty="0">
              <a:solidFill>
                <a:schemeClr val="tx1"/>
              </a:solidFill>
            </a:endParaRPr>
          </a:p>
        </p:txBody>
      </p:sp>
      <p:sp>
        <p:nvSpPr>
          <p:cNvPr id="5" name="Content Placeholder 4">
            <a:extLst>
              <a:ext uri="{FF2B5EF4-FFF2-40B4-BE49-F238E27FC236}">
                <a16:creationId xmlns:a16="http://schemas.microsoft.com/office/drawing/2014/main" id="{912E20BC-D1BD-C681-4116-067B99BDC254}"/>
              </a:ext>
            </a:extLst>
          </p:cNvPr>
          <p:cNvSpPr>
            <a:spLocks noGrp="1"/>
          </p:cNvSpPr>
          <p:nvPr>
            <p:ph sz="half" idx="2"/>
          </p:nvPr>
        </p:nvSpPr>
        <p:spPr/>
        <p:txBody>
          <a:bodyPr/>
          <a:lstStyle/>
          <a:p>
            <a:r>
              <a:rPr lang="en-US" dirty="0"/>
              <a:t>RESPONSE Trial </a:t>
            </a:r>
          </a:p>
          <a:p>
            <a:pPr lvl="1"/>
            <a:r>
              <a:rPr lang="en-US" dirty="0"/>
              <a:t>10mg daily vs placebo for 12 months</a:t>
            </a:r>
          </a:p>
          <a:p>
            <a:pPr lvl="1"/>
            <a:r>
              <a:rPr lang="en-US" dirty="0"/>
              <a:t>Urso continued</a:t>
            </a:r>
          </a:p>
          <a:p>
            <a:pPr lvl="1"/>
            <a:r>
              <a:rPr lang="en-US" dirty="0"/>
              <a:t>61% achieved composite biochemical response vs 20% placebo group</a:t>
            </a:r>
          </a:p>
          <a:p>
            <a:pPr lvl="1"/>
            <a:r>
              <a:rPr lang="en-US" dirty="0"/>
              <a:t>Also has effect on pruritus (2ndry outcome)</a:t>
            </a:r>
          </a:p>
        </p:txBody>
      </p:sp>
      <p:sp>
        <p:nvSpPr>
          <p:cNvPr id="6" name="Text Placeholder 5">
            <a:extLst>
              <a:ext uri="{FF2B5EF4-FFF2-40B4-BE49-F238E27FC236}">
                <a16:creationId xmlns:a16="http://schemas.microsoft.com/office/drawing/2014/main" id="{59D9A3D5-5515-7E72-2D64-21D01E9DC15A}"/>
              </a:ext>
            </a:extLst>
          </p:cNvPr>
          <p:cNvSpPr>
            <a:spLocks noGrp="1"/>
          </p:cNvSpPr>
          <p:nvPr>
            <p:ph type="body" sz="quarter" idx="3"/>
          </p:nvPr>
        </p:nvSpPr>
        <p:spPr/>
        <p:txBody>
          <a:bodyPr/>
          <a:lstStyle/>
          <a:p>
            <a:r>
              <a:rPr lang="en-US" dirty="0" err="1">
                <a:solidFill>
                  <a:schemeClr val="tx1"/>
                </a:solidFill>
              </a:rPr>
              <a:t>Elafibrinor</a:t>
            </a:r>
            <a:endParaRPr lang="en-US" dirty="0">
              <a:solidFill>
                <a:schemeClr val="tx1"/>
              </a:solidFill>
            </a:endParaRPr>
          </a:p>
        </p:txBody>
      </p:sp>
      <p:sp>
        <p:nvSpPr>
          <p:cNvPr id="7" name="Content Placeholder 6">
            <a:extLst>
              <a:ext uri="{FF2B5EF4-FFF2-40B4-BE49-F238E27FC236}">
                <a16:creationId xmlns:a16="http://schemas.microsoft.com/office/drawing/2014/main" id="{1E37661C-246B-9D8D-0E9D-D86789B5EAC6}"/>
              </a:ext>
            </a:extLst>
          </p:cNvPr>
          <p:cNvSpPr>
            <a:spLocks noGrp="1"/>
          </p:cNvSpPr>
          <p:nvPr>
            <p:ph sz="quarter" idx="4"/>
          </p:nvPr>
        </p:nvSpPr>
        <p:spPr/>
        <p:txBody>
          <a:bodyPr/>
          <a:lstStyle/>
          <a:p>
            <a:r>
              <a:rPr lang="en-US" dirty="0"/>
              <a:t>ELATIVE Trial </a:t>
            </a:r>
          </a:p>
          <a:p>
            <a:pPr lvl="1"/>
            <a:r>
              <a:rPr lang="en-US" dirty="0"/>
              <a:t>80mg daily vs placebo for 12 months </a:t>
            </a:r>
          </a:p>
          <a:p>
            <a:pPr lvl="1"/>
            <a:r>
              <a:rPr lang="en-US" dirty="0"/>
              <a:t>Urso continued</a:t>
            </a:r>
          </a:p>
          <a:p>
            <a:pPr lvl="1"/>
            <a:r>
              <a:rPr lang="en-US" dirty="0"/>
              <a:t>51% achieved composite biochemical response vs 4% placebo group</a:t>
            </a:r>
          </a:p>
          <a:p>
            <a:pPr lvl="1"/>
            <a:r>
              <a:rPr lang="en-US" dirty="0"/>
              <a:t>Anecdotally has effect on fatigue </a:t>
            </a:r>
          </a:p>
        </p:txBody>
      </p:sp>
    </p:spTree>
    <p:extLst>
      <p:ext uri="{BB962C8B-B14F-4D97-AF65-F5344CB8AC3E}">
        <p14:creationId xmlns:p14="http://schemas.microsoft.com/office/powerpoint/2010/main" val="3150475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8FE46-AE1A-423D-B81F-F0A8D84D8BFE}"/>
              </a:ext>
            </a:extLst>
          </p:cNvPr>
          <p:cNvSpPr>
            <a:spLocks noGrp="1"/>
          </p:cNvSpPr>
          <p:nvPr>
            <p:ph type="title"/>
          </p:nvPr>
        </p:nvSpPr>
        <p:spPr>
          <a:xfrm>
            <a:off x="648930" y="629266"/>
            <a:ext cx="3322912" cy="1641987"/>
          </a:xfrm>
        </p:spPr>
        <p:txBody>
          <a:bodyPr>
            <a:normAutofit/>
          </a:bodyPr>
          <a:lstStyle/>
          <a:p>
            <a:r>
              <a:rPr lang="en-US" sz="3600" dirty="0"/>
              <a:t>Pre-cirrhotic portal HTN</a:t>
            </a:r>
          </a:p>
        </p:txBody>
      </p:sp>
      <p:pic>
        <p:nvPicPr>
          <p:cNvPr id="5" name="Content Placeholder 4">
            <a:extLst>
              <a:ext uri="{FF2B5EF4-FFF2-40B4-BE49-F238E27FC236}">
                <a16:creationId xmlns:a16="http://schemas.microsoft.com/office/drawing/2014/main" id="{DFF6E43B-52DC-4544-A8F9-472175D5A18D}"/>
              </a:ext>
            </a:extLst>
          </p:cNvPr>
          <p:cNvPicPr>
            <a:picLocks noChangeAspect="1"/>
          </p:cNvPicPr>
          <p:nvPr/>
        </p:nvPicPr>
        <p:blipFill rotWithShape="1">
          <a:blip r:embed="rId4">
            <a:extLst>
              <a:ext uri="{28A0092B-C50C-407E-A947-70E740481C1C}">
                <a14:useLocalDpi xmlns:a14="http://schemas.microsoft.com/office/drawing/2010/main" val="0"/>
              </a:ext>
            </a:extLst>
          </a:blip>
          <a:srcRect l="4784"/>
          <a:stretch/>
        </p:blipFill>
        <p:spPr>
          <a:xfrm>
            <a:off x="5080564" y="986010"/>
            <a:ext cx="6462506" cy="5262389"/>
          </a:xfrm>
          <a:prstGeom prst="rect">
            <a:avLst/>
          </a:prstGeom>
          <a:effectLst>
            <a:outerShdw blurRad="50800" dist="38100" dir="5400000" algn="t" rotWithShape="0">
              <a:prstClr val="black">
                <a:alpha val="43000"/>
              </a:prstClr>
            </a:outerShdw>
          </a:effectLst>
        </p:spPr>
      </p:pic>
      <p:sp>
        <p:nvSpPr>
          <p:cNvPr id="12" name="Rectangle 11">
            <a:extLst>
              <a:ext uri="{FF2B5EF4-FFF2-40B4-BE49-F238E27FC236}">
                <a16:creationId xmlns:a16="http://schemas.microsoft.com/office/drawing/2014/main" id="{A93A089E-0A16-452C-B341-0F769780D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Content Placeholder 8">
            <a:extLst>
              <a:ext uri="{FF2B5EF4-FFF2-40B4-BE49-F238E27FC236}">
                <a16:creationId xmlns:a16="http://schemas.microsoft.com/office/drawing/2014/main" id="{FFB287DA-59C8-4796-A1AB-8983582324CD}"/>
              </a:ext>
            </a:extLst>
          </p:cNvPr>
          <p:cNvSpPr>
            <a:spLocks noGrp="1"/>
          </p:cNvSpPr>
          <p:nvPr>
            <p:ph idx="1"/>
          </p:nvPr>
        </p:nvSpPr>
        <p:spPr>
          <a:xfrm>
            <a:off x="647701" y="2438401"/>
            <a:ext cx="3324141" cy="3809998"/>
          </a:xfrm>
        </p:spPr>
        <p:txBody>
          <a:bodyPr>
            <a:normAutofit/>
          </a:bodyPr>
          <a:lstStyle/>
          <a:p>
            <a:r>
              <a:rPr lang="en-US" dirty="0"/>
              <a:t>NRH</a:t>
            </a:r>
          </a:p>
          <a:p>
            <a:r>
              <a:rPr lang="en-US" dirty="0"/>
              <a:t>Mayo score</a:t>
            </a:r>
          </a:p>
          <a:p>
            <a:r>
              <a:rPr lang="en-US" dirty="0"/>
              <a:t>Not an indication for transplant</a:t>
            </a:r>
          </a:p>
          <a:p>
            <a:endParaRPr lang="en-US" dirty="0"/>
          </a:p>
          <a:p>
            <a:pPr marL="0" indent="0">
              <a:buNone/>
            </a:pPr>
            <a:endParaRPr lang="en-US" dirty="0"/>
          </a:p>
        </p:txBody>
      </p:sp>
    </p:spTree>
    <p:extLst>
      <p:ext uri="{BB962C8B-B14F-4D97-AF65-F5344CB8AC3E}">
        <p14:creationId xmlns:p14="http://schemas.microsoft.com/office/powerpoint/2010/main" val="274998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9592A-8184-4C36-82A1-459DEDF8F5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3EBA16B-BB94-4228-BA3F-1A07902616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7338" y="1654795"/>
            <a:ext cx="5897095" cy="4351867"/>
          </a:xfrm>
        </p:spPr>
      </p:pic>
      <p:pic>
        <p:nvPicPr>
          <p:cNvPr id="7" name="Picture 6" descr="A fish swimming in the water&#10;&#10;Description automatically generated with low confidence">
            <a:extLst>
              <a:ext uri="{FF2B5EF4-FFF2-40B4-BE49-F238E27FC236}">
                <a16:creationId xmlns:a16="http://schemas.microsoft.com/office/drawing/2014/main" id="{B3C6BB2C-B350-45B9-80EB-18FBA21A18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1916" y="1654795"/>
            <a:ext cx="5931316" cy="4489905"/>
          </a:xfrm>
          <a:prstGeom prst="rect">
            <a:avLst/>
          </a:prstGeom>
        </p:spPr>
      </p:pic>
    </p:spTree>
    <p:extLst>
      <p:ext uri="{BB962C8B-B14F-4D97-AF65-F5344CB8AC3E}">
        <p14:creationId xmlns:p14="http://schemas.microsoft.com/office/powerpoint/2010/main" val="3900329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5C4B9-FD89-9D46-EBB8-1577AD8353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54C59F-1638-8CFD-FE5F-45907A825EED}"/>
              </a:ext>
            </a:extLst>
          </p:cNvPr>
          <p:cNvSpPr>
            <a:spLocks noGrp="1"/>
          </p:cNvSpPr>
          <p:nvPr>
            <p:ph idx="1"/>
          </p:nvPr>
        </p:nvSpPr>
        <p:spPr/>
        <p:txBody>
          <a:bodyPr>
            <a:normAutofit lnSpcReduction="10000"/>
          </a:bodyPr>
          <a:lstStyle/>
          <a:p>
            <a:r>
              <a:rPr lang="en-US" dirty="0"/>
              <a:t>A 44 </a:t>
            </a:r>
            <a:r>
              <a:rPr lang="en-US" dirty="0" err="1"/>
              <a:t>yo</a:t>
            </a:r>
            <a:r>
              <a:rPr lang="en-US" dirty="0"/>
              <a:t> male presents to your clinic as a follow up from recent lab testing. He has history of celiac disease and adheres to GFD. He does not drink alcohol, use illicit drugs, or have high risk behaviors. Family history includes sister with Hashimoto thyroiditis. </a:t>
            </a:r>
          </a:p>
          <a:p>
            <a:r>
              <a:rPr lang="en-US" dirty="0"/>
              <a:t>He had presented 2 weeks ago with worsening pruritus over a 6 month span without any rash or initiation of new medications. Topical lotions have not helped. He also has subjective fever once every few weeks and intermittent diarrhea despite dietary adherence.</a:t>
            </a:r>
          </a:p>
          <a:p>
            <a:r>
              <a:rPr lang="en-US" dirty="0"/>
              <a:t>Lab testing show </a:t>
            </a:r>
            <a:r>
              <a:rPr lang="en-US" dirty="0" err="1"/>
              <a:t>TBili</a:t>
            </a:r>
            <a:r>
              <a:rPr lang="en-US" dirty="0"/>
              <a:t> 2.1, AST 57, ALT 48, ALP 475, IgG 1400, IgM 75, ANA neg, ASMA neg, AMA negative</a:t>
            </a:r>
          </a:p>
          <a:p>
            <a:r>
              <a:rPr lang="en-US" dirty="0"/>
              <a:t>RUQ u/s showed a normal appearing liver and MRCP showed a ‘beaded’ appearance of the intrahepatic bile ducts. </a:t>
            </a:r>
          </a:p>
        </p:txBody>
      </p:sp>
    </p:spTree>
    <p:extLst>
      <p:ext uri="{BB962C8B-B14F-4D97-AF65-F5344CB8AC3E}">
        <p14:creationId xmlns:p14="http://schemas.microsoft.com/office/powerpoint/2010/main" val="2315232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5C4B9-FD89-9D46-EBB8-1577AD8353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54C59F-1638-8CFD-FE5F-45907A825EED}"/>
              </a:ext>
            </a:extLst>
          </p:cNvPr>
          <p:cNvSpPr>
            <a:spLocks noGrp="1"/>
          </p:cNvSpPr>
          <p:nvPr>
            <p:ph idx="1"/>
          </p:nvPr>
        </p:nvSpPr>
        <p:spPr/>
        <p:txBody>
          <a:bodyPr>
            <a:normAutofit lnSpcReduction="10000"/>
          </a:bodyPr>
          <a:lstStyle/>
          <a:p>
            <a:r>
              <a:rPr lang="en-US" dirty="0"/>
              <a:t>A 44 </a:t>
            </a:r>
            <a:r>
              <a:rPr lang="en-US" dirty="0" err="1"/>
              <a:t>yo</a:t>
            </a:r>
            <a:r>
              <a:rPr lang="en-US" dirty="0"/>
              <a:t> male presents to your clinic as a follow up from recent lab testing. He has history of celiac disease and adheres to GFD. He does not drink alcohol, use illicit drugs, or have high risk behaviors. Family history includes sister with Hashimoto thyroiditis. </a:t>
            </a:r>
          </a:p>
          <a:p>
            <a:r>
              <a:rPr lang="en-US" dirty="0"/>
              <a:t>He had presented 2 weeks ago with </a:t>
            </a:r>
            <a:r>
              <a:rPr lang="en-US" b="1" dirty="0"/>
              <a:t>worsening pruritus </a:t>
            </a:r>
            <a:r>
              <a:rPr lang="en-US" dirty="0"/>
              <a:t>over a 6 month span without any rash or initiation of new medications. Topical lotions have not helped. He also has </a:t>
            </a:r>
            <a:r>
              <a:rPr lang="en-US" b="1" dirty="0"/>
              <a:t>subjective fever </a:t>
            </a:r>
            <a:r>
              <a:rPr lang="en-US" dirty="0"/>
              <a:t>once every few weeks and </a:t>
            </a:r>
            <a:r>
              <a:rPr lang="en-US" b="1" dirty="0"/>
              <a:t>intermittent diarrhea </a:t>
            </a:r>
            <a:r>
              <a:rPr lang="en-US" dirty="0"/>
              <a:t>despite dietary adherence.</a:t>
            </a:r>
          </a:p>
          <a:p>
            <a:r>
              <a:rPr lang="en-US" dirty="0"/>
              <a:t>Lab testing show </a:t>
            </a:r>
            <a:r>
              <a:rPr lang="en-US" dirty="0" err="1"/>
              <a:t>TBili</a:t>
            </a:r>
            <a:r>
              <a:rPr lang="en-US" dirty="0"/>
              <a:t> 2.1, AST 57, ALT 48, ALP 475, IgG 1400, IgM 75, ANA neg, </a:t>
            </a:r>
            <a:r>
              <a:rPr lang="en-US" b="1" dirty="0"/>
              <a:t>ASMA neg, AMA negative</a:t>
            </a:r>
          </a:p>
          <a:p>
            <a:r>
              <a:rPr lang="en-US" dirty="0"/>
              <a:t>RUQ u/s showed a normal appearing liver and MRCP showed a </a:t>
            </a:r>
            <a:r>
              <a:rPr lang="en-US" b="1" dirty="0"/>
              <a:t>‘beaded’ </a:t>
            </a:r>
            <a:r>
              <a:rPr lang="en-US" dirty="0"/>
              <a:t>appearance of the intrahepatic bile ducts. </a:t>
            </a:r>
          </a:p>
        </p:txBody>
      </p:sp>
    </p:spTree>
    <p:extLst>
      <p:ext uri="{BB962C8B-B14F-4D97-AF65-F5344CB8AC3E}">
        <p14:creationId xmlns:p14="http://schemas.microsoft.com/office/powerpoint/2010/main" val="3230534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707A-B31A-B457-60C3-D8F515A5FC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F31C62-AE4A-CAE0-9EFD-F06B35256C17}"/>
              </a:ext>
            </a:extLst>
          </p:cNvPr>
          <p:cNvSpPr>
            <a:spLocks noGrp="1"/>
          </p:cNvSpPr>
          <p:nvPr>
            <p:ph idx="1"/>
          </p:nvPr>
        </p:nvSpPr>
        <p:spPr/>
        <p:txBody>
          <a:bodyPr/>
          <a:lstStyle/>
          <a:p>
            <a:r>
              <a:rPr lang="en-US" dirty="0"/>
              <a:t>Which of the following does this patient need to be screened for?</a:t>
            </a:r>
          </a:p>
          <a:p>
            <a:pPr lvl="1"/>
            <a:r>
              <a:rPr lang="en-US" dirty="0"/>
              <a:t>Colon cancer</a:t>
            </a:r>
          </a:p>
          <a:p>
            <a:pPr lvl="1"/>
            <a:r>
              <a:rPr lang="en-US" dirty="0"/>
              <a:t>Ulcerative colitis</a:t>
            </a:r>
          </a:p>
          <a:p>
            <a:pPr lvl="1"/>
            <a:r>
              <a:rPr lang="en-US" dirty="0"/>
              <a:t>Gall bladder cancer</a:t>
            </a:r>
          </a:p>
          <a:p>
            <a:pPr lvl="1"/>
            <a:r>
              <a:rPr lang="en-US" dirty="0"/>
              <a:t>All of the above</a:t>
            </a:r>
          </a:p>
          <a:p>
            <a:pPr lvl="1"/>
            <a:endParaRPr lang="en-US" dirty="0"/>
          </a:p>
        </p:txBody>
      </p:sp>
    </p:spTree>
    <p:extLst>
      <p:ext uri="{BB962C8B-B14F-4D97-AF65-F5344CB8AC3E}">
        <p14:creationId xmlns:p14="http://schemas.microsoft.com/office/powerpoint/2010/main" val="612567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863F-9A23-402E-AA07-B695BAB0A8CF}"/>
              </a:ext>
            </a:extLst>
          </p:cNvPr>
          <p:cNvSpPr>
            <a:spLocks noGrp="1"/>
          </p:cNvSpPr>
          <p:nvPr>
            <p:ph type="title"/>
          </p:nvPr>
        </p:nvSpPr>
        <p:spPr/>
        <p:txBody>
          <a:bodyPr/>
          <a:lstStyle/>
          <a:p>
            <a:r>
              <a:rPr lang="en-US" dirty="0"/>
              <a:t>PSC</a:t>
            </a:r>
          </a:p>
        </p:txBody>
      </p:sp>
      <p:sp>
        <p:nvSpPr>
          <p:cNvPr id="3" name="Content Placeholder 2">
            <a:extLst>
              <a:ext uri="{FF2B5EF4-FFF2-40B4-BE49-F238E27FC236}">
                <a16:creationId xmlns:a16="http://schemas.microsoft.com/office/drawing/2014/main" id="{2B1D48A9-AB6E-43CC-B320-BC1599B8B68D}"/>
              </a:ext>
            </a:extLst>
          </p:cNvPr>
          <p:cNvSpPr>
            <a:spLocks noGrp="1"/>
          </p:cNvSpPr>
          <p:nvPr>
            <p:ph idx="1"/>
          </p:nvPr>
        </p:nvSpPr>
        <p:spPr/>
        <p:txBody>
          <a:bodyPr/>
          <a:lstStyle/>
          <a:p>
            <a:r>
              <a:rPr lang="en-US" dirty="0"/>
              <a:t>Fibroinflammatory process</a:t>
            </a:r>
          </a:p>
          <a:p>
            <a:pPr lvl="1"/>
            <a:r>
              <a:rPr lang="en-US" dirty="0"/>
              <a:t>preferentially affects the large, intrahepatic and/or extrahepatic biliary tree</a:t>
            </a:r>
          </a:p>
          <a:p>
            <a:pPr lvl="1"/>
            <a:endParaRPr lang="en-US" dirty="0"/>
          </a:p>
          <a:p>
            <a:r>
              <a:rPr lang="en-US" dirty="0"/>
              <a:t>Male 2:1</a:t>
            </a:r>
          </a:p>
          <a:p>
            <a:endParaRPr lang="en-US" dirty="0"/>
          </a:p>
          <a:p>
            <a:r>
              <a:rPr lang="en-US" dirty="0"/>
              <a:t>Assoc with IBD 75%</a:t>
            </a:r>
          </a:p>
          <a:p>
            <a:endParaRPr lang="en-US" dirty="0"/>
          </a:p>
          <a:p>
            <a:r>
              <a:rPr lang="en-US" dirty="0"/>
              <a:t>~5% ‘small duct’ PSC</a:t>
            </a:r>
          </a:p>
          <a:p>
            <a:pPr lvl="1"/>
            <a:r>
              <a:rPr lang="en-US" dirty="0"/>
              <a:t>Higher correlation with IBD</a:t>
            </a:r>
          </a:p>
        </p:txBody>
      </p:sp>
    </p:spTree>
    <p:extLst>
      <p:ext uri="{BB962C8B-B14F-4D97-AF65-F5344CB8AC3E}">
        <p14:creationId xmlns:p14="http://schemas.microsoft.com/office/powerpoint/2010/main" val="3127357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5B63F-E5A0-4778-A43B-84705B8ADD06}"/>
              </a:ext>
            </a:extLst>
          </p:cNvPr>
          <p:cNvSpPr>
            <a:spLocks noGrp="1"/>
          </p:cNvSpPr>
          <p:nvPr>
            <p:ph type="title"/>
          </p:nvPr>
        </p:nvSpPr>
        <p:spPr/>
        <p:txBody>
          <a:bodyPr/>
          <a:lstStyle/>
          <a:p>
            <a:r>
              <a:rPr lang="en-US" dirty="0"/>
              <a:t>Diagnosis</a:t>
            </a:r>
          </a:p>
        </p:txBody>
      </p:sp>
      <p:sp>
        <p:nvSpPr>
          <p:cNvPr id="3" name="Content Placeholder 2">
            <a:extLst>
              <a:ext uri="{FF2B5EF4-FFF2-40B4-BE49-F238E27FC236}">
                <a16:creationId xmlns:a16="http://schemas.microsoft.com/office/drawing/2014/main" id="{C11F4310-473C-4F12-B4EB-3AFCC836B88E}"/>
              </a:ext>
            </a:extLst>
          </p:cNvPr>
          <p:cNvSpPr>
            <a:spLocks noGrp="1"/>
          </p:cNvSpPr>
          <p:nvPr>
            <p:ph idx="1"/>
          </p:nvPr>
        </p:nvSpPr>
        <p:spPr/>
        <p:txBody>
          <a:bodyPr/>
          <a:lstStyle/>
          <a:p>
            <a:r>
              <a:rPr lang="en-US" dirty="0"/>
              <a:t>MRCP vs ERCP</a:t>
            </a:r>
          </a:p>
          <a:p>
            <a:endParaRPr lang="en-US" dirty="0"/>
          </a:p>
          <a:p>
            <a:r>
              <a:rPr lang="en-US" dirty="0"/>
              <a:t>Who to biopsy?</a:t>
            </a:r>
          </a:p>
        </p:txBody>
      </p:sp>
    </p:spTree>
    <p:extLst>
      <p:ext uri="{BB962C8B-B14F-4D97-AF65-F5344CB8AC3E}">
        <p14:creationId xmlns:p14="http://schemas.microsoft.com/office/powerpoint/2010/main" val="834854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D6817-58D9-5707-5160-7BC88D9583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33F4B0-8AA0-8635-B9C5-548E3F42BCF0}"/>
              </a:ext>
            </a:extLst>
          </p:cNvPr>
          <p:cNvSpPr>
            <a:spLocks noGrp="1"/>
          </p:cNvSpPr>
          <p:nvPr>
            <p:ph idx="1"/>
          </p:nvPr>
        </p:nvSpPr>
        <p:spPr/>
        <p:txBody>
          <a:bodyPr/>
          <a:lstStyle/>
          <a:p>
            <a:r>
              <a:rPr lang="en-US" dirty="0"/>
              <a:t>Which of the following medications was she most likely started on prior to discharge:</a:t>
            </a:r>
          </a:p>
          <a:p>
            <a:pPr lvl="1"/>
            <a:r>
              <a:rPr lang="en-US" dirty="0"/>
              <a:t>Tenofovir</a:t>
            </a:r>
          </a:p>
          <a:p>
            <a:pPr lvl="1"/>
            <a:r>
              <a:rPr lang="en-US" dirty="0"/>
              <a:t>Ursodiol </a:t>
            </a:r>
          </a:p>
          <a:p>
            <a:pPr lvl="1"/>
            <a:r>
              <a:rPr lang="en-US" dirty="0"/>
              <a:t>Prednisone </a:t>
            </a:r>
          </a:p>
          <a:p>
            <a:pPr lvl="1"/>
            <a:r>
              <a:rPr lang="en-US" dirty="0"/>
              <a:t>Sofosbuvir/</a:t>
            </a:r>
            <a:r>
              <a:rPr lang="en-US" dirty="0" err="1"/>
              <a:t>Velpatasvir</a:t>
            </a:r>
            <a:endParaRPr lang="en-US" dirty="0"/>
          </a:p>
          <a:p>
            <a:pPr lvl="1"/>
            <a:endParaRPr lang="en-US" dirty="0"/>
          </a:p>
        </p:txBody>
      </p:sp>
    </p:spTree>
    <p:extLst>
      <p:ext uri="{BB962C8B-B14F-4D97-AF65-F5344CB8AC3E}">
        <p14:creationId xmlns:p14="http://schemas.microsoft.com/office/powerpoint/2010/main" val="2105021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EFDD8-551C-4A31-BF0F-43325D18C4D8}"/>
              </a:ext>
            </a:extLst>
          </p:cNvPr>
          <p:cNvSpPr>
            <a:spLocks noGrp="1"/>
          </p:cNvSpPr>
          <p:nvPr>
            <p:ph type="title"/>
          </p:nvPr>
        </p:nvSpPr>
        <p:spPr/>
        <p:txBody>
          <a:bodyPr/>
          <a:lstStyle/>
          <a:p>
            <a:endParaRPr lang="en-US"/>
          </a:p>
        </p:txBody>
      </p:sp>
      <p:pic>
        <p:nvPicPr>
          <p:cNvPr id="5" name="Content Placeholder 4" descr="A picture containing text&#10;&#10;Description automatically generated">
            <a:extLst>
              <a:ext uri="{FF2B5EF4-FFF2-40B4-BE49-F238E27FC236}">
                <a16:creationId xmlns:a16="http://schemas.microsoft.com/office/drawing/2014/main" id="{2D84275D-EA82-4C79-AD09-67F58D38D8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395" y="1058293"/>
            <a:ext cx="5383950" cy="5346989"/>
          </a:xfrm>
        </p:spPr>
      </p:pic>
      <p:pic>
        <p:nvPicPr>
          <p:cNvPr id="7" name="Picture 6" descr="A close - up of a x - ray&#10;&#10;Description automatically generated with low confidence">
            <a:extLst>
              <a:ext uri="{FF2B5EF4-FFF2-40B4-BE49-F238E27FC236}">
                <a16:creationId xmlns:a16="http://schemas.microsoft.com/office/drawing/2014/main" id="{87CF0992-AA6A-4A09-A33D-959EE6301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656" y="716823"/>
            <a:ext cx="5121436" cy="5907622"/>
          </a:xfrm>
          <a:prstGeom prst="rect">
            <a:avLst/>
          </a:prstGeom>
        </p:spPr>
      </p:pic>
    </p:spTree>
    <p:extLst>
      <p:ext uri="{BB962C8B-B14F-4D97-AF65-F5344CB8AC3E}">
        <p14:creationId xmlns:p14="http://schemas.microsoft.com/office/powerpoint/2010/main" val="2929982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CEAD-DEE5-4CE7-AFD9-A96C7A04D2A2}"/>
              </a:ext>
            </a:extLst>
          </p:cNvPr>
          <p:cNvSpPr>
            <a:spLocks noGrp="1"/>
          </p:cNvSpPr>
          <p:nvPr>
            <p:ph type="title"/>
          </p:nvPr>
        </p:nvSpPr>
        <p:spPr/>
        <p:txBody>
          <a:bodyPr/>
          <a:lstStyle/>
          <a:p>
            <a:endParaRPr lang="en-US" dirty="0"/>
          </a:p>
        </p:txBody>
      </p:sp>
      <p:pic>
        <p:nvPicPr>
          <p:cNvPr id="5" name="Content Placeholder 4" descr="A picture containing outdoor&#10;&#10;Description automatically generated">
            <a:extLst>
              <a:ext uri="{FF2B5EF4-FFF2-40B4-BE49-F238E27FC236}">
                <a16:creationId xmlns:a16="http://schemas.microsoft.com/office/drawing/2014/main" id="{8A806F88-82BF-4EB4-BAE4-34E62AF75B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727" y="1768190"/>
            <a:ext cx="6196466" cy="4637091"/>
          </a:xfrm>
        </p:spPr>
      </p:pic>
      <p:pic>
        <p:nvPicPr>
          <p:cNvPr id="7" name="Picture 6" descr="A picture containing purple&#10;&#10;Description automatically generated">
            <a:extLst>
              <a:ext uri="{FF2B5EF4-FFF2-40B4-BE49-F238E27FC236}">
                <a16:creationId xmlns:a16="http://schemas.microsoft.com/office/drawing/2014/main" id="{95A3F953-561F-4242-B481-4BC35BB9A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8602" y="1732234"/>
            <a:ext cx="6283398" cy="4709001"/>
          </a:xfrm>
          <a:prstGeom prst="rect">
            <a:avLst/>
          </a:prstGeom>
        </p:spPr>
      </p:pic>
    </p:spTree>
    <p:extLst>
      <p:ext uri="{BB962C8B-B14F-4D97-AF65-F5344CB8AC3E}">
        <p14:creationId xmlns:p14="http://schemas.microsoft.com/office/powerpoint/2010/main" val="325243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23D95-D767-4B94-A37E-5A1E447079BD}"/>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1B4F5BDB-69A8-4C89-98C7-E504C45D62CA}"/>
              </a:ext>
            </a:extLst>
          </p:cNvPr>
          <p:cNvSpPr>
            <a:spLocks noGrp="1"/>
          </p:cNvSpPr>
          <p:nvPr>
            <p:ph idx="1"/>
          </p:nvPr>
        </p:nvSpPr>
        <p:spPr/>
        <p:txBody>
          <a:bodyPr/>
          <a:lstStyle/>
          <a:p>
            <a:r>
              <a:rPr lang="en-US" dirty="0"/>
              <a:t>Not much</a:t>
            </a:r>
          </a:p>
          <a:p>
            <a:r>
              <a:rPr lang="en-US" dirty="0"/>
              <a:t>UDCA didn’t work</a:t>
            </a:r>
          </a:p>
          <a:p>
            <a:r>
              <a:rPr lang="en-US" dirty="0"/>
              <a:t>Investigational</a:t>
            </a:r>
          </a:p>
          <a:p>
            <a:r>
              <a:rPr lang="en-US" dirty="0"/>
              <a:t>FXR agonists, PPAR agonists, FGF mimetics – none beyond phase II</a:t>
            </a:r>
          </a:p>
          <a:p>
            <a:r>
              <a:rPr lang="en-US" dirty="0"/>
              <a:t>Immunomodulators/biologics - No</a:t>
            </a:r>
          </a:p>
          <a:p>
            <a:r>
              <a:rPr lang="en-US" dirty="0"/>
              <a:t>Gut microbiota altering therapy</a:t>
            </a:r>
          </a:p>
          <a:p>
            <a:pPr lvl="1"/>
            <a:r>
              <a:rPr lang="en-US" dirty="0"/>
              <a:t>Antibiotics – Vancomycin, metronidazole</a:t>
            </a:r>
          </a:p>
          <a:p>
            <a:pPr lvl="1"/>
            <a:r>
              <a:rPr lang="en-US" dirty="0"/>
              <a:t>FMT</a:t>
            </a:r>
          </a:p>
        </p:txBody>
      </p:sp>
    </p:spTree>
    <p:extLst>
      <p:ext uri="{BB962C8B-B14F-4D97-AF65-F5344CB8AC3E}">
        <p14:creationId xmlns:p14="http://schemas.microsoft.com/office/powerpoint/2010/main" val="1858097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0366-A83C-9876-5187-0024F340C0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57B688-51C4-054E-D94A-184473923D3A}"/>
              </a:ext>
            </a:extLst>
          </p:cNvPr>
          <p:cNvSpPr>
            <a:spLocks noGrp="1"/>
          </p:cNvSpPr>
          <p:nvPr>
            <p:ph idx="1"/>
          </p:nvPr>
        </p:nvSpPr>
        <p:spPr/>
        <p:txBody>
          <a:bodyPr/>
          <a:lstStyle/>
          <a:p>
            <a:r>
              <a:rPr lang="en-US" dirty="0"/>
              <a:t>A patient you follow with non cirrhotic PSC and ulcerative colitis in clinical remission on mesalamine presents to clinic. He notes he recently had a surveillance colonoscopy and was told </a:t>
            </a:r>
            <a:r>
              <a:rPr lang="en-US"/>
              <a:t>there were </a:t>
            </a:r>
            <a:r>
              <a:rPr lang="en-US" dirty="0"/>
              <a:t>‘no concerning findings’. He has no acute complaints.  </a:t>
            </a:r>
          </a:p>
          <a:p>
            <a:r>
              <a:rPr lang="en-US" dirty="0"/>
              <a:t>You say wow that’s great and tell him his NEXT colon cancer screening should be in:</a:t>
            </a:r>
          </a:p>
          <a:p>
            <a:pPr lvl="1"/>
            <a:r>
              <a:rPr lang="en-US" dirty="0"/>
              <a:t>1 year with colonoscopy</a:t>
            </a:r>
          </a:p>
          <a:p>
            <a:pPr lvl="1"/>
            <a:r>
              <a:rPr lang="en-US" dirty="0"/>
              <a:t>1 year with FIT testing</a:t>
            </a:r>
          </a:p>
          <a:p>
            <a:pPr lvl="1"/>
            <a:r>
              <a:rPr lang="en-US" dirty="0"/>
              <a:t>5 years with colonoscopy</a:t>
            </a:r>
          </a:p>
          <a:p>
            <a:pPr lvl="1"/>
            <a:r>
              <a:rPr lang="en-US" dirty="0"/>
              <a:t>5 years with FIT testing</a:t>
            </a:r>
          </a:p>
        </p:txBody>
      </p:sp>
    </p:spTree>
    <p:extLst>
      <p:ext uri="{BB962C8B-B14F-4D97-AF65-F5344CB8AC3E}">
        <p14:creationId xmlns:p14="http://schemas.microsoft.com/office/powerpoint/2010/main" val="17542597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DE47-0DCC-4956-B217-B0554A231D85}"/>
              </a:ext>
            </a:extLst>
          </p:cNvPr>
          <p:cNvSpPr>
            <a:spLocks noGrp="1"/>
          </p:cNvSpPr>
          <p:nvPr>
            <p:ph type="title"/>
          </p:nvPr>
        </p:nvSpPr>
        <p:spPr/>
        <p:txBody>
          <a:bodyPr/>
          <a:lstStyle/>
          <a:p>
            <a:r>
              <a:rPr lang="en-US" dirty="0"/>
              <a:t>Management</a:t>
            </a:r>
          </a:p>
        </p:txBody>
      </p:sp>
      <p:sp>
        <p:nvSpPr>
          <p:cNvPr id="3" name="Content Placeholder 2">
            <a:extLst>
              <a:ext uri="{FF2B5EF4-FFF2-40B4-BE49-F238E27FC236}">
                <a16:creationId xmlns:a16="http://schemas.microsoft.com/office/drawing/2014/main" id="{82E26919-50F0-4D5A-9E1B-E62273B934C1}"/>
              </a:ext>
            </a:extLst>
          </p:cNvPr>
          <p:cNvSpPr>
            <a:spLocks noGrp="1"/>
          </p:cNvSpPr>
          <p:nvPr>
            <p:ph idx="1"/>
          </p:nvPr>
        </p:nvSpPr>
        <p:spPr/>
        <p:txBody>
          <a:bodyPr>
            <a:normAutofit lnSpcReduction="10000"/>
          </a:bodyPr>
          <a:lstStyle/>
          <a:p>
            <a:r>
              <a:rPr lang="en-US" dirty="0"/>
              <a:t>Symptom control similar to PBC</a:t>
            </a:r>
          </a:p>
          <a:p>
            <a:r>
              <a:rPr lang="en-US" dirty="0"/>
              <a:t>PSC + GB?</a:t>
            </a:r>
          </a:p>
          <a:p>
            <a:pPr lvl="1"/>
            <a:r>
              <a:rPr lang="en-US" dirty="0"/>
              <a:t>Gallstones more common than general population</a:t>
            </a:r>
          </a:p>
          <a:p>
            <a:pPr lvl="1"/>
            <a:r>
              <a:rPr lang="en-US" dirty="0"/>
              <a:t>GB polyps</a:t>
            </a:r>
          </a:p>
          <a:p>
            <a:pPr lvl="1"/>
            <a:r>
              <a:rPr lang="en-US" dirty="0"/>
              <a:t>GB Cancer</a:t>
            </a:r>
          </a:p>
          <a:p>
            <a:r>
              <a:rPr lang="en-US" dirty="0"/>
              <a:t>PSC + CCA</a:t>
            </a:r>
          </a:p>
          <a:p>
            <a:pPr lvl="1"/>
            <a:r>
              <a:rPr lang="en-US" dirty="0"/>
              <a:t>Risk factors?</a:t>
            </a:r>
          </a:p>
          <a:p>
            <a:pPr lvl="1"/>
            <a:r>
              <a:rPr lang="en-US" dirty="0"/>
              <a:t>10 </a:t>
            </a:r>
            <a:r>
              <a:rPr lang="en-US" dirty="0" err="1"/>
              <a:t>yr</a:t>
            </a:r>
            <a:r>
              <a:rPr lang="en-US" dirty="0"/>
              <a:t> cumulative risk ~8%</a:t>
            </a:r>
          </a:p>
          <a:p>
            <a:pPr lvl="1"/>
            <a:r>
              <a:rPr lang="en-US" dirty="0"/>
              <a:t>Dominant strictures</a:t>
            </a:r>
          </a:p>
          <a:p>
            <a:pPr lvl="1"/>
            <a:r>
              <a:rPr lang="en-US" dirty="0"/>
              <a:t>CA 19-9 non diagnostic </a:t>
            </a:r>
            <a:r>
              <a:rPr lang="en-US" dirty="0" err="1"/>
              <a:t>esp</a:t>
            </a:r>
            <a:r>
              <a:rPr lang="en-US" dirty="0"/>
              <a:t> if pt symptomatic (unless very high)</a:t>
            </a:r>
          </a:p>
          <a:p>
            <a:pPr lvl="1"/>
            <a:r>
              <a:rPr lang="en-US" dirty="0"/>
              <a:t>Prognosis is poor, usually found later in course</a:t>
            </a:r>
          </a:p>
          <a:p>
            <a:pPr lvl="1"/>
            <a:endParaRPr lang="en-US" dirty="0"/>
          </a:p>
        </p:txBody>
      </p:sp>
    </p:spTree>
    <p:extLst>
      <p:ext uri="{BB962C8B-B14F-4D97-AF65-F5344CB8AC3E}">
        <p14:creationId xmlns:p14="http://schemas.microsoft.com/office/powerpoint/2010/main" val="362967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548DC-1760-408D-9D42-DC3E62F25E43}"/>
              </a:ext>
            </a:extLst>
          </p:cNvPr>
          <p:cNvSpPr>
            <a:spLocks noGrp="1"/>
          </p:cNvSpPr>
          <p:nvPr>
            <p:ph type="title"/>
          </p:nvPr>
        </p:nvSpPr>
        <p:spPr/>
        <p:txBody>
          <a:bodyPr/>
          <a:lstStyle/>
          <a:p>
            <a:r>
              <a:rPr lang="en-US" dirty="0"/>
              <a:t>Management	</a:t>
            </a:r>
          </a:p>
        </p:txBody>
      </p:sp>
      <p:sp>
        <p:nvSpPr>
          <p:cNvPr id="3" name="Content Placeholder 2">
            <a:extLst>
              <a:ext uri="{FF2B5EF4-FFF2-40B4-BE49-F238E27FC236}">
                <a16:creationId xmlns:a16="http://schemas.microsoft.com/office/drawing/2014/main" id="{96A2F434-6609-4E81-911E-6BA658FC92B6}"/>
              </a:ext>
            </a:extLst>
          </p:cNvPr>
          <p:cNvSpPr>
            <a:spLocks noGrp="1"/>
          </p:cNvSpPr>
          <p:nvPr>
            <p:ph idx="1"/>
          </p:nvPr>
        </p:nvSpPr>
        <p:spPr/>
        <p:txBody>
          <a:bodyPr>
            <a:normAutofit fontScale="92500" lnSpcReduction="20000"/>
          </a:bodyPr>
          <a:lstStyle/>
          <a:p>
            <a:r>
              <a:rPr lang="en-US" dirty="0"/>
              <a:t>PSC/IBD/CRC?</a:t>
            </a:r>
          </a:p>
          <a:p>
            <a:pPr lvl="1"/>
            <a:r>
              <a:rPr lang="en-US" dirty="0"/>
              <a:t>Screen for IBD at time of PSC dx if not known to be present (with protocoled biopsies)</a:t>
            </a:r>
          </a:p>
          <a:p>
            <a:pPr lvl="1"/>
            <a:r>
              <a:rPr lang="en-US" dirty="0"/>
              <a:t>If no IBD, CRC screening with colonoscopy every 5 years regardless of age</a:t>
            </a:r>
          </a:p>
          <a:p>
            <a:pPr lvl="1"/>
            <a:r>
              <a:rPr lang="en-US" dirty="0"/>
              <a:t>If yes IBD, annual dysplasia/CRC screening</a:t>
            </a:r>
          </a:p>
          <a:p>
            <a:pPr lvl="1"/>
            <a:r>
              <a:rPr lang="en-US" dirty="0"/>
              <a:t>IBD activity and PSC progression are not correlative</a:t>
            </a:r>
          </a:p>
          <a:p>
            <a:endParaRPr lang="en-US" dirty="0"/>
          </a:p>
          <a:p>
            <a:r>
              <a:rPr lang="en-US" dirty="0"/>
              <a:t>Overlap syndrome?</a:t>
            </a:r>
          </a:p>
          <a:p>
            <a:endParaRPr lang="en-US" dirty="0"/>
          </a:p>
          <a:p>
            <a:endParaRPr lang="en-US" dirty="0"/>
          </a:p>
          <a:p>
            <a:r>
              <a:rPr lang="en-US" dirty="0"/>
              <a:t>Indications for transplant?</a:t>
            </a:r>
          </a:p>
          <a:p>
            <a:pPr lvl="1"/>
            <a:r>
              <a:rPr lang="en-US" dirty="0"/>
              <a:t>MELD exceptions</a:t>
            </a:r>
          </a:p>
          <a:p>
            <a:endParaRPr lang="en-US" dirty="0"/>
          </a:p>
        </p:txBody>
      </p:sp>
    </p:spTree>
    <p:extLst>
      <p:ext uri="{BB962C8B-B14F-4D97-AF65-F5344CB8AC3E}">
        <p14:creationId xmlns:p14="http://schemas.microsoft.com/office/powerpoint/2010/main" val="4668906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16116C-32F6-4F4F-A4FA-3E68DF4443AD}"/>
              </a:ext>
            </a:extLst>
          </p:cNvPr>
          <p:cNvSpPr>
            <a:spLocks noGrp="1"/>
          </p:cNvSpPr>
          <p:nvPr>
            <p:ph type="title"/>
          </p:nvPr>
        </p:nvSpPr>
        <p:spPr>
          <a:xfrm>
            <a:off x="7385967" y="1325880"/>
            <a:ext cx="4158334" cy="3066507"/>
          </a:xfrm>
        </p:spPr>
        <p:txBody>
          <a:bodyPr vert="horz" lIns="91440" tIns="45720" rIns="91440" bIns="45720" rtlCol="0" anchor="b">
            <a:normAutofit/>
          </a:bodyPr>
          <a:lstStyle/>
          <a:p>
            <a:r>
              <a:rPr lang="en-US" sz="5400" b="0" i="0" kern="1200">
                <a:solidFill>
                  <a:srgbClr val="EBEBEB"/>
                </a:solidFill>
                <a:latin typeface="+mj-lt"/>
                <a:ea typeface="+mj-ea"/>
                <a:cs typeface="+mj-cs"/>
              </a:rPr>
              <a:t>Questions?</a:t>
            </a:r>
          </a:p>
        </p:txBody>
      </p:sp>
      <p:sp>
        <p:nvSpPr>
          <p:cNvPr id="22"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4" name="Freeform: Shape 23">
            <a:extLst>
              <a:ext uri="{FF2B5EF4-FFF2-40B4-BE49-F238E27FC236}">
                <a16:creationId xmlns:a16="http://schemas.microsoft.com/office/drawing/2014/main" id="{D8B22DE2-C518-4F77-BE90-E1B6B1909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68960" y="-68960"/>
            <a:ext cx="6858001" cy="6995918"/>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ln>
            <a:noFill/>
          </a:ln>
        </p:spPr>
        <p:txBody>
          <a:bodyPr/>
          <a:lstStyle/>
          <a:p>
            <a:endParaRPr lang="en-US"/>
          </a:p>
        </p:txBody>
      </p:sp>
      <p:sp>
        <p:nvSpPr>
          <p:cNvPr id="26" name="Rectangle 25">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descr="A qr code on a screen&#10;&#10;AI-generated content may be incorrect.">
            <a:extLst>
              <a:ext uri="{FF2B5EF4-FFF2-40B4-BE49-F238E27FC236}">
                <a16:creationId xmlns:a16="http://schemas.microsoft.com/office/drawing/2014/main" id="{7EA27D92-552D-FB2E-FB02-857EC24673BF}"/>
              </a:ext>
            </a:extLst>
          </p:cNvPr>
          <p:cNvPicPr>
            <a:picLocks noChangeAspect="1"/>
          </p:cNvPicPr>
          <p:nvPr/>
        </p:nvPicPr>
        <p:blipFill>
          <a:blip r:embed="rId6"/>
          <a:stretch>
            <a:fillRect/>
          </a:stretch>
        </p:blipFill>
        <p:spPr>
          <a:xfrm>
            <a:off x="643854" y="703489"/>
            <a:ext cx="5450557" cy="5450557"/>
          </a:xfrm>
          <a:prstGeom prst="rect">
            <a:avLst/>
          </a:prstGeom>
          <a:effectLst/>
        </p:spPr>
      </p:pic>
    </p:spTree>
    <p:extLst>
      <p:ext uri="{BB962C8B-B14F-4D97-AF65-F5344CB8AC3E}">
        <p14:creationId xmlns:p14="http://schemas.microsoft.com/office/powerpoint/2010/main" val="229227765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484C7-9AD0-44F9-BDF1-D474D24F79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816AFF5-B121-4FDF-BE8A-8B15DA0C1758}"/>
              </a:ext>
            </a:extLst>
          </p:cNvPr>
          <p:cNvSpPr>
            <a:spLocks noGrp="1"/>
          </p:cNvSpPr>
          <p:nvPr>
            <p:ph idx="1"/>
          </p:nvPr>
        </p:nvSpPr>
        <p:spPr/>
        <p:txBody>
          <a:bodyPr>
            <a:normAutofit/>
          </a:bodyPr>
          <a:lstStyle/>
          <a:p>
            <a:pPr marL="0" indent="0" algn="ctr">
              <a:buNone/>
            </a:pPr>
            <a:r>
              <a:rPr lang="en-US" sz="8000" dirty="0"/>
              <a:t>Autoimmune Hepatitis</a:t>
            </a:r>
          </a:p>
        </p:txBody>
      </p:sp>
    </p:spTree>
    <p:extLst>
      <p:ext uri="{BB962C8B-B14F-4D97-AF65-F5344CB8AC3E}">
        <p14:creationId xmlns:p14="http://schemas.microsoft.com/office/powerpoint/2010/main" val="85644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F761-D1A2-49DA-B8F0-956641314B3C}"/>
              </a:ext>
            </a:extLst>
          </p:cNvPr>
          <p:cNvSpPr>
            <a:spLocks noGrp="1"/>
          </p:cNvSpPr>
          <p:nvPr>
            <p:ph type="title"/>
          </p:nvPr>
        </p:nvSpPr>
        <p:spPr/>
        <p:txBody>
          <a:bodyPr/>
          <a:lstStyle/>
          <a:p>
            <a:r>
              <a:rPr lang="en-US" dirty="0"/>
              <a:t>Autoimmune Hepatitis</a:t>
            </a:r>
          </a:p>
        </p:txBody>
      </p:sp>
      <p:sp>
        <p:nvSpPr>
          <p:cNvPr id="3" name="Content Placeholder 2">
            <a:extLst>
              <a:ext uri="{FF2B5EF4-FFF2-40B4-BE49-F238E27FC236}">
                <a16:creationId xmlns:a16="http://schemas.microsoft.com/office/drawing/2014/main" id="{24A875E2-A3E7-405C-9107-19FD61821C15}"/>
              </a:ext>
            </a:extLst>
          </p:cNvPr>
          <p:cNvSpPr>
            <a:spLocks noGrp="1"/>
          </p:cNvSpPr>
          <p:nvPr>
            <p:ph idx="1"/>
          </p:nvPr>
        </p:nvSpPr>
        <p:spPr/>
        <p:txBody>
          <a:bodyPr>
            <a:normAutofit/>
          </a:bodyPr>
          <a:lstStyle/>
          <a:p>
            <a:r>
              <a:rPr lang="en-US" dirty="0"/>
              <a:t>Immune-mediated inflammatory liver disease</a:t>
            </a:r>
          </a:p>
          <a:p>
            <a:endParaRPr lang="en-US" dirty="0"/>
          </a:p>
          <a:p>
            <a:r>
              <a:rPr lang="en-US" dirty="0"/>
              <a:t>Can affect all ages, genders, and ethnicities</a:t>
            </a:r>
          </a:p>
          <a:p>
            <a:pPr lvl="1"/>
            <a:r>
              <a:rPr lang="en-US" dirty="0"/>
              <a:t>More common in middle age and women</a:t>
            </a:r>
          </a:p>
          <a:p>
            <a:pPr lvl="1"/>
            <a:endParaRPr lang="en-US" dirty="0"/>
          </a:p>
          <a:p>
            <a:r>
              <a:rPr lang="en-US" dirty="0"/>
              <a:t>May have concurrent autoimmune disease (thyroid, celiac)</a:t>
            </a:r>
          </a:p>
          <a:p>
            <a:endParaRPr lang="en-US" dirty="0"/>
          </a:p>
          <a:p>
            <a:r>
              <a:rPr lang="en-US" dirty="0"/>
              <a:t>Challenging diagnosis to make</a:t>
            </a:r>
          </a:p>
          <a:p>
            <a:pPr lvl="1"/>
            <a:endParaRPr lang="en-US" dirty="0"/>
          </a:p>
          <a:p>
            <a:pPr marL="457200" lvl="1" indent="0">
              <a:buNone/>
            </a:pPr>
            <a:endParaRPr lang="en-US" dirty="0"/>
          </a:p>
        </p:txBody>
      </p:sp>
    </p:spTree>
    <p:extLst>
      <p:ext uri="{BB962C8B-B14F-4D97-AF65-F5344CB8AC3E}">
        <p14:creationId xmlns:p14="http://schemas.microsoft.com/office/powerpoint/2010/main" val="2024552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F761-D1A2-49DA-B8F0-956641314B3C}"/>
              </a:ext>
            </a:extLst>
          </p:cNvPr>
          <p:cNvSpPr>
            <a:spLocks noGrp="1"/>
          </p:cNvSpPr>
          <p:nvPr>
            <p:ph type="title"/>
          </p:nvPr>
        </p:nvSpPr>
        <p:spPr/>
        <p:txBody>
          <a:bodyPr/>
          <a:lstStyle/>
          <a:p>
            <a:r>
              <a:rPr lang="en-US" dirty="0"/>
              <a:t>Clinical Manifestations </a:t>
            </a:r>
          </a:p>
        </p:txBody>
      </p:sp>
      <p:sp>
        <p:nvSpPr>
          <p:cNvPr id="3" name="Content Placeholder 2">
            <a:extLst>
              <a:ext uri="{FF2B5EF4-FFF2-40B4-BE49-F238E27FC236}">
                <a16:creationId xmlns:a16="http://schemas.microsoft.com/office/drawing/2014/main" id="{24A875E2-A3E7-405C-9107-19FD61821C15}"/>
              </a:ext>
            </a:extLst>
          </p:cNvPr>
          <p:cNvSpPr>
            <a:spLocks noGrp="1"/>
          </p:cNvSpPr>
          <p:nvPr>
            <p:ph idx="1"/>
          </p:nvPr>
        </p:nvSpPr>
        <p:spPr/>
        <p:txBody>
          <a:bodyPr/>
          <a:lstStyle/>
          <a:p>
            <a:r>
              <a:rPr lang="en-US" dirty="0"/>
              <a:t>Variable clinical presentation</a:t>
            </a:r>
          </a:p>
          <a:p>
            <a:pPr lvl="1"/>
            <a:r>
              <a:rPr lang="en-US" dirty="0"/>
              <a:t>Asymptomatic (25-34%)</a:t>
            </a:r>
          </a:p>
          <a:p>
            <a:pPr lvl="1"/>
            <a:r>
              <a:rPr lang="en-US" dirty="0"/>
              <a:t>Symptomatic/acute severe hepatitis</a:t>
            </a:r>
          </a:p>
          <a:p>
            <a:pPr lvl="2"/>
            <a:r>
              <a:rPr lang="en-US" dirty="0"/>
              <a:t>Jaundice; INR 1.5-2</a:t>
            </a:r>
          </a:p>
          <a:p>
            <a:pPr lvl="1"/>
            <a:r>
              <a:rPr lang="en-US" dirty="0"/>
              <a:t>Cirrhosis (25-33%)</a:t>
            </a:r>
          </a:p>
          <a:p>
            <a:pPr lvl="1"/>
            <a:r>
              <a:rPr lang="en-US" dirty="0"/>
              <a:t>Acute Liver Failure (&lt;5%)</a:t>
            </a:r>
          </a:p>
          <a:p>
            <a:endParaRPr lang="en-US" dirty="0"/>
          </a:p>
          <a:p>
            <a:r>
              <a:rPr lang="en-US" dirty="0"/>
              <a:t>Non-specific symptoms – </a:t>
            </a:r>
            <a:r>
              <a:rPr lang="en-US" b="1" dirty="0"/>
              <a:t>fatigue, </a:t>
            </a:r>
            <a:r>
              <a:rPr lang="en-US" dirty="0"/>
              <a:t>malaise, arthralgias</a:t>
            </a:r>
          </a:p>
        </p:txBody>
      </p:sp>
    </p:spTree>
    <p:extLst>
      <p:ext uri="{BB962C8B-B14F-4D97-AF65-F5344CB8AC3E}">
        <p14:creationId xmlns:p14="http://schemas.microsoft.com/office/powerpoint/2010/main" val="609840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F761-D1A2-49DA-B8F0-956641314B3C}"/>
              </a:ext>
            </a:extLst>
          </p:cNvPr>
          <p:cNvSpPr>
            <a:spLocks noGrp="1"/>
          </p:cNvSpPr>
          <p:nvPr>
            <p:ph type="title"/>
          </p:nvPr>
        </p:nvSpPr>
        <p:spPr/>
        <p:txBody>
          <a:bodyPr/>
          <a:lstStyle/>
          <a:p>
            <a:r>
              <a:rPr lang="en-US" dirty="0"/>
              <a:t>Diagnostic Testing</a:t>
            </a:r>
          </a:p>
        </p:txBody>
      </p:sp>
      <p:sp>
        <p:nvSpPr>
          <p:cNvPr id="3" name="Content Placeholder 2">
            <a:extLst>
              <a:ext uri="{FF2B5EF4-FFF2-40B4-BE49-F238E27FC236}">
                <a16:creationId xmlns:a16="http://schemas.microsoft.com/office/drawing/2014/main" id="{24A875E2-A3E7-405C-9107-19FD61821C15}"/>
              </a:ext>
            </a:extLst>
          </p:cNvPr>
          <p:cNvSpPr>
            <a:spLocks noGrp="1"/>
          </p:cNvSpPr>
          <p:nvPr>
            <p:ph idx="1"/>
          </p:nvPr>
        </p:nvSpPr>
        <p:spPr/>
        <p:txBody>
          <a:bodyPr/>
          <a:lstStyle/>
          <a:p>
            <a:r>
              <a:rPr lang="en-US" dirty="0"/>
              <a:t>LFTs: AST/ALT elevated of varying degree, mild to marked</a:t>
            </a:r>
          </a:p>
          <a:p>
            <a:endParaRPr lang="en-US" dirty="0"/>
          </a:p>
          <a:p>
            <a:r>
              <a:rPr lang="en-US" dirty="0"/>
              <a:t>Increased serum IgG, positive serologic markers</a:t>
            </a:r>
          </a:p>
          <a:p>
            <a:endParaRPr lang="en-US" dirty="0"/>
          </a:p>
          <a:p>
            <a:r>
              <a:rPr lang="en-US" dirty="0"/>
              <a:t>Exclude other etiologies (viral hepatitis, metabolic, </a:t>
            </a:r>
            <a:r>
              <a:rPr lang="en-US" dirty="0" err="1"/>
              <a:t>etc</a:t>
            </a:r>
            <a:r>
              <a:rPr lang="en-US" dirty="0"/>
              <a:t>)</a:t>
            </a:r>
          </a:p>
          <a:p>
            <a:endParaRPr lang="en-US" dirty="0"/>
          </a:p>
          <a:p>
            <a:r>
              <a:rPr lang="en-US" dirty="0"/>
              <a:t>Liver biopsy</a:t>
            </a:r>
          </a:p>
        </p:txBody>
      </p:sp>
    </p:spTree>
    <p:extLst>
      <p:ext uri="{BB962C8B-B14F-4D97-AF65-F5344CB8AC3E}">
        <p14:creationId xmlns:p14="http://schemas.microsoft.com/office/powerpoint/2010/main" val="3017887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768BE-F7C0-75B1-43DE-12B4F629DE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5A7D3D6-E6F9-E48A-5C53-2183CE0C2B94}"/>
              </a:ext>
            </a:extLst>
          </p:cNvPr>
          <p:cNvSpPr>
            <a:spLocks noGrp="1"/>
          </p:cNvSpPr>
          <p:nvPr>
            <p:ph idx="1"/>
          </p:nvPr>
        </p:nvSpPr>
        <p:spPr/>
        <p:txBody>
          <a:bodyPr/>
          <a:lstStyle/>
          <a:p>
            <a:r>
              <a:rPr lang="en-US" dirty="0"/>
              <a:t>Which of the following auto-antibodies is most associated with autoimmune hepatitis?</a:t>
            </a:r>
          </a:p>
          <a:p>
            <a:pPr lvl="1"/>
            <a:r>
              <a:rPr lang="en-US" dirty="0"/>
              <a:t>Anti-mitochondrial antibody</a:t>
            </a:r>
          </a:p>
          <a:p>
            <a:pPr lvl="1"/>
            <a:r>
              <a:rPr lang="en-US" dirty="0"/>
              <a:t>Anti smooth-muscle antibody</a:t>
            </a:r>
          </a:p>
          <a:p>
            <a:pPr lvl="1"/>
            <a:r>
              <a:rPr lang="en-US" dirty="0"/>
              <a:t>Anti-centromere antibody</a:t>
            </a:r>
          </a:p>
          <a:p>
            <a:pPr lvl="1"/>
            <a:r>
              <a:rPr lang="en-US" dirty="0"/>
              <a:t>Anti tissue transglutaminase antibody</a:t>
            </a:r>
          </a:p>
          <a:p>
            <a:pPr lvl="1"/>
            <a:endParaRPr lang="en-US" dirty="0"/>
          </a:p>
        </p:txBody>
      </p:sp>
    </p:spTree>
    <p:extLst>
      <p:ext uri="{BB962C8B-B14F-4D97-AF65-F5344CB8AC3E}">
        <p14:creationId xmlns:p14="http://schemas.microsoft.com/office/powerpoint/2010/main" val="9626307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e77fabd-40e5-4335-9d12-298222ec242f}" enabled="1" method="Standard" siteId="{adeadcd2-3aaf-4835-b273-1ebe8a7726f1}" removed="0"/>
</clbl:labelList>
</file>

<file path=docProps/app.xml><?xml version="1.0" encoding="utf-8"?>
<Properties xmlns="http://schemas.openxmlformats.org/officeDocument/2006/extended-properties" xmlns:vt="http://schemas.openxmlformats.org/officeDocument/2006/docPropsVTypes">
  <TotalTime>5382</TotalTime>
  <Words>2561</Words>
  <Application>Microsoft Office PowerPoint</Application>
  <PresentationFormat>Widescreen</PresentationFormat>
  <Paragraphs>343</Paragraphs>
  <Slides>46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Calibri</vt:lpstr>
      <vt:lpstr>Century Gothic</vt:lpstr>
      <vt:lpstr>Wingdings</vt:lpstr>
      <vt:lpstr>Wingdings 3</vt:lpstr>
      <vt:lpstr>Ion</vt:lpstr>
      <vt:lpstr>Autoimmune and cholestatic liver disease</vt:lpstr>
      <vt:lpstr>PowerPoint Presentation</vt:lpstr>
      <vt:lpstr>PowerPoint Presentation</vt:lpstr>
      <vt:lpstr>PowerPoint Presentation</vt:lpstr>
      <vt:lpstr>PowerPoint Presentation</vt:lpstr>
      <vt:lpstr>Autoimmune Hepatitis</vt:lpstr>
      <vt:lpstr>Clinical Manifestations </vt:lpstr>
      <vt:lpstr>Diagnostic Testing</vt:lpstr>
      <vt:lpstr>PowerPoint Presentation</vt:lpstr>
      <vt:lpstr>Simplified Diagnostic Criteria for AIH</vt:lpstr>
      <vt:lpstr>Histology</vt:lpstr>
      <vt:lpstr>PowerPoint Presentation</vt:lpstr>
      <vt:lpstr>AIH Tx</vt:lpstr>
      <vt:lpstr>Second line treatments</vt:lpstr>
      <vt:lpstr>AIH and pregnancy</vt:lpstr>
      <vt:lpstr>AIH Potpourri </vt:lpstr>
      <vt:lpstr>Drug-Induced AIH</vt:lpstr>
      <vt:lpstr>Checkpoint Inhibitor Liver Injury</vt:lpstr>
      <vt:lpstr>AIH Pearls</vt:lpstr>
      <vt:lpstr>PowerPoint Presentation</vt:lpstr>
      <vt:lpstr>PowerPoint Presentation</vt:lpstr>
      <vt:lpstr>PowerPoint Presentation</vt:lpstr>
      <vt:lpstr>Cholestatic Liver Diseases </vt:lpstr>
      <vt:lpstr>Basics</vt:lpstr>
      <vt:lpstr>Pathophysiology </vt:lpstr>
      <vt:lpstr>Cholestatic liver diseases </vt:lpstr>
      <vt:lpstr>PBC</vt:lpstr>
      <vt:lpstr>Diagnosis</vt:lpstr>
      <vt:lpstr>Workup</vt:lpstr>
      <vt:lpstr>PBC, pre vs post UDCA</vt:lpstr>
      <vt:lpstr>Treatment</vt:lpstr>
      <vt:lpstr>PPAR Agonists! (Peroxisome Proliferator-Activated Receptor Agonists) </vt:lpstr>
      <vt:lpstr>Pre-cirrhotic portal HTN</vt:lpstr>
      <vt:lpstr>PowerPoint Presentation</vt:lpstr>
      <vt:lpstr>PowerPoint Presentation</vt:lpstr>
      <vt:lpstr>PowerPoint Presentation</vt:lpstr>
      <vt:lpstr>PowerPoint Presentation</vt:lpstr>
      <vt:lpstr>PSC</vt:lpstr>
      <vt:lpstr>Diagnosis</vt:lpstr>
      <vt:lpstr>PowerPoint Presentation</vt:lpstr>
      <vt:lpstr>PowerPoint Presentation</vt:lpstr>
      <vt:lpstr>Treatment</vt:lpstr>
      <vt:lpstr>PowerPoint Presentation</vt:lpstr>
      <vt:lpstr>Management</vt:lpstr>
      <vt:lpstr>Management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Rohit B</dc:creator>
  <cp:lastModifiedBy>Nathan, Rohit B</cp:lastModifiedBy>
  <cp:revision>8</cp:revision>
  <dcterms:created xsi:type="dcterms:W3CDTF">2021-07-20T17:36:05Z</dcterms:created>
  <dcterms:modified xsi:type="dcterms:W3CDTF">2026-01-19T23:55:55Z</dcterms:modified>
</cp:coreProperties>
</file>