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82" r:id="rId4"/>
    <p:sldId id="293" r:id="rId5"/>
    <p:sldId id="263" r:id="rId6"/>
    <p:sldId id="288" r:id="rId7"/>
    <p:sldId id="258" r:id="rId8"/>
    <p:sldId id="283" r:id="rId9"/>
    <p:sldId id="264" r:id="rId10"/>
    <p:sldId id="289" r:id="rId11"/>
    <p:sldId id="274" r:id="rId12"/>
    <p:sldId id="275" r:id="rId13"/>
    <p:sldId id="271" r:id="rId14"/>
    <p:sldId id="265" r:id="rId15"/>
    <p:sldId id="272" r:id="rId16"/>
    <p:sldId id="273" r:id="rId17"/>
    <p:sldId id="290" r:id="rId18"/>
    <p:sldId id="266" r:id="rId19"/>
    <p:sldId id="267" r:id="rId20"/>
    <p:sldId id="269" r:id="rId21"/>
    <p:sldId id="270" r:id="rId22"/>
    <p:sldId id="294" r:id="rId23"/>
    <p:sldId id="295" r:id="rId24"/>
    <p:sldId id="260" r:id="rId25"/>
    <p:sldId id="284" r:id="rId26"/>
    <p:sldId id="286" r:id="rId27"/>
    <p:sldId id="285" r:id="rId28"/>
    <p:sldId id="259" r:id="rId29"/>
    <p:sldId id="261" r:id="rId30"/>
    <p:sldId id="291" r:id="rId31"/>
    <p:sldId id="262" r:id="rId32"/>
    <p:sldId id="280" r:id="rId33"/>
    <p:sldId id="287" r:id="rId34"/>
    <p:sldId id="276" r:id="rId35"/>
    <p:sldId id="277" r:id="rId36"/>
    <p:sldId id="278" r:id="rId37"/>
    <p:sldId id="279"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3B1BC4-A013-4899-8FAF-8461B0B3E9B1}" v="25" dt="2025-09-15T23:44:34.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3" autoAdjust="0"/>
    <p:restoredTop sz="94660"/>
  </p:normalViewPr>
  <p:slideViewPr>
    <p:cSldViewPr snapToGrid="0">
      <p:cViewPr varScale="1">
        <p:scale>
          <a:sx n="125" d="100"/>
          <a:sy n="125" d="100"/>
        </p:scale>
        <p:origin x="160" y="224"/>
      </p:cViewPr>
      <p:guideLst/>
    </p:cSldViewPr>
  </p:slideViewPr>
  <p:notesTextViewPr>
    <p:cViewPr>
      <p:scale>
        <a:sx n="1" d="1"/>
        <a:sy n="1" d="1"/>
      </p:scale>
      <p:origin x="0" y="0"/>
    </p:cViewPr>
  </p:notesTextViewPr>
  <p:notesViewPr>
    <p:cSldViewPr snapToGrid="0">
      <p:cViewPr varScale="1">
        <p:scale>
          <a:sx n="56" d="100"/>
          <a:sy n="56" d="100"/>
        </p:scale>
        <p:origin x="258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76FBD-47C9-4D30-91E8-6571C20D644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5E7EC35-2F1D-4037-9F81-894AEB7BF19F}">
      <dgm:prSet/>
      <dgm:spPr/>
      <dgm:t>
        <a:bodyPr/>
        <a:lstStyle/>
        <a:p>
          <a:r>
            <a:rPr lang="en-US"/>
            <a:t>Acute pain and chronic pain syndrome</a:t>
          </a:r>
        </a:p>
      </dgm:t>
    </dgm:pt>
    <dgm:pt modelId="{C8FD40B9-EC3D-4CCA-A8D6-6BD2B0F9793D}" type="parTrans" cxnId="{3562CBB4-E6A4-4F08-B3C8-6DCB6FA78105}">
      <dgm:prSet/>
      <dgm:spPr/>
      <dgm:t>
        <a:bodyPr/>
        <a:lstStyle/>
        <a:p>
          <a:endParaRPr lang="en-US"/>
        </a:p>
      </dgm:t>
    </dgm:pt>
    <dgm:pt modelId="{989F6D9B-7DD7-421B-8738-8B9D267BA68B}" type="sibTrans" cxnId="{3562CBB4-E6A4-4F08-B3C8-6DCB6FA78105}">
      <dgm:prSet/>
      <dgm:spPr/>
      <dgm:t>
        <a:bodyPr/>
        <a:lstStyle/>
        <a:p>
          <a:endParaRPr lang="en-US"/>
        </a:p>
      </dgm:t>
    </dgm:pt>
    <dgm:pt modelId="{DEF4ED5C-5DE9-478E-A232-6C0442F88427}">
      <dgm:prSet/>
      <dgm:spPr/>
      <dgm:t>
        <a:bodyPr/>
        <a:lstStyle/>
        <a:p>
          <a:r>
            <a:rPr lang="en-US"/>
            <a:t>Functional asplenia and infection</a:t>
          </a:r>
        </a:p>
      </dgm:t>
    </dgm:pt>
    <dgm:pt modelId="{9EB0BF64-91F1-4187-87F9-6E9AAD0AEA77}" type="parTrans" cxnId="{5FC58557-BD7C-4605-BAE7-822A21E83019}">
      <dgm:prSet/>
      <dgm:spPr/>
      <dgm:t>
        <a:bodyPr/>
        <a:lstStyle/>
        <a:p>
          <a:endParaRPr lang="en-US"/>
        </a:p>
      </dgm:t>
    </dgm:pt>
    <dgm:pt modelId="{45AB087B-4BFA-4512-B327-7D8A249F6AF0}" type="sibTrans" cxnId="{5FC58557-BD7C-4605-BAE7-822A21E83019}">
      <dgm:prSet/>
      <dgm:spPr/>
      <dgm:t>
        <a:bodyPr/>
        <a:lstStyle/>
        <a:p>
          <a:endParaRPr lang="en-US"/>
        </a:p>
      </dgm:t>
    </dgm:pt>
    <dgm:pt modelId="{297ECBBA-1087-472E-BDAF-03CAC9ED17D0}">
      <dgm:prSet/>
      <dgm:spPr/>
      <dgm:t>
        <a:bodyPr/>
        <a:lstStyle/>
        <a:p>
          <a:r>
            <a:rPr lang="en-US"/>
            <a:t>Splenic sequestration</a:t>
          </a:r>
        </a:p>
      </dgm:t>
    </dgm:pt>
    <dgm:pt modelId="{2F835145-9652-439E-98B3-FB1D921DEDE2}" type="parTrans" cxnId="{2B8EA8E6-9FF4-40A1-A9A4-50507B281416}">
      <dgm:prSet/>
      <dgm:spPr/>
      <dgm:t>
        <a:bodyPr/>
        <a:lstStyle/>
        <a:p>
          <a:endParaRPr lang="en-US"/>
        </a:p>
      </dgm:t>
    </dgm:pt>
    <dgm:pt modelId="{B05F8F66-58B3-401A-843B-1B078F661CCA}" type="sibTrans" cxnId="{2B8EA8E6-9FF4-40A1-A9A4-50507B281416}">
      <dgm:prSet/>
      <dgm:spPr/>
      <dgm:t>
        <a:bodyPr/>
        <a:lstStyle/>
        <a:p>
          <a:endParaRPr lang="en-US"/>
        </a:p>
      </dgm:t>
    </dgm:pt>
    <dgm:pt modelId="{45595976-8F58-4885-9241-21BB548BA81D}">
      <dgm:prSet/>
      <dgm:spPr/>
      <dgm:t>
        <a:bodyPr/>
        <a:lstStyle/>
        <a:p>
          <a:r>
            <a:rPr lang="en-US"/>
            <a:t>Acute chest syndrome</a:t>
          </a:r>
        </a:p>
      </dgm:t>
    </dgm:pt>
    <dgm:pt modelId="{8127B8F3-A838-4D91-978B-E444D05FA0C9}" type="parTrans" cxnId="{59004B4E-EEC8-4C5D-9971-DFBD9B43C3CC}">
      <dgm:prSet/>
      <dgm:spPr/>
      <dgm:t>
        <a:bodyPr/>
        <a:lstStyle/>
        <a:p>
          <a:endParaRPr lang="en-US"/>
        </a:p>
      </dgm:t>
    </dgm:pt>
    <dgm:pt modelId="{731FF97A-D845-46C5-9F53-C2BD492BAD56}" type="sibTrans" cxnId="{59004B4E-EEC8-4C5D-9971-DFBD9B43C3CC}">
      <dgm:prSet/>
      <dgm:spPr/>
      <dgm:t>
        <a:bodyPr/>
        <a:lstStyle/>
        <a:p>
          <a:endParaRPr lang="en-US"/>
        </a:p>
      </dgm:t>
    </dgm:pt>
    <dgm:pt modelId="{BD2B89E3-4EF7-486C-B1A3-55174DF754B1}">
      <dgm:prSet/>
      <dgm:spPr/>
      <dgm:t>
        <a:bodyPr/>
        <a:lstStyle/>
        <a:p>
          <a:r>
            <a:rPr lang="en-US"/>
            <a:t>Cerebrovascular disease and stroke</a:t>
          </a:r>
        </a:p>
      </dgm:t>
    </dgm:pt>
    <dgm:pt modelId="{F446F50F-F370-4E4A-8D38-C5ABDE35DF0A}" type="parTrans" cxnId="{E5B24A28-52AB-457F-83EB-6CE72D56C5E1}">
      <dgm:prSet/>
      <dgm:spPr/>
      <dgm:t>
        <a:bodyPr/>
        <a:lstStyle/>
        <a:p>
          <a:endParaRPr lang="en-US"/>
        </a:p>
      </dgm:t>
    </dgm:pt>
    <dgm:pt modelId="{22112A18-2175-47B1-8DCB-62CBE7AF5171}" type="sibTrans" cxnId="{E5B24A28-52AB-457F-83EB-6CE72D56C5E1}">
      <dgm:prSet/>
      <dgm:spPr/>
      <dgm:t>
        <a:bodyPr/>
        <a:lstStyle/>
        <a:p>
          <a:endParaRPr lang="en-US"/>
        </a:p>
      </dgm:t>
    </dgm:pt>
    <dgm:pt modelId="{419434F4-F565-43BA-BDEB-CF87FF544308}">
      <dgm:prSet/>
      <dgm:spPr/>
      <dgm:t>
        <a:bodyPr/>
        <a:lstStyle/>
        <a:p>
          <a:r>
            <a:rPr lang="en-US"/>
            <a:t>Neurocognitive deficits</a:t>
          </a:r>
        </a:p>
      </dgm:t>
    </dgm:pt>
    <dgm:pt modelId="{950817DA-DA56-48D2-BE13-90209DD979D9}" type="parTrans" cxnId="{84D93645-BED5-498C-82B6-4A1B6304E616}">
      <dgm:prSet/>
      <dgm:spPr/>
      <dgm:t>
        <a:bodyPr/>
        <a:lstStyle/>
        <a:p>
          <a:endParaRPr lang="en-US"/>
        </a:p>
      </dgm:t>
    </dgm:pt>
    <dgm:pt modelId="{181717C3-DC9F-484C-87EF-FC81149580F2}" type="sibTrans" cxnId="{84D93645-BED5-498C-82B6-4A1B6304E616}">
      <dgm:prSet/>
      <dgm:spPr/>
      <dgm:t>
        <a:bodyPr/>
        <a:lstStyle/>
        <a:p>
          <a:endParaRPr lang="en-US"/>
        </a:p>
      </dgm:t>
    </dgm:pt>
    <dgm:pt modelId="{6ED8904A-7551-4630-988D-2154218A5AF9}">
      <dgm:prSet/>
      <dgm:spPr/>
      <dgm:t>
        <a:bodyPr/>
        <a:lstStyle/>
        <a:p>
          <a:r>
            <a:rPr lang="en-US"/>
            <a:t>Retinopathy</a:t>
          </a:r>
        </a:p>
      </dgm:t>
    </dgm:pt>
    <dgm:pt modelId="{FABE5544-D590-49D6-9329-7AFC2EDA6550}" type="parTrans" cxnId="{F0E8ADE8-F3A9-4E50-BDA2-349DD7DFDA97}">
      <dgm:prSet/>
      <dgm:spPr/>
      <dgm:t>
        <a:bodyPr/>
        <a:lstStyle/>
        <a:p>
          <a:endParaRPr lang="en-US"/>
        </a:p>
      </dgm:t>
    </dgm:pt>
    <dgm:pt modelId="{705FA757-46CA-460B-BC32-3F321DBC3DF7}" type="sibTrans" cxnId="{F0E8ADE8-F3A9-4E50-BDA2-349DD7DFDA97}">
      <dgm:prSet/>
      <dgm:spPr/>
      <dgm:t>
        <a:bodyPr/>
        <a:lstStyle/>
        <a:p>
          <a:endParaRPr lang="en-US"/>
        </a:p>
      </dgm:t>
    </dgm:pt>
    <dgm:pt modelId="{CBE8F898-C862-4CFD-8812-E22014FABDFE}">
      <dgm:prSet/>
      <dgm:spPr/>
      <dgm:t>
        <a:bodyPr/>
        <a:lstStyle/>
        <a:p>
          <a:r>
            <a:rPr lang="en-US"/>
            <a:t>Priapism</a:t>
          </a:r>
        </a:p>
      </dgm:t>
    </dgm:pt>
    <dgm:pt modelId="{C46191F7-1FCA-41A9-AF4C-BB1CD261C7A5}" type="parTrans" cxnId="{EAE5247B-F1DD-47ED-B25F-C4CCB4A90E8B}">
      <dgm:prSet/>
      <dgm:spPr/>
      <dgm:t>
        <a:bodyPr/>
        <a:lstStyle/>
        <a:p>
          <a:endParaRPr lang="en-US"/>
        </a:p>
      </dgm:t>
    </dgm:pt>
    <dgm:pt modelId="{F012AFF8-3D73-4D77-81C1-1A1A787730E1}" type="sibTrans" cxnId="{EAE5247B-F1DD-47ED-B25F-C4CCB4A90E8B}">
      <dgm:prSet/>
      <dgm:spPr/>
      <dgm:t>
        <a:bodyPr/>
        <a:lstStyle/>
        <a:p>
          <a:endParaRPr lang="en-US"/>
        </a:p>
      </dgm:t>
    </dgm:pt>
    <dgm:pt modelId="{3D47B323-A218-44CA-9FD3-0D05C6087048}">
      <dgm:prSet/>
      <dgm:spPr/>
      <dgm:t>
        <a:bodyPr/>
        <a:lstStyle/>
        <a:p>
          <a:r>
            <a:rPr lang="en-US"/>
            <a:t>Chronic lung disease</a:t>
          </a:r>
        </a:p>
      </dgm:t>
    </dgm:pt>
    <dgm:pt modelId="{57B65EE0-15C3-40CF-A3F1-24DD3389163C}" type="parTrans" cxnId="{31A75025-BEE2-4BA7-B006-CF6BC4EEE828}">
      <dgm:prSet/>
      <dgm:spPr/>
      <dgm:t>
        <a:bodyPr/>
        <a:lstStyle/>
        <a:p>
          <a:endParaRPr lang="en-US"/>
        </a:p>
      </dgm:t>
    </dgm:pt>
    <dgm:pt modelId="{79CF535E-F39E-4693-97B3-7F554A3B4CA1}" type="sibTrans" cxnId="{31A75025-BEE2-4BA7-B006-CF6BC4EEE828}">
      <dgm:prSet/>
      <dgm:spPr/>
      <dgm:t>
        <a:bodyPr/>
        <a:lstStyle/>
        <a:p>
          <a:endParaRPr lang="en-US"/>
        </a:p>
      </dgm:t>
    </dgm:pt>
    <dgm:pt modelId="{C3687DFA-EF4A-42EA-8A3C-1C29247198A4}">
      <dgm:prSet/>
      <dgm:spPr/>
      <dgm:t>
        <a:bodyPr/>
        <a:lstStyle/>
        <a:p>
          <a:r>
            <a:rPr lang="en-US"/>
            <a:t>Pulmonary hypertension </a:t>
          </a:r>
        </a:p>
      </dgm:t>
    </dgm:pt>
    <dgm:pt modelId="{8C9F3132-ED7E-4F74-B89E-88DA92142A72}" type="parTrans" cxnId="{D989D657-09F8-4A03-894E-D1B8D8A91B3F}">
      <dgm:prSet/>
      <dgm:spPr/>
      <dgm:t>
        <a:bodyPr/>
        <a:lstStyle/>
        <a:p>
          <a:endParaRPr lang="en-US"/>
        </a:p>
      </dgm:t>
    </dgm:pt>
    <dgm:pt modelId="{64E5AC32-B8DC-47B5-B66A-BBB9C4D67273}" type="sibTrans" cxnId="{D989D657-09F8-4A03-894E-D1B8D8A91B3F}">
      <dgm:prSet/>
      <dgm:spPr/>
      <dgm:t>
        <a:bodyPr/>
        <a:lstStyle/>
        <a:p>
          <a:endParaRPr lang="en-US"/>
        </a:p>
      </dgm:t>
    </dgm:pt>
    <dgm:pt modelId="{E8AAA7C1-0020-4DAE-8561-6875755FA1C1}">
      <dgm:prSet/>
      <dgm:spPr/>
      <dgm:t>
        <a:bodyPr/>
        <a:lstStyle/>
        <a:p>
          <a:r>
            <a:rPr lang="en-US"/>
            <a:t>Skin ulcers</a:t>
          </a:r>
        </a:p>
      </dgm:t>
    </dgm:pt>
    <dgm:pt modelId="{B04D8C7B-23D4-4438-BF96-DC52050FA471}" type="parTrans" cxnId="{B9B92293-5812-40C0-B48A-79A7AB0750AA}">
      <dgm:prSet/>
      <dgm:spPr/>
      <dgm:t>
        <a:bodyPr/>
        <a:lstStyle/>
        <a:p>
          <a:endParaRPr lang="en-US"/>
        </a:p>
      </dgm:t>
    </dgm:pt>
    <dgm:pt modelId="{5797BB4F-6D96-4AB3-B884-014CEB402000}" type="sibTrans" cxnId="{B9B92293-5812-40C0-B48A-79A7AB0750AA}">
      <dgm:prSet/>
      <dgm:spPr/>
      <dgm:t>
        <a:bodyPr/>
        <a:lstStyle/>
        <a:p>
          <a:endParaRPr lang="en-US"/>
        </a:p>
      </dgm:t>
    </dgm:pt>
    <dgm:pt modelId="{73087505-B426-4201-9720-F141F8D5CFF5}">
      <dgm:prSet/>
      <dgm:spPr/>
      <dgm:t>
        <a:bodyPr/>
        <a:lstStyle/>
        <a:p>
          <a:r>
            <a:rPr lang="en-US"/>
            <a:t>Osteonecrosis</a:t>
          </a:r>
        </a:p>
      </dgm:t>
    </dgm:pt>
    <dgm:pt modelId="{FB686954-B5DC-4266-95D6-33986AF15BFF}" type="parTrans" cxnId="{BAFE3E2A-3F3D-4330-BDEA-5148C3F62889}">
      <dgm:prSet/>
      <dgm:spPr/>
      <dgm:t>
        <a:bodyPr/>
        <a:lstStyle/>
        <a:p>
          <a:endParaRPr lang="en-US"/>
        </a:p>
      </dgm:t>
    </dgm:pt>
    <dgm:pt modelId="{B7EC2833-5C27-46C5-BE5C-740E0D266A3E}" type="sibTrans" cxnId="{BAFE3E2A-3F3D-4330-BDEA-5148C3F62889}">
      <dgm:prSet/>
      <dgm:spPr/>
      <dgm:t>
        <a:bodyPr/>
        <a:lstStyle/>
        <a:p>
          <a:endParaRPr lang="en-US"/>
        </a:p>
      </dgm:t>
    </dgm:pt>
    <dgm:pt modelId="{BFFCD76F-880C-41EF-BC4C-44164BFC4713}">
      <dgm:prSet/>
      <dgm:spPr/>
      <dgm:t>
        <a:bodyPr/>
        <a:lstStyle/>
        <a:p>
          <a:r>
            <a:rPr lang="en-US"/>
            <a:t>Chronic kidney disease</a:t>
          </a:r>
        </a:p>
      </dgm:t>
    </dgm:pt>
    <dgm:pt modelId="{584B6488-1FA0-43D8-9F73-853EE5BBB991}" type="parTrans" cxnId="{FE06BFF3-8139-4BAF-9037-CD83CC19E82C}">
      <dgm:prSet/>
      <dgm:spPr/>
      <dgm:t>
        <a:bodyPr/>
        <a:lstStyle/>
        <a:p>
          <a:endParaRPr lang="en-US"/>
        </a:p>
      </dgm:t>
    </dgm:pt>
    <dgm:pt modelId="{02FFFC02-6813-4E35-89E3-A0D7C3ED9F6D}" type="sibTrans" cxnId="{FE06BFF3-8139-4BAF-9037-CD83CC19E82C}">
      <dgm:prSet/>
      <dgm:spPr/>
      <dgm:t>
        <a:bodyPr/>
        <a:lstStyle/>
        <a:p>
          <a:endParaRPr lang="en-US"/>
        </a:p>
      </dgm:t>
    </dgm:pt>
    <dgm:pt modelId="{580094DD-54DC-4869-96B9-8BB09393EB77}">
      <dgm:prSet/>
      <dgm:spPr/>
      <dgm:t>
        <a:bodyPr/>
        <a:lstStyle/>
        <a:p>
          <a:r>
            <a:rPr lang="en-US"/>
            <a:t>Venous  Thromboembolism</a:t>
          </a:r>
        </a:p>
      </dgm:t>
    </dgm:pt>
    <dgm:pt modelId="{321A1934-77D1-4565-ABDA-A26B10093BD6}" type="parTrans" cxnId="{EBA076DA-2F27-4F5A-A525-C619C6CC7108}">
      <dgm:prSet/>
      <dgm:spPr/>
      <dgm:t>
        <a:bodyPr/>
        <a:lstStyle/>
        <a:p>
          <a:endParaRPr lang="en-US"/>
        </a:p>
      </dgm:t>
    </dgm:pt>
    <dgm:pt modelId="{C976F8FE-3231-40A8-8147-74278675BFD0}" type="sibTrans" cxnId="{EBA076DA-2F27-4F5A-A525-C619C6CC7108}">
      <dgm:prSet/>
      <dgm:spPr/>
      <dgm:t>
        <a:bodyPr/>
        <a:lstStyle/>
        <a:p>
          <a:endParaRPr lang="en-US"/>
        </a:p>
      </dgm:t>
    </dgm:pt>
    <dgm:pt modelId="{D29B91FB-8699-42F5-A158-611A10449DEB}" type="pres">
      <dgm:prSet presAssocID="{5FD76FBD-47C9-4D30-91E8-6571C20D6447}" presName="diagram" presStyleCnt="0">
        <dgm:presLayoutVars>
          <dgm:dir/>
          <dgm:resizeHandles val="exact"/>
        </dgm:presLayoutVars>
      </dgm:prSet>
      <dgm:spPr/>
    </dgm:pt>
    <dgm:pt modelId="{8ECD6DCE-CAAC-4DEA-A736-2B1CD2675BD0}" type="pres">
      <dgm:prSet presAssocID="{45E7EC35-2F1D-4037-9F81-894AEB7BF19F}" presName="node" presStyleLbl="node1" presStyleIdx="0" presStyleCnt="14">
        <dgm:presLayoutVars>
          <dgm:bulletEnabled val="1"/>
        </dgm:presLayoutVars>
      </dgm:prSet>
      <dgm:spPr/>
    </dgm:pt>
    <dgm:pt modelId="{3B9A6A23-B276-453E-828C-FE5F280C999B}" type="pres">
      <dgm:prSet presAssocID="{989F6D9B-7DD7-421B-8738-8B9D267BA68B}" presName="sibTrans" presStyleCnt="0"/>
      <dgm:spPr/>
    </dgm:pt>
    <dgm:pt modelId="{16761BF5-029B-448C-98C2-5FD6C08C0962}" type="pres">
      <dgm:prSet presAssocID="{DEF4ED5C-5DE9-478E-A232-6C0442F88427}" presName="node" presStyleLbl="node1" presStyleIdx="1" presStyleCnt="14">
        <dgm:presLayoutVars>
          <dgm:bulletEnabled val="1"/>
        </dgm:presLayoutVars>
      </dgm:prSet>
      <dgm:spPr/>
    </dgm:pt>
    <dgm:pt modelId="{93D61807-AC19-4D8A-A85D-1604032CE1BA}" type="pres">
      <dgm:prSet presAssocID="{45AB087B-4BFA-4512-B327-7D8A249F6AF0}" presName="sibTrans" presStyleCnt="0"/>
      <dgm:spPr/>
    </dgm:pt>
    <dgm:pt modelId="{72D32AE3-51D6-400D-951F-EACB4D66E19D}" type="pres">
      <dgm:prSet presAssocID="{297ECBBA-1087-472E-BDAF-03CAC9ED17D0}" presName="node" presStyleLbl="node1" presStyleIdx="2" presStyleCnt="14">
        <dgm:presLayoutVars>
          <dgm:bulletEnabled val="1"/>
        </dgm:presLayoutVars>
      </dgm:prSet>
      <dgm:spPr/>
    </dgm:pt>
    <dgm:pt modelId="{2F8A32C0-BE43-45FD-85D9-5B25EBF45CF2}" type="pres">
      <dgm:prSet presAssocID="{B05F8F66-58B3-401A-843B-1B078F661CCA}" presName="sibTrans" presStyleCnt="0"/>
      <dgm:spPr/>
    </dgm:pt>
    <dgm:pt modelId="{FEE5F673-E08C-40DD-8327-74DF7BD7D8D5}" type="pres">
      <dgm:prSet presAssocID="{45595976-8F58-4885-9241-21BB548BA81D}" presName="node" presStyleLbl="node1" presStyleIdx="3" presStyleCnt="14">
        <dgm:presLayoutVars>
          <dgm:bulletEnabled val="1"/>
        </dgm:presLayoutVars>
      </dgm:prSet>
      <dgm:spPr/>
    </dgm:pt>
    <dgm:pt modelId="{E7D089D0-48D5-4E8A-9C5E-D250B6D92895}" type="pres">
      <dgm:prSet presAssocID="{731FF97A-D845-46C5-9F53-C2BD492BAD56}" presName="sibTrans" presStyleCnt="0"/>
      <dgm:spPr/>
    </dgm:pt>
    <dgm:pt modelId="{82F5984D-3AF8-409E-ABF2-15AF6742858D}" type="pres">
      <dgm:prSet presAssocID="{BD2B89E3-4EF7-486C-B1A3-55174DF754B1}" presName="node" presStyleLbl="node1" presStyleIdx="4" presStyleCnt="14">
        <dgm:presLayoutVars>
          <dgm:bulletEnabled val="1"/>
        </dgm:presLayoutVars>
      </dgm:prSet>
      <dgm:spPr/>
    </dgm:pt>
    <dgm:pt modelId="{412A6B5A-92AC-4454-B663-81DEB7C74DCE}" type="pres">
      <dgm:prSet presAssocID="{22112A18-2175-47B1-8DCB-62CBE7AF5171}" presName="sibTrans" presStyleCnt="0"/>
      <dgm:spPr/>
    </dgm:pt>
    <dgm:pt modelId="{CE4DF72E-9D6F-4F32-A642-21A76F15B4D8}" type="pres">
      <dgm:prSet presAssocID="{419434F4-F565-43BA-BDEB-CF87FF544308}" presName="node" presStyleLbl="node1" presStyleIdx="5" presStyleCnt="14">
        <dgm:presLayoutVars>
          <dgm:bulletEnabled val="1"/>
        </dgm:presLayoutVars>
      </dgm:prSet>
      <dgm:spPr/>
    </dgm:pt>
    <dgm:pt modelId="{27E8245D-D53F-41D9-AC84-202576FEFDAE}" type="pres">
      <dgm:prSet presAssocID="{181717C3-DC9F-484C-87EF-FC81149580F2}" presName="sibTrans" presStyleCnt="0"/>
      <dgm:spPr/>
    </dgm:pt>
    <dgm:pt modelId="{D4866C58-22E6-4A34-8119-607C5E760824}" type="pres">
      <dgm:prSet presAssocID="{6ED8904A-7551-4630-988D-2154218A5AF9}" presName="node" presStyleLbl="node1" presStyleIdx="6" presStyleCnt="14">
        <dgm:presLayoutVars>
          <dgm:bulletEnabled val="1"/>
        </dgm:presLayoutVars>
      </dgm:prSet>
      <dgm:spPr/>
    </dgm:pt>
    <dgm:pt modelId="{D298AACE-EA12-4326-AE02-1D4C0E87B569}" type="pres">
      <dgm:prSet presAssocID="{705FA757-46CA-460B-BC32-3F321DBC3DF7}" presName="sibTrans" presStyleCnt="0"/>
      <dgm:spPr/>
    </dgm:pt>
    <dgm:pt modelId="{844FA935-45D4-4F8A-A6DD-E13578C13C96}" type="pres">
      <dgm:prSet presAssocID="{CBE8F898-C862-4CFD-8812-E22014FABDFE}" presName="node" presStyleLbl="node1" presStyleIdx="7" presStyleCnt="14">
        <dgm:presLayoutVars>
          <dgm:bulletEnabled val="1"/>
        </dgm:presLayoutVars>
      </dgm:prSet>
      <dgm:spPr/>
    </dgm:pt>
    <dgm:pt modelId="{FB8E220A-822C-40DC-9888-8865350EF349}" type="pres">
      <dgm:prSet presAssocID="{F012AFF8-3D73-4D77-81C1-1A1A787730E1}" presName="sibTrans" presStyleCnt="0"/>
      <dgm:spPr/>
    </dgm:pt>
    <dgm:pt modelId="{643A1748-2381-479F-B070-409CBFDEF47B}" type="pres">
      <dgm:prSet presAssocID="{3D47B323-A218-44CA-9FD3-0D05C6087048}" presName="node" presStyleLbl="node1" presStyleIdx="8" presStyleCnt="14">
        <dgm:presLayoutVars>
          <dgm:bulletEnabled val="1"/>
        </dgm:presLayoutVars>
      </dgm:prSet>
      <dgm:spPr/>
    </dgm:pt>
    <dgm:pt modelId="{25797DB5-1B6E-4046-B5D5-78F8CC3CF007}" type="pres">
      <dgm:prSet presAssocID="{79CF535E-F39E-4693-97B3-7F554A3B4CA1}" presName="sibTrans" presStyleCnt="0"/>
      <dgm:spPr/>
    </dgm:pt>
    <dgm:pt modelId="{2CADAFF9-32CF-40A0-A6B3-E701B356CC46}" type="pres">
      <dgm:prSet presAssocID="{C3687DFA-EF4A-42EA-8A3C-1C29247198A4}" presName="node" presStyleLbl="node1" presStyleIdx="9" presStyleCnt="14">
        <dgm:presLayoutVars>
          <dgm:bulletEnabled val="1"/>
        </dgm:presLayoutVars>
      </dgm:prSet>
      <dgm:spPr/>
    </dgm:pt>
    <dgm:pt modelId="{1B7D7462-D0F7-4FB7-9DA1-85CAD14A0FEF}" type="pres">
      <dgm:prSet presAssocID="{64E5AC32-B8DC-47B5-B66A-BBB9C4D67273}" presName="sibTrans" presStyleCnt="0"/>
      <dgm:spPr/>
    </dgm:pt>
    <dgm:pt modelId="{A2632940-012A-4707-9653-4C1AB5685C4A}" type="pres">
      <dgm:prSet presAssocID="{E8AAA7C1-0020-4DAE-8561-6875755FA1C1}" presName="node" presStyleLbl="node1" presStyleIdx="10" presStyleCnt="14">
        <dgm:presLayoutVars>
          <dgm:bulletEnabled val="1"/>
        </dgm:presLayoutVars>
      </dgm:prSet>
      <dgm:spPr/>
    </dgm:pt>
    <dgm:pt modelId="{C105C561-64B2-401A-8384-009615D281C5}" type="pres">
      <dgm:prSet presAssocID="{5797BB4F-6D96-4AB3-B884-014CEB402000}" presName="sibTrans" presStyleCnt="0"/>
      <dgm:spPr/>
    </dgm:pt>
    <dgm:pt modelId="{1608A64E-8D7F-4C2F-AEFF-AC641551F1F8}" type="pres">
      <dgm:prSet presAssocID="{73087505-B426-4201-9720-F141F8D5CFF5}" presName="node" presStyleLbl="node1" presStyleIdx="11" presStyleCnt="14">
        <dgm:presLayoutVars>
          <dgm:bulletEnabled val="1"/>
        </dgm:presLayoutVars>
      </dgm:prSet>
      <dgm:spPr/>
    </dgm:pt>
    <dgm:pt modelId="{6A598F47-4897-4EBC-853D-57107260349C}" type="pres">
      <dgm:prSet presAssocID="{B7EC2833-5C27-46C5-BE5C-740E0D266A3E}" presName="sibTrans" presStyleCnt="0"/>
      <dgm:spPr/>
    </dgm:pt>
    <dgm:pt modelId="{E5AE97DD-2407-42E1-A725-B55E2C914E5E}" type="pres">
      <dgm:prSet presAssocID="{BFFCD76F-880C-41EF-BC4C-44164BFC4713}" presName="node" presStyleLbl="node1" presStyleIdx="12" presStyleCnt="14">
        <dgm:presLayoutVars>
          <dgm:bulletEnabled val="1"/>
        </dgm:presLayoutVars>
      </dgm:prSet>
      <dgm:spPr/>
    </dgm:pt>
    <dgm:pt modelId="{9311AE72-F108-43FB-893A-D8E329B58D5B}" type="pres">
      <dgm:prSet presAssocID="{02FFFC02-6813-4E35-89E3-A0D7C3ED9F6D}" presName="sibTrans" presStyleCnt="0"/>
      <dgm:spPr/>
    </dgm:pt>
    <dgm:pt modelId="{A5706F8A-471B-4093-95EF-4BA624E9096D}" type="pres">
      <dgm:prSet presAssocID="{580094DD-54DC-4869-96B9-8BB09393EB77}" presName="node" presStyleLbl="node1" presStyleIdx="13" presStyleCnt="14">
        <dgm:presLayoutVars>
          <dgm:bulletEnabled val="1"/>
        </dgm:presLayoutVars>
      </dgm:prSet>
      <dgm:spPr/>
    </dgm:pt>
  </dgm:ptLst>
  <dgm:cxnLst>
    <dgm:cxn modelId="{1B16FC0C-8CFA-4545-B34A-AFCD66E75568}" type="presOf" srcId="{CBE8F898-C862-4CFD-8812-E22014FABDFE}" destId="{844FA935-45D4-4F8A-A6DD-E13578C13C96}" srcOrd="0" destOrd="0" presId="urn:microsoft.com/office/officeart/2005/8/layout/default"/>
    <dgm:cxn modelId="{FFE6360D-74A4-4E7D-B832-0326DF1C1C4E}" type="presOf" srcId="{580094DD-54DC-4869-96B9-8BB09393EB77}" destId="{A5706F8A-471B-4093-95EF-4BA624E9096D}" srcOrd="0" destOrd="0" presId="urn:microsoft.com/office/officeart/2005/8/layout/default"/>
    <dgm:cxn modelId="{92B3591A-6C15-4BD4-8400-AADB189B901E}" type="presOf" srcId="{73087505-B426-4201-9720-F141F8D5CFF5}" destId="{1608A64E-8D7F-4C2F-AEFF-AC641551F1F8}" srcOrd="0" destOrd="0" presId="urn:microsoft.com/office/officeart/2005/8/layout/default"/>
    <dgm:cxn modelId="{31A75025-BEE2-4BA7-B006-CF6BC4EEE828}" srcId="{5FD76FBD-47C9-4D30-91E8-6571C20D6447}" destId="{3D47B323-A218-44CA-9FD3-0D05C6087048}" srcOrd="8" destOrd="0" parTransId="{57B65EE0-15C3-40CF-A3F1-24DD3389163C}" sibTransId="{79CF535E-F39E-4693-97B3-7F554A3B4CA1}"/>
    <dgm:cxn modelId="{E5B24A28-52AB-457F-83EB-6CE72D56C5E1}" srcId="{5FD76FBD-47C9-4D30-91E8-6571C20D6447}" destId="{BD2B89E3-4EF7-486C-B1A3-55174DF754B1}" srcOrd="4" destOrd="0" parTransId="{F446F50F-F370-4E4A-8D38-C5ABDE35DF0A}" sibTransId="{22112A18-2175-47B1-8DCB-62CBE7AF5171}"/>
    <dgm:cxn modelId="{BAFE3E2A-3F3D-4330-BDEA-5148C3F62889}" srcId="{5FD76FBD-47C9-4D30-91E8-6571C20D6447}" destId="{73087505-B426-4201-9720-F141F8D5CFF5}" srcOrd="11" destOrd="0" parTransId="{FB686954-B5DC-4266-95D6-33986AF15BFF}" sibTransId="{B7EC2833-5C27-46C5-BE5C-740E0D266A3E}"/>
    <dgm:cxn modelId="{A1B27134-142C-4F68-AFDF-EA5DD5D9AEA8}" type="presOf" srcId="{BFFCD76F-880C-41EF-BC4C-44164BFC4713}" destId="{E5AE97DD-2407-42E1-A725-B55E2C914E5E}" srcOrd="0" destOrd="0" presId="urn:microsoft.com/office/officeart/2005/8/layout/default"/>
    <dgm:cxn modelId="{84D93645-BED5-498C-82B6-4A1B6304E616}" srcId="{5FD76FBD-47C9-4D30-91E8-6571C20D6447}" destId="{419434F4-F565-43BA-BDEB-CF87FF544308}" srcOrd="5" destOrd="0" parTransId="{950817DA-DA56-48D2-BE13-90209DD979D9}" sibTransId="{181717C3-DC9F-484C-87EF-FC81149580F2}"/>
    <dgm:cxn modelId="{59004B4E-EEC8-4C5D-9971-DFBD9B43C3CC}" srcId="{5FD76FBD-47C9-4D30-91E8-6571C20D6447}" destId="{45595976-8F58-4885-9241-21BB548BA81D}" srcOrd="3" destOrd="0" parTransId="{8127B8F3-A838-4D91-978B-E444D05FA0C9}" sibTransId="{731FF97A-D845-46C5-9F53-C2BD492BAD56}"/>
    <dgm:cxn modelId="{5FC58557-BD7C-4605-BAE7-822A21E83019}" srcId="{5FD76FBD-47C9-4D30-91E8-6571C20D6447}" destId="{DEF4ED5C-5DE9-478E-A232-6C0442F88427}" srcOrd="1" destOrd="0" parTransId="{9EB0BF64-91F1-4187-87F9-6E9AAD0AEA77}" sibTransId="{45AB087B-4BFA-4512-B327-7D8A249F6AF0}"/>
    <dgm:cxn modelId="{D989D657-09F8-4A03-894E-D1B8D8A91B3F}" srcId="{5FD76FBD-47C9-4D30-91E8-6571C20D6447}" destId="{C3687DFA-EF4A-42EA-8A3C-1C29247198A4}" srcOrd="9" destOrd="0" parTransId="{8C9F3132-ED7E-4F74-B89E-88DA92142A72}" sibTransId="{64E5AC32-B8DC-47B5-B66A-BBB9C4D67273}"/>
    <dgm:cxn modelId="{9501ED64-CC3F-442E-A90C-16948844E11B}" type="presOf" srcId="{45595976-8F58-4885-9241-21BB548BA81D}" destId="{FEE5F673-E08C-40DD-8327-74DF7BD7D8D5}" srcOrd="0" destOrd="0" presId="urn:microsoft.com/office/officeart/2005/8/layout/default"/>
    <dgm:cxn modelId="{692B4367-A3C5-4176-AE45-C746FF4AE5D4}" type="presOf" srcId="{45E7EC35-2F1D-4037-9F81-894AEB7BF19F}" destId="{8ECD6DCE-CAAC-4DEA-A736-2B1CD2675BD0}" srcOrd="0" destOrd="0" presId="urn:microsoft.com/office/officeart/2005/8/layout/default"/>
    <dgm:cxn modelId="{1B07CD6C-B4A0-4C1A-BBD6-4C5D257F52F3}" type="presOf" srcId="{297ECBBA-1087-472E-BDAF-03CAC9ED17D0}" destId="{72D32AE3-51D6-400D-951F-EACB4D66E19D}" srcOrd="0" destOrd="0" presId="urn:microsoft.com/office/officeart/2005/8/layout/default"/>
    <dgm:cxn modelId="{EAE5247B-F1DD-47ED-B25F-C4CCB4A90E8B}" srcId="{5FD76FBD-47C9-4D30-91E8-6571C20D6447}" destId="{CBE8F898-C862-4CFD-8812-E22014FABDFE}" srcOrd="7" destOrd="0" parTransId="{C46191F7-1FCA-41A9-AF4C-BB1CD261C7A5}" sibTransId="{F012AFF8-3D73-4D77-81C1-1A1A787730E1}"/>
    <dgm:cxn modelId="{02C21B84-DE3C-4A4F-A1EB-3D156616A65C}" type="presOf" srcId="{3D47B323-A218-44CA-9FD3-0D05C6087048}" destId="{643A1748-2381-479F-B070-409CBFDEF47B}" srcOrd="0" destOrd="0" presId="urn:microsoft.com/office/officeart/2005/8/layout/default"/>
    <dgm:cxn modelId="{B9B92293-5812-40C0-B48A-79A7AB0750AA}" srcId="{5FD76FBD-47C9-4D30-91E8-6571C20D6447}" destId="{E8AAA7C1-0020-4DAE-8561-6875755FA1C1}" srcOrd="10" destOrd="0" parTransId="{B04D8C7B-23D4-4438-BF96-DC52050FA471}" sibTransId="{5797BB4F-6D96-4AB3-B884-014CEB402000}"/>
    <dgm:cxn modelId="{5A9E0D97-234E-41F2-B1D9-26A21C9AA068}" type="presOf" srcId="{E8AAA7C1-0020-4DAE-8561-6875755FA1C1}" destId="{A2632940-012A-4707-9653-4C1AB5685C4A}" srcOrd="0" destOrd="0" presId="urn:microsoft.com/office/officeart/2005/8/layout/default"/>
    <dgm:cxn modelId="{3562CBB4-E6A4-4F08-B3C8-6DCB6FA78105}" srcId="{5FD76FBD-47C9-4D30-91E8-6571C20D6447}" destId="{45E7EC35-2F1D-4037-9F81-894AEB7BF19F}" srcOrd="0" destOrd="0" parTransId="{C8FD40B9-EC3D-4CCA-A8D6-6BD2B0F9793D}" sibTransId="{989F6D9B-7DD7-421B-8738-8B9D267BA68B}"/>
    <dgm:cxn modelId="{7EE81BCB-261F-41FE-9088-FB7A13E11123}" type="presOf" srcId="{DEF4ED5C-5DE9-478E-A232-6C0442F88427}" destId="{16761BF5-029B-448C-98C2-5FD6C08C0962}" srcOrd="0" destOrd="0" presId="urn:microsoft.com/office/officeart/2005/8/layout/default"/>
    <dgm:cxn modelId="{8DD51BD2-8EEB-478D-9DF9-5DFE15CA9012}" type="presOf" srcId="{6ED8904A-7551-4630-988D-2154218A5AF9}" destId="{D4866C58-22E6-4A34-8119-607C5E760824}" srcOrd="0" destOrd="0" presId="urn:microsoft.com/office/officeart/2005/8/layout/default"/>
    <dgm:cxn modelId="{EBA076DA-2F27-4F5A-A525-C619C6CC7108}" srcId="{5FD76FBD-47C9-4D30-91E8-6571C20D6447}" destId="{580094DD-54DC-4869-96B9-8BB09393EB77}" srcOrd="13" destOrd="0" parTransId="{321A1934-77D1-4565-ABDA-A26B10093BD6}" sibTransId="{C976F8FE-3231-40A8-8147-74278675BFD0}"/>
    <dgm:cxn modelId="{9E3958DE-75FE-4827-B957-9EC6635C44E2}" type="presOf" srcId="{BD2B89E3-4EF7-486C-B1A3-55174DF754B1}" destId="{82F5984D-3AF8-409E-ABF2-15AF6742858D}" srcOrd="0" destOrd="0" presId="urn:microsoft.com/office/officeart/2005/8/layout/default"/>
    <dgm:cxn modelId="{027469DE-151D-41BC-936A-232E6E8E1D45}" type="presOf" srcId="{419434F4-F565-43BA-BDEB-CF87FF544308}" destId="{CE4DF72E-9D6F-4F32-A642-21A76F15B4D8}" srcOrd="0" destOrd="0" presId="urn:microsoft.com/office/officeart/2005/8/layout/default"/>
    <dgm:cxn modelId="{2B8EA8E6-9FF4-40A1-A9A4-50507B281416}" srcId="{5FD76FBD-47C9-4D30-91E8-6571C20D6447}" destId="{297ECBBA-1087-472E-BDAF-03CAC9ED17D0}" srcOrd="2" destOrd="0" parTransId="{2F835145-9652-439E-98B3-FB1D921DEDE2}" sibTransId="{B05F8F66-58B3-401A-843B-1B078F661CCA}"/>
    <dgm:cxn modelId="{F0E8ADE8-F3A9-4E50-BDA2-349DD7DFDA97}" srcId="{5FD76FBD-47C9-4D30-91E8-6571C20D6447}" destId="{6ED8904A-7551-4630-988D-2154218A5AF9}" srcOrd="6" destOrd="0" parTransId="{FABE5544-D590-49D6-9329-7AFC2EDA6550}" sibTransId="{705FA757-46CA-460B-BC32-3F321DBC3DF7}"/>
    <dgm:cxn modelId="{FE06BFF3-8139-4BAF-9037-CD83CC19E82C}" srcId="{5FD76FBD-47C9-4D30-91E8-6571C20D6447}" destId="{BFFCD76F-880C-41EF-BC4C-44164BFC4713}" srcOrd="12" destOrd="0" parTransId="{584B6488-1FA0-43D8-9F73-853EE5BBB991}" sibTransId="{02FFFC02-6813-4E35-89E3-A0D7C3ED9F6D}"/>
    <dgm:cxn modelId="{815261FF-61F1-45BF-A90E-88519053F96E}" type="presOf" srcId="{5FD76FBD-47C9-4D30-91E8-6571C20D6447}" destId="{D29B91FB-8699-42F5-A158-611A10449DEB}" srcOrd="0" destOrd="0" presId="urn:microsoft.com/office/officeart/2005/8/layout/default"/>
    <dgm:cxn modelId="{49ACF3FF-5D6D-4B1A-9FB9-929160807203}" type="presOf" srcId="{C3687DFA-EF4A-42EA-8A3C-1C29247198A4}" destId="{2CADAFF9-32CF-40A0-A6B3-E701B356CC46}" srcOrd="0" destOrd="0" presId="urn:microsoft.com/office/officeart/2005/8/layout/default"/>
    <dgm:cxn modelId="{19B2B008-946C-4762-AD78-DC46CFEA2AB1}" type="presParOf" srcId="{D29B91FB-8699-42F5-A158-611A10449DEB}" destId="{8ECD6DCE-CAAC-4DEA-A736-2B1CD2675BD0}" srcOrd="0" destOrd="0" presId="urn:microsoft.com/office/officeart/2005/8/layout/default"/>
    <dgm:cxn modelId="{1F37D093-C7A8-43DC-9217-FABFD017DF0D}" type="presParOf" srcId="{D29B91FB-8699-42F5-A158-611A10449DEB}" destId="{3B9A6A23-B276-453E-828C-FE5F280C999B}" srcOrd="1" destOrd="0" presId="urn:microsoft.com/office/officeart/2005/8/layout/default"/>
    <dgm:cxn modelId="{CC9F87EA-1A75-4D35-9B1E-931B6A1F191D}" type="presParOf" srcId="{D29B91FB-8699-42F5-A158-611A10449DEB}" destId="{16761BF5-029B-448C-98C2-5FD6C08C0962}" srcOrd="2" destOrd="0" presId="urn:microsoft.com/office/officeart/2005/8/layout/default"/>
    <dgm:cxn modelId="{C8E54222-56F5-40C1-9FB4-291E6DEF1BB4}" type="presParOf" srcId="{D29B91FB-8699-42F5-A158-611A10449DEB}" destId="{93D61807-AC19-4D8A-A85D-1604032CE1BA}" srcOrd="3" destOrd="0" presId="urn:microsoft.com/office/officeart/2005/8/layout/default"/>
    <dgm:cxn modelId="{FCFDA9F5-888D-45DF-AB5A-DF9C64C38D85}" type="presParOf" srcId="{D29B91FB-8699-42F5-A158-611A10449DEB}" destId="{72D32AE3-51D6-400D-951F-EACB4D66E19D}" srcOrd="4" destOrd="0" presId="urn:microsoft.com/office/officeart/2005/8/layout/default"/>
    <dgm:cxn modelId="{EE4650D0-513F-4883-AFA1-75C0827FE0FC}" type="presParOf" srcId="{D29B91FB-8699-42F5-A158-611A10449DEB}" destId="{2F8A32C0-BE43-45FD-85D9-5B25EBF45CF2}" srcOrd="5" destOrd="0" presId="urn:microsoft.com/office/officeart/2005/8/layout/default"/>
    <dgm:cxn modelId="{AB9C7B30-D1AF-4786-BAF1-730B5788DCE4}" type="presParOf" srcId="{D29B91FB-8699-42F5-A158-611A10449DEB}" destId="{FEE5F673-E08C-40DD-8327-74DF7BD7D8D5}" srcOrd="6" destOrd="0" presId="urn:microsoft.com/office/officeart/2005/8/layout/default"/>
    <dgm:cxn modelId="{13AC0009-01F4-415D-A637-C1052E1FAF2B}" type="presParOf" srcId="{D29B91FB-8699-42F5-A158-611A10449DEB}" destId="{E7D089D0-48D5-4E8A-9C5E-D250B6D92895}" srcOrd="7" destOrd="0" presId="urn:microsoft.com/office/officeart/2005/8/layout/default"/>
    <dgm:cxn modelId="{AEAAC792-1D6C-47E9-B73D-133B62A156CB}" type="presParOf" srcId="{D29B91FB-8699-42F5-A158-611A10449DEB}" destId="{82F5984D-3AF8-409E-ABF2-15AF6742858D}" srcOrd="8" destOrd="0" presId="urn:microsoft.com/office/officeart/2005/8/layout/default"/>
    <dgm:cxn modelId="{A160CA6B-12E6-44D3-B499-EA798896D3FE}" type="presParOf" srcId="{D29B91FB-8699-42F5-A158-611A10449DEB}" destId="{412A6B5A-92AC-4454-B663-81DEB7C74DCE}" srcOrd="9" destOrd="0" presId="urn:microsoft.com/office/officeart/2005/8/layout/default"/>
    <dgm:cxn modelId="{51F9DF34-2B2F-4F7A-BBAC-4C51BA5C07BF}" type="presParOf" srcId="{D29B91FB-8699-42F5-A158-611A10449DEB}" destId="{CE4DF72E-9D6F-4F32-A642-21A76F15B4D8}" srcOrd="10" destOrd="0" presId="urn:microsoft.com/office/officeart/2005/8/layout/default"/>
    <dgm:cxn modelId="{BBF38177-695D-455B-BEB6-D6C8F98DD454}" type="presParOf" srcId="{D29B91FB-8699-42F5-A158-611A10449DEB}" destId="{27E8245D-D53F-41D9-AC84-202576FEFDAE}" srcOrd="11" destOrd="0" presId="urn:microsoft.com/office/officeart/2005/8/layout/default"/>
    <dgm:cxn modelId="{CD698AFC-EA18-42D6-BD56-03ABBF2C0A5B}" type="presParOf" srcId="{D29B91FB-8699-42F5-A158-611A10449DEB}" destId="{D4866C58-22E6-4A34-8119-607C5E760824}" srcOrd="12" destOrd="0" presId="urn:microsoft.com/office/officeart/2005/8/layout/default"/>
    <dgm:cxn modelId="{70FF1F47-D5E1-4146-B07C-A5E387D25009}" type="presParOf" srcId="{D29B91FB-8699-42F5-A158-611A10449DEB}" destId="{D298AACE-EA12-4326-AE02-1D4C0E87B569}" srcOrd="13" destOrd="0" presId="urn:microsoft.com/office/officeart/2005/8/layout/default"/>
    <dgm:cxn modelId="{77D59F86-A9FF-4E32-9E10-F36459331546}" type="presParOf" srcId="{D29B91FB-8699-42F5-A158-611A10449DEB}" destId="{844FA935-45D4-4F8A-A6DD-E13578C13C96}" srcOrd="14" destOrd="0" presId="urn:microsoft.com/office/officeart/2005/8/layout/default"/>
    <dgm:cxn modelId="{4F3DAD0F-193C-4516-8DA6-10834EE01080}" type="presParOf" srcId="{D29B91FB-8699-42F5-A158-611A10449DEB}" destId="{FB8E220A-822C-40DC-9888-8865350EF349}" srcOrd="15" destOrd="0" presId="urn:microsoft.com/office/officeart/2005/8/layout/default"/>
    <dgm:cxn modelId="{A206E6FF-373A-4C2A-AD25-194F25053F8F}" type="presParOf" srcId="{D29B91FB-8699-42F5-A158-611A10449DEB}" destId="{643A1748-2381-479F-B070-409CBFDEF47B}" srcOrd="16" destOrd="0" presId="urn:microsoft.com/office/officeart/2005/8/layout/default"/>
    <dgm:cxn modelId="{914C250A-3208-4D8B-B1F2-4D6801910145}" type="presParOf" srcId="{D29B91FB-8699-42F5-A158-611A10449DEB}" destId="{25797DB5-1B6E-4046-B5D5-78F8CC3CF007}" srcOrd="17" destOrd="0" presId="urn:microsoft.com/office/officeart/2005/8/layout/default"/>
    <dgm:cxn modelId="{5E287D79-66DC-4D5C-BEF8-643A4E685B43}" type="presParOf" srcId="{D29B91FB-8699-42F5-A158-611A10449DEB}" destId="{2CADAFF9-32CF-40A0-A6B3-E701B356CC46}" srcOrd="18" destOrd="0" presId="urn:microsoft.com/office/officeart/2005/8/layout/default"/>
    <dgm:cxn modelId="{B8EBAB33-C61A-4B08-AD2E-6F408412B79D}" type="presParOf" srcId="{D29B91FB-8699-42F5-A158-611A10449DEB}" destId="{1B7D7462-D0F7-4FB7-9DA1-85CAD14A0FEF}" srcOrd="19" destOrd="0" presId="urn:microsoft.com/office/officeart/2005/8/layout/default"/>
    <dgm:cxn modelId="{B5ED2169-9B59-4813-A6B0-9C25A5204133}" type="presParOf" srcId="{D29B91FB-8699-42F5-A158-611A10449DEB}" destId="{A2632940-012A-4707-9653-4C1AB5685C4A}" srcOrd="20" destOrd="0" presId="urn:microsoft.com/office/officeart/2005/8/layout/default"/>
    <dgm:cxn modelId="{F88B2953-A7D0-4053-99F9-F2F00FCFD884}" type="presParOf" srcId="{D29B91FB-8699-42F5-A158-611A10449DEB}" destId="{C105C561-64B2-401A-8384-009615D281C5}" srcOrd="21" destOrd="0" presId="urn:microsoft.com/office/officeart/2005/8/layout/default"/>
    <dgm:cxn modelId="{4EC7B280-4FB9-4E6E-ACE5-75C86C656B9E}" type="presParOf" srcId="{D29B91FB-8699-42F5-A158-611A10449DEB}" destId="{1608A64E-8D7F-4C2F-AEFF-AC641551F1F8}" srcOrd="22" destOrd="0" presId="urn:microsoft.com/office/officeart/2005/8/layout/default"/>
    <dgm:cxn modelId="{087B080F-D1B2-4A3C-947D-9720BEF7FEE7}" type="presParOf" srcId="{D29B91FB-8699-42F5-A158-611A10449DEB}" destId="{6A598F47-4897-4EBC-853D-57107260349C}" srcOrd="23" destOrd="0" presId="urn:microsoft.com/office/officeart/2005/8/layout/default"/>
    <dgm:cxn modelId="{154540E2-D8BF-48E0-A956-8378756D8340}" type="presParOf" srcId="{D29B91FB-8699-42F5-A158-611A10449DEB}" destId="{E5AE97DD-2407-42E1-A725-B55E2C914E5E}" srcOrd="24" destOrd="0" presId="urn:microsoft.com/office/officeart/2005/8/layout/default"/>
    <dgm:cxn modelId="{08B6CA3B-4872-44A1-8C51-3B41A6A722D4}" type="presParOf" srcId="{D29B91FB-8699-42F5-A158-611A10449DEB}" destId="{9311AE72-F108-43FB-893A-D8E329B58D5B}" srcOrd="25" destOrd="0" presId="urn:microsoft.com/office/officeart/2005/8/layout/default"/>
    <dgm:cxn modelId="{18C111C5-58D8-44AF-A597-8229B63D4DFA}" type="presParOf" srcId="{D29B91FB-8699-42F5-A158-611A10449DEB}" destId="{A5706F8A-471B-4093-95EF-4BA624E9096D}"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1AA028-CB3F-4AAA-8601-243FACDDBA1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BB62DC2-FD6B-4D69-A4E2-14084FC41A8D}">
      <dgm:prSet/>
      <dgm:spPr/>
      <dgm:t>
        <a:bodyPr/>
        <a:lstStyle/>
        <a:p>
          <a:r>
            <a:rPr lang="en-US"/>
            <a:t>Fever &gt;38.5</a:t>
          </a:r>
        </a:p>
      </dgm:t>
    </dgm:pt>
    <dgm:pt modelId="{126EABA8-626F-43CF-846E-742125991A15}" type="parTrans" cxnId="{A99CE8A9-7184-4B59-8FE3-4AE8D3103A99}">
      <dgm:prSet/>
      <dgm:spPr/>
      <dgm:t>
        <a:bodyPr/>
        <a:lstStyle/>
        <a:p>
          <a:endParaRPr lang="en-US"/>
        </a:p>
      </dgm:t>
    </dgm:pt>
    <dgm:pt modelId="{088C44F7-6A8A-4D24-92E1-B3AE55747CF1}" type="sibTrans" cxnId="{A99CE8A9-7184-4B59-8FE3-4AE8D3103A99}">
      <dgm:prSet/>
      <dgm:spPr/>
      <dgm:t>
        <a:bodyPr/>
        <a:lstStyle/>
        <a:p>
          <a:endParaRPr lang="en-US"/>
        </a:p>
      </dgm:t>
    </dgm:pt>
    <dgm:pt modelId="{90B97BDC-980B-4CAF-B277-4AB62838AC0C}">
      <dgm:prSet/>
      <dgm:spPr/>
      <dgm:t>
        <a:bodyPr/>
        <a:lstStyle/>
        <a:p>
          <a:r>
            <a:rPr lang="en-US"/>
            <a:t>Hypoxia (PaO2&lt;60 mm Hg)</a:t>
          </a:r>
        </a:p>
      </dgm:t>
    </dgm:pt>
    <dgm:pt modelId="{F508CD21-5500-4A0E-AC52-21A02E8F4405}" type="parTrans" cxnId="{8DDFA229-E500-4484-B836-01E79A07FC32}">
      <dgm:prSet/>
      <dgm:spPr/>
      <dgm:t>
        <a:bodyPr/>
        <a:lstStyle/>
        <a:p>
          <a:endParaRPr lang="en-US"/>
        </a:p>
      </dgm:t>
    </dgm:pt>
    <dgm:pt modelId="{8B790F0A-94DD-4814-B5EA-CF8C4446888D}" type="sibTrans" cxnId="{8DDFA229-E500-4484-B836-01E79A07FC32}">
      <dgm:prSet/>
      <dgm:spPr/>
      <dgm:t>
        <a:bodyPr/>
        <a:lstStyle/>
        <a:p>
          <a:endParaRPr lang="en-US"/>
        </a:p>
      </dgm:t>
    </dgm:pt>
    <dgm:pt modelId="{FD519837-DD20-4997-A0B9-96B935EFA56C}">
      <dgm:prSet/>
      <dgm:spPr/>
      <dgm:t>
        <a:bodyPr/>
        <a:lstStyle/>
        <a:p>
          <a:r>
            <a:rPr lang="en-US"/>
            <a:t>Cough</a:t>
          </a:r>
        </a:p>
      </dgm:t>
    </dgm:pt>
    <dgm:pt modelId="{97E9189D-04B6-4B67-9F4F-DC538103D803}" type="parTrans" cxnId="{9B3B2211-0F2C-4EFD-929F-14E18FC78A88}">
      <dgm:prSet/>
      <dgm:spPr/>
      <dgm:t>
        <a:bodyPr/>
        <a:lstStyle/>
        <a:p>
          <a:endParaRPr lang="en-US"/>
        </a:p>
      </dgm:t>
    </dgm:pt>
    <dgm:pt modelId="{49D3D931-41C4-40D3-AC59-9AAD3B16CB73}" type="sibTrans" cxnId="{9B3B2211-0F2C-4EFD-929F-14E18FC78A88}">
      <dgm:prSet/>
      <dgm:spPr/>
      <dgm:t>
        <a:bodyPr/>
        <a:lstStyle/>
        <a:p>
          <a:endParaRPr lang="en-US"/>
        </a:p>
      </dgm:t>
    </dgm:pt>
    <dgm:pt modelId="{CA5EDC4B-DB21-4E74-A7B0-C763FB9755B4}">
      <dgm:prSet/>
      <dgm:spPr/>
      <dgm:t>
        <a:bodyPr/>
        <a:lstStyle/>
        <a:p>
          <a:r>
            <a:rPr lang="en-US"/>
            <a:t>Wheezing</a:t>
          </a:r>
        </a:p>
      </dgm:t>
    </dgm:pt>
    <dgm:pt modelId="{D5A35966-E439-47A4-96E1-07886CFCEB22}" type="parTrans" cxnId="{24D439A4-D934-46A7-887B-6172439A364A}">
      <dgm:prSet/>
      <dgm:spPr/>
      <dgm:t>
        <a:bodyPr/>
        <a:lstStyle/>
        <a:p>
          <a:endParaRPr lang="en-US"/>
        </a:p>
      </dgm:t>
    </dgm:pt>
    <dgm:pt modelId="{B7FE2080-24C5-4040-A7FA-779A737A2F50}" type="sibTrans" cxnId="{24D439A4-D934-46A7-887B-6172439A364A}">
      <dgm:prSet/>
      <dgm:spPr/>
      <dgm:t>
        <a:bodyPr/>
        <a:lstStyle/>
        <a:p>
          <a:endParaRPr lang="en-US"/>
        </a:p>
      </dgm:t>
    </dgm:pt>
    <dgm:pt modelId="{C62A2A11-64D1-4363-AB43-C597647AC219}">
      <dgm:prSet/>
      <dgm:spPr/>
      <dgm:t>
        <a:bodyPr/>
        <a:lstStyle/>
        <a:p>
          <a:r>
            <a:rPr lang="en-US"/>
            <a:t>Tachypnea</a:t>
          </a:r>
        </a:p>
      </dgm:t>
    </dgm:pt>
    <dgm:pt modelId="{67BBD2BE-1D6A-4AC7-A33E-0D3F58CDE7B1}" type="parTrans" cxnId="{20EDE5BB-EF5C-4601-A412-B4C83D6C6396}">
      <dgm:prSet/>
      <dgm:spPr/>
      <dgm:t>
        <a:bodyPr/>
        <a:lstStyle/>
        <a:p>
          <a:endParaRPr lang="en-US"/>
        </a:p>
      </dgm:t>
    </dgm:pt>
    <dgm:pt modelId="{CE0C9474-41EC-417D-9C55-CA78FC076C3F}" type="sibTrans" cxnId="{20EDE5BB-EF5C-4601-A412-B4C83D6C6396}">
      <dgm:prSet/>
      <dgm:spPr/>
      <dgm:t>
        <a:bodyPr/>
        <a:lstStyle/>
        <a:p>
          <a:endParaRPr lang="en-US"/>
        </a:p>
      </dgm:t>
    </dgm:pt>
    <dgm:pt modelId="{AD607CAA-0BA5-44E5-A3C3-E867A5F38F51}">
      <dgm:prSet/>
      <dgm:spPr/>
      <dgm:t>
        <a:bodyPr/>
        <a:lstStyle/>
        <a:p>
          <a:r>
            <a:rPr lang="en-US"/>
            <a:t>Chest Pain</a:t>
          </a:r>
        </a:p>
      </dgm:t>
    </dgm:pt>
    <dgm:pt modelId="{DDAC35B0-5FC5-499B-B76B-15F10A9322B3}" type="parTrans" cxnId="{55C29E8E-0BE6-4541-B367-20DA150140B4}">
      <dgm:prSet/>
      <dgm:spPr/>
      <dgm:t>
        <a:bodyPr/>
        <a:lstStyle/>
        <a:p>
          <a:endParaRPr lang="en-US"/>
        </a:p>
      </dgm:t>
    </dgm:pt>
    <dgm:pt modelId="{D5EA065C-6F1F-4E28-A841-FBC92DF9840D}" type="sibTrans" cxnId="{55C29E8E-0BE6-4541-B367-20DA150140B4}">
      <dgm:prSet/>
      <dgm:spPr/>
      <dgm:t>
        <a:bodyPr/>
        <a:lstStyle/>
        <a:p>
          <a:endParaRPr lang="en-US"/>
        </a:p>
      </dgm:t>
    </dgm:pt>
    <dgm:pt modelId="{C2D075FF-E26A-4347-8456-61C79993C8A7}" type="pres">
      <dgm:prSet presAssocID="{701AA028-CB3F-4AAA-8601-243FACDDBA1A}" presName="diagram" presStyleCnt="0">
        <dgm:presLayoutVars>
          <dgm:dir/>
          <dgm:resizeHandles val="exact"/>
        </dgm:presLayoutVars>
      </dgm:prSet>
      <dgm:spPr/>
    </dgm:pt>
    <dgm:pt modelId="{E1D5916D-9CB6-4084-AEC4-C0BD9C743657}" type="pres">
      <dgm:prSet presAssocID="{3BB62DC2-FD6B-4D69-A4E2-14084FC41A8D}" presName="node" presStyleLbl="node1" presStyleIdx="0" presStyleCnt="6">
        <dgm:presLayoutVars>
          <dgm:bulletEnabled val="1"/>
        </dgm:presLayoutVars>
      </dgm:prSet>
      <dgm:spPr/>
    </dgm:pt>
    <dgm:pt modelId="{79D55345-BE67-420F-8DF1-273F8E52C46A}" type="pres">
      <dgm:prSet presAssocID="{088C44F7-6A8A-4D24-92E1-B3AE55747CF1}" presName="sibTrans" presStyleCnt="0"/>
      <dgm:spPr/>
    </dgm:pt>
    <dgm:pt modelId="{9AEE8636-C743-4671-81B1-92D92ABF8243}" type="pres">
      <dgm:prSet presAssocID="{90B97BDC-980B-4CAF-B277-4AB62838AC0C}" presName="node" presStyleLbl="node1" presStyleIdx="1" presStyleCnt="6">
        <dgm:presLayoutVars>
          <dgm:bulletEnabled val="1"/>
        </dgm:presLayoutVars>
      </dgm:prSet>
      <dgm:spPr/>
    </dgm:pt>
    <dgm:pt modelId="{ECB23D94-C45F-4BF7-99BC-AD88E71F9F5D}" type="pres">
      <dgm:prSet presAssocID="{8B790F0A-94DD-4814-B5EA-CF8C4446888D}" presName="sibTrans" presStyleCnt="0"/>
      <dgm:spPr/>
    </dgm:pt>
    <dgm:pt modelId="{D2F5D90B-C95B-438E-8A1A-31D98F59FD84}" type="pres">
      <dgm:prSet presAssocID="{FD519837-DD20-4997-A0B9-96B935EFA56C}" presName="node" presStyleLbl="node1" presStyleIdx="2" presStyleCnt="6">
        <dgm:presLayoutVars>
          <dgm:bulletEnabled val="1"/>
        </dgm:presLayoutVars>
      </dgm:prSet>
      <dgm:spPr/>
    </dgm:pt>
    <dgm:pt modelId="{4898D62A-AB52-45CE-9E64-5FBEBCF48395}" type="pres">
      <dgm:prSet presAssocID="{49D3D931-41C4-40D3-AC59-9AAD3B16CB73}" presName="sibTrans" presStyleCnt="0"/>
      <dgm:spPr/>
    </dgm:pt>
    <dgm:pt modelId="{0BB7E2C2-1AE8-4F07-B675-29C3AEE655BE}" type="pres">
      <dgm:prSet presAssocID="{CA5EDC4B-DB21-4E74-A7B0-C763FB9755B4}" presName="node" presStyleLbl="node1" presStyleIdx="3" presStyleCnt="6">
        <dgm:presLayoutVars>
          <dgm:bulletEnabled val="1"/>
        </dgm:presLayoutVars>
      </dgm:prSet>
      <dgm:spPr/>
    </dgm:pt>
    <dgm:pt modelId="{B8A4EEFF-7B78-4CF3-B687-03AA1544CF27}" type="pres">
      <dgm:prSet presAssocID="{B7FE2080-24C5-4040-A7FA-779A737A2F50}" presName="sibTrans" presStyleCnt="0"/>
      <dgm:spPr/>
    </dgm:pt>
    <dgm:pt modelId="{826C810E-644D-44B9-B463-F9B0B3CD2B9A}" type="pres">
      <dgm:prSet presAssocID="{C62A2A11-64D1-4363-AB43-C597647AC219}" presName="node" presStyleLbl="node1" presStyleIdx="4" presStyleCnt="6">
        <dgm:presLayoutVars>
          <dgm:bulletEnabled val="1"/>
        </dgm:presLayoutVars>
      </dgm:prSet>
      <dgm:spPr/>
    </dgm:pt>
    <dgm:pt modelId="{E795E313-0E9C-4324-ACFC-938BBEA95D7F}" type="pres">
      <dgm:prSet presAssocID="{CE0C9474-41EC-417D-9C55-CA78FC076C3F}" presName="sibTrans" presStyleCnt="0"/>
      <dgm:spPr/>
    </dgm:pt>
    <dgm:pt modelId="{BAF6EBFB-5D06-4EE9-ABA0-7CE46A1D6786}" type="pres">
      <dgm:prSet presAssocID="{AD607CAA-0BA5-44E5-A3C3-E867A5F38F51}" presName="node" presStyleLbl="node1" presStyleIdx="5" presStyleCnt="6">
        <dgm:presLayoutVars>
          <dgm:bulletEnabled val="1"/>
        </dgm:presLayoutVars>
      </dgm:prSet>
      <dgm:spPr/>
    </dgm:pt>
  </dgm:ptLst>
  <dgm:cxnLst>
    <dgm:cxn modelId="{9B3B2211-0F2C-4EFD-929F-14E18FC78A88}" srcId="{701AA028-CB3F-4AAA-8601-243FACDDBA1A}" destId="{FD519837-DD20-4997-A0B9-96B935EFA56C}" srcOrd="2" destOrd="0" parTransId="{97E9189D-04B6-4B67-9F4F-DC538103D803}" sibTransId="{49D3D931-41C4-40D3-AC59-9AAD3B16CB73}"/>
    <dgm:cxn modelId="{FD909E19-49AE-46CC-A477-78E0E060ADBA}" type="presOf" srcId="{AD607CAA-0BA5-44E5-A3C3-E867A5F38F51}" destId="{BAF6EBFB-5D06-4EE9-ABA0-7CE46A1D6786}" srcOrd="0" destOrd="0" presId="urn:microsoft.com/office/officeart/2005/8/layout/default"/>
    <dgm:cxn modelId="{8DDFA229-E500-4484-B836-01E79A07FC32}" srcId="{701AA028-CB3F-4AAA-8601-243FACDDBA1A}" destId="{90B97BDC-980B-4CAF-B277-4AB62838AC0C}" srcOrd="1" destOrd="0" parTransId="{F508CD21-5500-4A0E-AC52-21A02E8F4405}" sibTransId="{8B790F0A-94DD-4814-B5EA-CF8C4446888D}"/>
    <dgm:cxn modelId="{FAD88C4C-B34F-45D3-A966-152C127B9102}" type="presOf" srcId="{3BB62DC2-FD6B-4D69-A4E2-14084FC41A8D}" destId="{E1D5916D-9CB6-4084-AEC4-C0BD9C743657}" srcOrd="0" destOrd="0" presId="urn:microsoft.com/office/officeart/2005/8/layout/default"/>
    <dgm:cxn modelId="{EBE26250-979D-4420-9C53-801845DB9FFE}" type="presOf" srcId="{701AA028-CB3F-4AAA-8601-243FACDDBA1A}" destId="{C2D075FF-E26A-4347-8456-61C79993C8A7}" srcOrd="0" destOrd="0" presId="urn:microsoft.com/office/officeart/2005/8/layout/default"/>
    <dgm:cxn modelId="{8AB5E45A-7A72-450D-938D-D262721B48D4}" type="presOf" srcId="{90B97BDC-980B-4CAF-B277-4AB62838AC0C}" destId="{9AEE8636-C743-4671-81B1-92D92ABF8243}" srcOrd="0" destOrd="0" presId="urn:microsoft.com/office/officeart/2005/8/layout/default"/>
    <dgm:cxn modelId="{A9267664-425F-44A5-8FC4-BC8F23E849E8}" type="presOf" srcId="{CA5EDC4B-DB21-4E74-A7B0-C763FB9755B4}" destId="{0BB7E2C2-1AE8-4F07-B675-29C3AEE655BE}" srcOrd="0" destOrd="0" presId="urn:microsoft.com/office/officeart/2005/8/layout/default"/>
    <dgm:cxn modelId="{72749878-CC75-4322-9ACD-DAAA677D164A}" type="presOf" srcId="{C62A2A11-64D1-4363-AB43-C597647AC219}" destId="{826C810E-644D-44B9-B463-F9B0B3CD2B9A}" srcOrd="0" destOrd="0" presId="urn:microsoft.com/office/officeart/2005/8/layout/default"/>
    <dgm:cxn modelId="{55C29E8E-0BE6-4541-B367-20DA150140B4}" srcId="{701AA028-CB3F-4AAA-8601-243FACDDBA1A}" destId="{AD607CAA-0BA5-44E5-A3C3-E867A5F38F51}" srcOrd="5" destOrd="0" parTransId="{DDAC35B0-5FC5-499B-B76B-15F10A9322B3}" sibTransId="{D5EA065C-6F1F-4E28-A841-FBC92DF9840D}"/>
    <dgm:cxn modelId="{24D439A4-D934-46A7-887B-6172439A364A}" srcId="{701AA028-CB3F-4AAA-8601-243FACDDBA1A}" destId="{CA5EDC4B-DB21-4E74-A7B0-C763FB9755B4}" srcOrd="3" destOrd="0" parTransId="{D5A35966-E439-47A4-96E1-07886CFCEB22}" sibTransId="{B7FE2080-24C5-4040-A7FA-779A737A2F50}"/>
    <dgm:cxn modelId="{A99CE8A9-7184-4B59-8FE3-4AE8D3103A99}" srcId="{701AA028-CB3F-4AAA-8601-243FACDDBA1A}" destId="{3BB62DC2-FD6B-4D69-A4E2-14084FC41A8D}" srcOrd="0" destOrd="0" parTransId="{126EABA8-626F-43CF-846E-742125991A15}" sibTransId="{088C44F7-6A8A-4D24-92E1-B3AE55747CF1}"/>
    <dgm:cxn modelId="{20EDE5BB-EF5C-4601-A412-B4C83D6C6396}" srcId="{701AA028-CB3F-4AAA-8601-243FACDDBA1A}" destId="{C62A2A11-64D1-4363-AB43-C597647AC219}" srcOrd="4" destOrd="0" parTransId="{67BBD2BE-1D6A-4AC7-A33E-0D3F58CDE7B1}" sibTransId="{CE0C9474-41EC-417D-9C55-CA78FC076C3F}"/>
    <dgm:cxn modelId="{999846CB-DB2B-4F2C-8331-1E1B71864B62}" type="presOf" srcId="{FD519837-DD20-4997-A0B9-96B935EFA56C}" destId="{D2F5D90B-C95B-438E-8A1A-31D98F59FD84}" srcOrd="0" destOrd="0" presId="urn:microsoft.com/office/officeart/2005/8/layout/default"/>
    <dgm:cxn modelId="{D036E65B-0638-4D22-AA06-00DE3C568A21}" type="presParOf" srcId="{C2D075FF-E26A-4347-8456-61C79993C8A7}" destId="{E1D5916D-9CB6-4084-AEC4-C0BD9C743657}" srcOrd="0" destOrd="0" presId="urn:microsoft.com/office/officeart/2005/8/layout/default"/>
    <dgm:cxn modelId="{3F81CAB2-2371-40F2-88FF-35D49C8F8E24}" type="presParOf" srcId="{C2D075FF-E26A-4347-8456-61C79993C8A7}" destId="{79D55345-BE67-420F-8DF1-273F8E52C46A}" srcOrd="1" destOrd="0" presId="urn:microsoft.com/office/officeart/2005/8/layout/default"/>
    <dgm:cxn modelId="{E588E2B8-DC68-42AC-A480-2AB229C84B13}" type="presParOf" srcId="{C2D075FF-E26A-4347-8456-61C79993C8A7}" destId="{9AEE8636-C743-4671-81B1-92D92ABF8243}" srcOrd="2" destOrd="0" presId="urn:microsoft.com/office/officeart/2005/8/layout/default"/>
    <dgm:cxn modelId="{E9938214-C328-48EC-B9DC-C978581E7F9F}" type="presParOf" srcId="{C2D075FF-E26A-4347-8456-61C79993C8A7}" destId="{ECB23D94-C45F-4BF7-99BC-AD88E71F9F5D}" srcOrd="3" destOrd="0" presId="urn:microsoft.com/office/officeart/2005/8/layout/default"/>
    <dgm:cxn modelId="{22534649-BEEB-4374-B6FF-48909C1A10A4}" type="presParOf" srcId="{C2D075FF-E26A-4347-8456-61C79993C8A7}" destId="{D2F5D90B-C95B-438E-8A1A-31D98F59FD84}" srcOrd="4" destOrd="0" presId="urn:microsoft.com/office/officeart/2005/8/layout/default"/>
    <dgm:cxn modelId="{1D497990-969A-4471-8DB2-415DD897450F}" type="presParOf" srcId="{C2D075FF-E26A-4347-8456-61C79993C8A7}" destId="{4898D62A-AB52-45CE-9E64-5FBEBCF48395}" srcOrd="5" destOrd="0" presId="urn:microsoft.com/office/officeart/2005/8/layout/default"/>
    <dgm:cxn modelId="{4B9C7996-53A6-4A39-818F-1C9878FF5F25}" type="presParOf" srcId="{C2D075FF-E26A-4347-8456-61C79993C8A7}" destId="{0BB7E2C2-1AE8-4F07-B675-29C3AEE655BE}" srcOrd="6" destOrd="0" presId="urn:microsoft.com/office/officeart/2005/8/layout/default"/>
    <dgm:cxn modelId="{71202FAA-78BD-41B7-9EF4-A843F6452818}" type="presParOf" srcId="{C2D075FF-E26A-4347-8456-61C79993C8A7}" destId="{B8A4EEFF-7B78-4CF3-B687-03AA1544CF27}" srcOrd="7" destOrd="0" presId="urn:microsoft.com/office/officeart/2005/8/layout/default"/>
    <dgm:cxn modelId="{4772F0FA-FE28-4726-8862-A59C7B02E50B}" type="presParOf" srcId="{C2D075FF-E26A-4347-8456-61C79993C8A7}" destId="{826C810E-644D-44B9-B463-F9B0B3CD2B9A}" srcOrd="8" destOrd="0" presId="urn:microsoft.com/office/officeart/2005/8/layout/default"/>
    <dgm:cxn modelId="{E26593A1-EE03-4871-B18A-412133A23F3B}" type="presParOf" srcId="{C2D075FF-E26A-4347-8456-61C79993C8A7}" destId="{E795E313-0E9C-4324-ACFC-938BBEA95D7F}" srcOrd="9" destOrd="0" presId="urn:microsoft.com/office/officeart/2005/8/layout/default"/>
    <dgm:cxn modelId="{1FD97EE1-D5EB-416B-833E-E50EE5126B2A}" type="presParOf" srcId="{C2D075FF-E26A-4347-8456-61C79993C8A7}" destId="{BAF6EBFB-5D06-4EE9-ABA0-7CE46A1D67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E2ED7E-C332-403D-8116-12AB7ABDBD4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DB08044-B333-454E-8F6B-8F49347D5EC2}">
      <dgm:prSet/>
      <dgm:spPr/>
      <dgm:t>
        <a:bodyPr/>
        <a:lstStyle/>
        <a:p>
          <a:r>
            <a:rPr lang="en-US"/>
            <a:t>Infection</a:t>
          </a:r>
        </a:p>
      </dgm:t>
    </dgm:pt>
    <dgm:pt modelId="{156F6E56-734D-4995-A14D-7CAA7925EFBC}" type="parTrans" cxnId="{31681E6E-9614-4A84-8533-E3F54C6C4AB0}">
      <dgm:prSet/>
      <dgm:spPr/>
      <dgm:t>
        <a:bodyPr/>
        <a:lstStyle/>
        <a:p>
          <a:endParaRPr lang="en-US"/>
        </a:p>
      </dgm:t>
    </dgm:pt>
    <dgm:pt modelId="{8A628B9D-D4EB-4C0A-B939-27549AEDFCB9}" type="sibTrans" cxnId="{31681E6E-9614-4A84-8533-E3F54C6C4AB0}">
      <dgm:prSet/>
      <dgm:spPr/>
      <dgm:t>
        <a:bodyPr/>
        <a:lstStyle/>
        <a:p>
          <a:endParaRPr lang="en-US"/>
        </a:p>
      </dgm:t>
    </dgm:pt>
    <dgm:pt modelId="{7CE25C26-BEDE-43F3-BC21-82C8BE2CA6E8}">
      <dgm:prSet/>
      <dgm:spPr/>
      <dgm:t>
        <a:bodyPr/>
        <a:lstStyle/>
        <a:p>
          <a:r>
            <a:rPr lang="en-US"/>
            <a:t>Dehydration</a:t>
          </a:r>
        </a:p>
      </dgm:t>
    </dgm:pt>
    <dgm:pt modelId="{E812C0D9-B714-4655-B137-1A827430FF4C}" type="parTrans" cxnId="{2FD8A26A-E729-4D05-98F4-6AFCF92A3EAD}">
      <dgm:prSet/>
      <dgm:spPr/>
      <dgm:t>
        <a:bodyPr/>
        <a:lstStyle/>
        <a:p>
          <a:endParaRPr lang="en-US"/>
        </a:p>
      </dgm:t>
    </dgm:pt>
    <dgm:pt modelId="{4295CF3F-C003-4C70-AB99-2E8DA3E4B2D9}" type="sibTrans" cxnId="{2FD8A26A-E729-4D05-98F4-6AFCF92A3EAD}">
      <dgm:prSet/>
      <dgm:spPr/>
      <dgm:t>
        <a:bodyPr/>
        <a:lstStyle/>
        <a:p>
          <a:endParaRPr lang="en-US"/>
        </a:p>
      </dgm:t>
    </dgm:pt>
    <dgm:pt modelId="{903F5E1A-6D1B-473A-83C7-42CB5AFF421C}">
      <dgm:prSet/>
      <dgm:spPr/>
      <dgm:t>
        <a:bodyPr/>
        <a:lstStyle/>
        <a:p>
          <a:r>
            <a:rPr lang="en-US"/>
            <a:t>Hypoxia</a:t>
          </a:r>
        </a:p>
      </dgm:t>
    </dgm:pt>
    <dgm:pt modelId="{10A497E3-552A-4DDF-9CE7-CF1BC6E19E21}" type="parTrans" cxnId="{A8E228C2-7C70-4E2E-93A0-E2A8E8CA1F80}">
      <dgm:prSet/>
      <dgm:spPr/>
      <dgm:t>
        <a:bodyPr/>
        <a:lstStyle/>
        <a:p>
          <a:endParaRPr lang="en-US"/>
        </a:p>
      </dgm:t>
    </dgm:pt>
    <dgm:pt modelId="{6DCE1E41-55BA-4848-B006-CE8127E81BA1}" type="sibTrans" cxnId="{A8E228C2-7C70-4E2E-93A0-E2A8E8CA1F80}">
      <dgm:prSet/>
      <dgm:spPr/>
      <dgm:t>
        <a:bodyPr/>
        <a:lstStyle/>
        <a:p>
          <a:endParaRPr lang="en-US"/>
        </a:p>
      </dgm:t>
    </dgm:pt>
    <dgm:pt modelId="{15FE0D8D-4A42-4D5F-BDFF-F6C3226AA8C6}">
      <dgm:prSet/>
      <dgm:spPr/>
      <dgm:t>
        <a:bodyPr/>
        <a:lstStyle/>
        <a:p>
          <a:r>
            <a:rPr lang="en-US"/>
            <a:t>Extreme physical exercise</a:t>
          </a:r>
        </a:p>
      </dgm:t>
    </dgm:pt>
    <dgm:pt modelId="{FB8ABA37-2009-4B7D-B873-2CFD14A739C0}" type="parTrans" cxnId="{AD0DCC69-9319-492E-90C2-2634266773F4}">
      <dgm:prSet/>
      <dgm:spPr/>
      <dgm:t>
        <a:bodyPr/>
        <a:lstStyle/>
        <a:p>
          <a:endParaRPr lang="en-US"/>
        </a:p>
      </dgm:t>
    </dgm:pt>
    <dgm:pt modelId="{5DADB636-3435-49E5-B2F8-C206413FB0B2}" type="sibTrans" cxnId="{AD0DCC69-9319-492E-90C2-2634266773F4}">
      <dgm:prSet/>
      <dgm:spPr/>
      <dgm:t>
        <a:bodyPr/>
        <a:lstStyle/>
        <a:p>
          <a:endParaRPr lang="en-US"/>
        </a:p>
      </dgm:t>
    </dgm:pt>
    <dgm:pt modelId="{DFABCC17-268C-44CA-8BB2-9D800A0DA79F}">
      <dgm:prSet/>
      <dgm:spPr/>
      <dgm:t>
        <a:bodyPr/>
        <a:lstStyle/>
        <a:p>
          <a:r>
            <a:rPr lang="en-US"/>
            <a:t>Psychological stress</a:t>
          </a:r>
        </a:p>
      </dgm:t>
    </dgm:pt>
    <dgm:pt modelId="{AA111FD7-7D14-432B-A81B-8BD0CEAB3BF9}" type="parTrans" cxnId="{63C86728-FA43-41CE-BA26-2DDA90E67BA6}">
      <dgm:prSet/>
      <dgm:spPr/>
      <dgm:t>
        <a:bodyPr/>
        <a:lstStyle/>
        <a:p>
          <a:endParaRPr lang="en-US"/>
        </a:p>
      </dgm:t>
    </dgm:pt>
    <dgm:pt modelId="{5EAFA66C-7BCA-40E4-958B-4DEED3E65544}" type="sibTrans" cxnId="{63C86728-FA43-41CE-BA26-2DDA90E67BA6}">
      <dgm:prSet/>
      <dgm:spPr/>
      <dgm:t>
        <a:bodyPr/>
        <a:lstStyle/>
        <a:p>
          <a:endParaRPr lang="en-US"/>
        </a:p>
      </dgm:t>
    </dgm:pt>
    <dgm:pt modelId="{5D248CF0-6CD3-4575-8060-F5E0C743A203}">
      <dgm:prSet/>
      <dgm:spPr/>
      <dgm:t>
        <a:bodyPr/>
        <a:lstStyle/>
        <a:p>
          <a:r>
            <a:rPr lang="en-US"/>
            <a:t>Alcohol</a:t>
          </a:r>
        </a:p>
      </dgm:t>
    </dgm:pt>
    <dgm:pt modelId="{263FFE3E-8558-4D0D-BFD2-CB1FA17175CA}" type="parTrans" cxnId="{26ACDBE8-B665-4761-9B3D-57A8B3270003}">
      <dgm:prSet/>
      <dgm:spPr/>
      <dgm:t>
        <a:bodyPr/>
        <a:lstStyle/>
        <a:p>
          <a:endParaRPr lang="en-US"/>
        </a:p>
      </dgm:t>
    </dgm:pt>
    <dgm:pt modelId="{5DC4F294-8CA3-4D76-BA64-24843F4C3900}" type="sibTrans" cxnId="{26ACDBE8-B665-4761-9B3D-57A8B3270003}">
      <dgm:prSet/>
      <dgm:spPr/>
      <dgm:t>
        <a:bodyPr/>
        <a:lstStyle/>
        <a:p>
          <a:endParaRPr lang="en-US"/>
        </a:p>
      </dgm:t>
    </dgm:pt>
    <dgm:pt modelId="{FF521038-0C01-4A78-9491-50322D814F1C}">
      <dgm:prSet/>
      <dgm:spPr/>
      <dgm:t>
        <a:bodyPr/>
        <a:lstStyle/>
        <a:p>
          <a:r>
            <a:rPr lang="en-US"/>
            <a:t>Acidosis</a:t>
          </a:r>
        </a:p>
      </dgm:t>
    </dgm:pt>
    <dgm:pt modelId="{54EB61E4-C0FF-417B-918B-F3F34D6872FE}" type="parTrans" cxnId="{C8110A38-8895-47AF-A832-5FB4100588FD}">
      <dgm:prSet/>
      <dgm:spPr/>
      <dgm:t>
        <a:bodyPr/>
        <a:lstStyle/>
        <a:p>
          <a:endParaRPr lang="en-US"/>
        </a:p>
      </dgm:t>
    </dgm:pt>
    <dgm:pt modelId="{91D0F024-2AD2-4078-AA93-5D07C315BE1C}" type="sibTrans" cxnId="{C8110A38-8895-47AF-A832-5FB4100588FD}">
      <dgm:prSet/>
      <dgm:spPr/>
      <dgm:t>
        <a:bodyPr/>
        <a:lstStyle/>
        <a:p>
          <a:endParaRPr lang="en-US"/>
        </a:p>
      </dgm:t>
    </dgm:pt>
    <dgm:pt modelId="{1FA5A356-51A9-43FB-AAA8-4D84F202C701}">
      <dgm:prSet/>
      <dgm:spPr/>
      <dgm:t>
        <a:bodyPr/>
        <a:lstStyle/>
        <a:p>
          <a:r>
            <a:rPr lang="en-US"/>
            <a:t>Pregnancy</a:t>
          </a:r>
        </a:p>
      </dgm:t>
    </dgm:pt>
    <dgm:pt modelId="{F448F2BA-1EDB-4E60-8C3B-2F81DC70F361}" type="parTrans" cxnId="{F29646A3-E891-4D9D-9B64-C14D3B4B0D6A}">
      <dgm:prSet/>
      <dgm:spPr/>
      <dgm:t>
        <a:bodyPr/>
        <a:lstStyle/>
        <a:p>
          <a:endParaRPr lang="en-US"/>
        </a:p>
      </dgm:t>
    </dgm:pt>
    <dgm:pt modelId="{3F4B966C-7074-4E43-8755-D62AD352EE0E}" type="sibTrans" cxnId="{F29646A3-E891-4D9D-9B64-C14D3B4B0D6A}">
      <dgm:prSet/>
      <dgm:spPr/>
      <dgm:t>
        <a:bodyPr/>
        <a:lstStyle/>
        <a:p>
          <a:endParaRPr lang="en-US"/>
        </a:p>
      </dgm:t>
    </dgm:pt>
    <dgm:pt modelId="{6F843EA2-6877-4DB6-995B-84B26EBECCAD}">
      <dgm:prSet/>
      <dgm:spPr/>
      <dgm:t>
        <a:bodyPr/>
        <a:lstStyle/>
        <a:p>
          <a:r>
            <a:rPr lang="en-US"/>
            <a:t>Cold Weather</a:t>
          </a:r>
        </a:p>
      </dgm:t>
    </dgm:pt>
    <dgm:pt modelId="{39504065-558C-49C1-AF11-E4B392444FD6}" type="parTrans" cxnId="{49B47D40-5B72-4EAE-B1D1-50155B2B8044}">
      <dgm:prSet/>
      <dgm:spPr/>
      <dgm:t>
        <a:bodyPr/>
        <a:lstStyle/>
        <a:p>
          <a:endParaRPr lang="en-US"/>
        </a:p>
      </dgm:t>
    </dgm:pt>
    <dgm:pt modelId="{34953D1F-5A72-4979-AB72-F7165F6275F0}" type="sibTrans" cxnId="{49B47D40-5B72-4EAE-B1D1-50155B2B8044}">
      <dgm:prSet/>
      <dgm:spPr/>
      <dgm:t>
        <a:bodyPr/>
        <a:lstStyle/>
        <a:p>
          <a:endParaRPr lang="en-US"/>
        </a:p>
      </dgm:t>
    </dgm:pt>
    <dgm:pt modelId="{913A4627-3382-45A8-BA0D-41834A0A43D5}" type="pres">
      <dgm:prSet presAssocID="{4FE2ED7E-C332-403D-8116-12AB7ABDBD44}" presName="diagram" presStyleCnt="0">
        <dgm:presLayoutVars>
          <dgm:dir/>
          <dgm:resizeHandles val="exact"/>
        </dgm:presLayoutVars>
      </dgm:prSet>
      <dgm:spPr/>
    </dgm:pt>
    <dgm:pt modelId="{F717444D-34B3-431E-BA5E-674691A18FEA}" type="pres">
      <dgm:prSet presAssocID="{9DB08044-B333-454E-8F6B-8F49347D5EC2}" presName="node" presStyleLbl="node1" presStyleIdx="0" presStyleCnt="9">
        <dgm:presLayoutVars>
          <dgm:bulletEnabled val="1"/>
        </dgm:presLayoutVars>
      </dgm:prSet>
      <dgm:spPr/>
    </dgm:pt>
    <dgm:pt modelId="{1A8DF43B-934C-4C43-AC5D-9EA1F5D00C51}" type="pres">
      <dgm:prSet presAssocID="{8A628B9D-D4EB-4C0A-B939-27549AEDFCB9}" presName="sibTrans" presStyleCnt="0"/>
      <dgm:spPr/>
    </dgm:pt>
    <dgm:pt modelId="{67E31F2B-9ECD-423A-88F8-B3C32596B32D}" type="pres">
      <dgm:prSet presAssocID="{7CE25C26-BEDE-43F3-BC21-82C8BE2CA6E8}" presName="node" presStyleLbl="node1" presStyleIdx="1" presStyleCnt="9">
        <dgm:presLayoutVars>
          <dgm:bulletEnabled val="1"/>
        </dgm:presLayoutVars>
      </dgm:prSet>
      <dgm:spPr/>
    </dgm:pt>
    <dgm:pt modelId="{E2CF77BB-B315-494E-B5AD-EB10D3428D80}" type="pres">
      <dgm:prSet presAssocID="{4295CF3F-C003-4C70-AB99-2E8DA3E4B2D9}" presName="sibTrans" presStyleCnt="0"/>
      <dgm:spPr/>
    </dgm:pt>
    <dgm:pt modelId="{63611EB6-2E85-4781-B724-84CA100D36D4}" type="pres">
      <dgm:prSet presAssocID="{903F5E1A-6D1B-473A-83C7-42CB5AFF421C}" presName="node" presStyleLbl="node1" presStyleIdx="2" presStyleCnt="9">
        <dgm:presLayoutVars>
          <dgm:bulletEnabled val="1"/>
        </dgm:presLayoutVars>
      </dgm:prSet>
      <dgm:spPr/>
    </dgm:pt>
    <dgm:pt modelId="{865699F8-1BB4-4C2A-926E-44B5B0217CBD}" type="pres">
      <dgm:prSet presAssocID="{6DCE1E41-55BA-4848-B006-CE8127E81BA1}" presName="sibTrans" presStyleCnt="0"/>
      <dgm:spPr/>
    </dgm:pt>
    <dgm:pt modelId="{4C989320-A867-4D11-B56E-EF20EACF7324}" type="pres">
      <dgm:prSet presAssocID="{15FE0D8D-4A42-4D5F-BDFF-F6C3226AA8C6}" presName="node" presStyleLbl="node1" presStyleIdx="3" presStyleCnt="9">
        <dgm:presLayoutVars>
          <dgm:bulletEnabled val="1"/>
        </dgm:presLayoutVars>
      </dgm:prSet>
      <dgm:spPr/>
    </dgm:pt>
    <dgm:pt modelId="{6E7AF414-1145-4C5F-97A4-2E46675C568D}" type="pres">
      <dgm:prSet presAssocID="{5DADB636-3435-49E5-B2F8-C206413FB0B2}" presName="sibTrans" presStyleCnt="0"/>
      <dgm:spPr/>
    </dgm:pt>
    <dgm:pt modelId="{C3F0F0FA-7615-4EF4-B8E5-A178AC49AA17}" type="pres">
      <dgm:prSet presAssocID="{DFABCC17-268C-44CA-8BB2-9D800A0DA79F}" presName="node" presStyleLbl="node1" presStyleIdx="4" presStyleCnt="9">
        <dgm:presLayoutVars>
          <dgm:bulletEnabled val="1"/>
        </dgm:presLayoutVars>
      </dgm:prSet>
      <dgm:spPr/>
    </dgm:pt>
    <dgm:pt modelId="{C6313B9A-11CE-4175-824D-7E807AA1FF26}" type="pres">
      <dgm:prSet presAssocID="{5EAFA66C-7BCA-40E4-958B-4DEED3E65544}" presName="sibTrans" presStyleCnt="0"/>
      <dgm:spPr/>
    </dgm:pt>
    <dgm:pt modelId="{6CBE48C1-AB7D-4294-8A58-5FEE9A39DF05}" type="pres">
      <dgm:prSet presAssocID="{5D248CF0-6CD3-4575-8060-F5E0C743A203}" presName="node" presStyleLbl="node1" presStyleIdx="5" presStyleCnt="9">
        <dgm:presLayoutVars>
          <dgm:bulletEnabled val="1"/>
        </dgm:presLayoutVars>
      </dgm:prSet>
      <dgm:spPr/>
    </dgm:pt>
    <dgm:pt modelId="{C5DAB09D-6EFF-4E7B-B6E8-7D4B7598AC2F}" type="pres">
      <dgm:prSet presAssocID="{5DC4F294-8CA3-4D76-BA64-24843F4C3900}" presName="sibTrans" presStyleCnt="0"/>
      <dgm:spPr/>
    </dgm:pt>
    <dgm:pt modelId="{05038874-8765-47DC-AF26-B2BDE689DDCA}" type="pres">
      <dgm:prSet presAssocID="{FF521038-0C01-4A78-9491-50322D814F1C}" presName="node" presStyleLbl="node1" presStyleIdx="6" presStyleCnt="9">
        <dgm:presLayoutVars>
          <dgm:bulletEnabled val="1"/>
        </dgm:presLayoutVars>
      </dgm:prSet>
      <dgm:spPr/>
    </dgm:pt>
    <dgm:pt modelId="{1CB1151D-B6DC-4092-8511-73D6C47B62D5}" type="pres">
      <dgm:prSet presAssocID="{91D0F024-2AD2-4078-AA93-5D07C315BE1C}" presName="sibTrans" presStyleCnt="0"/>
      <dgm:spPr/>
    </dgm:pt>
    <dgm:pt modelId="{D7E87AAC-B6D8-440B-BE54-D7B761247A7E}" type="pres">
      <dgm:prSet presAssocID="{1FA5A356-51A9-43FB-AAA8-4D84F202C701}" presName="node" presStyleLbl="node1" presStyleIdx="7" presStyleCnt="9">
        <dgm:presLayoutVars>
          <dgm:bulletEnabled val="1"/>
        </dgm:presLayoutVars>
      </dgm:prSet>
      <dgm:spPr/>
    </dgm:pt>
    <dgm:pt modelId="{74024EF2-7150-4C04-B964-0CA88C5B0C69}" type="pres">
      <dgm:prSet presAssocID="{3F4B966C-7074-4E43-8755-D62AD352EE0E}" presName="sibTrans" presStyleCnt="0"/>
      <dgm:spPr/>
    </dgm:pt>
    <dgm:pt modelId="{5600BE8B-0362-4194-B2A4-A468959E9401}" type="pres">
      <dgm:prSet presAssocID="{6F843EA2-6877-4DB6-995B-84B26EBECCAD}" presName="node" presStyleLbl="node1" presStyleIdx="8" presStyleCnt="9">
        <dgm:presLayoutVars>
          <dgm:bulletEnabled val="1"/>
        </dgm:presLayoutVars>
      </dgm:prSet>
      <dgm:spPr/>
    </dgm:pt>
  </dgm:ptLst>
  <dgm:cxnLst>
    <dgm:cxn modelId="{6A95E60B-01C9-4B6F-8009-83CBBE720C98}" type="presOf" srcId="{1FA5A356-51A9-43FB-AAA8-4D84F202C701}" destId="{D7E87AAC-B6D8-440B-BE54-D7B761247A7E}" srcOrd="0" destOrd="0" presId="urn:microsoft.com/office/officeart/2005/8/layout/default"/>
    <dgm:cxn modelId="{63C86728-FA43-41CE-BA26-2DDA90E67BA6}" srcId="{4FE2ED7E-C332-403D-8116-12AB7ABDBD44}" destId="{DFABCC17-268C-44CA-8BB2-9D800A0DA79F}" srcOrd="4" destOrd="0" parTransId="{AA111FD7-7D14-432B-A81B-8BD0CEAB3BF9}" sibTransId="{5EAFA66C-7BCA-40E4-958B-4DEED3E65544}"/>
    <dgm:cxn modelId="{4D2C7531-8671-4584-9CC5-07C125B12F99}" type="presOf" srcId="{DFABCC17-268C-44CA-8BB2-9D800A0DA79F}" destId="{C3F0F0FA-7615-4EF4-B8E5-A178AC49AA17}" srcOrd="0" destOrd="0" presId="urn:microsoft.com/office/officeart/2005/8/layout/default"/>
    <dgm:cxn modelId="{C8110A38-8895-47AF-A832-5FB4100588FD}" srcId="{4FE2ED7E-C332-403D-8116-12AB7ABDBD44}" destId="{FF521038-0C01-4A78-9491-50322D814F1C}" srcOrd="6" destOrd="0" parTransId="{54EB61E4-C0FF-417B-918B-F3F34D6872FE}" sibTransId="{91D0F024-2AD2-4078-AA93-5D07C315BE1C}"/>
    <dgm:cxn modelId="{49B47D40-5B72-4EAE-B1D1-50155B2B8044}" srcId="{4FE2ED7E-C332-403D-8116-12AB7ABDBD44}" destId="{6F843EA2-6877-4DB6-995B-84B26EBECCAD}" srcOrd="8" destOrd="0" parTransId="{39504065-558C-49C1-AF11-E4B392444FD6}" sibTransId="{34953D1F-5A72-4979-AB72-F7165F6275F0}"/>
    <dgm:cxn modelId="{0420244D-5431-4FF1-B9FF-12C55445A07D}" type="presOf" srcId="{6F843EA2-6877-4DB6-995B-84B26EBECCAD}" destId="{5600BE8B-0362-4194-B2A4-A468959E9401}" srcOrd="0" destOrd="0" presId="urn:microsoft.com/office/officeart/2005/8/layout/default"/>
    <dgm:cxn modelId="{C5A19754-AEDB-40A3-A48B-56DB21754391}" type="presOf" srcId="{15FE0D8D-4A42-4D5F-BDFF-F6C3226AA8C6}" destId="{4C989320-A867-4D11-B56E-EF20EACF7324}" srcOrd="0" destOrd="0" presId="urn:microsoft.com/office/officeart/2005/8/layout/default"/>
    <dgm:cxn modelId="{C397A668-BF34-4274-8126-ABAFB29A900E}" type="presOf" srcId="{9DB08044-B333-454E-8F6B-8F49347D5EC2}" destId="{F717444D-34B3-431E-BA5E-674691A18FEA}" srcOrd="0" destOrd="0" presId="urn:microsoft.com/office/officeart/2005/8/layout/default"/>
    <dgm:cxn modelId="{AD0DCC69-9319-492E-90C2-2634266773F4}" srcId="{4FE2ED7E-C332-403D-8116-12AB7ABDBD44}" destId="{15FE0D8D-4A42-4D5F-BDFF-F6C3226AA8C6}" srcOrd="3" destOrd="0" parTransId="{FB8ABA37-2009-4B7D-B873-2CFD14A739C0}" sibTransId="{5DADB636-3435-49E5-B2F8-C206413FB0B2}"/>
    <dgm:cxn modelId="{2FD8A26A-E729-4D05-98F4-6AFCF92A3EAD}" srcId="{4FE2ED7E-C332-403D-8116-12AB7ABDBD44}" destId="{7CE25C26-BEDE-43F3-BC21-82C8BE2CA6E8}" srcOrd="1" destOrd="0" parTransId="{E812C0D9-B714-4655-B137-1A827430FF4C}" sibTransId="{4295CF3F-C003-4C70-AB99-2E8DA3E4B2D9}"/>
    <dgm:cxn modelId="{31681E6E-9614-4A84-8533-E3F54C6C4AB0}" srcId="{4FE2ED7E-C332-403D-8116-12AB7ABDBD44}" destId="{9DB08044-B333-454E-8F6B-8F49347D5EC2}" srcOrd="0" destOrd="0" parTransId="{156F6E56-734D-4995-A14D-7CAA7925EFBC}" sibTransId="{8A628B9D-D4EB-4C0A-B939-27549AEDFCB9}"/>
    <dgm:cxn modelId="{43F7FC70-7EEE-4048-A579-93749F332F95}" type="presOf" srcId="{903F5E1A-6D1B-473A-83C7-42CB5AFF421C}" destId="{63611EB6-2E85-4781-B724-84CA100D36D4}" srcOrd="0" destOrd="0" presId="urn:microsoft.com/office/officeart/2005/8/layout/default"/>
    <dgm:cxn modelId="{1A774C7D-067B-4E10-9F28-C1F9D495C8B0}" type="presOf" srcId="{4FE2ED7E-C332-403D-8116-12AB7ABDBD44}" destId="{913A4627-3382-45A8-BA0D-41834A0A43D5}" srcOrd="0" destOrd="0" presId="urn:microsoft.com/office/officeart/2005/8/layout/default"/>
    <dgm:cxn modelId="{F29646A3-E891-4D9D-9B64-C14D3B4B0D6A}" srcId="{4FE2ED7E-C332-403D-8116-12AB7ABDBD44}" destId="{1FA5A356-51A9-43FB-AAA8-4D84F202C701}" srcOrd="7" destOrd="0" parTransId="{F448F2BA-1EDB-4E60-8C3B-2F81DC70F361}" sibTransId="{3F4B966C-7074-4E43-8755-D62AD352EE0E}"/>
    <dgm:cxn modelId="{8FB0E3A6-ADA2-4D17-B6F0-7855493F98A9}" type="presOf" srcId="{7CE25C26-BEDE-43F3-BC21-82C8BE2CA6E8}" destId="{67E31F2B-9ECD-423A-88F8-B3C32596B32D}" srcOrd="0" destOrd="0" presId="urn:microsoft.com/office/officeart/2005/8/layout/default"/>
    <dgm:cxn modelId="{C84E8FBC-8358-479D-8FB4-498421C17705}" type="presOf" srcId="{FF521038-0C01-4A78-9491-50322D814F1C}" destId="{05038874-8765-47DC-AF26-B2BDE689DDCA}" srcOrd="0" destOrd="0" presId="urn:microsoft.com/office/officeart/2005/8/layout/default"/>
    <dgm:cxn modelId="{A8E228C2-7C70-4E2E-93A0-E2A8E8CA1F80}" srcId="{4FE2ED7E-C332-403D-8116-12AB7ABDBD44}" destId="{903F5E1A-6D1B-473A-83C7-42CB5AFF421C}" srcOrd="2" destOrd="0" parTransId="{10A497E3-552A-4DDF-9CE7-CF1BC6E19E21}" sibTransId="{6DCE1E41-55BA-4848-B006-CE8127E81BA1}"/>
    <dgm:cxn modelId="{26ACDBE8-B665-4761-9B3D-57A8B3270003}" srcId="{4FE2ED7E-C332-403D-8116-12AB7ABDBD44}" destId="{5D248CF0-6CD3-4575-8060-F5E0C743A203}" srcOrd="5" destOrd="0" parTransId="{263FFE3E-8558-4D0D-BFD2-CB1FA17175CA}" sibTransId="{5DC4F294-8CA3-4D76-BA64-24843F4C3900}"/>
    <dgm:cxn modelId="{7FBD40EC-A3C3-4ADE-9B6E-FC0923D1C35A}" type="presOf" srcId="{5D248CF0-6CD3-4575-8060-F5E0C743A203}" destId="{6CBE48C1-AB7D-4294-8A58-5FEE9A39DF05}" srcOrd="0" destOrd="0" presId="urn:microsoft.com/office/officeart/2005/8/layout/default"/>
    <dgm:cxn modelId="{6B424E01-658B-4D4D-A9FA-9517B2D08715}" type="presParOf" srcId="{913A4627-3382-45A8-BA0D-41834A0A43D5}" destId="{F717444D-34B3-431E-BA5E-674691A18FEA}" srcOrd="0" destOrd="0" presId="urn:microsoft.com/office/officeart/2005/8/layout/default"/>
    <dgm:cxn modelId="{96BFE0C2-BB9A-4DA0-9252-6CFA02AFCA3F}" type="presParOf" srcId="{913A4627-3382-45A8-BA0D-41834A0A43D5}" destId="{1A8DF43B-934C-4C43-AC5D-9EA1F5D00C51}" srcOrd="1" destOrd="0" presId="urn:microsoft.com/office/officeart/2005/8/layout/default"/>
    <dgm:cxn modelId="{C4A810BC-15EC-4A56-9EBA-79256B190CF6}" type="presParOf" srcId="{913A4627-3382-45A8-BA0D-41834A0A43D5}" destId="{67E31F2B-9ECD-423A-88F8-B3C32596B32D}" srcOrd="2" destOrd="0" presId="urn:microsoft.com/office/officeart/2005/8/layout/default"/>
    <dgm:cxn modelId="{BADA9FAE-FDF8-45AB-85FB-1688226A8895}" type="presParOf" srcId="{913A4627-3382-45A8-BA0D-41834A0A43D5}" destId="{E2CF77BB-B315-494E-B5AD-EB10D3428D80}" srcOrd="3" destOrd="0" presId="urn:microsoft.com/office/officeart/2005/8/layout/default"/>
    <dgm:cxn modelId="{BFFB54CD-9AC4-44A7-A7AC-C9BCA0797800}" type="presParOf" srcId="{913A4627-3382-45A8-BA0D-41834A0A43D5}" destId="{63611EB6-2E85-4781-B724-84CA100D36D4}" srcOrd="4" destOrd="0" presId="urn:microsoft.com/office/officeart/2005/8/layout/default"/>
    <dgm:cxn modelId="{618CC96B-F62B-4551-A03F-9CB0ACA1B547}" type="presParOf" srcId="{913A4627-3382-45A8-BA0D-41834A0A43D5}" destId="{865699F8-1BB4-4C2A-926E-44B5B0217CBD}" srcOrd="5" destOrd="0" presId="urn:microsoft.com/office/officeart/2005/8/layout/default"/>
    <dgm:cxn modelId="{45717CE2-ADFC-4F42-9145-EFCFF88D7CBC}" type="presParOf" srcId="{913A4627-3382-45A8-BA0D-41834A0A43D5}" destId="{4C989320-A867-4D11-B56E-EF20EACF7324}" srcOrd="6" destOrd="0" presId="urn:microsoft.com/office/officeart/2005/8/layout/default"/>
    <dgm:cxn modelId="{B8234111-4EFE-476B-99FF-B48236C20C89}" type="presParOf" srcId="{913A4627-3382-45A8-BA0D-41834A0A43D5}" destId="{6E7AF414-1145-4C5F-97A4-2E46675C568D}" srcOrd="7" destOrd="0" presId="urn:microsoft.com/office/officeart/2005/8/layout/default"/>
    <dgm:cxn modelId="{453CD37B-401B-45F4-BE5E-EAEC8B411B0A}" type="presParOf" srcId="{913A4627-3382-45A8-BA0D-41834A0A43D5}" destId="{C3F0F0FA-7615-4EF4-B8E5-A178AC49AA17}" srcOrd="8" destOrd="0" presId="urn:microsoft.com/office/officeart/2005/8/layout/default"/>
    <dgm:cxn modelId="{25D3A1DE-319B-455F-9488-DF16AC376F0C}" type="presParOf" srcId="{913A4627-3382-45A8-BA0D-41834A0A43D5}" destId="{C6313B9A-11CE-4175-824D-7E807AA1FF26}" srcOrd="9" destOrd="0" presId="urn:microsoft.com/office/officeart/2005/8/layout/default"/>
    <dgm:cxn modelId="{28E95167-7A1A-4D1B-A838-011263E589FB}" type="presParOf" srcId="{913A4627-3382-45A8-BA0D-41834A0A43D5}" destId="{6CBE48C1-AB7D-4294-8A58-5FEE9A39DF05}" srcOrd="10" destOrd="0" presId="urn:microsoft.com/office/officeart/2005/8/layout/default"/>
    <dgm:cxn modelId="{973D2DEE-5CE2-4EFB-9B01-4158F8ED6CC3}" type="presParOf" srcId="{913A4627-3382-45A8-BA0D-41834A0A43D5}" destId="{C5DAB09D-6EFF-4E7B-B6E8-7D4B7598AC2F}" srcOrd="11" destOrd="0" presId="urn:microsoft.com/office/officeart/2005/8/layout/default"/>
    <dgm:cxn modelId="{DBBFF25A-FF42-4231-9B1A-9D84E10DEC62}" type="presParOf" srcId="{913A4627-3382-45A8-BA0D-41834A0A43D5}" destId="{05038874-8765-47DC-AF26-B2BDE689DDCA}" srcOrd="12" destOrd="0" presId="urn:microsoft.com/office/officeart/2005/8/layout/default"/>
    <dgm:cxn modelId="{146D8AA8-54E7-4D15-862E-5B4B12F4212A}" type="presParOf" srcId="{913A4627-3382-45A8-BA0D-41834A0A43D5}" destId="{1CB1151D-B6DC-4092-8511-73D6C47B62D5}" srcOrd="13" destOrd="0" presId="urn:microsoft.com/office/officeart/2005/8/layout/default"/>
    <dgm:cxn modelId="{02302223-4442-4C7B-83B6-E804C0865834}" type="presParOf" srcId="{913A4627-3382-45A8-BA0D-41834A0A43D5}" destId="{D7E87AAC-B6D8-440B-BE54-D7B761247A7E}" srcOrd="14" destOrd="0" presId="urn:microsoft.com/office/officeart/2005/8/layout/default"/>
    <dgm:cxn modelId="{9A5A0B05-13B9-45EC-AF64-3472C952A11B}" type="presParOf" srcId="{913A4627-3382-45A8-BA0D-41834A0A43D5}" destId="{74024EF2-7150-4C04-B964-0CA88C5B0C69}" srcOrd="15" destOrd="0" presId="urn:microsoft.com/office/officeart/2005/8/layout/default"/>
    <dgm:cxn modelId="{86721194-EB94-456E-ABE3-67F9CD920A17}" type="presParOf" srcId="{913A4627-3382-45A8-BA0D-41834A0A43D5}" destId="{5600BE8B-0362-4194-B2A4-A468959E940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6E8C4F-2452-490A-BDC9-55EC988784C8}"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FECB9DD4-418B-4A79-9A1E-8FEEB6172840}">
      <dgm:prSet/>
      <dgm:spPr/>
      <dgm:t>
        <a:bodyPr/>
        <a:lstStyle/>
        <a:p>
          <a:r>
            <a:rPr lang="en-US"/>
            <a:t>All patients should be on disease targeted therapy</a:t>
          </a:r>
        </a:p>
      </dgm:t>
    </dgm:pt>
    <dgm:pt modelId="{223EE92F-1A2C-4007-BEE6-D1360FBBF0F2}" type="parTrans" cxnId="{C2670C7D-8696-43F8-8619-F9BA95BC1A75}">
      <dgm:prSet/>
      <dgm:spPr/>
      <dgm:t>
        <a:bodyPr/>
        <a:lstStyle/>
        <a:p>
          <a:endParaRPr lang="en-US"/>
        </a:p>
      </dgm:t>
    </dgm:pt>
    <dgm:pt modelId="{22851FE8-AA68-4A1B-821D-056E7E26B178}" type="sibTrans" cxnId="{C2670C7D-8696-43F8-8619-F9BA95BC1A75}">
      <dgm:prSet/>
      <dgm:spPr/>
      <dgm:t>
        <a:bodyPr/>
        <a:lstStyle/>
        <a:p>
          <a:endParaRPr lang="en-US"/>
        </a:p>
      </dgm:t>
    </dgm:pt>
    <dgm:pt modelId="{CE0ADE7B-2B8B-404B-9AF9-5C4822E8E78B}">
      <dgm:prSet/>
      <dgm:spPr/>
      <dgm:t>
        <a:bodyPr/>
        <a:lstStyle/>
        <a:p>
          <a:r>
            <a:rPr lang="en-US"/>
            <a:t>There is no magic lab to diagnose acute pain crisis </a:t>
          </a:r>
        </a:p>
      </dgm:t>
    </dgm:pt>
    <dgm:pt modelId="{EEC6386B-6661-4789-8C68-4E0CED6AE44B}" type="parTrans" cxnId="{3C6B1EC8-8C39-4874-83D8-18D29F5EBFDF}">
      <dgm:prSet/>
      <dgm:spPr/>
      <dgm:t>
        <a:bodyPr/>
        <a:lstStyle/>
        <a:p>
          <a:endParaRPr lang="en-US"/>
        </a:p>
      </dgm:t>
    </dgm:pt>
    <dgm:pt modelId="{9AFFDBB4-3703-4173-BF9D-E4736F4BE3FB}" type="sibTrans" cxnId="{3C6B1EC8-8C39-4874-83D8-18D29F5EBFDF}">
      <dgm:prSet/>
      <dgm:spPr/>
      <dgm:t>
        <a:bodyPr/>
        <a:lstStyle/>
        <a:p>
          <a:endParaRPr lang="en-US"/>
        </a:p>
      </dgm:t>
    </dgm:pt>
    <dgm:pt modelId="{463FB056-A31F-482F-8266-81009E024D6C}">
      <dgm:prSet/>
      <dgm:spPr/>
      <dgm:t>
        <a:bodyPr/>
        <a:lstStyle/>
        <a:p>
          <a:r>
            <a:rPr lang="en-US"/>
            <a:t>Exchange RBC transfusions for severe acute chest syndrome and stroke</a:t>
          </a:r>
        </a:p>
      </dgm:t>
    </dgm:pt>
    <dgm:pt modelId="{B2967E3C-F4B6-496D-A928-038A50F3CAE9}" type="parTrans" cxnId="{86628C7F-CD44-45E0-BC56-BA99740A23FE}">
      <dgm:prSet/>
      <dgm:spPr/>
      <dgm:t>
        <a:bodyPr/>
        <a:lstStyle/>
        <a:p>
          <a:endParaRPr lang="en-US"/>
        </a:p>
      </dgm:t>
    </dgm:pt>
    <dgm:pt modelId="{A9466566-6DF3-4BFB-B541-5FD01B5A7152}" type="sibTrans" cxnId="{86628C7F-CD44-45E0-BC56-BA99740A23FE}">
      <dgm:prSet/>
      <dgm:spPr/>
      <dgm:t>
        <a:bodyPr/>
        <a:lstStyle/>
        <a:p>
          <a:endParaRPr lang="en-US"/>
        </a:p>
      </dgm:t>
    </dgm:pt>
    <dgm:pt modelId="{8B92A4E5-9147-4C43-8C7E-1EA9C36F6AEA}" type="pres">
      <dgm:prSet presAssocID="{EA6E8C4F-2452-490A-BDC9-55EC988784C8}" presName="hierChild1" presStyleCnt="0">
        <dgm:presLayoutVars>
          <dgm:chPref val="1"/>
          <dgm:dir/>
          <dgm:animOne val="branch"/>
          <dgm:animLvl val="lvl"/>
          <dgm:resizeHandles/>
        </dgm:presLayoutVars>
      </dgm:prSet>
      <dgm:spPr/>
    </dgm:pt>
    <dgm:pt modelId="{ACF41F51-5C33-4A67-8AB4-9ABFBCC574AD}" type="pres">
      <dgm:prSet presAssocID="{FECB9DD4-418B-4A79-9A1E-8FEEB6172840}" presName="hierRoot1" presStyleCnt="0"/>
      <dgm:spPr/>
    </dgm:pt>
    <dgm:pt modelId="{04E69601-39A2-46C7-91CA-559EBFEE4A49}" type="pres">
      <dgm:prSet presAssocID="{FECB9DD4-418B-4A79-9A1E-8FEEB6172840}" presName="composite" presStyleCnt="0"/>
      <dgm:spPr/>
    </dgm:pt>
    <dgm:pt modelId="{550C7FA7-BC67-42EB-B68C-D94943FD865A}" type="pres">
      <dgm:prSet presAssocID="{FECB9DD4-418B-4A79-9A1E-8FEEB6172840}" presName="background" presStyleLbl="node0" presStyleIdx="0" presStyleCnt="3"/>
      <dgm:spPr/>
    </dgm:pt>
    <dgm:pt modelId="{6E138246-6870-4074-B625-67813EF41A07}" type="pres">
      <dgm:prSet presAssocID="{FECB9DD4-418B-4A79-9A1E-8FEEB6172840}" presName="text" presStyleLbl="fgAcc0" presStyleIdx="0" presStyleCnt="3">
        <dgm:presLayoutVars>
          <dgm:chPref val="3"/>
        </dgm:presLayoutVars>
      </dgm:prSet>
      <dgm:spPr/>
    </dgm:pt>
    <dgm:pt modelId="{0BF12AFA-E800-46D7-81F1-774F4646F2C3}" type="pres">
      <dgm:prSet presAssocID="{FECB9DD4-418B-4A79-9A1E-8FEEB6172840}" presName="hierChild2" presStyleCnt="0"/>
      <dgm:spPr/>
    </dgm:pt>
    <dgm:pt modelId="{DCC97FFA-3382-4C3E-8F49-6CAA04D6B651}" type="pres">
      <dgm:prSet presAssocID="{CE0ADE7B-2B8B-404B-9AF9-5C4822E8E78B}" presName="hierRoot1" presStyleCnt="0"/>
      <dgm:spPr/>
    </dgm:pt>
    <dgm:pt modelId="{5E32C65D-7CD5-4BB6-930D-06F692AC8892}" type="pres">
      <dgm:prSet presAssocID="{CE0ADE7B-2B8B-404B-9AF9-5C4822E8E78B}" presName="composite" presStyleCnt="0"/>
      <dgm:spPr/>
    </dgm:pt>
    <dgm:pt modelId="{CD254033-0E50-453A-B517-52C4EDE7F9DB}" type="pres">
      <dgm:prSet presAssocID="{CE0ADE7B-2B8B-404B-9AF9-5C4822E8E78B}" presName="background" presStyleLbl="node0" presStyleIdx="1" presStyleCnt="3"/>
      <dgm:spPr/>
    </dgm:pt>
    <dgm:pt modelId="{6AAB9C9F-7649-4494-AAF0-34E01D92667D}" type="pres">
      <dgm:prSet presAssocID="{CE0ADE7B-2B8B-404B-9AF9-5C4822E8E78B}" presName="text" presStyleLbl="fgAcc0" presStyleIdx="1" presStyleCnt="3">
        <dgm:presLayoutVars>
          <dgm:chPref val="3"/>
        </dgm:presLayoutVars>
      </dgm:prSet>
      <dgm:spPr/>
    </dgm:pt>
    <dgm:pt modelId="{76AA0DEE-231D-4305-BA36-5A0E1001DF3D}" type="pres">
      <dgm:prSet presAssocID="{CE0ADE7B-2B8B-404B-9AF9-5C4822E8E78B}" presName="hierChild2" presStyleCnt="0"/>
      <dgm:spPr/>
    </dgm:pt>
    <dgm:pt modelId="{F23E0A2F-D4D7-4C1E-B054-27BB89E6F9DD}" type="pres">
      <dgm:prSet presAssocID="{463FB056-A31F-482F-8266-81009E024D6C}" presName="hierRoot1" presStyleCnt="0"/>
      <dgm:spPr/>
    </dgm:pt>
    <dgm:pt modelId="{6AE1FA0B-B7D2-43F0-B2D9-FF41F8819DEF}" type="pres">
      <dgm:prSet presAssocID="{463FB056-A31F-482F-8266-81009E024D6C}" presName="composite" presStyleCnt="0"/>
      <dgm:spPr/>
    </dgm:pt>
    <dgm:pt modelId="{F5181BA3-566C-4C46-8D3B-FF0A79DABA07}" type="pres">
      <dgm:prSet presAssocID="{463FB056-A31F-482F-8266-81009E024D6C}" presName="background" presStyleLbl="node0" presStyleIdx="2" presStyleCnt="3"/>
      <dgm:spPr/>
    </dgm:pt>
    <dgm:pt modelId="{8B4E9E20-DB33-4B12-89AB-F75262946AB2}" type="pres">
      <dgm:prSet presAssocID="{463FB056-A31F-482F-8266-81009E024D6C}" presName="text" presStyleLbl="fgAcc0" presStyleIdx="2" presStyleCnt="3">
        <dgm:presLayoutVars>
          <dgm:chPref val="3"/>
        </dgm:presLayoutVars>
      </dgm:prSet>
      <dgm:spPr/>
    </dgm:pt>
    <dgm:pt modelId="{69DBD533-38EA-4FA1-88A1-038389290650}" type="pres">
      <dgm:prSet presAssocID="{463FB056-A31F-482F-8266-81009E024D6C}" presName="hierChild2" presStyleCnt="0"/>
      <dgm:spPr/>
    </dgm:pt>
  </dgm:ptLst>
  <dgm:cxnLst>
    <dgm:cxn modelId="{2180512F-EC5E-4E46-A48D-7FD8837DE69D}" type="presOf" srcId="{463FB056-A31F-482F-8266-81009E024D6C}" destId="{8B4E9E20-DB33-4B12-89AB-F75262946AB2}" srcOrd="0" destOrd="0" presId="urn:microsoft.com/office/officeart/2005/8/layout/hierarchy1"/>
    <dgm:cxn modelId="{9EFBE970-7612-49A8-A5D3-020F4441AB03}" type="presOf" srcId="{CE0ADE7B-2B8B-404B-9AF9-5C4822E8E78B}" destId="{6AAB9C9F-7649-4494-AAF0-34E01D92667D}" srcOrd="0" destOrd="0" presId="urn:microsoft.com/office/officeart/2005/8/layout/hierarchy1"/>
    <dgm:cxn modelId="{C2670C7D-8696-43F8-8619-F9BA95BC1A75}" srcId="{EA6E8C4F-2452-490A-BDC9-55EC988784C8}" destId="{FECB9DD4-418B-4A79-9A1E-8FEEB6172840}" srcOrd="0" destOrd="0" parTransId="{223EE92F-1A2C-4007-BEE6-D1360FBBF0F2}" sibTransId="{22851FE8-AA68-4A1B-821D-056E7E26B178}"/>
    <dgm:cxn modelId="{86628C7F-CD44-45E0-BC56-BA99740A23FE}" srcId="{EA6E8C4F-2452-490A-BDC9-55EC988784C8}" destId="{463FB056-A31F-482F-8266-81009E024D6C}" srcOrd="2" destOrd="0" parTransId="{B2967E3C-F4B6-496D-A928-038A50F3CAE9}" sibTransId="{A9466566-6DF3-4BFB-B541-5FD01B5A7152}"/>
    <dgm:cxn modelId="{73D7D197-4A35-4BEF-94CA-D6A18D36D4A6}" type="presOf" srcId="{FECB9DD4-418B-4A79-9A1E-8FEEB6172840}" destId="{6E138246-6870-4074-B625-67813EF41A07}" srcOrd="0" destOrd="0" presId="urn:microsoft.com/office/officeart/2005/8/layout/hierarchy1"/>
    <dgm:cxn modelId="{3C6B1EC8-8C39-4874-83D8-18D29F5EBFDF}" srcId="{EA6E8C4F-2452-490A-BDC9-55EC988784C8}" destId="{CE0ADE7B-2B8B-404B-9AF9-5C4822E8E78B}" srcOrd="1" destOrd="0" parTransId="{EEC6386B-6661-4789-8C68-4E0CED6AE44B}" sibTransId="{9AFFDBB4-3703-4173-BF9D-E4736F4BE3FB}"/>
    <dgm:cxn modelId="{2B0217E7-9C0B-47C5-A8F4-C06B752BC04F}" type="presOf" srcId="{EA6E8C4F-2452-490A-BDC9-55EC988784C8}" destId="{8B92A4E5-9147-4C43-8C7E-1EA9C36F6AEA}" srcOrd="0" destOrd="0" presId="urn:microsoft.com/office/officeart/2005/8/layout/hierarchy1"/>
    <dgm:cxn modelId="{6847B4A6-0BB8-4D40-96F2-53E00FE2012C}" type="presParOf" srcId="{8B92A4E5-9147-4C43-8C7E-1EA9C36F6AEA}" destId="{ACF41F51-5C33-4A67-8AB4-9ABFBCC574AD}" srcOrd="0" destOrd="0" presId="urn:microsoft.com/office/officeart/2005/8/layout/hierarchy1"/>
    <dgm:cxn modelId="{9D82A8C4-16F2-49D2-A085-4723F9FAE96D}" type="presParOf" srcId="{ACF41F51-5C33-4A67-8AB4-9ABFBCC574AD}" destId="{04E69601-39A2-46C7-91CA-559EBFEE4A49}" srcOrd="0" destOrd="0" presId="urn:microsoft.com/office/officeart/2005/8/layout/hierarchy1"/>
    <dgm:cxn modelId="{8E489480-251A-48EC-B4D3-1F9701314598}" type="presParOf" srcId="{04E69601-39A2-46C7-91CA-559EBFEE4A49}" destId="{550C7FA7-BC67-42EB-B68C-D94943FD865A}" srcOrd="0" destOrd="0" presId="urn:microsoft.com/office/officeart/2005/8/layout/hierarchy1"/>
    <dgm:cxn modelId="{CC53AA74-2E12-4D96-A40B-23492196645D}" type="presParOf" srcId="{04E69601-39A2-46C7-91CA-559EBFEE4A49}" destId="{6E138246-6870-4074-B625-67813EF41A07}" srcOrd="1" destOrd="0" presId="urn:microsoft.com/office/officeart/2005/8/layout/hierarchy1"/>
    <dgm:cxn modelId="{D7AA24E9-DD9F-4159-8379-1C7FE22BB150}" type="presParOf" srcId="{ACF41F51-5C33-4A67-8AB4-9ABFBCC574AD}" destId="{0BF12AFA-E800-46D7-81F1-774F4646F2C3}" srcOrd="1" destOrd="0" presId="urn:microsoft.com/office/officeart/2005/8/layout/hierarchy1"/>
    <dgm:cxn modelId="{D3036CA9-F564-4FD4-A245-35EE9F574B6A}" type="presParOf" srcId="{8B92A4E5-9147-4C43-8C7E-1EA9C36F6AEA}" destId="{DCC97FFA-3382-4C3E-8F49-6CAA04D6B651}" srcOrd="1" destOrd="0" presId="urn:microsoft.com/office/officeart/2005/8/layout/hierarchy1"/>
    <dgm:cxn modelId="{A0B3941C-0AE5-479D-9E75-9DEDE552ECC7}" type="presParOf" srcId="{DCC97FFA-3382-4C3E-8F49-6CAA04D6B651}" destId="{5E32C65D-7CD5-4BB6-930D-06F692AC8892}" srcOrd="0" destOrd="0" presId="urn:microsoft.com/office/officeart/2005/8/layout/hierarchy1"/>
    <dgm:cxn modelId="{A6278C27-2A8A-42E6-AF8F-CEC3CF770A71}" type="presParOf" srcId="{5E32C65D-7CD5-4BB6-930D-06F692AC8892}" destId="{CD254033-0E50-453A-B517-52C4EDE7F9DB}" srcOrd="0" destOrd="0" presId="urn:microsoft.com/office/officeart/2005/8/layout/hierarchy1"/>
    <dgm:cxn modelId="{F41579D1-0192-4336-BB4A-9FF0A9197ABC}" type="presParOf" srcId="{5E32C65D-7CD5-4BB6-930D-06F692AC8892}" destId="{6AAB9C9F-7649-4494-AAF0-34E01D92667D}" srcOrd="1" destOrd="0" presId="urn:microsoft.com/office/officeart/2005/8/layout/hierarchy1"/>
    <dgm:cxn modelId="{CD622AEA-5851-4D27-ACD1-A293689E2BC4}" type="presParOf" srcId="{DCC97FFA-3382-4C3E-8F49-6CAA04D6B651}" destId="{76AA0DEE-231D-4305-BA36-5A0E1001DF3D}" srcOrd="1" destOrd="0" presId="urn:microsoft.com/office/officeart/2005/8/layout/hierarchy1"/>
    <dgm:cxn modelId="{E16C5BED-070D-48A7-9119-3AF79B0B3EDD}" type="presParOf" srcId="{8B92A4E5-9147-4C43-8C7E-1EA9C36F6AEA}" destId="{F23E0A2F-D4D7-4C1E-B054-27BB89E6F9DD}" srcOrd="2" destOrd="0" presId="urn:microsoft.com/office/officeart/2005/8/layout/hierarchy1"/>
    <dgm:cxn modelId="{1BEBE24A-965A-4E78-A454-470214E94363}" type="presParOf" srcId="{F23E0A2F-D4D7-4C1E-B054-27BB89E6F9DD}" destId="{6AE1FA0B-B7D2-43F0-B2D9-FF41F8819DEF}" srcOrd="0" destOrd="0" presId="urn:microsoft.com/office/officeart/2005/8/layout/hierarchy1"/>
    <dgm:cxn modelId="{930E6755-FA4C-43CB-AC5F-893BB854BA09}" type="presParOf" srcId="{6AE1FA0B-B7D2-43F0-B2D9-FF41F8819DEF}" destId="{F5181BA3-566C-4C46-8D3B-FF0A79DABA07}" srcOrd="0" destOrd="0" presId="urn:microsoft.com/office/officeart/2005/8/layout/hierarchy1"/>
    <dgm:cxn modelId="{0E5CB7D7-F22F-45E8-B0AB-53833305DCD2}" type="presParOf" srcId="{6AE1FA0B-B7D2-43F0-B2D9-FF41F8819DEF}" destId="{8B4E9E20-DB33-4B12-89AB-F75262946AB2}" srcOrd="1" destOrd="0" presId="urn:microsoft.com/office/officeart/2005/8/layout/hierarchy1"/>
    <dgm:cxn modelId="{56D384BD-C03D-49F3-B29F-8371954E48A3}" type="presParOf" srcId="{F23E0A2F-D4D7-4C1E-B054-27BB89E6F9DD}" destId="{69DBD533-38EA-4FA1-88A1-03838929065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D6DCE-CAAC-4DEA-A736-2B1CD2675BD0}">
      <dsp:nvSpPr>
        <dsp:cNvPr id="0" name=""/>
        <dsp:cNvSpPr/>
      </dsp:nvSpPr>
      <dsp:spPr>
        <a:xfrm>
          <a:off x="3594" y="229666"/>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Acute pain and chronic pain syndrome</a:t>
          </a:r>
        </a:p>
      </dsp:txBody>
      <dsp:txXfrm>
        <a:off x="3594" y="229666"/>
        <a:ext cx="1946002" cy="1167601"/>
      </dsp:txXfrm>
    </dsp:sp>
    <dsp:sp modelId="{16761BF5-029B-448C-98C2-5FD6C08C0962}">
      <dsp:nvSpPr>
        <dsp:cNvPr id="0" name=""/>
        <dsp:cNvSpPr/>
      </dsp:nvSpPr>
      <dsp:spPr>
        <a:xfrm>
          <a:off x="2144196" y="229666"/>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Functional asplenia and infection</a:t>
          </a:r>
        </a:p>
      </dsp:txBody>
      <dsp:txXfrm>
        <a:off x="2144196" y="229666"/>
        <a:ext cx="1946002" cy="1167601"/>
      </dsp:txXfrm>
    </dsp:sp>
    <dsp:sp modelId="{72D32AE3-51D6-400D-951F-EACB4D66E19D}">
      <dsp:nvSpPr>
        <dsp:cNvPr id="0" name=""/>
        <dsp:cNvSpPr/>
      </dsp:nvSpPr>
      <dsp:spPr>
        <a:xfrm>
          <a:off x="4284798" y="229666"/>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Splenic sequestration</a:t>
          </a:r>
        </a:p>
      </dsp:txBody>
      <dsp:txXfrm>
        <a:off x="4284798" y="229666"/>
        <a:ext cx="1946002" cy="1167601"/>
      </dsp:txXfrm>
    </dsp:sp>
    <dsp:sp modelId="{FEE5F673-E08C-40DD-8327-74DF7BD7D8D5}">
      <dsp:nvSpPr>
        <dsp:cNvPr id="0" name=""/>
        <dsp:cNvSpPr/>
      </dsp:nvSpPr>
      <dsp:spPr>
        <a:xfrm>
          <a:off x="6425401" y="229666"/>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Acute chest syndrome</a:t>
          </a:r>
        </a:p>
      </dsp:txBody>
      <dsp:txXfrm>
        <a:off x="6425401" y="229666"/>
        <a:ext cx="1946002" cy="1167601"/>
      </dsp:txXfrm>
    </dsp:sp>
    <dsp:sp modelId="{82F5984D-3AF8-409E-ABF2-15AF6742858D}">
      <dsp:nvSpPr>
        <dsp:cNvPr id="0" name=""/>
        <dsp:cNvSpPr/>
      </dsp:nvSpPr>
      <dsp:spPr>
        <a:xfrm>
          <a:off x="8566003" y="229666"/>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Cerebrovascular disease and stroke</a:t>
          </a:r>
        </a:p>
      </dsp:txBody>
      <dsp:txXfrm>
        <a:off x="8566003" y="229666"/>
        <a:ext cx="1946002" cy="1167601"/>
      </dsp:txXfrm>
    </dsp:sp>
    <dsp:sp modelId="{CE4DF72E-9D6F-4F32-A642-21A76F15B4D8}">
      <dsp:nvSpPr>
        <dsp:cNvPr id="0" name=""/>
        <dsp:cNvSpPr/>
      </dsp:nvSpPr>
      <dsp:spPr>
        <a:xfrm>
          <a:off x="3594" y="1591868"/>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Neurocognitive deficits</a:t>
          </a:r>
        </a:p>
      </dsp:txBody>
      <dsp:txXfrm>
        <a:off x="3594" y="1591868"/>
        <a:ext cx="1946002" cy="1167601"/>
      </dsp:txXfrm>
    </dsp:sp>
    <dsp:sp modelId="{D4866C58-22E6-4A34-8119-607C5E760824}">
      <dsp:nvSpPr>
        <dsp:cNvPr id="0" name=""/>
        <dsp:cNvSpPr/>
      </dsp:nvSpPr>
      <dsp:spPr>
        <a:xfrm>
          <a:off x="2144196" y="1591868"/>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Retinopathy</a:t>
          </a:r>
        </a:p>
      </dsp:txBody>
      <dsp:txXfrm>
        <a:off x="2144196" y="1591868"/>
        <a:ext cx="1946002" cy="1167601"/>
      </dsp:txXfrm>
    </dsp:sp>
    <dsp:sp modelId="{844FA935-45D4-4F8A-A6DD-E13578C13C96}">
      <dsp:nvSpPr>
        <dsp:cNvPr id="0" name=""/>
        <dsp:cNvSpPr/>
      </dsp:nvSpPr>
      <dsp:spPr>
        <a:xfrm>
          <a:off x="4284798" y="1591868"/>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Priapism</a:t>
          </a:r>
        </a:p>
      </dsp:txBody>
      <dsp:txXfrm>
        <a:off x="4284798" y="1591868"/>
        <a:ext cx="1946002" cy="1167601"/>
      </dsp:txXfrm>
    </dsp:sp>
    <dsp:sp modelId="{643A1748-2381-479F-B070-409CBFDEF47B}">
      <dsp:nvSpPr>
        <dsp:cNvPr id="0" name=""/>
        <dsp:cNvSpPr/>
      </dsp:nvSpPr>
      <dsp:spPr>
        <a:xfrm>
          <a:off x="6425401" y="1591868"/>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Chronic lung disease</a:t>
          </a:r>
        </a:p>
      </dsp:txBody>
      <dsp:txXfrm>
        <a:off x="6425401" y="1591868"/>
        <a:ext cx="1946002" cy="1167601"/>
      </dsp:txXfrm>
    </dsp:sp>
    <dsp:sp modelId="{2CADAFF9-32CF-40A0-A6B3-E701B356CC46}">
      <dsp:nvSpPr>
        <dsp:cNvPr id="0" name=""/>
        <dsp:cNvSpPr/>
      </dsp:nvSpPr>
      <dsp:spPr>
        <a:xfrm>
          <a:off x="8566003" y="1591868"/>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Pulmonary hypertension </a:t>
          </a:r>
        </a:p>
      </dsp:txBody>
      <dsp:txXfrm>
        <a:off x="8566003" y="1591868"/>
        <a:ext cx="1946002" cy="1167601"/>
      </dsp:txXfrm>
    </dsp:sp>
    <dsp:sp modelId="{A2632940-012A-4707-9653-4C1AB5685C4A}">
      <dsp:nvSpPr>
        <dsp:cNvPr id="0" name=""/>
        <dsp:cNvSpPr/>
      </dsp:nvSpPr>
      <dsp:spPr>
        <a:xfrm>
          <a:off x="1073895" y="2954069"/>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Skin ulcers</a:t>
          </a:r>
        </a:p>
      </dsp:txBody>
      <dsp:txXfrm>
        <a:off x="1073895" y="2954069"/>
        <a:ext cx="1946002" cy="1167601"/>
      </dsp:txXfrm>
    </dsp:sp>
    <dsp:sp modelId="{1608A64E-8D7F-4C2F-AEFF-AC641551F1F8}">
      <dsp:nvSpPr>
        <dsp:cNvPr id="0" name=""/>
        <dsp:cNvSpPr/>
      </dsp:nvSpPr>
      <dsp:spPr>
        <a:xfrm>
          <a:off x="3214497" y="2954069"/>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Osteonecrosis</a:t>
          </a:r>
        </a:p>
      </dsp:txBody>
      <dsp:txXfrm>
        <a:off x="3214497" y="2954069"/>
        <a:ext cx="1946002" cy="1167601"/>
      </dsp:txXfrm>
    </dsp:sp>
    <dsp:sp modelId="{E5AE97DD-2407-42E1-A725-B55E2C914E5E}">
      <dsp:nvSpPr>
        <dsp:cNvPr id="0" name=""/>
        <dsp:cNvSpPr/>
      </dsp:nvSpPr>
      <dsp:spPr>
        <a:xfrm>
          <a:off x="5355100" y="2954069"/>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Chronic kidney disease</a:t>
          </a:r>
        </a:p>
      </dsp:txBody>
      <dsp:txXfrm>
        <a:off x="5355100" y="2954069"/>
        <a:ext cx="1946002" cy="1167601"/>
      </dsp:txXfrm>
    </dsp:sp>
    <dsp:sp modelId="{A5706F8A-471B-4093-95EF-4BA624E9096D}">
      <dsp:nvSpPr>
        <dsp:cNvPr id="0" name=""/>
        <dsp:cNvSpPr/>
      </dsp:nvSpPr>
      <dsp:spPr>
        <a:xfrm>
          <a:off x="7495702" y="2954069"/>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Venous  Thromboembolism</a:t>
          </a:r>
        </a:p>
      </dsp:txBody>
      <dsp:txXfrm>
        <a:off x="7495702" y="2954069"/>
        <a:ext cx="1946002" cy="1167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5916D-9CB6-4084-AEC4-C0BD9C743657}">
      <dsp:nvSpPr>
        <dsp:cNvPr id="0" name=""/>
        <dsp:cNvSpPr/>
      </dsp:nvSpPr>
      <dsp:spPr>
        <a:xfrm>
          <a:off x="659666" y="2363"/>
          <a:ext cx="1839930" cy="11039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Fever &gt;38.5</a:t>
          </a:r>
        </a:p>
      </dsp:txBody>
      <dsp:txXfrm>
        <a:off x="659666" y="2363"/>
        <a:ext cx="1839930" cy="1103958"/>
      </dsp:txXfrm>
    </dsp:sp>
    <dsp:sp modelId="{9AEE8636-C743-4671-81B1-92D92ABF8243}">
      <dsp:nvSpPr>
        <dsp:cNvPr id="0" name=""/>
        <dsp:cNvSpPr/>
      </dsp:nvSpPr>
      <dsp:spPr>
        <a:xfrm>
          <a:off x="2683590" y="2363"/>
          <a:ext cx="1839930" cy="11039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Hypoxia (PaO2&lt;60 mm Hg)</a:t>
          </a:r>
        </a:p>
      </dsp:txBody>
      <dsp:txXfrm>
        <a:off x="2683590" y="2363"/>
        <a:ext cx="1839930" cy="1103958"/>
      </dsp:txXfrm>
    </dsp:sp>
    <dsp:sp modelId="{D2F5D90B-C95B-438E-8A1A-31D98F59FD84}">
      <dsp:nvSpPr>
        <dsp:cNvPr id="0" name=""/>
        <dsp:cNvSpPr/>
      </dsp:nvSpPr>
      <dsp:spPr>
        <a:xfrm>
          <a:off x="659666" y="1290314"/>
          <a:ext cx="1839930" cy="11039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Cough</a:t>
          </a:r>
        </a:p>
      </dsp:txBody>
      <dsp:txXfrm>
        <a:off x="659666" y="1290314"/>
        <a:ext cx="1839930" cy="1103958"/>
      </dsp:txXfrm>
    </dsp:sp>
    <dsp:sp modelId="{0BB7E2C2-1AE8-4F07-B675-29C3AEE655BE}">
      <dsp:nvSpPr>
        <dsp:cNvPr id="0" name=""/>
        <dsp:cNvSpPr/>
      </dsp:nvSpPr>
      <dsp:spPr>
        <a:xfrm>
          <a:off x="2683590" y="1290314"/>
          <a:ext cx="1839930" cy="11039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Wheezing</a:t>
          </a:r>
        </a:p>
      </dsp:txBody>
      <dsp:txXfrm>
        <a:off x="2683590" y="1290314"/>
        <a:ext cx="1839930" cy="1103958"/>
      </dsp:txXfrm>
    </dsp:sp>
    <dsp:sp modelId="{826C810E-644D-44B9-B463-F9B0B3CD2B9A}">
      <dsp:nvSpPr>
        <dsp:cNvPr id="0" name=""/>
        <dsp:cNvSpPr/>
      </dsp:nvSpPr>
      <dsp:spPr>
        <a:xfrm>
          <a:off x="659666" y="2578266"/>
          <a:ext cx="1839930" cy="11039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Tachypnea</a:t>
          </a:r>
        </a:p>
      </dsp:txBody>
      <dsp:txXfrm>
        <a:off x="659666" y="2578266"/>
        <a:ext cx="1839930" cy="1103958"/>
      </dsp:txXfrm>
    </dsp:sp>
    <dsp:sp modelId="{BAF6EBFB-5D06-4EE9-ABA0-7CE46A1D6786}">
      <dsp:nvSpPr>
        <dsp:cNvPr id="0" name=""/>
        <dsp:cNvSpPr/>
      </dsp:nvSpPr>
      <dsp:spPr>
        <a:xfrm>
          <a:off x="2683590" y="2578266"/>
          <a:ext cx="1839930" cy="11039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Chest Pain</a:t>
          </a:r>
        </a:p>
      </dsp:txBody>
      <dsp:txXfrm>
        <a:off x="2683590" y="2578266"/>
        <a:ext cx="1839930" cy="1103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7444D-34B3-431E-BA5E-674691A18FEA}">
      <dsp:nvSpPr>
        <dsp:cNvPr id="0" name=""/>
        <dsp:cNvSpPr/>
      </dsp:nvSpPr>
      <dsp:spPr>
        <a:xfrm>
          <a:off x="582645"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Infection</a:t>
          </a:r>
        </a:p>
      </dsp:txBody>
      <dsp:txXfrm>
        <a:off x="582645" y="1178"/>
        <a:ext cx="2174490" cy="1304694"/>
      </dsp:txXfrm>
    </dsp:sp>
    <dsp:sp modelId="{67E31F2B-9ECD-423A-88F8-B3C32596B32D}">
      <dsp:nvSpPr>
        <dsp:cNvPr id="0" name=""/>
        <dsp:cNvSpPr/>
      </dsp:nvSpPr>
      <dsp:spPr>
        <a:xfrm>
          <a:off x="2974584"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Dehydration</a:t>
          </a:r>
        </a:p>
      </dsp:txBody>
      <dsp:txXfrm>
        <a:off x="2974584" y="1178"/>
        <a:ext cx="2174490" cy="1304694"/>
      </dsp:txXfrm>
    </dsp:sp>
    <dsp:sp modelId="{63611EB6-2E85-4781-B724-84CA100D36D4}">
      <dsp:nvSpPr>
        <dsp:cNvPr id="0" name=""/>
        <dsp:cNvSpPr/>
      </dsp:nvSpPr>
      <dsp:spPr>
        <a:xfrm>
          <a:off x="5366524"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Hypoxia</a:t>
          </a:r>
        </a:p>
      </dsp:txBody>
      <dsp:txXfrm>
        <a:off x="5366524" y="1178"/>
        <a:ext cx="2174490" cy="1304694"/>
      </dsp:txXfrm>
    </dsp:sp>
    <dsp:sp modelId="{4C989320-A867-4D11-B56E-EF20EACF7324}">
      <dsp:nvSpPr>
        <dsp:cNvPr id="0" name=""/>
        <dsp:cNvSpPr/>
      </dsp:nvSpPr>
      <dsp:spPr>
        <a:xfrm>
          <a:off x="7758464"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Extreme physical exercise</a:t>
          </a:r>
        </a:p>
      </dsp:txBody>
      <dsp:txXfrm>
        <a:off x="7758464" y="1178"/>
        <a:ext cx="2174490" cy="1304694"/>
      </dsp:txXfrm>
    </dsp:sp>
    <dsp:sp modelId="{C3F0F0FA-7615-4EF4-B8E5-A178AC49AA17}">
      <dsp:nvSpPr>
        <dsp:cNvPr id="0" name=""/>
        <dsp:cNvSpPr/>
      </dsp:nvSpPr>
      <dsp:spPr>
        <a:xfrm>
          <a:off x="582645"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Psychological stress</a:t>
          </a:r>
        </a:p>
      </dsp:txBody>
      <dsp:txXfrm>
        <a:off x="582645" y="1523321"/>
        <a:ext cx="2174490" cy="1304694"/>
      </dsp:txXfrm>
    </dsp:sp>
    <dsp:sp modelId="{6CBE48C1-AB7D-4294-8A58-5FEE9A39DF05}">
      <dsp:nvSpPr>
        <dsp:cNvPr id="0" name=""/>
        <dsp:cNvSpPr/>
      </dsp:nvSpPr>
      <dsp:spPr>
        <a:xfrm>
          <a:off x="2974584"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Alcohol</a:t>
          </a:r>
        </a:p>
      </dsp:txBody>
      <dsp:txXfrm>
        <a:off x="2974584" y="1523321"/>
        <a:ext cx="2174490" cy="1304694"/>
      </dsp:txXfrm>
    </dsp:sp>
    <dsp:sp modelId="{05038874-8765-47DC-AF26-B2BDE689DDCA}">
      <dsp:nvSpPr>
        <dsp:cNvPr id="0" name=""/>
        <dsp:cNvSpPr/>
      </dsp:nvSpPr>
      <dsp:spPr>
        <a:xfrm>
          <a:off x="5366524"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Acidosis</a:t>
          </a:r>
        </a:p>
      </dsp:txBody>
      <dsp:txXfrm>
        <a:off x="5366524" y="1523321"/>
        <a:ext cx="2174490" cy="1304694"/>
      </dsp:txXfrm>
    </dsp:sp>
    <dsp:sp modelId="{D7E87AAC-B6D8-440B-BE54-D7B761247A7E}">
      <dsp:nvSpPr>
        <dsp:cNvPr id="0" name=""/>
        <dsp:cNvSpPr/>
      </dsp:nvSpPr>
      <dsp:spPr>
        <a:xfrm>
          <a:off x="7758464"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Pregnancy</a:t>
          </a:r>
        </a:p>
      </dsp:txBody>
      <dsp:txXfrm>
        <a:off x="7758464" y="1523321"/>
        <a:ext cx="2174490" cy="1304694"/>
      </dsp:txXfrm>
    </dsp:sp>
    <dsp:sp modelId="{5600BE8B-0362-4194-B2A4-A468959E9401}">
      <dsp:nvSpPr>
        <dsp:cNvPr id="0" name=""/>
        <dsp:cNvSpPr/>
      </dsp:nvSpPr>
      <dsp:spPr>
        <a:xfrm>
          <a:off x="4170554" y="3045465"/>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Cold Weather</a:t>
          </a:r>
        </a:p>
      </dsp:txBody>
      <dsp:txXfrm>
        <a:off x="4170554" y="3045465"/>
        <a:ext cx="2174490" cy="1304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C7FA7-BC67-42EB-B68C-D94943FD865A}">
      <dsp:nvSpPr>
        <dsp:cNvPr id="0" name=""/>
        <dsp:cNvSpPr/>
      </dsp:nvSpPr>
      <dsp:spPr>
        <a:xfrm>
          <a:off x="0" y="524133"/>
          <a:ext cx="2918936" cy="185352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38246-6870-4074-B625-67813EF41A07}">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All patients should be on disease targeted therapy</a:t>
          </a:r>
        </a:p>
      </dsp:txBody>
      <dsp:txXfrm>
        <a:off x="378614" y="886531"/>
        <a:ext cx="2810360" cy="1744948"/>
      </dsp:txXfrm>
    </dsp:sp>
    <dsp:sp modelId="{CD254033-0E50-453A-B517-52C4EDE7F9DB}">
      <dsp:nvSpPr>
        <dsp:cNvPr id="0" name=""/>
        <dsp:cNvSpPr/>
      </dsp:nvSpPr>
      <dsp:spPr>
        <a:xfrm>
          <a:off x="3567588" y="524133"/>
          <a:ext cx="2918936" cy="185352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B9C9F-7649-4494-AAF0-34E01D92667D}">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There is no magic lab to diagnose acute pain crisis </a:t>
          </a:r>
        </a:p>
      </dsp:txBody>
      <dsp:txXfrm>
        <a:off x="3946203" y="886531"/>
        <a:ext cx="2810360" cy="1744948"/>
      </dsp:txXfrm>
    </dsp:sp>
    <dsp:sp modelId="{F5181BA3-566C-4C46-8D3B-FF0A79DABA07}">
      <dsp:nvSpPr>
        <dsp:cNvPr id="0" name=""/>
        <dsp:cNvSpPr/>
      </dsp:nvSpPr>
      <dsp:spPr>
        <a:xfrm>
          <a:off x="7135177" y="524133"/>
          <a:ext cx="2918936" cy="185352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4E9E20-DB33-4B12-89AB-F75262946AB2}">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Exchange RBC transfusions for severe acute chest syndrome and stroke</a:t>
          </a:r>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BB5B6-6A65-441E-A4BC-58A64D95EE18}" type="datetimeFigureOut">
              <a:rPr lang="en-US" smtClean="0"/>
              <a:t>9/15/25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A6800-ABCF-4EAF-B9FB-A9DC64F206DB}" type="slidenum">
              <a:rPr lang="en-US" smtClean="0"/>
              <a:t>‹#›</a:t>
            </a:fld>
            <a:endParaRPr lang="en-US"/>
          </a:p>
        </p:txBody>
      </p:sp>
    </p:spTree>
    <p:extLst>
      <p:ext uri="{BB962C8B-B14F-4D97-AF65-F5344CB8AC3E}">
        <p14:creationId xmlns:p14="http://schemas.microsoft.com/office/powerpoint/2010/main" val="3022465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8A6800-ABCF-4EAF-B9FB-A9DC64F206DB}" type="slidenum">
              <a:rPr lang="en-US" smtClean="0"/>
              <a:t>3</a:t>
            </a:fld>
            <a:endParaRPr lang="en-US"/>
          </a:p>
        </p:txBody>
      </p:sp>
    </p:spTree>
    <p:extLst>
      <p:ext uri="{BB962C8B-B14F-4D97-AF65-F5344CB8AC3E}">
        <p14:creationId xmlns:p14="http://schemas.microsoft.com/office/powerpoint/2010/main" val="346472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5 An integral component of an individual living with SCD is the perceived inadequacy of many health care systems,115 underscored by stigma, bias, bidirectional</a:t>
            </a:r>
          </a:p>
          <a:p>
            <a:r>
              <a:rPr lang="en-US" sz="1400" dirty="0"/>
              <a:t>mistrust, lack of widespread use of evidence-based guidelines,</a:t>
            </a:r>
          </a:p>
          <a:p>
            <a:r>
              <a:rPr lang="en-US" sz="1400" dirty="0"/>
              <a:t>paucity of therapeutic options, and poor access to SCD clinical</a:t>
            </a:r>
          </a:p>
          <a:p>
            <a:r>
              <a:rPr lang="en-US" sz="1400" dirty="0"/>
              <a:t>trials.114 In the US, structural systemic injustices and racism </a:t>
            </a:r>
            <a:r>
              <a:rPr lang="en-US" sz="1400" dirty="0" err="1"/>
              <a:t>experienced</a:t>
            </a:r>
            <a:r>
              <a:rPr lang="en-US" sz="1400" dirty="0"/>
              <a:t> by the Black population have perpetuated the disparate </a:t>
            </a:r>
            <a:r>
              <a:rPr lang="en-US" sz="1400" dirty="0" err="1"/>
              <a:t>outcomes</a:t>
            </a:r>
            <a:r>
              <a:rPr lang="en-US" sz="1400" dirty="0"/>
              <a:t> seen in individuals with SCD, as evidenced by the disparate funding between cystic fibrosis and SCD, resulting in fewer </a:t>
            </a:r>
            <a:r>
              <a:rPr lang="en-US" sz="1400" dirty="0" err="1"/>
              <a:t>treatments</a:t>
            </a:r>
            <a:r>
              <a:rPr lang="en-US" sz="1400" dirty="0"/>
              <a:t> and comprehensive care centers, and the inaccurate belief that Black patients perceive pain less than White patients.</a:t>
            </a:r>
            <a:endParaRPr lang="en-US" dirty="0"/>
          </a:p>
        </p:txBody>
      </p:sp>
      <p:sp>
        <p:nvSpPr>
          <p:cNvPr id="4" name="Slide Number Placeholder 3"/>
          <p:cNvSpPr>
            <a:spLocks noGrp="1"/>
          </p:cNvSpPr>
          <p:nvPr>
            <p:ph type="sldNum" sz="quarter" idx="5"/>
          </p:nvPr>
        </p:nvSpPr>
        <p:spPr/>
        <p:txBody>
          <a:bodyPr/>
          <a:lstStyle/>
          <a:p>
            <a:fld id="{298A6800-ABCF-4EAF-B9FB-A9DC64F206DB}" type="slidenum">
              <a:rPr lang="en-US" smtClean="0"/>
              <a:t>4</a:t>
            </a:fld>
            <a:endParaRPr lang="en-US"/>
          </a:p>
        </p:txBody>
      </p:sp>
    </p:spTree>
    <p:extLst>
      <p:ext uri="{BB962C8B-B14F-4D97-AF65-F5344CB8AC3E}">
        <p14:creationId xmlns:p14="http://schemas.microsoft.com/office/powerpoint/2010/main" val="339736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 </a:t>
            </a:r>
            <a:r>
              <a:rPr lang="en-US" sz="1600" dirty="0" err="1"/>
              <a:t>HbS</a:t>
            </a:r>
            <a:r>
              <a:rPr lang="en-US" sz="1600" dirty="0"/>
              <a:t> polymerizes when deoxygenated, inducing recurrent red blood cell (RBC) sickling and hemolysis. The sickled RBCs interact with white blood cells and platelets on vascular endothelium via adhesion molecules which leads to </a:t>
            </a:r>
            <a:r>
              <a:rPr lang="en-US" sz="1600" dirty="0" err="1"/>
              <a:t>vaso</a:t>
            </a:r>
            <a:r>
              <a:rPr lang="en-US" sz="1600" dirty="0"/>
              <a:t>-occlusion. The free Hb and heme released from RBC hemolysis trigger endothelial dysfunction due to depletion of nitric oxide and resultant vasoconstriction. The dual processes of </a:t>
            </a:r>
            <a:r>
              <a:rPr lang="en-US" sz="1600" dirty="0" err="1"/>
              <a:t>vaso</a:t>
            </a:r>
            <a:r>
              <a:rPr lang="en-US" sz="1600" dirty="0"/>
              <a:t>-occlusion and endothelial dysfunction activate inflammatory responses, via increased cytokines and reactive oxygen species, which perpetuates further </a:t>
            </a:r>
            <a:r>
              <a:rPr lang="en-US" sz="1600" dirty="0" err="1"/>
              <a:t>vaso</a:t>
            </a:r>
            <a:r>
              <a:rPr lang="en-US" sz="1600" dirty="0"/>
              <a:t>-occlusion.</a:t>
            </a:r>
          </a:p>
        </p:txBody>
      </p:sp>
      <p:sp>
        <p:nvSpPr>
          <p:cNvPr id="4" name="Slide Number Placeholder 3"/>
          <p:cNvSpPr>
            <a:spLocks noGrp="1"/>
          </p:cNvSpPr>
          <p:nvPr>
            <p:ph type="sldNum" sz="quarter" idx="5"/>
          </p:nvPr>
        </p:nvSpPr>
        <p:spPr/>
        <p:txBody>
          <a:bodyPr/>
          <a:lstStyle/>
          <a:p>
            <a:fld id="{298A6800-ABCF-4EAF-B9FB-A9DC64F206DB}" type="slidenum">
              <a:rPr lang="en-US" smtClean="0"/>
              <a:t>5</a:t>
            </a:fld>
            <a:endParaRPr lang="en-US"/>
          </a:p>
        </p:txBody>
      </p:sp>
    </p:spTree>
    <p:extLst>
      <p:ext uri="{BB962C8B-B14F-4D97-AF65-F5344CB8AC3E}">
        <p14:creationId xmlns:p14="http://schemas.microsoft.com/office/powerpoint/2010/main" val="258362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Fetal Hgb inhibits Hgb S polymerization, reducing red cell rigidity and </a:t>
            </a:r>
            <a:r>
              <a:rPr lang="en-US" sz="1600" dirty="0" err="1"/>
              <a:t>hemolysisa</a:t>
            </a:r>
            <a:r>
              <a:rPr lang="en-US" sz="1600" dirty="0"/>
              <a:t>. </a:t>
            </a:r>
          </a:p>
          <a:p>
            <a:endParaRPr lang="en-US" sz="1600" dirty="0"/>
          </a:p>
          <a:p>
            <a:r>
              <a:rPr lang="en-US" sz="1600" dirty="0"/>
              <a:t>Hydroxyurea also increases nitric oxide, decreases red cell adhesion and decreases leukocytes that contribute to </a:t>
            </a:r>
            <a:r>
              <a:rPr lang="en-US" sz="1600" dirty="0" err="1"/>
              <a:t>vasocclusion</a:t>
            </a:r>
            <a:endParaRPr lang="en-US" sz="1600" dirty="0"/>
          </a:p>
          <a:p>
            <a:endParaRPr lang="en-US" sz="1600" dirty="0"/>
          </a:p>
        </p:txBody>
      </p:sp>
      <p:sp>
        <p:nvSpPr>
          <p:cNvPr id="4" name="Slide Number Placeholder 3"/>
          <p:cNvSpPr>
            <a:spLocks noGrp="1"/>
          </p:cNvSpPr>
          <p:nvPr>
            <p:ph type="sldNum" sz="quarter" idx="5"/>
          </p:nvPr>
        </p:nvSpPr>
        <p:spPr/>
        <p:txBody>
          <a:bodyPr/>
          <a:lstStyle/>
          <a:p>
            <a:fld id="{298A6800-ABCF-4EAF-B9FB-A9DC64F206DB}" type="slidenum">
              <a:rPr lang="en-US" smtClean="0"/>
              <a:t>31</a:t>
            </a:fld>
            <a:endParaRPr lang="en-US"/>
          </a:p>
        </p:txBody>
      </p:sp>
    </p:spTree>
    <p:extLst>
      <p:ext uri="{BB962C8B-B14F-4D97-AF65-F5344CB8AC3E}">
        <p14:creationId xmlns:p14="http://schemas.microsoft.com/office/powerpoint/2010/main" val="35755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7DD-1CA4-6953-9C73-C0B47A5AE4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182462-9873-43D7-F7A9-F78263C5C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23D4C7-FA0F-221E-6738-136B60B0038A}"/>
              </a:ext>
            </a:extLst>
          </p:cNvPr>
          <p:cNvSpPr>
            <a:spLocks noGrp="1"/>
          </p:cNvSpPr>
          <p:nvPr>
            <p:ph type="dt" sz="half" idx="10"/>
          </p:nvPr>
        </p:nvSpPr>
        <p:spPr/>
        <p:txBody>
          <a:bodyPr/>
          <a:lstStyle/>
          <a:p>
            <a:fld id="{6E9B769D-C4EE-43D7-840E-BF40F06367BF}" type="datetimeFigureOut">
              <a:rPr lang="en-US" smtClean="0"/>
              <a:t>9/15/25</a:t>
            </a:fld>
            <a:endParaRPr lang="en-US"/>
          </a:p>
        </p:txBody>
      </p:sp>
      <p:sp>
        <p:nvSpPr>
          <p:cNvPr id="5" name="Footer Placeholder 4">
            <a:extLst>
              <a:ext uri="{FF2B5EF4-FFF2-40B4-BE49-F238E27FC236}">
                <a16:creationId xmlns:a16="http://schemas.microsoft.com/office/drawing/2014/main" id="{4B6CF19B-C210-3870-07FB-BBD465945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B5B57-022D-54B8-BD52-21ECD5C554FD}"/>
              </a:ext>
            </a:extLst>
          </p:cNvPr>
          <p:cNvSpPr>
            <a:spLocks noGrp="1"/>
          </p:cNvSpPr>
          <p:nvPr>
            <p:ph type="sldNum" sz="quarter" idx="12"/>
          </p:nvPr>
        </p:nvSpPr>
        <p:spPr/>
        <p:txBody>
          <a:bodyPr/>
          <a:lstStyle/>
          <a:p>
            <a:fld id="{2581F3F3-A65E-4796-AC30-E0AC29CFED5B}" type="slidenum">
              <a:rPr lang="en-US" smtClean="0"/>
              <a:t>‹#›</a:t>
            </a:fld>
            <a:endParaRPr lang="en-US"/>
          </a:p>
        </p:txBody>
      </p:sp>
    </p:spTree>
    <p:extLst>
      <p:ext uri="{BB962C8B-B14F-4D97-AF65-F5344CB8AC3E}">
        <p14:creationId xmlns:p14="http://schemas.microsoft.com/office/powerpoint/2010/main" val="1813291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7B36-9307-4398-35B2-6C946FF5FB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8E896A-106B-C269-4B46-43A4DB8AF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E1D83-E8F7-DE91-0E83-EDCA33812943}"/>
              </a:ext>
            </a:extLst>
          </p:cNvPr>
          <p:cNvSpPr>
            <a:spLocks noGrp="1"/>
          </p:cNvSpPr>
          <p:nvPr>
            <p:ph type="dt" sz="half" idx="10"/>
          </p:nvPr>
        </p:nvSpPr>
        <p:spPr/>
        <p:txBody>
          <a:bodyPr/>
          <a:lstStyle/>
          <a:p>
            <a:fld id="{6E9B769D-C4EE-43D7-840E-BF40F06367BF}" type="datetimeFigureOut">
              <a:rPr lang="en-US" smtClean="0"/>
              <a:t>9/15/25</a:t>
            </a:fld>
            <a:endParaRPr lang="en-US"/>
          </a:p>
        </p:txBody>
      </p:sp>
      <p:sp>
        <p:nvSpPr>
          <p:cNvPr id="5" name="Footer Placeholder 4">
            <a:extLst>
              <a:ext uri="{FF2B5EF4-FFF2-40B4-BE49-F238E27FC236}">
                <a16:creationId xmlns:a16="http://schemas.microsoft.com/office/drawing/2014/main" id="{8BE7D153-48DE-DA53-BD19-B4A976867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2BD60-1025-19A3-14FF-28F56414FC0A}"/>
              </a:ext>
            </a:extLst>
          </p:cNvPr>
          <p:cNvSpPr>
            <a:spLocks noGrp="1"/>
          </p:cNvSpPr>
          <p:nvPr>
            <p:ph type="sldNum" sz="quarter" idx="12"/>
          </p:nvPr>
        </p:nvSpPr>
        <p:spPr/>
        <p:txBody>
          <a:bodyPr/>
          <a:lstStyle/>
          <a:p>
            <a:fld id="{2581F3F3-A65E-4796-AC30-E0AC29CFED5B}" type="slidenum">
              <a:rPr lang="en-US" smtClean="0"/>
              <a:t>‹#›</a:t>
            </a:fld>
            <a:endParaRPr lang="en-US"/>
          </a:p>
        </p:txBody>
      </p:sp>
    </p:spTree>
    <p:extLst>
      <p:ext uri="{BB962C8B-B14F-4D97-AF65-F5344CB8AC3E}">
        <p14:creationId xmlns:p14="http://schemas.microsoft.com/office/powerpoint/2010/main" val="370027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5A7791-5713-237D-996A-D5BE4E4F89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E122E5-00BD-63CB-EE06-CB70CA9E67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FCCF8-B1AD-5668-8F6E-DBD8A6FCA80D}"/>
              </a:ext>
            </a:extLst>
          </p:cNvPr>
          <p:cNvSpPr>
            <a:spLocks noGrp="1"/>
          </p:cNvSpPr>
          <p:nvPr>
            <p:ph type="dt" sz="half" idx="10"/>
          </p:nvPr>
        </p:nvSpPr>
        <p:spPr/>
        <p:txBody>
          <a:bodyPr/>
          <a:lstStyle/>
          <a:p>
            <a:fld id="{6E9B769D-C4EE-43D7-840E-BF40F06367BF}" type="datetimeFigureOut">
              <a:rPr lang="en-US" smtClean="0"/>
              <a:t>9/15/25</a:t>
            </a:fld>
            <a:endParaRPr lang="en-US"/>
          </a:p>
        </p:txBody>
      </p:sp>
      <p:sp>
        <p:nvSpPr>
          <p:cNvPr id="5" name="Footer Placeholder 4">
            <a:extLst>
              <a:ext uri="{FF2B5EF4-FFF2-40B4-BE49-F238E27FC236}">
                <a16:creationId xmlns:a16="http://schemas.microsoft.com/office/drawing/2014/main" id="{542BB516-EF3B-FF7A-E1CA-01AF0BE7C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3DF3E-C22C-05C6-8138-DEE07D3305B4}"/>
              </a:ext>
            </a:extLst>
          </p:cNvPr>
          <p:cNvSpPr>
            <a:spLocks noGrp="1"/>
          </p:cNvSpPr>
          <p:nvPr>
            <p:ph type="sldNum" sz="quarter" idx="12"/>
          </p:nvPr>
        </p:nvSpPr>
        <p:spPr/>
        <p:txBody>
          <a:bodyPr/>
          <a:lstStyle/>
          <a:p>
            <a:fld id="{2581F3F3-A65E-4796-AC30-E0AC29CFED5B}" type="slidenum">
              <a:rPr lang="en-US" smtClean="0"/>
              <a:t>‹#›</a:t>
            </a:fld>
            <a:endParaRPr lang="en-US"/>
          </a:p>
        </p:txBody>
      </p:sp>
    </p:spTree>
    <p:extLst>
      <p:ext uri="{BB962C8B-B14F-4D97-AF65-F5344CB8AC3E}">
        <p14:creationId xmlns:p14="http://schemas.microsoft.com/office/powerpoint/2010/main" val="235876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E011-9B56-8144-F27C-7AD2CB616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7416E-75FF-A2E0-F18A-60947DB680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831F9-B89E-9528-B343-57EC3D729BF8}"/>
              </a:ext>
            </a:extLst>
          </p:cNvPr>
          <p:cNvSpPr>
            <a:spLocks noGrp="1"/>
          </p:cNvSpPr>
          <p:nvPr>
            <p:ph type="dt" sz="half" idx="10"/>
          </p:nvPr>
        </p:nvSpPr>
        <p:spPr/>
        <p:txBody>
          <a:bodyPr/>
          <a:lstStyle/>
          <a:p>
            <a:fld id="{6E9B769D-C4EE-43D7-840E-BF40F06367BF}" type="datetimeFigureOut">
              <a:rPr lang="en-US" smtClean="0"/>
              <a:t>9/15/25</a:t>
            </a:fld>
            <a:endParaRPr lang="en-US"/>
          </a:p>
        </p:txBody>
      </p:sp>
      <p:sp>
        <p:nvSpPr>
          <p:cNvPr id="5" name="Footer Placeholder 4">
            <a:extLst>
              <a:ext uri="{FF2B5EF4-FFF2-40B4-BE49-F238E27FC236}">
                <a16:creationId xmlns:a16="http://schemas.microsoft.com/office/drawing/2014/main" id="{6A4107C6-10DA-0731-D6FD-F11448864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CF200-1030-08F4-3811-79B0B8EC3EC9}"/>
              </a:ext>
            </a:extLst>
          </p:cNvPr>
          <p:cNvSpPr>
            <a:spLocks noGrp="1"/>
          </p:cNvSpPr>
          <p:nvPr>
            <p:ph type="sldNum" sz="quarter" idx="12"/>
          </p:nvPr>
        </p:nvSpPr>
        <p:spPr/>
        <p:txBody>
          <a:bodyPr/>
          <a:lstStyle/>
          <a:p>
            <a:fld id="{2581F3F3-A65E-4796-AC30-E0AC29CFED5B}" type="slidenum">
              <a:rPr lang="en-US" smtClean="0"/>
              <a:t>‹#›</a:t>
            </a:fld>
            <a:endParaRPr lang="en-US"/>
          </a:p>
        </p:txBody>
      </p:sp>
    </p:spTree>
    <p:extLst>
      <p:ext uri="{BB962C8B-B14F-4D97-AF65-F5344CB8AC3E}">
        <p14:creationId xmlns:p14="http://schemas.microsoft.com/office/powerpoint/2010/main" val="180604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9D6D-7AE7-FF59-B73F-BD6025ECA7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DA64CD-99A3-767D-F36A-33D1CF7704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05E5D-4F32-B652-A017-9DD8AE12CF6F}"/>
              </a:ext>
            </a:extLst>
          </p:cNvPr>
          <p:cNvSpPr>
            <a:spLocks noGrp="1"/>
          </p:cNvSpPr>
          <p:nvPr>
            <p:ph type="dt" sz="half" idx="10"/>
          </p:nvPr>
        </p:nvSpPr>
        <p:spPr/>
        <p:txBody>
          <a:bodyPr/>
          <a:lstStyle/>
          <a:p>
            <a:fld id="{6E9B769D-C4EE-43D7-840E-BF40F06367BF}" type="datetimeFigureOut">
              <a:rPr lang="en-US" smtClean="0"/>
              <a:t>9/15/25</a:t>
            </a:fld>
            <a:endParaRPr lang="en-US"/>
          </a:p>
        </p:txBody>
      </p:sp>
      <p:sp>
        <p:nvSpPr>
          <p:cNvPr id="5" name="Footer Placeholder 4">
            <a:extLst>
              <a:ext uri="{FF2B5EF4-FFF2-40B4-BE49-F238E27FC236}">
                <a16:creationId xmlns:a16="http://schemas.microsoft.com/office/drawing/2014/main" id="{E401B346-9898-C3F8-DC48-CD729B99B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CCCA2-F164-2B32-C357-03161A502057}"/>
              </a:ext>
            </a:extLst>
          </p:cNvPr>
          <p:cNvSpPr>
            <a:spLocks noGrp="1"/>
          </p:cNvSpPr>
          <p:nvPr>
            <p:ph type="sldNum" sz="quarter" idx="12"/>
          </p:nvPr>
        </p:nvSpPr>
        <p:spPr/>
        <p:txBody>
          <a:bodyPr/>
          <a:lstStyle/>
          <a:p>
            <a:fld id="{2581F3F3-A65E-4796-AC30-E0AC29CFED5B}" type="slidenum">
              <a:rPr lang="en-US" smtClean="0"/>
              <a:t>‹#›</a:t>
            </a:fld>
            <a:endParaRPr lang="en-US"/>
          </a:p>
        </p:txBody>
      </p:sp>
    </p:spTree>
    <p:extLst>
      <p:ext uri="{BB962C8B-B14F-4D97-AF65-F5344CB8AC3E}">
        <p14:creationId xmlns:p14="http://schemas.microsoft.com/office/powerpoint/2010/main" val="113185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8F5D-8F88-DE9D-CB9D-33F482670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EA85D4-F5C5-8521-C907-7788E27F71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DAFED1-65C6-4A9A-134D-5BFED4FF2A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7A9B0-E5B5-434C-3446-BFF98C74028B}"/>
              </a:ext>
            </a:extLst>
          </p:cNvPr>
          <p:cNvSpPr>
            <a:spLocks noGrp="1"/>
          </p:cNvSpPr>
          <p:nvPr>
            <p:ph type="dt" sz="half" idx="10"/>
          </p:nvPr>
        </p:nvSpPr>
        <p:spPr/>
        <p:txBody>
          <a:bodyPr/>
          <a:lstStyle/>
          <a:p>
            <a:fld id="{6E9B769D-C4EE-43D7-840E-BF40F06367BF}" type="datetimeFigureOut">
              <a:rPr lang="en-US" smtClean="0"/>
              <a:t>9/15/25</a:t>
            </a:fld>
            <a:endParaRPr lang="en-US"/>
          </a:p>
        </p:txBody>
      </p:sp>
      <p:sp>
        <p:nvSpPr>
          <p:cNvPr id="6" name="Footer Placeholder 5">
            <a:extLst>
              <a:ext uri="{FF2B5EF4-FFF2-40B4-BE49-F238E27FC236}">
                <a16:creationId xmlns:a16="http://schemas.microsoft.com/office/drawing/2014/main" id="{1637401E-23D8-08A2-8CF5-3484FBAF23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C5DAB-71AB-F705-961B-9483B3DAC7F5}"/>
              </a:ext>
            </a:extLst>
          </p:cNvPr>
          <p:cNvSpPr>
            <a:spLocks noGrp="1"/>
          </p:cNvSpPr>
          <p:nvPr>
            <p:ph type="sldNum" sz="quarter" idx="12"/>
          </p:nvPr>
        </p:nvSpPr>
        <p:spPr/>
        <p:txBody>
          <a:bodyPr/>
          <a:lstStyle/>
          <a:p>
            <a:fld id="{2581F3F3-A65E-4796-AC30-E0AC29CFED5B}" type="slidenum">
              <a:rPr lang="en-US" smtClean="0"/>
              <a:t>‹#›</a:t>
            </a:fld>
            <a:endParaRPr lang="en-US"/>
          </a:p>
        </p:txBody>
      </p:sp>
    </p:spTree>
    <p:extLst>
      <p:ext uri="{BB962C8B-B14F-4D97-AF65-F5344CB8AC3E}">
        <p14:creationId xmlns:p14="http://schemas.microsoft.com/office/powerpoint/2010/main" val="282820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CA74-1F6A-E5AF-EABC-50FFE8156B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C43DCB-15B5-6616-1688-25FEC78C9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69F7B0-3F5E-7773-BC03-83E9129DCB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C43820-28F8-1802-E0C7-BD5B12E6A3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450C65-9FD3-1AD7-501D-F271F762C2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31EECD-237A-8667-013A-E18A751A4F14}"/>
              </a:ext>
            </a:extLst>
          </p:cNvPr>
          <p:cNvSpPr>
            <a:spLocks noGrp="1"/>
          </p:cNvSpPr>
          <p:nvPr>
            <p:ph type="dt" sz="half" idx="10"/>
          </p:nvPr>
        </p:nvSpPr>
        <p:spPr/>
        <p:txBody>
          <a:bodyPr/>
          <a:lstStyle/>
          <a:p>
            <a:fld id="{6E9B769D-C4EE-43D7-840E-BF40F06367BF}" type="datetimeFigureOut">
              <a:rPr lang="en-US" smtClean="0"/>
              <a:t>9/15/25</a:t>
            </a:fld>
            <a:endParaRPr lang="en-US"/>
          </a:p>
        </p:txBody>
      </p:sp>
      <p:sp>
        <p:nvSpPr>
          <p:cNvPr id="8" name="Footer Placeholder 7">
            <a:extLst>
              <a:ext uri="{FF2B5EF4-FFF2-40B4-BE49-F238E27FC236}">
                <a16:creationId xmlns:a16="http://schemas.microsoft.com/office/drawing/2014/main" id="{D3DA0690-715A-EB72-0F81-FFF3B63320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10B729-8BA5-681A-76BD-6BE7663852C6}"/>
              </a:ext>
            </a:extLst>
          </p:cNvPr>
          <p:cNvSpPr>
            <a:spLocks noGrp="1"/>
          </p:cNvSpPr>
          <p:nvPr>
            <p:ph type="sldNum" sz="quarter" idx="12"/>
          </p:nvPr>
        </p:nvSpPr>
        <p:spPr/>
        <p:txBody>
          <a:bodyPr/>
          <a:lstStyle/>
          <a:p>
            <a:fld id="{2581F3F3-A65E-4796-AC30-E0AC29CFED5B}" type="slidenum">
              <a:rPr lang="en-US" smtClean="0"/>
              <a:t>‹#›</a:t>
            </a:fld>
            <a:endParaRPr lang="en-US"/>
          </a:p>
        </p:txBody>
      </p:sp>
    </p:spTree>
    <p:extLst>
      <p:ext uri="{BB962C8B-B14F-4D97-AF65-F5344CB8AC3E}">
        <p14:creationId xmlns:p14="http://schemas.microsoft.com/office/powerpoint/2010/main" val="138323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BBEB-16ED-8FE6-9083-9C721AA350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8C83D6-B2F0-7BA5-98D1-ACFF1AC9AC2B}"/>
              </a:ext>
            </a:extLst>
          </p:cNvPr>
          <p:cNvSpPr>
            <a:spLocks noGrp="1"/>
          </p:cNvSpPr>
          <p:nvPr>
            <p:ph type="dt" sz="half" idx="10"/>
          </p:nvPr>
        </p:nvSpPr>
        <p:spPr/>
        <p:txBody>
          <a:bodyPr/>
          <a:lstStyle/>
          <a:p>
            <a:fld id="{6E9B769D-C4EE-43D7-840E-BF40F06367BF}" type="datetimeFigureOut">
              <a:rPr lang="en-US" smtClean="0"/>
              <a:t>9/15/25</a:t>
            </a:fld>
            <a:endParaRPr lang="en-US"/>
          </a:p>
        </p:txBody>
      </p:sp>
      <p:sp>
        <p:nvSpPr>
          <p:cNvPr id="4" name="Footer Placeholder 3">
            <a:extLst>
              <a:ext uri="{FF2B5EF4-FFF2-40B4-BE49-F238E27FC236}">
                <a16:creationId xmlns:a16="http://schemas.microsoft.com/office/drawing/2014/main" id="{8571156D-CC91-F97B-A83E-9DDEBCFB3A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7333D1-694A-CBBF-1190-B65C42C6AE0C}"/>
              </a:ext>
            </a:extLst>
          </p:cNvPr>
          <p:cNvSpPr>
            <a:spLocks noGrp="1"/>
          </p:cNvSpPr>
          <p:nvPr>
            <p:ph type="sldNum" sz="quarter" idx="12"/>
          </p:nvPr>
        </p:nvSpPr>
        <p:spPr/>
        <p:txBody>
          <a:bodyPr/>
          <a:lstStyle/>
          <a:p>
            <a:fld id="{2581F3F3-A65E-4796-AC30-E0AC29CFED5B}" type="slidenum">
              <a:rPr lang="en-US" smtClean="0"/>
              <a:t>‹#›</a:t>
            </a:fld>
            <a:endParaRPr lang="en-US"/>
          </a:p>
        </p:txBody>
      </p:sp>
    </p:spTree>
    <p:extLst>
      <p:ext uri="{BB962C8B-B14F-4D97-AF65-F5344CB8AC3E}">
        <p14:creationId xmlns:p14="http://schemas.microsoft.com/office/powerpoint/2010/main" val="259541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C447D-5D78-8EA8-7CC4-2D084CD51D60}"/>
              </a:ext>
            </a:extLst>
          </p:cNvPr>
          <p:cNvSpPr>
            <a:spLocks noGrp="1"/>
          </p:cNvSpPr>
          <p:nvPr>
            <p:ph type="dt" sz="half" idx="10"/>
          </p:nvPr>
        </p:nvSpPr>
        <p:spPr/>
        <p:txBody>
          <a:bodyPr/>
          <a:lstStyle/>
          <a:p>
            <a:fld id="{6E9B769D-C4EE-43D7-840E-BF40F06367BF}" type="datetimeFigureOut">
              <a:rPr lang="en-US" smtClean="0"/>
              <a:t>9/15/25</a:t>
            </a:fld>
            <a:endParaRPr lang="en-US"/>
          </a:p>
        </p:txBody>
      </p:sp>
      <p:sp>
        <p:nvSpPr>
          <p:cNvPr id="3" name="Footer Placeholder 2">
            <a:extLst>
              <a:ext uri="{FF2B5EF4-FFF2-40B4-BE49-F238E27FC236}">
                <a16:creationId xmlns:a16="http://schemas.microsoft.com/office/drawing/2014/main" id="{FC52074C-39BA-E8F5-F049-4669BEB116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3582B-BD1F-A8C5-4219-DF8127978CF1}"/>
              </a:ext>
            </a:extLst>
          </p:cNvPr>
          <p:cNvSpPr>
            <a:spLocks noGrp="1"/>
          </p:cNvSpPr>
          <p:nvPr>
            <p:ph type="sldNum" sz="quarter" idx="12"/>
          </p:nvPr>
        </p:nvSpPr>
        <p:spPr/>
        <p:txBody>
          <a:bodyPr/>
          <a:lstStyle/>
          <a:p>
            <a:fld id="{2581F3F3-A65E-4796-AC30-E0AC29CFED5B}" type="slidenum">
              <a:rPr lang="en-US" smtClean="0"/>
              <a:t>‹#›</a:t>
            </a:fld>
            <a:endParaRPr lang="en-US"/>
          </a:p>
        </p:txBody>
      </p:sp>
    </p:spTree>
    <p:extLst>
      <p:ext uri="{BB962C8B-B14F-4D97-AF65-F5344CB8AC3E}">
        <p14:creationId xmlns:p14="http://schemas.microsoft.com/office/powerpoint/2010/main" val="380660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61A5-BD27-5150-21AC-DBE1638F1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3CB54C-5158-1B90-C5A4-342DEE4FE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E600F9-B4F9-6B03-9754-1136D150F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8E91E9-5738-191F-E47C-E9576BB75AB5}"/>
              </a:ext>
            </a:extLst>
          </p:cNvPr>
          <p:cNvSpPr>
            <a:spLocks noGrp="1"/>
          </p:cNvSpPr>
          <p:nvPr>
            <p:ph type="dt" sz="half" idx="10"/>
          </p:nvPr>
        </p:nvSpPr>
        <p:spPr/>
        <p:txBody>
          <a:bodyPr/>
          <a:lstStyle/>
          <a:p>
            <a:fld id="{6E9B769D-C4EE-43D7-840E-BF40F06367BF}" type="datetimeFigureOut">
              <a:rPr lang="en-US" smtClean="0"/>
              <a:t>9/15/25</a:t>
            </a:fld>
            <a:endParaRPr lang="en-US"/>
          </a:p>
        </p:txBody>
      </p:sp>
      <p:sp>
        <p:nvSpPr>
          <p:cNvPr id="6" name="Footer Placeholder 5">
            <a:extLst>
              <a:ext uri="{FF2B5EF4-FFF2-40B4-BE49-F238E27FC236}">
                <a16:creationId xmlns:a16="http://schemas.microsoft.com/office/drawing/2014/main" id="{16ED2DF5-31CA-E13C-CB3B-404A6EB541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7C07B-6D9C-D0F7-5A13-A9ABA352CA22}"/>
              </a:ext>
            </a:extLst>
          </p:cNvPr>
          <p:cNvSpPr>
            <a:spLocks noGrp="1"/>
          </p:cNvSpPr>
          <p:nvPr>
            <p:ph type="sldNum" sz="quarter" idx="12"/>
          </p:nvPr>
        </p:nvSpPr>
        <p:spPr/>
        <p:txBody>
          <a:bodyPr/>
          <a:lstStyle/>
          <a:p>
            <a:fld id="{2581F3F3-A65E-4796-AC30-E0AC29CFED5B}" type="slidenum">
              <a:rPr lang="en-US" smtClean="0"/>
              <a:t>‹#›</a:t>
            </a:fld>
            <a:endParaRPr lang="en-US"/>
          </a:p>
        </p:txBody>
      </p:sp>
    </p:spTree>
    <p:extLst>
      <p:ext uri="{BB962C8B-B14F-4D97-AF65-F5344CB8AC3E}">
        <p14:creationId xmlns:p14="http://schemas.microsoft.com/office/powerpoint/2010/main" val="216045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BCCA-78CD-57F8-8BFE-64BA87681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11B84D-626A-BCB0-9FBB-0F5FC33E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83907F-30EA-33E1-9CA0-919DF1C31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6BBE15-FCCE-26FD-DB06-38422C4208D2}"/>
              </a:ext>
            </a:extLst>
          </p:cNvPr>
          <p:cNvSpPr>
            <a:spLocks noGrp="1"/>
          </p:cNvSpPr>
          <p:nvPr>
            <p:ph type="dt" sz="half" idx="10"/>
          </p:nvPr>
        </p:nvSpPr>
        <p:spPr/>
        <p:txBody>
          <a:bodyPr/>
          <a:lstStyle/>
          <a:p>
            <a:fld id="{6E9B769D-C4EE-43D7-840E-BF40F06367BF}" type="datetimeFigureOut">
              <a:rPr lang="en-US" smtClean="0"/>
              <a:t>9/15/25</a:t>
            </a:fld>
            <a:endParaRPr lang="en-US"/>
          </a:p>
        </p:txBody>
      </p:sp>
      <p:sp>
        <p:nvSpPr>
          <p:cNvPr id="6" name="Footer Placeholder 5">
            <a:extLst>
              <a:ext uri="{FF2B5EF4-FFF2-40B4-BE49-F238E27FC236}">
                <a16:creationId xmlns:a16="http://schemas.microsoft.com/office/drawing/2014/main" id="{3C758F27-12F0-5E5B-49FF-B75857E791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C927F-21F4-8D0F-2D0D-081BC497C5D9}"/>
              </a:ext>
            </a:extLst>
          </p:cNvPr>
          <p:cNvSpPr>
            <a:spLocks noGrp="1"/>
          </p:cNvSpPr>
          <p:nvPr>
            <p:ph type="sldNum" sz="quarter" idx="12"/>
          </p:nvPr>
        </p:nvSpPr>
        <p:spPr/>
        <p:txBody>
          <a:bodyPr/>
          <a:lstStyle/>
          <a:p>
            <a:fld id="{2581F3F3-A65E-4796-AC30-E0AC29CFED5B}" type="slidenum">
              <a:rPr lang="en-US" smtClean="0"/>
              <a:t>‹#›</a:t>
            </a:fld>
            <a:endParaRPr lang="en-US"/>
          </a:p>
        </p:txBody>
      </p:sp>
    </p:spTree>
    <p:extLst>
      <p:ext uri="{BB962C8B-B14F-4D97-AF65-F5344CB8AC3E}">
        <p14:creationId xmlns:p14="http://schemas.microsoft.com/office/powerpoint/2010/main" val="245268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D4B243-F15A-5CA0-C383-3A0E1E53EE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2CD3F8-B639-5B8C-6F47-89683C724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DB4A0-EEEE-4B66-C1F6-9A6A89DB6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9B769D-C4EE-43D7-840E-BF40F06367BF}" type="datetimeFigureOut">
              <a:rPr lang="en-US" smtClean="0"/>
              <a:t>9/15/25</a:t>
            </a:fld>
            <a:endParaRPr lang="en-US"/>
          </a:p>
        </p:txBody>
      </p:sp>
      <p:sp>
        <p:nvSpPr>
          <p:cNvPr id="5" name="Footer Placeholder 4">
            <a:extLst>
              <a:ext uri="{FF2B5EF4-FFF2-40B4-BE49-F238E27FC236}">
                <a16:creationId xmlns:a16="http://schemas.microsoft.com/office/drawing/2014/main" id="{6FF4ED66-D45A-1806-DD42-57E4A57C2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9020E2-8B13-93E2-B99A-8A7830DF7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81F3F3-A65E-4796-AC30-E0AC29CFED5B}" type="slidenum">
              <a:rPr lang="en-US" smtClean="0"/>
              <a:t>‹#›</a:t>
            </a:fld>
            <a:endParaRPr lang="en-US"/>
          </a:p>
        </p:txBody>
      </p:sp>
    </p:spTree>
    <p:extLst>
      <p:ext uri="{BB962C8B-B14F-4D97-AF65-F5344CB8AC3E}">
        <p14:creationId xmlns:p14="http://schemas.microsoft.com/office/powerpoint/2010/main" val="14123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68BE92-742F-B300-4FE3-05E3971CD969}"/>
              </a:ext>
            </a:extLst>
          </p:cNvPr>
          <p:cNvSpPr>
            <a:spLocks noGrp="1"/>
          </p:cNvSpPr>
          <p:nvPr>
            <p:ph type="ctrTitle"/>
          </p:nvPr>
        </p:nvSpPr>
        <p:spPr>
          <a:xfrm>
            <a:off x="987689" y="3071183"/>
            <a:ext cx="9910296" cy="2590027"/>
          </a:xfrm>
        </p:spPr>
        <p:txBody>
          <a:bodyPr anchor="t">
            <a:normAutofit/>
          </a:bodyPr>
          <a:lstStyle/>
          <a:p>
            <a:pPr algn="l"/>
            <a:r>
              <a:rPr lang="en-US" sz="8000"/>
              <a:t>Sickle Cell Disease</a:t>
            </a:r>
          </a:p>
        </p:txBody>
      </p:sp>
      <p:sp>
        <p:nvSpPr>
          <p:cNvPr id="3" name="Subtitle 2">
            <a:extLst>
              <a:ext uri="{FF2B5EF4-FFF2-40B4-BE49-F238E27FC236}">
                <a16:creationId xmlns:a16="http://schemas.microsoft.com/office/drawing/2014/main" id="{7778C868-846E-168D-DE63-863D3747A2FD}"/>
              </a:ext>
            </a:extLst>
          </p:cNvPr>
          <p:cNvSpPr>
            <a:spLocks noGrp="1"/>
          </p:cNvSpPr>
          <p:nvPr>
            <p:ph type="subTitle" idx="1"/>
          </p:nvPr>
        </p:nvSpPr>
        <p:spPr>
          <a:xfrm>
            <a:off x="987688" y="1553518"/>
            <a:ext cx="9910295" cy="1281733"/>
          </a:xfrm>
        </p:spPr>
        <p:txBody>
          <a:bodyPr anchor="b">
            <a:normAutofit/>
          </a:bodyPr>
          <a:lstStyle/>
          <a:p>
            <a:pPr algn="l"/>
            <a:r>
              <a:rPr lang="en-US" dirty="0"/>
              <a:t>Michelle Huddleston, MD</a:t>
            </a:r>
            <a:endParaRPr lang="en-US"/>
          </a:p>
          <a:p>
            <a:pPr algn="l"/>
            <a:r>
              <a:rPr lang="en-US" dirty="0"/>
              <a:t>September 16, 2025</a:t>
            </a:r>
            <a:endParaRPr lang="en-US"/>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298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698FB-16C7-6C1F-6336-280BF96910C6}"/>
              </a:ext>
            </a:extLst>
          </p:cNvPr>
          <p:cNvSpPr>
            <a:spLocks noGrp="1"/>
          </p:cNvSpPr>
          <p:nvPr>
            <p:ph type="title"/>
          </p:nvPr>
        </p:nvSpPr>
        <p:spPr>
          <a:xfrm>
            <a:off x="808638" y="386930"/>
            <a:ext cx="9236700" cy="1188950"/>
          </a:xfrm>
        </p:spPr>
        <p:txBody>
          <a:bodyPr anchor="b">
            <a:normAutofit/>
          </a:bodyPr>
          <a:lstStyle/>
          <a:p>
            <a:r>
              <a:rPr lang="en-US" sz="5400"/>
              <a:t>Acute Chest Syndrome</a:t>
            </a:r>
          </a:p>
        </p:txBody>
      </p:sp>
      <p:grpSp>
        <p:nvGrpSpPr>
          <p:cNvPr id="24" name="Group 2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5" name="Rectangle 2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2F02EF-7DCC-FEA3-0958-1D0E390A04F9}"/>
              </a:ext>
            </a:extLst>
          </p:cNvPr>
          <p:cNvSpPr>
            <a:spLocks noGrp="1"/>
          </p:cNvSpPr>
          <p:nvPr>
            <p:ph idx="1"/>
          </p:nvPr>
        </p:nvSpPr>
        <p:spPr>
          <a:xfrm>
            <a:off x="793660" y="2599509"/>
            <a:ext cx="10143668" cy="3435531"/>
          </a:xfrm>
        </p:spPr>
        <p:txBody>
          <a:bodyPr anchor="ctr">
            <a:normAutofit/>
          </a:bodyPr>
          <a:lstStyle/>
          <a:p>
            <a:r>
              <a:rPr lang="en-US" sz="3200" b="1" dirty="0"/>
              <a:t>Most common cause of death </a:t>
            </a:r>
            <a:r>
              <a:rPr lang="en-US" sz="3200" dirty="0"/>
              <a:t>in sickle cell disease</a:t>
            </a:r>
          </a:p>
          <a:p>
            <a:r>
              <a:rPr lang="en-US" sz="3200" dirty="0"/>
              <a:t>40% of known causes are infection related</a:t>
            </a:r>
          </a:p>
          <a:p>
            <a:r>
              <a:rPr lang="en-US" sz="3200" dirty="0"/>
              <a:t>Vaso-occlusion in the pulmonary micro-vasculature</a:t>
            </a:r>
          </a:p>
          <a:p>
            <a:r>
              <a:rPr lang="en-US" sz="3200" dirty="0"/>
              <a:t>Fat or bone marrow emboli likely involved</a:t>
            </a:r>
          </a:p>
        </p:txBody>
      </p:sp>
    </p:spTree>
    <p:extLst>
      <p:ext uri="{BB962C8B-B14F-4D97-AF65-F5344CB8AC3E}">
        <p14:creationId xmlns:p14="http://schemas.microsoft.com/office/powerpoint/2010/main" val="282597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6CF9C5-94AC-7A8D-DDFC-E21B264D7E2E}"/>
              </a:ext>
            </a:extLst>
          </p:cNvPr>
          <p:cNvSpPr>
            <a:spLocks noGrp="1"/>
          </p:cNvSpPr>
          <p:nvPr>
            <p:ph type="title"/>
          </p:nvPr>
        </p:nvSpPr>
        <p:spPr>
          <a:xfrm>
            <a:off x="1043631" y="809898"/>
            <a:ext cx="9942716" cy="1554480"/>
          </a:xfrm>
        </p:spPr>
        <p:txBody>
          <a:bodyPr anchor="ctr">
            <a:normAutofit/>
          </a:bodyPr>
          <a:lstStyle/>
          <a:p>
            <a:r>
              <a:rPr lang="en-US" sz="4800"/>
              <a:t>Severe Acute Chest Syndrome</a:t>
            </a:r>
          </a:p>
        </p:txBody>
      </p:sp>
      <p:sp>
        <p:nvSpPr>
          <p:cNvPr id="3" name="Content Placeholder 2">
            <a:extLst>
              <a:ext uri="{FF2B5EF4-FFF2-40B4-BE49-F238E27FC236}">
                <a16:creationId xmlns:a16="http://schemas.microsoft.com/office/drawing/2014/main" id="{8B02774F-EDC8-FFCC-8C85-0B0F23201615}"/>
              </a:ext>
            </a:extLst>
          </p:cNvPr>
          <p:cNvSpPr>
            <a:spLocks noGrp="1"/>
          </p:cNvSpPr>
          <p:nvPr>
            <p:ph idx="1"/>
          </p:nvPr>
        </p:nvSpPr>
        <p:spPr>
          <a:xfrm>
            <a:off x="1045028" y="3017522"/>
            <a:ext cx="9941319" cy="3124658"/>
          </a:xfrm>
        </p:spPr>
        <p:txBody>
          <a:bodyPr anchor="ctr">
            <a:normAutofit/>
          </a:bodyPr>
          <a:lstStyle/>
          <a:p>
            <a:r>
              <a:rPr lang="en-US" sz="3200" dirty="0"/>
              <a:t>High level of mortality</a:t>
            </a:r>
          </a:p>
          <a:p>
            <a:r>
              <a:rPr lang="en-US" sz="3200" dirty="0"/>
              <a:t>Multiple segmental pulmonary infiltrates</a:t>
            </a:r>
          </a:p>
          <a:p>
            <a:r>
              <a:rPr lang="en-US" sz="3200" dirty="0"/>
              <a:t>&gt;3L O2 needed in 24 </a:t>
            </a:r>
            <a:r>
              <a:rPr lang="en-US" sz="3200" dirty="0" err="1"/>
              <a:t>hrs</a:t>
            </a:r>
            <a:endParaRPr lang="en-US" sz="3200" dirty="0"/>
          </a:p>
          <a:p>
            <a:r>
              <a:rPr lang="en-US" sz="3200" dirty="0"/>
              <a:t>Multi-organ failure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6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0B345-EA3F-78B2-C522-C015EBC916AB}"/>
              </a:ext>
            </a:extLst>
          </p:cNvPr>
          <p:cNvSpPr>
            <a:spLocks noGrp="1"/>
          </p:cNvSpPr>
          <p:nvPr>
            <p:ph type="title"/>
          </p:nvPr>
        </p:nvSpPr>
        <p:spPr>
          <a:xfrm>
            <a:off x="1043631" y="809898"/>
            <a:ext cx="9942716" cy="1554480"/>
          </a:xfrm>
        </p:spPr>
        <p:txBody>
          <a:bodyPr anchor="ctr">
            <a:normAutofit/>
          </a:bodyPr>
          <a:lstStyle/>
          <a:p>
            <a:r>
              <a:rPr lang="en-US" sz="4800"/>
              <a:t>Management of Acute Chest Syndrome</a:t>
            </a:r>
          </a:p>
        </p:txBody>
      </p:sp>
      <p:sp>
        <p:nvSpPr>
          <p:cNvPr id="3" name="Content Placeholder 2">
            <a:extLst>
              <a:ext uri="{FF2B5EF4-FFF2-40B4-BE49-F238E27FC236}">
                <a16:creationId xmlns:a16="http://schemas.microsoft.com/office/drawing/2014/main" id="{CF04F020-BC23-31F2-DB02-5DDD0105C68D}"/>
              </a:ext>
            </a:extLst>
          </p:cNvPr>
          <p:cNvSpPr>
            <a:spLocks noGrp="1"/>
          </p:cNvSpPr>
          <p:nvPr>
            <p:ph idx="1"/>
          </p:nvPr>
        </p:nvSpPr>
        <p:spPr>
          <a:xfrm>
            <a:off x="1045028" y="3017522"/>
            <a:ext cx="9941319" cy="3124658"/>
          </a:xfrm>
        </p:spPr>
        <p:txBody>
          <a:bodyPr anchor="ctr">
            <a:normAutofit/>
          </a:bodyPr>
          <a:lstStyle/>
          <a:p>
            <a:r>
              <a:rPr lang="en-US" dirty="0"/>
              <a:t>Simple red cell transfusion for moderate – goal Hgb 10</a:t>
            </a:r>
          </a:p>
          <a:p>
            <a:r>
              <a:rPr lang="en-US" dirty="0"/>
              <a:t>Red cell exchange transfusion for severe with goal Hgb SS&lt;30%</a:t>
            </a:r>
          </a:p>
          <a:p>
            <a:r>
              <a:rPr lang="en-US" dirty="0"/>
              <a:t>IVF’s to maintain hydration</a:t>
            </a:r>
          </a:p>
          <a:p>
            <a:r>
              <a:rPr lang="en-US" dirty="0"/>
              <a:t>Antibiotics – CAP coverage</a:t>
            </a:r>
          </a:p>
          <a:p>
            <a:r>
              <a:rPr lang="en-US" dirty="0"/>
              <a:t>Incentive Spirometry</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63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1B46B0-16DB-56C3-0131-DD0CAEC5E3A3}"/>
              </a:ext>
            </a:extLst>
          </p:cNvPr>
          <p:cNvSpPr>
            <a:spLocks noGrp="1"/>
          </p:cNvSpPr>
          <p:nvPr>
            <p:ph type="title"/>
          </p:nvPr>
        </p:nvSpPr>
        <p:spPr>
          <a:xfrm>
            <a:off x="808638" y="386930"/>
            <a:ext cx="9236700" cy="1188950"/>
          </a:xfrm>
        </p:spPr>
        <p:txBody>
          <a:bodyPr anchor="b">
            <a:normAutofit/>
          </a:bodyPr>
          <a:lstStyle/>
          <a:p>
            <a:r>
              <a:rPr lang="en-US" sz="5400"/>
              <a:t>Question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AAC627-AFE4-45DD-77D2-1CD4B66C413A}"/>
              </a:ext>
            </a:extLst>
          </p:cNvPr>
          <p:cNvSpPr>
            <a:spLocks noGrp="1"/>
          </p:cNvSpPr>
          <p:nvPr>
            <p:ph idx="1"/>
          </p:nvPr>
        </p:nvSpPr>
        <p:spPr>
          <a:xfrm>
            <a:off x="793660" y="2599509"/>
            <a:ext cx="10143668" cy="3435531"/>
          </a:xfrm>
        </p:spPr>
        <p:txBody>
          <a:bodyPr anchor="ctr">
            <a:normAutofit/>
          </a:bodyPr>
          <a:lstStyle/>
          <a:p>
            <a:r>
              <a:rPr lang="en-US" sz="2400"/>
              <a:t>A 32 yo female with Hgb SS disease presents with aphasia and hemiparesis that started 2 hrs ago. Her Hgb is 8.5 g/dL. CT head confirms no hemorrhage. What is the next best course of action?</a:t>
            </a:r>
          </a:p>
          <a:p>
            <a:pPr marL="0" indent="0">
              <a:buNone/>
            </a:pPr>
            <a:r>
              <a:rPr lang="en-US" sz="2400"/>
              <a:t>	A. tPA only</a:t>
            </a:r>
          </a:p>
          <a:p>
            <a:pPr marL="0" indent="0">
              <a:buNone/>
            </a:pPr>
            <a:r>
              <a:rPr lang="en-US" sz="2400"/>
              <a:t>	B. Exchange transfusion only</a:t>
            </a:r>
          </a:p>
          <a:p>
            <a:pPr marL="0" indent="0">
              <a:buNone/>
            </a:pPr>
            <a:r>
              <a:rPr lang="en-US" sz="2400"/>
              <a:t>	C. Exchange transfusion and tPA if consistent with 	  	 	      institutional guidelines.</a:t>
            </a:r>
          </a:p>
          <a:p>
            <a:pPr marL="0" indent="0">
              <a:buNone/>
            </a:pPr>
            <a:r>
              <a:rPr lang="en-US" sz="2400"/>
              <a:t>	D. No further management</a:t>
            </a:r>
          </a:p>
        </p:txBody>
      </p:sp>
    </p:spTree>
    <p:extLst>
      <p:ext uri="{BB962C8B-B14F-4D97-AF65-F5344CB8AC3E}">
        <p14:creationId xmlns:p14="http://schemas.microsoft.com/office/powerpoint/2010/main" val="341058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4A822D-4924-1C4D-7C02-AF7C2633C524}"/>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3700" kern="1200">
                <a:solidFill>
                  <a:schemeClr val="tx1"/>
                </a:solidFill>
                <a:latin typeface="+mj-lt"/>
                <a:ea typeface="+mj-ea"/>
                <a:cs typeface="+mj-cs"/>
              </a:rPr>
              <a:t>Neurologic Deficits in Sickle Cell Disease</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a:extLst>
              <a:ext uri="{FF2B5EF4-FFF2-40B4-BE49-F238E27FC236}">
                <a16:creationId xmlns:a16="http://schemas.microsoft.com/office/drawing/2014/main" id="{7D92AE7D-D93E-53A4-AC04-68710E54C69B}"/>
              </a:ext>
            </a:extLst>
          </p:cNvPr>
          <p:cNvPicPr>
            <a:picLocks noGrp="1" noChangeAspect="1"/>
          </p:cNvPicPr>
          <p:nvPr>
            <p:ph idx="1"/>
          </p:nvPr>
        </p:nvPicPr>
        <p:blipFill>
          <a:blip r:embed="rId2"/>
          <a:stretch>
            <a:fillRect/>
          </a:stretch>
        </p:blipFill>
        <p:spPr>
          <a:xfrm>
            <a:off x="385572" y="2603097"/>
            <a:ext cx="11420856" cy="3169285"/>
          </a:xfrm>
          <a:prstGeom prst="rect">
            <a:avLst/>
          </a:prstGeom>
        </p:spPr>
      </p:pic>
      <p:sp>
        <p:nvSpPr>
          <p:cNvPr id="5" name="Footer Placeholder 4">
            <a:extLst>
              <a:ext uri="{FF2B5EF4-FFF2-40B4-BE49-F238E27FC236}">
                <a16:creationId xmlns:a16="http://schemas.microsoft.com/office/drawing/2014/main" id="{4B1E7190-57BF-B57B-574C-946BAC4510A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ASH Clinical Practice Guidelines for Sickle Cell Disease 2020</a:t>
            </a:r>
          </a:p>
        </p:txBody>
      </p:sp>
    </p:spTree>
    <p:extLst>
      <p:ext uri="{BB962C8B-B14F-4D97-AF65-F5344CB8AC3E}">
        <p14:creationId xmlns:p14="http://schemas.microsoft.com/office/powerpoint/2010/main" val="3382600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DC9E15-3C2A-9470-1B67-E078A6C1E05F}"/>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2800" kern="1200">
                <a:solidFill>
                  <a:schemeClr val="tx1"/>
                </a:solidFill>
                <a:latin typeface="+mj-lt"/>
                <a:ea typeface="+mj-ea"/>
                <a:cs typeface="+mj-cs"/>
              </a:rPr>
              <a:t>Administration of tPA should never delay prompt blood transfusion</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a:extLst>
              <a:ext uri="{FF2B5EF4-FFF2-40B4-BE49-F238E27FC236}">
                <a16:creationId xmlns:a16="http://schemas.microsoft.com/office/drawing/2014/main" id="{2769F7B4-0FC5-073F-C624-A22AD705F358}"/>
              </a:ext>
            </a:extLst>
          </p:cNvPr>
          <p:cNvPicPr>
            <a:picLocks noGrp="1" noChangeAspect="1"/>
          </p:cNvPicPr>
          <p:nvPr>
            <p:ph idx="1"/>
          </p:nvPr>
        </p:nvPicPr>
        <p:blipFill>
          <a:blip r:embed="rId2"/>
          <a:stretch>
            <a:fillRect/>
          </a:stretch>
        </p:blipFill>
        <p:spPr>
          <a:xfrm>
            <a:off x="385572" y="2403231"/>
            <a:ext cx="11420856" cy="3569017"/>
          </a:xfrm>
          <a:prstGeom prst="rect">
            <a:avLst/>
          </a:prstGeom>
        </p:spPr>
      </p:pic>
      <p:sp>
        <p:nvSpPr>
          <p:cNvPr id="5" name="Footer Placeholder 4">
            <a:extLst>
              <a:ext uri="{FF2B5EF4-FFF2-40B4-BE49-F238E27FC236}">
                <a16:creationId xmlns:a16="http://schemas.microsoft.com/office/drawing/2014/main" id="{2B1F22E8-DBF0-B871-9CD6-489BCFFACA9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ASH Clinical Practice Guidelines for Sickle Cell Disease 2020</a:t>
            </a:r>
          </a:p>
        </p:txBody>
      </p:sp>
    </p:spTree>
    <p:extLst>
      <p:ext uri="{BB962C8B-B14F-4D97-AF65-F5344CB8AC3E}">
        <p14:creationId xmlns:p14="http://schemas.microsoft.com/office/powerpoint/2010/main" val="116360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70171-7EFB-ED52-2704-3F83DF9DA552}"/>
              </a:ext>
            </a:extLst>
          </p:cNvPr>
          <p:cNvSpPr>
            <a:spLocks noGrp="1"/>
          </p:cNvSpPr>
          <p:nvPr>
            <p:ph type="title"/>
          </p:nvPr>
        </p:nvSpPr>
        <p:spPr>
          <a:xfrm>
            <a:off x="808638" y="386930"/>
            <a:ext cx="9236700" cy="1188950"/>
          </a:xfrm>
        </p:spPr>
        <p:txBody>
          <a:bodyPr anchor="b">
            <a:normAutofit/>
          </a:bodyPr>
          <a:lstStyle/>
          <a:p>
            <a:r>
              <a:rPr lang="en-US" sz="5400"/>
              <a:t>Post Stroke Management</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1CF15D-C7FA-483C-BEBA-5D32A9C9940B}"/>
              </a:ext>
            </a:extLst>
          </p:cNvPr>
          <p:cNvSpPr>
            <a:spLocks noGrp="1"/>
          </p:cNvSpPr>
          <p:nvPr>
            <p:ph idx="1"/>
          </p:nvPr>
        </p:nvSpPr>
        <p:spPr>
          <a:xfrm>
            <a:off x="793660" y="2599509"/>
            <a:ext cx="10143668" cy="3567375"/>
          </a:xfrm>
        </p:spPr>
        <p:txBody>
          <a:bodyPr anchor="ctr">
            <a:noAutofit/>
          </a:bodyPr>
          <a:lstStyle/>
          <a:p>
            <a:r>
              <a:rPr lang="en-US" sz="2400" dirty="0"/>
              <a:t>Red cell exchange transfusions every 3-4 weeks – likely for life</a:t>
            </a:r>
          </a:p>
          <a:p>
            <a:r>
              <a:rPr lang="en-US" sz="2400" dirty="0"/>
              <a:t>Goal is reduce Hgb SS to &lt;30%</a:t>
            </a:r>
          </a:p>
          <a:p>
            <a:r>
              <a:rPr lang="en-US" sz="2400" dirty="0"/>
              <a:t>Hydroxyurea</a:t>
            </a:r>
          </a:p>
          <a:p>
            <a:r>
              <a:rPr lang="en-US" sz="2400" dirty="0"/>
              <a:t>Stroke indicates severity of Hgb SS disease and in younger patients is an indication for curative treatment options</a:t>
            </a:r>
          </a:p>
          <a:p>
            <a:r>
              <a:rPr lang="en-US" sz="2400" dirty="0"/>
              <a:t>25% of sickle cell patients have cerebral infarcts on imaging by adulthood</a:t>
            </a:r>
          </a:p>
          <a:p>
            <a:r>
              <a:rPr lang="en-US" sz="2400" dirty="0"/>
              <a:t>STOP trial (stroke prevention trial in sickle cell anemia) saw 93% reduction in recurrent stroke with monthly red cell exchanges in the Pediatric population</a:t>
            </a:r>
          </a:p>
        </p:txBody>
      </p:sp>
      <p:sp>
        <p:nvSpPr>
          <p:cNvPr id="4" name="Footer Placeholder 3">
            <a:extLst>
              <a:ext uri="{FF2B5EF4-FFF2-40B4-BE49-F238E27FC236}">
                <a16:creationId xmlns:a16="http://schemas.microsoft.com/office/drawing/2014/main" id="{21EA21A1-963A-E661-3520-9C72D73E6B2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sz="1100"/>
              <a:t>ASH Clinical Practice Guidelines for Sickle Cell Disease 2020</a:t>
            </a:r>
          </a:p>
        </p:txBody>
      </p:sp>
    </p:spTree>
    <p:extLst>
      <p:ext uri="{BB962C8B-B14F-4D97-AF65-F5344CB8AC3E}">
        <p14:creationId xmlns:p14="http://schemas.microsoft.com/office/powerpoint/2010/main" val="325263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11CA0-454B-4E07-BBA6-5CF24430D862}"/>
              </a:ext>
            </a:extLst>
          </p:cNvPr>
          <p:cNvSpPr>
            <a:spLocks noGrp="1"/>
          </p:cNvSpPr>
          <p:nvPr>
            <p:ph type="title"/>
          </p:nvPr>
        </p:nvSpPr>
        <p:spPr>
          <a:xfrm>
            <a:off x="1043631" y="809898"/>
            <a:ext cx="9942716" cy="1554480"/>
          </a:xfrm>
        </p:spPr>
        <p:txBody>
          <a:bodyPr anchor="ctr">
            <a:normAutofit/>
          </a:bodyPr>
          <a:lstStyle/>
          <a:p>
            <a:r>
              <a:rPr lang="en-US" sz="4800"/>
              <a:t>Pulmonary Hypertension</a:t>
            </a:r>
          </a:p>
        </p:txBody>
      </p:sp>
      <p:sp>
        <p:nvSpPr>
          <p:cNvPr id="3" name="Content Placeholder 2">
            <a:extLst>
              <a:ext uri="{FF2B5EF4-FFF2-40B4-BE49-F238E27FC236}">
                <a16:creationId xmlns:a16="http://schemas.microsoft.com/office/drawing/2014/main" id="{A05134F8-8223-DD4B-67D0-ED4587C556BA}"/>
              </a:ext>
            </a:extLst>
          </p:cNvPr>
          <p:cNvSpPr>
            <a:spLocks noGrp="1"/>
          </p:cNvSpPr>
          <p:nvPr>
            <p:ph idx="1"/>
          </p:nvPr>
        </p:nvSpPr>
        <p:spPr>
          <a:xfrm>
            <a:off x="1045028" y="3017522"/>
            <a:ext cx="9941319" cy="3124658"/>
          </a:xfrm>
        </p:spPr>
        <p:txBody>
          <a:bodyPr anchor="ctr">
            <a:normAutofit/>
          </a:bodyPr>
          <a:lstStyle/>
          <a:p>
            <a:r>
              <a:rPr lang="en-US" sz="2400" dirty="0"/>
              <a:t>Present in about 10% of adults with Hgb SS disease</a:t>
            </a:r>
          </a:p>
          <a:p>
            <a:r>
              <a:rPr lang="en-US" sz="2400" dirty="0"/>
              <a:t>Screen only if symptomatic</a:t>
            </a:r>
          </a:p>
          <a:p>
            <a:r>
              <a:rPr lang="en-US" sz="2400" dirty="0"/>
              <a:t>ECHO – Elevated PA pressure &gt;20 mm/hg</a:t>
            </a:r>
          </a:p>
          <a:p>
            <a:pPr lvl="1"/>
            <a:r>
              <a:rPr lang="en-US" dirty="0"/>
              <a:t>if TRVJ &gt;2.9 m/s has 64% PPV alone</a:t>
            </a:r>
          </a:p>
          <a:p>
            <a:pPr lvl="1"/>
            <a:r>
              <a:rPr lang="en-US" dirty="0"/>
              <a:t>Elevated NT-</a:t>
            </a:r>
            <a:r>
              <a:rPr lang="en-US" dirty="0" err="1"/>
              <a:t>proBNP</a:t>
            </a:r>
            <a:r>
              <a:rPr lang="en-US" dirty="0"/>
              <a:t>&gt;165 can increase PPV</a:t>
            </a:r>
          </a:p>
          <a:p>
            <a:r>
              <a:rPr lang="en-US" sz="2400" dirty="0"/>
              <a:t>Right heart catheterization for diagnosis</a:t>
            </a:r>
          </a:p>
          <a:p>
            <a:r>
              <a:rPr lang="en-US" sz="2400" dirty="0"/>
              <a:t>Refer to a pulmonary HTN specialist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554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3384D-A2F1-ADF1-0FB1-5F3986C883DC}"/>
              </a:ext>
            </a:extLst>
          </p:cNvPr>
          <p:cNvSpPr>
            <a:spLocks noGrp="1"/>
          </p:cNvSpPr>
          <p:nvPr>
            <p:ph type="title"/>
          </p:nvPr>
        </p:nvSpPr>
        <p:spPr>
          <a:xfrm>
            <a:off x="1043631" y="809898"/>
            <a:ext cx="9942716" cy="1554480"/>
          </a:xfrm>
        </p:spPr>
        <p:txBody>
          <a:bodyPr anchor="ctr">
            <a:normAutofit/>
          </a:bodyPr>
          <a:lstStyle/>
          <a:p>
            <a:r>
              <a:rPr lang="en-US" sz="4800"/>
              <a:t>Pre-Operative Management </a:t>
            </a:r>
          </a:p>
        </p:txBody>
      </p:sp>
      <p:sp>
        <p:nvSpPr>
          <p:cNvPr id="3" name="Content Placeholder 2">
            <a:extLst>
              <a:ext uri="{FF2B5EF4-FFF2-40B4-BE49-F238E27FC236}">
                <a16:creationId xmlns:a16="http://schemas.microsoft.com/office/drawing/2014/main" id="{BBABAE1C-F8ED-F21A-957B-059C5F410252}"/>
              </a:ext>
            </a:extLst>
          </p:cNvPr>
          <p:cNvSpPr>
            <a:spLocks noGrp="1"/>
          </p:cNvSpPr>
          <p:nvPr>
            <p:ph idx="1"/>
          </p:nvPr>
        </p:nvSpPr>
        <p:spPr>
          <a:xfrm>
            <a:off x="1045028" y="3017522"/>
            <a:ext cx="9941319" cy="3124658"/>
          </a:xfrm>
        </p:spPr>
        <p:txBody>
          <a:bodyPr anchor="ctr">
            <a:normAutofit lnSpcReduction="10000"/>
          </a:bodyPr>
          <a:lstStyle/>
          <a:p>
            <a:pPr marL="0" indent="0">
              <a:buNone/>
            </a:pPr>
            <a:endParaRPr lang="en-US" sz="2400" dirty="0"/>
          </a:p>
          <a:p>
            <a:r>
              <a:rPr lang="en-US" sz="3200" dirty="0"/>
              <a:t>Goal Hgb is 9-10 </a:t>
            </a:r>
          </a:p>
          <a:p>
            <a:r>
              <a:rPr lang="en-US" sz="3200" dirty="0"/>
              <a:t>Increased morbidity &amp; mortality with general anesthesia</a:t>
            </a:r>
          </a:p>
          <a:p>
            <a:r>
              <a:rPr lang="en-US" sz="3200" dirty="0"/>
              <a:t>Increased risk for ACS</a:t>
            </a:r>
          </a:p>
          <a:p>
            <a:r>
              <a:rPr lang="en-US" sz="3200" dirty="0"/>
              <a:t>Increased risk for post-op acute VOC</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61E9550-9F03-9636-F8BA-88525FB31F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sz="1100"/>
              <a:t>ASH Clinical Practice Guidelines for Sickle Cell Disease 2020</a:t>
            </a:r>
          </a:p>
        </p:txBody>
      </p:sp>
    </p:spTree>
    <p:extLst>
      <p:ext uri="{BB962C8B-B14F-4D97-AF65-F5344CB8AC3E}">
        <p14:creationId xmlns:p14="http://schemas.microsoft.com/office/powerpoint/2010/main" val="1869000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A4560-6549-1B62-5EFB-6A5DE97A5A54}"/>
              </a:ext>
            </a:extLst>
          </p:cNvPr>
          <p:cNvSpPr>
            <a:spLocks noGrp="1"/>
          </p:cNvSpPr>
          <p:nvPr>
            <p:ph type="title"/>
          </p:nvPr>
        </p:nvSpPr>
        <p:spPr>
          <a:xfrm>
            <a:off x="1043631" y="809898"/>
            <a:ext cx="9942716" cy="1554480"/>
          </a:xfrm>
        </p:spPr>
        <p:txBody>
          <a:bodyPr anchor="ctr">
            <a:normAutofit/>
          </a:bodyPr>
          <a:lstStyle/>
          <a:p>
            <a:r>
              <a:rPr lang="en-US" sz="4800"/>
              <a:t>Transfusion Therapy</a:t>
            </a:r>
          </a:p>
        </p:txBody>
      </p:sp>
      <p:sp>
        <p:nvSpPr>
          <p:cNvPr id="3" name="Content Placeholder 2">
            <a:extLst>
              <a:ext uri="{FF2B5EF4-FFF2-40B4-BE49-F238E27FC236}">
                <a16:creationId xmlns:a16="http://schemas.microsoft.com/office/drawing/2014/main" id="{EDA0FB87-B8EF-ECBD-5F71-AFA2E5FAF582}"/>
              </a:ext>
            </a:extLst>
          </p:cNvPr>
          <p:cNvSpPr>
            <a:spLocks noGrp="1"/>
          </p:cNvSpPr>
          <p:nvPr>
            <p:ph idx="1"/>
          </p:nvPr>
        </p:nvSpPr>
        <p:spPr>
          <a:xfrm>
            <a:off x="1045028" y="3017522"/>
            <a:ext cx="9941319" cy="3124658"/>
          </a:xfrm>
        </p:spPr>
        <p:txBody>
          <a:bodyPr anchor="ctr">
            <a:normAutofit/>
          </a:bodyPr>
          <a:lstStyle/>
          <a:p>
            <a:r>
              <a:rPr lang="en-US" sz="2400"/>
              <a:t>All patients should have red cell antigen genotyping</a:t>
            </a:r>
          </a:p>
          <a:p>
            <a:r>
              <a:rPr lang="en-US" sz="2400"/>
              <a:t>Prophylactic red cell Ag matching for Rh and K antigens</a:t>
            </a:r>
          </a:p>
          <a:p>
            <a:r>
              <a:rPr lang="en-US" sz="2400"/>
              <a:t>They should receive non-Hgb S blood products</a:t>
            </a:r>
          </a:p>
          <a:p>
            <a:r>
              <a:rPr lang="en-US" sz="2400"/>
              <a:t>Coordination with the blood bank</a:t>
            </a:r>
          </a:p>
          <a:p>
            <a:r>
              <a:rPr lang="en-US" sz="2400"/>
              <a:t>May require finding matched blood outside of the state </a:t>
            </a:r>
          </a:p>
          <a:p>
            <a:endParaRPr lang="en-US"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23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0210C-6759-7E6A-8C7B-AF85BB1A0536}"/>
              </a:ext>
            </a:extLst>
          </p:cNvPr>
          <p:cNvSpPr>
            <a:spLocks noGrp="1"/>
          </p:cNvSpPr>
          <p:nvPr>
            <p:ph type="title"/>
          </p:nvPr>
        </p:nvSpPr>
        <p:spPr>
          <a:xfrm>
            <a:off x="1043631" y="809898"/>
            <a:ext cx="9942716" cy="1554480"/>
          </a:xfrm>
        </p:spPr>
        <p:txBody>
          <a:bodyPr anchor="ctr">
            <a:normAutofit/>
          </a:bodyPr>
          <a:lstStyle/>
          <a:p>
            <a:r>
              <a:rPr lang="en-US" sz="4800"/>
              <a:t>Objectives</a:t>
            </a:r>
          </a:p>
        </p:txBody>
      </p:sp>
      <p:sp>
        <p:nvSpPr>
          <p:cNvPr id="3" name="Content Placeholder 2">
            <a:extLst>
              <a:ext uri="{FF2B5EF4-FFF2-40B4-BE49-F238E27FC236}">
                <a16:creationId xmlns:a16="http://schemas.microsoft.com/office/drawing/2014/main" id="{006BB403-A9F6-464D-79B7-DBB579B8330C}"/>
              </a:ext>
            </a:extLst>
          </p:cNvPr>
          <p:cNvSpPr>
            <a:spLocks noGrp="1"/>
          </p:cNvSpPr>
          <p:nvPr>
            <p:ph idx="1"/>
          </p:nvPr>
        </p:nvSpPr>
        <p:spPr>
          <a:xfrm>
            <a:off x="1045028" y="2704014"/>
            <a:ext cx="9941319" cy="3438166"/>
          </a:xfrm>
        </p:spPr>
        <p:txBody>
          <a:bodyPr anchor="ctr">
            <a:noAutofit/>
          </a:bodyPr>
          <a:lstStyle/>
          <a:p>
            <a:r>
              <a:rPr lang="en-US" sz="2000" dirty="0"/>
              <a:t>Explain the pathophysiology of sickle cell disease.</a:t>
            </a:r>
          </a:p>
          <a:p>
            <a:r>
              <a:rPr lang="en-US" sz="2000" dirty="0"/>
              <a:t>List and describe the complications of sickle cell disease by organ system.</a:t>
            </a:r>
          </a:p>
          <a:p>
            <a:r>
              <a:rPr lang="en-US" sz="2000" dirty="0"/>
              <a:t>Describe the clinical presentation, laboratory findings, and therapeutic management of a patient who presents to the hospital with an acute sickle cell pain crisis. </a:t>
            </a:r>
          </a:p>
          <a:p>
            <a:r>
              <a:rPr lang="en-US" sz="2000" dirty="0"/>
              <a:t>Describe the indications for simple transfusion and exchange transfusion in a patient with sickle cell disease. </a:t>
            </a:r>
          </a:p>
          <a:p>
            <a:r>
              <a:rPr lang="en-US" sz="2000" dirty="0"/>
              <a:t>List and describe the medications used to prevent sickling and treat the complications of sickling in the outpatient setting.</a:t>
            </a:r>
          </a:p>
          <a:p>
            <a:r>
              <a:rPr lang="en-US" sz="2000" dirty="0"/>
              <a:t>Describe the new gene therapy and bone marrow transplant cure for sickle cell disease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223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0F50F-6BB2-AF7D-9D25-8A6C9B8986B7}"/>
              </a:ext>
            </a:extLst>
          </p:cNvPr>
          <p:cNvSpPr>
            <a:spLocks noGrp="1"/>
          </p:cNvSpPr>
          <p:nvPr>
            <p:ph type="title"/>
          </p:nvPr>
        </p:nvSpPr>
        <p:spPr/>
        <p:txBody>
          <a:bodyPr/>
          <a:lstStyle/>
          <a:p>
            <a:r>
              <a:rPr lang="en-US"/>
              <a:t>Considerations for Mode of Chronic Transfusion Therapy</a:t>
            </a:r>
            <a:endParaRPr lang="en-US" dirty="0"/>
          </a:p>
        </p:txBody>
      </p:sp>
      <p:graphicFrame>
        <p:nvGraphicFramePr>
          <p:cNvPr id="4" name="Content Placeholder 3">
            <a:extLst>
              <a:ext uri="{FF2B5EF4-FFF2-40B4-BE49-F238E27FC236}">
                <a16:creationId xmlns:a16="http://schemas.microsoft.com/office/drawing/2014/main" id="{50FFCFA7-3FC4-3A6D-64CD-6D569054D202}"/>
              </a:ext>
            </a:extLst>
          </p:cNvPr>
          <p:cNvGraphicFramePr>
            <a:graphicFrameLocks noGrp="1"/>
          </p:cNvGraphicFramePr>
          <p:nvPr>
            <p:ph idx="1"/>
            <p:extLst>
              <p:ext uri="{D42A27DB-BD31-4B8C-83A1-F6EECF244321}">
                <p14:modId xmlns:p14="http://schemas.microsoft.com/office/powerpoint/2010/main" val="1417373926"/>
              </p:ext>
            </p:extLst>
          </p:nvPr>
        </p:nvGraphicFramePr>
        <p:xfrm>
          <a:off x="838200" y="1825624"/>
          <a:ext cx="10515597" cy="44742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045370286"/>
                    </a:ext>
                  </a:extLst>
                </a:gridCol>
                <a:gridCol w="3505199">
                  <a:extLst>
                    <a:ext uri="{9D8B030D-6E8A-4147-A177-3AD203B41FA5}">
                      <a16:colId xmlns:a16="http://schemas.microsoft.com/office/drawing/2014/main" val="2058177839"/>
                    </a:ext>
                  </a:extLst>
                </a:gridCol>
                <a:gridCol w="3505199">
                  <a:extLst>
                    <a:ext uri="{9D8B030D-6E8A-4147-A177-3AD203B41FA5}">
                      <a16:colId xmlns:a16="http://schemas.microsoft.com/office/drawing/2014/main" val="1108179778"/>
                    </a:ext>
                  </a:extLst>
                </a:gridCol>
              </a:tblGrid>
              <a:tr h="638808">
                <a:tc>
                  <a:txBody>
                    <a:bodyPr/>
                    <a:lstStyle/>
                    <a:p>
                      <a:pPr algn="ctr"/>
                      <a:r>
                        <a:rPr lang="en-US"/>
                        <a:t>Simple Transfusion</a:t>
                      </a:r>
                      <a:endParaRPr lang="en-US" dirty="0"/>
                    </a:p>
                  </a:txBody>
                  <a:tcPr/>
                </a:tc>
                <a:tc>
                  <a:txBody>
                    <a:bodyPr/>
                    <a:lstStyle/>
                    <a:p>
                      <a:pPr algn="ctr"/>
                      <a:r>
                        <a:rPr lang="en-US"/>
                        <a:t>Manual Red Cell Exchange</a:t>
                      </a:r>
                      <a:endParaRPr lang="en-US" dirty="0"/>
                    </a:p>
                  </a:txBody>
                  <a:tcPr/>
                </a:tc>
                <a:tc>
                  <a:txBody>
                    <a:bodyPr/>
                    <a:lstStyle/>
                    <a:p>
                      <a:pPr algn="ctr"/>
                      <a:r>
                        <a:rPr lang="en-US"/>
                        <a:t>Automated Red Cell Exchange</a:t>
                      </a:r>
                      <a:endParaRPr lang="en-US" dirty="0"/>
                    </a:p>
                  </a:txBody>
                  <a:tcPr/>
                </a:tc>
                <a:extLst>
                  <a:ext uri="{0D108BD9-81ED-4DB2-BD59-A6C34878D82A}">
                    <a16:rowId xmlns:a16="http://schemas.microsoft.com/office/drawing/2014/main" val="3480061509"/>
                  </a:ext>
                </a:extLst>
              </a:tr>
              <a:tr h="638808">
                <a:tc>
                  <a:txBody>
                    <a:bodyPr/>
                    <a:lstStyle/>
                    <a:p>
                      <a:r>
                        <a:rPr lang="en-US"/>
                        <a:t>Peripheral venous access</a:t>
                      </a:r>
                      <a:endParaRPr lang="en-US" dirty="0"/>
                    </a:p>
                  </a:txBody>
                  <a:tcPr/>
                </a:tc>
                <a:tc>
                  <a:txBody>
                    <a:bodyPr/>
                    <a:lstStyle/>
                    <a:p>
                      <a:r>
                        <a:rPr lang="en-US"/>
                        <a:t>+/- indwelling central catheter</a:t>
                      </a:r>
                      <a:endParaRPr lang="en-US" dirty="0"/>
                    </a:p>
                  </a:txBody>
                  <a:tcPr/>
                </a:tc>
                <a:tc>
                  <a:txBody>
                    <a:bodyPr/>
                    <a:lstStyle/>
                    <a:p>
                      <a:r>
                        <a:rPr lang="en-US"/>
                        <a:t>+/- indwelling central catheter</a:t>
                      </a:r>
                      <a:endParaRPr lang="en-US" dirty="0"/>
                    </a:p>
                  </a:txBody>
                  <a:tcPr/>
                </a:tc>
                <a:extLst>
                  <a:ext uri="{0D108BD9-81ED-4DB2-BD59-A6C34878D82A}">
                    <a16:rowId xmlns:a16="http://schemas.microsoft.com/office/drawing/2014/main" val="1543171768"/>
                  </a:ext>
                </a:extLst>
              </a:tr>
              <a:tr h="638808">
                <a:tc>
                  <a:txBody>
                    <a:bodyPr/>
                    <a:lstStyle/>
                    <a:p>
                      <a:r>
                        <a:rPr lang="en-US"/>
                        <a:t>Least red cell exposure</a:t>
                      </a:r>
                      <a:endParaRPr lang="en-US" dirty="0"/>
                    </a:p>
                  </a:txBody>
                  <a:tcPr/>
                </a:tc>
                <a:tc>
                  <a:txBody>
                    <a:bodyPr/>
                    <a:lstStyle/>
                    <a:p>
                      <a:r>
                        <a:rPr lang="en-US"/>
                        <a:t>Intermediate red cell exposure</a:t>
                      </a:r>
                      <a:endParaRPr lang="en-US" dirty="0"/>
                    </a:p>
                  </a:txBody>
                  <a:tcPr/>
                </a:tc>
                <a:tc>
                  <a:txBody>
                    <a:bodyPr/>
                    <a:lstStyle/>
                    <a:p>
                      <a:r>
                        <a:rPr lang="en-US"/>
                        <a:t>Most red cell exposure</a:t>
                      </a:r>
                      <a:endParaRPr lang="en-US" dirty="0"/>
                    </a:p>
                  </a:txBody>
                  <a:tcPr/>
                </a:tc>
                <a:extLst>
                  <a:ext uri="{0D108BD9-81ED-4DB2-BD59-A6C34878D82A}">
                    <a16:rowId xmlns:a16="http://schemas.microsoft.com/office/drawing/2014/main" val="3682977668"/>
                  </a:ext>
                </a:extLst>
              </a:tr>
              <a:tr h="638808">
                <a:tc>
                  <a:txBody>
                    <a:bodyPr/>
                    <a:lstStyle/>
                    <a:p>
                      <a:r>
                        <a:rPr lang="en-US"/>
                        <a:t>Iron loading inevitable</a:t>
                      </a:r>
                      <a:endParaRPr lang="en-US" dirty="0"/>
                    </a:p>
                  </a:txBody>
                  <a:tcPr/>
                </a:tc>
                <a:tc>
                  <a:txBody>
                    <a:bodyPr/>
                    <a:lstStyle/>
                    <a:p>
                      <a:r>
                        <a:rPr lang="en-US"/>
                        <a:t>Intermediate iron loading</a:t>
                      </a:r>
                      <a:endParaRPr lang="en-US" dirty="0"/>
                    </a:p>
                  </a:txBody>
                  <a:tcPr/>
                </a:tc>
                <a:tc>
                  <a:txBody>
                    <a:bodyPr/>
                    <a:lstStyle/>
                    <a:p>
                      <a:r>
                        <a:rPr lang="en-US"/>
                        <a:t>Minimal iron loading</a:t>
                      </a:r>
                      <a:endParaRPr lang="en-US" dirty="0"/>
                    </a:p>
                  </a:txBody>
                  <a:tcPr/>
                </a:tc>
                <a:extLst>
                  <a:ext uri="{0D108BD9-81ED-4DB2-BD59-A6C34878D82A}">
                    <a16:rowId xmlns:a16="http://schemas.microsoft.com/office/drawing/2014/main" val="298971618"/>
                  </a:ext>
                </a:extLst>
              </a:tr>
              <a:tr h="638808">
                <a:tc>
                  <a:txBody>
                    <a:bodyPr/>
                    <a:lstStyle/>
                    <a:p>
                      <a:r>
                        <a:rPr lang="en-US"/>
                        <a:t>Potential circulatory overload</a:t>
                      </a:r>
                      <a:endParaRPr lang="en-US" dirty="0"/>
                    </a:p>
                  </a:txBody>
                  <a:tcPr/>
                </a:tc>
                <a:tc>
                  <a:txBody>
                    <a:bodyPr/>
                    <a:lstStyle/>
                    <a:p>
                      <a:r>
                        <a:rPr lang="en-US"/>
                        <a:t>Minimizes blood volume shifts</a:t>
                      </a:r>
                      <a:endParaRPr lang="en-US" dirty="0"/>
                    </a:p>
                  </a:txBody>
                  <a:tcPr/>
                </a:tc>
                <a:tc>
                  <a:txBody>
                    <a:bodyPr/>
                    <a:lstStyle/>
                    <a:p>
                      <a:r>
                        <a:rPr lang="en-US"/>
                        <a:t>Maintains isovolemia</a:t>
                      </a:r>
                      <a:endParaRPr lang="en-US" dirty="0"/>
                    </a:p>
                  </a:txBody>
                  <a:tcPr/>
                </a:tc>
                <a:extLst>
                  <a:ext uri="{0D108BD9-81ED-4DB2-BD59-A6C34878D82A}">
                    <a16:rowId xmlns:a16="http://schemas.microsoft.com/office/drawing/2014/main" val="1541868475"/>
                  </a:ext>
                </a:extLst>
              </a:tr>
              <a:tr h="638808">
                <a:tc>
                  <a:txBody>
                    <a:bodyPr/>
                    <a:lstStyle/>
                    <a:p>
                      <a:r>
                        <a:rPr lang="en-US"/>
                        <a:t>Potential hyperviscosity to reach target HgbS%</a:t>
                      </a:r>
                      <a:endParaRPr lang="en-US" dirty="0"/>
                    </a:p>
                  </a:txBody>
                  <a:tcPr/>
                </a:tc>
                <a:tc>
                  <a:txBody>
                    <a:bodyPr/>
                    <a:lstStyle/>
                    <a:p>
                      <a:r>
                        <a:rPr lang="en-US"/>
                        <a:t>Long procedure time to reach target HgbS%</a:t>
                      </a:r>
                      <a:endParaRPr lang="en-US" dirty="0"/>
                    </a:p>
                  </a:txBody>
                  <a:tcPr/>
                </a:tc>
                <a:tc>
                  <a:txBody>
                    <a:bodyPr/>
                    <a:lstStyle/>
                    <a:p>
                      <a:r>
                        <a:rPr lang="en-US"/>
                        <a:t>Quickly &amp; precisely reaches target HgbS%</a:t>
                      </a:r>
                      <a:endParaRPr lang="en-US" dirty="0"/>
                    </a:p>
                  </a:txBody>
                  <a:tcPr/>
                </a:tc>
                <a:extLst>
                  <a:ext uri="{0D108BD9-81ED-4DB2-BD59-A6C34878D82A}">
                    <a16:rowId xmlns:a16="http://schemas.microsoft.com/office/drawing/2014/main" val="134168108"/>
                  </a:ext>
                </a:extLst>
              </a:tr>
              <a:tr h="638808">
                <a:tc>
                  <a:txBody>
                    <a:bodyPr/>
                    <a:lstStyle/>
                    <a:p>
                      <a:r>
                        <a:rPr lang="en-US"/>
                        <a:t>Standard nursing</a:t>
                      </a:r>
                      <a:endParaRPr lang="en-US" dirty="0"/>
                    </a:p>
                  </a:txBody>
                  <a:tcPr/>
                </a:tc>
                <a:tc>
                  <a:txBody>
                    <a:bodyPr/>
                    <a:lstStyle/>
                    <a:p>
                      <a:r>
                        <a:rPr lang="en-US"/>
                        <a:t>Requires trained personnel</a:t>
                      </a:r>
                      <a:endParaRPr lang="en-US" dirty="0"/>
                    </a:p>
                  </a:txBody>
                  <a:tcPr/>
                </a:tc>
                <a:tc>
                  <a:txBody>
                    <a:bodyPr/>
                    <a:lstStyle/>
                    <a:p>
                      <a:r>
                        <a:rPr lang="en-US"/>
                        <a:t>Requires specialized device and trained personnel</a:t>
                      </a:r>
                      <a:endParaRPr lang="en-US" dirty="0"/>
                    </a:p>
                  </a:txBody>
                  <a:tcPr/>
                </a:tc>
                <a:extLst>
                  <a:ext uri="{0D108BD9-81ED-4DB2-BD59-A6C34878D82A}">
                    <a16:rowId xmlns:a16="http://schemas.microsoft.com/office/drawing/2014/main" val="2130171048"/>
                  </a:ext>
                </a:extLst>
              </a:tr>
            </a:tbl>
          </a:graphicData>
        </a:graphic>
      </p:graphicFrame>
      <p:sp>
        <p:nvSpPr>
          <p:cNvPr id="5" name="Footer Placeholder 4">
            <a:extLst>
              <a:ext uri="{FF2B5EF4-FFF2-40B4-BE49-F238E27FC236}">
                <a16:creationId xmlns:a16="http://schemas.microsoft.com/office/drawing/2014/main" id="{66E29262-C922-184D-9E1E-2776FAD78F79}"/>
              </a:ext>
            </a:extLst>
          </p:cNvPr>
          <p:cNvSpPr>
            <a:spLocks noGrp="1"/>
          </p:cNvSpPr>
          <p:nvPr>
            <p:ph type="ftr" sz="quarter" idx="11"/>
          </p:nvPr>
        </p:nvSpPr>
        <p:spPr/>
        <p:txBody>
          <a:bodyPr/>
          <a:lstStyle/>
          <a:p>
            <a:r>
              <a:rPr lang="en-US"/>
              <a:t>ASH Transfusion pocket guidelines</a:t>
            </a:r>
          </a:p>
        </p:txBody>
      </p:sp>
    </p:spTree>
    <p:extLst>
      <p:ext uri="{BB962C8B-B14F-4D97-AF65-F5344CB8AC3E}">
        <p14:creationId xmlns:p14="http://schemas.microsoft.com/office/powerpoint/2010/main" val="668963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00112B-D67F-B56C-0DA8-4721384EF930}"/>
              </a:ext>
            </a:extLst>
          </p:cNvPr>
          <p:cNvSpPr>
            <a:spLocks noGrp="1"/>
          </p:cNvSpPr>
          <p:nvPr>
            <p:ph type="title"/>
          </p:nvPr>
        </p:nvSpPr>
        <p:spPr>
          <a:xfrm>
            <a:off x="1043631" y="809898"/>
            <a:ext cx="9942716" cy="1554480"/>
          </a:xfrm>
        </p:spPr>
        <p:txBody>
          <a:bodyPr anchor="ctr">
            <a:normAutofit/>
          </a:bodyPr>
          <a:lstStyle/>
          <a:p>
            <a:r>
              <a:rPr lang="en-US" sz="4800"/>
              <a:t>Screening for Iron Overload</a:t>
            </a:r>
          </a:p>
        </p:txBody>
      </p:sp>
      <p:sp>
        <p:nvSpPr>
          <p:cNvPr id="3" name="Content Placeholder 2">
            <a:extLst>
              <a:ext uri="{FF2B5EF4-FFF2-40B4-BE49-F238E27FC236}">
                <a16:creationId xmlns:a16="http://schemas.microsoft.com/office/drawing/2014/main" id="{868C4422-A4E6-513A-E4B9-7A8AC5ECD239}"/>
              </a:ext>
            </a:extLst>
          </p:cNvPr>
          <p:cNvSpPr>
            <a:spLocks noGrp="1"/>
          </p:cNvSpPr>
          <p:nvPr>
            <p:ph idx="1"/>
          </p:nvPr>
        </p:nvSpPr>
        <p:spPr>
          <a:xfrm>
            <a:off x="1045028" y="3017522"/>
            <a:ext cx="9941319" cy="3124658"/>
          </a:xfrm>
        </p:spPr>
        <p:txBody>
          <a:bodyPr anchor="ctr">
            <a:normAutofit/>
          </a:bodyPr>
          <a:lstStyle/>
          <a:p>
            <a:r>
              <a:rPr lang="en-US" sz="2000" dirty="0"/>
              <a:t>Ferritin only if &lt;1,000 – trend is important</a:t>
            </a:r>
          </a:p>
          <a:p>
            <a:r>
              <a:rPr lang="en-US" sz="2000" dirty="0"/>
              <a:t>MRI T2, R2 of liver every 1-2 years</a:t>
            </a:r>
          </a:p>
          <a:p>
            <a:r>
              <a:rPr lang="en-US" sz="2000" dirty="0"/>
              <a:t>Consider chelation if liver iron content &gt;5mg/g dry weight</a:t>
            </a:r>
          </a:p>
          <a:p>
            <a:endParaRPr lang="en-US" sz="2000" dirty="0"/>
          </a:p>
          <a:p>
            <a:r>
              <a:rPr lang="en-US" sz="2000" b="1" dirty="0"/>
              <a:t>Chelation agents:</a:t>
            </a:r>
          </a:p>
          <a:p>
            <a:pPr lvl="1"/>
            <a:r>
              <a:rPr lang="en-US" sz="2000" dirty="0" err="1"/>
              <a:t>Desferal</a:t>
            </a:r>
            <a:r>
              <a:rPr lang="en-US" sz="2000" dirty="0"/>
              <a:t> – IV infusion</a:t>
            </a:r>
          </a:p>
          <a:p>
            <a:pPr lvl="1"/>
            <a:r>
              <a:rPr lang="en-US" sz="2000" dirty="0"/>
              <a:t>Deferasirox (</a:t>
            </a:r>
            <a:r>
              <a:rPr lang="en-US" sz="2000" dirty="0" err="1"/>
              <a:t>Exjade</a:t>
            </a:r>
            <a:r>
              <a:rPr lang="en-US" sz="2000" dirty="0"/>
              <a:t>) – oral once daily</a:t>
            </a:r>
          </a:p>
          <a:p>
            <a:pPr lvl="1"/>
            <a:r>
              <a:rPr lang="en-US" sz="2000" dirty="0"/>
              <a:t>Deferiprone (</a:t>
            </a:r>
            <a:r>
              <a:rPr lang="en-US" sz="2000" dirty="0" err="1"/>
              <a:t>Ferriprox</a:t>
            </a:r>
            <a:r>
              <a:rPr lang="en-US" sz="2000" dirty="0"/>
              <a:t>) - oral</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963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81FF-2223-C519-E19D-39B750E7B0E5}"/>
              </a:ext>
            </a:extLst>
          </p:cNvPr>
          <p:cNvSpPr>
            <a:spLocks noGrp="1"/>
          </p:cNvSpPr>
          <p:nvPr>
            <p:ph type="title"/>
          </p:nvPr>
        </p:nvSpPr>
        <p:spPr>
          <a:xfrm>
            <a:off x="838200" y="365126"/>
            <a:ext cx="10515600" cy="773562"/>
          </a:xfrm>
        </p:spPr>
        <p:txBody>
          <a:bodyPr/>
          <a:lstStyle/>
          <a:p>
            <a:r>
              <a:rPr lang="en-US" dirty="0"/>
              <a:t>Question</a:t>
            </a:r>
          </a:p>
        </p:txBody>
      </p:sp>
      <p:sp>
        <p:nvSpPr>
          <p:cNvPr id="3" name="Content Placeholder 2">
            <a:extLst>
              <a:ext uri="{FF2B5EF4-FFF2-40B4-BE49-F238E27FC236}">
                <a16:creationId xmlns:a16="http://schemas.microsoft.com/office/drawing/2014/main" id="{76967C90-86C2-0AEF-1568-58F6ACA1C466}"/>
              </a:ext>
            </a:extLst>
          </p:cNvPr>
          <p:cNvSpPr>
            <a:spLocks noGrp="1"/>
          </p:cNvSpPr>
          <p:nvPr>
            <p:ph idx="1"/>
          </p:nvPr>
        </p:nvSpPr>
        <p:spPr>
          <a:xfrm>
            <a:off x="838200" y="1431985"/>
            <a:ext cx="10515600" cy="4744978"/>
          </a:xfrm>
        </p:spPr>
        <p:txBody>
          <a:bodyPr>
            <a:normAutofit fontScale="92500" lnSpcReduction="20000"/>
          </a:bodyPr>
          <a:lstStyle/>
          <a:p>
            <a:pPr>
              <a:buNone/>
            </a:pPr>
            <a:r>
              <a:rPr lang="en-US" b="1" dirty="0"/>
              <a:t>A 25-year-old woman with known sickle cell disease (</a:t>
            </a:r>
            <a:r>
              <a:rPr lang="en-US" b="1" dirty="0" err="1"/>
              <a:t>HbSS</a:t>
            </a:r>
            <a:r>
              <a:rPr lang="en-US" b="1" dirty="0"/>
              <a:t>) presents to the emergency department with severe generalized pain, primarily in her back and limbs. She reports that her usual home regimen of oral hydrocodone and hydration has not relieved her symptoms. She is afebrile, tachycardic, and in visible distress. Her oxygen saturation is 97% on room air, and her physical exam is otherwise unremarkable. What is the most appropriate initial step in management?</a:t>
            </a:r>
            <a:endParaRPr lang="en-US" dirty="0"/>
          </a:p>
          <a:p>
            <a:r>
              <a:rPr lang="en-US" dirty="0"/>
              <a:t>A. Begin intravenous fluids and observe for 2 hours before administering analgesia</a:t>
            </a:r>
            <a:br>
              <a:rPr lang="en-US" dirty="0"/>
            </a:br>
            <a:r>
              <a:rPr lang="en-US" dirty="0"/>
              <a:t>B. Administer intravenous morphine based on weight and reassess pain within 30 minutes</a:t>
            </a:r>
            <a:br>
              <a:rPr lang="en-US" dirty="0"/>
            </a:br>
            <a:r>
              <a:rPr lang="en-US" dirty="0"/>
              <a:t>C. Order a complete blood count and wait for results before initiating treatment</a:t>
            </a:r>
            <a:br>
              <a:rPr lang="en-US" dirty="0"/>
            </a:br>
            <a:r>
              <a:rPr lang="en-US" dirty="0"/>
              <a:t>D. Start hydroxyurea therapy immediately</a:t>
            </a:r>
            <a:br>
              <a:rPr lang="en-US" dirty="0"/>
            </a:br>
            <a:r>
              <a:rPr lang="en-US" dirty="0"/>
              <a:t>E. Refer to hematology for chronic transfusion planning</a:t>
            </a:r>
          </a:p>
          <a:p>
            <a:endParaRPr lang="en-US" dirty="0"/>
          </a:p>
        </p:txBody>
      </p:sp>
    </p:spTree>
    <p:extLst>
      <p:ext uri="{BB962C8B-B14F-4D97-AF65-F5344CB8AC3E}">
        <p14:creationId xmlns:p14="http://schemas.microsoft.com/office/powerpoint/2010/main" val="3678624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658E42-51BE-0233-3527-D72256B10BDE}"/>
              </a:ext>
            </a:extLst>
          </p:cNvPr>
          <p:cNvSpPr>
            <a:spLocks noGrp="1"/>
          </p:cNvSpPr>
          <p:nvPr>
            <p:ph type="title"/>
          </p:nvPr>
        </p:nvSpPr>
        <p:spPr>
          <a:xfrm>
            <a:off x="1043631" y="809898"/>
            <a:ext cx="9942716" cy="1554480"/>
          </a:xfrm>
        </p:spPr>
        <p:txBody>
          <a:bodyPr anchor="ctr">
            <a:normAutofit/>
          </a:bodyPr>
          <a:lstStyle/>
          <a:p>
            <a:r>
              <a:rPr lang="en-US" sz="4800" dirty="0"/>
              <a:t>ER Management of Acute Pain Crisis</a:t>
            </a:r>
          </a:p>
        </p:txBody>
      </p:sp>
      <p:sp>
        <p:nvSpPr>
          <p:cNvPr id="4" name="Rectangle 1">
            <a:extLst>
              <a:ext uri="{FF2B5EF4-FFF2-40B4-BE49-F238E27FC236}">
                <a16:creationId xmlns:a16="http://schemas.microsoft.com/office/drawing/2014/main" id="{A94075A8-3EB1-C90C-0661-EAF7D98B895A}"/>
              </a:ext>
            </a:extLst>
          </p:cNvPr>
          <p:cNvSpPr>
            <a:spLocks noGrp="1" noChangeArrowheads="1"/>
          </p:cNvSpPr>
          <p:nvPr>
            <p:ph idx="1"/>
          </p:nvPr>
        </p:nvSpPr>
        <p:spPr bwMode="auto">
          <a:xfrm>
            <a:off x="1045028" y="3017522"/>
            <a:ext cx="9941319" cy="31246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a:ln>
                  <a:noFill/>
                </a:ln>
                <a:effectLst/>
                <a:latin typeface="Arial" panose="020B0604020202020204" pitchFamily="34" charset="0"/>
              </a:rPr>
              <a:t>Rapid assessment and analgesia within 1 hour of ED arrival</a:t>
            </a:r>
          </a:p>
          <a:p>
            <a:pPr marL="457200" lvl="1" indent="0" eaLnBrk="0" fontAlgn="base" hangingPunct="0">
              <a:spcBef>
                <a:spcPct val="0"/>
              </a:spcBef>
              <a:spcAft>
                <a:spcPts val="600"/>
              </a:spcAft>
              <a:buFontTx/>
              <a:buChar char="•"/>
            </a:pPr>
            <a:r>
              <a:rPr lang="en-US" altLang="en-US" b="1" dirty="0">
                <a:latin typeface="Arial" panose="020B0604020202020204" pitchFamily="34" charset="0"/>
              </a:rPr>
              <a:t>Utilization of ED order set and rapid triage is critical</a:t>
            </a:r>
            <a:r>
              <a:rPr kumimoji="0" lang="en-US" altLang="en-US" b="0" i="0" u="none" strike="noStrike" cap="none" normalizeH="0" baseline="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a:ln>
                  <a:noFill/>
                </a:ln>
                <a:effectLst/>
                <a:latin typeface="Arial" panose="020B0604020202020204" pitchFamily="34" charset="0"/>
              </a:rPr>
              <a:t>Opioid therapy tailored to prior effective regimens or weight-based dosing</a:t>
            </a:r>
            <a:r>
              <a:rPr kumimoji="0" lang="en-US" altLang="en-US" sz="2400" b="0" i="0" u="none" strike="noStrike" cap="none" normalizeH="0" baseline="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a:ln>
                  <a:noFill/>
                </a:ln>
                <a:effectLst/>
                <a:latin typeface="Arial" panose="020B0604020202020204" pitchFamily="34" charset="0"/>
              </a:rPr>
              <a:t>Frequent reassessment every 30–60 minutes to optimize pain control</a:t>
            </a:r>
            <a:r>
              <a:rPr kumimoji="0" lang="en-US" altLang="en-US" sz="2400" b="0" i="0" u="none" strike="noStrike" cap="none" normalizeH="0" baseline="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a:ln>
                  <a:noFill/>
                </a:ln>
                <a:effectLst/>
                <a:latin typeface="Arial" panose="020B0604020202020204" pitchFamily="34" charset="0"/>
              </a:rPr>
              <a:t>Use of individualized care plans when available</a:t>
            </a:r>
          </a:p>
          <a:p>
            <a:pPr marL="0" marR="0" lvl="0" indent="0" defTabSz="914400" rtl="0" eaLnBrk="0" fontAlgn="base" latinLnBrk="0" hangingPunct="0">
              <a:spcBef>
                <a:spcPct val="0"/>
              </a:spcBef>
              <a:spcAft>
                <a:spcPts val="600"/>
              </a:spcAft>
              <a:buClrTx/>
              <a:buSzTx/>
              <a:buFontTx/>
              <a:buChar char="•"/>
              <a:tabLst/>
            </a:pPr>
            <a:r>
              <a:rPr lang="en-US" altLang="en-US" sz="2400" b="1" dirty="0">
                <a:latin typeface="Arial" panose="020B0604020202020204" pitchFamily="34" charset="0"/>
              </a:rPr>
              <a:t>Some centers have infusion centers to prevent visits to the ER</a:t>
            </a:r>
            <a:r>
              <a:rPr kumimoji="0" lang="en-US" altLang="en-US" sz="2400" b="0" i="0" u="none" strike="noStrike" cap="none" normalizeH="0" baseline="0">
                <a:ln>
                  <a:noFill/>
                </a:ln>
                <a:effectLst/>
                <a:latin typeface="Arial" panose="020B0604020202020204" pitchFamily="34" charset="0"/>
              </a:rPr>
              <a:t>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534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18612-1680-0CCD-C852-DB57F56E32BC}"/>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6700" kern="1200">
                <a:solidFill>
                  <a:schemeClr val="tx1"/>
                </a:solidFill>
                <a:latin typeface="+mj-lt"/>
                <a:ea typeface="+mj-ea"/>
                <a:cs typeface="+mj-cs"/>
              </a:rPr>
              <a:t>Diagnosis &amp; Management of Acute VOC in the hospital setting</a:t>
            </a:r>
          </a:p>
        </p:txBody>
      </p:sp>
      <p:sp>
        <p:nvSpPr>
          <p:cNvPr id="3" name="Text Placeholder 2">
            <a:extLst>
              <a:ext uri="{FF2B5EF4-FFF2-40B4-BE49-F238E27FC236}">
                <a16:creationId xmlns:a16="http://schemas.microsoft.com/office/drawing/2014/main" id="{B653C948-4329-622B-7E47-8A2971278941}"/>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83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9D3116-2863-516E-A9B0-952433D9EB50}"/>
              </a:ext>
            </a:extLst>
          </p:cNvPr>
          <p:cNvSpPr>
            <a:spLocks noGrp="1"/>
          </p:cNvSpPr>
          <p:nvPr>
            <p:ph type="title"/>
          </p:nvPr>
        </p:nvSpPr>
        <p:spPr>
          <a:xfrm>
            <a:off x="1043631" y="809898"/>
            <a:ext cx="9942716" cy="1554480"/>
          </a:xfrm>
        </p:spPr>
        <p:txBody>
          <a:bodyPr anchor="ctr">
            <a:normAutofit/>
          </a:bodyPr>
          <a:lstStyle/>
          <a:p>
            <a:r>
              <a:rPr lang="en-US" sz="4800"/>
              <a:t>How do you Diagnose Acute VOC?</a:t>
            </a:r>
          </a:p>
        </p:txBody>
      </p:sp>
      <p:sp>
        <p:nvSpPr>
          <p:cNvPr id="3" name="Content Placeholder 2">
            <a:extLst>
              <a:ext uri="{FF2B5EF4-FFF2-40B4-BE49-F238E27FC236}">
                <a16:creationId xmlns:a16="http://schemas.microsoft.com/office/drawing/2014/main" id="{C22A4881-E76F-4C7F-D5CE-19BB301300EB}"/>
              </a:ext>
            </a:extLst>
          </p:cNvPr>
          <p:cNvSpPr>
            <a:spLocks noGrp="1"/>
          </p:cNvSpPr>
          <p:nvPr>
            <p:ph idx="1"/>
          </p:nvPr>
        </p:nvSpPr>
        <p:spPr>
          <a:xfrm>
            <a:off x="1045028" y="2704013"/>
            <a:ext cx="9941319" cy="3941333"/>
          </a:xfrm>
        </p:spPr>
        <p:txBody>
          <a:bodyPr anchor="ctr">
            <a:normAutofit/>
          </a:bodyPr>
          <a:lstStyle/>
          <a:p>
            <a:r>
              <a:rPr lang="en-US" sz="2400" dirty="0"/>
              <a:t>There are NO specific labs or images to make this diagnosis</a:t>
            </a:r>
          </a:p>
          <a:p>
            <a:r>
              <a:rPr lang="en-US" sz="2400" dirty="0"/>
              <a:t>You have to believe the patient is having acute pain over any baseline chronic pain</a:t>
            </a:r>
          </a:p>
          <a:p>
            <a:r>
              <a:rPr lang="en-US" sz="2400" dirty="0"/>
              <a:t>Recognizing our individual bias towards pain in this population is critical</a:t>
            </a:r>
          </a:p>
          <a:p>
            <a:r>
              <a:rPr lang="en-US" sz="2400" dirty="0"/>
              <a:t>Their acute pain is almost </a:t>
            </a:r>
            <a:r>
              <a:rPr lang="en-US" sz="2400" b="1" dirty="0"/>
              <a:t>always</a:t>
            </a:r>
            <a:r>
              <a:rPr lang="en-US" sz="2400" dirty="0"/>
              <a:t> undertreated on admission</a:t>
            </a:r>
          </a:p>
          <a:p>
            <a:r>
              <a:rPr lang="en-US" sz="2400" dirty="0"/>
              <a:t>Initial screening labs </a:t>
            </a:r>
          </a:p>
          <a:p>
            <a:pPr lvl="1"/>
            <a:r>
              <a:rPr lang="en-US" dirty="0"/>
              <a:t>CBC</a:t>
            </a:r>
          </a:p>
          <a:p>
            <a:pPr lvl="1"/>
            <a:r>
              <a:rPr lang="en-US" dirty="0"/>
              <a:t>Retic count</a:t>
            </a:r>
          </a:p>
          <a:p>
            <a:pPr lvl="1"/>
            <a:r>
              <a:rPr lang="en-US" dirty="0"/>
              <a:t>CMP</a:t>
            </a:r>
          </a:p>
          <a:p>
            <a:pPr marL="457200" lvl="1" indent="0">
              <a:buNone/>
            </a:pPr>
            <a:endParaRPr lang="en-US"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386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953126B-2BE0-54F5-D7F4-FD844A9EE89E}"/>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Name some triggers for an acute VOC</a:t>
            </a:r>
          </a:p>
        </p:txBody>
      </p:sp>
      <p:sp>
        <p:nvSpPr>
          <p:cNvPr id="6" name="Text Placeholder 5">
            <a:extLst>
              <a:ext uri="{FF2B5EF4-FFF2-40B4-BE49-F238E27FC236}">
                <a16:creationId xmlns:a16="http://schemas.microsoft.com/office/drawing/2014/main" id="{1A556526-18C3-FE36-3ED8-6E3629771DF3}"/>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7" name="Straight Connector 1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458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B589-2EEE-9265-5255-8D4D7B572129}"/>
              </a:ext>
            </a:extLst>
          </p:cNvPr>
          <p:cNvSpPr>
            <a:spLocks noGrp="1"/>
          </p:cNvSpPr>
          <p:nvPr>
            <p:ph type="title"/>
          </p:nvPr>
        </p:nvSpPr>
        <p:spPr/>
        <p:txBody>
          <a:bodyPr/>
          <a:lstStyle/>
          <a:p>
            <a:r>
              <a:rPr lang="en-US" dirty="0"/>
              <a:t>Factors that can cause acute VOC</a:t>
            </a:r>
          </a:p>
        </p:txBody>
      </p:sp>
      <p:graphicFrame>
        <p:nvGraphicFramePr>
          <p:cNvPr id="5" name="Content Placeholder 2">
            <a:extLst>
              <a:ext uri="{FF2B5EF4-FFF2-40B4-BE49-F238E27FC236}">
                <a16:creationId xmlns:a16="http://schemas.microsoft.com/office/drawing/2014/main" id="{F0BC43F3-1E1D-3E29-4752-C32AAB345EF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4448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4E0ED-F5E9-D605-15B7-DD42A4293583}"/>
              </a:ext>
            </a:extLst>
          </p:cNvPr>
          <p:cNvSpPr>
            <a:spLocks noGrp="1"/>
          </p:cNvSpPr>
          <p:nvPr>
            <p:ph type="title"/>
          </p:nvPr>
        </p:nvSpPr>
        <p:spPr>
          <a:xfrm>
            <a:off x="808638" y="386930"/>
            <a:ext cx="9236700" cy="1188950"/>
          </a:xfrm>
        </p:spPr>
        <p:txBody>
          <a:bodyPr anchor="b">
            <a:normAutofit/>
          </a:bodyPr>
          <a:lstStyle/>
          <a:p>
            <a:r>
              <a:rPr lang="en-US" sz="5400"/>
              <a:t>Mechanisms of Pain</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00171C-0B79-AF3F-C645-D4F2B65BD432}"/>
              </a:ext>
            </a:extLst>
          </p:cNvPr>
          <p:cNvSpPr>
            <a:spLocks noGrp="1"/>
          </p:cNvSpPr>
          <p:nvPr>
            <p:ph idx="1"/>
          </p:nvPr>
        </p:nvSpPr>
        <p:spPr>
          <a:xfrm>
            <a:off x="793660" y="2599509"/>
            <a:ext cx="10143668" cy="3435531"/>
          </a:xfrm>
        </p:spPr>
        <p:txBody>
          <a:bodyPr anchor="ctr">
            <a:normAutofit/>
          </a:bodyPr>
          <a:lstStyle/>
          <a:p>
            <a:r>
              <a:rPr lang="en-US" dirty="0"/>
              <a:t>Hypoxia perfusion injury</a:t>
            </a:r>
          </a:p>
          <a:p>
            <a:r>
              <a:rPr lang="en-US" dirty="0"/>
              <a:t>Inflammation</a:t>
            </a:r>
          </a:p>
          <a:p>
            <a:r>
              <a:rPr lang="en-US" dirty="0"/>
              <a:t>Increased RBC adhesion</a:t>
            </a:r>
          </a:p>
          <a:p>
            <a:r>
              <a:rPr lang="en-US" dirty="0"/>
              <a:t>Nervous system sensitization</a:t>
            </a:r>
          </a:p>
          <a:p>
            <a:pPr lvl="1"/>
            <a:r>
              <a:rPr lang="en-US" sz="2800" dirty="0"/>
              <a:t>Central and peripheral</a:t>
            </a:r>
          </a:p>
        </p:txBody>
      </p:sp>
      <p:sp>
        <p:nvSpPr>
          <p:cNvPr id="4" name="Footer Placeholder 3">
            <a:extLst>
              <a:ext uri="{FF2B5EF4-FFF2-40B4-BE49-F238E27FC236}">
                <a16:creationId xmlns:a16="http://schemas.microsoft.com/office/drawing/2014/main" id="{3DACF0F7-6F7A-51B1-14A4-8C38BF38473C}"/>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sz="1100"/>
              <a:t>ASH 2020 guidelines on sickle cell disease: pain management</a:t>
            </a:r>
          </a:p>
        </p:txBody>
      </p:sp>
    </p:spTree>
    <p:extLst>
      <p:ext uri="{BB962C8B-B14F-4D97-AF65-F5344CB8AC3E}">
        <p14:creationId xmlns:p14="http://schemas.microsoft.com/office/powerpoint/2010/main" val="2644301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F929-7879-CDF9-33A2-AA22193CF616}"/>
              </a:ext>
            </a:extLst>
          </p:cNvPr>
          <p:cNvSpPr>
            <a:spLocks noGrp="1"/>
          </p:cNvSpPr>
          <p:nvPr>
            <p:ph type="title"/>
          </p:nvPr>
        </p:nvSpPr>
        <p:spPr/>
        <p:txBody>
          <a:bodyPr/>
          <a:lstStyle/>
          <a:p>
            <a:r>
              <a:rPr lang="en-US" dirty="0"/>
              <a:t>Management of Acute and Chronic Pain</a:t>
            </a:r>
          </a:p>
        </p:txBody>
      </p:sp>
      <p:sp>
        <p:nvSpPr>
          <p:cNvPr id="3" name="Content Placeholder 2">
            <a:extLst>
              <a:ext uri="{FF2B5EF4-FFF2-40B4-BE49-F238E27FC236}">
                <a16:creationId xmlns:a16="http://schemas.microsoft.com/office/drawing/2014/main" id="{DCC31337-E3A3-CB24-6986-C750882EBD98}"/>
              </a:ext>
            </a:extLst>
          </p:cNvPr>
          <p:cNvSpPr>
            <a:spLocks noGrp="1"/>
          </p:cNvSpPr>
          <p:nvPr>
            <p:ph idx="1"/>
          </p:nvPr>
        </p:nvSpPr>
        <p:spPr/>
        <p:txBody>
          <a:bodyPr>
            <a:normAutofit fontScale="70000" lnSpcReduction="20000"/>
          </a:bodyPr>
          <a:lstStyle/>
          <a:p>
            <a:r>
              <a:rPr lang="en-US" dirty="0"/>
              <a:t>Individualized approach with an interdisciplinary team</a:t>
            </a:r>
          </a:p>
          <a:p>
            <a:pPr lvl="1"/>
            <a:r>
              <a:rPr lang="en-US" dirty="0"/>
              <a:t>Individualized Care plan</a:t>
            </a:r>
          </a:p>
          <a:p>
            <a:r>
              <a:rPr lang="en-US" dirty="0"/>
              <a:t>Pharmacologic</a:t>
            </a:r>
          </a:p>
          <a:p>
            <a:pPr lvl="1"/>
            <a:r>
              <a:rPr lang="en-US" dirty="0"/>
              <a:t>NSAIDs for 5-7 days</a:t>
            </a:r>
          </a:p>
          <a:p>
            <a:pPr lvl="1"/>
            <a:r>
              <a:rPr lang="en-US" dirty="0"/>
              <a:t>Opiates</a:t>
            </a:r>
          </a:p>
          <a:p>
            <a:pPr lvl="2"/>
            <a:r>
              <a:rPr lang="en-US" dirty="0"/>
              <a:t>Continue home opiates </a:t>
            </a:r>
          </a:p>
          <a:p>
            <a:pPr lvl="2"/>
            <a:r>
              <a:rPr lang="en-US" dirty="0"/>
              <a:t>Within 1 </a:t>
            </a:r>
            <a:r>
              <a:rPr lang="en-US" dirty="0" err="1"/>
              <a:t>hr</a:t>
            </a:r>
            <a:r>
              <a:rPr lang="en-US" dirty="0"/>
              <a:t> of arriving in ER, Q30 mins (intranasal as option) – Care plan</a:t>
            </a:r>
          </a:p>
          <a:p>
            <a:pPr lvl="2"/>
            <a:r>
              <a:rPr lang="en-US" dirty="0"/>
              <a:t>PCA based on individualized care plan – no basal rate, demand dosing only (in most cases)</a:t>
            </a:r>
          </a:p>
          <a:p>
            <a:pPr lvl="2"/>
            <a:r>
              <a:rPr lang="en-US" dirty="0"/>
              <a:t>Dose should be higher than their home MME equivalents</a:t>
            </a:r>
          </a:p>
          <a:p>
            <a:pPr lvl="1"/>
            <a:r>
              <a:rPr lang="en-US" dirty="0"/>
              <a:t>Sub-therapeutic ketamine infusion 0.1 – 0.3 mg/kg/</a:t>
            </a:r>
            <a:r>
              <a:rPr lang="en-US" dirty="0" err="1"/>
              <a:t>hr</a:t>
            </a:r>
            <a:r>
              <a:rPr lang="en-US" dirty="0"/>
              <a:t> up to 1 mg max</a:t>
            </a:r>
          </a:p>
          <a:p>
            <a:pPr lvl="1"/>
            <a:r>
              <a:rPr lang="en-US" dirty="0"/>
              <a:t>Regional nerve blocks for localized pain</a:t>
            </a:r>
          </a:p>
          <a:p>
            <a:pPr lvl="1"/>
            <a:r>
              <a:rPr lang="en-US" dirty="0"/>
              <a:t>Duloxetine (SNRI), </a:t>
            </a:r>
            <a:r>
              <a:rPr lang="en-US" dirty="0" err="1"/>
              <a:t>amitryptiline</a:t>
            </a:r>
            <a:r>
              <a:rPr lang="en-US" dirty="0"/>
              <a:t>, gabapentin, muscle relaxants</a:t>
            </a:r>
          </a:p>
          <a:p>
            <a:r>
              <a:rPr lang="en-US" dirty="0"/>
              <a:t>Non-pharmacologic</a:t>
            </a:r>
          </a:p>
          <a:p>
            <a:pPr lvl="1"/>
            <a:r>
              <a:rPr lang="en-US" dirty="0"/>
              <a:t>Guided audio-visual, virtual reality, TENS unit, Cognitive Behavioral Therapy</a:t>
            </a:r>
          </a:p>
          <a:p>
            <a:r>
              <a:rPr lang="en-US" dirty="0"/>
              <a:t>Integrative therapeutic interventions</a:t>
            </a:r>
          </a:p>
          <a:p>
            <a:pPr lvl="1"/>
            <a:r>
              <a:rPr lang="en-US" dirty="0"/>
              <a:t>Massage, yoga, </a:t>
            </a:r>
            <a:r>
              <a:rPr lang="en-US" dirty="0" err="1"/>
              <a:t>acupunture</a:t>
            </a:r>
            <a:endParaRPr lang="en-US" dirty="0"/>
          </a:p>
        </p:txBody>
      </p:sp>
      <p:sp>
        <p:nvSpPr>
          <p:cNvPr id="4" name="Footer Placeholder 3">
            <a:extLst>
              <a:ext uri="{FF2B5EF4-FFF2-40B4-BE49-F238E27FC236}">
                <a16:creationId xmlns:a16="http://schemas.microsoft.com/office/drawing/2014/main" id="{7AE0AF13-220E-8B3F-60B8-B71071624DC3}"/>
              </a:ext>
            </a:extLst>
          </p:cNvPr>
          <p:cNvSpPr>
            <a:spLocks noGrp="1"/>
          </p:cNvSpPr>
          <p:nvPr>
            <p:ph type="ftr" sz="quarter" idx="11"/>
          </p:nvPr>
        </p:nvSpPr>
        <p:spPr/>
        <p:txBody>
          <a:bodyPr/>
          <a:lstStyle/>
          <a:p>
            <a:r>
              <a:rPr lang="en-US"/>
              <a:t>ASH 2020 guidelines on sickle cell disease: pain management</a:t>
            </a:r>
          </a:p>
        </p:txBody>
      </p:sp>
    </p:spTree>
    <p:extLst>
      <p:ext uri="{BB962C8B-B14F-4D97-AF65-F5344CB8AC3E}">
        <p14:creationId xmlns:p14="http://schemas.microsoft.com/office/powerpoint/2010/main" val="1877390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FB862B7-E834-6758-CE55-1B09426BD4A8}"/>
              </a:ext>
            </a:extLst>
          </p:cNvPr>
          <p:cNvPicPr>
            <a:picLocks noGrp="1" noChangeAspect="1"/>
          </p:cNvPicPr>
          <p:nvPr>
            <p:ph idx="4294967295"/>
          </p:nvPr>
        </p:nvPicPr>
        <p:blipFill>
          <a:blip r:embed="rId3"/>
          <a:srcRect r="2119"/>
          <a:stretch>
            <a:fillRect/>
          </a:stretch>
        </p:blipFill>
        <p:spPr>
          <a:xfrm>
            <a:off x="838200" y="754148"/>
            <a:ext cx="10515600" cy="4995575"/>
          </a:xfrm>
          <a:prstGeom prst="rect">
            <a:avLst/>
          </a:prstGeom>
        </p:spPr>
      </p:pic>
      <p:cxnSp>
        <p:nvCxnSpPr>
          <p:cNvPr id="9" name="Straight Connector 8">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B581391-BFF1-BD4E-79D8-0FAAB0C3E0EA}"/>
              </a:ext>
            </a:extLst>
          </p:cNvPr>
          <p:cNvSpPr>
            <a:spLocks noGrp="1"/>
          </p:cNvSpPr>
          <p:nvPr>
            <p:ph type="ftr" sz="quarter" idx="11"/>
          </p:nvPr>
        </p:nvSpPr>
        <p:spPr>
          <a:xfrm>
            <a:off x="4038600" y="6492240"/>
            <a:ext cx="4114800" cy="365125"/>
          </a:xfrm>
        </p:spPr>
        <p:txBody>
          <a:bodyPr>
            <a:normAutofit/>
          </a:bodyPr>
          <a:lstStyle/>
          <a:p>
            <a:pPr>
              <a:lnSpc>
                <a:spcPct val="90000"/>
              </a:lnSpc>
              <a:spcAft>
                <a:spcPts val="600"/>
              </a:spcAft>
            </a:pPr>
            <a:r>
              <a:rPr lang="en-US" sz="1000"/>
              <a:t>American Society of Hematology - Understanding Sickle Cell Disease</a:t>
            </a:r>
          </a:p>
        </p:txBody>
      </p:sp>
    </p:spTree>
    <p:extLst>
      <p:ext uri="{BB962C8B-B14F-4D97-AF65-F5344CB8AC3E}">
        <p14:creationId xmlns:p14="http://schemas.microsoft.com/office/powerpoint/2010/main" val="2016628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FC40A-019B-650D-DB26-9B151BDB9CA1}"/>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Disease Targeted Therapies</a:t>
            </a:r>
          </a:p>
        </p:txBody>
      </p:sp>
      <p:sp>
        <p:nvSpPr>
          <p:cNvPr id="3" name="Text Placeholder 2">
            <a:extLst>
              <a:ext uri="{FF2B5EF4-FFF2-40B4-BE49-F238E27FC236}">
                <a16:creationId xmlns:a16="http://schemas.microsoft.com/office/drawing/2014/main" id="{2872C985-EBC1-068F-286E-549CB539C6B2}"/>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365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1D877-13E9-AAB2-1F4A-214FEA607C3D}"/>
              </a:ext>
            </a:extLst>
          </p:cNvPr>
          <p:cNvSpPr>
            <a:spLocks noGrp="1"/>
          </p:cNvSpPr>
          <p:nvPr>
            <p:ph type="title"/>
          </p:nvPr>
        </p:nvSpPr>
        <p:spPr>
          <a:xfrm>
            <a:off x="1043631" y="809898"/>
            <a:ext cx="9942716" cy="1554480"/>
          </a:xfrm>
        </p:spPr>
        <p:txBody>
          <a:bodyPr anchor="ctr">
            <a:normAutofit/>
          </a:bodyPr>
          <a:lstStyle/>
          <a:p>
            <a:r>
              <a:rPr lang="en-US" sz="4800"/>
              <a:t>Disease Targeted Treatment</a:t>
            </a:r>
          </a:p>
        </p:txBody>
      </p:sp>
      <p:sp>
        <p:nvSpPr>
          <p:cNvPr id="3" name="Content Placeholder 2">
            <a:extLst>
              <a:ext uri="{FF2B5EF4-FFF2-40B4-BE49-F238E27FC236}">
                <a16:creationId xmlns:a16="http://schemas.microsoft.com/office/drawing/2014/main" id="{45EEDF90-CB7B-7A33-A53F-25E5C0600F87}"/>
              </a:ext>
            </a:extLst>
          </p:cNvPr>
          <p:cNvSpPr>
            <a:spLocks noGrp="1"/>
          </p:cNvSpPr>
          <p:nvPr>
            <p:ph idx="1"/>
          </p:nvPr>
        </p:nvSpPr>
        <p:spPr>
          <a:xfrm>
            <a:off x="1045028" y="2560323"/>
            <a:ext cx="9941319" cy="3931904"/>
          </a:xfrm>
        </p:spPr>
        <p:txBody>
          <a:bodyPr anchor="ctr">
            <a:normAutofit/>
          </a:bodyPr>
          <a:lstStyle/>
          <a:p>
            <a:r>
              <a:rPr lang="en-US" sz="2000" b="1" dirty="0"/>
              <a:t>Hydroxyurea</a:t>
            </a:r>
            <a:r>
              <a:rPr lang="en-US" sz="2000" dirty="0"/>
              <a:t> – 15mg/kg/day starting dose</a:t>
            </a:r>
          </a:p>
          <a:p>
            <a:r>
              <a:rPr lang="en-US" sz="2000" dirty="0"/>
              <a:t>CBC monthly with dose adjustments</a:t>
            </a:r>
          </a:p>
          <a:p>
            <a:r>
              <a:rPr lang="en-US" sz="2000" dirty="0"/>
              <a:t>Increases </a:t>
            </a:r>
            <a:r>
              <a:rPr lang="en-US" sz="2000" dirty="0" err="1"/>
              <a:t>HgbF</a:t>
            </a:r>
            <a:r>
              <a:rPr lang="en-US" sz="2000" dirty="0"/>
              <a:t>, increased RBC size – elevated MCV</a:t>
            </a:r>
          </a:p>
          <a:p>
            <a:r>
              <a:rPr lang="en-US" sz="2000" dirty="0"/>
              <a:t>Study in NEJM 299 patients – placebo vs. hydroxyurea</a:t>
            </a:r>
          </a:p>
          <a:p>
            <a:pPr lvl="1"/>
            <a:r>
              <a:rPr lang="en-US" sz="2000" dirty="0"/>
              <a:t>Reduced pain crises by 50%, reduced hospital stays</a:t>
            </a:r>
          </a:p>
          <a:p>
            <a:pPr lvl="1"/>
            <a:r>
              <a:rPr lang="en-US" sz="2000" dirty="0"/>
              <a:t>Reduced incident of acute chest syndrome </a:t>
            </a:r>
          </a:p>
          <a:p>
            <a:pPr lvl="1"/>
            <a:r>
              <a:rPr lang="en-US" sz="2000" dirty="0"/>
              <a:t>Reduced need for RBC transfusion</a:t>
            </a:r>
          </a:p>
          <a:p>
            <a:r>
              <a:rPr lang="en-US" sz="2000" dirty="0"/>
              <a:t>Side Effects</a:t>
            </a:r>
          </a:p>
          <a:p>
            <a:pPr lvl="1"/>
            <a:r>
              <a:rPr lang="en-US" sz="2000" dirty="0"/>
              <a:t>Thinning of hair, mild hair loss, nausea, nailbed discoloration</a:t>
            </a:r>
          </a:p>
          <a:p>
            <a:pPr lvl="1"/>
            <a:r>
              <a:rPr lang="en-US" sz="2000" dirty="0"/>
              <a:t>Monitor for leukopenia, low neutrophils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62CC9A87-80FA-B3F4-1D6D-F51ED37C5D56}"/>
              </a:ext>
            </a:extLst>
          </p:cNvPr>
          <p:cNvSpPr>
            <a:spLocks noGrp="1"/>
          </p:cNvSpPr>
          <p:nvPr>
            <p:ph type="ftr" sz="quarter" idx="11"/>
          </p:nvPr>
        </p:nvSpPr>
        <p:spPr>
          <a:xfrm>
            <a:off x="4038600" y="6492240"/>
            <a:ext cx="4114800" cy="365125"/>
          </a:xfrm>
        </p:spPr>
        <p:txBody>
          <a:bodyPr>
            <a:normAutofit/>
          </a:bodyPr>
          <a:lstStyle/>
          <a:p>
            <a:pPr>
              <a:lnSpc>
                <a:spcPct val="90000"/>
              </a:lnSpc>
              <a:spcAft>
                <a:spcPts val="600"/>
              </a:spcAft>
            </a:pPr>
            <a:r>
              <a:rPr lang="en-US" sz="900"/>
              <a:t>Effect of hydroxyurea on the frequency of painful crises in sickle cell anemia. NEJM, 1992</a:t>
            </a:r>
          </a:p>
        </p:txBody>
      </p:sp>
    </p:spTree>
    <p:extLst>
      <p:ext uri="{BB962C8B-B14F-4D97-AF65-F5344CB8AC3E}">
        <p14:creationId xmlns:p14="http://schemas.microsoft.com/office/powerpoint/2010/main" val="2225216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20676-64AB-8BF0-4D8E-A7053F4317C0}"/>
              </a:ext>
            </a:extLst>
          </p:cNvPr>
          <p:cNvSpPr>
            <a:spLocks noGrp="1"/>
          </p:cNvSpPr>
          <p:nvPr>
            <p:ph type="title"/>
          </p:nvPr>
        </p:nvSpPr>
        <p:spPr>
          <a:xfrm>
            <a:off x="1043631" y="809898"/>
            <a:ext cx="9942716" cy="1554480"/>
          </a:xfrm>
        </p:spPr>
        <p:txBody>
          <a:bodyPr anchor="ctr">
            <a:normAutofit/>
          </a:bodyPr>
          <a:lstStyle/>
          <a:p>
            <a:r>
              <a:rPr lang="en-US" sz="4800"/>
              <a:t>Crizanlizumab (Adakveo)</a:t>
            </a:r>
          </a:p>
        </p:txBody>
      </p:sp>
      <p:sp>
        <p:nvSpPr>
          <p:cNvPr id="3" name="Content Placeholder 2">
            <a:extLst>
              <a:ext uri="{FF2B5EF4-FFF2-40B4-BE49-F238E27FC236}">
                <a16:creationId xmlns:a16="http://schemas.microsoft.com/office/drawing/2014/main" id="{0235B31A-135A-C9B1-997C-D994E26A0A79}"/>
              </a:ext>
            </a:extLst>
          </p:cNvPr>
          <p:cNvSpPr>
            <a:spLocks noGrp="1"/>
          </p:cNvSpPr>
          <p:nvPr>
            <p:ph idx="1"/>
          </p:nvPr>
        </p:nvSpPr>
        <p:spPr>
          <a:xfrm>
            <a:off x="1045028" y="2560321"/>
            <a:ext cx="9941319" cy="3924989"/>
          </a:xfrm>
        </p:spPr>
        <p:txBody>
          <a:bodyPr anchor="ctr">
            <a:normAutofit/>
          </a:bodyPr>
          <a:lstStyle/>
          <a:p>
            <a:r>
              <a:rPr lang="en-US" sz="2000" dirty="0"/>
              <a:t>Mechanism of Action</a:t>
            </a:r>
          </a:p>
          <a:p>
            <a:pPr lvl="1"/>
            <a:r>
              <a:rPr lang="en-US" sz="2000" dirty="0"/>
              <a:t>Ab that inhibits P-selectin</a:t>
            </a:r>
          </a:p>
          <a:p>
            <a:pPr lvl="1"/>
            <a:r>
              <a:rPr lang="en-US" sz="2000" dirty="0"/>
              <a:t>P-selectin is on the endothelium and surface of platelets</a:t>
            </a:r>
          </a:p>
          <a:p>
            <a:pPr lvl="1"/>
            <a:r>
              <a:rPr lang="en-US" sz="2000" dirty="0"/>
              <a:t>Prevents RBC’s from sticking inside of smaller blood vessels</a:t>
            </a:r>
          </a:p>
          <a:p>
            <a:r>
              <a:rPr lang="en-US" sz="2000" dirty="0"/>
              <a:t>Side Effects: nausea, back pain, joint pain &amp; fever</a:t>
            </a:r>
          </a:p>
          <a:p>
            <a:r>
              <a:rPr lang="en-US" sz="2000" dirty="0"/>
              <a:t>Monthly infusion</a:t>
            </a:r>
          </a:p>
          <a:p>
            <a:r>
              <a:rPr lang="en-US" sz="2000" dirty="0"/>
              <a:t>Approved for 16 yrs and older</a:t>
            </a:r>
          </a:p>
          <a:p>
            <a:r>
              <a:rPr lang="en-US" sz="2000" dirty="0"/>
              <a:t>Can be given in addition to hydroxyurea</a:t>
            </a:r>
          </a:p>
          <a:p>
            <a:r>
              <a:rPr lang="en-US" sz="2000" dirty="0"/>
              <a:t>Reduces number of VOC</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747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61E14-AA80-DDB7-4155-09AD0CC19C21}"/>
              </a:ext>
            </a:extLst>
          </p:cNvPr>
          <p:cNvSpPr>
            <a:spLocks noGrp="1"/>
          </p:cNvSpPr>
          <p:nvPr>
            <p:ph type="title"/>
          </p:nvPr>
        </p:nvSpPr>
        <p:spPr>
          <a:xfrm>
            <a:off x="1043631" y="809898"/>
            <a:ext cx="9942716" cy="1554480"/>
          </a:xfrm>
        </p:spPr>
        <p:txBody>
          <a:bodyPr anchor="ctr">
            <a:normAutofit/>
          </a:bodyPr>
          <a:lstStyle/>
          <a:p>
            <a:r>
              <a:rPr lang="en-US" sz="4800"/>
              <a:t>L-glutamine</a:t>
            </a:r>
          </a:p>
        </p:txBody>
      </p:sp>
      <p:sp>
        <p:nvSpPr>
          <p:cNvPr id="3" name="Content Placeholder 2">
            <a:extLst>
              <a:ext uri="{FF2B5EF4-FFF2-40B4-BE49-F238E27FC236}">
                <a16:creationId xmlns:a16="http://schemas.microsoft.com/office/drawing/2014/main" id="{45C9622A-D058-40CF-2AE9-A99A61B471D4}"/>
              </a:ext>
            </a:extLst>
          </p:cNvPr>
          <p:cNvSpPr>
            <a:spLocks noGrp="1"/>
          </p:cNvSpPr>
          <p:nvPr>
            <p:ph idx="1"/>
          </p:nvPr>
        </p:nvSpPr>
        <p:spPr>
          <a:xfrm>
            <a:off x="1045028" y="2560321"/>
            <a:ext cx="9941319" cy="3781293"/>
          </a:xfrm>
        </p:spPr>
        <p:txBody>
          <a:bodyPr anchor="ctr">
            <a:normAutofit/>
          </a:bodyPr>
          <a:lstStyle/>
          <a:p>
            <a:r>
              <a:rPr lang="en-US" sz="2400" dirty="0"/>
              <a:t>It’s required for the synthesis of glutathione, NAD and arginine</a:t>
            </a:r>
          </a:p>
          <a:p>
            <a:r>
              <a:rPr lang="en-US" sz="2400" dirty="0"/>
              <a:t>It protects RBC’s against oxidative injury</a:t>
            </a:r>
          </a:p>
          <a:p>
            <a:r>
              <a:rPr lang="en-US" sz="2400" dirty="0"/>
              <a:t>Dosed 10-30 </a:t>
            </a:r>
            <a:r>
              <a:rPr lang="en-US" sz="2400" dirty="0" err="1"/>
              <a:t>gms</a:t>
            </a:r>
            <a:r>
              <a:rPr lang="en-US" sz="2400" dirty="0"/>
              <a:t> a day divided BID</a:t>
            </a:r>
          </a:p>
          <a:p>
            <a:r>
              <a:rPr lang="en-US" sz="2400" dirty="0"/>
              <a:t>Reduced hospitalizations by 33%</a:t>
            </a:r>
          </a:p>
          <a:p>
            <a:r>
              <a:rPr lang="en-US" sz="2400" dirty="0"/>
              <a:t>Reduced mean length of stay from 11 to 7 days</a:t>
            </a:r>
          </a:p>
          <a:p>
            <a:r>
              <a:rPr lang="en-US" sz="2400" dirty="0"/>
              <a:t>Can be given in addition to hydroxyurea</a:t>
            </a:r>
          </a:p>
          <a:p>
            <a:endParaRPr lang="en-US" sz="2400" dirty="0"/>
          </a:p>
          <a:p>
            <a:r>
              <a:rPr lang="en-US" sz="2400" dirty="0"/>
              <a:t>Side effects: Constipation, nausea, abdominal pain, headache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560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37F379-9F23-D547-58D6-0D606EC2EFC2}"/>
              </a:ext>
            </a:extLst>
          </p:cNvPr>
          <p:cNvSpPr>
            <a:spLocks noGrp="1"/>
          </p:cNvSpPr>
          <p:nvPr>
            <p:ph type="title"/>
          </p:nvPr>
        </p:nvSpPr>
        <p:spPr>
          <a:xfrm>
            <a:off x="1043631" y="809898"/>
            <a:ext cx="9942716" cy="1554480"/>
          </a:xfrm>
        </p:spPr>
        <p:txBody>
          <a:bodyPr anchor="ctr">
            <a:normAutofit/>
          </a:bodyPr>
          <a:lstStyle/>
          <a:p>
            <a:r>
              <a:rPr lang="en-US" sz="4800"/>
              <a:t>Curative Treatment</a:t>
            </a:r>
          </a:p>
        </p:txBody>
      </p:sp>
      <p:sp>
        <p:nvSpPr>
          <p:cNvPr id="3" name="Content Placeholder 2">
            <a:extLst>
              <a:ext uri="{FF2B5EF4-FFF2-40B4-BE49-F238E27FC236}">
                <a16:creationId xmlns:a16="http://schemas.microsoft.com/office/drawing/2014/main" id="{AFE7AEAB-8FD5-43E9-2DC6-2B2F4630929E}"/>
              </a:ext>
            </a:extLst>
          </p:cNvPr>
          <p:cNvSpPr>
            <a:spLocks noGrp="1"/>
          </p:cNvSpPr>
          <p:nvPr>
            <p:ph idx="1"/>
          </p:nvPr>
        </p:nvSpPr>
        <p:spPr>
          <a:xfrm>
            <a:off x="1043631" y="2560321"/>
            <a:ext cx="9941319" cy="3924991"/>
          </a:xfrm>
        </p:spPr>
        <p:txBody>
          <a:bodyPr anchor="ctr">
            <a:normAutofit/>
          </a:bodyPr>
          <a:lstStyle/>
          <a:p>
            <a:r>
              <a:rPr lang="en-US" sz="2000" b="1" dirty="0"/>
              <a:t>Hematopoietic Stem Cell Transplant (</a:t>
            </a:r>
            <a:r>
              <a:rPr lang="en-US" sz="2000" dirty="0"/>
              <a:t>HSCT) in matched sibling donor</a:t>
            </a:r>
          </a:p>
          <a:p>
            <a:r>
              <a:rPr lang="en-US" sz="2000" dirty="0"/>
              <a:t>Data is in children but some young adult transplants have been done</a:t>
            </a:r>
          </a:p>
          <a:p>
            <a:r>
              <a:rPr lang="en-US" sz="2000" dirty="0"/>
              <a:t>Improved outcomes in children &lt;13 years of age</a:t>
            </a:r>
          </a:p>
          <a:p>
            <a:r>
              <a:rPr lang="en-US" sz="2000" dirty="0"/>
              <a:t>Indications: </a:t>
            </a:r>
          </a:p>
          <a:p>
            <a:pPr lvl="1"/>
            <a:r>
              <a:rPr lang="en-US" sz="2000" dirty="0"/>
              <a:t>Stroke or high risk of a stroke</a:t>
            </a:r>
          </a:p>
          <a:p>
            <a:pPr lvl="1"/>
            <a:r>
              <a:rPr lang="en-US" sz="2000" dirty="0"/>
              <a:t>Recurrent acute chest syndrome</a:t>
            </a:r>
          </a:p>
          <a:p>
            <a:pPr lvl="1"/>
            <a:r>
              <a:rPr lang="en-US" sz="2000" dirty="0"/>
              <a:t>Frequent pain</a:t>
            </a:r>
          </a:p>
          <a:p>
            <a:pPr lvl="1"/>
            <a:r>
              <a:rPr lang="en-US" sz="2000" dirty="0"/>
              <a:t>If no matched sibling donor, join a clinical trial for an alternative match</a:t>
            </a:r>
          </a:p>
          <a:p>
            <a:endParaRPr lang="en-US"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434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048D21-9D0B-DFA9-3821-DEF92A53D61E}"/>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2500" kern="1200">
                <a:solidFill>
                  <a:schemeClr val="tx1"/>
                </a:solidFill>
                <a:latin typeface="+mj-lt"/>
                <a:ea typeface="+mj-ea"/>
                <a:cs typeface="+mj-cs"/>
              </a:rPr>
              <a:t>Comparing Stem Cell Transplant and Standard of Care for Sickle Cell Disease</a:t>
            </a:r>
          </a:p>
        </p:txBody>
      </p:sp>
      <p:pic>
        <p:nvPicPr>
          <p:cNvPr id="4" name="Content Placeholder 3">
            <a:extLst>
              <a:ext uri="{FF2B5EF4-FFF2-40B4-BE49-F238E27FC236}">
                <a16:creationId xmlns:a16="http://schemas.microsoft.com/office/drawing/2014/main" id="{5697454B-E91D-2B22-409F-8D119389FDCA}"/>
              </a:ext>
            </a:extLst>
          </p:cNvPr>
          <p:cNvPicPr>
            <a:picLocks noGrp="1" noChangeAspect="1"/>
          </p:cNvPicPr>
          <p:nvPr>
            <p:ph idx="1"/>
          </p:nvPr>
        </p:nvPicPr>
        <p:blipFill>
          <a:blip r:embed="rId2"/>
          <a:stretch>
            <a:fillRect/>
          </a:stretch>
        </p:blipFill>
        <p:spPr>
          <a:xfrm>
            <a:off x="723900" y="2448046"/>
            <a:ext cx="10744200" cy="3760470"/>
          </a:xfrm>
          <a:prstGeom prst="rect">
            <a:avLst/>
          </a:prstGeom>
        </p:spPr>
      </p:pic>
      <p:sp>
        <p:nvSpPr>
          <p:cNvPr id="5" name="Footer Placeholder 4">
            <a:extLst>
              <a:ext uri="{FF2B5EF4-FFF2-40B4-BE49-F238E27FC236}">
                <a16:creationId xmlns:a16="http://schemas.microsoft.com/office/drawing/2014/main" id="{93A5DF74-1541-0506-E630-55CEF891715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000" kern="1200">
                <a:solidFill>
                  <a:schemeClr val="tx1">
                    <a:tint val="75000"/>
                  </a:schemeClr>
                </a:solidFill>
                <a:latin typeface="+mn-lt"/>
                <a:ea typeface="+mn-ea"/>
                <a:cs typeface="+mn-cs"/>
              </a:rPr>
              <a:t>ASH Clinical Practice Guidelines for Sickle Cell Disease 2020</a:t>
            </a:r>
          </a:p>
        </p:txBody>
      </p:sp>
    </p:spTree>
    <p:extLst>
      <p:ext uri="{BB962C8B-B14F-4D97-AF65-F5344CB8AC3E}">
        <p14:creationId xmlns:p14="http://schemas.microsoft.com/office/powerpoint/2010/main" val="2043643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11233-67BC-4C5C-DCAE-67E55A426352}"/>
              </a:ext>
            </a:extLst>
          </p:cNvPr>
          <p:cNvPicPr>
            <a:picLocks noChangeAspect="1"/>
          </p:cNvPicPr>
          <p:nvPr/>
        </p:nvPicPr>
        <p:blipFill>
          <a:blip r:embed="rId2"/>
          <a:stretch>
            <a:fillRect/>
          </a:stretch>
        </p:blipFill>
        <p:spPr>
          <a:xfrm>
            <a:off x="146874" y="348343"/>
            <a:ext cx="11751100" cy="6085114"/>
          </a:xfrm>
          <a:prstGeom prst="rect">
            <a:avLst/>
          </a:prstGeom>
        </p:spPr>
      </p:pic>
    </p:spTree>
    <p:extLst>
      <p:ext uri="{BB962C8B-B14F-4D97-AF65-F5344CB8AC3E}">
        <p14:creationId xmlns:p14="http://schemas.microsoft.com/office/powerpoint/2010/main" val="2010239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36929-8783-41AD-3778-D9463E50B96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Gene Editing Therapy</a:t>
            </a:r>
          </a:p>
        </p:txBody>
      </p:sp>
      <p:pic>
        <p:nvPicPr>
          <p:cNvPr id="4" name="Content Placeholder 3">
            <a:extLst>
              <a:ext uri="{FF2B5EF4-FFF2-40B4-BE49-F238E27FC236}">
                <a16:creationId xmlns:a16="http://schemas.microsoft.com/office/drawing/2014/main" id="{5FFF31D4-14F1-192F-C1E9-528D2D2ADABD}"/>
              </a:ext>
            </a:extLst>
          </p:cNvPr>
          <p:cNvPicPr>
            <a:picLocks noGrp="1" noChangeAspect="1"/>
          </p:cNvPicPr>
          <p:nvPr>
            <p:ph idx="1"/>
          </p:nvPr>
        </p:nvPicPr>
        <p:blipFill>
          <a:blip r:embed="rId2"/>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3124912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711266-419E-123D-CF88-692B1714BFE9}"/>
              </a:ext>
            </a:extLst>
          </p:cNvPr>
          <p:cNvSpPr>
            <a:spLocks noGrp="1"/>
          </p:cNvSpPr>
          <p:nvPr>
            <p:ph type="title"/>
          </p:nvPr>
        </p:nvSpPr>
        <p:spPr>
          <a:xfrm>
            <a:off x="1043631" y="809898"/>
            <a:ext cx="10173010" cy="1554480"/>
          </a:xfrm>
        </p:spPr>
        <p:txBody>
          <a:bodyPr anchor="ctr">
            <a:normAutofit/>
          </a:bodyPr>
          <a:lstStyle/>
          <a:p>
            <a:r>
              <a:rPr lang="en-US" sz="4800"/>
              <a:t>Take Home Points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4D7CE19-3F92-931F-3952-A8D210C2906F}"/>
              </a:ext>
            </a:extLst>
          </p:cNvPr>
          <p:cNvGraphicFramePr>
            <a:graphicFrameLocks noGrp="1"/>
          </p:cNvGraphicFramePr>
          <p:nvPr>
            <p:ph idx="1"/>
            <p:extLst>
              <p:ext uri="{D42A27DB-BD31-4B8C-83A1-F6EECF244321}">
                <p14:modId xmlns:p14="http://schemas.microsoft.com/office/powerpoint/2010/main" val="2940797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36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29F2-6F70-C655-613A-0513E812446F}"/>
              </a:ext>
            </a:extLst>
          </p:cNvPr>
          <p:cNvSpPr>
            <a:spLocks noGrp="1"/>
          </p:cNvSpPr>
          <p:nvPr>
            <p:ph type="title"/>
          </p:nvPr>
        </p:nvSpPr>
        <p:spPr/>
        <p:txBody>
          <a:bodyPr/>
          <a:lstStyle/>
          <a:p>
            <a:r>
              <a:rPr lang="en-US" dirty="0"/>
              <a:t>Living with Sickle Cell  </a:t>
            </a:r>
          </a:p>
        </p:txBody>
      </p:sp>
      <p:pic>
        <p:nvPicPr>
          <p:cNvPr id="4" name="Content Placeholder 3">
            <a:extLst>
              <a:ext uri="{FF2B5EF4-FFF2-40B4-BE49-F238E27FC236}">
                <a16:creationId xmlns:a16="http://schemas.microsoft.com/office/drawing/2014/main" id="{85DDAF93-5AE1-6B43-B983-AB2AFD55E1FD}"/>
              </a:ext>
            </a:extLst>
          </p:cNvPr>
          <p:cNvPicPr>
            <a:picLocks noGrp="1" noChangeAspect="1"/>
          </p:cNvPicPr>
          <p:nvPr>
            <p:ph idx="1"/>
          </p:nvPr>
        </p:nvPicPr>
        <p:blipFill>
          <a:blip r:embed="rId3"/>
          <a:stretch>
            <a:fillRect/>
          </a:stretch>
        </p:blipFill>
        <p:spPr>
          <a:xfrm>
            <a:off x="343181" y="1786269"/>
            <a:ext cx="11581312" cy="3987210"/>
          </a:xfrm>
          <a:prstGeom prst="rect">
            <a:avLst/>
          </a:prstGeom>
        </p:spPr>
      </p:pic>
    </p:spTree>
    <p:extLst>
      <p:ext uri="{BB962C8B-B14F-4D97-AF65-F5344CB8AC3E}">
        <p14:creationId xmlns:p14="http://schemas.microsoft.com/office/powerpoint/2010/main" val="255082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1E1CE-FC0C-9EE4-84C7-95FFE0BAAD6D}"/>
              </a:ext>
            </a:extLst>
          </p:cNvPr>
          <p:cNvSpPr>
            <a:spLocks noGrp="1"/>
          </p:cNvSpPr>
          <p:nvPr>
            <p:ph type="title"/>
          </p:nvPr>
        </p:nvSpPr>
        <p:spPr>
          <a:xfrm>
            <a:off x="795528" y="386930"/>
            <a:ext cx="10141799" cy="1300554"/>
          </a:xfrm>
        </p:spPr>
        <p:txBody>
          <a:bodyPr vert="horz" lIns="91440" tIns="45720" rIns="91440" bIns="45720" rtlCol="0" anchor="b">
            <a:normAutofit/>
          </a:bodyPr>
          <a:lstStyle/>
          <a:p>
            <a:r>
              <a:rPr lang="en-US" sz="4800" kern="1200" dirty="0">
                <a:solidFill>
                  <a:schemeClr val="tx1"/>
                </a:solidFill>
                <a:latin typeface="+mj-lt"/>
                <a:ea typeface="+mj-ea"/>
                <a:cs typeface="+mj-cs"/>
              </a:rPr>
              <a:t>Physiology</a:t>
            </a:r>
          </a:p>
        </p:txBody>
      </p:sp>
      <p:sp>
        <p:nvSpPr>
          <p:cNvPr id="26" name="Rectangle 25">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ED11E34D-7C30-7FA8-A6A7-E9C8C34B4819}"/>
              </a:ext>
            </a:extLst>
          </p:cNvPr>
          <p:cNvPicPr>
            <a:picLocks noGrp="1" noChangeAspect="1"/>
          </p:cNvPicPr>
          <p:nvPr>
            <p:ph sz="half" idx="1"/>
          </p:nvPr>
        </p:nvPicPr>
        <p:blipFill>
          <a:blip r:embed="rId3"/>
          <a:stretch>
            <a:fillRect/>
          </a:stretch>
        </p:blipFill>
        <p:spPr>
          <a:xfrm>
            <a:off x="69711" y="2780068"/>
            <a:ext cx="6177381" cy="3150464"/>
          </a:xfrm>
          <a:prstGeom prst="rect">
            <a:avLst/>
          </a:prstGeom>
        </p:spPr>
      </p:pic>
      <p:sp>
        <p:nvSpPr>
          <p:cNvPr id="6" name="Content Placeholder 5">
            <a:extLst>
              <a:ext uri="{FF2B5EF4-FFF2-40B4-BE49-F238E27FC236}">
                <a16:creationId xmlns:a16="http://schemas.microsoft.com/office/drawing/2014/main" id="{7D817113-F45A-8088-E8FD-C6F486B11F26}"/>
              </a:ext>
            </a:extLst>
          </p:cNvPr>
          <p:cNvSpPr>
            <a:spLocks noGrp="1"/>
          </p:cNvSpPr>
          <p:nvPr>
            <p:ph sz="half" idx="2"/>
          </p:nvPr>
        </p:nvSpPr>
        <p:spPr>
          <a:xfrm>
            <a:off x="6406429" y="2599509"/>
            <a:ext cx="4530898" cy="3639450"/>
          </a:xfrm>
        </p:spPr>
        <p:txBody>
          <a:bodyPr vert="horz" lIns="91440" tIns="45720" rIns="91440" bIns="45720" rtlCol="0" anchor="ctr">
            <a:normAutofit lnSpcReduction="10000"/>
          </a:bodyPr>
          <a:lstStyle/>
          <a:p>
            <a:r>
              <a:rPr lang="en-US" sz="2400" dirty="0"/>
              <a:t>Mutation in the Beta Hgb gene</a:t>
            </a:r>
          </a:p>
          <a:p>
            <a:r>
              <a:rPr lang="en-US" sz="2400" dirty="0"/>
              <a:t>This causes increased Hgb polymerization and sickling of RBC’s</a:t>
            </a:r>
          </a:p>
          <a:p>
            <a:r>
              <a:rPr lang="en-US" sz="2400" dirty="0"/>
              <a:t>Different genotypes – SS, SC, Sthal</a:t>
            </a:r>
          </a:p>
          <a:p>
            <a:r>
              <a:rPr lang="en-US" sz="2400" dirty="0"/>
              <a:t>Inflammation, cell adhesion, oxidative injury, hemolysis, </a:t>
            </a:r>
            <a:r>
              <a:rPr lang="en-US" sz="2400" dirty="0" err="1"/>
              <a:t>vaso</a:t>
            </a:r>
            <a:r>
              <a:rPr lang="en-US" sz="2400" dirty="0"/>
              <a:t>-occlusion, endothelial dysfunction</a:t>
            </a:r>
          </a:p>
          <a:p>
            <a:endParaRPr lang="en-US" sz="2000" dirty="0"/>
          </a:p>
        </p:txBody>
      </p:sp>
      <p:sp>
        <p:nvSpPr>
          <p:cNvPr id="28" name="Rectangle 27">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43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0E0DD61-1288-9BAA-66C6-637DA1DADA99}"/>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6800" kern="1200">
                <a:solidFill>
                  <a:schemeClr val="tx1"/>
                </a:solidFill>
                <a:latin typeface="+mj-lt"/>
                <a:ea typeface="+mj-ea"/>
                <a:cs typeface="+mj-cs"/>
              </a:rPr>
              <a:t>Name some complications of sickle cell disease</a:t>
            </a:r>
          </a:p>
        </p:txBody>
      </p:sp>
      <p:sp>
        <p:nvSpPr>
          <p:cNvPr id="5" name="Text Placeholder 4">
            <a:extLst>
              <a:ext uri="{FF2B5EF4-FFF2-40B4-BE49-F238E27FC236}">
                <a16:creationId xmlns:a16="http://schemas.microsoft.com/office/drawing/2014/main" id="{2CEA00E1-40D9-8F5F-58B7-FCEC3B15E4D7}"/>
              </a:ext>
            </a:extLst>
          </p:cNvPr>
          <p:cNvSpPr>
            <a:spLocks noGrp="1"/>
          </p:cNvSpPr>
          <p:nvPr>
            <p:ph type="body" idx="1"/>
          </p:nvPr>
        </p:nvSpPr>
        <p:spPr>
          <a:xfrm>
            <a:off x="987688" y="1553518"/>
            <a:ext cx="9910295" cy="1281733"/>
          </a:xfrm>
        </p:spPr>
        <p:txBody>
          <a:bodyPr vert="horz" lIns="91440" tIns="45720" rIns="91440" bIns="45720" rtlCol="0" anchor="b">
            <a:normAutofit/>
          </a:bodyPr>
          <a:lstStyle/>
          <a:p>
            <a:endParaRPr lang="en-US" sz="2400" kern="1200">
              <a:solidFill>
                <a:schemeClr val="tx1"/>
              </a:solidFill>
              <a:latin typeface="+mn-lt"/>
              <a:ea typeface="+mn-ea"/>
              <a:cs typeface="+mn-cs"/>
            </a:endParaRPr>
          </a:p>
        </p:txBody>
      </p:sp>
      <p:sp>
        <p:nvSpPr>
          <p:cNvPr id="28" name="Rectangle 27">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0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diagram of a person's body&#10;&#10;AI-generated content may be incorrect.">
            <a:extLst>
              <a:ext uri="{FF2B5EF4-FFF2-40B4-BE49-F238E27FC236}">
                <a16:creationId xmlns:a16="http://schemas.microsoft.com/office/drawing/2014/main" id="{FF2F8842-524E-BFF3-BD5B-F2C61701BAF4}"/>
              </a:ext>
            </a:extLst>
          </p:cNvPr>
          <p:cNvPicPr>
            <a:picLocks noChangeAspect="1"/>
          </p:cNvPicPr>
          <p:nvPr/>
        </p:nvPicPr>
        <p:blipFill>
          <a:blip r:embed="rId2"/>
          <a:stretch>
            <a:fillRect/>
          </a:stretch>
        </p:blipFill>
        <p:spPr>
          <a:xfrm>
            <a:off x="2605177" y="77810"/>
            <a:ext cx="6392421" cy="6136723"/>
          </a:xfrm>
          <a:prstGeom prst="rect">
            <a:avLst/>
          </a:prstGeom>
        </p:spPr>
      </p:pic>
      <p:sp>
        <p:nvSpPr>
          <p:cNvPr id="3" name="Footer Placeholder 2">
            <a:extLst>
              <a:ext uri="{FF2B5EF4-FFF2-40B4-BE49-F238E27FC236}">
                <a16:creationId xmlns:a16="http://schemas.microsoft.com/office/drawing/2014/main" id="{9E450A79-645A-0330-5963-6188813E5C13}"/>
              </a:ext>
            </a:extLst>
          </p:cNvPr>
          <p:cNvSpPr>
            <a:spLocks noGrp="1"/>
          </p:cNvSpPr>
          <p:nvPr>
            <p:ph type="ftr" sz="quarter" idx="11"/>
          </p:nvPr>
        </p:nvSpPr>
        <p:spPr/>
        <p:txBody>
          <a:bodyPr/>
          <a:lstStyle/>
          <a:p>
            <a:r>
              <a:rPr lang="en-US" dirty="0"/>
              <a:t>American Society of Hematology - Understanding Sickle Cell Disease</a:t>
            </a:r>
          </a:p>
        </p:txBody>
      </p:sp>
    </p:spTree>
    <p:extLst>
      <p:ext uri="{BB962C8B-B14F-4D97-AF65-F5344CB8AC3E}">
        <p14:creationId xmlns:p14="http://schemas.microsoft.com/office/powerpoint/2010/main" val="4103718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E9732-4120-409B-E623-93737D283979}"/>
              </a:ext>
            </a:extLst>
          </p:cNvPr>
          <p:cNvSpPr>
            <a:spLocks noGrp="1"/>
          </p:cNvSpPr>
          <p:nvPr>
            <p:ph type="title"/>
          </p:nvPr>
        </p:nvSpPr>
        <p:spPr/>
        <p:txBody>
          <a:bodyPr/>
          <a:lstStyle/>
          <a:p>
            <a:r>
              <a:rPr lang="en-US" dirty="0"/>
              <a:t>Complications of Sickle Cell Disease</a:t>
            </a:r>
          </a:p>
        </p:txBody>
      </p:sp>
      <p:graphicFrame>
        <p:nvGraphicFramePr>
          <p:cNvPr id="5" name="Content Placeholder 2">
            <a:extLst>
              <a:ext uri="{FF2B5EF4-FFF2-40B4-BE49-F238E27FC236}">
                <a16:creationId xmlns:a16="http://schemas.microsoft.com/office/drawing/2014/main" id="{8327DED4-A018-E2A2-3F86-2D4CC565606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7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319A-3819-76CE-7159-739461C421CD}"/>
              </a:ext>
            </a:extLst>
          </p:cNvPr>
          <p:cNvSpPr>
            <a:spLocks noGrp="1"/>
          </p:cNvSpPr>
          <p:nvPr>
            <p:ph type="title"/>
          </p:nvPr>
        </p:nvSpPr>
        <p:spPr/>
        <p:txBody>
          <a:bodyPr/>
          <a:lstStyle/>
          <a:p>
            <a:r>
              <a:rPr lang="en-US" dirty="0"/>
              <a:t>Acute Chest Syndrome</a:t>
            </a:r>
          </a:p>
        </p:txBody>
      </p:sp>
      <p:sp>
        <p:nvSpPr>
          <p:cNvPr id="5" name="Text Placeholder 4">
            <a:extLst>
              <a:ext uri="{FF2B5EF4-FFF2-40B4-BE49-F238E27FC236}">
                <a16:creationId xmlns:a16="http://schemas.microsoft.com/office/drawing/2014/main" id="{D4532345-FB51-3C59-A6C9-148547E4C2EC}"/>
              </a:ext>
            </a:extLst>
          </p:cNvPr>
          <p:cNvSpPr>
            <a:spLocks noGrp="1"/>
          </p:cNvSpPr>
          <p:nvPr>
            <p:ph type="body" idx="1"/>
          </p:nvPr>
        </p:nvSpPr>
        <p:spPr/>
        <p:txBody>
          <a:bodyPr>
            <a:normAutofit/>
          </a:bodyPr>
          <a:lstStyle/>
          <a:p>
            <a:r>
              <a:rPr lang="en-US" sz="3200" dirty="0"/>
              <a:t>Diagnostic Criteria</a:t>
            </a:r>
          </a:p>
        </p:txBody>
      </p:sp>
      <p:sp>
        <p:nvSpPr>
          <p:cNvPr id="3" name="Content Placeholder 2">
            <a:extLst>
              <a:ext uri="{FF2B5EF4-FFF2-40B4-BE49-F238E27FC236}">
                <a16:creationId xmlns:a16="http://schemas.microsoft.com/office/drawing/2014/main" id="{F38C3318-F070-1E1D-3A45-40F726DF972B}"/>
              </a:ext>
            </a:extLst>
          </p:cNvPr>
          <p:cNvSpPr>
            <a:spLocks noGrp="1"/>
          </p:cNvSpPr>
          <p:nvPr>
            <p:ph sz="half" idx="2"/>
          </p:nvPr>
        </p:nvSpPr>
        <p:spPr/>
        <p:txBody>
          <a:bodyPr/>
          <a:lstStyle/>
          <a:p>
            <a:pPr marL="0" indent="0">
              <a:buNone/>
            </a:pPr>
            <a:endParaRPr lang="en-US" dirty="0"/>
          </a:p>
          <a:p>
            <a:r>
              <a:rPr lang="en-US" dirty="0"/>
              <a:t>Must have a new segmental infiltrate on CXR that is NOT atelectasis</a:t>
            </a:r>
          </a:p>
        </p:txBody>
      </p:sp>
      <p:sp>
        <p:nvSpPr>
          <p:cNvPr id="6" name="Text Placeholder 5">
            <a:extLst>
              <a:ext uri="{FF2B5EF4-FFF2-40B4-BE49-F238E27FC236}">
                <a16:creationId xmlns:a16="http://schemas.microsoft.com/office/drawing/2014/main" id="{D3C1FCB7-D99E-9842-DC24-C3DE3FB705CF}"/>
              </a:ext>
            </a:extLst>
          </p:cNvPr>
          <p:cNvSpPr>
            <a:spLocks noGrp="1"/>
          </p:cNvSpPr>
          <p:nvPr>
            <p:ph type="body" sz="quarter" idx="3"/>
          </p:nvPr>
        </p:nvSpPr>
        <p:spPr/>
        <p:txBody>
          <a:bodyPr>
            <a:normAutofit/>
          </a:bodyPr>
          <a:lstStyle/>
          <a:p>
            <a:r>
              <a:rPr lang="en-US" sz="3200" dirty="0"/>
              <a:t>Associated Symptoms</a:t>
            </a:r>
          </a:p>
        </p:txBody>
      </p:sp>
      <p:graphicFrame>
        <p:nvGraphicFramePr>
          <p:cNvPr id="9" name="Content Placeholder 6">
            <a:extLst>
              <a:ext uri="{FF2B5EF4-FFF2-40B4-BE49-F238E27FC236}">
                <a16:creationId xmlns:a16="http://schemas.microsoft.com/office/drawing/2014/main" id="{3F36C3B2-7A67-87C3-3853-2A194EE8D7D6}"/>
              </a:ext>
            </a:extLst>
          </p:cNvPr>
          <p:cNvGraphicFramePr>
            <a:graphicFrameLocks noGrp="1"/>
          </p:cNvGraphicFramePr>
          <p:nvPr>
            <p:ph sz="quarter" idx="4"/>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388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otalTime>1953</TotalTime>
  <Words>1856</Words>
  <Application>Microsoft Macintosh PowerPoint</Application>
  <PresentationFormat>Widescreen</PresentationFormat>
  <Paragraphs>248</Paragraphs>
  <Slides>38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Aptos</vt:lpstr>
      <vt:lpstr>Aptos Display</vt:lpstr>
      <vt:lpstr>Arial</vt:lpstr>
      <vt:lpstr>Calibri</vt:lpstr>
      <vt:lpstr>Office Theme</vt:lpstr>
      <vt:lpstr>Sickle Cell Disease</vt:lpstr>
      <vt:lpstr>Objectives</vt:lpstr>
      <vt:lpstr>PowerPoint Presentation</vt:lpstr>
      <vt:lpstr>Living with Sickle Cell  </vt:lpstr>
      <vt:lpstr>Physiology</vt:lpstr>
      <vt:lpstr>Name some complications of sickle cell disease</vt:lpstr>
      <vt:lpstr>PowerPoint Presentation</vt:lpstr>
      <vt:lpstr>Complications of Sickle Cell Disease</vt:lpstr>
      <vt:lpstr>Acute Chest Syndrome</vt:lpstr>
      <vt:lpstr>Acute Chest Syndrome</vt:lpstr>
      <vt:lpstr>Severe Acute Chest Syndrome</vt:lpstr>
      <vt:lpstr>Management of Acute Chest Syndrome</vt:lpstr>
      <vt:lpstr>Question</vt:lpstr>
      <vt:lpstr>Neurologic Deficits in Sickle Cell Disease</vt:lpstr>
      <vt:lpstr>Administration of tPA should never delay prompt blood transfusion</vt:lpstr>
      <vt:lpstr>Post Stroke Management</vt:lpstr>
      <vt:lpstr>Pulmonary Hypertension</vt:lpstr>
      <vt:lpstr>Pre-Operative Management </vt:lpstr>
      <vt:lpstr>Transfusion Therapy</vt:lpstr>
      <vt:lpstr>Considerations for Mode of Chronic Transfusion Therapy</vt:lpstr>
      <vt:lpstr>Screening for Iron Overload</vt:lpstr>
      <vt:lpstr>Question</vt:lpstr>
      <vt:lpstr>ER Management of Acute Pain Crisis</vt:lpstr>
      <vt:lpstr>Diagnosis &amp; Management of Acute VOC in the hospital setting</vt:lpstr>
      <vt:lpstr>How do you Diagnose Acute VOC?</vt:lpstr>
      <vt:lpstr>Name some triggers for an acute VOC</vt:lpstr>
      <vt:lpstr>Factors that can cause acute VOC</vt:lpstr>
      <vt:lpstr>Mechanisms of Pain</vt:lpstr>
      <vt:lpstr>Management of Acute and Chronic Pain</vt:lpstr>
      <vt:lpstr>Disease Targeted Therapies</vt:lpstr>
      <vt:lpstr>Disease Targeted Treatment</vt:lpstr>
      <vt:lpstr>Crizanlizumab (Adakveo)</vt:lpstr>
      <vt:lpstr>L-glutamine</vt:lpstr>
      <vt:lpstr>Curative Treatment</vt:lpstr>
      <vt:lpstr>Comparing Stem Cell Transplant and Standard of Care for Sickle Cell Disease</vt:lpstr>
      <vt:lpstr>PowerPoint Presentation</vt:lpstr>
      <vt:lpstr>Gene Editing Therapy</vt:lpstr>
      <vt:lpstr>Take Home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Huddleston, Michelle B</dc:creator>
  <cp:lastModifiedBy>Ron Shinar</cp:lastModifiedBy>
  <cp:revision>2</cp:revision>
  <dcterms:created xsi:type="dcterms:W3CDTF">2025-09-14T15:53:56Z</dcterms:created>
  <dcterms:modified xsi:type="dcterms:W3CDTF">2025-09-16T02:40:27Z</dcterms:modified>
</cp:coreProperties>
</file>