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93" r:id="rId7"/>
    <p:sldId id="292" r:id="rId8"/>
    <p:sldId id="261" r:id="rId9"/>
    <p:sldId id="264" r:id="rId10"/>
    <p:sldId id="274" r:id="rId11"/>
    <p:sldId id="265" r:id="rId12"/>
    <p:sldId id="266" r:id="rId13"/>
    <p:sldId id="267" r:id="rId14"/>
    <p:sldId id="268" r:id="rId15"/>
    <p:sldId id="269" r:id="rId16"/>
    <p:sldId id="271" r:id="rId17"/>
    <p:sldId id="272" r:id="rId18"/>
    <p:sldId id="270" r:id="rId19"/>
    <p:sldId id="273" r:id="rId20"/>
    <p:sldId id="275" r:id="rId21"/>
    <p:sldId id="276" r:id="rId22"/>
    <p:sldId id="277" r:id="rId23"/>
    <p:sldId id="278" r:id="rId24"/>
    <p:sldId id="279" r:id="rId25"/>
    <p:sldId id="280" r:id="rId26"/>
    <p:sldId id="281" r:id="rId27"/>
    <p:sldId id="282" r:id="rId28"/>
    <p:sldId id="285" r:id="rId29"/>
    <p:sldId id="286" r:id="rId30"/>
    <p:sldId id="287" r:id="rId31"/>
    <p:sldId id="288" r:id="rId32"/>
    <p:sldId id="289" r:id="rId33"/>
    <p:sldId id="290" r:id="rId34"/>
    <p:sldId id="291" r:id="rId35"/>
    <p:sldId id="283" r:id="rId36"/>
    <p:sldId id="284" r:id="rId37"/>
    <p:sldId id="294" r:id="rId38"/>
    <p:sldId id="296" r:id="rId3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2"/>
    <p:restoredTop sz="94610"/>
  </p:normalViewPr>
  <p:slideViewPr>
    <p:cSldViewPr snapToGrid="0" snapToObjects="1">
      <p:cViewPr varScale="1">
        <p:scale>
          <a:sx n="120" d="100"/>
          <a:sy n="120" d="100"/>
        </p:scale>
        <p:origin x="184"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65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838199" y="1093788"/>
            <a:ext cx="10506455" cy="2967208"/>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sz="6000" b="1" kern="1200" dirty="0">
                <a:solidFill>
                  <a:srgbClr val="002060"/>
                </a:solidFill>
                <a:latin typeface="+mj-lt"/>
                <a:ea typeface="+mj-ea"/>
                <a:cs typeface="+mj-cs"/>
              </a:rPr>
              <a:t>Thrombocytopenia</a:t>
            </a:r>
            <a:endParaRPr lang="en-US" sz="6000" kern="1200" dirty="0">
              <a:solidFill>
                <a:srgbClr val="002060"/>
              </a:solidFill>
              <a:latin typeface="+mj-lt"/>
              <a:ea typeface="+mj-ea"/>
              <a:cs typeface="+mj-cs"/>
            </a:endParaRPr>
          </a:p>
        </p:txBody>
      </p:sp>
      <p:sp>
        <p:nvSpPr>
          <p:cNvPr id="12" name="Rectangle 11">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3"/>
          <p:cNvSpPr/>
          <p:nvPr/>
        </p:nvSpPr>
        <p:spPr>
          <a:xfrm>
            <a:off x="822960" y="4910866"/>
            <a:ext cx="10058400" cy="822960"/>
          </a:xfrm>
          <a:prstGeom prst="rect">
            <a:avLst/>
          </a:prstGeom>
          <a:noFill/>
          <a:ln/>
        </p:spPr>
        <p:txBody>
          <a:bodyPr wrap="square" rtlCol="0" anchor="ctr"/>
          <a:lstStyle/>
          <a:p>
            <a:pPr marL="0" indent="0">
              <a:spcAft>
                <a:spcPts val="400"/>
              </a:spcAft>
              <a:buNone/>
            </a:pPr>
            <a:r>
              <a:rPr lang="en-US" b="1" dirty="0">
                <a:solidFill>
                  <a:srgbClr val="002060"/>
                </a:solidFill>
                <a:latin typeface="Calibri" pitchFamily="34" charset="0"/>
                <a:ea typeface="Calibri" pitchFamily="34" charset="-122"/>
                <a:cs typeface="Calibri" pitchFamily="34" charset="-120"/>
              </a:rPr>
              <a:t>Shaunak Pandya, MD</a:t>
            </a:r>
            <a:endParaRPr lang="en-US"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Disclosures</a:t>
            </a:r>
            <a:endParaRPr lang="en-US" sz="2800" dirty="0"/>
          </a:p>
        </p:txBody>
      </p:sp>
      <p:sp>
        <p:nvSpPr>
          <p:cNvPr id="3" name="Text 1"/>
          <p:cNvSpPr/>
          <p:nvPr/>
        </p:nvSpPr>
        <p:spPr>
          <a:xfrm>
            <a:off x="785614" y="1366221"/>
            <a:ext cx="2398650" cy="914400"/>
          </a:xfrm>
          <a:prstGeom prst="rect">
            <a:avLst/>
          </a:prstGeom>
          <a:noFill/>
          <a:ln/>
        </p:spPr>
        <p:txBody>
          <a:bodyPr wrap="square" rtlCol="0" anchor="ctr"/>
          <a:lstStyle/>
          <a:p>
            <a:pPr marL="0" indent="0">
              <a:buNone/>
            </a:pPr>
            <a:r>
              <a:rPr lang="en-US" sz="2400" dirty="0">
                <a:solidFill>
                  <a:srgbClr val="262626"/>
                </a:solidFill>
                <a:latin typeface="Calibri" pitchFamily="34" charset="0"/>
                <a:ea typeface="Calibri" pitchFamily="34" charset="-122"/>
                <a:cs typeface="Calibri" pitchFamily="34" charset="-120"/>
              </a:rPr>
              <a:t>None</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Learning Objectives</a:t>
            </a:r>
            <a:endParaRPr lang="en-US" sz="2800" dirty="0"/>
          </a:p>
        </p:txBody>
      </p:sp>
      <p:sp>
        <p:nvSpPr>
          <p:cNvPr id="5" name="Text 3"/>
          <p:cNvSpPr/>
          <p:nvPr/>
        </p:nvSpPr>
        <p:spPr>
          <a:xfrm>
            <a:off x="548640" y="1417320"/>
            <a:ext cx="5364328"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Classify thrombocytopenia by mechanism: decreased production, increased destruction/consumption (ITP, DIC, HIT), and sequestration.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Screen for systemic triggers — viral infection (HIV, HCV), medications, autoimmune disease (SLE), and pregnancy.</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Recognize EDTA-dependent pseudothrombocytopenia on the smear before pursuing invasive workup.</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Interpret the peripheral smear: schistocytes (TTP/HUS/TMA), giant platelets, and blasts.</a:t>
            </a:r>
            <a:endParaRPr lang="en-US" dirty="0"/>
          </a:p>
        </p:txBody>
      </p:sp>
      <p:sp>
        <p:nvSpPr>
          <p:cNvPr id="6" name="Text 4"/>
          <p:cNvSpPr/>
          <p:nvPr/>
        </p:nvSpPr>
        <p:spPr>
          <a:xfrm>
            <a:off x="6278728" y="1417320"/>
            <a:ext cx="5364328"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Apply secondary tests appropriately — immature platelet fraction, PT/aPTT/fibrinogen, LDH/haptoglobin/DAT.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Identify when bone marrow examination is required for unexplained cytopenias.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Diagnose and urgently treat hematologic emergencies: TTP, HIT, and DIC.</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Apply ITP therapy and evidence-based platelet transfusion thresholds — avoiding transfusion in HIT and TTP.</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Definition &amp; Clinical Presentation</a:t>
            </a:r>
            <a:endParaRPr lang="en-US" sz="2800" dirty="0"/>
          </a:p>
        </p:txBody>
      </p:sp>
      <p:sp>
        <p:nvSpPr>
          <p:cNvPr id="5" name="Text 3"/>
          <p:cNvSpPr/>
          <p:nvPr/>
        </p:nvSpPr>
        <p:spPr>
          <a:xfrm>
            <a:off x="548640" y="1463040"/>
            <a:ext cx="11094415" cy="4572000"/>
          </a:xfrm>
          <a:prstGeom prst="rect">
            <a:avLst/>
          </a:prstGeom>
          <a:noFill/>
          <a:ln/>
        </p:spPr>
        <p:txBody>
          <a:bodyPr wrap="square" rtlCol="0" anchor="t"/>
          <a:lstStyle/>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Thrombocytopenia = platelet count &lt; 150,000/µL.</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Platelet-type (primary hemostasis) bleeding involves skin and mucous membranes:</a:t>
            </a:r>
            <a:r>
              <a:rPr lang="en-US" sz="2000" dirty="0"/>
              <a:t> </a:t>
            </a:r>
            <a:r>
              <a:rPr lang="en-US" sz="2000" dirty="0">
                <a:solidFill>
                  <a:srgbClr val="262626"/>
                </a:solidFill>
                <a:latin typeface="Calibri" pitchFamily="34" charset="0"/>
                <a:cs typeface="Calibri" pitchFamily="34" charset="-120"/>
              </a:rPr>
              <a:t>p</a:t>
            </a:r>
            <a:r>
              <a:rPr lang="en-US" sz="2000" dirty="0">
                <a:solidFill>
                  <a:srgbClr val="262626"/>
                </a:solidFill>
                <a:latin typeface="Calibri" pitchFamily="34" charset="0"/>
                <a:ea typeface="Calibri" pitchFamily="34" charset="-122"/>
                <a:cs typeface="Calibri" pitchFamily="34" charset="-120"/>
              </a:rPr>
              <a:t>etechiae, ecchymoses, epistaxis, menorrhagia, gingival and GI bleeding.</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Deep muscle hematomas and hemarthroses suggest a coagulation-factor (secondary hemostasis) defect (Factor VIII or IX deficiency), not isolated thrombocytopenia.</a:t>
            </a:r>
            <a:endParaRPr lang="en-US" sz="2000" dirty="0"/>
          </a:p>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Always correlate the count with the smear and the clinical context.</a:t>
            </a: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Bleeding Risk by Platelet Count</a:t>
            </a:r>
            <a:endParaRPr lang="en-US" sz="2800" dirty="0"/>
          </a:p>
        </p:txBody>
      </p:sp>
      <p:sp>
        <p:nvSpPr>
          <p:cNvPr id="5" name="Shape 3"/>
          <p:cNvSpPr/>
          <p:nvPr/>
        </p:nvSpPr>
        <p:spPr>
          <a:xfrm>
            <a:off x="548640" y="1554480"/>
            <a:ext cx="2743200" cy="658368"/>
          </a:xfrm>
          <a:prstGeom prst="roundRect">
            <a:avLst>
              <a:gd name="adj" fmla="val 8333"/>
            </a:avLst>
          </a:prstGeom>
          <a:solidFill>
            <a:srgbClr val="1F3864"/>
          </a:solidFill>
          <a:ln/>
        </p:spPr>
        <p:txBody>
          <a:bodyPr/>
          <a:lstStyle/>
          <a:p>
            <a:endParaRPr lang="en-US"/>
          </a:p>
        </p:txBody>
      </p:sp>
      <p:sp>
        <p:nvSpPr>
          <p:cNvPr id="6" name="Text 4"/>
          <p:cNvSpPr/>
          <p:nvPr/>
        </p:nvSpPr>
        <p:spPr>
          <a:xfrm>
            <a:off x="548640" y="1554480"/>
            <a:ext cx="2743200" cy="658368"/>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&lt; 100,000/µL</a:t>
            </a:r>
            <a:endParaRPr lang="en-US" sz="1800" dirty="0"/>
          </a:p>
        </p:txBody>
      </p:sp>
      <p:sp>
        <p:nvSpPr>
          <p:cNvPr id="7" name="Text 5"/>
          <p:cNvSpPr/>
          <p:nvPr/>
        </p:nvSpPr>
        <p:spPr>
          <a:xfrm>
            <a:off x="3566160" y="1554480"/>
            <a:ext cx="8076895" cy="658368"/>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Increased bleeding with high-risk major surgery or trauma</a:t>
            </a:r>
            <a:endParaRPr lang="en-US" dirty="0"/>
          </a:p>
        </p:txBody>
      </p:sp>
      <p:sp>
        <p:nvSpPr>
          <p:cNvPr id="8" name="Shape 6"/>
          <p:cNvSpPr/>
          <p:nvPr/>
        </p:nvSpPr>
        <p:spPr>
          <a:xfrm>
            <a:off x="548640" y="2377440"/>
            <a:ext cx="2743200" cy="658368"/>
          </a:xfrm>
          <a:prstGeom prst="roundRect">
            <a:avLst>
              <a:gd name="adj" fmla="val 8333"/>
            </a:avLst>
          </a:prstGeom>
          <a:solidFill>
            <a:srgbClr val="1F3864"/>
          </a:solidFill>
          <a:ln/>
        </p:spPr>
        <p:txBody>
          <a:bodyPr/>
          <a:lstStyle/>
          <a:p>
            <a:endParaRPr lang="en-US"/>
          </a:p>
        </p:txBody>
      </p:sp>
      <p:sp>
        <p:nvSpPr>
          <p:cNvPr id="9" name="Text 7"/>
          <p:cNvSpPr/>
          <p:nvPr/>
        </p:nvSpPr>
        <p:spPr>
          <a:xfrm>
            <a:off x="548640" y="2377440"/>
            <a:ext cx="2743200" cy="658368"/>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&lt; 50,000/µL</a:t>
            </a:r>
            <a:endParaRPr lang="en-US" sz="1800" dirty="0"/>
          </a:p>
        </p:txBody>
      </p:sp>
      <p:sp>
        <p:nvSpPr>
          <p:cNvPr id="10" name="Text 8"/>
          <p:cNvSpPr/>
          <p:nvPr/>
        </p:nvSpPr>
        <p:spPr>
          <a:xfrm>
            <a:off x="3566160" y="2377440"/>
            <a:ext cx="8076895" cy="658368"/>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Increased bleeding with major invasive procedures</a:t>
            </a:r>
            <a:endParaRPr lang="en-US" dirty="0"/>
          </a:p>
        </p:txBody>
      </p:sp>
      <p:sp>
        <p:nvSpPr>
          <p:cNvPr id="11" name="Shape 9"/>
          <p:cNvSpPr/>
          <p:nvPr/>
        </p:nvSpPr>
        <p:spPr>
          <a:xfrm>
            <a:off x="548640" y="3200400"/>
            <a:ext cx="2743200" cy="658368"/>
          </a:xfrm>
          <a:prstGeom prst="roundRect">
            <a:avLst>
              <a:gd name="adj" fmla="val 8333"/>
            </a:avLst>
          </a:prstGeom>
          <a:solidFill>
            <a:srgbClr val="1F3864"/>
          </a:solidFill>
          <a:ln/>
        </p:spPr>
        <p:txBody>
          <a:bodyPr/>
          <a:lstStyle/>
          <a:p>
            <a:endParaRPr lang="en-US"/>
          </a:p>
        </p:txBody>
      </p:sp>
      <p:sp>
        <p:nvSpPr>
          <p:cNvPr id="12" name="Text 10"/>
          <p:cNvSpPr/>
          <p:nvPr/>
        </p:nvSpPr>
        <p:spPr>
          <a:xfrm>
            <a:off x="548640" y="3200400"/>
            <a:ext cx="2743200" cy="658368"/>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&lt; 20,000/µL</a:t>
            </a:r>
            <a:endParaRPr lang="en-US" sz="1800" dirty="0"/>
          </a:p>
        </p:txBody>
      </p:sp>
      <p:sp>
        <p:nvSpPr>
          <p:cNvPr id="13" name="Text 11"/>
          <p:cNvSpPr/>
          <p:nvPr/>
        </p:nvSpPr>
        <p:spPr>
          <a:xfrm>
            <a:off x="3566160" y="3200400"/>
            <a:ext cx="8076895" cy="658368"/>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Increased spontaneous mucocutaneous bleeding</a:t>
            </a:r>
            <a:endParaRPr lang="en-US" dirty="0"/>
          </a:p>
        </p:txBody>
      </p:sp>
      <p:sp>
        <p:nvSpPr>
          <p:cNvPr id="14" name="Shape 12"/>
          <p:cNvSpPr/>
          <p:nvPr/>
        </p:nvSpPr>
        <p:spPr>
          <a:xfrm>
            <a:off x="548640" y="4023360"/>
            <a:ext cx="2743200" cy="658368"/>
          </a:xfrm>
          <a:prstGeom prst="roundRect">
            <a:avLst>
              <a:gd name="adj" fmla="val 8333"/>
            </a:avLst>
          </a:prstGeom>
          <a:solidFill>
            <a:srgbClr val="1F3864"/>
          </a:solidFill>
          <a:ln/>
        </p:spPr>
        <p:txBody>
          <a:bodyPr/>
          <a:lstStyle/>
          <a:p>
            <a:endParaRPr lang="en-US"/>
          </a:p>
        </p:txBody>
      </p:sp>
      <p:sp>
        <p:nvSpPr>
          <p:cNvPr id="15" name="Text 13"/>
          <p:cNvSpPr/>
          <p:nvPr/>
        </p:nvSpPr>
        <p:spPr>
          <a:xfrm>
            <a:off x="548640" y="4023360"/>
            <a:ext cx="2743200" cy="658368"/>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&lt; 10,000/µL</a:t>
            </a:r>
            <a:endParaRPr lang="en-US" sz="1800" dirty="0"/>
          </a:p>
        </p:txBody>
      </p:sp>
      <p:sp>
        <p:nvSpPr>
          <p:cNvPr id="16" name="Text 14"/>
          <p:cNvSpPr/>
          <p:nvPr/>
        </p:nvSpPr>
        <p:spPr>
          <a:xfrm>
            <a:off x="3566160" y="4023360"/>
            <a:ext cx="8076895" cy="658368"/>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Risk of spontaneous intracranial hemorrhage</a:t>
            </a:r>
            <a:endParaRPr lang="en-US" dirty="0"/>
          </a:p>
        </p:txBody>
      </p:sp>
      <p:sp>
        <p:nvSpPr>
          <p:cNvPr id="18" name="Text 1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Platelet Transfusion Thresholds (2025 AABB/ICTMG)</a:t>
            </a:r>
            <a:endParaRPr lang="en-US" sz="2800" dirty="0"/>
          </a:p>
        </p:txBody>
      </p:sp>
      <p:sp>
        <p:nvSpPr>
          <p:cNvPr id="5" name="Shape 3"/>
          <p:cNvSpPr/>
          <p:nvPr/>
        </p:nvSpPr>
        <p:spPr>
          <a:xfrm>
            <a:off x="548640" y="1417320"/>
            <a:ext cx="2286000" cy="548640"/>
          </a:xfrm>
          <a:prstGeom prst="roundRect">
            <a:avLst>
              <a:gd name="adj" fmla="val 10000"/>
            </a:avLst>
          </a:prstGeom>
          <a:solidFill>
            <a:srgbClr val="1F3864"/>
          </a:solidFill>
          <a:ln/>
        </p:spPr>
        <p:txBody>
          <a:bodyPr/>
          <a:lstStyle/>
          <a:p>
            <a:endParaRPr lang="en-US"/>
          </a:p>
        </p:txBody>
      </p:sp>
      <p:sp>
        <p:nvSpPr>
          <p:cNvPr id="6" name="Text 4"/>
          <p:cNvSpPr/>
          <p:nvPr/>
        </p:nvSpPr>
        <p:spPr>
          <a:xfrm>
            <a:off x="548640" y="1417320"/>
            <a:ext cx="2286000" cy="5486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&gt; 10,000/µL</a:t>
            </a:r>
            <a:endParaRPr lang="en-US" sz="1500" dirty="0"/>
          </a:p>
        </p:txBody>
      </p:sp>
      <p:sp>
        <p:nvSpPr>
          <p:cNvPr id="7" name="Text 5"/>
          <p:cNvSpPr/>
          <p:nvPr/>
        </p:nvSpPr>
        <p:spPr>
          <a:xfrm>
            <a:off x="3108960" y="1417320"/>
            <a:ext cx="8534095" cy="548640"/>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Prophylaxis in stable non-bleeding patients; compressible central-line placement</a:t>
            </a:r>
            <a:endParaRPr lang="en-US" dirty="0"/>
          </a:p>
        </p:txBody>
      </p:sp>
      <p:sp>
        <p:nvSpPr>
          <p:cNvPr id="8" name="Shape 6"/>
          <p:cNvSpPr/>
          <p:nvPr/>
        </p:nvSpPr>
        <p:spPr>
          <a:xfrm>
            <a:off x="548640" y="2075688"/>
            <a:ext cx="2286000" cy="548640"/>
          </a:xfrm>
          <a:prstGeom prst="roundRect">
            <a:avLst>
              <a:gd name="adj" fmla="val 10000"/>
            </a:avLst>
          </a:prstGeom>
          <a:solidFill>
            <a:srgbClr val="1F3864"/>
          </a:solidFill>
          <a:ln/>
        </p:spPr>
        <p:txBody>
          <a:bodyPr/>
          <a:lstStyle/>
          <a:p>
            <a:endParaRPr lang="en-US"/>
          </a:p>
        </p:txBody>
      </p:sp>
      <p:sp>
        <p:nvSpPr>
          <p:cNvPr id="9" name="Text 7"/>
          <p:cNvSpPr/>
          <p:nvPr/>
        </p:nvSpPr>
        <p:spPr>
          <a:xfrm>
            <a:off x="548640" y="2075688"/>
            <a:ext cx="2286000" cy="5486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&gt; 20,000/µL</a:t>
            </a:r>
            <a:endParaRPr lang="en-US" sz="1500" dirty="0"/>
          </a:p>
        </p:txBody>
      </p:sp>
      <p:sp>
        <p:nvSpPr>
          <p:cNvPr id="10" name="Text 8"/>
          <p:cNvSpPr/>
          <p:nvPr/>
        </p:nvSpPr>
        <p:spPr>
          <a:xfrm>
            <a:off x="3108960" y="2075688"/>
            <a:ext cx="8534095" cy="548640"/>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Lumbar puncture; low-risk invasive/IR procedures</a:t>
            </a:r>
            <a:endParaRPr lang="en-US" dirty="0"/>
          </a:p>
        </p:txBody>
      </p:sp>
      <p:sp>
        <p:nvSpPr>
          <p:cNvPr id="11" name="Shape 9"/>
          <p:cNvSpPr/>
          <p:nvPr/>
        </p:nvSpPr>
        <p:spPr>
          <a:xfrm>
            <a:off x="548640" y="2734056"/>
            <a:ext cx="2286000" cy="548640"/>
          </a:xfrm>
          <a:prstGeom prst="roundRect">
            <a:avLst>
              <a:gd name="adj" fmla="val 10000"/>
            </a:avLst>
          </a:prstGeom>
          <a:solidFill>
            <a:srgbClr val="1F3864"/>
          </a:solidFill>
          <a:ln/>
        </p:spPr>
        <p:txBody>
          <a:bodyPr/>
          <a:lstStyle/>
          <a:p>
            <a:endParaRPr lang="en-US"/>
          </a:p>
        </p:txBody>
      </p:sp>
      <p:sp>
        <p:nvSpPr>
          <p:cNvPr id="12" name="Text 10"/>
          <p:cNvSpPr/>
          <p:nvPr/>
        </p:nvSpPr>
        <p:spPr>
          <a:xfrm>
            <a:off x="548640" y="2734056"/>
            <a:ext cx="2286000" cy="5486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&gt; 50,000/µL</a:t>
            </a:r>
            <a:endParaRPr lang="en-US" sz="1500" dirty="0"/>
          </a:p>
        </p:txBody>
      </p:sp>
      <p:sp>
        <p:nvSpPr>
          <p:cNvPr id="13" name="Text 11"/>
          <p:cNvSpPr/>
          <p:nvPr/>
        </p:nvSpPr>
        <p:spPr>
          <a:xfrm>
            <a:off x="3108960" y="2734056"/>
            <a:ext cx="8534095" cy="548640"/>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Major surgery; high-risk procedures; active bleeding</a:t>
            </a:r>
            <a:endParaRPr lang="en-US" dirty="0"/>
          </a:p>
        </p:txBody>
      </p:sp>
      <p:sp>
        <p:nvSpPr>
          <p:cNvPr id="14" name="Shape 12"/>
          <p:cNvSpPr/>
          <p:nvPr/>
        </p:nvSpPr>
        <p:spPr>
          <a:xfrm>
            <a:off x="548640" y="3392424"/>
            <a:ext cx="2286000" cy="548640"/>
          </a:xfrm>
          <a:prstGeom prst="roundRect">
            <a:avLst>
              <a:gd name="adj" fmla="val 10000"/>
            </a:avLst>
          </a:prstGeom>
          <a:solidFill>
            <a:srgbClr val="1F3864"/>
          </a:solidFill>
          <a:ln/>
        </p:spPr>
        <p:txBody>
          <a:bodyPr/>
          <a:lstStyle/>
          <a:p>
            <a:endParaRPr lang="en-US"/>
          </a:p>
        </p:txBody>
      </p:sp>
      <p:sp>
        <p:nvSpPr>
          <p:cNvPr id="15" name="Text 13"/>
          <p:cNvSpPr/>
          <p:nvPr/>
        </p:nvSpPr>
        <p:spPr>
          <a:xfrm>
            <a:off x="548640" y="3392424"/>
            <a:ext cx="2286000" cy="5486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&gt; 100,000/µL</a:t>
            </a:r>
            <a:endParaRPr lang="en-US" sz="1500" dirty="0"/>
          </a:p>
        </p:txBody>
      </p:sp>
      <p:sp>
        <p:nvSpPr>
          <p:cNvPr id="16" name="Text 14"/>
          <p:cNvSpPr/>
          <p:nvPr/>
        </p:nvSpPr>
        <p:spPr>
          <a:xfrm>
            <a:off x="3108960" y="3392424"/>
            <a:ext cx="8534095" cy="548640"/>
          </a:xfrm>
          <a:prstGeom prst="rect">
            <a:avLst/>
          </a:prstGeom>
          <a:noFill/>
          <a:ln/>
        </p:spPr>
        <p:txBody>
          <a:bodyPr wrap="square" rtlCol="0" anchor="ctr"/>
          <a:lstStyle/>
          <a:p>
            <a:pPr marL="0" indent="0">
              <a:buNone/>
            </a:pPr>
            <a:r>
              <a:rPr lang="en-US" dirty="0">
                <a:solidFill>
                  <a:srgbClr val="262626"/>
                </a:solidFill>
                <a:latin typeface="Calibri" pitchFamily="34" charset="0"/>
                <a:ea typeface="Calibri" pitchFamily="34" charset="-122"/>
                <a:cs typeface="Calibri" pitchFamily="34" charset="-120"/>
              </a:rPr>
              <a:t>Neurosurgery or CNS bleeding</a:t>
            </a:r>
            <a:endParaRPr lang="en-US" dirty="0"/>
          </a:p>
        </p:txBody>
      </p:sp>
      <p:sp>
        <p:nvSpPr>
          <p:cNvPr id="17" name="Shape 15"/>
          <p:cNvSpPr/>
          <p:nvPr/>
        </p:nvSpPr>
        <p:spPr>
          <a:xfrm>
            <a:off x="548640" y="4096512"/>
            <a:ext cx="11094415" cy="777240"/>
          </a:xfrm>
          <a:prstGeom prst="roundRect">
            <a:avLst>
              <a:gd name="adj" fmla="val 9412"/>
            </a:avLst>
          </a:prstGeom>
          <a:solidFill>
            <a:srgbClr val="F1F5FA"/>
          </a:solidFill>
          <a:ln w="12700">
            <a:solidFill>
              <a:srgbClr val="DCE3EC"/>
            </a:solidFill>
            <a:prstDash val="solid"/>
          </a:ln>
        </p:spPr>
        <p:txBody>
          <a:bodyPr/>
          <a:lstStyle/>
          <a:p>
            <a:endParaRPr lang="en-US"/>
          </a:p>
        </p:txBody>
      </p:sp>
      <p:sp>
        <p:nvSpPr>
          <p:cNvPr id="18" name="Text 16"/>
          <p:cNvSpPr/>
          <p:nvPr/>
        </p:nvSpPr>
        <p:spPr>
          <a:xfrm>
            <a:off x="777240" y="4096512"/>
            <a:ext cx="10637215" cy="777240"/>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2025 update lowered several prior thresholds — notably lumbar puncture (50k → 20k) and central line (to 10k). </a:t>
            </a:r>
          </a:p>
          <a:p>
            <a:pPr marL="0" indent="0">
              <a:buNone/>
            </a:pPr>
            <a:r>
              <a:rPr lang="en-US" sz="1500" dirty="0">
                <a:solidFill>
                  <a:srgbClr val="262626"/>
                </a:solidFill>
                <a:latin typeface="Calibri" pitchFamily="34" charset="0"/>
                <a:ea typeface="Calibri" pitchFamily="34" charset="-122"/>
                <a:cs typeface="Calibri" pitchFamily="34" charset="-120"/>
              </a:rPr>
              <a:t>Endoscopy convention: ~20k diagnostic, ~50k for biopsy/polypectomy (ASGE).</a:t>
            </a:r>
            <a:endParaRPr lang="en-US" sz="1500" dirty="0"/>
          </a:p>
        </p:txBody>
      </p:sp>
      <p:sp>
        <p:nvSpPr>
          <p:cNvPr id="19" name="Shape 17"/>
          <p:cNvSpPr/>
          <p:nvPr/>
        </p:nvSpPr>
        <p:spPr>
          <a:xfrm>
            <a:off x="548640" y="5010912"/>
            <a:ext cx="11094415" cy="640080"/>
          </a:xfrm>
          <a:prstGeom prst="roundRect">
            <a:avLst>
              <a:gd name="adj" fmla="val 11429"/>
            </a:avLst>
          </a:prstGeom>
          <a:solidFill>
            <a:srgbClr val="FBEAEA"/>
          </a:solidFill>
          <a:ln w="12700">
            <a:solidFill>
              <a:srgbClr val="B23A3A"/>
            </a:solidFill>
            <a:prstDash val="solid"/>
          </a:ln>
        </p:spPr>
        <p:txBody>
          <a:bodyPr/>
          <a:lstStyle/>
          <a:p>
            <a:endParaRPr lang="en-US"/>
          </a:p>
        </p:txBody>
      </p:sp>
      <p:sp>
        <p:nvSpPr>
          <p:cNvPr id="20" name="Text 18"/>
          <p:cNvSpPr/>
          <p:nvPr/>
        </p:nvSpPr>
        <p:spPr>
          <a:xfrm>
            <a:off x="777240" y="5010912"/>
            <a:ext cx="10637215" cy="640080"/>
          </a:xfrm>
          <a:prstGeom prst="rect">
            <a:avLst/>
          </a:prstGeom>
          <a:noFill/>
          <a:ln/>
        </p:spPr>
        <p:txBody>
          <a:bodyPr wrap="square" rtlCol="0" anchor="ctr"/>
          <a:lstStyle/>
          <a:p>
            <a:pPr marL="0" indent="0">
              <a:buNone/>
            </a:pPr>
            <a:r>
              <a:rPr lang="en-US" sz="1500" b="1" dirty="0">
                <a:solidFill>
                  <a:srgbClr val="B23A3A"/>
                </a:solidFill>
                <a:latin typeface="Calibri" pitchFamily="34" charset="0"/>
                <a:ea typeface="Calibri" pitchFamily="34" charset="-122"/>
                <a:cs typeface="Calibri" pitchFamily="34" charset="-120"/>
              </a:rPr>
              <a:t>Avoid / contraindicated:  </a:t>
            </a:r>
            <a:r>
              <a:rPr lang="en-US" sz="1500" dirty="0">
                <a:solidFill>
                  <a:srgbClr val="262626"/>
                </a:solidFill>
                <a:latin typeface="Calibri" pitchFamily="34" charset="0"/>
                <a:ea typeface="Calibri" pitchFamily="34" charset="-122"/>
                <a:cs typeface="Calibri" pitchFamily="34" charset="-120"/>
              </a:rPr>
              <a:t>TTP, HUS, and HIT (thrombotic risk). In ITP, transfuse for severe bleeding, under immunosuppression.</a:t>
            </a:r>
            <a:endParaRPr lang="en-US" sz="1500" dirty="0"/>
          </a:p>
        </p:txBody>
      </p:sp>
      <p:sp>
        <p:nvSpPr>
          <p:cNvPr id="21" name="Text 19"/>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AABB/ICTMG platelet transfusion guideline. JAMA. 2025.  •  ASGE endoscopy guidance.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Thrombocytopenia in Hospitalized Patients</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Often multifactorial — review timing against admissions, procedures, and every new drug.</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Common contributors:</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Sepsis and infection</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Medications — antibiotics (linezolid, vancomycin), heparin (think HIT)</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DIC</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Dilution (massive transfusion), cardiopulmonary bypass, mechanical circulatory support</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Liver disease / splenomegaly; underlying hematologic disorder</a:t>
            </a:r>
          </a:p>
          <a:p>
            <a:pPr marL="520700" lvl="1" indent="-342900">
              <a:spcAft>
                <a:spcPts val="300"/>
              </a:spcAft>
              <a:buSzPct val="100000"/>
              <a:buFont typeface="Arial" panose="020B0604020202020204" pitchFamily="34" charset="0"/>
              <a:buChar char="•"/>
            </a:pP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Consultative Hematology.</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Thrombocytopenia</a:t>
            </a:r>
            <a:endParaRPr lang="en-US" sz="2800" dirty="0"/>
          </a:p>
        </p:txBody>
      </p:sp>
      <p:sp>
        <p:nvSpPr>
          <p:cNvPr id="5" name="Shape 3"/>
          <p:cNvSpPr/>
          <p:nvPr/>
        </p:nvSpPr>
        <p:spPr>
          <a:xfrm>
            <a:off x="548640" y="1463040"/>
            <a:ext cx="3515258" cy="640080"/>
          </a:xfrm>
          <a:prstGeom prst="roundRect">
            <a:avLst>
              <a:gd name="adj" fmla="val 8571"/>
            </a:avLst>
          </a:prstGeom>
          <a:solidFill>
            <a:srgbClr val="2E74B5"/>
          </a:solidFill>
          <a:ln/>
        </p:spPr>
        <p:txBody>
          <a:bodyPr/>
          <a:lstStyle/>
          <a:p>
            <a:endParaRPr lang="en-US"/>
          </a:p>
        </p:txBody>
      </p:sp>
      <p:sp>
        <p:nvSpPr>
          <p:cNvPr id="6" name="Text 4"/>
          <p:cNvSpPr/>
          <p:nvPr/>
        </p:nvSpPr>
        <p:spPr>
          <a:xfrm>
            <a:off x="640080" y="1463040"/>
            <a:ext cx="3332378" cy="640080"/>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Decreased production</a:t>
            </a:r>
            <a:endParaRPr lang="en-US" dirty="0"/>
          </a:p>
        </p:txBody>
      </p:sp>
      <p:sp>
        <p:nvSpPr>
          <p:cNvPr id="7" name="Text 5"/>
          <p:cNvSpPr/>
          <p:nvPr/>
        </p:nvSpPr>
        <p:spPr>
          <a:xfrm>
            <a:off x="548640" y="2286000"/>
            <a:ext cx="3515258" cy="3474720"/>
          </a:xfrm>
          <a:prstGeom prst="rect">
            <a:avLst/>
          </a:prstGeom>
          <a:noFill/>
          <a:ln/>
        </p:spPr>
        <p:txBody>
          <a:bodyPr wrap="square" rtlCol="0" anchor="t"/>
          <a:lstStyle/>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Marrow failure / hypoplasia</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Leukemia, lymphoma, myeloma, infiltration</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Aplastic anemia, B12/folate deficiency</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Medications, alcohol, infection</a:t>
            </a:r>
            <a:endParaRPr lang="en-US" sz="2000" dirty="0"/>
          </a:p>
        </p:txBody>
      </p:sp>
      <p:sp>
        <p:nvSpPr>
          <p:cNvPr id="8" name="Shape 6"/>
          <p:cNvSpPr/>
          <p:nvPr/>
        </p:nvSpPr>
        <p:spPr>
          <a:xfrm>
            <a:off x="4338218" y="1463040"/>
            <a:ext cx="3515258" cy="640080"/>
          </a:xfrm>
          <a:prstGeom prst="roundRect">
            <a:avLst>
              <a:gd name="adj" fmla="val 8571"/>
            </a:avLst>
          </a:prstGeom>
          <a:solidFill>
            <a:srgbClr val="2E74B5"/>
          </a:solidFill>
          <a:ln/>
        </p:spPr>
        <p:txBody>
          <a:bodyPr/>
          <a:lstStyle/>
          <a:p>
            <a:endParaRPr lang="en-US"/>
          </a:p>
        </p:txBody>
      </p:sp>
      <p:sp>
        <p:nvSpPr>
          <p:cNvPr id="9" name="Text 7"/>
          <p:cNvSpPr/>
          <p:nvPr/>
        </p:nvSpPr>
        <p:spPr>
          <a:xfrm>
            <a:off x="4429658" y="1463040"/>
            <a:ext cx="3332378" cy="640080"/>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Increased destruction / consumption</a:t>
            </a:r>
            <a:endParaRPr lang="en-US" dirty="0"/>
          </a:p>
        </p:txBody>
      </p:sp>
      <p:sp>
        <p:nvSpPr>
          <p:cNvPr id="10" name="Text 8"/>
          <p:cNvSpPr/>
          <p:nvPr/>
        </p:nvSpPr>
        <p:spPr>
          <a:xfrm>
            <a:off x="4338218" y="2286000"/>
            <a:ext cx="3515258" cy="3474720"/>
          </a:xfrm>
          <a:prstGeom prst="rect">
            <a:avLst/>
          </a:prstGeom>
          <a:noFill/>
          <a:ln/>
        </p:spPr>
        <p:txBody>
          <a:bodyPr wrap="square" rtlCol="0" anchor="t"/>
          <a:lstStyle/>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Immune: ITP, drug-induced, HIT</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TMA: TTP, HUS, DIC</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Mechanical / infection / sepsis</a:t>
            </a:r>
            <a:endParaRPr lang="en-US" sz="2000" dirty="0"/>
          </a:p>
        </p:txBody>
      </p:sp>
      <p:sp>
        <p:nvSpPr>
          <p:cNvPr id="11" name="Shape 9"/>
          <p:cNvSpPr/>
          <p:nvPr/>
        </p:nvSpPr>
        <p:spPr>
          <a:xfrm>
            <a:off x="8127797" y="1463040"/>
            <a:ext cx="3515258" cy="640080"/>
          </a:xfrm>
          <a:prstGeom prst="roundRect">
            <a:avLst>
              <a:gd name="adj" fmla="val 8571"/>
            </a:avLst>
          </a:prstGeom>
          <a:solidFill>
            <a:srgbClr val="2E74B5"/>
          </a:solidFill>
          <a:ln/>
        </p:spPr>
        <p:txBody>
          <a:bodyPr/>
          <a:lstStyle/>
          <a:p>
            <a:endParaRPr lang="en-US"/>
          </a:p>
        </p:txBody>
      </p:sp>
      <p:sp>
        <p:nvSpPr>
          <p:cNvPr id="12" name="Text 10"/>
          <p:cNvSpPr/>
          <p:nvPr/>
        </p:nvSpPr>
        <p:spPr>
          <a:xfrm>
            <a:off x="8219237" y="1463040"/>
            <a:ext cx="3332378" cy="640080"/>
          </a:xfrm>
          <a:prstGeom prst="rect">
            <a:avLst/>
          </a:prstGeom>
          <a:noFill/>
          <a:ln/>
        </p:spPr>
        <p:txBody>
          <a:bodyPr wrap="square" rtlCol="0" anchor="ctr"/>
          <a:lstStyle/>
          <a:p>
            <a:pPr marL="0" indent="0" algn="ctr">
              <a:buNone/>
            </a:pPr>
            <a:r>
              <a:rPr lang="en-US" b="1" dirty="0">
                <a:solidFill>
                  <a:srgbClr val="FFFFFF"/>
                </a:solidFill>
                <a:latin typeface="Calibri" pitchFamily="34" charset="0"/>
                <a:ea typeface="Calibri" pitchFamily="34" charset="-122"/>
                <a:cs typeface="Calibri" pitchFamily="34" charset="-120"/>
              </a:rPr>
              <a:t>Sequestration / other</a:t>
            </a:r>
            <a:endParaRPr lang="en-US" dirty="0"/>
          </a:p>
        </p:txBody>
      </p:sp>
      <p:sp>
        <p:nvSpPr>
          <p:cNvPr id="13" name="Text 11"/>
          <p:cNvSpPr/>
          <p:nvPr/>
        </p:nvSpPr>
        <p:spPr>
          <a:xfrm>
            <a:off x="8127797" y="2286000"/>
            <a:ext cx="3515258" cy="3474720"/>
          </a:xfrm>
          <a:prstGeom prst="rect">
            <a:avLst/>
          </a:prstGeom>
          <a:noFill/>
          <a:ln/>
        </p:spPr>
        <p:txBody>
          <a:bodyPr wrap="square" rtlCol="0" anchor="t"/>
          <a:lstStyle/>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Hypersplenism (liver disease, portal HTN)</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Hemodilution (massive transfusion, bypass)</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Gestational thrombocytopenia</a:t>
            </a:r>
            <a:endParaRPr lang="en-US" sz="2000" dirty="0"/>
          </a:p>
          <a:p>
            <a:pPr marL="342900" indent="-342900">
              <a:spcAft>
                <a:spcPts val="5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Pseudothrombocytopenia (EDTA clumping)</a:t>
            </a:r>
            <a:endParaRPr lang="en-US" sz="2000" dirty="0"/>
          </a:p>
        </p:txBody>
      </p:sp>
      <p:sp>
        <p:nvSpPr>
          <p:cNvPr id="14" name="Text 12"/>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Initial Approach: History, Exam, Smear</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History: bleeding, timing/duration, medications (incl. heparin), alcohol, infection, family history, pregnancy.</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Exam: mucocutaneous bleeding, splenomegaly, lymphadenopathy, stigmata of liver disease.</a:t>
            </a:r>
            <a:endParaRPr lang="en-US" sz="2000" dirty="0"/>
          </a:p>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CBC with differential: isolated vs. multilineage cytopenia?</a:t>
            </a:r>
            <a:endParaRPr lang="en-US" sz="2000" dirty="0"/>
          </a:p>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Review the peripheral smear </a:t>
            </a:r>
          </a:p>
          <a:p>
            <a:pPr marL="800100" lvl="1" indent="-342900">
              <a:spcAft>
                <a:spcPts val="6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Clumped platelets → </a:t>
            </a:r>
            <a:r>
              <a:rPr lang="en-US" sz="2000" dirty="0" err="1">
                <a:solidFill>
                  <a:srgbClr val="262626"/>
                </a:solidFill>
                <a:latin typeface="Calibri" pitchFamily="34" charset="0"/>
                <a:ea typeface="Calibri" pitchFamily="34" charset="-122"/>
                <a:cs typeface="Calibri" pitchFamily="34" charset="-120"/>
              </a:rPr>
              <a:t>pseudothrombocytopenia</a:t>
            </a:r>
            <a:r>
              <a:rPr lang="en-US" sz="2000" dirty="0">
                <a:solidFill>
                  <a:srgbClr val="262626"/>
                </a:solidFill>
                <a:latin typeface="Calibri" pitchFamily="34" charset="0"/>
                <a:ea typeface="Calibri" pitchFamily="34" charset="-122"/>
                <a:cs typeface="Calibri" pitchFamily="34" charset="-120"/>
              </a:rPr>
              <a:t> (EDTA); repeat in citrate/heparin tube</a:t>
            </a:r>
          </a:p>
          <a:p>
            <a:pPr marL="800100" lvl="1" indent="-342900">
              <a:spcAft>
                <a:spcPts val="6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Schistocytes → microangiopathy (TTP, HUS, DIC)</a:t>
            </a:r>
            <a:endParaRPr lang="en-US" sz="2000" dirty="0"/>
          </a:p>
          <a:p>
            <a:pPr marL="800100" lvl="1" indent="-342900">
              <a:spcAft>
                <a:spcPts val="6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Giant platelets → high turnover (ITP) or inherited macrothrombocytopenia</a:t>
            </a:r>
            <a:endParaRPr lang="en-US" sz="2000" dirty="0"/>
          </a:p>
          <a:p>
            <a:pPr marL="800100" lvl="1" indent="-342900">
              <a:spcAft>
                <a:spcPts val="6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Blasts / dysplasia/ leukoerythroblastic changes → primary marrow disorder</a:t>
            </a: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  •  Provan D, et al. Blood Adv. 2019;3(22):3780.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Secondary Causes &amp; Antiphospholipid Syndrome</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Screen for treatable secondary causes of immune thrombocytopenia: HIV, HCV, H. pylori, SLE, CVID, lymphoproliferative disorders, and medications.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Antiphospholipid syndrome (APS): thrombocytopenia + thrombosis (arterial/venous) + pregnancy loss.</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Antibodies: lupus anticoagulant, anti-cardiolipin, anti-β2-glycoprotein I (persistently positive ≥ 12 weeks apart).</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Thrombocytopenia is usually mild and does not protect against thrombosis — still anticoagulate for events.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Catastrophic APS (CAPS): rapid multi-organ small-vessel thrombosis; can mimic TMA; high mortality.</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Evans syndrome: ITP + autoimmune hemolytic anemia (DAT positive).</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Treat the underlying condition — thrombocytopenia often improves.</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 / Consultative Hematology.</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Secondary Testing</a:t>
            </a:r>
            <a:endParaRPr lang="en-US" sz="2800" dirty="0"/>
          </a:p>
        </p:txBody>
      </p:sp>
      <p:sp>
        <p:nvSpPr>
          <p:cNvPr id="5" name="Text 3"/>
          <p:cNvSpPr/>
          <p:nvPr/>
        </p:nvSpPr>
        <p:spPr>
          <a:xfrm>
            <a:off x="548640" y="1417320"/>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Immature / reticulated platelet fraction</a:t>
            </a:r>
            <a:endParaRPr lang="en-US" sz="1500" dirty="0"/>
          </a:p>
        </p:txBody>
      </p:sp>
      <p:sp>
        <p:nvSpPr>
          <p:cNvPr id="6" name="Text 4"/>
          <p:cNvSpPr/>
          <p:nvPr/>
        </p:nvSpPr>
        <p:spPr>
          <a:xfrm>
            <a:off x="5029200" y="1417320"/>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High = active production (destruction/consumption); Low = impaired marrow production</a:t>
            </a:r>
            <a:endParaRPr lang="en-US" sz="1500" dirty="0"/>
          </a:p>
        </p:txBody>
      </p:sp>
      <p:sp>
        <p:nvSpPr>
          <p:cNvPr id="7" name="Shape 5"/>
          <p:cNvSpPr/>
          <p:nvPr/>
        </p:nvSpPr>
        <p:spPr>
          <a:xfrm>
            <a:off x="548640" y="2084832"/>
            <a:ext cx="11094415" cy="0"/>
          </a:xfrm>
          <a:prstGeom prst="line">
            <a:avLst/>
          </a:prstGeom>
          <a:noFill/>
          <a:ln w="9525">
            <a:solidFill>
              <a:srgbClr val="DCE3EC"/>
            </a:solidFill>
            <a:prstDash val="solid"/>
          </a:ln>
        </p:spPr>
        <p:txBody>
          <a:bodyPr/>
          <a:lstStyle/>
          <a:p>
            <a:endParaRPr lang="en-US"/>
          </a:p>
        </p:txBody>
      </p:sp>
      <p:sp>
        <p:nvSpPr>
          <p:cNvPr id="8" name="Text 6"/>
          <p:cNvSpPr/>
          <p:nvPr/>
        </p:nvSpPr>
        <p:spPr>
          <a:xfrm>
            <a:off x="548640" y="2130552"/>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Reticulocyte count, LDH, haptoglobin, indirect bilirubin</a:t>
            </a:r>
            <a:endParaRPr lang="en-US" sz="1500" dirty="0"/>
          </a:p>
        </p:txBody>
      </p:sp>
      <p:sp>
        <p:nvSpPr>
          <p:cNvPr id="9" name="Text 7"/>
          <p:cNvSpPr/>
          <p:nvPr/>
        </p:nvSpPr>
        <p:spPr>
          <a:xfrm>
            <a:off x="5029200" y="2130552"/>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Screen for hemolysis / microangiopathy (MAHA)</a:t>
            </a:r>
            <a:endParaRPr lang="en-US" sz="1500" dirty="0"/>
          </a:p>
        </p:txBody>
      </p:sp>
      <p:sp>
        <p:nvSpPr>
          <p:cNvPr id="10" name="Shape 8"/>
          <p:cNvSpPr/>
          <p:nvPr/>
        </p:nvSpPr>
        <p:spPr>
          <a:xfrm>
            <a:off x="548640" y="2798064"/>
            <a:ext cx="11094415" cy="0"/>
          </a:xfrm>
          <a:prstGeom prst="line">
            <a:avLst/>
          </a:prstGeom>
          <a:noFill/>
          <a:ln w="9525">
            <a:solidFill>
              <a:srgbClr val="DCE3EC"/>
            </a:solidFill>
            <a:prstDash val="solid"/>
          </a:ln>
        </p:spPr>
        <p:txBody>
          <a:bodyPr/>
          <a:lstStyle/>
          <a:p>
            <a:endParaRPr lang="en-US"/>
          </a:p>
        </p:txBody>
      </p:sp>
      <p:sp>
        <p:nvSpPr>
          <p:cNvPr id="11" name="Text 9"/>
          <p:cNvSpPr/>
          <p:nvPr/>
        </p:nvSpPr>
        <p:spPr>
          <a:xfrm>
            <a:off x="548640" y="2843784"/>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PT/INR, aPTT, fibrinogen, D-dimer</a:t>
            </a:r>
            <a:endParaRPr lang="en-US" sz="1500" dirty="0"/>
          </a:p>
        </p:txBody>
      </p:sp>
      <p:sp>
        <p:nvSpPr>
          <p:cNvPr id="12" name="Text 10"/>
          <p:cNvSpPr/>
          <p:nvPr/>
        </p:nvSpPr>
        <p:spPr>
          <a:xfrm>
            <a:off x="5029200" y="2843784"/>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Distinguish DIC (abnormal) from ITP (normal coagulation)</a:t>
            </a:r>
            <a:endParaRPr lang="en-US" sz="1500" dirty="0"/>
          </a:p>
        </p:txBody>
      </p:sp>
      <p:sp>
        <p:nvSpPr>
          <p:cNvPr id="13" name="Shape 11"/>
          <p:cNvSpPr/>
          <p:nvPr/>
        </p:nvSpPr>
        <p:spPr>
          <a:xfrm>
            <a:off x="548640" y="3511296"/>
            <a:ext cx="11094415" cy="0"/>
          </a:xfrm>
          <a:prstGeom prst="line">
            <a:avLst/>
          </a:prstGeom>
          <a:noFill/>
          <a:ln w="9525">
            <a:solidFill>
              <a:srgbClr val="DCE3EC"/>
            </a:solidFill>
            <a:prstDash val="solid"/>
          </a:ln>
        </p:spPr>
        <p:txBody>
          <a:bodyPr/>
          <a:lstStyle/>
          <a:p>
            <a:endParaRPr lang="en-US"/>
          </a:p>
        </p:txBody>
      </p:sp>
      <p:sp>
        <p:nvSpPr>
          <p:cNvPr id="14" name="Text 12"/>
          <p:cNvSpPr/>
          <p:nvPr/>
        </p:nvSpPr>
        <p:spPr>
          <a:xfrm>
            <a:off x="548640" y="3557016"/>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Direct antiglobulin test (DAT)</a:t>
            </a:r>
            <a:endParaRPr lang="en-US" sz="1500" dirty="0"/>
          </a:p>
        </p:txBody>
      </p:sp>
      <p:sp>
        <p:nvSpPr>
          <p:cNvPr id="15" name="Text 13"/>
          <p:cNvSpPr/>
          <p:nvPr/>
        </p:nvSpPr>
        <p:spPr>
          <a:xfrm>
            <a:off x="5029200" y="3557016"/>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Coombs+ anemia with ITP = Evans syndrome</a:t>
            </a:r>
            <a:endParaRPr lang="en-US" sz="1500" dirty="0"/>
          </a:p>
        </p:txBody>
      </p:sp>
      <p:sp>
        <p:nvSpPr>
          <p:cNvPr id="16" name="Shape 14"/>
          <p:cNvSpPr/>
          <p:nvPr/>
        </p:nvSpPr>
        <p:spPr>
          <a:xfrm>
            <a:off x="548640" y="4224528"/>
            <a:ext cx="11094415" cy="0"/>
          </a:xfrm>
          <a:prstGeom prst="line">
            <a:avLst/>
          </a:prstGeom>
          <a:noFill/>
          <a:ln w="9525">
            <a:solidFill>
              <a:srgbClr val="DCE3EC"/>
            </a:solidFill>
            <a:prstDash val="solid"/>
          </a:ln>
        </p:spPr>
        <p:txBody>
          <a:bodyPr/>
          <a:lstStyle/>
          <a:p>
            <a:endParaRPr lang="en-US"/>
          </a:p>
        </p:txBody>
      </p:sp>
      <p:sp>
        <p:nvSpPr>
          <p:cNvPr id="17" name="Text 15"/>
          <p:cNvSpPr/>
          <p:nvPr/>
        </p:nvSpPr>
        <p:spPr>
          <a:xfrm>
            <a:off x="548640" y="4270248"/>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HIV, HCV; consider H. pylori</a:t>
            </a:r>
            <a:endParaRPr lang="en-US" sz="1500" dirty="0"/>
          </a:p>
        </p:txBody>
      </p:sp>
      <p:sp>
        <p:nvSpPr>
          <p:cNvPr id="18" name="Text 16"/>
          <p:cNvSpPr/>
          <p:nvPr/>
        </p:nvSpPr>
        <p:spPr>
          <a:xfrm>
            <a:off x="5029200" y="4270248"/>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Common, treatable secondary causes of immune thrombocytopenia</a:t>
            </a:r>
            <a:endParaRPr lang="en-US" sz="1500" dirty="0"/>
          </a:p>
        </p:txBody>
      </p:sp>
      <p:sp>
        <p:nvSpPr>
          <p:cNvPr id="19" name="Shape 17"/>
          <p:cNvSpPr/>
          <p:nvPr/>
        </p:nvSpPr>
        <p:spPr>
          <a:xfrm>
            <a:off x="548640" y="4937760"/>
            <a:ext cx="11094415" cy="0"/>
          </a:xfrm>
          <a:prstGeom prst="line">
            <a:avLst/>
          </a:prstGeom>
          <a:noFill/>
          <a:ln w="9525">
            <a:solidFill>
              <a:srgbClr val="DCE3EC"/>
            </a:solidFill>
            <a:prstDash val="solid"/>
          </a:ln>
        </p:spPr>
        <p:txBody>
          <a:bodyPr/>
          <a:lstStyle/>
          <a:p>
            <a:endParaRPr lang="en-US"/>
          </a:p>
        </p:txBody>
      </p:sp>
      <p:sp>
        <p:nvSpPr>
          <p:cNvPr id="20" name="Text 18"/>
          <p:cNvSpPr/>
          <p:nvPr/>
        </p:nvSpPr>
        <p:spPr>
          <a:xfrm>
            <a:off x="548640" y="4983480"/>
            <a:ext cx="4297680" cy="658368"/>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SPEP/IFE + serum free light chains; ANA</a:t>
            </a:r>
            <a:endParaRPr lang="en-US" sz="1500" dirty="0"/>
          </a:p>
        </p:txBody>
      </p:sp>
      <p:sp>
        <p:nvSpPr>
          <p:cNvPr id="21" name="Text 19"/>
          <p:cNvSpPr/>
          <p:nvPr/>
        </p:nvSpPr>
        <p:spPr>
          <a:xfrm>
            <a:off x="5029200" y="4983480"/>
            <a:ext cx="6613855" cy="658368"/>
          </a:xfrm>
          <a:prstGeom prst="rect">
            <a:avLst/>
          </a:prstGeom>
          <a:noFill/>
          <a:ln/>
        </p:spPr>
        <p:txBody>
          <a:bodyPr wrap="square" rtlCol="0" anchor="ctr"/>
          <a:lstStyle/>
          <a:p>
            <a:pPr marL="0" indent="0">
              <a:buNone/>
            </a:pPr>
            <a:r>
              <a:rPr lang="en-US" sz="1500" dirty="0">
                <a:solidFill>
                  <a:srgbClr val="262626"/>
                </a:solidFill>
                <a:latin typeface="Calibri" pitchFamily="34" charset="0"/>
                <a:ea typeface="Calibri" pitchFamily="34" charset="-122"/>
                <a:cs typeface="Calibri" pitchFamily="34" charset="-120"/>
              </a:rPr>
              <a:t>Plasma cell dyscrasia; SLE / connective tissue disease</a:t>
            </a:r>
            <a:endParaRPr lang="en-US" sz="1500" dirty="0"/>
          </a:p>
        </p:txBody>
      </p:sp>
      <p:sp>
        <p:nvSpPr>
          <p:cNvPr id="22" name="Shape 20"/>
          <p:cNvSpPr/>
          <p:nvPr/>
        </p:nvSpPr>
        <p:spPr>
          <a:xfrm>
            <a:off x="548640" y="5650992"/>
            <a:ext cx="11094415" cy="0"/>
          </a:xfrm>
          <a:prstGeom prst="line">
            <a:avLst/>
          </a:prstGeom>
          <a:noFill/>
          <a:ln w="9525">
            <a:solidFill>
              <a:srgbClr val="DCE3EC"/>
            </a:solidFill>
            <a:prstDash val="solid"/>
          </a:ln>
        </p:spPr>
        <p:txBody>
          <a:bodyPr/>
          <a:lstStyle/>
          <a:p>
            <a:endParaRPr lang="en-US"/>
          </a:p>
        </p:txBody>
      </p:sp>
      <p:sp>
        <p:nvSpPr>
          <p:cNvPr id="23" name="Text 21"/>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  •  Neunert C, et al. Blood Adv. 2019;3(23):3829.</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When Is Bone Marrow Examination Needed?</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sz="2000" b="1" dirty="0">
                <a:solidFill>
                  <a:srgbClr val="B23A3A"/>
                </a:solidFill>
                <a:latin typeface="Calibri" pitchFamily="34" charset="0"/>
                <a:ea typeface="Calibri" pitchFamily="34" charset="-122"/>
                <a:cs typeface="Calibri" pitchFamily="34" charset="-120"/>
              </a:rPr>
              <a:t>Bone marrow exam is NOT routinely required to diagnose ITP.</a:t>
            </a:r>
            <a:endParaRPr lang="en-US" sz="2000" dirty="0"/>
          </a:p>
          <a:p>
            <a:pPr marL="285750" indent="-28575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Pursue marrow examination when the picture is atypical or a primary marrow disorder is suspected:</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Multilineage cytopenias or unexplained anemia/leukopenia</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Blasts, teardrop cells, or leukoerythroblastic smear</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Lymphadenopathy or unexplained splenomegaly</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Older adults where myelodysplasia is a concern</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Failure to respond to appropriate ITP therapy </a:t>
            </a:r>
            <a:endParaRPr lang="en-US" sz="2000" dirty="0"/>
          </a:p>
          <a:p>
            <a:pPr marL="285750" indent="-28575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In ITP the marrow shows normal or increased megakaryocytes  </a:t>
            </a: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  •  Neunert C, et al. Blood Adv. 2019;3(23):3829.</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1</a:t>
            </a:r>
            <a:endParaRPr lang="en-US" sz="2800" dirty="0"/>
          </a:p>
        </p:txBody>
      </p:sp>
      <p:sp>
        <p:nvSpPr>
          <p:cNvPr id="5" name="Shape 3"/>
          <p:cNvSpPr/>
          <p:nvPr/>
        </p:nvSpPr>
        <p:spPr>
          <a:xfrm>
            <a:off x="548640" y="1371600"/>
            <a:ext cx="6400800" cy="2926080"/>
          </a:xfrm>
          <a:prstGeom prst="roundRect">
            <a:avLst>
              <a:gd name="adj" fmla="val 2500"/>
            </a:avLst>
          </a:prstGeom>
          <a:solidFill>
            <a:srgbClr val="F1F5FA"/>
          </a:solidFill>
          <a:ln w="12700">
            <a:solidFill>
              <a:srgbClr val="DCE3EC"/>
            </a:solidFill>
            <a:prstDash val="solid"/>
          </a:ln>
        </p:spPr>
        <p:txBody>
          <a:bodyPr/>
          <a:lstStyle/>
          <a:p>
            <a:endParaRPr lang="en-US"/>
          </a:p>
        </p:txBody>
      </p:sp>
      <p:sp>
        <p:nvSpPr>
          <p:cNvPr id="6" name="Text 4"/>
          <p:cNvSpPr/>
          <p:nvPr/>
        </p:nvSpPr>
        <p:spPr>
          <a:xfrm>
            <a:off x="822960" y="1554480"/>
            <a:ext cx="5852160" cy="2560320"/>
          </a:xfrm>
          <a:prstGeom prst="rect">
            <a:avLst/>
          </a:prstGeom>
          <a:noFill/>
          <a:ln/>
        </p:spPr>
        <p:txBody>
          <a:bodyPr wrap="square" rtlCol="0" anchor="t"/>
          <a:lstStyle/>
          <a:p>
            <a:pPr marL="0" indent="0">
              <a:buNone/>
            </a:pPr>
            <a:r>
              <a:rPr lang="en-US" dirty="0">
                <a:solidFill>
                  <a:srgbClr val="262626"/>
                </a:solidFill>
                <a:latin typeface="Calibri" pitchFamily="34" charset="0"/>
                <a:ea typeface="Calibri" pitchFamily="34" charset="-122"/>
                <a:cs typeface="Calibri" pitchFamily="34" charset="-120"/>
              </a:rPr>
              <a:t>A 39-year-old man with no medical history presents for an annual visit. He has no complaints, takes no medications, and does not smoke or drink. Prior labs were normal. CBC with differential now shows new thrombocytopenia with a platelet count of 80,000/µL and is otherwise normal. CMP is normal.</a:t>
            </a:r>
            <a:endParaRPr lang="en-US" dirty="0"/>
          </a:p>
        </p:txBody>
      </p:sp>
      <p:pic>
        <p:nvPicPr>
          <p:cNvPr id="7" name="Image 0" descr="media/smear.png"/>
          <p:cNvPicPr>
            <a:picLocks noChangeAspect="1"/>
          </p:cNvPicPr>
          <p:nvPr/>
        </p:nvPicPr>
        <p:blipFill>
          <a:blip r:embed="rId3"/>
          <a:srcRect/>
          <a:stretch/>
        </p:blipFill>
        <p:spPr>
          <a:xfrm>
            <a:off x="7315200" y="1371600"/>
            <a:ext cx="3566160" cy="2926080"/>
          </a:xfrm>
          <a:prstGeom prst="rect">
            <a:avLst/>
          </a:prstGeom>
        </p:spPr>
      </p:pic>
      <p:sp>
        <p:nvSpPr>
          <p:cNvPr id="8" name="Text 5"/>
          <p:cNvSpPr/>
          <p:nvPr/>
        </p:nvSpPr>
        <p:spPr>
          <a:xfrm>
            <a:off x="7315200" y="4315968"/>
            <a:ext cx="3566160" cy="274320"/>
          </a:xfrm>
          <a:prstGeom prst="rect">
            <a:avLst/>
          </a:prstGeom>
          <a:noFill/>
          <a:ln/>
        </p:spPr>
        <p:txBody>
          <a:bodyPr wrap="square" rtlCol="0" anchor="ctr"/>
          <a:lstStyle/>
          <a:p>
            <a:pPr marL="0" indent="0" algn="ctr">
              <a:buNone/>
            </a:pPr>
            <a:r>
              <a:rPr lang="en-US" sz="900" i="1" dirty="0">
                <a:solidFill>
                  <a:srgbClr val="808080"/>
                </a:solidFill>
                <a:latin typeface="Calibri" pitchFamily="34" charset="0"/>
                <a:ea typeface="Calibri" pitchFamily="34" charset="-122"/>
                <a:cs typeface="Calibri" pitchFamily="34" charset="-120"/>
              </a:rPr>
              <a:t>Courtesy, American Society of Hematology Image Bank</a:t>
            </a:r>
            <a:endParaRPr lang="en-US" sz="900" dirty="0"/>
          </a:p>
        </p:txBody>
      </p:sp>
      <p:sp>
        <p:nvSpPr>
          <p:cNvPr id="9" name="Text 6"/>
          <p:cNvSpPr/>
          <p:nvPr/>
        </p:nvSpPr>
        <p:spPr>
          <a:xfrm>
            <a:off x="548640" y="4617720"/>
            <a:ext cx="11094415" cy="32004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Which of the following is the next best step?</a:t>
            </a:r>
            <a:endParaRPr lang="en-US" sz="1500" dirty="0"/>
          </a:p>
        </p:txBody>
      </p:sp>
      <p:sp>
        <p:nvSpPr>
          <p:cNvPr id="10" name="Text 7"/>
          <p:cNvSpPr/>
          <p:nvPr/>
        </p:nvSpPr>
        <p:spPr>
          <a:xfrm>
            <a:off x="731520" y="4983480"/>
            <a:ext cx="10728655" cy="1463040"/>
          </a:xfrm>
          <a:prstGeom prst="rect">
            <a:avLst/>
          </a:prstGeom>
          <a:noFill/>
          <a:ln/>
        </p:spPr>
        <p:txBody>
          <a:bodyPr wrap="square" rtlCol="0" anchor="t"/>
          <a:lstStyle/>
          <a:p>
            <a:pPr marL="0" indent="0">
              <a:spcAft>
                <a:spcPts val="300"/>
              </a:spcAft>
              <a:buNone/>
            </a:pPr>
            <a:r>
              <a:rPr lang="en-US" sz="1400" dirty="0">
                <a:solidFill>
                  <a:srgbClr val="262626"/>
                </a:solidFill>
                <a:latin typeface="Calibri" pitchFamily="34" charset="0"/>
                <a:ea typeface="Calibri" pitchFamily="34" charset="-122"/>
                <a:cs typeface="Calibri" pitchFamily="34" charset="-120"/>
              </a:rPr>
              <a:t>A.  Obtain antiplatelet antibody testing</a:t>
            </a:r>
            <a:endParaRPr lang="en-US" sz="1400" dirty="0"/>
          </a:p>
          <a:p>
            <a:pPr marL="0" indent="0">
              <a:spcAft>
                <a:spcPts val="300"/>
              </a:spcAft>
              <a:buNone/>
            </a:pPr>
            <a:r>
              <a:rPr lang="en-US" sz="1400" dirty="0">
                <a:solidFill>
                  <a:srgbClr val="262626"/>
                </a:solidFill>
                <a:latin typeface="Calibri" pitchFamily="34" charset="0"/>
                <a:ea typeface="Calibri" pitchFamily="34" charset="-122"/>
                <a:cs typeface="Calibri" pitchFamily="34" charset="-120"/>
              </a:rPr>
              <a:t>B.  Start prednisone</a:t>
            </a:r>
            <a:endParaRPr lang="en-US" sz="1400" dirty="0"/>
          </a:p>
          <a:p>
            <a:pPr marL="0" indent="0">
              <a:spcAft>
                <a:spcPts val="300"/>
              </a:spcAft>
              <a:buNone/>
            </a:pPr>
            <a:r>
              <a:rPr lang="en-US" sz="1400" dirty="0">
                <a:solidFill>
                  <a:srgbClr val="262626"/>
                </a:solidFill>
                <a:latin typeface="Calibri" pitchFamily="34" charset="0"/>
                <a:ea typeface="Calibri" pitchFamily="34" charset="-122"/>
                <a:cs typeface="Calibri" pitchFamily="34" charset="-120"/>
              </a:rPr>
              <a:t>C.  Review the smear and repeat the count in a citrated or heparinized tube</a:t>
            </a:r>
            <a:endParaRPr lang="en-US" sz="1400" dirty="0"/>
          </a:p>
          <a:p>
            <a:pPr marL="0" indent="0">
              <a:spcAft>
                <a:spcPts val="300"/>
              </a:spcAft>
              <a:buNone/>
            </a:pPr>
            <a:r>
              <a:rPr lang="en-US" sz="1400" dirty="0">
                <a:solidFill>
                  <a:srgbClr val="262626"/>
                </a:solidFill>
                <a:latin typeface="Calibri" pitchFamily="34" charset="0"/>
                <a:ea typeface="Calibri" pitchFamily="34" charset="-122"/>
                <a:cs typeface="Calibri" pitchFamily="34" charset="-120"/>
              </a:rPr>
              <a:t>D.  Perform bone marrow biopsy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1 — Answer &amp; Rationale</a:t>
            </a:r>
            <a:endParaRPr lang="en-US" sz="2800" dirty="0"/>
          </a:p>
        </p:txBody>
      </p:sp>
      <p:sp>
        <p:nvSpPr>
          <p:cNvPr id="5" name="Shape 3"/>
          <p:cNvSpPr/>
          <p:nvPr/>
        </p:nvSpPr>
        <p:spPr>
          <a:xfrm>
            <a:off x="548640" y="1417320"/>
            <a:ext cx="11094415" cy="685800"/>
          </a:xfrm>
          <a:prstGeom prst="roundRect">
            <a:avLst>
              <a:gd name="adj" fmla="val 10667"/>
            </a:avLst>
          </a:prstGeom>
          <a:solidFill>
            <a:srgbClr val="E7F1E8"/>
          </a:solidFill>
          <a:ln w="12700">
            <a:solidFill>
              <a:srgbClr val="2E7D32"/>
            </a:solidFill>
            <a:prstDash val="solid"/>
          </a:ln>
        </p:spPr>
        <p:txBody>
          <a:bodyPr/>
          <a:lstStyle/>
          <a:p>
            <a:endParaRPr lang="en-US"/>
          </a:p>
        </p:txBody>
      </p:sp>
      <p:sp>
        <p:nvSpPr>
          <p:cNvPr id="6" name="Text 4"/>
          <p:cNvSpPr/>
          <p:nvPr/>
        </p:nvSpPr>
        <p:spPr>
          <a:xfrm>
            <a:off x="777240" y="1417320"/>
            <a:ext cx="10637215" cy="685800"/>
          </a:xfrm>
          <a:prstGeom prst="rect">
            <a:avLst/>
          </a:prstGeom>
          <a:noFill/>
          <a:ln/>
        </p:spPr>
        <p:txBody>
          <a:bodyPr wrap="square" rtlCol="0" anchor="ctr"/>
          <a:lstStyle/>
          <a:p>
            <a:pPr marL="0" indent="0">
              <a:buNone/>
            </a:pPr>
            <a:r>
              <a:rPr lang="en-US" sz="1500" b="1" dirty="0">
                <a:solidFill>
                  <a:srgbClr val="2E7D32"/>
                </a:solidFill>
                <a:latin typeface="Calibri" pitchFamily="34" charset="0"/>
                <a:ea typeface="Calibri" pitchFamily="34" charset="-122"/>
                <a:cs typeface="Calibri" pitchFamily="34" charset="-120"/>
              </a:rPr>
              <a:t>ANSWER:  </a:t>
            </a:r>
            <a:r>
              <a:rPr lang="en-US" sz="1500" b="1" dirty="0">
                <a:solidFill>
                  <a:srgbClr val="262626"/>
                </a:solidFill>
                <a:latin typeface="Calibri" pitchFamily="34" charset="0"/>
                <a:ea typeface="Calibri" pitchFamily="34" charset="-122"/>
                <a:cs typeface="Calibri" pitchFamily="34" charset="-120"/>
              </a:rPr>
              <a:t>C — Review the smear; repeat the count in a citrated or heparinized tube</a:t>
            </a:r>
            <a:endParaRPr lang="en-US" sz="1500" dirty="0"/>
          </a:p>
        </p:txBody>
      </p:sp>
      <p:sp>
        <p:nvSpPr>
          <p:cNvPr id="7" name="Text 5"/>
          <p:cNvSpPr/>
          <p:nvPr/>
        </p:nvSpPr>
        <p:spPr>
          <a:xfrm>
            <a:off x="548640" y="2331720"/>
            <a:ext cx="11094415"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Isolated thrombocytopenia in a well patient with a discrepant count is classic for pseudothrombocytopenia.</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Caused by EDTA-dependent agglutinating antibodies → platelet clumping in the EDTA (purple-top) tube; the analyzer undercounts.</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The smear shows clumped platelets — confirm before any invasive workup.</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Repeat the count in citrate or heparin; the true count is normal.</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Recognizing this avoids unnecessary testing, steroids, or transfusion.</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Immune Thrombocytopenia (ITP)</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Autoimmune disorder: antiplatelet antibodies (e.g., anti-GPIIb/IIIa, anti-GPIb) → splenic/hepatic clearance and impaired production.</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A diagnosis of exclusion — isolated thrombocytopenia with an otherwise normal CBC and smear.</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Primary (no cause) vs. secondary (HIV, HCV, H. pylori, SLE, CVID, lymphoproliferative disorders, drugs).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Often preceded by viral illness; ~80% of childhood ITP is self-limited, whereas ~75% of adult ITP becomes chronic.</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No gold-standard test — antiplatelet antibody assays have only ~50–60% sensitivity and are NOT recommended for diagnosis.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Duration: newly diagnosed (&lt;3 mo), persistent (3–12 mo), chronic (&gt;12 mo).</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Neunert C, et al. Blood Adv. 2019;3(23):3829.  •  ASH-SAP, Platelet Disorders.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2</a:t>
            </a:r>
            <a:endParaRPr lang="en-US" sz="2800" dirty="0"/>
          </a:p>
        </p:txBody>
      </p:sp>
      <p:sp>
        <p:nvSpPr>
          <p:cNvPr id="5" name="Shape 3"/>
          <p:cNvSpPr/>
          <p:nvPr/>
        </p:nvSpPr>
        <p:spPr>
          <a:xfrm>
            <a:off x="548640" y="1371600"/>
            <a:ext cx="11094415" cy="2468880"/>
          </a:xfrm>
          <a:prstGeom prst="roundRect">
            <a:avLst>
              <a:gd name="adj" fmla="val 2963"/>
            </a:avLst>
          </a:prstGeom>
          <a:solidFill>
            <a:srgbClr val="F1F5FA"/>
          </a:solidFill>
          <a:ln w="12700">
            <a:solidFill>
              <a:srgbClr val="DCE3EC"/>
            </a:solidFill>
            <a:prstDash val="solid"/>
          </a:ln>
        </p:spPr>
        <p:txBody>
          <a:bodyPr/>
          <a:lstStyle/>
          <a:p>
            <a:endParaRPr lang="en-US"/>
          </a:p>
        </p:txBody>
      </p:sp>
      <p:sp>
        <p:nvSpPr>
          <p:cNvPr id="6" name="Text 4"/>
          <p:cNvSpPr/>
          <p:nvPr/>
        </p:nvSpPr>
        <p:spPr>
          <a:xfrm>
            <a:off x="822960" y="1554480"/>
            <a:ext cx="10545775" cy="2103120"/>
          </a:xfrm>
          <a:prstGeom prst="rect">
            <a:avLst/>
          </a:prstGeom>
          <a:noFill/>
          <a:ln/>
        </p:spPr>
        <p:txBody>
          <a:bodyPr wrap="square" rtlCol="0" anchor="t"/>
          <a:lstStyle/>
          <a:p>
            <a:pPr marL="0" indent="0">
              <a:buNone/>
            </a:pPr>
            <a:r>
              <a:rPr lang="en-US" dirty="0">
                <a:solidFill>
                  <a:srgbClr val="262626"/>
                </a:solidFill>
                <a:latin typeface="Calibri" pitchFamily="34" charset="0"/>
                <a:ea typeface="Calibri" pitchFamily="34" charset="-122"/>
                <a:cs typeface="Calibri" pitchFamily="34" charset="-120"/>
              </a:rPr>
              <a:t>A 24-year-old psychiatry resident presents with petechiae for 2 weeks. She had COVID-19 one month ago, rarely drinks alcohol, and takes no medications. Vital signs are normal. CBC with differential shows isolated thrombocytopenia with a platelet count of 30,000/µL and is otherwise normal. CMP is normal. Repeat count in a citrated tube and review of the smear confirm true thrombocytopenia with normal-to-large platelets and no schistocytes.</a:t>
            </a:r>
            <a:endParaRPr lang="en-US" dirty="0"/>
          </a:p>
        </p:txBody>
      </p:sp>
      <p:sp>
        <p:nvSpPr>
          <p:cNvPr id="7" name="Text 5"/>
          <p:cNvSpPr/>
          <p:nvPr/>
        </p:nvSpPr>
        <p:spPr>
          <a:xfrm>
            <a:off x="548640" y="3977640"/>
            <a:ext cx="11094415" cy="320040"/>
          </a:xfrm>
          <a:prstGeom prst="rect">
            <a:avLst/>
          </a:prstGeom>
          <a:noFill/>
          <a:ln/>
        </p:spPr>
        <p:txBody>
          <a:bodyPr wrap="square" rtlCol="0" anchor="ctr"/>
          <a:lstStyle/>
          <a:p>
            <a:pPr marL="0" indent="0">
              <a:buNone/>
            </a:pPr>
            <a:r>
              <a:rPr lang="en-US" b="1" dirty="0">
                <a:solidFill>
                  <a:srgbClr val="1F3864"/>
                </a:solidFill>
                <a:latin typeface="Calibri" pitchFamily="34" charset="0"/>
                <a:ea typeface="Calibri" pitchFamily="34" charset="-122"/>
                <a:cs typeface="Calibri" pitchFamily="34" charset="-120"/>
              </a:rPr>
              <a:t>Which of the following is the next best step?</a:t>
            </a:r>
            <a:endParaRPr lang="en-US" dirty="0"/>
          </a:p>
        </p:txBody>
      </p:sp>
      <p:sp>
        <p:nvSpPr>
          <p:cNvPr id="8" name="Text 6"/>
          <p:cNvSpPr/>
          <p:nvPr/>
        </p:nvSpPr>
        <p:spPr>
          <a:xfrm>
            <a:off x="731520" y="4389120"/>
            <a:ext cx="10728655" cy="1828800"/>
          </a:xfrm>
          <a:prstGeom prst="rect">
            <a:avLst/>
          </a:prstGeom>
          <a:noFill/>
          <a:ln/>
        </p:spPr>
        <p:txBody>
          <a:bodyPr wrap="square" rtlCol="0" anchor="t"/>
          <a:lstStyle/>
          <a:p>
            <a:pPr marL="0" indent="0">
              <a:spcAft>
                <a:spcPts val="400"/>
              </a:spcAft>
              <a:buNone/>
            </a:pPr>
            <a:r>
              <a:rPr lang="en-US" dirty="0">
                <a:solidFill>
                  <a:srgbClr val="262626"/>
                </a:solidFill>
                <a:latin typeface="Calibri" pitchFamily="34" charset="0"/>
                <a:ea typeface="Calibri" pitchFamily="34" charset="-122"/>
                <a:cs typeface="Calibri" pitchFamily="34" charset="-120"/>
              </a:rPr>
              <a:t>A.  Bone marrow biopsy</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B.  Platelet transfusion</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C.  Diagnose ITP; observe or treat based on bleeding and count</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D.  Urgent splenectomy</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2 — Answer &amp; Rationale</a:t>
            </a:r>
            <a:endParaRPr lang="en-US" sz="2800" dirty="0"/>
          </a:p>
        </p:txBody>
      </p:sp>
      <p:sp>
        <p:nvSpPr>
          <p:cNvPr id="5" name="Shape 3"/>
          <p:cNvSpPr/>
          <p:nvPr/>
        </p:nvSpPr>
        <p:spPr>
          <a:xfrm>
            <a:off x="548640" y="1417320"/>
            <a:ext cx="11094415" cy="685800"/>
          </a:xfrm>
          <a:prstGeom prst="roundRect">
            <a:avLst>
              <a:gd name="adj" fmla="val 10667"/>
            </a:avLst>
          </a:prstGeom>
          <a:solidFill>
            <a:srgbClr val="E7F1E8"/>
          </a:solidFill>
          <a:ln w="12700">
            <a:solidFill>
              <a:srgbClr val="2E7D32"/>
            </a:solidFill>
            <a:prstDash val="solid"/>
          </a:ln>
        </p:spPr>
        <p:txBody>
          <a:bodyPr/>
          <a:lstStyle/>
          <a:p>
            <a:endParaRPr lang="en-US"/>
          </a:p>
        </p:txBody>
      </p:sp>
      <p:sp>
        <p:nvSpPr>
          <p:cNvPr id="6" name="Text 4"/>
          <p:cNvSpPr/>
          <p:nvPr/>
        </p:nvSpPr>
        <p:spPr>
          <a:xfrm>
            <a:off x="777240" y="1417320"/>
            <a:ext cx="10637215" cy="685800"/>
          </a:xfrm>
          <a:prstGeom prst="rect">
            <a:avLst/>
          </a:prstGeom>
          <a:noFill/>
          <a:ln/>
        </p:spPr>
        <p:txBody>
          <a:bodyPr wrap="square" rtlCol="0" anchor="ctr"/>
          <a:lstStyle/>
          <a:p>
            <a:pPr marL="0" indent="0">
              <a:buNone/>
            </a:pPr>
            <a:r>
              <a:rPr lang="en-US" sz="1500" b="1" dirty="0">
                <a:solidFill>
                  <a:srgbClr val="2E7D32"/>
                </a:solidFill>
                <a:latin typeface="Calibri" pitchFamily="34" charset="0"/>
                <a:ea typeface="Calibri" pitchFamily="34" charset="-122"/>
                <a:cs typeface="Calibri" pitchFamily="34" charset="-120"/>
              </a:rPr>
              <a:t>ANSWER:  </a:t>
            </a:r>
            <a:r>
              <a:rPr lang="en-US" sz="1500" b="1" dirty="0">
                <a:solidFill>
                  <a:srgbClr val="262626"/>
                </a:solidFill>
                <a:latin typeface="Calibri" pitchFamily="34" charset="0"/>
                <a:ea typeface="Calibri" pitchFamily="34" charset="-122"/>
                <a:cs typeface="Calibri" pitchFamily="34" charset="-120"/>
              </a:rPr>
              <a:t>C — This is primary ITP; manage by count and bleeding</a:t>
            </a:r>
            <a:endParaRPr lang="en-US" sz="1500" dirty="0"/>
          </a:p>
        </p:txBody>
      </p:sp>
      <p:sp>
        <p:nvSpPr>
          <p:cNvPr id="7" name="Text 5"/>
          <p:cNvSpPr/>
          <p:nvPr/>
        </p:nvSpPr>
        <p:spPr>
          <a:xfrm>
            <a:off x="548640" y="2331720"/>
            <a:ext cx="11094415"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Isolated thrombocytopenia, normal smear (large platelets), recent viral trigger, no other cause → ITP, a clinical diagnosis of exclusion.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Antiplatelet antibody testing and routine bone marrow biopsy are not indicated in this typical presentation.</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Management is driven by count and bleeding: observe if ≥ 30,000/µL and asymptomatic; treat with corticosteroids ± IVIG if &lt; 30,000/µL or bleeding.</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Neunert C, et al. Blood Adv. 2019;3(23):3829.  •  ASH-SAP, Platelet Disorders.</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ITP — Treatment</a:t>
            </a:r>
            <a:endParaRPr lang="en-US" sz="2800" dirty="0"/>
          </a:p>
        </p:txBody>
      </p:sp>
      <p:sp>
        <p:nvSpPr>
          <p:cNvPr id="5" name="Text 3"/>
          <p:cNvSpPr/>
          <p:nvPr/>
        </p:nvSpPr>
        <p:spPr>
          <a:xfrm>
            <a:off x="548640" y="1371600"/>
            <a:ext cx="5364328" cy="365760"/>
          </a:xfrm>
          <a:prstGeom prst="rect">
            <a:avLst/>
          </a:prstGeom>
          <a:noFill/>
          <a:ln/>
        </p:spPr>
        <p:txBody>
          <a:bodyPr wrap="square" rtlCol="0" anchor="ctr"/>
          <a:lstStyle/>
          <a:p>
            <a:r>
              <a:rPr lang="en-US" b="1" dirty="0">
                <a:solidFill>
                  <a:srgbClr val="2E74B5"/>
                </a:solidFill>
                <a:latin typeface="Calibri" pitchFamily="34" charset="0"/>
                <a:ea typeface="Calibri" pitchFamily="34" charset="-122"/>
                <a:cs typeface="Calibri" pitchFamily="34" charset="-120"/>
              </a:rPr>
              <a:t>When to treat</a:t>
            </a:r>
            <a:endParaRPr lang="en-US" dirty="0"/>
          </a:p>
        </p:txBody>
      </p:sp>
      <p:sp>
        <p:nvSpPr>
          <p:cNvPr id="6" name="Text 4"/>
          <p:cNvSpPr/>
          <p:nvPr/>
        </p:nvSpPr>
        <p:spPr>
          <a:xfrm>
            <a:off x="548640" y="1783080"/>
            <a:ext cx="5364328" cy="173736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Treat if platelets &lt; 30,000/µL or clinically significant bleeding.</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Observe stable, asymptomatic patients with counts ≥ 30,000/µL.</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Goal is a hemostatic count, not a normal count.</a:t>
            </a:r>
            <a:endParaRPr lang="en-US" dirty="0"/>
          </a:p>
        </p:txBody>
      </p:sp>
      <p:sp>
        <p:nvSpPr>
          <p:cNvPr id="7" name="Text 5"/>
          <p:cNvSpPr/>
          <p:nvPr/>
        </p:nvSpPr>
        <p:spPr>
          <a:xfrm>
            <a:off x="548640" y="3611880"/>
            <a:ext cx="5364328" cy="365760"/>
          </a:xfrm>
          <a:prstGeom prst="rect">
            <a:avLst/>
          </a:prstGeom>
          <a:noFill/>
          <a:ln/>
        </p:spPr>
        <p:txBody>
          <a:bodyPr wrap="square" rtlCol="0" anchor="ctr"/>
          <a:lstStyle/>
          <a:p>
            <a:r>
              <a:rPr lang="en-US" b="1" dirty="0">
                <a:solidFill>
                  <a:srgbClr val="2E74B5"/>
                </a:solidFill>
                <a:latin typeface="Calibri" pitchFamily="34" charset="0"/>
                <a:ea typeface="Calibri" pitchFamily="34" charset="-122"/>
                <a:cs typeface="Calibri" pitchFamily="34" charset="-120"/>
              </a:rPr>
              <a:t>First-line</a:t>
            </a:r>
            <a:endParaRPr lang="en-US" dirty="0"/>
          </a:p>
        </p:txBody>
      </p:sp>
      <p:sp>
        <p:nvSpPr>
          <p:cNvPr id="8" name="Text 6"/>
          <p:cNvSpPr/>
          <p:nvPr/>
        </p:nvSpPr>
        <p:spPr>
          <a:xfrm>
            <a:off x="548640" y="4023360"/>
            <a:ext cx="5364328" cy="14630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Corticosteroids (dexamethasone 40 mg × 4 days, or prednisone 1mg/kg).</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IVIG 1g/kg daily x1-2 days (or anti-D) when a rapid rise is needed or with bleeding.</a:t>
            </a:r>
            <a:endParaRPr lang="en-US" dirty="0"/>
          </a:p>
        </p:txBody>
      </p:sp>
      <p:sp>
        <p:nvSpPr>
          <p:cNvPr id="9" name="Text 7"/>
          <p:cNvSpPr/>
          <p:nvPr/>
        </p:nvSpPr>
        <p:spPr>
          <a:xfrm>
            <a:off x="6278728" y="1371600"/>
            <a:ext cx="5364328" cy="365760"/>
          </a:xfrm>
          <a:prstGeom prst="rect">
            <a:avLst/>
          </a:prstGeom>
          <a:noFill/>
          <a:ln/>
        </p:spPr>
        <p:txBody>
          <a:bodyPr wrap="square" rtlCol="0" anchor="ctr"/>
          <a:lstStyle/>
          <a:p>
            <a:r>
              <a:rPr lang="en-US" b="1" dirty="0">
                <a:solidFill>
                  <a:srgbClr val="2E74B5"/>
                </a:solidFill>
                <a:latin typeface="Calibri" pitchFamily="34" charset="0"/>
                <a:ea typeface="Calibri" pitchFamily="34" charset="-122"/>
                <a:cs typeface="Calibri" pitchFamily="34" charset="-120"/>
              </a:rPr>
              <a:t>Second-line/Refractory</a:t>
            </a:r>
            <a:endParaRPr lang="en-US" dirty="0"/>
          </a:p>
        </p:txBody>
      </p:sp>
      <p:sp>
        <p:nvSpPr>
          <p:cNvPr id="10" name="Text 8"/>
          <p:cNvSpPr/>
          <p:nvPr/>
        </p:nvSpPr>
        <p:spPr>
          <a:xfrm>
            <a:off x="6188928" y="1783080"/>
            <a:ext cx="5543927"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TPO-receptor agonists (romiplostim, eltrombopag, avatrombopag): ~80% platelet response, durable;</a:t>
            </a:r>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Rituximab: ~60-70% initial response; ~20–25% durable at 5 years.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Fostamatinib (Syk inhibitor).</a:t>
            </a:r>
          </a:p>
          <a:p>
            <a:pPr marL="285750" indent="-285750">
              <a:spcAft>
                <a:spcPts val="600"/>
              </a:spcAft>
              <a:buSzPct val="100000"/>
              <a:buFont typeface="Arial" panose="020B0604020202020204" pitchFamily="34" charset="0"/>
              <a:buChar char="•"/>
            </a:pPr>
            <a:r>
              <a:rPr lang="en-US" dirty="0" err="1">
                <a:solidFill>
                  <a:srgbClr val="1F3864"/>
                </a:solidFill>
                <a:latin typeface="Calibri" pitchFamily="34" charset="0"/>
                <a:cs typeface="Calibri" pitchFamily="34" charset="-120"/>
              </a:rPr>
              <a:t>Rilzabrutinib</a:t>
            </a:r>
            <a:r>
              <a:rPr lang="en-US" dirty="0">
                <a:solidFill>
                  <a:srgbClr val="1F3864"/>
                </a:solidFill>
                <a:latin typeface="Calibri" pitchFamily="34" charset="0"/>
                <a:cs typeface="Calibri" pitchFamily="34" charset="-120"/>
              </a:rPr>
              <a:t> (TKI)</a:t>
            </a:r>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cs typeface="Calibri" pitchFamily="34" charset="-120"/>
              </a:rPr>
              <a:t>Immunosuppressive agents (MMF, Cyclophosphamide) </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Splenectomy: 60–70% durable long-term remission; reserved given effective medical options.</a:t>
            </a:r>
            <a:endParaRPr lang="en-US" dirty="0"/>
          </a:p>
        </p:txBody>
      </p:sp>
      <p:sp>
        <p:nvSpPr>
          <p:cNvPr id="11" name="Text 9"/>
          <p:cNvSpPr/>
          <p:nvPr/>
        </p:nvSpPr>
        <p:spPr>
          <a:xfrm>
            <a:off x="6278728" y="5029200"/>
            <a:ext cx="5364328" cy="457200"/>
          </a:xfrm>
          <a:prstGeom prst="rect">
            <a:avLst/>
          </a:prstGeom>
          <a:noFill/>
          <a:ln/>
        </p:spPr>
        <p:txBody>
          <a:bodyPr wrap="square" rtlCol="0" anchor="ctr"/>
          <a:lstStyle/>
          <a:p>
            <a:pPr marL="0" indent="0">
              <a:buNone/>
            </a:pPr>
            <a:r>
              <a:rPr lang="en-US" sz="1250" i="1" dirty="0">
                <a:solidFill>
                  <a:srgbClr val="808080"/>
                </a:solidFill>
                <a:latin typeface="Calibri" pitchFamily="34" charset="0"/>
                <a:ea typeface="Calibri" pitchFamily="34" charset="-122"/>
                <a:cs typeface="Calibri" pitchFamily="34" charset="-120"/>
              </a:rPr>
              <a:t>ASH 2019: short corticosteroid course over prolonged steroids in adults.</a:t>
            </a:r>
            <a:endParaRPr lang="en-US" sz="1250" dirty="0"/>
          </a:p>
        </p:txBody>
      </p:sp>
      <p:sp>
        <p:nvSpPr>
          <p:cNvPr id="12" name="Text 10"/>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Neunert C, et al. Blood Adv. 2019;3(23):3829.</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Drug-Induced &amp; Alloimmune Thrombocytopenia</a:t>
            </a:r>
            <a:endParaRPr lang="en-US" sz="2800" dirty="0"/>
          </a:p>
        </p:txBody>
      </p:sp>
      <p:sp>
        <p:nvSpPr>
          <p:cNvPr id="5" name="Text 3"/>
          <p:cNvSpPr/>
          <p:nvPr/>
        </p:nvSpPr>
        <p:spPr>
          <a:xfrm>
            <a:off x="548640" y="1371600"/>
            <a:ext cx="5364328" cy="365760"/>
          </a:xfrm>
          <a:prstGeom prst="rect">
            <a:avLst/>
          </a:prstGeom>
          <a:noFill/>
          <a:ln/>
        </p:spPr>
        <p:txBody>
          <a:bodyPr wrap="square" rtlCol="0" anchor="ctr"/>
          <a:lstStyle/>
          <a:p>
            <a:pPr marL="0" indent="0">
              <a:buNone/>
            </a:pPr>
            <a:r>
              <a:rPr lang="en-US" b="1" dirty="0">
                <a:solidFill>
                  <a:srgbClr val="2E74B5"/>
                </a:solidFill>
                <a:latin typeface="Calibri" pitchFamily="34" charset="0"/>
                <a:ea typeface="Calibri" pitchFamily="34" charset="-122"/>
                <a:cs typeface="Calibri" pitchFamily="34" charset="-120"/>
              </a:rPr>
              <a:t>Drug-induced immune thrombocytopenia</a:t>
            </a:r>
            <a:endParaRPr lang="en-US" dirty="0"/>
          </a:p>
        </p:txBody>
      </p:sp>
      <p:sp>
        <p:nvSpPr>
          <p:cNvPr id="6" name="Text 4"/>
          <p:cNvSpPr/>
          <p:nvPr/>
        </p:nvSpPr>
        <p:spPr>
          <a:xfrm>
            <a:off x="548640" y="1783080"/>
            <a:ext cx="5364328" cy="310896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Abrupt, severe thrombocytopenia 1–2 weeks after starting a drug (or promptly on re-exposure).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Classic culprits: quinine, sulfonamides, vancomycin, penicillins/cephalosporins, GPIIb/IIIa inhibitors.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Mechanisms: hapten and drug-dependent antibodies.</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Management: stop the drug; recovery usually within ~1-3 weeks.</a:t>
            </a:r>
            <a:endParaRPr lang="en-US" dirty="0"/>
          </a:p>
        </p:txBody>
      </p:sp>
      <p:sp>
        <p:nvSpPr>
          <p:cNvPr id="7" name="Text 5"/>
          <p:cNvSpPr/>
          <p:nvPr/>
        </p:nvSpPr>
        <p:spPr>
          <a:xfrm>
            <a:off x="6278728" y="1371600"/>
            <a:ext cx="5364328" cy="365760"/>
          </a:xfrm>
          <a:prstGeom prst="rect">
            <a:avLst/>
          </a:prstGeom>
          <a:noFill/>
          <a:ln/>
        </p:spPr>
        <p:txBody>
          <a:bodyPr wrap="square" rtlCol="0" anchor="ctr"/>
          <a:lstStyle/>
          <a:p>
            <a:pPr marL="0" indent="0">
              <a:buNone/>
            </a:pPr>
            <a:r>
              <a:rPr lang="en-US" b="1" dirty="0">
                <a:solidFill>
                  <a:srgbClr val="2E74B5"/>
                </a:solidFill>
                <a:latin typeface="Calibri" pitchFamily="34" charset="0"/>
                <a:ea typeface="Calibri" pitchFamily="34" charset="-122"/>
                <a:cs typeface="Calibri" pitchFamily="34" charset="-120"/>
              </a:rPr>
              <a:t>Alloimmune thrombocytopenias</a:t>
            </a:r>
            <a:endParaRPr lang="en-US" dirty="0"/>
          </a:p>
        </p:txBody>
      </p:sp>
      <p:sp>
        <p:nvSpPr>
          <p:cNvPr id="8" name="Text 6"/>
          <p:cNvSpPr/>
          <p:nvPr/>
        </p:nvSpPr>
        <p:spPr>
          <a:xfrm>
            <a:off x="6278728" y="1783080"/>
            <a:ext cx="5364328"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Post-transfusion purpura: severe thrombocytopenia ~5–10 days after transfusion (anti-HPA-1a); treat with IVIG.</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Platelet transfusion refractoriness: HLA alloimmunization in heavily transfused patients → may require HLA-matched platelets.</a:t>
            </a:r>
            <a:endParaRPr lang="en-US" dirty="0"/>
          </a:p>
        </p:txBody>
      </p:sp>
      <p:sp>
        <p:nvSpPr>
          <p:cNvPr id="9" name="Text 7"/>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Thrombotic Microangiopathy (TMA)</a:t>
            </a:r>
            <a:endParaRPr lang="en-US" sz="2800" dirty="0"/>
          </a:p>
        </p:txBody>
      </p:sp>
      <p:sp>
        <p:nvSpPr>
          <p:cNvPr id="5" name="Text 3"/>
          <p:cNvSpPr/>
          <p:nvPr/>
        </p:nvSpPr>
        <p:spPr>
          <a:xfrm>
            <a:off x="548640" y="1417320"/>
            <a:ext cx="6766560"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Suspect TMA when you see MAHA + thrombocytopenia.</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Hallmarks: schistocytes, high LDH, low haptoglobin, elevated indirect bilirubin, negative DAT.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Differential of MAHA + thrombocytopenia:</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TTP — severe ADAMTS13 deficiency (neuro/renal, platelets often &lt; 30k)</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HUS — Shiga-toxin (STEC) or complement-mediated (atypical)</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DIC — abnormal coagulation studies distinguish it</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Secondary: pregnancy (HELLP), malignancy, drugs, transplant, APS/SLE</a:t>
            </a:r>
          </a:p>
          <a:p>
            <a:pPr marL="463550" lvl="1" indent="-285750">
              <a:spcAft>
                <a:spcPts val="300"/>
              </a:spcAft>
              <a:buSzPct val="100000"/>
              <a:buFont typeface="Arial" panose="020B0604020202020204" pitchFamily="34" charset="0"/>
              <a:buChar char="•"/>
            </a:pPr>
            <a:endParaRPr lang="en-US" dirty="0"/>
          </a:p>
          <a:p>
            <a:pPr marL="285750" indent="-285750">
              <a:spcAft>
                <a:spcPts val="600"/>
              </a:spcAft>
              <a:buSzPct val="100000"/>
              <a:buFont typeface="Arial" panose="020B0604020202020204" pitchFamily="34" charset="0"/>
              <a:buChar char="•"/>
            </a:pPr>
            <a:r>
              <a:rPr lang="en-US" b="1" dirty="0">
                <a:solidFill>
                  <a:srgbClr val="B23A3A"/>
                </a:solidFill>
                <a:latin typeface="Calibri" pitchFamily="34" charset="0"/>
                <a:ea typeface="Calibri" pitchFamily="34" charset="-122"/>
                <a:cs typeface="Calibri" pitchFamily="34" charset="-120"/>
              </a:rPr>
              <a:t>TTP and HIT </a:t>
            </a:r>
            <a:r>
              <a:rPr lang="en-US" b="1" dirty="0">
                <a:solidFill>
                  <a:srgbClr val="B23A3A"/>
                </a:solidFill>
                <a:latin typeface="Calibri" pitchFamily="34" charset="0"/>
                <a:ea typeface="Calibri" pitchFamily="34" charset="-122"/>
                <a:cs typeface="Calibri" pitchFamily="34" charset="-120"/>
                <a:sym typeface="Wingdings" pitchFamily="2" charset="2"/>
              </a:rPr>
              <a:t> </a:t>
            </a:r>
            <a:r>
              <a:rPr lang="en-US" b="1" dirty="0">
                <a:solidFill>
                  <a:srgbClr val="B23A3A"/>
                </a:solidFill>
                <a:latin typeface="Calibri" pitchFamily="34" charset="0"/>
                <a:ea typeface="Calibri" pitchFamily="34" charset="-122"/>
                <a:cs typeface="Calibri" pitchFamily="34" charset="-120"/>
              </a:rPr>
              <a:t>platelet transfusion is generally avoided.</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George JN, Nester CM. N Engl J Med. 2014;371:654.  •  ASH-SAP, Platelet Disorders.</a:t>
            </a:r>
            <a:endParaRPr lang="en-US" sz="1000" dirty="0"/>
          </a:p>
        </p:txBody>
      </p:sp>
      <p:pic>
        <p:nvPicPr>
          <p:cNvPr id="10" name="Picture 9">
            <a:extLst>
              <a:ext uri="{FF2B5EF4-FFF2-40B4-BE49-F238E27FC236}">
                <a16:creationId xmlns:a16="http://schemas.microsoft.com/office/drawing/2014/main" id="{BEF4966A-DE0E-62AE-3561-BA37DE9B2708}"/>
              </a:ext>
            </a:extLst>
          </p:cNvPr>
          <p:cNvPicPr>
            <a:picLocks noChangeAspect="1"/>
          </p:cNvPicPr>
          <p:nvPr/>
        </p:nvPicPr>
        <p:blipFill>
          <a:blip r:embed="rId3"/>
          <a:srcRect l="49315" t="34788" r="18829" b="28196"/>
          <a:stretch>
            <a:fillRect/>
          </a:stretch>
        </p:blipFill>
        <p:spPr>
          <a:xfrm>
            <a:off x="7718169" y="1618488"/>
            <a:ext cx="3924886" cy="296596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3</a:t>
            </a:r>
            <a:endParaRPr lang="en-US" sz="2800" dirty="0"/>
          </a:p>
        </p:txBody>
      </p:sp>
      <p:sp>
        <p:nvSpPr>
          <p:cNvPr id="5" name="Shape 3"/>
          <p:cNvSpPr/>
          <p:nvPr/>
        </p:nvSpPr>
        <p:spPr>
          <a:xfrm>
            <a:off x="548640" y="1371600"/>
            <a:ext cx="11094415" cy="2468880"/>
          </a:xfrm>
          <a:prstGeom prst="roundRect">
            <a:avLst>
              <a:gd name="adj" fmla="val 2963"/>
            </a:avLst>
          </a:prstGeom>
          <a:solidFill>
            <a:srgbClr val="F1F5FA"/>
          </a:solidFill>
          <a:ln w="12700">
            <a:solidFill>
              <a:srgbClr val="DCE3EC"/>
            </a:solidFill>
            <a:prstDash val="solid"/>
          </a:ln>
        </p:spPr>
        <p:txBody>
          <a:bodyPr/>
          <a:lstStyle/>
          <a:p>
            <a:endParaRPr lang="en-US"/>
          </a:p>
        </p:txBody>
      </p:sp>
      <p:sp>
        <p:nvSpPr>
          <p:cNvPr id="6" name="Text 4"/>
          <p:cNvSpPr/>
          <p:nvPr/>
        </p:nvSpPr>
        <p:spPr>
          <a:xfrm>
            <a:off x="822960" y="1554480"/>
            <a:ext cx="10545775" cy="2103120"/>
          </a:xfrm>
          <a:prstGeom prst="rect">
            <a:avLst/>
          </a:prstGeom>
          <a:noFill/>
          <a:ln/>
        </p:spPr>
        <p:txBody>
          <a:bodyPr wrap="square" rtlCol="0" anchor="t"/>
          <a:lstStyle/>
          <a:p>
            <a:pPr marL="0" indent="0">
              <a:buNone/>
            </a:pPr>
            <a:r>
              <a:rPr lang="en-US" dirty="0">
                <a:solidFill>
                  <a:srgbClr val="262626"/>
                </a:solidFill>
                <a:latin typeface="Calibri" pitchFamily="34" charset="0"/>
                <a:ea typeface="Calibri" pitchFamily="34" charset="-122"/>
                <a:cs typeface="Calibri" pitchFamily="34" charset="-120"/>
              </a:rPr>
              <a:t>A 44-year-old woman presents with confusion for 1 hour. She is found to have an acute ischemic stroke and an AKI. CBC with differential shows normocytic anemia (hemoglobin 7 g/dL), normal WBC and differential, and thrombocytopenia with a platelet count of 6,000/µL. Urine pregnancy test is negative. Labs show hemolysis (high LDH, low haptoglobin), and the smear shows 3+ schistocytes.</a:t>
            </a:r>
            <a:endParaRPr lang="en-US" dirty="0"/>
          </a:p>
        </p:txBody>
      </p:sp>
      <p:sp>
        <p:nvSpPr>
          <p:cNvPr id="7" name="Text 5"/>
          <p:cNvSpPr/>
          <p:nvPr/>
        </p:nvSpPr>
        <p:spPr>
          <a:xfrm>
            <a:off x="548640" y="3977640"/>
            <a:ext cx="11094415" cy="320040"/>
          </a:xfrm>
          <a:prstGeom prst="rect">
            <a:avLst/>
          </a:prstGeom>
          <a:noFill/>
          <a:ln/>
        </p:spPr>
        <p:txBody>
          <a:bodyPr wrap="square" rtlCol="0" anchor="ctr"/>
          <a:lstStyle/>
          <a:p>
            <a:pPr marL="0" indent="0">
              <a:buNone/>
            </a:pPr>
            <a:r>
              <a:rPr lang="en-US" b="1" dirty="0">
                <a:solidFill>
                  <a:srgbClr val="1F3864"/>
                </a:solidFill>
                <a:latin typeface="Calibri" pitchFamily="34" charset="0"/>
                <a:ea typeface="Calibri" pitchFamily="34" charset="-122"/>
                <a:cs typeface="Calibri" pitchFamily="34" charset="-120"/>
              </a:rPr>
              <a:t>Which of the following is the next best step?</a:t>
            </a:r>
            <a:endParaRPr lang="en-US" dirty="0"/>
          </a:p>
        </p:txBody>
      </p:sp>
      <p:sp>
        <p:nvSpPr>
          <p:cNvPr id="8" name="Text 6"/>
          <p:cNvSpPr/>
          <p:nvPr/>
        </p:nvSpPr>
        <p:spPr>
          <a:xfrm>
            <a:off x="731520" y="4389120"/>
            <a:ext cx="10728655" cy="1828800"/>
          </a:xfrm>
          <a:prstGeom prst="rect">
            <a:avLst/>
          </a:prstGeom>
          <a:noFill/>
          <a:ln/>
        </p:spPr>
        <p:txBody>
          <a:bodyPr wrap="square" rtlCol="0" anchor="t"/>
          <a:lstStyle/>
          <a:p>
            <a:pPr marL="0" indent="0">
              <a:spcAft>
                <a:spcPts val="400"/>
              </a:spcAft>
              <a:buNone/>
            </a:pPr>
            <a:r>
              <a:rPr lang="en-US" dirty="0">
                <a:solidFill>
                  <a:srgbClr val="262626"/>
                </a:solidFill>
                <a:latin typeface="Calibri" pitchFamily="34" charset="0"/>
                <a:ea typeface="Calibri" pitchFamily="34" charset="-122"/>
                <a:cs typeface="Calibri" pitchFamily="34" charset="-120"/>
              </a:rPr>
              <a:t>A.  Repeat the count in a citrated tube</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B.  Administer tPA for stroke</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C.  Transfuse platelets before further workup</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D.  Send ADAMTS13, start plasma exchange, and give corticosteroids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3 — Answer &amp; Rationale</a:t>
            </a:r>
            <a:endParaRPr lang="en-US" sz="2800" dirty="0"/>
          </a:p>
        </p:txBody>
      </p:sp>
      <p:sp>
        <p:nvSpPr>
          <p:cNvPr id="5" name="Shape 3"/>
          <p:cNvSpPr/>
          <p:nvPr/>
        </p:nvSpPr>
        <p:spPr>
          <a:xfrm>
            <a:off x="548640" y="1417320"/>
            <a:ext cx="11094415" cy="685800"/>
          </a:xfrm>
          <a:prstGeom prst="roundRect">
            <a:avLst>
              <a:gd name="adj" fmla="val 10667"/>
            </a:avLst>
          </a:prstGeom>
          <a:solidFill>
            <a:srgbClr val="E7F1E8"/>
          </a:solidFill>
          <a:ln w="12700">
            <a:solidFill>
              <a:srgbClr val="2E7D32"/>
            </a:solidFill>
            <a:prstDash val="solid"/>
          </a:ln>
        </p:spPr>
        <p:txBody>
          <a:bodyPr/>
          <a:lstStyle/>
          <a:p>
            <a:endParaRPr lang="en-US"/>
          </a:p>
        </p:txBody>
      </p:sp>
      <p:sp>
        <p:nvSpPr>
          <p:cNvPr id="6" name="Text 4"/>
          <p:cNvSpPr/>
          <p:nvPr/>
        </p:nvSpPr>
        <p:spPr>
          <a:xfrm>
            <a:off x="777240" y="1417320"/>
            <a:ext cx="10637215" cy="685800"/>
          </a:xfrm>
          <a:prstGeom prst="rect">
            <a:avLst/>
          </a:prstGeom>
          <a:noFill/>
          <a:ln/>
        </p:spPr>
        <p:txBody>
          <a:bodyPr wrap="square" rtlCol="0" anchor="ctr"/>
          <a:lstStyle/>
          <a:p>
            <a:pPr marL="0" indent="0">
              <a:buNone/>
            </a:pPr>
            <a:r>
              <a:rPr lang="en-US" sz="1500" b="1" dirty="0">
                <a:solidFill>
                  <a:srgbClr val="2E7D32"/>
                </a:solidFill>
                <a:latin typeface="Calibri" pitchFamily="34" charset="0"/>
                <a:ea typeface="Calibri" pitchFamily="34" charset="-122"/>
                <a:cs typeface="Calibri" pitchFamily="34" charset="-120"/>
              </a:rPr>
              <a:t>ANSWER:  </a:t>
            </a:r>
            <a:r>
              <a:rPr lang="en-US" sz="1500" b="1" dirty="0">
                <a:solidFill>
                  <a:srgbClr val="262626"/>
                </a:solidFill>
                <a:latin typeface="Calibri" pitchFamily="34" charset="0"/>
                <a:ea typeface="Calibri" pitchFamily="34" charset="-122"/>
                <a:cs typeface="Calibri" pitchFamily="34" charset="-120"/>
              </a:rPr>
              <a:t>D — Send ADAMTS13, start plasma exchange, and give corticosteroids</a:t>
            </a:r>
            <a:endParaRPr lang="en-US" sz="1500" dirty="0"/>
          </a:p>
        </p:txBody>
      </p:sp>
      <p:sp>
        <p:nvSpPr>
          <p:cNvPr id="7" name="Text 5"/>
          <p:cNvSpPr/>
          <p:nvPr/>
        </p:nvSpPr>
        <p:spPr>
          <a:xfrm>
            <a:off x="548640" y="2331720"/>
            <a:ext cx="11094415"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MAHA + severe thrombocytopenia + neurologic and renal involvement = TTP until proven otherwise — a medical emergency.</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Do NOT wait for the ADAMTS13 result to start therapy; untreated mortality approaches 80–90%.</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Urgent plasma exchange (PLEX) plus corticosteroids; add caplacizumab and/or rituximab  </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Avoid platelet transfusion unless life-threatening bleeding — it can fuel microvascular thrombosis.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Send ADAMTS13 and a stool Shiga-toxin study to sort TTP vs. HUS.</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Zheng XL, et al. J Thromb Haemost. 2020;18:2486.  •  Scully M, et al. N Engl J Med. 2019;380:335.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TTP — Pathophysiology &amp; Diagnosis</a:t>
            </a:r>
            <a:endParaRPr lang="en-US" sz="2800" dirty="0"/>
          </a:p>
        </p:txBody>
      </p:sp>
      <p:sp>
        <p:nvSpPr>
          <p:cNvPr id="5" name="Text 3"/>
          <p:cNvSpPr/>
          <p:nvPr/>
        </p:nvSpPr>
        <p:spPr>
          <a:xfrm>
            <a:off x="548640" y="1417320"/>
            <a:ext cx="5364328" cy="384048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ADAMTS13 cleaves ultra-large von Willebrand factor multimers.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Severe deficiency (usually &lt; 10%) → uncleaved multimers trap platelets → microvascular thrombosis.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Acquired (autoantibody, ~90%) or hereditary (Upshaw-Schulman).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Classic pentad (rarely all present): MAHA, thrombocytopenia, neurologic signs, renal dysfunction, fever.</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Survival with treatment ~85%; without treatment ~10%.</a:t>
            </a:r>
            <a:endParaRPr lang="en-US" dirty="0"/>
          </a:p>
        </p:txBody>
      </p:sp>
      <p:sp>
        <p:nvSpPr>
          <p:cNvPr id="6" name="Shape 4"/>
          <p:cNvSpPr/>
          <p:nvPr/>
        </p:nvSpPr>
        <p:spPr>
          <a:xfrm>
            <a:off x="6278728" y="1417320"/>
            <a:ext cx="5364328" cy="3657600"/>
          </a:xfrm>
          <a:prstGeom prst="roundRect">
            <a:avLst>
              <a:gd name="adj" fmla="val 2000"/>
            </a:avLst>
          </a:prstGeom>
          <a:solidFill>
            <a:srgbClr val="F1F5FA"/>
          </a:solidFill>
          <a:ln w="12700">
            <a:solidFill>
              <a:srgbClr val="DCE3EC"/>
            </a:solidFill>
            <a:prstDash val="solid"/>
          </a:ln>
        </p:spPr>
        <p:txBody>
          <a:bodyPr/>
          <a:lstStyle/>
          <a:p>
            <a:endParaRPr lang="en-US"/>
          </a:p>
        </p:txBody>
      </p:sp>
      <p:sp>
        <p:nvSpPr>
          <p:cNvPr id="7" name="Text 5"/>
          <p:cNvSpPr/>
          <p:nvPr/>
        </p:nvSpPr>
        <p:spPr>
          <a:xfrm>
            <a:off x="6461608" y="1554480"/>
            <a:ext cx="4998568" cy="365760"/>
          </a:xfrm>
          <a:prstGeom prst="rect">
            <a:avLst/>
          </a:prstGeom>
          <a:noFill/>
          <a:ln/>
        </p:spPr>
        <p:txBody>
          <a:bodyPr wrap="square" rtlCol="0" anchor="ctr"/>
          <a:lstStyle/>
          <a:p>
            <a:pPr marL="0" indent="0">
              <a:buNone/>
            </a:pPr>
            <a:r>
              <a:rPr lang="en-US" sz="1400" b="1" dirty="0">
                <a:solidFill>
                  <a:srgbClr val="1F3864"/>
                </a:solidFill>
                <a:latin typeface="Calibri" pitchFamily="34" charset="0"/>
                <a:ea typeface="Calibri" pitchFamily="34" charset="-122"/>
                <a:cs typeface="Calibri" pitchFamily="34" charset="-120"/>
              </a:rPr>
              <a:t>PLASMIC score — pretest probability</a:t>
            </a:r>
            <a:endParaRPr lang="en-US" sz="1400" dirty="0"/>
          </a:p>
        </p:txBody>
      </p:sp>
      <p:sp>
        <p:nvSpPr>
          <p:cNvPr id="8" name="Text 6"/>
          <p:cNvSpPr/>
          <p:nvPr/>
        </p:nvSpPr>
        <p:spPr>
          <a:xfrm>
            <a:off x="6461608" y="2011680"/>
            <a:ext cx="4998568" cy="2926080"/>
          </a:xfrm>
          <a:prstGeom prst="rect">
            <a:avLst/>
          </a:prstGeom>
          <a:noFill/>
          <a:ln/>
        </p:spPr>
        <p:txBody>
          <a:bodyPr wrap="square" rtlCol="0" anchor="t"/>
          <a:lstStyle/>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Platelets &lt; 30k</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Hemolysis (retic/bilirubin/haptoglobin)</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No active cancer</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No transplant</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MCV &lt; 90 fL</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INR &lt; 1.5</a:t>
            </a:r>
            <a:endParaRPr lang="en-US" sz="1400" dirty="0"/>
          </a:p>
          <a:p>
            <a:pPr marL="203200" indent="-203200">
              <a:spcAft>
                <a:spcPts val="600"/>
              </a:spcAft>
              <a:buSzPct val="100000"/>
              <a:buChar char="▪"/>
            </a:pPr>
            <a:r>
              <a:rPr lang="en-US" sz="1400" dirty="0">
                <a:solidFill>
                  <a:srgbClr val="1F3864"/>
                </a:solidFill>
                <a:latin typeface="Calibri" pitchFamily="34" charset="0"/>
                <a:ea typeface="Calibri" pitchFamily="34" charset="-122"/>
                <a:cs typeface="Calibri" pitchFamily="34" charset="-120"/>
              </a:rPr>
              <a:t>Creatinine &lt; 2.0 mg/dL</a:t>
            </a:r>
            <a:endParaRPr lang="en-US" sz="1400" dirty="0"/>
          </a:p>
          <a:p>
            <a:pPr marL="203200" indent="-203200">
              <a:spcAft>
                <a:spcPts val="600"/>
              </a:spcAft>
              <a:buSzPct val="100000"/>
              <a:buChar char="▪"/>
            </a:pPr>
            <a:r>
              <a:rPr lang="en-US" sz="1400" b="1" dirty="0">
                <a:solidFill>
                  <a:srgbClr val="1F3864"/>
                </a:solidFill>
                <a:latin typeface="Calibri" pitchFamily="34" charset="0"/>
                <a:ea typeface="Calibri" pitchFamily="34" charset="-122"/>
                <a:cs typeface="Calibri" pitchFamily="34" charset="-120"/>
              </a:rPr>
              <a:t>Low 0–4 • Intermediate 5 • High 6–7</a:t>
            </a:r>
            <a:endParaRPr lang="en-US" sz="1400" dirty="0"/>
          </a:p>
          <a:p>
            <a:pPr marL="203200" indent="-203200">
              <a:spcAft>
                <a:spcPts val="600"/>
              </a:spcAft>
              <a:buSzPct val="100000"/>
              <a:buChar char="▪"/>
            </a:pPr>
            <a:r>
              <a:rPr lang="en-US" sz="1400" b="1" dirty="0">
                <a:solidFill>
                  <a:srgbClr val="B23A3A"/>
                </a:solidFill>
                <a:latin typeface="Calibri" pitchFamily="34" charset="0"/>
                <a:ea typeface="Calibri" pitchFamily="34" charset="-122"/>
                <a:cs typeface="Calibri" pitchFamily="34" charset="-120"/>
              </a:rPr>
              <a:t>High score → empiric PLEX while awaiting ADAMTS13.</a:t>
            </a:r>
            <a:endParaRPr lang="en-US" sz="1400" dirty="0"/>
          </a:p>
        </p:txBody>
      </p:sp>
      <p:sp>
        <p:nvSpPr>
          <p:cNvPr id="9" name="Text 7"/>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Bendapudi PK, et al. Lancet Haematol. 2017;4:e157.  •  Zheng XL, et al. J Thromb Haemost. 2020;18:2486.</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TTP — Management</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Plasma exchange (PLEX) — first-line; mortality 80–90% → &lt;10–20%. Start emergently on clinical suspicion.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Corticosteroids for the autoantibody (e.g., methylprednisolone/prednisone).</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Steroids: continue through PLEX and clinical response; taper after platelets are sustained &gt; 150k off PLEX (typically over ~2–4 weeks).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Caplacizumab (anti-vWF): HERCULES — faster platelet normalization; composite of TTP-related death, recurrence, or major thromboembolism 12% vs 49% (vs placebo); fewer PLEX days; ↑ mucocutaneous bleeding.</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Rituximab: Early/upfront per ISTH reduces relapse risk;  also use in refractory/relapsing disease; </a:t>
            </a:r>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Hereditary TTP: plasma infusion or recombinant ADAMTS13.</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Follow-up: ADAMTS13 monitoring to anticipate relapse.</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Zheng XL, et al. J Thromb Haemost. 2020;18:2486.  •  Scully M, et al. N Engl J Med. 2019;380:335 (HERCULES).</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Hemolytic Uremic Syndrome (STEC-HUS)</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Shiga-toxin–producing E. coli (O157:H7, O104:H4); toxin injures endothelium.</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Presents with bloody diarrhea followed by AKI and MAHA; predominantly affects children.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Diagnosis: stool culture / Shiga-toxin PCR.</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Treatment is largely supportive — fluids, electrolytes, dialysis as needed.</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Avoid antibiotics and antimotility agents — may increase toxin release and HUS risk.</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PLEX is not routinely effective (unlike TTP) </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Distinguish from TTP (ADAMTS13) and atypical HUS (complement) </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George JN, Nester CM. N Engl J Med. 2014;371:654.  •  ASH-SAP, Platelet Disorders.</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Atypical HUS (Complement-Mediated)</a:t>
            </a:r>
            <a:endParaRPr lang="en-US" sz="2800" dirty="0"/>
          </a:p>
        </p:txBody>
      </p:sp>
      <p:sp>
        <p:nvSpPr>
          <p:cNvPr id="5" name="Text 3"/>
          <p:cNvSpPr/>
          <p:nvPr/>
        </p:nvSpPr>
        <p:spPr>
          <a:xfrm>
            <a:off x="548639" y="1417320"/>
            <a:ext cx="10297551"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Dysregulation of the alternative complement pathway → endothelial injury and TMA.</a:t>
            </a:r>
            <a:endParaRPr lang="en-US" sz="2000" dirty="0"/>
          </a:p>
          <a:p>
            <a:pPr marL="285750" indent="-28575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Often renal-predominant; frequently NO diarrhea. May be triggered by infection, pregnancy, drugs.</a:t>
            </a:r>
            <a:endParaRPr lang="en-US" sz="2000" dirty="0"/>
          </a:p>
          <a:p>
            <a:pPr marL="285750" indent="-28575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Diagnosis of exclusion: ADAMTS13 &gt; 10% (not TTP), negative Shiga toxin (not STEC), exclude secondary TMA.</a:t>
            </a:r>
          </a:p>
          <a:p>
            <a:pPr marL="285750" indent="-285750">
              <a:spcAft>
                <a:spcPts val="600"/>
              </a:spcAft>
              <a:buSzPct val="100000"/>
              <a:buFont typeface="Arial" panose="020B0604020202020204" pitchFamily="34" charset="0"/>
              <a:buChar char="•"/>
            </a:pPr>
            <a:r>
              <a:rPr lang="en-US" sz="2000" b="1" dirty="0">
                <a:solidFill>
                  <a:srgbClr val="1F3864"/>
                </a:solidFill>
                <a:latin typeface="Calibri" pitchFamily="34" charset="0"/>
                <a:cs typeface="Calibri" pitchFamily="34" charset="-120"/>
              </a:rPr>
              <a:t>Diagnostics:</a:t>
            </a:r>
            <a:r>
              <a:rPr lang="en-US" sz="2000" dirty="0">
                <a:solidFill>
                  <a:srgbClr val="1F3864"/>
                </a:solidFill>
                <a:latin typeface="Calibri" pitchFamily="34" charset="0"/>
                <a:cs typeface="Calibri" pitchFamily="34" charset="-120"/>
              </a:rPr>
              <a:t> Complement Factor H (CFH) Antibody, complement gene testing</a:t>
            </a:r>
          </a:p>
          <a:p>
            <a:pPr marL="742950" lvl="1" indent="-285750">
              <a:spcAft>
                <a:spcPts val="600"/>
              </a:spcAft>
              <a:buSzPct val="100000"/>
              <a:buFont typeface="Arial" panose="020B0604020202020204" pitchFamily="34" charset="0"/>
              <a:buChar char="•"/>
            </a:pPr>
            <a:r>
              <a:rPr lang="en-US" sz="2000" dirty="0">
                <a:solidFill>
                  <a:srgbClr val="1F3864"/>
                </a:solidFill>
                <a:latin typeface="Calibri" pitchFamily="34" charset="0"/>
                <a:cs typeface="Calibri" pitchFamily="34" charset="-120"/>
              </a:rPr>
              <a:t>CH50, C5b-9, C3, C4 have low sensitivity/specificity </a:t>
            </a:r>
            <a:endParaRPr lang="en-US" sz="2000" dirty="0"/>
          </a:p>
          <a:p>
            <a:pPr marL="285750" indent="-28575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Treatment: anti-C5 therapy — eculizumab or ravulizumab.</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Improves platelet count, renal function, and TMA event-free survival (Legendre 2013).</a:t>
            </a:r>
            <a:endParaRPr lang="en-US" sz="2000" dirty="0"/>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Meningococcal vaccination + prophylaxis before anti-C5 therapy.</a:t>
            </a:r>
          </a:p>
          <a:p>
            <a:pPr marL="463550" lvl="1" indent="-285750">
              <a:spcAft>
                <a:spcPts val="300"/>
              </a:spcAft>
              <a:buSzPct val="100000"/>
              <a:buFont typeface="Arial" panose="020B0604020202020204" pitchFamily="34" charset="0"/>
              <a:buChar char="•"/>
            </a:pPr>
            <a:r>
              <a:rPr lang="en-US" sz="2000" dirty="0">
                <a:solidFill>
                  <a:srgbClr val="262626"/>
                </a:solidFill>
                <a:latin typeface="Calibri" pitchFamily="34" charset="0"/>
                <a:cs typeface="Calibri" pitchFamily="34" charset="-120"/>
              </a:rPr>
              <a:t>Duration: unknown/</a:t>
            </a:r>
            <a:r>
              <a:rPr lang="en-US" sz="2000" dirty="0" err="1">
                <a:solidFill>
                  <a:srgbClr val="262626"/>
                </a:solidFill>
                <a:latin typeface="Calibri" pitchFamily="34" charset="0"/>
                <a:cs typeface="Calibri" pitchFamily="34" charset="-120"/>
              </a:rPr>
              <a:t>indefinitey</a:t>
            </a:r>
            <a:r>
              <a:rPr lang="en-US" sz="2000" dirty="0">
                <a:solidFill>
                  <a:srgbClr val="262626"/>
                </a:solidFill>
                <a:latin typeface="Calibri" pitchFamily="34" charset="0"/>
                <a:cs typeface="Calibri" pitchFamily="34" charset="-120"/>
              </a:rPr>
              <a:t>; may consider discontinuation in selected patients </a:t>
            </a:r>
            <a:endParaRPr lang="en-US" sz="2000"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Legendre CM, et al. N Engl J Med. 2013;368:2169.</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Disseminated Intravascular Coagulation</a:t>
            </a:r>
            <a:endParaRPr lang="en-US" sz="2800" dirty="0"/>
          </a:p>
        </p:txBody>
      </p:sp>
      <p:sp>
        <p:nvSpPr>
          <p:cNvPr id="5" name="Text 3"/>
          <p:cNvSpPr/>
          <p:nvPr/>
        </p:nvSpPr>
        <p:spPr>
          <a:xfrm>
            <a:off x="548640" y="1417320"/>
            <a:ext cx="5364328" cy="384048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Systemic activation of coagulation → microthrombi + consumption of platelets and factors → bleeding and/or thrombosis.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Triggers: sepsis, trauma, malignancy, obstetric complications, severe pancreatitis.</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Labs: thrombocytopenia, prolonged PT/aPTT, low fibrinogen, elevated D-dimer, schistocytes.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ISTH overt-DIC score (platelets, PT, fibrinogen, fibrin markers): ≥ 5 is compatible with DIC.</a:t>
            </a:r>
            <a:endParaRPr lang="en-US" dirty="0"/>
          </a:p>
        </p:txBody>
      </p:sp>
      <p:sp>
        <p:nvSpPr>
          <p:cNvPr id="6" name="Text 4"/>
          <p:cNvSpPr/>
          <p:nvPr/>
        </p:nvSpPr>
        <p:spPr>
          <a:xfrm>
            <a:off x="6278728" y="1371600"/>
            <a:ext cx="5364328" cy="365760"/>
          </a:xfrm>
          <a:prstGeom prst="rect">
            <a:avLst/>
          </a:prstGeom>
          <a:noFill/>
          <a:ln/>
        </p:spPr>
        <p:txBody>
          <a:bodyPr wrap="square" rtlCol="0" anchor="ctr"/>
          <a:lstStyle/>
          <a:p>
            <a:pPr marL="0" indent="0">
              <a:buNone/>
            </a:pPr>
            <a:r>
              <a:rPr lang="en-US" b="1" dirty="0">
                <a:solidFill>
                  <a:srgbClr val="2E74B5"/>
                </a:solidFill>
                <a:latin typeface="Calibri" pitchFamily="34" charset="0"/>
                <a:ea typeface="Calibri" pitchFamily="34" charset="-122"/>
                <a:cs typeface="Calibri" pitchFamily="34" charset="-120"/>
              </a:rPr>
              <a:t>Treatment</a:t>
            </a:r>
            <a:endParaRPr lang="en-US" dirty="0"/>
          </a:p>
        </p:txBody>
      </p:sp>
      <p:sp>
        <p:nvSpPr>
          <p:cNvPr id="7" name="Text 5"/>
          <p:cNvSpPr/>
          <p:nvPr/>
        </p:nvSpPr>
        <p:spPr>
          <a:xfrm>
            <a:off x="6278728" y="1783080"/>
            <a:ext cx="5364328" cy="36576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Treat the underlying cause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Transfuse platelets and cryoprecipitate for bleeding (10 units of </a:t>
            </a:r>
            <a:r>
              <a:rPr lang="en-US" dirty="0" err="1">
                <a:solidFill>
                  <a:srgbClr val="1F3864"/>
                </a:solidFill>
                <a:latin typeface="Calibri" pitchFamily="34" charset="0"/>
                <a:ea typeface="Calibri" pitchFamily="34" charset="-122"/>
                <a:cs typeface="Calibri" pitchFamily="34" charset="-120"/>
              </a:rPr>
              <a:t>cryo</a:t>
            </a:r>
            <a:r>
              <a:rPr lang="en-US" dirty="0">
                <a:solidFill>
                  <a:srgbClr val="1F3864"/>
                </a:solidFill>
                <a:latin typeface="Calibri" pitchFamily="34" charset="0"/>
                <a:ea typeface="Calibri" pitchFamily="34" charset="-122"/>
                <a:cs typeface="Calibri" pitchFamily="34" charset="-120"/>
              </a:rPr>
              <a:t> raises fibrinogen ~50 - 100mg/dL; keep &gt; 100, or &gt; 150 if bleeding).</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FFP for factor replacement when bleeding/procedures.</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Avoid antifibrinolytics (TXA, aminocaproic acid) in typical DIC.</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Taylor FB, et al. Thromb Haemost. 2001;86:1327 (ISTH).</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Thrombocytopenia in Liver Disease</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Multifactorial: splenic sequestration (portal hypertension), reduced hepatic thrombopoietin, and marrow suppression (alcohol, HCV).</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"Rebalanced hemostasis": cirrhosis reduces both pro- and anticoagulant factors — platelet count and INR poorly predict bleeding risk.</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Avoid reflexive correction of numbers before low-risk procedures (e.g., paracentesis).</a:t>
            </a:r>
            <a:endParaRPr lang="en-US" sz="2000" dirty="0"/>
          </a:p>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For pre-procedural thrombocytopenia, an oral TPO-receptor agonist can raise the count and reduce transfusions.</a:t>
            </a:r>
            <a:endParaRPr lang="en-US" sz="2000" dirty="0"/>
          </a:p>
          <a:p>
            <a:pPr marL="520700" lvl="1" indent="-342900">
              <a:spcAft>
                <a:spcPts val="300"/>
              </a:spcAft>
              <a:buSzPct val="100000"/>
              <a:buFont typeface="Arial" panose="020B0604020202020204" pitchFamily="34" charset="0"/>
              <a:buChar char="•"/>
            </a:pPr>
            <a:r>
              <a:rPr lang="en-US" sz="2000" dirty="0">
                <a:solidFill>
                  <a:srgbClr val="262626"/>
                </a:solidFill>
                <a:latin typeface="Calibri" pitchFamily="34" charset="0"/>
                <a:ea typeface="Calibri" pitchFamily="34" charset="-122"/>
                <a:cs typeface="Calibri" pitchFamily="34" charset="-120"/>
              </a:rPr>
              <a:t>Options: avatrombopag (Doptelet), lusutrombopag (</a:t>
            </a:r>
            <a:r>
              <a:rPr lang="en-US" sz="2000" dirty="0" err="1">
                <a:solidFill>
                  <a:srgbClr val="262626"/>
                </a:solidFill>
                <a:latin typeface="Calibri" pitchFamily="34" charset="0"/>
                <a:ea typeface="Calibri" pitchFamily="34" charset="-122"/>
                <a:cs typeface="Calibri" pitchFamily="34" charset="-120"/>
              </a:rPr>
              <a:t>Mulpleta</a:t>
            </a:r>
            <a:r>
              <a:rPr lang="en-US" sz="2000" dirty="0">
                <a:solidFill>
                  <a:srgbClr val="262626"/>
                </a:solidFill>
                <a:latin typeface="Calibri" pitchFamily="34" charset="0"/>
                <a:ea typeface="Calibri" pitchFamily="34" charset="-122"/>
                <a:cs typeface="Calibri" pitchFamily="34" charset="-120"/>
              </a:rPr>
              <a:t>)</a:t>
            </a: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Consultative Hematology.</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Avatrombopag (Doptelet) — Pre-Procedural CLD</a:t>
            </a:r>
            <a:endParaRPr lang="en-US" sz="2800" dirty="0"/>
          </a:p>
        </p:txBody>
      </p:sp>
      <p:sp>
        <p:nvSpPr>
          <p:cNvPr id="5" name="Text 3"/>
          <p:cNvSpPr/>
          <p:nvPr/>
        </p:nvSpPr>
        <p:spPr>
          <a:xfrm>
            <a:off x="548640"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Use &amp; dosing</a:t>
            </a:r>
            <a:endParaRPr lang="en-US" sz="2000" dirty="0"/>
          </a:p>
        </p:txBody>
      </p:sp>
      <p:sp>
        <p:nvSpPr>
          <p:cNvPr id="6" name="Text 4"/>
          <p:cNvSpPr/>
          <p:nvPr/>
        </p:nvSpPr>
        <p:spPr>
          <a:xfrm>
            <a:off x="548640" y="2020824"/>
            <a:ext cx="5364328" cy="356616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Oral TPO-receptor agonist approved for thrombocytopenia in chronic liver disease undergoing a procedure.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Baseline &lt; 40k → 60 mg daily × 5 days; 40–&lt;50k → 40 mg daily × 5 days.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Begin 10–13 days before the procedure; perform procedure 5–8 days after the last dose.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watch for thromboembolism (e.g., portal vein).</a:t>
            </a:r>
            <a:endParaRPr lang="en-US" dirty="0"/>
          </a:p>
        </p:txBody>
      </p:sp>
      <p:sp>
        <p:nvSpPr>
          <p:cNvPr id="7" name="Text 5"/>
          <p:cNvSpPr/>
          <p:nvPr/>
        </p:nvSpPr>
        <p:spPr>
          <a:xfrm>
            <a:off x="6278728"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Evidence (ADAPT-1 / ADAPT-2)</a:t>
            </a:r>
            <a:endParaRPr lang="en-US" sz="2000" dirty="0"/>
          </a:p>
        </p:txBody>
      </p:sp>
      <p:sp>
        <p:nvSpPr>
          <p:cNvPr id="8" name="Text 6"/>
          <p:cNvSpPr/>
          <p:nvPr/>
        </p:nvSpPr>
        <p:spPr>
          <a:xfrm>
            <a:off x="6278728" y="2020824"/>
            <a:ext cx="5364328" cy="356616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Primary endpoint: no platelet transfusion or rescue for bleeding through 7 days post-procedure.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40-mg cohort: ~88% (ADAPT-1) / ~88% (ADAPT-2) vs ~38% / ~33% placebo (p&lt;0.001).</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60-mg cohort: ~66% / ~69% vs ~23% / ~35% placebo.</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Mean platelets rose ~44 → 81 ×10⁹/L (higher-count cohort).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Alternative: lusutrombopag (Mulpleta).</a:t>
            </a:r>
            <a:endParaRPr lang="en-US" dirty="0"/>
          </a:p>
        </p:txBody>
      </p:sp>
      <p:sp>
        <p:nvSpPr>
          <p:cNvPr id="9" name="Text 7"/>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Terrault N, et al. Gastroenterology. 2018;155(3):705 (ADAPT-1/ADAPT-2).</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Heparin-Induced Thrombocytopenia — Pathophysiology</a:t>
            </a:r>
            <a:endParaRPr lang="en-US" sz="2800" dirty="0"/>
          </a:p>
        </p:txBody>
      </p:sp>
      <p:sp>
        <p:nvSpPr>
          <p:cNvPr id="5" name="Text 3"/>
          <p:cNvSpPr/>
          <p:nvPr/>
        </p:nvSpPr>
        <p:spPr>
          <a:xfrm>
            <a:off x="548640" y="1463040"/>
            <a:ext cx="5795889" cy="4572000"/>
          </a:xfrm>
          <a:prstGeom prst="rect">
            <a:avLst/>
          </a:prstGeom>
          <a:noFill/>
          <a:ln/>
        </p:spPr>
        <p:txBody>
          <a:bodyPr wrap="square" rtlCol="0" anchor="t"/>
          <a:lstStyle/>
          <a:p>
            <a:pPr marL="342900" indent="-342900">
              <a:spcAft>
                <a:spcPts val="600"/>
              </a:spcAft>
              <a:buSzPct val="100000"/>
              <a:buFont typeface="Arial" panose="020B0604020202020204" pitchFamily="34" charset="0"/>
              <a:buChar char="•"/>
            </a:pPr>
            <a:r>
              <a:rPr lang="en-US" sz="2000" b="1" dirty="0">
                <a:solidFill>
                  <a:srgbClr val="1F3864"/>
                </a:solidFill>
                <a:latin typeface="Calibri" pitchFamily="34" charset="0"/>
                <a:ea typeface="Calibri" pitchFamily="34" charset="-122"/>
                <a:cs typeface="Calibri" pitchFamily="34" charset="-120"/>
              </a:rPr>
              <a:t>Immune reaction to platelet factor 4 (PF4)–heparin complexes.</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IgG antibodies against PF4–heparin bind platelets via the FcγRIIa receptor → platelet activation.</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Activated platelets generate procoagulant microparticles and thrombin → a prothrombotic state.</a:t>
            </a:r>
            <a:endParaRPr lang="en-US" sz="2000" dirty="0"/>
          </a:p>
          <a:p>
            <a:pPr marL="342900" indent="-342900">
              <a:spcAft>
                <a:spcPts val="600"/>
              </a:spcAft>
              <a:buSzPct val="100000"/>
              <a:buFont typeface="Arial" panose="020B0604020202020204" pitchFamily="34" charset="0"/>
              <a:buChar char="•"/>
            </a:pPr>
            <a:r>
              <a:rPr lang="en-US" sz="2000" b="1" dirty="0">
                <a:solidFill>
                  <a:srgbClr val="B23A3A"/>
                </a:solidFill>
                <a:latin typeface="Calibri" pitchFamily="34" charset="0"/>
                <a:ea typeface="Calibri" pitchFamily="34" charset="-122"/>
                <a:cs typeface="Calibri" pitchFamily="34" charset="-120"/>
              </a:rPr>
              <a:t>This is why HIT causes thrombosis, not bleeding — despite the low platelet count.</a:t>
            </a:r>
            <a:endParaRPr lang="en-US" sz="2000" dirty="0"/>
          </a:p>
          <a:p>
            <a:pPr marL="342900" indent="-342900">
              <a:spcAft>
                <a:spcPts val="600"/>
              </a:spcAft>
              <a:buSzPct val="100000"/>
              <a:buFont typeface="Arial" panose="020B0604020202020204" pitchFamily="34" charset="0"/>
              <a:buChar char="•"/>
            </a:pPr>
            <a:r>
              <a:rPr lang="en-US" sz="2000" dirty="0">
                <a:solidFill>
                  <a:srgbClr val="1F3864"/>
                </a:solidFill>
                <a:latin typeface="Calibri" pitchFamily="34" charset="0"/>
                <a:ea typeface="Calibri" pitchFamily="34" charset="-122"/>
                <a:cs typeface="Calibri" pitchFamily="34" charset="-120"/>
              </a:rPr>
              <a:t>Occurs in ~1–5% with unfractionated heparin, less with LMWH.</a:t>
            </a:r>
            <a:endParaRPr lang="en-US" sz="2000"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Cuker A, et al. Blood Adv. 2018;2(22):3360.</a:t>
            </a:r>
            <a:endParaRPr lang="en-US" sz="1000" dirty="0"/>
          </a:p>
        </p:txBody>
      </p:sp>
      <p:pic>
        <p:nvPicPr>
          <p:cNvPr id="8" name="Picture 7">
            <a:extLst>
              <a:ext uri="{FF2B5EF4-FFF2-40B4-BE49-F238E27FC236}">
                <a16:creationId xmlns:a16="http://schemas.microsoft.com/office/drawing/2014/main" id="{E90EF741-6B34-B4E0-9330-242AA43CCC4F}"/>
              </a:ext>
            </a:extLst>
          </p:cNvPr>
          <p:cNvPicPr>
            <a:picLocks noChangeAspect="1"/>
          </p:cNvPicPr>
          <p:nvPr/>
        </p:nvPicPr>
        <p:blipFill>
          <a:blip r:embed="rId3"/>
          <a:srcRect l="50764" t="33677" r="17924" b="17620"/>
          <a:stretch>
            <a:fillRect/>
          </a:stretch>
        </p:blipFill>
        <p:spPr>
          <a:xfrm>
            <a:off x="6724357" y="1359362"/>
            <a:ext cx="4417255" cy="446832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HIT — Clinical Features &amp; Diagnosis</a:t>
            </a:r>
            <a:endParaRPr lang="en-US" sz="2800" dirty="0"/>
          </a:p>
        </p:txBody>
      </p:sp>
      <p:sp>
        <p:nvSpPr>
          <p:cNvPr id="5" name="Text 3"/>
          <p:cNvSpPr/>
          <p:nvPr/>
        </p:nvSpPr>
        <p:spPr>
          <a:xfrm>
            <a:off x="548640"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The 4 T's (pretest probability)</a:t>
            </a:r>
            <a:endParaRPr lang="en-US" sz="2000" dirty="0"/>
          </a:p>
        </p:txBody>
      </p:sp>
      <p:sp>
        <p:nvSpPr>
          <p:cNvPr id="6" name="Text 4"/>
          <p:cNvSpPr/>
          <p:nvPr/>
        </p:nvSpPr>
        <p:spPr>
          <a:xfrm>
            <a:off x="548640" y="2194560"/>
            <a:ext cx="5364328"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Thrombocytopenia — magnitude of fall (&gt; 50% typical)</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Timing — fall at days 5–10 after heparin (or &lt; 1 day if recent exposure)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Thrombosis — new venous or arterial event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Other causes absent</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Score 0–3 low (high NPV) • 4–5 intermediate • 6–8 high</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Platelet count typically 50–70k; nadir rarely &lt; 20k.</a:t>
            </a:r>
            <a:endParaRPr lang="en-US" dirty="0"/>
          </a:p>
        </p:txBody>
      </p:sp>
      <p:sp>
        <p:nvSpPr>
          <p:cNvPr id="7" name="Text 5"/>
          <p:cNvSpPr/>
          <p:nvPr/>
        </p:nvSpPr>
        <p:spPr>
          <a:xfrm>
            <a:off x="6278728"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Confirmatory testing</a:t>
            </a:r>
            <a:endParaRPr lang="en-US" sz="2000" dirty="0"/>
          </a:p>
        </p:txBody>
      </p:sp>
      <p:sp>
        <p:nvSpPr>
          <p:cNvPr id="8" name="Text 6"/>
          <p:cNvSpPr/>
          <p:nvPr/>
        </p:nvSpPr>
        <p:spPr>
          <a:xfrm>
            <a:off x="6278728" y="2194560"/>
            <a:ext cx="5364328" cy="37490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Anti-PF4/heparin ELISA (immunoassay): detects antibodies to PF4–heparin. Very sensitive (~99%, excellent NPV) but low specificity; reported as optical density — higher OD → higher likelihood of true HIT.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Serotonin release assay (SRA): functional gold standard. Patient serum + donor platelets + therapeutic vs high heparin; measures ¹⁴C-serotonin release. HIT = release at therapeutic heparin</a:t>
            </a:r>
          </a:p>
          <a:p>
            <a:pPr marL="285750" indent="-285750">
              <a:spcAft>
                <a:spcPts val="600"/>
              </a:spcAft>
              <a:buSzPct val="100000"/>
              <a:buFont typeface="Arial" panose="020B0604020202020204" pitchFamily="34" charset="0"/>
              <a:buChar char="•"/>
            </a:pPr>
            <a:r>
              <a:rPr lang="en-US" b="1" dirty="0">
                <a:solidFill>
                  <a:srgbClr val="B23A3A"/>
                </a:solidFill>
                <a:latin typeface="Calibri" pitchFamily="34" charset="0"/>
                <a:ea typeface="Calibri" pitchFamily="34" charset="-122"/>
                <a:cs typeface="Calibri" pitchFamily="34" charset="-120"/>
              </a:rPr>
              <a:t>Test only if 4T intermediate/high — a low score effectively excludes HIT.</a:t>
            </a:r>
            <a:endParaRPr lang="en-US" dirty="0"/>
          </a:p>
        </p:txBody>
      </p:sp>
      <p:sp>
        <p:nvSpPr>
          <p:cNvPr id="9" name="Text 7"/>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Cuker A, et al. Blood Adv. 2018;2(22):3360.  •  Lo GK, et al. J Thromb Haemost. 2006;4:759 (4Ts).</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4</a:t>
            </a:r>
            <a:endParaRPr lang="en-US" sz="2800" dirty="0"/>
          </a:p>
        </p:txBody>
      </p:sp>
      <p:sp>
        <p:nvSpPr>
          <p:cNvPr id="5" name="Shape 3"/>
          <p:cNvSpPr/>
          <p:nvPr/>
        </p:nvSpPr>
        <p:spPr>
          <a:xfrm>
            <a:off x="548640" y="1371600"/>
            <a:ext cx="11094415" cy="2468880"/>
          </a:xfrm>
          <a:prstGeom prst="roundRect">
            <a:avLst>
              <a:gd name="adj" fmla="val 2963"/>
            </a:avLst>
          </a:prstGeom>
          <a:solidFill>
            <a:srgbClr val="F1F5FA"/>
          </a:solidFill>
          <a:ln w="12700">
            <a:solidFill>
              <a:srgbClr val="DCE3EC"/>
            </a:solidFill>
            <a:prstDash val="solid"/>
          </a:ln>
        </p:spPr>
        <p:txBody>
          <a:bodyPr/>
          <a:lstStyle/>
          <a:p>
            <a:endParaRPr lang="en-US"/>
          </a:p>
        </p:txBody>
      </p:sp>
      <p:sp>
        <p:nvSpPr>
          <p:cNvPr id="6" name="Text 4"/>
          <p:cNvSpPr/>
          <p:nvPr/>
        </p:nvSpPr>
        <p:spPr>
          <a:xfrm>
            <a:off x="822960" y="1554480"/>
            <a:ext cx="10545775" cy="2103120"/>
          </a:xfrm>
          <a:prstGeom prst="rect">
            <a:avLst/>
          </a:prstGeom>
          <a:noFill/>
          <a:ln/>
        </p:spPr>
        <p:txBody>
          <a:bodyPr wrap="square" rtlCol="0" anchor="t"/>
          <a:lstStyle/>
          <a:p>
            <a:pPr marL="0" indent="0">
              <a:buNone/>
            </a:pPr>
            <a:r>
              <a:rPr lang="en-US" dirty="0">
                <a:solidFill>
                  <a:srgbClr val="262626"/>
                </a:solidFill>
                <a:latin typeface="Calibri" pitchFamily="34" charset="0"/>
                <a:ea typeface="Calibri" pitchFamily="34" charset="-122"/>
                <a:cs typeface="Calibri" pitchFamily="34" charset="-120"/>
              </a:rPr>
              <a:t>A 65-year-old man with hypertension and diabetes presents with a STEMI and undergoes emergent PCI, receiving unfractionated heparin. CBC on arrival: hemoglobin 10.5 g/dL, WBC 13,000/µL, platelets 130,000/µL. Six days later he develops a right leg DVT, and his platelet count has fallen to 60,000/µL. He is otherwise asymptomatic.</a:t>
            </a:r>
            <a:endParaRPr lang="en-US" dirty="0"/>
          </a:p>
        </p:txBody>
      </p:sp>
      <p:sp>
        <p:nvSpPr>
          <p:cNvPr id="7" name="Text 5"/>
          <p:cNvSpPr/>
          <p:nvPr/>
        </p:nvSpPr>
        <p:spPr>
          <a:xfrm>
            <a:off x="548640" y="3977640"/>
            <a:ext cx="11094415" cy="32004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Which of the following is the next best step?</a:t>
            </a:r>
            <a:endParaRPr lang="en-US" sz="1500" dirty="0"/>
          </a:p>
        </p:txBody>
      </p:sp>
      <p:sp>
        <p:nvSpPr>
          <p:cNvPr id="8" name="Text 6"/>
          <p:cNvSpPr/>
          <p:nvPr/>
        </p:nvSpPr>
        <p:spPr>
          <a:xfrm>
            <a:off x="731520" y="4389120"/>
            <a:ext cx="10728655" cy="1828800"/>
          </a:xfrm>
          <a:prstGeom prst="rect">
            <a:avLst/>
          </a:prstGeom>
          <a:noFill/>
          <a:ln/>
        </p:spPr>
        <p:txBody>
          <a:bodyPr wrap="square" rtlCol="0" anchor="t"/>
          <a:lstStyle/>
          <a:p>
            <a:pPr marL="0" indent="0">
              <a:spcAft>
                <a:spcPts val="400"/>
              </a:spcAft>
              <a:buNone/>
            </a:pPr>
            <a:r>
              <a:rPr lang="en-US" dirty="0">
                <a:solidFill>
                  <a:srgbClr val="262626"/>
                </a:solidFill>
                <a:latin typeface="Calibri" pitchFamily="34" charset="0"/>
                <a:ea typeface="Calibri" pitchFamily="34" charset="-122"/>
                <a:cs typeface="Calibri" pitchFamily="34" charset="-120"/>
              </a:rPr>
              <a:t>A.  Transfuse platelets</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B.  Continue heparin and observe</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C.  Stop all heparin; start a non-heparin anticoagulant (e.g., argatroban) and send PF4 antibody + SRA</a:t>
            </a:r>
            <a:endParaRPr lang="en-US" dirty="0"/>
          </a:p>
          <a:p>
            <a:pPr marL="0" indent="0">
              <a:spcAft>
                <a:spcPts val="400"/>
              </a:spcAft>
              <a:buNone/>
            </a:pPr>
            <a:r>
              <a:rPr lang="en-US" dirty="0">
                <a:solidFill>
                  <a:srgbClr val="262626"/>
                </a:solidFill>
                <a:latin typeface="Calibri" pitchFamily="34" charset="0"/>
                <a:ea typeface="Calibri" pitchFamily="34" charset="-122"/>
                <a:cs typeface="Calibri" pitchFamily="34" charset="-120"/>
              </a:rPr>
              <a:t>D.  Stop heparin and start warfarin now</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Case 4 — Answer &amp; Rationale</a:t>
            </a:r>
            <a:endParaRPr lang="en-US" sz="2800" dirty="0"/>
          </a:p>
        </p:txBody>
      </p:sp>
      <p:sp>
        <p:nvSpPr>
          <p:cNvPr id="5" name="Shape 3"/>
          <p:cNvSpPr/>
          <p:nvPr/>
        </p:nvSpPr>
        <p:spPr>
          <a:xfrm>
            <a:off x="548640" y="1417320"/>
            <a:ext cx="11094415" cy="685800"/>
          </a:xfrm>
          <a:prstGeom prst="roundRect">
            <a:avLst>
              <a:gd name="adj" fmla="val 10667"/>
            </a:avLst>
          </a:prstGeom>
          <a:solidFill>
            <a:srgbClr val="E7F1E8"/>
          </a:solidFill>
          <a:ln w="12700">
            <a:solidFill>
              <a:srgbClr val="2E7D32"/>
            </a:solidFill>
            <a:prstDash val="solid"/>
          </a:ln>
        </p:spPr>
        <p:txBody>
          <a:bodyPr/>
          <a:lstStyle/>
          <a:p>
            <a:endParaRPr lang="en-US"/>
          </a:p>
        </p:txBody>
      </p:sp>
      <p:sp>
        <p:nvSpPr>
          <p:cNvPr id="6" name="Text 4"/>
          <p:cNvSpPr/>
          <p:nvPr/>
        </p:nvSpPr>
        <p:spPr>
          <a:xfrm>
            <a:off x="777240" y="1417320"/>
            <a:ext cx="10637215" cy="685800"/>
          </a:xfrm>
          <a:prstGeom prst="rect">
            <a:avLst/>
          </a:prstGeom>
          <a:noFill/>
          <a:ln/>
        </p:spPr>
        <p:txBody>
          <a:bodyPr wrap="square" rtlCol="0" anchor="ctr"/>
          <a:lstStyle/>
          <a:p>
            <a:pPr marL="0" indent="0">
              <a:buNone/>
            </a:pPr>
            <a:r>
              <a:rPr lang="en-US" sz="1500" b="1" dirty="0">
                <a:solidFill>
                  <a:srgbClr val="2E7D32"/>
                </a:solidFill>
                <a:latin typeface="Calibri" pitchFamily="34" charset="0"/>
                <a:ea typeface="Calibri" pitchFamily="34" charset="-122"/>
                <a:cs typeface="Calibri" pitchFamily="34" charset="-120"/>
              </a:rPr>
              <a:t>ANSWER:  </a:t>
            </a:r>
            <a:r>
              <a:rPr lang="en-US" sz="1500" b="1" dirty="0">
                <a:solidFill>
                  <a:srgbClr val="262626"/>
                </a:solidFill>
                <a:latin typeface="Calibri" pitchFamily="34" charset="0"/>
                <a:ea typeface="Calibri" pitchFamily="34" charset="-122"/>
                <a:cs typeface="Calibri" pitchFamily="34" charset="-120"/>
              </a:rPr>
              <a:t>C — Stop all heparin; start a non-heparin anticoagulant and test for HIT</a:t>
            </a:r>
            <a:endParaRPr lang="en-US" sz="1500" dirty="0"/>
          </a:p>
        </p:txBody>
      </p:sp>
      <p:sp>
        <p:nvSpPr>
          <p:cNvPr id="7" name="Text 5"/>
          <p:cNvSpPr/>
          <p:nvPr/>
        </p:nvSpPr>
        <p:spPr>
          <a:xfrm>
            <a:off x="548640" y="2331720"/>
            <a:ext cx="11094415"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Platelet fall &gt; 50% at day ~5–10 with new thrombosis and no alternative cause → high 4T score, HIT.</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Stop ALL heparin (including flushes/LMWH) immediately and start a non-heparin anticoagulant — argatroban or bivalirudin (DTIs), fondaparinux, or a DOAC.</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Send anti-PF4/heparin ELISA and confirm with SRA; image for occult thrombosis to set anticoagulation duration.</a:t>
            </a:r>
            <a:endParaRPr lang="en-US" dirty="0"/>
          </a:p>
        </p:txBody>
      </p:sp>
      <p:sp>
        <p:nvSpPr>
          <p:cNvPr id="8" name="Text 6"/>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Cuker A, et al. Blood Adv. 2018;2(22):3360.</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HIT — Management</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Stop all heparin exposure (IV, subcutaneous, flushes, LMWH-coated catheters).</a:t>
            </a:r>
            <a:endParaRPr lang="en-US" dirty="0"/>
          </a:p>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Start a non-heparin anticoagulant at therapeutic dose:</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Argatroban or bivalirudin (direct thrombin inhibitors)</a:t>
            </a:r>
            <a:endParaRPr lang="en-US" dirty="0"/>
          </a:p>
          <a:p>
            <a:pPr marL="463550" lvl="1" indent="-285750">
              <a:spcAft>
                <a:spcPts val="300"/>
              </a:spcAft>
              <a:buSzPct val="100000"/>
              <a:buFont typeface="Arial" panose="020B0604020202020204" pitchFamily="34" charset="0"/>
              <a:buChar char="•"/>
            </a:pPr>
            <a:r>
              <a:rPr lang="en-US" dirty="0">
                <a:solidFill>
                  <a:srgbClr val="262626"/>
                </a:solidFill>
                <a:latin typeface="Calibri" pitchFamily="34" charset="0"/>
                <a:ea typeface="Calibri" pitchFamily="34" charset="-122"/>
                <a:cs typeface="Calibri" pitchFamily="34" charset="-120"/>
              </a:rPr>
              <a:t>Fondaparinux or a DOAC in appropriate stable patients</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Warfarin is contraindicated until platelets recover (≥ 150k) due to transient hypercoagulability; then overlap.</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Avoid prophylactic platelet transfusion.</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Evaluate for thrombosis (e.g., lower-extremity duplex); anticoagulate ≥ 4 weeks (isolated HIT) or ≥ 3 months (HIT with thrombosis).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Document a heparin allergy; use non-heparin agents in the future.</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Cuker A, et al. Blood Adv. 2018;2(22):3360.</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Thrombocytopenia in Pregnancy</a:t>
            </a:r>
            <a:endParaRPr lang="en-US" sz="2800" dirty="0"/>
          </a:p>
        </p:txBody>
      </p:sp>
      <p:sp>
        <p:nvSpPr>
          <p:cNvPr id="5" name="Text 3"/>
          <p:cNvSpPr/>
          <p:nvPr/>
        </p:nvSpPr>
        <p:spPr>
          <a:xfrm>
            <a:off x="548640" y="1417320"/>
            <a:ext cx="11094415" cy="457200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Occurs in 5–10% of pregnancies; the differential shifts by trimester and severity.</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Gestational thrombocytopenia (~75%): mild, usually &gt; 70–100k, 3rd trimester, no fetal effect, resolves postpartum — no treatment.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ITP: can occur any trimester, may be &lt; 50k, may need steroids/IVIG; can cause neonatal thrombocytopenia.</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Preeclampsia / HELLP: hypertension + hemolysis, elevated LFTs, low platelets (see next slide).</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TTP / aHUS: severe MAHA; TTP often 2nd/3rd trimester; </a:t>
            </a:r>
            <a:r>
              <a:rPr lang="en-US" dirty="0" err="1">
                <a:solidFill>
                  <a:srgbClr val="1F3864"/>
                </a:solidFill>
                <a:latin typeface="Calibri" pitchFamily="34" charset="0"/>
                <a:ea typeface="Calibri" pitchFamily="34" charset="-122"/>
                <a:cs typeface="Calibri" pitchFamily="34" charset="-120"/>
              </a:rPr>
              <a:t>aHUS</a:t>
            </a:r>
            <a:r>
              <a:rPr lang="en-US" dirty="0">
                <a:solidFill>
                  <a:srgbClr val="1F3864"/>
                </a:solidFill>
                <a:latin typeface="Calibri" pitchFamily="34" charset="0"/>
                <a:ea typeface="Calibri" pitchFamily="34" charset="-122"/>
                <a:cs typeface="Calibri" pitchFamily="34" charset="-120"/>
              </a:rPr>
              <a:t> can occur postpartum.</a:t>
            </a:r>
            <a:endParaRPr lang="en-US" dirty="0"/>
          </a:p>
          <a:p>
            <a:pPr marL="285750" indent="-285750">
              <a:spcAft>
                <a:spcPts val="600"/>
              </a:spcAft>
              <a:buSzPct val="100000"/>
              <a:buFont typeface="Arial" panose="020B0604020202020204" pitchFamily="34" charset="0"/>
              <a:buChar char="•"/>
            </a:pPr>
            <a:r>
              <a:rPr lang="en-US" b="1" dirty="0">
                <a:solidFill>
                  <a:srgbClr val="B23A3A"/>
                </a:solidFill>
                <a:latin typeface="Calibri" pitchFamily="34" charset="0"/>
                <a:ea typeface="Calibri" pitchFamily="34" charset="-122"/>
                <a:cs typeface="Calibri" pitchFamily="34" charset="-120"/>
              </a:rPr>
              <a:t>Platelet count &lt; 70k in pregnancy warrants evaluation beyond gestational thrombocytopenia.</a:t>
            </a:r>
            <a:endParaRPr lang="en-US" dirty="0"/>
          </a:p>
        </p:txBody>
      </p:sp>
      <p:sp>
        <p:nvSpPr>
          <p:cNvPr id="6" name="Text 4"/>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Cines DB, Levine LD. Blood. 2017;130(21):2271.</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HELLP Syndrome</a:t>
            </a:r>
            <a:endParaRPr lang="en-US" sz="2800" dirty="0"/>
          </a:p>
        </p:txBody>
      </p:sp>
      <p:sp>
        <p:nvSpPr>
          <p:cNvPr id="5" name="Text 3"/>
          <p:cNvSpPr/>
          <p:nvPr/>
        </p:nvSpPr>
        <p:spPr>
          <a:xfrm>
            <a:off x="548640"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Recognition</a:t>
            </a:r>
            <a:endParaRPr lang="en-US" sz="2000" dirty="0"/>
          </a:p>
        </p:txBody>
      </p:sp>
      <p:sp>
        <p:nvSpPr>
          <p:cNvPr id="6" name="Text 4"/>
          <p:cNvSpPr/>
          <p:nvPr/>
        </p:nvSpPr>
        <p:spPr>
          <a:xfrm>
            <a:off x="548639" y="2020824"/>
            <a:ext cx="5364328" cy="329184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Severe variant of preeclampsia: Hemolysis, Elevated Liver enzymes, Low Platelets.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3rd trimester or postpartum; RUQ/epigastric pain, nausea, malaise; hypertension may be mild or absent.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Labs: MAHA with schistocytes, high LDH, elevated AST/ALT, platelets &lt; 100k.</a:t>
            </a:r>
            <a:endParaRPr lang="en-US" dirty="0"/>
          </a:p>
        </p:txBody>
      </p:sp>
      <p:sp>
        <p:nvSpPr>
          <p:cNvPr id="7" name="Text 5"/>
          <p:cNvSpPr/>
          <p:nvPr/>
        </p:nvSpPr>
        <p:spPr>
          <a:xfrm>
            <a:off x="6278728" y="1371600"/>
            <a:ext cx="5364328" cy="365760"/>
          </a:xfrm>
          <a:prstGeom prst="rect">
            <a:avLst/>
          </a:prstGeom>
          <a:noFill/>
          <a:ln/>
        </p:spPr>
        <p:txBody>
          <a:bodyPr wrap="square" rtlCol="0" anchor="ctr"/>
          <a:lstStyle/>
          <a:p>
            <a:pPr marL="0" indent="0">
              <a:buNone/>
            </a:pPr>
            <a:r>
              <a:rPr lang="en-US" sz="2000" b="1" dirty="0">
                <a:solidFill>
                  <a:srgbClr val="2E74B5"/>
                </a:solidFill>
                <a:latin typeface="Calibri" pitchFamily="34" charset="0"/>
                <a:ea typeface="Calibri" pitchFamily="34" charset="-122"/>
                <a:cs typeface="Calibri" pitchFamily="34" charset="-120"/>
              </a:rPr>
              <a:t>Management &amp; pitfalls</a:t>
            </a:r>
            <a:endParaRPr lang="en-US" sz="2000" dirty="0"/>
          </a:p>
        </p:txBody>
      </p:sp>
      <p:sp>
        <p:nvSpPr>
          <p:cNvPr id="8" name="Text 6"/>
          <p:cNvSpPr/>
          <p:nvPr/>
        </p:nvSpPr>
        <p:spPr>
          <a:xfrm>
            <a:off x="6278727" y="2020824"/>
            <a:ext cx="5364328" cy="3566160"/>
          </a:xfrm>
          <a:prstGeom prst="rect">
            <a:avLst/>
          </a:prstGeom>
          <a:noFill/>
          <a:ln/>
        </p:spPr>
        <p:txBody>
          <a:bodyPr wrap="square" rtlCol="0" anchor="t"/>
          <a:lstStyle/>
          <a:p>
            <a:pPr marL="285750" indent="-285750">
              <a:spcAft>
                <a:spcPts val="600"/>
              </a:spcAft>
              <a:buSzPct val="100000"/>
              <a:buFont typeface="Arial" panose="020B0604020202020204" pitchFamily="34" charset="0"/>
              <a:buChar char="•"/>
            </a:pPr>
            <a:r>
              <a:rPr lang="en-US" b="1" dirty="0">
                <a:solidFill>
                  <a:srgbClr val="1F3864"/>
                </a:solidFill>
                <a:latin typeface="Calibri" pitchFamily="34" charset="0"/>
                <a:ea typeface="Calibri" pitchFamily="34" charset="-122"/>
                <a:cs typeface="Calibri" pitchFamily="34" charset="-120"/>
              </a:rPr>
              <a:t>Prompt delivery is definitive treatment.</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Supportive: BP control, magnesium for seizure prophylaxis, antenatal steroids for fetal lung maturity per OB.</a:t>
            </a:r>
            <a:endParaRPr lang="en-US" dirty="0"/>
          </a:p>
          <a:p>
            <a:pPr marL="285750" indent="-285750">
              <a:spcAft>
                <a:spcPts val="600"/>
              </a:spcAft>
              <a:buSzPct val="100000"/>
              <a:buFont typeface="Arial" panose="020B0604020202020204" pitchFamily="34" charset="0"/>
              <a:buChar char="•"/>
            </a:pPr>
            <a:r>
              <a:rPr lang="en-US" dirty="0">
                <a:solidFill>
                  <a:srgbClr val="B23A3A"/>
                </a:solidFill>
                <a:latin typeface="Calibri" pitchFamily="34" charset="0"/>
                <a:ea typeface="Calibri" pitchFamily="34" charset="-122"/>
                <a:cs typeface="Calibri" pitchFamily="34" charset="-120"/>
              </a:rPr>
              <a:t>True HELLP improves after delivery — if hemolysis/thrombocytopenia persists &gt; 48–72 h, reconsider TTP or aHUS.</a:t>
            </a:r>
            <a:endParaRPr lang="en-US" dirty="0"/>
          </a:p>
          <a:p>
            <a:pPr marL="285750" indent="-285750">
              <a:spcAft>
                <a:spcPts val="600"/>
              </a:spcAft>
              <a:buSzPct val="100000"/>
              <a:buFont typeface="Arial" panose="020B0604020202020204" pitchFamily="34" charset="0"/>
              <a:buChar char="•"/>
            </a:pPr>
            <a:r>
              <a:rPr lang="en-US" dirty="0">
                <a:solidFill>
                  <a:srgbClr val="1F3864"/>
                </a:solidFill>
                <a:latin typeface="Calibri" pitchFamily="34" charset="0"/>
                <a:ea typeface="Calibri" pitchFamily="34" charset="-122"/>
                <a:cs typeface="Calibri" pitchFamily="34" charset="-120"/>
              </a:rPr>
              <a:t>Differentiate: TTP (more neuro, normal LFTs), aHUS (renal-predominant, persists), acute fatty liver of pregnancy.</a:t>
            </a:r>
            <a:endParaRPr lang="en-US" dirty="0"/>
          </a:p>
        </p:txBody>
      </p:sp>
      <p:sp>
        <p:nvSpPr>
          <p:cNvPr id="9" name="Text 7"/>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Cines DB, Levine LD. Blood. 2017;130(21):2271.</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4" name="Text 2"/>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Thrombocytopenia Summary</a:t>
            </a:r>
            <a:endParaRPr lang="en-US" sz="2800" dirty="0"/>
          </a:p>
        </p:txBody>
      </p:sp>
      <p:sp>
        <p:nvSpPr>
          <p:cNvPr id="5" name="Shape 3"/>
          <p:cNvSpPr/>
          <p:nvPr/>
        </p:nvSpPr>
        <p:spPr>
          <a:xfrm>
            <a:off x="548640" y="1707777"/>
            <a:ext cx="502920" cy="502920"/>
          </a:xfrm>
          <a:prstGeom prst="ellipse">
            <a:avLst/>
          </a:prstGeom>
          <a:solidFill>
            <a:srgbClr val="2E74B5"/>
          </a:solidFill>
          <a:ln/>
        </p:spPr>
        <p:txBody>
          <a:bodyPr/>
          <a:lstStyle/>
          <a:p>
            <a:endParaRPr lang="en-US"/>
          </a:p>
        </p:txBody>
      </p:sp>
      <p:sp>
        <p:nvSpPr>
          <p:cNvPr id="6" name="Text 4"/>
          <p:cNvSpPr/>
          <p:nvPr/>
        </p:nvSpPr>
        <p:spPr>
          <a:xfrm>
            <a:off x="548640" y="170777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7" name="Text 5"/>
          <p:cNvSpPr/>
          <p:nvPr/>
        </p:nvSpPr>
        <p:spPr>
          <a:xfrm>
            <a:off x="1280160" y="166205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Confirm it's real  —  </a:t>
            </a:r>
            <a:r>
              <a:rPr lang="en-US" sz="1400" dirty="0">
                <a:solidFill>
                  <a:srgbClr val="262626"/>
                </a:solidFill>
                <a:latin typeface="Calibri" pitchFamily="34" charset="0"/>
                <a:ea typeface="Calibri" pitchFamily="34" charset="-122"/>
                <a:cs typeface="Calibri" pitchFamily="34" charset="-120"/>
              </a:rPr>
              <a:t>Review smear → clumps = pseudothrombocytopenia (repeat in citrate)</a:t>
            </a:r>
            <a:endParaRPr lang="en-US" sz="1500" dirty="0"/>
          </a:p>
        </p:txBody>
      </p:sp>
      <p:sp>
        <p:nvSpPr>
          <p:cNvPr id="8" name="Shape 6"/>
          <p:cNvSpPr/>
          <p:nvPr/>
        </p:nvSpPr>
        <p:spPr>
          <a:xfrm>
            <a:off x="548640" y="2485017"/>
            <a:ext cx="502920" cy="502920"/>
          </a:xfrm>
          <a:prstGeom prst="ellipse">
            <a:avLst/>
          </a:prstGeom>
          <a:solidFill>
            <a:srgbClr val="2E74B5"/>
          </a:solidFill>
          <a:ln/>
        </p:spPr>
        <p:txBody>
          <a:bodyPr/>
          <a:lstStyle/>
          <a:p>
            <a:endParaRPr lang="en-US"/>
          </a:p>
        </p:txBody>
      </p:sp>
      <p:sp>
        <p:nvSpPr>
          <p:cNvPr id="9" name="Text 7"/>
          <p:cNvSpPr/>
          <p:nvPr/>
        </p:nvSpPr>
        <p:spPr>
          <a:xfrm>
            <a:off x="548640" y="248501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p:nvPr/>
        </p:nvSpPr>
        <p:spPr>
          <a:xfrm>
            <a:off x="1280160" y="243929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Isolated or multilineage?  —  </a:t>
            </a:r>
            <a:r>
              <a:rPr lang="en-US" sz="1400" dirty="0">
                <a:solidFill>
                  <a:srgbClr val="262626"/>
                </a:solidFill>
                <a:latin typeface="Calibri" pitchFamily="34" charset="0"/>
                <a:ea typeface="Calibri" pitchFamily="34" charset="-122"/>
                <a:cs typeface="Calibri" pitchFamily="34" charset="-120"/>
              </a:rPr>
              <a:t>Multilineage or blasts → marrow disorder; consider bone marrow exam</a:t>
            </a:r>
            <a:endParaRPr lang="en-US" sz="1500" dirty="0"/>
          </a:p>
        </p:txBody>
      </p:sp>
      <p:sp>
        <p:nvSpPr>
          <p:cNvPr id="11" name="Shape 9"/>
          <p:cNvSpPr/>
          <p:nvPr/>
        </p:nvSpPr>
        <p:spPr>
          <a:xfrm>
            <a:off x="548640" y="3262257"/>
            <a:ext cx="502920" cy="502920"/>
          </a:xfrm>
          <a:prstGeom prst="ellipse">
            <a:avLst/>
          </a:prstGeom>
          <a:solidFill>
            <a:srgbClr val="2E74B5"/>
          </a:solidFill>
          <a:ln/>
        </p:spPr>
        <p:txBody>
          <a:bodyPr/>
          <a:lstStyle/>
          <a:p>
            <a:endParaRPr lang="en-US"/>
          </a:p>
        </p:txBody>
      </p:sp>
      <p:sp>
        <p:nvSpPr>
          <p:cNvPr id="12" name="Text 10"/>
          <p:cNvSpPr/>
          <p:nvPr/>
        </p:nvSpPr>
        <p:spPr>
          <a:xfrm>
            <a:off x="548640" y="326225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3" name="Text 11"/>
          <p:cNvSpPr/>
          <p:nvPr/>
        </p:nvSpPr>
        <p:spPr>
          <a:xfrm>
            <a:off x="1280160" y="321653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Schistocytes?  —  </a:t>
            </a:r>
            <a:r>
              <a:rPr lang="en-US" sz="1400" dirty="0">
                <a:solidFill>
                  <a:srgbClr val="262626"/>
                </a:solidFill>
                <a:latin typeface="Calibri" pitchFamily="34" charset="0"/>
                <a:ea typeface="Calibri" pitchFamily="34" charset="-122"/>
                <a:cs typeface="Calibri" pitchFamily="34" charset="-120"/>
              </a:rPr>
              <a:t>MAHA + low platelets → TMA: TTP / HUS / DIC (check </a:t>
            </a:r>
            <a:r>
              <a:rPr lang="en-US" sz="1400" dirty="0" err="1">
                <a:solidFill>
                  <a:srgbClr val="262626"/>
                </a:solidFill>
                <a:latin typeface="Calibri" pitchFamily="34" charset="0"/>
                <a:ea typeface="Calibri" pitchFamily="34" charset="-122"/>
                <a:cs typeface="Calibri" pitchFamily="34" charset="-120"/>
              </a:rPr>
              <a:t>coags</a:t>
            </a:r>
            <a:r>
              <a:rPr lang="en-US" sz="1400" dirty="0">
                <a:solidFill>
                  <a:srgbClr val="262626"/>
                </a:solidFill>
                <a:latin typeface="Calibri" pitchFamily="34" charset="0"/>
                <a:ea typeface="Calibri" pitchFamily="34" charset="-122"/>
                <a:cs typeface="Calibri" pitchFamily="34" charset="-120"/>
              </a:rPr>
              <a:t>, hemolysis)</a:t>
            </a:r>
            <a:endParaRPr lang="en-US" sz="1500" dirty="0"/>
          </a:p>
        </p:txBody>
      </p:sp>
      <p:sp>
        <p:nvSpPr>
          <p:cNvPr id="14" name="Shape 12"/>
          <p:cNvSpPr/>
          <p:nvPr/>
        </p:nvSpPr>
        <p:spPr>
          <a:xfrm>
            <a:off x="548640" y="4039497"/>
            <a:ext cx="502920" cy="502920"/>
          </a:xfrm>
          <a:prstGeom prst="ellipse">
            <a:avLst/>
          </a:prstGeom>
          <a:solidFill>
            <a:srgbClr val="2E74B5"/>
          </a:solidFill>
          <a:ln/>
        </p:spPr>
        <p:txBody>
          <a:bodyPr/>
          <a:lstStyle/>
          <a:p>
            <a:endParaRPr lang="en-US"/>
          </a:p>
        </p:txBody>
      </p:sp>
      <p:sp>
        <p:nvSpPr>
          <p:cNvPr id="15" name="Text 13"/>
          <p:cNvSpPr/>
          <p:nvPr/>
        </p:nvSpPr>
        <p:spPr>
          <a:xfrm>
            <a:off x="548640" y="403949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6" name="Text 14"/>
          <p:cNvSpPr/>
          <p:nvPr/>
        </p:nvSpPr>
        <p:spPr>
          <a:xfrm>
            <a:off x="1280160" y="399377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Heparin exposure?  —  </a:t>
            </a:r>
            <a:r>
              <a:rPr lang="en-US" sz="1400" dirty="0">
                <a:solidFill>
                  <a:srgbClr val="262626"/>
                </a:solidFill>
                <a:latin typeface="Calibri" pitchFamily="34" charset="0"/>
                <a:ea typeface="Calibri" pitchFamily="34" charset="-122"/>
                <a:cs typeface="Calibri" pitchFamily="34" charset="-120"/>
              </a:rPr>
              <a:t>Falling count days 5–10 ± thrombosis → HIT (4T score, PF4, SRA)</a:t>
            </a:r>
            <a:endParaRPr lang="en-US" sz="1500" dirty="0"/>
          </a:p>
        </p:txBody>
      </p:sp>
      <p:sp>
        <p:nvSpPr>
          <p:cNvPr id="17" name="Shape 15"/>
          <p:cNvSpPr/>
          <p:nvPr/>
        </p:nvSpPr>
        <p:spPr>
          <a:xfrm>
            <a:off x="548640" y="4816737"/>
            <a:ext cx="502920" cy="502920"/>
          </a:xfrm>
          <a:prstGeom prst="ellipse">
            <a:avLst/>
          </a:prstGeom>
          <a:solidFill>
            <a:srgbClr val="2E74B5"/>
          </a:solidFill>
          <a:ln/>
        </p:spPr>
        <p:txBody>
          <a:bodyPr/>
          <a:lstStyle/>
          <a:p>
            <a:endParaRPr lang="en-US"/>
          </a:p>
        </p:txBody>
      </p:sp>
      <p:sp>
        <p:nvSpPr>
          <p:cNvPr id="18" name="Text 16"/>
          <p:cNvSpPr/>
          <p:nvPr/>
        </p:nvSpPr>
        <p:spPr>
          <a:xfrm>
            <a:off x="548640" y="481673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19" name="Text 17"/>
          <p:cNvSpPr/>
          <p:nvPr/>
        </p:nvSpPr>
        <p:spPr>
          <a:xfrm>
            <a:off x="1280160" y="477101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Screen secondary causes  —  </a:t>
            </a:r>
            <a:r>
              <a:rPr lang="en-US" sz="1400" dirty="0">
                <a:solidFill>
                  <a:srgbClr val="262626"/>
                </a:solidFill>
                <a:latin typeface="Calibri" pitchFamily="34" charset="0"/>
                <a:ea typeface="Calibri" pitchFamily="34" charset="-122"/>
                <a:cs typeface="Calibri" pitchFamily="34" charset="-120"/>
              </a:rPr>
              <a:t>HIV/HCV, meds, SLE/APS, pregnancy, liver disease/splenomegaly</a:t>
            </a:r>
            <a:endParaRPr lang="en-US" sz="1500" dirty="0"/>
          </a:p>
        </p:txBody>
      </p:sp>
      <p:sp>
        <p:nvSpPr>
          <p:cNvPr id="20" name="Shape 18"/>
          <p:cNvSpPr/>
          <p:nvPr/>
        </p:nvSpPr>
        <p:spPr>
          <a:xfrm>
            <a:off x="548640" y="5593977"/>
            <a:ext cx="502920" cy="502920"/>
          </a:xfrm>
          <a:prstGeom prst="ellipse">
            <a:avLst/>
          </a:prstGeom>
          <a:solidFill>
            <a:srgbClr val="2E74B5"/>
          </a:solidFill>
          <a:ln/>
        </p:spPr>
        <p:txBody>
          <a:bodyPr/>
          <a:lstStyle/>
          <a:p>
            <a:endParaRPr lang="en-US"/>
          </a:p>
        </p:txBody>
      </p:sp>
      <p:sp>
        <p:nvSpPr>
          <p:cNvPr id="21" name="Text 19"/>
          <p:cNvSpPr/>
          <p:nvPr/>
        </p:nvSpPr>
        <p:spPr>
          <a:xfrm>
            <a:off x="548640" y="5593977"/>
            <a:ext cx="502920" cy="50292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22" name="Text 20"/>
          <p:cNvSpPr/>
          <p:nvPr/>
        </p:nvSpPr>
        <p:spPr>
          <a:xfrm>
            <a:off x="1280160" y="5548257"/>
            <a:ext cx="10362895" cy="594360"/>
          </a:xfrm>
          <a:prstGeom prst="rect">
            <a:avLst/>
          </a:prstGeom>
          <a:noFill/>
          <a:ln/>
        </p:spPr>
        <p:txBody>
          <a:bodyPr wrap="square" rtlCol="0" anchor="ctr"/>
          <a:lstStyle/>
          <a:p>
            <a:pPr marL="0" indent="0">
              <a:buNone/>
            </a:pPr>
            <a:r>
              <a:rPr lang="en-US" sz="1500" b="1" dirty="0">
                <a:solidFill>
                  <a:srgbClr val="1F3864"/>
                </a:solidFill>
                <a:latin typeface="Calibri" pitchFamily="34" charset="0"/>
                <a:ea typeface="Calibri" pitchFamily="34" charset="-122"/>
                <a:cs typeface="Calibri" pitchFamily="34" charset="-120"/>
              </a:rPr>
              <a:t>Isolated, otherwise well?  —  </a:t>
            </a:r>
            <a:r>
              <a:rPr lang="en-US" sz="1400" dirty="0">
                <a:solidFill>
                  <a:srgbClr val="262626"/>
                </a:solidFill>
                <a:latin typeface="Calibri" pitchFamily="34" charset="0"/>
                <a:ea typeface="Calibri" pitchFamily="34" charset="-122"/>
                <a:cs typeface="Calibri" pitchFamily="34" charset="-120"/>
              </a:rPr>
              <a:t>Diagnosis of exclusion → ITP; treat by count and bleeding</a:t>
            </a:r>
            <a:endParaRPr lang="en-US" sz="1500" dirty="0"/>
          </a:p>
        </p:txBody>
      </p:sp>
      <p:sp>
        <p:nvSpPr>
          <p:cNvPr id="23" name="Text 21"/>
          <p:cNvSpPr/>
          <p:nvPr/>
        </p:nvSpPr>
        <p:spPr>
          <a:xfrm>
            <a:off x="548640" y="6400800"/>
            <a:ext cx="11094415" cy="292608"/>
          </a:xfrm>
          <a:prstGeom prst="rect">
            <a:avLst/>
          </a:prstGeom>
          <a:noFill/>
          <a:ln/>
        </p:spPr>
        <p:txBody>
          <a:bodyPr wrap="square" rtlCol="0" anchor="ctr"/>
          <a:lstStyle/>
          <a:p>
            <a:pPr marL="0" indent="0">
              <a:buNone/>
            </a:pPr>
            <a:r>
              <a:rPr lang="en-US" sz="1000" i="1" dirty="0">
                <a:solidFill>
                  <a:srgbClr val="808080"/>
                </a:solidFill>
                <a:latin typeface="Calibri" pitchFamily="34" charset="0"/>
                <a:ea typeface="Calibri" pitchFamily="34" charset="-122"/>
                <a:cs typeface="Calibri" pitchFamily="34" charset="-120"/>
              </a:rPr>
              <a:t>ASH-SAP, Platelet Disorders.</a:t>
            </a:r>
            <a:endParaRPr lang="en-US" sz="1000" dirty="0"/>
          </a:p>
        </p:txBody>
      </p:sp>
      <p:sp>
        <p:nvSpPr>
          <p:cNvPr id="3" name="TextBox 2">
            <a:extLst>
              <a:ext uri="{FF2B5EF4-FFF2-40B4-BE49-F238E27FC236}">
                <a16:creationId xmlns:a16="http://schemas.microsoft.com/office/drawing/2014/main" id="{A661012D-B96A-BF7A-69A3-48BC64175572}"/>
              </a:ext>
            </a:extLst>
          </p:cNvPr>
          <p:cNvSpPr txBox="1"/>
          <p:nvPr/>
        </p:nvSpPr>
        <p:spPr>
          <a:xfrm>
            <a:off x="1280160" y="1354280"/>
            <a:ext cx="7933765" cy="307777"/>
          </a:xfrm>
          <a:prstGeom prst="rect">
            <a:avLst/>
          </a:prstGeom>
          <a:noFill/>
        </p:spPr>
        <p:txBody>
          <a:bodyPr wrap="square">
            <a:spAutoFit/>
          </a:bodyPr>
          <a:lstStyle/>
          <a:p>
            <a:pPr>
              <a:spcAft>
                <a:spcPts val="1200"/>
              </a:spcAft>
              <a:buSzPct val="100000"/>
            </a:pPr>
            <a:r>
              <a:rPr lang="en-US" sz="1400" b="1" dirty="0">
                <a:latin typeface="Calibri" pitchFamily="34" charset="0"/>
                <a:ea typeface="Calibri" pitchFamily="34" charset="-122"/>
                <a:cs typeface="Calibri" pitchFamily="34" charset="-120"/>
              </a:rPr>
              <a:t>Framework: decreased production vs. increased destruction/consumption vs. sequestration.</a:t>
            </a:r>
            <a:endParaRPr lang="en-US" sz="14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716975" cy="822960"/>
          </a:xfrm>
          <a:prstGeom prst="rect">
            <a:avLst/>
          </a:prstGeom>
          <a:noFill/>
          <a:ln/>
        </p:spPr>
        <p:txBody>
          <a:bodyPr wrap="square" rtlCol="0" anchor="ctr"/>
          <a:lstStyle/>
          <a:p>
            <a:pPr marL="0" indent="0">
              <a:buNone/>
            </a:pPr>
            <a:r>
              <a:rPr lang="en-US" sz="2800" b="1" dirty="0">
                <a:solidFill>
                  <a:srgbClr val="1F3864"/>
                </a:solidFill>
                <a:latin typeface="Calibri" pitchFamily="34" charset="0"/>
                <a:ea typeface="Calibri" pitchFamily="34" charset="-122"/>
                <a:cs typeface="Calibri" pitchFamily="34" charset="-120"/>
              </a:rPr>
              <a:t>References</a:t>
            </a:r>
            <a:endParaRPr lang="en-US" sz="2800" dirty="0"/>
          </a:p>
        </p:txBody>
      </p:sp>
      <p:sp>
        <p:nvSpPr>
          <p:cNvPr id="3" name="Text 1"/>
          <p:cNvSpPr/>
          <p:nvPr/>
        </p:nvSpPr>
        <p:spPr>
          <a:xfrm>
            <a:off x="548640" y="1371600"/>
            <a:ext cx="11094415" cy="5120640"/>
          </a:xfrm>
          <a:prstGeom prst="rect">
            <a:avLst/>
          </a:prstGeom>
          <a:noFill/>
          <a:ln/>
        </p:spPr>
        <p:txBody>
          <a:bodyPr wrap="square" rtlCol="0" anchor="t"/>
          <a:lstStyle/>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Neunert C, Terrell DR, Arnold DM, et al. American Society of Hematology 2019 guidelines for immune thrombocytopenia. Blood Adv. 2019;3(23):3829–3866.</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Provan D, Arnold DM, Bussel JB, et al. Updated international consensus report on the investigation and management of primary immune thrombocytopenia. Blood Adv. 2019;3(22):3780–3817.</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Cuker A, Arepally GM, Chong BH, et al. American Society of Hematology 2018 guidelines for management of venous thromboembolism: heparin-induced thrombocytopenia. Blood Adv. 2018;2(22):3360–3392.</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Lo GK, Juhl D, Warkentin TE, et al. Evaluation of pretest clinical score (4 T's) for the diagnosis of heparin-induced thrombocytopenia. J Thromb Haemost. 2006;4(4):759–765.</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Zheng XL, Vesely SK, Cataland SR, et al. ISTH guidelines for the diagnosis and treatment of thrombotic thrombocytopenic purpura. J Thromb Haemost. 2020;18:2486–2510.</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Scully M, Cataland SR, Peyvandi F, et al. Caplacizumab treatment for acquired thrombotic thrombocytopenic purpura (HERCULES). N Engl J Med. 2019;380(4):335–346.</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Bendapudi PK, Hurwitz S, Fry A, et al. Derivation and external validation of the PLASMIC score for thrombotic microangiopathies. Lancet Haematol. 2017;4(4):e157–e164.</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Legendre CM, Licht C, Muus P, et al. Terminal complement inhibitor eculizumab in atypical hemolytic–uremic syndrome. N Engl J Med. 2013;368(23):2169–2181.</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Taylor FB Jr, Toh CH, Hoots WK, et al. Towards a scoring system for disseminated intravascular coagulation. Thromb Haemost. 2001;86(5):1327–1330.</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Terrault N, Chen YC, Izumi N, et al. Avatrombopag before procedures reduces need for platelet transfusion in chronic liver disease (ADAPT-1/ADAPT-2). Gastroenterology. 2018;155(3):705–718.</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AABB/ICTMG. Platelet transfusion: 2025 international clinical practice guidelines. JAMA. 2025.</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Cines DB, Levine LD. Thrombocytopenia in pregnancy. Blood. 2017;130(21):2271–2277.</a:t>
            </a:r>
            <a:endParaRPr lang="en-US" sz="1100" dirty="0"/>
          </a:p>
          <a:p>
            <a:pPr marL="0" indent="0">
              <a:spcAft>
                <a:spcPts val="400"/>
              </a:spcAft>
              <a:buNone/>
            </a:pPr>
            <a:r>
              <a:rPr lang="en-US" sz="1100" dirty="0">
                <a:solidFill>
                  <a:srgbClr val="262626"/>
                </a:solidFill>
                <a:latin typeface="Calibri" pitchFamily="34" charset="0"/>
                <a:ea typeface="Calibri" pitchFamily="34" charset="-122"/>
                <a:cs typeface="Calibri" pitchFamily="34" charset="-120"/>
              </a:rPr>
              <a:t>American Society of Hematology Self-Assessment Program (ASH-SAP): Platelet Disorders; Consultative Hematology.</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TotalTime>
  <Words>4640</Words>
  <Application>Microsoft Macintosh PowerPoint</Application>
  <PresentationFormat>Widescreen</PresentationFormat>
  <Paragraphs>406</Paragraphs>
  <Slides>38</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Ron Shinar</cp:lastModifiedBy>
  <cp:revision>30</cp:revision>
  <dcterms:created xsi:type="dcterms:W3CDTF">2026-08-09T03:55:22Z</dcterms:created>
  <dcterms:modified xsi:type="dcterms:W3CDTF">2026-09-07T23:49:35Z</dcterms:modified>
</cp:coreProperties>
</file>