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6" r:id="rId4"/>
    <p:sldId id="260" r:id="rId5"/>
    <p:sldId id="280" r:id="rId6"/>
    <p:sldId id="261" r:id="rId7"/>
    <p:sldId id="262" r:id="rId8"/>
    <p:sldId id="257" r:id="rId9"/>
    <p:sldId id="258" r:id="rId10"/>
    <p:sldId id="263" r:id="rId11"/>
    <p:sldId id="264" r:id="rId12"/>
    <p:sldId id="283" r:id="rId13"/>
    <p:sldId id="281" r:id="rId14"/>
    <p:sldId id="282" r:id="rId15"/>
    <p:sldId id="284" r:id="rId16"/>
    <p:sldId id="285" r:id="rId17"/>
    <p:sldId id="266" r:id="rId18"/>
    <p:sldId id="265" r:id="rId19"/>
    <p:sldId id="267" r:id="rId20"/>
    <p:sldId id="268" r:id="rId21"/>
    <p:sldId id="269" r:id="rId22"/>
    <p:sldId id="271" r:id="rId23"/>
    <p:sldId id="272" r:id="rId24"/>
    <p:sldId id="273" r:id="rId25"/>
    <p:sldId id="278" r:id="rId26"/>
    <p:sldId id="274" r:id="rId27"/>
    <p:sldId id="277" r:id="rId28"/>
    <p:sldId id="276"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781"/>
    <a:srgbClr val="FF8C5A"/>
    <a:srgbClr val="FFD500"/>
    <a:srgbClr val="FF0035"/>
    <a:srgbClr val="F74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4"/>
    <p:restoredTop sz="94689"/>
  </p:normalViewPr>
  <p:slideViewPr>
    <p:cSldViewPr snapToGrid="0">
      <p:cViewPr varScale="1">
        <p:scale>
          <a:sx n="153" d="100"/>
          <a:sy n="153" d="100"/>
        </p:scale>
        <p:origin x="20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11/17/25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11/17/25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q=ACE+inhibitors&amp;rlz=1C5CHFA_enUS930US930&amp;oq=solvd+prevention+slides&amp;gs_lcrp=EgZjaHJvbWUyBggAEEUYOTIHCAEQIRigATIHCAIQIRigATIHCAMQIRigATIHCAQQIRigATIHCAUQIRigAdIBCTYxNDNqMGoxNagCCLACAfEFBY_FnWAVv6LxBQWPxZ1gFb-i&amp;sourceid=chrome&amp;ie=UTF-8&amp;mstk=AUtExfDtbUEF0jL3uUMlWoIwMl-PgAWHNfpRBZgKA8SqO7yIDNGQjW9mzV4CzsX2lZdc_LuyQ4oQyctHlKjkN05AZePhkpuGWD4TDa-rjTbnXMZND1qG5WZptVlFzcwKhujsf7JlYKCzJH6Rh677OPLKihnM-z-BTSB5xodpnUF9UTNm1wc&amp;csui=3&amp;ved=2ahUKEwjx2YTt4PqQAxWtPEQIHV_BMA0QgK4QegQIARAD" TargetMode="External"/><Relationship Id="rId2" Type="http://schemas.openxmlformats.org/officeDocument/2006/relationships/hyperlink" Target="https://www.google.com/search?q=LVEF&amp;rlz=1C5CHFA_enUS930US930&amp;oq=solvd+prevention+slides&amp;gs_lcrp=EgZjaHJvbWUyBggAEEUYOTIHCAEQIRigATIHCAIQIRigATIHCAMQIRigATIHCAQQIRigATIHCAUQIRigAdIBCTYxNDNqMGoxNagCCLACAfEFBY_FnWAVv6LxBQWPxZ1gFb-i&amp;sourceid=chrome&amp;ie=UTF-8&amp;mstk=AUtExfDtbUEF0jL3uUMlWoIwMl-PgAWHNfpRBZgKA8SqO7yIDNGQjW9mzV4CzsX2lZdc_LuyQ4oQyctHlKjkN05AZePhkpuGWD4TDa-rjTbnXMZND1qG5WZptVlFzcwKhujsf7JlYKCzJH6Rh677OPLKihnM-z-BTSB5xodpnUF9UTNm1wc&amp;csui=3&amp;ved=2ahUKEwjx2YTt4PqQAxWtPEQIHV_BMA0QgK4QegQIARA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2179096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36B5-3ACE-D3F0-AC26-9CD9EAFAA2CD}"/>
              </a:ext>
            </a:extLst>
          </p:cNvPr>
          <p:cNvSpPr>
            <a:spLocks noGrp="1"/>
          </p:cNvSpPr>
          <p:nvPr>
            <p:ph type="ctrTitle"/>
          </p:nvPr>
        </p:nvSpPr>
        <p:spPr/>
        <p:txBody>
          <a:bodyPr/>
          <a:lstStyle/>
          <a:p>
            <a:r>
              <a:rPr lang="en-US" dirty="0"/>
              <a:t>Chronic Heart Failure</a:t>
            </a:r>
          </a:p>
        </p:txBody>
      </p:sp>
      <p:sp>
        <p:nvSpPr>
          <p:cNvPr id="3" name="Subtitle 2">
            <a:extLst>
              <a:ext uri="{FF2B5EF4-FFF2-40B4-BE49-F238E27FC236}">
                <a16:creationId xmlns:a16="http://schemas.microsoft.com/office/drawing/2014/main" id="{325FFCB6-B9AE-FED3-FF4E-2C8C2D0783A8}"/>
              </a:ext>
            </a:extLst>
          </p:cNvPr>
          <p:cNvSpPr>
            <a:spLocks noGrp="1"/>
          </p:cNvSpPr>
          <p:nvPr>
            <p:ph type="subTitle" idx="1"/>
          </p:nvPr>
        </p:nvSpPr>
        <p:spPr>
          <a:xfrm>
            <a:off x="680322" y="4394039"/>
            <a:ext cx="8144134" cy="1475819"/>
          </a:xfrm>
        </p:spPr>
        <p:txBody>
          <a:bodyPr>
            <a:normAutofit fontScale="77500" lnSpcReduction="20000"/>
          </a:bodyPr>
          <a:lstStyle/>
          <a:p>
            <a:r>
              <a:rPr lang="en-US" dirty="0"/>
              <a:t>Radha Gopalan, M.D. FACC.</a:t>
            </a:r>
          </a:p>
          <a:p>
            <a:r>
              <a:rPr lang="en-US" dirty="0"/>
              <a:t>Clinical Professor of Medicine</a:t>
            </a:r>
          </a:p>
          <a:p>
            <a:r>
              <a:rPr lang="en-US" dirty="0"/>
              <a:t>Center Director, Advanced Heart Disease</a:t>
            </a:r>
          </a:p>
          <a:p>
            <a:r>
              <a:rPr lang="en-US" dirty="0"/>
              <a:t>Director, AHF and Transplant Fellowship Program</a:t>
            </a:r>
          </a:p>
          <a:p>
            <a:r>
              <a:rPr lang="en-US" dirty="0"/>
              <a:t>UA College of Medicine and Banner University Hospital, Phoenix</a:t>
            </a:r>
          </a:p>
        </p:txBody>
      </p:sp>
    </p:spTree>
    <p:extLst>
      <p:ext uri="{BB962C8B-B14F-4D97-AF65-F5344CB8AC3E}">
        <p14:creationId xmlns:p14="http://schemas.microsoft.com/office/powerpoint/2010/main" val="389150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1" name="Picture 615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153" name="Picture 615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6155" name="Picture 615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6157" name="Rectangle 615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59" name="Rectangle 615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161" name="Picture 6160">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6163" name="Picture 6162">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65" name="Rectangle 6164">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67" name="Picture 6166">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6169" name="Rectangle 6168">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E248BF4B-D84E-02EA-3056-313751564FDB}"/>
              </a:ext>
            </a:extLst>
          </p:cNvPr>
          <p:cNvSpPr>
            <a:spLocks noGrp="1"/>
          </p:cNvSpPr>
          <p:nvPr>
            <p:ph type="title"/>
          </p:nvPr>
        </p:nvSpPr>
        <p:spPr>
          <a:xfrm>
            <a:off x="178675" y="2063262"/>
            <a:ext cx="4614041" cy="2661138"/>
          </a:xfrm>
        </p:spPr>
        <p:txBody>
          <a:bodyPr vert="horz" lIns="91440" tIns="45720" rIns="91440" bIns="45720" rtlCol="0" anchor="ctr">
            <a:normAutofit fontScale="90000"/>
          </a:bodyPr>
          <a:lstStyle/>
          <a:p>
            <a:pPr algn="ctr"/>
            <a:r>
              <a:rPr lang="en-US" sz="5400" dirty="0">
                <a:solidFill>
                  <a:srgbClr val="FFFFFF"/>
                </a:solidFill>
              </a:rPr>
              <a:t>Management of</a:t>
            </a:r>
            <a:br>
              <a:rPr lang="en-US" sz="5400" dirty="0">
                <a:solidFill>
                  <a:srgbClr val="FFFFFF"/>
                </a:solidFill>
              </a:rPr>
            </a:br>
            <a:r>
              <a:rPr lang="en-US" sz="5400" dirty="0">
                <a:solidFill>
                  <a:srgbClr val="FFFFFF"/>
                </a:solidFill>
              </a:rPr>
              <a:t>Stages</a:t>
            </a:r>
            <a:br>
              <a:rPr lang="en-US" sz="5400" dirty="0">
                <a:solidFill>
                  <a:srgbClr val="FFFFFF"/>
                </a:solidFill>
              </a:rPr>
            </a:br>
            <a:r>
              <a:rPr lang="en-US" sz="5400" dirty="0">
                <a:solidFill>
                  <a:srgbClr val="FFFFFF"/>
                </a:solidFill>
              </a:rPr>
              <a:t> A &amp; B</a:t>
            </a:r>
          </a:p>
        </p:txBody>
      </p:sp>
      <p:sp>
        <p:nvSpPr>
          <p:cNvPr id="6171" name="Rectangle 6170">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3D0DFCBD-4E92-8A77-E2F2-67D09FCDD9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96129" y="711926"/>
            <a:ext cx="5690207" cy="5434148"/>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081DDD-2CE7-0DA2-1651-F0F414D3B971}"/>
              </a:ext>
            </a:extLst>
          </p:cNvPr>
          <p:cNvSpPr txBox="1"/>
          <p:nvPr/>
        </p:nvSpPr>
        <p:spPr>
          <a:xfrm>
            <a:off x="5221324" y="6539207"/>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31009944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5" name="Picture 717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177" name="Picture 717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179" name="Picture 717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181" name="Rectangle 718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83" name="Rectangle 718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185" name="Picture 7184">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7187" name="Picture 7186">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89" name="Rectangle 7188">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91" name="Picture 7190">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7193" name="Rectangle 7192">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4E46684-904C-5E94-64E1-B28805AF39EE}"/>
              </a:ext>
            </a:extLst>
          </p:cNvPr>
          <p:cNvSpPr>
            <a:spLocks noGrp="1"/>
          </p:cNvSpPr>
          <p:nvPr>
            <p:ph type="title"/>
          </p:nvPr>
        </p:nvSpPr>
        <p:spPr>
          <a:xfrm>
            <a:off x="157655" y="2063262"/>
            <a:ext cx="4729655" cy="2661138"/>
          </a:xfrm>
        </p:spPr>
        <p:txBody>
          <a:bodyPr vert="horz" lIns="91440" tIns="45720" rIns="91440" bIns="45720" rtlCol="0" anchor="ctr">
            <a:normAutofit fontScale="90000"/>
          </a:bodyPr>
          <a:lstStyle/>
          <a:p>
            <a:pPr algn="ctr"/>
            <a:r>
              <a:rPr lang="en-US" sz="5400" dirty="0">
                <a:solidFill>
                  <a:srgbClr val="FFFFFF"/>
                </a:solidFill>
              </a:rPr>
              <a:t>Management of</a:t>
            </a:r>
            <a:br>
              <a:rPr lang="en-US" sz="5400" dirty="0">
                <a:solidFill>
                  <a:srgbClr val="FFFFFF"/>
                </a:solidFill>
              </a:rPr>
            </a:br>
            <a:r>
              <a:rPr lang="en-US" sz="5400" dirty="0">
                <a:solidFill>
                  <a:srgbClr val="FFFFFF"/>
                </a:solidFill>
              </a:rPr>
              <a:t>Stages </a:t>
            </a:r>
            <a:br>
              <a:rPr lang="en-US" sz="5400" dirty="0">
                <a:solidFill>
                  <a:srgbClr val="FFFFFF"/>
                </a:solidFill>
              </a:rPr>
            </a:br>
            <a:r>
              <a:rPr lang="en-US" sz="5400" dirty="0">
                <a:solidFill>
                  <a:srgbClr val="FFFFFF"/>
                </a:solidFill>
              </a:rPr>
              <a:t>C &amp; D</a:t>
            </a:r>
          </a:p>
        </p:txBody>
      </p:sp>
      <p:sp>
        <p:nvSpPr>
          <p:cNvPr id="7195" name="Rectangle 7194">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FAF64618-3399-B0BC-A374-1CFACDBE5CB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45851" y="1370920"/>
            <a:ext cx="5892412" cy="430146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D02ECF-1D17-88B5-D629-135B8E5A80B4}"/>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416876768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A03B-5ACD-D2AA-15EF-E14204D8C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B6EEC-EF1A-8D57-A7AE-E35752CD6311}"/>
              </a:ext>
            </a:extLst>
          </p:cNvPr>
          <p:cNvSpPr>
            <a:spLocks noGrp="1"/>
          </p:cNvSpPr>
          <p:nvPr>
            <p:ph type="title"/>
          </p:nvPr>
        </p:nvSpPr>
        <p:spPr/>
        <p:txBody>
          <a:bodyPr/>
          <a:lstStyle/>
          <a:p>
            <a:r>
              <a:rPr lang="en-US" dirty="0"/>
              <a:t>ARNI important points</a:t>
            </a:r>
          </a:p>
        </p:txBody>
      </p:sp>
      <p:sp>
        <p:nvSpPr>
          <p:cNvPr id="3" name="Content Placeholder 2">
            <a:extLst>
              <a:ext uri="{FF2B5EF4-FFF2-40B4-BE49-F238E27FC236}">
                <a16:creationId xmlns:a16="http://schemas.microsoft.com/office/drawing/2014/main" id="{204511B4-47E5-FBA7-FCB8-22CF976BA012}"/>
              </a:ext>
            </a:extLst>
          </p:cNvPr>
          <p:cNvSpPr>
            <a:spLocks noGrp="1"/>
          </p:cNvSpPr>
          <p:nvPr>
            <p:ph idx="1"/>
          </p:nvPr>
        </p:nvSpPr>
        <p:spPr>
          <a:xfrm>
            <a:off x="680321" y="2336872"/>
            <a:ext cx="9804799" cy="3454327"/>
          </a:xfrm>
        </p:spPr>
        <p:txBody>
          <a:bodyPr>
            <a:noAutofit/>
          </a:bodyPr>
          <a:lstStyle/>
          <a:p>
            <a:r>
              <a:rPr lang="en-US" sz="1600" dirty="0"/>
              <a:t>NOT in patients with history of angioedema (ACEI related or not)</a:t>
            </a:r>
          </a:p>
          <a:p>
            <a:r>
              <a:rPr lang="en-US" sz="1600" dirty="0"/>
              <a:t>NOT with ACEI (36 hour wash out period before initiation of ARNI)</a:t>
            </a:r>
          </a:p>
          <a:p>
            <a:r>
              <a:rPr lang="en-US" sz="1600" dirty="0"/>
              <a:t>NOT with concomitant ARB (Valsartan in ARNI) or </a:t>
            </a:r>
            <a:r>
              <a:rPr lang="en-US" sz="1600" dirty="0" err="1"/>
              <a:t>Aliskiren</a:t>
            </a:r>
            <a:r>
              <a:rPr lang="en-US" sz="1600" dirty="0"/>
              <a:t> (Renin inhibitor)</a:t>
            </a:r>
          </a:p>
          <a:p>
            <a:r>
              <a:rPr lang="en-US" sz="1600" dirty="0"/>
              <a:t>NOT in pregnant patient</a:t>
            </a:r>
          </a:p>
          <a:p>
            <a:r>
              <a:rPr lang="en-US" sz="1600" dirty="0"/>
              <a:t>NOT immediately post MI (PARADISE-MI) or in advanced/Class IV HF (LIFE)</a:t>
            </a:r>
          </a:p>
          <a:p>
            <a:r>
              <a:rPr lang="en-US" sz="1600" dirty="0"/>
              <a:t>Raises level of BNP (prevents degradation) but nor </a:t>
            </a:r>
            <a:r>
              <a:rPr lang="en-US" sz="1600" dirty="0" err="1"/>
              <a:t>proBNP</a:t>
            </a:r>
            <a:r>
              <a:rPr lang="en-US" sz="1600" dirty="0"/>
              <a:t> (decreases with clinical improvement)</a:t>
            </a:r>
          </a:p>
        </p:txBody>
      </p:sp>
      <p:sp>
        <p:nvSpPr>
          <p:cNvPr id="10" name="Rectangle 3">
            <a:extLst>
              <a:ext uri="{FF2B5EF4-FFF2-40B4-BE49-F238E27FC236}">
                <a16:creationId xmlns:a16="http://schemas.microsoft.com/office/drawing/2014/main" id="{42057004-FAF5-6658-74E6-75CE76F43FBB}"/>
              </a:ext>
            </a:extLst>
          </p:cNvPr>
          <p:cNvSpPr>
            <a:spLocks noChangeArrowheads="1"/>
          </p:cNvSpPr>
          <p:nvPr/>
        </p:nvSpPr>
        <p:spPr bwMode="auto">
          <a:xfrm>
            <a:off x="0" y="-210612"/>
            <a:ext cx="65" cy="421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60367CF-73B6-3D3F-B054-B6B53BBCFEC8}"/>
              </a:ext>
            </a:extLst>
          </p:cNvPr>
          <p:cNvSpPr txBox="1"/>
          <p:nvPr/>
        </p:nvSpPr>
        <p:spPr>
          <a:xfrm>
            <a:off x="680321" y="5791199"/>
            <a:ext cx="7075539" cy="646331"/>
          </a:xfrm>
          <a:prstGeom prst="rect">
            <a:avLst/>
          </a:prstGeom>
          <a:noFill/>
        </p:spPr>
        <p:txBody>
          <a:bodyPr wrap="square">
            <a:spAutoFit/>
          </a:bodyPr>
          <a:lstStyle/>
          <a:p>
            <a:pPr>
              <a:buNone/>
            </a:pPr>
            <a:r>
              <a:rPr lang="en-US" dirty="0">
                <a:effectLst/>
                <a:latin typeface="Arial" panose="020B0604020202020204" pitchFamily="34" charset="0"/>
              </a:rPr>
              <a:t>PARADISE MI – Pfeffer et al, NEJM, 2021, PMID 34758252</a:t>
            </a:r>
          </a:p>
          <a:p>
            <a:pPr>
              <a:buNone/>
            </a:pPr>
            <a:r>
              <a:rPr lang="en-US" dirty="0">
                <a:effectLst/>
                <a:latin typeface="Arial" panose="020B0604020202020204" pitchFamily="34" charset="0"/>
              </a:rPr>
              <a:t>LIFE – Mann et al, JAMA Cardiology, 2022, PMID 34730769 </a:t>
            </a:r>
          </a:p>
        </p:txBody>
      </p:sp>
    </p:spTree>
    <p:extLst>
      <p:ext uri="{BB962C8B-B14F-4D97-AF65-F5344CB8AC3E}">
        <p14:creationId xmlns:p14="http://schemas.microsoft.com/office/powerpoint/2010/main" val="162582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25DA8-7CD5-6CD9-A21F-85F5107BA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D49F8-7336-7107-EF0C-A42048CF2961}"/>
              </a:ext>
            </a:extLst>
          </p:cNvPr>
          <p:cNvSpPr>
            <a:spLocks noGrp="1"/>
          </p:cNvSpPr>
          <p:nvPr>
            <p:ph type="title"/>
          </p:nvPr>
        </p:nvSpPr>
        <p:spPr/>
        <p:txBody>
          <a:bodyPr/>
          <a:lstStyle/>
          <a:p>
            <a:r>
              <a:rPr lang="en-US" dirty="0"/>
              <a:t>ACEI Important Points</a:t>
            </a:r>
          </a:p>
        </p:txBody>
      </p:sp>
      <p:sp>
        <p:nvSpPr>
          <p:cNvPr id="3" name="Content Placeholder 2">
            <a:extLst>
              <a:ext uri="{FF2B5EF4-FFF2-40B4-BE49-F238E27FC236}">
                <a16:creationId xmlns:a16="http://schemas.microsoft.com/office/drawing/2014/main" id="{DA1FCD77-0782-3723-3641-691170EABCCE}"/>
              </a:ext>
            </a:extLst>
          </p:cNvPr>
          <p:cNvSpPr>
            <a:spLocks noGrp="1"/>
          </p:cNvSpPr>
          <p:nvPr>
            <p:ph idx="1"/>
          </p:nvPr>
        </p:nvSpPr>
        <p:spPr>
          <a:xfrm>
            <a:off x="680321" y="2336872"/>
            <a:ext cx="9804799" cy="3454327"/>
          </a:xfrm>
        </p:spPr>
        <p:txBody>
          <a:bodyPr>
            <a:noAutofit/>
          </a:bodyPr>
          <a:lstStyle/>
          <a:p>
            <a:r>
              <a:rPr lang="en-US" sz="1600" dirty="0"/>
              <a:t>To prevent development of HF in those with LV dysfunction</a:t>
            </a:r>
          </a:p>
          <a:p>
            <a:r>
              <a:rPr lang="en-US" sz="1600" dirty="0"/>
              <a:t>Reduction in fatal and nonfatal events</a:t>
            </a:r>
          </a:p>
          <a:p>
            <a:r>
              <a:rPr lang="en-US" sz="1600" dirty="0"/>
              <a:t>Up titrate to target doses</a:t>
            </a:r>
          </a:p>
          <a:p>
            <a:r>
              <a:rPr lang="en-US" sz="1600" dirty="0"/>
              <a:t>NOT in Pregnancy</a:t>
            </a:r>
          </a:p>
          <a:p>
            <a:r>
              <a:rPr lang="en-US" sz="1600" dirty="0"/>
              <a:t>Dose matters (low vs High) – titrate to maximally tolerated dose</a:t>
            </a:r>
          </a:p>
          <a:p>
            <a:r>
              <a:rPr lang="en-US" sz="1600" dirty="0"/>
              <a:t>When not to use</a:t>
            </a:r>
          </a:p>
          <a:p>
            <a:pPr lvl="1"/>
            <a:r>
              <a:rPr lang="en-US" sz="1200" dirty="0"/>
              <a:t>Angioedema – do not switch to another </a:t>
            </a:r>
            <a:r>
              <a:rPr lang="en-US" sz="1200" dirty="0" err="1"/>
              <a:t>ACEi</a:t>
            </a:r>
            <a:r>
              <a:rPr lang="en-US" sz="1200" dirty="0"/>
              <a:t> or ARNI</a:t>
            </a:r>
          </a:p>
          <a:p>
            <a:pPr lvl="1"/>
            <a:r>
              <a:rPr lang="en-US" sz="1200" dirty="0"/>
              <a:t>Pregnancy</a:t>
            </a:r>
          </a:p>
          <a:p>
            <a:pPr lvl="1"/>
            <a:r>
              <a:rPr lang="en-US" sz="1200" dirty="0"/>
              <a:t>Very low BP (SBP &lt;80)</a:t>
            </a:r>
          </a:p>
          <a:p>
            <a:pPr lvl="1"/>
            <a:r>
              <a:rPr lang="en-US" sz="1200" dirty="0"/>
              <a:t>Cr &gt; 3 mg/dl | Bilateral renal artery stenosis</a:t>
            </a:r>
          </a:p>
          <a:p>
            <a:pPr lvl="1"/>
            <a:r>
              <a:rPr lang="en-US" sz="1200" dirty="0"/>
              <a:t>Hyperkalemia</a:t>
            </a:r>
          </a:p>
          <a:p>
            <a:pPr lvl="1"/>
            <a:r>
              <a:rPr lang="en-US" sz="1200" dirty="0"/>
              <a:t>Intractable cough</a:t>
            </a:r>
          </a:p>
        </p:txBody>
      </p:sp>
      <p:sp>
        <p:nvSpPr>
          <p:cNvPr id="6" name="TextBox 5">
            <a:extLst>
              <a:ext uri="{FF2B5EF4-FFF2-40B4-BE49-F238E27FC236}">
                <a16:creationId xmlns:a16="http://schemas.microsoft.com/office/drawing/2014/main" id="{62E26A13-5A7C-F197-142E-D926579EC9EA}"/>
              </a:ext>
            </a:extLst>
          </p:cNvPr>
          <p:cNvSpPr txBox="1"/>
          <p:nvPr/>
        </p:nvSpPr>
        <p:spPr>
          <a:xfrm>
            <a:off x="7450666" y="2309709"/>
            <a:ext cx="4741334" cy="1754326"/>
          </a:xfrm>
          <a:prstGeom prst="rect">
            <a:avLst/>
          </a:prstGeom>
          <a:noFill/>
        </p:spPr>
        <p:txBody>
          <a:bodyPr wrap="square">
            <a:spAutoFit/>
          </a:bodyPr>
          <a:lstStyle/>
          <a:p>
            <a:r>
              <a:rPr lang="en-US" sz="1200" dirty="0">
                <a:effectLst/>
              </a:rPr>
              <a:t>The SOLVD (Studies of Left Ventricular Dysfunction) Prevention trial demonstrated that enalapril significantly reduced the development of symptomatic heart failure and hospitalizations in patients with asymptomatic left ventricular dysfunction (</a:t>
            </a:r>
            <a:r>
              <a:rPr lang="en-US" sz="1200" dirty="0">
                <a:effectLst/>
                <a:hlinkClick r:id="rId2"/>
              </a:rPr>
              <a:t>LVEF</a:t>
            </a:r>
            <a:r>
              <a:rPr lang="en-US" sz="1200" dirty="0">
                <a:effectLst/>
              </a:rPr>
              <a:t> ≤ 35%)</a:t>
            </a:r>
            <a:r>
              <a:rPr lang="en-US" sz="1200" b="0" i="0" dirty="0">
                <a:solidFill>
                  <a:srgbClr val="0A0A0A"/>
                </a:solidFill>
                <a:effectLst/>
                <a:latin typeface="Google Sans"/>
              </a:rPr>
              <a:t>. </a:t>
            </a:r>
            <a:r>
              <a:rPr lang="en-US" sz="1200" b="0" i="0" dirty="0">
                <a:effectLst/>
                <a:latin typeface="Google Sans"/>
              </a:rPr>
              <a:t>The trial's key findings include a </a:t>
            </a:r>
            <a:r>
              <a:rPr lang="en-US" sz="1200" b="1" i="0" dirty="0">
                <a:effectLst/>
                <a:latin typeface="Google Sans"/>
              </a:rPr>
              <a:t>37% reduction in the development of heart failure</a:t>
            </a:r>
            <a:r>
              <a:rPr lang="en-US" sz="1200" b="0" i="0" dirty="0">
                <a:effectLst/>
                <a:latin typeface="Google Sans"/>
              </a:rPr>
              <a:t> and a </a:t>
            </a:r>
            <a:r>
              <a:rPr lang="en-US" sz="1200" b="1" i="0" dirty="0">
                <a:effectLst/>
                <a:latin typeface="Google Sans"/>
              </a:rPr>
              <a:t>36% reduction in hospitalizations</a:t>
            </a:r>
            <a:r>
              <a:rPr lang="en-US" sz="1200" b="0" i="0" dirty="0">
                <a:effectLst/>
                <a:latin typeface="Google Sans"/>
              </a:rPr>
              <a:t> for heart failure when compared to a placebo. These results led to the recommendation of using </a:t>
            </a:r>
            <a:r>
              <a:rPr lang="en-US" sz="1200" b="0" i="0" dirty="0">
                <a:effectLst/>
                <a:latin typeface="Google Sans"/>
                <a:hlinkClick r:id="rId3">
                  <a:extLst>
                    <a:ext uri="{A12FA001-AC4F-418D-AE19-62706E023703}">
                      <ahyp:hlinkClr xmlns:ahyp="http://schemas.microsoft.com/office/drawing/2018/hyperlinkcolor" val="tx"/>
                    </a:ext>
                  </a:extLst>
                </a:hlinkClick>
              </a:rPr>
              <a:t>ACE inhibitors</a:t>
            </a:r>
            <a:r>
              <a:rPr lang="en-US" sz="1200" b="0" i="0" dirty="0">
                <a:effectLst/>
                <a:latin typeface="Google Sans"/>
              </a:rPr>
              <a:t>, like enalapril, in this patient population to prevent heart failure progression. </a:t>
            </a:r>
            <a:endParaRPr lang="en-US" sz="1200" dirty="0"/>
          </a:p>
        </p:txBody>
      </p:sp>
      <p:sp>
        <p:nvSpPr>
          <p:cNvPr id="10" name="Rectangle 3">
            <a:extLst>
              <a:ext uri="{FF2B5EF4-FFF2-40B4-BE49-F238E27FC236}">
                <a16:creationId xmlns:a16="http://schemas.microsoft.com/office/drawing/2014/main" id="{EC4AB610-F056-74FF-69D6-C456D00F13DD}"/>
              </a:ext>
            </a:extLst>
          </p:cNvPr>
          <p:cNvSpPr>
            <a:spLocks noChangeArrowheads="1"/>
          </p:cNvSpPr>
          <p:nvPr/>
        </p:nvSpPr>
        <p:spPr bwMode="auto">
          <a:xfrm>
            <a:off x="0" y="-210612"/>
            <a:ext cx="65" cy="421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3A7D522A-117E-E675-D6E7-2A9D17F05B30}"/>
              </a:ext>
            </a:extLst>
          </p:cNvPr>
          <p:cNvSpPr txBox="1"/>
          <p:nvPr/>
        </p:nvSpPr>
        <p:spPr>
          <a:xfrm>
            <a:off x="7396480" y="4510557"/>
            <a:ext cx="4795520" cy="216982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1500" b="1" dirty="0">
                <a:latin typeface="Google Sans"/>
              </a:rPr>
              <a:t>Survival and Ventricular Enlargement (SAVE) study</a:t>
            </a:r>
            <a:endParaRPr lang="en-US" altLang="en-US" sz="600" dirty="0"/>
          </a:p>
          <a:p>
            <a:pPr lvl="0" defTabSz="914400" eaLnBrk="0" fontAlgn="base" hangingPunct="0">
              <a:spcBef>
                <a:spcPct val="0"/>
              </a:spcBef>
              <a:spcAft>
                <a:spcPct val="0"/>
              </a:spcAft>
              <a:buFontTx/>
              <a:buChar char="•"/>
            </a:pPr>
            <a:r>
              <a:rPr lang="en-US" altLang="en-US" sz="1200" b="1" dirty="0">
                <a:latin typeface="Google Sans"/>
              </a:rPr>
              <a:t>Purpose:</a:t>
            </a:r>
            <a:r>
              <a:rPr lang="en-US" altLang="en-US" sz="1200" dirty="0">
                <a:latin typeface="Google Sans"/>
              </a:rPr>
              <a:t> To evaluate the effect of the ACE inhibitor captopril in patients with impaired left ventricular function after a myocardial infarction.</a:t>
            </a:r>
          </a:p>
          <a:p>
            <a:pPr lvl="0" defTabSz="914400" eaLnBrk="0" fontAlgn="base" hangingPunct="0">
              <a:spcBef>
                <a:spcPct val="0"/>
              </a:spcBef>
              <a:spcAft>
                <a:spcPct val="0"/>
              </a:spcAft>
              <a:buFontTx/>
              <a:buChar char="•"/>
            </a:pPr>
            <a:r>
              <a:rPr lang="en-US" altLang="en-US" sz="1200" b="1" dirty="0">
                <a:latin typeface="Google Sans"/>
              </a:rPr>
              <a:t>Key findings:</a:t>
            </a:r>
            <a:endParaRPr lang="en-US" altLang="en-US" sz="1200" dirty="0">
              <a:latin typeface="Google Sans"/>
            </a:endParaRPr>
          </a:p>
          <a:p>
            <a:pPr lvl="1" defTabSz="914400" eaLnBrk="0" fontAlgn="base" hangingPunct="0">
              <a:spcBef>
                <a:spcPct val="0"/>
              </a:spcBef>
              <a:spcAft>
                <a:spcPct val="0"/>
              </a:spcAft>
              <a:buFontTx/>
              <a:buChar char="•"/>
            </a:pPr>
            <a:r>
              <a:rPr lang="en-US" altLang="en-US" sz="1200" dirty="0">
                <a:latin typeface="Google Sans"/>
              </a:rPr>
              <a:t>A 19% reduction in all-cause mortality compared to placebo.</a:t>
            </a:r>
          </a:p>
          <a:p>
            <a:pPr lvl="1" defTabSz="914400" eaLnBrk="0" fontAlgn="base" hangingPunct="0">
              <a:spcBef>
                <a:spcPct val="0"/>
              </a:spcBef>
              <a:spcAft>
                <a:spcPct val="0"/>
              </a:spcAft>
              <a:buFontTx/>
              <a:buChar char="•"/>
            </a:pPr>
            <a:r>
              <a:rPr lang="en-US" altLang="en-US" sz="1200" dirty="0">
                <a:latin typeface="Google Sans"/>
              </a:rPr>
              <a:t>A 21% reduction in cardiovascular death.</a:t>
            </a:r>
          </a:p>
          <a:p>
            <a:pPr lvl="1" defTabSz="914400" eaLnBrk="0" fontAlgn="base" hangingPunct="0">
              <a:spcBef>
                <a:spcPct val="0"/>
              </a:spcBef>
              <a:spcAft>
                <a:spcPct val="0"/>
              </a:spcAft>
              <a:buFontTx/>
              <a:buChar char="•"/>
            </a:pPr>
            <a:r>
              <a:rPr lang="en-US" altLang="en-US" sz="1200" dirty="0">
                <a:latin typeface="Google Sans"/>
              </a:rPr>
              <a:t>A 25% reduction in myocardial infarction.</a:t>
            </a:r>
          </a:p>
          <a:p>
            <a:pPr lvl="1" defTabSz="914400" eaLnBrk="0" fontAlgn="base" hangingPunct="0">
              <a:spcBef>
                <a:spcPct val="0"/>
              </a:spcBef>
              <a:spcAft>
                <a:spcPct val="0"/>
              </a:spcAft>
              <a:buFontTx/>
              <a:buChar char="•"/>
            </a:pPr>
            <a:r>
              <a:rPr lang="en-US" altLang="en-US" sz="1200" dirty="0">
                <a:latin typeface="Google Sans"/>
              </a:rPr>
              <a:t>A 37% reduction in the development of severe heart failure.</a:t>
            </a:r>
          </a:p>
          <a:p>
            <a:pPr lvl="0" defTabSz="914400" eaLnBrk="0" fontAlgn="base" hangingPunct="0">
              <a:spcBef>
                <a:spcPct val="0"/>
              </a:spcBef>
              <a:spcAft>
                <a:spcPct val="0"/>
              </a:spcAft>
              <a:buFontTx/>
              <a:buChar char="•"/>
            </a:pPr>
            <a:r>
              <a:rPr lang="en-US" altLang="en-US" sz="1200" b="1" dirty="0">
                <a:latin typeface="Google Sans"/>
              </a:rPr>
              <a:t>Conclusion:</a:t>
            </a:r>
            <a:r>
              <a:rPr lang="en-US" altLang="en-US" sz="1200" dirty="0">
                <a:latin typeface="Google Sans"/>
              </a:rPr>
              <a:t> Long-term administration of captopril improved survival and reduced cardiovascular events in patients with asymptomatic left ventricular dysfunction following a heart attack. </a:t>
            </a:r>
          </a:p>
        </p:txBody>
      </p:sp>
    </p:spTree>
    <p:extLst>
      <p:ext uri="{BB962C8B-B14F-4D97-AF65-F5344CB8AC3E}">
        <p14:creationId xmlns:p14="http://schemas.microsoft.com/office/powerpoint/2010/main" val="371975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dissolv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dissolv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dissolv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68B4-8E06-F63C-5985-08D90E7B5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83A64-ECD1-4D8A-81F9-FF08C9C794C1}"/>
              </a:ext>
            </a:extLst>
          </p:cNvPr>
          <p:cNvSpPr>
            <a:spLocks noGrp="1"/>
          </p:cNvSpPr>
          <p:nvPr>
            <p:ph type="title"/>
          </p:nvPr>
        </p:nvSpPr>
        <p:spPr/>
        <p:txBody>
          <a:bodyPr/>
          <a:lstStyle/>
          <a:p>
            <a:r>
              <a:rPr lang="en-US" dirty="0"/>
              <a:t>ARB Important Points</a:t>
            </a:r>
          </a:p>
        </p:txBody>
      </p:sp>
      <p:sp>
        <p:nvSpPr>
          <p:cNvPr id="3" name="Content Placeholder 2">
            <a:extLst>
              <a:ext uri="{FF2B5EF4-FFF2-40B4-BE49-F238E27FC236}">
                <a16:creationId xmlns:a16="http://schemas.microsoft.com/office/drawing/2014/main" id="{F96BF617-4797-035C-713F-9426EE036957}"/>
              </a:ext>
            </a:extLst>
          </p:cNvPr>
          <p:cNvSpPr>
            <a:spLocks noGrp="1"/>
          </p:cNvSpPr>
          <p:nvPr>
            <p:ph idx="1"/>
          </p:nvPr>
        </p:nvSpPr>
        <p:spPr>
          <a:xfrm>
            <a:off x="680321" y="2336872"/>
            <a:ext cx="9804799" cy="3454327"/>
          </a:xfrm>
        </p:spPr>
        <p:txBody>
          <a:bodyPr>
            <a:noAutofit/>
          </a:bodyPr>
          <a:lstStyle/>
          <a:p>
            <a:r>
              <a:rPr lang="en-US" sz="1600" dirty="0"/>
              <a:t>Preferentially use ARNI or </a:t>
            </a:r>
            <a:r>
              <a:rPr lang="en-US" sz="1600" dirty="0" err="1"/>
              <a:t>ACEi</a:t>
            </a:r>
            <a:endParaRPr lang="en-US" sz="1600" dirty="0"/>
          </a:p>
          <a:p>
            <a:r>
              <a:rPr lang="en-US" sz="1600" dirty="0"/>
              <a:t>NOT in pregnancy</a:t>
            </a:r>
          </a:p>
          <a:p>
            <a:r>
              <a:rPr lang="en-US" sz="1600" dirty="0"/>
              <a:t>NOT combined with </a:t>
            </a:r>
            <a:r>
              <a:rPr lang="en-US" sz="1600" dirty="0" err="1"/>
              <a:t>ACEi</a:t>
            </a:r>
            <a:r>
              <a:rPr lang="en-US" sz="1600" dirty="0"/>
              <a:t> or MRA (Hyperkalemia) (Class 3)</a:t>
            </a:r>
          </a:p>
          <a:p>
            <a:r>
              <a:rPr lang="en-US" sz="1600" dirty="0"/>
              <a:t>NOT combined with ARNI (Valsartan in ARNI)</a:t>
            </a:r>
          </a:p>
          <a:p>
            <a:endParaRPr lang="en-US" sz="1600" dirty="0"/>
          </a:p>
        </p:txBody>
      </p:sp>
      <p:sp>
        <p:nvSpPr>
          <p:cNvPr id="10" name="Rectangle 3">
            <a:extLst>
              <a:ext uri="{FF2B5EF4-FFF2-40B4-BE49-F238E27FC236}">
                <a16:creationId xmlns:a16="http://schemas.microsoft.com/office/drawing/2014/main" id="{7CDE8B78-8134-C864-D2B5-B6F3151649CA}"/>
              </a:ext>
            </a:extLst>
          </p:cNvPr>
          <p:cNvSpPr>
            <a:spLocks noChangeArrowheads="1"/>
          </p:cNvSpPr>
          <p:nvPr/>
        </p:nvSpPr>
        <p:spPr bwMode="auto">
          <a:xfrm>
            <a:off x="0" y="-210612"/>
            <a:ext cx="65" cy="421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494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5107-9EE9-3789-81F8-DED6FA17B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492C0-659C-B562-3CD7-68B0789C5A4D}"/>
              </a:ext>
            </a:extLst>
          </p:cNvPr>
          <p:cNvSpPr>
            <a:spLocks noGrp="1"/>
          </p:cNvSpPr>
          <p:nvPr>
            <p:ph type="title"/>
          </p:nvPr>
        </p:nvSpPr>
        <p:spPr/>
        <p:txBody>
          <a:bodyPr/>
          <a:lstStyle/>
          <a:p>
            <a:r>
              <a:rPr lang="en-US" dirty="0"/>
              <a:t>BB Important Points</a:t>
            </a:r>
          </a:p>
        </p:txBody>
      </p:sp>
      <p:sp>
        <p:nvSpPr>
          <p:cNvPr id="3" name="Content Placeholder 2">
            <a:extLst>
              <a:ext uri="{FF2B5EF4-FFF2-40B4-BE49-F238E27FC236}">
                <a16:creationId xmlns:a16="http://schemas.microsoft.com/office/drawing/2014/main" id="{44B2B8FF-5830-875D-7882-22B0F8AC016D}"/>
              </a:ext>
            </a:extLst>
          </p:cNvPr>
          <p:cNvSpPr>
            <a:spLocks noGrp="1"/>
          </p:cNvSpPr>
          <p:nvPr>
            <p:ph idx="1"/>
          </p:nvPr>
        </p:nvSpPr>
        <p:spPr>
          <a:xfrm>
            <a:off x="680321" y="2336872"/>
            <a:ext cx="9804799" cy="3923818"/>
          </a:xfrm>
        </p:spPr>
        <p:txBody>
          <a:bodyPr>
            <a:noAutofit/>
          </a:bodyPr>
          <a:lstStyle/>
          <a:p>
            <a:r>
              <a:rPr lang="en-US" sz="1600" dirty="0"/>
              <a:t>Initiate when patient stable – (euvolemia - no tree trunk legs)</a:t>
            </a:r>
          </a:p>
          <a:p>
            <a:r>
              <a:rPr lang="en-US" sz="1600" dirty="0"/>
              <a:t>No need to max out ACEI/ARB/ ARNI first</a:t>
            </a:r>
          </a:p>
          <a:p>
            <a:r>
              <a:rPr lang="en-US" sz="1600" dirty="0"/>
              <a:t>Start low dose and up titrate</a:t>
            </a:r>
          </a:p>
          <a:p>
            <a:r>
              <a:rPr lang="en-US" sz="1600" dirty="0"/>
              <a:t>Use evidence-based BB – Switch to one if not on evidence-based BB</a:t>
            </a:r>
          </a:p>
          <a:p>
            <a:r>
              <a:rPr lang="en-US" sz="1600" dirty="0"/>
              <a:t>Dose dependent benefits – up titrate to max tolerated even if symptoms resolve</a:t>
            </a:r>
          </a:p>
          <a:p>
            <a:r>
              <a:rPr lang="en-US" sz="1600" dirty="0"/>
              <a:t>There is efficacy even with low doses even if patient tolerates low dose due to bradycardia or fatigue</a:t>
            </a:r>
          </a:p>
          <a:p>
            <a:r>
              <a:rPr lang="en-US" sz="1600" dirty="0"/>
              <a:t>If LV reverse remodels, do NOT withdraw BB</a:t>
            </a:r>
          </a:p>
          <a:p>
            <a:r>
              <a:rPr lang="en-US" sz="1600" dirty="0"/>
              <a:t>If LV does not remodel, do NOT withdraw BB</a:t>
            </a:r>
          </a:p>
          <a:p>
            <a:r>
              <a:rPr lang="en-US" sz="1600" dirty="0"/>
              <a:t>If hypotensive: reduce diuretics or space out ARNI/ARB/ACEI</a:t>
            </a:r>
          </a:p>
          <a:p>
            <a:r>
              <a:rPr lang="en-US" sz="1600" dirty="0"/>
              <a:t>Start in hospital before discharge if inotrope not used during admission</a:t>
            </a:r>
          </a:p>
          <a:p>
            <a:r>
              <a:rPr lang="en-US" sz="1600" dirty="0"/>
              <a:t>Can use in pregnancy</a:t>
            </a:r>
          </a:p>
        </p:txBody>
      </p:sp>
      <p:sp>
        <p:nvSpPr>
          <p:cNvPr id="10" name="Rectangle 3">
            <a:extLst>
              <a:ext uri="{FF2B5EF4-FFF2-40B4-BE49-F238E27FC236}">
                <a16:creationId xmlns:a16="http://schemas.microsoft.com/office/drawing/2014/main" id="{535186F7-B289-271C-BF50-6741B55314F4}"/>
              </a:ext>
            </a:extLst>
          </p:cNvPr>
          <p:cNvSpPr>
            <a:spLocks noChangeArrowheads="1"/>
          </p:cNvSpPr>
          <p:nvPr/>
        </p:nvSpPr>
        <p:spPr bwMode="auto">
          <a:xfrm>
            <a:off x="0" y="-210612"/>
            <a:ext cx="65" cy="421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760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04EFD3-2FE4-1D34-C459-F5FB7EDFDD5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9" name="Picture 1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1" name="Rectangle 2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5" name="Picture 24">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7" name="Picture 26">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33" name="Rectangle 32">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4AE2E2-1A0A-B4F8-52BA-E327780662C5}"/>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000">
                <a:solidFill>
                  <a:srgbClr val="FFFFFF"/>
                </a:solidFill>
              </a:rPr>
              <a:t>Preferred agents and target doses</a:t>
            </a:r>
          </a:p>
        </p:txBody>
      </p:sp>
      <p:sp>
        <p:nvSpPr>
          <p:cNvPr id="35" name="Rectangle 34">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ADC54E-3493-8F80-C021-FBE60E34C148}"/>
              </a:ext>
            </a:extLst>
          </p:cNvPr>
          <p:cNvPicPr>
            <a:picLocks noChangeAspect="1"/>
          </p:cNvPicPr>
          <p:nvPr/>
        </p:nvPicPr>
        <p:blipFill>
          <a:blip r:embed="rId6"/>
          <a:stretch>
            <a:fillRect/>
          </a:stretch>
        </p:blipFill>
        <p:spPr>
          <a:xfrm>
            <a:off x="6040024" y="640078"/>
            <a:ext cx="4763443" cy="5604053"/>
          </a:xfrm>
          <a:prstGeom prst="rect">
            <a:avLst/>
          </a:prstGeom>
          <a:ln>
            <a:noFill/>
          </a:ln>
          <a:effectLst/>
        </p:spPr>
      </p:pic>
      <p:sp>
        <p:nvSpPr>
          <p:cNvPr id="10" name="Rectangle 3">
            <a:extLst>
              <a:ext uri="{FF2B5EF4-FFF2-40B4-BE49-F238E27FC236}">
                <a16:creationId xmlns:a16="http://schemas.microsoft.com/office/drawing/2014/main" id="{7EA76A52-CFA2-2FF3-F8D1-83A28BCF6925}"/>
              </a:ext>
            </a:extLst>
          </p:cNvPr>
          <p:cNvSpPr>
            <a:spLocks noChangeArrowheads="1"/>
          </p:cNvSpPr>
          <p:nvPr/>
        </p:nvSpPr>
        <p:spPr bwMode="auto">
          <a:xfrm>
            <a:off x="0" y="-210612"/>
            <a:ext cx="65" cy="4212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828146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3" name="Picture 922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225" name="Picture 922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9227" name="Picture 922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229" name="Rectangle 922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31" name="Rectangle 923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233" name="Picture 923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9235" name="Picture 923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237" name="Rectangle 923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39" name="Picture 923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9241" name="Rectangle 924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70F9CA0-10CB-DEAF-464E-04F6D01C883B}"/>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5400" dirty="0">
                <a:solidFill>
                  <a:srgbClr val="FFFFFF"/>
                </a:solidFill>
              </a:rPr>
              <a:t>CRT</a:t>
            </a:r>
          </a:p>
        </p:txBody>
      </p:sp>
      <p:sp>
        <p:nvSpPr>
          <p:cNvPr id="9243" name="Rectangle 924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CA33F10F-8325-E493-DF4A-27880FE73E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76847" y="1216617"/>
            <a:ext cx="5914968" cy="419962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7C5547-744F-A27E-403B-AE184999DB2E}"/>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386092716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201" name="Picture 8200">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203" name="Picture 8202">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8205" name="Rectangle 8204">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07" name="Rectangle 8206">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209" name="Picture 8208">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8211" name="Picture 8210">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213" name="Rectangle 8212">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15" name="Picture 8214">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8217" name="Rectangle 8216">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D40075-AFEC-A862-F8CA-A3765B6AAAC8}"/>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5400" dirty="0">
                <a:solidFill>
                  <a:srgbClr val="FFFFFF"/>
                </a:solidFill>
              </a:rPr>
              <a:t>Additional Therapies </a:t>
            </a:r>
          </a:p>
        </p:txBody>
      </p:sp>
      <p:sp>
        <p:nvSpPr>
          <p:cNvPr id="8219" name="Rectangle 8218">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FF5CE692-7885-B426-9E7D-990A05D68C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09288" y="805336"/>
            <a:ext cx="3660010" cy="524732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6B5609-A484-B11F-1752-0EB7A20953D8}"/>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60231938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7" name="Picture 1024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49" name="Picture 10248">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0251" name="Picture 10250">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0253" name="Rectangle 10252">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55" name="Rectangle 10254">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57" name="Picture 10256">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0259" name="Picture 10258">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1" name="Rectangle 10260">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3" name="Picture 10262">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0265" name="Rectangle 10264">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028F40-8E34-5F9E-9528-0088A1596E7F}"/>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5400" dirty="0">
                <a:solidFill>
                  <a:srgbClr val="FFFFFF"/>
                </a:solidFill>
              </a:rPr>
              <a:t>Additional Therapies</a:t>
            </a:r>
          </a:p>
        </p:txBody>
      </p:sp>
      <p:sp>
        <p:nvSpPr>
          <p:cNvPr id="10267" name="Rectangle 10266">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3E5AA6D8-E555-F7D5-3DD9-51A45F7887D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6134" y="955591"/>
            <a:ext cx="4063169"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FB81AD-8256-DA23-FF8F-4967FAB913DE}"/>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9170549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FCD7-3AA5-3472-59FA-5AEEC2BF4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7DEE4-C331-1B1E-F248-E7727B1DC7F6}"/>
              </a:ext>
            </a:extLst>
          </p:cNvPr>
          <p:cNvSpPr>
            <a:spLocks noGrp="1"/>
          </p:cNvSpPr>
          <p:nvPr>
            <p:ph type="title"/>
          </p:nvPr>
        </p:nvSpPr>
        <p:spPr/>
        <p:txBody>
          <a:bodyPr/>
          <a:lstStyle/>
          <a:p>
            <a:r>
              <a:rPr lang="en-US" dirty="0"/>
              <a:t>Definition of HF</a:t>
            </a:r>
          </a:p>
        </p:txBody>
      </p:sp>
      <p:sp>
        <p:nvSpPr>
          <p:cNvPr id="3" name="Content Placeholder 2">
            <a:extLst>
              <a:ext uri="{FF2B5EF4-FFF2-40B4-BE49-F238E27FC236}">
                <a16:creationId xmlns:a16="http://schemas.microsoft.com/office/drawing/2014/main" id="{55C236B8-118C-71E8-9FE5-403DE50A9876}"/>
              </a:ext>
            </a:extLst>
          </p:cNvPr>
          <p:cNvSpPr>
            <a:spLocks noGrp="1"/>
          </p:cNvSpPr>
          <p:nvPr>
            <p:ph idx="1"/>
          </p:nvPr>
        </p:nvSpPr>
        <p:spPr>
          <a:xfrm>
            <a:off x="680321" y="2336873"/>
            <a:ext cx="9613861" cy="2080144"/>
          </a:xfrm>
        </p:spPr>
        <p:txBody>
          <a:bodyPr/>
          <a:lstStyle/>
          <a:p>
            <a:r>
              <a:rPr lang="en-US" b="0" i="0" dirty="0">
                <a:effectLst/>
                <a:latin typeface="Inter"/>
              </a:rPr>
              <a:t>HF is a complex clinical syndrome with symptoms and signs that result from any structural or functional impairment of ventricular filling or ejection of blood. </a:t>
            </a:r>
          </a:p>
          <a:p>
            <a:r>
              <a:rPr lang="en-US" dirty="0">
                <a:latin typeface="Inter"/>
              </a:rPr>
              <a:t>A</a:t>
            </a:r>
            <a:r>
              <a:rPr lang="en-US" b="0" i="0" dirty="0">
                <a:effectLst/>
                <a:latin typeface="Inter"/>
              </a:rPr>
              <a:t>symptomatic stages are considered at-risk for HF (stage A) or pre-HF (stage B).</a:t>
            </a:r>
            <a:endParaRPr lang="en-US" dirty="0"/>
          </a:p>
        </p:txBody>
      </p:sp>
      <p:sp>
        <p:nvSpPr>
          <p:cNvPr id="4" name="TextBox 3">
            <a:extLst>
              <a:ext uri="{FF2B5EF4-FFF2-40B4-BE49-F238E27FC236}">
                <a16:creationId xmlns:a16="http://schemas.microsoft.com/office/drawing/2014/main" id="{C498B243-F686-E88F-850F-3CF43979F048}"/>
              </a:ext>
            </a:extLst>
          </p:cNvPr>
          <p:cNvSpPr txBox="1"/>
          <p:nvPr/>
        </p:nvSpPr>
        <p:spPr>
          <a:xfrm>
            <a:off x="680321" y="6580127"/>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155369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71" name="Picture 112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273" name="Picture 1127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275" name="Picture 1127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1277" name="Rectangle 1127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79" name="Rectangle 1127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281" name="Picture 11280">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1283" name="Picture 11282">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85" name="Rectangle 11284">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87" name="Picture 11286">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1289" name="Rectangle 11288">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9865AF8-7276-9AF4-AD5E-0268AEAED8F3}"/>
              </a:ext>
            </a:extLst>
          </p:cNvPr>
          <p:cNvSpPr>
            <a:spLocks noGrp="1"/>
          </p:cNvSpPr>
          <p:nvPr>
            <p:ph type="title"/>
          </p:nvPr>
        </p:nvSpPr>
        <p:spPr>
          <a:xfrm>
            <a:off x="428415" y="2077769"/>
            <a:ext cx="3961029" cy="2661138"/>
          </a:xfrm>
        </p:spPr>
        <p:txBody>
          <a:bodyPr vert="horz" lIns="91440" tIns="45720" rIns="91440" bIns="45720" rtlCol="0" anchor="ctr">
            <a:normAutofit/>
          </a:bodyPr>
          <a:lstStyle/>
          <a:p>
            <a:pPr algn="ctr"/>
            <a:r>
              <a:rPr lang="en-US" sz="4000" dirty="0">
                <a:solidFill>
                  <a:srgbClr val="FFFFFF"/>
                </a:solidFill>
              </a:rPr>
              <a:t>MR Secondary to LV dysfunction</a:t>
            </a:r>
          </a:p>
        </p:txBody>
      </p:sp>
      <p:sp>
        <p:nvSpPr>
          <p:cNvPr id="11291" name="Rectangle 11290">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293F6036-3891-E077-BC0C-AA88E7975F5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69959" y="955591"/>
            <a:ext cx="4075519"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86324A-655A-9F37-CAE2-4082501B2588}"/>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363642306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5" name="Picture 1229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297" name="Picture 1229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299" name="Picture 1229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2301" name="Rectangle 1230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303" name="Rectangle 1230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305" name="Picture 12304">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2307" name="Picture 12306">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309" name="Rectangle 12308">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11" name="Picture 12310">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2313" name="Rectangle 12312">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490401-BC2B-AD89-0443-8B0BF2DBCB36}"/>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5400" dirty="0">
                <a:solidFill>
                  <a:srgbClr val="FFFFFF"/>
                </a:solidFill>
              </a:rPr>
              <a:t>Rx for</a:t>
            </a:r>
            <a:br>
              <a:rPr lang="en-US" sz="5400" dirty="0">
                <a:solidFill>
                  <a:srgbClr val="FFFFFF"/>
                </a:solidFill>
              </a:rPr>
            </a:br>
            <a:r>
              <a:rPr lang="en-US" sz="5400" dirty="0">
                <a:solidFill>
                  <a:srgbClr val="FFFFFF"/>
                </a:solidFill>
              </a:rPr>
              <a:t>HFmrEF</a:t>
            </a:r>
          </a:p>
        </p:txBody>
      </p:sp>
      <p:sp>
        <p:nvSpPr>
          <p:cNvPr id="12315" name="Rectangle 12314">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2E3D1E20-9850-D14F-148C-620A98AE52D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35308" y="955591"/>
            <a:ext cx="4544822"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61967-CA9A-A237-288A-D20ABCEA5BAF}"/>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37893569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3" name="Picture 1434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345" name="Picture 1434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347" name="Picture 1434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349" name="Rectangle 1434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351" name="Rectangle 1435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353" name="Picture 1435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4355" name="Picture 1435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357" name="Rectangle 1435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59" name="Picture 1435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4361" name="Rectangle 1436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E8CEF62-43AC-56B1-9571-D87CF82E2635}"/>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5400" dirty="0">
                <a:solidFill>
                  <a:srgbClr val="FFFFFF"/>
                </a:solidFill>
              </a:rPr>
              <a:t>Amyloid</a:t>
            </a:r>
          </a:p>
        </p:txBody>
      </p:sp>
      <p:sp>
        <p:nvSpPr>
          <p:cNvPr id="14363" name="Rectangle 1436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BA656EF6-04FB-D514-EFF8-A656FF0B70C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66849" y="761861"/>
            <a:ext cx="4731928" cy="517150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508B9B-3195-60E8-F528-33629EB1DC98}"/>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281718646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7" name="Picture 1536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369" name="Picture 15368">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5371" name="Picture 15370">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373" name="Rectangle 15372">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75" name="Rectangle 15374">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377" name="Picture 15376">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5379" name="Picture 15378">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81" name="Rectangle 15380">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83" name="Picture 15382">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5385" name="Rectangle 15384">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148A015-2773-CB2C-02D4-DD2022DBCAB9}"/>
              </a:ext>
            </a:extLst>
          </p:cNvPr>
          <p:cNvSpPr>
            <a:spLocks noGrp="1"/>
          </p:cNvSpPr>
          <p:nvPr>
            <p:ph type="title"/>
          </p:nvPr>
        </p:nvSpPr>
        <p:spPr>
          <a:xfrm>
            <a:off x="154983" y="2063262"/>
            <a:ext cx="4486368" cy="2661138"/>
          </a:xfrm>
        </p:spPr>
        <p:txBody>
          <a:bodyPr vert="horz" lIns="91440" tIns="45720" rIns="91440" bIns="45720" rtlCol="0" anchor="ctr">
            <a:normAutofit/>
          </a:bodyPr>
          <a:lstStyle/>
          <a:p>
            <a:pPr algn="ctr"/>
            <a:r>
              <a:rPr lang="en-US" sz="4000" dirty="0">
                <a:solidFill>
                  <a:srgbClr val="FFFFFF"/>
                </a:solidFill>
              </a:rPr>
              <a:t>HF Co-morbidities Therapy</a:t>
            </a:r>
          </a:p>
        </p:txBody>
      </p:sp>
      <p:sp>
        <p:nvSpPr>
          <p:cNvPr id="15387" name="Rectangle 15386">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a:extLst>
              <a:ext uri="{FF2B5EF4-FFF2-40B4-BE49-F238E27FC236}">
                <a16:creationId xmlns:a16="http://schemas.microsoft.com/office/drawing/2014/main" id="{4140333A-8F0B-864D-FF9F-D2E402F0B6E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93085" y="1272408"/>
            <a:ext cx="5629268" cy="430639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8DC90A-4EF7-5033-1E41-CFD26BFC1BCA}"/>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357573740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5" name="Picture 1741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417" name="Picture 1741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7419" name="Picture 1741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7421" name="Rectangle 1742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423" name="Rectangle 1742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425" name="Picture 17424">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7427" name="Picture 17426">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429" name="Rectangle 17428">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31" name="Picture 17430">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433" name="Rectangle 17432">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435" name="Rectangle 17434">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58A9981E-1451-B6B3-FE63-15380942DDF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50234" y="955591"/>
            <a:ext cx="3914969"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3CCD87F-193D-B964-9A2A-BA4949CA22DF}"/>
              </a:ext>
            </a:extLst>
          </p:cNvPr>
          <p:cNvSpPr>
            <a:spLocks noGrp="1"/>
          </p:cNvSpPr>
          <p:nvPr>
            <p:ph type="title"/>
          </p:nvPr>
        </p:nvSpPr>
        <p:spPr>
          <a:xfrm>
            <a:off x="681038" y="2063750"/>
            <a:ext cx="3738562" cy="2660650"/>
          </a:xfrm>
        </p:spPr>
        <p:txBody>
          <a:bodyPr vert="horz" lIns="91440" tIns="45720" rIns="91440" bIns="45720" rtlCol="0" anchor="ctr">
            <a:normAutofit/>
          </a:bodyPr>
          <a:lstStyle/>
          <a:p>
            <a:pPr algn="ctr"/>
            <a:r>
              <a:rPr lang="en-US" sz="5400" dirty="0">
                <a:solidFill>
                  <a:srgbClr val="FFFFFF"/>
                </a:solidFill>
              </a:rPr>
              <a:t>Rx for</a:t>
            </a:r>
            <a:br>
              <a:rPr lang="en-US" sz="5400" dirty="0">
                <a:solidFill>
                  <a:srgbClr val="FFFFFF"/>
                </a:solidFill>
              </a:rPr>
            </a:br>
            <a:r>
              <a:rPr lang="en-US" sz="5400" dirty="0">
                <a:solidFill>
                  <a:srgbClr val="FFFFFF"/>
                </a:solidFill>
              </a:rPr>
              <a:t>HFpEF</a:t>
            </a:r>
          </a:p>
        </p:txBody>
      </p:sp>
      <p:sp>
        <p:nvSpPr>
          <p:cNvPr id="4" name="TextBox 3">
            <a:extLst>
              <a:ext uri="{FF2B5EF4-FFF2-40B4-BE49-F238E27FC236}">
                <a16:creationId xmlns:a16="http://schemas.microsoft.com/office/drawing/2014/main" id="{6C3AD701-0E5E-2F23-5F01-D2ADBC9F0DA1}"/>
              </a:ext>
            </a:extLst>
          </p:cNvPr>
          <p:cNvSpPr txBox="1"/>
          <p:nvPr/>
        </p:nvSpPr>
        <p:spPr>
          <a:xfrm>
            <a:off x="5221324" y="6590945"/>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299259741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04BD-5127-4FEC-5E4B-E3561D4A56F7}"/>
              </a:ext>
            </a:extLst>
          </p:cNvPr>
          <p:cNvSpPr>
            <a:spLocks noGrp="1"/>
          </p:cNvSpPr>
          <p:nvPr>
            <p:ph type="title"/>
          </p:nvPr>
        </p:nvSpPr>
        <p:spPr>
          <a:xfrm>
            <a:off x="170481" y="753228"/>
            <a:ext cx="10123701" cy="1080938"/>
          </a:xfrm>
        </p:spPr>
        <p:txBody>
          <a:bodyPr/>
          <a:lstStyle/>
          <a:p>
            <a:r>
              <a:rPr lang="en-US" dirty="0"/>
              <a:t>Hemodynamic profiles of acute decompensation</a:t>
            </a:r>
          </a:p>
        </p:txBody>
      </p:sp>
      <p:grpSp>
        <p:nvGrpSpPr>
          <p:cNvPr id="3" name="Group 2">
            <a:extLst>
              <a:ext uri="{FF2B5EF4-FFF2-40B4-BE49-F238E27FC236}">
                <a16:creationId xmlns:a16="http://schemas.microsoft.com/office/drawing/2014/main" id="{113A6B4A-9B79-C802-C6D4-CC05C52161F2}"/>
              </a:ext>
            </a:extLst>
          </p:cNvPr>
          <p:cNvGrpSpPr/>
          <p:nvPr/>
        </p:nvGrpSpPr>
        <p:grpSpPr>
          <a:xfrm>
            <a:off x="933370" y="2160389"/>
            <a:ext cx="9151614" cy="4697611"/>
            <a:chOff x="80963" y="1163459"/>
            <a:chExt cx="9151614" cy="4697611"/>
          </a:xfrm>
        </p:grpSpPr>
        <p:sp>
          <p:nvSpPr>
            <p:cNvPr id="4" name="Text Box 2">
              <a:extLst>
                <a:ext uri="{FF2B5EF4-FFF2-40B4-BE49-F238E27FC236}">
                  <a16:creationId xmlns:a16="http://schemas.microsoft.com/office/drawing/2014/main" id="{03B25F6D-E878-5C0E-819C-9FF6B5756B79}"/>
                </a:ext>
              </a:extLst>
            </p:cNvPr>
            <p:cNvSpPr txBox="1">
              <a:spLocks noChangeArrowheads="1"/>
            </p:cNvSpPr>
            <p:nvPr/>
          </p:nvSpPr>
          <p:spPr bwMode="auto">
            <a:xfrm>
              <a:off x="5589588" y="1649413"/>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pitchFamily="34" charset="0"/>
                </a:rPr>
                <a:t>Yes</a:t>
              </a:r>
              <a:endParaRPr lang="en-US" sz="2800" u="sng">
                <a:solidFill>
                  <a:srgbClr val="66FFFF"/>
                </a:solidFill>
                <a:latin typeface="Times New Roman" pitchFamily="18" charset="0"/>
              </a:endParaRPr>
            </a:p>
          </p:txBody>
        </p:sp>
        <p:sp>
          <p:nvSpPr>
            <p:cNvPr id="5" name="Text Box 4">
              <a:extLst>
                <a:ext uri="{FF2B5EF4-FFF2-40B4-BE49-F238E27FC236}">
                  <a16:creationId xmlns:a16="http://schemas.microsoft.com/office/drawing/2014/main" id="{D70D426D-584A-2788-DFE9-EF3E4E23C90A}"/>
                </a:ext>
              </a:extLst>
            </p:cNvPr>
            <p:cNvSpPr txBox="1">
              <a:spLocks noChangeArrowheads="1"/>
            </p:cNvSpPr>
            <p:nvPr/>
          </p:nvSpPr>
          <p:spPr bwMode="auto">
            <a:xfrm>
              <a:off x="3422650" y="1649413"/>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pitchFamily="34" charset="0"/>
                </a:rPr>
                <a:t>No</a:t>
              </a:r>
              <a:endParaRPr lang="en-US" sz="2800" u="sng">
                <a:solidFill>
                  <a:srgbClr val="66FFFF"/>
                </a:solidFill>
                <a:latin typeface="Times New Roman" pitchFamily="18" charset="0"/>
              </a:endParaRPr>
            </a:p>
          </p:txBody>
        </p:sp>
        <p:sp>
          <p:nvSpPr>
            <p:cNvPr id="6" name="Line 5">
              <a:extLst>
                <a:ext uri="{FF2B5EF4-FFF2-40B4-BE49-F238E27FC236}">
                  <a16:creationId xmlns:a16="http://schemas.microsoft.com/office/drawing/2014/main" id="{B4A16530-18BE-BC3A-59FC-0E6F88EF7258}"/>
                </a:ext>
              </a:extLst>
            </p:cNvPr>
            <p:cNvSpPr>
              <a:spLocks noChangeShapeType="1"/>
            </p:cNvSpPr>
            <p:nvPr/>
          </p:nvSpPr>
          <p:spPr bwMode="auto">
            <a:xfrm>
              <a:off x="4776788" y="19050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a:extLst>
                <a:ext uri="{FF2B5EF4-FFF2-40B4-BE49-F238E27FC236}">
                  <a16:creationId xmlns:a16="http://schemas.microsoft.com/office/drawing/2014/main" id="{92C07B6A-BA04-DB55-B2DF-E6BFD1A8E220}"/>
                </a:ext>
              </a:extLst>
            </p:cNvPr>
            <p:cNvSpPr>
              <a:spLocks noChangeShapeType="1"/>
            </p:cNvSpPr>
            <p:nvPr/>
          </p:nvSpPr>
          <p:spPr bwMode="auto">
            <a:xfrm>
              <a:off x="2744788" y="3352800"/>
              <a:ext cx="41322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7">
              <a:extLst>
                <a:ext uri="{FF2B5EF4-FFF2-40B4-BE49-F238E27FC236}">
                  <a16:creationId xmlns:a16="http://schemas.microsoft.com/office/drawing/2014/main" id="{48E62837-E8D5-04C8-2268-F49F7990837B}"/>
                </a:ext>
              </a:extLst>
            </p:cNvPr>
            <p:cNvSpPr txBox="1">
              <a:spLocks noChangeArrowheads="1"/>
            </p:cNvSpPr>
            <p:nvPr/>
          </p:nvSpPr>
          <p:spPr bwMode="auto">
            <a:xfrm>
              <a:off x="2844800" y="2133600"/>
              <a:ext cx="18494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latin typeface="Times New Roman" pitchFamily="18" charset="0"/>
                </a:rPr>
                <a:t>Warm and Dry</a:t>
              </a:r>
            </a:p>
            <a:p>
              <a:pPr algn="ctr"/>
              <a:r>
                <a:rPr lang="en-US" sz="2000" dirty="0">
                  <a:latin typeface="Times New Roman" pitchFamily="18" charset="0"/>
                </a:rPr>
                <a:t>PCW normal </a:t>
              </a:r>
            </a:p>
            <a:p>
              <a:pPr algn="ctr"/>
              <a:r>
                <a:rPr lang="en-US" sz="2000" dirty="0">
                  <a:latin typeface="Times New Roman" pitchFamily="18" charset="0"/>
                </a:rPr>
                <a:t>CI normal</a:t>
              </a:r>
              <a:r>
                <a:rPr lang="en-US" sz="2000" b="1" dirty="0">
                  <a:latin typeface="Times New Roman" pitchFamily="18" charset="0"/>
                </a:rPr>
                <a:t> </a:t>
              </a:r>
            </a:p>
            <a:p>
              <a:pPr algn="ctr"/>
              <a:r>
                <a:rPr lang="en-US" sz="1400" dirty="0">
                  <a:latin typeface="Times New Roman" pitchFamily="18" charset="0"/>
                </a:rPr>
                <a:t>(compensated)</a:t>
              </a:r>
            </a:p>
          </p:txBody>
        </p:sp>
        <p:sp>
          <p:nvSpPr>
            <p:cNvPr id="9" name="Text Box 8">
              <a:extLst>
                <a:ext uri="{FF2B5EF4-FFF2-40B4-BE49-F238E27FC236}">
                  <a16:creationId xmlns:a16="http://schemas.microsoft.com/office/drawing/2014/main" id="{0A2A319C-515B-44D8-E141-11CD0050578B}"/>
                </a:ext>
              </a:extLst>
            </p:cNvPr>
            <p:cNvSpPr txBox="1">
              <a:spLocks noChangeArrowheads="1"/>
            </p:cNvSpPr>
            <p:nvPr/>
          </p:nvSpPr>
          <p:spPr bwMode="auto">
            <a:xfrm>
              <a:off x="5032375" y="3505200"/>
              <a:ext cx="1693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srgbClr val="FF6600"/>
                  </a:solidFill>
                  <a:latin typeface="Times New Roman" pitchFamily="18" charset="0"/>
                </a:rPr>
                <a:t>Cold a</a:t>
              </a:r>
              <a:r>
                <a:rPr lang="en-US" sz="2000" b="1" dirty="0">
                  <a:solidFill>
                    <a:srgbClr val="FFFF00"/>
                  </a:solidFill>
                  <a:latin typeface="Times New Roman" pitchFamily="18" charset="0"/>
                </a:rPr>
                <a:t>nd Wet</a:t>
              </a:r>
            </a:p>
            <a:p>
              <a:pPr algn="ctr"/>
              <a:r>
                <a:rPr lang="en-US" sz="2000" dirty="0">
                  <a:solidFill>
                    <a:srgbClr val="FF6600"/>
                  </a:solidFill>
                  <a:latin typeface="Times New Roman" pitchFamily="18" charset="0"/>
                </a:rPr>
                <a:t>PCW e</a:t>
              </a:r>
              <a:r>
                <a:rPr lang="en-US" sz="2000" dirty="0">
                  <a:solidFill>
                    <a:srgbClr val="FFFF00"/>
                  </a:solidFill>
                  <a:latin typeface="Times New Roman" pitchFamily="18" charset="0"/>
                </a:rPr>
                <a:t>levated</a:t>
              </a:r>
            </a:p>
            <a:p>
              <a:pPr algn="ctr"/>
              <a:r>
                <a:rPr lang="en-US" sz="2000" dirty="0">
                  <a:solidFill>
                    <a:srgbClr val="FF6600"/>
                  </a:solidFill>
                  <a:latin typeface="Times New Roman" pitchFamily="18" charset="0"/>
                </a:rPr>
                <a:t>CI dec</a:t>
              </a:r>
              <a:r>
                <a:rPr lang="en-US" sz="2000" dirty="0">
                  <a:solidFill>
                    <a:srgbClr val="FFFF00"/>
                  </a:solidFill>
                  <a:latin typeface="Times New Roman" pitchFamily="18" charset="0"/>
                </a:rPr>
                <a:t>reased</a:t>
              </a:r>
              <a:r>
                <a:rPr lang="en-US" sz="2000" b="1" dirty="0">
                  <a:solidFill>
                    <a:schemeClr val="accent2"/>
                  </a:solidFill>
                  <a:latin typeface="Times New Roman" pitchFamily="18" charset="0"/>
                </a:rPr>
                <a:t> </a:t>
              </a:r>
              <a:endParaRPr lang="en-US" sz="1800" u="sng" dirty="0">
                <a:solidFill>
                  <a:schemeClr val="accent2"/>
                </a:solidFill>
                <a:latin typeface="Times New Roman" pitchFamily="18" charset="0"/>
              </a:endParaRPr>
            </a:p>
          </p:txBody>
        </p:sp>
        <p:sp>
          <p:nvSpPr>
            <p:cNvPr id="10" name="Text Box 9">
              <a:extLst>
                <a:ext uri="{FF2B5EF4-FFF2-40B4-BE49-F238E27FC236}">
                  <a16:creationId xmlns:a16="http://schemas.microsoft.com/office/drawing/2014/main" id="{FA4E0643-0358-E67E-0283-A2FB55FD4F1C}"/>
                </a:ext>
              </a:extLst>
            </p:cNvPr>
            <p:cNvSpPr txBox="1">
              <a:spLocks noChangeArrowheads="1"/>
            </p:cNvSpPr>
            <p:nvPr/>
          </p:nvSpPr>
          <p:spPr bwMode="auto">
            <a:xfrm>
              <a:off x="2754313" y="3505200"/>
              <a:ext cx="19669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a:solidFill>
                    <a:srgbClr val="FF6600"/>
                  </a:solidFill>
                  <a:latin typeface="Times New Roman" pitchFamily="18" charset="0"/>
                </a:rPr>
                <a:t>Cold and Dry</a:t>
              </a:r>
            </a:p>
            <a:p>
              <a:pPr algn="ctr"/>
              <a:r>
                <a:rPr lang="en-US" sz="2000">
                  <a:solidFill>
                    <a:srgbClr val="FF6600"/>
                  </a:solidFill>
                  <a:latin typeface="Times New Roman" pitchFamily="18" charset="0"/>
                </a:rPr>
                <a:t>PCW low/normal</a:t>
              </a:r>
            </a:p>
            <a:p>
              <a:pPr algn="ctr"/>
              <a:r>
                <a:rPr lang="en-US" sz="2000">
                  <a:solidFill>
                    <a:srgbClr val="FF6600"/>
                  </a:solidFill>
                  <a:latin typeface="Times New Roman" pitchFamily="18" charset="0"/>
                </a:rPr>
                <a:t>CI decreased</a:t>
              </a:r>
              <a:r>
                <a:rPr lang="en-US" sz="2000" b="1">
                  <a:solidFill>
                    <a:srgbClr val="FF6600"/>
                  </a:solidFill>
                  <a:latin typeface="Times New Roman" pitchFamily="18" charset="0"/>
                </a:rPr>
                <a:t> </a:t>
              </a:r>
              <a:endParaRPr lang="en-US" sz="1800" u="sng">
                <a:solidFill>
                  <a:srgbClr val="FF6600"/>
                </a:solidFill>
                <a:latin typeface="Times New Roman" pitchFamily="18" charset="0"/>
              </a:endParaRPr>
            </a:p>
          </p:txBody>
        </p:sp>
        <p:sp>
          <p:nvSpPr>
            <p:cNvPr id="11" name="Text Box 10">
              <a:extLst>
                <a:ext uri="{FF2B5EF4-FFF2-40B4-BE49-F238E27FC236}">
                  <a16:creationId xmlns:a16="http://schemas.microsoft.com/office/drawing/2014/main" id="{44C93268-82FB-1B81-BC87-AC029298FC64}"/>
                </a:ext>
              </a:extLst>
            </p:cNvPr>
            <p:cNvSpPr txBox="1">
              <a:spLocks noChangeArrowheads="1"/>
            </p:cNvSpPr>
            <p:nvPr/>
          </p:nvSpPr>
          <p:spPr bwMode="auto">
            <a:xfrm>
              <a:off x="7315200" y="3352800"/>
              <a:ext cx="170815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u="sng" dirty="0">
                  <a:solidFill>
                    <a:srgbClr val="FFFF00"/>
                  </a:solidFill>
                  <a:latin typeface="Arial" pitchFamily="34" charset="0"/>
                </a:rPr>
                <a:t>Vasodilators</a:t>
              </a:r>
            </a:p>
            <a:p>
              <a:pPr algn="ctr"/>
              <a:r>
                <a:rPr lang="en-US" sz="1800" b="1" dirty="0" err="1">
                  <a:solidFill>
                    <a:srgbClr val="92D050"/>
                  </a:solidFill>
                  <a:latin typeface="Arial" pitchFamily="34" charset="0"/>
                </a:rPr>
                <a:t>Nitroprusside</a:t>
              </a:r>
              <a:endParaRPr lang="en-US" sz="1800" b="1" dirty="0">
                <a:solidFill>
                  <a:srgbClr val="92D050"/>
                </a:solidFill>
                <a:latin typeface="Arial" pitchFamily="34" charset="0"/>
              </a:endParaRPr>
            </a:p>
            <a:p>
              <a:pPr algn="ctr"/>
              <a:r>
                <a:rPr lang="en-US" sz="1800" b="1" dirty="0">
                  <a:solidFill>
                    <a:srgbClr val="92D050"/>
                  </a:solidFill>
                  <a:latin typeface="Arial" pitchFamily="34" charset="0"/>
                </a:rPr>
                <a:t>Nitroglycerin</a:t>
              </a:r>
            </a:p>
            <a:p>
              <a:pPr algn="ctr"/>
              <a:endParaRPr lang="en-US" sz="1800" b="1" dirty="0">
                <a:solidFill>
                  <a:schemeClr val="hlink"/>
                </a:solidFill>
                <a:latin typeface="Arial" pitchFamily="34" charset="0"/>
              </a:endParaRPr>
            </a:p>
          </p:txBody>
        </p:sp>
        <p:sp>
          <p:nvSpPr>
            <p:cNvPr id="12" name="Line 12">
              <a:extLst>
                <a:ext uri="{FF2B5EF4-FFF2-40B4-BE49-F238E27FC236}">
                  <a16:creationId xmlns:a16="http://schemas.microsoft.com/office/drawing/2014/main" id="{A9034E1D-07ED-B014-E71A-9457528B0900}"/>
                </a:ext>
              </a:extLst>
            </p:cNvPr>
            <p:cNvSpPr>
              <a:spLocks noChangeShapeType="1"/>
            </p:cNvSpPr>
            <p:nvPr/>
          </p:nvSpPr>
          <p:spPr bwMode="auto">
            <a:xfrm rot="-5400000" flipH="1" flipV="1">
              <a:off x="5656263" y="3429000"/>
              <a:ext cx="3048000" cy="0"/>
            </a:xfrm>
            <a:prstGeom prst="line">
              <a:avLst/>
            </a:prstGeom>
            <a:noFill/>
            <a:ln w="7620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3">
              <a:extLst>
                <a:ext uri="{FF2B5EF4-FFF2-40B4-BE49-F238E27FC236}">
                  <a16:creationId xmlns:a16="http://schemas.microsoft.com/office/drawing/2014/main" id="{740866FE-9D28-9DAD-7271-74655BCEB684}"/>
                </a:ext>
              </a:extLst>
            </p:cNvPr>
            <p:cNvSpPr>
              <a:spLocks noChangeShapeType="1"/>
            </p:cNvSpPr>
            <p:nvPr/>
          </p:nvSpPr>
          <p:spPr bwMode="auto">
            <a:xfrm>
              <a:off x="2879725" y="4953000"/>
              <a:ext cx="2911475" cy="0"/>
            </a:xfrm>
            <a:prstGeom prst="line">
              <a:avLst/>
            </a:prstGeom>
            <a:noFill/>
            <a:ln w="762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4">
              <a:extLst>
                <a:ext uri="{FF2B5EF4-FFF2-40B4-BE49-F238E27FC236}">
                  <a16:creationId xmlns:a16="http://schemas.microsoft.com/office/drawing/2014/main" id="{CF84F54C-E79C-7F56-A181-D3EF04710D18}"/>
                </a:ext>
              </a:extLst>
            </p:cNvPr>
            <p:cNvSpPr txBox="1">
              <a:spLocks noChangeArrowheads="1"/>
            </p:cNvSpPr>
            <p:nvPr/>
          </p:nvSpPr>
          <p:spPr bwMode="auto">
            <a:xfrm>
              <a:off x="3144908" y="4906963"/>
              <a:ext cx="20938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u="sng" dirty="0">
                  <a:solidFill>
                    <a:srgbClr val="FF6600"/>
                  </a:solidFill>
                  <a:latin typeface="Arial" pitchFamily="34" charset="0"/>
                </a:rPr>
                <a:t>Inotropic Drugs</a:t>
              </a:r>
            </a:p>
            <a:p>
              <a:pPr algn="ctr"/>
              <a:r>
                <a:rPr lang="en-US" sz="1800" b="1" dirty="0">
                  <a:solidFill>
                    <a:srgbClr val="92D050"/>
                  </a:solidFill>
                  <a:latin typeface="Arial" pitchFamily="34" charset="0"/>
                </a:rPr>
                <a:t>Dobutamine</a:t>
              </a:r>
            </a:p>
            <a:p>
              <a:pPr algn="ctr"/>
              <a:r>
                <a:rPr lang="en-US" sz="1800" b="1" dirty="0" err="1">
                  <a:solidFill>
                    <a:srgbClr val="92D050"/>
                  </a:solidFill>
                  <a:latin typeface="Arial" pitchFamily="34" charset="0"/>
                </a:rPr>
                <a:t>Milrinone</a:t>
              </a:r>
              <a:endParaRPr lang="en-US" sz="1800" b="1" dirty="0">
                <a:solidFill>
                  <a:srgbClr val="92D050"/>
                </a:solidFill>
                <a:latin typeface="Arial" pitchFamily="34" charset="0"/>
              </a:endParaRPr>
            </a:p>
          </p:txBody>
        </p:sp>
        <p:sp>
          <p:nvSpPr>
            <p:cNvPr id="15" name="Text Box 15">
              <a:extLst>
                <a:ext uri="{FF2B5EF4-FFF2-40B4-BE49-F238E27FC236}">
                  <a16:creationId xmlns:a16="http://schemas.microsoft.com/office/drawing/2014/main" id="{979610D5-A39B-9771-F134-0DEB858DBC58}"/>
                </a:ext>
              </a:extLst>
            </p:cNvPr>
            <p:cNvSpPr txBox="1">
              <a:spLocks noChangeArrowheads="1"/>
            </p:cNvSpPr>
            <p:nvPr/>
          </p:nvSpPr>
          <p:spPr bwMode="auto">
            <a:xfrm>
              <a:off x="4724400" y="4572000"/>
              <a:ext cx="1028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latin typeface="Arial" pitchFamily="34" charset="0"/>
                </a:rPr>
                <a:t>Normal SVR</a:t>
              </a:r>
            </a:p>
          </p:txBody>
        </p:sp>
        <p:sp>
          <p:nvSpPr>
            <p:cNvPr id="16" name="Text Box 16">
              <a:extLst>
                <a:ext uri="{FF2B5EF4-FFF2-40B4-BE49-F238E27FC236}">
                  <a16:creationId xmlns:a16="http://schemas.microsoft.com/office/drawing/2014/main" id="{8FF16747-0F01-5434-6AA2-035A6D3F46FD}"/>
                </a:ext>
              </a:extLst>
            </p:cNvPr>
            <p:cNvSpPr txBox="1">
              <a:spLocks noChangeArrowheads="1"/>
            </p:cNvSpPr>
            <p:nvPr/>
          </p:nvSpPr>
          <p:spPr bwMode="auto">
            <a:xfrm>
              <a:off x="5969000" y="4572000"/>
              <a:ext cx="850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200">
                  <a:latin typeface="Arial" pitchFamily="34" charset="0"/>
                </a:rPr>
                <a:t>High SVR</a:t>
              </a:r>
            </a:p>
          </p:txBody>
        </p:sp>
        <p:sp>
          <p:nvSpPr>
            <p:cNvPr id="17" name="Rectangle 17">
              <a:extLst>
                <a:ext uri="{FF2B5EF4-FFF2-40B4-BE49-F238E27FC236}">
                  <a16:creationId xmlns:a16="http://schemas.microsoft.com/office/drawing/2014/main" id="{3C2C9E4B-4C37-1044-08B9-BC90DC4108BE}"/>
                </a:ext>
              </a:extLst>
            </p:cNvPr>
            <p:cNvSpPr>
              <a:spLocks noChangeArrowheads="1"/>
            </p:cNvSpPr>
            <p:nvPr/>
          </p:nvSpPr>
          <p:spPr bwMode="auto">
            <a:xfrm>
              <a:off x="514027" y="1163459"/>
              <a:ext cx="8718550" cy="4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725" tIns="42862" rIns="85725" bIns="42862">
              <a:spAutoFit/>
            </a:bodyPr>
            <a:lstStyle/>
            <a:p>
              <a:pPr marL="342900" indent="-342900" algn="ctr" eaLnBrk="1" hangingPunct="1">
                <a:spcBef>
                  <a:spcPct val="20000"/>
                </a:spcBef>
                <a:buClr>
                  <a:schemeClr val="tx2"/>
                </a:buClr>
                <a:buSzPct val="65000"/>
                <a:buFont typeface="Wingdings" pitchFamily="2" charset="2"/>
                <a:buNone/>
              </a:pPr>
              <a:r>
                <a:rPr lang="en-US" sz="24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Congestion at Rest (Orthopnea, JVD, ascites, edema, S3)</a:t>
              </a:r>
            </a:p>
          </p:txBody>
        </p:sp>
        <p:sp>
          <p:nvSpPr>
            <p:cNvPr id="18" name="Rectangle 18">
              <a:extLst>
                <a:ext uri="{FF2B5EF4-FFF2-40B4-BE49-F238E27FC236}">
                  <a16:creationId xmlns:a16="http://schemas.microsoft.com/office/drawing/2014/main" id="{8B2E34EE-70C7-C388-BE5D-3CA0F25B580F}"/>
                </a:ext>
              </a:extLst>
            </p:cNvPr>
            <p:cNvSpPr>
              <a:spLocks noChangeArrowheads="1"/>
            </p:cNvSpPr>
            <p:nvPr/>
          </p:nvSpPr>
          <p:spPr bwMode="auto">
            <a:xfrm>
              <a:off x="80963" y="2220874"/>
              <a:ext cx="2209800" cy="193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725" tIns="42862" rIns="85725" bIns="42862">
              <a:spAutoFit/>
            </a:bodyPr>
            <a:lstStyle/>
            <a:p>
              <a:pPr marL="342900" indent="-342900" algn="ctr" eaLnBrk="1" hangingPunct="1">
                <a:buClr>
                  <a:schemeClr val="tx2"/>
                </a:buClr>
                <a:buSzPct val="65000"/>
                <a:buFont typeface="Wingdings" pitchFamily="2" charset="2"/>
                <a:buNone/>
              </a:pPr>
              <a:r>
                <a:rPr lang="en-US" sz="2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Low</a:t>
              </a:r>
            </a:p>
            <a:p>
              <a:pPr marL="342900" indent="-342900" algn="ctr" eaLnBrk="1" hangingPunct="1">
                <a:buClr>
                  <a:schemeClr val="tx2"/>
                </a:buClr>
                <a:buSzPct val="65000"/>
                <a:buFont typeface="Wingdings" pitchFamily="2" charset="2"/>
                <a:buNone/>
              </a:pPr>
              <a:r>
                <a:rPr lang="en-US" sz="2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Perfusion</a:t>
              </a:r>
            </a:p>
            <a:p>
              <a:pPr marL="342900" indent="-342900" algn="ctr" eaLnBrk="1" hangingPunct="1">
                <a:buClr>
                  <a:schemeClr val="tx2"/>
                </a:buClr>
                <a:buSzPct val="65000"/>
                <a:buFont typeface="Wingdings" pitchFamily="2" charset="2"/>
                <a:buNone/>
              </a:pPr>
              <a:r>
                <a:rPr lang="en-US" sz="2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Rest</a:t>
              </a:r>
            </a:p>
            <a:p>
              <a:pPr marL="342900" indent="-342900" algn="ctr" eaLnBrk="1" hangingPunct="1">
                <a:buClr>
                  <a:schemeClr val="tx2"/>
                </a:buClr>
                <a:buSzPct val="65000"/>
                <a:buFont typeface="Wingdings" pitchFamily="2" charset="2"/>
                <a:buNone/>
              </a:pPr>
              <a:r>
                <a:rPr lang="en-US" sz="2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Cold Ext</a:t>
              </a:r>
            </a:p>
            <a:p>
              <a:pPr marL="342900" indent="-342900" algn="ctr" eaLnBrk="1" hangingPunct="1">
                <a:buClr>
                  <a:schemeClr val="tx2"/>
                </a:buClr>
                <a:buSzPct val="65000"/>
                <a:buFont typeface="Wingdings" pitchFamily="2" charset="2"/>
                <a:buNone/>
              </a:pPr>
              <a:r>
                <a:rPr lang="en-US" sz="2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PP</a:t>
              </a:r>
            </a:p>
            <a:p>
              <a:pPr marL="342900" indent="-342900" algn="ctr" eaLnBrk="1" hangingPunct="1">
                <a:buClr>
                  <a:schemeClr val="tx2"/>
                </a:buClr>
                <a:buSzPct val="65000"/>
                <a:buFont typeface="Wingdings" pitchFamily="2" charset="2"/>
                <a:buNone/>
              </a:pPr>
              <a:r>
                <a:rPr lang="en-US" sz="2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Hypotension</a:t>
              </a:r>
            </a:p>
          </p:txBody>
        </p:sp>
        <p:sp>
          <p:nvSpPr>
            <p:cNvPr id="19" name="Text Box 19">
              <a:extLst>
                <a:ext uri="{FF2B5EF4-FFF2-40B4-BE49-F238E27FC236}">
                  <a16:creationId xmlns:a16="http://schemas.microsoft.com/office/drawing/2014/main" id="{3A24CCC5-8FCB-F6EE-3D55-41B86D04DB54}"/>
                </a:ext>
              </a:extLst>
            </p:cNvPr>
            <p:cNvSpPr txBox="1">
              <a:spLocks noChangeArrowheads="1"/>
            </p:cNvSpPr>
            <p:nvPr/>
          </p:nvSpPr>
          <p:spPr bwMode="auto">
            <a:xfrm>
              <a:off x="1905000" y="24384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pitchFamily="34" charset="0"/>
                </a:rPr>
                <a:t>No</a:t>
              </a:r>
              <a:endParaRPr lang="en-US" sz="2800" u="sng">
                <a:solidFill>
                  <a:srgbClr val="66FFFF"/>
                </a:solidFill>
                <a:latin typeface="Times New Roman" pitchFamily="18" charset="0"/>
              </a:endParaRPr>
            </a:p>
          </p:txBody>
        </p:sp>
        <p:sp>
          <p:nvSpPr>
            <p:cNvPr id="20" name="Text Box 20">
              <a:extLst>
                <a:ext uri="{FF2B5EF4-FFF2-40B4-BE49-F238E27FC236}">
                  <a16:creationId xmlns:a16="http://schemas.microsoft.com/office/drawing/2014/main" id="{8F916515-B276-BF93-A039-B18D106A2193}"/>
                </a:ext>
              </a:extLst>
            </p:cNvPr>
            <p:cNvSpPr txBox="1">
              <a:spLocks noChangeArrowheads="1"/>
            </p:cNvSpPr>
            <p:nvPr/>
          </p:nvSpPr>
          <p:spPr bwMode="auto">
            <a:xfrm>
              <a:off x="1828800" y="3733800"/>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pitchFamily="34" charset="0"/>
                </a:rPr>
                <a:t>Yes</a:t>
              </a:r>
              <a:endParaRPr lang="en-US" sz="2400" u="sng">
                <a:solidFill>
                  <a:srgbClr val="66FFFF"/>
                </a:solidFill>
                <a:latin typeface="Times New Roman" pitchFamily="18" charset="0"/>
              </a:endParaRPr>
            </a:p>
          </p:txBody>
        </p:sp>
        <p:sp>
          <p:nvSpPr>
            <p:cNvPr id="21" name="Rectangle 22" descr="Dotted grid">
              <a:extLst>
                <a:ext uri="{FF2B5EF4-FFF2-40B4-BE49-F238E27FC236}">
                  <a16:creationId xmlns:a16="http://schemas.microsoft.com/office/drawing/2014/main" id="{78F5AB6D-9C81-8107-3A9F-C4462FECF111}"/>
                </a:ext>
              </a:extLst>
            </p:cNvPr>
            <p:cNvSpPr>
              <a:spLocks noChangeArrowheads="1"/>
            </p:cNvSpPr>
            <p:nvPr/>
          </p:nvSpPr>
          <p:spPr bwMode="auto">
            <a:xfrm>
              <a:off x="4800600" y="2133600"/>
              <a:ext cx="2133600" cy="1066800"/>
            </a:xfrm>
            <a:prstGeom prst="rect">
              <a:avLst/>
            </a:prstGeom>
            <a:noFill/>
            <a:ln>
              <a:noFill/>
            </a:ln>
            <a:effectLst/>
            <a:extLst>
              <a:ext uri="{909E8E84-426E-40DD-AFC4-6F175D3DCCD1}">
                <a14:hiddenFill xmlns:a14="http://schemas.microsoft.com/office/drawing/2010/main">
                  <a:pattFill prst="dotGrid">
                    <a:fgClr>
                      <a:schemeClr val="accent2"/>
                    </a:fgClr>
                    <a:bgClr>
                      <a:schemeClr val="bg1"/>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a:p>
              <a:pPr algn="ctr"/>
              <a:r>
                <a:rPr lang="en-US" sz="2000" b="1" dirty="0">
                  <a:solidFill>
                    <a:srgbClr val="FFFF00"/>
                  </a:solidFill>
                  <a:latin typeface="Times New Roman" pitchFamily="18" charset="0"/>
                </a:rPr>
                <a:t>Warm and Wet</a:t>
              </a:r>
            </a:p>
            <a:p>
              <a:pPr algn="ctr"/>
              <a:r>
                <a:rPr lang="en-US" sz="2000" dirty="0">
                  <a:solidFill>
                    <a:srgbClr val="FFFF00"/>
                  </a:solidFill>
                  <a:latin typeface="Times New Roman" pitchFamily="18" charset="0"/>
                </a:rPr>
                <a:t>PCW elevated</a:t>
              </a:r>
            </a:p>
            <a:p>
              <a:pPr algn="ctr"/>
              <a:r>
                <a:rPr lang="en-US" sz="2000" dirty="0">
                  <a:solidFill>
                    <a:srgbClr val="FFFF00"/>
                  </a:solidFill>
                  <a:latin typeface="Times New Roman" pitchFamily="18" charset="0"/>
                </a:rPr>
                <a:t>CI normal</a:t>
              </a:r>
              <a:r>
                <a:rPr lang="en-US" sz="2000" b="1" dirty="0">
                  <a:solidFill>
                    <a:srgbClr val="FFFF00"/>
                  </a:solidFill>
                  <a:latin typeface="Times New Roman" pitchFamily="18" charset="0"/>
                </a:rPr>
                <a:t> </a:t>
              </a:r>
              <a:endParaRPr lang="en-US" sz="1800" u="sng" dirty="0">
                <a:solidFill>
                  <a:srgbClr val="FFFF00"/>
                </a:solidFill>
                <a:latin typeface="Times New Roman" pitchFamily="18" charset="0"/>
              </a:endParaRPr>
            </a:p>
            <a:p>
              <a:pPr algn="ctr" eaLnBrk="1" hangingPunct="1"/>
              <a:endParaRPr lang="en-US" sz="2400" dirty="0">
                <a:solidFill>
                  <a:srgbClr val="000000"/>
                </a:solidFill>
                <a:latin typeface="Times New Roman" pitchFamily="18" charset="0"/>
              </a:endParaRPr>
            </a:p>
          </p:txBody>
        </p:sp>
      </p:grpSp>
      <p:sp>
        <p:nvSpPr>
          <p:cNvPr id="23" name="Line 11">
            <a:extLst>
              <a:ext uri="{FF2B5EF4-FFF2-40B4-BE49-F238E27FC236}">
                <a16:creationId xmlns:a16="http://schemas.microsoft.com/office/drawing/2014/main" id="{B48A9DEF-683B-8F0D-1FB2-6DF2EB232F75}"/>
              </a:ext>
            </a:extLst>
          </p:cNvPr>
          <p:cNvSpPr>
            <a:spLocks noChangeShapeType="1"/>
          </p:cNvSpPr>
          <p:nvPr/>
        </p:nvSpPr>
        <p:spPr bwMode="auto">
          <a:xfrm>
            <a:off x="6731713" y="5949930"/>
            <a:ext cx="1344613" cy="0"/>
          </a:xfrm>
          <a:prstGeom prst="line">
            <a:avLst/>
          </a:prstGeom>
          <a:noFill/>
          <a:ln w="76200">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01388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2" name="Picture 21">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8" name="Rectangle 27">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AFF3EBED-839C-A79F-4DCF-D5A92C3FE31D}"/>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4000" dirty="0">
                <a:solidFill>
                  <a:srgbClr val="FFFFFF"/>
                </a:solidFill>
              </a:rPr>
              <a:t>ESC guide for diagnosing Stage D</a:t>
            </a:r>
          </a:p>
        </p:txBody>
      </p:sp>
      <p:sp>
        <p:nvSpPr>
          <p:cNvPr id="30" name="Rectangle 29">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3">
            <a:extLst>
              <a:ext uri="{FF2B5EF4-FFF2-40B4-BE49-F238E27FC236}">
                <a16:creationId xmlns:a16="http://schemas.microsoft.com/office/drawing/2014/main" id="{9FD5F9A8-7A65-FB9F-B43E-676A15F328C3}"/>
              </a:ext>
            </a:extLst>
          </p:cNvPr>
          <p:cNvGraphicFramePr>
            <a:graphicFrameLocks/>
          </p:cNvGraphicFramePr>
          <p:nvPr>
            <p:extLst>
              <p:ext uri="{D42A27DB-BD31-4B8C-83A1-F6EECF244321}">
                <p14:modId xmlns:p14="http://schemas.microsoft.com/office/powerpoint/2010/main" val="756814617"/>
              </p:ext>
            </p:extLst>
          </p:nvPr>
        </p:nvGraphicFramePr>
        <p:xfrm>
          <a:off x="5593085" y="1248090"/>
          <a:ext cx="5629268" cy="4355027"/>
        </p:xfrm>
        <a:graphic>
          <a:graphicData uri="http://schemas.openxmlformats.org/drawingml/2006/table">
            <a:tbl>
              <a:tblPr firstRow="1" bandRow="1">
                <a:solidFill>
                  <a:schemeClr val="tx1">
                    <a:lumMod val="65000"/>
                    <a:lumOff val="35000"/>
                  </a:schemeClr>
                </a:solidFill>
              </a:tblPr>
              <a:tblGrid>
                <a:gridCol w="5629268">
                  <a:extLst>
                    <a:ext uri="{9D8B030D-6E8A-4147-A177-3AD203B41FA5}">
                      <a16:colId xmlns:a16="http://schemas.microsoft.com/office/drawing/2014/main" val="20000"/>
                    </a:ext>
                  </a:extLst>
                </a:gridCol>
              </a:tblGrid>
              <a:tr h="474455">
                <a:tc>
                  <a:txBody>
                    <a:bodyPr/>
                    <a:lstStyle/>
                    <a:p>
                      <a:pPr marL="285750" indent="-285750" algn="l">
                        <a:buFont typeface="Arial" pitchFamily="34" charset="0"/>
                        <a:buChar char="•"/>
                      </a:pPr>
                      <a:r>
                        <a:rPr lang="en-US" sz="1200" b="1" i="1" cap="all" spc="60">
                          <a:solidFill>
                            <a:schemeClr val="tx1"/>
                          </a:solidFill>
                        </a:rPr>
                        <a:t>NYHA Class III-IV Symptoms</a:t>
                      </a:r>
                      <a:endParaRPr lang="en-US" sz="1200" b="1" cap="all" spc="60">
                        <a:solidFill>
                          <a:schemeClr val="tx1"/>
                        </a:solidFill>
                      </a:endParaRPr>
                    </a:p>
                  </a:txBody>
                  <a:tcPr marL="131793" marR="131793" marT="131793" marB="131793" anchor="ctr">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635535">
                <a:tc>
                  <a:txBody>
                    <a:bodyPr/>
                    <a:lstStyle/>
                    <a:p>
                      <a:pPr algn="l"/>
                      <a:r>
                        <a:rPr lang="en-US" sz="1500" cap="none" spc="0" dirty="0">
                          <a:solidFill>
                            <a:schemeClr val="bg1"/>
                          </a:solidFill>
                        </a:rPr>
                        <a:t>• </a:t>
                      </a:r>
                      <a:r>
                        <a:rPr lang="en-US" sz="1500" b="1" i="1" cap="none" spc="0" dirty="0">
                          <a:solidFill>
                            <a:schemeClr val="bg1"/>
                          </a:solidFill>
                        </a:rPr>
                        <a:t>Episodes of volume overload and/or peripheral hypo-perfusion</a:t>
                      </a:r>
                      <a:endParaRPr lang="en-US" sz="1500" cap="none" spc="0" dirty="0">
                        <a:solidFill>
                          <a:schemeClr val="bg1"/>
                        </a:solidFill>
                      </a:endParaRPr>
                    </a:p>
                  </a:txBody>
                  <a:tcPr marL="87862" marR="87862" marT="43931" marB="87862" anchor="ctr">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extLst>
                  <a:ext uri="{0D108BD9-81ED-4DB2-BD59-A6C34878D82A}">
                    <a16:rowId xmlns:a16="http://schemas.microsoft.com/office/drawing/2014/main" val="10001"/>
                  </a:ext>
                </a:extLst>
              </a:tr>
              <a:tr h="869834">
                <a:tc>
                  <a:txBody>
                    <a:bodyPr/>
                    <a:lstStyle/>
                    <a:p>
                      <a:pPr algn="l"/>
                      <a:r>
                        <a:rPr lang="en-US" sz="1500" cap="none" spc="0" dirty="0">
                          <a:solidFill>
                            <a:schemeClr val="bg1"/>
                          </a:solidFill>
                        </a:rPr>
                        <a:t>• </a:t>
                      </a:r>
                      <a:r>
                        <a:rPr lang="en-US" sz="1500" b="1" i="1" cap="none" spc="0" dirty="0">
                          <a:solidFill>
                            <a:schemeClr val="bg1"/>
                          </a:solidFill>
                        </a:rPr>
                        <a:t>Objective evidence of severe cardiac dysfunction</a:t>
                      </a:r>
                      <a:br>
                        <a:rPr lang="en-US" sz="1500" cap="none" spc="0" dirty="0">
                          <a:solidFill>
                            <a:schemeClr val="bg1"/>
                          </a:solidFill>
                        </a:rPr>
                      </a:br>
                      <a:r>
                        <a:rPr lang="en-US" sz="1500" cap="none" spc="0" dirty="0">
                          <a:solidFill>
                            <a:schemeClr val="bg1"/>
                          </a:solidFill>
                        </a:rPr>
                        <a:t>(EF&lt;30%, Doppler Pseudo-normal or Restrictive filling pattern, PCWP&gt;16mmHg or RAP &gt;12 mmHg)</a:t>
                      </a:r>
                    </a:p>
                  </a:txBody>
                  <a:tcPr marL="87862" marR="87862" marT="43931" marB="87862"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10002"/>
                  </a:ext>
                </a:extLst>
              </a:tr>
              <a:tr h="869834">
                <a:tc>
                  <a:txBody>
                    <a:bodyPr/>
                    <a:lstStyle/>
                    <a:p>
                      <a:pPr algn="l"/>
                      <a:r>
                        <a:rPr lang="en-US" sz="1500" cap="none" spc="0">
                          <a:solidFill>
                            <a:schemeClr val="bg1"/>
                          </a:solidFill>
                        </a:rPr>
                        <a:t>• </a:t>
                      </a:r>
                      <a:r>
                        <a:rPr lang="en-US" sz="1500" b="1" i="1" cap="none" spc="0">
                          <a:solidFill>
                            <a:schemeClr val="bg1"/>
                          </a:solidFill>
                        </a:rPr>
                        <a:t>Severely impaired functional capacity</a:t>
                      </a:r>
                      <a:br>
                        <a:rPr lang="en-US" sz="1500" cap="none" spc="0">
                          <a:solidFill>
                            <a:schemeClr val="bg1"/>
                          </a:solidFill>
                        </a:rPr>
                      </a:br>
                      <a:r>
                        <a:rPr lang="en-US" sz="1500" cap="none" spc="0">
                          <a:solidFill>
                            <a:schemeClr val="bg1"/>
                          </a:solidFill>
                        </a:rPr>
                        <a:t>(Inability to exercise, 6MWD&lt;300m, Peak VO2&lt;12-14 ml/kg/min)</a:t>
                      </a:r>
                    </a:p>
                  </a:txBody>
                  <a:tcPr marL="87862" marR="87862" marT="43931" marB="87862"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10003"/>
                  </a:ext>
                </a:extLst>
              </a:tr>
              <a:tr h="635535">
                <a:tc>
                  <a:txBody>
                    <a:bodyPr/>
                    <a:lstStyle/>
                    <a:p>
                      <a:pPr algn="l"/>
                      <a:r>
                        <a:rPr lang="en-US" sz="1500" cap="none" spc="0">
                          <a:solidFill>
                            <a:schemeClr val="bg1"/>
                          </a:solidFill>
                        </a:rPr>
                        <a:t>• </a:t>
                      </a:r>
                      <a:r>
                        <a:rPr lang="en-US" sz="1500" b="1" i="1" cap="none" spc="0">
                          <a:solidFill>
                            <a:schemeClr val="bg1"/>
                          </a:solidFill>
                        </a:rPr>
                        <a:t>HF Hospitalizations</a:t>
                      </a:r>
                      <a:br>
                        <a:rPr lang="en-US" sz="1500" cap="none" spc="0">
                          <a:solidFill>
                            <a:schemeClr val="bg1"/>
                          </a:solidFill>
                        </a:rPr>
                      </a:br>
                      <a:r>
                        <a:rPr lang="en-US" sz="1500" cap="none" spc="0">
                          <a:solidFill>
                            <a:schemeClr val="bg1"/>
                          </a:solidFill>
                        </a:rPr>
                        <a:t>(≥1 in past 6 months)</a:t>
                      </a:r>
                    </a:p>
                  </a:txBody>
                  <a:tcPr marL="87862" marR="87862" marT="43931" marB="87862" anchor="ctr">
                    <a:lnL w="12700" cmpd="sng">
                      <a:noFill/>
                      <a:prstDash val="solid"/>
                    </a:lnL>
                    <a:lnR w="12700" cmpd="sng">
                      <a:noFill/>
                      <a:prstDash val="solid"/>
                    </a:lnR>
                    <a:lnT w="12700" cmpd="sng">
                      <a:noFill/>
                      <a:prstDash val="solid"/>
                    </a:lnT>
                    <a:lnB w="12700" cmpd="sng">
                      <a:noFill/>
                      <a:prstDash val="solid"/>
                    </a:lnB>
                    <a:solidFill>
                      <a:srgbClr val="262626"/>
                    </a:solidFill>
                  </a:tcPr>
                </a:tc>
                <a:extLst>
                  <a:ext uri="{0D108BD9-81ED-4DB2-BD59-A6C34878D82A}">
                    <a16:rowId xmlns:a16="http://schemas.microsoft.com/office/drawing/2014/main" val="10004"/>
                  </a:ext>
                </a:extLst>
              </a:tr>
              <a:tr h="869834">
                <a:tc>
                  <a:txBody>
                    <a:bodyPr/>
                    <a:lstStyle/>
                    <a:p>
                      <a:pPr algn="l"/>
                      <a:r>
                        <a:rPr lang="en-US" sz="1500" cap="none" spc="0" dirty="0">
                          <a:solidFill>
                            <a:schemeClr val="bg1"/>
                          </a:solidFill>
                        </a:rPr>
                        <a:t>• </a:t>
                      </a:r>
                      <a:r>
                        <a:rPr lang="en-US" sz="1500" b="1" i="1" cap="none" spc="0" dirty="0">
                          <a:solidFill>
                            <a:schemeClr val="bg1"/>
                          </a:solidFill>
                        </a:rPr>
                        <a:t>Above occurring despite attempts to optimize diuretics, RAAS antagonists, BB, CRT or in the setting of intolerance to OMT</a:t>
                      </a:r>
                      <a:endParaRPr lang="en-US" sz="1500" cap="none" spc="0" dirty="0">
                        <a:solidFill>
                          <a:schemeClr val="bg1"/>
                        </a:solidFill>
                      </a:endParaRPr>
                    </a:p>
                  </a:txBody>
                  <a:tcPr marL="87862" marR="87862" marT="43931" marB="87862"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191270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11" name="Picture 215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513" name="Picture 2151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1515" name="Picture 2151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1517" name="Rectangle 2151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519" name="Rectangle 2151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521" name="Picture 21520">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1523" name="Picture 21522">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525" name="Rectangle 21524">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27" name="Picture 21526">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1529" name="Rectangle 21528">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BFC8F1-CD7F-F21C-A3F1-0643A5A2BEDC}"/>
              </a:ext>
            </a:extLst>
          </p:cNvPr>
          <p:cNvSpPr>
            <a:spLocks noGrp="1"/>
          </p:cNvSpPr>
          <p:nvPr>
            <p:ph type="title"/>
          </p:nvPr>
        </p:nvSpPr>
        <p:spPr>
          <a:xfrm>
            <a:off x="107167" y="2089675"/>
            <a:ext cx="4750230" cy="2661138"/>
          </a:xfrm>
        </p:spPr>
        <p:txBody>
          <a:bodyPr vert="horz" lIns="91440" tIns="45720" rIns="91440" bIns="45720" rtlCol="0" anchor="ctr">
            <a:normAutofit/>
          </a:bodyPr>
          <a:lstStyle/>
          <a:p>
            <a:pPr algn="ctr"/>
            <a:r>
              <a:rPr lang="en-US" sz="5400" dirty="0">
                <a:solidFill>
                  <a:srgbClr val="FFFFFF"/>
                </a:solidFill>
              </a:rPr>
              <a:t>When to Refer to AHF program?</a:t>
            </a:r>
          </a:p>
        </p:txBody>
      </p:sp>
      <p:sp>
        <p:nvSpPr>
          <p:cNvPr id="21531" name="Rectangle 21530">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Heart Failure – The Early Career Voice, 59% OFF">
            <a:extLst>
              <a:ext uri="{FF2B5EF4-FFF2-40B4-BE49-F238E27FC236}">
                <a16:creationId xmlns:a16="http://schemas.microsoft.com/office/drawing/2014/main" id="{83E584A8-B643-4CA2-0246-13B92D7BFF5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76090" y="640079"/>
            <a:ext cx="6279465" cy="409735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B6DA7D-B6CC-5746-D1BC-9082FEDAAE2A}"/>
              </a:ext>
            </a:extLst>
          </p:cNvPr>
          <p:cNvSpPr txBox="1"/>
          <p:nvPr/>
        </p:nvSpPr>
        <p:spPr>
          <a:xfrm>
            <a:off x="5221324" y="6590945"/>
            <a:ext cx="1729666" cy="215444"/>
          </a:xfrm>
          <a:prstGeom prst="rect">
            <a:avLst/>
          </a:prstGeom>
          <a:noFill/>
        </p:spPr>
        <p:txBody>
          <a:bodyPr wrap="square">
            <a:spAutoFit/>
          </a:bodyPr>
          <a:lstStyle/>
          <a:p>
            <a:r>
              <a:rPr lang="en-US" sz="800" dirty="0"/>
              <a:t>AHA scientific statement 2021</a:t>
            </a:r>
          </a:p>
        </p:txBody>
      </p:sp>
    </p:spTree>
    <p:extLst>
      <p:ext uri="{BB962C8B-B14F-4D97-AF65-F5344CB8AC3E}">
        <p14:creationId xmlns:p14="http://schemas.microsoft.com/office/powerpoint/2010/main" val="2651986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3" name="Picture 1946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465" name="Picture 1946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9467" name="Picture 1946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9469" name="Rectangle 1946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471" name="Rectangle 1947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473" name="Picture 1947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9475" name="Picture 1947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477" name="Rectangle 1947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79" name="Picture 1947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9481" name="Rectangle 1948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2918FE-8417-6929-FFC1-5699F32C82EF}"/>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en-US" sz="4000" dirty="0">
                <a:solidFill>
                  <a:srgbClr val="FFFFFF"/>
                </a:solidFill>
              </a:rPr>
              <a:t>The golden window of referral</a:t>
            </a:r>
          </a:p>
        </p:txBody>
      </p:sp>
      <p:sp>
        <p:nvSpPr>
          <p:cNvPr id="19483" name="Rectangle 1948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a:extLst>
              <a:ext uri="{FF2B5EF4-FFF2-40B4-BE49-F238E27FC236}">
                <a16:creationId xmlns:a16="http://schemas.microsoft.com/office/drawing/2014/main" id="{BDFF1959-E4DF-23D3-24C3-9C47A62B7A8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593085" y="2018286"/>
            <a:ext cx="5629268" cy="281463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DC6D3B-1670-FDCA-3E21-BF9872E328CD}"/>
              </a:ext>
            </a:extLst>
          </p:cNvPr>
          <p:cNvSpPr txBox="1"/>
          <p:nvPr/>
        </p:nvSpPr>
        <p:spPr>
          <a:xfrm>
            <a:off x="5221324" y="6590945"/>
            <a:ext cx="1729666" cy="215444"/>
          </a:xfrm>
          <a:prstGeom prst="rect">
            <a:avLst/>
          </a:prstGeom>
          <a:noFill/>
        </p:spPr>
        <p:txBody>
          <a:bodyPr wrap="square">
            <a:spAutoFit/>
          </a:bodyPr>
          <a:lstStyle/>
          <a:p>
            <a:r>
              <a:rPr lang="en-US" sz="800" dirty="0"/>
              <a:t>AHA scientific statement 2021</a:t>
            </a:r>
          </a:p>
        </p:txBody>
      </p:sp>
      <p:pic>
        <p:nvPicPr>
          <p:cNvPr id="4" name="Picture 2">
            <a:extLst>
              <a:ext uri="{FF2B5EF4-FFF2-40B4-BE49-F238E27FC236}">
                <a16:creationId xmlns:a16="http://schemas.microsoft.com/office/drawing/2014/main" id="{279FE9EC-BCEE-7AC9-DF85-9542D295CC7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20566" y="5053558"/>
            <a:ext cx="2696664" cy="175283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eart Failure – The Early Career Voice, 59% OFF">
            <a:extLst>
              <a:ext uri="{FF2B5EF4-FFF2-40B4-BE49-F238E27FC236}">
                <a16:creationId xmlns:a16="http://schemas.microsoft.com/office/drawing/2014/main" id="{750BE75D-CC98-BF0A-385E-5B7D7A3A6E1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357470" y="3805526"/>
            <a:ext cx="2029878" cy="132449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45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9" name="Picture 1843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441" name="Picture 18440">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8443" name="Picture 18442">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445" name="Rectangle 18444">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447" name="Rectangle 18446">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8449" name="Picture 18448">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8451" name="Picture 18450">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53" name="Rectangle 18452">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55" name="Picture 18454">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457" name="Rectangle 18456">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27DF8F-E95A-59AD-6BE1-1EF67FC51E73}"/>
              </a:ext>
            </a:extLst>
          </p:cNvPr>
          <p:cNvSpPr>
            <a:spLocks noGrp="1"/>
          </p:cNvSpPr>
          <p:nvPr>
            <p:ph type="title"/>
          </p:nvPr>
        </p:nvSpPr>
        <p:spPr>
          <a:xfrm>
            <a:off x="680321" y="2063262"/>
            <a:ext cx="4170647" cy="2661138"/>
          </a:xfrm>
        </p:spPr>
        <p:txBody>
          <a:bodyPr vert="horz" lIns="91440" tIns="45720" rIns="91440" bIns="45720" rtlCol="0" anchor="ctr">
            <a:normAutofit/>
          </a:bodyPr>
          <a:lstStyle/>
          <a:p>
            <a:pPr algn="ctr"/>
            <a:r>
              <a:rPr lang="en-US" sz="4000" dirty="0">
                <a:solidFill>
                  <a:srgbClr val="FFFFFF"/>
                </a:solidFill>
              </a:rPr>
              <a:t>AHF Program. Behind the Curtain</a:t>
            </a:r>
          </a:p>
        </p:txBody>
      </p:sp>
      <p:sp>
        <p:nvSpPr>
          <p:cNvPr id="18459" name="Rectangle 18458">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5E13EDDB-E8E8-48FA-B106-7C63838D80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23840" y="719499"/>
            <a:ext cx="6196538" cy="543746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C64FEF-91D1-05CE-9C61-EDB5707CC730}"/>
              </a:ext>
            </a:extLst>
          </p:cNvPr>
          <p:cNvSpPr txBox="1"/>
          <p:nvPr/>
        </p:nvSpPr>
        <p:spPr>
          <a:xfrm>
            <a:off x="5221324" y="6590945"/>
            <a:ext cx="1729666" cy="215444"/>
          </a:xfrm>
          <a:prstGeom prst="rect">
            <a:avLst/>
          </a:prstGeom>
          <a:noFill/>
        </p:spPr>
        <p:txBody>
          <a:bodyPr wrap="square">
            <a:spAutoFit/>
          </a:bodyPr>
          <a:lstStyle/>
          <a:p>
            <a:r>
              <a:rPr lang="en-US" sz="800" dirty="0"/>
              <a:t>AHA scientific statement 2021</a:t>
            </a:r>
          </a:p>
        </p:txBody>
      </p:sp>
    </p:spTree>
    <p:extLst>
      <p:ext uri="{BB962C8B-B14F-4D97-AF65-F5344CB8AC3E}">
        <p14:creationId xmlns:p14="http://schemas.microsoft.com/office/powerpoint/2010/main" val="50093226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B007-B3C9-317C-7D95-2D0EF8F5A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C13BF-D763-BD43-3665-6E9159FF1B54}"/>
              </a:ext>
            </a:extLst>
          </p:cNvPr>
          <p:cNvSpPr>
            <a:spLocks noGrp="1"/>
          </p:cNvSpPr>
          <p:nvPr>
            <p:ph type="title"/>
          </p:nvPr>
        </p:nvSpPr>
        <p:spPr/>
        <p:txBody>
          <a:bodyPr/>
          <a:lstStyle/>
          <a:p>
            <a:r>
              <a:rPr lang="en-US" dirty="0"/>
              <a:t>Guide to Recommendations</a:t>
            </a:r>
          </a:p>
        </p:txBody>
      </p:sp>
      <p:sp>
        <p:nvSpPr>
          <p:cNvPr id="4" name="TextBox 3">
            <a:extLst>
              <a:ext uri="{FF2B5EF4-FFF2-40B4-BE49-F238E27FC236}">
                <a16:creationId xmlns:a16="http://schemas.microsoft.com/office/drawing/2014/main" id="{52EB7AEE-D947-626D-5659-CA92DC4418DA}"/>
              </a:ext>
            </a:extLst>
          </p:cNvPr>
          <p:cNvSpPr txBox="1"/>
          <p:nvPr/>
        </p:nvSpPr>
        <p:spPr>
          <a:xfrm>
            <a:off x="680321" y="6580127"/>
            <a:ext cx="1476830" cy="215444"/>
          </a:xfrm>
          <a:prstGeom prst="rect">
            <a:avLst/>
          </a:prstGeom>
          <a:noFill/>
        </p:spPr>
        <p:txBody>
          <a:bodyPr wrap="square">
            <a:spAutoFit/>
          </a:bodyPr>
          <a:lstStyle/>
          <a:p>
            <a:r>
              <a:rPr lang="en-US" sz="800"/>
              <a:t>ESC</a:t>
            </a:r>
            <a:endParaRPr lang="en-US" sz="800" dirty="0"/>
          </a:p>
        </p:txBody>
      </p:sp>
      <p:pic>
        <p:nvPicPr>
          <p:cNvPr id="7" name="Picture 6" descr="graphic">
            <a:extLst>
              <a:ext uri="{FF2B5EF4-FFF2-40B4-BE49-F238E27FC236}">
                <a16:creationId xmlns:a16="http://schemas.microsoft.com/office/drawing/2014/main" id="{B5448333-C939-3D22-C8F6-9D0517E291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2827" y="2733368"/>
            <a:ext cx="5809335" cy="2861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aphic">
            <a:extLst>
              <a:ext uri="{FF2B5EF4-FFF2-40B4-BE49-F238E27FC236}">
                <a16:creationId xmlns:a16="http://schemas.microsoft.com/office/drawing/2014/main" id="{61A3DFBE-96CA-E176-6079-4B7EA11EA6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25553" y="2538172"/>
            <a:ext cx="5331478" cy="326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5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CA9E-F475-B747-0D09-870F3E78B745}"/>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C74F787C-4125-D9E6-FD57-684FADED6F44}"/>
              </a:ext>
            </a:extLst>
          </p:cNvPr>
          <p:cNvSpPr>
            <a:spLocks noGrp="1"/>
          </p:cNvSpPr>
          <p:nvPr>
            <p:ph idx="1"/>
          </p:nvPr>
        </p:nvSpPr>
        <p:spPr>
          <a:xfrm>
            <a:off x="680321" y="2336872"/>
            <a:ext cx="9804799" cy="3454327"/>
          </a:xfrm>
        </p:spPr>
        <p:txBody>
          <a:bodyPr>
            <a:noAutofit/>
          </a:bodyPr>
          <a:lstStyle/>
          <a:p>
            <a:pPr marL="0" indent="0">
              <a:buNone/>
            </a:pPr>
            <a:r>
              <a:rPr lang="en-US" sz="1600" dirty="0"/>
              <a:t>35 </a:t>
            </a:r>
            <a:r>
              <a:rPr lang="en-US" sz="1600" dirty="0" err="1"/>
              <a:t>yo</a:t>
            </a:r>
            <a:r>
              <a:rPr lang="en-US" sz="1600" dirty="0"/>
              <a:t> woman presents with </a:t>
            </a:r>
            <a:r>
              <a:rPr lang="en-US" sz="1600" dirty="0" err="1"/>
              <a:t>HFrEF</a:t>
            </a:r>
            <a:r>
              <a:rPr lang="en-US" sz="1600" dirty="0"/>
              <a:t> and nonischemic cardiomyopathy. Her older sister also had this condition. One year ago, where she went to the emergency department for swelling of her lips which required an IV medication. Three months ago, she was found to have a painful breast lesion which is still being evaluated. She appears compensated on examination but is breathless at 2 blocks. Blood pressure is 120/75 and HR 54. Her labs are notable for a normal Na, K, Cr and a NT-</a:t>
            </a:r>
            <a:r>
              <a:rPr lang="en-US" sz="1600" dirty="0" err="1"/>
              <a:t>proBNP</a:t>
            </a:r>
            <a:r>
              <a:rPr lang="en-US" sz="1600" dirty="0"/>
              <a:t> of 1300. Which of the following medications should be started now?</a:t>
            </a:r>
          </a:p>
          <a:p>
            <a:pPr marL="0" indent="0">
              <a:buNone/>
            </a:pPr>
            <a:r>
              <a:rPr lang="en-US" sz="1600" dirty="0"/>
              <a:t>A. Sacubitril/valsartan (ARNI)</a:t>
            </a:r>
          </a:p>
          <a:p>
            <a:pPr marL="0" indent="0">
              <a:buNone/>
            </a:pPr>
            <a:r>
              <a:rPr lang="en-US" sz="1600" dirty="0"/>
              <a:t>B. Enalapril</a:t>
            </a:r>
          </a:p>
          <a:p>
            <a:pPr marL="0" indent="0">
              <a:buNone/>
            </a:pPr>
            <a:r>
              <a:rPr lang="en-US" sz="1600" dirty="0"/>
              <a:t>C. Valsartan</a:t>
            </a:r>
          </a:p>
          <a:p>
            <a:pPr marL="0" indent="0">
              <a:buNone/>
            </a:pPr>
            <a:r>
              <a:rPr lang="en-US" sz="1600" dirty="0"/>
              <a:t>D. Carvedilol</a:t>
            </a:r>
          </a:p>
          <a:p>
            <a:pPr marL="0" indent="0">
              <a:buNone/>
            </a:pPr>
            <a:r>
              <a:rPr lang="en-US" sz="1600" dirty="0"/>
              <a:t>E. Spironolactone</a:t>
            </a:r>
          </a:p>
          <a:p>
            <a:endParaRPr lang="en-US" sz="1600" dirty="0"/>
          </a:p>
        </p:txBody>
      </p:sp>
    </p:spTree>
    <p:extLst>
      <p:ext uri="{BB962C8B-B14F-4D97-AF65-F5344CB8AC3E}">
        <p14:creationId xmlns:p14="http://schemas.microsoft.com/office/powerpoint/2010/main" val="97487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EAE7-C135-4F63-50B3-1E73D868D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F4372-76D6-BE00-479D-5F720CDE4A68}"/>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A2F563C1-367C-71BD-6EEE-86D8EBB8F44C}"/>
              </a:ext>
            </a:extLst>
          </p:cNvPr>
          <p:cNvSpPr>
            <a:spLocks noGrp="1"/>
          </p:cNvSpPr>
          <p:nvPr>
            <p:ph idx="1"/>
          </p:nvPr>
        </p:nvSpPr>
        <p:spPr>
          <a:xfrm>
            <a:off x="680321" y="2336872"/>
            <a:ext cx="9804799" cy="3454327"/>
          </a:xfrm>
        </p:spPr>
        <p:txBody>
          <a:bodyPr>
            <a:noAutofit/>
          </a:bodyPr>
          <a:lstStyle/>
          <a:p>
            <a:pPr marL="0" indent="0">
              <a:buNone/>
            </a:pPr>
            <a:r>
              <a:rPr lang="en-US" sz="1600" dirty="0"/>
              <a:t>Which of the following is true regarding beta-blockers (BBL) in </a:t>
            </a:r>
            <a:r>
              <a:rPr lang="en-US" sz="1600" dirty="0" err="1"/>
              <a:t>HFrEF</a:t>
            </a:r>
            <a:r>
              <a:rPr lang="en-US" sz="1600" dirty="0"/>
              <a:t>?</a:t>
            </a:r>
          </a:p>
          <a:p>
            <a:pPr marL="0" indent="0">
              <a:buNone/>
            </a:pPr>
            <a:r>
              <a:rPr lang="en-US" sz="1600" dirty="0"/>
              <a:t>A. Favorable LV reverse remodeling may occur 1 year or longer after BBL are started. </a:t>
            </a:r>
          </a:p>
          <a:p>
            <a:pPr marL="0" indent="0">
              <a:buNone/>
            </a:pPr>
            <a:r>
              <a:rPr lang="en-US" sz="1600" dirty="0"/>
              <a:t>B. If the LVEF does not increase at all, the BBL should be stopped even if patient is otherwise tolerating them</a:t>
            </a:r>
          </a:p>
          <a:p>
            <a:pPr marL="0" indent="0">
              <a:buNone/>
            </a:pPr>
            <a:r>
              <a:rPr lang="en-US" sz="1600" dirty="0"/>
              <a:t>C. If a patient is already on atenolol for hypertension and develops </a:t>
            </a:r>
            <a:r>
              <a:rPr lang="en-US" sz="1600" dirty="0" err="1"/>
              <a:t>HFrEF</a:t>
            </a:r>
            <a:r>
              <a:rPr lang="en-US" sz="1600" dirty="0"/>
              <a:t>, continuing that medication is reasonable</a:t>
            </a:r>
          </a:p>
          <a:p>
            <a:pPr marL="0" indent="0">
              <a:buNone/>
            </a:pPr>
            <a:r>
              <a:rPr lang="en-US" sz="1600" dirty="0"/>
              <a:t>D. In patients with new-onset </a:t>
            </a:r>
            <a:r>
              <a:rPr lang="en-US" sz="1600" dirty="0" err="1"/>
              <a:t>HFrEF</a:t>
            </a:r>
            <a:r>
              <a:rPr lang="en-US" sz="1600" dirty="0"/>
              <a:t>, BBL should be started after hospital discharge once clinical stability is confirmed in the ambulatory setting</a:t>
            </a:r>
          </a:p>
          <a:p>
            <a:pPr marL="0" indent="0">
              <a:buNone/>
            </a:pPr>
            <a:r>
              <a:rPr lang="en-US" sz="1600" dirty="0"/>
              <a:t>E. The average increase in LVEF with Beta-Blockers for all-comers with </a:t>
            </a:r>
            <a:r>
              <a:rPr lang="en-US" sz="1600" dirty="0" err="1"/>
              <a:t>HFrEF</a:t>
            </a:r>
            <a:r>
              <a:rPr lang="en-US" sz="1600" dirty="0"/>
              <a:t> is an absolute 20% increase. </a:t>
            </a:r>
          </a:p>
          <a:p>
            <a:endParaRPr lang="en-US" sz="1600" dirty="0"/>
          </a:p>
        </p:txBody>
      </p:sp>
    </p:spTree>
    <p:extLst>
      <p:ext uri="{BB962C8B-B14F-4D97-AF65-F5344CB8AC3E}">
        <p14:creationId xmlns:p14="http://schemas.microsoft.com/office/powerpoint/2010/main" val="397332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05" name="Picture 410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107" name="Picture 410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109" name="Rectangle 410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1" name="Rectangle 411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13" name="Picture 411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4115" name="Picture 411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17" name="Rectangle 411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9" name="Picture 411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121" name="Rectangle 412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ABE929D-6BB3-1A06-5D93-2F2A1161E035}"/>
              </a:ext>
            </a:extLst>
          </p:cNvPr>
          <p:cNvSpPr>
            <a:spLocks noGrp="1"/>
          </p:cNvSpPr>
          <p:nvPr>
            <p:ph type="title"/>
          </p:nvPr>
        </p:nvSpPr>
        <p:spPr>
          <a:xfrm>
            <a:off x="100739" y="2063262"/>
            <a:ext cx="4757980" cy="2661138"/>
          </a:xfrm>
        </p:spPr>
        <p:txBody>
          <a:bodyPr vert="horz" lIns="91440" tIns="45720" rIns="91440" bIns="45720" rtlCol="0" anchor="ctr">
            <a:normAutofit/>
          </a:bodyPr>
          <a:lstStyle/>
          <a:p>
            <a:pPr algn="ctr"/>
            <a:r>
              <a:rPr lang="en-US" sz="2000" dirty="0">
                <a:solidFill>
                  <a:srgbClr val="FFFFFF"/>
                </a:solidFill>
              </a:rPr>
              <a:t>Classification and serial classification by LVEF</a:t>
            </a:r>
          </a:p>
        </p:txBody>
      </p:sp>
      <p:sp>
        <p:nvSpPr>
          <p:cNvPr id="4123" name="Rectangle 412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5CF35938-F91E-FBE5-F41F-095BAD05DBE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73558" y="955591"/>
            <a:ext cx="4668322"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3216B8-F9CA-EEB6-281E-E07170BA4176}"/>
              </a:ext>
            </a:extLst>
          </p:cNvPr>
          <p:cNvSpPr txBox="1"/>
          <p:nvPr/>
        </p:nvSpPr>
        <p:spPr>
          <a:xfrm>
            <a:off x="6096000" y="3641631"/>
            <a:ext cx="2119715" cy="584775"/>
          </a:xfrm>
          <a:prstGeom prst="rect">
            <a:avLst/>
          </a:prstGeom>
          <a:noFill/>
        </p:spPr>
        <p:txBody>
          <a:bodyPr wrap="square" rtlCol="0">
            <a:spAutoFit/>
          </a:bodyPr>
          <a:lstStyle/>
          <a:p>
            <a:r>
              <a:rPr lang="en-US" sz="800" b="0" dirty="0">
                <a:solidFill>
                  <a:srgbClr val="2A2624"/>
                </a:solidFill>
                <a:latin typeface="HelveticaNeue" panose="02000503000000020004" pitchFamily="2" charset="0"/>
              </a:rPr>
              <a:t>Evidence of spontaneous or provokable increased LV filling pressures (</a:t>
            </a:r>
            <a:r>
              <a:rPr lang="en-US" sz="800" b="0" dirty="0" err="1">
                <a:solidFill>
                  <a:srgbClr val="2A2624"/>
                </a:solidFill>
                <a:latin typeface="HelveticaNeue" panose="02000503000000020004" pitchFamily="2" charset="0"/>
              </a:rPr>
              <a:t>eg</a:t>
            </a:r>
            <a:r>
              <a:rPr lang="en-US" sz="800" b="0" dirty="0">
                <a:solidFill>
                  <a:srgbClr val="2A2624"/>
                </a:solidFill>
                <a:latin typeface="HelveticaNeue" panose="02000503000000020004" pitchFamily="2" charset="0"/>
              </a:rPr>
              <a:t>, elevated natriuretic peptide, noninvasive and invasive hemodynamic measurement)</a:t>
            </a:r>
            <a:endParaRPr lang="en-US" sz="800" dirty="0"/>
          </a:p>
        </p:txBody>
      </p:sp>
      <p:sp>
        <p:nvSpPr>
          <p:cNvPr id="6" name="TextBox 5">
            <a:extLst>
              <a:ext uri="{FF2B5EF4-FFF2-40B4-BE49-F238E27FC236}">
                <a16:creationId xmlns:a16="http://schemas.microsoft.com/office/drawing/2014/main" id="{AEDE816D-4EF6-20C8-5DCC-27EEDD05FEF7}"/>
              </a:ext>
            </a:extLst>
          </p:cNvPr>
          <p:cNvSpPr txBox="1"/>
          <p:nvPr/>
        </p:nvSpPr>
        <p:spPr>
          <a:xfrm>
            <a:off x="6068087" y="5282689"/>
            <a:ext cx="2119715" cy="584775"/>
          </a:xfrm>
          <a:prstGeom prst="rect">
            <a:avLst/>
          </a:prstGeom>
          <a:noFill/>
        </p:spPr>
        <p:txBody>
          <a:bodyPr wrap="square" rtlCol="0">
            <a:spAutoFit/>
          </a:bodyPr>
          <a:lstStyle/>
          <a:p>
            <a:r>
              <a:rPr lang="en-US" sz="800" b="0" dirty="0">
                <a:solidFill>
                  <a:srgbClr val="2A2624"/>
                </a:solidFill>
                <a:latin typeface="HelveticaNeue" panose="02000503000000020004" pitchFamily="2" charset="0"/>
              </a:rPr>
              <a:t>Evidence of spontaneous or provokable increased LV filling pressures (</a:t>
            </a:r>
            <a:r>
              <a:rPr lang="en-US" sz="800" b="0" dirty="0" err="1">
                <a:solidFill>
                  <a:srgbClr val="2A2624"/>
                </a:solidFill>
                <a:latin typeface="HelveticaNeue" panose="02000503000000020004" pitchFamily="2" charset="0"/>
              </a:rPr>
              <a:t>eg</a:t>
            </a:r>
            <a:r>
              <a:rPr lang="en-US" sz="800" b="0" dirty="0">
                <a:solidFill>
                  <a:srgbClr val="2A2624"/>
                </a:solidFill>
                <a:latin typeface="HelveticaNeue" panose="02000503000000020004" pitchFamily="2" charset="0"/>
              </a:rPr>
              <a:t>, elevated natriuretic peptide, noninvasive and invasive hemodynamic measurement)</a:t>
            </a:r>
            <a:endParaRPr lang="en-US" sz="800" dirty="0"/>
          </a:p>
        </p:txBody>
      </p:sp>
      <p:sp>
        <p:nvSpPr>
          <p:cNvPr id="7" name="TextBox 6">
            <a:extLst>
              <a:ext uri="{FF2B5EF4-FFF2-40B4-BE49-F238E27FC236}">
                <a16:creationId xmlns:a16="http://schemas.microsoft.com/office/drawing/2014/main" id="{4FCF900B-F3B4-3DD3-676A-84D7AF67CE30}"/>
              </a:ext>
            </a:extLst>
          </p:cNvPr>
          <p:cNvSpPr txBox="1"/>
          <p:nvPr/>
        </p:nvSpPr>
        <p:spPr>
          <a:xfrm>
            <a:off x="5210688" y="6539207"/>
            <a:ext cx="1476830" cy="215444"/>
          </a:xfrm>
          <a:prstGeom prst="rect">
            <a:avLst/>
          </a:prstGeom>
          <a:noFill/>
        </p:spPr>
        <p:txBody>
          <a:bodyPr wrap="square">
            <a:spAutoFit/>
          </a:bodyPr>
          <a:lstStyle/>
          <a:p>
            <a:r>
              <a:rPr lang="en-US" sz="800" dirty="0"/>
              <a:t>ACC/AHA guidelines 2022</a:t>
            </a:r>
          </a:p>
        </p:txBody>
      </p:sp>
      <p:sp>
        <p:nvSpPr>
          <p:cNvPr id="8" name="TextBox 7">
            <a:extLst>
              <a:ext uri="{FF2B5EF4-FFF2-40B4-BE49-F238E27FC236}">
                <a16:creationId xmlns:a16="http://schemas.microsoft.com/office/drawing/2014/main" id="{EF2021DF-6F14-E691-E8D1-B95FEFDAEA90}"/>
              </a:ext>
            </a:extLst>
          </p:cNvPr>
          <p:cNvSpPr txBox="1"/>
          <p:nvPr/>
        </p:nvSpPr>
        <p:spPr>
          <a:xfrm>
            <a:off x="5210687" y="6304262"/>
            <a:ext cx="5343659" cy="276999"/>
          </a:xfrm>
          <a:prstGeom prst="rect">
            <a:avLst/>
          </a:prstGeom>
          <a:noFill/>
        </p:spPr>
        <p:txBody>
          <a:bodyPr wrap="square">
            <a:spAutoFit/>
          </a:bodyPr>
          <a:lstStyle/>
          <a:p>
            <a:r>
              <a:rPr lang="en-US" sz="1200" dirty="0"/>
              <a:t>* Limited evidence for treatment guide. Treat as HFmrEF or HFpEF?</a:t>
            </a:r>
          </a:p>
        </p:txBody>
      </p:sp>
    </p:spTree>
    <p:extLst>
      <p:ext uri="{BB962C8B-B14F-4D97-AF65-F5344CB8AC3E}">
        <p14:creationId xmlns:p14="http://schemas.microsoft.com/office/powerpoint/2010/main" val="95552640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29" name="Picture 5128">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131" name="Picture 5130">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133" name="Rectangle 5132">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5" name="Rectangle 5134">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37" name="Rectangle 5136">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9" name="Picture 5138">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5141" name="Rectangle 5140">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43" name="Picture 5142">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5145" name="Rectangle 5144">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9ECC78-ECED-C834-30E4-EF545430B844}"/>
              </a:ext>
            </a:extLst>
          </p:cNvPr>
          <p:cNvSpPr>
            <a:spLocks noGrp="1"/>
          </p:cNvSpPr>
          <p:nvPr>
            <p:ph type="title"/>
          </p:nvPr>
        </p:nvSpPr>
        <p:spPr>
          <a:xfrm>
            <a:off x="108488" y="2063262"/>
            <a:ext cx="4786656" cy="2661138"/>
          </a:xfrm>
        </p:spPr>
        <p:txBody>
          <a:bodyPr vert="horz" lIns="91440" tIns="45720" rIns="91440" bIns="45720" rtlCol="0" anchor="ctr">
            <a:normAutofit/>
          </a:bodyPr>
          <a:lstStyle/>
          <a:p>
            <a:pPr algn="r"/>
            <a:r>
              <a:rPr lang="en-US" sz="2800" dirty="0"/>
              <a:t>Diagnostic algorithm for suspected HF</a:t>
            </a:r>
          </a:p>
        </p:txBody>
      </p:sp>
      <p:pic>
        <p:nvPicPr>
          <p:cNvPr id="5122" name="Picture 2">
            <a:extLst>
              <a:ext uri="{FF2B5EF4-FFF2-40B4-BE49-F238E27FC236}">
                <a16:creationId xmlns:a16="http://schemas.microsoft.com/office/drawing/2014/main" id="{A45A035C-C0F9-21E2-F65F-293536749E8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89493" y="252514"/>
            <a:ext cx="6704982" cy="635297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95070A-88CD-D383-1772-09DF92781640}"/>
              </a:ext>
            </a:extLst>
          </p:cNvPr>
          <p:cNvSpPr txBox="1"/>
          <p:nvPr/>
        </p:nvSpPr>
        <p:spPr>
          <a:xfrm>
            <a:off x="3234654" y="6564288"/>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302212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F748-4F4A-2412-BBC3-134E8D7EEFB5}"/>
              </a:ext>
            </a:extLst>
          </p:cNvPr>
          <p:cNvSpPr>
            <a:spLocks noGrp="1"/>
          </p:cNvSpPr>
          <p:nvPr>
            <p:ph type="title"/>
          </p:nvPr>
        </p:nvSpPr>
        <p:spPr>
          <a:xfrm>
            <a:off x="289266" y="753230"/>
            <a:ext cx="4136123" cy="1080938"/>
          </a:xfrm>
        </p:spPr>
        <p:txBody>
          <a:bodyPr>
            <a:normAutofit/>
          </a:bodyPr>
          <a:lstStyle/>
          <a:p>
            <a:pPr algn="ctr"/>
            <a:r>
              <a:rPr lang="en-US" sz="2400" dirty="0"/>
              <a:t>An Overview of</a:t>
            </a:r>
            <a:br>
              <a:rPr lang="en-US" sz="2400" dirty="0"/>
            </a:br>
            <a:r>
              <a:rPr lang="en-US" sz="2400" dirty="0"/>
              <a:t>HF Stages and Progression</a:t>
            </a:r>
          </a:p>
        </p:txBody>
      </p:sp>
      <p:pic>
        <p:nvPicPr>
          <p:cNvPr id="4" name="Picture 2">
            <a:extLst>
              <a:ext uri="{FF2B5EF4-FFF2-40B4-BE49-F238E27FC236}">
                <a16:creationId xmlns:a16="http://schemas.microsoft.com/office/drawing/2014/main" id="{10C42085-42A1-CB81-D7AF-A5A4A966A9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3185" y="609600"/>
            <a:ext cx="7228815" cy="469872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C7360D8-EC01-CD05-A667-CA80B321D305}"/>
              </a:ext>
            </a:extLst>
          </p:cNvPr>
          <p:cNvSpPr txBox="1"/>
          <p:nvPr/>
        </p:nvSpPr>
        <p:spPr>
          <a:xfrm>
            <a:off x="4956050" y="6561247"/>
            <a:ext cx="6141308" cy="215444"/>
          </a:xfrm>
          <a:prstGeom prst="rect">
            <a:avLst/>
          </a:prstGeom>
          <a:noFill/>
        </p:spPr>
        <p:txBody>
          <a:bodyPr wrap="square">
            <a:spAutoFit/>
          </a:bodyPr>
          <a:lstStyle/>
          <a:p>
            <a:r>
              <a:rPr lang="en-US" sz="800" dirty="0">
                <a:hlinkClick r:id="rId3" tooltip="Congestive heart failure (Greenwich, Conn.).">
                  <a:extLst>
                    <a:ext uri="{A12FA001-AC4F-418D-AE19-62706E023703}">
                      <ahyp:hlinkClr xmlns:ahyp="http://schemas.microsoft.com/office/drawing/2018/hyperlinkcolor" val="tx"/>
                    </a:ext>
                  </a:extLst>
                </a:hlinkClick>
              </a:rPr>
              <a:t>Congest Heart Fail.</a:t>
            </a:r>
            <a:r>
              <a:rPr lang="en-US" sz="800" dirty="0"/>
              <a:t> 2011 Jul-Aug;17(4):160-8. </a:t>
            </a:r>
            <a:r>
              <a:rPr lang="en-US" sz="800" dirty="0" err="1"/>
              <a:t>doi</a:t>
            </a:r>
            <a:r>
              <a:rPr lang="en-US" sz="800" dirty="0"/>
              <a:t>: 10.1111/j.1751-7133.2011.00246.x. </a:t>
            </a:r>
            <a:r>
              <a:rPr lang="en-US" sz="800" dirty="0" err="1"/>
              <a:t>Epub</a:t>
            </a:r>
            <a:r>
              <a:rPr lang="en-US" sz="800" dirty="0"/>
              <a:t> 2011 Jul 21</a:t>
            </a:r>
          </a:p>
        </p:txBody>
      </p:sp>
      <p:grpSp>
        <p:nvGrpSpPr>
          <p:cNvPr id="39" name="Group 38">
            <a:extLst>
              <a:ext uri="{FF2B5EF4-FFF2-40B4-BE49-F238E27FC236}">
                <a16:creationId xmlns:a16="http://schemas.microsoft.com/office/drawing/2014/main" id="{03A1F834-7605-9570-EC23-42CEB68329A4}"/>
              </a:ext>
            </a:extLst>
          </p:cNvPr>
          <p:cNvGrpSpPr/>
          <p:nvPr/>
        </p:nvGrpSpPr>
        <p:grpSpPr>
          <a:xfrm>
            <a:off x="-51006" y="1991167"/>
            <a:ext cx="4672617" cy="4866833"/>
            <a:chOff x="-51006" y="1991167"/>
            <a:chExt cx="4672617" cy="4866833"/>
          </a:xfrm>
        </p:grpSpPr>
        <p:grpSp>
          <p:nvGrpSpPr>
            <p:cNvPr id="23" name="Group 22">
              <a:extLst>
                <a:ext uri="{FF2B5EF4-FFF2-40B4-BE49-F238E27FC236}">
                  <a16:creationId xmlns:a16="http://schemas.microsoft.com/office/drawing/2014/main" id="{DCD1859E-FFCB-BE60-A96B-C6D4DF919135}"/>
                </a:ext>
              </a:extLst>
            </p:cNvPr>
            <p:cNvGrpSpPr/>
            <p:nvPr/>
          </p:nvGrpSpPr>
          <p:grpSpPr>
            <a:xfrm>
              <a:off x="-7133" y="1991167"/>
              <a:ext cx="4628744" cy="4866833"/>
              <a:chOff x="-7133" y="1991168"/>
              <a:chExt cx="4628744" cy="4866833"/>
            </a:xfrm>
          </p:grpSpPr>
          <p:sp>
            <p:nvSpPr>
              <p:cNvPr id="24" name="Freeform 23">
                <a:extLst>
                  <a:ext uri="{FF2B5EF4-FFF2-40B4-BE49-F238E27FC236}">
                    <a16:creationId xmlns:a16="http://schemas.microsoft.com/office/drawing/2014/main" id="{3F6C5775-445B-7454-036B-EB9CD72B7099}"/>
                  </a:ext>
                </a:extLst>
              </p:cNvPr>
              <p:cNvSpPr/>
              <p:nvPr/>
            </p:nvSpPr>
            <p:spPr>
              <a:xfrm>
                <a:off x="-7133" y="1991168"/>
                <a:ext cx="4628744" cy="1216710"/>
              </a:xfrm>
              <a:custGeom>
                <a:avLst/>
                <a:gdLst>
                  <a:gd name="connsiteX0" fmla="*/ 0 w 4628744"/>
                  <a:gd name="connsiteY0" fmla="*/ 1216708 h 1216708"/>
                  <a:gd name="connsiteX1" fmla="*/ 578593 w 4628744"/>
                  <a:gd name="connsiteY1" fmla="*/ 0 h 1216708"/>
                  <a:gd name="connsiteX2" fmla="*/ 4050151 w 4628744"/>
                  <a:gd name="connsiteY2" fmla="*/ 0 h 1216708"/>
                  <a:gd name="connsiteX3" fmla="*/ 4628744 w 4628744"/>
                  <a:gd name="connsiteY3" fmla="*/ 1216708 h 1216708"/>
                  <a:gd name="connsiteX4" fmla="*/ 0 w 4628744"/>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744" h="1216708">
                    <a:moveTo>
                      <a:pt x="4628744" y="1"/>
                    </a:moveTo>
                    <a:lnTo>
                      <a:pt x="4050151" y="1216707"/>
                    </a:lnTo>
                    <a:lnTo>
                      <a:pt x="578593" y="1216707"/>
                    </a:lnTo>
                    <a:lnTo>
                      <a:pt x="0" y="1"/>
                    </a:lnTo>
                    <a:lnTo>
                      <a:pt x="4628744" y="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2580" tIns="82551" rIns="892580" bIns="82551"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25" name="Freeform 24">
                <a:extLst>
                  <a:ext uri="{FF2B5EF4-FFF2-40B4-BE49-F238E27FC236}">
                    <a16:creationId xmlns:a16="http://schemas.microsoft.com/office/drawing/2014/main" id="{CCB8362A-DD66-AC9D-B3D3-DB2A728A6863}"/>
                  </a:ext>
                </a:extLst>
              </p:cNvPr>
              <p:cNvSpPr/>
              <p:nvPr/>
            </p:nvSpPr>
            <p:spPr>
              <a:xfrm>
                <a:off x="571459" y="3207876"/>
                <a:ext cx="3471559" cy="1216709"/>
              </a:xfrm>
              <a:custGeom>
                <a:avLst/>
                <a:gdLst>
                  <a:gd name="connsiteX0" fmla="*/ 0 w 3471558"/>
                  <a:gd name="connsiteY0" fmla="*/ 1216708 h 1216708"/>
                  <a:gd name="connsiteX1" fmla="*/ 578593 w 3471558"/>
                  <a:gd name="connsiteY1" fmla="*/ 0 h 1216708"/>
                  <a:gd name="connsiteX2" fmla="*/ 2892965 w 3471558"/>
                  <a:gd name="connsiteY2" fmla="*/ 0 h 1216708"/>
                  <a:gd name="connsiteX3" fmla="*/ 3471558 w 3471558"/>
                  <a:gd name="connsiteY3" fmla="*/ 1216708 h 1216708"/>
                  <a:gd name="connsiteX4" fmla="*/ 0 w 3471558"/>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558" h="1216708">
                    <a:moveTo>
                      <a:pt x="3471558" y="1"/>
                    </a:moveTo>
                    <a:lnTo>
                      <a:pt x="2892965" y="1216707"/>
                    </a:lnTo>
                    <a:lnTo>
                      <a:pt x="578593" y="1216707"/>
                    </a:lnTo>
                    <a:lnTo>
                      <a:pt x="0" y="1"/>
                    </a:lnTo>
                    <a:lnTo>
                      <a:pt x="3471558" y="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6263" tIns="78740" rIns="686263" bIns="78741"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
            <p:nvSpPr>
              <p:cNvPr id="26" name="Freeform 25">
                <a:extLst>
                  <a:ext uri="{FF2B5EF4-FFF2-40B4-BE49-F238E27FC236}">
                    <a16:creationId xmlns:a16="http://schemas.microsoft.com/office/drawing/2014/main" id="{0BCA44BB-F520-5134-5DC7-759529289CBF}"/>
                  </a:ext>
                </a:extLst>
              </p:cNvPr>
              <p:cNvSpPr/>
              <p:nvPr/>
            </p:nvSpPr>
            <p:spPr>
              <a:xfrm>
                <a:off x="1150052" y="4424585"/>
                <a:ext cx="2314373" cy="1216709"/>
              </a:xfrm>
              <a:custGeom>
                <a:avLst/>
                <a:gdLst>
                  <a:gd name="connsiteX0" fmla="*/ 0 w 2314372"/>
                  <a:gd name="connsiteY0" fmla="*/ 1216708 h 1216708"/>
                  <a:gd name="connsiteX1" fmla="*/ 578593 w 2314372"/>
                  <a:gd name="connsiteY1" fmla="*/ 0 h 1216708"/>
                  <a:gd name="connsiteX2" fmla="*/ 1735779 w 2314372"/>
                  <a:gd name="connsiteY2" fmla="*/ 0 h 1216708"/>
                  <a:gd name="connsiteX3" fmla="*/ 2314372 w 2314372"/>
                  <a:gd name="connsiteY3" fmla="*/ 1216708 h 1216708"/>
                  <a:gd name="connsiteX4" fmla="*/ 0 w 2314372"/>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372" h="1216708">
                    <a:moveTo>
                      <a:pt x="2314372" y="0"/>
                    </a:moveTo>
                    <a:lnTo>
                      <a:pt x="1735779" y="1216708"/>
                    </a:lnTo>
                    <a:lnTo>
                      <a:pt x="578593" y="1216708"/>
                    </a:lnTo>
                    <a:lnTo>
                      <a:pt x="0" y="0"/>
                    </a:lnTo>
                    <a:lnTo>
                      <a:pt x="231437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086" tIns="52070" rIns="457085" bIns="52071" numCol="1" spcCol="1270" anchor="ctr" anchorCtr="0">
                <a:noAutofit/>
              </a:bodyPr>
              <a:lstStyle/>
              <a:p>
                <a:pPr marL="0" lvl="0" indent="0" algn="ctr" defTabSz="1822450">
                  <a:lnSpc>
                    <a:spcPct val="90000"/>
                  </a:lnSpc>
                  <a:spcBef>
                    <a:spcPct val="0"/>
                  </a:spcBef>
                  <a:spcAft>
                    <a:spcPct val="35000"/>
                  </a:spcAft>
                  <a:buNone/>
                </a:pPr>
                <a:endParaRPr lang="en-US" sz="4100" kern="1200" dirty="0"/>
              </a:p>
            </p:txBody>
          </p:sp>
          <p:sp>
            <p:nvSpPr>
              <p:cNvPr id="27" name="Freeform 26">
                <a:extLst>
                  <a:ext uri="{FF2B5EF4-FFF2-40B4-BE49-F238E27FC236}">
                    <a16:creationId xmlns:a16="http://schemas.microsoft.com/office/drawing/2014/main" id="{D618FB3F-90C2-67E3-12D1-A11DD70CE459}"/>
                  </a:ext>
                </a:extLst>
              </p:cNvPr>
              <p:cNvSpPr/>
              <p:nvPr/>
            </p:nvSpPr>
            <p:spPr>
              <a:xfrm>
                <a:off x="1728645" y="5641293"/>
                <a:ext cx="1157187" cy="1216708"/>
              </a:xfrm>
              <a:custGeom>
                <a:avLst/>
                <a:gdLst>
                  <a:gd name="connsiteX0" fmla="*/ 0 w 1157186"/>
                  <a:gd name="connsiteY0" fmla="*/ 1216708 h 1216708"/>
                  <a:gd name="connsiteX1" fmla="*/ 578593 w 1157186"/>
                  <a:gd name="connsiteY1" fmla="*/ 0 h 1216708"/>
                  <a:gd name="connsiteX2" fmla="*/ 578593 w 1157186"/>
                  <a:gd name="connsiteY2" fmla="*/ 0 h 1216708"/>
                  <a:gd name="connsiteX3" fmla="*/ 1157186 w 1157186"/>
                  <a:gd name="connsiteY3" fmla="*/ 1216708 h 1216708"/>
                  <a:gd name="connsiteX4" fmla="*/ 0 w 1157186"/>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6" h="1216708">
                    <a:moveTo>
                      <a:pt x="1157186" y="0"/>
                    </a:moveTo>
                    <a:lnTo>
                      <a:pt x="578593" y="1216708"/>
                    </a:lnTo>
                    <a:lnTo>
                      <a:pt x="578593" y="1216708"/>
                    </a:lnTo>
                    <a:lnTo>
                      <a:pt x="0" y="0"/>
                    </a:lnTo>
                    <a:lnTo>
                      <a:pt x="1157186" y="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1"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sp>
          <p:nvSpPr>
            <p:cNvPr id="10" name="Rectangle 9">
              <a:extLst>
                <a:ext uri="{FF2B5EF4-FFF2-40B4-BE49-F238E27FC236}">
                  <a16:creationId xmlns:a16="http://schemas.microsoft.com/office/drawing/2014/main" id="{16CE4CC1-529B-70E0-D77F-D35BC79FD305}"/>
                </a:ext>
              </a:extLst>
            </p:cNvPr>
            <p:cNvSpPr>
              <a:spLocks noChangeArrowheads="1"/>
            </p:cNvSpPr>
            <p:nvPr/>
          </p:nvSpPr>
          <p:spPr bwMode="white">
            <a:xfrm>
              <a:off x="1639722" y="5397134"/>
              <a:ext cx="1356436" cy="106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lnSpc>
                  <a:spcPct val="90000"/>
                </a:lnSpc>
              </a:pPr>
              <a:br>
                <a:rPr lang="en-US" sz="2000" b="1" dirty="0">
                  <a:solidFill>
                    <a:srgbClr val="000000"/>
                  </a:solidFill>
                </a:rPr>
              </a:br>
              <a:r>
                <a:rPr lang="en-US" sz="1200" b="1" dirty="0">
                  <a:solidFill>
                    <a:srgbClr val="000000"/>
                  </a:solidFill>
                </a:rPr>
                <a:t>End Stage</a:t>
              </a:r>
            </a:p>
            <a:p>
              <a:pPr algn="ctr" eaLnBrk="1" hangingPunct="1">
                <a:lnSpc>
                  <a:spcPct val="90000"/>
                </a:lnSpc>
              </a:pPr>
              <a:r>
                <a:rPr lang="en-US" sz="800" dirty="0">
                  <a:solidFill>
                    <a:srgbClr val="000000"/>
                  </a:solidFill>
                </a:rPr>
                <a:t>Symptoms at rest</a:t>
              </a:r>
              <a:br>
                <a:rPr lang="en-US" sz="800" dirty="0">
                  <a:solidFill>
                    <a:srgbClr val="000000"/>
                  </a:solidFill>
                </a:rPr>
              </a:br>
              <a:r>
                <a:rPr lang="en-US" sz="800" dirty="0">
                  <a:solidFill>
                    <a:srgbClr val="000000"/>
                  </a:solidFill>
                </a:rPr>
                <a:t>despite </a:t>
              </a:r>
            </a:p>
            <a:p>
              <a:pPr algn="ctr" eaLnBrk="1" hangingPunct="1">
                <a:lnSpc>
                  <a:spcPct val="90000"/>
                </a:lnSpc>
              </a:pPr>
              <a:r>
                <a:rPr lang="en-US" sz="800" dirty="0">
                  <a:solidFill>
                    <a:srgbClr val="000000"/>
                  </a:solidFill>
                </a:rPr>
                <a:t>maximal </a:t>
              </a:r>
              <a:br>
                <a:rPr lang="en-US" sz="800" dirty="0">
                  <a:solidFill>
                    <a:srgbClr val="000000"/>
                  </a:solidFill>
                </a:rPr>
              </a:br>
              <a:r>
                <a:rPr lang="en-US" sz="800" dirty="0">
                  <a:solidFill>
                    <a:srgbClr val="000000"/>
                  </a:solidFill>
                </a:rPr>
                <a:t>medical </a:t>
              </a:r>
            </a:p>
            <a:p>
              <a:pPr algn="ctr" eaLnBrk="1" hangingPunct="1">
                <a:lnSpc>
                  <a:spcPct val="90000"/>
                </a:lnSpc>
              </a:pPr>
              <a:r>
                <a:rPr lang="en-US" sz="800" dirty="0">
                  <a:solidFill>
                    <a:srgbClr val="000000"/>
                  </a:solidFill>
                </a:rPr>
                <a:t>therapy</a:t>
              </a:r>
            </a:p>
          </p:txBody>
        </p:sp>
        <p:sp>
          <p:nvSpPr>
            <p:cNvPr id="12" name="Rectangle 7">
              <a:extLst>
                <a:ext uri="{FF2B5EF4-FFF2-40B4-BE49-F238E27FC236}">
                  <a16:creationId xmlns:a16="http://schemas.microsoft.com/office/drawing/2014/main" id="{D45D613C-318F-1E3F-13F2-1EFD46B41513}"/>
                </a:ext>
              </a:extLst>
            </p:cNvPr>
            <p:cNvSpPr>
              <a:spLocks noChangeArrowheads="1"/>
            </p:cNvSpPr>
            <p:nvPr/>
          </p:nvSpPr>
          <p:spPr bwMode="white">
            <a:xfrm>
              <a:off x="1396700" y="4535120"/>
              <a:ext cx="1821076"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1200" b="1" dirty="0">
                  <a:solidFill>
                    <a:srgbClr val="000000"/>
                  </a:solidFill>
                </a:rPr>
                <a:t>Symptomatic HF</a:t>
              </a:r>
            </a:p>
            <a:p>
              <a:pPr algn="ctr" eaLnBrk="1" hangingPunct="1">
                <a:lnSpc>
                  <a:spcPct val="85000"/>
                </a:lnSpc>
              </a:pPr>
              <a:r>
                <a:rPr lang="en-US" sz="800" dirty="0">
                  <a:solidFill>
                    <a:srgbClr val="000000"/>
                  </a:solidFill>
                </a:rPr>
                <a:t>Known structural heart disease</a:t>
              </a:r>
            </a:p>
            <a:p>
              <a:pPr algn="ctr" eaLnBrk="1" hangingPunct="1">
                <a:lnSpc>
                  <a:spcPct val="85000"/>
                </a:lnSpc>
              </a:pPr>
              <a:r>
                <a:rPr lang="en-US" sz="800" dirty="0">
                  <a:solidFill>
                    <a:srgbClr val="000000"/>
                  </a:solidFill>
                </a:rPr>
                <a:t>Shortness of breath and fatigue</a:t>
              </a:r>
            </a:p>
            <a:p>
              <a:pPr algn="ctr" eaLnBrk="1" hangingPunct="1">
                <a:lnSpc>
                  <a:spcPct val="85000"/>
                </a:lnSpc>
              </a:pPr>
              <a:r>
                <a:rPr lang="en-US" sz="800" dirty="0">
                  <a:solidFill>
                    <a:srgbClr val="000000"/>
                  </a:solidFill>
                </a:rPr>
                <a:t>Reduced exercise tolerance</a:t>
              </a:r>
            </a:p>
            <a:p>
              <a:pPr algn="ctr" eaLnBrk="1" hangingPunct="1">
                <a:lnSpc>
                  <a:spcPct val="85000"/>
                </a:lnSpc>
              </a:pPr>
              <a:r>
                <a:rPr lang="en-US" sz="800" dirty="0">
                  <a:solidFill>
                    <a:srgbClr val="000000"/>
                  </a:solidFill>
                </a:rPr>
                <a:t>(Current or previous symptoms)</a:t>
              </a:r>
            </a:p>
          </p:txBody>
        </p:sp>
        <p:sp>
          <p:nvSpPr>
            <p:cNvPr id="33" name="Rectangle 4">
              <a:extLst>
                <a:ext uri="{FF2B5EF4-FFF2-40B4-BE49-F238E27FC236}">
                  <a16:creationId xmlns:a16="http://schemas.microsoft.com/office/drawing/2014/main" id="{10193D05-92A5-CF6A-919D-4F0EB4C5CDCD}"/>
                </a:ext>
              </a:extLst>
            </p:cNvPr>
            <p:cNvSpPr>
              <a:spLocks noChangeArrowheads="1"/>
            </p:cNvSpPr>
            <p:nvPr/>
          </p:nvSpPr>
          <p:spPr bwMode="white">
            <a:xfrm>
              <a:off x="571459" y="2138201"/>
              <a:ext cx="3551090" cy="938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1200" b="1" dirty="0">
                  <a:solidFill>
                    <a:srgbClr val="000000"/>
                  </a:solidFill>
                </a:rPr>
                <a:t>At Risk</a:t>
              </a:r>
            </a:p>
            <a:p>
              <a:pPr algn="ctr" eaLnBrk="1" hangingPunct="1"/>
              <a:r>
                <a:rPr lang="en-US" sz="900" dirty="0">
                  <a:solidFill>
                    <a:srgbClr val="000000"/>
                  </a:solidFill>
                </a:rPr>
                <a:t>Hypertension, CAD, Diabetes mellitus, Metabolic syndrome, Structural heart disease, Exposure to cardiotoxic agents, Genetic variants for cardiomyopathy,</a:t>
              </a:r>
            </a:p>
            <a:p>
              <a:pPr algn="ctr" eaLnBrk="1" hangingPunct="1"/>
              <a:r>
                <a:rPr lang="en-US" sz="900" dirty="0">
                  <a:solidFill>
                    <a:srgbClr val="000000"/>
                  </a:solidFill>
                </a:rPr>
                <a:t>Family history of cardiomyopathy</a:t>
              </a:r>
            </a:p>
          </p:txBody>
        </p:sp>
        <p:sp>
          <p:nvSpPr>
            <p:cNvPr id="14" name="Rectangle 5">
              <a:extLst>
                <a:ext uri="{FF2B5EF4-FFF2-40B4-BE49-F238E27FC236}">
                  <a16:creationId xmlns:a16="http://schemas.microsoft.com/office/drawing/2014/main" id="{17AABE51-31E9-C043-6B97-1B4F8EB2514D}"/>
                </a:ext>
              </a:extLst>
            </p:cNvPr>
            <p:cNvSpPr>
              <a:spLocks noChangeArrowheads="1"/>
            </p:cNvSpPr>
            <p:nvPr/>
          </p:nvSpPr>
          <p:spPr bwMode="white">
            <a:xfrm>
              <a:off x="968794" y="3183028"/>
              <a:ext cx="2704796"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1200" b="1" dirty="0">
                  <a:solidFill>
                    <a:srgbClr val="000000"/>
                  </a:solidFill>
                </a:rPr>
                <a:t>Pre-HF</a:t>
              </a:r>
            </a:p>
            <a:p>
              <a:pPr algn="ctr" eaLnBrk="1" hangingPunct="1">
                <a:lnSpc>
                  <a:spcPct val="90000"/>
                </a:lnSpc>
              </a:pPr>
              <a:r>
                <a:rPr lang="en-US" sz="900" dirty="0">
                  <a:solidFill>
                    <a:srgbClr val="000000"/>
                  </a:solidFill>
                </a:rPr>
                <a:t>Reduced right or left ventricular dysfunction</a:t>
              </a:r>
            </a:p>
            <a:p>
              <a:pPr algn="ctr" eaLnBrk="1" hangingPunct="1">
                <a:lnSpc>
                  <a:spcPct val="90000"/>
                </a:lnSpc>
              </a:pPr>
              <a:r>
                <a:rPr lang="en-US" sz="900" dirty="0">
                  <a:solidFill>
                    <a:srgbClr val="000000"/>
                  </a:solidFill>
                </a:rPr>
                <a:t>Reduced EF or strain, ventricular hypertrophy,</a:t>
              </a:r>
            </a:p>
            <a:p>
              <a:pPr algn="ctr" eaLnBrk="1" hangingPunct="1">
                <a:lnSpc>
                  <a:spcPct val="90000"/>
                </a:lnSpc>
              </a:pPr>
              <a:r>
                <a:rPr lang="en-US" sz="900" dirty="0">
                  <a:solidFill>
                    <a:srgbClr val="000000"/>
                  </a:solidFill>
                </a:rPr>
                <a:t>Chamber enlargement, </a:t>
              </a:r>
            </a:p>
            <a:p>
              <a:pPr algn="ctr" eaLnBrk="1" hangingPunct="1">
                <a:lnSpc>
                  <a:spcPct val="90000"/>
                </a:lnSpc>
              </a:pPr>
              <a:r>
                <a:rPr lang="en-US" sz="900" dirty="0">
                  <a:solidFill>
                    <a:srgbClr val="000000"/>
                  </a:solidFill>
                </a:rPr>
                <a:t>Wall monition abnormalities</a:t>
              </a:r>
            </a:p>
            <a:p>
              <a:pPr algn="ctr" eaLnBrk="1" hangingPunct="1">
                <a:lnSpc>
                  <a:spcPct val="90000"/>
                </a:lnSpc>
              </a:pPr>
              <a:r>
                <a:rPr lang="en-US" sz="900" dirty="0">
                  <a:solidFill>
                    <a:srgbClr val="000000"/>
                  </a:solidFill>
                </a:rPr>
                <a:t>Asymptomatic valvular disease</a:t>
              </a:r>
            </a:p>
            <a:p>
              <a:pPr algn="ctr" eaLnBrk="1" hangingPunct="1">
                <a:lnSpc>
                  <a:spcPct val="90000"/>
                </a:lnSpc>
              </a:pPr>
              <a:r>
                <a:rPr lang="en-US" sz="900" dirty="0">
                  <a:solidFill>
                    <a:srgbClr val="000000"/>
                  </a:solidFill>
                </a:rPr>
                <a:t>Imaging evidence of increased filling pressures</a:t>
              </a:r>
            </a:p>
            <a:p>
              <a:pPr algn="ctr" eaLnBrk="1" hangingPunct="1">
                <a:lnSpc>
                  <a:spcPct val="90000"/>
                </a:lnSpc>
              </a:pPr>
              <a:r>
                <a:rPr lang="en-US" sz="900" dirty="0">
                  <a:solidFill>
                    <a:srgbClr val="000000"/>
                  </a:solidFill>
                </a:rPr>
                <a:t>Elevated BNP, persistently elevated troponin</a:t>
              </a:r>
            </a:p>
          </p:txBody>
        </p:sp>
        <p:sp>
          <p:nvSpPr>
            <p:cNvPr id="34" name="Text Box 11">
              <a:extLst>
                <a:ext uri="{FF2B5EF4-FFF2-40B4-BE49-F238E27FC236}">
                  <a16:creationId xmlns:a16="http://schemas.microsoft.com/office/drawing/2014/main" id="{D4CB3B3C-A751-355C-F46B-27DD67AD6741}"/>
                </a:ext>
              </a:extLst>
            </p:cNvPr>
            <p:cNvSpPr txBox="1">
              <a:spLocks noChangeArrowheads="1"/>
            </p:cNvSpPr>
            <p:nvPr/>
          </p:nvSpPr>
          <p:spPr bwMode="white">
            <a:xfrm>
              <a:off x="-51006" y="2461262"/>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t>A</a:t>
              </a:r>
            </a:p>
          </p:txBody>
        </p:sp>
        <p:sp>
          <p:nvSpPr>
            <p:cNvPr id="35" name="Text Box 12">
              <a:extLst>
                <a:ext uri="{FF2B5EF4-FFF2-40B4-BE49-F238E27FC236}">
                  <a16:creationId xmlns:a16="http://schemas.microsoft.com/office/drawing/2014/main" id="{92601EDF-C81B-ED6C-F597-71D314B08B81}"/>
                </a:ext>
              </a:extLst>
            </p:cNvPr>
            <p:cNvSpPr txBox="1">
              <a:spLocks noChangeArrowheads="1"/>
            </p:cNvSpPr>
            <p:nvPr/>
          </p:nvSpPr>
          <p:spPr bwMode="white">
            <a:xfrm>
              <a:off x="413260" y="3612471"/>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t>B</a:t>
              </a:r>
            </a:p>
          </p:txBody>
        </p:sp>
        <p:sp>
          <p:nvSpPr>
            <p:cNvPr id="36" name="Text Box 13">
              <a:extLst>
                <a:ext uri="{FF2B5EF4-FFF2-40B4-BE49-F238E27FC236}">
                  <a16:creationId xmlns:a16="http://schemas.microsoft.com/office/drawing/2014/main" id="{EEDE8A5A-B3EC-DE3B-F245-7F4119A9FF67}"/>
                </a:ext>
              </a:extLst>
            </p:cNvPr>
            <p:cNvSpPr txBox="1">
              <a:spLocks noChangeArrowheads="1"/>
            </p:cNvSpPr>
            <p:nvPr/>
          </p:nvSpPr>
          <p:spPr bwMode="white">
            <a:xfrm>
              <a:off x="889701" y="4687741"/>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t>C</a:t>
              </a:r>
            </a:p>
          </p:txBody>
        </p:sp>
        <p:sp>
          <p:nvSpPr>
            <p:cNvPr id="37" name="Text Box 14">
              <a:extLst>
                <a:ext uri="{FF2B5EF4-FFF2-40B4-BE49-F238E27FC236}">
                  <a16:creationId xmlns:a16="http://schemas.microsoft.com/office/drawing/2014/main" id="{69F8ECA6-514E-44D4-A886-5EFE2228B21E}"/>
                </a:ext>
              </a:extLst>
            </p:cNvPr>
            <p:cNvSpPr txBox="1">
              <a:spLocks noChangeArrowheads="1"/>
            </p:cNvSpPr>
            <p:nvPr/>
          </p:nvSpPr>
          <p:spPr bwMode="white">
            <a:xfrm>
              <a:off x="1415082" y="5784097"/>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t>D</a:t>
              </a:r>
            </a:p>
          </p:txBody>
        </p:sp>
      </p:grpSp>
      <p:sp>
        <p:nvSpPr>
          <p:cNvPr id="42" name="TextBox 41">
            <a:extLst>
              <a:ext uri="{FF2B5EF4-FFF2-40B4-BE49-F238E27FC236}">
                <a16:creationId xmlns:a16="http://schemas.microsoft.com/office/drawing/2014/main" id="{7E9BFB97-D140-4086-5A38-7F1D58022411}"/>
              </a:ext>
            </a:extLst>
          </p:cNvPr>
          <p:cNvSpPr txBox="1"/>
          <p:nvPr/>
        </p:nvSpPr>
        <p:spPr>
          <a:xfrm>
            <a:off x="102695" y="6541381"/>
            <a:ext cx="1476830" cy="215444"/>
          </a:xfrm>
          <a:prstGeom prst="rect">
            <a:avLst/>
          </a:prstGeom>
          <a:noFill/>
        </p:spPr>
        <p:txBody>
          <a:bodyPr wrap="square">
            <a:spAutoFit/>
          </a:bodyPr>
          <a:lstStyle/>
          <a:p>
            <a:r>
              <a:rPr lang="en-US" sz="800" dirty="0"/>
              <a:t>ACC/AHA guidelines 2022</a:t>
            </a:r>
          </a:p>
        </p:txBody>
      </p:sp>
    </p:spTree>
    <p:extLst>
      <p:ext uri="{BB962C8B-B14F-4D97-AF65-F5344CB8AC3E}">
        <p14:creationId xmlns:p14="http://schemas.microsoft.com/office/powerpoint/2010/main" val="113955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C37EDB-06A9-B718-40C2-C417125C4127}"/>
              </a:ext>
            </a:extLst>
          </p:cNvPr>
          <p:cNvSpPr>
            <a:spLocks noGrp="1"/>
          </p:cNvSpPr>
          <p:nvPr>
            <p:ph type="title"/>
          </p:nvPr>
        </p:nvSpPr>
        <p:spPr>
          <a:xfrm>
            <a:off x="77123" y="753230"/>
            <a:ext cx="4772289" cy="1080938"/>
          </a:xfrm>
        </p:spPr>
        <p:txBody>
          <a:bodyPr>
            <a:normAutofit/>
          </a:bodyPr>
          <a:lstStyle/>
          <a:p>
            <a:pPr algn="ctr"/>
            <a:r>
              <a:rPr lang="en-US" sz="2400" dirty="0"/>
              <a:t>Overview of HF Trials supporting Therapies Tailored to</a:t>
            </a:r>
            <a:br>
              <a:rPr lang="en-US" sz="2400" dirty="0"/>
            </a:br>
            <a:r>
              <a:rPr lang="en-US" sz="2400" dirty="0"/>
              <a:t>ACC/AHA Stages</a:t>
            </a:r>
          </a:p>
        </p:txBody>
      </p:sp>
      <p:pic>
        <p:nvPicPr>
          <p:cNvPr id="30" name="Picture 2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grpSp>
        <p:nvGrpSpPr>
          <p:cNvPr id="4" name="Group 3">
            <a:extLst>
              <a:ext uri="{FF2B5EF4-FFF2-40B4-BE49-F238E27FC236}">
                <a16:creationId xmlns:a16="http://schemas.microsoft.com/office/drawing/2014/main" id="{1DC3FDB6-C5A7-D53C-556F-755229C8F1C3}"/>
              </a:ext>
            </a:extLst>
          </p:cNvPr>
          <p:cNvGrpSpPr/>
          <p:nvPr/>
        </p:nvGrpSpPr>
        <p:grpSpPr>
          <a:xfrm>
            <a:off x="5728141" y="640079"/>
            <a:ext cx="5355251" cy="5577840"/>
            <a:chOff x="-51006" y="1991167"/>
            <a:chExt cx="4672617" cy="4866833"/>
          </a:xfrm>
        </p:grpSpPr>
        <p:grpSp>
          <p:nvGrpSpPr>
            <p:cNvPr id="5" name="Group 4">
              <a:extLst>
                <a:ext uri="{FF2B5EF4-FFF2-40B4-BE49-F238E27FC236}">
                  <a16:creationId xmlns:a16="http://schemas.microsoft.com/office/drawing/2014/main" id="{95C1781F-E138-7041-7C19-0ED08696285E}"/>
                </a:ext>
              </a:extLst>
            </p:cNvPr>
            <p:cNvGrpSpPr/>
            <p:nvPr/>
          </p:nvGrpSpPr>
          <p:grpSpPr>
            <a:xfrm>
              <a:off x="-7133" y="1991167"/>
              <a:ext cx="4628744" cy="4866833"/>
              <a:chOff x="-7133" y="1991168"/>
              <a:chExt cx="4628744" cy="4866833"/>
            </a:xfrm>
          </p:grpSpPr>
          <p:sp>
            <p:nvSpPr>
              <p:cNvPr id="14" name="Freeform 13">
                <a:extLst>
                  <a:ext uri="{FF2B5EF4-FFF2-40B4-BE49-F238E27FC236}">
                    <a16:creationId xmlns:a16="http://schemas.microsoft.com/office/drawing/2014/main" id="{BF4836EE-3277-D632-9547-C82173FF570D}"/>
                  </a:ext>
                </a:extLst>
              </p:cNvPr>
              <p:cNvSpPr/>
              <p:nvPr/>
            </p:nvSpPr>
            <p:spPr>
              <a:xfrm>
                <a:off x="-7133" y="1991168"/>
                <a:ext cx="4628744" cy="1216710"/>
              </a:xfrm>
              <a:custGeom>
                <a:avLst/>
                <a:gdLst>
                  <a:gd name="connsiteX0" fmla="*/ 0 w 4628744"/>
                  <a:gd name="connsiteY0" fmla="*/ 1216708 h 1216708"/>
                  <a:gd name="connsiteX1" fmla="*/ 578593 w 4628744"/>
                  <a:gd name="connsiteY1" fmla="*/ 0 h 1216708"/>
                  <a:gd name="connsiteX2" fmla="*/ 4050151 w 4628744"/>
                  <a:gd name="connsiteY2" fmla="*/ 0 h 1216708"/>
                  <a:gd name="connsiteX3" fmla="*/ 4628744 w 4628744"/>
                  <a:gd name="connsiteY3" fmla="*/ 1216708 h 1216708"/>
                  <a:gd name="connsiteX4" fmla="*/ 0 w 4628744"/>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744" h="1216708">
                    <a:moveTo>
                      <a:pt x="4628744" y="1"/>
                    </a:moveTo>
                    <a:lnTo>
                      <a:pt x="4050151" y="1216707"/>
                    </a:lnTo>
                    <a:lnTo>
                      <a:pt x="578593" y="1216707"/>
                    </a:lnTo>
                    <a:lnTo>
                      <a:pt x="0" y="1"/>
                    </a:lnTo>
                    <a:lnTo>
                      <a:pt x="4628744" y="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2580" tIns="82551" rIns="892580" bIns="82551"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sp>
            <p:nvSpPr>
              <p:cNvPr id="15" name="Freeform 14">
                <a:extLst>
                  <a:ext uri="{FF2B5EF4-FFF2-40B4-BE49-F238E27FC236}">
                    <a16:creationId xmlns:a16="http://schemas.microsoft.com/office/drawing/2014/main" id="{0D16963F-2639-515C-1F4E-940649FF30B2}"/>
                  </a:ext>
                </a:extLst>
              </p:cNvPr>
              <p:cNvSpPr/>
              <p:nvPr/>
            </p:nvSpPr>
            <p:spPr>
              <a:xfrm>
                <a:off x="571459" y="3207876"/>
                <a:ext cx="3471559" cy="1216709"/>
              </a:xfrm>
              <a:custGeom>
                <a:avLst/>
                <a:gdLst>
                  <a:gd name="connsiteX0" fmla="*/ 0 w 3471558"/>
                  <a:gd name="connsiteY0" fmla="*/ 1216708 h 1216708"/>
                  <a:gd name="connsiteX1" fmla="*/ 578593 w 3471558"/>
                  <a:gd name="connsiteY1" fmla="*/ 0 h 1216708"/>
                  <a:gd name="connsiteX2" fmla="*/ 2892965 w 3471558"/>
                  <a:gd name="connsiteY2" fmla="*/ 0 h 1216708"/>
                  <a:gd name="connsiteX3" fmla="*/ 3471558 w 3471558"/>
                  <a:gd name="connsiteY3" fmla="*/ 1216708 h 1216708"/>
                  <a:gd name="connsiteX4" fmla="*/ 0 w 3471558"/>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558" h="1216708">
                    <a:moveTo>
                      <a:pt x="3471558" y="1"/>
                    </a:moveTo>
                    <a:lnTo>
                      <a:pt x="2892965" y="1216707"/>
                    </a:lnTo>
                    <a:lnTo>
                      <a:pt x="578593" y="1216707"/>
                    </a:lnTo>
                    <a:lnTo>
                      <a:pt x="0" y="1"/>
                    </a:lnTo>
                    <a:lnTo>
                      <a:pt x="3471558" y="1"/>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6263" tIns="78740" rIns="686263" bIns="78741"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
            <p:nvSpPr>
              <p:cNvPr id="16" name="Freeform 15">
                <a:extLst>
                  <a:ext uri="{FF2B5EF4-FFF2-40B4-BE49-F238E27FC236}">
                    <a16:creationId xmlns:a16="http://schemas.microsoft.com/office/drawing/2014/main" id="{75E523F7-04C0-25AD-3F3D-B2B167A66FB0}"/>
                  </a:ext>
                </a:extLst>
              </p:cNvPr>
              <p:cNvSpPr/>
              <p:nvPr/>
            </p:nvSpPr>
            <p:spPr>
              <a:xfrm>
                <a:off x="1150052" y="4424585"/>
                <a:ext cx="2314373" cy="1216709"/>
              </a:xfrm>
              <a:custGeom>
                <a:avLst/>
                <a:gdLst>
                  <a:gd name="connsiteX0" fmla="*/ 0 w 2314372"/>
                  <a:gd name="connsiteY0" fmla="*/ 1216708 h 1216708"/>
                  <a:gd name="connsiteX1" fmla="*/ 578593 w 2314372"/>
                  <a:gd name="connsiteY1" fmla="*/ 0 h 1216708"/>
                  <a:gd name="connsiteX2" fmla="*/ 1735779 w 2314372"/>
                  <a:gd name="connsiteY2" fmla="*/ 0 h 1216708"/>
                  <a:gd name="connsiteX3" fmla="*/ 2314372 w 2314372"/>
                  <a:gd name="connsiteY3" fmla="*/ 1216708 h 1216708"/>
                  <a:gd name="connsiteX4" fmla="*/ 0 w 2314372"/>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372" h="1216708">
                    <a:moveTo>
                      <a:pt x="2314372" y="0"/>
                    </a:moveTo>
                    <a:lnTo>
                      <a:pt x="1735779" y="1216708"/>
                    </a:lnTo>
                    <a:lnTo>
                      <a:pt x="578593" y="1216708"/>
                    </a:lnTo>
                    <a:lnTo>
                      <a:pt x="0" y="0"/>
                    </a:lnTo>
                    <a:lnTo>
                      <a:pt x="231437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086" tIns="52070" rIns="457085" bIns="52071"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sp>
            <p:nvSpPr>
              <p:cNvPr id="17" name="Freeform 16">
                <a:extLst>
                  <a:ext uri="{FF2B5EF4-FFF2-40B4-BE49-F238E27FC236}">
                    <a16:creationId xmlns:a16="http://schemas.microsoft.com/office/drawing/2014/main" id="{57979B73-E961-A609-C68D-A3039713EC4E}"/>
                  </a:ext>
                </a:extLst>
              </p:cNvPr>
              <p:cNvSpPr/>
              <p:nvPr/>
            </p:nvSpPr>
            <p:spPr>
              <a:xfrm>
                <a:off x="1728645" y="5641293"/>
                <a:ext cx="1157187" cy="1216708"/>
              </a:xfrm>
              <a:custGeom>
                <a:avLst/>
                <a:gdLst>
                  <a:gd name="connsiteX0" fmla="*/ 0 w 1157186"/>
                  <a:gd name="connsiteY0" fmla="*/ 1216708 h 1216708"/>
                  <a:gd name="connsiteX1" fmla="*/ 578593 w 1157186"/>
                  <a:gd name="connsiteY1" fmla="*/ 0 h 1216708"/>
                  <a:gd name="connsiteX2" fmla="*/ 578593 w 1157186"/>
                  <a:gd name="connsiteY2" fmla="*/ 0 h 1216708"/>
                  <a:gd name="connsiteX3" fmla="*/ 1157186 w 1157186"/>
                  <a:gd name="connsiteY3" fmla="*/ 1216708 h 1216708"/>
                  <a:gd name="connsiteX4" fmla="*/ 0 w 1157186"/>
                  <a:gd name="connsiteY4" fmla="*/ 1216708 h 121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6" h="1216708">
                    <a:moveTo>
                      <a:pt x="1157186" y="0"/>
                    </a:moveTo>
                    <a:lnTo>
                      <a:pt x="578593" y="1216708"/>
                    </a:lnTo>
                    <a:lnTo>
                      <a:pt x="578593" y="1216708"/>
                    </a:lnTo>
                    <a:lnTo>
                      <a:pt x="0" y="0"/>
                    </a:lnTo>
                    <a:lnTo>
                      <a:pt x="1157186" y="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1"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10" name="Text Box 11">
              <a:extLst>
                <a:ext uri="{FF2B5EF4-FFF2-40B4-BE49-F238E27FC236}">
                  <a16:creationId xmlns:a16="http://schemas.microsoft.com/office/drawing/2014/main" id="{7B1F43E2-7389-49D3-08C4-57D9ADB922E2}"/>
                </a:ext>
              </a:extLst>
            </p:cNvPr>
            <p:cNvSpPr txBox="1">
              <a:spLocks noChangeArrowheads="1"/>
            </p:cNvSpPr>
            <p:nvPr/>
          </p:nvSpPr>
          <p:spPr bwMode="white">
            <a:xfrm>
              <a:off x="-51006" y="2461262"/>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21208">
                <a:spcAft>
                  <a:spcPts val="600"/>
                </a:spcAft>
              </a:pPr>
              <a:r>
                <a:rPr lang="en-US" sz="4104" b="1" kern="1200">
                  <a:solidFill>
                    <a:srgbClr val="0D0D0D"/>
                  </a:solidFill>
                  <a:latin typeface="+mn-lt"/>
                  <a:ea typeface="+mn-ea"/>
                  <a:cs typeface="+mn-cs"/>
                </a:rPr>
                <a:t>A</a:t>
              </a:r>
              <a:endParaRPr lang="en-US" sz="3600" b="1"/>
            </a:p>
          </p:txBody>
        </p:sp>
        <p:sp>
          <p:nvSpPr>
            <p:cNvPr id="11" name="Text Box 12">
              <a:extLst>
                <a:ext uri="{FF2B5EF4-FFF2-40B4-BE49-F238E27FC236}">
                  <a16:creationId xmlns:a16="http://schemas.microsoft.com/office/drawing/2014/main" id="{14CE16D1-EDF0-FFB3-47A2-9DC917B511A1}"/>
                </a:ext>
              </a:extLst>
            </p:cNvPr>
            <p:cNvSpPr txBox="1">
              <a:spLocks noChangeArrowheads="1"/>
            </p:cNvSpPr>
            <p:nvPr/>
          </p:nvSpPr>
          <p:spPr bwMode="white">
            <a:xfrm>
              <a:off x="413260" y="3612471"/>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21208">
                <a:spcAft>
                  <a:spcPts val="600"/>
                </a:spcAft>
              </a:pPr>
              <a:r>
                <a:rPr lang="en-US" sz="4104" b="1" kern="1200">
                  <a:solidFill>
                    <a:srgbClr val="0D0D0D"/>
                  </a:solidFill>
                  <a:latin typeface="+mn-lt"/>
                  <a:ea typeface="+mn-ea"/>
                  <a:cs typeface="+mn-cs"/>
                </a:rPr>
                <a:t>B</a:t>
              </a:r>
              <a:endParaRPr lang="en-US" sz="3600" b="1"/>
            </a:p>
          </p:txBody>
        </p:sp>
        <p:sp>
          <p:nvSpPr>
            <p:cNvPr id="12" name="Text Box 13">
              <a:extLst>
                <a:ext uri="{FF2B5EF4-FFF2-40B4-BE49-F238E27FC236}">
                  <a16:creationId xmlns:a16="http://schemas.microsoft.com/office/drawing/2014/main" id="{7EDD3D9C-ECB3-E21D-74D3-D19CBB28DFCA}"/>
                </a:ext>
              </a:extLst>
            </p:cNvPr>
            <p:cNvSpPr txBox="1">
              <a:spLocks noChangeArrowheads="1"/>
            </p:cNvSpPr>
            <p:nvPr/>
          </p:nvSpPr>
          <p:spPr bwMode="white">
            <a:xfrm>
              <a:off x="889701" y="4687741"/>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21208">
                <a:spcAft>
                  <a:spcPts val="600"/>
                </a:spcAft>
              </a:pPr>
              <a:r>
                <a:rPr lang="en-US" sz="4104" b="1" kern="1200">
                  <a:solidFill>
                    <a:srgbClr val="0D0D0D"/>
                  </a:solidFill>
                  <a:latin typeface="+mn-lt"/>
                  <a:ea typeface="+mn-ea"/>
                  <a:cs typeface="+mn-cs"/>
                </a:rPr>
                <a:t>C</a:t>
              </a:r>
              <a:endParaRPr lang="en-US" sz="3600" b="1"/>
            </a:p>
          </p:txBody>
        </p:sp>
        <p:sp>
          <p:nvSpPr>
            <p:cNvPr id="13" name="Text Box 14">
              <a:extLst>
                <a:ext uri="{FF2B5EF4-FFF2-40B4-BE49-F238E27FC236}">
                  <a16:creationId xmlns:a16="http://schemas.microsoft.com/office/drawing/2014/main" id="{7CFD6208-AB37-B829-A9C8-EC30B3BCAA11}"/>
                </a:ext>
              </a:extLst>
            </p:cNvPr>
            <p:cNvSpPr txBox="1">
              <a:spLocks noChangeArrowheads="1"/>
            </p:cNvSpPr>
            <p:nvPr/>
          </p:nvSpPr>
          <p:spPr bwMode="white">
            <a:xfrm>
              <a:off x="1415082" y="5784097"/>
              <a:ext cx="51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21208">
                <a:spcAft>
                  <a:spcPts val="600"/>
                </a:spcAft>
              </a:pPr>
              <a:r>
                <a:rPr lang="en-US" sz="4104" b="1" kern="1200">
                  <a:solidFill>
                    <a:srgbClr val="0D0D0D"/>
                  </a:solidFill>
                  <a:latin typeface="+mn-lt"/>
                  <a:ea typeface="+mn-ea"/>
                  <a:cs typeface="+mn-cs"/>
                </a:rPr>
                <a:t>D</a:t>
              </a:r>
              <a:endParaRPr lang="en-US" sz="3600" b="1"/>
            </a:p>
          </p:txBody>
        </p:sp>
      </p:grpSp>
      <p:sp>
        <p:nvSpPr>
          <p:cNvPr id="19" name="TextBox 18">
            <a:extLst>
              <a:ext uri="{FF2B5EF4-FFF2-40B4-BE49-F238E27FC236}">
                <a16:creationId xmlns:a16="http://schemas.microsoft.com/office/drawing/2014/main" id="{1B755513-CFD0-7F06-379A-BDA0AA8F5D88}"/>
              </a:ext>
            </a:extLst>
          </p:cNvPr>
          <p:cNvSpPr txBox="1"/>
          <p:nvPr/>
        </p:nvSpPr>
        <p:spPr>
          <a:xfrm>
            <a:off x="2951034" y="2060390"/>
            <a:ext cx="1356462" cy="584775"/>
          </a:xfrm>
          <a:prstGeom prst="rect">
            <a:avLst/>
          </a:prstGeom>
          <a:noFill/>
        </p:spPr>
        <p:txBody>
          <a:bodyPr wrap="none" rtlCol="0">
            <a:spAutoFit/>
          </a:bodyPr>
          <a:lstStyle/>
          <a:p>
            <a:r>
              <a:rPr lang="en-US" sz="800" dirty="0">
                <a:solidFill>
                  <a:schemeClr val="bg1"/>
                </a:solidFill>
              </a:rPr>
              <a:t>INOTROPES/INODILATORS</a:t>
            </a:r>
          </a:p>
          <a:p>
            <a:r>
              <a:rPr lang="en-US" sz="800" dirty="0"/>
              <a:t>DIG</a:t>
            </a:r>
          </a:p>
          <a:p>
            <a:r>
              <a:rPr lang="en-US" sz="800" dirty="0"/>
              <a:t>OPTIME-CHF</a:t>
            </a:r>
          </a:p>
          <a:p>
            <a:r>
              <a:rPr lang="en-US" sz="800" dirty="0"/>
              <a:t>SURVIVE</a:t>
            </a:r>
          </a:p>
        </p:txBody>
      </p:sp>
      <p:sp>
        <p:nvSpPr>
          <p:cNvPr id="20" name="TextBox 19">
            <a:extLst>
              <a:ext uri="{FF2B5EF4-FFF2-40B4-BE49-F238E27FC236}">
                <a16:creationId xmlns:a16="http://schemas.microsoft.com/office/drawing/2014/main" id="{DB4D52FC-44E4-2800-B90C-BB9209204024}"/>
              </a:ext>
            </a:extLst>
          </p:cNvPr>
          <p:cNvSpPr txBox="1"/>
          <p:nvPr/>
        </p:nvSpPr>
        <p:spPr>
          <a:xfrm>
            <a:off x="4259" y="2034540"/>
            <a:ext cx="716863" cy="1384995"/>
          </a:xfrm>
          <a:prstGeom prst="rect">
            <a:avLst/>
          </a:prstGeom>
          <a:noFill/>
        </p:spPr>
        <p:txBody>
          <a:bodyPr wrap="none" rtlCol="0">
            <a:spAutoFit/>
          </a:bodyPr>
          <a:lstStyle/>
          <a:p>
            <a:r>
              <a:rPr lang="en-US" sz="800" dirty="0">
                <a:solidFill>
                  <a:schemeClr val="bg1"/>
                </a:solidFill>
              </a:rPr>
              <a:t>ACEI/ARB:</a:t>
            </a:r>
          </a:p>
          <a:p>
            <a:r>
              <a:rPr lang="en-US" sz="800" dirty="0"/>
              <a:t>CONSENSUS</a:t>
            </a:r>
          </a:p>
          <a:p>
            <a:r>
              <a:rPr lang="en-US" sz="800" dirty="0"/>
              <a:t>SOLVD</a:t>
            </a:r>
          </a:p>
          <a:p>
            <a:r>
              <a:rPr lang="en-US" sz="800" dirty="0"/>
              <a:t>SAVE</a:t>
            </a:r>
          </a:p>
          <a:p>
            <a:r>
              <a:rPr lang="en-US" sz="800" dirty="0" err="1"/>
              <a:t>VaL-HeFT</a:t>
            </a:r>
            <a:endParaRPr lang="en-US" sz="800" dirty="0"/>
          </a:p>
          <a:p>
            <a:r>
              <a:rPr lang="en-US" sz="800" dirty="0"/>
              <a:t>CHARM</a:t>
            </a:r>
          </a:p>
          <a:p>
            <a:r>
              <a:rPr lang="en-US" sz="800" dirty="0"/>
              <a:t>VALIENT</a:t>
            </a:r>
          </a:p>
          <a:p>
            <a:r>
              <a:rPr lang="en-US" sz="800" dirty="0"/>
              <a:t>I-PRESERVE</a:t>
            </a:r>
          </a:p>
          <a:p>
            <a:r>
              <a:rPr lang="en-US" sz="800" dirty="0"/>
              <a:t>HEAAL</a:t>
            </a:r>
          </a:p>
          <a:p>
            <a:endParaRPr lang="en-US" sz="1200" dirty="0"/>
          </a:p>
        </p:txBody>
      </p:sp>
      <p:sp>
        <p:nvSpPr>
          <p:cNvPr id="21" name="TextBox 20">
            <a:extLst>
              <a:ext uri="{FF2B5EF4-FFF2-40B4-BE49-F238E27FC236}">
                <a16:creationId xmlns:a16="http://schemas.microsoft.com/office/drawing/2014/main" id="{92935BAB-0C43-8968-F773-8120B19B6D77}"/>
              </a:ext>
            </a:extLst>
          </p:cNvPr>
          <p:cNvSpPr txBox="1"/>
          <p:nvPr/>
        </p:nvSpPr>
        <p:spPr>
          <a:xfrm>
            <a:off x="902433" y="2026114"/>
            <a:ext cx="941283" cy="954107"/>
          </a:xfrm>
          <a:prstGeom prst="rect">
            <a:avLst/>
          </a:prstGeom>
          <a:noFill/>
        </p:spPr>
        <p:txBody>
          <a:bodyPr wrap="none" rtlCol="0">
            <a:spAutoFit/>
          </a:bodyPr>
          <a:lstStyle/>
          <a:p>
            <a:r>
              <a:rPr lang="en-US" sz="800" dirty="0">
                <a:solidFill>
                  <a:schemeClr val="bg1"/>
                </a:solidFill>
              </a:rPr>
              <a:t>BB:</a:t>
            </a:r>
          </a:p>
          <a:p>
            <a:r>
              <a:rPr lang="en-US" sz="800" dirty="0"/>
              <a:t>U.S.CARVEDILOL</a:t>
            </a:r>
          </a:p>
          <a:p>
            <a:r>
              <a:rPr lang="en-US" sz="800" dirty="0"/>
              <a:t>CIBIS-IIMERIT-HF</a:t>
            </a:r>
          </a:p>
          <a:p>
            <a:r>
              <a:rPr lang="en-US" sz="800" dirty="0"/>
              <a:t>CAPRICORN</a:t>
            </a:r>
          </a:p>
          <a:p>
            <a:r>
              <a:rPr lang="en-US" sz="800" dirty="0"/>
              <a:t>COPERNICUS</a:t>
            </a:r>
          </a:p>
          <a:p>
            <a:r>
              <a:rPr lang="en-US" sz="800" dirty="0"/>
              <a:t>COMET</a:t>
            </a:r>
          </a:p>
          <a:p>
            <a:r>
              <a:rPr lang="en-US" sz="800" dirty="0"/>
              <a:t>SENIORS</a:t>
            </a:r>
          </a:p>
        </p:txBody>
      </p:sp>
      <p:sp>
        <p:nvSpPr>
          <p:cNvPr id="23" name="TextBox 22">
            <a:extLst>
              <a:ext uri="{FF2B5EF4-FFF2-40B4-BE49-F238E27FC236}">
                <a16:creationId xmlns:a16="http://schemas.microsoft.com/office/drawing/2014/main" id="{D366E9B4-E431-A4BA-81AC-F323EF2585A5}"/>
              </a:ext>
            </a:extLst>
          </p:cNvPr>
          <p:cNvSpPr txBox="1"/>
          <p:nvPr/>
        </p:nvSpPr>
        <p:spPr>
          <a:xfrm>
            <a:off x="1927214" y="2069315"/>
            <a:ext cx="840295" cy="584775"/>
          </a:xfrm>
          <a:prstGeom prst="rect">
            <a:avLst/>
          </a:prstGeom>
          <a:noFill/>
        </p:spPr>
        <p:txBody>
          <a:bodyPr wrap="none" rtlCol="0">
            <a:spAutoFit/>
          </a:bodyPr>
          <a:lstStyle/>
          <a:p>
            <a:r>
              <a:rPr lang="en-US" sz="800" dirty="0">
                <a:solidFill>
                  <a:schemeClr val="bg1"/>
                </a:solidFill>
              </a:rPr>
              <a:t>ALDOSTERONE</a:t>
            </a:r>
          </a:p>
          <a:p>
            <a:r>
              <a:rPr lang="en-US" sz="800" dirty="0"/>
              <a:t>RALES</a:t>
            </a:r>
          </a:p>
          <a:p>
            <a:r>
              <a:rPr lang="en-US" sz="800" dirty="0"/>
              <a:t>EPHESUS</a:t>
            </a:r>
          </a:p>
          <a:p>
            <a:r>
              <a:rPr lang="en-US" sz="800" dirty="0"/>
              <a:t>EMPHASIS-HF</a:t>
            </a:r>
          </a:p>
        </p:txBody>
      </p:sp>
      <p:sp>
        <p:nvSpPr>
          <p:cNvPr id="25" name="TextBox 24">
            <a:extLst>
              <a:ext uri="{FF2B5EF4-FFF2-40B4-BE49-F238E27FC236}">
                <a16:creationId xmlns:a16="http://schemas.microsoft.com/office/drawing/2014/main" id="{0364B2C8-7BF1-A043-F123-E2154C874DC5}"/>
              </a:ext>
            </a:extLst>
          </p:cNvPr>
          <p:cNvSpPr txBox="1"/>
          <p:nvPr/>
        </p:nvSpPr>
        <p:spPr>
          <a:xfrm>
            <a:off x="32708" y="3204717"/>
            <a:ext cx="816249" cy="338554"/>
          </a:xfrm>
          <a:prstGeom prst="rect">
            <a:avLst/>
          </a:prstGeom>
          <a:noFill/>
        </p:spPr>
        <p:txBody>
          <a:bodyPr wrap="none" rtlCol="0">
            <a:spAutoFit/>
          </a:bodyPr>
          <a:lstStyle/>
          <a:p>
            <a:r>
              <a:rPr lang="en-US" sz="800" dirty="0">
                <a:solidFill>
                  <a:schemeClr val="bg1"/>
                </a:solidFill>
              </a:rPr>
              <a:t>ARNI</a:t>
            </a:r>
          </a:p>
          <a:p>
            <a:r>
              <a:rPr lang="en-US" sz="800" dirty="0"/>
              <a:t>PARADIGM-HF</a:t>
            </a:r>
          </a:p>
        </p:txBody>
      </p:sp>
      <p:sp>
        <p:nvSpPr>
          <p:cNvPr id="27" name="TextBox 26">
            <a:extLst>
              <a:ext uri="{FF2B5EF4-FFF2-40B4-BE49-F238E27FC236}">
                <a16:creationId xmlns:a16="http://schemas.microsoft.com/office/drawing/2014/main" id="{BC759B5F-A088-63F8-4D4F-723D982C6113}"/>
              </a:ext>
            </a:extLst>
          </p:cNvPr>
          <p:cNvSpPr txBox="1"/>
          <p:nvPr/>
        </p:nvSpPr>
        <p:spPr>
          <a:xfrm>
            <a:off x="39120" y="3632774"/>
            <a:ext cx="633507" cy="830997"/>
          </a:xfrm>
          <a:prstGeom prst="rect">
            <a:avLst/>
          </a:prstGeom>
          <a:noFill/>
        </p:spPr>
        <p:txBody>
          <a:bodyPr wrap="none" rtlCol="0">
            <a:spAutoFit/>
          </a:bodyPr>
          <a:lstStyle/>
          <a:p>
            <a:r>
              <a:rPr lang="en-US" sz="800" dirty="0">
                <a:solidFill>
                  <a:schemeClr val="bg1"/>
                </a:solidFill>
              </a:rPr>
              <a:t>ICDs</a:t>
            </a:r>
          </a:p>
          <a:p>
            <a:r>
              <a:rPr lang="en-US" sz="800" dirty="0"/>
              <a:t>MADIT</a:t>
            </a:r>
          </a:p>
          <a:p>
            <a:r>
              <a:rPr lang="en-US" sz="800" dirty="0"/>
              <a:t>AVID</a:t>
            </a:r>
          </a:p>
          <a:p>
            <a:r>
              <a:rPr lang="en-US" sz="800" dirty="0"/>
              <a:t>MADIT-II</a:t>
            </a:r>
          </a:p>
          <a:p>
            <a:r>
              <a:rPr lang="en-US" sz="800" dirty="0"/>
              <a:t>DEFINITE</a:t>
            </a:r>
          </a:p>
          <a:p>
            <a:r>
              <a:rPr lang="en-US" sz="800" dirty="0"/>
              <a:t>SCD-</a:t>
            </a:r>
            <a:r>
              <a:rPr lang="en-US" sz="800" dirty="0" err="1"/>
              <a:t>HeFT</a:t>
            </a:r>
            <a:endParaRPr lang="en-US" sz="800" dirty="0"/>
          </a:p>
        </p:txBody>
      </p:sp>
      <p:sp>
        <p:nvSpPr>
          <p:cNvPr id="29" name="TextBox 28">
            <a:extLst>
              <a:ext uri="{FF2B5EF4-FFF2-40B4-BE49-F238E27FC236}">
                <a16:creationId xmlns:a16="http://schemas.microsoft.com/office/drawing/2014/main" id="{650E8848-FECC-D797-063E-E27E96096A31}"/>
              </a:ext>
            </a:extLst>
          </p:cNvPr>
          <p:cNvSpPr txBox="1"/>
          <p:nvPr/>
        </p:nvSpPr>
        <p:spPr>
          <a:xfrm>
            <a:off x="848957" y="3626866"/>
            <a:ext cx="734496" cy="1138773"/>
          </a:xfrm>
          <a:prstGeom prst="rect">
            <a:avLst/>
          </a:prstGeom>
          <a:noFill/>
        </p:spPr>
        <p:txBody>
          <a:bodyPr wrap="none" rtlCol="0">
            <a:spAutoFit/>
          </a:bodyPr>
          <a:lstStyle/>
          <a:p>
            <a:r>
              <a:rPr lang="en-US" sz="800" dirty="0">
                <a:solidFill>
                  <a:schemeClr val="bg1"/>
                </a:solidFill>
              </a:rPr>
              <a:t>CRT</a:t>
            </a:r>
          </a:p>
          <a:p>
            <a:r>
              <a:rPr lang="en-US" sz="800" dirty="0"/>
              <a:t>MUSTIC</a:t>
            </a:r>
          </a:p>
          <a:p>
            <a:r>
              <a:rPr lang="en-US" sz="800" dirty="0"/>
              <a:t>MIRACLE</a:t>
            </a:r>
          </a:p>
          <a:p>
            <a:r>
              <a:rPr lang="en-US" sz="800" dirty="0"/>
              <a:t>COMPANION</a:t>
            </a:r>
          </a:p>
          <a:p>
            <a:r>
              <a:rPr lang="en-US" sz="800" dirty="0"/>
              <a:t>CARE-HF</a:t>
            </a:r>
          </a:p>
          <a:p>
            <a:r>
              <a:rPr lang="en-US" sz="800" dirty="0"/>
              <a:t>MADIT-CRT</a:t>
            </a:r>
          </a:p>
          <a:p>
            <a:r>
              <a:rPr lang="en-US" sz="800" dirty="0" err="1"/>
              <a:t>RethinQ</a:t>
            </a:r>
            <a:endParaRPr lang="en-US" sz="800" dirty="0"/>
          </a:p>
          <a:p>
            <a:endParaRPr lang="en-US" sz="1200" dirty="0"/>
          </a:p>
        </p:txBody>
      </p:sp>
      <p:sp>
        <p:nvSpPr>
          <p:cNvPr id="31" name="TextBox 30">
            <a:extLst>
              <a:ext uri="{FF2B5EF4-FFF2-40B4-BE49-F238E27FC236}">
                <a16:creationId xmlns:a16="http://schemas.microsoft.com/office/drawing/2014/main" id="{3289643A-B349-B98D-A3A6-A44510933285}"/>
              </a:ext>
            </a:extLst>
          </p:cNvPr>
          <p:cNvSpPr txBox="1"/>
          <p:nvPr/>
        </p:nvSpPr>
        <p:spPr>
          <a:xfrm>
            <a:off x="1619203" y="3612957"/>
            <a:ext cx="833883" cy="646331"/>
          </a:xfrm>
          <a:prstGeom prst="rect">
            <a:avLst/>
          </a:prstGeom>
          <a:noFill/>
        </p:spPr>
        <p:txBody>
          <a:bodyPr wrap="none" rtlCol="0">
            <a:spAutoFit/>
          </a:bodyPr>
          <a:lstStyle/>
          <a:p>
            <a:r>
              <a:rPr lang="en-US" sz="800" dirty="0">
                <a:solidFill>
                  <a:schemeClr val="bg1"/>
                </a:solidFill>
              </a:rPr>
              <a:t>LVADS</a:t>
            </a:r>
          </a:p>
          <a:p>
            <a:r>
              <a:rPr lang="en-US" sz="800" dirty="0"/>
              <a:t>REMATCH</a:t>
            </a:r>
          </a:p>
          <a:p>
            <a:r>
              <a:rPr lang="en-US" sz="800" dirty="0"/>
              <a:t>HeartMate </a:t>
            </a:r>
            <a:r>
              <a:rPr lang="en-US" sz="1200" dirty="0"/>
              <a:t>II</a:t>
            </a:r>
          </a:p>
          <a:p>
            <a:r>
              <a:rPr lang="en-US" sz="800" dirty="0"/>
              <a:t>MOMENTUM III</a:t>
            </a:r>
          </a:p>
        </p:txBody>
      </p:sp>
      <p:sp>
        <p:nvSpPr>
          <p:cNvPr id="32" name="TextBox 31">
            <a:extLst>
              <a:ext uri="{FF2B5EF4-FFF2-40B4-BE49-F238E27FC236}">
                <a16:creationId xmlns:a16="http://schemas.microsoft.com/office/drawing/2014/main" id="{21B402F7-DA8B-5978-0B43-6B92F31262AF}"/>
              </a:ext>
            </a:extLst>
          </p:cNvPr>
          <p:cNvSpPr txBox="1"/>
          <p:nvPr/>
        </p:nvSpPr>
        <p:spPr>
          <a:xfrm>
            <a:off x="892166" y="3163629"/>
            <a:ext cx="595035" cy="338554"/>
          </a:xfrm>
          <a:prstGeom prst="rect">
            <a:avLst/>
          </a:prstGeom>
          <a:noFill/>
        </p:spPr>
        <p:txBody>
          <a:bodyPr wrap="none" rtlCol="0">
            <a:spAutoFit/>
          </a:bodyPr>
          <a:lstStyle/>
          <a:p>
            <a:r>
              <a:rPr lang="en-US" sz="800" dirty="0">
                <a:solidFill>
                  <a:schemeClr val="bg1"/>
                </a:solidFill>
              </a:rPr>
              <a:t>OMEGA 3</a:t>
            </a:r>
          </a:p>
          <a:p>
            <a:r>
              <a:rPr lang="en-US" sz="800" dirty="0"/>
              <a:t>GISSI-HF</a:t>
            </a:r>
          </a:p>
        </p:txBody>
      </p:sp>
      <p:sp>
        <p:nvSpPr>
          <p:cNvPr id="33" name="Rectangle 7">
            <a:extLst>
              <a:ext uri="{FF2B5EF4-FFF2-40B4-BE49-F238E27FC236}">
                <a16:creationId xmlns:a16="http://schemas.microsoft.com/office/drawing/2014/main" id="{D595000F-363B-FA36-F322-58C99558C96D}"/>
              </a:ext>
            </a:extLst>
          </p:cNvPr>
          <p:cNvSpPr>
            <a:spLocks noChangeArrowheads="1"/>
          </p:cNvSpPr>
          <p:nvPr/>
        </p:nvSpPr>
        <p:spPr bwMode="white">
          <a:xfrm>
            <a:off x="7196362" y="1036650"/>
            <a:ext cx="247160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900" b="1" dirty="0"/>
              <a:t>Treat HTN, lipids;  </a:t>
            </a:r>
            <a:br>
              <a:rPr lang="en-US" sz="900" b="1" dirty="0"/>
            </a:br>
            <a:r>
              <a:rPr lang="en-US" sz="900" b="1" dirty="0"/>
              <a:t>smoking cessation, exercise, limit alcohol,</a:t>
            </a:r>
            <a:br>
              <a:rPr lang="en-US" sz="900" b="1" dirty="0"/>
            </a:br>
            <a:r>
              <a:rPr lang="en-US" sz="900" b="1" dirty="0"/>
              <a:t>ACE-I/ARB in appropriate populations</a:t>
            </a:r>
          </a:p>
        </p:txBody>
      </p:sp>
      <p:sp>
        <p:nvSpPr>
          <p:cNvPr id="34" name="Rectangle 8">
            <a:extLst>
              <a:ext uri="{FF2B5EF4-FFF2-40B4-BE49-F238E27FC236}">
                <a16:creationId xmlns:a16="http://schemas.microsoft.com/office/drawing/2014/main" id="{E1AEA859-014D-1D1A-C7A4-7A64CD7155AF}"/>
              </a:ext>
            </a:extLst>
          </p:cNvPr>
          <p:cNvSpPr>
            <a:spLocks noChangeArrowheads="1"/>
          </p:cNvSpPr>
          <p:nvPr/>
        </p:nvSpPr>
        <p:spPr bwMode="white">
          <a:xfrm>
            <a:off x="7219449" y="2477963"/>
            <a:ext cx="2392158" cy="583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900" b="1" dirty="0"/>
              <a:t>All measures under “A” and ACE-I, </a:t>
            </a:r>
            <a:br>
              <a:rPr lang="en-US" sz="900" b="1" dirty="0"/>
            </a:br>
            <a:r>
              <a:rPr lang="en-US" sz="900" b="1" dirty="0">
                <a:sym typeface="Symbol" pitchFamily="18" charset="2"/>
              </a:rPr>
              <a:t></a:t>
            </a:r>
            <a:r>
              <a:rPr lang="en-US" sz="900" b="1" dirty="0"/>
              <a:t>-Blockers &amp; ICD (statins, ARBS)</a:t>
            </a:r>
            <a:br>
              <a:rPr lang="en-US" sz="900" b="1" dirty="0"/>
            </a:br>
            <a:r>
              <a:rPr lang="en-US" sz="900" b="1" dirty="0"/>
              <a:t>in the appropriate populations</a:t>
            </a:r>
          </a:p>
        </p:txBody>
      </p:sp>
      <p:sp>
        <p:nvSpPr>
          <p:cNvPr id="35" name="Rectangle 9">
            <a:extLst>
              <a:ext uri="{FF2B5EF4-FFF2-40B4-BE49-F238E27FC236}">
                <a16:creationId xmlns:a16="http://schemas.microsoft.com/office/drawing/2014/main" id="{E571E13C-3DEE-C182-4482-98D103728ABA}"/>
              </a:ext>
            </a:extLst>
          </p:cNvPr>
          <p:cNvSpPr>
            <a:spLocks noChangeArrowheads="1"/>
          </p:cNvSpPr>
          <p:nvPr/>
        </p:nvSpPr>
        <p:spPr bwMode="white">
          <a:xfrm>
            <a:off x="7543626" y="3651261"/>
            <a:ext cx="1728755" cy="5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900" b="1" dirty="0"/>
              <a:t>All under “A” and ACE-I/ARB/ARNI,</a:t>
            </a:r>
            <a:br>
              <a:rPr lang="en-US" sz="900" b="1" dirty="0"/>
            </a:br>
            <a:r>
              <a:rPr lang="en-US" sz="900" b="1" dirty="0">
                <a:sym typeface="Symbol" pitchFamily="18" charset="2"/>
              </a:rPr>
              <a:t></a:t>
            </a:r>
            <a:r>
              <a:rPr lang="en-US" sz="900" b="1" dirty="0"/>
              <a:t>-blockers, diuretics, SGLT2i, digoxin, </a:t>
            </a:r>
            <a:r>
              <a:rPr lang="en-US" sz="900" b="1" dirty="0" err="1"/>
              <a:t>Bidil</a:t>
            </a:r>
            <a:br>
              <a:rPr lang="en-US" sz="900" b="1" dirty="0"/>
            </a:br>
            <a:r>
              <a:rPr lang="en-US" sz="900" b="1" dirty="0"/>
              <a:t>CRT, ICD, Aldactone, Omega 3 Fatty acids</a:t>
            </a:r>
          </a:p>
        </p:txBody>
      </p:sp>
      <p:sp>
        <p:nvSpPr>
          <p:cNvPr id="36" name="Rectangle 10">
            <a:extLst>
              <a:ext uri="{FF2B5EF4-FFF2-40B4-BE49-F238E27FC236}">
                <a16:creationId xmlns:a16="http://schemas.microsoft.com/office/drawing/2014/main" id="{CC35FA32-4C04-4F64-5EE9-9C93DE2BCF80}"/>
              </a:ext>
            </a:extLst>
          </p:cNvPr>
          <p:cNvSpPr>
            <a:spLocks noChangeArrowheads="1"/>
          </p:cNvSpPr>
          <p:nvPr/>
        </p:nvSpPr>
        <p:spPr bwMode="white">
          <a:xfrm>
            <a:off x="8012015" y="4823459"/>
            <a:ext cx="840296" cy="735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r>
              <a:rPr lang="en-US" sz="800" b="1" dirty="0"/>
              <a:t>All under </a:t>
            </a:r>
            <a:br>
              <a:rPr lang="en-US" sz="800" b="1" dirty="0"/>
            </a:br>
            <a:r>
              <a:rPr lang="en-US" sz="800" b="1" dirty="0"/>
              <a:t>“A,B,C,”</a:t>
            </a:r>
            <a:br>
              <a:rPr lang="en-US" sz="800" b="1" dirty="0"/>
            </a:br>
            <a:r>
              <a:rPr lang="en-US" sz="800" b="1" dirty="0"/>
              <a:t>+ inotropes,</a:t>
            </a:r>
            <a:br>
              <a:rPr lang="en-US" sz="800" b="1" dirty="0"/>
            </a:br>
            <a:r>
              <a:rPr lang="en-US" sz="800" b="1" dirty="0"/>
              <a:t>transplant, </a:t>
            </a:r>
            <a:br>
              <a:rPr lang="en-US" sz="800" b="1" dirty="0"/>
            </a:br>
            <a:r>
              <a:rPr lang="en-US" sz="800" b="1" dirty="0"/>
              <a:t>VAD, TAH</a:t>
            </a:r>
          </a:p>
          <a:p>
            <a:pPr algn="ctr" eaLnBrk="1" hangingPunct="1"/>
            <a:r>
              <a:rPr lang="en-US" sz="800" b="1" dirty="0"/>
              <a:t>hospice</a:t>
            </a:r>
          </a:p>
        </p:txBody>
      </p:sp>
      <p:sp>
        <p:nvSpPr>
          <p:cNvPr id="37" name="TextBox 36">
            <a:extLst>
              <a:ext uri="{FF2B5EF4-FFF2-40B4-BE49-F238E27FC236}">
                <a16:creationId xmlns:a16="http://schemas.microsoft.com/office/drawing/2014/main" id="{18CA5726-6CF4-03C0-23AD-AD1FF41B5727}"/>
              </a:ext>
            </a:extLst>
          </p:cNvPr>
          <p:cNvSpPr txBox="1"/>
          <p:nvPr/>
        </p:nvSpPr>
        <p:spPr>
          <a:xfrm>
            <a:off x="2420069" y="3625651"/>
            <a:ext cx="1362874" cy="461665"/>
          </a:xfrm>
          <a:prstGeom prst="rect">
            <a:avLst/>
          </a:prstGeom>
          <a:noFill/>
        </p:spPr>
        <p:txBody>
          <a:bodyPr wrap="none" rtlCol="0">
            <a:spAutoFit/>
          </a:bodyPr>
          <a:lstStyle/>
          <a:p>
            <a:r>
              <a:rPr lang="en-US" sz="800" dirty="0">
                <a:solidFill>
                  <a:schemeClr val="bg1"/>
                </a:solidFill>
              </a:rPr>
              <a:t>TAH</a:t>
            </a:r>
          </a:p>
          <a:p>
            <a:r>
              <a:rPr lang="en-US" sz="800" dirty="0" err="1"/>
              <a:t>Syncardia</a:t>
            </a:r>
            <a:r>
              <a:rPr lang="en-US" sz="800" dirty="0"/>
              <a:t> Pivotal Trial</a:t>
            </a:r>
          </a:p>
          <a:p>
            <a:r>
              <a:rPr lang="en-US" sz="800" dirty="0"/>
              <a:t>The US post market study</a:t>
            </a:r>
          </a:p>
        </p:txBody>
      </p:sp>
      <p:sp>
        <p:nvSpPr>
          <p:cNvPr id="38" name="TextBox 37">
            <a:extLst>
              <a:ext uri="{FF2B5EF4-FFF2-40B4-BE49-F238E27FC236}">
                <a16:creationId xmlns:a16="http://schemas.microsoft.com/office/drawing/2014/main" id="{2F054B69-48C9-0026-2F68-D8DD6D2F139A}"/>
              </a:ext>
            </a:extLst>
          </p:cNvPr>
          <p:cNvSpPr txBox="1"/>
          <p:nvPr/>
        </p:nvSpPr>
        <p:spPr>
          <a:xfrm>
            <a:off x="77123" y="6558992"/>
            <a:ext cx="1476830" cy="215444"/>
          </a:xfrm>
          <a:prstGeom prst="rect">
            <a:avLst/>
          </a:prstGeom>
          <a:noFill/>
        </p:spPr>
        <p:txBody>
          <a:bodyPr wrap="square">
            <a:spAutoFit/>
          </a:bodyPr>
          <a:lstStyle/>
          <a:p>
            <a:r>
              <a:rPr lang="en-US" sz="800" dirty="0"/>
              <a:t>ACC/AHA guidelines 2022</a:t>
            </a:r>
          </a:p>
        </p:txBody>
      </p:sp>
      <p:sp>
        <p:nvSpPr>
          <p:cNvPr id="3" name="TextBox 2">
            <a:extLst>
              <a:ext uri="{FF2B5EF4-FFF2-40B4-BE49-F238E27FC236}">
                <a16:creationId xmlns:a16="http://schemas.microsoft.com/office/drawing/2014/main" id="{35B2B787-39BC-5FD9-1AA1-AD822CA133CE}"/>
              </a:ext>
            </a:extLst>
          </p:cNvPr>
          <p:cNvSpPr txBox="1"/>
          <p:nvPr/>
        </p:nvSpPr>
        <p:spPr>
          <a:xfrm>
            <a:off x="1928575" y="3163629"/>
            <a:ext cx="1085554" cy="461665"/>
          </a:xfrm>
          <a:prstGeom prst="rect">
            <a:avLst/>
          </a:prstGeom>
          <a:noFill/>
        </p:spPr>
        <p:txBody>
          <a:bodyPr wrap="none" rtlCol="0">
            <a:spAutoFit/>
          </a:bodyPr>
          <a:lstStyle/>
          <a:p>
            <a:r>
              <a:rPr lang="en-US" sz="800" dirty="0">
                <a:solidFill>
                  <a:schemeClr val="bg1"/>
                </a:solidFill>
              </a:rPr>
              <a:t>SGLT2i</a:t>
            </a:r>
          </a:p>
          <a:p>
            <a:r>
              <a:rPr lang="en-US" sz="800" dirty="0"/>
              <a:t>DAPA –HF</a:t>
            </a:r>
          </a:p>
          <a:p>
            <a:r>
              <a:rPr lang="en-US" sz="800" dirty="0"/>
              <a:t>EMPEROR - reduced</a:t>
            </a:r>
          </a:p>
        </p:txBody>
      </p:sp>
    </p:spTree>
    <p:extLst>
      <p:ext uri="{BB962C8B-B14F-4D97-AF65-F5344CB8AC3E}">
        <p14:creationId xmlns:p14="http://schemas.microsoft.com/office/powerpoint/2010/main" val="38796410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emplate>Berlin</Template>
  <TotalTime>520</TotalTime>
  <Words>1599</Words>
  <Application>Microsoft Macintosh PowerPoint</Application>
  <PresentationFormat>Widescreen</PresentationFormat>
  <Paragraphs>238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Google Sans</vt:lpstr>
      <vt:lpstr>HelveticaNeue</vt:lpstr>
      <vt:lpstr>Inter</vt:lpstr>
      <vt:lpstr>Symbol</vt:lpstr>
      <vt:lpstr>Times New Roman</vt:lpstr>
      <vt:lpstr>Trebuchet MS</vt:lpstr>
      <vt:lpstr>Wingdings</vt:lpstr>
      <vt:lpstr>Berlin</vt:lpstr>
      <vt:lpstr>Chronic Heart Failure</vt:lpstr>
      <vt:lpstr>Definition of HF</vt:lpstr>
      <vt:lpstr>Guide to Recommendations</vt:lpstr>
      <vt:lpstr>Question #1</vt:lpstr>
      <vt:lpstr>Question #2</vt:lpstr>
      <vt:lpstr>Classification and serial classification by LVEF</vt:lpstr>
      <vt:lpstr>Diagnostic algorithm for suspected HF</vt:lpstr>
      <vt:lpstr>An Overview of HF Stages and Progression</vt:lpstr>
      <vt:lpstr>Overview of HF Trials supporting Therapies Tailored to ACC/AHA Stages</vt:lpstr>
      <vt:lpstr>Management of Stages  A &amp; B</vt:lpstr>
      <vt:lpstr>Management of Stages  C &amp; D</vt:lpstr>
      <vt:lpstr>ARNI important points</vt:lpstr>
      <vt:lpstr>ACEI Important Points</vt:lpstr>
      <vt:lpstr>ARB Important Points</vt:lpstr>
      <vt:lpstr>BB Important Points</vt:lpstr>
      <vt:lpstr>Preferred agents and target doses</vt:lpstr>
      <vt:lpstr>CRT</vt:lpstr>
      <vt:lpstr>Additional Therapies </vt:lpstr>
      <vt:lpstr>Additional Therapies</vt:lpstr>
      <vt:lpstr>MR Secondary to LV dysfunction</vt:lpstr>
      <vt:lpstr>Rx for HFmrEF</vt:lpstr>
      <vt:lpstr>Amyloid</vt:lpstr>
      <vt:lpstr>HF Co-morbidities Therapy</vt:lpstr>
      <vt:lpstr>Rx for HFpEF</vt:lpstr>
      <vt:lpstr>Hemodynamic profiles of acute decompensation</vt:lpstr>
      <vt:lpstr>ESC guide for diagnosing Stage D</vt:lpstr>
      <vt:lpstr>When to Refer to AHF program?</vt:lpstr>
      <vt:lpstr>The golden window of referral</vt:lpstr>
      <vt:lpstr>AHF Program. Behind the Curtain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Gopalan, Radha S</dc:creator>
  <cp:lastModifiedBy>Gopalan, Radha S</cp:lastModifiedBy>
  <cp:revision>5</cp:revision>
  <dcterms:created xsi:type="dcterms:W3CDTF">2024-11-18T23:11:01Z</dcterms:created>
  <dcterms:modified xsi:type="dcterms:W3CDTF">2025-11-18T04:53:04Z</dcterms:modified>
</cp:coreProperties>
</file>