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415"/>
  </p:normalViewPr>
  <p:slideViewPr>
    <p:cSldViewPr snapToGrid="0">
      <p:cViewPr varScale="1">
        <p:scale>
          <a:sx n="111" d="100"/>
          <a:sy n="111" d="100"/>
        </p:scale>
        <p:origin x="11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657D8-E4A8-AC44-9BA1-1ACDACF0B075}" type="datetimeFigureOut">
              <a:rPr lang="en-US" smtClean="0"/>
              <a:t>8/11/25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E5957-3443-4046-B8A0-D824EF6A2D61}" type="slidenum">
              <a:rPr lang="en-US" smtClean="0"/>
              <a:t>‹#›</a:t>
            </a:fld>
            <a:endParaRPr lang="en-US"/>
          </a:p>
        </p:txBody>
      </p:sp>
    </p:spTree>
    <p:extLst>
      <p:ext uri="{BB962C8B-B14F-4D97-AF65-F5344CB8AC3E}">
        <p14:creationId xmlns:p14="http://schemas.microsoft.com/office/powerpoint/2010/main" val="310734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 patient does not have HIV, the antibody test is a false positive, but may be offered </a:t>
            </a:r>
            <a:r>
              <a:rPr lang="en-US" dirty="0" err="1"/>
              <a:t>PrEP</a:t>
            </a:r>
            <a:endParaRPr lang="en-US" dirty="0"/>
          </a:p>
        </p:txBody>
      </p:sp>
      <p:sp>
        <p:nvSpPr>
          <p:cNvPr id="4" name="Slide Number Placeholder 3"/>
          <p:cNvSpPr>
            <a:spLocks noGrp="1"/>
          </p:cNvSpPr>
          <p:nvPr>
            <p:ph type="sldNum" sz="quarter" idx="5"/>
          </p:nvPr>
        </p:nvSpPr>
        <p:spPr/>
        <p:txBody>
          <a:bodyPr/>
          <a:lstStyle/>
          <a:p>
            <a:fld id="{AB1E5957-3443-4046-B8A0-D824EF6A2D61}" type="slidenum">
              <a:rPr lang="en-US" smtClean="0"/>
              <a:t>3</a:t>
            </a:fld>
            <a:endParaRPr lang="en-US"/>
          </a:p>
        </p:txBody>
      </p:sp>
    </p:spTree>
    <p:extLst>
      <p:ext uri="{BB962C8B-B14F-4D97-AF65-F5344CB8AC3E}">
        <p14:creationId xmlns:p14="http://schemas.microsoft.com/office/powerpoint/2010/main" val="352094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AB1E5957-3443-4046-B8A0-D824EF6A2D61}" type="slidenum">
              <a:rPr lang="en-US" smtClean="0"/>
              <a:t>21</a:t>
            </a:fld>
            <a:endParaRPr lang="en-US"/>
          </a:p>
        </p:txBody>
      </p:sp>
    </p:spTree>
    <p:extLst>
      <p:ext uri="{BB962C8B-B14F-4D97-AF65-F5344CB8AC3E}">
        <p14:creationId xmlns:p14="http://schemas.microsoft.com/office/powerpoint/2010/main" val="359774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5"/>
          </p:nvPr>
        </p:nvSpPr>
        <p:spPr/>
        <p:txBody>
          <a:bodyPr/>
          <a:lstStyle/>
          <a:p>
            <a:fld id="{AB1E5957-3443-4046-B8A0-D824EF6A2D61}" type="slidenum">
              <a:rPr lang="en-US" smtClean="0"/>
              <a:t>23</a:t>
            </a:fld>
            <a:endParaRPr lang="en-US"/>
          </a:p>
        </p:txBody>
      </p:sp>
    </p:spTree>
    <p:extLst>
      <p:ext uri="{BB962C8B-B14F-4D97-AF65-F5344CB8AC3E}">
        <p14:creationId xmlns:p14="http://schemas.microsoft.com/office/powerpoint/2010/main" val="2933815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AB1E5957-3443-4046-B8A0-D824EF6A2D61}" type="slidenum">
              <a:rPr lang="en-US" smtClean="0"/>
              <a:t>25</a:t>
            </a:fld>
            <a:endParaRPr lang="en-US"/>
          </a:p>
        </p:txBody>
      </p:sp>
    </p:spTree>
    <p:extLst>
      <p:ext uri="{BB962C8B-B14F-4D97-AF65-F5344CB8AC3E}">
        <p14:creationId xmlns:p14="http://schemas.microsoft.com/office/powerpoint/2010/main" val="29864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5"/>
          </p:nvPr>
        </p:nvSpPr>
        <p:spPr/>
        <p:txBody>
          <a:bodyPr/>
          <a:lstStyle/>
          <a:p>
            <a:fld id="{AB1E5957-3443-4046-B8A0-D824EF6A2D61}" type="slidenum">
              <a:rPr lang="en-US" smtClean="0"/>
              <a:t>27</a:t>
            </a:fld>
            <a:endParaRPr lang="en-US"/>
          </a:p>
        </p:txBody>
      </p:sp>
    </p:spTree>
    <p:extLst>
      <p:ext uri="{BB962C8B-B14F-4D97-AF65-F5344CB8AC3E}">
        <p14:creationId xmlns:p14="http://schemas.microsoft.com/office/powerpoint/2010/main" val="3285974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1E5957-3443-4046-B8A0-D824EF6A2D61}" type="slidenum">
              <a:rPr lang="en-US" smtClean="0"/>
              <a:t>29</a:t>
            </a:fld>
            <a:endParaRPr lang="en-US"/>
          </a:p>
        </p:txBody>
      </p:sp>
    </p:spTree>
    <p:extLst>
      <p:ext uri="{BB962C8B-B14F-4D97-AF65-F5344CB8AC3E}">
        <p14:creationId xmlns:p14="http://schemas.microsoft.com/office/powerpoint/2010/main" val="2990166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AB1E5957-3443-4046-B8A0-D824EF6A2D61}" type="slidenum">
              <a:rPr lang="en-US" smtClean="0"/>
              <a:t>30</a:t>
            </a:fld>
            <a:endParaRPr lang="en-US"/>
          </a:p>
        </p:txBody>
      </p:sp>
    </p:spTree>
    <p:extLst>
      <p:ext uri="{BB962C8B-B14F-4D97-AF65-F5344CB8AC3E}">
        <p14:creationId xmlns:p14="http://schemas.microsoft.com/office/powerpoint/2010/main" val="3486076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AB1E5957-3443-4046-B8A0-D824EF6A2D61}" type="slidenum">
              <a:rPr lang="en-US" smtClean="0"/>
              <a:t>32</a:t>
            </a:fld>
            <a:endParaRPr lang="en-US"/>
          </a:p>
        </p:txBody>
      </p:sp>
    </p:spTree>
    <p:extLst>
      <p:ext uri="{BB962C8B-B14F-4D97-AF65-F5344CB8AC3E}">
        <p14:creationId xmlns:p14="http://schemas.microsoft.com/office/powerpoint/2010/main" val="111498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www.hiv.uw.edu</a:t>
            </a:r>
            <a:endParaRPr lang="en-US" dirty="0"/>
          </a:p>
        </p:txBody>
      </p:sp>
      <p:sp>
        <p:nvSpPr>
          <p:cNvPr id="4" name="Slide Number Placeholder 3"/>
          <p:cNvSpPr>
            <a:spLocks noGrp="1"/>
          </p:cNvSpPr>
          <p:nvPr>
            <p:ph type="sldNum" sz="quarter" idx="5"/>
          </p:nvPr>
        </p:nvSpPr>
        <p:spPr/>
        <p:txBody>
          <a:bodyPr/>
          <a:lstStyle/>
          <a:p>
            <a:fld id="{AB1E5957-3443-4046-B8A0-D824EF6A2D61}" type="slidenum">
              <a:rPr lang="en-US" smtClean="0"/>
              <a:t>6</a:t>
            </a:fld>
            <a:endParaRPr lang="en-US"/>
          </a:p>
        </p:txBody>
      </p:sp>
    </p:spTree>
    <p:extLst>
      <p:ext uri="{BB962C8B-B14F-4D97-AF65-F5344CB8AC3E}">
        <p14:creationId xmlns:p14="http://schemas.microsoft.com/office/powerpoint/2010/main" val="71907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AB1E5957-3443-4046-B8A0-D824EF6A2D61}" type="slidenum">
              <a:rPr lang="en-US" smtClean="0"/>
              <a:t>7</a:t>
            </a:fld>
            <a:endParaRPr lang="en-US"/>
          </a:p>
        </p:txBody>
      </p:sp>
    </p:spTree>
    <p:extLst>
      <p:ext uri="{BB962C8B-B14F-4D97-AF65-F5344CB8AC3E}">
        <p14:creationId xmlns:p14="http://schemas.microsoft.com/office/powerpoint/2010/main" val="339358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t>
            </a:r>
          </a:p>
        </p:txBody>
      </p:sp>
      <p:sp>
        <p:nvSpPr>
          <p:cNvPr id="4" name="Slide Number Placeholder 3"/>
          <p:cNvSpPr>
            <a:spLocks noGrp="1"/>
          </p:cNvSpPr>
          <p:nvPr>
            <p:ph type="sldNum" sz="quarter" idx="5"/>
          </p:nvPr>
        </p:nvSpPr>
        <p:spPr/>
        <p:txBody>
          <a:bodyPr/>
          <a:lstStyle/>
          <a:p>
            <a:fld id="{AB1E5957-3443-4046-B8A0-D824EF6A2D61}" type="slidenum">
              <a:rPr lang="en-US" smtClean="0"/>
              <a:t>9</a:t>
            </a:fld>
            <a:endParaRPr lang="en-US"/>
          </a:p>
        </p:txBody>
      </p:sp>
    </p:spTree>
    <p:extLst>
      <p:ext uri="{BB962C8B-B14F-4D97-AF65-F5344CB8AC3E}">
        <p14:creationId xmlns:p14="http://schemas.microsoft.com/office/powerpoint/2010/main" val="148982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www.hiv.uw.edu</a:t>
            </a:r>
            <a:endParaRPr lang="en-US" dirty="0"/>
          </a:p>
        </p:txBody>
      </p:sp>
      <p:sp>
        <p:nvSpPr>
          <p:cNvPr id="4" name="Slide Number Placeholder 3"/>
          <p:cNvSpPr>
            <a:spLocks noGrp="1"/>
          </p:cNvSpPr>
          <p:nvPr>
            <p:ph type="sldNum" sz="quarter" idx="5"/>
          </p:nvPr>
        </p:nvSpPr>
        <p:spPr/>
        <p:txBody>
          <a:bodyPr/>
          <a:lstStyle/>
          <a:p>
            <a:fld id="{AB1E5957-3443-4046-B8A0-D824EF6A2D61}" type="slidenum">
              <a:rPr lang="en-US" smtClean="0"/>
              <a:t>11</a:t>
            </a:fld>
            <a:endParaRPr lang="en-US"/>
          </a:p>
        </p:txBody>
      </p:sp>
    </p:spTree>
    <p:extLst>
      <p:ext uri="{BB962C8B-B14F-4D97-AF65-F5344CB8AC3E}">
        <p14:creationId xmlns:p14="http://schemas.microsoft.com/office/powerpoint/2010/main" val="2246616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AB1E5957-3443-4046-B8A0-D824EF6A2D61}" type="slidenum">
              <a:rPr lang="en-US" smtClean="0"/>
              <a:t>12</a:t>
            </a:fld>
            <a:endParaRPr lang="en-US"/>
          </a:p>
        </p:txBody>
      </p:sp>
    </p:spTree>
    <p:extLst>
      <p:ext uri="{BB962C8B-B14F-4D97-AF65-F5344CB8AC3E}">
        <p14:creationId xmlns:p14="http://schemas.microsoft.com/office/powerpoint/2010/main" val="390264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5"/>
          </p:nvPr>
        </p:nvSpPr>
        <p:spPr/>
        <p:txBody>
          <a:bodyPr/>
          <a:lstStyle/>
          <a:p>
            <a:fld id="{AB1E5957-3443-4046-B8A0-D824EF6A2D61}" type="slidenum">
              <a:rPr lang="en-US" smtClean="0"/>
              <a:t>14</a:t>
            </a:fld>
            <a:endParaRPr lang="en-US"/>
          </a:p>
        </p:txBody>
      </p:sp>
    </p:spTree>
    <p:extLst>
      <p:ext uri="{BB962C8B-B14F-4D97-AF65-F5344CB8AC3E}">
        <p14:creationId xmlns:p14="http://schemas.microsoft.com/office/powerpoint/2010/main" val="300155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AB1E5957-3443-4046-B8A0-D824EF6A2D61}" type="slidenum">
              <a:rPr lang="en-US" smtClean="0"/>
              <a:t>16</a:t>
            </a:fld>
            <a:endParaRPr lang="en-US"/>
          </a:p>
        </p:txBody>
      </p:sp>
    </p:spTree>
    <p:extLst>
      <p:ext uri="{BB962C8B-B14F-4D97-AF65-F5344CB8AC3E}">
        <p14:creationId xmlns:p14="http://schemas.microsoft.com/office/powerpoint/2010/main" val="479159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AB1E5957-3443-4046-B8A0-D824EF6A2D61}" type="slidenum">
              <a:rPr lang="en-US" smtClean="0"/>
              <a:t>19</a:t>
            </a:fld>
            <a:endParaRPr lang="en-US"/>
          </a:p>
        </p:txBody>
      </p:sp>
    </p:spTree>
    <p:extLst>
      <p:ext uri="{BB962C8B-B14F-4D97-AF65-F5344CB8AC3E}">
        <p14:creationId xmlns:p14="http://schemas.microsoft.com/office/powerpoint/2010/main" val="2006773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5559B9-DC40-A347-9387-7BD20E3B6BF3}" type="datetimeFigureOut">
              <a:rPr lang="en-US" smtClean="0"/>
              <a:t>8/11/25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290929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5559B9-DC40-A347-9387-7BD20E3B6BF3}" type="datetimeFigureOut">
              <a:rPr lang="en-US" smtClean="0"/>
              <a:t>8/11/25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158246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5559B9-DC40-A347-9387-7BD20E3B6BF3}" type="datetimeFigureOut">
              <a:rPr lang="en-US" smtClean="0"/>
              <a:t>8/11/25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106441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5559B9-DC40-A347-9387-7BD20E3B6BF3}" type="datetimeFigureOut">
              <a:rPr lang="en-US" smtClean="0"/>
              <a:t>8/11/25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CB0A6-009E-F44C-8A22-2540513B940B}"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12505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5559B9-DC40-A347-9387-7BD20E3B6BF3}" type="datetimeFigureOut">
              <a:rPr lang="en-US" smtClean="0"/>
              <a:t>8/11/25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3012178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55559B9-DC40-A347-9387-7BD20E3B6BF3}" type="datetimeFigureOut">
              <a:rPr lang="en-US" smtClean="0"/>
              <a:t>8/11/25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4227872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55559B9-DC40-A347-9387-7BD20E3B6BF3}" type="datetimeFigureOut">
              <a:rPr lang="en-US" smtClean="0"/>
              <a:t>8/11/25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2141072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5559B9-DC40-A347-9387-7BD20E3B6BF3}" type="datetimeFigureOut">
              <a:rPr lang="en-US" smtClean="0"/>
              <a:t>8/11/25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2505474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5559B9-DC40-A347-9387-7BD20E3B6BF3}" type="datetimeFigureOut">
              <a:rPr lang="en-US" smtClean="0"/>
              <a:t>8/11/25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137487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5559B9-DC40-A347-9387-7BD20E3B6BF3}" type="datetimeFigureOut">
              <a:rPr lang="en-US" smtClean="0"/>
              <a:t>8/11/25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358314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5559B9-DC40-A347-9387-7BD20E3B6BF3}" type="datetimeFigureOut">
              <a:rPr lang="en-US" smtClean="0"/>
              <a:t>8/11/25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411610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5559B9-DC40-A347-9387-7BD20E3B6BF3}" type="datetimeFigureOut">
              <a:rPr lang="en-US" smtClean="0"/>
              <a:t>8/11/25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57706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5559B9-DC40-A347-9387-7BD20E3B6BF3}" type="datetimeFigureOut">
              <a:rPr lang="en-US" smtClean="0"/>
              <a:t>8/11/25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123924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5559B9-DC40-A347-9387-7BD20E3B6BF3}" type="datetimeFigureOut">
              <a:rPr lang="en-US" smtClean="0"/>
              <a:t>8/11/25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157102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559B9-DC40-A347-9387-7BD20E3B6BF3}" type="datetimeFigureOut">
              <a:rPr lang="en-US" smtClean="0"/>
              <a:t>8/11/25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348761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5559B9-DC40-A347-9387-7BD20E3B6BF3}" type="datetimeFigureOut">
              <a:rPr lang="en-US" smtClean="0"/>
              <a:t>8/11/25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236332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5559B9-DC40-A347-9387-7BD20E3B6BF3}" type="datetimeFigureOut">
              <a:rPr lang="en-US" smtClean="0"/>
              <a:t>8/11/25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CB0A6-009E-F44C-8A22-2540513B940B}" type="slidenum">
              <a:rPr lang="en-US" smtClean="0"/>
              <a:t>‹#›</a:t>
            </a:fld>
            <a:endParaRPr lang="en-US"/>
          </a:p>
        </p:txBody>
      </p:sp>
    </p:spTree>
    <p:extLst>
      <p:ext uri="{BB962C8B-B14F-4D97-AF65-F5344CB8AC3E}">
        <p14:creationId xmlns:p14="http://schemas.microsoft.com/office/powerpoint/2010/main" val="88722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5559B9-DC40-A347-9387-7BD20E3B6BF3}" type="datetimeFigureOut">
              <a:rPr lang="en-US" smtClean="0"/>
              <a:t>8/11/25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ACB0A6-009E-F44C-8A22-2540513B940B}" type="slidenum">
              <a:rPr lang="en-US" smtClean="0"/>
              <a:t>‹#›</a:t>
            </a:fld>
            <a:endParaRPr lang="en-US"/>
          </a:p>
        </p:txBody>
      </p:sp>
    </p:spTree>
    <p:extLst>
      <p:ext uri="{BB962C8B-B14F-4D97-AF65-F5344CB8AC3E}">
        <p14:creationId xmlns:p14="http://schemas.microsoft.com/office/powerpoint/2010/main" val="5563892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hiv.uw.edu/" TargetMode="External"/><Relationship Id="rId2" Type="http://schemas.openxmlformats.org/officeDocument/2006/relationships/hyperlink" Target="https://clinicalinfo.hiv.gov/en/guidelines/hiv-clinical-guidelines-adult-and-adolescent-opportunistic-infections/whats-new" TargetMode="External"/><Relationship Id="rId1" Type="http://schemas.openxmlformats.org/officeDocument/2006/relationships/slideLayout" Target="../slideLayouts/slideLayout2.xml"/><Relationship Id="rId4" Type="http://schemas.openxmlformats.org/officeDocument/2006/relationships/hyperlink" Target="https://aahivm.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508F4-D0D8-2C11-B258-706856AF4F48}"/>
              </a:ext>
            </a:extLst>
          </p:cNvPr>
          <p:cNvSpPr>
            <a:spLocks noGrp="1"/>
          </p:cNvSpPr>
          <p:nvPr>
            <p:ph type="ctrTitle"/>
          </p:nvPr>
        </p:nvSpPr>
        <p:spPr/>
        <p:txBody>
          <a:bodyPr/>
          <a:lstStyle/>
          <a:p>
            <a:r>
              <a:rPr lang="en-US" dirty="0"/>
              <a:t>HIV/AIDS and STI’s</a:t>
            </a:r>
          </a:p>
        </p:txBody>
      </p:sp>
      <p:sp>
        <p:nvSpPr>
          <p:cNvPr id="3" name="Subtitle 2">
            <a:extLst>
              <a:ext uri="{FF2B5EF4-FFF2-40B4-BE49-F238E27FC236}">
                <a16:creationId xmlns:a16="http://schemas.microsoft.com/office/drawing/2014/main" id="{8EC435A2-7CBC-746D-EFA5-BC2E448E682A}"/>
              </a:ext>
            </a:extLst>
          </p:cNvPr>
          <p:cNvSpPr>
            <a:spLocks noGrp="1"/>
          </p:cNvSpPr>
          <p:nvPr>
            <p:ph type="subTitle" idx="1"/>
          </p:nvPr>
        </p:nvSpPr>
        <p:spPr/>
        <p:txBody>
          <a:bodyPr>
            <a:normAutofit fontScale="92500" lnSpcReduction="20000"/>
          </a:bodyPr>
          <a:lstStyle/>
          <a:p>
            <a:r>
              <a:rPr lang="en-US" dirty="0"/>
              <a:t>Kent Carpenter, DO, MS</a:t>
            </a:r>
          </a:p>
          <a:p>
            <a:r>
              <a:rPr lang="en-US" dirty="0"/>
              <a:t>Assistant Clinical Professor </a:t>
            </a:r>
          </a:p>
          <a:p>
            <a:r>
              <a:rPr lang="en-US" dirty="0"/>
              <a:t>UA College of Medicine – Phoenix</a:t>
            </a:r>
          </a:p>
          <a:p>
            <a:r>
              <a:rPr lang="en-US" dirty="0"/>
              <a:t>Tuesday August 12, 2025</a:t>
            </a:r>
          </a:p>
        </p:txBody>
      </p:sp>
      <p:pic>
        <p:nvPicPr>
          <p:cNvPr id="4" name="Picture 3">
            <a:extLst>
              <a:ext uri="{FF2B5EF4-FFF2-40B4-BE49-F238E27FC236}">
                <a16:creationId xmlns:a16="http://schemas.microsoft.com/office/drawing/2014/main" id="{4F3BC6B5-64EC-5B2C-1261-BEB3BD40E42E}"/>
              </a:ext>
            </a:extLst>
          </p:cNvPr>
          <p:cNvPicPr>
            <a:picLocks noChangeAspect="1"/>
          </p:cNvPicPr>
          <p:nvPr/>
        </p:nvPicPr>
        <p:blipFill>
          <a:blip r:embed="rId2"/>
          <a:stretch>
            <a:fillRect/>
          </a:stretch>
        </p:blipFill>
        <p:spPr>
          <a:xfrm>
            <a:off x="0" y="5397500"/>
            <a:ext cx="1447800" cy="1460500"/>
          </a:xfrm>
          <a:prstGeom prst="rect">
            <a:avLst/>
          </a:prstGeom>
          <a:blipFill dpi="0" rotWithShape="1">
            <a:blip r:embed="rId3"/>
            <a:srcRect/>
            <a:tile tx="0" ty="0" sx="100000" sy="100000" flip="none" algn="tl"/>
          </a:blipFill>
        </p:spPr>
      </p:pic>
    </p:spTree>
    <p:extLst>
      <p:ext uri="{BB962C8B-B14F-4D97-AF65-F5344CB8AC3E}">
        <p14:creationId xmlns:p14="http://schemas.microsoft.com/office/powerpoint/2010/main" val="414639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7207-CA31-1EB3-FFC1-550689FCC85C}"/>
              </a:ext>
            </a:extLst>
          </p:cNvPr>
          <p:cNvSpPr>
            <a:spLocks noGrp="1"/>
          </p:cNvSpPr>
          <p:nvPr>
            <p:ph type="title"/>
          </p:nvPr>
        </p:nvSpPr>
        <p:spPr/>
        <p:txBody>
          <a:bodyPr/>
          <a:lstStyle/>
          <a:p>
            <a:r>
              <a:rPr lang="en-US" dirty="0"/>
              <a:t>Q3 Learning points </a:t>
            </a:r>
          </a:p>
        </p:txBody>
      </p:sp>
      <p:sp>
        <p:nvSpPr>
          <p:cNvPr id="3" name="Content Placeholder 2">
            <a:extLst>
              <a:ext uri="{FF2B5EF4-FFF2-40B4-BE49-F238E27FC236}">
                <a16:creationId xmlns:a16="http://schemas.microsoft.com/office/drawing/2014/main" id="{0CBC1F0A-4D8E-E4A1-94D5-51B777A6D9CC}"/>
              </a:ext>
            </a:extLst>
          </p:cNvPr>
          <p:cNvSpPr>
            <a:spLocks noGrp="1"/>
          </p:cNvSpPr>
          <p:nvPr>
            <p:ph idx="1"/>
          </p:nvPr>
        </p:nvSpPr>
        <p:spPr>
          <a:xfrm>
            <a:off x="1141413" y="2249487"/>
            <a:ext cx="9905998" cy="4350096"/>
          </a:xfrm>
        </p:spPr>
        <p:txBody>
          <a:bodyPr>
            <a:normAutofit fontScale="92500"/>
          </a:bodyPr>
          <a:lstStyle/>
          <a:p>
            <a:r>
              <a:rPr lang="en-US" dirty="0"/>
              <a:t>Classes of antiretroviral drugs</a:t>
            </a:r>
          </a:p>
          <a:p>
            <a:pPr lvl="1"/>
            <a:r>
              <a:rPr lang="en-US" dirty="0"/>
              <a:t>NNRTIs (non-nucleoside reverse transcriptase inhibitors)</a:t>
            </a:r>
          </a:p>
          <a:p>
            <a:pPr lvl="1"/>
            <a:r>
              <a:rPr lang="en-US" dirty="0"/>
              <a:t>NRTIs (nucleoside reverse transcriptase inhibitors)</a:t>
            </a:r>
          </a:p>
          <a:p>
            <a:pPr lvl="1"/>
            <a:r>
              <a:rPr lang="en-US" dirty="0"/>
              <a:t>Protease inhibitors</a:t>
            </a:r>
          </a:p>
          <a:p>
            <a:pPr lvl="1"/>
            <a:r>
              <a:rPr lang="en-US" dirty="0"/>
              <a:t>Integrase strand inhibitors (INSTIs)</a:t>
            </a:r>
          </a:p>
          <a:p>
            <a:pPr lvl="1"/>
            <a:r>
              <a:rPr lang="en-US" dirty="0"/>
              <a:t>Novel agents: capsid inhibitors</a:t>
            </a:r>
          </a:p>
          <a:p>
            <a:r>
              <a:rPr lang="en-US" dirty="0"/>
              <a:t>Full treatment regimens are typically 3 drugs each from a different class</a:t>
            </a:r>
          </a:p>
          <a:p>
            <a:r>
              <a:rPr lang="en-US" dirty="0"/>
              <a:t>Treatment is always started right away now, even in pregnancy with safe agents </a:t>
            </a:r>
          </a:p>
          <a:p>
            <a:pPr lvl="1"/>
            <a:r>
              <a:rPr lang="en-US" dirty="0"/>
              <a:t>Old guidelines used to include holding off treatment at various intervals, this is no longer the case in any circumstance</a:t>
            </a:r>
          </a:p>
        </p:txBody>
      </p:sp>
    </p:spTree>
    <p:extLst>
      <p:ext uri="{BB962C8B-B14F-4D97-AF65-F5344CB8AC3E}">
        <p14:creationId xmlns:p14="http://schemas.microsoft.com/office/powerpoint/2010/main" val="230292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27AD269F-1E25-4F62-53FB-543CD3E704A9}"/>
              </a:ext>
            </a:extLst>
          </p:cNvPr>
          <p:cNvPicPr>
            <a:picLocks noChangeAspect="1"/>
          </p:cNvPicPr>
          <p:nvPr/>
        </p:nvPicPr>
        <p:blipFill>
          <a:blip r:embed="rId3"/>
          <a:stretch>
            <a:fillRect/>
          </a:stretch>
        </p:blipFill>
        <p:spPr>
          <a:xfrm>
            <a:off x="110836" y="0"/>
            <a:ext cx="11948642" cy="6845575"/>
          </a:xfrm>
          <a:prstGeom prst="rect">
            <a:avLst/>
          </a:prstGeom>
        </p:spPr>
      </p:pic>
    </p:spTree>
    <p:extLst>
      <p:ext uri="{BB962C8B-B14F-4D97-AF65-F5344CB8AC3E}">
        <p14:creationId xmlns:p14="http://schemas.microsoft.com/office/powerpoint/2010/main" val="1523648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6F7C-71C4-9767-3C5F-44F0C9A8D792}"/>
              </a:ext>
            </a:extLst>
          </p:cNvPr>
          <p:cNvSpPr>
            <a:spLocks noGrp="1"/>
          </p:cNvSpPr>
          <p:nvPr>
            <p:ph type="title"/>
          </p:nvPr>
        </p:nvSpPr>
        <p:spPr>
          <a:xfrm>
            <a:off x="1143001" y="-242874"/>
            <a:ext cx="9905998" cy="1478570"/>
          </a:xfrm>
        </p:spPr>
        <p:txBody>
          <a:bodyPr/>
          <a:lstStyle/>
          <a:p>
            <a:r>
              <a:rPr lang="en-US" dirty="0"/>
              <a:t>Q4 – HIV/AIDS</a:t>
            </a:r>
          </a:p>
        </p:txBody>
      </p:sp>
      <p:sp>
        <p:nvSpPr>
          <p:cNvPr id="3" name="Content Placeholder 2">
            <a:extLst>
              <a:ext uri="{FF2B5EF4-FFF2-40B4-BE49-F238E27FC236}">
                <a16:creationId xmlns:a16="http://schemas.microsoft.com/office/drawing/2014/main" id="{F6C96CB9-2492-669C-FEF1-701EB764EF5B}"/>
              </a:ext>
            </a:extLst>
          </p:cNvPr>
          <p:cNvSpPr>
            <a:spLocks noGrp="1"/>
          </p:cNvSpPr>
          <p:nvPr>
            <p:ph idx="1"/>
          </p:nvPr>
        </p:nvSpPr>
        <p:spPr>
          <a:xfrm>
            <a:off x="1142999" y="861392"/>
            <a:ext cx="9905999" cy="5512903"/>
          </a:xfrm>
        </p:spPr>
        <p:txBody>
          <a:bodyPr>
            <a:normAutofit lnSpcReduction="10000"/>
          </a:bodyPr>
          <a:lstStyle/>
          <a:p>
            <a:r>
              <a:rPr lang="en-US" dirty="0"/>
              <a:t>65M is being seen for routine HIV care follow up. He has HIV-1 infection diagnosed about 8 years prior, has been taking abacavir, lamivudine and </a:t>
            </a:r>
            <a:r>
              <a:rPr lang="en-US" dirty="0" err="1"/>
              <a:t>rilpivirine</a:t>
            </a:r>
            <a:r>
              <a:rPr lang="en-US" dirty="0"/>
              <a:t> throughout this time. He reports taking the medication daily but sometimes forgets to take it with a meal. His labs 6 months prior were CD4 of 298 and viral load &lt; 20. Current labs are CD4 of 255 and viral load of 6800 copies/</a:t>
            </a:r>
            <a:r>
              <a:rPr lang="en-US" dirty="0" err="1"/>
              <a:t>mL.</a:t>
            </a:r>
            <a:r>
              <a:rPr lang="en-US" dirty="0"/>
              <a:t> Which is the next appropriate management?</a:t>
            </a:r>
          </a:p>
          <a:p>
            <a:r>
              <a:rPr lang="en-US" dirty="0"/>
              <a:t>A: HIV p24 antigen testing</a:t>
            </a:r>
          </a:p>
          <a:p>
            <a:r>
              <a:rPr lang="en-US" dirty="0"/>
              <a:t>B: Repeat the CD4 count and viral load in 4 weeks </a:t>
            </a:r>
          </a:p>
          <a:p>
            <a:r>
              <a:rPr lang="en-US" dirty="0"/>
              <a:t>C: HLA-B5701 testing</a:t>
            </a:r>
          </a:p>
          <a:p>
            <a:r>
              <a:rPr lang="en-US" dirty="0"/>
              <a:t>D: HIV genotype testing</a:t>
            </a:r>
          </a:p>
          <a:p>
            <a:r>
              <a:rPr lang="en-US" dirty="0"/>
              <a:t>E: HIV-2 antibody testing </a:t>
            </a:r>
          </a:p>
        </p:txBody>
      </p:sp>
    </p:spTree>
    <p:extLst>
      <p:ext uri="{BB962C8B-B14F-4D97-AF65-F5344CB8AC3E}">
        <p14:creationId xmlns:p14="http://schemas.microsoft.com/office/powerpoint/2010/main" val="140301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C300-1787-11DA-7176-DA7CB4F85D9B}"/>
              </a:ext>
            </a:extLst>
          </p:cNvPr>
          <p:cNvSpPr>
            <a:spLocks noGrp="1"/>
          </p:cNvSpPr>
          <p:nvPr>
            <p:ph type="title"/>
          </p:nvPr>
        </p:nvSpPr>
        <p:spPr/>
        <p:txBody>
          <a:bodyPr/>
          <a:lstStyle/>
          <a:p>
            <a:r>
              <a:rPr lang="en-US" dirty="0"/>
              <a:t>Q4 Learning point – HIV drug resistance</a:t>
            </a:r>
          </a:p>
        </p:txBody>
      </p:sp>
      <p:sp>
        <p:nvSpPr>
          <p:cNvPr id="3" name="Content Placeholder 2">
            <a:extLst>
              <a:ext uri="{FF2B5EF4-FFF2-40B4-BE49-F238E27FC236}">
                <a16:creationId xmlns:a16="http://schemas.microsoft.com/office/drawing/2014/main" id="{871FC8F3-5E2B-3847-DB16-3B142012C541}"/>
              </a:ext>
            </a:extLst>
          </p:cNvPr>
          <p:cNvSpPr>
            <a:spLocks noGrp="1"/>
          </p:cNvSpPr>
          <p:nvPr>
            <p:ph idx="1"/>
          </p:nvPr>
        </p:nvSpPr>
        <p:spPr/>
        <p:txBody>
          <a:bodyPr/>
          <a:lstStyle/>
          <a:p>
            <a:r>
              <a:rPr lang="en-US" dirty="0"/>
              <a:t>Non-adherence to therapy or suboptimal absorption of ART may lead to drug resistance</a:t>
            </a:r>
          </a:p>
          <a:p>
            <a:r>
              <a:rPr lang="en-US" dirty="0"/>
              <a:t>In prior patient, despite adherence, resistance likely developed because NNRTIs must be taken with meals</a:t>
            </a:r>
          </a:p>
          <a:p>
            <a:r>
              <a:rPr lang="en-US" dirty="0"/>
              <a:t>Always inquire about supplement use and think about absorption/drug-drug interactions, </a:t>
            </a:r>
            <a:r>
              <a:rPr lang="en-US" dirty="0" err="1"/>
              <a:t>etc</a:t>
            </a:r>
            <a:endParaRPr lang="en-US" dirty="0"/>
          </a:p>
        </p:txBody>
      </p:sp>
    </p:spTree>
    <p:extLst>
      <p:ext uri="{BB962C8B-B14F-4D97-AF65-F5344CB8AC3E}">
        <p14:creationId xmlns:p14="http://schemas.microsoft.com/office/powerpoint/2010/main" val="392431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9C02-D81B-4FB2-DE9F-400CFFDE502A}"/>
              </a:ext>
            </a:extLst>
          </p:cNvPr>
          <p:cNvSpPr>
            <a:spLocks noGrp="1"/>
          </p:cNvSpPr>
          <p:nvPr>
            <p:ph type="title"/>
          </p:nvPr>
        </p:nvSpPr>
        <p:spPr>
          <a:xfrm>
            <a:off x="1141412" y="-428403"/>
            <a:ext cx="9905998" cy="1478570"/>
          </a:xfrm>
        </p:spPr>
        <p:txBody>
          <a:bodyPr/>
          <a:lstStyle/>
          <a:p>
            <a:r>
              <a:rPr lang="en-US" dirty="0"/>
              <a:t>Q5 – HIV/AIDS</a:t>
            </a:r>
          </a:p>
        </p:txBody>
      </p:sp>
      <p:sp>
        <p:nvSpPr>
          <p:cNvPr id="3" name="Content Placeholder 2">
            <a:extLst>
              <a:ext uri="{FF2B5EF4-FFF2-40B4-BE49-F238E27FC236}">
                <a16:creationId xmlns:a16="http://schemas.microsoft.com/office/drawing/2014/main" id="{15EC6630-2D82-1AFB-F828-B403E17163A2}"/>
              </a:ext>
            </a:extLst>
          </p:cNvPr>
          <p:cNvSpPr>
            <a:spLocks noGrp="1"/>
          </p:cNvSpPr>
          <p:nvPr>
            <p:ph idx="1"/>
          </p:nvPr>
        </p:nvSpPr>
        <p:spPr>
          <a:xfrm>
            <a:off x="3419060" y="730491"/>
            <a:ext cx="8582507" cy="6014866"/>
          </a:xfrm>
        </p:spPr>
        <p:txBody>
          <a:bodyPr/>
          <a:lstStyle/>
          <a:p>
            <a:r>
              <a:rPr lang="en-US" dirty="0"/>
              <a:t>55M is admitted to the hospital with a 3 week history of fevers, cough, dyspnea on exertion. Oxygen saturation is 88% on room air, improves with 2L of nasal cannula. CXR shows bilateral diffuse hazy opacities (shown). An ABG shows PaO2 of 55 with an A-a gradient of 45. An HIV 1-2 antigen antibody immunoassay is positive. Serum LDH is 650 and beta-D-glucan is 680. Which of the following is the most appropriate next step?</a:t>
            </a:r>
          </a:p>
          <a:p>
            <a:r>
              <a:rPr lang="en-US" dirty="0"/>
              <a:t>A: Start treatment with oral TMP-SMX alone</a:t>
            </a:r>
          </a:p>
          <a:p>
            <a:r>
              <a:rPr lang="en-US" dirty="0"/>
              <a:t>B: Start treatment with oral TMP-SMX and prednisone</a:t>
            </a:r>
          </a:p>
          <a:p>
            <a:r>
              <a:rPr lang="en-US" dirty="0"/>
              <a:t>C: Start treatment with IV TMP-SMX and prednisone</a:t>
            </a:r>
          </a:p>
          <a:p>
            <a:r>
              <a:rPr lang="en-US" dirty="0"/>
              <a:t>D: Consult pulmonary to perform BAL for diagnosis, then start oral TMP-SMX and prednisone</a:t>
            </a:r>
          </a:p>
        </p:txBody>
      </p:sp>
      <p:pic>
        <p:nvPicPr>
          <p:cNvPr id="5" name="Picture 4" descr="A chest x-ray of a person&#10;&#10;AI-generated content may be incorrect.">
            <a:extLst>
              <a:ext uri="{FF2B5EF4-FFF2-40B4-BE49-F238E27FC236}">
                <a16:creationId xmlns:a16="http://schemas.microsoft.com/office/drawing/2014/main" id="{ECACE1B3-A857-5DF5-6F5B-E102BA1E4AC3}"/>
              </a:ext>
            </a:extLst>
          </p:cNvPr>
          <p:cNvPicPr>
            <a:picLocks noChangeAspect="1"/>
          </p:cNvPicPr>
          <p:nvPr/>
        </p:nvPicPr>
        <p:blipFill>
          <a:blip r:embed="rId3"/>
          <a:stretch>
            <a:fillRect/>
          </a:stretch>
        </p:blipFill>
        <p:spPr>
          <a:xfrm>
            <a:off x="190433" y="1704285"/>
            <a:ext cx="3262690" cy="3252028"/>
          </a:xfrm>
          <a:prstGeom prst="rect">
            <a:avLst/>
          </a:prstGeom>
        </p:spPr>
      </p:pic>
    </p:spTree>
    <p:extLst>
      <p:ext uri="{BB962C8B-B14F-4D97-AF65-F5344CB8AC3E}">
        <p14:creationId xmlns:p14="http://schemas.microsoft.com/office/powerpoint/2010/main" val="51225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7EFE-37F8-C00F-60A1-A32CC6EB61C3}"/>
              </a:ext>
            </a:extLst>
          </p:cNvPr>
          <p:cNvSpPr>
            <a:spLocks noGrp="1"/>
          </p:cNvSpPr>
          <p:nvPr>
            <p:ph type="title"/>
          </p:nvPr>
        </p:nvSpPr>
        <p:spPr/>
        <p:txBody>
          <a:bodyPr/>
          <a:lstStyle/>
          <a:p>
            <a:r>
              <a:rPr lang="en-US" dirty="0"/>
              <a:t>Q5 – Learning point </a:t>
            </a:r>
          </a:p>
        </p:txBody>
      </p:sp>
      <p:sp>
        <p:nvSpPr>
          <p:cNvPr id="3" name="Content Placeholder 2">
            <a:extLst>
              <a:ext uri="{FF2B5EF4-FFF2-40B4-BE49-F238E27FC236}">
                <a16:creationId xmlns:a16="http://schemas.microsoft.com/office/drawing/2014/main" id="{BB8F3A68-D860-E1B6-F34D-57552E6D8191}"/>
              </a:ext>
            </a:extLst>
          </p:cNvPr>
          <p:cNvSpPr>
            <a:spLocks noGrp="1"/>
          </p:cNvSpPr>
          <p:nvPr>
            <p:ph idx="1"/>
          </p:nvPr>
        </p:nvSpPr>
        <p:spPr/>
        <p:txBody>
          <a:bodyPr/>
          <a:lstStyle/>
          <a:p>
            <a:r>
              <a:rPr lang="en-US" dirty="0"/>
              <a:t>PJP pneumonia divided into phases:</a:t>
            </a:r>
          </a:p>
          <a:p>
            <a:r>
              <a:rPr lang="en-US" dirty="0"/>
              <a:t>Mild-moderate – PaO2 &gt; 70, A-a gradient &lt; 35</a:t>
            </a:r>
          </a:p>
          <a:p>
            <a:r>
              <a:rPr lang="en-US" dirty="0"/>
              <a:t>Moderate – severe PaO2 &lt; 70, A-a gradient &gt; 35</a:t>
            </a:r>
          </a:p>
          <a:p>
            <a:r>
              <a:rPr lang="en-US" dirty="0"/>
              <a:t>Adjunctive glucocorticoids given with moderate-severe disease. IV TMP-SMX utilized if PaO2 &lt; 60</a:t>
            </a:r>
          </a:p>
        </p:txBody>
      </p:sp>
    </p:spTree>
    <p:extLst>
      <p:ext uri="{BB962C8B-B14F-4D97-AF65-F5344CB8AC3E}">
        <p14:creationId xmlns:p14="http://schemas.microsoft.com/office/powerpoint/2010/main" val="3307998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A526-54C6-EF06-F414-14EDF241503A}"/>
              </a:ext>
            </a:extLst>
          </p:cNvPr>
          <p:cNvSpPr>
            <a:spLocks noGrp="1"/>
          </p:cNvSpPr>
          <p:nvPr>
            <p:ph type="title"/>
          </p:nvPr>
        </p:nvSpPr>
        <p:spPr>
          <a:xfrm>
            <a:off x="1141413" y="-322386"/>
            <a:ext cx="9905998" cy="1478570"/>
          </a:xfrm>
        </p:spPr>
        <p:txBody>
          <a:bodyPr/>
          <a:lstStyle/>
          <a:p>
            <a:r>
              <a:rPr lang="en-US" dirty="0"/>
              <a:t>Q6 – HIV/AIDS</a:t>
            </a:r>
          </a:p>
        </p:txBody>
      </p:sp>
      <p:sp>
        <p:nvSpPr>
          <p:cNvPr id="3" name="Content Placeholder 2">
            <a:extLst>
              <a:ext uri="{FF2B5EF4-FFF2-40B4-BE49-F238E27FC236}">
                <a16:creationId xmlns:a16="http://schemas.microsoft.com/office/drawing/2014/main" id="{E9C5839F-C766-CBBB-58E4-3E0A39C2C914}"/>
              </a:ext>
            </a:extLst>
          </p:cNvPr>
          <p:cNvSpPr>
            <a:spLocks noGrp="1"/>
          </p:cNvSpPr>
          <p:nvPr>
            <p:ph idx="1"/>
          </p:nvPr>
        </p:nvSpPr>
        <p:spPr>
          <a:xfrm>
            <a:off x="4015409" y="624473"/>
            <a:ext cx="7707864" cy="6014866"/>
          </a:xfrm>
        </p:spPr>
        <p:txBody>
          <a:bodyPr>
            <a:normAutofit lnSpcReduction="10000"/>
          </a:bodyPr>
          <a:lstStyle/>
          <a:p>
            <a:r>
              <a:rPr lang="en-US" dirty="0"/>
              <a:t>36M with HIV presents to the emergency room following a witnessed generalized tonic-</a:t>
            </a:r>
            <a:r>
              <a:rPr lang="en-US" dirty="0" err="1"/>
              <a:t>clonic</a:t>
            </a:r>
            <a:r>
              <a:rPr lang="en-US" dirty="0"/>
              <a:t> seizure. His family notes a general decline in mental status and fevers for the past week. He had not been taking prescribed ART therapy, last known CD4 count is 22. His MRI shows multiple ring-enhancing lesions with vasogenic edema and mass effect. Which if the following is the appropriate next step?</a:t>
            </a:r>
          </a:p>
          <a:p>
            <a:r>
              <a:rPr lang="en-US" dirty="0"/>
              <a:t>A: Consult neurosurgery for brain biopsy</a:t>
            </a:r>
          </a:p>
          <a:p>
            <a:r>
              <a:rPr lang="en-US" dirty="0"/>
              <a:t>B: Obtain serum toxoplasma IgG</a:t>
            </a:r>
          </a:p>
          <a:p>
            <a:r>
              <a:rPr lang="en-US" dirty="0"/>
              <a:t>C: Obtain CT chest/</a:t>
            </a:r>
            <a:r>
              <a:rPr lang="en-US" dirty="0" err="1"/>
              <a:t>abd</a:t>
            </a:r>
            <a:r>
              <a:rPr lang="en-US" dirty="0"/>
              <a:t>/pelvis with contrast to evaluate for primary malignancy</a:t>
            </a:r>
          </a:p>
          <a:p>
            <a:r>
              <a:rPr lang="en-US" dirty="0"/>
              <a:t>D: Obtain JC virus serum PCR</a:t>
            </a:r>
          </a:p>
          <a:p>
            <a:r>
              <a:rPr lang="en-US" dirty="0"/>
              <a:t>E: Obtain EBV serologies </a:t>
            </a:r>
          </a:p>
        </p:txBody>
      </p:sp>
      <p:pic>
        <p:nvPicPr>
          <p:cNvPr id="5" name="Picture 4" descr="A close-up of a brain scan&#10;&#10;AI-generated content may be incorrect.">
            <a:extLst>
              <a:ext uri="{FF2B5EF4-FFF2-40B4-BE49-F238E27FC236}">
                <a16:creationId xmlns:a16="http://schemas.microsoft.com/office/drawing/2014/main" id="{11E0A401-4175-BA6A-675F-E57E1A4C4523}"/>
              </a:ext>
            </a:extLst>
          </p:cNvPr>
          <p:cNvPicPr>
            <a:picLocks noChangeAspect="1"/>
          </p:cNvPicPr>
          <p:nvPr/>
        </p:nvPicPr>
        <p:blipFill>
          <a:blip r:embed="rId3"/>
          <a:stretch>
            <a:fillRect/>
          </a:stretch>
        </p:blipFill>
        <p:spPr>
          <a:xfrm>
            <a:off x="141909" y="2103043"/>
            <a:ext cx="3873500" cy="2082800"/>
          </a:xfrm>
          <a:prstGeom prst="rect">
            <a:avLst/>
          </a:prstGeom>
        </p:spPr>
      </p:pic>
    </p:spTree>
    <p:extLst>
      <p:ext uri="{BB962C8B-B14F-4D97-AF65-F5344CB8AC3E}">
        <p14:creationId xmlns:p14="http://schemas.microsoft.com/office/powerpoint/2010/main" val="277054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D413-52C0-08C5-A6EF-1A10AF5B0C2E}"/>
              </a:ext>
            </a:extLst>
          </p:cNvPr>
          <p:cNvSpPr>
            <a:spLocks noGrp="1"/>
          </p:cNvSpPr>
          <p:nvPr>
            <p:ph type="title"/>
          </p:nvPr>
        </p:nvSpPr>
        <p:spPr/>
        <p:txBody>
          <a:bodyPr/>
          <a:lstStyle/>
          <a:p>
            <a:r>
              <a:rPr lang="en-US" dirty="0"/>
              <a:t>Q6 – Learning point – CNS </a:t>
            </a:r>
            <a:r>
              <a:rPr lang="en-US" dirty="0" err="1"/>
              <a:t>Toxo</a:t>
            </a:r>
            <a:endParaRPr lang="en-US" dirty="0"/>
          </a:p>
        </p:txBody>
      </p:sp>
      <p:sp>
        <p:nvSpPr>
          <p:cNvPr id="3" name="Content Placeholder 2">
            <a:extLst>
              <a:ext uri="{FF2B5EF4-FFF2-40B4-BE49-F238E27FC236}">
                <a16:creationId xmlns:a16="http://schemas.microsoft.com/office/drawing/2014/main" id="{1D1A4D0E-708A-7967-4F4F-F2210C5AE906}"/>
              </a:ext>
            </a:extLst>
          </p:cNvPr>
          <p:cNvSpPr>
            <a:spLocks noGrp="1"/>
          </p:cNvSpPr>
          <p:nvPr>
            <p:ph idx="1"/>
          </p:nvPr>
        </p:nvSpPr>
        <p:spPr/>
        <p:txBody>
          <a:bodyPr/>
          <a:lstStyle/>
          <a:p>
            <a:r>
              <a:rPr lang="en-US" dirty="0"/>
              <a:t>DDX of CNS lesions in HIV/AIDS is a very high yield topic!</a:t>
            </a:r>
          </a:p>
          <a:p>
            <a:r>
              <a:rPr lang="en-US" dirty="0"/>
              <a:t>CNS </a:t>
            </a:r>
            <a:r>
              <a:rPr lang="en-US" dirty="0" err="1"/>
              <a:t>Toxo</a:t>
            </a:r>
            <a:r>
              <a:rPr lang="en-US" dirty="0"/>
              <a:t> is most common – multiple ring-enhancing lesions </a:t>
            </a:r>
          </a:p>
          <a:p>
            <a:r>
              <a:rPr lang="en-US" dirty="0"/>
              <a:t>Other DDX include</a:t>
            </a:r>
          </a:p>
          <a:p>
            <a:pPr lvl="1"/>
            <a:r>
              <a:rPr lang="en-US" dirty="0"/>
              <a:t>Primary CNS lymphoma (usually single lesion)</a:t>
            </a:r>
          </a:p>
          <a:p>
            <a:pPr lvl="1"/>
            <a:r>
              <a:rPr lang="en-US" dirty="0"/>
              <a:t>Progressive multifocal leukoencephalopathy (non-enhancing, disproportionate white matter findings)</a:t>
            </a:r>
          </a:p>
          <a:p>
            <a:pPr lvl="1"/>
            <a:endParaRPr lang="en-US" dirty="0"/>
          </a:p>
        </p:txBody>
      </p:sp>
    </p:spTree>
    <p:extLst>
      <p:ext uri="{BB962C8B-B14F-4D97-AF65-F5344CB8AC3E}">
        <p14:creationId xmlns:p14="http://schemas.microsoft.com/office/powerpoint/2010/main" val="262774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160B-D798-F47C-9AD4-56CE5B2B9C3C}"/>
              </a:ext>
            </a:extLst>
          </p:cNvPr>
          <p:cNvSpPr>
            <a:spLocks noGrp="1"/>
          </p:cNvSpPr>
          <p:nvPr>
            <p:ph type="title"/>
          </p:nvPr>
        </p:nvSpPr>
        <p:spPr>
          <a:xfrm>
            <a:off x="1141412" y="-282630"/>
            <a:ext cx="9905998" cy="1478570"/>
          </a:xfrm>
        </p:spPr>
        <p:txBody>
          <a:bodyPr/>
          <a:lstStyle/>
          <a:p>
            <a:r>
              <a:rPr lang="en-US" dirty="0"/>
              <a:t>HIV/AIDS OI’s</a:t>
            </a:r>
          </a:p>
        </p:txBody>
      </p:sp>
      <p:sp>
        <p:nvSpPr>
          <p:cNvPr id="3" name="Content Placeholder 2">
            <a:extLst>
              <a:ext uri="{FF2B5EF4-FFF2-40B4-BE49-F238E27FC236}">
                <a16:creationId xmlns:a16="http://schemas.microsoft.com/office/drawing/2014/main" id="{0B7DE5FF-F2A2-DF5B-D34C-01328D0309D7}"/>
              </a:ext>
            </a:extLst>
          </p:cNvPr>
          <p:cNvSpPr>
            <a:spLocks noGrp="1"/>
          </p:cNvSpPr>
          <p:nvPr>
            <p:ph idx="1"/>
          </p:nvPr>
        </p:nvSpPr>
        <p:spPr>
          <a:xfrm>
            <a:off x="821636" y="715618"/>
            <a:ext cx="10363200" cy="5870712"/>
          </a:xfrm>
        </p:spPr>
        <p:txBody>
          <a:bodyPr>
            <a:normAutofit fontScale="92500" lnSpcReduction="20000"/>
          </a:bodyPr>
          <a:lstStyle/>
          <a:p>
            <a:r>
              <a:rPr lang="en-US" dirty="0"/>
              <a:t>Not able to cover all OI’s in this lecture and many others are commonly tested</a:t>
            </a:r>
          </a:p>
          <a:p>
            <a:r>
              <a:rPr lang="en-US" dirty="0"/>
              <a:t>Mucocutaneous candida infections – oral thrush, esophageal thrush</a:t>
            </a:r>
          </a:p>
          <a:p>
            <a:r>
              <a:rPr lang="en-US" dirty="0"/>
              <a:t>Mycobacterium tuberculosis</a:t>
            </a:r>
          </a:p>
          <a:p>
            <a:r>
              <a:rPr lang="en-US" dirty="0"/>
              <a:t>Cryptococcus </a:t>
            </a:r>
          </a:p>
          <a:p>
            <a:pPr lvl="1"/>
            <a:r>
              <a:rPr lang="en-US" dirty="0"/>
              <a:t>Presents with meningitis</a:t>
            </a:r>
          </a:p>
          <a:p>
            <a:pPr lvl="1"/>
            <a:r>
              <a:rPr lang="en-US" dirty="0" err="1"/>
              <a:t>Mgmt</a:t>
            </a:r>
            <a:r>
              <a:rPr lang="en-US" dirty="0"/>
              <a:t> includes control of ICP, antifungal therapy with amphotericin/flucytosine</a:t>
            </a:r>
          </a:p>
          <a:p>
            <a:r>
              <a:rPr lang="en-US" dirty="0"/>
              <a:t>Mycobacterium avium complex</a:t>
            </a:r>
          </a:p>
          <a:p>
            <a:pPr lvl="1"/>
            <a:r>
              <a:rPr lang="en-US" dirty="0"/>
              <a:t>Disseminated disease</a:t>
            </a:r>
          </a:p>
          <a:p>
            <a:pPr lvl="1"/>
            <a:r>
              <a:rPr lang="en-US" dirty="0"/>
              <a:t>AFB positivity a clue on questions</a:t>
            </a:r>
          </a:p>
          <a:p>
            <a:r>
              <a:rPr lang="en-US" dirty="0"/>
              <a:t>CMV</a:t>
            </a:r>
          </a:p>
          <a:p>
            <a:pPr lvl="1"/>
            <a:r>
              <a:rPr lang="en-US" dirty="0"/>
              <a:t>Commonly presents with retinitis,  </a:t>
            </a:r>
            <a:r>
              <a:rPr lang="en-US" dirty="0" err="1"/>
              <a:t>butcolitis</a:t>
            </a:r>
            <a:r>
              <a:rPr lang="en-US" dirty="0"/>
              <a:t>, esophagitis are also possible</a:t>
            </a:r>
          </a:p>
          <a:p>
            <a:r>
              <a:rPr lang="en-US" dirty="0" err="1"/>
              <a:t>Bartonellosis</a:t>
            </a:r>
            <a:r>
              <a:rPr lang="en-US" dirty="0"/>
              <a:t>/bacillary angiomatosis</a:t>
            </a:r>
          </a:p>
          <a:p>
            <a:r>
              <a:rPr lang="en-US" dirty="0"/>
              <a:t>Malignancies </a:t>
            </a:r>
          </a:p>
          <a:p>
            <a:pPr lvl="1"/>
            <a:r>
              <a:rPr lang="en-US" dirty="0"/>
              <a:t>Non-Hodgkin lymphoma, Kaposi (commonly tested), invasive cervical carcinoma, CNS lymphoma</a:t>
            </a:r>
          </a:p>
        </p:txBody>
      </p:sp>
    </p:spTree>
    <p:extLst>
      <p:ext uri="{BB962C8B-B14F-4D97-AF65-F5344CB8AC3E}">
        <p14:creationId xmlns:p14="http://schemas.microsoft.com/office/powerpoint/2010/main" val="1748694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419E0-83AA-2B0D-AFE4-71D50EBA7C17}"/>
              </a:ext>
            </a:extLst>
          </p:cNvPr>
          <p:cNvSpPr>
            <a:spLocks noGrp="1"/>
          </p:cNvSpPr>
          <p:nvPr>
            <p:ph type="title"/>
          </p:nvPr>
        </p:nvSpPr>
        <p:spPr>
          <a:xfrm>
            <a:off x="1141412" y="-411771"/>
            <a:ext cx="9905998" cy="1478570"/>
          </a:xfrm>
        </p:spPr>
        <p:txBody>
          <a:bodyPr/>
          <a:lstStyle/>
          <a:p>
            <a:r>
              <a:rPr lang="en-US" dirty="0"/>
              <a:t>Q7 – HIV/AIDS</a:t>
            </a:r>
          </a:p>
        </p:txBody>
      </p:sp>
      <p:sp>
        <p:nvSpPr>
          <p:cNvPr id="3" name="Content Placeholder 2">
            <a:extLst>
              <a:ext uri="{FF2B5EF4-FFF2-40B4-BE49-F238E27FC236}">
                <a16:creationId xmlns:a16="http://schemas.microsoft.com/office/drawing/2014/main" id="{C00F1DAF-84B2-DB24-EC53-6C53A948A582}"/>
              </a:ext>
            </a:extLst>
          </p:cNvPr>
          <p:cNvSpPr>
            <a:spLocks noGrp="1"/>
          </p:cNvSpPr>
          <p:nvPr>
            <p:ph idx="1"/>
          </p:nvPr>
        </p:nvSpPr>
        <p:spPr>
          <a:xfrm>
            <a:off x="1141412" y="765244"/>
            <a:ext cx="9905998" cy="5171730"/>
          </a:xfrm>
        </p:spPr>
        <p:txBody>
          <a:bodyPr>
            <a:normAutofit/>
          </a:bodyPr>
          <a:lstStyle/>
          <a:p>
            <a:r>
              <a:rPr lang="en-US" dirty="0"/>
              <a:t>24M is evaluated to establish primary care. He reports multiple male sexual partners with inconsistent condom use, has oral and anal sex. He was treated for syphilis about 1 year prior. HIV 4</a:t>
            </a:r>
            <a:r>
              <a:rPr lang="en-US" baseline="30000" dirty="0"/>
              <a:t>th</a:t>
            </a:r>
            <a:r>
              <a:rPr lang="en-US" dirty="0"/>
              <a:t> generation test is negative, RPR is nonreactive, other STI testing is negative. Which of the following would you recommend today?</a:t>
            </a:r>
          </a:p>
          <a:p>
            <a:r>
              <a:rPr lang="en-US" dirty="0"/>
              <a:t>A: continued follow up in 1 year</a:t>
            </a:r>
          </a:p>
          <a:p>
            <a:r>
              <a:rPr lang="en-US" dirty="0"/>
              <a:t>B: Lamivudine and dolutegravir</a:t>
            </a:r>
          </a:p>
          <a:p>
            <a:r>
              <a:rPr lang="en-US" dirty="0"/>
              <a:t>C: Penicillin G IM x 1 dose today</a:t>
            </a:r>
          </a:p>
          <a:p>
            <a:r>
              <a:rPr lang="en-US" dirty="0"/>
              <a:t>D: Tenofovir disoproxil fumarate and emtricitabine</a:t>
            </a:r>
          </a:p>
          <a:p>
            <a:r>
              <a:rPr lang="en-US" dirty="0"/>
              <a:t>E: Elvitegravir/cobicistat and emtricitabine and tenofovir alafenamide </a:t>
            </a:r>
          </a:p>
        </p:txBody>
      </p:sp>
    </p:spTree>
    <p:extLst>
      <p:ext uri="{BB962C8B-B14F-4D97-AF65-F5344CB8AC3E}">
        <p14:creationId xmlns:p14="http://schemas.microsoft.com/office/powerpoint/2010/main" val="4720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B92D-CD68-F4FB-7EDF-88E89B7F563B}"/>
              </a:ext>
            </a:extLst>
          </p:cNvPr>
          <p:cNvSpPr>
            <a:spLocks noGrp="1"/>
          </p:cNvSpPr>
          <p:nvPr>
            <p:ph type="title"/>
          </p:nvPr>
        </p:nvSpPr>
        <p:spPr/>
        <p:txBody>
          <a:bodyPr/>
          <a:lstStyle/>
          <a:p>
            <a:r>
              <a:rPr lang="en-US" dirty="0"/>
              <a:t>Highest yield points</a:t>
            </a:r>
          </a:p>
        </p:txBody>
      </p:sp>
      <p:sp>
        <p:nvSpPr>
          <p:cNvPr id="3" name="Content Placeholder 2">
            <a:extLst>
              <a:ext uri="{FF2B5EF4-FFF2-40B4-BE49-F238E27FC236}">
                <a16:creationId xmlns:a16="http://schemas.microsoft.com/office/drawing/2014/main" id="{21690931-ED0E-2116-D12E-5030AD0CF549}"/>
              </a:ext>
            </a:extLst>
          </p:cNvPr>
          <p:cNvSpPr>
            <a:spLocks noGrp="1"/>
          </p:cNvSpPr>
          <p:nvPr>
            <p:ph idx="1"/>
          </p:nvPr>
        </p:nvSpPr>
        <p:spPr/>
        <p:txBody>
          <a:bodyPr>
            <a:normAutofit fontScale="85000" lnSpcReduction="20000"/>
          </a:bodyPr>
          <a:lstStyle/>
          <a:p>
            <a:r>
              <a:rPr lang="en-US" dirty="0"/>
              <a:t>Not able to cover all of HIV and STIs in a single lecture</a:t>
            </a:r>
          </a:p>
          <a:p>
            <a:r>
              <a:rPr lang="en-US" dirty="0"/>
              <a:t>HIV highest yield points:</a:t>
            </a:r>
          </a:p>
          <a:p>
            <a:pPr lvl="1"/>
            <a:r>
              <a:rPr lang="en-US" dirty="0"/>
              <a:t>Diagnosis</a:t>
            </a:r>
          </a:p>
          <a:p>
            <a:pPr lvl="1"/>
            <a:r>
              <a:rPr lang="en-US" dirty="0"/>
              <a:t>Opportunistic infections (OI’s) – will ask about diagnosis and not management (you will ask ID for how to manage)</a:t>
            </a:r>
          </a:p>
          <a:p>
            <a:pPr lvl="1"/>
            <a:r>
              <a:rPr lang="en-US" dirty="0"/>
              <a:t>Long-term and preventative care </a:t>
            </a:r>
          </a:p>
          <a:p>
            <a:r>
              <a:rPr lang="en-US" dirty="0"/>
              <a:t>STI’s highest yield points</a:t>
            </a:r>
          </a:p>
          <a:p>
            <a:pPr lvl="1"/>
            <a:r>
              <a:rPr lang="en-US" dirty="0"/>
              <a:t>Genital ulcers </a:t>
            </a:r>
          </a:p>
          <a:p>
            <a:pPr lvl="1"/>
            <a:r>
              <a:rPr lang="en-US" dirty="0"/>
              <a:t>Diagnosis </a:t>
            </a:r>
          </a:p>
          <a:p>
            <a:pPr lvl="1"/>
            <a:r>
              <a:rPr lang="en-US" dirty="0"/>
              <a:t>Syphilis, particularly secondary syphilis diagnosis </a:t>
            </a:r>
          </a:p>
        </p:txBody>
      </p:sp>
    </p:spTree>
    <p:extLst>
      <p:ext uri="{BB962C8B-B14F-4D97-AF65-F5344CB8AC3E}">
        <p14:creationId xmlns:p14="http://schemas.microsoft.com/office/powerpoint/2010/main" val="2142497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2DD1-6C06-A686-D101-90AFA026A6F2}"/>
              </a:ext>
            </a:extLst>
          </p:cNvPr>
          <p:cNvSpPr>
            <a:spLocks noGrp="1"/>
          </p:cNvSpPr>
          <p:nvPr>
            <p:ph type="title"/>
          </p:nvPr>
        </p:nvSpPr>
        <p:spPr/>
        <p:txBody>
          <a:bodyPr/>
          <a:lstStyle/>
          <a:p>
            <a:r>
              <a:rPr lang="en-US" dirty="0"/>
              <a:t>Q7 – learning point HIV Prep and pep</a:t>
            </a:r>
          </a:p>
        </p:txBody>
      </p:sp>
      <p:sp>
        <p:nvSpPr>
          <p:cNvPr id="3" name="Content Placeholder 2">
            <a:extLst>
              <a:ext uri="{FF2B5EF4-FFF2-40B4-BE49-F238E27FC236}">
                <a16:creationId xmlns:a16="http://schemas.microsoft.com/office/drawing/2014/main" id="{5F570F9F-008F-E9D3-C636-32944410928A}"/>
              </a:ext>
            </a:extLst>
          </p:cNvPr>
          <p:cNvSpPr>
            <a:spLocks noGrp="1"/>
          </p:cNvSpPr>
          <p:nvPr>
            <p:ph idx="1"/>
          </p:nvPr>
        </p:nvSpPr>
        <p:spPr/>
        <p:txBody>
          <a:bodyPr/>
          <a:lstStyle/>
          <a:p>
            <a:r>
              <a:rPr lang="en-US" dirty="0" err="1"/>
              <a:t>PrEP</a:t>
            </a:r>
            <a:r>
              <a:rPr lang="en-US" dirty="0"/>
              <a:t> regimens include: TDF + emtricitabine (Truvada), TAF + emtricitabine (</a:t>
            </a:r>
            <a:r>
              <a:rPr lang="en-US" dirty="0" err="1"/>
              <a:t>Descovy</a:t>
            </a:r>
            <a:r>
              <a:rPr lang="en-US" dirty="0"/>
              <a:t>) and injectable cabotegravir</a:t>
            </a:r>
          </a:p>
          <a:p>
            <a:r>
              <a:rPr lang="en-US" dirty="0"/>
              <a:t>HIV PEP regimen typically includes 3 drugs: TDF + emtricitabine (Truvada) + dolutegravir. This is done for 4 weeks following exposure along with serial testing (this is another commonly tested topic)</a:t>
            </a:r>
          </a:p>
          <a:p>
            <a:r>
              <a:rPr lang="en-US" dirty="0" err="1"/>
              <a:t>DoxyPEP</a:t>
            </a:r>
            <a:r>
              <a:rPr lang="en-US" dirty="0"/>
              <a:t>: given to MSM with frequent sexual activity to prevent other STIs. Single 200 mg dose taken within 72 hours of activity </a:t>
            </a:r>
          </a:p>
        </p:txBody>
      </p:sp>
    </p:spTree>
    <p:extLst>
      <p:ext uri="{BB962C8B-B14F-4D97-AF65-F5344CB8AC3E}">
        <p14:creationId xmlns:p14="http://schemas.microsoft.com/office/powerpoint/2010/main" val="72449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B999-CF80-FE66-F300-130C5AD703CF}"/>
              </a:ext>
            </a:extLst>
          </p:cNvPr>
          <p:cNvSpPr>
            <a:spLocks noGrp="1"/>
          </p:cNvSpPr>
          <p:nvPr>
            <p:ph type="title"/>
          </p:nvPr>
        </p:nvSpPr>
        <p:spPr/>
        <p:txBody>
          <a:bodyPr/>
          <a:lstStyle/>
          <a:p>
            <a:r>
              <a:rPr lang="en-US" dirty="0"/>
              <a:t>Q8 – Other </a:t>
            </a:r>
            <a:r>
              <a:rPr lang="en-US" dirty="0" err="1"/>
              <a:t>sti’s</a:t>
            </a:r>
            <a:endParaRPr lang="en-US" dirty="0"/>
          </a:p>
        </p:txBody>
      </p:sp>
      <p:sp>
        <p:nvSpPr>
          <p:cNvPr id="3" name="Content Placeholder 2">
            <a:extLst>
              <a:ext uri="{FF2B5EF4-FFF2-40B4-BE49-F238E27FC236}">
                <a16:creationId xmlns:a16="http://schemas.microsoft.com/office/drawing/2014/main" id="{866D2D83-6594-C896-A949-8AAB56570968}"/>
              </a:ext>
            </a:extLst>
          </p:cNvPr>
          <p:cNvSpPr>
            <a:spLocks noGrp="1"/>
          </p:cNvSpPr>
          <p:nvPr>
            <p:ph idx="1"/>
          </p:nvPr>
        </p:nvSpPr>
        <p:spPr>
          <a:xfrm>
            <a:off x="906713" y="1828800"/>
            <a:ext cx="10375398" cy="4089723"/>
          </a:xfrm>
        </p:spPr>
        <p:txBody>
          <a:bodyPr>
            <a:normAutofit fontScale="92500" lnSpcReduction="10000"/>
          </a:bodyPr>
          <a:lstStyle/>
          <a:p>
            <a:r>
              <a:rPr lang="en-US" dirty="0"/>
              <a:t>29M presents with fever, perineal pain, urinary frequency, dysuria. DRE reveals boggy, and very tender prostate gland. He is sexually active with male partners. He is HD unstable and so being admitted to the hospital. In addition to HIV and other STI testing, what is the most appropriate empiric antibiotic regimen?</a:t>
            </a:r>
          </a:p>
          <a:p>
            <a:pPr marL="0" indent="0">
              <a:buNone/>
            </a:pPr>
            <a:r>
              <a:rPr lang="en-US" dirty="0"/>
              <a:t>A: IV levofloxacin alone</a:t>
            </a:r>
          </a:p>
          <a:p>
            <a:pPr marL="0" indent="0">
              <a:buNone/>
            </a:pPr>
            <a:r>
              <a:rPr lang="en-US" dirty="0"/>
              <a:t>B: IV cefepime and oral doxycycline</a:t>
            </a:r>
          </a:p>
          <a:p>
            <a:pPr marL="0" indent="0">
              <a:buNone/>
            </a:pPr>
            <a:r>
              <a:rPr lang="en-US" dirty="0"/>
              <a:t>C: IV ceftriaxone alone</a:t>
            </a:r>
          </a:p>
          <a:p>
            <a:pPr marL="0" indent="0">
              <a:buNone/>
            </a:pPr>
            <a:r>
              <a:rPr lang="en-US" dirty="0"/>
              <a:t>D: oral levofloxacin with oral metronidazole</a:t>
            </a:r>
          </a:p>
          <a:p>
            <a:pPr marL="0" indent="0">
              <a:buNone/>
            </a:pPr>
            <a:r>
              <a:rPr lang="en-US" dirty="0"/>
              <a:t>E: IV TMP-SMX alone</a:t>
            </a:r>
          </a:p>
          <a:p>
            <a:endParaRPr lang="en-US" dirty="0"/>
          </a:p>
        </p:txBody>
      </p:sp>
    </p:spTree>
    <p:extLst>
      <p:ext uri="{BB962C8B-B14F-4D97-AF65-F5344CB8AC3E}">
        <p14:creationId xmlns:p14="http://schemas.microsoft.com/office/powerpoint/2010/main" val="3875541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34BF-1DFB-C3CD-C001-3151CCFA4A5B}"/>
              </a:ext>
            </a:extLst>
          </p:cNvPr>
          <p:cNvSpPr>
            <a:spLocks noGrp="1"/>
          </p:cNvSpPr>
          <p:nvPr>
            <p:ph type="title"/>
          </p:nvPr>
        </p:nvSpPr>
        <p:spPr/>
        <p:txBody>
          <a:bodyPr/>
          <a:lstStyle/>
          <a:p>
            <a:r>
              <a:rPr lang="en-US" dirty="0"/>
              <a:t>Q8 – Learning point – chlamydia </a:t>
            </a:r>
          </a:p>
        </p:txBody>
      </p:sp>
      <p:sp>
        <p:nvSpPr>
          <p:cNvPr id="3" name="Content Placeholder 2">
            <a:extLst>
              <a:ext uri="{FF2B5EF4-FFF2-40B4-BE49-F238E27FC236}">
                <a16:creationId xmlns:a16="http://schemas.microsoft.com/office/drawing/2014/main" id="{9CEAF881-B752-2A8A-9811-64DB5ABBE04F}"/>
              </a:ext>
            </a:extLst>
          </p:cNvPr>
          <p:cNvSpPr>
            <a:spLocks noGrp="1"/>
          </p:cNvSpPr>
          <p:nvPr>
            <p:ph idx="1"/>
          </p:nvPr>
        </p:nvSpPr>
        <p:spPr>
          <a:xfrm>
            <a:off x="1141413" y="2249487"/>
            <a:ext cx="9905998" cy="4191070"/>
          </a:xfrm>
        </p:spPr>
        <p:txBody>
          <a:bodyPr>
            <a:normAutofit/>
          </a:bodyPr>
          <a:lstStyle/>
          <a:p>
            <a:r>
              <a:rPr lang="en-US" dirty="0"/>
              <a:t>Underdiagnosed and undertreated</a:t>
            </a:r>
          </a:p>
          <a:p>
            <a:r>
              <a:rPr lang="en-US" dirty="0"/>
              <a:t>Screening recommended for women younger than 25, for MSM yearly</a:t>
            </a:r>
          </a:p>
          <a:p>
            <a:r>
              <a:rPr lang="en-US" dirty="0"/>
              <a:t>NAAT is preferred for diagnosis</a:t>
            </a:r>
          </a:p>
          <a:p>
            <a:r>
              <a:rPr lang="en-US" dirty="0"/>
              <a:t>Preferred treatment is doxycycline, for cervicitis, urethritis or prostatitis </a:t>
            </a:r>
          </a:p>
          <a:p>
            <a:r>
              <a:rPr lang="en-US" dirty="0"/>
              <a:t>Azithromycin is an alternative</a:t>
            </a:r>
          </a:p>
          <a:p>
            <a:r>
              <a:rPr lang="en-US" dirty="0"/>
              <a:t>Test of cure not necessary except in pregnancy or when using an alternative agent</a:t>
            </a:r>
          </a:p>
        </p:txBody>
      </p:sp>
    </p:spTree>
    <p:extLst>
      <p:ext uri="{BB962C8B-B14F-4D97-AF65-F5344CB8AC3E}">
        <p14:creationId xmlns:p14="http://schemas.microsoft.com/office/powerpoint/2010/main" val="1668814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7DF6-1FAF-63C0-5ED4-E1F8AAEB2912}"/>
              </a:ext>
            </a:extLst>
          </p:cNvPr>
          <p:cNvSpPr>
            <a:spLocks noGrp="1"/>
          </p:cNvSpPr>
          <p:nvPr>
            <p:ph type="title"/>
          </p:nvPr>
        </p:nvSpPr>
        <p:spPr>
          <a:xfrm>
            <a:off x="1141412" y="-411771"/>
            <a:ext cx="9905998" cy="1478570"/>
          </a:xfrm>
        </p:spPr>
        <p:txBody>
          <a:bodyPr/>
          <a:lstStyle/>
          <a:p>
            <a:r>
              <a:rPr lang="en-US" dirty="0"/>
              <a:t>Q9 – other STI’s</a:t>
            </a:r>
          </a:p>
        </p:txBody>
      </p:sp>
      <p:sp>
        <p:nvSpPr>
          <p:cNvPr id="3" name="Content Placeholder 2">
            <a:extLst>
              <a:ext uri="{FF2B5EF4-FFF2-40B4-BE49-F238E27FC236}">
                <a16:creationId xmlns:a16="http://schemas.microsoft.com/office/drawing/2014/main" id="{1A3C93FB-7B50-6BB5-8528-7A0D728F1718}"/>
              </a:ext>
            </a:extLst>
          </p:cNvPr>
          <p:cNvSpPr>
            <a:spLocks noGrp="1"/>
          </p:cNvSpPr>
          <p:nvPr>
            <p:ph idx="1"/>
          </p:nvPr>
        </p:nvSpPr>
        <p:spPr>
          <a:xfrm>
            <a:off x="1141412" y="619469"/>
            <a:ext cx="9905998" cy="6006618"/>
          </a:xfrm>
        </p:spPr>
        <p:txBody>
          <a:bodyPr>
            <a:normAutofit/>
          </a:bodyPr>
          <a:lstStyle/>
          <a:p>
            <a:r>
              <a:rPr lang="en-US" dirty="0"/>
              <a:t>38M is being evaluated for STI screening. He reports no symptoms, feels well. He is sexually active with other men primarily anal sex, does not use condoms consistently. 3 site testing is performed and positive for gonorrhea at the pharyngeal site. Other testing including HIV is negative. Which of the following is the most appropriate next step in management?</a:t>
            </a:r>
          </a:p>
          <a:p>
            <a:r>
              <a:rPr lang="en-US" dirty="0"/>
              <a:t>A: Treat with IM ceftriaxone 500 mg once. Rescreen in 1 year.</a:t>
            </a:r>
          </a:p>
          <a:p>
            <a:r>
              <a:rPr lang="en-US" dirty="0"/>
              <a:t>B: Treat with IM ceftriaxone 500 mg once and oral doxycycline x 7 days. Rescreen in 1 year </a:t>
            </a:r>
          </a:p>
          <a:p>
            <a:r>
              <a:rPr lang="en-US" dirty="0"/>
              <a:t>C: Treat with IM ceftriaxone 500 mg once. Perform a test of cure in 2 weeks, then rescreen in 1 year.</a:t>
            </a:r>
          </a:p>
          <a:p>
            <a:r>
              <a:rPr lang="en-US" dirty="0"/>
              <a:t>D: Tell the patient he does not require treatment because he has no symptoms and rescreen in 1 year. </a:t>
            </a:r>
          </a:p>
          <a:p>
            <a:endParaRPr lang="en-US" dirty="0"/>
          </a:p>
        </p:txBody>
      </p:sp>
    </p:spTree>
    <p:extLst>
      <p:ext uri="{BB962C8B-B14F-4D97-AF65-F5344CB8AC3E}">
        <p14:creationId xmlns:p14="http://schemas.microsoft.com/office/powerpoint/2010/main" val="1260482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18BBE-EC2E-84EC-8F7B-0F87786C7783}"/>
              </a:ext>
            </a:extLst>
          </p:cNvPr>
          <p:cNvSpPr>
            <a:spLocks noGrp="1"/>
          </p:cNvSpPr>
          <p:nvPr>
            <p:ph type="title"/>
          </p:nvPr>
        </p:nvSpPr>
        <p:spPr/>
        <p:txBody>
          <a:bodyPr/>
          <a:lstStyle/>
          <a:p>
            <a:r>
              <a:rPr lang="en-US" dirty="0"/>
              <a:t>Q9 - learning point - gonorrhea</a:t>
            </a:r>
          </a:p>
        </p:txBody>
      </p:sp>
      <p:sp>
        <p:nvSpPr>
          <p:cNvPr id="3" name="Content Placeholder 2">
            <a:extLst>
              <a:ext uri="{FF2B5EF4-FFF2-40B4-BE49-F238E27FC236}">
                <a16:creationId xmlns:a16="http://schemas.microsoft.com/office/drawing/2014/main" id="{D9528FB2-1EBD-BD94-E601-10F98F9F1234}"/>
              </a:ext>
            </a:extLst>
          </p:cNvPr>
          <p:cNvSpPr>
            <a:spLocks noGrp="1"/>
          </p:cNvSpPr>
          <p:nvPr>
            <p:ph idx="1"/>
          </p:nvPr>
        </p:nvSpPr>
        <p:spPr/>
        <p:txBody>
          <a:bodyPr/>
          <a:lstStyle/>
          <a:p>
            <a:r>
              <a:rPr lang="en-US" dirty="0"/>
              <a:t>Test of cure required for pharyngeal gonorrhea specifically</a:t>
            </a:r>
          </a:p>
          <a:p>
            <a:r>
              <a:rPr lang="en-US" dirty="0"/>
              <a:t>IM ceftriaxone 500 mg for weight &lt; 150 kg, 1 g IM for weight &gt; 150 kg.</a:t>
            </a:r>
          </a:p>
          <a:p>
            <a:endParaRPr lang="en-US" dirty="0"/>
          </a:p>
          <a:p>
            <a:endParaRPr lang="en-US" dirty="0"/>
          </a:p>
        </p:txBody>
      </p:sp>
    </p:spTree>
    <p:extLst>
      <p:ext uri="{BB962C8B-B14F-4D97-AF65-F5344CB8AC3E}">
        <p14:creationId xmlns:p14="http://schemas.microsoft.com/office/powerpoint/2010/main" val="3828042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27FF-8A74-530D-6A67-1186BB275BF5}"/>
              </a:ext>
            </a:extLst>
          </p:cNvPr>
          <p:cNvSpPr>
            <a:spLocks noGrp="1"/>
          </p:cNvSpPr>
          <p:nvPr>
            <p:ph type="title"/>
          </p:nvPr>
        </p:nvSpPr>
        <p:spPr>
          <a:xfrm>
            <a:off x="1035396" y="-411771"/>
            <a:ext cx="9905998" cy="1478570"/>
          </a:xfrm>
        </p:spPr>
        <p:txBody>
          <a:bodyPr/>
          <a:lstStyle/>
          <a:p>
            <a:r>
              <a:rPr lang="en-US" dirty="0"/>
              <a:t>Q10 – other </a:t>
            </a:r>
            <a:r>
              <a:rPr lang="en-US" dirty="0" err="1"/>
              <a:t>sti’s</a:t>
            </a:r>
            <a:endParaRPr lang="en-US" dirty="0"/>
          </a:p>
        </p:txBody>
      </p:sp>
      <p:sp>
        <p:nvSpPr>
          <p:cNvPr id="3" name="Content Placeholder 2">
            <a:extLst>
              <a:ext uri="{FF2B5EF4-FFF2-40B4-BE49-F238E27FC236}">
                <a16:creationId xmlns:a16="http://schemas.microsoft.com/office/drawing/2014/main" id="{DD5CB750-8959-7B7C-F1F5-7C0DE9513B70}"/>
              </a:ext>
            </a:extLst>
          </p:cNvPr>
          <p:cNvSpPr>
            <a:spLocks noGrp="1"/>
          </p:cNvSpPr>
          <p:nvPr>
            <p:ph idx="1"/>
          </p:nvPr>
        </p:nvSpPr>
        <p:spPr>
          <a:xfrm>
            <a:off x="1035396" y="579713"/>
            <a:ext cx="9905998" cy="6033122"/>
          </a:xfrm>
        </p:spPr>
        <p:txBody>
          <a:bodyPr/>
          <a:lstStyle/>
          <a:p>
            <a:r>
              <a:rPr lang="en-US" dirty="0"/>
              <a:t>26 year old sexually active female presents to the hospital with a painful, swollen, and red appearing right knee. She has had intermittent fevers, chills, and some red appearing, small skin lesions on her feet and shins. Prior to this, she had painful arthralgias in her ankles and in the left knee. Which of the following tests is most likely to reveal the diagnosis? </a:t>
            </a:r>
          </a:p>
          <a:p>
            <a:r>
              <a:rPr lang="en-US" dirty="0"/>
              <a:t>A: Nucleic acid amplification testing, and gram stain/culture of the right knee synovial fluid </a:t>
            </a:r>
          </a:p>
          <a:p>
            <a:r>
              <a:rPr lang="en-US" dirty="0"/>
              <a:t>B: Urine nucleic acid amplification testing</a:t>
            </a:r>
          </a:p>
          <a:p>
            <a:r>
              <a:rPr lang="en-US" dirty="0"/>
              <a:t>C: Serum RPR testing</a:t>
            </a:r>
          </a:p>
          <a:p>
            <a:r>
              <a:rPr lang="en-US" dirty="0"/>
              <a:t>D: Skin biopsy </a:t>
            </a:r>
          </a:p>
          <a:p>
            <a:r>
              <a:rPr lang="en-US" dirty="0"/>
              <a:t>E: Vaginal swab nucleic acid amplification testing </a:t>
            </a:r>
          </a:p>
        </p:txBody>
      </p:sp>
    </p:spTree>
    <p:extLst>
      <p:ext uri="{BB962C8B-B14F-4D97-AF65-F5344CB8AC3E}">
        <p14:creationId xmlns:p14="http://schemas.microsoft.com/office/powerpoint/2010/main" val="382979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3E9A-A084-0C1F-E8CE-A91297478EBF}"/>
              </a:ext>
            </a:extLst>
          </p:cNvPr>
          <p:cNvSpPr>
            <a:spLocks noGrp="1"/>
          </p:cNvSpPr>
          <p:nvPr>
            <p:ph type="title"/>
          </p:nvPr>
        </p:nvSpPr>
        <p:spPr/>
        <p:txBody>
          <a:bodyPr/>
          <a:lstStyle/>
          <a:p>
            <a:r>
              <a:rPr lang="en-US" dirty="0"/>
              <a:t>Q10 – disseminated gonorrhea</a:t>
            </a:r>
          </a:p>
        </p:txBody>
      </p:sp>
      <p:sp>
        <p:nvSpPr>
          <p:cNvPr id="3" name="Content Placeholder 2">
            <a:extLst>
              <a:ext uri="{FF2B5EF4-FFF2-40B4-BE49-F238E27FC236}">
                <a16:creationId xmlns:a16="http://schemas.microsoft.com/office/drawing/2014/main" id="{70D3F565-675A-A5D9-5D42-FF12176A6461}"/>
              </a:ext>
            </a:extLst>
          </p:cNvPr>
          <p:cNvSpPr>
            <a:spLocks noGrp="1"/>
          </p:cNvSpPr>
          <p:nvPr>
            <p:ph idx="1"/>
          </p:nvPr>
        </p:nvSpPr>
        <p:spPr/>
        <p:txBody>
          <a:bodyPr/>
          <a:lstStyle/>
          <a:p>
            <a:r>
              <a:rPr lang="en-US" dirty="0"/>
              <a:t>Blood cultures, synovial fluid cultures should be sent in addition to NAAT in order to verify antimicrobial susceptibility when suspecting disseminated gonococcus infection </a:t>
            </a:r>
          </a:p>
          <a:p>
            <a:r>
              <a:rPr lang="en-US" dirty="0"/>
              <a:t>Disseminated gonococcal arthritis presents as a migratory polyarthritis in younger, sexually active patients, more common in women </a:t>
            </a:r>
          </a:p>
          <a:p>
            <a:r>
              <a:rPr lang="en-US" dirty="0"/>
              <a:t>Treatment is with IV ceftriaxone longer term </a:t>
            </a:r>
          </a:p>
        </p:txBody>
      </p:sp>
    </p:spTree>
    <p:extLst>
      <p:ext uri="{BB962C8B-B14F-4D97-AF65-F5344CB8AC3E}">
        <p14:creationId xmlns:p14="http://schemas.microsoft.com/office/powerpoint/2010/main" val="4223430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CA00-95B0-7C6F-0A6F-CDB56D1C40D3}"/>
              </a:ext>
            </a:extLst>
          </p:cNvPr>
          <p:cNvSpPr>
            <a:spLocks noGrp="1"/>
          </p:cNvSpPr>
          <p:nvPr>
            <p:ph type="title"/>
          </p:nvPr>
        </p:nvSpPr>
        <p:spPr>
          <a:xfrm>
            <a:off x="1141412" y="-411771"/>
            <a:ext cx="9905998" cy="1478570"/>
          </a:xfrm>
        </p:spPr>
        <p:txBody>
          <a:bodyPr/>
          <a:lstStyle/>
          <a:p>
            <a:r>
              <a:rPr lang="en-US" dirty="0"/>
              <a:t>Q11- other </a:t>
            </a:r>
            <a:r>
              <a:rPr lang="en-US" dirty="0" err="1"/>
              <a:t>sti’s</a:t>
            </a:r>
            <a:endParaRPr lang="en-US" dirty="0"/>
          </a:p>
        </p:txBody>
      </p:sp>
      <p:sp>
        <p:nvSpPr>
          <p:cNvPr id="3" name="Content Placeholder 2">
            <a:extLst>
              <a:ext uri="{FF2B5EF4-FFF2-40B4-BE49-F238E27FC236}">
                <a16:creationId xmlns:a16="http://schemas.microsoft.com/office/drawing/2014/main" id="{7E76E53C-999F-7B4E-6B6C-70E9B84A951C}"/>
              </a:ext>
            </a:extLst>
          </p:cNvPr>
          <p:cNvSpPr>
            <a:spLocks noGrp="1"/>
          </p:cNvSpPr>
          <p:nvPr>
            <p:ph idx="1"/>
          </p:nvPr>
        </p:nvSpPr>
        <p:spPr>
          <a:xfrm>
            <a:off x="1141412" y="513452"/>
            <a:ext cx="9905999" cy="5701817"/>
          </a:xfrm>
        </p:spPr>
        <p:txBody>
          <a:bodyPr>
            <a:normAutofit lnSpcReduction="10000"/>
          </a:bodyPr>
          <a:lstStyle/>
          <a:p>
            <a:r>
              <a:rPr lang="en-US" dirty="0"/>
              <a:t>23F is being evaluated in clinic for acute onset of painful genital and perianal lesions. Physical exam reveals multiple painful lesions with surrounding erythema, ulceration and they appear vesicular. Which of the following is the most appropriate management? </a:t>
            </a:r>
          </a:p>
          <a:p>
            <a:r>
              <a:rPr lang="en-US" dirty="0"/>
              <a:t>A: Obtain serum HSV 1, 2 serological testing alone and prescribe a 7 day course of </a:t>
            </a:r>
            <a:r>
              <a:rPr lang="en-US" dirty="0" err="1"/>
              <a:t>valayclcovir</a:t>
            </a:r>
            <a:r>
              <a:rPr lang="en-US" dirty="0"/>
              <a:t>.</a:t>
            </a:r>
          </a:p>
          <a:p>
            <a:r>
              <a:rPr lang="en-US" dirty="0"/>
              <a:t>B: Prescribe a 7 day course of valacyclovir</a:t>
            </a:r>
          </a:p>
          <a:p>
            <a:r>
              <a:rPr lang="en-US" dirty="0"/>
              <a:t>C: Obtain a swab from one of the ulcers for NAAT testing for HSV 1,2, then prescribe a 7 day course of valacyclovir.</a:t>
            </a:r>
          </a:p>
          <a:p>
            <a:r>
              <a:rPr lang="en-US" dirty="0"/>
              <a:t>D: Obtain serum RPR and prescribe IM penicillin G</a:t>
            </a:r>
          </a:p>
          <a:p>
            <a:r>
              <a:rPr lang="en-US" dirty="0"/>
              <a:t>E: Obtain urine NAAT testing for chlamydia/gonorrhea and prescribe ceftriaxone and doxycycline</a:t>
            </a:r>
          </a:p>
          <a:p>
            <a:endParaRPr lang="en-US" dirty="0"/>
          </a:p>
        </p:txBody>
      </p:sp>
    </p:spTree>
    <p:extLst>
      <p:ext uri="{BB962C8B-B14F-4D97-AF65-F5344CB8AC3E}">
        <p14:creationId xmlns:p14="http://schemas.microsoft.com/office/powerpoint/2010/main" val="3991751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BC3FC-8D0F-265A-E1BB-867DBA5B1A04}"/>
              </a:ext>
            </a:extLst>
          </p:cNvPr>
          <p:cNvSpPr>
            <a:spLocks noGrp="1"/>
          </p:cNvSpPr>
          <p:nvPr>
            <p:ph type="title"/>
          </p:nvPr>
        </p:nvSpPr>
        <p:spPr/>
        <p:txBody>
          <a:bodyPr/>
          <a:lstStyle/>
          <a:p>
            <a:r>
              <a:rPr lang="en-US" dirty="0"/>
              <a:t>Q11 – acute </a:t>
            </a:r>
            <a:r>
              <a:rPr lang="en-US" dirty="0" err="1"/>
              <a:t>hsv</a:t>
            </a:r>
            <a:endParaRPr lang="en-US" dirty="0"/>
          </a:p>
        </p:txBody>
      </p:sp>
      <p:sp>
        <p:nvSpPr>
          <p:cNvPr id="3" name="Content Placeholder 2">
            <a:extLst>
              <a:ext uri="{FF2B5EF4-FFF2-40B4-BE49-F238E27FC236}">
                <a16:creationId xmlns:a16="http://schemas.microsoft.com/office/drawing/2014/main" id="{496578FF-D7E4-6190-FA54-1EDD155866BB}"/>
              </a:ext>
            </a:extLst>
          </p:cNvPr>
          <p:cNvSpPr>
            <a:spLocks noGrp="1"/>
          </p:cNvSpPr>
          <p:nvPr>
            <p:ph idx="1"/>
          </p:nvPr>
        </p:nvSpPr>
        <p:spPr/>
        <p:txBody>
          <a:bodyPr/>
          <a:lstStyle/>
          <a:p>
            <a:r>
              <a:rPr lang="en-US" dirty="0"/>
              <a:t>Should know the appearance of each of these genital lesions:</a:t>
            </a:r>
          </a:p>
          <a:p>
            <a:r>
              <a:rPr lang="en-US" dirty="0"/>
              <a:t>HSV 1,2 lesions</a:t>
            </a:r>
          </a:p>
          <a:p>
            <a:r>
              <a:rPr lang="en-US" dirty="0"/>
              <a:t>Primary chancre of syphilis</a:t>
            </a:r>
          </a:p>
          <a:p>
            <a:r>
              <a:rPr lang="en-US" dirty="0"/>
              <a:t>Condyloma </a:t>
            </a:r>
            <a:r>
              <a:rPr lang="en-US" dirty="0" err="1"/>
              <a:t>lata</a:t>
            </a:r>
            <a:endParaRPr lang="en-US" dirty="0"/>
          </a:p>
          <a:p>
            <a:r>
              <a:rPr lang="en-US" dirty="0"/>
              <a:t>Genital warts (HPV related)</a:t>
            </a:r>
          </a:p>
        </p:txBody>
      </p:sp>
    </p:spTree>
    <p:extLst>
      <p:ext uri="{BB962C8B-B14F-4D97-AF65-F5344CB8AC3E}">
        <p14:creationId xmlns:p14="http://schemas.microsoft.com/office/powerpoint/2010/main" val="2001278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chart&#10;&#10;AI-generated content may be incorrect.">
            <a:extLst>
              <a:ext uri="{FF2B5EF4-FFF2-40B4-BE49-F238E27FC236}">
                <a16:creationId xmlns:a16="http://schemas.microsoft.com/office/drawing/2014/main" id="{2FD49334-1378-FEE5-E107-AC8DF3C9937A}"/>
              </a:ext>
            </a:extLst>
          </p:cNvPr>
          <p:cNvPicPr>
            <a:picLocks noChangeAspect="1"/>
          </p:cNvPicPr>
          <p:nvPr/>
        </p:nvPicPr>
        <p:blipFill>
          <a:blip r:embed="rId3"/>
          <a:stretch>
            <a:fillRect/>
          </a:stretch>
        </p:blipFill>
        <p:spPr>
          <a:xfrm>
            <a:off x="715219" y="0"/>
            <a:ext cx="10761561" cy="6807202"/>
          </a:xfrm>
          <a:prstGeom prst="rect">
            <a:avLst/>
          </a:prstGeom>
        </p:spPr>
      </p:pic>
    </p:spTree>
    <p:extLst>
      <p:ext uri="{BB962C8B-B14F-4D97-AF65-F5344CB8AC3E}">
        <p14:creationId xmlns:p14="http://schemas.microsoft.com/office/powerpoint/2010/main" val="63485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C6D5-36FE-69B1-3BE3-3FDAEA8A464A}"/>
              </a:ext>
            </a:extLst>
          </p:cNvPr>
          <p:cNvSpPr>
            <a:spLocks noGrp="1"/>
          </p:cNvSpPr>
          <p:nvPr>
            <p:ph type="title"/>
          </p:nvPr>
        </p:nvSpPr>
        <p:spPr>
          <a:xfrm>
            <a:off x="1141413" y="-234098"/>
            <a:ext cx="9905998" cy="1478570"/>
          </a:xfrm>
        </p:spPr>
        <p:txBody>
          <a:bodyPr/>
          <a:lstStyle/>
          <a:p>
            <a:r>
              <a:rPr lang="en-US" dirty="0"/>
              <a:t>Q1 – HIV/AIDS</a:t>
            </a:r>
          </a:p>
        </p:txBody>
      </p:sp>
      <p:sp>
        <p:nvSpPr>
          <p:cNvPr id="3" name="Content Placeholder 2">
            <a:extLst>
              <a:ext uri="{FF2B5EF4-FFF2-40B4-BE49-F238E27FC236}">
                <a16:creationId xmlns:a16="http://schemas.microsoft.com/office/drawing/2014/main" id="{8D2F5D4F-E42B-E0EF-213F-0D231D3D5C4F}"/>
              </a:ext>
            </a:extLst>
          </p:cNvPr>
          <p:cNvSpPr>
            <a:spLocks noGrp="1"/>
          </p:cNvSpPr>
          <p:nvPr>
            <p:ph idx="1"/>
          </p:nvPr>
        </p:nvSpPr>
        <p:spPr>
          <a:xfrm>
            <a:off x="971621" y="827120"/>
            <a:ext cx="10248758" cy="5863046"/>
          </a:xfrm>
        </p:spPr>
        <p:txBody>
          <a:bodyPr>
            <a:normAutofit fontScale="92500" lnSpcReduction="10000"/>
          </a:bodyPr>
          <a:lstStyle/>
          <a:p>
            <a:r>
              <a:rPr lang="en-US" sz="2000" dirty="0"/>
              <a:t>26M with no PMH presents to clinic to establish care. He has no acute complaints. He is sexually active with multiple male partners, does not use condoms consistently. CBC, CMP are completed and normal, other STI testing is negative. His HIV test revealed a positive HIV antibody test. HIV 1-2 antibody differentiation immunoassay is indeterminate, and HIV nucleic acid amplification testing is negative. What do you tell the patient next?</a:t>
            </a:r>
          </a:p>
          <a:p>
            <a:r>
              <a:rPr lang="en-US" sz="2000" dirty="0"/>
              <a:t>A: Inform him that he has acute HIV infection and to start </a:t>
            </a:r>
            <a:r>
              <a:rPr lang="en-US" sz="2000" dirty="0" err="1"/>
              <a:t>Bictegravir</a:t>
            </a:r>
            <a:r>
              <a:rPr lang="en-US" sz="2000" dirty="0"/>
              <a:t>-emtricitabine-tenofovir alafenamide</a:t>
            </a:r>
          </a:p>
          <a:p>
            <a:r>
              <a:rPr lang="en-US" sz="2000" dirty="0"/>
              <a:t>B: Inform him that he has subacute HIV infection and to obtain blood work first and then to start </a:t>
            </a:r>
            <a:r>
              <a:rPr lang="en-US" sz="2000" dirty="0" err="1"/>
              <a:t>Bictegravir</a:t>
            </a:r>
            <a:r>
              <a:rPr lang="en-US" sz="2000" dirty="0"/>
              <a:t>-emtricitabine-tenofovir alafenamide</a:t>
            </a:r>
          </a:p>
          <a:p>
            <a:r>
              <a:rPr lang="en-US" sz="2000" dirty="0"/>
              <a:t>C: Inform him that he may have subacute HIV infection and to return for further confirmatory testing in 4 weeks</a:t>
            </a:r>
          </a:p>
          <a:p>
            <a:r>
              <a:rPr lang="en-US" sz="2000" dirty="0"/>
              <a:t>D: Inform him that he does not have HIV and offer </a:t>
            </a:r>
            <a:r>
              <a:rPr lang="en-US" sz="2000" dirty="0" err="1"/>
              <a:t>PrEP</a:t>
            </a:r>
            <a:r>
              <a:rPr lang="en-US" sz="2000" dirty="0"/>
              <a:t> with tenofovir-disoproxil fumarate and emtricitabine</a:t>
            </a:r>
          </a:p>
          <a:p>
            <a:r>
              <a:rPr lang="en-US" sz="2000" dirty="0"/>
              <a:t>E: Inform him that he has subacute HIV infection, to obtain blood work, and then follow up in 4 weeks to determine whether he needs to start ART medication</a:t>
            </a:r>
          </a:p>
        </p:txBody>
      </p:sp>
    </p:spTree>
    <p:extLst>
      <p:ext uri="{BB962C8B-B14F-4D97-AF65-F5344CB8AC3E}">
        <p14:creationId xmlns:p14="http://schemas.microsoft.com/office/powerpoint/2010/main" val="853231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6674-48DB-2EE2-B87D-7117493FA492}"/>
              </a:ext>
            </a:extLst>
          </p:cNvPr>
          <p:cNvSpPr>
            <a:spLocks noGrp="1"/>
          </p:cNvSpPr>
          <p:nvPr>
            <p:ph type="title"/>
          </p:nvPr>
        </p:nvSpPr>
        <p:spPr>
          <a:xfrm>
            <a:off x="1141412" y="-411771"/>
            <a:ext cx="9905998" cy="1478570"/>
          </a:xfrm>
        </p:spPr>
        <p:txBody>
          <a:bodyPr/>
          <a:lstStyle/>
          <a:p>
            <a:r>
              <a:rPr lang="en-US" dirty="0"/>
              <a:t>Q12 – other </a:t>
            </a:r>
            <a:r>
              <a:rPr lang="en-US" dirty="0" err="1"/>
              <a:t>sti’s</a:t>
            </a:r>
            <a:endParaRPr lang="en-US" dirty="0"/>
          </a:p>
        </p:txBody>
      </p:sp>
      <p:sp>
        <p:nvSpPr>
          <p:cNvPr id="3" name="Content Placeholder 2">
            <a:extLst>
              <a:ext uri="{FF2B5EF4-FFF2-40B4-BE49-F238E27FC236}">
                <a16:creationId xmlns:a16="http://schemas.microsoft.com/office/drawing/2014/main" id="{CF6757E5-9BC0-C9F1-CEAD-62CCC6647696}"/>
              </a:ext>
            </a:extLst>
          </p:cNvPr>
          <p:cNvSpPr>
            <a:spLocks noGrp="1"/>
          </p:cNvSpPr>
          <p:nvPr>
            <p:ph idx="1"/>
          </p:nvPr>
        </p:nvSpPr>
        <p:spPr>
          <a:xfrm>
            <a:off x="1141412" y="566460"/>
            <a:ext cx="9905998" cy="6125887"/>
          </a:xfrm>
        </p:spPr>
        <p:txBody>
          <a:bodyPr>
            <a:normAutofit lnSpcReduction="10000"/>
          </a:bodyPr>
          <a:lstStyle/>
          <a:p>
            <a:r>
              <a:rPr lang="en-US" dirty="0"/>
              <a:t>23M with HIV and recent CD4 count of 512 is seen for evaluation of fever and a rash. On exam, he has a diffuse macular rash on his trunk, extremities and palms. He has sex with other men, is taking </a:t>
            </a:r>
            <a:r>
              <a:rPr lang="en-US" dirty="0" err="1"/>
              <a:t>bictegravir</a:t>
            </a:r>
            <a:r>
              <a:rPr lang="en-US" dirty="0"/>
              <a:t>-emtricitabine and TAF. He reports no neurological concerns and the neuro exam is normal. He had a prior syphilis test which was negative 6 months ago. Which of the following is the most appropriate testing and treatment recommendation?</a:t>
            </a:r>
          </a:p>
          <a:p>
            <a:r>
              <a:rPr lang="en-US" dirty="0"/>
              <a:t>A: Repeat syphilis testing, IM penicillin 2.4 million units x 1 dose</a:t>
            </a:r>
          </a:p>
          <a:p>
            <a:r>
              <a:rPr lang="en-US" dirty="0"/>
              <a:t>B: Repeat syphilis testing, IM penicillin 2.4 million units x 3 doses weekly</a:t>
            </a:r>
          </a:p>
          <a:p>
            <a:r>
              <a:rPr lang="en-US" dirty="0"/>
              <a:t>C: Obtain LP to evaluate for neurosyphilis.</a:t>
            </a:r>
          </a:p>
          <a:p>
            <a:r>
              <a:rPr lang="en-US" dirty="0"/>
              <a:t>D: Viral swabs of the skin lesions with NAAT testing, 7 day course of valacyclovir</a:t>
            </a:r>
          </a:p>
          <a:p>
            <a:r>
              <a:rPr lang="en-US" dirty="0"/>
              <a:t>E: Check urine for chlamydia/gonorrhea NAAT testing, 7 day course of doxycycline </a:t>
            </a:r>
          </a:p>
        </p:txBody>
      </p:sp>
    </p:spTree>
    <p:extLst>
      <p:ext uri="{BB962C8B-B14F-4D97-AF65-F5344CB8AC3E}">
        <p14:creationId xmlns:p14="http://schemas.microsoft.com/office/powerpoint/2010/main" val="50685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05AE-AE24-AC64-D93C-722CE87F2B4E}"/>
              </a:ext>
            </a:extLst>
          </p:cNvPr>
          <p:cNvSpPr>
            <a:spLocks noGrp="1"/>
          </p:cNvSpPr>
          <p:nvPr>
            <p:ph type="title"/>
          </p:nvPr>
        </p:nvSpPr>
        <p:spPr/>
        <p:txBody>
          <a:bodyPr/>
          <a:lstStyle/>
          <a:p>
            <a:r>
              <a:rPr lang="en-US" dirty="0"/>
              <a:t>Q12 Syphilis classification </a:t>
            </a:r>
          </a:p>
        </p:txBody>
      </p:sp>
      <p:sp>
        <p:nvSpPr>
          <p:cNvPr id="3" name="Content Placeholder 2">
            <a:extLst>
              <a:ext uri="{FF2B5EF4-FFF2-40B4-BE49-F238E27FC236}">
                <a16:creationId xmlns:a16="http://schemas.microsoft.com/office/drawing/2014/main" id="{1288C30F-E9C7-5F9C-9271-B4E507C82070}"/>
              </a:ext>
            </a:extLst>
          </p:cNvPr>
          <p:cNvSpPr>
            <a:spLocks noGrp="1"/>
          </p:cNvSpPr>
          <p:nvPr>
            <p:ph idx="1"/>
          </p:nvPr>
        </p:nvSpPr>
        <p:spPr/>
        <p:txBody>
          <a:bodyPr/>
          <a:lstStyle/>
          <a:p>
            <a:r>
              <a:rPr lang="en-US" dirty="0"/>
              <a:t>Primary: painless chancre</a:t>
            </a:r>
          </a:p>
          <a:p>
            <a:r>
              <a:rPr lang="en-US" dirty="0"/>
              <a:t>Secondary: diffuse macular rash, extremities, trunk, palms/soles. Lymphadenopathy – usually painless</a:t>
            </a:r>
          </a:p>
          <a:p>
            <a:r>
              <a:rPr lang="en-US" dirty="0"/>
              <a:t>Tertiary: </a:t>
            </a:r>
            <a:r>
              <a:rPr lang="en-US" dirty="0" err="1"/>
              <a:t>gummas</a:t>
            </a:r>
            <a:r>
              <a:rPr lang="en-US" dirty="0"/>
              <a:t>, Argyl-Robertson pupils, aortitis, Tabes dorsalis, dementia (separate from neurosyphilis)</a:t>
            </a:r>
          </a:p>
          <a:p>
            <a:r>
              <a:rPr lang="en-US" dirty="0"/>
              <a:t>Neurosyphilis </a:t>
            </a:r>
          </a:p>
        </p:txBody>
      </p:sp>
    </p:spTree>
    <p:extLst>
      <p:ext uri="{BB962C8B-B14F-4D97-AF65-F5344CB8AC3E}">
        <p14:creationId xmlns:p14="http://schemas.microsoft.com/office/powerpoint/2010/main" val="1147203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DFFF-1288-31F4-39FD-3CF9145C3598}"/>
              </a:ext>
            </a:extLst>
          </p:cNvPr>
          <p:cNvSpPr>
            <a:spLocks noGrp="1"/>
          </p:cNvSpPr>
          <p:nvPr>
            <p:ph type="title"/>
          </p:nvPr>
        </p:nvSpPr>
        <p:spPr>
          <a:xfrm>
            <a:off x="1141413" y="-411771"/>
            <a:ext cx="9905998" cy="1478570"/>
          </a:xfrm>
        </p:spPr>
        <p:txBody>
          <a:bodyPr/>
          <a:lstStyle/>
          <a:p>
            <a:r>
              <a:rPr lang="en-US" dirty="0"/>
              <a:t>Q13 – other </a:t>
            </a:r>
            <a:r>
              <a:rPr lang="en-US" dirty="0" err="1"/>
              <a:t>sti’s</a:t>
            </a:r>
            <a:endParaRPr lang="en-US" dirty="0"/>
          </a:p>
        </p:txBody>
      </p:sp>
      <p:sp>
        <p:nvSpPr>
          <p:cNvPr id="3" name="Content Placeholder 2">
            <a:extLst>
              <a:ext uri="{FF2B5EF4-FFF2-40B4-BE49-F238E27FC236}">
                <a16:creationId xmlns:a16="http://schemas.microsoft.com/office/drawing/2014/main" id="{EFF9D78B-A45A-12B4-4CB6-CD5F9BD6661E}"/>
              </a:ext>
            </a:extLst>
          </p:cNvPr>
          <p:cNvSpPr>
            <a:spLocks noGrp="1"/>
          </p:cNvSpPr>
          <p:nvPr>
            <p:ph idx="1"/>
          </p:nvPr>
        </p:nvSpPr>
        <p:spPr>
          <a:xfrm>
            <a:off x="1141412" y="659225"/>
            <a:ext cx="10507249" cy="5980113"/>
          </a:xfrm>
        </p:spPr>
        <p:txBody>
          <a:bodyPr>
            <a:normAutofit fontScale="92500" lnSpcReduction="20000"/>
          </a:bodyPr>
          <a:lstStyle/>
          <a:p>
            <a:r>
              <a:rPr lang="en-US" dirty="0"/>
              <a:t>48 year old male with PMH of recently diagnosed HIV, current CD4 of 125, recently started on </a:t>
            </a:r>
            <a:r>
              <a:rPr lang="en-US" dirty="0" err="1"/>
              <a:t>Bictegravir</a:t>
            </a:r>
            <a:r>
              <a:rPr lang="en-US" dirty="0"/>
              <a:t>, emtricitabine, TAF presented to the hospital with altered mentation and psychiatric disturbances. Treponemal antibody testing is positive, RPR non-reactive. He undergoes an LP for diagnostic work-up which shows:</a:t>
            </a:r>
          </a:p>
          <a:p>
            <a:pPr marL="0" indent="0">
              <a:buNone/>
            </a:pPr>
            <a:r>
              <a:rPr lang="en-US" dirty="0"/>
              <a:t>CSF WBC of 15, 95% lymphocytes</a:t>
            </a:r>
          </a:p>
          <a:p>
            <a:pPr marL="0" indent="0">
              <a:buNone/>
            </a:pPr>
            <a:r>
              <a:rPr lang="en-US" dirty="0"/>
              <a:t>CSF protein of 120</a:t>
            </a:r>
          </a:p>
          <a:p>
            <a:pPr marL="0" indent="0">
              <a:buNone/>
            </a:pPr>
            <a:r>
              <a:rPr lang="en-US" dirty="0"/>
              <a:t>Serum and CSF crypto antigen are both negative. CSF VDRL is pending as is a meningitis-encephalitis PCR panel.</a:t>
            </a:r>
          </a:p>
          <a:p>
            <a:pPr marL="0" indent="0">
              <a:buNone/>
            </a:pPr>
            <a:r>
              <a:rPr lang="en-US" dirty="0"/>
              <a:t>Which of the following is the most appropriate management?</a:t>
            </a:r>
          </a:p>
          <a:p>
            <a:pPr marL="0" indent="0">
              <a:buNone/>
            </a:pPr>
            <a:r>
              <a:rPr lang="en-US" dirty="0"/>
              <a:t>A: Empiric amphotericin B and flucytosine</a:t>
            </a:r>
          </a:p>
          <a:p>
            <a:pPr marL="0" indent="0">
              <a:buNone/>
            </a:pPr>
            <a:r>
              <a:rPr lang="en-US" dirty="0"/>
              <a:t>B: IM penicillin G x 3 weekly doses</a:t>
            </a:r>
          </a:p>
          <a:p>
            <a:pPr marL="0" indent="0">
              <a:buNone/>
            </a:pPr>
            <a:r>
              <a:rPr lang="en-US" dirty="0"/>
              <a:t>C: Empiric IV ceftriaxone, vancomycin, ampicillin, and acyclovir</a:t>
            </a:r>
          </a:p>
          <a:p>
            <a:pPr marL="0" indent="0">
              <a:buNone/>
            </a:pPr>
            <a:r>
              <a:rPr lang="en-US" dirty="0"/>
              <a:t>D: IV penicillin G for 14 days, followed by IM penicillin G x 1 dose</a:t>
            </a:r>
          </a:p>
          <a:p>
            <a:pPr marL="0" indent="0">
              <a:buNone/>
            </a:pPr>
            <a:r>
              <a:rPr lang="en-US" dirty="0"/>
              <a:t>E: Await serum CSF VDRL, treat with IV penicillin if positive </a:t>
            </a:r>
          </a:p>
          <a:p>
            <a:endParaRPr lang="en-US" dirty="0"/>
          </a:p>
          <a:p>
            <a:pPr marL="0" indent="0">
              <a:buNone/>
            </a:pPr>
            <a:endParaRPr lang="en-US" dirty="0"/>
          </a:p>
        </p:txBody>
      </p:sp>
    </p:spTree>
    <p:extLst>
      <p:ext uri="{BB962C8B-B14F-4D97-AF65-F5344CB8AC3E}">
        <p14:creationId xmlns:p14="http://schemas.microsoft.com/office/powerpoint/2010/main" val="2198007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49CB-9C90-2FDD-7B9E-830B3F750D71}"/>
              </a:ext>
            </a:extLst>
          </p:cNvPr>
          <p:cNvSpPr>
            <a:spLocks noGrp="1"/>
          </p:cNvSpPr>
          <p:nvPr>
            <p:ph type="title"/>
          </p:nvPr>
        </p:nvSpPr>
        <p:spPr>
          <a:xfrm>
            <a:off x="1141412" y="-411771"/>
            <a:ext cx="9905998" cy="1478570"/>
          </a:xfrm>
        </p:spPr>
        <p:txBody>
          <a:bodyPr/>
          <a:lstStyle/>
          <a:p>
            <a:r>
              <a:rPr lang="en-US" dirty="0"/>
              <a:t>Q13 – neurosyphilis </a:t>
            </a:r>
          </a:p>
        </p:txBody>
      </p:sp>
      <p:sp>
        <p:nvSpPr>
          <p:cNvPr id="3" name="Content Placeholder 2">
            <a:extLst>
              <a:ext uri="{FF2B5EF4-FFF2-40B4-BE49-F238E27FC236}">
                <a16:creationId xmlns:a16="http://schemas.microsoft.com/office/drawing/2014/main" id="{02FDE794-2A4D-9355-4221-FBFF05353C70}"/>
              </a:ext>
            </a:extLst>
          </p:cNvPr>
          <p:cNvSpPr>
            <a:spLocks noGrp="1"/>
          </p:cNvSpPr>
          <p:nvPr>
            <p:ph idx="1"/>
          </p:nvPr>
        </p:nvSpPr>
        <p:spPr>
          <a:xfrm>
            <a:off x="1141412" y="685731"/>
            <a:ext cx="10069927" cy="5980112"/>
          </a:xfrm>
        </p:spPr>
        <p:txBody>
          <a:bodyPr/>
          <a:lstStyle/>
          <a:p>
            <a:r>
              <a:rPr lang="en-US" dirty="0"/>
              <a:t>Prozone effect: RPR may be a false negative if treponemal burden is very high</a:t>
            </a:r>
          </a:p>
          <a:p>
            <a:r>
              <a:rPr lang="en-US" dirty="0"/>
              <a:t>Treatment of syphilis</a:t>
            </a:r>
          </a:p>
          <a:p>
            <a:r>
              <a:rPr lang="en-US" dirty="0"/>
              <a:t>Early latent: confirmed negative test within 1 year, IM </a:t>
            </a:r>
            <a:r>
              <a:rPr lang="en-US" dirty="0" err="1"/>
              <a:t>bicillin</a:t>
            </a:r>
            <a:r>
              <a:rPr lang="en-US" dirty="0"/>
              <a:t> 2.4 x 1 dose</a:t>
            </a:r>
          </a:p>
          <a:p>
            <a:pPr lvl="1"/>
            <a:r>
              <a:rPr lang="en-US" dirty="0"/>
              <a:t>Alternative: doxycycline x 14 days</a:t>
            </a:r>
          </a:p>
          <a:p>
            <a:r>
              <a:rPr lang="en-US" dirty="0"/>
              <a:t>Late latent: everything else (history unclear, treatment history unclear), </a:t>
            </a:r>
            <a:r>
              <a:rPr lang="en-US" dirty="0" err="1"/>
              <a:t>etc</a:t>
            </a:r>
            <a:r>
              <a:rPr lang="en-US" dirty="0"/>
              <a:t>, IM </a:t>
            </a:r>
            <a:r>
              <a:rPr lang="en-US" dirty="0" err="1"/>
              <a:t>bicillin</a:t>
            </a:r>
            <a:r>
              <a:rPr lang="en-US" dirty="0"/>
              <a:t> 2.4 x 3 doses, given weekly</a:t>
            </a:r>
          </a:p>
          <a:p>
            <a:pPr lvl="1"/>
            <a:r>
              <a:rPr lang="en-US" dirty="0"/>
              <a:t>Alternative doxycycline x 28 days</a:t>
            </a:r>
          </a:p>
          <a:p>
            <a:r>
              <a:rPr lang="en-US" dirty="0"/>
              <a:t>Neurosyphilis: IV penicillin for 10-14 days followed by early latent treatment. No alternative, if allergic -&gt; desensitize </a:t>
            </a:r>
          </a:p>
          <a:p>
            <a:r>
              <a:rPr lang="en-US" dirty="0"/>
              <a:t>Neurosyphilis is more common and may present earlier with concurrent HIV infection</a:t>
            </a:r>
          </a:p>
        </p:txBody>
      </p:sp>
    </p:spTree>
    <p:extLst>
      <p:ext uri="{BB962C8B-B14F-4D97-AF65-F5344CB8AC3E}">
        <p14:creationId xmlns:p14="http://schemas.microsoft.com/office/powerpoint/2010/main" val="1144202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BB852-92DD-5EB5-21AD-23C626DB6F57}"/>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AF000277-6111-D556-9CA5-13EF1A8908D4}"/>
              </a:ext>
            </a:extLst>
          </p:cNvPr>
          <p:cNvSpPr>
            <a:spLocks noGrp="1"/>
          </p:cNvSpPr>
          <p:nvPr>
            <p:ph idx="1"/>
          </p:nvPr>
        </p:nvSpPr>
        <p:spPr/>
        <p:txBody>
          <a:bodyPr/>
          <a:lstStyle/>
          <a:p>
            <a:r>
              <a:rPr lang="en-US" dirty="0"/>
              <a:t>AIDS OI guidelines: </a:t>
            </a:r>
            <a:r>
              <a:rPr lang="en-US" dirty="0">
                <a:hlinkClick r:id="rId2"/>
              </a:rPr>
              <a:t>https://clinicalinfo.hiv.gov/en/guidelines/hiv-clinical-guidelines-adult-and-adolescent-opportunistic-infections/whats-new</a:t>
            </a:r>
            <a:endParaRPr lang="en-US" dirty="0"/>
          </a:p>
          <a:p>
            <a:r>
              <a:rPr lang="en-US" dirty="0"/>
              <a:t>HIV free online curriculum if interested: </a:t>
            </a:r>
            <a:r>
              <a:rPr lang="en-US" dirty="0">
                <a:hlinkClick r:id="rId3"/>
              </a:rPr>
              <a:t>https://www.hiv.uw.edu</a:t>
            </a:r>
            <a:endParaRPr lang="en-US" dirty="0"/>
          </a:p>
          <a:p>
            <a:r>
              <a:rPr lang="en-US" dirty="0"/>
              <a:t>If interested in providing HIV care as an IM primary care provider (not requiring formal ID fellowship training): </a:t>
            </a:r>
            <a:r>
              <a:rPr lang="en-US" dirty="0">
                <a:hlinkClick r:id="rId4"/>
              </a:rPr>
              <a:t>https://aahivm.org</a:t>
            </a:r>
            <a:endParaRPr lang="en-US" dirty="0"/>
          </a:p>
          <a:p>
            <a:endParaRPr lang="en-US" dirty="0"/>
          </a:p>
        </p:txBody>
      </p:sp>
    </p:spTree>
    <p:extLst>
      <p:ext uri="{BB962C8B-B14F-4D97-AF65-F5344CB8AC3E}">
        <p14:creationId xmlns:p14="http://schemas.microsoft.com/office/powerpoint/2010/main" val="16750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856C-3F2C-AAA8-3EDE-DA6A8DB9E003}"/>
              </a:ext>
            </a:extLst>
          </p:cNvPr>
          <p:cNvSpPr>
            <a:spLocks noGrp="1"/>
          </p:cNvSpPr>
          <p:nvPr>
            <p:ph type="title"/>
          </p:nvPr>
        </p:nvSpPr>
        <p:spPr/>
        <p:txBody>
          <a:bodyPr/>
          <a:lstStyle/>
          <a:p>
            <a:r>
              <a:rPr lang="en-US" dirty="0"/>
              <a:t>HIV diagnostic algorithm</a:t>
            </a:r>
          </a:p>
        </p:txBody>
      </p:sp>
      <p:pic>
        <p:nvPicPr>
          <p:cNvPr id="5" name="Content Placeholder 4" descr="A diagram of a virus&#10;&#10;AI-generated content may be incorrect.">
            <a:extLst>
              <a:ext uri="{FF2B5EF4-FFF2-40B4-BE49-F238E27FC236}">
                <a16:creationId xmlns:a16="http://schemas.microsoft.com/office/drawing/2014/main" id="{63DA73EE-7A93-F9B7-EA23-0EB5BD147689}"/>
              </a:ext>
            </a:extLst>
          </p:cNvPr>
          <p:cNvPicPr>
            <a:picLocks noGrp="1" noChangeAspect="1"/>
          </p:cNvPicPr>
          <p:nvPr>
            <p:ph idx="1"/>
          </p:nvPr>
        </p:nvPicPr>
        <p:blipFill>
          <a:blip r:embed="rId2"/>
          <a:stretch>
            <a:fillRect/>
          </a:stretch>
        </p:blipFill>
        <p:spPr>
          <a:xfrm>
            <a:off x="3036931" y="1886243"/>
            <a:ext cx="6118137" cy="4176806"/>
          </a:xfrm>
        </p:spPr>
      </p:pic>
    </p:spTree>
    <p:extLst>
      <p:ext uri="{BB962C8B-B14F-4D97-AF65-F5344CB8AC3E}">
        <p14:creationId xmlns:p14="http://schemas.microsoft.com/office/powerpoint/2010/main" val="2721755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3E483-9FE3-9C8A-C1CA-BD9943C5F08D}"/>
              </a:ext>
            </a:extLst>
          </p:cNvPr>
          <p:cNvSpPr>
            <a:spLocks noGrp="1"/>
          </p:cNvSpPr>
          <p:nvPr>
            <p:ph type="title"/>
          </p:nvPr>
        </p:nvSpPr>
        <p:spPr/>
        <p:txBody>
          <a:bodyPr/>
          <a:lstStyle/>
          <a:p>
            <a:r>
              <a:rPr lang="en-US" dirty="0"/>
              <a:t>Q1 Learning points</a:t>
            </a:r>
          </a:p>
        </p:txBody>
      </p:sp>
      <p:sp>
        <p:nvSpPr>
          <p:cNvPr id="3" name="Content Placeholder 2">
            <a:extLst>
              <a:ext uri="{FF2B5EF4-FFF2-40B4-BE49-F238E27FC236}">
                <a16:creationId xmlns:a16="http://schemas.microsoft.com/office/drawing/2014/main" id="{D58DD1B1-C73B-7EEF-8DF4-570BD1BCBC69}"/>
              </a:ext>
            </a:extLst>
          </p:cNvPr>
          <p:cNvSpPr>
            <a:spLocks noGrp="1"/>
          </p:cNvSpPr>
          <p:nvPr>
            <p:ph idx="1"/>
          </p:nvPr>
        </p:nvSpPr>
        <p:spPr/>
        <p:txBody>
          <a:bodyPr/>
          <a:lstStyle/>
          <a:p>
            <a:r>
              <a:rPr lang="en-US" dirty="0"/>
              <a:t>Have to memorize the HIV diagnostic algorithm and practice with questions!</a:t>
            </a:r>
          </a:p>
          <a:p>
            <a:r>
              <a:rPr lang="en-US" dirty="0"/>
              <a:t>Essential to correctly diagnose HIV – this is a life altering diagnosis and causes significant patient distress</a:t>
            </a:r>
          </a:p>
          <a:p>
            <a:r>
              <a:rPr lang="en-US" dirty="0"/>
              <a:t>Acute HIV infection: another commonly tested topic, acute fevers/chills but RNA testing will typically still be positive unless very early (</a:t>
            </a:r>
            <a:r>
              <a:rPr lang="en-US" dirty="0" err="1"/>
              <a:t>ie</a:t>
            </a:r>
            <a:r>
              <a:rPr lang="en-US" dirty="0"/>
              <a:t> less than 5 days)</a:t>
            </a:r>
          </a:p>
          <a:p>
            <a:pPr marL="0" indent="0">
              <a:buNone/>
            </a:pPr>
            <a:endParaRPr lang="en-US" dirty="0"/>
          </a:p>
        </p:txBody>
      </p:sp>
    </p:spTree>
    <p:extLst>
      <p:ext uri="{BB962C8B-B14F-4D97-AF65-F5344CB8AC3E}">
        <p14:creationId xmlns:p14="http://schemas.microsoft.com/office/powerpoint/2010/main" val="179915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FE62-0013-D4D0-4B44-1E87A3C31F2D}"/>
              </a:ext>
            </a:extLst>
          </p:cNvPr>
          <p:cNvSpPr>
            <a:spLocks noGrp="1"/>
          </p:cNvSpPr>
          <p:nvPr>
            <p:ph type="title"/>
          </p:nvPr>
        </p:nvSpPr>
        <p:spPr/>
        <p:txBody>
          <a:bodyPr/>
          <a:lstStyle/>
          <a:p>
            <a:r>
              <a:rPr lang="en-US" dirty="0"/>
              <a:t>Q1 Learning point – timing of test positivity</a:t>
            </a:r>
          </a:p>
        </p:txBody>
      </p:sp>
      <p:pic>
        <p:nvPicPr>
          <p:cNvPr id="5" name="Content Placeholder 4" descr="A graph of different colored bars&#10;&#10;AI-generated content may be incorrect.">
            <a:extLst>
              <a:ext uri="{FF2B5EF4-FFF2-40B4-BE49-F238E27FC236}">
                <a16:creationId xmlns:a16="http://schemas.microsoft.com/office/drawing/2014/main" id="{12602A1B-7B8F-67E5-066A-E9C3A427ED2C}"/>
              </a:ext>
            </a:extLst>
          </p:cNvPr>
          <p:cNvPicPr>
            <a:picLocks noGrp="1" noChangeAspect="1"/>
          </p:cNvPicPr>
          <p:nvPr>
            <p:ph idx="1"/>
          </p:nvPr>
        </p:nvPicPr>
        <p:blipFill>
          <a:blip r:embed="rId3"/>
          <a:stretch>
            <a:fillRect/>
          </a:stretch>
        </p:blipFill>
        <p:spPr>
          <a:xfrm>
            <a:off x="1827423" y="1645787"/>
            <a:ext cx="8537154" cy="5032884"/>
          </a:xfrm>
        </p:spPr>
      </p:pic>
    </p:spTree>
    <p:extLst>
      <p:ext uri="{BB962C8B-B14F-4D97-AF65-F5344CB8AC3E}">
        <p14:creationId xmlns:p14="http://schemas.microsoft.com/office/powerpoint/2010/main" val="143089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E722-F863-ED0D-4F56-B9300B0A2566}"/>
              </a:ext>
            </a:extLst>
          </p:cNvPr>
          <p:cNvSpPr>
            <a:spLocks noGrp="1"/>
          </p:cNvSpPr>
          <p:nvPr>
            <p:ph type="title"/>
          </p:nvPr>
        </p:nvSpPr>
        <p:spPr/>
        <p:txBody>
          <a:bodyPr/>
          <a:lstStyle/>
          <a:p>
            <a:r>
              <a:rPr lang="en-US" dirty="0"/>
              <a:t>Q2 – HIV/AIDS</a:t>
            </a:r>
          </a:p>
        </p:txBody>
      </p:sp>
      <p:sp>
        <p:nvSpPr>
          <p:cNvPr id="3" name="Content Placeholder 2">
            <a:extLst>
              <a:ext uri="{FF2B5EF4-FFF2-40B4-BE49-F238E27FC236}">
                <a16:creationId xmlns:a16="http://schemas.microsoft.com/office/drawing/2014/main" id="{88441B13-8AD6-53F9-C103-B0A859D0D448}"/>
              </a:ext>
            </a:extLst>
          </p:cNvPr>
          <p:cNvSpPr>
            <a:spLocks noGrp="1"/>
          </p:cNvSpPr>
          <p:nvPr>
            <p:ph idx="1"/>
          </p:nvPr>
        </p:nvSpPr>
        <p:spPr/>
        <p:txBody>
          <a:bodyPr>
            <a:normAutofit fontScale="85000" lnSpcReduction="20000"/>
          </a:bodyPr>
          <a:lstStyle/>
          <a:p>
            <a:r>
              <a:rPr lang="en-US" dirty="0"/>
              <a:t>33F recently tested positive for HIV on a routine screening test. As part of her initial evaluation, her CD4 count is found to be 192 total, 13.3% with an HIV RNA level of 38,000 copies/</a:t>
            </a:r>
            <a:r>
              <a:rPr lang="en-US" dirty="0" err="1"/>
              <a:t>mL.</a:t>
            </a:r>
            <a:r>
              <a:rPr lang="en-US" dirty="0"/>
              <a:t> Which of the following blood tests is indicated for this woman with newly diagnosed HIV?</a:t>
            </a:r>
          </a:p>
          <a:p>
            <a:r>
              <a:rPr lang="en-US" dirty="0"/>
              <a:t>A: HSV 1, 2 serological testing</a:t>
            </a:r>
          </a:p>
          <a:p>
            <a:r>
              <a:rPr lang="en-US" dirty="0"/>
              <a:t>B: Toxoplasma IgG</a:t>
            </a:r>
          </a:p>
          <a:p>
            <a:r>
              <a:rPr lang="en-US" dirty="0"/>
              <a:t>C: AFB (mycobacterial) blood cultures</a:t>
            </a:r>
          </a:p>
          <a:p>
            <a:r>
              <a:rPr lang="en-US" dirty="0"/>
              <a:t>D: Hemoglobin A1c</a:t>
            </a:r>
          </a:p>
          <a:p>
            <a:r>
              <a:rPr lang="en-US" dirty="0"/>
              <a:t>E: Serological testing for Varicella-zoster, human herpes virus 8, and Epstein-Barr virus (EBV)</a:t>
            </a:r>
          </a:p>
        </p:txBody>
      </p:sp>
    </p:spTree>
    <p:extLst>
      <p:ext uri="{BB962C8B-B14F-4D97-AF65-F5344CB8AC3E}">
        <p14:creationId xmlns:p14="http://schemas.microsoft.com/office/powerpoint/2010/main" val="3028379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3D2A-2277-A965-7D7A-E2EC78DC08B5}"/>
              </a:ext>
            </a:extLst>
          </p:cNvPr>
          <p:cNvSpPr>
            <a:spLocks noGrp="1"/>
          </p:cNvSpPr>
          <p:nvPr>
            <p:ph type="title"/>
          </p:nvPr>
        </p:nvSpPr>
        <p:spPr/>
        <p:txBody>
          <a:bodyPr/>
          <a:lstStyle/>
          <a:p>
            <a:r>
              <a:rPr lang="en-US" dirty="0"/>
              <a:t>Q2 Learning point – </a:t>
            </a:r>
            <a:r>
              <a:rPr lang="en-US" dirty="0" err="1"/>
              <a:t>hiv</a:t>
            </a:r>
            <a:r>
              <a:rPr lang="en-US" dirty="0"/>
              <a:t> entry into care</a:t>
            </a:r>
          </a:p>
        </p:txBody>
      </p:sp>
      <p:sp>
        <p:nvSpPr>
          <p:cNvPr id="3" name="Content Placeholder 2">
            <a:extLst>
              <a:ext uri="{FF2B5EF4-FFF2-40B4-BE49-F238E27FC236}">
                <a16:creationId xmlns:a16="http://schemas.microsoft.com/office/drawing/2014/main" id="{B83B0B53-BD93-93D2-9B1D-640E9F2160E1}"/>
              </a:ext>
            </a:extLst>
          </p:cNvPr>
          <p:cNvSpPr>
            <a:spLocks noGrp="1"/>
          </p:cNvSpPr>
          <p:nvPr>
            <p:ph idx="1"/>
          </p:nvPr>
        </p:nvSpPr>
        <p:spPr/>
        <p:txBody>
          <a:bodyPr>
            <a:normAutofit fontScale="92500" lnSpcReduction="10000"/>
          </a:bodyPr>
          <a:lstStyle/>
          <a:p>
            <a:r>
              <a:rPr lang="en-US" dirty="0"/>
              <a:t>At entry into care, a number of blood tests are routinely indicated in persons living with HIV (PLWH):</a:t>
            </a:r>
          </a:p>
          <a:p>
            <a:pPr lvl="1"/>
            <a:r>
              <a:rPr lang="en-US" dirty="0"/>
              <a:t>Serological testing for hepatitis A, B, and C viruses</a:t>
            </a:r>
          </a:p>
          <a:p>
            <a:pPr lvl="1"/>
            <a:r>
              <a:rPr lang="en-US" dirty="0"/>
              <a:t>Latent tuberculosis</a:t>
            </a:r>
          </a:p>
          <a:p>
            <a:pPr lvl="1"/>
            <a:r>
              <a:rPr lang="en-US" dirty="0"/>
              <a:t>IgG antibody to toxoplasmosis if CD4 count &lt; 200</a:t>
            </a:r>
          </a:p>
          <a:p>
            <a:pPr lvl="1"/>
            <a:r>
              <a:rPr lang="en-US" dirty="0"/>
              <a:t>Cryptococcal antigen test if CD4 &lt; 200, especially if &lt; 50</a:t>
            </a:r>
          </a:p>
          <a:p>
            <a:pPr lvl="1"/>
            <a:r>
              <a:rPr lang="en-US" dirty="0"/>
              <a:t>Cocci screening if CD4 &lt; 200 (in Arizona)</a:t>
            </a:r>
          </a:p>
          <a:p>
            <a:pPr lvl="1"/>
            <a:r>
              <a:rPr lang="en-US" dirty="0"/>
              <a:t>Other basic labs, CBC, CMP, Lipid panel. </a:t>
            </a:r>
          </a:p>
          <a:p>
            <a:pPr lvl="1"/>
            <a:r>
              <a:rPr lang="en-US" dirty="0"/>
              <a:t>A1c not necessarily indicated as first line, utilize fasting glucose first </a:t>
            </a:r>
          </a:p>
        </p:txBody>
      </p:sp>
    </p:spTree>
    <p:extLst>
      <p:ext uri="{BB962C8B-B14F-4D97-AF65-F5344CB8AC3E}">
        <p14:creationId xmlns:p14="http://schemas.microsoft.com/office/powerpoint/2010/main" val="33427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D155-EA2E-64D0-1FCD-91C0D7C0DF65}"/>
              </a:ext>
            </a:extLst>
          </p:cNvPr>
          <p:cNvSpPr>
            <a:spLocks noGrp="1"/>
          </p:cNvSpPr>
          <p:nvPr>
            <p:ph type="title"/>
          </p:nvPr>
        </p:nvSpPr>
        <p:spPr/>
        <p:txBody>
          <a:bodyPr/>
          <a:lstStyle/>
          <a:p>
            <a:r>
              <a:rPr lang="en-US" dirty="0"/>
              <a:t>Q3 – HIV/AIDS</a:t>
            </a:r>
          </a:p>
        </p:txBody>
      </p:sp>
      <p:sp>
        <p:nvSpPr>
          <p:cNvPr id="3" name="Content Placeholder 2">
            <a:extLst>
              <a:ext uri="{FF2B5EF4-FFF2-40B4-BE49-F238E27FC236}">
                <a16:creationId xmlns:a16="http://schemas.microsoft.com/office/drawing/2014/main" id="{EEF314DC-8D92-7CDB-D467-72435E1B187F}"/>
              </a:ext>
            </a:extLst>
          </p:cNvPr>
          <p:cNvSpPr>
            <a:spLocks noGrp="1"/>
          </p:cNvSpPr>
          <p:nvPr>
            <p:ph idx="1"/>
          </p:nvPr>
        </p:nvSpPr>
        <p:spPr>
          <a:xfrm>
            <a:off x="1141413" y="2249486"/>
            <a:ext cx="9905998" cy="4151313"/>
          </a:xfrm>
        </p:spPr>
        <p:txBody>
          <a:bodyPr>
            <a:normAutofit fontScale="92500" lnSpcReduction="20000"/>
          </a:bodyPr>
          <a:lstStyle/>
          <a:p>
            <a:r>
              <a:rPr lang="en-US" dirty="0"/>
              <a:t>58M with PMH significant for essential HTN, DM2 (A1c of 6.8%), CKD 3a (baseline eGFR of 58) is newly diagnosed with HIV infection. CD4 is 320, viral load is 58,758. His medications are </a:t>
            </a:r>
            <a:r>
              <a:rPr lang="en-US" dirty="0" err="1"/>
              <a:t>semaglutide</a:t>
            </a:r>
            <a:r>
              <a:rPr lang="en-US" dirty="0"/>
              <a:t>, metformin, losartan-amlodipine. What is the next appropriate step?</a:t>
            </a:r>
          </a:p>
          <a:p>
            <a:r>
              <a:rPr lang="en-US" dirty="0"/>
              <a:t>A: Initiate treatment today with tenofovir-disoproxil fumarate, emtricitabine</a:t>
            </a:r>
          </a:p>
          <a:p>
            <a:r>
              <a:rPr lang="en-US" dirty="0"/>
              <a:t>B: Initiate treatment today with </a:t>
            </a:r>
            <a:r>
              <a:rPr lang="en-US" dirty="0" err="1"/>
              <a:t>bictegravir</a:t>
            </a:r>
            <a:r>
              <a:rPr lang="en-US" dirty="0"/>
              <a:t>, emtricitabine, tenofovir alafenamide</a:t>
            </a:r>
          </a:p>
          <a:p>
            <a:r>
              <a:rPr lang="en-US" dirty="0"/>
              <a:t>C: Hold off on treatment for now and repeat CD4 and viral load in 4 months</a:t>
            </a:r>
          </a:p>
          <a:p>
            <a:r>
              <a:rPr lang="en-US" dirty="0"/>
              <a:t>D: Initiate treatment today with abacavir, dolutegravir and lamivudine</a:t>
            </a:r>
          </a:p>
          <a:p>
            <a:r>
              <a:rPr lang="en-US" dirty="0"/>
              <a:t>E: Initiate treatment today with lamivudine, tenofovir disoproxil fumarate and dolutegravir</a:t>
            </a:r>
          </a:p>
        </p:txBody>
      </p:sp>
    </p:spTree>
    <p:extLst>
      <p:ext uri="{BB962C8B-B14F-4D97-AF65-F5344CB8AC3E}">
        <p14:creationId xmlns:p14="http://schemas.microsoft.com/office/powerpoint/2010/main" val="2765704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Circuit</Template>
  <TotalTime>294</TotalTime>
  <Words>2820</Words>
  <Application>Microsoft Macintosh PowerPoint</Application>
  <PresentationFormat>Widescreen</PresentationFormat>
  <Paragraphs>236</Paragraphs>
  <Slides>34</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Aptos</vt:lpstr>
      <vt:lpstr>Arial</vt:lpstr>
      <vt:lpstr>Tw Cen MT</vt:lpstr>
      <vt:lpstr>Circuit</vt:lpstr>
      <vt:lpstr>HIV/AIDS and STI’s</vt:lpstr>
      <vt:lpstr>Highest yield points</vt:lpstr>
      <vt:lpstr>Q1 – HIV/AIDS</vt:lpstr>
      <vt:lpstr>HIV diagnostic algorithm</vt:lpstr>
      <vt:lpstr>Q1 Learning points</vt:lpstr>
      <vt:lpstr>Q1 Learning point – timing of test positivity</vt:lpstr>
      <vt:lpstr>Q2 – HIV/AIDS</vt:lpstr>
      <vt:lpstr>Q2 Learning point – hiv entry into care</vt:lpstr>
      <vt:lpstr>Q3 – HIV/AIDS</vt:lpstr>
      <vt:lpstr>Q3 Learning points </vt:lpstr>
      <vt:lpstr>PowerPoint Presentation</vt:lpstr>
      <vt:lpstr>Q4 – HIV/AIDS</vt:lpstr>
      <vt:lpstr>Q4 Learning point – HIV drug resistance</vt:lpstr>
      <vt:lpstr>Q5 – HIV/AIDS</vt:lpstr>
      <vt:lpstr>Q5 – Learning point </vt:lpstr>
      <vt:lpstr>Q6 – HIV/AIDS</vt:lpstr>
      <vt:lpstr>Q6 – Learning point – CNS Toxo</vt:lpstr>
      <vt:lpstr>HIV/AIDS OI’s</vt:lpstr>
      <vt:lpstr>Q7 – HIV/AIDS</vt:lpstr>
      <vt:lpstr>Q7 – learning point HIV Prep and pep</vt:lpstr>
      <vt:lpstr>Q8 – Other sti’s</vt:lpstr>
      <vt:lpstr>Q8 – Learning point – chlamydia </vt:lpstr>
      <vt:lpstr>Q9 – other STI’s</vt:lpstr>
      <vt:lpstr>Q9 - learning point - gonorrhea</vt:lpstr>
      <vt:lpstr>Q10 – other sti’s</vt:lpstr>
      <vt:lpstr>Q10 – disseminated gonorrhea</vt:lpstr>
      <vt:lpstr>Q11- other sti’s</vt:lpstr>
      <vt:lpstr>Q11 – acute hsv</vt:lpstr>
      <vt:lpstr>PowerPoint Presentation</vt:lpstr>
      <vt:lpstr>Q12 – other sti’s</vt:lpstr>
      <vt:lpstr>Q12 Syphilis classification </vt:lpstr>
      <vt:lpstr>Q13 – other sti’s</vt:lpstr>
      <vt:lpstr>Q13 – neurosyphilis </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Kent Carpenter</dc:creator>
  <cp:lastModifiedBy>Kent Carpenter</cp:lastModifiedBy>
  <cp:revision>2</cp:revision>
  <dcterms:created xsi:type="dcterms:W3CDTF">2025-08-10T23:54:30Z</dcterms:created>
  <dcterms:modified xsi:type="dcterms:W3CDTF">2025-08-12T01:07:39Z</dcterms:modified>
</cp:coreProperties>
</file>