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19" autoAdjust="0"/>
  </p:normalViewPr>
  <p:slideViewPr>
    <p:cSldViewPr snapToGrid="0" snapToObjects="1" showGuides="1">
      <p:cViewPr varScale="1">
        <p:scale>
          <a:sx n="69" d="100"/>
          <a:sy n="69" d="100"/>
        </p:scale>
        <p:origin x="200" y="752"/>
      </p:cViewPr>
      <p:guideLst>
        <p:guide orient="horz" pos="2172"/>
        <p:guide pos="2773"/>
      </p:guideLst>
    </p:cSldViewPr>
  </p:slideViewPr>
  <p:outlineViewPr>
    <p:cViewPr>
      <p:scale>
        <a:sx n="33" d="100"/>
        <a:sy n="33" d="100"/>
      </p:scale>
      <p:origin x="0" y="46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CCECE-D6C9-ED46-95D7-54C6A9A8161A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0A2-8414-C340-A3D5-FE7594738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Fever//Roth's spots//</a:t>
            </a:r>
            <a:r>
              <a:rPr lang="en-US" baseline="0" dirty="0" smtClean="0"/>
              <a:t> </a:t>
            </a:r>
            <a:r>
              <a:rPr lang="en-US" dirty="0" smtClean="0"/>
              <a:t>Osler's nodes//</a:t>
            </a:r>
            <a:r>
              <a:rPr lang="en-US" baseline="0" dirty="0" smtClean="0"/>
              <a:t> </a:t>
            </a:r>
            <a:r>
              <a:rPr lang="en-US" dirty="0" smtClean="0"/>
              <a:t>Murmur//</a:t>
            </a:r>
            <a:r>
              <a:rPr lang="en-US" dirty="0" err="1" smtClean="0"/>
              <a:t>Janeway</a:t>
            </a:r>
            <a:r>
              <a:rPr lang="en-US" dirty="0" smtClean="0"/>
              <a:t> lesions// Anemia//</a:t>
            </a:r>
            <a:r>
              <a:rPr lang="en-US" baseline="0" dirty="0" smtClean="0"/>
              <a:t> </a:t>
            </a:r>
            <a:r>
              <a:rPr lang="en-US" dirty="0" smtClean="0"/>
              <a:t>Nail hemorrhage (splinter hemorrhages)//</a:t>
            </a:r>
            <a:r>
              <a:rPr lang="en-US" baseline="0" dirty="0" smtClean="0"/>
              <a:t> </a:t>
            </a:r>
            <a:r>
              <a:rPr lang="en-US" dirty="0" smtClean="0"/>
              <a:t>Emboli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0A2-8414-C340-A3D5-FE75947388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632D3E-AD06-4249-A1E6-B64591890E2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DB62CC-0DF6-C044-9C24-9F6683511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" y="1958974"/>
            <a:ext cx="8204200" cy="1470025"/>
          </a:xfrm>
        </p:spPr>
        <p:txBody>
          <a:bodyPr>
            <a:noAutofit/>
          </a:bodyPr>
          <a:lstStyle/>
          <a:p>
            <a:r>
              <a:rPr lang="en-US" sz="7200" dirty="0" smtClean="0"/>
              <a:t>Rheumatoid </a:t>
            </a:r>
            <a:r>
              <a:rPr lang="en-US" sz="7200" b="1" dirty="0" smtClean="0"/>
              <a:t>Arthritis</a:t>
            </a:r>
            <a:endParaRPr lang="en-US" sz="7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10" y="5828754"/>
            <a:ext cx="2413001" cy="96090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28754"/>
            <a:ext cx="1918802" cy="1029246"/>
          </a:xfrm>
          <a:prstGeom prst="rect">
            <a:avLst/>
          </a:prstGeom>
        </p:spPr>
      </p:pic>
      <p:pic>
        <p:nvPicPr>
          <p:cNvPr id="11" name="Picture 10" descr="A 2019 pitch deck presentation.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25845" r="8868" b="16736"/>
          <a:stretch/>
        </p:blipFill>
        <p:spPr>
          <a:xfrm>
            <a:off x="2702108" y="5264980"/>
            <a:ext cx="2990396" cy="15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718"/>
            <a:ext cx="6001806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Rheumatoid arthritis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400" dirty="0" smtClean="0"/>
              <a:t>Characteristics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68" y="1600201"/>
            <a:ext cx="7708124" cy="371426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smtClean="0"/>
              <a:t>Systemic autoimmune disorder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Polyarthritis </a:t>
            </a:r>
          </a:p>
          <a:p>
            <a:pPr lvl="2" indent="0">
              <a:buNone/>
            </a:pPr>
            <a:r>
              <a:rPr lang="en-US" b="0" dirty="0" smtClean="0"/>
              <a:t>Hands, feet and wrists </a:t>
            </a:r>
          </a:p>
          <a:p>
            <a:pPr marL="800100" lvl="1" indent="-342900"/>
            <a:r>
              <a:rPr lang="en-US" dirty="0" smtClean="0"/>
              <a:t>Extra-articular manifestations </a:t>
            </a:r>
          </a:p>
          <a:p>
            <a:pPr marL="1485900" lvl="2" indent="-342900"/>
            <a:r>
              <a:rPr lang="en-US" dirty="0" smtClean="0"/>
              <a:t>Skin, eyes, pleura, pericardium </a:t>
            </a:r>
          </a:p>
          <a:p>
            <a:pPr marL="800100" lvl="1" indent="-342900"/>
            <a:r>
              <a:rPr lang="en-US" dirty="0" smtClean="0"/>
              <a:t> Early diagnosis and </a:t>
            </a:r>
            <a:r>
              <a:rPr lang="en-US" dirty="0" err="1" smtClean="0"/>
              <a:t>immunmodulation</a:t>
            </a:r>
            <a:r>
              <a:rPr lang="en-US" dirty="0" smtClean="0"/>
              <a:t> </a:t>
            </a:r>
          </a:p>
          <a:p>
            <a:pPr marL="800100" lvl="1" indent="-342900"/>
            <a:r>
              <a:rPr lang="en-US" dirty="0" smtClean="0"/>
              <a:t>1% of the population </a:t>
            </a:r>
          </a:p>
          <a:p>
            <a:pPr marL="1485900" lvl="2" indent="-342900"/>
            <a:r>
              <a:rPr lang="en-US" b="0" dirty="0" smtClean="0"/>
              <a:t>Women 2-3x more than men</a:t>
            </a:r>
          </a:p>
          <a:p>
            <a:pPr marL="1485900" lvl="2" indent="-342900"/>
            <a:r>
              <a:rPr lang="en-US" dirty="0" smtClean="0"/>
              <a:t>Any age (most between 30-60)</a:t>
            </a:r>
          </a:p>
          <a:p>
            <a:pPr marL="1485900" lvl="2" indent="-342900"/>
            <a:r>
              <a:rPr lang="en-US" dirty="0" smtClean="0"/>
              <a:t>Increase risk: tobacco , silica, asbestos, infection (??), hormones  </a:t>
            </a:r>
            <a:endParaRPr lang="en-US" b="0" dirty="0"/>
          </a:p>
          <a:p>
            <a:pPr marL="457200" indent="-457200">
              <a:buFont typeface="Arial"/>
              <a:buChar char="•"/>
            </a:pPr>
            <a:endParaRPr lang="en-US" b="0" dirty="0">
              <a:sym typeface="Wingdings"/>
            </a:endParaRPr>
          </a:p>
        </p:txBody>
      </p:sp>
      <p:pic>
        <p:nvPicPr>
          <p:cNvPr id="6" name="Content Placeholder 3" descr="mk17_a_rm_f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720" b="-15720"/>
          <a:stretch>
            <a:fillRect/>
          </a:stretch>
        </p:blipFill>
        <p:spPr>
          <a:xfrm>
            <a:off x="4464929" y="4731758"/>
            <a:ext cx="3917071" cy="224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54"/>
            <a:ext cx="8229600" cy="855503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Diagnosis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857"/>
            <a:ext cx="8686800" cy="391683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History, physical exam: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Pain and swelling in multiple joints, morning stiffness. Gradual. 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Auto antibodies </a:t>
            </a:r>
            <a:r>
              <a:rPr lang="en-US" b="0" dirty="0" smtClean="0">
                <a:sym typeface="Wingdings"/>
              </a:rPr>
              <a:t> Rheumatoid factor and anti-cyclic </a:t>
            </a:r>
            <a:r>
              <a:rPr lang="en-US" b="0" dirty="0" err="1" smtClean="0">
                <a:sym typeface="Wingdings"/>
              </a:rPr>
              <a:t>citrullinated</a:t>
            </a:r>
            <a:r>
              <a:rPr lang="en-US" b="0" dirty="0" smtClean="0">
                <a:sym typeface="Wingdings"/>
              </a:rPr>
              <a:t> peptide (CCP)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Precede clinical disease by YEARS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RF  </a:t>
            </a:r>
            <a:r>
              <a:rPr lang="en-US" b="0" dirty="0" smtClean="0">
                <a:sym typeface="Wingdings"/>
              </a:rPr>
              <a:t>Immunoglobulin directed against the Fc portion of </a:t>
            </a:r>
            <a:r>
              <a:rPr lang="en-US" b="0" dirty="0" err="1" smtClean="0">
                <a:sym typeface="Wingdings"/>
              </a:rPr>
              <a:t>IgG</a:t>
            </a:r>
            <a:endParaRPr lang="en-US" b="0" dirty="0" smtClean="0">
              <a:sym typeface="Wingdings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50% of patient with RA have a positive RF 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>
                <a:sym typeface="Wingdings"/>
              </a:rPr>
              <a:t>20% of patients with RA are RF negative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Anti-CCP   </a:t>
            </a:r>
            <a:r>
              <a:rPr lang="en-US" b="0" dirty="0" smtClean="0">
                <a:sym typeface="Wingdings"/>
              </a:rPr>
              <a:t>more specific, against </a:t>
            </a:r>
            <a:r>
              <a:rPr lang="en-US" b="0" dirty="0" err="1" smtClean="0">
                <a:sym typeface="Wingdings"/>
              </a:rPr>
              <a:t>citrulllinated</a:t>
            </a:r>
            <a:r>
              <a:rPr lang="en-US" b="0" dirty="0" smtClean="0">
                <a:sym typeface="Wingdings"/>
              </a:rPr>
              <a:t> proteins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ym typeface="Wingdings"/>
              </a:rPr>
              <a:t>95% specific  - </a:t>
            </a:r>
            <a:r>
              <a:rPr lang="en-US" b="0" dirty="0" smtClean="0">
                <a:sym typeface="Wingdings"/>
              </a:rPr>
              <a:t>False positives in active TB and chronic long disease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>
                <a:sym typeface="Wingdings"/>
              </a:rPr>
              <a:t>ESR and CRP  disease activity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>
                <a:sym typeface="Wingdings"/>
              </a:rPr>
              <a:t>Plain radiographs  </a:t>
            </a:r>
          </a:p>
          <a:p>
            <a:pPr marL="342900" indent="-342900">
              <a:buFont typeface="Arial"/>
              <a:buChar char="•"/>
            </a:pPr>
            <a:endParaRPr lang="en-US" b="0" dirty="0" smtClean="0"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b="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h999122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548" y="5128422"/>
            <a:ext cx="2652021" cy="172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7836"/>
            <a:ext cx="5791200" cy="1371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Complications</a:t>
            </a:r>
            <a:endParaRPr lang="en-US" sz="5400" dirty="0"/>
          </a:p>
        </p:txBody>
      </p:sp>
      <p:pic>
        <p:nvPicPr>
          <p:cNvPr id="4" name="Content Placeholder 3" descr="ACE006_Gibofsky_Table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12" r="-8812"/>
          <a:stretch>
            <a:fillRect/>
          </a:stretch>
        </p:blipFill>
        <p:spPr>
          <a:xfrm>
            <a:off x="-363818" y="1400908"/>
            <a:ext cx="9507818" cy="5457092"/>
          </a:xfrm>
        </p:spPr>
      </p:pic>
    </p:spTree>
    <p:extLst>
      <p:ext uri="{BB962C8B-B14F-4D97-AF65-F5344CB8AC3E}">
        <p14:creationId xmlns:p14="http://schemas.microsoft.com/office/powerpoint/2010/main" val="11326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77" y="60411"/>
            <a:ext cx="5130800" cy="86328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Treatment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2" y="1099539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600" b="0" baseline="30000" dirty="0"/>
              <a:t>Methotrexate </a:t>
            </a:r>
            <a:r>
              <a:rPr lang="en-US" sz="3600" b="0" baseline="30000" dirty="0" smtClean="0">
                <a:sym typeface="Wingdings"/>
              </a:rPr>
              <a:t> </a:t>
            </a:r>
            <a:r>
              <a:rPr lang="en-US" sz="3600" b="0" baseline="30000" dirty="0" smtClean="0"/>
              <a:t>initial DMARD </a:t>
            </a:r>
          </a:p>
          <a:p>
            <a:pPr marL="342900" indent="-342900">
              <a:buFont typeface="Arial"/>
              <a:buChar char="•"/>
            </a:pPr>
            <a:r>
              <a:rPr lang="en-US" sz="3600" b="0" baseline="30000" dirty="0" smtClean="0"/>
              <a:t>TNF-a inhibitors and other biologics 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0" baseline="30000" dirty="0" smtClean="0"/>
              <a:t>new</a:t>
            </a:r>
            <a:r>
              <a:rPr lang="en-US" sz="2800" b="0" baseline="30000" dirty="0"/>
              <a:t>-onset and established </a:t>
            </a:r>
            <a:r>
              <a:rPr lang="en-US" sz="2800" b="0" baseline="30000" dirty="0" smtClean="0"/>
              <a:t>disease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0" baseline="30000" dirty="0" smtClean="0"/>
              <a:t>reduces </a:t>
            </a:r>
            <a:r>
              <a:rPr lang="en-US" sz="2800" b="0" baseline="30000" dirty="0"/>
              <a:t>risk of radiographic progression, normalize acute phase reactants, and reduce cardiovascular </a:t>
            </a:r>
            <a:r>
              <a:rPr lang="en-US" sz="2800" b="0" baseline="30000" dirty="0" smtClean="0"/>
              <a:t>risk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aseline="30000" dirty="0" smtClean="0"/>
              <a:t>MTX, </a:t>
            </a:r>
            <a:r>
              <a:rPr lang="en-US" sz="2800" baseline="30000" dirty="0" err="1" smtClean="0"/>
              <a:t>leflunomide</a:t>
            </a:r>
            <a:r>
              <a:rPr lang="en-US" sz="2800" baseline="30000" dirty="0" smtClean="0"/>
              <a:t>,  sulfasalazine, NSAIDS </a:t>
            </a:r>
            <a:r>
              <a:rPr lang="en-US" sz="2800" baseline="30000" dirty="0" smtClean="0">
                <a:sym typeface="Wingdings"/>
              </a:rPr>
              <a:t> </a:t>
            </a:r>
            <a:r>
              <a:rPr lang="en-US" sz="2800" baseline="30000" dirty="0" smtClean="0"/>
              <a:t> Anti-TNF a (</a:t>
            </a:r>
            <a:r>
              <a:rPr lang="en-US" sz="2800" baseline="30000" dirty="0" err="1" smtClean="0"/>
              <a:t>Enteracept</a:t>
            </a:r>
            <a:r>
              <a:rPr lang="en-US" sz="2800" baseline="30000" dirty="0" smtClean="0"/>
              <a:t>),  Anti </a:t>
            </a:r>
            <a:r>
              <a:rPr lang="en-US" sz="2800" baseline="30000" dirty="0"/>
              <a:t>IL-6 (</a:t>
            </a:r>
            <a:r>
              <a:rPr lang="en-US" sz="2800" baseline="30000" dirty="0" err="1" smtClean="0"/>
              <a:t>Tocilzumab</a:t>
            </a:r>
            <a:r>
              <a:rPr lang="en-US" sz="2800" baseline="30000" dirty="0" smtClean="0"/>
              <a:t>), rituximab, </a:t>
            </a:r>
            <a:r>
              <a:rPr lang="en-US" sz="2800" baseline="30000" dirty="0" err="1" smtClean="0"/>
              <a:t>Jak</a:t>
            </a:r>
            <a:r>
              <a:rPr lang="en-US" sz="2800" baseline="30000" dirty="0" smtClean="0"/>
              <a:t> inhibitor </a:t>
            </a:r>
            <a:endParaRPr lang="en-US" sz="2800" b="0" baseline="30000" dirty="0"/>
          </a:p>
        </p:txBody>
      </p:sp>
      <p:pic>
        <p:nvPicPr>
          <p:cNvPr id="5" name="Picture 4" descr="1-s2.0-S0165614715000206-gr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09" y="3716091"/>
            <a:ext cx="7236182" cy="314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453" y="-8560"/>
            <a:ext cx="4991306" cy="9806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MKSAP High Yield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61" y="1133328"/>
            <a:ext cx="8342923" cy="554374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RA typically </a:t>
            </a:r>
            <a:r>
              <a:rPr lang="en-US" sz="1800" b="0" dirty="0"/>
              <a:t>presents as a symmetric inflammatory polyarthritis affecting small joints and is associated with </a:t>
            </a:r>
            <a:r>
              <a:rPr lang="en-US" sz="1800" b="0" dirty="0" smtClean="0"/>
              <a:t>morning </a:t>
            </a:r>
            <a:r>
              <a:rPr lang="en-US" sz="1800" b="0" dirty="0"/>
              <a:t>stiffness </a:t>
            </a:r>
            <a:r>
              <a:rPr lang="en-US" sz="1800" b="0" dirty="0" smtClean="0"/>
              <a:t>(&gt; 30 minutes) and </a:t>
            </a:r>
            <a:r>
              <a:rPr lang="en-US" sz="1800" b="0" dirty="0"/>
              <a:t>extra-articular </a:t>
            </a:r>
            <a:r>
              <a:rPr lang="en-US" sz="1800" b="0" dirty="0" smtClean="0"/>
              <a:t>manifestations.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Risk </a:t>
            </a:r>
            <a:r>
              <a:rPr lang="en-US" sz="1800" b="0" dirty="0"/>
              <a:t>factors for </a:t>
            </a:r>
            <a:r>
              <a:rPr lang="en-US" sz="1800" b="0" dirty="0" smtClean="0"/>
              <a:t>RA include </a:t>
            </a:r>
            <a:r>
              <a:rPr lang="en-US" sz="1800" b="0" dirty="0"/>
              <a:t>genetic and environmental factors, autoantibodies, infection, and hormones.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Extra</a:t>
            </a:r>
            <a:r>
              <a:rPr lang="en-US" sz="1800" b="0" dirty="0"/>
              <a:t>-articular manifestations of rheumatoid arthritis include rheumatoid nodules, rheumatoid </a:t>
            </a:r>
            <a:r>
              <a:rPr lang="en-US" sz="1800" b="0" dirty="0" err="1"/>
              <a:t>vasculitis</a:t>
            </a:r>
            <a:r>
              <a:rPr lang="en-US" sz="1800" b="0" dirty="0"/>
              <a:t>, </a:t>
            </a:r>
            <a:r>
              <a:rPr lang="en-US" sz="1800" b="0" dirty="0" err="1"/>
              <a:t>keratoconjunctivitis</a:t>
            </a:r>
            <a:r>
              <a:rPr lang="en-US" sz="1800" b="0" dirty="0"/>
              <a:t> </a:t>
            </a:r>
            <a:r>
              <a:rPr lang="en-US" sz="1800" b="0" dirty="0" err="1"/>
              <a:t>sicca</a:t>
            </a:r>
            <a:r>
              <a:rPr lang="en-US" sz="1800" b="0" dirty="0"/>
              <a:t>, </a:t>
            </a:r>
            <a:r>
              <a:rPr lang="en-US" sz="1800" b="0" dirty="0" err="1"/>
              <a:t>pleuritis</a:t>
            </a:r>
            <a:r>
              <a:rPr lang="en-US" sz="1800" b="0" dirty="0"/>
              <a:t>, and pericarditis.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Rheumatoid arthritis is an independent risk factor for coronary artery disease and heart </a:t>
            </a:r>
            <a:r>
              <a:rPr lang="en-US" sz="1800" b="0" dirty="0" smtClean="0"/>
              <a:t>failure!</a:t>
            </a:r>
          </a:p>
          <a:p>
            <a:pPr marL="800100" lvl="1" indent="-342900"/>
            <a:r>
              <a:rPr lang="en-US" sz="1800" dirty="0" smtClean="0"/>
              <a:t>patients </a:t>
            </a:r>
            <a:r>
              <a:rPr lang="en-US" sz="1800" dirty="0"/>
              <a:t>with severe extra-articular disease are at particularly increased risk of cardiovascular death.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Pregnancy</a:t>
            </a:r>
            <a:r>
              <a:rPr lang="en-US" sz="1800" b="0" dirty="0" smtClean="0"/>
              <a:t>: </a:t>
            </a:r>
          </a:p>
          <a:p>
            <a:pPr marL="914400" lvl="1" indent="-457200"/>
            <a:r>
              <a:rPr lang="en-US" sz="1800" b="0" dirty="0" smtClean="0"/>
              <a:t>Methotrexate </a:t>
            </a:r>
            <a:r>
              <a:rPr lang="en-US" sz="1800" b="0" dirty="0"/>
              <a:t>and </a:t>
            </a:r>
            <a:r>
              <a:rPr lang="en-US" sz="1800" b="0" dirty="0" err="1"/>
              <a:t>leflunomide</a:t>
            </a:r>
            <a:r>
              <a:rPr lang="en-US" sz="1800" b="0" dirty="0"/>
              <a:t> are </a:t>
            </a:r>
            <a:r>
              <a:rPr lang="en-US" sz="1800" dirty="0"/>
              <a:t>absolutely contraindicated </a:t>
            </a:r>
            <a:r>
              <a:rPr lang="en-US" sz="1800" b="0" dirty="0"/>
              <a:t>in pregnancy and must be discontinued prior to </a:t>
            </a:r>
            <a:r>
              <a:rPr lang="en-US" sz="1800" b="0" dirty="0" smtClean="0"/>
              <a:t>conception</a:t>
            </a:r>
          </a:p>
          <a:p>
            <a:pPr marL="914400" lvl="1" indent="-457200"/>
            <a:r>
              <a:rPr lang="en-US" sz="1800" b="0" dirty="0" err="1" smtClean="0"/>
              <a:t>Hydroxychloroquine</a:t>
            </a:r>
            <a:r>
              <a:rPr lang="en-US" sz="1800" b="0" dirty="0" smtClean="0"/>
              <a:t> </a:t>
            </a:r>
            <a:r>
              <a:rPr lang="en-US" sz="1800" b="0" dirty="0"/>
              <a:t>and sulfasalazine are considered relatively safe in pregnancy.</a:t>
            </a:r>
          </a:p>
        </p:txBody>
      </p:sp>
    </p:spTree>
    <p:extLst>
      <p:ext uri="{BB962C8B-B14F-4D97-AF65-F5344CB8AC3E}">
        <p14:creationId xmlns:p14="http://schemas.microsoft.com/office/powerpoint/2010/main" val="19681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Value 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Rheumatoid factor, anti</a:t>
            </a:r>
            <a:r>
              <a:rPr lang="en-US" b="0" dirty="0" smtClean="0"/>
              <a:t>–CCP antibodies</a:t>
            </a:r>
            <a:r>
              <a:rPr lang="en-US" b="0" dirty="0"/>
              <a:t>, and inflammatory markers assist in confirming a diagnosis of rheumatoid </a:t>
            </a:r>
            <a:r>
              <a:rPr lang="en-US" b="0" dirty="0" smtClean="0"/>
              <a:t>arthritis</a:t>
            </a:r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Serologies</a:t>
            </a:r>
            <a:r>
              <a:rPr lang="en-US" dirty="0" smtClean="0"/>
              <a:t> </a:t>
            </a:r>
            <a:r>
              <a:rPr lang="en-US" dirty="0"/>
              <a:t>should never</a:t>
            </a:r>
            <a:r>
              <a:rPr lang="en-US" b="0" dirty="0"/>
              <a:t> be used as the sole criterion for diagnosis and </a:t>
            </a:r>
            <a:r>
              <a:rPr lang="en-US" dirty="0"/>
              <a:t>should be avoided </a:t>
            </a:r>
            <a:r>
              <a:rPr lang="en-US" b="0" dirty="0"/>
              <a:t>in patients with low pretest probability for disease due to the high rate of false-positive </a:t>
            </a:r>
            <a:r>
              <a:rPr lang="en-US" b="0" dirty="0" smtClean="0"/>
              <a:t>results.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Plain </a:t>
            </a:r>
            <a:r>
              <a:rPr lang="en-US" b="0" dirty="0"/>
              <a:t>radiography of the hands, wrists, and/or feet is indicated to aid in the diagnosis and to follow progression of rheumatoid arthritis; in contrast, </a:t>
            </a:r>
            <a:r>
              <a:rPr lang="en-US" dirty="0"/>
              <a:t>MRI of peripheral joints should not be routinely performed to monitor disease progression</a:t>
            </a:r>
            <a:r>
              <a:rPr lang="en-US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56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Huizinga, Tom WJ, and Theodore </a:t>
            </a:r>
            <a:r>
              <a:rPr lang="en-US" dirty="0" err="1"/>
              <a:t>Pincus</a:t>
            </a:r>
            <a:r>
              <a:rPr lang="en-US" dirty="0"/>
              <a:t>. "Rheumatoid arthritis." Annals of internal medicine 153.1 (2010): ITC1-1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Singh, </a:t>
            </a:r>
            <a:r>
              <a:rPr lang="en-US" dirty="0" err="1"/>
              <a:t>Jasvinder</a:t>
            </a:r>
            <a:r>
              <a:rPr lang="en-US" dirty="0"/>
              <a:t> A., et al. "2012 Update of the 2008 American College of Rheumatology recommendations for the use of disease‐modifying </a:t>
            </a:r>
            <a:r>
              <a:rPr lang="en-US" dirty="0" err="1"/>
              <a:t>antirheumatic</a:t>
            </a:r>
            <a:r>
              <a:rPr lang="en-US" dirty="0"/>
              <a:t> drugs and biologic agents in the treatment of rheumatoid arthritis." Arthritis care &amp; research 64.5 (2012): 625-639.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Gibofsky</a:t>
            </a:r>
            <a:r>
              <a:rPr lang="en-US" dirty="0"/>
              <a:t>, Allan. "Overview of epidemiology, pathophysiology, and diagnosis of rheumatoid arthritis." The American journal of managed care 18.13 </a:t>
            </a:r>
            <a:r>
              <a:rPr lang="en-US" dirty="0" err="1"/>
              <a:t>Suppl</a:t>
            </a:r>
            <a:r>
              <a:rPr lang="en-US" dirty="0"/>
              <a:t> (2012): S295-302.</a:t>
            </a:r>
          </a:p>
        </p:txBody>
      </p:sp>
    </p:spTree>
    <p:extLst>
      <p:ext uri="{BB962C8B-B14F-4D97-AF65-F5344CB8AC3E}">
        <p14:creationId xmlns:p14="http://schemas.microsoft.com/office/powerpoint/2010/main" val="3546218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1">
      <a:dk1>
        <a:srgbClr val="103D80"/>
      </a:dk1>
      <a:lt1>
        <a:srgbClr val="FFFFFF"/>
      </a:lt1>
      <a:dk2>
        <a:srgbClr val="D2264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4586</TotalTime>
  <Words>537</Words>
  <Application>Microsoft Macintosh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Wingdings</vt:lpstr>
      <vt:lpstr>Arial</vt:lpstr>
      <vt:lpstr>Essential</vt:lpstr>
      <vt:lpstr>Rheumatoid Arthritis</vt:lpstr>
      <vt:lpstr>Rheumatoid arthritis   Characteristics</vt:lpstr>
      <vt:lpstr>Diagnosis  </vt:lpstr>
      <vt:lpstr>Complications</vt:lpstr>
      <vt:lpstr>Treatment </vt:lpstr>
      <vt:lpstr>MKSAP High Yield </vt:lpstr>
      <vt:lpstr>Value  </vt:lpstr>
      <vt:lpstr>References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Infective Endocarditis  </dc:title>
  <dc:creator>Kristen Young</dc:creator>
  <cp:lastModifiedBy>Brittany Muscha</cp:lastModifiedBy>
  <cp:revision>25</cp:revision>
  <dcterms:created xsi:type="dcterms:W3CDTF">2017-05-11T18:07:00Z</dcterms:created>
  <dcterms:modified xsi:type="dcterms:W3CDTF">2018-06-04T17:49:44Z</dcterms:modified>
</cp:coreProperties>
</file>