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8" r:id="rId7"/>
    <p:sldId id="271" r:id="rId8"/>
    <p:sldId id="263" r:id="rId9"/>
    <p:sldId id="264" r:id="rId10"/>
    <p:sldId id="265" r:id="rId11"/>
    <p:sldId id="266" r:id="rId12"/>
    <p:sldId id="259" r:id="rId13"/>
    <p:sldId id="260" r:id="rId14"/>
    <p:sldId id="262" r:id="rId15"/>
    <p:sldId id="274" r:id="rId16"/>
    <p:sldId id="272" r:id="rId17"/>
    <p:sldId id="261" r:id="rId18"/>
    <p:sldId id="268" r:id="rId19"/>
    <p:sldId id="269" r:id="rId20"/>
    <p:sldId id="270" r:id="rId21"/>
    <p:sldId id="273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1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2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1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E37EAD-875A-4BE4-B717-E808AE93360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F7CF16-6062-4168-B11C-CC2E15F40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2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healthalliance.org/volunteer" TargetMode="External"/><Relationship Id="rId2" Type="http://schemas.openxmlformats.org/officeDocument/2006/relationships/hyperlink" Target="https://www.seahec.org/programs/community-initiatives/border-bi-national-heal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cfbh.org/programs.html" TargetMode="External"/><Relationship Id="rId4" Type="http://schemas.openxmlformats.org/officeDocument/2006/relationships/hyperlink" Target="https://onehundredangels.org/phoenix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DC38-56BD-4864-90DA-4C042D4F1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Border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A679C-052E-4548-8223-A041371BB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Anand Gandhi, PGY-3</a:t>
            </a:r>
          </a:p>
          <a:p>
            <a:r>
              <a:rPr lang="en-US" dirty="0"/>
              <a:t>Internal Medicine</a:t>
            </a:r>
          </a:p>
        </p:txBody>
      </p:sp>
    </p:spTree>
    <p:extLst>
      <p:ext uri="{BB962C8B-B14F-4D97-AF65-F5344CB8AC3E}">
        <p14:creationId xmlns:p14="http://schemas.microsoft.com/office/powerpoint/2010/main" val="100887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9AB419-53E4-4838-9A2A-84699307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86" y="1835598"/>
            <a:ext cx="6436694" cy="42842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FBDC18-1A90-4908-86B1-CB7940A2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</a:t>
            </a:r>
          </a:p>
        </p:txBody>
      </p:sp>
    </p:spTree>
    <p:extLst>
      <p:ext uri="{BB962C8B-B14F-4D97-AF65-F5344CB8AC3E}">
        <p14:creationId xmlns:p14="http://schemas.microsoft.com/office/powerpoint/2010/main" val="230155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E139-7D55-4DEC-9BE1-EE8E9321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D11B1-3D01-4889-98C0-738E0DDD5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41" y="1827915"/>
            <a:ext cx="5769144" cy="43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C55E-1288-4B28-A64D-3D2130A4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AHCCCS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19CF-6C5B-4C77-9B5E-AE39E5C66B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AHCCCS provides emergency health care services through the Federal Emergency Services Program (FESP) for non-citizens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Any services billed must meet the federal definition of emergency services as defined in federal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An </a:t>
            </a:r>
            <a:r>
              <a:rPr lang="en-US" b="1" dirty="0"/>
              <a:t>acute</a:t>
            </a:r>
            <a:r>
              <a:rPr lang="en-US" dirty="0"/>
              <a:t> medical condition of sufficient severity such that the absence of immediate medical attention could place the member’s health in serious jeopardy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 Services may be medically necessary, but not meet the definition of emergency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</a:t>
            </a:r>
            <a:r>
              <a:rPr lang="en-US" b="1" dirty="0"/>
              <a:t>type  of  facility  </a:t>
            </a:r>
            <a:r>
              <a:rPr lang="en-US" dirty="0"/>
              <a:t>where  a member  presents  or  where service  is  delivered  is </a:t>
            </a:r>
            <a:r>
              <a:rPr lang="en-US" b="1" dirty="0"/>
              <a:t>not  a  factor </a:t>
            </a:r>
            <a:r>
              <a:rPr lang="en-US" dirty="0"/>
              <a:t>in the  determination of  an emergency  condition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8540A92-F592-4260-8A90-567CF89E3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66" y="1920081"/>
            <a:ext cx="4413124" cy="30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65EC-257A-4E06-B4D5-934444D0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Initiatives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9FC2E-2675-4A0F-BAC7-1ED2D5F28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47C7-187F-4154-9B45-6C465E1F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Arizona Health Education Center (SEAHEC)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9397D-A72A-40DA-8CCF-F62D99E99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Area Health Education Center (AHEC) program was established by the U.S Congress in 1971 to address health workforce shortages and disparities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SEAHEC established in 1985 to “recruit, train and retain culturally competent health professionals in Cochise, Pima and Santa Cruz counties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Vacunas</a:t>
            </a:r>
            <a:r>
              <a:rPr lang="en-US" dirty="0"/>
              <a:t> para </a:t>
            </a:r>
            <a:r>
              <a:rPr lang="en-US" dirty="0" err="1"/>
              <a:t>todos</a:t>
            </a:r>
            <a:endParaRPr lang="en-US" dirty="0"/>
          </a:p>
          <a:p>
            <a:pPr lvl="1"/>
            <a:r>
              <a:rPr lang="en-US" dirty="0"/>
              <a:t>Collaboration with Casa </a:t>
            </a:r>
            <a:r>
              <a:rPr lang="en-US" dirty="0" err="1"/>
              <a:t>Alitas</a:t>
            </a:r>
            <a:r>
              <a:rPr lang="en-US" dirty="0"/>
              <a:t> Shelter in Tucson</a:t>
            </a:r>
          </a:p>
          <a:p>
            <a:pPr lvl="1"/>
            <a:r>
              <a:rPr lang="en-US" dirty="0"/>
              <a:t>Vaccine and health education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6F3E80D-560E-40D2-A38D-9F4573B9F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2" y="2544762"/>
            <a:ext cx="5078574" cy="19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1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7FFC2-0E32-4690-B3E5-C0956E67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Refugee Health Alliance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2DBD-45F5-4D4F-BB73-1E18A67BE0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Organized in 2018 in response to increasing medical need at the US-Mexico Border.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Patients receiving care are vulnerable and marginalized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/>
              <a:t> 2 stand-alone clinics and care to </a:t>
            </a:r>
            <a:r>
              <a:rPr lang="en-US" b="0" i="0" dirty="0">
                <a:effectLst/>
              </a:rPr>
              <a:t>over 30 shelters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Services available:</a:t>
            </a:r>
          </a:p>
          <a:p>
            <a:pPr lvl="1" fontAlgn="base"/>
            <a:r>
              <a:rPr lang="en-US" b="0" i="0" dirty="0">
                <a:effectLst/>
              </a:rPr>
              <a:t>Adult and pediatric care</a:t>
            </a:r>
          </a:p>
          <a:p>
            <a:pPr lvl="1" fontAlgn="base"/>
            <a:r>
              <a:rPr lang="en-US" b="0" i="0" dirty="0">
                <a:effectLst/>
              </a:rPr>
              <a:t>Lab testing</a:t>
            </a:r>
          </a:p>
          <a:p>
            <a:pPr lvl="1" fontAlgn="base"/>
            <a:r>
              <a:rPr lang="en-US" b="0" i="0" dirty="0">
                <a:effectLst/>
              </a:rPr>
              <a:t>Imaging services (including POC US)</a:t>
            </a:r>
          </a:p>
          <a:p>
            <a:pPr lvl="1" fontAlgn="base"/>
            <a:r>
              <a:rPr lang="en-US" b="0" i="0" dirty="0">
                <a:effectLst/>
              </a:rPr>
              <a:t>LGBTQIA+ centered care and gender affirmation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Volunteer every Saturday in Tijuana at San Ysidro Border Crossing</a:t>
            </a:r>
          </a:p>
        </p:txBody>
      </p:sp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4BC0108B-619F-43C7-8E27-298BC681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41" y="1825625"/>
            <a:ext cx="4330159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7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6887-5E87-4879-A760-1F910DA2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Angels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E90C-DFE1-41B5-97BE-4D34729FAE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Non profit organization determined on medically assisting </a:t>
            </a:r>
            <a:r>
              <a:rPr lang="en-US" dirty="0" err="1"/>
              <a:t>indivduals</a:t>
            </a:r>
            <a:r>
              <a:rPr lang="en-US" dirty="0"/>
              <a:t> seeking asylum from their home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first half of 2019, Arizona received more than 40,000 individuals seeking asylum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Detention Center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Released by Homeland Security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Shelter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100 Angles coordinates medical care during release into shelters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Medical professional volunteers triage and assess for emergencies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Organize and transport all the needed medical supplies and over-the-counter medication to shelters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03A5ADE-684F-497E-ABA4-6BCD18CA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37" y="1989138"/>
            <a:ext cx="3916363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464E-D8B3-420D-9B2F-4BD98644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Center for Border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14F74-3CA3-4348-896F-29E28237AD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Nonprofit organization that has created a number of programs to assist broad spectrum of medical care:</a:t>
            </a:r>
          </a:p>
          <a:p>
            <a:pPr lvl="1"/>
            <a:r>
              <a:rPr lang="en-US" dirty="0"/>
              <a:t>Walk-in Clinics – Parker, San Luiz AZ</a:t>
            </a:r>
          </a:p>
          <a:p>
            <a:pPr lvl="1"/>
            <a:r>
              <a:rPr lang="en-US" dirty="0"/>
              <a:t>Asthma camp </a:t>
            </a:r>
          </a:p>
          <a:p>
            <a:pPr lvl="1"/>
            <a:r>
              <a:rPr lang="en-US" dirty="0"/>
              <a:t>Medical mobile unit – Yuma, Mohave, La Paz Counties</a:t>
            </a:r>
          </a:p>
          <a:p>
            <a:pPr lvl="1"/>
            <a:r>
              <a:rPr lang="en-US" dirty="0"/>
              <a:t>Support groups</a:t>
            </a:r>
          </a:p>
          <a:p>
            <a:pPr lvl="1"/>
            <a:r>
              <a:rPr lang="en-US" dirty="0" err="1"/>
              <a:t>Promotoras</a:t>
            </a:r>
            <a:r>
              <a:rPr lang="en-US" dirty="0"/>
              <a:t> Conference</a:t>
            </a:r>
          </a:p>
          <a:p>
            <a:pPr lvl="1"/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Niños</a:t>
            </a:r>
            <a:r>
              <a:rPr lang="en-US" dirty="0"/>
              <a:t> – community census and immunization campaign in the border communities of San Luis, Gadsden, Somerton and Yuma, Arizona.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7CA0E-7274-433D-96D0-E16CD33C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1801019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0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F44D-5B12-4F9F-8F5B-BD602412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Arizona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E8A0-2BAA-473A-8C81-86E63A9D2B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Medical student organizations devoted to public/community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Phoenix Allies for Community Health – free primary care clinic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Cecilia Rosales</a:t>
            </a:r>
          </a:p>
          <a:p>
            <a:pPr lvl="1"/>
            <a:r>
              <a:rPr lang="en-US" dirty="0"/>
              <a:t>Associate Dean of Community Engagement and Outreach</a:t>
            </a:r>
          </a:p>
          <a:p>
            <a:pPr lvl="1"/>
            <a:r>
              <a:rPr lang="en-US" dirty="0"/>
              <a:t>Co-chair of Health Services Committee of Arizona-Mexico Commission</a:t>
            </a:r>
          </a:p>
          <a:p>
            <a:pPr lvl="1"/>
            <a:r>
              <a:rPr lang="en-US" dirty="0" err="1"/>
              <a:t>Ventanillas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(Health Windows) program</a:t>
            </a:r>
          </a:p>
          <a:p>
            <a:pPr lvl="2"/>
            <a:r>
              <a:rPr lang="en-US" dirty="0"/>
              <a:t>Improves access to preventive health care, health education, and public health screening at Mexican consular offices throughout the US</a:t>
            </a:r>
          </a:p>
          <a:p>
            <a:pPr lvl="2"/>
            <a:r>
              <a:rPr lang="en-US" dirty="0"/>
              <a:t>5 </a:t>
            </a:r>
            <a:r>
              <a:rPr lang="en-US" dirty="0" err="1"/>
              <a:t>Ventanillas</a:t>
            </a:r>
            <a:r>
              <a:rPr lang="en-US" dirty="0"/>
              <a:t> in AZ (Douglas, Nogales, Phoenix, Tucson, and Yuma)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77C31-0B9A-4780-BB94-C97C7C07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95" y="2032790"/>
            <a:ext cx="3089455" cy="29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7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5286-454E-4167-BC8E-D8A53C63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A9D8-C3EC-48E9-A5C5-DB73670D8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Border health is a complex term that encompasses healthcare of individuals living along international borders as a product of their social, legal, economic environment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Individuals living along the border tend to be younger, more racially diverse, with less access to higher level education compared to the U.S. national average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Numerous efforts exist throughout the community exist to improve the lives of the border health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Get involved!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1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7DAC-46E0-4144-A45B-31806679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ACCD-58C9-4033-BB2A-719F87150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Be able to define border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Understand the disparities affecting those who live along the U.S.-Mexico border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Build awareness of the current programs working to improve border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Understand how residents can become involved in programs to improve border health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01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CBCB-A16F-4B28-948F-E6250D5B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57C6-90FE-4667-9EDD-6DAB2524F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SEAHEC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https://www.seahec.org/programs/community-initiatives/border-bi-national-health/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Refugee Health Alliance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https://www.refugeehealthalliance.org/volunteer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100 Angels Foundation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https://onehundredangels.org/phoenix/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Regional Center for Border Health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https://www.rcfbh.org/programs.html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0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D2F2-952F-42B9-91C7-CF1F5F71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Border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10296-1122-4F42-87ED-E77C3CAB1C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Broad term which characterizes the healthcare markets, regulatory environments, health laws, environmental factors, and consumer behavior that shape the health of individuals living along international borders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Affects all aspects of individual and population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Comprised of both: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Similar facets of the general population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Unique challenges among the border population</a:t>
            </a:r>
          </a:p>
          <a:p>
            <a:endParaRPr lang="en-US" dirty="0"/>
          </a:p>
        </p:txBody>
      </p:sp>
      <p:pic>
        <p:nvPicPr>
          <p:cNvPr id="6" name="Picture 5" descr="A picture containing flag, striped, colorful&#10;&#10;Description automatically generated">
            <a:extLst>
              <a:ext uri="{FF2B5EF4-FFF2-40B4-BE49-F238E27FC236}">
                <a16:creationId xmlns:a16="http://schemas.microsoft.com/office/drawing/2014/main" id="{A2849DE1-F843-4F34-94CC-665B57DB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87" y="1931987"/>
            <a:ext cx="41195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6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210E-C1BD-4028-A822-50C035E6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up the border population?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A35F-EDE6-4271-A654-75705472C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2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87B6E3-67E8-4DDD-A061-7EC10254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45" y="389011"/>
            <a:ext cx="10279567" cy="57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72E63-7105-4226-BDC9-ECC3BE4B9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66"/>
          <a:stretch/>
        </p:blipFill>
        <p:spPr>
          <a:xfrm>
            <a:off x="762000" y="861416"/>
            <a:ext cx="11080750" cy="52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06C12-D7BE-4CFE-A3DF-BE84836DA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885160"/>
            <a:ext cx="11163300" cy="46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7C058-8ACE-4F29-95E7-659DA507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953372"/>
            <a:ext cx="10985500" cy="4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4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7420-9E02-43C9-8B03-9A98D8F3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Border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286C-810C-48FD-8326-7E801B79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Epidemiological </a:t>
            </a:r>
          </a:p>
          <a:p>
            <a:pPr lvl="1"/>
            <a:r>
              <a:rPr lang="en-US" dirty="0"/>
              <a:t>7.5 million people reside in the U.S.-Mexico border region</a:t>
            </a:r>
          </a:p>
          <a:p>
            <a:pPr lvl="1"/>
            <a:r>
              <a:rPr lang="en-US" dirty="0"/>
              <a:t>Population growth rate of 6.9% between 2010 and 2019</a:t>
            </a:r>
          </a:p>
          <a:p>
            <a:pPr lvl="1"/>
            <a:r>
              <a:rPr lang="en-US" dirty="0"/>
              <a:t>U.S. national growth rate 6.3% for same time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Financial and Structural</a:t>
            </a:r>
          </a:p>
          <a:p>
            <a:pPr lvl="1"/>
            <a:r>
              <a:rPr lang="en-US" dirty="0"/>
              <a:t>Lower income (average ~$15,000)</a:t>
            </a:r>
          </a:p>
          <a:p>
            <a:pPr lvl="1"/>
            <a:r>
              <a:rPr lang="en-US" dirty="0"/>
              <a:t>Access to healthcare/insurance</a:t>
            </a:r>
          </a:p>
          <a:p>
            <a:pPr lvl="1"/>
            <a:r>
              <a:rPr lang="en-US" dirty="0"/>
              <a:t>Transportation barriers</a:t>
            </a:r>
          </a:p>
          <a:p>
            <a:pPr lvl="1"/>
            <a:r>
              <a:rPr lang="en-US" dirty="0"/>
              <a:t>Poor infrastructure of </a:t>
            </a:r>
            <a:r>
              <a:rPr lang="en-US" i="1" dirty="0" err="1"/>
              <a:t>colonias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Cognitive</a:t>
            </a:r>
          </a:p>
          <a:p>
            <a:pPr lvl="1"/>
            <a:r>
              <a:rPr lang="en-US" dirty="0"/>
              <a:t>Decreased health literacy</a:t>
            </a:r>
          </a:p>
          <a:p>
            <a:pPr lvl="1"/>
            <a:r>
              <a:rPr lang="en-US" dirty="0"/>
              <a:t>Language differences</a:t>
            </a:r>
          </a:p>
          <a:p>
            <a:pPr lvl="1"/>
            <a:r>
              <a:rPr lang="en-US" dirty="0"/>
              <a:t>Perception of disrespect</a:t>
            </a:r>
          </a:p>
          <a:p>
            <a:pPr lvl="1"/>
            <a:r>
              <a:rPr lang="en-US" dirty="0"/>
              <a:t>Propensity for self-treatment/</a:t>
            </a:r>
            <a:r>
              <a:rPr lang="en-US" i="1" dirty="0" err="1"/>
              <a:t>cuanderas</a:t>
            </a:r>
            <a:endParaRPr lang="en-US" dirty="0"/>
          </a:p>
          <a:p>
            <a:pPr lvl="1"/>
            <a:r>
              <a:rPr lang="en-US" dirty="0"/>
              <a:t>Poor health related behavior</a:t>
            </a:r>
          </a:p>
        </p:txBody>
      </p:sp>
      <p:pic>
        <p:nvPicPr>
          <p:cNvPr id="6" name="Picture 5" descr="A picture containing outdoor, sky, ground, umbrella&#10;&#10;Description automatically generated">
            <a:extLst>
              <a:ext uri="{FF2B5EF4-FFF2-40B4-BE49-F238E27FC236}">
                <a16:creationId xmlns:a16="http://schemas.microsoft.com/office/drawing/2014/main" id="{1EEE6932-2EC8-4651-A4BC-536DC44D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24" y="2166811"/>
            <a:ext cx="4788614" cy="35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068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A542DFD55DE44BAE5E9F06A6DF74F" ma:contentTypeVersion="10" ma:contentTypeDescription="Create a new document." ma:contentTypeScope="" ma:versionID="6fba7da9e604255223cd8ed5fe0c3655">
  <xsd:schema xmlns:xsd="http://www.w3.org/2001/XMLSchema" xmlns:xs="http://www.w3.org/2001/XMLSchema" xmlns:p="http://schemas.microsoft.com/office/2006/metadata/properties" xmlns:ns2="1ab68310-4ecb-4231-87c4-99261f7ab0f3" xmlns:ns3="dd51c1c2-c4e7-4079-8f28-3a5d0d0b79e9" targetNamespace="http://schemas.microsoft.com/office/2006/metadata/properties" ma:root="true" ma:fieldsID="708e93f8180f04d6ea651b066e71d267" ns2:_="" ns3:_="">
    <xsd:import namespace="1ab68310-4ecb-4231-87c4-99261f7ab0f3"/>
    <xsd:import namespace="dd51c1c2-c4e7-4079-8f28-3a5d0d0b7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68310-4ecb-4231-87c4-99261f7ab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1c1c2-c4e7-4079-8f28-3a5d0d0b79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FACC50-B831-4B23-A980-BDC672359255}">
  <ds:schemaRefs>
    <ds:schemaRef ds:uri="http://purl.org/dc/elements/1.1/"/>
    <ds:schemaRef ds:uri="http://schemas.microsoft.com/office/2006/metadata/properties"/>
    <ds:schemaRef ds:uri="dd51c1c2-c4e7-4079-8f28-3a5d0d0b79e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ab68310-4ecb-4231-87c4-99261f7ab0f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A70EFF-2925-46FB-A859-C3A160525A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021124-0360-4494-BABE-23C4F2107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b68310-4ecb-4231-87c4-99261f7ab0f3"/>
    <ds:schemaRef ds:uri="dd51c1c2-c4e7-4079-8f28-3a5d0d0b79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8711</TotalTime>
  <Words>842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Retrospect</vt:lpstr>
      <vt:lpstr>Border Health</vt:lpstr>
      <vt:lpstr>Learning Objectives</vt:lpstr>
      <vt:lpstr>What is Border Health?</vt:lpstr>
      <vt:lpstr>Who makes up the border population?</vt:lpstr>
      <vt:lpstr>PowerPoint Presentation</vt:lpstr>
      <vt:lpstr>PowerPoint Presentation</vt:lpstr>
      <vt:lpstr>PowerPoint Presentation</vt:lpstr>
      <vt:lpstr>PowerPoint Presentation</vt:lpstr>
      <vt:lpstr>Factors Affecting Border Health</vt:lpstr>
      <vt:lpstr>Root Cause Analysis</vt:lpstr>
      <vt:lpstr>Root Cause Analysis (cont.)</vt:lpstr>
      <vt:lpstr>Emergency AHCCCS</vt:lpstr>
      <vt:lpstr>Community Initiatives</vt:lpstr>
      <vt:lpstr>Southeast Arizona Health Education Center (SEAHEC)</vt:lpstr>
      <vt:lpstr>Refugee Health Alliance</vt:lpstr>
      <vt:lpstr>100 Angels Foundation</vt:lpstr>
      <vt:lpstr>Regional Center for Border Health</vt:lpstr>
      <vt:lpstr>University of Arizona</vt:lpstr>
      <vt:lpstr>Summary</vt:lpstr>
      <vt:lpstr>Links to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Border Health</dc:title>
  <dc:creator>Anand Gandhi</dc:creator>
  <cp:lastModifiedBy>Peterson, Jayne</cp:lastModifiedBy>
  <cp:revision>9</cp:revision>
  <dcterms:created xsi:type="dcterms:W3CDTF">2022-01-21T05:11:23Z</dcterms:created>
  <dcterms:modified xsi:type="dcterms:W3CDTF">2022-04-08T21:50:35Z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0x01010091EA542DFD55DE44BAE5E9F06A6DF74F</vt:lpwstr>
  </property>
</Properties>
</file>