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webextensions/webextension1.xml" ContentType="application/vnd.ms-office.webextension+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2.xml" ContentType="application/vnd.openxmlformats-officedocument.presentationml.tags+xml"/>
  <Override PartName="/ppt/notesSlides/notesSlide40.xml" ContentType="application/vnd.openxmlformats-officedocument.presentationml.notesSlide+xml"/>
  <Override PartName="/ppt/webextensions/webextension2.xml" ContentType="application/vnd.ms-office.webextension+xml"/>
  <Override PartName="/ppt/tags/tag3.xml" ContentType="application/vnd.openxmlformats-officedocument.presentationml.tags+xml"/>
  <Override PartName="/ppt/notesSlides/notesSlide41.xml" ContentType="application/vnd.openxmlformats-officedocument.presentationml.notesSlide+xml"/>
  <Override PartName="/ppt/webextensions/webextension3.xml" ContentType="application/vnd.ms-office.webextension+xml"/>
  <Override PartName="/ppt/tags/tag4.xml" ContentType="application/vnd.openxmlformats-officedocument.presentationml.tags+xml"/>
  <Override PartName="/ppt/notesSlides/notesSlide42.xml" ContentType="application/vnd.openxmlformats-officedocument.presentationml.notesSlide+xml"/>
  <Override PartName="/ppt/webextensions/webextension4.xml" ContentType="application/vnd.ms-office.webextension+xml"/>
  <Override PartName="/ppt/tags/tag5.xml" ContentType="application/vnd.openxmlformats-officedocument.presentationml.tags+xml"/>
  <Override PartName="/ppt/notesSlides/notesSlide43.xml" ContentType="application/vnd.openxmlformats-officedocument.presentationml.notesSlide+xml"/>
  <Override PartName="/ppt/webextensions/webextension5.xml" ContentType="application/vnd.ms-office.webextension+xml"/>
  <Override PartName="/ppt/tags/tag6.xml" ContentType="application/vnd.openxmlformats-officedocument.presentationml.tags+xml"/>
  <Override PartName="/ppt/notesSlides/notesSlide44.xml" ContentType="application/vnd.openxmlformats-officedocument.presentationml.notesSlide+xml"/>
  <Override PartName="/ppt/webextensions/webextension6.xml" ContentType="application/vnd.ms-office.webextension+xml"/>
  <Override PartName="/ppt/tags/tag7.xml" ContentType="application/vnd.openxmlformats-officedocument.presentationml.tags+xml"/>
  <Override PartName="/ppt/notesSlides/notesSlide45.xml" ContentType="application/vnd.openxmlformats-officedocument.presentationml.notesSlide+xml"/>
  <Override PartName="/ppt/webextensions/webextension7.xml" ContentType="application/vnd.ms-office.webextension+xml"/>
  <Override PartName="/ppt/tags/tag8.xml" ContentType="application/vnd.openxmlformats-officedocument.presentationml.tags+xml"/>
  <Override PartName="/ppt/notesSlides/notesSlide46.xml" ContentType="application/vnd.openxmlformats-officedocument.presentationml.notesSlide+xml"/>
  <Override PartName="/ppt/webextensions/webextension8.xml" ContentType="application/vnd.ms-office.webextension+xml"/>
  <Override PartName="/ppt/tags/tag9.xml" ContentType="application/vnd.openxmlformats-officedocument.presentationml.tags+xml"/>
  <Override PartName="/ppt/notesSlides/notesSlide47.xml" ContentType="application/vnd.openxmlformats-officedocument.presentationml.notesSlide+xml"/>
  <Override PartName="/ppt/webextensions/webextension9.xml" ContentType="application/vnd.ms-office.webextension+xml"/>
  <Override PartName="/ppt/tags/tag10.xml" ContentType="application/vnd.openxmlformats-officedocument.presentationml.tags+xml"/>
  <Override PartName="/ppt/notesSlides/notesSlide48.xml" ContentType="application/vnd.openxmlformats-officedocument.presentationml.notesSlide+xml"/>
  <Override PartName="/ppt/webextensions/webextension10.xml" ContentType="application/vnd.ms-office.webextension+xml"/>
  <Override PartName="/ppt/tags/tag11.xml" ContentType="application/vnd.openxmlformats-officedocument.presentationml.tags+xml"/>
  <Override PartName="/ppt/notesSlides/notesSlide49.xml" ContentType="application/vnd.openxmlformats-officedocument.presentationml.notesSlide+xml"/>
  <Override PartName="/ppt/webextensions/webextension11.xml" ContentType="application/vnd.ms-office.webextension+xml"/>
  <Override PartName="/ppt/tags/tag12.xml" ContentType="application/vnd.openxmlformats-officedocument.presentationml.tags+xml"/>
  <Override PartName="/ppt/notesSlides/notesSlide50.xml" ContentType="application/vnd.openxmlformats-officedocument.presentationml.notesSlide+xml"/>
  <Override PartName="/ppt/webextensions/webextension12.xml" ContentType="application/vnd.ms-office.webextension+xml"/>
  <Override PartName="/ppt/tags/tag13.xml" ContentType="application/vnd.openxmlformats-officedocument.presentationml.tags+xml"/>
  <Override PartName="/ppt/notesSlides/notesSlide51.xml" ContentType="application/vnd.openxmlformats-officedocument.presentationml.notesSlide+xml"/>
  <Override PartName="/ppt/webextensions/webextension13.xml" ContentType="application/vnd.ms-office.webextension+xml"/>
  <Override PartName="/ppt/tags/tag14.xml" ContentType="application/vnd.openxmlformats-officedocument.presentationml.tags+xml"/>
  <Override PartName="/ppt/notesSlides/notesSlide52.xml" ContentType="application/vnd.openxmlformats-officedocument.presentationml.notesSlide+xml"/>
  <Override PartName="/ppt/webextensions/webextension14.xml" ContentType="application/vnd.ms-office.webextension+xml"/>
  <Override PartName="/ppt/tags/tag15.xml" ContentType="application/vnd.openxmlformats-officedocument.presentationml.tags+xml"/>
  <Override PartName="/ppt/notesSlides/notesSlide53.xml" ContentType="application/vnd.openxmlformats-officedocument.presentationml.notesSlide+xml"/>
  <Override PartName="/ppt/webextensions/webextension15.xml" ContentType="application/vnd.ms-office.webextension+xml"/>
  <Override PartName="/ppt/tags/tag16.xml" ContentType="application/vnd.openxmlformats-officedocument.presentationml.tags+xml"/>
  <Override PartName="/ppt/notesSlides/notesSlide54.xml" ContentType="application/vnd.openxmlformats-officedocument.presentationml.notesSlide+xml"/>
  <Override PartName="/ppt/webextensions/webextension16.xml" ContentType="application/vnd.ms-office.webextension+xml"/>
  <Override PartName="/ppt/tags/tag17.xml" ContentType="application/vnd.openxmlformats-officedocument.presentationml.tags+xml"/>
  <Override PartName="/ppt/notesSlides/notesSlide55.xml" ContentType="application/vnd.openxmlformats-officedocument.presentationml.notesSlide+xml"/>
  <Override PartName="/ppt/webextensions/webextension17.xml" ContentType="application/vnd.ms-office.webextension+xml"/>
  <Override PartName="/ppt/tags/tag18.xml" ContentType="application/vnd.openxmlformats-officedocument.presentationml.tags+xml"/>
  <Override PartName="/ppt/notesSlides/notesSlide56.xml" ContentType="application/vnd.openxmlformats-officedocument.presentationml.notesSlide+xml"/>
  <Override PartName="/ppt/webextensions/webextension18.xml" ContentType="application/vnd.ms-office.webextension+xml"/>
  <Override PartName="/ppt/tags/tag19.xml" ContentType="application/vnd.openxmlformats-officedocument.presentationml.tags+xml"/>
  <Override PartName="/ppt/notesSlides/notesSlide57.xml" ContentType="application/vnd.openxmlformats-officedocument.presentationml.notesSlide+xml"/>
  <Override PartName="/ppt/webextensions/webextension19.xml" ContentType="application/vnd.ms-office.webextension+xml"/>
  <Override PartName="/ppt/tags/tag20.xml" ContentType="application/vnd.openxmlformats-officedocument.presentationml.tags+xml"/>
  <Override PartName="/ppt/notesSlides/notesSlide58.xml" ContentType="application/vnd.openxmlformats-officedocument.presentationml.notesSlide+xml"/>
  <Override PartName="/ppt/webextensions/webextension20.xml" ContentType="application/vnd.ms-office.webextension+xml"/>
  <Override PartName="/ppt/tags/tag21.xml" ContentType="application/vnd.openxmlformats-officedocument.presentationml.tags+xml"/>
  <Override PartName="/ppt/notesSlides/notesSlide59.xml" ContentType="application/vnd.openxmlformats-officedocument.presentationml.notesSlide+xml"/>
  <Override PartName="/ppt/webextensions/webextension21.xml" ContentType="application/vnd.ms-office.webextension+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69"/>
  </p:notesMasterIdLst>
  <p:sldIdLst>
    <p:sldId id="256" r:id="rId2"/>
    <p:sldId id="293" r:id="rId3"/>
    <p:sldId id="288" r:id="rId4"/>
    <p:sldId id="289" r:id="rId5"/>
    <p:sldId id="315" r:id="rId6"/>
    <p:sldId id="303" r:id="rId7"/>
    <p:sldId id="299" r:id="rId8"/>
    <p:sldId id="260" r:id="rId9"/>
    <p:sldId id="261" r:id="rId10"/>
    <p:sldId id="276" r:id="rId11"/>
    <p:sldId id="278" r:id="rId12"/>
    <p:sldId id="277" r:id="rId13"/>
    <p:sldId id="262" r:id="rId14"/>
    <p:sldId id="305" r:id="rId15"/>
    <p:sldId id="263" r:id="rId16"/>
    <p:sldId id="292" r:id="rId17"/>
    <p:sldId id="267" r:id="rId18"/>
    <p:sldId id="258" r:id="rId19"/>
    <p:sldId id="266" r:id="rId20"/>
    <p:sldId id="259" r:id="rId21"/>
    <p:sldId id="265" r:id="rId22"/>
    <p:sldId id="270" r:id="rId23"/>
    <p:sldId id="264" r:id="rId24"/>
    <p:sldId id="284" r:id="rId25"/>
    <p:sldId id="280" r:id="rId26"/>
    <p:sldId id="268" r:id="rId27"/>
    <p:sldId id="283" r:id="rId28"/>
    <p:sldId id="307" r:id="rId29"/>
    <p:sldId id="308" r:id="rId30"/>
    <p:sldId id="257" r:id="rId31"/>
    <p:sldId id="301" r:id="rId32"/>
    <p:sldId id="279" r:id="rId33"/>
    <p:sldId id="269" r:id="rId34"/>
    <p:sldId id="271" r:id="rId35"/>
    <p:sldId id="296" r:id="rId36"/>
    <p:sldId id="281" r:id="rId37"/>
    <p:sldId id="274" r:id="rId38"/>
    <p:sldId id="295" r:id="rId39"/>
    <p:sldId id="273" r:id="rId40"/>
    <p:sldId id="310" r:id="rId41"/>
    <p:sldId id="290" r:id="rId42"/>
    <p:sldId id="313" r:id="rId43"/>
    <p:sldId id="311" r:id="rId44"/>
    <p:sldId id="282" r:id="rId45"/>
    <p:sldId id="298" r:id="rId46"/>
    <p:sldId id="272" r:id="rId47"/>
    <p:sldId id="334" r:id="rId48"/>
    <p:sldId id="336" r:id="rId49"/>
    <p:sldId id="337" r:id="rId50"/>
    <p:sldId id="338" r:id="rId51"/>
    <p:sldId id="339" r:id="rId52"/>
    <p:sldId id="340" r:id="rId53"/>
    <p:sldId id="341" r:id="rId54"/>
    <p:sldId id="342" r:id="rId55"/>
    <p:sldId id="343" r:id="rId56"/>
    <p:sldId id="344" r:id="rId57"/>
    <p:sldId id="345" r:id="rId58"/>
    <p:sldId id="346" r:id="rId59"/>
    <p:sldId id="347" r:id="rId60"/>
    <p:sldId id="348" r:id="rId61"/>
    <p:sldId id="349" r:id="rId62"/>
    <p:sldId id="350" r:id="rId63"/>
    <p:sldId id="351" r:id="rId64"/>
    <p:sldId id="352" r:id="rId65"/>
    <p:sldId id="353" r:id="rId66"/>
    <p:sldId id="354" r:id="rId67"/>
    <p:sldId id="355" r:id="rId6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591967-2E39-FC47-8BF2-E942EF707A0C}" v="45" dt="2026-02-03T04:31:43.332"/>
    <p1510:client id="{B2EF53FA-D171-E443-982B-4041E4611EA6}" v="6" dt="2026-02-03T04:13:19.26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88"/>
    <p:restoredTop sz="94688"/>
  </p:normalViewPr>
  <p:slideViewPr>
    <p:cSldViewPr>
      <p:cViewPr varScale="1">
        <p:scale>
          <a:sx n="150" d="100"/>
          <a:sy n="150" d="100"/>
        </p:scale>
        <p:origin x="1416" y="4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FDE125-D9F6-2D4A-8BDA-0915321386ED}" type="datetimeFigureOut">
              <a:rPr lang="en-US" smtClean="0"/>
              <a:t>2/2/26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50963F-0A34-3144-B073-7C3D80432BDC}" type="slidenum">
              <a:rPr lang="en-US" smtClean="0"/>
              <a:t>‹#›</a:t>
            </a:fld>
            <a:endParaRPr lang="en-US"/>
          </a:p>
        </p:txBody>
      </p:sp>
    </p:spTree>
    <p:extLst>
      <p:ext uri="{BB962C8B-B14F-4D97-AF65-F5344CB8AC3E}">
        <p14:creationId xmlns:p14="http://schemas.microsoft.com/office/powerpoint/2010/main" val="16003740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acog.org/clinical/clinical-guidance/committee-opinion/articles/2019/06/infertility-workup-for-the-womens-health-specialist"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uptodate.com/contents/letrozole-drug-information?search=ovulation%20induction&amp;topicRef=7425&amp;source=see_link" TargetMode="External"/><Relationship Id="rId7" Type="http://schemas.openxmlformats.org/officeDocument/2006/relationships/hyperlink" Target="https://www.uptodate.com/contents/ovulation-induction-with-letrozole/abstract/21,22" TargetMode="External"/><Relationship Id="rId2" Type="http://schemas.openxmlformats.org/officeDocument/2006/relationships/slide" Target="../slides/slide40.xml"/><Relationship Id="rId1" Type="http://schemas.openxmlformats.org/officeDocument/2006/relationships/notesMaster" Target="../notesMasters/notesMaster1.xml"/><Relationship Id="rId6" Type="http://schemas.openxmlformats.org/officeDocument/2006/relationships/hyperlink" Target="https://www.uptodate.com/contents/ovulation-induction-with-letrozole/abstract/11" TargetMode="External"/><Relationship Id="rId5" Type="http://schemas.openxmlformats.org/officeDocument/2006/relationships/hyperlink" Target="https://www.uptodate.com/contents/clomiphene-drug-information?search=ovulation%20induction&amp;topicRef=7425&amp;source=see_link" TargetMode="External"/><Relationship Id="rId4" Type="http://schemas.openxmlformats.org/officeDocument/2006/relationships/hyperlink" Target="https://www.uptodate.com/contents/ovulation-induction-with-letrozole/abstract/20"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50963F-0A34-3144-B073-7C3D80432BDC}" type="slidenum">
              <a:rPr lang="en-US" smtClean="0"/>
              <a:t>1</a:t>
            </a:fld>
            <a:endParaRPr lang="en-US"/>
          </a:p>
        </p:txBody>
      </p:sp>
    </p:spTree>
    <p:extLst>
      <p:ext uri="{BB962C8B-B14F-4D97-AF65-F5344CB8AC3E}">
        <p14:creationId xmlns:p14="http://schemas.microsoft.com/office/powerpoint/2010/main" val="31187771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50963F-0A34-3144-B073-7C3D80432BDC}" type="slidenum">
              <a:rPr lang="en-US" smtClean="0"/>
              <a:t>12</a:t>
            </a:fld>
            <a:endParaRPr lang="en-US"/>
          </a:p>
        </p:txBody>
      </p:sp>
    </p:spTree>
    <p:extLst>
      <p:ext uri="{BB962C8B-B14F-4D97-AF65-F5344CB8AC3E}">
        <p14:creationId xmlns:p14="http://schemas.microsoft.com/office/powerpoint/2010/main" val="29010495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50963F-0A34-3144-B073-7C3D80432BDC}" type="slidenum">
              <a:rPr lang="en-US" smtClean="0"/>
              <a:t>13</a:t>
            </a:fld>
            <a:endParaRPr lang="en-US"/>
          </a:p>
        </p:txBody>
      </p:sp>
    </p:spTree>
    <p:extLst>
      <p:ext uri="{BB962C8B-B14F-4D97-AF65-F5344CB8AC3E}">
        <p14:creationId xmlns:p14="http://schemas.microsoft.com/office/powerpoint/2010/main" val="24816421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1" i="0" u="none" strike="noStrike">
                <a:solidFill>
                  <a:srgbClr val="505A63"/>
                </a:solidFill>
                <a:effectLst/>
                <a:latin typeface="Mulish"/>
              </a:rPr>
              <a:t>The ACOG definition of infertility has been the inability to achieve pregnancy within 12 months of unprotected intercourse or therapeutic donor insemination in women younger than 35 years or within 6 months in women 35 years or older. Furthermore, the recommend immediate referral for evaluation in patients with high risk factors for infertility, including ovulatory dysfunction demonstrated by oligomenorrhea or amenorrhea, known or suspected uterine, tubal, or peritoneal disease, stage 3 or 4 endometriosis, or known or suspected male infertility.</a:t>
            </a:r>
          </a:p>
          <a:p>
            <a:pPr algn="l">
              <a:buFont typeface="Arial" panose="020B0604020202020204" pitchFamily="34" charset="0"/>
              <a:buChar char="•"/>
            </a:pPr>
            <a:endParaRPr lang="en-US" b="1" i="0" u="none" strike="noStrike">
              <a:solidFill>
                <a:srgbClr val="505A63"/>
              </a:solidFill>
              <a:effectLst/>
              <a:latin typeface="Mulish"/>
            </a:endParaRPr>
          </a:p>
          <a:p>
            <a:pPr algn="l">
              <a:buFont typeface="Arial" panose="020B0604020202020204" pitchFamily="34" charset="0"/>
              <a:buChar char="•"/>
            </a:pPr>
            <a:r>
              <a:rPr lang="en-US" b="1" i="0" u="none" strike="noStrike">
                <a:solidFill>
                  <a:srgbClr val="505A63"/>
                </a:solidFill>
                <a:effectLst/>
                <a:latin typeface="Mulish"/>
              </a:rPr>
              <a:t>However, as of 12/2023, The American Society of Reproductive Medicine updated their definition of infertility. Now defined as a disease, condition, or status characterized by any of the following: the inability to achieve a successful pregnancy or the need for medical intervention to achieve a successful pregnancy. They did maintain that referral for evaluation should still occur at 12 months of unprotected intercourse when the female partner is younger than 35, or at 6 months when the female partner is 35 or older in couples without any known etiology in either partner to suggest infertility.</a:t>
            </a:r>
          </a:p>
        </p:txBody>
      </p:sp>
      <p:sp>
        <p:nvSpPr>
          <p:cNvPr id="4" name="Slide Number Placeholder 3"/>
          <p:cNvSpPr>
            <a:spLocks noGrp="1"/>
          </p:cNvSpPr>
          <p:nvPr>
            <p:ph type="sldNum" sz="quarter" idx="5"/>
          </p:nvPr>
        </p:nvSpPr>
        <p:spPr/>
        <p:txBody>
          <a:bodyPr/>
          <a:lstStyle/>
          <a:p>
            <a:fld id="{4250963F-0A34-3144-B073-7C3D80432BDC}" type="slidenum">
              <a:rPr lang="en-US" smtClean="0"/>
              <a:t>15</a:t>
            </a:fld>
            <a:endParaRPr lang="en-US"/>
          </a:p>
        </p:txBody>
      </p:sp>
    </p:spTree>
    <p:extLst>
      <p:ext uri="{BB962C8B-B14F-4D97-AF65-F5344CB8AC3E}">
        <p14:creationId xmlns:p14="http://schemas.microsoft.com/office/powerpoint/2010/main" val="10905109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AGaramondPro"/>
              </a:rPr>
              <a:t>Analysis of data from presumably fertile couples who stop using contraception to conceive has shown that approximately only 50% of the couples will conceive in 3 months, 75% will con- </a:t>
            </a:r>
            <a:r>
              <a:rPr lang="en-US" sz="1800" err="1">
                <a:effectLst/>
                <a:latin typeface="AGaramondPro"/>
              </a:rPr>
              <a:t>ceive</a:t>
            </a:r>
            <a:r>
              <a:rPr lang="en-US" sz="1800">
                <a:effectLst/>
                <a:latin typeface="AGaramondPro"/>
              </a:rPr>
              <a:t> in 6 months, and by 1 year approximately 90% will have conceived </a:t>
            </a:r>
            <a:endParaRPr lang="en-US"/>
          </a:p>
          <a:p>
            <a:endParaRPr lang="en-US"/>
          </a:p>
        </p:txBody>
      </p:sp>
      <p:sp>
        <p:nvSpPr>
          <p:cNvPr id="4" name="Slide Number Placeholder 3"/>
          <p:cNvSpPr>
            <a:spLocks noGrp="1"/>
          </p:cNvSpPr>
          <p:nvPr>
            <p:ph type="sldNum" sz="quarter" idx="5"/>
          </p:nvPr>
        </p:nvSpPr>
        <p:spPr/>
        <p:txBody>
          <a:bodyPr/>
          <a:lstStyle/>
          <a:p>
            <a:fld id="{4250963F-0A34-3144-B073-7C3D80432BDC}" type="slidenum">
              <a:rPr lang="en-US" smtClean="0"/>
              <a:t>16</a:t>
            </a:fld>
            <a:endParaRPr lang="en-US"/>
          </a:p>
        </p:txBody>
      </p:sp>
    </p:spTree>
    <p:extLst>
      <p:ext uri="{BB962C8B-B14F-4D97-AF65-F5344CB8AC3E}">
        <p14:creationId xmlns:p14="http://schemas.microsoft.com/office/powerpoint/2010/main" val="33242723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50963F-0A34-3144-B073-7C3D80432BDC}" type="slidenum">
              <a:rPr lang="en-US" smtClean="0"/>
              <a:t>17</a:t>
            </a:fld>
            <a:endParaRPr lang="en-US"/>
          </a:p>
        </p:txBody>
      </p:sp>
    </p:spTree>
    <p:extLst>
      <p:ext uri="{BB962C8B-B14F-4D97-AF65-F5344CB8AC3E}">
        <p14:creationId xmlns:p14="http://schemas.microsoft.com/office/powerpoint/2010/main" val="23147431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50963F-0A34-3144-B073-7C3D80432BDC}" type="slidenum">
              <a:rPr lang="en-US" smtClean="0"/>
              <a:t>18</a:t>
            </a:fld>
            <a:endParaRPr lang="en-US"/>
          </a:p>
        </p:txBody>
      </p:sp>
    </p:spTree>
    <p:extLst>
      <p:ext uri="{BB962C8B-B14F-4D97-AF65-F5344CB8AC3E}">
        <p14:creationId xmlns:p14="http://schemas.microsoft.com/office/powerpoint/2010/main" val="14182563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a:solidFill>
                  <a:srgbClr val="515151"/>
                </a:solidFill>
                <a:effectLst/>
                <a:latin typeface="Roboto" panose="02000000000000000000" pitchFamily="2" charset="0"/>
              </a:rPr>
              <a:t>Ovarian reserve can be assessed by measuring estradiol and FSH between cycle days 2–5. Follicle-stimulating hormone values greater than 10 IU/L are associated with a less robust response to ovarian stimulation </a:t>
            </a:r>
            <a:r>
              <a:rPr lang="en-US" b="1" i="0" u="none" strike="noStrike">
                <a:solidFill>
                  <a:srgbClr val="000000"/>
                </a:solidFill>
                <a:effectLst/>
                <a:latin typeface="Roboto" panose="02000000000000000000" pitchFamily="2" charset="0"/>
                <a:hlinkClick r:id="rId3"/>
              </a:rPr>
              <a:t>9</a:t>
            </a:r>
            <a:r>
              <a:rPr lang="en-US" b="0" i="0" u="none" strike="noStrike">
                <a:solidFill>
                  <a:srgbClr val="515151"/>
                </a:solidFill>
                <a:effectLst/>
                <a:latin typeface="Roboto" panose="02000000000000000000" pitchFamily="2" charset="0"/>
              </a:rPr>
              <a:t>. Estradiol serves as an aid for interpreting FSH results. Basal estradiol levels typically should be less than 60–80 </a:t>
            </a:r>
            <a:r>
              <a:rPr lang="en-US" b="0" i="0" u="none" strike="noStrike" err="1">
                <a:solidFill>
                  <a:srgbClr val="515151"/>
                </a:solidFill>
                <a:effectLst/>
                <a:latin typeface="Roboto" panose="02000000000000000000" pitchFamily="2" charset="0"/>
              </a:rPr>
              <a:t>pg</a:t>
            </a:r>
            <a:r>
              <a:rPr lang="en-US" b="0" i="0" u="none" strike="noStrike">
                <a:solidFill>
                  <a:srgbClr val="515151"/>
                </a:solidFill>
                <a:effectLst/>
                <a:latin typeface="Roboto" panose="02000000000000000000" pitchFamily="2" charset="0"/>
              </a:rPr>
              <a:t>/mL; elevated estradiol levels may have a suppressive effect on FSH levels and are indicative of decreased ovarian reserve Serum AMH is produced by the granulosa cells of antral follicles and, therefore, is another serum marker of ovarian reserve. Because AMH levels remain relatively stable throughout the menstrual cycle, they can be assessed on any day of the menstrual cycle </a:t>
            </a:r>
            <a:r>
              <a:rPr lang="en-US" b="1" i="0" u="none" strike="noStrike">
                <a:solidFill>
                  <a:srgbClr val="000000"/>
                </a:solidFill>
                <a:effectLst/>
                <a:latin typeface="Roboto" panose="02000000000000000000" pitchFamily="2" charset="0"/>
                <a:hlinkClick r:id="rId3"/>
              </a:rPr>
              <a:t>10</a:t>
            </a:r>
            <a:r>
              <a:rPr lang="en-US" b="0" i="0" u="none" strike="noStrike">
                <a:solidFill>
                  <a:srgbClr val="515151"/>
                </a:solidFill>
                <a:effectLst/>
                <a:latin typeface="Roboto" panose="02000000000000000000" pitchFamily="2" charset="0"/>
              </a:rPr>
              <a:t> </a:t>
            </a:r>
            <a:r>
              <a:rPr lang="en-US" b="1" i="0" u="none" strike="noStrike">
                <a:solidFill>
                  <a:srgbClr val="000000"/>
                </a:solidFill>
                <a:effectLst/>
                <a:latin typeface="Roboto" panose="02000000000000000000" pitchFamily="2" charset="0"/>
                <a:hlinkClick r:id="rId3"/>
              </a:rPr>
              <a:t>11</a:t>
            </a:r>
            <a:r>
              <a:rPr lang="en-US" b="0" i="0" u="none" strike="noStrike">
                <a:solidFill>
                  <a:srgbClr val="515151"/>
                </a:solidFill>
                <a:effectLst/>
                <a:latin typeface="Roboto" panose="02000000000000000000" pitchFamily="2" charset="0"/>
              </a:rPr>
              <a:t>. </a:t>
            </a:r>
            <a:r>
              <a:rPr lang="en-US" b="0" i="0" u="none" strike="noStrike" err="1">
                <a:solidFill>
                  <a:srgbClr val="515151"/>
                </a:solidFill>
                <a:effectLst/>
                <a:latin typeface="Roboto" panose="02000000000000000000" pitchFamily="2" charset="0"/>
              </a:rPr>
              <a:t>Antimüllerian</a:t>
            </a:r>
            <a:r>
              <a:rPr lang="en-US" b="0" i="0" u="none" strike="noStrike">
                <a:solidFill>
                  <a:srgbClr val="515151"/>
                </a:solidFill>
                <a:effectLst/>
                <a:latin typeface="Roboto" panose="02000000000000000000" pitchFamily="2" charset="0"/>
              </a:rPr>
              <a:t> hormone is similar to antral follicle count in its ability to predict response to ovarian stimulation and pregnancy in infertile women </a:t>
            </a:r>
            <a:r>
              <a:rPr lang="en-US" b="1" i="0" u="none" strike="noStrike">
                <a:solidFill>
                  <a:srgbClr val="000000"/>
                </a:solidFill>
                <a:effectLst/>
                <a:latin typeface="Roboto" panose="02000000000000000000" pitchFamily="2" charset="0"/>
                <a:hlinkClick r:id="rId3"/>
              </a:rPr>
              <a:t>12</a:t>
            </a:r>
            <a:r>
              <a:rPr lang="en-US" b="0" i="0" u="none" strike="noStrike">
                <a:solidFill>
                  <a:srgbClr val="515151"/>
                </a:solidFill>
                <a:effectLst/>
                <a:latin typeface="Roboto" panose="02000000000000000000" pitchFamily="2" charset="0"/>
              </a:rPr>
              <a:t>. Ovarian reserve tests are good predictors of response to ovarian stimulation, but poor results do not necessarily predict inability to achieve a live birth. Ultrasonographic assessment of the antral follicle count is determined by the number of follicles that measure 2–10 mm in both ovaries. </a:t>
            </a:r>
            <a:r>
              <a:rPr lang="en-US" b="0" i="1" u="none" strike="noStrike">
                <a:solidFill>
                  <a:srgbClr val="515151"/>
                </a:solidFill>
                <a:effectLst/>
                <a:latin typeface="Roboto" panose="02000000000000000000" pitchFamily="2" charset="0"/>
              </a:rPr>
              <a:t>Low antral follicle count</a:t>
            </a:r>
            <a:r>
              <a:rPr lang="en-US" b="0" i="0" u="none" strike="noStrike">
                <a:solidFill>
                  <a:srgbClr val="515151"/>
                </a:solidFill>
                <a:effectLst/>
                <a:latin typeface="Roboto" panose="02000000000000000000" pitchFamily="2" charset="0"/>
              </a:rPr>
              <a:t> may be defined as fewer than 5–7 follicles and is associated with poor response to ovarian stimulation </a:t>
            </a:r>
            <a:r>
              <a:rPr lang="en-US" b="1" i="0" u="none" strike="noStrike">
                <a:solidFill>
                  <a:srgbClr val="000000"/>
                </a:solidFill>
                <a:effectLst/>
                <a:latin typeface="Roboto" panose="02000000000000000000" pitchFamily="2" charset="0"/>
                <a:hlinkClick r:id="rId3"/>
              </a:rPr>
              <a:t>16</a:t>
            </a:r>
            <a:r>
              <a:rPr lang="en-US" b="0" i="0" u="none" strike="noStrike">
                <a:solidFill>
                  <a:srgbClr val="515151"/>
                </a:solidFill>
                <a:effectLst/>
                <a:latin typeface="Roboto" panose="02000000000000000000" pitchFamily="2" charset="0"/>
              </a:rPr>
              <a:t>.</a:t>
            </a:r>
            <a:endParaRPr lang="en-US"/>
          </a:p>
        </p:txBody>
      </p:sp>
      <p:sp>
        <p:nvSpPr>
          <p:cNvPr id="4" name="Slide Number Placeholder 3"/>
          <p:cNvSpPr>
            <a:spLocks noGrp="1"/>
          </p:cNvSpPr>
          <p:nvPr>
            <p:ph type="sldNum" sz="quarter" idx="5"/>
          </p:nvPr>
        </p:nvSpPr>
        <p:spPr/>
        <p:txBody>
          <a:bodyPr/>
          <a:lstStyle/>
          <a:p>
            <a:fld id="{4250963F-0A34-3144-B073-7C3D80432BDC}" type="slidenum">
              <a:rPr lang="en-US" smtClean="0"/>
              <a:t>19</a:t>
            </a:fld>
            <a:endParaRPr lang="en-US"/>
          </a:p>
        </p:txBody>
      </p:sp>
    </p:spTree>
    <p:extLst>
      <p:ext uri="{BB962C8B-B14F-4D97-AF65-F5344CB8AC3E}">
        <p14:creationId xmlns:p14="http://schemas.microsoft.com/office/powerpoint/2010/main" val="17308134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50963F-0A34-3144-B073-7C3D80432BDC}" type="slidenum">
              <a:rPr lang="en-US" smtClean="0"/>
              <a:t>20</a:t>
            </a:fld>
            <a:endParaRPr lang="en-US"/>
          </a:p>
        </p:txBody>
      </p:sp>
    </p:spTree>
    <p:extLst>
      <p:ext uri="{BB962C8B-B14F-4D97-AF65-F5344CB8AC3E}">
        <p14:creationId xmlns:p14="http://schemas.microsoft.com/office/powerpoint/2010/main" val="24468070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50963F-0A34-3144-B073-7C3D80432BDC}" type="slidenum">
              <a:rPr lang="en-US" smtClean="0"/>
              <a:t>21</a:t>
            </a:fld>
            <a:endParaRPr lang="en-US"/>
          </a:p>
        </p:txBody>
      </p:sp>
    </p:spTree>
    <p:extLst>
      <p:ext uri="{BB962C8B-B14F-4D97-AF65-F5344CB8AC3E}">
        <p14:creationId xmlns:p14="http://schemas.microsoft.com/office/powerpoint/2010/main" val="34669546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1" i="0" u="none" strike="noStrike">
                <a:solidFill>
                  <a:srgbClr val="212529"/>
                </a:solidFill>
                <a:effectLst/>
                <a:latin typeface="Mulish"/>
              </a:rPr>
              <a:t>Transvaginal ultrasonography</a:t>
            </a:r>
          </a:p>
          <a:p>
            <a:pPr algn="l">
              <a:buFont typeface="Arial" panose="020B0604020202020204" pitchFamily="34" charset="0"/>
              <a:buChar char="•"/>
            </a:pPr>
            <a:r>
              <a:rPr lang="en-US" b="1" i="0" u="none" strike="noStrike">
                <a:solidFill>
                  <a:srgbClr val="212529"/>
                </a:solidFill>
                <a:effectLst/>
                <a:latin typeface="Mulish"/>
              </a:rPr>
              <a:t>Saline infusion ultrasonography</a:t>
            </a:r>
          </a:p>
          <a:p>
            <a:pPr algn="l">
              <a:buFont typeface="Arial" panose="020B0604020202020204" pitchFamily="34" charset="0"/>
              <a:buChar char="•"/>
            </a:pPr>
            <a:r>
              <a:rPr lang="en-US" b="1" i="0" u="none" strike="noStrike">
                <a:solidFill>
                  <a:srgbClr val="212529"/>
                </a:solidFill>
                <a:effectLst/>
                <a:latin typeface="Mulish"/>
              </a:rPr>
              <a:t>Hysterosalpingography</a:t>
            </a:r>
          </a:p>
          <a:p>
            <a:pPr algn="l">
              <a:buFont typeface="Arial" panose="020B0604020202020204" pitchFamily="34" charset="0"/>
              <a:buChar char="•"/>
            </a:pPr>
            <a:r>
              <a:rPr lang="en-US" b="1" i="0" u="none" strike="noStrike">
                <a:solidFill>
                  <a:srgbClr val="212529"/>
                </a:solidFill>
                <a:effectLst/>
                <a:latin typeface="Mulish"/>
              </a:rPr>
              <a:t>Hysteroscopy</a:t>
            </a:r>
          </a:p>
          <a:p>
            <a:endParaRPr lang="en-US"/>
          </a:p>
          <a:p>
            <a:r>
              <a:rPr lang="en-US"/>
              <a:t>From an anatomical perspective, we have to consider the uterus itself as a cause of infertility. Endometrial polyps which are hyperplastic growths can cause distortion of the normal lining making </a:t>
            </a:r>
          </a:p>
        </p:txBody>
      </p:sp>
      <p:sp>
        <p:nvSpPr>
          <p:cNvPr id="4" name="Slide Number Placeholder 3"/>
          <p:cNvSpPr>
            <a:spLocks noGrp="1"/>
          </p:cNvSpPr>
          <p:nvPr>
            <p:ph type="sldNum" sz="quarter" idx="5"/>
          </p:nvPr>
        </p:nvSpPr>
        <p:spPr/>
        <p:txBody>
          <a:bodyPr/>
          <a:lstStyle/>
          <a:p>
            <a:fld id="{4250963F-0A34-3144-B073-7C3D80432BDC}" type="slidenum">
              <a:rPr lang="en-US" smtClean="0"/>
              <a:t>22</a:t>
            </a:fld>
            <a:endParaRPr lang="en-US"/>
          </a:p>
        </p:txBody>
      </p:sp>
    </p:spTree>
    <p:extLst>
      <p:ext uri="{BB962C8B-B14F-4D97-AF65-F5344CB8AC3E}">
        <p14:creationId xmlns:p14="http://schemas.microsoft.com/office/powerpoint/2010/main" val="897384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50963F-0A34-3144-B073-7C3D80432BDC}" type="slidenum">
              <a:rPr lang="en-US" smtClean="0"/>
              <a:t>2</a:t>
            </a:fld>
            <a:endParaRPr lang="en-US"/>
          </a:p>
        </p:txBody>
      </p:sp>
    </p:spTree>
    <p:extLst>
      <p:ext uri="{BB962C8B-B14F-4D97-AF65-F5344CB8AC3E}">
        <p14:creationId xmlns:p14="http://schemas.microsoft.com/office/powerpoint/2010/main" val="2981988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50963F-0A34-3144-B073-7C3D80432BDC}" type="slidenum">
              <a:rPr lang="en-US" smtClean="0"/>
              <a:t>23</a:t>
            </a:fld>
            <a:endParaRPr lang="en-US"/>
          </a:p>
        </p:txBody>
      </p:sp>
    </p:spTree>
    <p:extLst>
      <p:ext uri="{BB962C8B-B14F-4D97-AF65-F5344CB8AC3E}">
        <p14:creationId xmlns:p14="http://schemas.microsoft.com/office/powerpoint/2010/main" val="204444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a:solidFill>
                  <a:srgbClr val="515151"/>
                </a:solidFill>
                <a:effectLst/>
                <a:latin typeface="Roboto" panose="02000000000000000000" pitchFamily="2" charset="0"/>
              </a:rPr>
              <a:t>Puberty and the perimenopause typically are associated with ovulatory dysfunction and are physiologic in these circumstances. In puberty, the immature hypothalamic–pituitary–ovarian axis does not develop the necessary hormonal feedback to result in ovulation and a subsequently stable endometrium. As the perimenopausal transition occurs, progressive oocyte depletion and abnormal follicular development lead to anovulatory cycles.</a:t>
            </a:r>
            <a:endParaRPr lang="en-US"/>
          </a:p>
          <a:p>
            <a:endParaRPr lang="en-US"/>
          </a:p>
        </p:txBody>
      </p:sp>
      <p:sp>
        <p:nvSpPr>
          <p:cNvPr id="4" name="Slide Number Placeholder 3"/>
          <p:cNvSpPr>
            <a:spLocks noGrp="1"/>
          </p:cNvSpPr>
          <p:nvPr>
            <p:ph type="sldNum" sz="quarter" idx="5"/>
          </p:nvPr>
        </p:nvSpPr>
        <p:spPr/>
        <p:txBody>
          <a:bodyPr/>
          <a:lstStyle/>
          <a:p>
            <a:fld id="{4250963F-0A34-3144-B073-7C3D80432BDC}" type="slidenum">
              <a:rPr lang="en-US" smtClean="0"/>
              <a:t>24</a:t>
            </a:fld>
            <a:endParaRPr lang="en-US"/>
          </a:p>
        </p:txBody>
      </p:sp>
    </p:spTree>
    <p:extLst>
      <p:ext uri="{BB962C8B-B14F-4D97-AF65-F5344CB8AC3E}">
        <p14:creationId xmlns:p14="http://schemas.microsoft.com/office/powerpoint/2010/main" val="8920113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27C353-7636-42FA-93DD-BFCA0C0D9F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7C8D74-663C-810C-DD1B-D5D87D0B95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3DE6EB-3F50-511E-CB3C-70593319D08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strike="noStrike">
              <a:solidFill>
                <a:srgbClr val="515151"/>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strike="noStrike">
              <a:solidFill>
                <a:srgbClr val="515151"/>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strike="noStrike">
              <a:solidFill>
                <a:srgbClr val="515151"/>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a:solidFill>
                  <a:srgbClr val="515151"/>
                </a:solidFill>
                <a:effectLst/>
                <a:latin typeface="Roboto" panose="02000000000000000000" pitchFamily="2" charset="0"/>
              </a:rPr>
              <a:t>Prolactin level testing (If the level is elevated, the test should be repeated in the fasting state.)</a:t>
            </a:r>
          </a:p>
          <a:p>
            <a:endParaRPr lang="en-US"/>
          </a:p>
        </p:txBody>
      </p:sp>
      <p:sp>
        <p:nvSpPr>
          <p:cNvPr id="4" name="Slide Number Placeholder 3">
            <a:extLst>
              <a:ext uri="{FF2B5EF4-FFF2-40B4-BE49-F238E27FC236}">
                <a16:creationId xmlns:a16="http://schemas.microsoft.com/office/drawing/2014/main" id="{1F0AA719-C010-8266-135E-5BE44FF4DF52}"/>
              </a:ext>
            </a:extLst>
          </p:cNvPr>
          <p:cNvSpPr>
            <a:spLocks noGrp="1"/>
          </p:cNvSpPr>
          <p:nvPr>
            <p:ph type="sldNum" sz="quarter" idx="5"/>
          </p:nvPr>
        </p:nvSpPr>
        <p:spPr/>
        <p:txBody>
          <a:bodyPr/>
          <a:lstStyle/>
          <a:p>
            <a:fld id="{4250963F-0A34-3144-B073-7C3D80432BDC}" type="slidenum">
              <a:rPr lang="en-US" smtClean="0"/>
              <a:t>25</a:t>
            </a:fld>
            <a:endParaRPr lang="en-US"/>
          </a:p>
        </p:txBody>
      </p:sp>
    </p:spTree>
    <p:extLst>
      <p:ext uri="{BB962C8B-B14F-4D97-AF65-F5344CB8AC3E}">
        <p14:creationId xmlns:p14="http://schemas.microsoft.com/office/powerpoint/2010/main" val="28580095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first step of evaluating the potential causes for infertility in a patient is getting a good history. For infertility, there are specific things we like to focus on. Fertility history and discussing the current conception attempts is a good starting point. Questions to have answered include how long has the patient been having unprotected intercourse, instead of how long have they been trying to conceive. This is because patient’s may incorrectly identify attempts at pregnancy as only the conscientious effort to conceive as opposed to having intercourse without contraceptive use. How frequently is she engaging in coitus and whether she is using any sort of ovulation monitoring. Is there a presence of any sort of sexual dysfunction like dyspareunia or decreased libido. Additionally prior fertility history should be elicited. Was there a previous attempt as conception, prior periods of intercourse without contraception, or any prior fertility evaluation or management.</a:t>
            </a:r>
          </a:p>
          <a:p>
            <a:endParaRPr lang="en-US"/>
          </a:p>
          <a:p>
            <a:r>
              <a:rPr lang="en-US"/>
              <a:t>Gynecological history is quite important and should include a detailed history of the patient’s menstruation. This includes age of menarche, cycle length as a range, duration and amount of bleeding. The presence of any intermenstrual bleeding dysmenorrhea, and molimina. Other gynecological history that becomes important is a history of pelvic inflammatory disease or sexually transmitted diseases, cervical cancer screening and any subsequent treatments required, and dyspareunia and a history of chronic pelvic pain.</a:t>
            </a:r>
          </a:p>
          <a:p>
            <a:endParaRPr lang="en-US"/>
          </a:p>
          <a:p>
            <a:r>
              <a:rPr lang="en-US"/>
              <a:t>Moving on you should assess in detail any pregnancy history the patient may have. The question to ask is how many times have you been pregnant, regardless of the outcome including spontaneous losses. You should elicit whether this is a new partner they are trying to conceive with if they have successfully conceived previously. Details of any fertility treatment that was needed to conceive and any obstetrical complications during pregnancies, including gestational diabetes, hypertensive disorder of pregnancy, preterm births, stillbirths, any sort of placental complications including fetal growth restriction, and any congenital disease or birth defects in the offspring. </a:t>
            </a:r>
          </a:p>
          <a:p>
            <a:endParaRPr lang="en-US"/>
          </a:p>
          <a:p>
            <a:r>
              <a:rPr lang="en-US"/>
              <a:t>When discussing past medical history, focus on any history of endocrine disorders, autoimmune conditions, genetics diseases or a history of cancer and particular chemotherapies that were used or radiation. For surgeries, ask specifically about abdominal-pelvic surgeries as adhesive diseases could also causes fertility issues. Or maybe they have endometriosis that was diagnosed with laparoscopy-- all important things to know.</a:t>
            </a:r>
          </a:p>
          <a:p>
            <a:endParaRPr lang="en-US"/>
          </a:p>
          <a:p>
            <a:r>
              <a:rPr lang="en-US"/>
              <a:t>For the family history focusing on any history of premature ovarian failure, defined as a cessation of menses before age 40, can be highly suggestive of the underlying pathology. Family history of heritable cancer diseases, infertility, recurrent pregnancy loss, genetic conditions and endocrinopathies are all important. For social history, focusing on tobacco use, alcohol and drug use, toxic exposures in the work place and diet and exercise can all be really important</a:t>
            </a:r>
          </a:p>
          <a:p>
            <a:endParaRPr lang="en-US"/>
          </a:p>
        </p:txBody>
      </p:sp>
      <p:sp>
        <p:nvSpPr>
          <p:cNvPr id="4" name="Slide Number Placeholder 3"/>
          <p:cNvSpPr>
            <a:spLocks noGrp="1"/>
          </p:cNvSpPr>
          <p:nvPr>
            <p:ph type="sldNum" sz="quarter" idx="5"/>
          </p:nvPr>
        </p:nvSpPr>
        <p:spPr/>
        <p:txBody>
          <a:bodyPr/>
          <a:lstStyle/>
          <a:p>
            <a:fld id="{4250963F-0A34-3144-B073-7C3D80432BDC}" type="slidenum">
              <a:rPr lang="en-US" smtClean="0"/>
              <a:t>26</a:t>
            </a:fld>
            <a:endParaRPr lang="en-US"/>
          </a:p>
        </p:txBody>
      </p:sp>
    </p:spTree>
    <p:extLst>
      <p:ext uri="{BB962C8B-B14F-4D97-AF65-F5344CB8AC3E}">
        <p14:creationId xmlns:p14="http://schemas.microsoft.com/office/powerpoint/2010/main" val="20934017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solidFill>
                  <a:srgbClr val="4D4D4D"/>
                </a:solidFill>
                <a:effectLst/>
                <a:latin typeface="Helvetica" pitchFamily="2" charset="0"/>
              </a:rPr>
              <a:t>  </a:t>
            </a:r>
            <a:r>
              <a:rPr lang="en-US" i="1" err="1">
                <a:solidFill>
                  <a:srgbClr val="4D4D4D"/>
                </a:solidFill>
                <a:effectLst/>
                <a:latin typeface="Helvetica" pitchFamily="2" charset="0"/>
              </a:rPr>
              <a:t>Polymenorrhea</a:t>
            </a:r>
            <a:endParaRPr lang="en-US">
              <a:solidFill>
                <a:srgbClr val="4D4D4D"/>
              </a:solidFill>
              <a:effectLst/>
              <a:latin typeface="Helvetica" pitchFamily="2" charset="0"/>
            </a:endParaRPr>
          </a:p>
          <a:p>
            <a:r>
              <a:rPr lang="en-US" i="1">
                <a:solidFill>
                  <a:srgbClr val="4D4D4D"/>
                </a:solidFill>
                <a:effectLst/>
                <a:latin typeface="Helvetica" pitchFamily="2" charset="0"/>
              </a:rPr>
              <a:t>  Oligomenorrhea</a:t>
            </a:r>
            <a:endParaRPr lang="en-US">
              <a:solidFill>
                <a:srgbClr val="4D4D4D"/>
              </a:solidFill>
              <a:effectLst/>
              <a:latin typeface="Helvetica" pitchFamily="2" charset="0"/>
            </a:endParaRPr>
          </a:p>
          <a:p>
            <a:r>
              <a:rPr lang="en-US" i="1">
                <a:solidFill>
                  <a:srgbClr val="4D4D4D"/>
                </a:solidFill>
                <a:effectLst/>
                <a:latin typeface="Helvetica" pitchFamily="2" charset="0"/>
              </a:rPr>
              <a:t>  Amenorrhea</a:t>
            </a:r>
            <a:endParaRPr lang="en-US">
              <a:solidFill>
                <a:srgbClr val="4D4D4D"/>
              </a:solidFill>
              <a:effectLst/>
              <a:latin typeface="Helvetica" pitchFamily="2" charset="0"/>
            </a:endParaRPr>
          </a:p>
          <a:p>
            <a:r>
              <a:rPr lang="en-US" i="1">
                <a:solidFill>
                  <a:srgbClr val="4D4D4D"/>
                </a:solidFill>
                <a:effectLst/>
                <a:latin typeface="Helvetica" pitchFamily="2" charset="0"/>
              </a:rPr>
              <a:t>  Signs or symptoms of</a:t>
            </a:r>
            <a:endParaRPr lang="en-US">
              <a:solidFill>
                <a:srgbClr val="4D4D4D"/>
              </a:solidFill>
              <a:effectLst/>
              <a:latin typeface="Helvetica" pitchFamily="2" charset="0"/>
            </a:endParaRPr>
          </a:p>
          <a:p>
            <a:r>
              <a:rPr lang="en-US" i="1">
                <a:solidFill>
                  <a:srgbClr val="4D4D4D"/>
                </a:solidFill>
                <a:effectLst/>
                <a:latin typeface="Helvetica" pitchFamily="2" charset="0"/>
              </a:rPr>
              <a:t>androgen excess</a:t>
            </a:r>
            <a:endParaRPr lang="en-US">
              <a:solidFill>
                <a:srgbClr val="4D4D4D"/>
              </a:solidFill>
              <a:effectLst/>
              <a:latin typeface="Helvetica" pitchFamily="2" charset="0"/>
            </a:endParaRPr>
          </a:p>
          <a:p>
            <a:r>
              <a:rPr lang="en-US" i="1">
                <a:solidFill>
                  <a:srgbClr val="4D4D4D"/>
                </a:solidFill>
                <a:effectLst/>
                <a:latin typeface="Helvetica" pitchFamily="2" charset="0"/>
              </a:rPr>
              <a:t>(e.g., hirsutism, acne, scalp</a:t>
            </a:r>
            <a:endParaRPr lang="en-US">
              <a:solidFill>
                <a:srgbClr val="4D4D4D"/>
              </a:solidFill>
              <a:effectLst/>
              <a:latin typeface="Helvetica" pitchFamily="2" charset="0"/>
            </a:endParaRPr>
          </a:p>
          <a:p>
            <a:r>
              <a:rPr lang="en-US" i="1">
                <a:solidFill>
                  <a:srgbClr val="4D4D4D"/>
                </a:solidFill>
                <a:effectLst/>
                <a:latin typeface="Helvetica" pitchFamily="2" charset="0"/>
              </a:rPr>
              <a:t>hair loss)</a:t>
            </a:r>
            <a:endParaRPr lang="en-US">
              <a:solidFill>
                <a:srgbClr val="4D4D4D"/>
              </a:solidFill>
              <a:effectLst/>
              <a:latin typeface="Helvetica" pitchFamily="2" charset="0"/>
            </a:endParaRPr>
          </a:p>
          <a:p>
            <a:endParaRPr lang="en-US"/>
          </a:p>
        </p:txBody>
      </p:sp>
      <p:sp>
        <p:nvSpPr>
          <p:cNvPr id="4" name="Slide Number Placeholder 3"/>
          <p:cNvSpPr>
            <a:spLocks noGrp="1"/>
          </p:cNvSpPr>
          <p:nvPr>
            <p:ph type="sldNum" sz="quarter" idx="5"/>
          </p:nvPr>
        </p:nvSpPr>
        <p:spPr/>
        <p:txBody>
          <a:bodyPr/>
          <a:lstStyle/>
          <a:p>
            <a:fld id="{4250963F-0A34-3144-B073-7C3D80432BDC}" type="slidenum">
              <a:rPr lang="en-US" smtClean="0"/>
              <a:t>27</a:t>
            </a:fld>
            <a:endParaRPr lang="en-US"/>
          </a:p>
        </p:txBody>
      </p:sp>
    </p:spTree>
    <p:extLst>
      <p:ext uri="{BB962C8B-B14F-4D97-AF65-F5344CB8AC3E}">
        <p14:creationId xmlns:p14="http://schemas.microsoft.com/office/powerpoint/2010/main" val="12870960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F8667F-231E-4CB0-28A8-97A3ACFD98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51A8E7-8B2E-72A9-B064-BAD3FEB099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0848D2-6C45-38A7-3F93-C2169BA0BF8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D9131D5-761B-6A24-8386-47085C4CCA20}"/>
              </a:ext>
            </a:extLst>
          </p:cNvPr>
          <p:cNvSpPr>
            <a:spLocks noGrp="1"/>
          </p:cNvSpPr>
          <p:nvPr>
            <p:ph type="sldNum" sz="quarter" idx="5"/>
          </p:nvPr>
        </p:nvSpPr>
        <p:spPr/>
        <p:txBody>
          <a:bodyPr/>
          <a:lstStyle/>
          <a:p>
            <a:fld id="{4250963F-0A34-3144-B073-7C3D80432BDC}" type="slidenum">
              <a:rPr lang="en-US" smtClean="0"/>
              <a:t>28</a:t>
            </a:fld>
            <a:endParaRPr lang="en-US"/>
          </a:p>
        </p:txBody>
      </p:sp>
    </p:spTree>
    <p:extLst>
      <p:ext uri="{BB962C8B-B14F-4D97-AF65-F5344CB8AC3E}">
        <p14:creationId xmlns:p14="http://schemas.microsoft.com/office/powerpoint/2010/main" val="40122476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50963F-0A34-3144-B073-7C3D80432BDC}" type="slidenum">
              <a:rPr lang="en-US" smtClean="0"/>
              <a:t>30</a:t>
            </a:fld>
            <a:endParaRPr lang="en-US"/>
          </a:p>
        </p:txBody>
      </p:sp>
    </p:spTree>
    <p:extLst>
      <p:ext uri="{BB962C8B-B14F-4D97-AF65-F5344CB8AC3E}">
        <p14:creationId xmlns:p14="http://schemas.microsoft.com/office/powerpoint/2010/main" val="15822900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Polycystic ovarian syndrome is truly a clinical diagnosis after ruling out other possible causes of hirsutism and/or oligo or amenorrhea. Without getting into too much of the nitty gritty on differing definitions, ACOG endorses the Rotterdam criterion which was initially developed in 2003. Essentially, you must have 2 out of the following 3 to make the diagnosis of PCOS. These include irregular periods, with </a:t>
            </a:r>
            <a:r>
              <a:rPr lang="en-US" err="1"/>
              <a:t>oligomennorhea</a:t>
            </a:r>
            <a:r>
              <a:rPr lang="en-US"/>
              <a:t> defined as 8 or less menstrual cycles per year (remember, a year is 13 menstrual cycles), physical findings of hyperandrogenism or biochemical findings consistent with elevated levels of androgens. For physical findings, these can include hirsutism which is defined as terminal hair growth in a male pattern, including chin, upper lip….</a:t>
            </a:r>
          </a:p>
        </p:txBody>
      </p:sp>
      <p:sp>
        <p:nvSpPr>
          <p:cNvPr id="4" name="Slide Number Placeholder 3"/>
          <p:cNvSpPr>
            <a:spLocks noGrp="1"/>
          </p:cNvSpPr>
          <p:nvPr>
            <p:ph type="sldNum" sz="quarter" idx="5"/>
          </p:nvPr>
        </p:nvSpPr>
        <p:spPr/>
        <p:txBody>
          <a:bodyPr/>
          <a:lstStyle/>
          <a:p>
            <a:fld id="{4250963F-0A34-3144-B073-7C3D80432BDC}" type="slidenum">
              <a:rPr lang="en-US" smtClean="0"/>
              <a:t>33</a:t>
            </a:fld>
            <a:endParaRPr lang="en-US"/>
          </a:p>
        </p:txBody>
      </p:sp>
    </p:spTree>
    <p:extLst>
      <p:ext uri="{BB962C8B-B14F-4D97-AF65-F5344CB8AC3E}">
        <p14:creationId xmlns:p14="http://schemas.microsoft.com/office/powerpoint/2010/main" val="27623886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solidFill>
                  <a:srgbClr val="231F20"/>
                </a:solidFill>
                <a:effectLst/>
                <a:latin typeface="Helvetica" pitchFamily="2" charset="0"/>
              </a:rPr>
              <a:t>This diagram represents a model for the initiation and maintenance of PCOS. Changes in the pulsatile release of GnRH may lead to a relative increase in LH compared to FSH biosynthesis and secretion.</a:t>
            </a:r>
          </a:p>
          <a:p>
            <a:r>
              <a:rPr lang="en-US" i="1">
                <a:solidFill>
                  <a:srgbClr val="231F20"/>
                </a:solidFill>
                <a:effectLst/>
                <a:latin typeface="Helvetica" pitchFamily="2" charset="0"/>
              </a:rPr>
              <a:t>LH, remember, stimulated ovarian androgen production. Simultaneously, the diminished FSH prevents adequate stimulation of aromatase activity within the granulosa cells </a:t>
            </a:r>
            <a:r>
              <a:rPr lang="en-US" i="1">
                <a:solidFill>
                  <a:srgbClr val="231F20"/>
                </a:solidFill>
                <a:effectLst/>
                <a:latin typeface="Helvetica" pitchFamily="2" charset="0"/>
                <a:sym typeface="Wingdings" pitchFamily="2" charset="2"/>
              </a:rPr>
              <a:t> androgen conversion to estradiol is decreased.</a:t>
            </a:r>
          </a:p>
          <a:p>
            <a:r>
              <a:rPr lang="en-US" i="1">
                <a:solidFill>
                  <a:srgbClr val="231F20"/>
                </a:solidFill>
                <a:effectLst/>
                <a:latin typeface="Helvetica" pitchFamily="2" charset="0"/>
                <a:sym typeface="Wingdings" pitchFamily="2" charset="2"/>
              </a:rPr>
              <a:t>Increased levels of intrafollicular androgens ultimately results in follicular atresia. </a:t>
            </a:r>
          </a:p>
          <a:p>
            <a:r>
              <a:rPr lang="en-US" i="1">
                <a:solidFill>
                  <a:srgbClr val="231F20"/>
                </a:solidFill>
                <a:effectLst/>
                <a:latin typeface="Helvetica" pitchFamily="2" charset="0"/>
                <a:sym typeface="Wingdings" pitchFamily="2" charset="2"/>
              </a:rPr>
              <a:t>Increased levels of circulating androgens contribute to lipid abnormalities and the development of hirsutism and acne. </a:t>
            </a:r>
          </a:p>
          <a:p>
            <a:r>
              <a:rPr lang="en-US" i="1">
                <a:solidFill>
                  <a:srgbClr val="231F20"/>
                </a:solidFill>
                <a:effectLst/>
                <a:latin typeface="Helvetica" pitchFamily="2" charset="0"/>
                <a:sym typeface="Wingdings" pitchFamily="2" charset="2"/>
              </a:rPr>
              <a:t>Increased levels of serum androgens, primarily androstenedione, are converted peripherally inside stromal cells of adipose into estrone, yielding chronically increased estrogen levels.</a:t>
            </a:r>
          </a:p>
          <a:p>
            <a:r>
              <a:rPr lang="en-US" i="1">
                <a:solidFill>
                  <a:srgbClr val="231F20"/>
                </a:solidFill>
                <a:effectLst/>
                <a:latin typeface="Helvetica" pitchFamily="2" charset="0"/>
                <a:sym typeface="Wingdings" pitchFamily="2" charset="2"/>
              </a:rPr>
              <a:t>This chronic elevation of estrogen results in chronic feedback on the hypothalamus and pituitary instead of the normal fluctuations. </a:t>
            </a:r>
          </a:p>
          <a:p>
            <a:r>
              <a:rPr lang="en-US" i="1">
                <a:solidFill>
                  <a:srgbClr val="231F20"/>
                </a:solidFill>
                <a:effectLst/>
                <a:latin typeface="Helvetica" pitchFamily="2" charset="0"/>
                <a:sym typeface="Wingdings" pitchFamily="2" charset="2"/>
              </a:rPr>
              <a:t>Unopposed estrogen stimulation of the endometrium which can ultimately lead to endometrial hyperplasia</a:t>
            </a:r>
            <a:endParaRPr lang="en-US" i="1">
              <a:solidFill>
                <a:srgbClr val="231F20"/>
              </a:solidFill>
              <a:effectLst/>
              <a:latin typeface="Helvetica" pitchFamily="2" charset="0"/>
            </a:endParaRPr>
          </a:p>
          <a:p>
            <a:endParaRPr lang="en-US" i="1">
              <a:solidFill>
                <a:srgbClr val="231F20"/>
              </a:solidFill>
              <a:effectLst/>
              <a:latin typeface="Helvetica" pitchFamily="2" charset="0"/>
            </a:endParaRPr>
          </a:p>
          <a:p>
            <a:r>
              <a:rPr lang="en-US" i="1">
                <a:solidFill>
                  <a:srgbClr val="231F20"/>
                </a:solidFill>
                <a:effectLst/>
                <a:latin typeface="Helvetica" pitchFamily="2" charset="0"/>
              </a:rPr>
              <a:t>Increased circulating androgens can also be derived from the adrenal gland.</a:t>
            </a:r>
            <a:endParaRPr lang="en-US">
              <a:solidFill>
                <a:srgbClr val="231F20"/>
              </a:solidFill>
              <a:effectLst/>
              <a:latin typeface="Helvetica" pitchFamily="2" charset="0"/>
            </a:endParaRPr>
          </a:p>
          <a:p>
            <a:r>
              <a:rPr lang="en-US" i="1">
                <a:solidFill>
                  <a:srgbClr val="231F20"/>
                </a:solidFill>
                <a:effectLst/>
                <a:latin typeface="Helvetica" pitchFamily="2" charset="0"/>
              </a:rPr>
              <a:t>Elevated serum androgens (primarily androstenedione) are converted in the periphery to estrogens (primarily estrone). As conversion occurs</a:t>
            </a:r>
            <a:endParaRPr lang="en-US">
              <a:solidFill>
                <a:srgbClr val="231F20"/>
              </a:solidFill>
              <a:effectLst/>
              <a:latin typeface="Helvetica" pitchFamily="2" charset="0"/>
            </a:endParaRPr>
          </a:p>
          <a:p>
            <a:r>
              <a:rPr lang="en-US" i="1">
                <a:solidFill>
                  <a:srgbClr val="231F20"/>
                </a:solidFill>
                <a:effectLst/>
                <a:latin typeface="Helvetica" pitchFamily="2" charset="0"/>
              </a:rPr>
              <a:t>primarily in the stromal cells of adipose tissue, estrogen production will be augmented in obese PCOS patients. This conversion results in chronic</a:t>
            </a:r>
            <a:endParaRPr lang="en-US">
              <a:solidFill>
                <a:srgbClr val="231F20"/>
              </a:solidFill>
              <a:effectLst/>
              <a:latin typeface="Helvetica" pitchFamily="2" charset="0"/>
            </a:endParaRPr>
          </a:p>
          <a:p>
            <a:r>
              <a:rPr lang="en-US" i="1">
                <a:solidFill>
                  <a:srgbClr val="231F20"/>
                </a:solidFill>
                <a:effectLst/>
                <a:latin typeface="Helvetica" pitchFamily="2" charset="0"/>
              </a:rPr>
              <a:t>feedback at the hypothalamus and pituitary gland, in contrast to the normal fluctuations in feedback observed in the presence of a growing</a:t>
            </a:r>
            <a:endParaRPr lang="en-US">
              <a:solidFill>
                <a:srgbClr val="231F20"/>
              </a:solidFill>
              <a:effectLst/>
              <a:latin typeface="Helvetica" pitchFamily="2" charset="0"/>
            </a:endParaRPr>
          </a:p>
          <a:p>
            <a:r>
              <a:rPr lang="en-US" i="1">
                <a:solidFill>
                  <a:srgbClr val="231F20"/>
                </a:solidFill>
                <a:effectLst/>
                <a:latin typeface="Helvetica" pitchFamily="2" charset="0"/>
              </a:rPr>
              <a:t>follicle and rapidly changing levels of estradiol. Unopposed estrogen stimulation of the endometrium may lead to endometrial hyperplasia.</a:t>
            </a:r>
            <a:endParaRPr lang="en-US">
              <a:solidFill>
                <a:srgbClr val="231F20"/>
              </a:solidFill>
              <a:effectLst/>
              <a:latin typeface="Helvetica" pitchFamily="2" charset="0"/>
            </a:endParaRPr>
          </a:p>
          <a:p>
            <a:r>
              <a:rPr lang="en-US" i="1">
                <a:solidFill>
                  <a:srgbClr val="231F20"/>
                </a:solidFill>
                <a:effectLst/>
                <a:latin typeface="Helvetica" pitchFamily="2" charset="0"/>
              </a:rPr>
              <a:t>Insulin resistance due to genetic abnormalities and/or increased adipose tissue contributes to follicular atresia in the ovaries as well as</a:t>
            </a:r>
            <a:endParaRPr lang="en-US">
              <a:solidFill>
                <a:srgbClr val="231F20"/>
              </a:solidFill>
              <a:effectLst/>
              <a:latin typeface="Helvetica" pitchFamily="2" charset="0"/>
            </a:endParaRPr>
          </a:p>
          <a:p>
            <a:r>
              <a:rPr lang="en-US" i="1">
                <a:solidFill>
                  <a:srgbClr val="231F20"/>
                </a:solidFill>
                <a:effectLst/>
                <a:latin typeface="Helvetica" pitchFamily="2" charset="0"/>
              </a:rPr>
              <a:t>the development of acanthosis nigricans in the skin.</a:t>
            </a:r>
            <a:endParaRPr lang="en-US">
              <a:solidFill>
                <a:srgbClr val="231F20"/>
              </a:solidFill>
              <a:effectLst/>
              <a:latin typeface="Helvetica" pitchFamily="2" charset="0"/>
            </a:endParaRPr>
          </a:p>
          <a:p>
            <a:r>
              <a:rPr lang="en-US" i="1">
                <a:solidFill>
                  <a:srgbClr val="231F20"/>
                </a:solidFill>
                <a:effectLst/>
                <a:latin typeface="Helvetica" pitchFamily="2" charset="0"/>
              </a:rPr>
              <a:t>Lack of follicular development results in anovulation and subsequent oligo- or amenorrhea.</a:t>
            </a:r>
            <a:endParaRPr lang="en-US">
              <a:solidFill>
                <a:srgbClr val="231F20"/>
              </a:solidFill>
              <a:effectLst/>
              <a:latin typeface="Helvetica" pitchFamily="2" charset="0"/>
            </a:endParaRPr>
          </a:p>
          <a:p>
            <a:endParaRPr lang="en-US"/>
          </a:p>
          <a:p>
            <a:r>
              <a:rPr lang="en-US"/>
              <a:t>Hyperandrogenism is a key feature in the pathophysiology of polycystic ovary syndrome (PCOS) and has synergistic effect with insulin resistance to induce the development. </a:t>
            </a:r>
            <a:r>
              <a:rPr lang="en-US" b="0" i="0" u="none" strike="noStrike">
                <a:solidFill>
                  <a:srgbClr val="333333"/>
                </a:solidFill>
                <a:effectLst/>
                <a:latin typeface="Cambria" panose="02040503050406030204" pitchFamily="18" charset="0"/>
              </a:rPr>
              <a:t>Hyperandrogenism, ovulatory dysfunction, aberrant gonadotropin‐releasing hormone (GnRH) pulsation and the resulting abnormal gonadotropin secretion, and insulin resistance comprise the vicious cycle that underpins the pathophysiology of PCOS. The abnormalities in the ovarian function of women with PCOS include the hypersecretion of androgens and ovulatory dysfunction, which causes PCOM. The hypersecretion of androgens is caused by intrinsic dysfunction of theca cells and/or the hypothalamus‐pituitary‐ovarian axis, while hyperandrogenism causes abnormal GnRH pulsation and gonadotropin secretion through the aberrant negative or positive feedback of progesterone and estrogen. The abnormal gonadotropin secretion in patients with PCOS is characterized by a high luteinizing hormone (LH)/follicle‐stimulating hormone (FSH) ratio, which induces ovarian dysfunction, including the hypersecretion of androgens. In addition, the high concentration of anti‐Müllerian hormone (AMH), which is secreted by the pre−/small antral follicles that accumulate in the ovaries of women with PCOS, further exacerbates the ovarian dysfunction by having deleterious effects on the follicular microenvironment and/or GnRH pulsation. Hyperandrogenism is further aggravated by hyperinsulinemia, which develops secondary to insulin resistance. Hyperinsulinemia causes an increase in androgen secretion by theca cells and an inhibition of the production of sex hormone‐binding globulin (SHBG) in the liver, thereby increasing the circulating concentration of bioactive free testosterone. Insulin resistance develops in tissues such as liver and muscle, and is associated with visceral adiposity and adipocyte dysfunction, which are exacerbated by hyperandrogenism</a:t>
            </a:r>
          </a:p>
          <a:p>
            <a:endParaRPr lang="en-US" b="0" i="0" u="none" strike="noStrike">
              <a:solidFill>
                <a:srgbClr val="333333"/>
              </a:solidFill>
              <a:effectLst/>
              <a:latin typeface="Cambria" panose="02040503050406030204" pitchFamily="18" charset="0"/>
            </a:endParaRPr>
          </a:p>
          <a:p>
            <a:endParaRPr lang="en-US" b="0" i="0" u="none" strike="noStrike">
              <a:solidFill>
                <a:srgbClr val="333333"/>
              </a:solidFill>
              <a:effectLst/>
              <a:latin typeface="Cambria" panose="02040503050406030204" pitchFamily="18" charset="0"/>
            </a:endParaRPr>
          </a:p>
          <a:p>
            <a:pPr algn="l"/>
            <a:r>
              <a:rPr lang="en-US" b="0" i="0" u="none" strike="noStrike">
                <a:effectLst/>
                <a:latin typeface="Verdana" panose="020B0604030504040204" pitchFamily="34" charset="0"/>
              </a:rPr>
              <a:t>1) Increased activity of the </a:t>
            </a:r>
            <a:r>
              <a:rPr lang="en-US" b="0" i="1" u="none" strike="noStrike">
                <a:effectLst/>
                <a:latin typeface="Verdana" panose="020B0604030504040204" pitchFamily="34" charset="0"/>
              </a:rPr>
              <a:t>GnRH pulse generator</a:t>
            </a:r>
            <a:r>
              <a:rPr lang="en-US" b="0" i="0" u="none" strike="noStrike">
                <a:effectLst/>
                <a:latin typeface="Verdana" panose="020B0604030504040204" pitchFamily="34" charset="0"/>
              </a:rPr>
              <a:t> stimulates central gonadotrophs and results in an increase in luteinizing hormone (LH) with a concomitant decrease in follicle-stimulating hormone (FSH) (8,9).</a:t>
            </a:r>
          </a:p>
          <a:p>
            <a:pPr algn="l"/>
            <a:r>
              <a:rPr lang="en-US" b="0" i="0" u="none" strike="noStrike">
                <a:effectLst/>
                <a:latin typeface="Verdana" panose="020B0604030504040204" pitchFamily="34" charset="0"/>
              </a:rPr>
              <a:t>2) LH stimulates theca cells of the ovaries to produce testosterone. Low FSH, on the other hand, results in less stimulation of the granulosa cell-mediated conversion of theca cell derived-testosterone into estrogens(10).</a:t>
            </a:r>
          </a:p>
          <a:p>
            <a:pPr algn="l"/>
            <a:r>
              <a:rPr lang="en-US" b="0" i="0" u="none" strike="noStrike">
                <a:effectLst/>
                <a:latin typeface="Verdana" panose="020B0604030504040204" pitchFamily="34" charset="0"/>
              </a:rPr>
              <a:t>3) Reduced levels of circulating sex hormone-binding globulin (SHBG)(11) worsens the degree of hyperandrogenemia, as well. Both hyperandrogenemia and hyperinsulinemia impair hepatic SHBG synthesis(12), and since SHBG binds more avidly to estrogens than it does androgens, low levels of circulating SHBG increases the free androgen to free estrogen ratio.</a:t>
            </a:r>
          </a:p>
          <a:p>
            <a:pPr algn="l"/>
            <a:r>
              <a:rPr lang="en-US" b="0" i="0" u="none" strike="noStrike">
                <a:effectLst/>
                <a:latin typeface="Verdana" panose="020B0604030504040204" pitchFamily="34" charset="0"/>
              </a:rPr>
              <a:t>4) Hyperandrogenemia impairs negative feedback effects of estrogen on the pituitary gonadotrophs, which results in unimpaired LH release and maintenance of a vicious cycle of hyperandrogenemia(13).</a:t>
            </a:r>
          </a:p>
          <a:p>
            <a:pPr algn="l"/>
            <a:r>
              <a:rPr lang="en-US" b="0" i="0" u="none" strike="noStrike">
                <a:effectLst/>
                <a:latin typeface="Verdana" panose="020B0604030504040204" pitchFamily="34" charset="0"/>
              </a:rPr>
              <a:t>5) Adrenal-derived androgens play a contributory role, although the mechanisms are incompletely understood(14).</a:t>
            </a:r>
          </a:p>
          <a:p>
            <a:endParaRPr lang="en-US"/>
          </a:p>
        </p:txBody>
      </p:sp>
      <p:sp>
        <p:nvSpPr>
          <p:cNvPr id="4" name="Slide Number Placeholder 3"/>
          <p:cNvSpPr>
            <a:spLocks noGrp="1"/>
          </p:cNvSpPr>
          <p:nvPr>
            <p:ph type="sldNum" sz="quarter" idx="5"/>
          </p:nvPr>
        </p:nvSpPr>
        <p:spPr/>
        <p:txBody>
          <a:bodyPr/>
          <a:lstStyle/>
          <a:p>
            <a:fld id="{4250963F-0A34-3144-B073-7C3D80432BDC}" type="slidenum">
              <a:rPr lang="en-US" smtClean="0"/>
              <a:t>34</a:t>
            </a:fld>
            <a:endParaRPr lang="en-US"/>
          </a:p>
        </p:txBody>
      </p:sp>
    </p:spTree>
    <p:extLst>
      <p:ext uri="{BB962C8B-B14F-4D97-AF65-F5344CB8AC3E}">
        <p14:creationId xmlns:p14="http://schemas.microsoft.com/office/powerpoint/2010/main" val="10178073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err="1">
                <a:effectLst/>
                <a:latin typeface="Helvetica" pitchFamily="2" charset="0"/>
              </a:rPr>
              <a:t>desogestrel</a:t>
            </a:r>
            <a:r>
              <a:rPr lang="en-US" i="1">
                <a:effectLst/>
                <a:latin typeface="Helvetica" pitchFamily="2" charset="0"/>
              </a:rPr>
              <a:t>, </a:t>
            </a:r>
            <a:r>
              <a:rPr lang="en-US" i="1" err="1">
                <a:effectLst/>
                <a:latin typeface="Helvetica" pitchFamily="2" charset="0"/>
              </a:rPr>
              <a:t>gestodene</a:t>
            </a:r>
            <a:r>
              <a:rPr lang="en-US" i="1">
                <a:effectLst/>
                <a:latin typeface="Helvetica" pitchFamily="2" charset="0"/>
              </a:rPr>
              <a:t>,</a:t>
            </a:r>
            <a:endParaRPr lang="en-US">
              <a:effectLst/>
              <a:latin typeface="Helvetica" pitchFamily="2" charset="0"/>
            </a:endParaRPr>
          </a:p>
          <a:p>
            <a:r>
              <a:rPr lang="en-US" i="1">
                <a:effectLst/>
                <a:latin typeface="Helvetica" pitchFamily="2" charset="0"/>
              </a:rPr>
              <a:t>and </a:t>
            </a:r>
            <a:r>
              <a:rPr lang="en-US" i="1" err="1">
                <a:effectLst/>
                <a:latin typeface="Helvetica" pitchFamily="2" charset="0"/>
              </a:rPr>
              <a:t>drospirenone</a:t>
            </a:r>
            <a:endParaRPr lang="en-US">
              <a:effectLst/>
              <a:latin typeface="Helvetica" pitchFamily="2" charset="0"/>
            </a:endParaRPr>
          </a:p>
          <a:p>
            <a:r>
              <a:rPr lang="en-US" i="1" err="1">
                <a:effectLst/>
                <a:latin typeface="Helvetica" pitchFamily="2" charset="0"/>
              </a:rPr>
              <a:t>desogestrel</a:t>
            </a:r>
            <a:r>
              <a:rPr lang="en-US" i="1">
                <a:effectLst/>
                <a:latin typeface="Helvetica" pitchFamily="2" charset="0"/>
              </a:rPr>
              <a:t>, </a:t>
            </a:r>
            <a:r>
              <a:rPr lang="en-US" i="1" err="1">
                <a:effectLst/>
                <a:latin typeface="Helvetica" pitchFamily="2" charset="0"/>
              </a:rPr>
              <a:t>gestodene</a:t>
            </a:r>
            <a:r>
              <a:rPr lang="en-US" i="1">
                <a:effectLst/>
                <a:latin typeface="Helvetica" pitchFamily="2" charset="0"/>
              </a:rPr>
              <a:t>,</a:t>
            </a:r>
            <a:endParaRPr lang="en-US">
              <a:effectLst/>
              <a:latin typeface="Helvetica" pitchFamily="2" charset="0"/>
            </a:endParaRPr>
          </a:p>
          <a:p>
            <a:r>
              <a:rPr lang="en-US" i="1">
                <a:effectLst/>
                <a:latin typeface="Helvetica" pitchFamily="2" charset="0"/>
              </a:rPr>
              <a:t>and </a:t>
            </a:r>
            <a:r>
              <a:rPr lang="en-US" i="1" err="1">
                <a:effectLst/>
                <a:latin typeface="Helvetica" pitchFamily="2" charset="0"/>
              </a:rPr>
              <a:t>drospirenone</a:t>
            </a:r>
            <a:endParaRPr lang="en-US">
              <a:effectLst/>
              <a:latin typeface="Helvetica" pitchFamily="2" charset="0"/>
            </a:endParaRPr>
          </a:p>
          <a:p>
            <a:endParaRPr lang="en-US"/>
          </a:p>
        </p:txBody>
      </p:sp>
      <p:sp>
        <p:nvSpPr>
          <p:cNvPr id="4" name="Slide Number Placeholder 3"/>
          <p:cNvSpPr>
            <a:spLocks noGrp="1"/>
          </p:cNvSpPr>
          <p:nvPr>
            <p:ph type="sldNum" sz="quarter" idx="5"/>
          </p:nvPr>
        </p:nvSpPr>
        <p:spPr/>
        <p:txBody>
          <a:bodyPr/>
          <a:lstStyle/>
          <a:p>
            <a:fld id="{4250963F-0A34-3144-B073-7C3D80432BDC}" type="slidenum">
              <a:rPr lang="en-US" smtClean="0"/>
              <a:t>35</a:t>
            </a:fld>
            <a:endParaRPr lang="en-US"/>
          </a:p>
        </p:txBody>
      </p:sp>
    </p:spTree>
    <p:extLst>
      <p:ext uri="{BB962C8B-B14F-4D97-AF65-F5344CB8AC3E}">
        <p14:creationId xmlns:p14="http://schemas.microsoft.com/office/powerpoint/2010/main" val="34979285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50963F-0A34-3144-B073-7C3D80432BDC}" type="slidenum">
              <a:rPr lang="en-US" smtClean="0"/>
              <a:t>3</a:t>
            </a:fld>
            <a:endParaRPr lang="en-US"/>
          </a:p>
        </p:txBody>
      </p:sp>
    </p:spTree>
    <p:extLst>
      <p:ext uri="{BB962C8B-B14F-4D97-AF65-F5344CB8AC3E}">
        <p14:creationId xmlns:p14="http://schemas.microsoft.com/office/powerpoint/2010/main" val="37679301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Biochemical hyperandrogenism is common in PCOS patients (60%). Assess with total testosterone, free testosterone, or free androgen index (total testosterone/SHBG x 100). Normal tests may lead to DHEA-S and androstenedione testing, but diagnosis yield is limited.
Combined hormonal contraceptives (CHCs) affect androgen levels by increasing SHBG and altering gonadotropin-dependent androgen production. This can cause false negatives. Discontinue CHCs for three months before testing if biochemical evidence is crucial.
Consider thyroid dysfunction during androgen evaluation. Treat the disorder and reassess PCOS diagnosis. Total and free testosterone are usually mildly elevated in PCOS patients. Markedly elevated values suggest ovarian or adrenal neoplasm. </a:t>
            </a:r>
          </a:p>
          <a:p>
            <a:endParaRPr lang="en-US"/>
          </a:p>
          <a:p>
            <a:endParaRPr lang="en-US"/>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fld id="{4250963F-0A34-3144-B073-7C3D80432BDC}" type="slidenum">
              <a:rPr lang="en-US" smtClean="0"/>
              <a:t>36</a:t>
            </a:fld>
            <a:endParaRPr lang="en-US"/>
          </a:p>
        </p:txBody>
      </p:sp>
    </p:spTree>
    <p:extLst>
      <p:ext uri="{BB962C8B-B14F-4D97-AF65-F5344CB8AC3E}">
        <p14:creationId xmlns:p14="http://schemas.microsoft.com/office/powerpoint/2010/main" val="3943283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This is the classic 'String of Pearls' sign. &gt;12 follicles (2-9mm) or increased ovarian volume.</a:t>
            </a:r>
            <a:endParaRPr lang="en-US"/>
          </a:p>
        </p:txBody>
      </p:sp>
      <p:sp>
        <p:nvSpPr>
          <p:cNvPr id="4" name="Slide Number Placeholder 3"/>
          <p:cNvSpPr>
            <a:spLocks noGrp="1"/>
          </p:cNvSpPr>
          <p:nvPr>
            <p:ph type="sldNum" sz="quarter" idx="5"/>
          </p:nvPr>
        </p:nvSpPr>
        <p:spPr/>
        <p:txBody>
          <a:bodyPr/>
          <a:lstStyle/>
          <a:p>
            <a:fld id="{4250963F-0A34-3144-B073-7C3D80432BDC}" type="slidenum">
              <a:rPr lang="en-US" smtClean="0"/>
              <a:t>37</a:t>
            </a:fld>
            <a:endParaRPr lang="en-US"/>
          </a:p>
        </p:txBody>
      </p:sp>
    </p:spTree>
    <p:extLst>
      <p:ext uri="{BB962C8B-B14F-4D97-AF65-F5344CB8AC3E}">
        <p14:creationId xmlns:p14="http://schemas.microsoft.com/office/powerpoint/2010/main" val="3087614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D979D9-01E0-96FD-2256-3F67B7CC83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55B337-D69A-F248-135C-A631002155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BF8B54-E490-D794-8361-4F838D0321A9}"/>
              </a:ext>
            </a:extLst>
          </p:cNvPr>
          <p:cNvSpPr>
            <a:spLocks noGrp="1"/>
          </p:cNvSpPr>
          <p:nvPr>
            <p:ph type="body" idx="1"/>
          </p:nvPr>
        </p:nvSpPr>
        <p:spPr/>
        <p:txBody>
          <a:bodyPr/>
          <a:lstStyle/>
          <a:p>
            <a:endParaRPr lang="en-US"/>
          </a:p>
          <a:p>
            <a:endParaRPr lang="en-US"/>
          </a:p>
          <a:p>
            <a:endParaRPr lang="en-US"/>
          </a:p>
          <a:p>
            <a:endParaRPr lang="en-US"/>
          </a:p>
          <a:p>
            <a:endParaRPr lang="en-US"/>
          </a:p>
        </p:txBody>
      </p:sp>
      <p:sp>
        <p:nvSpPr>
          <p:cNvPr id="4" name="Slide Number Placeholder 3">
            <a:extLst>
              <a:ext uri="{FF2B5EF4-FFF2-40B4-BE49-F238E27FC236}">
                <a16:creationId xmlns:a16="http://schemas.microsoft.com/office/drawing/2014/main" id="{D82C7D64-05B3-FB8D-E284-17A225E765D9}"/>
              </a:ext>
            </a:extLst>
          </p:cNvPr>
          <p:cNvSpPr>
            <a:spLocks noGrp="1"/>
          </p:cNvSpPr>
          <p:nvPr>
            <p:ph type="sldNum" sz="quarter" idx="5"/>
          </p:nvPr>
        </p:nvSpPr>
        <p:spPr/>
        <p:txBody>
          <a:bodyPr/>
          <a:lstStyle/>
          <a:p>
            <a:fld id="{4250963F-0A34-3144-B073-7C3D80432BDC}" type="slidenum">
              <a:rPr lang="en-US" smtClean="0"/>
              <a:t>38</a:t>
            </a:fld>
            <a:endParaRPr lang="en-US"/>
          </a:p>
        </p:txBody>
      </p:sp>
    </p:spTree>
    <p:extLst>
      <p:ext uri="{BB962C8B-B14F-4D97-AF65-F5344CB8AC3E}">
        <p14:creationId xmlns:p14="http://schemas.microsoft.com/office/powerpoint/2010/main" val="1049909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0000"/>
                </a:solidFill>
                <a:effectLst/>
                <a:latin typeface="Times"/>
              </a:rPr>
              <a:t>Prospective 8-week dietary intervention using an ad libitum low starch/low dairy diet</a:t>
            </a:r>
          </a:p>
          <a:p>
            <a:r>
              <a:rPr lang="en-US">
                <a:solidFill>
                  <a:srgbClr val="000000"/>
                </a:solidFill>
                <a:effectLst/>
                <a:latin typeface="Times"/>
              </a:rPr>
              <a:t>in 24 overweight and obese women (BMI ≥ 25 kg/m2 and ≤ 45 kg/m2) with PCOS. </a:t>
            </a:r>
          </a:p>
          <a:p>
            <a:r>
              <a:rPr lang="en-US">
                <a:solidFill>
                  <a:srgbClr val="000000"/>
                </a:solidFill>
                <a:effectLst/>
                <a:latin typeface="Times"/>
              </a:rPr>
              <a:t>An 8-week low-starch/low-dairy diet resulted in weight loss, improved insulin</a:t>
            </a:r>
          </a:p>
          <a:p>
            <a:r>
              <a:rPr lang="en-US">
                <a:solidFill>
                  <a:srgbClr val="000000"/>
                </a:solidFill>
                <a:effectLst/>
                <a:latin typeface="Times"/>
              </a:rPr>
              <a:t>sensitivity and reduced testosterone in women with PCOS.</a:t>
            </a:r>
          </a:p>
          <a:p>
            <a:endParaRPr lang="en-US"/>
          </a:p>
          <a:p>
            <a:r>
              <a:rPr lang="en-US" sz="1200" b="0" i="0" kern="1200">
                <a:solidFill>
                  <a:schemeClr val="tx1"/>
                </a:solidFill>
                <a:effectLst/>
                <a:latin typeface="+mn-lt"/>
                <a:ea typeface="+mn-ea"/>
                <a:cs typeface="+mn-cs"/>
              </a:rPr>
              <a:t>Weight loss of just 5-10% can restore spontaneous ovulation. This is the first line. Metformin helps with insulin resistance and can regulate cycles, but it's not a standalone fertility drug</a:t>
            </a:r>
            <a:endParaRPr lang="en-US"/>
          </a:p>
        </p:txBody>
      </p:sp>
      <p:sp>
        <p:nvSpPr>
          <p:cNvPr id="4" name="Slide Number Placeholder 3"/>
          <p:cNvSpPr>
            <a:spLocks noGrp="1"/>
          </p:cNvSpPr>
          <p:nvPr>
            <p:ph type="sldNum" sz="quarter" idx="5"/>
          </p:nvPr>
        </p:nvSpPr>
        <p:spPr/>
        <p:txBody>
          <a:bodyPr/>
          <a:lstStyle/>
          <a:p>
            <a:fld id="{4250963F-0A34-3144-B073-7C3D80432BDC}" type="slidenum">
              <a:rPr lang="en-US" smtClean="0"/>
              <a:t>39</a:t>
            </a:fld>
            <a:endParaRPr lang="en-US"/>
          </a:p>
        </p:txBody>
      </p:sp>
    </p:spTree>
    <p:extLst>
      <p:ext uri="{BB962C8B-B14F-4D97-AF65-F5344CB8AC3E}">
        <p14:creationId xmlns:p14="http://schemas.microsoft.com/office/powerpoint/2010/main" val="1931437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a:solidFill>
                  <a:schemeClr val="tx1"/>
                </a:solidFill>
                <a:effectLst/>
                <a:latin typeface="+mn-lt"/>
                <a:ea typeface="+mn-ea"/>
                <a:cs typeface="+mn-cs"/>
              </a:rPr>
              <a:t>Before starting </a:t>
            </a:r>
            <a:r>
              <a:rPr lang="en-US" sz="1200" b="0" i="0" kern="1200">
                <a:solidFill>
                  <a:schemeClr val="tx1"/>
                </a:solidFill>
                <a:effectLst/>
                <a:latin typeface="+mn-lt"/>
                <a:ea typeface="+mn-ea"/>
                <a:cs typeface="+mn-cs"/>
              </a:rPr>
              <a:t>–</a:t>
            </a:r>
            <a:r>
              <a:rPr lang="en-US" sz="1200" b="1" i="0"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As with any ovulation induction agent, one must confirm that the patient is not pregnant before starting therapy. Thus, we suggest a blood pregnancy test before administering </a:t>
            </a:r>
            <a:r>
              <a:rPr lang="en-US" sz="1200" b="0" i="0" u="none" strike="noStrike" kern="1200">
                <a:solidFill>
                  <a:schemeClr val="tx1"/>
                </a:solidFill>
                <a:effectLst/>
                <a:latin typeface="+mn-lt"/>
                <a:ea typeface="+mn-ea"/>
                <a:cs typeface="+mn-cs"/>
                <a:hlinkClick r:id="rId3"/>
              </a:rPr>
              <a:t>letrozole</a:t>
            </a:r>
            <a:r>
              <a:rPr lang="en-US" sz="1200" b="0" i="0" kern="1200">
                <a:solidFill>
                  <a:schemeClr val="tx1"/>
                </a:solidFill>
                <a:effectLst/>
                <a:latin typeface="+mn-lt"/>
                <a:ea typeface="+mn-ea"/>
                <a:cs typeface="+mn-cs"/>
              </a:rPr>
              <a:t>. Based on the half-life of letrozole, administration in the early follicular phase should result in clearance of letrozole before implantation takes place. </a:t>
            </a:r>
          </a:p>
          <a:p>
            <a:r>
              <a:rPr lang="en-US" sz="1200" b="0" i="0" kern="1200">
                <a:solidFill>
                  <a:schemeClr val="tx1"/>
                </a:solidFill>
                <a:effectLst/>
                <a:latin typeface="+mn-lt"/>
                <a:ea typeface="+mn-ea"/>
                <a:cs typeface="+mn-cs"/>
              </a:rPr>
              <a:t>●</a:t>
            </a:r>
            <a:r>
              <a:rPr lang="en-US" sz="1200" b="1" i="0" kern="1200">
                <a:solidFill>
                  <a:schemeClr val="tx1"/>
                </a:solidFill>
                <a:effectLst/>
                <a:latin typeface="+mn-lt"/>
                <a:ea typeface="+mn-ea"/>
                <a:cs typeface="+mn-cs"/>
              </a:rPr>
              <a:t>Initial dose</a:t>
            </a:r>
            <a:r>
              <a:rPr lang="en-US" sz="1200" b="0" i="0" kern="1200">
                <a:solidFill>
                  <a:schemeClr val="tx1"/>
                </a:solidFill>
                <a:effectLst/>
                <a:latin typeface="+mn-lt"/>
                <a:ea typeface="+mn-ea"/>
                <a:cs typeface="+mn-cs"/>
              </a:rPr>
              <a:t> – The starting dose is 2.5 mg/day, cycle days 3 to 7, following a spontaneous menses or progestin-induced bleed. </a:t>
            </a:r>
          </a:p>
          <a:p>
            <a:r>
              <a:rPr lang="en-US" sz="1200" b="0" i="0" kern="1200">
                <a:solidFill>
                  <a:schemeClr val="tx1"/>
                </a:solidFill>
                <a:effectLst/>
                <a:latin typeface="+mn-lt"/>
                <a:ea typeface="+mn-ea"/>
                <a:cs typeface="+mn-cs"/>
              </a:rPr>
              <a:t>•</a:t>
            </a:r>
            <a:r>
              <a:rPr lang="en-US" sz="1200" b="1" i="0" kern="1200">
                <a:solidFill>
                  <a:schemeClr val="tx1"/>
                </a:solidFill>
                <a:effectLst/>
                <a:latin typeface="+mn-lt"/>
                <a:ea typeface="+mn-ea"/>
                <a:cs typeface="+mn-cs"/>
              </a:rPr>
              <a:t>Ovulatory cycle, no pregnancy</a:t>
            </a:r>
            <a:r>
              <a:rPr lang="en-US" sz="1200" b="0" i="0" kern="1200">
                <a:solidFill>
                  <a:schemeClr val="tx1"/>
                </a:solidFill>
                <a:effectLst/>
                <a:latin typeface="+mn-lt"/>
                <a:ea typeface="+mn-ea"/>
                <a:cs typeface="+mn-cs"/>
              </a:rPr>
              <a:t> – If the cycle is ovulatory, but pregnancy has not occurred, the same dose should be used in the next cycle. </a:t>
            </a:r>
          </a:p>
          <a:p>
            <a:r>
              <a:rPr lang="en-US" sz="1200" b="0" i="0" kern="1200">
                <a:solidFill>
                  <a:schemeClr val="tx1"/>
                </a:solidFill>
                <a:effectLst/>
                <a:latin typeface="+mn-lt"/>
                <a:ea typeface="+mn-ea"/>
                <a:cs typeface="+mn-cs"/>
              </a:rPr>
              <a:t>•</a:t>
            </a:r>
            <a:r>
              <a:rPr lang="en-US" sz="1200" b="1" i="0" kern="1200">
                <a:solidFill>
                  <a:schemeClr val="tx1"/>
                </a:solidFill>
                <a:effectLst/>
                <a:latin typeface="+mn-lt"/>
                <a:ea typeface="+mn-ea"/>
                <a:cs typeface="+mn-cs"/>
              </a:rPr>
              <a:t>Anovulatory cycle </a:t>
            </a:r>
            <a:r>
              <a:rPr lang="en-US" sz="1200" b="0" i="0" kern="1200">
                <a:solidFill>
                  <a:schemeClr val="tx1"/>
                </a:solidFill>
                <a:effectLst/>
                <a:latin typeface="+mn-lt"/>
                <a:ea typeface="+mn-ea"/>
                <a:cs typeface="+mn-cs"/>
              </a:rPr>
              <a:t>– If ovulation does not occur or if multiple follicular development is desired, the dose may be increased to 5 mg/day, cycle days 3 to 7. The dose can be further increased to 7.5 mg if necessary. In women with PCOS failing to respond to </a:t>
            </a:r>
            <a:r>
              <a:rPr lang="en-US" sz="1200" b="0" i="0" u="none" strike="noStrike" kern="1200">
                <a:solidFill>
                  <a:schemeClr val="tx1"/>
                </a:solidFill>
                <a:effectLst/>
                <a:latin typeface="+mn-lt"/>
                <a:ea typeface="+mn-ea"/>
                <a:cs typeface="+mn-cs"/>
                <a:hlinkClick r:id="rId3"/>
              </a:rPr>
              <a:t>letrozole</a:t>
            </a:r>
            <a:r>
              <a:rPr lang="en-US" sz="1200" b="0" i="0" kern="1200">
                <a:solidFill>
                  <a:schemeClr val="tx1"/>
                </a:solidFill>
                <a:effectLst/>
                <a:latin typeface="+mn-lt"/>
                <a:ea typeface="+mn-ea"/>
                <a:cs typeface="+mn-cs"/>
              </a:rPr>
              <a:t> five days regimen may respond to an extended regimen of 10 days [</a:t>
            </a:r>
            <a:r>
              <a:rPr lang="en-US" sz="1200" b="0" i="0" u="none" strike="noStrike" kern="1200">
                <a:solidFill>
                  <a:schemeClr val="tx1"/>
                </a:solidFill>
                <a:effectLst/>
                <a:latin typeface="+mn-lt"/>
                <a:ea typeface="+mn-ea"/>
                <a:cs typeface="+mn-cs"/>
                <a:hlinkClick r:id="rId4"/>
              </a:rPr>
              <a:t>20</a:t>
            </a:r>
            <a:r>
              <a:rPr lang="en-US" sz="1200" b="0" i="0" kern="1200">
                <a:solidFill>
                  <a:schemeClr val="tx1"/>
                </a:solidFill>
                <a:effectLst/>
                <a:latin typeface="+mn-lt"/>
                <a:ea typeface="+mn-ea"/>
                <a:cs typeface="+mn-cs"/>
              </a:rPr>
              <a:t>].</a:t>
            </a:r>
          </a:p>
          <a:p>
            <a:r>
              <a:rPr lang="en-US" sz="1200" b="0" i="0" kern="1200">
                <a:solidFill>
                  <a:schemeClr val="tx1"/>
                </a:solidFill>
                <a:effectLst/>
                <a:latin typeface="+mn-lt"/>
                <a:ea typeface="+mn-ea"/>
                <a:cs typeface="+mn-cs"/>
              </a:rPr>
              <a:t>Higher doses (7.5 mg) appear to be associated with a thinning of the endometrium similar to that seen with </a:t>
            </a:r>
            <a:r>
              <a:rPr lang="en-US" sz="1200" b="0" i="0" u="none" strike="noStrike" kern="1200" err="1">
                <a:solidFill>
                  <a:schemeClr val="tx1"/>
                </a:solidFill>
                <a:effectLst/>
                <a:latin typeface="+mn-lt"/>
                <a:ea typeface="+mn-ea"/>
                <a:cs typeface="+mn-cs"/>
                <a:hlinkClick r:id="rId5"/>
              </a:rPr>
              <a:t>clomiphene</a:t>
            </a:r>
            <a:r>
              <a:rPr lang="en-US" sz="1200" b="0" i="0" kern="1200" err="1">
                <a:solidFill>
                  <a:schemeClr val="tx1"/>
                </a:solidFill>
                <a:effectLst/>
                <a:latin typeface="+mn-lt"/>
                <a:ea typeface="+mn-ea"/>
                <a:cs typeface="+mn-cs"/>
              </a:rPr>
              <a:t>citrate</a:t>
            </a:r>
            <a:r>
              <a:rPr lang="en-US" sz="1200" b="0" i="0" kern="1200">
                <a:solidFill>
                  <a:schemeClr val="tx1"/>
                </a:solidFill>
                <a:effectLst/>
                <a:latin typeface="+mn-lt"/>
                <a:ea typeface="+mn-ea"/>
                <a:cs typeface="+mn-cs"/>
              </a:rPr>
              <a:t> [</a:t>
            </a:r>
            <a:r>
              <a:rPr lang="en-US" sz="1200" b="0" i="0" u="none" strike="noStrike" kern="1200">
                <a:solidFill>
                  <a:schemeClr val="tx1"/>
                </a:solidFill>
                <a:effectLst/>
                <a:latin typeface="+mn-lt"/>
                <a:ea typeface="+mn-ea"/>
                <a:cs typeface="+mn-cs"/>
                <a:hlinkClick r:id="rId6"/>
              </a:rPr>
              <a:t>11</a:t>
            </a:r>
            <a:r>
              <a:rPr lang="en-US" sz="1200" b="0" i="0" kern="1200">
                <a:solidFill>
                  <a:schemeClr val="tx1"/>
                </a:solidFill>
                <a:effectLst/>
                <a:latin typeface="+mn-lt"/>
                <a:ea typeface="+mn-ea"/>
                <a:cs typeface="+mn-cs"/>
              </a:rPr>
              <a:t>]. Two proof-of-concept studies have reported that a single-dose regimen (20 mg) may also be effective [</a:t>
            </a:r>
            <a:r>
              <a:rPr lang="en-US" sz="1200" b="0" i="0" u="none" strike="noStrike" kern="1200">
                <a:solidFill>
                  <a:schemeClr val="tx1"/>
                </a:solidFill>
                <a:effectLst/>
                <a:latin typeface="+mn-lt"/>
                <a:ea typeface="+mn-ea"/>
                <a:cs typeface="+mn-cs"/>
                <a:hlinkClick r:id="rId7"/>
              </a:rPr>
              <a:t>21,22</a:t>
            </a:r>
            <a:r>
              <a:rPr lang="en-US" sz="1200" b="0" i="0" kern="1200">
                <a:solidFill>
                  <a:schemeClr val="tx1"/>
                </a:solidFill>
                <a:effectLst/>
                <a:latin typeface="+mn-lt"/>
                <a:ea typeface="+mn-ea"/>
                <a:cs typeface="+mn-cs"/>
              </a:rPr>
              <a:t>], but we do not suggest this approach at this time, as data are limited and further studies are underway.</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a:br>
            <a:r>
              <a:rPr lang="en-US" sz="1200" b="1" i="0" kern="1200">
                <a:solidFill>
                  <a:schemeClr val="tx1"/>
                </a:solidFill>
                <a:effectLst/>
                <a:latin typeface="+mn-lt"/>
                <a:ea typeface="+mn-ea"/>
                <a:cs typeface="+mn-cs"/>
              </a:rPr>
              <a:t>Medroxyprogesterone Acetate (Provera)</a:t>
            </a:r>
            <a:r>
              <a:rPr lang="en-US" sz="1200" b="0" i="0" kern="1200">
                <a:solidFill>
                  <a:schemeClr val="tx1"/>
                </a:solidFill>
                <a:effectLst/>
                <a:latin typeface="+mn-lt"/>
                <a:ea typeface="+mn-ea"/>
                <a:cs typeface="+mn-cs"/>
              </a:rPr>
              <a:t>: 10 mg taken orally once daily for 5-10 days.</a:t>
            </a:r>
          </a:p>
          <a:p>
            <a:endParaRPr lang="en-US"/>
          </a:p>
        </p:txBody>
      </p:sp>
      <p:sp>
        <p:nvSpPr>
          <p:cNvPr id="4" name="Slide Number Placeholder 3"/>
          <p:cNvSpPr>
            <a:spLocks noGrp="1"/>
          </p:cNvSpPr>
          <p:nvPr>
            <p:ph type="sldNum" sz="quarter" idx="5"/>
          </p:nvPr>
        </p:nvSpPr>
        <p:spPr/>
        <p:txBody>
          <a:bodyPr/>
          <a:lstStyle/>
          <a:p>
            <a:fld id="{4250963F-0A34-3144-B073-7C3D80432BDC}" type="slidenum">
              <a:rPr lang="en-US" smtClean="0"/>
              <a:t>40</a:t>
            </a:fld>
            <a:endParaRPr lang="en-US"/>
          </a:p>
        </p:txBody>
      </p:sp>
    </p:spTree>
    <p:extLst>
      <p:ext uri="{BB962C8B-B14F-4D97-AF65-F5344CB8AC3E}">
        <p14:creationId xmlns:p14="http://schemas.microsoft.com/office/powerpoint/2010/main" val="21986893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first-line treatment for hirsutism is a combined oral contraceptive (OCP). Estrogen increases sex-binding hormone globulin (SHBG), decreasing free testosterone. Estrogen and progestins decrease luteinizing hormone (LH), reducing ovarian androgen production. OCPs also decrease adrenal DHEAS production and inhibit 5-alpha reductase at the skin. However, the ring and patch avoid first-pass metabolism, so they aren’t ideal for patients with excessive hair growth. A second-line option is spironolactone, an aldosterone antagonist that blocks androgens at hair follicles. It completes with sex hormone-binding globulin (SHBG) for androgen receptor binding. Unfortunately, it can increase menstrual frequency, so caution should be exercised.</a:t>
            </a:r>
          </a:p>
        </p:txBody>
      </p:sp>
      <p:sp>
        <p:nvSpPr>
          <p:cNvPr id="4" name="Slide Number Placeholder 3"/>
          <p:cNvSpPr>
            <a:spLocks noGrp="1"/>
          </p:cNvSpPr>
          <p:nvPr>
            <p:ph type="sldNum" sz="quarter" idx="5"/>
          </p:nvPr>
        </p:nvSpPr>
        <p:spPr/>
        <p:txBody>
          <a:bodyPr/>
          <a:lstStyle/>
          <a:p>
            <a:fld id="{4250963F-0A34-3144-B073-7C3D80432BDC}" type="slidenum">
              <a:rPr lang="en-US" smtClean="0"/>
              <a:t>41</a:t>
            </a:fld>
            <a:endParaRPr lang="en-US"/>
          </a:p>
        </p:txBody>
      </p:sp>
    </p:spTree>
    <p:extLst>
      <p:ext uri="{BB962C8B-B14F-4D97-AF65-F5344CB8AC3E}">
        <p14:creationId xmlns:p14="http://schemas.microsoft.com/office/powerpoint/2010/main" val="25592898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C52293-4EAD-D894-FECE-78F9516A12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F18E55-DA2B-8A49-6F1A-9204E0824A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69B2FC-925B-3DB8-C28D-6116049DA1AF}"/>
              </a:ext>
            </a:extLst>
          </p:cNvPr>
          <p:cNvSpPr>
            <a:spLocks noGrp="1"/>
          </p:cNvSpPr>
          <p:nvPr>
            <p:ph type="body" idx="1"/>
          </p:nvPr>
        </p:nvSpPr>
        <p:spPr/>
        <p:txBody>
          <a:bodyPr/>
          <a:lstStyle/>
          <a:p>
            <a:r>
              <a:rPr lang="en-US"/>
              <a:t>The first-line treatment for hirsutism is a combined oral contraceptive (OCP). Estrogen increases sex-binding hormone globulin (SHBG), decreasing free testosterone. Estrogen and progestins decrease luteinizing hormone (LH), reducing ovarian androgen production. OCPs also decrease adrenal DHEAS production and inhibit 5-alpha reductase at the skin. However, the ring and patch avoid first-pass metabolism, so they aren’t ideal for patients with excessive hair growth. A second-line option is spironolactone, an aldosterone antagonist that blocks androgens at hair follicles. It completes with sex hormone-binding globulin (SHBG) for androgen receptor binding. Unfortunately, it can increase menstrual frequency, so caution should be exercised.</a:t>
            </a:r>
          </a:p>
        </p:txBody>
      </p:sp>
      <p:sp>
        <p:nvSpPr>
          <p:cNvPr id="4" name="Slide Number Placeholder 3">
            <a:extLst>
              <a:ext uri="{FF2B5EF4-FFF2-40B4-BE49-F238E27FC236}">
                <a16:creationId xmlns:a16="http://schemas.microsoft.com/office/drawing/2014/main" id="{826D3AD5-5CCF-617A-4219-8AA44A70CC1A}"/>
              </a:ext>
            </a:extLst>
          </p:cNvPr>
          <p:cNvSpPr>
            <a:spLocks noGrp="1"/>
          </p:cNvSpPr>
          <p:nvPr>
            <p:ph type="sldNum" sz="quarter" idx="5"/>
          </p:nvPr>
        </p:nvSpPr>
        <p:spPr/>
        <p:txBody>
          <a:bodyPr/>
          <a:lstStyle/>
          <a:p>
            <a:fld id="{4250963F-0A34-3144-B073-7C3D80432BDC}" type="slidenum">
              <a:rPr lang="en-US" smtClean="0"/>
              <a:t>43</a:t>
            </a:fld>
            <a:endParaRPr lang="en-US"/>
          </a:p>
        </p:txBody>
      </p:sp>
    </p:spTree>
    <p:extLst>
      <p:ext uri="{BB962C8B-B14F-4D97-AF65-F5344CB8AC3E}">
        <p14:creationId xmlns:p14="http://schemas.microsoft.com/office/powerpoint/2010/main" val="7608273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effectLst/>
                <a:latin typeface="Helvetica" pitchFamily="2" charset="0"/>
              </a:rPr>
              <a:t>Long-term complications such as hypertension, impaired glucose</a:t>
            </a:r>
            <a:r>
              <a:rPr lang="en-US" i="0">
                <a:effectLst/>
                <a:latin typeface="Helvetica" pitchFamily="2" charset="0"/>
              </a:rPr>
              <a:t> </a:t>
            </a:r>
            <a:r>
              <a:rPr lang="en-US" i="1">
                <a:effectLst/>
                <a:latin typeface="Helvetica" pitchFamily="2" charset="0"/>
              </a:rPr>
              <a:t>tolerance, type 2 diabetes, metabolic syndrome, non-alcoholic</a:t>
            </a:r>
            <a:r>
              <a:rPr lang="en-US" i="0">
                <a:effectLst/>
                <a:latin typeface="Helvetica" pitchFamily="2" charset="0"/>
              </a:rPr>
              <a:t> </a:t>
            </a:r>
            <a:r>
              <a:rPr lang="en-US" i="1">
                <a:effectLst/>
                <a:latin typeface="Helvetica" pitchFamily="2" charset="0"/>
              </a:rPr>
              <a:t>fatty liver disease, depression, anxiety, obstructive sleep apnea</a:t>
            </a:r>
            <a:r>
              <a:rPr lang="en-US" i="0">
                <a:effectLst/>
                <a:latin typeface="Helvetica" pitchFamily="2" charset="0"/>
              </a:rPr>
              <a:t> </a:t>
            </a:r>
            <a:r>
              <a:rPr lang="en-US" i="1">
                <a:effectLst/>
                <a:latin typeface="Helvetica" pitchFamily="2" charset="0"/>
              </a:rPr>
              <a:t>and cardiovascular disease (i.e., ischemic heart disease, myocardial</a:t>
            </a:r>
            <a:r>
              <a:rPr lang="en-US" i="0">
                <a:effectLst/>
                <a:latin typeface="Helvetica" pitchFamily="2" charset="0"/>
              </a:rPr>
              <a:t> </a:t>
            </a:r>
            <a:r>
              <a:rPr lang="en-US" i="1">
                <a:effectLst/>
                <a:latin typeface="Helvetica" pitchFamily="2" charset="0"/>
              </a:rPr>
              <a:t>infarction and cardiovascular mortality)</a:t>
            </a:r>
            <a:endParaRPr lang="en-US">
              <a:effectLst/>
              <a:latin typeface="Helvetica" pitchFamily="2" charset="0"/>
            </a:endParaRPr>
          </a:p>
          <a:p>
            <a:endParaRPr lang="en-US"/>
          </a:p>
        </p:txBody>
      </p:sp>
      <p:sp>
        <p:nvSpPr>
          <p:cNvPr id="4" name="Slide Number Placeholder 3"/>
          <p:cNvSpPr>
            <a:spLocks noGrp="1"/>
          </p:cNvSpPr>
          <p:nvPr>
            <p:ph type="sldNum" sz="quarter" idx="5"/>
          </p:nvPr>
        </p:nvSpPr>
        <p:spPr/>
        <p:txBody>
          <a:bodyPr/>
          <a:lstStyle/>
          <a:p>
            <a:fld id="{4250963F-0A34-3144-B073-7C3D80432BDC}" type="slidenum">
              <a:rPr lang="en-US" smtClean="0"/>
              <a:t>44</a:t>
            </a:fld>
            <a:endParaRPr lang="en-US"/>
          </a:p>
        </p:txBody>
      </p:sp>
    </p:spTree>
    <p:extLst>
      <p:ext uri="{BB962C8B-B14F-4D97-AF65-F5344CB8AC3E}">
        <p14:creationId xmlns:p14="http://schemas.microsoft.com/office/powerpoint/2010/main" val="42285185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err="1">
                <a:effectLst/>
                <a:latin typeface="Arial" panose="020B0604020202020204" pitchFamily="34" charset="0"/>
              </a:rPr>
              <a:t>Teede</a:t>
            </a:r>
            <a:r>
              <a:rPr lang="en-US">
                <a:effectLst/>
                <a:latin typeface="Arial" panose="020B0604020202020204" pitchFamily="34" charset="0"/>
              </a:rPr>
              <a:t>, Helena J., et al. "Recommendations from the 2023 international evidence-based guideline for the assessment and management of polycystic ovary syndrome." </a:t>
            </a:r>
            <a:r>
              <a:rPr lang="en-US" i="1">
                <a:effectLst/>
                <a:latin typeface="Arial" panose="020B0604020202020204" pitchFamily="34" charset="0"/>
              </a:rPr>
              <a:t>European journal of endocrinology</a:t>
            </a:r>
            <a:r>
              <a:rPr lang="en-US">
                <a:effectLst/>
                <a:latin typeface="Arial" panose="020B0604020202020204" pitchFamily="34" charset="0"/>
              </a:rPr>
              <a:t> 189.2 (2023): G43-G64.</a:t>
            </a:r>
          </a:p>
          <a:p>
            <a:endParaRPr lang="en-US"/>
          </a:p>
        </p:txBody>
      </p:sp>
      <p:sp>
        <p:nvSpPr>
          <p:cNvPr id="4" name="Slide Number Placeholder 3"/>
          <p:cNvSpPr>
            <a:spLocks noGrp="1"/>
          </p:cNvSpPr>
          <p:nvPr>
            <p:ph type="sldNum" sz="quarter" idx="5"/>
          </p:nvPr>
        </p:nvSpPr>
        <p:spPr/>
        <p:txBody>
          <a:bodyPr/>
          <a:lstStyle/>
          <a:p>
            <a:fld id="{4250963F-0A34-3144-B073-7C3D80432BDC}" type="slidenum">
              <a:rPr lang="en-US" smtClean="0"/>
              <a:t>45</a:t>
            </a:fld>
            <a:endParaRPr lang="en-US"/>
          </a:p>
        </p:txBody>
      </p:sp>
    </p:spTree>
    <p:extLst>
      <p:ext uri="{BB962C8B-B14F-4D97-AF65-F5344CB8AC3E}">
        <p14:creationId xmlns:p14="http://schemas.microsoft.com/office/powerpoint/2010/main" val="28592886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50963F-0A34-3144-B073-7C3D80432BDC}" type="slidenum">
              <a:rPr lang="en-US" smtClean="0"/>
              <a:t>46</a:t>
            </a:fld>
            <a:endParaRPr lang="en-US"/>
          </a:p>
        </p:txBody>
      </p:sp>
    </p:spTree>
    <p:extLst>
      <p:ext uri="{BB962C8B-B14F-4D97-AF65-F5344CB8AC3E}">
        <p14:creationId xmlns:p14="http://schemas.microsoft.com/office/powerpoint/2010/main" val="38339176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01786D7-6656-CD45-8598-653DB387B39C}" type="slidenum">
              <a:rPr lang="en-US" smtClean="0"/>
              <a:t>5</a:t>
            </a:fld>
            <a:endParaRPr lang="en-US"/>
          </a:p>
        </p:txBody>
      </p:sp>
    </p:spTree>
    <p:extLst>
      <p:ext uri="{BB962C8B-B14F-4D97-AF65-F5344CB8AC3E}">
        <p14:creationId xmlns:p14="http://schemas.microsoft.com/office/powerpoint/2010/main" val="20910208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01786D7-6656-CD45-8598-653DB387B39C}" type="slidenum">
              <a:rPr lang="en-US" smtClean="0"/>
              <a:t>48</a:t>
            </a:fld>
            <a:endParaRPr lang="en-US"/>
          </a:p>
        </p:txBody>
      </p:sp>
    </p:spTree>
    <p:extLst>
      <p:ext uri="{BB962C8B-B14F-4D97-AF65-F5344CB8AC3E}">
        <p14:creationId xmlns:p14="http://schemas.microsoft.com/office/powerpoint/2010/main" val="20910208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01786D7-6656-CD45-8598-653DB387B39C}" type="slidenum">
              <a:rPr lang="en-US" smtClean="0"/>
              <a:t>49</a:t>
            </a:fld>
            <a:endParaRPr lang="en-US"/>
          </a:p>
        </p:txBody>
      </p:sp>
    </p:spTree>
    <p:extLst>
      <p:ext uri="{BB962C8B-B14F-4D97-AF65-F5344CB8AC3E}">
        <p14:creationId xmlns:p14="http://schemas.microsoft.com/office/powerpoint/2010/main" val="20910208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01786D7-6656-CD45-8598-653DB387B39C}" type="slidenum">
              <a:rPr lang="en-US" smtClean="0"/>
              <a:t>50</a:t>
            </a:fld>
            <a:endParaRPr lang="en-US"/>
          </a:p>
        </p:txBody>
      </p:sp>
    </p:spTree>
    <p:extLst>
      <p:ext uri="{BB962C8B-B14F-4D97-AF65-F5344CB8AC3E}">
        <p14:creationId xmlns:p14="http://schemas.microsoft.com/office/powerpoint/2010/main" val="20910208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01786D7-6656-CD45-8598-653DB387B39C}" type="slidenum">
              <a:rPr lang="en-US" smtClean="0"/>
              <a:t>51</a:t>
            </a:fld>
            <a:endParaRPr lang="en-US"/>
          </a:p>
        </p:txBody>
      </p:sp>
    </p:spTree>
    <p:extLst>
      <p:ext uri="{BB962C8B-B14F-4D97-AF65-F5344CB8AC3E}">
        <p14:creationId xmlns:p14="http://schemas.microsoft.com/office/powerpoint/2010/main" val="20910208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01786D7-6656-CD45-8598-653DB387B39C}" type="slidenum">
              <a:rPr lang="en-US" smtClean="0"/>
              <a:t>52</a:t>
            </a:fld>
            <a:endParaRPr lang="en-US"/>
          </a:p>
        </p:txBody>
      </p:sp>
    </p:spTree>
    <p:extLst>
      <p:ext uri="{BB962C8B-B14F-4D97-AF65-F5344CB8AC3E}">
        <p14:creationId xmlns:p14="http://schemas.microsoft.com/office/powerpoint/2010/main" val="20910208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01786D7-6656-CD45-8598-653DB387B39C}" type="slidenum">
              <a:rPr lang="en-US" smtClean="0"/>
              <a:t>53</a:t>
            </a:fld>
            <a:endParaRPr lang="en-US"/>
          </a:p>
        </p:txBody>
      </p:sp>
    </p:spTree>
    <p:extLst>
      <p:ext uri="{BB962C8B-B14F-4D97-AF65-F5344CB8AC3E}">
        <p14:creationId xmlns:p14="http://schemas.microsoft.com/office/powerpoint/2010/main" val="20910208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01786D7-6656-CD45-8598-653DB387B39C}" type="slidenum">
              <a:rPr lang="en-US" smtClean="0"/>
              <a:t>54</a:t>
            </a:fld>
            <a:endParaRPr lang="en-US"/>
          </a:p>
        </p:txBody>
      </p:sp>
    </p:spTree>
    <p:extLst>
      <p:ext uri="{BB962C8B-B14F-4D97-AF65-F5344CB8AC3E}">
        <p14:creationId xmlns:p14="http://schemas.microsoft.com/office/powerpoint/2010/main" val="20910208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01786D7-6656-CD45-8598-653DB387B39C}" type="slidenum">
              <a:rPr lang="en-US" smtClean="0"/>
              <a:t>55</a:t>
            </a:fld>
            <a:endParaRPr lang="en-US"/>
          </a:p>
        </p:txBody>
      </p:sp>
    </p:spTree>
    <p:extLst>
      <p:ext uri="{BB962C8B-B14F-4D97-AF65-F5344CB8AC3E}">
        <p14:creationId xmlns:p14="http://schemas.microsoft.com/office/powerpoint/2010/main" val="209102089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01786D7-6656-CD45-8598-653DB387B39C}" type="slidenum">
              <a:rPr lang="en-US" smtClean="0"/>
              <a:t>56</a:t>
            </a:fld>
            <a:endParaRPr lang="en-US"/>
          </a:p>
        </p:txBody>
      </p:sp>
    </p:spTree>
    <p:extLst>
      <p:ext uri="{BB962C8B-B14F-4D97-AF65-F5344CB8AC3E}">
        <p14:creationId xmlns:p14="http://schemas.microsoft.com/office/powerpoint/2010/main" val="209102089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01786D7-6656-CD45-8598-653DB387B39C}" type="slidenum">
              <a:rPr lang="en-US" smtClean="0"/>
              <a:t>57</a:t>
            </a:fld>
            <a:endParaRPr lang="en-US"/>
          </a:p>
        </p:txBody>
      </p:sp>
    </p:spTree>
    <p:extLst>
      <p:ext uri="{BB962C8B-B14F-4D97-AF65-F5344CB8AC3E}">
        <p14:creationId xmlns:p14="http://schemas.microsoft.com/office/powerpoint/2010/main" val="20910208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50963F-0A34-3144-B073-7C3D80432BDC}" type="slidenum">
              <a:rPr lang="en-US" smtClean="0"/>
              <a:t>7</a:t>
            </a:fld>
            <a:endParaRPr lang="en-US"/>
          </a:p>
        </p:txBody>
      </p:sp>
    </p:spTree>
    <p:extLst>
      <p:ext uri="{BB962C8B-B14F-4D97-AF65-F5344CB8AC3E}">
        <p14:creationId xmlns:p14="http://schemas.microsoft.com/office/powerpoint/2010/main" val="14614011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01786D7-6656-CD45-8598-653DB387B39C}" type="slidenum">
              <a:rPr lang="en-US" smtClean="0"/>
              <a:t>58</a:t>
            </a:fld>
            <a:endParaRPr lang="en-US"/>
          </a:p>
        </p:txBody>
      </p:sp>
    </p:spTree>
    <p:extLst>
      <p:ext uri="{BB962C8B-B14F-4D97-AF65-F5344CB8AC3E}">
        <p14:creationId xmlns:p14="http://schemas.microsoft.com/office/powerpoint/2010/main" val="20910208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01786D7-6656-CD45-8598-653DB387B39C}" type="slidenum">
              <a:rPr lang="en-US" smtClean="0"/>
              <a:t>59</a:t>
            </a:fld>
            <a:endParaRPr lang="en-US"/>
          </a:p>
        </p:txBody>
      </p:sp>
    </p:spTree>
    <p:extLst>
      <p:ext uri="{BB962C8B-B14F-4D97-AF65-F5344CB8AC3E}">
        <p14:creationId xmlns:p14="http://schemas.microsoft.com/office/powerpoint/2010/main" val="209102089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01786D7-6656-CD45-8598-653DB387B39C}" type="slidenum">
              <a:rPr lang="en-US" smtClean="0"/>
              <a:t>60</a:t>
            </a:fld>
            <a:endParaRPr lang="en-US"/>
          </a:p>
        </p:txBody>
      </p:sp>
    </p:spTree>
    <p:extLst>
      <p:ext uri="{BB962C8B-B14F-4D97-AF65-F5344CB8AC3E}">
        <p14:creationId xmlns:p14="http://schemas.microsoft.com/office/powerpoint/2010/main" val="209102089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01786D7-6656-CD45-8598-653DB387B39C}" type="slidenum">
              <a:rPr lang="en-US" smtClean="0"/>
              <a:t>61</a:t>
            </a:fld>
            <a:endParaRPr lang="en-US"/>
          </a:p>
        </p:txBody>
      </p:sp>
    </p:spTree>
    <p:extLst>
      <p:ext uri="{BB962C8B-B14F-4D97-AF65-F5344CB8AC3E}">
        <p14:creationId xmlns:p14="http://schemas.microsoft.com/office/powerpoint/2010/main" val="209102089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01786D7-6656-CD45-8598-653DB387B39C}" type="slidenum">
              <a:rPr lang="en-US" smtClean="0"/>
              <a:t>62</a:t>
            </a:fld>
            <a:endParaRPr lang="en-US"/>
          </a:p>
        </p:txBody>
      </p:sp>
    </p:spTree>
    <p:extLst>
      <p:ext uri="{BB962C8B-B14F-4D97-AF65-F5344CB8AC3E}">
        <p14:creationId xmlns:p14="http://schemas.microsoft.com/office/powerpoint/2010/main" val="209102089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01786D7-6656-CD45-8598-653DB387B39C}" type="slidenum">
              <a:rPr lang="en-US" smtClean="0"/>
              <a:t>63</a:t>
            </a:fld>
            <a:endParaRPr lang="en-US"/>
          </a:p>
        </p:txBody>
      </p:sp>
    </p:spTree>
    <p:extLst>
      <p:ext uri="{BB962C8B-B14F-4D97-AF65-F5344CB8AC3E}">
        <p14:creationId xmlns:p14="http://schemas.microsoft.com/office/powerpoint/2010/main" val="209102089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01786D7-6656-CD45-8598-653DB387B39C}" type="slidenum">
              <a:rPr lang="en-US" smtClean="0"/>
              <a:t>64</a:t>
            </a:fld>
            <a:endParaRPr lang="en-US"/>
          </a:p>
        </p:txBody>
      </p:sp>
    </p:spTree>
    <p:extLst>
      <p:ext uri="{BB962C8B-B14F-4D97-AF65-F5344CB8AC3E}">
        <p14:creationId xmlns:p14="http://schemas.microsoft.com/office/powerpoint/2010/main" val="209102089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01786D7-6656-CD45-8598-653DB387B39C}" type="slidenum">
              <a:rPr lang="en-US" smtClean="0"/>
              <a:t>65</a:t>
            </a:fld>
            <a:endParaRPr lang="en-US"/>
          </a:p>
        </p:txBody>
      </p:sp>
    </p:spTree>
    <p:extLst>
      <p:ext uri="{BB962C8B-B14F-4D97-AF65-F5344CB8AC3E}">
        <p14:creationId xmlns:p14="http://schemas.microsoft.com/office/powerpoint/2010/main" val="209102089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01786D7-6656-CD45-8598-653DB387B39C}" type="slidenum">
              <a:rPr lang="en-US" smtClean="0"/>
              <a:t>66</a:t>
            </a:fld>
            <a:endParaRPr lang="en-US"/>
          </a:p>
        </p:txBody>
      </p:sp>
    </p:spTree>
    <p:extLst>
      <p:ext uri="{BB962C8B-B14F-4D97-AF65-F5344CB8AC3E}">
        <p14:creationId xmlns:p14="http://schemas.microsoft.com/office/powerpoint/2010/main" val="209102089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01786D7-6656-CD45-8598-653DB387B39C}" type="slidenum">
              <a:rPr lang="en-US" smtClean="0"/>
              <a:t>67</a:t>
            </a:fld>
            <a:endParaRPr lang="en-US"/>
          </a:p>
        </p:txBody>
      </p:sp>
    </p:spTree>
    <p:extLst>
      <p:ext uri="{BB962C8B-B14F-4D97-AF65-F5344CB8AC3E}">
        <p14:creationId xmlns:p14="http://schemas.microsoft.com/office/powerpoint/2010/main" val="20910208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understand infertility, and particularly how polycystic ovarian syndrome effects fertility, we need to remember a few things about the endocrinology and anatomy of the female reproductive system. Specifically, we need to understand the cyclical hormonal changes required for ovulation and subsequent menses in the normal menstrual cycle and what changes happen when fertilization occurs.</a:t>
            </a:r>
          </a:p>
          <a:p>
            <a:endParaRPr lang="en-US"/>
          </a:p>
          <a:p>
            <a:r>
              <a:rPr lang="en-US"/>
              <a:t>GnRH released pulsatile from hypothalamus </a:t>
            </a:r>
            <a:r>
              <a:rPr lang="en-US">
                <a:sym typeface="Wingdings" pitchFamily="2" charset="2"/>
              </a:rPr>
              <a:t> + anterior pituitary to release LH/FSH</a:t>
            </a:r>
          </a:p>
          <a:p>
            <a:r>
              <a:rPr lang="en-US">
                <a:sym typeface="Wingdings" pitchFamily="2" charset="2"/>
              </a:rPr>
              <a:t>FSH --&gt; granulosa cells produce aromatase and convert </a:t>
            </a:r>
            <a:r>
              <a:rPr lang="en-US" err="1">
                <a:sym typeface="Wingdings" pitchFamily="2" charset="2"/>
              </a:rPr>
              <a:t>androstredione</a:t>
            </a:r>
            <a:r>
              <a:rPr lang="en-US">
                <a:sym typeface="Wingdings" pitchFamily="2" charset="2"/>
              </a:rPr>
              <a:t> into estradiol</a:t>
            </a:r>
          </a:p>
          <a:p>
            <a:r>
              <a:rPr lang="en-US">
                <a:sym typeface="Wingdings" pitchFamily="2" charset="2"/>
              </a:rPr>
              <a:t>LH theca cells produce </a:t>
            </a:r>
            <a:r>
              <a:rPr lang="en-US" err="1">
                <a:sym typeface="Wingdings" pitchFamily="2" charset="2"/>
              </a:rPr>
              <a:t>androestridione</a:t>
            </a:r>
            <a:r>
              <a:rPr lang="en-US">
                <a:sym typeface="Wingdings" pitchFamily="2" charset="2"/>
              </a:rPr>
              <a:t> for the granulosa cell to convert; produce progesterone</a:t>
            </a:r>
          </a:p>
        </p:txBody>
      </p:sp>
      <p:sp>
        <p:nvSpPr>
          <p:cNvPr id="4" name="Slide Number Placeholder 3"/>
          <p:cNvSpPr>
            <a:spLocks noGrp="1"/>
          </p:cNvSpPr>
          <p:nvPr>
            <p:ph type="sldNum" sz="quarter" idx="5"/>
          </p:nvPr>
        </p:nvSpPr>
        <p:spPr/>
        <p:txBody>
          <a:bodyPr/>
          <a:lstStyle/>
          <a:p>
            <a:fld id="{4250963F-0A34-3144-B073-7C3D80432BDC}" type="slidenum">
              <a:rPr lang="en-US" smtClean="0"/>
              <a:t>8</a:t>
            </a:fld>
            <a:endParaRPr lang="en-US"/>
          </a:p>
        </p:txBody>
      </p:sp>
    </p:spTree>
    <p:extLst>
      <p:ext uri="{BB962C8B-B14F-4D97-AF65-F5344CB8AC3E}">
        <p14:creationId xmlns:p14="http://schemas.microsoft.com/office/powerpoint/2010/main" val="6468922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effectLst/>
                <a:latin typeface="Helvetica" pitchFamily="2" charset="0"/>
              </a:rPr>
              <a:t>So let’s look at things in a little more detail. There are two phases of the menstrual cycle and each phase affects the ovary and endometrium differently. The first phase with respect to the ovary is called the follicular phase.</a:t>
            </a:r>
          </a:p>
          <a:p>
            <a:endParaRPr lang="en-US" i="1">
              <a:effectLst/>
              <a:latin typeface="Helvetica" pitchFamily="2" charset="0"/>
            </a:endParaRPr>
          </a:p>
          <a:p>
            <a:r>
              <a:rPr lang="en-US" i="1">
                <a:effectLst/>
                <a:latin typeface="Helvetica" pitchFamily="2" charset="0"/>
              </a:rPr>
              <a:t>With respect to the hormonal effects on the endometrium it is called the proliferative phase.</a:t>
            </a:r>
          </a:p>
          <a:p>
            <a:r>
              <a:rPr lang="en-US" i="1">
                <a:effectLst/>
                <a:latin typeface="Helvetica" pitchFamily="2" charset="0"/>
              </a:rPr>
              <a:t>If we assume a normal 28 day cycle, then the first phase occurs from day 1 to 14. Variation in each menstrual cycle is due to variation of the duration of time that this phase requires to take place.</a:t>
            </a:r>
          </a:p>
          <a:p>
            <a:r>
              <a:rPr lang="en-US" i="1">
                <a:effectLst/>
                <a:latin typeface="Helvetica" pitchFamily="2" charset="0"/>
              </a:rPr>
              <a:t>The main hormone during the first phase is estradiol</a:t>
            </a:r>
          </a:p>
          <a:p>
            <a:endParaRPr lang="en-US"/>
          </a:p>
          <a:p>
            <a:r>
              <a:rPr lang="en-US"/>
              <a:t>The second phase of the menstrual cycle starts after ovulation occurs. With respect to the ovary it is known on the luteal phase and with respective to the endometrium is it known as the secretory phase.</a:t>
            </a:r>
          </a:p>
          <a:p>
            <a:endParaRPr lang="en-US" i="1">
              <a:effectLst/>
              <a:latin typeface="Helvetica" pitchFamily="2" charset="0"/>
            </a:endParaRPr>
          </a:p>
          <a:p>
            <a:r>
              <a:rPr lang="en-US" i="1">
                <a:effectLst/>
                <a:latin typeface="Helvetica" pitchFamily="2" charset="0"/>
              </a:rPr>
              <a:t>2 phases affecting 2 structures during the menstrual cycle</a:t>
            </a:r>
          </a:p>
          <a:p>
            <a:r>
              <a:rPr lang="en-US" i="1">
                <a:effectLst/>
                <a:latin typeface="Helvetica" pitchFamily="2" charset="0"/>
              </a:rPr>
              <a:t>Phase 1</a:t>
            </a:r>
          </a:p>
          <a:p>
            <a:r>
              <a:rPr lang="en-US" i="1">
                <a:effectLst/>
                <a:latin typeface="Helvetica" pitchFamily="2" charset="0"/>
              </a:rPr>
              <a:t>Ovary = follicular phase</a:t>
            </a:r>
          </a:p>
          <a:p>
            <a:r>
              <a:rPr lang="en-US" i="1">
                <a:effectLst/>
                <a:latin typeface="Helvetica" pitchFamily="2" charset="0"/>
              </a:rPr>
              <a:t>Endometrium = proliferative phase</a:t>
            </a:r>
          </a:p>
          <a:p>
            <a:r>
              <a:rPr lang="en-US" i="1">
                <a:effectLst/>
                <a:latin typeface="Helvetica" pitchFamily="2" charset="0"/>
              </a:rPr>
              <a:t>Dominated by estrogen</a:t>
            </a:r>
          </a:p>
          <a:p>
            <a:r>
              <a:rPr lang="en-US" i="1">
                <a:effectLst/>
                <a:latin typeface="Helvetica" pitchFamily="2" charset="0"/>
              </a:rPr>
              <a:t>Ends with ovulation</a:t>
            </a:r>
          </a:p>
          <a:p>
            <a:r>
              <a:rPr lang="en-US" i="1">
                <a:effectLst/>
                <a:latin typeface="Helvetica" pitchFamily="2" charset="0"/>
              </a:rPr>
              <a:t>Variable part of the cycle</a:t>
            </a:r>
          </a:p>
          <a:p>
            <a:endParaRPr lang="en-US" i="1">
              <a:effectLst/>
              <a:latin typeface="Helvetica" pitchFamily="2" charset="0"/>
            </a:endParaRPr>
          </a:p>
          <a:p>
            <a:r>
              <a:rPr lang="en-US" i="1">
                <a:effectLst/>
                <a:latin typeface="Helvetica" pitchFamily="2" charset="0"/>
              </a:rPr>
              <a:t>Phase 2</a:t>
            </a:r>
          </a:p>
          <a:p>
            <a:r>
              <a:rPr lang="en-US" i="1">
                <a:effectLst/>
                <a:latin typeface="Helvetica" pitchFamily="2" charset="0"/>
              </a:rPr>
              <a:t>Ovary = luteal phase</a:t>
            </a:r>
          </a:p>
          <a:p>
            <a:r>
              <a:rPr lang="en-US" i="1">
                <a:effectLst/>
                <a:latin typeface="Helvetica" pitchFamily="2" charset="0"/>
              </a:rPr>
              <a:t>Endometrium = secretory phase</a:t>
            </a:r>
          </a:p>
          <a:p>
            <a:r>
              <a:rPr lang="en-US" i="1">
                <a:effectLst/>
                <a:latin typeface="Helvetica" pitchFamily="2" charset="0"/>
              </a:rPr>
              <a:t>Dominated by progesterone</a:t>
            </a:r>
          </a:p>
          <a:p>
            <a:r>
              <a:rPr lang="en-US" i="1">
                <a:effectLst/>
                <a:latin typeface="Helvetica" pitchFamily="2" charset="0"/>
              </a:rPr>
              <a:t>Ends with shedding of the lining</a:t>
            </a:r>
          </a:p>
          <a:p>
            <a:r>
              <a:rPr lang="en-US" i="1">
                <a:effectLst/>
                <a:latin typeface="Helvetica" pitchFamily="2" charset="0"/>
              </a:rPr>
              <a:t>Fixed pat of the cycle – always 14 days</a:t>
            </a:r>
          </a:p>
          <a:p>
            <a:r>
              <a:rPr lang="en-US"/>
              <a:t>First their needs to be a recruitment of a cohort of antral follicles. This is accomplished by FSH stimulation. By cycle day five, ….</a:t>
            </a:r>
          </a:p>
          <a:p>
            <a:endParaRPr lang="en-US"/>
          </a:p>
        </p:txBody>
      </p:sp>
      <p:sp>
        <p:nvSpPr>
          <p:cNvPr id="4" name="Slide Number Placeholder 3"/>
          <p:cNvSpPr>
            <a:spLocks noGrp="1"/>
          </p:cNvSpPr>
          <p:nvPr>
            <p:ph type="sldNum" sz="quarter" idx="5"/>
          </p:nvPr>
        </p:nvSpPr>
        <p:spPr/>
        <p:txBody>
          <a:bodyPr/>
          <a:lstStyle/>
          <a:p>
            <a:fld id="{4250963F-0A34-3144-B073-7C3D80432BDC}" type="slidenum">
              <a:rPr lang="en-US" smtClean="0"/>
              <a:t>9</a:t>
            </a:fld>
            <a:endParaRPr lang="en-US"/>
          </a:p>
        </p:txBody>
      </p:sp>
    </p:spTree>
    <p:extLst>
      <p:ext uri="{BB962C8B-B14F-4D97-AF65-F5344CB8AC3E}">
        <p14:creationId xmlns:p14="http://schemas.microsoft.com/office/powerpoint/2010/main" val="15887445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effectLst/>
                <a:latin typeface="Helvetica" pitchFamily="2" charset="0"/>
              </a:rPr>
              <a:t>So FSH functions to signal recruitment of a cohort of pre-antral follicles.</a:t>
            </a:r>
          </a:p>
          <a:p>
            <a:r>
              <a:rPr lang="en-US" i="1">
                <a:effectLst/>
                <a:latin typeface="Helvetica" pitchFamily="2" charset="0"/>
              </a:rPr>
              <a:t>The circulating FSH stimulates theca interna cells of the ovary to develop LH receptors. When </a:t>
            </a:r>
            <a:r>
              <a:rPr lang="en-US" i="1" err="1">
                <a:effectLst/>
                <a:latin typeface="Helvetica" pitchFamily="2" charset="0"/>
              </a:rPr>
              <a:t>lH</a:t>
            </a:r>
            <a:r>
              <a:rPr lang="en-US" i="1">
                <a:effectLst/>
                <a:latin typeface="Helvetica" pitchFamily="2" charset="0"/>
              </a:rPr>
              <a:t> binds to these receptors </a:t>
            </a:r>
            <a:r>
              <a:rPr lang="en-US" i="1" err="1">
                <a:effectLst/>
                <a:latin typeface="Helvetica" pitchFamily="2" charset="0"/>
              </a:rPr>
              <a:t>androsterione</a:t>
            </a:r>
            <a:r>
              <a:rPr lang="en-US" i="1">
                <a:effectLst/>
                <a:latin typeface="Helvetica" pitchFamily="2" charset="0"/>
              </a:rPr>
              <a:t> is produced and diffuses to the granulosa cell layer which contains aromatase. </a:t>
            </a:r>
            <a:r>
              <a:rPr lang="en-US" i="1" err="1">
                <a:effectLst/>
                <a:latin typeface="Helvetica" pitchFamily="2" charset="0"/>
              </a:rPr>
              <a:t>Androesterioone</a:t>
            </a:r>
            <a:r>
              <a:rPr lang="en-US" i="1">
                <a:effectLst/>
                <a:latin typeface="Helvetica" pitchFamily="2" charset="0"/>
              </a:rPr>
              <a:t> is </a:t>
            </a:r>
            <a:r>
              <a:rPr lang="en-US" i="1" err="1">
                <a:effectLst/>
                <a:latin typeface="Helvetica" pitchFamily="2" charset="0"/>
              </a:rPr>
              <a:t>convereted</a:t>
            </a:r>
            <a:r>
              <a:rPr lang="en-US" i="1">
                <a:effectLst/>
                <a:latin typeface="Helvetica" pitchFamily="2" charset="0"/>
              </a:rPr>
              <a:t> into estradiol. Estradiol serves to stimulate the increased expression of the FSH receptor. Early in the cycle as estradiol increases, it causes an inhibitory feedback on the production of FSH ad LH.  These means that follicles follicles with less FSH receptors will produce less estradiol. Thus, the follicle with the most FSH receptors continues to grow and produce estradiol in the setting of decreased FSH levels while other follicles regress. The dominant follicle is born </a:t>
            </a:r>
            <a:r>
              <a:rPr lang="en-US" i="1" err="1">
                <a:effectLst/>
                <a:latin typeface="Helvetica" pitchFamily="2" charset="0"/>
              </a:rPr>
              <a:t>wich</a:t>
            </a:r>
            <a:r>
              <a:rPr lang="en-US" i="1">
                <a:effectLst/>
                <a:latin typeface="Helvetica" pitchFamily="2" charset="0"/>
              </a:rPr>
              <a:t> continues to grow and produce more and more estrogen which eventually ovulation occurs</a:t>
            </a:r>
          </a:p>
          <a:p>
            <a:endParaRPr lang="en-US" b="1">
              <a:effectLst/>
              <a:latin typeface="Times New Roman" panose="02020603050405020304" pitchFamily="18" charset="0"/>
            </a:endParaRPr>
          </a:p>
          <a:p>
            <a:endParaRPr lang="en-US" b="1">
              <a:effectLst/>
              <a:latin typeface="Times New Roman" panose="02020603050405020304" pitchFamily="18" charset="0"/>
            </a:endParaRPr>
          </a:p>
          <a:p>
            <a:r>
              <a:rPr lang="en-US" b="1">
                <a:effectLst/>
                <a:latin typeface="Times New Roman" panose="02020603050405020304" pitchFamily="18" charset="0"/>
              </a:rPr>
              <a:t>Ovulation generally occurs 14–26 hours after detection of the LH</a:t>
            </a:r>
            <a:endParaRPr lang="en-US">
              <a:effectLst/>
              <a:latin typeface="Times New Roman" panose="02020603050405020304" pitchFamily="18" charset="0"/>
            </a:endParaRPr>
          </a:p>
          <a:p>
            <a:pPr algn="just"/>
            <a:r>
              <a:rPr lang="en-US" b="1">
                <a:effectLst/>
                <a:latin typeface="Times New Roman" panose="02020603050405020304" pitchFamily="18" charset="0"/>
              </a:rPr>
              <a:t>surge and almost always within 48 hours.</a:t>
            </a:r>
            <a:r>
              <a:rPr lang="en-US" baseline="30000">
                <a:solidFill>
                  <a:srgbClr val="0000ED"/>
                </a:solidFill>
                <a:effectLst/>
                <a:latin typeface="Times New Roman" panose="02020603050405020304" pitchFamily="18" charset="0"/>
              </a:rPr>
              <a:t>372</a:t>
            </a:r>
            <a:r>
              <a:rPr lang="en-US">
                <a:solidFill>
                  <a:srgbClr val="0000ED"/>
                </a:solidFill>
                <a:effectLst/>
                <a:latin typeface="Times New Roman" panose="02020603050405020304" pitchFamily="18" charset="0"/>
              </a:rPr>
              <a:t> </a:t>
            </a:r>
            <a:r>
              <a:rPr lang="en-US" b="1">
                <a:effectLst/>
                <a:latin typeface="Times New Roman" panose="02020603050405020304" pitchFamily="18" charset="0"/>
              </a:rPr>
              <a:t>Consequently, the interval of greatest fertility includes the day the surge is detected and the following 2 days. The day after the first positive test generally is the one best day for timed intercourse or insemination     </a:t>
            </a:r>
          </a:p>
          <a:p>
            <a:endParaRPr lang="en-US"/>
          </a:p>
        </p:txBody>
      </p:sp>
      <p:sp>
        <p:nvSpPr>
          <p:cNvPr id="4" name="Slide Number Placeholder 3"/>
          <p:cNvSpPr>
            <a:spLocks noGrp="1"/>
          </p:cNvSpPr>
          <p:nvPr>
            <p:ph type="sldNum" sz="quarter" idx="5"/>
          </p:nvPr>
        </p:nvSpPr>
        <p:spPr/>
        <p:txBody>
          <a:bodyPr/>
          <a:lstStyle/>
          <a:p>
            <a:fld id="{4250963F-0A34-3144-B073-7C3D80432BDC}" type="slidenum">
              <a:rPr lang="en-US" smtClean="0"/>
              <a:t>10</a:t>
            </a:fld>
            <a:endParaRPr lang="en-US"/>
          </a:p>
        </p:txBody>
      </p:sp>
    </p:spTree>
    <p:extLst>
      <p:ext uri="{BB962C8B-B14F-4D97-AF65-F5344CB8AC3E}">
        <p14:creationId xmlns:p14="http://schemas.microsoft.com/office/powerpoint/2010/main" val="7004611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b="1">
                <a:effectLst/>
                <a:latin typeface="Times New Roman" panose="02020603050405020304" pitchFamily="18" charset="0"/>
              </a:rPr>
              <a:t>The hormones produced by  the ovaries have a simultaneous affect on the endometrial lining, preparing the lining for potential implantation of a fertilized oocyte.</a:t>
            </a:r>
          </a:p>
          <a:p>
            <a:pPr algn="just"/>
            <a:r>
              <a:rPr lang="en-US" b="1">
                <a:effectLst/>
                <a:latin typeface="Times New Roman" panose="02020603050405020304" pitchFamily="18" charset="0"/>
              </a:rPr>
              <a:t>The first phase of the menstrual cycle with respect to the endometrium is termed the proliferative phase and is under the influence of estrogen. </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800">
                <a:solidFill>
                  <a:srgbClr val="FF66CC"/>
                </a:solidFill>
                <a:effectLst/>
                <a:latin typeface="GillSansMT"/>
              </a:rPr>
              <a:t>Under the influence of estrogens, secreted in large quantities by the ovaries, the </a:t>
            </a:r>
            <a:r>
              <a:rPr lang="en-US" sz="1800" err="1">
                <a:solidFill>
                  <a:srgbClr val="FF66CC"/>
                </a:solidFill>
                <a:effectLst/>
                <a:latin typeface="GillSansMT"/>
              </a:rPr>
              <a:t>stromal</a:t>
            </a:r>
            <a:r>
              <a:rPr lang="en-US" sz="1800">
                <a:solidFill>
                  <a:srgbClr val="FF66CC"/>
                </a:solidFill>
                <a:effectLst/>
                <a:latin typeface="GillSansMT"/>
              </a:rPr>
              <a:t> cells &amp; epithelial cells proliferate rapidly. </a:t>
            </a:r>
            <a:r>
              <a:rPr lang="en-US" sz="1800">
                <a:effectLst/>
                <a:latin typeface="GillSansMT"/>
              </a:rPr>
              <a:t>The endometrial surface </a:t>
            </a:r>
            <a:r>
              <a:rPr lang="en-US" sz="1800" err="1">
                <a:effectLst/>
                <a:latin typeface="GillSansMT"/>
              </a:rPr>
              <a:t>re-epitheliazed</a:t>
            </a:r>
            <a:r>
              <a:rPr lang="en-US" sz="1800">
                <a:effectLst/>
                <a:latin typeface="GillSansMT"/>
              </a:rPr>
              <a:t> within </a:t>
            </a:r>
            <a:r>
              <a:rPr lang="en-US" sz="1800">
                <a:solidFill>
                  <a:srgbClr val="FFBF00"/>
                </a:solidFill>
                <a:effectLst/>
                <a:latin typeface="GillSansMT"/>
              </a:rPr>
              <a:t>4-7 </a:t>
            </a:r>
            <a:r>
              <a:rPr lang="en-US" sz="1800">
                <a:effectLst/>
                <a:latin typeface="GillSansMT"/>
              </a:rPr>
              <a:t>days after the beginning of menstruation. Before ovulation the endometrium thickness increases, due to increase numbers of </a:t>
            </a:r>
            <a:r>
              <a:rPr lang="en-US" sz="1800" err="1">
                <a:effectLst/>
                <a:latin typeface="GillSansMT"/>
              </a:rPr>
              <a:t>stromal</a:t>
            </a:r>
            <a:r>
              <a:rPr lang="en-US" sz="1800">
                <a:effectLst/>
                <a:latin typeface="GillSansMT"/>
              </a:rPr>
              <a:t> cells &amp; progressive growth of the glands &amp; new blood vessels. </a:t>
            </a:r>
            <a:endParaRPr lang="en-US"/>
          </a:p>
          <a:p>
            <a:endParaRPr lang="en-US" sz="1800">
              <a:effectLst/>
              <a:latin typeface="GillSansMT"/>
            </a:endParaRPr>
          </a:p>
          <a:p>
            <a:r>
              <a:rPr lang="en-US" sz="1800">
                <a:effectLst/>
                <a:latin typeface="GillSansMT"/>
              </a:rPr>
              <a:t>The second phase is the secretory phase which is under the control of the progesterone produced by the corpus </a:t>
            </a:r>
            <a:r>
              <a:rPr lang="en-US" sz="1800" err="1">
                <a:effectLst/>
                <a:latin typeface="GillSansMT"/>
              </a:rPr>
              <a:t>luteum</a:t>
            </a:r>
            <a:r>
              <a:rPr lang="en-US" sz="1800">
                <a:effectLst/>
                <a:latin typeface="GillSansMT"/>
              </a:rPr>
              <a:t>. Remember the corpus </a:t>
            </a:r>
            <a:r>
              <a:rPr lang="en-US" sz="1800" err="1">
                <a:effectLst/>
                <a:latin typeface="GillSansMT"/>
              </a:rPr>
              <a:t>luteum</a:t>
            </a:r>
            <a:r>
              <a:rPr lang="en-US" sz="1800">
                <a:effectLst/>
                <a:latin typeface="GillSansMT"/>
              </a:rPr>
              <a:t> produces large amounts of progesterone and smaller amounts of estradiol. The estradiol functions to cause a slight proliferation in the endometrium, while progesterone causes an increase in gland </a:t>
            </a:r>
            <a:r>
              <a:rPr lang="en-US" sz="1800" err="1">
                <a:effectLst/>
                <a:latin typeface="GillSansMT"/>
              </a:rPr>
              <a:t>tortuosity</a:t>
            </a:r>
            <a:r>
              <a:rPr lang="en-US" sz="1800">
                <a:effectLst/>
                <a:latin typeface="GillSansMT"/>
              </a:rPr>
              <a:t>, increased lipids and glycogen deposits in the </a:t>
            </a:r>
            <a:r>
              <a:rPr lang="en-US" sz="1800" err="1">
                <a:effectLst/>
                <a:latin typeface="GillSansMT"/>
              </a:rPr>
              <a:t>stroma</a:t>
            </a:r>
            <a:r>
              <a:rPr lang="en-US" sz="1800">
                <a:effectLst/>
                <a:latin typeface="GillSansMT"/>
              </a:rPr>
              <a:t> cells cytoplasm, and an increase in blood supply along with marked swelling and ultimately secretory development of the endometrium. </a:t>
            </a:r>
          </a:p>
          <a:p>
            <a:endParaRPr lang="en-US" sz="1800">
              <a:effectLst/>
              <a:latin typeface="GillSansMT"/>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a:t>Ultimately if fertilization, the corpus </a:t>
            </a:r>
            <a:r>
              <a:rPr lang="en-US" err="1"/>
              <a:t>luteum</a:t>
            </a:r>
            <a:r>
              <a:rPr lang="en-US"/>
              <a:t> regresses, progesterone levels decline and the endometrial lining ultimately involutes and sheds.</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a:t>If fertilization does occur, the hCG rescues the corpus </a:t>
            </a:r>
            <a:r>
              <a:rPr lang="en-US" err="1"/>
              <a:t>luteum</a:t>
            </a:r>
            <a:r>
              <a:rPr lang="en-US"/>
              <a:t> which continues to provide a source of progesterone for the developing pregnancy up </a:t>
            </a:r>
            <a:r>
              <a:rPr lang="en-US" err="1"/>
              <a:t>unti</a:t>
            </a:r>
            <a:r>
              <a:rPr lang="en-US"/>
              <a:t> approximately 10 weeks, at which point the placenta begins to take over the function of progesterone production.</a:t>
            </a:r>
          </a:p>
          <a:p>
            <a:pPr algn="just"/>
            <a:endParaRPr lang="en-US"/>
          </a:p>
        </p:txBody>
      </p:sp>
      <p:sp>
        <p:nvSpPr>
          <p:cNvPr id="4" name="Slide Number Placeholder 3"/>
          <p:cNvSpPr>
            <a:spLocks noGrp="1"/>
          </p:cNvSpPr>
          <p:nvPr>
            <p:ph type="sldNum" sz="quarter" idx="5"/>
          </p:nvPr>
        </p:nvSpPr>
        <p:spPr/>
        <p:txBody>
          <a:bodyPr/>
          <a:lstStyle/>
          <a:p>
            <a:fld id="{4250963F-0A34-3144-B073-7C3D80432BDC}" type="slidenum">
              <a:rPr lang="en-US" smtClean="0"/>
              <a:t>11</a:t>
            </a:fld>
            <a:endParaRPr lang="en-US"/>
          </a:p>
        </p:txBody>
      </p:sp>
    </p:spTree>
    <p:extLst>
      <p:ext uri="{BB962C8B-B14F-4D97-AF65-F5344CB8AC3E}">
        <p14:creationId xmlns:p14="http://schemas.microsoft.com/office/powerpoint/2010/main" val="24225009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dirty="0"/>
              <a:pPr/>
              <a:t>2/2/26</a:t>
            </a:fld>
            <a:endParaRPr lang="en-US"/>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a:t>
            </a:fld>
            <a:endParaRPr lang="en-US"/>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endParaRPr lang="en-US"/>
            </a:p>
          </p:txBody>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en-US"/>
            </a:p>
          </p:txBody>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DE6118-2437-4B30-8E3C-4D2BE6020583}" type="datetimeFigureOut">
              <a:rPr lang="en-US" dirty="0"/>
              <a:t>2/2/26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DE6118-2437-4B30-8E3C-4D2BE6020583}" type="datetimeFigureOut">
              <a:rPr lang="en-US" dirty="0"/>
              <a:t>2/2/26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DE6118-2437-4B30-8E3C-4D2BE6020583}" type="datetimeFigureOut">
              <a:rPr lang="en-US" dirty="0"/>
              <a:t>2/2/26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dirty="0"/>
              <a:pPr/>
              <a:t>2/2/26</a:t>
            </a:fld>
            <a:endParaRPr lang="en-US"/>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a:t>
            </a:fld>
            <a:endParaRPr lang="en-US"/>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txBody>
          <a:bodyPr/>
          <a:lstStyle/>
          <a:p>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7DE6118-2437-4B30-8E3C-4D2BE6020583}" type="datetimeFigureOut">
              <a:rPr lang="en-US" dirty="0"/>
              <a:t>2/2/26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E57DC2-970A-4B3E-BB1C-7A09969E49DF}" type="slidenum">
              <a:rPr lang="en-US" dirty="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7DE6118-2437-4B30-8E3C-4D2BE6020583}" type="datetimeFigureOut">
              <a:rPr lang="en-US" dirty="0"/>
              <a:t>2/2/26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9E57DC2-970A-4B3E-BB1C-7A09969E49DF}" type="slidenum">
              <a:rPr lang="en-US" dirty="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7DE6118-2437-4B30-8E3C-4D2BE6020583}" type="datetimeFigureOut">
              <a:rPr lang="en-US" dirty="0"/>
              <a:t>2/2/26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E57DC2-970A-4B3E-BB1C-7A09969E49DF}" type="slidenum">
              <a:rPr lang="en-US" dirty="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t>2/2/26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9E57DC2-970A-4B3E-BB1C-7A09969E49DF}" type="slidenum">
              <a:rPr lang="en-US" dirty="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2/2/26</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2/2/26</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pPr/>
              <a:t>2/2/26</a:t>
            </a:fld>
            <a:endParaRPr lang="en-US"/>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a:t>
            </a:fld>
            <a:endParaRPr lang="en-US"/>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22.png"/><Relationship Id="rId4" Type="http://schemas.microsoft.com/office/2011/relationships/webextension" Target="../webextensions/webextension2.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xml"/><Relationship Id="rId1" Type="http://schemas.openxmlformats.org/officeDocument/2006/relationships/tags" Target="../tags/tag3.xml"/><Relationship Id="rId5" Type="http://schemas.openxmlformats.org/officeDocument/2006/relationships/image" Target="../media/image23.png"/><Relationship Id="rId4" Type="http://schemas.microsoft.com/office/2011/relationships/webextension" Target="../webextensions/webextension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1.png"/><Relationship Id="rId4" Type="http://schemas.microsoft.com/office/2011/relationships/webextension" Target="../webextensions/webextension1.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xml"/><Relationship Id="rId1" Type="http://schemas.openxmlformats.org/officeDocument/2006/relationships/tags" Target="../tags/tag4.xml"/><Relationship Id="rId5" Type="http://schemas.openxmlformats.org/officeDocument/2006/relationships/image" Target="../media/image23.png"/><Relationship Id="rId4" Type="http://schemas.microsoft.com/office/2011/relationships/webextension" Target="../webextensions/webextension4.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xml"/><Relationship Id="rId1" Type="http://schemas.openxmlformats.org/officeDocument/2006/relationships/tags" Target="../tags/tag5.xml"/><Relationship Id="rId5" Type="http://schemas.openxmlformats.org/officeDocument/2006/relationships/image" Target="../media/image24.png"/><Relationship Id="rId4" Type="http://schemas.microsoft.com/office/2011/relationships/webextension" Target="../webextensions/webextension5.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xml"/><Relationship Id="rId1" Type="http://schemas.openxmlformats.org/officeDocument/2006/relationships/tags" Target="../tags/tag6.xml"/><Relationship Id="rId5" Type="http://schemas.openxmlformats.org/officeDocument/2006/relationships/image" Target="../media/image25.png"/><Relationship Id="rId4" Type="http://schemas.microsoft.com/office/2011/relationships/webextension" Target="../webextensions/webextension6.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xml"/><Relationship Id="rId1" Type="http://schemas.openxmlformats.org/officeDocument/2006/relationships/tags" Target="../tags/tag7.xml"/><Relationship Id="rId5" Type="http://schemas.openxmlformats.org/officeDocument/2006/relationships/image" Target="../media/image23.png"/><Relationship Id="rId4" Type="http://schemas.microsoft.com/office/2011/relationships/webextension" Target="../webextensions/webextension7.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xml"/><Relationship Id="rId1" Type="http://schemas.openxmlformats.org/officeDocument/2006/relationships/tags" Target="../tags/tag8.xml"/><Relationship Id="rId5" Type="http://schemas.openxmlformats.org/officeDocument/2006/relationships/image" Target="../media/image23.png"/><Relationship Id="rId4" Type="http://schemas.microsoft.com/office/2011/relationships/webextension" Target="../webextensions/webextension8.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xml"/><Relationship Id="rId1" Type="http://schemas.openxmlformats.org/officeDocument/2006/relationships/tags" Target="../tags/tag9.xml"/><Relationship Id="rId5" Type="http://schemas.openxmlformats.org/officeDocument/2006/relationships/image" Target="../media/image23.png"/><Relationship Id="rId4" Type="http://schemas.microsoft.com/office/2011/relationships/webextension" Target="../webextensions/webextension9.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xml"/><Relationship Id="rId1" Type="http://schemas.openxmlformats.org/officeDocument/2006/relationships/tags" Target="../tags/tag10.xml"/><Relationship Id="rId5" Type="http://schemas.openxmlformats.org/officeDocument/2006/relationships/image" Target="../media/image23.png"/><Relationship Id="rId4" Type="http://schemas.microsoft.com/office/2011/relationships/webextension" Target="../webextensions/webextension10.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xml"/><Relationship Id="rId1" Type="http://schemas.openxmlformats.org/officeDocument/2006/relationships/tags" Target="../tags/tag11.xml"/><Relationship Id="rId5" Type="http://schemas.openxmlformats.org/officeDocument/2006/relationships/image" Target="../media/image23.png"/><Relationship Id="rId4" Type="http://schemas.microsoft.com/office/2011/relationships/webextension" Target="../webextensions/webextension11.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xml"/><Relationship Id="rId1" Type="http://schemas.openxmlformats.org/officeDocument/2006/relationships/tags" Target="../tags/tag12.xml"/><Relationship Id="rId5" Type="http://schemas.openxmlformats.org/officeDocument/2006/relationships/image" Target="../media/image23.png"/><Relationship Id="rId4" Type="http://schemas.microsoft.com/office/2011/relationships/webextension" Target="../webextensions/webextension12.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xml"/><Relationship Id="rId1" Type="http://schemas.openxmlformats.org/officeDocument/2006/relationships/tags" Target="../tags/tag13.xml"/><Relationship Id="rId5" Type="http://schemas.openxmlformats.org/officeDocument/2006/relationships/image" Target="../media/image23.png"/><Relationship Id="rId4" Type="http://schemas.microsoft.com/office/2011/relationships/webextension" Target="../webextensions/webextension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xml"/><Relationship Id="rId1" Type="http://schemas.openxmlformats.org/officeDocument/2006/relationships/tags" Target="../tags/tag14.xml"/><Relationship Id="rId5" Type="http://schemas.openxmlformats.org/officeDocument/2006/relationships/image" Target="../media/image23.png"/><Relationship Id="rId4" Type="http://schemas.microsoft.com/office/2011/relationships/webextension" Target="../webextensions/webextension14.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xml"/><Relationship Id="rId1" Type="http://schemas.openxmlformats.org/officeDocument/2006/relationships/tags" Target="../tags/tag15.xml"/><Relationship Id="rId5" Type="http://schemas.openxmlformats.org/officeDocument/2006/relationships/image" Target="../media/image23.png"/><Relationship Id="rId4" Type="http://schemas.microsoft.com/office/2011/relationships/webextension" Target="../webextensions/webextension15.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xml"/><Relationship Id="rId1" Type="http://schemas.openxmlformats.org/officeDocument/2006/relationships/tags" Target="../tags/tag16.xml"/><Relationship Id="rId5" Type="http://schemas.openxmlformats.org/officeDocument/2006/relationships/image" Target="../media/image23.png"/><Relationship Id="rId4" Type="http://schemas.microsoft.com/office/2011/relationships/webextension" Target="../webextensions/webextension16.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1.xml"/><Relationship Id="rId1" Type="http://schemas.openxmlformats.org/officeDocument/2006/relationships/tags" Target="../tags/tag17.xml"/><Relationship Id="rId5" Type="http://schemas.openxmlformats.org/officeDocument/2006/relationships/image" Target="../media/image23.png"/><Relationship Id="rId4" Type="http://schemas.microsoft.com/office/2011/relationships/webextension" Target="../webextensions/webextension17.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xml"/><Relationship Id="rId1" Type="http://schemas.openxmlformats.org/officeDocument/2006/relationships/tags" Target="../tags/tag18.xml"/><Relationship Id="rId5" Type="http://schemas.openxmlformats.org/officeDocument/2006/relationships/image" Target="../media/image23.png"/><Relationship Id="rId4" Type="http://schemas.microsoft.com/office/2011/relationships/webextension" Target="../webextensions/webextension18.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xml"/><Relationship Id="rId1" Type="http://schemas.openxmlformats.org/officeDocument/2006/relationships/tags" Target="../tags/tag19.xml"/><Relationship Id="rId5" Type="http://schemas.openxmlformats.org/officeDocument/2006/relationships/image" Target="../media/image23.png"/><Relationship Id="rId4" Type="http://schemas.microsoft.com/office/2011/relationships/webextension" Target="../webextensions/webextension19.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xml"/><Relationship Id="rId1" Type="http://schemas.openxmlformats.org/officeDocument/2006/relationships/tags" Target="../tags/tag20.xml"/><Relationship Id="rId5" Type="http://schemas.openxmlformats.org/officeDocument/2006/relationships/image" Target="../media/image23.png"/><Relationship Id="rId4" Type="http://schemas.microsoft.com/office/2011/relationships/webextension" Target="../webextensions/webextension20.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xml"/><Relationship Id="rId1" Type="http://schemas.openxmlformats.org/officeDocument/2006/relationships/tags" Target="../tags/tag21.xml"/><Relationship Id="rId5" Type="http://schemas.openxmlformats.org/officeDocument/2006/relationships/image" Target="../media/image23.png"/><Relationship Id="rId4" Type="http://schemas.microsoft.com/office/2011/relationships/webextension" Target="../webextensions/webextension2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5ABA7F3F-D56F-4C06-84AC-03FC83B064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715374B5-D7C8-4AA9-BE65-DB7A0CA9B4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20" name="Freeform 6">
              <a:extLst>
                <a:ext uri="{FF2B5EF4-FFF2-40B4-BE49-F238E27FC236}">
                  <a16:creationId xmlns:a16="http://schemas.microsoft.com/office/drawing/2014/main" id="{C73A7452-ED0F-4903-A620-8D103E556C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accent1"/>
            </a:solidFill>
            <a:ln w="0">
              <a:noFill/>
              <a:prstDash val="solid"/>
              <a:round/>
              <a:headEnd/>
              <a:tailEnd/>
            </a:ln>
          </p:spPr>
          <p:txBody>
            <a:bodyPr/>
            <a:lstStyle/>
            <a:p>
              <a:endParaRPr lang="en-US"/>
            </a:p>
          </p:txBody>
        </p:sp>
        <p:sp>
          <p:nvSpPr>
            <p:cNvPr id="21" name="Freeform 6">
              <a:extLst>
                <a:ext uri="{FF2B5EF4-FFF2-40B4-BE49-F238E27FC236}">
                  <a16:creationId xmlns:a16="http://schemas.microsoft.com/office/drawing/2014/main" id="{F6A3F6CE-D581-4C37-8822-4F4A68325E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accent2"/>
            </a:solidFill>
            <a:ln w="0">
              <a:noFill/>
              <a:prstDash val="solid"/>
              <a:round/>
              <a:headEnd/>
              <a:tailEnd/>
            </a:ln>
          </p:spPr>
          <p:txBody>
            <a:bodyPr/>
            <a:lstStyle/>
            <a:p>
              <a:endParaRPr lang="en-US"/>
            </a:p>
          </p:txBody>
        </p:sp>
      </p:grpSp>
      <p:sp>
        <p:nvSpPr>
          <p:cNvPr id="2" name="Title 1">
            <a:extLst>
              <a:ext uri="{FF2B5EF4-FFF2-40B4-BE49-F238E27FC236}">
                <a16:creationId xmlns:a16="http://schemas.microsoft.com/office/drawing/2014/main" id="{734841C0-5785-77C6-DC56-906EC2615D0A}"/>
              </a:ext>
            </a:extLst>
          </p:cNvPr>
          <p:cNvSpPr>
            <a:spLocks noGrp="1"/>
          </p:cNvSpPr>
          <p:nvPr>
            <p:ph type="ctrTitle"/>
          </p:nvPr>
        </p:nvSpPr>
        <p:spPr>
          <a:xfrm>
            <a:off x="1458098" y="1445741"/>
            <a:ext cx="9403492" cy="2440939"/>
          </a:xfrm>
        </p:spPr>
        <p:txBody>
          <a:bodyPr>
            <a:noAutofit/>
          </a:bodyPr>
          <a:lstStyle/>
          <a:p>
            <a:r>
              <a:rPr lang="en-US" sz="6000"/>
              <a:t>Female Infertility with Special Focus on PCOS</a:t>
            </a:r>
          </a:p>
        </p:txBody>
      </p:sp>
      <p:sp>
        <p:nvSpPr>
          <p:cNvPr id="3" name="Subtitle 2">
            <a:extLst>
              <a:ext uri="{FF2B5EF4-FFF2-40B4-BE49-F238E27FC236}">
                <a16:creationId xmlns:a16="http://schemas.microsoft.com/office/drawing/2014/main" id="{A1751488-618F-33AD-F46E-8FA7C9BD683A}"/>
              </a:ext>
            </a:extLst>
          </p:cNvPr>
          <p:cNvSpPr>
            <a:spLocks noGrp="1"/>
          </p:cNvSpPr>
          <p:nvPr>
            <p:ph type="subTitle" idx="1"/>
          </p:nvPr>
        </p:nvSpPr>
        <p:spPr>
          <a:xfrm>
            <a:off x="2679906" y="3956279"/>
            <a:ext cx="6831673" cy="1455980"/>
          </a:xfrm>
        </p:spPr>
        <p:txBody>
          <a:bodyPr>
            <a:normAutofit/>
          </a:bodyPr>
          <a:lstStyle/>
          <a:p>
            <a:pPr>
              <a:lnSpc>
                <a:spcPct val="102000"/>
              </a:lnSpc>
              <a:spcAft>
                <a:spcPts val="600"/>
              </a:spcAft>
            </a:pPr>
            <a:r>
              <a:rPr lang="en-US" sz="2000"/>
              <a:t>Kathy Mostajeran, DO PGY-7</a:t>
            </a:r>
          </a:p>
          <a:p>
            <a:pPr>
              <a:lnSpc>
                <a:spcPct val="102000"/>
              </a:lnSpc>
              <a:spcAft>
                <a:spcPts val="600"/>
              </a:spcAft>
            </a:pPr>
            <a:r>
              <a:rPr lang="en-US" sz="2000"/>
              <a:t>Maternal Fetal Medicine Fellow</a:t>
            </a:r>
          </a:p>
          <a:p>
            <a:pPr>
              <a:lnSpc>
                <a:spcPct val="102000"/>
              </a:lnSpc>
              <a:spcAft>
                <a:spcPts val="600"/>
              </a:spcAft>
            </a:pPr>
            <a:r>
              <a:rPr lang="en-US" sz="2000"/>
              <a:t>Department of Obstetrics and Gynecology</a:t>
            </a:r>
          </a:p>
          <a:p>
            <a:pPr>
              <a:lnSpc>
                <a:spcPct val="102000"/>
              </a:lnSpc>
              <a:spcAft>
                <a:spcPts val="600"/>
              </a:spcAft>
            </a:pPr>
            <a:endParaRPr lang="en-US" sz="2000"/>
          </a:p>
        </p:txBody>
      </p:sp>
    </p:spTree>
    <p:extLst>
      <p:ext uri="{BB962C8B-B14F-4D97-AF65-F5344CB8AC3E}">
        <p14:creationId xmlns:p14="http://schemas.microsoft.com/office/powerpoint/2010/main" val="330505766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700"/>
                                        <p:tgtEl>
                                          <p:spTgt spid="3">
                                            <p:txEl>
                                              <p:pRg st="1" end="1"/>
                                            </p:txEl>
                                          </p:spTgt>
                                        </p:tgtEl>
                                      </p:cBhvr>
                                    </p:animEffect>
                                  </p:childTnLst>
                                </p:cTn>
                              </p:par>
                              <p:par>
                                <p:cTn id="11" presetID="10" presetClass="entr" presetSubtype="0" fill="hold" grpId="0" nodeType="withEffect">
                                  <p:stCondLst>
                                    <p:cond delay="1000"/>
                                  </p:stCondLst>
                                  <p:iterate>
                                    <p:tmPct val="10000"/>
                                  </p:iterate>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700"/>
                                        <p:tgtEl>
                                          <p:spTgt spid="3">
                                            <p:txEl>
                                              <p:pRg st="2" end="2"/>
                                            </p:txEl>
                                          </p:spTgt>
                                        </p:tgtEl>
                                      </p:cBhvr>
                                    </p:animEffect>
                                  </p:childTnLst>
                                </p:cTn>
                              </p:par>
                              <p:par>
                                <p:cTn id="14" presetID="10" presetClass="entr" presetSubtype="0" fill="hold" grpId="0" nodeType="withEffect">
                                  <p:stCondLst>
                                    <p:cond delay="500"/>
                                  </p:stCondLst>
                                  <p:iterate>
                                    <p:tmPct val="10000"/>
                                  </p:iterate>
                                  <p:childTnLst>
                                    <p:set>
                                      <p:cBhvr>
                                        <p:cTn id="15" dur="1" fill="hold">
                                          <p:stCondLst>
                                            <p:cond delay="0"/>
                                          </p:stCondLst>
                                        </p:cTn>
                                        <p:tgtEl>
                                          <p:spTgt spid="2"/>
                                        </p:tgtEl>
                                        <p:attrNameLst>
                                          <p:attrName>style.visibility</p:attrName>
                                        </p:attrNameLst>
                                      </p:cBhvr>
                                      <p:to>
                                        <p:strVal val="visible"/>
                                      </p:to>
                                    </p:set>
                                    <p:animEffect transition="in" filter="fade">
                                      <p:cBhvr>
                                        <p:cTn id="16"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A6EC888-B85F-410F-B430-06583E94B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5" name="Rectangle 24">
            <a:extLst>
              <a:ext uri="{FF2B5EF4-FFF2-40B4-BE49-F238E27FC236}">
                <a16:creationId xmlns:a16="http://schemas.microsoft.com/office/drawing/2014/main" id="{9485DA84-CB73-4E5E-9864-2460CE2805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D49185E-361A-421B-8F2D-11C7FFC686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14B85BAA-C37F-44B4-B427-B4F10EBB41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26240" y="-4668"/>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EDC4EE06-D7B4-4FAC-A561-38A1C38023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94325"/>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9018D83B-903C-4782-B1BB-A45164A71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26240" y="6494325"/>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785589A-A5AC-409A-B2A2-24D871B4C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867" y="158782"/>
            <a:ext cx="11870265" cy="65378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ontent Placeholder 2" descr="A diagram of a diagram of the process of fertilization&#10;&#10;Description automatically generated with medium confidence">
            <a:extLst>
              <a:ext uri="{FF2B5EF4-FFF2-40B4-BE49-F238E27FC236}">
                <a16:creationId xmlns:a16="http://schemas.microsoft.com/office/drawing/2014/main" id="{271F98F1-866A-7B5F-396D-293998DCA6C0}"/>
              </a:ext>
            </a:extLst>
          </p:cNvPr>
          <p:cNvPicPr>
            <a:picLocks noGrp="1" noChangeAspect="1"/>
          </p:cNvPicPr>
          <p:nvPr>
            <p:ph idx="1"/>
          </p:nvPr>
        </p:nvPicPr>
        <p:blipFill>
          <a:blip r:embed="rId3"/>
          <a:stretch>
            <a:fillRect/>
          </a:stretch>
        </p:blipFill>
        <p:spPr>
          <a:xfrm>
            <a:off x="484284" y="480515"/>
            <a:ext cx="11223430" cy="5892302"/>
          </a:xfrm>
          <a:prstGeom prst="rect">
            <a:avLst/>
          </a:prstGeom>
        </p:spPr>
      </p:pic>
    </p:spTree>
    <p:extLst>
      <p:ext uri="{BB962C8B-B14F-4D97-AF65-F5344CB8AC3E}">
        <p14:creationId xmlns:p14="http://schemas.microsoft.com/office/powerpoint/2010/main" val="2562901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5F79084-E805-48DA-8EAC-CD5FD493EE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5" name="Content Placeholder 4" descr="A diagram of a phase of a period&#10;&#10;Description automatically generated with medium confidence">
            <a:extLst>
              <a:ext uri="{FF2B5EF4-FFF2-40B4-BE49-F238E27FC236}">
                <a16:creationId xmlns:a16="http://schemas.microsoft.com/office/drawing/2014/main" id="{B7654605-B47E-37E3-7ECD-CF246524B812}"/>
              </a:ext>
            </a:extLst>
          </p:cNvPr>
          <p:cNvPicPr>
            <a:picLocks noGrp="1" noChangeAspect="1"/>
          </p:cNvPicPr>
          <p:nvPr>
            <p:ph idx="1"/>
          </p:nvPr>
        </p:nvPicPr>
        <p:blipFill rotWithShape="1">
          <a:blip r:embed="rId3">
            <a:extLst>
              <a:ext uri="{28A0092B-C50C-407E-A947-70E740481C1C}">
                <a14:useLocalDpi xmlns:a14="http://schemas.microsoft.com/office/drawing/2010/main"/>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11649115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8BD7F-394C-8CE9-AEBF-2FBF9D5C9631}"/>
              </a:ext>
            </a:extLst>
          </p:cNvPr>
          <p:cNvSpPr>
            <a:spLocks noGrp="1"/>
          </p:cNvSpPr>
          <p:nvPr>
            <p:ph type="title"/>
          </p:nvPr>
        </p:nvSpPr>
        <p:spPr>
          <a:xfrm>
            <a:off x="1371600" y="128016"/>
            <a:ext cx="9601200" cy="1118893"/>
          </a:xfrm>
        </p:spPr>
        <p:txBody>
          <a:bodyPr/>
          <a:lstStyle/>
          <a:p>
            <a:r>
              <a:rPr lang="en-US"/>
              <a:t>Important Take Aways</a:t>
            </a:r>
          </a:p>
        </p:txBody>
      </p:sp>
      <p:sp>
        <p:nvSpPr>
          <p:cNvPr id="3" name="Content Placeholder 2">
            <a:extLst>
              <a:ext uri="{FF2B5EF4-FFF2-40B4-BE49-F238E27FC236}">
                <a16:creationId xmlns:a16="http://schemas.microsoft.com/office/drawing/2014/main" id="{8183548F-6995-7845-1BEC-5F7452DAB67E}"/>
              </a:ext>
            </a:extLst>
          </p:cNvPr>
          <p:cNvSpPr>
            <a:spLocks noGrp="1"/>
          </p:cNvSpPr>
          <p:nvPr>
            <p:ph idx="1"/>
          </p:nvPr>
        </p:nvSpPr>
        <p:spPr>
          <a:xfrm>
            <a:off x="847899" y="877824"/>
            <a:ext cx="11344102" cy="5980176"/>
          </a:xfrm>
        </p:spPr>
        <p:txBody>
          <a:bodyPr>
            <a:normAutofit/>
          </a:bodyPr>
          <a:lstStyle/>
          <a:p>
            <a:r>
              <a:rPr lang="en-US" sz="2400"/>
              <a:t>1</a:t>
            </a:r>
            <a:r>
              <a:rPr lang="en-US" sz="2400" baseline="30000"/>
              <a:t>st</a:t>
            </a:r>
            <a:r>
              <a:rPr lang="en-US" sz="2400"/>
              <a:t> day of full flow = day 1 of the menstrual cycle</a:t>
            </a:r>
          </a:p>
          <a:p>
            <a:r>
              <a:rPr lang="en-US" sz="2400" b="1"/>
              <a:t>1</a:t>
            </a:r>
            <a:r>
              <a:rPr lang="en-US" sz="2400" b="1" baseline="30000"/>
              <a:t>st</a:t>
            </a:r>
            <a:r>
              <a:rPr lang="en-US" sz="2400" b="1"/>
              <a:t> phase </a:t>
            </a:r>
            <a:r>
              <a:rPr lang="en-US" sz="2400"/>
              <a:t>of the menstrual cycle = follicular/proliferative phase</a:t>
            </a:r>
          </a:p>
          <a:p>
            <a:pPr lvl="1"/>
            <a:r>
              <a:rPr lang="en-US" sz="2400"/>
              <a:t>Variable part of the cycle</a:t>
            </a:r>
          </a:p>
          <a:p>
            <a:pPr lvl="1"/>
            <a:r>
              <a:rPr lang="en-US" sz="2400"/>
              <a:t>Under the influence of </a:t>
            </a:r>
            <a:r>
              <a:rPr lang="en-US" sz="2400" b="1"/>
              <a:t>estradiol</a:t>
            </a:r>
          </a:p>
          <a:p>
            <a:r>
              <a:rPr lang="en-US" sz="2400" b="1"/>
              <a:t>Ovulation</a:t>
            </a:r>
            <a:r>
              <a:rPr lang="en-US" sz="2400"/>
              <a:t> occurs at the end of the first phase and is preceded by an </a:t>
            </a:r>
            <a:r>
              <a:rPr lang="en-US" sz="2400" b="1"/>
              <a:t>LH surge</a:t>
            </a:r>
          </a:p>
          <a:p>
            <a:pPr lvl="1"/>
            <a:r>
              <a:rPr lang="en-US" sz="2400"/>
              <a:t>Constant estrogen levels = LH levels are constant = no LH surge = no ovulation</a:t>
            </a:r>
          </a:p>
          <a:p>
            <a:pPr lvl="1"/>
            <a:r>
              <a:rPr lang="en-US" sz="2400"/>
              <a:t>16h after peak LH an oocyte is release</a:t>
            </a:r>
          </a:p>
          <a:p>
            <a:pPr lvl="1"/>
            <a:r>
              <a:rPr lang="en-US" sz="2400"/>
              <a:t>The remaining theca and granulosa cells become known as the corpus luteum</a:t>
            </a:r>
          </a:p>
          <a:p>
            <a:r>
              <a:rPr lang="en-US" sz="2400" b="1"/>
              <a:t>2</a:t>
            </a:r>
            <a:r>
              <a:rPr lang="en-US" sz="2400" b="1" baseline="30000"/>
              <a:t>nd</a:t>
            </a:r>
            <a:r>
              <a:rPr lang="en-US" sz="2400" b="1"/>
              <a:t> phase </a:t>
            </a:r>
            <a:r>
              <a:rPr lang="en-US" sz="2400"/>
              <a:t>of the menstrual cycle = luteal/secretory phase</a:t>
            </a:r>
          </a:p>
          <a:p>
            <a:pPr lvl="1"/>
            <a:r>
              <a:rPr lang="en-US" sz="2400" b="1"/>
              <a:t>Fixed </a:t>
            </a:r>
            <a:r>
              <a:rPr lang="en-US" sz="2400"/>
              <a:t>part of the cycle : 14 days long</a:t>
            </a:r>
          </a:p>
          <a:p>
            <a:pPr lvl="1"/>
            <a:r>
              <a:rPr lang="en-US" sz="2400"/>
              <a:t>Dominant hormone is </a:t>
            </a:r>
            <a:r>
              <a:rPr lang="en-US" sz="2400" b="1"/>
              <a:t>progesterone</a:t>
            </a:r>
            <a:r>
              <a:rPr lang="en-US" sz="2400"/>
              <a:t> (produced by the corpus luteum)</a:t>
            </a:r>
          </a:p>
          <a:p>
            <a:pPr lvl="1"/>
            <a:r>
              <a:rPr lang="en-US" sz="2400"/>
              <a:t>Cessation of progesterone (and estrogen) production by corpus luteum is responsible for menstruation</a:t>
            </a:r>
          </a:p>
        </p:txBody>
      </p:sp>
    </p:spTree>
    <p:extLst>
      <p:ext uri="{BB962C8B-B14F-4D97-AF65-F5344CB8AC3E}">
        <p14:creationId xmlns:p14="http://schemas.microsoft.com/office/powerpoint/2010/main" val="10411153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A6EC888-B85F-410F-B430-06583E94B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Rectangle 10">
            <a:extLst>
              <a:ext uri="{FF2B5EF4-FFF2-40B4-BE49-F238E27FC236}">
                <a16:creationId xmlns:a16="http://schemas.microsoft.com/office/drawing/2014/main" id="{69805AF4-7989-43AB-9A60-14E3F851FB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46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0036B63-B0EC-4AF3-95D3-2E2DCA25F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03C8D6F-79C5-D752-B625-2BD714A26369}"/>
              </a:ext>
            </a:extLst>
          </p:cNvPr>
          <p:cNvSpPr>
            <a:spLocks noGrp="1"/>
          </p:cNvSpPr>
          <p:nvPr>
            <p:ph idx="1"/>
          </p:nvPr>
        </p:nvSpPr>
        <p:spPr/>
        <p:txBody>
          <a:bodyPr/>
          <a:lstStyle/>
          <a:p>
            <a:r>
              <a:rPr lang="en-US"/>
              <a:t>https://m.youtube.com/watch?v=</a:t>
            </a:r>
            <a:r>
              <a:rPr lang="en-US" err="1"/>
              <a:t>65BV5dXXxzM</a:t>
            </a:r>
            <a:endParaRPr lang="en-US"/>
          </a:p>
        </p:txBody>
      </p:sp>
    </p:spTree>
    <p:extLst>
      <p:ext uri="{BB962C8B-B14F-4D97-AF65-F5344CB8AC3E}">
        <p14:creationId xmlns:p14="http://schemas.microsoft.com/office/powerpoint/2010/main" val="29073971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80809-3486-B36E-93A3-B5BBF05CD9DF}"/>
              </a:ext>
            </a:extLst>
          </p:cNvPr>
          <p:cNvSpPr>
            <a:spLocks noGrp="1"/>
          </p:cNvSpPr>
          <p:nvPr>
            <p:ph type="title"/>
          </p:nvPr>
        </p:nvSpPr>
        <p:spPr>
          <a:xfrm>
            <a:off x="719329" y="1905000"/>
            <a:ext cx="9939084" cy="3048000"/>
          </a:xfrm>
        </p:spPr>
        <p:txBody>
          <a:bodyPr/>
          <a:lstStyle/>
          <a:p>
            <a:r>
              <a:rPr lang="en-US"/>
              <a:t>Overview of Infertility</a:t>
            </a:r>
          </a:p>
        </p:txBody>
      </p:sp>
    </p:spTree>
    <p:extLst>
      <p:ext uri="{BB962C8B-B14F-4D97-AF65-F5344CB8AC3E}">
        <p14:creationId xmlns:p14="http://schemas.microsoft.com/office/powerpoint/2010/main" val="39888116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EAA1A-63E3-E413-8F55-5DF7DC4F3788}"/>
              </a:ext>
            </a:extLst>
          </p:cNvPr>
          <p:cNvSpPr>
            <a:spLocks noGrp="1"/>
          </p:cNvSpPr>
          <p:nvPr>
            <p:ph type="title"/>
          </p:nvPr>
        </p:nvSpPr>
        <p:spPr>
          <a:xfrm>
            <a:off x="1295400" y="0"/>
            <a:ext cx="9601200" cy="1485900"/>
          </a:xfrm>
        </p:spPr>
        <p:txBody>
          <a:bodyPr/>
          <a:lstStyle/>
          <a:p>
            <a:r>
              <a:rPr lang="en-US"/>
              <a:t>Definition of Infertility</a:t>
            </a:r>
          </a:p>
        </p:txBody>
      </p:sp>
      <p:sp>
        <p:nvSpPr>
          <p:cNvPr id="3" name="Content Placeholder 2">
            <a:extLst>
              <a:ext uri="{FF2B5EF4-FFF2-40B4-BE49-F238E27FC236}">
                <a16:creationId xmlns:a16="http://schemas.microsoft.com/office/drawing/2014/main" id="{76F00394-8A91-2475-957B-C35FC3AA098C}"/>
              </a:ext>
            </a:extLst>
          </p:cNvPr>
          <p:cNvSpPr>
            <a:spLocks noGrp="1"/>
          </p:cNvSpPr>
          <p:nvPr>
            <p:ph idx="1"/>
          </p:nvPr>
        </p:nvSpPr>
        <p:spPr>
          <a:xfrm>
            <a:off x="999523" y="742950"/>
            <a:ext cx="11072403" cy="4671751"/>
          </a:xfrm>
        </p:spPr>
        <p:txBody>
          <a:bodyPr>
            <a:normAutofit lnSpcReduction="10000"/>
          </a:bodyPr>
          <a:lstStyle/>
          <a:p>
            <a:r>
              <a:rPr lang="en-US" sz="2800"/>
              <a:t>Old Definition</a:t>
            </a:r>
          </a:p>
          <a:p>
            <a:r>
              <a:rPr lang="en-US" sz="2800"/>
              <a:t>ASRM Committee Opinion &amp; Updated Definition as of 2023:</a:t>
            </a:r>
          </a:p>
          <a:p>
            <a:pPr lvl="1"/>
            <a:r>
              <a:rPr lang="en-US" sz="2800"/>
              <a:t>A disease, condition, or status characterized by any of the following:</a:t>
            </a:r>
          </a:p>
          <a:p>
            <a:pPr lvl="2"/>
            <a:r>
              <a:rPr lang="en-US" sz="2400"/>
              <a:t>Inability to achieve a successful pregnancy</a:t>
            </a:r>
          </a:p>
          <a:p>
            <a:pPr lvl="2"/>
            <a:r>
              <a:rPr lang="en-US" sz="2400"/>
              <a:t>Need for medical intervention to achieve successful pregnancy</a:t>
            </a:r>
          </a:p>
          <a:p>
            <a:pPr lvl="1"/>
            <a:r>
              <a:rPr lang="en-US" sz="2800"/>
              <a:t>In patient having regular, unprotected intercourse without any known etiology for either partner to suggest impaired reproductive ability , evaluation should be initiated at:</a:t>
            </a:r>
          </a:p>
          <a:p>
            <a:pPr lvl="2"/>
            <a:r>
              <a:rPr lang="en-US" sz="2400"/>
              <a:t>12 months when female partner is &lt; 35 year of age</a:t>
            </a:r>
          </a:p>
          <a:p>
            <a:pPr lvl="2"/>
            <a:r>
              <a:rPr lang="en-US" sz="2400"/>
              <a:t>6 months when female partner is ≥ 35 years of</a:t>
            </a:r>
          </a:p>
          <a:p>
            <a:pPr lvl="2"/>
            <a:endParaRPr lang="en-US" sz="2400"/>
          </a:p>
          <a:p>
            <a:pPr lvl="1"/>
            <a:endParaRPr lang="en-US" sz="2800"/>
          </a:p>
        </p:txBody>
      </p:sp>
      <p:sp>
        <p:nvSpPr>
          <p:cNvPr id="4" name="TextBox 3">
            <a:extLst>
              <a:ext uri="{FF2B5EF4-FFF2-40B4-BE49-F238E27FC236}">
                <a16:creationId xmlns:a16="http://schemas.microsoft.com/office/drawing/2014/main" id="{A841CAEB-6561-0B9F-9424-724B6E14D334}"/>
              </a:ext>
            </a:extLst>
          </p:cNvPr>
          <p:cNvSpPr txBox="1"/>
          <p:nvPr/>
        </p:nvSpPr>
        <p:spPr>
          <a:xfrm>
            <a:off x="2629593" y="5376386"/>
            <a:ext cx="6932814" cy="1477328"/>
          </a:xfrm>
          <a:prstGeom prst="rect">
            <a:avLst/>
          </a:prstGeom>
          <a:noFill/>
          <a:ln w="38100">
            <a:solidFill>
              <a:srgbClr val="FF0000"/>
            </a:solidFill>
          </a:ln>
        </p:spPr>
        <p:txBody>
          <a:bodyPr wrap="square" rtlCol="0">
            <a:spAutoFit/>
          </a:bodyPr>
          <a:lstStyle/>
          <a:p>
            <a:pPr algn="ctr"/>
            <a:r>
              <a:rPr lang="en-US" b="1" i="1"/>
              <a:t>Reasons to refer for evaluation earlier:</a:t>
            </a:r>
          </a:p>
          <a:p>
            <a:pPr algn="ctr"/>
            <a:r>
              <a:rPr lang="en-US" i="1"/>
              <a:t>1. </a:t>
            </a:r>
            <a:r>
              <a:rPr lang="en-US" sz="1800"/>
              <a:t>Oligomenorrhea or amenorrhea</a:t>
            </a:r>
          </a:p>
          <a:p>
            <a:pPr algn="ctr"/>
            <a:r>
              <a:rPr lang="en-US"/>
              <a:t>2. </a:t>
            </a:r>
            <a:r>
              <a:rPr lang="en-US" sz="1800"/>
              <a:t>Known or suspected uterine, tubal, or peritoneal disease</a:t>
            </a:r>
          </a:p>
          <a:p>
            <a:pPr algn="ctr"/>
            <a:r>
              <a:rPr lang="en-US"/>
              <a:t>3. </a:t>
            </a:r>
            <a:r>
              <a:rPr lang="en-US" sz="1800"/>
              <a:t>Stage III or stage IV endometriosis</a:t>
            </a:r>
          </a:p>
          <a:p>
            <a:pPr algn="ctr"/>
            <a:r>
              <a:rPr lang="en-US"/>
              <a:t>4. </a:t>
            </a:r>
            <a:r>
              <a:rPr lang="en-US" sz="1800"/>
              <a:t>Known or suspected male infertility</a:t>
            </a:r>
          </a:p>
        </p:txBody>
      </p:sp>
    </p:spTree>
    <p:extLst>
      <p:ext uri="{BB962C8B-B14F-4D97-AF65-F5344CB8AC3E}">
        <p14:creationId xmlns:p14="http://schemas.microsoft.com/office/powerpoint/2010/main" val="39994274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8068C-5A22-314B-DDAF-1DCC4FD2FACC}"/>
              </a:ext>
            </a:extLst>
          </p:cNvPr>
          <p:cNvSpPr>
            <a:spLocks noGrp="1"/>
          </p:cNvSpPr>
          <p:nvPr>
            <p:ph type="title"/>
          </p:nvPr>
        </p:nvSpPr>
        <p:spPr>
          <a:xfrm>
            <a:off x="7345181" y="0"/>
            <a:ext cx="4721902" cy="1485900"/>
          </a:xfrm>
        </p:spPr>
        <p:txBody>
          <a:bodyPr>
            <a:normAutofit fontScale="90000"/>
          </a:bodyPr>
          <a:lstStyle/>
          <a:p>
            <a:r>
              <a:rPr lang="en-US"/>
              <a:t>Pregnancy Over Time without Treatment</a:t>
            </a:r>
          </a:p>
        </p:txBody>
      </p:sp>
      <p:sp>
        <p:nvSpPr>
          <p:cNvPr id="16" name="Rectangle 15">
            <a:extLst>
              <a:ext uri="{FF2B5EF4-FFF2-40B4-BE49-F238E27FC236}">
                <a16:creationId xmlns:a16="http://schemas.microsoft.com/office/drawing/2014/main" id="{BEC9E7FA-3295-45ED-8253-D23F9E44E1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5" name="Content Placeholder 4" descr="A screenshot of a graph&#10;&#10;Description automatically generated">
            <a:extLst>
              <a:ext uri="{FF2B5EF4-FFF2-40B4-BE49-F238E27FC236}">
                <a16:creationId xmlns:a16="http://schemas.microsoft.com/office/drawing/2014/main" id="{E496AF9C-94BB-5D01-0DAC-E978D749F608}"/>
              </a:ext>
            </a:extLst>
          </p:cNvPr>
          <p:cNvPicPr>
            <a:picLocks noChangeAspect="1"/>
          </p:cNvPicPr>
          <p:nvPr/>
        </p:nvPicPr>
        <p:blipFill>
          <a:blip r:embed="rId3"/>
          <a:stretch>
            <a:fillRect/>
          </a:stretch>
        </p:blipFill>
        <p:spPr>
          <a:xfrm>
            <a:off x="1049311" y="0"/>
            <a:ext cx="6145968" cy="6858000"/>
          </a:xfrm>
          <a:prstGeom prst="rect">
            <a:avLst/>
          </a:prstGeom>
        </p:spPr>
      </p:pic>
      <p:sp>
        <p:nvSpPr>
          <p:cNvPr id="17" name="Content Placeholder 8">
            <a:extLst>
              <a:ext uri="{FF2B5EF4-FFF2-40B4-BE49-F238E27FC236}">
                <a16:creationId xmlns:a16="http://schemas.microsoft.com/office/drawing/2014/main" id="{7AF6FC2D-51AD-39D2-F78B-11F20B046C33}"/>
              </a:ext>
            </a:extLst>
          </p:cNvPr>
          <p:cNvSpPr>
            <a:spLocks noGrp="1"/>
          </p:cNvSpPr>
          <p:nvPr>
            <p:ph idx="1"/>
          </p:nvPr>
        </p:nvSpPr>
        <p:spPr>
          <a:xfrm>
            <a:off x="7220263" y="1229193"/>
            <a:ext cx="4846820" cy="4975299"/>
          </a:xfrm>
        </p:spPr>
        <p:txBody>
          <a:bodyPr>
            <a:normAutofit fontScale="92500"/>
          </a:bodyPr>
          <a:lstStyle/>
          <a:p>
            <a:r>
              <a:rPr lang="en-US" sz="2400"/>
              <a:t>Analysis of data from fertile couples who stopped using contraceptives to conceive found the following:</a:t>
            </a:r>
          </a:p>
          <a:p>
            <a:pPr lvl="1"/>
            <a:r>
              <a:rPr lang="en-US" sz="2400"/>
              <a:t>At 3 months ~ 50% conceive</a:t>
            </a:r>
          </a:p>
          <a:p>
            <a:pPr lvl="1"/>
            <a:r>
              <a:rPr lang="en-US" sz="2400"/>
              <a:t>At 6 months ~ 75% conceive</a:t>
            </a:r>
          </a:p>
          <a:p>
            <a:pPr lvl="1"/>
            <a:r>
              <a:rPr lang="en-US" sz="2400"/>
              <a:t>1 year ~ 90% have conceived</a:t>
            </a:r>
          </a:p>
          <a:p>
            <a:r>
              <a:rPr lang="en-US" sz="2400"/>
              <a:t>Smart people did math and say that the fecundity rate in couples able to conceive is about 20%</a:t>
            </a:r>
          </a:p>
          <a:p>
            <a:r>
              <a:rPr lang="en-US" sz="2400"/>
              <a:t>The longer a couple does not conceive the less likely they are to achieve pregnancy and their fecundity plumets</a:t>
            </a:r>
          </a:p>
        </p:txBody>
      </p:sp>
      <p:sp>
        <p:nvSpPr>
          <p:cNvPr id="6" name="TextBox 5">
            <a:extLst>
              <a:ext uri="{FF2B5EF4-FFF2-40B4-BE49-F238E27FC236}">
                <a16:creationId xmlns:a16="http://schemas.microsoft.com/office/drawing/2014/main" id="{A6CE81A7-B570-A555-7459-31A727C5621B}"/>
              </a:ext>
            </a:extLst>
          </p:cNvPr>
          <p:cNvSpPr txBox="1"/>
          <p:nvPr/>
        </p:nvSpPr>
        <p:spPr>
          <a:xfrm>
            <a:off x="7195279" y="6204492"/>
            <a:ext cx="4846820" cy="523220"/>
          </a:xfrm>
          <a:prstGeom prst="rect">
            <a:avLst/>
          </a:prstGeom>
          <a:noFill/>
        </p:spPr>
        <p:txBody>
          <a:bodyPr wrap="square" rtlCol="0">
            <a:spAutoFit/>
          </a:bodyPr>
          <a:lstStyle/>
          <a:p>
            <a:r>
              <a:rPr lang="en-US" sz="1400" b="0" i="0" u="none" strike="noStrike">
                <a:solidFill>
                  <a:srgbClr val="222222"/>
                </a:solidFill>
                <a:effectLst/>
                <a:latin typeface="Arial" panose="020B0604020202020204" pitchFamily="34" charset="0"/>
              </a:rPr>
              <a:t>Lentz, Gretchen M., et al. </a:t>
            </a:r>
            <a:r>
              <a:rPr lang="en-US" sz="1400" b="0" i="1" u="none" strike="noStrike">
                <a:solidFill>
                  <a:srgbClr val="222222"/>
                </a:solidFill>
                <a:effectLst/>
                <a:latin typeface="Arial" panose="020B0604020202020204" pitchFamily="34" charset="0"/>
              </a:rPr>
              <a:t>Comprehensive gynecology e-book</a:t>
            </a:r>
            <a:r>
              <a:rPr lang="en-US" sz="1400" b="0" i="0" u="none" strike="noStrike">
                <a:solidFill>
                  <a:srgbClr val="222222"/>
                </a:solidFill>
                <a:effectLst/>
                <a:latin typeface="Arial" panose="020B0604020202020204" pitchFamily="34" charset="0"/>
              </a:rPr>
              <a:t>. Elsevier Health Sciences, 2012.</a:t>
            </a:r>
            <a:endParaRPr lang="en-US" sz="1400"/>
          </a:p>
        </p:txBody>
      </p:sp>
    </p:spTree>
    <p:extLst>
      <p:ext uri="{BB962C8B-B14F-4D97-AF65-F5344CB8AC3E}">
        <p14:creationId xmlns:p14="http://schemas.microsoft.com/office/powerpoint/2010/main" val="2461871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FCDD6-BFBC-13A6-6207-795FED9F3379}"/>
              </a:ext>
            </a:extLst>
          </p:cNvPr>
          <p:cNvSpPr>
            <a:spLocks noGrp="1"/>
          </p:cNvSpPr>
          <p:nvPr>
            <p:ph type="title"/>
          </p:nvPr>
        </p:nvSpPr>
        <p:spPr/>
        <p:txBody>
          <a:bodyPr/>
          <a:lstStyle/>
          <a:p>
            <a:r>
              <a:rPr lang="en-US"/>
              <a:t>Causes of Female Infertility:</a:t>
            </a:r>
            <a:br>
              <a:rPr lang="en-US"/>
            </a:br>
            <a:r>
              <a:rPr lang="en-US"/>
              <a:t>The 4 Main Categories</a:t>
            </a:r>
          </a:p>
        </p:txBody>
      </p:sp>
      <p:sp>
        <p:nvSpPr>
          <p:cNvPr id="3" name="Content Placeholder 2">
            <a:extLst>
              <a:ext uri="{FF2B5EF4-FFF2-40B4-BE49-F238E27FC236}">
                <a16:creationId xmlns:a16="http://schemas.microsoft.com/office/drawing/2014/main" id="{FA1D3EFE-590C-4D71-EE9B-0E588D0B6797}"/>
              </a:ext>
            </a:extLst>
          </p:cNvPr>
          <p:cNvSpPr>
            <a:spLocks noGrp="1"/>
          </p:cNvSpPr>
          <p:nvPr>
            <p:ph idx="1"/>
          </p:nvPr>
        </p:nvSpPr>
        <p:spPr>
          <a:xfrm>
            <a:off x="1371600" y="2286000"/>
            <a:ext cx="10614454" cy="3680086"/>
          </a:xfrm>
        </p:spPr>
        <p:txBody>
          <a:bodyPr>
            <a:normAutofit/>
          </a:bodyPr>
          <a:lstStyle/>
          <a:p>
            <a:r>
              <a:rPr lang="en-US" sz="3600" b="1"/>
              <a:t>Endocrine: </a:t>
            </a:r>
            <a:r>
              <a:rPr lang="en-US" sz="3600"/>
              <a:t>Oligomenorrhea or amenorrhea</a:t>
            </a:r>
            <a:endParaRPr lang="en-US" sz="3600" i="1"/>
          </a:p>
          <a:p>
            <a:r>
              <a:rPr lang="en-US" sz="3600" b="1"/>
              <a:t>Anatomy: </a:t>
            </a:r>
            <a:r>
              <a:rPr lang="en-US" sz="3600"/>
              <a:t>uterine, tubal, or peritoneal disease</a:t>
            </a:r>
            <a:endParaRPr lang="en-US" sz="3600" i="1"/>
          </a:p>
          <a:p>
            <a:r>
              <a:rPr lang="en-US" sz="3600" b="1"/>
              <a:t>Zebras</a:t>
            </a:r>
            <a:endParaRPr lang="en-US" sz="3600" i="1"/>
          </a:p>
          <a:p>
            <a:r>
              <a:rPr lang="en-US" sz="3600" b="1"/>
              <a:t>Unknown</a:t>
            </a:r>
            <a:endParaRPr lang="en-US" sz="3600" i="1"/>
          </a:p>
        </p:txBody>
      </p:sp>
    </p:spTree>
    <p:extLst>
      <p:ext uri="{BB962C8B-B14F-4D97-AF65-F5344CB8AC3E}">
        <p14:creationId xmlns:p14="http://schemas.microsoft.com/office/powerpoint/2010/main" val="27414162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DB9C4-EF0F-948E-E522-60719E0D4ECA}"/>
              </a:ext>
            </a:extLst>
          </p:cNvPr>
          <p:cNvSpPr>
            <a:spLocks noGrp="1"/>
          </p:cNvSpPr>
          <p:nvPr>
            <p:ph type="title"/>
          </p:nvPr>
        </p:nvSpPr>
        <p:spPr>
          <a:xfrm>
            <a:off x="1952903" y="319785"/>
            <a:ext cx="9601200" cy="817179"/>
          </a:xfrm>
        </p:spPr>
        <p:txBody>
          <a:bodyPr/>
          <a:lstStyle/>
          <a:p>
            <a:r>
              <a:rPr lang="en-US"/>
              <a:t>Causes of Infertility by the Numbers</a:t>
            </a:r>
          </a:p>
        </p:txBody>
      </p:sp>
      <p:pic>
        <p:nvPicPr>
          <p:cNvPr id="5" name="Content Placeholder 4" descr="A diagram showing the causes of infertility&#10;&#10;Description automatically generated">
            <a:extLst>
              <a:ext uri="{FF2B5EF4-FFF2-40B4-BE49-F238E27FC236}">
                <a16:creationId xmlns:a16="http://schemas.microsoft.com/office/drawing/2014/main" id="{C6162622-4EF6-7D89-43C8-A2627257FCD0}"/>
              </a:ext>
            </a:extLst>
          </p:cNvPr>
          <p:cNvPicPr>
            <a:picLocks noGrp="1" noChangeAspect="1"/>
          </p:cNvPicPr>
          <p:nvPr>
            <p:ph idx="1"/>
          </p:nvPr>
        </p:nvPicPr>
        <p:blipFill>
          <a:blip r:embed="rId3"/>
          <a:stretch>
            <a:fillRect/>
          </a:stretch>
        </p:blipFill>
        <p:spPr>
          <a:xfrm>
            <a:off x="1952903" y="1148092"/>
            <a:ext cx="8859259" cy="5265065"/>
          </a:xfrm>
        </p:spPr>
      </p:pic>
      <p:sp>
        <p:nvSpPr>
          <p:cNvPr id="3" name="TextBox 2">
            <a:extLst>
              <a:ext uri="{FF2B5EF4-FFF2-40B4-BE49-F238E27FC236}">
                <a16:creationId xmlns:a16="http://schemas.microsoft.com/office/drawing/2014/main" id="{E72355F2-3DA5-D502-CBB5-F41E47E0E594}"/>
              </a:ext>
            </a:extLst>
          </p:cNvPr>
          <p:cNvSpPr txBox="1"/>
          <p:nvPr/>
        </p:nvSpPr>
        <p:spPr>
          <a:xfrm>
            <a:off x="1768838" y="6424285"/>
            <a:ext cx="10257527" cy="307777"/>
          </a:xfrm>
          <a:prstGeom prst="rect">
            <a:avLst/>
          </a:prstGeom>
          <a:noFill/>
        </p:spPr>
        <p:txBody>
          <a:bodyPr wrap="square" rtlCol="0">
            <a:spAutoFit/>
          </a:bodyPr>
          <a:lstStyle/>
          <a:p>
            <a:r>
              <a:rPr lang="en-US" sz="1400" err="1"/>
              <a:t>Speroff</a:t>
            </a:r>
            <a:r>
              <a:rPr lang="en-US" sz="1400"/>
              <a:t>, Leon, and Marc A. Fritz, eds. Clinical gynecologic endocrinology and infertility. </a:t>
            </a:r>
            <a:r>
              <a:rPr lang="en-US" sz="1400" err="1"/>
              <a:t>lippincott</a:t>
            </a:r>
            <a:r>
              <a:rPr lang="en-US" sz="1400"/>
              <a:t> Williams &amp; </a:t>
            </a:r>
            <a:r>
              <a:rPr lang="en-US" sz="1400" err="1"/>
              <a:t>wilkins</a:t>
            </a:r>
            <a:r>
              <a:rPr lang="en-US" sz="1400"/>
              <a:t>, 2005.</a:t>
            </a:r>
          </a:p>
        </p:txBody>
      </p:sp>
    </p:spTree>
    <p:extLst>
      <p:ext uri="{BB962C8B-B14F-4D97-AF65-F5344CB8AC3E}">
        <p14:creationId xmlns:p14="http://schemas.microsoft.com/office/powerpoint/2010/main" val="16951373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08240-61F1-E081-188C-C19A8FE2FF1A}"/>
              </a:ext>
            </a:extLst>
          </p:cNvPr>
          <p:cNvSpPr>
            <a:spLocks noGrp="1"/>
          </p:cNvSpPr>
          <p:nvPr>
            <p:ph type="title"/>
          </p:nvPr>
        </p:nvSpPr>
        <p:spPr>
          <a:xfrm>
            <a:off x="1016264" y="40821"/>
            <a:ext cx="11493731" cy="1485900"/>
          </a:xfrm>
        </p:spPr>
        <p:txBody>
          <a:bodyPr>
            <a:normAutofit/>
          </a:bodyPr>
          <a:lstStyle/>
          <a:p>
            <a:r>
              <a:rPr lang="en-US" sz="4000"/>
              <a:t>Causes of Infertility: Diminished Ovarian Reserve</a:t>
            </a:r>
          </a:p>
        </p:txBody>
      </p:sp>
      <p:sp>
        <p:nvSpPr>
          <p:cNvPr id="3" name="Content Placeholder 2">
            <a:extLst>
              <a:ext uri="{FF2B5EF4-FFF2-40B4-BE49-F238E27FC236}">
                <a16:creationId xmlns:a16="http://schemas.microsoft.com/office/drawing/2014/main" id="{4E7993DF-9F17-0429-063F-9102473B23C4}"/>
              </a:ext>
            </a:extLst>
          </p:cNvPr>
          <p:cNvSpPr>
            <a:spLocks noGrp="1"/>
          </p:cNvSpPr>
          <p:nvPr>
            <p:ph idx="1"/>
          </p:nvPr>
        </p:nvSpPr>
        <p:spPr>
          <a:xfrm>
            <a:off x="698269" y="943428"/>
            <a:ext cx="11493731" cy="6299200"/>
          </a:xfrm>
        </p:spPr>
        <p:txBody>
          <a:bodyPr>
            <a:normAutofit/>
          </a:bodyPr>
          <a:lstStyle/>
          <a:p>
            <a:r>
              <a:rPr lang="en-US" sz="2800"/>
              <a:t>“Ovarian reserve” = reproductive potential as a function of the # of oocytes</a:t>
            </a:r>
          </a:p>
          <a:p>
            <a:pPr lvl="1"/>
            <a:r>
              <a:rPr lang="en-US" sz="2800"/>
              <a:t># of oocytes available for potential fertilization at that point in time</a:t>
            </a:r>
          </a:p>
          <a:p>
            <a:pPr lvl="1"/>
            <a:r>
              <a:rPr lang="en-US" sz="2800"/>
              <a:t>May be assessed by serum tests or ultrasonography</a:t>
            </a:r>
          </a:p>
          <a:p>
            <a:pPr lvl="1"/>
            <a:r>
              <a:rPr lang="en-US" sz="2800"/>
              <a:t>Really a measure of potential response to ovarian stimulation</a:t>
            </a:r>
          </a:p>
          <a:p>
            <a:r>
              <a:rPr lang="en-US" sz="2800"/>
              <a:t>Evaluation</a:t>
            </a:r>
          </a:p>
          <a:p>
            <a:pPr lvl="1"/>
            <a:r>
              <a:rPr lang="en-US" sz="2800"/>
              <a:t>Cycle dependent (days 2-5 of menstrual cycle)</a:t>
            </a:r>
          </a:p>
          <a:p>
            <a:pPr lvl="2"/>
            <a:r>
              <a:rPr lang="en-US" sz="2400"/>
              <a:t>FSH and E2 </a:t>
            </a:r>
          </a:p>
          <a:p>
            <a:pPr lvl="2"/>
            <a:r>
              <a:rPr lang="en-US" sz="2400"/>
              <a:t>Antral follicle count</a:t>
            </a:r>
          </a:p>
          <a:p>
            <a:pPr lvl="1"/>
            <a:r>
              <a:rPr lang="en-US" sz="2800"/>
              <a:t>Cycle independent:</a:t>
            </a:r>
          </a:p>
          <a:p>
            <a:pPr lvl="2"/>
            <a:r>
              <a:rPr lang="en-US" sz="2400"/>
              <a:t>Anti-Mullerian hormone</a:t>
            </a:r>
          </a:p>
          <a:p>
            <a:r>
              <a:rPr lang="en-US" sz="2800"/>
              <a:t>Remember, age is the most important predictor of reproductive potential</a:t>
            </a:r>
          </a:p>
        </p:txBody>
      </p:sp>
    </p:spTree>
    <p:extLst>
      <p:ext uri="{BB962C8B-B14F-4D97-AF65-F5344CB8AC3E}">
        <p14:creationId xmlns:p14="http://schemas.microsoft.com/office/powerpoint/2010/main" val="38589805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24266-C51C-DD28-7B25-377C5D8DFDB9}"/>
              </a:ext>
            </a:extLst>
          </p:cNvPr>
          <p:cNvSpPr>
            <a:spLocks noGrp="1"/>
          </p:cNvSpPr>
          <p:nvPr>
            <p:ph type="title"/>
          </p:nvPr>
        </p:nvSpPr>
        <p:spPr>
          <a:xfrm>
            <a:off x="1371600" y="685800"/>
            <a:ext cx="9601200" cy="823686"/>
          </a:xfrm>
        </p:spPr>
        <p:txBody>
          <a:bodyPr/>
          <a:lstStyle/>
          <a:p>
            <a:r>
              <a:rPr lang="en-US"/>
              <a:t>Financial Disclosure</a:t>
            </a:r>
          </a:p>
        </p:txBody>
      </p:sp>
      <p:sp>
        <p:nvSpPr>
          <p:cNvPr id="3" name="Content Placeholder 2">
            <a:extLst>
              <a:ext uri="{FF2B5EF4-FFF2-40B4-BE49-F238E27FC236}">
                <a16:creationId xmlns:a16="http://schemas.microsoft.com/office/drawing/2014/main" id="{6FC215BA-AE0C-BE63-B35F-9EEE11A84E54}"/>
              </a:ext>
            </a:extLst>
          </p:cNvPr>
          <p:cNvSpPr>
            <a:spLocks noGrp="1"/>
          </p:cNvSpPr>
          <p:nvPr>
            <p:ph idx="1"/>
          </p:nvPr>
        </p:nvSpPr>
        <p:spPr/>
        <p:txBody>
          <a:bodyPr>
            <a:normAutofit/>
          </a:bodyPr>
          <a:lstStyle/>
          <a:p>
            <a:r>
              <a:rPr lang="en-US" sz="3200"/>
              <a:t>I (unfortunately) have none.</a:t>
            </a:r>
          </a:p>
        </p:txBody>
      </p:sp>
    </p:spTree>
    <p:extLst>
      <p:ext uri="{BB962C8B-B14F-4D97-AF65-F5344CB8AC3E}">
        <p14:creationId xmlns:p14="http://schemas.microsoft.com/office/powerpoint/2010/main" val="18681672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7500303-A207-4812-BEB9-51E132FEB7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12" name="Freeform 6">
              <a:extLst>
                <a:ext uri="{FF2B5EF4-FFF2-40B4-BE49-F238E27FC236}">
                  <a16:creationId xmlns:a16="http://schemas.microsoft.com/office/drawing/2014/main" id="{10118C91-C025-4776-BE95-E9926378E7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endParaRPr lang="en-US"/>
            </a:p>
          </p:txBody>
        </p:sp>
        <p:sp>
          <p:nvSpPr>
            <p:cNvPr id="9" name="Freeform 6">
              <a:extLst>
                <a:ext uri="{FF2B5EF4-FFF2-40B4-BE49-F238E27FC236}">
                  <a16:creationId xmlns:a16="http://schemas.microsoft.com/office/drawing/2014/main" id="{339174D0-30E8-4BBF-BF81-5DDAC33C0C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en-US"/>
            </a:p>
          </p:txBody>
        </p:sp>
      </p:grpSp>
      <p:sp useBgFill="1">
        <p:nvSpPr>
          <p:cNvPr id="10" name="Rectangle 9">
            <a:extLst>
              <a:ext uri="{FF2B5EF4-FFF2-40B4-BE49-F238E27FC236}">
                <a16:creationId xmlns:a16="http://schemas.microsoft.com/office/drawing/2014/main" id="{7BB74091-09FE-44AF-8325-7FE6E175F7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B6B902-F20E-D026-881A-3DE55E91F6F7}"/>
              </a:ext>
            </a:extLst>
          </p:cNvPr>
          <p:cNvSpPr>
            <a:spLocks noGrp="1"/>
          </p:cNvSpPr>
          <p:nvPr>
            <p:ph type="title"/>
          </p:nvPr>
        </p:nvSpPr>
        <p:spPr>
          <a:xfrm>
            <a:off x="765025" y="5208052"/>
            <a:ext cx="10720685" cy="936769"/>
          </a:xfrm>
        </p:spPr>
        <p:txBody>
          <a:bodyPr vert="horz" lIns="91440" tIns="45720" rIns="91440" bIns="45720" rtlCol="0" anchor="b">
            <a:normAutofit/>
          </a:bodyPr>
          <a:lstStyle/>
          <a:p>
            <a:pPr algn="ctr"/>
            <a:r>
              <a:rPr lang="en-US" sz="4800" cap="all"/>
              <a:t>Reproductive Potential by Age</a:t>
            </a:r>
          </a:p>
        </p:txBody>
      </p:sp>
      <p:pic>
        <p:nvPicPr>
          <p:cNvPr id="6" name="Picture 5" descr="A graph of different colored lines&#10;&#10;Description automatically generated">
            <a:extLst>
              <a:ext uri="{FF2B5EF4-FFF2-40B4-BE49-F238E27FC236}">
                <a16:creationId xmlns:a16="http://schemas.microsoft.com/office/drawing/2014/main" id="{3CC91C64-822F-C342-FAFA-B20E7922E820}"/>
              </a:ext>
            </a:extLst>
          </p:cNvPr>
          <p:cNvPicPr>
            <a:picLocks noChangeAspect="1"/>
          </p:cNvPicPr>
          <p:nvPr/>
        </p:nvPicPr>
        <p:blipFill rotWithShape="1">
          <a:blip r:embed="rId3">
            <a:extLst>
              <a:ext uri="{28A0092B-C50C-407E-A947-70E740481C1C}">
                <a14:useLocalDpi xmlns:a14="http://schemas.microsoft.com/office/drawing/2010/main"/>
              </a:ext>
            </a:extLst>
          </a:blip>
          <a:srcRect r="-2"/>
          <a:stretch/>
        </p:blipFill>
        <p:spPr>
          <a:xfrm>
            <a:off x="0" y="-1"/>
            <a:ext cx="6096000" cy="4613470"/>
          </a:xfrm>
          <a:prstGeom prst="rect">
            <a:avLst/>
          </a:prstGeom>
        </p:spPr>
      </p:pic>
      <p:pic>
        <p:nvPicPr>
          <p:cNvPr id="5" name="Content Placeholder 4" descr="A graph showing the age of women&#10;&#10;Description automatically generated">
            <a:extLst>
              <a:ext uri="{FF2B5EF4-FFF2-40B4-BE49-F238E27FC236}">
                <a16:creationId xmlns:a16="http://schemas.microsoft.com/office/drawing/2014/main" id="{311D4C78-4299-E068-9B86-D7DD981D9BBD}"/>
              </a:ext>
            </a:extLst>
          </p:cNvPr>
          <p:cNvPicPr>
            <a:picLocks noGrp="1" noChangeAspect="1"/>
          </p:cNvPicPr>
          <p:nvPr>
            <p:ph idx="1"/>
          </p:nvPr>
        </p:nvPicPr>
        <p:blipFill rotWithShape="1">
          <a:blip r:embed="rId4">
            <a:extLst>
              <a:ext uri="{28A0092B-C50C-407E-A947-70E740481C1C}">
                <a14:useLocalDpi xmlns:a14="http://schemas.microsoft.com/office/drawing/2010/main"/>
              </a:ext>
            </a:extLst>
          </a:blip>
          <a:srcRect/>
          <a:stretch/>
        </p:blipFill>
        <p:spPr>
          <a:xfrm>
            <a:off x="6096000" y="0"/>
            <a:ext cx="6096000" cy="4643504"/>
          </a:xfrm>
          <a:prstGeom prst="rect">
            <a:avLst/>
          </a:prstGeom>
        </p:spPr>
      </p:pic>
      <p:sp>
        <p:nvSpPr>
          <p:cNvPr id="17" name="Freeform: Shape 16">
            <a:extLst>
              <a:ext uri="{FF2B5EF4-FFF2-40B4-BE49-F238E27FC236}">
                <a16:creationId xmlns:a16="http://schemas.microsoft.com/office/drawing/2014/main" id="{0F30CCEB-94C4-4F72-BA5A-9CEA853022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434936" y="4446551"/>
            <a:ext cx="1957171" cy="1103687"/>
          </a:xfrm>
          <a:custGeom>
            <a:avLst/>
            <a:gdLst>
              <a:gd name="connsiteX0" fmla="*/ 2017702 w 2017702"/>
              <a:gd name="connsiteY0" fmla="*/ 1137821 h 1137821"/>
              <a:gd name="connsiteX1" fmla="*/ 404 w 2017702"/>
              <a:gd name="connsiteY1" fmla="*/ 1137821 h 1137821"/>
              <a:gd name="connsiteX2" fmla="*/ 0 w 2017702"/>
              <a:gd name="connsiteY2" fmla="*/ 900216 h 1137821"/>
              <a:gd name="connsiteX3" fmla="*/ 1767759 w 2017702"/>
              <a:gd name="connsiteY3" fmla="*/ 901031 h 1137821"/>
              <a:gd name="connsiteX4" fmla="*/ 1767759 w 2017702"/>
              <a:gd name="connsiteY4" fmla="*/ 0 h 1137821"/>
              <a:gd name="connsiteX5" fmla="*/ 2017702 w 2017702"/>
              <a:gd name="connsiteY5" fmla="*/ 0 h 1137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7702" h="1137821">
                <a:moveTo>
                  <a:pt x="2017702" y="1137821"/>
                </a:moveTo>
                <a:lnTo>
                  <a:pt x="404" y="1137821"/>
                </a:lnTo>
                <a:cubicBezTo>
                  <a:pt x="-404" y="1055814"/>
                  <a:pt x="807" y="982224"/>
                  <a:pt x="0" y="900216"/>
                </a:cubicBezTo>
                <a:lnTo>
                  <a:pt x="1767759" y="901031"/>
                </a:lnTo>
                <a:lnTo>
                  <a:pt x="1767759" y="0"/>
                </a:lnTo>
                <a:lnTo>
                  <a:pt x="2017702" y="0"/>
                </a:lnTo>
                <a:close/>
              </a:path>
            </a:pathLst>
          </a:custGeom>
          <a:solidFill>
            <a:schemeClr val="tx2">
              <a:alpha val="80000"/>
            </a:schemeClr>
          </a:solidFill>
          <a:ln w="0">
            <a:noFill/>
            <a:prstDash val="solid"/>
            <a:round/>
            <a:headEnd/>
            <a:tailEnd/>
          </a:ln>
        </p:spPr>
        <p:txBody>
          <a:bodyPr/>
          <a:lstStyle/>
          <a:p>
            <a:endParaRPr lang="en-US"/>
          </a:p>
        </p:txBody>
      </p:sp>
      <p:sp>
        <p:nvSpPr>
          <p:cNvPr id="19" name="Freeform: Shape 18">
            <a:extLst>
              <a:ext uri="{FF2B5EF4-FFF2-40B4-BE49-F238E27FC236}">
                <a16:creationId xmlns:a16="http://schemas.microsoft.com/office/drawing/2014/main" id="{0DE1A94F-CC8B-4954-97A7-ADD4F300D6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796837" y="5311230"/>
            <a:ext cx="2042265" cy="1213486"/>
          </a:xfrm>
          <a:custGeom>
            <a:avLst/>
            <a:gdLst>
              <a:gd name="connsiteX0" fmla="*/ 1844618 w 2105428"/>
              <a:gd name="connsiteY0" fmla="*/ 0 h 1251016"/>
              <a:gd name="connsiteX1" fmla="*/ 2105428 w 2105428"/>
              <a:gd name="connsiteY1" fmla="*/ 0 h 1251016"/>
              <a:gd name="connsiteX2" fmla="*/ 2105428 w 2105428"/>
              <a:gd name="connsiteY2" fmla="*/ 1251016 h 1251016"/>
              <a:gd name="connsiteX3" fmla="*/ 421 w 2105428"/>
              <a:gd name="connsiteY3" fmla="*/ 1251016 h 1251016"/>
              <a:gd name="connsiteX4" fmla="*/ 0 w 2105428"/>
              <a:gd name="connsiteY4" fmla="*/ 1003081 h 1251016"/>
              <a:gd name="connsiteX5" fmla="*/ 1844618 w 2105428"/>
              <a:gd name="connsiteY5" fmla="*/ 1003931 h 1251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5428" h="1251016">
                <a:moveTo>
                  <a:pt x="1844618" y="0"/>
                </a:moveTo>
                <a:lnTo>
                  <a:pt x="2105428" y="0"/>
                </a:lnTo>
                <a:lnTo>
                  <a:pt x="2105428" y="1251016"/>
                </a:lnTo>
                <a:lnTo>
                  <a:pt x="421" y="1251016"/>
                </a:lnTo>
                <a:cubicBezTo>
                  <a:pt x="-421" y="1165443"/>
                  <a:pt x="842" y="1088654"/>
                  <a:pt x="0" y="1003081"/>
                </a:cubicBezTo>
                <a:lnTo>
                  <a:pt x="1844618" y="1003931"/>
                </a:lnTo>
                <a:close/>
              </a:path>
            </a:pathLst>
          </a:custGeom>
          <a:solidFill>
            <a:schemeClr val="tx2">
              <a:alpha val="80000"/>
            </a:schemeClr>
          </a:solidFill>
          <a:ln w="0">
            <a:noFill/>
            <a:prstDash val="solid"/>
            <a:round/>
            <a:headEnd/>
            <a:tailEnd/>
          </a:ln>
        </p:spPr>
        <p:txBody>
          <a:bodyPr/>
          <a:lstStyle/>
          <a:p>
            <a:endParaRPr lang="en-US"/>
          </a:p>
        </p:txBody>
      </p:sp>
      <p:sp>
        <p:nvSpPr>
          <p:cNvPr id="7" name="TextBox 6">
            <a:extLst>
              <a:ext uri="{FF2B5EF4-FFF2-40B4-BE49-F238E27FC236}">
                <a16:creationId xmlns:a16="http://schemas.microsoft.com/office/drawing/2014/main" id="{95EB5DA2-625E-5578-7FC3-88626D6E02BC}"/>
              </a:ext>
            </a:extLst>
          </p:cNvPr>
          <p:cNvSpPr txBox="1"/>
          <p:nvPr/>
        </p:nvSpPr>
        <p:spPr>
          <a:xfrm>
            <a:off x="6398871" y="6557918"/>
            <a:ext cx="5631385" cy="261610"/>
          </a:xfrm>
          <a:prstGeom prst="rect">
            <a:avLst/>
          </a:prstGeom>
          <a:noFill/>
        </p:spPr>
        <p:txBody>
          <a:bodyPr wrap="square" rtlCol="0">
            <a:spAutoFit/>
          </a:bodyPr>
          <a:lstStyle/>
          <a:p>
            <a:r>
              <a:rPr lang="en-US" sz="1100" err="1"/>
              <a:t>Speroff</a:t>
            </a:r>
            <a:r>
              <a:rPr lang="en-US" sz="1100"/>
              <a:t>, Leon, and Marc A. Fritz, eds. Clinical gynecologic endocrinology and infertility. </a:t>
            </a:r>
          </a:p>
        </p:txBody>
      </p:sp>
      <p:sp>
        <p:nvSpPr>
          <p:cNvPr id="16" name="TextBox 15">
            <a:extLst>
              <a:ext uri="{FF2B5EF4-FFF2-40B4-BE49-F238E27FC236}">
                <a16:creationId xmlns:a16="http://schemas.microsoft.com/office/drawing/2014/main" id="{5A27A3DC-E1FF-94EB-87D9-0C507C544219}"/>
              </a:ext>
            </a:extLst>
          </p:cNvPr>
          <p:cNvSpPr txBox="1"/>
          <p:nvPr/>
        </p:nvSpPr>
        <p:spPr>
          <a:xfrm>
            <a:off x="0" y="6587953"/>
            <a:ext cx="6398871" cy="261610"/>
          </a:xfrm>
          <a:prstGeom prst="rect">
            <a:avLst/>
          </a:prstGeom>
          <a:noFill/>
        </p:spPr>
        <p:txBody>
          <a:bodyPr wrap="square" rtlCol="0">
            <a:spAutoFit/>
          </a:bodyPr>
          <a:lstStyle/>
          <a:p>
            <a:r>
              <a:rPr lang="en-US" sz="1100" b="0" i="0" u="none" strike="noStrike">
                <a:solidFill>
                  <a:srgbClr val="222222"/>
                </a:solidFill>
                <a:effectLst/>
                <a:latin typeface="Arial" panose="020B0604020202020204" pitchFamily="34" charset="0"/>
              </a:rPr>
              <a:t>Lentz, Gretchen M., et al. </a:t>
            </a:r>
            <a:r>
              <a:rPr lang="en-US" sz="1100" b="0" i="1" u="none" strike="noStrike">
                <a:solidFill>
                  <a:srgbClr val="222222"/>
                </a:solidFill>
                <a:effectLst/>
                <a:latin typeface="Arial" panose="020B0604020202020204" pitchFamily="34" charset="0"/>
              </a:rPr>
              <a:t>Comprehensive gynecology e-book</a:t>
            </a:r>
            <a:r>
              <a:rPr lang="en-US" sz="1100" b="0" i="0" u="none" strike="noStrike">
                <a:solidFill>
                  <a:srgbClr val="222222"/>
                </a:solidFill>
                <a:effectLst/>
                <a:latin typeface="Arial" panose="020B0604020202020204" pitchFamily="34" charset="0"/>
              </a:rPr>
              <a:t>. Elsevier Health Sciences, 2012.</a:t>
            </a:r>
            <a:endParaRPr lang="en-US" sz="1100"/>
          </a:p>
        </p:txBody>
      </p:sp>
    </p:spTree>
    <p:extLst>
      <p:ext uri="{BB962C8B-B14F-4D97-AF65-F5344CB8AC3E}">
        <p14:creationId xmlns:p14="http://schemas.microsoft.com/office/powerpoint/2010/main" val="39468574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8C1DB-FA89-A832-DC64-9EB4F7B02ADF}"/>
              </a:ext>
            </a:extLst>
          </p:cNvPr>
          <p:cNvSpPr>
            <a:spLocks noGrp="1"/>
          </p:cNvSpPr>
          <p:nvPr>
            <p:ph type="title"/>
          </p:nvPr>
        </p:nvSpPr>
        <p:spPr>
          <a:xfrm>
            <a:off x="792479" y="189886"/>
            <a:ext cx="11399521" cy="984207"/>
          </a:xfrm>
        </p:spPr>
        <p:txBody>
          <a:bodyPr vert="horz" lIns="91440" tIns="45720" rIns="91440" bIns="45720" rtlCol="0">
            <a:noAutofit/>
          </a:bodyPr>
          <a:lstStyle/>
          <a:p>
            <a:r>
              <a:rPr lang="en-US" sz="3600" cap="all"/>
              <a:t>Causes of Infertility: Anatomical </a:t>
            </a:r>
            <a:br>
              <a:rPr lang="en-US" sz="3600" cap="all"/>
            </a:br>
            <a:r>
              <a:rPr lang="en-US" sz="3600" cap="all"/>
              <a:t> Tubal Factor</a:t>
            </a:r>
          </a:p>
        </p:txBody>
      </p:sp>
      <p:sp>
        <p:nvSpPr>
          <p:cNvPr id="3" name="Content Placeholder 2">
            <a:extLst>
              <a:ext uri="{FF2B5EF4-FFF2-40B4-BE49-F238E27FC236}">
                <a16:creationId xmlns:a16="http://schemas.microsoft.com/office/drawing/2014/main" id="{E13A3569-D536-B7C0-440F-77E761FAE468}"/>
              </a:ext>
            </a:extLst>
          </p:cNvPr>
          <p:cNvSpPr>
            <a:spLocks noGrp="1"/>
          </p:cNvSpPr>
          <p:nvPr>
            <p:ph idx="1"/>
          </p:nvPr>
        </p:nvSpPr>
        <p:spPr>
          <a:xfrm>
            <a:off x="792480" y="1467570"/>
            <a:ext cx="4946168" cy="4708440"/>
          </a:xfrm>
        </p:spPr>
        <p:txBody>
          <a:bodyPr vert="horz" lIns="91440" tIns="45720" rIns="91440" bIns="45720" rtlCol="0">
            <a:normAutofit/>
          </a:bodyPr>
          <a:lstStyle/>
          <a:p>
            <a:pPr>
              <a:spcBef>
                <a:spcPts val="0"/>
              </a:spcBef>
              <a:spcAft>
                <a:spcPts val="600"/>
              </a:spcAft>
            </a:pPr>
            <a:r>
              <a:rPr lang="en-US" sz="2800"/>
              <a:t>Tubal disease in an important factor in infertility</a:t>
            </a:r>
          </a:p>
          <a:p>
            <a:pPr>
              <a:spcBef>
                <a:spcPts val="0"/>
              </a:spcBef>
              <a:spcAft>
                <a:spcPts val="600"/>
              </a:spcAft>
            </a:pPr>
            <a:r>
              <a:rPr lang="en-US" sz="2800" b="1"/>
              <a:t>Risk factors: </a:t>
            </a:r>
            <a:r>
              <a:rPr lang="en-US" sz="2800"/>
              <a:t>history of STIs/PID, endometriosis, history of ectopic, surgical, removal, prior surgeries in the pelvis</a:t>
            </a:r>
          </a:p>
          <a:p>
            <a:pPr>
              <a:spcBef>
                <a:spcPts val="0"/>
              </a:spcBef>
              <a:spcAft>
                <a:spcPts val="600"/>
              </a:spcAft>
            </a:pPr>
            <a:r>
              <a:rPr lang="en-US" sz="2800"/>
              <a:t>Evaluation: </a:t>
            </a:r>
          </a:p>
          <a:p>
            <a:pPr marL="530352" lvl="1" indent="0">
              <a:spcBef>
                <a:spcPts val="0"/>
              </a:spcBef>
              <a:spcAft>
                <a:spcPts val="600"/>
              </a:spcAft>
              <a:buNone/>
            </a:pPr>
            <a:r>
              <a:rPr lang="en-US" sz="2800"/>
              <a:t>Hysterosalpingogram</a:t>
            </a:r>
          </a:p>
          <a:p>
            <a:pPr marL="530352" lvl="1" indent="0">
              <a:spcBef>
                <a:spcPts val="0"/>
              </a:spcBef>
              <a:spcAft>
                <a:spcPts val="600"/>
              </a:spcAft>
              <a:buNone/>
            </a:pPr>
            <a:r>
              <a:rPr lang="en-US" sz="2800" b="0" u="none" strike="noStrike" err="1">
                <a:effectLst/>
              </a:rPr>
              <a:t>Sonohysterosalpingography</a:t>
            </a:r>
            <a:endParaRPr lang="en-US" sz="2800"/>
          </a:p>
        </p:txBody>
      </p:sp>
      <p:pic>
        <p:nvPicPr>
          <p:cNvPr id="3074" name="Picture 2" descr="Unilateral cornual block | Radiology Case | Radiopaedia.org">
            <a:extLst>
              <a:ext uri="{FF2B5EF4-FFF2-40B4-BE49-F238E27FC236}">
                <a16:creationId xmlns:a16="http://schemas.microsoft.com/office/drawing/2014/main" id="{C60A1C97-7709-5A06-A7C6-4A986FE3DA94}"/>
              </a:ext>
            </a:extLst>
          </p:cNvPr>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5738648" y="1467570"/>
            <a:ext cx="6216049" cy="4895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62748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092" name="Rectangle 2091">
            <a:extLst>
              <a:ext uri="{FF2B5EF4-FFF2-40B4-BE49-F238E27FC236}">
                <a16:creationId xmlns:a16="http://schemas.microsoft.com/office/drawing/2014/main" id="{B98CA5AE-F2E4-4A6F-B986-89804B1EC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8A5492-05FB-67E4-9767-1D729F672CF5}"/>
              </a:ext>
            </a:extLst>
          </p:cNvPr>
          <p:cNvSpPr>
            <a:spLocks noGrp="1"/>
          </p:cNvSpPr>
          <p:nvPr>
            <p:ph type="title"/>
          </p:nvPr>
        </p:nvSpPr>
        <p:spPr>
          <a:xfrm>
            <a:off x="264562" y="149630"/>
            <a:ext cx="7347697" cy="1230284"/>
          </a:xfrm>
        </p:spPr>
        <p:txBody>
          <a:bodyPr>
            <a:normAutofit/>
          </a:bodyPr>
          <a:lstStyle/>
          <a:p>
            <a:r>
              <a:rPr lang="en-US" sz="4000"/>
              <a:t>Causes of Infertility: Anatomical</a:t>
            </a:r>
            <a:br>
              <a:rPr lang="en-US" sz="4000"/>
            </a:br>
            <a:r>
              <a:rPr lang="en-US" sz="4000"/>
              <a:t>Uterine Factors</a:t>
            </a:r>
          </a:p>
        </p:txBody>
      </p:sp>
      <p:sp>
        <p:nvSpPr>
          <p:cNvPr id="3" name="Content Placeholder 2">
            <a:extLst>
              <a:ext uri="{FF2B5EF4-FFF2-40B4-BE49-F238E27FC236}">
                <a16:creationId xmlns:a16="http://schemas.microsoft.com/office/drawing/2014/main" id="{4B6EEC49-382E-871D-837D-2D9066362865}"/>
              </a:ext>
            </a:extLst>
          </p:cNvPr>
          <p:cNvSpPr>
            <a:spLocks noGrp="1"/>
          </p:cNvSpPr>
          <p:nvPr>
            <p:ph idx="1"/>
          </p:nvPr>
        </p:nvSpPr>
        <p:spPr>
          <a:xfrm>
            <a:off x="264562" y="1379914"/>
            <a:ext cx="6884383" cy="5487543"/>
          </a:xfrm>
        </p:spPr>
        <p:txBody>
          <a:bodyPr>
            <a:normAutofit/>
          </a:bodyPr>
          <a:lstStyle/>
          <a:p>
            <a:r>
              <a:rPr lang="en-US" sz="3200"/>
              <a:t>Leiomyomas</a:t>
            </a:r>
          </a:p>
          <a:p>
            <a:r>
              <a:rPr lang="en-US" sz="3200"/>
              <a:t>Endometrial polyps</a:t>
            </a:r>
          </a:p>
          <a:p>
            <a:r>
              <a:rPr lang="en-US" sz="3200"/>
              <a:t>Intrauterine adhesions</a:t>
            </a:r>
          </a:p>
          <a:p>
            <a:endParaRPr lang="en-US" sz="3200"/>
          </a:p>
          <a:p>
            <a:pPr marL="0" indent="0">
              <a:buNone/>
            </a:pPr>
            <a:r>
              <a:rPr lang="en-US" sz="3200"/>
              <a:t>Assessment: </a:t>
            </a:r>
          </a:p>
          <a:p>
            <a:r>
              <a:rPr lang="en-US" sz="3200"/>
              <a:t>Saline-infused ultrasound</a:t>
            </a:r>
          </a:p>
          <a:p>
            <a:r>
              <a:rPr lang="en-US" sz="3200"/>
              <a:t>TVUS</a:t>
            </a:r>
          </a:p>
          <a:p>
            <a:r>
              <a:rPr lang="en-US" sz="3200"/>
              <a:t>Hysteroscopy</a:t>
            </a:r>
          </a:p>
          <a:p>
            <a:r>
              <a:rPr lang="en-US" sz="3200"/>
              <a:t>hysterosalpingography</a:t>
            </a:r>
          </a:p>
        </p:txBody>
      </p:sp>
      <p:pic>
        <p:nvPicPr>
          <p:cNvPr id="2052" name="Picture 4" descr="A red heart shaped object on a blue towel&#10;&#10;Description automatically generated">
            <a:extLst>
              <a:ext uri="{FF2B5EF4-FFF2-40B4-BE49-F238E27FC236}">
                <a16:creationId xmlns:a16="http://schemas.microsoft.com/office/drawing/2014/main" id="{665A68E5-05EF-1B91-9AAD-B6BB0AF96451}"/>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7612260" y="-1"/>
            <a:ext cx="4579739" cy="3438457"/>
          </a:xfrm>
          <a:prstGeom prst="rect">
            <a:avLst/>
          </a:prstGeom>
          <a:noFill/>
          <a:extLst>
            <a:ext uri="{909E8E84-426E-40DD-AFC4-6F175D3DCCD1}">
              <a14:hiddenFill xmlns:a14="http://schemas.microsoft.com/office/drawing/2010/main">
                <a:solidFill>
                  <a:srgbClr val="FFFFFF"/>
                </a:solidFill>
              </a14:hiddenFill>
            </a:ext>
          </a:extLst>
        </p:spPr>
      </p:pic>
      <p:sp>
        <p:nvSpPr>
          <p:cNvPr id="2093" name="Rectangle 2092">
            <a:extLst>
              <a:ext uri="{FF2B5EF4-FFF2-40B4-BE49-F238E27FC236}">
                <a16:creationId xmlns:a16="http://schemas.microsoft.com/office/drawing/2014/main" id="{E67E3959-D0D8-49DB-A48B-CE4FC36871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661"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2050" name="Picture 2" descr="A close-up of a human body&#10;&#10;Description automatically generated">
            <a:extLst>
              <a:ext uri="{FF2B5EF4-FFF2-40B4-BE49-F238E27FC236}">
                <a16:creationId xmlns:a16="http://schemas.microsoft.com/office/drawing/2014/main" id="{259302F8-EDD7-F9B3-A2EB-B70DED853887}"/>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b="-3"/>
          <a:stretch/>
        </p:blipFill>
        <p:spPr bwMode="auto">
          <a:xfrm>
            <a:off x="7612260" y="3438457"/>
            <a:ext cx="4579739"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16967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3498E-7807-1034-2DB4-05CCB44B8AA0}"/>
              </a:ext>
            </a:extLst>
          </p:cNvPr>
          <p:cNvSpPr>
            <a:spLocks noGrp="1"/>
          </p:cNvSpPr>
          <p:nvPr>
            <p:ph type="title"/>
          </p:nvPr>
        </p:nvSpPr>
        <p:spPr>
          <a:xfrm>
            <a:off x="1206500" y="307341"/>
            <a:ext cx="10261600" cy="1104900"/>
          </a:xfrm>
        </p:spPr>
        <p:txBody>
          <a:bodyPr/>
          <a:lstStyle/>
          <a:p>
            <a:r>
              <a:rPr lang="en-US"/>
              <a:t>Causes of Infertility: Ovulatory Dysfunction</a:t>
            </a:r>
          </a:p>
        </p:txBody>
      </p:sp>
      <p:sp>
        <p:nvSpPr>
          <p:cNvPr id="3" name="Content Placeholder 2">
            <a:extLst>
              <a:ext uri="{FF2B5EF4-FFF2-40B4-BE49-F238E27FC236}">
                <a16:creationId xmlns:a16="http://schemas.microsoft.com/office/drawing/2014/main" id="{8F95D385-8387-A1F4-7D8B-DC078DDD62B0}"/>
              </a:ext>
            </a:extLst>
          </p:cNvPr>
          <p:cNvSpPr>
            <a:spLocks noGrp="1"/>
          </p:cNvSpPr>
          <p:nvPr>
            <p:ph idx="1"/>
          </p:nvPr>
        </p:nvSpPr>
        <p:spPr>
          <a:xfrm>
            <a:off x="867103" y="1280160"/>
            <a:ext cx="11193518" cy="5459307"/>
          </a:xfrm>
        </p:spPr>
        <p:txBody>
          <a:bodyPr>
            <a:normAutofit/>
          </a:bodyPr>
          <a:lstStyle/>
          <a:p>
            <a:r>
              <a:rPr lang="en-US" sz="3200" b="1"/>
              <a:t>Definition: </a:t>
            </a:r>
            <a:r>
              <a:rPr lang="en-US" sz="3200"/>
              <a:t>a history of oligo-amenorrhea or amenorrhea OR as luteal progesterone levels repeatedly less than 3 ng/mL, or both</a:t>
            </a:r>
          </a:p>
          <a:p>
            <a:r>
              <a:rPr lang="en-US" sz="3200"/>
              <a:t>How to determine if they are having ovulatory cycles? </a:t>
            </a:r>
          </a:p>
          <a:p>
            <a:pPr lvl="1"/>
            <a:r>
              <a:rPr lang="en-US" sz="3200"/>
              <a:t>Assessment of menstrual cycles</a:t>
            </a:r>
          </a:p>
          <a:p>
            <a:pPr lvl="2"/>
            <a:r>
              <a:rPr lang="en-US" sz="2800"/>
              <a:t>Regular: every 25 – 35 days and accompanied by molimina symptoms</a:t>
            </a:r>
          </a:p>
          <a:p>
            <a:pPr lvl="2"/>
            <a:r>
              <a:rPr lang="en-US" sz="2800"/>
              <a:t>Objective quantification: midluteal progesterone measurement (day 21 progesterone should be greater than 3 ng/mL if they have a normal 28 day cycle and you are still concerned about anovulatory cycles).</a:t>
            </a:r>
          </a:p>
          <a:p>
            <a:pPr lvl="2"/>
            <a:endParaRPr lang="en-US" sz="2800"/>
          </a:p>
        </p:txBody>
      </p:sp>
    </p:spTree>
    <p:extLst>
      <p:ext uri="{BB962C8B-B14F-4D97-AF65-F5344CB8AC3E}">
        <p14:creationId xmlns:p14="http://schemas.microsoft.com/office/powerpoint/2010/main" val="28881004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1AAE5-2E62-A734-D48C-C4B5F041C730}"/>
              </a:ext>
            </a:extLst>
          </p:cNvPr>
          <p:cNvSpPr>
            <a:spLocks noGrp="1"/>
          </p:cNvSpPr>
          <p:nvPr>
            <p:ph type="title"/>
          </p:nvPr>
        </p:nvSpPr>
        <p:spPr>
          <a:xfrm>
            <a:off x="1327688" y="639305"/>
            <a:ext cx="10281834" cy="941522"/>
          </a:xfrm>
        </p:spPr>
        <p:txBody>
          <a:bodyPr/>
          <a:lstStyle/>
          <a:p>
            <a:r>
              <a:rPr lang="en-US"/>
              <a:t>Causes of Infertility: Ovulatory Dysfunction</a:t>
            </a:r>
          </a:p>
        </p:txBody>
      </p:sp>
      <p:sp>
        <p:nvSpPr>
          <p:cNvPr id="4" name="Content Placeholder 3">
            <a:extLst>
              <a:ext uri="{FF2B5EF4-FFF2-40B4-BE49-F238E27FC236}">
                <a16:creationId xmlns:a16="http://schemas.microsoft.com/office/drawing/2014/main" id="{FACFA924-958D-54D0-1D9F-76DEDB002C8B}"/>
              </a:ext>
            </a:extLst>
          </p:cNvPr>
          <p:cNvSpPr>
            <a:spLocks noGrp="1"/>
          </p:cNvSpPr>
          <p:nvPr>
            <p:ph sz="half" idx="1"/>
          </p:nvPr>
        </p:nvSpPr>
        <p:spPr>
          <a:xfrm>
            <a:off x="1148812" y="1580826"/>
            <a:ext cx="5119607" cy="5160937"/>
          </a:xfrm>
        </p:spPr>
        <p:txBody>
          <a:bodyPr>
            <a:normAutofit fontScale="92500"/>
          </a:bodyPr>
          <a:lstStyle/>
          <a:p>
            <a:r>
              <a:rPr lang="en-US" sz="3200" b="1">
                <a:solidFill>
                  <a:srgbClr val="00B0F0"/>
                </a:solidFill>
              </a:rPr>
              <a:t>Physiological causes:</a:t>
            </a:r>
          </a:p>
          <a:p>
            <a:pPr lvl="1"/>
            <a:r>
              <a:rPr lang="en-US" sz="3200"/>
              <a:t>Adolescence </a:t>
            </a:r>
          </a:p>
          <a:p>
            <a:pPr lvl="1"/>
            <a:r>
              <a:rPr lang="en-US" sz="3200"/>
              <a:t>Perimenopause</a:t>
            </a:r>
          </a:p>
          <a:p>
            <a:pPr lvl="1"/>
            <a:r>
              <a:rPr lang="en-US" sz="3200"/>
              <a:t>Lactation</a:t>
            </a:r>
          </a:p>
          <a:p>
            <a:pPr lvl="1"/>
            <a:r>
              <a:rPr lang="en-US" sz="3200"/>
              <a:t>Pregnancy</a:t>
            </a:r>
          </a:p>
        </p:txBody>
      </p:sp>
      <p:sp>
        <p:nvSpPr>
          <p:cNvPr id="5" name="Content Placeholder 4">
            <a:extLst>
              <a:ext uri="{FF2B5EF4-FFF2-40B4-BE49-F238E27FC236}">
                <a16:creationId xmlns:a16="http://schemas.microsoft.com/office/drawing/2014/main" id="{81AA7308-31F4-A0FD-2E82-178A79B704DF}"/>
              </a:ext>
            </a:extLst>
          </p:cNvPr>
          <p:cNvSpPr>
            <a:spLocks noGrp="1"/>
          </p:cNvSpPr>
          <p:nvPr>
            <p:ph sz="half" idx="2"/>
          </p:nvPr>
        </p:nvSpPr>
        <p:spPr>
          <a:xfrm>
            <a:off x="6468605" y="1580826"/>
            <a:ext cx="5341103" cy="5277173"/>
          </a:xfrm>
        </p:spPr>
        <p:txBody>
          <a:bodyPr>
            <a:normAutofit fontScale="92500"/>
          </a:bodyPr>
          <a:lstStyle/>
          <a:p>
            <a:r>
              <a:rPr lang="en-US" sz="3200" b="1">
                <a:solidFill>
                  <a:srgbClr val="FF0000"/>
                </a:solidFill>
              </a:rPr>
              <a:t>Pathological causes:</a:t>
            </a:r>
          </a:p>
          <a:p>
            <a:pPr lvl="1"/>
            <a:r>
              <a:rPr lang="en-US" sz="3200"/>
              <a:t>Hyperandrogenic </a:t>
            </a:r>
          </a:p>
          <a:p>
            <a:pPr lvl="1"/>
            <a:r>
              <a:rPr lang="en-US" sz="3200"/>
              <a:t>Hypothalamic dysfunction</a:t>
            </a:r>
          </a:p>
          <a:p>
            <a:pPr lvl="1"/>
            <a:r>
              <a:rPr lang="en-US" sz="3200"/>
              <a:t>Hyperprolactinemia</a:t>
            </a:r>
          </a:p>
          <a:p>
            <a:pPr lvl="1"/>
            <a:r>
              <a:rPr lang="en-US" sz="3200"/>
              <a:t>Thyroid disease</a:t>
            </a:r>
          </a:p>
          <a:p>
            <a:pPr lvl="1"/>
            <a:r>
              <a:rPr lang="en-US" sz="3200"/>
              <a:t>Primary pituitary disease</a:t>
            </a:r>
          </a:p>
          <a:p>
            <a:pPr lvl="1"/>
            <a:r>
              <a:rPr lang="en-US" sz="3200"/>
              <a:t>Premature ovarian failure</a:t>
            </a:r>
          </a:p>
          <a:p>
            <a:pPr lvl="1"/>
            <a:r>
              <a:rPr lang="en-US" sz="3200"/>
              <a:t>Iatrogenic</a:t>
            </a:r>
          </a:p>
          <a:p>
            <a:pPr lvl="1"/>
            <a:r>
              <a:rPr lang="en-US" sz="3200"/>
              <a:t>Medications</a:t>
            </a:r>
          </a:p>
        </p:txBody>
      </p:sp>
    </p:spTree>
    <p:extLst>
      <p:ext uri="{BB962C8B-B14F-4D97-AF65-F5344CB8AC3E}">
        <p14:creationId xmlns:p14="http://schemas.microsoft.com/office/powerpoint/2010/main" val="17773866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761F12-6D9E-0AD4-082F-1F4F88C1C1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64EB51-ECEC-AF30-C41E-20771E2A4A39}"/>
              </a:ext>
            </a:extLst>
          </p:cNvPr>
          <p:cNvSpPr>
            <a:spLocks noGrp="1"/>
          </p:cNvSpPr>
          <p:nvPr>
            <p:ph type="title"/>
          </p:nvPr>
        </p:nvSpPr>
        <p:spPr>
          <a:xfrm>
            <a:off x="1354666" y="436034"/>
            <a:ext cx="10261600" cy="1104900"/>
          </a:xfrm>
        </p:spPr>
        <p:txBody>
          <a:bodyPr/>
          <a:lstStyle/>
          <a:p>
            <a:r>
              <a:rPr lang="en-US"/>
              <a:t>Causes of Infertility: Ovulatory Dysfunction</a:t>
            </a:r>
          </a:p>
        </p:txBody>
      </p:sp>
      <p:sp>
        <p:nvSpPr>
          <p:cNvPr id="3" name="Content Placeholder 2">
            <a:extLst>
              <a:ext uri="{FF2B5EF4-FFF2-40B4-BE49-F238E27FC236}">
                <a16:creationId xmlns:a16="http://schemas.microsoft.com/office/drawing/2014/main" id="{741320EB-07C2-08DF-33CA-9062E4CFA96D}"/>
              </a:ext>
            </a:extLst>
          </p:cNvPr>
          <p:cNvSpPr>
            <a:spLocks noGrp="1"/>
          </p:cNvSpPr>
          <p:nvPr>
            <p:ph idx="1"/>
          </p:nvPr>
        </p:nvSpPr>
        <p:spPr>
          <a:xfrm>
            <a:off x="914401" y="1296785"/>
            <a:ext cx="11277600" cy="5391883"/>
          </a:xfrm>
        </p:spPr>
        <p:txBody>
          <a:bodyPr>
            <a:normAutofit fontScale="92500"/>
          </a:bodyPr>
          <a:lstStyle/>
          <a:p>
            <a:r>
              <a:rPr lang="en-US" sz="3200"/>
              <a:t>Most common cause: </a:t>
            </a:r>
            <a:r>
              <a:rPr lang="en-US" sz="3200" b="1">
                <a:solidFill>
                  <a:srgbClr val="FF0000"/>
                </a:solidFill>
              </a:rPr>
              <a:t>Polycystic Ovarian Syndrome</a:t>
            </a:r>
          </a:p>
          <a:p>
            <a:r>
              <a:rPr lang="en-US" sz="3200"/>
              <a:t>Other endocrine disorders that can cause anovulation and subsequent infertility</a:t>
            </a:r>
          </a:p>
          <a:p>
            <a:pPr lvl="1"/>
            <a:r>
              <a:rPr lang="en-US" sz="2800" b="1">
                <a:solidFill>
                  <a:srgbClr val="FF0000"/>
                </a:solidFill>
              </a:rPr>
              <a:t>Thyroid disease </a:t>
            </a:r>
            <a:r>
              <a:rPr lang="en-US" sz="2800"/>
              <a:t>– always assess a thyrotropin in infertile or sub-fertile females, especially in the setting of irregular menstruation</a:t>
            </a:r>
          </a:p>
          <a:p>
            <a:pPr lvl="2"/>
            <a:r>
              <a:rPr lang="en-US" sz="2800"/>
              <a:t>ASRM recommends targeting TSH of &lt; 4. 0 in women trying to conceive</a:t>
            </a:r>
          </a:p>
          <a:p>
            <a:pPr lvl="3"/>
            <a:r>
              <a:rPr lang="en-US" sz="2800"/>
              <a:t>Some REIs advocate for targeting &lt;2.5 although data is limited</a:t>
            </a:r>
          </a:p>
          <a:p>
            <a:pPr lvl="1"/>
            <a:r>
              <a:rPr lang="en-US" sz="2800" b="1">
                <a:solidFill>
                  <a:srgbClr val="FF0000"/>
                </a:solidFill>
              </a:rPr>
              <a:t>Hyperprolactinemia</a:t>
            </a:r>
          </a:p>
          <a:p>
            <a:pPr lvl="2"/>
            <a:r>
              <a:rPr lang="en-US" sz="2800" b="1">
                <a:solidFill>
                  <a:schemeClr val="tx1"/>
                </a:solidFill>
              </a:rPr>
              <a:t>Caution: </a:t>
            </a:r>
            <a:r>
              <a:rPr lang="en-US" sz="2800">
                <a:solidFill>
                  <a:schemeClr val="tx1"/>
                </a:solidFill>
              </a:rPr>
              <a:t>women with PCOS can have slightly elevated prolactin levels. </a:t>
            </a:r>
          </a:p>
          <a:p>
            <a:pPr lvl="2"/>
            <a:r>
              <a:rPr lang="en-US" sz="2800">
                <a:solidFill>
                  <a:schemeClr val="tx1"/>
                </a:solidFill>
              </a:rPr>
              <a:t>&gt;40 ng/mL warrants further investigation</a:t>
            </a:r>
          </a:p>
          <a:p>
            <a:pPr lvl="3"/>
            <a:endParaRPr lang="en-US" sz="2800"/>
          </a:p>
          <a:p>
            <a:pPr lvl="2"/>
            <a:endParaRPr lang="en-US" sz="2800"/>
          </a:p>
        </p:txBody>
      </p:sp>
    </p:spTree>
    <p:extLst>
      <p:ext uri="{BB962C8B-B14F-4D97-AF65-F5344CB8AC3E}">
        <p14:creationId xmlns:p14="http://schemas.microsoft.com/office/powerpoint/2010/main" val="40426195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5E2DE-E0CB-ECE1-D07C-DB747E1FB72B}"/>
              </a:ext>
            </a:extLst>
          </p:cNvPr>
          <p:cNvSpPr>
            <a:spLocks noGrp="1"/>
          </p:cNvSpPr>
          <p:nvPr>
            <p:ph type="title"/>
          </p:nvPr>
        </p:nvSpPr>
        <p:spPr>
          <a:xfrm>
            <a:off x="1371599" y="164592"/>
            <a:ext cx="10498975" cy="1115568"/>
          </a:xfrm>
        </p:spPr>
        <p:txBody>
          <a:bodyPr>
            <a:normAutofit fontScale="90000"/>
          </a:bodyPr>
          <a:lstStyle/>
          <a:p>
            <a:r>
              <a:rPr lang="en-US" sz="4000"/>
              <a:t>Determine the Cause of Infertility: </a:t>
            </a:r>
            <a:br>
              <a:rPr lang="en-US" sz="4000"/>
            </a:br>
            <a:r>
              <a:rPr lang="en-US" sz="4000"/>
              <a:t>The H&amp;P Can Guide You </a:t>
            </a:r>
          </a:p>
        </p:txBody>
      </p:sp>
      <p:sp>
        <p:nvSpPr>
          <p:cNvPr id="3" name="Content Placeholder 2">
            <a:extLst>
              <a:ext uri="{FF2B5EF4-FFF2-40B4-BE49-F238E27FC236}">
                <a16:creationId xmlns:a16="http://schemas.microsoft.com/office/drawing/2014/main" id="{D53D0139-4C8B-7B04-568A-BEC23377F1F7}"/>
              </a:ext>
            </a:extLst>
          </p:cNvPr>
          <p:cNvSpPr>
            <a:spLocks noGrp="1"/>
          </p:cNvSpPr>
          <p:nvPr>
            <p:ph idx="1"/>
          </p:nvPr>
        </p:nvSpPr>
        <p:spPr>
          <a:xfrm>
            <a:off x="1030224" y="1280160"/>
            <a:ext cx="5065776" cy="5577840"/>
          </a:xfrm>
        </p:spPr>
        <p:txBody>
          <a:bodyPr>
            <a:normAutofit/>
          </a:bodyPr>
          <a:lstStyle/>
          <a:p>
            <a:r>
              <a:rPr lang="en-US" sz="2400"/>
              <a:t>Fertility history</a:t>
            </a:r>
          </a:p>
          <a:p>
            <a:pPr lvl="1"/>
            <a:r>
              <a:rPr lang="en-US" sz="2400"/>
              <a:t>Current conception attempts</a:t>
            </a:r>
          </a:p>
          <a:p>
            <a:pPr lvl="1"/>
            <a:r>
              <a:rPr lang="en-US" sz="2400"/>
              <a:t>Prior fertility history</a:t>
            </a:r>
          </a:p>
          <a:p>
            <a:r>
              <a:rPr lang="en-US" sz="2400"/>
              <a:t>Gynecological History</a:t>
            </a:r>
          </a:p>
          <a:p>
            <a:pPr lvl="1"/>
            <a:r>
              <a:rPr lang="en-US" sz="2400"/>
              <a:t>Menstrual history</a:t>
            </a:r>
          </a:p>
          <a:p>
            <a:pPr lvl="1"/>
            <a:r>
              <a:rPr lang="en-US" sz="2400"/>
              <a:t>General gynecological history</a:t>
            </a:r>
          </a:p>
          <a:p>
            <a:r>
              <a:rPr lang="en-US" sz="2400"/>
              <a:t>Obstetrical history</a:t>
            </a:r>
          </a:p>
          <a:p>
            <a:pPr lvl="1"/>
            <a:r>
              <a:rPr lang="en-US" sz="2400"/>
              <a:t>Total number of pregnancies</a:t>
            </a:r>
          </a:p>
          <a:p>
            <a:pPr lvl="1"/>
            <a:r>
              <a:rPr lang="en-US" sz="2400"/>
              <a:t>Use of infertility treatments</a:t>
            </a:r>
          </a:p>
          <a:p>
            <a:pPr lvl="1"/>
            <a:r>
              <a:rPr lang="en-US" sz="2400"/>
              <a:t>Same partner or new partner</a:t>
            </a:r>
          </a:p>
          <a:p>
            <a:pPr lvl="1"/>
            <a:r>
              <a:rPr lang="en-US" sz="2400"/>
              <a:t>Obstetrical complications</a:t>
            </a:r>
          </a:p>
        </p:txBody>
      </p:sp>
      <p:sp>
        <p:nvSpPr>
          <p:cNvPr id="4" name="Content Placeholder 2">
            <a:extLst>
              <a:ext uri="{FF2B5EF4-FFF2-40B4-BE49-F238E27FC236}">
                <a16:creationId xmlns:a16="http://schemas.microsoft.com/office/drawing/2014/main" id="{6C03E045-B7EF-061B-76CB-237D4EB8A9AF}"/>
              </a:ext>
            </a:extLst>
          </p:cNvPr>
          <p:cNvSpPr txBox="1">
            <a:spLocks/>
          </p:cNvSpPr>
          <p:nvPr/>
        </p:nvSpPr>
        <p:spPr>
          <a:xfrm>
            <a:off x="6251171" y="1280160"/>
            <a:ext cx="5785658" cy="5577840"/>
          </a:xfrm>
          <a:prstGeom prst="rect">
            <a:avLst/>
          </a:prstGeom>
        </p:spPr>
        <p:txBody>
          <a:bodyPr vert="horz" lIns="91440" tIns="45720" rIns="91440" bIns="45720" rtlCol="0">
            <a:normAutofit lnSpcReduction="10000"/>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r>
              <a:rPr lang="en-US" sz="2400"/>
              <a:t>Medical/surgical History</a:t>
            </a:r>
          </a:p>
          <a:p>
            <a:pPr lvl="1"/>
            <a:r>
              <a:rPr lang="en-US" sz="2400"/>
              <a:t>Medical problems with special attention to endocrine, genetic, autoimmune, and cancer history</a:t>
            </a:r>
          </a:p>
          <a:p>
            <a:r>
              <a:rPr lang="en-US" sz="2400"/>
              <a:t>Medication history</a:t>
            </a:r>
          </a:p>
          <a:p>
            <a:pPr lvl="1"/>
            <a:r>
              <a:rPr lang="en-US" sz="2400"/>
              <a:t>Use of gonadotoxic medications or radiotherapy</a:t>
            </a:r>
          </a:p>
          <a:p>
            <a:pPr lvl="1"/>
            <a:r>
              <a:rPr lang="en-US" sz="2400"/>
              <a:t>Current supplements</a:t>
            </a:r>
          </a:p>
          <a:p>
            <a:r>
              <a:rPr lang="en-US" sz="2400"/>
              <a:t>Family history</a:t>
            </a:r>
          </a:p>
          <a:p>
            <a:pPr lvl="1"/>
            <a:r>
              <a:rPr lang="en-US" sz="2400"/>
              <a:t>Premature ovarian failure (&lt;40)</a:t>
            </a:r>
          </a:p>
          <a:p>
            <a:pPr lvl="1"/>
            <a:r>
              <a:rPr lang="en-US" sz="2400"/>
              <a:t>Endocrinopathies</a:t>
            </a:r>
          </a:p>
          <a:p>
            <a:pPr lvl="1"/>
            <a:r>
              <a:rPr lang="en-US" sz="2400"/>
              <a:t>RPL, infertility, genetic conditions</a:t>
            </a:r>
          </a:p>
          <a:p>
            <a:pPr lvl="1"/>
            <a:r>
              <a:rPr lang="en-US" sz="2400"/>
              <a:t>Heritable cancer syndromes</a:t>
            </a:r>
          </a:p>
          <a:p>
            <a:r>
              <a:rPr lang="en-US" sz="2400"/>
              <a:t>Social history</a:t>
            </a:r>
          </a:p>
          <a:p>
            <a:pPr marL="0" indent="0">
              <a:buNone/>
            </a:pPr>
            <a:endParaRPr lang="en-US" sz="2400"/>
          </a:p>
          <a:p>
            <a:pPr lvl="1"/>
            <a:endParaRPr lang="en-US" sz="2400"/>
          </a:p>
          <a:p>
            <a:pPr lvl="1"/>
            <a:endParaRPr lang="en-US" sz="2400"/>
          </a:p>
        </p:txBody>
      </p:sp>
    </p:spTree>
    <p:extLst>
      <p:ext uri="{BB962C8B-B14F-4D97-AF65-F5344CB8AC3E}">
        <p14:creationId xmlns:p14="http://schemas.microsoft.com/office/powerpoint/2010/main" val="33897515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22716-F3BB-73D2-C8B7-48AAE02287DC}"/>
              </a:ext>
            </a:extLst>
          </p:cNvPr>
          <p:cNvSpPr>
            <a:spLocks noGrp="1"/>
          </p:cNvSpPr>
          <p:nvPr>
            <p:ph type="title"/>
          </p:nvPr>
        </p:nvSpPr>
        <p:spPr>
          <a:xfrm>
            <a:off x="1295399" y="91440"/>
            <a:ext cx="10035209" cy="1485900"/>
          </a:xfrm>
        </p:spPr>
        <p:txBody>
          <a:bodyPr/>
          <a:lstStyle/>
          <a:p>
            <a:r>
              <a:rPr lang="en-US"/>
              <a:t>Determining the Cause of Infertility</a:t>
            </a:r>
            <a:br>
              <a:rPr lang="en-US"/>
            </a:br>
            <a:r>
              <a:rPr lang="en-US"/>
              <a:t>The H&amp;P Can Guide You</a:t>
            </a:r>
          </a:p>
        </p:txBody>
      </p:sp>
      <p:sp>
        <p:nvSpPr>
          <p:cNvPr id="3" name="Content Placeholder 2">
            <a:extLst>
              <a:ext uri="{FF2B5EF4-FFF2-40B4-BE49-F238E27FC236}">
                <a16:creationId xmlns:a16="http://schemas.microsoft.com/office/drawing/2014/main" id="{D4C04921-541D-F017-0AD0-C1DBCAD3E9D6}"/>
              </a:ext>
            </a:extLst>
          </p:cNvPr>
          <p:cNvSpPr>
            <a:spLocks noGrp="1"/>
          </p:cNvSpPr>
          <p:nvPr>
            <p:ph idx="1"/>
          </p:nvPr>
        </p:nvSpPr>
        <p:spPr>
          <a:xfrm>
            <a:off x="861391" y="1444487"/>
            <a:ext cx="11330609" cy="5322073"/>
          </a:xfrm>
        </p:spPr>
        <p:txBody>
          <a:bodyPr>
            <a:normAutofit fontScale="92500" lnSpcReduction="10000"/>
          </a:bodyPr>
          <a:lstStyle/>
          <a:p>
            <a:r>
              <a:rPr lang="en-US" sz="2400" b="1"/>
              <a:t>Skin Examination</a:t>
            </a:r>
          </a:p>
          <a:p>
            <a:pPr lvl="1"/>
            <a:r>
              <a:rPr lang="en-US" sz="2400"/>
              <a:t>Consider if they complain of menstrual abnormalities or signs/symptoms of androgen excess</a:t>
            </a:r>
          </a:p>
          <a:p>
            <a:pPr lvl="2"/>
            <a:r>
              <a:rPr lang="en-US" sz="2000"/>
              <a:t>Evaluate for signs of biochemical androgen excess (hyperandrogenemia)</a:t>
            </a:r>
          </a:p>
          <a:p>
            <a:pPr lvl="3"/>
            <a:r>
              <a:rPr lang="en-US" sz="2000"/>
              <a:t>Acne, hirsutism, alopecia, acanthosis nigricans</a:t>
            </a:r>
          </a:p>
          <a:p>
            <a:r>
              <a:rPr lang="en-US" sz="2400" b="1"/>
              <a:t>Thyroid exam</a:t>
            </a:r>
          </a:p>
          <a:p>
            <a:pPr lvl="1"/>
            <a:r>
              <a:rPr lang="en-US" sz="2400"/>
              <a:t>Consider if abnormal thyroid function of goiter</a:t>
            </a:r>
          </a:p>
          <a:p>
            <a:pPr lvl="2"/>
            <a:r>
              <a:rPr lang="en-US" sz="2000"/>
              <a:t>Evaluate thyroid texture, size, presence of nodularity or tenderness, and cervical adenopathy</a:t>
            </a:r>
          </a:p>
          <a:p>
            <a:pPr lvl="3"/>
            <a:r>
              <a:rPr lang="en-US" sz="2000"/>
              <a:t>Consider a thyroid ultrasound if indicated</a:t>
            </a:r>
          </a:p>
          <a:p>
            <a:r>
              <a:rPr lang="en-US" sz="2400" b="1"/>
              <a:t>Breast Exam</a:t>
            </a:r>
          </a:p>
          <a:p>
            <a:pPr lvl="1"/>
            <a:r>
              <a:rPr lang="en-US" sz="2400"/>
              <a:t>Consider if there is breast pain, mass or nipple discharge</a:t>
            </a:r>
          </a:p>
          <a:p>
            <a:pPr lvl="2"/>
            <a:r>
              <a:rPr lang="en-US" sz="2000"/>
              <a:t>Evaluate for masses, palpable tenderness, nipple discharge either expressed or not skin changes</a:t>
            </a:r>
          </a:p>
          <a:p>
            <a:pPr lvl="3"/>
            <a:r>
              <a:rPr lang="en-US" sz="2000"/>
              <a:t>Any breast abnormality without a known cause warrants evaluation</a:t>
            </a:r>
          </a:p>
          <a:p>
            <a:pPr lvl="4"/>
            <a:r>
              <a:rPr lang="en-US" sz="1800"/>
              <a:t>&lt;30 – breast ultrasound; ≥30 diagnostic mammography</a:t>
            </a:r>
          </a:p>
          <a:p>
            <a:pPr lvl="1"/>
            <a:endParaRPr lang="en-US" sz="2400"/>
          </a:p>
        </p:txBody>
      </p:sp>
    </p:spTree>
    <p:extLst>
      <p:ext uri="{BB962C8B-B14F-4D97-AF65-F5344CB8AC3E}">
        <p14:creationId xmlns:p14="http://schemas.microsoft.com/office/powerpoint/2010/main" val="22997885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59DD59-683B-F2DE-D6C5-BCD4E6D90A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DB12FC-C199-ADF0-C5B5-DD17548A2B9C}"/>
              </a:ext>
            </a:extLst>
          </p:cNvPr>
          <p:cNvSpPr>
            <a:spLocks noGrp="1"/>
          </p:cNvSpPr>
          <p:nvPr>
            <p:ph type="title"/>
          </p:nvPr>
        </p:nvSpPr>
        <p:spPr>
          <a:xfrm>
            <a:off x="1295400" y="91440"/>
            <a:ext cx="9601200" cy="1485900"/>
          </a:xfrm>
        </p:spPr>
        <p:txBody>
          <a:bodyPr/>
          <a:lstStyle/>
          <a:p>
            <a:r>
              <a:rPr lang="en-US"/>
              <a:t>Determining the Cause of Infertility</a:t>
            </a:r>
            <a:br>
              <a:rPr lang="en-US"/>
            </a:br>
            <a:r>
              <a:rPr lang="en-US"/>
              <a:t>The H&amp;P Can Guide You</a:t>
            </a:r>
          </a:p>
        </p:txBody>
      </p:sp>
      <p:sp>
        <p:nvSpPr>
          <p:cNvPr id="3" name="Content Placeholder 2">
            <a:extLst>
              <a:ext uri="{FF2B5EF4-FFF2-40B4-BE49-F238E27FC236}">
                <a16:creationId xmlns:a16="http://schemas.microsoft.com/office/drawing/2014/main" id="{2F526D86-128F-8470-AD54-88A50BF14E23}"/>
              </a:ext>
            </a:extLst>
          </p:cNvPr>
          <p:cNvSpPr>
            <a:spLocks noGrp="1"/>
          </p:cNvSpPr>
          <p:nvPr>
            <p:ph idx="1"/>
          </p:nvPr>
        </p:nvSpPr>
        <p:spPr>
          <a:xfrm>
            <a:off x="1371600" y="1577340"/>
            <a:ext cx="10330070" cy="4863217"/>
          </a:xfrm>
        </p:spPr>
        <p:txBody>
          <a:bodyPr>
            <a:normAutofit lnSpcReduction="10000"/>
          </a:bodyPr>
          <a:lstStyle/>
          <a:p>
            <a:r>
              <a:rPr lang="en-US" sz="3200" b="1"/>
              <a:t>The Dreaded Speculum Exam</a:t>
            </a:r>
          </a:p>
          <a:p>
            <a:pPr lvl="1"/>
            <a:r>
              <a:rPr lang="en-US" sz="3200"/>
              <a:t>Consider if patient c/o dyspareunia or postcoital spotting</a:t>
            </a:r>
          </a:p>
          <a:p>
            <a:pPr lvl="2"/>
            <a:r>
              <a:rPr lang="en-US" sz="2800"/>
              <a:t>Evaluate for vaginal/cervical abnormalities, lesions, cervical polyps</a:t>
            </a:r>
          </a:p>
          <a:p>
            <a:r>
              <a:rPr lang="en-US" sz="3200" b="1"/>
              <a:t>What about the bimanual exam?</a:t>
            </a:r>
          </a:p>
          <a:p>
            <a:pPr lvl="1"/>
            <a:r>
              <a:rPr lang="en-US" sz="3200"/>
              <a:t>Actually, ASRM doesn’t recommend a bimanual exam for assessment of infertility</a:t>
            </a:r>
          </a:p>
          <a:p>
            <a:pPr lvl="2"/>
            <a:r>
              <a:rPr lang="en-US" sz="2800"/>
              <a:t>Most pathologies can be better evaluated with TVUS</a:t>
            </a:r>
          </a:p>
          <a:p>
            <a:pPr lvl="2"/>
            <a:r>
              <a:rPr lang="en-US" sz="2800"/>
              <a:t>Can consider if cost is an issue/barrier to a TVUS</a:t>
            </a:r>
          </a:p>
        </p:txBody>
      </p:sp>
    </p:spTree>
    <p:extLst>
      <p:ext uri="{BB962C8B-B14F-4D97-AF65-F5344CB8AC3E}">
        <p14:creationId xmlns:p14="http://schemas.microsoft.com/office/powerpoint/2010/main" val="13524436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560EA-1C32-2479-9C24-86FE17ED0561}"/>
              </a:ext>
            </a:extLst>
          </p:cNvPr>
          <p:cNvSpPr>
            <a:spLocks noGrp="1"/>
          </p:cNvSpPr>
          <p:nvPr>
            <p:ph type="title"/>
          </p:nvPr>
        </p:nvSpPr>
        <p:spPr/>
        <p:txBody>
          <a:bodyPr/>
          <a:lstStyle/>
          <a:p>
            <a:r>
              <a:rPr lang="en-US"/>
              <a:t>Infertility Evaluation: #1 Rule</a:t>
            </a:r>
          </a:p>
        </p:txBody>
      </p:sp>
      <p:sp>
        <p:nvSpPr>
          <p:cNvPr id="3" name="Content Placeholder 2">
            <a:extLst>
              <a:ext uri="{FF2B5EF4-FFF2-40B4-BE49-F238E27FC236}">
                <a16:creationId xmlns:a16="http://schemas.microsoft.com/office/drawing/2014/main" id="{03B8F380-B7F1-F2D7-89CA-A13148C587DE}"/>
              </a:ext>
            </a:extLst>
          </p:cNvPr>
          <p:cNvSpPr>
            <a:spLocks noGrp="1"/>
          </p:cNvSpPr>
          <p:nvPr>
            <p:ph idx="1"/>
          </p:nvPr>
        </p:nvSpPr>
        <p:spPr>
          <a:xfrm>
            <a:off x="1371600" y="2285999"/>
            <a:ext cx="9601200" cy="3147391"/>
          </a:xfrm>
        </p:spPr>
        <p:txBody>
          <a:bodyPr>
            <a:normAutofit/>
          </a:bodyPr>
          <a:lstStyle/>
          <a:p>
            <a:r>
              <a:rPr lang="en-US" sz="4800"/>
              <a:t>RULE OUT CURRENT PREGNANCY</a:t>
            </a:r>
          </a:p>
          <a:p>
            <a:pPr lvl="1"/>
            <a:r>
              <a:rPr lang="en-US" sz="4800"/>
              <a:t>Get a urine pregnancy test at start of appointment</a:t>
            </a:r>
          </a:p>
        </p:txBody>
      </p:sp>
    </p:spTree>
    <p:extLst>
      <p:ext uri="{BB962C8B-B14F-4D97-AF65-F5344CB8AC3E}">
        <p14:creationId xmlns:p14="http://schemas.microsoft.com/office/powerpoint/2010/main" val="2883842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5BEF0-6DD2-590C-6758-610459D1B6AF}"/>
              </a:ext>
            </a:extLst>
          </p:cNvPr>
          <p:cNvSpPr>
            <a:spLocks noGrp="1"/>
          </p:cNvSpPr>
          <p:nvPr>
            <p:ph type="title"/>
          </p:nvPr>
        </p:nvSpPr>
        <p:spPr>
          <a:xfrm>
            <a:off x="1371600" y="685800"/>
            <a:ext cx="9601200" cy="896257"/>
          </a:xfrm>
        </p:spPr>
        <p:txBody>
          <a:bodyPr/>
          <a:lstStyle/>
          <a:p>
            <a:r>
              <a:rPr lang="en-US"/>
              <a:t>Objectives</a:t>
            </a:r>
          </a:p>
        </p:txBody>
      </p:sp>
      <p:sp>
        <p:nvSpPr>
          <p:cNvPr id="3" name="Content Placeholder 2">
            <a:extLst>
              <a:ext uri="{FF2B5EF4-FFF2-40B4-BE49-F238E27FC236}">
                <a16:creationId xmlns:a16="http://schemas.microsoft.com/office/drawing/2014/main" id="{1927A81C-F34A-8D7B-8E13-7271BEB5A2C4}"/>
              </a:ext>
            </a:extLst>
          </p:cNvPr>
          <p:cNvSpPr>
            <a:spLocks noGrp="1"/>
          </p:cNvSpPr>
          <p:nvPr>
            <p:ph idx="1"/>
          </p:nvPr>
        </p:nvSpPr>
        <p:spPr>
          <a:xfrm>
            <a:off x="1371600" y="1964724"/>
            <a:ext cx="9601200" cy="3902676"/>
          </a:xfrm>
        </p:spPr>
        <p:txBody>
          <a:bodyPr>
            <a:normAutofit/>
          </a:bodyPr>
          <a:lstStyle/>
          <a:p>
            <a:r>
              <a:rPr lang="en-US" sz="2800"/>
              <a:t>Understand the normal menstrual cycle</a:t>
            </a:r>
          </a:p>
          <a:p>
            <a:r>
              <a:rPr lang="en-US" sz="2800"/>
              <a:t>Understand the basics about infertility in terms of definition, causes, and evaluation</a:t>
            </a:r>
          </a:p>
          <a:p>
            <a:r>
              <a:rPr lang="en-US" sz="2800"/>
              <a:t>Understand polycystic ovarian syndrome in terms of diagnosis, proposed pathophysiology, management of infertility, and short- and long-term health consequences</a:t>
            </a:r>
          </a:p>
        </p:txBody>
      </p:sp>
    </p:spTree>
    <p:extLst>
      <p:ext uri="{BB962C8B-B14F-4D97-AF65-F5344CB8AC3E}">
        <p14:creationId xmlns:p14="http://schemas.microsoft.com/office/powerpoint/2010/main" val="14648022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AA6EC888-B85F-410F-B430-06583E94B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8" name="Rectangle 37">
            <a:extLst>
              <a:ext uri="{FF2B5EF4-FFF2-40B4-BE49-F238E27FC236}">
                <a16:creationId xmlns:a16="http://schemas.microsoft.com/office/drawing/2014/main" id="{9485DA84-CB73-4E5E-9864-2460CE2805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7D49185E-361A-421B-8F2D-11C7FFC686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14B85BAA-C37F-44B4-B427-B4F10EBB41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26240" y="-4668"/>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EDC4EE06-D7B4-4FAC-A561-38A1C38023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94325"/>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018D83B-903C-4782-B1BB-A45164A71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26240" y="6494325"/>
            <a:ext cx="365760" cy="365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8785589A-A5AC-409A-B2A2-24D871B4C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867" y="158782"/>
            <a:ext cx="11870265" cy="65378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medical report with black text&#10;&#10;Description automatically generated with medium confidence">
            <a:extLst>
              <a:ext uri="{FF2B5EF4-FFF2-40B4-BE49-F238E27FC236}">
                <a16:creationId xmlns:a16="http://schemas.microsoft.com/office/drawing/2014/main" id="{511DAAE9-028E-790C-8032-D3BC7B1098B3}"/>
              </a:ext>
            </a:extLst>
          </p:cNvPr>
          <p:cNvPicPr>
            <a:picLocks noGrp="1" noChangeAspect="1"/>
          </p:cNvPicPr>
          <p:nvPr>
            <p:ph idx="1"/>
          </p:nvPr>
        </p:nvPicPr>
        <p:blipFill>
          <a:blip r:embed="rId3"/>
          <a:stretch>
            <a:fillRect/>
          </a:stretch>
        </p:blipFill>
        <p:spPr>
          <a:xfrm>
            <a:off x="365760" y="156696"/>
            <a:ext cx="11460480" cy="6614913"/>
          </a:xfrm>
          <a:prstGeom prst="rect">
            <a:avLst/>
          </a:prstGeom>
        </p:spPr>
      </p:pic>
      <p:sp>
        <p:nvSpPr>
          <p:cNvPr id="2" name="TextBox 1">
            <a:extLst>
              <a:ext uri="{FF2B5EF4-FFF2-40B4-BE49-F238E27FC236}">
                <a16:creationId xmlns:a16="http://schemas.microsoft.com/office/drawing/2014/main" id="{F46F1AB3-5787-3234-B5A4-04FD2E712D35}"/>
              </a:ext>
            </a:extLst>
          </p:cNvPr>
          <p:cNvSpPr txBox="1"/>
          <p:nvPr/>
        </p:nvSpPr>
        <p:spPr>
          <a:xfrm>
            <a:off x="1059842" y="6569300"/>
            <a:ext cx="10072315" cy="307777"/>
          </a:xfrm>
          <a:prstGeom prst="rect">
            <a:avLst/>
          </a:prstGeom>
          <a:noFill/>
        </p:spPr>
        <p:txBody>
          <a:bodyPr wrap="square" rtlCol="0">
            <a:spAutoFit/>
          </a:bodyPr>
          <a:lstStyle/>
          <a:p>
            <a:r>
              <a:rPr lang="en-US" sz="1400"/>
              <a:t>Penzias, Alan, et al. "Fertility evaluation of infertile women: a committee opinion." Fertility and sterility 116.5 (2021): 1255-1265.</a:t>
            </a:r>
          </a:p>
        </p:txBody>
      </p:sp>
    </p:spTree>
    <p:extLst>
      <p:ext uri="{BB962C8B-B14F-4D97-AF65-F5344CB8AC3E}">
        <p14:creationId xmlns:p14="http://schemas.microsoft.com/office/powerpoint/2010/main" val="31824657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F006C-9FCC-83F2-023C-2D924C440AFB}"/>
              </a:ext>
            </a:extLst>
          </p:cNvPr>
          <p:cNvSpPr>
            <a:spLocks noGrp="1"/>
          </p:cNvSpPr>
          <p:nvPr>
            <p:ph type="title"/>
          </p:nvPr>
        </p:nvSpPr>
        <p:spPr>
          <a:xfrm>
            <a:off x="158496" y="1301360"/>
            <a:ext cx="10631423" cy="4306960"/>
          </a:xfrm>
        </p:spPr>
        <p:txBody>
          <a:bodyPr>
            <a:normAutofit/>
          </a:bodyPr>
          <a:lstStyle/>
          <a:p>
            <a:r>
              <a:rPr lang="en-US"/>
              <a:t>Ovulatory Dysfunction: Polycystic Ovary Syndrome</a:t>
            </a:r>
          </a:p>
        </p:txBody>
      </p:sp>
    </p:spTree>
    <p:extLst>
      <p:ext uri="{BB962C8B-B14F-4D97-AF65-F5344CB8AC3E}">
        <p14:creationId xmlns:p14="http://schemas.microsoft.com/office/powerpoint/2010/main" val="26221213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C602F-FA53-7018-0BBD-E66F8876942A}"/>
              </a:ext>
            </a:extLst>
          </p:cNvPr>
          <p:cNvSpPr>
            <a:spLocks noGrp="1"/>
          </p:cNvSpPr>
          <p:nvPr>
            <p:ph type="title"/>
          </p:nvPr>
        </p:nvSpPr>
        <p:spPr>
          <a:xfrm>
            <a:off x="1295400" y="298174"/>
            <a:ext cx="9601200" cy="932110"/>
          </a:xfrm>
        </p:spPr>
        <p:txBody>
          <a:bodyPr/>
          <a:lstStyle/>
          <a:p>
            <a:r>
              <a:rPr lang="en-US"/>
              <a:t>PCOS: General Points</a:t>
            </a:r>
          </a:p>
        </p:txBody>
      </p:sp>
      <p:sp>
        <p:nvSpPr>
          <p:cNvPr id="3" name="Content Placeholder 2">
            <a:extLst>
              <a:ext uri="{FF2B5EF4-FFF2-40B4-BE49-F238E27FC236}">
                <a16:creationId xmlns:a16="http://schemas.microsoft.com/office/drawing/2014/main" id="{4EC2BE14-155C-3EC7-5ADA-45ACA5AC6481}"/>
              </a:ext>
            </a:extLst>
          </p:cNvPr>
          <p:cNvSpPr>
            <a:spLocks noGrp="1"/>
          </p:cNvSpPr>
          <p:nvPr>
            <p:ph idx="1"/>
          </p:nvPr>
        </p:nvSpPr>
        <p:spPr>
          <a:xfrm>
            <a:off x="972087" y="1230284"/>
            <a:ext cx="10986052" cy="5329543"/>
          </a:xfrm>
        </p:spPr>
        <p:txBody>
          <a:bodyPr>
            <a:normAutofit lnSpcReduction="10000"/>
          </a:bodyPr>
          <a:lstStyle/>
          <a:p>
            <a:r>
              <a:rPr lang="en-US" sz="3200"/>
              <a:t>Complex disorder with a heterogenous presentation</a:t>
            </a:r>
          </a:p>
          <a:p>
            <a:r>
              <a:rPr lang="en-US" sz="3200"/>
              <a:t>The most common endocrinopathy amongst reproductive age women</a:t>
            </a:r>
          </a:p>
          <a:p>
            <a:pPr lvl="1"/>
            <a:r>
              <a:rPr lang="en-US" sz="3200"/>
              <a:t>Estimated to affect up to 15% of reproductive aged women</a:t>
            </a:r>
          </a:p>
          <a:p>
            <a:r>
              <a:rPr lang="en-US" sz="3200"/>
              <a:t>Should be considered a lifelong condition and requires multidisciplinary care and management </a:t>
            </a:r>
          </a:p>
          <a:p>
            <a:r>
              <a:rPr lang="en-US" sz="3200"/>
              <a:t>Often associated with obesity</a:t>
            </a:r>
          </a:p>
          <a:p>
            <a:pPr lvl="1"/>
            <a:r>
              <a:rPr lang="en-US" sz="3200"/>
              <a:t>20% of patients with PCOS are not obese</a:t>
            </a:r>
          </a:p>
          <a:p>
            <a:r>
              <a:rPr lang="en-US" sz="3200"/>
              <a:t>Most common cause of anovulatory infertility</a:t>
            </a:r>
          </a:p>
          <a:p>
            <a:pPr marL="0" indent="0">
              <a:buNone/>
            </a:pPr>
            <a:endParaRPr lang="en-US" sz="3200"/>
          </a:p>
          <a:p>
            <a:endParaRPr lang="en-US" sz="3200"/>
          </a:p>
        </p:txBody>
      </p:sp>
    </p:spTree>
    <p:extLst>
      <p:ext uri="{BB962C8B-B14F-4D97-AF65-F5344CB8AC3E}">
        <p14:creationId xmlns:p14="http://schemas.microsoft.com/office/powerpoint/2010/main" val="14555658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1C1C6-275B-B3EA-F089-A368B57F071E}"/>
              </a:ext>
            </a:extLst>
          </p:cNvPr>
          <p:cNvSpPr>
            <a:spLocks noGrp="1"/>
          </p:cNvSpPr>
          <p:nvPr>
            <p:ph type="title"/>
          </p:nvPr>
        </p:nvSpPr>
        <p:spPr>
          <a:xfrm>
            <a:off x="1371600" y="116378"/>
            <a:ext cx="9601200" cy="1180407"/>
          </a:xfrm>
        </p:spPr>
        <p:txBody>
          <a:bodyPr>
            <a:normAutofit fontScale="90000"/>
          </a:bodyPr>
          <a:lstStyle/>
          <a:p>
            <a:r>
              <a:rPr lang="en-US"/>
              <a:t>Polycystic Ovary Syndrome</a:t>
            </a:r>
            <a:br>
              <a:rPr lang="en-US"/>
            </a:br>
            <a:r>
              <a:rPr lang="en-US"/>
              <a:t>Definition - The Rotterdam Criterion</a:t>
            </a:r>
            <a:br>
              <a:rPr lang="en-US"/>
            </a:br>
            <a:endParaRPr lang="en-US"/>
          </a:p>
        </p:txBody>
      </p:sp>
      <p:sp>
        <p:nvSpPr>
          <p:cNvPr id="3" name="Content Placeholder 2">
            <a:extLst>
              <a:ext uri="{FF2B5EF4-FFF2-40B4-BE49-F238E27FC236}">
                <a16:creationId xmlns:a16="http://schemas.microsoft.com/office/drawing/2014/main" id="{184861E3-AFE4-3074-03E1-B034A95641D3}"/>
              </a:ext>
            </a:extLst>
          </p:cNvPr>
          <p:cNvSpPr>
            <a:spLocks noGrp="1"/>
          </p:cNvSpPr>
          <p:nvPr>
            <p:ph idx="1"/>
          </p:nvPr>
        </p:nvSpPr>
        <p:spPr>
          <a:xfrm>
            <a:off x="947651" y="1296785"/>
            <a:ext cx="11244349" cy="5561215"/>
          </a:xfrm>
        </p:spPr>
        <p:txBody>
          <a:bodyPr>
            <a:normAutofit lnSpcReduction="10000"/>
          </a:bodyPr>
          <a:lstStyle/>
          <a:p>
            <a:pPr marL="0" indent="0">
              <a:buNone/>
            </a:pPr>
            <a:r>
              <a:rPr lang="en-US" sz="3200"/>
              <a:t>2003 criterion for the diagnosis of PCOS</a:t>
            </a:r>
          </a:p>
          <a:p>
            <a:r>
              <a:rPr lang="en-US" sz="3200"/>
              <a:t>Must have 2 out of 3 to meet diagnostic criterion</a:t>
            </a:r>
          </a:p>
          <a:p>
            <a:pPr lvl="1"/>
            <a:r>
              <a:rPr lang="en-US" sz="3200"/>
              <a:t>Irregular period: 8 or less menstruations per year</a:t>
            </a:r>
          </a:p>
          <a:p>
            <a:pPr lvl="1"/>
            <a:r>
              <a:rPr lang="en-US" sz="3200"/>
              <a:t>Elevated serum androgens or evidence of hyperandrogenism:</a:t>
            </a:r>
          </a:p>
          <a:p>
            <a:pPr lvl="2"/>
            <a:r>
              <a:rPr lang="en-US" sz="2800"/>
              <a:t>Hirsutism</a:t>
            </a:r>
          </a:p>
          <a:p>
            <a:pPr lvl="2"/>
            <a:r>
              <a:rPr lang="en-US" sz="2800"/>
              <a:t>Acne</a:t>
            </a:r>
          </a:p>
          <a:p>
            <a:pPr lvl="2"/>
            <a:r>
              <a:rPr lang="en-US" sz="2800"/>
              <a:t>Androgenic alopecia</a:t>
            </a:r>
          </a:p>
          <a:p>
            <a:pPr lvl="1"/>
            <a:r>
              <a:rPr lang="en-US" sz="3200"/>
              <a:t>Polycystic ovarian morphology or polycystic ovary</a:t>
            </a:r>
          </a:p>
          <a:p>
            <a:pPr lvl="2"/>
            <a:r>
              <a:rPr lang="en-US" sz="2800" i="1">
                <a:effectLst/>
              </a:rPr>
              <a:t>Ovarian volume &gt;10 mL3 and/or &gt;12 follicles between 2 and 9 mm in size in at least one ovary.</a:t>
            </a:r>
            <a:endParaRPr lang="en-US" sz="2800">
              <a:effectLst/>
            </a:endParaRPr>
          </a:p>
          <a:p>
            <a:pPr marL="0" indent="0">
              <a:buNone/>
            </a:pPr>
            <a:endParaRPr lang="en-US" sz="3200"/>
          </a:p>
        </p:txBody>
      </p:sp>
    </p:spTree>
    <p:extLst>
      <p:ext uri="{BB962C8B-B14F-4D97-AF65-F5344CB8AC3E}">
        <p14:creationId xmlns:p14="http://schemas.microsoft.com/office/powerpoint/2010/main" val="24655183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AA6EC888-B85F-410F-B430-06583E94B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33" name="Rectangle 1032">
            <a:extLst>
              <a:ext uri="{FF2B5EF4-FFF2-40B4-BE49-F238E27FC236}">
                <a16:creationId xmlns:a16="http://schemas.microsoft.com/office/drawing/2014/main" id="{69805AF4-7989-43AB-9A60-14E3F851FB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9294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ectangle 1034">
            <a:extLst>
              <a:ext uri="{FF2B5EF4-FFF2-40B4-BE49-F238E27FC236}">
                <a16:creationId xmlns:a16="http://schemas.microsoft.com/office/drawing/2014/main" id="{E0036B63-B0EC-4AF3-95D3-2E2DCA25F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106003EC-31CC-A427-7767-0891D8A0DF05}"/>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tretch>
            <a:fillRect/>
          </a:stretch>
        </p:blipFill>
        <p:spPr bwMode="auto">
          <a:xfrm>
            <a:off x="2112818" y="800100"/>
            <a:ext cx="7966365" cy="52578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E27AD06-091D-1F3A-03E4-C540DBE0F4F9}"/>
              </a:ext>
            </a:extLst>
          </p:cNvPr>
          <p:cNvSpPr txBox="1"/>
          <p:nvPr/>
        </p:nvSpPr>
        <p:spPr>
          <a:xfrm>
            <a:off x="721990" y="5853308"/>
            <a:ext cx="11454714" cy="261610"/>
          </a:xfrm>
          <a:prstGeom prst="rect">
            <a:avLst/>
          </a:prstGeom>
          <a:noFill/>
        </p:spPr>
        <p:txBody>
          <a:bodyPr wrap="square" rtlCol="0">
            <a:spAutoFit/>
          </a:bodyPr>
          <a:lstStyle/>
          <a:p>
            <a:r>
              <a:rPr lang="en-US" sz="1100" b="0" i="0" u="none" strike="noStrike">
                <a:solidFill>
                  <a:srgbClr val="212121"/>
                </a:solidFill>
                <a:effectLst/>
                <a:latin typeface="Roboto" panose="02000000000000000000" pitchFamily="2" charset="0"/>
              </a:rPr>
              <a:t>Harada M. Pathophysiology of polycystic ovary syndrome revisited: Current understanding and perspectives regarding future research. </a:t>
            </a:r>
            <a:r>
              <a:rPr lang="en-US" sz="1100" b="0" i="1" u="none" strike="noStrike" err="1">
                <a:solidFill>
                  <a:srgbClr val="212121"/>
                </a:solidFill>
                <a:effectLst/>
                <a:latin typeface="Roboto" panose="02000000000000000000" pitchFamily="2" charset="0"/>
              </a:rPr>
              <a:t>Reprod</a:t>
            </a:r>
            <a:r>
              <a:rPr lang="en-US" sz="1100" b="0" i="1" u="none" strike="noStrike">
                <a:solidFill>
                  <a:srgbClr val="212121"/>
                </a:solidFill>
                <a:effectLst/>
                <a:latin typeface="Roboto" panose="02000000000000000000" pitchFamily="2" charset="0"/>
              </a:rPr>
              <a:t> Med Biol</a:t>
            </a:r>
            <a:r>
              <a:rPr lang="en-US" sz="1100" b="0" i="0" u="none" strike="noStrike">
                <a:solidFill>
                  <a:srgbClr val="212121"/>
                </a:solidFill>
                <a:effectLst/>
                <a:latin typeface="Roboto" panose="02000000000000000000" pitchFamily="2" charset="0"/>
              </a:rPr>
              <a:t>. 2022;21(1):e12487</a:t>
            </a:r>
            <a:endParaRPr lang="en-US" sz="1100"/>
          </a:p>
        </p:txBody>
      </p:sp>
    </p:spTree>
    <p:extLst>
      <p:ext uri="{BB962C8B-B14F-4D97-AF65-F5344CB8AC3E}">
        <p14:creationId xmlns:p14="http://schemas.microsoft.com/office/powerpoint/2010/main" val="8046356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4108" name="Rectangle 4107">
            <a:extLst>
              <a:ext uri="{FF2B5EF4-FFF2-40B4-BE49-F238E27FC236}">
                <a16:creationId xmlns:a16="http://schemas.microsoft.com/office/drawing/2014/main" id="{B98CA5AE-F2E4-4A6F-B986-89804B1EC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25E316-2047-FEF8-DD61-91965340E8A5}"/>
              </a:ext>
            </a:extLst>
          </p:cNvPr>
          <p:cNvSpPr>
            <a:spLocks noGrp="1"/>
          </p:cNvSpPr>
          <p:nvPr>
            <p:ph type="title"/>
          </p:nvPr>
        </p:nvSpPr>
        <p:spPr>
          <a:xfrm>
            <a:off x="196053" y="198882"/>
            <a:ext cx="7037000" cy="697230"/>
          </a:xfrm>
        </p:spPr>
        <p:txBody>
          <a:bodyPr>
            <a:normAutofit/>
          </a:bodyPr>
          <a:lstStyle/>
          <a:p>
            <a:r>
              <a:rPr lang="en-US"/>
              <a:t>PCOS: Presenting features</a:t>
            </a:r>
          </a:p>
        </p:txBody>
      </p:sp>
      <p:sp>
        <p:nvSpPr>
          <p:cNvPr id="3" name="Content Placeholder 2">
            <a:extLst>
              <a:ext uri="{FF2B5EF4-FFF2-40B4-BE49-F238E27FC236}">
                <a16:creationId xmlns:a16="http://schemas.microsoft.com/office/drawing/2014/main" id="{5E3014C9-4409-73C0-A47F-9A110796D330}"/>
              </a:ext>
            </a:extLst>
          </p:cNvPr>
          <p:cNvSpPr>
            <a:spLocks noGrp="1"/>
          </p:cNvSpPr>
          <p:nvPr>
            <p:ph idx="1"/>
          </p:nvPr>
        </p:nvSpPr>
        <p:spPr>
          <a:xfrm>
            <a:off x="195073" y="1097280"/>
            <a:ext cx="6887371" cy="5559552"/>
          </a:xfrm>
        </p:spPr>
        <p:txBody>
          <a:bodyPr>
            <a:normAutofit fontScale="92500" lnSpcReduction="10000"/>
          </a:bodyPr>
          <a:lstStyle/>
          <a:p>
            <a:r>
              <a:rPr lang="en-US" sz="3200"/>
              <a:t>Hyperandrogenism (not virilization)</a:t>
            </a:r>
          </a:p>
          <a:p>
            <a:pPr lvl="1"/>
            <a:r>
              <a:rPr lang="en-US" sz="3200"/>
              <a:t>Hirsutism 70%</a:t>
            </a:r>
          </a:p>
          <a:p>
            <a:pPr lvl="1"/>
            <a:r>
              <a:rPr lang="en-US" sz="3200"/>
              <a:t>Acne 30%</a:t>
            </a:r>
          </a:p>
          <a:p>
            <a:pPr lvl="1"/>
            <a:r>
              <a:rPr lang="en-US" sz="3200"/>
              <a:t>Alopecia 10%</a:t>
            </a:r>
          </a:p>
          <a:p>
            <a:r>
              <a:rPr lang="en-US" sz="3200"/>
              <a:t>Menstrual disturbance 60% – 70%</a:t>
            </a:r>
          </a:p>
          <a:p>
            <a:r>
              <a:rPr lang="en-US" sz="3200"/>
              <a:t>Infertility 70%</a:t>
            </a:r>
          </a:p>
          <a:p>
            <a:r>
              <a:rPr lang="en-US" sz="3200"/>
              <a:t>Obesity, particularly truncal 30% – 50%</a:t>
            </a:r>
          </a:p>
          <a:p>
            <a:r>
              <a:rPr lang="en-US" sz="3200"/>
              <a:t>Polycystic ovaries on ultrasound of asymptomatic women 22% - 33%</a:t>
            </a:r>
          </a:p>
          <a:p>
            <a:r>
              <a:rPr lang="en-US" sz="3200"/>
              <a:t>Acanthosis nigricans 1% - 3%</a:t>
            </a:r>
          </a:p>
        </p:txBody>
      </p:sp>
      <p:pic>
        <p:nvPicPr>
          <p:cNvPr id="4098" name="Picture 2" descr="Medical Problems: Hirsutism - Stepwards">
            <a:extLst>
              <a:ext uri="{FF2B5EF4-FFF2-40B4-BE49-F238E27FC236}">
                <a16:creationId xmlns:a16="http://schemas.microsoft.com/office/drawing/2014/main" id="{00152DB3-4D76-465F-FBBF-CAF1B1E60BED}"/>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r="-3"/>
          <a:stretch/>
        </p:blipFill>
        <p:spPr bwMode="auto">
          <a:xfrm>
            <a:off x="7612260" y="-1"/>
            <a:ext cx="4579739" cy="3438457"/>
          </a:xfrm>
          <a:prstGeom prst="rect">
            <a:avLst/>
          </a:prstGeom>
          <a:noFill/>
          <a:extLst>
            <a:ext uri="{909E8E84-426E-40DD-AFC4-6F175D3DCCD1}">
              <a14:hiddenFill xmlns:a14="http://schemas.microsoft.com/office/drawing/2010/main">
                <a:solidFill>
                  <a:srgbClr val="FFFFFF"/>
                </a:solidFill>
              </a14:hiddenFill>
            </a:ext>
          </a:extLst>
        </p:spPr>
      </p:pic>
      <p:sp>
        <p:nvSpPr>
          <p:cNvPr id="4110" name="Rectangle 4109">
            <a:extLst>
              <a:ext uri="{FF2B5EF4-FFF2-40B4-BE49-F238E27FC236}">
                <a16:creationId xmlns:a16="http://schemas.microsoft.com/office/drawing/2014/main" id="{E67E3959-D0D8-49DB-A48B-CE4FC36871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661"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4100" name="Picture 4" descr="Acanthosis nigricans - Dermatology Advisor">
            <a:extLst>
              <a:ext uri="{FF2B5EF4-FFF2-40B4-BE49-F238E27FC236}">
                <a16:creationId xmlns:a16="http://schemas.microsoft.com/office/drawing/2014/main" id="{4995A5A8-90B9-EF3F-DE95-33112420705E}"/>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r="-3"/>
          <a:stretch/>
        </p:blipFill>
        <p:spPr bwMode="auto">
          <a:xfrm>
            <a:off x="7612260" y="3438457"/>
            <a:ext cx="4579739"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87036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14B25-1FCB-B7C7-53A2-947680E20759}"/>
              </a:ext>
            </a:extLst>
          </p:cNvPr>
          <p:cNvSpPr>
            <a:spLocks noGrp="1"/>
          </p:cNvSpPr>
          <p:nvPr>
            <p:ph type="title"/>
          </p:nvPr>
        </p:nvSpPr>
        <p:spPr>
          <a:xfrm>
            <a:off x="1396303" y="152400"/>
            <a:ext cx="10120784" cy="1485900"/>
          </a:xfrm>
        </p:spPr>
        <p:txBody>
          <a:bodyPr>
            <a:normAutofit/>
          </a:bodyPr>
          <a:lstStyle/>
          <a:p>
            <a:r>
              <a:rPr lang="en-US" sz="4000"/>
              <a:t>PCOS:</a:t>
            </a:r>
            <a:br>
              <a:rPr lang="en-US" sz="4000"/>
            </a:br>
            <a:r>
              <a:rPr lang="en-US" sz="4000"/>
              <a:t>Biochemical Evidence of Hyperandrogenism</a:t>
            </a:r>
          </a:p>
        </p:txBody>
      </p:sp>
      <p:sp>
        <p:nvSpPr>
          <p:cNvPr id="22" name="Rectangle 21">
            <a:extLst>
              <a:ext uri="{FF2B5EF4-FFF2-40B4-BE49-F238E27FC236}">
                <a16:creationId xmlns:a16="http://schemas.microsoft.com/office/drawing/2014/main" id="{BEC9E7FA-3295-45ED-8253-D23F9E44E1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6" name="Picture 5" descr="A diagram of a diagram of testosterone&#10;&#10;Description automatically generated">
            <a:extLst>
              <a:ext uri="{FF2B5EF4-FFF2-40B4-BE49-F238E27FC236}">
                <a16:creationId xmlns:a16="http://schemas.microsoft.com/office/drawing/2014/main" id="{B83F741A-7E16-39A1-4FB6-30EC9A1B4F53}"/>
              </a:ext>
            </a:extLst>
          </p:cNvPr>
          <p:cNvPicPr>
            <a:picLocks noChangeAspect="1"/>
          </p:cNvPicPr>
          <p:nvPr/>
        </p:nvPicPr>
        <p:blipFill>
          <a:blip r:embed="rId3"/>
          <a:stretch>
            <a:fillRect/>
          </a:stretch>
        </p:blipFill>
        <p:spPr>
          <a:xfrm>
            <a:off x="874782" y="1772412"/>
            <a:ext cx="4892304" cy="4121766"/>
          </a:xfrm>
          <a:prstGeom prst="rect">
            <a:avLst/>
          </a:prstGeom>
        </p:spPr>
      </p:pic>
      <p:sp>
        <p:nvSpPr>
          <p:cNvPr id="3" name="Content Placeholder 2">
            <a:extLst>
              <a:ext uri="{FF2B5EF4-FFF2-40B4-BE49-F238E27FC236}">
                <a16:creationId xmlns:a16="http://schemas.microsoft.com/office/drawing/2014/main" id="{F755C5A9-7A29-49E9-1152-3F7A56EAC944}"/>
              </a:ext>
            </a:extLst>
          </p:cNvPr>
          <p:cNvSpPr>
            <a:spLocks noGrp="1"/>
          </p:cNvSpPr>
          <p:nvPr>
            <p:ph idx="1"/>
          </p:nvPr>
        </p:nvSpPr>
        <p:spPr>
          <a:xfrm>
            <a:off x="5767086" y="1484243"/>
            <a:ext cx="6279140" cy="5221357"/>
          </a:xfrm>
        </p:spPr>
        <p:txBody>
          <a:bodyPr>
            <a:normAutofit/>
          </a:bodyPr>
          <a:lstStyle/>
          <a:p>
            <a:pPr marL="0" indent="0">
              <a:buNone/>
            </a:pPr>
            <a:r>
              <a:rPr lang="en-US" sz="2400"/>
              <a:t>Biochemical hyperandrogenism is found in 60% of patients with PCOS</a:t>
            </a:r>
          </a:p>
          <a:p>
            <a:pPr marL="0" indent="0">
              <a:buNone/>
            </a:pPr>
            <a:r>
              <a:rPr lang="en-US" sz="2400"/>
              <a:t>Assess with testing in a step-wise fashion:</a:t>
            </a:r>
          </a:p>
          <a:p>
            <a:pPr marL="342900" indent="-342900">
              <a:buAutoNum type="arabicPeriod"/>
            </a:pPr>
            <a:r>
              <a:rPr lang="en-US" sz="2400"/>
              <a:t>Total testosterone and calculated free testosterone</a:t>
            </a:r>
          </a:p>
          <a:p>
            <a:pPr marL="0" indent="0">
              <a:buNone/>
            </a:pPr>
            <a:r>
              <a:rPr lang="en-US" sz="2400"/>
              <a:t>if normal, proceed to:</a:t>
            </a:r>
          </a:p>
          <a:p>
            <a:pPr marL="0" indent="0">
              <a:buNone/>
            </a:pPr>
            <a:r>
              <a:rPr lang="en-US" sz="2400"/>
              <a:t>2. DHEA-S and androstenedione levels</a:t>
            </a:r>
          </a:p>
          <a:p>
            <a:pPr marL="0" indent="0">
              <a:buNone/>
            </a:pPr>
            <a:r>
              <a:rPr lang="en-US" sz="2400"/>
              <a:t>Note: androgen levels can’t be measured while on CHCs. </a:t>
            </a:r>
          </a:p>
          <a:p>
            <a:pPr marL="0" indent="0">
              <a:buNone/>
            </a:pPr>
            <a:r>
              <a:rPr lang="en-US" sz="2400"/>
              <a:t>Note: If markedly elevated investigate for androgen-secreting tumors</a:t>
            </a:r>
          </a:p>
          <a:p>
            <a:pPr marL="0" indent="0">
              <a:buNone/>
            </a:pPr>
            <a:endParaRPr lang="en-US" sz="2400"/>
          </a:p>
          <a:p>
            <a:pPr marL="0" indent="0">
              <a:buNone/>
            </a:pPr>
            <a:endParaRPr lang="en-US" sz="2400"/>
          </a:p>
        </p:txBody>
      </p:sp>
      <p:sp>
        <p:nvSpPr>
          <p:cNvPr id="7" name="Title 1">
            <a:extLst>
              <a:ext uri="{FF2B5EF4-FFF2-40B4-BE49-F238E27FC236}">
                <a16:creationId xmlns:a16="http://schemas.microsoft.com/office/drawing/2014/main" id="{BE4E043F-5026-3094-64D4-7812D5C0080B}"/>
              </a:ext>
            </a:extLst>
          </p:cNvPr>
          <p:cNvSpPr txBox="1">
            <a:spLocks/>
          </p:cNvSpPr>
          <p:nvPr/>
        </p:nvSpPr>
        <p:spPr>
          <a:xfrm>
            <a:off x="8558125" y="2368183"/>
            <a:ext cx="3053039" cy="4203305"/>
          </a:xfrm>
          <a:prstGeom prst="rect">
            <a:avLst/>
          </a:prstGeom>
        </p:spPr>
        <p:txBody>
          <a:bodyPr vert="horz" lIns="91440" tIns="45720" rIns="91440" bIns="45720" rtlCol="0" anchor="b">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endParaRPr lang="en-US" sz="2200"/>
          </a:p>
        </p:txBody>
      </p:sp>
    </p:spTree>
    <p:extLst>
      <p:ext uri="{BB962C8B-B14F-4D97-AF65-F5344CB8AC3E}">
        <p14:creationId xmlns:p14="http://schemas.microsoft.com/office/powerpoint/2010/main" val="10932958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0" name="Rectangle 89">
            <a:extLst>
              <a:ext uri="{FF2B5EF4-FFF2-40B4-BE49-F238E27FC236}">
                <a16:creationId xmlns:a16="http://schemas.microsoft.com/office/drawing/2014/main" id="{975DA423-1E6A-406A-9B05-E620EFA1F5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DFD02E-C634-C999-44EC-70713448A39A}"/>
              </a:ext>
            </a:extLst>
          </p:cNvPr>
          <p:cNvSpPr>
            <a:spLocks noGrp="1"/>
          </p:cNvSpPr>
          <p:nvPr>
            <p:ph type="title"/>
          </p:nvPr>
        </p:nvSpPr>
        <p:spPr>
          <a:xfrm>
            <a:off x="5100824" y="685800"/>
            <a:ext cx="6176776" cy="1485900"/>
          </a:xfrm>
        </p:spPr>
        <p:txBody>
          <a:bodyPr>
            <a:normAutofit/>
          </a:bodyPr>
          <a:lstStyle/>
          <a:p>
            <a:r>
              <a:rPr lang="en-US"/>
              <a:t>String of Pearls sign</a:t>
            </a:r>
          </a:p>
        </p:txBody>
      </p:sp>
      <p:pic>
        <p:nvPicPr>
          <p:cNvPr id="67" name="Picture 66" descr="An ultrasound of a baby&#10;&#10;Description automatically generated">
            <a:extLst>
              <a:ext uri="{FF2B5EF4-FFF2-40B4-BE49-F238E27FC236}">
                <a16:creationId xmlns:a16="http://schemas.microsoft.com/office/drawing/2014/main" id="{C7281DBA-C3E4-673A-E17E-AE8F34E0DB0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rot="5400000">
            <a:off x="866573" y="-65961"/>
            <a:ext cx="3551073" cy="3920067"/>
          </a:xfrm>
          <a:prstGeom prst="rect">
            <a:avLst/>
          </a:prstGeom>
        </p:spPr>
      </p:pic>
      <p:pic>
        <p:nvPicPr>
          <p:cNvPr id="65" name="Content Placeholder 64" descr="A close-up of a pearl necklace&#10;&#10;Description automatically generated">
            <a:extLst>
              <a:ext uri="{FF2B5EF4-FFF2-40B4-BE49-F238E27FC236}">
                <a16:creationId xmlns:a16="http://schemas.microsoft.com/office/drawing/2014/main" id="{79710DAC-0888-745A-6015-15E905F1C722}"/>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682077" y="3429000"/>
            <a:ext cx="3691467" cy="3429000"/>
          </a:xfrm>
          <a:prstGeom prst="rect">
            <a:avLst/>
          </a:prstGeom>
        </p:spPr>
      </p:pic>
      <p:sp>
        <p:nvSpPr>
          <p:cNvPr id="92" name="Rectangle 91">
            <a:extLst>
              <a:ext uri="{FF2B5EF4-FFF2-40B4-BE49-F238E27FC236}">
                <a16:creationId xmlns:a16="http://schemas.microsoft.com/office/drawing/2014/main" id="{B5408C03-B752-49FB-ABD5-7ED758AE48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354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84" name="Content Placeholder 70">
            <a:extLst>
              <a:ext uri="{FF2B5EF4-FFF2-40B4-BE49-F238E27FC236}">
                <a16:creationId xmlns:a16="http://schemas.microsoft.com/office/drawing/2014/main" id="{EE0BCD1E-B775-1726-CCD2-5A6AE811B5DF}"/>
              </a:ext>
            </a:extLst>
          </p:cNvPr>
          <p:cNvSpPr>
            <a:spLocks noGrp="1"/>
          </p:cNvSpPr>
          <p:nvPr>
            <p:ph idx="1"/>
          </p:nvPr>
        </p:nvSpPr>
        <p:spPr>
          <a:xfrm>
            <a:off x="4976625" y="1641423"/>
            <a:ext cx="6176776" cy="1485901"/>
          </a:xfrm>
        </p:spPr>
        <p:txBody>
          <a:bodyPr>
            <a:normAutofit/>
          </a:bodyPr>
          <a:lstStyle/>
          <a:p>
            <a:pPr marL="0" indent="0">
              <a:buNone/>
            </a:pPr>
            <a:r>
              <a:rPr lang="en-US"/>
              <a:t>Polycystic ovarian morphology or polycystic ovary</a:t>
            </a:r>
          </a:p>
          <a:p>
            <a:r>
              <a:rPr lang="en-US" i="1">
                <a:effectLst/>
                <a:latin typeface="Helvetica" pitchFamily="2" charset="0"/>
              </a:rPr>
              <a:t>Ovarian volume &gt;10 mL</a:t>
            </a:r>
            <a:r>
              <a:rPr lang="en-US" i="1" baseline="30000">
                <a:effectLst/>
                <a:latin typeface="Helvetica" pitchFamily="2" charset="0"/>
              </a:rPr>
              <a:t>3</a:t>
            </a:r>
            <a:r>
              <a:rPr lang="en-US" i="1">
                <a:effectLst/>
                <a:latin typeface="Helvetica" pitchFamily="2" charset="0"/>
              </a:rPr>
              <a:t> and/or &gt;12 follicles between 2 and 9 mm in size in at least one ovary</a:t>
            </a:r>
            <a:endParaRPr lang="en-US">
              <a:effectLst/>
              <a:latin typeface="Helvetica" pitchFamily="2" charset="0"/>
            </a:endParaRPr>
          </a:p>
          <a:p>
            <a:endParaRPr lang="en-US"/>
          </a:p>
        </p:txBody>
      </p:sp>
      <p:pic>
        <p:nvPicPr>
          <p:cNvPr id="5122" name="Picture 2" descr="Ovarian Reserve and Fertility - Helping to Create New Beginnings -  Fertility Institute of Hawaii">
            <a:extLst>
              <a:ext uri="{FF2B5EF4-FFF2-40B4-BE49-F238E27FC236}">
                <a16:creationId xmlns:a16="http://schemas.microsoft.com/office/drawing/2014/main" id="{983EA86B-CD04-081E-2AE6-EAA33FD4FE7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414903" y="3127323"/>
            <a:ext cx="5300220" cy="3535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16902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23A372-84E8-A824-458F-724E4479F6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90F845-4FAB-B2A2-A8B6-901E0A8BCA5E}"/>
              </a:ext>
            </a:extLst>
          </p:cNvPr>
          <p:cNvSpPr>
            <a:spLocks noGrp="1"/>
          </p:cNvSpPr>
          <p:nvPr>
            <p:ph type="title"/>
          </p:nvPr>
        </p:nvSpPr>
        <p:spPr>
          <a:xfrm>
            <a:off x="954158" y="119803"/>
            <a:ext cx="11376986" cy="1722249"/>
          </a:xfrm>
        </p:spPr>
        <p:txBody>
          <a:bodyPr>
            <a:normAutofit/>
          </a:bodyPr>
          <a:lstStyle/>
          <a:p>
            <a:r>
              <a:rPr lang="en-US"/>
              <a:t>PCOS: Testing Used to Exclude Other Diagnoses</a:t>
            </a:r>
          </a:p>
        </p:txBody>
      </p:sp>
      <p:sp>
        <p:nvSpPr>
          <p:cNvPr id="3" name="Content Placeholder 2">
            <a:extLst>
              <a:ext uri="{FF2B5EF4-FFF2-40B4-BE49-F238E27FC236}">
                <a16:creationId xmlns:a16="http://schemas.microsoft.com/office/drawing/2014/main" id="{B63F7D8A-9B7C-BC0A-1D23-AA0A975989CE}"/>
              </a:ext>
            </a:extLst>
          </p:cNvPr>
          <p:cNvSpPr>
            <a:spLocks noGrp="1"/>
          </p:cNvSpPr>
          <p:nvPr>
            <p:ph idx="1"/>
          </p:nvPr>
        </p:nvSpPr>
        <p:spPr>
          <a:xfrm>
            <a:off x="954158" y="831273"/>
            <a:ext cx="11237842" cy="6357803"/>
          </a:xfrm>
        </p:spPr>
        <p:txBody>
          <a:bodyPr>
            <a:normAutofit/>
          </a:bodyPr>
          <a:lstStyle/>
          <a:p>
            <a:pPr marL="0" indent="0">
              <a:buNone/>
            </a:pPr>
            <a:r>
              <a:rPr lang="en-US" sz="2800"/>
              <a:t>Disorders that Mimic PCOS</a:t>
            </a:r>
          </a:p>
          <a:p>
            <a:r>
              <a:rPr lang="en-US" sz="2800" u="sng"/>
              <a:t>Thyroid dysfunction/hypothyroidism</a:t>
            </a:r>
          </a:p>
          <a:p>
            <a:pPr lvl="1"/>
            <a:r>
              <a:rPr lang="en-US" sz="2600"/>
              <a:t>Increased TRH/TSH = increase prolactin secretion = inhibition of GnRH pulses = ovulation dysfunction</a:t>
            </a:r>
          </a:p>
          <a:p>
            <a:pPr lvl="1"/>
            <a:r>
              <a:rPr lang="en-US" sz="2600"/>
              <a:t>Lab test: measure serum TSH</a:t>
            </a:r>
          </a:p>
          <a:p>
            <a:r>
              <a:rPr lang="en-US" sz="2800" u="sng"/>
              <a:t>Prolactinoma</a:t>
            </a:r>
            <a:r>
              <a:rPr lang="en-US" sz="2800"/>
              <a:t> (prolactin-secreting tumor)</a:t>
            </a:r>
          </a:p>
          <a:p>
            <a:pPr lvl="1"/>
            <a:r>
              <a:rPr lang="en-US" sz="2600"/>
              <a:t>Increase prolactin secretion = inhibitions of GnRH pulses = ovulatory dysfunction</a:t>
            </a:r>
          </a:p>
          <a:p>
            <a:pPr lvl="1"/>
            <a:r>
              <a:rPr lang="en-US" sz="2600"/>
              <a:t>Lab test: measure serum prolactin</a:t>
            </a:r>
          </a:p>
          <a:p>
            <a:r>
              <a:rPr lang="en-US" sz="2800" u="sng"/>
              <a:t>Nonclassical congenital adrenal hyperplasia</a:t>
            </a:r>
          </a:p>
          <a:p>
            <a:pPr lvl="1"/>
            <a:r>
              <a:rPr lang="en-US" sz="2600"/>
              <a:t>21-hydroxylase enzyme insufficiency = excess androgen = ovulatory dysfunction</a:t>
            </a:r>
          </a:p>
          <a:p>
            <a:pPr lvl="1"/>
            <a:r>
              <a:rPr lang="en-US" sz="2600"/>
              <a:t>Lab test: early morning serum 17-hydroxyprogesterone</a:t>
            </a:r>
            <a:endParaRPr lang="en-US" sz="3000"/>
          </a:p>
        </p:txBody>
      </p:sp>
    </p:spTree>
    <p:extLst>
      <p:ext uri="{BB962C8B-B14F-4D97-AF65-F5344CB8AC3E}">
        <p14:creationId xmlns:p14="http://schemas.microsoft.com/office/powerpoint/2010/main" val="5580550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A0D9B-17D5-009C-1F0B-7819FEEDEAF1}"/>
              </a:ext>
            </a:extLst>
          </p:cNvPr>
          <p:cNvSpPr>
            <a:spLocks noGrp="1"/>
          </p:cNvSpPr>
          <p:nvPr>
            <p:ph type="title"/>
          </p:nvPr>
        </p:nvSpPr>
        <p:spPr>
          <a:xfrm>
            <a:off x="1295400" y="304800"/>
            <a:ext cx="8896004" cy="1485900"/>
          </a:xfrm>
        </p:spPr>
        <p:txBody>
          <a:bodyPr/>
          <a:lstStyle/>
          <a:p>
            <a:r>
              <a:rPr lang="en-US"/>
              <a:t>PCOS: Treatment of Infertility</a:t>
            </a:r>
          </a:p>
        </p:txBody>
      </p:sp>
      <p:sp>
        <p:nvSpPr>
          <p:cNvPr id="3" name="Content Placeholder 2">
            <a:extLst>
              <a:ext uri="{FF2B5EF4-FFF2-40B4-BE49-F238E27FC236}">
                <a16:creationId xmlns:a16="http://schemas.microsoft.com/office/drawing/2014/main" id="{F7C26094-A2AB-34F4-2A01-3D124F496BE3}"/>
              </a:ext>
            </a:extLst>
          </p:cNvPr>
          <p:cNvSpPr>
            <a:spLocks noGrp="1"/>
          </p:cNvSpPr>
          <p:nvPr>
            <p:ph idx="1"/>
          </p:nvPr>
        </p:nvSpPr>
        <p:spPr>
          <a:xfrm>
            <a:off x="914400" y="1134533"/>
            <a:ext cx="11143488" cy="5848158"/>
          </a:xfrm>
        </p:spPr>
        <p:txBody>
          <a:bodyPr>
            <a:normAutofit/>
          </a:bodyPr>
          <a:lstStyle/>
          <a:p>
            <a:r>
              <a:rPr lang="en-US" sz="3200"/>
              <a:t>Obesity &amp; PCOS</a:t>
            </a:r>
          </a:p>
          <a:p>
            <a:pPr lvl="1"/>
            <a:r>
              <a:rPr lang="en-US" sz="3200"/>
              <a:t> Weight loss of 5-10% of body weight can restore normal ovulatory function</a:t>
            </a:r>
          </a:p>
          <a:p>
            <a:pPr lvl="1"/>
            <a:r>
              <a:rPr lang="en-US" sz="3200"/>
              <a:t>PCOS diet – Dr. Jennifer </a:t>
            </a:r>
            <a:r>
              <a:rPr lang="en-US" sz="3200" err="1"/>
              <a:t>Phy</a:t>
            </a:r>
            <a:endParaRPr lang="en-US" sz="3200"/>
          </a:p>
          <a:p>
            <a:r>
              <a:rPr lang="en-US" sz="3200"/>
              <a:t>Addressing insulin resistance</a:t>
            </a:r>
          </a:p>
          <a:p>
            <a:pPr lvl="1"/>
            <a:r>
              <a:rPr lang="en-US" sz="3200"/>
              <a:t>Start metformin – start with 500 mg and increase by 500 mg every 1-2 weeks to a max dose of 2g (divided)</a:t>
            </a:r>
          </a:p>
          <a:p>
            <a:pPr lvl="1"/>
            <a:r>
              <a:rPr lang="en-US" sz="3200"/>
              <a:t>Although not indicated specifically for treatment of PCOS infertility, decreasing insulin resistance will cause spontaneous ovulation and regulate cycles</a:t>
            </a:r>
          </a:p>
        </p:txBody>
      </p:sp>
    </p:spTree>
    <p:extLst>
      <p:ext uri="{BB962C8B-B14F-4D97-AF65-F5344CB8AC3E}">
        <p14:creationId xmlns:p14="http://schemas.microsoft.com/office/powerpoint/2010/main" val="28633419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F9843-E780-5450-30ED-BAE2E254DDB9}"/>
              </a:ext>
            </a:extLst>
          </p:cNvPr>
          <p:cNvSpPr>
            <a:spLocks noGrp="1"/>
          </p:cNvSpPr>
          <p:nvPr>
            <p:ph type="title"/>
          </p:nvPr>
        </p:nvSpPr>
        <p:spPr>
          <a:xfrm>
            <a:off x="1371600" y="148282"/>
            <a:ext cx="9601200" cy="914399"/>
          </a:xfrm>
        </p:spPr>
        <p:txBody>
          <a:bodyPr/>
          <a:lstStyle/>
          <a:p>
            <a:r>
              <a:rPr lang="en-US"/>
              <a:t>Outline</a:t>
            </a:r>
          </a:p>
        </p:txBody>
      </p:sp>
      <p:sp>
        <p:nvSpPr>
          <p:cNvPr id="3" name="Content Placeholder 2">
            <a:extLst>
              <a:ext uri="{FF2B5EF4-FFF2-40B4-BE49-F238E27FC236}">
                <a16:creationId xmlns:a16="http://schemas.microsoft.com/office/drawing/2014/main" id="{DB318393-1606-8017-1D72-EFCB2C0AEE09}"/>
              </a:ext>
            </a:extLst>
          </p:cNvPr>
          <p:cNvSpPr>
            <a:spLocks noGrp="1"/>
          </p:cNvSpPr>
          <p:nvPr>
            <p:ph idx="1"/>
          </p:nvPr>
        </p:nvSpPr>
        <p:spPr>
          <a:xfrm>
            <a:off x="1371600" y="976185"/>
            <a:ext cx="9601200" cy="5733534"/>
          </a:xfrm>
        </p:spPr>
        <p:txBody>
          <a:bodyPr>
            <a:normAutofit/>
          </a:bodyPr>
          <a:lstStyle/>
          <a:p>
            <a:r>
              <a:rPr lang="en-US" sz="2400"/>
              <a:t>Normal reproductive physiology and endocrinology</a:t>
            </a:r>
          </a:p>
          <a:p>
            <a:r>
              <a:rPr lang="en-US" sz="2400"/>
              <a:t>Infertility</a:t>
            </a:r>
          </a:p>
          <a:p>
            <a:pPr lvl="1"/>
            <a:r>
              <a:rPr lang="en-US" sz="2400"/>
              <a:t>Definition</a:t>
            </a:r>
          </a:p>
          <a:p>
            <a:pPr lvl="1"/>
            <a:r>
              <a:rPr lang="en-US" sz="2400"/>
              <a:t>Importance aspects of the H&amp;P</a:t>
            </a:r>
          </a:p>
          <a:p>
            <a:pPr lvl="1"/>
            <a:r>
              <a:rPr lang="en-US" sz="2400"/>
              <a:t>Causes of Infertility</a:t>
            </a:r>
          </a:p>
          <a:p>
            <a:r>
              <a:rPr lang="en-US" sz="2400"/>
              <a:t>Polycystic Ovarian Syndrome</a:t>
            </a:r>
          </a:p>
          <a:p>
            <a:pPr lvl="1"/>
            <a:r>
              <a:rPr lang="en-US" sz="2400"/>
              <a:t>Background</a:t>
            </a:r>
          </a:p>
          <a:p>
            <a:pPr lvl="1"/>
            <a:r>
              <a:rPr lang="en-US" sz="2400"/>
              <a:t>Definition</a:t>
            </a:r>
          </a:p>
          <a:p>
            <a:pPr lvl="1"/>
            <a:r>
              <a:rPr lang="en-US" sz="2400"/>
              <a:t>Pathophysiology</a:t>
            </a:r>
          </a:p>
          <a:p>
            <a:pPr lvl="1"/>
            <a:r>
              <a:rPr lang="en-US" sz="2400"/>
              <a:t>Diagnosis and differential</a:t>
            </a:r>
          </a:p>
          <a:p>
            <a:pPr lvl="1"/>
            <a:r>
              <a:rPr lang="en-US" sz="2400"/>
              <a:t>Treatments</a:t>
            </a:r>
          </a:p>
          <a:p>
            <a:pPr lvl="1"/>
            <a:r>
              <a:rPr lang="en-US" sz="2400"/>
              <a:t>Long term management</a:t>
            </a:r>
          </a:p>
          <a:p>
            <a:pPr lvl="1"/>
            <a:endParaRPr lang="en-US" sz="2400"/>
          </a:p>
          <a:p>
            <a:pPr lvl="1"/>
            <a:endParaRPr lang="en-US" sz="2400"/>
          </a:p>
        </p:txBody>
      </p:sp>
    </p:spTree>
    <p:extLst>
      <p:ext uri="{BB962C8B-B14F-4D97-AF65-F5344CB8AC3E}">
        <p14:creationId xmlns:p14="http://schemas.microsoft.com/office/powerpoint/2010/main" val="19514860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92CB4B-1BA3-E65D-1203-9093FEA5DC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B0BF20-BFA3-1238-292D-C4A83C643111}"/>
              </a:ext>
            </a:extLst>
          </p:cNvPr>
          <p:cNvSpPr>
            <a:spLocks noGrp="1"/>
          </p:cNvSpPr>
          <p:nvPr>
            <p:ph type="title"/>
          </p:nvPr>
        </p:nvSpPr>
        <p:spPr>
          <a:xfrm>
            <a:off x="1295400" y="281940"/>
            <a:ext cx="9601200" cy="1485900"/>
          </a:xfrm>
        </p:spPr>
        <p:txBody>
          <a:bodyPr/>
          <a:lstStyle/>
          <a:p>
            <a:r>
              <a:rPr lang="en-US"/>
              <a:t>PCOS: Treatment of Infertility</a:t>
            </a:r>
          </a:p>
        </p:txBody>
      </p:sp>
      <p:sp>
        <p:nvSpPr>
          <p:cNvPr id="3" name="Content Placeholder 2">
            <a:extLst>
              <a:ext uri="{FF2B5EF4-FFF2-40B4-BE49-F238E27FC236}">
                <a16:creationId xmlns:a16="http://schemas.microsoft.com/office/drawing/2014/main" id="{9C84425A-EA33-40AE-6913-26196805E941}"/>
              </a:ext>
            </a:extLst>
          </p:cNvPr>
          <p:cNvSpPr>
            <a:spLocks noGrp="1"/>
          </p:cNvSpPr>
          <p:nvPr>
            <p:ph idx="1"/>
          </p:nvPr>
        </p:nvSpPr>
        <p:spPr>
          <a:xfrm>
            <a:off x="805912" y="1219200"/>
            <a:ext cx="11277600" cy="5356860"/>
          </a:xfrm>
        </p:spPr>
        <p:txBody>
          <a:bodyPr>
            <a:normAutofit/>
          </a:bodyPr>
          <a:lstStyle/>
          <a:p>
            <a:r>
              <a:rPr lang="en-US" sz="2800"/>
              <a:t>Ovulation induction – 1</a:t>
            </a:r>
            <a:r>
              <a:rPr lang="en-US" sz="2800" baseline="30000"/>
              <a:t>st</a:t>
            </a:r>
            <a:r>
              <a:rPr lang="en-US" sz="2800"/>
              <a:t> line</a:t>
            </a:r>
          </a:p>
          <a:p>
            <a:pPr lvl="1"/>
            <a:r>
              <a:rPr lang="en-US" sz="2800"/>
              <a:t>Aromatase inhibitors (letrozole) are considered first line in PCOS</a:t>
            </a:r>
          </a:p>
          <a:p>
            <a:pPr lvl="2"/>
            <a:r>
              <a:rPr lang="en-US" sz="2400"/>
              <a:t>Mechanism of action: block peripheral conversion of androgens into estrogen</a:t>
            </a:r>
          </a:p>
          <a:p>
            <a:pPr lvl="3"/>
            <a:r>
              <a:rPr lang="en-US" sz="2400"/>
              <a:t>Body notes ↓ E2 levels </a:t>
            </a:r>
            <a:r>
              <a:rPr lang="en-US" sz="2400">
                <a:sym typeface="Wingdings" pitchFamily="2" charset="2"/>
              </a:rPr>
              <a:t> ↑ FSH --&gt; stimulates follicle recruitment</a:t>
            </a:r>
          </a:p>
          <a:p>
            <a:pPr lvl="2"/>
            <a:r>
              <a:rPr lang="en-US" sz="2400">
                <a:sym typeface="Wingdings" pitchFamily="2" charset="2"/>
              </a:rPr>
              <a:t>Compared to clomid (SERM) letrozole results in a greater rate of live births in PCOS patients but NOT FDA approved for said indication</a:t>
            </a:r>
          </a:p>
          <a:p>
            <a:pPr lvl="2"/>
            <a:r>
              <a:rPr lang="en-US" sz="2400">
                <a:sym typeface="Wingdings" pitchFamily="2" charset="2"/>
              </a:rPr>
              <a:t>Dosage: 2.5 mg up to 7.5 mg / day x 5 days started on day 3-5 after start of menstruation</a:t>
            </a:r>
          </a:p>
          <a:p>
            <a:pPr lvl="3"/>
            <a:r>
              <a:rPr lang="en-US" sz="2400">
                <a:sym typeface="Wingdings" pitchFamily="2" charset="2"/>
              </a:rPr>
              <a:t>Start at lowest dose and check a day 21 progesterone level to ensure ovulation</a:t>
            </a:r>
          </a:p>
          <a:p>
            <a:r>
              <a:rPr lang="en-US" sz="2400">
                <a:sym typeface="Wingdings" pitchFamily="2" charset="2"/>
              </a:rPr>
              <a:t>Gonadotropins, IVF/ICSI </a:t>
            </a:r>
            <a:endParaRPr lang="en-US" sz="2400"/>
          </a:p>
        </p:txBody>
      </p:sp>
    </p:spTree>
    <p:extLst>
      <p:ext uri="{BB962C8B-B14F-4D97-AF65-F5344CB8AC3E}">
        <p14:creationId xmlns:p14="http://schemas.microsoft.com/office/powerpoint/2010/main" val="19063988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2EFAC-553F-DDE1-5D0E-301D679B0837}"/>
              </a:ext>
            </a:extLst>
          </p:cNvPr>
          <p:cNvSpPr>
            <a:spLocks noGrp="1"/>
          </p:cNvSpPr>
          <p:nvPr>
            <p:ph type="title"/>
          </p:nvPr>
        </p:nvSpPr>
        <p:spPr>
          <a:xfrm>
            <a:off x="1371600" y="173736"/>
            <a:ext cx="9601200" cy="1485900"/>
          </a:xfrm>
        </p:spPr>
        <p:txBody>
          <a:bodyPr/>
          <a:lstStyle/>
          <a:p>
            <a:r>
              <a:rPr lang="en-US"/>
              <a:t>PCOS: Not Planning on Conceiving </a:t>
            </a:r>
          </a:p>
        </p:txBody>
      </p:sp>
      <p:sp>
        <p:nvSpPr>
          <p:cNvPr id="3" name="Content Placeholder 2">
            <a:extLst>
              <a:ext uri="{FF2B5EF4-FFF2-40B4-BE49-F238E27FC236}">
                <a16:creationId xmlns:a16="http://schemas.microsoft.com/office/drawing/2014/main" id="{BFCDA9B9-BAC2-5456-015A-EA2FBB373A13}"/>
              </a:ext>
            </a:extLst>
          </p:cNvPr>
          <p:cNvSpPr>
            <a:spLocks noGrp="1"/>
          </p:cNvSpPr>
          <p:nvPr>
            <p:ph idx="1"/>
          </p:nvPr>
        </p:nvSpPr>
        <p:spPr>
          <a:xfrm>
            <a:off x="864524" y="980902"/>
            <a:ext cx="11327475" cy="5703362"/>
          </a:xfrm>
        </p:spPr>
        <p:txBody>
          <a:bodyPr>
            <a:normAutofit/>
          </a:bodyPr>
          <a:lstStyle/>
          <a:p>
            <a:r>
              <a:rPr lang="en-US" sz="2800"/>
              <a:t>Some form of progesterone to protect the uterine lining</a:t>
            </a:r>
          </a:p>
          <a:p>
            <a:pPr lvl="1"/>
            <a:r>
              <a:rPr lang="en-US" sz="2800"/>
              <a:t>Oral combined contraceptives if estrogen is not contraindicated</a:t>
            </a:r>
          </a:p>
          <a:p>
            <a:pPr lvl="2"/>
            <a:r>
              <a:rPr lang="en-US" sz="2400"/>
              <a:t>Can use estrogen containing contraceptives</a:t>
            </a:r>
          </a:p>
          <a:p>
            <a:pPr lvl="2"/>
            <a:r>
              <a:rPr lang="en-US" sz="2400"/>
              <a:t>For the progestin component consider low androgenic formulations</a:t>
            </a:r>
          </a:p>
          <a:p>
            <a:pPr lvl="3"/>
            <a:r>
              <a:rPr lang="en-US" sz="2400"/>
              <a:t>Good Choice: </a:t>
            </a:r>
            <a:r>
              <a:rPr lang="en-US" sz="2400" b="1" err="1"/>
              <a:t>norgestimate</a:t>
            </a:r>
            <a:r>
              <a:rPr lang="en-US" sz="2400"/>
              <a:t> (may be associated with lower risk of VTE)</a:t>
            </a:r>
          </a:p>
          <a:p>
            <a:pPr lvl="3"/>
            <a:r>
              <a:rPr lang="en-US" sz="2400"/>
              <a:t>Other options: </a:t>
            </a:r>
            <a:r>
              <a:rPr lang="en-US" sz="2400" err="1"/>
              <a:t>desogestrel</a:t>
            </a:r>
            <a:r>
              <a:rPr lang="en-US" sz="2400"/>
              <a:t>, </a:t>
            </a:r>
            <a:r>
              <a:rPr lang="en-US" sz="2400" err="1"/>
              <a:t>gestodene</a:t>
            </a:r>
            <a:r>
              <a:rPr lang="en-US" sz="2400"/>
              <a:t>, and </a:t>
            </a:r>
            <a:r>
              <a:rPr lang="en-US" sz="2400" err="1"/>
              <a:t>drospirenone</a:t>
            </a:r>
            <a:r>
              <a:rPr lang="en-US" sz="2400"/>
              <a:t> </a:t>
            </a:r>
          </a:p>
          <a:p>
            <a:pPr lvl="1"/>
            <a:r>
              <a:rPr lang="en-US" sz="2800"/>
              <a:t>Just make sure they have a menstrual bleed every 90 days</a:t>
            </a:r>
          </a:p>
          <a:p>
            <a:pPr lvl="2"/>
            <a:r>
              <a:rPr lang="en-US" sz="2400"/>
              <a:t>Withdrawal (induced) bleed protocol: oral daily doses for 10 days each month</a:t>
            </a:r>
          </a:p>
          <a:p>
            <a:pPr marL="1444752" lvl="3" indent="0">
              <a:buNone/>
            </a:pPr>
            <a:r>
              <a:rPr lang="en-US" sz="2400"/>
              <a:t>1. MPA (Provera) 5 or 10 mg</a:t>
            </a:r>
          </a:p>
          <a:p>
            <a:pPr marL="1444752" lvl="3" indent="0">
              <a:buNone/>
            </a:pPr>
            <a:r>
              <a:rPr lang="en-US" sz="2400"/>
              <a:t>2. Norethindrone acetate 5 or 10 mg</a:t>
            </a:r>
          </a:p>
          <a:p>
            <a:pPr marL="1444752" lvl="3" indent="0">
              <a:buNone/>
            </a:pPr>
            <a:r>
              <a:rPr lang="en-US" sz="2400"/>
              <a:t>3. Micronized progesterone 300 mg</a:t>
            </a:r>
          </a:p>
        </p:txBody>
      </p:sp>
    </p:spTree>
    <p:extLst>
      <p:ext uri="{BB962C8B-B14F-4D97-AF65-F5344CB8AC3E}">
        <p14:creationId xmlns:p14="http://schemas.microsoft.com/office/powerpoint/2010/main" val="646263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B019C-671F-F106-2F8A-3FBEAA8679BE}"/>
              </a:ext>
            </a:extLst>
          </p:cNvPr>
          <p:cNvSpPr>
            <a:spLocks noGrp="1"/>
          </p:cNvSpPr>
          <p:nvPr>
            <p:ph type="title"/>
          </p:nvPr>
        </p:nvSpPr>
        <p:spPr>
          <a:xfrm>
            <a:off x="1076960" y="0"/>
            <a:ext cx="10861040" cy="742950"/>
          </a:xfrm>
        </p:spPr>
        <p:txBody>
          <a:bodyPr/>
          <a:lstStyle/>
          <a:p>
            <a:r>
              <a:rPr lang="en-US"/>
              <a:t>Selecting the Best Progestin To Use in PCOS</a:t>
            </a:r>
          </a:p>
        </p:txBody>
      </p:sp>
      <p:graphicFrame>
        <p:nvGraphicFramePr>
          <p:cNvPr id="5" name="Content Placeholder 4">
            <a:extLst>
              <a:ext uri="{FF2B5EF4-FFF2-40B4-BE49-F238E27FC236}">
                <a16:creationId xmlns:a16="http://schemas.microsoft.com/office/drawing/2014/main" id="{2829837B-F4D6-0A4B-62D5-DBB14E0D36C0}"/>
              </a:ext>
            </a:extLst>
          </p:cNvPr>
          <p:cNvGraphicFramePr>
            <a:graphicFrameLocks noGrp="1"/>
          </p:cNvGraphicFramePr>
          <p:nvPr>
            <p:ph idx="1"/>
            <p:extLst>
              <p:ext uri="{D42A27DB-BD31-4B8C-83A1-F6EECF244321}">
                <p14:modId xmlns:p14="http://schemas.microsoft.com/office/powerpoint/2010/main" val="900538090"/>
              </p:ext>
            </p:extLst>
          </p:nvPr>
        </p:nvGraphicFramePr>
        <p:xfrm>
          <a:off x="3154680" y="742950"/>
          <a:ext cx="6675120" cy="5817866"/>
        </p:xfrm>
        <a:graphic>
          <a:graphicData uri="http://schemas.openxmlformats.org/drawingml/2006/table">
            <a:tbl>
              <a:tblPr firstRow="1" bandRow="1">
                <a:tableStyleId>{7E9639D4-E3E2-4D34-9284-5A2195B3D0D7}</a:tableStyleId>
              </a:tblPr>
              <a:tblGrid>
                <a:gridCol w="3070287">
                  <a:extLst>
                    <a:ext uri="{9D8B030D-6E8A-4147-A177-3AD203B41FA5}">
                      <a16:colId xmlns:a16="http://schemas.microsoft.com/office/drawing/2014/main" val="3105713691"/>
                    </a:ext>
                  </a:extLst>
                </a:gridCol>
                <a:gridCol w="3604833">
                  <a:extLst>
                    <a:ext uri="{9D8B030D-6E8A-4147-A177-3AD203B41FA5}">
                      <a16:colId xmlns:a16="http://schemas.microsoft.com/office/drawing/2014/main" val="3040775596"/>
                    </a:ext>
                  </a:extLst>
                </a:gridCol>
              </a:tblGrid>
              <a:tr h="583017">
                <a:tc>
                  <a:txBody>
                    <a:bodyPr/>
                    <a:lstStyle/>
                    <a:p>
                      <a:r>
                        <a:rPr lang="en-US" sz="2800" b="1"/>
                        <a:t>Androgenic activity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r>
                        <a:rPr lang="en-US" sz="2800"/>
                        <a:t>Generic Names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26652080"/>
                  </a:ext>
                </a:extLst>
              </a:tr>
              <a:tr h="583017">
                <a:tc rowSpan="5">
                  <a:txBody>
                    <a:bodyPr/>
                    <a:lstStyle/>
                    <a:p>
                      <a:pPr algn="ctr"/>
                      <a:r>
                        <a:rPr lang="en-US" sz="2800" b="1"/>
                        <a:t>LOW</a:t>
                      </a:r>
                    </a:p>
                  </a:txBody>
                  <a:tcPr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r>
                        <a:rPr lang="en-US" sz="2800" err="1"/>
                        <a:t>Ethynodiol</a:t>
                      </a:r>
                      <a:endParaRPr lang="en-US" sz="2800"/>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64668630"/>
                  </a:ext>
                </a:extLst>
              </a:tr>
              <a:tr h="583017">
                <a:tc vMerge="1">
                  <a:txBody>
                    <a:bodyPr/>
                    <a:lstStyle/>
                    <a:p>
                      <a:endParaRPr lang="en-US"/>
                    </a:p>
                  </a:txBody>
                  <a:tcPr/>
                </a:tc>
                <a:tc>
                  <a:txBody>
                    <a:bodyPr/>
                    <a:lstStyle/>
                    <a:p>
                      <a:r>
                        <a:rPr lang="en-US" sz="2800" err="1"/>
                        <a:t>Noregstimate</a:t>
                      </a:r>
                      <a:endParaRPr lang="en-US" sz="2800"/>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154950"/>
                  </a:ext>
                </a:extLst>
              </a:tr>
              <a:tr h="583017">
                <a:tc vMerge="1">
                  <a:txBody>
                    <a:bodyPr/>
                    <a:lstStyle/>
                    <a:p>
                      <a:endParaRPr lang="en-US"/>
                    </a:p>
                  </a:txBody>
                  <a:tcPr/>
                </a:tc>
                <a:tc>
                  <a:txBody>
                    <a:bodyPr/>
                    <a:lstStyle/>
                    <a:p>
                      <a:r>
                        <a:rPr lang="en-US" sz="2800" err="1"/>
                        <a:t>Desogestrel</a:t>
                      </a:r>
                      <a:endParaRPr lang="en-US" sz="2800"/>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9394378"/>
                  </a:ext>
                </a:extLst>
              </a:tr>
              <a:tr h="583017">
                <a:tc vMerge="1">
                  <a:txBody>
                    <a:bodyPr/>
                    <a:lstStyle/>
                    <a:p>
                      <a:endParaRPr lang="en-US"/>
                    </a:p>
                  </a:txBody>
                  <a:tcPr/>
                </a:tc>
                <a:tc>
                  <a:txBody>
                    <a:bodyPr/>
                    <a:lstStyle/>
                    <a:p>
                      <a:r>
                        <a:rPr lang="en-US" sz="2800" err="1"/>
                        <a:t>Drospirenone</a:t>
                      </a:r>
                      <a:endParaRPr lang="en-US" sz="2800"/>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79163042"/>
                  </a:ext>
                </a:extLst>
              </a:tr>
              <a:tr h="583017">
                <a:tc vMerge="1">
                  <a:txBody>
                    <a:bodyPr/>
                    <a:lstStyle/>
                    <a:p>
                      <a:endParaRPr lang="en-US"/>
                    </a:p>
                  </a:txBody>
                  <a:tcPr/>
                </a:tc>
                <a:tc>
                  <a:txBody>
                    <a:bodyPr/>
                    <a:lstStyle/>
                    <a:p>
                      <a:r>
                        <a:rPr lang="en-US" sz="2800" err="1"/>
                        <a:t>Dienogest</a:t>
                      </a:r>
                      <a:endParaRPr lang="en-US" sz="2800"/>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2991028"/>
                  </a:ext>
                </a:extLst>
              </a:tr>
              <a:tr h="583017">
                <a:tc rowSpan="2">
                  <a:txBody>
                    <a:bodyPr/>
                    <a:lstStyle/>
                    <a:p>
                      <a:pPr algn="ctr"/>
                      <a:r>
                        <a:rPr lang="en-US" sz="2800" b="1"/>
                        <a:t>MIDDLE</a:t>
                      </a:r>
                    </a:p>
                  </a:txBody>
                  <a:tcPr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r>
                        <a:rPr lang="en-US" sz="2800"/>
                        <a:t>Norethindrone</a:t>
                      </a:r>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49858865"/>
                  </a:ext>
                </a:extLst>
              </a:tr>
              <a:tr h="570713">
                <a:tc vMerge="1">
                  <a:txBody>
                    <a:bodyPr/>
                    <a:lstStyle/>
                    <a:p>
                      <a:endParaRPr lang="en-US"/>
                    </a:p>
                  </a:txBody>
                  <a:tcPr/>
                </a:tc>
                <a:tc>
                  <a:txBody>
                    <a:bodyPr/>
                    <a:lstStyle/>
                    <a:p>
                      <a:r>
                        <a:rPr lang="en-US" sz="2800"/>
                        <a:t>Norethindrone acetate</a:t>
                      </a:r>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06138664"/>
                  </a:ext>
                </a:extLst>
              </a:tr>
              <a:tr h="583017">
                <a:tc rowSpan="2">
                  <a:txBody>
                    <a:bodyPr/>
                    <a:lstStyle/>
                    <a:p>
                      <a:pPr algn="ctr"/>
                      <a:r>
                        <a:rPr lang="en-US" sz="2800" b="1"/>
                        <a:t>HIGH</a:t>
                      </a:r>
                    </a:p>
                  </a:txBody>
                  <a:tcPr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r>
                        <a:rPr lang="en-US" sz="2800"/>
                        <a:t>Levonorgestrel</a:t>
                      </a:r>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10657499"/>
                  </a:ext>
                </a:extLst>
              </a:tr>
              <a:tr h="583017">
                <a:tc vMerge="1">
                  <a:txBody>
                    <a:bodyPr/>
                    <a:lstStyle/>
                    <a:p>
                      <a:endParaRPr lang="en-US"/>
                    </a:p>
                  </a:txBody>
                  <a:tcPr/>
                </a:tc>
                <a:tc>
                  <a:txBody>
                    <a:bodyPr/>
                    <a:lstStyle/>
                    <a:p>
                      <a:r>
                        <a:rPr lang="en-US" sz="2800" err="1"/>
                        <a:t>Norgestrel</a:t>
                      </a:r>
                      <a:endParaRPr lang="en-US" sz="2800"/>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08187938"/>
                  </a:ext>
                </a:extLst>
              </a:tr>
            </a:tbl>
          </a:graphicData>
        </a:graphic>
      </p:graphicFrame>
    </p:spTree>
    <p:extLst>
      <p:ext uri="{BB962C8B-B14F-4D97-AF65-F5344CB8AC3E}">
        <p14:creationId xmlns:p14="http://schemas.microsoft.com/office/powerpoint/2010/main" val="8246613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040D79-808B-B05B-C737-E1859C780C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AC5AFA-B9BB-8487-A29A-48535AB6D117}"/>
              </a:ext>
            </a:extLst>
          </p:cNvPr>
          <p:cNvSpPr>
            <a:spLocks noGrp="1"/>
          </p:cNvSpPr>
          <p:nvPr>
            <p:ph type="title"/>
          </p:nvPr>
        </p:nvSpPr>
        <p:spPr>
          <a:xfrm>
            <a:off x="1371600" y="173736"/>
            <a:ext cx="9601200" cy="1485900"/>
          </a:xfrm>
        </p:spPr>
        <p:txBody>
          <a:bodyPr/>
          <a:lstStyle/>
          <a:p>
            <a:r>
              <a:rPr lang="en-US"/>
              <a:t>PCOS: Not Planning on Conceiving </a:t>
            </a:r>
          </a:p>
        </p:txBody>
      </p:sp>
      <p:sp>
        <p:nvSpPr>
          <p:cNvPr id="3" name="Content Placeholder 2">
            <a:extLst>
              <a:ext uri="{FF2B5EF4-FFF2-40B4-BE49-F238E27FC236}">
                <a16:creationId xmlns:a16="http://schemas.microsoft.com/office/drawing/2014/main" id="{C8E89369-2664-7497-DC53-B9D1FFB7FC2B}"/>
              </a:ext>
            </a:extLst>
          </p:cNvPr>
          <p:cNvSpPr>
            <a:spLocks noGrp="1"/>
          </p:cNvSpPr>
          <p:nvPr>
            <p:ph idx="1"/>
          </p:nvPr>
        </p:nvSpPr>
        <p:spPr>
          <a:xfrm>
            <a:off x="940903" y="781396"/>
            <a:ext cx="11127049" cy="6076604"/>
          </a:xfrm>
        </p:spPr>
        <p:txBody>
          <a:bodyPr>
            <a:normAutofit/>
          </a:bodyPr>
          <a:lstStyle/>
          <a:p>
            <a:r>
              <a:rPr lang="en-US" sz="2800" b="1"/>
              <a:t>Hirsutism</a:t>
            </a:r>
          </a:p>
          <a:p>
            <a:pPr lvl="1"/>
            <a:r>
              <a:rPr lang="en-US" sz="2800"/>
              <a:t>1</a:t>
            </a:r>
            <a:r>
              <a:rPr lang="en-US" sz="2800" baseline="30000"/>
              <a:t>st</a:t>
            </a:r>
            <a:r>
              <a:rPr lang="en-US" sz="2800"/>
              <a:t> line: </a:t>
            </a:r>
            <a:r>
              <a:rPr lang="en-US" sz="2800" b="1"/>
              <a:t>OCPs</a:t>
            </a:r>
            <a:r>
              <a:rPr lang="en-US" sz="2800"/>
              <a:t> </a:t>
            </a:r>
          </a:p>
          <a:p>
            <a:pPr lvl="1"/>
            <a:r>
              <a:rPr lang="en-US" sz="2800"/>
              <a:t>2nd line add on therapy: </a:t>
            </a:r>
            <a:r>
              <a:rPr lang="en-US" sz="2800" b="1"/>
              <a:t>spironolactone</a:t>
            </a:r>
          </a:p>
          <a:p>
            <a:pPr lvl="2"/>
            <a:r>
              <a:rPr lang="en-US" sz="2400"/>
              <a:t>Teratogen: ensure patient is using effective contraceptive method </a:t>
            </a:r>
          </a:p>
          <a:p>
            <a:pPr lvl="2"/>
            <a:r>
              <a:rPr lang="en-US" sz="2400"/>
              <a:t>Caution using concurrently with </a:t>
            </a:r>
            <a:r>
              <a:rPr lang="en-US" sz="2400" err="1"/>
              <a:t>drosperinone</a:t>
            </a:r>
            <a:endParaRPr lang="en-US" sz="2400"/>
          </a:p>
          <a:p>
            <a:pPr lvl="2"/>
            <a:r>
              <a:rPr lang="en-US" sz="2400"/>
              <a:t>Consider monitoring electrolytes 3mos after starting and then annually or after dose adjustments</a:t>
            </a:r>
          </a:p>
          <a:p>
            <a:pPr lvl="1"/>
            <a:r>
              <a:rPr lang="en-US" sz="2800"/>
              <a:t>Topical treatments: </a:t>
            </a:r>
            <a:r>
              <a:rPr lang="en-US" sz="2800" b="1"/>
              <a:t>13.0% eflornithine</a:t>
            </a:r>
          </a:p>
          <a:p>
            <a:pPr lvl="1"/>
            <a:r>
              <a:rPr lang="en-US" sz="2800"/>
              <a:t>Other options: Mechanical/laser hair removal</a:t>
            </a:r>
          </a:p>
          <a:p>
            <a:r>
              <a:rPr lang="en-US" sz="2800" b="1"/>
              <a:t>Metformin</a:t>
            </a:r>
          </a:p>
          <a:p>
            <a:pPr lvl="1"/>
            <a:r>
              <a:rPr lang="en-US" sz="2800"/>
              <a:t>Can help ↓ insulin resistance and restore ovulation/normal menses</a:t>
            </a:r>
          </a:p>
          <a:p>
            <a:pPr lvl="1"/>
            <a:r>
              <a:rPr lang="en-US" sz="2800"/>
              <a:t>Okay to use if planning to conceive, but not an infertility treatment</a:t>
            </a:r>
          </a:p>
        </p:txBody>
      </p:sp>
    </p:spTree>
    <p:extLst>
      <p:ext uri="{BB962C8B-B14F-4D97-AF65-F5344CB8AC3E}">
        <p14:creationId xmlns:p14="http://schemas.microsoft.com/office/powerpoint/2010/main" val="25048857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DD204-1956-30AC-B5C0-361128B44EF6}"/>
              </a:ext>
            </a:extLst>
          </p:cNvPr>
          <p:cNvSpPr>
            <a:spLocks noGrp="1"/>
          </p:cNvSpPr>
          <p:nvPr>
            <p:ph type="title"/>
          </p:nvPr>
        </p:nvSpPr>
        <p:spPr>
          <a:xfrm>
            <a:off x="3417580" y="182742"/>
            <a:ext cx="7866742" cy="875917"/>
          </a:xfrm>
        </p:spPr>
        <p:txBody>
          <a:bodyPr>
            <a:normAutofit fontScale="90000"/>
          </a:bodyPr>
          <a:lstStyle/>
          <a:p>
            <a:r>
              <a:rPr lang="en-US" sz="4000"/>
              <a:t>PCOS: Long Term Health Consequences</a:t>
            </a:r>
          </a:p>
        </p:txBody>
      </p:sp>
      <p:sp>
        <p:nvSpPr>
          <p:cNvPr id="10" name="Rectangle 9">
            <a:extLst>
              <a:ext uri="{FF2B5EF4-FFF2-40B4-BE49-F238E27FC236}">
                <a16:creationId xmlns:a16="http://schemas.microsoft.com/office/drawing/2014/main" id="{BEC9E7FA-3295-45ED-8253-D23F9E44E1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5" name="Picture 4" descr="A white box with black text&#10;&#10;Description automatically generated">
            <a:extLst>
              <a:ext uri="{FF2B5EF4-FFF2-40B4-BE49-F238E27FC236}">
                <a16:creationId xmlns:a16="http://schemas.microsoft.com/office/drawing/2014/main" id="{44F2E178-C37C-B154-ACDE-5654AB1E5C60}"/>
              </a:ext>
            </a:extLst>
          </p:cNvPr>
          <p:cNvPicPr>
            <a:picLocks noChangeAspect="1"/>
          </p:cNvPicPr>
          <p:nvPr/>
        </p:nvPicPr>
        <p:blipFill>
          <a:blip r:embed="rId3">
            <a:extLst>
              <a:ext uri="{28A0092B-C50C-407E-A947-70E740481C1C}">
                <a14:useLocalDpi xmlns:a14="http://schemas.microsoft.com/office/drawing/2010/main"/>
              </a:ext>
            </a:extLst>
          </a:blip>
          <a:srcRect l="4092" t="4535" r="3437" b="5306"/>
          <a:stretch>
            <a:fillRect/>
          </a:stretch>
        </p:blipFill>
        <p:spPr>
          <a:xfrm>
            <a:off x="706695" y="842664"/>
            <a:ext cx="6644256" cy="5653962"/>
          </a:xfrm>
          <a:prstGeom prst="rect">
            <a:avLst/>
          </a:prstGeom>
        </p:spPr>
      </p:pic>
      <p:sp>
        <p:nvSpPr>
          <p:cNvPr id="3" name="Content Placeholder 2">
            <a:extLst>
              <a:ext uri="{FF2B5EF4-FFF2-40B4-BE49-F238E27FC236}">
                <a16:creationId xmlns:a16="http://schemas.microsoft.com/office/drawing/2014/main" id="{69374411-F87C-C8D2-8F29-A1C55B4518A7}"/>
              </a:ext>
            </a:extLst>
          </p:cNvPr>
          <p:cNvSpPr>
            <a:spLocks noGrp="1"/>
          </p:cNvSpPr>
          <p:nvPr>
            <p:ph idx="1"/>
          </p:nvPr>
        </p:nvSpPr>
        <p:spPr>
          <a:xfrm>
            <a:off x="7350951" y="897775"/>
            <a:ext cx="4743514" cy="5783441"/>
          </a:xfrm>
        </p:spPr>
        <p:txBody>
          <a:bodyPr>
            <a:normAutofit/>
          </a:bodyPr>
          <a:lstStyle/>
          <a:p>
            <a:pPr marL="0" indent="0">
              <a:buNone/>
            </a:pPr>
            <a:r>
              <a:rPr lang="en-US"/>
              <a:t>Tend to appear at younger ages in patients with PCOS than age matched controls</a:t>
            </a:r>
          </a:p>
          <a:p>
            <a:pPr marL="0" indent="0">
              <a:buNone/>
            </a:pPr>
            <a:r>
              <a:rPr lang="en-US"/>
              <a:t>BMI &gt;25 and PCOS: higher risk of long term consequences</a:t>
            </a:r>
          </a:p>
          <a:p>
            <a:r>
              <a:rPr lang="en-US"/>
              <a:t>Hypertension</a:t>
            </a:r>
          </a:p>
          <a:p>
            <a:r>
              <a:rPr lang="en-US"/>
              <a:t>T2DM and glucose intolerance</a:t>
            </a:r>
          </a:p>
          <a:p>
            <a:r>
              <a:rPr lang="en-US"/>
              <a:t>Metabolic syndrome</a:t>
            </a:r>
          </a:p>
          <a:p>
            <a:r>
              <a:rPr lang="en-US"/>
              <a:t>Non-alcoholic fatty liver disease</a:t>
            </a:r>
          </a:p>
          <a:p>
            <a:r>
              <a:rPr lang="en-US"/>
              <a:t>Depression/anxiety</a:t>
            </a:r>
          </a:p>
          <a:p>
            <a:r>
              <a:rPr lang="en-US"/>
              <a:t>Obstructive sleep apnea (independent of BMI)</a:t>
            </a:r>
          </a:p>
          <a:p>
            <a:r>
              <a:rPr lang="en-US"/>
              <a:t>CVD – ischemic heart disease, myocardial infarction and cardiovascular mortality</a:t>
            </a:r>
          </a:p>
          <a:p>
            <a:endParaRPr lang="en-US"/>
          </a:p>
        </p:txBody>
      </p:sp>
      <p:sp>
        <p:nvSpPr>
          <p:cNvPr id="6" name="TextBox 5">
            <a:extLst>
              <a:ext uri="{FF2B5EF4-FFF2-40B4-BE49-F238E27FC236}">
                <a16:creationId xmlns:a16="http://schemas.microsoft.com/office/drawing/2014/main" id="{BD89FA4F-0B79-3EF0-C091-763BB341CCE0}"/>
              </a:ext>
            </a:extLst>
          </p:cNvPr>
          <p:cNvSpPr txBox="1"/>
          <p:nvPr/>
        </p:nvSpPr>
        <p:spPr>
          <a:xfrm>
            <a:off x="706695" y="6441514"/>
            <a:ext cx="7057818" cy="461665"/>
          </a:xfrm>
          <a:prstGeom prst="rect">
            <a:avLst/>
          </a:prstGeom>
          <a:noFill/>
        </p:spPr>
        <p:txBody>
          <a:bodyPr wrap="square" rtlCol="0">
            <a:spAutoFit/>
          </a:bodyPr>
          <a:lstStyle/>
          <a:p>
            <a:r>
              <a:rPr lang="en-US" sz="1200"/>
              <a:t> Dason ES, Koshkina O, Chan C, Sobel M: Diagnosis and management of polycystic ovarian syndrome. CMAJ 2024, 196(3):E85-E94.</a:t>
            </a:r>
          </a:p>
        </p:txBody>
      </p:sp>
    </p:spTree>
    <p:extLst>
      <p:ext uri="{BB962C8B-B14F-4D97-AF65-F5344CB8AC3E}">
        <p14:creationId xmlns:p14="http://schemas.microsoft.com/office/powerpoint/2010/main" val="40074819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A3B96A8C-FBCF-524F-6093-75A80E2FFEB4}"/>
              </a:ext>
            </a:extLst>
          </p:cNvPr>
          <p:cNvGraphicFramePr>
            <a:graphicFrameLocks noGrp="1"/>
          </p:cNvGraphicFramePr>
          <p:nvPr>
            <p:ph idx="1"/>
            <p:extLst>
              <p:ext uri="{D42A27DB-BD31-4B8C-83A1-F6EECF244321}">
                <p14:modId xmlns:p14="http://schemas.microsoft.com/office/powerpoint/2010/main" val="3065879805"/>
              </p:ext>
            </p:extLst>
          </p:nvPr>
        </p:nvGraphicFramePr>
        <p:xfrm>
          <a:off x="847521" y="490311"/>
          <a:ext cx="11145003" cy="5454733"/>
        </p:xfrm>
        <a:graphic>
          <a:graphicData uri="http://schemas.openxmlformats.org/drawingml/2006/table">
            <a:tbl>
              <a:tblPr firstRow="1" bandRow="1">
                <a:tableStyleId>{5C22544A-7EE6-4342-B048-85BDC9FD1C3A}</a:tableStyleId>
              </a:tblPr>
              <a:tblGrid>
                <a:gridCol w="3276610">
                  <a:extLst>
                    <a:ext uri="{9D8B030D-6E8A-4147-A177-3AD203B41FA5}">
                      <a16:colId xmlns:a16="http://schemas.microsoft.com/office/drawing/2014/main" val="69377351"/>
                    </a:ext>
                  </a:extLst>
                </a:gridCol>
                <a:gridCol w="4153392">
                  <a:extLst>
                    <a:ext uri="{9D8B030D-6E8A-4147-A177-3AD203B41FA5}">
                      <a16:colId xmlns:a16="http://schemas.microsoft.com/office/drawing/2014/main" val="2852527946"/>
                    </a:ext>
                  </a:extLst>
                </a:gridCol>
                <a:gridCol w="3715001">
                  <a:extLst>
                    <a:ext uri="{9D8B030D-6E8A-4147-A177-3AD203B41FA5}">
                      <a16:colId xmlns:a16="http://schemas.microsoft.com/office/drawing/2014/main" val="1834618215"/>
                    </a:ext>
                  </a:extLst>
                </a:gridCol>
              </a:tblGrid>
              <a:tr h="671604">
                <a:tc>
                  <a:txBody>
                    <a:bodyPr/>
                    <a:lstStyle/>
                    <a:p>
                      <a:pPr algn="ctr"/>
                      <a:r>
                        <a:rPr lang="en-US" sz="2000" b="1"/>
                        <a:t>Condition</a:t>
                      </a:r>
                    </a:p>
                  </a:txBody>
                  <a:tcPr anchor="ctr"/>
                </a:tc>
                <a:tc>
                  <a:txBody>
                    <a:bodyPr/>
                    <a:lstStyle/>
                    <a:p>
                      <a:pPr algn="ctr"/>
                      <a:r>
                        <a:rPr lang="en-US" sz="2000" b="1"/>
                        <a:t>Testing Recommendations at time of Diagnosis</a:t>
                      </a:r>
                    </a:p>
                  </a:txBody>
                  <a:tcPr anchor="ctr"/>
                </a:tc>
                <a:tc>
                  <a:txBody>
                    <a:bodyPr/>
                    <a:lstStyle/>
                    <a:p>
                      <a:pPr algn="ctr"/>
                      <a:r>
                        <a:rPr lang="en-US" sz="2000" b="1"/>
                        <a:t>Testing interval</a:t>
                      </a:r>
                    </a:p>
                  </a:txBody>
                  <a:tcPr anchor="ctr"/>
                </a:tc>
                <a:extLst>
                  <a:ext uri="{0D108BD9-81ED-4DB2-BD59-A6C34878D82A}">
                    <a16:rowId xmlns:a16="http://schemas.microsoft.com/office/drawing/2014/main" val="1523945116"/>
                  </a:ext>
                </a:extLst>
              </a:tr>
              <a:tr h="925033">
                <a:tc>
                  <a:txBody>
                    <a:bodyPr/>
                    <a:lstStyle/>
                    <a:p>
                      <a:r>
                        <a:rPr lang="en-US" sz="2000" b="1"/>
                        <a:t>CV risk</a:t>
                      </a:r>
                    </a:p>
                  </a:txBody>
                  <a:tcPr anchor="ctr"/>
                </a:tc>
                <a:tc>
                  <a:txBody>
                    <a:bodyPr/>
                    <a:lstStyle/>
                    <a:p>
                      <a:r>
                        <a:rPr lang="en-US" sz="2000"/>
                        <a:t>Lipid panel</a:t>
                      </a:r>
                    </a:p>
                    <a:p>
                      <a:r>
                        <a:rPr lang="en-US" sz="2000"/>
                        <a:t>BMI</a:t>
                      </a:r>
                    </a:p>
                  </a:txBody>
                  <a:tcPr anchor="ctr"/>
                </a:tc>
                <a:tc>
                  <a:txBody>
                    <a:bodyPr/>
                    <a:lstStyle/>
                    <a:p>
                      <a:r>
                        <a:rPr lang="en-US" sz="2000"/>
                        <a:t>Based on results every 3-5 years for lipid panel; BMI annually</a:t>
                      </a:r>
                    </a:p>
                  </a:txBody>
                  <a:tcPr anchor="ctr"/>
                </a:tc>
                <a:extLst>
                  <a:ext uri="{0D108BD9-81ED-4DB2-BD59-A6C34878D82A}">
                    <a16:rowId xmlns:a16="http://schemas.microsoft.com/office/drawing/2014/main" val="2499285198"/>
                  </a:ext>
                </a:extLst>
              </a:tr>
              <a:tr h="647523">
                <a:tc>
                  <a:txBody>
                    <a:bodyPr/>
                    <a:lstStyle/>
                    <a:p>
                      <a:r>
                        <a:rPr lang="en-US" sz="2000" b="1"/>
                        <a:t>Hypertension</a:t>
                      </a:r>
                    </a:p>
                  </a:txBody>
                  <a:tcPr anchor="ctr"/>
                </a:tc>
                <a:tc>
                  <a:txBody>
                    <a:bodyPr/>
                    <a:lstStyle/>
                    <a:p>
                      <a:r>
                        <a:rPr lang="en-US" sz="2000"/>
                        <a:t>Blood Pressure Measurement</a:t>
                      </a:r>
                    </a:p>
                  </a:txBody>
                  <a:tcPr anchor="ctr"/>
                </a:tc>
                <a:tc>
                  <a:txBody>
                    <a:bodyPr/>
                    <a:lstStyle/>
                    <a:p>
                      <a:r>
                        <a:rPr lang="en-US" sz="2000"/>
                        <a:t>Annually</a:t>
                      </a:r>
                    </a:p>
                  </a:txBody>
                  <a:tcPr anchor="ctr"/>
                </a:tc>
                <a:extLst>
                  <a:ext uri="{0D108BD9-81ED-4DB2-BD59-A6C34878D82A}">
                    <a16:rowId xmlns:a16="http://schemas.microsoft.com/office/drawing/2014/main" val="1841053488"/>
                  </a:ext>
                </a:extLst>
              </a:tr>
              <a:tr h="1216383">
                <a:tc>
                  <a:txBody>
                    <a:bodyPr/>
                    <a:lstStyle/>
                    <a:p>
                      <a:r>
                        <a:rPr lang="en-US" sz="2000" b="1"/>
                        <a:t>Impaired Glucose Tolerance T2DM</a:t>
                      </a:r>
                    </a:p>
                  </a:txBody>
                  <a:tcPr anchor="ctr"/>
                </a:tc>
                <a:tc>
                  <a:txBody>
                    <a:bodyPr/>
                    <a:lstStyle/>
                    <a:p>
                      <a:r>
                        <a:rPr lang="en-US" sz="2000"/>
                        <a:t>Most accurate testing: 75 mg OGT</a:t>
                      </a:r>
                    </a:p>
                    <a:p>
                      <a:r>
                        <a:rPr lang="en-US" sz="2000"/>
                        <a:t>Other options: HgA1c and fasting glucose (less accurate)</a:t>
                      </a:r>
                    </a:p>
                  </a:txBody>
                  <a:tcPr anchor="ctr"/>
                </a:tc>
                <a:tc>
                  <a:txBody>
                    <a:bodyPr/>
                    <a:lstStyle/>
                    <a:p>
                      <a:r>
                        <a:rPr lang="en-US" sz="2000"/>
                        <a:t>Repeat every 1-3 years</a:t>
                      </a:r>
                    </a:p>
                  </a:txBody>
                  <a:tcPr anchor="ctr"/>
                </a:tc>
                <a:extLst>
                  <a:ext uri="{0D108BD9-81ED-4DB2-BD59-A6C34878D82A}">
                    <a16:rowId xmlns:a16="http://schemas.microsoft.com/office/drawing/2014/main" val="3629842282"/>
                  </a:ext>
                </a:extLst>
              </a:tr>
              <a:tr h="1039721">
                <a:tc>
                  <a:txBody>
                    <a:bodyPr/>
                    <a:lstStyle/>
                    <a:p>
                      <a:r>
                        <a:rPr lang="en-US" sz="2000" b="1"/>
                        <a:t>Obstructive Sleep Apnea</a:t>
                      </a:r>
                    </a:p>
                  </a:txBody>
                  <a:tcPr anchor="ctr"/>
                </a:tc>
                <a:tc>
                  <a:txBody>
                    <a:bodyPr/>
                    <a:lstStyle/>
                    <a:p>
                      <a:r>
                        <a:rPr lang="en-US" sz="2000"/>
                        <a:t>Screening questions &amp; Screening questionnaire  (Berlin questionnaire) </a:t>
                      </a:r>
                    </a:p>
                  </a:txBody>
                  <a:tcPr anchor="ctr"/>
                </a:tc>
                <a:tc>
                  <a:txBody>
                    <a:bodyPr/>
                    <a:lstStyle/>
                    <a:p>
                      <a:r>
                        <a:rPr lang="en-US" sz="2000"/>
                        <a:t>Not specified </a:t>
                      </a:r>
                    </a:p>
                  </a:txBody>
                  <a:tcPr anchor="ctr"/>
                </a:tc>
                <a:extLst>
                  <a:ext uri="{0D108BD9-81ED-4DB2-BD59-A6C34878D82A}">
                    <a16:rowId xmlns:a16="http://schemas.microsoft.com/office/drawing/2014/main" val="2239208966"/>
                  </a:ext>
                </a:extLst>
              </a:tr>
              <a:tr h="925033">
                <a:tc>
                  <a:txBody>
                    <a:bodyPr/>
                    <a:lstStyle/>
                    <a:p>
                      <a:r>
                        <a:rPr lang="en-US" sz="2000" b="1"/>
                        <a:t>Anxiety/Depression</a:t>
                      </a:r>
                    </a:p>
                  </a:txBody>
                  <a:tcPr anchor="ctr"/>
                </a:tc>
                <a:tc>
                  <a:txBody>
                    <a:bodyPr/>
                    <a:lstStyle/>
                    <a:p>
                      <a:r>
                        <a:rPr lang="en-US" sz="2000"/>
                        <a:t>Screening questionnaires</a:t>
                      </a:r>
                    </a:p>
                  </a:txBody>
                  <a:tcPr anchor="ctr"/>
                </a:tc>
                <a:tc>
                  <a:txBody>
                    <a:bodyPr/>
                    <a:lstStyle/>
                    <a:p>
                      <a:r>
                        <a:rPr lang="en-US" sz="2000"/>
                        <a:t>Based on clinical judgement</a:t>
                      </a:r>
                    </a:p>
                    <a:p>
                      <a:r>
                        <a:rPr lang="en-US" sz="2000"/>
                        <a:t>During perinatal period</a:t>
                      </a:r>
                    </a:p>
                  </a:txBody>
                  <a:tcPr anchor="ctr"/>
                </a:tc>
                <a:extLst>
                  <a:ext uri="{0D108BD9-81ED-4DB2-BD59-A6C34878D82A}">
                    <a16:rowId xmlns:a16="http://schemas.microsoft.com/office/drawing/2014/main" val="1169309150"/>
                  </a:ext>
                </a:extLst>
              </a:tr>
            </a:tbl>
          </a:graphicData>
        </a:graphic>
      </p:graphicFrame>
      <p:sp>
        <p:nvSpPr>
          <p:cNvPr id="5" name="TextBox 4">
            <a:extLst>
              <a:ext uri="{FF2B5EF4-FFF2-40B4-BE49-F238E27FC236}">
                <a16:creationId xmlns:a16="http://schemas.microsoft.com/office/drawing/2014/main" id="{EC8332C3-C5D7-E5CB-001C-DB921FBF3FC7}"/>
              </a:ext>
            </a:extLst>
          </p:cNvPr>
          <p:cNvSpPr txBox="1"/>
          <p:nvPr/>
        </p:nvSpPr>
        <p:spPr>
          <a:xfrm>
            <a:off x="711200" y="6445164"/>
            <a:ext cx="111450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Adapted from </a:t>
            </a:r>
            <a:r>
              <a:rPr lang="en-US" sz="1200" err="1">
                <a:effectLst/>
                <a:latin typeface="Arial" panose="020B0604020202020204" pitchFamily="34" charset="0"/>
              </a:rPr>
              <a:t>Teede</a:t>
            </a:r>
            <a:r>
              <a:rPr lang="en-US" sz="1200">
                <a:effectLst/>
                <a:latin typeface="Arial" panose="020B0604020202020204" pitchFamily="34" charset="0"/>
              </a:rPr>
              <a:t>, Helena J., et al. "Recommendations from the 2023 international evidence-based guideline for the assessment and management of polycystic ovary syndrome." </a:t>
            </a:r>
            <a:r>
              <a:rPr lang="en-US" sz="1200" i="1">
                <a:effectLst/>
                <a:latin typeface="Arial" panose="020B0604020202020204" pitchFamily="34" charset="0"/>
              </a:rPr>
              <a:t>European journal of endocrinology</a:t>
            </a:r>
            <a:r>
              <a:rPr lang="en-US" sz="1200">
                <a:effectLst/>
                <a:latin typeface="Arial" panose="020B0604020202020204" pitchFamily="34" charset="0"/>
              </a:rPr>
              <a:t> 189.2 (2023): G43-G64.</a:t>
            </a:r>
          </a:p>
        </p:txBody>
      </p:sp>
    </p:spTree>
    <p:extLst>
      <p:ext uri="{BB962C8B-B14F-4D97-AF65-F5344CB8AC3E}">
        <p14:creationId xmlns:p14="http://schemas.microsoft.com/office/powerpoint/2010/main" val="33343359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56AA1-9563-F054-A3B7-C98426AD9B19}"/>
              </a:ext>
            </a:extLst>
          </p:cNvPr>
          <p:cNvSpPr>
            <a:spLocks noGrp="1"/>
          </p:cNvSpPr>
          <p:nvPr>
            <p:ph type="title"/>
          </p:nvPr>
        </p:nvSpPr>
        <p:spPr/>
        <p:txBody>
          <a:bodyPr/>
          <a:lstStyle/>
          <a:p>
            <a:r>
              <a:rPr lang="en-US"/>
              <a:t>References</a:t>
            </a:r>
          </a:p>
        </p:txBody>
      </p:sp>
      <p:sp>
        <p:nvSpPr>
          <p:cNvPr id="3" name="Content Placeholder 2">
            <a:extLst>
              <a:ext uri="{FF2B5EF4-FFF2-40B4-BE49-F238E27FC236}">
                <a16:creationId xmlns:a16="http://schemas.microsoft.com/office/drawing/2014/main" id="{9DDAB565-4B34-3B42-0BA5-ADEDB3534638}"/>
              </a:ext>
            </a:extLst>
          </p:cNvPr>
          <p:cNvSpPr>
            <a:spLocks noGrp="1"/>
          </p:cNvSpPr>
          <p:nvPr>
            <p:ph idx="1"/>
          </p:nvPr>
        </p:nvSpPr>
        <p:spPr>
          <a:xfrm>
            <a:off x="1371599" y="1417983"/>
            <a:ext cx="10250557" cy="5132719"/>
          </a:xfrm>
        </p:spPr>
        <p:txBody>
          <a:bodyPr>
            <a:normAutofit lnSpcReduction="10000"/>
          </a:bodyPr>
          <a:lstStyle/>
          <a:p>
            <a:r>
              <a:rPr lang="en-US" b="0" i="0" u="none" strike="noStrike">
                <a:solidFill>
                  <a:srgbClr val="212121"/>
                </a:solidFill>
                <a:effectLst/>
              </a:rPr>
              <a:t>Harada M. Pathophysiology of polycystic ovary syndrome revisited: Current understanding and perspectives regarding future research. </a:t>
            </a:r>
            <a:r>
              <a:rPr lang="en-US" b="0" i="1" u="none" strike="noStrike" err="1">
                <a:solidFill>
                  <a:srgbClr val="212121"/>
                </a:solidFill>
                <a:effectLst/>
              </a:rPr>
              <a:t>Reprod</a:t>
            </a:r>
            <a:r>
              <a:rPr lang="en-US" b="0" i="1" u="none" strike="noStrike">
                <a:solidFill>
                  <a:srgbClr val="212121"/>
                </a:solidFill>
                <a:effectLst/>
              </a:rPr>
              <a:t> Med Biol</a:t>
            </a:r>
            <a:r>
              <a:rPr lang="en-US" b="0" i="0" u="none" strike="noStrike">
                <a:solidFill>
                  <a:srgbClr val="212121"/>
                </a:solidFill>
                <a:effectLst/>
              </a:rPr>
              <a:t>. 2022;21(1):e12487. Published 2022 Oct 8. doi:10.1002/rmb2.12487</a:t>
            </a:r>
          </a:p>
          <a:p>
            <a:r>
              <a:rPr lang="en-US" err="1"/>
              <a:t>Dason</a:t>
            </a:r>
            <a:r>
              <a:rPr lang="en-US"/>
              <a:t> ES, </a:t>
            </a:r>
            <a:r>
              <a:rPr lang="en-US" err="1"/>
              <a:t>Koshkina</a:t>
            </a:r>
            <a:r>
              <a:rPr lang="en-US"/>
              <a:t> O, Chan C, Sobel M: Diagnosis and management of polycystic ovarian syndrome. CMAJ 2024, 196(3):E85-E94.</a:t>
            </a:r>
          </a:p>
          <a:p>
            <a:r>
              <a:rPr lang="en-US" err="1">
                <a:effectLst/>
              </a:rPr>
              <a:t>Teede</a:t>
            </a:r>
            <a:r>
              <a:rPr lang="en-US">
                <a:effectLst/>
              </a:rPr>
              <a:t>, Helena J., et al. "Recommendations from the 2023 international evidence-based guideline for the assessment and management of polycystic ovary syndrome." </a:t>
            </a:r>
            <a:r>
              <a:rPr lang="en-US" i="1">
                <a:effectLst/>
              </a:rPr>
              <a:t>European journal of endocrinology</a:t>
            </a:r>
            <a:r>
              <a:rPr lang="en-US">
                <a:effectLst/>
              </a:rPr>
              <a:t> 189.2 (2023): G43-G64.</a:t>
            </a:r>
          </a:p>
          <a:p>
            <a:r>
              <a:rPr lang="en-US" b="0" i="0" u="none" strike="noStrike">
                <a:solidFill>
                  <a:srgbClr val="222222"/>
                </a:solidFill>
                <a:effectLst/>
              </a:rPr>
              <a:t>Penzias, Alan, et al. "Fertility evaluation of infertile women: a committee opinion." </a:t>
            </a:r>
            <a:r>
              <a:rPr lang="en-US" b="0" i="1" u="none" strike="noStrike">
                <a:solidFill>
                  <a:srgbClr val="222222"/>
                </a:solidFill>
                <a:effectLst/>
              </a:rPr>
              <a:t>Fertility and sterility</a:t>
            </a:r>
            <a:r>
              <a:rPr lang="en-US" b="0" i="0" u="none" strike="noStrike">
                <a:solidFill>
                  <a:srgbClr val="222222"/>
                </a:solidFill>
                <a:effectLst/>
              </a:rPr>
              <a:t> 116.5 (2021): 1255-1265.</a:t>
            </a:r>
          </a:p>
          <a:p>
            <a:r>
              <a:rPr lang="en-US" b="0" i="0" u="none" strike="noStrike" err="1">
                <a:solidFill>
                  <a:srgbClr val="222222"/>
                </a:solidFill>
                <a:effectLst/>
              </a:rPr>
              <a:t>Schorge</a:t>
            </a:r>
            <a:r>
              <a:rPr lang="en-US" b="0" i="0" u="none" strike="noStrike">
                <a:solidFill>
                  <a:srgbClr val="222222"/>
                </a:solidFill>
                <a:effectLst/>
              </a:rPr>
              <a:t>, John O., ed. </a:t>
            </a:r>
            <a:r>
              <a:rPr lang="en-US" b="0" i="1" u="none" strike="noStrike">
                <a:solidFill>
                  <a:srgbClr val="222222"/>
                </a:solidFill>
                <a:effectLst/>
              </a:rPr>
              <a:t>Williams gynecology</a:t>
            </a:r>
            <a:r>
              <a:rPr lang="en-US" b="0" i="0" u="none" strike="noStrike">
                <a:solidFill>
                  <a:srgbClr val="222222"/>
                </a:solidFill>
                <a:effectLst/>
              </a:rPr>
              <a:t>. New York: McGraw-Hill Medical, 2008.</a:t>
            </a:r>
          </a:p>
          <a:p>
            <a:r>
              <a:rPr lang="en-US" err="1">
                <a:effectLst/>
              </a:rPr>
              <a:t>Speroff</a:t>
            </a:r>
            <a:r>
              <a:rPr lang="en-US">
                <a:effectLst/>
              </a:rPr>
              <a:t>, Leon, and Marc A. Fritz, eds. Clinical gynecologic endocrinology and infertility. </a:t>
            </a:r>
            <a:r>
              <a:rPr lang="en-US" err="1">
                <a:effectLst/>
              </a:rPr>
              <a:t>lippincott</a:t>
            </a:r>
            <a:r>
              <a:rPr lang="en-US">
                <a:effectLst/>
              </a:rPr>
              <a:t> Williams &amp; </a:t>
            </a:r>
            <a:r>
              <a:rPr lang="en-US" err="1">
                <a:effectLst/>
              </a:rPr>
              <a:t>wilkins</a:t>
            </a:r>
            <a:r>
              <a:rPr lang="en-US">
                <a:effectLst/>
              </a:rPr>
              <a:t>, 2005.</a:t>
            </a:r>
          </a:p>
          <a:p>
            <a:r>
              <a:rPr lang="en-US">
                <a:effectLst/>
              </a:rPr>
              <a:t>Lentz, Gretchen M., et al. Comprehensive gynecology e-book. Elsevier Health Sciences, 2012.</a:t>
            </a:r>
          </a:p>
          <a:p>
            <a:endParaRPr lang="en-US"/>
          </a:p>
          <a:p>
            <a:endParaRPr lang="en-US"/>
          </a:p>
        </p:txBody>
      </p:sp>
    </p:spTree>
    <p:extLst>
      <p:ext uri="{BB962C8B-B14F-4D97-AF65-F5344CB8AC3E}">
        <p14:creationId xmlns:p14="http://schemas.microsoft.com/office/powerpoint/2010/main" val="36140921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0DFED3-7538-2D52-4248-F29A5FAAD364}"/>
              </a:ext>
            </a:extLst>
          </p:cNvPr>
          <p:cNvSpPr>
            <a:spLocks noGrp="1"/>
          </p:cNvSpPr>
          <p:nvPr>
            <p:ph type="ctrTitle"/>
          </p:nvPr>
        </p:nvSpPr>
        <p:spPr/>
        <p:txBody>
          <a:bodyPr/>
          <a:lstStyle/>
          <a:p>
            <a:r>
              <a:rPr lang="en-US"/>
              <a:t>PCOS &amp; Infertility competition time</a:t>
            </a:r>
          </a:p>
        </p:txBody>
      </p:sp>
      <p:sp>
        <p:nvSpPr>
          <p:cNvPr id="5" name="Subtitle 4">
            <a:extLst>
              <a:ext uri="{FF2B5EF4-FFF2-40B4-BE49-F238E27FC236}">
                <a16:creationId xmlns:a16="http://schemas.microsoft.com/office/drawing/2014/main" id="{18080726-7E8C-C120-7BCE-4A8D0E1B4634}"/>
              </a:ext>
            </a:extLst>
          </p:cNvPr>
          <p:cNvSpPr>
            <a:spLocks noGrp="1"/>
          </p:cNvSpPr>
          <p:nvPr>
            <p:ph type="subTitle" idx="1"/>
          </p:nvPr>
        </p:nvSpPr>
        <p:spPr/>
        <p:txBody>
          <a:bodyPr/>
          <a:lstStyle/>
          <a:p>
            <a:r>
              <a:rPr lang="en-US"/>
              <a:t>Who wants that $25 for Starbucks??!</a:t>
            </a:r>
          </a:p>
        </p:txBody>
      </p:sp>
    </p:spTree>
    <p:extLst>
      <p:ext uri="{BB962C8B-B14F-4D97-AF65-F5344CB8AC3E}">
        <p14:creationId xmlns:p14="http://schemas.microsoft.com/office/powerpoint/2010/main" val="38388158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BFDB7-7479-2D85-E1C5-D4119CDABE86}"/>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C0129001-B745-3421-4A7B-A073A46094EC}"/>
              </a:ext>
            </a:extLst>
          </p:cNvPr>
          <p:cNvSpPr>
            <a:spLocks noGrp="1"/>
          </p:cNvSpPr>
          <p:nvPr>
            <p:ph type="subTitle" idx="1"/>
          </p:nvPr>
        </p:nvSpPr>
        <p:spPr/>
        <p:txBody>
          <a:bodyPr/>
          <a:lstStyle/>
          <a:p>
            <a:endParaRPr lang="en-US"/>
          </a:p>
        </p:txBody>
      </p:sp>
      <mc:AlternateContent xmlns:mc="http://schemas.openxmlformats.org/markup-compatibility/2006">
        <mc:Choice xmlns:we="http://schemas.microsoft.com/office/webextensions/webextension/2010/11" xmlns:pca="http://schemas.microsoft.com/office/powerpoint/2013/contentapp" Requires="we pca">
          <p:graphicFrame>
            <p:nvGraphicFramePr>
              <p:cNvPr id="4" name="Add-in 3">
                <a:extLst>
                  <a:ext uri="{FF2B5EF4-FFF2-40B4-BE49-F238E27FC236}">
                    <a16:creationId xmlns:a16="http://schemas.microsoft.com/office/drawing/2014/main" id="{C94A2EA4-8854-AF6A-144A-F62E3072E206}"/>
                  </a:ext>
                </a:extLst>
              </p:cNvPr>
              <p:cNvGraphicFramePr>
                <a:graphicFrameLocks noGrp="1"/>
              </p:cNvGraphicFramePr>
              <p:nvPr/>
            </p:nvGraphicFramePr>
            <p:xfrm>
              <a:off x="0" y="0"/>
              <a:ext cx="12192000" cy="6858000"/>
            </p:xfrm>
            <a:graphic>
              <a:graphicData uri="http://schemas.microsoft.com/office/webextensions/webextension/2010/11">
                <we:webextensionref xmlns:we="http://schemas.microsoft.com/office/webextensions/webextension/2010/11" xmlns:r="http://schemas.openxmlformats.org/officeDocument/2006/relationships" r:id="rId4"/>
              </a:graphicData>
            </a:graphic>
          </p:graphicFrame>
        </mc:Choice>
        <mc:Fallback>
          <p:pic>
            <p:nvPicPr>
              <p:cNvPr id="4" name="Add-in 3">
                <a:extLst>
                  <a:ext uri="{FF2B5EF4-FFF2-40B4-BE49-F238E27FC236}">
                    <a16:creationId xmlns:a16="http://schemas.microsoft.com/office/drawing/2014/main" id="{C94A2EA4-8854-AF6A-144A-F62E3072E206}"/>
                  </a:ext>
                </a:extLst>
              </p:cNvPr>
              <p:cNvPicPr>
                <a:picLocks noGrp="1" noRot="1" noChangeAspect="1" noMove="1" noResize="1" noEditPoints="1" noAdjustHandles="1" noChangeArrowheads="1" noChangeShapeType="1"/>
              </p:cNvPicPr>
              <p:nvPr/>
            </p:nvPicPr>
            <p:blipFill>
              <a:blip r:embed="rId5"/>
              <a:stretch>
                <a:fillRect/>
              </a:stretch>
            </p:blipFill>
            <p:spPr>
              <a:xfrm>
                <a:off x="0" y="0"/>
                <a:ext cx="12192000" cy="6858000"/>
              </a:xfrm>
              <a:prstGeom prst="rect">
                <a:avLst/>
              </a:prstGeom>
            </p:spPr>
          </p:pic>
        </mc:Fallback>
      </mc:AlternateContent>
    </p:spTree>
    <p:custDataLst>
      <p:tags r:id="rId1"/>
    </p:custDataLst>
    <p:extLst>
      <p:ext uri="{BB962C8B-B14F-4D97-AF65-F5344CB8AC3E}">
        <p14:creationId xmlns:p14="http://schemas.microsoft.com/office/powerpoint/2010/main" val="24244052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BFDB7-7479-2D85-E1C5-D4119CDABE86}"/>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C0129001-B745-3421-4A7B-A073A46094EC}"/>
              </a:ext>
            </a:extLst>
          </p:cNvPr>
          <p:cNvSpPr>
            <a:spLocks noGrp="1"/>
          </p:cNvSpPr>
          <p:nvPr>
            <p:ph type="subTitle" idx="1"/>
          </p:nvPr>
        </p:nvSpPr>
        <p:spPr/>
        <p:txBody>
          <a:bodyPr/>
          <a:lstStyle/>
          <a:p>
            <a:endParaRPr lang="en-US"/>
          </a:p>
        </p:txBody>
      </p:sp>
      <mc:AlternateContent xmlns:mc="http://schemas.openxmlformats.org/markup-compatibility/2006">
        <mc:Choice xmlns:we="http://schemas.microsoft.com/office/webextensions/webextension/2010/11" xmlns:pca="http://schemas.microsoft.com/office/powerpoint/2013/contentapp" Requires="we pca">
          <p:graphicFrame>
            <p:nvGraphicFramePr>
              <p:cNvPr id="4" name="Add-in 3">
                <a:extLst>
                  <a:ext uri="{FF2B5EF4-FFF2-40B4-BE49-F238E27FC236}">
                    <a16:creationId xmlns:a16="http://schemas.microsoft.com/office/drawing/2014/main" id="{C94A2EA4-8854-AF6A-144A-F62E3072E206}"/>
                  </a:ext>
                </a:extLst>
              </p:cNvPr>
              <p:cNvGraphicFramePr>
                <a:graphicFrameLocks noGrp="1"/>
              </p:cNvGraphicFramePr>
              <p:nvPr/>
            </p:nvGraphicFramePr>
            <p:xfrm>
              <a:off x="0" y="0"/>
              <a:ext cx="12192000" cy="6858000"/>
            </p:xfrm>
            <a:graphic>
              <a:graphicData uri="http://schemas.microsoft.com/office/webextensions/webextension/2010/11">
                <we:webextensionref xmlns:we="http://schemas.microsoft.com/office/webextensions/webextension/2010/11" xmlns:r="http://schemas.openxmlformats.org/officeDocument/2006/relationships" r:id="rId4"/>
              </a:graphicData>
            </a:graphic>
          </p:graphicFrame>
        </mc:Choice>
        <mc:Fallback>
          <p:pic>
            <p:nvPicPr>
              <p:cNvPr id="4" name="Add-in 3">
                <a:extLst>
                  <a:ext uri="{FF2B5EF4-FFF2-40B4-BE49-F238E27FC236}">
                    <a16:creationId xmlns:a16="http://schemas.microsoft.com/office/drawing/2014/main" id="{C94A2EA4-8854-AF6A-144A-F62E3072E206}"/>
                  </a:ext>
                </a:extLst>
              </p:cNvPr>
              <p:cNvPicPr>
                <a:picLocks noGrp="1" noRot="1" noChangeAspect="1" noMove="1" noResize="1" noEditPoints="1" noAdjustHandles="1" noChangeArrowheads="1" noChangeShapeType="1"/>
              </p:cNvPicPr>
              <p:nvPr/>
            </p:nvPicPr>
            <p:blipFill>
              <a:blip r:embed="rId5"/>
              <a:stretch>
                <a:fillRect/>
              </a:stretch>
            </p:blipFill>
            <p:spPr>
              <a:xfrm>
                <a:off x="0" y="0"/>
                <a:ext cx="12192000" cy="6858000"/>
              </a:xfrm>
              <a:prstGeom prst="rect">
                <a:avLst/>
              </a:prstGeom>
            </p:spPr>
          </p:pic>
        </mc:Fallback>
      </mc:AlternateContent>
    </p:spTree>
    <p:custDataLst>
      <p:tags r:id="rId1"/>
    </p:custDataLst>
    <p:extLst>
      <p:ext uri="{BB962C8B-B14F-4D97-AF65-F5344CB8AC3E}">
        <p14:creationId xmlns:p14="http://schemas.microsoft.com/office/powerpoint/2010/main" val="2031363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BFDB7-7479-2D85-E1C5-D4119CDABE86}"/>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C0129001-B745-3421-4A7B-A073A46094EC}"/>
              </a:ext>
            </a:extLst>
          </p:cNvPr>
          <p:cNvSpPr>
            <a:spLocks noGrp="1"/>
          </p:cNvSpPr>
          <p:nvPr>
            <p:ph type="subTitle" idx="1"/>
          </p:nvPr>
        </p:nvSpPr>
        <p:spPr/>
        <p:txBody>
          <a:bodyPr/>
          <a:lstStyle/>
          <a:p>
            <a:endParaRPr lang="en-US"/>
          </a:p>
        </p:txBody>
      </p:sp>
      <mc:AlternateContent xmlns:mc="http://schemas.openxmlformats.org/markup-compatibility/2006">
        <mc:Choice xmlns:we="http://schemas.microsoft.com/office/webextensions/webextension/2010/11" xmlns:pca="http://schemas.microsoft.com/office/powerpoint/2013/contentapp" Requires="we pca">
          <p:graphicFrame>
            <p:nvGraphicFramePr>
              <p:cNvPr id="4" name="Add-in 3">
                <a:extLst>
                  <a:ext uri="{FF2B5EF4-FFF2-40B4-BE49-F238E27FC236}">
                    <a16:creationId xmlns:a16="http://schemas.microsoft.com/office/drawing/2014/main" id="{C94A2EA4-8854-AF6A-144A-F62E3072E206}"/>
                  </a:ext>
                </a:extLst>
              </p:cNvPr>
              <p:cNvGraphicFramePr>
                <a:graphicFrameLocks noGrp="1"/>
              </p:cNvGraphicFramePr>
              <p:nvPr/>
            </p:nvGraphicFramePr>
            <p:xfrm>
              <a:off x="0" y="0"/>
              <a:ext cx="12192000" cy="6858000"/>
            </p:xfrm>
            <a:graphic>
              <a:graphicData uri="http://schemas.microsoft.com/office/webextensions/webextension/2010/11">
                <we:webextensionref xmlns:we="http://schemas.microsoft.com/office/webextensions/webextension/2010/11" xmlns:r="http://schemas.openxmlformats.org/officeDocument/2006/relationships" r:id="rId4"/>
              </a:graphicData>
            </a:graphic>
          </p:graphicFrame>
        </mc:Choice>
        <mc:Fallback>
          <p:pic>
            <p:nvPicPr>
              <p:cNvPr id="4" name="Add-in 3">
                <a:extLst>
                  <a:ext uri="{FF2B5EF4-FFF2-40B4-BE49-F238E27FC236}">
                    <a16:creationId xmlns:a16="http://schemas.microsoft.com/office/drawing/2014/main" id="{C94A2EA4-8854-AF6A-144A-F62E3072E206}"/>
                  </a:ext>
                </a:extLst>
              </p:cNvPr>
              <p:cNvPicPr>
                <a:picLocks noGrp="1" noRot="1" noChangeAspect="1" noMove="1" noResize="1" noEditPoints="1" noAdjustHandles="1" noChangeArrowheads="1" noChangeShapeType="1"/>
              </p:cNvPicPr>
              <p:nvPr/>
            </p:nvPicPr>
            <p:blipFill>
              <a:blip r:embed="rId5"/>
              <a:stretch>
                <a:fillRect/>
              </a:stretch>
            </p:blipFill>
            <p:spPr>
              <a:xfrm>
                <a:off x="0" y="0"/>
                <a:ext cx="12192000" cy="6858000"/>
              </a:xfrm>
              <a:prstGeom prst="rect">
                <a:avLst/>
              </a:prstGeom>
            </p:spPr>
          </p:pic>
        </mc:Fallback>
      </mc:AlternateContent>
    </p:spTree>
    <p:custDataLst>
      <p:tags r:id="rId1"/>
    </p:custDataLst>
    <p:extLst>
      <p:ext uri="{BB962C8B-B14F-4D97-AF65-F5344CB8AC3E}">
        <p14:creationId xmlns:p14="http://schemas.microsoft.com/office/powerpoint/2010/main" val="29054541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BFDB7-7479-2D85-E1C5-D4119CDABE86}"/>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C0129001-B745-3421-4A7B-A073A46094EC}"/>
              </a:ext>
            </a:extLst>
          </p:cNvPr>
          <p:cNvSpPr>
            <a:spLocks noGrp="1"/>
          </p:cNvSpPr>
          <p:nvPr>
            <p:ph type="subTitle" idx="1"/>
          </p:nvPr>
        </p:nvSpPr>
        <p:spPr/>
        <p:txBody>
          <a:bodyPr/>
          <a:lstStyle/>
          <a:p>
            <a:endParaRPr lang="en-US"/>
          </a:p>
        </p:txBody>
      </p:sp>
      <mc:AlternateContent xmlns:mc="http://schemas.openxmlformats.org/markup-compatibility/2006">
        <mc:Choice xmlns:we="http://schemas.microsoft.com/office/webextensions/webextension/2010/11" xmlns:pca="http://schemas.microsoft.com/office/powerpoint/2013/contentapp" Requires="we pca">
          <p:graphicFrame>
            <p:nvGraphicFramePr>
              <p:cNvPr id="4" name="Add-in 3">
                <a:extLst>
                  <a:ext uri="{FF2B5EF4-FFF2-40B4-BE49-F238E27FC236}">
                    <a16:creationId xmlns:a16="http://schemas.microsoft.com/office/drawing/2014/main" id="{C94A2EA4-8854-AF6A-144A-F62E3072E206}"/>
                  </a:ext>
                </a:extLst>
              </p:cNvPr>
              <p:cNvGraphicFramePr>
                <a:graphicFrameLocks noGrp="1"/>
              </p:cNvGraphicFramePr>
              <p:nvPr/>
            </p:nvGraphicFramePr>
            <p:xfrm>
              <a:off x="0" y="0"/>
              <a:ext cx="12192000" cy="6858000"/>
            </p:xfrm>
            <a:graphic>
              <a:graphicData uri="http://schemas.microsoft.com/office/webextensions/webextension/2010/11">
                <we:webextensionref xmlns:we="http://schemas.microsoft.com/office/webextensions/webextension/2010/11" xmlns:r="http://schemas.openxmlformats.org/officeDocument/2006/relationships" r:id="rId4"/>
              </a:graphicData>
            </a:graphic>
          </p:graphicFrame>
        </mc:Choice>
        <mc:Fallback>
          <p:pic>
            <p:nvPicPr>
              <p:cNvPr id="4" name="Add-in 3">
                <a:extLst>
                  <a:ext uri="{FF2B5EF4-FFF2-40B4-BE49-F238E27FC236}">
                    <a16:creationId xmlns:a16="http://schemas.microsoft.com/office/drawing/2014/main" id="{C94A2EA4-8854-AF6A-144A-F62E3072E206}"/>
                  </a:ext>
                </a:extLst>
              </p:cNvPr>
              <p:cNvPicPr>
                <a:picLocks noGrp="1" noRot="1" noChangeAspect="1" noMove="1" noResize="1" noEditPoints="1" noAdjustHandles="1" noChangeArrowheads="1" noChangeShapeType="1"/>
              </p:cNvPicPr>
              <p:nvPr/>
            </p:nvPicPr>
            <p:blipFill>
              <a:blip r:embed="rId5"/>
              <a:stretch>
                <a:fillRect/>
              </a:stretch>
            </p:blipFill>
            <p:spPr>
              <a:xfrm>
                <a:off x="0" y="0"/>
                <a:ext cx="12192000" cy="6858000"/>
              </a:xfrm>
              <a:prstGeom prst="rect">
                <a:avLst/>
              </a:prstGeom>
            </p:spPr>
          </p:pic>
        </mc:Fallback>
      </mc:AlternateContent>
    </p:spTree>
    <p:custDataLst>
      <p:tags r:id="rId1"/>
    </p:custDataLst>
    <p:extLst>
      <p:ext uri="{BB962C8B-B14F-4D97-AF65-F5344CB8AC3E}">
        <p14:creationId xmlns:p14="http://schemas.microsoft.com/office/powerpoint/2010/main" val="14456999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BFDB7-7479-2D85-E1C5-D4119CDABE86}"/>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C0129001-B745-3421-4A7B-A073A46094EC}"/>
              </a:ext>
            </a:extLst>
          </p:cNvPr>
          <p:cNvSpPr>
            <a:spLocks noGrp="1"/>
          </p:cNvSpPr>
          <p:nvPr>
            <p:ph type="subTitle" idx="1"/>
          </p:nvPr>
        </p:nvSpPr>
        <p:spPr/>
        <p:txBody>
          <a:bodyPr/>
          <a:lstStyle/>
          <a:p>
            <a:endParaRPr lang="en-US"/>
          </a:p>
        </p:txBody>
      </p:sp>
      <mc:AlternateContent xmlns:mc="http://schemas.openxmlformats.org/markup-compatibility/2006">
        <mc:Choice xmlns:we="http://schemas.microsoft.com/office/webextensions/webextension/2010/11" xmlns:pca="http://schemas.microsoft.com/office/powerpoint/2013/contentapp" Requires="we pca">
          <p:graphicFrame>
            <p:nvGraphicFramePr>
              <p:cNvPr id="4" name="Add-in 3">
                <a:extLst>
                  <a:ext uri="{FF2B5EF4-FFF2-40B4-BE49-F238E27FC236}">
                    <a16:creationId xmlns:a16="http://schemas.microsoft.com/office/drawing/2014/main" id="{C94A2EA4-8854-AF6A-144A-F62E3072E206}"/>
                  </a:ext>
                </a:extLst>
              </p:cNvPr>
              <p:cNvGraphicFramePr>
                <a:graphicFrameLocks noGrp="1"/>
              </p:cNvGraphicFramePr>
              <p:nvPr/>
            </p:nvGraphicFramePr>
            <p:xfrm>
              <a:off x="0" y="0"/>
              <a:ext cx="12192000" cy="6858000"/>
            </p:xfrm>
            <a:graphic>
              <a:graphicData uri="http://schemas.microsoft.com/office/webextensions/webextension/2010/11">
                <we:webextensionref xmlns:we="http://schemas.microsoft.com/office/webextensions/webextension/2010/11" xmlns:r="http://schemas.openxmlformats.org/officeDocument/2006/relationships" r:id="rId4"/>
              </a:graphicData>
            </a:graphic>
          </p:graphicFrame>
        </mc:Choice>
        <mc:Fallback>
          <p:pic>
            <p:nvPicPr>
              <p:cNvPr id="4" name="Add-in 3">
                <a:extLst>
                  <a:ext uri="{FF2B5EF4-FFF2-40B4-BE49-F238E27FC236}">
                    <a16:creationId xmlns:a16="http://schemas.microsoft.com/office/drawing/2014/main" id="{C94A2EA4-8854-AF6A-144A-F62E3072E206}"/>
                  </a:ext>
                </a:extLst>
              </p:cNvPr>
              <p:cNvPicPr>
                <a:picLocks noGrp="1" noRot="1" noChangeAspect="1" noMove="1" noResize="1" noEditPoints="1" noAdjustHandles="1" noChangeArrowheads="1" noChangeShapeType="1"/>
              </p:cNvPicPr>
              <p:nvPr/>
            </p:nvPicPr>
            <p:blipFill>
              <a:blip r:embed="rId5"/>
              <a:stretch>
                <a:fillRect/>
              </a:stretch>
            </p:blipFill>
            <p:spPr>
              <a:xfrm>
                <a:off x="0" y="0"/>
                <a:ext cx="12192000" cy="6858000"/>
              </a:xfrm>
              <a:prstGeom prst="rect">
                <a:avLst/>
              </a:prstGeom>
            </p:spPr>
          </p:pic>
        </mc:Fallback>
      </mc:AlternateContent>
    </p:spTree>
    <p:custDataLst>
      <p:tags r:id="rId1"/>
    </p:custDataLst>
    <p:extLst>
      <p:ext uri="{BB962C8B-B14F-4D97-AF65-F5344CB8AC3E}">
        <p14:creationId xmlns:p14="http://schemas.microsoft.com/office/powerpoint/2010/main" val="29849449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BFDB7-7479-2D85-E1C5-D4119CDABE86}"/>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C0129001-B745-3421-4A7B-A073A46094EC}"/>
              </a:ext>
            </a:extLst>
          </p:cNvPr>
          <p:cNvSpPr>
            <a:spLocks noGrp="1"/>
          </p:cNvSpPr>
          <p:nvPr>
            <p:ph type="subTitle" idx="1"/>
          </p:nvPr>
        </p:nvSpPr>
        <p:spPr/>
        <p:txBody>
          <a:bodyPr/>
          <a:lstStyle/>
          <a:p>
            <a:endParaRPr lang="en-US"/>
          </a:p>
        </p:txBody>
      </p:sp>
      <mc:AlternateContent xmlns:mc="http://schemas.openxmlformats.org/markup-compatibility/2006">
        <mc:Choice xmlns:we="http://schemas.microsoft.com/office/webextensions/webextension/2010/11" xmlns:pca="http://schemas.microsoft.com/office/powerpoint/2013/contentapp" Requires="we pca">
          <p:graphicFrame>
            <p:nvGraphicFramePr>
              <p:cNvPr id="4" name="Add-in 3">
                <a:extLst>
                  <a:ext uri="{FF2B5EF4-FFF2-40B4-BE49-F238E27FC236}">
                    <a16:creationId xmlns:a16="http://schemas.microsoft.com/office/drawing/2014/main" id="{C94A2EA4-8854-AF6A-144A-F62E3072E206}"/>
                  </a:ext>
                </a:extLst>
              </p:cNvPr>
              <p:cNvGraphicFramePr>
                <a:graphicFrameLocks noGrp="1"/>
              </p:cNvGraphicFramePr>
              <p:nvPr/>
            </p:nvGraphicFramePr>
            <p:xfrm>
              <a:off x="0" y="0"/>
              <a:ext cx="12192000" cy="6858000"/>
            </p:xfrm>
            <a:graphic>
              <a:graphicData uri="http://schemas.microsoft.com/office/webextensions/webextension/2010/11">
                <we:webextensionref xmlns:we="http://schemas.microsoft.com/office/webextensions/webextension/2010/11" xmlns:r="http://schemas.openxmlformats.org/officeDocument/2006/relationships" r:id="rId4"/>
              </a:graphicData>
            </a:graphic>
          </p:graphicFrame>
        </mc:Choice>
        <mc:Fallback>
          <p:pic>
            <p:nvPicPr>
              <p:cNvPr id="4" name="Add-in 3">
                <a:extLst>
                  <a:ext uri="{FF2B5EF4-FFF2-40B4-BE49-F238E27FC236}">
                    <a16:creationId xmlns:a16="http://schemas.microsoft.com/office/drawing/2014/main" id="{C94A2EA4-8854-AF6A-144A-F62E3072E206}"/>
                  </a:ext>
                </a:extLst>
              </p:cNvPr>
              <p:cNvPicPr>
                <a:picLocks noGrp="1" noRot="1" noChangeAspect="1" noMove="1" noResize="1" noEditPoints="1" noAdjustHandles="1" noChangeArrowheads="1" noChangeShapeType="1"/>
              </p:cNvPicPr>
              <p:nvPr/>
            </p:nvPicPr>
            <p:blipFill>
              <a:blip r:embed="rId5"/>
              <a:stretch>
                <a:fillRect/>
              </a:stretch>
            </p:blipFill>
            <p:spPr>
              <a:xfrm>
                <a:off x="0" y="0"/>
                <a:ext cx="12192000" cy="6858000"/>
              </a:xfrm>
              <a:prstGeom prst="rect">
                <a:avLst/>
              </a:prstGeom>
            </p:spPr>
          </p:pic>
        </mc:Fallback>
      </mc:AlternateContent>
    </p:spTree>
    <p:custDataLst>
      <p:tags r:id="rId1"/>
    </p:custDataLst>
    <p:extLst>
      <p:ext uri="{BB962C8B-B14F-4D97-AF65-F5344CB8AC3E}">
        <p14:creationId xmlns:p14="http://schemas.microsoft.com/office/powerpoint/2010/main" val="23765114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BFDB7-7479-2D85-E1C5-D4119CDABE86}"/>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C0129001-B745-3421-4A7B-A073A46094EC}"/>
              </a:ext>
            </a:extLst>
          </p:cNvPr>
          <p:cNvSpPr>
            <a:spLocks noGrp="1"/>
          </p:cNvSpPr>
          <p:nvPr>
            <p:ph type="subTitle" idx="1"/>
          </p:nvPr>
        </p:nvSpPr>
        <p:spPr/>
        <p:txBody>
          <a:bodyPr/>
          <a:lstStyle/>
          <a:p>
            <a:endParaRPr lang="en-US"/>
          </a:p>
        </p:txBody>
      </p:sp>
      <mc:AlternateContent xmlns:mc="http://schemas.openxmlformats.org/markup-compatibility/2006">
        <mc:Choice xmlns:we="http://schemas.microsoft.com/office/webextensions/webextension/2010/11" xmlns:pca="http://schemas.microsoft.com/office/powerpoint/2013/contentapp" Requires="we pca">
          <p:graphicFrame>
            <p:nvGraphicFramePr>
              <p:cNvPr id="4" name="Add-in 3">
                <a:extLst>
                  <a:ext uri="{FF2B5EF4-FFF2-40B4-BE49-F238E27FC236}">
                    <a16:creationId xmlns:a16="http://schemas.microsoft.com/office/drawing/2014/main" id="{C94A2EA4-8854-AF6A-144A-F62E3072E206}"/>
                  </a:ext>
                </a:extLst>
              </p:cNvPr>
              <p:cNvGraphicFramePr>
                <a:graphicFrameLocks noGrp="1"/>
              </p:cNvGraphicFramePr>
              <p:nvPr/>
            </p:nvGraphicFramePr>
            <p:xfrm>
              <a:off x="0" y="0"/>
              <a:ext cx="12192000" cy="6858000"/>
            </p:xfrm>
            <a:graphic>
              <a:graphicData uri="http://schemas.microsoft.com/office/webextensions/webextension/2010/11">
                <we:webextensionref xmlns:we="http://schemas.microsoft.com/office/webextensions/webextension/2010/11" xmlns:r="http://schemas.openxmlformats.org/officeDocument/2006/relationships" r:id="rId4"/>
              </a:graphicData>
            </a:graphic>
          </p:graphicFrame>
        </mc:Choice>
        <mc:Fallback>
          <p:pic>
            <p:nvPicPr>
              <p:cNvPr id="4" name="Add-in 3">
                <a:extLst>
                  <a:ext uri="{FF2B5EF4-FFF2-40B4-BE49-F238E27FC236}">
                    <a16:creationId xmlns:a16="http://schemas.microsoft.com/office/drawing/2014/main" id="{C94A2EA4-8854-AF6A-144A-F62E3072E206}"/>
                  </a:ext>
                </a:extLst>
              </p:cNvPr>
              <p:cNvPicPr>
                <a:picLocks noGrp="1" noRot="1" noChangeAspect="1" noMove="1" noResize="1" noEditPoints="1" noAdjustHandles="1" noChangeArrowheads="1" noChangeShapeType="1"/>
              </p:cNvPicPr>
              <p:nvPr/>
            </p:nvPicPr>
            <p:blipFill>
              <a:blip r:embed="rId5"/>
              <a:stretch>
                <a:fillRect/>
              </a:stretch>
            </p:blipFill>
            <p:spPr>
              <a:xfrm>
                <a:off x="0" y="0"/>
                <a:ext cx="12192000" cy="6858000"/>
              </a:xfrm>
              <a:prstGeom prst="rect">
                <a:avLst/>
              </a:prstGeom>
            </p:spPr>
          </p:pic>
        </mc:Fallback>
      </mc:AlternateContent>
    </p:spTree>
    <p:custDataLst>
      <p:tags r:id="rId1"/>
    </p:custDataLst>
    <p:extLst>
      <p:ext uri="{BB962C8B-B14F-4D97-AF65-F5344CB8AC3E}">
        <p14:creationId xmlns:p14="http://schemas.microsoft.com/office/powerpoint/2010/main" val="19840064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BFDB7-7479-2D85-E1C5-D4119CDABE86}"/>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C0129001-B745-3421-4A7B-A073A46094EC}"/>
              </a:ext>
            </a:extLst>
          </p:cNvPr>
          <p:cNvSpPr>
            <a:spLocks noGrp="1"/>
          </p:cNvSpPr>
          <p:nvPr>
            <p:ph type="subTitle" idx="1"/>
          </p:nvPr>
        </p:nvSpPr>
        <p:spPr/>
        <p:txBody>
          <a:bodyPr/>
          <a:lstStyle/>
          <a:p>
            <a:endParaRPr lang="en-US"/>
          </a:p>
        </p:txBody>
      </p:sp>
      <mc:AlternateContent xmlns:mc="http://schemas.openxmlformats.org/markup-compatibility/2006">
        <mc:Choice xmlns:we="http://schemas.microsoft.com/office/webextensions/webextension/2010/11" xmlns:pca="http://schemas.microsoft.com/office/powerpoint/2013/contentapp" Requires="we pca">
          <p:graphicFrame>
            <p:nvGraphicFramePr>
              <p:cNvPr id="4" name="Add-in 3">
                <a:extLst>
                  <a:ext uri="{FF2B5EF4-FFF2-40B4-BE49-F238E27FC236}">
                    <a16:creationId xmlns:a16="http://schemas.microsoft.com/office/drawing/2014/main" id="{C94A2EA4-8854-AF6A-144A-F62E3072E206}"/>
                  </a:ext>
                </a:extLst>
              </p:cNvPr>
              <p:cNvGraphicFramePr>
                <a:graphicFrameLocks noGrp="1"/>
              </p:cNvGraphicFramePr>
              <p:nvPr/>
            </p:nvGraphicFramePr>
            <p:xfrm>
              <a:off x="0" y="0"/>
              <a:ext cx="12192000" cy="6858000"/>
            </p:xfrm>
            <a:graphic>
              <a:graphicData uri="http://schemas.microsoft.com/office/webextensions/webextension/2010/11">
                <we:webextensionref xmlns:we="http://schemas.microsoft.com/office/webextensions/webextension/2010/11" xmlns:r="http://schemas.openxmlformats.org/officeDocument/2006/relationships" r:id="rId4"/>
              </a:graphicData>
            </a:graphic>
          </p:graphicFrame>
        </mc:Choice>
        <mc:Fallback>
          <p:pic>
            <p:nvPicPr>
              <p:cNvPr id="4" name="Add-in 3">
                <a:extLst>
                  <a:ext uri="{FF2B5EF4-FFF2-40B4-BE49-F238E27FC236}">
                    <a16:creationId xmlns:a16="http://schemas.microsoft.com/office/drawing/2014/main" id="{C94A2EA4-8854-AF6A-144A-F62E3072E206}"/>
                  </a:ext>
                </a:extLst>
              </p:cNvPr>
              <p:cNvPicPr>
                <a:picLocks noGrp="1" noRot="1" noChangeAspect="1" noMove="1" noResize="1" noEditPoints="1" noAdjustHandles="1" noChangeArrowheads="1" noChangeShapeType="1"/>
              </p:cNvPicPr>
              <p:nvPr/>
            </p:nvPicPr>
            <p:blipFill>
              <a:blip r:embed="rId5"/>
              <a:stretch>
                <a:fillRect/>
              </a:stretch>
            </p:blipFill>
            <p:spPr>
              <a:xfrm>
                <a:off x="0" y="0"/>
                <a:ext cx="12192000" cy="6858000"/>
              </a:xfrm>
              <a:prstGeom prst="rect">
                <a:avLst/>
              </a:prstGeom>
            </p:spPr>
          </p:pic>
        </mc:Fallback>
      </mc:AlternateContent>
    </p:spTree>
    <p:custDataLst>
      <p:tags r:id="rId1"/>
    </p:custDataLst>
    <p:extLst>
      <p:ext uri="{BB962C8B-B14F-4D97-AF65-F5344CB8AC3E}">
        <p14:creationId xmlns:p14="http://schemas.microsoft.com/office/powerpoint/2010/main" val="294788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BFDB7-7479-2D85-E1C5-D4119CDABE86}"/>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C0129001-B745-3421-4A7B-A073A46094EC}"/>
              </a:ext>
            </a:extLst>
          </p:cNvPr>
          <p:cNvSpPr>
            <a:spLocks noGrp="1"/>
          </p:cNvSpPr>
          <p:nvPr>
            <p:ph type="subTitle" idx="1"/>
          </p:nvPr>
        </p:nvSpPr>
        <p:spPr/>
        <p:txBody>
          <a:bodyPr/>
          <a:lstStyle/>
          <a:p>
            <a:endParaRPr lang="en-US"/>
          </a:p>
        </p:txBody>
      </p:sp>
      <mc:AlternateContent xmlns:mc="http://schemas.openxmlformats.org/markup-compatibility/2006">
        <mc:Choice xmlns:we="http://schemas.microsoft.com/office/webextensions/webextension/2010/11" xmlns:pca="http://schemas.microsoft.com/office/powerpoint/2013/contentapp" Requires="we pca">
          <p:graphicFrame>
            <p:nvGraphicFramePr>
              <p:cNvPr id="4" name="Add-in 3">
                <a:extLst>
                  <a:ext uri="{FF2B5EF4-FFF2-40B4-BE49-F238E27FC236}">
                    <a16:creationId xmlns:a16="http://schemas.microsoft.com/office/drawing/2014/main" id="{C94A2EA4-8854-AF6A-144A-F62E3072E206}"/>
                  </a:ext>
                </a:extLst>
              </p:cNvPr>
              <p:cNvGraphicFramePr>
                <a:graphicFrameLocks noGrp="1"/>
              </p:cNvGraphicFramePr>
              <p:nvPr/>
            </p:nvGraphicFramePr>
            <p:xfrm>
              <a:off x="0" y="0"/>
              <a:ext cx="12192000" cy="6858000"/>
            </p:xfrm>
            <a:graphic>
              <a:graphicData uri="http://schemas.microsoft.com/office/webextensions/webextension/2010/11">
                <we:webextensionref xmlns:we="http://schemas.microsoft.com/office/webextensions/webextension/2010/11" xmlns:r="http://schemas.openxmlformats.org/officeDocument/2006/relationships" r:id="rId4"/>
              </a:graphicData>
            </a:graphic>
          </p:graphicFrame>
        </mc:Choice>
        <mc:Fallback>
          <p:pic>
            <p:nvPicPr>
              <p:cNvPr id="4" name="Add-in 3">
                <a:extLst>
                  <a:ext uri="{FF2B5EF4-FFF2-40B4-BE49-F238E27FC236}">
                    <a16:creationId xmlns:a16="http://schemas.microsoft.com/office/drawing/2014/main" id="{C94A2EA4-8854-AF6A-144A-F62E3072E206}"/>
                  </a:ext>
                </a:extLst>
              </p:cNvPr>
              <p:cNvPicPr>
                <a:picLocks noGrp="1" noRot="1" noChangeAspect="1" noMove="1" noResize="1" noEditPoints="1" noAdjustHandles="1" noChangeArrowheads="1" noChangeShapeType="1"/>
              </p:cNvPicPr>
              <p:nvPr/>
            </p:nvPicPr>
            <p:blipFill>
              <a:blip r:embed="rId5"/>
              <a:stretch>
                <a:fillRect/>
              </a:stretch>
            </p:blipFill>
            <p:spPr>
              <a:xfrm>
                <a:off x="0" y="0"/>
                <a:ext cx="12192000" cy="6858000"/>
              </a:xfrm>
              <a:prstGeom prst="rect">
                <a:avLst/>
              </a:prstGeom>
            </p:spPr>
          </p:pic>
        </mc:Fallback>
      </mc:AlternateContent>
    </p:spTree>
    <p:custDataLst>
      <p:tags r:id="rId1"/>
    </p:custDataLst>
    <p:extLst>
      <p:ext uri="{BB962C8B-B14F-4D97-AF65-F5344CB8AC3E}">
        <p14:creationId xmlns:p14="http://schemas.microsoft.com/office/powerpoint/2010/main" val="18141904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BFDB7-7479-2D85-E1C5-D4119CDABE86}"/>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C0129001-B745-3421-4A7B-A073A46094EC}"/>
              </a:ext>
            </a:extLst>
          </p:cNvPr>
          <p:cNvSpPr>
            <a:spLocks noGrp="1"/>
          </p:cNvSpPr>
          <p:nvPr>
            <p:ph type="subTitle" idx="1"/>
          </p:nvPr>
        </p:nvSpPr>
        <p:spPr/>
        <p:txBody>
          <a:bodyPr/>
          <a:lstStyle/>
          <a:p>
            <a:endParaRPr lang="en-US"/>
          </a:p>
        </p:txBody>
      </p:sp>
      <mc:AlternateContent xmlns:mc="http://schemas.openxmlformats.org/markup-compatibility/2006">
        <mc:Choice xmlns:we="http://schemas.microsoft.com/office/webextensions/webextension/2010/11" xmlns:pca="http://schemas.microsoft.com/office/powerpoint/2013/contentapp" Requires="we pca">
          <p:graphicFrame>
            <p:nvGraphicFramePr>
              <p:cNvPr id="4" name="Add-in 3">
                <a:extLst>
                  <a:ext uri="{FF2B5EF4-FFF2-40B4-BE49-F238E27FC236}">
                    <a16:creationId xmlns:a16="http://schemas.microsoft.com/office/drawing/2014/main" id="{C94A2EA4-8854-AF6A-144A-F62E3072E206}"/>
                  </a:ext>
                </a:extLst>
              </p:cNvPr>
              <p:cNvGraphicFramePr>
                <a:graphicFrameLocks noGrp="1"/>
              </p:cNvGraphicFramePr>
              <p:nvPr/>
            </p:nvGraphicFramePr>
            <p:xfrm>
              <a:off x="0" y="0"/>
              <a:ext cx="12192000" cy="6858000"/>
            </p:xfrm>
            <a:graphic>
              <a:graphicData uri="http://schemas.microsoft.com/office/webextensions/webextension/2010/11">
                <we:webextensionref xmlns:we="http://schemas.microsoft.com/office/webextensions/webextension/2010/11" xmlns:r="http://schemas.openxmlformats.org/officeDocument/2006/relationships" r:id="rId4"/>
              </a:graphicData>
            </a:graphic>
          </p:graphicFrame>
        </mc:Choice>
        <mc:Fallback>
          <p:pic>
            <p:nvPicPr>
              <p:cNvPr id="4" name="Add-in 3">
                <a:extLst>
                  <a:ext uri="{FF2B5EF4-FFF2-40B4-BE49-F238E27FC236}">
                    <a16:creationId xmlns:a16="http://schemas.microsoft.com/office/drawing/2014/main" id="{C94A2EA4-8854-AF6A-144A-F62E3072E206}"/>
                  </a:ext>
                </a:extLst>
              </p:cNvPr>
              <p:cNvPicPr>
                <a:picLocks noGrp="1" noRot="1" noChangeAspect="1" noMove="1" noResize="1" noEditPoints="1" noAdjustHandles="1" noChangeArrowheads="1" noChangeShapeType="1"/>
              </p:cNvPicPr>
              <p:nvPr/>
            </p:nvPicPr>
            <p:blipFill>
              <a:blip r:embed="rId5"/>
              <a:stretch>
                <a:fillRect/>
              </a:stretch>
            </p:blipFill>
            <p:spPr>
              <a:xfrm>
                <a:off x="0" y="0"/>
                <a:ext cx="12192000" cy="6858000"/>
              </a:xfrm>
              <a:prstGeom prst="rect">
                <a:avLst/>
              </a:prstGeom>
            </p:spPr>
          </p:pic>
        </mc:Fallback>
      </mc:AlternateContent>
    </p:spTree>
    <p:custDataLst>
      <p:tags r:id="rId1"/>
    </p:custDataLst>
    <p:extLst>
      <p:ext uri="{BB962C8B-B14F-4D97-AF65-F5344CB8AC3E}">
        <p14:creationId xmlns:p14="http://schemas.microsoft.com/office/powerpoint/2010/main" val="39214353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BFDB7-7479-2D85-E1C5-D4119CDABE86}"/>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C0129001-B745-3421-4A7B-A073A46094EC}"/>
              </a:ext>
            </a:extLst>
          </p:cNvPr>
          <p:cNvSpPr>
            <a:spLocks noGrp="1"/>
          </p:cNvSpPr>
          <p:nvPr>
            <p:ph type="subTitle" idx="1"/>
          </p:nvPr>
        </p:nvSpPr>
        <p:spPr/>
        <p:txBody>
          <a:bodyPr/>
          <a:lstStyle/>
          <a:p>
            <a:endParaRPr lang="en-US"/>
          </a:p>
        </p:txBody>
      </p:sp>
      <mc:AlternateContent xmlns:mc="http://schemas.openxmlformats.org/markup-compatibility/2006">
        <mc:Choice xmlns:we="http://schemas.microsoft.com/office/webextensions/webextension/2010/11" xmlns:pca="http://schemas.microsoft.com/office/powerpoint/2013/contentapp" Requires="we pca">
          <p:graphicFrame>
            <p:nvGraphicFramePr>
              <p:cNvPr id="4" name="Add-in 3">
                <a:extLst>
                  <a:ext uri="{FF2B5EF4-FFF2-40B4-BE49-F238E27FC236}">
                    <a16:creationId xmlns:a16="http://schemas.microsoft.com/office/drawing/2014/main" id="{C94A2EA4-8854-AF6A-144A-F62E3072E206}"/>
                  </a:ext>
                </a:extLst>
              </p:cNvPr>
              <p:cNvGraphicFramePr>
                <a:graphicFrameLocks noGrp="1"/>
              </p:cNvGraphicFramePr>
              <p:nvPr/>
            </p:nvGraphicFramePr>
            <p:xfrm>
              <a:off x="0" y="0"/>
              <a:ext cx="12192000" cy="6858000"/>
            </p:xfrm>
            <a:graphic>
              <a:graphicData uri="http://schemas.microsoft.com/office/webextensions/webextension/2010/11">
                <we:webextensionref xmlns:we="http://schemas.microsoft.com/office/webextensions/webextension/2010/11" xmlns:r="http://schemas.openxmlformats.org/officeDocument/2006/relationships" r:id="rId4"/>
              </a:graphicData>
            </a:graphic>
          </p:graphicFrame>
        </mc:Choice>
        <mc:Fallback>
          <p:pic>
            <p:nvPicPr>
              <p:cNvPr id="4" name="Add-in 3">
                <a:extLst>
                  <a:ext uri="{FF2B5EF4-FFF2-40B4-BE49-F238E27FC236}">
                    <a16:creationId xmlns:a16="http://schemas.microsoft.com/office/drawing/2014/main" id="{C94A2EA4-8854-AF6A-144A-F62E3072E206}"/>
                  </a:ext>
                </a:extLst>
              </p:cNvPr>
              <p:cNvPicPr>
                <a:picLocks noGrp="1" noRot="1" noChangeAspect="1" noMove="1" noResize="1" noEditPoints="1" noAdjustHandles="1" noChangeArrowheads="1" noChangeShapeType="1"/>
              </p:cNvPicPr>
              <p:nvPr/>
            </p:nvPicPr>
            <p:blipFill>
              <a:blip r:embed="rId5"/>
              <a:stretch>
                <a:fillRect/>
              </a:stretch>
            </p:blipFill>
            <p:spPr>
              <a:xfrm>
                <a:off x="0" y="0"/>
                <a:ext cx="12192000" cy="6858000"/>
              </a:xfrm>
              <a:prstGeom prst="rect">
                <a:avLst/>
              </a:prstGeom>
            </p:spPr>
          </p:pic>
        </mc:Fallback>
      </mc:AlternateContent>
    </p:spTree>
    <p:custDataLst>
      <p:tags r:id="rId1"/>
    </p:custDataLst>
    <p:extLst>
      <p:ext uri="{BB962C8B-B14F-4D97-AF65-F5344CB8AC3E}">
        <p14:creationId xmlns:p14="http://schemas.microsoft.com/office/powerpoint/2010/main" val="2102514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BFDB7-7479-2D85-E1C5-D4119CDABE86}"/>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C0129001-B745-3421-4A7B-A073A46094EC}"/>
              </a:ext>
            </a:extLst>
          </p:cNvPr>
          <p:cNvSpPr>
            <a:spLocks noGrp="1"/>
          </p:cNvSpPr>
          <p:nvPr>
            <p:ph type="subTitle" idx="1"/>
          </p:nvPr>
        </p:nvSpPr>
        <p:spPr/>
        <p:txBody>
          <a:bodyPr/>
          <a:lstStyle/>
          <a:p>
            <a:endParaRPr lang="en-US"/>
          </a:p>
        </p:txBody>
      </p:sp>
      <mc:AlternateContent xmlns:mc="http://schemas.openxmlformats.org/markup-compatibility/2006">
        <mc:Choice xmlns:we="http://schemas.microsoft.com/office/webextensions/webextension/2010/11" xmlns:pca="http://schemas.microsoft.com/office/powerpoint/2013/contentapp" Requires="we pca">
          <p:graphicFrame>
            <p:nvGraphicFramePr>
              <p:cNvPr id="4" name="Add-in 3">
                <a:extLst>
                  <a:ext uri="{FF2B5EF4-FFF2-40B4-BE49-F238E27FC236}">
                    <a16:creationId xmlns:a16="http://schemas.microsoft.com/office/drawing/2014/main" id="{C94A2EA4-8854-AF6A-144A-F62E3072E206}"/>
                  </a:ext>
                </a:extLst>
              </p:cNvPr>
              <p:cNvGraphicFramePr>
                <a:graphicFrameLocks noGrp="1"/>
              </p:cNvGraphicFramePr>
              <p:nvPr/>
            </p:nvGraphicFramePr>
            <p:xfrm>
              <a:off x="0" y="0"/>
              <a:ext cx="12192000" cy="6858000"/>
            </p:xfrm>
            <a:graphic>
              <a:graphicData uri="http://schemas.microsoft.com/office/webextensions/webextension/2010/11">
                <we:webextensionref xmlns:we="http://schemas.microsoft.com/office/webextensions/webextension/2010/11" xmlns:r="http://schemas.openxmlformats.org/officeDocument/2006/relationships" r:id="rId4"/>
              </a:graphicData>
            </a:graphic>
          </p:graphicFrame>
        </mc:Choice>
        <mc:Fallback>
          <p:pic>
            <p:nvPicPr>
              <p:cNvPr id="4" name="Add-in 3">
                <a:extLst>
                  <a:ext uri="{FF2B5EF4-FFF2-40B4-BE49-F238E27FC236}">
                    <a16:creationId xmlns:a16="http://schemas.microsoft.com/office/drawing/2014/main" id="{C94A2EA4-8854-AF6A-144A-F62E3072E206}"/>
                  </a:ext>
                </a:extLst>
              </p:cNvPr>
              <p:cNvPicPr>
                <a:picLocks noGrp="1" noRot="1" noChangeAspect="1" noMove="1" noResize="1" noEditPoints="1" noAdjustHandles="1" noChangeArrowheads="1" noChangeShapeType="1"/>
              </p:cNvPicPr>
              <p:nvPr/>
            </p:nvPicPr>
            <p:blipFill>
              <a:blip r:embed="rId5"/>
              <a:stretch>
                <a:fillRect/>
              </a:stretch>
            </p:blipFill>
            <p:spPr>
              <a:xfrm>
                <a:off x="0" y="0"/>
                <a:ext cx="12192000" cy="6858000"/>
              </a:xfrm>
              <a:prstGeom prst="rect">
                <a:avLst/>
              </a:prstGeom>
            </p:spPr>
          </p:pic>
        </mc:Fallback>
      </mc:AlternateContent>
    </p:spTree>
    <p:custDataLst>
      <p:tags r:id="rId1"/>
    </p:custDataLst>
    <p:extLst>
      <p:ext uri="{BB962C8B-B14F-4D97-AF65-F5344CB8AC3E}">
        <p14:creationId xmlns:p14="http://schemas.microsoft.com/office/powerpoint/2010/main" val="25727948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BFDB7-7479-2D85-E1C5-D4119CDABE86}"/>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C0129001-B745-3421-4A7B-A073A46094EC}"/>
              </a:ext>
            </a:extLst>
          </p:cNvPr>
          <p:cNvSpPr>
            <a:spLocks noGrp="1"/>
          </p:cNvSpPr>
          <p:nvPr>
            <p:ph type="subTitle" idx="1"/>
          </p:nvPr>
        </p:nvSpPr>
        <p:spPr/>
        <p:txBody>
          <a:bodyPr/>
          <a:lstStyle/>
          <a:p>
            <a:endParaRPr lang="en-US"/>
          </a:p>
        </p:txBody>
      </p:sp>
      <mc:AlternateContent xmlns:mc="http://schemas.openxmlformats.org/markup-compatibility/2006">
        <mc:Choice xmlns:we="http://schemas.microsoft.com/office/webextensions/webextension/2010/11" xmlns:pca="http://schemas.microsoft.com/office/powerpoint/2013/contentapp" Requires="we pca">
          <p:graphicFrame>
            <p:nvGraphicFramePr>
              <p:cNvPr id="4" name="Add-in 3">
                <a:extLst>
                  <a:ext uri="{FF2B5EF4-FFF2-40B4-BE49-F238E27FC236}">
                    <a16:creationId xmlns:a16="http://schemas.microsoft.com/office/drawing/2014/main" id="{C94A2EA4-8854-AF6A-144A-F62E3072E206}"/>
                  </a:ext>
                </a:extLst>
              </p:cNvPr>
              <p:cNvGraphicFramePr>
                <a:graphicFrameLocks noGrp="1"/>
              </p:cNvGraphicFramePr>
              <p:nvPr/>
            </p:nvGraphicFramePr>
            <p:xfrm>
              <a:off x="0" y="0"/>
              <a:ext cx="12192000" cy="6858000"/>
            </p:xfrm>
            <a:graphic>
              <a:graphicData uri="http://schemas.microsoft.com/office/webextensions/webextension/2010/11">
                <we:webextensionref xmlns:we="http://schemas.microsoft.com/office/webextensions/webextension/2010/11" xmlns:r="http://schemas.openxmlformats.org/officeDocument/2006/relationships" r:id="rId4"/>
              </a:graphicData>
            </a:graphic>
          </p:graphicFrame>
        </mc:Choice>
        <mc:Fallback>
          <p:pic>
            <p:nvPicPr>
              <p:cNvPr id="4" name="Add-in 3">
                <a:extLst>
                  <a:ext uri="{FF2B5EF4-FFF2-40B4-BE49-F238E27FC236}">
                    <a16:creationId xmlns:a16="http://schemas.microsoft.com/office/drawing/2014/main" id="{C94A2EA4-8854-AF6A-144A-F62E3072E206}"/>
                  </a:ext>
                </a:extLst>
              </p:cNvPr>
              <p:cNvPicPr>
                <a:picLocks noGrp="1" noRot="1" noChangeAspect="1" noMove="1" noResize="1" noEditPoints="1" noAdjustHandles="1" noChangeArrowheads="1" noChangeShapeType="1"/>
              </p:cNvPicPr>
              <p:nvPr/>
            </p:nvPicPr>
            <p:blipFill>
              <a:blip r:embed="rId5"/>
              <a:stretch>
                <a:fillRect/>
              </a:stretch>
            </p:blipFill>
            <p:spPr>
              <a:xfrm>
                <a:off x="0" y="0"/>
                <a:ext cx="12192000" cy="6858000"/>
              </a:xfrm>
              <a:prstGeom prst="rect">
                <a:avLst/>
              </a:prstGeom>
            </p:spPr>
          </p:pic>
        </mc:Fallback>
      </mc:AlternateContent>
    </p:spTree>
    <p:custDataLst>
      <p:tags r:id="rId1"/>
    </p:custDataLst>
    <p:extLst>
      <p:ext uri="{BB962C8B-B14F-4D97-AF65-F5344CB8AC3E}">
        <p14:creationId xmlns:p14="http://schemas.microsoft.com/office/powerpoint/2010/main" val="3811557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4483F-8E80-5EC8-F922-6391E9A3AFDE}"/>
              </a:ext>
            </a:extLst>
          </p:cNvPr>
          <p:cNvSpPr>
            <a:spLocks noGrp="1"/>
          </p:cNvSpPr>
          <p:nvPr>
            <p:ph type="title"/>
          </p:nvPr>
        </p:nvSpPr>
        <p:spPr/>
        <p:txBody>
          <a:bodyPr/>
          <a:lstStyle/>
          <a:p>
            <a:r>
              <a:rPr lang="en-US"/>
              <a:t>A Review of Normal Menstruation</a:t>
            </a:r>
          </a:p>
        </p:txBody>
      </p:sp>
      <p:sp>
        <p:nvSpPr>
          <p:cNvPr id="3" name="Text Placeholder 2">
            <a:extLst>
              <a:ext uri="{FF2B5EF4-FFF2-40B4-BE49-F238E27FC236}">
                <a16:creationId xmlns:a16="http://schemas.microsoft.com/office/drawing/2014/main" id="{2241C215-ACE9-6AE3-A82E-25BC74A61AAB}"/>
              </a:ext>
            </a:extLst>
          </p:cNvPr>
          <p:cNvSpPr>
            <a:spLocks noGrp="1"/>
          </p:cNvSpPr>
          <p:nvPr>
            <p:ph type="body" idx="1"/>
          </p:nvPr>
        </p:nvSpPr>
        <p:spPr/>
        <p:txBody>
          <a:bodyPr/>
          <a:lstStyle/>
          <a:p>
            <a:r>
              <a:rPr lang="en-US"/>
              <a:t>Sorry!</a:t>
            </a:r>
          </a:p>
        </p:txBody>
      </p:sp>
    </p:spTree>
    <p:extLst>
      <p:ext uri="{BB962C8B-B14F-4D97-AF65-F5344CB8AC3E}">
        <p14:creationId xmlns:p14="http://schemas.microsoft.com/office/powerpoint/2010/main" val="35011505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BFDB7-7479-2D85-E1C5-D4119CDABE86}"/>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C0129001-B745-3421-4A7B-A073A46094EC}"/>
              </a:ext>
            </a:extLst>
          </p:cNvPr>
          <p:cNvSpPr>
            <a:spLocks noGrp="1"/>
          </p:cNvSpPr>
          <p:nvPr>
            <p:ph type="subTitle" idx="1"/>
          </p:nvPr>
        </p:nvSpPr>
        <p:spPr/>
        <p:txBody>
          <a:bodyPr/>
          <a:lstStyle/>
          <a:p>
            <a:endParaRPr lang="en-US"/>
          </a:p>
        </p:txBody>
      </p:sp>
      <mc:AlternateContent xmlns:mc="http://schemas.openxmlformats.org/markup-compatibility/2006">
        <mc:Choice xmlns:we="http://schemas.microsoft.com/office/webextensions/webextension/2010/11" xmlns:pca="http://schemas.microsoft.com/office/powerpoint/2013/contentapp" Requires="we pca">
          <p:graphicFrame>
            <p:nvGraphicFramePr>
              <p:cNvPr id="4" name="Add-in 3">
                <a:extLst>
                  <a:ext uri="{FF2B5EF4-FFF2-40B4-BE49-F238E27FC236}">
                    <a16:creationId xmlns:a16="http://schemas.microsoft.com/office/drawing/2014/main" id="{C94A2EA4-8854-AF6A-144A-F62E3072E206}"/>
                  </a:ext>
                </a:extLst>
              </p:cNvPr>
              <p:cNvGraphicFramePr>
                <a:graphicFrameLocks noGrp="1"/>
              </p:cNvGraphicFramePr>
              <p:nvPr/>
            </p:nvGraphicFramePr>
            <p:xfrm>
              <a:off x="0" y="0"/>
              <a:ext cx="12192000" cy="6858000"/>
            </p:xfrm>
            <a:graphic>
              <a:graphicData uri="http://schemas.microsoft.com/office/webextensions/webextension/2010/11">
                <we:webextensionref xmlns:we="http://schemas.microsoft.com/office/webextensions/webextension/2010/11" xmlns:r="http://schemas.openxmlformats.org/officeDocument/2006/relationships" r:id="rId4"/>
              </a:graphicData>
            </a:graphic>
          </p:graphicFrame>
        </mc:Choice>
        <mc:Fallback>
          <p:pic>
            <p:nvPicPr>
              <p:cNvPr id="4" name="Add-in 3">
                <a:extLst>
                  <a:ext uri="{FF2B5EF4-FFF2-40B4-BE49-F238E27FC236}">
                    <a16:creationId xmlns:a16="http://schemas.microsoft.com/office/drawing/2014/main" id="{C94A2EA4-8854-AF6A-144A-F62E3072E206}"/>
                  </a:ext>
                </a:extLst>
              </p:cNvPr>
              <p:cNvPicPr>
                <a:picLocks noGrp="1" noRot="1" noChangeAspect="1" noMove="1" noResize="1" noEditPoints="1" noAdjustHandles="1" noChangeArrowheads="1" noChangeShapeType="1"/>
              </p:cNvPicPr>
              <p:nvPr/>
            </p:nvPicPr>
            <p:blipFill>
              <a:blip r:embed="rId5"/>
              <a:stretch>
                <a:fillRect/>
              </a:stretch>
            </p:blipFill>
            <p:spPr>
              <a:xfrm>
                <a:off x="0" y="0"/>
                <a:ext cx="12192000" cy="6858000"/>
              </a:xfrm>
              <a:prstGeom prst="rect">
                <a:avLst/>
              </a:prstGeom>
            </p:spPr>
          </p:pic>
        </mc:Fallback>
      </mc:AlternateContent>
    </p:spTree>
    <p:custDataLst>
      <p:tags r:id="rId1"/>
    </p:custDataLst>
    <p:extLst>
      <p:ext uri="{BB962C8B-B14F-4D97-AF65-F5344CB8AC3E}">
        <p14:creationId xmlns:p14="http://schemas.microsoft.com/office/powerpoint/2010/main" val="34090641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BFDB7-7479-2D85-E1C5-D4119CDABE86}"/>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C0129001-B745-3421-4A7B-A073A46094EC}"/>
              </a:ext>
            </a:extLst>
          </p:cNvPr>
          <p:cNvSpPr>
            <a:spLocks noGrp="1"/>
          </p:cNvSpPr>
          <p:nvPr>
            <p:ph type="subTitle" idx="1"/>
          </p:nvPr>
        </p:nvSpPr>
        <p:spPr/>
        <p:txBody>
          <a:bodyPr/>
          <a:lstStyle/>
          <a:p>
            <a:endParaRPr lang="en-US"/>
          </a:p>
        </p:txBody>
      </p:sp>
      <mc:AlternateContent xmlns:mc="http://schemas.openxmlformats.org/markup-compatibility/2006">
        <mc:Choice xmlns:we="http://schemas.microsoft.com/office/webextensions/webextension/2010/11" xmlns:pca="http://schemas.microsoft.com/office/powerpoint/2013/contentapp" Requires="we pca">
          <p:graphicFrame>
            <p:nvGraphicFramePr>
              <p:cNvPr id="4" name="Add-in 3">
                <a:extLst>
                  <a:ext uri="{FF2B5EF4-FFF2-40B4-BE49-F238E27FC236}">
                    <a16:creationId xmlns:a16="http://schemas.microsoft.com/office/drawing/2014/main" id="{C94A2EA4-8854-AF6A-144A-F62E3072E206}"/>
                  </a:ext>
                </a:extLst>
              </p:cNvPr>
              <p:cNvGraphicFramePr>
                <a:graphicFrameLocks noGrp="1"/>
              </p:cNvGraphicFramePr>
              <p:nvPr/>
            </p:nvGraphicFramePr>
            <p:xfrm>
              <a:off x="0" y="0"/>
              <a:ext cx="12192000" cy="6858000"/>
            </p:xfrm>
            <a:graphic>
              <a:graphicData uri="http://schemas.microsoft.com/office/webextensions/webextension/2010/11">
                <we:webextensionref xmlns:we="http://schemas.microsoft.com/office/webextensions/webextension/2010/11" xmlns:r="http://schemas.openxmlformats.org/officeDocument/2006/relationships" r:id="rId4"/>
              </a:graphicData>
            </a:graphic>
          </p:graphicFrame>
        </mc:Choice>
        <mc:Fallback>
          <p:pic>
            <p:nvPicPr>
              <p:cNvPr id="4" name="Add-in 3">
                <a:extLst>
                  <a:ext uri="{FF2B5EF4-FFF2-40B4-BE49-F238E27FC236}">
                    <a16:creationId xmlns:a16="http://schemas.microsoft.com/office/drawing/2014/main" id="{C94A2EA4-8854-AF6A-144A-F62E3072E206}"/>
                  </a:ext>
                </a:extLst>
              </p:cNvPr>
              <p:cNvPicPr>
                <a:picLocks noGrp="1" noRot="1" noChangeAspect="1" noMove="1" noResize="1" noEditPoints="1" noAdjustHandles="1" noChangeArrowheads="1" noChangeShapeType="1"/>
              </p:cNvPicPr>
              <p:nvPr/>
            </p:nvPicPr>
            <p:blipFill>
              <a:blip r:embed="rId5"/>
              <a:stretch>
                <a:fillRect/>
              </a:stretch>
            </p:blipFill>
            <p:spPr>
              <a:xfrm>
                <a:off x="0" y="0"/>
                <a:ext cx="12192000" cy="6858000"/>
              </a:xfrm>
              <a:prstGeom prst="rect">
                <a:avLst/>
              </a:prstGeom>
            </p:spPr>
          </p:pic>
        </mc:Fallback>
      </mc:AlternateContent>
    </p:spTree>
    <p:custDataLst>
      <p:tags r:id="rId1"/>
    </p:custDataLst>
    <p:extLst>
      <p:ext uri="{BB962C8B-B14F-4D97-AF65-F5344CB8AC3E}">
        <p14:creationId xmlns:p14="http://schemas.microsoft.com/office/powerpoint/2010/main" val="7011046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BFDB7-7479-2D85-E1C5-D4119CDABE86}"/>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C0129001-B745-3421-4A7B-A073A46094EC}"/>
              </a:ext>
            </a:extLst>
          </p:cNvPr>
          <p:cNvSpPr>
            <a:spLocks noGrp="1"/>
          </p:cNvSpPr>
          <p:nvPr>
            <p:ph type="subTitle" idx="1"/>
          </p:nvPr>
        </p:nvSpPr>
        <p:spPr/>
        <p:txBody>
          <a:bodyPr/>
          <a:lstStyle/>
          <a:p>
            <a:endParaRPr lang="en-US"/>
          </a:p>
        </p:txBody>
      </p:sp>
      <mc:AlternateContent xmlns:mc="http://schemas.openxmlformats.org/markup-compatibility/2006">
        <mc:Choice xmlns:we="http://schemas.microsoft.com/office/webextensions/webextension/2010/11" xmlns:pca="http://schemas.microsoft.com/office/powerpoint/2013/contentapp" Requires="we pca">
          <p:graphicFrame>
            <p:nvGraphicFramePr>
              <p:cNvPr id="4" name="Add-in 3">
                <a:extLst>
                  <a:ext uri="{FF2B5EF4-FFF2-40B4-BE49-F238E27FC236}">
                    <a16:creationId xmlns:a16="http://schemas.microsoft.com/office/drawing/2014/main" id="{C94A2EA4-8854-AF6A-144A-F62E3072E206}"/>
                  </a:ext>
                </a:extLst>
              </p:cNvPr>
              <p:cNvGraphicFramePr>
                <a:graphicFrameLocks noGrp="1"/>
              </p:cNvGraphicFramePr>
              <p:nvPr/>
            </p:nvGraphicFramePr>
            <p:xfrm>
              <a:off x="0" y="0"/>
              <a:ext cx="12192000" cy="6858000"/>
            </p:xfrm>
            <a:graphic>
              <a:graphicData uri="http://schemas.microsoft.com/office/webextensions/webextension/2010/11">
                <we:webextensionref xmlns:we="http://schemas.microsoft.com/office/webextensions/webextension/2010/11" xmlns:r="http://schemas.openxmlformats.org/officeDocument/2006/relationships" r:id="rId4"/>
              </a:graphicData>
            </a:graphic>
          </p:graphicFrame>
        </mc:Choice>
        <mc:Fallback>
          <p:pic>
            <p:nvPicPr>
              <p:cNvPr id="4" name="Add-in 3">
                <a:extLst>
                  <a:ext uri="{FF2B5EF4-FFF2-40B4-BE49-F238E27FC236}">
                    <a16:creationId xmlns:a16="http://schemas.microsoft.com/office/drawing/2014/main" id="{C94A2EA4-8854-AF6A-144A-F62E3072E206}"/>
                  </a:ext>
                </a:extLst>
              </p:cNvPr>
              <p:cNvPicPr>
                <a:picLocks noGrp="1" noRot="1" noChangeAspect="1" noMove="1" noResize="1" noEditPoints="1" noAdjustHandles="1" noChangeArrowheads="1" noChangeShapeType="1"/>
              </p:cNvPicPr>
              <p:nvPr/>
            </p:nvPicPr>
            <p:blipFill>
              <a:blip r:embed="rId5"/>
              <a:stretch>
                <a:fillRect/>
              </a:stretch>
            </p:blipFill>
            <p:spPr>
              <a:xfrm>
                <a:off x="0" y="0"/>
                <a:ext cx="12192000" cy="6858000"/>
              </a:xfrm>
              <a:prstGeom prst="rect">
                <a:avLst/>
              </a:prstGeom>
            </p:spPr>
          </p:pic>
        </mc:Fallback>
      </mc:AlternateContent>
    </p:spTree>
    <p:custDataLst>
      <p:tags r:id="rId1"/>
    </p:custDataLst>
    <p:extLst>
      <p:ext uri="{BB962C8B-B14F-4D97-AF65-F5344CB8AC3E}">
        <p14:creationId xmlns:p14="http://schemas.microsoft.com/office/powerpoint/2010/main" val="35603128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BFDB7-7479-2D85-E1C5-D4119CDABE86}"/>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C0129001-B745-3421-4A7B-A073A46094EC}"/>
              </a:ext>
            </a:extLst>
          </p:cNvPr>
          <p:cNvSpPr>
            <a:spLocks noGrp="1"/>
          </p:cNvSpPr>
          <p:nvPr>
            <p:ph type="subTitle" idx="1"/>
          </p:nvPr>
        </p:nvSpPr>
        <p:spPr/>
        <p:txBody>
          <a:bodyPr/>
          <a:lstStyle/>
          <a:p>
            <a:endParaRPr lang="en-US"/>
          </a:p>
        </p:txBody>
      </p:sp>
      <mc:AlternateContent xmlns:mc="http://schemas.openxmlformats.org/markup-compatibility/2006">
        <mc:Choice xmlns:we="http://schemas.microsoft.com/office/webextensions/webextension/2010/11" xmlns:pca="http://schemas.microsoft.com/office/powerpoint/2013/contentapp" Requires="we pca">
          <p:graphicFrame>
            <p:nvGraphicFramePr>
              <p:cNvPr id="4" name="Add-in 3">
                <a:extLst>
                  <a:ext uri="{FF2B5EF4-FFF2-40B4-BE49-F238E27FC236}">
                    <a16:creationId xmlns:a16="http://schemas.microsoft.com/office/drawing/2014/main" id="{C94A2EA4-8854-AF6A-144A-F62E3072E206}"/>
                  </a:ext>
                </a:extLst>
              </p:cNvPr>
              <p:cNvGraphicFramePr>
                <a:graphicFrameLocks noGrp="1"/>
              </p:cNvGraphicFramePr>
              <p:nvPr/>
            </p:nvGraphicFramePr>
            <p:xfrm>
              <a:off x="0" y="0"/>
              <a:ext cx="12192000" cy="6858000"/>
            </p:xfrm>
            <a:graphic>
              <a:graphicData uri="http://schemas.microsoft.com/office/webextensions/webextension/2010/11">
                <we:webextensionref xmlns:we="http://schemas.microsoft.com/office/webextensions/webextension/2010/11" xmlns:r="http://schemas.openxmlformats.org/officeDocument/2006/relationships" r:id="rId4"/>
              </a:graphicData>
            </a:graphic>
          </p:graphicFrame>
        </mc:Choice>
        <mc:Fallback>
          <p:pic>
            <p:nvPicPr>
              <p:cNvPr id="4" name="Add-in 3">
                <a:extLst>
                  <a:ext uri="{FF2B5EF4-FFF2-40B4-BE49-F238E27FC236}">
                    <a16:creationId xmlns:a16="http://schemas.microsoft.com/office/drawing/2014/main" id="{C94A2EA4-8854-AF6A-144A-F62E3072E206}"/>
                  </a:ext>
                </a:extLst>
              </p:cNvPr>
              <p:cNvPicPr>
                <a:picLocks noGrp="1" noRot="1" noChangeAspect="1" noMove="1" noResize="1" noEditPoints="1" noAdjustHandles="1" noChangeArrowheads="1" noChangeShapeType="1"/>
              </p:cNvPicPr>
              <p:nvPr/>
            </p:nvPicPr>
            <p:blipFill>
              <a:blip r:embed="rId5"/>
              <a:stretch>
                <a:fillRect/>
              </a:stretch>
            </p:blipFill>
            <p:spPr>
              <a:xfrm>
                <a:off x="0" y="0"/>
                <a:ext cx="12192000" cy="6858000"/>
              </a:xfrm>
              <a:prstGeom prst="rect">
                <a:avLst/>
              </a:prstGeom>
            </p:spPr>
          </p:pic>
        </mc:Fallback>
      </mc:AlternateContent>
    </p:spTree>
    <p:custDataLst>
      <p:tags r:id="rId1"/>
    </p:custDataLst>
    <p:extLst>
      <p:ext uri="{BB962C8B-B14F-4D97-AF65-F5344CB8AC3E}">
        <p14:creationId xmlns:p14="http://schemas.microsoft.com/office/powerpoint/2010/main" val="323003845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BFDB7-7479-2D85-E1C5-D4119CDABE86}"/>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C0129001-B745-3421-4A7B-A073A46094EC}"/>
              </a:ext>
            </a:extLst>
          </p:cNvPr>
          <p:cNvSpPr>
            <a:spLocks noGrp="1"/>
          </p:cNvSpPr>
          <p:nvPr>
            <p:ph type="subTitle" idx="1"/>
          </p:nvPr>
        </p:nvSpPr>
        <p:spPr/>
        <p:txBody>
          <a:bodyPr/>
          <a:lstStyle/>
          <a:p>
            <a:endParaRPr lang="en-US"/>
          </a:p>
        </p:txBody>
      </p:sp>
      <mc:AlternateContent xmlns:mc="http://schemas.openxmlformats.org/markup-compatibility/2006">
        <mc:Choice xmlns:we="http://schemas.microsoft.com/office/webextensions/webextension/2010/11" xmlns:pca="http://schemas.microsoft.com/office/powerpoint/2013/contentapp" Requires="we pca">
          <p:graphicFrame>
            <p:nvGraphicFramePr>
              <p:cNvPr id="4" name="Add-in 3">
                <a:extLst>
                  <a:ext uri="{FF2B5EF4-FFF2-40B4-BE49-F238E27FC236}">
                    <a16:creationId xmlns:a16="http://schemas.microsoft.com/office/drawing/2014/main" id="{C94A2EA4-8854-AF6A-144A-F62E3072E206}"/>
                  </a:ext>
                </a:extLst>
              </p:cNvPr>
              <p:cNvGraphicFramePr>
                <a:graphicFrameLocks noGrp="1"/>
              </p:cNvGraphicFramePr>
              <p:nvPr/>
            </p:nvGraphicFramePr>
            <p:xfrm>
              <a:off x="0" y="0"/>
              <a:ext cx="12192000" cy="6858000"/>
            </p:xfrm>
            <a:graphic>
              <a:graphicData uri="http://schemas.microsoft.com/office/webextensions/webextension/2010/11">
                <we:webextensionref xmlns:we="http://schemas.microsoft.com/office/webextensions/webextension/2010/11" xmlns:r="http://schemas.openxmlformats.org/officeDocument/2006/relationships" r:id="rId4"/>
              </a:graphicData>
            </a:graphic>
          </p:graphicFrame>
        </mc:Choice>
        <mc:Fallback>
          <p:pic>
            <p:nvPicPr>
              <p:cNvPr id="4" name="Add-in 3">
                <a:extLst>
                  <a:ext uri="{FF2B5EF4-FFF2-40B4-BE49-F238E27FC236}">
                    <a16:creationId xmlns:a16="http://schemas.microsoft.com/office/drawing/2014/main" id="{C94A2EA4-8854-AF6A-144A-F62E3072E206}"/>
                  </a:ext>
                </a:extLst>
              </p:cNvPr>
              <p:cNvPicPr>
                <a:picLocks noGrp="1" noRot="1" noChangeAspect="1" noMove="1" noResize="1" noEditPoints="1" noAdjustHandles="1" noChangeArrowheads="1" noChangeShapeType="1"/>
              </p:cNvPicPr>
              <p:nvPr/>
            </p:nvPicPr>
            <p:blipFill>
              <a:blip r:embed="rId5"/>
              <a:stretch>
                <a:fillRect/>
              </a:stretch>
            </p:blipFill>
            <p:spPr>
              <a:xfrm>
                <a:off x="0" y="0"/>
                <a:ext cx="12192000" cy="6858000"/>
              </a:xfrm>
              <a:prstGeom prst="rect">
                <a:avLst/>
              </a:prstGeom>
            </p:spPr>
          </p:pic>
        </mc:Fallback>
      </mc:AlternateContent>
    </p:spTree>
    <p:custDataLst>
      <p:tags r:id="rId1"/>
    </p:custDataLst>
    <p:extLst>
      <p:ext uri="{BB962C8B-B14F-4D97-AF65-F5344CB8AC3E}">
        <p14:creationId xmlns:p14="http://schemas.microsoft.com/office/powerpoint/2010/main" val="41433295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BFDB7-7479-2D85-E1C5-D4119CDABE86}"/>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C0129001-B745-3421-4A7B-A073A46094EC}"/>
              </a:ext>
            </a:extLst>
          </p:cNvPr>
          <p:cNvSpPr>
            <a:spLocks noGrp="1"/>
          </p:cNvSpPr>
          <p:nvPr>
            <p:ph type="subTitle" idx="1"/>
          </p:nvPr>
        </p:nvSpPr>
        <p:spPr/>
        <p:txBody>
          <a:bodyPr/>
          <a:lstStyle/>
          <a:p>
            <a:endParaRPr lang="en-US"/>
          </a:p>
        </p:txBody>
      </p:sp>
      <mc:AlternateContent xmlns:mc="http://schemas.openxmlformats.org/markup-compatibility/2006">
        <mc:Choice xmlns:we="http://schemas.microsoft.com/office/webextensions/webextension/2010/11" xmlns:pca="http://schemas.microsoft.com/office/powerpoint/2013/contentapp" Requires="we pca">
          <p:graphicFrame>
            <p:nvGraphicFramePr>
              <p:cNvPr id="4" name="Add-in 3">
                <a:extLst>
                  <a:ext uri="{FF2B5EF4-FFF2-40B4-BE49-F238E27FC236}">
                    <a16:creationId xmlns:a16="http://schemas.microsoft.com/office/drawing/2014/main" id="{C94A2EA4-8854-AF6A-144A-F62E3072E206}"/>
                  </a:ext>
                </a:extLst>
              </p:cNvPr>
              <p:cNvGraphicFramePr>
                <a:graphicFrameLocks noGrp="1"/>
              </p:cNvGraphicFramePr>
              <p:nvPr/>
            </p:nvGraphicFramePr>
            <p:xfrm>
              <a:off x="0" y="0"/>
              <a:ext cx="12192000" cy="6858000"/>
            </p:xfrm>
            <a:graphic>
              <a:graphicData uri="http://schemas.microsoft.com/office/webextensions/webextension/2010/11">
                <we:webextensionref xmlns:we="http://schemas.microsoft.com/office/webextensions/webextension/2010/11" xmlns:r="http://schemas.openxmlformats.org/officeDocument/2006/relationships" r:id="rId4"/>
              </a:graphicData>
            </a:graphic>
          </p:graphicFrame>
        </mc:Choice>
        <mc:Fallback>
          <p:pic>
            <p:nvPicPr>
              <p:cNvPr id="4" name="Add-in 3">
                <a:extLst>
                  <a:ext uri="{FF2B5EF4-FFF2-40B4-BE49-F238E27FC236}">
                    <a16:creationId xmlns:a16="http://schemas.microsoft.com/office/drawing/2014/main" id="{C94A2EA4-8854-AF6A-144A-F62E3072E206}"/>
                  </a:ext>
                </a:extLst>
              </p:cNvPr>
              <p:cNvPicPr>
                <a:picLocks noGrp="1" noRot="1" noChangeAspect="1" noMove="1" noResize="1" noEditPoints="1" noAdjustHandles="1" noChangeArrowheads="1" noChangeShapeType="1"/>
              </p:cNvPicPr>
              <p:nvPr/>
            </p:nvPicPr>
            <p:blipFill>
              <a:blip r:embed="rId5"/>
              <a:stretch>
                <a:fillRect/>
              </a:stretch>
            </p:blipFill>
            <p:spPr>
              <a:xfrm>
                <a:off x="0" y="0"/>
                <a:ext cx="12192000" cy="6858000"/>
              </a:xfrm>
              <a:prstGeom prst="rect">
                <a:avLst/>
              </a:prstGeom>
            </p:spPr>
          </p:pic>
        </mc:Fallback>
      </mc:AlternateContent>
    </p:spTree>
    <p:custDataLst>
      <p:tags r:id="rId1"/>
    </p:custDataLst>
    <p:extLst>
      <p:ext uri="{BB962C8B-B14F-4D97-AF65-F5344CB8AC3E}">
        <p14:creationId xmlns:p14="http://schemas.microsoft.com/office/powerpoint/2010/main" val="274627609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BFDB7-7479-2D85-E1C5-D4119CDABE86}"/>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C0129001-B745-3421-4A7B-A073A46094EC}"/>
              </a:ext>
            </a:extLst>
          </p:cNvPr>
          <p:cNvSpPr>
            <a:spLocks noGrp="1"/>
          </p:cNvSpPr>
          <p:nvPr>
            <p:ph type="subTitle" idx="1"/>
          </p:nvPr>
        </p:nvSpPr>
        <p:spPr/>
        <p:txBody>
          <a:bodyPr/>
          <a:lstStyle/>
          <a:p>
            <a:endParaRPr lang="en-US"/>
          </a:p>
        </p:txBody>
      </p:sp>
      <mc:AlternateContent xmlns:mc="http://schemas.openxmlformats.org/markup-compatibility/2006">
        <mc:Choice xmlns:we="http://schemas.microsoft.com/office/webextensions/webextension/2010/11" xmlns:pca="http://schemas.microsoft.com/office/powerpoint/2013/contentapp" Requires="we pca">
          <p:graphicFrame>
            <p:nvGraphicFramePr>
              <p:cNvPr id="4" name="Add-in 3">
                <a:extLst>
                  <a:ext uri="{FF2B5EF4-FFF2-40B4-BE49-F238E27FC236}">
                    <a16:creationId xmlns:a16="http://schemas.microsoft.com/office/drawing/2014/main" id="{C94A2EA4-8854-AF6A-144A-F62E3072E206}"/>
                  </a:ext>
                </a:extLst>
              </p:cNvPr>
              <p:cNvGraphicFramePr>
                <a:graphicFrameLocks noGrp="1"/>
              </p:cNvGraphicFramePr>
              <p:nvPr/>
            </p:nvGraphicFramePr>
            <p:xfrm>
              <a:off x="0" y="0"/>
              <a:ext cx="12192000" cy="6858000"/>
            </p:xfrm>
            <a:graphic>
              <a:graphicData uri="http://schemas.microsoft.com/office/webextensions/webextension/2010/11">
                <we:webextensionref xmlns:we="http://schemas.microsoft.com/office/webextensions/webextension/2010/11" xmlns:r="http://schemas.openxmlformats.org/officeDocument/2006/relationships" r:id="rId4"/>
              </a:graphicData>
            </a:graphic>
          </p:graphicFrame>
        </mc:Choice>
        <mc:Fallback>
          <p:pic>
            <p:nvPicPr>
              <p:cNvPr id="4" name="Add-in 3">
                <a:extLst>
                  <a:ext uri="{FF2B5EF4-FFF2-40B4-BE49-F238E27FC236}">
                    <a16:creationId xmlns:a16="http://schemas.microsoft.com/office/drawing/2014/main" id="{C94A2EA4-8854-AF6A-144A-F62E3072E206}"/>
                  </a:ext>
                </a:extLst>
              </p:cNvPr>
              <p:cNvPicPr>
                <a:picLocks noGrp="1" noRot="1" noChangeAspect="1" noMove="1" noResize="1" noEditPoints="1" noAdjustHandles="1" noChangeArrowheads="1" noChangeShapeType="1"/>
              </p:cNvPicPr>
              <p:nvPr/>
            </p:nvPicPr>
            <p:blipFill>
              <a:blip r:embed="rId5"/>
              <a:stretch>
                <a:fillRect/>
              </a:stretch>
            </p:blipFill>
            <p:spPr>
              <a:xfrm>
                <a:off x="0" y="0"/>
                <a:ext cx="12192000" cy="6858000"/>
              </a:xfrm>
              <a:prstGeom prst="rect">
                <a:avLst/>
              </a:prstGeom>
            </p:spPr>
          </p:pic>
        </mc:Fallback>
      </mc:AlternateContent>
    </p:spTree>
    <p:custDataLst>
      <p:tags r:id="rId1"/>
    </p:custDataLst>
    <p:extLst>
      <p:ext uri="{BB962C8B-B14F-4D97-AF65-F5344CB8AC3E}">
        <p14:creationId xmlns:p14="http://schemas.microsoft.com/office/powerpoint/2010/main" val="15126695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BFDB7-7479-2D85-E1C5-D4119CDABE86}"/>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C0129001-B745-3421-4A7B-A073A46094EC}"/>
              </a:ext>
            </a:extLst>
          </p:cNvPr>
          <p:cNvSpPr>
            <a:spLocks noGrp="1"/>
          </p:cNvSpPr>
          <p:nvPr>
            <p:ph type="subTitle" idx="1"/>
          </p:nvPr>
        </p:nvSpPr>
        <p:spPr/>
        <p:txBody>
          <a:bodyPr/>
          <a:lstStyle/>
          <a:p>
            <a:endParaRPr lang="en-US"/>
          </a:p>
        </p:txBody>
      </p:sp>
      <mc:AlternateContent xmlns:mc="http://schemas.openxmlformats.org/markup-compatibility/2006">
        <mc:Choice xmlns:we="http://schemas.microsoft.com/office/webextensions/webextension/2010/11" xmlns:pca="http://schemas.microsoft.com/office/powerpoint/2013/contentapp" Requires="we pca">
          <p:graphicFrame>
            <p:nvGraphicFramePr>
              <p:cNvPr id="4" name="Add-in 3">
                <a:extLst>
                  <a:ext uri="{FF2B5EF4-FFF2-40B4-BE49-F238E27FC236}">
                    <a16:creationId xmlns:a16="http://schemas.microsoft.com/office/drawing/2014/main" id="{C94A2EA4-8854-AF6A-144A-F62E3072E206}"/>
                  </a:ext>
                </a:extLst>
              </p:cNvPr>
              <p:cNvGraphicFramePr>
                <a:graphicFrameLocks noGrp="1"/>
              </p:cNvGraphicFramePr>
              <p:nvPr/>
            </p:nvGraphicFramePr>
            <p:xfrm>
              <a:off x="0" y="0"/>
              <a:ext cx="12192000" cy="6858000"/>
            </p:xfrm>
            <a:graphic>
              <a:graphicData uri="http://schemas.microsoft.com/office/webextensions/webextension/2010/11">
                <we:webextensionref xmlns:we="http://schemas.microsoft.com/office/webextensions/webextension/2010/11" xmlns:r="http://schemas.openxmlformats.org/officeDocument/2006/relationships" r:id="rId4"/>
              </a:graphicData>
            </a:graphic>
          </p:graphicFrame>
        </mc:Choice>
        <mc:Fallback>
          <p:pic>
            <p:nvPicPr>
              <p:cNvPr id="4" name="Add-in 3">
                <a:extLst>
                  <a:ext uri="{FF2B5EF4-FFF2-40B4-BE49-F238E27FC236}">
                    <a16:creationId xmlns:a16="http://schemas.microsoft.com/office/drawing/2014/main" id="{C94A2EA4-8854-AF6A-144A-F62E3072E206}"/>
                  </a:ext>
                </a:extLst>
              </p:cNvPr>
              <p:cNvPicPr>
                <a:picLocks noGrp="1" noRot="1" noChangeAspect="1" noMove="1" noResize="1" noEditPoints="1" noAdjustHandles="1" noChangeArrowheads="1" noChangeShapeType="1"/>
              </p:cNvPicPr>
              <p:nvPr/>
            </p:nvPicPr>
            <p:blipFill>
              <a:blip r:embed="rId5"/>
              <a:stretch>
                <a:fillRect/>
              </a:stretch>
            </p:blipFill>
            <p:spPr>
              <a:xfrm>
                <a:off x="0" y="0"/>
                <a:ext cx="12192000" cy="6858000"/>
              </a:xfrm>
              <a:prstGeom prst="rect">
                <a:avLst/>
              </a:prstGeom>
            </p:spPr>
          </p:pic>
        </mc:Fallback>
      </mc:AlternateContent>
    </p:spTree>
    <p:custDataLst>
      <p:tags r:id="rId1"/>
    </p:custDataLst>
    <p:extLst>
      <p:ext uri="{BB962C8B-B14F-4D97-AF65-F5344CB8AC3E}">
        <p14:creationId xmlns:p14="http://schemas.microsoft.com/office/powerpoint/2010/main" val="4709250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87757-02AC-AEF7-D428-B5E4BBE3B7A6}"/>
              </a:ext>
            </a:extLst>
          </p:cNvPr>
          <p:cNvSpPr>
            <a:spLocks noGrp="1"/>
          </p:cNvSpPr>
          <p:nvPr>
            <p:ph type="title"/>
          </p:nvPr>
        </p:nvSpPr>
        <p:spPr>
          <a:xfrm>
            <a:off x="1371600" y="685800"/>
            <a:ext cx="9601200" cy="789432"/>
          </a:xfrm>
        </p:spPr>
        <p:txBody>
          <a:bodyPr/>
          <a:lstStyle/>
          <a:p>
            <a:r>
              <a:rPr lang="en-US"/>
              <a:t>Normal Menstrual Cycle</a:t>
            </a:r>
          </a:p>
        </p:txBody>
      </p:sp>
      <p:sp>
        <p:nvSpPr>
          <p:cNvPr id="3" name="Content Placeholder 2">
            <a:extLst>
              <a:ext uri="{FF2B5EF4-FFF2-40B4-BE49-F238E27FC236}">
                <a16:creationId xmlns:a16="http://schemas.microsoft.com/office/drawing/2014/main" id="{E0D47ABB-70D0-7D6C-460E-578392214F7B}"/>
              </a:ext>
            </a:extLst>
          </p:cNvPr>
          <p:cNvSpPr>
            <a:spLocks noGrp="1"/>
          </p:cNvSpPr>
          <p:nvPr>
            <p:ph idx="1"/>
          </p:nvPr>
        </p:nvSpPr>
        <p:spPr>
          <a:xfrm>
            <a:off x="1371600" y="2255870"/>
            <a:ext cx="9601200" cy="4392168"/>
          </a:xfrm>
        </p:spPr>
        <p:txBody>
          <a:bodyPr>
            <a:normAutofit/>
          </a:bodyPr>
          <a:lstStyle/>
          <a:p>
            <a:r>
              <a:rPr lang="en-US" sz="2800"/>
              <a:t>Menarche: median age 12.43 years</a:t>
            </a:r>
          </a:p>
          <a:p>
            <a:r>
              <a:rPr lang="en-US" sz="2800"/>
              <a:t>Normal length of menstrual: 28 +/- 7 days</a:t>
            </a:r>
          </a:p>
          <a:p>
            <a:r>
              <a:rPr lang="en-US" sz="2800"/>
              <a:t>Normal menstrual flow: 4 - 8 days</a:t>
            </a:r>
          </a:p>
          <a:p>
            <a:r>
              <a:rPr lang="en-US" sz="2800"/>
              <a:t>First day of menses is designated cycle day 1</a:t>
            </a:r>
          </a:p>
          <a:p>
            <a:r>
              <a:rPr lang="en-US" sz="2800"/>
              <a:t>&lt;80 mL vaginal blood loss per cycle</a:t>
            </a:r>
          </a:p>
          <a:p>
            <a:endParaRPr lang="en-US" sz="2800"/>
          </a:p>
        </p:txBody>
      </p:sp>
    </p:spTree>
    <p:extLst>
      <p:ext uri="{BB962C8B-B14F-4D97-AF65-F5344CB8AC3E}">
        <p14:creationId xmlns:p14="http://schemas.microsoft.com/office/powerpoint/2010/main" val="20896764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D868099-6145-4BC0-A5EA-74BEF1776B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70FD88-8718-5D23-5D7E-8556F5720385}"/>
              </a:ext>
            </a:extLst>
          </p:cNvPr>
          <p:cNvSpPr>
            <a:spLocks noGrp="1"/>
          </p:cNvSpPr>
          <p:nvPr>
            <p:ph type="title"/>
          </p:nvPr>
        </p:nvSpPr>
        <p:spPr>
          <a:xfrm>
            <a:off x="8471424" y="1110882"/>
            <a:ext cx="3053039" cy="1060817"/>
          </a:xfrm>
        </p:spPr>
        <p:txBody>
          <a:bodyPr anchor="b">
            <a:normAutofit/>
          </a:bodyPr>
          <a:lstStyle/>
          <a:p>
            <a:pPr algn="ctr"/>
            <a:r>
              <a:rPr lang="en-US" sz="2800"/>
              <a:t>H-P-O AXIS</a:t>
            </a:r>
          </a:p>
        </p:txBody>
      </p:sp>
      <p:pic>
        <p:nvPicPr>
          <p:cNvPr id="5" name="Content Placeholder 4" descr="Diagram of a female reproductive system&#10;&#10;Description automatically generated">
            <a:extLst>
              <a:ext uri="{FF2B5EF4-FFF2-40B4-BE49-F238E27FC236}">
                <a16:creationId xmlns:a16="http://schemas.microsoft.com/office/drawing/2014/main" id="{DFBD2BA5-3F8C-F7B9-15AB-57D4026DFDA2}"/>
              </a:ext>
            </a:extLst>
          </p:cNvPr>
          <p:cNvPicPr>
            <a:picLocks noChangeAspect="1"/>
          </p:cNvPicPr>
          <p:nvPr/>
        </p:nvPicPr>
        <p:blipFill>
          <a:blip r:embed="rId3"/>
          <a:stretch>
            <a:fillRect/>
          </a:stretch>
        </p:blipFill>
        <p:spPr>
          <a:xfrm>
            <a:off x="555757" y="398686"/>
            <a:ext cx="6402255" cy="6060628"/>
          </a:xfrm>
          <a:prstGeom prst="rect">
            <a:avLst/>
          </a:prstGeom>
        </p:spPr>
      </p:pic>
      <p:sp>
        <p:nvSpPr>
          <p:cNvPr id="14" name="Freeform 6">
            <a:extLst>
              <a:ext uri="{FF2B5EF4-FFF2-40B4-BE49-F238E27FC236}">
                <a16:creationId xmlns:a16="http://schemas.microsoft.com/office/drawing/2014/main" id="{CC1026F7-DECB-49B4-A565-518BBA4454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983434" y="640080"/>
            <a:ext cx="2296028" cy="3674981"/>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en-US"/>
          </a:p>
        </p:txBody>
      </p:sp>
    </p:spTree>
    <p:extLst>
      <p:ext uri="{BB962C8B-B14F-4D97-AF65-F5344CB8AC3E}">
        <p14:creationId xmlns:p14="http://schemas.microsoft.com/office/powerpoint/2010/main" val="3793148450"/>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AA6EC888-B85F-410F-B430-06583E94B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2" name="Rectangle 31">
            <a:extLst>
              <a:ext uri="{FF2B5EF4-FFF2-40B4-BE49-F238E27FC236}">
                <a16:creationId xmlns:a16="http://schemas.microsoft.com/office/drawing/2014/main" id="{69805AF4-7989-43AB-9A60-14E3F851FB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457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E0036B63-B0EC-4AF3-95D3-2E2DCA25F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diagram of a human body&#10;&#10;Description automatically generated">
            <a:extLst>
              <a:ext uri="{FF2B5EF4-FFF2-40B4-BE49-F238E27FC236}">
                <a16:creationId xmlns:a16="http://schemas.microsoft.com/office/drawing/2014/main" id="{B61F3605-2D85-AA12-ADD2-F01D53AFC0DB}"/>
              </a:ext>
            </a:extLst>
          </p:cNvPr>
          <p:cNvPicPr>
            <a:picLocks noGrp="1" noChangeAspect="1"/>
          </p:cNvPicPr>
          <p:nvPr>
            <p:ph idx="1"/>
          </p:nvPr>
        </p:nvPicPr>
        <p:blipFill>
          <a:blip r:embed="rId3"/>
          <a:stretch>
            <a:fillRect/>
          </a:stretch>
        </p:blipFill>
        <p:spPr>
          <a:xfrm>
            <a:off x="1518680" y="479684"/>
            <a:ext cx="9154640" cy="5898068"/>
          </a:xfrm>
          <a:prstGeom prst="rect">
            <a:avLst/>
          </a:prstGeom>
        </p:spPr>
      </p:pic>
      <p:cxnSp>
        <p:nvCxnSpPr>
          <p:cNvPr id="6" name="Straight Arrow Connector 5">
            <a:extLst>
              <a:ext uri="{FF2B5EF4-FFF2-40B4-BE49-F238E27FC236}">
                <a16:creationId xmlns:a16="http://schemas.microsoft.com/office/drawing/2014/main" id="{D470CB8B-8DA3-76B5-F2D3-CA8FBD268EB2}"/>
              </a:ext>
            </a:extLst>
          </p:cNvPr>
          <p:cNvCxnSpPr/>
          <p:nvPr/>
        </p:nvCxnSpPr>
        <p:spPr>
          <a:xfrm flipV="1">
            <a:off x="3340608" y="2328672"/>
            <a:ext cx="0" cy="585216"/>
          </a:xfrm>
          <a:prstGeom prst="straightConnector1">
            <a:avLst/>
          </a:prstGeom>
          <a:ln>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7" name="TextBox 6">
            <a:extLst>
              <a:ext uri="{FF2B5EF4-FFF2-40B4-BE49-F238E27FC236}">
                <a16:creationId xmlns:a16="http://schemas.microsoft.com/office/drawing/2014/main" id="{2F66B14A-1641-E53C-363C-CA1BA49050B1}"/>
              </a:ext>
            </a:extLst>
          </p:cNvPr>
          <p:cNvSpPr txBox="1"/>
          <p:nvPr/>
        </p:nvSpPr>
        <p:spPr>
          <a:xfrm>
            <a:off x="1813712" y="6033752"/>
            <a:ext cx="6325948" cy="523220"/>
          </a:xfrm>
          <a:prstGeom prst="rect">
            <a:avLst/>
          </a:prstGeom>
          <a:noFill/>
        </p:spPr>
        <p:txBody>
          <a:bodyPr wrap="square" rtlCol="0">
            <a:spAutoFit/>
          </a:bodyPr>
          <a:lstStyle/>
          <a:p>
            <a:r>
              <a:rPr lang="en-US" sz="1400" err="1"/>
              <a:t>Schorge</a:t>
            </a:r>
            <a:r>
              <a:rPr lang="en-US" sz="1400"/>
              <a:t>, John O., ed. Williams gynecology. New York: McGraw-Hill Medical, 2008.</a:t>
            </a:r>
          </a:p>
          <a:p>
            <a:endParaRPr lang="en-US" sz="1400"/>
          </a:p>
        </p:txBody>
      </p:sp>
    </p:spTree>
    <p:extLst>
      <p:ext uri="{BB962C8B-B14F-4D97-AF65-F5344CB8AC3E}">
        <p14:creationId xmlns:p14="http://schemas.microsoft.com/office/powerpoint/2010/main" val="196698654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EMIS_QID" val="934065009"/>
</p:tagLst>
</file>

<file path=ppt/tags/tag10.xml><?xml version="1.0" encoding="utf-8"?>
<p:tagLst xmlns:a="http://schemas.openxmlformats.org/drawingml/2006/main" xmlns:r="http://schemas.openxmlformats.org/officeDocument/2006/relationships" xmlns:p="http://schemas.openxmlformats.org/presentationml/2006/main">
  <p:tag name="ARTEMIS_QID" val="934065076"/>
</p:tagLst>
</file>

<file path=ppt/tags/tag11.xml><?xml version="1.0" encoding="utf-8"?>
<p:tagLst xmlns:a="http://schemas.openxmlformats.org/drawingml/2006/main" xmlns:r="http://schemas.openxmlformats.org/officeDocument/2006/relationships" xmlns:p="http://schemas.openxmlformats.org/presentationml/2006/main">
  <p:tag name="ARTEMIS_QID" val="934065065"/>
</p:tagLst>
</file>

<file path=ppt/tags/tag12.xml><?xml version="1.0" encoding="utf-8"?>
<p:tagLst xmlns:a="http://schemas.openxmlformats.org/drawingml/2006/main" xmlns:r="http://schemas.openxmlformats.org/officeDocument/2006/relationships" xmlns:p="http://schemas.openxmlformats.org/presentationml/2006/main">
  <p:tag name="ARTEMIS_QID" val="934065078"/>
</p:tagLst>
</file>

<file path=ppt/tags/tag13.xml><?xml version="1.0" encoding="utf-8"?>
<p:tagLst xmlns:a="http://schemas.openxmlformats.org/drawingml/2006/main" xmlns:r="http://schemas.openxmlformats.org/officeDocument/2006/relationships" xmlns:p="http://schemas.openxmlformats.org/presentationml/2006/main">
  <p:tag name="ARTEMIS_QID" val="934065080"/>
</p:tagLst>
</file>

<file path=ppt/tags/tag14.xml><?xml version="1.0" encoding="utf-8"?>
<p:tagLst xmlns:a="http://schemas.openxmlformats.org/drawingml/2006/main" xmlns:r="http://schemas.openxmlformats.org/officeDocument/2006/relationships" xmlns:p="http://schemas.openxmlformats.org/presentationml/2006/main">
  <p:tag name="ARTEMIS_QID" val="934065081"/>
</p:tagLst>
</file>

<file path=ppt/tags/tag15.xml><?xml version="1.0" encoding="utf-8"?>
<p:tagLst xmlns:a="http://schemas.openxmlformats.org/drawingml/2006/main" xmlns:r="http://schemas.openxmlformats.org/officeDocument/2006/relationships" xmlns:p="http://schemas.openxmlformats.org/presentationml/2006/main">
  <p:tag name="ARTEMIS_QID" val="934068577"/>
</p:tagLst>
</file>

<file path=ppt/tags/tag16.xml><?xml version="1.0" encoding="utf-8"?>
<p:tagLst xmlns:a="http://schemas.openxmlformats.org/drawingml/2006/main" xmlns:r="http://schemas.openxmlformats.org/officeDocument/2006/relationships" xmlns:p="http://schemas.openxmlformats.org/presentationml/2006/main">
  <p:tag name="ARTEMIS_QID" val="934065083"/>
</p:tagLst>
</file>

<file path=ppt/tags/tag17.xml><?xml version="1.0" encoding="utf-8"?>
<p:tagLst xmlns:a="http://schemas.openxmlformats.org/drawingml/2006/main" xmlns:r="http://schemas.openxmlformats.org/officeDocument/2006/relationships" xmlns:p="http://schemas.openxmlformats.org/presentationml/2006/main">
  <p:tag name="ARTEMIS_QID" val="934065085"/>
</p:tagLst>
</file>

<file path=ppt/tags/tag18.xml><?xml version="1.0" encoding="utf-8"?>
<p:tagLst xmlns:a="http://schemas.openxmlformats.org/drawingml/2006/main" xmlns:r="http://schemas.openxmlformats.org/officeDocument/2006/relationships" xmlns:p="http://schemas.openxmlformats.org/presentationml/2006/main">
  <p:tag name="ARTEMIS_QID" val="934065086"/>
</p:tagLst>
</file>

<file path=ppt/tags/tag19.xml><?xml version="1.0" encoding="utf-8"?>
<p:tagLst xmlns:a="http://schemas.openxmlformats.org/drawingml/2006/main" xmlns:r="http://schemas.openxmlformats.org/officeDocument/2006/relationships" xmlns:p="http://schemas.openxmlformats.org/presentationml/2006/main">
  <p:tag name="ARTEMIS_QID" val="934068578"/>
</p:tagLst>
</file>

<file path=ppt/tags/tag2.xml><?xml version="1.0" encoding="utf-8"?>
<p:tagLst xmlns:a="http://schemas.openxmlformats.org/drawingml/2006/main" xmlns:r="http://schemas.openxmlformats.org/officeDocument/2006/relationships" xmlns:p="http://schemas.openxmlformats.org/presentationml/2006/main">
  <p:tag name="ARTEMIS_QID" val="934065062"/>
</p:tagLst>
</file>

<file path=ppt/tags/tag20.xml><?xml version="1.0" encoding="utf-8"?>
<p:tagLst xmlns:a="http://schemas.openxmlformats.org/drawingml/2006/main" xmlns:r="http://schemas.openxmlformats.org/officeDocument/2006/relationships" xmlns:p="http://schemas.openxmlformats.org/presentationml/2006/main">
  <p:tag name="ARTEMIS_QID" val="934065088"/>
</p:tagLst>
</file>

<file path=ppt/tags/tag21.xml><?xml version="1.0" encoding="utf-8"?>
<p:tagLst xmlns:a="http://schemas.openxmlformats.org/drawingml/2006/main" xmlns:r="http://schemas.openxmlformats.org/officeDocument/2006/relationships" xmlns:p="http://schemas.openxmlformats.org/presentationml/2006/main">
  <p:tag name="ARTEMIS_QID" val="934065072"/>
</p:tagLst>
</file>

<file path=ppt/tags/tag3.xml><?xml version="1.0" encoding="utf-8"?>
<p:tagLst xmlns:a="http://schemas.openxmlformats.org/drawingml/2006/main" xmlns:r="http://schemas.openxmlformats.org/officeDocument/2006/relationships" xmlns:p="http://schemas.openxmlformats.org/presentationml/2006/main">
  <p:tag name="ARTEMIS_QID" val="934065063"/>
</p:tagLst>
</file>

<file path=ppt/tags/tag4.xml><?xml version="1.0" encoding="utf-8"?>
<p:tagLst xmlns:a="http://schemas.openxmlformats.org/drawingml/2006/main" xmlns:r="http://schemas.openxmlformats.org/officeDocument/2006/relationships" xmlns:p="http://schemas.openxmlformats.org/presentationml/2006/main">
  <p:tag name="ARTEMIS_QID" val="934065064"/>
</p:tagLst>
</file>

<file path=ppt/tags/tag5.xml><?xml version="1.0" encoding="utf-8"?>
<p:tagLst xmlns:a="http://schemas.openxmlformats.org/drawingml/2006/main" xmlns:r="http://schemas.openxmlformats.org/officeDocument/2006/relationships" xmlns:p="http://schemas.openxmlformats.org/presentationml/2006/main">
  <p:tag name="ARTEMIS_QID" val="934065067"/>
</p:tagLst>
</file>

<file path=ppt/tags/tag6.xml><?xml version="1.0" encoding="utf-8"?>
<p:tagLst xmlns:a="http://schemas.openxmlformats.org/drawingml/2006/main" xmlns:r="http://schemas.openxmlformats.org/officeDocument/2006/relationships" xmlns:p="http://schemas.openxmlformats.org/presentationml/2006/main">
  <p:tag name="ARTEMIS_QID" val="934068584"/>
</p:tagLst>
</file>

<file path=ppt/tags/tag7.xml><?xml version="1.0" encoding="utf-8"?>
<p:tagLst xmlns:a="http://schemas.openxmlformats.org/drawingml/2006/main" xmlns:r="http://schemas.openxmlformats.org/officeDocument/2006/relationships" xmlns:p="http://schemas.openxmlformats.org/presentationml/2006/main">
  <p:tag name="ARTEMIS_QID" val="934065073"/>
</p:tagLst>
</file>

<file path=ppt/tags/tag8.xml><?xml version="1.0" encoding="utf-8"?>
<p:tagLst xmlns:a="http://schemas.openxmlformats.org/drawingml/2006/main" xmlns:r="http://schemas.openxmlformats.org/officeDocument/2006/relationships" xmlns:p="http://schemas.openxmlformats.org/presentationml/2006/main">
  <p:tag name="ARTEMIS_QID" val="934065075"/>
</p:tagLst>
</file>

<file path=ppt/tags/tag9.xml><?xml version="1.0" encoding="utf-8"?>
<p:tagLst xmlns:a="http://schemas.openxmlformats.org/drawingml/2006/main" xmlns:r="http://schemas.openxmlformats.org/officeDocument/2006/relationships" xmlns:p="http://schemas.openxmlformats.org/presentationml/2006/main">
  <p:tag name="ARTEMIS_QID" val="934068579"/>
</p:tagLst>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webextension1.xml.rels><?xml version="1.0" encoding="UTF-8" standalone="yes"?>
<Relationships xmlns="http://schemas.openxmlformats.org/package/2006/relationships"><Relationship Id="rId1" Type="http://schemas.openxmlformats.org/officeDocument/2006/relationships/image" Target="../media/image1.png"/></Relationships>
</file>

<file path=ppt/webextensions/_rels/webextension10.xml.rels><?xml version="1.0" encoding="UTF-8" standalone="yes"?>
<Relationships xmlns="http://schemas.openxmlformats.org/package/2006/relationships"><Relationship Id="rId1" Type="http://schemas.openxmlformats.org/officeDocument/2006/relationships/image" Target="../media/image23.png"/></Relationships>
</file>

<file path=ppt/webextensions/_rels/webextension11.xml.rels><?xml version="1.0" encoding="UTF-8" standalone="yes"?>
<Relationships xmlns="http://schemas.openxmlformats.org/package/2006/relationships"><Relationship Id="rId1" Type="http://schemas.openxmlformats.org/officeDocument/2006/relationships/image" Target="../media/image23.png"/></Relationships>
</file>

<file path=ppt/webextensions/_rels/webextension12.xml.rels><?xml version="1.0" encoding="UTF-8" standalone="yes"?>
<Relationships xmlns="http://schemas.openxmlformats.org/package/2006/relationships"><Relationship Id="rId1" Type="http://schemas.openxmlformats.org/officeDocument/2006/relationships/image" Target="../media/image23.png"/></Relationships>
</file>

<file path=ppt/webextensions/_rels/webextension13.xml.rels><?xml version="1.0" encoding="UTF-8" standalone="yes"?>
<Relationships xmlns="http://schemas.openxmlformats.org/package/2006/relationships"><Relationship Id="rId1" Type="http://schemas.openxmlformats.org/officeDocument/2006/relationships/image" Target="../media/image23.png"/></Relationships>
</file>

<file path=ppt/webextensions/_rels/webextension14.xml.rels><?xml version="1.0" encoding="UTF-8" standalone="yes"?>
<Relationships xmlns="http://schemas.openxmlformats.org/package/2006/relationships"><Relationship Id="rId1" Type="http://schemas.openxmlformats.org/officeDocument/2006/relationships/image" Target="../media/image23.png"/></Relationships>
</file>

<file path=ppt/webextensions/_rels/webextension15.xml.rels><?xml version="1.0" encoding="UTF-8" standalone="yes"?>
<Relationships xmlns="http://schemas.openxmlformats.org/package/2006/relationships"><Relationship Id="rId1" Type="http://schemas.openxmlformats.org/officeDocument/2006/relationships/image" Target="../media/image23.png"/></Relationships>
</file>

<file path=ppt/webextensions/_rels/webextension16.xml.rels><?xml version="1.0" encoding="UTF-8" standalone="yes"?>
<Relationships xmlns="http://schemas.openxmlformats.org/package/2006/relationships"><Relationship Id="rId1" Type="http://schemas.openxmlformats.org/officeDocument/2006/relationships/image" Target="../media/image23.png"/></Relationships>
</file>

<file path=ppt/webextensions/_rels/webextension17.xml.rels><?xml version="1.0" encoding="UTF-8" standalone="yes"?>
<Relationships xmlns="http://schemas.openxmlformats.org/package/2006/relationships"><Relationship Id="rId1" Type="http://schemas.openxmlformats.org/officeDocument/2006/relationships/image" Target="../media/image23.png"/></Relationships>
</file>

<file path=ppt/webextensions/_rels/webextension18.xml.rels><?xml version="1.0" encoding="UTF-8" standalone="yes"?>
<Relationships xmlns="http://schemas.openxmlformats.org/package/2006/relationships"><Relationship Id="rId1" Type="http://schemas.openxmlformats.org/officeDocument/2006/relationships/image" Target="../media/image23.png"/></Relationships>
</file>

<file path=ppt/webextensions/_rels/webextension19.xml.rels><?xml version="1.0" encoding="UTF-8" standalone="yes"?>
<Relationships xmlns="http://schemas.openxmlformats.org/package/2006/relationships"><Relationship Id="rId1" Type="http://schemas.openxmlformats.org/officeDocument/2006/relationships/image" Target="../media/image23.png"/></Relationships>
</file>

<file path=ppt/webextensions/_rels/webextension2.xml.rels><?xml version="1.0" encoding="UTF-8" standalone="yes"?>
<Relationships xmlns="http://schemas.openxmlformats.org/package/2006/relationships"><Relationship Id="rId1" Type="http://schemas.openxmlformats.org/officeDocument/2006/relationships/image" Target="../media/image22.png"/></Relationships>
</file>

<file path=ppt/webextensions/_rels/webextension20.xml.rels><?xml version="1.0" encoding="UTF-8" standalone="yes"?>
<Relationships xmlns="http://schemas.openxmlformats.org/package/2006/relationships"><Relationship Id="rId1" Type="http://schemas.openxmlformats.org/officeDocument/2006/relationships/image" Target="../media/image23.png"/></Relationships>
</file>

<file path=ppt/webextensions/_rels/webextension21.xml.rels><?xml version="1.0" encoding="UTF-8" standalone="yes"?>
<Relationships xmlns="http://schemas.openxmlformats.org/package/2006/relationships"><Relationship Id="rId1" Type="http://schemas.openxmlformats.org/officeDocument/2006/relationships/image" Target="../media/image23.png"/></Relationships>
</file>

<file path=ppt/webextensions/_rels/webextension3.xml.rels><?xml version="1.0" encoding="UTF-8" standalone="yes"?>
<Relationships xmlns="http://schemas.openxmlformats.org/package/2006/relationships"><Relationship Id="rId1" Type="http://schemas.openxmlformats.org/officeDocument/2006/relationships/image" Target="../media/image23.png"/></Relationships>
</file>

<file path=ppt/webextensions/_rels/webextension4.xml.rels><?xml version="1.0" encoding="UTF-8" standalone="yes"?>
<Relationships xmlns="http://schemas.openxmlformats.org/package/2006/relationships"><Relationship Id="rId1" Type="http://schemas.openxmlformats.org/officeDocument/2006/relationships/image" Target="../media/image23.png"/></Relationships>
</file>

<file path=ppt/webextensions/_rels/webextension5.xml.rels><?xml version="1.0" encoding="UTF-8" standalone="yes"?>
<Relationships xmlns="http://schemas.openxmlformats.org/package/2006/relationships"><Relationship Id="rId1" Type="http://schemas.openxmlformats.org/officeDocument/2006/relationships/image" Target="../media/image24.png"/></Relationships>
</file>

<file path=ppt/webextensions/_rels/webextension6.xml.rels><?xml version="1.0" encoding="UTF-8" standalone="yes"?>
<Relationships xmlns="http://schemas.openxmlformats.org/package/2006/relationships"><Relationship Id="rId1" Type="http://schemas.openxmlformats.org/officeDocument/2006/relationships/image" Target="../media/image25.png"/></Relationships>
</file>

<file path=ppt/webextensions/_rels/webextension7.xml.rels><?xml version="1.0" encoding="UTF-8" standalone="yes"?>
<Relationships xmlns="http://schemas.openxmlformats.org/package/2006/relationships"><Relationship Id="rId1" Type="http://schemas.openxmlformats.org/officeDocument/2006/relationships/image" Target="../media/image23.png"/></Relationships>
</file>

<file path=ppt/webextensions/_rels/webextension8.xml.rels><?xml version="1.0" encoding="UTF-8" standalone="yes"?>
<Relationships xmlns="http://schemas.openxmlformats.org/package/2006/relationships"><Relationship Id="rId1" Type="http://schemas.openxmlformats.org/officeDocument/2006/relationships/image" Target="../media/image23.png"/></Relationships>
</file>

<file path=ppt/webextensions/_rels/webextension9.xml.rels><?xml version="1.0" encoding="UTF-8" standalone="yes"?>
<Relationships xmlns="http://schemas.openxmlformats.org/package/2006/relationships"><Relationship Id="rId1" Type="http://schemas.openxmlformats.org/officeDocument/2006/relationships/image" Target="../media/image23.png"/></Relationships>
</file>

<file path=ppt/webextensions/webextension1.xml><?xml version="1.0" encoding="utf-8"?>
<we:webextension xmlns:we="http://schemas.microsoft.com/office/webextensions/webextension/2010/11" id="{DBAE3BC0-C7C5-E74E-B3B6-6DAB410307A1}">
  <we:reference id="wa200007799" version="1.0.2.0" store="en-US" storeType="OMEX"/>
  <we:alternateReferences/>
  <we:properties>
    <we:property name="persistedURL" value="&quot;https://slideware.pe.app/a/questions/934065009/edit&quot;"/>
  </we:properties>
  <we:bindings/>
  <we:snapshot xmlns:r="http://schemas.openxmlformats.org/officeDocument/2006/relationships" r:embed="rId1"/>
</we:webextension>
</file>

<file path=ppt/webextensions/webextension10.xml><?xml version="1.0" encoding="utf-8"?>
<we:webextension xmlns:we="http://schemas.microsoft.com/office/webextensions/webextension/2010/11" id="{DBAE3BC0-C7C5-E74E-B3B6-6DAB410307A1}">
  <we:reference id="wa200007799" version="1.0.2.0" store="en-US" storeType="OMEX"/>
  <we:alternateReferences/>
  <we:properties>
    <we:property name="persistedURL" value="&quot;https://slideware.pe.app/a/questions/934065076/edit&quot;"/>
  </we:properties>
  <we:bindings/>
  <we:snapshot xmlns:r="http://schemas.openxmlformats.org/officeDocument/2006/relationships" r:embed="rId1"/>
</we:webextension>
</file>

<file path=ppt/webextensions/webextension11.xml><?xml version="1.0" encoding="utf-8"?>
<we:webextension xmlns:we="http://schemas.microsoft.com/office/webextensions/webextension/2010/11" id="{DBAE3BC0-C7C5-E74E-B3B6-6DAB410307A1}">
  <we:reference id="wa200007799" version="1.0.2.0" store="en-US" storeType="OMEX"/>
  <we:alternateReferences/>
  <we:properties>
    <we:property name="persistedURL" value="&quot;https://slideware.pe.app/a/questions/934065065/edit&quot;"/>
  </we:properties>
  <we:bindings/>
  <we:snapshot xmlns:r="http://schemas.openxmlformats.org/officeDocument/2006/relationships" r:embed="rId1"/>
</we:webextension>
</file>

<file path=ppt/webextensions/webextension12.xml><?xml version="1.0" encoding="utf-8"?>
<we:webextension xmlns:we="http://schemas.microsoft.com/office/webextensions/webextension/2010/11" id="{DBAE3BC0-C7C5-E74E-B3B6-6DAB410307A1}">
  <we:reference id="wa200007799" version="1.0.2.0" store="en-US" storeType="OMEX"/>
  <we:alternateReferences/>
  <we:properties>
    <we:property name="persistedURL" value="&quot;https://slideware.pe.app/a/questions/934065078/edit&quot;"/>
  </we:properties>
  <we:bindings/>
  <we:snapshot xmlns:r="http://schemas.openxmlformats.org/officeDocument/2006/relationships" r:embed="rId1"/>
</we:webextension>
</file>

<file path=ppt/webextensions/webextension13.xml><?xml version="1.0" encoding="utf-8"?>
<we:webextension xmlns:we="http://schemas.microsoft.com/office/webextensions/webextension/2010/11" id="{DBAE3BC0-C7C5-E74E-B3B6-6DAB410307A1}">
  <we:reference id="wa200007799" version="1.0.2.0" store="en-US" storeType="OMEX"/>
  <we:alternateReferences/>
  <we:properties>
    <we:property name="persistedURL" value="&quot;https://slideware.pe.app/a/questions/934065080/edit&quot;"/>
  </we:properties>
  <we:bindings/>
  <we:snapshot xmlns:r="http://schemas.openxmlformats.org/officeDocument/2006/relationships" r:embed="rId1"/>
</we:webextension>
</file>

<file path=ppt/webextensions/webextension14.xml><?xml version="1.0" encoding="utf-8"?>
<we:webextension xmlns:we="http://schemas.microsoft.com/office/webextensions/webextension/2010/11" id="{DBAE3BC0-C7C5-E74E-B3B6-6DAB410307A1}">
  <we:reference id="wa200007799" version="1.0.2.0" store="en-US" storeType="OMEX"/>
  <we:alternateReferences/>
  <we:properties>
    <we:property name="persistedURL" value="&quot;https://slideware.pe.app/a/questions/934065081/edit&quot;"/>
  </we:properties>
  <we:bindings/>
  <we:snapshot xmlns:r="http://schemas.openxmlformats.org/officeDocument/2006/relationships" r:embed="rId1"/>
</we:webextension>
</file>

<file path=ppt/webextensions/webextension15.xml><?xml version="1.0" encoding="utf-8"?>
<we:webextension xmlns:we="http://schemas.microsoft.com/office/webextensions/webextension/2010/11" id="{DBAE3BC0-C7C5-E74E-B3B6-6DAB410307A1}">
  <we:reference id="wa200007799" version="1.0.2.0" store="en-US" storeType="OMEX"/>
  <we:alternateReferences/>
  <we:properties>
    <we:property name="persistedURL" value="&quot;https://slideware.pe.app/a/questions/934068577/edit&quot;"/>
  </we:properties>
  <we:bindings/>
  <we:snapshot xmlns:r="http://schemas.openxmlformats.org/officeDocument/2006/relationships" r:embed="rId1"/>
</we:webextension>
</file>

<file path=ppt/webextensions/webextension16.xml><?xml version="1.0" encoding="utf-8"?>
<we:webextension xmlns:we="http://schemas.microsoft.com/office/webextensions/webextension/2010/11" id="{DBAE3BC0-C7C5-E74E-B3B6-6DAB410307A1}">
  <we:reference id="wa200007799" version="1.0.2.0" store="en-US" storeType="OMEX"/>
  <we:alternateReferences/>
  <we:properties>
    <we:property name="persistedURL" value="&quot;https://slideware.pe.app/a/questions/934065083/edit&quot;"/>
  </we:properties>
  <we:bindings/>
  <we:snapshot xmlns:r="http://schemas.openxmlformats.org/officeDocument/2006/relationships" r:embed="rId1"/>
</we:webextension>
</file>

<file path=ppt/webextensions/webextension17.xml><?xml version="1.0" encoding="utf-8"?>
<we:webextension xmlns:we="http://schemas.microsoft.com/office/webextensions/webextension/2010/11" id="{DBAE3BC0-C7C5-E74E-B3B6-6DAB410307A1}">
  <we:reference id="wa200007799" version="1.0.2.0" store="en-US" storeType="OMEX"/>
  <we:alternateReferences/>
  <we:properties>
    <we:property name="persistedURL" value="&quot;https://slideware.pe.app/a/questions/934065085/edit&quot;"/>
  </we:properties>
  <we:bindings/>
  <we:snapshot xmlns:r="http://schemas.openxmlformats.org/officeDocument/2006/relationships" r:embed="rId1"/>
</we:webextension>
</file>

<file path=ppt/webextensions/webextension18.xml><?xml version="1.0" encoding="utf-8"?>
<we:webextension xmlns:we="http://schemas.microsoft.com/office/webextensions/webextension/2010/11" id="{DBAE3BC0-C7C5-E74E-B3B6-6DAB410307A1}">
  <we:reference id="wa200007799" version="1.0.2.0" store="en-US" storeType="OMEX"/>
  <we:alternateReferences/>
  <we:properties>
    <we:property name="persistedURL" value="&quot;https://slideware.pe.app/a/questions/934065086/edit&quot;"/>
  </we:properties>
  <we:bindings/>
  <we:snapshot xmlns:r="http://schemas.openxmlformats.org/officeDocument/2006/relationships" r:embed="rId1"/>
</we:webextension>
</file>

<file path=ppt/webextensions/webextension19.xml><?xml version="1.0" encoding="utf-8"?>
<we:webextension xmlns:we="http://schemas.microsoft.com/office/webextensions/webextension/2010/11" id="{DBAE3BC0-C7C5-E74E-B3B6-6DAB410307A1}">
  <we:reference id="wa200007799" version="1.0.2.0" store="en-US" storeType="OMEX"/>
  <we:alternateReferences/>
  <we:properties>
    <we:property name="persistedURL" value="&quot;https://slideware.pe.app/a/questions/934068578/edit&quot;"/>
  </we:properties>
  <we:bindings/>
  <we:snapshot xmlns:r="http://schemas.openxmlformats.org/officeDocument/2006/relationships" r:embed="rId1"/>
</we:webextension>
</file>

<file path=ppt/webextensions/webextension2.xml><?xml version="1.0" encoding="utf-8"?>
<we:webextension xmlns:we="http://schemas.microsoft.com/office/webextensions/webextension/2010/11" id="{DBAE3BC0-C7C5-E74E-B3B6-6DAB410307A1}">
  <we:reference id="wa200007799" version="1.0.2.0" store="en-US" storeType="OMEX"/>
  <we:alternateReferences/>
  <we:properties>
    <we:property name="persistedURL" value="&quot;https://slideware.pe.app/a/questions/934065062/edit&quot;"/>
  </we:properties>
  <we:bindings/>
  <we:snapshot xmlns:r="http://schemas.openxmlformats.org/officeDocument/2006/relationships" r:embed="rId1"/>
</we:webextension>
</file>

<file path=ppt/webextensions/webextension20.xml><?xml version="1.0" encoding="utf-8"?>
<we:webextension xmlns:we="http://schemas.microsoft.com/office/webextensions/webextension/2010/11" id="{DBAE3BC0-C7C5-E74E-B3B6-6DAB410307A1}">
  <we:reference id="wa200007799" version="1.0.2.0" store="en-US" storeType="OMEX"/>
  <we:alternateReferences/>
  <we:properties>
    <we:property name="persistedURL" value="&quot;https://slideware.pe.app/a/questions/934065088/edit&quot;"/>
  </we:properties>
  <we:bindings/>
  <we:snapshot xmlns:r="http://schemas.openxmlformats.org/officeDocument/2006/relationships" r:embed="rId1"/>
</we:webextension>
</file>

<file path=ppt/webextensions/webextension21.xml><?xml version="1.0" encoding="utf-8"?>
<we:webextension xmlns:we="http://schemas.microsoft.com/office/webextensions/webextension/2010/11" id="{DBAE3BC0-C7C5-E74E-B3B6-6DAB410307A1}">
  <we:reference id="wa200007799" version="1.0.2.0" store="en-US" storeType="OMEX"/>
  <we:alternateReferences/>
  <we:properties>
    <we:property name="persistedURL" value="&quot;https://slideware.pe.app/a/questions/934065072/edit&quot;"/>
  </we:properties>
  <we:bindings/>
  <we:snapshot xmlns:r="http://schemas.openxmlformats.org/officeDocument/2006/relationships" r:embed="rId1"/>
</we:webextension>
</file>

<file path=ppt/webextensions/webextension3.xml><?xml version="1.0" encoding="utf-8"?>
<we:webextension xmlns:we="http://schemas.microsoft.com/office/webextensions/webextension/2010/11" id="{DBAE3BC0-C7C5-E74E-B3B6-6DAB410307A1}">
  <we:reference id="wa200007799" version="1.0.2.0" store="en-US" storeType="OMEX"/>
  <we:alternateReferences/>
  <we:properties>
    <we:property name="persistedURL" value="&quot;https://slideware.pe.app/a/questions/934065063/edit&quot;"/>
  </we:properties>
  <we:bindings/>
  <we:snapshot xmlns:r="http://schemas.openxmlformats.org/officeDocument/2006/relationships" r:embed="rId1"/>
</we:webextension>
</file>

<file path=ppt/webextensions/webextension4.xml><?xml version="1.0" encoding="utf-8"?>
<we:webextension xmlns:we="http://schemas.microsoft.com/office/webextensions/webextension/2010/11" id="{DBAE3BC0-C7C5-E74E-B3B6-6DAB410307A1}">
  <we:reference id="wa200007799" version="1.0.2.0" store="en-US" storeType="OMEX"/>
  <we:alternateReferences/>
  <we:properties>
    <we:property name="persistedURL" value="&quot;https://slideware.pe.app/a/questions/934065064/edit&quot;"/>
  </we:properties>
  <we:bindings/>
  <we:snapshot xmlns:r="http://schemas.openxmlformats.org/officeDocument/2006/relationships" r:embed="rId1"/>
</we:webextension>
</file>

<file path=ppt/webextensions/webextension5.xml><?xml version="1.0" encoding="utf-8"?>
<we:webextension xmlns:we="http://schemas.microsoft.com/office/webextensions/webextension/2010/11" id="{DBAE3BC0-C7C5-E74E-B3B6-6DAB410307A1}">
  <we:reference id="wa200007799" version="1.0.2.0" store="en-US" storeType="OMEX"/>
  <we:alternateReferences/>
  <we:properties>
    <we:property name="persistedURL" value="&quot;https://slideware.pe.app/a/questions/934065067/edit&quot;"/>
  </we:properties>
  <we:bindings/>
  <we:snapshot xmlns:r="http://schemas.openxmlformats.org/officeDocument/2006/relationships" r:embed="rId1"/>
</we:webextension>
</file>

<file path=ppt/webextensions/webextension6.xml><?xml version="1.0" encoding="utf-8"?>
<we:webextension xmlns:we="http://schemas.microsoft.com/office/webextensions/webextension/2010/11" id="{DBAE3BC0-C7C5-E74E-B3B6-6DAB410307A1}">
  <we:reference id="wa200007799" version="1.0.2.0" store="en-US" storeType="OMEX"/>
  <we:alternateReferences/>
  <we:properties>
    <we:property name="persistedURL" value="&quot;https://slideware.pe.app/a/questions/934068584/edit&quot;"/>
  </we:properties>
  <we:bindings/>
  <we:snapshot xmlns:r="http://schemas.openxmlformats.org/officeDocument/2006/relationships" r:embed="rId1"/>
</we:webextension>
</file>

<file path=ppt/webextensions/webextension7.xml><?xml version="1.0" encoding="utf-8"?>
<we:webextension xmlns:we="http://schemas.microsoft.com/office/webextensions/webextension/2010/11" id="{DBAE3BC0-C7C5-E74E-B3B6-6DAB410307A1}">
  <we:reference id="wa200007799" version="1.0.2.0" store="en-US" storeType="OMEX"/>
  <we:alternateReferences/>
  <we:properties>
    <we:property name="persistedURL" value="&quot;https://slideware.pe.app/a/questions/934065073/edit&quot;"/>
  </we:properties>
  <we:bindings/>
  <we:snapshot xmlns:r="http://schemas.openxmlformats.org/officeDocument/2006/relationships" r:embed="rId1"/>
</we:webextension>
</file>

<file path=ppt/webextensions/webextension8.xml><?xml version="1.0" encoding="utf-8"?>
<we:webextension xmlns:we="http://schemas.microsoft.com/office/webextensions/webextension/2010/11" id="{DBAE3BC0-C7C5-E74E-B3B6-6DAB410307A1}">
  <we:reference id="wa200007799" version="1.0.2.0" store="en-US" storeType="OMEX"/>
  <we:alternateReferences/>
  <we:properties>
    <we:property name="persistedURL" value="&quot;https://slideware.pe.app/a/questions/934065075/edit&quot;"/>
  </we:properties>
  <we:bindings/>
  <we:snapshot xmlns:r="http://schemas.openxmlformats.org/officeDocument/2006/relationships" r:embed="rId1"/>
</we:webextension>
</file>

<file path=ppt/webextensions/webextension9.xml><?xml version="1.0" encoding="utf-8"?>
<we:webextension xmlns:we="http://schemas.microsoft.com/office/webextensions/webextension/2010/11" id="{DBAE3BC0-C7C5-E74E-B3B6-6DAB410307A1}">
  <we:reference id="wa200007799" version="1.0.2.0" store="en-US" storeType="OMEX"/>
  <we:alternateReferences/>
  <we:properties>
    <we:property name="persistedURL" value="&quot;https://slideware.pe.app/a/questions/934068579/edit&quot;"/>
  </we:properties>
  <we:bindings/>
  <we:snapshot xmlns:r="http://schemas.openxmlformats.org/officeDocument/2006/relationships" r:embed="rId1"/>
</we:webextension>
</file>

<file path=docMetadata/LabelInfo.xml><?xml version="1.0" encoding="utf-8"?>
<clbl:labelList xmlns:clbl="http://schemas.microsoft.com/office/2020/mipLabelMetadata">
  <clbl:label id="{4e77fabd-40e5-4335-9d12-298222ec242f}" enabled="1" method="Privileged" siteId="{adeadcd2-3aaf-4835-b273-1ebe8a7726f1}" removed="0"/>
</clbl:labelList>
</file>

<file path=docProps/app.xml><?xml version="1.0" encoding="utf-8"?>
<Properties xmlns="http://schemas.openxmlformats.org/officeDocument/2006/extended-properties" xmlns:vt="http://schemas.openxmlformats.org/officeDocument/2006/docPropsVTypes">
  <Template>Crop</Template>
  <TotalTime>0</TotalTime>
  <Words>6287</Words>
  <Application>Microsoft Macintosh PowerPoint</Application>
  <PresentationFormat>Widescreen</PresentationFormat>
  <Paragraphs>526</Paragraphs>
  <Slides>67</Slides>
  <Notes>59</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67</vt:i4>
      </vt:variant>
    </vt:vector>
  </HeadingPairs>
  <TitlesOfParts>
    <vt:vector size="81" baseType="lpstr">
      <vt:lpstr>AGaramondPro</vt:lpstr>
      <vt:lpstr>Arial</vt:lpstr>
      <vt:lpstr>Calibri</vt:lpstr>
      <vt:lpstr>Cambria</vt:lpstr>
      <vt:lpstr>Franklin Gothic Book</vt:lpstr>
      <vt:lpstr>GillSansMT</vt:lpstr>
      <vt:lpstr>Helvetica</vt:lpstr>
      <vt:lpstr>Mulish</vt:lpstr>
      <vt:lpstr>Roboto</vt:lpstr>
      <vt:lpstr>Times</vt:lpstr>
      <vt:lpstr>Times New Roman</vt:lpstr>
      <vt:lpstr>Verdana</vt:lpstr>
      <vt:lpstr>Wingdings</vt:lpstr>
      <vt:lpstr>Crop</vt:lpstr>
      <vt:lpstr>Female Infertility with Special Focus on PCOS</vt:lpstr>
      <vt:lpstr>Financial Disclosure</vt:lpstr>
      <vt:lpstr>Objectives</vt:lpstr>
      <vt:lpstr>Outline</vt:lpstr>
      <vt:lpstr>PowerPoint Presentation</vt:lpstr>
      <vt:lpstr>A Review of Normal Menstruation</vt:lpstr>
      <vt:lpstr>Normal Menstrual Cycle</vt:lpstr>
      <vt:lpstr>H-P-O AXIS</vt:lpstr>
      <vt:lpstr>PowerPoint Presentation</vt:lpstr>
      <vt:lpstr>PowerPoint Presentation</vt:lpstr>
      <vt:lpstr>PowerPoint Presentation</vt:lpstr>
      <vt:lpstr>Important Take Aways</vt:lpstr>
      <vt:lpstr>PowerPoint Presentation</vt:lpstr>
      <vt:lpstr>Overview of Infertility</vt:lpstr>
      <vt:lpstr>Definition of Infertility</vt:lpstr>
      <vt:lpstr>Pregnancy Over Time without Treatment</vt:lpstr>
      <vt:lpstr>Causes of Female Infertility: The 4 Main Categories</vt:lpstr>
      <vt:lpstr>Causes of Infertility by the Numbers</vt:lpstr>
      <vt:lpstr>Causes of Infertility: Diminished Ovarian Reserve</vt:lpstr>
      <vt:lpstr>Reproductive Potential by Age</vt:lpstr>
      <vt:lpstr>Causes of Infertility: Anatomical   Tubal Factor</vt:lpstr>
      <vt:lpstr>Causes of Infertility: Anatomical Uterine Factors</vt:lpstr>
      <vt:lpstr>Causes of Infertility: Ovulatory Dysfunction</vt:lpstr>
      <vt:lpstr>Causes of Infertility: Ovulatory Dysfunction</vt:lpstr>
      <vt:lpstr>Causes of Infertility: Ovulatory Dysfunction</vt:lpstr>
      <vt:lpstr>Determine the Cause of Infertility:  The H&amp;P Can Guide You </vt:lpstr>
      <vt:lpstr>Determining the Cause of Infertility The H&amp;P Can Guide You</vt:lpstr>
      <vt:lpstr>Determining the Cause of Infertility The H&amp;P Can Guide You</vt:lpstr>
      <vt:lpstr>Infertility Evaluation: #1 Rule</vt:lpstr>
      <vt:lpstr>PowerPoint Presentation</vt:lpstr>
      <vt:lpstr>Ovulatory Dysfunction: Polycystic Ovary Syndrome</vt:lpstr>
      <vt:lpstr>PCOS: General Points</vt:lpstr>
      <vt:lpstr>Polycystic Ovary Syndrome Definition - The Rotterdam Criterion </vt:lpstr>
      <vt:lpstr>PowerPoint Presentation</vt:lpstr>
      <vt:lpstr>PCOS: Presenting features</vt:lpstr>
      <vt:lpstr>PCOS: Biochemical Evidence of Hyperandrogenism</vt:lpstr>
      <vt:lpstr>String of Pearls sign</vt:lpstr>
      <vt:lpstr>PCOS: Testing Used to Exclude Other Diagnoses</vt:lpstr>
      <vt:lpstr>PCOS: Treatment of Infertility</vt:lpstr>
      <vt:lpstr>PCOS: Treatment of Infertility</vt:lpstr>
      <vt:lpstr>PCOS: Not Planning on Conceiving </vt:lpstr>
      <vt:lpstr>Selecting the Best Progestin To Use in PCOS</vt:lpstr>
      <vt:lpstr>PCOS: Not Planning on Conceiving </vt:lpstr>
      <vt:lpstr>PCOS: Long Term Health Consequences</vt:lpstr>
      <vt:lpstr>PowerPoint Presentation</vt:lpstr>
      <vt:lpstr>References</vt:lpstr>
      <vt:lpstr>PCOS &amp; Infertility competition time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Mostajeran, Kathy</dc:creator>
  <cp:lastModifiedBy>Kathy Mostajeran</cp:lastModifiedBy>
  <cp:revision>1</cp:revision>
  <dcterms:created xsi:type="dcterms:W3CDTF">2024-02-06T19:31:39Z</dcterms:created>
  <dcterms:modified xsi:type="dcterms:W3CDTF">2026-02-03T04:31:43Z</dcterms:modified>
</cp:coreProperties>
</file>