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36" r:id="rId3"/>
    <p:sldId id="338" r:id="rId4"/>
    <p:sldId id="351" r:id="rId5"/>
    <p:sldId id="376" r:id="rId6"/>
    <p:sldId id="277" r:id="rId7"/>
    <p:sldId id="388" r:id="rId8"/>
    <p:sldId id="405" r:id="rId9"/>
    <p:sldId id="389" r:id="rId10"/>
    <p:sldId id="421" r:id="rId11"/>
    <p:sldId id="333" r:id="rId12"/>
    <p:sldId id="335" r:id="rId13"/>
    <p:sldId id="387" r:id="rId14"/>
    <p:sldId id="279" r:id="rId15"/>
    <p:sldId id="324" r:id="rId16"/>
    <p:sldId id="422" r:id="rId17"/>
    <p:sldId id="325" r:id="rId18"/>
    <p:sldId id="326" r:id="rId19"/>
    <p:sldId id="285" r:id="rId20"/>
    <p:sldId id="327" r:id="rId21"/>
    <p:sldId id="386" r:id="rId22"/>
    <p:sldId id="383" r:id="rId23"/>
    <p:sldId id="420" r:id="rId24"/>
    <p:sldId id="380" r:id="rId25"/>
    <p:sldId id="381" r:id="rId26"/>
    <p:sldId id="334" r:id="rId27"/>
    <p:sldId id="410" r:id="rId28"/>
    <p:sldId id="411" r:id="rId29"/>
    <p:sldId id="412" r:id="rId30"/>
    <p:sldId id="413" r:id="rId31"/>
    <p:sldId id="345" r:id="rId32"/>
    <p:sldId id="384" r:id="rId33"/>
    <p:sldId id="416" r:id="rId34"/>
    <p:sldId id="346" r:id="rId35"/>
    <p:sldId id="350" r:id="rId36"/>
    <p:sldId id="395" r:id="rId37"/>
    <p:sldId id="397" r:id="rId38"/>
    <p:sldId id="396" r:id="rId39"/>
    <p:sldId id="417" r:id="rId40"/>
    <p:sldId id="398" r:id="rId41"/>
    <p:sldId id="330" r:id="rId42"/>
    <p:sldId id="399" r:id="rId43"/>
    <p:sldId id="418" r:id="rId44"/>
    <p:sldId id="400" r:id="rId45"/>
    <p:sldId id="344" r:id="rId46"/>
    <p:sldId id="378" r:id="rId47"/>
    <p:sldId id="392" r:id="rId48"/>
    <p:sldId id="407" r:id="rId49"/>
    <p:sldId id="408" r:id="rId50"/>
    <p:sldId id="409" r:id="rId51"/>
    <p:sldId id="414" r:id="rId52"/>
    <p:sldId id="423" r:id="rId53"/>
    <p:sldId id="425" r:id="rId54"/>
    <p:sldId id="424" r:id="rId55"/>
    <p:sldId id="39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39" autoAdjust="0"/>
    <p:restoredTop sz="91347" autoAdjust="0"/>
  </p:normalViewPr>
  <p:slideViewPr>
    <p:cSldViewPr>
      <p:cViewPr varScale="1">
        <p:scale>
          <a:sx n="190" d="100"/>
          <a:sy n="190" d="100"/>
        </p:scale>
        <p:origin x="3776" y="200"/>
      </p:cViewPr>
      <p:guideLst>
        <p:guide orient="horz" pos="2160"/>
        <p:guide pos="2880"/>
      </p:guideLst>
    </p:cSldViewPr>
  </p:slideViewPr>
  <p:outlineViewPr>
    <p:cViewPr>
      <p:scale>
        <a:sx n="33" d="100"/>
        <a:sy n="33" d="100"/>
      </p:scale>
      <p:origin x="48" y="3339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60E27-4AB5-4951-86A4-8E577314E8A5}" type="datetimeFigureOut">
              <a:rPr lang="en-US" smtClean="0"/>
              <a:t>1/16/23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A8C065-DC25-4BF6-A341-C624E9139A5B}" type="slidenum">
              <a:rPr lang="en-US" smtClean="0"/>
              <a:t>‹#›</a:t>
            </a:fld>
            <a:endParaRPr lang="en-US"/>
          </a:p>
        </p:txBody>
      </p:sp>
    </p:spTree>
    <p:extLst>
      <p:ext uri="{BB962C8B-B14F-4D97-AF65-F5344CB8AC3E}">
        <p14:creationId xmlns:p14="http://schemas.microsoft.com/office/powerpoint/2010/main" val="1647747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small amounts of K+ are lost each day in stool (5 to 10 </a:t>
            </a:r>
            <a:r>
              <a:rPr lang="en-US" dirty="0" err="1"/>
              <a:t>meq</a:t>
            </a:r>
            <a:r>
              <a:rPr lang="en-US" dirty="0"/>
              <a:t>) and sweat (0 to 10 </a:t>
            </a:r>
            <a:r>
              <a:rPr lang="en-US" dirty="0" err="1"/>
              <a:t>meq</a:t>
            </a:r>
            <a:r>
              <a:rPr lang="en-US" dirty="0"/>
              <a:t>), the kidney plays the major role in the maintenance of K+ balance, appropriately varying K+ secretion with changes in dietary intake (normal range is 40 to 120 </a:t>
            </a:r>
            <a:r>
              <a:rPr lang="en-US" dirty="0" err="1"/>
              <a:t>meq</a:t>
            </a:r>
            <a:r>
              <a:rPr lang="en-US" dirty="0"/>
              <a:t>/day).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potassium homeostasis depends on maintenance of external and internal potassium balance. External potassium balance is determined by rate of potassium intake (100 </a:t>
            </a:r>
            <a:r>
              <a:rPr lang="en-US" b="1" dirty="0" err="1"/>
              <a:t>meq</a:t>
            </a:r>
            <a:r>
              <a:rPr lang="en-US" b="1" dirty="0"/>
              <a:t>/day) and rate of urinary (90 </a:t>
            </a:r>
            <a:r>
              <a:rPr lang="en-US" b="1" dirty="0" err="1"/>
              <a:t>meq</a:t>
            </a:r>
            <a:r>
              <a:rPr lang="en-US" b="1" dirty="0"/>
              <a:t>/day) and fecal excretion (10 </a:t>
            </a:r>
            <a:r>
              <a:rPr lang="en-US" b="1" dirty="0" err="1"/>
              <a:t>meq</a:t>
            </a:r>
            <a:r>
              <a:rPr lang="en-US" b="1" dirty="0"/>
              <a:t>/day). Internal potassium balance depends on distribution of potassium between muscle, bone, liver, and red blood cells (RBC) and the extracellular fluid (ECF). This distribution is regulated by several hormones and is affected by acid-base balance and tonicity of plasma</a:t>
            </a:r>
          </a:p>
          <a:p>
            <a:endParaRPr lang="en-US" dirty="0"/>
          </a:p>
          <a:p>
            <a:endParaRPr lang="en-US" dirty="0"/>
          </a:p>
        </p:txBody>
      </p:sp>
      <p:sp>
        <p:nvSpPr>
          <p:cNvPr id="4" name="Slide Number Placeholder 3"/>
          <p:cNvSpPr>
            <a:spLocks noGrp="1"/>
          </p:cNvSpPr>
          <p:nvPr>
            <p:ph type="sldNum" sz="quarter" idx="10"/>
          </p:nvPr>
        </p:nvSpPr>
        <p:spPr/>
        <p:txBody>
          <a:bodyPr/>
          <a:lstStyle/>
          <a:p>
            <a:fld id="{B1A8C065-DC25-4BF6-A341-C624E9139A5B}" type="slidenum">
              <a:rPr lang="en-US" smtClean="0"/>
              <a:t>3</a:t>
            </a:fld>
            <a:endParaRPr lang="en-US"/>
          </a:p>
        </p:txBody>
      </p:sp>
    </p:spTree>
    <p:extLst>
      <p:ext uri="{BB962C8B-B14F-4D97-AF65-F5344CB8AC3E}">
        <p14:creationId xmlns:p14="http://schemas.microsoft.com/office/powerpoint/2010/main" val="654399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A8C065-DC25-4BF6-A341-C624E9139A5B}" type="slidenum">
              <a:rPr lang="en-US" smtClean="0"/>
              <a:t>8</a:t>
            </a:fld>
            <a:endParaRPr lang="en-US"/>
          </a:p>
        </p:txBody>
      </p:sp>
    </p:spTree>
    <p:extLst>
      <p:ext uri="{BB962C8B-B14F-4D97-AF65-F5344CB8AC3E}">
        <p14:creationId xmlns:p14="http://schemas.microsoft.com/office/powerpoint/2010/main" val="3063116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Patients with GFR less than 30 ml/min require closer monitoring of the serum potassium every 7-10 days after initiation or increase the dose of ACEI or ARB</a:t>
            </a:r>
          </a:p>
          <a:p>
            <a:endParaRPr lang="en-US" dirty="0"/>
          </a:p>
        </p:txBody>
      </p:sp>
      <p:sp>
        <p:nvSpPr>
          <p:cNvPr id="4" name="Slide Number Placeholder 3"/>
          <p:cNvSpPr>
            <a:spLocks noGrp="1"/>
          </p:cNvSpPr>
          <p:nvPr>
            <p:ph type="sldNum" sz="quarter" idx="5"/>
          </p:nvPr>
        </p:nvSpPr>
        <p:spPr/>
        <p:txBody>
          <a:bodyPr/>
          <a:lstStyle/>
          <a:p>
            <a:fld id="{B1A8C065-DC25-4BF6-A341-C624E9139A5B}" type="slidenum">
              <a:rPr lang="en-US" smtClean="0"/>
              <a:t>21</a:t>
            </a:fld>
            <a:endParaRPr lang="en-US"/>
          </a:p>
        </p:txBody>
      </p:sp>
    </p:spTree>
    <p:extLst>
      <p:ext uri="{BB962C8B-B14F-4D97-AF65-F5344CB8AC3E}">
        <p14:creationId xmlns:p14="http://schemas.microsoft.com/office/powerpoint/2010/main" val="37441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Once diagnosed all further potassium levels should be measured in plasma to avoid inappropriate </a:t>
            </a:r>
          </a:p>
          <a:p>
            <a:r>
              <a:rPr lang="en-US" dirty="0"/>
              <a:t>Thrombosis &gt;600,000  can be established by documenting a simultaneous normal plasma (heparinized sample)potassium level.</a:t>
            </a:r>
          </a:p>
          <a:p>
            <a:r>
              <a:rPr lang="en-US" dirty="0"/>
              <a:t>Leucocytosis &gt;100,000 is diagnosed by repeating a serum potassium measurement in a sample carefully transported to the lab immediately following phlebotomy or measurement of whole blood potassium in uncentrifuged specimens using ion-specific electrodes.</a:t>
            </a:r>
          </a:p>
          <a:p>
            <a:endParaRPr lang="en-US" dirty="0"/>
          </a:p>
        </p:txBody>
      </p:sp>
      <p:sp>
        <p:nvSpPr>
          <p:cNvPr id="4" name="Slide Number Placeholder 3"/>
          <p:cNvSpPr>
            <a:spLocks noGrp="1"/>
          </p:cNvSpPr>
          <p:nvPr>
            <p:ph type="sldNum" sz="quarter" idx="10"/>
          </p:nvPr>
        </p:nvSpPr>
        <p:spPr/>
        <p:txBody>
          <a:bodyPr/>
          <a:lstStyle/>
          <a:p>
            <a:fld id="{B1A8C065-DC25-4BF6-A341-C624E9139A5B}" type="slidenum">
              <a:rPr lang="en-US" smtClean="0"/>
              <a:t>41</a:t>
            </a:fld>
            <a:endParaRPr lang="en-US"/>
          </a:p>
        </p:txBody>
      </p:sp>
    </p:spTree>
    <p:extLst>
      <p:ext uri="{BB962C8B-B14F-4D97-AF65-F5344CB8AC3E}">
        <p14:creationId xmlns:p14="http://schemas.microsoft.com/office/powerpoint/2010/main" val="2967392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4C9099-339A-46FE-838A-2137BA45749F}"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1A7C4-3A13-4DA6-A9BA-42B4B7AB3F11}" type="slidenum">
              <a:rPr lang="en-US" smtClean="0"/>
              <a:t>‹#›</a:t>
            </a:fld>
            <a:endParaRPr lang="en-US"/>
          </a:p>
        </p:txBody>
      </p:sp>
    </p:spTree>
    <p:extLst>
      <p:ext uri="{BB962C8B-B14F-4D97-AF65-F5344CB8AC3E}">
        <p14:creationId xmlns:p14="http://schemas.microsoft.com/office/powerpoint/2010/main" val="286329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4C9099-339A-46FE-838A-2137BA45749F}"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1A7C4-3A13-4DA6-A9BA-42B4B7AB3F11}" type="slidenum">
              <a:rPr lang="en-US" smtClean="0"/>
              <a:t>‹#›</a:t>
            </a:fld>
            <a:endParaRPr lang="en-US"/>
          </a:p>
        </p:txBody>
      </p:sp>
    </p:spTree>
    <p:extLst>
      <p:ext uri="{BB962C8B-B14F-4D97-AF65-F5344CB8AC3E}">
        <p14:creationId xmlns:p14="http://schemas.microsoft.com/office/powerpoint/2010/main" val="2279973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4C9099-339A-46FE-838A-2137BA45749F}"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1A7C4-3A13-4DA6-A9BA-42B4B7AB3F11}" type="slidenum">
              <a:rPr lang="en-US" smtClean="0"/>
              <a:t>‹#›</a:t>
            </a:fld>
            <a:endParaRPr lang="en-US"/>
          </a:p>
        </p:txBody>
      </p:sp>
    </p:spTree>
    <p:extLst>
      <p:ext uri="{BB962C8B-B14F-4D97-AF65-F5344CB8AC3E}">
        <p14:creationId xmlns:p14="http://schemas.microsoft.com/office/powerpoint/2010/main" val="4230428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18048" y="3390900"/>
            <a:ext cx="9162047"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569179" y="2392023"/>
            <a:ext cx="1947672"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569179" y="4989515"/>
            <a:ext cx="1949053"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687664" y="5599756"/>
            <a:ext cx="1712604" cy="365125"/>
          </a:xfrm>
        </p:spPr>
        <p:txBody>
          <a:bodyPr anchor="ctr">
            <a:noAutofit/>
          </a:bodyPr>
          <a:lstStyle>
            <a:lvl1pPr marL="0" indent="0" algn="ctr">
              <a:buNone/>
              <a:defRPr sz="105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2638021" y="2392619"/>
            <a:ext cx="1947672"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2637561" y="4990111"/>
            <a:ext cx="1949053"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2755555" y="5600352"/>
            <a:ext cx="1712604" cy="365125"/>
          </a:xfrm>
        </p:spPr>
        <p:txBody>
          <a:bodyPr anchor="ctr">
            <a:noAutofit/>
          </a:bodyPr>
          <a:lstStyle>
            <a:lvl1pPr marL="0" indent="0" algn="ctr">
              <a:buNone/>
              <a:defRPr sz="105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4706863" y="2393215"/>
            <a:ext cx="1947672"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4705942" y="4990707"/>
            <a:ext cx="1949053"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4824397" y="5600948"/>
            <a:ext cx="1712604" cy="365125"/>
          </a:xfrm>
        </p:spPr>
        <p:txBody>
          <a:bodyPr anchor="ctr">
            <a:noAutofit/>
          </a:bodyPr>
          <a:lstStyle>
            <a:lvl1pPr marL="0" indent="0" algn="ctr">
              <a:buNone/>
              <a:defRPr sz="105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6775704" y="2393215"/>
            <a:ext cx="1947672"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6774324" y="4990707"/>
            <a:ext cx="1949053"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6893238" y="5600948"/>
            <a:ext cx="1712604" cy="365125"/>
          </a:xfrm>
        </p:spPr>
        <p:txBody>
          <a:bodyPr anchor="ctr">
            <a:noAutofit/>
          </a:bodyPr>
          <a:lstStyle>
            <a:lvl1pPr marL="0" indent="0" algn="ctr">
              <a:buNone/>
              <a:defRPr sz="1050"/>
            </a:lvl1pPr>
          </a:lstStyle>
          <a:p>
            <a:pPr lvl="0"/>
            <a:r>
              <a:rPr lang="en-US" dirty="0"/>
              <a:t>Title</a:t>
            </a:r>
          </a:p>
        </p:txBody>
      </p:sp>
    </p:spTree>
    <p:extLst>
      <p:ext uri="{BB962C8B-B14F-4D97-AF65-F5344CB8AC3E}">
        <p14:creationId xmlns:p14="http://schemas.microsoft.com/office/powerpoint/2010/main" val="24267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4C9099-339A-46FE-838A-2137BA45749F}"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1A7C4-3A13-4DA6-A9BA-42B4B7AB3F11}" type="slidenum">
              <a:rPr lang="en-US" smtClean="0"/>
              <a:t>‹#›</a:t>
            </a:fld>
            <a:endParaRPr lang="en-US"/>
          </a:p>
        </p:txBody>
      </p:sp>
    </p:spTree>
    <p:extLst>
      <p:ext uri="{BB962C8B-B14F-4D97-AF65-F5344CB8AC3E}">
        <p14:creationId xmlns:p14="http://schemas.microsoft.com/office/powerpoint/2010/main" val="815766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4C9099-339A-46FE-838A-2137BA45749F}" type="datetimeFigureOut">
              <a:rPr lang="en-US" smtClean="0"/>
              <a:t>1/16/23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1A7C4-3A13-4DA6-A9BA-42B4B7AB3F11}" type="slidenum">
              <a:rPr lang="en-US" smtClean="0"/>
              <a:t>‹#›</a:t>
            </a:fld>
            <a:endParaRPr lang="en-US"/>
          </a:p>
        </p:txBody>
      </p:sp>
    </p:spTree>
    <p:extLst>
      <p:ext uri="{BB962C8B-B14F-4D97-AF65-F5344CB8AC3E}">
        <p14:creationId xmlns:p14="http://schemas.microsoft.com/office/powerpoint/2010/main" val="20607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4C9099-339A-46FE-838A-2137BA45749F}" type="datetimeFigureOut">
              <a:rPr lang="en-US" smtClean="0"/>
              <a:t>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1A7C4-3A13-4DA6-A9BA-42B4B7AB3F11}" type="slidenum">
              <a:rPr lang="en-US" smtClean="0"/>
              <a:t>‹#›</a:t>
            </a:fld>
            <a:endParaRPr lang="en-US"/>
          </a:p>
        </p:txBody>
      </p:sp>
    </p:spTree>
    <p:extLst>
      <p:ext uri="{BB962C8B-B14F-4D97-AF65-F5344CB8AC3E}">
        <p14:creationId xmlns:p14="http://schemas.microsoft.com/office/powerpoint/2010/main" val="23126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4C9099-339A-46FE-838A-2137BA45749F}" type="datetimeFigureOut">
              <a:rPr lang="en-US" smtClean="0"/>
              <a:t>1/16/23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01A7C4-3A13-4DA6-A9BA-42B4B7AB3F11}" type="slidenum">
              <a:rPr lang="en-US" smtClean="0"/>
              <a:t>‹#›</a:t>
            </a:fld>
            <a:endParaRPr lang="en-US"/>
          </a:p>
        </p:txBody>
      </p:sp>
    </p:spTree>
    <p:extLst>
      <p:ext uri="{BB962C8B-B14F-4D97-AF65-F5344CB8AC3E}">
        <p14:creationId xmlns:p14="http://schemas.microsoft.com/office/powerpoint/2010/main" val="3061972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4C9099-339A-46FE-838A-2137BA45749F}" type="datetimeFigureOut">
              <a:rPr lang="en-US" smtClean="0"/>
              <a:t>1/16/23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01A7C4-3A13-4DA6-A9BA-42B4B7AB3F11}" type="slidenum">
              <a:rPr lang="en-US" smtClean="0"/>
              <a:t>‹#›</a:t>
            </a:fld>
            <a:endParaRPr lang="en-US"/>
          </a:p>
        </p:txBody>
      </p:sp>
    </p:spTree>
    <p:extLst>
      <p:ext uri="{BB962C8B-B14F-4D97-AF65-F5344CB8AC3E}">
        <p14:creationId xmlns:p14="http://schemas.microsoft.com/office/powerpoint/2010/main" val="2318535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C9099-339A-46FE-838A-2137BA45749F}" type="datetimeFigureOut">
              <a:rPr lang="en-US" smtClean="0"/>
              <a:t>1/16/23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01A7C4-3A13-4DA6-A9BA-42B4B7AB3F11}" type="slidenum">
              <a:rPr lang="en-US" smtClean="0"/>
              <a:t>‹#›</a:t>
            </a:fld>
            <a:endParaRPr lang="en-US"/>
          </a:p>
        </p:txBody>
      </p:sp>
    </p:spTree>
    <p:extLst>
      <p:ext uri="{BB962C8B-B14F-4D97-AF65-F5344CB8AC3E}">
        <p14:creationId xmlns:p14="http://schemas.microsoft.com/office/powerpoint/2010/main" val="634676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4C9099-339A-46FE-838A-2137BA45749F}" type="datetimeFigureOut">
              <a:rPr lang="en-US" smtClean="0"/>
              <a:t>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1A7C4-3A13-4DA6-A9BA-42B4B7AB3F11}" type="slidenum">
              <a:rPr lang="en-US" smtClean="0"/>
              <a:t>‹#›</a:t>
            </a:fld>
            <a:endParaRPr lang="en-US"/>
          </a:p>
        </p:txBody>
      </p:sp>
    </p:spTree>
    <p:extLst>
      <p:ext uri="{BB962C8B-B14F-4D97-AF65-F5344CB8AC3E}">
        <p14:creationId xmlns:p14="http://schemas.microsoft.com/office/powerpoint/2010/main" val="250636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4C9099-339A-46FE-838A-2137BA45749F}" type="datetimeFigureOut">
              <a:rPr lang="en-US" smtClean="0"/>
              <a:t>1/16/23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1A7C4-3A13-4DA6-A9BA-42B4B7AB3F11}" type="slidenum">
              <a:rPr lang="en-US" smtClean="0"/>
              <a:t>‹#›</a:t>
            </a:fld>
            <a:endParaRPr lang="en-US"/>
          </a:p>
        </p:txBody>
      </p:sp>
    </p:spTree>
    <p:extLst>
      <p:ext uri="{BB962C8B-B14F-4D97-AF65-F5344CB8AC3E}">
        <p14:creationId xmlns:p14="http://schemas.microsoft.com/office/powerpoint/2010/main" val="264370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C9099-339A-46FE-838A-2137BA45749F}" type="datetimeFigureOut">
              <a:rPr lang="en-US" smtClean="0"/>
              <a:t>1/16/23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1A7C4-3A13-4DA6-A9BA-42B4B7AB3F11}" type="slidenum">
              <a:rPr lang="en-US" smtClean="0"/>
              <a:t>‹#›</a:t>
            </a:fld>
            <a:endParaRPr lang="en-US"/>
          </a:p>
        </p:txBody>
      </p:sp>
    </p:spTree>
    <p:extLst>
      <p:ext uri="{BB962C8B-B14F-4D97-AF65-F5344CB8AC3E}">
        <p14:creationId xmlns:p14="http://schemas.microsoft.com/office/powerpoint/2010/main" val="1440707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b="1" dirty="0"/>
              <a:t>Hyperkalemia</a:t>
            </a:r>
          </a:p>
        </p:txBody>
      </p:sp>
      <p:sp>
        <p:nvSpPr>
          <p:cNvPr id="3" name="Subtitle 2"/>
          <p:cNvSpPr>
            <a:spLocks noGrp="1"/>
          </p:cNvSpPr>
          <p:nvPr>
            <p:ph type="subTitle" idx="1"/>
          </p:nvPr>
        </p:nvSpPr>
        <p:spPr/>
        <p:txBody>
          <a:bodyPr>
            <a:normAutofit/>
          </a:bodyPr>
          <a:lstStyle/>
          <a:p>
            <a:r>
              <a:rPr lang="en-US" b="1" dirty="0">
                <a:solidFill>
                  <a:schemeClr val="tx1"/>
                </a:solidFill>
              </a:rPr>
              <a:t>Alexander M. Nimri, MD</a:t>
            </a:r>
          </a:p>
          <a:p>
            <a:r>
              <a:rPr lang="en-US" b="1" dirty="0">
                <a:solidFill>
                  <a:schemeClr val="tx1"/>
                </a:solidFill>
              </a:rPr>
              <a:t>Nephrology &amp; Hypertension</a:t>
            </a:r>
          </a:p>
          <a:p>
            <a:r>
              <a:rPr lang="en-US" b="1" dirty="0">
                <a:solidFill>
                  <a:schemeClr val="tx1"/>
                </a:solidFill>
              </a:rPr>
              <a:t>BUMC-P</a:t>
            </a:r>
          </a:p>
        </p:txBody>
      </p:sp>
    </p:spTree>
    <p:extLst>
      <p:ext uri="{BB962C8B-B14F-4D97-AF65-F5344CB8AC3E}">
        <p14:creationId xmlns:p14="http://schemas.microsoft.com/office/powerpoint/2010/main" val="91276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D87B-BCAC-4647-9CAC-E3B2BEDEB424}"/>
              </a:ext>
            </a:extLst>
          </p:cNvPr>
          <p:cNvSpPr>
            <a:spLocks noGrp="1"/>
          </p:cNvSpPr>
          <p:nvPr>
            <p:ph type="title"/>
          </p:nvPr>
        </p:nvSpPr>
        <p:spPr/>
        <p:txBody>
          <a:bodyPr/>
          <a:lstStyle/>
          <a:p>
            <a:r>
              <a:rPr lang="en-US" dirty="0"/>
              <a:t>Answer 1.</a:t>
            </a:r>
          </a:p>
        </p:txBody>
      </p:sp>
      <p:sp>
        <p:nvSpPr>
          <p:cNvPr id="3" name="Content Placeholder 2">
            <a:extLst>
              <a:ext uri="{FF2B5EF4-FFF2-40B4-BE49-F238E27FC236}">
                <a16:creationId xmlns:a16="http://schemas.microsoft.com/office/drawing/2014/main" id="{6FA54190-E622-0A44-BFDC-59FE62F847BC}"/>
              </a:ext>
            </a:extLst>
          </p:cNvPr>
          <p:cNvSpPr>
            <a:spLocks noGrp="1"/>
          </p:cNvSpPr>
          <p:nvPr>
            <p:ph idx="1"/>
          </p:nvPr>
        </p:nvSpPr>
        <p:spPr/>
        <p:txBody>
          <a:bodyPr>
            <a:normAutofit lnSpcReduction="10000"/>
          </a:bodyPr>
          <a:lstStyle/>
          <a:p>
            <a:pPr marL="0" indent="0">
              <a:buNone/>
            </a:pPr>
            <a:r>
              <a:rPr lang="en-US" dirty="0"/>
              <a:t>What is the most appropriate management of this patient?</a:t>
            </a:r>
          </a:p>
          <a:p>
            <a:pPr marL="0" indent="0">
              <a:buNone/>
            </a:pPr>
            <a:endParaRPr lang="en-US" dirty="0"/>
          </a:p>
          <a:p>
            <a:pPr marL="0" indent="0">
              <a:buNone/>
            </a:pPr>
            <a:r>
              <a:rPr lang="en-US" dirty="0"/>
              <a:t>A. Emergent hemodialysis </a:t>
            </a:r>
          </a:p>
          <a:p>
            <a:pPr marL="0" indent="0">
              <a:buNone/>
            </a:pPr>
            <a:r>
              <a:rPr lang="en-US" dirty="0"/>
              <a:t>B. Insulin/D50</a:t>
            </a:r>
          </a:p>
          <a:p>
            <a:pPr marL="0" indent="0">
              <a:buNone/>
            </a:pPr>
            <a:r>
              <a:rPr lang="en-US" dirty="0">
                <a:solidFill>
                  <a:srgbClr val="FF0000"/>
                </a:solidFill>
              </a:rPr>
              <a:t>C. Calcium gluconate</a:t>
            </a:r>
          </a:p>
          <a:p>
            <a:pPr marL="0" indent="0">
              <a:buNone/>
            </a:pPr>
            <a:r>
              <a:rPr lang="en-US" dirty="0"/>
              <a:t>D. 1 amp Sodium bicarbonate </a:t>
            </a:r>
          </a:p>
          <a:p>
            <a:pPr marL="0" indent="0">
              <a:buNone/>
            </a:pPr>
            <a:r>
              <a:rPr lang="en-US" dirty="0"/>
              <a:t>E. High dose albuterol SVN</a:t>
            </a:r>
          </a:p>
          <a:p>
            <a:endParaRPr lang="en-US" dirty="0"/>
          </a:p>
        </p:txBody>
      </p:sp>
    </p:spTree>
    <p:extLst>
      <p:ext uri="{BB962C8B-B14F-4D97-AF65-F5344CB8AC3E}">
        <p14:creationId xmlns:p14="http://schemas.microsoft.com/office/powerpoint/2010/main" val="11529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Manifestations of Hyperkalemia</a:t>
            </a:r>
          </a:p>
        </p:txBody>
      </p:sp>
      <p:sp>
        <p:nvSpPr>
          <p:cNvPr id="3" name="Content Placeholder 2"/>
          <p:cNvSpPr>
            <a:spLocks noGrp="1"/>
          </p:cNvSpPr>
          <p:nvPr>
            <p:ph idx="1"/>
          </p:nvPr>
        </p:nvSpPr>
        <p:spPr/>
        <p:txBody>
          <a:bodyPr/>
          <a:lstStyle/>
          <a:p>
            <a:endParaRPr lang="en-US" dirty="0"/>
          </a:p>
          <a:p>
            <a:r>
              <a:rPr lang="en-US" dirty="0"/>
              <a:t>Alterations in cardiac conduction</a:t>
            </a:r>
          </a:p>
          <a:p>
            <a:r>
              <a:rPr lang="en-US" dirty="0"/>
              <a:t>EKG findings correlates generally with the degree of hyperkalemia </a:t>
            </a:r>
          </a:p>
          <a:p>
            <a:r>
              <a:rPr lang="en-US" dirty="0"/>
              <a:t>Muscle weakness including paralysis of diaphragm </a:t>
            </a:r>
          </a:p>
        </p:txBody>
      </p:sp>
    </p:spTree>
    <p:extLst>
      <p:ext uri="{BB962C8B-B14F-4D97-AF65-F5344CB8AC3E}">
        <p14:creationId xmlns:p14="http://schemas.microsoft.com/office/powerpoint/2010/main" val="2431895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6933954" cy="395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7F58A987-E1DC-BB4B-9733-0AE11B8B8143}"/>
              </a:ext>
            </a:extLst>
          </p:cNvPr>
          <p:cNvSpPr txBox="1"/>
          <p:nvPr/>
        </p:nvSpPr>
        <p:spPr>
          <a:xfrm>
            <a:off x="5943600" y="803740"/>
            <a:ext cx="3200400" cy="600164"/>
          </a:xfrm>
          <a:prstGeom prst="rect">
            <a:avLst/>
          </a:prstGeom>
          <a:noFill/>
        </p:spPr>
        <p:txBody>
          <a:bodyPr wrap="square" rtlCol="0">
            <a:spAutoFit/>
          </a:bodyPr>
          <a:lstStyle/>
          <a:p>
            <a:r>
              <a:rPr lang="en-US" sz="1100" dirty="0"/>
              <a:t>Decreases the threshold for rapid phase-0 Na+-dependent depolarization resulting in an increase in cardiac conduction velocity </a:t>
            </a:r>
          </a:p>
        </p:txBody>
      </p:sp>
      <p:sp>
        <p:nvSpPr>
          <p:cNvPr id="3" name="TextBox 2">
            <a:extLst>
              <a:ext uri="{FF2B5EF4-FFF2-40B4-BE49-F238E27FC236}">
                <a16:creationId xmlns:a16="http://schemas.microsoft.com/office/drawing/2014/main" id="{6A6EDDF6-0CE6-0E48-8493-1ADD14171DF4}"/>
              </a:ext>
            </a:extLst>
          </p:cNvPr>
          <p:cNvSpPr txBox="1"/>
          <p:nvPr/>
        </p:nvSpPr>
        <p:spPr>
          <a:xfrm>
            <a:off x="4876800" y="5638800"/>
            <a:ext cx="3200400" cy="707886"/>
          </a:xfrm>
          <a:prstGeom prst="rect">
            <a:avLst/>
          </a:prstGeom>
          <a:noFill/>
        </p:spPr>
        <p:txBody>
          <a:bodyPr wrap="square" rtlCol="0">
            <a:spAutoFit/>
          </a:bodyPr>
          <a:lstStyle/>
          <a:p>
            <a:r>
              <a:rPr lang="en-US" sz="1000" dirty="0"/>
              <a:t>Conduction delay becomes prominent in the atrioventricular node and His– Purkinje system due to action potential shortening and prolongation of phase-4 diastolic depolarization.</a:t>
            </a:r>
          </a:p>
        </p:txBody>
      </p:sp>
      <p:cxnSp>
        <p:nvCxnSpPr>
          <p:cNvPr id="5" name="Straight Arrow Connector 4">
            <a:extLst>
              <a:ext uri="{FF2B5EF4-FFF2-40B4-BE49-F238E27FC236}">
                <a16:creationId xmlns:a16="http://schemas.microsoft.com/office/drawing/2014/main" id="{9A75DC18-79AC-F741-9298-93F51859D99E}"/>
              </a:ext>
            </a:extLst>
          </p:cNvPr>
          <p:cNvCxnSpPr/>
          <p:nvPr/>
        </p:nvCxnSpPr>
        <p:spPr>
          <a:xfrm flipH="1">
            <a:off x="6934200" y="1403904"/>
            <a:ext cx="1143000" cy="805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E9BEB57-A94F-784A-9B56-3284F1105CEC}"/>
              </a:ext>
            </a:extLst>
          </p:cNvPr>
          <p:cNvCxnSpPr/>
          <p:nvPr/>
        </p:nvCxnSpPr>
        <p:spPr>
          <a:xfrm flipH="1" flipV="1">
            <a:off x="7162800" y="4648200"/>
            <a:ext cx="381000"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021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1FAD8-1F40-BE4C-9D04-9A1ADA615BB2}"/>
              </a:ext>
            </a:extLst>
          </p:cNvPr>
          <p:cNvSpPr>
            <a:spLocks noGrp="1"/>
          </p:cNvSpPr>
          <p:nvPr>
            <p:ph type="title"/>
          </p:nvPr>
        </p:nvSpPr>
        <p:spPr/>
        <p:txBody>
          <a:bodyPr/>
          <a:lstStyle/>
          <a:p>
            <a:r>
              <a:rPr lang="en-US" dirty="0"/>
              <a:t>Potassium Shift</a:t>
            </a:r>
          </a:p>
        </p:txBody>
      </p:sp>
      <p:sp>
        <p:nvSpPr>
          <p:cNvPr id="3" name="Content Placeholder 2">
            <a:extLst>
              <a:ext uri="{FF2B5EF4-FFF2-40B4-BE49-F238E27FC236}">
                <a16:creationId xmlns:a16="http://schemas.microsoft.com/office/drawing/2014/main" id="{77C7138A-8BFD-0242-8E73-156DB125B7ED}"/>
              </a:ext>
            </a:extLst>
          </p:cNvPr>
          <p:cNvSpPr>
            <a:spLocks noGrp="1"/>
          </p:cNvSpPr>
          <p:nvPr>
            <p:ph idx="1"/>
          </p:nvPr>
        </p:nvSpPr>
        <p:spPr/>
        <p:txBody>
          <a:bodyPr/>
          <a:lstStyle/>
          <a:p>
            <a:r>
              <a:rPr lang="en-US" dirty="0"/>
              <a:t>The most important factors regulating this movement under normal conditions are insulin and catecholamines </a:t>
            </a:r>
          </a:p>
          <a:p>
            <a:endParaRPr lang="en-US" dirty="0"/>
          </a:p>
        </p:txBody>
      </p:sp>
      <p:pic>
        <p:nvPicPr>
          <p:cNvPr id="5" name="Picture 4" descr="Diagram&#10;&#10;Description automatically generated">
            <a:extLst>
              <a:ext uri="{FF2B5EF4-FFF2-40B4-BE49-F238E27FC236}">
                <a16:creationId xmlns:a16="http://schemas.microsoft.com/office/drawing/2014/main" id="{0674B171-0C92-A943-ABC5-FAC75A3C9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276600"/>
            <a:ext cx="4610100" cy="3581400"/>
          </a:xfrm>
          <a:prstGeom prst="rect">
            <a:avLst/>
          </a:prstGeom>
        </p:spPr>
      </p:pic>
      <p:sp>
        <p:nvSpPr>
          <p:cNvPr id="6" name="Oval 5">
            <a:extLst>
              <a:ext uri="{FF2B5EF4-FFF2-40B4-BE49-F238E27FC236}">
                <a16:creationId xmlns:a16="http://schemas.microsoft.com/office/drawing/2014/main" id="{65B61801-69CC-6342-9E50-E40F29016DBB}"/>
              </a:ext>
            </a:extLst>
          </p:cNvPr>
          <p:cNvSpPr/>
          <p:nvPr/>
        </p:nvSpPr>
        <p:spPr>
          <a:xfrm>
            <a:off x="5219700" y="3982464"/>
            <a:ext cx="3467100" cy="2133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tx1"/>
                </a:solidFill>
              </a:rPr>
              <a:t>Unlike b-adrenergic agonist and bicarbonate therapy, insulin does not lose its efficacy, and might be enhanced, in the presence of renal failure </a:t>
            </a:r>
          </a:p>
        </p:txBody>
      </p:sp>
    </p:spTree>
    <p:extLst>
      <p:ext uri="{BB962C8B-B14F-4D97-AF65-F5344CB8AC3E}">
        <p14:creationId xmlns:p14="http://schemas.microsoft.com/office/powerpoint/2010/main" val="567420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Acute Treatment: </a:t>
            </a:r>
            <a:br>
              <a:rPr lang="en-US" dirty="0"/>
            </a:br>
            <a:r>
              <a:rPr lang="en-US" sz="3100" dirty="0">
                <a:solidFill>
                  <a:srgbClr val="FF0000"/>
                </a:solidFill>
              </a:rPr>
              <a:t>1) Stabilize cardiac membrane: Calcium gluconate</a:t>
            </a:r>
          </a:p>
        </p:txBody>
      </p:sp>
      <p:sp>
        <p:nvSpPr>
          <p:cNvPr id="3" name="Content Placeholder 2"/>
          <p:cNvSpPr>
            <a:spLocks noGrp="1"/>
          </p:cNvSpPr>
          <p:nvPr>
            <p:ph sz="half" idx="1"/>
          </p:nvPr>
        </p:nvSpPr>
        <p:spPr/>
        <p:txBody>
          <a:bodyPr>
            <a:normAutofit fontScale="85000" lnSpcReduction="20000"/>
          </a:bodyPr>
          <a:lstStyle/>
          <a:p>
            <a:r>
              <a:rPr lang="en-US" dirty="0"/>
              <a:t>Calcium Gluconate 10 ml of 10 % solution (1Gram) IV slowly over 5-10 min to decrease membrane excitability </a:t>
            </a:r>
          </a:p>
          <a:p>
            <a:endParaRPr lang="en-US" dirty="0"/>
          </a:p>
          <a:p>
            <a:r>
              <a:rPr lang="en-US" dirty="0"/>
              <a:t>Temporarily </a:t>
            </a:r>
            <a:r>
              <a:rPr lang="en-US" dirty="0">
                <a:solidFill>
                  <a:srgbClr val="FF0000"/>
                </a:solidFill>
              </a:rPr>
              <a:t>(1 hour) </a:t>
            </a:r>
            <a:r>
              <a:rPr lang="en-US" dirty="0"/>
              <a:t>antagonizes cardiac effects of hyperkalemia while more definitive therapy is begun.</a:t>
            </a:r>
          </a:p>
          <a:p>
            <a:endParaRPr lang="en-US" dirty="0">
              <a:solidFill>
                <a:srgbClr val="FF0000"/>
              </a:solidFill>
            </a:endParaRPr>
          </a:p>
          <a:p>
            <a:r>
              <a:rPr lang="en-US" dirty="0">
                <a:solidFill>
                  <a:srgbClr val="FF0000"/>
                </a:solidFill>
              </a:rPr>
              <a:t>May repeat after 5 mins. If EKG does not improve.</a:t>
            </a: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EBE682F7-2D39-FF4D-A1D8-3F87B4352697}"/>
              </a:ext>
            </a:extLst>
          </p:cNvPr>
          <p:cNvSpPr>
            <a:spLocks noGrp="1"/>
          </p:cNvSpPr>
          <p:nvPr>
            <p:ph sz="half" idx="2"/>
          </p:nvPr>
        </p:nvSpPr>
        <p:spPr/>
        <p:txBody>
          <a:bodyPr>
            <a:normAutofit fontScale="85000" lnSpcReduction="20000"/>
          </a:bodyPr>
          <a:lstStyle/>
          <a:p>
            <a:endParaRPr lang="en-US" dirty="0"/>
          </a:p>
          <a:p>
            <a:endParaRPr lang="en-US" dirty="0"/>
          </a:p>
        </p:txBody>
      </p:sp>
      <p:pic>
        <p:nvPicPr>
          <p:cNvPr id="6" name="Content Placeholder 24" descr="A picture containing background pattern&#10;&#10;Description automatically generated">
            <a:extLst>
              <a:ext uri="{FF2B5EF4-FFF2-40B4-BE49-F238E27FC236}">
                <a16:creationId xmlns:a16="http://schemas.microsoft.com/office/drawing/2014/main" id="{AEE064E7-8B86-DD48-A973-AAB84F63F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074" y="1905000"/>
            <a:ext cx="4066796" cy="1950134"/>
          </a:xfrm>
          <a:prstGeom prst="rect">
            <a:avLst/>
          </a:prstGeom>
        </p:spPr>
      </p:pic>
      <p:pic>
        <p:nvPicPr>
          <p:cNvPr id="1026" name="Picture 2" descr="Normal ECG">
            <a:extLst>
              <a:ext uri="{FF2B5EF4-FFF2-40B4-BE49-F238E27FC236}">
                <a16:creationId xmlns:a16="http://schemas.microsoft.com/office/drawing/2014/main" id="{B5A810BF-1066-754D-A1B3-6F879BBE5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074" y="4342496"/>
            <a:ext cx="4038600" cy="189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44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229600" cy="1143000"/>
          </a:xfrm>
        </p:spPr>
        <p:txBody>
          <a:bodyPr>
            <a:normAutofit fontScale="90000"/>
          </a:bodyPr>
          <a:lstStyle/>
          <a:p>
            <a:r>
              <a:rPr lang="en-US" dirty="0"/>
              <a:t>Acute Treatment: </a:t>
            </a:r>
            <a:br>
              <a:rPr lang="en-US" dirty="0"/>
            </a:br>
            <a:r>
              <a:rPr lang="en-US" sz="3100" dirty="0">
                <a:solidFill>
                  <a:srgbClr val="FF0000"/>
                </a:solidFill>
              </a:rPr>
              <a:t>2) Shift potassium into cells: IV Insulin + D50 </a:t>
            </a:r>
          </a:p>
        </p:txBody>
      </p:sp>
      <p:sp>
        <p:nvSpPr>
          <p:cNvPr id="3" name="Content Placeholder 2"/>
          <p:cNvSpPr>
            <a:spLocks noGrp="1"/>
          </p:cNvSpPr>
          <p:nvPr>
            <p:ph sz="half" idx="1"/>
          </p:nvPr>
        </p:nvSpPr>
        <p:spPr/>
        <p:txBody>
          <a:bodyPr>
            <a:normAutofit fontScale="85000" lnSpcReduction="20000"/>
          </a:bodyPr>
          <a:lstStyle/>
          <a:p>
            <a:r>
              <a:rPr lang="en-US" dirty="0"/>
              <a:t>Glucose/ Insulin 100 ml of 25% glucose solution with 10 units of regular insulin infuse over 15-30  minutes.</a:t>
            </a:r>
          </a:p>
          <a:p>
            <a:endParaRPr lang="en-US" dirty="0"/>
          </a:p>
          <a:p>
            <a:r>
              <a:rPr lang="en-US" dirty="0"/>
              <a:t>Effect of insulin begins </a:t>
            </a:r>
            <a:r>
              <a:rPr lang="en-US" dirty="0">
                <a:solidFill>
                  <a:srgbClr val="FF0000"/>
                </a:solidFill>
              </a:rPr>
              <a:t>within 10 minutes </a:t>
            </a:r>
            <a:r>
              <a:rPr lang="en-US" dirty="0"/>
              <a:t>and is sustained for 4-6 hours</a:t>
            </a:r>
          </a:p>
          <a:p>
            <a:endParaRPr lang="en-US" dirty="0"/>
          </a:p>
          <a:p>
            <a:r>
              <a:rPr lang="en-US" dirty="0"/>
              <a:t>Insulin stimulates cellular uptake of K+ by activating </a:t>
            </a:r>
            <a:r>
              <a:rPr lang="en-US" dirty="0" err="1"/>
              <a:t>Na+K</a:t>
            </a:r>
            <a:r>
              <a:rPr lang="en-US" dirty="0"/>
              <a:t>+ ATPase ( Decreasing plasma K+)</a:t>
            </a: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6A0AFE32-6BE7-0945-81FF-11D1A0E260A5}"/>
              </a:ext>
            </a:extLst>
          </p:cNvPr>
          <p:cNvSpPr>
            <a:spLocks noGrp="1"/>
          </p:cNvSpPr>
          <p:nvPr>
            <p:ph sz="half" idx="2"/>
          </p:nvPr>
        </p:nvSpPr>
        <p:spPr/>
        <p:txBody>
          <a:bodyPr>
            <a:normAutofit fontScale="85000" lnSpcReduction="20000"/>
          </a:bodyPr>
          <a:lstStyle/>
          <a:p>
            <a:r>
              <a:rPr lang="en-US" dirty="0"/>
              <a:t>Temporarily </a:t>
            </a:r>
            <a:r>
              <a:rPr lang="en-US" dirty="0" err="1"/>
              <a:t>translocates</a:t>
            </a:r>
            <a:r>
              <a:rPr lang="en-US" dirty="0"/>
              <a:t> K+ into cells</a:t>
            </a:r>
          </a:p>
          <a:p>
            <a:endParaRPr lang="en-US" dirty="0"/>
          </a:p>
          <a:p>
            <a:r>
              <a:rPr lang="en-US" dirty="0"/>
              <a:t>Can give insulin alone if blood sugar elevated &gt;250 mg/dL</a:t>
            </a:r>
          </a:p>
          <a:p>
            <a:endParaRPr lang="en-US" dirty="0"/>
          </a:p>
          <a:p>
            <a:r>
              <a:rPr lang="en-US" dirty="0"/>
              <a:t>Start D5 drip if concern for hypoglycemia</a:t>
            </a:r>
          </a:p>
          <a:p>
            <a:pPr marL="0" indent="0">
              <a:buNone/>
            </a:pPr>
            <a:endParaRPr lang="en-US" dirty="0"/>
          </a:p>
        </p:txBody>
      </p:sp>
    </p:spTree>
    <p:extLst>
      <p:ext uri="{BB962C8B-B14F-4D97-AF65-F5344CB8AC3E}">
        <p14:creationId xmlns:p14="http://schemas.microsoft.com/office/powerpoint/2010/main" val="2395330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1A1B6-6977-B845-8327-B22485D97763}"/>
              </a:ext>
            </a:extLst>
          </p:cNvPr>
          <p:cNvSpPr>
            <a:spLocks noGrp="1"/>
          </p:cNvSpPr>
          <p:nvPr>
            <p:ph type="title"/>
          </p:nvPr>
        </p:nvSpPr>
        <p:spPr/>
        <p:txBody>
          <a:bodyPr>
            <a:normAutofit fontScale="90000"/>
          </a:bodyPr>
          <a:lstStyle/>
          <a:p>
            <a:r>
              <a:rPr lang="en-US" dirty="0"/>
              <a:t>Acute Treatment: </a:t>
            </a:r>
            <a:br>
              <a:rPr lang="en-US" dirty="0"/>
            </a:br>
            <a:r>
              <a:rPr lang="en-US" sz="3100" dirty="0">
                <a:solidFill>
                  <a:srgbClr val="FF0000"/>
                </a:solidFill>
              </a:rPr>
              <a:t>2) Shift potassium into cells: High dose Albuterol SVN</a:t>
            </a:r>
          </a:p>
        </p:txBody>
      </p:sp>
      <p:sp>
        <p:nvSpPr>
          <p:cNvPr id="3" name="Content Placeholder 2">
            <a:extLst>
              <a:ext uri="{FF2B5EF4-FFF2-40B4-BE49-F238E27FC236}">
                <a16:creationId xmlns:a16="http://schemas.microsoft.com/office/drawing/2014/main" id="{44363BF5-89ED-E947-BB2C-1FB4C58201D1}"/>
              </a:ext>
            </a:extLst>
          </p:cNvPr>
          <p:cNvSpPr>
            <a:spLocks noGrp="1"/>
          </p:cNvSpPr>
          <p:nvPr>
            <p:ph sz="half" idx="1"/>
          </p:nvPr>
        </p:nvSpPr>
        <p:spPr/>
        <p:txBody>
          <a:bodyPr>
            <a:normAutofit/>
          </a:bodyPr>
          <a:lstStyle/>
          <a:p>
            <a:r>
              <a:rPr lang="en-US" dirty="0"/>
              <a:t>B2 agonist (Albuterol) – 10-20 mg (high dose) over 15 minutes via nebulizer.</a:t>
            </a:r>
          </a:p>
          <a:p>
            <a:endParaRPr lang="en-US" dirty="0"/>
          </a:p>
          <a:p>
            <a:r>
              <a:rPr lang="en-US" dirty="0"/>
              <a:t>Promotes cellular uptake of K+</a:t>
            </a:r>
          </a:p>
          <a:p>
            <a:endParaRPr lang="en-US" dirty="0"/>
          </a:p>
          <a:p>
            <a:r>
              <a:rPr lang="en-US" dirty="0">
                <a:solidFill>
                  <a:srgbClr val="FF0000"/>
                </a:solidFill>
              </a:rPr>
              <a:t>Onset 30 minutes</a:t>
            </a:r>
          </a:p>
          <a:p>
            <a:endParaRPr lang="en-US" dirty="0"/>
          </a:p>
        </p:txBody>
      </p:sp>
      <p:sp>
        <p:nvSpPr>
          <p:cNvPr id="4" name="Content Placeholder 3">
            <a:extLst>
              <a:ext uri="{FF2B5EF4-FFF2-40B4-BE49-F238E27FC236}">
                <a16:creationId xmlns:a16="http://schemas.microsoft.com/office/drawing/2014/main" id="{BDA3C3B8-0F62-E64E-A841-068389A228ED}"/>
              </a:ext>
            </a:extLst>
          </p:cNvPr>
          <p:cNvSpPr>
            <a:spLocks noGrp="1"/>
          </p:cNvSpPr>
          <p:nvPr>
            <p:ph sz="half" idx="2"/>
          </p:nvPr>
        </p:nvSpPr>
        <p:spPr/>
        <p:txBody>
          <a:bodyPr>
            <a:normAutofit/>
          </a:bodyPr>
          <a:lstStyle/>
          <a:p>
            <a:r>
              <a:rPr lang="en-US" dirty="0"/>
              <a:t>Lowers plasma K+ by 0.5-1.5 mmol/L and the effect lasts for 2-4 hours.</a:t>
            </a:r>
          </a:p>
          <a:p>
            <a:endParaRPr lang="en-US" dirty="0"/>
          </a:p>
          <a:p>
            <a:r>
              <a:rPr lang="en-US" dirty="0"/>
              <a:t>Potentially dangerous in patients with CAD.</a:t>
            </a:r>
          </a:p>
          <a:p>
            <a:endParaRPr lang="en-US" dirty="0"/>
          </a:p>
        </p:txBody>
      </p:sp>
    </p:spTree>
    <p:extLst>
      <p:ext uri="{BB962C8B-B14F-4D97-AF65-F5344CB8AC3E}">
        <p14:creationId xmlns:p14="http://schemas.microsoft.com/office/powerpoint/2010/main" val="995117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Acute Treatment: </a:t>
            </a:r>
            <a:br>
              <a:rPr lang="en-US" dirty="0"/>
            </a:br>
            <a:r>
              <a:rPr lang="en-US" sz="3100" dirty="0">
                <a:solidFill>
                  <a:srgbClr val="FF0000"/>
                </a:solidFill>
              </a:rPr>
              <a:t>2) Shift potassium into cells: Sodium bicarbonate </a:t>
            </a:r>
          </a:p>
        </p:txBody>
      </p:sp>
      <p:sp>
        <p:nvSpPr>
          <p:cNvPr id="3" name="Content Placeholder 2"/>
          <p:cNvSpPr>
            <a:spLocks noGrp="1"/>
          </p:cNvSpPr>
          <p:nvPr>
            <p:ph sz="half" idx="1"/>
          </p:nvPr>
        </p:nvSpPr>
        <p:spPr/>
        <p:txBody>
          <a:bodyPr>
            <a:normAutofit fontScale="77500" lnSpcReduction="20000"/>
          </a:bodyPr>
          <a:lstStyle/>
          <a:p>
            <a:r>
              <a:rPr lang="en-US" dirty="0"/>
              <a:t>NaHCO3 – 1 standard amp (50 </a:t>
            </a:r>
            <a:r>
              <a:rPr lang="en-US" dirty="0" err="1"/>
              <a:t>mEq</a:t>
            </a:r>
            <a:r>
              <a:rPr lang="en-US" dirty="0"/>
              <a:t>) IV over 5-10 mins</a:t>
            </a:r>
          </a:p>
          <a:p>
            <a:endParaRPr lang="en-US" dirty="0"/>
          </a:p>
          <a:p>
            <a:r>
              <a:rPr lang="en-US" dirty="0">
                <a:solidFill>
                  <a:srgbClr val="FF0000"/>
                </a:solidFill>
              </a:rPr>
              <a:t>Not considered first-line management of hyperkalemia </a:t>
            </a:r>
            <a:r>
              <a:rPr lang="en-US" dirty="0"/>
              <a:t>due to controversial data regarding efficacy and safety concerns</a:t>
            </a:r>
          </a:p>
          <a:p>
            <a:endParaRPr lang="en-US" dirty="0"/>
          </a:p>
          <a:p>
            <a:r>
              <a:rPr lang="en-US" dirty="0">
                <a:solidFill>
                  <a:srgbClr val="FF0000"/>
                </a:solidFill>
              </a:rPr>
              <a:t>Will precipitate with calcium</a:t>
            </a:r>
            <a:r>
              <a:rPr lang="en-US" dirty="0"/>
              <a:t>, thus don’t give while using calcium gluconate</a:t>
            </a:r>
          </a:p>
          <a:p>
            <a:endParaRPr lang="en-US" dirty="0"/>
          </a:p>
        </p:txBody>
      </p:sp>
      <p:sp>
        <p:nvSpPr>
          <p:cNvPr id="4" name="Content Placeholder 3">
            <a:extLst>
              <a:ext uri="{FF2B5EF4-FFF2-40B4-BE49-F238E27FC236}">
                <a16:creationId xmlns:a16="http://schemas.microsoft.com/office/drawing/2014/main" id="{D18EEC60-C860-0F41-AFA2-479C5A861B66}"/>
              </a:ext>
            </a:extLst>
          </p:cNvPr>
          <p:cNvSpPr>
            <a:spLocks noGrp="1"/>
          </p:cNvSpPr>
          <p:nvPr>
            <p:ph sz="half" idx="2"/>
          </p:nvPr>
        </p:nvSpPr>
        <p:spPr/>
        <p:txBody>
          <a:bodyPr>
            <a:normAutofit fontScale="77500" lnSpcReduction="20000"/>
          </a:bodyPr>
          <a:lstStyle/>
          <a:p>
            <a:r>
              <a:rPr lang="en-US" dirty="0"/>
              <a:t>Studies have shown that sodium bicarbonate was not able to decrease serum potassium significantly or rapidly, with </a:t>
            </a:r>
            <a:r>
              <a:rPr lang="en-US" dirty="0">
                <a:solidFill>
                  <a:srgbClr val="FF0000"/>
                </a:solidFill>
              </a:rPr>
              <a:t>onset of action potentially taking hours</a:t>
            </a:r>
            <a:r>
              <a:rPr lang="en-US" dirty="0"/>
              <a:t>.</a:t>
            </a:r>
          </a:p>
          <a:p>
            <a:endParaRPr lang="en-US" dirty="0"/>
          </a:p>
          <a:p>
            <a:r>
              <a:rPr lang="en-US" dirty="0"/>
              <a:t>Sodium bicarbonate can potentially increase fluid load, causing hypernatremia and metabolic alkalosis, and should therefore be </a:t>
            </a:r>
            <a:r>
              <a:rPr lang="en-US" dirty="0">
                <a:solidFill>
                  <a:srgbClr val="FF0000"/>
                </a:solidFill>
              </a:rPr>
              <a:t>used with caution in patients with heart failure and CKD because of sodium load.</a:t>
            </a:r>
          </a:p>
        </p:txBody>
      </p:sp>
    </p:spTree>
    <p:extLst>
      <p:ext uri="{BB962C8B-B14F-4D97-AF65-F5344CB8AC3E}">
        <p14:creationId xmlns:p14="http://schemas.microsoft.com/office/powerpoint/2010/main" val="4180849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Acute Treatment</a:t>
            </a:r>
            <a:br>
              <a:rPr lang="en-US" dirty="0"/>
            </a:br>
            <a:r>
              <a:rPr lang="en-US" sz="3100" dirty="0">
                <a:solidFill>
                  <a:srgbClr val="FF0000"/>
                </a:solidFill>
              </a:rPr>
              <a:t>3) Remove Potassium  </a:t>
            </a:r>
          </a:p>
        </p:txBody>
      </p:sp>
      <p:sp>
        <p:nvSpPr>
          <p:cNvPr id="3" name="Content Placeholder 2"/>
          <p:cNvSpPr>
            <a:spLocks noGrp="1"/>
          </p:cNvSpPr>
          <p:nvPr>
            <p:ph sz="half" idx="1"/>
          </p:nvPr>
        </p:nvSpPr>
        <p:spPr/>
        <p:txBody>
          <a:bodyPr>
            <a:normAutofit fontScale="85000" lnSpcReduction="20000"/>
          </a:bodyPr>
          <a:lstStyle/>
          <a:p>
            <a:pPr marL="0" indent="0">
              <a:buNone/>
            </a:pPr>
            <a:r>
              <a:rPr lang="en-US" dirty="0"/>
              <a:t>1. Lasix – 40 to 60 mg IV</a:t>
            </a:r>
          </a:p>
          <a:p>
            <a:pPr marL="400050" lvl="1" indent="0">
              <a:buNone/>
            </a:pPr>
            <a:r>
              <a:rPr lang="en-US" dirty="0"/>
              <a:t>Especially helpful in aldosterone deficiency states and CKD</a:t>
            </a:r>
          </a:p>
          <a:p>
            <a:pPr>
              <a:buFontTx/>
              <a:buChar char="-"/>
            </a:pPr>
            <a:endParaRPr lang="en-US" dirty="0"/>
          </a:p>
          <a:p>
            <a:pPr marL="0" indent="0">
              <a:spcBef>
                <a:spcPts val="72"/>
              </a:spcBef>
              <a:buNone/>
            </a:pPr>
            <a:r>
              <a:rPr lang="en-US" dirty="0"/>
              <a:t>2. GI elimination</a:t>
            </a:r>
          </a:p>
          <a:p>
            <a:pPr marL="0" indent="0">
              <a:spcBef>
                <a:spcPts val="72"/>
              </a:spcBef>
              <a:buNone/>
            </a:pPr>
            <a:r>
              <a:rPr lang="en-US" dirty="0"/>
              <a:t>     </a:t>
            </a:r>
            <a:r>
              <a:rPr lang="en-US" dirty="0" err="1"/>
              <a:t>Kayexelate</a:t>
            </a:r>
            <a:r>
              <a:rPr lang="en-US" dirty="0"/>
              <a:t> </a:t>
            </a:r>
          </a:p>
          <a:p>
            <a:pPr marL="0" indent="0">
              <a:spcBef>
                <a:spcPts val="72"/>
              </a:spcBef>
              <a:buNone/>
            </a:pPr>
            <a:r>
              <a:rPr lang="en-US" sz="2200" dirty="0"/>
              <a:t>	(Polystyrene sulfonate)</a:t>
            </a:r>
          </a:p>
          <a:p>
            <a:pPr marL="0" indent="0">
              <a:spcBef>
                <a:spcPts val="72"/>
              </a:spcBef>
              <a:buNone/>
            </a:pPr>
            <a:r>
              <a:rPr lang="en-US" dirty="0"/>
              <a:t>     </a:t>
            </a:r>
            <a:r>
              <a:rPr lang="en-US" dirty="0" err="1"/>
              <a:t>Veltassa</a:t>
            </a:r>
            <a:r>
              <a:rPr lang="en-US" dirty="0"/>
              <a:t> </a:t>
            </a:r>
          </a:p>
          <a:p>
            <a:pPr marL="0" indent="0">
              <a:spcBef>
                <a:spcPts val="72"/>
              </a:spcBef>
              <a:buNone/>
            </a:pPr>
            <a:r>
              <a:rPr lang="en-US" sz="2200" dirty="0"/>
              <a:t>	(</a:t>
            </a:r>
            <a:r>
              <a:rPr lang="en-US" sz="2200" dirty="0" err="1"/>
              <a:t>Patiromer</a:t>
            </a:r>
            <a:r>
              <a:rPr lang="en-US" sz="2200" dirty="0"/>
              <a:t>)</a:t>
            </a:r>
          </a:p>
          <a:p>
            <a:pPr marL="0" indent="0">
              <a:spcBef>
                <a:spcPts val="72"/>
              </a:spcBef>
              <a:buNone/>
            </a:pPr>
            <a:r>
              <a:rPr lang="en-US" dirty="0"/>
              <a:t>     </a:t>
            </a:r>
            <a:r>
              <a:rPr lang="en-US" dirty="0" err="1"/>
              <a:t>Lokelma</a:t>
            </a:r>
            <a:r>
              <a:rPr lang="en-US" dirty="0"/>
              <a:t> </a:t>
            </a:r>
          </a:p>
          <a:p>
            <a:pPr marL="0" indent="0">
              <a:spcBef>
                <a:spcPts val="72"/>
              </a:spcBef>
              <a:buNone/>
            </a:pPr>
            <a:r>
              <a:rPr lang="en-US" sz="2200" dirty="0"/>
              <a:t>	(Sodium-zirconium </a:t>
            </a:r>
          </a:p>
          <a:p>
            <a:pPr marL="0" indent="0">
              <a:spcBef>
                <a:spcPts val="72"/>
              </a:spcBef>
              <a:buNone/>
            </a:pPr>
            <a:r>
              <a:rPr lang="en-US" sz="2200" dirty="0"/>
              <a:t>	cyclosilicate)</a:t>
            </a:r>
          </a:p>
          <a:p>
            <a:pPr marL="0" indent="0">
              <a:spcBef>
                <a:spcPts val="72"/>
              </a:spcBef>
              <a:buNone/>
            </a:pPr>
            <a:endParaRPr lang="en-US" sz="3300" dirty="0"/>
          </a:p>
          <a:p>
            <a:pPr marL="0" indent="0">
              <a:spcBef>
                <a:spcPts val="72"/>
              </a:spcBef>
              <a:buNone/>
            </a:pPr>
            <a:r>
              <a:rPr lang="en-US" sz="3300" dirty="0"/>
              <a:t>3. Hemodialysis</a:t>
            </a:r>
          </a:p>
          <a:p>
            <a:pPr marL="0" indent="0">
              <a:spcBef>
                <a:spcPts val="72"/>
              </a:spcBef>
              <a:buNone/>
            </a:pPr>
            <a:endParaRPr lang="en-US" sz="2200" dirty="0"/>
          </a:p>
        </p:txBody>
      </p:sp>
      <p:sp>
        <p:nvSpPr>
          <p:cNvPr id="4" name="Content Placeholder 3">
            <a:extLst>
              <a:ext uri="{FF2B5EF4-FFF2-40B4-BE49-F238E27FC236}">
                <a16:creationId xmlns:a16="http://schemas.microsoft.com/office/drawing/2014/main" id="{73B292A5-8CA8-B14B-BE9D-298660AA193B}"/>
              </a:ext>
            </a:extLst>
          </p:cNvPr>
          <p:cNvSpPr>
            <a:spLocks noGrp="1"/>
          </p:cNvSpPr>
          <p:nvPr>
            <p:ph sz="half" idx="2"/>
          </p:nvPr>
        </p:nvSpPr>
        <p:spPr/>
        <p:txBody>
          <a:bodyPr>
            <a:normAutofit fontScale="85000" lnSpcReduction="20000"/>
          </a:bodyPr>
          <a:lstStyle/>
          <a:p>
            <a:r>
              <a:rPr lang="en-US" dirty="0"/>
              <a:t>Kayexalate ( Sodium Polystyrene Sulfonate) </a:t>
            </a:r>
          </a:p>
          <a:p>
            <a:pPr lvl="1"/>
            <a:r>
              <a:rPr lang="en-US" dirty="0"/>
              <a:t>15 gm orally 1-4 times daily  in water or syrup.</a:t>
            </a:r>
          </a:p>
          <a:p>
            <a:pPr lvl="1"/>
            <a:r>
              <a:rPr lang="en-US" dirty="0"/>
              <a:t>Onset 1-2 hours with duration of 4-6 hours</a:t>
            </a:r>
          </a:p>
          <a:p>
            <a:pPr lvl="1"/>
            <a:r>
              <a:rPr lang="en-US" dirty="0"/>
              <a:t>Bowel necrosis is concern</a:t>
            </a:r>
          </a:p>
          <a:p>
            <a:r>
              <a:rPr lang="en-US" dirty="0" err="1"/>
              <a:t>Patiromer</a:t>
            </a:r>
            <a:endParaRPr lang="en-US" dirty="0"/>
          </a:p>
          <a:p>
            <a:pPr lvl="1"/>
            <a:r>
              <a:rPr lang="en-US" dirty="0"/>
              <a:t>Calcium based</a:t>
            </a:r>
          </a:p>
          <a:p>
            <a:pPr lvl="1"/>
            <a:r>
              <a:rPr lang="en-US" dirty="0"/>
              <a:t>Can cause hypomagnesemia</a:t>
            </a:r>
          </a:p>
          <a:p>
            <a:pPr lvl="1"/>
            <a:r>
              <a:rPr lang="en-US" dirty="0"/>
              <a:t>Binds cations &amp; other drugs</a:t>
            </a:r>
          </a:p>
          <a:p>
            <a:r>
              <a:rPr lang="en-US" dirty="0" err="1"/>
              <a:t>Lokelma</a:t>
            </a:r>
            <a:endParaRPr lang="en-US" dirty="0"/>
          </a:p>
          <a:p>
            <a:pPr lvl="1"/>
            <a:r>
              <a:rPr lang="en-US" dirty="0"/>
              <a:t>Sodium based</a:t>
            </a:r>
          </a:p>
          <a:p>
            <a:pPr lvl="1"/>
            <a:r>
              <a:rPr lang="en-US" dirty="0"/>
              <a:t>Can cause fluid overload</a:t>
            </a:r>
          </a:p>
          <a:p>
            <a:pPr lvl="1"/>
            <a:endParaRPr lang="en-US" dirty="0"/>
          </a:p>
          <a:p>
            <a:endParaRPr lang="en-US" dirty="0"/>
          </a:p>
        </p:txBody>
      </p:sp>
    </p:spTree>
    <p:extLst>
      <p:ext uri="{BB962C8B-B14F-4D97-AF65-F5344CB8AC3E}">
        <p14:creationId xmlns:p14="http://schemas.microsoft.com/office/powerpoint/2010/main" val="2946913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lide Number Placeholder 73">
            <a:extLst>
              <a:ext uri="{FF2B5EF4-FFF2-40B4-BE49-F238E27FC236}">
                <a16:creationId xmlns:a16="http://schemas.microsoft.com/office/drawing/2014/main" id="{B964C6B0-844C-A964-2B74-46CF893E1381}"/>
              </a:ext>
            </a:extLst>
          </p:cNvPr>
          <p:cNvSpPr>
            <a:spLocks noGrp="1"/>
          </p:cNvSpPr>
          <p:nvPr>
            <p:ph type="sldNum" sz="quarter" idx="12"/>
          </p:nvPr>
        </p:nvSpPr>
        <p:spPr/>
        <p:txBody>
          <a:bodyPr/>
          <a:lstStyle/>
          <a:p>
            <a:fld id="{48F63A3B-78C7-47BE-AE5E-E10140E04643}" type="slidenum">
              <a:rPr lang="en-US" smtClean="0"/>
              <a:pPr/>
              <a:t>19</a:t>
            </a:fld>
            <a:endParaRPr lang="en-US" dirty="0"/>
          </a:p>
        </p:txBody>
      </p:sp>
      <p:sp>
        <p:nvSpPr>
          <p:cNvPr id="34" name="Text Placeholder 33">
            <a:extLst>
              <a:ext uri="{FF2B5EF4-FFF2-40B4-BE49-F238E27FC236}">
                <a16:creationId xmlns:a16="http://schemas.microsoft.com/office/drawing/2014/main" id="{DC2E84BA-EA05-F654-AF74-39F562F0E2CD}"/>
              </a:ext>
            </a:extLst>
          </p:cNvPr>
          <p:cNvSpPr>
            <a:spLocks noGrp="1"/>
          </p:cNvSpPr>
          <p:nvPr>
            <p:ph type="body" sz="quarter" idx="15"/>
          </p:nvPr>
        </p:nvSpPr>
        <p:spPr/>
        <p:txBody>
          <a:bodyPr/>
          <a:lstStyle/>
          <a:p>
            <a:endParaRPr lang="en-US" dirty="0"/>
          </a:p>
        </p:txBody>
      </p:sp>
      <p:sp>
        <p:nvSpPr>
          <p:cNvPr id="36" name="Text Placeholder 35">
            <a:extLst>
              <a:ext uri="{FF2B5EF4-FFF2-40B4-BE49-F238E27FC236}">
                <a16:creationId xmlns:a16="http://schemas.microsoft.com/office/drawing/2014/main" id="{AE8518EF-1453-D139-D9BF-947CE0F9E040}"/>
              </a:ext>
            </a:extLst>
          </p:cNvPr>
          <p:cNvSpPr>
            <a:spLocks noGrp="1"/>
          </p:cNvSpPr>
          <p:nvPr>
            <p:ph type="body" sz="quarter" idx="18"/>
          </p:nvPr>
        </p:nvSpPr>
        <p:spPr/>
        <p:txBody>
          <a:bodyPr/>
          <a:lstStyle/>
          <a:p>
            <a:endParaRPr lang="en-US" dirty="0"/>
          </a:p>
        </p:txBody>
      </p:sp>
      <p:sp>
        <p:nvSpPr>
          <p:cNvPr id="38" name="Text Placeholder 37">
            <a:extLst>
              <a:ext uri="{FF2B5EF4-FFF2-40B4-BE49-F238E27FC236}">
                <a16:creationId xmlns:a16="http://schemas.microsoft.com/office/drawing/2014/main" id="{86FAE3FB-C964-0F60-B023-04BDB7B70D3E}"/>
              </a:ext>
            </a:extLst>
          </p:cNvPr>
          <p:cNvSpPr>
            <a:spLocks noGrp="1"/>
          </p:cNvSpPr>
          <p:nvPr>
            <p:ph type="body" sz="quarter" idx="21"/>
          </p:nvPr>
        </p:nvSpPr>
        <p:spPr/>
        <p:txBody>
          <a:bodyPr/>
          <a:lstStyle/>
          <a:p>
            <a:endParaRPr lang="en-US"/>
          </a:p>
        </p:txBody>
      </p:sp>
      <p:pic>
        <p:nvPicPr>
          <p:cNvPr id="42" name="Picture 41" descr="Table&#10;&#10;Description automatically generated">
            <a:extLst>
              <a:ext uri="{FF2B5EF4-FFF2-40B4-BE49-F238E27FC236}">
                <a16:creationId xmlns:a16="http://schemas.microsoft.com/office/drawing/2014/main" id="{EFAB5A9D-5707-E5E9-C443-CF2DE7A607B6}"/>
              </a:ext>
            </a:extLst>
          </p:cNvPr>
          <p:cNvPicPr>
            <a:picLocks noChangeAspect="1"/>
          </p:cNvPicPr>
          <p:nvPr/>
        </p:nvPicPr>
        <p:blipFill>
          <a:blip r:embed="rId2"/>
          <a:stretch>
            <a:fillRect/>
          </a:stretch>
        </p:blipFill>
        <p:spPr>
          <a:xfrm>
            <a:off x="55987" y="1431804"/>
            <a:ext cx="9023819" cy="4149064"/>
          </a:xfrm>
          <a:prstGeom prst="rect">
            <a:avLst/>
          </a:prstGeom>
        </p:spPr>
      </p:pic>
    </p:spTree>
    <p:extLst>
      <p:ext uri="{BB962C8B-B14F-4D97-AF65-F5344CB8AC3E}">
        <p14:creationId xmlns:p14="http://schemas.microsoft.com/office/powerpoint/2010/main" val="2011930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Potassium Facts</a:t>
            </a:r>
          </a:p>
        </p:txBody>
      </p:sp>
      <p:sp>
        <p:nvSpPr>
          <p:cNvPr id="3" name="Content Placeholder 2"/>
          <p:cNvSpPr>
            <a:spLocks noGrp="1"/>
          </p:cNvSpPr>
          <p:nvPr>
            <p:ph sz="half" idx="1"/>
          </p:nvPr>
        </p:nvSpPr>
        <p:spPr/>
        <p:txBody>
          <a:bodyPr>
            <a:normAutofit fontScale="77500" lnSpcReduction="20000"/>
          </a:bodyPr>
          <a:lstStyle/>
          <a:p>
            <a:r>
              <a:rPr lang="en-US" dirty="0"/>
              <a:t>A healthy adult has roughly </a:t>
            </a:r>
            <a:r>
              <a:rPr lang="en-US" dirty="0">
                <a:solidFill>
                  <a:srgbClr val="FF0000"/>
                </a:solidFill>
              </a:rPr>
              <a:t>50 mEq/kg of K+ </a:t>
            </a:r>
            <a:r>
              <a:rPr lang="en-US" dirty="0"/>
              <a:t>in his/her body</a:t>
            </a:r>
          </a:p>
          <a:p>
            <a:endParaRPr lang="en-US" dirty="0"/>
          </a:p>
          <a:p>
            <a:r>
              <a:rPr lang="en-US" dirty="0"/>
              <a:t>70 kg man = 50 </a:t>
            </a:r>
            <a:r>
              <a:rPr lang="en-US" dirty="0" err="1"/>
              <a:t>meq</a:t>
            </a:r>
            <a:r>
              <a:rPr lang="en-US" dirty="0"/>
              <a:t> x 70 kg =3500 mEq </a:t>
            </a:r>
          </a:p>
          <a:p>
            <a:endParaRPr lang="en-US" dirty="0"/>
          </a:p>
          <a:p>
            <a:r>
              <a:rPr lang="en-US" dirty="0"/>
              <a:t>Only 2% found outside the cells and only 0.4% in plasma</a:t>
            </a:r>
          </a:p>
          <a:p>
            <a:endParaRPr lang="en-US" b="1" i="1" dirty="0"/>
          </a:p>
          <a:p>
            <a:r>
              <a:rPr lang="en-US" b="1" i="1" dirty="0"/>
              <a:t>Thus serum measurements have limitations at reflecting total body K+ stores.</a:t>
            </a:r>
          </a:p>
        </p:txBody>
      </p:sp>
      <p:sp>
        <p:nvSpPr>
          <p:cNvPr id="4" name="Content Placeholder 3">
            <a:extLst>
              <a:ext uri="{FF2B5EF4-FFF2-40B4-BE49-F238E27FC236}">
                <a16:creationId xmlns:a16="http://schemas.microsoft.com/office/drawing/2014/main" id="{E9B75E5C-8FA1-2C4D-B821-FFF40690E532}"/>
              </a:ext>
            </a:extLst>
          </p:cNvPr>
          <p:cNvSpPr>
            <a:spLocks noGrp="1"/>
          </p:cNvSpPr>
          <p:nvPr>
            <p:ph sz="half" idx="2"/>
          </p:nvPr>
        </p:nvSpPr>
        <p:spPr/>
        <p:txBody>
          <a:bodyPr>
            <a:normAutofit fontScale="77500" lnSpcReduction="20000"/>
          </a:bodyPr>
          <a:lstStyle/>
          <a:p>
            <a:r>
              <a:rPr lang="en-US" dirty="0"/>
              <a:t>A 1 </a:t>
            </a:r>
            <a:r>
              <a:rPr lang="en-US" dirty="0" err="1"/>
              <a:t>mEq</a:t>
            </a:r>
            <a:r>
              <a:rPr lang="en-US" dirty="0"/>
              <a:t>/L drop in K+ (from normal 4.0) reflects between 200-400 </a:t>
            </a:r>
            <a:r>
              <a:rPr lang="en-US" dirty="0" err="1"/>
              <a:t>mEq</a:t>
            </a:r>
            <a:r>
              <a:rPr lang="en-US" dirty="0"/>
              <a:t> total body deficit </a:t>
            </a:r>
          </a:p>
          <a:p>
            <a:endParaRPr lang="en-US" dirty="0"/>
          </a:p>
          <a:p>
            <a:r>
              <a:rPr lang="en-US" dirty="0">
                <a:solidFill>
                  <a:srgbClr val="FF0000"/>
                </a:solidFill>
              </a:rPr>
              <a:t>A K+ of 2.5 means that someone is roughly 300-600 </a:t>
            </a:r>
            <a:r>
              <a:rPr lang="en-US" dirty="0" err="1">
                <a:solidFill>
                  <a:srgbClr val="FF0000"/>
                </a:solidFill>
              </a:rPr>
              <a:t>mEq</a:t>
            </a:r>
            <a:r>
              <a:rPr lang="en-US" dirty="0">
                <a:solidFill>
                  <a:srgbClr val="FF0000"/>
                </a:solidFill>
              </a:rPr>
              <a:t> total body negative. </a:t>
            </a:r>
          </a:p>
          <a:p>
            <a:endParaRPr lang="en-US" dirty="0"/>
          </a:p>
          <a:p>
            <a:r>
              <a:rPr lang="en-US" dirty="0"/>
              <a:t>That would require </a:t>
            </a:r>
            <a:r>
              <a:rPr lang="en-US" b="1" i="1" dirty="0"/>
              <a:t>at least </a:t>
            </a:r>
            <a:r>
              <a:rPr lang="en-US" dirty="0"/>
              <a:t>7 boluses of 40 </a:t>
            </a:r>
            <a:r>
              <a:rPr lang="en-US" dirty="0" err="1"/>
              <a:t>mEq</a:t>
            </a:r>
            <a:r>
              <a:rPr lang="en-US" dirty="0"/>
              <a:t> of KCL to make up for this! </a:t>
            </a:r>
          </a:p>
          <a:p>
            <a:endParaRPr lang="en-US" dirty="0"/>
          </a:p>
        </p:txBody>
      </p:sp>
    </p:spTree>
    <p:extLst>
      <p:ext uri="{BB962C8B-B14F-4D97-AF65-F5344CB8AC3E}">
        <p14:creationId xmlns:p14="http://schemas.microsoft.com/office/powerpoint/2010/main" val="109254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Acute Treatment:</a:t>
            </a:r>
            <a:br>
              <a:rPr lang="en-US" dirty="0"/>
            </a:br>
            <a:r>
              <a:rPr lang="en-US" sz="3100" dirty="0">
                <a:solidFill>
                  <a:srgbClr val="FF0000"/>
                </a:solidFill>
              </a:rPr>
              <a:t>3) Remove potassium </a:t>
            </a:r>
            <a:br>
              <a:rPr lang="en-US" sz="3100" dirty="0">
                <a:solidFill>
                  <a:srgbClr val="FF0000"/>
                </a:solidFill>
              </a:rPr>
            </a:br>
            <a:r>
              <a:rPr lang="en-US" sz="3100" dirty="0"/>
              <a:t>SPC</a:t>
            </a:r>
          </a:p>
        </p:txBody>
      </p:sp>
      <p:sp>
        <p:nvSpPr>
          <p:cNvPr id="3" name="Content Placeholder 2"/>
          <p:cNvSpPr>
            <a:spLocks noGrp="1"/>
          </p:cNvSpPr>
          <p:nvPr>
            <p:ph sz="half" idx="1"/>
          </p:nvPr>
        </p:nvSpPr>
        <p:spPr/>
        <p:txBody>
          <a:bodyPr>
            <a:normAutofit/>
          </a:bodyPr>
          <a:lstStyle/>
          <a:p>
            <a:r>
              <a:rPr lang="en-US" dirty="0"/>
              <a:t>Effect- In intestine (mostly the large intestine). Na ions are released and are replaced by K+ and other cations before the resins is passed from the body.</a:t>
            </a:r>
          </a:p>
        </p:txBody>
      </p:sp>
      <p:sp>
        <p:nvSpPr>
          <p:cNvPr id="4" name="Content Placeholder 3">
            <a:extLst>
              <a:ext uri="{FF2B5EF4-FFF2-40B4-BE49-F238E27FC236}">
                <a16:creationId xmlns:a16="http://schemas.microsoft.com/office/drawing/2014/main" id="{C6A33248-617E-9B4C-B040-E38E65B7D803}"/>
              </a:ext>
            </a:extLst>
          </p:cNvPr>
          <p:cNvSpPr>
            <a:spLocks noGrp="1"/>
          </p:cNvSpPr>
          <p:nvPr>
            <p:ph sz="half" idx="2"/>
          </p:nvPr>
        </p:nvSpPr>
        <p:spPr/>
        <p:txBody>
          <a:bodyPr>
            <a:normAutofit/>
          </a:bodyPr>
          <a:lstStyle/>
          <a:p>
            <a:r>
              <a:rPr lang="en-US" dirty="0"/>
              <a:t>Each gram may remove 1 </a:t>
            </a:r>
            <a:r>
              <a:rPr lang="en-US" dirty="0" err="1"/>
              <a:t>mEq</a:t>
            </a:r>
            <a:r>
              <a:rPr lang="en-US" dirty="0"/>
              <a:t> K+ in exchange for 1-2 </a:t>
            </a:r>
            <a:r>
              <a:rPr lang="en-US" dirty="0" err="1"/>
              <a:t>mEq</a:t>
            </a:r>
            <a:r>
              <a:rPr lang="en-US" dirty="0"/>
              <a:t> Na+ </a:t>
            </a:r>
            <a:r>
              <a:rPr lang="en-US" dirty="0">
                <a:solidFill>
                  <a:srgbClr val="FF0000"/>
                </a:solidFill>
              </a:rPr>
              <a:t>thus may cause ECF volume overload.</a:t>
            </a:r>
          </a:p>
          <a:p>
            <a:endParaRPr lang="en-US" dirty="0"/>
          </a:p>
        </p:txBody>
      </p:sp>
    </p:spTree>
    <p:extLst>
      <p:ext uri="{BB962C8B-B14F-4D97-AF65-F5344CB8AC3E}">
        <p14:creationId xmlns:p14="http://schemas.microsoft.com/office/powerpoint/2010/main" val="1327852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BA3E-8589-D04C-B738-9CBD207E13A1}"/>
              </a:ext>
            </a:extLst>
          </p:cNvPr>
          <p:cNvSpPr>
            <a:spLocks noGrp="1"/>
          </p:cNvSpPr>
          <p:nvPr>
            <p:ph type="title"/>
          </p:nvPr>
        </p:nvSpPr>
        <p:spPr/>
        <p:txBody>
          <a:bodyPr>
            <a:normAutofit fontScale="90000"/>
          </a:bodyPr>
          <a:lstStyle/>
          <a:p>
            <a:r>
              <a:rPr lang="en-US" dirty="0"/>
              <a:t>Risk factors for the development of hyperkalemia </a:t>
            </a:r>
            <a:br>
              <a:rPr lang="en-US" dirty="0"/>
            </a:br>
            <a:endParaRPr lang="en-US" dirty="0"/>
          </a:p>
        </p:txBody>
      </p:sp>
      <p:pic>
        <p:nvPicPr>
          <p:cNvPr id="5" name="Content Placeholder 4" descr="Table&#10;&#10;Description automatically generated">
            <a:extLst>
              <a:ext uri="{FF2B5EF4-FFF2-40B4-BE49-F238E27FC236}">
                <a16:creationId xmlns:a16="http://schemas.microsoft.com/office/drawing/2014/main" id="{851E4DD5-C1F6-D949-AEF7-858C808F04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676400"/>
            <a:ext cx="6096000" cy="4419600"/>
          </a:xfrm>
        </p:spPr>
      </p:pic>
    </p:spTree>
    <p:extLst>
      <p:ext uri="{BB962C8B-B14F-4D97-AF65-F5344CB8AC3E}">
        <p14:creationId xmlns:p14="http://schemas.microsoft.com/office/powerpoint/2010/main" val="2405464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0EC9-B42C-424C-A500-582014A3C678}"/>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667412C2-A5C2-1F47-AF75-76DDB1914DB8}"/>
              </a:ext>
            </a:extLst>
          </p:cNvPr>
          <p:cNvSpPr>
            <a:spLocks noGrp="1"/>
          </p:cNvSpPr>
          <p:nvPr>
            <p:ph idx="1"/>
          </p:nvPr>
        </p:nvSpPr>
        <p:spPr/>
        <p:txBody>
          <a:bodyPr>
            <a:normAutofit fontScale="70000" lnSpcReduction="20000"/>
          </a:bodyPr>
          <a:lstStyle/>
          <a:p>
            <a:pPr marL="0" indent="0">
              <a:buNone/>
            </a:pPr>
            <a:r>
              <a:rPr lang="en-US" dirty="0"/>
              <a:t>A 65-year-old man is admitted to the intensive care unit (ICU) with septic shock. Six liters of intravenous lactated Ringers is administered, but the patient remains in shock. He has AKI, and serum K is 5.7 mEq/L. </a:t>
            </a:r>
          </a:p>
          <a:p>
            <a:pPr marL="0" indent="0">
              <a:buNone/>
            </a:pPr>
            <a:endParaRPr lang="en-US" dirty="0"/>
          </a:p>
          <a:p>
            <a:pPr marL="0" indent="0">
              <a:buNone/>
            </a:pPr>
            <a:r>
              <a:rPr lang="en-US" dirty="0"/>
              <a:t>In choosing an intravenous vasopressor for this patient, which of the following will raise serum potassium concentration and potentially worsen hyperkalemia? </a:t>
            </a:r>
          </a:p>
          <a:p>
            <a:pPr marL="514350" indent="-514350">
              <a:buAutoNum type="alphaUcPeriod"/>
            </a:pPr>
            <a:endParaRPr lang="en-US" dirty="0"/>
          </a:p>
          <a:p>
            <a:pPr marL="514350" indent="-514350">
              <a:buAutoNum type="alphaUcPeriod"/>
            </a:pPr>
            <a:r>
              <a:rPr lang="en-US" dirty="0"/>
              <a:t>Dopamine</a:t>
            </a:r>
          </a:p>
          <a:p>
            <a:pPr marL="514350" indent="-514350">
              <a:buAutoNum type="alphaUcPeriod"/>
            </a:pPr>
            <a:r>
              <a:rPr lang="en-US" dirty="0"/>
              <a:t>Epinephrine</a:t>
            </a:r>
          </a:p>
          <a:p>
            <a:pPr marL="514350" indent="-514350">
              <a:buAutoNum type="alphaUcPeriod"/>
            </a:pPr>
            <a:r>
              <a:rPr lang="en-US" dirty="0"/>
              <a:t>Norepinephrine </a:t>
            </a:r>
          </a:p>
          <a:p>
            <a:pPr marL="0" indent="0">
              <a:buNone/>
            </a:pPr>
            <a:r>
              <a:rPr lang="en-US" dirty="0"/>
              <a:t>D.   Vasopressin</a:t>
            </a:r>
            <a:br>
              <a:rPr lang="en-US" dirty="0"/>
            </a:br>
            <a:r>
              <a:rPr lang="en-US" dirty="0"/>
              <a:t>E.    Phenylephrine </a:t>
            </a:r>
          </a:p>
          <a:p>
            <a:endParaRPr lang="en-US" dirty="0"/>
          </a:p>
        </p:txBody>
      </p:sp>
    </p:spTree>
    <p:extLst>
      <p:ext uri="{BB962C8B-B14F-4D97-AF65-F5344CB8AC3E}">
        <p14:creationId xmlns:p14="http://schemas.microsoft.com/office/powerpoint/2010/main" val="1495262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0EC9-B42C-424C-A500-582014A3C678}"/>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667412C2-A5C2-1F47-AF75-76DDB1914DB8}"/>
              </a:ext>
            </a:extLst>
          </p:cNvPr>
          <p:cNvSpPr>
            <a:spLocks noGrp="1"/>
          </p:cNvSpPr>
          <p:nvPr>
            <p:ph idx="1"/>
          </p:nvPr>
        </p:nvSpPr>
        <p:spPr/>
        <p:txBody>
          <a:bodyPr>
            <a:normAutofit fontScale="70000" lnSpcReduction="20000"/>
          </a:bodyPr>
          <a:lstStyle/>
          <a:p>
            <a:pPr marL="0" indent="0">
              <a:buNone/>
            </a:pPr>
            <a:r>
              <a:rPr lang="en-US" dirty="0"/>
              <a:t>A 65-year-old man is admitted to the intensive care unit (ICU) with septic shock. Six liters of intravenous lactated Ringers is administered, but the patient remains in shock. He has AKI, and serum K is 5.7 mEq/L. </a:t>
            </a:r>
          </a:p>
          <a:p>
            <a:pPr marL="0" indent="0">
              <a:buNone/>
            </a:pPr>
            <a:endParaRPr lang="en-US" dirty="0"/>
          </a:p>
          <a:p>
            <a:pPr marL="0" indent="0">
              <a:buNone/>
            </a:pPr>
            <a:r>
              <a:rPr lang="en-US" dirty="0"/>
              <a:t>In choosing an intravenous vasopressor for this patient, which of the following will raise serum potassium concentration and potentially worsen hyperkalemia? </a:t>
            </a:r>
          </a:p>
          <a:p>
            <a:pPr marL="514350" indent="-514350">
              <a:buAutoNum type="alphaUcPeriod"/>
            </a:pPr>
            <a:endParaRPr lang="en-US" dirty="0"/>
          </a:p>
          <a:p>
            <a:pPr marL="514350" indent="-514350">
              <a:buAutoNum type="alphaUcPeriod"/>
            </a:pPr>
            <a:r>
              <a:rPr lang="en-US" dirty="0"/>
              <a:t>Dopamine</a:t>
            </a:r>
          </a:p>
          <a:p>
            <a:pPr marL="514350" indent="-514350">
              <a:buAutoNum type="alphaUcPeriod"/>
            </a:pPr>
            <a:r>
              <a:rPr lang="en-US" dirty="0"/>
              <a:t>Epinephrine</a:t>
            </a:r>
          </a:p>
          <a:p>
            <a:pPr marL="514350" indent="-514350">
              <a:buAutoNum type="alphaUcPeriod"/>
            </a:pPr>
            <a:r>
              <a:rPr lang="en-US" dirty="0"/>
              <a:t>Norepinephrine </a:t>
            </a:r>
          </a:p>
          <a:p>
            <a:pPr marL="0" indent="0">
              <a:buNone/>
            </a:pPr>
            <a:r>
              <a:rPr lang="en-US" dirty="0"/>
              <a:t>D.   Vasopressin</a:t>
            </a:r>
            <a:br>
              <a:rPr lang="en-US" dirty="0"/>
            </a:br>
            <a:r>
              <a:rPr lang="en-US" dirty="0">
                <a:solidFill>
                  <a:srgbClr val="FF0000"/>
                </a:solidFill>
              </a:rPr>
              <a:t>E.    Phenylephrine </a:t>
            </a:r>
          </a:p>
          <a:p>
            <a:endParaRPr lang="en-US" dirty="0"/>
          </a:p>
        </p:txBody>
      </p:sp>
    </p:spTree>
    <p:extLst>
      <p:ext uri="{BB962C8B-B14F-4D97-AF65-F5344CB8AC3E}">
        <p14:creationId xmlns:p14="http://schemas.microsoft.com/office/powerpoint/2010/main" val="3254828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C256-4048-B24A-A10A-203F4CACF71C}"/>
              </a:ext>
            </a:extLst>
          </p:cNvPr>
          <p:cNvSpPr>
            <a:spLocks noGrp="1"/>
          </p:cNvSpPr>
          <p:nvPr>
            <p:ph type="title"/>
          </p:nvPr>
        </p:nvSpPr>
        <p:spPr/>
        <p:txBody>
          <a:bodyPr/>
          <a:lstStyle/>
          <a:p>
            <a:r>
              <a:rPr lang="en-US" dirty="0"/>
              <a:t>Regulation of K+</a:t>
            </a:r>
          </a:p>
        </p:txBody>
      </p:sp>
      <p:sp>
        <p:nvSpPr>
          <p:cNvPr id="3" name="Content Placeholder 2">
            <a:extLst>
              <a:ext uri="{FF2B5EF4-FFF2-40B4-BE49-F238E27FC236}">
                <a16:creationId xmlns:a16="http://schemas.microsoft.com/office/drawing/2014/main" id="{FDA0DA1E-D569-2946-A1A0-616F1FCC2660}"/>
              </a:ext>
            </a:extLst>
          </p:cNvPr>
          <p:cNvSpPr>
            <a:spLocks noGrp="1"/>
          </p:cNvSpPr>
          <p:nvPr>
            <p:ph sz="half" idx="1"/>
          </p:nvPr>
        </p:nvSpPr>
        <p:spPr/>
        <p:txBody>
          <a:bodyPr>
            <a:normAutofit fontScale="85000" lnSpcReduction="20000"/>
          </a:bodyPr>
          <a:lstStyle/>
          <a:p>
            <a:r>
              <a:rPr lang="en-US" dirty="0"/>
              <a:t>The kidney is primarily responsible for maintaining total body K+ content by matching K+ intake with K+ excretion. </a:t>
            </a:r>
          </a:p>
          <a:p>
            <a:endParaRPr lang="en-US" dirty="0"/>
          </a:p>
          <a:p>
            <a:r>
              <a:rPr lang="en-US" dirty="0"/>
              <a:t>Adjustments in renal K+ excretion occur over several hours; therefore, changes in extracellular K+ concentration are initially buffered by movement of K+ into or out of skeletal muscle. </a:t>
            </a:r>
          </a:p>
        </p:txBody>
      </p:sp>
      <p:sp>
        <p:nvSpPr>
          <p:cNvPr id="4" name="Content Placeholder 3">
            <a:extLst>
              <a:ext uri="{FF2B5EF4-FFF2-40B4-BE49-F238E27FC236}">
                <a16:creationId xmlns:a16="http://schemas.microsoft.com/office/drawing/2014/main" id="{706B2E6D-7C4E-D040-8F84-F86681C485A5}"/>
              </a:ext>
            </a:extLst>
          </p:cNvPr>
          <p:cNvSpPr>
            <a:spLocks noGrp="1"/>
          </p:cNvSpPr>
          <p:nvPr>
            <p:ph sz="half" idx="2"/>
          </p:nvPr>
        </p:nvSpPr>
        <p:spPr/>
        <p:txBody>
          <a:bodyPr>
            <a:normAutofit fontScale="85000" lnSpcReduction="20000"/>
          </a:bodyPr>
          <a:lstStyle/>
          <a:p>
            <a:r>
              <a:rPr lang="en-US" dirty="0"/>
              <a:t>After a meal, the </a:t>
            </a:r>
            <a:r>
              <a:rPr lang="en-US" dirty="0">
                <a:solidFill>
                  <a:srgbClr val="FF0000"/>
                </a:solidFill>
              </a:rPr>
              <a:t>postprandial release of insulin functions to not only regulate the serum glucose concentration but also shift dietary K+ into cells </a:t>
            </a:r>
            <a:r>
              <a:rPr lang="en-US" dirty="0"/>
              <a:t>until the kidney excretes the K+ load re-establishing K+ homeostasis </a:t>
            </a:r>
          </a:p>
          <a:p>
            <a:pPr marL="0" indent="0">
              <a:buNone/>
            </a:pPr>
            <a:endParaRPr lang="en-US" dirty="0"/>
          </a:p>
        </p:txBody>
      </p:sp>
      <p:pic>
        <p:nvPicPr>
          <p:cNvPr id="6" name="Picture 5" descr="A picture containing fruit, banana&#10;&#10;Description automatically generated">
            <a:extLst>
              <a:ext uri="{FF2B5EF4-FFF2-40B4-BE49-F238E27FC236}">
                <a16:creationId xmlns:a16="http://schemas.microsoft.com/office/drawing/2014/main" id="{F94BA2F8-8224-A748-A1F3-0CCF8902A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982" y="4876800"/>
            <a:ext cx="1853518" cy="105410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8FCAAE9E-D498-E14A-9416-D1A1469EA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0" y="4457554"/>
            <a:ext cx="2019300" cy="2110568"/>
          </a:xfrm>
          <a:prstGeom prst="rect">
            <a:avLst/>
          </a:prstGeom>
        </p:spPr>
      </p:pic>
    </p:spTree>
    <p:extLst>
      <p:ext uri="{BB962C8B-B14F-4D97-AF65-F5344CB8AC3E}">
        <p14:creationId xmlns:p14="http://schemas.microsoft.com/office/powerpoint/2010/main" val="2647134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9DAAA-398A-D048-8A8C-3E3EE5E24D70}"/>
              </a:ext>
            </a:extLst>
          </p:cNvPr>
          <p:cNvSpPr>
            <a:spLocks noGrp="1"/>
          </p:cNvSpPr>
          <p:nvPr>
            <p:ph type="title"/>
          </p:nvPr>
        </p:nvSpPr>
        <p:spPr/>
        <p:txBody>
          <a:bodyPr/>
          <a:lstStyle/>
          <a:p>
            <a:r>
              <a:rPr lang="en-US" dirty="0"/>
              <a:t>Potassium Physiology</a:t>
            </a:r>
          </a:p>
        </p:txBody>
      </p:sp>
      <p:sp>
        <p:nvSpPr>
          <p:cNvPr id="3" name="Content Placeholder 2">
            <a:extLst>
              <a:ext uri="{FF2B5EF4-FFF2-40B4-BE49-F238E27FC236}">
                <a16:creationId xmlns:a16="http://schemas.microsoft.com/office/drawing/2014/main" id="{46D37078-0116-F54C-A900-AC19FFEDB9B0}"/>
              </a:ext>
            </a:extLst>
          </p:cNvPr>
          <p:cNvSpPr>
            <a:spLocks noGrp="1"/>
          </p:cNvSpPr>
          <p:nvPr>
            <p:ph sz="half" idx="1"/>
          </p:nvPr>
        </p:nvSpPr>
        <p:spPr/>
        <p:txBody>
          <a:bodyPr>
            <a:normAutofit fontScale="85000" lnSpcReduction="20000"/>
          </a:bodyPr>
          <a:lstStyle/>
          <a:p>
            <a:r>
              <a:rPr lang="en-US" dirty="0"/>
              <a:t>Potassium is freely filtered by the glomerulus. The bulk of filtered K+ is reabsorbed in the proximal tubule and loop of Henle, such that less than 10% of the filtered load reaches the distal nephron. </a:t>
            </a:r>
          </a:p>
          <a:p>
            <a:endParaRPr lang="en-US" dirty="0"/>
          </a:p>
          <a:p>
            <a:r>
              <a:rPr lang="en-US" dirty="0"/>
              <a:t>Two principal determinants of K+ secretion are </a:t>
            </a:r>
            <a:r>
              <a:rPr lang="en-US" dirty="0">
                <a:solidFill>
                  <a:srgbClr val="FF0000"/>
                </a:solidFill>
              </a:rPr>
              <a:t>mineralocorticoid activity </a:t>
            </a:r>
            <a:r>
              <a:rPr lang="en-US" dirty="0"/>
              <a:t>and </a:t>
            </a:r>
            <a:r>
              <a:rPr lang="en-US" dirty="0">
                <a:solidFill>
                  <a:srgbClr val="FF0000"/>
                </a:solidFill>
              </a:rPr>
              <a:t>distal delivery of Na+ and water</a:t>
            </a:r>
            <a:r>
              <a:rPr lang="en-US" dirty="0"/>
              <a:t>. </a:t>
            </a:r>
          </a:p>
          <a:p>
            <a:endParaRPr lang="en-US" dirty="0"/>
          </a:p>
        </p:txBody>
      </p:sp>
      <p:sp>
        <p:nvSpPr>
          <p:cNvPr id="4" name="Content Placeholder 3">
            <a:extLst>
              <a:ext uri="{FF2B5EF4-FFF2-40B4-BE49-F238E27FC236}">
                <a16:creationId xmlns:a16="http://schemas.microsoft.com/office/drawing/2014/main" id="{82249F53-9F16-D944-A231-B905B1030257}"/>
              </a:ext>
            </a:extLst>
          </p:cNvPr>
          <p:cNvSpPr>
            <a:spLocks noGrp="1"/>
          </p:cNvSpPr>
          <p:nvPr>
            <p:ph sz="half" idx="2"/>
          </p:nvPr>
        </p:nvSpPr>
        <p:spPr/>
        <p:txBody>
          <a:bodyPr>
            <a:normAutofit fontScale="85000" lnSpcReduction="20000"/>
          </a:bodyPr>
          <a:lstStyle/>
          <a:p>
            <a:r>
              <a:rPr lang="en-US" dirty="0"/>
              <a:t>Circadian rhythm whereby K+ excretion is lower at night and in the early morning hours and then increases in the afternoon </a:t>
            </a:r>
          </a:p>
          <a:p>
            <a:endParaRPr lang="en-US" dirty="0"/>
          </a:p>
          <a:p>
            <a:r>
              <a:rPr lang="en-US" dirty="0"/>
              <a:t>Enteric Sensor of K+: sensors capable of responding to dietary Na+, K+, and phosphate that signal the kidney to rapidly alter ion excretion or reabsorption </a:t>
            </a:r>
          </a:p>
          <a:p>
            <a:endParaRPr lang="en-US" dirty="0"/>
          </a:p>
        </p:txBody>
      </p:sp>
    </p:spTree>
    <p:extLst>
      <p:ext uri="{BB962C8B-B14F-4D97-AF65-F5344CB8AC3E}">
        <p14:creationId xmlns:p14="http://schemas.microsoft.com/office/powerpoint/2010/main" val="1511534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Categories of Hyperkalemia</a:t>
            </a:r>
          </a:p>
        </p:txBody>
      </p:sp>
      <p:sp>
        <p:nvSpPr>
          <p:cNvPr id="3" name="Content Placeholder 2"/>
          <p:cNvSpPr>
            <a:spLocks noGrp="1"/>
          </p:cNvSpPr>
          <p:nvPr>
            <p:ph idx="1"/>
          </p:nvPr>
        </p:nvSpPr>
        <p:spPr/>
        <p:txBody>
          <a:bodyPr/>
          <a:lstStyle/>
          <a:p>
            <a:endParaRPr lang="en-US" dirty="0"/>
          </a:p>
          <a:p>
            <a:pPr marL="514350" indent="-514350">
              <a:buFont typeface="+mj-lt"/>
              <a:buAutoNum type="arabicPeriod"/>
            </a:pPr>
            <a:r>
              <a:rPr lang="en-US" dirty="0"/>
              <a:t>Redistribution</a:t>
            </a:r>
          </a:p>
          <a:p>
            <a:pPr marL="514350" indent="-514350">
              <a:buFont typeface="+mj-lt"/>
              <a:buAutoNum type="arabicPeriod"/>
            </a:pPr>
            <a:r>
              <a:rPr lang="en-US" dirty="0"/>
              <a:t>Excess intake </a:t>
            </a:r>
          </a:p>
          <a:p>
            <a:pPr marL="514350" indent="-514350">
              <a:buFont typeface="+mj-lt"/>
              <a:buAutoNum type="arabicPeriod"/>
            </a:pPr>
            <a:r>
              <a:rPr lang="en-US" dirty="0"/>
              <a:t>Impaired renal potassium secretion</a:t>
            </a:r>
          </a:p>
          <a:p>
            <a:pPr marL="514350" indent="-514350">
              <a:buFont typeface="+mj-lt"/>
              <a:buAutoNum type="arabicPeriod"/>
            </a:pPr>
            <a:r>
              <a:rPr lang="en-US" dirty="0"/>
              <a:t>Medications </a:t>
            </a:r>
          </a:p>
        </p:txBody>
      </p:sp>
    </p:spTree>
    <p:extLst>
      <p:ext uri="{BB962C8B-B14F-4D97-AF65-F5344CB8AC3E}">
        <p14:creationId xmlns:p14="http://schemas.microsoft.com/office/powerpoint/2010/main" val="380404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A6FC-A16D-4A48-805D-275A3F3D6717}"/>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44459267-2E91-824D-A3A5-3E03469613CF}"/>
              </a:ext>
            </a:extLst>
          </p:cNvPr>
          <p:cNvSpPr>
            <a:spLocks noGrp="1"/>
          </p:cNvSpPr>
          <p:nvPr>
            <p:ph sz="half" idx="1"/>
          </p:nvPr>
        </p:nvSpPr>
        <p:spPr/>
        <p:txBody>
          <a:bodyPr>
            <a:normAutofit fontScale="92500" lnSpcReduction="10000"/>
          </a:bodyPr>
          <a:lstStyle/>
          <a:p>
            <a:pPr marL="0" indent="0">
              <a:buNone/>
            </a:pPr>
            <a:r>
              <a:rPr lang="en-US" dirty="0"/>
              <a:t>A 52-year-old woman was hospitalized 3 days ago for laparoscopic resection of the sigmoid colon secondary to recurrent diverticulitis. Diet has been advanced to a full diet. She has a 20-year history of hypertension, stage G3 chronic kidney disease, and migraine headaches. </a:t>
            </a:r>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39C3704B-4803-7E43-A79B-54C7C2D3816C}"/>
              </a:ext>
            </a:extLst>
          </p:cNvPr>
          <p:cNvSpPr>
            <a:spLocks noGrp="1"/>
          </p:cNvSpPr>
          <p:nvPr>
            <p:ph sz="half" idx="2"/>
          </p:nvPr>
        </p:nvSpPr>
        <p:spPr/>
        <p:txBody>
          <a:bodyPr>
            <a:normAutofit fontScale="92500" lnSpcReduction="10000"/>
          </a:bodyPr>
          <a:lstStyle/>
          <a:p>
            <a:pPr marL="0" indent="0">
              <a:buNone/>
            </a:pPr>
            <a:r>
              <a:rPr lang="en-US" dirty="0"/>
              <a:t>Medications are amlodipine, heparin, topiramate, and as-needed intravenous morphine.</a:t>
            </a:r>
          </a:p>
          <a:p>
            <a:pPr marL="0" indent="0">
              <a:buNone/>
            </a:pPr>
            <a:endParaRPr lang="en-US" dirty="0"/>
          </a:p>
          <a:p>
            <a:pPr marL="0" indent="0">
              <a:buNone/>
            </a:pPr>
            <a:r>
              <a:rPr lang="en-US" dirty="0"/>
              <a:t>On physical examination, vital signs are normal. Mild incisional tenderness is present. The remainder of the physical examination is unremarkable.</a:t>
            </a:r>
          </a:p>
          <a:p>
            <a:endParaRPr lang="en-US" dirty="0"/>
          </a:p>
        </p:txBody>
      </p:sp>
    </p:spTree>
    <p:extLst>
      <p:ext uri="{BB962C8B-B14F-4D97-AF65-F5344CB8AC3E}">
        <p14:creationId xmlns:p14="http://schemas.microsoft.com/office/powerpoint/2010/main" val="3951740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59FF-D140-B44B-A7E5-FDF9C9E22CE0}"/>
              </a:ext>
            </a:extLst>
          </p:cNvPr>
          <p:cNvSpPr>
            <a:spLocks noGrp="1"/>
          </p:cNvSpPr>
          <p:nvPr>
            <p:ph type="title"/>
          </p:nvPr>
        </p:nvSpPr>
        <p:spPr/>
        <p:txBody>
          <a:bodyPr/>
          <a:lstStyle/>
          <a:p>
            <a:r>
              <a:rPr lang="en-US" dirty="0"/>
              <a:t>Question 3.</a:t>
            </a:r>
          </a:p>
        </p:txBody>
      </p:sp>
      <p:graphicFrame>
        <p:nvGraphicFramePr>
          <p:cNvPr id="4" name="Content Placeholder 3">
            <a:extLst>
              <a:ext uri="{FF2B5EF4-FFF2-40B4-BE49-F238E27FC236}">
                <a16:creationId xmlns:a16="http://schemas.microsoft.com/office/drawing/2014/main" id="{E97F82DC-5396-124E-B81B-2A7427DAAF01}"/>
              </a:ext>
            </a:extLst>
          </p:cNvPr>
          <p:cNvGraphicFramePr>
            <a:graphicFrameLocks noGrp="1"/>
          </p:cNvGraphicFramePr>
          <p:nvPr>
            <p:ph idx="1"/>
          </p:nvPr>
        </p:nvGraphicFramePr>
        <p:xfrm>
          <a:off x="457200" y="2409920"/>
          <a:ext cx="8229600" cy="2914650"/>
        </p:xfrm>
        <a:graphic>
          <a:graphicData uri="http://schemas.openxmlformats.org/drawingml/2006/table">
            <a:tbl>
              <a:tblPr firstRow="1" firstCol="1" bandRow="1">
                <a:tableStyleId>{5C22544A-7EE6-4342-B048-85BDC9FD1C3A}</a:tableStyleId>
              </a:tblPr>
              <a:tblGrid>
                <a:gridCol w="2743200">
                  <a:extLst>
                    <a:ext uri="{9D8B030D-6E8A-4147-A177-3AD203B41FA5}">
                      <a16:colId xmlns:a16="http://schemas.microsoft.com/office/drawing/2014/main" val="1406782952"/>
                    </a:ext>
                  </a:extLst>
                </a:gridCol>
                <a:gridCol w="2743200">
                  <a:extLst>
                    <a:ext uri="{9D8B030D-6E8A-4147-A177-3AD203B41FA5}">
                      <a16:colId xmlns:a16="http://schemas.microsoft.com/office/drawing/2014/main" val="2732751369"/>
                    </a:ext>
                  </a:extLst>
                </a:gridCol>
                <a:gridCol w="2743200">
                  <a:extLst>
                    <a:ext uri="{9D8B030D-6E8A-4147-A177-3AD203B41FA5}">
                      <a16:colId xmlns:a16="http://schemas.microsoft.com/office/drawing/2014/main" val="2763399789"/>
                    </a:ext>
                  </a:extLst>
                </a:gridCol>
              </a:tblGrid>
              <a:tr h="0">
                <a:tc gridSpan="3">
                  <a:txBody>
                    <a:bodyPr/>
                    <a:lstStyle/>
                    <a:p>
                      <a:pPr marL="0" marR="0">
                        <a:lnSpc>
                          <a:spcPct val="107000"/>
                        </a:lnSpc>
                        <a:spcBef>
                          <a:spcPts val="0"/>
                        </a:spcBef>
                        <a:spcAft>
                          <a:spcPts val="0"/>
                        </a:spcAft>
                      </a:pPr>
                      <a:r>
                        <a:rPr lang="en-US" sz="1100" spc="40">
                          <a:effectLst/>
                        </a:rPr>
                        <a:t>Laboratory studies: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76200" marB="7620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99236714"/>
                  </a:ext>
                </a:extLst>
              </a:tr>
              <a:tr h="0">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152400" marR="152400" marT="76200" marB="76200"/>
                </a:tc>
                <a:tc>
                  <a:txBody>
                    <a:bodyPr/>
                    <a:lstStyle/>
                    <a:p>
                      <a:pPr marL="0" marR="0">
                        <a:lnSpc>
                          <a:spcPct val="107000"/>
                        </a:lnSpc>
                        <a:spcBef>
                          <a:spcPts val="0"/>
                        </a:spcBef>
                        <a:spcAft>
                          <a:spcPts val="0"/>
                        </a:spcAft>
                      </a:pPr>
                      <a:r>
                        <a:rPr lang="en-US" sz="1100" spc="40">
                          <a:effectLst/>
                        </a:rPr>
                        <a:t>On Admission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76200" marB="76200"/>
                </a:tc>
                <a:tc>
                  <a:txBody>
                    <a:bodyPr/>
                    <a:lstStyle/>
                    <a:p>
                      <a:pPr marL="0" marR="0">
                        <a:lnSpc>
                          <a:spcPct val="107000"/>
                        </a:lnSpc>
                        <a:spcBef>
                          <a:spcPts val="0"/>
                        </a:spcBef>
                        <a:spcAft>
                          <a:spcPts val="0"/>
                        </a:spcAft>
                      </a:pPr>
                      <a:r>
                        <a:rPr lang="en-US" sz="1100" spc="40">
                          <a:effectLst/>
                        </a:rPr>
                        <a:t>Today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76200" marB="76200"/>
                </a:tc>
                <a:extLst>
                  <a:ext uri="{0D108BD9-81ED-4DB2-BD59-A6C34878D82A}">
                    <a16:rowId xmlns:a16="http://schemas.microsoft.com/office/drawing/2014/main" val="677962252"/>
                  </a:ext>
                </a:extLst>
              </a:tr>
              <a:tr h="0">
                <a:tc>
                  <a:txBody>
                    <a:bodyPr/>
                    <a:lstStyle/>
                    <a:p>
                      <a:pPr marL="0" marR="0">
                        <a:lnSpc>
                          <a:spcPct val="107000"/>
                        </a:lnSpc>
                        <a:spcBef>
                          <a:spcPts val="0"/>
                        </a:spcBef>
                        <a:spcAft>
                          <a:spcPts val="0"/>
                        </a:spcAft>
                      </a:pPr>
                      <a:r>
                        <a:rPr lang="en-US" sz="1100" spc="40">
                          <a:effectLst/>
                        </a:rPr>
                        <a:t>Creatinine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76200" marB="76200"/>
                </a:tc>
                <a:tc>
                  <a:txBody>
                    <a:bodyPr/>
                    <a:lstStyle/>
                    <a:p>
                      <a:pPr marL="0" marR="0">
                        <a:lnSpc>
                          <a:spcPct val="107000"/>
                        </a:lnSpc>
                        <a:spcBef>
                          <a:spcPts val="0"/>
                        </a:spcBef>
                        <a:spcAft>
                          <a:spcPts val="0"/>
                        </a:spcAft>
                      </a:pPr>
                      <a:r>
                        <a:rPr lang="en-US" sz="1100" spc="40">
                          <a:effectLst/>
                        </a:rPr>
                        <a:t>1.6 mg/dL (141.4 µmol/L)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76200" marB="76200"/>
                </a:tc>
                <a:tc>
                  <a:txBody>
                    <a:bodyPr/>
                    <a:lstStyle/>
                    <a:p>
                      <a:pPr marL="0" marR="0">
                        <a:lnSpc>
                          <a:spcPct val="107000"/>
                        </a:lnSpc>
                        <a:spcBef>
                          <a:spcPts val="0"/>
                        </a:spcBef>
                        <a:spcAft>
                          <a:spcPts val="0"/>
                        </a:spcAft>
                      </a:pPr>
                      <a:r>
                        <a:rPr lang="en-US" sz="1100" spc="40">
                          <a:effectLst/>
                        </a:rPr>
                        <a:t>1.9 mg/dL (168 µmol/L)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76200" marB="76200"/>
                </a:tc>
                <a:extLst>
                  <a:ext uri="{0D108BD9-81ED-4DB2-BD59-A6C34878D82A}">
                    <a16:rowId xmlns:a16="http://schemas.microsoft.com/office/drawing/2014/main" val="1312990227"/>
                  </a:ext>
                </a:extLst>
              </a:tr>
              <a:tr h="0">
                <a:tc>
                  <a:txBody>
                    <a:bodyPr/>
                    <a:lstStyle/>
                    <a:p>
                      <a:pPr marL="0" marR="0">
                        <a:lnSpc>
                          <a:spcPct val="107000"/>
                        </a:lnSpc>
                        <a:spcBef>
                          <a:spcPts val="0"/>
                        </a:spcBef>
                        <a:spcAft>
                          <a:spcPts val="0"/>
                        </a:spcAft>
                      </a:pPr>
                      <a:r>
                        <a:rPr lang="en-US" sz="1100" spc="40">
                          <a:effectLst/>
                        </a:rPr>
                        <a:t>Electrolytes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76200" marB="76200"/>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152400" marR="152400" marT="76200" marB="76200"/>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152400" marR="152400" marT="76200" marB="76200"/>
                </a:tc>
                <a:extLst>
                  <a:ext uri="{0D108BD9-81ED-4DB2-BD59-A6C34878D82A}">
                    <a16:rowId xmlns:a16="http://schemas.microsoft.com/office/drawing/2014/main" val="1280174486"/>
                  </a:ext>
                </a:extLst>
              </a:tr>
              <a:tr h="0">
                <a:tc>
                  <a:txBody>
                    <a:bodyPr/>
                    <a:lstStyle/>
                    <a:p>
                      <a:pPr marL="0" marR="0">
                        <a:lnSpc>
                          <a:spcPct val="107000"/>
                        </a:lnSpc>
                        <a:spcBef>
                          <a:spcPts val="0"/>
                        </a:spcBef>
                        <a:spcAft>
                          <a:spcPts val="0"/>
                        </a:spcAft>
                      </a:pPr>
                      <a:r>
                        <a:rPr lang="en-US" sz="1100" spc="40">
                          <a:effectLst/>
                        </a:rPr>
                        <a:t>Sodium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76200" marB="76200"/>
                </a:tc>
                <a:tc>
                  <a:txBody>
                    <a:bodyPr/>
                    <a:lstStyle/>
                    <a:p>
                      <a:pPr marL="0" marR="0">
                        <a:lnSpc>
                          <a:spcPct val="107000"/>
                        </a:lnSpc>
                        <a:spcBef>
                          <a:spcPts val="0"/>
                        </a:spcBef>
                        <a:spcAft>
                          <a:spcPts val="0"/>
                        </a:spcAft>
                      </a:pPr>
                      <a:r>
                        <a:rPr lang="en-US" sz="1100" spc="40">
                          <a:effectLst/>
                        </a:rPr>
                        <a:t>140 mEq/L (140 mmol/L)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76200" marB="76200"/>
                </a:tc>
                <a:tc>
                  <a:txBody>
                    <a:bodyPr/>
                    <a:lstStyle/>
                    <a:p>
                      <a:pPr marL="0" marR="0">
                        <a:lnSpc>
                          <a:spcPct val="107000"/>
                        </a:lnSpc>
                        <a:spcBef>
                          <a:spcPts val="0"/>
                        </a:spcBef>
                        <a:spcAft>
                          <a:spcPts val="0"/>
                        </a:spcAft>
                      </a:pPr>
                      <a:r>
                        <a:rPr lang="en-US" sz="1100" spc="40">
                          <a:effectLst/>
                        </a:rPr>
                        <a:t>138 mEq/L (138 mmol/L)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76200" marB="76200"/>
                </a:tc>
                <a:extLst>
                  <a:ext uri="{0D108BD9-81ED-4DB2-BD59-A6C34878D82A}">
                    <a16:rowId xmlns:a16="http://schemas.microsoft.com/office/drawing/2014/main" val="926343237"/>
                  </a:ext>
                </a:extLst>
              </a:tr>
              <a:tr h="0">
                <a:tc>
                  <a:txBody>
                    <a:bodyPr/>
                    <a:lstStyle/>
                    <a:p>
                      <a:pPr marL="0" marR="0">
                        <a:lnSpc>
                          <a:spcPct val="107000"/>
                        </a:lnSpc>
                        <a:spcBef>
                          <a:spcPts val="0"/>
                        </a:spcBef>
                        <a:spcAft>
                          <a:spcPts val="0"/>
                        </a:spcAft>
                      </a:pPr>
                      <a:r>
                        <a:rPr lang="en-US" sz="1100" spc="40">
                          <a:effectLst/>
                        </a:rPr>
                        <a:t>Potassium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76200" marB="76200"/>
                </a:tc>
                <a:tc>
                  <a:txBody>
                    <a:bodyPr/>
                    <a:lstStyle/>
                    <a:p>
                      <a:pPr marL="0" marR="0">
                        <a:lnSpc>
                          <a:spcPct val="107000"/>
                        </a:lnSpc>
                        <a:spcBef>
                          <a:spcPts val="0"/>
                        </a:spcBef>
                        <a:spcAft>
                          <a:spcPts val="0"/>
                        </a:spcAft>
                      </a:pPr>
                      <a:r>
                        <a:rPr lang="en-US" sz="1100" spc="40">
                          <a:effectLst/>
                        </a:rPr>
                        <a:t>4.9 mEq/L (4.9 mmol/L)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76200" marB="76200"/>
                </a:tc>
                <a:tc>
                  <a:txBody>
                    <a:bodyPr/>
                    <a:lstStyle/>
                    <a:p>
                      <a:pPr marL="0" marR="0">
                        <a:lnSpc>
                          <a:spcPct val="107000"/>
                        </a:lnSpc>
                        <a:spcBef>
                          <a:spcPts val="0"/>
                        </a:spcBef>
                        <a:spcAft>
                          <a:spcPts val="0"/>
                        </a:spcAft>
                      </a:pPr>
                      <a:r>
                        <a:rPr lang="en-US" sz="1100" spc="40">
                          <a:effectLst/>
                        </a:rPr>
                        <a:t>5.6 mEq/L (5.6 mmol/L)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76200" marB="76200"/>
                </a:tc>
                <a:extLst>
                  <a:ext uri="{0D108BD9-81ED-4DB2-BD59-A6C34878D82A}">
                    <a16:rowId xmlns:a16="http://schemas.microsoft.com/office/drawing/2014/main" val="647899631"/>
                  </a:ext>
                </a:extLst>
              </a:tr>
              <a:tr h="0">
                <a:tc>
                  <a:txBody>
                    <a:bodyPr/>
                    <a:lstStyle/>
                    <a:p>
                      <a:pPr marL="0" marR="0">
                        <a:lnSpc>
                          <a:spcPct val="107000"/>
                        </a:lnSpc>
                        <a:spcBef>
                          <a:spcPts val="0"/>
                        </a:spcBef>
                        <a:spcAft>
                          <a:spcPts val="0"/>
                        </a:spcAft>
                      </a:pPr>
                      <a:r>
                        <a:rPr lang="en-US" sz="1100" spc="40">
                          <a:effectLst/>
                        </a:rPr>
                        <a:t>Chloride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76200" marB="76200"/>
                </a:tc>
                <a:tc>
                  <a:txBody>
                    <a:bodyPr/>
                    <a:lstStyle/>
                    <a:p>
                      <a:pPr marL="0" marR="0">
                        <a:lnSpc>
                          <a:spcPct val="107000"/>
                        </a:lnSpc>
                        <a:spcBef>
                          <a:spcPts val="0"/>
                        </a:spcBef>
                        <a:spcAft>
                          <a:spcPts val="0"/>
                        </a:spcAft>
                      </a:pPr>
                      <a:r>
                        <a:rPr lang="en-US" sz="1100" spc="40">
                          <a:effectLst/>
                        </a:rPr>
                        <a:t>102 mEq/L (102 mmol/L)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76200" marB="76200"/>
                </a:tc>
                <a:tc>
                  <a:txBody>
                    <a:bodyPr/>
                    <a:lstStyle/>
                    <a:p>
                      <a:pPr marL="0" marR="0">
                        <a:lnSpc>
                          <a:spcPct val="107000"/>
                        </a:lnSpc>
                        <a:spcBef>
                          <a:spcPts val="0"/>
                        </a:spcBef>
                        <a:spcAft>
                          <a:spcPts val="0"/>
                        </a:spcAft>
                      </a:pPr>
                      <a:r>
                        <a:rPr lang="en-US" sz="1100" spc="40">
                          <a:effectLst/>
                        </a:rPr>
                        <a:t>110 mEq/L (110 mmol/L)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76200" marB="76200"/>
                </a:tc>
                <a:extLst>
                  <a:ext uri="{0D108BD9-81ED-4DB2-BD59-A6C34878D82A}">
                    <a16:rowId xmlns:a16="http://schemas.microsoft.com/office/drawing/2014/main" val="3274668525"/>
                  </a:ext>
                </a:extLst>
              </a:tr>
              <a:tr h="0">
                <a:tc>
                  <a:txBody>
                    <a:bodyPr/>
                    <a:lstStyle/>
                    <a:p>
                      <a:pPr marL="0" marR="0">
                        <a:lnSpc>
                          <a:spcPct val="107000"/>
                        </a:lnSpc>
                        <a:spcBef>
                          <a:spcPts val="0"/>
                        </a:spcBef>
                        <a:spcAft>
                          <a:spcPts val="0"/>
                        </a:spcAft>
                      </a:pPr>
                      <a:r>
                        <a:rPr lang="en-US" sz="1100" spc="40">
                          <a:effectLst/>
                        </a:rPr>
                        <a:t>Bicarbonate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76200" marB="76200"/>
                </a:tc>
                <a:tc>
                  <a:txBody>
                    <a:bodyPr/>
                    <a:lstStyle/>
                    <a:p>
                      <a:pPr marL="0" marR="0">
                        <a:lnSpc>
                          <a:spcPct val="107000"/>
                        </a:lnSpc>
                        <a:spcBef>
                          <a:spcPts val="0"/>
                        </a:spcBef>
                        <a:spcAft>
                          <a:spcPts val="0"/>
                        </a:spcAft>
                      </a:pPr>
                      <a:r>
                        <a:rPr lang="en-US" sz="1100" spc="40">
                          <a:effectLst/>
                        </a:rPr>
                        <a:t>25 mEq/L (25 mmol/L)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76200" marB="76200"/>
                </a:tc>
                <a:tc>
                  <a:txBody>
                    <a:bodyPr/>
                    <a:lstStyle/>
                    <a:p>
                      <a:pPr marL="0" marR="0">
                        <a:lnSpc>
                          <a:spcPct val="107000"/>
                        </a:lnSpc>
                        <a:spcBef>
                          <a:spcPts val="0"/>
                        </a:spcBef>
                        <a:spcAft>
                          <a:spcPts val="0"/>
                        </a:spcAft>
                      </a:pPr>
                      <a:r>
                        <a:rPr lang="en-US" sz="1100" spc="40">
                          <a:effectLst/>
                        </a:rPr>
                        <a:t>20 mEq/L (20 mmol/L)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76200" marB="76200"/>
                </a:tc>
                <a:extLst>
                  <a:ext uri="{0D108BD9-81ED-4DB2-BD59-A6C34878D82A}">
                    <a16:rowId xmlns:a16="http://schemas.microsoft.com/office/drawing/2014/main" val="3067297570"/>
                  </a:ext>
                </a:extLst>
              </a:tr>
              <a:tr h="0">
                <a:tc>
                  <a:txBody>
                    <a:bodyPr/>
                    <a:lstStyle/>
                    <a:p>
                      <a:pPr marL="0" marR="0">
                        <a:lnSpc>
                          <a:spcPct val="107000"/>
                        </a:lnSpc>
                        <a:spcBef>
                          <a:spcPts val="0"/>
                        </a:spcBef>
                        <a:spcAft>
                          <a:spcPts val="0"/>
                        </a:spcAft>
                      </a:pPr>
                      <a:r>
                        <a:rPr lang="en-US" sz="1100" spc="40">
                          <a:effectLst/>
                        </a:rPr>
                        <a:t>Glucose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76200" marB="76200"/>
                </a:tc>
                <a:tc>
                  <a:txBody>
                    <a:bodyPr/>
                    <a:lstStyle/>
                    <a:p>
                      <a:pPr marL="0" marR="0">
                        <a:lnSpc>
                          <a:spcPct val="107000"/>
                        </a:lnSpc>
                        <a:spcBef>
                          <a:spcPts val="0"/>
                        </a:spcBef>
                        <a:spcAft>
                          <a:spcPts val="0"/>
                        </a:spcAft>
                      </a:pPr>
                      <a:r>
                        <a:rPr lang="en-US" sz="1100" spc="40">
                          <a:effectLst/>
                        </a:rPr>
                        <a:t>116 mg/dL (6.4 mmol/L)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76200" marB="76200"/>
                </a:tc>
                <a:tc>
                  <a:txBody>
                    <a:bodyPr/>
                    <a:lstStyle/>
                    <a:p>
                      <a:pPr marL="0" marR="0">
                        <a:lnSpc>
                          <a:spcPct val="107000"/>
                        </a:lnSpc>
                        <a:spcBef>
                          <a:spcPts val="0"/>
                        </a:spcBef>
                        <a:spcAft>
                          <a:spcPts val="0"/>
                        </a:spcAft>
                      </a:pPr>
                      <a:r>
                        <a:rPr lang="en-US" sz="1100" spc="40" dirty="0">
                          <a:effectLst/>
                        </a:rPr>
                        <a:t>128 mg/dL (7.1 mmol/L)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76200" marB="76200"/>
                </a:tc>
                <a:extLst>
                  <a:ext uri="{0D108BD9-81ED-4DB2-BD59-A6C34878D82A}">
                    <a16:rowId xmlns:a16="http://schemas.microsoft.com/office/drawing/2014/main" val="4063689845"/>
                  </a:ext>
                </a:extLst>
              </a:tr>
            </a:tbl>
          </a:graphicData>
        </a:graphic>
      </p:graphicFrame>
    </p:spTree>
    <p:extLst>
      <p:ext uri="{BB962C8B-B14F-4D97-AF65-F5344CB8AC3E}">
        <p14:creationId xmlns:p14="http://schemas.microsoft.com/office/powerpoint/2010/main" val="587061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9F652-A9E2-494C-8B0E-3636C43B2DD9}"/>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B9733939-F689-9449-AD7A-92BCFF5C0F99}"/>
              </a:ext>
            </a:extLst>
          </p:cNvPr>
          <p:cNvSpPr>
            <a:spLocks noGrp="1"/>
          </p:cNvSpPr>
          <p:nvPr>
            <p:ph idx="1"/>
          </p:nvPr>
        </p:nvSpPr>
        <p:spPr/>
        <p:txBody>
          <a:bodyPr>
            <a:normAutofit fontScale="92500"/>
          </a:bodyPr>
          <a:lstStyle/>
          <a:p>
            <a:pPr marL="0" indent="0">
              <a:buNone/>
            </a:pPr>
            <a:r>
              <a:rPr lang="en-US" dirty="0"/>
              <a:t>Urine output during the past 24 hours is 1400 </a:t>
            </a:r>
            <a:r>
              <a:rPr lang="en-US" dirty="0" err="1"/>
              <a:t>mL.</a:t>
            </a:r>
            <a:endParaRPr lang="en-US" dirty="0"/>
          </a:p>
          <a:p>
            <a:pPr marL="0" indent="0">
              <a:buNone/>
            </a:pPr>
            <a:r>
              <a:rPr lang="en-US" dirty="0"/>
              <a:t>Which of the following is the most likely cause of this patient's elevated serum potassium?</a:t>
            </a:r>
          </a:p>
          <a:p>
            <a:pPr marL="0" indent="0">
              <a:buNone/>
            </a:pPr>
            <a:r>
              <a:rPr lang="en-US" dirty="0"/>
              <a:t>A.	Acute kidney injury</a:t>
            </a:r>
          </a:p>
          <a:p>
            <a:pPr marL="0" indent="0">
              <a:buNone/>
            </a:pPr>
            <a:r>
              <a:rPr lang="en-US" dirty="0"/>
              <a:t>B.	Heparin</a:t>
            </a:r>
          </a:p>
          <a:p>
            <a:pPr marL="0" indent="0">
              <a:buNone/>
            </a:pPr>
            <a:r>
              <a:rPr lang="en-US" dirty="0"/>
              <a:t>C.	Hyperglycemia</a:t>
            </a:r>
          </a:p>
          <a:p>
            <a:pPr marL="0" indent="0">
              <a:buNone/>
            </a:pPr>
            <a:r>
              <a:rPr lang="en-US" dirty="0"/>
              <a:t>D.	Metabolic acidosis	</a:t>
            </a:r>
          </a:p>
          <a:p>
            <a:pPr marL="0" indent="0">
              <a:buNone/>
            </a:pPr>
            <a:r>
              <a:rPr lang="en-US" dirty="0"/>
              <a:t>E.	Topiramate</a:t>
            </a:r>
          </a:p>
          <a:p>
            <a:endParaRPr lang="en-US" dirty="0"/>
          </a:p>
        </p:txBody>
      </p:sp>
    </p:spTree>
    <p:extLst>
      <p:ext uri="{BB962C8B-B14F-4D97-AF65-F5344CB8AC3E}">
        <p14:creationId xmlns:p14="http://schemas.microsoft.com/office/powerpoint/2010/main" val="1805752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599" y="1371600"/>
            <a:ext cx="5936673" cy="456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811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2E5C6-4FC2-5244-A1EE-31EC6F743E71}"/>
              </a:ext>
            </a:extLst>
          </p:cNvPr>
          <p:cNvSpPr>
            <a:spLocks noGrp="1"/>
          </p:cNvSpPr>
          <p:nvPr>
            <p:ph type="title"/>
          </p:nvPr>
        </p:nvSpPr>
        <p:spPr/>
        <p:txBody>
          <a:bodyPr/>
          <a:lstStyle/>
          <a:p>
            <a:r>
              <a:rPr lang="en-US" dirty="0"/>
              <a:t>Answer 3.</a:t>
            </a:r>
          </a:p>
        </p:txBody>
      </p:sp>
      <p:sp>
        <p:nvSpPr>
          <p:cNvPr id="3" name="Content Placeholder 2">
            <a:extLst>
              <a:ext uri="{FF2B5EF4-FFF2-40B4-BE49-F238E27FC236}">
                <a16:creationId xmlns:a16="http://schemas.microsoft.com/office/drawing/2014/main" id="{C64CEB4B-EDAD-0145-AA5A-1FF6FCD055E0}"/>
              </a:ext>
            </a:extLst>
          </p:cNvPr>
          <p:cNvSpPr>
            <a:spLocks noGrp="1"/>
          </p:cNvSpPr>
          <p:nvPr>
            <p:ph idx="1"/>
          </p:nvPr>
        </p:nvSpPr>
        <p:spPr/>
        <p:txBody>
          <a:bodyPr>
            <a:normAutofit fontScale="92500"/>
          </a:bodyPr>
          <a:lstStyle/>
          <a:p>
            <a:pPr marL="0" indent="0">
              <a:buNone/>
            </a:pPr>
            <a:r>
              <a:rPr lang="en-US" dirty="0"/>
              <a:t>Urine output during the past 24 hours is 1400 </a:t>
            </a:r>
            <a:r>
              <a:rPr lang="en-US" dirty="0" err="1"/>
              <a:t>mL.</a:t>
            </a:r>
            <a:endParaRPr lang="en-US" dirty="0"/>
          </a:p>
          <a:p>
            <a:pPr marL="0" indent="0">
              <a:buNone/>
            </a:pPr>
            <a:r>
              <a:rPr lang="en-US" dirty="0"/>
              <a:t>Which of the following is the most likely cause of this patient's elevated serum potassium?</a:t>
            </a:r>
          </a:p>
          <a:p>
            <a:pPr marL="0" indent="0">
              <a:buNone/>
            </a:pPr>
            <a:r>
              <a:rPr lang="en-US" dirty="0"/>
              <a:t>A.	Acute kidney injury</a:t>
            </a:r>
          </a:p>
          <a:p>
            <a:pPr marL="0" indent="0">
              <a:buNone/>
            </a:pPr>
            <a:r>
              <a:rPr lang="en-US" dirty="0">
                <a:solidFill>
                  <a:srgbClr val="FF0000"/>
                </a:solidFill>
              </a:rPr>
              <a:t>B.	Heparin</a:t>
            </a:r>
          </a:p>
          <a:p>
            <a:pPr marL="0" indent="0">
              <a:buNone/>
            </a:pPr>
            <a:r>
              <a:rPr lang="en-US" dirty="0"/>
              <a:t>C.	Hyperglycemia</a:t>
            </a:r>
          </a:p>
          <a:p>
            <a:pPr marL="0" indent="0">
              <a:buNone/>
            </a:pPr>
            <a:r>
              <a:rPr lang="en-US" dirty="0"/>
              <a:t>D.	Metabolic acidosis	</a:t>
            </a:r>
          </a:p>
          <a:p>
            <a:pPr marL="0" indent="0">
              <a:buNone/>
            </a:pPr>
            <a:r>
              <a:rPr lang="en-US" dirty="0"/>
              <a:t>E.	Topiramate</a:t>
            </a:r>
          </a:p>
          <a:p>
            <a:endParaRPr lang="en-US" dirty="0"/>
          </a:p>
        </p:txBody>
      </p:sp>
    </p:spTree>
    <p:extLst>
      <p:ext uri="{BB962C8B-B14F-4D97-AF65-F5344CB8AC3E}">
        <p14:creationId xmlns:p14="http://schemas.microsoft.com/office/powerpoint/2010/main" val="4107204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Medications Associate with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r>
                      <a:rPr lang="en-US"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926" b="-9890"/>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C9095044-B3AF-8446-9145-3DF1C7124155}"/>
              </a:ext>
            </a:extLst>
          </p:cNvPr>
          <p:cNvSpPr>
            <a:spLocks noGrp="1"/>
          </p:cNvSpPr>
          <p:nvPr>
            <p:ph sz="half" idx="2"/>
          </p:nvPr>
        </p:nvSpPr>
        <p:spPr/>
        <p:txBody>
          <a:bodyPr>
            <a:normAutofit fontScale="70000" lnSpcReduction="20000"/>
          </a:bodyPr>
          <a:lstStyle/>
          <a:p>
            <a:r>
              <a:rPr lang="en-US" dirty="0">
                <a:solidFill>
                  <a:srgbClr val="FF0000"/>
                </a:solidFill>
              </a:rPr>
              <a:t>Inhibitors of renin-angiotensin-aldosterone axis: </a:t>
            </a:r>
            <a:r>
              <a:rPr lang="en-US" b="1" dirty="0"/>
              <a:t>ACE-inhibitors</a:t>
            </a:r>
            <a:r>
              <a:rPr lang="en-US" dirty="0"/>
              <a:t>, </a:t>
            </a:r>
            <a:r>
              <a:rPr lang="en-US" b="1" dirty="0"/>
              <a:t>angiotensin receptor blockers</a:t>
            </a:r>
            <a:r>
              <a:rPr lang="en-US" dirty="0"/>
              <a:t>.</a:t>
            </a:r>
          </a:p>
          <a:p>
            <a:endParaRPr lang="en-US" dirty="0"/>
          </a:p>
          <a:p>
            <a:r>
              <a:rPr lang="en-US" b="1" dirty="0"/>
              <a:t>Calcineurin inhibitors</a:t>
            </a:r>
            <a:r>
              <a:rPr lang="en-US" dirty="0"/>
              <a:t> (e.g., cyclosporine, tacrolimus): it is postulated that these medications </a:t>
            </a:r>
            <a:r>
              <a:rPr lang="en-US" dirty="0">
                <a:solidFill>
                  <a:srgbClr val="FF0000"/>
                </a:solidFill>
              </a:rPr>
              <a:t>inhibit renal tubular responsiveness to aldosterone.</a:t>
            </a:r>
          </a:p>
          <a:p>
            <a:endParaRPr lang="en-US" dirty="0">
              <a:solidFill>
                <a:srgbClr val="FF0000"/>
              </a:solidFill>
            </a:endParaRPr>
          </a:p>
          <a:p>
            <a:r>
              <a:rPr lang="en-US" b="1" dirty="0"/>
              <a:t>Heparin</a:t>
            </a:r>
            <a:r>
              <a:rPr lang="en-US" dirty="0"/>
              <a:t> &amp; </a:t>
            </a:r>
            <a:r>
              <a:rPr lang="en-US" b="1" dirty="0"/>
              <a:t>ketoconazole</a:t>
            </a:r>
            <a:r>
              <a:rPr lang="en-US" dirty="0"/>
              <a:t>: these drugs may be associated by hyperkalemia by </a:t>
            </a:r>
            <a:r>
              <a:rPr lang="en-US" dirty="0">
                <a:solidFill>
                  <a:srgbClr val="FF0000"/>
                </a:solidFill>
              </a:rPr>
              <a:t>inhibiting aldosterone synthesis.</a:t>
            </a:r>
          </a:p>
          <a:p>
            <a:endParaRPr lang="en-US" dirty="0"/>
          </a:p>
          <a:p>
            <a:endParaRPr lang="en-US" dirty="0"/>
          </a:p>
          <a:p>
            <a:endParaRPr lang="en-US" dirty="0"/>
          </a:p>
        </p:txBody>
      </p:sp>
      <p:sp>
        <p:nvSpPr>
          <p:cNvPr id="6" name="Content Placeholder 5">
            <a:extLst>
              <a:ext uri="{FF2B5EF4-FFF2-40B4-BE49-F238E27FC236}">
                <a16:creationId xmlns:a16="http://schemas.microsoft.com/office/drawing/2014/main" id="{E9B0639C-7FD8-E942-BAAE-FE01FC818709}"/>
              </a:ext>
            </a:extLst>
          </p:cNvPr>
          <p:cNvSpPr>
            <a:spLocks noGrp="1"/>
          </p:cNvSpPr>
          <p:nvPr>
            <p:ph sz="half" idx="1"/>
          </p:nvPr>
        </p:nvSpPr>
        <p:spPr/>
        <p:txBody>
          <a:bodyPr>
            <a:normAutofit fontScale="70000" lnSpcReduction="20000"/>
          </a:bodyPr>
          <a:lstStyle/>
          <a:p>
            <a:r>
              <a:rPr lang="en-US" dirty="0"/>
              <a:t>Drugs which cause </a:t>
            </a:r>
            <a:r>
              <a:rPr lang="en-US" dirty="0">
                <a:solidFill>
                  <a:srgbClr val="FF0000"/>
                </a:solidFill>
              </a:rPr>
              <a:t>translocation of K from the intracellular to the extracellular fluid</a:t>
            </a:r>
            <a:r>
              <a:rPr lang="en-US" dirty="0"/>
              <a:t>: these include </a:t>
            </a:r>
            <a:r>
              <a:rPr lang="en-US" b="1" dirty="0"/>
              <a:t>succinylcholine</a:t>
            </a:r>
            <a:r>
              <a:rPr lang="en-US" dirty="0"/>
              <a:t>, </a:t>
            </a:r>
            <a:r>
              <a:rPr lang="en-US" b="1" dirty="0"/>
              <a:t>isoflurane</a:t>
            </a:r>
            <a:r>
              <a:rPr lang="en-US" dirty="0"/>
              <a:t>, </a:t>
            </a:r>
            <a:r>
              <a:rPr lang="en-US" b="1" dirty="0"/>
              <a:t>minoxidil</a:t>
            </a:r>
            <a:r>
              <a:rPr lang="en-US" dirty="0"/>
              <a:t>, and </a:t>
            </a:r>
            <a:r>
              <a:rPr lang="en-US" b="1" dirty="0"/>
              <a:t>beta-blockers.</a:t>
            </a:r>
            <a:br>
              <a:rPr lang="en-US" dirty="0"/>
            </a:br>
            <a:endParaRPr lang="en-US" dirty="0"/>
          </a:p>
          <a:p>
            <a:r>
              <a:rPr lang="en-US" b="1" dirty="0">
                <a:solidFill>
                  <a:srgbClr val="FF0000"/>
                </a:solidFill>
              </a:rPr>
              <a:t>Potassium-Sparing Diuretics</a:t>
            </a:r>
            <a:r>
              <a:rPr lang="en-US" dirty="0">
                <a:solidFill>
                  <a:srgbClr val="FF0000"/>
                </a:solidFill>
              </a:rPr>
              <a:t>: </a:t>
            </a:r>
            <a:r>
              <a:rPr lang="en-US" dirty="0"/>
              <a:t>drugs such as </a:t>
            </a:r>
            <a:r>
              <a:rPr lang="en-US" b="1" dirty="0"/>
              <a:t>spironolactone</a:t>
            </a:r>
            <a:r>
              <a:rPr lang="en-US" dirty="0"/>
              <a:t> </a:t>
            </a:r>
            <a:r>
              <a:rPr lang="en-US" dirty="0">
                <a:solidFill>
                  <a:srgbClr val="FF0000"/>
                </a:solidFill>
              </a:rPr>
              <a:t>(mineralocorticoid receptor antagonists) </a:t>
            </a:r>
            <a:r>
              <a:rPr lang="en-US" dirty="0"/>
              <a:t>and </a:t>
            </a:r>
            <a:r>
              <a:rPr lang="en-US" b="1" dirty="0"/>
              <a:t>amiloride/triamterene</a:t>
            </a:r>
            <a:r>
              <a:rPr lang="en-US" dirty="0"/>
              <a:t> </a:t>
            </a:r>
            <a:r>
              <a:rPr lang="en-US" dirty="0">
                <a:solidFill>
                  <a:srgbClr val="FF0000"/>
                </a:solidFill>
              </a:rPr>
              <a:t>(blockers of the ENaC) .</a:t>
            </a:r>
          </a:p>
        </p:txBody>
      </p:sp>
      <p:sp>
        <p:nvSpPr>
          <p:cNvPr id="7" name="Rectangle 6">
            <a:extLst>
              <a:ext uri="{FF2B5EF4-FFF2-40B4-BE49-F238E27FC236}">
                <a16:creationId xmlns:a16="http://schemas.microsoft.com/office/drawing/2014/main" id="{8E2B2485-47E5-A54F-971E-5113BB10090A}"/>
              </a:ext>
            </a:extLst>
          </p:cNvPr>
          <p:cNvSpPr/>
          <p:nvPr/>
        </p:nvSpPr>
        <p:spPr>
          <a:xfrm>
            <a:off x="4648200" y="4114800"/>
            <a:ext cx="3810000" cy="1295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719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6E6E-7804-614B-97A7-E92493B3A72C}"/>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64F35A2A-8AD9-D54C-8AFC-F96DB46FD508}"/>
              </a:ext>
            </a:extLst>
          </p:cNvPr>
          <p:cNvSpPr>
            <a:spLocks noGrp="1"/>
          </p:cNvSpPr>
          <p:nvPr>
            <p:ph idx="1"/>
          </p:nvPr>
        </p:nvSpPr>
        <p:spPr/>
        <p:txBody>
          <a:bodyPr>
            <a:normAutofit fontScale="85000" lnSpcReduction="10000"/>
          </a:bodyPr>
          <a:lstStyle/>
          <a:p>
            <a:pPr marL="0" indent="0">
              <a:buNone/>
            </a:pPr>
            <a:r>
              <a:rPr lang="en-US" dirty="0"/>
              <a:t>In an HIV-infected patient with pneumocystis pneumonia that undergoes therapy with intravenous pentamidine, which of the following best describes the mechanism of hyperkalemia noted with this drug? </a:t>
            </a:r>
          </a:p>
          <a:p>
            <a:pPr marL="0" indent="0">
              <a:buNone/>
            </a:pPr>
            <a:endParaRPr lang="en-US" dirty="0"/>
          </a:p>
          <a:p>
            <a:pPr marL="0" indent="0">
              <a:buNone/>
            </a:pPr>
            <a:r>
              <a:rPr lang="en-US" dirty="0"/>
              <a:t>A. Reduced aldosterone action </a:t>
            </a:r>
          </a:p>
          <a:p>
            <a:pPr marL="0" indent="0">
              <a:buNone/>
            </a:pPr>
            <a:r>
              <a:rPr lang="en-US" dirty="0"/>
              <a:t>B. Reduced renin </a:t>
            </a:r>
          </a:p>
          <a:p>
            <a:pPr marL="0" indent="0">
              <a:buNone/>
            </a:pPr>
            <a:r>
              <a:rPr lang="en-US" dirty="0"/>
              <a:t>C. Epithelial sodium channel blockade</a:t>
            </a:r>
          </a:p>
          <a:p>
            <a:pPr marL="0" indent="0">
              <a:buNone/>
            </a:pPr>
            <a:r>
              <a:rPr lang="en-US" dirty="0"/>
              <a:t>D. Apical membrane potassium channel blockade</a:t>
            </a:r>
          </a:p>
          <a:p>
            <a:pPr marL="0" indent="0">
              <a:buNone/>
            </a:pPr>
            <a:r>
              <a:rPr lang="en-US" dirty="0"/>
              <a:t>E. Reduced insulin secretion </a:t>
            </a:r>
          </a:p>
          <a:p>
            <a:endParaRPr lang="en-US" dirty="0"/>
          </a:p>
        </p:txBody>
      </p:sp>
    </p:spTree>
    <p:extLst>
      <p:ext uri="{BB962C8B-B14F-4D97-AF65-F5344CB8AC3E}">
        <p14:creationId xmlns:p14="http://schemas.microsoft.com/office/powerpoint/2010/main" val="41286743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74194-A7A2-724E-B2EA-08821C9FEF7B}"/>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640AF199-37AB-5645-9014-EB7929E58A00}"/>
              </a:ext>
            </a:extLst>
          </p:cNvPr>
          <p:cNvSpPr>
            <a:spLocks noGrp="1"/>
          </p:cNvSpPr>
          <p:nvPr>
            <p:ph idx="1"/>
          </p:nvPr>
        </p:nvSpPr>
        <p:spPr/>
        <p:txBody>
          <a:bodyPr>
            <a:normAutofit fontScale="85000" lnSpcReduction="10000"/>
          </a:bodyPr>
          <a:lstStyle/>
          <a:p>
            <a:pPr marL="0" indent="0">
              <a:buNone/>
            </a:pPr>
            <a:r>
              <a:rPr lang="en-US" dirty="0"/>
              <a:t>In an HIV-infected patient with pneumocystis pneumonia that undergoes therapy with intravenous pentamidine, which of the following best describes the mechanism of hyperkalemia noted with this drug? </a:t>
            </a:r>
          </a:p>
          <a:p>
            <a:pPr marL="0" indent="0">
              <a:buNone/>
            </a:pPr>
            <a:endParaRPr lang="en-US" dirty="0"/>
          </a:p>
          <a:p>
            <a:pPr marL="0" indent="0">
              <a:buNone/>
            </a:pPr>
            <a:r>
              <a:rPr lang="en-US" dirty="0"/>
              <a:t>A. Reduced aldosterone action </a:t>
            </a:r>
          </a:p>
          <a:p>
            <a:pPr marL="0" indent="0">
              <a:buNone/>
            </a:pPr>
            <a:r>
              <a:rPr lang="en-US" dirty="0"/>
              <a:t>B. Reduced renin </a:t>
            </a:r>
          </a:p>
          <a:p>
            <a:pPr marL="0" indent="0">
              <a:buNone/>
            </a:pPr>
            <a:r>
              <a:rPr lang="en-US" dirty="0">
                <a:solidFill>
                  <a:srgbClr val="FF0000"/>
                </a:solidFill>
              </a:rPr>
              <a:t>C. Epithelial sodium channel blockade</a:t>
            </a:r>
          </a:p>
          <a:p>
            <a:pPr marL="0" indent="0">
              <a:buNone/>
            </a:pPr>
            <a:r>
              <a:rPr lang="en-US" dirty="0"/>
              <a:t>D. Apical membrane potassium channel blockade</a:t>
            </a:r>
          </a:p>
          <a:p>
            <a:pPr marL="0" indent="0">
              <a:buNone/>
            </a:pPr>
            <a:r>
              <a:rPr lang="en-US" dirty="0"/>
              <a:t>E. Reduced insulin secretion </a:t>
            </a:r>
          </a:p>
          <a:p>
            <a:endParaRPr lang="en-US" dirty="0"/>
          </a:p>
        </p:txBody>
      </p:sp>
    </p:spTree>
    <p:extLst>
      <p:ext uri="{BB962C8B-B14F-4D97-AF65-F5344CB8AC3E}">
        <p14:creationId xmlns:p14="http://schemas.microsoft.com/office/powerpoint/2010/main" val="2047048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Medications Associate with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𝐾</m:t>
                    </m:r>
                    <m:r>
                      <a:rPr lang="en-US" i="1">
                        <a:latin typeface="Cambria Math" panose="02040503050406030204" pitchFamily="18" charset="0"/>
                        <a:ea typeface="Cambria Math" panose="02040503050406030204" pitchFamily="18" charset="0"/>
                      </a:rPr>
                      <m:t>+</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926" b="-9890"/>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79F2A73B-3457-E147-90D0-8EEBDEF9E68E}"/>
              </a:ext>
            </a:extLst>
          </p:cNvPr>
          <p:cNvSpPr>
            <a:spLocks noGrp="1"/>
          </p:cNvSpPr>
          <p:nvPr>
            <p:ph sz="half" idx="2"/>
          </p:nvPr>
        </p:nvSpPr>
        <p:spPr/>
        <p:txBody>
          <a:bodyPr>
            <a:normAutofit fontScale="77500" lnSpcReduction="20000"/>
          </a:bodyPr>
          <a:lstStyle/>
          <a:p>
            <a:r>
              <a:rPr lang="en-US" b="1" dirty="0"/>
              <a:t>Digitalis</a:t>
            </a:r>
            <a:r>
              <a:rPr lang="en-US" dirty="0"/>
              <a:t>: </a:t>
            </a:r>
            <a:r>
              <a:rPr lang="en-US" dirty="0">
                <a:solidFill>
                  <a:srgbClr val="FF0000"/>
                </a:solidFill>
              </a:rPr>
              <a:t>digitalis inhibits the Na-K ATPase</a:t>
            </a:r>
            <a:r>
              <a:rPr lang="en-US" dirty="0"/>
              <a:t> (which pumps 3 Na out of the cell and 2 K in); as such, it can result in cardiac arrhythmias.</a:t>
            </a:r>
          </a:p>
          <a:p>
            <a:endParaRPr lang="en-US" dirty="0"/>
          </a:p>
          <a:p>
            <a:r>
              <a:rPr lang="en-US" dirty="0">
                <a:solidFill>
                  <a:srgbClr val="FF0000"/>
                </a:solidFill>
              </a:rPr>
              <a:t>Hyperosmolarity: hyperosmolarity induces water efflux out of cells, and by solvent drag increases intravascular potassium concentrations</a:t>
            </a:r>
            <a:r>
              <a:rPr lang="en-US" dirty="0"/>
              <a:t>. Drugs such as </a:t>
            </a:r>
            <a:r>
              <a:rPr lang="en-US" b="1" dirty="0"/>
              <a:t>mannitol</a:t>
            </a:r>
            <a:r>
              <a:rPr lang="en-US" dirty="0"/>
              <a:t> can therefore cause </a:t>
            </a:r>
            <a:r>
              <a:rPr lang="en-US" dirty="0" err="1"/>
              <a:t>translocational</a:t>
            </a:r>
            <a:r>
              <a:rPr lang="en-US" dirty="0"/>
              <a:t> hyperkalemia.</a:t>
            </a:r>
          </a:p>
          <a:p>
            <a:endParaRPr lang="en-US" dirty="0"/>
          </a:p>
          <a:p>
            <a:endParaRPr lang="en-US" dirty="0"/>
          </a:p>
        </p:txBody>
      </p:sp>
      <p:sp>
        <p:nvSpPr>
          <p:cNvPr id="6" name="Content Placeholder 5">
            <a:extLst>
              <a:ext uri="{FF2B5EF4-FFF2-40B4-BE49-F238E27FC236}">
                <a16:creationId xmlns:a16="http://schemas.microsoft.com/office/drawing/2014/main" id="{AFEFD3D2-6A35-E042-869B-E316E06AD606}"/>
              </a:ext>
            </a:extLst>
          </p:cNvPr>
          <p:cNvSpPr>
            <a:spLocks noGrp="1"/>
          </p:cNvSpPr>
          <p:nvPr>
            <p:ph sz="half" idx="1"/>
          </p:nvPr>
        </p:nvSpPr>
        <p:spPr/>
        <p:txBody>
          <a:bodyPr>
            <a:normAutofit fontScale="77500" lnSpcReduction="20000"/>
          </a:bodyPr>
          <a:lstStyle/>
          <a:p>
            <a:r>
              <a:rPr lang="en-US" b="1" dirty="0"/>
              <a:t>NSAIDs</a:t>
            </a:r>
            <a:r>
              <a:rPr lang="en-US" dirty="0"/>
              <a:t>: NSAIDs can </a:t>
            </a:r>
            <a:r>
              <a:rPr lang="en-US" dirty="0">
                <a:solidFill>
                  <a:srgbClr val="FF0000"/>
                </a:solidFill>
              </a:rPr>
              <a:t>lower renin secretion,</a:t>
            </a:r>
            <a:r>
              <a:rPr lang="en-US" dirty="0"/>
              <a:t> which is normally mediated in part by locally-produced prostaglandins.</a:t>
            </a:r>
          </a:p>
          <a:p>
            <a:endParaRPr lang="en-US" b="1" dirty="0"/>
          </a:p>
          <a:p>
            <a:r>
              <a:rPr lang="en-US" b="1" dirty="0"/>
              <a:t>Trimethoprim &amp; Pentamidine</a:t>
            </a:r>
            <a:r>
              <a:rPr lang="en-US" dirty="0"/>
              <a:t>: the hyperkalemia induced by Bactrim is via an </a:t>
            </a:r>
            <a:r>
              <a:rPr lang="en-US" dirty="0">
                <a:solidFill>
                  <a:srgbClr val="FF0000"/>
                </a:solidFill>
              </a:rPr>
              <a:t>ENaC inhibitory effect</a:t>
            </a:r>
            <a:r>
              <a:rPr lang="en-US" dirty="0"/>
              <a:t> exerted by the trimethoprim moiety</a:t>
            </a:r>
            <a:br>
              <a:rPr lang="en-US" dirty="0"/>
            </a:br>
            <a:endParaRPr lang="en-US" dirty="0"/>
          </a:p>
        </p:txBody>
      </p:sp>
      <p:sp>
        <p:nvSpPr>
          <p:cNvPr id="7" name="Rectangle 6">
            <a:extLst>
              <a:ext uri="{FF2B5EF4-FFF2-40B4-BE49-F238E27FC236}">
                <a16:creationId xmlns:a16="http://schemas.microsoft.com/office/drawing/2014/main" id="{A73CFC9D-F1A6-0A4C-8EDD-CDF212AA704E}"/>
              </a:ext>
            </a:extLst>
          </p:cNvPr>
          <p:cNvSpPr/>
          <p:nvPr/>
        </p:nvSpPr>
        <p:spPr>
          <a:xfrm>
            <a:off x="457200" y="3200400"/>
            <a:ext cx="4191000" cy="1752600"/>
          </a:xfrm>
          <a:prstGeom prst="rect">
            <a:avLst/>
          </a:prstGeom>
          <a:noFill/>
          <a:ln w="571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4945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462764"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2223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772E7-99F8-A845-B08D-A8A8C520C48D}"/>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DFA325D1-1174-6F43-B216-8C6BE9D15C9D}"/>
              </a:ext>
            </a:extLst>
          </p:cNvPr>
          <p:cNvSpPr>
            <a:spLocks noGrp="1"/>
          </p:cNvSpPr>
          <p:nvPr>
            <p:ph sz="half" idx="1"/>
          </p:nvPr>
        </p:nvSpPr>
        <p:spPr/>
        <p:txBody>
          <a:bodyPr>
            <a:normAutofit fontScale="77500" lnSpcReduction="20000"/>
          </a:bodyPr>
          <a:lstStyle/>
          <a:p>
            <a:pPr marL="0" indent="0">
              <a:buNone/>
            </a:pPr>
            <a:r>
              <a:rPr lang="en-US" dirty="0"/>
              <a:t>89-yo-man presented with diarrhea and abdominal pain was admitted to a nearby community hospital. He had no prior history of gastrointestinal disease or of the use of any cathartics.</a:t>
            </a:r>
          </a:p>
          <a:p>
            <a:pPr marL="0" indent="0">
              <a:buNone/>
            </a:pPr>
            <a:endParaRPr lang="en-US" dirty="0"/>
          </a:p>
          <a:p>
            <a:pPr marL="0" indent="0">
              <a:buNone/>
            </a:pPr>
            <a:r>
              <a:rPr lang="en-US" dirty="0"/>
              <a:t> His right kidney was removed at 30 years of age, and his renal function had not changed for 25 years, with a SCr of 1.1–1.2 mg/dl and a BUN of 18–21 mg/dl. </a:t>
            </a:r>
          </a:p>
          <a:p>
            <a:pPr marL="0" indent="0">
              <a:buNone/>
            </a:pPr>
            <a:endParaRPr lang="en-US" dirty="0"/>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E42422DF-D496-0C4B-911E-69BE528EC4D5}"/>
              </a:ext>
            </a:extLst>
          </p:cNvPr>
          <p:cNvSpPr>
            <a:spLocks noGrp="1"/>
          </p:cNvSpPr>
          <p:nvPr>
            <p:ph sz="half" idx="2"/>
          </p:nvPr>
        </p:nvSpPr>
        <p:spPr/>
        <p:txBody>
          <a:bodyPr>
            <a:normAutofit fontScale="77500" lnSpcReduction="20000"/>
          </a:bodyPr>
          <a:lstStyle/>
          <a:p>
            <a:pPr marL="0" indent="0">
              <a:buNone/>
            </a:pPr>
            <a:r>
              <a:rPr lang="en-US" dirty="0"/>
              <a:t>The diarrhea and abdominal pain were successfully treated by fasting and fluid therapy, and the patient appeared clinically much improved. A contrast enema was planned on the ninth hospital day; however, he developed abdominal pain and vomiting that morning.</a:t>
            </a:r>
          </a:p>
          <a:p>
            <a:pPr marL="0" indent="0">
              <a:buNone/>
            </a:pPr>
            <a:endParaRPr lang="en-US" dirty="0"/>
          </a:p>
          <a:p>
            <a:pPr marL="0" indent="0">
              <a:buNone/>
            </a:pPr>
            <a:r>
              <a:rPr lang="en-US" dirty="0"/>
              <a:t> Large bowel distension was observed on abdominal radiographs, and torsion of the sigmoid colon was suspected. The patient was then transferred to your hospital. </a:t>
            </a:r>
          </a:p>
          <a:p>
            <a:pPr marL="0" indent="0">
              <a:buNone/>
            </a:pPr>
            <a:endParaRPr lang="en-US" dirty="0"/>
          </a:p>
        </p:txBody>
      </p:sp>
    </p:spTree>
    <p:extLst>
      <p:ext uri="{BB962C8B-B14F-4D97-AF65-F5344CB8AC3E}">
        <p14:creationId xmlns:p14="http://schemas.microsoft.com/office/powerpoint/2010/main" val="3963264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490FD-EEAD-1646-8589-78CED887FD7B}"/>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B1DC388C-337F-F642-8CBD-958E77EE4033}"/>
              </a:ext>
            </a:extLst>
          </p:cNvPr>
          <p:cNvSpPr>
            <a:spLocks noGrp="1"/>
          </p:cNvSpPr>
          <p:nvPr>
            <p:ph sz="half" idx="1"/>
          </p:nvPr>
        </p:nvSpPr>
        <p:spPr/>
        <p:txBody>
          <a:bodyPr>
            <a:normAutofit fontScale="62500" lnSpcReduction="20000"/>
          </a:bodyPr>
          <a:lstStyle/>
          <a:p>
            <a:pPr marL="0" indent="0">
              <a:buNone/>
            </a:pPr>
            <a:r>
              <a:rPr lang="en-US" dirty="0"/>
              <a:t>On admission, the patient was lethargic, in pain, and appeared critically ill, with a blood pressure (BP) of 90/50 mm Hg, irregular pulse of 110 beats/min, and a respiration rate (RR) of 31 breaths/min. </a:t>
            </a:r>
          </a:p>
          <a:p>
            <a:pPr marL="0" indent="0">
              <a:buNone/>
            </a:pPr>
            <a:endParaRPr lang="en-US" dirty="0"/>
          </a:p>
          <a:p>
            <a:pPr marL="0" indent="0">
              <a:buNone/>
            </a:pPr>
            <a:r>
              <a:rPr lang="en-US" dirty="0"/>
              <a:t>The abdomen was distended and diffusely tender with decreased bowel sounds. Abdominal computed tomography indicated bowel loop dilatation, wall thickness, and air–fluid levels that were compatible with ileus. </a:t>
            </a:r>
          </a:p>
          <a:p>
            <a:pPr marL="0" indent="0">
              <a:buNone/>
            </a:pPr>
            <a:endParaRPr lang="en-US" dirty="0"/>
          </a:p>
          <a:p>
            <a:pPr marL="0" indent="0">
              <a:buNone/>
            </a:pPr>
            <a:r>
              <a:rPr lang="en-US" dirty="0"/>
              <a:t>The patient subsequently died following a cardiac arrest with a suspected diagnosis of intestinal necrosis induced by prolonged hypotension. </a:t>
            </a:r>
          </a:p>
          <a:p>
            <a:endParaRPr lang="en-US" dirty="0"/>
          </a:p>
        </p:txBody>
      </p:sp>
      <p:sp>
        <p:nvSpPr>
          <p:cNvPr id="4" name="Content Placeholder 3">
            <a:extLst>
              <a:ext uri="{FF2B5EF4-FFF2-40B4-BE49-F238E27FC236}">
                <a16:creationId xmlns:a16="http://schemas.microsoft.com/office/drawing/2014/main" id="{839A426A-191E-C648-A9AE-F887B5C3F41A}"/>
              </a:ext>
            </a:extLst>
          </p:cNvPr>
          <p:cNvSpPr>
            <a:spLocks noGrp="1"/>
          </p:cNvSpPr>
          <p:nvPr>
            <p:ph sz="half" idx="2"/>
          </p:nvPr>
        </p:nvSpPr>
        <p:spPr/>
        <p:txBody>
          <a:bodyPr>
            <a:normAutofit fontScale="62500" lnSpcReduction="20000"/>
          </a:bodyPr>
          <a:lstStyle/>
          <a:p>
            <a:pPr marL="0" indent="0">
              <a:buNone/>
            </a:pPr>
            <a:r>
              <a:rPr lang="en-US" b="1" dirty="0"/>
              <a:t>Laboratory studies:</a:t>
            </a:r>
            <a:br>
              <a:rPr lang="en-US" dirty="0"/>
            </a:br>
            <a:endParaRPr lang="en-US" dirty="0"/>
          </a:p>
          <a:p>
            <a:pPr marL="0" indent="0">
              <a:buNone/>
            </a:pPr>
            <a:r>
              <a:rPr lang="en-US" dirty="0"/>
              <a:t>WBC: 5710;</a:t>
            </a:r>
          </a:p>
          <a:p>
            <a:pPr marL="0" indent="0">
              <a:buNone/>
            </a:pPr>
            <a:r>
              <a:rPr lang="en-US" dirty="0"/>
              <a:t>Hematocrit: 37.8%</a:t>
            </a:r>
            <a:br>
              <a:rPr lang="en-US" dirty="0"/>
            </a:br>
            <a:endParaRPr lang="en-US" dirty="0"/>
          </a:p>
          <a:p>
            <a:pPr marL="0" indent="0">
              <a:buNone/>
            </a:pPr>
            <a:r>
              <a:rPr lang="en-US" dirty="0"/>
              <a:t>Na: 141 </a:t>
            </a:r>
            <a:r>
              <a:rPr lang="en-US" dirty="0" err="1"/>
              <a:t>mEq</a:t>
            </a:r>
            <a:r>
              <a:rPr lang="en-US" dirty="0"/>
              <a:t>/L;</a:t>
            </a:r>
          </a:p>
          <a:p>
            <a:pPr marL="0" indent="0">
              <a:buNone/>
            </a:pPr>
            <a:r>
              <a:rPr lang="en-US" dirty="0"/>
              <a:t>K: 5.7 </a:t>
            </a:r>
            <a:r>
              <a:rPr lang="en-US" dirty="0" err="1"/>
              <a:t>mEq</a:t>
            </a:r>
            <a:r>
              <a:rPr lang="en-US" dirty="0"/>
              <a:t>/L; </a:t>
            </a:r>
          </a:p>
          <a:p>
            <a:pPr marL="0" indent="0">
              <a:buNone/>
            </a:pPr>
            <a:r>
              <a:rPr lang="en-US" dirty="0"/>
              <a:t>Cl: 102 </a:t>
            </a:r>
            <a:r>
              <a:rPr lang="en-US" dirty="0" err="1"/>
              <a:t>mEq</a:t>
            </a:r>
            <a:r>
              <a:rPr lang="en-US" dirty="0"/>
              <a:t>/L;</a:t>
            </a:r>
          </a:p>
          <a:p>
            <a:pPr marL="0" indent="0">
              <a:buNone/>
            </a:pPr>
            <a:r>
              <a:rPr lang="en-US" dirty="0"/>
              <a:t>CO2: 17 </a:t>
            </a:r>
            <a:r>
              <a:rPr lang="en-US" dirty="0" err="1"/>
              <a:t>mEq</a:t>
            </a:r>
            <a:r>
              <a:rPr lang="en-US" dirty="0"/>
              <a:t>/L </a:t>
            </a:r>
          </a:p>
          <a:p>
            <a:pPr marL="0" indent="0">
              <a:buNone/>
            </a:pPr>
            <a:r>
              <a:rPr lang="en-US" dirty="0"/>
              <a:t>BUN: 25 mg/dl; </a:t>
            </a:r>
          </a:p>
          <a:p>
            <a:pPr marL="0" indent="0">
              <a:buNone/>
            </a:pPr>
            <a:r>
              <a:rPr lang="en-US" dirty="0"/>
              <a:t>Cr: 1.5 mg/dl</a:t>
            </a:r>
            <a:br>
              <a:rPr lang="en-US" dirty="0"/>
            </a:br>
            <a:endParaRPr lang="en-US" dirty="0"/>
          </a:p>
          <a:p>
            <a:pPr marL="0" indent="0">
              <a:buNone/>
            </a:pPr>
            <a:r>
              <a:rPr lang="en-US" dirty="0"/>
              <a:t>Ca: 7.8 mg/dl; </a:t>
            </a:r>
          </a:p>
          <a:p>
            <a:pPr marL="0" indent="0">
              <a:buNone/>
            </a:pPr>
            <a:r>
              <a:rPr lang="en-US" dirty="0"/>
              <a:t>PO4: 4.6 mg/dL; </a:t>
            </a:r>
          </a:p>
          <a:p>
            <a:pPr marL="0" indent="0">
              <a:buNone/>
            </a:pPr>
            <a:r>
              <a:rPr lang="en-US" dirty="0"/>
              <a:t>Albumin: 4.1 g/dl </a:t>
            </a:r>
          </a:p>
          <a:p>
            <a:pPr marL="0" indent="0">
              <a:buNone/>
            </a:pPr>
            <a:endParaRPr lang="en-US" dirty="0"/>
          </a:p>
        </p:txBody>
      </p:sp>
    </p:spTree>
    <p:extLst>
      <p:ext uri="{BB962C8B-B14F-4D97-AF65-F5344CB8AC3E}">
        <p14:creationId xmlns:p14="http://schemas.microsoft.com/office/powerpoint/2010/main" val="2904053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73F9-BA97-3143-99EB-4907C2410A5D}"/>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F197AD5E-17C7-7B41-8B30-AE75D7BD670D}"/>
              </a:ext>
            </a:extLst>
          </p:cNvPr>
          <p:cNvSpPr>
            <a:spLocks noGrp="1"/>
          </p:cNvSpPr>
          <p:nvPr>
            <p:ph idx="1"/>
          </p:nvPr>
        </p:nvSpPr>
        <p:spPr/>
        <p:txBody>
          <a:bodyPr>
            <a:normAutofit lnSpcReduction="10000"/>
          </a:bodyPr>
          <a:lstStyle/>
          <a:p>
            <a:pPr marL="0" indent="0">
              <a:buNone/>
            </a:pPr>
            <a:r>
              <a:rPr lang="en-US" sz="2600" dirty="0"/>
              <a:t>What do you suspect might be the cause of lethargy, hypotension, hyperkalemia, and hypocalcemia and possibly paralytic ileus? </a:t>
            </a:r>
          </a:p>
          <a:p>
            <a:pPr marL="0" indent="0">
              <a:buNone/>
            </a:pPr>
            <a:endParaRPr lang="en-US" sz="2600" dirty="0"/>
          </a:p>
          <a:p>
            <a:pPr marL="0" indent="0">
              <a:buNone/>
            </a:pPr>
            <a:r>
              <a:rPr lang="en-US" sz="2600" dirty="0"/>
              <a:t>A. Acute sepsis </a:t>
            </a:r>
          </a:p>
          <a:p>
            <a:pPr marL="0" indent="0">
              <a:buNone/>
            </a:pPr>
            <a:r>
              <a:rPr lang="en-US" sz="2600" dirty="0"/>
              <a:t>B. Unrecognized hypermagnesemia due to magnesium   </a:t>
            </a:r>
          </a:p>
          <a:p>
            <a:pPr marL="0" indent="0">
              <a:buNone/>
            </a:pPr>
            <a:r>
              <a:rPr lang="en-US" sz="2600" dirty="0"/>
              <a:t>     sulfate given prior to contrast enema </a:t>
            </a:r>
          </a:p>
          <a:p>
            <a:pPr marL="0" indent="0">
              <a:buNone/>
            </a:pPr>
            <a:r>
              <a:rPr lang="en-US" sz="2600" dirty="0"/>
              <a:t>C. Acute myocardial infarction </a:t>
            </a:r>
          </a:p>
          <a:p>
            <a:pPr marL="0" indent="0">
              <a:buNone/>
            </a:pPr>
            <a:r>
              <a:rPr lang="en-US" sz="2600" dirty="0"/>
              <a:t>D. Hypocalcemia due to renal insufficiency with       </a:t>
            </a:r>
          </a:p>
          <a:p>
            <a:pPr marL="0" indent="0">
              <a:buNone/>
            </a:pPr>
            <a:r>
              <a:rPr lang="en-US" sz="2600" dirty="0"/>
              <a:t>    hyperphosphatemia </a:t>
            </a:r>
          </a:p>
          <a:p>
            <a:endParaRPr lang="en-US" dirty="0"/>
          </a:p>
        </p:txBody>
      </p:sp>
    </p:spTree>
    <p:extLst>
      <p:ext uri="{BB962C8B-B14F-4D97-AF65-F5344CB8AC3E}">
        <p14:creationId xmlns:p14="http://schemas.microsoft.com/office/powerpoint/2010/main" val="1672167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C4C64-FE8A-3646-ACFC-02EAB7A6416F}"/>
              </a:ext>
            </a:extLst>
          </p:cNvPr>
          <p:cNvSpPr>
            <a:spLocks noGrp="1"/>
          </p:cNvSpPr>
          <p:nvPr>
            <p:ph type="title"/>
          </p:nvPr>
        </p:nvSpPr>
        <p:spPr/>
        <p:txBody>
          <a:bodyPr/>
          <a:lstStyle/>
          <a:p>
            <a:r>
              <a:rPr lang="en-US" dirty="0"/>
              <a:t>Answer 5.</a:t>
            </a:r>
          </a:p>
        </p:txBody>
      </p:sp>
      <p:sp>
        <p:nvSpPr>
          <p:cNvPr id="3" name="Content Placeholder 2">
            <a:extLst>
              <a:ext uri="{FF2B5EF4-FFF2-40B4-BE49-F238E27FC236}">
                <a16:creationId xmlns:a16="http://schemas.microsoft.com/office/drawing/2014/main" id="{FE491242-1841-A940-9BC9-7F9BC949768E}"/>
              </a:ext>
            </a:extLst>
          </p:cNvPr>
          <p:cNvSpPr>
            <a:spLocks noGrp="1"/>
          </p:cNvSpPr>
          <p:nvPr>
            <p:ph idx="1"/>
          </p:nvPr>
        </p:nvSpPr>
        <p:spPr/>
        <p:txBody>
          <a:bodyPr>
            <a:normAutofit fontScale="85000" lnSpcReduction="10000"/>
          </a:bodyPr>
          <a:lstStyle/>
          <a:p>
            <a:pPr marL="0" indent="0">
              <a:buNone/>
            </a:pPr>
            <a:r>
              <a:rPr lang="en-US" dirty="0"/>
              <a:t>What do you suspect might be the cause of lethargy, hypotension, hyperkalemia, and hypocalcemia and possibly paralytic ileus? </a:t>
            </a:r>
          </a:p>
          <a:p>
            <a:pPr marL="0" indent="0">
              <a:buNone/>
            </a:pPr>
            <a:endParaRPr lang="en-US" dirty="0"/>
          </a:p>
          <a:p>
            <a:pPr marL="0" indent="0">
              <a:buNone/>
            </a:pPr>
            <a:r>
              <a:rPr lang="en-US" dirty="0"/>
              <a:t>A. Acute sepsis </a:t>
            </a:r>
          </a:p>
          <a:p>
            <a:pPr marL="0" indent="0">
              <a:buNone/>
            </a:pPr>
            <a:r>
              <a:rPr lang="en-US" dirty="0">
                <a:solidFill>
                  <a:srgbClr val="FF0000"/>
                </a:solidFill>
              </a:rPr>
              <a:t>B. Unrecognized hypermagnesemia due to magnesium   </a:t>
            </a:r>
          </a:p>
          <a:p>
            <a:pPr marL="0" indent="0">
              <a:buNone/>
            </a:pPr>
            <a:r>
              <a:rPr lang="en-US" dirty="0"/>
              <a:t>     </a:t>
            </a:r>
            <a:r>
              <a:rPr lang="en-US" dirty="0">
                <a:solidFill>
                  <a:srgbClr val="FF0000"/>
                </a:solidFill>
              </a:rPr>
              <a:t>sulfate given prior to contrast enema </a:t>
            </a:r>
          </a:p>
          <a:p>
            <a:pPr marL="0" indent="0">
              <a:buNone/>
            </a:pPr>
            <a:r>
              <a:rPr lang="en-US" dirty="0"/>
              <a:t>C. Acute myocardial infarction </a:t>
            </a:r>
          </a:p>
          <a:p>
            <a:pPr marL="0" indent="0">
              <a:buNone/>
            </a:pPr>
            <a:r>
              <a:rPr lang="en-US" dirty="0"/>
              <a:t>D. Hypocalcemia due to renal insufficiency with       </a:t>
            </a:r>
          </a:p>
          <a:p>
            <a:pPr marL="0" indent="0">
              <a:buNone/>
            </a:pPr>
            <a:r>
              <a:rPr lang="en-US" dirty="0"/>
              <a:t>    hyperphosphatemia </a:t>
            </a:r>
          </a:p>
          <a:p>
            <a:endParaRPr lang="en-US" dirty="0"/>
          </a:p>
        </p:txBody>
      </p:sp>
    </p:spTree>
    <p:extLst>
      <p:ext uri="{BB962C8B-B14F-4D97-AF65-F5344CB8AC3E}">
        <p14:creationId xmlns:p14="http://schemas.microsoft.com/office/powerpoint/2010/main" val="100555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Factors affecting K shift (Acute)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389706027"/>
              </p:ext>
            </p:extLst>
          </p:nvPr>
        </p:nvGraphicFramePr>
        <p:xfrm>
          <a:off x="1485900" y="2057400"/>
          <a:ext cx="6172200" cy="3657605"/>
        </p:xfrm>
        <a:graphic>
          <a:graphicData uri="http://schemas.openxmlformats.org/drawingml/2006/table">
            <a:tbl>
              <a:tblPr firstRow="1" bandRow="1">
                <a:tableStyleId>{5C22544A-7EE6-4342-B048-85BDC9FD1C3A}</a:tableStyleId>
              </a:tblPr>
              <a:tblGrid>
                <a:gridCol w="3086100">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tblGrid>
              <a:tr h="522515">
                <a:tc>
                  <a:txBody>
                    <a:bodyPr/>
                    <a:lstStyle/>
                    <a:p>
                      <a:r>
                        <a:rPr lang="en-US" sz="1400" dirty="0"/>
                        <a:t>Factor </a:t>
                      </a:r>
                    </a:p>
                  </a:txBody>
                  <a:tcPr marL="68580" marR="68580" marT="34290" marB="34290"/>
                </a:tc>
                <a:tc>
                  <a:txBody>
                    <a:bodyPr/>
                    <a:lstStyle/>
                    <a:p>
                      <a:r>
                        <a:rPr lang="en-US" sz="1400" dirty="0"/>
                        <a:t>Transmembrane</a:t>
                      </a:r>
                      <a:r>
                        <a:rPr lang="en-US" sz="1400" baseline="0" dirty="0"/>
                        <a:t> K shift </a:t>
                      </a:r>
                      <a:endParaRPr lang="en-US" sz="1400" dirty="0"/>
                    </a:p>
                  </a:txBody>
                  <a:tcPr marL="68580" marR="68580" marT="34290" marB="34290"/>
                </a:tc>
                <a:extLst>
                  <a:ext uri="{0D108BD9-81ED-4DB2-BD59-A6C34878D82A}">
                    <a16:rowId xmlns:a16="http://schemas.microsoft.com/office/drawing/2014/main" val="10000"/>
                  </a:ext>
                </a:extLst>
              </a:tr>
              <a:tr h="522515">
                <a:tc>
                  <a:txBody>
                    <a:bodyPr/>
                    <a:lstStyle/>
                    <a:p>
                      <a:r>
                        <a:rPr lang="en-US" sz="1400" dirty="0"/>
                        <a:t>Insulin </a:t>
                      </a:r>
                    </a:p>
                  </a:txBody>
                  <a:tcPr marL="68580" marR="68580" marT="34290" marB="34290"/>
                </a:tc>
                <a:tc>
                  <a:txBody>
                    <a:bodyPr/>
                    <a:lstStyle/>
                    <a:p>
                      <a:r>
                        <a:rPr lang="en-US" sz="1400" dirty="0"/>
                        <a:t>Increase Uptake  (intracellular)</a:t>
                      </a:r>
                    </a:p>
                  </a:txBody>
                  <a:tcPr marL="68580" marR="68580" marT="34290" marB="34290"/>
                </a:tc>
                <a:extLst>
                  <a:ext uri="{0D108BD9-81ED-4DB2-BD59-A6C34878D82A}">
                    <a16:rowId xmlns:a16="http://schemas.microsoft.com/office/drawing/2014/main" val="10001"/>
                  </a:ext>
                </a:extLst>
              </a:tr>
              <a:tr h="522515">
                <a:tc>
                  <a:txBody>
                    <a:bodyPr/>
                    <a:lstStyle/>
                    <a:p>
                      <a:r>
                        <a:rPr lang="en-US" sz="1400" dirty="0"/>
                        <a:t>Beta-catecholamine </a:t>
                      </a:r>
                    </a:p>
                  </a:txBody>
                  <a:tcPr marL="68580" marR="68580" marT="34290" marB="34290"/>
                </a:tc>
                <a:tc>
                  <a:txBody>
                    <a:bodyPr/>
                    <a:lstStyle/>
                    <a:p>
                      <a:r>
                        <a:rPr lang="en-US" sz="1400" dirty="0"/>
                        <a:t>Increase Uptake  (intracellular)</a:t>
                      </a:r>
                    </a:p>
                  </a:txBody>
                  <a:tcPr marL="68580" marR="68580" marT="34290" marB="34290"/>
                </a:tc>
                <a:extLst>
                  <a:ext uri="{0D108BD9-81ED-4DB2-BD59-A6C34878D82A}">
                    <a16:rowId xmlns:a16="http://schemas.microsoft.com/office/drawing/2014/main" val="10002"/>
                  </a:ext>
                </a:extLst>
              </a:tr>
              <a:tr h="522515">
                <a:tc>
                  <a:txBody>
                    <a:bodyPr/>
                    <a:lstStyle/>
                    <a:p>
                      <a:r>
                        <a:rPr lang="en-US" sz="1400" dirty="0"/>
                        <a:t>Alpha-catecholamine</a:t>
                      </a:r>
                    </a:p>
                  </a:txBody>
                  <a:tcPr marL="68580" marR="68580" marT="34290" marB="34290"/>
                </a:tc>
                <a:tc>
                  <a:txBody>
                    <a:bodyPr/>
                    <a:lstStyle/>
                    <a:p>
                      <a:r>
                        <a:rPr lang="en-US" sz="1400" dirty="0">
                          <a:solidFill>
                            <a:srgbClr val="FF0000"/>
                          </a:solidFill>
                        </a:rPr>
                        <a:t>Decrease Uptake (extracellular)</a:t>
                      </a:r>
                    </a:p>
                  </a:txBody>
                  <a:tcPr marL="68580" marR="68580" marT="34290" marB="34290"/>
                </a:tc>
                <a:extLst>
                  <a:ext uri="{0D108BD9-81ED-4DB2-BD59-A6C34878D82A}">
                    <a16:rowId xmlns:a16="http://schemas.microsoft.com/office/drawing/2014/main" val="10003"/>
                  </a:ext>
                </a:extLst>
              </a:tr>
              <a:tr h="522515">
                <a:tc>
                  <a:txBody>
                    <a:bodyPr/>
                    <a:lstStyle/>
                    <a:p>
                      <a:r>
                        <a:rPr lang="en-US" sz="1400" dirty="0"/>
                        <a:t>Acidosis</a:t>
                      </a:r>
                      <a:r>
                        <a:rPr lang="en-US" sz="1400" baseline="0" dirty="0"/>
                        <a:t> </a:t>
                      </a:r>
                      <a:endParaRPr lang="en-US" sz="1400" dirty="0"/>
                    </a:p>
                  </a:txBody>
                  <a:tcPr marL="68580" marR="68580" marT="34290" marB="34290"/>
                </a:tc>
                <a:tc>
                  <a:txBody>
                    <a:bodyPr/>
                    <a:lstStyle/>
                    <a:p>
                      <a:r>
                        <a:rPr lang="en-US" sz="1400" dirty="0">
                          <a:solidFill>
                            <a:srgbClr val="FF0000"/>
                          </a:solidFill>
                        </a:rPr>
                        <a:t>Decrease Uptake (extracellular)</a:t>
                      </a:r>
                    </a:p>
                  </a:txBody>
                  <a:tcPr marL="68580" marR="68580" marT="34290" marB="34290"/>
                </a:tc>
                <a:extLst>
                  <a:ext uri="{0D108BD9-81ED-4DB2-BD59-A6C34878D82A}">
                    <a16:rowId xmlns:a16="http://schemas.microsoft.com/office/drawing/2014/main" val="10004"/>
                  </a:ext>
                </a:extLst>
              </a:tr>
              <a:tr h="522515">
                <a:tc>
                  <a:txBody>
                    <a:bodyPr/>
                    <a:lstStyle/>
                    <a:p>
                      <a:r>
                        <a:rPr lang="en-US" sz="1400" dirty="0"/>
                        <a:t>Alkalosis </a:t>
                      </a:r>
                    </a:p>
                  </a:txBody>
                  <a:tcPr marL="68580" marR="68580" marT="34290" marB="34290"/>
                </a:tc>
                <a:tc>
                  <a:txBody>
                    <a:bodyPr/>
                    <a:lstStyle/>
                    <a:p>
                      <a:r>
                        <a:rPr lang="en-US" sz="1400" dirty="0"/>
                        <a:t>Increase</a:t>
                      </a:r>
                      <a:r>
                        <a:rPr lang="en-US" sz="1400" baseline="0" dirty="0"/>
                        <a:t> Uptake (</a:t>
                      </a:r>
                      <a:r>
                        <a:rPr lang="en-US" sz="1400" dirty="0"/>
                        <a:t>intracellular)</a:t>
                      </a:r>
                    </a:p>
                  </a:txBody>
                  <a:tcPr marL="68580" marR="68580" marT="34290" marB="34290"/>
                </a:tc>
                <a:extLst>
                  <a:ext uri="{0D108BD9-81ED-4DB2-BD59-A6C34878D82A}">
                    <a16:rowId xmlns:a16="http://schemas.microsoft.com/office/drawing/2014/main" val="10005"/>
                  </a:ext>
                </a:extLst>
              </a:tr>
              <a:tr h="522515">
                <a:tc>
                  <a:txBody>
                    <a:bodyPr/>
                    <a:lstStyle/>
                    <a:p>
                      <a:r>
                        <a:rPr lang="en-US" sz="1400" dirty="0"/>
                        <a:t>Hyperosmolarity </a:t>
                      </a:r>
                    </a:p>
                  </a:txBody>
                  <a:tcPr marL="68580" marR="68580" marT="34290" marB="34290"/>
                </a:tc>
                <a:tc>
                  <a:txBody>
                    <a:bodyPr/>
                    <a:lstStyle/>
                    <a:p>
                      <a:r>
                        <a:rPr lang="en-US" sz="1400" dirty="0"/>
                        <a:t>Increase efflux </a:t>
                      </a:r>
                    </a:p>
                  </a:txBody>
                  <a:tcPr marL="68580" marR="6858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96581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C694B-8B38-5A4B-B44A-4F82CEE0B936}"/>
              </a:ext>
            </a:extLst>
          </p:cNvPr>
          <p:cNvSpPr>
            <a:spLocks noGrp="1"/>
          </p:cNvSpPr>
          <p:nvPr>
            <p:ph type="title"/>
          </p:nvPr>
        </p:nvSpPr>
        <p:spPr/>
        <p:txBody>
          <a:bodyPr/>
          <a:lstStyle/>
          <a:p>
            <a:r>
              <a:rPr lang="en-US" dirty="0"/>
              <a:t>Hypermagnesemia</a:t>
            </a:r>
          </a:p>
        </p:txBody>
      </p:sp>
      <p:sp>
        <p:nvSpPr>
          <p:cNvPr id="3" name="Content Placeholder 2">
            <a:extLst>
              <a:ext uri="{FF2B5EF4-FFF2-40B4-BE49-F238E27FC236}">
                <a16:creationId xmlns:a16="http://schemas.microsoft.com/office/drawing/2014/main" id="{A9D1FFAA-BB13-7141-8B16-629DBB025F6C}"/>
              </a:ext>
            </a:extLst>
          </p:cNvPr>
          <p:cNvSpPr>
            <a:spLocks noGrp="1"/>
          </p:cNvSpPr>
          <p:nvPr>
            <p:ph sz="half" idx="1"/>
          </p:nvPr>
        </p:nvSpPr>
        <p:spPr/>
        <p:txBody>
          <a:bodyPr>
            <a:normAutofit lnSpcReduction="10000"/>
          </a:bodyPr>
          <a:lstStyle/>
          <a:p>
            <a:r>
              <a:rPr lang="en-US" dirty="0"/>
              <a:t>There is little information that explains the relationship between hypermagnesemia and hyperkalemia</a:t>
            </a:r>
          </a:p>
          <a:p>
            <a:endParaRPr lang="en-US" dirty="0"/>
          </a:p>
          <a:p>
            <a:r>
              <a:rPr lang="en-US" dirty="0"/>
              <a:t>The exact mechanism by which magnesium affects renal potassium handling is still unclear</a:t>
            </a:r>
          </a:p>
          <a:p>
            <a:endParaRPr lang="en-US" dirty="0"/>
          </a:p>
        </p:txBody>
      </p:sp>
      <p:sp>
        <p:nvSpPr>
          <p:cNvPr id="4" name="Content Placeholder 3">
            <a:extLst>
              <a:ext uri="{FF2B5EF4-FFF2-40B4-BE49-F238E27FC236}">
                <a16:creationId xmlns:a16="http://schemas.microsoft.com/office/drawing/2014/main" id="{C8B4368C-8B8E-DD4D-BCA9-E0CC68DDF5D2}"/>
              </a:ext>
            </a:extLst>
          </p:cNvPr>
          <p:cNvSpPr>
            <a:spLocks noGrp="1"/>
          </p:cNvSpPr>
          <p:nvPr>
            <p:ph sz="half" idx="2"/>
          </p:nvPr>
        </p:nvSpPr>
        <p:spPr/>
        <p:txBody>
          <a:bodyPr>
            <a:normAutofit lnSpcReduction="10000"/>
          </a:bodyPr>
          <a:lstStyle/>
          <a:p>
            <a:r>
              <a:rPr lang="en-US" dirty="0"/>
              <a:t>Characterized by hypotension, hyperkalemia, hypocalcemia, and, at higher levels, heart block and cardiac arrest </a:t>
            </a:r>
          </a:p>
          <a:p>
            <a:endParaRPr lang="en-US" dirty="0"/>
          </a:p>
        </p:txBody>
      </p:sp>
    </p:spTree>
    <p:extLst>
      <p:ext uri="{BB962C8B-B14F-4D97-AF65-F5344CB8AC3E}">
        <p14:creationId xmlns:p14="http://schemas.microsoft.com/office/powerpoint/2010/main" val="4096252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Pseudohyperkalemia</a:t>
            </a:r>
          </a:p>
        </p:txBody>
      </p:sp>
      <p:sp>
        <p:nvSpPr>
          <p:cNvPr id="3" name="Content Placeholder 2"/>
          <p:cNvSpPr>
            <a:spLocks noGrp="1"/>
          </p:cNvSpPr>
          <p:nvPr>
            <p:ph sz="half" idx="1"/>
          </p:nvPr>
        </p:nvSpPr>
        <p:spPr/>
        <p:txBody>
          <a:bodyPr>
            <a:normAutofit/>
          </a:bodyPr>
          <a:lstStyle/>
          <a:p>
            <a:r>
              <a:rPr lang="en-US" dirty="0"/>
              <a:t>Thrombosis &gt;600,000 x10(9)/L.</a:t>
            </a:r>
          </a:p>
          <a:p>
            <a:r>
              <a:rPr lang="en-US" dirty="0"/>
              <a:t>Leucocytosis &gt;100,000 x10(9)/L.</a:t>
            </a:r>
          </a:p>
          <a:p>
            <a:r>
              <a:rPr lang="en-US" dirty="0"/>
              <a:t>In traumatic venipuncture or prolonged tourniquet . </a:t>
            </a:r>
          </a:p>
          <a:p>
            <a:pPr marL="400050" lvl="1" indent="0">
              <a:buNone/>
            </a:pPr>
            <a:r>
              <a:rPr lang="en-US" dirty="0"/>
              <a:t>-Level should be repeated in asymptomatic patient  </a:t>
            </a:r>
          </a:p>
          <a:p>
            <a:endParaRPr lang="en-US" dirty="0"/>
          </a:p>
        </p:txBody>
      </p:sp>
      <p:sp>
        <p:nvSpPr>
          <p:cNvPr id="4" name="Content Placeholder 3">
            <a:extLst>
              <a:ext uri="{FF2B5EF4-FFF2-40B4-BE49-F238E27FC236}">
                <a16:creationId xmlns:a16="http://schemas.microsoft.com/office/drawing/2014/main" id="{3E2F5ADA-1ADD-D244-8AF6-F1E8D250D40C}"/>
              </a:ext>
            </a:extLst>
          </p:cNvPr>
          <p:cNvSpPr>
            <a:spLocks noGrp="1"/>
          </p:cNvSpPr>
          <p:nvPr>
            <p:ph sz="half" idx="2"/>
          </p:nvPr>
        </p:nvSpPr>
        <p:spPr/>
        <p:txBody>
          <a:bodyPr>
            <a:normAutofit/>
          </a:bodyPr>
          <a:lstStyle/>
          <a:p>
            <a:pPr marL="400050" lvl="1" indent="0">
              <a:buNone/>
            </a:pPr>
            <a:r>
              <a:rPr lang="en-US" dirty="0"/>
              <a:t>-</a:t>
            </a:r>
            <a:r>
              <a:rPr lang="en-US" dirty="0">
                <a:solidFill>
                  <a:srgbClr val="FF0000"/>
                </a:solidFill>
              </a:rPr>
              <a:t>It is diagnosed by showing the serum potassium concentration is more than 0.3 mmol/l higher than in a simultaneous plasma sample.</a:t>
            </a:r>
          </a:p>
          <a:p>
            <a:endParaRPr lang="en-US" dirty="0"/>
          </a:p>
        </p:txBody>
      </p:sp>
    </p:spTree>
    <p:extLst>
      <p:ext uri="{BB962C8B-B14F-4D97-AF65-F5344CB8AC3E}">
        <p14:creationId xmlns:p14="http://schemas.microsoft.com/office/powerpoint/2010/main" val="4023978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1891C-FE34-954C-8AEB-7980AADB525F}"/>
              </a:ext>
            </a:extLst>
          </p:cNvPr>
          <p:cNvSpPr>
            <a:spLocks noGrp="1"/>
          </p:cNvSpPr>
          <p:nvPr>
            <p:ph type="title"/>
          </p:nvPr>
        </p:nvSpPr>
        <p:spPr/>
        <p:txBody>
          <a:bodyPr/>
          <a:lstStyle/>
          <a:p>
            <a:r>
              <a:rPr lang="en-US" dirty="0"/>
              <a:t>Question 6.</a:t>
            </a:r>
          </a:p>
        </p:txBody>
      </p:sp>
      <p:sp>
        <p:nvSpPr>
          <p:cNvPr id="3" name="Content Placeholder 2">
            <a:extLst>
              <a:ext uri="{FF2B5EF4-FFF2-40B4-BE49-F238E27FC236}">
                <a16:creationId xmlns:a16="http://schemas.microsoft.com/office/drawing/2014/main" id="{0B1B7D9C-F86A-B44D-BA92-06C49A1D3BAB}"/>
              </a:ext>
            </a:extLst>
          </p:cNvPr>
          <p:cNvSpPr>
            <a:spLocks noGrp="1"/>
          </p:cNvSpPr>
          <p:nvPr>
            <p:ph idx="1"/>
          </p:nvPr>
        </p:nvSpPr>
        <p:spPr/>
        <p:txBody>
          <a:bodyPr/>
          <a:lstStyle/>
          <a:p>
            <a:r>
              <a:rPr lang="en-US" dirty="0"/>
              <a:t>Which one is preferred for testing?</a:t>
            </a:r>
          </a:p>
          <a:p>
            <a:endParaRPr lang="en-US" dirty="0"/>
          </a:p>
          <a:p>
            <a:r>
              <a:rPr lang="en-US" dirty="0"/>
              <a:t>A. Serum</a:t>
            </a:r>
          </a:p>
          <a:p>
            <a:endParaRPr lang="en-US" dirty="0"/>
          </a:p>
          <a:p>
            <a:r>
              <a:rPr lang="en-US" dirty="0"/>
              <a:t>B. Plasma</a:t>
            </a:r>
          </a:p>
        </p:txBody>
      </p:sp>
    </p:spTree>
    <p:extLst>
      <p:ext uri="{BB962C8B-B14F-4D97-AF65-F5344CB8AC3E}">
        <p14:creationId xmlns:p14="http://schemas.microsoft.com/office/powerpoint/2010/main" val="817051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FCD0-55D0-B64A-B09C-DD4510A93C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EACC13-364F-EA45-A01D-17F9C858F297}"/>
              </a:ext>
            </a:extLst>
          </p:cNvPr>
          <p:cNvSpPr>
            <a:spLocks noGrp="1"/>
          </p:cNvSpPr>
          <p:nvPr>
            <p:ph idx="1"/>
          </p:nvPr>
        </p:nvSpPr>
        <p:spPr/>
        <p:txBody>
          <a:bodyPr/>
          <a:lstStyle/>
          <a:p>
            <a:r>
              <a:rPr lang="en-US" dirty="0"/>
              <a:t>Which one is preferred for testing?</a:t>
            </a:r>
          </a:p>
          <a:p>
            <a:endParaRPr lang="en-US" dirty="0"/>
          </a:p>
          <a:p>
            <a:r>
              <a:rPr lang="en-US" dirty="0">
                <a:solidFill>
                  <a:srgbClr val="FF0000"/>
                </a:solidFill>
              </a:rPr>
              <a:t>A. Serum</a:t>
            </a:r>
          </a:p>
          <a:p>
            <a:endParaRPr lang="en-US" dirty="0"/>
          </a:p>
          <a:p>
            <a:r>
              <a:rPr lang="en-US" dirty="0"/>
              <a:t>B. Plasma</a:t>
            </a:r>
          </a:p>
          <a:p>
            <a:endParaRPr lang="en-US" dirty="0"/>
          </a:p>
        </p:txBody>
      </p:sp>
    </p:spTree>
    <p:extLst>
      <p:ext uri="{BB962C8B-B14F-4D97-AF65-F5344CB8AC3E}">
        <p14:creationId xmlns:p14="http://schemas.microsoft.com/office/powerpoint/2010/main" val="24635450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071B8-ACB4-D048-8F52-D5B2F9D05AA4}"/>
              </a:ext>
            </a:extLst>
          </p:cNvPr>
          <p:cNvSpPr>
            <a:spLocks noGrp="1"/>
          </p:cNvSpPr>
          <p:nvPr>
            <p:ph type="title"/>
          </p:nvPr>
        </p:nvSpPr>
        <p:spPr/>
        <p:txBody>
          <a:bodyPr/>
          <a:lstStyle/>
          <a:p>
            <a:r>
              <a:rPr lang="en-US" dirty="0" err="1"/>
              <a:t>Pseudohyperkalemia</a:t>
            </a:r>
            <a:endParaRPr lang="en-US" dirty="0"/>
          </a:p>
        </p:txBody>
      </p:sp>
      <p:sp>
        <p:nvSpPr>
          <p:cNvPr id="3" name="Content Placeholder 2">
            <a:extLst>
              <a:ext uri="{FF2B5EF4-FFF2-40B4-BE49-F238E27FC236}">
                <a16:creationId xmlns:a16="http://schemas.microsoft.com/office/drawing/2014/main" id="{4336A157-7DBA-1C42-9B45-C5FDE059BBA2}"/>
              </a:ext>
            </a:extLst>
          </p:cNvPr>
          <p:cNvSpPr>
            <a:spLocks noGrp="1"/>
          </p:cNvSpPr>
          <p:nvPr>
            <p:ph idx="1"/>
          </p:nvPr>
        </p:nvSpPr>
        <p:spPr/>
        <p:txBody>
          <a:bodyPr/>
          <a:lstStyle/>
          <a:p>
            <a:r>
              <a:rPr lang="en-US" dirty="0"/>
              <a:t>Serum samples (red top tubes) are preferred for chemistry testing</a:t>
            </a:r>
          </a:p>
          <a:p>
            <a:r>
              <a:rPr lang="en-US" dirty="0"/>
              <a:t>Potassium, phosphate &amp; LDH are higher in serum because of release from cells during clotting</a:t>
            </a:r>
          </a:p>
          <a:p>
            <a:r>
              <a:rPr lang="en-US" dirty="0"/>
              <a:t>Protein, globulins &amp; fibrinogen are higher in plasma</a:t>
            </a:r>
          </a:p>
        </p:txBody>
      </p:sp>
    </p:spTree>
    <p:extLst>
      <p:ext uri="{BB962C8B-B14F-4D97-AF65-F5344CB8AC3E}">
        <p14:creationId xmlns:p14="http://schemas.microsoft.com/office/powerpoint/2010/main" val="23365826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153400" cy="6318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14903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33163-0EF3-C341-B506-D49E7D6E506C}"/>
              </a:ext>
            </a:extLst>
          </p:cNvPr>
          <p:cNvSpPr>
            <a:spLocks noGrp="1"/>
          </p:cNvSpPr>
          <p:nvPr>
            <p:ph type="title"/>
          </p:nvPr>
        </p:nvSpPr>
        <p:spPr/>
        <p:txBody>
          <a:bodyPr>
            <a:normAutofit fontScale="90000"/>
          </a:bodyPr>
          <a:lstStyle/>
          <a:p>
            <a:r>
              <a:rPr lang="en-US" dirty="0"/>
              <a:t>Summary: Treatment of Hyperkalemia</a:t>
            </a:r>
          </a:p>
        </p:txBody>
      </p:sp>
      <p:sp>
        <p:nvSpPr>
          <p:cNvPr id="3" name="Content Placeholder 2">
            <a:extLst>
              <a:ext uri="{FF2B5EF4-FFF2-40B4-BE49-F238E27FC236}">
                <a16:creationId xmlns:a16="http://schemas.microsoft.com/office/drawing/2014/main" id="{80FA3D96-5006-C44C-8906-EFE67574B351}"/>
              </a:ext>
            </a:extLst>
          </p:cNvPr>
          <p:cNvSpPr>
            <a:spLocks noGrp="1"/>
          </p:cNvSpPr>
          <p:nvPr>
            <p:ph idx="1"/>
          </p:nvPr>
        </p:nvSpPr>
        <p:spPr/>
        <p:txBody>
          <a:bodyPr/>
          <a:lstStyle/>
          <a:p>
            <a:endParaRPr lang="en-US"/>
          </a:p>
        </p:txBody>
      </p:sp>
      <p:pic>
        <p:nvPicPr>
          <p:cNvPr id="4" name="Content Placeholder 4" descr="Table&#10;&#10;Description automatically generated">
            <a:extLst>
              <a:ext uri="{FF2B5EF4-FFF2-40B4-BE49-F238E27FC236}">
                <a16:creationId xmlns:a16="http://schemas.microsoft.com/office/drawing/2014/main" id="{3034819C-8147-664D-B717-B43F9DA54F23}"/>
              </a:ext>
            </a:extLst>
          </p:cNvPr>
          <p:cNvPicPr>
            <a:picLocks noChangeAspect="1"/>
          </p:cNvPicPr>
          <p:nvPr/>
        </p:nvPicPr>
        <p:blipFill>
          <a:blip r:embed="rId2"/>
          <a:stretch>
            <a:fillRect/>
          </a:stretch>
        </p:blipFill>
        <p:spPr>
          <a:xfrm>
            <a:off x="324998" y="1417638"/>
            <a:ext cx="8382000" cy="4388643"/>
          </a:xfrm>
          <a:prstGeom prst="rect">
            <a:avLst/>
          </a:prstGeom>
        </p:spPr>
      </p:pic>
    </p:spTree>
    <p:extLst>
      <p:ext uri="{BB962C8B-B14F-4D97-AF65-F5344CB8AC3E}">
        <p14:creationId xmlns:p14="http://schemas.microsoft.com/office/powerpoint/2010/main" val="1179094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E6951-0B40-BD4F-9682-28FD3E5BD555}"/>
              </a:ext>
            </a:extLst>
          </p:cNvPr>
          <p:cNvSpPr>
            <a:spLocks noGrp="1"/>
          </p:cNvSpPr>
          <p:nvPr>
            <p:ph type="title"/>
          </p:nvPr>
        </p:nvSpPr>
        <p:spPr/>
        <p:txBody>
          <a:bodyPr/>
          <a:lstStyle/>
          <a:p>
            <a:r>
              <a:rPr lang="en-US" dirty="0"/>
              <a:t>Chronic Hyperkalemia</a:t>
            </a:r>
          </a:p>
        </p:txBody>
      </p:sp>
      <p:sp>
        <p:nvSpPr>
          <p:cNvPr id="3" name="Content Placeholder 2">
            <a:extLst>
              <a:ext uri="{FF2B5EF4-FFF2-40B4-BE49-F238E27FC236}">
                <a16:creationId xmlns:a16="http://schemas.microsoft.com/office/drawing/2014/main" id="{E35C6CF0-7A2B-DC4F-82A8-434ADAB608DD}"/>
              </a:ext>
            </a:extLst>
          </p:cNvPr>
          <p:cNvSpPr>
            <a:spLocks noGrp="1"/>
          </p:cNvSpPr>
          <p:nvPr>
            <p:ph idx="1"/>
          </p:nvPr>
        </p:nvSpPr>
        <p:spPr/>
        <p:txBody>
          <a:bodyPr/>
          <a:lstStyle/>
          <a:p>
            <a:r>
              <a:rPr lang="en-US" dirty="0"/>
              <a:t>Dietary modifications</a:t>
            </a:r>
          </a:p>
          <a:p>
            <a:r>
              <a:rPr lang="en-US" dirty="0"/>
              <a:t>Diuretics</a:t>
            </a:r>
          </a:p>
          <a:p>
            <a:r>
              <a:rPr lang="en-US" dirty="0"/>
              <a:t>GI cation exchangers</a:t>
            </a:r>
          </a:p>
          <a:p>
            <a:r>
              <a:rPr lang="en-US" dirty="0"/>
              <a:t>Mineralocorticoids</a:t>
            </a:r>
          </a:p>
          <a:p>
            <a:r>
              <a:rPr lang="en-US" dirty="0"/>
              <a:t>Discontinue or reduce dose of drugs raising potassium</a:t>
            </a:r>
          </a:p>
        </p:txBody>
      </p:sp>
    </p:spTree>
    <p:extLst>
      <p:ext uri="{BB962C8B-B14F-4D97-AF65-F5344CB8AC3E}">
        <p14:creationId xmlns:p14="http://schemas.microsoft.com/office/powerpoint/2010/main" val="2225292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C4C64-E728-6E47-91CE-C7872D6DFF97}"/>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712EED67-CCFD-CE49-87FA-585BB1909FD6}"/>
              </a:ext>
            </a:extLst>
          </p:cNvPr>
          <p:cNvSpPr>
            <a:spLocks noGrp="1"/>
          </p:cNvSpPr>
          <p:nvPr>
            <p:ph idx="1"/>
          </p:nvPr>
        </p:nvSpPr>
        <p:spPr/>
        <p:txBody>
          <a:bodyPr>
            <a:normAutofit fontScale="92500"/>
          </a:bodyPr>
          <a:lstStyle/>
          <a:p>
            <a:r>
              <a:rPr lang="en-US" dirty="0"/>
              <a:t>A 46-year-old woman is evaluated during a follow-up visit for hypertension, type 2 diabetes mellitus, and stage G3 chronic kidney disease. She reports no symptoms. Medications are losartan, amlodipine, metformin, canagliflozin, and rosuvastatin.</a:t>
            </a:r>
          </a:p>
          <a:p>
            <a:r>
              <a:rPr lang="en-US" dirty="0"/>
              <a:t>On physical examination, blood pressure is 124/72 mm Hg. Other vital signs and the remainder of the examination are unremarkable.</a:t>
            </a:r>
          </a:p>
          <a:p>
            <a:endParaRPr lang="en-US" dirty="0"/>
          </a:p>
        </p:txBody>
      </p:sp>
    </p:spTree>
    <p:extLst>
      <p:ext uri="{BB962C8B-B14F-4D97-AF65-F5344CB8AC3E}">
        <p14:creationId xmlns:p14="http://schemas.microsoft.com/office/powerpoint/2010/main" val="42317157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8ACD3-1FCD-BA40-A97B-0AD7A0C61D95}"/>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343D3A4B-E7B9-6940-BC5A-92F77D0ED28C}"/>
              </a:ext>
            </a:extLst>
          </p:cNvPr>
          <p:cNvGraphicFramePr>
            <a:graphicFrameLocks noGrp="1"/>
          </p:cNvGraphicFramePr>
          <p:nvPr>
            <p:ph idx="1"/>
          </p:nvPr>
        </p:nvGraphicFramePr>
        <p:xfrm>
          <a:off x="457200" y="3181413"/>
          <a:ext cx="8229600" cy="1371600"/>
        </p:xfrm>
        <a:graphic>
          <a:graphicData uri="http://schemas.openxmlformats.org/drawingml/2006/table">
            <a:tbl>
              <a:tblPr firstRow="1" firstCol="1" bandRow="1">
                <a:tableStyleId>{5C22544A-7EE6-4342-B048-85BDC9FD1C3A}</a:tableStyleId>
              </a:tblPr>
              <a:tblGrid>
                <a:gridCol w="4114800">
                  <a:extLst>
                    <a:ext uri="{9D8B030D-6E8A-4147-A177-3AD203B41FA5}">
                      <a16:colId xmlns:a16="http://schemas.microsoft.com/office/drawing/2014/main" val="3023236202"/>
                    </a:ext>
                  </a:extLst>
                </a:gridCol>
                <a:gridCol w="4114800">
                  <a:extLst>
                    <a:ext uri="{9D8B030D-6E8A-4147-A177-3AD203B41FA5}">
                      <a16:colId xmlns:a16="http://schemas.microsoft.com/office/drawing/2014/main" val="1861774397"/>
                    </a:ext>
                  </a:extLst>
                </a:gridCol>
              </a:tblGrid>
              <a:tr h="166983">
                <a:tc gridSpan="2">
                  <a:txBody>
                    <a:bodyPr/>
                    <a:lstStyle/>
                    <a:p>
                      <a:pPr marL="0" marR="0">
                        <a:lnSpc>
                          <a:spcPct val="107000"/>
                        </a:lnSpc>
                        <a:spcBef>
                          <a:spcPts val="0"/>
                        </a:spcBef>
                        <a:spcAft>
                          <a:spcPts val="0"/>
                        </a:spcAft>
                      </a:pPr>
                      <a:r>
                        <a:rPr lang="en-US" sz="1100">
                          <a:effectLst/>
                        </a:rPr>
                        <a:t>Laboratory studies: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a16="http://schemas.microsoft.com/office/drawing/2014/main" val="1379579976"/>
                  </a:ext>
                </a:extLst>
              </a:tr>
              <a:tr h="166983">
                <a:tc>
                  <a:txBody>
                    <a:bodyPr/>
                    <a:lstStyle/>
                    <a:p>
                      <a:pPr marL="0" marR="0">
                        <a:lnSpc>
                          <a:spcPct val="107000"/>
                        </a:lnSpc>
                        <a:spcBef>
                          <a:spcPts val="0"/>
                        </a:spcBef>
                        <a:spcAft>
                          <a:spcPts val="0"/>
                        </a:spcAft>
                      </a:pPr>
                      <a:r>
                        <a:rPr lang="en-US" sz="1100">
                          <a:effectLst/>
                        </a:rPr>
                        <a:t>Creatinine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100">
                          <a:effectLst/>
                        </a:rPr>
                        <a:t>1.6 mg/dL (141.4 µmol/L)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66573579"/>
                  </a:ext>
                </a:extLst>
              </a:tr>
              <a:tr h="168042">
                <a:tc>
                  <a:txBody>
                    <a:bodyPr/>
                    <a:lstStyle/>
                    <a:p>
                      <a:pPr marL="0" marR="0">
                        <a:lnSpc>
                          <a:spcPct val="107000"/>
                        </a:lnSpc>
                        <a:spcBef>
                          <a:spcPts val="0"/>
                        </a:spcBef>
                        <a:spcAft>
                          <a:spcPts val="0"/>
                        </a:spcAft>
                      </a:pPr>
                      <a:r>
                        <a:rPr lang="en-US" sz="1100">
                          <a:effectLst/>
                        </a:rPr>
                        <a:t>Electrolytes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57658925"/>
                  </a:ext>
                </a:extLst>
              </a:tr>
              <a:tr h="166983">
                <a:tc>
                  <a:txBody>
                    <a:bodyPr/>
                    <a:lstStyle/>
                    <a:p>
                      <a:pPr marL="0" marR="0">
                        <a:lnSpc>
                          <a:spcPct val="107000"/>
                        </a:lnSpc>
                        <a:spcBef>
                          <a:spcPts val="0"/>
                        </a:spcBef>
                        <a:spcAft>
                          <a:spcPts val="0"/>
                        </a:spcAft>
                      </a:pPr>
                      <a:r>
                        <a:rPr lang="en-US" sz="1100">
                          <a:effectLst/>
                        </a:rPr>
                        <a:t>Sodium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100">
                          <a:effectLst/>
                        </a:rPr>
                        <a:t>136 mEq/L (136 mmol/L)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55576373"/>
                  </a:ext>
                </a:extLst>
              </a:tr>
              <a:tr h="166983">
                <a:tc>
                  <a:txBody>
                    <a:bodyPr/>
                    <a:lstStyle/>
                    <a:p>
                      <a:pPr marL="0" marR="0">
                        <a:lnSpc>
                          <a:spcPct val="107000"/>
                        </a:lnSpc>
                        <a:spcBef>
                          <a:spcPts val="0"/>
                        </a:spcBef>
                        <a:spcAft>
                          <a:spcPts val="0"/>
                        </a:spcAft>
                      </a:pPr>
                      <a:r>
                        <a:rPr lang="en-US" sz="1100">
                          <a:effectLst/>
                        </a:rPr>
                        <a:t>Potassium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100">
                          <a:effectLst/>
                        </a:rPr>
                        <a:t>5.6 mEq/L (5.5 mmol/L)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92088567"/>
                  </a:ext>
                </a:extLst>
              </a:tr>
              <a:tr h="166983">
                <a:tc>
                  <a:txBody>
                    <a:bodyPr/>
                    <a:lstStyle/>
                    <a:p>
                      <a:pPr marL="0" marR="0">
                        <a:lnSpc>
                          <a:spcPct val="107000"/>
                        </a:lnSpc>
                        <a:spcBef>
                          <a:spcPts val="0"/>
                        </a:spcBef>
                        <a:spcAft>
                          <a:spcPts val="0"/>
                        </a:spcAft>
                      </a:pPr>
                      <a:r>
                        <a:rPr lang="en-US" sz="1100">
                          <a:effectLst/>
                        </a:rPr>
                        <a:t>Chloride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100">
                          <a:effectLst/>
                        </a:rPr>
                        <a:t>104 mEq/L (104 mmol/L)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13050670"/>
                  </a:ext>
                </a:extLst>
              </a:tr>
              <a:tr h="166983">
                <a:tc>
                  <a:txBody>
                    <a:bodyPr/>
                    <a:lstStyle/>
                    <a:p>
                      <a:pPr marL="0" marR="0">
                        <a:lnSpc>
                          <a:spcPct val="107000"/>
                        </a:lnSpc>
                        <a:spcBef>
                          <a:spcPts val="0"/>
                        </a:spcBef>
                        <a:spcAft>
                          <a:spcPts val="0"/>
                        </a:spcAft>
                      </a:pPr>
                      <a:r>
                        <a:rPr lang="en-US" sz="1100">
                          <a:effectLst/>
                        </a:rPr>
                        <a:t>Bicarbonate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100">
                          <a:effectLst/>
                        </a:rPr>
                        <a:t>24 mEq/L (24 mmol/L)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37525850"/>
                  </a:ext>
                </a:extLst>
              </a:tr>
              <a:tr h="166983">
                <a:tc>
                  <a:txBody>
                    <a:bodyPr/>
                    <a:lstStyle/>
                    <a:p>
                      <a:pPr marL="0" marR="0">
                        <a:lnSpc>
                          <a:spcPct val="107000"/>
                        </a:lnSpc>
                        <a:spcBef>
                          <a:spcPts val="0"/>
                        </a:spcBef>
                        <a:spcAft>
                          <a:spcPts val="0"/>
                        </a:spcAft>
                      </a:pPr>
                      <a:r>
                        <a:rPr lang="en-US" sz="1100">
                          <a:effectLst/>
                        </a:rPr>
                        <a:t>Urine albumin-creatinine ratio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100" dirty="0">
                          <a:effectLst/>
                        </a:rPr>
                        <a:t>320 mg/g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0412328"/>
                  </a:ext>
                </a:extLst>
              </a:tr>
            </a:tbl>
          </a:graphicData>
        </a:graphic>
      </p:graphicFrame>
    </p:spTree>
    <p:extLst>
      <p:ext uri="{BB962C8B-B14F-4D97-AF65-F5344CB8AC3E}">
        <p14:creationId xmlns:p14="http://schemas.microsoft.com/office/powerpoint/2010/main" val="3363409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B284C-51C6-754F-8305-32B0DE5DD4EF}"/>
              </a:ext>
            </a:extLst>
          </p:cNvPr>
          <p:cNvSpPr>
            <a:spLocks noGrp="1"/>
          </p:cNvSpPr>
          <p:nvPr>
            <p:ph type="title"/>
          </p:nvPr>
        </p:nvSpPr>
        <p:spPr/>
        <p:txBody>
          <a:bodyPr/>
          <a:lstStyle/>
          <a:p>
            <a:r>
              <a:rPr lang="en-US" dirty="0"/>
              <a:t>Factors affecting K shift (Chronic) </a:t>
            </a:r>
          </a:p>
        </p:txBody>
      </p:sp>
      <p:graphicFrame>
        <p:nvGraphicFramePr>
          <p:cNvPr id="4" name="Table 4">
            <a:extLst>
              <a:ext uri="{FF2B5EF4-FFF2-40B4-BE49-F238E27FC236}">
                <a16:creationId xmlns:a16="http://schemas.microsoft.com/office/drawing/2014/main" id="{D46DBBD4-F42E-AA4B-8A49-2742ED100BD0}"/>
              </a:ext>
            </a:extLst>
          </p:cNvPr>
          <p:cNvGraphicFramePr>
            <a:graphicFrameLocks noGrp="1"/>
          </p:cNvGraphicFramePr>
          <p:nvPr>
            <p:ph idx="1"/>
          </p:nvPr>
        </p:nvGraphicFramePr>
        <p:xfrm>
          <a:off x="628650" y="2226469"/>
          <a:ext cx="7886700" cy="225552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676111924"/>
                    </a:ext>
                  </a:extLst>
                </a:gridCol>
                <a:gridCol w="3943350">
                  <a:extLst>
                    <a:ext uri="{9D8B030D-6E8A-4147-A177-3AD203B41FA5}">
                      <a16:colId xmlns:a16="http://schemas.microsoft.com/office/drawing/2014/main" val="4100849989"/>
                    </a:ext>
                  </a:extLst>
                </a:gridCol>
              </a:tblGrid>
              <a:tr h="278130">
                <a:tc>
                  <a:txBody>
                    <a:bodyPr/>
                    <a:lstStyle/>
                    <a:p>
                      <a:r>
                        <a:rPr lang="en-US" sz="1400" dirty="0"/>
                        <a:t>Factor</a:t>
                      </a:r>
                    </a:p>
                  </a:txBody>
                  <a:tcPr marL="68580" marR="68580" marT="34290" marB="34290"/>
                </a:tc>
                <a:tc>
                  <a:txBody>
                    <a:bodyPr/>
                    <a:lstStyle/>
                    <a:p>
                      <a:r>
                        <a:rPr lang="en-US" sz="1400" dirty="0"/>
                        <a:t>Effect on ATP pump density</a:t>
                      </a:r>
                    </a:p>
                  </a:txBody>
                  <a:tcPr marL="68580" marR="68580" marT="34290" marB="34290"/>
                </a:tc>
                <a:extLst>
                  <a:ext uri="{0D108BD9-81ED-4DB2-BD59-A6C34878D82A}">
                    <a16:rowId xmlns:a16="http://schemas.microsoft.com/office/drawing/2014/main" val="2432101000"/>
                  </a:ext>
                </a:extLst>
              </a:tr>
              <a:tr h="278130">
                <a:tc>
                  <a:txBody>
                    <a:bodyPr/>
                    <a:lstStyle/>
                    <a:p>
                      <a:r>
                        <a:rPr lang="en-US" sz="1400" dirty="0"/>
                        <a:t>Thyroid</a:t>
                      </a:r>
                    </a:p>
                  </a:txBody>
                  <a:tcPr marL="68580" marR="68580" marT="34290" marB="34290"/>
                </a:tc>
                <a:tc>
                  <a:txBody>
                    <a:bodyPr/>
                    <a:lstStyle/>
                    <a:p>
                      <a:r>
                        <a:rPr lang="en-US" sz="1400" dirty="0"/>
                        <a:t>Enhanced</a:t>
                      </a:r>
                    </a:p>
                  </a:txBody>
                  <a:tcPr marL="68580" marR="68580" marT="34290" marB="34290"/>
                </a:tc>
                <a:extLst>
                  <a:ext uri="{0D108BD9-81ED-4DB2-BD59-A6C34878D82A}">
                    <a16:rowId xmlns:a16="http://schemas.microsoft.com/office/drawing/2014/main" val="2566823993"/>
                  </a:ext>
                </a:extLst>
              </a:tr>
              <a:tr h="278130">
                <a:tc>
                  <a:txBody>
                    <a:bodyPr/>
                    <a:lstStyle/>
                    <a:p>
                      <a:r>
                        <a:rPr lang="en-US" sz="1400" dirty="0"/>
                        <a:t>Adrenal steroids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Enhanced</a:t>
                      </a:r>
                    </a:p>
                  </a:txBody>
                  <a:tcPr marL="68580" marR="68580" marT="34290" marB="34290"/>
                </a:tc>
                <a:extLst>
                  <a:ext uri="{0D108BD9-81ED-4DB2-BD59-A6C34878D82A}">
                    <a16:rowId xmlns:a16="http://schemas.microsoft.com/office/drawing/2014/main" val="441648089"/>
                  </a:ext>
                </a:extLst>
              </a:tr>
              <a:tr h="278130">
                <a:tc>
                  <a:txBody>
                    <a:bodyPr/>
                    <a:lstStyle/>
                    <a:p>
                      <a:r>
                        <a:rPr lang="en-US" sz="1400" dirty="0"/>
                        <a:t>Exercise (training)</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Enhanced</a:t>
                      </a:r>
                    </a:p>
                  </a:txBody>
                  <a:tcPr marL="68580" marR="68580" marT="34290" marB="34290"/>
                </a:tc>
                <a:extLst>
                  <a:ext uri="{0D108BD9-81ED-4DB2-BD59-A6C34878D82A}">
                    <a16:rowId xmlns:a16="http://schemas.microsoft.com/office/drawing/2014/main" val="644601666"/>
                  </a:ext>
                </a:extLst>
              </a:tr>
              <a:tr h="278130">
                <a:tc>
                  <a:txBody>
                    <a:bodyPr/>
                    <a:lstStyle/>
                    <a:p>
                      <a:r>
                        <a:rPr lang="en-US" sz="1400" dirty="0"/>
                        <a:t>Growth</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Enhanced</a:t>
                      </a:r>
                    </a:p>
                  </a:txBody>
                  <a:tcPr marL="68580" marR="68580" marT="34290" marB="34290"/>
                </a:tc>
                <a:extLst>
                  <a:ext uri="{0D108BD9-81ED-4DB2-BD59-A6C34878D82A}">
                    <a16:rowId xmlns:a16="http://schemas.microsoft.com/office/drawing/2014/main" val="4117574446"/>
                  </a:ext>
                </a:extLst>
              </a:tr>
              <a:tr h="278130">
                <a:tc>
                  <a:txBody>
                    <a:bodyPr/>
                    <a:lstStyle/>
                    <a:p>
                      <a:r>
                        <a:rPr lang="en-US" sz="1400" dirty="0"/>
                        <a:t>Diabetes</a:t>
                      </a:r>
                    </a:p>
                  </a:txBody>
                  <a:tcPr marL="68580" marR="68580" marT="34290" marB="34290"/>
                </a:tc>
                <a:tc>
                  <a:txBody>
                    <a:bodyPr/>
                    <a:lstStyle/>
                    <a:p>
                      <a:r>
                        <a:rPr lang="en-US" sz="1400" dirty="0"/>
                        <a:t>Impaired</a:t>
                      </a:r>
                    </a:p>
                  </a:txBody>
                  <a:tcPr marL="68580" marR="68580" marT="34290" marB="34290"/>
                </a:tc>
                <a:extLst>
                  <a:ext uri="{0D108BD9-81ED-4DB2-BD59-A6C34878D82A}">
                    <a16:rowId xmlns:a16="http://schemas.microsoft.com/office/drawing/2014/main" val="2199968581"/>
                  </a:ext>
                </a:extLst>
              </a:tr>
              <a:tr h="278130">
                <a:tc>
                  <a:txBody>
                    <a:bodyPr/>
                    <a:lstStyle/>
                    <a:p>
                      <a:r>
                        <a:rPr lang="en-US" sz="1400" dirty="0"/>
                        <a:t>Potassium deficiency</a:t>
                      </a:r>
                    </a:p>
                  </a:txBody>
                  <a:tcPr marL="68580" marR="68580" marT="34290" marB="34290"/>
                </a:tc>
                <a:tc>
                  <a:txBody>
                    <a:bodyPr/>
                    <a:lstStyle/>
                    <a:p>
                      <a:r>
                        <a:rPr lang="en-US" sz="1400" dirty="0"/>
                        <a:t>Impaired</a:t>
                      </a:r>
                    </a:p>
                  </a:txBody>
                  <a:tcPr marL="68580" marR="68580" marT="34290" marB="34290"/>
                </a:tc>
                <a:extLst>
                  <a:ext uri="{0D108BD9-81ED-4DB2-BD59-A6C34878D82A}">
                    <a16:rowId xmlns:a16="http://schemas.microsoft.com/office/drawing/2014/main" val="1039559623"/>
                  </a:ext>
                </a:extLst>
              </a:tr>
              <a:tr h="278130">
                <a:tc>
                  <a:txBody>
                    <a:bodyPr/>
                    <a:lstStyle/>
                    <a:p>
                      <a:r>
                        <a:rPr lang="en-US" sz="1400" dirty="0"/>
                        <a:t>CKD</a:t>
                      </a:r>
                    </a:p>
                  </a:txBody>
                  <a:tcPr marL="68580" marR="68580" marT="34290" marB="34290"/>
                </a:tc>
                <a:tc>
                  <a:txBody>
                    <a:bodyPr/>
                    <a:lstStyle/>
                    <a:p>
                      <a:r>
                        <a:rPr lang="en-US" sz="1400" dirty="0"/>
                        <a:t>Impaired</a:t>
                      </a:r>
                    </a:p>
                  </a:txBody>
                  <a:tcPr marL="68580" marR="68580" marT="34290" marB="34290"/>
                </a:tc>
                <a:extLst>
                  <a:ext uri="{0D108BD9-81ED-4DB2-BD59-A6C34878D82A}">
                    <a16:rowId xmlns:a16="http://schemas.microsoft.com/office/drawing/2014/main" val="711100596"/>
                  </a:ext>
                </a:extLst>
              </a:tr>
            </a:tbl>
          </a:graphicData>
        </a:graphic>
      </p:graphicFrame>
    </p:spTree>
    <p:extLst>
      <p:ext uri="{BB962C8B-B14F-4D97-AF65-F5344CB8AC3E}">
        <p14:creationId xmlns:p14="http://schemas.microsoft.com/office/powerpoint/2010/main" val="8301422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9404F-A291-B148-869C-1DC077B591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75ED3F-72A6-6642-9B0E-7F3BFC1FF191}"/>
              </a:ext>
            </a:extLst>
          </p:cNvPr>
          <p:cNvSpPr>
            <a:spLocks noGrp="1"/>
          </p:cNvSpPr>
          <p:nvPr>
            <p:ph idx="1"/>
          </p:nvPr>
        </p:nvSpPr>
        <p:spPr/>
        <p:txBody>
          <a:bodyPr>
            <a:normAutofit fontScale="92500" lnSpcReduction="20000"/>
          </a:bodyPr>
          <a:lstStyle/>
          <a:p>
            <a:r>
              <a:rPr lang="en-US" dirty="0"/>
              <a:t>ECG is normal.</a:t>
            </a:r>
          </a:p>
          <a:p>
            <a:r>
              <a:rPr lang="en-US" dirty="0"/>
              <a:t>The patient is counseled to start a low potassium diet.</a:t>
            </a:r>
          </a:p>
          <a:p>
            <a:r>
              <a:rPr lang="en-US" dirty="0"/>
              <a:t>Which of the following is the most appropriate management?</a:t>
            </a:r>
          </a:p>
          <a:p>
            <a:pPr marL="0" indent="0">
              <a:buNone/>
            </a:pPr>
            <a:endParaRPr lang="en-US" dirty="0"/>
          </a:p>
          <a:p>
            <a:pPr marL="0" indent="0">
              <a:buNone/>
            </a:pPr>
            <a:r>
              <a:rPr lang="en-US" dirty="0"/>
              <a:t>A. Add hydrochlorothiazide</a:t>
            </a:r>
          </a:p>
          <a:p>
            <a:pPr marL="0" indent="0">
              <a:buNone/>
            </a:pPr>
            <a:r>
              <a:rPr lang="en-US" dirty="0"/>
              <a:t>B. Add Patiromer</a:t>
            </a:r>
          </a:p>
          <a:p>
            <a:pPr marL="0" indent="0">
              <a:buNone/>
            </a:pPr>
            <a:r>
              <a:rPr lang="en-US" dirty="0"/>
              <a:t>C. Administer intravenous calcium gluconate</a:t>
            </a:r>
          </a:p>
          <a:p>
            <a:pPr marL="0" indent="0">
              <a:buNone/>
            </a:pPr>
            <a:r>
              <a:rPr lang="en-US" dirty="0"/>
              <a:t>D. No further treatment</a:t>
            </a:r>
          </a:p>
          <a:p>
            <a:endParaRPr lang="en-US" dirty="0"/>
          </a:p>
        </p:txBody>
      </p:sp>
    </p:spTree>
    <p:extLst>
      <p:ext uri="{BB962C8B-B14F-4D97-AF65-F5344CB8AC3E}">
        <p14:creationId xmlns:p14="http://schemas.microsoft.com/office/powerpoint/2010/main" val="14926940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3037-6C97-A545-BBBD-7BC533196E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6CBE83-9257-7C4E-8555-09631C619AFC}"/>
              </a:ext>
            </a:extLst>
          </p:cNvPr>
          <p:cNvSpPr>
            <a:spLocks noGrp="1"/>
          </p:cNvSpPr>
          <p:nvPr>
            <p:ph idx="1"/>
          </p:nvPr>
        </p:nvSpPr>
        <p:spPr/>
        <p:txBody>
          <a:bodyPr>
            <a:normAutofit fontScale="92500" lnSpcReduction="20000"/>
          </a:bodyPr>
          <a:lstStyle/>
          <a:p>
            <a:r>
              <a:rPr lang="en-US" dirty="0"/>
              <a:t>ECG is normal.</a:t>
            </a:r>
          </a:p>
          <a:p>
            <a:r>
              <a:rPr lang="en-US" dirty="0"/>
              <a:t>The patient is counseled to start a low potassium diet.</a:t>
            </a:r>
          </a:p>
          <a:p>
            <a:r>
              <a:rPr lang="en-US" dirty="0"/>
              <a:t>Which of the following is the most appropriate management?</a:t>
            </a:r>
          </a:p>
          <a:p>
            <a:pPr marL="0" indent="0">
              <a:buNone/>
            </a:pPr>
            <a:endParaRPr lang="en-US" dirty="0"/>
          </a:p>
          <a:p>
            <a:pPr marL="0" indent="0">
              <a:buNone/>
            </a:pPr>
            <a:r>
              <a:rPr lang="en-US" dirty="0"/>
              <a:t>A. Add hydrochlorothiazide</a:t>
            </a:r>
          </a:p>
          <a:p>
            <a:pPr marL="0" indent="0">
              <a:buNone/>
            </a:pPr>
            <a:r>
              <a:rPr lang="en-US" dirty="0">
                <a:solidFill>
                  <a:srgbClr val="FF0000"/>
                </a:solidFill>
              </a:rPr>
              <a:t>B. Add Patiromer</a:t>
            </a:r>
          </a:p>
          <a:p>
            <a:pPr marL="0" indent="0">
              <a:buNone/>
            </a:pPr>
            <a:r>
              <a:rPr lang="en-US" dirty="0"/>
              <a:t>C. Administer intravenous calcium gluconate</a:t>
            </a:r>
          </a:p>
          <a:p>
            <a:pPr marL="0" indent="0">
              <a:buNone/>
            </a:pPr>
            <a:r>
              <a:rPr lang="en-US" dirty="0"/>
              <a:t>D. No further treatment</a:t>
            </a:r>
          </a:p>
          <a:p>
            <a:endParaRPr lang="en-US" dirty="0"/>
          </a:p>
        </p:txBody>
      </p:sp>
    </p:spTree>
    <p:extLst>
      <p:ext uri="{BB962C8B-B14F-4D97-AF65-F5344CB8AC3E}">
        <p14:creationId xmlns:p14="http://schemas.microsoft.com/office/powerpoint/2010/main" val="5972571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7C9DB-1EAF-27E8-AD9B-D6EE79F178BF}"/>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95F8DF76-C22F-7604-187E-B9F701B0D388}"/>
              </a:ext>
            </a:extLst>
          </p:cNvPr>
          <p:cNvSpPr>
            <a:spLocks noGrp="1"/>
          </p:cNvSpPr>
          <p:nvPr>
            <p:ph idx="1"/>
          </p:nvPr>
        </p:nvSpPr>
        <p:spPr>
          <a:xfrm>
            <a:off x="457200" y="1295400"/>
            <a:ext cx="8229600" cy="4495800"/>
          </a:xfrm>
        </p:spPr>
        <p:txBody>
          <a:bodyPr vert="horz" lIns="91440" tIns="45720" rIns="91440" bIns="45720" rtlCol="0" anchor="t">
            <a:normAutofit fontScale="55000" lnSpcReduction="20000"/>
          </a:bodyPr>
          <a:lstStyle/>
          <a:p>
            <a:r>
              <a:rPr lang="en-US" dirty="0">
                <a:effectLst/>
                <a:latin typeface="Helvetica Neue" panose="02000503000000020004" pitchFamily="2" charset="0"/>
              </a:rPr>
              <a:t>A 54-year-old woman is evaluated during a follow-up visit after beginning lisinopril for hypertension 2 weeks ago. History is also significant for chronic kidney disease. Her only other medication is amlodipine.    </a:t>
            </a:r>
          </a:p>
          <a:p>
            <a:pPr marL="0" indent="0">
              <a:buNone/>
            </a:pPr>
            <a:endParaRPr lang="en-US" dirty="0">
              <a:effectLst/>
              <a:latin typeface="Helvetica Neue" panose="02000503000000020004" pitchFamily="2" charset="0"/>
            </a:endParaRPr>
          </a:p>
          <a:p>
            <a:r>
              <a:rPr lang="en-US" dirty="0">
                <a:effectLst/>
                <a:latin typeface="Helvetica Neue" panose="02000503000000020004" pitchFamily="2" charset="0"/>
              </a:rPr>
              <a:t>On physical examination, blood pressure is 128/78 mm Hg; other vital signs are normal. There is 1+ pitting pretibial edema bilaterally. The remainder of  the examination is unremarkable.  </a:t>
            </a:r>
          </a:p>
          <a:p>
            <a:pPr marL="0" indent="0">
              <a:buNone/>
            </a:pPr>
            <a:r>
              <a:rPr lang="en-US" dirty="0">
                <a:latin typeface="Helvetica Neue" panose="02000503000000020004" pitchFamily="2" charset="0"/>
              </a:rPr>
              <a:t>     </a:t>
            </a:r>
          </a:p>
          <a:p>
            <a:pPr marL="0" indent="0">
              <a:buNone/>
            </a:pPr>
            <a:endParaRPr lang="en-US" dirty="0">
              <a:latin typeface="Helvetica Neue" panose="02000503000000020004" pitchFamily="2" charset="0"/>
            </a:endParaRPr>
          </a:p>
          <a:p>
            <a:r>
              <a:rPr lang="en-US" dirty="0">
                <a:effectLst/>
                <a:latin typeface="Helvetica Neue" panose="02000503000000020004" pitchFamily="2" charset="0"/>
              </a:rPr>
              <a:t>Laboratory studies:  </a:t>
            </a:r>
          </a:p>
          <a:p>
            <a:pPr marL="0" indent="0">
              <a:buNone/>
            </a:pPr>
            <a:r>
              <a:rPr lang="en-US" sz="2900" dirty="0">
                <a:effectLst/>
                <a:latin typeface="Helvetica Neue" panose="02000503000000020004" pitchFamily="2" charset="0"/>
              </a:rPr>
              <a:t>      Creatinine 1.7 mg/dL (150.3 µmol/L); 2 weeks ago: 1.2 mg/dL (106.1 µmol/L)  </a:t>
            </a:r>
          </a:p>
          <a:p>
            <a:pPr marL="0" indent="0">
              <a:buNone/>
            </a:pPr>
            <a:r>
              <a:rPr lang="en-US" sz="2900" dirty="0">
                <a:effectLst/>
                <a:latin typeface="Helvetica Neue" panose="02000503000000020004" pitchFamily="2" charset="0"/>
              </a:rPr>
              <a:t>      Potassium 5.7 mEq/L (5.7 mmol/L); 2 weeks ago: 4.4 mEq/L (4.4 mmol/L) </a:t>
            </a:r>
          </a:p>
          <a:p>
            <a:pPr marL="0" indent="0">
              <a:buNone/>
            </a:pPr>
            <a:r>
              <a:rPr lang="en-US" sz="2900" dirty="0">
                <a:effectLst/>
                <a:latin typeface="Helvetica Neue" panose="02000503000000020004" pitchFamily="2" charset="0"/>
              </a:rPr>
              <a:t>      eGFR 33 mL/min/1.73 m2; 2 weeks ago, 50 mL/min/1.73 m2 </a:t>
            </a:r>
          </a:p>
          <a:p>
            <a:pPr marL="0" indent="0">
              <a:buNone/>
            </a:pPr>
            <a:r>
              <a:rPr lang="en-US" sz="2900" dirty="0">
                <a:latin typeface="Helvetica Neue" panose="02000503000000020004" pitchFamily="2" charset="0"/>
              </a:rPr>
              <a:t>      </a:t>
            </a:r>
            <a:r>
              <a:rPr lang="en-US" sz="2900" dirty="0">
                <a:effectLst/>
                <a:latin typeface="Helvetica Neue" panose="02000503000000020004" pitchFamily="2" charset="0"/>
              </a:rPr>
              <a:t>Two weeks ago, laboratory studies showed a urine albumin-creatinine ratio of 1600   </a:t>
            </a:r>
          </a:p>
          <a:p>
            <a:pPr marL="0" indent="0">
              <a:buNone/>
            </a:pPr>
            <a:r>
              <a:rPr lang="en-US" sz="2900" dirty="0">
                <a:latin typeface="Helvetica Neue" panose="02000503000000020004" pitchFamily="2" charset="0"/>
              </a:rPr>
              <a:t>      </a:t>
            </a:r>
            <a:r>
              <a:rPr lang="en-US" sz="2900" dirty="0">
                <a:effectLst/>
                <a:latin typeface="Helvetica Neue" panose="02000503000000020004" pitchFamily="2" charset="0"/>
              </a:rPr>
              <a:t>mg/g. </a:t>
            </a:r>
          </a:p>
        </p:txBody>
      </p:sp>
    </p:spTree>
    <p:extLst>
      <p:ext uri="{BB962C8B-B14F-4D97-AF65-F5344CB8AC3E}">
        <p14:creationId xmlns:p14="http://schemas.microsoft.com/office/powerpoint/2010/main" val="11722969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D880D-362F-E452-A2ED-FB8BFEBE54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52274F-FA9C-30A2-5705-AF9C87A8CB01}"/>
              </a:ext>
            </a:extLst>
          </p:cNvPr>
          <p:cNvSpPr>
            <a:spLocks noGrp="1"/>
          </p:cNvSpPr>
          <p:nvPr>
            <p:ph idx="1"/>
          </p:nvPr>
        </p:nvSpPr>
        <p:spPr/>
        <p:txBody>
          <a:bodyPr/>
          <a:lstStyle/>
          <a:p>
            <a:pPr algn="l"/>
            <a:r>
              <a:rPr lang="en-US" b="0" i="0" u="none" strike="noStrike" dirty="0">
                <a:solidFill>
                  <a:srgbClr val="000000"/>
                </a:solidFill>
                <a:effectLst/>
                <a:latin typeface="-webkit-standard"/>
              </a:rPr>
              <a:t>Which of the following is the most appropriate management? </a:t>
            </a:r>
          </a:p>
          <a:p>
            <a:pPr marL="0" indent="0" algn="l">
              <a:buNone/>
            </a:pPr>
            <a:r>
              <a:rPr lang="en-US" b="0" i="0" u="none" strike="noStrike" dirty="0">
                <a:solidFill>
                  <a:srgbClr val="000000"/>
                </a:solidFill>
                <a:effectLst/>
                <a:latin typeface="-webkit-standard"/>
              </a:rPr>
              <a:t>A. Continue lisinopril; add furosemide </a:t>
            </a:r>
          </a:p>
          <a:p>
            <a:pPr marL="0" indent="0" algn="l">
              <a:buNone/>
            </a:pPr>
            <a:r>
              <a:rPr lang="en-US" b="0" i="0" u="none" strike="noStrike" dirty="0">
                <a:solidFill>
                  <a:srgbClr val="000000"/>
                </a:solidFill>
                <a:effectLst/>
                <a:latin typeface="-webkit-standard"/>
              </a:rPr>
              <a:t>B. Continue lisinopril; recheck laboratory studies    </a:t>
            </a:r>
          </a:p>
          <a:p>
            <a:pPr marL="0" indent="0" algn="l">
              <a:buNone/>
            </a:pPr>
            <a:r>
              <a:rPr lang="en-US" dirty="0">
                <a:solidFill>
                  <a:srgbClr val="000000"/>
                </a:solidFill>
                <a:latin typeface="-webkit-standard"/>
              </a:rPr>
              <a:t>     </a:t>
            </a:r>
            <a:r>
              <a:rPr lang="en-US" b="0" i="0" u="none" strike="noStrike" dirty="0">
                <a:solidFill>
                  <a:srgbClr val="000000"/>
                </a:solidFill>
                <a:effectLst/>
                <a:latin typeface="-webkit-standard"/>
              </a:rPr>
              <a:t>in 2 weeks </a:t>
            </a:r>
          </a:p>
          <a:p>
            <a:pPr marL="0" indent="0" algn="l">
              <a:buNone/>
            </a:pPr>
            <a:r>
              <a:rPr lang="en-US" b="0" i="0" u="none" strike="noStrike" dirty="0">
                <a:solidFill>
                  <a:srgbClr val="000000"/>
                </a:solidFill>
                <a:effectLst/>
                <a:latin typeface="-webkit-standard"/>
              </a:rPr>
              <a:t>C. Discontinue lisinopril; add furosemide </a:t>
            </a:r>
          </a:p>
          <a:p>
            <a:pPr marL="0" indent="0" algn="l">
              <a:buNone/>
            </a:pPr>
            <a:r>
              <a:rPr lang="en-US" b="0" i="0" u="none" strike="noStrike" dirty="0">
                <a:solidFill>
                  <a:srgbClr val="000000"/>
                </a:solidFill>
                <a:effectLst/>
                <a:latin typeface="-webkit-standard"/>
              </a:rPr>
              <a:t>D. Discontinue lisinopril; add losartan</a:t>
            </a:r>
          </a:p>
          <a:p>
            <a:endParaRPr lang="en-US" dirty="0"/>
          </a:p>
        </p:txBody>
      </p:sp>
    </p:spTree>
    <p:extLst>
      <p:ext uri="{BB962C8B-B14F-4D97-AF65-F5344CB8AC3E}">
        <p14:creationId xmlns:p14="http://schemas.microsoft.com/office/powerpoint/2010/main" val="3329530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C5B3C-52A8-5DF4-FAB3-AE657E7D797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FE3C76-0DDD-BE11-113E-F0B6285F252F}"/>
              </a:ext>
            </a:extLst>
          </p:cNvPr>
          <p:cNvSpPr>
            <a:spLocks noGrp="1"/>
          </p:cNvSpPr>
          <p:nvPr>
            <p:ph idx="1"/>
          </p:nvPr>
        </p:nvSpPr>
        <p:spPr/>
        <p:txBody>
          <a:bodyPr>
            <a:normAutofit/>
          </a:bodyPr>
          <a:lstStyle/>
          <a:p>
            <a:pPr algn="l"/>
            <a:r>
              <a:rPr lang="en-US" b="0" i="0" u="none" strike="noStrike" dirty="0">
                <a:solidFill>
                  <a:srgbClr val="000000"/>
                </a:solidFill>
                <a:effectLst/>
                <a:latin typeface="-webkit-standard"/>
              </a:rPr>
              <a:t>Which of the following is the most appropriate management? </a:t>
            </a:r>
          </a:p>
          <a:p>
            <a:pPr marL="0" indent="0" algn="l">
              <a:buNone/>
            </a:pPr>
            <a:r>
              <a:rPr lang="en-US" b="0" i="0" u="none" strike="noStrike" dirty="0">
                <a:solidFill>
                  <a:srgbClr val="FF0000"/>
                </a:solidFill>
                <a:effectLst/>
                <a:latin typeface="-webkit-standard"/>
              </a:rPr>
              <a:t>A. Continue lisinopril; add furosemide </a:t>
            </a:r>
          </a:p>
          <a:p>
            <a:pPr marL="0" indent="0" algn="l">
              <a:buNone/>
            </a:pPr>
            <a:r>
              <a:rPr lang="en-US" b="0" i="0" u="none" strike="noStrike" dirty="0">
                <a:solidFill>
                  <a:srgbClr val="000000"/>
                </a:solidFill>
                <a:effectLst/>
                <a:latin typeface="-webkit-standard"/>
              </a:rPr>
              <a:t>B. Continue lisinopril; recheck laboratory studies    </a:t>
            </a:r>
          </a:p>
          <a:p>
            <a:pPr marL="0" indent="0" algn="l">
              <a:buNone/>
            </a:pPr>
            <a:r>
              <a:rPr lang="en-US" dirty="0">
                <a:solidFill>
                  <a:srgbClr val="000000"/>
                </a:solidFill>
                <a:latin typeface="-webkit-standard"/>
              </a:rPr>
              <a:t>     </a:t>
            </a:r>
            <a:r>
              <a:rPr lang="en-US" b="0" i="0" u="none" strike="noStrike" dirty="0">
                <a:solidFill>
                  <a:srgbClr val="000000"/>
                </a:solidFill>
                <a:effectLst/>
                <a:latin typeface="-webkit-standard"/>
              </a:rPr>
              <a:t>in 2 weeks </a:t>
            </a:r>
          </a:p>
          <a:p>
            <a:pPr marL="0" indent="0" algn="l">
              <a:buNone/>
            </a:pPr>
            <a:r>
              <a:rPr lang="en-US" b="0" i="0" u="none" strike="noStrike" dirty="0">
                <a:effectLst/>
                <a:latin typeface="-webkit-standard"/>
              </a:rPr>
              <a:t>C. Discontinue lisinopril; add furosemide </a:t>
            </a:r>
          </a:p>
          <a:p>
            <a:pPr marL="0" indent="0" algn="l">
              <a:buNone/>
            </a:pPr>
            <a:r>
              <a:rPr lang="en-US" b="0" i="0" u="none" strike="noStrike" dirty="0">
                <a:solidFill>
                  <a:srgbClr val="000000"/>
                </a:solidFill>
                <a:effectLst/>
                <a:latin typeface="-webkit-standard"/>
              </a:rPr>
              <a:t>D. Discontinue lisinopril; add losartan</a:t>
            </a:r>
          </a:p>
        </p:txBody>
      </p:sp>
    </p:spTree>
    <p:extLst>
      <p:ext uri="{BB962C8B-B14F-4D97-AF65-F5344CB8AC3E}">
        <p14:creationId xmlns:p14="http://schemas.microsoft.com/office/powerpoint/2010/main" val="39012978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1BD5-1714-6A44-BB44-275EDCC430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9BCDBC2-C8C3-C046-931F-0A3698671AAF}"/>
              </a:ext>
            </a:extLst>
          </p:cNvPr>
          <p:cNvSpPr>
            <a:spLocks noGrp="1"/>
          </p:cNvSpPr>
          <p:nvPr>
            <p:ph idx="1"/>
          </p:nvPr>
        </p:nvSpPr>
        <p:spPr/>
        <p:txBody>
          <a:bodyPr>
            <a:normAutofit/>
          </a:bodyPr>
          <a:lstStyle/>
          <a:p>
            <a:pPr marL="0" indent="0" algn="ctr">
              <a:buNone/>
            </a:pPr>
            <a:endParaRPr lang="en-US" sz="6600" dirty="0"/>
          </a:p>
          <a:p>
            <a:pPr marL="0" indent="0" algn="ctr">
              <a:buNone/>
            </a:pPr>
            <a:r>
              <a:rPr lang="en-US" sz="6600" dirty="0"/>
              <a:t>Thank you</a:t>
            </a:r>
          </a:p>
        </p:txBody>
      </p:sp>
    </p:spTree>
    <p:extLst>
      <p:ext uri="{BB962C8B-B14F-4D97-AF65-F5344CB8AC3E}">
        <p14:creationId xmlns:p14="http://schemas.microsoft.com/office/powerpoint/2010/main" val="1242963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Hyperkalemia</a:t>
            </a:r>
          </a:p>
        </p:txBody>
      </p:sp>
      <p:sp>
        <p:nvSpPr>
          <p:cNvPr id="3" name="Content Placeholder 2"/>
          <p:cNvSpPr>
            <a:spLocks noGrp="1"/>
          </p:cNvSpPr>
          <p:nvPr>
            <p:ph sz="half" idx="1"/>
          </p:nvPr>
        </p:nvSpPr>
        <p:spPr/>
        <p:txBody>
          <a:bodyPr>
            <a:normAutofit fontScale="85000" lnSpcReduction="10000"/>
          </a:bodyPr>
          <a:lstStyle/>
          <a:p>
            <a:r>
              <a:rPr lang="en-US" dirty="0"/>
              <a:t>Defined as serum potassium greater than 5 mEq/L</a:t>
            </a:r>
          </a:p>
          <a:p>
            <a:endParaRPr lang="en-US" dirty="0"/>
          </a:p>
          <a:p>
            <a:r>
              <a:rPr lang="en-US" dirty="0"/>
              <a:t>Average daily intake of 100 </a:t>
            </a:r>
            <a:r>
              <a:rPr lang="en-US" dirty="0" err="1"/>
              <a:t>meq</a:t>
            </a:r>
            <a:r>
              <a:rPr lang="en-US" dirty="0"/>
              <a:t>/day</a:t>
            </a:r>
          </a:p>
          <a:p>
            <a:endParaRPr lang="en-US" dirty="0"/>
          </a:p>
          <a:p>
            <a:r>
              <a:rPr lang="en-US" dirty="0"/>
              <a:t>Dietary intake of K contributes to pathogenesis of hyperkalemia in patients with </a:t>
            </a:r>
            <a:r>
              <a:rPr lang="en-US" dirty="0">
                <a:solidFill>
                  <a:srgbClr val="FF0000"/>
                </a:solidFill>
              </a:rPr>
              <a:t>kidney defect with GFR less than 20 ml/min/1.73m2</a:t>
            </a:r>
          </a:p>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1D289B68-E98B-6E4A-A80A-9A4F651A3D9B}"/>
              </a:ext>
            </a:extLst>
          </p:cNvPr>
          <p:cNvSpPr>
            <a:spLocks noGrp="1"/>
          </p:cNvSpPr>
          <p:nvPr>
            <p:ph sz="half" idx="2"/>
          </p:nvPr>
        </p:nvSpPr>
        <p:spPr/>
        <p:txBody>
          <a:bodyPr>
            <a:normAutofit fontScale="85000" lnSpcReduction="10000"/>
          </a:bodyPr>
          <a:lstStyle/>
          <a:p>
            <a:r>
              <a:rPr lang="en-US" dirty="0"/>
              <a:t>Potassium concentration remains in normal range by </a:t>
            </a:r>
            <a:r>
              <a:rPr lang="en-US" dirty="0">
                <a:solidFill>
                  <a:srgbClr val="FF0000"/>
                </a:solidFill>
              </a:rPr>
              <a:t>increasing the release of aldosterone </a:t>
            </a:r>
            <a:r>
              <a:rPr lang="en-US" dirty="0"/>
              <a:t>and resultant </a:t>
            </a:r>
            <a:r>
              <a:rPr lang="en-US" dirty="0">
                <a:solidFill>
                  <a:srgbClr val="FF0000"/>
                </a:solidFill>
              </a:rPr>
              <a:t>enhanced kidney potassium excretion </a:t>
            </a:r>
            <a:r>
              <a:rPr lang="en-US" dirty="0"/>
              <a:t>even with high intake up to 280 </a:t>
            </a:r>
            <a:r>
              <a:rPr lang="en-US" dirty="0" err="1"/>
              <a:t>mEq</a:t>
            </a:r>
            <a:r>
              <a:rPr lang="en-US" dirty="0"/>
              <a:t>/day.</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307B712-6ECB-034C-805C-33D5F6933C18}"/>
                  </a:ext>
                </a:extLst>
              </p:cNvPr>
              <p:cNvSpPr txBox="1"/>
              <p:nvPr/>
            </p:nvSpPr>
            <p:spPr>
              <a:xfrm>
                <a:off x="5257800" y="4800600"/>
                <a:ext cx="3324885"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smtClean="0">
                          <a:solidFill>
                            <a:srgbClr val="FF0000"/>
                          </a:solidFill>
                          <a:latin typeface="Cambria Math" panose="02040503050406030204" pitchFamily="18" charset="0"/>
                          <a:ea typeface="Cambria Math" panose="02040503050406030204" pitchFamily="18" charset="0"/>
                        </a:rPr>
                        <m:t>↑</m:t>
                      </m:r>
                      <m:r>
                        <a:rPr lang="en-US" sz="3600" b="0" i="1" smtClean="0">
                          <a:solidFill>
                            <a:srgbClr val="FF0000"/>
                          </a:solidFill>
                          <a:latin typeface="Cambria Math" panose="02040503050406030204" pitchFamily="18" charset="0"/>
                          <a:ea typeface="Cambria Math" panose="02040503050406030204" pitchFamily="18" charset="0"/>
                        </a:rPr>
                        <m:t>𝐾</m:t>
                      </m:r>
                      <m:r>
                        <a:rPr lang="en-US" sz="3600" b="0" i="1" smtClean="0">
                          <a:solidFill>
                            <a:srgbClr val="FF0000"/>
                          </a:solidFill>
                          <a:latin typeface="Cambria Math" panose="02040503050406030204" pitchFamily="18" charset="0"/>
                          <a:ea typeface="Cambria Math" panose="02040503050406030204" pitchFamily="18" charset="0"/>
                        </a:rPr>
                        <m:t>= &lt;20 </m:t>
                      </m:r>
                      <m:r>
                        <a:rPr lang="en-US" sz="3600" b="0" i="1" smtClean="0">
                          <a:solidFill>
                            <a:srgbClr val="FF0000"/>
                          </a:solidFill>
                          <a:latin typeface="Cambria Math" panose="02040503050406030204" pitchFamily="18" charset="0"/>
                          <a:ea typeface="Cambria Math" panose="02040503050406030204" pitchFamily="18" charset="0"/>
                        </a:rPr>
                        <m:t>𝐺𝐹𝑅</m:t>
                      </m:r>
                    </m:oMath>
                  </m:oMathPara>
                </a14:m>
                <a:endParaRPr lang="en-US" sz="3600" dirty="0">
                  <a:solidFill>
                    <a:srgbClr val="FF0000"/>
                  </a:solidFill>
                </a:endParaRPr>
              </a:p>
            </p:txBody>
          </p:sp>
        </mc:Choice>
        <mc:Fallback xmlns="">
          <p:sp>
            <p:nvSpPr>
              <p:cNvPr id="5" name="TextBox 4">
                <a:extLst>
                  <a:ext uri="{FF2B5EF4-FFF2-40B4-BE49-F238E27FC236}">
                    <a16:creationId xmlns:a16="http://schemas.microsoft.com/office/drawing/2014/main" id="{4307B712-6ECB-034C-805C-33D5F6933C18}"/>
                  </a:ext>
                </a:extLst>
              </p:cNvPr>
              <p:cNvSpPr txBox="1">
                <a:spLocks noRot="1" noChangeAspect="1" noMove="1" noResize="1" noEditPoints="1" noAdjustHandles="1" noChangeArrowheads="1" noChangeShapeType="1" noTextEdit="1"/>
              </p:cNvSpPr>
              <p:nvPr/>
            </p:nvSpPr>
            <p:spPr>
              <a:xfrm>
                <a:off x="5257800" y="4800600"/>
                <a:ext cx="3324885" cy="553998"/>
              </a:xfrm>
              <a:prstGeom prst="rect">
                <a:avLst/>
              </a:prstGeom>
              <a:blipFill>
                <a:blip r:embed="rId2"/>
                <a:stretch>
                  <a:fillRect l="-3053" t="-9091" r="-2290" b="-38636"/>
                </a:stretch>
              </a:blipFill>
            </p:spPr>
            <p:txBody>
              <a:bodyPr/>
              <a:lstStyle/>
              <a:p>
                <a:r>
                  <a:rPr lang="en-US">
                    <a:noFill/>
                  </a:rPr>
                  <a:t> </a:t>
                </a:r>
              </a:p>
            </p:txBody>
          </p:sp>
        </mc:Fallback>
      </mc:AlternateContent>
    </p:spTree>
    <p:extLst>
      <p:ext uri="{BB962C8B-B14F-4D97-AF65-F5344CB8AC3E}">
        <p14:creationId xmlns:p14="http://schemas.microsoft.com/office/powerpoint/2010/main" val="2548330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82CB6-5149-BF48-8F3C-9535187F6BD5}"/>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6EE7F016-B527-C847-B9D0-1317894620EC}"/>
              </a:ext>
            </a:extLst>
          </p:cNvPr>
          <p:cNvSpPr>
            <a:spLocks noGrp="1"/>
          </p:cNvSpPr>
          <p:nvPr>
            <p:ph idx="1"/>
          </p:nvPr>
        </p:nvSpPr>
        <p:spPr/>
        <p:txBody>
          <a:bodyPr/>
          <a:lstStyle/>
          <a:p>
            <a:pPr marL="0" indent="0">
              <a:buNone/>
            </a:pPr>
            <a:endParaRPr lang="en-US" dirty="0"/>
          </a:p>
          <a:p>
            <a:pPr marL="0" indent="0">
              <a:buNone/>
            </a:pPr>
            <a:r>
              <a:rPr lang="en-US" dirty="0"/>
              <a:t>A 55 </a:t>
            </a:r>
            <a:r>
              <a:rPr lang="en-US" dirty="0" err="1"/>
              <a:t>y.o</a:t>
            </a:r>
            <a:r>
              <a:rPr lang="en-US" dirty="0"/>
              <a:t> male with ESRD presents to ER with SOB &amp; weakness. He had missed dialysis for 1 week because of transportation. On PE he has bilateral crackles. CXR shows pulmonary edema. EKG is shown. Labs shows potassium of 7.1.</a:t>
            </a:r>
          </a:p>
          <a:p>
            <a:pPr marL="0" indent="0">
              <a:buNone/>
            </a:pPr>
            <a:endParaRPr lang="en-US" dirty="0"/>
          </a:p>
        </p:txBody>
      </p:sp>
    </p:spTree>
    <p:extLst>
      <p:ext uri="{BB962C8B-B14F-4D97-AF65-F5344CB8AC3E}">
        <p14:creationId xmlns:p14="http://schemas.microsoft.com/office/powerpoint/2010/main" val="1525389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68AC2-378B-174F-927C-F20DEC0EB1E9}"/>
              </a:ext>
            </a:extLst>
          </p:cNvPr>
          <p:cNvSpPr>
            <a:spLocks noGrp="1"/>
          </p:cNvSpPr>
          <p:nvPr>
            <p:ph type="title"/>
          </p:nvPr>
        </p:nvSpPr>
        <p:spPr/>
        <p:txBody>
          <a:bodyPr/>
          <a:lstStyle/>
          <a:p>
            <a:r>
              <a:rPr lang="en-US" dirty="0"/>
              <a:t>Question 1.</a:t>
            </a:r>
          </a:p>
        </p:txBody>
      </p:sp>
      <p:pic>
        <p:nvPicPr>
          <p:cNvPr id="25" name="Content Placeholder 24" descr="A picture containing background pattern&#10;&#10;Description automatically generated">
            <a:extLst>
              <a:ext uri="{FF2B5EF4-FFF2-40B4-BE49-F238E27FC236}">
                <a16:creationId xmlns:a16="http://schemas.microsoft.com/office/drawing/2014/main" id="{34BAE154-770A-8F45-B5DE-97B177EB51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90028"/>
            <a:ext cx="8229600" cy="3946306"/>
          </a:xfrm>
        </p:spPr>
      </p:pic>
    </p:spTree>
    <p:extLst>
      <p:ext uri="{BB962C8B-B14F-4D97-AF65-F5344CB8AC3E}">
        <p14:creationId xmlns:p14="http://schemas.microsoft.com/office/powerpoint/2010/main" val="1307276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D87B-BCAC-4647-9CAC-E3B2BEDEB424}"/>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6FA54190-E622-0A44-BFDC-59FE62F847BC}"/>
              </a:ext>
            </a:extLst>
          </p:cNvPr>
          <p:cNvSpPr>
            <a:spLocks noGrp="1"/>
          </p:cNvSpPr>
          <p:nvPr>
            <p:ph idx="1"/>
          </p:nvPr>
        </p:nvSpPr>
        <p:spPr/>
        <p:txBody>
          <a:bodyPr>
            <a:normAutofit lnSpcReduction="10000"/>
          </a:bodyPr>
          <a:lstStyle/>
          <a:p>
            <a:pPr marL="0" indent="0">
              <a:buNone/>
            </a:pPr>
            <a:r>
              <a:rPr lang="en-US" dirty="0"/>
              <a:t>What is the most appropriate management of this patient?</a:t>
            </a:r>
          </a:p>
          <a:p>
            <a:pPr marL="0" indent="0">
              <a:buNone/>
            </a:pPr>
            <a:endParaRPr lang="en-US" dirty="0"/>
          </a:p>
          <a:p>
            <a:pPr marL="0" indent="0">
              <a:buNone/>
            </a:pPr>
            <a:r>
              <a:rPr lang="en-US" dirty="0"/>
              <a:t>A. Emergent hemodialysis </a:t>
            </a:r>
          </a:p>
          <a:p>
            <a:pPr marL="0" indent="0">
              <a:buNone/>
            </a:pPr>
            <a:r>
              <a:rPr lang="en-US" dirty="0"/>
              <a:t>B. Insulin/D50</a:t>
            </a:r>
          </a:p>
          <a:p>
            <a:pPr marL="0" indent="0">
              <a:buNone/>
            </a:pPr>
            <a:r>
              <a:rPr lang="en-US" dirty="0"/>
              <a:t>C. Calcium gluconate</a:t>
            </a:r>
          </a:p>
          <a:p>
            <a:pPr marL="0" indent="0">
              <a:buNone/>
            </a:pPr>
            <a:r>
              <a:rPr lang="en-US" dirty="0"/>
              <a:t>D. 1 amp Sodium bicarbonate </a:t>
            </a:r>
          </a:p>
          <a:p>
            <a:pPr marL="0" indent="0">
              <a:buNone/>
            </a:pPr>
            <a:r>
              <a:rPr lang="en-US" dirty="0"/>
              <a:t>E. High dose albuterol SVN</a:t>
            </a:r>
          </a:p>
          <a:p>
            <a:endParaRPr lang="en-US" dirty="0"/>
          </a:p>
        </p:txBody>
      </p:sp>
    </p:spTree>
    <p:extLst>
      <p:ext uri="{BB962C8B-B14F-4D97-AF65-F5344CB8AC3E}">
        <p14:creationId xmlns:p14="http://schemas.microsoft.com/office/powerpoint/2010/main" val="2572977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2928</TotalTime>
  <Words>3427</Words>
  <Application>Microsoft Macintosh PowerPoint</Application>
  <PresentationFormat>On-screen Show (4:3)</PresentationFormat>
  <Paragraphs>412</Paragraphs>
  <Slides>55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-webkit-standard</vt:lpstr>
      <vt:lpstr>Arial</vt:lpstr>
      <vt:lpstr>Calibri</vt:lpstr>
      <vt:lpstr>Cambria Math</vt:lpstr>
      <vt:lpstr>Helvetica Neue</vt:lpstr>
      <vt:lpstr>Office Theme</vt:lpstr>
      <vt:lpstr>Hyperkalemia</vt:lpstr>
      <vt:lpstr>Potassium Facts</vt:lpstr>
      <vt:lpstr>PowerPoint Presentation</vt:lpstr>
      <vt:lpstr>Factors affecting K shift (Acute) </vt:lpstr>
      <vt:lpstr>Factors affecting K shift (Chronic) </vt:lpstr>
      <vt:lpstr>Hyperkalemia</vt:lpstr>
      <vt:lpstr>Question 1.</vt:lpstr>
      <vt:lpstr>Question 1.</vt:lpstr>
      <vt:lpstr>Question 1.</vt:lpstr>
      <vt:lpstr>Answer 1.</vt:lpstr>
      <vt:lpstr>Clinical Manifestations of Hyperkalemia</vt:lpstr>
      <vt:lpstr>PowerPoint Presentation</vt:lpstr>
      <vt:lpstr>Potassium Shift</vt:lpstr>
      <vt:lpstr>Acute Treatment:  1) Stabilize cardiac membrane: Calcium gluconate</vt:lpstr>
      <vt:lpstr>Acute Treatment:  2) Shift potassium into cells: IV Insulin + D50 </vt:lpstr>
      <vt:lpstr>Acute Treatment:  2) Shift potassium into cells: High dose Albuterol SVN</vt:lpstr>
      <vt:lpstr>Acute Treatment:  2) Shift potassium into cells: Sodium bicarbonate </vt:lpstr>
      <vt:lpstr>Acute Treatment 3) Remove Potassium  </vt:lpstr>
      <vt:lpstr>PowerPoint Presentation</vt:lpstr>
      <vt:lpstr>Acute Treatment: 3) Remove potassium  SPC</vt:lpstr>
      <vt:lpstr>Risk factors for the development of hyperkalemia  </vt:lpstr>
      <vt:lpstr>Question 2.</vt:lpstr>
      <vt:lpstr>Question 2.</vt:lpstr>
      <vt:lpstr>Regulation of K+</vt:lpstr>
      <vt:lpstr>Potassium Physiology</vt:lpstr>
      <vt:lpstr>Four Categories of Hyperkalemia</vt:lpstr>
      <vt:lpstr>Question 3.</vt:lpstr>
      <vt:lpstr>Question 3.</vt:lpstr>
      <vt:lpstr>Question 3.</vt:lpstr>
      <vt:lpstr>Answer 3.</vt:lpstr>
      <vt:lpstr>Medications Associate with ↑K+</vt:lpstr>
      <vt:lpstr>Question 4.</vt:lpstr>
      <vt:lpstr>Question 4.</vt:lpstr>
      <vt:lpstr>Medications Associate with ↑K+</vt:lpstr>
      <vt:lpstr>PowerPoint Presentation</vt:lpstr>
      <vt:lpstr>Question 5.</vt:lpstr>
      <vt:lpstr>Question 5.</vt:lpstr>
      <vt:lpstr>Question 5.</vt:lpstr>
      <vt:lpstr>Answer 5.</vt:lpstr>
      <vt:lpstr>Hypermagnesemia</vt:lpstr>
      <vt:lpstr>Pseudohyperkalemia</vt:lpstr>
      <vt:lpstr>Question 6.</vt:lpstr>
      <vt:lpstr>PowerPoint Presentation</vt:lpstr>
      <vt:lpstr>Pseudohyperkalemia</vt:lpstr>
      <vt:lpstr>PowerPoint Presentation</vt:lpstr>
      <vt:lpstr>Summary: Treatment of Hyperkalemia</vt:lpstr>
      <vt:lpstr>Chronic Hyperkalemia</vt:lpstr>
      <vt:lpstr>Case 1</vt:lpstr>
      <vt:lpstr>PowerPoint Presentation</vt:lpstr>
      <vt:lpstr>PowerPoint Presentation</vt:lpstr>
      <vt:lpstr>PowerPoint Presentation</vt:lpstr>
      <vt:lpstr>Case 2</vt:lpstr>
      <vt:lpstr>PowerPoint Presentation</vt:lpstr>
      <vt:lpstr>PowerPoint Presentation</vt:lpstr>
      <vt:lpstr>PowerPoint Presentation</vt:lpstr>
    </vt:vector>
  </TitlesOfParts>
  <Company>Mayo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Potassium Disorders</dc:title>
  <dc:creator>Ibrahim  Qaqish</dc:creator>
  <cp:lastModifiedBy>Alexander Nimri MD</cp:lastModifiedBy>
  <cp:revision>118</cp:revision>
  <dcterms:created xsi:type="dcterms:W3CDTF">2014-04-07T02:13:39Z</dcterms:created>
  <dcterms:modified xsi:type="dcterms:W3CDTF">2023-01-17T07:57:58Z</dcterms:modified>
</cp:coreProperties>
</file>