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7"/>
  </p:notesMasterIdLst>
  <p:handoutMasterIdLst>
    <p:handoutMasterId r:id="rId68"/>
  </p:handoutMasterIdLst>
  <p:sldIdLst>
    <p:sldId id="302" r:id="rId5"/>
    <p:sldId id="318" r:id="rId6"/>
    <p:sldId id="319" r:id="rId7"/>
    <p:sldId id="326" r:id="rId8"/>
    <p:sldId id="303" r:id="rId9"/>
    <p:sldId id="321" r:id="rId10"/>
    <p:sldId id="320" r:id="rId11"/>
    <p:sldId id="322" r:id="rId12"/>
    <p:sldId id="256" r:id="rId13"/>
    <p:sldId id="364" r:id="rId14"/>
    <p:sldId id="324" r:id="rId15"/>
    <p:sldId id="325" r:id="rId16"/>
    <p:sldId id="329" r:id="rId17"/>
    <p:sldId id="328" r:id="rId18"/>
    <p:sldId id="330" r:id="rId19"/>
    <p:sldId id="331" r:id="rId20"/>
    <p:sldId id="332" r:id="rId21"/>
    <p:sldId id="333" r:id="rId22"/>
    <p:sldId id="334" r:id="rId23"/>
    <p:sldId id="335" r:id="rId24"/>
    <p:sldId id="336" r:id="rId25"/>
    <p:sldId id="337" r:id="rId26"/>
    <p:sldId id="339" r:id="rId27"/>
    <p:sldId id="338" r:id="rId28"/>
    <p:sldId id="340" r:id="rId29"/>
    <p:sldId id="342" r:id="rId30"/>
    <p:sldId id="344" r:id="rId31"/>
    <p:sldId id="345" r:id="rId32"/>
    <p:sldId id="347" r:id="rId33"/>
    <p:sldId id="348" r:id="rId34"/>
    <p:sldId id="349" r:id="rId35"/>
    <p:sldId id="346" r:id="rId36"/>
    <p:sldId id="343" r:id="rId37"/>
    <p:sldId id="341" r:id="rId38"/>
    <p:sldId id="351" r:id="rId39"/>
    <p:sldId id="353" r:id="rId40"/>
    <p:sldId id="355" r:id="rId41"/>
    <p:sldId id="356" r:id="rId42"/>
    <p:sldId id="354" r:id="rId43"/>
    <p:sldId id="357" r:id="rId44"/>
    <p:sldId id="361" r:id="rId45"/>
    <p:sldId id="362" r:id="rId46"/>
    <p:sldId id="359" r:id="rId47"/>
    <p:sldId id="358" r:id="rId48"/>
    <p:sldId id="352" r:id="rId49"/>
    <p:sldId id="367" r:id="rId50"/>
    <p:sldId id="368" r:id="rId51"/>
    <p:sldId id="366" r:id="rId52"/>
    <p:sldId id="369" r:id="rId53"/>
    <p:sldId id="370" r:id="rId54"/>
    <p:sldId id="371" r:id="rId55"/>
    <p:sldId id="372" r:id="rId56"/>
    <p:sldId id="373" r:id="rId57"/>
    <p:sldId id="363" r:id="rId58"/>
    <p:sldId id="374" r:id="rId59"/>
    <p:sldId id="375" r:id="rId60"/>
    <p:sldId id="376" r:id="rId61"/>
    <p:sldId id="377" r:id="rId62"/>
    <p:sldId id="378" r:id="rId63"/>
    <p:sldId id="360" r:id="rId64"/>
    <p:sldId id="314" r:id="rId65"/>
    <p:sldId id="36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C2F"/>
    <a:srgbClr val="007EB4"/>
    <a:srgbClr val="8A8B91"/>
    <a:srgbClr val="63666A"/>
    <a:srgbClr val="84BD00"/>
    <a:srgbClr val="00205B"/>
    <a:srgbClr val="00A7B5"/>
    <a:srgbClr val="6A9700"/>
    <a:srgbClr val="EDEDEE"/>
    <a:srgbClr val="646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4"/>
    <p:restoredTop sz="77207"/>
  </p:normalViewPr>
  <p:slideViewPr>
    <p:cSldViewPr snapToGrid="0" snapToObjects="1">
      <p:cViewPr varScale="1">
        <p:scale>
          <a:sx n="91" d="100"/>
          <a:sy n="91" d="100"/>
        </p:scale>
        <p:origin x="147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4" d="100"/>
          <a:sy n="124" d="100"/>
        </p:scale>
        <p:origin x="529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457A75-D76F-1C4A-AB4E-652483B634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87BF6DE-C5B3-6040-8077-C4F4060836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13D702-9BDF-5447-8A2C-EE0A5B90D266}" type="datetimeFigureOut">
              <a:rPr lang="en-US" smtClean="0"/>
              <a:t>11/3/25</a:t>
            </a:fld>
            <a:endParaRPr lang="en-US"/>
          </a:p>
        </p:txBody>
      </p:sp>
      <p:sp>
        <p:nvSpPr>
          <p:cNvPr id="4" name="Footer Placeholder 3">
            <a:extLst>
              <a:ext uri="{FF2B5EF4-FFF2-40B4-BE49-F238E27FC236}">
                <a16:creationId xmlns:a16="http://schemas.microsoft.com/office/drawing/2014/main" id="{78667E82-9F51-AF4A-BDD3-BBF64041DD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D7A119-237C-9541-AC09-F934D1BE93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B5CDB9-910F-9745-96C7-F4BB266C9B39}" type="slidenum">
              <a:rPr lang="en-US" smtClean="0"/>
              <a:t>‹#›</a:t>
            </a:fld>
            <a:endParaRPr lang="en-US"/>
          </a:p>
        </p:txBody>
      </p:sp>
    </p:spTree>
    <p:extLst>
      <p:ext uri="{BB962C8B-B14F-4D97-AF65-F5344CB8AC3E}">
        <p14:creationId xmlns:p14="http://schemas.microsoft.com/office/powerpoint/2010/main" val="316087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E1A82-4C8C-0046-A97A-7748A4C528E1}" type="datetimeFigureOut">
              <a:rPr lang="en-US" smtClean="0"/>
              <a:t>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EFC92-70AA-F445-B7D4-4D58EB268F66}" type="slidenum">
              <a:rPr lang="en-US" smtClean="0"/>
              <a:t>‹#›</a:t>
            </a:fld>
            <a:endParaRPr lang="en-US"/>
          </a:p>
        </p:txBody>
      </p:sp>
    </p:spTree>
    <p:extLst>
      <p:ext uri="{BB962C8B-B14F-4D97-AF65-F5344CB8AC3E}">
        <p14:creationId xmlns:p14="http://schemas.microsoft.com/office/powerpoint/2010/main" val="22725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Hindi, </a:t>
            </a:r>
            <a:r>
              <a:rPr lang="en-US" dirty="0" err="1"/>
              <a:t>Portugese</a:t>
            </a:r>
            <a:endParaRPr lang="en-US" dirty="0"/>
          </a:p>
        </p:txBody>
      </p:sp>
      <p:sp>
        <p:nvSpPr>
          <p:cNvPr id="4" name="Slide Number Placeholder 3"/>
          <p:cNvSpPr>
            <a:spLocks noGrp="1"/>
          </p:cNvSpPr>
          <p:nvPr>
            <p:ph type="sldNum" sz="quarter" idx="5"/>
          </p:nvPr>
        </p:nvSpPr>
        <p:spPr/>
        <p:txBody>
          <a:bodyPr/>
          <a:lstStyle/>
          <a:p>
            <a:fld id="{1FFEFC92-70AA-F445-B7D4-4D58EB268F66}" type="slidenum">
              <a:rPr lang="en-US" smtClean="0"/>
              <a:t>13</a:t>
            </a:fld>
            <a:endParaRPr lang="en-US"/>
          </a:p>
        </p:txBody>
      </p:sp>
    </p:spTree>
    <p:extLst>
      <p:ext uri="{BB962C8B-B14F-4D97-AF65-F5344CB8AC3E}">
        <p14:creationId xmlns:p14="http://schemas.microsoft.com/office/powerpoint/2010/main" val="4063848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EFC92-70AA-F445-B7D4-4D58EB268F66}" type="slidenum">
              <a:rPr lang="en-US" smtClean="0"/>
              <a:t>42</a:t>
            </a:fld>
            <a:endParaRPr lang="en-US"/>
          </a:p>
        </p:txBody>
      </p:sp>
    </p:spTree>
    <p:extLst>
      <p:ext uri="{BB962C8B-B14F-4D97-AF65-F5344CB8AC3E}">
        <p14:creationId xmlns:p14="http://schemas.microsoft.com/office/powerpoint/2010/main" val="249996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AUB-HAS2, 6 parameters, derived from &gt; 3200 patients, then validated in over 1.1M</a:t>
            </a:r>
          </a:p>
          <a:p>
            <a:r>
              <a:rPr lang="en-US" dirty="0"/>
              <a:t>Goldman, old!</a:t>
            </a:r>
          </a:p>
          <a:p>
            <a:r>
              <a:rPr lang="en-US" dirty="0"/>
              <a:t>NSQIP geriatric, ROCs not as great 0.76 in validation cohort</a:t>
            </a:r>
          </a:p>
          <a:p>
            <a:r>
              <a:rPr lang="en-US" dirty="0"/>
              <a:t>Surgical Outcome Risk Tool, good ROC, only predicts mortality</a:t>
            </a:r>
          </a:p>
          <a:p>
            <a:endParaRPr lang="en-US" dirty="0"/>
          </a:p>
        </p:txBody>
      </p:sp>
      <p:sp>
        <p:nvSpPr>
          <p:cNvPr id="4" name="Slide Number Placeholder 3"/>
          <p:cNvSpPr>
            <a:spLocks noGrp="1"/>
          </p:cNvSpPr>
          <p:nvPr>
            <p:ph type="sldNum" sz="quarter" idx="5"/>
          </p:nvPr>
        </p:nvSpPr>
        <p:spPr/>
        <p:txBody>
          <a:bodyPr/>
          <a:lstStyle/>
          <a:p>
            <a:fld id="{1FFEFC92-70AA-F445-B7D4-4D58EB268F66}" type="slidenum">
              <a:rPr lang="en-US" smtClean="0"/>
              <a:t>43</a:t>
            </a:fld>
            <a:endParaRPr lang="en-US"/>
          </a:p>
        </p:txBody>
      </p:sp>
    </p:spTree>
    <p:extLst>
      <p:ext uri="{BB962C8B-B14F-4D97-AF65-F5344CB8AC3E}">
        <p14:creationId xmlns:p14="http://schemas.microsoft.com/office/powerpoint/2010/main" val="138337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EFC92-70AA-F445-B7D4-4D58EB268F66}" type="slidenum">
              <a:rPr lang="en-US" smtClean="0"/>
              <a:t>45</a:t>
            </a:fld>
            <a:endParaRPr lang="en-US"/>
          </a:p>
        </p:txBody>
      </p:sp>
    </p:spTree>
    <p:extLst>
      <p:ext uri="{BB962C8B-B14F-4D97-AF65-F5344CB8AC3E}">
        <p14:creationId xmlns:p14="http://schemas.microsoft.com/office/powerpoint/2010/main" val="2442885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inappropriately overestimate risk</a:t>
            </a:r>
          </a:p>
        </p:txBody>
      </p:sp>
      <p:sp>
        <p:nvSpPr>
          <p:cNvPr id="4" name="Slide Number Placeholder 3"/>
          <p:cNvSpPr>
            <a:spLocks noGrp="1"/>
          </p:cNvSpPr>
          <p:nvPr>
            <p:ph type="sldNum" sz="quarter" idx="5"/>
          </p:nvPr>
        </p:nvSpPr>
        <p:spPr/>
        <p:txBody>
          <a:bodyPr/>
          <a:lstStyle/>
          <a:p>
            <a:fld id="{1FFEFC92-70AA-F445-B7D4-4D58EB268F66}" type="slidenum">
              <a:rPr lang="en-US" smtClean="0"/>
              <a:t>49</a:t>
            </a:fld>
            <a:endParaRPr lang="en-US"/>
          </a:p>
        </p:txBody>
      </p:sp>
    </p:spTree>
    <p:extLst>
      <p:ext uri="{BB962C8B-B14F-4D97-AF65-F5344CB8AC3E}">
        <p14:creationId xmlns:p14="http://schemas.microsoft.com/office/powerpoint/2010/main" val="2413766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risk if open, lower if laparoscopic. Timing: NOT urgent.</a:t>
            </a:r>
          </a:p>
          <a:p>
            <a:r>
              <a:rPr lang="en-US" dirty="0"/>
              <a:t>BNP/NT-</a:t>
            </a:r>
            <a:r>
              <a:rPr lang="en-US" dirty="0" err="1"/>
              <a:t>proBNP</a:t>
            </a:r>
            <a:r>
              <a:rPr lang="en-US" dirty="0"/>
              <a:t> reasonable, if normal, proceed to surgery</a:t>
            </a:r>
          </a:p>
          <a:p>
            <a:r>
              <a:rPr lang="en-US" dirty="0"/>
              <a:t>If murmur, get ECHO</a:t>
            </a:r>
          </a:p>
          <a:p>
            <a:r>
              <a:rPr lang="en-US" dirty="0"/>
              <a:t>If LBBBB on ECG--?</a:t>
            </a:r>
          </a:p>
          <a:p>
            <a:r>
              <a:rPr lang="en-US" dirty="0"/>
              <a:t>If only on </a:t>
            </a:r>
            <a:r>
              <a:rPr lang="en-US" dirty="0" err="1"/>
              <a:t>metop</a:t>
            </a:r>
            <a:r>
              <a:rPr lang="en-US" dirty="0"/>
              <a:t> and </a:t>
            </a:r>
            <a:r>
              <a:rPr lang="en-US" dirty="0" err="1"/>
              <a:t>metform</a:t>
            </a:r>
            <a:r>
              <a:rPr lang="en-US" dirty="0"/>
              <a:t>, should be started on GDMT for LT CV risk reduction, but must weigh risk of </a:t>
            </a:r>
            <a:r>
              <a:rPr lang="en-US" dirty="0" err="1"/>
              <a:t>Dz</a:t>
            </a:r>
            <a:r>
              <a:rPr lang="en-US" dirty="0"/>
              <a:t> progression</a:t>
            </a:r>
          </a:p>
        </p:txBody>
      </p:sp>
      <p:sp>
        <p:nvSpPr>
          <p:cNvPr id="4" name="Slide Number Placeholder 3"/>
          <p:cNvSpPr>
            <a:spLocks noGrp="1"/>
          </p:cNvSpPr>
          <p:nvPr>
            <p:ph type="sldNum" sz="quarter" idx="5"/>
          </p:nvPr>
        </p:nvSpPr>
        <p:spPr/>
        <p:txBody>
          <a:bodyPr/>
          <a:lstStyle/>
          <a:p>
            <a:fld id="{1FFEFC92-70AA-F445-B7D4-4D58EB268F66}" type="slidenum">
              <a:rPr lang="en-US" smtClean="0"/>
              <a:t>55</a:t>
            </a:fld>
            <a:endParaRPr lang="en-US"/>
          </a:p>
        </p:txBody>
      </p:sp>
    </p:spTree>
    <p:extLst>
      <p:ext uri="{BB962C8B-B14F-4D97-AF65-F5344CB8AC3E}">
        <p14:creationId xmlns:p14="http://schemas.microsoft.com/office/powerpoint/2010/main" val="372188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8DBF5-E114-48D3-3CBF-38CAF1A02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11D07-FA7C-735A-745D-19F6597EE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EF004-C517-97E8-796E-43CD923987BC}"/>
              </a:ext>
            </a:extLst>
          </p:cNvPr>
          <p:cNvSpPr>
            <a:spLocks noGrp="1"/>
          </p:cNvSpPr>
          <p:nvPr>
            <p:ph type="body" idx="1"/>
          </p:nvPr>
        </p:nvSpPr>
        <p:spPr/>
        <p:txBody>
          <a:bodyPr/>
          <a:lstStyle/>
          <a:p>
            <a:r>
              <a:rPr lang="en-US" dirty="0"/>
              <a:t>If not emergency surgery, ACS/unstable arrhythmias/decompensated HF?</a:t>
            </a:r>
          </a:p>
          <a:p>
            <a:r>
              <a:rPr lang="en-US" dirty="0"/>
              <a:t>If no, risk calculator. </a:t>
            </a:r>
          </a:p>
          <a:p>
            <a:r>
              <a:rPr lang="en-US" dirty="0"/>
              <a:t>Surgical risk: LOW, but URGENT</a:t>
            </a:r>
          </a:p>
          <a:p>
            <a:r>
              <a:rPr lang="en-US" dirty="0"/>
              <a:t>Additional tests? 12 lead only if higher risk per NSQIP/Woo</a:t>
            </a:r>
          </a:p>
          <a:p>
            <a:r>
              <a:rPr lang="en-US" dirty="0"/>
              <a:t>If METs not easy to establish, BNP/</a:t>
            </a:r>
            <a:r>
              <a:rPr lang="en-US" dirty="0" err="1"/>
              <a:t>proBNP</a:t>
            </a:r>
            <a:r>
              <a:rPr lang="en-US" dirty="0"/>
              <a:t>/</a:t>
            </a:r>
            <a:r>
              <a:rPr lang="en-US" dirty="0" err="1"/>
              <a:t>cTn</a:t>
            </a:r>
            <a:r>
              <a:rPr lang="en-US" dirty="0"/>
              <a:t> NOT likely to influence next steps, would NOT consider stress test or CCTA because NOT elevated risk surgery</a:t>
            </a:r>
          </a:p>
        </p:txBody>
      </p:sp>
      <p:sp>
        <p:nvSpPr>
          <p:cNvPr id="4" name="Slide Number Placeholder 3">
            <a:extLst>
              <a:ext uri="{FF2B5EF4-FFF2-40B4-BE49-F238E27FC236}">
                <a16:creationId xmlns:a16="http://schemas.microsoft.com/office/drawing/2014/main" id="{12B323BF-D742-6589-3A6D-1162F843BBB6}"/>
              </a:ext>
            </a:extLst>
          </p:cNvPr>
          <p:cNvSpPr>
            <a:spLocks noGrp="1"/>
          </p:cNvSpPr>
          <p:nvPr>
            <p:ph type="sldNum" sz="quarter" idx="5"/>
          </p:nvPr>
        </p:nvSpPr>
        <p:spPr/>
        <p:txBody>
          <a:bodyPr/>
          <a:lstStyle/>
          <a:p>
            <a:fld id="{1FFEFC92-70AA-F445-B7D4-4D58EB268F66}" type="slidenum">
              <a:rPr lang="en-US" smtClean="0"/>
              <a:t>56</a:t>
            </a:fld>
            <a:endParaRPr lang="en-US"/>
          </a:p>
        </p:txBody>
      </p:sp>
    </p:spTree>
    <p:extLst>
      <p:ext uri="{BB962C8B-B14F-4D97-AF65-F5344CB8AC3E}">
        <p14:creationId xmlns:p14="http://schemas.microsoft.com/office/powerpoint/2010/main" val="112561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2B519-AFCF-4C6C-9008-CA2D60ABD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52912-B2A3-57A0-3759-8BE688FA6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4BD09-8CB4-9DD4-5359-85A789F001FC}"/>
              </a:ext>
            </a:extLst>
          </p:cNvPr>
          <p:cNvSpPr>
            <a:spLocks noGrp="1"/>
          </p:cNvSpPr>
          <p:nvPr>
            <p:ph type="body" idx="1"/>
          </p:nvPr>
        </p:nvSpPr>
        <p:spPr/>
        <p:txBody>
          <a:bodyPr/>
          <a:lstStyle/>
          <a:p>
            <a:r>
              <a:rPr lang="en-US" dirty="0"/>
              <a:t>Murmur likely consistent with MR. </a:t>
            </a:r>
          </a:p>
          <a:p>
            <a:r>
              <a:rPr lang="en-US" dirty="0"/>
              <a:t>ECG: atrial fibrillation, mean rate 84</a:t>
            </a:r>
          </a:p>
          <a:p>
            <a:r>
              <a:rPr lang="en-US" dirty="0"/>
              <a:t>Are you going to start GDMT?</a:t>
            </a:r>
          </a:p>
          <a:p>
            <a:r>
              <a:rPr lang="en-US" dirty="0"/>
              <a:t>ECHO? Murmur most consistent with mild mitral </a:t>
            </a:r>
            <a:r>
              <a:rPr lang="en-US" dirty="0" err="1"/>
              <a:t>regurg</a:t>
            </a:r>
            <a:r>
              <a:rPr lang="en-US" dirty="0"/>
              <a:t>, common in a patient of this age, but not unreasonable to obtain</a:t>
            </a:r>
          </a:p>
          <a:p>
            <a:r>
              <a:rPr lang="en-US" dirty="0"/>
              <a:t>Unable to ascertain METS and DASI</a:t>
            </a:r>
          </a:p>
          <a:p>
            <a:r>
              <a:rPr lang="en-US" dirty="0"/>
              <a:t>BNP/NT-</a:t>
            </a:r>
            <a:r>
              <a:rPr lang="en-US" dirty="0" err="1"/>
              <a:t>proBNP</a:t>
            </a:r>
            <a:r>
              <a:rPr lang="en-US" dirty="0"/>
              <a:t> are ELEVATED</a:t>
            </a:r>
            <a:r>
              <a:rPr lang="en-US" dirty="0">
                <a:sym typeface="Wingdings" pitchFamily="2" charset="2"/>
              </a:rPr>
              <a:t> could consider echo, but stress testing and CCTA not likely to change outcome</a:t>
            </a:r>
          </a:p>
          <a:p>
            <a:r>
              <a:rPr lang="en-US" dirty="0">
                <a:sym typeface="Wingdings" pitchFamily="2" charset="2"/>
              </a:rPr>
              <a:t>Needs family discussion</a:t>
            </a:r>
          </a:p>
          <a:p>
            <a:r>
              <a:rPr lang="en-US" dirty="0">
                <a:sym typeface="Wingdings" pitchFamily="2" charset="2"/>
              </a:rPr>
              <a:t>Could consider postop </a:t>
            </a:r>
            <a:r>
              <a:rPr lang="en-US" dirty="0" err="1">
                <a:sym typeface="Wingdings" pitchFamily="2" charset="2"/>
              </a:rPr>
              <a:t>cTn</a:t>
            </a:r>
            <a:r>
              <a:rPr lang="en-US" dirty="0">
                <a:sym typeface="Wingdings" pitchFamily="2" charset="2"/>
              </a:rPr>
              <a:t> surveillance</a:t>
            </a:r>
            <a:endParaRPr lang="en-US" dirty="0"/>
          </a:p>
          <a:p>
            <a:endParaRPr lang="en-US" dirty="0"/>
          </a:p>
        </p:txBody>
      </p:sp>
      <p:sp>
        <p:nvSpPr>
          <p:cNvPr id="4" name="Slide Number Placeholder 3">
            <a:extLst>
              <a:ext uri="{FF2B5EF4-FFF2-40B4-BE49-F238E27FC236}">
                <a16:creationId xmlns:a16="http://schemas.microsoft.com/office/drawing/2014/main" id="{61093606-7196-6003-EBAD-CD94D3E8B602}"/>
              </a:ext>
            </a:extLst>
          </p:cNvPr>
          <p:cNvSpPr>
            <a:spLocks noGrp="1"/>
          </p:cNvSpPr>
          <p:nvPr>
            <p:ph type="sldNum" sz="quarter" idx="5"/>
          </p:nvPr>
        </p:nvSpPr>
        <p:spPr/>
        <p:txBody>
          <a:bodyPr/>
          <a:lstStyle/>
          <a:p>
            <a:fld id="{1FFEFC92-70AA-F445-B7D4-4D58EB268F66}" type="slidenum">
              <a:rPr lang="en-US" smtClean="0"/>
              <a:t>57</a:t>
            </a:fld>
            <a:endParaRPr lang="en-US"/>
          </a:p>
        </p:txBody>
      </p:sp>
    </p:spTree>
    <p:extLst>
      <p:ext uri="{BB962C8B-B14F-4D97-AF65-F5344CB8AC3E}">
        <p14:creationId xmlns:p14="http://schemas.microsoft.com/office/powerpoint/2010/main" val="248365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B6E2E-BA1C-D755-14C6-A81ABB597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319A1-1EBF-C184-DCF2-EBC604906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C1959-C211-30DA-954D-569DCB687BBA}"/>
              </a:ext>
            </a:extLst>
          </p:cNvPr>
          <p:cNvSpPr>
            <a:spLocks noGrp="1"/>
          </p:cNvSpPr>
          <p:nvPr>
            <p:ph type="body" idx="1"/>
          </p:nvPr>
        </p:nvSpPr>
        <p:spPr/>
        <p:txBody>
          <a:bodyPr/>
          <a:lstStyle/>
          <a:p>
            <a:r>
              <a:rPr lang="en-US" dirty="0"/>
              <a:t>Emergency surgery</a:t>
            </a:r>
            <a:r>
              <a:rPr lang="en-US" dirty="0">
                <a:sym typeface="Wingdings" pitchFamily="2" charset="2"/>
              </a:rPr>
              <a:t> proceed!</a:t>
            </a:r>
          </a:p>
          <a:p>
            <a:r>
              <a:rPr lang="en-US" dirty="0">
                <a:sym typeface="Wingdings" pitchFamily="2" charset="2"/>
              </a:rPr>
              <a:t>If not emergent, can try to do risk calc, but will be difficult</a:t>
            </a:r>
          </a:p>
          <a:p>
            <a:r>
              <a:rPr lang="en-US" dirty="0">
                <a:sym typeface="Wingdings" pitchFamily="2" charset="2"/>
              </a:rPr>
              <a:t>12-lead and BNP/pro-BNP, maybe ECHO if not done recently (not indicated as per current guideline)</a:t>
            </a:r>
          </a:p>
          <a:p>
            <a:r>
              <a:rPr lang="en-US" dirty="0">
                <a:sym typeface="Wingdings" pitchFamily="2" charset="2"/>
              </a:rPr>
              <a:t>Would not do stress testing</a:t>
            </a:r>
          </a:p>
          <a:p>
            <a:r>
              <a:rPr lang="en-US" dirty="0">
                <a:sym typeface="Wingdings" pitchFamily="2" charset="2"/>
              </a:rPr>
              <a:t>If procedure was CCTA, do the CCTA! </a:t>
            </a:r>
          </a:p>
          <a:p>
            <a:r>
              <a:rPr lang="en-US" dirty="0">
                <a:sym typeface="Wingdings" pitchFamily="2" charset="2"/>
              </a:rPr>
              <a:t>ORIF-LOWER risk</a:t>
            </a:r>
            <a:endParaRPr lang="en-US" dirty="0"/>
          </a:p>
        </p:txBody>
      </p:sp>
      <p:sp>
        <p:nvSpPr>
          <p:cNvPr id="4" name="Slide Number Placeholder 3">
            <a:extLst>
              <a:ext uri="{FF2B5EF4-FFF2-40B4-BE49-F238E27FC236}">
                <a16:creationId xmlns:a16="http://schemas.microsoft.com/office/drawing/2014/main" id="{131871E3-A970-E3C2-DD0C-E89ADAF27A57}"/>
              </a:ext>
            </a:extLst>
          </p:cNvPr>
          <p:cNvSpPr>
            <a:spLocks noGrp="1"/>
          </p:cNvSpPr>
          <p:nvPr>
            <p:ph type="sldNum" sz="quarter" idx="5"/>
          </p:nvPr>
        </p:nvSpPr>
        <p:spPr/>
        <p:txBody>
          <a:bodyPr/>
          <a:lstStyle/>
          <a:p>
            <a:fld id="{1FFEFC92-70AA-F445-B7D4-4D58EB268F66}" type="slidenum">
              <a:rPr lang="en-US" smtClean="0"/>
              <a:t>58</a:t>
            </a:fld>
            <a:endParaRPr lang="en-US"/>
          </a:p>
        </p:txBody>
      </p:sp>
    </p:spTree>
    <p:extLst>
      <p:ext uri="{BB962C8B-B14F-4D97-AF65-F5344CB8AC3E}">
        <p14:creationId xmlns:p14="http://schemas.microsoft.com/office/powerpoint/2010/main" val="1945979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C41F9-97DD-B692-7162-B6D818026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B99C2-ED05-A7B3-2305-AA8879C30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41FBD-4AA8-82A4-71A0-E08D9DF64F82}"/>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COPD patients with risk factors for CVD have shown a 280% increased risk of a CV event</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the first 30 days after 1 exacerbation, and a 90% increased risk up to 1 year after the onset of exacerbation compared to pre-exacerbation baseline period</a:t>
            </a:r>
          </a:p>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6848638-6FFE-26EC-DD78-D399A48006CB}"/>
              </a:ext>
            </a:extLst>
          </p:cNvPr>
          <p:cNvSpPr>
            <a:spLocks noGrp="1"/>
          </p:cNvSpPr>
          <p:nvPr>
            <p:ph type="sldNum" sz="quarter" idx="5"/>
          </p:nvPr>
        </p:nvSpPr>
        <p:spPr/>
        <p:txBody>
          <a:bodyPr/>
          <a:lstStyle/>
          <a:p>
            <a:fld id="{1FFEFC92-70AA-F445-B7D4-4D58EB268F66}" type="slidenum">
              <a:rPr lang="en-US" smtClean="0"/>
              <a:t>59</a:t>
            </a:fld>
            <a:endParaRPr lang="en-US"/>
          </a:p>
        </p:txBody>
      </p:sp>
    </p:spTree>
    <p:extLst>
      <p:ext uri="{BB962C8B-B14F-4D97-AF65-F5344CB8AC3E}">
        <p14:creationId xmlns:p14="http://schemas.microsoft.com/office/powerpoint/2010/main" val="324507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Austin Matthews</a:t>
            </a:r>
          </a:p>
        </p:txBody>
      </p:sp>
      <p:sp>
        <p:nvSpPr>
          <p:cNvPr id="4" name="Slide Number Placeholder 3"/>
          <p:cNvSpPr>
            <a:spLocks noGrp="1"/>
          </p:cNvSpPr>
          <p:nvPr>
            <p:ph type="sldNum" sz="quarter" idx="5"/>
          </p:nvPr>
        </p:nvSpPr>
        <p:spPr/>
        <p:txBody>
          <a:bodyPr/>
          <a:lstStyle/>
          <a:p>
            <a:fld id="{1FFEFC92-70AA-F445-B7D4-4D58EB268F66}" type="slidenum">
              <a:rPr lang="en-US" smtClean="0"/>
              <a:t>15</a:t>
            </a:fld>
            <a:endParaRPr lang="en-US"/>
          </a:p>
        </p:txBody>
      </p:sp>
    </p:spTree>
    <p:extLst>
      <p:ext uri="{BB962C8B-B14F-4D97-AF65-F5344CB8AC3E}">
        <p14:creationId xmlns:p14="http://schemas.microsoft.com/office/powerpoint/2010/main" val="105290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Vince Carter</a:t>
            </a:r>
          </a:p>
        </p:txBody>
      </p:sp>
      <p:sp>
        <p:nvSpPr>
          <p:cNvPr id="4" name="Slide Number Placeholder 3"/>
          <p:cNvSpPr>
            <a:spLocks noGrp="1"/>
          </p:cNvSpPr>
          <p:nvPr>
            <p:ph type="sldNum" sz="quarter" idx="5"/>
          </p:nvPr>
        </p:nvSpPr>
        <p:spPr/>
        <p:txBody>
          <a:bodyPr/>
          <a:lstStyle/>
          <a:p>
            <a:fld id="{1FFEFC92-70AA-F445-B7D4-4D58EB268F66}" type="slidenum">
              <a:rPr lang="en-US" smtClean="0"/>
              <a:t>16</a:t>
            </a:fld>
            <a:endParaRPr lang="en-US"/>
          </a:p>
        </p:txBody>
      </p:sp>
    </p:spTree>
    <p:extLst>
      <p:ext uri="{BB962C8B-B14F-4D97-AF65-F5344CB8AC3E}">
        <p14:creationId xmlns:p14="http://schemas.microsoft.com/office/powerpoint/2010/main" val="177256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Lurati</a:t>
            </a:r>
            <a:r>
              <a:rPr lang="en-US" dirty="0"/>
              <a:t> trial: prospective cohort in Sweden, n=4500</a:t>
            </a:r>
          </a:p>
          <a:p>
            <a:r>
              <a:rPr lang="en-US" dirty="0"/>
              <a:t>Inability to climb 2 FOS = independent risk factor for MACE; age &gt; 65 or age &gt; 45 but with h/o CAD</a:t>
            </a:r>
          </a:p>
        </p:txBody>
      </p:sp>
      <p:sp>
        <p:nvSpPr>
          <p:cNvPr id="4" name="Slide Number Placeholder 3"/>
          <p:cNvSpPr>
            <a:spLocks noGrp="1"/>
          </p:cNvSpPr>
          <p:nvPr>
            <p:ph type="sldNum" sz="quarter" idx="5"/>
          </p:nvPr>
        </p:nvSpPr>
        <p:spPr/>
        <p:txBody>
          <a:bodyPr/>
          <a:lstStyle/>
          <a:p>
            <a:fld id="{1FFEFC92-70AA-F445-B7D4-4D58EB268F66}" type="slidenum">
              <a:rPr lang="en-US" smtClean="0"/>
              <a:t>17</a:t>
            </a:fld>
            <a:endParaRPr lang="en-US"/>
          </a:p>
        </p:txBody>
      </p:sp>
    </p:spTree>
    <p:extLst>
      <p:ext uri="{BB962C8B-B14F-4D97-AF65-F5344CB8AC3E}">
        <p14:creationId xmlns:p14="http://schemas.microsoft.com/office/powerpoint/2010/main" val="357521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MET</a:t>
            </a:r>
          </a:p>
        </p:txBody>
      </p:sp>
      <p:sp>
        <p:nvSpPr>
          <p:cNvPr id="4" name="Slide Number Placeholder 3"/>
          <p:cNvSpPr>
            <a:spLocks noGrp="1"/>
          </p:cNvSpPr>
          <p:nvPr>
            <p:ph type="sldNum" sz="quarter" idx="5"/>
          </p:nvPr>
        </p:nvSpPr>
        <p:spPr/>
        <p:txBody>
          <a:bodyPr/>
          <a:lstStyle/>
          <a:p>
            <a:fld id="{1FFEFC92-70AA-F445-B7D4-4D58EB268F66}" type="slidenum">
              <a:rPr lang="en-US" smtClean="0"/>
              <a:t>18</a:t>
            </a:fld>
            <a:endParaRPr lang="en-US"/>
          </a:p>
        </p:txBody>
      </p:sp>
    </p:spTree>
    <p:extLst>
      <p:ext uri="{BB962C8B-B14F-4D97-AF65-F5344CB8AC3E}">
        <p14:creationId xmlns:p14="http://schemas.microsoft.com/office/powerpoint/2010/main" val="109892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LBBB and RBB predicted postop MI in a study of 3000 pts &gt; 50 yrs of age, but no better than indicators in patient history and risk of surgery</a:t>
            </a:r>
          </a:p>
        </p:txBody>
      </p:sp>
      <p:sp>
        <p:nvSpPr>
          <p:cNvPr id="4" name="Slide Number Placeholder 3"/>
          <p:cNvSpPr>
            <a:spLocks noGrp="1"/>
          </p:cNvSpPr>
          <p:nvPr>
            <p:ph type="sldNum" sz="quarter" idx="5"/>
          </p:nvPr>
        </p:nvSpPr>
        <p:spPr/>
        <p:txBody>
          <a:bodyPr/>
          <a:lstStyle/>
          <a:p>
            <a:fld id="{1FFEFC92-70AA-F445-B7D4-4D58EB268F66}" type="slidenum">
              <a:rPr lang="en-US" smtClean="0"/>
              <a:t>25</a:t>
            </a:fld>
            <a:endParaRPr lang="en-US"/>
          </a:p>
        </p:txBody>
      </p:sp>
    </p:spTree>
    <p:extLst>
      <p:ext uri="{BB962C8B-B14F-4D97-AF65-F5344CB8AC3E}">
        <p14:creationId xmlns:p14="http://schemas.microsoft.com/office/powerpoint/2010/main" val="250210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validated in 4,300 patients at the Brigham, original ROC 0.76.</a:t>
            </a:r>
          </a:p>
          <a:p>
            <a:r>
              <a:rPr lang="en-US" sz="1200" b="0" i="0" kern="1200" dirty="0">
                <a:solidFill>
                  <a:schemeClr val="tx1"/>
                </a:solidFill>
                <a:effectLst/>
                <a:latin typeface="+mn-lt"/>
                <a:ea typeface="+mn-ea"/>
                <a:cs typeface="+mn-cs"/>
              </a:rPr>
              <a:t>Model was derived using a two-stage process using logistic regression, with the first stage involving univariable regression to screen for potential predictors, which were then included in the second stage that further selected significant predictors using stepwise logistic regression. Such an approach has since been found to be of questionable reliability and has been largely superseded by other variable selection methods such as LASSO and elastic net regression. Initially, generalizability of the model was limited for a variety of reasons. Death was not part of the outcome</a:t>
            </a:r>
            <a:endParaRPr lang="en-US" dirty="0"/>
          </a:p>
        </p:txBody>
      </p:sp>
      <p:sp>
        <p:nvSpPr>
          <p:cNvPr id="4" name="Slide Number Placeholder 3"/>
          <p:cNvSpPr>
            <a:spLocks noGrp="1"/>
          </p:cNvSpPr>
          <p:nvPr>
            <p:ph type="sldNum" sz="quarter" idx="5"/>
          </p:nvPr>
        </p:nvSpPr>
        <p:spPr/>
        <p:txBody>
          <a:bodyPr/>
          <a:lstStyle/>
          <a:p>
            <a:fld id="{1FFEFC92-70AA-F445-B7D4-4D58EB268F66}" type="slidenum">
              <a:rPr lang="en-US" smtClean="0"/>
              <a:t>35</a:t>
            </a:fld>
            <a:endParaRPr lang="en-US"/>
          </a:p>
        </p:txBody>
      </p:sp>
    </p:spTree>
    <p:extLst>
      <p:ext uri="{BB962C8B-B14F-4D97-AF65-F5344CB8AC3E}">
        <p14:creationId xmlns:p14="http://schemas.microsoft.com/office/powerpoint/2010/main" val="3845789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MICA: Myocardial Infarction or Cardiac Arrest</a:t>
            </a:r>
          </a:p>
        </p:txBody>
      </p:sp>
      <p:sp>
        <p:nvSpPr>
          <p:cNvPr id="4" name="Slide Number Placeholder 3"/>
          <p:cNvSpPr>
            <a:spLocks noGrp="1"/>
          </p:cNvSpPr>
          <p:nvPr>
            <p:ph type="sldNum" sz="quarter" idx="5"/>
          </p:nvPr>
        </p:nvSpPr>
        <p:spPr/>
        <p:txBody>
          <a:bodyPr/>
          <a:lstStyle/>
          <a:p>
            <a:fld id="{1FFEFC92-70AA-F445-B7D4-4D58EB268F66}" type="slidenum">
              <a:rPr lang="en-US" smtClean="0"/>
              <a:t>37</a:t>
            </a:fld>
            <a:endParaRPr lang="en-US"/>
          </a:p>
        </p:txBody>
      </p:sp>
    </p:spTree>
    <p:extLst>
      <p:ext uri="{BB962C8B-B14F-4D97-AF65-F5344CB8AC3E}">
        <p14:creationId xmlns:p14="http://schemas.microsoft.com/office/powerpoint/2010/main" val="37914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Bilimoria KY, Liu Y, Paruch JL, et al. Development and evaluation of the universal ACS NSQIP surgical risk calculator: a decision aid and informed consent tool for patients and surgeons. </a:t>
            </a:r>
            <a:r>
              <a:rPr lang="en-US" sz="1200" i="1" kern="1200" dirty="0">
                <a:solidFill>
                  <a:schemeClr val="tx1"/>
                </a:solidFill>
                <a:effectLst/>
                <a:latin typeface="+mn-lt"/>
                <a:ea typeface="+mn-ea"/>
                <a:cs typeface="+mn-cs"/>
              </a:rPr>
              <a:t>J Am Coll Surg</a:t>
            </a:r>
            <a:r>
              <a:rPr lang="en-US" sz="1200" kern="1200" dirty="0">
                <a:solidFill>
                  <a:schemeClr val="tx1"/>
                </a:solidFill>
                <a:effectLst/>
                <a:latin typeface="+mn-lt"/>
                <a:ea typeface="+mn-ea"/>
                <a:cs typeface="+mn-cs"/>
              </a:rPr>
              <a:t>. 2013;217:833– 842.e1-3. </a:t>
            </a:r>
          </a:p>
          <a:p>
            <a:endParaRPr lang="en-US" dirty="0"/>
          </a:p>
        </p:txBody>
      </p:sp>
      <p:sp>
        <p:nvSpPr>
          <p:cNvPr id="4" name="Slide Number Placeholder 3"/>
          <p:cNvSpPr>
            <a:spLocks noGrp="1"/>
          </p:cNvSpPr>
          <p:nvPr>
            <p:ph type="sldNum" sz="quarter" idx="5"/>
          </p:nvPr>
        </p:nvSpPr>
        <p:spPr/>
        <p:txBody>
          <a:bodyPr/>
          <a:lstStyle/>
          <a:p>
            <a:fld id="{1FFEFC92-70AA-F445-B7D4-4D58EB268F66}" type="slidenum">
              <a:rPr lang="en-US" smtClean="0"/>
              <a:t>39</a:t>
            </a:fld>
            <a:endParaRPr lang="en-US"/>
          </a:p>
        </p:txBody>
      </p:sp>
    </p:spTree>
    <p:extLst>
      <p:ext uri="{BB962C8B-B14F-4D97-AF65-F5344CB8AC3E}">
        <p14:creationId xmlns:p14="http://schemas.microsoft.com/office/powerpoint/2010/main" val="4145263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05B"/>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57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EDA8B1-179A-1843-A6E9-017873C18F45}"/>
              </a:ext>
            </a:extLst>
          </p:cNvPr>
          <p:cNvSpPr/>
          <p:nvPr userDrawn="1"/>
        </p:nvSpPr>
        <p:spPr>
          <a:xfrm>
            <a:off x="0" y="4765041"/>
            <a:ext cx="12192000" cy="2092960"/>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1076960"/>
            <a:ext cx="7654835" cy="2941003"/>
          </a:xfrm>
          <a:prstGeom prst="rect">
            <a:avLst/>
          </a:prstGeom>
        </p:spPr>
        <p:txBody>
          <a:bodyPr anchor="b">
            <a:normAutofit/>
          </a:bodyPr>
          <a:lstStyle>
            <a:lvl1pPr algn="l">
              <a:defRPr lang="en-US" sz="6000" smtClean="0">
                <a:solidFill>
                  <a:schemeClr val="bg1"/>
                </a:solidFill>
                <a:effectLst/>
                <a:latin typeface="Georgia" panose="02040502050405020303" pitchFamily="18" charset="0"/>
              </a:defRPr>
            </a:lvl1pPr>
          </a:lstStyle>
          <a:p>
            <a:r>
              <a:rPr lang="en-US" dirty="0"/>
              <a:t>Presentation Title</a:t>
            </a:r>
          </a:p>
        </p:txBody>
      </p:sp>
      <p:sp>
        <p:nvSpPr>
          <p:cNvPr id="3" name="Subtitle 2">
            <a:extLst>
              <a:ext uri="{FF2B5EF4-FFF2-40B4-BE49-F238E27FC236}">
                <a16:creationId xmlns:a16="http://schemas.microsoft.com/office/drawing/2014/main" id="{5DD61C20-A6A1-6F4C-B6E2-BEE27445FB7D}"/>
              </a:ext>
            </a:extLst>
          </p:cNvPr>
          <p:cNvSpPr>
            <a:spLocks noGrp="1"/>
          </p:cNvSpPr>
          <p:nvPr>
            <p:ph type="subTitle" idx="1" hasCustomPrompt="1"/>
          </p:nvPr>
        </p:nvSpPr>
        <p:spPr>
          <a:xfrm>
            <a:off x="503645" y="5044033"/>
            <a:ext cx="7654835" cy="422047"/>
          </a:xfrm>
          <a:prstGeom prst="rect">
            <a:avLst/>
          </a:prstGeom>
        </p:spPr>
        <p:txBody>
          <a:bodyPr anchor="t">
            <a:normAutofit/>
          </a:bodyPr>
          <a:lstStyle>
            <a:lvl1pPr marL="0" indent="0" algn="l">
              <a:buNone/>
              <a:defRPr lang="en-US" sz="2300" b="1"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sp>
        <p:nvSpPr>
          <p:cNvPr id="14" name="Subtitle 2">
            <a:extLst>
              <a:ext uri="{FF2B5EF4-FFF2-40B4-BE49-F238E27FC236}">
                <a16:creationId xmlns:a16="http://schemas.microsoft.com/office/drawing/2014/main" id="{BFA84954-12D9-E046-9722-0C6D198CD414}"/>
              </a:ext>
            </a:extLst>
          </p:cNvPr>
          <p:cNvSpPr txBox="1">
            <a:spLocks/>
          </p:cNvSpPr>
          <p:nvPr userDrawn="1"/>
        </p:nvSpPr>
        <p:spPr>
          <a:xfrm>
            <a:off x="4091510" y="634998"/>
            <a:ext cx="7654835" cy="4220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200" b="1" kern="1200"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b="0" dirty="0">
                <a:solidFill>
                  <a:srgbClr val="00205B"/>
                </a:solidFill>
              </a:rPr>
              <a:t>Event title/location if applicable</a:t>
            </a:r>
          </a:p>
        </p:txBody>
      </p:sp>
      <p:sp>
        <p:nvSpPr>
          <p:cNvPr id="22" name="Text Placeholder 21">
            <a:extLst>
              <a:ext uri="{FF2B5EF4-FFF2-40B4-BE49-F238E27FC236}">
                <a16:creationId xmlns:a16="http://schemas.microsoft.com/office/drawing/2014/main" id="{0AC367EA-F526-B84C-81D7-C1B52EF5C593}"/>
              </a:ext>
            </a:extLst>
          </p:cNvPr>
          <p:cNvSpPr>
            <a:spLocks noGrp="1"/>
          </p:cNvSpPr>
          <p:nvPr>
            <p:ph type="body" sz="quarter" idx="10" hasCustomPrompt="1"/>
          </p:nvPr>
        </p:nvSpPr>
        <p:spPr>
          <a:xfrm>
            <a:off x="503645" y="5505909"/>
            <a:ext cx="7654834" cy="422275"/>
          </a:xfrm>
          <a:prstGeom prst="rect">
            <a:avLst/>
          </a:prstGeom>
        </p:spPr>
        <p:txBody>
          <a:bodyPr anchor="t"/>
          <a:lstStyle>
            <a:lvl1pPr marL="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Title, Department (if applicable)</a:t>
            </a:r>
          </a:p>
        </p:txBody>
      </p:sp>
      <p:sp>
        <p:nvSpPr>
          <p:cNvPr id="8" name="Text Placeholder 7">
            <a:extLst>
              <a:ext uri="{FF2B5EF4-FFF2-40B4-BE49-F238E27FC236}">
                <a16:creationId xmlns:a16="http://schemas.microsoft.com/office/drawing/2014/main" id="{781490E3-C595-D249-9E52-3EEAADE5596A}"/>
              </a:ext>
            </a:extLst>
          </p:cNvPr>
          <p:cNvSpPr>
            <a:spLocks noGrp="1"/>
          </p:cNvSpPr>
          <p:nvPr>
            <p:ph type="body" sz="quarter" idx="11" hasCustomPrompt="1"/>
          </p:nvPr>
        </p:nvSpPr>
        <p:spPr>
          <a:xfrm>
            <a:off x="5779169" y="94977"/>
            <a:ext cx="6019800" cy="330836"/>
          </a:xfrm>
          <a:prstGeom prst="rect">
            <a:avLst/>
          </a:prstGeom>
        </p:spPr>
        <p:txBody>
          <a:bodyPr/>
          <a:lstStyle>
            <a:lvl1pPr marL="0" indent="0" algn="r">
              <a:buNone/>
              <a:defRPr sz="1500">
                <a:solidFill>
                  <a:srgbClr val="00205B"/>
                </a:solidFill>
                <a:latin typeface="Verdana" panose="020B0604030504040204" pitchFamily="34" charset="0"/>
                <a:ea typeface="Verdana" panose="020B0604030504040204" pitchFamily="34" charset="0"/>
                <a:cs typeface="Verdana" panose="020B060403050404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Event title/facility/location (if applicable)</a:t>
            </a:r>
          </a:p>
        </p:txBody>
      </p:sp>
      <p:pic>
        <p:nvPicPr>
          <p:cNvPr id="6" name="Picture 5" descr="A close up of a sign&#10;&#10;Description automatically generated">
            <a:extLst>
              <a:ext uri="{FF2B5EF4-FFF2-40B4-BE49-F238E27FC236}">
                <a16:creationId xmlns:a16="http://schemas.microsoft.com/office/drawing/2014/main" id="{8535FFB4-787A-6F49-83FD-DA6678389BC9}"/>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2685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Chart/Graph Grey Header">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C2C3B-39C1-524F-A28F-42E59C5A7921}"/>
              </a:ext>
            </a:extLst>
          </p:cNvPr>
          <p:cNvSpPr>
            <a:spLocks noGrp="1"/>
          </p:cNvSpPr>
          <p:nvPr>
            <p:ph sz="quarter" idx="10" hasCustomPrompt="1"/>
          </p:nvPr>
        </p:nvSpPr>
        <p:spPr>
          <a:xfrm>
            <a:off x="0" y="571935"/>
            <a:ext cx="12192000" cy="6286065"/>
          </a:xfrm>
          <a:prstGeom prst="rect">
            <a:avLst/>
          </a:prstGeom>
        </p:spPr>
        <p:txBody>
          <a:bodyPr/>
          <a:lstStyle>
            <a:lvl1pPr marL="0" indent="0">
              <a:buNone/>
              <a:defRPr/>
            </a:lvl1pPr>
          </a:lstStyle>
          <a:p>
            <a:pPr lvl="0"/>
            <a:r>
              <a:rPr lang="en-US" dirty="0"/>
              <a:t> </a:t>
            </a:r>
          </a:p>
        </p:txBody>
      </p:sp>
      <p:sp>
        <p:nvSpPr>
          <p:cNvPr id="6" name="Rectangle 5">
            <a:extLst>
              <a:ext uri="{FF2B5EF4-FFF2-40B4-BE49-F238E27FC236}">
                <a16:creationId xmlns:a16="http://schemas.microsoft.com/office/drawing/2014/main" id="{5AD39249-6F3C-3343-9DC4-3B0855760134}"/>
              </a:ext>
            </a:extLst>
          </p:cNvPr>
          <p:cNvSpPr/>
          <p:nvPr userDrawn="1"/>
        </p:nvSpPr>
        <p:spPr>
          <a:xfrm>
            <a:off x="0" y="1"/>
            <a:ext cx="12192000" cy="571934"/>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A12FFFEF-D0A1-4445-9CF9-88212F6A8D62}"/>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250135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Data Points/Boxes">
    <p:bg>
      <p:bgPr>
        <a:solidFill>
          <a:srgbClr val="EDEDEE"/>
        </a:solidFill>
        <a:effectLst/>
      </p:bgPr>
    </p:bg>
    <p:spTree>
      <p:nvGrpSpPr>
        <p:cNvPr id="1" name=""/>
        <p:cNvGrpSpPr/>
        <p:nvPr/>
      </p:nvGrpSpPr>
      <p:grpSpPr>
        <a:xfrm>
          <a:off x="0" y="0"/>
          <a:ext cx="0" cy="0"/>
          <a:chOff x="0" y="0"/>
          <a:chExt cx="0" cy="0"/>
        </a:xfrm>
      </p:grpSpPr>
      <p:sp>
        <p:nvSpPr>
          <p:cNvPr id="3" name="Rectangle 2"/>
          <p:cNvSpPr/>
          <p:nvPr userDrawn="1"/>
        </p:nvSpPr>
        <p:spPr>
          <a:xfrm>
            <a:off x="335756" y="1797996"/>
            <a:ext cx="3616325"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dirty="0">
              <a:solidFill>
                <a:srgbClr val="75787B"/>
              </a:solidFill>
              <a:latin typeface="Arial" charset="0"/>
              <a:ea typeface="Arial" charset="0"/>
              <a:cs typeface="Arial" charset="0"/>
            </a:endParaRPr>
          </a:p>
        </p:txBody>
      </p:sp>
      <p:sp>
        <p:nvSpPr>
          <p:cNvPr id="4" name="Rectangle 3"/>
          <p:cNvSpPr/>
          <p:nvPr userDrawn="1"/>
        </p:nvSpPr>
        <p:spPr>
          <a:xfrm>
            <a:off x="4287837" y="1797996"/>
            <a:ext cx="3616325"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dirty="0">
              <a:solidFill>
                <a:srgbClr val="75787B"/>
              </a:solidFill>
              <a:latin typeface="Arial" charset="0"/>
              <a:ea typeface="Arial" charset="0"/>
              <a:cs typeface="Arial" charset="0"/>
            </a:endParaRPr>
          </a:p>
        </p:txBody>
      </p:sp>
      <p:sp>
        <p:nvSpPr>
          <p:cNvPr id="5" name="Rectangle 4"/>
          <p:cNvSpPr/>
          <p:nvPr userDrawn="1"/>
        </p:nvSpPr>
        <p:spPr>
          <a:xfrm>
            <a:off x="8239918" y="1797996"/>
            <a:ext cx="3616325"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dirty="0">
              <a:solidFill>
                <a:srgbClr val="75787B"/>
              </a:solidFill>
              <a:latin typeface="Arial" charset="0"/>
              <a:ea typeface="Arial" charset="0"/>
              <a:cs typeface="Arial" charset="0"/>
            </a:endParaRPr>
          </a:p>
        </p:txBody>
      </p:sp>
      <p:sp>
        <p:nvSpPr>
          <p:cNvPr id="22" name="Text Placeholder 4">
            <a:extLst>
              <a:ext uri="{FF2B5EF4-FFF2-40B4-BE49-F238E27FC236}">
                <a16:creationId xmlns:a16="http://schemas.microsoft.com/office/drawing/2014/main" id="{C7B80284-3D1C-994B-BF5A-0F4C15FA0D16}"/>
              </a:ext>
            </a:extLst>
          </p:cNvPr>
          <p:cNvSpPr>
            <a:spLocks noGrp="1"/>
          </p:cNvSpPr>
          <p:nvPr>
            <p:ph type="body" sz="quarter" idx="10" hasCustomPrompt="1"/>
          </p:nvPr>
        </p:nvSpPr>
        <p:spPr>
          <a:xfrm>
            <a:off x="580103" y="2988538"/>
            <a:ext cx="3127224" cy="2049598"/>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Description of figure</a:t>
            </a:r>
          </a:p>
        </p:txBody>
      </p:sp>
      <p:sp>
        <p:nvSpPr>
          <p:cNvPr id="25" name="Text Placeholder 4">
            <a:extLst>
              <a:ext uri="{FF2B5EF4-FFF2-40B4-BE49-F238E27FC236}">
                <a16:creationId xmlns:a16="http://schemas.microsoft.com/office/drawing/2014/main" id="{438C4E60-8BD1-0F4C-8EB0-F3BD79685240}"/>
              </a:ext>
            </a:extLst>
          </p:cNvPr>
          <p:cNvSpPr>
            <a:spLocks noGrp="1"/>
          </p:cNvSpPr>
          <p:nvPr>
            <p:ph type="body" sz="quarter" idx="11" hasCustomPrompt="1"/>
          </p:nvPr>
        </p:nvSpPr>
        <p:spPr>
          <a:xfrm>
            <a:off x="4531981" y="2988538"/>
            <a:ext cx="3127224" cy="2049598"/>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Description of figure</a:t>
            </a:r>
          </a:p>
        </p:txBody>
      </p:sp>
      <p:sp>
        <p:nvSpPr>
          <p:cNvPr id="13" name="Text Placeholder 4">
            <a:extLst>
              <a:ext uri="{FF2B5EF4-FFF2-40B4-BE49-F238E27FC236}">
                <a16:creationId xmlns:a16="http://schemas.microsoft.com/office/drawing/2014/main" id="{108B9942-2142-6E4E-BEFB-6635DC01A6DC}"/>
              </a:ext>
            </a:extLst>
          </p:cNvPr>
          <p:cNvSpPr>
            <a:spLocks noGrp="1"/>
          </p:cNvSpPr>
          <p:nvPr>
            <p:ph type="body" sz="quarter" idx="12" hasCustomPrompt="1"/>
          </p:nvPr>
        </p:nvSpPr>
        <p:spPr>
          <a:xfrm>
            <a:off x="8484673" y="2988538"/>
            <a:ext cx="3127224" cy="2049598"/>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Description of figure</a:t>
            </a:r>
          </a:p>
        </p:txBody>
      </p:sp>
      <p:sp>
        <p:nvSpPr>
          <p:cNvPr id="8" name="Text Placeholder 7">
            <a:extLst>
              <a:ext uri="{FF2B5EF4-FFF2-40B4-BE49-F238E27FC236}">
                <a16:creationId xmlns:a16="http://schemas.microsoft.com/office/drawing/2014/main" id="{B6022152-6B60-564B-BE60-22D66666C861}"/>
              </a:ext>
            </a:extLst>
          </p:cNvPr>
          <p:cNvSpPr>
            <a:spLocks noGrp="1"/>
          </p:cNvSpPr>
          <p:nvPr>
            <p:ph type="body" sz="quarter" idx="13" hasCustomPrompt="1"/>
          </p:nvPr>
        </p:nvSpPr>
        <p:spPr>
          <a:xfrm>
            <a:off x="579438" y="2032947"/>
            <a:ext cx="3127375" cy="894436"/>
          </a:xfrm>
          <a:prstGeom prst="rect">
            <a:avLst/>
          </a:prstGeom>
        </p:spPr>
        <p:txBody>
          <a:bodyPr/>
          <a:lstStyle>
            <a:lvl1pPr marL="0" indent="0">
              <a:buNone/>
              <a:defRPr sz="4500">
                <a:solidFill>
                  <a:srgbClr val="007EB4"/>
                </a:solidFill>
                <a:latin typeface="Georgia" panose="02040502050405020303" pitchFamily="18" charset="0"/>
              </a:defRPr>
            </a:lvl1pPr>
            <a:lvl2pPr marL="457200" indent="0">
              <a:buNone/>
              <a:defRPr sz="4500">
                <a:solidFill>
                  <a:srgbClr val="007EB4"/>
                </a:solidFill>
                <a:latin typeface="Georgia" panose="02040502050405020303" pitchFamily="18" charset="0"/>
              </a:defRPr>
            </a:lvl2pPr>
            <a:lvl3pPr marL="914400" indent="0">
              <a:buNone/>
              <a:defRPr sz="4500">
                <a:solidFill>
                  <a:srgbClr val="007EB4"/>
                </a:solidFill>
                <a:latin typeface="Georgia" panose="02040502050405020303" pitchFamily="18" charset="0"/>
              </a:defRPr>
            </a:lvl3pPr>
            <a:lvl4pPr marL="1371600" indent="0">
              <a:buNone/>
              <a:defRPr sz="4500">
                <a:solidFill>
                  <a:srgbClr val="007EB4"/>
                </a:solidFill>
                <a:latin typeface="Georgia" panose="02040502050405020303" pitchFamily="18" charset="0"/>
              </a:defRPr>
            </a:lvl4pPr>
            <a:lvl5pPr marL="1828800" indent="0">
              <a:buNone/>
              <a:defRPr sz="4500">
                <a:solidFill>
                  <a:srgbClr val="007EB4"/>
                </a:solidFill>
                <a:latin typeface="Georgia" panose="02040502050405020303" pitchFamily="18" charset="0"/>
              </a:defRPr>
            </a:lvl5pPr>
          </a:lstStyle>
          <a:p>
            <a:pPr lvl="0"/>
            <a:r>
              <a:rPr lang="en-US" dirty="0"/>
              <a:t>Figure%</a:t>
            </a:r>
          </a:p>
        </p:txBody>
      </p:sp>
      <p:sp>
        <p:nvSpPr>
          <p:cNvPr id="17" name="Text Placeholder 7">
            <a:extLst>
              <a:ext uri="{FF2B5EF4-FFF2-40B4-BE49-F238E27FC236}">
                <a16:creationId xmlns:a16="http://schemas.microsoft.com/office/drawing/2014/main" id="{B6550313-4322-3F44-B323-0F205B053638}"/>
              </a:ext>
            </a:extLst>
          </p:cNvPr>
          <p:cNvSpPr>
            <a:spLocks noGrp="1"/>
          </p:cNvSpPr>
          <p:nvPr>
            <p:ph type="body" sz="quarter" idx="14" hasCustomPrompt="1"/>
          </p:nvPr>
        </p:nvSpPr>
        <p:spPr>
          <a:xfrm>
            <a:off x="4531830" y="2032947"/>
            <a:ext cx="3127375" cy="894436"/>
          </a:xfrm>
          <a:prstGeom prst="rect">
            <a:avLst/>
          </a:prstGeom>
        </p:spPr>
        <p:txBody>
          <a:bodyPr/>
          <a:lstStyle>
            <a:lvl1pPr marL="0" indent="0">
              <a:buNone/>
              <a:defRPr sz="4500">
                <a:solidFill>
                  <a:srgbClr val="007EB4"/>
                </a:solidFill>
                <a:latin typeface="Georgia" panose="02040502050405020303" pitchFamily="18" charset="0"/>
              </a:defRPr>
            </a:lvl1pPr>
            <a:lvl2pPr marL="457200" indent="0">
              <a:buNone/>
              <a:defRPr sz="4500">
                <a:solidFill>
                  <a:srgbClr val="007EB4"/>
                </a:solidFill>
                <a:latin typeface="Georgia" panose="02040502050405020303" pitchFamily="18" charset="0"/>
              </a:defRPr>
            </a:lvl2pPr>
            <a:lvl3pPr marL="914400" indent="0">
              <a:buNone/>
              <a:defRPr sz="4500">
                <a:solidFill>
                  <a:srgbClr val="007EB4"/>
                </a:solidFill>
                <a:latin typeface="Georgia" panose="02040502050405020303" pitchFamily="18" charset="0"/>
              </a:defRPr>
            </a:lvl3pPr>
            <a:lvl4pPr marL="1371600" indent="0">
              <a:buNone/>
              <a:defRPr sz="4500">
                <a:solidFill>
                  <a:srgbClr val="007EB4"/>
                </a:solidFill>
                <a:latin typeface="Georgia" panose="02040502050405020303" pitchFamily="18" charset="0"/>
              </a:defRPr>
            </a:lvl4pPr>
            <a:lvl5pPr marL="1828800" indent="0">
              <a:buNone/>
              <a:defRPr sz="4500">
                <a:solidFill>
                  <a:srgbClr val="007EB4"/>
                </a:solidFill>
                <a:latin typeface="Georgia" panose="02040502050405020303" pitchFamily="18" charset="0"/>
              </a:defRPr>
            </a:lvl5pPr>
          </a:lstStyle>
          <a:p>
            <a:pPr lvl="0"/>
            <a:r>
              <a:rPr lang="en-US" dirty="0"/>
              <a:t>Figure%</a:t>
            </a:r>
          </a:p>
        </p:txBody>
      </p:sp>
      <p:sp>
        <p:nvSpPr>
          <p:cNvPr id="18" name="Text Placeholder 7">
            <a:extLst>
              <a:ext uri="{FF2B5EF4-FFF2-40B4-BE49-F238E27FC236}">
                <a16:creationId xmlns:a16="http://schemas.microsoft.com/office/drawing/2014/main" id="{5BAF5E5E-6FC2-9C42-974D-F07C97D62149}"/>
              </a:ext>
            </a:extLst>
          </p:cNvPr>
          <p:cNvSpPr>
            <a:spLocks noGrp="1"/>
          </p:cNvSpPr>
          <p:nvPr>
            <p:ph type="body" sz="quarter" idx="15" hasCustomPrompt="1"/>
          </p:nvPr>
        </p:nvSpPr>
        <p:spPr>
          <a:xfrm>
            <a:off x="8484673" y="2032947"/>
            <a:ext cx="3127375" cy="894436"/>
          </a:xfrm>
          <a:prstGeom prst="rect">
            <a:avLst/>
          </a:prstGeom>
        </p:spPr>
        <p:txBody>
          <a:bodyPr/>
          <a:lstStyle>
            <a:lvl1pPr marL="0" indent="0">
              <a:buNone/>
              <a:defRPr sz="4500">
                <a:solidFill>
                  <a:srgbClr val="007EB4"/>
                </a:solidFill>
                <a:latin typeface="Georgia" panose="02040502050405020303" pitchFamily="18" charset="0"/>
              </a:defRPr>
            </a:lvl1pPr>
            <a:lvl2pPr marL="457200" indent="0">
              <a:buNone/>
              <a:defRPr sz="4500">
                <a:solidFill>
                  <a:srgbClr val="007EB4"/>
                </a:solidFill>
                <a:latin typeface="Georgia" panose="02040502050405020303" pitchFamily="18" charset="0"/>
              </a:defRPr>
            </a:lvl2pPr>
            <a:lvl3pPr marL="914400" indent="0">
              <a:buNone/>
              <a:defRPr sz="4500">
                <a:solidFill>
                  <a:srgbClr val="007EB4"/>
                </a:solidFill>
                <a:latin typeface="Georgia" panose="02040502050405020303" pitchFamily="18" charset="0"/>
              </a:defRPr>
            </a:lvl3pPr>
            <a:lvl4pPr marL="1371600" indent="0">
              <a:buNone/>
              <a:defRPr sz="4500">
                <a:solidFill>
                  <a:srgbClr val="007EB4"/>
                </a:solidFill>
                <a:latin typeface="Georgia" panose="02040502050405020303" pitchFamily="18" charset="0"/>
              </a:defRPr>
            </a:lvl4pPr>
            <a:lvl5pPr marL="1828800" indent="0">
              <a:buNone/>
              <a:defRPr sz="4500">
                <a:solidFill>
                  <a:srgbClr val="007EB4"/>
                </a:solidFill>
                <a:latin typeface="Georgia" panose="02040502050405020303" pitchFamily="18" charset="0"/>
              </a:defRPr>
            </a:lvl5pPr>
          </a:lstStyle>
          <a:p>
            <a:pPr lvl="0"/>
            <a:r>
              <a:rPr lang="en-US" dirty="0"/>
              <a:t>Figure%</a:t>
            </a:r>
          </a:p>
        </p:txBody>
      </p:sp>
      <p:sp>
        <p:nvSpPr>
          <p:cNvPr id="15" name="Rectangle 14">
            <a:extLst>
              <a:ext uri="{FF2B5EF4-FFF2-40B4-BE49-F238E27FC236}">
                <a16:creationId xmlns:a16="http://schemas.microsoft.com/office/drawing/2014/main" id="{889C76F1-D571-C345-9BD3-1CD2D22A74ED}"/>
              </a:ext>
            </a:extLst>
          </p:cNvPr>
          <p:cNvSpPr/>
          <p:nvPr userDrawn="1"/>
        </p:nvSpPr>
        <p:spPr>
          <a:xfrm>
            <a:off x="0" y="1"/>
            <a:ext cx="12192000" cy="57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sign&#10;&#10;Description automatically generated">
            <a:extLst>
              <a:ext uri="{FF2B5EF4-FFF2-40B4-BE49-F238E27FC236}">
                <a16:creationId xmlns:a16="http://schemas.microsoft.com/office/drawing/2014/main" id="{0510B94B-388D-1A4C-83CD-D4A52A1960B6}"/>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167699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Point/Box Detail">
    <p:bg>
      <p:bgPr>
        <a:solidFill>
          <a:srgbClr val="EDEDEE"/>
        </a:solidFill>
        <a:effectLst/>
      </p:bgPr>
    </p:bg>
    <p:spTree>
      <p:nvGrpSpPr>
        <p:cNvPr id="1" name=""/>
        <p:cNvGrpSpPr/>
        <p:nvPr/>
      </p:nvGrpSpPr>
      <p:grpSpPr>
        <a:xfrm>
          <a:off x="0" y="0"/>
          <a:ext cx="0" cy="0"/>
          <a:chOff x="0" y="0"/>
          <a:chExt cx="0" cy="0"/>
        </a:xfrm>
      </p:grpSpPr>
      <p:sp>
        <p:nvSpPr>
          <p:cNvPr id="4" name="Rectangle 3"/>
          <p:cNvSpPr/>
          <p:nvPr userDrawn="1"/>
        </p:nvSpPr>
        <p:spPr>
          <a:xfrm>
            <a:off x="4287837" y="1797996"/>
            <a:ext cx="7568406"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dirty="0">
              <a:solidFill>
                <a:srgbClr val="75787B"/>
              </a:solidFill>
              <a:latin typeface="Arial" charset="0"/>
              <a:ea typeface="Arial" charset="0"/>
              <a:cs typeface="Arial" charset="0"/>
            </a:endParaRPr>
          </a:p>
        </p:txBody>
      </p:sp>
      <p:sp>
        <p:nvSpPr>
          <p:cNvPr id="12" name="Rectangle 11">
            <a:extLst>
              <a:ext uri="{FF2B5EF4-FFF2-40B4-BE49-F238E27FC236}">
                <a16:creationId xmlns:a16="http://schemas.microsoft.com/office/drawing/2014/main" id="{FAEC5A2A-9DCD-7B4F-8294-46B55CEBDCA3}"/>
              </a:ext>
            </a:extLst>
          </p:cNvPr>
          <p:cNvSpPr/>
          <p:nvPr userDrawn="1"/>
        </p:nvSpPr>
        <p:spPr>
          <a:xfrm>
            <a:off x="335756" y="1797996"/>
            <a:ext cx="3616325"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dirty="0">
              <a:solidFill>
                <a:srgbClr val="75787B"/>
              </a:solidFill>
              <a:latin typeface="Arial" charset="0"/>
              <a:ea typeface="Arial" charset="0"/>
              <a:cs typeface="Arial" charset="0"/>
            </a:endParaRPr>
          </a:p>
        </p:txBody>
      </p:sp>
      <p:sp>
        <p:nvSpPr>
          <p:cNvPr id="7" name="Text Placeholder 4">
            <a:extLst>
              <a:ext uri="{FF2B5EF4-FFF2-40B4-BE49-F238E27FC236}">
                <a16:creationId xmlns:a16="http://schemas.microsoft.com/office/drawing/2014/main" id="{3336F7DF-B06D-224C-8041-70EA80FDB14F}"/>
              </a:ext>
            </a:extLst>
          </p:cNvPr>
          <p:cNvSpPr>
            <a:spLocks noGrp="1"/>
          </p:cNvSpPr>
          <p:nvPr>
            <p:ph type="body" sz="quarter" idx="10" hasCustomPrompt="1"/>
          </p:nvPr>
        </p:nvSpPr>
        <p:spPr>
          <a:xfrm>
            <a:off x="580103" y="2988538"/>
            <a:ext cx="3127224" cy="2049598"/>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Description of figure</a:t>
            </a:r>
          </a:p>
        </p:txBody>
      </p:sp>
      <p:sp>
        <p:nvSpPr>
          <p:cNvPr id="8" name="Text Placeholder 7">
            <a:extLst>
              <a:ext uri="{FF2B5EF4-FFF2-40B4-BE49-F238E27FC236}">
                <a16:creationId xmlns:a16="http://schemas.microsoft.com/office/drawing/2014/main" id="{903F2D6B-7CC3-584B-81E7-F8AF72D3991C}"/>
              </a:ext>
            </a:extLst>
          </p:cNvPr>
          <p:cNvSpPr>
            <a:spLocks noGrp="1"/>
          </p:cNvSpPr>
          <p:nvPr>
            <p:ph type="body" sz="quarter" idx="13" hasCustomPrompt="1"/>
          </p:nvPr>
        </p:nvSpPr>
        <p:spPr>
          <a:xfrm>
            <a:off x="579438" y="2032947"/>
            <a:ext cx="3127375" cy="894436"/>
          </a:xfrm>
          <a:prstGeom prst="rect">
            <a:avLst/>
          </a:prstGeom>
        </p:spPr>
        <p:txBody>
          <a:bodyPr/>
          <a:lstStyle>
            <a:lvl1pPr marL="0" indent="0">
              <a:buNone/>
              <a:defRPr sz="4500">
                <a:solidFill>
                  <a:srgbClr val="007EB4"/>
                </a:solidFill>
                <a:latin typeface="Georgia" panose="02040502050405020303" pitchFamily="18" charset="0"/>
              </a:defRPr>
            </a:lvl1pPr>
            <a:lvl2pPr marL="457200" indent="0">
              <a:buNone/>
              <a:defRPr sz="4500">
                <a:solidFill>
                  <a:srgbClr val="007EB4"/>
                </a:solidFill>
                <a:latin typeface="Georgia" panose="02040502050405020303" pitchFamily="18" charset="0"/>
              </a:defRPr>
            </a:lvl2pPr>
            <a:lvl3pPr marL="914400" indent="0">
              <a:buNone/>
              <a:defRPr sz="4500">
                <a:solidFill>
                  <a:srgbClr val="007EB4"/>
                </a:solidFill>
                <a:latin typeface="Georgia" panose="02040502050405020303" pitchFamily="18" charset="0"/>
              </a:defRPr>
            </a:lvl3pPr>
            <a:lvl4pPr marL="1371600" indent="0">
              <a:buNone/>
              <a:defRPr sz="4500">
                <a:solidFill>
                  <a:srgbClr val="007EB4"/>
                </a:solidFill>
                <a:latin typeface="Georgia" panose="02040502050405020303" pitchFamily="18" charset="0"/>
              </a:defRPr>
            </a:lvl4pPr>
            <a:lvl5pPr marL="1828800" indent="0">
              <a:buNone/>
              <a:defRPr sz="4500">
                <a:solidFill>
                  <a:srgbClr val="007EB4"/>
                </a:solidFill>
                <a:latin typeface="Georgia" panose="02040502050405020303" pitchFamily="18" charset="0"/>
              </a:defRPr>
            </a:lvl5pPr>
          </a:lstStyle>
          <a:p>
            <a:pPr lvl="0"/>
            <a:r>
              <a:rPr lang="en-US" dirty="0"/>
              <a:t>Figure%</a:t>
            </a:r>
          </a:p>
        </p:txBody>
      </p:sp>
      <p:sp>
        <p:nvSpPr>
          <p:cNvPr id="9" name="Text Placeholder 4">
            <a:extLst>
              <a:ext uri="{FF2B5EF4-FFF2-40B4-BE49-F238E27FC236}">
                <a16:creationId xmlns:a16="http://schemas.microsoft.com/office/drawing/2014/main" id="{F7A43D95-ABC2-DA40-913D-9DBB55B619DA}"/>
              </a:ext>
            </a:extLst>
          </p:cNvPr>
          <p:cNvSpPr>
            <a:spLocks noGrp="1"/>
          </p:cNvSpPr>
          <p:nvPr>
            <p:ph type="body" sz="quarter" idx="14" hasCustomPrompt="1"/>
          </p:nvPr>
        </p:nvSpPr>
        <p:spPr>
          <a:xfrm>
            <a:off x="4553467" y="2032947"/>
            <a:ext cx="7058430" cy="3005189"/>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Description of figure</a:t>
            </a:r>
          </a:p>
        </p:txBody>
      </p:sp>
      <p:sp>
        <p:nvSpPr>
          <p:cNvPr id="13" name="Rectangle 12">
            <a:extLst>
              <a:ext uri="{FF2B5EF4-FFF2-40B4-BE49-F238E27FC236}">
                <a16:creationId xmlns:a16="http://schemas.microsoft.com/office/drawing/2014/main" id="{FCA1710E-73BC-CD44-AAE7-7F18ACBDBD2D}"/>
              </a:ext>
            </a:extLst>
          </p:cNvPr>
          <p:cNvSpPr/>
          <p:nvPr userDrawn="1"/>
        </p:nvSpPr>
        <p:spPr>
          <a:xfrm>
            <a:off x="0" y="1"/>
            <a:ext cx="12192000" cy="57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sign&#10;&#10;Description automatically generated">
            <a:extLst>
              <a:ext uri="{FF2B5EF4-FFF2-40B4-BE49-F238E27FC236}">
                <a16:creationId xmlns:a16="http://schemas.microsoft.com/office/drawing/2014/main" id="{D1EF0D81-BD39-3045-9984-7EEEC0D61E85}"/>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413206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Data Points/Boxes">
    <p:bg>
      <p:bgPr>
        <a:solidFill>
          <a:srgbClr val="EDEDEE"/>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0D90A8-7613-274F-ADB6-2D837651F61C}"/>
              </a:ext>
            </a:extLst>
          </p:cNvPr>
          <p:cNvSpPr/>
          <p:nvPr userDrawn="1"/>
        </p:nvSpPr>
        <p:spPr>
          <a:xfrm>
            <a:off x="2312377" y="1797996"/>
            <a:ext cx="3616325"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dirty="0">
              <a:solidFill>
                <a:srgbClr val="75787B"/>
              </a:solidFill>
              <a:latin typeface="Arial" charset="0"/>
              <a:ea typeface="Arial" charset="0"/>
              <a:cs typeface="Arial" charset="0"/>
            </a:endParaRPr>
          </a:p>
        </p:txBody>
      </p:sp>
      <p:sp>
        <p:nvSpPr>
          <p:cNvPr id="15" name="Rectangle 14">
            <a:extLst>
              <a:ext uri="{FF2B5EF4-FFF2-40B4-BE49-F238E27FC236}">
                <a16:creationId xmlns:a16="http://schemas.microsoft.com/office/drawing/2014/main" id="{AE599405-76E2-EE48-9C8D-5C1B2CE4C37C}"/>
              </a:ext>
            </a:extLst>
          </p:cNvPr>
          <p:cNvSpPr/>
          <p:nvPr userDrawn="1"/>
        </p:nvSpPr>
        <p:spPr>
          <a:xfrm>
            <a:off x="6264458" y="1797996"/>
            <a:ext cx="3616325"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dirty="0">
              <a:solidFill>
                <a:srgbClr val="75787B"/>
              </a:solidFill>
              <a:latin typeface="Arial" charset="0"/>
              <a:ea typeface="Arial" charset="0"/>
              <a:cs typeface="Arial" charset="0"/>
            </a:endParaRPr>
          </a:p>
        </p:txBody>
      </p:sp>
      <p:sp>
        <p:nvSpPr>
          <p:cNvPr id="16" name="Text Placeholder 4">
            <a:extLst>
              <a:ext uri="{FF2B5EF4-FFF2-40B4-BE49-F238E27FC236}">
                <a16:creationId xmlns:a16="http://schemas.microsoft.com/office/drawing/2014/main" id="{8711576E-AE9D-CF42-9764-22F71FCF141E}"/>
              </a:ext>
            </a:extLst>
          </p:cNvPr>
          <p:cNvSpPr>
            <a:spLocks noGrp="1"/>
          </p:cNvSpPr>
          <p:nvPr>
            <p:ph type="body" sz="quarter" idx="10" hasCustomPrompt="1"/>
          </p:nvPr>
        </p:nvSpPr>
        <p:spPr>
          <a:xfrm>
            <a:off x="2556724" y="2988538"/>
            <a:ext cx="3127224" cy="2049598"/>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Description of figure</a:t>
            </a:r>
          </a:p>
        </p:txBody>
      </p:sp>
      <p:sp>
        <p:nvSpPr>
          <p:cNvPr id="17" name="Text Placeholder 4">
            <a:extLst>
              <a:ext uri="{FF2B5EF4-FFF2-40B4-BE49-F238E27FC236}">
                <a16:creationId xmlns:a16="http://schemas.microsoft.com/office/drawing/2014/main" id="{7BFFEDC0-47E8-424B-BD56-BE25AE305B03}"/>
              </a:ext>
            </a:extLst>
          </p:cNvPr>
          <p:cNvSpPr>
            <a:spLocks noGrp="1"/>
          </p:cNvSpPr>
          <p:nvPr>
            <p:ph type="body" sz="quarter" idx="11" hasCustomPrompt="1"/>
          </p:nvPr>
        </p:nvSpPr>
        <p:spPr>
          <a:xfrm>
            <a:off x="6508602" y="2988538"/>
            <a:ext cx="3127224" cy="2049598"/>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Description of figure</a:t>
            </a:r>
          </a:p>
        </p:txBody>
      </p:sp>
      <p:sp>
        <p:nvSpPr>
          <p:cNvPr id="18" name="Text Placeholder 7">
            <a:extLst>
              <a:ext uri="{FF2B5EF4-FFF2-40B4-BE49-F238E27FC236}">
                <a16:creationId xmlns:a16="http://schemas.microsoft.com/office/drawing/2014/main" id="{BEA4B15C-4225-C141-9419-5CCAB845F86E}"/>
              </a:ext>
            </a:extLst>
          </p:cNvPr>
          <p:cNvSpPr>
            <a:spLocks noGrp="1"/>
          </p:cNvSpPr>
          <p:nvPr>
            <p:ph type="body" sz="quarter" idx="13" hasCustomPrompt="1"/>
          </p:nvPr>
        </p:nvSpPr>
        <p:spPr>
          <a:xfrm>
            <a:off x="2556059" y="2032947"/>
            <a:ext cx="3127375" cy="894436"/>
          </a:xfrm>
          <a:prstGeom prst="rect">
            <a:avLst/>
          </a:prstGeom>
        </p:spPr>
        <p:txBody>
          <a:bodyPr/>
          <a:lstStyle>
            <a:lvl1pPr marL="0" indent="0">
              <a:buNone/>
              <a:defRPr sz="4500">
                <a:solidFill>
                  <a:srgbClr val="007EB4"/>
                </a:solidFill>
                <a:latin typeface="Georgia" panose="02040502050405020303" pitchFamily="18" charset="0"/>
              </a:defRPr>
            </a:lvl1pPr>
            <a:lvl2pPr marL="457200" indent="0">
              <a:buNone/>
              <a:defRPr sz="4500">
                <a:solidFill>
                  <a:srgbClr val="007EB4"/>
                </a:solidFill>
                <a:latin typeface="Georgia" panose="02040502050405020303" pitchFamily="18" charset="0"/>
              </a:defRPr>
            </a:lvl2pPr>
            <a:lvl3pPr marL="914400" indent="0">
              <a:buNone/>
              <a:defRPr sz="4500">
                <a:solidFill>
                  <a:srgbClr val="007EB4"/>
                </a:solidFill>
                <a:latin typeface="Georgia" panose="02040502050405020303" pitchFamily="18" charset="0"/>
              </a:defRPr>
            </a:lvl3pPr>
            <a:lvl4pPr marL="1371600" indent="0">
              <a:buNone/>
              <a:defRPr sz="4500">
                <a:solidFill>
                  <a:srgbClr val="007EB4"/>
                </a:solidFill>
                <a:latin typeface="Georgia" panose="02040502050405020303" pitchFamily="18" charset="0"/>
              </a:defRPr>
            </a:lvl4pPr>
            <a:lvl5pPr marL="1828800" indent="0">
              <a:buNone/>
              <a:defRPr sz="4500">
                <a:solidFill>
                  <a:srgbClr val="007EB4"/>
                </a:solidFill>
                <a:latin typeface="Georgia" panose="02040502050405020303" pitchFamily="18" charset="0"/>
              </a:defRPr>
            </a:lvl5pPr>
          </a:lstStyle>
          <a:p>
            <a:pPr lvl="0"/>
            <a:r>
              <a:rPr lang="en-US" dirty="0"/>
              <a:t>Figure%</a:t>
            </a:r>
          </a:p>
        </p:txBody>
      </p:sp>
      <p:sp>
        <p:nvSpPr>
          <p:cNvPr id="19" name="Text Placeholder 7">
            <a:extLst>
              <a:ext uri="{FF2B5EF4-FFF2-40B4-BE49-F238E27FC236}">
                <a16:creationId xmlns:a16="http://schemas.microsoft.com/office/drawing/2014/main" id="{2C27E808-DBF2-C94F-A284-5DF1675B10DE}"/>
              </a:ext>
            </a:extLst>
          </p:cNvPr>
          <p:cNvSpPr>
            <a:spLocks noGrp="1"/>
          </p:cNvSpPr>
          <p:nvPr>
            <p:ph type="body" sz="quarter" idx="14" hasCustomPrompt="1"/>
          </p:nvPr>
        </p:nvSpPr>
        <p:spPr>
          <a:xfrm>
            <a:off x="6508451" y="2032947"/>
            <a:ext cx="3127375" cy="894436"/>
          </a:xfrm>
          <a:prstGeom prst="rect">
            <a:avLst/>
          </a:prstGeom>
        </p:spPr>
        <p:txBody>
          <a:bodyPr/>
          <a:lstStyle>
            <a:lvl1pPr marL="0" indent="0">
              <a:buNone/>
              <a:defRPr sz="4500">
                <a:solidFill>
                  <a:srgbClr val="007EB4"/>
                </a:solidFill>
                <a:latin typeface="Georgia" panose="02040502050405020303" pitchFamily="18" charset="0"/>
              </a:defRPr>
            </a:lvl1pPr>
            <a:lvl2pPr marL="457200" indent="0">
              <a:buNone/>
              <a:defRPr sz="4500">
                <a:solidFill>
                  <a:srgbClr val="007EB4"/>
                </a:solidFill>
                <a:latin typeface="Georgia" panose="02040502050405020303" pitchFamily="18" charset="0"/>
              </a:defRPr>
            </a:lvl2pPr>
            <a:lvl3pPr marL="914400" indent="0">
              <a:buNone/>
              <a:defRPr sz="4500">
                <a:solidFill>
                  <a:srgbClr val="007EB4"/>
                </a:solidFill>
                <a:latin typeface="Georgia" panose="02040502050405020303" pitchFamily="18" charset="0"/>
              </a:defRPr>
            </a:lvl3pPr>
            <a:lvl4pPr marL="1371600" indent="0">
              <a:buNone/>
              <a:defRPr sz="4500">
                <a:solidFill>
                  <a:srgbClr val="007EB4"/>
                </a:solidFill>
                <a:latin typeface="Georgia" panose="02040502050405020303" pitchFamily="18" charset="0"/>
              </a:defRPr>
            </a:lvl4pPr>
            <a:lvl5pPr marL="1828800" indent="0">
              <a:buNone/>
              <a:defRPr sz="4500">
                <a:solidFill>
                  <a:srgbClr val="007EB4"/>
                </a:solidFill>
                <a:latin typeface="Georgia" panose="02040502050405020303" pitchFamily="18" charset="0"/>
              </a:defRPr>
            </a:lvl5pPr>
          </a:lstStyle>
          <a:p>
            <a:pPr lvl="0"/>
            <a:r>
              <a:rPr lang="en-US" dirty="0"/>
              <a:t>Figure%</a:t>
            </a:r>
          </a:p>
        </p:txBody>
      </p:sp>
      <p:sp>
        <p:nvSpPr>
          <p:cNvPr id="11" name="Rectangle 10">
            <a:extLst>
              <a:ext uri="{FF2B5EF4-FFF2-40B4-BE49-F238E27FC236}">
                <a16:creationId xmlns:a16="http://schemas.microsoft.com/office/drawing/2014/main" id="{0B5AAA09-EC01-244E-822A-0A37102BC0E0}"/>
              </a:ext>
            </a:extLst>
          </p:cNvPr>
          <p:cNvSpPr/>
          <p:nvPr userDrawn="1"/>
        </p:nvSpPr>
        <p:spPr>
          <a:xfrm>
            <a:off x="0" y="1"/>
            <a:ext cx="12192000" cy="57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1111BA68-67F7-DB45-9D40-41F295AAE282}"/>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2540007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clusion/Thank You">
    <p:bg>
      <p:bgPr>
        <a:solidFill>
          <a:srgbClr val="0020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1076960"/>
            <a:ext cx="7654835" cy="2941003"/>
          </a:xfrm>
          <a:prstGeom prst="rect">
            <a:avLst/>
          </a:prstGeom>
        </p:spPr>
        <p:txBody>
          <a:bodyPr anchor="b">
            <a:normAutofit/>
          </a:bodyPr>
          <a:lstStyle>
            <a:lvl1pPr algn="l">
              <a:defRPr lang="en-US" sz="6000" smtClean="0">
                <a:solidFill>
                  <a:schemeClr val="bg1"/>
                </a:solidFill>
                <a:effectLst/>
                <a:latin typeface="Georgia" panose="02040502050405020303" pitchFamily="18" charset="0"/>
              </a:defRPr>
            </a:lvl1pPr>
          </a:lstStyle>
          <a:p>
            <a:r>
              <a:rPr lang="en-US" dirty="0"/>
              <a:t>Thank you message.</a:t>
            </a:r>
          </a:p>
        </p:txBody>
      </p:sp>
      <p:sp>
        <p:nvSpPr>
          <p:cNvPr id="3" name="Subtitle 2">
            <a:extLst>
              <a:ext uri="{FF2B5EF4-FFF2-40B4-BE49-F238E27FC236}">
                <a16:creationId xmlns:a16="http://schemas.microsoft.com/office/drawing/2014/main" id="{5DD61C20-A6A1-6F4C-B6E2-BEE27445FB7D}"/>
              </a:ext>
            </a:extLst>
          </p:cNvPr>
          <p:cNvSpPr>
            <a:spLocks noGrp="1"/>
          </p:cNvSpPr>
          <p:nvPr>
            <p:ph type="subTitle" idx="1" hasCustomPrompt="1"/>
          </p:nvPr>
        </p:nvSpPr>
        <p:spPr>
          <a:xfrm>
            <a:off x="503645" y="5044033"/>
            <a:ext cx="7654835" cy="422047"/>
          </a:xfrm>
          <a:prstGeom prst="rect">
            <a:avLst/>
          </a:prstGeom>
        </p:spPr>
        <p:txBody>
          <a:bodyPr anchor="t">
            <a:normAutofit/>
          </a:bodyPr>
          <a:lstStyle>
            <a:lvl1pPr marL="0" indent="0" algn="l">
              <a:buNone/>
              <a:defRPr lang="en-US" sz="2300" b="1"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sp>
        <p:nvSpPr>
          <p:cNvPr id="14" name="Subtitle 2">
            <a:extLst>
              <a:ext uri="{FF2B5EF4-FFF2-40B4-BE49-F238E27FC236}">
                <a16:creationId xmlns:a16="http://schemas.microsoft.com/office/drawing/2014/main" id="{BFA84954-12D9-E046-9722-0C6D198CD414}"/>
              </a:ext>
            </a:extLst>
          </p:cNvPr>
          <p:cNvSpPr txBox="1">
            <a:spLocks/>
          </p:cNvSpPr>
          <p:nvPr userDrawn="1"/>
        </p:nvSpPr>
        <p:spPr>
          <a:xfrm>
            <a:off x="4091510" y="634998"/>
            <a:ext cx="7654835" cy="4220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200" b="1" kern="1200"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b="0" dirty="0">
                <a:solidFill>
                  <a:srgbClr val="00205B"/>
                </a:solidFill>
              </a:rPr>
              <a:t>Event title/location if applicable</a:t>
            </a:r>
          </a:p>
        </p:txBody>
      </p:sp>
      <p:sp>
        <p:nvSpPr>
          <p:cNvPr id="22" name="Text Placeholder 21">
            <a:extLst>
              <a:ext uri="{FF2B5EF4-FFF2-40B4-BE49-F238E27FC236}">
                <a16:creationId xmlns:a16="http://schemas.microsoft.com/office/drawing/2014/main" id="{0AC367EA-F526-B84C-81D7-C1B52EF5C593}"/>
              </a:ext>
            </a:extLst>
          </p:cNvPr>
          <p:cNvSpPr>
            <a:spLocks noGrp="1"/>
          </p:cNvSpPr>
          <p:nvPr>
            <p:ph type="body" sz="quarter" idx="10" hasCustomPrompt="1"/>
          </p:nvPr>
        </p:nvSpPr>
        <p:spPr>
          <a:xfrm>
            <a:off x="503645" y="5505909"/>
            <a:ext cx="7654834" cy="422275"/>
          </a:xfrm>
          <a:prstGeom prst="rect">
            <a:avLst/>
          </a:prstGeom>
        </p:spPr>
        <p:txBody>
          <a:bodyPr anchor="t"/>
          <a:lstStyle>
            <a:lvl1pPr marL="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Contact information</a:t>
            </a:r>
          </a:p>
        </p:txBody>
      </p:sp>
      <p:sp>
        <p:nvSpPr>
          <p:cNvPr id="8" name="Rectangle 7">
            <a:extLst>
              <a:ext uri="{FF2B5EF4-FFF2-40B4-BE49-F238E27FC236}">
                <a16:creationId xmlns:a16="http://schemas.microsoft.com/office/drawing/2014/main" id="{12FE5674-F9C6-584C-B42D-BD2489A20572}"/>
              </a:ext>
            </a:extLst>
          </p:cNvPr>
          <p:cNvSpPr/>
          <p:nvPr userDrawn="1"/>
        </p:nvSpPr>
        <p:spPr>
          <a:xfrm>
            <a:off x="0" y="1"/>
            <a:ext cx="12192000" cy="57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8065B0FC-B56C-CA4D-B024-BE9F91F11F28}"/>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90797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126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0" y="6477001"/>
            <a:ext cx="1271502"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203960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DED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884446"/>
            <a:ext cx="10627417" cy="1032279"/>
          </a:xfrm>
          <a:prstGeom prst="rect">
            <a:avLst/>
          </a:prstGeom>
        </p:spPr>
        <p:txBody>
          <a:bodyPr anchor="t">
            <a:normAutofit/>
          </a:bodyPr>
          <a:lstStyle>
            <a:lvl1pPr algn="l">
              <a:defRPr lang="en-US" sz="3400" smtClean="0">
                <a:solidFill>
                  <a:srgbClr val="007EB4"/>
                </a:solidFill>
                <a:effectLst/>
                <a:latin typeface="Georgia" panose="02040502050405020303" pitchFamily="18" charset="0"/>
              </a:defRPr>
            </a:lvl1pPr>
          </a:lstStyle>
          <a:p>
            <a:r>
              <a:rPr lang="en-US" dirty="0"/>
              <a:t>Today’s Agenda Title</a:t>
            </a:r>
          </a:p>
        </p:txBody>
      </p:sp>
      <p:sp>
        <p:nvSpPr>
          <p:cNvPr id="5" name="Text Placeholder 4">
            <a:extLst>
              <a:ext uri="{FF2B5EF4-FFF2-40B4-BE49-F238E27FC236}">
                <a16:creationId xmlns:a16="http://schemas.microsoft.com/office/drawing/2014/main" id="{79C16DA2-C28B-964B-B936-68812D60CDC4}"/>
              </a:ext>
            </a:extLst>
          </p:cNvPr>
          <p:cNvSpPr>
            <a:spLocks noGrp="1"/>
          </p:cNvSpPr>
          <p:nvPr>
            <p:ph type="body" sz="quarter" idx="10"/>
          </p:nvPr>
        </p:nvSpPr>
        <p:spPr>
          <a:xfrm>
            <a:off x="503238" y="2074987"/>
            <a:ext cx="10627417" cy="4510451"/>
          </a:xfrm>
          <a:prstGeom prst="rect">
            <a:avLst/>
          </a:prstGeom>
        </p:spPr>
        <p:txBody>
          <a:bodyPr/>
          <a:lstStyle>
            <a:lvl1pPr marL="457200" indent="-457200">
              <a:buFont typeface="+mj-lt"/>
              <a:buAutoNum type="arabicPeriod"/>
              <a:defRPr sz="23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914400" indent="-457200">
              <a:buFont typeface="+mj-lt"/>
              <a:buAutoNum type="arabicPeriod"/>
              <a:defRPr sz="20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marL="1257300" indent="-342900">
              <a:buFont typeface="+mj-lt"/>
              <a:buAutoNum type="arabicPeriod"/>
              <a:defRPr sz="18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DBB5BD59-51FD-EB40-BB65-571CB11723BB}"/>
              </a:ext>
            </a:extLst>
          </p:cNvPr>
          <p:cNvSpPr/>
          <p:nvPr userDrawn="1"/>
        </p:nvSpPr>
        <p:spPr>
          <a:xfrm>
            <a:off x="0" y="1"/>
            <a:ext cx="12192000" cy="57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FED78696-DAE6-3F46-94C3-566426454F57}"/>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37922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007EB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3267159"/>
            <a:ext cx="7654835" cy="2941003"/>
          </a:xfrm>
          <a:prstGeom prst="rect">
            <a:avLst/>
          </a:prstGeom>
        </p:spPr>
        <p:txBody>
          <a:bodyPr anchor="t">
            <a:normAutofit/>
          </a:bodyPr>
          <a:lstStyle>
            <a:lvl1pPr algn="l">
              <a:defRPr lang="en-US" sz="4000" smtClean="0">
                <a:solidFill>
                  <a:schemeClr val="bg1"/>
                </a:solidFill>
                <a:effectLst/>
                <a:latin typeface="Georgia" panose="02040502050405020303" pitchFamily="18" charset="0"/>
              </a:defRPr>
            </a:lvl1pPr>
          </a:lstStyle>
          <a:p>
            <a:r>
              <a:rPr lang="en-US" dirty="0"/>
              <a:t>Section Title</a:t>
            </a:r>
          </a:p>
        </p:txBody>
      </p:sp>
      <p:sp>
        <p:nvSpPr>
          <p:cNvPr id="3" name="Subtitle 2">
            <a:extLst>
              <a:ext uri="{FF2B5EF4-FFF2-40B4-BE49-F238E27FC236}">
                <a16:creationId xmlns:a16="http://schemas.microsoft.com/office/drawing/2014/main" id="{5DD61C20-A6A1-6F4C-B6E2-BEE27445FB7D}"/>
              </a:ext>
            </a:extLst>
          </p:cNvPr>
          <p:cNvSpPr>
            <a:spLocks noGrp="1"/>
          </p:cNvSpPr>
          <p:nvPr>
            <p:ph type="subTitle" idx="1" hasCustomPrompt="1"/>
          </p:nvPr>
        </p:nvSpPr>
        <p:spPr>
          <a:xfrm>
            <a:off x="503645" y="2346578"/>
            <a:ext cx="7654835" cy="422047"/>
          </a:xfrm>
          <a:prstGeom prst="rect">
            <a:avLst/>
          </a:prstGeom>
        </p:spPr>
        <p:txBody>
          <a:bodyPr anchor="t">
            <a:normAutofit/>
          </a:bodyPr>
          <a:lstStyle>
            <a:lvl1pPr marL="0" indent="0" algn="l">
              <a:buNone/>
              <a:defRPr lang="en-US" sz="1800" b="0"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PART 1</a:t>
            </a:r>
          </a:p>
        </p:txBody>
      </p:sp>
      <p:sp>
        <p:nvSpPr>
          <p:cNvPr id="9" name="Rectangle 8">
            <a:extLst>
              <a:ext uri="{FF2B5EF4-FFF2-40B4-BE49-F238E27FC236}">
                <a16:creationId xmlns:a16="http://schemas.microsoft.com/office/drawing/2014/main" id="{5277B75A-3604-734F-95CE-D2A9FC2779BB}"/>
              </a:ext>
            </a:extLst>
          </p:cNvPr>
          <p:cNvSpPr/>
          <p:nvPr userDrawn="1"/>
        </p:nvSpPr>
        <p:spPr>
          <a:xfrm>
            <a:off x="0" y="1"/>
            <a:ext cx="12192000" cy="57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69678E0E-B330-FB4C-A4DC-1C11306F7F62}"/>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26796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Frame Photo, Question or Statement">
    <p:bg>
      <p:bgPr>
        <a:solidFill>
          <a:srgbClr val="63666A"/>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F10652C-6B8C-9E46-B805-CABAE028D9A4}"/>
              </a:ext>
            </a:extLst>
          </p:cNvPr>
          <p:cNvSpPr>
            <a:spLocks noGrp="1"/>
          </p:cNvSpPr>
          <p:nvPr>
            <p:ph type="pic" sz="quarter" idx="10" hasCustomPrompt="1"/>
          </p:nvPr>
        </p:nvSpPr>
        <p:spPr>
          <a:xfrm>
            <a:off x="0" y="467361"/>
            <a:ext cx="12192000" cy="6390639"/>
          </a:xfrm>
          <a:prstGeom prst="rect">
            <a:avLst/>
          </a:prstGeom>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989952"/>
            <a:ext cx="5592355" cy="2941003"/>
          </a:xfrm>
          <a:prstGeom prst="rect">
            <a:avLst/>
          </a:prstGeom>
        </p:spPr>
        <p:txBody>
          <a:bodyPr anchor="t">
            <a:normAutofit/>
          </a:bodyPr>
          <a:lstStyle>
            <a:lvl1pPr algn="l">
              <a:defRPr lang="en-US" sz="3200" smtClean="0">
                <a:solidFill>
                  <a:schemeClr val="bg1"/>
                </a:solidFill>
                <a:effectLst/>
                <a:latin typeface="Georgia" panose="02040502050405020303" pitchFamily="18" charset="0"/>
              </a:defRPr>
            </a:lvl1pPr>
          </a:lstStyle>
          <a:p>
            <a:r>
              <a:rPr lang="en-US" dirty="0"/>
              <a:t>Question, Statement, or Main Point.</a:t>
            </a:r>
            <a:br>
              <a:rPr lang="en-US" dirty="0"/>
            </a:br>
            <a:br>
              <a:rPr lang="en-US" dirty="0"/>
            </a:br>
            <a:r>
              <a:rPr lang="en-US" dirty="0"/>
              <a:t>(Accompanied by a full frame photo or this color background)</a:t>
            </a:r>
          </a:p>
        </p:txBody>
      </p:sp>
      <p:sp>
        <p:nvSpPr>
          <p:cNvPr id="6" name="Rectangle 5">
            <a:extLst>
              <a:ext uri="{FF2B5EF4-FFF2-40B4-BE49-F238E27FC236}">
                <a16:creationId xmlns:a16="http://schemas.microsoft.com/office/drawing/2014/main" id="{19999514-A3FF-C24D-A49E-8F7F2D8F3504}"/>
              </a:ext>
            </a:extLst>
          </p:cNvPr>
          <p:cNvSpPr/>
          <p:nvPr userDrawn="1"/>
        </p:nvSpPr>
        <p:spPr>
          <a:xfrm>
            <a:off x="0" y="1"/>
            <a:ext cx="12192000" cy="57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1D1A1CB3-B72D-E94F-9EFE-81ADA203B4B3}"/>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206829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A7B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1591408"/>
            <a:ext cx="8350209" cy="2984671"/>
          </a:xfrm>
          <a:prstGeom prst="rect">
            <a:avLst/>
          </a:prstGeom>
        </p:spPr>
        <p:txBody>
          <a:bodyPr anchor="t">
            <a:normAutofit/>
          </a:bodyPr>
          <a:lstStyle>
            <a:lvl1pPr algn="l">
              <a:defRPr lang="en-US" sz="3400" smtClean="0">
                <a:solidFill>
                  <a:schemeClr val="bg1"/>
                </a:solidFill>
                <a:effectLst/>
                <a:latin typeface="Georgia" panose="02040502050405020303" pitchFamily="18" charset="0"/>
              </a:defRPr>
            </a:lvl1pPr>
          </a:lstStyle>
          <a:p>
            <a:r>
              <a:rPr lang="en-US" dirty="0"/>
              <a:t>Quote.</a:t>
            </a:r>
          </a:p>
        </p:txBody>
      </p:sp>
      <p:sp>
        <p:nvSpPr>
          <p:cNvPr id="3" name="Subtitle 2">
            <a:extLst>
              <a:ext uri="{FF2B5EF4-FFF2-40B4-BE49-F238E27FC236}">
                <a16:creationId xmlns:a16="http://schemas.microsoft.com/office/drawing/2014/main" id="{5DD61C20-A6A1-6F4C-B6E2-BEE27445FB7D}"/>
              </a:ext>
            </a:extLst>
          </p:cNvPr>
          <p:cNvSpPr>
            <a:spLocks noGrp="1"/>
          </p:cNvSpPr>
          <p:nvPr>
            <p:ph type="subTitle" idx="1" hasCustomPrompt="1"/>
          </p:nvPr>
        </p:nvSpPr>
        <p:spPr>
          <a:xfrm>
            <a:off x="503645" y="5458608"/>
            <a:ext cx="8350209" cy="422047"/>
          </a:xfrm>
          <a:prstGeom prst="rect">
            <a:avLst/>
          </a:prstGeom>
        </p:spPr>
        <p:txBody>
          <a:bodyPr anchor="t">
            <a:normAutofit/>
          </a:bodyPr>
          <a:lstStyle>
            <a:lvl1pPr marL="0" indent="0" algn="l">
              <a:buNone/>
              <a:defRPr lang="en-US" sz="2000" b="1"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sp>
        <p:nvSpPr>
          <p:cNvPr id="6" name="Title 1">
            <a:extLst>
              <a:ext uri="{FF2B5EF4-FFF2-40B4-BE49-F238E27FC236}">
                <a16:creationId xmlns:a16="http://schemas.microsoft.com/office/drawing/2014/main" id="{0557C8D2-0D91-2249-869D-C7E51BCC003C}"/>
              </a:ext>
            </a:extLst>
          </p:cNvPr>
          <p:cNvSpPr txBox="1">
            <a:spLocks/>
          </p:cNvSpPr>
          <p:nvPr userDrawn="1"/>
        </p:nvSpPr>
        <p:spPr>
          <a:xfrm>
            <a:off x="468477" y="759146"/>
            <a:ext cx="7654835" cy="841055"/>
          </a:xfrm>
          <a:prstGeom prst="rect">
            <a:avLst/>
          </a:prstGeom>
        </p:spPr>
        <p:txBody>
          <a:bodyPr anchor="t">
            <a:noAutofit/>
          </a:bodyPr>
          <a:lstStyle>
            <a:lvl1pPr algn="l" defTabSz="914400" rtl="0" eaLnBrk="1" latinLnBrk="0" hangingPunct="1">
              <a:lnSpc>
                <a:spcPct val="90000"/>
              </a:lnSpc>
              <a:spcBef>
                <a:spcPct val="0"/>
              </a:spcBef>
              <a:buNone/>
              <a:defRPr lang="en-US" sz="3800" kern="1200" smtClean="0">
                <a:solidFill>
                  <a:schemeClr val="bg1"/>
                </a:solidFill>
                <a:effectLst/>
                <a:latin typeface="Georgia" panose="02040502050405020303" pitchFamily="18" charset="0"/>
                <a:ea typeface="+mj-ea"/>
                <a:cs typeface="+mj-cs"/>
              </a:defRPr>
            </a:lvl1pPr>
          </a:lstStyle>
          <a:p>
            <a:r>
              <a:rPr lang="en-US" sz="14000" dirty="0">
                <a:solidFill>
                  <a:schemeClr val="bg1">
                    <a:alpha val="35000"/>
                  </a:schemeClr>
                </a:solidFill>
              </a:rPr>
              <a:t>“</a:t>
            </a:r>
          </a:p>
        </p:txBody>
      </p:sp>
      <p:sp>
        <p:nvSpPr>
          <p:cNvPr id="7" name="Title 1">
            <a:extLst>
              <a:ext uri="{FF2B5EF4-FFF2-40B4-BE49-F238E27FC236}">
                <a16:creationId xmlns:a16="http://schemas.microsoft.com/office/drawing/2014/main" id="{82FEAC9B-71AC-1844-A3E9-400FCBB17360}"/>
              </a:ext>
            </a:extLst>
          </p:cNvPr>
          <p:cNvSpPr txBox="1">
            <a:spLocks/>
          </p:cNvSpPr>
          <p:nvPr userDrawn="1"/>
        </p:nvSpPr>
        <p:spPr>
          <a:xfrm>
            <a:off x="468477" y="4355199"/>
            <a:ext cx="7654835" cy="841055"/>
          </a:xfrm>
          <a:prstGeom prst="rect">
            <a:avLst/>
          </a:prstGeom>
        </p:spPr>
        <p:txBody>
          <a:bodyPr anchor="t">
            <a:noAutofit/>
          </a:bodyPr>
          <a:lstStyle>
            <a:lvl1pPr algn="l" defTabSz="914400" rtl="0" eaLnBrk="1" latinLnBrk="0" hangingPunct="1">
              <a:lnSpc>
                <a:spcPct val="90000"/>
              </a:lnSpc>
              <a:spcBef>
                <a:spcPct val="0"/>
              </a:spcBef>
              <a:buNone/>
              <a:defRPr lang="en-US" sz="3800" kern="1200" smtClean="0">
                <a:solidFill>
                  <a:schemeClr val="bg1"/>
                </a:solidFill>
                <a:effectLst/>
                <a:latin typeface="Georgia" panose="02040502050405020303" pitchFamily="18" charset="0"/>
                <a:ea typeface="+mj-ea"/>
                <a:cs typeface="+mj-cs"/>
              </a:defRPr>
            </a:lvl1pPr>
          </a:lstStyle>
          <a:p>
            <a:r>
              <a:rPr lang="en-US" sz="14000" dirty="0">
                <a:solidFill>
                  <a:schemeClr val="bg1">
                    <a:alpha val="35000"/>
                  </a:schemeClr>
                </a:solidFill>
              </a:rPr>
              <a:t>”</a:t>
            </a:r>
          </a:p>
        </p:txBody>
      </p:sp>
      <p:sp>
        <p:nvSpPr>
          <p:cNvPr id="5" name="Text Placeholder 4">
            <a:extLst>
              <a:ext uri="{FF2B5EF4-FFF2-40B4-BE49-F238E27FC236}">
                <a16:creationId xmlns:a16="http://schemas.microsoft.com/office/drawing/2014/main" id="{5F8BFBB2-5873-504A-A7EE-E9A60BF51A84}"/>
              </a:ext>
            </a:extLst>
          </p:cNvPr>
          <p:cNvSpPr>
            <a:spLocks noGrp="1"/>
          </p:cNvSpPr>
          <p:nvPr>
            <p:ph type="body" sz="quarter" idx="10" hasCustomPrompt="1"/>
          </p:nvPr>
        </p:nvSpPr>
        <p:spPr>
          <a:xfrm>
            <a:off x="503238" y="5892287"/>
            <a:ext cx="8350307" cy="398463"/>
          </a:xfrm>
          <a:prstGeom prst="rect">
            <a:avLst/>
          </a:prstGeom>
        </p:spPr>
        <p:txBody>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Occupation/Attribution</a:t>
            </a:r>
          </a:p>
        </p:txBody>
      </p:sp>
      <p:sp>
        <p:nvSpPr>
          <p:cNvPr id="9" name="Rectangle 8">
            <a:extLst>
              <a:ext uri="{FF2B5EF4-FFF2-40B4-BE49-F238E27FC236}">
                <a16:creationId xmlns:a16="http://schemas.microsoft.com/office/drawing/2014/main" id="{054D375B-F521-E040-A675-E0C93B5D9E2D}"/>
              </a:ext>
            </a:extLst>
          </p:cNvPr>
          <p:cNvSpPr/>
          <p:nvPr userDrawn="1"/>
        </p:nvSpPr>
        <p:spPr>
          <a:xfrm>
            <a:off x="0" y="1"/>
            <a:ext cx="12192000" cy="57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3CF1FC95-FA09-2D49-9119-A499DB454243}"/>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375449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571934"/>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884446"/>
            <a:ext cx="10627417" cy="1032279"/>
          </a:xfrm>
          <a:prstGeom prst="rect">
            <a:avLst/>
          </a:prstGeom>
        </p:spPr>
        <p:txBody>
          <a:bodyPr anchor="t">
            <a:normAutofit/>
          </a:bodyPr>
          <a:lstStyle>
            <a:lvl1pPr algn="l">
              <a:defRPr lang="en-US" sz="3400" smtClean="0">
                <a:solidFill>
                  <a:srgbClr val="007EB4"/>
                </a:solidFill>
                <a:effectLst/>
                <a:latin typeface="Georgia" panose="02040502050405020303" pitchFamily="18" charset="0"/>
              </a:defRPr>
            </a:lvl1pPr>
          </a:lstStyle>
          <a:p>
            <a:r>
              <a:rPr lang="en-US" dirty="0"/>
              <a:t>Slide Title</a:t>
            </a:r>
          </a:p>
        </p:txBody>
      </p:sp>
      <p:sp>
        <p:nvSpPr>
          <p:cNvPr id="5" name="Text Placeholder 4">
            <a:extLst>
              <a:ext uri="{FF2B5EF4-FFF2-40B4-BE49-F238E27FC236}">
                <a16:creationId xmlns:a16="http://schemas.microsoft.com/office/drawing/2014/main" id="{79C16DA2-C28B-964B-B936-68812D60CDC4}"/>
              </a:ext>
            </a:extLst>
          </p:cNvPr>
          <p:cNvSpPr>
            <a:spLocks noGrp="1"/>
          </p:cNvSpPr>
          <p:nvPr>
            <p:ph type="body" sz="quarter" idx="10"/>
          </p:nvPr>
        </p:nvSpPr>
        <p:spPr>
          <a:xfrm>
            <a:off x="503238" y="2074987"/>
            <a:ext cx="10627417" cy="4510451"/>
          </a:xfrm>
          <a:prstGeom prst="rect">
            <a:avLst/>
          </a:prstGeom>
        </p:spPr>
        <p:txBody>
          <a:bodyPr/>
          <a:lstStyle>
            <a:lvl1pPr>
              <a:defRPr sz="23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a:defRPr sz="20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8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sign&#10;&#10;Description automatically generated">
            <a:extLst>
              <a:ext uri="{FF2B5EF4-FFF2-40B4-BE49-F238E27FC236}">
                <a16:creationId xmlns:a16="http://schemas.microsoft.com/office/drawing/2014/main" id="{E679831E-3808-AB41-B084-FFA48DF2D873}"/>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267765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tensiv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6" y="884446"/>
            <a:ext cx="3621430" cy="1032279"/>
          </a:xfrm>
          <a:prstGeom prst="rect">
            <a:avLst/>
          </a:prstGeom>
        </p:spPr>
        <p:txBody>
          <a:bodyPr anchor="t">
            <a:normAutofit/>
          </a:bodyPr>
          <a:lstStyle>
            <a:lvl1pPr algn="l">
              <a:defRPr lang="en-US" sz="3400" smtClean="0">
                <a:solidFill>
                  <a:srgbClr val="007EB4"/>
                </a:solidFill>
                <a:effectLst/>
                <a:latin typeface="Georgia" panose="02040502050405020303" pitchFamily="18" charset="0"/>
              </a:defRPr>
            </a:lvl1pPr>
          </a:lstStyle>
          <a:p>
            <a:r>
              <a:rPr lang="en-US" dirty="0"/>
              <a:t>Slide Title</a:t>
            </a:r>
          </a:p>
        </p:txBody>
      </p:sp>
      <p:sp>
        <p:nvSpPr>
          <p:cNvPr id="5" name="Text Placeholder 4">
            <a:extLst>
              <a:ext uri="{FF2B5EF4-FFF2-40B4-BE49-F238E27FC236}">
                <a16:creationId xmlns:a16="http://schemas.microsoft.com/office/drawing/2014/main" id="{79C16DA2-C28B-964B-B936-68812D60CDC4}"/>
              </a:ext>
            </a:extLst>
          </p:cNvPr>
          <p:cNvSpPr>
            <a:spLocks noGrp="1"/>
          </p:cNvSpPr>
          <p:nvPr>
            <p:ph type="body" sz="quarter" idx="10" hasCustomPrompt="1"/>
          </p:nvPr>
        </p:nvSpPr>
        <p:spPr>
          <a:xfrm>
            <a:off x="503239" y="2074987"/>
            <a:ext cx="3621430" cy="4510451"/>
          </a:xfrm>
          <a:prstGeom prst="rect">
            <a:avLst/>
          </a:prstGeom>
        </p:spPr>
        <p:txBody>
          <a:bodyPr/>
          <a:lstStyle>
            <a:lvl1pPr marL="0" indent="0">
              <a:buNone/>
              <a:defRPr sz="21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Slide Description</a:t>
            </a:r>
          </a:p>
        </p:txBody>
      </p:sp>
      <p:sp>
        <p:nvSpPr>
          <p:cNvPr id="6" name="Text Placeholder 4">
            <a:extLst>
              <a:ext uri="{FF2B5EF4-FFF2-40B4-BE49-F238E27FC236}">
                <a16:creationId xmlns:a16="http://schemas.microsoft.com/office/drawing/2014/main" id="{0A616B52-5374-8B46-B7D2-FC5C59EF480E}"/>
              </a:ext>
            </a:extLst>
          </p:cNvPr>
          <p:cNvSpPr>
            <a:spLocks noGrp="1"/>
          </p:cNvSpPr>
          <p:nvPr>
            <p:ph type="body" sz="quarter" idx="11"/>
          </p:nvPr>
        </p:nvSpPr>
        <p:spPr>
          <a:xfrm>
            <a:off x="4483180" y="884447"/>
            <a:ext cx="7205173" cy="5700992"/>
          </a:xfrm>
          <a:prstGeom prst="rect">
            <a:avLst/>
          </a:prstGeom>
        </p:spPr>
        <p:txBody>
          <a:bodyPr/>
          <a:lstStyle>
            <a:lvl1pPr>
              <a:defRPr sz="23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a:defRPr sz="20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8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7EAAAB3-8175-3D46-B06E-5AEA692A24FD}"/>
              </a:ext>
            </a:extLst>
          </p:cNvPr>
          <p:cNvSpPr/>
          <p:nvPr userDrawn="1"/>
        </p:nvSpPr>
        <p:spPr>
          <a:xfrm>
            <a:off x="0" y="1"/>
            <a:ext cx="12192000" cy="571934"/>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sign&#10;&#10;Description automatically generated">
            <a:extLst>
              <a:ext uri="{FF2B5EF4-FFF2-40B4-BE49-F238E27FC236}">
                <a16:creationId xmlns:a16="http://schemas.microsoft.com/office/drawing/2014/main" id="{D0EFDB0E-2682-114A-A9B2-45C4E90175DD}"/>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745240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Chart/Graph with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6" y="884446"/>
            <a:ext cx="4024800" cy="1032279"/>
          </a:xfrm>
          <a:prstGeom prst="rect">
            <a:avLst/>
          </a:prstGeom>
        </p:spPr>
        <p:txBody>
          <a:bodyPr anchor="t">
            <a:normAutofit/>
          </a:bodyPr>
          <a:lstStyle>
            <a:lvl1pPr algn="l">
              <a:defRPr lang="en-US" sz="3400" smtClean="0">
                <a:solidFill>
                  <a:srgbClr val="007EB4"/>
                </a:solidFill>
                <a:effectLst/>
                <a:latin typeface="Georgia" panose="02040502050405020303" pitchFamily="18" charset="0"/>
              </a:defRPr>
            </a:lvl1pPr>
          </a:lstStyle>
          <a:p>
            <a:r>
              <a:rPr lang="en-US" dirty="0"/>
              <a:t>Slide/Chart Title</a:t>
            </a:r>
          </a:p>
        </p:txBody>
      </p:sp>
      <p:sp>
        <p:nvSpPr>
          <p:cNvPr id="5" name="Text Placeholder 4">
            <a:extLst>
              <a:ext uri="{FF2B5EF4-FFF2-40B4-BE49-F238E27FC236}">
                <a16:creationId xmlns:a16="http://schemas.microsoft.com/office/drawing/2014/main" id="{79C16DA2-C28B-964B-B936-68812D60CDC4}"/>
              </a:ext>
            </a:extLst>
          </p:cNvPr>
          <p:cNvSpPr>
            <a:spLocks noGrp="1"/>
          </p:cNvSpPr>
          <p:nvPr>
            <p:ph type="body" sz="quarter" idx="10"/>
          </p:nvPr>
        </p:nvSpPr>
        <p:spPr>
          <a:xfrm>
            <a:off x="503239" y="2074988"/>
            <a:ext cx="4024800" cy="4431068"/>
          </a:xfrm>
          <a:prstGeom prst="rect">
            <a:avLst/>
          </a:prstGeom>
        </p:spPr>
        <p:txBody>
          <a:bodyPr/>
          <a:lstStyle>
            <a:lvl1pPr>
              <a:defRPr sz="21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Content Placeholder 9">
            <a:extLst>
              <a:ext uri="{FF2B5EF4-FFF2-40B4-BE49-F238E27FC236}">
                <a16:creationId xmlns:a16="http://schemas.microsoft.com/office/drawing/2014/main" id="{FF23D947-3380-1746-BDC9-09B8575E8D27}"/>
              </a:ext>
            </a:extLst>
          </p:cNvPr>
          <p:cNvSpPr>
            <a:spLocks noGrp="1"/>
          </p:cNvSpPr>
          <p:nvPr>
            <p:ph sz="quarter" idx="11" hasCustomPrompt="1"/>
          </p:nvPr>
        </p:nvSpPr>
        <p:spPr>
          <a:xfrm>
            <a:off x="5061526" y="571935"/>
            <a:ext cx="7130473" cy="6286064"/>
          </a:xfrm>
          <a:prstGeom prst="rect">
            <a:avLst/>
          </a:prstGeom>
        </p:spPr>
        <p:txBody>
          <a:bodyPr/>
          <a:lstStyle>
            <a:lvl1pPr marL="0" indent="0">
              <a:buNone/>
              <a:defRPr/>
            </a:lvl1pPr>
          </a:lstStyle>
          <a:p>
            <a:pPr lvl="0"/>
            <a:r>
              <a:rPr lang="en-US" dirty="0"/>
              <a:t> </a:t>
            </a:r>
          </a:p>
        </p:txBody>
      </p:sp>
      <p:sp>
        <p:nvSpPr>
          <p:cNvPr id="7" name="Rectangle 6">
            <a:extLst>
              <a:ext uri="{FF2B5EF4-FFF2-40B4-BE49-F238E27FC236}">
                <a16:creationId xmlns:a16="http://schemas.microsoft.com/office/drawing/2014/main" id="{EC727BD2-70D3-2140-A695-B737CC474299}"/>
              </a:ext>
            </a:extLst>
          </p:cNvPr>
          <p:cNvSpPr/>
          <p:nvPr userDrawn="1"/>
        </p:nvSpPr>
        <p:spPr>
          <a:xfrm>
            <a:off x="0" y="1"/>
            <a:ext cx="12192000" cy="571934"/>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sign&#10;&#10;Description automatically generated">
            <a:extLst>
              <a:ext uri="{FF2B5EF4-FFF2-40B4-BE49-F238E27FC236}">
                <a16:creationId xmlns:a16="http://schemas.microsoft.com/office/drawing/2014/main" id="{8261D945-B142-654A-BAD1-B241D6D91A75}"/>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123218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Chart/Graph White Header">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C2C3B-39C1-524F-A28F-42E59C5A7921}"/>
              </a:ext>
            </a:extLst>
          </p:cNvPr>
          <p:cNvSpPr>
            <a:spLocks noGrp="1"/>
          </p:cNvSpPr>
          <p:nvPr>
            <p:ph sz="quarter" idx="10" hasCustomPrompt="1"/>
          </p:nvPr>
        </p:nvSpPr>
        <p:spPr>
          <a:xfrm>
            <a:off x="0" y="571935"/>
            <a:ext cx="12192000" cy="6286065"/>
          </a:xfrm>
          <a:prstGeom prst="rect">
            <a:avLst/>
          </a:prstGeom>
        </p:spPr>
        <p:txBody>
          <a:bodyPr/>
          <a:lstStyle>
            <a:lvl1pPr marL="0" indent="0">
              <a:buNone/>
              <a:defRPr/>
            </a:lvl1pPr>
          </a:lstStyle>
          <a:p>
            <a:pPr lvl="0"/>
            <a:r>
              <a:rPr lang="en-US" dirty="0"/>
              <a:t> </a:t>
            </a:r>
          </a:p>
        </p:txBody>
      </p:sp>
      <p:sp>
        <p:nvSpPr>
          <p:cNvPr id="5" name="Rectangle 4">
            <a:extLst>
              <a:ext uri="{FF2B5EF4-FFF2-40B4-BE49-F238E27FC236}">
                <a16:creationId xmlns:a16="http://schemas.microsoft.com/office/drawing/2014/main" id="{B1EA7349-EA97-444B-8DE0-E14D21A01E21}"/>
              </a:ext>
            </a:extLst>
          </p:cNvPr>
          <p:cNvSpPr/>
          <p:nvPr userDrawn="1"/>
        </p:nvSpPr>
        <p:spPr>
          <a:xfrm>
            <a:off x="0" y="1"/>
            <a:ext cx="12192000" cy="571934"/>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EF4B4DEE-A036-864D-B9F5-A977E97A7000}"/>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53610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47027"/>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9" r:id="rId3"/>
    <p:sldLayoutId id="2147483659" r:id="rId4"/>
    <p:sldLayoutId id="2147483660" r:id="rId5"/>
    <p:sldLayoutId id="2147483661" r:id="rId6"/>
    <p:sldLayoutId id="2147483671" r:id="rId7"/>
    <p:sldLayoutId id="2147483664" r:id="rId8"/>
    <p:sldLayoutId id="2147483663" r:id="rId9"/>
    <p:sldLayoutId id="2147483672" r:id="rId10"/>
    <p:sldLayoutId id="2147483666" r:id="rId11"/>
    <p:sldLayoutId id="2147483667" r:id="rId12"/>
    <p:sldLayoutId id="2147483668" r:id="rId13"/>
    <p:sldLayoutId id="2147483662" r:id="rId14"/>
    <p:sldLayoutId id="2147483665" r:id="rId15"/>
    <p:sldLayoutId id="214748367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B31C-927A-F94D-B836-2D52B192B4FE}"/>
              </a:ext>
            </a:extLst>
          </p:cNvPr>
          <p:cNvSpPr>
            <a:spLocks noGrp="1"/>
          </p:cNvSpPr>
          <p:nvPr>
            <p:ph type="ctrTitle"/>
          </p:nvPr>
        </p:nvSpPr>
        <p:spPr>
          <a:xfrm>
            <a:off x="503644" y="929816"/>
            <a:ext cx="7654835" cy="2941003"/>
          </a:xfrm>
        </p:spPr>
        <p:txBody>
          <a:bodyPr/>
          <a:lstStyle/>
          <a:p>
            <a:r>
              <a:rPr lang="en-US" dirty="0"/>
              <a:t>Perioperative Cardiac Risk Stratification</a:t>
            </a:r>
          </a:p>
        </p:txBody>
      </p:sp>
      <p:sp>
        <p:nvSpPr>
          <p:cNvPr id="3" name="Subtitle 2">
            <a:extLst>
              <a:ext uri="{FF2B5EF4-FFF2-40B4-BE49-F238E27FC236}">
                <a16:creationId xmlns:a16="http://schemas.microsoft.com/office/drawing/2014/main" id="{AFFFD81B-E063-9343-9E72-89F0FF77CE4C}"/>
              </a:ext>
            </a:extLst>
          </p:cNvPr>
          <p:cNvSpPr>
            <a:spLocks noGrp="1"/>
          </p:cNvSpPr>
          <p:nvPr>
            <p:ph type="subTitle" idx="1"/>
          </p:nvPr>
        </p:nvSpPr>
        <p:spPr/>
        <p:txBody>
          <a:bodyPr/>
          <a:lstStyle/>
          <a:p>
            <a:r>
              <a:rPr lang="en-US" dirty="0"/>
              <a:t>Sam Galvagno, DO, PhD, MBA, FCCM</a:t>
            </a:r>
          </a:p>
        </p:txBody>
      </p:sp>
      <p:sp>
        <p:nvSpPr>
          <p:cNvPr id="4" name="Text Placeholder 3">
            <a:extLst>
              <a:ext uri="{FF2B5EF4-FFF2-40B4-BE49-F238E27FC236}">
                <a16:creationId xmlns:a16="http://schemas.microsoft.com/office/drawing/2014/main" id="{F71663D1-2F9E-874E-8CED-824F94763727}"/>
              </a:ext>
            </a:extLst>
          </p:cNvPr>
          <p:cNvSpPr>
            <a:spLocks noGrp="1"/>
          </p:cNvSpPr>
          <p:nvPr>
            <p:ph type="body" sz="quarter" idx="10"/>
          </p:nvPr>
        </p:nvSpPr>
        <p:spPr/>
        <p:txBody>
          <a:bodyPr/>
          <a:lstStyle/>
          <a:p>
            <a:r>
              <a:rPr lang="en-US" dirty="0"/>
              <a:t>Professor and Chair</a:t>
            </a:r>
          </a:p>
          <a:p>
            <a:r>
              <a:rPr lang="en-US" dirty="0"/>
              <a:t>Department of Anesthesiology</a:t>
            </a:r>
          </a:p>
          <a:p>
            <a:r>
              <a:rPr lang="en-US" dirty="0"/>
              <a:t>University of Arizona College of Medicine-Phoenix</a:t>
            </a:r>
          </a:p>
        </p:txBody>
      </p:sp>
      <p:pic>
        <p:nvPicPr>
          <p:cNvPr id="6" name="Picture 2" descr="Logos - Master Logo | The University of Arizona College of Medicine –  Phoenix">
            <a:extLst>
              <a:ext uri="{FF2B5EF4-FFF2-40B4-BE49-F238E27FC236}">
                <a16:creationId xmlns:a16="http://schemas.microsoft.com/office/drawing/2014/main" id="{EE5B792F-FBC0-4844-C8DB-6A097A8A6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6828" y="1495359"/>
            <a:ext cx="2919097" cy="294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10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65A71-83FD-88BA-2970-EE9C58E1DFC8}"/>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Immediate threat to life or limb</a:t>
            </a:r>
          </a:p>
          <a:p>
            <a:pPr marL="342900" indent="-342900">
              <a:buFont typeface="Arial" panose="020B0604020202020204" pitchFamily="34" charset="0"/>
              <a:buChar char="•"/>
            </a:pPr>
            <a:r>
              <a:rPr lang="en-US" dirty="0"/>
              <a:t>No time for preoperative eval (&lt;2 h)</a:t>
            </a:r>
          </a:p>
        </p:txBody>
      </p:sp>
      <p:sp>
        <p:nvSpPr>
          <p:cNvPr id="3" name="Text Placeholder 2">
            <a:extLst>
              <a:ext uri="{FF2B5EF4-FFF2-40B4-BE49-F238E27FC236}">
                <a16:creationId xmlns:a16="http://schemas.microsoft.com/office/drawing/2014/main" id="{736D15F8-DFD9-4CB3-AB33-C34E37F1ED86}"/>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Threat to life or limb, but may have time for preop eval (2h-&lt;24 h)</a:t>
            </a:r>
          </a:p>
        </p:txBody>
      </p:sp>
      <p:sp>
        <p:nvSpPr>
          <p:cNvPr id="4" name="Text Placeholder 3">
            <a:extLst>
              <a:ext uri="{FF2B5EF4-FFF2-40B4-BE49-F238E27FC236}">
                <a16:creationId xmlns:a16="http://schemas.microsoft.com/office/drawing/2014/main" id="{7EC788C8-DBFE-719E-FEE6-1107CD03010E}"/>
              </a:ext>
            </a:extLst>
          </p:cNvPr>
          <p:cNvSpPr>
            <a:spLocks noGrp="1"/>
          </p:cNvSpPr>
          <p:nvPr>
            <p:ph type="body" sz="quarter" idx="12"/>
          </p:nvPr>
        </p:nvSpPr>
        <p:spPr>
          <a:xfrm>
            <a:off x="8484673" y="3622620"/>
            <a:ext cx="3127224" cy="2049598"/>
          </a:xfrm>
        </p:spPr>
        <p:txBody>
          <a:bodyPr/>
          <a:lstStyle/>
          <a:p>
            <a:pPr marL="342900" indent="-342900">
              <a:buFont typeface="Arial" panose="020B0604020202020204" pitchFamily="34" charset="0"/>
              <a:buChar char="•"/>
            </a:pPr>
            <a:r>
              <a:rPr lang="en-US" dirty="0"/>
              <a:t>May delay surgery up to 3 months to allow for preop eval </a:t>
            </a:r>
          </a:p>
        </p:txBody>
      </p:sp>
      <p:sp>
        <p:nvSpPr>
          <p:cNvPr id="5" name="Text Placeholder 4">
            <a:extLst>
              <a:ext uri="{FF2B5EF4-FFF2-40B4-BE49-F238E27FC236}">
                <a16:creationId xmlns:a16="http://schemas.microsoft.com/office/drawing/2014/main" id="{3BE91CF4-D005-7944-2C1E-E7F7FD8C7F2E}"/>
              </a:ext>
            </a:extLst>
          </p:cNvPr>
          <p:cNvSpPr>
            <a:spLocks noGrp="1"/>
          </p:cNvSpPr>
          <p:nvPr>
            <p:ph type="body" sz="quarter" idx="13"/>
          </p:nvPr>
        </p:nvSpPr>
        <p:spPr/>
        <p:txBody>
          <a:bodyPr/>
          <a:lstStyle/>
          <a:p>
            <a:pPr algn="ctr"/>
            <a:r>
              <a:rPr lang="en-US" b="1" dirty="0">
                <a:solidFill>
                  <a:srgbClr val="FF0000"/>
                </a:solidFill>
              </a:rPr>
              <a:t>Emergent</a:t>
            </a:r>
            <a:r>
              <a:rPr lang="en-US" dirty="0"/>
              <a:t>	</a:t>
            </a:r>
          </a:p>
        </p:txBody>
      </p:sp>
      <p:sp>
        <p:nvSpPr>
          <p:cNvPr id="6" name="Text Placeholder 5">
            <a:extLst>
              <a:ext uri="{FF2B5EF4-FFF2-40B4-BE49-F238E27FC236}">
                <a16:creationId xmlns:a16="http://schemas.microsoft.com/office/drawing/2014/main" id="{6EFA43D1-F20B-6837-554E-F243BA0A1C33}"/>
              </a:ext>
            </a:extLst>
          </p:cNvPr>
          <p:cNvSpPr>
            <a:spLocks noGrp="1"/>
          </p:cNvSpPr>
          <p:nvPr>
            <p:ph type="body" sz="quarter" idx="14"/>
          </p:nvPr>
        </p:nvSpPr>
        <p:spPr/>
        <p:txBody>
          <a:bodyPr/>
          <a:lstStyle/>
          <a:p>
            <a:pPr algn="ctr"/>
            <a:r>
              <a:rPr lang="en-US" b="1" dirty="0">
                <a:solidFill>
                  <a:schemeClr val="accent6"/>
                </a:solidFill>
              </a:rPr>
              <a:t>Urgent</a:t>
            </a:r>
          </a:p>
        </p:txBody>
      </p:sp>
      <p:sp>
        <p:nvSpPr>
          <p:cNvPr id="7" name="Text Placeholder 6">
            <a:extLst>
              <a:ext uri="{FF2B5EF4-FFF2-40B4-BE49-F238E27FC236}">
                <a16:creationId xmlns:a16="http://schemas.microsoft.com/office/drawing/2014/main" id="{C3A0D39D-2E3B-8FDA-D88E-C1432AF928EA}"/>
              </a:ext>
            </a:extLst>
          </p:cNvPr>
          <p:cNvSpPr>
            <a:spLocks noGrp="1"/>
          </p:cNvSpPr>
          <p:nvPr>
            <p:ph type="body" sz="quarter" idx="15"/>
          </p:nvPr>
        </p:nvSpPr>
        <p:spPr>
          <a:xfrm>
            <a:off x="8484597" y="1918059"/>
            <a:ext cx="3127375" cy="894436"/>
          </a:xfrm>
        </p:spPr>
        <p:txBody>
          <a:bodyPr/>
          <a:lstStyle/>
          <a:p>
            <a:pPr algn="ctr"/>
            <a:r>
              <a:rPr lang="en-US" b="1" dirty="0">
                <a:solidFill>
                  <a:schemeClr val="bg2">
                    <a:lumMod val="50000"/>
                  </a:schemeClr>
                </a:solidFill>
              </a:rPr>
              <a:t>Time-Sensitive</a:t>
            </a:r>
          </a:p>
        </p:txBody>
      </p:sp>
      <p:sp>
        <p:nvSpPr>
          <p:cNvPr id="8" name="TextBox 7">
            <a:extLst>
              <a:ext uri="{FF2B5EF4-FFF2-40B4-BE49-F238E27FC236}">
                <a16:creationId xmlns:a16="http://schemas.microsoft.com/office/drawing/2014/main" id="{FAD6EEA9-D7D6-FCD3-577A-9058D3C45AE1}"/>
              </a:ext>
            </a:extLst>
          </p:cNvPr>
          <p:cNvSpPr txBox="1"/>
          <p:nvPr/>
        </p:nvSpPr>
        <p:spPr>
          <a:xfrm>
            <a:off x="2011680" y="6306299"/>
            <a:ext cx="7772400" cy="369332"/>
          </a:xfrm>
          <a:prstGeom prst="rect">
            <a:avLst/>
          </a:prstGeom>
          <a:noFill/>
        </p:spPr>
        <p:txBody>
          <a:bodyPr wrap="square" rtlCol="0">
            <a:spAutoFit/>
          </a:bodyPr>
          <a:lstStyle/>
          <a:p>
            <a:pPr algn="ctr"/>
            <a:r>
              <a:rPr lang="en-US" dirty="0"/>
              <a:t>Thompson A. Circulation 2024.</a:t>
            </a:r>
          </a:p>
        </p:txBody>
      </p:sp>
      <p:sp>
        <p:nvSpPr>
          <p:cNvPr id="9" name="Title 1">
            <a:extLst>
              <a:ext uri="{FF2B5EF4-FFF2-40B4-BE49-F238E27FC236}">
                <a16:creationId xmlns:a16="http://schemas.microsoft.com/office/drawing/2014/main" id="{749E0907-1C09-EE25-DA08-047AEB5446D8}"/>
              </a:ext>
            </a:extLst>
          </p:cNvPr>
          <p:cNvSpPr txBox="1">
            <a:spLocks/>
          </p:cNvSpPr>
          <p:nvPr/>
        </p:nvSpPr>
        <p:spPr>
          <a:xfrm>
            <a:off x="503645" y="884446"/>
            <a:ext cx="10627417" cy="1032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solidFill>
                <a:latin typeface="Georgia" panose="02040502050405020303" pitchFamily="18" charset="0"/>
              </a:rPr>
              <a:t>Surgical Timing</a:t>
            </a:r>
          </a:p>
        </p:txBody>
      </p:sp>
    </p:spTree>
    <p:extLst>
      <p:ext uri="{BB962C8B-B14F-4D97-AF65-F5344CB8AC3E}">
        <p14:creationId xmlns:p14="http://schemas.microsoft.com/office/powerpoint/2010/main" val="69352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3495-9605-3F08-9E34-AB7FE6A97066}"/>
              </a:ext>
            </a:extLst>
          </p:cNvPr>
          <p:cNvSpPr>
            <a:spLocks noGrp="1"/>
          </p:cNvSpPr>
          <p:nvPr>
            <p:ph type="ctrTitle"/>
          </p:nvPr>
        </p:nvSpPr>
        <p:spPr/>
        <p:txBody>
          <a:bodyPr/>
          <a:lstStyle/>
          <a:p>
            <a:r>
              <a:rPr lang="en-US" dirty="0"/>
              <a:t>Patient Risk Factors</a:t>
            </a:r>
          </a:p>
        </p:txBody>
      </p:sp>
      <p:sp>
        <p:nvSpPr>
          <p:cNvPr id="3" name="Text Placeholder 2">
            <a:extLst>
              <a:ext uri="{FF2B5EF4-FFF2-40B4-BE49-F238E27FC236}">
                <a16:creationId xmlns:a16="http://schemas.microsoft.com/office/drawing/2014/main" id="{56B38842-4550-B551-BD9D-76FE8BA75E75}"/>
              </a:ext>
            </a:extLst>
          </p:cNvPr>
          <p:cNvSpPr>
            <a:spLocks noGrp="1"/>
          </p:cNvSpPr>
          <p:nvPr>
            <p:ph type="body" sz="quarter" idx="10"/>
          </p:nvPr>
        </p:nvSpPr>
        <p:spPr>
          <a:xfrm>
            <a:off x="503644" y="1727515"/>
            <a:ext cx="10627417" cy="4510451"/>
          </a:xfrm>
        </p:spPr>
        <p:txBody>
          <a:bodyPr/>
          <a:lstStyle/>
          <a:p>
            <a:pPr>
              <a:buFont typeface="Arial" panose="020B0604020202020204" pitchFamily="34" charset="0"/>
              <a:buChar char="•"/>
            </a:pPr>
            <a:r>
              <a:rPr lang="en-US" sz="2800" dirty="0">
                <a:solidFill>
                  <a:schemeClr val="tx2"/>
                </a:solidFill>
              </a:rPr>
              <a:t>Existing cardiovascular disease</a:t>
            </a:r>
          </a:p>
          <a:p>
            <a:pPr lvl="1">
              <a:buFont typeface="Arial" panose="020B0604020202020204" pitchFamily="34" charset="0"/>
              <a:buChar char="•"/>
            </a:pPr>
            <a:r>
              <a:rPr lang="en-US" sz="2800" dirty="0">
                <a:solidFill>
                  <a:schemeClr val="tx2"/>
                </a:solidFill>
              </a:rPr>
              <a:t>AMI &lt; 60 days</a:t>
            </a:r>
          </a:p>
          <a:p>
            <a:pPr lvl="1">
              <a:buFont typeface="Arial" panose="020B0604020202020204" pitchFamily="34" charset="0"/>
              <a:buChar char="•"/>
            </a:pPr>
            <a:r>
              <a:rPr lang="en-US" sz="2800" dirty="0">
                <a:solidFill>
                  <a:schemeClr val="tx2"/>
                </a:solidFill>
              </a:rPr>
              <a:t>Unstable angina</a:t>
            </a:r>
          </a:p>
          <a:p>
            <a:pPr lvl="1">
              <a:buFont typeface="Arial" panose="020B0604020202020204" pitchFamily="34" charset="0"/>
              <a:buChar char="•"/>
            </a:pPr>
            <a:r>
              <a:rPr lang="en-US" sz="2800" dirty="0">
                <a:solidFill>
                  <a:schemeClr val="tx2"/>
                </a:solidFill>
              </a:rPr>
              <a:t>Decompensated heart failure</a:t>
            </a:r>
          </a:p>
          <a:p>
            <a:pPr lvl="1">
              <a:buFont typeface="Arial" panose="020B0604020202020204" pitchFamily="34" charset="0"/>
              <a:buChar char="•"/>
            </a:pPr>
            <a:r>
              <a:rPr lang="en-US" sz="2800" dirty="0">
                <a:solidFill>
                  <a:schemeClr val="tx2"/>
                </a:solidFill>
              </a:rPr>
              <a:t>High-grade arrhythmias</a:t>
            </a:r>
          </a:p>
          <a:p>
            <a:pPr lvl="1">
              <a:buFont typeface="Arial" panose="020B0604020202020204" pitchFamily="34" charset="0"/>
              <a:buChar char="•"/>
            </a:pPr>
            <a:r>
              <a:rPr lang="en-US" sz="2800" dirty="0">
                <a:solidFill>
                  <a:schemeClr val="tx2"/>
                </a:solidFill>
              </a:rPr>
              <a:t>Hemodynamically impactful valve disease (e.g., AS)</a:t>
            </a:r>
          </a:p>
          <a:p>
            <a:pPr>
              <a:buFont typeface="Arial" panose="020B0604020202020204" pitchFamily="34" charset="0"/>
              <a:buChar char="•"/>
            </a:pPr>
            <a:r>
              <a:rPr lang="en-US" sz="2800" dirty="0">
                <a:solidFill>
                  <a:schemeClr val="tx2"/>
                </a:solidFill>
              </a:rPr>
              <a:t>Poor functional status</a:t>
            </a:r>
          </a:p>
          <a:p>
            <a:pPr>
              <a:buFont typeface="Arial" panose="020B0604020202020204" pitchFamily="34" charset="0"/>
              <a:buChar char="•"/>
            </a:pPr>
            <a:r>
              <a:rPr lang="en-US" sz="2800" dirty="0">
                <a:solidFill>
                  <a:schemeClr val="tx2"/>
                </a:solidFill>
              </a:rPr>
              <a:t>Older age</a:t>
            </a:r>
          </a:p>
          <a:p>
            <a:pPr>
              <a:buFont typeface="Arial" panose="020B0604020202020204" pitchFamily="34" charset="0"/>
              <a:buChar char="•"/>
            </a:pPr>
            <a:r>
              <a:rPr lang="en-US" sz="2800" dirty="0">
                <a:solidFill>
                  <a:schemeClr val="tx2"/>
                </a:solidFill>
              </a:rPr>
              <a:t>Diabetes</a:t>
            </a:r>
          </a:p>
          <a:p>
            <a:pPr>
              <a:buFont typeface="Arial" panose="020B0604020202020204" pitchFamily="34" charset="0"/>
              <a:buChar char="•"/>
            </a:pPr>
            <a:r>
              <a:rPr lang="en-US" sz="2800" dirty="0">
                <a:solidFill>
                  <a:schemeClr val="tx2"/>
                </a:solidFill>
              </a:rPr>
              <a:t>Renal dysfunction</a:t>
            </a:r>
          </a:p>
        </p:txBody>
      </p:sp>
      <p:sp>
        <p:nvSpPr>
          <p:cNvPr id="4" name="TextBox 3">
            <a:extLst>
              <a:ext uri="{FF2B5EF4-FFF2-40B4-BE49-F238E27FC236}">
                <a16:creationId xmlns:a16="http://schemas.microsoft.com/office/drawing/2014/main" id="{99BE712A-08F8-71FB-114C-7F68DA07FD0B}"/>
              </a:ext>
            </a:extLst>
          </p:cNvPr>
          <p:cNvSpPr txBox="1"/>
          <p:nvPr/>
        </p:nvSpPr>
        <p:spPr>
          <a:xfrm>
            <a:off x="6309360" y="5360803"/>
            <a:ext cx="5882640" cy="1754326"/>
          </a:xfrm>
          <a:prstGeom prst="rect">
            <a:avLst/>
          </a:prstGeom>
          <a:noFill/>
        </p:spPr>
        <p:txBody>
          <a:bodyPr wrap="square" rtlCol="0">
            <a:spAutoFit/>
          </a:bodyPr>
          <a:lstStyle/>
          <a:p>
            <a:pPr algn="r"/>
            <a:r>
              <a:rPr lang="en-US" dirty="0"/>
              <a:t>Kelly R. J Am Coll </a:t>
            </a:r>
            <a:r>
              <a:rPr lang="en-US" dirty="0" err="1"/>
              <a:t>Cardiol</a:t>
            </a:r>
            <a:r>
              <a:rPr lang="en-US" dirty="0"/>
              <a:t> 2002.</a:t>
            </a:r>
          </a:p>
          <a:p>
            <a:pPr algn="r"/>
            <a:r>
              <a:rPr lang="en-US" dirty="0" err="1"/>
              <a:t>Naesh</a:t>
            </a:r>
            <a:r>
              <a:rPr lang="en-US" dirty="0"/>
              <a:t> O. </a:t>
            </a:r>
            <a:r>
              <a:rPr lang="en-US" dirty="0" err="1"/>
              <a:t>Thromb</a:t>
            </a:r>
            <a:r>
              <a:rPr lang="en-US" dirty="0"/>
              <a:t> </a:t>
            </a:r>
            <a:r>
              <a:rPr lang="en-US" dirty="0" err="1"/>
              <a:t>Haemost</a:t>
            </a:r>
            <a:r>
              <a:rPr lang="en-US" dirty="0"/>
              <a:t> 1985.</a:t>
            </a:r>
          </a:p>
          <a:p>
            <a:pPr algn="r"/>
            <a:r>
              <a:rPr lang="en-US" dirty="0"/>
              <a:t>Duceppe E. Can J </a:t>
            </a:r>
            <a:r>
              <a:rPr lang="en-US" dirty="0" err="1"/>
              <a:t>Cardiol</a:t>
            </a:r>
            <a:r>
              <a:rPr lang="en-US" dirty="0"/>
              <a:t> 2017.</a:t>
            </a:r>
          </a:p>
          <a:p>
            <a:pPr algn="r"/>
            <a:r>
              <a:rPr lang="en-US" dirty="0"/>
              <a:t>Halvorsen S. </a:t>
            </a:r>
            <a:r>
              <a:rPr lang="en-US" dirty="0" err="1"/>
              <a:t>Eur</a:t>
            </a:r>
            <a:r>
              <a:rPr lang="en-US" dirty="0"/>
              <a:t> Heart J 2022.</a:t>
            </a:r>
          </a:p>
          <a:p>
            <a:pPr algn="r"/>
            <a:r>
              <a:rPr lang="en-US" dirty="0"/>
              <a:t>Hallqvist L. Br J </a:t>
            </a:r>
            <a:r>
              <a:rPr lang="en-US" dirty="0" err="1"/>
              <a:t>Anaesth</a:t>
            </a:r>
            <a:r>
              <a:rPr lang="en-US" dirty="0"/>
              <a:t> 2020. </a:t>
            </a:r>
          </a:p>
          <a:p>
            <a:endParaRPr lang="en-US" dirty="0"/>
          </a:p>
        </p:txBody>
      </p:sp>
    </p:spTree>
    <p:extLst>
      <p:ext uri="{BB962C8B-B14F-4D97-AF65-F5344CB8AC3E}">
        <p14:creationId xmlns:p14="http://schemas.microsoft.com/office/powerpoint/2010/main" val="345816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heckerboard(across)">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0ACB3-9E47-5560-1999-D386277B9B4E}"/>
              </a:ext>
            </a:extLst>
          </p:cNvPr>
          <p:cNvSpPr>
            <a:spLocks noGrp="1"/>
          </p:cNvSpPr>
          <p:nvPr>
            <p:ph type="ctrTitle"/>
          </p:nvPr>
        </p:nvSpPr>
        <p:spPr>
          <a:xfrm>
            <a:off x="887693" y="3139143"/>
            <a:ext cx="10725187" cy="2941003"/>
          </a:xfrm>
        </p:spPr>
        <p:txBody>
          <a:bodyPr>
            <a:normAutofit/>
          </a:bodyPr>
          <a:lstStyle/>
          <a:p>
            <a:r>
              <a:rPr lang="en-US" sz="5400" dirty="0"/>
              <a:t>Assessment of Functional Status</a:t>
            </a:r>
          </a:p>
        </p:txBody>
      </p:sp>
    </p:spTree>
    <p:extLst>
      <p:ext uri="{BB962C8B-B14F-4D97-AF65-F5344CB8AC3E}">
        <p14:creationId xmlns:p14="http://schemas.microsoft.com/office/powerpoint/2010/main" val="108477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F7B-7B1D-DF74-43DC-5F1D70FEE8AE}"/>
              </a:ext>
            </a:extLst>
          </p:cNvPr>
          <p:cNvSpPr>
            <a:spLocks noGrp="1"/>
          </p:cNvSpPr>
          <p:nvPr>
            <p:ph type="ctrTitle"/>
          </p:nvPr>
        </p:nvSpPr>
        <p:spPr/>
        <p:txBody>
          <a:bodyPr/>
          <a:lstStyle/>
          <a:p>
            <a:r>
              <a:rPr lang="en-US" dirty="0"/>
              <a:t>Duke Activity Status Index (DASI)</a:t>
            </a:r>
          </a:p>
        </p:txBody>
      </p:sp>
      <p:sp>
        <p:nvSpPr>
          <p:cNvPr id="3" name="Text Placeholder 2">
            <a:extLst>
              <a:ext uri="{FF2B5EF4-FFF2-40B4-BE49-F238E27FC236}">
                <a16:creationId xmlns:a16="http://schemas.microsoft.com/office/drawing/2014/main" id="{D22681CC-C9CB-3CDA-C66F-9373E694F4A0}"/>
              </a:ext>
            </a:extLst>
          </p:cNvPr>
          <p:cNvSpPr>
            <a:spLocks noGrp="1"/>
          </p:cNvSpPr>
          <p:nvPr>
            <p:ph type="body" sz="quarter" idx="10"/>
          </p:nvPr>
        </p:nvSpPr>
        <p:spPr/>
        <p:txBody>
          <a:bodyPr/>
          <a:lstStyle/>
          <a:p>
            <a:pPr>
              <a:buFont typeface="Arial" panose="020B0604020202020204" pitchFamily="34" charset="0"/>
              <a:buChar char="•"/>
            </a:pPr>
            <a:r>
              <a:rPr lang="en-US" sz="3200" dirty="0">
                <a:solidFill>
                  <a:schemeClr val="tx2"/>
                </a:solidFill>
              </a:rPr>
              <a:t>12 questions</a:t>
            </a:r>
          </a:p>
          <a:p>
            <a:pPr>
              <a:buFont typeface="Arial" panose="020B0604020202020204" pitchFamily="34" charset="0"/>
              <a:buChar char="•"/>
            </a:pPr>
            <a:r>
              <a:rPr lang="en-US" sz="3200" dirty="0">
                <a:solidFill>
                  <a:schemeClr val="tx2"/>
                </a:solidFill>
              </a:rPr>
              <a:t>Max score = 58.2</a:t>
            </a:r>
          </a:p>
          <a:p>
            <a:pPr lvl="1">
              <a:buFont typeface="Arial" panose="020B0604020202020204" pitchFamily="34" charset="0"/>
              <a:buChar char="•"/>
            </a:pPr>
            <a:r>
              <a:rPr lang="en-US" sz="3200" dirty="0">
                <a:solidFill>
                  <a:schemeClr val="tx2"/>
                </a:solidFill>
              </a:rPr>
              <a:t>Very low risk if &gt; 34</a:t>
            </a:r>
          </a:p>
          <a:p>
            <a:pPr lvl="1">
              <a:buFont typeface="Arial" panose="020B0604020202020204" pitchFamily="34" charset="0"/>
              <a:buChar char="•"/>
            </a:pPr>
            <a:r>
              <a:rPr lang="en-US" sz="3200" dirty="0">
                <a:solidFill>
                  <a:schemeClr val="tx2"/>
                </a:solidFill>
              </a:rPr>
              <a:t>&lt;25 higher risk</a:t>
            </a:r>
          </a:p>
          <a:p>
            <a:pPr>
              <a:buFont typeface="Arial" panose="020B0604020202020204" pitchFamily="34" charset="0"/>
              <a:buChar char="•"/>
            </a:pPr>
            <a:r>
              <a:rPr lang="en-US" sz="3200" dirty="0">
                <a:solidFill>
                  <a:schemeClr val="tx2"/>
                </a:solidFill>
              </a:rPr>
              <a:t>Translated and validated in several languages</a:t>
            </a:r>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9C2028C6-6539-4321-1790-D4EBA389A902}"/>
              </a:ext>
            </a:extLst>
          </p:cNvPr>
          <p:cNvSpPr txBox="1"/>
          <p:nvPr/>
        </p:nvSpPr>
        <p:spPr>
          <a:xfrm>
            <a:off x="7114032" y="5486400"/>
            <a:ext cx="4957899" cy="1200329"/>
          </a:xfrm>
          <a:prstGeom prst="rect">
            <a:avLst/>
          </a:prstGeom>
          <a:noFill/>
        </p:spPr>
        <p:txBody>
          <a:bodyPr wrap="square" rtlCol="0">
            <a:spAutoFit/>
          </a:bodyPr>
          <a:lstStyle/>
          <a:p>
            <a:pPr algn="r"/>
            <a:r>
              <a:rPr lang="en-US" dirty="0"/>
              <a:t>Hlatky MA. Am J </a:t>
            </a:r>
            <a:r>
              <a:rPr lang="en-US" dirty="0" err="1"/>
              <a:t>Cardiol</a:t>
            </a:r>
            <a:r>
              <a:rPr lang="en-US" dirty="0"/>
              <a:t> 1989.</a:t>
            </a:r>
          </a:p>
          <a:p>
            <a:pPr algn="r"/>
            <a:r>
              <a:rPr lang="en-US" dirty="0" err="1"/>
              <a:t>Wijeysundera</a:t>
            </a:r>
            <a:r>
              <a:rPr lang="en-US" dirty="0"/>
              <a:t> DN. Br J </a:t>
            </a:r>
            <a:r>
              <a:rPr lang="en-US" dirty="0" err="1"/>
              <a:t>Anaesth</a:t>
            </a:r>
            <a:r>
              <a:rPr lang="en-US" dirty="0"/>
              <a:t> 2020.</a:t>
            </a:r>
          </a:p>
          <a:p>
            <a:pPr algn="r"/>
            <a:r>
              <a:rPr lang="en-US" dirty="0"/>
              <a:t>Dewar A. </a:t>
            </a:r>
            <a:r>
              <a:rPr lang="en-US" dirty="0" err="1"/>
              <a:t>Anaesthesia</a:t>
            </a:r>
            <a:r>
              <a:rPr lang="en-US" dirty="0"/>
              <a:t> 2023.</a:t>
            </a:r>
          </a:p>
          <a:p>
            <a:pPr algn="r"/>
            <a:r>
              <a:rPr lang="en-US" dirty="0" err="1"/>
              <a:t>Wijeysundera</a:t>
            </a:r>
            <a:r>
              <a:rPr lang="en-US" dirty="0"/>
              <a:t> DN. Lancet 2018. </a:t>
            </a:r>
          </a:p>
        </p:txBody>
      </p:sp>
    </p:spTree>
    <p:extLst>
      <p:ext uri="{BB962C8B-B14F-4D97-AF65-F5344CB8AC3E}">
        <p14:creationId xmlns:p14="http://schemas.microsoft.com/office/powerpoint/2010/main" val="114879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798064" y="0"/>
            <a:ext cx="5961888" cy="8737250"/>
          </a:xfrm>
          <a:prstGeom prst="rect">
            <a:avLst/>
          </a:prstGeom>
        </p:spPr>
      </p:pic>
      <p:sp>
        <p:nvSpPr>
          <p:cNvPr id="3" name="Rectangle 2">
            <a:extLst>
              <a:ext uri="{FF2B5EF4-FFF2-40B4-BE49-F238E27FC236}">
                <a16:creationId xmlns:a16="http://schemas.microsoft.com/office/drawing/2014/main" id="{782B6CA4-65C7-30BC-8A52-85599A121476}"/>
              </a:ext>
            </a:extLst>
          </p:cNvPr>
          <p:cNvSpPr/>
          <p:nvPr/>
        </p:nvSpPr>
        <p:spPr>
          <a:xfrm>
            <a:off x="2615184" y="0"/>
            <a:ext cx="6345936" cy="676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5A7E3E4-25D6-CD3A-998B-09130BE61778}"/>
              </a:ext>
            </a:extLst>
          </p:cNvPr>
          <p:cNvSpPr/>
          <p:nvPr/>
        </p:nvSpPr>
        <p:spPr>
          <a:xfrm>
            <a:off x="2615184" y="6077712"/>
            <a:ext cx="6345936" cy="297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5CF2ECE-F5B6-5DAC-216E-6CF6DC127FE3}"/>
              </a:ext>
            </a:extLst>
          </p:cNvPr>
          <p:cNvSpPr/>
          <p:nvPr/>
        </p:nvSpPr>
        <p:spPr>
          <a:xfrm>
            <a:off x="0" y="6077712"/>
            <a:ext cx="6345936" cy="297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0E6CC29-B73C-D0F4-744A-16E97C5142E1}"/>
              </a:ext>
            </a:extLst>
          </p:cNvPr>
          <p:cNvSpPr txBox="1">
            <a:spLocks/>
          </p:cNvSpPr>
          <p:nvPr/>
        </p:nvSpPr>
        <p:spPr>
          <a:xfrm>
            <a:off x="474443" y="0"/>
            <a:ext cx="10627417" cy="1032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1"/>
                </a:solidFill>
                <a:latin typeface="Georgia" panose="02040502050405020303" pitchFamily="18" charset="0"/>
              </a:rPr>
              <a:t>Duke Activity Status Index (DASI)</a:t>
            </a:r>
          </a:p>
        </p:txBody>
      </p:sp>
    </p:spTree>
    <p:extLst>
      <p:ext uri="{BB962C8B-B14F-4D97-AF65-F5344CB8AC3E}">
        <p14:creationId xmlns:p14="http://schemas.microsoft.com/office/powerpoint/2010/main" val="897740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new unauthorized book about Auston Matthews - Toronto Life">
            <a:extLst>
              <a:ext uri="{FF2B5EF4-FFF2-40B4-BE49-F238E27FC236}">
                <a16:creationId xmlns:a16="http://schemas.microsoft.com/office/drawing/2014/main" id="{CD9CC58C-E7B8-8E2B-3633-7811D7731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3" b="27642"/>
          <a:stretch>
            <a:fillRect/>
          </a:stretch>
        </p:blipFill>
        <p:spPr bwMode="auto">
          <a:xfrm>
            <a:off x="20" y="10"/>
            <a:ext cx="12191980" cy="6857990"/>
          </a:xfrm>
          <a:prstGeom prst="rect">
            <a:avLst/>
          </a:prstGeom>
          <a:solidFill>
            <a:srgbClr val="FFFFFF"/>
          </a:solidFill>
        </p:spPr>
      </p:pic>
      <p:sp>
        <p:nvSpPr>
          <p:cNvPr id="2" name="TextBox 1">
            <a:extLst>
              <a:ext uri="{FF2B5EF4-FFF2-40B4-BE49-F238E27FC236}">
                <a16:creationId xmlns:a16="http://schemas.microsoft.com/office/drawing/2014/main" id="{6D9B2893-0D77-EC79-341B-4D1AE19846BC}"/>
              </a:ext>
            </a:extLst>
          </p:cNvPr>
          <p:cNvSpPr txBox="1"/>
          <p:nvPr/>
        </p:nvSpPr>
        <p:spPr>
          <a:xfrm>
            <a:off x="8522208" y="1115568"/>
            <a:ext cx="3419856" cy="1446550"/>
          </a:xfrm>
          <a:prstGeom prst="rect">
            <a:avLst/>
          </a:prstGeom>
          <a:noFill/>
        </p:spPr>
        <p:txBody>
          <a:bodyPr wrap="square" rtlCol="0">
            <a:spAutoFit/>
          </a:bodyPr>
          <a:lstStyle/>
          <a:p>
            <a:r>
              <a:rPr lang="en-US" sz="8800" b="1" dirty="0">
                <a:solidFill>
                  <a:srgbClr val="FFFF00"/>
                </a:solidFill>
              </a:rPr>
              <a:t>&gt; 34</a:t>
            </a:r>
          </a:p>
        </p:txBody>
      </p:sp>
    </p:spTree>
    <p:extLst>
      <p:ext uri="{BB962C8B-B14F-4D97-AF65-F5344CB8AC3E}">
        <p14:creationId xmlns:p14="http://schemas.microsoft.com/office/powerpoint/2010/main" val="3966936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nce Carter">
            <a:extLst>
              <a:ext uri="{FF2B5EF4-FFF2-40B4-BE49-F238E27FC236}">
                <a16:creationId xmlns:a16="http://schemas.microsoft.com/office/drawing/2014/main" id="{398149E4-7C4E-575D-281B-FC4385AD2E1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21012" y="639763"/>
            <a:ext cx="6149975" cy="6149975"/>
          </a:xfrm>
          <a:prstGeom prst="rect">
            <a:avLst/>
          </a:prstGeom>
          <a:solidFill>
            <a:srgbClr val="FFFFFF"/>
          </a:solidFill>
        </p:spPr>
      </p:pic>
      <p:sp>
        <p:nvSpPr>
          <p:cNvPr id="2" name="TextBox 1">
            <a:extLst>
              <a:ext uri="{FF2B5EF4-FFF2-40B4-BE49-F238E27FC236}">
                <a16:creationId xmlns:a16="http://schemas.microsoft.com/office/drawing/2014/main" id="{19367ECA-D53E-4EAE-3B97-E958F2FCFAF0}"/>
              </a:ext>
            </a:extLst>
          </p:cNvPr>
          <p:cNvSpPr txBox="1"/>
          <p:nvPr/>
        </p:nvSpPr>
        <p:spPr>
          <a:xfrm>
            <a:off x="9503664" y="3160752"/>
            <a:ext cx="2688336" cy="1107996"/>
          </a:xfrm>
          <a:prstGeom prst="rect">
            <a:avLst/>
          </a:prstGeom>
          <a:noFill/>
        </p:spPr>
        <p:txBody>
          <a:bodyPr wrap="square" rtlCol="0">
            <a:spAutoFit/>
          </a:bodyPr>
          <a:lstStyle/>
          <a:p>
            <a:r>
              <a:rPr lang="en-US" sz="6600" b="1" dirty="0">
                <a:solidFill>
                  <a:srgbClr val="FFFF00"/>
                </a:solidFill>
              </a:rPr>
              <a:t>&gt; 25</a:t>
            </a:r>
          </a:p>
        </p:txBody>
      </p:sp>
    </p:spTree>
    <p:extLst>
      <p:ext uri="{BB962C8B-B14F-4D97-AF65-F5344CB8AC3E}">
        <p14:creationId xmlns:p14="http://schemas.microsoft.com/office/powerpoint/2010/main" val="408376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D797-3F48-3D75-57FD-DA517D75B451}"/>
              </a:ext>
            </a:extLst>
          </p:cNvPr>
          <p:cNvSpPr>
            <a:spLocks noGrp="1"/>
          </p:cNvSpPr>
          <p:nvPr>
            <p:ph type="ctrTitle"/>
          </p:nvPr>
        </p:nvSpPr>
        <p:spPr/>
        <p:txBody>
          <a:bodyPr/>
          <a:lstStyle/>
          <a:p>
            <a:r>
              <a:rPr lang="en-US" dirty="0"/>
              <a:t>Metabolic Equivalents (METS)</a:t>
            </a:r>
          </a:p>
        </p:txBody>
      </p:sp>
      <p:sp>
        <p:nvSpPr>
          <p:cNvPr id="3" name="Text Placeholder 2">
            <a:extLst>
              <a:ext uri="{FF2B5EF4-FFF2-40B4-BE49-F238E27FC236}">
                <a16:creationId xmlns:a16="http://schemas.microsoft.com/office/drawing/2014/main" id="{F6CC08B1-EAA1-4F3A-1D01-D7B04590FAE5}"/>
              </a:ext>
            </a:extLst>
          </p:cNvPr>
          <p:cNvSpPr>
            <a:spLocks noGrp="1"/>
          </p:cNvSpPr>
          <p:nvPr>
            <p:ph type="body" sz="quarter" idx="10"/>
          </p:nvPr>
        </p:nvSpPr>
        <p:spPr/>
        <p:txBody>
          <a:bodyPr/>
          <a:lstStyle/>
          <a:p>
            <a:pPr>
              <a:buFont typeface="Arial" panose="020B0604020202020204" pitchFamily="34" charset="0"/>
              <a:buChar char="•"/>
            </a:pPr>
            <a:r>
              <a:rPr lang="en-US" sz="3600" dirty="0">
                <a:solidFill>
                  <a:schemeClr val="tx2"/>
                </a:solidFill>
              </a:rPr>
              <a:t>1 MET = 3.5 mL O</a:t>
            </a:r>
            <a:r>
              <a:rPr lang="en-US" sz="3600" baseline="-25000" dirty="0">
                <a:solidFill>
                  <a:schemeClr val="tx2"/>
                </a:solidFill>
              </a:rPr>
              <a:t>2</a:t>
            </a:r>
            <a:r>
              <a:rPr lang="en-US" sz="3600" dirty="0">
                <a:solidFill>
                  <a:schemeClr val="tx2"/>
                </a:solidFill>
              </a:rPr>
              <a:t> uptake/kg/min</a:t>
            </a:r>
          </a:p>
          <a:p>
            <a:pPr lvl="1">
              <a:buFont typeface="Arial" panose="020B0604020202020204" pitchFamily="34" charset="0"/>
              <a:buChar char="•"/>
            </a:pPr>
            <a:r>
              <a:rPr lang="en-US" sz="3600" dirty="0">
                <a:solidFill>
                  <a:schemeClr val="tx2"/>
                </a:solidFill>
              </a:rPr>
              <a:t>Resting O</a:t>
            </a:r>
            <a:r>
              <a:rPr lang="en-US" sz="3600" baseline="-25000" dirty="0">
                <a:solidFill>
                  <a:schemeClr val="tx2"/>
                </a:solidFill>
              </a:rPr>
              <a:t>2</a:t>
            </a:r>
            <a:r>
              <a:rPr lang="en-US" sz="3600" dirty="0">
                <a:solidFill>
                  <a:schemeClr val="tx2"/>
                </a:solidFill>
              </a:rPr>
              <a:t> uptake in a sitting position</a:t>
            </a:r>
          </a:p>
          <a:p>
            <a:pPr>
              <a:buFont typeface="Arial" panose="020B0604020202020204" pitchFamily="34" charset="0"/>
              <a:buChar char="•"/>
            </a:pPr>
            <a:r>
              <a:rPr lang="en-US" sz="3900" dirty="0">
                <a:solidFill>
                  <a:schemeClr val="tx2"/>
                </a:solidFill>
              </a:rPr>
              <a:t>Failure to climb </a:t>
            </a:r>
            <a:r>
              <a:rPr lang="en-US" sz="3900" u="sng" dirty="0">
                <a:solidFill>
                  <a:schemeClr val="tx2"/>
                </a:solidFill>
              </a:rPr>
              <a:t>2 flights of stairs </a:t>
            </a:r>
            <a:r>
              <a:rPr lang="en-US" sz="3900" dirty="0">
                <a:solidFill>
                  <a:schemeClr val="tx2"/>
                </a:solidFill>
              </a:rPr>
              <a:t>may predict MACE</a:t>
            </a:r>
          </a:p>
        </p:txBody>
      </p:sp>
      <p:sp>
        <p:nvSpPr>
          <p:cNvPr id="4" name="TextBox 3">
            <a:extLst>
              <a:ext uri="{FF2B5EF4-FFF2-40B4-BE49-F238E27FC236}">
                <a16:creationId xmlns:a16="http://schemas.microsoft.com/office/drawing/2014/main" id="{22D12626-794D-341C-A4A8-EE1C266FFACA}"/>
              </a:ext>
            </a:extLst>
          </p:cNvPr>
          <p:cNvSpPr txBox="1"/>
          <p:nvPr/>
        </p:nvSpPr>
        <p:spPr>
          <a:xfrm>
            <a:off x="5779008" y="5543371"/>
            <a:ext cx="6412992" cy="1200329"/>
          </a:xfrm>
          <a:prstGeom prst="rect">
            <a:avLst/>
          </a:prstGeom>
          <a:noFill/>
        </p:spPr>
        <p:txBody>
          <a:bodyPr wrap="square" rtlCol="0">
            <a:spAutoFit/>
          </a:bodyPr>
          <a:lstStyle/>
          <a:p>
            <a:pPr algn="r"/>
            <a:r>
              <a:rPr lang="en-US" dirty="0"/>
              <a:t>Eagle KA. J Am Coll </a:t>
            </a:r>
            <a:r>
              <a:rPr lang="en-US" dirty="0" err="1"/>
              <a:t>Cardiol</a:t>
            </a:r>
            <a:r>
              <a:rPr lang="en-US" dirty="0"/>
              <a:t> 2002.</a:t>
            </a:r>
          </a:p>
          <a:p>
            <a:pPr algn="r"/>
            <a:r>
              <a:rPr lang="en-US" dirty="0" err="1"/>
              <a:t>Wijeysundera</a:t>
            </a:r>
            <a:r>
              <a:rPr lang="en-US" dirty="0"/>
              <a:t> DN. Lancet 2018.</a:t>
            </a:r>
          </a:p>
          <a:p>
            <a:pPr algn="r"/>
            <a:r>
              <a:rPr lang="en-US" dirty="0"/>
              <a:t>Reilly DF. Arch Intern Med 1999.</a:t>
            </a:r>
          </a:p>
          <a:p>
            <a:pPr algn="r"/>
            <a:r>
              <a:rPr lang="en-US" dirty="0" err="1"/>
              <a:t>Lurati</a:t>
            </a:r>
            <a:r>
              <a:rPr lang="en-US" dirty="0"/>
              <a:t> Buse GAL. Br J </a:t>
            </a:r>
            <a:r>
              <a:rPr lang="en-US" dirty="0" err="1"/>
              <a:t>Anaesth</a:t>
            </a:r>
            <a:r>
              <a:rPr lang="en-US" dirty="0"/>
              <a:t> 2021.</a:t>
            </a:r>
          </a:p>
        </p:txBody>
      </p:sp>
    </p:spTree>
    <p:extLst>
      <p:ext uri="{BB962C8B-B14F-4D97-AF65-F5344CB8AC3E}">
        <p14:creationId xmlns:p14="http://schemas.microsoft.com/office/powerpoint/2010/main" val="1268107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mer Simpson To Appear Live On 'The Simpsons' In May">
            <a:extLst>
              <a:ext uri="{FF2B5EF4-FFF2-40B4-BE49-F238E27FC236}">
                <a16:creationId xmlns:a16="http://schemas.microsoft.com/office/drawing/2014/main" id="{A7EE5543-731C-4F93-9207-137A6F447B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0216" y="639763"/>
            <a:ext cx="7711567" cy="6149975"/>
          </a:xfrm>
          <a:prstGeom prst="rect">
            <a:avLst/>
          </a:prstGeom>
          <a:solidFill>
            <a:srgbClr val="FFFFFF"/>
          </a:solidFill>
        </p:spPr>
      </p:pic>
      <p:sp>
        <p:nvSpPr>
          <p:cNvPr id="2" name="TextBox 1">
            <a:extLst>
              <a:ext uri="{FF2B5EF4-FFF2-40B4-BE49-F238E27FC236}">
                <a16:creationId xmlns:a16="http://schemas.microsoft.com/office/drawing/2014/main" id="{6926025E-51BE-8E56-2113-8297B2BE2A3A}"/>
              </a:ext>
            </a:extLst>
          </p:cNvPr>
          <p:cNvSpPr txBox="1"/>
          <p:nvPr/>
        </p:nvSpPr>
        <p:spPr>
          <a:xfrm>
            <a:off x="10351008" y="3114585"/>
            <a:ext cx="1426464" cy="1200329"/>
          </a:xfrm>
          <a:prstGeom prst="rect">
            <a:avLst/>
          </a:prstGeom>
          <a:noFill/>
        </p:spPr>
        <p:txBody>
          <a:bodyPr wrap="square" rtlCol="0">
            <a:spAutoFit/>
          </a:bodyPr>
          <a:lstStyle/>
          <a:p>
            <a:pPr algn="ctr"/>
            <a:r>
              <a:rPr lang="en-US" sz="3600" b="1" dirty="0">
                <a:solidFill>
                  <a:srgbClr val="FFFF00"/>
                </a:solidFill>
              </a:rPr>
              <a:t>1 MET</a:t>
            </a:r>
          </a:p>
        </p:txBody>
      </p:sp>
      <p:sp>
        <p:nvSpPr>
          <p:cNvPr id="3" name="TextBox 2">
            <a:extLst>
              <a:ext uri="{FF2B5EF4-FFF2-40B4-BE49-F238E27FC236}">
                <a16:creationId xmlns:a16="http://schemas.microsoft.com/office/drawing/2014/main" id="{C3642D0B-1238-0918-2E71-2728BB25AE4F}"/>
              </a:ext>
            </a:extLst>
          </p:cNvPr>
          <p:cNvSpPr txBox="1"/>
          <p:nvPr/>
        </p:nvSpPr>
        <p:spPr>
          <a:xfrm>
            <a:off x="262128" y="3114585"/>
            <a:ext cx="1426464" cy="1200329"/>
          </a:xfrm>
          <a:prstGeom prst="rect">
            <a:avLst/>
          </a:prstGeom>
          <a:noFill/>
        </p:spPr>
        <p:txBody>
          <a:bodyPr wrap="square" rtlCol="0">
            <a:spAutoFit/>
          </a:bodyPr>
          <a:lstStyle/>
          <a:p>
            <a:pPr algn="ctr"/>
            <a:r>
              <a:rPr lang="en-US" sz="3600" b="1" dirty="0">
                <a:solidFill>
                  <a:srgbClr val="FFFF00"/>
                </a:solidFill>
              </a:rPr>
              <a:t>1 MET</a:t>
            </a:r>
          </a:p>
        </p:txBody>
      </p:sp>
    </p:spTree>
    <p:extLst>
      <p:ext uri="{BB962C8B-B14F-4D97-AF65-F5344CB8AC3E}">
        <p14:creationId xmlns:p14="http://schemas.microsoft.com/office/powerpoint/2010/main" val="173180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Flight of stairs: Types, number of ...">
            <a:extLst>
              <a:ext uri="{FF2B5EF4-FFF2-40B4-BE49-F238E27FC236}">
                <a16:creationId xmlns:a16="http://schemas.microsoft.com/office/drawing/2014/main" id="{67E12AE7-BA30-1CEE-1049-0B8A11BD8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074" y="124643"/>
            <a:ext cx="4397798" cy="6608713"/>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7A77F6-A012-D432-B7F5-BD4131AFE963}"/>
              </a:ext>
            </a:extLst>
          </p:cNvPr>
          <p:cNvSpPr txBox="1"/>
          <p:nvPr/>
        </p:nvSpPr>
        <p:spPr>
          <a:xfrm>
            <a:off x="9070848" y="2828834"/>
            <a:ext cx="1938528" cy="1200329"/>
          </a:xfrm>
          <a:prstGeom prst="rect">
            <a:avLst/>
          </a:prstGeom>
          <a:noFill/>
        </p:spPr>
        <p:txBody>
          <a:bodyPr wrap="square" rtlCol="0">
            <a:spAutoFit/>
          </a:bodyPr>
          <a:lstStyle/>
          <a:p>
            <a:pPr algn="ctr"/>
            <a:r>
              <a:rPr lang="en-US" sz="3600" b="1" dirty="0">
                <a:solidFill>
                  <a:srgbClr val="FF0000"/>
                </a:solidFill>
              </a:rPr>
              <a:t>4 METS</a:t>
            </a:r>
          </a:p>
        </p:txBody>
      </p:sp>
      <p:sp>
        <p:nvSpPr>
          <p:cNvPr id="4" name="TextBox 3">
            <a:extLst>
              <a:ext uri="{FF2B5EF4-FFF2-40B4-BE49-F238E27FC236}">
                <a16:creationId xmlns:a16="http://schemas.microsoft.com/office/drawing/2014/main" id="{DE837AA6-E956-6D58-1BDA-601D60EEDB6F}"/>
              </a:ext>
            </a:extLst>
          </p:cNvPr>
          <p:cNvSpPr txBox="1"/>
          <p:nvPr/>
        </p:nvSpPr>
        <p:spPr>
          <a:xfrm>
            <a:off x="832570" y="2828833"/>
            <a:ext cx="1938528" cy="1200329"/>
          </a:xfrm>
          <a:prstGeom prst="rect">
            <a:avLst/>
          </a:prstGeom>
          <a:noFill/>
        </p:spPr>
        <p:txBody>
          <a:bodyPr wrap="square" rtlCol="0">
            <a:spAutoFit/>
          </a:bodyPr>
          <a:lstStyle/>
          <a:p>
            <a:pPr algn="ctr"/>
            <a:r>
              <a:rPr lang="en-US" sz="3600" b="1" dirty="0">
                <a:solidFill>
                  <a:srgbClr val="FF0000"/>
                </a:solidFill>
              </a:rPr>
              <a:t>4 METS</a:t>
            </a:r>
          </a:p>
        </p:txBody>
      </p:sp>
    </p:spTree>
    <p:extLst>
      <p:ext uri="{BB962C8B-B14F-4D97-AF65-F5344CB8AC3E}">
        <p14:creationId xmlns:p14="http://schemas.microsoft.com/office/powerpoint/2010/main" val="296352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C028-1669-EB62-FE68-500405FEF82B}"/>
              </a:ext>
            </a:extLst>
          </p:cNvPr>
          <p:cNvSpPr>
            <a:spLocks noGrp="1"/>
          </p:cNvSpPr>
          <p:nvPr>
            <p:ph type="ctrTitle"/>
          </p:nvPr>
        </p:nvSpPr>
        <p:spPr>
          <a:xfrm>
            <a:off x="406399" y="636091"/>
            <a:ext cx="10627417" cy="1032279"/>
          </a:xfrm>
        </p:spPr>
        <p:txBody>
          <a:bodyPr/>
          <a:lstStyle/>
          <a:p>
            <a:r>
              <a:rPr lang="en-US" dirty="0"/>
              <a:t>Objectives</a:t>
            </a:r>
          </a:p>
        </p:txBody>
      </p:sp>
      <p:sp>
        <p:nvSpPr>
          <p:cNvPr id="4" name="Rectangle 1">
            <a:extLst>
              <a:ext uri="{FF2B5EF4-FFF2-40B4-BE49-F238E27FC236}">
                <a16:creationId xmlns:a16="http://schemas.microsoft.com/office/drawing/2014/main" id="{12AFAA45-9CFD-B872-6053-6643A6263EBE}"/>
              </a:ext>
            </a:extLst>
          </p:cNvPr>
          <p:cNvSpPr>
            <a:spLocks noGrp="1" noChangeArrowheads="1"/>
          </p:cNvSpPr>
          <p:nvPr>
            <p:ph type="body" sz="quarter" idx="10"/>
          </p:nvPr>
        </p:nvSpPr>
        <p:spPr bwMode="auto">
          <a:xfrm>
            <a:off x="175862" y="1307827"/>
            <a:ext cx="11711338"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mn-lt"/>
              </a:rPr>
              <a:t>Define the internist’s role in assessing the preoperative risk for adverse cardiac events.</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mn-lt"/>
              </a:rPr>
              <a:t>Describe the patient who should be seen by a cardiologist before surgery. </a:t>
            </a:r>
          </a:p>
          <a:p>
            <a:pPr marL="800100" lvl="1" indent="-342900" eaLnBrk="0" fontAlgn="base" hangingPunct="0">
              <a:lnSpc>
                <a:spcPct val="150000"/>
              </a:lnSpc>
              <a:spcBef>
                <a:spcPct val="0"/>
              </a:spcBef>
              <a:spcAft>
                <a:spcPct val="0"/>
              </a:spcAft>
              <a:buFont typeface="Arial" panose="020B0604020202020204" pitchFamily="34" charset="0"/>
              <a:buChar char="•"/>
            </a:pPr>
            <a:r>
              <a:rPr lang="en-US" altLang="en-US" sz="1700" dirty="0">
                <a:solidFill>
                  <a:srgbClr val="000000"/>
                </a:solidFill>
                <a:latin typeface="+mn-lt"/>
              </a:rPr>
              <a:t>List indications for additional tests (e.g., echocardiography, stress test).</a:t>
            </a:r>
            <a:endParaRPr kumimoji="0" lang="en-US" altLang="en-US" sz="1700" b="0" i="0" u="none" strike="noStrike" cap="none" normalizeH="0" baseline="0" dirty="0">
              <a:ln>
                <a:noFill/>
              </a:ln>
              <a:solidFill>
                <a:srgbClr val="000000"/>
              </a:solidFill>
              <a:effectLst/>
              <a:latin typeface="+mn-lt"/>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mn-lt"/>
              </a:rPr>
              <a:t>Recite what constitutes low, intermediate, and high risk for a perioperative Major Adverse Cardiac Event (MACE).</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2000" dirty="0">
                <a:solidFill>
                  <a:srgbClr val="000000"/>
                </a:solidFill>
                <a:latin typeface="+mn-lt"/>
              </a:rPr>
              <a:t>List advantages and disadvantages in using validated risk scores (e.g., RCRI and NSQIP).</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mn-lt"/>
              </a:rPr>
              <a:t>List procedures that are considered low, intermediate, and high risk.</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mn-lt"/>
              </a:rPr>
              <a:t>Define emergent, urgent, and elective surgery. </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mn-lt"/>
              </a:rPr>
              <a:t>Define metabolic equivalent (MET).</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2000" dirty="0">
                <a:solidFill>
                  <a:srgbClr val="000000"/>
                </a:solidFill>
                <a:latin typeface="+mn-lt"/>
              </a:rPr>
              <a:t>Identify </a:t>
            </a:r>
            <a:r>
              <a:rPr kumimoji="0" lang="en-US" altLang="en-US" sz="2000" b="0" i="0" u="none" strike="noStrike" cap="none" normalizeH="0" baseline="0" dirty="0">
                <a:ln>
                  <a:noFill/>
                </a:ln>
                <a:solidFill>
                  <a:srgbClr val="000000"/>
                </a:solidFill>
                <a:effectLst/>
                <a:latin typeface="+mn-lt"/>
              </a:rPr>
              <a:t>activities that require 4 or more METs.</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mn-lt"/>
              </a:rPr>
              <a:t>Apply the ACC/AHA algorithm to determine the correct perioperative plan.</a:t>
            </a:r>
            <a:endParaRPr kumimoji="0" lang="en-US" altLang="en-US" sz="2000" b="0" i="0" u="none" strike="noStrike" cap="none" normalizeH="0" baseline="0" dirty="0">
              <a:ln>
                <a:noFill/>
              </a:ln>
              <a:solidFill>
                <a:srgbClr val="21212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6205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Golden Rules of Floor Scrubbing: How to ...">
            <a:extLst>
              <a:ext uri="{FF2B5EF4-FFF2-40B4-BE49-F238E27FC236}">
                <a16:creationId xmlns:a16="http://schemas.microsoft.com/office/drawing/2014/main" id="{8FC20EF7-4911-E7F4-FB76-0DD9B4146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008" y="1053137"/>
            <a:ext cx="7819984" cy="4751726"/>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42F77E-6850-012C-99DC-426219A0D11D}"/>
              </a:ext>
            </a:extLst>
          </p:cNvPr>
          <p:cNvSpPr txBox="1"/>
          <p:nvPr/>
        </p:nvSpPr>
        <p:spPr>
          <a:xfrm>
            <a:off x="0" y="2828835"/>
            <a:ext cx="1938528" cy="1200329"/>
          </a:xfrm>
          <a:prstGeom prst="rect">
            <a:avLst/>
          </a:prstGeom>
          <a:noFill/>
        </p:spPr>
        <p:txBody>
          <a:bodyPr wrap="square" rtlCol="0">
            <a:spAutoFit/>
          </a:bodyPr>
          <a:lstStyle/>
          <a:p>
            <a:pPr algn="ctr"/>
            <a:r>
              <a:rPr lang="en-US" sz="3600" b="1" dirty="0">
                <a:solidFill>
                  <a:srgbClr val="FF0000"/>
                </a:solidFill>
              </a:rPr>
              <a:t>4-10 METS</a:t>
            </a:r>
          </a:p>
        </p:txBody>
      </p:sp>
      <p:sp>
        <p:nvSpPr>
          <p:cNvPr id="4" name="TextBox 3">
            <a:extLst>
              <a:ext uri="{FF2B5EF4-FFF2-40B4-BE49-F238E27FC236}">
                <a16:creationId xmlns:a16="http://schemas.microsoft.com/office/drawing/2014/main" id="{F81A6306-16E1-E600-5285-73561443503C}"/>
              </a:ext>
            </a:extLst>
          </p:cNvPr>
          <p:cNvSpPr txBox="1"/>
          <p:nvPr/>
        </p:nvSpPr>
        <p:spPr>
          <a:xfrm>
            <a:off x="10253472" y="2828834"/>
            <a:ext cx="1938528" cy="1200329"/>
          </a:xfrm>
          <a:prstGeom prst="rect">
            <a:avLst/>
          </a:prstGeom>
          <a:noFill/>
        </p:spPr>
        <p:txBody>
          <a:bodyPr wrap="square" rtlCol="0">
            <a:spAutoFit/>
          </a:bodyPr>
          <a:lstStyle/>
          <a:p>
            <a:pPr algn="ctr"/>
            <a:r>
              <a:rPr lang="en-US" sz="3600" b="1" dirty="0">
                <a:solidFill>
                  <a:srgbClr val="FF0000"/>
                </a:solidFill>
              </a:rPr>
              <a:t>4-10 METS</a:t>
            </a:r>
          </a:p>
        </p:txBody>
      </p:sp>
    </p:spTree>
    <p:extLst>
      <p:ext uri="{BB962C8B-B14F-4D97-AF65-F5344CB8AC3E}">
        <p14:creationId xmlns:p14="http://schemas.microsoft.com/office/powerpoint/2010/main" val="249602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eleb Dressel Wins the 100-M Butterfly, Third Gold Medal and a World Record  - The New York Times">
            <a:extLst>
              <a:ext uri="{FF2B5EF4-FFF2-40B4-BE49-F238E27FC236}">
                <a16:creationId xmlns:a16="http://schemas.microsoft.com/office/drawing/2014/main" id="{68EBC124-517F-C438-61BE-601ABECFF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554913" cy="503505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ikaela Shiffrin Falls Short of Gold in Slalom at the World Championships -  The New York Times">
            <a:extLst>
              <a:ext uri="{FF2B5EF4-FFF2-40B4-BE49-F238E27FC236}">
                <a16:creationId xmlns:a16="http://schemas.microsoft.com/office/drawing/2014/main" id="{B1424DDB-6C6C-E6C0-E8F2-390449428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5352288" cy="356819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Basketball | Definition, History, Rules, Court, Players, &amp; Facts |  Britannica">
            <a:extLst>
              <a:ext uri="{FF2B5EF4-FFF2-40B4-BE49-F238E27FC236}">
                <a16:creationId xmlns:a16="http://schemas.microsoft.com/office/drawing/2014/main" id="{35A5CBB0-36A6-A19B-BDCA-E0CCA1A0E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128"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Venus Williams | U.S. Open, Fiance, Age, Titles, &amp; Facts | Britannica">
            <a:extLst>
              <a:ext uri="{FF2B5EF4-FFF2-40B4-BE49-F238E27FC236}">
                <a16:creationId xmlns:a16="http://schemas.microsoft.com/office/drawing/2014/main" id="{2D1CB9A7-1BC2-D0FE-DBF3-2DBF7F4805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4913" y="0"/>
            <a:ext cx="4637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60C84E-D016-18F0-7546-8DEDE5DC08DF}"/>
              </a:ext>
            </a:extLst>
          </p:cNvPr>
          <p:cNvSpPr txBox="1"/>
          <p:nvPr/>
        </p:nvSpPr>
        <p:spPr>
          <a:xfrm>
            <a:off x="2958529" y="2517526"/>
            <a:ext cx="6990144" cy="1323439"/>
          </a:xfrm>
          <a:prstGeom prst="rect">
            <a:avLst/>
          </a:prstGeom>
          <a:noFill/>
        </p:spPr>
        <p:txBody>
          <a:bodyPr wrap="square" rtlCol="0">
            <a:spAutoFit/>
          </a:bodyPr>
          <a:lstStyle/>
          <a:p>
            <a:r>
              <a:rPr lang="en-US" sz="8000" b="1" dirty="0">
                <a:solidFill>
                  <a:srgbClr val="FF0000"/>
                </a:solidFill>
              </a:rPr>
              <a:t>&gt; 10 METS</a:t>
            </a:r>
          </a:p>
        </p:txBody>
      </p:sp>
    </p:spTree>
    <p:extLst>
      <p:ext uri="{BB962C8B-B14F-4D97-AF65-F5344CB8AC3E}">
        <p14:creationId xmlns:p14="http://schemas.microsoft.com/office/powerpoint/2010/main" val="164632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EEF1-D252-0AE0-BF90-E0AEE46FB886}"/>
              </a:ext>
            </a:extLst>
          </p:cNvPr>
          <p:cNvSpPr>
            <a:spLocks noGrp="1"/>
          </p:cNvSpPr>
          <p:nvPr>
            <p:ph type="ctrTitle"/>
          </p:nvPr>
        </p:nvSpPr>
        <p:spPr/>
        <p:txBody>
          <a:bodyPr/>
          <a:lstStyle/>
          <a:p>
            <a:r>
              <a:rPr lang="en-US" dirty="0"/>
              <a:t>METS Study</a:t>
            </a:r>
          </a:p>
        </p:txBody>
      </p:sp>
      <p:sp>
        <p:nvSpPr>
          <p:cNvPr id="3" name="Text Placeholder 2">
            <a:extLst>
              <a:ext uri="{FF2B5EF4-FFF2-40B4-BE49-F238E27FC236}">
                <a16:creationId xmlns:a16="http://schemas.microsoft.com/office/drawing/2014/main" id="{4DD1704F-8F60-4685-B0AF-E230E4A38A32}"/>
              </a:ext>
            </a:extLst>
          </p:cNvPr>
          <p:cNvSpPr>
            <a:spLocks noGrp="1"/>
          </p:cNvSpPr>
          <p:nvPr>
            <p:ph type="body" sz="quarter" idx="10"/>
          </p:nvPr>
        </p:nvSpPr>
        <p:spPr>
          <a:xfrm>
            <a:off x="503644" y="2233249"/>
            <a:ext cx="10627417" cy="4510451"/>
          </a:xfrm>
        </p:spPr>
        <p:txBody>
          <a:bodyPr/>
          <a:lstStyle/>
          <a:p>
            <a:pPr>
              <a:buFont typeface="Arial" panose="020B0604020202020204" pitchFamily="34" charset="0"/>
              <a:buChar char="•"/>
            </a:pPr>
            <a:r>
              <a:rPr lang="en-US" sz="2800" dirty="0">
                <a:solidFill>
                  <a:schemeClr val="tx2"/>
                </a:solidFill>
              </a:rPr>
              <a:t>1,400 patients with &gt; 1 risk factor for CAD or cardiac complications</a:t>
            </a:r>
          </a:p>
          <a:p>
            <a:pPr>
              <a:buFont typeface="Arial" panose="020B0604020202020204" pitchFamily="34" charset="0"/>
              <a:buChar char="•"/>
            </a:pPr>
            <a:r>
              <a:rPr lang="en-US" sz="2800" dirty="0">
                <a:solidFill>
                  <a:schemeClr val="tx2"/>
                </a:solidFill>
              </a:rPr>
              <a:t>Subjective vs. DASI + NT-</a:t>
            </a:r>
            <a:r>
              <a:rPr lang="en-US" sz="2800" dirty="0" err="1">
                <a:solidFill>
                  <a:schemeClr val="tx2"/>
                </a:solidFill>
              </a:rPr>
              <a:t>proBNP</a:t>
            </a:r>
            <a:endParaRPr lang="en-US" sz="2800" dirty="0">
              <a:solidFill>
                <a:schemeClr val="tx2"/>
              </a:solidFill>
            </a:endParaRPr>
          </a:p>
          <a:p>
            <a:pPr>
              <a:buFont typeface="Arial" panose="020B0604020202020204" pitchFamily="34" charset="0"/>
              <a:buChar char="•"/>
            </a:pPr>
            <a:r>
              <a:rPr lang="en-US" sz="2800" dirty="0">
                <a:solidFill>
                  <a:schemeClr val="tx2"/>
                </a:solidFill>
              </a:rPr>
              <a:t>Subjective METS assessment did not predict postop MI</a:t>
            </a:r>
          </a:p>
          <a:p>
            <a:pPr>
              <a:buFont typeface="Arial" panose="020B0604020202020204" pitchFamily="34" charset="0"/>
              <a:buChar char="•"/>
            </a:pPr>
            <a:r>
              <a:rPr lang="en-US" sz="2800" dirty="0">
                <a:solidFill>
                  <a:schemeClr val="tx2"/>
                </a:solidFill>
              </a:rPr>
              <a:t>Lower DASI scores predicted 30-day death or MI</a:t>
            </a:r>
          </a:p>
          <a:p>
            <a:pPr>
              <a:buFont typeface="Arial" panose="020B0604020202020204" pitchFamily="34" charset="0"/>
              <a:buChar char="•"/>
            </a:pPr>
            <a:r>
              <a:rPr lang="en-US" sz="2800" dirty="0">
                <a:solidFill>
                  <a:schemeClr val="tx2"/>
                </a:solidFill>
              </a:rPr>
              <a:t>Higher NT-</a:t>
            </a:r>
            <a:r>
              <a:rPr lang="en-US" sz="2800" dirty="0" err="1">
                <a:solidFill>
                  <a:schemeClr val="tx2"/>
                </a:solidFill>
              </a:rPr>
              <a:t>proBNP</a:t>
            </a:r>
            <a:r>
              <a:rPr lang="en-US" sz="2800" dirty="0">
                <a:solidFill>
                  <a:schemeClr val="tx2"/>
                </a:solidFill>
              </a:rPr>
              <a:t> predicted 30-day death or MI</a:t>
            </a:r>
          </a:p>
        </p:txBody>
      </p:sp>
      <p:pic>
        <p:nvPicPr>
          <p:cNvPr id="9218" name="Picture 2" descr="The Lancet more than doubles its impact ...">
            <a:extLst>
              <a:ext uri="{FF2B5EF4-FFF2-40B4-BE49-F238E27FC236}">
                <a16:creationId xmlns:a16="http://schemas.microsoft.com/office/drawing/2014/main" id="{720EC144-5AB2-C835-192A-E0B5A65AE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4352" y="0"/>
            <a:ext cx="2627648" cy="14714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36992E-3B97-F1A5-8DBC-7E5446A26D05}"/>
              </a:ext>
            </a:extLst>
          </p:cNvPr>
          <p:cNvSpPr txBox="1"/>
          <p:nvPr/>
        </p:nvSpPr>
        <p:spPr>
          <a:xfrm>
            <a:off x="6217279" y="6374368"/>
            <a:ext cx="5919216" cy="369332"/>
          </a:xfrm>
          <a:prstGeom prst="rect">
            <a:avLst/>
          </a:prstGeom>
          <a:noFill/>
        </p:spPr>
        <p:txBody>
          <a:bodyPr wrap="square" rtlCol="0">
            <a:spAutoFit/>
          </a:bodyPr>
          <a:lstStyle/>
          <a:p>
            <a:pPr algn="r"/>
            <a:r>
              <a:rPr lang="en-US" dirty="0" err="1"/>
              <a:t>Wijeysundera</a:t>
            </a:r>
            <a:r>
              <a:rPr lang="en-US" dirty="0"/>
              <a:t> DN. Lancet 2018.</a:t>
            </a:r>
          </a:p>
        </p:txBody>
      </p:sp>
    </p:spTree>
    <p:extLst>
      <p:ext uri="{BB962C8B-B14F-4D97-AF65-F5344CB8AC3E}">
        <p14:creationId xmlns:p14="http://schemas.microsoft.com/office/powerpoint/2010/main" val="1610396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D8CB5-B4A3-E059-4CA5-432087A25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A63A2-8F7B-8060-003D-C12A010FF1C7}"/>
              </a:ext>
            </a:extLst>
          </p:cNvPr>
          <p:cNvSpPr>
            <a:spLocks noGrp="1"/>
          </p:cNvSpPr>
          <p:nvPr>
            <p:ph type="ctrTitle"/>
          </p:nvPr>
        </p:nvSpPr>
        <p:spPr/>
        <p:txBody>
          <a:bodyPr/>
          <a:lstStyle/>
          <a:p>
            <a:r>
              <a:rPr lang="en-US" dirty="0"/>
              <a:t>MET-REPAIR</a:t>
            </a:r>
          </a:p>
        </p:txBody>
      </p:sp>
      <p:sp>
        <p:nvSpPr>
          <p:cNvPr id="3" name="Text Placeholder 2">
            <a:extLst>
              <a:ext uri="{FF2B5EF4-FFF2-40B4-BE49-F238E27FC236}">
                <a16:creationId xmlns:a16="http://schemas.microsoft.com/office/drawing/2014/main" id="{54008BB4-ED16-B747-4466-3D35C092CACA}"/>
              </a:ext>
            </a:extLst>
          </p:cNvPr>
          <p:cNvSpPr>
            <a:spLocks noGrp="1"/>
          </p:cNvSpPr>
          <p:nvPr>
            <p:ph type="body" sz="quarter" idx="10"/>
          </p:nvPr>
        </p:nvSpPr>
        <p:spPr>
          <a:xfrm>
            <a:off x="292088" y="2233249"/>
            <a:ext cx="11365268" cy="4510451"/>
          </a:xfrm>
        </p:spPr>
        <p:txBody>
          <a:bodyPr/>
          <a:lstStyle/>
          <a:p>
            <a:pPr>
              <a:buFont typeface="Arial" panose="020B0604020202020204" pitchFamily="34" charset="0"/>
              <a:buChar char="•"/>
            </a:pPr>
            <a:r>
              <a:rPr lang="en-US" sz="2800" dirty="0">
                <a:solidFill>
                  <a:schemeClr val="tx2"/>
                </a:solidFill>
              </a:rPr>
              <a:t>Prospective cohort, n&gt;15,000</a:t>
            </a:r>
          </a:p>
          <a:p>
            <a:pPr>
              <a:buFont typeface="Arial" panose="020B0604020202020204" pitchFamily="34" charset="0"/>
              <a:buChar char="•"/>
            </a:pPr>
            <a:r>
              <a:rPr lang="en-US" sz="2800" dirty="0">
                <a:solidFill>
                  <a:schemeClr val="tx2"/>
                </a:solidFill>
              </a:rPr>
              <a:t>Patient-reported functional status (METS) vs. clinical risk factors</a:t>
            </a:r>
          </a:p>
          <a:p>
            <a:pPr>
              <a:buFont typeface="Arial" panose="020B0604020202020204" pitchFamily="34" charset="0"/>
              <a:buChar char="•"/>
            </a:pPr>
            <a:r>
              <a:rPr lang="en-US" sz="2800" dirty="0">
                <a:solidFill>
                  <a:schemeClr val="tx2"/>
                </a:solidFill>
              </a:rPr>
              <a:t>Composite outcome: CV mortality, arrest, AMI, stroke, CHF</a:t>
            </a:r>
          </a:p>
          <a:p>
            <a:pPr>
              <a:buFont typeface="Arial" panose="020B0604020202020204" pitchFamily="34" charset="0"/>
              <a:buChar char="•"/>
            </a:pPr>
            <a:r>
              <a:rPr lang="en-US" sz="2800" dirty="0">
                <a:solidFill>
                  <a:schemeClr val="tx2"/>
                </a:solidFill>
              </a:rPr>
              <a:t>MACE occurred in 1.8%</a:t>
            </a:r>
          </a:p>
          <a:p>
            <a:pPr>
              <a:buFont typeface="Arial" panose="020B0604020202020204" pitchFamily="34" charset="0"/>
              <a:buChar char="•"/>
            </a:pPr>
            <a:r>
              <a:rPr lang="en-US" sz="2800" dirty="0">
                <a:solidFill>
                  <a:schemeClr val="tx2"/>
                </a:solidFill>
              </a:rPr>
              <a:t>METS no better than clinical risk factors</a:t>
            </a:r>
            <a:endParaRPr lang="en-US" sz="2500" dirty="0">
              <a:solidFill>
                <a:schemeClr val="tx2"/>
              </a:solidFill>
            </a:endParaRPr>
          </a:p>
          <a:p>
            <a:pPr lvl="1">
              <a:buFont typeface="Arial" panose="020B0604020202020204" pitchFamily="34" charset="0"/>
              <a:buChar char="•"/>
            </a:pPr>
            <a:r>
              <a:rPr lang="en-US" sz="2500" dirty="0">
                <a:solidFill>
                  <a:schemeClr val="tx2"/>
                </a:solidFill>
              </a:rPr>
              <a:t>Better than RCRI, but not NSQIP or MIPS</a:t>
            </a:r>
          </a:p>
        </p:txBody>
      </p:sp>
      <p:sp>
        <p:nvSpPr>
          <p:cNvPr id="4" name="TextBox 3">
            <a:extLst>
              <a:ext uri="{FF2B5EF4-FFF2-40B4-BE49-F238E27FC236}">
                <a16:creationId xmlns:a16="http://schemas.microsoft.com/office/drawing/2014/main" id="{A02D6205-E209-F6E7-894E-6CD129851403}"/>
              </a:ext>
            </a:extLst>
          </p:cNvPr>
          <p:cNvSpPr txBox="1"/>
          <p:nvPr/>
        </p:nvSpPr>
        <p:spPr>
          <a:xfrm>
            <a:off x="6217279" y="6374368"/>
            <a:ext cx="5919216" cy="369332"/>
          </a:xfrm>
          <a:prstGeom prst="rect">
            <a:avLst/>
          </a:prstGeom>
          <a:noFill/>
        </p:spPr>
        <p:txBody>
          <a:bodyPr wrap="square" rtlCol="0">
            <a:spAutoFit/>
          </a:bodyPr>
          <a:lstStyle/>
          <a:p>
            <a:pPr algn="r"/>
            <a:r>
              <a:rPr lang="en-US" dirty="0" err="1"/>
              <a:t>Lurati</a:t>
            </a:r>
            <a:r>
              <a:rPr lang="en-US" dirty="0"/>
              <a:t> Buse GA. Br J </a:t>
            </a:r>
            <a:r>
              <a:rPr lang="en-US" dirty="0" err="1"/>
              <a:t>Anaesth</a:t>
            </a:r>
            <a:r>
              <a:rPr lang="en-US" dirty="0"/>
              <a:t> 2023.</a:t>
            </a:r>
          </a:p>
        </p:txBody>
      </p:sp>
      <p:pic>
        <p:nvPicPr>
          <p:cNvPr id="10242" name="Picture 2" descr="British Journal of Anaesthesia | Association of Medical Research Charities">
            <a:extLst>
              <a:ext uri="{FF2B5EF4-FFF2-40B4-BE49-F238E27FC236}">
                <a16:creationId xmlns:a16="http://schemas.microsoft.com/office/drawing/2014/main" id="{D77DD8A6-0358-5FED-6B32-AC6F43B3E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599" y="-4688"/>
            <a:ext cx="2667401" cy="177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569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28B02-E8CB-F82D-CA1B-8F566751F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31816-C32C-A494-5933-300D8336E8C8}"/>
              </a:ext>
            </a:extLst>
          </p:cNvPr>
          <p:cNvSpPr>
            <a:spLocks noGrp="1"/>
          </p:cNvSpPr>
          <p:nvPr>
            <p:ph type="ctrTitle"/>
          </p:nvPr>
        </p:nvSpPr>
        <p:spPr>
          <a:xfrm>
            <a:off x="887693" y="3139143"/>
            <a:ext cx="10725187" cy="2941003"/>
          </a:xfrm>
        </p:spPr>
        <p:txBody>
          <a:bodyPr>
            <a:normAutofit/>
          </a:bodyPr>
          <a:lstStyle/>
          <a:p>
            <a:pPr algn="ctr"/>
            <a:r>
              <a:rPr lang="en-US" sz="5400" dirty="0"/>
              <a:t>Screening Tests</a:t>
            </a:r>
          </a:p>
        </p:txBody>
      </p:sp>
    </p:spTree>
    <p:extLst>
      <p:ext uri="{BB962C8B-B14F-4D97-AF65-F5344CB8AC3E}">
        <p14:creationId xmlns:p14="http://schemas.microsoft.com/office/powerpoint/2010/main" val="4153715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602B-A690-ED73-2D3D-06098E9D5DA2}"/>
              </a:ext>
            </a:extLst>
          </p:cNvPr>
          <p:cNvSpPr>
            <a:spLocks noGrp="1"/>
          </p:cNvSpPr>
          <p:nvPr>
            <p:ph type="ctrTitle"/>
          </p:nvPr>
        </p:nvSpPr>
        <p:spPr/>
        <p:txBody>
          <a:bodyPr/>
          <a:lstStyle/>
          <a:p>
            <a:r>
              <a:rPr lang="en-US" dirty="0"/>
              <a:t>ECG</a:t>
            </a:r>
          </a:p>
        </p:txBody>
      </p:sp>
      <p:sp>
        <p:nvSpPr>
          <p:cNvPr id="3" name="Text Placeholder 2">
            <a:extLst>
              <a:ext uri="{FF2B5EF4-FFF2-40B4-BE49-F238E27FC236}">
                <a16:creationId xmlns:a16="http://schemas.microsoft.com/office/drawing/2014/main" id="{E7565E0A-B0D5-B2CC-5504-E129EE038B97}"/>
              </a:ext>
            </a:extLst>
          </p:cNvPr>
          <p:cNvSpPr>
            <a:spLocks noGrp="1"/>
          </p:cNvSpPr>
          <p:nvPr>
            <p:ph type="body" sz="quarter" idx="10"/>
          </p:nvPr>
        </p:nvSpPr>
        <p:spPr>
          <a:xfrm>
            <a:off x="503644" y="1616001"/>
            <a:ext cx="10627417" cy="4510451"/>
          </a:xfrm>
        </p:spPr>
        <p:txBody>
          <a:bodyPr/>
          <a:lstStyle/>
          <a:p>
            <a:pPr>
              <a:buFont typeface="Arial" panose="020B0604020202020204" pitchFamily="34" charset="0"/>
              <a:buChar char="•"/>
            </a:pPr>
            <a:r>
              <a:rPr lang="en-US" sz="2800" b="1" dirty="0">
                <a:solidFill>
                  <a:schemeClr val="tx2"/>
                </a:solidFill>
              </a:rPr>
              <a:t>Indications</a:t>
            </a:r>
            <a:r>
              <a:rPr lang="en-US" sz="2800" dirty="0">
                <a:solidFill>
                  <a:schemeClr val="tx2"/>
                </a:solidFill>
              </a:rPr>
              <a:t>:</a:t>
            </a:r>
          </a:p>
          <a:p>
            <a:pPr lvl="1">
              <a:buFont typeface="Arial" panose="020B0604020202020204" pitchFamily="34" charset="0"/>
              <a:buChar char="•"/>
            </a:pPr>
            <a:r>
              <a:rPr lang="en-US" sz="2800" dirty="0">
                <a:solidFill>
                  <a:schemeClr val="tx2"/>
                </a:solidFill>
              </a:rPr>
              <a:t>Known cardiovascular disease</a:t>
            </a:r>
          </a:p>
          <a:p>
            <a:pPr lvl="1">
              <a:buFont typeface="Arial" panose="020B0604020202020204" pitchFamily="34" charset="0"/>
              <a:buChar char="•"/>
            </a:pPr>
            <a:r>
              <a:rPr lang="en-US" sz="2800" dirty="0">
                <a:solidFill>
                  <a:schemeClr val="tx2"/>
                </a:solidFill>
              </a:rPr>
              <a:t>Significant arrhythmia</a:t>
            </a:r>
          </a:p>
          <a:p>
            <a:pPr lvl="1">
              <a:buFont typeface="Arial" panose="020B0604020202020204" pitchFamily="34" charset="0"/>
              <a:buChar char="•"/>
            </a:pPr>
            <a:r>
              <a:rPr lang="en-US" sz="2800" dirty="0">
                <a:solidFill>
                  <a:schemeClr val="tx2"/>
                </a:solidFill>
              </a:rPr>
              <a:t>Structural heart disease</a:t>
            </a:r>
          </a:p>
          <a:p>
            <a:pPr>
              <a:buFont typeface="Arial" panose="020B0604020202020204" pitchFamily="34" charset="0"/>
              <a:buChar char="•"/>
            </a:pPr>
            <a:r>
              <a:rPr lang="en-US" sz="2800" b="1" dirty="0">
                <a:solidFill>
                  <a:schemeClr val="tx2"/>
                </a:solidFill>
              </a:rPr>
              <a:t>Timing</a:t>
            </a:r>
            <a:r>
              <a:rPr lang="en-US" sz="2800" dirty="0">
                <a:solidFill>
                  <a:schemeClr val="tx2"/>
                </a:solidFill>
              </a:rPr>
              <a:t>:</a:t>
            </a:r>
          </a:p>
          <a:p>
            <a:pPr lvl="1">
              <a:buFont typeface="Arial" panose="020B0604020202020204" pitchFamily="34" charset="0"/>
              <a:buChar char="•"/>
            </a:pPr>
            <a:r>
              <a:rPr lang="en-US" sz="2800" dirty="0">
                <a:solidFill>
                  <a:schemeClr val="tx2"/>
                </a:solidFill>
              </a:rPr>
              <a:t>Within 12 months of surgery</a:t>
            </a:r>
          </a:p>
          <a:p>
            <a:pPr>
              <a:buFont typeface="Arial" panose="020B0604020202020204" pitchFamily="34" charset="0"/>
              <a:buChar char="•"/>
            </a:pPr>
            <a:r>
              <a:rPr lang="en-US" sz="2800" b="1" dirty="0">
                <a:solidFill>
                  <a:schemeClr val="tx2"/>
                </a:solidFill>
              </a:rPr>
              <a:t>Risk of Surgery?</a:t>
            </a:r>
          </a:p>
          <a:p>
            <a:pPr lvl="1">
              <a:buFont typeface="Arial" panose="020B0604020202020204" pitchFamily="34" charset="0"/>
              <a:buChar char="•"/>
            </a:pPr>
            <a:r>
              <a:rPr lang="en-US" sz="2800" dirty="0">
                <a:solidFill>
                  <a:schemeClr val="tx2"/>
                </a:solidFill>
              </a:rPr>
              <a:t>Not indicated if low-risk surgery (&lt;1% estimated risk)</a:t>
            </a:r>
          </a:p>
          <a:p>
            <a:pPr lvl="1">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DCA67648-F24F-F9B1-7932-BE89931A8EC1}"/>
              </a:ext>
            </a:extLst>
          </p:cNvPr>
          <p:cNvSpPr txBox="1"/>
          <p:nvPr/>
        </p:nvSpPr>
        <p:spPr>
          <a:xfrm>
            <a:off x="6272784" y="5825728"/>
            <a:ext cx="5919216" cy="1200329"/>
          </a:xfrm>
          <a:prstGeom prst="rect">
            <a:avLst/>
          </a:prstGeom>
          <a:noFill/>
        </p:spPr>
        <p:txBody>
          <a:bodyPr wrap="square" rtlCol="0">
            <a:spAutoFit/>
          </a:bodyPr>
          <a:lstStyle/>
          <a:p>
            <a:pPr algn="r"/>
            <a:r>
              <a:rPr lang="en-US" dirty="0"/>
              <a:t>Thompson A. Circulation 2024.</a:t>
            </a:r>
          </a:p>
          <a:p>
            <a:pPr algn="r"/>
            <a:r>
              <a:rPr lang="en-US" dirty="0"/>
              <a:t>Halvorsen S. </a:t>
            </a:r>
            <a:r>
              <a:rPr lang="en-US" dirty="0" err="1"/>
              <a:t>Eur</a:t>
            </a:r>
            <a:r>
              <a:rPr lang="en-US" dirty="0"/>
              <a:t> Heart J 2022.</a:t>
            </a:r>
          </a:p>
          <a:p>
            <a:pPr algn="r"/>
            <a:r>
              <a:rPr lang="en-US" dirty="0"/>
              <a:t>Van Klei WA. Ann Surg 2007.</a:t>
            </a:r>
          </a:p>
          <a:p>
            <a:pPr algn="r"/>
            <a:endParaRPr lang="en-US" dirty="0"/>
          </a:p>
        </p:txBody>
      </p:sp>
    </p:spTree>
    <p:extLst>
      <p:ext uri="{BB962C8B-B14F-4D97-AF65-F5344CB8AC3E}">
        <p14:creationId xmlns:p14="http://schemas.microsoft.com/office/powerpoint/2010/main" val="388615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dissolv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ist of medical information&#10;&#10;AI-generated content may be incorrect.">
            <a:extLst>
              <a:ext uri="{FF2B5EF4-FFF2-40B4-BE49-F238E27FC236}">
                <a16:creationId xmlns:a16="http://schemas.microsoft.com/office/drawing/2014/main" id="{E065919A-ED77-C043-DBD6-BBD099E6650D}"/>
              </a:ext>
            </a:extLst>
          </p:cNvPr>
          <p:cNvPicPr>
            <a:picLocks noChangeAspect="1"/>
          </p:cNvPicPr>
          <p:nvPr/>
        </p:nvPicPr>
        <p:blipFill>
          <a:blip r:embed="rId2"/>
          <a:stretch>
            <a:fillRect/>
          </a:stretch>
        </p:blipFill>
        <p:spPr>
          <a:xfrm>
            <a:off x="2855760" y="571935"/>
            <a:ext cx="6163183" cy="5978288"/>
          </a:xfrm>
          <a:prstGeom prst="rect">
            <a:avLst/>
          </a:prstGeom>
          <a:noFill/>
        </p:spPr>
      </p:pic>
      <p:sp>
        <p:nvSpPr>
          <p:cNvPr id="5" name="TextBox 4">
            <a:extLst>
              <a:ext uri="{FF2B5EF4-FFF2-40B4-BE49-F238E27FC236}">
                <a16:creationId xmlns:a16="http://schemas.microsoft.com/office/drawing/2014/main" id="{38601924-DD7B-92BD-E374-F85B6AE802C1}"/>
              </a:ext>
            </a:extLst>
          </p:cNvPr>
          <p:cNvSpPr txBox="1"/>
          <p:nvPr/>
        </p:nvSpPr>
        <p:spPr>
          <a:xfrm>
            <a:off x="1158239" y="6550223"/>
            <a:ext cx="6099048" cy="307777"/>
          </a:xfrm>
          <a:prstGeom prst="rect">
            <a:avLst/>
          </a:prstGeom>
          <a:noFill/>
        </p:spPr>
        <p:txBody>
          <a:bodyPr wrap="square">
            <a:spAutoFit/>
          </a:bodyPr>
          <a:lstStyle/>
          <a:p>
            <a:pPr algn="r"/>
            <a:r>
              <a:rPr lang="en-US" sz="1400" dirty="0"/>
              <a:t>Thompson A. Circulation 2024.</a:t>
            </a:r>
          </a:p>
        </p:txBody>
      </p:sp>
    </p:spTree>
    <p:extLst>
      <p:ext uri="{BB962C8B-B14F-4D97-AF65-F5344CB8AC3E}">
        <p14:creationId xmlns:p14="http://schemas.microsoft.com/office/powerpoint/2010/main" val="2771250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3352-F654-8E58-C388-CAA770232797}"/>
              </a:ext>
            </a:extLst>
          </p:cNvPr>
          <p:cNvSpPr>
            <a:spLocks noGrp="1"/>
          </p:cNvSpPr>
          <p:nvPr>
            <p:ph type="ctrTitle"/>
          </p:nvPr>
        </p:nvSpPr>
        <p:spPr/>
        <p:txBody>
          <a:bodyPr/>
          <a:lstStyle/>
          <a:p>
            <a:r>
              <a:rPr lang="en-US" dirty="0"/>
              <a:t>Lab Tests</a:t>
            </a:r>
          </a:p>
        </p:txBody>
      </p:sp>
      <p:sp>
        <p:nvSpPr>
          <p:cNvPr id="3" name="Text Placeholder 2">
            <a:extLst>
              <a:ext uri="{FF2B5EF4-FFF2-40B4-BE49-F238E27FC236}">
                <a16:creationId xmlns:a16="http://schemas.microsoft.com/office/drawing/2014/main" id="{DCB8B748-119E-C619-9ABF-B52623E6435C}"/>
              </a:ext>
            </a:extLst>
          </p:cNvPr>
          <p:cNvSpPr>
            <a:spLocks noGrp="1"/>
          </p:cNvSpPr>
          <p:nvPr>
            <p:ph type="body" sz="quarter" idx="10"/>
          </p:nvPr>
        </p:nvSpPr>
        <p:spPr>
          <a:xfrm>
            <a:off x="782291" y="2968520"/>
            <a:ext cx="10627417" cy="4510451"/>
          </a:xfrm>
        </p:spPr>
        <p:txBody>
          <a:bodyPr/>
          <a:lstStyle/>
          <a:p>
            <a:pPr marL="0" indent="0" algn="ctr">
              <a:buNone/>
            </a:pPr>
            <a:r>
              <a:rPr lang="en-US" sz="4000" b="1" i="1" dirty="0">
                <a:solidFill>
                  <a:srgbClr val="FF0000"/>
                </a:solidFill>
              </a:rPr>
              <a:t>Should be based on clinical history </a:t>
            </a:r>
          </a:p>
          <a:p>
            <a:pPr marL="0" indent="0" algn="ctr">
              <a:buNone/>
            </a:pPr>
            <a:r>
              <a:rPr lang="en-US" sz="4000" b="1" i="1" dirty="0">
                <a:solidFill>
                  <a:srgbClr val="FF0000"/>
                </a:solidFill>
              </a:rPr>
              <a:t>(Cr used in some risk calculators)</a:t>
            </a:r>
          </a:p>
        </p:txBody>
      </p:sp>
    </p:spTree>
    <p:extLst>
      <p:ext uri="{BB962C8B-B14F-4D97-AF65-F5344CB8AC3E}">
        <p14:creationId xmlns:p14="http://schemas.microsoft.com/office/powerpoint/2010/main" val="86253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2F3DA-881A-35A1-770F-CF50866E5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38DE0C-1E9A-FB1A-9486-5380219790A9}"/>
              </a:ext>
            </a:extLst>
          </p:cNvPr>
          <p:cNvSpPr>
            <a:spLocks noGrp="1"/>
          </p:cNvSpPr>
          <p:nvPr>
            <p:ph type="ctrTitle"/>
          </p:nvPr>
        </p:nvSpPr>
        <p:spPr/>
        <p:txBody>
          <a:bodyPr/>
          <a:lstStyle/>
          <a:p>
            <a:r>
              <a:rPr lang="en-US" dirty="0"/>
              <a:t>Brain Natriuretic Peptide (BNP / NT-</a:t>
            </a:r>
            <a:r>
              <a:rPr lang="en-US" dirty="0" err="1"/>
              <a:t>proBNP</a:t>
            </a:r>
            <a:r>
              <a:rPr lang="en-US" dirty="0"/>
              <a:t>)</a:t>
            </a:r>
          </a:p>
        </p:txBody>
      </p:sp>
      <p:sp>
        <p:nvSpPr>
          <p:cNvPr id="3" name="Text Placeholder 2">
            <a:extLst>
              <a:ext uri="{FF2B5EF4-FFF2-40B4-BE49-F238E27FC236}">
                <a16:creationId xmlns:a16="http://schemas.microsoft.com/office/drawing/2014/main" id="{0BDBBB24-6D0D-4C9C-7386-2ED0FB469256}"/>
              </a:ext>
            </a:extLst>
          </p:cNvPr>
          <p:cNvSpPr>
            <a:spLocks noGrp="1"/>
          </p:cNvSpPr>
          <p:nvPr>
            <p:ph type="body" sz="quarter" idx="10"/>
          </p:nvPr>
        </p:nvSpPr>
        <p:spPr>
          <a:xfrm>
            <a:off x="782291" y="3114825"/>
            <a:ext cx="10627417" cy="2115544"/>
          </a:xfrm>
        </p:spPr>
        <p:txBody>
          <a:bodyPr/>
          <a:lstStyle/>
          <a:p>
            <a:pPr marL="0" indent="0" algn="ctr">
              <a:buNone/>
            </a:pPr>
            <a:r>
              <a:rPr lang="en-US" sz="4000" b="1" i="1" dirty="0">
                <a:solidFill>
                  <a:srgbClr val="FF0000"/>
                </a:solidFill>
              </a:rPr>
              <a:t>Helpful in patients for whom decision to undergo more cardiac testing is unclear</a:t>
            </a:r>
          </a:p>
        </p:txBody>
      </p:sp>
      <p:sp>
        <p:nvSpPr>
          <p:cNvPr id="6" name="TextBox 5">
            <a:extLst>
              <a:ext uri="{FF2B5EF4-FFF2-40B4-BE49-F238E27FC236}">
                <a16:creationId xmlns:a16="http://schemas.microsoft.com/office/drawing/2014/main" id="{1C558DFC-20CE-C084-F5DA-6C0F343DCBE5}"/>
              </a:ext>
            </a:extLst>
          </p:cNvPr>
          <p:cNvSpPr txBox="1"/>
          <p:nvPr/>
        </p:nvSpPr>
        <p:spPr>
          <a:xfrm>
            <a:off x="6092952" y="6384805"/>
            <a:ext cx="6099048" cy="369332"/>
          </a:xfrm>
          <a:prstGeom prst="rect">
            <a:avLst/>
          </a:prstGeom>
          <a:noFill/>
        </p:spPr>
        <p:txBody>
          <a:bodyPr wrap="square">
            <a:spAutoFit/>
          </a:bodyPr>
          <a:lstStyle/>
          <a:p>
            <a:pPr algn="r"/>
            <a:r>
              <a:rPr lang="en-US" dirty="0"/>
              <a:t>Thompson A. Circulation 2024.</a:t>
            </a:r>
          </a:p>
        </p:txBody>
      </p:sp>
    </p:spTree>
    <p:extLst>
      <p:ext uri="{BB962C8B-B14F-4D97-AF65-F5344CB8AC3E}">
        <p14:creationId xmlns:p14="http://schemas.microsoft.com/office/powerpoint/2010/main" val="202263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wchart of a patient&#10;&#10;AI-generated content may be incorrect.">
            <a:extLst>
              <a:ext uri="{FF2B5EF4-FFF2-40B4-BE49-F238E27FC236}">
                <a16:creationId xmlns:a16="http://schemas.microsoft.com/office/drawing/2014/main" id="{D21D7EB2-E67D-2D83-1C60-ECF9762485BD}"/>
              </a:ext>
            </a:extLst>
          </p:cNvPr>
          <p:cNvPicPr>
            <a:picLocks noChangeAspect="1"/>
          </p:cNvPicPr>
          <p:nvPr/>
        </p:nvPicPr>
        <p:blipFill>
          <a:blip r:embed="rId2"/>
          <a:stretch>
            <a:fillRect/>
          </a:stretch>
        </p:blipFill>
        <p:spPr>
          <a:xfrm>
            <a:off x="2289302" y="525838"/>
            <a:ext cx="5647690" cy="6176714"/>
          </a:xfrm>
          <a:prstGeom prst="rect">
            <a:avLst/>
          </a:prstGeom>
        </p:spPr>
      </p:pic>
      <p:sp>
        <p:nvSpPr>
          <p:cNvPr id="4" name="TextBox 3">
            <a:extLst>
              <a:ext uri="{FF2B5EF4-FFF2-40B4-BE49-F238E27FC236}">
                <a16:creationId xmlns:a16="http://schemas.microsoft.com/office/drawing/2014/main" id="{4FEA97F5-5E9A-1BBD-1636-F61D9C2B0BFE}"/>
              </a:ext>
            </a:extLst>
          </p:cNvPr>
          <p:cNvSpPr txBox="1"/>
          <p:nvPr/>
        </p:nvSpPr>
        <p:spPr>
          <a:xfrm>
            <a:off x="6544310" y="6119336"/>
            <a:ext cx="5647690" cy="738664"/>
          </a:xfrm>
          <a:prstGeom prst="rect">
            <a:avLst/>
          </a:prstGeom>
          <a:noFill/>
        </p:spPr>
        <p:txBody>
          <a:bodyPr wrap="square" rtlCol="0">
            <a:spAutoFit/>
          </a:bodyPr>
          <a:lstStyle/>
          <a:p>
            <a:pPr algn="r"/>
            <a:r>
              <a:rPr lang="en-US" sz="1400" dirty="0"/>
              <a:t>Duceppe E. Ann Intern Med 2020.</a:t>
            </a:r>
          </a:p>
          <a:p>
            <a:pPr algn="r"/>
            <a:r>
              <a:rPr lang="en-US" sz="1400" dirty="0" err="1"/>
              <a:t>Rodseth</a:t>
            </a:r>
            <a:r>
              <a:rPr lang="en-US" sz="1400" dirty="0"/>
              <a:t> RN. J Am Coll </a:t>
            </a:r>
            <a:r>
              <a:rPr lang="en-US" sz="1400" dirty="0" err="1"/>
              <a:t>Cardiol</a:t>
            </a:r>
            <a:r>
              <a:rPr lang="en-US" sz="1400" dirty="0"/>
              <a:t> 2014.</a:t>
            </a:r>
          </a:p>
          <a:p>
            <a:pPr algn="r"/>
            <a:r>
              <a:rPr lang="en-US" sz="1400" dirty="0"/>
              <a:t>Graphic 140786 Version 2.0. 2025. UpToDate, Inc.</a:t>
            </a:r>
          </a:p>
        </p:txBody>
      </p:sp>
      <p:sp>
        <p:nvSpPr>
          <p:cNvPr id="5" name="Rectangle 4">
            <a:extLst>
              <a:ext uri="{FF2B5EF4-FFF2-40B4-BE49-F238E27FC236}">
                <a16:creationId xmlns:a16="http://schemas.microsoft.com/office/drawing/2014/main" id="{5CFEB792-C8B5-668C-863B-0A90CDFE534B}"/>
              </a:ext>
            </a:extLst>
          </p:cNvPr>
          <p:cNvSpPr/>
          <p:nvPr/>
        </p:nvSpPr>
        <p:spPr>
          <a:xfrm>
            <a:off x="1828800" y="365760"/>
            <a:ext cx="2468880" cy="12252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057DFD5-9387-43C0-B050-DE71E293882D}"/>
              </a:ext>
            </a:extLst>
          </p:cNvPr>
          <p:cNvSpPr txBox="1"/>
          <p:nvPr/>
        </p:nvSpPr>
        <p:spPr>
          <a:xfrm>
            <a:off x="2487168" y="155448"/>
            <a:ext cx="6455664" cy="369332"/>
          </a:xfrm>
          <a:prstGeom prst="rect">
            <a:avLst/>
          </a:prstGeom>
          <a:noFill/>
        </p:spPr>
        <p:txBody>
          <a:bodyPr wrap="square" rtlCol="0">
            <a:spAutoFit/>
          </a:bodyPr>
          <a:lstStyle/>
          <a:p>
            <a:pPr algn="ctr"/>
            <a:r>
              <a:rPr lang="en-US" dirty="0">
                <a:solidFill>
                  <a:srgbClr val="FF0000"/>
                </a:solidFill>
              </a:rPr>
              <a:t>Unable to perform reliable risk assessment</a:t>
            </a:r>
          </a:p>
        </p:txBody>
      </p:sp>
      <p:sp>
        <p:nvSpPr>
          <p:cNvPr id="7" name="TextBox 6">
            <a:extLst>
              <a:ext uri="{FF2B5EF4-FFF2-40B4-BE49-F238E27FC236}">
                <a16:creationId xmlns:a16="http://schemas.microsoft.com/office/drawing/2014/main" id="{587EBF6A-2054-0BBE-9DA0-FAF7D562358C}"/>
              </a:ext>
            </a:extLst>
          </p:cNvPr>
          <p:cNvSpPr txBox="1"/>
          <p:nvPr/>
        </p:nvSpPr>
        <p:spPr>
          <a:xfrm>
            <a:off x="6714998" y="3142046"/>
            <a:ext cx="5306314" cy="1200329"/>
          </a:xfrm>
          <a:prstGeom prst="rect">
            <a:avLst/>
          </a:prstGeom>
          <a:noFill/>
        </p:spPr>
        <p:txBody>
          <a:bodyPr wrap="square" rtlCol="0">
            <a:spAutoFit/>
          </a:bodyPr>
          <a:lstStyle/>
          <a:p>
            <a:pPr algn="ctr"/>
            <a:r>
              <a:rPr lang="en-US" sz="3600" b="1" dirty="0">
                <a:solidFill>
                  <a:srgbClr val="FF0000"/>
                </a:solidFill>
              </a:rPr>
              <a:t>NT-</a:t>
            </a:r>
            <a:r>
              <a:rPr lang="en-US" sz="3600" b="1" dirty="0" err="1">
                <a:solidFill>
                  <a:srgbClr val="FF0000"/>
                </a:solidFill>
              </a:rPr>
              <a:t>proBNP</a:t>
            </a:r>
            <a:r>
              <a:rPr lang="en-US" sz="3600" b="1" dirty="0">
                <a:solidFill>
                  <a:srgbClr val="FF0000"/>
                </a:solidFill>
              </a:rPr>
              <a:t> </a:t>
            </a:r>
            <a:r>
              <a:rPr lang="en-US" sz="3600" b="1" u="sng" dirty="0">
                <a:solidFill>
                  <a:srgbClr val="FF0000"/>
                </a:solidFill>
              </a:rPr>
              <a:t>&gt;</a:t>
            </a:r>
            <a:r>
              <a:rPr lang="en-US" sz="3600" b="1" dirty="0">
                <a:solidFill>
                  <a:srgbClr val="FF0000"/>
                </a:solidFill>
              </a:rPr>
              <a:t> 200</a:t>
            </a:r>
          </a:p>
          <a:p>
            <a:pPr algn="ctr"/>
            <a:r>
              <a:rPr lang="en-US" sz="3600" b="1" dirty="0">
                <a:solidFill>
                  <a:srgbClr val="FF0000"/>
                </a:solidFill>
              </a:rPr>
              <a:t>BNP </a:t>
            </a:r>
            <a:r>
              <a:rPr lang="en-US" sz="3600" b="1" u="sng" dirty="0">
                <a:solidFill>
                  <a:srgbClr val="FF0000"/>
                </a:solidFill>
              </a:rPr>
              <a:t>&gt;</a:t>
            </a:r>
            <a:r>
              <a:rPr lang="en-US" sz="3600" b="1" dirty="0">
                <a:solidFill>
                  <a:srgbClr val="FF0000"/>
                </a:solidFill>
              </a:rPr>
              <a:t> 92</a:t>
            </a:r>
          </a:p>
        </p:txBody>
      </p:sp>
    </p:spTree>
    <p:extLst>
      <p:ext uri="{BB962C8B-B14F-4D97-AF65-F5344CB8AC3E}">
        <p14:creationId xmlns:p14="http://schemas.microsoft.com/office/powerpoint/2010/main" val="374550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 Have Clearance, Clarence | MacroFab">
            <a:extLst>
              <a:ext uri="{FF2B5EF4-FFF2-40B4-BE49-F238E27FC236}">
                <a16:creationId xmlns:a16="http://schemas.microsoft.com/office/drawing/2014/main" id="{5083DFB7-4F4C-DFEB-DE55-36D9ED5ED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296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339084" y="0"/>
            <a:ext cx="5219700" cy="7783763"/>
          </a:xfrm>
          <a:prstGeom prst="rect">
            <a:avLst/>
          </a:prstGeom>
        </p:spPr>
      </p:pic>
      <p:sp>
        <p:nvSpPr>
          <p:cNvPr id="3" name="Rectangle 2">
            <a:extLst>
              <a:ext uri="{FF2B5EF4-FFF2-40B4-BE49-F238E27FC236}">
                <a16:creationId xmlns:a16="http://schemas.microsoft.com/office/drawing/2014/main" id="{96DE081E-3E32-AAD7-DC25-4F01EB7546EF}"/>
              </a:ext>
            </a:extLst>
          </p:cNvPr>
          <p:cNvSpPr/>
          <p:nvPr/>
        </p:nvSpPr>
        <p:spPr>
          <a:xfrm>
            <a:off x="1078992" y="6547104"/>
            <a:ext cx="10424160" cy="15361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56FFF3B-B0C3-849A-00C9-B116CFCBF025}"/>
              </a:ext>
            </a:extLst>
          </p:cNvPr>
          <p:cNvSpPr txBox="1"/>
          <p:nvPr/>
        </p:nvSpPr>
        <p:spPr>
          <a:xfrm>
            <a:off x="8942832" y="6211669"/>
            <a:ext cx="3249168" cy="646331"/>
          </a:xfrm>
          <a:prstGeom prst="rect">
            <a:avLst/>
          </a:prstGeom>
          <a:noFill/>
        </p:spPr>
        <p:txBody>
          <a:bodyPr wrap="square" rtlCol="0">
            <a:spAutoFit/>
          </a:bodyPr>
          <a:lstStyle/>
          <a:p>
            <a:r>
              <a:rPr lang="en-US" dirty="0"/>
              <a:t>Graphic 99857 Version 5.0. 2025 UpToDate, Inc.</a:t>
            </a:r>
          </a:p>
        </p:txBody>
      </p:sp>
    </p:spTree>
    <p:extLst>
      <p:ext uri="{BB962C8B-B14F-4D97-AF65-F5344CB8AC3E}">
        <p14:creationId xmlns:p14="http://schemas.microsoft.com/office/powerpoint/2010/main" val="2222037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03C12-5F89-FA49-F72E-0D627B5F7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B9D8F-704F-C0F7-A15C-49A7FE0E1172}"/>
              </a:ext>
            </a:extLst>
          </p:cNvPr>
          <p:cNvSpPr>
            <a:spLocks noGrp="1"/>
          </p:cNvSpPr>
          <p:nvPr>
            <p:ph type="ctrTitle"/>
          </p:nvPr>
        </p:nvSpPr>
        <p:spPr/>
        <p:txBody>
          <a:bodyPr/>
          <a:lstStyle/>
          <a:p>
            <a:r>
              <a:rPr lang="en-US" dirty="0"/>
              <a:t>Troponin</a:t>
            </a:r>
          </a:p>
        </p:txBody>
      </p:sp>
      <p:sp>
        <p:nvSpPr>
          <p:cNvPr id="3" name="Text Placeholder 2">
            <a:extLst>
              <a:ext uri="{FF2B5EF4-FFF2-40B4-BE49-F238E27FC236}">
                <a16:creationId xmlns:a16="http://schemas.microsoft.com/office/drawing/2014/main" id="{498F8165-4D44-432A-1149-936E6A2FC40E}"/>
              </a:ext>
            </a:extLst>
          </p:cNvPr>
          <p:cNvSpPr>
            <a:spLocks noGrp="1"/>
          </p:cNvSpPr>
          <p:nvPr>
            <p:ph type="body" sz="quarter" idx="10"/>
          </p:nvPr>
        </p:nvSpPr>
        <p:spPr>
          <a:xfrm>
            <a:off x="782291" y="3114825"/>
            <a:ext cx="10627417" cy="2115544"/>
          </a:xfrm>
        </p:spPr>
        <p:txBody>
          <a:bodyPr/>
          <a:lstStyle/>
          <a:p>
            <a:pPr marL="0" indent="0" algn="ctr">
              <a:buNone/>
            </a:pPr>
            <a:r>
              <a:rPr lang="en-US" sz="4000" b="1" i="1" dirty="0">
                <a:solidFill>
                  <a:srgbClr val="FF0000"/>
                </a:solidFill>
              </a:rPr>
              <a:t>Not demonstrated to improve perioperative outcomes</a:t>
            </a:r>
          </a:p>
          <a:p>
            <a:pPr marL="0" indent="0" algn="ctr">
              <a:buNone/>
            </a:pPr>
            <a:endParaRPr lang="en-US" sz="4000" b="1" i="1" dirty="0">
              <a:solidFill>
                <a:srgbClr val="FF0000"/>
              </a:solidFill>
            </a:endParaRPr>
          </a:p>
        </p:txBody>
      </p:sp>
      <p:sp>
        <p:nvSpPr>
          <p:cNvPr id="6" name="TextBox 5">
            <a:extLst>
              <a:ext uri="{FF2B5EF4-FFF2-40B4-BE49-F238E27FC236}">
                <a16:creationId xmlns:a16="http://schemas.microsoft.com/office/drawing/2014/main" id="{8E002E72-496C-8D37-29BD-BCA6B020AA6E}"/>
              </a:ext>
            </a:extLst>
          </p:cNvPr>
          <p:cNvSpPr txBox="1"/>
          <p:nvPr/>
        </p:nvSpPr>
        <p:spPr>
          <a:xfrm>
            <a:off x="6092952" y="6384805"/>
            <a:ext cx="6099048" cy="369332"/>
          </a:xfrm>
          <a:prstGeom prst="rect">
            <a:avLst/>
          </a:prstGeom>
          <a:noFill/>
        </p:spPr>
        <p:txBody>
          <a:bodyPr wrap="square">
            <a:spAutoFit/>
          </a:bodyPr>
          <a:lstStyle/>
          <a:p>
            <a:pPr algn="r"/>
            <a:r>
              <a:rPr lang="en-US" dirty="0"/>
              <a:t>Thompson A. Circulation 2024.</a:t>
            </a:r>
          </a:p>
        </p:txBody>
      </p:sp>
    </p:spTree>
    <p:extLst>
      <p:ext uri="{BB962C8B-B14F-4D97-AF65-F5344CB8AC3E}">
        <p14:creationId xmlns:p14="http://schemas.microsoft.com/office/powerpoint/2010/main" val="211644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information&#10;&#10;AI-generated content may be incorrect.">
            <a:extLst>
              <a:ext uri="{FF2B5EF4-FFF2-40B4-BE49-F238E27FC236}">
                <a16:creationId xmlns:a16="http://schemas.microsoft.com/office/drawing/2014/main" id="{82381B7C-A19D-672F-AABF-E96539C27DD4}"/>
              </a:ext>
            </a:extLst>
          </p:cNvPr>
          <p:cNvPicPr>
            <a:picLocks noChangeAspect="1"/>
          </p:cNvPicPr>
          <p:nvPr/>
        </p:nvPicPr>
        <p:blipFill>
          <a:blip r:embed="rId2"/>
          <a:stretch>
            <a:fillRect/>
          </a:stretch>
        </p:blipFill>
        <p:spPr>
          <a:xfrm>
            <a:off x="872675" y="571934"/>
            <a:ext cx="8079617" cy="5999115"/>
          </a:xfrm>
          <a:prstGeom prst="rect">
            <a:avLst/>
          </a:prstGeom>
          <a:noFill/>
        </p:spPr>
      </p:pic>
      <p:sp>
        <p:nvSpPr>
          <p:cNvPr id="4" name="TextBox 3">
            <a:extLst>
              <a:ext uri="{FF2B5EF4-FFF2-40B4-BE49-F238E27FC236}">
                <a16:creationId xmlns:a16="http://schemas.microsoft.com/office/drawing/2014/main" id="{D622310D-8A8E-893B-18D9-1DDC62039F43}"/>
              </a:ext>
            </a:extLst>
          </p:cNvPr>
          <p:cNvSpPr txBox="1"/>
          <p:nvPr/>
        </p:nvSpPr>
        <p:spPr>
          <a:xfrm>
            <a:off x="0" y="6417160"/>
            <a:ext cx="6099048" cy="307777"/>
          </a:xfrm>
          <a:prstGeom prst="rect">
            <a:avLst/>
          </a:prstGeom>
          <a:noFill/>
        </p:spPr>
        <p:txBody>
          <a:bodyPr wrap="square">
            <a:spAutoFit/>
          </a:bodyPr>
          <a:lstStyle/>
          <a:p>
            <a:pPr algn="r"/>
            <a:r>
              <a:rPr lang="en-US" sz="1400" dirty="0"/>
              <a:t>Thompson A. Circulation 2024.</a:t>
            </a:r>
          </a:p>
        </p:txBody>
      </p:sp>
      <p:sp>
        <p:nvSpPr>
          <p:cNvPr id="5" name="TextBox 4">
            <a:extLst>
              <a:ext uri="{FF2B5EF4-FFF2-40B4-BE49-F238E27FC236}">
                <a16:creationId xmlns:a16="http://schemas.microsoft.com/office/drawing/2014/main" id="{D554BD4C-4573-5095-7F48-A2FB475B2278}"/>
              </a:ext>
            </a:extLst>
          </p:cNvPr>
          <p:cNvSpPr txBox="1"/>
          <p:nvPr/>
        </p:nvSpPr>
        <p:spPr>
          <a:xfrm>
            <a:off x="9110788" y="3154058"/>
            <a:ext cx="3081212" cy="1754326"/>
          </a:xfrm>
          <a:prstGeom prst="rect">
            <a:avLst/>
          </a:prstGeom>
          <a:noFill/>
        </p:spPr>
        <p:txBody>
          <a:bodyPr wrap="square" rtlCol="0">
            <a:spAutoFit/>
          </a:bodyPr>
          <a:lstStyle/>
          <a:p>
            <a:pPr algn="ctr"/>
            <a:r>
              <a:rPr lang="en-US" b="1" dirty="0">
                <a:solidFill>
                  <a:srgbClr val="FF0000"/>
                </a:solidFill>
              </a:rPr>
              <a:t>Age </a:t>
            </a:r>
            <a:r>
              <a:rPr lang="en-US" b="1" u="sng" dirty="0">
                <a:solidFill>
                  <a:srgbClr val="FF0000"/>
                </a:solidFill>
              </a:rPr>
              <a:t>&gt;</a:t>
            </a:r>
            <a:r>
              <a:rPr lang="en-US" b="1" dirty="0">
                <a:solidFill>
                  <a:srgbClr val="FF0000"/>
                </a:solidFill>
              </a:rPr>
              <a:t> 65 </a:t>
            </a:r>
          </a:p>
          <a:p>
            <a:pPr algn="ctr"/>
            <a:r>
              <a:rPr lang="en-US" b="1" dirty="0">
                <a:solidFill>
                  <a:srgbClr val="FF0000"/>
                </a:solidFill>
              </a:rPr>
              <a:t>OR</a:t>
            </a:r>
          </a:p>
          <a:p>
            <a:pPr algn="ctr"/>
            <a:r>
              <a:rPr lang="en-US" b="1" dirty="0">
                <a:solidFill>
                  <a:srgbClr val="FF0000"/>
                </a:solidFill>
              </a:rPr>
              <a:t>Age </a:t>
            </a:r>
            <a:r>
              <a:rPr lang="en-US" b="1" u="sng" dirty="0">
                <a:solidFill>
                  <a:srgbClr val="FF0000"/>
                </a:solidFill>
              </a:rPr>
              <a:t>&gt;</a:t>
            </a:r>
            <a:r>
              <a:rPr lang="en-US" b="1" dirty="0">
                <a:solidFill>
                  <a:srgbClr val="FF0000"/>
                </a:solidFill>
              </a:rPr>
              <a:t> 45 w/ CVD </a:t>
            </a:r>
            <a:r>
              <a:rPr lang="en-US" b="1" dirty="0" err="1">
                <a:solidFill>
                  <a:srgbClr val="FF0000"/>
                </a:solidFill>
              </a:rPr>
              <a:t>Sx</a:t>
            </a:r>
            <a:endParaRPr lang="en-US" b="1" dirty="0">
              <a:solidFill>
                <a:srgbClr val="FF0000"/>
              </a:solidFill>
            </a:endParaRPr>
          </a:p>
          <a:p>
            <a:pPr algn="ctr"/>
            <a:r>
              <a:rPr lang="en-US" b="1" dirty="0">
                <a:solidFill>
                  <a:srgbClr val="FF0000"/>
                </a:solidFill>
              </a:rPr>
              <a:t>AND</a:t>
            </a:r>
          </a:p>
          <a:p>
            <a:pPr algn="ctr"/>
            <a:r>
              <a:rPr lang="en-US" b="1" dirty="0">
                <a:solidFill>
                  <a:srgbClr val="FF0000"/>
                </a:solidFill>
              </a:rPr>
              <a:t>Elevated risk noncardiac surgery</a:t>
            </a:r>
          </a:p>
        </p:txBody>
      </p:sp>
      <p:sp>
        <p:nvSpPr>
          <p:cNvPr id="6" name="Right Brace 5">
            <a:extLst>
              <a:ext uri="{FF2B5EF4-FFF2-40B4-BE49-F238E27FC236}">
                <a16:creationId xmlns:a16="http://schemas.microsoft.com/office/drawing/2014/main" id="{1A34CF79-4A36-C6A8-E148-CA8F25688215}"/>
              </a:ext>
            </a:extLst>
          </p:cNvPr>
          <p:cNvSpPr/>
          <p:nvPr/>
        </p:nvSpPr>
        <p:spPr>
          <a:xfrm>
            <a:off x="8796528" y="2267712"/>
            <a:ext cx="548640" cy="3986784"/>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68078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6D894-2ED9-D96C-1BE4-56FFC5C4F2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C6259F-42DE-D5FD-6788-9E44900BC41E}"/>
              </a:ext>
            </a:extLst>
          </p:cNvPr>
          <p:cNvSpPr>
            <a:spLocks noGrp="1"/>
          </p:cNvSpPr>
          <p:nvPr>
            <p:ph type="ctrTitle"/>
          </p:nvPr>
        </p:nvSpPr>
        <p:spPr>
          <a:xfrm>
            <a:off x="887693" y="3139143"/>
            <a:ext cx="10725187" cy="2941003"/>
          </a:xfrm>
        </p:spPr>
        <p:txBody>
          <a:bodyPr>
            <a:normAutofit/>
          </a:bodyPr>
          <a:lstStyle/>
          <a:p>
            <a:pPr algn="ctr"/>
            <a:r>
              <a:rPr lang="en-US" sz="5400" dirty="0"/>
              <a:t>Risk Tools</a:t>
            </a:r>
          </a:p>
        </p:txBody>
      </p:sp>
    </p:spTree>
    <p:extLst>
      <p:ext uri="{BB962C8B-B14F-4D97-AF65-F5344CB8AC3E}">
        <p14:creationId xmlns:p14="http://schemas.microsoft.com/office/powerpoint/2010/main" val="1861708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4BA0D-2D18-735A-BD91-DD47E2630375}"/>
              </a:ext>
            </a:extLst>
          </p:cNvPr>
          <p:cNvSpPr>
            <a:spLocks noGrp="1"/>
          </p:cNvSpPr>
          <p:nvPr>
            <p:ph type="ctrTitle"/>
          </p:nvPr>
        </p:nvSpPr>
        <p:spPr/>
        <p:txBody>
          <a:bodyPr/>
          <a:lstStyle/>
          <a:p>
            <a:r>
              <a:rPr lang="en-US" dirty="0"/>
              <a:t>Frailty</a:t>
            </a:r>
          </a:p>
        </p:txBody>
      </p:sp>
      <p:pic>
        <p:nvPicPr>
          <p:cNvPr id="5" name="Picture 4" descr="A table with text on it&#10;&#10;AI-generated content may be incorrect.">
            <a:extLst>
              <a:ext uri="{FF2B5EF4-FFF2-40B4-BE49-F238E27FC236}">
                <a16:creationId xmlns:a16="http://schemas.microsoft.com/office/drawing/2014/main" id="{555274E1-C135-E1BC-F6BD-59A5CA6741D6}"/>
              </a:ext>
            </a:extLst>
          </p:cNvPr>
          <p:cNvPicPr>
            <a:picLocks noChangeAspect="1"/>
          </p:cNvPicPr>
          <p:nvPr/>
        </p:nvPicPr>
        <p:blipFill>
          <a:blip r:embed="rId2"/>
          <a:stretch>
            <a:fillRect/>
          </a:stretch>
        </p:blipFill>
        <p:spPr>
          <a:xfrm>
            <a:off x="686555" y="1768584"/>
            <a:ext cx="10818890" cy="4204970"/>
          </a:xfrm>
          <a:prstGeom prst="rect">
            <a:avLst/>
          </a:prstGeom>
        </p:spPr>
      </p:pic>
      <p:sp>
        <p:nvSpPr>
          <p:cNvPr id="6" name="TextBox 5">
            <a:extLst>
              <a:ext uri="{FF2B5EF4-FFF2-40B4-BE49-F238E27FC236}">
                <a16:creationId xmlns:a16="http://schemas.microsoft.com/office/drawing/2014/main" id="{20EAB5B4-7F6C-7717-EE97-23CAEF91529A}"/>
              </a:ext>
            </a:extLst>
          </p:cNvPr>
          <p:cNvSpPr txBox="1"/>
          <p:nvPr/>
        </p:nvSpPr>
        <p:spPr>
          <a:xfrm>
            <a:off x="1243584" y="6179416"/>
            <a:ext cx="6099048" cy="307777"/>
          </a:xfrm>
          <a:prstGeom prst="rect">
            <a:avLst/>
          </a:prstGeom>
          <a:noFill/>
        </p:spPr>
        <p:txBody>
          <a:bodyPr wrap="square">
            <a:spAutoFit/>
          </a:bodyPr>
          <a:lstStyle/>
          <a:p>
            <a:pPr algn="r"/>
            <a:r>
              <a:rPr lang="en-US" sz="1400" dirty="0"/>
              <a:t>Thompson A. Circulation 2024.</a:t>
            </a:r>
          </a:p>
        </p:txBody>
      </p:sp>
      <p:sp>
        <p:nvSpPr>
          <p:cNvPr id="7" name="TextBox 6">
            <a:extLst>
              <a:ext uri="{FF2B5EF4-FFF2-40B4-BE49-F238E27FC236}">
                <a16:creationId xmlns:a16="http://schemas.microsoft.com/office/drawing/2014/main" id="{685CAB6F-7DB7-3C3F-ACE4-7483A6FB9671}"/>
              </a:ext>
            </a:extLst>
          </p:cNvPr>
          <p:cNvSpPr txBox="1"/>
          <p:nvPr/>
        </p:nvSpPr>
        <p:spPr>
          <a:xfrm>
            <a:off x="2450593" y="854836"/>
            <a:ext cx="9054852" cy="707886"/>
          </a:xfrm>
          <a:prstGeom prst="rect">
            <a:avLst/>
          </a:prstGeom>
          <a:noFill/>
        </p:spPr>
        <p:txBody>
          <a:bodyPr wrap="square" rtlCol="0">
            <a:spAutoFit/>
          </a:bodyPr>
          <a:lstStyle/>
          <a:p>
            <a:pPr algn="ctr"/>
            <a:r>
              <a:rPr lang="en-US" sz="2000" b="1" i="1" dirty="0">
                <a:solidFill>
                  <a:srgbClr val="FF0000"/>
                </a:solidFill>
              </a:rPr>
              <a:t>Assess in all patients </a:t>
            </a:r>
            <a:r>
              <a:rPr lang="en-US" sz="2000" b="1" i="1" u="sng" dirty="0">
                <a:solidFill>
                  <a:srgbClr val="FF0000"/>
                </a:solidFill>
              </a:rPr>
              <a:t>&gt;</a:t>
            </a:r>
            <a:r>
              <a:rPr lang="en-US" sz="2000" b="1" i="1" dirty="0">
                <a:solidFill>
                  <a:srgbClr val="FF0000"/>
                </a:solidFill>
              </a:rPr>
              <a:t> 65 or in younger patients with signs of frailty AND undergoing elevated risk noncardiac surgery</a:t>
            </a:r>
          </a:p>
        </p:txBody>
      </p:sp>
    </p:spTree>
    <p:extLst>
      <p:ext uri="{BB962C8B-B14F-4D97-AF65-F5344CB8AC3E}">
        <p14:creationId xmlns:p14="http://schemas.microsoft.com/office/powerpoint/2010/main" val="1014167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1860-98E2-54BF-E1D4-8136C06BD929}"/>
              </a:ext>
            </a:extLst>
          </p:cNvPr>
          <p:cNvSpPr>
            <a:spLocks noGrp="1"/>
          </p:cNvSpPr>
          <p:nvPr>
            <p:ph type="ctrTitle"/>
          </p:nvPr>
        </p:nvSpPr>
        <p:spPr/>
        <p:txBody>
          <a:bodyPr/>
          <a:lstStyle/>
          <a:p>
            <a:r>
              <a:rPr lang="en-US" dirty="0"/>
              <a:t>Revised Cardiac Risk Index (RCRI, “Lee Index”)</a:t>
            </a:r>
          </a:p>
        </p:txBody>
      </p:sp>
      <p:sp>
        <p:nvSpPr>
          <p:cNvPr id="3" name="Text Placeholder 2">
            <a:extLst>
              <a:ext uri="{FF2B5EF4-FFF2-40B4-BE49-F238E27FC236}">
                <a16:creationId xmlns:a16="http://schemas.microsoft.com/office/drawing/2014/main" id="{B6237A83-5054-5CC2-A596-286583B77B7E}"/>
              </a:ext>
            </a:extLst>
          </p:cNvPr>
          <p:cNvSpPr>
            <a:spLocks noGrp="1"/>
          </p:cNvSpPr>
          <p:nvPr>
            <p:ph type="body" sz="quarter" idx="10"/>
          </p:nvPr>
        </p:nvSpPr>
        <p:spPr>
          <a:xfrm>
            <a:off x="1824654" y="2485826"/>
            <a:ext cx="4638524" cy="4510451"/>
          </a:xfrm>
        </p:spPr>
        <p:txBody>
          <a:bodyPr/>
          <a:lstStyle/>
          <a:p>
            <a:r>
              <a:rPr lang="en-US" sz="2400" dirty="0"/>
              <a:t>Simplest tool</a:t>
            </a:r>
          </a:p>
          <a:p>
            <a:r>
              <a:rPr lang="en-US" sz="2400" dirty="0"/>
              <a:t>Fast, 6 items</a:t>
            </a:r>
          </a:p>
          <a:p>
            <a:r>
              <a:rPr lang="en-US" sz="2400" dirty="0"/>
              <a:t>Studied extensively</a:t>
            </a:r>
          </a:p>
          <a:p>
            <a:r>
              <a:rPr lang="en-US" sz="2400" dirty="0"/>
              <a:t>Externally validated</a:t>
            </a:r>
          </a:p>
          <a:p>
            <a:r>
              <a:rPr lang="en-US" sz="2400" dirty="0"/>
              <a:t>Predicts MI, v-fib, pulmonary edema, complete heart block</a:t>
            </a:r>
          </a:p>
          <a:p>
            <a:endParaRPr lang="en-US" dirty="0"/>
          </a:p>
        </p:txBody>
      </p:sp>
      <p:sp>
        <p:nvSpPr>
          <p:cNvPr id="4" name="Text Placeholder 2">
            <a:extLst>
              <a:ext uri="{FF2B5EF4-FFF2-40B4-BE49-F238E27FC236}">
                <a16:creationId xmlns:a16="http://schemas.microsoft.com/office/drawing/2014/main" id="{ABF7A7F9-D8E9-62C8-8FE3-3752948A5826}"/>
              </a:ext>
            </a:extLst>
          </p:cNvPr>
          <p:cNvSpPr txBox="1">
            <a:spLocks/>
          </p:cNvSpPr>
          <p:nvPr/>
        </p:nvSpPr>
        <p:spPr>
          <a:xfrm>
            <a:off x="6851648" y="2404203"/>
            <a:ext cx="4047999" cy="20495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t>20 years old</a:t>
            </a:r>
          </a:p>
          <a:p>
            <a:pPr marL="342900" indent="-342900"/>
            <a:r>
              <a:rPr lang="en-US" sz="2400" dirty="0"/>
              <a:t>Underestimates risk for vascular surgery (AAA)</a:t>
            </a:r>
          </a:p>
          <a:p>
            <a:pPr marL="342900" indent="-342900"/>
            <a:r>
              <a:rPr lang="en-US" sz="2400" dirty="0"/>
              <a:t>Derived from patients with LOS of at least 2 days</a:t>
            </a:r>
          </a:p>
          <a:p>
            <a:pPr marL="342900" indent="-342900"/>
            <a:r>
              <a:rPr lang="en-US" sz="2400" dirty="0"/>
              <a:t>Death not an outcome</a:t>
            </a:r>
          </a:p>
          <a:p>
            <a:pPr marL="342900" indent="-342900"/>
            <a:r>
              <a:rPr lang="en-US" sz="2400" dirty="0"/>
              <a:t>Validation set ROC: 0.75</a:t>
            </a:r>
          </a:p>
        </p:txBody>
      </p:sp>
      <p:sp>
        <p:nvSpPr>
          <p:cNvPr id="5" name="TextBox 4">
            <a:extLst>
              <a:ext uri="{FF2B5EF4-FFF2-40B4-BE49-F238E27FC236}">
                <a16:creationId xmlns:a16="http://schemas.microsoft.com/office/drawing/2014/main" id="{2D57352A-B268-0B94-517D-A0382EF862DE}"/>
              </a:ext>
            </a:extLst>
          </p:cNvPr>
          <p:cNvSpPr txBox="1"/>
          <p:nvPr/>
        </p:nvSpPr>
        <p:spPr>
          <a:xfrm>
            <a:off x="2176272" y="1757872"/>
            <a:ext cx="1591056" cy="646331"/>
          </a:xfrm>
          <a:prstGeom prst="rect">
            <a:avLst/>
          </a:prstGeom>
          <a:noFill/>
        </p:spPr>
        <p:txBody>
          <a:bodyPr wrap="square" rtlCol="0">
            <a:spAutoFit/>
          </a:bodyPr>
          <a:lstStyle/>
          <a:p>
            <a:pPr algn="ctr"/>
            <a:r>
              <a:rPr lang="en-US" sz="3600" b="1" dirty="0">
                <a:solidFill>
                  <a:srgbClr val="00B050"/>
                </a:solidFill>
              </a:rPr>
              <a:t>PRO</a:t>
            </a:r>
          </a:p>
        </p:txBody>
      </p:sp>
      <p:sp>
        <p:nvSpPr>
          <p:cNvPr id="6" name="TextBox 5">
            <a:extLst>
              <a:ext uri="{FF2B5EF4-FFF2-40B4-BE49-F238E27FC236}">
                <a16:creationId xmlns:a16="http://schemas.microsoft.com/office/drawing/2014/main" id="{D2FBC5BE-2EFA-8318-76E6-7C8378582726}"/>
              </a:ext>
            </a:extLst>
          </p:cNvPr>
          <p:cNvSpPr txBox="1"/>
          <p:nvPr/>
        </p:nvSpPr>
        <p:spPr>
          <a:xfrm>
            <a:off x="7391402" y="1757872"/>
            <a:ext cx="1591056" cy="646331"/>
          </a:xfrm>
          <a:prstGeom prst="rect">
            <a:avLst/>
          </a:prstGeom>
          <a:noFill/>
        </p:spPr>
        <p:txBody>
          <a:bodyPr wrap="square" rtlCol="0">
            <a:spAutoFit/>
          </a:bodyPr>
          <a:lstStyle/>
          <a:p>
            <a:pPr algn="ctr"/>
            <a:r>
              <a:rPr lang="en-US" sz="3600" b="1" dirty="0">
                <a:solidFill>
                  <a:srgbClr val="FF0000"/>
                </a:solidFill>
              </a:rPr>
              <a:t>CON</a:t>
            </a:r>
          </a:p>
        </p:txBody>
      </p:sp>
      <p:sp>
        <p:nvSpPr>
          <p:cNvPr id="7" name="TextBox 6">
            <a:extLst>
              <a:ext uri="{FF2B5EF4-FFF2-40B4-BE49-F238E27FC236}">
                <a16:creationId xmlns:a16="http://schemas.microsoft.com/office/drawing/2014/main" id="{F56ED1B4-97C4-0C12-31CF-23FC18C86407}"/>
              </a:ext>
            </a:extLst>
          </p:cNvPr>
          <p:cNvSpPr txBox="1"/>
          <p:nvPr/>
        </p:nvSpPr>
        <p:spPr>
          <a:xfrm>
            <a:off x="249938" y="5934670"/>
            <a:ext cx="6213240" cy="923330"/>
          </a:xfrm>
          <a:prstGeom prst="rect">
            <a:avLst/>
          </a:prstGeom>
          <a:noFill/>
        </p:spPr>
        <p:txBody>
          <a:bodyPr wrap="square" rtlCol="0">
            <a:spAutoFit/>
          </a:bodyPr>
          <a:lstStyle/>
          <a:p>
            <a:r>
              <a:rPr lang="en-US" dirty="0"/>
              <a:t>Lee TH. Circulation 1999.</a:t>
            </a:r>
          </a:p>
          <a:p>
            <a:r>
              <a:rPr lang="en-US" dirty="0"/>
              <a:t>Ford MK. Ann Intern Med 2010.</a:t>
            </a:r>
          </a:p>
          <a:p>
            <a:r>
              <a:rPr lang="en-US" dirty="0"/>
              <a:t>Fronczek J. Br J </a:t>
            </a:r>
            <a:r>
              <a:rPr lang="en-US" dirty="0" err="1"/>
              <a:t>Anaesth</a:t>
            </a:r>
            <a:r>
              <a:rPr lang="en-US" dirty="0"/>
              <a:t> 2019. </a:t>
            </a:r>
          </a:p>
        </p:txBody>
      </p:sp>
    </p:spTree>
    <p:extLst>
      <p:ext uri="{BB962C8B-B14F-4D97-AF65-F5344CB8AC3E}">
        <p14:creationId xmlns:p14="http://schemas.microsoft.com/office/powerpoint/2010/main" val="41011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medical survey&#10;&#10;AI-generated content may be incorrect.">
            <a:extLst>
              <a:ext uri="{FF2B5EF4-FFF2-40B4-BE49-F238E27FC236}">
                <a16:creationId xmlns:a16="http://schemas.microsoft.com/office/drawing/2014/main" id="{ED0710FF-5133-FE08-8503-00D2DE829A5B}"/>
              </a:ext>
            </a:extLst>
          </p:cNvPr>
          <p:cNvPicPr>
            <a:picLocks noChangeAspect="1"/>
          </p:cNvPicPr>
          <p:nvPr/>
        </p:nvPicPr>
        <p:blipFill>
          <a:blip r:embed="rId2"/>
          <a:stretch>
            <a:fillRect/>
          </a:stretch>
        </p:blipFill>
        <p:spPr>
          <a:xfrm>
            <a:off x="3345847" y="571935"/>
            <a:ext cx="5500305" cy="6286065"/>
          </a:xfrm>
          <a:prstGeom prst="rect">
            <a:avLst/>
          </a:prstGeom>
          <a:noFill/>
        </p:spPr>
      </p:pic>
    </p:spTree>
    <p:extLst>
      <p:ext uri="{BB962C8B-B14F-4D97-AF65-F5344CB8AC3E}">
        <p14:creationId xmlns:p14="http://schemas.microsoft.com/office/powerpoint/2010/main" val="3446306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E9F7-F34F-E2EE-BB28-14C82F48562D}"/>
              </a:ext>
            </a:extLst>
          </p:cNvPr>
          <p:cNvSpPr>
            <a:spLocks noGrp="1"/>
          </p:cNvSpPr>
          <p:nvPr>
            <p:ph type="ctrTitle"/>
          </p:nvPr>
        </p:nvSpPr>
        <p:spPr/>
        <p:txBody>
          <a:bodyPr/>
          <a:lstStyle/>
          <a:p>
            <a:r>
              <a:rPr lang="en-US" dirty="0"/>
              <a:t>MICA (Gupta) Score</a:t>
            </a:r>
          </a:p>
        </p:txBody>
      </p:sp>
      <p:sp>
        <p:nvSpPr>
          <p:cNvPr id="3" name="Text Placeholder 2">
            <a:extLst>
              <a:ext uri="{FF2B5EF4-FFF2-40B4-BE49-F238E27FC236}">
                <a16:creationId xmlns:a16="http://schemas.microsoft.com/office/drawing/2014/main" id="{F21FA1F2-469E-68C1-A2E0-CF003A912754}"/>
              </a:ext>
            </a:extLst>
          </p:cNvPr>
          <p:cNvSpPr>
            <a:spLocks noGrp="1"/>
          </p:cNvSpPr>
          <p:nvPr>
            <p:ph type="body" sz="quarter" idx="10"/>
          </p:nvPr>
        </p:nvSpPr>
        <p:spPr>
          <a:xfrm>
            <a:off x="503644" y="1793809"/>
            <a:ext cx="10627417" cy="4510451"/>
          </a:xfrm>
        </p:spPr>
        <p:txBody>
          <a:bodyPr/>
          <a:lstStyle/>
          <a:p>
            <a:pPr marL="0" indent="0">
              <a:buNone/>
            </a:pPr>
            <a:r>
              <a:rPr lang="en-US" b="1" dirty="0">
                <a:solidFill>
                  <a:schemeClr val="accent3"/>
                </a:solidFill>
              </a:rPr>
              <a:t>Pros</a:t>
            </a:r>
          </a:p>
          <a:p>
            <a:pPr>
              <a:buFont typeface="Arial" panose="020B0604020202020204" pitchFamily="34" charset="0"/>
              <a:buChar char="•"/>
            </a:pPr>
            <a:r>
              <a:rPr lang="en-US" dirty="0"/>
              <a:t>Derived from &gt; 200K patients in NSQIP database</a:t>
            </a:r>
          </a:p>
          <a:p>
            <a:pPr>
              <a:buFont typeface="Arial" panose="020B0604020202020204" pitchFamily="34" charset="0"/>
              <a:buChar char="•"/>
            </a:pPr>
            <a:r>
              <a:rPr lang="en-US" dirty="0"/>
              <a:t>Goal: identify risk factors associated with intra- or postoperative MI or cardiac arrest within 30 days</a:t>
            </a:r>
          </a:p>
          <a:p>
            <a:pPr>
              <a:buFont typeface="Arial" panose="020B0604020202020204" pitchFamily="34" charset="0"/>
              <a:buChar char="•"/>
            </a:pPr>
            <a:r>
              <a:rPr lang="en-US" dirty="0"/>
              <a:t>Validation ROC: 0.97</a:t>
            </a:r>
          </a:p>
          <a:p>
            <a:pPr marL="0" indent="0">
              <a:buNone/>
            </a:pPr>
            <a:r>
              <a:rPr lang="en-US" b="1" dirty="0">
                <a:solidFill>
                  <a:srgbClr val="FF0000"/>
                </a:solidFill>
              </a:rPr>
              <a:t>Cons</a:t>
            </a:r>
          </a:p>
          <a:p>
            <a:pPr>
              <a:buFont typeface="Arial" panose="020B0604020202020204" pitchFamily="34" charset="0"/>
              <a:buChar char="•"/>
            </a:pPr>
            <a:r>
              <a:rPr lang="en-US" dirty="0"/>
              <a:t>Only validated retrospectively</a:t>
            </a:r>
          </a:p>
          <a:p>
            <a:pPr>
              <a:buFont typeface="Arial" panose="020B0604020202020204" pitchFamily="34" charset="0"/>
              <a:buChar char="•"/>
            </a:pPr>
            <a:r>
              <a:rPr lang="en-US" dirty="0"/>
              <a:t>Likely underestimates MI</a:t>
            </a:r>
          </a:p>
          <a:p>
            <a:pPr>
              <a:buFont typeface="Arial" panose="020B0604020202020204" pitchFamily="34" charset="0"/>
              <a:buChar char="•"/>
            </a:pPr>
            <a:r>
              <a:rPr lang="en-US" dirty="0"/>
              <a:t>Doesn’t account for beta-blockers or stress test results</a:t>
            </a:r>
          </a:p>
        </p:txBody>
      </p:sp>
      <p:sp>
        <p:nvSpPr>
          <p:cNvPr id="5" name="TextBox 4">
            <a:extLst>
              <a:ext uri="{FF2B5EF4-FFF2-40B4-BE49-F238E27FC236}">
                <a16:creationId xmlns:a16="http://schemas.microsoft.com/office/drawing/2014/main" id="{0BDC0A8B-3DE6-CDDD-15AB-68FAC06998DD}"/>
              </a:ext>
            </a:extLst>
          </p:cNvPr>
          <p:cNvSpPr txBox="1"/>
          <p:nvPr/>
        </p:nvSpPr>
        <p:spPr>
          <a:xfrm>
            <a:off x="6675120" y="6408888"/>
            <a:ext cx="5376672" cy="646331"/>
          </a:xfrm>
          <a:prstGeom prst="rect">
            <a:avLst/>
          </a:prstGeom>
          <a:noFill/>
        </p:spPr>
        <p:txBody>
          <a:bodyPr wrap="square" rtlCol="0">
            <a:spAutoFit/>
          </a:bodyPr>
          <a:lstStyle/>
          <a:p>
            <a:pPr algn="r"/>
            <a:r>
              <a:rPr lang="en-US" dirty="0"/>
              <a:t>Gupta PK. Circulation 2011.</a:t>
            </a:r>
          </a:p>
          <a:p>
            <a:endParaRPr lang="en-US" dirty="0"/>
          </a:p>
        </p:txBody>
      </p:sp>
    </p:spTree>
    <p:extLst>
      <p:ext uri="{BB962C8B-B14F-4D97-AF65-F5344CB8AC3E}">
        <p14:creationId xmlns:p14="http://schemas.microsoft.com/office/powerpoint/2010/main" val="3736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dissolv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survey&#10;&#10;AI-generated content may be incorrect.">
            <a:extLst>
              <a:ext uri="{FF2B5EF4-FFF2-40B4-BE49-F238E27FC236}">
                <a16:creationId xmlns:a16="http://schemas.microsoft.com/office/drawing/2014/main" id="{4BF91F05-D90E-7380-F79D-B1427E69AAE9}"/>
              </a:ext>
            </a:extLst>
          </p:cNvPr>
          <p:cNvPicPr>
            <a:picLocks noChangeAspect="1"/>
          </p:cNvPicPr>
          <p:nvPr/>
        </p:nvPicPr>
        <p:blipFill>
          <a:blip r:embed="rId2"/>
          <a:stretch>
            <a:fillRect/>
          </a:stretch>
        </p:blipFill>
        <p:spPr>
          <a:xfrm>
            <a:off x="4824324" y="571935"/>
            <a:ext cx="5688887" cy="6286065"/>
          </a:xfrm>
          <a:prstGeom prst="rect">
            <a:avLst/>
          </a:prstGeom>
          <a:noFill/>
        </p:spPr>
      </p:pic>
      <p:sp>
        <p:nvSpPr>
          <p:cNvPr id="5" name="TextBox 4">
            <a:extLst>
              <a:ext uri="{FF2B5EF4-FFF2-40B4-BE49-F238E27FC236}">
                <a16:creationId xmlns:a16="http://schemas.microsoft.com/office/drawing/2014/main" id="{87310BEA-C609-CED2-88E5-49C058BD0338}"/>
              </a:ext>
            </a:extLst>
          </p:cNvPr>
          <p:cNvSpPr txBox="1"/>
          <p:nvPr/>
        </p:nvSpPr>
        <p:spPr>
          <a:xfrm>
            <a:off x="476352" y="3013772"/>
            <a:ext cx="3821328" cy="1938992"/>
          </a:xfrm>
          <a:prstGeom prst="rect">
            <a:avLst/>
          </a:prstGeom>
          <a:noFill/>
        </p:spPr>
        <p:txBody>
          <a:bodyPr wrap="square">
            <a:spAutoFit/>
          </a:bodyPr>
          <a:lstStyle/>
          <a:p>
            <a:pPr algn="l">
              <a:buNone/>
            </a:pPr>
            <a:r>
              <a:rPr lang="en-US" sz="2400" b="1" i="0" dirty="0">
                <a:solidFill>
                  <a:srgbClr val="FF0000"/>
                </a:solidFill>
                <a:effectLst/>
                <a:latin typeface="Facit"/>
              </a:rPr>
              <a:t>Cardiac risk, % = e</a:t>
            </a:r>
            <a:r>
              <a:rPr lang="en-US" sz="2400" b="1" i="1" baseline="30000" dirty="0">
                <a:solidFill>
                  <a:srgbClr val="FF0000"/>
                </a:solidFill>
                <a:effectLst/>
                <a:latin typeface="Facit"/>
              </a:rPr>
              <a:t>x</a:t>
            </a:r>
            <a:r>
              <a:rPr lang="en-US" sz="2400" b="1" i="0" dirty="0">
                <a:solidFill>
                  <a:srgbClr val="FF0000"/>
                </a:solidFill>
                <a:effectLst/>
                <a:latin typeface="Facit"/>
              </a:rPr>
              <a:t> / (1 + e</a:t>
            </a:r>
            <a:r>
              <a:rPr lang="en-US" sz="2400" b="1" i="1" baseline="30000" dirty="0">
                <a:solidFill>
                  <a:srgbClr val="FF0000"/>
                </a:solidFill>
                <a:effectLst/>
                <a:latin typeface="Facit"/>
              </a:rPr>
              <a:t>x</a:t>
            </a:r>
            <a:r>
              <a:rPr lang="en-US" sz="2400" b="1" i="0" dirty="0">
                <a:solidFill>
                  <a:srgbClr val="FF0000"/>
                </a:solidFill>
                <a:effectLst/>
                <a:latin typeface="Facit"/>
              </a:rPr>
              <a:t>)</a:t>
            </a:r>
          </a:p>
          <a:p>
            <a:pPr algn="l">
              <a:buNone/>
            </a:pPr>
            <a:endParaRPr lang="en-US" sz="2400" b="1" i="0" dirty="0">
              <a:solidFill>
                <a:srgbClr val="FF0000"/>
              </a:solidFill>
              <a:effectLst/>
              <a:latin typeface="Facit"/>
            </a:endParaRPr>
          </a:p>
          <a:p>
            <a:pPr algn="l">
              <a:buNone/>
            </a:pPr>
            <a:r>
              <a:rPr lang="en-US" sz="2400" b="1" i="0" dirty="0">
                <a:solidFill>
                  <a:srgbClr val="FF0000"/>
                </a:solidFill>
                <a:effectLst/>
                <a:latin typeface="Facit"/>
              </a:rPr>
              <a:t>Where x = −5.25 + sum of the values of the selected variables.</a:t>
            </a:r>
          </a:p>
        </p:txBody>
      </p:sp>
    </p:spTree>
    <p:extLst>
      <p:ext uri="{BB962C8B-B14F-4D97-AF65-F5344CB8AC3E}">
        <p14:creationId xmlns:p14="http://schemas.microsoft.com/office/powerpoint/2010/main" val="1567226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3DCA4-1E51-C3F5-D9C9-E7117BFFF804}"/>
              </a:ext>
            </a:extLst>
          </p:cNvPr>
          <p:cNvSpPr>
            <a:spLocks noGrp="1"/>
          </p:cNvSpPr>
          <p:nvPr>
            <p:ph type="ctrTitle"/>
          </p:nvPr>
        </p:nvSpPr>
        <p:spPr/>
        <p:txBody>
          <a:bodyPr/>
          <a:lstStyle/>
          <a:p>
            <a:r>
              <a:rPr lang="en-US" dirty="0"/>
              <a:t>NSQIP</a:t>
            </a:r>
          </a:p>
        </p:txBody>
      </p:sp>
      <p:sp>
        <p:nvSpPr>
          <p:cNvPr id="3" name="Text Placeholder 2">
            <a:extLst>
              <a:ext uri="{FF2B5EF4-FFF2-40B4-BE49-F238E27FC236}">
                <a16:creationId xmlns:a16="http://schemas.microsoft.com/office/drawing/2014/main" id="{481367B4-1D21-6477-5946-6B558C4F889D}"/>
              </a:ext>
            </a:extLst>
          </p:cNvPr>
          <p:cNvSpPr>
            <a:spLocks noGrp="1"/>
          </p:cNvSpPr>
          <p:nvPr>
            <p:ph type="body" sz="quarter" idx="10"/>
          </p:nvPr>
        </p:nvSpPr>
        <p:spPr/>
        <p:txBody>
          <a:bodyPr/>
          <a:lstStyle/>
          <a:p>
            <a:pPr marL="0" indent="0">
              <a:buNone/>
            </a:pPr>
            <a:r>
              <a:rPr lang="en-US" b="1" dirty="0">
                <a:solidFill>
                  <a:schemeClr val="accent3"/>
                </a:solidFill>
              </a:rPr>
              <a:t>Pros</a:t>
            </a:r>
          </a:p>
          <a:p>
            <a:pPr>
              <a:buFont typeface="Arial" panose="020B0604020202020204" pitchFamily="34" charset="0"/>
              <a:buChar char="•"/>
            </a:pPr>
            <a:r>
              <a:rPr lang="en-US" dirty="0"/>
              <a:t>Derived from larger database of surgical patients (&gt; 1.4M)</a:t>
            </a:r>
          </a:p>
          <a:p>
            <a:pPr>
              <a:buFont typeface="Arial" panose="020B0604020202020204" pitchFamily="34" charset="0"/>
              <a:buChar char="•"/>
            </a:pPr>
            <a:r>
              <a:rPr lang="en-US" dirty="0"/>
              <a:t>Validation ROC: 0.88 (0.94 for mortality)</a:t>
            </a:r>
          </a:p>
          <a:p>
            <a:pPr>
              <a:buFont typeface="Arial" panose="020B0604020202020204" pitchFamily="34" charset="0"/>
              <a:buChar char="•"/>
            </a:pPr>
            <a:r>
              <a:rPr lang="en-US" dirty="0"/>
              <a:t>Parameters updated continuously</a:t>
            </a:r>
          </a:p>
          <a:p>
            <a:pPr marL="0" indent="0">
              <a:buNone/>
            </a:pPr>
            <a:r>
              <a:rPr lang="en-US" b="1" dirty="0">
                <a:solidFill>
                  <a:srgbClr val="FF0000"/>
                </a:solidFill>
              </a:rPr>
              <a:t>Cons</a:t>
            </a:r>
          </a:p>
          <a:p>
            <a:pPr>
              <a:buFont typeface="Arial" panose="020B0604020202020204" pitchFamily="34" charset="0"/>
              <a:buChar char="•"/>
            </a:pPr>
            <a:r>
              <a:rPr lang="en-US" dirty="0"/>
              <a:t>Takes longer, more variables to input (height, weight)</a:t>
            </a:r>
          </a:p>
          <a:p>
            <a:pPr>
              <a:buFont typeface="Arial" panose="020B0604020202020204" pitchFamily="34" charset="0"/>
              <a:buChar char="•"/>
            </a:pPr>
            <a:r>
              <a:rPr lang="en-US" dirty="0"/>
              <a:t>Definition of MI might underestimate non-q wave MI</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28047F69-F644-2D89-882C-F7044DB3436E}"/>
              </a:ext>
            </a:extLst>
          </p:cNvPr>
          <p:cNvSpPr txBox="1"/>
          <p:nvPr/>
        </p:nvSpPr>
        <p:spPr>
          <a:xfrm>
            <a:off x="5687568" y="6262272"/>
            <a:ext cx="6364224" cy="646331"/>
          </a:xfrm>
          <a:prstGeom prst="rect">
            <a:avLst/>
          </a:prstGeom>
          <a:noFill/>
        </p:spPr>
        <p:txBody>
          <a:bodyPr wrap="square" rtlCol="0">
            <a:spAutoFit/>
          </a:bodyPr>
          <a:lstStyle/>
          <a:p>
            <a:pPr algn="r"/>
            <a:r>
              <a:rPr lang="en-US" dirty="0"/>
              <a:t>Bilimoria KY. J Am Coll Surg 2013.</a:t>
            </a:r>
          </a:p>
          <a:p>
            <a:endParaRPr lang="en-US" dirty="0"/>
          </a:p>
        </p:txBody>
      </p:sp>
    </p:spTree>
    <p:extLst>
      <p:ext uri="{BB962C8B-B14F-4D97-AF65-F5344CB8AC3E}">
        <p14:creationId xmlns:p14="http://schemas.microsoft.com/office/powerpoint/2010/main" val="56940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8B06D-09F1-863B-5625-681679281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49589-0B87-8B55-61B6-9CA664619680}"/>
              </a:ext>
            </a:extLst>
          </p:cNvPr>
          <p:cNvSpPr>
            <a:spLocks noGrp="1"/>
          </p:cNvSpPr>
          <p:nvPr>
            <p:ph type="ctrTitle"/>
          </p:nvPr>
        </p:nvSpPr>
        <p:spPr>
          <a:xfrm>
            <a:off x="942557" y="3429000"/>
            <a:ext cx="10725187" cy="2941003"/>
          </a:xfrm>
        </p:spPr>
        <p:txBody>
          <a:bodyPr>
            <a:normAutofit/>
          </a:bodyPr>
          <a:lstStyle/>
          <a:p>
            <a:pPr algn="ctr"/>
            <a:r>
              <a:rPr lang="en-US" sz="5400" dirty="0"/>
              <a:t>Definitions and Risks</a:t>
            </a:r>
          </a:p>
        </p:txBody>
      </p:sp>
    </p:spTree>
    <p:extLst>
      <p:ext uri="{BB962C8B-B14F-4D97-AF65-F5344CB8AC3E}">
        <p14:creationId xmlns:p14="http://schemas.microsoft.com/office/powerpoint/2010/main" val="1161273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form&#10;&#10;AI-generated content may be incorrect.">
            <a:extLst>
              <a:ext uri="{FF2B5EF4-FFF2-40B4-BE49-F238E27FC236}">
                <a16:creationId xmlns:a16="http://schemas.microsoft.com/office/drawing/2014/main" id="{ED5AD8DC-F9F3-2980-A515-7BD91C6D54CC}"/>
              </a:ext>
            </a:extLst>
          </p:cNvPr>
          <p:cNvPicPr>
            <a:picLocks noChangeAspect="1"/>
          </p:cNvPicPr>
          <p:nvPr/>
        </p:nvPicPr>
        <p:blipFill>
          <a:blip r:embed="rId2"/>
          <a:stretch>
            <a:fillRect/>
          </a:stretch>
        </p:blipFill>
        <p:spPr>
          <a:xfrm>
            <a:off x="1960430" y="571935"/>
            <a:ext cx="8271140" cy="6286065"/>
          </a:xfrm>
          <a:prstGeom prst="rect">
            <a:avLst/>
          </a:prstGeom>
          <a:noFill/>
        </p:spPr>
      </p:pic>
    </p:spTree>
    <p:extLst>
      <p:ext uri="{BB962C8B-B14F-4D97-AF65-F5344CB8AC3E}">
        <p14:creationId xmlns:p14="http://schemas.microsoft.com/office/powerpoint/2010/main" val="3534257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BA23-0CD1-9EEE-9CC4-1C95039D7E5E}"/>
              </a:ext>
            </a:extLst>
          </p:cNvPr>
          <p:cNvSpPr>
            <a:spLocks noGrp="1"/>
          </p:cNvSpPr>
          <p:nvPr>
            <p:ph type="ctrTitle"/>
          </p:nvPr>
        </p:nvSpPr>
        <p:spPr/>
        <p:txBody>
          <a:bodyPr/>
          <a:lstStyle/>
          <a:p>
            <a:r>
              <a:rPr lang="en-US" dirty="0"/>
              <a:t>Woo Perioperative Risk</a:t>
            </a:r>
          </a:p>
        </p:txBody>
      </p:sp>
    </p:spTree>
    <p:extLst>
      <p:ext uri="{BB962C8B-B14F-4D97-AF65-F5344CB8AC3E}">
        <p14:creationId xmlns:p14="http://schemas.microsoft.com/office/powerpoint/2010/main" val="2649546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0B350-97E1-6CD9-B505-7388D59B625B}"/>
              </a:ext>
            </a:extLst>
          </p:cNvPr>
          <p:cNvSpPr>
            <a:spLocks noGrp="1"/>
          </p:cNvSpPr>
          <p:nvPr>
            <p:ph type="ctrTitle"/>
          </p:nvPr>
        </p:nvSpPr>
        <p:spPr/>
        <p:txBody>
          <a:bodyPr/>
          <a:lstStyle/>
          <a:p>
            <a:r>
              <a:rPr lang="en-US" dirty="0"/>
              <a:t>Woo Perioperative Risk</a:t>
            </a:r>
          </a:p>
        </p:txBody>
      </p:sp>
      <p:sp>
        <p:nvSpPr>
          <p:cNvPr id="3" name="Text Placeholder 2">
            <a:extLst>
              <a:ext uri="{FF2B5EF4-FFF2-40B4-BE49-F238E27FC236}">
                <a16:creationId xmlns:a16="http://schemas.microsoft.com/office/drawing/2014/main" id="{84C46C97-5008-0E82-B43D-7DD96B8BB7FE}"/>
              </a:ext>
            </a:extLst>
          </p:cNvPr>
          <p:cNvSpPr>
            <a:spLocks noGrp="1"/>
          </p:cNvSpPr>
          <p:nvPr>
            <p:ph type="body" sz="quarter" idx="10"/>
          </p:nvPr>
        </p:nvSpPr>
        <p:spPr>
          <a:xfrm>
            <a:off x="503645" y="1764091"/>
            <a:ext cx="5295899" cy="4510451"/>
          </a:xfrm>
        </p:spPr>
        <p:txBody>
          <a:bodyPr/>
          <a:lstStyle/>
          <a:p>
            <a:pPr>
              <a:buFont typeface="Arial" panose="020B0604020202020204" pitchFamily="34" charset="0"/>
              <a:buChar char="•"/>
            </a:pPr>
            <a:r>
              <a:rPr lang="en-US" dirty="0">
                <a:solidFill>
                  <a:schemeClr val="tx2"/>
                </a:solidFill>
              </a:rPr>
              <a:t>Derived from NSQIP, &gt;1M patients</a:t>
            </a:r>
          </a:p>
          <a:p>
            <a:pPr>
              <a:buFont typeface="Arial" panose="020B0604020202020204" pitchFamily="34" charset="0"/>
              <a:buChar char="•"/>
            </a:pPr>
            <a:r>
              <a:rPr lang="en-US" dirty="0">
                <a:solidFill>
                  <a:schemeClr val="tx2"/>
                </a:solidFill>
              </a:rPr>
              <a:t>Accounts for age</a:t>
            </a:r>
          </a:p>
          <a:p>
            <a:pPr>
              <a:buFont typeface="Arial" panose="020B0604020202020204" pitchFamily="34" charset="0"/>
              <a:buChar char="•"/>
            </a:pPr>
            <a:r>
              <a:rPr lang="en-US" dirty="0">
                <a:solidFill>
                  <a:schemeClr val="tx2"/>
                </a:solidFill>
              </a:rPr>
              <a:t>Predicts postop 30-day risk of stroke and all-cause mortality in addition to cardiac risk (MI, cardiac arrest)</a:t>
            </a:r>
          </a:p>
          <a:p>
            <a:pPr>
              <a:buFont typeface="Arial" panose="020B0604020202020204" pitchFamily="34" charset="0"/>
              <a:buChar char="•"/>
            </a:pPr>
            <a:r>
              <a:rPr lang="en-US" dirty="0">
                <a:solidFill>
                  <a:schemeClr val="tx2"/>
                </a:solidFill>
              </a:rPr>
              <a:t>Good ROCs:</a:t>
            </a:r>
          </a:p>
          <a:p>
            <a:pPr lvl="1">
              <a:buFont typeface="Arial" panose="020B0604020202020204" pitchFamily="34" charset="0"/>
              <a:buChar char="•"/>
            </a:pPr>
            <a:r>
              <a:rPr lang="en-US" dirty="0">
                <a:solidFill>
                  <a:schemeClr val="tx2"/>
                </a:solidFill>
              </a:rPr>
              <a:t>Stroke: 0.87 </a:t>
            </a:r>
          </a:p>
          <a:p>
            <a:pPr lvl="1">
              <a:buFont typeface="Arial" panose="020B0604020202020204" pitchFamily="34" charset="0"/>
              <a:buChar char="•"/>
            </a:pPr>
            <a:r>
              <a:rPr lang="en-US" dirty="0">
                <a:solidFill>
                  <a:schemeClr val="tx2"/>
                </a:solidFill>
              </a:rPr>
              <a:t>MACE: 0.87</a:t>
            </a:r>
          </a:p>
          <a:p>
            <a:pPr lvl="1">
              <a:buFont typeface="Arial" panose="020B0604020202020204" pitchFamily="34" charset="0"/>
              <a:buChar char="•"/>
            </a:pPr>
            <a:r>
              <a:rPr lang="en-US" dirty="0">
                <a:solidFill>
                  <a:schemeClr val="tx2"/>
                </a:solidFill>
              </a:rPr>
              <a:t>Mortality: 0.93</a:t>
            </a:r>
          </a:p>
          <a:p>
            <a:pPr>
              <a:buFont typeface="Arial" panose="020B0604020202020204" pitchFamily="34" charset="0"/>
              <a:buChar char="•"/>
            </a:pPr>
            <a:endParaRPr lang="en-US" dirty="0"/>
          </a:p>
        </p:txBody>
      </p:sp>
      <p:pic>
        <p:nvPicPr>
          <p:cNvPr id="5" name="Picture 4" descr="A screenshot of a medical questionnaire&#10;&#10;AI-generated content may be incorrect.">
            <a:extLst>
              <a:ext uri="{FF2B5EF4-FFF2-40B4-BE49-F238E27FC236}">
                <a16:creationId xmlns:a16="http://schemas.microsoft.com/office/drawing/2014/main" id="{C12233E4-16DA-A66E-5BD5-87D293640D94}"/>
              </a:ext>
            </a:extLst>
          </p:cNvPr>
          <p:cNvPicPr>
            <a:picLocks noChangeAspect="1"/>
          </p:cNvPicPr>
          <p:nvPr/>
        </p:nvPicPr>
        <p:blipFill>
          <a:blip r:embed="rId3"/>
          <a:stretch>
            <a:fillRect/>
          </a:stretch>
        </p:blipFill>
        <p:spPr>
          <a:xfrm>
            <a:off x="6669025" y="884446"/>
            <a:ext cx="5295900" cy="4216400"/>
          </a:xfrm>
          <a:prstGeom prst="rect">
            <a:avLst/>
          </a:prstGeom>
        </p:spPr>
      </p:pic>
      <p:sp>
        <p:nvSpPr>
          <p:cNvPr id="6" name="TextBox 5">
            <a:extLst>
              <a:ext uri="{FF2B5EF4-FFF2-40B4-BE49-F238E27FC236}">
                <a16:creationId xmlns:a16="http://schemas.microsoft.com/office/drawing/2014/main" id="{99A0B161-65B0-30AF-37F5-D0FC5B4BF8C8}"/>
              </a:ext>
            </a:extLst>
          </p:cNvPr>
          <p:cNvSpPr txBox="1"/>
          <p:nvPr/>
        </p:nvSpPr>
        <p:spPr>
          <a:xfrm>
            <a:off x="5376672" y="6274542"/>
            <a:ext cx="6588253" cy="369332"/>
          </a:xfrm>
          <a:prstGeom prst="rect">
            <a:avLst/>
          </a:prstGeom>
          <a:noFill/>
        </p:spPr>
        <p:txBody>
          <a:bodyPr wrap="square" rtlCol="0">
            <a:spAutoFit/>
          </a:bodyPr>
          <a:lstStyle/>
          <a:p>
            <a:pPr algn="r"/>
            <a:r>
              <a:rPr lang="en-US" dirty="0"/>
              <a:t>Woo SH. J Am Heart Assoc 2021.</a:t>
            </a:r>
          </a:p>
        </p:txBody>
      </p:sp>
      <p:pic>
        <p:nvPicPr>
          <p:cNvPr id="14338" name="Picture 2" descr="Thomas Jefferson University - Wikipedia">
            <a:extLst>
              <a:ext uri="{FF2B5EF4-FFF2-40B4-BE49-F238E27FC236}">
                <a16:creationId xmlns:a16="http://schemas.microsoft.com/office/drawing/2014/main" id="{84F7B75C-5329-DF3A-DB12-4F21E0117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0157" y="50349"/>
            <a:ext cx="1734767" cy="171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212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F5203-CC83-9C52-97E7-8A7E1100E2BB}"/>
              </a:ext>
            </a:extLst>
          </p:cNvPr>
          <p:cNvSpPr>
            <a:spLocks noGrp="1"/>
          </p:cNvSpPr>
          <p:nvPr>
            <p:ph type="ctrTitle"/>
          </p:nvPr>
        </p:nvSpPr>
        <p:spPr/>
        <p:txBody>
          <a:bodyPr/>
          <a:lstStyle/>
          <a:p>
            <a:r>
              <a:rPr lang="en-US" dirty="0"/>
              <a:t>Other Risk Scores/Calculators</a:t>
            </a:r>
          </a:p>
        </p:txBody>
      </p:sp>
      <p:sp>
        <p:nvSpPr>
          <p:cNvPr id="3" name="Text Placeholder 2">
            <a:extLst>
              <a:ext uri="{FF2B5EF4-FFF2-40B4-BE49-F238E27FC236}">
                <a16:creationId xmlns:a16="http://schemas.microsoft.com/office/drawing/2014/main" id="{80C86C6B-E5C0-4FB7-31BB-2D38D41A7ACA}"/>
              </a:ext>
            </a:extLst>
          </p:cNvPr>
          <p:cNvSpPr>
            <a:spLocks noGrp="1"/>
          </p:cNvSpPr>
          <p:nvPr>
            <p:ph type="body" sz="quarter" idx="10"/>
          </p:nvPr>
        </p:nvSpPr>
        <p:spPr>
          <a:xfrm>
            <a:off x="503644" y="2347549"/>
            <a:ext cx="10627417" cy="4510451"/>
          </a:xfrm>
        </p:spPr>
        <p:txBody>
          <a:bodyPr/>
          <a:lstStyle/>
          <a:p>
            <a:pPr>
              <a:buFont typeface="Arial" panose="020B0604020202020204" pitchFamily="34" charset="0"/>
              <a:buChar char="•"/>
            </a:pPr>
            <a:r>
              <a:rPr lang="en-US" sz="4000" dirty="0"/>
              <a:t>Goldman (1977)</a:t>
            </a:r>
          </a:p>
          <a:p>
            <a:pPr>
              <a:buFont typeface="Arial" panose="020B0604020202020204" pitchFamily="34" charset="0"/>
              <a:buChar char="•"/>
            </a:pPr>
            <a:r>
              <a:rPr lang="en-US" sz="4000" dirty="0"/>
              <a:t>AUB-HAS2 (2019)</a:t>
            </a:r>
          </a:p>
          <a:p>
            <a:pPr>
              <a:buFont typeface="Arial" panose="020B0604020202020204" pitchFamily="34" charset="0"/>
              <a:buChar char="•"/>
            </a:pPr>
            <a:r>
              <a:rPr lang="en-US" sz="4000" dirty="0"/>
              <a:t>NSQIP Geriatric-sensitive (2019)</a:t>
            </a:r>
          </a:p>
          <a:p>
            <a:pPr>
              <a:buFont typeface="Arial" panose="020B0604020202020204" pitchFamily="34" charset="0"/>
              <a:buChar char="•"/>
            </a:pPr>
            <a:r>
              <a:rPr lang="en-US" sz="4000" dirty="0"/>
              <a:t>Surgical Outcome Risk Tool (2014</a:t>
            </a:r>
            <a:r>
              <a:rPr lang="en-US" sz="3600" dirty="0"/>
              <a:t>)</a:t>
            </a:r>
          </a:p>
        </p:txBody>
      </p:sp>
      <p:sp>
        <p:nvSpPr>
          <p:cNvPr id="4" name="TextBox 3">
            <a:extLst>
              <a:ext uri="{FF2B5EF4-FFF2-40B4-BE49-F238E27FC236}">
                <a16:creationId xmlns:a16="http://schemas.microsoft.com/office/drawing/2014/main" id="{F017C82D-7102-BE35-24E2-B392C3C92E97}"/>
              </a:ext>
            </a:extLst>
          </p:cNvPr>
          <p:cNvSpPr txBox="1"/>
          <p:nvPr/>
        </p:nvSpPr>
        <p:spPr>
          <a:xfrm>
            <a:off x="6096000" y="6374368"/>
            <a:ext cx="6510528" cy="369332"/>
          </a:xfrm>
          <a:prstGeom prst="rect">
            <a:avLst/>
          </a:prstGeom>
          <a:noFill/>
        </p:spPr>
        <p:txBody>
          <a:bodyPr wrap="square" rtlCol="0">
            <a:spAutoFit/>
          </a:bodyPr>
          <a:lstStyle/>
          <a:p>
            <a:r>
              <a:rPr lang="en-US" dirty="0"/>
              <a:t>Good summary in Thompson A. Circulation 2024.</a:t>
            </a:r>
          </a:p>
        </p:txBody>
      </p:sp>
    </p:spTree>
    <p:extLst>
      <p:ext uri="{BB962C8B-B14F-4D97-AF65-F5344CB8AC3E}">
        <p14:creationId xmlns:p14="http://schemas.microsoft.com/office/powerpoint/2010/main" val="2197700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red and blue box&#10;&#10;AI-generated content may be incorrect.">
            <a:extLst>
              <a:ext uri="{FF2B5EF4-FFF2-40B4-BE49-F238E27FC236}">
                <a16:creationId xmlns:a16="http://schemas.microsoft.com/office/drawing/2014/main" id="{21FA72A7-88A6-8159-E840-847507721261}"/>
              </a:ext>
            </a:extLst>
          </p:cNvPr>
          <p:cNvPicPr>
            <a:picLocks noChangeAspect="1"/>
          </p:cNvPicPr>
          <p:nvPr/>
        </p:nvPicPr>
        <p:blipFill>
          <a:blip r:embed="rId2"/>
          <a:stretch>
            <a:fillRect/>
          </a:stretch>
        </p:blipFill>
        <p:spPr>
          <a:xfrm>
            <a:off x="0" y="1322289"/>
            <a:ext cx="12192000" cy="4785357"/>
          </a:xfrm>
          <a:prstGeom prst="rect">
            <a:avLst/>
          </a:prstGeom>
          <a:noFill/>
        </p:spPr>
      </p:pic>
      <p:sp>
        <p:nvSpPr>
          <p:cNvPr id="4" name="TextBox 3">
            <a:extLst>
              <a:ext uri="{FF2B5EF4-FFF2-40B4-BE49-F238E27FC236}">
                <a16:creationId xmlns:a16="http://schemas.microsoft.com/office/drawing/2014/main" id="{0B0D56F1-7E5C-6333-F2F0-73B803CA0D35}"/>
              </a:ext>
            </a:extLst>
          </p:cNvPr>
          <p:cNvSpPr txBox="1"/>
          <p:nvPr/>
        </p:nvSpPr>
        <p:spPr>
          <a:xfrm>
            <a:off x="2724912" y="6107646"/>
            <a:ext cx="6894576" cy="369332"/>
          </a:xfrm>
          <a:prstGeom prst="rect">
            <a:avLst/>
          </a:prstGeom>
          <a:noFill/>
        </p:spPr>
        <p:txBody>
          <a:bodyPr wrap="square" rtlCol="0">
            <a:spAutoFit/>
          </a:bodyPr>
          <a:lstStyle/>
          <a:p>
            <a:pPr algn="ctr"/>
            <a:r>
              <a:rPr lang="en-US" dirty="0"/>
              <a:t>Thompson A. Circulation 2024. </a:t>
            </a:r>
          </a:p>
        </p:txBody>
      </p:sp>
    </p:spTree>
    <p:extLst>
      <p:ext uri="{BB962C8B-B14F-4D97-AF65-F5344CB8AC3E}">
        <p14:creationId xmlns:p14="http://schemas.microsoft.com/office/powerpoint/2010/main" val="1931206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81018-031A-DCF5-B797-89EDB06AB8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1017A-11B5-C44B-0086-643A82811920}"/>
              </a:ext>
            </a:extLst>
          </p:cNvPr>
          <p:cNvSpPr>
            <a:spLocks noGrp="1"/>
          </p:cNvSpPr>
          <p:nvPr>
            <p:ph type="ctrTitle"/>
          </p:nvPr>
        </p:nvSpPr>
        <p:spPr>
          <a:xfrm>
            <a:off x="887693" y="3139143"/>
            <a:ext cx="10725187" cy="2941003"/>
          </a:xfrm>
        </p:spPr>
        <p:txBody>
          <a:bodyPr>
            <a:normAutofit/>
          </a:bodyPr>
          <a:lstStyle/>
          <a:p>
            <a:pPr algn="ctr"/>
            <a:r>
              <a:rPr lang="en-US" sz="5400" dirty="0"/>
              <a:t>Additional Testing</a:t>
            </a:r>
          </a:p>
        </p:txBody>
      </p:sp>
    </p:spTree>
    <p:extLst>
      <p:ext uri="{BB962C8B-B14F-4D97-AF65-F5344CB8AC3E}">
        <p14:creationId xmlns:p14="http://schemas.microsoft.com/office/powerpoint/2010/main" val="1526236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24D3-EFE8-74F2-013E-EF27BD06AD2D}"/>
              </a:ext>
            </a:extLst>
          </p:cNvPr>
          <p:cNvSpPr>
            <a:spLocks noGrp="1"/>
          </p:cNvSpPr>
          <p:nvPr>
            <p:ph type="ctrTitle"/>
          </p:nvPr>
        </p:nvSpPr>
        <p:spPr/>
        <p:txBody>
          <a:bodyPr/>
          <a:lstStyle/>
          <a:p>
            <a:r>
              <a:rPr lang="en-US" dirty="0"/>
              <a:t>LV and RV Function (ECHO)</a:t>
            </a:r>
          </a:p>
        </p:txBody>
      </p:sp>
      <p:sp>
        <p:nvSpPr>
          <p:cNvPr id="3" name="Text Placeholder 2">
            <a:extLst>
              <a:ext uri="{FF2B5EF4-FFF2-40B4-BE49-F238E27FC236}">
                <a16:creationId xmlns:a16="http://schemas.microsoft.com/office/drawing/2014/main" id="{BBADB9C4-0E39-1F42-C401-267928B359E5}"/>
              </a:ext>
            </a:extLst>
          </p:cNvPr>
          <p:cNvSpPr>
            <a:spLocks noGrp="1"/>
          </p:cNvSpPr>
          <p:nvPr>
            <p:ph type="body" sz="quarter" idx="10"/>
          </p:nvPr>
        </p:nvSpPr>
        <p:spPr/>
        <p:txBody>
          <a:bodyPr/>
          <a:lstStyle/>
          <a:p>
            <a:pPr>
              <a:buFont typeface="Arial" panose="020B0604020202020204" pitchFamily="34" charset="0"/>
              <a:buChar char="•"/>
            </a:pPr>
            <a:r>
              <a:rPr lang="en-US" sz="2800" dirty="0">
                <a:solidFill>
                  <a:schemeClr val="tx2"/>
                </a:solidFill>
              </a:rPr>
              <a:t>Who needs an echocardiogram?</a:t>
            </a:r>
          </a:p>
          <a:p>
            <a:pPr>
              <a:buFont typeface="Arial" panose="020B0604020202020204" pitchFamily="34" charset="0"/>
              <a:buChar char="•"/>
            </a:pPr>
            <a:r>
              <a:rPr lang="en-US" sz="2800" dirty="0">
                <a:solidFill>
                  <a:schemeClr val="tx2"/>
                </a:solidFill>
              </a:rPr>
              <a:t>Risk of perioperative MACE higher in patients with reduced LV function</a:t>
            </a:r>
          </a:p>
          <a:p>
            <a:pPr lvl="1">
              <a:buFont typeface="Arial" panose="020B0604020202020204" pitchFamily="34" charset="0"/>
              <a:buChar char="•"/>
            </a:pPr>
            <a:r>
              <a:rPr lang="en-US" sz="2800" dirty="0">
                <a:solidFill>
                  <a:schemeClr val="tx2"/>
                </a:solidFill>
              </a:rPr>
              <a:t>HF is an established risk</a:t>
            </a:r>
          </a:p>
          <a:p>
            <a:pPr lvl="1">
              <a:buFont typeface="Arial" panose="020B0604020202020204" pitchFamily="34" charset="0"/>
              <a:buChar char="•"/>
            </a:pPr>
            <a:r>
              <a:rPr lang="en-US" sz="2800" dirty="0">
                <a:solidFill>
                  <a:schemeClr val="tx2"/>
                </a:solidFill>
              </a:rPr>
              <a:t>Symptomatic HF patients at </a:t>
            </a:r>
            <a:r>
              <a:rPr lang="en-US" sz="2800" i="1" dirty="0">
                <a:solidFill>
                  <a:schemeClr val="tx2"/>
                </a:solidFill>
              </a:rPr>
              <a:t>highest</a:t>
            </a:r>
            <a:r>
              <a:rPr lang="en-US" sz="2800" dirty="0">
                <a:solidFill>
                  <a:schemeClr val="tx2"/>
                </a:solidFill>
              </a:rPr>
              <a:t> risk</a:t>
            </a:r>
          </a:p>
          <a:p>
            <a:pPr>
              <a:buFont typeface="Arial" panose="020B0604020202020204" pitchFamily="34" charset="0"/>
              <a:buChar char="•"/>
            </a:pPr>
            <a:r>
              <a:rPr lang="en-US" sz="2800" dirty="0">
                <a:solidFill>
                  <a:schemeClr val="tx2"/>
                </a:solidFill>
              </a:rPr>
              <a:t>Significant murmur</a:t>
            </a:r>
          </a:p>
          <a:p>
            <a:pPr>
              <a:buFont typeface="Arial" panose="020B0604020202020204" pitchFamily="34" charset="0"/>
              <a:buChar char="•"/>
            </a:pPr>
            <a:r>
              <a:rPr lang="en-US" sz="2800" dirty="0">
                <a:solidFill>
                  <a:schemeClr val="tx2"/>
                </a:solidFill>
              </a:rPr>
              <a:t>Dyspnea of unknown cause</a:t>
            </a:r>
          </a:p>
          <a:p>
            <a:pPr>
              <a:buFont typeface="Arial" panose="020B0604020202020204" pitchFamily="34" charset="0"/>
              <a:buChar char="•"/>
            </a:pPr>
            <a:r>
              <a:rPr lang="en-US" sz="2800" dirty="0">
                <a:solidFill>
                  <a:schemeClr val="tx2"/>
                </a:solidFill>
              </a:rPr>
              <a:t>LV/RV function can be assessed with </a:t>
            </a:r>
            <a:r>
              <a:rPr lang="en-US" sz="2800" dirty="0" err="1">
                <a:solidFill>
                  <a:schemeClr val="tx2"/>
                </a:solidFill>
              </a:rPr>
              <a:t>FoCUS</a:t>
            </a:r>
            <a:endParaRPr lang="en-US" sz="2800" dirty="0">
              <a:solidFill>
                <a:schemeClr val="tx2"/>
              </a:solidFill>
            </a:endParaRPr>
          </a:p>
        </p:txBody>
      </p:sp>
      <p:sp>
        <p:nvSpPr>
          <p:cNvPr id="4" name="TextBox 3">
            <a:extLst>
              <a:ext uri="{FF2B5EF4-FFF2-40B4-BE49-F238E27FC236}">
                <a16:creationId xmlns:a16="http://schemas.microsoft.com/office/drawing/2014/main" id="{589074E2-04B7-F6D3-6796-70A756E72B08}"/>
              </a:ext>
            </a:extLst>
          </p:cNvPr>
          <p:cNvSpPr txBox="1"/>
          <p:nvPr/>
        </p:nvSpPr>
        <p:spPr>
          <a:xfrm>
            <a:off x="5297424" y="6374368"/>
            <a:ext cx="6894576" cy="369332"/>
          </a:xfrm>
          <a:prstGeom prst="rect">
            <a:avLst/>
          </a:prstGeom>
          <a:noFill/>
        </p:spPr>
        <p:txBody>
          <a:bodyPr wrap="square" rtlCol="0">
            <a:spAutoFit/>
          </a:bodyPr>
          <a:lstStyle/>
          <a:p>
            <a:pPr algn="r"/>
            <a:r>
              <a:rPr lang="en-US" dirty="0"/>
              <a:t>Thompson A. Circulation 2024. </a:t>
            </a:r>
          </a:p>
        </p:txBody>
      </p:sp>
    </p:spTree>
    <p:extLst>
      <p:ext uri="{BB962C8B-B14F-4D97-AF65-F5344CB8AC3E}">
        <p14:creationId xmlns:p14="http://schemas.microsoft.com/office/powerpoint/2010/main" val="212277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hart&#10;&#10;AI-generated content may be incorrect.">
            <a:extLst>
              <a:ext uri="{FF2B5EF4-FFF2-40B4-BE49-F238E27FC236}">
                <a16:creationId xmlns:a16="http://schemas.microsoft.com/office/drawing/2014/main" id="{E71A325E-0F8B-CE1C-83DF-A90232944350}"/>
              </a:ext>
            </a:extLst>
          </p:cNvPr>
          <p:cNvPicPr>
            <a:picLocks noChangeAspect="1"/>
          </p:cNvPicPr>
          <p:nvPr/>
        </p:nvPicPr>
        <p:blipFill>
          <a:blip r:embed="rId2"/>
          <a:stretch>
            <a:fillRect/>
          </a:stretch>
        </p:blipFill>
        <p:spPr>
          <a:xfrm>
            <a:off x="2413502" y="803778"/>
            <a:ext cx="7364996" cy="5542158"/>
          </a:xfrm>
          <a:prstGeom prst="rect">
            <a:avLst/>
          </a:prstGeom>
          <a:noFill/>
        </p:spPr>
      </p:pic>
      <p:sp>
        <p:nvSpPr>
          <p:cNvPr id="4" name="TextBox 3">
            <a:extLst>
              <a:ext uri="{FF2B5EF4-FFF2-40B4-BE49-F238E27FC236}">
                <a16:creationId xmlns:a16="http://schemas.microsoft.com/office/drawing/2014/main" id="{6CECD2BA-0446-A741-8987-504AE3452237}"/>
              </a:ext>
            </a:extLst>
          </p:cNvPr>
          <p:cNvSpPr txBox="1"/>
          <p:nvPr/>
        </p:nvSpPr>
        <p:spPr>
          <a:xfrm>
            <a:off x="2648712" y="6345936"/>
            <a:ext cx="6894576" cy="369332"/>
          </a:xfrm>
          <a:prstGeom prst="rect">
            <a:avLst/>
          </a:prstGeom>
          <a:noFill/>
        </p:spPr>
        <p:txBody>
          <a:bodyPr wrap="square" rtlCol="0">
            <a:spAutoFit/>
          </a:bodyPr>
          <a:lstStyle/>
          <a:p>
            <a:pPr algn="ctr"/>
            <a:r>
              <a:rPr lang="en-US" dirty="0"/>
              <a:t>Thompson A. Circulation 2024. </a:t>
            </a:r>
          </a:p>
        </p:txBody>
      </p:sp>
    </p:spTree>
    <p:extLst>
      <p:ext uri="{BB962C8B-B14F-4D97-AF65-F5344CB8AC3E}">
        <p14:creationId xmlns:p14="http://schemas.microsoft.com/office/powerpoint/2010/main" val="3002218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FA91-5D72-1364-753D-84C785F35CBE}"/>
              </a:ext>
            </a:extLst>
          </p:cNvPr>
          <p:cNvSpPr>
            <a:spLocks noGrp="1"/>
          </p:cNvSpPr>
          <p:nvPr>
            <p:ph type="ctrTitle"/>
          </p:nvPr>
        </p:nvSpPr>
        <p:spPr/>
        <p:txBody>
          <a:bodyPr/>
          <a:lstStyle/>
          <a:p>
            <a:r>
              <a:rPr lang="en-US" dirty="0"/>
              <a:t>Stress Testing</a:t>
            </a:r>
          </a:p>
        </p:txBody>
      </p:sp>
      <p:sp>
        <p:nvSpPr>
          <p:cNvPr id="3" name="Text Placeholder 2">
            <a:extLst>
              <a:ext uri="{FF2B5EF4-FFF2-40B4-BE49-F238E27FC236}">
                <a16:creationId xmlns:a16="http://schemas.microsoft.com/office/drawing/2014/main" id="{E7315A52-515B-2974-3BE8-DB9B4DA81F8B}"/>
              </a:ext>
            </a:extLst>
          </p:cNvPr>
          <p:cNvSpPr>
            <a:spLocks noGrp="1"/>
          </p:cNvSpPr>
          <p:nvPr>
            <p:ph type="body" sz="quarter" idx="10"/>
          </p:nvPr>
        </p:nvSpPr>
        <p:spPr>
          <a:xfrm>
            <a:off x="503645" y="2074987"/>
            <a:ext cx="10627417" cy="4510451"/>
          </a:xfrm>
        </p:spPr>
        <p:txBody>
          <a:bodyPr/>
          <a:lstStyle/>
          <a:p>
            <a:pPr>
              <a:buFont typeface="Arial" panose="020B0604020202020204" pitchFamily="34" charset="0"/>
              <a:buChar char="•"/>
            </a:pPr>
            <a:r>
              <a:rPr lang="en-US" sz="2800" dirty="0">
                <a:solidFill>
                  <a:schemeClr val="tx2"/>
                </a:solidFill>
              </a:rPr>
              <a:t>Not indicated unless decision making will change</a:t>
            </a:r>
          </a:p>
          <a:p>
            <a:pPr>
              <a:buFont typeface="Arial" panose="020B0604020202020204" pitchFamily="34" charset="0"/>
              <a:buChar char="•"/>
            </a:pPr>
            <a:r>
              <a:rPr lang="en-US" sz="2800" dirty="0">
                <a:solidFill>
                  <a:schemeClr val="tx2"/>
                </a:solidFill>
              </a:rPr>
              <a:t>Consider for patients with elevated risk of MACE and poor or unknown functional capacity</a:t>
            </a:r>
          </a:p>
          <a:p>
            <a:pPr lvl="1">
              <a:buFont typeface="Arial" panose="020B0604020202020204" pitchFamily="34" charset="0"/>
              <a:buChar char="•"/>
            </a:pPr>
            <a:r>
              <a:rPr lang="en-US" sz="2800" dirty="0">
                <a:solidFill>
                  <a:schemeClr val="tx2"/>
                </a:solidFill>
              </a:rPr>
              <a:t>If further testing will impact decision making or perioperative care</a:t>
            </a:r>
          </a:p>
          <a:p>
            <a:pPr>
              <a:buFont typeface="Arial" panose="020B0604020202020204" pitchFamily="34" charset="0"/>
              <a:buChar char="•"/>
            </a:pPr>
            <a:r>
              <a:rPr lang="en-US" sz="2800" dirty="0">
                <a:solidFill>
                  <a:schemeClr val="tx2"/>
                </a:solidFill>
              </a:rPr>
              <a:t>Preoperative revascularization has not been shown to reduce perioperative MACE or cardiac mortality</a:t>
            </a:r>
          </a:p>
        </p:txBody>
      </p:sp>
      <p:sp>
        <p:nvSpPr>
          <p:cNvPr id="4" name="TextBox 3">
            <a:extLst>
              <a:ext uri="{FF2B5EF4-FFF2-40B4-BE49-F238E27FC236}">
                <a16:creationId xmlns:a16="http://schemas.microsoft.com/office/drawing/2014/main" id="{F53C23AD-CA55-4FC5-2D2E-B6895286B0F9}"/>
              </a:ext>
            </a:extLst>
          </p:cNvPr>
          <p:cNvSpPr txBox="1"/>
          <p:nvPr/>
        </p:nvSpPr>
        <p:spPr>
          <a:xfrm>
            <a:off x="5681472" y="5380672"/>
            <a:ext cx="6510528" cy="1477328"/>
          </a:xfrm>
          <a:prstGeom prst="rect">
            <a:avLst/>
          </a:prstGeom>
          <a:noFill/>
        </p:spPr>
        <p:txBody>
          <a:bodyPr wrap="square" rtlCol="0">
            <a:spAutoFit/>
          </a:bodyPr>
          <a:lstStyle/>
          <a:p>
            <a:pPr algn="r"/>
            <a:r>
              <a:rPr lang="en-US" dirty="0"/>
              <a:t>Thompson A. Circulation 2024.</a:t>
            </a:r>
          </a:p>
          <a:p>
            <a:pPr algn="r"/>
            <a:r>
              <a:rPr lang="en-US" dirty="0"/>
              <a:t>Auerbach A. Circulation 2006.</a:t>
            </a:r>
          </a:p>
          <a:p>
            <a:pPr algn="r"/>
            <a:r>
              <a:rPr lang="en-US" dirty="0"/>
              <a:t>Das MK. J Am Coll </a:t>
            </a:r>
            <a:r>
              <a:rPr lang="en-US" dirty="0" err="1"/>
              <a:t>Cardiol</a:t>
            </a:r>
            <a:r>
              <a:rPr lang="en-US" dirty="0"/>
              <a:t> 2000.</a:t>
            </a:r>
          </a:p>
          <a:p>
            <a:pPr algn="r"/>
            <a:r>
              <a:rPr lang="en-US" dirty="0"/>
              <a:t>Young EL. </a:t>
            </a:r>
            <a:r>
              <a:rPr lang="en-US" dirty="0" err="1"/>
              <a:t>Eur</a:t>
            </a:r>
            <a:r>
              <a:rPr lang="en-US" dirty="0"/>
              <a:t> J </a:t>
            </a:r>
            <a:r>
              <a:rPr lang="en-US" dirty="0" err="1"/>
              <a:t>Vasc</a:t>
            </a:r>
            <a:r>
              <a:rPr lang="en-US" dirty="0"/>
              <a:t> </a:t>
            </a:r>
            <a:r>
              <a:rPr lang="en-US" dirty="0" err="1"/>
              <a:t>Endovasc</a:t>
            </a:r>
            <a:r>
              <a:rPr lang="en-US" dirty="0"/>
              <a:t> Surg 2012.</a:t>
            </a:r>
          </a:p>
          <a:p>
            <a:pPr algn="r"/>
            <a:r>
              <a:rPr lang="en-US" dirty="0"/>
              <a:t>Morgan PB. </a:t>
            </a:r>
            <a:r>
              <a:rPr lang="en-US" dirty="0" err="1"/>
              <a:t>Anesth</a:t>
            </a:r>
            <a:r>
              <a:rPr lang="en-US" dirty="0"/>
              <a:t> </a:t>
            </a:r>
            <a:r>
              <a:rPr lang="en-US" dirty="0" err="1"/>
              <a:t>Analg</a:t>
            </a:r>
            <a:r>
              <a:rPr lang="en-US" dirty="0"/>
              <a:t> 2002. </a:t>
            </a:r>
          </a:p>
        </p:txBody>
      </p:sp>
    </p:spTree>
    <p:extLst>
      <p:ext uri="{BB962C8B-B14F-4D97-AF65-F5344CB8AC3E}">
        <p14:creationId xmlns:p14="http://schemas.microsoft.com/office/powerpoint/2010/main" val="15648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A565-1E2C-1D65-C87E-45422A1B3E8D}"/>
              </a:ext>
            </a:extLst>
          </p:cNvPr>
          <p:cNvSpPr>
            <a:spLocks noGrp="1"/>
          </p:cNvSpPr>
          <p:nvPr>
            <p:ph type="ctrTitle"/>
          </p:nvPr>
        </p:nvSpPr>
        <p:spPr/>
        <p:txBody>
          <a:bodyPr/>
          <a:lstStyle/>
          <a:p>
            <a:r>
              <a:rPr lang="en-US" dirty="0"/>
              <a:t>Coronary Artery CT Angiography</a:t>
            </a:r>
          </a:p>
        </p:txBody>
      </p:sp>
      <p:pic>
        <p:nvPicPr>
          <p:cNvPr id="7" name="Picture 6" descr="A screenshot of a medical survey&#10;&#10;AI-generated content may be incorrect.">
            <a:extLst>
              <a:ext uri="{FF2B5EF4-FFF2-40B4-BE49-F238E27FC236}">
                <a16:creationId xmlns:a16="http://schemas.microsoft.com/office/drawing/2014/main" id="{6AFA7DCB-BF4D-06DB-E1A2-54309BA03093}"/>
              </a:ext>
            </a:extLst>
          </p:cNvPr>
          <p:cNvPicPr>
            <a:picLocks noChangeAspect="1"/>
          </p:cNvPicPr>
          <p:nvPr/>
        </p:nvPicPr>
        <p:blipFill>
          <a:blip r:embed="rId3"/>
          <a:stretch>
            <a:fillRect/>
          </a:stretch>
        </p:blipFill>
        <p:spPr>
          <a:xfrm>
            <a:off x="308690" y="1442702"/>
            <a:ext cx="6811085" cy="4530852"/>
          </a:xfrm>
          <a:prstGeom prst="rect">
            <a:avLst/>
          </a:prstGeom>
        </p:spPr>
      </p:pic>
      <p:sp>
        <p:nvSpPr>
          <p:cNvPr id="8" name="TextBox 7">
            <a:extLst>
              <a:ext uri="{FF2B5EF4-FFF2-40B4-BE49-F238E27FC236}">
                <a16:creationId xmlns:a16="http://schemas.microsoft.com/office/drawing/2014/main" id="{D3E26A37-08C2-73AA-E334-705067ECFF85}"/>
              </a:ext>
            </a:extLst>
          </p:cNvPr>
          <p:cNvSpPr txBox="1"/>
          <p:nvPr/>
        </p:nvSpPr>
        <p:spPr>
          <a:xfrm>
            <a:off x="225199" y="6162478"/>
            <a:ext cx="6894576" cy="369332"/>
          </a:xfrm>
          <a:prstGeom prst="rect">
            <a:avLst/>
          </a:prstGeom>
          <a:noFill/>
        </p:spPr>
        <p:txBody>
          <a:bodyPr wrap="square" rtlCol="0">
            <a:spAutoFit/>
          </a:bodyPr>
          <a:lstStyle/>
          <a:p>
            <a:pPr algn="ctr"/>
            <a:r>
              <a:rPr lang="en-US" dirty="0"/>
              <a:t>Thompson A. Circulation 2024. </a:t>
            </a:r>
          </a:p>
        </p:txBody>
      </p:sp>
      <p:sp>
        <p:nvSpPr>
          <p:cNvPr id="9" name="TextBox 8">
            <a:extLst>
              <a:ext uri="{FF2B5EF4-FFF2-40B4-BE49-F238E27FC236}">
                <a16:creationId xmlns:a16="http://schemas.microsoft.com/office/drawing/2014/main" id="{D5021194-E92D-0C41-C7E0-BB06E2F4A715}"/>
              </a:ext>
            </a:extLst>
          </p:cNvPr>
          <p:cNvSpPr txBox="1"/>
          <p:nvPr/>
        </p:nvSpPr>
        <p:spPr>
          <a:xfrm>
            <a:off x="7839222" y="2589208"/>
            <a:ext cx="3291840" cy="1938992"/>
          </a:xfrm>
          <a:prstGeom prst="rect">
            <a:avLst/>
          </a:prstGeom>
          <a:noFill/>
        </p:spPr>
        <p:txBody>
          <a:bodyPr wrap="square" rtlCol="0">
            <a:spAutoFit/>
          </a:bodyPr>
          <a:lstStyle/>
          <a:p>
            <a:r>
              <a:rPr lang="en-US" sz="4000" b="1" dirty="0">
                <a:solidFill>
                  <a:srgbClr val="FF0000"/>
                </a:solidFill>
              </a:rPr>
              <a:t>DASI </a:t>
            </a:r>
            <a:r>
              <a:rPr lang="en-US" sz="4000" b="1" u="sng" dirty="0">
                <a:solidFill>
                  <a:srgbClr val="FF0000"/>
                </a:solidFill>
              </a:rPr>
              <a:t>&lt;</a:t>
            </a:r>
            <a:r>
              <a:rPr lang="en-US" sz="4000" b="1" dirty="0">
                <a:solidFill>
                  <a:srgbClr val="FF0000"/>
                </a:solidFill>
              </a:rPr>
              <a:t> 34</a:t>
            </a:r>
          </a:p>
          <a:p>
            <a:endParaRPr lang="en-US" sz="4000" b="1" dirty="0">
              <a:solidFill>
                <a:srgbClr val="FF0000"/>
              </a:solidFill>
            </a:endParaRPr>
          </a:p>
          <a:p>
            <a:r>
              <a:rPr lang="en-US" sz="4000" b="1" u="sng" dirty="0">
                <a:solidFill>
                  <a:srgbClr val="FF0000"/>
                </a:solidFill>
              </a:rPr>
              <a:t>&lt;</a:t>
            </a:r>
            <a:r>
              <a:rPr lang="en-US" sz="4000" b="1" dirty="0">
                <a:solidFill>
                  <a:srgbClr val="FF0000"/>
                </a:solidFill>
              </a:rPr>
              <a:t> 4 METs</a:t>
            </a:r>
          </a:p>
        </p:txBody>
      </p:sp>
    </p:spTree>
    <p:extLst>
      <p:ext uri="{BB962C8B-B14F-4D97-AF65-F5344CB8AC3E}">
        <p14:creationId xmlns:p14="http://schemas.microsoft.com/office/powerpoint/2010/main" val="93313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54FC-BED0-134D-85D8-F7DD3ECA71EE}"/>
              </a:ext>
            </a:extLst>
          </p:cNvPr>
          <p:cNvSpPr>
            <a:spLocks noGrp="1"/>
          </p:cNvSpPr>
          <p:nvPr>
            <p:ph type="ctrTitle"/>
          </p:nvPr>
        </p:nvSpPr>
        <p:spPr/>
        <p:txBody>
          <a:bodyPr/>
          <a:lstStyle/>
          <a:p>
            <a:r>
              <a:rPr lang="en-US" b="1" dirty="0"/>
              <a:t>Major Adverse Cardiac Event</a:t>
            </a:r>
          </a:p>
        </p:txBody>
      </p:sp>
      <p:sp>
        <p:nvSpPr>
          <p:cNvPr id="3" name="Text Placeholder 2">
            <a:extLst>
              <a:ext uri="{FF2B5EF4-FFF2-40B4-BE49-F238E27FC236}">
                <a16:creationId xmlns:a16="http://schemas.microsoft.com/office/drawing/2014/main" id="{D73BF909-0DC7-4D4C-89A1-4BE2901D3F82}"/>
              </a:ext>
            </a:extLst>
          </p:cNvPr>
          <p:cNvSpPr>
            <a:spLocks noGrp="1"/>
          </p:cNvSpPr>
          <p:nvPr>
            <p:ph type="body" sz="quarter" idx="10"/>
          </p:nvPr>
        </p:nvSpPr>
        <p:spPr/>
        <p:txBody>
          <a:bodyPr/>
          <a:lstStyle/>
          <a:p>
            <a:pPr>
              <a:buFont typeface="Arial" panose="020B0604020202020204" pitchFamily="34" charset="0"/>
              <a:buChar char="•"/>
            </a:pPr>
            <a:r>
              <a:rPr lang="en-US" sz="3600" dirty="0">
                <a:solidFill>
                  <a:schemeClr val="tx2"/>
                </a:solidFill>
              </a:rPr>
              <a:t>Myocardial infarction</a:t>
            </a:r>
          </a:p>
          <a:p>
            <a:pPr>
              <a:buFont typeface="Arial" panose="020B0604020202020204" pitchFamily="34" charset="0"/>
              <a:buChar char="•"/>
            </a:pPr>
            <a:r>
              <a:rPr lang="en-US" sz="3600" dirty="0">
                <a:solidFill>
                  <a:schemeClr val="tx2"/>
                </a:solidFill>
              </a:rPr>
              <a:t>Cardiac arrest / cardiac death</a:t>
            </a:r>
          </a:p>
          <a:p>
            <a:pPr marL="0" indent="0">
              <a:buNone/>
            </a:pPr>
            <a:endParaRPr lang="en-US" dirty="0"/>
          </a:p>
          <a:p>
            <a:pPr marL="0" indent="0">
              <a:buNone/>
            </a:pPr>
            <a:r>
              <a:rPr lang="en-US" sz="2800" b="1" dirty="0">
                <a:solidFill>
                  <a:schemeClr val="accent1"/>
                </a:solidFill>
                <a:latin typeface="Georgia" panose="02040502050405020303" pitchFamily="18" charset="0"/>
              </a:rPr>
              <a:t>Myocardial Injury after Noncardiac Surgery (MINS)</a:t>
            </a:r>
          </a:p>
          <a:p>
            <a:pPr marL="0" indent="0">
              <a:buNone/>
            </a:pPr>
            <a:endParaRPr lang="en-US" dirty="0"/>
          </a:p>
          <a:p>
            <a:pPr marL="342900" indent="-342900">
              <a:buFont typeface="Arial" panose="020B0604020202020204" pitchFamily="34" charset="0"/>
              <a:buChar char="•"/>
            </a:pPr>
            <a:r>
              <a:rPr lang="en-US" dirty="0">
                <a:solidFill>
                  <a:schemeClr val="tx2"/>
                </a:solidFill>
              </a:rPr>
              <a:t>Elevated troponin during the first 30 days after noncardiac surgery</a:t>
            </a:r>
          </a:p>
          <a:p>
            <a:pPr marL="800100" lvl="1" indent="-342900">
              <a:buFont typeface="Arial" panose="020B0604020202020204" pitchFamily="34" charset="0"/>
              <a:buChar char="•"/>
            </a:pPr>
            <a:r>
              <a:rPr lang="en-US" dirty="0">
                <a:solidFill>
                  <a:schemeClr val="tx2"/>
                </a:solidFill>
              </a:rPr>
              <a:t>Presumed to be ischemic</a:t>
            </a:r>
          </a:p>
          <a:p>
            <a:pPr marL="800100" lvl="1" indent="-342900">
              <a:buFont typeface="Arial" panose="020B0604020202020204" pitchFamily="34" charset="0"/>
              <a:buChar char="•"/>
            </a:pPr>
            <a:r>
              <a:rPr lang="en-US" dirty="0">
                <a:solidFill>
                  <a:schemeClr val="tx2"/>
                </a:solidFill>
              </a:rPr>
              <a:t>Not included in most perioperative cardiac risk tools</a:t>
            </a:r>
          </a:p>
        </p:txBody>
      </p:sp>
      <p:sp>
        <p:nvSpPr>
          <p:cNvPr id="4" name="TextBox 3">
            <a:extLst>
              <a:ext uri="{FF2B5EF4-FFF2-40B4-BE49-F238E27FC236}">
                <a16:creationId xmlns:a16="http://schemas.microsoft.com/office/drawing/2014/main" id="{CB8A40B9-6F1D-408C-51DA-8C3C7C09D9AC}"/>
              </a:ext>
            </a:extLst>
          </p:cNvPr>
          <p:cNvSpPr txBox="1"/>
          <p:nvPr/>
        </p:nvSpPr>
        <p:spPr>
          <a:xfrm>
            <a:off x="7349067" y="6039556"/>
            <a:ext cx="4842933" cy="646331"/>
          </a:xfrm>
          <a:prstGeom prst="rect">
            <a:avLst/>
          </a:prstGeom>
          <a:noFill/>
        </p:spPr>
        <p:txBody>
          <a:bodyPr wrap="square" rtlCol="0">
            <a:spAutoFit/>
          </a:bodyPr>
          <a:lstStyle/>
          <a:p>
            <a:pPr algn="r"/>
            <a:r>
              <a:rPr lang="en-US" dirty="0"/>
              <a:t>Gupta PK. Circulation 2011.</a:t>
            </a:r>
          </a:p>
          <a:p>
            <a:pPr algn="r"/>
            <a:r>
              <a:rPr lang="en-US" dirty="0"/>
              <a:t>Liu JB. Anesthesiology 2018.</a:t>
            </a:r>
          </a:p>
        </p:txBody>
      </p:sp>
    </p:spTree>
    <p:extLst>
      <p:ext uri="{BB962C8B-B14F-4D97-AF65-F5344CB8AC3E}">
        <p14:creationId xmlns:p14="http://schemas.microsoft.com/office/powerpoint/2010/main" val="4027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dissolv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BCF30-E2F4-27A8-3A46-3E8A35C8A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38B94-4284-EA1E-F485-5FC5D2CC5AFD}"/>
              </a:ext>
            </a:extLst>
          </p:cNvPr>
          <p:cNvSpPr>
            <a:spLocks noGrp="1"/>
          </p:cNvSpPr>
          <p:nvPr>
            <p:ph type="ctrTitle"/>
          </p:nvPr>
        </p:nvSpPr>
        <p:spPr>
          <a:xfrm>
            <a:off x="887693" y="3139143"/>
            <a:ext cx="10725187" cy="2941003"/>
          </a:xfrm>
        </p:spPr>
        <p:txBody>
          <a:bodyPr>
            <a:normAutofit/>
          </a:bodyPr>
          <a:lstStyle/>
          <a:p>
            <a:pPr algn="ctr"/>
            <a:r>
              <a:rPr lang="en-US" sz="5400" dirty="0"/>
              <a:t>Putting It All Together</a:t>
            </a:r>
          </a:p>
        </p:txBody>
      </p:sp>
    </p:spTree>
    <p:extLst>
      <p:ext uri="{BB962C8B-B14F-4D97-AF65-F5344CB8AC3E}">
        <p14:creationId xmlns:p14="http://schemas.microsoft.com/office/powerpoint/2010/main" val="755565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wchart of a patient&#10;&#10;AI-generated content may be incorrect.">
            <a:extLst>
              <a:ext uri="{FF2B5EF4-FFF2-40B4-BE49-F238E27FC236}">
                <a16:creationId xmlns:a16="http://schemas.microsoft.com/office/drawing/2014/main" id="{E0823876-D2DA-457D-B6A7-B5D7C0BEE72A}"/>
              </a:ext>
            </a:extLst>
          </p:cNvPr>
          <p:cNvPicPr>
            <a:picLocks noChangeAspect="1"/>
          </p:cNvPicPr>
          <p:nvPr/>
        </p:nvPicPr>
        <p:blipFill>
          <a:blip r:embed="rId2"/>
          <a:stretch>
            <a:fillRect/>
          </a:stretch>
        </p:blipFill>
        <p:spPr>
          <a:xfrm>
            <a:off x="1745780" y="571935"/>
            <a:ext cx="8700439" cy="6286065"/>
          </a:xfrm>
          <a:prstGeom prst="rect">
            <a:avLst/>
          </a:prstGeom>
          <a:noFill/>
        </p:spPr>
      </p:pic>
    </p:spTree>
    <p:extLst>
      <p:ext uri="{BB962C8B-B14F-4D97-AF65-F5344CB8AC3E}">
        <p14:creationId xmlns:p14="http://schemas.microsoft.com/office/powerpoint/2010/main" val="2602386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flowchart&#10;&#10;AI-generated content may be incorrect.">
            <a:extLst>
              <a:ext uri="{FF2B5EF4-FFF2-40B4-BE49-F238E27FC236}">
                <a16:creationId xmlns:a16="http://schemas.microsoft.com/office/drawing/2014/main" id="{3C2CD120-3F2B-A218-52E1-468275A0BB8F}"/>
              </a:ext>
            </a:extLst>
          </p:cNvPr>
          <p:cNvPicPr>
            <a:picLocks noChangeAspect="1"/>
          </p:cNvPicPr>
          <p:nvPr/>
        </p:nvPicPr>
        <p:blipFill>
          <a:blip r:embed="rId2"/>
          <a:stretch>
            <a:fillRect/>
          </a:stretch>
        </p:blipFill>
        <p:spPr>
          <a:xfrm>
            <a:off x="51706" y="571935"/>
            <a:ext cx="12088587" cy="6286065"/>
          </a:xfrm>
          <a:prstGeom prst="rect">
            <a:avLst/>
          </a:prstGeom>
          <a:noFill/>
        </p:spPr>
      </p:pic>
    </p:spTree>
    <p:extLst>
      <p:ext uri="{BB962C8B-B14F-4D97-AF65-F5344CB8AC3E}">
        <p14:creationId xmlns:p14="http://schemas.microsoft.com/office/powerpoint/2010/main" val="3198783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atient's risk&#10;&#10;AI-generated content may be incorrect.">
            <a:extLst>
              <a:ext uri="{FF2B5EF4-FFF2-40B4-BE49-F238E27FC236}">
                <a16:creationId xmlns:a16="http://schemas.microsoft.com/office/drawing/2014/main" id="{BE7FCBBB-2EFC-1026-C68E-E938299F926C}"/>
              </a:ext>
            </a:extLst>
          </p:cNvPr>
          <p:cNvPicPr>
            <a:picLocks noChangeAspect="1"/>
          </p:cNvPicPr>
          <p:nvPr/>
        </p:nvPicPr>
        <p:blipFill>
          <a:blip r:embed="rId2"/>
          <a:stretch>
            <a:fillRect/>
          </a:stretch>
        </p:blipFill>
        <p:spPr>
          <a:xfrm>
            <a:off x="985376" y="571935"/>
            <a:ext cx="10221247" cy="6286065"/>
          </a:xfrm>
          <a:prstGeom prst="rect">
            <a:avLst/>
          </a:prstGeom>
          <a:noFill/>
        </p:spPr>
      </p:pic>
    </p:spTree>
    <p:extLst>
      <p:ext uri="{BB962C8B-B14F-4D97-AF65-F5344CB8AC3E}">
        <p14:creationId xmlns:p14="http://schemas.microsoft.com/office/powerpoint/2010/main" val="2946605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4E64C-9E70-1894-38F6-4024536F2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A48BF-4668-E2CB-4A23-122AD1009656}"/>
              </a:ext>
            </a:extLst>
          </p:cNvPr>
          <p:cNvSpPr>
            <a:spLocks noGrp="1"/>
          </p:cNvSpPr>
          <p:nvPr>
            <p:ph type="ctrTitle"/>
          </p:nvPr>
        </p:nvSpPr>
        <p:spPr>
          <a:xfrm>
            <a:off x="887693" y="3139143"/>
            <a:ext cx="10725187" cy="2941003"/>
          </a:xfrm>
        </p:spPr>
        <p:txBody>
          <a:bodyPr>
            <a:normAutofit/>
          </a:bodyPr>
          <a:lstStyle/>
          <a:p>
            <a:pPr algn="ctr"/>
            <a:r>
              <a:rPr lang="en-US" sz="5400" dirty="0"/>
              <a:t>Cases</a:t>
            </a:r>
          </a:p>
        </p:txBody>
      </p:sp>
    </p:spTree>
    <p:extLst>
      <p:ext uri="{BB962C8B-B14F-4D97-AF65-F5344CB8AC3E}">
        <p14:creationId xmlns:p14="http://schemas.microsoft.com/office/powerpoint/2010/main" val="1907826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3EBD-202E-BF70-CCAB-76D84D4CA591}"/>
              </a:ext>
            </a:extLst>
          </p:cNvPr>
          <p:cNvSpPr>
            <a:spLocks noGrp="1"/>
          </p:cNvSpPr>
          <p:nvPr>
            <p:ph type="ctrTitle"/>
          </p:nvPr>
        </p:nvSpPr>
        <p:spPr>
          <a:xfrm>
            <a:off x="503645" y="719854"/>
            <a:ext cx="10627417" cy="1032279"/>
          </a:xfrm>
        </p:spPr>
        <p:txBody>
          <a:bodyPr/>
          <a:lstStyle/>
          <a:p>
            <a:pPr algn="ctr"/>
            <a:r>
              <a:rPr lang="en-US" dirty="0"/>
              <a:t>Case 1</a:t>
            </a:r>
          </a:p>
        </p:txBody>
      </p:sp>
      <p:sp>
        <p:nvSpPr>
          <p:cNvPr id="3" name="Text Placeholder 2">
            <a:extLst>
              <a:ext uri="{FF2B5EF4-FFF2-40B4-BE49-F238E27FC236}">
                <a16:creationId xmlns:a16="http://schemas.microsoft.com/office/drawing/2014/main" id="{CE932299-3303-3B73-4115-765DF229DC1D}"/>
              </a:ext>
            </a:extLst>
          </p:cNvPr>
          <p:cNvSpPr>
            <a:spLocks noGrp="1"/>
          </p:cNvSpPr>
          <p:nvPr>
            <p:ph type="body" sz="quarter" idx="10"/>
          </p:nvPr>
        </p:nvSpPr>
        <p:spPr>
          <a:xfrm>
            <a:off x="365761" y="1463103"/>
            <a:ext cx="11612879" cy="4510451"/>
          </a:xfrm>
        </p:spPr>
        <p:txBody>
          <a:bodyPr/>
          <a:lstStyle/>
          <a:p>
            <a:pPr marL="0" indent="0">
              <a:buNone/>
            </a:pPr>
            <a:r>
              <a:rPr lang="en-US" dirty="0">
                <a:solidFill>
                  <a:schemeClr val="bg2">
                    <a:lumMod val="10000"/>
                  </a:schemeClr>
                </a:solidFill>
              </a:rPr>
              <a:t>A 62-year-old man with a PMHX of HTN, HLD, and type II DM is diagnosed with Stage II colon cancer. Surgery is scheduled in one week. </a:t>
            </a:r>
          </a:p>
          <a:p>
            <a:pPr marL="0" indent="0">
              <a:buNone/>
            </a:pPr>
            <a:endParaRPr lang="en-US" dirty="0">
              <a:solidFill>
                <a:schemeClr val="bg2">
                  <a:lumMod val="10000"/>
                </a:schemeClr>
              </a:solidFill>
            </a:endParaRPr>
          </a:p>
          <a:p>
            <a:pPr marL="0" indent="0">
              <a:buNone/>
            </a:pPr>
            <a:r>
              <a:rPr lang="en-US" b="1" dirty="0">
                <a:solidFill>
                  <a:schemeClr val="bg2">
                    <a:lumMod val="10000"/>
                  </a:schemeClr>
                </a:solidFill>
              </a:rPr>
              <a:t>Medications</a:t>
            </a:r>
            <a:r>
              <a:rPr lang="en-US" dirty="0">
                <a:solidFill>
                  <a:schemeClr val="bg2">
                    <a:lumMod val="10000"/>
                  </a:schemeClr>
                </a:solidFill>
              </a:rPr>
              <a:t>: </a:t>
            </a:r>
            <a:r>
              <a:rPr lang="en-US" dirty="0" err="1">
                <a:solidFill>
                  <a:schemeClr val="bg2">
                    <a:lumMod val="10000"/>
                  </a:schemeClr>
                </a:solidFill>
              </a:rPr>
              <a:t>telmesartan</a:t>
            </a:r>
            <a:r>
              <a:rPr lang="en-US" dirty="0">
                <a:solidFill>
                  <a:schemeClr val="bg2">
                    <a:lumMod val="10000"/>
                  </a:schemeClr>
                </a:solidFill>
              </a:rPr>
              <a:t>-HCTZ, </a:t>
            </a:r>
            <a:r>
              <a:rPr lang="en-US" dirty="0"/>
              <a:t>Empagliflozin, and rosuvastatin, and metoprolol.</a:t>
            </a:r>
            <a:endParaRPr lang="en-US" dirty="0">
              <a:solidFill>
                <a:schemeClr val="bg2">
                  <a:lumMod val="10000"/>
                </a:schemeClr>
              </a:solidFill>
            </a:endParaRPr>
          </a:p>
          <a:p>
            <a:pPr marL="0" indent="0">
              <a:buNone/>
            </a:pPr>
            <a:endParaRPr lang="en-US" dirty="0">
              <a:solidFill>
                <a:schemeClr val="bg2">
                  <a:lumMod val="10000"/>
                </a:schemeClr>
              </a:solidFill>
            </a:endParaRPr>
          </a:p>
          <a:p>
            <a:pPr marL="0" indent="0">
              <a:buNone/>
            </a:pPr>
            <a:r>
              <a:rPr lang="en-US" dirty="0">
                <a:solidFill>
                  <a:schemeClr val="bg2">
                    <a:lumMod val="10000"/>
                  </a:schemeClr>
                </a:solidFill>
              </a:rPr>
              <a:t>DASI is 21. He can do light yardwork and climbs 2 flights of stairs without dyspnea. Physical exam is normal. </a:t>
            </a:r>
          </a:p>
          <a:p>
            <a:pPr marL="0" indent="0">
              <a:buNone/>
            </a:pPr>
            <a:endParaRPr lang="en-US" dirty="0">
              <a:solidFill>
                <a:schemeClr val="bg2">
                  <a:lumMod val="10000"/>
                </a:schemeClr>
              </a:solidFill>
            </a:endParaRPr>
          </a:p>
          <a:p>
            <a:pPr marL="0" indent="0">
              <a:buNone/>
            </a:pPr>
            <a:r>
              <a:rPr lang="en-US" dirty="0">
                <a:solidFill>
                  <a:schemeClr val="tx2"/>
                </a:solidFill>
              </a:rPr>
              <a:t>What is the surgical risk?</a:t>
            </a:r>
          </a:p>
          <a:p>
            <a:pPr marL="0" indent="0">
              <a:buNone/>
            </a:pPr>
            <a:r>
              <a:rPr lang="en-US" dirty="0">
                <a:solidFill>
                  <a:schemeClr val="tx2"/>
                </a:solidFill>
              </a:rPr>
              <a:t>What additional tests are recommended?</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5C646CC9-BC4B-C880-0D07-7BE8273D0940}"/>
              </a:ext>
            </a:extLst>
          </p:cNvPr>
          <p:cNvSpPr txBox="1"/>
          <p:nvPr/>
        </p:nvSpPr>
        <p:spPr>
          <a:xfrm>
            <a:off x="7571232" y="4797885"/>
            <a:ext cx="4407408" cy="1754326"/>
          </a:xfrm>
          <a:prstGeom prst="rect">
            <a:avLst/>
          </a:prstGeom>
          <a:noFill/>
        </p:spPr>
        <p:txBody>
          <a:bodyPr wrap="square" rtlCol="0">
            <a:spAutoFit/>
          </a:bodyPr>
          <a:lstStyle/>
          <a:p>
            <a:r>
              <a:rPr lang="en-US" b="1" dirty="0">
                <a:solidFill>
                  <a:srgbClr val="FF0000"/>
                </a:solidFill>
              </a:rPr>
              <a:t>What if a murmur is detected?</a:t>
            </a:r>
          </a:p>
          <a:p>
            <a:endParaRPr lang="en-US" b="1" dirty="0">
              <a:solidFill>
                <a:srgbClr val="FF0000"/>
              </a:solidFill>
            </a:endParaRPr>
          </a:p>
          <a:p>
            <a:r>
              <a:rPr lang="en-US" b="1" dirty="0">
                <a:solidFill>
                  <a:srgbClr val="FF0000"/>
                </a:solidFill>
              </a:rPr>
              <a:t>What if he had a LBBB on ECG?</a:t>
            </a:r>
          </a:p>
          <a:p>
            <a:endParaRPr lang="en-US" b="1" dirty="0">
              <a:solidFill>
                <a:srgbClr val="FF0000"/>
              </a:solidFill>
            </a:endParaRPr>
          </a:p>
          <a:p>
            <a:r>
              <a:rPr lang="en-US" b="1" dirty="0">
                <a:solidFill>
                  <a:srgbClr val="FF0000"/>
                </a:solidFill>
              </a:rPr>
              <a:t>What if he was only on metoprolol and metformin?</a:t>
            </a:r>
          </a:p>
        </p:txBody>
      </p:sp>
    </p:spTree>
    <p:extLst>
      <p:ext uri="{BB962C8B-B14F-4D97-AF65-F5344CB8AC3E}">
        <p14:creationId xmlns:p14="http://schemas.microsoft.com/office/powerpoint/2010/main" val="6160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48EDD-C536-3512-2C59-D1014E974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882C87-B069-DC3B-381D-72813AA5AA7D}"/>
              </a:ext>
            </a:extLst>
          </p:cNvPr>
          <p:cNvSpPr>
            <a:spLocks noGrp="1"/>
          </p:cNvSpPr>
          <p:nvPr>
            <p:ph type="ctrTitle"/>
          </p:nvPr>
        </p:nvSpPr>
        <p:spPr>
          <a:xfrm>
            <a:off x="503645" y="719854"/>
            <a:ext cx="10627417" cy="1032279"/>
          </a:xfrm>
        </p:spPr>
        <p:txBody>
          <a:bodyPr/>
          <a:lstStyle/>
          <a:p>
            <a:pPr algn="ctr"/>
            <a:r>
              <a:rPr lang="en-US" dirty="0"/>
              <a:t>Case 2</a:t>
            </a:r>
          </a:p>
        </p:txBody>
      </p:sp>
      <p:sp>
        <p:nvSpPr>
          <p:cNvPr id="3" name="Text Placeholder 2">
            <a:extLst>
              <a:ext uri="{FF2B5EF4-FFF2-40B4-BE49-F238E27FC236}">
                <a16:creationId xmlns:a16="http://schemas.microsoft.com/office/drawing/2014/main" id="{F9DD208C-76A2-ACD8-A873-7F07F6710930}"/>
              </a:ext>
            </a:extLst>
          </p:cNvPr>
          <p:cNvSpPr>
            <a:spLocks noGrp="1"/>
          </p:cNvSpPr>
          <p:nvPr>
            <p:ph type="body" sz="quarter" idx="10"/>
          </p:nvPr>
        </p:nvSpPr>
        <p:spPr>
          <a:xfrm>
            <a:off x="365761" y="1463103"/>
            <a:ext cx="11612879" cy="4510451"/>
          </a:xfrm>
        </p:spPr>
        <p:txBody>
          <a:bodyPr/>
          <a:lstStyle/>
          <a:p>
            <a:pPr marL="0" indent="0">
              <a:buNone/>
            </a:pPr>
            <a:r>
              <a:rPr lang="en-US" dirty="0">
                <a:solidFill>
                  <a:schemeClr val="bg2">
                    <a:lumMod val="10000"/>
                  </a:schemeClr>
                </a:solidFill>
              </a:rPr>
              <a:t>A 45-year-old man with a history of paraplegia following a prior MVC presents with renal colic and nephrolithiasis. Urology desires to perform a cystoscopy in the next 24 hrs. </a:t>
            </a:r>
          </a:p>
          <a:p>
            <a:pPr marL="0" indent="0">
              <a:buNone/>
            </a:pPr>
            <a:endParaRPr lang="en-US" dirty="0">
              <a:solidFill>
                <a:schemeClr val="bg2">
                  <a:lumMod val="10000"/>
                </a:schemeClr>
              </a:solidFill>
            </a:endParaRPr>
          </a:p>
          <a:p>
            <a:pPr marL="0" indent="0">
              <a:buNone/>
            </a:pPr>
            <a:r>
              <a:rPr lang="en-US" b="1" dirty="0">
                <a:solidFill>
                  <a:schemeClr val="bg2">
                    <a:lumMod val="10000"/>
                  </a:schemeClr>
                </a:solidFill>
              </a:rPr>
              <a:t>Medications</a:t>
            </a:r>
            <a:r>
              <a:rPr lang="en-US" dirty="0">
                <a:solidFill>
                  <a:schemeClr val="bg2">
                    <a:lumMod val="10000"/>
                  </a:schemeClr>
                </a:solidFill>
              </a:rPr>
              <a:t>: None (nonadherent).</a:t>
            </a:r>
          </a:p>
          <a:p>
            <a:pPr marL="0" indent="0">
              <a:buNone/>
            </a:pPr>
            <a:endParaRPr lang="en-US" dirty="0">
              <a:solidFill>
                <a:schemeClr val="bg2">
                  <a:lumMod val="10000"/>
                </a:schemeClr>
              </a:solidFill>
            </a:endParaRPr>
          </a:p>
          <a:p>
            <a:pPr marL="0" indent="0">
              <a:buNone/>
            </a:pPr>
            <a:r>
              <a:rPr lang="en-US" dirty="0">
                <a:solidFill>
                  <a:schemeClr val="tx2"/>
                </a:solidFill>
              </a:rPr>
              <a:t>What other information do you need?</a:t>
            </a:r>
          </a:p>
          <a:p>
            <a:pPr marL="0" indent="0">
              <a:buNone/>
            </a:pPr>
            <a:r>
              <a:rPr lang="en-US" dirty="0">
                <a:solidFill>
                  <a:schemeClr val="tx2"/>
                </a:solidFill>
              </a:rPr>
              <a:t>What is the surgical risk?</a:t>
            </a:r>
          </a:p>
          <a:p>
            <a:pPr marL="0" indent="0">
              <a:buNone/>
            </a:pPr>
            <a:r>
              <a:rPr lang="en-US" dirty="0">
                <a:solidFill>
                  <a:schemeClr val="tx2"/>
                </a:solidFill>
              </a:rPr>
              <a:t>What additional tests are recommended?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18994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53701-2FBC-411B-A8C9-C169CE2C48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07CA45-B400-A2C0-8C28-32BA7207447C}"/>
              </a:ext>
            </a:extLst>
          </p:cNvPr>
          <p:cNvSpPr>
            <a:spLocks noGrp="1"/>
          </p:cNvSpPr>
          <p:nvPr>
            <p:ph type="ctrTitle"/>
          </p:nvPr>
        </p:nvSpPr>
        <p:spPr>
          <a:xfrm>
            <a:off x="503645" y="719854"/>
            <a:ext cx="10627417" cy="1032279"/>
          </a:xfrm>
        </p:spPr>
        <p:txBody>
          <a:bodyPr/>
          <a:lstStyle/>
          <a:p>
            <a:pPr algn="ctr"/>
            <a:r>
              <a:rPr lang="en-US" dirty="0"/>
              <a:t>Case 3</a:t>
            </a:r>
          </a:p>
        </p:txBody>
      </p:sp>
      <p:sp>
        <p:nvSpPr>
          <p:cNvPr id="3" name="Text Placeholder 2">
            <a:extLst>
              <a:ext uri="{FF2B5EF4-FFF2-40B4-BE49-F238E27FC236}">
                <a16:creationId xmlns:a16="http://schemas.microsoft.com/office/drawing/2014/main" id="{FBA1A314-A738-9B1B-65D4-FD335FF3DE09}"/>
              </a:ext>
            </a:extLst>
          </p:cNvPr>
          <p:cNvSpPr>
            <a:spLocks noGrp="1"/>
          </p:cNvSpPr>
          <p:nvPr>
            <p:ph type="body" sz="quarter" idx="10"/>
          </p:nvPr>
        </p:nvSpPr>
        <p:spPr>
          <a:xfrm>
            <a:off x="365761" y="1463103"/>
            <a:ext cx="11612879" cy="4510451"/>
          </a:xfrm>
        </p:spPr>
        <p:txBody>
          <a:bodyPr/>
          <a:lstStyle/>
          <a:p>
            <a:pPr marL="0" indent="0">
              <a:buNone/>
            </a:pPr>
            <a:r>
              <a:rPr lang="en-US" dirty="0">
                <a:solidFill>
                  <a:schemeClr val="bg2">
                    <a:lumMod val="10000"/>
                  </a:schemeClr>
                </a:solidFill>
              </a:rPr>
              <a:t>An 88-year-old woman sustains an intertrochanteric fracture after a fall. PMHx is significant only for HTN, but the patient does not follow regularly with a physician. On hospital day 2, the patient develops delirium. The orthopedic surgeons want to operate within the next 24 hrs. </a:t>
            </a:r>
          </a:p>
          <a:p>
            <a:pPr marL="0" indent="0">
              <a:buNone/>
            </a:pPr>
            <a:endParaRPr lang="en-US" dirty="0">
              <a:solidFill>
                <a:schemeClr val="bg2">
                  <a:lumMod val="10000"/>
                </a:schemeClr>
              </a:solidFill>
            </a:endParaRPr>
          </a:p>
          <a:p>
            <a:pPr marL="0" indent="0">
              <a:buNone/>
            </a:pPr>
            <a:r>
              <a:rPr lang="en-US" b="1" dirty="0">
                <a:solidFill>
                  <a:schemeClr val="bg2">
                    <a:lumMod val="10000"/>
                  </a:schemeClr>
                </a:solidFill>
              </a:rPr>
              <a:t>Medications</a:t>
            </a:r>
            <a:r>
              <a:rPr lang="en-US" dirty="0">
                <a:solidFill>
                  <a:schemeClr val="bg2">
                    <a:lumMod val="10000"/>
                  </a:schemeClr>
                </a:solidFill>
              </a:rPr>
              <a:t>: amlodipine.</a:t>
            </a:r>
          </a:p>
          <a:p>
            <a:pPr marL="0" indent="0">
              <a:buNone/>
            </a:pPr>
            <a:r>
              <a:rPr lang="en-US" b="1" dirty="0">
                <a:solidFill>
                  <a:schemeClr val="bg2">
                    <a:lumMod val="10000"/>
                  </a:schemeClr>
                </a:solidFill>
              </a:rPr>
              <a:t>Exam</a:t>
            </a:r>
            <a:r>
              <a:rPr lang="en-US" dirty="0">
                <a:solidFill>
                  <a:schemeClr val="bg2">
                    <a:lumMod val="10000"/>
                  </a:schemeClr>
                </a:solidFill>
              </a:rPr>
              <a:t>: 2/6 systolic murmur at the apex, radiates to axilla, blowing, mild, no edema and exam otherwise normal (inattentive, CAM-ICU positive)</a:t>
            </a:r>
          </a:p>
          <a:p>
            <a:pPr marL="0" indent="0">
              <a:buNone/>
            </a:pPr>
            <a:endParaRPr lang="en-US" dirty="0">
              <a:solidFill>
                <a:schemeClr val="bg2">
                  <a:lumMod val="10000"/>
                </a:schemeClr>
              </a:solidFill>
            </a:endParaRPr>
          </a:p>
          <a:p>
            <a:pPr marL="0" indent="0">
              <a:buNone/>
            </a:pPr>
            <a:r>
              <a:rPr lang="en-US" dirty="0">
                <a:solidFill>
                  <a:schemeClr val="tx2"/>
                </a:solidFill>
              </a:rPr>
              <a:t>What other information do you need?</a:t>
            </a:r>
          </a:p>
          <a:p>
            <a:pPr marL="0" indent="0">
              <a:buNone/>
            </a:pPr>
            <a:r>
              <a:rPr lang="en-US" dirty="0">
                <a:solidFill>
                  <a:schemeClr val="tx2"/>
                </a:solidFill>
              </a:rPr>
              <a:t>What is the surgical risk?</a:t>
            </a:r>
          </a:p>
          <a:p>
            <a:pPr marL="0" indent="0">
              <a:buNone/>
            </a:pPr>
            <a:r>
              <a:rPr lang="en-US" dirty="0">
                <a:solidFill>
                  <a:schemeClr val="tx2"/>
                </a:solidFill>
              </a:rPr>
              <a:t>What additional tests would you order?</a:t>
            </a:r>
          </a:p>
          <a:p>
            <a:pPr marL="0" indent="0">
              <a:buNone/>
            </a:pPr>
            <a:endParaRPr lang="en-US" dirty="0"/>
          </a:p>
          <a:p>
            <a:pPr marL="0" indent="0">
              <a:buNone/>
            </a:pPr>
            <a:endParaRPr lang="en-US" dirty="0"/>
          </a:p>
        </p:txBody>
      </p:sp>
      <p:sp>
        <p:nvSpPr>
          <p:cNvPr id="4" name="Rectangle 1">
            <a:extLst>
              <a:ext uri="{FF2B5EF4-FFF2-40B4-BE49-F238E27FC236}">
                <a16:creationId xmlns:a16="http://schemas.microsoft.com/office/drawing/2014/main" id="{A68FE726-0969-C567-4FD4-7807F5678D65}"/>
              </a:ext>
            </a:extLst>
          </p:cNvPr>
          <p:cNvSpPr>
            <a:spLocks noChangeArrowheads="1"/>
          </p:cNvSpPr>
          <p:nvPr/>
        </p:nvSpPr>
        <p:spPr bwMode="auto">
          <a:xfrm>
            <a:off x="0" y="-385167"/>
            <a:ext cx="65" cy="7703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1415" rIns="0" bIns="14283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5808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D8D9A-8F00-1AAE-2CD8-1050C5CDFD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48732-16AE-68D0-796A-6F3D27F1D6F8}"/>
              </a:ext>
            </a:extLst>
          </p:cNvPr>
          <p:cNvSpPr>
            <a:spLocks noGrp="1"/>
          </p:cNvSpPr>
          <p:nvPr>
            <p:ph type="ctrTitle"/>
          </p:nvPr>
        </p:nvSpPr>
        <p:spPr>
          <a:xfrm>
            <a:off x="503645" y="719854"/>
            <a:ext cx="10627417" cy="1032279"/>
          </a:xfrm>
        </p:spPr>
        <p:txBody>
          <a:bodyPr/>
          <a:lstStyle/>
          <a:p>
            <a:pPr algn="ctr"/>
            <a:r>
              <a:rPr lang="en-US" dirty="0"/>
              <a:t>Case 4</a:t>
            </a:r>
          </a:p>
        </p:txBody>
      </p:sp>
      <p:sp>
        <p:nvSpPr>
          <p:cNvPr id="3" name="Text Placeholder 2">
            <a:extLst>
              <a:ext uri="{FF2B5EF4-FFF2-40B4-BE49-F238E27FC236}">
                <a16:creationId xmlns:a16="http://schemas.microsoft.com/office/drawing/2014/main" id="{096E3EC1-6AFD-CF28-8F36-7240263A89A9}"/>
              </a:ext>
            </a:extLst>
          </p:cNvPr>
          <p:cNvSpPr>
            <a:spLocks noGrp="1"/>
          </p:cNvSpPr>
          <p:nvPr>
            <p:ph type="body" sz="quarter" idx="10"/>
          </p:nvPr>
        </p:nvSpPr>
        <p:spPr>
          <a:xfrm>
            <a:off x="365761" y="1463103"/>
            <a:ext cx="11612879" cy="4510451"/>
          </a:xfrm>
        </p:spPr>
        <p:txBody>
          <a:bodyPr/>
          <a:lstStyle/>
          <a:p>
            <a:pPr marL="0" indent="0">
              <a:buNone/>
            </a:pPr>
            <a:r>
              <a:rPr lang="en-US" dirty="0">
                <a:solidFill>
                  <a:schemeClr val="bg2">
                    <a:lumMod val="10000"/>
                  </a:schemeClr>
                </a:solidFill>
              </a:rPr>
              <a:t>An 57-year-old with a history of Trisomy 21 and prior cardiac surgery for tetralogy of Fallot presents with acute appendicitis. His family informs you that he has developed early dementia and has the cognitive ability of a child. </a:t>
            </a:r>
          </a:p>
          <a:p>
            <a:pPr marL="0" indent="0">
              <a:buNone/>
            </a:pPr>
            <a:endParaRPr lang="en-US" dirty="0">
              <a:solidFill>
                <a:schemeClr val="bg2">
                  <a:lumMod val="10000"/>
                </a:schemeClr>
              </a:solidFill>
            </a:endParaRPr>
          </a:p>
          <a:p>
            <a:pPr marL="0" indent="0">
              <a:buNone/>
            </a:pPr>
            <a:r>
              <a:rPr lang="en-US" b="1" dirty="0">
                <a:solidFill>
                  <a:schemeClr val="bg2">
                    <a:lumMod val="10000"/>
                  </a:schemeClr>
                </a:solidFill>
              </a:rPr>
              <a:t>Medications</a:t>
            </a:r>
            <a:r>
              <a:rPr lang="en-US" dirty="0">
                <a:solidFill>
                  <a:schemeClr val="bg2">
                    <a:lumMod val="10000"/>
                  </a:schemeClr>
                </a:solidFill>
              </a:rPr>
              <a:t>: levothyroxine.</a:t>
            </a:r>
          </a:p>
          <a:p>
            <a:pPr marL="0" indent="0">
              <a:buNone/>
            </a:pPr>
            <a:r>
              <a:rPr lang="en-US" b="1" dirty="0">
                <a:solidFill>
                  <a:schemeClr val="bg2">
                    <a:lumMod val="10000"/>
                  </a:schemeClr>
                </a:solidFill>
              </a:rPr>
              <a:t>Exam</a:t>
            </a:r>
            <a:r>
              <a:rPr lang="en-US" dirty="0">
                <a:solidFill>
                  <a:schemeClr val="bg2">
                    <a:lumMod val="10000"/>
                  </a:schemeClr>
                </a:solidFill>
              </a:rPr>
              <a:t>: 2/6 systolic murmur at the apex, mild, no radiation. </a:t>
            </a:r>
          </a:p>
          <a:p>
            <a:pPr marL="0" indent="0">
              <a:buNone/>
            </a:pPr>
            <a:endParaRPr lang="en-US" dirty="0">
              <a:solidFill>
                <a:schemeClr val="bg2">
                  <a:lumMod val="10000"/>
                </a:schemeClr>
              </a:solidFill>
            </a:endParaRPr>
          </a:p>
          <a:p>
            <a:pPr marL="0" indent="0">
              <a:buNone/>
            </a:pPr>
            <a:r>
              <a:rPr lang="en-US" dirty="0">
                <a:solidFill>
                  <a:schemeClr val="tx2"/>
                </a:solidFill>
              </a:rPr>
              <a:t>What other information do you need?</a:t>
            </a:r>
          </a:p>
          <a:p>
            <a:pPr marL="0" indent="0">
              <a:buNone/>
            </a:pPr>
            <a:r>
              <a:rPr lang="en-US" dirty="0">
                <a:solidFill>
                  <a:schemeClr val="tx2"/>
                </a:solidFill>
              </a:rPr>
              <a:t>What is the surgical risk?</a:t>
            </a:r>
          </a:p>
          <a:p>
            <a:pPr marL="0" indent="0">
              <a:buNone/>
            </a:pPr>
            <a:r>
              <a:rPr lang="en-US" dirty="0">
                <a:solidFill>
                  <a:schemeClr val="tx2"/>
                </a:solidFill>
              </a:rPr>
              <a:t>What additional tests would you order?</a:t>
            </a:r>
          </a:p>
          <a:p>
            <a:pPr marL="0" indent="0">
              <a:buNone/>
            </a:pPr>
            <a:endParaRPr lang="en-US" dirty="0"/>
          </a:p>
          <a:p>
            <a:pPr marL="0" indent="0">
              <a:buNone/>
            </a:pPr>
            <a:endParaRPr lang="en-US" dirty="0"/>
          </a:p>
        </p:txBody>
      </p:sp>
      <p:sp>
        <p:nvSpPr>
          <p:cNvPr id="4" name="Rectangle 1">
            <a:extLst>
              <a:ext uri="{FF2B5EF4-FFF2-40B4-BE49-F238E27FC236}">
                <a16:creationId xmlns:a16="http://schemas.microsoft.com/office/drawing/2014/main" id="{8FBF598F-733E-3F32-A71E-0CA2DAAE844E}"/>
              </a:ext>
            </a:extLst>
          </p:cNvPr>
          <p:cNvSpPr>
            <a:spLocks noChangeArrowheads="1"/>
          </p:cNvSpPr>
          <p:nvPr/>
        </p:nvSpPr>
        <p:spPr bwMode="auto">
          <a:xfrm>
            <a:off x="0" y="-385167"/>
            <a:ext cx="65" cy="7703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1415" rIns="0" bIns="14283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8D65DF60-750B-48BC-59E5-C7A9DA9DB2A9}"/>
              </a:ext>
            </a:extLst>
          </p:cNvPr>
          <p:cNvSpPr txBox="1"/>
          <p:nvPr/>
        </p:nvSpPr>
        <p:spPr>
          <a:xfrm>
            <a:off x="7516368" y="4425696"/>
            <a:ext cx="4297680" cy="2031325"/>
          </a:xfrm>
          <a:prstGeom prst="rect">
            <a:avLst/>
          </a:prstGeom>
          <a:noFill/>
        </p:spPr>
        <p:txBody>
          <a:bodyPr wrap="square" rtlCol="0">
            <a:spAutoFit/>
          </a:bodyPr>
          <a:lstStyle/>
          <a:p>
            <a:r>
              <a:rPr lang="en-US" b="1" dirty="0">
                <a:solidFill>
                  <a:srgbClr val="FF0000"/>
                </a:solidFill>
              </a:rPr>
              <a:t>What if the procedure was a CCTA for CVD surveillance? </a:t>
            </a:r>
          </a:p>
          <a:p>
            <a:endParaRPr lang="en-US" b="1" dirty="0">
              <a:solidFill>
                <a:srgbClr val="FF0000"/>
              </a:solidFill>
            </a:endParaRPr>
          </a:p>
          <a:p>
            <a:r>
              <a:rPr lang="en-US" b="1" dirty="0">
                <a:solidFill>
                  <a:srgbClr val="FF0000"/>
                </a:solidFill>
              </a:rPr>
              <a:t>What if the procedure was an open reduction and internal fixation for an extremity fracture?</a:t>
            </a:r>
          </a:p>
        </p:txBody>
      </p:sp>
    </p:spTree>
    <p:extLst>
      <p:ext uri="{BB962C8B-B14F-4D97-AF65-F5344CB8AC3E}">
        <p14:creationId xmlns:p14="http://schemas.microsoft.com/office/powerpoint/2010/main" val="169023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51452-03DE-9D28-DC93-6D1BCF31E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E4119-DF37-72AA-5106-1984988C416D}"/>
              </a:ext>
            </a:extLst>
          </p:cNvPr>
          <p:cNvSpPr>
            <a:spLocks noGrp="1"/>
          </p:cNvSpPr>
          <p:nvPr>
            <p:ph type="ctrTitle"/>
          </p:nvPr>
        </p:nvSpPr>
        <p:spPr>
          <a:xfrm>
            <a:off x="503645" y="719854"/>
            <a:ext cx="10627417" cy="1032279"/>
          </a:xfrm>
        </p:spPr>
        <p:txBody>
          <a:bodyPr/>
          <a:lstStyle/>
          <a:p>
            <a:pPr algn="ctr"/>
            <a:r>
              <a:rPr lang="en-US" dirty="0"/>
              <a:t>Case 5</a:t>
            </a:r>
          </a:p>
        </p:txBody>
      </p:sp>
      <p:sp>
        <p:nvSpPr>
          <p:cNvPr id="3" name="Text Placeholder 2">
            <a:extLst>
              <a:ext uri="{FF2B5EF4-FFF2-40B4-BE49-F238E27FC236}">
                <a16:creationId xmlns:a16="http://schemas.microsoft.com/office/drawing/2014/main" id="{87EEF2CE-6494-4357-B50E-3B24DAD83529}"/>
              </a:ext>
            </a:extLst>
          </p:cNvPr>
          <p:cNvSpPr>
            <a:spLocks noGrp="1"/>
          </p:cNvSpPr>
          <p:nvPr>
            <p:ph type="body" sz="quarter" idx="10"/>
          </p:nvPr>
        </p:nvSpPr>
        <p:spPr>
          <a:xfrm>
            <a:off x="365761" y="1463103"/>
            <a:ext cx="11612879" cy="4510451"/>
          </a:xfrm>
        </p:spPr>
        <p:txBody>
          <a:bodyPr/>
          <a:lstStyle/>
          <a:p>
            <a:pPr marL="0" indent="0">
              <a:buNone/>
            </a:pPr>
            <a:r>
              <a:rPr lang="en-US" dirty="0">
                <a:solidFill>
                  <a:schemeClr val="bg2">
                    <a:lumMod val="10000"/>
                  </a:schemeClr>
                </a:solidFill>
              </a:rPr>
              <a:t>A 62-year-old with a history of Grade 4 (GOLD) COPD, HTN, prior DVT, and DM-2 sustains a hip fracture. Orthopedic surgery consults medicine for “clearance.” The patient was hospitalized for a COPD exacerbation 2 months ago. </a:t>
            </a:r>
          </a:p>
          <a:p>
            <a:pPr marL="0" indent="0">
              <a:buNone/>
            </a:pPr>
            <a:endParaRPr lang="en-US" dirty="0">
              <a:solidFill>
                <a:schemeClr val="bg2">
                  <a:lumMod val="10000"/>
                </a:schemeClr>
              </a:solidFill>
            </a:endParaRPr>
          </a:p>
          <a:p>
            <a:pPr marL="0" indent="0">
              <a:buNone/>
            </a:pPr>
            <a:r>
              <a:rPr lang="en-US" b="1" dirty="0">
                <a:solidFill>
                  <a:schemeClr val="bg2">
                    <a:lumMod val="10000"/>
                  </a:schemeClr>
                </a:solidFill>
              </a:rPr>
              <a:t>Medications</a:t>
            </a:r>
            <a:r>
              <a:rPr lang="en-US" dirty="0">
                <a:solidFill>
                  <a:schemeClr val="bg2">
                    <a:lumMod val="10000"/>
                  </a:schemeClr>
                </a:solidFill>
              </a:rPr>
              <a:t>: tiotropium, salmeterol, albuterol, valsartan, </a:t>
            </a:r>
            <a:r>
              <a:rPr lang="en-US" dirty="0">
                <a:solidFill>
                  <a:schemeClr val="tx2"/>
                </a:solidFill>
              </a:rPr>
              <a:t>dapagliflozin</a:t>
            </a:r>
          </a:p>
          <a:p>
            <a:pPr marL="0" indent="0">
              <a:buNone/>
            </a:pPr>
            <a:r>
              <a:rPr lang="en-US" b="1" dirty="0">
                <a:solidFill>
                  <a:schemeClr val="bg2">
                    <a:lumMod val="10000"/>
                  </a:schemeClr>
                </a:solidFill>
              </a:rPr>
              <a:t>Exam</a:t>
            </a:r>
            <a:r>
              <a:rPr lang="en-US" dirty="0">
                <a:solidFill>
                  <a:schemeClr val="bg2">
                    <a:lumMod val="10000"/>
                  </a:schemeClr>
                </a:solidFill>
              </a:rPr>
              <a:t>: Appears thin, temporal wasting, malnourished. Moderate expiratory wheezing. Lower extremity abnormally externally rotated. </a:t>
            </a:r>
          </a:p>
          <a:p>
            <a:pPr marL="0" indent="0">
              <a:buNone/>
            </a:pPr>
            <a:endParaRPr lang="en-US" dirty="0">
              <a:solidFill>
                <a:schemeClr val="bg2">
                  <a:lumMod val="10000"/>
                </a:schemeClr>
              </a:solidFill>
            </a:endParaRPr>
          </a:p>
          <a:p>
            <a:pPr marL="0" indent="0">
              <a:buNone/>
            </a:pPr>
            <a:r>
              <a:rPr lang="en-US" dirty="0">
                <a:solidFill>
                  <a:schemeClr val="tx2"/>
                </a:solidFill>
              </a:rPr>
              <a:t>What other information do you need?</a:t>
            </a:r>
          </a:p>
          <a:p>
            <a:pPr marL="0" indent="0">
              <a:buNone/>
            </a:pPr>
            <a:r>
              <a:rPr lang="en-US" dirty="0">
                <a:solidFill>
                  <a:schemeClr val="tx2"/>
                </a:solidFill>
              </a:rPr>
              <a:t>What is the surgical risk?</a:t>
            </a:r>
          </a:p>
          <a:p>
            <a:pPr marL="0" indent="0">
              <a:buNone/>
            </a:pPr>
            <a:r>
              <a:rPr lang="en-US" dirty="0">
                <a:solidFill>
                  <a:schemeClr val="tx2"/>
                </a:solidFill>
              </a:rPr>
              <a:t>What additional tests would you order?</a:t>
            </a:r>
          </a:p>
          <a:p>
            <a:pPr marL="0" indent="0">
              <a:buNone/>
            </a:pPr>
            <a:endParaRPr lang="en-US" dirty="0"/>
          </a:p>
          <a:p>
            <a:pPr marL="0" indent="0">
              <a:buNone/>
            </a:pPr>
            <a:endParaRPr lang="en-US" dirty="0"/>
          </a:p>
        </p:txBody>
      </p:sp>
      <p:sp>
        <p:nvSpPr>
          <p:cNvPr id="4" name="Rectangle 1">
            <a:extLst>
              <a:ext uri="{FF2B5EF4-FFF2-40B4-BE49-F238E27FC236}">
                <a16:creationId xmlns:a16="http://schemas.microsoft.com/office/drawing/2014/main" id="{A7C2827F-1589-1D5E-555B-59F46814AC66}"/>
              </a:ext>
            </a:extLst>
          </p:cNvPr>
          <p:cNvSpPr>
            <a:spLocks noChangeArrowheads="1"/>
          </p:cNvSpPr>
          <p:nvPr/>
        </p:nvSpPr>
        <p:spPr bwMode="auto">
          <a:xfrm>
            <a:off x="0" y="-385167"/>
            <a:ext cx="65" cy="7703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1415" rIns="0" bIns="14283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691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DD21B-A392-E5F5-08AF-14E52CEE0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E85EC-43C0-4A9A-4B20-86A617AEEB38}"/>
              </a:ext>
            </a:extLst>
          </p:cNvPr>
          <p:cNvSpPr>
            <a:spLocks noGrp="1"/>
          </p:cNvSpPr>
          <p:nvPr>
            <p:ph type="ctrTitle"/>
          </p:nvPr>
        </p:nvSpPr>
        <p:spPr/>
        <p:txBody>
          <a:bodyPr/>
          <a:lstStyle/>
          <a:p>
            <a:r>
              <a:rPr lang="en-US" b="1" dirty="0"/>
              <a:t>Major Adverse Cardiovascular and Cerebrovascular Events (MACCE)</a:t>
            </a:r>
          </a:p>
        </p:txBody>
      </p:sp>
      <p:sp>
        <p:nvSpPr>
          <p:cNvPr id="3" name="Text Placeholder 2">
            <a:extLst>
              <a:ext uri="{FF2B5EF4-FFF2-40B4-BE49-F238E27FC236}">
                <a16:creationId xmlns:a16="http://schemas.microsoft.com/office/drawing/2014/main" id="{3DEED770-5D89-55C3-B176-8CC96851905F}"/>
              </a:ext>
            </a:extLst>
          </p:cNvPr>
          <p:cNvSpPr>
            <a:spLocks noGrp="1"/>
          </p:cNvSpPr>
          <p:nvPr>
            <p:ph type="body" sz="quarter" idx="10"/>
          </p:nvPr>
        </p:nvSpPr>
        <p:spPr>
          <a:xfrm>
            <a:off x="503644" y="2347549"/>
            <a:ext cx="10627417" cy="4510451"/>
          </a:xfrm>
        </p:spPr>
        <p:txBody>
          <a:bodyPr/>
          <a:lstStyle/>
          <a:p>
            <a:pPr>
              <a:buFont typeface="Arial" panose="020B0604020202020204" pitchFamily="34" charset="0"/>
              <a:buChar char="•"/>
            </a:pPr>
            <a:r>
              <a:rPr lang="en-US" sz="3600" dirty="0">
                <a:solidFill>
                  <a:schemeClr val="tx2"/>
                </a:solidFill>
              </a:rPr>
              <a:t>In-hospital all-cause death, AMI, or acute ischemic stroke</a:t>
            </a:r>
          </a:p>
          <a:p>
            <a:pPr>
              <a:buFont typeface="Arial" panose="020B0604020202020204" pitchFamily="34" charset="0"/>
              <a:buChar char="•"/>
            </a:pPr>
            <a:r>
              <a:rPr lang="en-US" sz="3600" dirty="0">
                <a:solidFill>
                  <a:schemeClr val="tx2"/>
                </a:solidFill>
              </a:rPr>
              <a:t>Most common after </a:t>
            </a:r>
            <a:r>
              <a:rPr lang="en-US" sz="3600" b="1" dirty="0">
                <a:solidFill>
                  <a:schemeClr val="tx2"/>
                </a:solidFill>
              </a:rPr>
              <a:t>vascular, thoracic, transplant</a:t>
            </a:r>
            <a:r>
              <a:rPr lang="en-US" sz="3600" dirty="0">
                <a:solidFill>
                  <a:schemeClr val="tx2"/>
                </a:solidFill>
              </a:rPr>
              <a:t> surgery</a:t>
            </a:r>
          </a:p>
          <a:p>
            <a:pPr>
              <a:buFont typeface="Arial" panose="020B0604020202020204" pitchFamily="34" charset="0"/>
              <a:buChar char="•"/>
            </a:pPr>
            <a:r>
              <a:rPr lang="en-US" sz="3600" dirty="0">
                <a:solidFill>
                  <a:schemeClr val="tx2"/>
                </a:solidFill>
              </a:rPr>
              <a:t>Stroke incidence increasing</a:t>
            </a:r>
          </a:p>
          <a:p>
            <a:pPr lvl="1">
              <a:buFont typeface="Arial" panose="020B0604020202020204" pitchFamily="34" charset="0"/>
              <a:buChar char="•"/>
            </a:pPr>
            <a:r>
              <a:rPr lang="en-US" sz="3300" dirty="0">
                <a:solidFill>
                  <a:schemeClr val="tx2"/>
                </a:solidFill>
              </a:rPr>
              <a:t>0.5% --&gt; 0.8%</a:t>
            </a:r>
          </a:p>
          <a:p>
            <a:pPr lvl="1">
              <a:buFont typeface="Arial" panose="020B0604020202020204" pitchFamily="34" charset="0"/>
              <a:buChar char="•"/>
            </a:pPr>
            <a:r>
              <a:rPr lang="en-US" sz="3300" dirty="0">
                <a:solidFill>
                  <a:schemeClr val="tx2"/>
                </a:solidFill>
              </a:rPr>
              <a:t>AMI incidence decreasing</a:t>
            </a:r>
          </a:p>
          <a:p>
            <a:pPr marL="0" indent="0">
              <a:buNone/>
            </a:pPr>
            <a:endParaRPr lang="en-US" dirty="0"/>
          </a:p>
        </p:txBody>
      </p:sp>
      <p:sp>
        <p:nvSpPr>
          <p:cNvPr id="4" name="TextBox 3">
            <a:extLst>
              <a:ext uri="{FF2B5EF4-FFF2-40B4-BE49-F238E27FC236}">
                <a16:creationId xmlns:a16="http://schemas.microsoft.com/office/drawing/2014/main" id="{D6F3BB5A-C0EB-B4C7-36F7-018868936894}"/>
              </a:ext>
            </a:extLst>
          </p:cNvPr>
          <p:cNvSpPr txBox="1"/>
          <p:nvPr/>
        </p:nvSpPr>
        <p:spPr>
          <a:xfrm>
            <a:off x="7349067" y="6374368"/>
            <a:ext cx="4842933" cy="369332"/>
          </a:xfrm>
          <a:prstGeom prst="rect">
            <a:avLst/>
          </a:prstGeom>
          <a:noFill/>
        </p:spPr>
        <p:txBody>
          <a:bodyPr wrap="square" rtlCol="0">
            <a:spAutoFit/>
          </a:bodyPr>
          <a:lstStyle/>
          <a:p>
            <a:pPr algn="r"/>
            <a:r>
              <a:rPr lang="en-US" dirty="0"/>
              <a:t>Smilowitz NR. JAMA </a:t>
            </a:r>
            <a:r>
              <a:rPr lang="en-US" dirty="0" err="1"/>
              <a:t>Cardiol</a:t>
            </a:r>
            <a:r>
              <a:rPr lang="en-US" dirty="0"/>
              <a:t> 2017.</a:t>
            </a:r>
          </a:p>
        </p:txBody>
      </p:sp>
    </p:spTree>
    <p:extLst>
      <p:ext uri="{BB962C8B-B14F-4D97-AF65-F5344CB8AC3E}">
        <p14:creationId xmlns:p14="http://schemas.microsoft.com/office/powerpoint/2010/main" val="383699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3" name="Picture 2" descr="A screenshot of a phone&#10;&#10;AI-generated content may be incorrect.">
            <a:extLst>
              <a:ext uri="{FF2B5EF4-FFF2-40B4-BE49-F238E27FC236}">
                <a16:creationId xmlns:a16="http://schemas.microsoft.com/office/drawing/2014/main" id="{D97C5810-6FA2-3160-5429-B3C4912A83EF}"/>
              </a:ext>
            </a:extLst>
          </p:cNvPr>
          <p:cNvPicPr>
            <a:picLocks noChangeAspect="1"/>
          </p:cNvPicPr>
          <p:nvPr/>
        </p:nvPicPr>
        <p:blipFill>
          <a:blip r:embed="rId2"/>
          <a:stretch>
            <a:fillRect/>
          </a:stretch>
        </p:blipFill>
        <p:spPr>
          <a:xfrm>
            <a:off x="280924" y="505950"/>
            <a:ext cx="7772400" cy="5846099"/>
          </a:xfrm>
          <a:prstGeom prst="rect">
            <a:avLst/>
          </a:prstGeom>
        </p:spPr>
      </p:pic>
      <p:pic>
        <p:nvPicPr>
          <p:cNvPr id="5" name="Picture 4" descr="A red and black sign with black text&#10;&#10;AI-generated content may be incorrect.">
            <a:extLst>
              <a:ext uri="{FF2B5EF4-FFF2-40B4-BE49-F238E27FC236}">
                <a16:creationId xmlns:a16="http://schemas.microsoft.com/office/drawing/2014/main" id="{F5002B51-B758-32CD-8EFF-F4BF459E5822}"/>
              </a:ext>
            </a:extLst>
          </p:cNvPr>
          <p:cNvPicPr>
            <a:picLocks noChangeAspect="1"/>
          </p:cNvPicPr>
          <p:nvPr/>
        </p:nvPicPr>
        <p:blipFill>
          <a:blip r:embed="rId3"/>
          <a:stretch>
            <a:fillRect/>
          </a:stretch>
        </p:blipFill>
        <p:spPr>
          <a:xfrm>
            <a:off x="6644290" y="182880"/>
            <a:ext cx="5266786" cy="3471460"/>
          </a:xfrm>
          <a:prstGeom prst="rect">
            <a:avLst/>
          </a:prstGeom>
        </p:spPr>
      </p:pic>
      <p:sp>
        <p:nvSpPr>
          <p:cNvPr id="6" name="TextBox 5">
            <a:extLst>
              <a:ext uri="{FF2B5EF4-FFF2-40B4-BE49-F238E27FC236}">
                <a16:creationId xmlns:a16="http://schemas.microsoft.com/office/drawing/2014/main" id="{53640979-9C9E-72F6-FC9E-7412D1C5DE2E}"/>
              </a:ext>
            </a:extLst>
          </p:cNvPr>
          <p:cNvSpPr txBox="1"/>
          <p:nvPr/>
        </p:nvSpPr>
        <p:spPr>
          <a:xfrm>
            <a:off x="8357616" y="5029200"/>
            <a:ext cx="3553460" cy="400110"/>
          </a:xfrm>
          <a:prstGeom prst="rect">
            <a:avLst/>
          </a:prstGeom>
          <a:noFill/>
        </p:spPr>
        <p:txBody>
          <a:bodyPr wrap="square" rtlCol="0">
            <a:spAutoFit/>
          </a:bodyPr>
          <a:lstStyle/>
          <a:p>
            <a:pPr algn="ctr"/>
            <a:r>
              <a:rPr lang="en-US" sz="2000" b="1" dirty="0" err="1">
                <a:solidFill>
                  <a:schemeClr val="bg1"/>
                </a:solidFill>
              </a:rPr>
              <a:t>www.mdanescrit.com</a:t>
            </a:r>
            <a:endParaRPr lang="en-US" sz="2000" b="1" dirty="0">
              <a:solidFill>
                <a:schemeClr val="bg1"/>
              </a:solidFill>
            </a:endParaRPr>
          </a:p>
        </p:txBody>
      </p:sp>
    </p:spTree>
    <p:extLst>
      <p:ext uri="{BB962C8B-B14F-4D97-AF65-F5344CB8AC3E}">
        <p14:creationId xmlns:p14="http://schemas.microsoft.com/office/powerpoint/2010/main" val="25753648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FA49-30FF-9B41-81E4-01754115840F}"/>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7831BF1B-9DA6-A44D-983D-75177DB4FD54}"/>
              </a:ext>
            </a:extLst>
          </p:cNvPr>
          <p:cNvSpPr>
            <a:spLocks noGrp="1"/>
          </p:cNvSpPr>
          <p:nvPr>
            <p:ph type="subTitle" idx="1"/>
          </p:nvPr>
        </p:nvSpPr>
        <p:spPr/>
        <p:txBody>
          <a:bodyPr/>
          <a:lstStyle/>
          <a:p>
            <a:r>
              <a:rPr lang="en-US" dirty="0"/>
              <a:t>Sam Galvagno, DO, PhD, MBA, FCCM</a:t>
            </a:r>
          </a:p>
        </p:txBody>
      </p:sp>
      <p:sp>
        <p:nvSpPr>
          <p:cNvPr id="4" name="Text Placeholder 3">
            <a:extLst>
              <a:ext uri="{FF2B5EF4-FFF2-40B4-BE49-F238E27FC236}">
                <a16:creationId xmlns:a16="http://schemas.microsoft.com/office/drawing/2014/main" id="{A93FED02-A8B1-C042-8575-0F8A06F36377}"/>
              </a:ext>
            </a:extLst>
          </p:cNvPr>
          <p:cNvSpPr>
            <a:spLocks noGrp="1"/>
          </p:cNvSpPr>
          <p:nvPr>
            <p:ph type="body" sz="quarter" idx="10"/>
          </p:nvPr>
        </p:nvSpPr>
        <p:spPr/>
        <p:txBody>
          <a:bodyPr/>
          <a:lstStyle/>
          <a:p>
            <a:r>
              <a:rPr lang="en-US" dirty="0"/>
              <a:t>Professor and Chair</a:t>
            </a:r>
          </a:p>
          <a:p>
            <a:r>
              <a:rPr lang="en-US" dirty="0"/>
              <a:t>Department of Anesthesiology</a:t>
            </a:r>
          </a:p>
          <a:p>
            <a:r>
              <a:rPr lang="en-US" dirty="0" err="1"/>
              <a:t>sgalvagno@arizona.edu</a:t>
            </a:r>
            <a:endParaRPr lang="en-US" dirty="0"/>
          </a:p>
        </p:txBody>
      </p:sp>
      <p:pic>
        <p:nvPicPr>
          <p:cNvPr id="2050" name="Picture 2" descr="Logos - Master Logo | The University of Arizona College of Medicine –  Phoenix">
            <a:extLst>
              <a:ext uri="{FF2B5EF4-FFF2-40B4-BE49-F238E27FC236}">
                <a16:creationId xmlns:a16="http://schemas.microsoft.com/office/drawing/2014/main" id="{DD412695-F4DC-A8D4-8379-90F1C60CD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764" y="1116788"/>
            <a:ext cx="2919097" cy="294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2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of different colors&#10;&#10;AI-generated content may be incorrect.">
            <a:extLst>
              <a:ext uri="{FF2B5EF4-FFF2-40B4-BE49-F238E27FC236}">
                <a16:creationId xmlns:a16="http://schemas.microsoft.com/office/drawing/2014/main" id="{2916EA27-76BE-9B64-EA36-D414503E9564}"/>
              </a:ext>
            </a:extLst>
          </p:cNvPr>
          <p:cNvPicPr>
            <a:picLocks noChangeAspect="1"/>
          </p:cNvPicPr>
          <p:nvPr/>
        </p:nvPicPr>
        <p:blipFill>
          <a:blip r:embed="rId2"/>
          <a:stretch>
            <a:fillRect/>
          </a:stretch>
        </p:blipFill>
        <p:spPr>
          <a:xfrm>
            <a:off x="2470150" y="88900"/>
            <a:ext cx="7251700" cy="6680200"/>
          </a:xfrm>
          <a:prstGeom prst="rect">
            <a:avLst/>
          </a:prstGeom>
        </p:spPr>
      </p:pic>
    </p:spTree>
    <p:extLst>
      <p:ext uri="{BB962C8B-B14F-4D97-AF65-F5344CB8AC3E}">
        <p14:creationId xmlns:p14="http://schemas.microsoft.com/office/powerpoint/2010/main" val="304783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E5A120-1FDC-68E3-20B7-676CFC4C476C}"/>
              </a:ext>
            </a:extLst>
          </p:cNvPr>
          <p:cNvSpPr>
            <a:spLocks noGrp="1"/>
          </p:cNvSpPr>
          <p:nvPr>
            <p:ph type="body" sz="quarter" idx="10"/>
          </p:nvPr>
        </p:nvSpPr>
        <p:spPr/>
        <p:txBody>
          <a:bodyPr/>
          <a:lstStyle/>
          <a:p>
            <a:pPr algn="ctr"/>
            <a:r>
              <a:rPr lang="en-US" sz="4800" dirty="0">
                <a:solidFill>
                  <a:srgbClr val="FF0000"/>
                </a:solidFill>
              </a:rPr>
              <a:t>High</a:t>
            </a:r>
            <a:r>
              <a:rPr lang="en-US" dirty="0"/>
              <a:t>	</a:t>
            </a:r>
          </a:p>
        </p:txBody>
      </p:sp>
      <p:sp>
        <p:nvSpPr>
          <p:cNvPr id="3" name="Text Placeholder 2">
            <a:extLst>
              <a:ext uri="{FF2B5EF4-FFF2-40B4-BE49-F238E27FC236}">
                <a16:creationId xmlns:a16="http://schemas.microsoft.com/office/drawing/2014/main" id="{7494A9FE-12F1-67D3-84E7-B3E80CE6DD5F}"/>
              </a:ext>
            </a:extLst>
          </p:cNvPr>
          <p:cNvSpPr>
            <a:spLocks noGrp="1"/>
          </p:cNvSpPr>
          <p:nvPr>
            <p:ph type="body" sz="quarter" idx="11"/>
          </p:nvPr>
        </p:nvSpPr>
        <p:spPr/>
        <p:txBody>
          <a:bodyPr/>
          <a:lstStyle/>
          <a:p>
            <a:pPr algn="ctr"/>
            <a:r>
              <a:rPr lang="en-US" sz="3200" dirty="0">
                <a:solidFill>
                  <a:srgbClr val="FFC000"/>
                </a:solidFill>
              </a:rPr>
              <a:t>Intermediate</a:t>
            </a:r>
          </a:p>
        </p:txBody>
      </p:sp>
      <p:sp>
        <p:nvSpPr>
          <p:cNvPr id="4" name="Text Placeholder 3">
            <a:extLst>
              <a:ext uri="{FF2B5EF4-FFF2-40B4-BE49-F238E27FC236}">
                <a16:creationId xmlns:a16="http://schemas.microsoft.com/office/drawing/2014/main" id="{60A87CC0-2B60-451E-3C21-77CA10994DF7}"/>
              </a:ext>
            </a:extLst>
          </p:cNvPr>
          <p:cNvSpPr>
            <a:spLocks noGrp="1"/>
          </p:cNvSpPr>
          <p:nvPr>
            <p:ph type="body" sz="quarter" idx="12"/>
          </p:nvPr>
        </p:nvSpPr>
        <p:spPr/>
        <p:txBody>
          <a:bodyPr/>
          <a:lstStyle/>
          <a:p>
            <a:pPr algn="ctr"/>
            <a:r>
              <a:rPr lang="en-US" sz="5400" dirty="0">
                <a:solidFill>
                  <a:srgbClr val="00B050"/>
                </a:solidFill>
              </a:rPr>
              <a:t>Low</a:t>
            </a:r>
          </a:p>
        </p:txBody>
      </p:sp>
      <p:sp>
        <p:nvSpPr>
          <p:cNvPr id="5" name="Text Placeholder 4">
            <a:extLst>
              <a:ext uri="{FF2B5EF4-FFF2-40B4-BE49-F238E27FC236}">
                <a16:creationId xmlns:a16="http://schemas.microsoft.com/office/drawing/2014/main" id="{9AD3B116-F48C-C71E-EDA9-EB4AB149B5AC}"/>
              </a:ext>
            </a:extLst>
          </p:cNvPr>
          <p:cNvSpPr>
            <a:spLocks noGrp="1"/>
          </p:cNvSpPr>
          <p:nvPr>
            <p:ph type="body" sz="quarter" idx="13"/>
          </p:nvPr>
        </p:nvSpPr>
        <p:spPr/>
        <p:txBody>
          <a:bodyPr/>
          <a:lstStyle/>
          <a:p>
            <a:r>
              <a:rPr lang="en-US" dirty="0"/>
              <a:t>5%	</a:t>
            </a:r>
          </a:p>
        </p:txBody>
      </p:sp>
      <p:sp>
        <p:nvSpPr>
          <p:cNvPr id="6" name="Text Placeholder 5">
            <a:extLst>
              <a:ext uri="{FF2B5EF4-FFF2-40B4-BE49-F238E27FC236}">
                <a16:creationId xmlns:a16="http://schemas.microsoft.com/office/drawing/2014/main" id="{46587119-3982-4763-A125-71A19CFE7041}"/>
              </a:ext>
            </a:extLst>
          </p:cNvPr>
          <p:cNvSpPr>
            <a:spLocks noGrp="1"/>
          </p:cNvSpPr>
          <p:nvPr>
            <p:ph type="body" sz="quarter" idx="14"/>
          </p:nvPr>
        </p:nvSpPr>
        <p:spPr/>
        <p:txBody>
          <a:bodyPr/>
          <a:lstStyle/>
          <a:p>
            <a:r>
              <a:rPr lang="en-US" dirty="0"/>
              <a:t>1-5%</a:t>
            </a:r>
          </a:p>
        </p:txBody>
      </p:sp>
      <p:sp>
        <p:nvSpPr>
          <p:cNvPr id="7" name="Text Placeholder 6">
            <a:extLst>
              <a:ext uri="{FF2B5EF4-FFF2-40B4-BE49-F238E27FC236}">
                <a16:creationId xmlns:a16="http://schemas.microsoft.com/office/drawing/2014/main" id="{A2BC7A07-0EA9-FF86-270F-FA615E261531}"/>
              </a:ext>
            </a:extLst>
          </p:cNvPr>
          <p:cNvSpPr>
            <a:spLocks noGrp="1"/>
          </p:cNvSpPr>
          <p:nvPr>
            <p:ph type="body" sz="quarter" idx="15"/>
          </p:nvPr>
        </p:nvSpPr>
        <p:spPr/>
        <p:txBody>
          <a:bodyPr/>
          <a:lstStyle/>
          <a:p>
            <a:r>
              <a:rPr lang="en-US" u="sng" dirty="0"/>
              <a:t>&lt;</a:t>
            </a:r>
            <a:r>
              <a:rPr lang="en-US" dirty="0"/>
              <a:t> 1%</a:t>
            </a:r>
          </a:p>
        </p:txBody>
      </p:sp>
      <p:sp>
        <p:nvSpPr>
          <p:cNvPr id="8" name="Title 1">
            <a:extLst>
              <a:ext uri="{FF2B5EF4-FFF2-40B4-BE49-F238E27FC236}">
                <a16:creationId xmlns:a16="http://schemas.microsoft.com/office/drawing/2014/main" id="{56E730DB-0A2B-A62D-376D-53AEE8396089}"/>
              </a:ext>
            </a:extLst>
          </p:cNvPr>
          <p:cNvSpPr txBox="1">
            <a:spLocks/>
          </p:cNvSpPr>
          <p:nvPr/>
        </p:nvSpPr>
        <p:spPr>
          <a:xfrm>
            <a:off x="503645" y="884446"/>
            <a:ext cx="10627417" cy="1032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solidFill>
                <a:latin typeface="Georgia" panose="02040502050405020303" pitchFamily="18" charset="0"/>
              </a:rPr>
              <a:t>Surgical Risk</a:t>
            </a:r>
          </a:p>
        </p:txBody>
      </p:sp>
      <p:sp>
        <p:nvSpPr>
          <p:cNvPr id="9" name="TextBox 8">
            <a:extLst>
              <a:ext uri="{FF2B5EF4-FFF2-40B4-BE49-F238E27FC236}">
                <a16:creationId xmlns:a16="http://schemas.microsoft.com/office/drawing/2014/main" id="{5E641533-B9D6-69C4-FB65-E3B898C5286A}"/>
              </a:ext>
            </a:extLst>
          </p:cNvPr>
          <p:cNvSpPr txBox="1"/>
          <p:nvPr/>
        </p:nvSpPr>
        <p:spPr>
          <a:xfrm>
            <a:off x="1320801" y="5619611"/>
            <a:ext cx="9358488" cy="707886"/>
          </a:xfrm>
          <a:prstGeom prst="rect">
            <a:avLst/>
          </a:prstGeom>
          <a:noFill/>
        </p:spPr>
        <p:txBody>
          <a:bodyPr wrap="square" rtlCol="0">
            <a:spAutoFit/>
          </a:bodyPr>
          <a:lstStyle/>
          <a:p>
            <a:pPr algn="ctr"/>
            <a:r>
              <a:rPr lang="en-US" sz="2000" dirty="0"/>
              <a:t>This is being questioned due to decreasing procedural risk over time! </a:t>
            </a:r>
          </a:p>
          <a:p>
            <a:pPr algn="ctr"/>
            <a:endParaRPr lang="en-US" sz="2000" dirty="0"/>
          </a:p>
        </p:txBody>
      </p:sp>
      <p:sp>
        <p:nvSpPr>
          <p:cNvPr id="10" name="TextBox 9">
            <a:extLst>
              <a:ext uri="{FF2B5EF4-FFF2-40B4-BE49-F238E27FC236}">
                <a16:creationId xmlns:a16="http://schemas.microsoft.com/office/drawing/2014/main" id="{4CE6C4A2-2327-6664-88A9-EDA0D0EDDC51}"/>
              </a:ext>
            </a:extLst>
          </p:cNvPr>
          <p:cNvSpPr txBox="1"/>
          <p:nvPr/>
        </p:nvSpPr>
        <p:spPr>
          <a:xfrm>
            <a:off x="8342489" y="6481385"/>
            <a:ext cx="3849511" cy="376615"/>
          </a:xfrm>
          <a:prstGeom prst="rect">
            <a:avLst/>
          </a:prstGeom>
          <a:noFill/>
        </p:spPr>
        <p:txBody>
          <a:bodyPr wrap="square" rtlCol="0">
            <a:spAutoFit/>
          </a:bodyPr>
          <a:lstStyle/>
          <a:p>
            <a:pPr algn="r"/>
            <a:r>
              <a:rPr lang="en-US" dirty="0"/>
              <a:t>Thompson A. Circulation 2024.</a:t>
            </a:r>
          </a:p>
        </p:txBody>
      </p:sp>
      <p:sp>
        <p:nvSpPr>
          <p:cNvPr id="12" name="TextBox 11">
            <a:extLst>
              <a:ext uri="{FF2B5EF4-FFF2-40B4-BE49-F238E27FC236}">
                <a16:creationId xmlns:a16="http://schemas.microsoft.com/office/drawing/2014/main" id="{5F3FB8DE-E053-121E-6939-4B38DBC15F87}"/>
              </a:ext>
            </a:extLst>
          </p:cNvPr>
          <p:cNvSpPr txBox="1"/>
          <p:nvPr/>
        </p:nvSpPr>
        <p:spPr>
          <a:xfrm>
            <a:off x="1320801" y="4013337"/>
            <a:ext cx="9023398" cy="1200329"/>
          </a:xfrm>
          <a:prstGeom prst="rect">
            <a:avLst/>
          </a:prstGeom>
          <a:noFill/>
        </p:spPr>
        <p:txBody>
          <a:bodyPr wrap="square">
            <a:spAutoFit/>
          </a:bodyPr>
          <a:lstStyle/>
          <a:p>
            <a:pPr algn="ctr"/>
            <a:r>
              <a:rPr lang="en-US" sz="1800" b="1" dirty="0">
                <a:solidFill>
                  <a:srgbClr val="FF0000"/>
                </a:solidFill>
              </a:rPr>
              <a:t> </a:t>
            </a:r>
            <a:r>
              <a:rPr lang="en-US" sz="3600" b="1" i="1" dirty="0">
                <a:solidFill>
                  <a:srgbClr val="FF0000"/>
                </a:solidFill>
              </a:rPr>
              <a:t>2024 ACC/AHA </a:t>
            </a:r>
          </a:p>
          <a:p>
            <a:pPr algn="ctr"/>
            <a:r>
              <a:rPr lang="en-US" sz="3600" b="1" i="1" dirty="0">
                <a:solidFill>
                  <a:srgbClr val="FF0000"/>
                </a:solidFill>
              </a:rPr>
              <a:t>“Elevated risk” = </a:t>
            </a:r>
            <a:r>
              <a:rPr lang="en-US" sz="3600" b="1" i="1" u="sng" dirty="0">
                <a:solidFill>
                  <a:srgbClr val="FF0000"/>
                </a:solidFill>
              </a:rPr>
              <a:t>&gt;</a:t>
            </a:r>
            <a:r>
              <a:rPr lang="en-US" sz="3600" b="1" i="1" dirty="0">
                <a:solidFill>
                  <a:srgbClr val="FF0000"/>
                </a:solidFill>
              </a:rPr>
              <a:t> 1% MACE</a:t>
            </a:r>
          </a:p>
        </p:txBody>
      </p:sp>
    </p:spTree>
    <p:extLst>
      <p:ext uri="{BB962C8B-B14F-4D97-AF65-F5344CB8AC3E}">
        <p14:creationId xmlns:p14="http://schemas.microsoft.com/office/powerpoint/2010/main" val="165762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95E1F-C286-17F2-27E3-A335981EA560}"/>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Intraperitoneal</a:t>
            </a:r>
          </a:p>
          <a:p>
            <a:pPr marL="342900" indent="-342900">
              <a:buFont typeface="Arial" panose="020B0604020202020204" pitchFamily="34" charset="0"/>
              <a:buChar char="•"/>
            </a:pPr>
            <a:r>
              <a:rPr lang="en-US" dirty="0"/>
              <a:t>Thoracic</a:t>
            </a:r>
          </a:p>
          <a:p>
            <a:pPr marL="342900" indent="-342900">
              <a:buFont typeface="Arial" panose="020B0604020202020204" pitchFamily="34" charset="0"/>
              <a:buChar char="•"/>
            </a:pPr>
            <a:r>
              <a:rPr lang="en-US" dirty="0"/>
              <a:t>Intrabdominal</a:t>
            </a:r>
          </a:p>
          <a:p>
            <a:pPr marL="342900" indent="-342900">
              <a:buFont typeface="Arial" panose="020B0604020202020204" pitchFamily="34" charset="0"/>
              <a:buChar char="•"/>
            </a:pPr>
            <a:r>
              <a:rPr lang="en-US" dirty="0"/>
              <a:t>Major vascular</a:t>
            </a:r>
          </a:p>
          <a:p>
            <a:pPr marL="342900" indent="-342900">
              <a:buFont typeface="Arial" panose="020B0604020202020204" pitchFamily="34" charset="0"/>
              <a:buChar char="•"/>
            </a:pPr>
            <a:r>
              <a:rPr lang="en-US" dirty="0"/>
              <a:t>Long procedures</a:t>
            </a:r>
          </a:p>
        </p:txBody>
      </p:sp>
      <p:sp>
        <p:nvSpPr>
          <p:cNvPr id="3" name="Text Placeholder 2">
            <a:extLst>
              <a:ext uri="{FF2B5EF4-FFF2-40B4-BE49-F238E27FC236}">
                <a16:creationId xmlns:a16="http://schemas.microsoft.com/office/drawing/2014/main" id="{1069445A-9212-83DA-3817-0BB522E135A5}"/>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Laparoscopic</a:t>
            </a:r>
          </a:p>
          <a:p>
            <a:pPr marL="342900" indent="-342900">
              <a:buFont typeface="Arial" panose="020B0604020202020204" pitchFamily="34" charset="0"/>
              <a:buChar char="•"/>
            </a:pPr>
            <a:r>
              <a:rPr lang="en-US" dirty="0"/>
              <a:t>Endovascular</a:t>
            </a:r>
          </a:p>
          <a:p>
            <a:pPr marL="342900" indent="-342900">
              <a:buFont typeface="Arial" panose="020B0604020202020204" pitchFamily="34" charset="0"/>
              <a:buChar char="•"/>
            </a:pPr>
            <a:r>
              <a:rPr lang="en-US" dirty="0"/>
              <a:t>Orthopedic</a:t>
            </a:r>
          </a:p>
          <a:p>
            <a:pPr marL="342900" indent="-342900">
              <a:buFont typeface="Arial" panose="020B0604020202020204" pitchFamily="34" charset="0"/>
              <a:buChar char="•"/>
            </a:pPr>
            <a:r>
              <a:rPr lang="en-US" dirty="0"/>
              <a:t>Breast</a:t>
            </a:r>
          </a:p>
          <a:p>
            <a:pPr marL="342900" indent="-342900">
              <a:buFont typeface="Arial" panose="020B0604020202020204" pitchFamily="34" charset="0"/>
              <a:buChar char="•"/>
            </a:pPr>
            <a:r>
              <a:rPr lang="en-US" dirty="0"/>
              <a:t>Peripheral</a:t>
            </a:r>
          </a:p>
        </p:txBody>
      </p:sp>
      <p:sp>
        <p:nvSpPr>
          <p:cNvPr id="4" name="Text Placeholder 3">
            <a:extLst>
              <a:ext uri="{FF2B5EF4-FFF2-40B4-BE49-F238E27FC236}">
                <a16:creationId xmlns:a16="http://schemas.microsoft.com/office/drawing/2014/main" id="{E13EC636-0F4E-580F-1650-BCFC48B5F49A}"/>
              </a:ext>
            </a:extLst>
          </p:cNvPr>
          <p:cNvSpPr>
            <a:spLocks noGrp="1"/>
          </p:cNvSpPr>
          <p:nvPr>
            <p:ph type="body" sz="quarter" idx="13"/>
          </p:nvPr>
        </p:nvSpPr>
        <p:spPr/>
        <p:txBody>
          <a:bodyPr/>
          <a:lstStyle/>
          <a:p>
            <a:pPr algn="ctr"/>
            <a:r>
              <a:rPr lang="en-US" dirty="0"/>
              <a:t>Higher </a:t>
            </a:r>
          </a:p>
        </p:txBody>
      </p:sp>
      <p:sp>
        <p:nvSpPr>
          <p:cNvPr id="5" name="Text Placeholder 4">
            <a:extLst>
              <a:ext uri="{FF2B5EF4-FFF2-40B4-BE49-F238E27FC236}">
                <a16:creationId xmlns:a16="http://schemas.microsoft.com/office/drawing/2014/main" id="{E8055856-84B3-F054-4277-A5CEDF2F7B2F}"/>
              </a:ext>
            </a:extLst>
          </p:cNvPr>
          <p:cNvSpPr>
            <a:spLocks noGrp="1"/>
          </p:cNvSpPr>
          <p:nvPr>
            <p:ph type="body" sz="quarter" idx="14"/>
          </p:nvPr>
        </p:nvSpPr>
        <p:spPr/>
        <p:txBody>
          <a:bodyPr/>
          <a:lstStyle/>
          <a:p>
            <a:pPr algn="ctr"/>
            <a:r>
              <a:rPr lang="en-US" dirty="0"/>
              <a:t>Lower</a:t>
            </a:r>
          </a:p>
        </p:txBody>
      </p:sp>
      <p:sp>
        <p:nvSpPr>
          <p:cNvPr id="7" name="TextBox 6">
            <a:extLst>
              <a:ext uri="{FF2B5EF4-FFF2-40B4-BE49-F238E27FC236}">
                <a16:creationId xmlns:a16="http://schemas.microsoft.com/office/drawing/2014/main" id="{1056D10A-36B1-1D1A-A832-89FB6ED989D5}"/>
              </a:ext>
            </a:extLst>
          </p:cNvPr>
          <p:cNvSpPr txBox="1"/>
          <p:nvPr/>
        </p:nvSpPr>
        <p:spPr>
          <a:xfrm>
            <a:off x="6092952" y="5934670"/>
            <a:ext cx="6099048" cy="923330"/>
          </a:xfrm>
          <a:prstGeom prst="rect">
            <a:avLst/>
          </a:prstGeom>
          <a:noFill/>
        </p:spPr>
        <p:txBody>
          <a:bodyPr wrap="square">
            <a:spAutoFit/>
          </a:bodyPr>
          <a:lstStyle/>
          <a:p>
            <a:pPr algn="r"/>
            <a:r>
              <a:rPr lang="en-US" dirty="0"/>
              <a:t>Thompson A. Circulation 2024. </a:t>
            </a:r>
          </a:p>
          <a:p>
            <a:pPr algn="r"/>
            <a:r>
              <a:rPr lang="en-US" dirty="0"/>
              <a:t>Liu JB. Anesthesiology 2018.</a:t>
            </a:r>
          </a:p>
          <a:p>
            <a:pPr algn="r"/>
            <a:r>
              <a:rPr lang="en-US" dirty="0"/>
              <a:t>Mullen MG. JAMA Surg 2017.</a:t>
            </a:r>
          </a:p>
        </p:txBody>
      </p:sp>
      <p:sp>
        <p:nvSpPr>
          <p:cNvPr id="8" name="Title 1">
            <a:extLst>
              <a:ext uri="{FF2B5EF4-FFF2-40B4-BE49-F238E27FC236}">
                <a16:creationId xmlns:a16="http://schemas.microsoft.com/office/drawing/2014/main" id="{DEF5A0F2-7452-4AD1-5CF1-40626D599B74}"/>
              </a:ext>
            </a:extLst>
          </p:cNvPr>
          <p:cNvSpPr txBox="1">
            <a:spLocks/>
          </p:cNvSpPr>
          <p:nvPr/>
        </p:nvSpPr>
        <p:spPr>
          <a:xfrm>
            <a:off x="503645" y="884446"/>
            <a:ext cx="10627417" cy="1032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solidFill>
                <a:latin typeface="Georgia" panose="02040502050405020303" pitchFamily="18" charset="0"/>
              </a:rPr>
              <a:t>Surgical Risk</a:t>
            </a:r>
          </a:p>
        </p:txBody>
      </p:sp>
      <p:sp>
        <p:nvSpPr>
          <p:cNvPr id="9" name="TextBox 8">
            <a:extLst>
              <a:ext uri="{FF2B5EF4-FFF2-40B4-BE49-F238E27FC236}">
                <a16:creationId xmlns:a16="http://schemas.microsoft.com/office/drawing/2014/main" id="{899DAEC9-1FE2-FA0A-9863-EB3E2AC1B7C7}"/>
              </a:ext>
            </a:extLst>
          </p:cNvPr>
          <p:cNvSpPr txBox="1"/>
          <p:nvPr/>
        </p:nvSpPr>
        <p:spPr>
          <a:xfrm>
            <a:off x="2158471" y="5388779"/>
            <a:ext cx="7868961" cy="584775"/>
          </a:xfrm>
          <a:prstGeom prst="rect">
            <a:avLst/>
          </a:prstGeom>
          <a:noFill/>
        </p:spPr>
        <p:txBody>
          <a:bodyPr wrap="square" rtlCol="0">
            <a:spAutoFit/>
          </a:bodyPr>
          <a:lstStyle/>
          <a:p>
            <a:pPr algn="ctr"/>
            <a:r>
              <a:rPr lang="en-US" sz="3200" b="1" dirty="0">
                <a:solidFill>
                  <a:srgbClr val="FF0000"/>
                </a:solidFill>
              </a:rPr>
              <a:t>Emergent vs. Urgent vs. Elective</a:t>
            </a:r>
          </a:p>
        </p:txBody>
      </p:sp>
    </p:spTree>
    <p:extLst>
      <p:ext uri="{BB962C8B-B14F-4D97-AF65-F5344CB8AC3E}">
        <p14:creationId xmlns:p14="http://schemas.microsoft.com/office/powerpoint/2010/main" val="321806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001519" y="90311"/>
            <a:ext cx="5592233" cy="8339295"/>
          </a:xfrm>
          <a:prstGeom prst="rect">
            <a:avLst/>
          </a:prstGeom>
        </p:spPr>
      </p:pic>
      <p:sp>
        <p:nvSpPr>
          <p:cNvPr id="5" name="TextBox 4">
            <a:extLst>
              <a:ext uri="{FF2B5EF4-FFF2-40B4-BE49-F238E27FC236}">
                <a16:creationId xmlns:a16="http://schemas.microsoft.com/office/drawing/2014/main" id="{3FB9932E-DAF4-1E5A-909E-9A225CBFD387}"/>
              </a:ext>
            </a:extLst>
          </p:cNvPr>
          <p:cNvSpPr txBox="1"/>
          <p:nvPr/>
        </p:nvSpPr>
        <p:spPr>
          <a:xfrm>
            <a:off x="5994400" y="6488668"/>
            <a:ext cx="6096000" cy="369332"/>
          </a:xfrm>
          <a:prstGeom prst="rect">
            <a:avLst/>
          </a:prstGeom>
          <a:noFill/>
        </p:spPr>
        <p:txBody>
          <a:bodyPr wrap="square">
            <a:spAutoFit/>
          </a:bodyPr>
          <a:lstStyle/>
          <a:p>
            <a:pPr algn="r"/>
            <a:r>
              <a:rPr lang="en-US" dirty="0"/>
              <a:t>Liu JB. Anesthesiology 2018.</a:t>
            </a:r>
          </a:p>
        </p:txBody>
      </p:sp>
      <p:sp>
        <p:nvSpPr>
          <p:cNvPr id="6" name="Rectangle 5">
            <a:extLst>
              <a:ext uri="{FF2B5EF4-FFF2-40B4-BE49-F238E27FC236}">
                <a16:creationId xmlns:a16="http://schemas.microsoft.com/office/drawing/2014/main" id="{D3101CFC-4946-B639-6AC8-4CA6E7780BFE}"/>
              </a:ext>
            </a:extLst>
          </p:cNvPr>
          <p:cNvSpPr/>
          <p:nvPr/>
        </p:nvSpPr>
        <p:spPr>
          <a:xfrm>
            <a:off x="2675467" y="0"/>
            <a:ext cx="6254044" cy="5870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95B7A9-191B-1D40-73FA-317C83B02B6E}"/>
              </a:ext>
            </a:extLst>
          </p:cNvPr>
          <p:cNvSpPr/>
          <p:nvPr/>
        </p:nvSpPr>
        <p:spPr>
          <a:xfrm>
            <a:off x="169333" y="6355644"/>
            <a:ext cx="1896534" cy="5023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392D22-3F79-DC70-D7F9-34A4C5484749}"/>
              </a:ext>
            </a:extLst>
          </p:cNvPr>
          <p:cNvSpPr/>
          <p:nvPr/>
        </p:nvSpPr>
        <p:spPr>
          <a:xfrm>
            <a:off x="2596444" y="5870222"/>
            <a:ext cx="6005689" cy="1478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D27DBF8-255F-65CB-3AE1-DC3FBD666AD4}"/>
              </a:ext>
            </a:extLst>
          </p:cNvPr>
          <p:cNvSpPr txBox="1">
            <a:spLocks/>
          </p:cNvSpPr>
          <p:nvPr/>
        </p:nvSpPr>
        <p:spPr>
          <a:xfrm>
            <a:off x="3222808" y="0"/>
            <a:ext cx="10627417" cy="1032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mn-lt"/>
              </a:rPr>
              <a:t>Selected Examples</a:t>
            </a:r>
          </a:p>
        </p:txBody>
      </p:sp>
      <p:cxnSp>
        <p:nvCxnSpPr>
          <p:cNvPr id="11" name="Straight Connector 10">
            <a:extLst>
              <a:ext uri="{FF2B5EF4-FFF2-40B4-BE49-F238E27FC236}">
                <a16:creationId xmlns:a16="http://schemas.microsoft.com/office/drawing/2014/main" id="{EE266C83-9327-CFDE-FD4A-CD51D42E7830}"/>
              </a:ext>
            </a:extLst>
          </p:cNvPr>
          <p:cNvCxnSpPr>
            <a:cxnSpLocks/>
          </p:cNvCxnSpPr>
          <p:nvPr/>
        </p:nvCxnSpPr>
        <p:spPr>
          <a:xfrm>
            <a:off x="3057993" y="5870222"/>
            <a:ext cx="547852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6445736"/>
      </p:ext>
    </p:extLst>
  </p:cSld>
  <p:clrMapOvr>
    <a:masterClrMapping/>
  </p:clrMapOvr>
</p:sld>
</file>

<file path=ppt/theme/theme1.xml><?xml version="1.0" encoding="utf-8"?>
<a:theme xmlns:a="http://schemas.openxmlformats.org/drawingml/2006/main" name="Banner Health Theme">
  <a:themeElements>
    <a:clrScheme name="Banner Health Palette">
      <a:dk1>
        <a:srgbClr val="636669"/>
      </a:dk1>
      <a:lt1>
        <a:srgbClr val="FFFFFF"/>
      </a:lt1>
      <a:dk2>
        <a:srgbClr val="00205B"/>
      </a:dk2>
      <a:lt2>
        <a:srgbClr val="FBF8F2"/>
      </a:lt2>
      <a:accent1>
        <a:srgbClr val="007EB3"/>
      </a:accent1>
      <a:accent2>
        <a:srgbClr val="00A7B5"/>
      </a:accent2>
      <a:accent3>
        <a:srgbClr val="83BD00"/>
      </a:accent3>
      <a:accent4>
        <a:srgbClr val="E87722"/>
      </a:accent4>
      <a:accent5>
        <a:srgbClr val="8DC8E8"/>
      </a:accent5>
      <a:accent6>
        <a:srgbClr val="FFAD00"/>
      </a:accent6>
      <a:hlink>
        <a:srgbClr val="007EB3"/>
      </a:hlink>
      <a:folHlink>
        <a:srgbClr val="007EB3"/>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2242FEA75DD547ADED33F755793863" ma:contentTypeVersion="9" ma:contentTypeDescription="Create a new document." ma:contentTypeScope="" ma:versionID="2d0f386092d560579eaf7e63089cd39f">
  <xsd:schema xmlns:xsd="http://www.w3.org/2001/XMLSchema" xmlns:xs="http://www.w3.org/2001/XMLSchema" xmlns:p="http://schemas.microsoft.com/office/2006/metadata/properties" xmlns:ns2="9a287bb9-a611-486a-b6fc-62019db82f27" xmlns:ns3="8f936d5e-338e-40f9-85e6-0f544cf8b501" targetNamespace="http://schemas.microsoft.com/office/2006/metadata/properties" ma:root="true" ma:fieldsID="75f3dbb574190f319a74a036f5bd9f6f" ns2:_="" ns3:_="">
    <xsd:import namespace="9a287bb9-a611-486a-b6fc-62019db82f27"/>
    <xsd:import namespace="8f936d5e-338e-40f9-85e6-0f544cf8b50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87bb9-a611-486a-b6fc-62019db82f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936d5e-338e-40f9-85e6-0f544cf8b50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0C125B-E95B-4C7C-B095-A06C3B8169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943D7E9-DCE0-4C7D-AA23-6FC75ED15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87bb9-a611-486a-b6fc-62019db82f27"/>
    <ds:schemaRef ds:uri="8f936d5e-338e-40f9-85e6-0f544cf8b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A86B41-C553-47B9-9A5E-70AA543A9655}">
  <ds:schemaRefs>
    <ds:schemaRef ds:uri="http://schemas.microsoft.com/sharepoint/v3/contenttype/forms"/>
  </ds:schemaRefs>
</ds:datastoreItem>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otalTime>4754</TotalTime>
  <Words>2571</Words>
  <Application>Microsoft Macintosh PowerPoint</Application>
  <PresentationFormat>Widescreen</PresentationFormat>
  <Paragraphs>375</Paragraphs>
  <Slides>62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Facit</vt:lpstr>
      <vt:lpstr>Georgia</vt:lpstr>
      <vt:lpstr>Verdana</vt:lpstr>
      <vt:lpstr>Wingdings</vt:lpstr>
      <vt:lpstr>Banner Health Theme</vt:lpstr>
      <vt:lpstr>Perioperative Cardiac Risk Stratification</vt:lpstr>
      <vt:lpstr>Objectives</vt:lpstr>
      <vt:lpstr>PowerPoint Presentation</vt:lpstr>
      <vt:lpstr>Definitions and Risks</vt:lpstr>
      <vt:lpstr>Major Adverse Cardiac Event</vt:lpstr>
      <vt:lpstr>Major Adverse Cardiovascular and Cerebrovascular Events (MACCE)</vt:lpstr>
      <vt:lpstr>PowerPoint Presentation</vt:lpstr>
      <vt:lpstr>PowerPoint Presentation</vt:lpstr>
      <vt:lpstr>PowerPoint Presentation</vt:lpstr>
      <vt:lpstr>PowerPoint Presentation</vt:lpstr>
      <vt:lpstr>Patient Risk Factors</vt:lpstr>
      <vt:lpstr>Assessment of Functional Status</vt:lpstr>
      <vt:lpstr>Duke Activity Status Index (DASI)</vt:lpstr>
      <vt:lpstr>PowerPoint Presentation</vt:lpstr>
      <vt:lpstr>PowerPoint Presentation</vt:lpstr>
      <vt:lpstr>PowerPoint Presentation</vt:lpstr>
      <vt:lpstr>Metabolic Equivalents (METS)</vt:lpstr>
      <vt:lpstr>PowerPoint Presentation</vt:lpstr>
      <vt:lpstr>PowerPoint Presentation</vt:lpstr>
      <vt:lpstr>PowerPoint Presentation</vt:lpstr>
      <vt:lpstr>PowerPoint Presentation</vt:lpstr>
      <vt:lpstr>METS Study</vt:lpstr>
      <vt:lpstr>MET-REPAIR</vt:lpstr>
      <vt:lpstr>Screening Tests</vt:lpstr>
      <vt:lpstr>ECG</vt:lpstr>
      <vt:lpstr>PowerPoint Presentation</vt:lpstr>
      <vt:lpstr>Lab Tests</vt:lpstr>
      <vt:lpstr>Brain Natriuretic Peptide (BNP / NT-proBNP)</vt:lpstr>
      <vt:lpstr>PowerPoint Presentation</vt:lpstr>
      <vt:lpstr>PowerPoint Presentation</vt:lpstr>
      <vt:lpstr>Troponin</vt:lpstr>
      <vt:lpstr>PowerPoint Presentation</vt:lpstr>
      <vt:lpstr>Risk Tools</vt:lpstr>
      <vt:lpstr>Frailty</vt:lpstr>
      <vt:lpstr>Revised Cardiac Risk Index (RCRI, “Lee Index”)</vt:lpstr>
      <vt:lpstr>PowerPoint Presentation</vt:lpstr>
      <vt:lpstr>MICA (Gupta) Score</vt:lpstr>
      <vt:lpstr>PowerPoint Presentation</vt:lpstr>
      <vt:lpstr>NSQIP</vt:lpstr>
      <vt:lpstr>PowerPoint Presentation</vt:lpstr>
      <vt:lpstr>Woo Perioperative Risk</vt:lpstr>
      <vt:lpstr>Woo Perioperative Risk</vt:lpstr>
      <vt:lpstr>Other Risk Scores/Calculators</vt:lpstr>
      <vt:lpstr>PowerPoint Presentation</vt:lpstr>
      <vt:lpstr>Additional Testing</vt:lpstr>
      <vt:lpstr>LV and RV Function (ECHO)</vt:lpstr>
      <vt:lpstr>PowerPoint Presentation</vt:lpstr>
      <vt:lpstr>Stress Testing</vt:lpstr>
      <vt:lpstr>Coronary Artery CT Angiography</vt:lpstr>
      <vt:lpstr>Putting It All Together</vt:lpstr>
      <vt:lpstr>PowerPoint Presentation</vt:lpstr>
      <vt:lpstr>PowerPoint Presentation</vt:lpstr>
      <vt:lpstr>PowerPoint Presentation</vt:lpstr>
      <vt:lpstr>Cases</vt:lpstr>
      <vt:lpstr>Case 1</vt:lpstr>
      <vt:lpstr>Case 2</vt:lpstr>
      <vt:lpstr>Case 3</vt:lpstr>
      <vt:lpstr>Case 4</vt:lpstr>
      <vt:lpstr>Case 5</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Tieni, Ben E</dc:creator>
  <cp:lastModifiedBy>Galvagno, Samuel Michael - (sgalvagno)</cp:lastModifiedBy>
  <cp:revision>118</cp:revision>
  <dcterms:created xsi:type="dcterms:W3CDTF">2019-08-06T23:02:28Z</dcterms:created>
  <dcterms:modified xsi:type="dcterms:W3CDTF">2025-11-04T00:03:50Z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0x0101003D2242FEA75DD547ADED33F755793863</vt:lpwstr>
  </property>
</Properties>
</file>