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1" r:id="rId5"/>
    <p:sldId id="259" r:id="rId6"/>
    <p:sldId id="260" r:id="rId7"/>
    <p:sldId id="280" r:id="rId8"/>
    <p:sldId id="281" r:id="rId9"/>
    <p:sldId id="262" r:id="rId10"/>
    <p:sldId id="263" r:id="rId11"/>
    <p:sldId id="264" r:id="rId12"/>
    <p:sldId id="265" r:id="rId13"/>
    <p:sldId id="266" r:id="rId14"/>
    <p:sldId id="267" r:id="rId15"/>
    <p:sldId id="268" r:id="rId16"/>
    <p:sldId id="269" r:id="rId17"/>
    <p:sldId id="270" r:id="rId18"/>
    <p:sldId id="278" r:id="rId19"/>
    <p:sldId id="279" r:id="rId20"/>
    <p:sldId id="282" r:id="rId21"/>
    <p:sldId id="283" r:id="rId22"/>
    <p:sldId id="271" r:id="rId23"/>
    <p:sldId id="272" r:id="rId24"/>
    <p:sldId id="284" r:id="rId25"/>
    <p:sldId id="285" r:id="rId26"/>
    <p:sldId id="286" r:id="rId27"/>
    <p:sldId id="287" r:id="rId28"/>
    <p:sldId id="273" r:id="rId29"/>
    <p:sldId id="274" r:id="rId30"/>
    <p:sldId id="275" r:id="rId31"/>
    <p:sldId id="276" r:id="rId32"/>
    <p:sldId id="277" r:id="rId33"/>
    <p:sldId id="288" r:id="rId34"/>
    <p:sldId id="289" r:id="rId35"/>
    <p:sldId id="29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586"/>
  </p:normalViewPr>
  <p:slideViewPr>
    <p:cSldViewPr snapToGrid="0" snapToObjects="1">
      <p:cViewPr varScale="1">
        <p:scale>
          <a:sx n="112" d="100"/>
          <a:sy n="112" d="100"/>
        </p:scale>
        <p:origin x="5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5CEC7-C555-ED4A-98DC-EA4D8E94B4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9F4046-5B5D-FC4B-84E1-420B7D10D8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742B21-4379-AA47-8763-C7C7DF6E158F}"/>
              </a:ext>
            </a:extLst>
          </p:cNvPr>
          <p:cNvSpPr>
            <a:spLocks noGrp="1"/>
          </p:cNvSpPr>
          <p:nvPr>
            <p:ph type="dt" sz="half" idx="10"/>
          </p:nvPr>
        </p:nvSpPr>
        <p:spPr/>
        <p:txBody>
          <a:bodyPr/>
          <a:lstStyle/>
          <a:p>
            <a:fld id="{A43A9E51-79E3-1642-97B0-36384B45712E}" type="datetimeFigureOut">
              <a:rPr lang="en-US" smtClean="0"/>
              <a:t>11/4/2025</a:t>
            </a:fld>
            <a:endParaRPr lang="en-US"/>
          </a:p>
        </p:txBody>
      </p:sp>
      <p:sp>
        <p:nvSpPr>
          <p:cNvPr id="5" name="Footer Placeholder 4">
            <a:extLst>
              <a:ext uri="{FF2B5EF4-FFF2-40B4-BE49-F238E27FC236}">
                <a16:creationId xmlns:a16="http://schemas.microsoft.com/office/drawing/2014/main" id="{6841A565-652D-8F43-8826-F33635017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8169B-77C1-9E48-951F-396B2E944180}"/>
              </a:ext>
            </a:extLst>
          </p:cNvPr>
          <p:cNvSpPr>
            <a:spLocks noGrp="1"/>
          </p:cNvSpPr>
          <p:nvPr>
            <p:ph type="sldNum" sz="quarter" idx="12"/>
          </p:nvPr>
        </p:nvSpPr>
        <p:spPr/>
        <p:txBody>
          <a:bodyPr/>
          <a:lstStyle/>
          <a:p>
            <a:fld id="{1E1706D7-E9C3-3841-8EC4-F514537599B5}" type="slidenum">
              <a:rPr lang="en-US" smtClean="0"/>
              <a:t>‹#›</a:t>
            </a:fld>
            <a:endParaRPr lang="en-US"/>
          </a:p>
        </p:txBody>
      </p:sp>
    </p:spTree>
    <p:extLst>
      <p:ext uri="{BB962C8B-B14F-4D97-AF65-F5344CB8AC3E}">
        <p14:creationId xmlns:p14="http://schemas.microsoft.com/office/powerpoint/2010/main" val="348532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34D47-83B4-D145-9FD7-25BF756AD8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69A076-659E-DE4B-A09D-6BF36AAAEE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7F303-F1EC-9A4B-8FFA-365A269BF638}"/>
              </a:ext>
            </a:extLst>
          </p:cNvPr>
          <p:cNvSpPr>
            <a:spLocks noGrp="1"/>
          </p:cNvSpPr>
          <p:nvPr>
            <p:ph type="dt" sz="half" idx="10"/>
          </p:nvPr>
        </p:nvSpPr>
        <p:spPr/>
        <p:txBody>
          <a:bodyPr/>
          <a:lstStyle/>
          <a:p>
            <a:fld id="{A43A9E51-79E3-1642-97B0-36384B45712E}" type="datetimeFigureOut">
              <a:rPr lang="en-US" smtClean="0"/>
              <a:t>11/4/2025</a:t>
            </a:fld>
            <a:endParaRPr lang="en-US"/>
          </a:p>
        </p:txBody>
      </p:sp>
      <p:sp>
        <p:nvSpPr>
          <p:cNvPr id="5" name="Footer Placeholder 4">
            <a:extLst>
              <a:ext uri="{FF2B5EF4-FFF2-40B4-BE49-F238E27FC236}">
                <a16:creationId xmlns:a16="http://schemas.microsoft.com/office/drawing/2014/main" id="{BC1AAB47-81DE-4144-BA3D-2AE6D0D9BD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D54200-83DB-1E4D-9458-BF20F9423908}"/>
              </a:ext>
            </a:extLst>
          </p:cNvPr>
          <p:cNvSpPr>
            <a:spLocks noGrp="1"/>
          </p:cNvSpPr>
          <p:nvPr>
            <p:ph type="sldNum" sz="quarter" idx="12"/>
          </p:nvPr>
        </p:nvSpPr>
        <p:spPr/>
        <p:txBody>
          <a:bodyPr/>
          <a:lstStyle/>
          <a:p>
            <a:fld id="{1E1706D7-E9C3-3841-8EC4-F514537599B5}" type="slidenum">
              <a:rPr lang="en-US" smtClean="0"/>
              <a:t>‹#›</a:t>
            </a:fld>
            <a:endParaRPr lang="en-US"/>
          </a:p>
        </p:txBody>
      </p:sp>
    </p:spTree>
    <p:extLst>
      <p:ext uri="{BB962C8B-B14F-4D97-AF65-F5344CB8AC3E}">
        <p14:creationId xmlns:p14="http://schemas.microsoft.com/office/powerpoint/2010/main" val="123198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517F09-C197-7D4E-BE33-7E948240E7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1E90D1-32F0-454E-949A-8BB9226F10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593503-7E40-9945-B8F9-F07E2FF33394}"/>
              </a:ext>
            </a:extLst>
          </p:cNvPr>
          <p:cNvSpPr>
            <a:spLocks noGrp="1"/>
          </p:cNvSpPr>
          <p:nvPr>
            <p:ph type="dt" sz="half" idx="10"/>
          </p:nvPr>
        </p:nvSpPr>
        <p:spPr/>
        <p:txBody>
          <a:bodyPr/>
          <a:lstStyle/>
          <a:p>
            <a:fld id="{A43A9E51-79E3-1642-97B0-36384B45712E}" type="datetimeFigureOut">
              <a:rPr lang="en-US" smtClean="0"/>
              <a:t>11/4/2025</a:t>
            </a:fld>
            <a:endParaRPr lang="en-US"/>
          </a:p>
        </p:txBody>
      </p:sp>
      <p:sp>
        <p:nvSpPr>
          <p:cNvPr id="5" name="Footer Placeholder 4">
            <a:extLst>
              <a:ext uri="{FF2B5EF4-FFF2-40B4-BE49-F238E27FC236}">
                <a16:creationId xmlns:a16="http://schemas.microsoft.com/office/drawing/2014/main" id="{CE7F72A1-7DA2-7D48-B38F-1D27B155A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D0F6C9-6E3C-DE4B-AB39-283A7D0ECE77}"/>
              </a:ext>
            </a:extLst>
          </p:cNvPr>
          <p:cNvSpPr>
            <a:spLocks noGrp="1"/>
          </p:cNvSpPr>
          <p:nvPr>
            <p:ph type="sldNum" sz="quarter" idx="12"/>
          </p:nvPr>
        </p:nvSpPr>
        <p:spPr/>
        <p:txBody>
          <a:bodyPr/>
          <a:lstStyle/>
          <a:p>
            <a:fld id="{1E1706D7-E9C3-3841-8EC4-F514537599B5}" type="slidenum">
              <a:rPr lang="en-US" smtClean="0"/>
              <a:t>‹#›</a:t>
            </a:fld>
            <a:endParaRPr lang="en-US"/>
          </a:p>
        </p:txBody>
      </p:sp>
    </p:spTree>
    <p:extLst>
      <p:ext uri="{BB962C8B-B14F-4D97-AF65-F5344CB8AC3E}">
        <p14:creationId xmlns:p14="http://schemas.microsoft.com/office/powerpoint/2010/main" val="166419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DAD47-7394-1447-AEB4-920E25CC1D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AE3C3B-AF83-FE4A-8127-00770ECE5D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36E80-C0FF-C64F-97D5-1343DC0973AD}"/>
              </a:ext>
            </a:extLst>
          </p:cNvPr>
          <p:cNvSpPr>
            <a:spLocks noGrp="1"/>
          </p:cNvSpPr>
          <p:nvPr>
            <p:ph type="dt" sz="half" idx="10"/>
          </p:nvPr>
        </p:nvSpPr>
        <p:spPr/>
        <p:txBody>
          <a:bodyPr/>
          <a:lstStyle/>
          <a:p>
            <a:fld id="{A43A9E51-79E3-1642-97B0-36384B45712E}" type="datetimeFigureOut">
              <a:rPr lang="en-US" smtClean="0"/>
              <a:t>11/4/2025</a:t>
            </a:fld>
            <a:endParaRPr lang="en-US"/>
          </a:p>
        </p:txBody>
      </p:sp>
      <p:sp>
        <p:nvSpPr>
          <p:cNvPr id="5" name="Footer Placeholder 4">
            <a:extLst>
              <a:ext uri="{FF2B5EF4-FFF2-40B4-BE49-F238E27FC236}">
                <a16:creationId xmlns:a16="http://schemas.microsoft.com/office/drawing/2014/main" id="{761F37DD-176F-B94C-AFFB-CC8D54C66E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D3766-B43D-C74E-9743-77D6A89EAC97}"/>
              </a:ext>
            </a:extLst>
          </p:cNvPr>
          <p:cNvSpPr>
            <a:spLocks noGrp="1"/>
          </p:cNvSpPr>
          <p:nvPr>
            <p:ph type="sldNum" sz="quarter" idx="12"/>
          </p:nvPr>
        </p:nvSpPr>
        <p:spPr/>
        <p:txBody>
          <a:bodyPr/>
          <a:lstStyle/>
          <a:p>
            <a:fld id="{1E1706D7-E9C3-3841-8EC4-F514537599B5}" type="slidenum">
              <a:rPr lang="en-US" smtClean="0"/>
              <a:t>‹#›</a:t>
            </a:fld>
            <a:endParaRPr lang="en-US"/>
          </a:p>
        </p:txBody>
      </p:sp>
    </p:spTree>
    <p:extLst>
      <p:ext uri="{BB962C8B-B14F-4D97-AF65-F5344CB8AC3E}">
        <p14:creationId xmlns:p14="http://schemas.microsoft.com/office/powerpoint/2010/main" val="441302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DF00A-C91D-CA46-8F0E-DD5CCB45F9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EEDA23-5910-2446-8E97-3C5025EA52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3340F5-CF26-3E44-B6CB-F0717F2B623C}"/>
              </a:ext>
            </a:extLst>
          </p:cNvPr>
          <p:cNvSpPr>
            <a:spLocks noGrp="1"/>
          </p:cNvSpPr>
          <p:nvPr>
            <p:ph type="dt" sz="half" idx="10"/>
          </p:nvPr>
        </p:nvSpPr>
        <p:spPr/>
        <p:txBody>
          <a:bodyPr/>
          <a:lstStyle/>
          <a:p>
            <a:fld id="{A43A9E51-79E3-1642-97B0-36384B45712E}" type="datetimeFigureOut">
              <a:rPr lang="en-US" smtClean="0"/>
              <a:t>11/4/2025</a:t>
            </a:fld>
            <a:endParaRPr lang="en-US"/>
          </a:p>
        </p:txBody>
      </p:sp>
      <p:sp>
        <p:nvSpPr>
          <p:cNvPr id="5" name="Footer Placeholder 4">
            <a:extLst>
              <a:ext uri="{FF2B5EF4-FFF2-40B4-BE49-F238E27FC236}">
                <a16:creationId xmlns:a16="http://schemas.microsoft.com/office/drawing/2014/main" id="{FCD27DE2-FE07-504F-A359-614694BCE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B8A183-492F-C34B-BBE5-DD340FB9F228}"/>
              </a:ext>
            </a:extLst>
          </p:cNvPr>
          <p:cNvSpPr>
            <a:spLocks noGrp="1"/>
          </p:cNvSpPr>
          <p:nvPr>
            <p:ph type="sldNum" sz="quarter" idx="12"/>
          </p:nvPr>
        </p:nvSpPr>
        <p:spPr/>
        <p:txBody>
          <a:bodyPr/>
          <a:lstStyle/>
          <a:p>
            <a:fld id="{1E1706D7-E9C3-3841-8EC4-F514537599B5}" type="slidenum">
              <a:rPr lang="en-US" smtClean="0"/>
              <a:t>‹#›</a:t>
            </a:fld>
            <a:endParaRPr lang="en-US"/>
          </a:p>
        </p:txBody>
      </p:sp>
    </p:spTree>
    <p:extLst>
      <p:ext uri="{BB962C8B-B14F-4D97-AF65-F5344CB8AC3E}">
        <p14:creationId xmlns:p14="http://schemas.microsoft.com/office/powerpoint/2010/main" val="143507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FF6F5-3A3A-5E4A-8A0B-6FAD27F861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2A6520-2347-DA43-A640-54E9269FDB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D76FB6-41BC-5849-A166-65480090F5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8391BF-3FEC-7B4B-9B77-715D0CBDB6F6}"/>
              </a:ext>
            </a:extLst>
          </p:cNvPr>
          <p:cNvSpPr>
            <a:spLocks noGrp="1"/>
          </p:cNvSpPr>
          <p:nvPr>
            <p:ph type="dt" sz="half" idx="10"/>
          </p:nvPr>
        </p:nvSpPr>
        <p:spPr/>
        <p:txBody>
          <a:bodyPr/>
          <a:lstStyle/>
          <a:p>
            <a:fld id="{A43A9E51-79E3-1642-97B0-36384B45712E}" type="datetimeFigureOut">
              <a:rPr lang="en-US" smtClean="0"/>
              <a:t>11/4/2025</a:t>
            </a:fld>
            <a:endParaRPr lang="en-US"/>
          </a:p>
        </p:txBody>
      </p:sp>
      <p:sp>
        <p:nvSpPr>
          <p:cNvPr id="6" name="Footer Placeholder 5">
            <a:extLst>
              <a:ext uri="{FF2B5EF4-FFF2-40B4-BE49-F238E27FC236}">
                <a16:creationId xmlns:a16="http://schemas.microsoft.com/office/drawing/2014/main" id="{EA43FA48-B0B9-6B40-AC6D-6135D55FE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C715F7-8EE5-D94A-9928-C6072976CD08}"/>
              </a:ext>
            </a:extLst>
          </p:cNvPr>
          <p:cNvSpPr>
            <a:spLocks noGrp="1"/>
          </p:cNvSpPr>
          <p:nvPr>
            <p:ph type="sldNum" sz="quarter" idx="12"/>
          </p:nvPr>
        </p:nvSpPr>
        <p:spPr/>
        <p:txBody>
          <a:bodyPr/>
          <a:lstStyle/>
          <a:p>
            <a:fld id="{1E1706D7-E9C3-3841-8EC4-F514537599B5}" type="slidenum">
              <a:rPr lang="en-US" smtClean="0"/>
              <a:t>‹#›</a:t>
            </a:fld>
            <a:endParaRPr lang="en-US"/>
          </a:p>
        </p:txBody>
      </p:sp>
    </p:spTree>
    <p:extLst>
      <p:ext uri="{BB962C8B-B14F-4D97-AF65-F5344CB8AC3E}">
        <p14:creationId xmlns:p14="http://schemas.microsoft.com/office/powerpoint/2010/main" val="960204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882A6-86B9-0240-B8E8-BCC235E9C4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7EB97F-2CCD-D546-8EB5-A3FCC3D7A7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0BECD8-F5F2-2F41-BA27-691389B57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A13788-20D1-4C4F-BCA4-1DC2A830CA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8F0CC0-5D1E-4248-A128-BA65E7805F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475679-E166-0B44-A81B-BC6345F549C3}"/>
              </a:ext>
            </a:extLst>
          </p:cNvPr>
          <p:cNvSpPr>
            <a:spLocks noGrp="1"/>
          </p:cNvSpPr>
          <p:nvPr>
            <p:ph type="dt" sz="half" idx="10"/>
          </p:nvPr>
        </p:nvSpPr>
        <p:spPr/>
        <p:txBody>
          <a:bodyPr/>
          <a:lstStyle/>
          <a:p>
            <a:fld id="{A43A9E51-79E3-1642-97B0-36384B45712E}" type="datetimeFigureOut">
              <a:rPr lang="en-US" smtClean="0"/>
              <a:t>11/4/2025</a:t>
            </a:fld>
            <a:endParaRPr lang="en-US"/>
          </a:p>
        </p:txBody>
      </p:sp>
      <p:sp>
        <p:nvSpPr>
          <p:cNvPr id="8" name="Footer Placeholder 7">
            <a:extLst>
              <a:ext uri="{FF2B5EF4-FFF2-40B4-BE49-F238E27FC236}">
                <a16:creationId xmlns:a16="http://schemas.microsoft.com/office/drawing/2014/main" id="{D95B72F7-26B0-1E46-B9DD-4BCA6FB356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6E3411-1B31-1D44-916B-4C90B79923D4}"/>
              </a:ext>
            </a:extLst>
          </p:cNvPr>
          <p:cNvSpPr>
            <a:spLocks noGrp="1"/>
          </p:cNvSpPr>
          <p:nvPr>
            <p:ph type="sldNum" sz="quarter" idx="12"/>
          </p:nvPr>
        </p:nvSpPr>
        <p:spPr/>
        <p:txBody>
          <a:bodyPr/>
          <a:lstStyle/>
          <a:p>
            <a:fld id="{1E1706D7-E9C3-3841-8EC4-F514537599B5}" type="slidenum">
              <a:rPr lang="en-US" smtClean="0"/>
              <a:t>‹#›</a:t>
            </a:fld>
            <a:endParaRPr lang="en-US"/>
          </a:p>
        </p:txBody>
      </p:sp>
    </p:spTree>
    <p:extLst>
      <p:ext uri="{BB962C8B-B14F-4D97-AF65-F5344CB8AC3E}">
        <p14:creationId xmlns:p14="http://schemas.microsoft.com/office/powerpoint/2010/main" val="2058857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D8EE6-B55D-6940-B7DF-C2D006BED2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89270C-CE43-E741-81E5-329646D4EF6B}"/>
              </a:ext>
            </a:extLst>
          </p:cNvPr>
          <p:cNvSpPr>
            <a:spLocks noGrp="1"/>
          </p:cNvSpPr>
          <p:nvPr>
            <p:ph type="dt" sz="half" idx="10"/>
          </p:nvPr>
        </p:nvSpPr>
        <p:spPr/>
        <p:txBody>
          <a:bodyPr/>
          <a:lstStyle/>
          <a:p>
            <a:fld id="{A43A9E51-79E3-1642-97B0-36384B45712E}" type="datetimeFigureOut">
              <a:rPr lang="en-US" smtClean="0"/>
              <a:t>11/4/2025</a:t>
            </a:fld>
            <a:endParaRPr lang="en-US"/>
          </a:p>
        </p:txBody>
      </p:sp>
      <p:sp>
        <p:nvSpPr>
          <p:cNvPr id="4" name="Footer Placeholder 3">
            <a:extLst>
              <a:ext uri="{FF2B5EF4-FFF2-40B4-BE49-F238E27FC236}">
                <a16:creationId xmlns:a16="http://schemas.microsoft.com/office/drawing/2014/main" id="{6F3ABFBF-6132-744C-A074-844B96FA64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E2ACBF-CD84-E746-A88F-91AD2A961213}"/>
              </a:ext>
            </a:extLst>
          </p:cNvPr>
          <p:cNvSpPr>
            <a:spLocks noGrp="1"/>
          </p:cNvSpPr>
          <p:nvPr>
            <p:ph type="sldNum" sz="quarter" idx="12"/>
          </p:nvPr>
        </p:nvSpPr>
        <p:spPr/>
        <p:txBody>
          <a:bodyPr/>
          <a:lstStyle/>
          <a:p>
            <a:fld id="{1E1706D7-E9C3-3841-8EC4-F514537599B5}" type="slidenum">
              <a:rPr lang="en-US" smtClean="0"/>
              <a:t>‹#›</a:t>
            </a:fld>
            <a:endParaRPr lang="en-US"/>
          </a:p>
        </p:txBody>
      </p:sp>
    </p:spTree>
    <p:extLst>
      <p:ext uri="{BB962C8B-B14F-4D97-AF65-F5344CB8AC3E}">
        <p14:creationId xmlns:p14="http://schemas.microsoft.com/office/powerpoint/2010/main" val="1897933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8FDAA4-3BA6-0941-B96C-D9D6C103EFB8}"/>
              </a:ext>
            </a:extLst>
          </p:cNvPr>
          <p:cNvSpPr>
            <a:spLocks noGrp="1"/>
          </p:cNvSpPr>
          <p:nvPr>
            <p:ph type="dt" sz="half" idx="10"/>
          </p:nvPr>
        </p:nvSpPr>
        <p:spPr/>
        <p:txBody>
          <a:bodyPr/>
          <a:lstStyle/>
          <a:p>
            <a:fld id="{A43A9E51-79E3-1642-97B0-36384B45712E}" type="datetimeFigureOut">
              <a:rPr lang="en-US" smtClean="0"/>
              <a:t>11/4/2025</a:t>
            </a:fld>
            <a:endParaRPr lang="en-US"/>
          </a:p>
        </p:txBody>
      </p:sp>
      <p:sp>
        <p:nvSpPr>
          <p:cNvPr id="3" name="Footer Placeholder 2">
            <a:extLst>
              <a:ext uri="{FF2B5EF4-FFF2-40B4-BE49-F238E27FC236}">
                <a16:creationId xmlns:a16="http://schemas.microsoft.com/office/drawing/2014/main" id="{2D853FE3-DB80-9148-8E9A-800FCC33BF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361338-72C5-464C-ADC0-EB8CA75690C4}"/>
              </a:ext>
            </a:extLst>
          </p:cNvPr>
          <p:cNvSpPr>
            <a:spLocks noGrp="1"/>
          </p:cNvSpPr>
          <p:nvPr>
            <p:ph type="sldNum" sz="quarter" idx="12"/>
          </p:nvPr>
        </p:nvSpPr>
        <p:spPr/>
        <p:txBody>
          <a:bodyPr/>
          <a:lstStyle/>
          <a:p>
            <a:fld id="{1E1706D7-E9C3-3841-8EC4-F514537599B5}" type="slidenum">
              <a:rPr lang="en-US" smtClean="0"/>
              <a:t>‹#›</a:t>
            </a:fld>
            <a:endParaRPr lang="en-US"/>
          </a:p>
        </p:txBody>
      </p:sp>
    </p:spTree>
    <p:extLst>
      <p:ext uri="{BB962C8B-B14F-4D97-AF65-F5344CB8AC3E}">
        <p14:creationId xmlns:p14="http://schemas.microsoft.com/office/powerpoint/2010/main" val="4205451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4B9A3-6B70-9246-B68E-581AABD939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53034A-733D-4948-B717-7A4F42CA7F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FA9EA5-628C-D045-8E3C-711E4D45E8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D22695-A9F4-1F47-88CD-D5EE6D0D8E6B}"/>
              </a:ext>
            </a:extLst>
          </p:cNvPr>
          <p:cNvSpPr>
            <a:spLocks noGrp="1"/>
          </p:cNvSpPr>
          <p:nvPr>
            <p:ph type="dt" sz="half" idx="10"/>
          </p:nvPr>
        </p:nvSpPr>
        <p:spPr/>
        <p:txBody>
          <a:bodyPr/>
          <a:lstStyle/>
          <a:p>
            <a:fld id="{A43A9E51-79E3-1642-97B0-36384B45712E}" type="datetimeFigureOut">
              <a:rPr lang="en-US" smtClean="0"/>
              <a:t>11/4/2025</a:t>
            </a:fld>
            <a:endParaRPr lang="en-US"/>
          </a:p>
        </p:txBody>
      </p:sp>
      <p:sp>
        <p:nvSpPr>
          <p:cNvPr id="6" name="Footer Placeholder 5">
            <a:extLst>
              <a:ext uri="{FF2B5EF4-FFF2-40B4-BE49-F238E27FC236}">
                <a16:creationId xmlns:a16="http://schemas.microsoft.com/office/drawing/2014/main" id="{2A39861B-6AC8-F841-9361-2F0A196C76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984F1C-19E3-2448-8148-FC873476B5CA}"/>
              </a:ext>
            </a:extLst>
          </p:cNvPr>
          <p:cNvSpPr>
            <a:spLocks noGrp="1"/>
          </p:cNvSpPr>
          <p:nvPr>
            <p:ph type="sldNum" sz="quarter" idx="12"/>
          </p:nvPr>
        </p:nvSpPr>
        <p:spPr/>
        <p:txBody>
          <a:bodyPr/>
          <a:lstStyle/>
          <a:p>
            <a:fld id="{1E1706D7-E9C3-3841-8EC4-F514537599B5}" type="slidenum">
              <a:rPr lang="en-US" smtClean="0"/>
              <a:t>‹#›</a:t>
            </a:fld>
            <a:endParaRPr lang="en-US"/>
          </a:p>
        </p:txBody>
      </p:sp>
    </p:spTree>
    <p:extLst>
      <p:ext uri="{BB962C8B-B14F-4D97-AF65-F5344CB8AC3E}">
        <p14:creationId xmlns:p14="http://schemas.microsoft.com/office/powerpoint/2010/main" val="235557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945B9-1C99-4246-BA8B-F8FFB424DD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BCCF3A-25FA-8A48-A58F-A83555A951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334859-3AC6-234A-872A-4FD3F70B1D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D297E9-785C-0247-ABF0-08647A24700C}"/>
              </a:ext>
            </a:extLst>
          </p:cNvPr>
          <p:cNvSpPr>
            <a:spLocks noGrp="1"/>
          </p:cNvSpPr>
          <p:nvPr>
            <p:ph type="dt" sz="half" idx="10"/>
          </p:nvPr>
        </p:nvSpPr>
        <p:spPr/>
        <p:txBody>
          <a:bodyPr/>
          <a:lstStyle/>
          <a:p>
            <a:fld id="{A43A9E51-79E3-1642-97B0-36384B45712E}" type="datetimeFigureOut">
              <a:rPr lang="en-US" smtClean="0"/>
              <a:t>11/4/2025</a:t>
            </a:fld>
            <a:endParaRPr lang="en-US"/>
          </a:p>
        </p:txBody>
      </p:sp>
      <p:sp>
        <p:nvSpPr>
          <p:cNvPr id="6" name="Footer Placeholder 5">
            <a:extLst>
              <a:ext uri="{FF2B5EF4-FFF2-40B4-BE49-F238E27FC236}">
                <a16:creationId xmlns:a16="http://schemas.microsoft.com/office/drawing/2014/main" id="{81CD9444-885C-EA41-BECE-3FE843DBFA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06AE4D-B933-8B43-AEA8-0D5BD339BDFC}"/>
              </a:ext>
            </a:extLst>
          </p:cNvPr>
          <p:cNvSpPr>
            <a:spLocks noGrp="1"/>
          </p:cNvSpPr>
          <p:nvPr>
            <p:ph type="sldNum" sz="quarter" idx="12"/>
          </p:nvPr>
        </p:nvSpPr>
        <p:spPr/>
        <p:txBody>
          <a:bodyPr/>
          <a:lstStyle/>
          <a:p>
            <a:fld id="{1E1706D7-E9C3-3841-8EC4-F514537599B5}" type="slidenum">
              <a:rPr lang="en-US" smtClean="0"/>
              <a:t>‹#›</a:t>
            </a:fld>
            <a:endParaRPr lang="en-US"/>
          </a:p>
        </p:txBody>
      </p:sp>
    </p:spTree>
    <p:extLst>
      <p:ext uri="{BB962C8B-B14F-4D97-AF65-F5344CB8AC3E}">
        <p14:creationId xmlns:p14="http://schemas.microsoft.com/office/powerpoint/2010/main" val="3100042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9EFDA0-3C31-744B-A3E6-6D110259E6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C22D20-D915-5349-9A61-5B5864B51B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BAFD08-AA49-814C-B858-1A3CAC257C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A9E51-79E3-1642-97B0-36384B45712E}" type="datetimeFigureOut">
              <a:rPr lang="en-US" smtClean="0"/>
              <a:t>11/4/2025</a:t>
            </a:fld>
            <a:endParaRPr lang="en-US"/>
          </a:p>
        </p:txBody>
      </p:sp>
      <p:sp>
        <p:nvSpPr>
          <p:cNvPr id="5" name="Footer Placeholder 4">
            <a:extLst>
              <a:ext uri="{FF2B5EF4-FFF2-40B4-BE49-F238E27FC236}">
                <a16:creationId xmlns:a16="http://schemas.microsoft.com/office/drawing/2014/main" id="{18187640-71B1-8245-96C0-5F0AD6E91B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039643-D67F-BD4D-B036-C9EEB95DF1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706D7-E9C3-3841-8EC4-F514537599B5}" type="slidenum">
              <a:rPr lang="en-US" smtClean="0"/>
              <a:t>‹#›</a:t>
            </a:fld>
            <a:endParaRPr lang="en-US"/>
          </a:p>
        </p:txBody>
      </p:sp>
    </p:spTree>
    <p:extLst>
      <p:ext uri="{BB962C8B-B14F-4D97-AF65-F5344CB8AC3E}">
        <p14:creationId xmlns:p14="http://schemas.microsoft.com/office/powerpoint/2010/main" val="1253432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https://www.hopkinsmedicine.org/health/conditions-and-diseases/-/media/ksw-images/atrial_fibrillation.ashx"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10DF0-7600-1545-8EEB-038FDD42406B}"/>
              </a:ext>
            </a:extLst>
          </p:cNvPr>
          <p:cNvSpPr>
            <a:spLocks noGrp="1"/>
          </p:cNvSpPr>
          <p:nvPr>
            <p:ph type="ctrTitle"/>
          </p:nvPr>
        </p:nvSpPr>
        <p:spPr/>
        <p:txBody>
          <a:bodyPr anchor="ctr"/>
          <a:lstStyle/>
          <a:p>
            <a:r>
              <a:rPr lang="en-US" dirty="0"/>
              <a:t>Atrial Fibrillation</a:t>
            </a:r>
          </a:p>
        </p:txBody>
      </p:sp>
      <p:sp>
        <p:nvSpPr>
          <p:cNvPr id="3" name="Subtitle 2">
            <a:extLst>
              <a:ext uri="{FF2B5EF4-FFF2-40B4-BE49-F238E27FC236}">
                <a16:creationId xmlns:a16="http://schemas.microsoft.com/office/drawing/2014/main" id="{77030837-1132-FF40-AE04-2F7B1C33B446}"/>
              </a:ext>
            </a:extLst>
          </p:cNvPr>
          <p:cNvSpPr>
            <a:spLocks noGrp="1"/>
          </p:cNvSpPr>
          <p:nvPr>
            <p:ph type="subTitle" idx="1"/>
          </p:nvPr>
        </p:nvSpPr>
        <p:spPr/>
        <p:txBody>
          <a:bodyPr anchor="ctr"/>
          <a:lstStyle/>
          <a:p>
            <a:r>
              <a:rPr lang="en-US" dirty="0"/>
              <a:t>Academic Half Day 11/4/2025</a:t>
            </a:r>
          </a:p>
          <a:p>
            <a:r>
              <a:rPr lang="en-US" dirty="0" err="1"/>
              <a:t>Fadi</a:t>
            </a:r>
            <a:r>
              <a:rPr lang="en-US" dirty="0"/>
              <a:t> J. Khoury, MD</a:t>
            </a:r>
          </a:p>
          <a:p>
            <a:r>
              <a:rPr lang="en-US" dirty="0"/>
              <a:t>Cardiology, PGY-4</a:t>
            </a:r>
          </a:p>
        </p:txBody>
      </p:sp>
    </p:spTree>
    <p:extLst>
      <p:ext uri="{BB962C8B-B14F-4D97-AF65-F5344CB8AC3E}">
        <p14:creationId xmlns:p14="http://schemas.microsoft.com/office/powerpoint/2010/main" val="424259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57FB-A1A8-8843-88A8-967109D846FF}"/>
              </a:ext>
            </a:extLst>
          </p:cNvPr>
          <p:cNvSpPr>
            <a:spLocks noGrp="1"/>
          </p:cNvSpPr>
          <p:nvPr>
            <p:ph type="title"/>
          </p:nvPr>
        </p:nvSpPr>
        <p:spPr/>
        <p:txBody>
          <a:bodyPr/>
          <a:lstStyle/>
          <a:p>
            <a:r>
              <a:rPr lang="en-US" dirty="0"/>
              <a:t>Acute management – unstable patient</a:t>
            </a:r>
          </a:p>
        </p:txBody>
      </p:sp>
      <p:sp>
        <p:nvSpPr>
          <p:cNvPr id="3" name="Content Placeholder 2">
            <a:extLst>
              <a:ext uri="{FF2B5EF4-FFF2-40B4-BE49-F238E27FC236}">
                <a16:creationId xmlns:a16="http://schemas.microsoft.com/office/drawing/2014/main" id="{24FDF190-7E9C-484C-8AD8-2AB1A7B2DC86}"/>
              </a:ext>
            </a:extLst>
          </p:cNvPr>
          <p:cNvSpPr>
            <a:spLocks noGrp="1"/>
          </p:cNvSpPr>
          <p:nvPr>
            <p:ph idx="1"/>
          </p:nvPr>
        </p:nvSpPr>
        <p:spPr/>
        <p:txBody>
          <a:bodyPr/>
          <a:lstStyle/>
          <a:p>
            <a:r>
              <a:rPr lang="en-US" dirty="0"/>
              <a:t>What is unstable?</a:t>
            </a:r>
          </a:p>
          <a:p>
            <a:pPr lvl="1"/>
            <a:r>
              <a:rPr lang="en-US" dirty="0"/>
              <a:t>Acute hypotension (SBP &lt; 90 mmHg or SBP decreased &gt; 30 mmHg)</a:t>
            </a:r>
          </a:p>
          <a:p>
            <a:pPr lvl="1"/>
            <a:r>
              <a:rPr lang="en-US" dirty="0"/>
              <a:t>Acute myocardial infarction</a:t>
            </a:r>
          </a:p>
          <a:p>
            <a:pPr lvl="1"/>
            <a:r>
              <a:rPr lang="en-US" dirty="0"/>
              <a:t>Decompensated heart failure</a:t>
            </a:r>
          </a:p>
          <a:p>
            <a:pPr lvl="1"/>
            <a:r>
              <a:rPr lang="en-US" dirty="0"/>
              <a:t>End organ hypoperfusion (chest pain, AMS, and SOB)</a:t>
            </a:r>
          </a:p>
          <a:p>
            <a:r>
              <a:rPr lang="en-US" dirty="0"/>
              <a:t>The above are indications for </a:t>
            </a:r>
            <a:r>
              <a:rPr lang="en-US" b="1" i="1" u="sng" dirty="0"/>
              <a:t>urgent cardioversion</a:t>
            </a:r>
          </a:p>
        </p:txBody>
      </p:sp>
    </p:spTree>
    <p:extLst>
      <p:ext uri="{BB962C8B-B14F-4D97-AF65-F5344CB8AC3E}">
        <p14:creationId xmlns:p14="http://schemas.microsoft.com/office/powerpoint/2010/main" val="443886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23495-CB7E-2644-9800-F2D59F0BA234}"/>
              </a:ext>
            </a:extLst>
          </p:cNvPr>
          <p:cNvSpPr>
            <a:spLocks noGrp="1"/>
          </p:cNvSpPr>
          <p:nvPr>
            <p:ph type="title"/>
          </p:nvPr>
        </p:nvSpPr>
        <p:spPr/>
        <p:txBody>
          <a:bodyPr/>
          <a:lstStyle/>
          <a:p>
            <a:r>
              <a:rPr lang="en-US" dirty="0"/>
              <a:t>Acute management – cardioversion and anticoagulation</a:t>
            </a:r>
          </a:p>
        </p:txBody>
      </p:sp>
      <p:sp>
        <p:nvSpPr>
          <p:cNvPr id="3" name="Content Placeholder 2">
            <a:extLst>
              <a:ext uri="{FF2B5EF4-FFF2-40B4-BE49-F238E27FC236}">
                <a16:creationId xmlns:a16="http://schemas.microsoft.com/office/drawing/2014/main" id="{B87F60D1-E41D-BE4C-8E56-C7A79EF7F2EA}"/>
              </a:ext>
            </a:extLst>
          </p:cNvPr>
          <p:cNvSpPr>
            <a:spLocks noGrp="1"/>
          </p:cNvSpPr>
          <p:nvPr>
            <p:ph idx="1"/>
          </p:nvPr>
        </p:nvSpPr>
        <p:spPr/>
        <p:txBody>
          <a:bodyPr/>
          <a:lstStyle/>
          <a:p>
            <a:r>
              <a:rPr lang="en-US" dirty="0"/>
              <a:t>Stable patients – not undergoing urgent cardioversion – no need for IV anticoagulation</a:t>
            </a:r>
          </a:p>
          <a:p>
            <a:r>
              <a:rPr lang="en-US" dirty="0"/>
              <a:t>If cardioversion is planned:</a:t>
            </a:r>
          </a:p>
          <a:p>
            <a:pPr lvl="1"/>
            <a:r>
              <a:rPr lang="en-US" dirty="0"/>
              <a:t>Duration of AF &lt; 48 hours, low risk of thromboembolism</a:t>
            </a:r>
          </a:p>
          <a:p>
            <a:pPr lvl="1"/>
            <a:r>
              <a:rPr lang="en-US" dirty="0"/>
              <a:t>Anticoagulation for at least 3 weeks prior to procedure</a:t>
            </a:r>
          </a:p>
          <a:p>
            <a:pPr lvl="1"/>
            <a:r>
              <a:rPr lang="en-US" dirty="0"/>
              <a:t>If above are uncertain, TEE to ensure no LAA thrombus</a:t>
            </a:r>
          </a:p>
          <a:p>
            <a:r>
              <a:rPr lang="en-US" dirty="0"/>
              <a:t>Post-cardioversion -&gt; at least 4 weeks of anticoagulation</a:t>
            </a:r>
          </a:p>
        </p:txBody>
      </p:sp>
    </p:spTree>
    <p:extLst>
      <p:ext uri="{BB962C8B-B14F-4D97-AF65-F5344CB8AC3E}">
        <p14:creationId xmlns:p14="http://schemas.microsoft.com/office/powerpoint/2010/main" val="151989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4FA49A-B19D-5648-8623-13EA0979D716}"/>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AF with RVR – Approach</a:t>
            </a:r>
          </a:p>
        </p:txBody>
      </p:sp>
      <p:pic>
        <p:nvPicPr>
          <p:cNvPr id="4" name="Picture 3" descr="Diagram&#10;&#10;Description automatically generated">
            <a:extLst>
              <a:ext uri="{FF2B5EF4-FFF2-40B4-BE49-F238E27FC236}">
                <a16:creationId xmlns:a16="http://schemas.microsoft.com/office/drawing/2014/main" id="{6C4D260E-8CEA-D448-8879-74733C3228CE}"/>
              </a:ext>
            </a:extLst>
          </p:cNvPr>
          <p:cNvPicPr/>
          <p:nvPr/>
        </p:nvPicPr>
        <p:blipFill>
          <a:blip r:embed="rId2"/>
          <a:stretch>
            <a:fillRect/>
          </a:stretch>
        </p:blipFill>
        <p:spPr>
          <a:xfrm>
            <a:off x="2048743" y="1845426"/>
            <a:ext cx="8091460" cy="4450303"/>
          </a:xfrm>
          <a:prstGeom prst="rect">
            <a:avLst/>
          </a:prstGeom>
        </p:spPr>
      </p:pic>
    </p:spTree>
    <p:extLst>
      <p:ext uri="{BB962C8B-B14F-4D97-AF65-F5344CB8AC3E}">
        <p14:creationId xmlns:p14="http://schemas.microsoft.com/office/powerpoint/2010/main" val="193086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1DDD99-09C1-DD4E-84A4-2CA7B35637AD}"/>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AF with RVR – medications</a:t>
            </a:r>
          </a:p>
        </p:txBody>
      </p:sp>
      <p:graphicFrame>
        <p:nvGraphicFramePr>
          <p:cNvPr id="4" name="Table 3">
            <a:extLst>
              <a:ext uri="{FF2B5EF4-FFF2-40B4-BE49-F238E27FC236}">
                <a16:creationId xmlns:a16="http://schemas.microsoft.com/office/drawing/2014/main" id="{BC749034-CD37-BE47-B28D-0C65466FAEA2}"/>
              </a:ext>
            </a:extLst>
          </p:cNvPr>
          <p:cNvGraphicFramePr>
            <a:graphicFrameLocks noGrp="1"/>
          </p:cNvGraphicFramePr>
          <p:nvPr>
            <p:extLst>
              <p:ext uri="{D42A27DB-BD31-4B8C-83A1-F6EECF244321}">
                <p14:modId xmlns:p14="http://schemas.microsoft.com/office/powerpoint/2010/main" val="3046442257"/>
              </p:ext>
            </p:extLst>
          </p:nvPr>
        </p:nvGraphicFramePr>
        <p:xfrm>
          <a:off x="838200" y="2071235"/>
          <a:ext cx="10512550" cy="4179933"/>
        </p:xfrm>
        <a:graphic>
          <a:graphicData uri="http://schemas.openxmlformats.org/drawingml/2006/table">
            <a:tbl>
              <a:tblPr firstRow="1" firstCol="1" bandRow="1">
                <a:tableStyleId>{5C22544A-7EE6-4342-B048-85BDC9FD1C3A}</a:tableStyleId>
              </a:tblPr>
              <a:tblGrid>
                <a:gridCol w="1249554">
                  <a:extLst>
                    <a:ext uri="{9D8B030D-6E8A-4147-A177-3AD203B41FA5}">
                      <a16:colId xmlns:a16="http://schemas.microsoft.com/office/drawing/2014/main" val="310738023"/>
                    </a:ext>
                  </a:extLst>
                </a:gridCol>
                <a:gridCol w="1640768">
                  <a:extLst>
                    <a:ext uri="{9D8B030D-6E8A-4147-A177-3AD203B41FA5}">
                      <a16:colId xmlns:a16="http://schemas.microsoft.com/office/drawing/2014/main" val="1199878745"/>
                    </a:ext>
                  </a:extLst>
                </a:gridCol>
                <a:gridCol w="1873624">
                  <a:extLst>
                    <a:ext uri="{9D8B030D-6E8A-4147-A177-3AD203B41FA5}">
                      <a16:colId xmlns:a16="http://schemas.microsoft.com/office/drawing/2014/main" val="1815900034"/>
                    </a:ext>
                  </a:extLst>
                </a:gridCol>
                <a:gridCol w="1896771">
                  <a:extLst>
                    <a:ext uri="{9D8B030D-6E8A-4147-A177-3AD203B41FA5}">
                      <a16:colId xmlns:a16="http://schemas.microsoft.com/office/drawing/2014/main" val="88947251"/>
                    </a:ext>
                  </a:extLst>
                </a:gridCol>
                <a:gridCol w="1677549">
                  <a:extLst>
                    <a:ext uri="{9D8B030D-6E8A-4147-A177-3AD203B41FA5}">
                      <a16:colId xmlns:a16="http://schemas.microsoft.com/office/drawing/2014/main" val="2882205984"/>
                    </a:ext>
                  </a:extLst>
                </a:gridCol>
                <a:gridCol w="2174284">
                  <a:extLst>
                    <a:ext uri="{9D8B030D-6E8A-4147-A177-3AD203B41FA5}">
                      <a16:colId xmlns:a16="http://schemas.microsoft.com/office/drawing/2014/main" val="2124530479"/>
                    </a:ext>
                  </a:extLst>
                </a:gridCol>
              </a:tblGrid>
              <a:tr h="222040">
                <a:tc gridSpan="6">
                  <a:txBody>
                    <a:bodyPr/>
                    <a:lstStyle/>
                    <a:p>
                      <a:pPr marL="0" marR="0" algn="ctr">
                        <a:spcBef>
                          <a:spcPts val="0"/>
                        </a:spcBef>
                        <a:spcAft>
                          <a:spcPts val="0"/>
                        </a:spcAft>
                      </a:pPr>
                      <a:r>
                        <a:rPr lang="en-US" sz="1400">
                          <a:effectLst/>
                        </a:rPr>
                        <a:t>Medication table for AF with RVR</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387" marR="69387"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43074970"/>
                  </a:ext>
                </a:extLst>
              </a:tr>
              <a:tr h="222040">
                <a:tc>
                  <a:txBody>
                    <a:bodyPr/>
                    <a:lstStyle/>
                    <a:p>
                      <a:pPr marL="0" marR="0">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387" marR="69387" marT="0" marB="0"/>
                </a:tc>
                <a:tc>
                  <a:txBody>
                    <a:bodyPr/>
                    <a:lstStyle/>
                    <a:p>
                      <a:pPr marL="0" marR="0">
                        <a:spcBef>
                          <a:spcPts val="0"/>
                        </a:spcBef>
                        <a:spcAft>
                          <a:spcPts val="0"/>
                        </a:spcAft>
                      </a:pPr>
                      <a:r>
                        <a:rPr lang="en-US" sz="1400">
                          <a:effectLst/>
                        </a:rPr>
                        <a:t>Medication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387" marR="69387" marT="0" marB="0"/>
                </a:tc>
                <a:tc>
                  <a:txBody>
                    <a:bodyPr/>
                    <a:lstStyle/>
                    <a:p>
                      <a:pPr marL="0" marR="0">
                        <a:spcBef>
                          <a:spcPts val="0"/>
                        </a:spcBef>
                        <a:spcAft>
                          <a:spcPts val="0"/>
                        </a:spcAft>
                      </a:pPr>
                      <a:r>
                        <a:rPr lang="en-US" sz="1400">
                          <a:effectLst/>
                        </a:rPr>
                        <a:t>MOA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387" marR="69387" marT="0" marB="0"/>
                </a:tc>
                <a:tc>
                  <a:txBody>
                    <a:bodyPr/>
                    <a:lstStyle/>
                    <a:p>
                      <a:pPr marL="0" marR="0">
                        <a:spcBef>
                          <a:spcPts val="0"/>
                        </a:spcBef>
                        <a:spcAft>
                          <a:spcPts val="0"/>
                        </a:spcAft>
                      </a:pPr>
                      <a:r>
                        <a:rPr lang="en-US" sz="1400">
                          <a:effectLst/>
                        </a:rPr>
                        <a:t>Dosing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387" marR="69387" marT="0" marB="0"/>
                </a:tc>
                <a:tc>
                  <a:txBody>
                    <a:bodyPr/>
                    <a:lstStyle/>
                    <a:p>
                      <a:pPr marL="0" marR="0">
                        <a:spcBef>
                          <a:spcPts val="0"/>
                        </a:spcBef>
                        <a:spcAft>
                          <a:spcPts val="0"/>
                        </a:spcAft>
                      </a:pPr>
                      <a:r>
                        <a:rPr lang="en-US" sz="1400">
                          <a:effectLst/>
                        </a:rPr>
                        <a:t>BP Effect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387" marR="69387" marT="0" marB="0"/>
                </a:tc>
                <a:tc>
                  <a:txBody>
                    <a:bodyPr/>
                    <a:lstStyle/>
                    <a:p>
                      <a:pPr marL="0" marR="0">
                        <a:spcBef>
                          <a:spcPts val="0"/>
                        </a:spcBef>
                        <a:spcAft>
                          <a:spcPts val="0"/>
                        </a:spcAft>
                      </a:pPr>
                      <a:r>
                        <a:rPr lang="en-US" sz="1400">
                          <a:effectLst/>
                        </a:rPr>
                        <a:t>Caution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387" marR="69387" marT="0" marB="0"/>
                </a:tc>
                <a:extLst>
                  <a:ext uri="{0D108BD9-81ED-4DB2-BD59-A6C34878D82A}">
                    <a16:rowId xmlns:a16="http://schemas.microsoft.com/office/drawing/2014/main" val="1741085584"/>
                  </a:ext>
                </a:extLst>
              </a:tr>
              <a:tr h="962173">
                <a:tc rowSpan="2">
                  <a:txBody>
                    <a:bodyPr/>
                    <a:lstStyle/>
                    <a:p>
                      <a:pPr marL="0" marR="0">
                        <a:spcBef>
                          <a:spcPts val="0"/>
                        </a:spcBef>
                        <a:spcAft>
                          <a:spcPts val="0"/>
                        </a:spcAft>
                      </a:pPr>
                      <a:r>
                        <a:rPr lang="en-US" sz="1400">
                          <a:effectLst/>
                        </a:rPr>
                        <a:t>First Line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387" marR="69387" marT="0" marB="0"/>
                </a:tc>
                <a:tc>
                  <a:txBody>
                    <a:bodyPr/>
                    <a:lstStyle/>
                    <a:p>
                      <a:pPr marL="0" marR="0">
                        <a:spcBef>
                          <a:spcPts val="0"/>
                        </a:spcBef>
                        <a:spcAft>
                          <a:spcPts val="0"/>
                        </a:spcAft>
                      </a:pPr>
                      <a:r>
                        <a:rPr lang="en-US" sz="1400">
                          <a:effectLst/>
                        </a:rPr>
                        <a:t>Metoprolol Tartrate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387" marR="69387" marT="0" marB="0"/>
                </a:tc>
                <a:tc>
                  <a:txBody>
                    <a:bodyPr/>
                    <a:lstStyle/>
                    <a:p>
                      <a:pPr marL="0" marR="0">
                        <a:spcBef>
                          <a:spcPts val="0"/>
                        </a:spcBef>
                        <a:spcAft>
                          <a:spcPts val="0"/>
                        </a:spcAft>
                      </a:pPr>
                      <a:r>
                        <a:rPr lang="en-US" sz="1400">
                          <a:effectLst/>
                        </a:rPr>
                        <a:t>Beta blockers. Inhibit AV node and are negative inotropes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387" marR="69387" marT="0" marB="0"/>
                </a:tc>
                <a:tc>
                  <a:txBody>
                    <a:bodyPr/>
                    <a:lstStyle/>
                    <a:p>
                      <a:pPr marL="0" marR="0">
                        <a:spcBef>
                          <a:spcPts val="0"/>
                        </a:spcBef>
                        <a:spcAft>
                          <a:spcPts val="0"/>
                        </a:spcAft>
                      </a:pPr>
                      <a:r>
                        <a:rPr lang="en-US" sz="1400" dirty="0">
                          <a:effectLst/>
                        </a:rPr>
                        <a:t>IV – 2.5-5 mg q 5 mins (max 15 mg)</a:t>
                      </a:r>
                    </a:p>
                    <a:p>
                      <a:pPr marL="0" marR="0">
                        <a:spcBef>
                          <a:spcPts val="0"/>
                        </a:spcBef>
                        <a:spcAft>
                          <a:spcPts val="0"/>
                        </a:spcAft>
                      </a:pPr>
                      <a:r>
                        <a:rPr lang="en-US" sz="1400" dirty="0">
                          <a:effectLst/>
                        </a:rPr>
                        <a:t>PO – 12.5-37.5 mg PO q 6 </a:t>
                      </a:r>
                      <a:r>
                        <a:rPr lang="en-US" sz="1400" dirty="0" err="1">
                          <a:effectLst/>
                        </a:rPr>
                        <a:t>hrs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387" marR="69387" marT="0" marB="0"/>
                </a:tc>
                <a:tc>
                  <a:txBody>
                    <a:bodyPr/>
                    <a:lstStyle/>
                    <a:p>
                      <a:pPr marL="0" marR="0">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387" marR="69387" marT="0" marB="0"/>
                </a:tc>
                <a:tc>
                  <a:txBody>
                    <a:bodyPr/>
                    <a:lstStyle/>
                    <a:p>
                      <a:pPr marL="0" marR="0">
                        <a:spcBef>
                          <a:spcPts val="0"/>
                        </a:spcBef>
                        <a:spcAft>
                          <a:spcPts val="0"/>
                        </a:spcAft>
                      </a:pPr>
                      <a:r>
                        <a:rPr lang="en-US" sz="1400" dirty="0">
                          <a:effectLst/>
                        </a:rPr>
                        <a:t>Decompensated HF or Sepsis</a:t>
                      </a:r>
                    </a:p>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**may be used acutely in low EF without clinical HF</a:t>
                      </a:r>
                    </a:p>
                  </a:txBody>
                  <a:tcPr marL="69387" marR="69387" marT="0" marB="0"/>
                </a:tc>
                <a:extLst>
                  <a:ext uri="{0D108BD9-81ED-4DB2-BD59-A6C34878D82A}">
                    <a16:rowId xmlns:a16="http://schemas.microsoft.com/office/drawing/2014/main" val="1227917727"/>
                  </a:ext>
                </a:extLst>
              </a:tr>
              <a:tr h="592106">
                <a:tc vMerge="1">
                  <a:txBody>
                    <a:bodyPr/>
                    <a:lstStyle/>
                    <a:p>
                      <a:endParaRPr lang="en-US"/>
                    </a:p>
                  </a:txBody>
                  <a:tcPr/>
                </a:tc>
                <a:tc>
                  <a:txBody>
                    <a:bodyPr/>
                    <a:lstStyle/>
                    <a:p>
                      <a:pPr marL="0" marR="0">
                        <a:spcBef>
                          <a:spcPts val="0"/>
                        </a:spcBef>
                        <a:spcAft>
                          <a:spcPts val="0"/>
                        </a:spcAft>
                      </a:pPr>
                      <a:r>
                        <a:rPr lang="en-US" sz="1400">
                          <a:effectLst/>
                        </a:rPr>
                        <a:t>Diltiazem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387" marR="69387" marT="0" marB="0"/>
                </a:tc>
                <a:tc>
                  <a:txBody>
                    <a:bodyPr/>
                    <a:lstStyle/>
                    <a:p>
                      <a:pPr marL="0" marR="0">
                        <a:spcBef>
                          <a:spcPts val="0"/>
                        </a:spcBef>
                        <a:spcAft>
                          <a:spcPts val="0"/>
                        </a:spcAft>
                      </a:pPr>
                      <a:r>
                        <a:rPr lang="en-US" sz="1400">
                          <a:effectLst/>
                        </a:rPr>
                        <a:t>Calcium channel blocker, non-DHP. Inhibit AV node. Negative inotrope.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387" marR="69387" marT="0" marB="0"/>
                </a:tc>
                <a:tc>
                  <a:txBody>
                    <a:bodyPr/>
                    <a:lstStyle/>
                    <a:p>
                      <a:pPr marL="0" marR="0">
                        <a:spcBef>
                          <a:spcPts val="0"/>
                        </a:spcBef>
                        <a:spcAft>
                          <a:spcPts val="0"/>
                        </a:spcAft>
                      </a:pPr>
                      <a:r>
                        <a:rPr lang="en-US" sz="1400">
                          <a:effectLst/>
                        </a:rPr>
                        <a:t>IV – 10-20 mg followed by gtt 5-15 mg/hr</a:t>
                      </a:r>
                    </a:p>
                    <a:p>
                      <a:pPr marL="0" marR="0">
                        <a:spcBef>
                          <a:spcPts val="0"/>
                        </a:spcBef>
                        <a:spcAft>
                          <a:spcPts val="0"/>
                        </a:spcAft>
                      </a:pPr>
                      <a:r>
                        <a:rPr lang="en-US" sz="1400">
                          <a:effectLst/>
                        </a:rPr>
                        <a:t>PO – 30-90mg q 6 hrs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387" marR="69387" marT="0" marB="0"/>
                </a:tc>
                <a:tc>
                  <a:txBody>
                    <a:bodyPr/>
                    <a:lstStyle/>
                    <a:p>
                      <a:pPr marL="0" marR="0">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387" marR="69387" marT="0" marB="0"/>
                </a:tc>
                <a:tc>
                  <a:txBody>
                    <a:bodyPr/>
                    <a:lstStyle/>
                    <a:p>
                      <a:pPr marL="0" marR="0">
                        <a:spcBef>
                          <a:spcPts val="0"/>
                        </a:spcBef>
                        <a:spcAft>
                          <a:spcPts val="0"/>
                        </a:spcAft>
                      </a:pPr>
                      <a:r>
                        <a:rPr lang="en-US" sz="1400" dirty="0">
                          <a:effectLst/>
                        </a:rPr>
                        <a:t>Decompensated HF, Hx of </a:t>
                      </a:r>
                      <a:r>
                        <a:rPr lang="en-US" sz="1400" dirty="0" err="1">
                          <a:effectLst/>
                        </a:rPr>
                        <a:t>HFrEF</a:t>
                      </a:r>
                      <a:r>
                        <a:rPr lang="en-US" sz="1400" dirty="0">
                          <a:effectLst/>
                        </a:rPr>
                        <a:t>, or Sepsis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387" marR="69387" marT="0" marB="0"/>
                </a:tc>
                <a:extLst>
                  <a:ext uri="{0D108BD9-81ED-4DB2-BD59-A6C34878D82A}">
                    <a16:rowId xmlns:a16="http://schemas.microsoft.com/office/drawing/2014/main" val="4044459274"/>
                  </a:ext>
                </a:extLst>
              </a:tr>
              <a:tr h="777140">
                <a:tc rowSpan="2">
                  <a:txBody>
                    <a:bodyPr/>
                    <a:lstStyle/>
                    <a:p>
                      <a:pPr marL="0" marR="0">
                        <a:spcBef>
                          <a:spcPts val="0"/>
                        </a:spcBef>
                        <a:spcAft>
                          <a:spcPts val="0"/>
                        </a:spcAft>
                      </a:pPr>
                      <a:r>
                        <a:rPr lang="en-US" sz="1400" dirty="0">
                          <a:effectLst/>
                        </a:rPr>
                        <a:t>Second Line</a:t>
                      </a:r>
                    </a:p>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**decomp HF or borderline BP</a:t>
                      </a:r>
                    </a:p>
                  </a:txBody>
                  <a:tcPr marL="69387" marR="69387" marT="0" marB="0"/>
                </a:tc>
                <a:tc>
                  <a:txBody>
                    <a:bodyPr/>
                    <a:lstStyle/>
                    <a:p>
                      <a:pPr marL="0" marR="0">
                        <a:spcBef>
                          <a:spcPts val="0"/>
                        </a:spcBef>
                        <a:spcAft>
                          <a:spcPts val="0"/>
                        </a:spcAft>
                      </a:pPr>
                      <a:r>
                        <a:rPr lang="en-US" sz="1400">
                          <a:effectLst/>
                        </a:rPr>
                        <a:t>Digoxin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387" marR="69387" marT="0" marB="0"/>
                </a:tc>
                <a:tc>
                  <a:txBody>
                    <a:bodyPr/>
                    <a:lstStyle/>
                    <a:p>
                      <a:pPr marL="0" marR="0">
                        <a:spcBef>
                          <a:spcPts val="0"/>
                        </a:spcBef>
                        <a:spcAft>
                          <a:spcPts val="0"/>
                        </a:spcAft>
                      </a:pPr>
                      <a:r>
                        <a:rPr lang="en-US" sz="1400">
                          <a:effectLst/>
                        </a:rPr>
                        <a:t>Na/K ATPase inhibition. Blocks AV node and is a positive inotrope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387" marR="69387" marT="0" marB="0"/>
                </a:tc>
                <a:tc>
                  <a:txBody>
                    <a:bodyPr/>
                    <a:lstStyle/>
                    <a:p>
                      <a:pPr marL="0" marR="0">
                        <a:spcBef>
                          <a:spcPts val="0"/>
                        </a:spcBef>
                        <a:spcAft>
                          <a:spcPts val="0"/>
                        </a:spcAft>
                      </a:pPr>
                      <a:r>
                        <a:rPr lang="en-US" sz="1400" dirty="0">
                          <a:effectLst/>
                        </a:rPr>
                        <a:t>IV – Loading dose 0.25 – 0.5 mg IV push, 0.25 mg q 6 </a:t>
                      </a:r>
                      <a:r>
                        <a:rPr lang="en-US" sz="1400" dirty="0" err="1">
                          <a:effectLst/>
                        </a:rPr>
                        <a:t>hrs</a:t>
                      </a:r>
                      <a:r>
                        <a:rPr lang="en-US" sz="1400" dirty="0">
                          <a:effectLst/>
                        </a:rPr>
                        <a:t> (must be renally dosed) then 0.125 – 0.25 mg per day</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387" marR="69387" marT="0" marB="0"/>
                </a:tc>
                <a:tc>
                  <a:txBody>
                    <a:bodyPr/>
                    <a:lstStyle/>
                    <a:p>
                      <a:pPr marL="0" marR="0">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387" marR="69387" marT="0" marB="0"/>
                </a:tc>
                <a:tc>
                  <a:txBody>
                    <a:bodyPr/>
                    <a:lstStyle/>
                    <a:p>
                      <a:pPr marL="0" marR="0">
                        <a:spcBef>
                          <a:spcPts val="0"/>
                        </a:spcBef>
                        <a:spcAft>
                          <a:spcPts val="0"/>
                        </a:spcAft>
                      </a:pPr>
                      <a:r>
                        <a:rPr lang="en-US" sz="1400">
                          <a:effectLst/>
                        </a:rPr>
                        <a:t>Renal failure, HypoK/HypoMg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387" marR="69387" marT="0" marB="0"/>
                </a:tc>
                <a:extLst>
                  <a:ext uri="{0D108BD9-81ED-4DB2-BD59-A6C34878D82A}">
                    <a16:rowId xmlns:a16="http://schemas.microsoft.com/office/drawing/2014/main" val="2902994443"/>
                  </a:ext>
                </a:extLst>
              </a:tr>
              <a:tr h="777140">
                <a:tc vMerge="1">
                  <a:txBody>
                    <a:bodyPr/>
                    <a:lstStyle/>
                    <a:p>
                      <a:endParaRPr lang="en-US"/>
                    </a:p>
                  </a:txBody>
                  <a:tcPr/>
                </a:tc>
                <a:tc>
                  <a:txBody>
                    <a:bodyPr/>
                    <a:lstStyle/>
                    <a:p>
                      <a:pPr marL="0" marR="0">
                        <a:spcBef>
                          <a:spcPts val="0"/>
                        </a:spcBef>
                        <a:spcAft>
                          <a:spcPts val="0"/>
                        </a:spcAft>
                      </a:pPr>
                      <a:r>
                        <a:rPr lang="en-US" sz="1400">
                          <a:effectLst/>
                        </a:rPr>
                        <a:t>Amiodarone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387" marR="69387" marT="0" marB="0"/>
                </a:tc>
                <a:tc>
                  <a:txBody>
                    <a:bodyPr/>
                    <a:lstStyle/>
                    <a:p>
                      <a:pPr marL="0" marR="0">
                        <a:spcBef>
                          <a:spcPts val="0"/>
                        </a:spcBef>
                        <a:spcAft>
                          <a:spcPts val="0"/>
                        </a:spcAft>
                      </a:pPr>
                      <a:r>
                        <a:rPr lang="en-US" sz="1400">
                          <a:effectLst/>
                        </a:rPr>
                        <a:t>Class III antiarrhythmic. Inhibits AV node.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387" marR="69387" marT="0" marB="0"/>
                </a:tc>
                <a:tc>
                  <a:txBody>
                    <a:bodyPr/>
                    <a:lstStyle/>
                    <a:p>
                      <a:pPr marL="0" marR="0">
                        <a:spcBef>
                          <a:spcPts val="0"/>
                        </a:spcBef>
                        <a:spcAft>
                          <a:spcPts val="0"/>
                        </a:spcAft>
                      </a:pPr>
                      <a:r>
                        <a:rPr lang="en-US" sz="1400">
                          <a:effectLst/>
                        </a:rPr>
                        <a:t>IV – 150 mg IV push and gtt per protocol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387" marR="69387" marT="0" marB="0"/>
                </a:tc>
                <a:tc>
                  <a:txBody>
                    <a:bodyPr/>
                    <a:lstStyle/>
                    <a:p>
                      <a:pPr marL="0" marR="0">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387" marR="69387" marT="0" marB="0"/>
                </a:tc>
                <a:tc>
                  <a:txBody>
                    <a:bodyPr/>
                    <a:lstStyle/>
                    <a:p>
                      <a:pPr marL="0" marR="0">
                        <a:spcBef>
                          <a:spcPts val="0"/>
                        </a:spcBef>
                        <a:spcAft>
                          <a:spcPts val="0"/>
                        </a:spcAft>
                      </a:pPr>
                      <a:r>
                        <a:rPr lang="en-US" sz="1400" dirty="0">
                          <a:effectLst/>
                        </a:rPr>
                        <a:t>Long-standing persistent/Persistent  A. Fib due to toxicity (liver, thyroid, lung)</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387" marR="69387" marT="0" marB="0"/>
                </a:tc>
                <a:extLst>
                  <a:ext uri="{0D108BD9-81ED-4DB2-BD59-A6C34878D82A}">
                    <a16:rowId xmlns:a16="http://schemas.microsoft.com/office/drawing/2014/main" val="2670496944"/>
                  </a:ext>
                </a:extLst>
              </a:tr>
            </a:tbl>
          </a:graphicData>
        </a:graphic>
      </p:graphicFrame>
    </p:spTree>
    <p:extLst>
      <p:ext uri="{BB962C8B-B14F-4D97-AF65-F5344CB8AC3E}">
        <p14:creationId xmlns:p14="http://schemas.microsoft.com/office/powerpoint/2010/main" val="126368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BA6E52-0541-9F4F-BDD6-0BC89A499B1D}"/>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AF with RVR - medications</a:t>
            </a:r>
          </a:p>
        </p:txBody>
      </p:sp>
      <p:graphicFrame>
        <p:nvGraphicFramePr>
          <p:cNvPr id="4" name="Table 3">
            <a:extLst>
              <a:ext uri="{FF2B5EF4-FFF2-40B4-BE49-F238E27FC236}">
                <a16:creationId xmlns:a16="http://schemas.microsoft.com/office/drawing/2014/main" id="{844EB125-E226-1B41-9AAB-FE3827BEBA30}"/>
              </a:ext>
            </a:extLst>
          </p:cNvPr>
          <p:cNvGraphicFramePr>
            <a:graphicFrameLocks noGrp="1"/>
          </p:cNvGraphicFramePr>
          <p:nvPr>
            <p:extLst>
              <p:ext uri="{D42A27DB-BD31-4B8C-83A1-F6EECF244321}">
                <p14:modId xmlns:p14="http://schemas.microsoft.com/office/powerpoint/2010/main" val="2708254360"/>
              </p:ext>
            </p:extLst>
          </p:nvPr>
        </p:nvGraphicFramePr>
        <p:xfrm>
          <a:off x="838200" y="2479183"/>
          <a:ext cx="10512550" cy="3182790"/>
        </p:xfrm>
        <a:graphic>
          <a:graphicData uri="http://schemas.openxmlformats.org/drawingml/2006/table">
            <a:tbl>
              <a:tblPr firstRow="1" firstCol="1" bandRow="1">
                <a:tableStyleId>{5C22544A-7EE6-4342-B048-85BDC9FD1C3A}</a:tableStyleId>
              </a:tblPr>
              <a:tblGrid>
                <a:gridCol w="1740636">
                  <a:extLst>
                    <a:ext uri="{9D8B030D-6E8A-4147-A177-3AD203B41FA5}">
                      <a16:colId xmlns:a16="http://schemas.microsoft.com/office/drawing/2014/main" val="1308403461"/>
                    </a:ext>
                  </a:extLst>
                </a:gridCol>
                <a:gridCol w="1983859">
                  <a:extLst>
                    <a:ext uri="{9D8B030D-6E8A-4147-A177-3AD203B41FA5}">
                      <a16:colId xmlns:a16="http://schemas.microsoft.com/office/drawing/2014/main" val="307793165"/>
                    </a:ext>
                  </a:extLst>
                </a:gridCol>
                <a:gridCol w="3150293">
                  <a:extLst>
                    <a:ext uri="{9D8B030D-6E8A-4147-A177-3AD203B41FA5}">
                      <a16:colId xmlns:a16="http://schemas.microsoft.com/office/drawing/2014/main" val="3243846947"/>
                    </a:ext>
                  </a:extLst>
                </a:gridCol>
                <a:gridCol w="1263702">
                  <a:extLst>
                    <a:ext uri="{9D8B030D-6E8A-4147-A177-3AD203B41FA5}">
                      <a16:colId xmlns:a16="http://schemas.microsoft.com/office/drawing/2014/main" val="3354039886"/>
                    </a:ext>
                  </a:extLst>
                </a:gridCol>
                <a:gridCol w="2374060">
                  <a:extLst>
                    <a:ext uri="{9D8B030D-6E8A-4147-A177-3AD203B41FA5}">
                      <a16:colId xmlns:a16="http://schemas.microsoft.com/office/drawing/2014/main" val="1145532446"/>
                    </a:ext>
                  </a:extLst>
                </a:gridCol>
              </a:tblGrid>
              <a:tr h="241731">
                <a:tc gridSpan="5">
                  <a:txBody>
                    <a:bodyPr/>
                    <a:lstStyle/>
                    <a:p>
                      <a:pPr marL="0" marR="0" algn="ctr">
                        <a:spcBef>
                          <a:spcPts val="0"/>
                        </a:spcBef>
                        <a:spcAft>
                          <a:spcPts val="0"/>
                        </a:spcAft>
                      </a:pPr>
                      <a:r>
                        <a:rPr lang="en-US" sz="1300">
                          <a:effectLst/>
                        </a:rPr>
                        <a:t>Other medications for AF with RVR</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610" marR="7461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3402672"/>
                  </a:ext>
                </a:extLst>
              </a:tr>
              <a:tr h="241731">
                <a:tc>
                  <a:txBody>
                    <a:bodyPr/>
                    <a:lstStyle/>
                    <a:p>
                      <a:pPr marL="0" marR="0">
                        <a:spcBef>
                          <a:spcPts val="0"/>
                        </a:spcBef>
                        <a:spcAft>
                          <a:spcPts val="0"/>
                        </a:spcAft>
                      </a:pPr>
                      <a:r>
                        <a:rPr lang="en-US" sz="1300">
                          <a:effectLst/>
                        </a:rPr>
                        <a:t>Medications</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610" marR="74610" marT="0" marB="0"/>
                </a:tc>
                <a:tc>
                  <a:txBody>
                    <a:bodyPr/>
                    <a:lstStyle/>
                    <a:p>
                      <a:pPr marL="0" marR="0">
                        <a:spcBef>
                          <a:spcPts val="0"/>
                        </a:spcBef>
                        <a:spcAft>
                          <a:spcPts val="0"/>
                        </a:spcAft>
                      </a:pPr>
                      <a:r>
                        <a:rPr lang="en-US" sz="1300">
                          <a:effectLst/>
                        </a:rPr>
                        <a:t>MOA</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610" marR="74610" marT="0" marB="0"/>
                </a:tc>
                <a:tc>
                  <a:txBody>
                    <a:bodyPr/>
                    <a:lstStyle/>
                    <a:p>
                      <a:pPr marL="0" marR="0">
                        <a:spcBef>
                          <a:spcPts val="0"/>
                        </a:spcBef>
                        <a:spcAft>
                          <a:spcPts val="0"/>
                        </a:spcAft>
                      </a:pPr>
                      <a:r>
                        <a:rPr lang="en-US" sz="1300">
                          <a:effectLst/>
                        </a:rPr>
                        <a:t>Dosing</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610" marR="74610" marT="0" marB="0"/>
                </a:tc>
                <a:tc>
                  <a:txBody>
                    <a:bodyPr/>
                    <a:lstStyle/>
                    <a:p>
                      <a:pPr marL="0" marR="0">
                        <a:spcBef>
                          <a:spcPts val="0"/>
                        </a:spcBef>
                        <a:spcAft>
                          <a:spcPts val="0"/>
                        </a:spcAft>
                      </a:pPr>
                      <a:r>
                        <a:rPr lang="en-US" sz="1300">
                          <a:effectLst/>
                        </a:rPr>
                        <a:t>BP effect</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610" marR="74610" marT="0" marB="0"/>
                </a:tc>
                <a:tc>
                  <a:txBody>
                    <a:bodyPr/>
                    <a:lstStyle/>
                    <a:p>
                      <a:pPr marL="0" marR="0">
                        <a:spcBef>
                          <a:spcPts val="0"/>
                        </a:spcBef>
                        <a:spcAft>
                          <a:spcPts val="0"/>
                        </a:spcAft>
                      </a:pPr>
                      <a:r>
                        <a:rPr lang="en-US" sz="1300">
                          <a:effectLst/>
                        </a:rPr>
                        <a:t>Caution</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610" marR="74610" marT="0" marB="0"/>
                </a:tc>
                <a:extLst>
                  <a:ext uri="{0D108BD9-81ED-4DB2-BD59-A6C34878D82A}">
                    <a16:rowId xmlns:a16="http://schemas.microsoft.com/office/drawing/2014/main" val="281923537"/>
                  </a:ext>
                </a:extLst>
              </a:tr>
              <a:tr h="1651827">
                <a:tc>
                  <a:txBody>
                    <a:bodyPr/>
                    <a:lstStyle/>
                    <a:p>
                      <a:pPr marL="0" marR="0">
                        <a:spcBef>
                          <a:spcPts val="0"/>
                        </a:spcBef>
                        <a:spcAft>
                          <a:spcPts val="0"/>
                        </a:spcAft>
                      </a:pPr>
                      <a:r>
                        <a:rPr lang="en-US" sz="1300">
                          <a:effectLst/>
                        </a:rPr>
                        <a:t>Esmolol</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610" marR="74610" marT="0" marB="0"/>
                </a:tc>
                <a:tc>
                  <a:txBody>
                    <a:bodyPr/>
                    <a:lstStyle/>
                    <a:p>
                      <a:pPr marL="0" marR="0">
                        <a:spcBef>
                          <a:spcPts val="0"/>
                        </a:spcBef>
                        <a:spcAft>
                          <a:spcPts val="0"/>
                        </a:spcAft>
                      </a:pPr>
                      <a:r>
                        <a:rPr lang="en-US" sz="1300">
                          <a:effectLst/>
                        </a:rPr>
                        <a:t>Beta blocker. Very short duration of action.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610" marR="74610" marT="0" marB="0"/>
                </a:tc>
                <a:tc>
                  <a:txBody>
                    <a:bodyPr/>
                    <a:lstStyle/>
                    <a:p>
                      <a:pPr marL="0" marR="0">
                        <a:spcBef>
                          <a:spcPts val="0"/>
                        </a:spcBef>
                        <a:spcAft>
                          <a:spcPts val="0"/>
                        </a:spcAft>
                      </a:pPr>
                      <a:r>
                        <a:rPr lang="en-US" sz="1300">
                          <a:effectLst/>
                        </a:rPr>
                        <a:t>Loading dose (optional): 500 mcg/kg over 1 min; followed by a 50 mcg/kg/min infusion for 4 mins. Infusion continued at 50 mcg/kg/min if the response is inadequate, titrate up in 50 mcg/kg/min increments (don’t increase more frequently than every 4 mins) (max to 300 mcg/kg/min)</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610" marR="74610" marT="0" marB="0"/>
                </a:tc>
                <a:tc>
                  <a:txBody>
                    <a:bodyPr/>
                    <a:lstStyle/>
                    <a:p>
                      <a:pPr marL="0" marR="0">
                        <a:spcBef>
                          <a:spcPts val="0"/>
                        </a:spcBef>
                        <a:spcAft>
                          <a:spcPts val="0"/>
                        </a:spcAft>
                      </a:pPr>
                      <a:r>
                        <a:rPr lang="en-US" sz="1300">
                          <a:effectLst/>
                        </a:rPr>
                        <a:t>↓↓</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610" marR="74610" marT="0" marB="0"/>
                </a:tc>
                <a:tc>
                  <a:txBody>
                    <a:bodyPr/>
                    <a:lstStyle/>
                    <a:p>
                      <a:pPr marL="0" marR="0">
                        <a:spcBef>
                          <a:spcPts val="0"/>
                        </a:spcBef>
                        <a:spcAft>
                          <a:spcPts val="0"/>
                        </a:spcAft>
                      </a:pPr>
                      <a:r>
                        <a:rPr lang="en-US" sz="1300">
                          <a:effectLst/>
                        </a:rPr>
                        <a:t>Decompensated HF or Sepsis</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610" marR="74610" marT="0" marB="0"/>
                </a:tc>
                <a:extLst>
                  <a:ext uri="{0D108BD9-81ED-4DB2-BD59-A6C34878D82A}">
                    <a16:rowId xmlns:a16="http://schemas.microsoft.com/office/drawing/2014/main" val="2812846053"/>
                  </a:ext>
                </a:extLst>
              </a:tr>
              <a:tr h="1047501">
                <a:tc>
                  <a:txBody>
                    <a:bodyPr/>
                    <a:lstStyle/>
                    <a:p>
                      <a:pPr marL="0" marR="0">
                        <a:spcBef>
                          <a:spcPts val="0"/>
                        </a:spcBef>
                        <a:spcAft>
                          <a:spcPts val="0"/>
                        </a:spcAft>
                      </a:pPr>
                      <a:r>
                        <a:rPr lang="en-US" sz="1300">
                          <a:effectLst/>
                        </a:rPr>
                        <a:t>Phenylephrine</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610" marR="74610" marT="0" marB="0"/>
                </a:tc>
                <a:tc>
                  <a:txBody>
                    <a:bodyPr/>
                    <a:lstStyle/>
                    <a:p>
                      <a:pPr marL="0" marR="0">
                        <a:spcBef>
                          <a:spcPts val="0"/>
                        </a:spcBef>
                        <a:spcAft>
                          <a:spcPts val="0"/>
                        </a:spcAft>
                      </a:pPr>
                      <a:r>
                        <a:rPr lang="en-US" sz="1300">
                          <a:effectLst/>
                        </a:rPr>
                        <a:t>First line Vasopressor in A. Fib with RVR, Activation of alpha-1 receptors which results in reflexive bradycardia</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610" marR="74610" marT="0" marB="0"/>
                </a:tc>
                <a:tc>
                  <a:txBody>
                    <a:bodyPr/>
                    <a:lstStyle/>
                    <a:p>
                      <a:pPr marL="0" marR="0">
                        <a:spcBef>
                          <a:spcPts val="0"/>
                        </a:spcBef>
                        <a:spcAft>
                          <a:spcPts val="0"/>
                        </a:spcAft>
                      </a:pPr>
                      <a:r>
                        <a:rPr lang="en-US" sz="1300">
                          <a:effectLst/>
                        </a:rPr>
                        <a:t>0.1 to 10 mcg/kg/minute; titrate to clinical end point </a:t>
                      </a:r>
                    </a:p>
                    <a:p>
                      <a:pPr marL="0" marR="0">
                        <a:spcBef>
                          <a:spcPts val="0"/>
                        </a:spcBef>
                        <a:spcAft>
                          <a:spcPts val="0"/>
                        </a:spcAft>
                      </a:pPr>
                      <a:r>
                        <a:rPr lang="en-US" sz="1300">
                          <a:effectLst/>
                        </a:rPr>
                        <a:t>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610" marR="74610" marT="0" marB="0"/>
                </a:tc>
                <a:tc>
                  <a:txBody>
                    <a:bodyPr/>
                    <a:lstStyle/>
                    <a:p>
                      <a:pPr marL="0" marR="0">
                        <a:spcBef>
                          <a:spcPts val="0"/>
                        </a:spcBef>
                        <a:spcAft>
                          <a:spcPts val="0"/>
                        </a:spcAft>
                      </a:pPr>
                      <a:r>
                        <a:rPr lang="en-US" sz="1300">
                          <a:effectLst/>
                        </a:rPr>
                        <a:t>↑</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610" marR="74610" marT="0" marB="0"/>
                </a:tc>
                <a:tc>
                  <a:txBody>
                    <a:bodyPr/>
                    <a:lstStyle/>
                    <a:p>
                      <a:pPr marL="0" marR="0">
                        <a:spcBef>
                          <a:spcPts val="0"/>
                        </a:spcBef>
                        <a:spcAft>
                          <a:spcPts val="0"/>
                        </a:spcAft>
                      </a:pPr>
                      <a:r>
                        <a:rPr lang="en-US" sz="1300" dirty="0">
                          <a:effectLst/>
                        </a:rPr>
                        <a:t>Utilized in ICU settings</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610" marR="74610" marT="0" marB="0"/>
                </a:tc>
                <a:extLst>
                  <a:ext uri="{0D108BD9-81ED-4DB2-BD59-A6C34878D82A}">
                    <a16:rowId xmlns:a16="http://schemas.microsoft.com/office/drawing/2014/main" val="3875955271"/>
                  </a:ext>
                </a:extLst>
              </a:tr>
            </a:tbl>
          </a:graphicData>
        </a:graphic>
      </p:graphicFrame>
    </p:spTree>
    <p:extLst>
      <p:ext uri="{BB962C8B-B14F-4D97-AF65-F5344CB8AC3E}">
        <p14:creationId xmlns:p14="http://schemas.microsoft.com/office/powerpoint/2010/main" val="2857098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F6D4D3-7E9E-F44B-9114-CCE5A5752D79}"/>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AF with RVR - medications</a:t>
            </a:r>
          </a:p>
        </p:txBody>
      </p:sp>
      <p:graphicFrame>
        <p:nvGraphicFramePr>
          <p:cNvPr id="4" name="Table 3">
            <a:extLst>
              <a:ext uri="{FF2B5EF4-FFF2-40B4-BE49-F238E27FC236}">
                <a16:creationId xmlns:a16="http://schemas.microsoft.com/office/drawing/2014/main" id="{BE972AEF-AC10-FB4C-85E1-122E945579C1}"/>
              </a:ext>
            </a:extLst>
          </p:cNvPr>
          <p:cNvGraphicFramePr>
            <a:graphicFrameLocks noGrp="1"/>
          </p:cNvGraphicFramePr>
          <p:nvPr>
            <p:extLst>
              <p:ext uri="{D42A27DB-BD31-4B8C-83A1-F6EECF244321}">
                <p14:modId xmlns:p14="http://schemas.microsoft.com/office/powerpoint/2010/main" val="1039787061"/>
              </p:ext>
            </p:extLst>
          </p:nvPr>
        </p:nvGraphicFramePr>
        <p:xfrm>
          <a:off x="838200" y="1976213"/>
          <a:ext cx="10512548" cy="4188732"/>
        </p:xfrm>
        <a:graphic>
          <a:graphicData uri="http://schemas.openxmlformats.org/drawingml/2006/table">
            <a:tbl>
              <a:tblPr firstRow="1" firstCol="1" bandRow="1">
                <a:tableStyleId>{5C22544A-7EE6-4342-B048-85BDC9FD1C3A}</a:tableStyleId>
              </a:tblPr>
              <a:tblGrid>
                <a:gridCol w="4012745">
                  <a:extLst>
                    <a:ext uri="{9D8B030D-6E8A-4147-A177-3AD203B41FA5}">
                      <a16:colId xmlns:a16="http://schemas.microsoft.com/office/drawing/2014/main" val="4017826510"/>
                    </a:ext>
                  </a:extLst>
                </a:gridCol>
                <a:gridCol w="6499803">
                  <a:extLst>
                    <a:ext uri="{9D8B030D-6E8A-4147-A177-3AD203B41FA5}">
                      <a16:colId xmlns:a16="http://schemas.microsoft.com/office/drawing/2014/main" val="1182594155"/>
                    </a:ext>
                  </a:extLst>
                </a:gridCol>
              </a:tblGrid>
              <a:tr h="502648">
                <a:tc gridSpan="2">
                  <a:txBody>
                    <a:bodyPr/>
                    <a:lstStyle/>
                    <a:p>
                      <a:pPr marL="0" marR="0" algn="ctr">
                        <a:spcBef>
                          <a:spcPts val="0"/>
                        </a:spcBef>
                        <a:spcAft>
                          <a:spcPts val="0"/>
                        </a:spcAft>
                      </a:pPr>
                      <a:r>
                        <a:rPr lang="en-US" sz="2700">
                          <a:effectLst/>
                        </a:rPr>
                        <a:t>AF rate control in the setting of HF</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7077" marR="157077" marT="0" marB="0"/>
                </a:tc>
                <a:tc hMerge="1">
                  <a:txBody>
                    <a:bodyPr/>
                    <a:lstStyle/>
                    <a:p>
                      <a:endParaRPr lang="en-US"/>
                    </a:p>
                  </a:txBody>
                  <a:tcPr/>
                </a:tc>
                <a:extLst>
                  <a:ext uri="{0D108BD9-81ED-4DB2-BD59-A6C34878D82A}">
                    <a16:rowId xmlns:a16="http://schemas.microsoft.com/office/drawing/2014/main" val="2425742395"/>
                  </a:ext>
                </a:extLst>
              </a:tr>
              <a:tr h="502648">
                <a:tc>
                  <a:txBody>
                    <a:bodyPr/>
                    <a:lstStyle/>
                    <a:p>
                      <a:pPr marL="0" marR="0">
                        <a:spcBef>
                          <a:spcPts val="0"/>
                        </a:spcBef>
                        <a:spcAft>
                          <a:spcPts val="0"/>
                        </a:spcAft>
                      </a:pPr>
                      <a:r>
                        <a:rPr lang="en-US" sz="2700">
                          <a:effectLst/>
                        </a:rPr>
                        <a:t>No HF</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7077" marR="157077" marT="0" marB="0"/>
                </a:tc>
                <a:tc>
                  <a:txBody>
                    <a:bodyPr/>
                    <a:lstStyle/>
                    <a:p>
                      <a:pPr marL="0" marR="0">
                        <a:spcBef>
                          <a:spcPts val="0"/>
                        </a:spcBef>
                        <a:spcAft>
                          <a:spcPts val="0"/>
                        </a:spcAft>
                      </a:pPr>
                      <a:r>
                        <a:rPr lang="en-US" sz="2700">
                          <a:effectLst/>
                        </a:rPr>
                        <a:t>Beta blocker or CCB</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7077" marR="157077" marT="0" marB="0"/>
                </a:tc>
                <a:extLst>
                  <a:ext uri="{0D108BD9-81ED-4DB2-BD59-A6C34878D82A}">
                    <a16:rowId xmlns:a16="http://schemas.microsoft.com/office/drawing/2014/main" val="1793704271"/>
                  </a:ext>
                </a:extLst>
              </a:tr>
              <a:tr h="1340394">
                <a:tc>
                  <a:txBody>
                    <a:bodyPr/>
                    <a:lstStyle/>
                    <a:p>
                      <a:pPr marL="0" marR="0">
                        <a:spcBef>
                          <a:spcPts val="0"/>
                        </a:spcBef>
                        <a:spcAft>
                          <a:spcPts val="0"/>
                        </a:spcAft>
                      </a:pPr>
                      <a:r>
                        <a:rPr lang="en-US" sz="2700">
                          <a:effectLst/>
                        </a:rPr>
                        <a:t>Decompensated HF with low EF</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7077" marR="157077" marT="0" marB="0"/>
                </a:tc>
                <a:tc>
                  <a:txBody>
                    <a:bodyPr/>
                    <a:lstStyle/>
                    <a:p>
                      <a:pPr marL="0" marR="0">
                        <a:spcBef>
                          <a:spcPts val="0"/>
                        </a:spcBef>
                        <a:spcAft>
                          <a:spcPts val="0"/>
                        </a:spcAft>
                      </a:pPr>
                      <a:r>
                        <a:rPr lang="en-US" sz="2700">
                          <a:effectLst/>
                        </a:rPr>
                        <a:t>No beta blockers or CCB</a:t>
                      </a:r>
                    </a:p>
                    <a:p>
                      <a:pPr marL="0" marR="0">
                        <a:spcBef>
                          <a:spcPts val="0"/>
                        </a:spcBef>
                        <a:spcAft>
                          <a:spcPts val="0"/>
                        </a:spcAft>
                      </a:pPr>
                      <a:r>
                        <a:rPr lang="en-US" sz="2700">
                          <a:effectLst/>
                        </a:rPr>
                        <a:t>IV digoxin or amiodarone</a:t>
                      </a:r>
                    </a:p>
                    <a:p>
                      <a:pPr marL="0" marR="0">
                        <a:spcBef>
                          <a:spcPts val="0"/>
                        </a:spcBef>
                        <a:spcAft>
                          <a:spcPts val="0"/>
                        </a:spcAft>
                      </a:pPr>
                      <a:r>
                        <a:rPr lang="en-US" sz="2700">
                          <a:effectLst/>
                        </a:rPr>
                        <a:t>Start beta blockers once compensated</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7077" marR="157077" marT="0" marB="0"/>
                </a:tc>
                <a:extLst>
                  <a:ext uri="{0D108BD9-81ED-4DB2-BD59-A6C34878D82A}">
                    <a16:rowId xmlns:a16="http://schemas.microsoft.com/office/drawing/2014/main" val="2308714292"/>
                  </a:ext>
                </a:extLst>
              </a:tr>
              <a:tr h="921521">
                <a:tc>
                  <a:txBody>
                    <a:bodyPr/>
                    <a:lstStyle/>
                    <a:p>
                      <a:pPr marL="0" marR="0">
                        <a:spcBef>
                          <a:spcPts val="0"/>
                        </a:spcBef>
                        <a:spcAft>
                          <a:spcPts val="0"/>
                        </a:spcAft>
                      </a:pPr>
                      <a:r>
                        <a:rPr lang="en-US" sz="2700">
                          <a:effectLst/>
                        </a:rPr>
                        <a:t>Decompensated HF with normal EF</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7077" marR="157077" marT="0" marB="0"/>
                </a:tc>
                <a:tc>
                  <a:txBody>
                    <a:bodyPr/>
                    <a:lstStyle/>
                    <a:p>
                      <a:pPr marL="0" marR="0">
                        <a:spcBef>
                          <a:spcPts val="0"/>
                        </a:spcBef>
                        <a:spcAft>
                          <a:spcPts val="0"/>
                        </a:spcAft>
                      </a:pPr>
                      <a:r>
                        <a:rPr lang="en-US" sz="2700">
                          <a:effectLst/>
                        </a:rPr>
                        <a:t>Okay to use beta blockers or CCB</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7077" marR="157077" marT="0" marB="0"/>
                </a:tc>
                <a:extLst>
                  <a:ext uri="{0D108BD9-81ED-4DB2-BD59-A6C34878D82A}">
                    <a16:rowId xmlns:a16="http://schemas.microsoft.com/office/drawing/2014/main" val="4081840714"/>
                  </a:ext>
                </a:extLst>
              </a:tr>
              <a:tr h="921521">
                <a:tc>
                  <a:txBody>
                    <a:bodyPr/>
                    <a:lstStyle/>
                    <a:p>
                      <a:pPr marL="0" marR="0">
                        <a:spcBef>
                          <a:spcPts val="0"/>
                        </a:spcBef>
                        <a:spcAft>
                          <a:spcPts val="0"/>
                        </a:spcAft>
                      </a:pPr>
                      <a:r>
                        <a:rPr lang="en-US" sz="2700">
                          <a:effectLst/>
                        </a:rPr>
                        <a:t>Compensated HF with low EF</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7077" marR="157077" marT="0" marB="0"/>
                </a:tc>
                <a:tc>
                  <a:txBody>
                    <a:bodyPr/>
                    <a:lstStyle/>
                    <a:p>
                      <a:pPr marL="0" marR="0">
                        <a:spcBef>
                          <a:spcPts val="0"/>
                        </a:spcBef>
                        <a:spcAft>
                          <a:spcPts val="0"/>
                        </a:spcAft>
                      </a:pPr>
                      <a:r>
                        <a:rPr lang="en-US" sz="2700" dirty="0">
                          <a:effectLst/>
                        </a:rPr>
                        <a:t>Beta blockers</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7077" marR="157077" marT="0" marB="0"/>
                </a:tc>
                <a:extLst>
                  <a:ext uri="{0D108BD9-81ED-4DB2-BD59-A6C34878D82A}">
                    <a16:rowId xmlns:a16="http://schemas.microsoft.com/office/drawing/2014/main" val="1974038571"/>
                  </a:ext>
                </a:extLst>
              </a:tr>
            </a:tbl>
          </a:graphicData>
        </a:graphic>
      </p:graphicFrame>
    </p:spTree>
    <p:extLst>
      <p:ext uri="{BB962C8B-B14F-4D97-AF65-F5344CB8AC3E}">
        <p14:creationId xmlns:p14="http://schemas.microsoft.com/office/powerpoint/2010/main" val="1899937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CE2F12-B47A-324C-869E-3CF8CDFD97FC}"/>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Anticoagulation</a:t>
            </a:r>
          </a:p>
        </p:txBody>
      </p:sp>
      <p:graphicFrame>
        <p:nvGraphicFramePr>
          <p:cNvPr id="4" name="Table 3">
            <a:extLst>
              <a:ext uri="{FF2B5EF4-FFF2-40B4-BE49-F238E27FC236}">
                <a16:creationId xmlns:a16="http://schemas.microsoft.com/office/drawing/2014/main" id="{DF42E70A-9D75-304B-A517-5273E91C4DD3}"/>
              </a:ext>
            </a:extLst>
          </p:cNvPr>
          <p:cNvGraphicFramePr>
            <a:graphicFrameLocks noGrp="1"/>
          </p:cNvGraphicFramePr>
          <p:nvPr>
            <p:extLst>
              <p:ext uri="{D42A27DB-BD31-4B8C-83A1-F6EECF244321}">
                <p14:modId xmlns:p14="http://schemas.microsoft.com/office/powerpoint/2010/main" val="1245267320"/>
              </p:ext>
            </p:extLst>
          </p:nvPr>
        </p:nvGraphicFramePr>
        <p:xfrm>
          <a:off x="1072430" y="1845426"/>
          <a:ext cx="10044087" cy="4458980"/>
        </p:xfrm>
        <a:graphic>
          <a:graphicData uri="http://schemas.openxmlformats.org/drawingml/2006/table">
            <a:tbl>
              <a:tblPr firstRow="1" firstCol="1" bandRow="1">
                <a:tableStyleId>{5C22544A-7EE6-4342-B048-85BDC9FD1C3A}</a:tableStyleId>
              </a:tblPr>
              <a:tblGrid>
                <a:gridCol w="4603152">
                  <a:extLst>
                    <a:ext uri="{9D8B030D-6E8A-4147-A177-3AD203B41FA5}">
                      <a16:colId xmlns:a16="http://schemas.microsoft.com/office/drawing/2014/main" val="1957449688"/>
                    </a:ext>
                  </a:extLst>
                </a:gridCol>
                <a:gridCol w="5440935">
                  <a:extLst>
                    <a:ext uri="{9D8B030D-6E8A-4147-A177-3AD203B41FA5}">
                      <a16:colId xmlns:a16="http://schemas.microsoft.com/office/drawing/2014/main" val="537151214"/>
                    </a:ext>
                  </a:extLst>
                </a:gridCol>
              </a:tblGrid>
              <a:tr h="321709">
                <a:tc gridSpan="2">
                  <a:txBody>
                    <a:bodyPr/>
                    <a:lstStyle/>
                    <a:p>
                      <a:pPr marL="0" marR="0" algn="ctr">
                        <a:spcBef>
                          <a:spcPts val="0"/>
                        </a:spcBef>
                        <a:spcAft>
                          <a:spcPts val="0"/>
                        </a:spcAft>
                      </a:pPr>
                      <a:r>
                        <a:rPr lang="en-US" sz="1800">
                          <a:effectLst/>
                        </a:rPr>
                        <a:t>Risk Stratification: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0534" marR="100534" marT="0" marB="0"/>
                </a:tc>
                <a:tc hMerge="1">
                  <a:txBody>
                    <a:bodyPr/>
                    <a:lstStyle/>
                    <a:p>
                      <a:endParaRPr lang="en-US"/>
                    </a:p>
                  </a:txBody>
                  <a:tcPr/>
                </a:tc>
                <a:extLst>
                  <a:ext uri="{0D108BD9-81ED-4DB2-BD59-A6C34878D82A}">
                    <a16:rowId xmlns:a16="http://schemas.microsoft.com/office/drawing/2014/main" val="3014739130"/>
                  </a:ext>
                </a:extLst>
              </a:tr>
              <a:tr h="2734524">
                <a:tc>
                  <a:txBody>
                    <a:bodyPr/>
                    <a:lstStyle/>
                    <a:p>
                      <a:pPr marL="0" marR="0">
                        <a:spcBef>
                          <a:spcPts val="0"/>
                        </a:spcBef>
                        <a:spcAft>
                          <a:spcPts val="0"/>
                        </a:spcAft>
                      </a:pPr>
                      <a:r>
                        <a:rPr lang="en-US" sz="1800">
                          <a:effectLst/>
                        </a:rPr>
                        <a:t>CHA2DS2VASc</a:t>
                      </a:r>
                    </a:p>
                    <a:p>
                      <a:pPr marL="342900" marR="0" lvl="0" indent="-342900">
                        <a:spcBef>
                          <a:spcPts val="0"/>
                        </a:spcBef>
                        <a:spcAft>
                          <a:spcPts val="0"/>
                        </a:spcAft>
                        <a:buFont typeface="Symbol" pitchFamily="2" charset="2"/>
                        <a:buChar char=""/>
                      </a:pPr>
                      <a:r>
                        <a:rPr lang="en-US" sz="1800">
                          <a:effectLst/>
                        </a:rPr>
                        <a:t>Score 0 (men) and 1 (women) </a:t>
                      </a:r>
                      <a:r>
                        <a:rPr lang="en-US" sz="1800">
                          <a:effectLst/>
                          <a:sym typeface="Wingdings" pitchFamily="2" charset="2"/>
                        </a:rPr>
                        <a:t></a:t>
                      </a:r>
                      <a:r>
                        <a:rPr lang="en-US" sz="1800">
                          <a:effectLst/>
                        </a:rPr>
                        <a:t> AC not indicated</a:t>
                      </a:r>
                    </a:p>
                    <a:p>
                      <a:pPr marL="342900" marR="0" lvl="0" indent="-342900">
                        <a:spcBef>
                          <a:spcPts val="0"/>
                        </a:spcBef>
                        <a:spcAft>
                          <a:spcPts val="0"/>
                        </a:spcAft>
                        <a:buFont typeface="Symbol" pitchFamily="2" charset="2"/>
                        <a:buChar char=""/>
                      </a:pPr>
                      <a:r>
                        <a:rPr lang="en-US" sz="1800">
                          <a:effectLst/>
                        </a:rPr>
                        <a:t>Score 1 (men) and 2 (women) </a:t>
                      </a:r>
                      <a:r>
                        <a:rPr lang="en-US" sz="1800">
                          <a:effectLst/>
                          <a:sym typeface="Wingdings" pitchFamily="2" charset="2"/>
                        </a:rPr>
                        <a:t></a:t>
                      </a:r>
                      <a:r>
                        <a:rPr lang="en-US" sz="1800">
                          <a:effectLst/>
                        </a:rPr>
                        <a:t> AC based on clinical judgement</a:t>
                      </a:r>
                    </a:p>
                    <a:p>
                      <a:pPr marL="342900" marR="0" lvl="0" indent="-342900">
                        <a:spcBef>
                          <a:spcPts val="0"/>
                        </a:spcBef>
                        <a:spcAft>
                          <a:spcPts val="0"/>
                        </a:spcAft>
                        <a:buFont typeface="Symbol" pitchFamily="2" charset="2"/>
                        <a:buChar char=""/>
                      </a:pPr>
                      <a:r>
                        <a:rPr lang="en-US" sz="1800">
                          <a:effectLst/>
                        </a:rPr>
                        <a:t>Score &gt; 2 (men) and &gt; 3 (women) </a:t>
                      </a:r>
                      <a:r>
                        <a:rPr lang="en-US" sz="1800">
                          <a:effectLst/>
                          <a:sym typeface="Wingdings" pitchFamily="2" charset="2"/>
                        </a:rPr>
                        <a:t></a:t>
                      </a:r>
                      <a:r>
                        <a:rPr lang="en-US" sz="1800">
                          <a:effectLst/>
                        </a:rPr>
                        <a:t> AC indicated</a:t>
                      </a:r>
                    </a:p>
                    <a:p>
                      <a:pPr marL="342900" marR="0" lvl="0" indent="-342900">
                        <a:spcBef>
                          <a:spcPts val="0"/>
                        </a:spcBef>
                        <a:spcAft>
                          <a:spcPts val="0"/>
                        </a:spcAft>
                        <a:buFont typeface="Symbol" pitchFamily="2" charset="2"/>
                        <a:buChar char=""/>
                      </a:pPr>
                      <a:r>
                        <a:rPr lang="en-US" sz="1800">
                          <a:effectLst/>
                        </a:rPr>
                        <a:t>Do not use in mitral stenosis or mechanical heart valve </a:t>
                      </a:r>
                      <a:r>
                        <a:rPr lang="en-US" sz="1800">
                          <a:effectLst/>
                          <a:sym typeface="Wingdings" pitchFamily="2" charset="2"/>
                        </a:rPr>
                        <a:t></a:t>
                      </a:r>
                      <a:r>
                        <a:rPr lang="en-US" sz="1800">
                          <a:effectLst/>
                        </a:rPr>
                        <a:t> AC always indicated with Warfarin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0534" marR="100534" marT="0" marB="0"/>
                </a:tc>
                <a:tc>
                  <a:txBody>
                    <a:bodyPr/>
                    <a:lstStyle/>
                    <a:p>
                      <a:pPr marL="0" marR="0">
                        <a:spcBef>
                          <a:spcPts val="0"/>
                        </a:spcBef>
                        <a:spcAft>
                          <a:spcPts val="0"/>
                        </a:spcAft>
                      </a:pPr>
                      <a:r>
                        <a:rPr lang="en-US" sz="1800">
                          <a:effectLst/>
                        </a:rPr>
                        <a:t>CHF Hx? No = 0; Yes = 1</a:t>
                      </a:r>
                    </a:p>
                    <a:p>
                      <a:pPr marL="0" marR="0">
                        <a:spcBef>
                          <a:spcPts val="0"/>
                        </a:spcBef>
                        <a:spcAft>
                          <a:spcPts val="0"/>
                        </a:spcAft>
                      </a:pPr>
                      <a:r>
                        <a:rPr lang="en-US" sz="1800">
                          <a:effectLst/>
                        </a:rPr>
                        <a:t>HTN Hx? No = 0; Yes = 1</a:t>
                      </a:r>
                    </a:p>
                    <a:p>
                      <a:pPr marL="0" marR="0">
                        <a:spcBef>
                          <a:spcPts val="0"/>
                        </a:spcBef>
                        <a:spcAft>
                          <a:spcPts val="0"/>
                        </a:spcAft>
                      </a:pPr>
                      <a:r>
                        <a:rPr lang="en-US" sz="1800">
                          <a:effectLst/>
                        </a:rPr>
                        <a:t>Age? &lt;65 y/o = 0; 65-74 y/o = 1; &gt;75 y/o = 2</a:t>
                      </a:r>
                    </a:p>
                    <a:p>
                      <a:pPr marL="0" marR="0">
                        <a:spcBef>
                          <a:spcPts val="0"/>
                        </a:spcBef>
                        <a:spcAft>
                          <a:spcPts val="0"/>
                        </a:spcAft>
                      </a:pPr>
                      <a:r>
                        <a:rPr lang="en-US" sz="1800">
                          <a:effectLst/>
                        </a:rPr>
                        <a:t>Diabetes Hx? No = 0; Yes = 1</a:t>
                      </a:r>
                    </a:p>
                    <a:p>
                      <a:pPr marL="0" marR="0">
                        <a:spcBef>
                          <a:spcPts val="0"/>
                        </a:spcBef>
                        <a:spcAft>
                          <a:spcPts val="0"/>
                        </a:spcAft>
                      </a:pPr>
                      <a:r>
                        <a:rPr lang="en-US" sz="1800">
                          <a:effectLst/>
                        </a:rPr>
                        <a:t>Stroke Hx? No = 0; Yes =2</a:t>
                      </a:r>
                    </a:p>
                    <a:p>
                      <a:pPr marL="0" marR="0">
                        <a:spcBef>
                          <a:spcPts val="0"/>
                        </a:spcBef>
                        <a:spcAft>
                          <a:spcPts val="0"/>
                        </a:spcAft>
                      </a:pPr>
                      <a:r>
                        <a:rPr lang="en-US" sz="1800">
                          <a:effectLst/>
                        </a:rPr>
                        <a:t>Vascular Dz (MI, PAD, Aortic plaque)? No = 0; Yes = 1</a:t>
                      </a:r>
                    </a:p>
                    <a:p>
                      <a:pPr marL="0" marR="0">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0534" marR="100534" marT="0" marB="0"/>
                </a:tc>
                <a:extLst>
                  <a:ext uri="{0D108BD9-81ED-4DB2-BD59-A6C34878D82A}">
                    <a16:rowId xmlns:a16="http://schemas.microsoft.com/office/drawing/2014/main" val="4152161257"/>
                  </a:ext>
                </a:extLst>
              </a:tr>
              <a:tr h="1394071">
                <a:tc gridSpan="2">
                  <a:txBody>
                    <a:bodyPr/>
                    <a:lstStyle/>
                    <a:p>
                      <a:pPr marL="0" marR="0">
                        <a:spcBef>
                          <a:spcPts val="0"/>
                        </a:spcBef>
                        <a:spcAft>
                          <a:spcPts val="0"/>
                        </a:spcAft>
                      </a:pPr>
                      <a:r>
                        <a:rPr lang="en-US" sz="1800" dirty="0">
                          <a:effectLst/>
                        </a:rPr>
                        <a:t>HAS-BLED</a:t>
                      </a:r>
                    </a:p>
                    <a:p>
                      <a:pPr marL="342900" marR="0" lvl="0" indent="-342900">
                        <a:spcBef>
                          <a:spcPts val="0"/>
                        </a:spcBef>
                        <a:spcAft>
                          <a:spcPts val="0"/>
                        </a:spcAft>
                        <a:buFont typeface="Symbol" pitchFamily="2" charset="2"/>
                        <a:buChar char=""/>
                      </a:pPr>
                      <a:r>
                        <a:rPr lang="en-US" sz="1800" dirty="0">
                          <a:effectLst/>
                        </a:rPr>
                        <a:t>Stratifies bleeding risk in patients who require anticoagulation</a:t>
                      </a:r>
                    </a:p>
                    <a:p>
                      <a:pPr marL="342900" marR="0" lvl="0" indent="-342900">
                        <a:spcBef>
                          <a:spcPts val="0"/>
                        </a:spcBef>
                        <a:spcAft>
                          <a:spcPts val="0"/>
                        </a:spcAft>
                        <a:buFont typeface="Symbol" pitchFamily="2" charset="2"/>
                        <a:buChar char=""/>
                      </a:pPr>
                      <a:r>
                        <a:rPr lang="en-US" sz="1800" dirty="0">
                          <a:effectLst/>
                        </a:rPr>
                        <a:t>Score &gt; 3 represents significant bleeding risk</a:t>
                      </a:r>
                    </a:p>
                    <a:p>
                      <a:pPr marL="342900" marR="0" lvl="0" indent="-342900">
                        <a:spcBef>
                          <a:spcPts val="0"/>
                        </a:spcBef>
                        <a:spcAft>
                          <a:spcPts val="0"/>
                        </a:spcAft>
                        <a:buFont typeface="Symbol" pitchFamily="2" charset="2"/>
                        <a:buChar char=""/>
                      </a:pPr>
                      <a:r>
                        <a:rPr lang="en-US" sz="1800" dirty="0">
                          <a:effectLst/>
                        </a:rPr>
                        <a:t>Regardless of score, this does not represent a contraindication to AC in A. Fib, but could help guide goals-of-care discussions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0534" marR="100534" marT="0" marB="0"/>
                </a:tc>
                <a:tc hMerge="1">
                  <a:txBody>
                    <a:bodyPr/>
                    <a:lstStyle/>
                    <a:p>
                      <a:endParaRPr lang="en-US"/>
                    </a:p>
                  </a:txBody>
                  <a:tcPr/>
                </a:tc>
                <a:extLst>
                  <a:ext uri="{0D108BD9-81ED-4DB2-BD59-A6C34878D82A}">
                    <a16:rowId xmlns:a16="http://schemas.microsoft.com/office/drawing/2014/main" val="1885384474"/>
                  </a:ext>
                </a:extLst>
              </a:tr>
            </a:tbl>
          </a:graphicData>
        </a:graphic>
      </p:graphicFrame>
    </p:spTree>
    <p:extLst>
      <p:ext uri="{BB962C8B-B14F-4D97-AF65-F5344CB8AC3E}">
        <p14:creationId xmlns:p14="http://schemas.microsoft.com/office/powerpoint/2010/main" val="2138275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477752-ACCA-41C1-9B1D-D0CED1F9C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FF449E-692A-8746-B3FC-FC2AB9CE94C4}"/>
              </a:ext>
            </a:extLst>
          </p:cNvPr>
          <p:cNvSpPr>
            <a:spLocks noGrp="1"/>
          </p:cNvSpPr>
          <p:nvPr>
            <p:ph type="title"/>
          </p:nvPr>
        </p:nvSpPr>
        <p:spPr>
          <a:xfrm>
            <a:off x="838200" y="347664"/>
            <a:ext cx="6163624" cy="1306475"/>
          </a:xfrm>
        </p:spPr>
        <p:txBody>
          <a:bodyPr vert="horz" lIns="91440" tIns="45720" rIns="91440" bIns="45720" rtlCol="0" anchor="ctr">
            <a:normAutofit/>
          </a:bodyPr>
          <a:lstStyle/>
          <a:p>
            <a:pPr algn="ctr"/>
            <a:r>
              <a:rPr lang="en-US" sz="5200" kern="1200">
                <a:solidFill>
                  <a:schemeClr val="tx1"/>
                </a:solidFill>
                <a:latin typeface="+mj-lt"/>
                <a:ea typeface="+mj-ea"/>
                <a:cs typeface="+mj-cs"/>
              </a:rPr>
              <a:t>Anticoagulation</a:t>
            </a:r>
          </a:p>
        </p:txBody>
      </p:sp>
      <p:graphicFrame>
        <p:nvGraphicFramePr>
          <p:cNvPr id="4" name="Table 3">
            <a:extLst>
              <a:ext uri="{FF2B5EF4-FFF2-40B4-BE49-F238E27FC236}">
                <a16:creationId xmlns:a16="http://schemas.microsoft.com/office/drawing/2014/main" id="{F280EF0D-CC6C-554D-8567-D76173751357}"/>
              </a:ext>
            </a:extLst>
          </p:cNvPr>
          <p:cNvGraphicFramePr>
            <a:graphicFrameLocks noGrp="1"/>
          </p:cNvGraphicFramePr>
          <p:nvPr>
            <p:extLst>
              <p:ext uri="{D42A27DB-BD31-4B8C-83A1-F6EECF244321}">
                <p14:modId xmlns:p14="http://schemas.microsoft.com/office/powerpoint/2010/main" val="195781246"/>
              </p:ext>
            </p:extLst>
          </p:nvPr>
        </p:nvGraphicFramePr>
        <p:xfrm>
          <a:off x="1080938" y="1845426"/>
          <a:ext cx="10027072" cy="4450304"/>
        </p:xfrm>
        <a:graphic>
          <a:graphicData uri="http://schemas.openxmlformats.org/drawingml/2006/table">
            <a:tbl>
              <a:tblPr firstRow="1" firstCol="1" bandRow="1">
                <a:tableStyleId>{5C22544A-7EE6-4342-B048-85BDC9FD1C3A}</a:tableStyleId>
              </a:tblPr>
              <a:tblGrid>
                <a:gridCol w="4051667">
                  <a:extLst>
                    <a:ext uri="{9D8B030D-6E8A-4147-A177-3AD203B41FA5}">
                      <a16:colId xmlns:a16="http://schemas.microsoft.com/office/drawing/2014/main" val="2190931563"/>
                    </a:ext>
                  </a:extLst>
                </a:gridCol>
                <a:gridCol w="5975405">
                  <a:extLst>
                    <a:ext uri="{9D8B030D-6E8A-4147-A177-3AD203B41FA5}">
                      <a16:colId xmlns:a16="http://schemas.microsoft.com/office/drawing/2014/main" val="3724456483"/>
                    </a:ext>
                  </a:extLst>
                </a:gridCol>
              </a:tblGrid>
              <a:tr h="317879">
                <a:tc gridSpan="2">
                  <a:txBody>
                    <a:bodyPr/>
                    <a:lstStyle/>
                    <a:p>
                      <a:pPr marL="0" marR="0" algn="ctr">
                        <a:spcBef>
                          <a:spcPts val="0"/>
                        </a:spcBef>
                        <a:spcAft>
                          <a:spcPts val="0"/>
                        </a:spcAft>
                      </a:pPr>
                      <a:r>
                        <a:rPr lang="en-US" sz="1700">
                          <a:effectLst/>
                        </a:rPr>
                        <a:t>AC agents in A. Fib</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337" marR="99337" marT="0" marB="0"/>
                </a:tc>
                <a:tc hMerge="1">
                  <a:txBody>
                    <a:bodyPr/>
                    <a:lstStyle/>
                    <a:p>
                      <a:endParaRPr lang="en-US"/>
                    </a:p>
                  </a:txBody>
                  <a:tcPr/>
                </a:tc>
                <a:extLst>
                  <a:ext uri="{0D108BD9-81ED-4DB2-BD59-A6C34878D82A}">
                    <a16:rowId xmlns:a16="http://schemas.microsoft.com/office/drawing/2014/main" val="611206938"/>
                  </a:ext>
                </a:extLst>
              </a:tr>
              <a:tr h="317879">
                <a:tc>
                  <a:txBody>
                    <a:bodyPr/>
                    <a:lstStyle/>
                    <a:p>
                      <a:pPr marL="0" marR="0">
                        <a:spcBef>
                          <a:spcPts val="0"/>
                        </a:spcBef>
                        <a:spcAft>
                          <a:spcPts val="0"/>
                        </a:spcAft>
                      </a:pPr>
                      <a:r>
                        <a:rPr lang="en-US" sz="1700">
                          <a:effectLst/>
                        </a:rPr>
                        <a:t>Non-valvular</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337" marR="99337" marT="0" marB="0"/>
                </a:tc>
                <a:tc>
                  <a:txBody>
                    <a:bodyPr/>
                    <a:lstStyle/>
                    <a:p>
                      <a:pPr marL="0" marR="0">
                        <a:spcBef>
                          <a:spcPts val="0"/>
                        </a:spcBef>
                        <a:spcAft>
                          <a:spcPts val="0"/>
                        </a:spcAft>
                      </a:pPr>
                      <a:r>
                        <a:rPr lang="en-US" sz="1700">
                          <a:effectLst/>
                        </a:rPr>
                        <a:t>DOAC (Eliquis, Xarelto) &gt; Warfarin</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337" marR="99337" marT="0" marB="0"/>
                </a:tc>
                <a:extLst>
                  <a:ext uri="{0D108BD9-81ED-4DB2-BD59-A6C34878D82A}">
                    <a16:rowId xmlns:a16="http://schemas.microsoft.com/office/drawing/2014/main" val="2299713162"/>
                  </a:ext>
                </a:extLst>
              </a:tr>
              <a:tr h="582778">
                <a:tc>
                  <a:txBody>
                    <a:bodyPr/>
                    <a:lstStyle/>
                    <a:p>
                      <a:pPr marL="0" marR="0">
                        <a:spcBef>
                          <a:spcPts val="0"/>
                        </a:spcBef>
                        <a:spcAft>
                          <a:spcPts val="0"/>
                        </a:spcAft>
                      </a:pPr>
                      <a:r>
                        <a:rPr lang="en-US" sz="1700">
                          <a:effectLst/>
                        </a:rPr>
                        <a:t>Valvular (moderate-to-severe mitral stenosis) or Mechanical heart valve</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337" marR="99337" marT="0" marB="0"/>
                </a:tc>
                <a:tc>
                  <a:txBody>
                    <a:bodyPr/>
                    <a:lstStyle/>
                    <a:p>
                      <a:pPr marL="0" marR="0">
                        <a:spcBef>
                          <a:spcPts val="0"/>
                        </a:spcBef>
                        <a:spcAft>
                          <a:spcPts val="0"/>
                        </a:spcAft>
                      </a:pPr>
                      <a:r>
                        <a:rPr lang="en-US" sz="1700">
                          <a:effectLst/>
                        </a:rPr>
                        <a:t>Warfarin</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337" marR="99337" marT="0" marB="0"/>
                </a:tc>
                <a:extLst>
                  <a:ext uri="{0D108BD9-81ED-4DB2-BD59-A6C34878D82A}">
                    <a16:rowId xmlns:a16="http://schemas.microsoft.com/office/drawing/2014/main" val="1912338297"/>
                  </a:ext>
                </a:extLst>
              </a:tr>
              <a:tr h="3231768">
                <a:tc>
                  <a:txBody>
                    <a:bodyPr/>
                    <a:lstStyle/>
                    <a:p>
                      <a:pPr marL="0" marR="0">
                        <a:spcBef>
                          <a:spcPts val="0"/>
                        </a:spcBef>
                        <a:spcAft>
                          <a:spcPts val="0"/>
                        </a:spcAft>
                      </a:pPr>
                      <a:r>
                        <a:rPr lang="en-US" sz="1700">
                          <a:effectLst/>
                        </a:rPr>
                        <a:t>Nonvalvular A.Fib + PCI</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337" marR="99337" marT="0" marB="0"/>
                </a:tc>
                <a:tc>
                  <a:txBody>
                    <a:bodyPr/>
                    <a:lstStyle/>
                    <a:p>
                      <a:pPr marL="0" marR="0">
                        <a:spcBef>
                          <a:spcPts val="0"/>
                        </a:spcBef>
                        <a:spcAft>
                          <a:spcPts val="0"/>
                        </a:spcAft>
                      </a:pPr>
                      <a:r>
                        <a:rPr lang="en-US" sz="1700" dirty="0">
                          <a:effectLst/>
                        </a:rPr>
                        <a:t>Low ischemic risk:</a:t>
                      </a:r>
                    </a:p>
                    <a:p>
                      <a:pPr marL="0" marR="0">
                        <a:spcBef>
                          <a:spcPts val="0"/>
                        </a:spcBef>
                        <a:spcAft>
                          <a:spcPts val="0"/>
                        </a:spcAft>
                      </a:pPr>
                      <a:r>
                        <a:rPr lang="en-US" sz="1700" dirty="0">
                          <a:effectLst/>
                        </a:rPr>
                        <a:t>DOAC + ASA + P2Y12 Inhibitor at discharge for 1 week </a:t>
                      </a:r>
                      <a:r>
                        <a:rPr lang="en-US" sz="1700" dirty="0">
                          <a:effectLst/>
                          <a:sym typeface="Wingdings" pitchFamily="2" charset="2"/>
                        </a:rPr>
                        <a:t></a:t>
                      </a:r>
                      <a:r>
                        <a:rPr lang="en-US" sz="1700" dirty="0">
                          <a:effectLst/>
                        </a:rPr>
                        <a:t> ASA then stopped</a:t>
                      </a:r>
                    </a:p>
                    <a:p>
                      <a:pPr marL="285750" marR="0" indent="-285750">
                        <a:spcBef>
                          <a:spcPts val="0"/>
                        </a:spcBef>
                        <a:spcAft>
                          <a:spcPts val="0"/>
                        </a:spcAft>
                        <a:buFont typeface="Arial" panose="020B0604020202020204" pitchFamily="34" charset="0"/>
                        <a:buChar char="•"/>
                      </a:pPr>
                      <a:r>
                        <a:rPr lang="en-US" sz="1700" dirty="0">
                          <a:effectLst/>
                        </a:rPr>
                        <a:t>AUGUSTUS Trial</a:t>
                      </a:r>
                    </a:p>
                    <a:p>
                      <a:pPr marL="0" marR="0">
                        <a:spcBef>
                          <a:spcPts val="0"/>
                        </a:spcBef>
                        <a:spcAft>
                          <a:spcPts val="0"/>
                        </a:spcAft>
                      </a:pPr>
                      <a:r>
                        <a:rPr lang="en-US" sz="1700" dirty="0">
                          <a:effectLst/>
                        </a:rPr>
                        <a:t>DOAC + P2Y12 inhibitor to be continued for 12 months</a:t>
                      </a:r>
                    </a:p>
                    <a:p>
                      <a:pPr marL="285750" marR="0" indent="-285750">
                        <a:spcBef>
                          <a:spcPts val="0"/>
                        </a:spcBef>
                        <a:spcAft>
                          <a:spcPts val="0"/>
                        </a:spcAft>
                        <a:buFont typeface="Arial" panose="020B0604020202020204" pitchFamily="34" charset="0"/>
                        <a:buChar char="•"/>
                      </a:pPr>
                      <a:r>
                        <a:rPr lang="en-US" sz="1700" dirty="0">
                          <a:effectLst/>
                        </a:rPr>
                        <a:t>AFIRE trial </a:t>
                      </a:r>
                      <a:r>
                        <a:rPr lang="en-US" sz="1700" dirty="0">
                          <a:effectLst/>
                          <a:sym typeface="Wingdings" pitchFamily="2" charset="2"/>
                        </a:rPr>
                        <a:t></a:t>
                      </a:r>
                      <a:r>
                        <a:rPr lang="en-US" sz="1700" dirty="0">
                          <a:effectLst/>
                        </a:rPr>
                        <a:t> DOAC can be continued as monotherapy (Xarelto studied) 12 months after discharge</a:t>
                      </a:r>
                    </a:p>
                    <a:p>
                      <a:pPr marL="0" marR="0">
                        <a:spcBef>
                          <a:spcPts val="0"/>
                        </a:spcBef>
                        <a:spcAft>
                          <a:spcPts val="0"/>
                        </a:spcAft>
                      </a:pPr>
                      <a:r>
                        <a:rPr lang="en-US" sz="1700" dirty="0">
                          <a:effectLst/>
                        </a:rPr>
                        <a:t> </a:t>
                      </a:r>
                    </a:p>
                    <a:p>
                      <a:pPr marL="0" marR="0">
                        <a:spcBef>
                          <a:spcPts val="0"/>
                        </a:spcBef>
                        <a:spcAft>
                          <a:spcPts val="0"/>
                        </a:spcAft>
                      </a:pPr>
                      <a:r>
                        <a:rPr lang="en-US" sz="1700" dirty="0">
                          <a:effectLst/>
                        </a:rPr>
                        <a:t>High ischemic risk:</a:t>
                      </a:r>
                    </a:p>
                    <a:p>
                      <a:pPr marL="0" marR="0">
                        <a:spcBef>
                          <a:spcPts val="0"/>
                        </a:spcBef>
                        <a:spcAft>
                          <a:spcPts val="0"/>
                        </a:spcAft>
                      </a:pPr>
                      <a:r>
                        <a:rPr lang="en-US" sz="1700" dirty="0">
                          <a:effectLst/>
                        </a:rPr>
                        <a:t>DOAC + ASA + P2Y12 Inhibitor at discharge for 1 month </a:t>
                      </a:r>
                      <a:r>
                        <a:rPr lang="en-US" sz="1700" dirty="0">
                          <a:effectLst/>
                          <a:sym typeface="Wingdings" pitchFamily="2" charset="2"/>
                        </a:rPr>
                        <a:t></a:t>
                      </a:r>
                      <a:r>
                        <a:rPr lang="en-US" sz="1700" dirty="0">
                          <a:effectLst/>
                        </a:rPr>
                        <a:t> ASA then stopped</a:t>
                      </a:r>
                    </a:p>
                    <a:p>
                      <a:pPr marL="0" marR="0">
                        <a:spcBef>
                          <a:spcPts val="0"/>
                        </a:spcBef>
                        <a:spcAft>
                          <a:spcPts val="0"/>
                        </a:spcAft>
                      </a:pPr>
                      <a:r>
                        <a:rPr lang="en-US" sz="1700" dirty="0">
                          <a:effectLst/>
                        </a:rPr>
                        <a:t>DOAC + P2Y12 inhibitor to be continued for 12 months</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337" marR="99337" marT="0" marB="0"/>
                </a:tc>
                <a:extLst>
                  <a:ext uri="{0D108BD9-81ED-4DB2-BD59-A6C34878D82A}">
                    <a16:rowId xmlns:a16="http://schemas.microsoft.com/office/drawing/2014/main" val="2832866879"/>
                  </a:ext>
                </a:extLst>
              </a:tr>
            </a:tbl>
          </a:graphicData>
        </a:graphic>
      </p:graphicFrame>
    </p:spTree>
    <p:extLst>
      <p:ext uri="{BB962C8B-B14F-4D97-AF65-F5344CB8AC3E}">
        <p14:creationId xmlns:p14="http://schemas.microsoft.com/office/powerpoint/2010/main" val="4213552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8EC20-57A9-5D43-A67B-853D6830082C}"/>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66844DC8-87F0-C643-AC1B-EB4DE573F10A}"/>
              </a:ext>
            </a:extLst>
          </p:cNvPr>
          <p:cNvSpPr>
            <a:spLocks noGrp="1"/>
          </p:cNvSpPr>
          <p:nvPr>
            <p:ph idx="1"/>
          </p:nvPr>
        </p:nvSpPr>
        <p:spPr/>
        <p:txBody>
          <a:bodyPr/>
          <a:lstStyle/>
          <a:p>
            <a:pPr algn="l"/>
            <a:r>
              <a:rPr lang="en-US" sz="1800" b="0" i="0" dirty="0">
                <a:solidFill>
                  <a:srgbClr val="181D23"/>
                </a:solidFill>
                <a:effectLst/>
              </a:rPr>
              <a:t>A 76-year-old woman is evaluated during a wellness visit. She reports that she fatigues easily, and her husband notes that she snores loudly. Medical history is significant for hypertension. Her only medication is metoprolol.</a:t>
            </a:r>
          </a:p>
          <a:p>
            <a:pPr algn="l"/>
            <a:r>
              <a:rPr lang="en-US" sz="1800" b="0" i="0" dirty="0">
                <a:solidFill>
                  <a:srgbClr val="181D23"/>
                </a:solidFill>
                <a:effectLst/>
              </a:rPr>
              <a:t>On physical examination, pulse rate is 75/min and irregular; other vital signs are normal. Cardiac examination reveals irregular heart sounds with no murmurs or gallops. No signs of heart failure are present.</a:t>
            </a:r>
          </a:p>
          <a:p>
            <a:pPr algn="l"/>
            <a:r>
              <a:rPr lang="en-US" sz="1800" b="0" i="0" dirty="0">
                <a:solidFill>
                  <a:srgbClr val="181D23"/>
                </a:solidFill>
                <a:effectLst/>
              </a:rPr>
              <a:t>An ECG shows atrial fibrillation at 75/min without ischemic changes.</a:t>
            </a:r>
          </a:p>
          <a:p>
            <a:r>
              <a:rPr lang="en-US" sz="1800" dirty="0">
                <a:effectLst/>
              </a:rPr>
              <a:t>Which of the following is the most appropriate management?</a:t>
            </a:r>
          </a:p>
          <a:p>
            <a:pPr marL="342900" indent="-342900">
              <a:buAutoNum type="alphaUcPeriod"/>
            </a:pPr>
            <a:r>
              <a:rPr lang="en-US" sz="1800" dirty="0">
                <a:solidFill>
                  <a:srgbClr val="181D23"/>
                </a:solidFill>
                <a:effectLst/>
              </a:rPr>
              <a:t>Add Aspirin</a:t>
            </a:r>
          </a:p>
          <a:p>
            <a:pPr marL="342900" indent="-342900">
              <a:buAutoNum type="alphaUcPeriod"/>
            </a:pPr>
            <a:r>
              <a:rPr lang="en-US" sz="1800" b="0" i="0" dirty="0">
                <a:solidFill>
                  <a:srgbClr val="181D23"/>
                </a:solidFill>
              </a:rPr>
              <a:t>Emergent Cardioversion</a:t>
            </a:r>
          </a:p>
          <a:p>
            <a:pPr marL="342900" indent="-342900">
              <a:buAutoNum type="alphaUcPeriod"/>
            </a:pPr>
            <a:r>
              <a:rPr lang="en-US" sz="1800" dirty="0">
                <a:solidFill>
                  <a:srgbClr val="181D23"/>
                </a:solidFill>
                <a:effectLst/>
              </a:rPr>
              <a:t>Increase Metoprolol dosage</a:t>
            </a:r>
          </a:p>
          <a:p>
            <a:pPr marL="342900" indent="-342900">
              <a:buAutoNum type="alphaUcPeriod"/>
            </a:pPr>
            <a:r>
              <a:rPr lang="en-US" sz="1800" b="0" i="0" dirty="0">
                <a:solidFill>
                  <a:srgbClr val="181D23"/>
                </a:solidFill>
              </a:rPr>
              <a:t>Initiate oral anticoagulation</a:t>
            </a:r>
          </a:p>
          <a:p>
            <a:pPr marL="342900" indent="-342900">
              <a:buAutoNum type="alphaUcPeriod"/>
            </a:pPr>
            <a:r>
              <a:rPr lang="en-US" sz="1800" dirty="0">
                <a:solidFill>
                  <a:srgbClr val="181D23"/>
                </a:solidFill>
                <a:effectLst/>
              </a:rPr>
              <a:t>Reassurance</a:t>
            </a:r>
            <a:endParaRPr lang="en-US" sz="1800" b="0" i="0" dirty="0">
              <a:solidFill>
                <a:srgbClr val="181D23"/>
              </a:solidFill>
              <a:effectLst/>
            </a:endParaRPr>
          </a:p>
          <a:p>
            <a:endParaRPr lang="en-US" dirty="0"/>
          </a:p>
        </p:txBody>
      </p:sp>
    </p:spTree>
    <p:extLst>
      <p:ext uri="{BB962C8B-B14F-4D97-AF65-F5344CB8AC3E}">
        <p14:creationId xmlns:p14="http://schemas.microsoft.com/office/powerpoint/2010/main" val="3069615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8EC20-57A9-5D43-A67B-853D6830082C}"/>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66844DC8-87F0-C643-AC1B-EB4DE573F10A}"/>
              </a:ext>
            </a:extLst>
          </p:cNvPr>
          <p:cNvSpPr>
            <a:spLocks noGrp="1"/>
          </p:cNvSpPr>
          <p:nvPr>
            <p:ph idx="1"/>
          </p:nvPr>
        </p:nvSpPr>
        <p:spPr/>
        <p:txBody>
          <a:bodyPr/>
          <a:lstStyle/>
          <a:p>
            <a:pPr algn="l"/>
            <a:r>
              <a:rPr lang="en-US" sz="1800" b="0" i="0" dirty="0">
                <a:solidFill>
                  <a:srgbClr val="181D23"/>
                </a:solidFill>
                <a:effectLst/>
              </a:rPr>
              <a:t>A 76-year-old woman is evaluated during a wellness visit. She reports that she fatigues easily, and her husband notes that she snores loudly. Medical history is significant for hypertension. Her only medication is metoprolol.</a:t>
            </a:r>
          </a:p>
          <a:p>
            <a:pPr algn="l"/>
            <a:r>
              <a:rPr lang="en-US" sz="1800" b="0" i="0" dirty="0">
                <a:solidFill>
                  <a:srgbClr val="181D23"/>
                </a:solidFill>
                <a:effectLst/>
              </a:rPr>
              <a:t>On physical examination, pulse rate is 75/min and irregular; other vital signs are normal. Cardiac examination reveals irregular heart sounds with no murmurs or gallops. No signs of heart failure are present.</a:t>
            </a:r>
          </a:p>
          <a:p>
            <a:pPr algn="l"/>
            <a:r>
              <a:rPr lang="en-US" sz="1800" b="0" i="0" dirty="0">
                <a:solidFill>
                  <a:srgbClr val="181D23"/>
                </a:solidFill>
                <a:effectLst/>
              </a:rPr>
              <a:t>An ECG shows atrial fibrillation at 75/min without ischemic changes.</a:t>
            </a:r>
          </a:p>
          <a:p>
            <a:r>
              <a:rPr lang="en-US" sz="1800" dirty="0">
                <a:effectLst/>
              </a:rPr>
              <a:t>Which of the following is the most appropriate management?</a:t>
            </a:r>
          </a:p>
          <a:p>
            <a:pPr marL="342900" indent="-342900">
              <a:buAutoNum type="alphaUcPeriod"/>
            </a:pPr>
            <a:r>
              <a:rPr lang="en-US" sz="1800" dirty="0">
                <a:solidFill>
                  <a:srgbClr val="181D23"/>
                </a:solidFill>
                <a:effectLst/>
              </a:rPr>
              <a:t>Add Aspirin</a:t>
            </a:r>
          </a:p>
          <a:p>
            <a:pPr marL="342900" indent="-342900">
              <a:buAutoNum type="alphaUcPeriod"/>
            </a:pPr>
            <a:r>
              <a:rPr lang="en-US" sz="1800" b="0" i="0" dirty="0">
                <a:solidFill>
                  <a:srgbClr val="181D23"/>
                </a:solidFill>
              </a:rPr>
              <a:t>Emergent Cardioversion</a:t>
            </a:r>
          </a:p>
          <a:p>
            <a:pPr marL="342900" indent="-342900">
              <a:buAutoNum type="alphaUcPeriod"/>
            </a:pPr>
            <a:r>
              <a:rPr lang="en-US" sz="1800" dirty="0">
                <a:solidFill>
                  <a:srgbClr val="181D23"/>
                </a:solidFill>
                <a:effectLst/>
              </a:rPr>
              <a:t>Increase Metoprolol dosage</a:t>
            </a:r>
          </a:p>
          <a:p>
            <a:pPr marL="342900" indent="-342900">
              <a:buAutoNum type="alphaUcPeriod"/>
            </a:pPr>
            <a:r>
              <a:rPr lang="en-US" sz="1800" b="0" i="0" dirty="0">
                <a:solidFill>
                  <a:srgbClr val="181D23"/>
                </a:solidFill>
                <a:highlight>
                  <a:srgbClr val="FFFF00"/>
                </a:highlight>
              </a:rPr>
              <a:t>Initiate oral anticoagulation</a:t>
            </a:r>
          </a:p>
          <a:p>
            <a:pPr marL="342900" indent="-342900">
              <a:buAutoNum type="alphaUcPeriod"/>
            </a:pPr>
            <a:r>
              <a:rPr lang="en-US" sz="1800" dirty="0">
                <a:solidFill>
                  <a:srgbClr val="181D23"/>
                </a:solidFill>
                <a:effectLst/>
              </a:rPr>
              <a:t>Reassurance</a:t>
            </a:r>
            <a:endParaRPr lang="en-US" sz="1800" b="0" i="0" dirty="0">
              <a:solidFill>
                <a:srgbClr val="181D23"/>
              </a:solidFill>
              <a:effectLst/>
            </a:endParaRPr>
          </a:p>
          <a:p>
            <a:endParaRPr lang="en-US" dirty="0"/>
          </a:p>
        </p:txBody>
      </p:sp>
    </p:spTree>
    <p:extLst>
      <p:ext uri="{BB962C8B-B14F-4D97-AF65-F5344CB8AC3E}">
        <p14:creationId xmlns:p14="http://schemas.microsoft.com/office/powerpoint/2010/main" val="948914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6E41C-4B6F-324F-BE04-C7DDDA1E6428}"/>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17E0AB4-0E22-444F-8744-6D638E6B4EAC}"/>
              </a:ext>
            </a:extLst>
          </p:cNvPr>
          <p:cNvSpPr>
            <a:spLocks noGrp="1"/>
          </p:cNvSpPr>
          <p:nvPr>
            <p:ph idx="1"/>
          </p:nvPr>
        </p:nvSpPr>
        <p:spPr/>
        <p:txBody>
          <a:bodyPr>
            <a:normAutofit fontScale="92500" lnSpcReduction="20000"/>
          </a:bodyPr>
          <a:lstStyle/>
          <a:p>
            <a:r>
              <a:rPr lang="en-US" dirty="0"/>
              <a:t>Introduction</a:t>
            </a:r>
          </a:p>
          <a:p>
            <a:r>
              <a:rPr lang="en-US" dirty="0"/>
              <a:t>Pathophysiology</a:t>
            </a:r>
          </a:p>
          <a:p>
            <a:r>
              <a:rPr lang="en-US" dirty="0"/>
              <a:t>Clinical classification</a:t>
            </a:r>
          </a:p>
          <a:p>
            <a:r>
              <a:rPr lang="en-US" dirty="0"/>
              <a:t>Acute management - stable patients, unstable patients, cardioversion/anticoagulation</a:t>
            </a:r>
          </a:p>
          <a:p>
            <a:r>
              <a:rPr lang="en-US" dirty="0"/>
              <a:t>AF with RVR – approach and medications</a:t>
            </a:r>
          </a:p>
          <a:p>
            <a:r>
              <a:rPr lang="en-US" dirty="0"/>
              <a:t>Anticoagulation</a:t>
            </a:r>
          </a:p>
          <a:p>
            <a:r>
              <a:rPr lang="en-US" dirty="0"/>
              <a:t>Long-term management: Rate-control strategy</a:t>
            </a:r>
          </a:p>
          <a:p>
            <a:r>
              <a:rPr lang="en-US" dirty="0"/>
              <a:t>Long-term management: Rhythm-control strategy</a:t>
            </a:r>
          </a:p>
          <a:p>
            <a:r>
              <a:rPr lang="en-US" dirty="0"/>
              <a:t>Atrial Flutter</a:t>
            </a:r>
          </a:p>
          <a:p>
            <a:r>
              <a:rPr lang="en-US" dirty="0"/>
              <a:t>Summary sheet</a:t>
            </a:r>
          </a:p>
          <a:p>
            <a:endParaRPr lang="en-US" dirty="0"/>
          </a:p>
        </p:txBody>
      </p:sp>
    </p:spTree>
    <p:extLst>
      <p:ext uri="{BB962C8B-B14F-4D97-AF65-F5344CB8AC3E}">
        <p14:creationId xmlns:p14="http://schemas.microsoft.com/office/powerpoint/2010/main" val="4272855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914A-0A5F-804A-96DB-9409E215B288}"/>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F09E7C9D-0F94-794F-BAAA-69887768850B}"/>
              </a:ext>
            </a:extLst>
          </p:cNvPr>
          <p:cNvSpPr>
            <a:spLocks noGrp="1"/>
          </p:cNvSpPr>
          <p:nvPr>
            <p:ph idx="1"/>
          </p:nvPr>
        </p:nvSpPr>
        <p:spPr/>
        <p:txBody>
          <a:bodyPr>
            <a:normAutofit fontScale="92500" lnSpcReduction="10000"/>
          </a:bodyPr>
          <a:lstStyle/>
          <a:p>
            <a:pPr algn="l"/>
            <a:r>
              <a:rPr lang="en-US" sz="2000" b="0" i="0" dirty="0">
                <a:solidFill>
                  <a:srgbClr val="181D23"/>
                </a:solidFill>
                <a:effectLst/>
                <a:latin typeface="Open Sans" panose="020B0606030504020204" pitchFamily="34" charset="0"/>
              </a:rPr>
              <a:t>A 69-year-old woman is evaluated during a follow-up visit 7 months after coronary stent placement for non–ST-elevation myocardial infarction. History is also notable for paroxysmal atrial fibrillation, hypertension, and gastrointestinal bleeding due to diverticulosis 5 years ago. Medications are aspirin, clopidogrel, rivaroxaban, metoprolol, lisinopril, and rosuvastatin.</a:t>
            </a:r>
          </a:p>
          <a:p>
            <a:pPr algn="l"/>
            <a:r>
              <a:rPr lang="en-US" sz="2000" b="0" i="0" dirty="0">
                <a:solidFill>
                  <a:srgbClr val="181D23"/>
                </a:solidFill>
                <a:effectLst/>
                <a:latin typeface="Open Sans" panose="020B0606030504020204" pitchFamily="34" charset="0"/>
              </a:rPr>
              <a:t>On physical examination, vital signs are normal. The patient weighs 80 kg (176.4 </a:t>
            </a:r>
            <a:r>
              <a:rPr lang="en-US" sz="2000" b="0" i="0" dirty="0" err="1">
                <a:solidFill>
                  <a:srgbClr val="181D23"/>
                </a:solidFill>
                <a:effectLst/>
                <a:latin typeface="Open Sans" panose="020B0606030504020204" pitchFamily="34" charset="0"/>
              </a:rPr>
              <a:t>lb</a:t>
            </a:r>
            <a:r>
              <a:rPr lang="en-US" sz="2000" b="0" i="0" dirty="0">
                <a:solidFill>
                  <a:srgbClr val="181D23"/>
                </a:solidFill>
                <a:effectLst/>
                <a:latin typeface="Open Sans" panose="020B0606030504020204" pitchFamily="34" charset="0"/>
              </a:rPr>
              <a:t>). Bruising is present on the arms and legs. The remainder of the examination is unremarkable.</a:t>
            </a:r>
          </a:p>
          <a:p>
            <a:pPr algn="l"/>
            <a:r>
              <a:rPr lang="en-US" sz="2000" b="0" i="0" u="none" strike="noStrike" dirty="0">
                <a:solidFill>
                  <a:srgbClr val="181D23"/>
                </a:solidFill>
                <a:effectLst/>
                <a:latin typeface="Open Sans" panose="020B0606030504020204" pitchFamily="34" charset="0"/>
              </a:rPr>
              <a:t>Serum creatinine</a:t>
            </a:r>
            <a:r>
              <a:rPr lang="en-US" sz="2000" b="0" i="0" dirty="0">
                <a:solidFill>
                  <a:srgbClr val="181D23"/>
                </a:solidFill>
                <a:effectLst/>
                <a:latin typeface="Open Sans" panose="020B0606030504020204" pitchFamily="34" charset="0"/>
              </a:rPr>
              <a:t>  level is 1.0 mg/dL (88.4 </a:t>
            </a:r>
            <a:r>
              <a:rPr lang="el-GR" sz="2000" b="0" i="0" dirty="0">
                <a:solidFill>
                  <a:srgbClr val="181D23"/>
                </a:solidFill>
                <a:effectLst/>
                <a:latin typeface="Open Sans" panose="020B0606030504020204" pitchFamily="34" charset="0"/>
              </a:rPr>
              <a:t>μ</a:t>
            </a:r>
            <a:r>
              <a:rPr lang="en-US" sz="2000" b="0" i="0" dirty="0">
                <a:solidFill>
                  <a:srgbClr val="181D23"/>
                </a:solidFill>
                <a:effectLst/>
                <a:latin typeface="Open Sans" panose="020B0606030504020204" pitchFamily="34" charset="0"/>
              </a:rPr>
              <a:t>mol/L).</a:t>
            </a:r>
          </a:p>
          <a:p>
            <a:r>
              <a:rPr lang="en-US" sz="2000" dirty="0">
                <a:effectLst/>
              </a:rPr>
              <a:t>Which of the following is the most appropriate management?</a:t>
            </a:r>
          </a:p>
          <a:p>
            <a:pPr marL="457200" indent="-457200">
              <a:buAutoNum type="alphaUcPeriod"/>
            </a:pPr>
            <a:r>
              <a:rPr lang="en-US" sz="2000" dirty="0"/>
              <a:t>Discontinue aspirin</a:t>
            </a:r>
          </a:p>
          <a:p>
            <a:pPr marL="457200" indent="-457200">
              <a:buAutoNum type="alphaUcPeriod"/>
            </a:pPr>
            <a:r>
              <a:rPr lang="en-US" sz="2000" dirty="0">
                <a:effectLst/>
              </a:rPr>
              <a:t>Discontinue rivaroxaban</a:t>
            </a:r>
            <a:endParaRPr lang="en-US" sz="2000" dirty="0"/>
          </a:p>
          <a:p>
            <a:pPr marL="457200" indent="-457200">
              <a:buAutoNum type="alphaUcPeriod"/>
            </a:pPr>
            <a:r>
              <a:rPr lang="en-US" sz="2000" dirty="0">
                <a:effectLst/>
              </a:rPr>
              <a:t>Switch rivaroxaban to reduced dose apixaban</a:t>
            </a:r>
          </a:p>
          <a:p>
            <a:pPr marL="457200" indent="-457200">
              <a:buAutoNum type="alphaUcPeriod"/>
            </a:pPr>
            <a:r>
              <a:rPr lang="en-US" sz="2000" dirty="0"/>
              <a:t>Switch rivaroxaban to warfarin</a:t>
            </a:r>
            <a:endParaRPr lang="en-US" sz="2000" dirty="0">
              <a:effectLst/>
            </a:endParaRPr>
          </a:p>
        </p:txBody>
      </p:sp>
    </p:spTree>
    <p:extLst>
      <p:ext uri="{BB962C8B-B14F-4D97-AF65-F5344CB8AC3E}">
        <p14:creationId xmlns:p14="http://schemas.microsoft.com/office/powerpoint/2010/main" val="3071787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914A-0A5F-804A-96DB-9409E215B288}"/>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F09E7C9D-0F94-794F-BAAA-69887768850B}"/>
              </a:ext>
            </a:extLst>
          </p:cNvPr>
          <p:cNvSpPr>
            <a:spLocks noGrp="1"/>
          </p:cNvSpPr>
          <p:nvPr>
            <p:ph idx="1"/>
          </p:nvPr>
        </p:nvSpPr>
        <p:spPr/>
        <p:txBody>
          <a:bodyPr>
            <a:normAutofit fontScale="92500" lnSpcReduction="10000"/>
          </a:bodyPr>
          <a:lstStyle/>
          <a:p>
            <a:pPr algn="l"/>
            <a:r>
              <a:rPr lang="en-US" sz="2000" b="0" i="0" dirty="0">
                <a:solidFill>
                  <a:srgbClr val="181D23"/>
                </a:solidFill>
                <a:effectLst/>
                <a:latin typeface="Open Sans" panose="020B0606030504020204" pitchFamily="34" charset="0"/>
              </a:rPr>
              <a:t>A 69-year-old woman is evaluated during a follow-up visit 7 months after coronary stent placement for non–ST-elevation myocardial infarction. History is also notable for paroxysmal atrial fibrillation, hypertension, and gastrointestinal bleeding due to diverticulosis 5 years ago. Medications are aspirin, clopidogrel, rivaroxaban, metoprolol, lisinopril, and rosuvastatin.</a:t>
            </a:r>
          </a:p>
          <a:p>
            <a:pPr algn="l"/>
            <a:r>
              <a:rPr lang="en-US" sz="2000" b="0" i="0" dirty="0">
                <a:solidFill>
                  <a:srgbClr val="181D23"/>
                </a:solidFill>
                <a:effectLst/>
                <a:latin typeface="Open Sans" panose="020B0606030504020204" pitchFamily="34" charset="0"/>
              </a:rPr>
              <a:t>On physical examination, vital signs are normal. The patient weighs 80 kg (176.4 </a:t>
            </a:r>
            <a:r>
              <a:rPr lang="en-US" sz="2000" b="0" i="0" dirty="0" err="1">
                <a:solidFill>
                  <a:srgbClr val="181D23"/>
                </a:solidFill>
                <a:effectLst/>
                <a:latin typeface="Open Sans" panose="020B0606030504020204" pitchFamily="34" charset="0"/>
              </a:rPr>
              <a:t>lb</a:t>
            </a:r>
            <a:r>
              <a:rPr lang="en-US" sz="2000" b="0" i="0" dirty="0">
                <a:solidFill>
                  <a:srgbClr val="181D23"/>
                </a:solidFill>
                <a:effectLst/>
                <a:latin typeface="Open Sans" panose="020B0606030504020204" pitchFamily="34" charset="0"/>
              </a:rPr>
              <a:t>). Bruising is present on the arms and legs. The remainder of the examination is unremarkable.</a:t>
            </a:r>
          </a:p>
          <a:p>
            <a:pPr algn="l"/>
            <a:r>
              <a:rPr lang="en-US" sz="2000" b="0" i="0" u="none" strike="noStrike" dirty="0">
                <a:solidFill>
                  <a:srgbClr val="181D23"/>
                </a:solidFill>
                <a:effectLst/>
                <a:latin typeface="Open Sans" panose="020B0606030504020204" pitchFamily="34" charset="0"/>
              </a:rPr>
              <a:t>Serum creatinine</a:t>
            </a:r>
            <a:r>
              <a:rPr lang="en-US" sz="2000" b="0" i="0" dirty="0">
                <a:solidFill>
                  <a:srgbClr val="181D23"/>
                </a:solidFill>
                <a:effectLst/>
                <a:latin typeface="Open Sans" panose="020B0606030504020204" pitchFamily="34" charset="0"/>
              </a:rPr>
              <a:t>  level is 1.0 mg/dL (88.4 </a:t>
            </a:r>
            <a:r>
              <a:rPr lang="el-GR" sz="2000" b="0" i="0" dirty="0">
                <a:solidFill>
                  <a:srgbClr val="181D23"/>
                </a:solidFill>
                <a:effectLst/>
                <a:latin typeface="Open Sans" panose="020B0606030504020204" pitchFamily="34" charset="0"/>
              </a:rPr>
              <a:t>μ</a:t>
            </a:r>
            <a:r>
              <a:rPr lang="en-US" sz="2000" b="0" i="0" dirty="0">
                <a:solidFill>
                  <a:srgbClr val="181D23"/>
                </a:solidFill>
                <a:effectLst/>
                <a:latin typeface="Open Sans" panose="020B0606030504020204" pitchFamily="34" charset="0"/>
              </a:rPr>
              <a:t>mol/L).</a:t>
            </a:r>
          </a:p>
          <a:p>
            <a:r>
              <a:rPr lang="en-US" sz="2000" dirty="0">
                <a:effectLst/>
              </a:rPr>
              <a:t>Which of the following is the most appropriate management?</a:t>
            </a:r>
          </a:p>
          <a:p>
            <a:pPr marL="457200" indent="-457200">
              <a:buAutoNum type="alphaUcPeriod"/>
            </a:pPr>
            <a:r>
              <a:rPr lang="en-US" sz="2000" dirty="0">
                <a:highlight>
                  <a:srgbClr val="FFFF00"/>
                </a:highlight>
              </a:rPr>
              <a:t>Discontinue aspirin</a:t>
            </a:r>
          </a:p>
          <a:p>
            <a:pPr marL="457200" indent="-457200">
              <a:buAutoNum type="alphaUcPeriod"/>
            </a:pPr>
            <a:r>
              <a:rPr lang="en-US" sz="2000" dirty="0">
                <a:effectLst/>
              </a:rPr>
              <a:t>Discontinue rivaroxaban</a:t>
            </a:r>
            <a:endParaRPr lang="en-US" sz="2000" dirty="0"/>
          </a:p>
          <a:p>
            <a:pPr marL="457200" indent="-457200">
              <a:buAutoNum type="alphaUcPeriod"/>
            </a:pPr>
            <a:r>
              <a:rPr lang="en-US" sz="2000" dirty="0">
                <a:effectLst/>
              </a:rPr>
              <a:t>Switch rivaroxaban to reduced dose apixaban</a:t>
            </a:r>
          </a:p>
          <a:p>
            <a:pPr marL="457200" indent="-457200">
              <a:buAutoNum type="alphaUcPeriod"/>
            </a:pPr>
            <a:r>
              <a:rPr lang="en-US" sz="2000" dirty="0"/>
              <a:t>Switch rivaroxaban to warfarin</a:t>
            </a:r>
            <a:endParaRPr lang="en-US" sz="2000" dirty="0">
              <a:effectLst/>
            </a:endParaRPr>
          </a:p>
        </p:txBody>
      </p:sp>
    </p:spTree>
    <p:extLst>
      <p:ext uri="{BB962C8B-B14F-4D97-AF65-F5344CB8AC3E}">
        <p14:creationId xmlns:p14="http://schemas.microsoft.com/office/powerpoint/2010/main" val="3533108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A1F6F-346B-6E47-8272-2684464E6D8A}"/>
              </a:ext>
            </a:extLst>
          </p:cNvPr>
          <p:cNvSpPr>
            <a:spLocks noGrp="1"/>
          </p:cNvSpPr>
          <p:nvPr>
            <p:ph type="title"/>
          </p:nvPr>
        </p:nvSpPr>
        <p:spPr/>
        <p:txBody>
          <a:bodyPr/>
          <a:lstStyle/>
          <a:p>
            <a:r>
              <a:rPr lang="en-US" dirty="0"/>
              <a:t>Long-term management – rate control</a:t>
            </a:r>
          </a:p>
        </p:txBody>
      </p:sp>
      <p:sp>
        <p:nvSpPr>
          <p:cNvPr id="3" name="Content Placeholder 2">
            <a:extLst>
              <a:ext uri="{FF2B5EF4-FFF2-40B4-BE49-F238E27FC236}">
                <a16:creationId xmlns:a16="http://schemas.microsoft.com/office/drawing/2014/main" id="{0E64EF77-070D-C64B-A907-16A90C9F28EF}"/>
              </a:ext>
            </a:extLst>
          </p:cNvPr>
          <p:cNvSpPr>
            <a:spLocks noGrp="1"/>
          </p:cNvSpPr>
          <p:nvPr>
            <p:ph idx="1"/>
          </p:nvPr>
        </p:nvSpPr>
        <p:spPr/>
        <p:txBody>
          <a:bodyPr>
            <a:normAutofit/>
          </a:bodyPr>
          <a:lstStyle/>
          <a:p>
            <a:pPr>
              <a:spcBef>
                <a:spcPts val="0"/>
              </a:spcBef>
            </a:pPr>
            <a:r>
              <a:rPr lang="en-US" b="1" dirty="0">
                <a:effectLst/>
                <a:ea typeface="Times New Roman" panose="02020603050405020304" pitchFamily="18" charset="0"/>
              </a:rPr>
              <a:t>AFFIRM trial </a:t>
            </a:r>
            <a:r>
              <a:rPr lang="en-US" dirty="0">
                <a:effectLst/>
                <a:ea typeface="Times New Roman" panose="02020603050405020304" pitchFamily="18" charset="0"/>
                <a:sym typeface="Wingdings" pitchFamily="2" charset="2"/>
              </a:rPr>
              <a:t></a:t>
            </a:r>
            <a:r>
              <a:rPr lang="en-US" dirty="0">
                <a:effectLst/>
                <a:ea typeface="Times New Roman" panose="02020603050405020304" pitchFamily="18" charset="0"/>
              </a:rPr>
              <a:t> Rate control is non-inferior to rhythm control in nonvalvular A. Fib, but rhythm control trended toward increased mortality</a:t>
            </a:r>
          </a:p>
          <a:p>
            <a:pPr>
              <a:spcBef>
                <a:spcPts val="0"/>
              </a:spcBef>
            </a:pPr>
            <a:r>
              <a:rPr lang="en-US" b="1" dirty="0">
                <a:effectLst/>
                <a:ea typeface="Times New Roman" panose="02020603050405020304" pitchFamily="18" charset="0"/>
              </a:rPr>
              <a:t>RACE II trial </a:t>
            </a:r>
            <a:r>
              <a:rPr lang="en-US" dirty="0">
                <a:effectLst/>
                <a:ea typeface="Times New Roman" panose="02020603050405020304" pitchFamily="18" charset="0"/>
                <a:sym typeface="Wingdings" pitchFamily="2" charset="2"/>
              </a:rPr>
              <a:t></a:t>
            </a:r>
            <a:r>
              <a:rPr lang="en-US" dirty="0">
                <a:effectLst/>
                <a:ea typeface="Times New Roman" panose="02020603050405020304" pitchFamily="18" charset="0"/>
              </a:rPr>
              <a:t> Lenient HR control (HR &lt; 110) is noninferior to strict HR control (HR &lt; 80) in prevention of cardiovascular events</a:t>
            </a:r>
          </a:p>
          <a:p>
            <a:pPr lvl="1">
              <a:spcBef>
                <a:spcPts val="0"/>
              </a:spcBef>
            </a:pPr>
            <a:r>
              <a:rPr lang="en-US" sz="2800" i="1" dirty="0">
                <a:effectLst/>
                <a:ea typeface="Times New Roman" panose="02020603050405020304" pitchFamily="18" charset="0"/>
              </a:rPr>
              <a:t>Strict HR control may be beneficial in younger patients and patients with concomitant HF</a:t>
            </a:r>
          </a:p>
          <a:p>
            <a:pPr>
              <a:spcBef>
                <a:spcPts val="0"/>
              </a:spcBef>
            </a:pPr>
            <a:r>
              <a:rPr lang="en-US" sz="3200" dirty="0">
                <a:ea typeface="Times New Roman" panose="02020603050405020304" pitchFamily="18" charset="0"/>
              </a:rPr>
              <a:t>Pharmacologic agents: Beta blockers, CCB, digoxin, and class III antiarrhythmics (i.e. amiodarone; modest effect)</a:t>
            </a:r>
            <a:endParaRPr lang="en-US" sz="3200" dirty="0">
              <a:effectLst/>
              <a:ea typeface="Times New Roman" panose="02020603050405020304" pitchFamily="18" charset="0"/>
            </a:endParaRPr>
          </a:p>
        </p:txBody>
      </p:sp>
    </p:spTree>
    <p:extLst>
      <p:ext uri="{BB962C8B-B14F-4D97-AF65-F5344CB8AC3E}">
        <p14:creationId xmlns:p14="http://schemas.microsoft.com/office/powerpoint/2010/main" val="3603328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AD206-99DD-F04C-AE8B-7CCA855B493B}"/>
              </a:ext>
            </a:extLst>
          </p:cNvPr>
          <p:cNvSpPr>
            <a:spLocks noGrp="1"/>
          </p:cNvSpPr>
          <p:nvPr>
            <p:ph type="title"/>
          </p:nvPr>
        </p:nvSpPr>
        <p:spPr/>
        <p:txBody>
          <a:bodyPr/>
          <a:lstStyle/>
          <a:p>
            <a:r>
              <a:rPr lang="en-US" dirty="0"/>
              <a:t>Long-term management – rhythm control</a:t>
            </a:r>
          </a:p>
        </p:txBody>
      </p:sp>
      <p:sp>
        <p:nvSpPr>
          <p:cNvPr id="3" name="Content Placeholder 2">
            <a:extLst>
              <a:ext uri="{FF2B5EF4-FFF2-40B4-BE49-F238E27FC236}">
                <a16:creationId xmlns:a16="http://schemas.microsoft.com/office/drawing/2014/main" id="{523F9B07-9882-7944-8358-80DEACBEFB24}"/>
              </a:ext>
            </a:extLst>
          </p:cNvPr>
          <p:cNvSpPr>
            <a:spLocks noGrp="1"/>
          </p:cNvSpPr>
          <p:nvPr>
            <p:ph idx="1"/>
          </p:nvPr>
        </p:nvSpPr>
        <p:spPr/>
        <p:txBody>
          <a:bodyPr/>
          <a:lstStyle/>
          <a:p>
            <a:r>
              <a:rPr lang="en-US" dirty="0"/>
              <a:t>EAST-AFNET 4 trial:</a:t>
            </a:r>
          </a:p>
          <a:p>
            <a:pPr lvl="1"/>
            <a:r>
              <a:rPr lang="en-US" dirty="0"/>
              <a:t>Studied early rhythm-control strategy (within 1 year of AF diagnosis) vs conventional rate-control in patients considered “high risk” for adverse cardiovascular events.</a:t>
            </a:r>
          </a:p>
          <a:p>
            <a:pPr lvl="1"/>
            <a:r>
              <a:rPr lang="en-US" dirty="0"/>
              <a:t>High risk definition:</a:t>
            </a:r>
          </a:p>
          <a:p>
            <a:pPr lvl="2"/>
            <a:r>
              <a:rPr lang="en-US" dirty="0"/>
              <a:t>Age &gt; 75 and a hx of a TIA/Stroke</a:t>
            </a:r>
          </a:p>
          <a:p>
            <a:pPr lvl="2"/>
            <a:r>
              <a:rPr lang="en-US" dirty="0"/>
              <a:t>Meeting any 2 of the following criteria – age older than 65, female gender, diabetes, heart failure, HTN, severe CAD, CKD, and LV hypertrophy</a:t>
            </a:r>
          </a:p>
          <a:p>
            <a:pPr lvl="1"/>
            <a:r>
              <a:rPr lang="en-US" sz="2000" dirty="0"/>
              <a:t>Conclusion: </a:t>
            </a:r>
            <a:r>
              <a:rPr lang="en-US" sz="2000" b="0" i="0" dirty="0">
                <a:effectLst/>
              </a:rPr>
              <a:t>Early rhythm control (drugs or ablation) reduced the </a:t>
            </a:r>
            <a:r>
              <a:rPr lang="en-US" sz="2000" b="1" i="1" u="sng" dirty="0">
                <a:effectLst/>
              </a:rPr>
              <a:t>primary composite end point of cardiovascular death, stroke, or hospitalization for heart failure or acute coronary syndrome</a:t>
            </a:r>
            <a:r>
              <a:rPr lang="en-US" sz="2000" b="0" i="0" dirty="0">
                <a:effectLst/>
              </a:rPr>
              <a:t>, compared with usual care.</a:t>
            </a:r>
            <a:endParaRPr lang="en-US" sz="2000" dirty="0"/>
          </a:p>
        </p:txBody>
      </p:sp>
    </p:spTree>
    <p:extLst>
      <p:ext uri="{BB962C8B-B14F-4D97-AF65-F5344CB8AC3E}">
        <p14:creationId xmlns:p14="http://schemas.microsoft.com/office/powerpoint/2010/main" val="852298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B9347-C281-544E-9FB7-E938BA9A5355}"/>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71FD3A1B-CB2F-344B-97F0-08D8C3F4420D}"/>
              </a:ext>
            </a:extLst>
          </p:cNvPr>
          <p:cNvSpPr>
            <a:spLocks noGrp="1"/>
          </p:cNvSpPr>
          <p:nvPr>
            <p:ph idx="1"/>
          </p:nvPr>
        </p:nvSpPr>
        <p:spPr/>
        <p:txBody>
          <a:bodyPr>
            <a:normAutofit fontScale="92500" lnSpcReduction="20000"/>
          </a:bodyPr>
          <a:lstStyle/>
          <a:p>
            <a:pPr algn="l"/>
            <a:r>
              <a:rPr lang="en-US" sz="2200" b="0" i="0" dirty="0">
                <a:solidFill>
                  <a:srgbClr val="181D23"/>
                </a:solidFill>
                <a:effectLst/>
              </a:rPr>
              <a:t>A 70-year-old man is evaluated for recently diagnosed paroxysmal atrial fibrillation that is mildly symptomatic. Medical history is significant for hypertension and previous stroke. Medications are rivaroxaban and metoprolol. He has experienced no episodes of bleeding on anticoagulation therapy.</a:t>
            </a:r>
          </a:p>
          <a:p>
            <a:pPr algn="l"/>
            <a:r>
              <a:rPr lang="en-US" sz="2200" b="0" i="0" dirty="0">
                <a:solidFill>
                  <a:srgbClr val="181D23"/>
                </a:solidFill>
                <a:effectLst/>
              </a:rPr>
              <a:t>On physical examination, blood pressure is 128/74 mm Hg and pulse rate is 72/min and regular. The remainder of the examination is unremarkable.</a:t>
            </a:r>
          </a:p>
          <a:p>
            <a:pPr algn="l"/>
            <a:r>
              <a:rPr lang="en-US" sz="2200" b="0" i="0" dirty="0">
                <a:solidFill>
                  <a:srgbClr val="181D23"/>
                </a:solidFill>
                <a:effectLst/>
              </a:rPr>
              <a:t>An echocardiogram reveals an enlarged left atrium and normal left ventricle. Forty-eight–hour ambulatory ECG monitoring shows atrial fibrillation prevalence of 10% with a controlled ventricular rate less than 90/min and no other abnormalities.</a:t>
            </a:r>
          </a:p>
          <a:p>
            <a:r>
              <a:rPr lang="en-US" sz="2000" dirty="0">
                <a:effectLst/>
              </a:rPr>
              <a:t>Which of the following is the most appropriate treatment?</a:t>
            </a:r>
            <a:endParaRPr lang="en-US" sz="2000" b="0" i="0" dirty="0">
              <a:solidFill>
                <a:srgbClr val="181D23"/>
              </a:solidFill>
              <a:effectLst/>
            </a:endParaRPr>
          </a:p>
          <a:p>
            <a:pPr marL="457200" indent="-457200">
              <a:buAutoNum type="alphaUcPeriod"/>
            </a:pPr>
            <a:r>
              <a:rPr lang="en-US" sz="2000" dirty="0"/>
              <a:t>LAA Occlusion</a:t>
            </a:r>
          </a:p>
          <a:p>
            <a:pPr marL="457200" indent="-457200">
              <a:buAutoNum type="alphaUcPeriod"/>
            </a:pPr>
            <a:r>
              <a:rPr lang="en-US" sz="2000" dirty="0"/>
              <a:t>PPM implantation</a:t>
            </a:r>
          </a:p>
          <a:p>
            <a:pPr marL="457200" indent="-457200">
              <a:buAutoNum type="alphaUcPeriod"/>
            </a:pPr>
            <a:r>
              <a:rPr lang="en-US" sz="2000" dirty="0"/>
              <a:t>Rhythm control</a:t>
            </a:r>
          </a:p>
          <a:p>
            <a:pPr marL="457200" indent="-457200">
              <a:buAutoNum type="alphaUcPeriod"/>
            </a:pPr>
            <a:r>
              <a:rPr lang="en-US" sz="2000" dirty="0"/>
              <a:t>Switch rivaroxaban to warfarin</a:t>
            </a:r>
          </a:p>
          <a:p>
            <a:pPr marL="457200" indent="-457200">
              <a:buAutoNum type="alphaUcPeriod"/>
            </a:pPr>
            <a:r>
              <a:rPr lang="en-US" sz="2000" dirty="0"/>
              <a:t>No additional therapy</a:t>
            </a:r>
          </a:p>
        </p:txBody>
      </p:sp>
    </p:spTree>
    <p:extLst>
      <p:ext uri="{BB962C8B-B14F-4D97-AF65-F5344CB8AC3E}">
        <p14:creationId xmlns:p14="http://schemas.microsoft.com/office/powerpoint/2010/main" val="911042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B9347-C281-544E-9FB7-E938BA9A5355}"/>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71FD3A1B-CB2F-344B-97F0-08D8C3F4420D}"/>
              </a:ext>
            </a:extLst>
          </p:cNvPr>
          <p:cNvSpPr>
            <a:spLocks noGrp="1"/>
          </p:cNvSpPr>
          <p:nvPr>
            <p:ph idx="1"/>
          </p:nvPr>
        </p:nvSpPr>
        <p:spPr/>
        <p:txBody>
          <a:bodyPr>
            <a:normAutofit fontScale="92500" lnSpcReduction="20000"/>
          </a:bodyPr>
          <a:lstStyle/>
          <a:p>
            <a:pPr algn="l"/>
            <a:r>
              <a:rPr lang="en-US" sz="2200" b="0" i="0" dirty="0">
                <a:solidFill>
                  <a:srgbClr val="181D23"/>
                </a:solidFill>
                <a:effectLst/>
              </a:rPr>
              <a:t>A 70-year-old man is evaluated for recently diagnosed paroxysmal atrial fibrillation that is mildly symptomatic. Medical history is significant for hypertension and previous stroke. Medications are rivaroxaban and metoprolol. He has experienced no episodes of bleeding on anticoagulation therapy.</a:t>
            </a:r>
          </a:p>
          <a:p>
            <a:pPr algn="l"/>
            <a:r>
              <a:rPr lang="en-US" sz="2200" b="0" i="0" dirty="0">
                <a:solidFill>
                  <a:srgbClr val="181D23"/>
                </a:solidFill>
                <a:effectLst/>
              </a:rPr>
              <a:t>On physical examination, blood pressure is 128/74 mm Hg and pulse rate is 72/min and regular. The remainder of the examination is unremarkable.</a:t>
            </a:r>
          </a:p>
          <a:p>
            <a:pPr algn="l"/>
            <a:r>
              <a:rPr lang="en-US" sz="2200" b="0" i="0" dirty="0">
                <a:solidFill>
                  <a:srgbClr val="181D23"/>
                </a:solidFill>
                <a:effectLst/>
              </a:rPr>
              <a:t>An echocardiogram reveals an enlarged left atrium and normal left ventricle. Forty-eight–hour ambulatory ECG monitoring shows atrial fibrillation prevalence of 10% with a controlled ventricular rate less than 90/min and no other abnormalities.</a:t>
            </a:r>
          </a:p>
          <a:p>
            <a:r>
              <a:rPr lang="en-US" sz="2000" dirty="0">
                <a:effectLst/>
              </a:rPr>
              <a:t>Which of the following is the most appropriate treatment?</a:t>
            </a:r>
            <a:endParaRPr lang="en-US" sz="2000" b="0" i="0" dirty="0">
              <a:solidFill>
                <a:srgbClr val="181D23"/>
              </a:solidFill>
              <a:effectLst/>
            </a:endParaRPr>
          </a:p>
          <a:p>
            <a:pPr marL="457200" indent="-457200">
              <a:buAutoNum type="alphaUcPeriod"/>
            </a:pPr>
            <a:r>
              <a:rPr lang="en-US" sz="2000" dirty="0"/>
              <a:t>LAA Occlusion</a:t>
            </a:r>
          </a:p>
          <a:p>
            <a:pPr marL="457200" indent="-457200">
              <a:buAutoNum type="alphaUcPeriod"/>
            </a:pPr>
            <a:r>
              <a:rPr lang="en-US" sz="2000" dirty="0"/>
              <a:t>PPM implantation</a:t>
            </a:r>
          </a:p>
          <a:p>
            <a:pPr marL="457200" indent="-457200">
              <a:buAutoNum type="alphaUcPeriod"/>
            </a:pPr>
            <a:r>
              <a:rPr lang="en-US" sz="2000" dirty="0">
                <a:highlight>
                  <a:srgbClr val="FFFF00"/>
                </a:highlight>
              </a:rPr>
              <a:t>Rhythm control</a:t>
            </a:r>
          </a:p>
          <a:p>
            <a:pPr marL="457200" indent="-457200">
              <a:buAutoNum type="alphaUcPeriod"/>
            </a:pPr>
            <a:r>
              <a:rPr lang="en-US" sz="2000" dirty="0"/>
              <a:t>Switch rivaroxaban to warfarin</a:t>
            </a:r>
          </a:p>
          <a:p>
            <a:pPr marL="457200" indent="-457200">
              <a:buAutoNum type="alphaUcPeriod"/>
            </a:pPr>
            <a:r>
              <a:rPr lang="en-US" sz="2000" dirty="0"/>
              <a:t>No additional therapy</a:t>
            </a:r>
          </a:p>
        </p:txBody>
      </p:sp>
    </p:spTree>
    <p:extLst>
      <p:ext uri="{BB962C8B-B14F-4D97-AF65-F5344CB8AC3E}">
        <p14:creationId xmlns:p14="http://schemas.microsoft.com/office/powerpoint/2010/main" val="949446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7DD64-A313-AC48-B060-6CC8CE05B14C}"/>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4FC74936-C70E-7C4F-9264-4C93EFEE3FFD}"/>
              </a:ext>
            </a:extLst>
          </p:cNvPr>
          <p:cNvSpPr>
            <a:spLocks noGrp="1"/>
          </p:cNvSpPr>
          <p:nvPr>
            <p:ph idx="1"/>
          </p:nvPr>
        </p:nvSpPr>
        <p:spPr/>
        <p:txBody>
          <a:bodyPr>
            <a:normAutofit lnSpcReduction="10000"/>
          </a:bodyPr>
          <a:lstStyle/>
          <a:p>
            <a:pPr algn="l"/>
            <a:r>
              <a:rPr lang="en-US" sz="2000" b="0" i="0" dirty="0">
                <a:solidFill>
                  <a:srgbClr val="181D23"/>
                </a:solidFill>
                <a:effectLst/>
              </a:rPr>
              <a:t>A 65-year-old woman is evaluated in the office after several visits to the emergency department for paroxysmal atrial fibrillation and acute heart failure. Medications are apixaban, metoprolol, furosemide, and losartan.</a:t>
            </a:r>
          </a:p>
          <a:p>
            <a:pPr algn="l"/>
            <a:r>
              <a:rPr lang="en-US" sz="2000" b="0" i="0" dirty="0">
                <a:solidFill>
                  <a:srgbClr val="181D23"/>
                </a:solidFill>
                <a:effectLst/>
              </a:rPr>
              <a:t>Vital signs are normal. Cardiopulmonary examination and the remainder of the physical examination are normal.</a:t>
            </a:r>
          </a:p>
          <a:p>
            <a:pPr algn="l"/>
            <a:r>
              <a:rPr lang="en-US" sz="2000" b="0" i="0" dirty="0">
                <a:solidFill>
                  <a:srgbClr val="181D23"/>
                </a:solidFill>
                <a:effectLst/>
              </a:rPr>
              <a:t>Results of laboratory studies show a normal serum thyroid-stimulating hormone level.</a:t>
            </a:r>
          </a:p>
          <a:p>
            <a:pPr algn="l"/>
            <a:r>
              <a:rPr lang="en-US" sz="2000" b="0" i="0" dirty="0">
                <a:solidFill>
                  <a:srgbClr val="181D23"/>
                </a:solidFill>
                <a:effectLst/>
              </a:rPr>
              <a:t>An ECG shows sinus rhythm with a heart rate of 58/min. An echocardiogram reveals a </a:t>
            </a:r>
            <a:r>
              <a:rPr lang="en-US" sz="2000" b="0" i="0" u="none" strike="noStrike" dirty="0">
                <a:solidFill>
                  <a:srgbClr val="181D23"/>
                </a:solidFill>
                <a:effectLst/>
              </a:rPr>
              <a:t>left ventricular ejection fraction</a:t>
            </a:r>
            <a:r>
              <a:rPr lang="en-US" sz="2000" b="0" i="0" dirty="0">
                <a:solidFill>
                  <a:srgbClr val="181D23"/>
                </a:solidFill>
                <a:effectLst/>
              </a:rPr>
              <a:t>  of 45%.</a:t>
            </a:r>
          </a:p>
          <a:p>
            <a:r>
              <a:rPr lang="en-US" sz="2000" dirty="0">
                <a:effectLst/>
              </a:rPr>
              <a:t>Which of the following is the most appropriate treatment?</a:t>
            </a:r>
          </a:p>
          <a:p>
            <a:pPr marL="457200" indent="-457200">
              <a:buAutoNum type="alphaUcPeriod"/>
            </a:pPr>
            <a:r>
              <a:rPr lang="en-US" sz="2000" b="0" i="0" dirty="0">
                <a:solidFill>
                  <a:srgbClr val="181D23"/>
                </a:solidFill>
              </a:rPr>
              <a:t>AV node ablation with PPM placement</a:t>
            </a:r>
            <a:endParaRPr lang="en-US" sz="2000" dirty="0">
              <a:solidFill>
                <a:srgbClr val="181D23"/>
              </a:solidFill>
            </a:endParaRPr>
          </a:p>
          <a:p>
            <a:pPr marL="457200" indent="-457200">
              <a:buAutoNum type="alphaUcPeriod"/>
            </a:pPr>
            <a:r>
              <a:rPr lang="en-US" sz="2000" b="0" i="0" dirty="0">
                <a:solidFill>
                  <a:srgbClr val="181D23"/>
                </a:solidFill>
                <a:effectLst/>
              </a:rPr>
              <a:t>ICD placement</a:t>
            </a:r>
            <a:endParaRPr lang="en-US" sz="2000" dirty="0">
              <a:solidFill>
                <a:srgbClr val="181D23"/>
              </a:solidFill>
            </a:endParaRPr>
          </a:p>
          <a:p>
            <a:pPr marL="457200" indent="-457200">
              <a:buAutoNum type="alphaUcPeriod"/>
            </a:pPr>
            <a:r>
              <a:rPr lang="en-US" sz="2000" b="0" i="0" dirty="0">
                <a:solidFill>
                  <a:srgbClr val="181D23"/>
                </a:solidFill>
                <a:effectLst/>
              </a:rPr>
              <a:t>LAA occlusion</a:t>
            </a:r>
          </a:p>
          <a:p>
            <a:pPr marL="457200" indent="-457200">
              <a:buAutoNum type="alphaUcPeriod"/>
            </a:pPr>
            <a:r>
              <a:rPr lang="en-US" sz="2000" dirty="0">
                <a:solidFill>
                  <a:srgbClr val="181D23"/>
                </a:solidFill>
              </a:rPr>
              <a:t>Rhythm control</a:t>
            </a:r>
            <a:endParaRPr lang="en-US" sz="2000" b="0" i="0" dirty="0">
              <a:solidFill>
                <a:srgbClr val="181D23"/>
              </a:solidFill>
              <a:effectLst/>
            </a:endParaRPr>
          </a:p>
          <a:p>
            <a:endParaRPr lang="en-US" dirty="0"/>
          </a:p>
        </p:txBody>
      </p:sp>
    </p:spTree>
    <p:extLst>
      <p:ext uri="{BB962C8B-B14F-4D97-AF65-F5344CB8AC3E}">
        <p14:creationId xmlns:p14="http://schemas.microsoft.com/office/powerpoint/2010/main" val="3234190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7DD64-A313-AC48-B060-6CC8CE05B14C}"/>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4FC74936-C70E-7C4F-9264-4C93EFEE3FFD}"/>
              </a:ext>
            </a:extLst>
          </p:cNvPr>
          <p:cNvSpPr>
            <a:spLocks noGrp="1"/>
          </p:cNvSpPr>
          <p:nvPr>
            <p:ph idx="1"/>
          </p:nvPr>
        </p:nvSpPr>
        <p:spPr/>
        <p:txBody>
          <a:bodyPr>
            <a:normAutofit lnSpcReduction="10000"/>
          </a:bodyPr>
          <a:lstStyle/>
          <a:p>
            <a:pPr algn="l"/>
            <a:r>
              <a:rPr lang="en-US" sz="2000" b="0" i="0" dirty="0">
                <a:solidFill>
                  <a:srgbClr val="181D23"/>
                </a:solidFill>
                <a:effectLst/>
              </a:rPr>
              <a:t>A 65-year-old woman is evaluated in the office after several visits to the emergency department for paroxysmal atrial fibrillation and acute heart failure. Medications are apixaban, metoprolol, furosemide, and losartan.</a:t>
            </a:r>
          </a:p>
          <a:p>
            <a:pPr algn="l"/>
            <a:r>
              <a:rPr lang="en-US" sz="2000" b="0" i="0" dirty="0">
                <a:solidFill>
                  <a:srgbClr val="181D23"/>
                </a:solidFill>
                <a:effectLst/>
              </a:rPr>
              <a:t>Vital signs are normal. Cardiopulmonary examination and the remainder of the physical examination are normal.</a:t>
            </a:r>
          </a:p>
          <a:p>
            <a:pPr algn="l"/>
            <a:r>
              <a:rPr lang="en-US" sz="2000" b="0" i="0" dirty="0">
                <a:solidFill>
                  <a:srgbClr val="181D23"/>
                </a:solidFill>
                <a:effectLst/>
              </a:rPr>
              <a:t>Results of laboratory studies show a normal serum thyroid-stimulating hormone level.</a:t>
            </a:r>
          </a:p>
          <a:p>
            <a:pPr algn="l"/>
            <a:r>
              <a:rPr lang="en-US" sz="2000" b="0" i="0" dirty="0">
                <a:solidFill>
                  <a:srgbClr val="181D23"/>
                </a:solidFill>
                <a:effectLst/>
              </a:rPr>
              <a:t>An ECG shows sinus rhythm with a heart rate of 58/min. An echocardiogram reveals a </a:t>
            </a:r>
            <a:r>
              <a:rPr lang="en-US" sz="2000" b="0" i="0" u="none" strike="noStrike" dirty="0">
                <a:solidFill>
                  <a:srgbClr val="181D23"/>
                </a:solidFill>
                <a:effectLst/>
              </a:rPr>
              <a:t>left ventricular ejection fraction</a:t>
            </a:r>
            <a:r>
              <a:rPr lang="en-US" sz="2000" b="0" i="0" dirty="0">
                <a:solidFill>
                  <a:srgbClr val="181D23"/>
                </a:solidFill>
                <a:effectLst/>
              </a:rPr>
              <a:t>  of 45%.</a:t>
            </a:r>
          </a:p>
          <a:p>
            <a:r>
              <a:rPr lang="en-US" sz="2000" dirty="0">
                <a:effectLst/>
              </a:rPr>
              <a:t>Which of the following is the most appropriate treatment?</a:t>
            </a:r>
          </a:p>
          <a:p>
            <a:pPr marL="457200" indent="-457200">
              <a:buAutoNum type="alphaUcPeriod"/>
            </a:pPr>
            <a:r>
              <a:rPr lang="en-US" sz="2000" b="0" i="0" dirty="0">
                <a:solidFill>
                  <a:srgbClr val="181D23"/>
                </a:solidFill>
              </a:rPr>
              <a:t>AV node ablation with PPM placement</a:t>
            </a:r>
            <a:endParaRPr lang="en-US" sz="2000" dirty="0">
              <a:solidFill>
                <a:srgbClr val="181D23"/>
              </a:solidFill>
            </a:endParaRPr>
          </a:p>
          <a:p>
            <a:pPr marL="457200" indent="-457200">
              <a:buAutoNum type="alphaUcPeriod"/>
            </a:pPr>
            <a:r>
              <a:rPr lang="en-US" sz="2000" b="0" i="0" dirty="0">
                <a:solidFill>
                  <a:srgbClr val="181D23"/>
                </a:solidFill>
                <a:effectLst/>
              </a:rPr>
              <a:t>ICD placement</a:t>
            </a:r>
            <a:endParaRPr lang="en-US" sz="2000" dirty="0">
              <a:solidFill>
                <a:srgbClr val="181D23"/>
              </a:solidFill>
            </a:endParaRPr>
          </a:p>
          <a:p>
            <a:pPr marL="457200" indent="-457200">
              <a:buAutoNum type="alphaUcPeriod"/>
            </a:pPr>
            <a:r>
              <a:rPr lang="en-US" sz="2000" b="0" i="0" dirty="0">
                <a:solidFill>
                  <a:srgbClr val="181D23"/>
                </a:solidFill>
                <a:effectLst/>
              </a:rPr>
              <a:t>LAA occlusion</a:t>
            </a:r>
          </a:p>
          <a:p>
            <a:pPr marL="457200" indent="-457200">
              <a:buAutoNum type="alphaUcPeriod"/>
            </a:pPr>
            <a:r>
              <a:rPr lang="en-US" sz="2000" dirty="0">
                <a:solidFill>
                  <a:srgbClr val="181D23"/>
                </a:solidFill>
                <a:highlight>
                  <a:srgbClr val="FFFF00"/>
                </a:highlight>
              </a:rPr>
              <a:t>Rhythm control</a:t>
            </a:r>
            <a:endParaRPr lang="en-US" sz="2000" b="0" i="0" dirty="0">
              <a:solidFill>
                <a:srgbClr val="181D23"/>
              </a:solidFill>
              <a:effectLst/>
              <a:highlight>
                <a:srgbClr val="FFFF00"/>
              </a:highlight>
            </a:endParaRPr>
          </a:p>
          <a:p>
            <a:endParaRPr lang="en-US" dirty="0"/>
          </a:p>
        </p:txBody>
      </p:sp>
    </p:spTree>
    <p:extLst>
      <p:ext uri="{BB962C8B-B14F-4D97-AF65-F5344CB8AC3E}">
        <p14:creationId xmlns:p14="http://schemas.microsoft.com/office/powerpoint/2010/main" val="1952969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A0E16-F0A3-A341-81DD-3ABFBCD68E68}"/>
              </a:ext>
            </a:extLst>
          </p:cNvPr>
          <p:cNvSpPr>
            <a:spLocks noGrp="1"/>
          </p:cNvSpPr>
          <p:nvPr>
            <p:ph type="title"/>
          </p:nvPr>
        </p:nvSpPr>
        <p:spPr/>
        <p:txBody>
          <a:bodyPr/>
          <a:lstStyle/>
          <a:p>
            <a:r>
              <a:rPr lang="en-US" dirty="0"/>
              <a:t>Long-term management – rhythm control</a:t>
            </a:r>
          </a:p>
        </p:txBody>
      </p:sp>
      <p:sp>
        <p:nvSpPr>
          <p:cNvPr id="3" name="Content Placeholder 2">
            <a:extLst>
              <a:ext uri="{FF2B5EF4-FFF2-40B4-BE49-F238E27FC236}">
                <a16:creationId xmlns:a16="http://schemas.microsoft.com/office/drawing/2014/main" id="{5C5872FF-1242-754E-8B8E-988C1BF3F663}"/>
              </a:ext>
            </a:extLst>
          </p:cNvPr>
          <p:cNvSpPr>
            <a:spLocks noGrp="1"/>
          </p:cNvSpPr>
          <p:nvPr>
            <p:ph idx="1"/>
          </p:nvPr>
        </p:nvSpPr>
        <p:spPr/>
        <p:txBody>
          <a:bodyPr>
            <a:normAutofit/>
          </a:bodyPr>
          <a:lstStyle/>
          <a:p>
            <a:r>
              <a:rPr lang="en-US" dirty="0"/>
              <a:t>Subgroups that benefit from rhythm control:</a:t>
            </a:r>
          </a:p>
          <a:p>
            <a:pPr lvl="1"/>
            <a:r>
              <a:rPr lang="en-US" dirty="0"/>
              <a:t>Heart Failure patients (particularly </a:t>
            </a:r>
            <a:r>
              <a:rPr lang="en-US" dirty="0" err="1"/>
              <a:t>HFrEF</a:t>
            </a:r>
            <a:r>
              <a:rPr lang="en-US" dirty="0"/>
              <a:t>)</a:t>
            </a:r>
          </a:p>
          <a:p>
            <a:pPr lvl="1"/>
            <a:r>
              <a:rPr lang="en-US" dirty="0"/>
              <a:t>Young patients</a:t>
            </a:r>
          </a:p>
          <a:p>
            <a:pPr lvl="1"/>
            <a:r>
              <a:rPr lang="en-US" dirty="0"/>
              <a:t>Patients with fewer comorbid conditions</a:t>
            </a:r>
          </a:p>
          <a:p>
            <a:pPr lvl="1"/>
            <a:r>
              <a:rPr lang="en-US" dirty="0"/>
              <a:t>Symptomatic A. Fib</a:t>
            </a:r>
          </a:p>
          <a:p>
            <a:pPr lvl="1"/>
            <a:r>
              <a:rPr lang="en-US" dirty="0"/>
              <a:t>Diagnosis within 1 year</a:t>
            </a:r>
          </a:p>
          <a:p>
            <a:pPr lvl="1"/>
            <a:endParaRPr lang="en-US" dirty="0"/>
          </a:p>
        </p:txBody>
      </p:sp>
    </p:spTree>
    <p:extLst>
      <p:ext uri="{BB962C8B-B14F-4D97-AF65-F5344CB8AC3E}">
        <p14:creationId xmlns:p14="http://schemas.microsoft.com/office/powerpoint/2010/main" val="1580448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0989A-62E0-E24F-B862-AB6810A5204B}"/>
              </a:ext>
            </a:extLst>
          </p:cNvPr>
          <p:cNvSpPr>
            <a:spLocks noGrp="1"/>
          </p:cNvSpPr>
          <p:nvPr>
            <p:ph type="title"/>
          </p:nvPr>
        </p:nvSpPr>
        <p:spPr/>
        <p:txBody>
          <a:bodyPr/>
          <a:lstStyle/>
          <a:p>
            <a:r>
              <a:rPr lang="en-US" dirty="0"/>
              <a:t>Long-term management – rhythm control</a:t>
            </a:r>
          </a:p>
        </p:txBody>
      </p:sp>
      <p:sp>
        <p:nvSpPr>
          <p:cNvPr id="3" name="Content Placeholder 2">
            <a:extLst>
              <a:ext uri="{FF2B5EF4-FFF2-40B4-BE49-F238E27FC236}">
                <a16:creationId xmlns:a16="http://schemas.microsoft.com/office/drawing/2014/main" id="{50A781EC-8F9A-8544-98C6-D01E2C1D1657}"/>
              </a:ext>
            </a:extLst>
          </p:cNvPr>
          <p:cNvSpPr>
            <a:spLocks noGrp="1"/>
          </p:cNvSpPr>
          <p:nvPr>
            <p:ph idx="1"/>
          </p:nvPr>
        </p:nvSpPr>
        <p:spPr/>
        <p:txBody>
          <a:bodyPr/>
          <a:lstStyle/>
          <a:p>
            <a:pPr>
              <a:spcBef>
                <a:spcPts val="0"/>
              </a:spcBef>
            </a:pPr>
            <a:r>
              <a:rPr lang="en-US" sz="2600" dirty="0">
                <a:effectLst/>
                <a:ea typeface="Times New Roman" panose="02020603050405020304" pitchFamily="18" charset="0"/>
              </a:rPr>
              <a:t>Antiarrhythmic medications (AAD):</a:t>
            </a:r>
          </a:p>
          <a:p>
            <a:pPr lvl="1">
              <a:spcBef>
                <a:spcPts val="0"/>
              </a:spcBef>
            </a:pPr>
            <a:r>
              <a:rPr lang="en-US" dirty="0">
                <a:effectLst/>
                <a:ea typeface="Times New Roman" panose="02020603050405020304" pitchFamily="18" charset="0"/>
              </a:rPr>
              <a:t>No structural heart disease </a:t>
            </a:r>
            <a:r>
              <a:rPr lang="en-US" dirty="0">
                <a:effectLst/>
                <a:ea typeface="Times New Roman" panose="02020603050405020304" pitchFamily="18" charset="0"/>
                <a:sym typeface="Wingdings" pitchFamily="2" charset="2"/>
              </a:rPr>
              <a:t></a:t>
            </a:r>
            <a:r>
              <a:rPr lang="en-US" dirty="0">
                <a:effectLst/>
                <a:ea typeface="Times New Roman" panose="02020603050405020304" pitchFamily="18" charset="0"/>
              </a:rPr>
              <a:t> “pill-in-pocket” approach: flecainide/propafenone</a:t>
            </a:r>
          </a:p>
          <a:p>
            <a:pPr lvl="1">
              <a:spcBef>
                <a:spcPts val="0"/>
              </a:spcBef>
            </a:pPr>
            <a:r>
              <a:rPr lang="en-US" dirty="0">
                <a:effectLst/>
                <a:ea typeface="Times New Roman" panose="02020603050405020304" pitchFamily="18" charset="0"/>
              </a:rPr>
              <a:t>CAD </a:t>
            </a:r>
            <a:r>
              <a:rPr lang="en-US" dirty="0">
                <a:effectLst/>
                <a:ea typeface="Times New Roman" panose="02020603050405020304" pitchFamily="18" charset="0"/>
                <a:sym typeface="Wingdings" pitchFamily="2" charset="2"/>
              </a:rPr>
              <a:t></a:t>
            </a:r>
            <a:r>
              <a:rPr lang="en-US" dirty="0">
                <a:effectLst/>
                <a:ea typeface="Times New Roman" panose="02020603050405020304" pitchFamily="18" charset="0"/>
              </a:rPr>
              <a:t> </a:t>
            </a:r>
            <a:r>
              <a:rPr lang="en-US" dirty="0" err="1">
                <a:effectLst/>
                <a:ea typeface="Times New Roman" panose="02020603050405020304" pitchFamily="18" charset="0"/>
              </a:rPr>
              <a:t>Dofetilide</a:t>
            </a:r>
            <a:r>
              <a:rPr lang="en-US" dirty="0">
                <a:effectLst/>
                <a:ea typeface="Times New Roman" panose="02020603050405020304" pitchFamily="18" charset="0"/>
              </a:rPr>
              <a:t>, Dronedarone, or </a:t>
            </a:r>
            <a:r>
              <a:rPr lang="en-US" dirty="0" err="1">
                <a:effectLst/>
                <a:ea typeface="Times New Roman" panose="02020603050405020304" pitchFamily="18" charset="0"/>
              </a:rPr>
              <a:t>Ibutilide</a:t>
            </a:r>
            <a:endParaRPr lang="en-US" dirty="0">
              <a:effectLst/>
              <a:ea typeface="Times New Roman" panose="02020603050405020304" pitchFamily="18" charset="0"/>
            </a:endParaRPr>
          </a:p>
          <a:p>
            <a:pPr lvl="1">
              <a:spcBef>
                <a:spcPts val="0"/>
              </a:spcBef>
            </a:pPr>
            <a:r>
              <a:rPr lang="en-US" dirty="0">
                <a:effectLst/>
                <a:ea typeface="Times New Roman" panose="02020603050405020304" pitchFamily="18" charset="0"/>
              </a:rPr>
              <a:t>HF </a:t>
            </a:r>
            <a:r>
              <a:rPr lang="en-US" dirty="0">
                <a:effectLst/>
                <a:ea typeface="Times New Roman" panose="02020603050405020304" pitchFamily="18" charset="0"/>
                <a:sym typeface="Wingdings" pitchFamily="2" charset="2"/>
              </a:rPr>
              <a:t></a:t>
            </a:r>
            <a:r>
              <a:rPr lang="en-US" dirty="0">
                <a:effectLst/>
                <a:ea typeface="Times New Roman" panose="02020603050405020304" pitchFamily="18" charset="0"/>
              </a:rPr>
              <a:t> Amiodarone</a:t>
            </a:r>
          </a:p>
          <a:p>
            <a:pPr>
              <a:spcBef>
                <a:spcPts val="0"/>
              </a:spcBef>
            </a:pPr>
            <a:r>
              <a:rPr lang="en-US" sz="2600" dirty="0">
                <a:effectLst/>
                <a:ea typeface="Times New Roman" panose="02020603050405020304" pitchFamily="18" charset="0"/>
              </a:rPr>
              <a:t>AF catheter ablation (CA)</a:t>
            </a:r>
          </a:p>
          <a:p>
            <a:pPr lvl="1">
              <a:spcBef>
                <a:spcPts val="0"/>
              </a:spcBef>
            </a:pPr>
            <a:r>
              <a:rPr lang="en-US" dirty="0">
                <a:effectLst/>
                <a:ea typeface="Times New Roman" panose="02020603050405020304" pitchFamily="18" charset="0"/>
              </a:rPr>
              <a:t>Re-entrant circuit ablation surrounding </a:t>
            </a:r>
            <a:r>
              <a:rPr lang="en-US" b="1" i="1" u="sng" dirty="0">
                <a:effectLst/>
                <a:ea typeface="Times New Roman" panose="02020603050405020304" pitchFamily="18" charset="0"/>
              </a:rPr>
              <a:t>Pulmonary vein outlet into the LA</a:t>
            </a:r>
          </a:p>
          <a:p>
            <a:pPr lvl="1">
              <a:spcBef>
                <a:spcPts val="0"/>
              </a:spcBef>
            </a:pPr>
            <a:r>
              <a:rPr lang="en-US" dirty="0">
                <a:effectLst/>
                <a:ea typeface="Times New Roman" panose="02020603050405020304" pitchFamily="18" charset="0"/>
              </a:rPr>
              <a:t>Generally, AAD attempted first and CA considered in refractory A. Fib</a:t>
            </a:r>
          </a:p>
          <a:p>
            <a:pPr lvl="1">
              <a:spcBef>
                <a:spcPts val="0"/>
              </a:spcBef>
            </a:pPr>
            <a:r>
              <a:rPr lang="en-US" b="1" i="1" u="sng" dirty="0">
                <a:ea typeface="Times New Roman" panose="02020603050405020304" pitchFamily="18" charset="0"/>
              </a:rPr>
              <a:t>CASTLE-AF Trial:</a:t>
            </a:r>
            <a:r>
              <a:rPr lang="en-US" dirty="0">
                <a:ea typeface="Times New Roman" panose="02020603050405020304" pitchFamily="18" charset="0"/>
              </a:rPr>
              <a:t> Patients with AF and symptomatic HF, CA showed 16.1% absolute risk reduction in death or hospitalization compared to medical therapy alone (rate and/or rhythm control)</a:t>
            </a:r>
            <a:endParaRPr lang="en-US" b="1" i="1" u="sng" dirty="0">
              <a:effectLst/>
              <a:ea typeface="Times New Roman" panose="02020603050405020304" pitchFamily="18" charset="0"/>
            </a:endParaRPr>
          </a:p>
        </p:txBody>
      </p:sp>
    </p:spTree>
    <p:extLst>
      <p:ext uri="{BB962C8B-B14F-4D97-AF65-F5344CB8AC3E}">
        <p14:creationId xmlns:p14="http://schemas.microsoft.com/office/powerpoint/2010/main" val="4034966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9E4D4-8971-F847-8AA0-392923075E8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D922AEF1-6707-5246-8B0A-EB2B5CF2D1E3}"/>
              </a:ext>
            </a:extLst>
          </p:cNvPr>
          <p:cNvSpPr>
            <a:spLocks noGrp="1"/>
          </p:cNvSpPr>
          <p:nvPr>
            <p:ph idx="1"/>
          </p:nvPr>
        </p:nvSpPr>
        <p:spPr/>
        <p:txBody>
          <a:bodyPr>
            <a:normAutofit/>
          </a:bodyPr>
          <a:lstStyle/>
          <a:p>
            <a:r>
              <a:rPr lang="en-US" dirty="0"/>
              <a:t>Disorganized atrial activity -&gt; Irregularly irregular ventricular response</a:t>
            </a:r>
          </a:p>
          <a:p>
            <a:r>
              <a:rPr lang="en-US" dirty="0"/>
              <a:t>AF is typically the result of chronic pre-disposing risk factors (diabetes mellitus, HTN, OSA, alcohol use, and obesity)</a:t>
            </a:r>
          </a:p>
          <a:p>
            <a:r>
              <a:rPr lang="en-US" dirty="0"/>
              <a:t>Age is the most significant risk factor</a:t>
            </a:r>
          </a:p>
          <a:p>
            <a:r>
              <a:rPr lang="en-US" dirty="0"/>
              <a:t>In patients age &gt; 55 with a stroke/TIA of unclear etiology, AF is present in 25% of cases</a:t>
            </a:r>
          </a:p>
          <a:p>
            <a:pPr lvl="1"/>
            <a:r>
              <a:rPr lang="en-US" dirty="0"/>
              <a:t>Ambulatory ECG monitoring for 14-30 days</a:t>
            </a:r>
          </a:p>
          <a:p>
            <a:pPr lvl="1"/>
            <a:r>
              <a:rPr lang="en-US" dirty="0"/>
              <a:t>Loop recorder if above is inconclusive</a:t>
            </a:r>
          </a:p>
        </p:txBody>
      </p:sp>
    </p:spTree>
    <p:extLst>
      <p:ext uri="{BB962C8B-B14F-4D97-AF65-F5344CB8AC3E}">
        <p14:creationId xmlns:p14="http://schemas.microsoft.com/office/powerpoint/2010/main" val="3931965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133B54-9606-8D48-86C4-1CAC33939AF1}"/>
              </a:ext>
            </a:extLst>
          </p:cNvPr>
          <p:cNvSpPr>
            <a:spLocks noGrp="1"/>
          </p:cNvSpPr>
          <p:nvPr>
            <p:ph type="title"/>
          </p:nvPr>
        </p:nvSpPr>
        <p:spPr>
          <a:xfrm>
            <a:off x="838200" y="365125"/>
            <a:ext cx="10515600" cy="1306443"/>
          </a:xfrm>
        </p:spPr>
        <p:txBody>
          <a:bodyPr>
            <a:normAutofit/>
          </a:bodyPr>
          <a:lstStyle/>
          <a:p>
            <a:r>
              <a:rPr lang="en-US" sz="4000"/>
              <a:t>Atrial Flutter – similarities and key distinctions</a:t>
            </a:r>
          </a:p>
        </p:txBody>
      </p:sp>
      <p:sp>
        <p:nvSpPr>
          <p:cNvPr id="3" name="Content Placeholder 2">
            <a:extLst>
              <a:ext uri="{FF2B5EF4-FFF2-40B4-BE49-F238E27FC236}">
                <a16:creationId xmlns:a16="http://schemas.microsoft.com/office/drawing/2014/main" id="{3074834C-7027-4741-85E8-03549F9E38BA}"/>
              </a:ext>
            </a:extLst>
          </p:cNvPr>
          <p:cNvSpPr>
            <a:spLocks noGrp="1"/>
          </p:cNvSpPr>
          <p:nvPr>
            <p:ph idx="1"/>
          </p:nvPr>
        </p:nvSpPr>
        <p:spPr>
          <a:xfrm>
            <a:off x="838200" y="1825625"/>
            <a:ext cx="4152774" cy="4303464"/>
          </a:xfrm>
        </p:spPr>
        <p:txBody>
          <a:bodyPr>
            <a:normAutofit/>
          </a:bodyPr>
          <a:lstStyle/>
          <a:p>
            <a:r>
              <a:rPr lang="en-US" sz="1700"/>
              <a:t>Afib and Aflutter are both supraventricular tachyarrhythmias</a:t>
            </a:r>
          </a:p>
          <a:p>
            <a:r>
              <a:rPr lang="en-US" sz="1700"/>
              <a:t>Aflutter results from an organized macro-reentrant circuit</a:t>
            </a:r>
          </a:p>
          <a:p>
            <a:r>
              <a:rPr lang="en-US" sz="1700"/>
              <a:t>Typical Aflutter is most commonly from counterclockwise reentry around the tricuspid annulus along the Cavo-tricuspid isthmus (CTI)</a:t>
            </a:r>
          </a:p>
          <a:p>
            <a:r>
              <a:rPr lang="en-US" sz="1700"/>
              <a:t>Anticoagulation -&gt; similar approach as Afib</a:t>
            </a:r>
          </a:p>
          <a:p>
            <a:r>
              <a:rPr lang="en-US" sz="1700"/>
              <a:t>Rate-control -&gt; similar approach but more difficult to achieve than Afib</a:t>
            </a:r>
          </a:p>
          <a:p>
            <a:r>
              <a:rPr lang="en-US" sz="1700"/>
              <a:t>Rhythm-control -&gt; CTI ablation (&gt;95% success rate)</a:t>
            </a:r>
          </a:p>
        </p:txBody>
      </p:sp>
      <p:pic>
        <p:nvPicPr>
          <p:cNvPr id="9218" name="Picture 2" descr="Diagram of a circuit diagram&#10;&#10;Description automatically generated">
            <a:extLst>
              <a:ext uri="{FF2B5EF4-FFF2-40B4-BE49-F238E27FC236}">
                <a16:creationId xmlns:a16="http://schemas.microsoft.com/office/drawing/2014/main" id="{9791B8C2-6859-2041-B01D-45F39068C3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338" r="-1" b="-1"/>
          <a:stretch>
            <a:fillRect/>
          </a:stretch>
        </p:blipFill>
        <p:spPr bwMode="auto">
          <a:xfrm>
            <a:off x="5183500" y="1904282"/>
            <a:ext cx="6170299" cy="422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64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A graph of a heart beat&#10;&#10;Description automatically generated">
            <a:extLst>
              <a:ext uri="{FF2B5EF4-FFF2-40B4-BE49-F238E27FC236}">
                <a16:creationId xmlns:a16="http://schemas.microsoft.com/office/drawing/2014/main" id="{BC171A88-03C6-334C-87FF-632F165F05B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0276" y="643466"/>
            <a:ext cx="10511447"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745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FB0F-4001-A842-8E86-F6848EFD14F1}"/>
              </a:ext>
            </a:extLst>
          </p:cNvPr>
          <p:cNvSpPr>
            <a:spLocks noGrp="1"/>
          </p:cNvSpPr>
          <p:nvPr>
            <p:ph type="title"/>
          </p:nvPr>
        </p:nvSpPr>
        <p:spPr/>
        <p:txBody>
          <a:bodyPr/>
          <a:lstStyle/>
          <a:p>
            <a:r>
              <a:rPr lang="en-US" dirty="0"/>
              <a:t>Atrial Flutter – Recognize on ECG</a:t>
            </a:r>
          </a:p>
        </p:txBody>
      </p:sp>
      <p:sp>
        <p:nvSpPr>
          <p:cNvPr id="3" name="Content Placeholder 2">
            <a:extLst>
              <a:ext uri="{FF2B5EF4-FFF2-40B4-BE49-F238E27FC236}">
                <a16:creationId xmlns:a16="http://schemas.microsoft.com/office/drawing/2014/main" id="{156C1EB3-90A0-524C-AC03-A9B9D686B1E2}"/>
              </a:ext>
            </a:extLst>
          </p:cNvPr>
          <p:cNvSpPr>
            <a:spLocks noGrp="1"/>
          </p:cNvSpPr>
          <p:nvPr>
            <p:ph idx="1"/>
          </p:nvPr>
        </p:nvSpPr>
        <p:spPr/>
        <p:txBody>
          <a:bodyPr>
            <a:normAutofit/>
          </a:bodyPr>
          <a:lstStyle/>
          <a:p>
            <a:pPr marL="342900" marR="0" lvl="0" indent="-342900">
              <a:spcBef>
                <a:spcPts val="0"/>
              </a:spcBef>
              <a:spcAft>
                <a:spcPts val="0"/>
              </a:spcAft>
              <a:buFont typeface="+mj-lt"/>
              <a:buAutoNum type="arabicPeriod"/>
            </a:pPr>
            <a:r>
              <a:rPr lang="en-US" sz="2400" dirty="0">
                <a:effectLst/>
                <a:ea typeface="Times New Roman" panose="02020603050405020304" pitchFamily="18" charset="0"/>
              </a:rPr>
              <a:t>P waves appear in “saw-tooth” pattern. Also referred to as Flutter waves (F waves). Atrial fluttering rate of 250-300.</a:t>
            </a:r>
          </a:p>
          <a:p>
            <a:pPr marL="342900" marR="0" lvl="0" indent="-342900">
              <a:spcBef>
                <a:spcPts val="0"/>
              </a:spcBef>
              <a:spcAft>
                <a:spcPts val="0"/>
              </a:spcAft>
              <a:buFont typeface="+mj-lt"/>
              <a:buAutoNum type="arabicPeriod"/>
            </a:pPr>
            <a:r>
              <a:rPr lang="en-US" sz="2400" dirty="0">
                <a:effectLst/>
                <a:ea typeface="Times New Roman" panose="02020603050405020304" pitchFamily="18" charset="0"/>
              </a:rPr>
              <a:t>Regularly irregular rhythm </a:t>
            </a:r>
            <a:r>
              <a:rPr lang="en-US" sz="2400" dirty="0">
                <a:effectLst/>
                <a:ea typeface="Times New Roman" panose="02020603050405020304" pitchFamily="18" charset="0"/>
                <a:sym typeface="Wingdings" pitchFamily="2" charset="2"/>
              </a:rPr>
              <a:t></a:t>
            </a:r>
            <a:r>
              <a:rPr lang="en-US" sz="2400" dirty="0">
                <a:effectLst/>
                <a:ea typeface="Times New Roman" panose="02020603050405020304" pitchFamily="18" charset="0"/>
              </a:rPr>
              <a:t> equidistant interval between QRS complexes</a:t>
            </a:r>
          </a:p>
          <a:p>
            <a:pPr marL="742950" marR="0" lvl="1" indent="-285750">
              <a:spcBef>
                <a:spcPts val="0"/>
              </a:spcBef>
              <a:spcAft>
                <a:spcPts val="0"/>
              </a:spcAft>
              <a:buFont typeface="+mj-lt"/>
              <a:buAutoNum type="alphaLcPeriod"/>
            </a:pPr>
            <a:r>
              <a:rPr lang="en-US" dirty="0">
                <a:effectLst/>
                <a:ea typeface="Times New Roman" panose="02020603050405020304" pitchFamily="18" charset="0"/>
              </a:rPr>
              <a:t> Most common is a 2:1 AV block </a:t>
            </a:r>
            <a:r>
              <a:rPr lang="en-US" dirty="0">
                <a:effectLst/>
                <a:ea typeface="Times New Roman" panose="02020603050405020304" pitchFamily="18" charset="0"/>
                <a:sym typeface="Wingdings" pitchFamily="2" charset="2"/>
              </a:rPr>
              <a:t></a:t>
            </a:r>
            <a:r>
              <a:rPr lang="en-US" dirty="0">
                <a:effectLst/>
                <a:ea typeface="Times New Roman" panose="02020603050405020304" pitchFamily="18" charset="0"/>
              </a:rPr>
              <a:t> 1 in 2 flutter waves is conducted to the AV node </a:t>
            </a:r>
            <a:r>
              <a:rPr lang="en-US" dirty="0">
                <a:effectLst/>
                <a:ea typeface="Times New Roman" panose="02020603050405020304" pitchFamily="18" charset="0"/>
                <a:sym typeface="Wingdings" pitchFamily="2" charset="2"/>
              </a:rPr>
              <a:t></a:t>
            </a:r>
            <a:r>
              <a:rPr lang="en-US" dirty="0">
                <a:effectLst/>
                <a:ea typeface="Times New Roman" panose="02020603050405020304" pitchFamily="18" charset="0"/>
              </a:rPr>
              <a:t> HR = 300/2 = 150 bpm</a:t>
            </a:r>
          </a:p>
          <a:p>
            <a:pPr marL="742950" marR="0" lvl="1" indent="-285750">
              <a:spcBef>
                <a:spcPts val="0"/>
              </a:spcBef>
              <a:spcAft>
                <a:spcPts val="0"/>
              </a:spcAft>
              <a:buFont typeface="+mj-lt"/>
              <a:buAutoNum type="alphaLcPeriod"/>
            </a:pPr>
            <a:r>
              <a:rPr lang="en-US" dirty="0">
                <a:effectLst/>
                <a:ea typeface="Times New Roman" panose="02020603050405020304" pitchFamily="18" charset="0"/>
              </a:rPr>
              <a:t>Variable AV block can be seen with 4:1, 3:1, or 1:1 pattern</a:t>
            </a:r>
            <a:r>
              <a:rPr lang="en-US" dirty="0">
                <a:effectLst/>
              </a:rPr>
              <a:t> </a:t>
            </a:r>
          </a:p>
          <a:p>
            <a:pPr marL="285750" indent="-285750">
              <a:spcBef>
                <a:spcPts val="0"/>
              </a:spcBef>
              <a:buFont typeface="+mj-lt"/>
              <a:buAutoNum type="arabicPeriod"/>
            </a:pPr>
            <a:r>
              <a:rPr lang="en-US" sz="2400" dirty="0">
                <a:effectLst/>
                <a:ea typeface="Times New Roman" panose="02020603050405020304" pitchFamily="18" charset="0"/>
              </a:rPr>
              <a:t>Typical (type I) A. Flutter with counterclockwise re-entry (most common) – </a:t>
            </a:r>
            <a:r>
              <a:rPr lang="en-US" sz="2400" dirty="0">
                <a:effectLst/>
                <a:ea typeface="Calibri" panose="020F0502020204030204" pitchFamily="34" charset="0"/>
              </a:rPr>
              <a:t>II, III, AVF with inverted flutter waves; V1 with upright flutter waves</a:t>
            </a:r>
            <a:r>
              <a:rPr lang="en-US" sz="2400" dirty="0">
                <a:effectLst/>
              </a:rPr>
              <a:t> </a:t>
            </a:r>
          </a:p>
          <a:p>
            <a:pPr marL="285750" indent="-285750">
              <a:spcBef>
                <a:spcPts val="0"/>
              </a:spcBef>
              <a:buFont typeface="+mj-lt"/>
              <a:buAutoNum type="arabicPeriod"/>
            </a:pPr>
            <a:r>
              <a:rPr lang="en-US" sz="2400" dirty="0">
                <a:effectLst/>
                <a:ea typeface="Times New Roman" panose="02020603050405020304" pitchFamily="18" charset="0"/>
              </a:rPr>
              <a:t>Typical (type I) A. Flutter with clockwise re-entry – II, III, AVF with upright flutter waves; V1 with inverted flutter waves</a:t>
            </a:r>
            <a:r>
              <a:rPr lang="en-US" sz="2400" dirty="0">
                <a:effectLst/>
              </a:rPr>
              <a:t> </a:t>
            </a:r>
          </a:p>
        </p:txBody>
      </p:sp>
    </p:spTree>
    <p:extLst>
      <p:ext uri="{BB962C8B-B14F-4D97-AF65-F5344CB8AC3E}">
        <p14:creationId xmlns:p14="http://schemas.microsoft.com/office/powerpoint/2010/main" val="2965668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6B3C21-EA3A-E045-BAD2-602A927FF80D}"/>
              </a:ext>
            </a:extLst>
          </p:cNvPr>
          <p:cNvSpPr>
            <a:spLocks noGrp="1"/>
          </p:cNvSpPr>
          <p:nvPr>
            <p:ph type="title"/>
          </p:nvPr>
        </p:nvSpPr>
        <p:spPr>
          <a:xfrm>
            <a:off x="838200" y="365125"/>
            <a:ext cx="10515600" cy="1306443"/>
          </a:xfrm>
        </p:spPr>
        <p:txBody>
          <a:bodyPr>
            <a:normAutofit/>
          </a:bodyPr>
          <a:lstStyle/>
          <a:p>
            <a:r>
              <a:rPr lang="en-US" sz="4000" dirty="0"/>
              <a:t>Question</a:t>
            </a:r>
          </a:p>
        </p:txBody>
      </p:sp>
      <p:sp>
        <p:nvSpPr>
          <p:cNvPr id="3" name="Content Placeholder 2">
            <a:extLst>
              <a:ext uri="{FF2B5EF4-FFF2-40B4-BE49-F238E27FC236}">
                <a16:creationId xmlns:a16="http://schemas.microsoft.com/office/drawing/2014/main" id="{CAA34FB4-9B04-6A43-BEB1-8FF05541D8BB}"/>
              </a:ext>
            </a:extLst>
          </p:cNvPr>
          <p:cNvSpPr>
            <a:spLocks noGrp="1"/>
          </p:cNvSpPr>
          <p:nvPr>
            <p:ph idx="1"/>
          </p:nvPr>
        </p:nvSpPr>
        <p:spPr>
          <a:xfrm>
            <a:off x="838200" y="1825625"/>
            <a:ext cx="4152774" cy="4303464"/>
          </a:xfrm>
        </p:spPr>
        <p:txBody>
          <a:bodyPr>
            <a:normAutofit fontScale="85000" lnSpcReduction="20000"/>
          </a:bodyPr>
          <a:lstStyle/>
          <a:p>
            <a:r>
              <a:rPr lang="en-US" sz="1900" b="0" i="0" dirty="0">
                <a:effectLst/>
              </a:rPr>
              <a:t>A 56-year-old man is evaluated in the emergency department for acute shortness of breath and the sensation of a racing heart. His only medical problem is hypertension treated with chlorthalidone.</a:t>
            </a:r>
          </a:p>
          <a:p>
            <a:r>
              <a:rPr lang="en-US" sz="1900" b="0" i="0" dirty="0">
                <a:effectLst/>
              </a:rPr>
              <a:t>On physical examination, blood pressure is 89/52 mm Hg and pulse rate is 150/min. Cardiac examination reveals a regular tachycardia. Jugular venous distention and pulmonary crackles are present.</a:t>
            </a:r>
          </a:p>
          <a:p>
            <a:r>
              <a:rPr lang="en-US" sz="1900" b="0" i="0" dirty="0">
                <a:effectLst/>
              </a:rPr>
              <a:t>ECG is shown. The patient is successfully cardioverted.</a:t>
            </a:r>
          </a:p>
          <a:p>
            <a:r>
              <a:rPr lang="en-US" sz="1900" dirty="0">
                <a:effectLst/>
              </a:rPr>
              <a:t>Which of the following is the most appropriate additional treatment?</a:t>
            </a:r>
          </a:p>
          <a:p>
            <a:pPr marL="342900" indent="-342900">
              <a:buAutoNum type="alphaUcPeriod"/>
            </a:pPr>
            <a:r>
              <a:rPr lang="en-US" sz="1400" b="0" i="0" dirty="0">
                <a:effectLst/>
                <a:latin typeface="Open Sans" panose="020B0606030504020204" pitchFamily="34" charset="0"/>
              </a:rPr>
              <a:t>Amiodarone</a:t>
            </a:r>
          </a:p>
          <a:p>
            <a:pPr marL="342900" indent="-342900">
              <a:buAutoNum type="alphaUcPeriod"/>
            </a:pPr>
            <a:r>
              <a:rPr lang="en-US" sz="1400" dirty="0">
                <a:latin typeface="Open Sans" panose="020B0606030504020204" pitchFamily="34" charset="0"/>
              </a:rPr>
              <a:t>Catheter ablation</a:t>
            </a:r>
          </a:p>
          <a:p>
            <a:pPr marL="342900" indent="-342900">
              <a:buAutoNum type="alphaUcPeriod"/>
            </a:pPr>
            <a:r>
              <a:rPr lang="en-US" sz="1400" b="0" i="0" dirty="0">
                <a:effectLst/>
                <a:latin typeface="Open Sans" panose="020B0606030504020204" pitchFamily="34" charset="0"/>
              </a:rPr>
              <a:t>Flecainide</a:t>
            </a:r>
          </a:p>
          <a:p>
            <a:pPr marL="342900" indent="-342900">
              <a:buAutoNum type="alphaUcPeriod"/>
            </a:pPr>
            <a:r>
              <a:rPr lang="en-US" sz="1400" b="0" i="0" dirty="0">
                <a:effectLst/>
                <a:latin typeface="Open Sans" panose="020B0606030504020204" pitchFamily="34" charset="0"/>
              </a:rPr>
              <a:t>Metoprolol</a:t>
            </a:r>
          </a:p>
          <a:p>
            <a:pPr marL="342900" indent="-342900">
              <a:buAutoNum type="alphaUcPeriod"/>
            </a:pPr>
            <a:r>
              <a:rPr lang="en-US" sz="1400" dirty="0">
                <a:latin typeface="Open Sans" panose="020B0606030504020204" pitchFamily="34" charset="0"/>
              </a:rPr>
              <a:t>No additional treatment</a:t>
            </a:r>
            <a:br>
              <a:rPr lang="en-US" sz="1400" b="0" i="0" dirty="0">
                <a:solidFill>
                  <a:srgbClr val="181D23"/>
                </a:solidFill>
                <a:effectLst/>
                <a:latin typeface="Open Sans" panose="020B0606030504020204" pitchFamily="34" charset="0"/>
              </a:rPr>
            </a:br>
            <a:endParaRPr lang="en-US" sz="1400" b="0" i="0" dirty="0">
              <a:solidFill>
                <a:srgbClr val="181D23"/>
              </a:solidFill>
              <a:effectLst/>
              <a:latin typeface="Open Sans" panose="020B0606030504020204" pitchFamily="34" charset="0"/>
            </a:endParaRPr>
          </a:p>
          <a:p>
            <a:endParaRPr lang="en-US" sz="1900" b="0" i="0" dirty="0">
              <a:effectLst/>
            </a:endParaRPr>
          </a:p>
          <a:p>
            <a:pPr marL="0" indent="0">
              <a:buNone/>
            </a:pPr>
            <a:endParaRPr lang="en-US" sz="1900" dirty="0"/>
          </a:p>
          <a:p>
            <a:pPr marL="0" indent="0">
              <a:buNone/>
            </a:pPr>
            <a:endParaRPr lang="en-US" sz="1900" b="0" i="0" dirty="0">
              <a:effectLst/>
            </a:endParaRPr>
          </a:p>
        </p:txBody>
      </p:sp>
      <p:pic>
        <p:nvPicPr>
          <p:cNvPr id="12290" name="Picture 2">
            <a:extLst>
              <a:ext uri="{FF2B5EF4-FFF2-40B4-BE49-F238E27FC236}">
                <a16:creationId xmlns:a16="http://schemas.microsoft.com/office/drawing/2014/main" id="{D3959457-DB2F-5948-B212-0BFF0B7BD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429" r="17831" b="-2"/>
          <a:stretch>
            <a:fillRect/>
          </a:stretch>
        </p:blipFill>
        <p:spPr bwMode="auto">
          <a:xfrm>
            <a:off x="5183500" y="1904282"/>
            <a:ext cx="6670246" cy="422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036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B3C21-EA3A-E045-BAD2-602A927FF80D}"/>
              </a:ext>
            </a:extLst>
          </p:cNvPr>
          <p:cNvSpPr>
            <a:spLocks noGrp="1"/>
          </p:cNvSpPr>
          <p:nvPr>
            <p:ph type="title"/>
          </p:nvPr>
        </p:nvSpPr>
        <p:spPr>
          <a:xfrm>
            <a:off x="838200" y="365125"/>
            <a:ext cx="10515600" cy="1306443"/>
          </a:xfrm>
        </p:spPr>
        <p:txBody>
          <a:bodyPr>
            <a:normAutofit/>
          </a:bodyPr>
          <a:lstStyle/>
          <a:p>
            <a:r>
              <a:rPr lang="en-US" sz="4000" dirty="0"/>
              <a:t>Question</a:t>
            </a:r>
          </a:p>
        </p:txBody>
      </p:sp>
      <p:sp>
        <p:nvSpPr>
          <p:cNvPr id="3" name="Content Placeholder 2">
            <a:extLst>
              <a:ext uri="{FF2B5EF4-FFF2-40B4-BE49-F238E27FC236}">
                <a16:creationId xmlns:a16="http://schemas.microsoft.com/office/drawing/2014/main" id="{CAA34FB4-9B04-6A43-BEB1-8FF05541D8BB}"/>
              </a:ext>
            </a:extLst>
          </p:cNvPr>
          <p:cNvSpPr>
            <a:spLocks noGrp="1"/>
          </p:cNvSpPr>
          <p:nvPr>
            <p:ph idx="1"/>
          </p:nvPr>
        </p:nvSpPr>
        <p:spPr>
          <a:xfrm>
            <a:off x="838200" y="1825625"/>
            <a:ext cx="4152774" cy="4303464"/>
          </a:xfrm>
        </p:spPr>
        <p:txBody>
          <a:bodyPr>
            <a:normAutofit fontScale="85000" lnSpcReduction="20000"/>
          </a:bodyPr>
          <a:lstStyle/>
          <a:p>
            <a:r>
              <a:rPr lang="en-US" sz="1900" b="0" i="0" dirty="0">
                <a:effectLst/>
              </a:rPr>
              <a:t>A 56-year-old man is evaluated in the emergency department for acute shortness of breath and the sensation of a racing heart. His only medical problem is hypertension treated with chlorthalidone.</a:t>
            </a:r>
          </a:p>
          <a:p>
            <a:r>
              <a:rPr lang="en-US" sz="1900" b="0" i="0" dirty="0">
                <a:effectLst/>
              </a:rPr>
              <a:t>On physical examination, blood pressure is 89/52 mm Hg and pulse rate is 150/min. Cardiac examination reveals a regular tachycardia. Jugular venous distention and pulmonary crackles are present.</a:t>
            </a:r>
          </a:p>
          <a:p>
            <a:r>
              <a:rPr lang="en-US" sz="1900" b="0" i="0" dirty="0">
                <a:effectLst/>
              </a:rPr>
              <a:t>ECG is shown. The patient is successfully cardioverted.</a:t>
            </a:r>
          </a:p>
          <a:p>
            <a:r>
              <a:rPr lang="en-US" sz="1900" dirty="0">
                <a:effectLst/>
              </a:rPr>
              <a:t>Which of the following is the most appropriate additional treatment?</a:t>
            </a:r>
          </a:p>
          <a:p>
            <a:pPr marL="342900" indent="-342900">
              <a:buAutoNum type="alphaUcPeriod"/>
            </a:pPr>
            <a:r>
              <a:rPr lang="en-US" sz="1400" b="0" i="0" dirty="0">
                <a:effectLst/>
                <a:latin typeface="Open Sans" panose="020B0606030504020204" pitchFamily="34" charset="0"/>
              </a:rPr>
              <a:t>Amiodarone</a:t>
            </a:r>
          </a:p>
          <a:p>
            <a:pPr marL="342900" indent="-342900">
              <a:buAutoNum type="alphaUcPeriod"/>
            </a:pPr>
            <a:r>
              <a:rPr lang="en-US" sz="1400" dirty="0">
                <a:highlight>
                  <a:srgbClr val="FFFF00"/>
                </a:highlight>
                <a:latin typeface="Open Sans" panose="020B0606030504020204" pitchFamily="34" charset="0"/>
              </a:rPr>
              <a:t>Catheter ablation</a:t>
            </a:r>
          </a:p>
          <a:p>
            <a:pPr marL="342900" indent="-342900">
              <a:buAutoNum type="alphaUcPeriod"/>
            </a:pPr>
            <a:r>
              <a:rPr lang="en-US" sz="1400" b="0" i="0" dirty="0">
                <a:effectLst/>
                <a:latin typeface="Open Sans" panose="020B0606030504020204" pitchFamily="34" charset="0"/>
              </a:rPr>
              <a:t>Flecainide</a:t>
            </a:r>
          </a:p>
          <a:p>
            <a:pPr marL="342900" indent="-342900">
              <a:buAutoNum type="alphaUcPeriod"/>
            </a:pPr>
            <a:r>
              <a:rPr lang="en-US" sz="1400" b="0" i="0" dirty="0">
                <a:effectLst/>
                <a:latin typeface="Open Sans" panose="020B0606030504020204" pitchFamily="34" charset="0"/>
              </a:rPr>
              <a:t>Metoprolol</a:t>
            </a:r>
          </a:p>
          <a:p>
            <a:pPr marL="342900" indent="-342900">
              <a:buAutoNum type="alphaUcPeriod"/>
            </a:pPr>
            <a:r>
              <a:rPr lang="en-US" sz="1400" dirty="0">
                <a:latin typeface="Open Sans" panose="020B0606030504020204" pitchFamily="34" charset="0"/>
              </a:rPr>
              <a:t>No additional treatment</a:t>
            </a:r>
            <a:br>
              <a:rPr lang="en-US" sz="1400" b="0" i="0" dirty="0">
                <a:solidFill>
                  <a:srgbClr val="181D23"/>
                </a:solidFill>
                <a:effectLst/>
                <a:latin typeface="Open Sans" panose="020B0606030504020204" pitchFamily="34" charset="0"/>
              </a:rPr>
            </a:br>
            <a:endParaRPr lang="en-US" sz="1400" b="0" i="0" dirty="0">
              <a:solidFill>
                <a:srgbClr val="181D23"/>
              </a:solidFill>
              <a:effectLst/>
              <a:latin typeface="Open Sans" panose="020B0606030504020204" pitchFamily="34" charset="0"/>
            </a:endParaRPr>
          </a:p>
          <a:p>
            <a:endParaRPr lang="en-US" sz="1900" b="0" i="0" dirty="0">
              <a:effectLst/>
            </a:endParaRPr>
          </a:p>
          <a:p>
            <a:pPr marL="0" indent="0">
              <a:buNone/>
            </a:pPr>
            <a:endParaRPr lang="en-US" sz="1900" dirty="0"/>
          </a:p>
          <a:p>
            <a:pPr marL="0" indent="0">
              <a:buNone/>
            </a:pPr>
            <a:endParaRPr lang="en-US" sz="1900" b="0" i="0" dirty="0">
              <a:effectLst/>
            </a:endParaRPr>
          </a:p>
        </p:txBody>
      </p:sp>
      <p:pic>
        <p:nvPicPr>
          <p:cNvPr id="12290" name="Picture 2">
            <a:extLst>
              <a:ext uri="{FF2B5EF4-FFF2-40B4-BE49-F238E27FC236}">
                <a16:creationId xmlns:a16="http://schemas.microsoft.com/office/drawing/2014/main" id="{D3959457-DB2F-5948-B212-0BFF0B7BD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429" r="17831" b="-2"/>
          <a:stretch>
            <a:fillRect/>
          </a:stretch>
        </p:blipFill>
        <p:spPr bwMode="auto">
          <a:xfrm>
            <a:off x="5183500" y="1904282"/>
            <a:ext cx="6670246" cy="422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029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175213-95BD-2E43-89A1-CDBD96756B35}"/>
              </a:ext>
            </a:extLst>
          </p:cNvPr>
          <p:cNvSpPr>
            <a:spLocks noGrp="1"/>
          </p:cNvSpPr>
          <p:nvPr>
            <p:ph type="title"/>
          </p:nvPr>
        </p:nvSpPr>
        <p:spPr>
          <a:xfrm>
            <a:off x="838200" y="184805"/>
            <a:ext cx="10515600" cy="1505883"/>
          </a:xfrm>
        </p:spPr>
        <p:txBody>
          <a:bodyPr anchor="ctr">
            <a:normAutofit/>
          </a:bodyPr>
          <a:lstStyle/>
          <a:p>
            <a:r>
              <a:rPr lang="en-US" sz="5200"/>
              <a:t>Summary sheet QR code</a:t>
            </a:r>
          </a:p>
        </p:txBody>
      </p:sp>
      <p:pic>
        <p:nvPicPr>
          <p:cNvPr id="3" name="Picture 2">
            <a:extLst>
              <a:ext uri="{FF2B5EF4-FFF2-40B4-BE49-F238E27FC236}">
                <a16:creationId xmlns:a16="http://schemas.microsoft.com/office/drawing/2014/main" id="{46283E64-4294-444E-9B89-D9882503E9EA}"/>
              </a:ext>
            </a:extLst>
          </p:cNvPr>
          <p:cNvPicPr>
            <a:picLocks noChangeAspect="1"/>
          </p:cNvPicPr>
          <p:nvPr/>
        </p:nvPicPr>
        <p:blipFill>
          <a:blip r:embed="rId2"/>
          <a:stretch>
            <a:fillRect/>
          </a:stretch>
        </p:blipFill>
        <p:spPr>
          <a:xfrm>
            <a:off x="3869322" y="1845426"/>
            <a:ext cx="4450303" cy="4450303"/>
          </a:xfrm>
          <a:prstGeom prst="rect">
            <a:avLst/>
          </a:prstGeom>
        </p:spPr>
      </p:pic>
    </p:spTree>
    <p:extLst>
      <p:ext uri="{BB962C8B-B14F-4D97-AF65-F5344CB8AC3E}">
        <p14:creationId xmlns:p14="http://schemas.microsoft.com/office/powerpoint/2010/main" val="1440490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AEBD3E3-337F-E84A-93D8-DD5BFB1F3A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12750"/>
            <a:ext cx="11430000" cy="603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641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1029">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4FEC27-0B5A-E442-8F85-B6F541BEB61C}"/>
              </a:ext>
            </a:extLst>
          </p:cNvPr>
          <p:cNvSpPr>
            <a:spLocks noGrp="1"/>
          </p:cNvSpPr>
          <p:nvPr>
            <p:ph type="title"/>
          </p:nvPr>
        </p:nvSpPr>
        <p:spPr>
          <a:xfrm>
            <a:off x="838200" y="365125"/>
            <a:ext cx="10515600" cy="1306443"/>
          </a:xfrm>
        </p:spPr>
        <p:txBody>
          <a:bodyPr>
            <a:normAutofit/>
          </a:bodyPr>
          <a:lstStyle/>
          <a:p>
            <a:r>
              <a:rPr lang="en-US" sz="4000" dirty="0"/>
              <a:t>Pathophysiology</a:t>
            </a:r>
          </a:p>
        </p:txBody>
      </p:sp>
      <p:sp>
        <p:nvSpPr>
          <p:cNvPr id="3" name="Content Placeholder 2">
            <a:extLst>
              <a:ext uri="{FF2B5EF4-FFF2-40B4-BE49-F238E27FC236}">
                <a16:creationId xmlns:a16="http://schemas.microsoft.com/office/drawing/2014/main" id="{53FE0E31-7F37-014A-B672-50476F5A65EE}"/>
              </a:ext>
            </a:extLst>
          </p:cNvPr>
          <p:cNvSpPr>
            <a:spLocks noGrp="1"/>
          </p:cNvSpPr>
          <p:nvPr>
            <p:ph idx="1"/>
          </p:nvPr>
        </p:nvSpPr>
        <p:spPr>
          <a:xfrm>
            <a:off x="838200" y="1825625"/>
            <a:ext cx="4152774" cy="4303464"/>
          </a:xfrm>
        </p:spPr>
        <p:txBody>
          <a:bodyPr>
            <a:normAutofit/>
          </a:bodyPr>
          <a:lstStyle/>
          <a:p>
            <a:r>
              <a:rPr lang="en-US" sz="2000" dirty="0"/>
              <a:t>Disorganized and irregular atrial re-entrant circuits</a:t>
            </a:r>
          </a:p>
          <a:p>
            <a:r>
              <a:rPr lang="en-US" sz="2000" dirty="0"/>
              <a:t>Not all the atrial circuits make it through the AV node</a:t>
            </a:r>
          </a:p>
          <a:p>
            <a:r>
              <a:rPr lang="en-US" sz="2000" dirty="0"/>
              <a:t>HR is determined by AV nodal refractory period</a:t>
            </a:r>
          </a:p>
        </p:txBody>
      </p:sp>
      <p:pic>
        <p:nvPicPr>
          <p:cNvPr id="1025" name="Picture 2" descr="A diagram of a heart with a diagram of the inside&#10;&#10;Description automatically generated with medium confidence">
            <a:extLst>
              <a:ext uri="{FF2B5EF4-FFF2-40B4-BE49-F238E27FC236}">
                <a16:creationId xmlns:a16="http://schemas.microsoft.com/office/drawing/2014/main" id="{C5017BB0-F348-EF43-A524-A635A5F01FB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t="1482" r="2" b="2"/>
          <a:stretch>
            <a:fillRect/>
          </a:stretch>
        </p:blipFill>
        <p:spPr bwMode="auto">
          <a:xfrm>
            <a:off x="5183500" y="1904282"/>
            <a:ext cx="6170299" cy="42248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A57820C2-6601-E44A-B269-D7D286724B0E}"/>
              </a:ext>
            </a:extLst>
          </p:cNvPr>
          <p:cNvSpPr>
            <a:spLocks noChangeArrowheads="1"/>
          </p:cNvSpPr>
          <p:nvPr/>
        </p:nvSpPr>
        <p:spPr bwMode="auto">
          <a:xfrm>
            <a:off x="8250858" y="225881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77584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C0382E-3325-0145-97B4-B3CD4214EDAE}"/>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Clinical classification</a:t>
            </a:r>
          </a:p>
        </p:txBody>
      </p:sp>
      <p:graphicFrame>
        <p:nvGraphicFramePr>
          <p:cNvPr id="4" name="Table 3">
            <a:extLst>
              <a:ext uri="{FF2B5EF4-FFF2-40B4-BE49-F238E27FC236}">
                <a16:creationId xmlns:a16="http://schemas.microsoft.com/office/drawing/2014/main" id="{36DEF3B3-46F0-EF44-8C92-E1CD043EC8B3}"/>
              </a:ext>
            </a:extLst>
          </p:cNvPr>
          <p:cNvGraphicFramePr>
            <a:graphicFrameLocks noGrp="1"/>
          </p:cNvGraphicFramePr>
          <p:nvPr>
            <p:extLst>
              <p:ext uri="{D42A27DB-BD31-4B8C-83A1-F6EECF244321}">
                <p14:modId xmlns:p14="http://schemas.microsoft.com/office/powerpoint/2010/main" val="2746634459"/>
              </p:ext>
            </p:extLst>
          </p:nvPr>
        </p:nvGraphicFramePr>
        <p:xfrm>
          <a:off x="841252" y="2076775"/>
          <a:ext cx="10512548" cy="3786885"/>
        </p:xfrm>
        <a:graphic>
          <a:graphicData uri="http://schemas.openxmlformats.org/drawingml/2006/table">
            <a:tbl>
              <a:tblPr firstRow="1" firstCol="1" bandRow="1">
                <a:tableStyleId>{5C22544A-7EE6-4342-B048-85BDC9FD1C3A}</a:tableStyleId>
              </a:tblPr>
              <a:tblGrid>
                <a:gridCol w="2781723">
                  <a:extLst>
                    <a:ext uri="{9D8B030D-6E8A-4147-A177-3AD203B41FA5}">
                      <a16:colId xmlns:a16="http://schemas.microsoft.com/office/drawing/2014/main" val="136573"/>
                    </a:ext>
                  </a:extLst>
                </a:gridCol>
                <a:gridCol w="7730825">
                  <a:extLst>
                    <a:ext uri="{9D8B030D-6E8A-4147-A177-3AD203B41FA5}">
                      <a16:colId xmlns:a16="http://schemas.microsoft.com/office/drawing/2014/main" val="2789647031"/>
                    </a:ext>
                  </a:extLst>
                </a:gridCol>
              </a:tblGrid>
              <a:tr h="504918">
                <a:tc gridSpan="2">
                  <a:txBody>
                    <a:bodyPr/>
                    <a:lstStyle/>
                    <a:p>
                      <a:pPr marL="0" marR="0" algn="ctr">
                        <a:spcBef>
                          <a:spcPts val="0"/>
                        </a:spcBef>
                        <a:spcAft>
                          <a:spcPts val="0"/>
                        </a:spcAft>
                      </a:pPr>
                      <a:r>
                        <a:rPr lang="en-US" sz="2800" dirty="0">
                          <a:effectLst/>
                        </a:rPr>
                        <a:t>Classification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7787" marR="157787" marT="0" marB="0" anchor="ctr"/>
                </a:tc>
                <a:tc hMerge="1">
                  <a:txBody>
                    <a:bodyPr/>
                    <a:lstStyle/>
                    <a:p>
                      <a:endParaRPr lang="en-US"/>
                    </a:p>
                  </a:txBody>
                  <a:tcPr/>
                </a:tc>
                <a:extLst>
                  <a:ext uri="{0D108BD9-81ED-4DB2-BD59-A6C34878D82A}">
                    <a16:rowId xmlns:a16="http://schemas.microsoft.com/office/drawing/2014/main" val="1943210791"/>
                  </a:ext>
                </a:extLst>
              </a:tr>
              <a:tr h="925683">
                <a:tc>
                  <a:txBody>
                    <a:bodyPr/>
                    <a:lstStyle/>
                    <a:p>
                      <a:pPr marL="0" marR="0" algn="ctr">
                        <a:spcBef>
                          <a:spcPts val="0"/>
                        </a:spcBef>
                        <a:spcAft>
                          <a:spcPts val="0"/>
                        </a:spcAft>
                      </a:pPr>
                      <a:r>
                        <a:rPr lang="en-US" sz="2800">
                          <a:effectLst/>
                        </a:rPr>
                        <a:t>Paroxysmal</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7787" marR="157787" marT="0" marB="0" anchor="ctr"/>
                </a:tc>
                <a:tc>
                  <a:txBody>
                    <a:bodyPr/>
                    <a:lstStyle/>
                    <a:p>
                      <a:pPr marL="0" marR="0" algn="ctr">
                        <a:spcBef>
                          <a:spcPts val="0"/>
                        </a:spcBef>
                        <a:spcAft>
                          <a:spcPts val="0"/>
                        </a:spcAft>
                      </a:pPr>
                      <a:r>
                        <a:rPr lang="en-US" sz="2800" dirty="0">
                          <a:effectLst/>
                        </a:rPr>
                        <a:t>Terminates &lt; 7 days</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7787" marR="157787" marT="0" marB="0" anchor="ctr"/>
                </a:tc>
                <a:extLst>
                  <a:ext uri="{0D108BD9-81ED-4DB2-BD59-A6C34878D82A}">
                    <a16:rowId xmlns:a16="http://schemas.microsoft.com/office/drawing/2014/main" val="2938630460"/>
                  </a:ext>
                </a:extLst>
              </a:tr>
              <a:tr h="504918">
                <a:tc>
                  <a:txBody>
                    <a:bodyPr/>
                    <a:lstStyle/>
                    <a:p>
                      <a:pPr marL="0" marR="0" algn="ctr">
                        <a:spcBef>
                          <a:spcPts val="0"/>
                        </a:spcBef>
                        <a:spcAft>
                          <a:spcPts val="0"/>
                        </a:spcAft>
                      </a:pPr>
                      <a:r>
                        <a:rPr lang="en-US" sz="2800">
                          <a:effectLst/>
                        </a:rPr>
                        <a:t>Persistent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7787" marR="157787" marT="0" marB="0" anchor="ctr"/>
                </a:tc>
                <a:tc>
                  <a:txBody>
                    <a:bodyPr/>
                    <a:lstStyle/>
                    <a:p>
                      <a:pPr marL="0" marR="0" algn="ctr">
                        <a:spcBef>
                          <a:spcPts val="0"/>
                        </a:spcBef>
                        <a:spcAft>
                          <a:spcPts val="0"/>
                        </a:spcAft>
                      </a:pPr>
                      <a:r>
                        <a:rPr lang="en-US" sz="2800">
                          <a:effectLst/>
                        </a:rPr>
                        <a:t>Continuous &gt; 7 days</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7787" marR="157787" marT="0" marB="0" anchor="ctr"/>
                </a:tc>
                <a:extLst>
                  <a:ext uri="{0D108BD9-81ED-4DB2-BD59-A6C34878D82A}">
                    <a16:rowId xmlns:a16="http://schemas.microsoft.com/office/drawing/2014/main" val="2492580633"/>
                  </a:ext>
                </a:extLst>
              </a:tr>
              <a:tr h="925683">
                <a:tc>
                  <a:txBody>
                    <a:bodyPr/>
                    <a:lstStyle/>
                    <a:p>
                      <a:pPr marL="0" marR="0" algn="ctr">
                        <a:spcBef>
                          <a:spcPts val="0"/>
                        </a:spcBef>
                        <a:spcAft>
                          <a:spcPts val="0"/>
                        </a:spcAft>
                      </a:pPr>
                      <a:r>
                        <a:rPr lang="en-US" sz="2800">
                          <a:effectLst/>
                        </a:rPr>
                        <a:t>Long-standing persistent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7787" marR="157787" marT="0" marB="0" anchor="ctr"/>
                </a:tc>
                <a:tc>
                  <a:txBody>
                    <a:bodyPr/>
                    <a:lstStyle/>
                    <a:p>
                      <a:pPr marL="0" marR="0" algn="ctr">
                        <a:spcBef>
                          <a:spcPts val="0"/>
                        </a:spcBef>
                        <a:spcAft>
                          <a:spcPts val="0"/>
                        </a:spcAft>
                      </a:pPr>
                      <a:r>
                        <a:rPr lang="en-US" sz="2800">
                          <a:effectLst/>
                        </a:rPr>
                        <a:t>Continuous &gt; 12 months</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7787" marR="157787" marT="0" marB="0" anchor="ctr"/>
                </a:tc>
                <a:extLst>
                  <a:ext uri="{0D108BD9-81ED-4DB2-BD59-A6C34878D82A}">
                    <a16:rowId xmlns:a16="http://schemas.microsoft.com/office/drawing/2014/main" val="1552659168"/>
                  </a:ext>
                </a:extLst>
              </a:tr>
              <a:tr h="925683">
                <a:tc>
                  <a:txBody>
                    <a:bodyPr/>
                    <a:lstStyle/>
                    <a:p>
                      <a:pPr marL="0" marR="0" algn="ctr">
                        <a:spcBef>
                          <a:spcPts val="0"/>
                        </a:spcBef>
                        <a:spcAft>
                          <a:spcPts val="0"/>
                        </a:spcAft>
                      </a:pPr>
                      <a:r>
                        <a:rPr lang="en-US" sz="2800">
                          <a:effectLst/>
                        </a:rPr>
                        <a:t>Permanent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7787" marR="157787" marT="0" marB="0" anchor="ctr"/>
                </a:tc>
                <a:tc>
                  <a:txBody>
                    <a:bodyPr/>
                    <a:lstStyle/>
                    <a:p>
                      <a:pPr marL="0" marR="0" algn="ctr">
                        <a:spcBef>
                          <a:spcPts val="0"/>
                        </a:spcBef>
                        <a:spcAft>
                          <a:spcPts val="0"/>
                        </a:spcAft>
                      </a:pPr>
                      <a:r>
                        <a:rPr lang="en-US" sz="2800" dirty="0">
                          <a:effectLst/>
                        </a:rPr>
                        <a:t>When decision is made for no further attempts to restore or maintain sinus rhythm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7787" marR="157787" marT="0" marB="0" anchor="ctr"/>
                </a:tc>
                <a:extLst>
                  <a:ext uri="{0D108BD9-81ED-4DB2-BD59-A6C34878D82A}">
                    <a16:rowId xmlns:a16="http://schemas.microsoft.com/office/drawing/2014/main" val="2420766952"/>
                  </a:ext>
                </a:extLst>
              </a:tr>
            </a:tbl>
          </a:graphicData>
        </a:graphic>
      </p:graphicFrame>
    </p:spTree>
    <p:extLst>
      <p:ext uri="{BB962C8B-B14F-4D97-AF65-F5344CB8AC3E}">
        <p14:creationId xmlns:p14="http://schemas.microsoft.com/office/powerpoint/2010/main" val="1965368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97C10-137D-E044-AD3C-D3D95BB586CA}"/>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3DF04263-276B-474B-BBC8-DCFA32666FD5}"/>
              </a:ext>
            </a:extLst>
          </p:cNvPr>
          <p:cNvSpPr>
            <a:spLocks noGrp="1"/>
          </p:cNvSpPr>
          <p:nvPr>
            <p:ph idx="1"/>
          </p:nvPr>
        </p:nvSpPr>
        <p:spPr/>
        <p:txBody>
          <a:bodyPr>
            <a:normAutofit/>
          </a:bodyPr>
          <a:lstStyle/>
          <a:p>
            <a:pPr algn="l"/>
            <a:r>
              <a:rPr lang="en-US" sz="2000" b="0" i="0" dirty="0">
                <a:solidFill>
                  <a:srgbClr val="181D23"/>
                </a:solidFill>
                <a:effectLst/>
              </a:rPr>
              <a:t>A 66-year-old man is seen in the office after hospitalization for an embolic stroke 7 days ago. His initial neurologic findings were minimal and have since resolved. An embolic source has not been identified. He has no other pertinent personal or family history. Medications are aspirin and clopidogrel.</a:t>
            </a:r>
          </a:p>
          <a:p>
            <a:pPr algn="l"/>
            <a:r>
              <a:rPr lang="en-US" sz="2000" b="0" i="0" dirty="0">
                <a:solidFill>
                  <a:srgbClr val="181D23"/>
                </a:solidFill>
                <a:effectLst/>
              </a:rPr>
              <a:t>Physical examination, including vital signs and neurologic examination, is normal.</a:t>
            </a:r>
          </a:p>
          <a:p>
            <a:pPr algn="l"/>
            <a:r>
              <a:rPr lang="en-US" sz="2000" b="0" i="0" dirty="0">
                <a:solidFill>
                  <a:srgbClr val="181D23"/>
                </a:solidFill>
                <a:effectLst/>
              </a:rPr>
              <a:t>Ambulatory 30-day ECG monitoring showed no arrhythmias.</a:t>
            </a:r>
          </a:p>
          <a:p>
            <a:r>
              <a:rPr lang="en-US" sz="2000" dirty="0">
                <a:effectLst/>
              </a:rPr>
              <a:t>Which of the following is the most reasonable management?</a:t>
            </a:r>
            <a:endParaRPr lang="en-US" sz="2000" b="0" i="0" dirty="0">
              <a:solidFill>
                <a:srgbClr val="181D23"/>
              </a:solidFill>
              <a:effectLst/>
            </a:endParaRPr>
          </a:p>
          <a:p>
            <a:pPr marL="457200" indent="-457200" algn="l">
              <a:buAutoNum type="alphaUcPeriod"/>
            </a:pPr>
            <a:r>
              <a:rPr lang="en-US" sz="2000" dirty="0">
                <a:solidFill>
                  <a:srgbClr val="181D23"/>
                </a:solidFill>
              </a:rPr>
              <a:t>Discontinue aspirin and clopidogrel; begin warfarin</a:t>
            </a:r>
          </a:p>
          <a:p>
            <a:pPr marL="457200" indent="-457200" algn="l">
              <a:buAutoNum type="alphaUcPeriod"/>
            </a:pPr>
            <a:r>
              <a:rPr lang="en-US" sz="2000" b="0" i="0" dirty="0">
                <a:solidFill>
                  <a:srgbClr val="181D23"/>
                </a:solidFill>
                <a:effectLst/>
              </a:rPr>
              <a:t>LAA occlusion device</a:t>
            </a:r>
          </a:p>
          <a:p>
            <a:pPr marL="457200" indent="-457200" algn="l">
              <a:buAutoNum type="alphaUcPeriod"/>
            </a:pPr>
            <a:r>
              <a:rPr lang="en-US" sz="2000" dirty="0">
                <a:solidFill>
                  <a:srgbClr val="181D23"/>
                </a:solidFill>
              </a:rPr>
              <a:t>Loop recorder implantation</a:t>
            </a:r>
          </a:p>
          <a:p>
            <a:pPr marL="457200" indent="-457200" algn="l">
              <a:buAutoNum type="alphaUcPeriod"/>
            </a:pPr>
            <a:r>
              <a:rPr lang="en-US" sz="2000" b="0" i="0" dirty="0">
                <a:solidFill>
                  <a:srgbClr val="181D23"/>
                </a:solidFill>
                <a:effectLst/>
              </a:rPr>
              <a:t>Test for thrombophilia</a:t>
            </a:r>
          </a:p>
        </p:txBody>
      </p:sp>
    </p:spTree>
    <p:extLst>
      <p:ext uri="{BB962C8B-B14F-4D97-AF65-F5344CB8AC3E}">
        <p14:creationId xmlns:p14="http://schemas.microsoft.com/office/powerpoint/2010/main" val="3427674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97C10-137D-E044-AD3C-D3D95BB586CA}"/>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3DF04263-276B-474B-BBC8-DCFA32666FD5}"/>
              </a:ext>
            </a:extLst>
          </p:cNvPr>
          <p:cNvSpPr>
            <a:spLocks noGrp="1"/>
          </p:cNvSpPr>
          <p:nvPr>
            <p:ph idx="1"/>
          </p:nvPr>
        </p:nvSpPr>
        <p:spPr/>
        <p:txBody>
          <a:bodyPr>
            <a:normAutofit/>
          </a:bodyPr>
          <a:lstStyle/>
          <a:p>
            <a:pPr algn="l"/>
            <a:r>
              <a:rPr lang="en-US" sz="2000" b="0" i="0" dirty="0">
                <a:solidFill>
                  <a:srgbClr val="181D23"/>
                </a:solidFill>
                <a:effectLst/>
              </a:rPr>
              <a:t>A 66-year-old man is seen in the office after hospitalization for an embolic stroke 7 days ago. His initial neurologic findings were minimal and have since resolved. An embolic source has not been identified. He has no other pertinent personal or family history. Medications are aspirin and clopidogrel.</a:t>
            </a:r>
          </a:p>
          <a:p>
            <a:pPr algn="l"/>
            <a:r>
              <a:rPr lang="en-US" sz="2000" b="0" i="0" dirty="0">
                <a:solidFill>
                  <a:srgbClr val="181D23"/>
                </a:solidFill>
                <a:effectLst/>
              </a:rPr>
              <a:t>Physical examination, including vital signs and neurologic examination, is normal.</a:t>
            </a:r>
          </a:p>
          <a:p>
            <a:pPr algn="l"/>
            <a:r>
              <a:rPr lang="en-US" sz="2000" b="0" i="0" dirty="0">
                <a:solidFill>
                  <a:srgbClr val="181D23"/>
                </a:solidFill>
                <a:effectLst/>
              </a:rPr>
              <a:t>Ambulatory 30-day ECG monitoring showed no arrhythmias.</a:t>
            </a:r>
          </a:p>
          <a:p>
            <a:r>
              <a:rPr lang="en-US" sz="2000" dirty="0">
                <a:effectLst/>
              </a:rPr>
              <a:t>Which of the following is the most reasonable management?</a:t>
            </a:r>
            <a:endParaRPr lang="en-US" sz="2000" b="0" i="0" dirty="0">
              <a:solidFill>
                <a:srgbClr val="181D23"/>
              </a:solidFill>
              <a:effectLst/>
            </a:endParaRPr>
          </a:p>
          <a:p>
            <a:pPr marL="457200" indent="-457200" algn="l">
              <a:buAutoNum type="alphaUcPeriod"/>
            </a:pPr>
            <a:r>
              <a:rPr lang="en-US" sz="2000" dirty="0">
                <a:solidFill>
                  <a:srgbClr val="181D23"/>
                </a:solidFill>
              </a:rPr>
              <a:t>Discontinue aspirin and clopidogrel; begin warfarin</a:t>
            </a:r>
          </a:p>
          <a:p>
            <a:pPr marL="457200" indent="-457200" algn="l">
              <a:buAutoNum type="alphaUcPeriod"/>
            </a:pPr>
            <a:r>
              <a:rPr lang="en-US" sz="2000" b="0" i="0" dirty="0">
                <a:solidFill>
                  <a:srgbClr val="181D23"/>
                </a:solidFill>
                <a:effectLst/>
              </a:rPr>
              <a:t>LAA occlusion device</a:t>
            </a:r>
          </a:p>
          <a:p>
            <a:pPr marL="457200" indent="-457200" algn="l">
              <a:buAutoNum type="alphaUcPeriod"/>
            </a:pPr>
            <a:r>
              <a:rPr lang="en-US" sz="2000" dirty="0">
                <a:solidFill>
                  <a:srgbClr val="181D23"/>
                </a:solidFill>
                <a:highlight>
                  <a:srgbClr val="FFFF00"/>
                </a:highlight>
              </a:rPr>
              <a:t>Loop recorder implantation</a:t>
            </a:r>
          </a:p>
          <a:p>
            <a:pPr marL="457200" indent="-457200" algn="l">
              <a:buAutoNum type="alphaUcPeriod"/>
            </a:pPr>
            <a:r>
              <a:rPr lang="en-US" sz="2000" b="0" i="0" dirty="0">
                <a:solidFill>
                  <a:srgbClr val="181D23"/>
                </a:solidFill>
                <a:effectLst/>
              </a:rPr>
              <a:t>Test for thrombophilia</a:t>
            </a:r>
          </a:p>
        </p:txBody>
      </p:sp>
    </p:spTree>
    <p:extLst>
      <p:ext uri="{BB962C8B-B14F-4D97-AF65-F5344CB8AC3E}">
        <p14:creationId xmlns:p14="http://schemas.microsoft.com/office/powerpoint/2010/main" val="3235210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7EEBD-EF5E-FF4E-AB29-D021CFE2BFAE}"/>
              </a:ext>
            </a:extLst>
          </p:cNvPr>
          <p:cNvSpPr>
            <a:spLocks noGrp="1"/>
          </p:cNvSpPr>
          <p:nvPr>
            <p:ph type="title"/>
          </p:nvPr>
        </p:nvSpPr>
        <p:spPr/>
        <p:txBody>
          <a:bodyPr/>
          <a:lstStyle/>
          <a:p>
            <a:r>
              <a:rPr lang="en-US" dirty="0"/>
              <a:t>Acute management – stable patients</a:t>
            </a:r>
          </a:p>
        </p:txBody>
      </p:sp>
      <p:sp>
        <p:nvSpPr>
          <p:cNvPr id="3" name="Content Placeholder 2">
            <a:extLst>
              <a:ext uri="{FF2B5EF4-FFF2-40B4-BE49-F238E27FC236}">
                <a16:creationId xmlns:a16="http://schemas.microsoft.com/office/drawing/2014/main" id="{1CA4FA80-2EF7-F64F-884C-56A499D62B4E}"/>
              </a:ext>
            </a:extLst>
          </p:cNvPr>
          <p:cNvSpPr>
            <a:spLocks noGrp="1"/>
          </p:cNvSpPr>
          <p:nvPr>
            <p:ph idx="1"/>
          </p:nvPr>
        </p:nvSpPr>
        <p:spPr/>
        <p:txBody>
          <a:bodyPr/>
          <a:lstStyle/>
          <a:p>
            <a:r>
              <a:rPr lang="en-US" dirty="0"/>
              <a:t>What to prioritize:</a:t>
            </a:r>
          </a:p>
          <a:p>
            <a:pPr marL="914400" lvl="1" indent="-457200">
              <a:buFont typeface="+mj-lt"/>
              <a:buAutoNum type="arabicPeriod"/>
            </a:pPr>
            <a:r>
              <a:rPr lang="en-US" dirty="0"/>
              <a:t>Prevent strokes</a:t>
            </a:r>
          </a:p>
          <a:p>
            <a:pPr marL="914400" lvl="1" indent="-457200">
              <a:buFont typeface="+mj-lt"/>
              <a:buAutoNum type="arabicPeriod"/>
            </a:pPr>
            <a:r>
              <a:rPr lang="en-US" dirty="0"/>
              <a:t>Achieve heart rate control</a:t>
            </a:r>
          </a:p>
          <a:p>
            <a:pPr marL="914400" lvl="1" indent="-457200">
              <a:buFont typeface="+mj-lt"/>
              <a:buAutoNum type="arabicPeriod"/>
            </a:pPr>
            <a:r>
              <a:rPr lang="en-US" dirty="0"/>
              <a:t>Minimize symptoms</a:t>
            </a:r>
          </a:p>
          <a:p>
            <a:pPr marL="914400" lvl="1" indent="-457200">
              <a:buFont typeface="+mj-lt"/>
              <a:buAutoNum type="arabicPeriod"/>
            </a:pPr>
            <a:r>
              <a:rPr lang="en-US" dirty="0"/>
              <a:t>Modify risk factors</a:t>
            </a:r>
          </a:p>
          <a:p>
            <a:r>
              <a:rPr lang="en-US" dirty="0"/>
              <a:t>Testing:</a:t>
            </a:r>
          </a:p>
          <a:p>
            <a:pPr lvl="1"/>
            <a:r>
              <a:rPr lang="en-US" dirty="0"/>
              <a:t>Thyroid function</a:t>
            </a:r>
          </a:p>
          <a:p>
            <a:pPr lvl="1"/>
            <a:r>
              <a:rPr lang="en-US" dirty="0"/>
              <a:t>Echocardiogram – LA size, valvular disease, ejection fraction</a:t>
            </a:r>
          </a:p>
          <a:p>
            <a:pPr lvl="1"/>
            <a:r>
              <a:rPr lang="en-US" dirty="0"/>
              <a:t>STOP-BANG score – OSA evaluation</a:t>
            </a:r>
          </a:p>
          <a:p>
            <a:r>
              <a:rPr lang="en-US" dirty="0"/>
              <a:t>Elective cardioversion in hemodynamically stable patients</a:t>
            </a:r>
          </a:p>
        </p:txBody>
      </p:sp>
    </p:spTree>
    <p:extLst>
      <p:ext uri="{BB962C8B-B14F-4D97-AF65-F5344CB8AC3E}">
        <p14:creationId xmlns:p14="http://schemas.microsoft.com/office/powerpoint/2010/main" val="1591075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e77fabd-40e5-4335-9d12-298222ec242f}" enabled="1" method="Standard" siteId="{adeadcd2-3aaf-4835-b273-1ebe8a7726f1}" contentBits="0" removed="0"/>
</clbl:labelList>
</file>

<file path=docProps/app.xml><?xml version="1.0" encoding="utf-8"?>
<Properties xmlns="http://schemas.openxmlformats.org/officeDocument/2006/extended-properties" xmlns:vt="http://schemas.openxmlformats.org/officeDocument/2006/docPropsVTypes">
  <TotalTime>1</TotalTime>
  <Words>2989</Words>
  <Application>Microsoft Office PowerPoint</Application>
  <PresentationFormat>Widescreen</PresentationFormat>
  <Paragraphs>321</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Open Sans</vt:lpstr>
      <vt:lpstr>Symbol</vt:lpstr>
      <vt:lpstr>Times New Roman</vt:lpstr>
      <vt:lpstr>Wingdings</vt:lpstr>
      <vt:lpstr>Office Theme</vt:lpstr>
      <vt:lpstr>Atrial Fibrillation</vt:lpstr>
      <vt:lpstr>Outline</vt:lpstr>
      <vt:lpstr>Introduction</vt:lpstr>
      <vt:lpstr>PowerPoint Presentation</vt:lpstr>
      <vt:lpstr>Pathophysiology</vt:lpstr>
      <vt:lpstr>Clinical classification</vt:lpstr>
      <vt:lpstr>Question</vt:lpstr>
      <vt:lpstr>Question</vt:lpstr>
      <vt:lpstr>Acute management – stable patients</vt:lpstr>
      <vt:lpstr>Acute management – unstable patient</vt:lpstr>
      <vt:lpstr>Acute management – cardioversion and anticoagulation</vt:lpstr>
      <vt:lpstr>AF with RVR – Approach</vt:lpstr>
      <vt:lpstr>AF with RVR – medications</vt:lpstr>
      <vt:lpstr>AF with RVR - medications</vt:lpstr>
      <vt:lpstr>AF with RVR - medications</vt:lpstr>
      <vt:lpstr>Anticoagulation</vt:lpstr>
      <vt:lpstr>Anticoagulation</vt:lpstr>
      <vt:lpstr>Question</vt:lpstr>
      <vt:lpstr>Question</vt:lpstr>
      <vt:lpstr>Question</vt:lpstr>
      <vt:lpstr>Question</vt:lpstr>
      <vt:lpstr>Long-term management – rate control</vt:lpstr>
      <vt:lpstr>Long-term management – rhythm control</vt:lpstr>
      <vt:lpstr>Question</vt:lpstr>
      <vt:lpstr>Question</vt:lpstr>
      <vt:lpstr>Question</vt:lpstr>
      <vt:lpstr>Question</vt:lpstr>
      <vt:lpstr>Long-term management – rhythm control</vt:lpstr>
      <vt:lpstr>Long-term management – rhythm control</vt:lpstr>
      <vt:lpstr>Atrial Flutter – similarities and key distinctions</vt:lpstr>
      <vt:lpstr>PowerPoint Presentation</vt:lpstr>
      <vt:lpstr>Atrial Flutter – Recognize on ECG</vt:lpstr>
      <vt:lpstr>Question</vt:lpstr>
      <vt:lpstr>Question</vt:lpstr>
      <vt:lpstr>Summary sheet QR code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Atrial Fibrillation</dc:title>
  <dc:creator>Khoury, Fadi</dc:creator>
  <cp:lastModifiedBy>Khoury, Fadi</cp:lastModifiedBy>
  <cp:revision>1</cp:revision>
  <dcterms:created xsi:type="dcterms:W3CDTF">2025-11-04T15:24:05Z</dcterms:created>
  <dcterms:modified xsi:type="dcterms:W3CDTF">2025-11-04T15:32:30Z</dcterms:modified>
</cp:coreProperties>
</file>