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8" r:id="rId1"/>
  </p:sldMasterIdLst>
  <p:notesMasterIdLst>
    <p:notesMasterId r:id="rId9"/>
  </p:notesMasterIdLst>
  <p:sldIdLst>
    <p:sldId id="256" r:id="rId2"/>
    <p:sldId id="257" r:id="rId3"/>
    <p:sldId id="258" r:id="rId4"/>
    <p:sldId id="262" r:id="rId5"/>
    <p:sldId id="259" r:id="rId6"/>
    <p:sldId id="260"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77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4719" autoAdjust="0"/>
  </p:normalViewPr>
  <p:slideViewPr>
    <p:cSldViewPr snapToGrid="0" snapToObjects="1" showGuides="1">
      <p:cViewPr varScale="1">
        <p:scale>
          <a:sx n="69" d="100"/>
          <a:sy n="69" d="100"/>
        </p:scale>
        <p:origin x="200" y="752"/>
      </p:cViewPr>
      <p:guideLst>
        <p:guide orient="horz" pos="2160"/>
        <p:guide pos="2773"/>
      </p:guideLst>
    </p:cSldViewPr>
  </p:slideViewPr>
  <p:outlineViewPr>
    <p:cViewPr>
      <p:scale>
        <a:sx n="33" d="100"/>
        <a:sy n="33" d="100"/>
      </p:scale>
      <p:origin x="0" y="468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5CCECE-D6C9-ED46-95D7-54C6A9A8161A}" type="datetimeFigureOut">
              <a:rPr lang="en-US" smtClean="0"/>
              <a:t>6/4/18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8480A2-8414-C340-A3D5-FE75947388CF}" type="slidenum">
              <a:rPr lang="en-US" smtClean="0"/>
              <a:t>‹#›</a:t>
            </a:fld>
            <a:endParaRPr lang="en-US"/>
          </a:p>
        </p:txBody>
      </p:sp>
    </p:spTree>
    <p:extLst>
      <p:ext uri="{BB962C8B-B14F-4D97-AF65-F5344CB8AC3E}">
        <p14:creationId xmlns:p14="http://schemas.microsoft.com/office/powerpoint/2010/main" val="94217897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8480A2-8414-C340-A3D5-FE75947388CF}" type="slidenum">
              <a:rPr lang="en-US" smtClean="0"/>
              <a:t>3</a:t>
            </a:fld>
            <a:endParaRPr lang="en-US"/>
          </a:p>
        </p:txBody>
      </p:sp>
    </p:spTree>
    <p:extLst>
      <p:ext uri="{BB962C8B-B14F-4D97-AF65-F5344CB8AC3E}">
        <p14:creationId xmlns:p14="http://schemas.microsoft.com/office/powerpoint/2010/main" val="3499772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8480A2-8414-C340-A3D5-FE75947388CF}" type="slidenum">
              <a:rPr lang="en-US" smtClean="0"/>
              <a:t>5</a:t>
            </a:fld>
            <a:endParaRPr lang="en-US"/>
          </a:p>
        </p:txBody>
      </p:sp>
    </p:spTree>
    <p:extLst>
      <p:ext uri="{BB962C8B-B14F-4D97-AF65-F5344CB8AC3E}">
        <p14:creationId xmlns:p14="http://schemas.microsoft.com/office/powerpoint/2010/main" val="824888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B632D3E-AD06-4249-A1E6-B64591890E28}" type="datetimeFigureOut">
              <a:rPr lang="en-US" smtClean="0"/>
              <a:t>6/4/18</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632D3E-AD06-4249-A1E6-B64591890E28}" type="datetimeFigureOut">
              <a:rPr lang="en-US" smtClean="0"/>
              <a:t>6/4/18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B62CC-0DF6-C044-9C24-9F6683511B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632D3E-AD06-4249-A1E6-B64591890E28}" type="datetimeFigureOut">
              <a:rPr lang="en-US" smtClean="0"/>
              <a:t>6/4/18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B62CC-0DF6-C044-9C24-9F6683511B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632D3E-AD06-4249-A1E6-B64591890E28}" type="datetimeFigureOut">
              <a:rPr lang="en-US" smtClean="0"/>
              <a:t>6/4/18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B62CC-0DF6-C044-9C24-9F6683511B1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B632D3E-AD06-4249-A1E6-B64591890E28}" type="datetimeFigureOut">
              <a:rPr lang="en-US" smtClean="0"/>
              <a:t>6/4/18</a:t>
            </a:fld>
            <a:endParaRPr lang="en-US"/>
          </a:p>
        </p:txBody>
      </p:sp>
      <p:sp>
        <p:nvSpPr>
          <p:cNvPr id="8" name="Slide Number Placeholder 7"/>
          <p:cNvSpPr>
            <a:spLocks noGrp="1"/>
          </p:cNvSpPr>
          <p:nvPr>
            <p:ph type="sldNum" sz="quarter" idx="11"/>
          </p:nvPr>
        </p:nvSpPr>
        <p:spPr/>
        <p:txBody>
          <a:bodyPr/>
          <a:lstStyle/>
          <a:p>
            <a:fld id="{E2DB62CC-0DF6-C044-9C24-9F6683511B15}"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632D3E-AD06-4249-A1E6-B64591890E28}" type="datetimeFigureOut">
              <a:rPr lang="en-US" smtClean="0"/>
              <a:t>6/4/18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DB62CC-0DF6-C044-9C24-9F6683511B1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B632D3E-AD06-4249-A1E6-B64591890E28}" type="datetimeFigureOut">
              <a:rPr lang="en-US" smtClean="0"/>
              <a:t>6/4/18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DB62CC-0DF6-C044-9C24-9F6683511B1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632D3E-AD06-4249-A1E6-B64591890E28}" type="datetimeFigureOut">
              <a:rPr lang="en-US" smtClean="0"/>
              <a:t>6/4/18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DB62CC-0DF6-C044-9C24-9F6683511B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632D3E-AD06-4249-A1E6-B64591890E28}" type="datetimeFigureOut">
              <a:rPr lang="en-US" smtClean="0"/>
              <a:t>6/4/18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DB62CC-0DF6-C044-9C24-9F6683511B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632D3E-AD06-4249-A1E6-B64591890E28}" type="datetimeFigureOut">
              <a:rPr lang="en-US" smtClean="0"/>
              <a:t>6/4/18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632D3E-AD06-4249-A1E6-B64591890E28}" type="datetimeFigureOut">
              <a:rPr lang="en-US" smtClean="0"/>
              <a:t>6/4/18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2DB62CC-0DF6-C044-9C24-9F6683511B15}"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2B632D3E-AD06-4249-A1E6-B64591890E28}" type="datetimeFigureOut">
              <a:rPr lang="en-US" smtClean="0"/>
              <a:t>6/4/18</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2DB62CC-0DF6-C044-9C24-9F6683511B15}"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083" y="1958974"/>
            <a:ext cx="8789721" cy="2030884"/>
          </a:xfrm>
        </p:spPr>
        <p:txBody>
          <a:bodyPr>
            <a:noAutofit/>
          </a:bodyPr>
          <a:lstStyle/>
          <a:p>
            <a:pPr algn="ctr"/>
            <a:r>
              <a:rPr lang="en-US" sz="7200" dirty="0" smtClean="0"/>
              <a:t>Venous Thromboembolism	</a:t>
            </a:r>
            <a:endParaRPr lang="en-US" sz="72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23510" y="5828754"/>
            <a:ext cx="2413001" cy="960905"/>
          </a:xfrm>
          <a:prstGeom prst="rect">
            <a:avLst/>
          </a:prstGeom>
          <a:gradFill>
            <a:gsLst>
              <a:gs pos="0">
                <a:schemeClr val="accent1">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5828754"/>
            <a:ext cx="1918802" cy="1029246"/>
          </a:xfrm>
          <a:prstGeom prst="rect">
            <a:avLst/>
          </a:prstGeom>
        </p:spPr>
      </p:pic>
      <p:pic>
        <p:nvPicPr>
          <p:cNvPr id="11" name="Picture 10" descr="A 2019 pitch deck presentation..png"/>
          <p:cNvPicPr>
            <a:picLocks noChangeAspect="1"/>
          </p:cNvPicPr>
          <p:nvPr/>
        </p:nvPicPr>
        <p:blipFill rotWithShape="1">
          <a:blip r:embed="rId4">
            <a:extLst>
              <a:ext uri="{28A0092B-C50C-407E-A947-70E740481C1C}">
                <a14:useLocalDpi xmlns:a14="http://schemas.microsoft.com/office/drawing/2010/main" val="0"/>
              </a:ext>
            </a:extLst>
          </a:blip>
          <a:srcRect l="10293" t="25845" r="8868" b="16736"/>
          <a:stretch/>
        </p:blipFill>
        <p:spPr>
          <a:xfrm>
            <a:off x="2702108" y="5264980"/>
            <a:ext cx="2990396" cy="1593020"/>
          </a:xfrm>
          <a:prstGeom prst="rect">
            <a:avLst/>
          </a:prstGeom>
        </p:spPr>
      </p:pic>
    </p:spTree>
    <p:extLst>
      <p:ext uri="{BB962C8B-B14F-4D97-AF65-F5344CB8AC3E}">
        <p14:creationId xmlns:p14="http://schemas.microsoft.com/office/powerpoint/2010/main" val="631775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52718"/>
            <a:ext cx="6001806" cy="1371600"/>
          </a:xfrm>
        </p:spPr>
        <p:txBody>
          <a:bodyPr>
            <a:normAutofit fontScale="90000"/>
          </a:bodyPr>
          <a:lstStyle/>
          <a:p>
            <a:r>
              <a:rPr lang="en-US" dirty="0" smtClean="0"/>
              <a:t>General </a:t>
            </a:r>
            <a:r>
              <a:rPr lang="en-US" sz="5400" dirty="0" smtClean="0"/>
              <a:t>Characteristics</a:t>
            </a:r>
            <a:endParaRPr lang="en-US" sz="5400" dirty="0"/>
          </a:p>
        </p:txBody>
      </p:sp>
      <p:sp>
        <p:nvSpPr>
          <p:cNvPr id="3" name="Content Placeholder 2"/>
          <p:cNvSpPr>
            <a:spLocks noGrp="1"/>
          </p:cNvSpPr>
          <p:nvPr>
            <p:ph sz="half" idx="1"/>
          </p:nvPr>
        </p:nvSpPr>
        <p:spPr>
          <a:xfrm>
            <a:off x="263568" y="1600200"/>
            <a:ext cx="4826592" cy="5257800"/>
          </a:xfrm>
        </p:spPr>
        <p:txBody>
          <a:bodyPr>
            <a:normAutofit/>
          </a:bodyPr>
          <a:lstStyle/>
          <a:p>
            <a:pPr>
              <a:spcBef>
                <a:spcPts val="0"/>
              </a:spcBef>
              <a:spcAft>
                <a:spcPts val="0"/>
              </a:spcAft>
            </a:pPr>
            <a:r>
              <a:rPr lang="en-US" sz="2400" dirty="0" smtClean="0"/>
              <a:t>Risk Factors:</a:t>
            </a:r>
          </a:p>
          <a:p>
            <a:pPr marL="457200" indent="-457200">
              <a:spcBef>
                <a:spcPts val="0"/>
              </a:spcBef>
              <a:spcAft>
                <a:spcPts val="0"/>
              </a:spcAft>
              <a:buFont typeface="Arial"/>
              <a:buChar char="•"/>
            </a:pPr>
            <a:r>
              <a:rPr lang="en-US" sz="2000" b="0" dirty="0" smtClean="0">
                <a:sym typeface="Wingdings"/>
              </a:rPr>
              <a:t>Age &gt; 60</a:t>
            </a:r>
          </a:p>
          <a:p>
            <a:pPr marL="457200" indent="-457200">
              <a:spcBef>
                <a:spcPts val="0"/>
              </a:spcBef>
              <a:spcAft>
                <a:spcPts val="0"/>
              </a:spcAft>
              <a:buFont typeface="Arial"/>
              <a:buChar char="•"/>
            </a:pPr>
            <a:r>
              <a:rPr lang="en-US" sz="2000" b="0" dirty="0" smtClean="0">
                <a:sym typeface="Wingdings"/>
              </a:rPr>
              <a:t>Malignancy</a:t>
            </a:r>
          </a:p>
          <a:p>
            <a:pPr marL="457200" indent="-457200">
              <a:spcBef>
                <a:spcPts val="0"/>
              </a:spcBef>
              <a:spcAft>
                <a:spcPts val="0"/>
              </a:spcAft>
              <a:buFont typeface="Arial"/>
              <a:buChar char="•"/>
            </a:pPr>
            <a:r>
              <a:rPr lang="en-US" sz="2000" b="0" dirty="0" smtClean="0">
                <a:sym typeface="Wingdings"/>
              </a:rPr>
              <a:t>History of previous VTE</a:t>
            </a:r>
          </a:p>
          <a:p>
            <a:pPr marL="457200" indent="-457200">
              <a:spcBef>
                <a:spcPts val="0"/>
              </a:spcBef>
              <a:spcAft>
                <a:spcPts val="0"/>
              </a:spcAft>
              <a:buFont typeface="Arial"/>
              <a:buChar char="•"/>
            </a:pPr>
            <a:r>
              <a:rPr lang="en-US" sz="2000" b="0" dirty="0" smtClean="0">
                <a:sym typeface="Wingdings"/>
              </a:rPr>
              <a:t>Prolonged immobility, major surgery, trauma</a:t>
            </a:r>
          </a:p>
          <a:p>
            <a:pPr marL="457200" indent="-457200">
              <a:spcBef>
                <a:spcPts val="0"/>
              </a:spcBef>
              <a:spcAft>
                <a:spcPts val="0"/>
              </a:spcAft>
              <a:buFont typeface="Arial"/>
              <a:buChar char="•"/>
            </a:pPr>
            <a:r>
              <a:rPr lang="en-US" sz="2000" b="0" dirty="0" smtClean="0">
                <a:sym typeface="Wingdings"/>
              </a:rPr>
              <a:t>Obesity</a:t>
            </a:r>
          </a:p>
          <a:p>
            <a:pPr marL="457200" indent="-457200">
              <a:spcBef>
                <a:spcPts val="0"/>
              </a:spcBef>
              <a:spcAft>
                <a:spcPts val="0"/>
              </a:spcAft>
              <a:buFont typeface="Arial"/>
              <a:buChar char="•"/>
            </a:pPr>
            <a:r>
              <a:rPr lang="en-US" sz="2000" b="0" dirty="0" smtClean="0">
                <a:sym typeface="Wingdings"/>
              </a:rPr>
              <a:t>Cardiac disease, particularly HF</a:t>
            </a:r>
          </a:p>
          <a:p>
            <a:pPr marL="457200" indent="-457200">
              <a:spcBef>
                <a:spcPts val="0"/>
              </a:spcBef>
              <a:spcAft>
                <a:spcPts val="0"/>
              </a:spcAft>
              <a:buFont typeface="Arial"/>
              <a:buChar char="•"/>
            </a:pPr>
            <a:r>
              <a:rPr lang="en-US" sz="2000" b="0" dirty="0" smtClean="0">
                <a:sym typeface="Wingdings"/>
              </a:rPr>
              <a:t>Pregnancy</a:t>
            </a:r>
          </a:p>
          <a:p>
            <a:pPr marL="457200" indent="-457200">
              <a:spcBef>
                <a:spcPts val="0"/>
              </a:spcBef>
              <a:spcAft>
                <a:spcPts val="0"/>
              </a:spcAft>
              <a:buFont typeface="Arial"/>
              <a:buChar char="•"/>
            </a:pPr>
            <a:r>
              <a:rPr lang="en-US" sz="2000" b="0" dirty="0" smtClean="0">
                <a:sym typeface="Wingdings"/>
              </a:rPr>
              <a:t>Hereditary</a:t>
            </a:r>
          </a:p>
          <a:p>
            <a:pPr marL="457200" indent="-457200">
              <a:spcBef>
                <a:spcPts val="0"/>
              </a:spcBef>
              <a:spcAft>
                <a:spcPts val="0"/>
              </a:spcAft>
              <a:buFont typeface="Arial"/>
              <a:buChar char="•"/>
            </a:pPr>
            <a:endParaRPr lang="en-US" sz="2000" b="0" dirty="0">
              <a:sym typeface="Wingdings"/>
            </a:endParaRPr>
          </a:p>
          <a:p>
            <a:pPr>
              <a:spcBef>
                <a:spcPts val="0"/>
              </a:spcBef>
              <a:spcAft>
                <a:spcPts val="0"/>
              </a:spcAft>
            </a:pPr>
            <a:r>
              <a:rPr lang="en-US" sz="2400" dirty="0" smtClean="0">
                <a:sym typeface="Wingdings"/>
              </a:rPr>
              <a:t>Clinical Features</a:t>
            </a:r>
          </a:p>
          <a:p>
            <a:pPr marL="342900" indent="-342900">
              <a:spcBef>
                <a:spcPts val="0"/>
              </a:spcBef>
              <a:spcAft>
                <a:spcPts val="0"/>
              </a:spcAft>
              <a:buFont typeface="Arial"/>
              <a:buChar char="•"/>
            </a:pPr>
            <a:r>
              <a:rPr lang="en-US" sz="2000" b="0" dirty="0" smtClean="0">
                <a:sym typeface="Wingdings"/>
              </a:rPr>
              <a:t>Lower extremity pain, swelling</a:t>
            </a:r>
          </a:p>
          <a:p>
            <a:pPr marL="342900" indent="-342900">
              <a:spcBef>
                <a:spcPts val="0"/>
              </a:spcBef>
              <a:spcAft>
                <a:spcPts val="0"/>
              </a:spcAft>
              <a:buFont typeface="Arial"/>
              <a:buChar char="•"/>
            </a:pPr>
            <a:r>
              <a:rPr lang="en-US" sz="2000" b="0" dirty="0" smtClean="0">
                <a:sym typeface="Wingdings"/>
              </a:rPr>
              <a:t>Homan’s sign</a:t>
            </a:r>
          </a:p>
          <a:p>
            <a:pPr marL="342900" indent="-342900">
              <a:spcBef>
                <a:spcPts val="0"/>
              </a:spcBef>
              <a:spcAft>
                <a:spcPts val="0"/>
              </a:spcAft>
              <a:buFont typeface="Arial"/>
              <a:buChar char="•"/>
            </a:pPr>
            <a:r>
              <a:rPr lang="en-US" sz="2000" b="0" dirty="0" smtClean="0">
                <a:sym typeface="Wingdings"/>
              </a:rPr>
              <a:t>Palpable cord</a:t>
            </a:r>
          </a:p>
          <a:p>
            <a:pPr marL="342900" indent="-342900">
              <a:spcBef>
                <a:spcPts val="0"/>
              </a:spcBef>
              <a:spcAft>
                <a:spcPts val="0"/>
              </a:spcAft>
              <a:buFont typeface="Arial"/>
              <a:buChar char="•"/>
            </a:pPr>
            <a:r>
              <a:rPr lang="en-US" sz="2000" b="0" dirty="0" smtClean="0">
                <a:sym typeface="Wingdings"/>
              </a:rPr>
              <a:t>Fevers</a:t>
            </a:r>
          </a:p>
        </p:txBody>
      </p:sp>
      <p:pic>
        <p:nvPicPr>
          <p:cNvPr id="5" name="Content Placeholder 4" descr="images.jpg"/>
          <p:cNvPicPr>
            <a:picLocks noGrp="1" noChangeAspect="1"/>
          </p:cNvPicPr>
          <p:nvPr>
            <p:ph sz="half" idx="2"/>
          </p:nvPr>
        </p:nvPicPr>
        <p:blipFill>
          <a:blip r:embed="rId2">
            <a:extLst>
              <a:ext uri="{28A0092B-C50C-407E-A947-70E740481C1C}">
                <a14:useLocalDpi xmlns:a14="http://schemas.microsoft.com/office/drawing/2010/main" val="0"/>
              </a:ext>
            </a:extLst>
          </a:blip>
          <a:srcRect t="-17144" b="-17144"/>
          <a:stretch>
            <a:fillRect/>
          </a:stretch>
        </p:blipFill>
        <p:spPr>
          <a:xfrm>
            <a:off x="4969753" y="1892176"/>
            <a:ext cx="3357028" cy="3806009"/>
          </a:xfrm>
        </p:spPr>
      </p:pic>
      <p:sp>
        <p:nvSpPr>
          <p:cNvPr id="6" name="TextBox 5"/>
          <p:cNvSpPr txBox="1"/>
          <p:nvPr/>
        </p:nvSpPr>
        <p:spPr>
          <a:xfrm>
            <a:off x="5090160" y="5513519"/>
            <a:ext cx="2971883" cy="400110"/>
          </a:xfrm>
          <a:prstGeom prst="rect">
            <a:avLst/>
          </a:prstGeom>
          <a:noFill/>
        </p:spPr>
        <p:txBody>
          <a:bodyPr wrap="square" rtlCol="0">
            <a:spAutoFit/>
          </a:bodyPr>
          <a:lstStyle/>
          <a:p>
            <a:pPr algn="ctr"/>
            <a:r>
              <a:rPr lang="en-US" sz="2000" b="1" dirty="0" smtClean="0"/>
              <a:t>Virchow’s Triad</a:t>
            </a:r>
            <a:endParaRPr lang="en-US" sz="2000" b="1" dirty="0"/>
          </a:p>
        </p:txBody>
      </p:sp>
    </p:spTree>
    <p:extLst>
      <p:ext uri="{BB962C8B-B14F-4D97-AF65-F5344CB8AC3E}">
        <p14:creationId xmlns:p14="http://schemas.microsoft.com/office/powerpoint/2010/main" val="3012809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p:txBody>
          <a:bodyPr/>
          <a:lstStyle/>
          <a:p>
            <a:r>
              <a:rPr lang="en-US" sz="2400" dirty="0" smtClean="0"/>
              <a:t>Imaging Modalities</a:t>
            </a:r>
          </a:p>
          <a:p>
            <a:pPr marL="285750" indent="-285750">
              <a:spcBef>
                <a:spcPts val="0"/>
              </a:spcBef>
              <a:spcAft>
                <a:spcPts val="0"/>
              </a:spcAft>
              <a:buFont typeface="Arial"/>
              <a:buChar char="•"/>
            </a:pPr>
            <a:r>
              <a:rPr lang="en-US" sz="2000" b="0" dirty="0" smtClean="0"/>
              <a:t>Doppler US with duplex</a:t>
            </a:r>
          </a:p>
          <a:p>
            <a:pPr marL="742950" lvl="1" indent="-285750">
              <a:spcBef>
                <a:spcPts val="0"/>
              </a:spcBef>
              <a:buFont typeface="Arial"/>
              <a:buChar char="•"/>
            </a:pPr>
            <a:r>
              <a:rPr lang="en-US" sz="2000" b="0" dirty="0" smtClean="0"/>
              <a:t>High sensitivity and specificity for proximal clots</a:t>
            </a:r>
          </a:p>
          <a:p>
            <a:pPr marL="285750" indent="-285750">
              <a:spcBef>
                <a:spcPts val="0"/>
              </a:spcBef>
              <a:spcAft>
                <a:spcPts val="0"/>
              </a:spcAft>
              <a:buFont typeface="Arial"/>
              <a:buChar char="•"/>
            </a:pPr>
            <a:r>
              <a:rPr lang="en-US" sz="2000" b="0" dirty="0" smtClean="0"/>
              <a:t>Venography</a:t>
            </a:r>
          </a:p>
          <a:p>
            <a:pPr marL="742950" lvl="1" indent="-285750">
              <a:spcBef>
                <a:spcPts val="0"/>
              </a:spcBef>
              <a:buFont typeface="Arial"/>
              <a:buChar char="•"/>
            </a:pPr>
            <a:r>
              <a:rPr lang="en-US" sz="2000" dirty="0" smtClean="0"/>
              <a:t>Invasive</a:t>
            </a:r>
            <a:endParaRPr lang="en-US" sz="2000" b="0" dirty="0" smtClean="0"/>
          </a:p>
          <a:p>
            <a:pPr marL="285750" indent="-285750">
              <a:spcBef>
                <a:spcPts val="0"/>
              </a:spcBef>
              <a:spcAft>
                <a:spcPts val="0"/>
              </a:spcAft>
              <a:buFont typeface="Arial"/>
              <a:buChar char="•"/>
            </a:pPr>
            <a:r>
              <a:rPr lang="en-US" sz="2000" b="0" dirty="0" err="1" smtClean="0"/>
              <a:t>Impedence</a:t>
            </a:r>
            <a:r>
              <a:rPr lang="en-US" sz="2000" b="0" dirty="0" smtClean="0"/>
              <a:t> </a:t>
            </a:r>
            <a:r>
              <a:rPr lang="en-US" sz="2000" b="0" dirty="0" err="1" smtClean="0"/>
              <a:t>plethysmography</a:t>
            </a:r>
            <a:endParaRPr lang="en-US" sz="2000" b="0" dirty="0" smtClean="0"/>
          </a:p>
          <a:p>
            <a:pPr marL="285750" indent="-285750">
              <a:spcBef>
                <a:spcPts val="0"/>
              </a:spcBef>
              <a:spcAft>
                <a:spcPts val="0"/>
              </a:spcAft>
              <a:buFont typeface="Arial"/>
              <a:buChar char="•"/>
            </a:pPr>
            <a:r>
              <a:rPr lang="en-US" sz="2000" b="0" dirty="0" smtClean="0"/>
              <a:t>D-dimer</a:t>
            </a:r>
          </a:p>
          <a:p>
            <a:pPr marL="742950" lvl="1" indent="-285750">
              <a:spcBef>
                <a:spcPts val="0"/>
              </a:spcBef>
              <a:buFont typeface="Arial"/>
              <a:buChar char="•"/>
            </a:pPr>
            <a:r>
              <a:rPr lang="en-US" sz="2000" b="0" dirty="0" smtClean="0"/>
              <a:t>High sensitivity, low specificity = good test to rule out PE</a:t>
            </a:r>
            <a:endParaRPr lang="en-US" sz="2000" b="0" dirty="0"/>
          </a:p>
        </p:txBody>
      </p:sp>
      <p:sp>
        <p:nvSpPr>
          <p:cNvPr id="2" name="Title 1"/>
          <p:cNvSpPr>
            <a:spLocks noGrp="1"/>
          </p:cNvSpPr>
          <p:nvPr>
            <p:ph type="title"/>
          </p:nvPr>
        </p:nvSpPr>
        <p:spPr/>
        <p:txBody>
          <a:bodyPr>
            <a:normAutofit/>
          </a:bodyPr>
          <a:lstStyle/>
          <a:p>
            <a:r>
              <a:rPr lang="en-US" sz="6700" dirty="0" smtClean="0"/>
              <a:t>Diagnosis</a:t>
            </a:r>
            <a:r>
              <a:rPr lang="en-US" dirty="0" smtClean="0"/>
              <a:t> 	</a:t>
            </a:r>
            <a:endParaRPr lang="en-US" dirty="0"/>
          </a:p>
        </p:txBody>
      </p:sp>
      <p:pic>
        <p:nvPicPr>
          <p:cNvPr id="12" name="Picture 11" descr="Screen Shot 2017-07-31 at 10.27.0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0350" y="2027475"/>
            <a:ext cx="4356100" cy="2552700"/>
          </a:xfrm>
          <a:prstGeom prst="rect">
            <a:avLst/>
          </a:prstGeom>
        </p:spPr>
      </p:pic>
      <p:pic>
        <p:nvPicPr>
          <p:cNvPr id="14" name="Picture 13" descr="Screen Shot 2017-07-31 at 10.26.29.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10150" y="4620260"/>
            <a:ext cx="2476500" cy="1460500"/>
          </a:xfrm>
          <a:prstGeom prst="rect">
            <a:avLst/>
          </a:prstGeom>
        </p:spPr>
      </p:pic>
    </p:spTree>
    <p:extLst>
      <p:ext uri="{BB962C8B-B14F-4D97-AF65-F5344CB8AC3E}">
        <p14:creationId xmlns:p14="http://schemas.microsoft.com/office/powerpoint/2010/main" val="1394690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CT-based_algorithm_for_PE.gif"/>
          <p:cNvPicPr>
            <a:picLocks noGrp="1" noChangeAspect="1"/>
          </p:cNvPicPr>
          <p:nvPr>
            <p:ph idx="1"/>
          </p:nvPr>
        </p:nvPicPr>
        <p:blipFill>
          <a:blip r:embed="rId2">
            <a:extLst>
              <a:ext uri="{28A0092B-C50C-407E-A947-70E740481C1C}">
                <a14:useLocalDpi xmlns:a14="http://schemas.microsoft.com/office/drawing/2010/main" val="0"/>
              </a:ext>
            </a:extLst>
          </a:blip>
          <a:srcRect t="-9646" b="-9646"/>
          <a:stretch>
            <a:fillRect/>
          </a:stretch>
        </p:blipFill>
        <p:spPr>
          <a:xfrm>
            <a:off x="678078" y="717550"/>
            <a:ext cx="7620000" cy="5408613"/>
          </a:xfrm>
        </p:spPr>
      </p:pic>
    </p:spTree>
    <p:extLst>
      <p:ext uri="{BB962C8B-B14F-4D97-AF65-F5344CB8AC3E}">
        <p14:creationId xmlns:p14="http://schemas.microsoft.com/office/powerpoint/2010/main" val="2049100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592144" cy="1171774"/>
          </a:xfrm>
        </p:spPr>
        <p:txBody>
          <a:bodyPr/>
          <a:lstStyle/>
          <a:p>
            <a:r>
              <a:rPr lang="en-US" sz="5400" dirty="0" smtClean="0"/>
              <a:t>Treatment</a:t>
            </a:r>
            <a:r>
              <a:rPr lang="en-US" dirty="0" smtClean="0"/>
              <a:t> </a:t>
            </a:r>
            <a:endParaRPr lang="en-US" dirty="0"/>
          </a:p>
        </p:txBody>
      </p:sp>
      <p:sp>
        <p:nvSpPr>
          <p:cNvPr id="3" name="Content Placeholder 2"/>
          <p:cNvSpPr>
            <a:spLocks noGrp="1"/>
          </p:cNvSpPr>
          <p:nvPr>
            <p:ph idx="1"/>
          </p:nvPr>
        </p:nvSpPr>
        <p:spPr/>
        <p:txBody>
          <a:bodyPr>
            <a:normAutofit/>
          </a:bodyPr>
          <a:lstStyle/>
          <a:p>
            <a:pPr marL="457200" indent="-457200">
              <a:buFont typeface="Arial"/>
              <a:buChar char="•"/>
            </a:pPr>
            <a:r>
              <a:rPr lang="en-US" dirty="0" smtClean="0"/>
              <a:t>Anticoagulation</a:t>
            </a:r>
          </a:p>
          <a:p>
            <a:pPr marL="914400" lvl="1" indent="-457200">
              <a:buFont typeface="Arial"/>
              <a:buChar char="•"/>
            </a:pPr>
            <a:r>
              <a:rPr lang="en-US" dirty="0" smtClean="0"/>
              <a:t>Heparin</a:t>
            </a:r>
          </a:p>
          <a:p>
            <a:pPr marL="914400" lvl="1" indent="-457200">
              <a:buFont typeface="Arial"/>
              <a:buChar char="•"/>
            </a:pPr>
            <a:r>
              <a:rPr lang="en-US" dirty="0" smtClean="0"/>
              <a:t>Warfarin</a:t>
            </a:r>
          </a:p>
          <a:p>
            <a:pPr marL="914400" lvl="1" indent="-457200">
              <a:buFont typeface="Arial"/>
              <a:buChar char="•"/>
            </a:pPr>
            <a:r>
              <a:rPr lang="en-US" dirty="0" smtClean="0"/>
              <a:t>DOAC</a:t>
            </a:r>
          </a:p>
          <a:p>
            <a:pPr marL="457200" indent="-457200">
              <a:buFont typeface="Arial"/>
              <a:buChar char="•"/>
            </a:pPr>
            <a:r>
              <a:rPr lang="en-US" dirty="0" err="1" smtClean="0"/>
              <a:t>Thrombolytics</a:t>
            </a:r>
            <a:endParaRPr lang="en-US" dirty="0" smtClean="0"/>
          </a:p>
          <a:p>
            <a:pPr marL="914400" lvl="1" indent="-457200">
              <a:buFont typeface="Arial"/>
              <a:buChar char="•"/>
            </a:pPr>
            <a:r>
              <a:rPr lang="en-US" dirty="0" smtClean="0"/>
              <a:t>Reserved for patients with massive PE (obstructive shock, RV strain/failure) without contraindications</a:t>
            </a:r>
          </a:p>
          <a:p>
            <a:pPr marL="457200" indent="-457200">
              <a:buFont typeface="Arial"/>
              <a:buChar char="•"/>
            </a:pPr>
            <a:r>
              <a:rPr lang="en-US" dirty="0" smtClean="0"/>
              <a:t>IVC filter</a:t>
            </a:r>
          </a:p>
          <a:p>
            <a:pPr marL="457200" indent="-457200">
              <a:buFont typeface="Arial"/>
              <a:buChar char="•"/>
            </a:pPr>
            <a:r>
              <a:rPr lang="en-US" dirty="0" smtClean="0"/>
              <a:t>Don’t forget about prophylaxis</a:t>
            </a:r>
          </a:p>
          <a:p>
            <a:pPr marL="914400" lvl="1" indent="-457200">
              <a:buFont typeface="Arial"/>
              <a:buChar char="•"/>
            </a:pPr>
            <a:r>
              <a:rPr lang="en-US" dirty="0" smtClean="0"/>
              <a:t>Mechanical: SCDs</a:t>
            </a:r>
          </a:p>
          <a:p>
            <a:pPr marL="914400" lvl="1" indent="-457200">
              <a:buFont typeface="Arial"/>
              <a:buChar char="•"/>
            </a:pPr>
            <a:r>
              <a:rPr lang="en-US" dirty="0" smtClean="0"/>
              <a:t>Pharmacologic: Heparin, LMWH</a:t>
            </a:r>
          </a:p>
          <a:p>
            <a:pPr marL="457200" indent="-457200">
              <a:buFont typeface="Arial"/>
              <a:buChar char="•"/>
            </a:pPr>
            <a:endParaRPr lang="en-US" dirty="0" smtClean="0"/>
          </a:p>
        </p:txBody>
      </p:sp>
    </p:spTree>
    <p:extLst>
      <p:ext uri="{BB962C8B-B14F-4D97-AF65-F5344CB8AC3E}">
        <p14:creationId xmlns:p14="http://schemas.microsoft.com/office/powerpoint/2010/main" val="32650147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951741"/>
          </a:xfrm>
        </p:spPr>
        <p:txBody>
          <a:bodyPr>
            <a:normAutofit/>
          </a:bodyPr>
          <a:lstStyle/>
          <a:p>
            <a:r>
              <a:rPr lang="en-US" sz="4400" dirty="0" smtClean="0"/>
              <a:t>MKSAP High Yield </a:t>
            </a:r>
            <a:endParaRPr lang="en-US" sz="4400" dirty="0"/>
          </a:p>
        </p:txBody>
      </p:sp>
      <p:sp>
        <p:nvSpPr>
          <p:cNvPr id="3" name="Content Placeholder 2"/>
          <p:cNvSpPr>
            <a:spLocks noGrp="1"/>
          </p:cNvSpPr>
          <p:nvPr>
            <p:ph idx="1"/>
          </p:nvPr>
        </p:nvSpPr>
        <p:spPr>
          <a:xfrm>
            <a:off x="457200" y="1352963"/>
            <a:ext cx="4512553" cy="4783422"/>
          </a:xfrm>
        </p:spPr>
        <p:txBody>
          <a:bodyPr>
            <a:noAutofit/>
          </a:bodyPr>
          <a:lstStyle/>
          <a:p>
            <a:r>
              <a:rPr lang="en-US" sz="2400" dirty="0" smtClean="0"/>
              <a:t>1. </a:t>
            </a:r>
            <a:r>
              <a:rPr lang="en-US" sz="2200" b="0" dirty="0" smtClean="0"/>
              <a:t>VTE prophylaxis should be considered for every hospitalized patient</a:t>
            </a:r>
          </a:p>
          <a:p>
            <a:r>
              <a:rPr lang="en-US" sz="2200" b="0" dirty="0" smtClean="0"/>
              <a:t>2. Low probability Well’s score who meet all PE Rule-out Criteria (PERC) </a:t>
            </a:r>
            <a:r>
              <a:rPr lang="en-US" sz="2200" b="0" dirty="0" smtClean="0">
                <a:sym typeface="Wingdings"/>
              </a:rPr>
              <a:t> No D-dimer OR imaging</a:t>
            </a:r>
          </a:p>
          <a:p>
            <a:r>
              <a:rPr lang="en-US" sz="2200" b="0" dirty="0" smtClean="0">
                <a:sym typeface="Wingdings"/>
              </a:rPr>
              <a:t>3. Treatment: 3 months for provoked VTE, longer for unprovoked and 2</a:t>
            </a:r>
            <a:r>
              <a:rPr lang="en-US" sz="2200" b="0" baseline="30000" dirty="0" smtClean="0">
                <a:sym typeface="Wingdings"/>
              </a:rPr>
              <a:t>nd</a:t>
            </a:r>
            <a:r>
              <a:rPr lang="en-US" sz="2200" b="0" dirty="0" smtClean="0">
                <a:sym typeface="Wingdings"/>
              </a:rPr>
              <a:t> VTE</a:t>
            </a:r>
          </a:p>
          <a:p>
            <a:r>
              <a:rPr lang="en-US" sz="2200" b="0" dirty="0" smtClean="0">
                <a:sym typeface="Wingdings"/>
              </a:rPr>
              <a:t>4. IVC filters should only be used for acute pelvic or proximal leg clots who cannot tolerate anticoagulation</a:t>
            </a:r>
            <a:endParaRPr lang="en-US" sz="2200" b="0" dirty="0" smtClean="0"/>
          </a:p>
        </p:txBody>
      </p:sp>
      <p:pic>
        <p:nvPicPr>
          <p:cNvPr id="4" name="Picture 3" descr="Screen Shot 2017-07-31 at 10.50.4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5070" y="1701851"/>
            <a:ext cx="4202428" cy="1691045"/>
          </a:xfrm>
          <a:prstGeom prst="rect">
            <a:avLst/>
          </a:prstGeom>
        </p:spPr>
      </p:pic>
      <p:sp>
        <p:nvSpPr>
          <p:cNvPr id="5" name="Explosion 2 4"/>
          <p:cNvSpPr/>
          <p:nvPr/>
        </p:nvSpPr>
        <p:spPr>
          <a:xfrm>
            <a:off x="5149216" y="3258154"/>
            <a:ext cx="3788282" cy="2878231"/>
          </a:xfrm>
          <a:prstGeom prst="irregularSeal2">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5880874" y="4279780"/>
            <a:ext cx="2208779" cy="1477328"/>
          </a:xfrm>
          <a:prstGeom prst="rect">
            <a:avLst/>
          </a:prstGeom>
          <a:noFill/>
        </p:spPr>
        <p:txBody>
          <a:bodyPr wrap="square" rtlCol="0">
            <a:spAutoFit/>
          </a:bodyPr>
          <a:lstStyle/>
          <a:p>
            <a:r>
              <a:rPr lang="en-US" sz="1200" dirty="0"/>
              <a:t>If a patient fulfills all of the PERC criteria and has a low probability of PE by Wells criteria and the gestalt opinion of the evaluating physician, then a PE may be ruled out</a:t>
            </a:r>
          </a:p>
          <a:p>
            <a:endParaRPr lang="en-US" dirty="0"/>
          </a:p>
        </p:txBody>
      </p:sp>
    </p:spTree>
    <p:extLst>
      <p:ext uri="{BB962C8B-B14F-4D97-AF65-F5344CB8AC3E}">
        <p14:creationId xmlns:p14="http://schemas.microsoft.com/office/powerpoint/2010/main" val="3271982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993158"/>
          </a:xfrm>
        </p:spPr>
        <p:txBody>
          <a:bodyPr/>
          <a:lstStyle/>
          <a:p>
            <a:r>
              <a:rPr lang="en-US" sz="4400" dirty="0" smtClean="0"/>
              <a:t>Value</a:t>
            </a:r>
            <a:r>
              <a:rPr lang="en-US" dirty="0" smtClean="0"/>
              <a:t> 	</a:t>
            </a:r>
            <a:endParaRPr lang="en-US" dirty="0"/>
          </a:p>
        </p:txBody>
      </p:sp>
      <p:sp>
        <p:nvSpPr>
          <p:cNvPr id="3" name="Content Placeholder 2"/>
          <p:cNvSpPr>
            <a:spLocks noGrp="1"/>
          </p:cNvSpPr>
          <p:nvPr>
            <p:ph idx="1"/>
          </p:nvPr>
        </p:nvSpPr>
        <p:spPr>
          <a:xfrm>
            <a:off x="457199" y="1242516"/>
            <a:ext cx="8198453" cy="5287598"/>
          </a:xfrm>
        </p:spPr>
        <p:txBody>
          <a:bodyPr>
            <a:normAutofit fontScale="77500" lnSpcReduction="20000"/>
          </a:bodyPr>
          <a:lstStyle/>
          <a:p>
            <a:pPr>
              <a:spcBef>
                <a:spcPts val="0"/>
              </a:spcBef>
              <a:spcAft>
                <a:spcPts val="0"/>
              </a:spcAft>
            </a:pPr>
            <a:r>
              <a:rPr lang="en-US" sz="2800" dirty="0"/>
              <a:t>Don’t reimage DVT in the absence of a clinical change </a:t>
            </a:r>
            <a:r>
              <a:rPr lang="en-US" sz="2800" dirty="0" smtClean="0"/>
              <a:t>(Choosing Wisely - Society </a:t>
            </a:r>
            <a:r>
              <a:rPr lang="en-US" sz="2800" dirty="0"/>
              <a:t>for Vascular Medicine</a:t>
            </a:r>
            <a:r>
              <a:rPr lang="en-US" sz="2800" dirty="0" smtClean="0"/>
              <a:t>)</a:t>
            </a:r>
          </a:p>
          <a:p>
            <a:pPr marL="342900" indent="-342900">
              <a:spcBef>
                <a:spcPts val="0"/>
              </a:spcBef>
              <a:spcAft>
                <a:spcPts val="0"/>
              </a:spcAft>
              <a:buFont typeface="Arial"/>
              <a:buChar char="•"/>
            </a:pPr>
            <a:r>
              <a:rPr lang="en-US" sz="2300" b="0" dirty="0" smtClean="0"/>
              <a:t>Repeat images to evaluate “response” of venous clot to therapy does not alter treatment</a:t>
            </a:r>
          </a:p>
          <a:p>
            <a:pPr>
              <a:spcBef>
                <a:spcPts val="0"/>
              </a:spcBef>
              <a:spcAft>
                <a:spcPts val="0"/>
              </a:spcAft>
            </a:pPr>
            <a:endParaRPr lang="en-US" sz="2100" b="0" dirty="0"/>
          </a:p>
          <a:p>
            <a:pPr>
              <a:spcBef>
                <a:spcPts val="0"/>
              </a:spcBef>
              <a:spcAft>
                <a:spcPts val="0"/>
              </a:spcAft>
            </a:pPr>
            <a:r>
              <a:rPr lang="en-US" sz="2800" dirty="0"/>
              <a:t>Don’t do work up for clotting disorder for patients who develop first episode of VTE in the setting of a known cause </a:t>
            </a:r>
            <a:r>
              <a:rPr lang="en-US" sz="2800" dirty="0" smtClean="0"/>
              <a:t>(Choosing Wisely - Society </a:t>
            </a:r>
            <a:r>
              <a:rPr lang="en-US" sz="2800" dirty="0"/>
              <a:t>for Vascular Medicine</a:t>
            </a:r>
            <a:r>
              <a:rPr lang="en-US" sz="2800" dirty="0" smtClean="0"/>
              <a:t>)</a:t>
            </a:r>
          </a:p>
          <a:p>
            <a:pPr marL="342900" indent="-342900">
              <a:spcBef>
                <a:spcPts val="0"/>
              </a:spcBef>
              <a:spcAft>
                <a:spcPts val="0"/>
              </a:spcAft>
              <a:buFont typeface="Arial"/>
              <a:buChar char="•"/>
            </a:pPr>
            <a:r>
              <a:rPr lang="en-US" sz="2300" b="0" dirty="0" smtClean="0"/>
              <a:t>Lab tests to look for </a:t>
            </a:r>
            <a:r>
              <a:rPr lang="en-US" sz="2300" b="0" dirty="0" err="1" smtClean="0"/>
              <a:t>hypercoagulable</a:t>
            </a:r>
            <a:r>
              <a:rPr lang="en-US" sz="2300" b="0" dirty="0" smtClean="0"/>
              <a:t> disorder will not alter treatment, even if an abnormality is found. DVT is a very common disorder and increased discovery of clotting abnormalities have led to increased testing without proven benefit</a:t>
            </a:r>
          </a:p>
          <a:p>
            <a:pPr marL="342900" indent="-342900">
              <a:spcBef>
                <a:spcPts val="0"/>
              </a:spcBef>
              <a:spcAft>
                <a:spcPts val="0"/>
              </a:spcAft>
              <a:buFont typeface="Arial"/>
              <a:buChar char="•"/>
            </a:pPr>
            <a:endParaRPr lang="en-US" sz="2800" b="0" dirty="0"/>
          </a:p>
          <a:p>
            <a:pPr>
              <a:spcBef>
                <a:spcPts val="0"/>
              </a:spcBef>
              <a:spcAft>
                <a:spcPts val="0"/>
              </a:spcAft>
            </a:pPr>
            <a:r>
              <a:rPr lang="en-US" sz="2800" dirty="0"/>
              <a:t>Don’t image for suspected PE without moderate or high pre-test probability of PE </a:t>
            </a:r>
            <a:r>
              <a:rPr lang="en-US" sz="2800" dirty="0" smtClean="0"/>
              <a:t>(Choosing Wisely - American </a:t>
            </a:r>
            <a:r>
              <a:rPr lang="en-US" sz="2800" dirty="0"/>
              <a:t>College of Radiology</a:t>
            </a:r>
            <a:r>
              <a:rPr lang="en-US" sz="2800" dirty="0" smtClean="0"/>
              <a:t>)</a:t>
            </a:r>
          </a:p>
          <a:p>
            <a:pPr marL="342900" indent="-342900">
              <a:spcBef>
                <a:spcPts val="0"/>
              </a:spcBef>
              <a:spcAft>
                <a:spcPts val="0"/>
              </a:spcAft>
              <a:buFont typeface="Arial"/>
              <a:buChar char="•"/>
            </a:pPr>
            <a:r>
              <a:rPr lang="en-US" sz="2300" b="0" dirty="0"/>
              <a:t>While deep vein thrombosis (DVT) and PE are relatively common clinically, they are rare in the absence of elevated blood d-Dimer levels and certain specific risk factors. Imaging, particularly </a:t>
            </a:r>
            <a:r>
              <a:rPr lang="en-US" sz="2300" b="0" dirty="0" smtClean="0"/>
              <a:t>CT angiography</a:t>
            </a:r>
            <a:r>
              <a:rPr lang="en-US" sz="2300" b="0" dirty="0"/>
              <a:t>, is a rapid, accurate and widely available test, but has limited value in patients who are very unlikely, based on serum and clinical criteria, to have significant value. Imaging is helpful to confirm or exclude PE only for such patients, not for patients with low pre-test probability of PE.</a:t>
            </a:r>
          </a:p>
          <a:p>
            <a:pPr marL="342900" indent="-342900">
              <a:buFont typeface="Arial"/>
              <a:buChar char="•"/>
            </a:pPr>
            <a:endParaRPr lang="en-US" dirty="0"/>
          </a:p>
          <a:p>
            <a:endParaRPr lang="en-US" b="0" dirty="0"/>
          </a:p>
        </p:txBody>
      </p:sp>
    </p:spTree>
    <p:extLst>
      <p:ext uri="{BB962C8B-B14F-4D97-AF65-F5344CB8AC3E}">
        <p14:creationId xmlns:p14="http://schemas.microsoft.com/office/powerpoint/2010/main" val="26439133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Custom 1">
      <a:dk1>
        <a:srgbClr val="103D80"/>
      </a:dk1>
      <a:lt1>
        <a:srgbClr val="FFFFFF"/>
      </a:lt1>
      <a:dk2>
        <a:srgbClr val="D22643"/>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2900</TotalTime>
  <Words>437</Words>
  <Application>Microsoft Macintosh PowerPoint</Application>
  <PresentationFormat>On-screen Show (4:3)</PresentationFormat>
  <Paragraphs>55</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Wingdings</vt:lpstr>
      <vt:lpstr>Essential</vt:lpstr>
      <vt:lpstr>Venous Thromboembolism </vt:lpstr>
      <vt:lpstr>General Characteristics</vt:lpstr>
      <vt:lpstr>Diagnosis  </vt:lpstr>
      <vt:lpstr>PowerPoint Presentation</vt:lpstr>
      <vt:lpstr>Treatment </vt:lpstr>
      <vt:lpstr>MKSAP High Yield </vt:lpstr>
      <vt:lpstr>Value  </vt:lpstr>
    </vt:vector>
  </TitlesOfParts>
  <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Infective Endocarditis  </dc:title>
  <dc:creator>Kristen Young</dc:creator>
  <cp:lastModifiedBy>Brittany Muscha</cp:lastModifiedBy>
  <cp:revision>25</cp:revision>
  <dcterms:created xsi:type="dcterms:W3CDTF">2017-05-11T18:07:00Z</dcterms:created>
  <dcterms:modified xsi:type="dcterms:W3CDTF">2018-06-04T17:45:15Z</dcterms:modified>
</cp:coreProperties>
</file>