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p:restoredTop sz="94733"/>
  </p:normalViewPr>
  <p:slideViewPr>
    <p:cSldViewPr snapToGrid="0">
      <p:cViewPr varScale="1">
        <p:scale>
          <a:sx n="120" d="100"/>
          <a:sy n="120" d="100"/>
        </p:scale>
        <p:origin x="19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2EF7B-E809-5860-D821-10EA6027AC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2D6A10-9A57-D5D3-17FE-34FB9B7EFD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AF5DBB-2375-23CB-E279-C50C42CBAF49}"/>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78C5168F-CA24-8B3E-D756-468EEE9CAE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CAFD06-7B6A-F836-571D-11D5A7741C06}"/>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3948777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CFC8D-25F4-C4A6-1CE4-B4D9D5ED3B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A990CB-6FCD-CB1C-0C12-A97E706869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0FFDAA-29C1-F372-DB2A-C73B4D132B31}"/>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E61B702B-A452-D7E5-1172-98EC03F370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44310-186B-FA91-A0AD-554E626D930A}"/>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55368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228B38-8790-EF0E-AB06-B49D47B852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CE184A-D3F0-CE79-A483-F50C67D159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6A30F-1509-7C0B-DC5C-716296DE9D0C}"/>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AA6C8ECC-1C68-F30C-E812-01CADCE296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09D55-13EC-57F8-272C-B630CD7D1B30}"/>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65254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7E026-EB01-3737-F6DB-019545DC35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169D3C-4AD1-2148-E89C-8A0AF1936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3043E2-96A1-1609-499A-3A226F4220EC}"/>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6E333C07-49ED-8E22-F15B-D388A3BB75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D26F1-92F6-9333-5C59-1DE41E061B49}"/>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2232942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4F860-9005-5C80-4275-ED0DAF4075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E028F4-36A4-092A-EEB4-5B3CD62AB4A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020E9D-73EE-36AA-645D-850940EF38F1}"/>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F3E8A5D2-AAAB-5B2A-0DD0-2453439F77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B37437-ECEE-9EC2-2550-C85D173A8523}"/>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33548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8BE51-1442-911C-754F-88EA0EC3C6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7CB322-8CF3-8E99-544A-B037C61316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CB5DB0-1CFD-F40C-117A-2BCF2426DB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316364-2754-0E45-65F9-702CD7FD1F20}"/>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6" name="Footer Placeholder 5">
            <a:extLst>
              <a:ext uri="{FF2B5EF4-FFF2-40B4-BE49-F238E27FC236}">
                <a16:creationId xmlns:a16="http://schemas.microsoft.com/office/drawing/2014/main" id="{F11649FE-43DA-240A-1A31-1E444E027B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1FFEF3-60F6-C22B-2EC0-688D8E7D0F58}"/>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574860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EA53F-8311-59DD-55B8-36F4E17FC95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987D72-DE3C-7978-AC36-38DC3236DC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1AAD5C-ADD5-FB95-32D1-7261857BF7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044A55-2742-6141-9F5D-C09D3F134C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4D891C-4B70-CBF6-85F2-4B5518FCB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E48AA9-A4E5-8061-4DEA-3A480949F005}"/>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8" name="Footer Placeholder 7">
            <a:extLst>
              <a:ext uri="{FF2B5EF4-FFF2-40B4-BE49-F238E27FC236}">
                <a16:creationId xmlns:a16="http://schemas.microsoft.com/office/drawing/2014/main" id="{F6A99FF0-9D78-06ED-7FE0-E2DDD934A3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8D518B-68EA-3632-1B1B-90F90B3646B2}"/>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025151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9790-F16C-AFAC-B210-8D7B58F0F4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295053-A273-4D6B-1B4B-EC3FA730EE9B}"/>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4" name="Footer Placeholder 3">
            <a:extLst>
              <a:ext uri="{FF2B5EF4-FFF2-40B4-BE49-F238E27FC236}">
                <a16:creationId xmlns:a16="http://schemas.microsoft.com/office/drawing/2014/main" id="{CABF30FE-3D3C-1B72-B3A3-EEB958B0F8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2D3F90-7848-0166-6480-E28E85AA29FF}"/>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612942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895836-8206-4B87-154B-8E751C8278B6}"/>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3" name="Footer Placeholder 2">
            <a:extLst>
              <a:ext uri="{FF2B5EF4-FFF2-40B4-BE49-F238E27FC236}">
                <a16:creationId xmlns:a16="http://schemas.microsoft.com/office/drawing/2014/main" id="{7B07951B-613D-39AC-7168-8B3E3A7122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14209A-5822-8EAA-2666-3F3440913441}"/>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361151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9F037-77DC-EF96-E8DC-78810DD88D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F72C1E-612D-119C-36B1-CA756F741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67237A-A2C5-2891-519C-B4CE11BFDF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DE9A7-3696-9A1F-1E87-F6341C4D640A}"/>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6" name="Footer Placeholder 5">
            <a:extLst>
              <a:ext uri="{FF2B5EF4-FFF2-40B4-BE49-F238E27FC236}">
                <a16:creationId xmlns:a16="http://schemas.microsoft.com/office/drawing/2014/main" id="{D7237574-AB97-FD4B-835C-76B166FBF0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943ECB-C80B-6719-A280-E1AF630FE71D}"/>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377346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AC6E5-C84B-D5F0-20C6-08D4C10020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109D4A-72B9-8DBD-FDC7-3F7E27A0B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FC2A38-B880-EE63-C50A-ED7374DF4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3CB945-A23C-A15F-AC46-62D11E82EF7C}"/>
              </a:ext>
            </a:extLst>
          </p:cNvPr>
          <p:cNvSpPr>
            <a:spLocks noGrp="1"/>
          </p:cNvSpPr>
          <p:nvPr>
            <p:ph type="dt" sz="half" idx="10"/>
          </p:nvPr>
        </p:nvSpPr>
        <p:spPr/>
        <p:txBody>
          <a:bodyPr/>
          <a:lstStyle/>
          <a:p>
            <a:fld id="{295AB44D-4326-644B-983F-6AC313DA6AD4}" type="datetimeFigureOut">
              <a:rPr lang="en-US" smtClean="0"/>
              <a:t>5/5/26</a:t>
            </a:fld>
            <a:endParaRPr lang="en-US"/>
          </a:p>
        </p:txBody>
      </p:sp>
      <p:sp>
        <p:nvSpPr>
          <p:cNvPr id="6" name="Footer Placeholder 5">
            <a:extLst>
              <a:ext uri="{FF2B5EF4-FFF2-40B4-BE49-F238E27FC236}">
                <a16:creationId xmlns:a16="http://schemas.microsoft.com/office/drawing/2014/main" id="{109535D7-2A2C-DC99-D25B-8B80395F2B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2E6BBC-E284-374C-B67D-113D3E6A7A33}"/>
              </a:ext>
            </a:extLst>
          </p:cNvPr>
          <p:cNvSpPr>
            <a:spLocks noGrp="1"/>
          </p:cNvSpPr>
          <p:nvPr>
            <p:ph type="sldNum" sz="quarter" idx="12"/>
          </p:nvPr>
        </p:nvSpPr>
        <p:spPr/>
        <p:txBody>
          <a:bodyPr/>
          <a:lstStyle/>
          <a:p>
            <a:fld id="{5E0DC6E4-1D0A-1A42-9AC4-FC952D9F6CD1}" type="slidenum">
              <a:rPr lang="en-US" smtClean="0"/>
              <a:t>‹#›</a:t>
            </a:fld>
            <a:endParaRPr lang="en-US"/>
          </a:p>
        </p:txBody>
      </p:sp>
    </p:spTree>
    <p:extLst>
      <p:ext uri="{BB962C8B-B14F-4D97-AF65-F5344CB8AC3E}">
        <p14:creationId xmlns:p14="http://schemas.microsoft.com/office/powerpoint/2010/main" val="1260142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88FBC5-83DC-48D8-BFC9-02751D93CC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618F4D-61A2-ADDE-FCF3-E6C7C83680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A41B6A-ABF4-439B-1BAD-204D7EBBE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5AB44D-4326-644B-983F-6AC313DA6AD4}" type="datetimeFigureOut">
              <a:rPr lang="en-US" smtClean="0"/>
              <a:t>5/5/26</a:t>
            </a:fld>
            <a:endParaRPr lang="en-US"/>
          </a:p>
        </p:txBody>
      </p:sp>
      <p:sp>
        <p:nvSpPr>
          <p:cNvPr id="5" name="Footer Placeholder 4">
            <a:extLst>
              <a:ext uri="{FF2B5EF4-FFF2-40B4-BE49-F238E27FC236}">
                <a16:creationId xmlns:a16="http://schemas.microsoft.com/office/drawing/2014/main" id="{B389948D-B8CB-B32F-6E09-800A34FBD0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3CCADE-450B-8388-2503-1692DDCCEF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0DC6E4-1D0A-1A42-9AC4-FC952D9F6CD1}" type="slidenum">
              <a:rPr lang="en-US" smtClean="0"/>
              <a:t>‹#›</a:t>
            </a:fld>
            <a:endParaRPr lang="en-US"/>
          </a:p>
        </p:txBody>
      </p:sp>
    </p:spTree>
    <p:extLst>
      <p:ext uri="{BB962C8B-B14F-4D97-AF65-F5344CB8AC3E}">
        <p14:creationId xmlns:p14="http://schemas.microsoft.com/office/powerpoint/2010/main" val="1920520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56BFF-7AD7-ED99-8B88-BE4A607803FC}"/>
              </a:ext>
            </a:extLst>
          </p:cNvPr>
          <p:cNvSpPr>
            <a:spLocks noGrp="1"/>
          </p:cNvSpPr>
          <p:nvPr>
            <p:ph type="ctrTitle"/>
          </p:nvPr>
        </p:nvSpPr>
        <p:spPr/>
        <p:txBody>
          <a:bodyPr/>
          <a:lstStyle/>
          <a:p>
            <a:r>
              <a:rPr lang="en-US" dirty="0">
                <a:latin typeface="Calibri" panose="020F0502020204030204" pitchFamily="34" charset="0"/>
                <a:cs typeface="Calibri" panose="020F0502020204030204" pitchFamily="34" charset="0"/>
              </a:rPr>
              <a:t>May 5, 2026</a:t>
            </a:r>
          </a:p>
        </p:txBody>
      </p:sp>
      <p:sp>
        <p:nvSpPr>
          <p:cNvPr id="3" name="Subtitle 2">
            <a:extLst>
              <a:ext uri="{FF2B5EF4-FFF2-40B4-BE49-F238E27FC236}">
                <a16:creationId xmlns:a16="http://schemas.microsoft.com/office/drawing/2014/main" id="{4AD6048D-3C30-5D0A-1F96-A97691A9DCFB}"/>
              </a:ext>
            </a:extLst>
          </p:cNvPr>
          <p:cNvSpPr>
            <a:spLocks noGrp="1"/>
          </p:cNvSpPr>
          <p:nvPr>
            <p:ph type="subTitle" idx="1"/>
          </p:nvPr>
        </p:nvSpPr>
        <p:spPr/>
        <p:txBody>
          <a:bodyPr/>
          <a:lstStyle/>
          <a:p>
            <a:r>
              <a:rPr lang="en-US" dirty="0">
                <a:latin typeface="Calibri" panose="020F0502020204030204" pitchFamily="34" charset="0"/>
                <a:cs typeface="Calibri" panose="020F0502020204030204" pitchFamily="34" charset="0"/>
              </a:rPr>
              <a:t>MKSAP Questions</a:t>
            </a:r>
          </a:p>
        </p:txBody>
      </p:sp>
    </p:spTree>
    <p:extLst>
      <p:ext uri="{BB962C8B-B14F-4D97-AF65-F5344CB8AC3E}">
        <p14:creationId xmlns:p14="http://schemas.microsoft.com/office/powerpoint/2010/main" val="370008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DD79D-1454-84FF-A072-F68C78DE1ED0}"/>
              </a:ext>
            </a:extLst>
          </p:cNvPr>
          <p:cNvSpPr>
            <a:spLocks noGrp="1"/>
          </p:cNvSpPr>
          <p:nvPr>
            <p:ph type="title"/>
          </p:nvPr>
        </p:nvSpPr>
        <p:spPr/>
        <p:txBody>
          <a:bodyPr/>
          <a:lstStyle/>
          <a:p>
            <a:r>
              <a:rPr lang="en-US" dirty="0"/>
              <a:t>Question 1.</a:t>
            </a:r>
          </a:p>
        </p:txBody>
      </p:sp>
      <p:sp>
        <p:nvSpPr>
          <p:cNvPr id="3" name="Content Placeholder 2">
            <a:extLst>
              <a:ext uri="{FF2B5EF4-FFF2-40B4-BE49-F238E27FC236}">
                <a16:creationId xmlns:a16="http://schemas.microsoft.com/office/drawing/2014/main" id="{30A51E5D-85DF-4479-CF26-F82E69C2B497}"/>
              </a:ext>
            </a:extLst>
          </p:cNvPr>
          <p:cNvSpPr>
            <a:spLocks noGrp="1"/>
          </p:cNvSpPr>
          <p:nvPr>
            <p:ph idx="1"/>
          </p:nvPr>
        </p:nvSpPr>
        <p:spPr/>
        <p:txBody>
          <a:bodyPr>
            <a:normAutofit fontScale="62500" lnSpcReduction="20000"/>
          </a:bodyPr>
          <a:lstStyle/>
          <a:p>
            <a:pPr marL="0" indent="0">
              <a:buNone/>
            </a:pPr>
            <a:r>
              <a:rPr lang="en-US" dirty="0">
                <a:latin typeface="Calibri" panose="020F0502020204030204" pitchFamily="34" charset="0"/>
                <a:cs typeface="Calibri" panose="020F0502020204030204" pitchFamily="34" charset="0"/>
              </a:rPr>
              <a:t>A 35-year-old patient is evaluated at a follow-up visit for a thyroid nodule that they incidentally found while dressing. They have no history of neck irradiation and no family history of thyroid cancer. Medical history is otherwise unremarkable, and they take no medications. </a:t>
            </a:r>
          </a:p>
          <a:p>
            <a:pPr marL="0" indent="0">
              <a:buNone/>
            </a:pPr>
            <a:r>
              <a:rPr lang="en-US" dirty="0">
                <a:latin typeface="Calibri" panose="020F0502020204030204" pitchFamily="34" charset="0"/>
                <a:cs typeface="Calibri" panose="020F0502020204030204" pitchFamily="34" charset="0"/>
              </a:rPr>
              <a:t>On physical examination, vital signs are normal. A left thyroid nodule, but no cervical lymphadenopathy, is palpable.</a:t>
            </a:r>
          </a:p>
          <a:p>
            <a:pPr marL="0" indent="0">
              <a:buNone/>
            </a:pPr>
            <a:r>
              <a:rPr lang="en-US" b="1" dirty="0">
                <a:latin typeface="Calibri" panose="020F0502020204030204" pitchFamily="34" charset="0"/>
                <a:cs typeface="Calibri" panose="020F0502020204030204" pitchFamily="34" charset="0"/>
              </a:rPr>
              <a:t>Laboratory studies:</a:t>
            </a: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TSH: 1.5 </a:t>
            </a:r>
            <a:r>
              <a:rPr lang="en-US" dirty="0" err="1">
                <a:latin typeface="Calibri" panose="020F0502020204030204" pitchFamily="34" charset="0"/>
                <a:cs typeface="Calibri" panose="020F0502020204030204" pitchFamily="34" charset="0"/>
              </a:rPr>
              <a:t>uU</a:t>
            </a:r>
            <a:r>
              <a:rPr lang="en-US" dirty="0">
                <a:latin typeface="Calibri" panose="020F0502020204030204" pitchFamily="34" charset="0"/>
                <a:cs typeface="Calibri" panose="020F0502020204030204" pitchFamily="34" charset="0"/>
              </a:rPr>
              <a:t>/mL (0.4-4.0 </a:t>
            </a:r>
            <a:r>
              <a:rPr lang="en-US" dirty="0" err="1">
                <a:latin typeface="Calibri" panose="020F0502020204030204" pitchFamily="34" charset="0"/>
                <a:cs typeface="Calibri" panose="020F0502020204030204" pitchFamily="34" charset="0"/>
              </a:rPr>
              <a:t>uU</a:t>
            </a:r>
            <a:r>
              <a:rPr lang="en-US" dirty="0">
                <a:latin typeface="Calibri" panose="020F0502020204030204" pitchFamily="34" charset="0"/>
                <a:cs typeface="Calibri" panose="020F0502020204030204" pitchFamily="34" charset="0"/>
              </a:rPr>
              <a:t>/mL)</a:t>
            </a:r>
          </a:p>
          <a:p>
            <a:pPr marL="0" indent="0">
              <a:buNone/>
            </a:pPr>
            <a:r>
              <a:rPr lang="en-US" dirty="0">
                <a:latin typeface="Calibri" panose="020F0502020204030204" pitchFamily="34" charset="0"/>
                <a:cs typeface="Calibri" panose="020F0502020204030204" pitchFamily="34" charset="0"/>
              </a:rPr>
              <a:t>An ultrasound of the thyroid reveals a 1 x 0.9 x 1.5 cm nodule on the left mid-thyroid that is hypoechoic and solid with irregular margins.</a:t>
            </a:r>
          </a:p>
          <a:p>
            <a:pPr marL="0" indent="0">
              <a:buNone/>
            </a:pPr>
            <a:r>
              <a:rPr lang="en-US" dirty="0">
                <a:latin typeface="Calibri" panose="020F0502020204030204" pitchFamily="34" charset="0"/>
                <a:cs typeface="Calibri" panose="020F0502020204030204" pitchFamily="34" charset="0"/>
              </a:rPr>
              <a:t> </a:t>
            </a:r>
          </a:p>
          <a:p>
            <a:pPr marL="0" indent="0">
              <a:buNone/>
            </a:pPr>
            <a:r>
              <a:rPr lang="en-US" b="1" dirty="0">
                <a:latin typeface="Calibri" panose="020F0502020204030204" pitchFamily="34" charset="0"/>
                <a:cs typeface="Calibri" panose="020F0502020204030204" pitchFamily="34" charset="0"/>
              </a:rPr>
              <a:t>Which of the following is the most appropriate next step in management?</a:t>
            </a:r>
            <a:endParaRPr lang="en-US" dirty="0">
              <a:latin typeface="Calibri" panose="020F0502020204030204" pitchFamily="34" charset="0"/>
              <a:cs typeface="Calibri" panose="020F0502020204030204" pitchFamily="34" charset="0"/>
            </a:endParaRPr>
          </a:p>
          <a:p>
            <a:pPr marL="0" indent="0">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A. Fine needle aspiration biopsy</a:t>
            </a:r>
          </a:p>
          <a:p>
            <a:pPr marL="0" indent="0">
              <a:spcBef>
                <a:spcPts val="0"/>
              </a:spcBef>
              <a:buNone/>
            </a:pPr>
            <a:r>
              <a:rPr lang="en-US" dirty="0">
                <a:latin typeface="Calibri" panose="020F0502020204030204" pitchFamily="34" charset="0"/>
                <a:cs typeface="Calibri" panose="020F0502020204030204" pitchFamily="34" charset="0"/>
              </a:rPr>
              <a:t>B. Surgical referral</a:t>
            </a:r>
          </a:p>
          <a:p>
            <a:pPr marL="0" indent="0">
              <a:spcBef>
                <a:spcPts val="0"/>
              </a:spcBef>
              <a:buNone/>
            </a:pPr>
            <a:r>
              <a:rPr lang="en-US" dirty="0">
                <a:latin typeface="Calibri" panose="020F0502020204030204" pitchFamily="34" charset="0"/>
                <a:cs typeface="Calibri" panose="020F0502020204030204" pitchFamily="34" charset="0"/>
              </a:rPr>
              <a:t>C. Thyroid scintigraphy with radioactive iodine uptake</a:t>
            </a:r>
          </a:p>
          <a:p>
            <a:pPr marL="0" indent="0">
              <a:spcBef>
                <a:spcPts val="0"/>
              </a:spcBef>
              <a:buNone/>
            </a:pPr>
            <a:r>
              <a:rPr lang="en-US" dirty="0">
                <a:latin typeface="Calibri" panose="020F0502020204030204" pitchFamily="34" charset="0"/>
                <a:cs typeface="Calibri" panose="020F0502020204030204" pitchFamily="34" charset="0"/>
              </a:rPr>
              <a:t>D. Ultrasonography in one year</a:t>
            </a:r>
          </a:p>
          <a:p>
            <a:pPr marL="0" indent="0">
              <a:buNone/>
            </a:pPr>
            <a:endParaRPr lang="en-US" dirty="0"/>
          </a:p>
        </p:txBody>
      </p:sp>
    </p:spTree>
    <p:extLst>
      <p:ext uri="{BB962C8B-B14F-4D97-AF65-F5344CB8AC3E}">
        <p14:creationId xmlns:p14="http://schemas.microsoft.com/office/powerpoint/2010/main" val="25191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8" end="8"/>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0744A-0E18-44EA-1711-E1962B8C960B}"/>
              </a:ext>
            </a:extLst>
          </p:cNvPr>
          <p:cNvSpPr>
            <a:spLocks noGrp="1"/>
          </p:cNvSpPr>
          <p:nvPr>
            <p:ph type="title"/>
          </p:nvPr>
        </p:nvSpPr>
        <p:spPr/>
        <p:txBody>
          <a:bodyPr/>
          <a:lstStyle/>
          <a:p>
            <a:r>
              <a:rPr lang="en-US" dirty="0"/>
              <a:t>Question 2.</a:t>
            </a:r>
          </a:p>
        </p:txBody>
      </p:sp>
      <p:sp>
        <p:nvSpPr>
          <p:cNvPr id="3" name="Content Placeholder 2">
            <a:extLst>
              <a:ext uri="{FF2B5EF4-FFF2-40B4-BE49-F238E27FC236}">
                <a16:creationId xmlns:a16="http://schemas.microsoft.com/office/drawing/2014/main" id="{C6DF7842-6028-A0FD-51C3-9F5B06DA47E5}"/>
              </a:ext>
            </a:extLst>
          </p:cNvPr>
          <p:cNvSpPr>
            <a:spLocks noGrp="1"/>
          </p:cNvSpPr>
          <p:nvPr>
            <p:ph idx="1"/>
          </p:nvPr>
        </p:nvSpPr>
        <p:spPr/>
        <p:txBody>
          <a:bodyPr>
            <a:normAutofit fontScale="70000" lnSpcReduction="20000"/>
          </a:bodyPr>
          <a:lstStyle/>
          <a:p>
            <a:pPr marL="0" indent="0">
              <a:buNone/>
            </a:pPr>
            <a:r>
              <a:rPr lang="en-US" dirty="0">
                <a:latin typeface="Calibri" panose="020F0502020204030204" pitchFamily="34" charset="0"/>
                <a:cs typeface="Calibri" panose="020F0502020204030204" pitchFamily="34" charset="0"/>
              </a:rPr>
              <a:t>A 40-year-old woman is evaluated for a 6-month history of palpitations and increased sweating, sleep disturbances and a lump on her neck. Medical history is unremarkable and she takes no medications.</a:t>
            </a:r>
          </a:p>
          <a:p>
            <a:pPr marL="0" indent="0">
              <a:buNone/>
            </a:pPr>
            <a:r>
              <a:rPr lang="en-US" dirty="0">
                <a:latin typeface="Calibri" panose="020F0502020204030204" pitchFamily="34" charset="0"/>
                <a:cs typeface="Calibri" panose="020F0502020204030204" pitchFamily="34" charset="0"/>
              </a:rPr>
              <a:t>On physical examination, blood pressure is 142/70 mm Hg and pulse rate is 105/min; other vital signs are normal. No exophthalmos or lid lag is seen. A right thyroid nodule is palpable; the left thyroid gland is not enlarged. Aside from tachycardia, cardiopulmonary examination is unremarkable. The patient exhibits mild bilateral hand tremors. No edema is noted.</a:t>
            </a:r>
          </a:p>
          <a:p>
            <a:pPr marL="0" indent="0">
              <a:spcBef>
                <a:spcPts val="0"/>
              </a:spcBef>
              <a:buNone/>
            </a:pPr>
            <a:endParaRPr lang="en-US" b="1" dirty="0">
              <a:latin typeface="Calibri" panose="020F0502020204030204" pitchFamily="34" charset="0"/>
              <a:cs typeface="Calibri" panose="020F0502020204030204" pitchFamily="34" charset="0"/>
            </a:endParaRPr>
          </a:p>
          <a:p>
            <a:pPr marL="0" indent="0">
              <a:spcBef>
                <a:spcPts val="0"/>
              </a:spcBef>
              <a:buNone/>
            </a:pPr>
            <a:r>
              <a:rPr lang="en-US" b="1" dirty="0">
                <a:latin typeface="Calibri" panose="020F0502020204030204" pitchFamily="34" charset="0"/>
                <a:cs typeface="Calibri" panose="020F0502020204030204" pitchFamily="34" charset="0"/>
              </a:rPr>
              <a:t>Laboratory studies:</a:t>
            </a:r>
            <a:endParaRPr lang="en-US" dirty="0">
              <a:latin typeface="Calibri" panose="020F0502020204030204" pitchFamily="34" charset="0"/>
              <a:cs typeface="Calibri" panose="020F0502020204030204" pitchFamily="34" charset="0"/>
            </a:endParaRPr>
          </a:p>
          <a:p>
            <a:pPr marL="0" indent="0">
              <a:spcBef>
                <a:spcPts val="0"/>
              </a:spcBef>
              <a:buNone/>
            </a:pPr>
            <a:r>
              <a:rPr lang="en-US" dirty="0">
                <a:latin typeface="Calibri" panose="020F0502020204030204" pitchFamily="34" charset="0"/>
                <a:cs typeface="Calibri" panose="020F0502020204030204" pitchFamily="34" charset="0"/>
              </a:rPr>
              <a:t>Thyroid stimulating hormone: 0.1 </a:t>
            </a:r>
            <a:r>
              <a:rPr lang="en-US" dirty="0" err="1">
                <a:latin typeface="Calibri" panose="020F0502020204030204" pitchFamily="34" charset="0"/>
                <a:cs typeface="Calibri" panose="020F0502020204030204" pitchFamily="34" charset="0"/>
              </a:rPr>
              <a:t>uU</a:t>
            </a:r>
            <a:r>
              <a:rPr lang="en-US" dirty="0">
                <a:latin typeface="Calibri" panose="020F0502020204030204" pitchFamily="34" charset="0"/>
                <a:cs typeface="Calibri" panose="020F0502020204030204" pitchFamily="34" charset="0"/>
              </a:rPr>
              <a:t>/mL  (L)</a:t>
            </a:r>
          </a:p>
          <a:p>
            <a:pPr marL="0" indent="0">
              <a:spcBef>
                <a:spcPts val="0"/>
              </a:spcBef>
              <a:buNone/>
            </a:pPr>
            <a:r>
              <a:rPr lang="en-US" dirty="0">
                <a:latin typeface="Calibri" panose="020F0502020204030204" pitchFamily="34" charset="0"/>
                <a:cs typeface="Calibri" panose="020F0502020204030204" pitchFamily="34" charset="0"/>
              </a:rPr>
              <a:t>Free thyroxine: 3.1 ng/dL  (H)</a:t>
            </a:r>
          </a:p>
          <a:p>
            <a:pPr marL="0" indent="0">
              <a:spcBef>
                <a:spcPts val="0"/>
              </a:spcBef>
              <a:buNone/>
            </a:pPr>
            <a:r>
              <a:rPr lang="en-US" dirty="0">
                <a:latin typeface="Calibri" panose="020F0502020204030204" pitchFamily="34" charset="0"/>
                <a:cs typeface="Calibri" panose="020F0502020204030204" pitchFamily="34" charset="0"/>
              </a:rPr>
              <a:t>Total triiodothyronine: 210 ng/dL (H)</a:t>
            </a:r>
          </a:p>
          <a:p>
            <a:pPr marL="0" indent="0">
              <a:spcBef>
                <a:spcPts val="0"/>
              </a:spcBef>
              <a:buNone/>
            </a:pPr>
            <a:r>
              <a:rPr lang="en-US" dirty="0">
                <a:latin typeface="Calibri" panose="020F0502020204030204" pitchFamily="34" charset="0"/>
                <a:cs typeface="Calibri" panose="020F0502020204030204" pitchFamily="34" charset="0"/>
              </a:rPr>
              <a:t>Thyrotropin receptor antibody: Negative</a:t>
            </a:r>
          </a:p>
          <a:p>
            <a:pPr marL="0" indent="0">
              <a:spcBef>
                <a:spcPts val="0"/>
              </a:spcBef>
              <a:buNone/>
            </a:pPr>
            <a:r>
              <a:rPr lang="en-US" b="1"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0" indent="0">
              <a:spcBef>
                <a:spcPts val="0"/>
              </a:spcBef>
              <a:buNone/>
            </a:pPr>
            <a:r>
              <a:rPr lang="en-US" b="1" dirty="0">
                <a:latin typeface="Calibri" panose="020F0502020204030204" pitchFamily="34" charset="0"/>
                <a:cs typeface="Calibri" panose="020F0502020204030204" pitchFamily="34" charset="0"/>
              </a:rPr>
              <a:t>Which of the following is the most appropriate diagnostic test to perform next?</a:t>
            </a: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A.  Thyroid Doppler ultrasonography</a:t>
            </a:r>
          </a:p>
          <a:p>
            <a:pPr marL="0" indent="0">
              <a:spcBef>
                <a:spcPts val="0"/>
              </a:spcBef>
              <a:buNone/>
            </a:pPr>
            <a:r>
              <a:rPr lang="en-US" dirty="0">
                <a:latin typeface="Calibri" panose="020F0502020204030204" pitchFamily="34" charset="0"/>
                <a:cs typeface="Calibri" panose="020F0502020204030204" pitchFamily="34" charset="0"/>
              </a:rPr>
              <a:t>B.  Thyroid peroxidase antibody measurement</a:t>
            </a:r>
          </a:p>
          <a:p>
            <a:pPr marL="0" indent="0">
              <a:spcBef>
                <a:spcPts val="0"/>
              </a:spcBef>
              <a:buNone/>
            </a:pPr>
            <a:r>
              <a:rPr lang="en-US" dirty="0">
                <a:latin typeface="Calibri" panose="020F0502020204030204" pitchFamily="34" charset="0"/>
                <a:cs typeface="Calibri" panose="020F0502020204030204" pitchFamily="34" charset="0"/>
              </a:rPr>
              <a:t>C. Thyroid scintigraphy with radioactive iodine uptake</a:t>
            </a:r>
          </a:p>
          <a:p>
            <a:pPr marL="0" indent="0">
              <a:spcBef>
                <a:spcPts val="0"/>
              </a:spcBef>
              <a:buNone/>
            </a:pPr>
            <a:r>
              <a:rPr lang="en-US" dirty="0">
                <a:latin typeface="Calibri" panose="020F0502020204030204" pitchFamily="34" charset="0"/>
                <a:cs typeface="Calibri" panose="020F0502020204030204" pitchFamily="34" charset="0"/>
              </a:rPr>
              <a:t>D. Total thyroxine measurement</a:t>
            </a:r>
          </a:p>
          <a:p>
            <a:endParaRPr lang="en-US" dirty="0"/>
          </a:p>
        </p:txBody>
      </p:sp>
    </p:spTree>
    <p:extLst>
      <p:ext uri="{BB962C8B-B14F-4D97-AF65-F5344CB8AC3E}">
        <p14:creationId xmlns:p14="http://schemas.microsoft.com/office/powerpoint/2010/main" val="1161466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2" end="1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E5179-E973-0387-9FA6-421C565055CF}"/>
              </a:ext>
            </a:extLst>
          </p:cNvPr>
          <p:cNvSpPr>
            <a:spLocks noGrp="1"/>
          </p:cNvSpPr>
          <p:nvPr>
            <p:ph type="title"/>
          </p:nvPr>
        </p:nvSpPr>
        <p:spPr/>
        <p:txBody>
          <a:bodyPr/>
          <a:lstStyle/>
          <a:p>
            <a:r>
              <a:rPr lang="en-US" dirty="0"/>
              <a:t>Question 3.</a:t>
            </a:r>
          </a:p>
        </p:txBody>
      </p:sp>
      <p:sp>
        <p:nvSpPr>
          <p:cNvPr id="3" name="Content Placeholder 2">
            <a:extLst>
              <a:ext uri="{FF2B5EF4-FFF2-40B4-BE49-F238E27FC236}">
                <a16:creationId xmlns:a16="http://schemas.microsoft.com/office/drawing/2014/main" id="{2EC3EC34-42E3-E25F-9C8E-D2998BFA39B0}"/>
              </a:ext>
            </a:extLst>
          </p:cNvPr>
          <p:cNvSpPr>
            <a:spLocks noGrp="1"/>
          </p:cNvSpPr>
          <p:nvPr>
            <p:ph idx="1"/>
          </p:nvPr>
        </p:nvSpPr>
        <p:spPr/>
        <p:txBody>
          <a:bodyPr>
            <a:normAutofit fontScale="62500" lnSpcReduction="20000"/>
          </a:bodyPr>
          <a:lstStyle/>
          <a:p>
            <a:pPr marL="0" indent="0">
              <a:spcBef>
                <a:spcPts val="0"/>
              </a:spcBef>
              <a:buNone/>
            </a:pPr>
            <a:r>
              <a:rPr lang="en-US" dirty="0"/>
              <a:t> </a:t>
            </a:r>
            <a:r>
              <a:rPr lang="en-US" dirty="0">
                <a:latin typeface="Calibri" panose="020F0502020204030204" pitchFamily="34" charset="0"/>
                <a:cs typeface="Calibri" panose="020F0502020204030204" pitchFamily="34" charset="0"/>
              </a:rPr>
              <a:t>A 45-year-old man is evaluated during a medical oncology consultation three weeks after undergoing a right hemicolectomy for adenocarcinoma of the ascending colon.  Preoperative staging showed no evidence of metastatic disease. He has recovered well from surgery, has resumed regular activities, and is eating well.</a:t>
            </a:r>
          </a:p>
          <a:p>
            <a:pPr marL="0" indent="0">
              <a:spcBef>
                <a:spcPts val="0"/>
              </a:spcBef>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Physical examination findings, including vital signs, are normal.</a:t>
            </a:r>
          </a:p>
          <a:p>
            <a:pPr marL="0" indent="0">
              <a:spcBef>
                <a:spcPts val="0"/>
              </a:spcBef>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Laboratory study results are normal. </a:t>
            </a:r>
          </a:p>
          <a:p>
            <a:pPr marL="0" indent="0">
              <a:spcBef>
                <a:spcPts val="0"/>
              </a:spcBef>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Pathology shows a poorly differentiated tumor penetrating the full thickness of the bowel wall with no positive lymph nodes. Perineural and </a:t>
            </a:r>
            <a:r>
              <a:rPr lang="en-US" dirty="0" err="1">
                <a:latin typeface="Calibri" panose="020F0502020204030204" pitchFamily="34" charset="0"/>
                <a:cs typeface="Calibri" panose="020F0502020204030204" pitchFamily="34" charset="0"/>
              </a:rPr>
              <a:t>lymphovascular</a:t>
            </a:r>
            <a:r>
              <a:rPr lang="en-US" dirty="0">
                <a:latin typeface="Calibri" panose="020F0502020204030204" pitchFamily="34" charset="0"/>
                <a:cs typeface="Calibri" panose="020F0502020204030204" pitchFamily="34" charset="0"/>
              </a:rPr>
              <a:t> invasion are noted on pathology. </a:t>
            </a:r>
          </a:p>
          <a:p>
            <a:pPr marL="0" indent="0">
              <a:spcBef>
                <a:spcPts val="0"/>
              </a:spcBef>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Immunohistochemical stains for mismatch repair proteins are negative for MLH1 and PMS2.</a:t>
            </a:r>
          </a:p>
          <a:p>
            <a:pPr marL="0" indent="0">
              <a:spcBef>
                <a:spcPts val="0"/>
              </a:spcBef>
              <a:buNone/>
            </a:pPr>
            <a:r>
              <a:rPr lang="en-US" b="1"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a:p>
            <a:pPr marL="0" indent="0">
              <a:spcBef>
                <a:spcPts val="0"/>
              </a:spcBef>
              <a:buNone/>
            </a:pPr>
            <a:r>
              <a:rPr lang="en-US" b="1" dirty="0">
                <a:latin typeface="Calibri" panose="020F0502020204030204" pitchFamily="34" charset="0"/>
                <a:cs typeface="Calibri" panose="020F0502020204030204" pitchFamily="34" charset="0"/>
              </a:rPr>
              <a:t>Which of the following is the most appropriate treatment?</a:t>
            </a:r>
            <a:endParaRPr lang="en-US" dirty="0">
              <a:latin typeface="Calibri" panose="020F0502020204030204" pitchFamily="34" charset="0"/>
              <a:cs typeface="Calibri" panose="020F0502020204030204" pitchFamily="34" charset="0"/>
            </a:endParaRPr>
          </a:p>
          <a:p>
            <a:pPr marL="0" indent="0">
              <a:spcBef>
                <a:spcPts val="0"/>
              </a:spcBef>
              <a:buNone/>
            </a:pPr>
            <a:r>
              <a:rPr lang="en-US" dirty="0">
                <a:latin typeface="Calibri" panose="020F0502020204030204" pitchFamily="34" charset="0"/>
                <a:cs typeface="Calibri" panose="020F0502020204030204" pitchFamily="34" charset="0"/>
              </a:rPr>
              <a:t> </a:t>
            </a:r>
          </a:p>
          <a:p>
            <a:pPr marL="0" indent="0">
              <a:spcBef>
                <a:spcPts val="0"/>
              </a:spcBef>
              <a:buNone/>
            </a:pPr>
            <a:r>
              <a:rPr lang="en-US" dirty="0">
                <a:latin typeface="Calibri" panose="020F0502020204030204" pitchFamily="34" charset="0"/>
                <a:cs typeface="Calibri" panose="020F0502020204030204" pitchFamily="34" charset="0"/>
              </a:rPr>
              <a:t>A. Adjuvant chemotherapy with capecitabine</a:t>
            </a:r>
          </a:p>
          <a:p>
            <a:pPr marL="0" indent="0">
              <a:spcBef>
                <a:spcPts val="0"/>
              </a:spcBef>
              <a:buNone/>
            </a:pPr>
            <a:r>
              <a:rPr lang="en-US" dirty="0">
                <a:latin typeface="Calibri" panose="020F0502020204030204" pitchFamily="34" charset="0"/>
                <a:cs typeface="Calibri" panose="020F0502020204030204" pitchFamily="34" charset="0"/>
              </a:rPr>
              <a:t>B. Adjuvant chemotherapy with capecitabine and oxaliplatin</a:t>
            </a:r>
          </a:p>
          <a:p>
            <a:pPr marL="0" indent="0">
              <a:spcBef>
                <a:spcPts val="0"/>
              </a:spcBef>
              <a:buNone/>
            </a:pPr>
            <a:r>
              <a:rPr lang="en-US" dirty="0">
                <a:latin typeface="Calibri" panose="020F0502020204030204" pitchFamily="34" charset="0"/>
                <a:cs typeface="Calibri" panose="020F0502020204030204" pitchFamily="34" charset="0"/>
              </a:rPr>
              <a:t>C. Adjuvant chemotherapy with a PD-1 inhibitor</a:t>
            </a:r>
          </a:p>
          <a:p>
            <a:pPr marL="0" indent="0">
              <a:spcBef>
                <a:spcPts val="0"/>
              </a:spcBef>
              <a:buNone/>
            </a:pPr>
            <a:r>
              <a:rPr lang="en-US" dirty="0">
                <a:latin typeface="Calibri" panose="020F0502020204030204" pitchFamily="34" charset="0"/>
                <a:cs typeface="Calibri" panose="020F0502020204030204" pitchFamily="34" charset="0"/>
              </a:rPr>
              <a:t>D. No further therapy</a:t>
            </a:r>
          </a:p>
          <a:p>
            <a:pPr marL="0" indent="0">
              <a:buNone/>
            </a:pPr>
            <a:endParaRPr lang="en-US" dirty="0"/>
          </a:p>
        </p:txBody>
      </p:sp>
    </p:spTree>
    <p:extLst>
      <p:ext uri="{BB962C8B-B14F-4D97-AF65-F5344CB8AC3E}">
        <p14:creationId xmlns:p14="http://schemas.microsoft.com/office/powerpoint/2010/main" val="3677384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5" end="15"/>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ABF55-76E8-4313-0C99-018E5F001002}"/>
              </a:ext>
            </a:extLst>
          </p:cNvPr>
          <p:cNvSpPr>
            <a:spLocks noGrp="1"/>
          </p:cNvSpPr>
          <p:nvPr>
            <p:ph type="title"/>
          </p:nvPr>
        </p:nvSpPr>
        <p:spPr/>
        <p:txBody>
          <a:bodyPr/>
          <a:lstStyle/>
          <a:p>
            <a:r>
              <a:rPr lang="en-US" dirty="0"/>
              <a:t>Question 4.</a:t>
            </a:r>
          </a:p>
        </p:txBody>
      </p:sp>
      <p:sp>
        <p:nvSpPr>
          <p:cNvPr id="3" name="Content Placeholder 2">
            <a:extLst>
              <a:ext uri="{FF2B5EF4-FFF2-40B4-BE49-F238E27FC236}">
                <a16:creationId xmlns:a16="http://schemas.microsoft.com/office/drawing/2014/main" id="{3F56CEDF-F25E-0233-C719-72F74BD7613F}"/>
              </a:ext>
            </a:extLst>
          </p:cNvPr>
          <p:cNvSpPr>
            <a:spLocks noGrp="1"/>
          </p:cNvSpPr>
          <p:nvPr>
            <p:ph idx="1"/>
          </p:nvPr>
        </p:nvSpPr>
        <p:spPr/>
        <p:txBody>
          <a:bodyPr>
            <a:normAutofit fontScale="77500" lnSpcReduction="20000"/>
          </a:bodyPr>
          <a:lstStyle/>
          <a:p>
            <a:pPr marL="0" indent="0">
              <a:spcBef>
                <a:spcPts val="0"/>
              </a:spcBef>
              <a:buNone/>
            </a:pPr>
            <a:r>
              <a:rPr lang="en-US" sz="2900" dirty="0">
                <a:latin typeface="Calibri" panose="020F0502020204030204" pitchFamily="34" charset="0"/>
                <a:cs typeface="Calibri" panose="020F0502020204030204" pitchFamily="34" charset="0"/>
              </a:rPr>
              <a:t> A 50-year-old woman is evaluated after her first routine colonoscopy revealed a non-obstructing mass in the descending colon, just distal to the splenic flexure. The colonoscopy findings were otherwise unremarkable. Biopsy and immunohistochemistry testing revealed mismatch repair-proficient adenocarcinoma. She has no other medical problems and takes no medications. </a:t>
            </a: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Physical examination findings, including vital signs, are normal.</a:t>
            </a: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Serum carcinoembryonic antigen level is normal. </a:t>
            </a:r>
          </a:p>
          <a:p>
            <a:pPr>
              <a:spcBef>
                <a:spcPts val="0"/>
              </a:spcBef>
            </a:pPr>
            <a:endParaRPr lang="en-US" sz="2900" dirty="0">
              <a:latin typeface="Calibri" panose="020F0502020204030204" pitchFamily="34" charset="0"/>
              <a:cs typeface="Calibri" panose="020F0502020204030204" pitchFamily="34" charset="0"/>
            </a:endParaRPr>
          </a:p>
          <a:p>
            <a:pPr marL="0" indent="0">
              <a:spcBef>
                <a:spcPts val="0"/>
              </a:spcBef>
              <a:buNone/>
            </a:pPr>
            <a:r>
              <a:rPr lang="en-US" sz="2900" b="1" dirty="0">
                <a:latin typeface="Calibri" panose="020F0502020204030204" pitchFamily="34" charset="0"/>
                <a:cs typeface="Calibri" panose="020F0502020204030204" pitchFamily="34" charset="0"/>
              </a:rPr>
              <a:t>Which of the following is the most appropriate management?</a:t>
            </a:r>
            <a:endParaRPr lang="en-US" sz="2900" dirty="0">
              <a:latin typeface="Calibri" panose="020F0502020204030204" pitchFamily="34" charset="0"/>
              <a:cs typeface="Calibri" panose="020F0502020204030204" pitchFamily="34" charset="0"/>
            </a:endParaRP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A. Contrast-enhanced CT of the chest, abdomen, and pelvis</a:t>
            </a:r>
          </a:p>
          <a:p>
            <a:pPr marL="0" indent="0">
              <a:spcBef>
                <a:spcPts val="0"/>
              </a:spcBef>
              <a:buNone/>
            </a:pPr>
            <a:r>
              <a:rPr lang="en-US" sz="2900" dirty="0">
                <a:latin typeface="Calibri" panose="020F0502020204030204" pitchFamily="34" charset="0"/>
                <a:cs typeface="Calibri" panose="020F0502020204030204" pitchFamily="34" charset="0"/>
              </a:rPr>
              <a:t>B. Molecular determination of the BRAF mutation status</a:t>
            </a:r>
          </a:p>
          <a:p>
            <a:pPr marL="0" indent="0">
              <a:spcBef>
                <a:spcPts val="0"/>
              </a:spcBef>
              <a:buNone/>
            </a:pPr>
            <a:r>
              <a:rPr lang="en-US" sz="2900" dirty="0">
                <a:latin typeface="Calibri" panose="020F0502020204030204" pitchFamily="34" charset="0"/>
                <a:cs typeface="Calibri" panose="020F0502020204030204" pitchFamily="34" charset="0"/>
              </a:rPr>
              <a:t>C. Molecular determination of the KRAS and NRAS status</a:t>
            </a:r>
          </a:p>
          <a:p>
            <a:pPr marL="0" indent="0">
              <a:spcBef>
                <a:spcPts val="0"/>
              </a:spcBef>
              <a:buNone/>
            </a:pPr>
            <a:r>
              <a:rPr lang="en-US" sz="2900" dirty="0">
                <a:latin typeface="Calibri" panose="020F0502020204030204" pitchFamily="34" charset="0"/>
                <a:cs typeface="Calibri" panose="020F0502020204030204" pitchFamily="34" charset="0"/>
              </a:rPr>
              <a:t>D. PET/CT</a:t>
            </a:r>
          </a:p>
          <a:p>
            <a:pPr marL="0" indent="0">
              <a:buNone/>
            </a:pPr>
            <a:endParaRPr lang="en-US" dirty="0"/>
          </a:p>
        </p:txBody>
      </p:sp>
    </p:spTree>
    <p:extLst>
      <p:ext uri="{BB962C8B-B14F-4D97-AF65-F5344CB8AC3E}">
        <p14:creationId xmlns:p14="http://schemas.microsoft.com/office/powerpoint/2010/main" val="3325351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7" end="7"/>
                                            </p:txEl>
                                          </p:spTgt>
                                        </p:tgtEl>
                                        <p:attrNameLst>
                                          <p:attrName>style.color</p:attrName>
                                        </p:attrNameLst>
                                      </p:cBhvr>
                                      <p:to>
                                        <a:schemeClr val="accent2"/>
                                      </p:to>
                                    </p:animClr>
                                  </p:childTnLst>
                                </p:cTn>
                              </p:par>
                              <p:par>
                                <p:cTn id="7" presetID="3" presetClass="emph" presetSubtype="2" fill="hold" nodeType="withEffect">
                                  <p:stCondLst>
                                    <p:cond delay="0"/>
                                  </p:stCondLst>
                                  <p:childTnLst>
                                    <p:animClr clrSpc="rgb" dir="cw">
                                      <p:cBhvr override="childStyle">
                                        <p:cTn id="8" dur="2000" fill="hold"/>
                                        <p:tgtEl>
                                          <p:spTgt spid="3">
                                            <p:txEl>
                                              <p:pRg st="8" end="8"/>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CA9AF-4B1A-8E9D-DCA8-DD145567C5EC}"/>
              </a:ext>
            </a:extLst>
          </p:cNvPr>
          <p:cNvSpPr>
            <a:spLocks noGrp="1"/>
          </p:cNvSpPr>
          <p:nvPr>
            <p:ph type="title"/>
          </p:nvPr>
        </p:nvSpPr>
        <p:spPr/>
        <p:txBody>
          <a:bodyPr/>
          <a:lstStyle/>
          <a:p>
            <a:r>
              <a:rPr lang="en-US" dirty="0"/>
              <a:t>Question 5.</a:t>
            </a:r>
          </a:p>
        </p:txBody>
      </p:sp>
      <p:sp>
        <p:nvSpPr>
          <p:cNvPr id="3" name="Content Placeholder 2">
            <a:extLst>
              <a:ext uri="{FF2B5EF4-FFF2-40B4-BE49-F238E27FC236}">
                <a16:creationId xmlns:a16="http://schemas.microsoft.com/office/drawing/2014/main" id="{8B4CD847-B9A1-70BE-578B-FF95135CDA31}"/>
              </a:ext>
            </a:extLst>
          </p:cNvPr>
          <p:cNvSpPr>
            <a:spLocks noGrp="1"/>
          </p:cNvSpPr>
          <p:nvPr>
            <p:ph idx="1"/>
          </p:nvPr>
        </p:nvSpPr>
        <p:spPr/>
        <p:txBody>
          <a:bodyPr>
            <a:normAutofit fontScale="77500" lnSpcReduction="20000"/>
          </a:bodyPr>
          <a:lstStyle/>
          <a:p>
            <a:pPr marL="0" indent="0">
              <a:spcBef>
                <a:spcPts val="0"/>
              </a:spcBef>
              <a:buNone/>
            </a:pPr>
            <a:r>
              <a:rPr lang="en-US" sz="2900" dirty="0">
                <a:latin typeface="Calibri" panose="020F0502020204030204" pitchFamily="34" charset="0"/>
                <a:cs typeface="Calibri" panose="020F0502020204030204" pitchFamily="34" charset="0"/>
              </a:rPr>
              <a:t>A 45-year-old woman is evaluated at a follow-up visit. Two months ago, abdominal hysterectomy and bilateral oophorectomy were performed for stage 1 endometrial cancer. Colorectal cancer was diagnosed in her father at age 59 years, and ovarian cancer was diagnosed in her paternal aunt at age 63 years.</a:t>
            </a: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On physical examination, vital signs and other findings are normal. </a:t>
            </a: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Results of laboratory studies are normal. Previous immunohistochemistry of endometrial tumor showed loss of staining for MSH2 and MSH6. Genetic testing disclosed a pathogenic variant in the MSH6 gene. </a:t>
            </a: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b="1" dirty="0">
                <a:latin typeface="Calibri" panose="020F0502020204030204" pitchFamily="34" charset="0"/>
                <a:cs typeface="Calibri" panose="020F0502020204030204" pitchFamily="34" charset="0"/>
              </a:rPr>
              <a:t>Which of the following is the most appropriate testing to perform next?</a:t>
            </a:r>
            <a:endParaRPr lang="en-US" sz="2900" dirty="0">
              <a:latin typeface="Calibri" panose="020F0502020204030204" pitchFamily="34" charset="0"/>
              <a:cs typeface="Calibri" panose="020F0502020204030204" pitchFamily="34" charset="0"/>
            </a:endParaRPr>
          </a:p>
          <a:p>
            <a:pPr marL="0" indent="0">
              <a:spcBef>
                <a:spcPts val="0"/>
              </a:spcBef>
              <a:buNone/>
            </a:pPr>
            <a:r>
              <a:rPr lang="en-US" sz="2900" dirty="0">
                <a:latin typeface="Calibri" panose="020F0502020204030204" pitchFamily="34" charset="0"/>
                <a:cs typeface="Calibri" panose="020F0502020204030204" pitchFamily="34" charset="0"/>
              </a:rPr>
              <a:t> </a:t>
            </a:r>
          </a:p>
          <a:p>
            <a:pPr marL="0" indent="0">
              <a:spcBef>
                <a:spcPts val="0"/>
              </a:spcBef>
              <a:buNone/>
            </a:pPr>
            <a:r>
              <a:rPr lang="en-US" sz="2900" dirty="0">
                <a:latin typeface="Calibri" panose="020F0502020204030204" pitchFamily="34" charset="0"/>
                <a:cs typeface="Calibri" panose="020F0502020204030204" pitchFamily="34" charset="0"/>
              </a:rPr>
              <a:t>A. Colonoscopy</a:t>
            </a:r>
          </a:p>
          <a:p>
            <a:pPr marL="0" indent="0">
              <a:spcBef>
                <a:spcPts val="0"/>
              </a:spcBef>
              <a:buNone/>
            </a:pPr>
            <a:r>
              <a:rPr lang="en-US" sz="2900" dirty="0">
                <a:latin typeface="Calibri" panose="020F0502020204030204" pitchFamily="34" charset="0"/>
                <a:cs typeface="Calibri" panose="020F0502020204030204" pitchFamily="34" charset="0"/>
              </a:rPr>
              <a:t>B. Fecal immunochemistry testing</a:t>
            </a:r>
          </a:p>
          <a:p>
            <a:pPr marL="0" indent="0">
              <a:spcBef>
                <a:spcPts val="0"/>
              </a:spcBef>
              <a:buNone/>
            </a:pPr>
            <a:r>
              <a:rPr lang="en-US" sz="2900" dirty="0">
                <a:latin typeface="Calibri" panose="020F0502020204030204" pitchFamily="34" charset="0"/>
                <a:cs typeface="Calibri" panose="020F0502020204030204" pitchFamily="34" charset="0"/>
              </a:rPr>
              <a:t>C. Upper endoscopy and colonoscopy</a:t>
            </a:r>
          </a:p>
          <a:p>
            <a:pPr marL="0" indent="0">
              <a:spcBef>
                <a:spcPts val="0"/>
              </a:spcBef>
              <a:buNone/>
            </a:pPr>
            <a:r>
              <a:rPr lang="en-US" sz="2900" dirty="0">
                <a:latin typeface="Calibri" panose="020F0502020204030204" pitchFamily="34" charset="0"/>
                <a:cs typeface="Calibri" panose="020F0502020204030204" pitchFamily="34" charset="0"/>
              </a:rPr>
              <a:t>D. Upper endoscopy, colonoscopy, and small-bowel capsule endoscopy</a:t>
            </a:r>
          </a:p>
          <a:p>
            <a:pPr marL="0" indent="0">
              <a:buNone/>
            </a:pPr>
            <a:endParaRPr lang="en-US" dirty="0"/>
          </a:p>
        </p:txBody>
      </p:sp>
    </p:spTree>
    <p:extLst>
      <p:ext uri="{BB962C8B-B14F-4D97-AF65-F5344CB8AC3E}">
        <p14:creationId xmlns:p14="http://schemas.microsoft.com/office/powerpoint/2010/main" val="356116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0" end="1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TotalTime>
  <Words>765</Words>
  <Application>Microsoft Macintosh PowerPoint</Application>
  <PresentationFormat>Widescreen</PresentationFormat>
  <Paragraphs>73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May 5, 2026</vt:lpstr>
      <vt:lpstr>Question 1.</vt:lpstr>
      <vt:lpstr>Question 2.</vt:lpstr>
      <vt:lpstr>Question 3.</vt:lpstr>
      <vt:lpstr>Question 4.</vt:lpstr>
      <vt:lpstr>Question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Shinar</dc:creator>
  <cp:lastModifiedBy>Ron Shinar</cp:lastModifiedBy>
  <cp:revision>2</cp:revision>
  <dcterms:created xsi:type="dcterms:W3CDTF">2026-05-05T13:56:36Z</dcterms:created>
  <dcterms:modified xsi:type="dcterms:W3CDTF">2026-05-05T14:07:09Z</dcterms:modified>
</cp:coreProperties>
</file>